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11" r:id="rId4"/>
    <p:sldMasterId id="2147483800" r:id="rId5"/>
    <p:sldMasterId id="2147483812" r:id="rId6"/>
    <p:sldMasterId id="2147483824" r:id="rId7"/>
    <p:sldMasterId id="2147483836" r:id="rId8"/>
    <p:sldMasterId id="2147483848" r:id="rId9"/>
  </p:sldMasterIdLst>
  <p:notesMasterIdLst>
    <p:notesMasterId r:id="rId96"/>
  </p:notesMasterIdLst>
  <p:sldIdLst>
    <p:sldId id="363" r:id="rId10"/>
    <p:sldId id="364" r:id="rId11"/>
    <p:sldId id="258" r:id="rId12"/>
    <p:sldId id="259" r:id="rId13"/>
    <p:sldId id="261" r:id="rId14"/>
    <p:sldId id="262" r:id="rId15"/>
    <p:sldId id="407" r:id="rId16"/>
    <p:sldId id="263" r:id="rId17"/>
    <p:sldId id="409" r:id="rId18"/>
    <p:sldId id="265" r:id="rId19"/>
    <p:sldId id="408" r:id="rId20"/>
    <p:sldId id="266" r:id="rId21"/>
    <p:sldId id="268" r:id="rId22"/>
    <p:sldId id="269" r:id="rId23"/>
    <p:sldId id="270" r:id="rId24"/>
    <p:sldId id="271" r:id="rId25"/>
    <p:sldId id="272" r:id="rId26"/>
    <p:sldId id="274" r:id="rId27"/>
    <p:sldId id="277" r:id="rId28"/>
    <p:sldId id="278" r:id="rId29"/>
    <p:sldId id="287" r:id="rId30"/>
    <p:sldId id="279" r:id="rId31"/>
    <p:sldId id="286" r:id="rId32"/>
    <p:sldId id="280" r:id="rId33"/>
    <p:sldId id="281" r:id="rId34"/>
    <p:sldId id="282" r:id="rId35"/>
    <p:sldId id="283" r:id="rId36"/>
    <p:sldId id="284" r:id="rId37"/>
    <p:sldId id="285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7" r:id="rId50"/>
    <p:sldId id="378" r:id="rId51"/>
    <p:sldId id="381" r:id="rId52"/>
    <p:sldId id="382" r:id="rId53"/>
    <p:sldId id="383" r:id="rId54"/>
    <p:sldId id="384" r:id="rId55"/>
    <p:sldId id="385" r:id="rId56"/>
    <p:sldId id="386" r:id="rId57"/>
    <p:sldId id="410" r:id="rId58"/>
    <p:sldId id="387" r:id="rId59"/>
    <p:sldId id="389" r:id="rId60"/>
    <p:sldId id="392" r:id="rId61"/>
    <p:sldId id="414" r:id="rId62"/>
    <p:sldId id="403" r:id="rId63"/>
    <p:sldId id="411" r:id="rId64"/>
    <p:sldId id="413" r:id="rId65"/>
    <p:sldId id="415" r:id="rId66"/>
    <p:sldId id="412" r:id="rId67"/>
    <p:sldId id="417" r:id="rId68"/>
    <p:sldId id="418" r:id="rId69"/>
    <p:sldId id="416" r:id="rId70"/>
    <p:sldId id="420" r:id="rId71"/>
    <p:sldId id="440" r:id="rId72"/>
    <p:sldId id="442" r:id="rId73"/>
    <p:sldId id="452" r:id="rId74"/>
    <p:sldId id="451" r:id="rId75"/>
    <p:sldId id="443" r:id="rId76"/>
    <p:sldId id="455" r:id="rId77"/>
    <p:sldId id="444" r:id="rId78"/>
    <p:sldId id="445" r:id="rId79"/>
    <p:sldId id="446" r:id="rId80"/>
    <p:sldId id="447" r:id="rId81"/>
    <p:sldId id="448" r:id="rId82"/>
    <p:sldId id="421" r:id="rId83"/>
    <p:sldId id="423" r:id="rId84"/>
    <p:sldId id="439" r:id="rId85"/>
    <p:sldId id="422" r:id="rId86"/>
    <p:sldId id="425" r:id="rId87"/>
    <p:sldId id="424" r:id="rId88"/>
    <p:sldId id="426" r:id="rId89"/>
    <p:sldId id="427" r:id="rId90"/>
    <p:sldId id="307" r:id="rId91"/>
    <p:sldId id="453" r:id="rId92"/>
    <p:sldId id="454" r:id="rId93"/>
    <p:sldId id="313" r:id="rId94"/>
    <p:sldId id="276" r:id="rId95"/>
  </p:sldIdLst>
  <p:sldSz cx="12192000" cy="6858000"/>
  <p:notesSz cx="6858000" cy="9144000"/>
  <p:defaultTextStyle>
    <a:defPPr>
      <a:defRPr lang="en-US"/>
    </a:defPPr>
    <a:lvl1pPr marL="0" algn="l" defTabSz="911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710" algn="l" defTabSz="911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415" algn="l" defTabSz="911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138" algn="l" defTabSz="911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825" algn="l" defTabSz="911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547" algn="l" defTabSz="911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259" algn="l" defTabSz="911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977" algn="l" defTabSz="911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674" algn="l" defTabSz="911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654C9-7200-4E0A-8B2A-FC962FA4ECAD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5D85BDDB-81AF-4C62-888E-E766E2959866}">
      <dgm:prSet phldrT="[Text]"/>
      <dgm:spPr/>
      <dgm:t>
        <a:bodyPr/>
        <a:lstStyle/>
        <a:p>
          <a:r>
            <a:rPr lang="en-US" dirty="0" smtClean="0"/>
            <a:t>-----</a:t>
          </a:r>
          <a:endParaRPr lang="en-IN" dirty="0"/>
        </a:p>
      </dgm:t>
    </dgm:pt>
    <dgm:pt modelId="{52F033AD-9225-4A54-9568-0B0B9BF2292A}" type="parTrans" cxnId="{A05FA61D-E4EE-4D2B-BF33-32772413591E}">
      <dgm:prSet/>
      <dgm:spPr/>
      <dgm:t>
        <a:bodyPr/>
        <a:lstStyle/>
        <a:p>
          <a:endParaRPr lang="en-IN"/>
        </a:p>
      </dgm:t>
    </dgm:pt>
    <dgm:pt modelId="{4B06AA31-7C43-4DDF-BDD8-2C08DAFBD98C}" type="sibTrans" cxnId="{A05FA61D-E4EE-4D2B-BF33-32772413591E}">
      <dgm:prSet/>
      <dgm:spPr/>
      <dgm:t>
        <a:bodyPr/>
        <a:lstStyle/>
        <a:p>
          <a:endParaRPr lang="en-IN"/>
        </a:p>
      </dgm:t>
    </dgm:pt>
    <dgm:pt modelId="{F0A347AC-7BA6-4A47-9BD8-C51AF084C9A8}">
      <dgm:prSet phldrT="[Text]"/>
      <dgm:spPr/>
      <dgm:t>
        <a:bodyPr/>
        <a:lstStyle/>
        <a:p>
          <a:r>
            <a:rPr lang="en-US" dirty="0" smtClean="0"/>
            <a:t>----</a:t>
          </a:r>
          <a:endParaRPr lang="en-IN" dirty="0"/>
        </a:p>
      </dgm:t>
    </dgm:pt>
    <dgm:pt modelId="{A03DC42F-6044-4FAF-BC08-751CC68746DD}" type="sibTrans" cxnId="{625455A9-501A-4E5A-A098-9638C61E66DA}">
      <dgm:prSet/>
      <dgm:spPr/>
      <dgm:t>
        <a:bodyPr/>
        <a:lstStyle/>
        <a:p>
          <a:endParaRPr lang="en-IN"/>
        </a:p>
      </dgm:t>
    </dgm:pt>
    <dgm:pt modelId="{D9472DB2-2A21-4EAC-86D7-F00E2F6B0DB2}" type="parTrans" cxnId="{625455A9-501A-4E5A-A098-9638C61E66DA}">
      <dgm:prSet/>
      <dgm:spPr/>
      <dgm:t>
        <a:bodyPr/>
        <a:lstStyle/>
        <a:p>
          <a:endParaRPr lang="en-IN"/>
        </a:p>
      </dgm:t>
    </dgm:pt>
    <dgm:pt modelId="{8060EB27-6595-4847-BDB7-3BF3D643EA88}" type="pres">
      <dgm:prSet presAssocID="{0B1654C9-7200-4E0A-8B2A-FC962FA4ECA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270BF3E-D006-4111-BA22-F1D6E5B06735}" type="pres">
      <dgm:prSet presAssocID="{0B1654C9-7200-4E0A-8B2A-FC962FA4ECAD}" presName="divider" presStyleLbl="fgShp" presStyleIdx="0" presStyleCnt="1"/>
      <dgm:spPr/>
    </dgm:pt>
    <dgm:pt modelId="{6DBC817F-3D77-4B24-879E-151E0D36EE9A}" type="pres">
      <dgm:prSet presAssocID="{F0A347AC-7BA6-4A47-9BD8-C51AF084C9A8}" presName="downArrow" presStyleLbl="node1" presStyleIdx="0" presStyleCnt="2"/>
      <dgm:spPr/>
    </dgm:pt>
    <dgm:pt modelId="{655C5F11-70D6-4BB7-BE71-7291943FEAAB}" type="pres">
      <dgm:prSet presAssocID="{F0A347AC-7BA6-4A47-9BD8-C51AF084C9A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C78560-7E50-4054-97AE-A49A368FBD9E}" type="pres">
      <dgm:prSet presAssocID="{5D85BDDB-81AF-4C62-888E-E766E2959866}" presName="upArrow" presStyleLbl="node1" presStyleIdx="1" presStyleCnt="2"/>
      <dgm:spPr/>
    </dgm:pt>
    <dgm:pt modelId="{C562D040-71DD-4804-BB9F-F610DC6C94AC}" type="pres">
      <dgm:prSet presAssocID="{5D85BDDB-81AF-4C62-888E-E766E295986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05FA61D-E4EE-4D2B-BF33-32772413591E}" srcId="{0B1654C9-7200-4E0A-8B2A-FC962FA4ECAD}" destId="{5D85BDDB-81AF-4C62-888E-E766E2959866}" srcOrd="1" destOrd="0" parTransId="{52F033AD-9225-4A54-9568-0B0B9BF2292A}" sibTransId="{4B06AA31-7C43-4DDF-BDD8-2C08DAFBD98C}"/>
    <dgm:cxn modelId="{A85AA8F0-0501-4F1A-BA21-F749FF882938}" type="presOf" srcId="{0B1654C9-7200-4E0A-8B2A-FC962FA4ECAD}" destId="{8060EB27-6595-4847-BDB7-3BF3D643EA88}" srcOrd="0" destOrd="0" presId="urn:microsoft.com/office/officeart/2005/8/layout/arrow3"/>
    <dgm:cxn modelId="{CD868991-D212-4BCA-9B9A-EE307E9DE6CC}" type="presOf" srcId="{5D85BDDB-81AF-4C62-888E-E766E2959866}" destId="{C562D040-71DD-4804-BB9F-F610DC6C94AC}" srcOrd="0" destOrd="0" presId="urn:microsoft.com/office/officeart/2005/8/layout/arrow3"/>
    <dgm:cxn modelId="{625455A9-501A-4E5A-A098-9638C61E66DA}" srcId="{0B1654C9-7200-4E0A-8B2A-FC962FA4ECAD}" destId="{F0A347AC-7BA6-4A47-9BD8-C51AF084C9A8}" srcOrd="0" destOrd="0" parTransId="{D9472DB2-2A21-4EAC-86D7-F00E2F6B0DB2}" sibTransId="{A03DC42F-6044-4FAF-BC08-751CC68746DD}"/>
    <dgm:cxn modelId="{28562B8B-247C-4E07-B0CC-2A609754FBF8}" type="presOf" srcId="{F0A347AC-7BA6-4A47-9BD8-C51AF084C9A8}" destId="{655C5F11-70D6-4BB7-BE71-7291943FEAAB}" srcOrd="0" destOrd="0" presId="urn:microsoft.com/office/officeart/2005/8/layout/arrow3"/>
    <dgm:cxn modelId="{14AFC19D-8526-4DF8-8B49-2F39D4CFCB61}" type="presParOf" srcId="{8060EB27-6595-4847-BDB7-3BF3D643EA88}" destId="{D270BF3E-D006-4111-BA22-F1D6E5B06735}" srcOrd="0" destOrd="0" presId="urn:microsoft.com/office/officeart/2005/8/layout/arrow3"/>
    <dgm:cxn modelId="{0A98826A-588F-4A17-AB00-11C4DCD3D16C}" type="presParOf" srcId="{8060EB27-6595-4847-BDB7-3BF3D643EA88}" destId="{6DBC817F-3D77-4B24-879E-151E0D36EE9A}" srcOrd="1" destOrd="0" presId="urn:microsoft.com/office/officeart/2005/8/layout/arrow3"/>
    <dgm:cxn modelId="{CED0FCF9-D349-47C4-B281-836464336C0B}" type="presParOf" srcId="{8060EB27-6595-4847-BDB7-3BF3D643EA88}" destId="{655C5F11-70D6-4BB7-BE71-7291943FEAAB}" srcOrd="2" destOrd="0" presId="urn:microsoft.com/office/officeart/2005/8/layout/arrow3"/>
    <dgm:cxn modelId="{4A70F2C9-0D72-44B0-8FC9-C6277EAC2CB0}" type="presParOf" srcId="{8060EB27-6595-4847-BDB7-3BF3D643EA88}" destId="{08C78560-7E50-4054-97AE-A49A368FBD9E}" srcOrd="3" destOrd="0" presId="urn:microsoft.com/office/officeart/2005/8/layout/arrow3"/>
    <dgm:cxn modelId="{7E94A01D-A6D9-41BE-8114-68039D4172AB}" type="presParOf" srcId="{8060EB27-6595-4847-BDB7-3BF3D643EA88}" destId="{C562D040-71DD-4804-BB9F-F610DC6C94A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F2E63-F6E0-4DF8-B6F6-C0DE93A6F1E5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9B73-1BFF-4877-AF60-0798CF0A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710" algn="l" defTabSz="911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415" algn="l" defTabSz="911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138" algn="l" defTabSz="911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825" algn="l" defTabSz="911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547" algn="l" defTabSz="911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259" algn="l" defTabSz="911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977" algn="l" defTabSz="911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674" algn="l" defTabSz="911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9B73-1BFF-4877-AF60-0798CF0A69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9B73-1BFF-4877-AF60-0798CF0A69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032A-53E8-4177-A8F1-819EA369EE8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2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9B73-1BFF-4877-AF60-0798CF0A69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710" indent="0" algn="ctr">
              <a:buNone/>
              <a:defRPr/>
            </a:lvl2pPr>
            <a:lvl3pPr marL="911415" indent="0" algn="ctr">
              <a:buNone/>
              <a:defRPr/>
            </a:lvl3pPr>
            <a:lvl4pPr marL="1367138" indent="0" algn="ctr">
              <a:buNone/>
              <a:defRPr/>
            </a:lvl4pPr>
            <a:lvl5pPr marL="1822825" indent="0" algn="ctr">
              <a:buNone/>
              <a:defRPr/>
            </a:lvl5pPr>
            <a:lvl6pPr marL="2278547" indent="0" algn="ctr">
              <a:buNone/>
              <a:defRPr/>
            </a:lvl6pPr>
            <a:lvl7pPr marL="2734259" indent="0" algn="ctr">
              <a:buNone/>
              <a:defRPr/>
            </a:lvl7pPr>
            <a:lvl8pPr marL="3189977" indent="0" algn="ctr">
              <a:buNone/>
              <a:defRPr/>
            </a:lvl8pPr>
            <a:lvl9pPr marL="36456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CBA12-EAF0-4058-BD02-DD5104587A9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D7AA-5E95-466F-BB7D-CCC0ADED5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BF20-7D88-4627-9523-58207135D6F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7541A-6262-49AD-B598-3B02E71BB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703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706" indent="0">
              <a:buNone/>
              <a:defRPr sz="3600"/>
            </a:lvl2pPr>
            <a:lvl3pPr marL="1169412" indent="0">
              <a:buNone/>
              <a:defRPr sz="3100"/>
            </a:lvl3pPr>
            <a:lvl4pPr marL="1754123" indent="0">
              <a:buNone/>
              <a:defRPr sz="2500"/>
            </a:lvl4pPr>
            <a:lvl5pPr marL="2338827" indent="0">
              <a:buNone/>
              <a:defRPr sz="2500"/>
            </a:lvl5pPr>
            <a:lvl6pPr marL="2923530" indent="0">
              <a:buNone/>
              <a:defRPr sz="2500"/>
            </a:lvl6pPr>
            <a:lvl7pPr marL="3508240" indent="0">
              <a:buNone/>
              <a:defRPr sz="2500"/>
            </a:lvl7pPr>
            <a:lvl8pPr marL="4092948" indent="0">
              <a:buNone/>
              <a:defRPr sz="2500"/>
            </a:lvl8pPr>
            <a:lvl9pPr marL="467765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5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706" indent="0">
              <a:buNone/>
              <a:defRPr sz="1600"/>
            </a:lvl2pPr>
            <a:lvl3pPr marL="1169412" indent="0">
              <a:buNone/>
              <a:defRPr sz="1300"/>
            </a:lvl3pPr>
            <a:lvl4pPr marL="1754123" indent="0">
              <a:buNone/>
              <a:defRPr sz="1100"/>
            </a:lvl4pPr>
            <a:lvl5pPr marL="2338827" indent="0">
              <a:buNone/>
              <a:defRPr sz="1100"/>
            </a:lvl5pPr>
            <a:lvl6pPr marL="2923530" indent="0">
              <a:buNone/>
              <a:defRPr sz="1100"/>
            </a:lvl6pPr>
            <a:lvl7pPr marL="3508240" indent="0">
              <a:buNone/>
              <a:defRPr sz="1100"/>
            </a:lvl7pPr>
            <a:lvl8pPr marL="4092948" indent="0">
              <a:buNone/>
              <a:defRPr sz="1100"/>
            </a:lvl8pPr>
            <a:lvl9pPr marL="467765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4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04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DA33-7716-4381-BF7B-F31AB514A22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9E80B-7A2B-487A-ABA9-1398D62E2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9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A1C4-18C4-404B-A35A-7B2738CC4E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1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63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D47-2900-4C3A-8B79-AF997818D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7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6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6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33F3-9F35-48CC-974C-ED99930FD3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48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0" indent="0">
              <a:buNone/>
              <a:defRPr sz="2000" b="1"/>
            </a:lvl2pPr>
            <a:lvl3pPr marL="911415" indent="0">
              <a:buNone/>
              <a:defRPr sz="1800" b="1"/>
            </a:lvl3pPr>
            <a:lvl4pPr marL="1367138" indent="0">
              <a:buNone/>
              <a:defRPr sz="1600" b="1"/>
            </a:lvl4pPr>
            <a:lvl5pPr marL="1822825" indent="0">
              <a:buNone/>
              <a:defRPr sz="1600" b="1"/>
            </a:lvl5pPr>
            <a:lvl6pPr marL="2278547" indent="0">
              <a:buNone/>
              <a:defRPr sz="1600" b="1"/>
            </a:lvl6pPr>
            <a:lvl7pPr marL="2734259" indent="0">
              <a:buNone/>
              <a:defRPr sz="1600" b="1"/>
            </a:lvl7pPr>
            <a:lvl8pPr marL="3189977" indent="0">
              <a:buNone/>
              <a:defRPr sz="1600" b="1"/>
            </a:lvl8pPr>
            <a:lvl9pPr marL="3645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0" indent="0">
              <a:buNone/>
              <a:defRPr sz="2000" b="1"/>
            </a:lvl2pPr>
            <a:lvl3pPr marL="911415" indent="0">
              <a:buNone/>
              <a:defRPr sz="1800" b="1"/>
            </a:lvl3pPr>
            <a:lvl4pPr marL="1367138" indent="0">
              <a:buNone/>
              <a:defRPr sz="1600" b="1"/>
            </a:lvl4pPr>
            <a:lvl5pPr marL="1822825" indent="0">
              <a:buNone/>
              <a:defRPr sz="1600" b="1"/>
            </a:lvl5pPr>
            <a:lvl6pPr marL="2278547" indent="0">
              <a:buNone/>
              <a:defRPr sz="1600" b="1"/>
            </a:lvl6pPr>
            <a:lvl7pPr marL="2734259" indent="0">
              <a:buNone/>
              <a:defRPr sz="1600" b="1"/>
            </a:lvl7pPr>
            <a:lvl8pPr marL="3189977" indent="0">
              <a:buNone/>
              <a:defRPr sz="1600" b="1"/>
            </a:lvl8pPr>
            <a:lvl9pPr marL="3645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C7F4-9A16-457A-8F59-753EB0D971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9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F59-EFB3-4D7B-A796-4FCC1AAFA0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49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17A0-8FDF-4AB3-B5EE-F432AA1E38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22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1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10" indent="0">
              <a:buNone/>
              <a:defRPr sz="1200"/>
            </a:lvl2pPr>
            <a:lvl3pPr marL="911415" indent="0">
              <a:buNone/>
              <a:defRPr sz="1000"/>
            </a:lvl3pPr>
            <a:lvl4pPr marL="1367138" indent="0">
              <a:buNone/>
              <a:defRPr sz="900"/>
            </a:lvl4pPr>
            <a:lvl5pPr marL="1822825" indent="0">
              <a:buNone/>
              <a:defRPr sz="900"/>
            </a:lvl5pPr>
            <a:lvl6pPr marL="2278547" indent="0">
              <a:buNone/>
              <a:defRPr sz="900"/>
            </a:lvl6pPr>
            <a:lvl7pPr marL="2734259" indent="0">
              <a:buNone/>
              <a:defRPr sz="900"/>
            </a:lvl7pPr>
            <a:lvl8pPr marL="3189977" indent="0">
              <a:buNone/>
              <a:defRPr sz="900"/>
            </a:lvl8pPr>
            <a:lvl9pPr marL="36456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0D3-79DE-40EC-9FD0-2A6EC7CD1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2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35B4-0E50-4840-AC42-08988E6027C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D0BB0-57E6-41FD-9AF3-B9BF0F371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7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10" indent="0">
              <a:buNone/>
              <a:defRPr sz="2800"/>
            </a:lvl2pPr>
            <a:lvl3pPr marL="911415" indent="0">
              <a:buNone/>
              <a:defRPr sz="2400"/>
            </a:lvl3pPr>
            <a:lvl4pPr marL="1367138" indent="0">
              <a:buNone/>
              <a:defRPr sz="2000"/>
            </a:lvl4pPr>
            <a:lvl5pPr marL="1822825" indent="0">
              <a:buNone/>
              <a:defRPr sz="2000"/>
            </a:lvl5pPr>
            <a:lvl6pPr marL="2278547" indent="0">
              <a:buNone/>
              <a:defRPr sz="2000"/>
            </a:lvl6pPr>
            <a:lvl7pPr marL="2734259" indent="0">
              <a:buNone/>
              <a:defRPr sz="2000"/>
            </a:lvl7pPr>
            <a:lvl8pPr marL="3189977" indent="0">
              <a:buNone/>
              <a:defRPr sz="2000"/>
            </a:lvl8pPr>
            <a:lvl9pPr marL="36456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10" indent="0">
              <a:buNone/>
              <a:defRPr sz="1200"/>
            </a:lvl2pPr>
            <a:lvl3pPr marL="911415" indent="0">
              <a:buNone/>
              <a:defRPr sz="1000"/>
            </a:lvl3pPr>
            <a:lvl4pPr marL="1367138" indent="0">
              <a:buNone/>
              <a:defRPr sz="900"/>
            </a:lvl4pPr>
            <a:lvl5pPr marL="1822825" indent="0">
              <a:buNone/>
              <a:defRPr sz="900"/>
            </a:lvl5pPr>
            <a:lvl6pPr marL="2278547" indent="0">
              <a:buNone/>
              <a:defRPr sz="900"/>
            </a:lvl6pPr>
            <a:lvl7pPr marL="2734259" indent="0">
              <a:buNone/>
              <a:defRPr sz="900"/>
            </a:lvl7pPr>
            <a:lvl8pPr marL="3189977" indent="0">
              <a:buNone/>
              <a:defRPr sz="900"/>
            </a:lvl8pPr>
            <a:lvl9pPr marL="36456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2CC5-9151-44C4-B06C-246F423930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1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39600-7294-492F-B51E-60F9684CC0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63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246F-B571-4F7E-A6E9-838D9E8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00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8758"/>
            <a:ext cx="10259484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11203" y="1371662"/>
            <a:ext cx="5179484" cy="47228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885" y="1371662"/>
            <a:ext cx="5181600" cy="4722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66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A1C4-18C4-404B-A35A-7B2738CC4E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70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94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D47-2900-4C3A-8B79-AF997818D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89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6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6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33F3-9F35-48CC-974C-ED99930FD3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4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0" indent="0">
              <a:buNone/>
              <a:defRPr sz="2000" b="1"/>
            </a:lvl2pPr>
            <a:lvl3pPr marL="911415" indent="0">
              <a:buNone/>
              <a:defRPr sz="1800" b="1"/>
            </a:lvl3pPr>
            <a:lvl4pPr marL="1367138" indent="0">
              <a:buNone/>
              <a:defRPr sz="1600" b="1"/>
            </a:lvl4pPr>
            <a:lvl5pPr marL="1822825" indent="0">
              <a:buNone/>
              <a:defRPr sz="1600" b="1"/>
            </a:lvl5pPr>
            <a:lvl6pPr marL="2278547" indent="0">
              <a:buNone/>
              <a:defRPr sz="1600" b="1"/>
            </a:lvl6pPr>
            <a:lvl7pPr marL="2734259" indent="0">
              <a:buNone/>
              <a:defRPr sz="1600" b="1"/>
            </a:lvl7pPr>
            <a:lvl8pPr marL="3189977" indent="0">
              <a:buNone/>
              <a:defRPr sz="1600" b="1"/>
            </a:lvl8pPr>
            <a:lvl9pPr marL="3645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0" indent="0">
              <a:buNone/>
              <a:defRPr sz="2000" b="1"/>
            </a:lvl2pPr>
            <a:lvl3pPr marL="911415" indent="0">
              <a:buNone/>
              <a:defRPr sz="1800" b="1"/>
            </a:lvl3pPr>
            <a:lvl4pPr marL="1367138" indent="0">
              <a:buNone/>
              <a:defRPr sz="1600" b="1"/>
            </a:lvl4pPr>
            <a:lvl5pPr marL="1822825" indent="0">
              <a:buNone/>
              <a:defRPr sz="1600" b="1"/>
            </a:lvl5pPr>
            <a:lvl6pPr marL="2278547" indent="0">
              <a:buNone/>
              <a:defRPr sz="1600" b="1"/>
            </a:lvl6pPr>
            <a:lvl7pPr marL="2734259" indent="0">
              <a:buNone/>
              <a:defRPr sz="1600" b="1"/>
            </a:lvl7pPr>
            <a:lvl8pPr marL="3189977" indent="0">
              <a:buNone/>
              <a:defRPr sz="1600" b="1"/>
            </a:lvl8pPr>
            <a:lvl9pPr marL="3645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C7F4-9A16-457A-8F59-753EB0D971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7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F59-EFB3-4D7B-A796-4FCC1AAFA0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8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710" indent="0">
              <a:buNone/>
              <a:defRPr sz="1800"/>
            </a:lvl2pPr>
            <a:lvl3pPr marL="911415" indent="0">
              <a:buNone/>
              <a:defRPr sz="1600"/>
            </a:lvl3pPr>
            <a:lvl4pPr marL="1367138" indent="0">
              <a:buNone/>
              <a:defRPr sz="1400"/>
            </a:lvl4pPr>
            <a:lvl5pPr marL="1822825" indent="0">
              <a:buNone/>
              <a:defRPr sz="1400"/>
            </a:lvl5pPr>
            <a:lvl6pPr marL="2278547" indent="0">
              <a:buNone/>
              <a:defRPr sz="1400"/>
            </a:lvl6pPr>
            <a:lvl7pPr marL="2734259" indent="0">
              <a:buNone/>
              <a:defRPr sz="1400"/>
            </a:lvl7pPr>
            <a:lvl8pPr marL="3189977" indent="0">
              <a:buNone/>
              <a:defRPr sz="1400"/>
            </a:lvl8pPr>
            <a:lvl9pPr marL="364567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E9A6-C790-4A01-8706-1FA0A45A213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FAA8-2FBD-426B-9967-683F97277D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09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17A0-8FDF-4AB3-B5EE-F432AA1E38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7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10" indent="0">
              <a:buNone/>
              <a:defRPr sz="1200"/>
            </a:lvl2pPr>
            <a:lvl3pPr marL="911415" indent="0">
              <a:buNone/>
              <a:defRPr sz="1000"/>
            </a:lvl3pPr>
            <a:lvl4pPr marL="1367138" indent="0">
              <a:buNone/>
              <a:defRPr sz="900"/>
            </a:lvl4pPr>
            <a:lvl5pPr marL="1822825" indent="0">
              <a:buNone/>
              <a:defRPr sz="900"/>
            </a:lvl5pPr>
            <a:lvl6pPr marL="2278547" indent="0">
              <a:buNone/>
              <a:defRPr sz="900"/>
            </a:lvl6pPr>
            <a:lvl7pPr marL="2734259" indent="0">
              <a:buNone/>
              <a:defRPr sz="900"/>
            </a:lvl7pPr>
            <a:lvl8pPr marL="3189977" indent="0">
              <a:buNone/>
              <a:defRPr sz="900"/>
            </a:lvl8pPr>
            <a:lvl9pPr marL="36456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0D3-79DE-40EC-9FD0-2A6EC7CD1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24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10" indent="0">
              <a:buNone/>
              <a:defRPr sz="2800"/>
            </a:lvl2pPr>
            <a:lvl3pPr marL="911415" indent="0">
              <a:buNone/>
              <a:defRPr sz="2400"/>
            </a:lvl3pPr>
            <a:lvl4pPr marL="1367138" indent="0">
              <a:buNone/>
              <a:defRPr sz="2000"/>
            </a:lvl4pPr>
            <a:lvl5pPr marL="1822825" indent="0">
              <a:buNone/>
              <a:defRPr sz="2000"/>
            </a:lvl5pPr>
            <a:lvl6pPr marL="2278547" indent="0">
              <a:buNone/>
              <a:defRPr sz="2000"/>
            </a:lvl6pPr>
            <a:lvl7pPr marL="2734259" indent="0">
              <a:buNone/>
              <a:defRPr sz="2000"/>
            </a:lvl7pPr>
            <a:lvl8pPr marL="3189977" indent="0">
              <a:buNone/>
              <a:defRPr sz="2000"/>
            </a:lvl8pPr>
            <a:lvl9pPr marL="36456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10" indent="0">
              <a:buNone/>
              <a:defRPr sz="1200"/>
            </a:lvl2pPr>
            <a:lvl3pPr marL="911415" indent="0">
              <a:buNone/>
              <a:defRPr sz="1000"/>
            </a:lvl3pPr>
            <a:lvl4pPr marL="1367138" indent="0">
              <a:buNone/>
              <a:defRPr sz="900"/>
            </a:lvl4pPr>
            <a:lvl5pPr marL="1822825" indent="0">
              <a:buNone/>
              <a:defRPr sz="900"/>
            </a:lvl5pPr>
            <a:lvl6pPr marL="2278547" indent="0">
              <a:buNone/>
              <a:defRPr sz="900"/>
            </a:lvl6pPr>
            <a:lvl7pPr marL="2734259" indent="0">
              <a:buNone/>
              <a:defRPr sz="900"/>
            </a:lvl7pPr>
            <a:lvl8pPr marL="3189977" indent="0">
              <a:buNone/>
              <a:defRPr sz="900"/>
            </a:lvl8pPr>
            <a:lvl9pPr marL="36456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2CC5-9151-44C4-B06C-246F423930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17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39600-7294-492F-B51E-60F9684CC0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58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246F-B571-4F7E-A6E9-838D9E8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89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8746"/>
            <a:ext cx="10259484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11203" y="1371662"/>
            <a:ext cx="5179484" cy="47228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885" y="1371662"/>
            <a:ext cx="5181600" cy="4722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89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A1C4-18C4-404B-A35A-7B2738CC4E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29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78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D47-2900-4C3A-8B79-AF997818D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9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6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6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33F3-9F35-48CC-974C-ED99930FD3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4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6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6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6667-5D51-4AE1-BCD6-5588B99C3A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5127F-643E-49A8-B84F-5B62BE9BC4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87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0" indent="0">
              <a:buNone/>
              <a:defRPr sz="2000" b="1"/>
            </a:lvl2pPr>
            <a:lvl3pPr marL="911415" indent="0">
              <a:buNone/>
              <a:defRPr sz="1800" b="1"/>
            </a:lvl3pPr>
            <a:lvl4pPr marL="1367138" indent="0">
              <a:buNone/>
              <a:defRPr sz="1600" b="1"/>
            </a:lvl4pPr>
            <a:lvl5pPr marL="1822825" indent="0">
              <a:buNone/>
              <a:defRPr sz="1600" b="1"/>
            </a:lvl5pPr>
            <a:lvl6pPr marL="2278547" indent="0">
              <a:buNone/>
              <a:defRPr sz="1600" b="1"/>
            </a:lvl6pPr>
            <a:lvl7pPr marL="2734259" indent="0">
              <a:buNone/>
              <a:defRPr sz="1600" b="1"/>
            </a:lvl7pPr>
            <a:lvl8pPr marL="3189977" indent="0">
              <a:buNone/>
              <a:defRPr sz="1600" b="1"/>
            </a:lvl8pPr>
            <a:lvl9pPr marL="3645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0" indent="0">
              <a:buNone/>
              <a:defRPr sz="2000" b="1"/>
            </a:lvl2pPr>
            <a:lvl3pPr marL="911415" indent="0">
              <a:buNone/>
              <a:defRPr sz="1800" b="1"/>
            </a:lvl3pPr>
            <a:lvl4pPr marL="1367138" indent="0">
              <a:buNone/>
              <a:defRPr sz="1600" b="1"/>
            </a:lvl4pPr>
            <a:lvl5pPr marL="1822825" indent="0">
              <a:buNone/>
              <a:defRPr sz="1600" b="1"/>
            </a:lvl5pPr>
            <a:lvl6pPr marL="2278547" indent="0">
              <a:buNone/>
              <a:defRPr sz="1600" b="1"/>
            </a:lvl6pPr>
            <a:lvl7pPr marL="2734259" indent="0">
              <a:buNone/>
              <a:defRPr sz="1600" b="1"/>
            </a:lvl7pPr>
            <a:lvl8pPr marL="3189977" indent="0">
              <a:buNone/>
              <a:defRPr sz="1600" b="1"/>
            </a:lvl8pPr>
            <a:lvl9pPr marL="3645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C7F4-9A16-457A-8F59-753EB0D971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03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F59-EFB3-4D7B-A796-4FCC1AAFA0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1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17A0-8FDF-4AB3-B5EE-F432AA1E38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71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12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10" indent="0">
              <a:buNone/>
              <a:defRPr sz="1200"/>
            </a:lvl2pPr>
            <a:lvl3pPr marL="911415" indent="0">
              <a:buNone/>
              <a:defRPr sz="1000"/>
            </a:lvl3pPr>
            <a:lvl4pPr marL="1367138" indent="0">
              <a:buNone/>
              <a:defRPr sz="900"/>
            </a:lvl4pPr>
            <a:lvl5pPr marL="1822825" indent="0">
              <a:buNone/>
              <a:defRPr sz="900"/>
            </a:lvl5pPr>
            <a:lvl6pPr marL="2278547" indent="0">
              <a:buNone/>
              <a:defRPr sz="900"/>
            </a:lvl6pPr>
            <a:lvl7pPr marL="2734259" indent="0">
              <a:buNone/>
              <a:defRPr sz="900"/>
            </a:lvl7pPr>
            <a:lvl8pPr marL="3189977" indent="0">
              <a:buNone/>
              <a:defRPr sz="900"/>
            </a:lvl8pPr>
            <a:lvl9pPr marL="36456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0D3-79DE-40EC-9FD0-2A6EC7CD1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62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10" indent="0">
              <a:buNone/>
              <a:defRPr sz="2800"/>
            </a:lvl2pPr>
            <a:lvl3pPr marL="911415" indent="0">
              <a:buNone/>
              <a:defRPr sz="2400"/>
            </a:lvl3pPr>
            <a:lvl4pPr marL="1367138" indent="0">
              <a:buNone/>
              <a:defRPr sz="2000"/>
            </a:lvl4pPr>
            <a:lvl5pPr marL="1822825" indent="0">
              <a:buNone/>
              <a:defRPr sz="2000"/>
            </a:lvl5pPr>
            <a:lvl6pPr marL="2278547" indent="0">
              <a:buNone/>
              <a:defRPr sz="2000"/>
            </a:lvl6pPr>
            <a:lvl7pPr marL="2734259" indent="0">
              <a:buNone/>
              <a:defRPr sz="2000"/>
            </a:lvl7pPr>
            <a:lvl8pPr marL="3189977" indent="0">
              <a:buNone/>
              <a:defRPr sz="2000"/>
            </a:lvl8pPr>
            <a:lvl9pPr marL="36456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10" indent="0">
              <a:buNone/>
              <a:defRPr sz="1200"/>
            </a:lvl2pPr>
            <a:lvl3pPr marL="911415" indent="0">
              <a:buNone/>
              <a:defRPr sz="1000"/>
            </a:lvl3pPr>
            <a:lvl4pPr marL="1367138" indent="0">
              <a:buNone/>
              <a:defRPr sz="900"/>
            </a:lvl4pPr>
            <a:lvl5pPr marL="1822825" indent="0">
              <a:buNone/>
              <a:defRPr sz="900"/>
            </a:lvl5pPr>
            <a:lvl6pPr marL="2278547" indent="0">
              <a:buNone/>
              <a:defRPr sz="900"/>
            </a:lvl6pPr>
            <a:lvl7pPr marL="2734259" indent="0">
              <a:buNone/>
              <a:defRPr sz="900"/>
            </a:lvl7pPr>
            <a:lvl8pPr marL="3189977" indent="0">
              <a:buNone/>
              <a:defRPr sz="900"/>
            </a:lvl8pPr>
            <a:lvl9pPr marL="36456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2CC5-9151-44C4-B06C-246F423930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75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39600-7294-492F-B51E-60F9684CC0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11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246F-B571-4F7E-A6E9-838D9E8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8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8728"/>
            <a:ext cx="10259484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11203" y="1371662"/>
            <a:ext cx="5179484" cy="47228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885" y="1371662"/>
            <a:ext cx="5181600" cy="4722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54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710" indent="0" algn="ctr">
              <a:buNone/>
              <a:defRPr sz="2000"/>
            </a:lvl2pPr>
            <a:lvl3pPr marL="911415" indent="0" algn="ctr">
              <a:buNone/>
              <a:defRPr sz="1800"/>
            </a:lvl3pPr>
            <a:lvl4pPr marL="1367138" indent="0" algn="ctr">
              <a:buNone/>
              <a:defRPr sz="1600"/>
            </a:lvl4pPr>
            <a:lvl5pPr marL="1822825" indent="0" algn="ctr">
              <a:buNone/>
              <a:defRPr sz="1600"/>
            </a:lvl5pPr>
            <a:lvl6pPr marL="2278547" indent="0" algn="ctr">
              <a:buNone/>
              <a:defRPr sz="1600"/>
            </a:lvl6pPr>
            <a:lvl7pPr marL="2734259" indent="0" algn="ctr">
              <a:buNone/>
              <a:defRPr sz="1600"/>
            </a:lvl7pPr>
            <a:lvl8pPr marL="3189977" indent="0" algn="ctr">
              <a:buNone/>
              <a:defRPr sz="1600"/>
            </a:lvl8pPr>
            <a:lvl9pPr marL="364567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8AC0-60E0-4846-A2E9-BD39E9F6D9A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39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E4-4F6A-4BD6-A4FD-04530B07A12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2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0" indent="0">
              <a:buNone/>
              <a:defRPr sz="2000" b="1"/>
            </a:lvl2pPr>
            <a:lvl3pPr marL="911415" indent="0">
              <a:buNone/>
              <a:defRPr sz="1800" b="1"/>
            </a:lvl3pPr>
            <a:lvl4pPr marL="1367138" indent="0">
              <a:buNone/>
              <a:defRPr sz="1600" b="1"/>
            </a:lvl4pPr>
            <a:lvl5pPr marL="1822825" indent="0">
              <a:buNone/>
              <a:defRPr sz="1600" b="1"/>
            </a:lvl5pPr>
            <a:lvl6pPr marL="2278547" indent="0">
              <a:buNone/>
              <a:defRPr sz="1600" b="1"/>
            </a:lvl6pPr>
            <a:lvl7pPr marL="2734259" indent="0">
              <a:buNone/>
              <a:defRPr sz="1600" b="1"/>
            </a:lvl7pPr>
            <a:lvl8pPr marL="3189977" indent="0">
              <a:buNone/>
              <a:defRPr sz="1600" b="1"/>
            </a:lvl8pPr>
            <a:lvl9pPr marL="3645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0" indent="0">
              <a:buNone/>
              <a:defRPr sz="2000" b="1"/>
            </a:lvl2pPr>
            <a:lvl3pPr marL="911415" indent="0">
              <a:buNone/>
              <a:defRPr sz="1800" b="1"/>
            </a:lvl3pPr>
            <a:lvl4pPr marL="1367138" indent="0">
              <a:buNone/>
              <a:defRPr sz="1600" b="1"/>
            </a:lvl4pPr>
            <a:lvl5pPr marL="1822825" indent="0">
              <a:buNone/>
              <a:defRPr sz="1600" b="1"/>
            </a:lvl5pPr>
            <a:lvl6pPr marL="2278547" indent="0">
              <a:buNone/>
              <a:defRPr sz="1600" b="1"/>
            </a:lvl6pPr>
            <a:lvl7pPr marL="2734259" indent="0">
              <a:buNone/>
              <a:defRPr sz="1600" b="1"/>
            </a:lvl7pPr>
            <a:lvl8pPr marL="3189977" indent="0">
              <a:buNone/>
              <a:defRPr sz="1600" b="1"/>
            </a:lvl8pPr>
            <a:lvl9pPr marL="3645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E389-F07A-48D9-9E49-1092F55DCFF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E308-C255-4374-A230-E7860B4EC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2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7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4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5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9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5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0416-D43A-4467-9BA3-DA0AD7160D2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53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F76-E10E-4BB9-9669-ECBE5157736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47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8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0" indent="0">
              <a:buNone/>
              <a:defRPr sz="2000" b="1"/>
            </a:lvl2pPr>
            <a:lvl3pPr marL="911415" indent="0">
              <a:buNone/>
              <a:defRPr sz="1800" b="1"/>
            </a:lvl3pPr>
            <a:lvl4pPr marL="1367138" indent="0">
              <a:buNone/>
              <a:defRPr sz="1600" b="1"/>
            </a:lvl4pPr>
            <a:lvl5pPr marL="1822825" indent="0">
              <a:buNone/>
              <a:defRPr sz="1600" b="1"/>
            </a:lvl5pPr>
            <a:lvl6pPr marL="2278547" indent="0">
              <a:buNone/>
              <a:defRPr sz="1600" b="1"/>
            </a:lvl6pPr>
            <a:lvl7pPr marL="2734259" indent="0">
              <a:buNone/>
              <a:defRPr sz="1600" b="1"/>
            </a:lvl7pPr>
            <a:lvl8pPr marL="3189977" indent="0">
              <a:buNone/>
              <a:defRPr sz="1600" b="1"/>
            </a:lvl8pPr>
            <a:lvl9pPr marL="3645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0" indent="0">
              <a:buNone/>
              <a:defRPr sz="2000" b="1"/>
            </a:lvl2pPr>
            <a:lvl3pPr marL="911415" indent="0">
              <a:buNone/>
              <a:defRPr sz="1800" b="1"/>
            </a:lvl3pPr>
            <a:lvl4pPr marL="1367138" indent="0">
              <a:buNone/>
              <a:defRPr sz="1600" b="1"/>
            </a:lvl4pPr>
            <a:lvl5pPr marL="1822825" indent="0">
              <a:buNone/>
              <a:defRPr sz="1600" b="1"/>
            </a:lvl5pPr>
            <a:lvl6pPr marL="2278547" indent="0">
              <a:buNone/>
              <a:defRPr sz="1600" b="1"/>
            </a:lvl6pPr>
            <a:lvl7pPr marL="2734259" indent="0">
              <a:buNone/>
              <a:defRPr sz="1600" b="1"/>
            </a:lvl7pPr>
            <a:lvl8pPr marL="3189977" indent="0">
              <a:buNone/>
              <a:defRPr sz="1600" b="1"/>
            </a:lvl8pPr>
            <a:lvl9pPr marL="3645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977-2780-4394-B86F-766B049E7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99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6F1E-22BB-4295-8453-7D1163E0FA6D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70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BBB-862D-4268-9543-770B0B8D71A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35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710" indent="0">
              <a:buNone/>
              <a:defRPr sz="1400"/>
            </a:lvl2pPr>
            <a:lvl3pPr marL="911415" indent="0">
              <a:buNone/>
              <a:defRPr sz="1200"/>
            </a:lvl3pPr>
            <a:lvl4pPr marL="1367138" indent="0">
              <a:buNone/>
              <a:defRPr sz="1000"/>
            </a:lvl4pPr>
            <a:lvl5pPr marL="1822825" indent="0">
              <a:buNone/>
              <a:defRPr sz="1000"/>
            </a:lvl5pPr>
            <a:lvl6pPr marL="2278547" indent="0">
              <a:buNone/>
              <a:defRPr sz="1000"/>
            </a:lvl6pPr>
            <a:lvl7pPr marL="2734259" indent="0">
              <a:buNone/>
              <a:defRPr sz="1000"/>
            </a:lvl7pPr>
            <a:lvl8pPr marL="3189977" indent="0">
              <a:buNone/>
              <a:defRPr sz="1000"/>
            </a:lvl8pPr>
            <a:lvl9pPr marL="364567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86E5-E8E6-4F1A-A237-D30B3D6E63E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89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710" indent="0">
              <a:buNone/>
              <a:defRPr sz="2800"/>
            </a:lvl2pPr>
            <a:lvl3pPr marL="911415" indent="0">
              <a:buNone/>
              <a:defRPr sz="2400"/>
            </a:lvl3pPr>
            <a:lvl4pPr marL="1367138" indent="0">
              <a:buNone/>
              <a:defRPr sz="2000"/>
            </a:lvl4pPr>
            <a:lvl5pPr marL="1822825" indent="0">
              <a:buNone/>
              <a:defRPr sz="2000"/>
            </a:lvl5pPr>
            <a:lvl6pPr marL="2278547" indent="0">
              <a:buNone/>
              <a:defRPr sz="2000"/>
            </a:lvl6pPr>
            <a:lvl7pPr marL="2734259" indent="0">
              <a:buNone/>
              <a:defRPr sz="2000"/>
            </a:lvl7pPr>
            <a:lvl8pPr marL="3189977" indent="0">
              <a:buNone/>
              <a:defRPr sz="2000"/>
            </a:lvl8pPr>
            <a:lvl9pPr marL="3645674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710" indent="0">
              <a:buNone/>
              <a:defRPr sz="1400"/>
            </a:lvl2pPr>
            <a:lvl3pPr marL="911415" indent="0">
              <a:buNone/>
              <a:defRPr sz="1200"/>
            </a:lvl3pPr>
            <a:lvl4pPr marL="1367138" indent="0">
              <a:buNone/>
              <a:defRPr sz="1000"/>
            </a:lvl4pPr>
            <a:lvl5pPr marL="1822825" indent="0">
              <a:buNone/>
              <a:defRPr sz="1000"/>
            </a:lvl5pPr>
            <a:lvl6pPr marL="2278547" indent="0">
              <a:buNone/>
              <a:defRPr sz="1000"/>
            </a:lvl6pPr>
            <a:lvl7pPr marL="2734259" indent="0">
              <a:buNone/>
              <a:defRPr sz="1000"/>
            </a:lvl7pPr>
            <a:lvl8pPr marL="3189977" indent="0">
              <a:buNone/>
              <a:defRPr sz="1000"/>
            </a:lvl8pPr>
            <a:lvl9pPr marL="364567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DA08-83A9-4876-B117-3A01B09F4D8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76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F5C4-06EA-4D33-8C3B-AC0BEC19FBD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64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EBF2-411A-49D0-BF6E-7C32683790B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23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9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49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5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9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1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65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0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2762-D881-4670-8A3C-87C5EDE283D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093E-3787-426D-B641-9C6A8C5C53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636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031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831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6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494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25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56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988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1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650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12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48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48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39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61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128" indent="0">
              <a:buNone/>
              <a:defRPr sz="2500" b="1"/>
            </a:lvl2pPr>
            <a:lvl3pPr marL="1166268" indent="0">
              <a:buNone/>
              <a:defRPr sz="2300" b="1"/>
            </a:lvl3pPr>
            <a:lvl4pPr marL="1749407" indent="0">
              <a:buNone/>
              <a:defRPr sz="2000" b="1"/>
            </a:lvl4pPr>
            <a:lvl5pPr marL="2332548" indent="0">
              <a:buNone/>
              <a:defRPr sz="2000" b="1"/>
            </a:lvl5pPr>
            <a:lvl6pPr marL="2915666" indent="0">
              <a:buNone/>
              <a:defRPr sz="2000" b="1"/>
            </a:lvl6pPr>
            <a:lvl7pPr marL="3498808" indent="0">
              <a:buNone/>
              <a:defRPr sz="2000" b="1"/>
            </a:lvl7pPr>
            <a:lvl8pPr marL="4081945" indent="0">
              <a:buNone/>
              <a:defRPr sz="2000" b="1"/>
            </a:lvl8pPr>
            <a:lvl9pPr marL="4665089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61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128" indent="0">
              <a:buNone/>
              <a:defRPr sz="2500" b="1"/>
            </a:lvl2pPr>
            <a:lvl3pPr marL="1166268" indent="0">
              <a:buNone/>
              <a:defRPr sz="2300" b="1"/>
            </a:lvl3pPr>
            <a:lvl4pPr marL="1749407" indent="0">
              <a:buNone/>
              <a:defRPr sz="2000" b="1"/>
            </a:lvl4pPr>
            <a:lvl5pPr marL="2332548" indent="0">
              <a:buNone/>
              <a:defRPr sz="2000" b="1"/>
            </a:lvl5pPr>
            <a:lvl6pPr marL="2915666" indent="0">
              <a:buNone/>
              <a:defRPr sz="2000" b="1"/>
            </a:lvl6pPr>
            <a:lvl7pPr marL="3498808" indent="0">
              <a:buNone/>
              <a:defRPr sz="2000" b="1"/>
            </a:lvl7pPr>
            <a:lvl8pPr marL="4081945" indent="0">
              <a:buNone/>
              <a:defRPr sz="2000" b="1"/>
            </a:lvl8pPr>
            <a:lvl9pPr marL="4665089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100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42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831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98"/>
            <a:ext cx="4011084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4" y="273056"/>
            <a:ext cx="6815668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6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3128" indent="0">
              <a:buNone/>
              <a:defRPr sz="1600"/>
            </a:lvl2pPr>
            <a:lvl3pPr marL="1166268" indent="0">
              <a:buNone/>
              <a:defRPr sz="1300"/>
            </a:lvl3pPr>
            <a:lvl4pPr marL="1749407" indent="0">
              <a:buNone/>
              <a:defRPr sz="1100"/>
            </a:lvl4pPr>
            <a:lvl5pPr marL="2332548" indent="0">
              <a:buNone/>
              <a:defRPr sz="1100"/>
            </a:lvl5pPr>
            <a:lvl6pPr marL="2915666" indent="0">
              <a:buNone/>
              <a:defRPr sz="1100"/>
            </a:lvl6pPr>
            <a:lvl7pPr marL="3498808" indent="0">
              <a:buNone/>
              <a:defRPr sz="1100"/>
            </a:lvl7pPr>
            <a:lvl8pPr marL="4081945" indent="0">
              <a:buNone/>
              <a:defRPr sz="1100"/>
            </a:lvl8pPr>
            <a:lvl9pPr marL="466508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70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3"/>
            <a:ext cx="731520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3128" indent="0">
              <a:buNone/>
              <a:defRPr sz="3600"/>
            </a:lvl2pPr>
            <a:lvl3pPr marL="1166268" indent="0">
              <a:buNone/>
              <a:defRPr sz="3100"/>
            </a:lvl3pPr>
            <a:lvl4pPr marL="1749407" indent="0">
              <a:buNone/>
              <a:defRPr sz="2500"/>
            </a:lvl4pPr>
            <a:lvl5pPr marL="2332548" indent="0">
              <a:buNone/>
              <a:defRPr sz="2500"/>
            </a:lvl5pPr>
            <a:lvl6pPr marL="2915666" indent="0">
              <a:buNone/>
              <a:defRPr sz="2500"/>
            </a:lvl6pPr>
            <a:lvl7pPr marL="3498808" indent="0">
              <a:buNone/>
              <a:defRPr sz="2500"/>
            </a:lvl7pPr>
            <a:lvl8pPr marL="4081945" indent="0">
              <a:buNone/>
              <a:defRPr sz="2500"/>
            </a:lvl8pPr>
            <a:lvl9pPr marL="466508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3128" indent="0">
              <a:buNone/>
              <a:defRPr sz="1600"/>
            </a:lvl2pPr>
            <a:lvl3pPr marL="1166268" indent="0">
              <a:buNone/>
              <a:defRPr sz="1300"/>
            </a:lvl3pPr>
            <a:lvl4pPr marL="1749407" indent="0">
              <a:buNone/>
              <a:defRPr sz="1100"/>
            </a:lvl4pPr>
            <a:lvl5pPr marL="2332548" indent="0">
              <a:buNone/>
              <a:defRPr sz="1100"/>
            </a:lvl5pPr>
            <a:lvl6pPr marL="2915666" indent="0">
              <a:buNone/>
              <a:defRPr sz="1100"/>
            </a:lvl6pPr>
            <a:lvl7pPr marL="3498808" indent="0">
              <a:buNone/>
              <a:defRPr sz="1100"/>
            </a:lvl7pPr>
            <a:lvl8pPr marL="4081945" indent="0">
              <a:buNone/>
              <a:defRPr sz="1100"/>
            </a:lvl8pPr>
            <a:lvl9pPr marL="466508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654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00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2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4DB54-B4E4-41BC-997D-3721C23977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F0E7-55F8-48F0-B4DF-33DE8B4B87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029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9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852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25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8386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7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16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5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9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32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70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0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66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6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6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54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39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866" indent="0">
              <a:buNone/>
              <a:defRPr sz="2500" b="1"/>
            </a:lvl2pPr>
            <a:lvl3pPr marL="1167737" indent="0">
              <a:buNone/>
              <a:defRPr sz="2300" b="1"/>
            </a:lvl3pPr>
            <a:lvl4pPr marL="1751612" indent="0">
              <a:buNone/>
              <a:defRPr sz="2000" b="1"/>
            </a:lvl4pPr>
            <a:lvl5pPr marL="2335482" indent="0">
              <a:buNone/>
              <a:defRPr sz="2000" b="1"/>
            </a:lvl5pPr>
            <a:lvl6pPr marL="2919343" indent="0">
              <a:buNone/>
              <a:defRPr sz="2000" b="1"/>
            </a:lvl6pPr>
            <a:lvl7pPr marL="3503220" indent="0">
              <a:buNone/>
              <a:defRPr sz="2000" b="1"/>
            </a:lvl7pPr>
            <a:lvl8pPr marL="4087093" indent="0">
              <a:buNone/>
              <a:defRPr sz="2000" b="1"/>
            </a:lvl8pPr>
            <a:lvl9pPr marL="467096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39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866" indent="0">
              <a:buNone/>
              <a:defRPr sz="2500" b="1"/>
            </a:lvl2pPr>
            <a:lvl3pPr marL="1167737" indent="0">
              <a:buNone/>
              <a:defRPr sz="2300" b="1"/>
            </a:lvl3pPr>
            <a:lvl4pPr marL="1751612" indent="0">
              <a:buNone/>
              <a:defRPr sz="2000" b="1"/>
            </a:lvl4pPr>
            <a:lvl5pPr marL="2335482" indent="0">
              <a:buNone/>
              <a:defRPr sz="2000" b="1"/>
            </a:lvl5pPr>
            <a:lvl6pPr marL="2919343" indent="0">
              <a:buNone/>
              <a:defRPr sz="2000" b="1"/>
            </a:lvl6pPr>
            <a:lvl7pPr marL="3503220" indent="0">
              <a:buNone/>
              <a:defRPr sz="2000" b="1"/>
            </a:lvl7pPr>
            <a:lvl8pPr marL="4087093" indent="0">
              <a:buNone/>
              <a:defRPr sz="2000" b="1"/>
            </a:lvl8pPr>
            <a:lvl9pPr marL="467096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16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013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76"/>
            <a:ext cx="4011084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4" y="273056"/>
            <a:ext cx="6815668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6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3866" indent="0">
              <a:buNone/>
              <a:defRPr sz="1600"/>
            </a:lvl2pPr>
            <a:lvl3pPr marL="1167737" indent="0">
              <a:buNone/>
              <a:defRPr sz="1300"/>
            </a:lvl3pPr>
            <a:lvl4pPr marL="1751612" indent="0">
              <a:buNone/>
              <a:defRPr sz="1100"/>
            </a:lvl4pPr>
            <a:lvl5pPr marL="2335482" indent="0">
              <a:buNone/>
              <a:defRPr sz="1100"/>
            </a:lvl5pPr>
            <a:lvl6pPr marL="2919343" indent="0">
              <a:buNone/>
              <a:defRPr sz="1100"/>
            </a:lvl6pPr>
            <a:lvl7pPr marL="3503220" indent="0">
              <a:buNone/>
              <a:defRPr sz="1100"/>
            </a:lvl7pPr>
            <a:lvl8pPr marL="4087093" indent="0">
              <a:buNone/>
              <a:defRPr sz="1100"/>
            </a:lvl8pPr>
            <a:lvl9pPr marL="46709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681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3"/>
            <a:ext cx="731520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3866" indent="0">
              <a:buNone/>
              <a:defRPr sz="3600"/>
            </a:lvl2pPr>
            <a:lvl3pPr marL="1167737" indent="0">
              <a:buNone/>
              <a:defRPr sz="3100"/>
            </a:lvl3pPr>
            <a:lvl4pPr marL="1751612" indent="0">
              <a:buNone/>
              <a:defRPr sz="2500"/>
            </a:lvl4pPr>
            <a:lvl5pPr marL="2335482" indent="0">
              <a:buNone/>
              <a:defRPr sz="2500"/>
            </a:lvl5pPr>
            <a:lvl6pPr marL="2919343" indent="0">
              <a:buNone/>
              <a:defRPr sz="2500"/>
            </a:lvl6pPr>
            <a:lvl7pPr marL="3503220" indent="0">
              <a:buNone/>
              <a:defRPr sz="2500"/>
            </a:lvl7pPr>
            <a:lvl8pPr marL="4087093" indent="0">
              <a:buNone/>
              <a:defRPr sz="2500"/>
            </a:lvl8pPr>
            <a:lvl9pPr marL="4670966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3866" indent="0">
              <a:buNone/>
              <a:defRPr sz="1600"/>
            </a:lvl2pPr>
            <a:lvl3pPr marL="1167737" indent="0">
              <a:buNone/>
              <a:defRPr sz="1300"/>
            </a:lvl3pPr>
            <a:lvl4pPr marL="1751612" indent="0">
              <a:buNone/>
              <a:defRPr sz="1100"/>
            </a:lvl4pPr>
            <a:lvl5pPr marL="2335482" indent="0">
              <a:buNone/>
              <a:defRPr sz="1100"/>
            </a:lvl5pPr>
            <a:lvl6pPr marL="2919343" indent="0">
              <a:buNone/>
              <a:defRPr sz="1100"/>
            </a:lvl6pPr>
            <a:lvl7pPr marL="3503220" indent="0">
              <a:buNone/>
              <a:defRPr sz="1100"/>
            </a:lvl7pPr>
            <a:lvl8pPr marL="4087093" indent="0">
              <a:buNone/>
              <a:defRPr sz="1100"/>
            </a:lvl8pPr>
            <a:lvl9pPr marL="46709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2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8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1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10" indent="0">
              <a:buNone/>
              <a:defRPr sz="1200"/>
            </a:lvl2pPr>
            <a:lvl3pPr marL="911415" indent="0">
              <a:buNone/>
              <a:defRPr sz="1000"/>
            </a:lvl3pPr>
            <a:lvl4pPr marL="1367138" indent="0">
              <a:buNone/>
              <a:defRPr sz="900"/>
            </a:lvl4pPr>
            <a:lvl5pPr marL="1822825" indent="0">
              <a:buNone/>
              <a:defRPr sz="900"/>
            </a:lvl5pPr>
            <a:lvl6pPr marL="2278547" indent="0">
              <a:buNone/>
              <a:defRPr sz="900"/>
            </a:lvl6pPr>
            <a:lvl7pPr marL="2734259" indent="0">
              <a:buNone/>
              <a:defRPr sz="900"/>
            </a:lvl7pPr>
            <a:lvl8pPr marL="3189977" indent="0">
              <a:buNone/>
              <a:defRPr sz="900"/>
            </a:lvl8pPr>
            <a:lvl9pPr marL="36456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8CC8-A662-48F9-B912-CD637B2EF74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CDAFE-2C59-42CC-9414-705320CEBD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183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84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9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8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1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5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9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58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027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84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85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28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70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13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56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99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4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4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4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28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27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269" indent="0">
              <a:buNone/>
              <a:defRPr sz="2500" b="1"/>
            </a:lvl2pPr>
            <a:lvl3pPr marL="1168541" indent="0">
              <a:buNone/>
              <a:defRPr sz="2300" b="1"/>
            </a:lvl3pPr>
            <a:lvl4pPr marL="1752815" indent="0">
              <a:buNone/>
              <a:defRPr sz="2000" b="1"/>
            </a:lvl4pPr>
            <a:lvl5pPr marL="2337085" indent="0">
              <a:buNone/>
              <a:defRPr sz="2000" b="1"/>
            </a:lvl5pPr>
            <a:lvl6pPr marL="2921351" indent="0">
              <a:buNone/>
              <a:defRPr sz="2000" b="1"/>
            </a:lvl6pPr>
            <a:lvl7pPr marL="3505629" indent="0">
              <a:buNone/>
              <a:defRPr sz="2000" b="1"/>
            </a:lvl7pPr>
            <a:lvl8pPr marL="4089901" indent="0">
              <a:buNone/>
              <a:defRPr sz="2000" b="1"/>
            </a:lvl8pPr>
            <a:lvl9pPr marL="467417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27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269" indent="0">
              <a:buNone/>
              <a:defRPr sz="2500" b="1"/>
            </a:lvl2pPr>
            <a:lvl3pPr marL="1168541" indent="0">
              <a:buNone/>
              <a:defRPr sz="2300" b="1"/>
            </a:lvl3pPr>
            <a:lvl4pPr marL="1752815" indent="0">
              <a:buNone/>
              <a:defRPr sz="2000" b="1"/>
            </a:lvl4pPr>
            <a:lvl5pPr marL="2337085" indent="0">
              <a:buNone/>
              <a:defRPr sz="2000" b="1"/>
            </a:lvl5pPr>
            <a:lvl6pPr marL="2921351" indent="0">
              <a:buNone/>
              <a:defRPr sz="2000" b="1"/>
            </a:lvl6pPr>
            <a:lvl7pPr marL="3505629" indent="0">
              <a:buNone/>
              <a:defRPr sz="2000" b="1"/>
            </a:lvl7pPr>
            <a:lvl8pPr marL="4089901" indent="0">
              <a:buNone/>
              <a:defRPr sz="2000" b="1"/>
            </a:lvl8pPr>
            <a:lvl9pPr marL="467417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53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59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336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64"/>
            <a:ext cx="4011084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4" y="273056"/>
            <a:ext cx="6815668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6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269" indent="0">
              <a:buNone/>
              <a:defRPr sz="1600"/>
            </a:lvl2pPr>
            <a:lvl3pPr marL="1168541" indent="0">
              <a:buNone/>
              <a:defRPr sz="1300"/>
            </a:lvl3pPr>
            <a:lvl4pPr marL="1752815" indent="0">
              <a:buNone/>
              <a:defRPr sz="1100"/>
            </a:lvl4pPr>
            <a:lvl5pPr marL="2337085" indent="0">
              <a:buNone/>
              <a:defRPr sz="1100"/>
            </a:lvl5pPr>
            <a:lvl6pPr marL="2921351" indent="0">
              <a:buNone/>
              <a:defRPr sz="1100"/>
            </a:lvl6pPr>
            <a:lvl7pPr marL="3505629" indent="0">
              <a:buNone/>
              <a:defRPr sz="1100"/>
            </a:lvl7pPr>
            <a:lvl8pPr marL="4089901" indent="0">
              <a:buNone/>
              <a:defRPr sz="1100"/>
            </a:lvl8pPr>
            <a:lvl9pPr marL="467417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315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3"/>
            <a:ext cx="731520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269" indent="0">
              <a:buNone/>
              <a:defRPr sz="3600"/>
            </a:lvl2pPr>
            <a:lvl3pPr marL="1168541" indent="0">
              <a:buNone/>
              <a:defRPr sz="3100"/>
            </a:lvl3pPr>
            <a:lvl4pPr marL="1752815" indent="0">
              <a:buNone/>
              <a:defRPr sz="2500"/>
            </a:lvl4pPr>
            <a:lvl5pPr marL="2337085" indent="0">
              <a:buNone/>
              <a:defRPr sz="2500"/>
            </a:lvl5pPr>
            <a:lvl6pPr marL="2921351" indent="0">
              <a:buNone/>
              <a:defRPr sz="2500"/>
            </a:lvl6pPr>
            <a:lvl7pPr marL="3505629" indent="0">
              <a:buNone/>
              <a:defRPr sz="2500"/>
            </a:lvl7pPr>
            <a:lvl8pPr marL="4089901" indent="0">
              <a:buNone/>
              <a:defRPr sz="2500"/>
            </a:lvl8pPr>
            <a:lvl9pPr marL="467417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269" indent="0">
              <a:buNone/>
              <a:defRPr sz="1600"/>
            </a:lvl2pPr>
            <a:lvl3pPr marL="1168541" indent="0">
              <a:buNone/>
              <a:defRPr sz="1300"/>
            </a:lvl3pPr>
            <a:lvl4pPr marL="1752815" indent="0">
              <a:buNone/>
              <a:defRPr sz="1100"/>
            </a:lvl4pPr>
            <a:lvl5pPr marL="2337085" indent="0">
              <a:buNone/>
              <a:defRPr sz="1100"/>
            </a:lvl5pPr>
            <a:lvl6pPr marL="2921351" indent="0">
              <a:buNone/>
              <a:defRPr sz="1100"/>
            </a:lvl6pPr>
            <a:lvl7pPr marL="3505629" indent="0">
              <a:buNone/>
              <a:defRPr sz="1100"/>
            </a:lvl7pPr>
            <a:lvl8pPr marL="4089901" indent="0">
              <a:buNone/>
              <a:defRPr sz="1100"/>
            </a:lvl8pPr>
            <a:lvl9pPr marL="467417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4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10" indent="0">
              <a:buNone/>
              <a:defRPr sz="2800"/>
            </a:lvl2pPr>
            <a:lvl3pPr marL="911415" indent="0">
              <a:buNone/>
              <a:defRPr sz="2400"/>
            </a:lvl3pPr>
            <a:lvl4pPr marL="1367138" indent="0">
              <a:buNone/>
              <a:defRPr sz="2000"/>
            </a:lvl4pPr>
            <a:lvl5pPr marL="1822825" indent="0">
              <a:buNone/>
              <a:defRPr sz="2000"/>
            </a:lvl5pPr>
            <a:lvl6pPr marL="2278547" indent="0">
              <a:buNone/>
              <a:defRPr sz="2000"/>
            </a:lvl6pPr>
            <a:lvl7pPr marL="2734259" indent="0">
              <a:buNone/>
              <a:defRPr sz="2000"/>
            </a:lvl7pPr>
            <a:lvl8pPr marL="3189977" indent="0">
              <a:buNone/>
              <a:defRPr sz="2000"/>
            </a:lvl8pPr>
            <a:lvl9pPr marL="364567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10" indent="0">
              <a:buNone/>
              <a:defRPr sz="1200"/>
            </a:lvl2pPr>
            <a:lvl3pPr marL="911415" indent="0">
              <a:buNone/>
              <a:defRPr sz="1000"/>
            </a:lvl3pPr>
            <a:lvl4pPr marL="1367138" indent="0">
              <a:buNone/>
              <a:defRPr sz="900"/>
            </a:lvl4pPr>
            <a:lvl5pPr marL="1822825" indent="0">
              <a:buNone/>
              <a:defRPr sz="900"/>
            </a:lvl5pPr>
            <a:lvl6pPr marL="2278547" indent="0">
              <a:buNone/>
              <a:defRPr sz="900"/>
            </a:lvl6pPr>
            <a:lvl7pPr marL="2734259" indent="0">
              <a:buNone/>
              <a:defRPr sz="900"/>
            </a:lvl7pPr>
            <a:lvl8pPr marL="3189977" indent="0">
              <a:buNone/>
              <a:defRPr sz="900"/>
            </a:lvl8pPr>
            <a:lvl9pPr marL="36456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AB89-C348-493A-9C58-F0A9DFB7103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4726-1E39-491D-8875-B8914843F7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156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107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141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9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4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4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49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536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8470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4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88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35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82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29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76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11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091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706" indent="0">
              <a:buNone/>
              <a:defRPr sz="2500" b="1"/>
            </a:lvl2pPr>
            <a:lvl3pPr marL="1169412" indent="0">
              <a:buNone/>
              <a:defRPr sz="2300" b="1"/>
            </a:lvl3pPr>
            <a:lvl4pPr marL="1754123" indent="0">
              <a:buNone/>
              <a:defRPr sz="2000" b="1"/>
            </a:lvl4pPr>
            <a:lvl5pPr marL="2338827" indent="0">
              <a:buNone/>
              <a:defRPr sz="2000" b="1"/>
            </a:lvl5pPr>
            <a:lvl6pPr marL="2923530" indent="0">
              <a:buNone/>
              <a:defRPr sz="2000" b="1"/>
            </a:lvl6pPr>
            <a:lvl7pPr marL="3508240" indent="0">
              <a:buNone/>
              <a:defRPr sz="2000" b="1"/>
            </a:lvl7pPr>
            <a:lvl8pPr marL="4092948" indent="0">
              <a:buNone/>
              <a:defRPr sz="2000" b="1"/>
            </a:lvl8pPr>
            <a:lvl9pPr marL="467765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9" y="1535114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706" indent="0">
              <a:buNone/>
              <a:defRPr sz="2500" b="1"/>
            </a:lvl2pPr>
            <a:lvl3pPr marL="1169412" indent="0">
              <a:buNone/>
              <a:defRPr sz="2300" b="1"/>
            </a:lvl3pPr>
            <a:lvl4pPr marL="1754123" indent="0">
              <a:buNone/>
              <a:defRPr sz="2000" b="1"/>
            </a:lvl4pPr>
            <a:lvl5pPr marL="2338827" indent="0">
              <a:buNone/>
              <a:defRPr sz="2000" b="1"/>
            </a:lvl5pPr>
            <a:lvl6pPr marL="2923530" indent="0">
              <a:buNone/>
              <a:defRPr sz="2000" b="1"/>
            </a:lvl6pPr>
            <a:lvl7pPr marL="3508240" indent="0">
              <a:buNone/>
              <a:defRPr sz="2000" b="1"/>
            </a:lvl7pPr>
            <a:lvl8pPr marL="4092948" indent="0">
              <a:buNone/>
              <a:defRPr sz="2000" b="1"/>
            </a:lvl8pPr>
            <a:lvl9pPr marL="467765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18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03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08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1"/>
            <a:ext cx="4011084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3" y="273055"/>
            <a:ext cx="6815668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5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706" indent="0">
              <a:buNone/>
              <a:defRPr sz="1600"/>
            </a:lvl2pPr>
            <a:lvl3pPr marL="1169412" indent="0">
              <a:buNone/>
              <a:defRPr sz="1300"/>
            </a:lvl3pPr>
            <a:lvl4pPr marL="1754123" indent="0">
              <a:buNone/>
              <a:defRPr sz="1100"/>
            </a:lvl4pPr>
            <a:lvl5pPr marL="2338827" indent="0">
              <a:buNone/>
              <a:defRPr sz="1100"/>
            </a:lvl5pPr>
            <a:lvl6pPr marL="2923530" indent="0">
              <a:buNone/>
              <a:defRPr sz="1100"/>
            </a:lvl6pPr>
            <a:lvl7pPr marL="3508240" indent="0">
              <a:buNone/>
              <a:defRPr sz="1100"/>
            </a:lvl7pPr>
            <a:lvl8pPr marL="4092948" indent="0">
              <a:buNone/>
              <a:defRPr sz="1100"/>
            </a:lvl8pPr>
            <a:lvl9pPr marL="467765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8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1" tIns="45586" rIns="91141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6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1" tIns="45586" rIns="91141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1" tIns="45586" rIns="91141" bIns="45586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9BBF8-2D74-4D25-AACF-12B4D177C67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3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1" tIns="45586" rIns="91141" bIns="4558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1" tIns="45586" rIns="91141" bIns="45586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42230-5540-43A9-BAA7-145D4789EC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7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1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71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28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778" indent="-3417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548" indent="-2848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277" indent="-22785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4994" indent="-22785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0691" indent="-2278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6395" indent="-2278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2114" indent="-2278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7819" indent="-2278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3533" indent="-2278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10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15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38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25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547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259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977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674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141" tIns="45586" rIns="91141" bIns="455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63"/>
            <a:ext cx="10972800" cy="4525963"/>
          </a:xfrm>
          <a:prstGeom prst="rect">
            <a:avLst/>
          </a:prstGeom>
        </p:spPr>
        <p:txBody>
          <a:bodyPr vert="horz" lIns="91141" tIns="45586" rIns="91141" bIns="45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5"/>
            <a:ext cx="28448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7E134-8DBE-4159-B074-7CE7C04A2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455"/>
            <a:ext cx="38608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5"/>
            <a:ext cx="28448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4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ctr" defTabSz="9114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78" indent="-341778" algn="l" defTabSz="9114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48" indent="-284820" algn="l" defTabSz="91141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77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994" indent="-227859" algn="l" defTabSz="91141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691" indent="-227859" algn="l" defTabSz="91141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395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114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819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533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10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15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38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25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547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259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977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674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141" tIns="45586" rIns="91141" bIns="455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63"/>
            <a:ext cx="10972800" cy="4525963"/>
          </a:xfrm>
          <a:prstGeom prst="rect">
            <a:avLst/>
          </a:prstGeom>
        </p:spPr>
        <p:txBody>
          <a:bodyPr vert="horz" lIns="91141" tIns="45586" rIns="91141" bIns="45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0"/>
            <a:ext cx="28448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7E134-8DBE-4159-B074-7CE7C04A2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440"/>
            <a:ext cx="38608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40"/>
            <a:ext cx="28448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/>
  <p:txStyles>
    <p:titleStyle>
      <a:lvl1pPr algn="ctr" defTabSz="9114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78" indent="-341778" algn="l" defTabSz="9114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48" indent="-284820" algn="l" defTabSz="91141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77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994" indent="-227859" algn="l" defTabSz="91141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691" indent="-227859" algn="l" defTabSz="91141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395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114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819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533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10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15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38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25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547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259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977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674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141" tIns="45586" rIns="91141" bIns="455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63"/>
            <a:ext cx="10972800" cy="4525963"/>
          </a:xfrm>
          <a:prstGeom prst="rect">
            <a:avLst/>
          </a:prstGeom>
        </p:spPr>
        <p:txBody>
          <a:bodyPr vert="horz" lIns="91141" tIns="45586" rIns="91141" bIns="45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5"/>
            <a:ext cx="28448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7E134-8DBE-4159-B074-7CE7C04A2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425"/>
            <a:ext cx="38608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5"/>
            <a:ext cx="28448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/>
  <p:txStyles>
    <p:titleStyle>
      <a:lvl1pPr algn="ctr" defTabSz="9114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78" indent="-341778" algn="l" defTabSz="9114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48" indent="-284820" algn="l" defTabSz="91141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77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994" indent="-227859" algn="l" defTabSz="91141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691" indent="-227859" algn="l" defTabSz="91141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395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114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819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533" indent="-227859" algn="l" defTabSz="911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10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15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38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25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547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259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977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674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82"/>
            <a:ext cx="10515600" cy="1325563"/>
          </a:xfrm>
          <a:prstGeom prst="rect">
            <a:avLst/>
          </a:prstGeom>
        </p:spPr>
        <p:txBody>
          <a:bodyPr vert="horz" lIns="91141" tIns="45586" rIns="91141" bIns="4558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141" tIns="45586" rIns="91141" bIns="45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D96C-AF5F-4DD3-B568-E5974805039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141" tIns="45586" rIns="91141" bIns="455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/>
  <p:txStyles>
    <p:titleStyle>
      <a:lvl1pPr algn="l" defTabSz="91141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859" indent="-227859" algn="l" defTabSz="9114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568" indent="-227859" algn="l" defTabSz="911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77" indent="-227859" algn="l" defTabSz="911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994" indent="-227859" algn="l" defTabSz="911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691" indent="-227859" algn="l" defTabSz="911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395" indent="-227859" algn="l" defTabSz="911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114" indent="-227859" algn="l" defTabSz="911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819" indent="-227859" algn="l" defTabSz="911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533" indent="-227859" algn="l" defTabSz="911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10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15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38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25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547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259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977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674" algn="l" defTabSz="911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6615" tIns="58303" rIns="116615" bIns="583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48"/>
            <a:ext cx="10972800" cy="4525963"/>
          </a:xfrm>
          <a:prstGeom prst="rect">
            <a:avLst/>
          </a:prstGeom>
        </p:spPr>
        <p:txBody>
          <a:bodyPr vert="horz" lIns="116615" tIns="58303" rIns="116615" bIns="583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6"/>
          </a:xfrm>
          <a:prstGeom prst="rect">
            <a:avLst/>
          </a:prstGeom>
        </p:spPr>
        <p:txBody>
          <a:bodyPr vert="horz" lIns="116615" tIns="58303" rIns="116615" bIns="5830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6268"/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66268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83"/>
            <a:ext cx="3860800" cy="365126"/>
          </a:xfrm>
          <a:prstGeom prst="rect">
            <a:avLst/>
          </a:prstGeom>
        </p:spPr>
        <p:txBody>
          <a:bodyPr vert="horz" lIns="116615" tIns="58303" rIns="116615" bIns="5830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626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6"/>
          </a:xfrm>
          <a:prstGeom prst="rect">
            <a:avLst/>
          </a:prstGeom>
        </p:spPr>
        <p:txBody>
          <a:bodyPr vert="horz" lIns="116615" tIns="58303" rIns="116615" bIns="5830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6268"/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6626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9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1166268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348" indent="-437348" algn="l" defTabSz="1166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7590" indent="-364451" algn="l" defTabSz="1166268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7825" indent="-291563" algn="l" defTabSz="1166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0976" indent="-291563" algn="l" defTabSz="116626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24103" indent="-291563" algn="l" defTabSz="1166268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7244" indent="-291563" algn="l" defTabSz="1166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90368" indent="-291563" algn="l" defTabSz="1166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73511" indent="-291563" algn="l" defTabSz="1166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56644" indent="-291563" algn="l" defTabSz="11662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62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128" algn="l" defTabSz="11662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268" algn="l" defTabSz="11662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9407" algn="l" defTabSz="11662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548" algn="l" defTabSz="11662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5666" algn="l" defTabSz="11662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98808" algn="l" defTabSz="11662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45" algn="l" defTabSz="11662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5089" algn="l" defTabSz="11662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6769" tIns="58380" rIns="116769" bIns="583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6"/>
            <a:ext cx="10972800" cy="4525963"/>
          </a:xfrm>
          <a:prstGeom prst="rect">
            <a:avLst/>
          </a:prstGeom>
        </p:spPr>
        <p:txBody>
          <a:bodyPr vert="horz" lIns="116769" tIns="58380" rIns="116769" bIns="583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6"/>
          </a:xfrm>
          <a:prstGeom prst="rect">
            <a:avLst/>
          </a:prstGeom>
        </p:spPr>
        <p:txBody>
          <a:bodyPr vert="horz" lIns="116769" tIns="58380" rIns="116769" bIns="5838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7737"/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67737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83"/>
            <a:ext cx="3860800" cy="365126"/>
          </a:xfrm>
          <a:prstGeom prst="rect">
            <a:avLst/>
          </a:prstGeom>
        </p:spPr>
        <p:txBody>
          <a:bodyPr vert="horz" lIns="116769" tIns="58380" rIns="116769" bIns="5838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77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6"/>
          </a:xfrm>
          <a:prstGeom prst="rect">
            <a:avLst/>
          </a:prstGeom>
        </p:spPr>
        <p:txBody>
          <a:bodyPr vert="horz" lIns="116769" tIns="58380" rIns="116769" bIns="5838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7737"/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677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1167737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898" indent="-437898" algn="l" defTabSz="1167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8786" indent="-364912" algn="l" defTabSz="11677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670" indent="-291933" algn="l" defTabSz="1167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549" indent="-291933" algn="l" defTabSz="1167737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27412" indent="-291933" algn="l" defTabSz="1167737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286" indent="-291933" algn="l" defTabSz="1167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156" indent="-291933" algn="l" defTabSz="1167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79027" indent="-291933" algn="l" defTabSz="1167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62895" indent="-291933" algn="l" defTabSz="1167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7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866" algn="l" defTabSz="1167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737" algn="l" defTabSz="1167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612" algn="l" defTabSz="1167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482" algn="l" defTabSz="1167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9343" algn="l" defTabSz="1167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3220" algn="l" defTabSz="1167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7093" algn="l" defTabSz="1167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0966" algn="l" defTabSz="1167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6853" tIns="58422" rIns="116853" bIns="58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4"/>
            <a:ext cx="10972800" cy="4525963"/>
          </a:xfrm>
          <a:prstGeom prst="rect">
            <a:avLst/>
          </a:prstGeom>
        </p:spPr>
        <p:txBody>
          <a:bodyPr vert="horz" lIns="116853" tIns="58422" rIns="116853" bIns="58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6"/>
          </a:xfrm>
          <a:prstGeom prst="rect">
            <a:avLst/>
          </a:prstGeom>
        </p:spPr>
        <p:txBody>
          <a:bodyPr vert="horz" lIns="116853" tIns="58422" rIns="116853" bIns="5842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8541"/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68541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83"/>
            <a:ext cx="3860800" cy="365126"/>
          </a:xfrm>
          <a:prstGeom prst="rect">
            <a:avLst/>
          </a:prstGeom>
        </p:spPr>
        <p:txBody>
          <a:bodyPr vert="horz" lIns="116853" tIns="58422" rIns="116853" bIns="5842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85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6"/>
          </a:xfrm>
          <a:prstGeom prst="rect">
            <a:avLst/>
          </a:prstGeom>
        </p:spPr>
        <p:txBody>
          <a:bodyPr vert="horz" lIns="116853" tIns="58422" rIns="116853" bIns="5842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8541"/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685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3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116854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199" indent="-438199" algn="l" defTabSz="1168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440" indent="-365164" algn="l" defTabSz="1168541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676" indent="-292134" algn="l" defTabSz="1168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953" indent="-292134" algn="l" defTabSz="11685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29217" indent="-292134" algn="l" defTabSz="116854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494" indent="-292134" algn="l" defTabSz="1168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97767" indent="-292134" algn="l" defTabSz="1168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2039" indent="-292134" algn="l" defTabSz="1168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66309" indent="-292134" algn="l" defTabSz="1168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85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269" algn="l" defTabSz="11685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541" algn="l" defTabSz="11685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815" algn="l" defTabSz="11685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085" algn="l" defTabSz="11685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351" algn="l" defTabSz="11685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5629" algn="l" defTabSz="11685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9901" algn="l" defTabSz="11685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4175" algn="l" defTabSz="11685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6944" tIns="58467" rIns="116944" bIns="584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6944" tIns="58467" rIns="116944" bIns="584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6"/>
          </a:xfrm>
          <a:prstGeom prst="rect">
            <a:avLst/>
          </a:prstGeom>
        </p:spPr>
        <p:txBody>
          <a:bodyPr vert="horz" lIns="116944" tIns="58467" rIns="116944" bIns="5846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9412"/>
            <a:fld id="{4D09E511-C809-4634-8E81-4EF94BBEA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69412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83"/>
            <a:ext cx="3860800" cy="365126"/>
          </a:xfrm>
          <a:prstGeom prst="rect">
            <a:avLst/>
          </a:prstGeom>
        </p:spPr>
        <p:txBody>
          <a:bodyPr vert="horz" lIns="116944" tIns="58467" rIns="116944" bIns="5846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94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6"/>
          </a:xfrm>
          <a:prstGeom prst="rect">
            <a:avLst/>
          </a:prstGeom>
        </p:spPr>
        <p:txBody>
          <a:bodyPr vert="horz" lIns="116944" tIns="58467" rIns="116944" bIns="5846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69412"/>
            <a:fld id="{3C09B877-012D-4520-A208-C6F730C54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694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9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116941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525" indent="-438525" algn="l" defTabSz="116941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149" indent="-365437" algn="l" defTabSz="1169412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1768" indent="-292352" algn="l" defTabSz="11694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6475" indent="-292352" algn="l" defTabSz="11694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31179" indent="-292352" algn="l" defTabSz="1169412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5887" indent="-292352" algn="l" defTabSz="11694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0596" indent="-292352" algn="l" defTabSz="11694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5303" indent="-292352" algn="l" defTabSz="11694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70008" indent="-292352" algn="l" defTabSz="11694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94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706" algn="l" defTabSz="11694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9412" algn="l" defTabSz="11694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4123" algn="l" defTabSz="11694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827" algn="l" defTabSz="11694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3530" algn="l" defTabSz="11694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8240" algn="l" defTabSz="11694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2948" algn="l" defTabSz="11694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7655" algn="l" defTabSz="11694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3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 4                                                  7Hrs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46900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dirty="0"/>
              <a:t>Embedded System Design Concepts: Characteristics and Quality Attributes of Embedded Systems, Operational and non-operational quality attributes, Embedded Systems-Application and Domain specific, Fundamental issues in Hardware Software Co-Design, Computational models in embedded design- DFG model, CDFG model State machine model, Concurrent Process model, Object Oriented model , Source file to object file translation.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9D2A-9150-49DF-894C-8BF52FF506E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8C04-66C2-4DC2-A4CF-A31D6530A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1" y="169269"/>
            <a:ext cx="11281614" cy="65155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CEF84-1056-49E6-BC7A-0FB1B931049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1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4DB54-B4E4-41BC-997D-3721C23977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EF0E7-55F8-48F0-B4DF-33DE8B4B878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0"/>
          <a:stretch/>
        </p:blipFill>
        <p:spPr bwMode="auto">
          <a:xfrm>
            <a:off x="838200" y="649288"/>
            <a:ext cx="10972800" cy="49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12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8C04-66C2-4DC2-A4CF-A31D6530A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81051"/>
            <a:ext cx="4114800" cy="4308872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pPr fontAlgn="base"/>
            <a:r>
              <a:rPr lang="en-IN" sz="3200" dirty="0">
                <a:solidFill>
                  <a:srgbClr val="0000FF"/>
                </a:solidFill>
                <a:latin typeface="source sans pro"/>
              </a:rPr>
              <a:t>Linking</a:t>
            </a:r>
          </a:p>
          <a:p>
            <a:pPr fontAlgn="base"/>
            <a:endParaRPr lang="en-IN" dirty="0">
              <a:solidFill>
                <a:srgbClr val="4A3C31"/>
              </a:solidFill>
              <a:latin typeface="source sans pro"/>
            </a:endParaRPr>
          </a:p>
          <a:p>
            <a:pPr lvl="0" fontAlgn="base"/>
            <a:r>
              <a:rPr lang="en-IN" sz="2400" dirty="0">
                <a:solidFill>
                  <a:srgbClr val="333333"/>
                </a:solidFill>
                <a:latin typeface="inherit"/>
              </a:rPr>
              <a:t>All of the object must be linked together to produce a single object file, called the</a:t>
            </a:r>
            <a:r>
              <a:rPr lang="en-IN" sz="2400" dirty="0">
                <a:solidFill>
                  <a:srgbClr val="FF0000"/>
                </a:solidFill>
                <a:latin typeface="inherit"/>
              </a:rPr>
              <a:t> relocatable program.</a:t>
            </a:r>
          </a:p>
          <a:p>
            <a:pPr fontAlgn="base"/>
            <a:endParaRPr lang="en-IN" sz="3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fontAlgn="base"/>
            <a:r>
              <a:rPr lang="en-IN" sz="2400" dirty="0">
                <a:solidFill>
                  <a:srgbClr val="333333"/>
                </a:solidFill>
                <a:latin typeface="inherit"/>
              </a:rPr>
              <a:t>The job of the linker is to combine these object files and to resolve all of the unresolved symbols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FADEA-4D4A-40E7-8D04-C5571603421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50913"/>
            <a:ext cx="662305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8C04-66C2-4DC2-A4CF-A31D6530A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4650" y="2895600"/>
            <a:ext cx="28575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141" tIns="45586" rIns="91141" bIns="45586" rtlCol="0" anchor="ctr"/>
          <a:lstStyle/>
          <a:p>
            <a:pPr algn="ctr"/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638AA-1FFA-49B7-8FBF-AEDFE3385C4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9698"/>
            <a:ext cx="4021137" cy="571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7" y="689698"/>
            <a:ext cx="6621463" cy="58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67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8C04-66C2-4DC2-A4CF-A31D6530A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2" y="990600"/>
            <a:ext cx="11201400" cy="3416320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pPr fontAlgn="base"/>
            <a:endParaRPr lang="en-IN" sz="3600" dirty="0">
              <a:solidFill>
                <a:srgbClr val="0000FF"/>
              </a:solidFill>
              <a:latin typeface="source sans pro"/>
            </a:endParaRPr>
          </a:p>
          <a:p>
            <a:pPr fontAlgn="base"/>
            <a:r>
              <a:rPr lang="en-IN" sz="3600" i="1" dirty="0">
                <a:solidFill>
                  <a:srgbClr val="FF0000"/>
                </a:solidFill>
                <a:latin typeface="inherit"/>
              </a:rPr>
              <a:t>Locator- </a:t>
            </a:r>
            <a:r>
              <a:rPr lang="en-IN" sz="3600" dirty="0">
                <a:solidFill>
                  <a:srgbClr val="333333"/>
                </a:solidFill>
                <a:latin typeface="Georgia" panose="02040502050405020303" pitchFamily="18" charset="0"/>
              </a:rPr>
              <a:t>The tool that performs the conversion from relocatable program to executable binary image</a:t>
            </a:r>
          </a:p>
          <a:p>
            <a:pPr fontAlgn="base"/>
            <a:endParaRPr lang="en-IN" sz="3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fontAlgn="base"/>
            <a:r>
              <a:rPr lang="en-IN" sz="3600" dirty="0">
                <a:solidFill>
                  <a:srgbClr val="333333"/>
                </a:solidFill>
                <a:latin typeface="Georgia" panose="02040502050405020303" pitchFamily="18" charset="0"/>
              </a:rPr>
              <a:t>It then produces an output file that contains a binary memory image that can be loaded into the target.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EF6A1-EAC0-4E73-8461-7FFA1FD3DDD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11353800" cy="5632311"/>
          </a:xfrm>
          <a:prstGeom prst="rect">
            <a:avLst/>
          </a:prstGeom>
          <a:noFill/>
        </p:spPr>
        <p:txBody>
          <a:bodyPr wrap="square" lIns="91141" tIns="45586" rIns="91141" bIns="45586" rtlCol="0">
            <a:spAutoFit/>
          </a:bodyPr>
          <a:lstStyle/>
          <a:p>
            <a:pPr marL="341778" indent="-341778"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rgbClr val="222222"/>
                </a:solidFill>
                <a:latin typeface="arial" panose="020B0604020202020204" pitchFamily="34" charset="0"/>
              </a:rPr>
              <a:t>Loader</a:t>
            </a:r>
            <a:r>
              <a:rPr lang="en-IN" sz="3600" dirty="0">
                <a:solidFill>
                  <a:srgbClr val="222222"/>
                </a:solidFill>
                <a:latin typeface="arial" panose="020B0604020202020204" pitchFamily="34" charset="0"/>
              </a:rPr>
              <a:t>: A program which loads the executable file to the primary memory of the machine.</a:t>
            </a:r>
            <a:endParaRPr lang="en-US" sz="3600" dirty="0">
              <a:solidFill>
                <a:srgbClr val="002060"/>
              </a:solidFill>
            </a:endParaRPr>
          </a:p>
          <a:p>
            <a:pPr marL="341778" indent="-341778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It is a part of OS </a:t>
            </a:r>
          </a:p>
          <a:p>
            <a:pPr marL="341778" indent="-341778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After reading .exe file loader places the code in memory. This is necessary as memory addresses may not start from 0000H</a:t>
            </a:r>
          </a:p>
          <a:p>
            <a:pPr marL="341778" indent="-341778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Loader finds appropriate start address and reallocates  the codes </a:t>
            </a:r>
          </a:p>
          <a:p>
            <a:pPr marL="341778" indent="-341778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In computer after loader loads, section of program is ready to run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03C-5628-4FC3-B3B7-F25155761C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1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8421" y="304801"/>
            <a:ext cx="7943850" cy="523220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r>
              <a:rPr lang="en-IN" sz="2800" dirty="0">
                <a:solidFill>
                  <a:srgbClr val="0000FF"/>
                </a:solidFill>
              </a:rPr>
              <a:t>The loader does the following things: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226" y="1143000"/>
            <a:ext cx="11049000" cy="5262979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pPr marL="284820" indent="-28482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prstClr val="black"/>
                </a:solidFill>
              </a:rPr>
              <a:t>Allocates primary memory for the program's execution.</a:t>
            </a:r>
          </a:p>
          <a:p>
            <a:pPr marL="284820" indent="-284820">
              <a:buFont typeface="Arial" panose="020B0604020202020204" pitchFamily="34" charset="0"/>
              <a:buChar char="•"/>
            </a:pPr>
            <a:endParaRPr lang="en-IN" sz="2800" dirty="0">
              <a:solidFill>
                <a:prstClr val="black"/>
              </a:solidFill>
            </a:endParaRPr>
          </a:p>
          <a:p>
            <a:pPr marL="284820" indent="-28482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prstClr val="black"/>
                </a:solidFill>
              </a:rPr>
              <a:t>Copies address space from secondary to primary memory.</a:t>
            </a:r>
          </a:p>
          <a:p>
            <a:pPr marL="284820" indent="-284820">
              <a:buFont typeface="Arial" panose="020B0604020202020204" pitchFamily="34" charset="0"/>
              <a:buChar char="•"/>
            </a:pPr>
            <a:endParaRPr lang="en-IN" sz="2800" dirty="0">
              <a:solidFill>
                <a:prstClr val="black"/>
              </a:solidFill>
            </a:endParaRPr>
          </a:p>
          <a:p>
            <a:pPr marL="284820" indent="-28482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prstClr val="black"/>
                </a:solidFill>
              </a:rPr>
              <a:t>Copies the .text and .data sections from the executable into primary memory.</a:t>
            </a:r>
          </a:p>
          <a:p>
            <a:pPr marL="284820" indent="-284820">
              <a:buFont typeface="Arial" panose="020B0604020202020204" pitchFamily="34" charset="0"/>
              <a:buChar char="•"/>
            </a:pPr>
            <a:endParaRPr lang="en-IN" sz="2800" dirty="0">
              <a:solidFill>
                <a:prstClr val="black"/>
              </a:solidFill>
            </a:endParaRPr>
          </a:p>
          <a:p>
            <a:pPr marL="284820" indent="-28482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prstClr val="black"/>
                </a:solidFill>
              </a:rPr>
              <a:t>Copies program arguments (e.g., command line arguments) onto the stack.</a:t>
            </a:r>
          </a:p>
          <a:p>
            <a:endParaRPr lang="en-IN" sz="2800" dirty="0">
              <a:solidFill>
                <a:prstClr val="black"/>
              </a:solidFill>
            </a:endParaRPr>
          </a:p>
          <a:p>
            <a:pPr marL="284820" indent="-28482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prstClr val="black"/>
                </a:solidFill>
              </a:rPr>
              <a:t>Initializes registers</a:t>
            </a:r>
          </a:p>
          <a:p>
            <a:pPr marL="284820" indent="-284820">
              <a:buFont typeface="Arial" panose="020B0604020202020204" pitchFamily="34" charset="0"/>
              <a:buChar char="•"/>
            </a:pPr>
            <a:endParaRPr lang="en-IN" sz="2800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C63-1097-4C11-A52F-31EE1A53B8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901" y="495703"/>
            <a:ext cx="4261247" cy="6003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4650" y="3581410"/>
            <a:ext cx="4491294" cy="461665"/>
          </a:xfrm>
          <a:prstGeom prst="rect">
            <a:avLst/>
          </a:prstGeom>
        </p:spPr>
        <p:txBody>
          <a:bodyPr wrap="none" lIns="91141" tIns="45586" rIns="91141" bIns="45586">
            <a:spAutoFit/>
          </a:bodyPr>
          <a:lstStyle/>
          <a:p>
            <a:r>
              <a:rPr lang="en-IN" sz="2400" dirty="0">
                <a:solidFill>
                  <a:srgbClr val="0000FF"/>
                </a:solidFill>
              </a:rPr>
              <a:t>Statically allocated and global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29" y="2743201"/>
            <a:ext cx="3692165" cy="523220"/>
          </a:xfrm>
          <a:prstGeom prst="rect">
            <a:avLst/>
          </a:prstGeom>
        </p:spPr>
        <p:txBody>
          <a:bodyPr wrap="none" lIns="91141" tIns="45586" rIns="91141" bIns="45586">
            <a:spAutoFit/>
          </a:bodyPr>
          <a:lstStyle/>
          <a:p>
            <a:r>
              <a:rPr lang="en-IN" sz="2800" dirty="0">
                <a:solidFill>
                  <a:srgbClr val="0000FF"/>
                </a:solidFill>
              </a:rPr>
              <a:t>Block Started by Symbol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106" y="1752603"/>
            <a:ext cx="3753913" cy="461665"/>
          </a:xfrm>
          <a:prstGeom prst="rect">
            <a:avLst/>
          </a:prstGeom>
        </p:spPr>
        <p:txBody>
          <a:bodyPr wrap="none" lIns="91141" tIns="45586" rIns="91141" bIns="45586">
            <a:spAutoFit/>
          </a:bodyPr>
          <a:lstStyle/>
          <a:p>
            <a:r>
              <a:rPr lang="en-IN" sz="2400" dirty="0">
                <a:solidFill>
                  <a:srgbClr val="0000FF"/>
                </a:solidFill>
              </a:rPr>
              <a:t>Local  variables are allocated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90810"/>
            <a:ext cx="9982200" cy="1097872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Memory layout for a process</a:t>
            </a:r>
          </a:p>
          <a:p>
            <a:endParaRPr lang="en-IN" dirty="0">
              <a:solidFill>
                <a:prstClr val="black"/>
              </a:solidFill>
            </a:endParaRPr>
          </a:p>
          <a:p>
            <a:r>
              <a:rPr lang="en-IN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D783-90A3-4CC5-B00B-F303330E4F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Linker and Loader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Image result for loader and lin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21978" b="22344"/>
          <a:stretch/>
        </p:blipFill>
        <p:spPr bwMode="auto">
          <a:xfrm>
            <a:off x="304800" y="1371600"/>
            <a:ext cx="11125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C9A5-6AAF-4028-A90D-9EA6918D75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6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Embedded System Software</a:t>
            </a:r>
            <a:endParaRPr lang="en-IN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3498-5D35-4C90-8F1F-7D28DE6E1F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>
                <a:solidFill>
                  <a:prstClr val="black"/>
                </a:solidFill>
              </a:rPr>
              <a:t>             Source file to object file translation</a:t>
            </a:r>
            <a:endParaRPr lang="en-IN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E4-4F6A-4BD6-A4FD-04530B07A12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03-01-2022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E814-364B-46DB-B6D3-56EE2979C4D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48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2" y="433436"/>
            <a:ext cx="8229600" cy="1247235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r>
              <a:rPr lang="en-IN" sz="2800" dirty="0">
                <a:solidFill>
                  <a:srgbClr val="333333"/>
                </a:solidFill>
                <a:latin typeface="Georgia" panose="02040502050405020303" pitchFamily="18" charset="0"/>
              </a:rPr>
              <a:t>The software for the embedded system  varies depending on the functionality needed. </a:t>
            </a:r>
          </a:p>
          <a:p>
            <a:r>
              <a:rPr lang="en-IN" dirty="0">
                <a:solidFill>
                  <a:srgbClr val="333333"/>
                </a:solidFill>
                <a:latin typeface="Georgia" panose="02040502050405020303" pitchFamily="18" charset="0"/>
              </a:rPr>
              <a:t>. </a:t>
            </a:r>
            <a:endParaRPr lang="en-IN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38229"/>
            <a:ext cx="5829300" cy="4418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10400" y="2064439"/>
            <a:ext cx="4895850" cy="3108543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  <a:latin typeface="Georgia" panose="02040502050405020303" pitchFamily="18" charset="0"/>
              </a:rPr>
              <a:t>The RTOS can help the programmer separate the application’s functionality into distinct tasks for better organization of the application software and a more responsive system. 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E344-903A-4BD2-8476-319E9796F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4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Different program layers in the embedded software in C</a:t>
            </a:r>
            <a:r>
              <a:rPr lang="en-IN" sz="4000" dirty="0"/>
              <a:t/>
            </a:r>
            <a:br>
              <a:rPr lang="en-IN" sz="4000" dirty="0"/>
            </a:b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73858"/>
            <a:ext cx="10744202" cy="56650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37F1E-0FB0-4FDB-B47A-F3E1138074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1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93705-CC4B-4C5C-B513-50AC7E47DBA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1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19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581526"/>
            <a:ext cx="66675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9819" y="4876947"/>
            <a:ext cx="8629650" cy="830997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r>
              <a:rPr lang="en-IN" sz="2400" b="1" dirty="0">
                <a:solidFill>
                  <a:srgbClr val="222222"/>
                </a:solidFill>
                <a:latin typeface="arial" panose="020B0604020202020204" pitchFamily="34" charset="0"/>
              </a:rPr>
              <a:t>Hardware Abstraction Layer</a:t>
            </a:r>
            <a:r>
              <a:rPr lang="en-IN" sz="2400" dirty="0">
                <a:solidFill>
                  <a:srgbClr val="222222"/>
                </a:solidFill>
                <a:latin typeface="arial" panose="020B0604020202020204" pitchFamily="34" charset="0"/>
              </a:rPr>
              <a:t>- a software abstraction layer between the embedded system hardware and 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8BBE-6173-46E3-A27D-EBFCFC82E0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6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3" y="46434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Layer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5749"/>
            <a:ext cx="11125200" cy="4983164"/>
          </a:xfrm>
        </p:spPr>
        <p:txBody>
          <a:bodyPr>
            <a:normAutofit/>
          </a:bodyPr>
          <a:lstStyle/>
          <a:p>
            <a:r>
              <a:rPr lang="en-IN" sz="4000" dirty="0"/>
              <a:t>located at the top level of the software hierarchy</a:t>
            </a:r>
          </a:p>
          <a:p>
            <a:r>
              <a:rPr lang="en-IN" sz="4000" dirty="0"/>
              <a:t>provides services directly to user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37F1E-0FB0-4FDB-B47A-F3E1138074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1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94755-5FC6-4B1D-8B1F-A5A4B900D1A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1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70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Helvetica Neue"/>
              </a:rPr>
              <a:t>Bootloader </a:t>
            </a:r>
            <a:r>
              <a:rPr lang="en-IN" dirty="0">
                <a:solidFill>
                  <a:srgbClr val="4F4F4F"/>
                </a:solidFill>
                <a:latin typeface="Helvetica Neue"/>
              </a:rPr>
              <a:t>-similar to BIOS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3" y="1417638"/>
            <a:ext cx="11125200" cy="5135562"/>
          </a:xfrm>
        </p:spPr>
        <p:txBody>
          <a:bodyPr>
            <a:noAutofit/>
          </a:bodyPr>
          <a:lstStyle/>
          <a:p>
            <a:pPr algn="just"/>
            <a:r>
              <a:rPr lang="en-IN" sz="3600" dirty="0">
                <a:solidFill>
                  <a:srgbClr val="4F4F4F"/>
                </a:solidFill>
                <a:latin typeface="Helvetica Neue"/>
              </a:rPr>
              <a:t>a program that runs before the OS kernel executes. </a:t>
            </a:r>
          </a:p>
          <a:p>
            <a:pPr algn="just"/>
            <a:r>
              <a:rPr lang="en-IN" sz="3600" dirty="0">
                <a:solidFill>
                  <a:srgbClr val="4F4F4F"/>
                </a:solidFill>
                <a:latin typeface="Helvetica Neue"/>
              </a:rPr>
              <a:t>It completes the initialization of the hardware</a:t>
            </a:r>
          </a:p>
          <a:p>
            <a:pPr algn="just"/>
            <a:r>
              <a:rPr lang="en-IN" sz="3600" dirty="0">
                <a:solidFill>
                  <a:srgbClr val="4F4F4F"/>
                </a:solidFill>
                <a:latin typeface="Helvetica Neue"/>
              </a:rPr>
              <a:t>enables the hardware and software environment to reach an appropriate state for the final scheduling of the system kernel. </a:t>
            </a:r>
          </a:p>
          <a:p>
            <a:pPr algn="just"/>
            <a:r>
              <a:rPr lang="en-IN" sz="3600" dirty="0">
                <a:solidFill>
                  <a:srgbClr val="4F4F4F"/>
                </a:solidFill>
                <a:latin typeface="Helvetica Neue"/>
              </a:rPr>
              <a:t>From the perspective of end users, the </a:t>
            </a:r>
            <a:r>
              <a:rPr lang="en-IN" sz="3600" dirty="0" err="1">
                <a:solidFill>
                  <a:srgbClr val="4F4F4F"/>
                </a:solidFill>
                <a:latin typeface="Helvetica Neue"/>
              </a:rPr>
              <a:t>bootloader</a:t>
            </a:r>
            <a:r>
              <a:rPr lang="en-IN" sz="3600" dirty="0">
                <a:solidFill>
                  <a:srgbClr val="4F4F4F"/>
                </a:solidFill>
                <a:latin typeface="Helvetica Neue"/>
              </a:rPr>
              <a:t> is used to load the OS. </a:t>
            </a:r>
            <a:endParaRPr lang="en-I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9807-D417-4ABC-8300-88B97AB271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4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3" y="274638"/>
            <a:ext cx="8229600" cy="639762"/>
          </a:xfrm>
        </p:spPr>
        <p:txBody>
          <a:bodyPr>
            <a:noAutofit/>
          </a:bodyPr>
          <a:lstStyle/>
          <a:p>
            <a:r>
              <a:rPr lang="en-IN" sz="3200" b="1" dirty="0">
                <a:latin typeface="Helvetica Neue"/>
              </a:rPr>
              <a:t>BSP- Board support packages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2189"/>
            <a:ext cx="10972800" cy="5807076"/>
          </a:xfrm>
        </p:spPr>
        <p:txBody>
          <a:bodyPr>
            <a:normAutofit/>
          </a:bodyPr>
          <a:lstStyle/>
          <a:p>
            <a:pPr lvl="0" algn="just"/>
            <a:r>
              <a:rPr lang="en-IN" sz="3600" dirty="0"/>
              <a:t>provides a </a:t>
            </a:r>
            <a:r>
              <a:rPr lang="en-IN" sz="3600" dirty="0">
                <a:solidFill>
                  <a:srgbClr val="FF0000"/>
                </a:solidFill>
              </a:rPr>
              <a:t>standardized interface between hardware and the operating system </a:t>
            </a:r>
          </a:p>
          <a:p>
            <a:pPr lvl="0" algn="just"/>
            <a:r>
              <a:rPr lang="en-IN" sz="3600" b="1" dirty="0"/>
              <a:t>is used to start up and run the embedded target processor</a:t>
            </a:r>
          </a:p>
          <a:p>
            <a:pPr lvl="0" algn="just"/>
            <a:r>
              <a:rPr lang="en-IN" sz="3600" b="1" dirty="0"/>
              <a:t>does not directly access hardware. </a:t>
            </a:r>
          </a:p>
          <a:p>
            <a:pPr lvl="0" algn="just"/>
            <a:r>
              <a:rPr lang="en-IN" sz="3600" b="1" dirty="0"/>
              <a:t>A BSP Contains hardware-specific drivers and other routines that allow a particular operating system to function in a particular hardware environment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17E-F8EE-437F-9B92-2CD0E7ADBA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3" y="35908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OS layer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46239"/>
            <a:ext cx="6858000" cy="5410200"/>
          </a:xfrm>
        </p:spPr>
        <p:txBody>
          <a:bodyPr>
            <a:noAutofit/>
          </a:bodyPr>
          <a:lstStyle/>
          <a:p>
            <a:pPr algn="just"/>
            <a:r>
              <a:rPr lang="en-IN" dirty="0">
                <a:latin typeface="Helvetica Neue"/>
              </a:rPr>
              <a:t>Scheduling, files synchronization, and networking</a:t>
            </a:r>
          </a:p>
          <a:p>
            <a:pPr algn="just"/>
            <a:r>
              <a:rPr lang="en-IN" dirty="0">
                <a:latin typeface="Helvetica Neue"/>
              </a:rPr>
              <a:t>Example- </a:t>
            </a:r>
            <a:r>
              <a:rPr lang="en-IN" dirty="0"/>
              <a:t>Windows Embedded Compact, </a:t>
            </a:r>
            <a:r>
              <a:rPr lang="en-IN" dirty="0">
                <a:latin typeface="Helvetica Neue"/>
              </a:rPr>
              <a:t>embedded Linux, VxWorks, </a:t>
            </a:r>
            <a:r>
              <a:rPr lang="en-IN" dirty="0" err="1">
                <a:latin typeface="Helvetica Neue"/>
              </a:rPr>
              <a:t>MeeGo</a:t>
            </a:r>
            <a:r>
              <a:rPr lang="en-IN" dirty="0">
                <a:latin typeface="Helvetica Neue"/>
              </a:rPr>
              <a:t>, </a:t>
            </a:r>
            <a:r>
              <a:rPr lang="en-IN" dirty="0" err="1">
                <a:latin typeface="Helvetica Neue"/>
              </a:rPr>
              <a:t>Tizen</a:t>
            </a:r>
            <a:r>
              <a:rPr lang="en-IN" dirty="0">
                <a:latin typeface="Helvetica Neue"/>
              </a:rPr>
              <a:t>, Android, Ubuntu, </a:t>
            </a:r>
          </a:p>
          <a:p>
            <a:pPr algn="just"/>
            <a:r>
              <a:rPr lang="en-IN" dirty="0">
                <a:latin typeface="Helvetica Neue"/>
              </a:rPr>
              <a:t>outstanding real-time and reliable features widely used in communications, military, aerospace, aviation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1066800"/>
            <a:ext cx="4210050" cy="426757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58B5-5BD1-4F5F-B311-36B173A273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3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Kernel- </a:t>
            </a:r>
            <a:r>
              <a:rPr lang="en-I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software collection in OS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29594"/>
            <a:ext cx="11277600" cy="513556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IN" dirty="0">
                <a:solidFill>
                  <a:srgbClr val="333333"/>
                </a:solidFill>
              </a:rPr>
              <a:t>core component of an operating system. </a:t>
            </a:r>
          </a:p>
          <a:p>
            <a:r>
              <a:rPr lang="en-IN" dirty="0">
                <a:solidFill>
                  <a:srgbClr val="222222"/>
                </a:solidFill>
              </a:rPr>
              <a:t>responsible for translating the command which computer understands</a:t>
            </a:r>
          </a:p>
          <a:p>
            <a:r>
              <a:rPr lang="en-IN" dirty="0">
                <a:solidFill>
                  <a:srgbClr val="222222"/>
                </a:solidFill>
              </a:rPr>
              <a:t>It handles the hardware, timing, peripherals, memory, disks, user access</a:t>
            </a:r>
          </a:p>
          <a:p>
            <a:pPr lvl="0"/>
            <a:r>
              <a:rPr lang="en-IN" dirty="0">
                <a:solidFill>
                  <a:srgbClr val="333333"/>
                </a:solidFill>
              </a:rPr>
              <a:t>Using </a:t>
            </a:r>
            <a:r>
              <a:rPr lang="en-IN" dirty="0" err="1">
                <a:solidFill>
                  <a:srgbClr val="333333"/>
                </a:solidFill>
              </a:rPr>
              <a:t>interprocess</a:t>
            </a:r>
            <a:r>
              <a:rPr lang="en-IN" dirty="0">
                <a:solidFill>
                  <a:srgbClr val="333333"/>
                </a:solidFill>
              </a:rPr>
              <a:t> communication and system calls, it acts as a bridge between applications and the data processing performed at the hardware level.</a:t>
            </a:r>
          </a:p>
          <a:p>
            <a:pPr lvl="0"/>
            <a:r>
              <a:rPr lang="en-IN" dirty="0">
                <a:solidFill>
                  <a:srgbClr val="333333"/>
                </a:solidFill>
                <a:latin typeface="Open-sans"/>
              </a:rPr>
              <a:t>When an operating system is loaded into memory, the kernel loads first and remains in memory until the operating system is shut down again. </a:t>
            </a:r>
          </a:p>
          <a:p>
            <a:pPr lvl="0"/>
            <a:endParaRPr lang="en-IN" sz="3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9F44-64D5-4FB3-A85A-DF0F26D77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Functions of Kernel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  <a:p>
            <a:r>
              <a:rPr lang="en-US" dirty="0"/>
              <a:t>task scheduling</a:t>
            </a:r>
          </a:p>
          <a:p>
            <a:r>
              <a:rPr lang="en-US" dirty="0"/>
              <a:t>inter-process communication</a:t>
            </a:r>
          </a:p>
          <a:p>
            <a:r>
              <a:rPr lang="en-US" dirty="0"/>
              <a:t>effective management of shared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CA48-CF85-4DDE-99D5-97DB09724A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07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3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 service layer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0510" y="1295400"/>
            <a:ext cx="4629090" cy="42675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27382"/>
            <a:ext cx="6705600" cy="4893377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pPr marL="341778" indent="-341778">
              <a:buFont typeface="Arial" panose="020B0604020202020204" pitchFamily="34" charset="0"/>
              <a:buChar char="•"/>
            </a:pPr>
            <a:r>
              <a:rPr lang="en-IN" sz="2800" dirty="0">
                <a:latin typeface="Helvetica Neue"/>
              </a:rPr>
              <a:t>a link between the OS and applications</a:t>
            </a:r>
          </a:p>
          <a:p>
            <a:pPr marL="341778" indent="-341778">
              <a:buFont typeface="Arial" panose="020B0604020202020204" pitchFamily="34" charset="0"/>
              <a:buChar char="•"/>
            </a:pPr>
            <a:endParaRPr lang="en-IN" sz="2800" dirty="0">
              <a:latin typeface="Helvetica Neue"/>
            </a:endParaRPr>
          </a:p>
          <a:p>
            <a:pPr marL="341778" indent="-341778">
              <a:buFont typeface="Arial" panose="020B0604020202020204" pitchFamily="34" charset="0"/>
              <a:buChar char="•"/>
            </a:pPr>
            <a:r>
              <a:rPr lang="en-IN" sz="2800" dirty="0">
                <a:latin typeface="Helvetica Neue"/>
              </a:rPr>
              <a:t>applications can access various services provided by the OS. </a:t>
            </a:r>
          </a:p>
          <a:p>
            <a:pPr marL="341778" indent="-341778">
              <a:buFont typeface="Arial" panose="020B0604020202020204" pitchFamily="34" charset="0"/>
              <a:buChar char="•"/>
            </a:pPr>
            <a:endParaRPr lang="en-IN" sz="2800" dirty="0">
              <a:latin typeface="Helvetica Neue"/>
            </a:endParaRPr>
          </a:p>
          <a:p>
            <a:pPr marL="341778" indent="-341778">
              <a:buFont typeface="Arial" panose="020B0604020202020204" pitchFamily="34" charset="0"/>
              <a:buChar char="•"/>
            </a:pPr>
            <a:r>
              <a:rPr lang="en-IN" sz="2800" dirty="0">
                <a:latin typeface="Helvetica Neue"/>
              </a:rPr>
              <a:t> A GUI library  for various GUI programming interfaces, to interact with users through application windows, menus, dialog boxes, and other graphic forms instead of a command line</a:t>
            </a:r>
            <a:r>
              <a:rPr lang="en-IN" sz="3200" dirty="0">
                <a:latin typeface="Helvetica Neue"/>
              </a:rPr>
              <a:t>.</a:t>
            </a:r>
            <a:endParaRPr lang="en-IN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0CAD-EC79-4C1A-A014-530C9D2AA9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3" y="533400"/>
            <a:ext cx="8229600" cy="561974"/>
          </a:xfrm>
        </p:spPr>
        <p:txBody>
          <a:bodyPr/>
          <a:lstStyle/>
          <a:p>
            <a:r>
              <a:rPr lang="en-US" dirty="0"/>
              <a:t>Embedded software in 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64"/>
            <a:ext cx="10972800" cy="4525963"/>
          </a:xfrm>
        </p:spPr>
        <p:txBody>
          <a:bodyPr/>
          <a:lstStyle/>
          <a:p>
            <a:r>
              <a:rPr lang="en-US" sz="2800" dirty="0"/>
              <a:t>Application specific software</a:t>
            </a:r>
          </a:p>
          <a:p>
            <a:endParaRPr lang="en-US" sz="2800" dirty="0"/>
          </a:p>
          <a:p>
            <a:r>
              <a:rPr lang="en-US" sz="2800" dirty="0"/>
              <a:t>In the final stage, it is placed in the memory (ROM) for all the tasks that have to be executed.</a:t>
            </a:r>
          </a:p>
          <a:p>
            <a:endParaRPr lang="en-US" sz="2800" dirty="0"/>
          </a:p>
          <a:p>
            <a:r>
              <a:rPr lang="en-US" sz="2800" dirty="0"/>
              <a:t>The final stage software is also called </a:t>
            </a:r>
            <a:r>
              <a:rPr lang="en-US" sz="2800" dirty="0">
                <a:solidFill>
                  <a:srgbClr val="FF0000"/>
                </a:solidFill>
              </a:rPr>
              <a:t>ROM image. </a:t>
            </a:r>
            <a:r>
              <a:rPr lang="en-US" sz="2800" dirty="0"/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1EEA-AB6A-427B-92E1-CD25108E32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01B86-5DE4-4AAA-BBBC-45A749DC749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7030A0"/>
                </a:solidFill>
              </a:rPr>
              <a:t>Important characteristics of an embedded system</a:t>
            </a:r>
            <a:br>
              <a:rPr lang="en-IN" dirty="0">
                <a:solidFill>
                  <a:srgbClr val="7030A0"/>
                </a:solidFill>
              </a:rPr>
            </a:b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896"/>
            <a:ext cx="10972800" cy="4907026"/>
          </a:xfrm>
        </p:spPr>
        <p:txBody>
          <a:bodyPr>
            <a:normAutofit/>
          </a:bodyPr>
          <a:lstStyle/>
          <a:p>
            <a:pPr marL="512679" indent="-512679">
              <a:buFont typeface="+mj-lt"/>
              <a:buAutoNum type="arabicPeriod"/>
            </a:pPr>
            <a:r>
              <a:rPr lang="en-IN" sz="4000" dirty="0">
                <a:latin typeface="Generic73-Regular"/>
              </a:rPr>
              <a:t>Application and domain specific</a:t>
            </a:r>
          </a:p>
          <a:p>
            <a:pPr marL="512679" indent="-512679">
              <a:buFont typeface="+mj-lt"/>
              <a:buAutoNum type="arabicPeriod"/>
            </a:pPr>
            <a:r>
              <a:rPr lang="en-IN" sz="4000" dirty="0">
                <a:latin typeface="Generic73-Regular"/>
              </a:rPr>
              <a:t>Reactive and Real Time</a:t>
            </a:r>
          </a:p>
          <a:p>
            <a:pPr marL="512679" indent="-512679">
              <a:buFont typeface="+mj-lt"/>
              <a:buAutoNum type="arabicPeriod"/>
            </a:pPr>
            <a:r>
              <a:rPr lang="en-IN" sz="4000" dirty="0">
                <a:latin typeface="Generic73-Regular"/>
              </a:rPr>
              <a:t>Operates in harsh environments</a:t>
            </a:r>
          </a:p>
          <a:p>
            <a:pPr marL="512679" indent="-512679">
              <a:buFont typeface="+mj-lt"/>
              <a:buAutoNum type="arabicPeriod"/>
            </a:pPr>
            <a:r>
              <a:rPr lang="en-IN" sz="4000" dirty="0">
                <a:latin typeface="Generic73-Regular"/>
              </a:rPr>
              <a:t>Distributed</a:t>
            </a:r>
          </a:p>
          <a:p>
            <a:pPr marL="512679" indent="-512679">
              <a:buFont typeface="+mj-lt"/>
              <a:buAutoNum type="arabicPeriod"/>
            </a:pPr>
            <a:r>
              <a:rPr lang="en-IN" sz="4000" dirty="0">
                <a:latin typeface="Generic73-Regular"/>
              </a:rPr>
              <a:t>Small size and weight</a:t>
            </a:r>
          </a:p>
          <a:p>
            <a:pPr marL="512679" indent="-512679">
              <a:buFont typeface="+mj-lt"/>
              <a:buAutoNum type="arabicPeriod"/>
            </a:pPr>
            <a:r>
              <a:rPr lang="en-IN" sz="4000" dirty="0">
                <a:latin typeface="Generic73-Regular"/>
              </a:rPr>
              <a:t>Power concern</a:t>
            </a:r>
            <a:endParaRPr lang="en-IN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54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IN" dirty="0"/>
              <a:t>Application and Domain Specific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11201400" cy="5059426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  <a:latin typeface="Generic73-Regular"/>
              </a:rPr>
              <a:t>Fixed functions- </a:t>
            </a:r>
            <a:r>
              <a:rPr lang="en-IN" dirty="0">
                <a:latin typeface="Generic73-Regular"/>
              </a:rPr>
              <a:t>each embedded system is designed to perform a set of defined functions </a:t>
            </a:r>
          </a:p>
          <a:p>
            <a:pPr marL="0" indent="0">
              <a:buNone/>
            </a:pPr>
            <a:r>
              <a:rPr lang="en-IN" dirty="0">
                <a:latin typeface="Generic73-Regular"/>
              </a:rPr>
              <a:t>They cannot be used for any other purpose. </a:t>
            </a:r>
            <a:r>
              <a:rPr lang="en-IN" dirty="0">
                <a:solidFill>
                  <a:srgbClr val="7030A0"/>
                </a:solidFill>
                <a:latin typeface="Generic73-Regular"/>
              </a:rPr>
              <a:t>It is the major criterion which distinguishes an embedded system from a general purpose computing system. </a:t>
            </a:r>
          </a:p>
          <a:p>
            <a:pPr marL="0" indent="0">
              <a:buNone/>
            </a:pPr>
            <a:endParaRPr lang="en-IN" dirty="0">
              <a:latin typeface="Generic73-Regular"/>
            </a:endParaRPr>
          </a:p>
          <a:p>
            <a:r>
              <a:rPr lang="en-IN" dirty="0">
                <a:solidFill>
                  <a:srgbClr val="FF0000"/>
                </a:solidFill>
                <a:latin typeface="Generic73-Regular"/>
              </a:rPr>
              <a:t>Specific design and Purpose- </a:t>
            </a:r>
            <a:r>
              <a:rPr lang="en-IN" dirty="0">
                <a:latin typeface="Generic73-Regular"/>
              </a:rPr>
              <a:t>cannot replace the embedded unit of one system from another, designed to perform certain specific tasks. 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0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prstClr val="black"/>
                </a:solidFill>
                <a:latin typeface="Generic76-Regular"/>
              </a:rPr>
              <a:t>Embedded Systems are  Reactive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7120"/>
            <a:ext cx="11582400" cy="5313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  <a:latin typeface="Generic73-Regular"/>
              </a:rPr>
              <a:t>produce changes in output in response to the changes in the input. </a:t>
            </a:r>
            <a:endParaRPr lang="en-IN" dirty="0">
              <a:latin typeface="Generic73-Regular"/>
            </a:endParaRPr>
          </a:p>
          <a:p>
            <a:pPr lvl="0"/>
            <a:r>
              <a:rPr lang="en-IN" sz="3600" dirty="0">
                <a:solidFill>
                  <a:prstClr val="black"/>
                </a:solidFill>
                <a:latin typeface="Generic73-Regular"/>
              </a:rPr>
              <a:t>constant interaction with the Real world through sensors and user-defined input devices </a:t>
            </a:r>
            <a:endParaRPr lang="en-IN" sz="3600" dirty="0" smtClean="0">
              <a:solidFill>
                <a:prstClr val="black"/>
              </a:solidFill>
              <a:latin typeface="Generic73-Regular"/>
            </a:endParaRPr>
          </a:p>
          <a:p>
            <a:pPr lvl="0"/>
            <a:endParaRPr lang="en-IN" sz="3600" dirty="0">
              <a:solidFill>
                <a:prstClr val="black"/>
              </a:solidFill>
              <a:latin typeface="Generic73-Regular"/>
            </a:endParaRPr>
          </a:p>
          <a:p>
            <a:pPr lvl="0"/>
            <a:r>
              <a:rPr lang="en-IN" sz="3600" dirty="0" smtClean="0">
                <a:solidFill>
                  <a:prstClr val="black"/>
                </a:solidFill>
                <a:latin typeface="Generic73-Regular"/>
              </a:rPr>
              <a:t>Controlling </a:t>
            </a:r>
            <a:r>
              <a:rPr lang="en-IN" sz="3600" dirty="0">
                <a:solidFill>
                  <a:prstClr val="black"/>
                </a:solidFill>
                <a:latin typeface="Generic73-Regular"/>
              </a:rPr>
              <a:t>output variables to the desired level. </a:t>
            </a:r>
          </a:p>
          <a:p>
            <a:pPr>
              <a:lnSpc>
                <a:spcPct val="170000"/>
              </a:lnSpc>
            </a:pPr>
            <a:endParaRPr lang="en-IN" sz="4000" dirty="0">
              <a:latin typeface="Generic73-Regular"/>
            </a:endParaRPr>
          </a:p>
          <a:p>
            <a:pPr>
              <a:lnSpc>
                <a:spcPct val="170000"/>
              </a:lnSpc>
            </a:pPr>
            <a:endParaRPr lang="en-IN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5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prstClr val="black"/>
                </a:solidFill>
                <a:latin typeface="Generic76-Regular"/>
              </a:rPr>
              <a:t/>
            </a:r>
            <a:br>
              <a:rPr lang="en-IN" sz="4000" b="1" dirty="0">
                <a:solidFill>
                  <a:prstClr val="black"/>
                </a:solidFill>
                <a:latin typeface="Generic76-Regular"/>
              </a:rPr>
            </a:br>
            <a:r>
              <a:rPr lang="en-IN" sz="4000" b="1" dirty="0">
                <a:solidFill>
                  <a:prstClr val="black"/>
                </a:solidFill>
                <a:latin typeface="Generic76-Regular"/>
              </a:rPr>
              <a:t>Real Time</a:t>
            </a:r>
            <a:r>
              <a:rPr lang="en-IN" sz="4000" dirty="0">
                <a:solidFill>
                  <a:prstClr val="black"/>
                </a:solidFill>
                <a:latin typeface="Generic76-Regular"/>
              </a:rPr>
              <a:t/>
            </a:r>
            <a:br>
              <a:rPr lang="en-IN" sz="4000" dirty="0">
                <a:solidFill>
                  <a:prstClr val="black"/>
                </a:solidFill>
                <a:latin typeface="Generic76-Regular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11658600" cy="5562600"/>
          </a:xfrm>
        </p:spPr>
        <p:txBody>
          <a:bodyPr>
            <a:noAutofit/>
          </a:bodyPr>
          <a:lstStyle/>
          <a:p>
            <a:r>
              <a:rPr lang="en-IN" dirty="0" smtClean="0"/>
              <a:t>All embedded systems are not Real Time</a:t>
            </a:r>
            <a:r>
              <a:rPr lang="en-IN" dirty="0" smtClean="0">
                <a:solidFill>
                  <a:srgbClr val="C00000"/>
                </a:solidFill>
              </a:rPr>
              <a:t>. </a:t>
            </a:r>
            <a:endParaRPr lang="en-IN" dirty="0">
              <a:solidFill>
                <a:srgbClr val="C00000"/>
              </a:solidFill>
            </a:endParaRPr>
          </a:p>
          <a:p>
            <a:pPr lvl="0"/>
            <a:r>
              <a:rPr lang="en-IN" dirty="0">
                <a:solidFill>
                  <a:srgbClr val="C00000"/>
                </a:solidFill>
              </a:rPr>
              <a:t>Real Time System operation</a:t>
            </a:r>
            <a:r>
              <a:rPr lang="en-IN" dirty="0">
                <a:solidFill>
                  <a:prstClr val="black"/>
                </a:solidFill>
              </a:rPr>
              <a:t>- the timing behaviour of the system should be deterministic; the system should respond to requests or tasks in a known amount of time. </a:t>
            </a:r>
          </a:p>
          <a:p>
            <a:pPr lvl="0"/>
            <a:r>
              <a:rPr lang="en-IN" dirty="0">
                <a:solidFill>
                  <a:prstClr val="black"/>
                </a:solidFill>
              </a:rPr>
              <a:t>A Real Time system </a:t>
            </a:r>
            <a:r>
              <a:rPr lang="en-IN" dirty="0">
                <a:solidFill>
                  <a:srgbClr val="FF0000"/>
                </a:solidFill>
              </a:rPr>
              <a:t>should not miss any deadlines </a:t>
            </a:r>
            <a:r>
              <a:rPr lang="en-IN" dirty="0">
                <a:solidFill>
                  <a:prstClr val="black"/>
                </a:solidFill>
              </a:rPr>
              <a:t>for tasks or operations. </a:t>
            </a:r>
          </a:p>
          <a:p>
            <a:pPr lvl="0"/>
            <a:r>
              <a:rPr lang="en-IN" dirty="0">
                <a:solidFill>
                  <a:prstClr val="black"/>
                </a:solidFill>
              </a:rPr>
              <a:t>Embedded applications or systems which are mission critical, like flight control systems, Antilock Brake Systems (ABS), etc. are examples of Real Time systems. </a:t>
            </a:r>
            <a:endParaRPr lang="en-IN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25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Generic76-Regular"/>
              </a:rPr>
              <a:t>Operates in Harsh Environment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2" y="914402"/>
            <a:ext cx="11429997" cy="5807164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Adverse operating conditions-  </a:t>
            </a:r>
            <a:r>
              <a:rPr lang="en-IN" dirty="0"/>
              <a:t>It is not necessary that all embedded systems should be deployed in controlled environments. </a:t>
            </a:r>
          </a:p>
          <a:p>
            <a:r>
              <a:rPr lang="en-IN" dirty="0"/>
              <a:t>Embedded system should withstand in all operating conditions. </a:t>
            </a:r>
          </a:p>
          <a:p>
            <a:r>
              <a:rPr lang="en-IN" dirty="0"/>
              <a:t>The design should take care of the operating conditions of the area where the system is going to implement. </a:t>
            </a:r>
          </a:p>
          <a:p>
            <a:r>
              <a:rPr lang="en-IN" dirty="0"/>
              <a:t>Power supply fluctuations, corrosion and component aging  are the other factors that need to be taken into consideration for embedded systems to work in harsh </a:t>
            </a:r>
            <a:r>
              <a:rPr lang="en-IN" dirty="0" smtClean="0"/>
              <a:t>environments</a:t>
            </a:r>
            <a:r>
              <a:rPr lang="en-IN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11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Generic76-Regular"/>
              </a:rPr>
              <a:t>Distributed </a:t>
            </a:r>
            <a:r>
              <a:rPr lang="en-IN" sz="3600" dirty="0" smtClean="0">
                <a:latin typeface="Generic76-Regular"/>
              </a:rPr>
              <a:t>System- </a:t>
            </a:r>
            <a:r>
              <a:rPr lang="en-IN" sz="3600" dirty="0" smtClean="0"/>
              <a:t>may </a:t>
            </a:r>
            <a:r>
              <a:rPr lang="en-IN" sz="3600" dirty="0"/>
              <a:t>be a part of larger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983169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Example-  </a:t>
            </a:r>
            <a:r>
              <a:rPr lang="en-IN" dirty="0">
                <a:solidFill>
                  <a:srgbClr val="C00000"/>
                </a:solidFill>
              </a:rPr>
              <a:t>Automatic Teller Machine (ATM</a:t>
            </a:r>
            <a:r>
              <a:rPr lang="en-IN" dirty="0" smtClean="0">
                <a:solidFill>
                  <a:srgbClr val="C00000"/>
                </a:solidFill>
              </a:rPr>
              <a:t>) </a:t>
            </a:r>
          </a:p>
          <a:p>
            <a:endParaRPr lang="en-I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card reader- for </a:t>
            </a:r>
            <a:r>
              <a:rPr lang="en-IN" dirty="0"/>
              <a:t>reading and validating the user’s ATM </a:t>
            </a:r>
            <a:r>
              <a:rPr lang="en-IN" dirty="0" smtClean="0"/>
              <a:t>card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 </a:t>
            </a:r>
            <a:r>
              <a:rPr lang="en-IN" dirty="0"/>
              <a:t>transaction unit -</a:t>
            </a:r>
            <a:r>
              <a:rPr lang="en-IN" dirty="0" smtClean="0"/>
              <a:t>for </a:t>
            </a:r>
            <a:r>
              <a:rPr lang="en-IN" dirty="0"/>
              <a:t>performing </a:t>
            </a:r>
            <a:r>
              <a:rPr lang="en-IN" dirty="0" smtClean="0"/>
              <a:t>transactions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currency counter- </a:t>
            </a:r>
            <a:r>
              <a:rPr lang="en-IN" dirty="0"/>
              <a:t>for dispatching/vending currency to the authorised </a:t>
            </a:r>
            <a:r>
              <a:rPr lang="en-IN" dirty="0" smtClean="0"/>
              <a:t>person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printer unit- </a:t>
            </a:r>
            <a:r>
              <a:rPr lang="en-IN" dirty="0"/>
              <a:t>for printing the transaction details.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07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Small Size and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Product aesthetics is an important factor in choosing a product </a:t>
            </a:r>
          </a:p>
          <a:p>
            <a:r>
              <a:rPr lang="en-IN" dirty="0"/>
              <a:t>the product aesthetics- (size, weight, shape, style,  will be one of the deciding factors to choose a product.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14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en-IN" dirty="0"/>
              <a:t>Power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1582400" cy="5059369"/>
          </a:xfrm>
        </p:spPr>
        <p:txBody>
          <a:bodyPr>
            <a:normAutofit lnSpcReduction="10000"/>
          </a:bodyPr>
          <a:lstStyle/>
          <a:p>
            <a:r>
              <a:rPr lang="en-IN" dirty="0"/>
              <a:t>Power management is important factor to be considered</a:t>
            </a:r>
          </a:p>
          <a:p>
            <a:r>
              <a:rPr lang="en-IN" dirty="0"/>
              <a:t>to minimise the heat dissipation by the system. </a:t>
            </a:r>
          </a:p>
          <a:p>
            <a:r>
              <a:rPr lang="en-IN" dirty="0"/>
              <a:t>The production of high amount of heat demands cooling requirements like cooling fans which in turn occupies additional space and make the system bulky. </a:t>
            </a:r>
          </a:p>
          <a:p>
            <a:r>
              <a:rPr lang="en-IN" dirty="0"/>
              <a:t>design according to the low power components, controllers</a:t>
            </a:r>
          </a:p>
          <a:p>
            <a:r>
              <a:rPr lang="en-IN" dirty="0"/>
              <a:t>processors with power saving modes. </a:t>
            </a:r>
          </a:p>
          <a:p>
            <a:r>
              <a:rPr lang="en-IN" dirty="0"/>
              <a:t>Also power management is a critical constraint in battery operated</a:t>
            </a:r>
          </a:p>
          <a:p>
            <a:pPr marL="0" indent="0">
              <a:buNone/>
            </a:pPr>
            <a:r>
              <a:rPr lang="en-IN" dirty="0"/>
              <a:t>application.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50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Operational Quality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Generic73-Regular"/>
              </a:rPr>
              <a:t>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Generic73-Regular"/>
              </a:rPr>
              <a:t>Throughput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Generic73-Regular"/>
              </a:rPr>
              <a:t>Reliability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Generic73-Regular"/>
              </a:rPr>
              <a:t>Maintainability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Generic73-Regular"/>
              </a:rPr>
              <a:t>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Generic73-Regular"/>
              </a:rPr>
              <a:t>Safety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13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Generic69-Regular"/>
              </a:rPr>
              <a:t>Response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57"/>
            <a:ext cx="11353800" cy="4525963"/>
          </a:xfrm>
        </p:spPr>
        <p:txBody>
          <a:bodyPr>
            <a:normAutofit/>
          </a:bodyPr>
          <a:lstStyle/>
          <a:p>
            <a:r>
              <a:rPr lang="en-IN" dirty="0"/>
              <a:t>how fast your system is tracking the changes in input variables. </a:t>
            </a:r>
          </a:p>
          <a:p>
            <a:r>
              <a:rPr lang="en-IN" dirty="0"/>
              <a:t>Most of the embedded systems demand fast response which should be almost Real Time. </a:t>
            </a:r>
          </a:p>
          <a:p>
            <a:r>
              <a:rPr lang="en-IN" dirty="0"/>
              <a:t>It is not necessary that all embedded systems should be Real Time in response. </a:t>
            </a:r>
          </a:p>
          <a:p>
            <a:r>
              <a:rPr lang="en-IN" dirty="0"/>
              <a:t>For example, the response time requirement for an electronic toy is not at all </a:t>
            </a:r>
            <a:r>
              <a:rPr lang="en-IN" dirty="0">
                <a:highlight>
                  <a:srgbClr val="FFFF00"/>
                </a:highlight>
              </a:rPr>
              <a:t>time-critical </a:t>
            </a:r>
            <a:r>
              <a:rPr lang="en-IN" dirty="0"/>
              <a:t>.There is no specific deadline that this system should respond within this particular timeline.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2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362200" cy="639762"/>
          </a:xfrm>
        </p:spPr>
        <p:txBody>
          <a:bodyPr/>
          <a:lstStyle/>
          <a:p>
            <a:r>
              <a:rPr lang="en-US" sz="2800" dirty="0"/>
              <a:t>ROM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57"/>
            <a:ext cx="3733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Embedded software is a unique placement and arrangement of bytes for instructions and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1EEA-AB6A-427B-92E1-CD25108E32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427A8-B177-48D1-8D42-A763514528B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5" r="8682" b="5787"/>
          <a:stretch/>
        </p:blipFill>
        <p:spPr bwMode="auto">
          <a:xfrm>
            <a:off x="4343400" y="357651"/>
            <a:ext cx="7293077" cy="610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3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Generic69-Regular"/>
              </a:rPr>
              <a:t>Throughput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1353800" cy="4983169"/>
          </a:xfrm>
        </p:spPr>
        <p:txBody>
          <a:bodyPr>
            <a:normAutofit lnSpcReduction="10000"/>
          </a:bodyPr>
          <a:lstStyle/>
          <a:p>
            <a:r>
              <a:rPr lang="en-IN" dirty="0">
                <a:latin typeface="Generic73-Regular"/>
              </a:rPr>
              <a:t>Throughput deals with the </a:t>
            </a:r>
            <a:r>
              <a:rPr lang="en-IN" dirty="0">
                <a:solidFill>
                  <a:srgbClr val="C00000"/>
                </a:solidFill>
                <a:latin typeface="Generic73-Regular"/>
              </a:rPr>
              <a:t>efficiency</a:t>
            </a:r>
            <a:r>
              <a:rPr lang="en-IN" dirty="0">
                <a:latin typeface="Generic73-Regular"/>
              </a:rPr>
              <a:t> of a system. </a:t>
            </a:r>
          </a:p>
          <a:p>
            <a:r>
              <a:rPr lang="en-IN" dirty="0">
                <a:solidFill>
                  <a:srgbClr val="FF0000"/>
                </a:solidFill>
                <a:latin typeface="Generic73-Regular"/>
              </a:rPr>
              <a:t>rate of production or operation of a defined process over a stated period of time</a:t>
            </a:r>
            <a:r>
              <a:rPr lang="en-IN" dirty="0">
                <a:latin typeface="Generic73-Regular"/>
              </a:rPr>
              <a:t>. </a:t>
            </a:r>
          </a:p>
          <a:p>
            <a:r>
              <a:rPr lang="en-IN" dirty="0">
                <a:latin typeface="Generic73-Regular"/>
              </a:rPr>
              <a:t>Example- For Card Reader, throughput means how many transactions the Reader can perform in a minute or in an hour or in a day. </a:t>
            </a:r>
          </a:p>
          <a:p>
            <a:endParaRPr lang="en-IN" dirty="0">
              <a:latin typeface="Generic73-Regular"/>
            </a:endParaRPr>
          </a:p>
          <a:p>
            <a:r>
              <a:rPr lang="en-IN" dirty="0">
                <a:latin typeface="Generic73-Regular"/>
              </a:rPr>
              <a:t>Throughput is generally measured in terms of ‘Benchmark’. ‘Benchmark’ is a reference point by which something can be measured. 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71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Generic69-Regular"/>
              </a:rPr>
              <a:t>Reliability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059369"/>
          </a:xfrm>
        </p:spPr>
        <p:txBody>
          <a:bodyPr>
            <a:normAutofit fontScale="92500"/>
          </a:bodyPr>
          <a:lstStyle/>
          <a:p>
            <a:r>
              <a:rPr lang="en-IN" sz="4000" dirty="0">
                <a:latin typeface="Generic73-Regular"/>
              </a:rPr>
              <a:t>% proper functioning of the system </a:t>
            </a:r>
          </a:p>
          <a:p>
            <a:r>
              <a:rPr lang="en-IN" sz="4000" dirty="0">
                <a:latin typeface="Generic73-Regular"/>
              </a:rPr>
              <a:t>Mean Time Between Failures ( MTBF) and Mean Time To Repair ( MTTR) are the terms used in defining system reliability. </a:t>
            </a:r>
          </a:p>
          <a:p>
            <a:r>
              <a:rPr lang="en-IN" sz="4000" dirty="0">
                <a:latin typeface="Generic73-Regular"/>
              </a:rPr>
              <a:t>the system is allowed to be out of order following a failure. </a:t>
            </a:r>
          </a:p>
          <a:p>
            <a:r>
              <a:rPr lang="en-IN" sz="4000" dirty="0">
                <a:latin typeface="Generic73-Regular"/>
              </a:rPr>
              <a:t>For an embedded system with critical application need, it should not be out of the order</a:t>
            </a:r>
            <a:endParaRPr lang="en-IN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64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Generic69-Regular"/>
              </a:rPr>
              <a:t>Maintainability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1353800" cy="5334000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deals with support and maintenance to the end user in case of technical issues and product failures or on the basis of a routine system check-up. </a:t>
            </a:r>
          </a:p>
          <a:p>
            <a:endParaRPr lang="en-IN" dirty="0"/>
          </a:p>
          <a:p>
            <a:r>
              <a:rPr lang="en-IN" dirty="0"/>
              <a:t> A more reliable system means a system with less corrective maintainability requirements and vice versa. 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As the reliability of the system </a:t>
            </a:r>
            <a:r>
              <a:rPr lang="en-IN" dirty="0" err="1"/>
              <a:t>increases,the</a:t>
            </a:r>
            <a:r>
              <a:rPr lang="en-IN" dirty="0"/>
              <a:t> chances of failure and non-functioning also reduces, thereby the need for maintainability is also reduced.</a:t>
            </a:r>
          </a:p>
          <a:p>
            <a:endParaRPr lang="en-IN" dirty="0"/>
          </a:p>
          <a:p>
            <a:r>
              <a:rPr lang="en-IN" dirty="0"/>
              <a:t>Maintainability can be broadly classified as</a:t>
            </a:r>
          </a:p>
          <a:p>
            <a:pPr marL="512679" indent="-512679">
              <a:buFont typeface="+mj-lt"/>
              <a:buAutoNum type="arabicPeriod"/>
            </a:pPr>
            <a:r>
              <a:rPr lang="en-IN" dirty="0"/>
              <a:t>Scheduled or Periodic Maintenance (preventive maintenance) </a:t>
            </a:r>
          </a:p>
          <a:p>
            <a:pPr marL="512679" indent="-512679">
              <a:buFont typeface="+mj-lt"/>
              <a:buAutoNum type="arabicPeriod"/>
            </a:pPr>
            <a:r>
              <a:rPr lang="en-IN" dirty="0"/>
              <a:t>Maintenance to unexpected failures (corrective maintenance)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8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Generic69-Regular"/>
              </a:rPr>
              <a:t>Security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0972800" cy="4983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latin typeface="Generic73-Regular"/>
              </a:rPr>
              <a:t>protection of data and application from unauthorised disclosure</a:t>
            </a: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  <a:latin typeface="Generic73-Regular"/>
            </a:endParaRP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  <a:latin typeface="Generic73-Regular"/>
              </a:rPr>
              <a:t>Confidentiality </a:t>
            </a:r>
          </a:p>
          <a:p>
            <a:pPr marL="0" indent="0">
              <a:buNone/>
            </a:pPr>
            <a:r>
              <a:rPr lang="en-IN" dirty="0">
                <a:latin typeface="Generic73-Regular"/>
              </a:rPr>
              <a:t> </a:t>
            </a:r>
            <a:r>
              <a:rPr lang="en-IN" dirty="0">
                <a:solidFill>
                  <a:srgbClr val="FF0000"/>
                </a:solidFill>
                <a:latin typeface="Generic73-Regular"/>
              </a:rPr>
              <a:t>Availability</a:t>
            </a:r>
            <a:r>
              <a:rPr lang="en-IN" dirty="0">
                <a:latin typeface="Generic73-Regular"/>
              </a:rPr>
              <a:t> – 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  <a:latin typeface="Generic73-Regular"/>
              </a:rPr>
              <a:t>Integrity</a:t>
            </a:r>
            <a:r>
              <a:rPr lang="en-IN" dirty="0">
                <a:latin typeface="Generic73-Regular"/>
              </a:rPr>
              <a:t>- Some data may be visible to all users but there may  be no permissions to alter the data by the users.    </a:t>
            </a:r>
          </a:p>
          <a:p>
            <a:pPr marL="0" indent="0">
              <a:buNone/>
            </a:pPr>
            <a:r>
              <a:rPr lang="en-IN" dirty="0">
                <a:latin typeface="Generic73-Regular"/>
              </a:rPr>
              <a:t>     </a:t>
            </a:r>
            <a:r>
              <a:rPr lang="en-IN" dirty="0">
                <a:highlight>
                  <a:srgbClr val="FFFF00"/>
                </a:highlight>
                <a:latin typeface="Generic73-Regular"/>
              </a:rPr>
              <a:t>Read Only access is allocated to all users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88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Non-Operational Quality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2679" indent="-512679">
              <a:buFont typeface="+mj-lt"/>
              <a:buAutoNum type="arabicPeriod"/>
            </a:pPr>
            <a:r>
              <a:rPr lang="en-IN" dirty="0"/>
              <a:t>Testability &amp; Debug-ability</a:t>
            </a:r>
          </a:p>
          <a:p>
            <a:pPr marL="512679" indent="-512679">
              <a:buFont typeface="+mj-lt"/>
              <a:buAutoNum type="arabicPeriod"/>
            </a:pPr>
            <a:r>
              <a:rPr lang="en-IN" dirty="0"/>
              <a:t>Evolvability</a:t>
            </a:r>
          </a:p>
          <a:p>
            <a:pPr marL="512679" indent="-512679">
              <a:buFont typeface="+mj-lt"/>
              <a:buAutoNum type="arabicPeriod"/>
            </a:pPr>
            <a:r>
              <a:rPr lang="en-IN" dirty="0"/>
              <a:t>Portability</a:t>
            </a:r>
          </a:p>
          <a:p>
            <a:pPr marL="512679" indent="-512679">
              <a:buFont typeface="+mj-lt"/>
              <a:buAutoNum type="arabicPeriod"/>
            </a:pPr>
            <a:r>
              <a:rPr lang="en-IN" dirty="0"/>
              <a:t>Time to prototype and market</a:t>
            </a:r>
          </a:p>
          <a:p>
            <a:pPr marL="512679" indent="-512679">
              <a:buFont typeface="+mj-lt"/>
              <a:buAutoNum type="arabicPeriod"/>
            </a:pPr>
            <a:r>
              <a:rPr lang="en-IN" dirty="0"/>
              <a:t>Per unit and total cost.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87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Generic69-Regular"/>
              </a:rPr>
              <a:t>Testability &amp; Debug-ability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  <a:latin typeface="Generic73-Regular"/>
              </a:rPr>
              <a:t>Testability</a:t>
            </a:r>
            <a:r>
              <a:rPr lang="en-IN" dirty="0">
                <a:latin typeface="Generic73-Regular"/>
              </a:rPr>
              <a:t>-  how easily one can test the design either hardware or firmware</a:t>
            </a:r>
          </a:p>
          <a:p>
            <a:r>
              <a:rPr lang="en-IN" dirty="0">
                <a:solidFill>
                  <a:srgbClr val="FF0000"/>
                </a:solidFill>
                <a:latin typeface="Generic73-Regular"/>
              </a:rPr>
              <a:t>Debug-ability</a:t>
            </a:r>
            <a:r>
              <a:rPr lang="en-IN" dirty="0">
                <a:latin typeface="Generic73-Regular"/>
              </a:rPr>
              <a:t> -  debugging the product, to  figure out the probable sources that create unexpected behaviour in the total system.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Generic73-Regular"/>
              </a:rPr>
              <a:t>Hardware debugging - the issues created by hardware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Generic73-Regular"/>
              </a:rPr>
              <a:t>firmware debugging- figure out the probable errors in the firmware.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76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Generic69-Regular"/>
              </a:rPr>
              <a:t>Evolvability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63"/>
            <a:ext cx="11353800" cy="4525963"/>
          </a:xfrm>
        </p:spPr>
        <p:txBody>
          <a:bodyPr/>
          <a:lstStyle/>
          <a:p>
            <a:r>
              <a:rPr lang="en-IN" dirty="0" smtClean="0">
                <a:latin typeface="Generic73-Regular"/>
              </a:rPr>
              <a:t>Reconfigurable to </a:t>
            </a:r>
            <a:r>
              <a:rPr lang="en-IN" dirty="0">
                <a:latin typeface="Generic73-Regular"/>
              </a:rPr>
              <a:t>take advantage of new firmware or hardware technologies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00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latin typeface="Generic69-Regular"/>
              </a:rPr>
              <a:t>Portability - </a:t>
            </a:r>
            <a:r>
              <a:rPr lang="en-IN" dirty="0">
                <a:latin typeface="Generic73-Regular"/>
              </a:rPr>
              <a:t>measure of ‘system independence’</a:t>
            </a:r>
            <a:br>
              <a:rPr lang="en-IN" dirty="0">
                <a:latin typeface="Generic73-Regular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811000" cy="4983169"/>
          </a:xfrm>
        </p:spPr>
        <p:txBody>
          <a:bodyPr>
            <a:noAutofit/>
          </a:bodyPr>
          <a:lstStyle/>
          <a:p>
            <a:r>
              <a:rPr lang="en-IN" dirty="0">
                <a:latin typeface="Generic73-Regular"/>
              </a:rPr>
              <a:t>if the product is capable of functioning ‘as such’ in various environments, target processors/</a:t>
            </a:r>
          </a:p>
          <a:p>
            <a:r>
              <a:rPr lang="en-IN" dirty="0">
                <a:latin typeface="Generic73-Regular"/>
              </a:rPr>
              <a:t>controllers and embedded operating systems. </a:t>
            </a:r>
          </a:p>
          <a:p>
            <a:r>
              <a:rPr lang="en-IN" dirty="0">
                <a:latin typeface="Generic73-Regular"/>
              </a:rPr>
              <a:t>The ease with which an embedded product can be ported on to a new platform is a direct measure of the re-work required. </a:t>
            </a:r>
          </a:p>
          <a:p>
            <a:endParaRPr lang="en-IN" sz="1600" dirty="0">
              <a:latin typeface="Generic73-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69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Generic69-Regular"/>
              </a:rPr>
              <a:t>Time-to-Prototype and Market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1430000" cy="5410200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Generic73-Regular"/>
              </a:rPr>
              <a:t>Time-to-market- conceptualisation </a:t>
            </a:r>
            <a:r>
              <a:rPr lang="en-IN" sz="2800" dirty="0">
                <a:latin typeface="Generic73-Regular"/>
              </a:rPr>
              <a:t>of a product and the time at which the product is ready for selling </a:t>
            </a:r>
          </a:p>
          <a:p>
            <a:r>
              <a:rPr lang="en-IN" sz="2800" dirty="0" smtClean="0">
                <a:latin typeface="Generic73-Regular"/>
              </a:rPr>
              <a:t>critical </a:t>
            </a:r>
            <a:r>
              <a:rPr lang="en-IN" sz="2800" dirty="0">
                <a:latin typeface="Generic73-Regular"/>
              </a:rPr>
              <a:t>factor in the success of a commercial embedded product. </a:t>
            </a:r>
          </a:p>
          <a:p>
            <a:r>
              <a:rPr lang="en-IN" sz="2800" dirty="0">
                <a:latin typeface="Generic73-Regular"/>
              </a:rPr>
              <a:t>multiple players in the embedded industry who develop products of the same category </a:t>
            </a:r>
          </a:p>
          <a:p>
            <a:r>
              <a:rPr lang="en-IN" sz="2800" dirty="0">
                <a:latin typeface="Generic73-Regular"/>
              </a:rPr>
              <a:t>If you come up with a new design and if it takes long time to develop and market it, the competitor product may take advantage of it with their product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2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Generic69-Regular"/>
              </a:rPr>
              <a:t>Time-to-Prototype and Market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1430000" cy="5410200"/>
          </a:xfrm>
        </p:spPr>
        <p:txBody>
          <a:bodyPr>
            <a:noAutofit/>
          </a:bodyPr>
          <a:lstStyle/>
          <a:p>
            <a:r>
              <a:rPr lang="en-IN" sz="3600" dirty="0">
                <a:latin typeface="Generic73-Regular"/>
              </a:rPr>
              <a:t>Product prototyping helps a lot in reducing time-to-market. </a:t>
            </a:r>
          </a:p>
          <a:p>
            <a:r>
              <a:rPr lang="en-IN" sz="3600" dirty="0">
                <a:latin typeface="Generic73-Regular"/>
              </a:rPr>
              <a:t>Prototyping is an informal kind of rapid product development in which the important features of the product under consideration are developed.</a:t>
            </a:r>
          </a:p>
          <a:p>
            <a:r>
              <a:rPr lang="en-IN" sz="3600" dirty="0">
                <a:latin typeface="Generic73-Regular"/>
              </a:rPr>
              <a:t>The time to prototype is also another critical factor. If the prototype is developed faster, the actual estimated development time can be brought down significantly</a:t>
            </a:r>
            <a:r>
              <a:rPr lang="en-IN" sz="2800" dirty="0">
                <a:latin typeface="Generic73-Regular"/>
              </a:rPr>
              <a:t>. </a:t>
            </a:r>
            <a:endParaRPr lang="en-IN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5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Coding of software in machine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1670"/>
            <a:ext cx="11277600" cy="4525963"/>
          </a:xfrm>
        </p:spPr>
        <p:txBody>
          <a:bodyPr/>
          <a:lstStyle/>
          <a:p>
            <a:r>
              <a:rPr lang="en-US" dirty="0"/>
              <a:t>time consuming </a:t>
            </a:r>
          </a:p>
          <a:p>
            <a:endParaRPr lang="en-US" dirty="0"/>
          </a:p>
          <a:p>
            <a:r>
              <a:rPr lang="en-US" dirty="0"/>
              <a:t>the programmer must first understand the processor instructions set and then memorize the instructions and their machine codes.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1EEA-AB6A-427B-92E1-CD25108E32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6BB2-6359-4A28-A27A-54D437CF45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14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Generic69-Regular"/>
              </a:rPr>
              <a:t>Per Unit Cost and Revenue </a:t>
            </a:r>
            <a:r>
              <a:rPr lang="en-IN" dirty="0">
                <a:latin typeface="Generic73-Regular"/>
              </a:rPr>
              <a:t>Cost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Generic73-Regular"/>
              </a:rPr>
              <a:t>Cost- highly </a:t>
            </a:r>
            <a:r>
              <a:rPr lang="en-IN" dirty="0">
                <a:latin typeface="Generic73-Regular"/>
              </a:rPr>
              <a:t>sensitive factor for commercial </a:t>
            </a:r>
            <a:r>
              <a:rPr lang="en-IN" dirty="0" smtClean="0">
                <a:latin typeface="Generic73-Regular"/>
              </a:rPr>
              <a:t>products</a:t>
            </a:r>
            <a:endParaRPr lang="en-IN" dirty="0">
              <a:latin typeface="Generic73-Regular"/>
            </a:endParaRPr>
          </a:p>
          <a:p>
            <a:r>
              <a:rPr lang="en-IN" dirty="0">
                <a:latin typeface="Generic73-Regular"/>
              </a:rPr>
              <a:t> </a:t>
            </a:r>
            <a:r>
              <a:rPr lang="en-IN" dirty="0">
                <a:solidFill>
                  <a:srgbClr val="FF0000"/>
                </a:solidFill>
                <a:latin typeface="Generic73-Regular"/>
              </a:rPr>
              <a:t>Proper market study and cost benefit analysis </a:t>
            </a:r>
            <a:endParaRPr lang="en-IN" dirty="0" smtClean="0">
              <a:solidFill>
                <a:srgbClr val="FF0000"/>
              </a:solidFill>
              <a:latin typeface="Generic73-Regular"/>
            </a:endParaRPr>
          </a:p>
          <a:p>
            <a:r>
              <a:rPr lang="en-IN" dirty="0" smtClean="0">
                <a:latin typeface="Generic73-Regular"/>
              </a:rPr>
              <a:t>the </a:t>
            </a:r>
            <a:r>
              <a:rPr lang="en-IN" dirty="0">
                <a:latin typeface="Generic73-Regular"/>
              </a:rPr>
              <a:t>budget and total system cost should be properly balanced to provide a marginal profit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53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 Life Cycle (PLC) 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09600" y="1415845"/>
            <a:ext cx="11235542" cy="5410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33246"/>
            <a:ext cx="1828800" cy="2659386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pPr marL="284820" indent="-2848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product idea generation</a:t>
            </a:r>
          </a:p>
          <a:p>
            <a:pPr marL="284820" indent="-2848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prototyping</a:t>
            </a:r>
          </a:p>
          <a:p>
            <a:pPr marL="284820" indent="-2848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Roadmap definition</a:t>
            </a:r>
          </a:p>
          <a:p>
            <a:pPr marL="284820" indent="-2848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actual product design and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2140912"/>
            <a:ext cx="3048000" cy="948510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revenue increases from the product introduction stage to the product maturity stage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3200400"/>
            <a:ext cx="1365884" cy="1803948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unit cost is very high during the introductory stage </a:t>
            </a:r>
          </a:p>
        </p:txBody>
      </p:sp>
    </p:spTree>
    <p:extLst>
      <p:ext uri="{BB962C8B-B14F-4D97-AF65-F5344CB8AC3E}">
        <p14:creationId xmlns:p14="http://schemas.microsoft.com/office/powerpoint/2010/main" val="40886233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IN" sz="3600" dirty="0"/>
              <a:t>Fundamental issues in Hardware Software Co-Design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5791"/>
            <a:ext cx="10972800" cy="5135569"/>
          </a:xfrm>
        </p:spPr>
        <p:txBody>
          <a:bodyPr>
            <a:normAutofit/>
          </a:bodyPr>
          <a:lstStyle/>
          <a:p>
            <a:r>
              <a:rPr lang="en-US" dirty="0">
                <a:latin typeface="Generic161-Regular"/>
              </a:rPr>
              <a:t>traditional embedded system development </a:t>
            </a:r>
            <a:r>
              <a:rPr lang="en-US" dirty="0" smtClean="0">
                <a:latin typeface="Generic161-Regular"/>
              </a:rPr>
              <a:t>approach</a:t>
            </a:r>
          </a:p>
          <a:p>
            <a:r>
              <a:rPr lang="en-US" dirty="0" smtClean="0">
                <a:latin typeface="Generic161-Regular"/>
              </a:rPr>
              <a:t>Hardware –software </a:t>
            </a:r>
            <a:r>
              <a:rPr lang="en-US" dirty="0" err="1" smtClean="0">
                <a:latin typeface="Generic161-Regular"/>
              </a:rPr>
              <a:t>codesign</a:t>
            </a:r>
            <a:endParaRPr lang="en-US" dirty="0">
              <a:latin typeface="Generic161-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2822808"/>
            <a:ext cx="2616200" cy="2434992"/>
            <a:chOff x="2946796" y="-207630"/>
            <a:chExt cx="2234406" cy="132762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2946796" y="2791"/>
              <a:ext cx="2234406" cy="111720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79518" y="-207630"/>
              <a:ext cx="2168962" cy="12949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24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kern="1200" dirty="0" smtClean="0"/>
                <a:t>functional requirement- product requirements captured from the customer</a:t>
              </a:r>
              <a:endParaRPr lang="en-IN" sz="2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87487" y="3187307"/>
            <a:ext cx="2691209" cy="2208651"/>
            <a:chOff x="5094736" y="2150731"/>
            <a:chExt cx="2234406" cy="1117203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5094736" y="2150731"/>
              <a:ext cx="2234406" cy="111720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127458" y="2183453"/>
              <a:ext cx="2168962" cy="10517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dirty="0"/>
                <a:t>system level processing requirements transferred into functions for simulation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3737" y="4962713"/>
            <a:ext cx="2743200" cy="1447800"/>
            <a:chOff x="2946796" y="4298671"/>
            <a:chExt cx="2234406" cy="1117203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2946796" y="4298671"/>
              <a:ext cx="2234406" cy="111720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979518" y="4331393"/>
              <a:ext cx="2168962" cy="10517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Use of programming models for software development</a:t>
              </a:r>
              <a:endParaRPr lang="en-IN" sz="2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53737" y="2440027"/>
            <a:ext cx="2743200" cy="1494560"/>
            <a:chOff x="2946796" y="4298671"/>
            <a:chExt cx="2234406" cy="1117203"/>
          </a:xfrm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2946796" y="4298671"/>
              <a:ext cx="2234406" cy="111720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979518" y="4331393"/>
              <a:ext cx="2168962" cy="10517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Hardware development </a:t>
              </a:r>
              <a:r>
                <a:rPr lang="en-US" sz="2800" kern="1200" dirty="0" err="1" smtClean="0"/>
                <a:t>development</a:t>
              </a:r>
              <a:endParaRPr lang="en-IN" sz="2800" kern="1200" dirty="0"/>
            </a:p>
          </p:txBody>
        </p:sp>
      </p:grpSp>
      <p:sp>
        <p:nvSpPr>
          <p:cNvPr id="18" name="Rounded Rectangle 4"/>
          <p:cNvSpPr/>
          <p:nvPr/>
        </p:nvSpPr>
        <p:spPr>
          <a:xfrm>
            <a:off x="9186033" y="3529764"/>
            <a:ext cx="2662854" cy="1407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Product Testing</a:t>
            </a:r>
            <a:endParaRPr lang="en-IN" sz="2800" kern="12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970846089"/>
              </p:ext>
            </p:extLst>
          </p:nvPr>
        </p:nvGraphicFramePr>
        <p:xfrm>
          <a:off x="5820267" y="4117664"/>
          <a:ext cx="3360686" cy="87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866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Program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4441"/>
            <a:ext cx="11353800" cy="4891724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use of suitable a </a:t>
            </a:r>
            <a:r>
              <a:rPr lang="en-US" sz="3200" dirty="0"/>
              <a:t>model to find solutions to a </a:t>
            </a:r>
            <a:r>
              <a:rPr lang="en-US" sz="3200" dirty="0" smtClean="0"/>
              <a:t>problem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 </a:t>
            </a:r>
            <a:r>
              <a:rPr lang="en-IN" sz="3200" dirty="0"/>
              <a:t>It is hard to make a decision on which model should be </a:t>
            </a:r>
            <a:r>
              <a:rPr lang="en-IN" sz="3200" dirty="0" smtClean="0"/>
              <a:t>followed</a:t>
            </a:r>
          </a:p>
          <a:p>
            <a:pPr lvl="0"/>
            <a:endParaRPr lang="en-IN" sz="3200" dirty="0" smtClean="0"/>
          </a:p>
          <a:p>
            <a:pPr lvl="0"/>
            <a:r>
              <a:rPr lang="en-IN" sz="3200" dirty="0" smtClean="0"/>
              <a:t>Most </a:t>
            </a:r>
            <a:r>
              <a:rPr lang="en-IN" sz="3200" dirty="0"/>
              <a:t>often designers switch between a variety of models from the requirements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>
                <a:latin typeface="Generic163-Regular"/>
              </a:rPr>
              <a:t>COMPUTATIONAL MODELS IN EMBEDDED DESIGN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63"/>
            <a:ext cx="1173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Generic161-Regular"/>
              </a:rPr>
              <a:t>commonly used computational models in embedded </a:t>
            </a:r>
            <a:r>
              <a:rPr lang="en-US" sz="2800" dirty="0" err="1">
                <a:latin typeface="Generic161-Regular"/>
              </a:rPr>
              <a:t>systemdesign</a:t>
            </a:r>
            <a:r>
              <a:rPr lang="en-US" sz="2800" dirty="0">
                <a:latin typeface="Generic161-Regular"/>
              </a:rPr>
              <a:t>.</a:t>
            </a:r>
            <a:endParaRPr lang="en-IN" sz="2800" dirty="0"/>
          </a:p>
          <a:p>
            <a:r>
              <a:rPr lang="en-US" dirty="0">
                <a:latin typeface="Generic161-Regular"/>
              </a:rPr>
              <a:t>Data Flow Graph (DFG) model</a:t>
            </a:r>
          </a:p>
          <a:p>
            <a:r>
              <a:rPr lang="en-US" dirty="0">
                <a:latin typeface="Generic161-Regular"/>
              </a:rPr>
              <a:t> Sequential Program model</a:t>
            </a:r>
          </a:p>
          <a:p>
            <a:r>
              <a:rPr lang="en-US" dirty="0">
                <a:latin typeface="Generic161-Regular"/>
              </a:rPr>
              <a:t>Concurrent Process model</a:t>
            </a:r>
          </a:p>
          <a:p>
            <a:r>
              <a:rPr lang="en-US" dirty="0" smtClean="0">
                <a:latin typeface="Generic161-Regular"/>
              </a:rPr>
              <a:t>Object Oriented model</a:t>
            </a:r>
          </a:p>
          <a:p>
            <a:r>
              <a:rPr lang="en-US" dirty="0" smtClean="0">
                <a:latin typeface="Generic161-Regular"/>
              </a:rPr>
              <a:t>State </a:t>
            </a:r>
            <a:r>
              <a:rPr lang="en-US" dirty="0">
                <a:latin typeface="Generic161-Regular"/>
              </a:rPr>
              <a:t>Machine </a:t>
            </a:r>
            <a:r>
              <a:rPr lang="en-US" dirty="0" smtClean="0">
                <a:latin typeface="Generic161-Regular"/>
              </a:rPr>
              <a:t>model</a:t>
            </a:r>
            <a:endParaRPr lang="en-US" dirty="0">
              <a:latin typeface="Generic161-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46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Graph/Diagram (DFG)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63"/>
            <a:ext cx="5638800" cy="4525963"/>
          </a:xfrm>
        </p:spPr>
        <p:txBody>
          <a:bodyPr/>
          <a:lstStyle/>
          <a:p>
            <a:r>
              <a:rPr lang="en-US" dirty="0"/>
              <a:t>translates the data processing requirements into a data flow graph</a:t>
            </a:r>
          </a:p>
          <a:p>
            <a:r>
              <a:rPr lang="en-US" dirty="0"/>
              <a:t>a data driven model in which the program execution is determined by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3" y="1676400"/>
            <a:ext cx="485258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2274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Graph/Diagram (DFG)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63"/>
            <a:ext cx="6477000" cy="4525963"/>
          </a:xfrm>
        </p:spPr>
        <p:txBody>
          <a:bodyPr/>
          <a:lstStyle/>
          <a:p>
            <a:r>
              <a:rPr lang="en-US" dirty="0"/>
              <a:t>a visual model in which the operation on the data (process) is represented using a circle and data flow is represented using arrows</a:t>
            </a:r>
          </a:p>
          <a:p>
            <a:r>
              <a:rPr lang="en-US" dirty="0"/>
              <a:t>Programmer predetermines the data inputs and designs the programming steps to generate the data output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3" y="1676400"/>
            <a:ext cx="485258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4653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Graph/Diagram (DFG)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63"/>
            <a:ext cx="110490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36"/>
            <a:ext cx="11201400" cy="2102673"/>
          </a:xfrm>
          <a:prstGeom prst="rect">
            <a:avLst/>
          </a:prstGeom>
        </p:spPr>
        <p:txBody>
          <a:bodyPr wrap="square" lIns="91251" tIns="45636" rIns="91251" bIns="45636">
            <a:spAutoFit/>
          </a:bodyPr>
          <a:lstStyle/>
          <a:p>
            <a:pPr marL="456258" indent="-456258">
              <a:buFont typeface="Arial" panose="020B0604020202020204" pitchFamily="34" charset="0"/>
              <a:buChar char="•"/>
            </a:pPr>
            <a:r>
              <a:rPr lang="en-US" sz="3200" dirty="0"/>
              <a:t>Embedded applications which are computational intensive and data driven are modeled using the DFG model. </a:t>
            </a:r>
          </a:p>
          <a:p>
            <a:pPr marL="456258" indent="-456258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6258" indent="-456258">
              <a:buFont typeface="Arial" panose="020B0604020202020204" pitchFamily="34" charset="0"/>
              <a:buChar char="•"/>
            </a:pPr>
            <a:r>
              <a:rPr lang="en-US" sz="3200" dirty="0"/>
              <a:t>Example- DSP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5844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5473" y="537163"/>
            <a:ext cx="4763728" cy="2379416"/>
            <a:chOff x="2438401" y="1887784"/>
            <a:chExt cx="6824869" cy="4237356"/>
          </a:xfrm>
        </p:grpSpPr>
        <p:sp>
          <p:nvSpPr>
            <p:cNvPr id="8" name="Freeform 7"/>
            <p:cNvSpPr/>
            <p:nvPr/>
          </p:nvSpPr>
          <p:spPr>
            <a:xfrm>
              <a:off x="5945177" y="3325122"/>
              <a:ext cx="1659046" cy="7895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38058"/>
                  </a:lnTo>
                  <a:lnTo>
                    <a:pt x="1659046" y="538058"/>
                  </a:lnTo>
                  <a:lnTo>
                    <a:pt x="1659046" y="78955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286130" y="3325122"/>
              <a:ext cx="1659046" cy="7895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59046" y="0"/>
                  </a:moveTo>
                  <a:lnTo>
                    <a:pt x="1659046" y="538058"/>
                  </a:lnTo>
                  <a:lnTo>
                    <a:pt x="0" y="538058"/>
                  </a:lnTo>
                  <a:lnTo>
                    <a:pt x="0" y="78955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889420" y="1887784"/>
              <a:ext cx="2714803" cy="1723900"/>
            </a:xfrm>
            <a:custGeom>
              <a:avLst/>
              <a:gdLst>
                <a:gd name="connsiteX0" fmla="*/ 0 w 2714803"/>
                <a:gd name="connsiteY0" fmla="*/ 172390 h 1723900"/>
                <a:gd name="connsiteX1" fmla="*/ 172390 w 2714803"/>
                <a:gd name="connsiteY1" fmla="*/ 0 h 1723900"/>
                <a:gd name="connsiteX2" fmla="*/ 2542413 w 2714803"/>
                <a:gd name="connsiteY2" fmla="*/ 0 h 1723900"/>
                <a:gd name="connsiteX3" fmla="*/ 2714803 w 2714803"/>
                <a:gd name="connsiteY3" fmla="*/ 172390 h 1723900"/>
                <a:gd name="connsiteX4" fmla="*/ 2714803 w 2714803"/>
                <a:gd name="connsiteY4" fmla="*/ 1551510 h 1723900"/>
                <a:gd name="connsiteX5" fmla="*/ 2542413 w 2714803"/>
                <a:gd name="connsiteY5" fmla="*/ 1723900 h 1723900"/>
                <a:gd name="connsiteX6" fmla="*/ 172390 w 2714803"/>
                <a:gd name="connsiteY6" fmla="*/ 1723900 h 1723900"/>
                <a:gd name="connsiteX7" fmla="*/ 0 w 2714803"/>
                <a:gd name="connsiteY7" fmla="*/ 1551510 h 1723900"/>
                <a:gd name="connsiteX8" fmla="*/ 0 w 2714803"/>
                <a:gd name="connsiteY8" fmla="*/ 172390 h 1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4803" h="1723900">
                  <a:moveTo>
                    <a:pt x="0" y="172390"/>
                  </a:moveTo>
                  <a:cubicBezTo>
                    <a:pt x="0" y="77182"/>
                    <a:pt x="77182" y="0"/>
                    <a:pt x="172390" y="0"/>
                  </a:cubicBezTo>
                  <a:lnTo>
                    <a:pt x="2542413" y="0"/>
                  </a:lnTo>
                  <a:cubicBezTo>
                    <a:pt x="2637621" y="0"/>
                    <a:pt x="2714803" y="77182"/>
                    <a:pt x="2714803" y="172390"/>
                  </a:cubicBezTo>
                  <a:lnTo>
                    <a:pt x="2714803" y="1551510"/>
                  </a:lnTo>
                  <a:cubicBezTo>
                    <a:pt x="2714803" y="1646718"/>
                    <a:pt x="2637621" y="1723900"/>
                    <a:pt x="2542413" y="1723900"/>
                  </a:cubicBezTo>
                  <a:lnTo>
                    <a:pt x="172390" y="1723900"/>
                  </a:lnTo>
                  <a:cubicBezTo>
                    <a:pt x="77182" y="1723900"/>
                    <a:pt x="0" y="1646718"/>
                    <a:pt x="0" y="1551510"/>
                  </a:cubicBezTo>
                  <a:lnTo>
                    <a:pt x="0" y="1723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141" tIns="298141" rIns="298141" bIns="298141" numCol="1" spcCol="1270" anchor="ctr" anchorCtr="0">
              <a:noAutofit/>
            </a:bodyPr>
            <a:lstStyle/>
            <a:p>
              <a:pPr algn="ctr" defTabSz="288330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/>
                <a:t>DFG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38401" y="4401240"/>
              <a:ext cx="3506776" cy="1723900"/>
            </a:xfrm>
            <a:custGeom>
              <a:avLst/>
              <a:gdLst>
                <a:gd name="connsiteX0" fmla="*/ 0 w 2714803"/>
                <a:gd name="connsiteY0" fmla="*/ 172390 h 1723900"/>
                <a:gd name="connsiteX1" fmla="*/ 172390 w 2714803"/>
                <a:gd name="connsiteY1" fmla="*/ 0 h 1723900"/>
                <a:gd name="connsiteX2" fmla="*/ 2542413 w 2714803"/>
                <a:gd name="connsiteY2" fmla="*/ 0 h 1723900"/>
                <a:gd name="connsiteX3" fmla="*/ 2714803 w 2714803"/>
                <a:gd name="connsiteY3" fmla="*/ 172390 h 1723900"/>
                <a:gd name="connsiteX4" fmla="*/ 2714803 w 2714803"/>
                <a:gd name="connsiteY4" fmla="*/ 1551510 h 1723900"/>
                <a:gd name="connsiteX5" fmla="*/ 2542413 w 2714803"/>
                <a:gd name="connsiteY5" fmla="*/ 1723900 h 1723900"/>
                <a:gd name="connsiteX6" fmla="*/ 172390 w 2714803"/>
                <a:gd name="connsiteY6" fmla="*/ 1723900 h 1723900"/>
                <a:gd name="connsiteX7" fmla="*/ 0 w 2714803"/>
                <a:gd name="connsiteY7" fmla="*/ 1551510 h 1723900"/>
                <a:gd name="connsiteX8" fmla="*/ 0 w 2714803"/>
                <a:gd name="connsiteY8" fmla="*/ 172390 h 1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4803" h="1723900">
                  <a:moveTo>
                    <a:pt x="0" y="172390"/>
                  </a:moveTo>
                  <a:cubicBezTo>
                    <a:pt x="0" y="77182"/>
                    <a:pt x="77182" y="0"/>
                    <a:pt x="172390" y="0"/>
                  </a:cubicBezTo>
                  <a:lnTo>
                    <a:pt x="2542413" y="0"/>
                  </a:lnTo>
                  <a:cubicBezTo>
                    <a:pt x="2637621" y="0"/>
                    <a:pt x="2714803" y="77182"/>
                    <a:pt x="2714803" y="172390"/>
                  </a:cubicBezTo>
                  <a:lnTo>
                    <a:pt x="2714803" y="1551510"/>
                  </a:lnTo>
                  <a:cubicBezTo>
                    <a:pt x="2714803" y="1646718"/>
                    <a:pt x="2637621" y="1723900"/>
                    <a:pt x="2542413" y="1723900"/>
                  </a:cubicBezTo>
                  <a:lnTo>
                    <a:pt x="172390" y="1723900"/>
                  </a:lnTo>
                  <a:cubicBezTo>
                    <a:pt x="77182" y="1723900"/>
                    <a:pt x="0" y="1646718"/>
                    <a:pt x="0" y="1551510"/>
                  </a:cubicBezTo>
                  <a:lnTo>
                    <a:pt x="0" y="1723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141" tIns="298141" rIns="298141" bIns="298141" numCol="1" spcCol="1270" anchor="ctr" anchorCtr="0">
              <a:noAutofit/>
            </a:bodyPr>
            <a:lstStyle/>
            <a:p>
              <a:pPr algn="ctr" defTabSz="288330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Acyclic DFG</a:t>
              </a:r>
              <a:endParaRPr lang="en-US" sz="65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8467" y="4401240"/>
              <a:ext cx="2714803" cy="1723900"/>
            </a:xfrm>
            <a:custGeom>
              <a:avLst/>
              <a:gdLst>
                <a:gd name="connsiteX0" fmla="*/ 0 w 2714803"/>
                <a:gd name="connsiteY0" fmla="*/ 172390 h 1723900"/>
                <a:gd name="connsiteX1" fmla="*/ 172390 w 2714803"/>
                <a:gd name="connsiteY1" fmla="*/ 0 h 1723900"/>
                <a:gd name="connsiteX2" fmla="*/ 2542413 w 2714803"/>
                <a:gd name="connsiteY2" fmla="*/ 0 h 1723900"/>
                <a:gd name="connsiteX3" fmla="*/ 2714803 w 2714803"/>
                <a:gd name="connsiteY3" fmla="*/ 172390 h 1723900"/>
                <a:gd name="connsiteX4" fmla="*/ 2714803 w 2714803"/>
                <a:gd name="connsiteY4" fmla="*/ 1551510 h 1723900"/>
                <a:gd name="connsiteX5" fmla="*/ 2542413 w 2714803"/>
                <a:gd name="connsiteY5" fmla="*/ 1723900 h 1723900"/>
                <a:gd name="connsiteX6" fmla="*/ 172390 w 2714803"/>
                <a:gd name="connsiteY6" fmla="*/ 1723900 h 1723900"/>
                <a:gd name="connsiteX7" fmla="*/ 0 w 2714803"/>
                <a:gd name="connsiteY7" fmla="*/ 1551510 h 1723900"/>
                <a:gd name="connsiteX8" fmla="*/ 0 w 2714803"/>
                <a:gd name="connsiteY8" fmla="*/ 172390 h 1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4803" h="1723900">
                  <a:moveTo>
                    <a:pt x="0" y="172390"/>
                  </a:moveTo>
                  <a:cubicBezTo>
                    <a:pt x="0" y="77182"/>
                    <a:pt x="77182" y="0"/>
                    <a:pt x="172390" y="0"/>
                  </a:cubicBezTo>
                  <a:lnTo>
                    <a:pt x="2542413" y="0"/>
                  </a:lnTo>
                  <a:cubicBezTo>
                    <a:pt x="2637621" y="0"/>
                    <a:pt x="2714803" y="77182"/>
                    <a:pt x="2714803" y="172390"/>
                  </a:cubicBezTo>
                  <a:lnTo>
                    <a:pt x="2714803" y="1551510"/>
                  </a:lnTo>
                  <a:cubicBezTo>
                    <a:pt x="2714803" y="1646718"/>
                    <a:pt x="2637621" y="1723900"/>
                    <a:pt x="2542413" y="1723900"/>
                  </a:cubicBezTo>
                  <a:lnTo>
                    <a:pt x="172390" y="1723900"/>
                  </a:lnTo>
                  <a:cubicBezTo>
                    <a:pt x="77182" y="1723900"/>
                    <a:pt x="0" y="1646718"/>
                    <a:pt x="0" y="1551510"/>
                  </a:cubicBezTo>
                  <a:lnTo>
                    <a:pt x="0" y="1723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141" tIns="298141" rIns="298141" bIns="298141" numCol="1" spcCol="1270" anchor="ctr" anchorCtr="0">
              <a:noAutofit/>
            </a:bodyPr>
            <a:lstStyle/>
            <a:p>
              <a:pPr algn="ctr" defTabSz="288330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Cyclic DFG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609758"/>
            <a:ext cx="6781800" cy="2768013"/>
          </a:xfrm>
          <a:prstGeom prst="rect">
            <a:avLst/>
          </a:prstGeom>
        </p:spPr>
        <p:txBody>
          <a:bodyPr wrap="square" lIns="91251" tIns="45636" rIns="91251" bIns="45636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Acyclic DFG (ADFG) </a:t>
            </a:r>
          </a:p>
          <a:p>
            <a:pPr marL="456258" indent="-456258">
              <a:buFont typeface="Arial" panose="020B0604020202020204" pitchFamily="34" charset="0"/>
              <a:buChar char="•"/>
            </a:pPr>
            <a:r>
              <a:rPr lang="en-US" sz="2800" dirty="0"/>
              <a:t>doesn’t contain multiple values for the input variable and multiple output values for a given set of inputs</a:t>
            </a:r>
          </a:p>
          <a:p>
            <a:pPr marL="456258" indent="-456258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6258" indent="-456258">
              <a:buFont typeface="Arial" panose="020B0604020202020204" pitchFamily="34" charset="0"/>
              <a:buChar char="•"/>
            </a:pPr>
            <a:r>
              <a:rPr lang="en-US" sz="2800" dirty="0"/>
              <a:t>there is no cycle, or closed path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12000" y="4265919"/>
            <a:ext cx="6096000" cy="1029980"/>
          </a:xfrm>
          <a:prstGeom prst="rect">
            <a:avLst/>
          </a:prstGeom>
        </p:spPr>
        <p:txBody>
          <a:bodyPr lIns="91251" tIns="45636" rIns="91251" bIns="45636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Generic161-Regular"/>
              </a:rPr>
              <a:t>non-acyclic  DFG</a:t>
            </a:r>
          </a:p>
          <a:p>
            <a:r>
              <a:rPr lang="en-US" sz="2800" dirty="0">
                <a:latin typeface="Generic161-Regular"/>
              </a:rPr>
              <a:t>Output is fed back to Input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57600"/>
            <a:ext cx="686295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121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64"/>
            <a:ext cx="10972800" cy="639763"/>
          </a:xfrm>
        </p:spPr>
        <p:txBody>
          <a:bodyPr>
            <a:noAutofit/>
          </a:bodyPr>
          <a:lstStyle/>
          <a:p>
            <a:r>
              <a:rPr lang="en-US" sz="4100" dirty="0"/>
              <a:t>DFG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27"/>
            <a:ext cx="10972800" cy="5638799"/>
          </a:xfrm>
        </p:spPr>
        <p:txBody>
          <a:bodyPr>
            <a:normAutofit/>
          </a:bodyPr>
          <a:lstStyle/>
          <a:p>
            <a:r>
              <a:rPr lang="en-US" dirty="0"/>
              <a:t>Helps in a </a:t>
            </a:r>
            <a:r>
              <a:rPr lang="en-US" dirty="0">
                <a:solidFill>
                  <a:srgbClr val="FF0000"/>
                </a:solidFill>
              </a:rPr>
              <a:t>simple code design.</a:t>
            </a:r>
          </a:p>
          <a:p>
            <a:r>
              <a:rPr lang="en-US" u="sng" dirty="0">
                <a:solidFill>
                  <a:srgbClr val="FF0000"/>
                </a:solidFill>
              </a:rPr>
              <a:t>no control conditions </a:t>
            </a:r>
            <a:r>
              <a:rPr lang="en-US" dirty="0"/>
              <a:t>and thus a </a:t>
            </a:r>
            <a:r>
              <a:rPr lang="en-US" dirty="0">
                <a:solidFill>
                  <a:srgbClr val="00B050"/>
                </a:solidFill>
              </a:rPr>
              <a:t>single path for the program flow.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DFG model program translates and executes as a </a:t>
            </a:r>
            <a:r>
              <a:rPr lang="en-US" dirty="0">
                <a:solidFill>
                  <a:srgbClr val="FF0000"/>
                </a:solidFill>
              </a:rPr>
              <a:t>single process sequential model program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3" y="274638"/>
            <a:ext cx="8229600" cy="792162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Software in processor specific assembly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6"/>
            <a:ext cx="11353800" cy="5654675"/>
          </a:xfrm>
        </p:spPr>
        <p:txBody>
          <a:bodyPr/>
          <a:lstStyle/>
          <a:p>
            <a:r>
              <a:rPr lang="en-US" sz="2800" dirty="0"/>
              <a:t>Coding in assembly language is easy to learn for a designer who has knowledge about machine specific instruction set 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Assembly Coding is extremely useful for configuring physical devices like ports, a line-display interface, ADC and DAC and reading into or transmitting from a buffer</a:t>
            </a:r>
          </a:p>
          <a:p>
            <a:r>
              <a:rPr lang="en-US" sz="2800" dirty="0"/>
              <a:t>They are useful to run the device specific features and provide an optimal coding solution.</a:t>
            </a:r>
          </a:p>
          <a:p>
            <a:r>
              <a:rPr lang="en-IN" sz="2800" dirty="0"/>
              <a:t>To do all the coding in assembly language may be very time consuming. </a:t>
            </a:r>
          </a:p>
          <a:p>
            <a:r>
              <a:rPr lang="en-IN" sz="2800" dirty="0"/>
              <a:t>Full coding in assembly may be done only for a few simple, small-scale systems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1EEA-AB6A-427B-92E1-CD25108E32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E6D23-80F7-4BBD-9FFE-3F6145C31C3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611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39761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DFG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6629400" cy="48307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DFG model that may have statements to  controls input and outputs </a:t>
            </a:r>
          </a:p>
          <a:p>
            <a:r>
              <a:rPr lang="en-US" dirty="0"/>
              <a:t>It may have </a:t>
            </a:r>
            <a:r>
              <a:rPr lang="en-US" b="1" u="sng" dirty="0"/>
              <a:t>loops or conditional statements </a:t>
            </a:r>
            <a:r>
              <a:rPr lang="en-US" dirty="0"/>
              <a:t>for various designs in the process</a:t>
            </a:r>
          </a:p>
          <a:p>
            <a:r>
              <a:rPr lang="en-US" dirty="0"/>
              <a:t>CDFG is a </a:t>
            </a:r>
            <a:r>
              <a:rPr lang="en-US" b="1" dirty="0"/>
              <a:t>graphically represents the conditions and the program flow along condition dependent path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83265"/>
            <a:ext cx="44084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81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Control Data Flow Graph/ Diagram (CDFG)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CDFG contains both data flow nodes and decision nodes whereas </a:t>
            </a:r>
          </a:p>
          <a:p>
            <a:r>
              <a:rPr lang="en-US" dirty="0"/>
              <a:t>DFG contains only data flow nodes.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Generic161-Regular"/>
              </a:rPr>
              <a:t>Example- If flag = 1, </a:t>
            </a:r>
            <a:r>
              <a:rPr lang="en-US" dirty="0">
                <a:latin typeface="Generic164-Regular"/>
              </a:rPr>
              <a:t>x </a:t>
            </a:r>
            <a:r>
              <a:rPr lang="en-US" dirty="0">
                <a:latin typeface="Generic161-Regular"/>
              </a:rPr>
              <a:t>= </a:t>
            </a:r>
            <a:r>
              <a:rPr lang="en-US" dirty="0">
                <a:latin typeface="Generic164-Regular"/>
              </a:rPr>
              <a:t>a </a:t>
            </a:r>
            <a:r>
              <a:rPr lang="en-US" dirty="0">
                <a:latin typeface="Generic161-Regular"/>
              </a:rPr>
              <a:t>+ </a:t>
            </a:r>
            <a:r>
              <a:rPr lang="en-US" dirty="0">
                <a:latin typeface="Generic164-Regular"/>
              </a:rPr>
              <a:t>b</a:t>
            </a:r>
            <a:r>
              <a:rPr lang="en-US" dirty="0">
                <a:latin typeface="Generic161-Regular"/>
              </a:rPr>
              <a:t>; else </a:t>
            </a:r>
            <a:r>
              <a:rPr lang="en-US" dirty="0">
                <a:latin typeface="Generic164-Regular"/>
              </a:rPr>
              <a:t>y </a:t>
            </a:r>
            <a:r>
              <a:rPr lang="en-US" dirty="0">
                <a:latin typeface="Generic161-Regular"/>
              </a:rPr>
              <a:t>= </a:t>
            </a:r>
            <a:r>
              <a:rPr lang="en-US" dirty="0">
                <a:latin typeface="Generic164-Regular"/>
              </a:rPr>
              <a:t>a </a:t>
            </a:r>
            <a:r>
              <a:rPr lang="en-US" dirty="0">
                <a:latin typeface="Generic161-Regular"/>
              </a:rPr>
              <a:t>– </a:t>
            </a:r>
            <a:r>
              <a:rPr lang="en-US" dirty="0">
                <a:latin typeface="Generic164-Regular"/>
              </a:rPr>
              <a:t>b</a:t>
            </a:r>
            <a:r>
              <a:rPr lang="en-US" dirty="0">
                <a:latin typeface="Generic161-Regular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453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56685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00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11201400" cy="5635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Sequential Program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070" y="1066929"/>
            <a:ext cx="8229600" cy="4525963"/>
          </a:xfrm>
        </p:spPr>
        <p:txBody>
          <a:bodyPr/>
          <a:lstStyle/>
          <a:p>
            <a:r>
              <a:rPr lang="en-IN" dirty="0"/>
              <a:t>Use of multiple function calls sequentially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11757"/>
            <a:ext cx="11049000" cy="493231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0D47-7D57-4C07-8FAF-F383476CDA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75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2603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Seat Belt Warning System</a:t>
            </a:r>
            <a:endParaRPr lang="en-IN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63"/>
            <a:ext cx="10972800" cy="4525963"/>
          </a:xfrm>
        </p:spPr>
        <p:txBody>
          <a:bodyPr>
            <a:normAutofit/>
          </a:bodyPr>
          <a:lstStyle/>
          <a:p>
            <a:r>
              <a:rPr lang="en-IN" dirty="0"/>
              <a:t>The warning system alerts </a:t>
            </a:r>
            <a:r>
              <a:rPr lang="en-IN" dirty="0" smtClean="0"/>
              <a:t>the driver </a:t>
            </a:r>
            <a:r>
              <a:rPr lang="en-IN" dirty="0"/>
              <a:t>if the seatbelts are not fastened when the car is started. </a:t>
            </a:r>
            <a:endParaRPr lang="en-IN" dirty="0" smtClean="0"/>
          </a:p>
          <a:p>
            <a:r>
              <a:rPr lang="en-IN" dirty="0" smtClean="0"/>
              <a:t>It waits for few </a:t>
            </a:r>
            <a:r>
              <a:rPr lang="en-IN" dirty="0" err="1" smtClean="0"/>
              <a:t>secs</a:t>
            </a:r>
            <a:r>
              <a:rPr lang="en-IN" dirty="0" smtClean="0"/>
              <a:t> to fasten seat belts </a:t>
            </a:r>
          </a:p>
          <a:p>
            <a:r>
              <a:rPr lang="en-IN" dirty="0" smtClean="0"/>
              <a:t>Car will move only if seat belt is fastened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73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Seat Belt Warning’ system in concurrent processing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Timer task for waiting 10 seconds (wait timer task)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Task for checking the ignition key status (ignition key status monitoring task)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Task for checking the seat belt status (seat belt status monitoring task)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Task for starting and stopping the alarm (alarm control task)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Alarm timer task for waiting 5 seconds (alarm timer task)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20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2603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Seat Belt Warning System</a:t>
            </a:r>
            <a:endParaRPr lang="en-IN" sz="32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300" y="152400"/>
            <a:ext cx="6322100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852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1353800" cy="49832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Sequential </a:t>
            </a:r>
            <a:r>
              <a:rPr lang="en-US" sz="3600" dirty="0"/>
              <a:t>execution leads to </a:t>
            </a:r>
            <a:r>
              <a:rPr lang="en-US" sz="3600" dirty="0" smtClean="0"/>
              <a:t>a single </a:t>
            </a:r>
            <a:r>
              <a:rPr lang="en-US" sz="3600" dirty="0"/>
              <a:t>sequential execution of task </a:t>
            </a:r>
            <a:endParaRPr lang="en-US" sz="3600" dirty="0" smtClean="0"/>
          </a:p>
          <a:p>
            <a:r>
              <a:rPr lang="en-US" sz="3600" dirty="0" smtClean="0"/>
              <a:t>leads </a:t>
            </a:r>
            <a:r>
              <a:rPr lang="en-US" sz="3600" dirty="0"/>
              <a:t>to poor processor utilization, when the task involves I/O waiting, sleeping for </a:t>
            </a:r>
            <a:r>
              <a:rPr lang="en-US" sz="3600" dirty="0" smtClean="0"/>
              <a:t>specified </a:t>
            </a:r>
            <a:r>
              <a:rPr lang="en-US" sz="3600" dirty="0"/>
              <a:t>duration etc</a:t>
            </a:r>
            <a:r>
              <a:rPr lang="en-US" sz="3600" dirty="0" smtClean="0"/>
              <a:t>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75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concurrent or communicating process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1353800" cy="4983226"/>
          </a:xfrm>
        </p:spPr>
        <p:txBody>
          <a:bodyPr>
            <a:normAutofit/>
          </a:bodyPr>
          <a:lstStyle/>
          <a:p>
            <a:r>
              <a:rPr lang="en-IN" sz="3600" dirty="0"/>
              <a:t>commonly used for the modelling of ‘Real Time’ systems</a:t>
            </a:r>
            <a:r>
              <a:rPr lang="en-US" sz="3600" dirty="0" smtClean="0"/>
              <a:t>concurrently </a:t>
            </a:r>
            <a:r>
              <a:rPr lang="en-US" sz="3600" dirty="0"/>
              <a:t>executing tasks/processes. </a:t>
            </a:r>
          </a:p>
          <a:p>
            <a:r>
              <a:rPr lang="en-US" sz="3600" dirty="0" smtClean="0"/>
              <a:t>Sequential </a:t>
            </a:r>
            <a:r>
              <a:rPr lang="en-US" sz="3600" dirty="0"/>
              <a:t>execution leads to </a:t>
            </a:r>
            <a:r>
              <a:rPr lang="en-US" sz="3600" dirty="0" smtClean="0"/>
              <a:t>a single </a:t>
            </a:r>
            <a:r>
              <a:rPr lang="en-US" sz="3600" dirty="0"/>
              <a:t>sequential execution of task </a:t>
            </a:r>
            <a:endParaRPr lang="en-US" sz="3600" dirty="0" smtClean="0"/>
          </a:p>
          <a:p>
            <a:r>
              <a:rPr lang="en-US" sz="3600" dirty="0" smtClean="0"/>
              <a:t>Hence, leads </a:t>
            </a:r>
            <a:r>
              <a:rPr lang="en-US" sz="3600" dirty="0"/>
              <a:t>to poor processor utilization, when the task involves I/O waiting, sleeping for </a:t>
            </a:r>
            <a:r>
              <a:rPr lang="en-US" sz="3600" dirty="0" smtClean="0"/>
              <a:t>specified </a:t>
            </a:r>
            <a:r>
              <a:rPr lang="en-US" sz="3600" dirty="0"/>
              <a:t>duration etc</a:t>
            </a:r>
            <a:r>
              <a:rPr lang="en-US" sz="3600" dirty="0" smtClean="0"/>
              <a:t>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35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concurrent </a:t>
            </a:r>
            <a:r>
              <a:rPr lang="en-US" dirty="0" smtClean="0">
                <a:solidFill>
                  <a:srgbClr val="0000FF"/>
                </a:solidFill>
              </a:rPr>
              <a:t>process </a:t>
            </a:r>
            <a:r>
              <a:rPr lang="en-US" dirty="0">
                <a:solidFill>
                  <a:srgbClr val="0000FF"/>
                </a:solidFill>
              </a:rPr>
              <a:t>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1353800" cy="49832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split the task into multiple subtasks</a:t>
            </a:r>
          </a:p>
          <a:p>
            <a:r>
              <a:rPr lang="en-US" sz="3600" dirty="0" smtClean="0"/>
              <a:t>tackle </a:t>
            </a:r>
            <a:r>
              <a:rPr lang="en-US" sz="3600" dirty="0"/>
              <a:t>the CPU usage effectively, when the subtask under execution goes to a wait or sleep mode, by switching the task execution. </a:t>
            </a:r>
          </a:p>
          <a:p>
            <a:r>
              <a:rPr lang="en-US" sz="3600" dirty="0" smtClean="0"/>
              <a:t>requires </a:t>
            </a:r>
            <a:r>
              <a:rPr lang="en-US" sz="3600" dirty="0"/>
              <a:t>additional overheads in task scheduling, task </a:t>
            </a:r>
            <a:r>
              <a:rPr lang="en-US" sz="3600" dirty="0" err="1"/>
              <a:t>synchronisation</a:t>
            </a:r>
            <a:r>
              <a:rPr lang="en-US" sz="3600" dirty="0"/>
              <a:t> and communication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0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2800" dirty="0">
                <a:solidFill>
                  <a:srgbClr val="FF0000"/>
                </a:solidFill>
              </a:rPr>
              <a:t>Process of Converting Assembly Program to create ROM Image</a:t>
            </a:r>
            <a:br>
              <a:rPr lang="en-IN" sz="2800" dirty="0">
                <a:solidFill>
                  <a:srgbClr val="FF0000"/>
                </a:solidFill>
              </a:rPr>
            </a:b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1EEA-AB6A-427B-92E1-CD25108E32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3891" r="11585"/>
          <a:stretch/>
        </p:blipFill>
        <p:spPr>
          <a:xfrm>
            <a:off x="457200" y="990600"/>
            <a:ext cx="11353800" cy="50293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084" y="6381750"/>
            <a:ext cx="2844800" cy="476250"/>
          </a:xfrm>
        </p:spPr>
        <p:txBody>
          <a:bodyPr/>
          <a:lstStyle/>
          <a:p>
            <a:pPr>
              <a:defRPr/>
            </a:pPr>
            <a:fld id="{9DD5ED07-2C81-4F95-8063-B9881597537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954598"/>
            <a:ext cx="7239000" cy="378219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library - a collection of precompiled routines that a program can used</a:t>
            </a:r>
          </a:p>
        </p:txBody>
      </p:sp>
    </p:spTree>
    <p:extLst>
      <p:ext uri="{BB962C8B-B14F-4D97-AF65-F5344CB8AC3E}">
        <p14:creationId xmlns:p14="http://schemas.microsoft.com/office/powerpoint/2010/main" val="1182142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concurrent processing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commonly used for the modelling of ‘Real Time’ systems.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Various techniques like ‘Shared memory’, ‘Message Passing’, ‘Events’, etc. are used for communication and </a:t>
            </a:r>
            <a:r>
              <a:rPr lang="en-US" dirty="0" err="1">
                <a:solidFill>
                  <a:prstClr val="black"/>
                </a:solidFill>
              </a:rPr>
              <a:t>synchronising</a:t>
            </a:r>
            <a:r>
              <a:rPr lang="en-US" dirty="0">
                <a:solidFill>
                  <a:prstClr val="black"/>
                </a:solidFill>
              </a:rPr>
              <a:t> between concurrently executing processes.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4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Seat Belt Warning’ system in concurrent processing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Timer task for waiting 10 seconds (wait timer task)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Task for checking the ignition key status (ignition key status monitoring task)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Task for checking the seat belt status (seat belt status monitoring task)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Task for starting and stopping the alarm (alarm control task)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Alarm timer task for waiting 5 seconds (alarm timer task)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399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Seat Belt Warning’ system in concurrent processing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r="23183" b="64741"/>
          <a:stretch/>
        </p:blipFill>
        <p:spPr bwMode="auto">
          <a:xfrm>
            <a:off x="685800" y="1093839"/>
            <a:ext cx="10287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00" y="990600"/>
            <a:ext cx="45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Tasks for ‘Seat Belt Warning System</a:t>
            </a:r>
          </a:p>
        </p:txBody>
      </p:sp>
    </p:spTree>
    <p:extLst>
      <p:ext uri="{BB962C8B-B14F-4D97-AF65-F5344CB8AC3E}">
        <p14:creationId xmlns:p14="http://schemas.microsoft.com/office/powerpoint/2010/main" val="40364526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Concurrent processing Program model for ‘Seat Belt Warning System’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4" b="3797"/>
          <a:stretch/>
        </p:blipFill>
        <p:spPr bwMode="auto">
          <a:xfrm>
            <a:off x="152400" y="914400"/>
            <a:ext cx="11658600" cy="609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344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92161"/>
          </a:xfrm>
        </p:spPr>
        <p:txBody>
          <a:bodyPr>
            <a:normAutofit/>
          </a:bodyPr>
          <a:lstStyle/>
          <a:p>
            <a:r>
              <a:rPr lang="en-US" sz="4400" dirty="0"/>
              <a:t>State Machine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4"/>
          </a:xfrm>
        </p:spPr>
        <p:txBody>
          <a:bodyPr>
            <a:normAutofit/>
          </a:bodyPr>
          <a:lstStyle/>
          <a:p>
            <a:r>
              <a:rPr lang="en-US" sz="3600" dirty="0"/>
              <a:t>used for modelling </a:t>
            </a:r>
            <a:r>
              <a:rPr lang="en-US" sz="3600" dirty="0">
                <a:highlight>
                  <a:srgbClr val="FFFF00"/>
                </a:highlight>
              </a:rPr>
              <a:t>reactive or event-driven </a:t>
            </a:r>
            <a:r>
              <a:rPr lang="en-US" sz="3600" dirty="0"/>
              <a:t>embedded systems whose processing behavior are dependent on </a:t>
            </a:r>
            <a:r>
              <a:rPr lang="en-US" sz="3600" dirty="0">
                <a:solidFill>
                  <a:srgbClr val="0000FF"/>
                </a:solidFill>
              </a:rPr>
              <a:t>state transitions</a:t>
            </a:r>
            <a:r>
              <a:rPr lang="en-US" sz="3600" dirty="0"/>
              <a:t>. </a:t>
            </a:r>
          </a:p>
          <a:p>
            <a:r>
              <a:rPr lang="en-US" sz="3600" dirty="0"/>
              <a:t>Embedded systems used in the control and industrial applications </a:t>
            </a:r>
          </a:p>
          <a:p>
            <a:r>
              <a:rPr lang="en-US" sz="3600" dirty="0"/>
              <a:t>This model describes the system </a:t>
            </a:r>
            <a:r>
              <a:rPr lang="en-US" sz="3600" dirty="0" err="1"/>
              <a:t>behaviour</a:t>
            </a:r>
            <a:r>
              <a:rPr lang="en-US" sz="3600" dirty="0"/>
              <a:t> with ‘States’, ‘Events’, ‘Actions’ and ‘Transitions’. </a:t>
            </a:r>
          </a:p>
        </p:txBody>
      </p:sp>
    </p:spTree>
    <p:extLst>
      <p:ext uri="{BB962C8B-B14F-4D97-AF65-F5344CB8AC3E}">
        <p14:creationId xmlns:p14="http://schemas.microsoft.com/office/powerpoint/2010/main" val="39334098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6096000" cy="57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397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609600"/>
            <a:ext cx="701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‘IDLE’ state- </a:t>
            </a:r>
            <a:r>
              <a:rPr lang="en-US" sz="2800" dirty="0"/>
              <a:t>During the normal condition when the timer is not running it is said to be in the.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‘READY’ state - </a:t>
            </a:r>
            <a:r>
              <a:rPr lang="en-US" sz="2800" dirty="0"/>
              <a:t>when the timer is loaded with the count corresponding to the required time delay. The timer remains in the ‘READY’ state until a ‘Start Timer’ event occurs.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‘RUNNING’ state </a:t>
            </a:r>
            <a:r>
              <a:rPr lang="en-US" sz="2800" dirty="0"/>
              <a:t>- on receiving a ‘Start Timer’ event and remains in the ‘RUNNING’ state until the timer count expires or a ‘Stop Timer’ even occurs. 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62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39761"/>
          </a:xfrm>
        </p:spPr>
        <p:txBody>
          <a:bodyPr>
            <a:noAutofit/>
          </a:bodyPr>
          <a:lstStyle/>
          <a:p>
            <a:r>
              <a:rPr lang="en-US" sz="3200" dirty="0"/>
              <a:t>State Machine model - </a:t>
            </a:r>
            <a:r>
              <a:rPr lang="en-US" sz="3200" dirty="0">
                <a:highlight>
                  <a:srgbClr val="FFFF00"/>
                </a:highlight>
              </a:rPr>
              <a:t>Automatic seat Belt warning system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15385"/>
            <a:ext cx="6745441" cy="43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486400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states</a:t>
            </a:r>
            <a:r>
              <a:rPr lang="en-US" sz="2400" dirty="0">
                <a:solidFill>
                  <a:srgbClr val="FF0000"/>
                </a:solidFill>
              </a:rPr>
              <a:t> - </a:t>
            </a:r>
            <a:r>
              <a:rPr lang="en-US" sz="2400" dirty="0"/>
              <a:t>‘Alarm Off’, ‘Waiting’ and ‘Alarm On’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events</a:t>
            </a:r>
            <a:r>
              <a:rPr lang="en-US" sz="2400" dirty="0">
                <a:solidFill>
                  <a:srgbClr val="FF0000"/>
                </a:solidFill>
              </a:rPr>
              <a:t> - </a:t>
            </a:r>
            <a:r>
              <a:rPr lang="en-US" sz="2400" dirty="0"/>
              <a:t>‘Ignition Key ON’, ‘Ignition Key OFF’, ‘Timer Expire’, ‘Alarm Time Expire’ and ‘Seat </a:t>
            </a:r>
          </a:p>
          <a:p>
            <a:r>
              <a:rPr lang="en-US" sz="2400" dirty="0"/>
              <a:t>                 Belt ON’</a:t>
            </a:r>
          </a:p>
        </p:txBody>
      </p:sp>
    </p:spTree>
    <p:extLst>
      <p:ext uri="{BB962C8B-B14F-4D97-AF65-F5344CB8AC3E}">
        <p14:creationId xmlns:p14="http://schemas.microsoft.com/office/powerpoint/2010/main" val="18724366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41961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Generic161-Regular"/>
              </a:rPr>
              <a:t>Design an automatic tea/coffee vending machine based on FSM model for the following requirement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>
                <a:latin typeface="Generic161-Regular"/>
              </a:rPr>
              <a:t>The tea/coffee vending is initiated by user inserting a 5 rupee coin. After inserting the coin, the user can either select ‘Coffee’ or ‘Tea’ or press ‘Cancel’ to cancel the order and take back the coin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730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080"/>
            <a:ext cx="11734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48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solidFill>
                  <a:srgbClr val="FF0000"/>
                </a:solidFill>
              </a:rPr>
              <a:t>Process of Converting Assembly Program/ C program </a:t>
            </a:r>
            <a:br>
              <a:rPr lang="en-IN" sz="2800" dirty="0">
                <a:solidFill>
                  <a:srgbClr val="FF0000"/>
                </a:solidFill>
              </a:rPr>
            </a:br>
            <a:r>
              <a:rPr lang="en-IN" sz="2800" dirty="0">
                <a:solidFill>
                  <a:srgbClr val="FF0000"/>
                </a:solidFill>
              </a:rPr>
              <a:t>to create ROM Image</a:t>
            </a:r>
            <a:br>
              <a:rPr lang="en-IN" sz="2800" dirty="0">
                <a:solidFill>
                  <a:srgbClr val="FF0000"/>
                </a:solidFill>
              </a:rPr>
            </a:b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9792" t="360" r="19792" b="8664"/>
          <a:stretch/>
        </p:blipFill>
        <p:spPr>
          <a:xfrm>
            <a:off x="304802" y="1219202"/>
            <a:ext cx="11506200" cy="45410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1EEA-AB6A-427B-92E1-CD25108E32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084" y="6381750"/>
            <a:ext cx="2844800" cy="476250"/>
          </a:xfrm>
        </p:spPr>
        <p:txBody>
          <a:bodyPr/>
          <a:lstStyle/>
          <a:p>
            <a:pPr>
              <a:defRPr/>
            </a:pPr>
            <a:fld id="{9DD5ED07-2C81-4F95-8063-B9881597537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954598"/>
            <a:ext cx="7239000" cy="378219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library - a collection of precompiled routines that a program can used</a:t>
            </a:r>
          </a:p>
        </p:txBody>
      </p:sp>
    </p:spTree>
    <p:extLst>
      <p:ext uri="{BB962C8B-B14F-4D97-AF65-F5344CB8AC3E}">
        <p14:creationId xmlns:p14="http://schemas.microsoft.com/office/powerpoint/2010/main" val="32932134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Design a coin operated public telephone unit based on FSM model for the following requirements.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11811000" cy="5029199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The calling process is initiated by lifting the receiver (off-hook) of the telephone unit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After lifting the phone the user needs to insert a 1 rupee coin to make the call.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If the line is busy, the coin is returned on placing the receiver back on the hook (on-hook)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If the line is through, the user is allowed to talk till 60 seconds and at the end of 45th second, prompt for inserting another 1 rupee coin for continuing the call is initiated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If the user doesn’t insert another 1 rupee coin, the call is terminated on completing the 60 seconds time slot.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system is ready to accept new call request when the receiver is placed back on the hook (on-hook)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system goes to the ‘Out of Order’ state when there is a line fault</a:t>
            </a:r>
          </a:p>
        </p:txBody>
      </p:sp>
    </p:spTree>
    <p:extLst>
      <p:ext uri="{BB962C8B-B14F-4D97-AF65-F5344CB8AC3E}">
        <p14:creationId xmlns:p14="http://schemas.microsoft.com/office/powerpoint/2010/main" val="11789453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284480"/>
            <a:ext cx="12039600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493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19" y="425435"/>
            <a:ext cx="8229600" cy="715962"/>
          </a:xfrm>
        </p:spPr>
        <p:txBody>
          <a:bodyPr>
            <a:normAutofit/>
          </a:bodyPr>
          <a:lstStyle/>
          <a:p>
            <a:pPr marL="341778" indent="-341778">
              <a:spcBef>
                <a:spcPct val="20000"/>
              </a:spcBef>
            </a:pPr>
            <a:r>
              <a:rPr lang="en-US" sz="3200" dirty="0">
                <a:solidFill>
                  <a:srgbClr val="0000FF"/>
                </a:solidFill>
                <a:ea typeface="+mn-ea"/>
                <a:cs typeface="+mn-cs"/>
              </a:rPr>
              <a:t>Object oriented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908"/>
            <a:ext cx="11353800" cy="4983164"/>
          </a:xfrm>
        </p:spPr>
        <p:txBody>
          <a:bodyPr>
            <a:normAutofit/>
          </a:bodyPr>
          <a:lstStyle/>
          <a:p>
            <a:r>
              <a:rPr lang="en-US" dirty="0"/>
              <a:t>organized around objects rather than "actions" and “data” rather than logic</a:t>
            </a:r>
          </a:p>
          <a:p>
            <a:r>
              <a:rPr lang="en-IN" dirty="0" smtClean="0"/>
              <a:t>identify </a:t>
            </a:r>
            <a:r>
              <a:rPr lang="en-IN" dirty="0"/>
              <a:t>all the objects the programmer wants to manipulate and how they relate to each other</a:t>
            </a:r>
            <a:endParaRPr lang="en-US" dirty="0"/>
          </a:p>
          <a:p>
            <a:r>
              <a:rPr lang="en-IN" dirty="0"/>
              <a:t>Java, Python, C++, Visual Basic .NET and Ruby are the most popular OOP languages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8B23-F24A-49B6-970D-AEE671B20F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85800"/>
            <a:ext cx="10591800" cy="55913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755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81000"/>
            <a:ext cx="10744200" cy="60682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006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44" y="407272"/>
            <a:ext cx="5026595" cy="6314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63880"/>
            <a:ext cx="5143499" cy="618807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B602-495A-4F4D-8216-95C9719B70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39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Unit4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4CD-7DA1-4056-A61B-185AF5DB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9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3"/>
            <a:ext cx="11582400" cy="6555641"/>
          </a:xfrm>
          <a:prstGeom prst="rect">
            <a:avLst/>
          </a:prstGeom>
        </p:spPr>
        <p:txBody>
          <a:bodyPr wrap="square" lIns="91141" tIns="45586" rIns="91141" bIns="45586">
            <a:spAutoFit/>
          </a:bodyPr>
          <a:lstStyle/>
          <a:p>
            <a:r>
              <a:rPr lang="en-IN" sz="2800" dirty="0">
                <a:solidFill>
                  <a:srgbClr val="00B050"/>
                </a:solidFill>
              </a:rPr>
              <a:t>Step1- assembling </a:t>
            </a:r>
            <a:r>
              <a:rPr lang="en-IN" sz="2800" dirty="0">
                <a:solidFill>
                  <a:prstClr val="black"/>
                </a:solidFill>
              </a:rPr>
              <a:t> assembler translates assembly software into machine codes.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IN" sz="2800" dirty="0">
                <a:solidFill>
                  <a:srgbClr val="00B050"/>
                </a:solidFill>
              </a:rPr>
              <a:t>step2- linking phase </a:t>
            </a:r>
            <a:r>
              <a:rPr lang="en-IN" sz="2800" dirty="0">
                <a:solidFill>
                  <a:prstClr val="black"/>
                </a:solidFill>
              </a:rPr>
              <a:t>linker links no of codes with other assembled codes. </a:t>
            </a:r>
            <a:r>
              <a:rPr lang="en-US" sz="2800" dirty="0">
                <a:solidFill>
                  <a:prstClr val="black"/>
                </a:solidFill>
              </a:rPr>
              <a:t>        </a:t>
            </a:r>
          </a:p>
          <a:p>
            <a:r>
              <a:rPr lang="en-IN" sz="2800" dirty="0">
                <a:solidFill>
                  <a:prstClr val="black"/>
                </a:solidFill>
              </a:rPr>
              <a:t>Linking produces the final binary file by linking all these. The linked file in a computer is commonly known as .exe file. </a:t>
            </a:r>
          </a:p>
          <a:p>
            <a:endParaRPr lang="en-IN" sz="2800" dirty="0">
              <a:solidFill>
                <a:srgbClr val="00B050"/>
              </a:solidFill>
            </a:endParaRPr>
          </a:p>
          <a:p>
            <a:r>
              <a:rPr lang="en-IN" sz="2800" dirty="0">
                <a:solidFill>
                  <a:srgbClr val="00B050"/>
                </a:solidFill>
              </a:rPr>
              <a:t>step3- reallocation of codes </a:t>
            </a:r>
            <a:r>
              <a:rPr lang="en-IN" sz="2800" dirty="0">
                <a:solidFill>
                  <a:prstClr val="black"/>
                </a:solidFill>
              </a:rPr>
              <a:t>is done by placing it in physical memory by a program called loader. </a:t>
            </a:r>
          </a:p>
          <a:p>
            <a:r>
              <a:rPr lang="en-IN" sz="2800" dirty="0">
                <a:solidFill>
                  <a:prstClr val="black"/>
                </a:solidFill>
              </a:rPr>
              <a:t>Loader finds out appropriate position in RAM that is ready to run.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IN" sz="2800" dirty="0">
                <a:solidFill>
                  <a:srgbClr val="00B050"/>
                </a:solidFill>
              </a:rPr>
              <a:t>Step4- locating phase  </a:t>
            </a:r>
            <a:r>
              <a:rPr lang="en-IN" sz="2800" dirty="0">
                <a:solidFill>
                  <a:prstClr val="black"/>
                </a:solidFill>
              </a:rPr>
              <a:t>ROM image is permanently placed in actually available address of ROM.</a:t>
            </a:r>
          </a:p>
          <a:p>
            <a:endParaRPr lang="en-IN" sz="2800" dirty="0">
              <a:solidFill>
                <a:srgbClr val="FF0000"/>
              </a:solidFill>
            </a:endParaRPr>
          </a:p>
          <a:p>
            <a:endParaRPr lang="en-IN" sz="28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7F1E-0FB0-4FDB-B47A-F3E113807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B4D-7CC0-437E-BB82-296AC02C3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01183"/>
      </p:ext>
    </p:extLst>
  </p:cSld>
  <p:clrMapOvr>
    <a:masterClrMapping/>
  </p:clrMapOvr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3487</Words>
  <Application>Microsoft Office PowerPoint</Application>
  <PresentationFormat>Widescreen</PresentationFormat>
  <Paragraphs>499</Paragraphs>
  <Slides>86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86</vt:i4>
      </vt:variant>
    </vt:vector>
  </HeadingPairs>
  <TitlesOfParts>
    <vt:vector size="111" baseType="lpstr">
      <vt:lpstr>Arial</vt:lpstr>
      <vt:lpstr>Arial</vt:lpstr>
      <vt:lpstr>Calibri</vt:lpstr>
      <vt:lpstr>Calibri Light</vt:lpstr>
      <vt:lpstr>Generic161-Regular</vt:lpstr>
      <vt:lpstr>Generic163-Regular</vt:lpstr>
      <vt:lpstr>Generic164-Regular</vt:lpstr>
      <vt:lpstr>Generic69-Regular</vt:lpstr>
      <vt:lpstr>Generic73-Regular</vt:lpstr>
      <vt:lpstr>Generic76-Regular</vt:lpstr>
      <vt:lpstr>Georgia</vt:lpstr>
      <vt:lpstr>Helvetica Neue</vt:lpstr>
      <vt:lpstr>inherit</vt:lpstr>
      <vt:lpstr>Open-sans</vt:lpstr>
      <vt:lpstr>source sans pro</vt:lpstr>
      <vt:lpstr>Wingdings</vt:lpstr>
      <vt:lpstr>5_Default Design</vt:lpstr>
      <vt:lpstr>1_Office Theme</vt:lpstr>
      <vt:lpstr>2_Office Theme</vt:lpstr>
      <vt:lpstr>4_Office Theme</vt:lpstr>
      <vt:lpstr>9_Office Theme</vt:lpstr>
      <vt:lpstr>Office Theme</vt:lpstr>
      <vt:lpstr>10_Office Theme</vt:lpstr>
      <vt:lpstr>11_Office Theme</vt:lpstr>
      <vt:lpstr>12_Office Theme</vt:lpstr>
      <vt:lpstr>UNIT  4                                                  7Hrs</vt:lpstr>
      <vt:lpstr>PowerPoint Presentation</vt:lpstr>
      <vt:lpstr>Embedded software in a system</vt:lpstr>
      <vt:lpstr>ROM IMAGE</vt:lpstr>
      <vt:lpstr>Coding of software in machine code</vt:lpstr>
      <vt:lpstr>Software in processor specific assembly language</vt:lpstr>
      <vt:lpstr>Process of Converting Assembly Program to create ROM Image </vt:lpstr>
      <vt:lpstr>Process of Converting Assembly Program/ C program  to create ROM Image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 in Linker and Loader</vt:lpstr>
      <vt:lpstr>PowerPoint Presentation</vt:lpstr>
      <vt:lpstr>PowerPoint Presentation</vt:lpstr>
      <vt:lpstr>Different program layers in the embedded software in C </vt:lpstr>
      <vt:lpstr>PowerPoint Presentation</vt:lpstr>
      <vt:lpstr>Application Layer</vt:lpstr>
      <vt:lpstr>Bootloader -similar to BIOS</vt:lpstr>
      <vt:lpstr>BSP- Board support packages</vt:lpstr>
      <vt:lpstr>OS layer</vt:lpstr>
      <vt:lpstr>Kernel- software collection in OS </vt:lpstr>
      <vt:lpstr>Functions of Kernel</vt:lpstr>
      <vt:lpstr>System service layer</vt:lpstr>
      <vt:lpstr>Important characteristics of an embedded system </vt:lpstr>
      <vt:lpstr>Application and Domain Specific</vt:lpstr>
      <vt:lpstr>Embedded Systems are  Reactive</vt:lpstr>
      <vt:lpstr> Real Time </vt:lpstr>
      <vt:lpstr>Operates in Harsh Environment</vt:lpstr>
      <vt:lpstr>Distributed System- may be a part of larger systems</vt:lpstr>
      <vt:lpstr>Small Size and Weight</vt:lpstr>
      <vt:lpstr>Power Concerns</vt:lpstr>
      <vt:lpstr>Operational Quality Attributes</vt:lpstr>
      <vt:lpstr>Response</vt:lpstr>
      <vt:lpstr>Throughput</vt:lpstr>
      <vt:lpstr>Reliability </vt:lpstr>
      <vt:lpstr>Maintainability</vt:lpstr>
      <vt:lpstr>Security</vt:lpstr>
      <vt:lpstr>Non-Operational Quality Attributes</vt:lpstr>
      <vt:lpstr>Testability &amp; Debug-ability </vt:lpstr>
      <vt:lpstr>Evolvability </vt:lpstr>
      <vt:lpstr>Portability - measure of ‘system independence’ </vt:lpstr>
      <vt:lpstr>Time-to-Prototype and Market</vt:lpstr>
      <vt:lpstr>Time-to-Prototype and Market</vt:lpstr>
      <vt:lpstr>Per Unit Cost and Revenue Cost </vt:lpstr>
      <vt:lpstr>The Product Life Cycle (PLC) </vt:lpstr>
      <vt:lpstr>Fundamental issues in Hardware Software Co-Design</vt:lpstr>
      <vt:lpstr>Program Models</vt:lpstr>
      <vt:lpstr>COMPUTATIONAL MODELS IN EMBEDDED DESIGN</vt:lpstr>
      <vt:lpstr>Data Flow Graph/Diagram (DFG) Model</vt:lpstr>
      <vt:lpstr>Data Flow Graph/Diagram (DFG) Model</vt:lpstr>
      <vt:lpstr>Data Flow Graph/Diagram (DFG) Model</vt:lpstr>
      <vt:lpstr>PowerPoint Presentation</vt:lpstr>
      <vt:lpstr>DFG</vt:lpstr>
      <vt:lpstr>Control DFG</vt:lpstr>
      <vt:lpstr>Control Data Flow Graph/ Diagram (CDFG)</vt:lpstr>
      <vt:lpstr>PowerPoint Presentation</vt:lpstr>
      <vt:lpstr>Sequential Program model</vt:lpstr>
      <vt:lpstr>Seat Belt Warning System</vt:lpstr>
      <vt:lpstr>Seat Belt Warning’ system in concurrent processing model</vt:lpstr>
      <vt:lpstr>Seat Belt Warning System</vt:lpstr>
      <vt:lpstr>PowerPoint Presentation</vt:lpstr>
      <vt:lpstr>concurrent or communicating process mode</vt:lpstr>
      <vt:lpstr>concurrent process mode</vt:lpstr>
      <vt:lpstr>concurrent processing model </vt:lpstr>
      <vt:lpstr>Seat Belt Warning’ system in concurrent processing model</vt:lpstr>
      <vt:lpstr>Seat Belt Warning’ system in concurrent processing model</vt:lpstr>
      <vt:lpstr>Concurrent processing Program model for ‘Seat Belt Warning System’</vt:lpstr>
      <vt:lpstr>State Machine model </vt:lpstr>
      <vt:lpstr>PowerPoint Presentation</vt:lpstr>
      <vt:lpstr>PowerPoint Presentation</vt:lpstr>
      <vt:lpstr>State Machine model - Automatic seat Belt warning system </vt:lpstr>
      <vt:lpstr>Design an automatic tea/coffee vending machine based on FSM model for the following requirement </vt:lpstr>
      <vt:lpstr>PowerPoint Presentation</vt:lpstr>
      <vt:lpstr> Design a coin operated public telephone unit based on FSM model for the following requirements. </vt:lpstr>
      <vt:lpstr>PowerPoint Presentation</vt:lpstr>
      <vt:lpstr>Object oriented programming model</vt:lpstr>
      <vt:lpstr>PowerPoint Presentation</vt:lpstr>
      <vt:lpstr>PowerPoint Presentation</vt:lpstr>
      <vt:lpstr>PowerPoint Presentation</vt:lpstr>
      <vt:lpstr>Unit4 Complete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UNIT4</dc:title>
  <dc:creator>Admin08</dc:creator>
  <cp:lastModifiedBy>admin</cp:lastModifiedBy>
  <cp:revision>164</cp:revision>
  <dcterms:created xsi:type="dcterms:W3CDTF">2020-10-30T08:02:03Z</dcterms:created>
  <dcterms:modified xsi:type="dcterms:W3CDTF">2022-01-03T07:20:57Z</dcterms:modified>
</cp:coreProperties>
</file>