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1"/>
  </p:notesMasterIdLst>
  <p:sldIdLst>
    <p:sldId id="277" r:id="rId2"/>
    <p:sldId id="262" r:id="rId3"/>
    <p:sldId id="263" r:id="rId4"/>
    <p:sldId id="257" r:id="rId5"/>
    <p:sldId id="258" r:id="rId6"/>
    <p:sldId id="259" r:id="rId7"/>
    <p:sldId id="260" r:id="rId8"/>
    <p:sldId id="278" r:id="rId9"/>
    <p:sldId id="261" r:id="rId10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12" roundtripDataSignature="AMtx7mgQWsYNdaNmTOiblwjsYdEkuKjjJ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7" d="100"/>
          <a:sy n="107" d="100"/>
        </p:scale>
        <p:origin x="71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customschemas.google.com/relationships/presentationmetadata" Target="meta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94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" name="Google Shape;106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Google Shape;112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8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8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20" name="Google Shape;20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255BC40-46AB-496A-BCB8-938B6CA5F05C}"/>
              </a:ext>
            </a:extLst>
          </p:cNvPr>
          <p:cNvSpPr txBox="1"/>
          <p:nvPr userDrawn="1"/>
        </p:nvSpPr>
        <p:spPr>
          <a:xfrm>
            <a:off x="4038600" y="6356350"/>
            <a:ext cx="4114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Presentation by Prof. Varsha R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0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0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11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2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2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12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12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12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5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5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15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6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6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6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7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8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8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8B19B0-9DF3-43C3-A9D4-C6F8644EAE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584201"/>
            <a:ext cx="9144000" cy="2032000"/>
          </a:xfrm>
        </p:spPr>
        <p:txBody>
          <a:bodyPr>
            <a:normAutofit/>
          </a:bodyPr>
          <a:lstStyle/>
          <a:p>
            <a:r>
              <a:rPr lang="en-US" sz="4400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B.M.S College of Engineering</a:t>
            </a:r>
            <a:br>
              <a:rPr lang="en-US" sz="4400" dirty="0"/>
            </a:br>
            <a:br>
              <a:rPr lang="en-US" sz="4400" dirty="0"/>
            </a:br>
            <a:r>
              <a:rPr lang="en-US" sz="40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Department of Machine Learning</a:t>
            </a:r>
            <a:endParaRPr lang="en-IN" sz="40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1E1CE95-F741-4FE9-A9C4-E95F3AAB06F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785533"/>
            <a:ext cx="9144000" cy="3809999"/>
          </a:xfrm>
        </p:spPr>
        <p:txBody>
          <a:bodyPr>
            <a:normAutofit fontScale="85000" lnSpcReduction="20000"/>
          </a:bodyPr>
          <a:lstStyle/>
          <a:p>
            <a:pPr algn="ctr"/>
            <a:r>
              <a:rPr lang="en-US" sz="3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Nature Inspired Computing  </a:t>
            </a:r>
          </a:p>
          <a:p>
            <a:pPr algn="ctr"/>
            <a:r>
              <a:rPr lang="en-US" sz="3200" dirty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UNIT 04</a:t>
            </a:r>
          </a:p>
          <a:p>
            <a:pPr algn="ctr"/>
            <a:r>
              <a:rPr lang="en-US" sz="3200" i="1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Intelligent Water Droplets Algorithm</a:t>
            </a:r>
          </a:p>
          <a:p>
            <a:pPr algn="ctr"/>
            <a:endParaRPr lang="en-US" sz="3200" dirty="0">
              <a:solidFill>
                <a:schemeClr val="accent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2800" dirty="0">
              <a:solidFill>
                <a:schemeClr val="accent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2800" dirty="0">
              <a:solidFill>
                <a:schemeClr val="accent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2800" dirty="0">
              <a:solidFill>
                <a:schemeClr val="accent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Prof. VARSHA R</a:t>
            </a:r>
          </a:p>
          <a:p>
            <a:pPr algn="ctr"/>
            <a: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Asst. Prof, Dept. of MEL, BMSCE</a:t>
            </a:r>
          </a:p>
          <a:p>
            <a:endParaRPr lang="en-IN" dirty="0"/>
          </a:p>
        </p:txBody>
      </p:sp>
      <p:pic>
        <p:nvPicPr>
          <p:cNvPr id="1026" name="Picture 2" descr="B.M.S. College of Engineering - Wikipedia">
            <a:extLst>
              <a:ext uri="{FF2B5EF4-FFF2-40B4-BE49-F238E27FC236}">
                <a16:creationId xmlns:a16="http://schemas.microsoft.com/office/drawing/2014/main" id="{C197A851-5F4F-49C6-8463-187724B731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9834" y="1378214"/>
            <a:ext cx="872331" cy="5945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IoT-Powered Smart Water Management Systems">
            <a:extLst>
              <a:ext uri="{FF2B5EF4-FFF2-40B4-BE49-F238E27FC236}">
                <a16:creationId xmlns:a16="http://schemas.microsoft.com/office/drawing/2014/main" id="{13A02BD3-1837-4F6E-ABF8-52455A35FA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2011" y="4099112"/>
            <a:ext cx="2847975" cy="16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385541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76EE37-A122-4905-8B37-B473EED74B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Intelligent Water Drops Algorithm (IWD)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9F35FD6-4866-4DAD-A238-AEA76EC0215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2FA84D5-0AE2-4BA1-AA34-739A8E0E8B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835266"/>
            <a:ext cx="8330349" cy="4341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63054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0DC597-C570-406F-812A-E0A6AA3EAF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Intelligent Water Drops Algorithm</a:t>
            </a:r>
            <a:endParaRPr lang="en-IN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327368-0FBC-4336-B633-9D7BF96FF71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4B275CD-A8B0-4E8C-BD85-0E0E6DB14C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825625"/>
            <a:ext cx="9205251" cy="2955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57101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Intelligent Water Drop Algorithm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1" name="Google Shape;91;p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algn="just">
              <a:lnSpc>
                <a:spcPct val="150000"/>
              </a:lnSpc>
              <a:spcBef>
                <a:spcPts val="0"/>
              </a:spcBef>
              <a:buSzPts val="2800"/>
            </a:pPr>
            <a:r>
              <a:rPr lang="en-GB" sz="2000" b="1" dirty="0">
                <a:latin typeface="Times New Roman"/>
                <a:ea typeface="Times New Roman"/>
                <a:cs typeface="Times New Roman"/>
                <a:sym typeface="Times New Roman"/>
              </a:rPr>
              <a:t>The Intelligent Water Droplet (IWD) Algorithm </a:t>
            </a:r>
            <a:r>
              <a:rPr lang="en-GB" sz="2000" dirty="0">
                <a:latin typeface="Times New Roman"/>
                <a:ea typeface="Times New Roman"/>
                <a:cs typeface="Times New Roman"/>
                <a:sym typeface="Times New Roman"/>
              </a:rPr>
              <a:t>is a nature-inspired </a:t>
            </a:r>
            <a:r>
              <a:rPr lang="en-GB" sz="2000" b="1" dirty="0">
                <a:latin typeface="Times New Roman"/>
                <a:ea typeface="Times New Roman"/>
                <a:cs typeface="Times New Roman"/>
                <a:sym typeface="Times New Roman"/>
              </a:rPr>
              <a:t>optimization </a:t>
            </a:r>
            <a:r>
              <a:rPr lang="en-GB" sz="2000" dirty="0">
                <a:latin typeface="Times New Roman"/>
                <a:ea typeface="Times New Roman"/>
                <a:cs typeface="Times New Roman"/>
                <a:sym typeface="Times New Roman"/>
              </a:rPr>
              <a:t>algorithm modelled on the natural processes of </a:t>
            </a:r>
            <a:r>
              <a:rPr lang="en-GB" sz="2000" b="1" dirty="0">
                <a:latin typeface="Times New Roman"/>
                <a:ea typeface="Times New Roman"/>
                <a:cs typeface="Times New Roman"/>
                <a:sym typeface="Times New Roman"/>
              </a:rPr>
              <a:t>water flow in rivers. </a:t>
            </a:r>
          </a:p>
          <a:p>
            <a:pPr marL="342900" algn="just">
              <a:lnSpc>
                <a:spcPct val="150000"/>
              </a:lnSpc>
              <a:spcBef>
                <a:spcPts val="0"/>
              </a:spcBef>
              <a:buSzPts val="2800"/>
            </a:pPr>
            <a:r>
              <a:rPr lang="en-GB" sz="2000" dirty="0">
                <a:latin typeface="Times New Roman"/>
                <a:ea typeface="Times New Roman"/>
                <a:cs typeface="Times New Roman"/>
                <a:sym typeface="Times New Roman"/>
              </a:rPr>
              <a:t>It mimics the </a:t>
            </a:r>
            <a:r>
              <a:rPr lang="en-GB" sz="2000" b="1" dirty="0">
                <a:latin typeface="Times New Roman"/>
                <a:ea typeface="Times New Roman"/>
                <a:cs typeface="Times New Roman"/>
                <a:sym typeface="Times New Roman"/>
              </a:rPr>
              <a:t>way water droplets interact </a:t>
            </a:r>
            <a:r>
              <a:rPr lang="en-GB" sz="2000" dirty="0">
                <a:latin typeface="Times New Roman"/>
                <a:ea typeface="Times New Roman"/>
                <a:cs typeface="Times New Roman"/>
                <a:sym typeface="Times New Roman"/>
              </a:rPr>
              <a:t>with the environment to find optimal paths, typically minimizing or maximizing a given objective function.</a:t>
            </a:r>
            <a:endParaRPr sz="2000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3"/>
          <p:cNvSpPr txBox="1">
            <a:spLocks noGrp="1"/>
          </p:cNvSpPr>
          <p:nvPr>
            <p:ph type="title"/>
          </p:nvPr>
        </p:nvSpPr>
        <p:spPr>
          <a:xfrm>
            <a:off x="712470" y="591671"/>
            <a:ext cx="10515600" cy="9681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Times New Roman"/>
              <a:buNone/>
            </a:pPr>
            <a:r>
              <a:rPr lang="en-GB" dirty="0">
                <a:latin typeface="Times New Roman"/>
                <a:ea typeface="Times New Roman"/>
                <a:cs typeface="Times New Roman"/>
                <a:sym typeface="Times New Roman"/>
              </a:rPr>
              <a:t>Key Concepts of the IWD Algorithm</a:t>
            </a:r>
            <a:endParaRPr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7" name="Google Shape;97;p3"/>
          <p:cNvSpPr txBox="1">
            <a:spLocks noGrp="1"/>
          </p:cNvSpPr>
          <p:nvPr>
            <p:ph type="body" idx="1"/>
          </p:nvPr>
        </p:nvSpPr>
        <p:spPr>
          <a:xfrm>
            <a:off x="712470" y="1739153"/>
            <a:ext cx="10515600" cy="49854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</a:pPr>
            <a:r>
              <a:rPr lang="en-US" sz="2000" b="1" dirty="0">
                <a:latin typeface="Times New Roman"/>
                <a:ea typeface="Times New Roman"/>
                <a:cs typeface="Times New Roman"/>
                <a:sym typeface="Times New Roman"/>
              </a:rPr>
              <a:t>1. Water Droplets as Agents:</a:t>
            </a:r>
          </a:p>
          <a:p>
            <a:pPr marL="228600" lvl="0" indent="-2286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Char char="•"/>
            </a:pPr>
            <a:r>
              <a:rPr lang="en-US" sz="2000" dirty="0">
                <a:latin typeface="Times New Roman"/>
                <a:ea typeface="Times New Roman"/>
                <a:cs typeface="Times New Roman"/>
                <a:sym typeface="Times New Roman"/>
              </a:rPr>
              <a:t>Each </a:t>
            </a:r>
            <a:r>
              <a:rPr lang="en-US" sz="2000" b="1" dirty="0">
                <a:latin typeface="Times New Roman"/>
                <a:ea typeface="Times New Roman"/>
                <a:cs typeface="Times New Roman"/>
                <a:sym typeface="Times New Roman"/>
              </a:rPr>
              <a:t>droplet </a:t>
            </a:r>
            <a:r>
              <a:rPr lang="en-US" sz="2000" dirty="0">
                <a:latin typeface="Times New Roman"/>
                <a:ea typeface="Times New Roman"/>
                <a:cs typeface="Times New Roman"/>
                <a:sym typeface="Times New Roman"/>
              </a:rPr>
              <a:t>represents an intelligent agent that </a:t>
            </a:r>
            <a:r>
              <a:rPr lang="en-US" sz="2000" b="1" dirty="0">
                <a:latin typeface="Times New Roman"/>
                <a:ea typeface="Times New Roman"/>
                <a:cs typeface="Times New Roman"/>
                <a:sym typeface="Times New Roman"/>
              </a:rPr>
              <a:t>moves </a:t>
            </a:r>
            <a:r>
              <a:rPr lang="en-US" sz="2000" dirty="0">
                <a:latin typeface="Times New Roman"/>
                <a:ea typeface="Times New Roman"/>
                <a:cs typeface="Times New Roman"/>
                <a:sym typeface="Times New Roman"/>
              </a:rPr>
              <a:t>across the </a:t>
            </a:r>
            <a:r>
              <a:rPr lang="en-US" sz="2000" b="1" dirty="0">
                <a:latin typeface="Times New Roman"/>
                <a:ea typeface="Times New Roman"/>
                <a:cs typeface="Times New Roman"/>
                <a:sym typeface="Times New Roman"/>
              </a:rPr>
              <a:t>search space.</a:t>
            </a:r>
          </a:p>
          <a:p>
            <a:pPr marL="228600" lvl="0" indent="-2286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Char char="•"/>
            </a:pPr>
            <a:r>
              <a:rPr lang="en-US" sz="2000" dirty="0">
                <a:latin typeface="Times New Roman"/>
                <a:ea typeface="Times New Roman"/>
                <a:cs typeface="Times New Roman"/>
                <a:sym typeface="Times New Roman"/>
              </a:rPr>
              <a:t>The </a:t>
            </a:r>
            <a:r>
              <a:rPr lang="en-US" sz="2000" b="1" dirty="0">
                <a:latin typeface="Times New Roman"/>
                <a:ea typeface="Times New Roman"/>
                <a:cs typeface="Times New Roman"/>
                <a:sym typeface="Times New Roman"/>
              </a:rPr>
              <a:t>droplets interac</a:t>
            </a:r>
            <a:r>
              <a:rPr lang="en-US" sz="2000" dirty="0">
                <a:latin typeface="Times New Roman"/>
                <a:ea typeface="Times New Roman"/>
                <a:cs typeface="Times New Roman"/>
                <a:sym typeface="Times New Roman"/>
              </a:rPr>
              <a:t>t with the environment and </a:t>
            </a:r>
            <a:r>
              <a:rPr lang="en-US" sz="2000" b="1" dirty="0">
                <a:latin typeface="Times New Roman"/>
                <a:ea typeface="Times New Roman"/>
                <a:cs typeface="Times New Roman"/>
                <a:sym typeface="Times New Roman"/>
              </a:rPr>
              <a:t>adapt their paths</a:t>
            </a:r>
            <a:r>
              <a:rPr lang="en-US" sz="2000" dirty="0">
                <a:latin typeface="Times New Roman"/>
                <a:ea typeface="Times New Roman"/>
                <a:cs typeface="Times New Roman"/>
                <a:sym typeface="Times New Roman"/>
              </a:rPr>
              <a:t> based on their observations.</a:t>
            </a:r>
          </a:p>
          <a:p>
            <a:pPr marL="0" lvl="0" indent="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</a:pPr>
            <a:r>
              <a:rPr lang="en-US" sz="2000" b="1" dirty="0">
                <a:latin typeface="Times New Roman"/>
                <a:ea typeface="Times New Roman"/>
                <a:cs typeface="Times New Roman"/>
                <a:sym typeface="Times New Roman"/>
              </a:rPr>
              <a:t>2. Soil and Velocity:</a:t>
            </a:r>
          </a:p>
          <a:p>
            <a:pPr marL="228600" lvl="0" indent="-2286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Char char="•"/>
            </a:pPr>
            <a:r>
              <a:rPr lang="en-US" sz="2000" b="1" dirty="0">
                <a:latin typeface="Times New Roman"/>
                <a:ea typeface="Times New Roman"/>
                <a:cs typeface="Times New Roman"/>
                <a:sym typeface="Times New Roman"/>
              </a:rPr>
              <a:t>Soil </a:t>
            </a:r>
            <a:r>
              <a:rPr lang="en-US" sz="2000" dirty="0">
                <a:latin typeface="Times New Roman"/>
                <a:ea typeface="Times New Roman"/>
                <a:cs typeface="Times New Roman"/>
                <a:sym typeface="Times New Roman"/>
              </a:rPr>
              <a:t>represents a property of the </a:t>
            </a:r>
            <a:r>
              <a:rPr lang="en-US" sz="2000" b="1" dirty="0">
                <a:latin typeface="Times New Roman"/>
                <a:ea typeface="Times New Roman"/>
                <a:cs typeface="Times New Roman"/>
                <a:sym typeface="Times New Roman"/>
              </a:rPr>
              <a:t>environment (e.g., resistance or cost).</a:t>
            </a:r>
          </a:p>
          <a:p>
            <a:pPr marL="228600" lvl="0" indent="-2286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Char char="•"/>
            </a:pPr>
            <a:r>
              <a:rPr lang="en-US" sz="2000" dirty="0">
                <a:latin typeface="Times New Roman"/>
                <a:ea typeface="Times New Roman"/>
                <a:cs typeface="Times New Roman"/>
                <a:sym typeface="Times New Roman"/>
              </a:rPr>
              <a:t>As </a:t>
            </a:r>
            <a:r>
              <a:rPr lang="en-US" sz="2000" b="1" dirty="0">
                <a:latin typeface="Times New Roman"/>
                <a:ea typeface="Times New Roman"/>
                <a:cs typeface="Times New Roman"/>
                <a:sym typeface="Times New Roman"/>
              </a:rPr>
              <a:t>droplets traverse a path</a:t>
            </a:r>
            <a:r>
              <a:rPr lang="en-US" sz="2000" dirty="0">
                <a:latin typeface="Times New Roman"/>
                <a:ea typeface="Times New Roman"/>
                <a:cs typeface="Times New Roman"/>
                <a:sym typeface="Times New Roman"/>
              </a:rPr>
              <a:t>, they </a:t>
            </a:r>
            <a:r>
              <a:rPr lang="en-US" sz="2000" b="1" dirty="0">
                <a:latin typeface="Times New Roman"/>
                <a:ea typeface="Times New Roman"/>
                <a:cs typeface="Times New Roman"/>
                <a:sym typeface="Times New Roman"/>
              </a:rPr>
              <a:t>remove soil</a:t>
            </a:r>
            <a:r>
              <a:rPr lang="en-US" sz="2000" dirty="0">
                <a:latin typeface="Times New Roman"/>
                <a:ea typeface="Times New Roman"/>
                <a:cs typeface="Times New Roman"/>
                <a:sym typeface="Times New Roman"/>
              </a:rPr>
              <a:t>, effectively "</a:t>
            </a:r>
            <a:r>
              <a:rPr lang="en-US" sz="2000" b="1" dirty="0">
                <a:latin typeface="Times New Roman"/>
                <a:ea typeface="Times New Roman"/>
                <a:cs typeface="Times New Roman"/>
                <a:sym typeface="Times New Roman"/>
              </a:rPr>
              <a:t>improving" the path</a:t>
            </a:r>
            <a:r>
              <a:rPr lang="en-US" sz="2000" dirty="0">
                <a:latin typeface="Times New Roman"/>
                <a:ea typeface="Times New Roman"/>
                <a:cs typeface="Times New Roman"/>
                <a:sym typeface="Times New Roman"/>
              </a:rPr>
              <a:t> for </a:t>
            </a:r>
            <a:r>
              <a:rPr lang="en-US" sz="2000" b="1" dirty="0">
                <a:latin typeface="Times New Roman"/>
                <a:ea typeface="Times New Roman"/>
                <a:cs typeface="Times New Roman"/>
                <a:sym typeface="Times New Roman"/>
              </a:rPr>
              <a:t>subsequent droplets.</a:t>
            </a:r>
          </a:p>
          <a:p>
            <a:pPr marL="228600" lvl="0" indent="-2286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Char char="•"/>
            </a:pPr>
            <a:r>
              <a:rPr lang="en-US" sz="2000" b="1" dirty="0">
                <a:latin typeface="Times New Roman"/>
                <a:ea typeface="Times New Roman"/>
                <a:cs typeface="Times New Roman"/>
                <a:sym typeface="Times New Roman"/>
              </a:rPr>
              <a:t>Droplet velocity</a:t>
            </a:r>
            <a:r>
              <a:rPr lang="en-US" sz="2000"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000" b="1" dirty="0">
                <a:latin typeface="Times New Roman"/>
                <a:ea typeface="Times New Roman"/>
                <a:cs typeface="Times New Roman"/>
                <a:sym typeface="Times New Roman"/>
              </a:rPr>
              <a:t>increases</a:t>
            </a:r>
            <a:r>
              <a:rPr lang="en-US" sz="2000" dirty="0">
                <a:latin typeface="Times New Roman"/>
                <a:ea typeface="Times New Roman"/>
                <a:cs typeface="Times New Roman"/>
                <a:sym typeface="Times New Roman"/>
              </a:rPr>
              <a:t> in </a:t>
            </a:r>
            <a:r>
              <a:rPr lang="en-US" sz="2000" b="1" dirty="0">
                <a:latin typeface="Times New Roman"/>
                <a:ea typeface="Times New Roman"/>
                <a:cs typeface="Times New Roman"/>
                <a:sym typeface="Times New Roman"/>
              </a:rPr>
              <a:t>low-resistance</a:t>
            </a:r>
            <a:r>
              <a:rPr lang="en-US" sz="2000" dirty="0">
                <a:latin typeface="Times New Roman"/>
                <a:ea typeface="Times New Roman"/>
                <a:cs typeface="Times New Roman"/>
                <a:sym typeface="Times New Roman"/>
              </a:rPr>
              <a:t> (low-soil) paths, promoting exploration of better routes.</a:t>
            </a:r>
          </a:p>
          <a:p>
            <a:pPr marL="0" lvl="0" indent="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</a:pPr>
            <a:r>
              <a:rPr lang="en-US" sz="2000" b="1" dirty="0">
                <a:latin typeface="Times New Roman"/>
                <a:ea typeface="Times New Roman"/>
                <a:cs typeface="Times New Roman"/>
                <a:sym typeface="Times New Roman"/>
              </a:rPr>
              <a:t>3. Path Selection:</a:t>
            </a:r>
          </a:p>
          <a:p>
            <a:pPr marL="228600" lvl="0" indent="-2286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Char char="•"/>
            </a:pPr>
            <a:r>
              <a:rPr lang="en-US" sz="2000" dirty="0">
                <a:latin typeface="Times New Roman"/>
                <a:ea typeface="Times New Roman"/>
                <a:cs typeface="Times New Roman"/>
                <a:sym typeface="Times New Roman"/>
              </a:rPr>
              <a:t>Each droplet selects the next step based on a </a:t>
            </a:r>
            <a:r>
              <a:rPr lang="en-US" sz="2000" b="1" dirty="0">
                <a:latin typeface="Times New Roman"/>
                <a:ea typeface="Times New Roman"/>
                <a:cs typeface="Times New Roman"/>
                <a:sym typeface="Times New Roman"/>
              </a:rPr>
              <a:t>probabilistic decision mechanism </a:t>
            </a:r>
            <a:r>
              <a:rPr lang="en-US" sz="2000" dirty="0">
                <a:latin typeface="Times New Roman"/>
                <a:ea typeface="Times New Roman"/>
                <a:cs typeface="Times New Roman"/>
                <a:sym typeface="Times New Roman"/>
              </a:rPr>
              <a:t>that </a:t>
            </a:r>
            <a:r>
              <a:rPr lang="en-US" sz="2000" b="1" dirty="0">
                <a:latin typeface="Times New Roman"/>
                <a:ea typeface="Times New Roman"/>
                <a:cs typeface="Times New Roman"/>
                <a:sym typeface="Times New Roman"/>
              </a:rPr>
              <a:t>considers soil and velocity.</a:t>
            </a:r>
          </a:p>
          <a:p>
            <a:pPr marL="228600" lvl="0" indent="-2286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Char char="•"/>
            </a:pPr>
            <a:r>
              <a:rPr lang="en-US" sz="2000" dirty="0">
                <a:latin typeface="Times New Roman"/>
                <a:ea typeface="Times New Roman"/>
                <a:cs typeface="Times New Roman"/>
                <a:sym typeface="Times New Roman"/>
              </a:rPr>
              <a:t>Paths with less soil are more likely to be chosen.</a:t>
            </a: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EB6E4AC4-9D53-440E-AB86-2F2460D3E3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39792" y="270880"/>
            <a:ext cx="1839738" cy="1609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GB" dirty="0">
                <a:latin typeface="Times New Roman"/>
                <a:ea typeface="Times New Roman"/>
                <a:cs typeface="Times New Roman"/>
                <a:sym typeface="Times New Roman"/>
              </a:rPr>
              <a:t>Key Concepts of the IWD Algorithm</a:t>
            </a:r>
            <a:endParaRPr dirty="0"/>
          </a:p>
        </p:txBody>
      </p:sp>
      <p:sp>
        <p:nvSpPr>
          <p:cNvPr id="103" name="Google Shape;103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GB" sz="2000" b="1" dirty="0">
                <a:latin typeface="Times New Roman"/>
                <a:ea typeface="Times New Roman"/>
                <a:cs typeface="Times New Roman"/>
                <a:sym typeface="Times New Roman"/>
              </a:rPr>
              <a:t>4. Global and Local Updates:</a:t>
            </a:r>
            <a:endParaRPr sz="2000" b="1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228600" lvl="0" indent="-2286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GB" sz="2000" dirty="0">
                <a:latin typeface="Times New Roman"/>
                <a:ea typeface="Times New Roman"/>
                <a:cs typeface="Times New Roman"/>
                <a:sym typeface="Times New Roman"/>
              </a:rPr>
              <a:t>Local Update: When a droplet moves through a path, it removes soil from it.</a:t>
            </a:r>
            <a:endParaRPr sz="2000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228600" lvl="0" indent="-2286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GB" sz="2000" dirty="0">
                <a:latin typeface="Times New Roman"/>
                <a:ea typeface="Times New Roman"/>
                <a:cs typeface="Times New Roman"/>
                <a:sym typeface="Times New Roman"/>
              </a:rPr>
              <a:t>Global Update: After all droplets complete their journey, global soil updates occur to consolidate the learning and guide future iterations.</a:t>
            </a:r>
            <a:endParaRPr sz="2000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5"/>
          <p:cNvSpPr txBox="1">
            <a:spLocks noGrp="1"/>
          </p:cNvSpPr>
          <p:nvPr>
            <p:ph type="title"/>
          </p:nvPr>
        </p:nvSpPr>
        <p:spPr>
          <a:xfrm>
            <a:off x="838200" y="304800"/>
            <a:ext cx="10515600" cy="1020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Times New Roman"/>
              <a:buNone/>
            </a:pPr>
            <a:r>
              <a:rPr lang="en-GB" dirty="0">
                <a:latin typeface="Times New Roman"/>
                <a:ea typeface="Times New Roman"/>
                <a:cs typeface="Times New Roman"/>
                <a:sym typeface="Times New Roman"/>
              </a:rPr>
              <a:t>Algorithm Steps</a:t>
            </a:r>
            <a:endParaRPr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9" name="Google Shape;109;p5"/>
          <p:cNvSpPr txBox="1">
            <a:spLocks noGrp="1"/>
          </p:cNvSpPr>
          <p:nvPr>
            <p:ph type="body" idx="1"/>
          </p:nvPr>
        </p:nvSpPr>
        <p:spPr>
          <a:xfrm>
            <a:off x="758190" y="1325563"/>
            <a:ext cx="10515600" cy="53330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en-GB" sz="1700" dirty="0">
                <a:latin typeface="Times New Roman"/>
                <a:ea typeface="Times New Roman"/>
                <a:cs typeface="Times New Roman"/>
                <a:sym typeface="Times New Roman"/>
              </a:rPr>
              <a:t>1. Initialization:</a:t>
            </a:r>
            <a:endParaRPr sz="1700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en-GB" sz="1700" dirty="0">
                <a:latin typeface="Times New Roman"/>
                <a:ea typeface="Times New Roman"/>
                <a:cs typeface="Times New Roman"/>
                <a:sym typeface="Times New Roman"/>
              </a:rPr>
              <a:t>Define the problem and map it to a graph-like structure.</a:t>
            </a:r>
            <a:endParaRPr sz="1700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en-GB" sz="1700" dirty="0">
                <a:latin typeface="Times New Roman"/>
                <a:ea typeface="Times New Roman"/>
                <a:cs typeface="Times New Roman"/>
                <a:sym typeface="Times New Roman"/>
              </a:rPr>
              <a:t>Initialize soil levels for all paths and velocities for all droplets.</a:t>
            </a:r>
            <a:endParaRPr sz="1700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en-GB" sz="1700" dirty="0">
                <a:latin typeface="Times New Roman"/>
                <a:ea typeface="Times New Roman"/>
                <a:cs typeface="Times New Roman"/>
                <a:sym typeface="Times New Roman"/>
              </a:rPr>
              <a:t>2. Droplet Movement:</a:t>
            </a:r>
            <a:endParaRPr sz="1700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en-GB" sz="1700" dirty="0">
                <a:latin typeface="Times New Roman"/>
                <a:ea typeface="Times New Roman"/>
                <a:cs typeface="Times New Roman"/>
                <a:sym typeface="Times New Roman"/>
              </a:rPr>
              <a:t>Droplets probabilistically choose paths based on the soil content and their velocity.</a:t>
            </a:r>
            <a:endParaRPr sz="1700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en-GB" sz="1700" dirty="0">
                <a:latin typeface="Times New Roman"/>
                <a:ea typeface="Times New Roman"/>
                <a:cs typeface="Times New Roman"/>
                <a:sym typeface="Times New Roman"/>
              </a:rPr>
              <a:t>Update soil and velocity dynamically as droplets traverse paths.</a:t>
            </a:r>
            <a:endParaRPr sz="1700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en-GB" sz="1700" dirty="0">
                <a:latin typeface="Times New Roman"/>
                <a:ea typeface="Times New Roman"/>
                <a:cs typeface="Times New Roman"/>
                <a:sym typeface="Times New Roman"/>
              </a:rPr>
              <a:t>3. Solution Construction:</a:t>
            </a:r>
            <a:endParaRPr sz="1700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en-GB" sz="1700" dirty="0">
                <a:latin typeface="Times New Roman"/>
                <a:ea typeface="Times New Roman"/>
                <a:cs typeface="Times New Roman"/>
                <a:sym typeface="Times New Roman"/>
              </a:rPr>
              <a:t>Each droplet builds a solution as it moves across the graph.</a:t>
            </a:r>
            <a:endParaRPr sz="1700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en-GB" sz="1700" dirty="0">
                <a:latin typeface="Times New Roman"/>
                <a:ea typeface="Times New Roman"/>
                <a:cs typeface="Times New Roman"/>
                <a:sym typeface="Times New Roman"/>
              </a:rPr>
              <a:t>A complete solution is obtained when the droplet satisfies the stopping criteria (e.g., visits all nodes in a graph for a Traveling Salesman Problem).</a:t>
            </a:r>
            <a:endParaRPr sz="1700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en-GB" sz="1700" dirty="0">
                <a:latin typeface="Times New Roman"/>
                <a:ea typeface="Times New Roman"/>
                <a:cs typeface="Times New Roman"/>
                <a:sym typeface="Times New Roman"/>
              </a:rPr>
              <a:t>4. Update Rules:</a:t>
            </a:r>
            <a:endParaRPr sz="1700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en-GB" sz="1700" dirty="0">
                <a:latin typeface="Times New Roman"/>
                <a:ea typeface="Times New Roman"/>
                <a:cs typeface="Times New Roman"/>
                <a:sym typeface="Times New Roman"/>
              </a:rPr>
              <a:t>Local soil update: Reduce soil on the traversed path.</a:t>
            </a:r>
            <a:endParaRPr sz="1700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en-GB" sz="1700" dirty="0">
                <a:latin typeface="Times New Roman"/>
                <a:ea typeface="Times New Roman"/>
                <a:cs typeface="Times New Roman"/>
                <a:sym typeface="Times New Roman"/>
              </a:rPr>
              <a:t>Global soil update: Reinforce the best solutions after a certain number of iterations.</a:t>
            </a:r>
            <a:endParaRPr sz="1700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en-GB" sz="1700" dirty="0">
                <a:latin typeface="Times New Roman"/>
                <a:ea typeface="Times New Roman"/>
                <a:cs typeface="Times New Roman"/>
                <a:sym typeface="Times New Roman"/>
              </a:rPr>
              <a:t>5. Termination:</a:t>
            </a:r>
            <a:endParaRPr sz="1700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en-GB" sz="1700" dirty="0">
                <a:latin typeface="Times New Roman"/>
                <a:ea typeface="Times New Roman"/>
                <a:cs typeface="Times New Roman"/>
                <a:sym typeface="Times New Roman"/>
              </a:rPr>
              <a:t>Stop when a predefined criterion is met (e.g., maximum number of iterations or a satisfactory solution quality).</a:t>
            </a:r>
            <a:endParaRPr sz="1700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B80408-2DD9-4AA8-8A71-94CF94CA13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Workflow Diagram for IWD</a:t>
            </a:r>
          </a:p>
        </p:txBody>
      </p:sp>
      <p:pic>
        <p:nvPicPr>
          <p:cNvPr id="4100" name="Picture 4" descr="Flowchart of improved intelligent water drops algorithm. | Download  Scientific Diagram">
            <a:extLst>
              <a:ext uri="{FF2B5EF4-FFF2-40B4-BE49-F238E27FC236}">
                <a16:creationId xmlns:a16="http://schemas.microsoft.com/office/drawing/2014/main" id="{3B7360E6-566B-4B77-BB17-844C66EF17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7466" y="1972517"/>
            <a:ext cx="5317067" cy="4374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208899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Times New Roman"/>
              <a:buNone/>
            </a:pPr>
            <a:r>
              <a:rPr lang="en-GB" dirty="0">
                <a:latin typeface="Times New Roman"/>
                <a:ea typeface="Times New Roman"/>
                <a:cs typeface="Times New Roman"/>
                <a:sym typeface="Times New Roman"/>
              </a:rPr>
              <a:t>Applications</a:t>
            </a:r>
            <a:endParaRPr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5" name="Google Shape;115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GB" sz="2000" dirty="0">
                <a:latin typeface="Times New Roman"/>
                <a:ea typeface="Times New Roman"/>
                <a:cs typeface="Times New Roman"/>
                <a:sym typeface="Times New Roman"/>
              </a:rPr>
              <a:t>The IWD algorithm has been applied to a variety of optimization problems, such as:</a:t>
            </a:r>
            <a:endParaRPr sz="2000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GB" sz="2000" dirty="0">
                <a:latin typeface="Times New Roman"/>
                <a:ea typeface="Times New Roman"/>
                <a:cs typeface="Times New Roman"/>
                <a:sym typeface="Times New Roman"/>
              </a:rPr>
              <a:t>Traveling Salesman Problem (TSP)</a:t>
            </a:r>
            <a:endParaRPr sz="2000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GB" sz="2000" dirty="0">
                <a:latin typeface="Times New Roman"/>
                <a:ea typeface="Times New Roman"/>
                <a:cs typeface="Times New Roman"/>
                <a:sym typeface="Times New Roman"/>
              </a:rPr>
              <a:t>Job Scheduling</a:t>
            </a:r>
            <a:endParaRPr sz="2000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GB" sz="2000" dirty="0">
                <a:latin typeface="Times New Roman"/>
                <a:ea typeface="Times New Roman"/>
                <a:cs typeface="Times New Roman"/>
                <a:sym typeface="Times New Roman"/>
              </a:rPr>
              <a:t>Vehicle Routing</a:t>
            </a:r>
            <a:endParaRPr sz="2000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GB" sz="2000" dirty="0">
                <a:latin typeface="Times New Roman"/>
                <a:ea typeface="Times New Roman"/>
                <a:cs typeface="Times New Roman"/>
                <a:sym typeface="Times New Roman"/>
              </a:rPr>
              <a:t>Resource Allocation</a:t>
            </a:r>
            <a:endParaRPr sz="2000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</TotalTime>
  <Words>479</Words>
  <Application>Microsoft Office PowerPoint</Application>
  <PresentationFormat>Widescreen</PresentationFormat>
  <Paragraphs>52</Paragraphs>
  <Slides>9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Times New Roman</vt:lpstr>
      <vt:lpstr>Office Theme</vt:lpstr>
      <vt:lpstr>B.M.S College of Engineering  Department of Machine Learning</vt:lpstr>
      <vt:lpstr>Intelligent Water Drops Algorithm (IWD)</vt:lpstr>
      <vt:lpstr>Intelligent Water Drops Algorithm</vt:lpstr>
      <vt:lpstr>Intelligent Water Drop Algorithm</vt:lpstr>
      <vt:lpstr>Key Concepts of the IWD Algorithm</vt:lpstr>
      <vt:lpstr>Key Concepts of the IWD Algorithm</vt:lpstr>
      <vt:lpstr>Algorithm Steps</vt:lpstr>
      <vt:lpstr>Workflow Diagram for IWD</vt:lpstr>
      <vt:lpstr>Applications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Intelligent Water Droplet</dc:title>
  <dc:creator>HP</dc:creator>
  <cp:lastModifiedBy>Varsha R</cp:lastModifiedBy>
  <cp:revision>9</cp:revision>
  <dcterms:created xsi:type="dcterms:W3CDTF">2024-12-25T14:46:52Z</dcterms:created>
  <dcterms:modified xsi:type="dcterms:W3CDTF">2025-11-25T09:19:21Z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D12ED98EC8FE4C9091D393417E18ED57_11</vt:lpwstr>
  </property>
  <property fmtid="{D5CDD505-2E9C-101B-9397-08002B2CF9AE}" pid="3" name="KSOProductBuildVer">
    <vt:lpwstr>2057-12.2.0.18639</vt:lpwstr>
  </property>
</Properties>
</file>