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59" r:id="rId3"/>
    <p:sldId id="260" r:id="rId4"/>
    <p:sldId id="261" r:id="rId5"/>
    <p:sldId id="262" r:id="rId6"/>
    <p:sldId id="263" r:id="rId7"/>
    <p:sldId id="264" r:id="rId8"/>
    <p:sldId id="265" r:id="rId9"/>
    <p:sldId id="266" r:id="rId10"/>
    <p:sldId id="267" r:id="rId11"/>
    <p:sldId id="268" r:id="rId12"/>
    <p:sldId id="269" r:id="rId13"/>
    <p:sldId id="270" r:id="rId14"/>
    <p:sldId id="257"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314" r:id="rId36"/>
    <p:sldId id="292" r:id="rId37"/>
    <p:sldId id="293" r:id="rId38"/>
    <p:sldId id="294" r:id="rId39"/>
    <p:sldId id="295" r:id="rId40"/>
    <p:sldId id="296" r:id="rId41"/>
    <p:sldId id="297" r:id="rId42"/>
    <p:sldId id="298" r:id="rId43"/>
    <p:sldId id="299" r:id="rId44"/>
    <p:sldId id="300" r:id="rId45"/>
    <p:sldId id="364"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6" r:id="rId59"/>
    <p:sldId id="315" r:id="rId60"/>
    <p:sldId id="317" r:id="rId61"/>
    <p:sldId id="318" r:id="rId62"/>
    <p:sldId id="313"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 id="335" r:id="rId80"/>
    <p:sldId id="336" r:id="rId81"/>
    <p:sldId id="337" r:id="rId82"/>
    <p:sldId id="338" r:id="rId83"/>
    <p:sldId id="339" r:id="rId84"/>
    <p:sldId id="340" r:id="rId85"/>
    <p:sldId id="341"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63" r:id="rId100"/>
    <p:sldId id="355" r:id="rId101"/>
    <p:sldId id="356" r:id="rId102"/>
    <p:sldId id="357" r:id="rId103"/>
    <p:sldId id="358" r:id="rId104"/>
    <p:sldId id="359" r:id="rId105"/>
    <p:sldId id="360" r:id="rId106"/>
    <p:sldId id="361" r:id="rId107"/>
    <p:sldId id="362" r:id="rId10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4CA78-4365-4DE1-B1F5-DCD99D875C4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AF22BEE-C4D7-4EE7-A727-129494E3F3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FAC7A7A-5156-44FA-9F08-A4A70B2DF242}"/>
              </a:ext>
            </a:extLst>
          </p:cNvPr>
          <p:cNvSpPr>
            <a:spLocks noGrp="1"/>
          </p:cNvSpPr>
          <p:nvPr>
            <p:ph type="dt" sz="half" idx="10"/>
          </p:nvPr>
        </p:nvSpPr>
        <p:spPr/>
        <p:txBody>
          <a:bodyPr/>
          <a:lstStyle/>
          <a:p>
            <a:fld id="{B36669C0-4933-4380-8B6E-C993F1D12571}" type="datetimeFigureOut">
              <a:rPr lang="en-IN" smtClean="0"/>
              <a:t>30-10-2025</a:t>
            </a:fld>
            <a:endParaRPr lang="en-IN"/>
          </a:p>
        </p:txBody>
      </p:sp>
      <p:sp>
        <p:nvSpPr>
          <p:cNvPr id="5" name="Footer Placeholder 4">
            <a:extLst>
              <a:ext uri="{FF2B5EF4-FFF2-40B4-BE49-F238E27FC236}">
                <a16:creationId xmlns:a16="http://schemas.microsoft.com/office/drawing/2014/main" id="{DC305FEC-1353-47B6-A98D-207704D59162}"/>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F4F0FEF7-DB70-469E-AD06-8D11848C95D8}"/>
              </a:ext>
            </a:extLst>
          </p:cNvPr>
          <p:cNvSpPr>
            <a:spLocks noGrp="1"/>
          </p:cNvSpPr>
          <p:nvPr>
            <p:ph type="sldNum" sz="quarter" idx="12"/>
          </p:nvPr>
        </p:nvSpPr>
        <p:spPr/>
        <p:txBody>
          <a:bodyPr/>
          <a:lstStyle/>
          <a:p>
            <a:fld id="{BEFADF4E-0233-41B0-8F04-6DCD7AE1F854}" type="slidenum">
              <a:rPr lang="en-IN" smtClean="0"/>
              <a:t>‹#›</a:t>
            </a:fld>
            <a:endParaRPr lang="en-IN"/>
          </a:p>
        </p:txBody>
      </p:sp>
    </p:spTree>
    <p:extLst>
      <p:ext uri="{BB962C8B-B14F-4D97-AF65-F5344CB8AC3E}">
        <p14:creationId xmlns:p14="http://schemas.microsoft.com/office/powerpoint/2010/main" val="482743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A228D-2B94-4869-B943-C2CB0903FF32}"/>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14E4DCC-5E27-4BCA-8861-54C84B0FAE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7A79BB-7549-4F92-8046-9DECB0277ADF}"/>
              </a:ext>
            </a:extLst>
          </p:cNvPr>
          <p:cNvSpPr>
            <a:spLocks noGrp="1"/>
          </p:cNvSpPr>
          <p:nvPr>
            <p:ph type="dt" sz="half" idx="10"/>
          </p:nvPr>
        </p:nvSpPr>
        <p:spPr/>
        <p:txBody>
          <a:bodyPr/>
          <a:lstStyle/>
          <a:p>
            <a:endParaRPr lang="en-IN" dirty="0"/>
          </a:p>
        </p:txBody>
      </p:sp>
      <p:sp>
        <p:nvSpPr>
          <p:cNvPr id="5" name="Footer Placeholder 4">
            <a:extLst>
              <a:ext uri="{FF2B5EF4-FFF2-40B4-BE49-F238E27FC236}">
                <a16:creationId xmlns:a16="http://schemas.microsoft.com/office/drawing/2014/main" id="{6A7C59E4-75EC-4242-A6DE-DB27A077DCFB}"/>
              </a:ext>
            </a:extLst>
          </p:cNvPr>
          <p:cNvSpPr>
            <a:spLocks noGrp="1"/>
          </p:cNvSpPr>
          <p:nvPr>
            <p:ph type="ftr" sz="quarter" idx="11"/>
          </p:nvPr>
        </p:nvSpPr>
        <p:spPr/>
        <p:txBody>
          <a:bodyPr/>
          <a:lstStyle>
            <a:lvl1pPr>
              <a:defRPr sz="1400">
                <a:solidFill>
                  <a:schemeClr val="bg1">
                    <a:lumMod val="50000"/>
                  </a:schemeClr>
                </a:solidFill>
                <a:latin typeface="Times New Roman" panose="02020603050405020304" pitchFamily="18" charset="0"/>
                <a:cs typeface="Times New Roman" panose="02020603050405020304" pitchFamily="18" charset="0"/>
              </a:defRPr>
            </a:lvl1pPr>
          </a:lstStyle>
          <a:p>
            <a:endParaRPr lang="en-IN" dirty="0"/>
          </a:p>
        </p:txBody>
      </p:sp>
      <p:sp>
        <p:nvSpPr>
          <p:cNvPr id="6" name="Slide Number Placeholder 5">
            <a:extLst>
              <a:ext uri="{FF2B5EF4-FFF2-40B4-BE49-F238E27FC236}">
                <a16:creationId xmlns:a16="http://schemas.microsoft.com/office/drawing/2014/main" id="{1D0482CB-7B11-4F7C-B1FD-EDA863BE843D}"/>
              </a:ext>
            </a:extLst>
          </p:cNvPr>
          <p:cNvSpPr>
            <a:spLocks noGrp="1"/>
          </p:cNvSpPr>
          <p:nvPr>
            <p:ph type="sldNum" sz="quarter" idx="12"/>
          </p:nvPr>
        </p:nvSpPr>
        <p:spPr/>
        <p:txBody>
          <a:bodyPr/>
          <a:lstStyle/>
          <a:p>
            <a:fld id="{BEFADF4E-0233-41B0-8F04-6DCD7AE1F854}" type="slidenum">
              <a:rPr lang="en-IN" smtClean="0"/>
              <a:t>‹#›</a:t>
            </a:fld>
            <a:endParaRPr lang="en-IN"/>
          </a:p>
        </p:txBody>
      </p:sp>
      <p:sp>
        <p:nvSpPr>
          <p:cNvPr id="7" name="TextBox 6">
            <a:extLst>
              <a:ext uri="{FF2B5EF4-FFF2-40B4-BE49-F238E27FC236}">
                <a16:creationId xmlns:a16="http://schemas.microsoft.com/office/drawing/2014/main" id="{3049574E-FD67-4F35-9474-CFD83942944E}"/>
              </a:ext>
            </a:extLst>
          </p:cNvPr>
          <p:cNvSpPr txBox="1"/>
          <p:nvPr userDrawn="1"/>
        </p:nvSpPr>
        <p:spPr>
          <a:xfrm>
            <a:off x="4038600" y="6356350"/>
            <a:ext cx="4114800" cy="307777"/>
          </a:xfrm>
          <a:prstGeom prst="rect">
            <a:avLst/>
          </a:prstGeom>
          <a:noFill/>
        </p:spPr>
        <p:txBody>
          <a:bodyPr wrap="square" rtlCol="0">
            <a:spAutoFit/>
          </a:bodyPr>
          <a:lstStyle/>
          <a:p>
            <a:pPr algn="ctr"/>
            <a:r>
              <a:rPr lang="en-IN" sz="1400" dirty="0">
                <a:solidFill>
                  <a:schemeClr val="bg1">
                    <a:lumMod val="50000"/>
                  </a:schemeClr>
                </a:solidFill>
                <a:latin typeface="Times New Roman" panose="02020603050405020304" pitchFamily="18" charset="0"/>
                <a:cs typeface="Times New Roman" panose="02020603050405020304" pitchFamily="18" charset="0"/>
              </a:rPr>
              <a:t>Presentation by Prof. Varsha R</a:t>
            </a:r>
          </a:p>
        </p:txBody>
      </p:sp>
    </p:spTree>
    <p:extLst>
      <p:ext uri="{BB962C8B-B14F-4D97-AF65-F5344CB8AC3E}">
        <p14:creationId xmlns:p14="http://schemas.microsoft.com/office/powerpoint/2010/main" val="1431329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94F96-0293-4352-9119-DB3D0722E3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3FAEFED-EB5C-410F-AD71-9CFFA88D4B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739A1D-A2C1-412B-B472-7FBC2BB147C0}"/>
              </a:ext>
            </a:extLst>
          </p:cNvPr>
          <p:cNvSpPr>
            <a:spLocks noGrp="1"/>
          </p:cNvSpPr>
          <p:nvPr>
            <p:ph type="dt" sz="half" idx="10"/>
          </p:nvPr>
        </p:nvSpPr>
        <p:spPr/>
        <p:txBody>
          <a:bodyPr/>
          <a:lstStyle/>
          <a:p>
            <a:fld id="{B36669C0-4933-4380-8B6E-C993F1D12571}" type="datetimeFigureOut">
              <a:rPr lang="en-IN" smtClean="0"/>
              <a:t>30-10-2025</a:t>
            </a:fld>
            <a:endParaRPr lang="en-IN"/>
          </a:p>
        </p:txBody>
      </p:sp>
      <p:sp>
        <p:nvSpPr>
          <p:cNvPr id="5" name="Footer Placeholder 4">
            <a:extLst>
              <a:ext uri="{FF2B5EF4-FFF2-40B4-BE49-F238E27FC236}">
                <a16:creationId xmlns:a16="http://schemas.microsoft.com/office/drawing/2014/main" id="{4DCB8CF6-80AB-414C-8E0E-CF637ADE8107}"/>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EBBE156A-7613-4AE8-8674-9251E3E45138}"/>
              </a:ext>
            </a:extLst>
          </p:cNvPr>
          <p:cNvSpPr>
            <a:spLocks noGrp="1"/>
          </p:cNvSpPr>
          <p:nvPr>
            <p:ph type="sldNum" sz="quarter" idx="12"/>
          </p:nvPr>
        </p:nvSpPr>
        <p:spPr/>
        <p:txBody>
          <a:bodyPr/>
          <a:lstStyle/>
          <a:p>
            <a:fld id="{BEFADF4E-0233-41B0-8F04-6DCD7AE1F854}" type="slidenum">
              <a:rPr lang="en-IN" smtClean="0"/>
              <a:t>‹#›</a:t>
            </a:fld>
            <a:endParaRPr lang="en-IN"/>
          </a:p>
        </p:txBody>
      </p:sp>
    </p:spTree>
    <p:extLst>
      <p:ext uri="{BB962C8B-B14F-4D97-AF65-F5344CB8AC3E}">
        <p14:creationId xmlns:p14="http://schemas.microsoft.com/office/powerpoint/2010/main" val="1910555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C24BC-BD8D-4C48-8230-D48B4528E15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807FAA1-42B1-4AC7-9FEA-F6F6E24B6B6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E133D9F-BDCF-498F-9F7D-42C0D6EA7F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839C0B90-D7AB-4EC4-A9BE-DCB479E605AC}"/>
              </a:ext>
            </a:extLst>
          </p:cNvPr>
          <p:cNvSpPr>
            <a:spLocks noGrp="1"/>
          </p:cNvSpPr>
          <p:nvPr>
            <p:ph type="dt" sz="half" idx="10"/>
          </p:nvPr>
        </p:nvSpPr>
        <p:spPr/>
        <p:txBody>
          <a:bodyPr/>
          <a:lstStyle/>
          <a:p>
            <a:fld id="{B36669C0-4933-4380-8B6E-C993F1D12571}" type="datetimeFigureOut">
              <a:rPr lang="en-IN" smtClean="0"/>
              <a:t>30-10-2025</a:t>
            </a:fld>
            <a:endParaRPr lang="en-IN"/>
          </a:p>
        </p:txBody>
      </p:sp>
      <p:sp>
        <p:nvSpPr>
          <p:cNvPr id="6" name="Footer Placeholder 5">
            <a:extLst>
              <a:ext uri="{FF2B5EF4-FFF2-40B4-BE49-F238E27FC236}">
                <a16:creationId xmlns:a16="http://schemas.microsoft.com/office/drawing/2014/main" id="{66FAF47D-50FD-4DFC-A4F6-F333AA8E9DFD}"/>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3413C98A-AFB6-4AE1-9758-1AEF7062F8AB}"/>
              </a:ext>
            </a:extLst>
          </p:cNvPr>
          <p:cNvSpPr>
            <a:spLocks noGrp="1"/>
          </p:cNvSpPr>
          <p:nvPr>
            <p:ph type="sldNum" sz="quarter" idx="12"/>
          </p:nvPr>
        </p:nvSpPr>
        <p:spPr/>
        <p:txBody>
          <a:bodyPr/>
          <a:lstStyle/>
          <a:p>
            <a:fld id="{BEFADF4E-0233-41B0-8F04-6DCD7AE1F854}" type="slidenum">
              <a:rPr lang="en-IN" smtClean="0"/>
              <a:t>‹#›</a:t>
            </a:fld>
            <a:endParaRPr lang="en-IN"/>
          </a:p>
        </p:txBody>
      </p:sp>
    </p:spTree>
    <p:extLst>
      <p:ext uri="{BB962C8B-B14F-4D97-AF65-F5344CB8AC3E}">
        <p14:creationId xmlns:p14="http://schemas.microsoft.com/office/powerpoint/2010/main" val="2391372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140A0-3D17-4B03-B6FE-E44B14C5DE6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7E069FD-3466-4B6C-B0BF-322416E080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F001E1-DA9E-4769-88FF-FE4B830E73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17BBFAF-B10A-4F5F-B073-5BB2212CC5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26F9B56-A4BF-48F1-9BAE-6ED9CE541E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9BCDEB61-9B95-4054-B075-C3194BB09F5E}"/>
              </a:ext>
            </a:extLst>
          </p:cNvPr>
          <p:cNvSpPr>
            <a:spLocks noGrp="1"/>
          </p:cNvSpPr>
          <p:nvPr>
            <p:ph type="dt" sz="half" idx="10"/>
          </p:nvPr>
        </p:nvSpPr>
        <p:spPr/>
        <p:txBody>
          <a:bodyPr/>
          <a:lstStyle/>
          <a:p>
            <a:fld id="{B36669C0-4933-4380-8B6E-C993F1D12571}" type="datetimeFigureOut">
              <a:rPr lang="en-IN" smtClean="0"/>
              <a:t>30-10-2025</a:t>
            </a:fld>
            <a:endParaRPr lang="en-IN"/>
          </a:p>
        </p:txBody>
      </p:sp>
      <p:sp>
        <p:nvSpPr>
          <p:cNvPr id="8" name="Footer Placeholder 7">
            <a:extLst>
              <a:ext uri="{FF2B5EF4-FFF2-40B4-BE49-F238E27FC236}">
                <a16:creationId xmlns:a16="http://schemas.microsoft.com/office/drawing/2014/main" id="{2117743C-D009-4134-9F6E-427DBEB73E2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2952D4E-8024-4EBB-BF25-0CC0AC892D5A}"/>
              </a:ext>
            </a:extLst>
          </p:cNvPr>
          <p:cNvSpPr>
            <a:spLocks noGrp="1"/>
          </p:cNvSpPr>
          <p:nvPr>
            <p:ph type="sldNum" sz="quarter" idx="12"/>
          </p:nvPr>
        </p:nvSpPr>
        <p:spPr/>
        <p:txBody>
          <a:bodyPr/>
          <a:lstStyle/>
          <a:p>
            <a:fld id="{BEFADF4E-0233-41B0-8F04-6DCD7AE1F854}" type="slidenum">
              <a:rPr lang="en-IN" smtClean="0"/>
              <a:t>‹#›</a:t>
            </a:fld>
            <a:endParaRPr lang="en-IN"/>
          </a:p>
        </p:txBody>
      </p:sp>
    </p:spTree>
    <p:extLst>
      <p:ext uri="{BB962C8B-B14F-4D97-AF65-F5344CB8AC3E}">
        <p14:creationId xmlns:p14="http://schemas.microsoft.com/office/powerpoint/2010/main" val="3647636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718F0-BCDE-463A-965E-E910D3E3045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34BDCA9E-E1E3-41B8-B975-EB4BF6E7A7B3}"/>
              </a:ext>
            </a:extLst>
          </p:cNvPr>
          <p:cNvSpPr>
            <a:spLocks noGrp="1"/>
          </p:cNvSpPr>
          <p:nvPr>
            <p:ph type="dt" sz="half" idx="10"/>
          </p:nvPr>
        </p:nvSpPr>
        <p:spPr/>
        <p:txBody>
          <a:bodyPr/>
          <a:lstStyle/>
          <a:p>
            <a:fld id="{B36669C0-4933-4380-8B6E-C993F1D12571}" type="datetimeFigureOut">
              <a:rPr lang="en-IN" smtClean="0"/>
              <a:t>30-10-2025</a:t>
            </a:fld>
            <a:endParaRPr lang="en-IN"/>
          </a:p>
        </p:txBody>
      </p:sp>
      <p:sp>
        <p:nvSpPr>
          <p:cNvPr id="4" name="Footer Placeholder 3">
            <a:extLst>
              <a:ext uri="{FF2B5EF4-FFF2-40B4-BE49-F238E27FC236}">
                <a16:creationId xmlns:a16="http://schemas.microsoft.com/office/drawing/2014/main" id="{1480A611-886C-4165-B3C7-6F732B4B9C5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C99903B-8D4E-4826-BD16-6D9230867406}"/>
              </a:ext>
            </a:extLst>
          </p:cNvPr>
          <p:cNvSpPr>
            <a:spLocks noGrp="1"/>
          </p:cNvSpPr>
          <p:nvPr>
            <p:ph type="sldNum" sz="quarter" idx="12"/>
          </p:nvPr>
        </p:nvSpPr>
        <p:spPr/>
        <p:txBody>
          <a:bodyPr/>
          <a:lstStyle/>
          <a:p>
            <a:fld id="{BEFADF4E-0233-41B0-8F04-6DCD7AE1F854}" type="slidenum">
              <a:rPr lang="en-IN" smtClean="0"/>
              <a:t>‹#›</a:t>
            </a:fld>
            <a:endParaRPr lang="en-IN"/>
          </a:p>
        </p:txBody>
      </p:sp>
    </p:spTree>
    <p:extLst>
      <p:ext uri="{BB962C8B-B14F-4D97-AF65-F5344CB8AC3E}">
        <p14:creationId xmlns:p14="http://schemas.microsoft.com/office/powerpoint/2010/main" val="3444945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1B4104-2BEA-4AE8-B741-ACA30A8D265A}"/>
              </a:ext>
            </a:extLst>
          </p:cNvPr>
          <p:cNvSpPr>
            <a:spLocks noGrp="1"/>
          </p:cNvSpPr>
          <p:nvPr>
            <p:ph type="dt" sz="half" idx="10"/>
          </p:nvPr>
        </p:nvSpPr>
        <p:spPr/>
        <p:txBody>
          <a:bodyPr/>
          <a:lstStyle/>
          <a:p>
            <a:fld id="{B36669C0-4933-4380-8B6E-C993F1D12571}" type="datetimeFigureOut">
              <a:rPr lang="en-IN" smtClean="0"/>
              <a:t>30-10-2025</a:t>
            </a:fld>
            <a:endParaRPr lang="en-IN"/>
          </a:p>
        </p:txBody>
      </p:sp>
      <p:sp>
        <p:nvSpPr>
          <p:cNvPr id="3" name="Footer Placeholder 2">
            <a:extLst>
              <a:ext uri="{FF2B5EF4-FFF2-40B4-BE49-F238E27FC236}">
                <a16:creationId xmlns:a16="http://schemas.microsoft.com/office/drawing/2014/main" id="{289B787E-995B-44E3-A449-47DE07A6932B}"/>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2242D1B1-D4CD-4932-B87B-83DB47DB539D}"/>
              </a:ext>
            </a:extLst>
          </p:cNvPr>
          <p:cNvSpPr>
            <a:spLocks noGrp="1"/>
          </p:cNvSpPr>
          <p:nvPr>
            <p:ph type="sldNum" sz="quarter" idx="12"/>
          </p:nvPr>
        </p:nvSpPr>
        <p:spPr/>
        <p:txBody>
          <a:bodyPr/>
          <a:lstStyle/>
          <a:p>
            <a:fld id="{BEFADF4E-0233-41B0-8F04-6DCD7AE1F854}" type="slidenum">
              <a:rPr lang="en-IN" smtClean="0"/>
              <a:t>‹#›</a:t>
            </a:fld>
            <a:endParaRPr lang="en-IN"/>
          </a:p>
        </p:txBody>
      </p:sp>
    </p:spTree>
    <p:extLst>
      <p:ext uri="{BB962C8B-B14F-4D97-AF65-F5344CB8AC3E}">
        <p14:creationId xmlns:p14="http://schemas.microsoft.com/office/powerpoint/2010/main" val="1686207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710A8-DA70-4712-9009-38EA72966E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CD43B5A-FB68-4466-B0B3-9A494A20E5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9D68EB4E-98D9-481A-83C0-177AAC1969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87DA3A-7D5A-4F2B-A344-45C02B6937B7}"/>
              </a:ext>
            </a:extLst>
          </p:cNvPr>
          <p:cNvSpPr>
            <a:spLocks noGrp="1"/>
          </p:cNvSpPr>
          <p:nvPr>
            <p:ph type="dt" sz="half" idx="10"/>
          </p:nvPr>
        </p:nvSpPr>
        <p:spPr/>
        <p:txBody>
          <a:bodyPr/>
          <a:lstStyle/>
          <a:p>
            <a:fld id="{B36669C0-4933-4380-8B6E-C993F1D12571}" type="datetimeFigureOut">
              <a:rPr lang="en-IN" smtClean="0"/>
              <a:t>30-10-2025</a:t>
            </a:fld>
            <a:endParaRPr lang="en-IN"/>
          </a:p>
        </p:txBody>
      </p:sp>
      <p:sp>
        <p:nvSpPr>
          <p:cNvPr id="6" name="Footer Placeholder 5">
            <a:extLst>
              <a:ext uri="{FF2B5EF4-FFF2-40B4-BE49-F238E27FC236}">
                <a16:creationId xmlns:a16="http://schemas.microsoft.com/office/drawing/2014/main" id="{AE351AD6-3E1A-4708-BE91-549C6874BBB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A9204D6-2C7C-4840-A7DF-0862E619562B}"/>
              </a:ext>
            </a:extLst>
          </p:cNvPr>
          <p:cNvSpPr>
            <a:spLocks noGrp="1"/>
          </p:cNvSpPr>
          <p:nvPr>
            <p:ph type="sldNum" sz="quarter" idx="12"/>
          </p:nvPr>
        </p:nvSpPr>
        <p:spPr/>
        <p:txBody>
          <a:bodyPr/>
          <a:lstStyle/>
          <a:p>
            <a:fld id="{BEFADF4E-0233-41B0-8F04-6DCD7AE1F854}" type="slidenum">
              <a:rPr lang="en-IN" smtClean="0"/>
              <a:t>‹#›</a:t>
            </a:fld>
            <a:endParaRPr lang="en-IN"/>
          </a:p>
        </p:txBody>
      </p:sp>
    </p:spTree>
    <p:extLst>
      <p:ext uri="{BB962C8B-B14F-4D97-AF65-F5344CB8AC3E}">
        <p14:creationId xmlns:p14="http://schemas.microsoft.com/office/powerpoint/2010/main" val="3942860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1FC8B-73EB-489B-B004-D5363885A1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BEC4CAE6-301E-412A-97BA-CC9DA6DC3D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DB267A30-36D1-4049-932B-69B6126B0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A866FA-4531-47CF-AD1F-9A8942563D6D}"/>
              </a:ext>
            </a:extLst>
          </p:cNvPr>
          <p:cNvSpPr>
            <a:spLocks noGrp="1"/>
          </p:cNvSpPr>
          <p:nvPr>
            <p:ph type="dt" sz="half" idx="10"/>
          </p:nvPr>
        </p:nvSpPr>
        <p:spPr/>
        <p:txBody>
          <a:bodyPr/>
          <a:lstStyle/>
          <a:p>
            <a:fld id="{B36669C0-4933-4380-8B6E-C993F1D12571}" type="datetimeFigureOut">
              <a:rPr lang="en-IN" smtClean="0"/>
              <a:t>30-10-2025</a:t>
            </a:fld>
            <a:endParaRPr lang="en-IN"/>
          </a:p>
        </p:txBody>
      </p:sp>
      <p:sp>
        <p:nvSpPr>
          <p:cNvPr id="6" name="Footer Placeholder 5">
            <a:extLst>
              <a:ext uri="{FF2B5EF4-FFF2-40B4-BE49-F238E27FC236}">
                <a16:creationId xmlns:a16="http://schemas.microsoft.com/office/drawing/2014/main" id="{7BEDF4E9-CFEE-44F5-9744-823C0DCF917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478C6AF-5176-49D3-BD6A-A4931822C7D1}"/>
              </a:ext>
            </a:extLst>
          </p:cNvPr>
          <p:cNvSpPr>
            <a:spLocks noGrp="1"/>
          </p:cNvSpPr>
          <p:nvPr>
            <p:ph type="sldNum" sz="quarter" idx="12"/>
          </p:nvPr>
        </p:nvSpPr>
        <p:spPr/>
        <p:txBody>
          <a:bodyPr/>
          <a:lstStyle/>
          <a:p>
            <a:fld id="{BEFADF4E-0233-41B0-8F04-6DCD7AE1F854}" type="slidenum">
              <a:rPr lang="en-IN" smtClean="0"/>
              <a:t>‹#›</a:t>
            </a:fld>
            <a:endParaRPr lang="en-IN"/>
          </a:p>
        </p:txBody>
      </p:sp>
    </p:spTree>
    <p:extLst>
      <p:ext uri="{BB962C8B-B14F-4D97-AF65-F5344CB8AC3E}">
        <p14:creationId xmlns:p14="http://schemas.microsoft.com/office/powerpoint/2010/main" val="207973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F7E29-7296-4AB2-936E-B731CAE280E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AA0FCE0-A103-4071-A763-82E7F8004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221EE6C-7CC0-42F7-B9AF-F9DE43D65EC2}"/>
              </a:ext>
            </a:extLst>
          </p:cNvPr>
          <p:cNvSpPr>
            <a:spLocks noGrp="1"/>
          </p:cNvSpPr>
          <p:nvPr>
            <p:ph type="dt" sz="half" idx="10"/>
          </p:nvPr>
        </p:nvSpPr>
        <p:spPr/>
        <p:txBody>
          <a:bodyPr/>
          <a:lstStyle/>
          <a:p>
            <a:fld id="{B36669C0-4933-4380-8B6E-C993F1D12571}" type="datetimeFigureOut">
              <a:rPr lang="en-IN" smtClean="0"/>
              <a:t>30-10-2025</a:t>
            </a:fld>
            <a:endParaRPr lang="en-IN"/>
          </a:p>
        </p:txBody>
      </p:sp>
      <p:sp>
        <p:nvSpPr>
          <p:cNvPr id="5" name="Footer Placeholder 4">
            <a:extLst>
              <a:ext uri="{FF2B5EF4-FFF2-40B4-BE49-F238E27FC236}">
                <a16:creationId xmlns:a16="http://schemas.microsoft.com/office/drawing/2014/main" id="{F6767C01-0BB3-4821-9A22-4DBD9231AD7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D3D7AF5-6614-4E07-A7D0-4B083C693BE4}"/>
              </a:ext>
            </a:extLst>
          </p:cNvPr>
          <p:cNvSpPr>
            <a:spLocks noGrp="1"/>
          </p:cNvSpPr>
          <p:nvPr>
            <p:ph type="sldNum" sz="quarter" idx="12"/>
          </p:nvPr>
        </p:nvSpPr>
        <p:spPr/>
        <p:txBody>
          <a:bodyPr/>
          <a:lstStyle/>
          <a:p>
            <a:fld id="{BEFADF4E-0233-41B0-8F04-6DCD7AE1F854}" type="slidenum">
              <a:rPr lang="en-IN" smtClean="0"/>
              <a:t>‹#›</a:t>
            </a:fld>
            <a:endParaRPr lang="en-IN"/>
          </a:p>
        </p:txBody>
      </p:sp>
    </p:spTree>
    <p:extLst>
      <p:ext uri="{BB962C8B-B14F-4D97-AF65-F5344CB8AC3E}">
        <p14:creationId xmlns:p14="http://schemas.microsoft.com/office/powerpoint/2010/main" val="554573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957579C-462B-4EB7-B65B-C06C02700E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02B2B70-8331-468A-A1C3-C711A6A0E0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C1EECBC-B138-495F-8969-56EAB584DD6D}"/>
              </a:ext>
            </a:extLst>
          </p:cNvPr>
          <p:cNvSpPr>
            <a:spLocks noGrp="1"/>
          </p:cNvSpPr>
          <p:nvPr>
            <p:ph type="dt" sz="half" idx="10"/>
          </p:nvPr>
        </p:nvSpPr>
        <p:spPr/>
        <p:txBody>
          <a:bodyPr/>
          <a:lstStyle/>
          <a:p>
            <a:fld id="{B36669C0-4933-4380-8B6E-C993F1D12571}" type="datetimeFigureOut">
              <a:rPr lang="en-IN" smtClean="0"/>
              <a:t>30-10-2025</a:t>
            </a:fld>
            <a:endParaRPr lang="en-IN"/>
          </a:p>
        </p:txBody>
      </p:sp>
      <p:sp>
        <p:nvSpPr>
          <p:cNvPr id="5" name="Footer Placeholder 4">
            <a:extLst>
              <a:ext uri="{FF2B5EF4-FFF2-40B4-BE49-F238E27FC236}">
                <a16:creationId xmlns:a16="http://schemas.microsoft.com/office/drawing/2014/main" id="{B7B9F38D-256F-40F8-A8A7-B0DF0A28AF8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9BA800F-B141-4505-94FF-980652F917D9}"/>
              </a:ext>
            </a:extLst>
          </p:cNvPr>
          <p:cNvSpPr>
            <a:spLocks noGrp="1"/>
          </p:cNvSpPr>
          <p:nvPr>
            <p:ph type="sldNum" sz="quarter" idx="12"/>
          </p:nvPr>
        </p:nvSpPr>
        <p:spPr/>
        <p:txBody>
          <a:bodyPr/>
          <a:lstStyle/>
          <a:p>
            <a:fld id="{BEFADF4E-0233-41B0-8F04-6DCD7AE1F854}" type="slidenum">
              <a:rPr lang="en-IN" smtClean="0"/>
              <a:t>‹#›</a:t>
            </a:fld>
            <a:endParaRPr lang="en-IN"/>
          </a:p>
        </p:txBody>
      </p:sp>
    </p:spTree>
    <p:extLst>
      <p:ext uri="{BB962C8B-B14F-4D97-AF65-F5344CB8AC3E}">
        <p14:creationId xmlns:p14="http://schemas.microsoft.com/office/powerpoint/2010/main" val="4073904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D4B532-AE8A-4CC0-97AC-7E085C092E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36309B4-706F-4D7D-A47F-3E9A20F345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CD3528A-4861-472D-B6B6-74487495ED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6669C0-4933-4380-8B6E-C993F1D12571}" type="datetimeFigureOut">
              <a:rPr lang="en-IN" smtClean="0"/>
              <a:t>30-10-2025</a:t>
            </a:fld>
            <a:endParaRPr lang="en-IN"/>
          </a:p>
        </p:txBody>
      </p:sp>
      <p:sp>
        <p:nvSpPr>
          <p:cNvPr id="5" name="Footer Placeholder 4">
            <a:extLst>
              <a:ext uri="{FF2B5EF4-FFF2-40B4-BE49-F238E27FC236}">
                <a16:creationId xmlns:a16="http://schemas.microsoft.com/office/drawing/2014/main" id="{3A5AB537-F898-4194-BF1B-9BC0C2BAF9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49B018D-BEEF-4D8C-BBE6-8FAF6EBE28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FADF4E-0233-41B0-8F04-6DCD7AE1F854}" type="slidenum">
              <a:rPr lang="en-IN" smtClean="0"/>
              <a:t>‹#›</a:t>
            </a:fld>
            <a:endParaRPr lang="en-IN"/>
          </a:p>
        </p:txBody>
      </p:sp>
    </p:spTree>
    <p:extLst>
      <p:ext uri="{BB962C8B-B14F-4D97-AF65-F5344CB8AC3E}">
        <p14:creationId xmlns:p14="http://schemas.microsoft.com/office/powerpoint/2010/main" val="178954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1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1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20.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23.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image" Target="../media/image81.pn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2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2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2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2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5" Type="http://schemas.openxmlformats.org/officeDocument/2006/relationships/image" Target="../media/image99.png"/><Relationship Id="rId4" Type="http://schemas.openxmlformats.org/officeDocument/2006/relationships/image" Target="../media/image98.png"/></Relationships>
</file>

<file path=ppt/slides/_rels/slide28.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image" Target="../media/image100.png"/><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s>
</file>

<file path=ppt/slides/_rels/slide2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5" Type="http://schemas.openxmlformats.org/officeDocument/2006/relationships/image" Target="../media/image109.png"/><Relationship Id="rId4" Type="http://schemas.openxmlformats.org/officeDocument/2006/relationships/image" Target="../media/image108.png"/></Relationships>
</file>

<file path=ppt/slides/_rels/slide30.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1.png"/><Relationship Id="rId7" Type="http://schemas.openxmlformats.org/officeDocument/2006/relationships/image" Target="../media/image115.png"/><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 Id="rId9" Type="http://schemas.openxmlformats.org/officeDocument/2006/relationships/image" Target="../media/image117.png"/></Relationships>
</file>

<file path=ppt/slides/_rels/slide3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122.png"/></Relationships>
</file>

<file path=ppt/slides/_rels/slide3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3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2.xml"/><Relationship Id="rId4" Type="http://schemas.openxmlformats.org/officeDocument/2006/relationships/image" Target="../media/image136.png"/></Relationships>
</file>

<file path=ppt/slides/_rels/slide38.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image" Target="../media/image138.png"/><Relationship Id="rId1" Type="http://schemas.openxmlformats.org/officeDocument/2006/relationships/slideLayout" Target="../slideLayouts/slideLayout2.xml"/><Relationship Id="rId4" Type="http://schemas.openxmlformats.org/officeDocument/2006/relationships/image" Target="../media/image140.png"/></Relationships>
</file>

<file path=ppt/slides/_rels/slide40.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 Id="rId4" Type="http://schemas.openxmlformats.org/officeDocument/2006/relationships/image" Target="../media/image145.png"/></Relationships>
</file>

<file path=ppt/slides/_rels/slide43.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 Id="rId4" Type="http://schemas.openxmlformats.org/officeDocument/2006/relationships/image" Target="../media/image157.png"/></Relationships>
</file>

<file path=ppt/slides/_rels/slide52.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15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6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2.xml"/><Relationship Id="rId5" Type="http://schemas.openxmlformats.org/officeDocument/2006/relationships/image" Target="../media/image173.png"/><Relationship Id="rId4" Type="http://schemas.openxmlformats.org/officeDocument/2006/relationships/image" Target="../media/image172.png"/></Relationships>
</file>

<file path=ppt/slides/_rels/slide63.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image" Target="../media/image177.png"/><Relationship Id="rId1" Type="http://schemas.openxmlformats.org/officeDocument/2006/relationships/slideLayout" Target="../slideLayouts/slideLayout2.xml"/><Relationship Id="rId4" Type="http://schemas.openxmlformats.org/officeDocument/2006/relationships/image" Target="../media/image179.png"/></Relationships>
</file>

<file path=ppt/slides/_rels/slide67.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8" Type="http://schemas.openxmlformats.org/officeDocument/2006/relationships/image" Target="../media/image194.png"/><Relationship Id="rId3" Type="http://schemas.openxmlformats.org/officeDocument/2006/relationships/image" Target="../media/image189.png"/><Relationship Id="rId7" Type="http://schemas.openxmlformats.org/officeDocument/2006/relationships/image" Target="../media/image193.png"/><Relationship Id="rId2" Type="http://schemas.openxmlformats.org/officeDocument/2006/relationships/image" Target="../media/image188.png"/><Relationship Id="rId1" Type="http://schemas.openxmlformats.org/officeDocument/2006/relationships/slideLayout" Target="../slideLayouts/slideLayout2.xml"/><Relationship Id="rId6" Type="http://schemas.openxmlformats.org/officeDocument/2006/relationships/image" Target="../media/image192.png"/><Relationship Id="rId5" Type="http://schemas.openxmlformats.org/officeDocument/2006/relationships/image" Target="../media/image191.png"/><Relationship Id="rId4" Type="http://schemas.openxmlformats.org/officeDocument/2006/relationships/image" Target="../media/image190.png"/></Relationships>
</file>

<file path=ppt/slides/_rels/slide75.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slideLayout" Target="../slideLayouts/slideLayout2.xml"/><Relationship Id="rId4" Type="http://schemas.openxmlformats.org/officeDocument/2006/relationships/image" Target="../media/image199.png"/></Relationships>
</file>

<file path=ppt/slides/_rels/slide77.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2.xml"/><Relationship Id="rId4" Type="http://schemas.openxmlformats.org/officeDocument/2006/relationships/image" Target="../media/image204.png"/></Relationships>
</file>

<file path=ppt/slides/_rels/slide79.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image" Target="../media/image207.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image" Target="../media/image215.png"/><Relationship Id="rId1" Type="http://schemas.openxmlformats.org/officeDocument/2006/relationships/slideLayout" Target="../slideLayouts/slideLayout2.xml"/><Relationship Id="rId6" Type="http://schemas.openxmlformats.org/officeDocument/2006/relationships/image" Target="../media/image219.png"/><Relationship Id="rId5" Type="http://schemas.openxmlformats.org/officeDocument/2006/relationships/image" Target="../media/image218.png"/><Relationship Id="rId4" Type="http://schemas.openxmlformats.org/officeDocument/2006/relationships/image" Target="../media/image217.png"/></Relationships>
</file>

<file path=ppt/slides/_rels/slide86.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image" Target="../media/image220.png"/><Relationship Id="rId1" Type="http://schemas.openxmlformats.org/officeDocument/2006/relationships/slideLayout" Target="../slideLayouts/slideLayout2.xml"/><Relationship Id="rId4" Type="http://schemas.openxmlformats.org/officeDocument/2006/relationships/image" Target="../media/image222.png"/></Relationships>
</file>

<file path=ppt/slides/_rels/slide87.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slideLayout" Target="../slideLayouts/slideLayout2.xml"/><Relationship Id="rId6" Type="http://schemas.openxmlformats.org/officeDocument/2006/relationships/image" Target="../media/image227.png"/><Relationship Id="rId5" Type="http://schemas.openxmlformats.org/officeDocument/2006/relationships/image" Target="../media/image226.png"/><Relationship Id="rId4" Type="http://schemas.openxmlformats.org/officeDocument/2006/relationships/image" Target="../media/image225.png"/></Relationships>
</file>

<file path=ppt/slides/_rels/slide88.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image" Target="../media/image228.png"/><Relationship Id="rId1" Type="http://schemas.openxmlformats.org/officeDocument/2006/relationships/slideLayout" Target="../slideLayouts/slideLayout2.xml"/><Relationship Id="rId5" Type="http://schemas.openxmlformats.org/officeDocument/2006/relationships/image" Target="../media/image230.png"/><Relationship Id="rId4" Type="http://schemas.openxmlformats.org/officeDocument/2006/relationships/image" Target="../media/image227.png"/></Relationships>
</file>

<file path=ppt/slides/_rels/slide89.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image" Target="../media/image23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32.png"/><Relationship Id="rId1" Type="http://schemas.openxmlformats.org/officeDocument/2006/relationships/slideLayout" Target="../slideLayouts/slideLayout2.xml"/><Relationship Id="rId4" Type="http://schemas.openxmlformats.org/officeDocument/2006/relationships/image" Target="../media/image234.png"/></Relationships>
</file>

<file path=ppt/slides/_rels/slide91.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38.png"/><Relationship Id="rId2" Type="http://schemas.openxmlformats.org/officeDocument/2006/relationships/image" Target="../media/image237.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39.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40.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2.xml"/><Relationship Id="rId6" Type="http://schemas.openxmlformats.org/officeDocument/2006/relationships/image" Target="../media/image246.png"/><Relationship Id="rId5" Type="http://schemas.openxmlformats.org/officeDocument/2006/relationships/image" Target="../media/image245.png"/><Relationship Id="rId4" Type="http://schemas.openxmlformats.org/officeDocument/2006/relationships/image" Target="../media/image244.png"/></Relationships>
</file>

<file path=ppt/slides/_rels/slide96.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image" Target="../media/image247.png"/><Relationship Id="rId1" Type="http://schemas.openxmlformats.org/officeDocument/2006/relationships/slideLayout" Target="../slideLayouts/slideLayout2.xml"/><Relationship Id="rId4" Type="http://schemas.openxmlformats.org/officeDocument/2006/relationships/image" Target="../media/image249.png"/></Relationships>
</file>

<file path=ppt/slides/_rels/slide97.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50.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B19B0-9DF3-43C3-A9D4-C6F8644EAEFC}"/>
              </a:ext>
            </a:extLst>
          </p:cNvPr>
          <p:cNvSpPr>
            <a:spLocks noGrp="1"/>
          </p:cNvSpPr>
          <p:nvPr>
            <p:ph type="ctrTitle"/>
          </p:nvPr>
        </p:nvSpPr>
        <p:spPr>
          <a:xfrm>
            <a:off x="1524000" y="584201"/>
            <a:ext cx="9144000" cy="2032000"/>
          </a:xfrm>
        </p:spPr>
        <p:txBody>
          <a:bodyPr>
            <a:normAutofit/>
          </a:bodyPr>
          <a:lstStyle/>
          <a:p>
            <a:r>
              <a:rPr lang="en-US" sz="4400" dirty="0">
                <a:solidFill>
                  <a:schemeClr val="accent2"/>
                </a:solidFill>
                <a:latin typeface="Times New Roman" panose="02020603050405020304" pitchFamily="18" charset="0"/>
                <a:cs typeface="Times New Roman" panose="02020603050405020304" pitchFamily="18" charset="0"/>
              </a:rPr>
              <a:t>B.M.S College of Engineering</a:t>
            </a:r>
            <a:br>
              <a:rPr lang="en-US" sz="4400" dirty="0"/>
            </a:br>
            <a:br>
              <a:rPr lang="en-US" sz="4400" dirty="0"/>
            </a:br>
            <a:r>
              <a:rPr lang="en-US" sz="4000" dirty="0">
                <a:solidFill>
                  <a:schemeClr val="accent3"/>
                </a:solidFill>
                <a:latin typeface="Times New Roman" panose="02020603050405020304" pitchFamily="18" charset="0"/>
                <a:cs typeface="Times New Roman" panose="02020603050405020304" pitchFamily="18" charset="0"/>
              </a:rPr>
              <a:t>Department of Machine Learning</a:t>
            </a:r>
            <a:endParaRPr lang="en-IN" sz="4000" dirty="0"/>
          </a:p>
        </p:txBody>
      </p:sp>
      <p:sp>
        <p:nvSpPr>
          <p:cNvPr id="3" name="Subtitle 2">
            <a:extLst>
              <a:ext uri="{FF2B5EF4-FFF2-40B4-BE49-F238E27FC236}">
                <a16:creationId xmlns:a16="http://schemas.microsoft.com/office/drawing/2014/main" id="{41E1CE95-F741-4FE9-A9C4-E95F3AAB06FD}"/>
              </a:ext>
            </a:extLst>
          </p:cNvPr>
          <p:cNvSpPr>
            <a:spLocks noGrp="1"/>
          </p:cNvSpPr>
          <p:nvPr>
            <p:ph type="subTitle" idx="1"/>
          </p:nvPr>
        </p:nvSpPr>
        <p:spPr>
          <a:xfrm>
            <a:off x="1524000" y="2785533"/>
            <a:ext cx="9144000" cy="3809999"/>
          </a:xfrm>
        </p:spPr>
        <p:txBody>
          <a:bodyPr>
            <a:normAutofit fontScale="92500" lnSpcReduction="20000"/>
          </a:bodyPr>
          <a:lstStyle/>
          <a:p>
            <a:pPr algn="ctr"/>
            <a:r>
              <a:rPr lang="en-US" sz="3200" dirty="0">
                <a:solidFill>
                  <a:srgbClr val="C00000"/>
                </a:solidFill>
                <a:latin typeface="Times New Roman" panose="02020603050405020304" pitchFamily="18" charset="0"/>
                <a:cs typeface="Times New Roman" panose="02020603050405020304" pitchFamily="18" charset="0"/>
              </a:rPr>
              <a:t>Nature Inspired Computing  </a:t>
            </a:r>
          </a:p>
          <a:p>
            <a:pPr algn="ctr"/>
            <a:r>
              <a:rPr lang="en-US" sz="3200" dirty="0">
                <a:solidFill>
                  <a:schemeClr val="accent4"/>
                </a:solidFill>
                <a:latin typeface="Times New Roman" panose="02020603050405020304" pitchFamily="18" charset="0"/>
                <a:cs typeface="Times New Roman" panose="02020603050405020304" pitchFamily="18" charset="0"/>
              </a:rPr>
              <a:t>UNIT 03</a:t>
            </a:r>
          </a:p>
          <a:p>
            <a:pPr algn="ctr"/>
            <a:r>
              <a:rPr lang="en-US" sz="3200" i="1" u="sng" dirty="0">
                <a:solidFill>
                  <a:srgbClr val="002060"/>
                </a:solidFill>
                <a:latin typeface="Times New Roman" panose="02020603050405020304" pitchFamily="18" charset="0"/>
                <a:cs typeface="Times New Roman" panose="02020603050405020304" pitchFamily="18" charset="0"/>
              </a:rPr>
              <a:t>Genetic Algorithm</a:t>
            </a:r>
          </a:p>
          <a:p>
            <a:pPr algn="ctr"/>
            <a:endParaRPr lang="en-US" sz="3200" dirty="0">
              <a:solidFill>
                <a:schemeClr val="accent2">
                  <a:lumMod val="60000"/>
                  <a:lumOff val="40000"/>
                </a:schemeClr>
              </a:solidFill>
              <a:latin typeface="Times New Roman" panose="02020603050405020304" pitchFamily="18" charset="0"/>
              <a:cs typeface="Times New Roman" panose="02020603050405020304" pitchFamily="18" charset="0"/>
            </a:endParaRPr>
          </a:p>
          <a:p>
            <a:pPr algn="ctr"/>
            <a:endParaRPr lang="en-US" sz="2800" dirty="0">
              <a:solidFill>
                <a:schemeClr val="accent2">
                  <a:lumMod val="60000"/>
                  <a:lumOff val="40000"/>
                </a:schemeClr>
              </a:solidFill>
              <a:latin typeface="Times New Roman" panose="02020603050405020304" pitchFamily="18" charset="0"/>
              <a:cs typeface="Times New Roman" panose="02020603050405020304" pitchFamily="18" charset="0"/>
            </a:endParaRPr>
          </a:p>
          <a:p>
            <a:pPr algn="ctr"/>
            <a:endParaRPr lang="en-US" sz="2800" dirty="0">
              <a:solidFill>
                <a:schemeClr val="accent2">
                  <a:lumMod val="60000"/>
                  <a:lumOff val="40000"/>
                </a:schemeClr>
              </a:solidFill>
              <a:latin typeface="Times New Roman" panose="02020603050405020304" pitchFamily="18" charset="0"/>
              <a:cs typeface="Times New Roman" panose="02020603050405020304" pitchFamily="18" charset="0"/>
            </a:endParaRPr>
          </a:p>
          <a:p>
            <a:pPr algn="ctr"/>
            <a:endParaRPr lang="en-US" sz="2800" dirty="0">
              <a:solidFill>
                <a:schemeClr val="accent2">
                  <a:lumMod val="60000"/>
                  <a:lumOff val="40000"/>
                </a:schemeClr>
              </a:solidFill>
              <a:latin typeface="Times New Roman" panose="02020603050405020304" pitchFamily="18" charset="0"/>
              <a:cs typeface="Times New Roman" panose="02020603050405020304" pitchFamily="18" charset="0"/>
            </a:endParaRPr>
          </a:p>
          <a:p>
            <a:pPr algn="ctr"/>
            <a:r>
              <a:rPr lang="en-US" sz="2800" dirty="0">
                <a:solidFill>
                  <a:schemeClr val="accent2">
                    <a:lumMod val="60000"/>
                    <a:lumOff val="40000"/>
                  </a:schemeClr>
                </a:solidFill>
                <a:latin typeface="Times New Roman" panose="02020603050405020304" pitchFamily="18" charset="0"/>
                <a:cs typeface="Times New Roman" panose="02020603050405020304" pitchFamily="18" charset="0"/>
              </a:rPr>
              <a:t>Prof. VARSHA R</a:t>
            </a:r>
          </a:p>
          <a:p>
            <a:pPr algn="ctr"/>
            <a:r>
              <a:rPr lang="en-US" sz="2800" dirty="0">
                <a:solidFill>
                  <a:schemeClr val="accent2">
                    <a:lumMod val="60000"/>
                    <a:lumOff val="40000"/>
                  </a:schemeClr>
                </a:solidFill>
                <a:latin typeface="Times New Roman" panose="02020603050405020304" pitchFamily="18" charset="0"/>
                <a:cs typeface="Times New Roman" panose="02020603050405020304" pitchFamily="18" charset="0"/>
              </a:rPr>
              <a:t>Asst. Prof, Dept. of MEL, BMSCE</a:t>
            </a:r>
          </a:p>
          <a:p>
            <a:endParaRPr lang="en-IN" dirty="0"/>
          </a:p>
        </p:txBody>
      </p:sp>
      <p:pic>
        <p:nvPicPr>
          <p:cNvPr id="1026" name="Picture 2" descr="B.M.S. College of Engineering - Wikipedia">
            <a:extLst>
              <a:ext uri="{FF2B5EF4-FFF2-40B4-BE49-F238E27FC236}">
                <a16:creationId xmlns:a16="http://schemas.microsoft.com/office/drawing/2014/main" id="{C197A851-5F4F-49C6-8463-187724B731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9834" y="1378214"/>
            <a:ext cx="872331" cy="59451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Genetic Algorithm">
            <a:extLst>
              <a:ext uri="{FF2B5EF4-FFF2-40B4-BE49-F238E27FC236}">
                <a16:creationId xmlns:a16="http://schemas.microsoft.com/office/drawing/2014/main" id="{86001E7B-E901-4BE3-B8EF-3F3EF8C7BF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0907" y="4096280"/>
            <a:ext cx="1890183" cy="1673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8554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DD715-5CC0-4825-A6C9-13EBCB6FBD6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Introduction</a:t>
            </a:r>
          </a:p>
        </p:txBody>
      </p:sp>
      <p:pic>
        <p:nvPicPr>
          <p:cNvPr id="5" name="Content Placeholder 4">
            <a:extLst>
              <a:ext uri="{FF2B5EF4-FFF2-40B4-BE49-F238E27FC236}">
                <a16:creationId xmlns:a16="http://schemas.microsoft.com/office/drawing/2014/main" id="{306204DA-D842-4937-ACDE-610FB1C2D690}"/>
              </a:ext>
            </a:extLst>
          </p:cNvPr>
          <p:cNvPicPr>
            <a:picLocks noGrp="1" noChangeAspect="1"/>
          </p:cNvPicPr>
          <p:nvPr>
            <p:ph idx="1"/>
          </p:nvPr>
        </p:nvPicPr>
        <p:blipFill>
          <a:blip r:embed="rId2"/>
          <a:stretch>
            <a:fillRect/>
          </a:stretch>
        </p:blipFill>
        <p:spPr>
          <a:xfrm>
            <a:off x="719666" y="1690688"/>
            <a:ext cx="10515600" cy="988500"/>
          </a:xfrm>
        </p:spPr>
      </p:pic>
      <p:pic>
        <p:nvPicPr>
          <p:cNvPr id="9" name="Picture 8">
            <a:extLst>
              <a:ext uri="{FF2B5EF4-FFF2-40B4-BE49-F238E27FC236}">
                <a16:creationId xmlns:a16="http://schemas.microsoft.com/office/drawing/2014/main" id="{3B60EC87-0CFC-43F9-9231-0B2AD9B27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666" y="2751613"/>
            <a:ext cx="10515600" cy="1501682"/>
          </a:xfrm>
          <a:prstGeom prst="rect">
            <a:avLst/>
          </a:prstGeom>
        </p:spPr>
      </p:pic>
      <p:pic>
        <p:nvPicPr>
          <p:cNvPr id="11" name="Picture 10">
            <a:extLst>
              <a:ext uri="{FF2B5EF4-FFF2-40B4-BE49-F238E27FC236}">
                <a16:creationId xmlns:a16="http://schemas.microsoft.com/office/drawing/2014/main" id="{B645A34C-D262-4D05-8D47-B4795EC375FE}"/>
              </a:ext>
            </a:extLst>
          </p:cNvPr>
          <p:cNvPicPr>
            <a:picLocks noChangeAspect="1"/>
          </p:cNvPicPr>
          <p:nvPr/>
        </p:nvPicPr>
        <p:blipFill>
          <a:blip r:embed="rId4"/>
          <a:stretch>
            <a:fillRect/>
          </a:stretch>
        </p:blipFill>
        <p:spPr>
          <a:xfrm>
            <a:off x="653757" y="4253295"/>
            <a:ext cx="10818577" cy="1615337"/>
          </a:xfrm>
          <a:prstGeom prst="rect">
            <a:avLst/>
          </a:prstGeom>
        </p:spPr>
      </p:pic>
    </p:spTree>
    <p:extLst>
      <p:ext uri="{BB962C8B-B14F-4D97-AF65-F5344CB8AC3E}">
        <p14:creationId xmlns:p14="http://schemas.microsoft.com/office/powerpoint/2010/main" val="69507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717EA-5FBA-4C27-8A8F-018DB37C04E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How Genetic Algorithm works?</a:t>
            </a:r>
          </a:p>
        </p:txBody>
      </p:sp>
      <p:pic>
        <p:nvPicPr>
          <p:cNvPr id="5" name="Content Placeholder 4">
            <a:extLst>
              <a:ext uri="{FF2B5EF4-FFF2-40B4-BE49-F238E27FC236}">
                <a16:creationId xmlns:a16="http://schemas.microsoft.com/office/drawing/2014/main" id="{C9027167-26C0-4701-A5B1-E26CFFD15E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00206"/>
            <a:ext cx="6281176" cy="4012709"/>
          </a:xfrm>
        </p:spPr>
      </p:pic>
    </p:spTree>
    <p:extLst>
      <p:ext uri="{BB962C8B-B14F-4D97-AF65-F5344CB8AC3E}">
        <p14:creationId xmlns:p14="http://schemas.microsoft.com/office/powerpoint/2010/main" val="2076598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7F9E9-CADE-4491-B8C0-774F9BA878E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Step 1 Initial Population</a:t>
            </a:r>
          </a:p>
        </p:txBody>
      </p:sp>
      <p:pic>
        <p:nvPicPr>
          <p:cNvPr id="5" name="Content Placeholder 4">
            <a:extLst>
              <a:ext uri="{FF2B5EF4-FFF2-40B4-BE49-F238E27FC236}">
                <a16:creationId xmlns:a16="http://schemas.microsoft.com/office/drawing/2014/main" id="{0ADB1413-0F25-4240-BDEF-2F732B248F5F}"/>
              </a:ext>
            </a:extLst>
          </p:cNvPr>
          <p:cNvPicPr>
            <a:picLocks noGrp="1" noChangeAspect="1"/>
          </p:cNvPicPr>
          <p:nvPr>
            <p:ph idx="1"/>
          </p:nvPr>
        </p:nvPicPr>
        <p:blipFill>
          <a:blip r:embed="rId2"/>
          <a:stretch>
            <a:fillRect/>
          </a:stretch>
        </p:blipFill>
        <p:spPr>
          <a:xfrm>
            <a:off x="838200" y="1834855"/>
            <a:ext cx="2324424" cy="438211"/>
          </a:xfrm>
        </p:spPr>
      </p:pic>
      <p:pic>
        <p:nvPicPr>
          <p:cNvPr id="7" name="Picture 6">
            <a:extLst>
              <a:ext uri="{FF2B5EF4-FFF2-40B4-BE49-F238E27FC236}">
                <a16:creationId xmlns:a16="http://schemas.microsoft.com/office/drawing/2014/main" id="{2799B51C-239B-4BB1-AD18-C3CE11064EE6}"/>
              </a:ext>
            </a:extLst>
          </p:cNvPr>
          <p:cNvPicPr>
            <a:picLocks noChangeAspect="1"/>
          </p:cNvPicPr>
          <p:nvPr/>
        </p:nvPicPr>
        <p:blipFill>
          <a:blip r:embed="rId3"/>
          <a:stretch>
            <a:fillRect/>
          </a:stretch>
        </p:blipFill>
        <p:spPr>
          <a:xfrm>
            <a:off x="6391446" y="1834855"/>
            <a:ext cx="5115639" cy="3467584"/>
          </a:xfrm>
          <a:prstGeom prst="rect">
            <a:avLst/>
          </a:prstGeom>
        </p:spPr>
      </p:pic>
      <p:pic>
        <p:nvPicPr>
          <p:cNvPr id="9" name="Picture 8">
            <a:extLst>
              <a:ext uri="{FF2B5EF4-FFF2-40B4-BE49-F238E27FC236}">
                <a16:creationId xmlns:a16="http://schemas.microsoft.com/office/drawing/2014/main" id="{8C0B42F6-5934-4BDC-ACDF-C58A534B69BC}"/>
              </a:ext>
            </a:extLst>
          </p:cNvPr>
          <p:cNvPicPr>
            <a:picLocks noChangeAspect="1"/>
          </p:cNvPicPr>
          <p:nvPr/>
        </p:nvPicPr>
        <p:blipFill>
          <a:blip r:embed="rId4"/>
          <a:stretch>
            <a:fillRect/>
          </a:stretch>
        </p:blipFill>
        <p:spPr>
          <a:xfrm>
            <a:off x="684916" y="2337260"/>
            <a:ext cx="5038552" cy="966426"/>
          </a:xfrm>
          <a:prstGeom prst="rect">
            <a:avLst/>
          </a:prstGeom>
        </p:spPr>
      </p:pic>
      <p:pic>
        <p:nvPicPr>
          <p:cNvPr id="11" name="Picture 10">
            <a:extLst>
              <a:ext uri="{FF2B5EF4-FFF2-40B4-BE49-F238E27FC236}">
                <a16:creationId xmlns:a16="http://schemas.microsoft.com/office/drawing/2014/main" id="{F72A44B9-CA67-4351-9812-43F2619E0EF8}"/>
              </a:ext>
            </a:extLst>
          </p:cNvPr>
          <p:cNvPicPr>
            <a:picLocks noChangeAspect="1"/>
          </p:cNvPicPr>
          <p:nvPr/>
        </p:nvPicPr>
        <p:blipFill>
          <a:blip r:embed="rId5"/>
          <a:stretch>
            <a:fillRect/>
          </a:stretch>
        </p:blipFill>
        <p:spPr>
          <a:xfrm>
            <a:off x="684915" y="3382666"/>
            <a:ext cx="5115639" cy="749067"/>
          </a:xfrm>
          <a:prstGeom prst="rect">
            <a:avLst/>
          </a:prstGeom>
        </p:spPr>
      </p:pic>
      <p:pic>
        <p:nvPicPr>
          <p:cNvPr id="13" name="Picture 12">
            <a:extLst>
              <a:ext uri="{FF2B5EF4-FFF2-40B4-BE49-F238E27FC236}">
                <a16:creationId xmlns:a16="http://schemas.microsoft.com/office/drawing/2014/main" id="{99E40167-F50E-41E1-B4A8-3AD79A76F8EC}"/>
              </a:ext>
            </a:extLst>
          </p:cNvPr>
          <p:cNvPicPr>
            <a:picLocks noChangeAspect="1"/>
          </p:cNvPicPr>
          <p:nvPr/>
        </p:nvPicPr>
        <p:blipFill>
          <a:blip r:embed="rId6"/>
          <a:stretch>
            <a:fillRect/>
          </a:stretch>
        </p:blipFill>
        <p:spPr>
          <a:xfrm>
            <a:off x="684914" y="4255102"/>
            <a:ext cx="5411085" cy="1730831"/>
          </a:xfrm>
          <a:prstGeom prst="rect">
            <a:avLst/>
          </a:prstGeom>
        </p:spPr>
      </p:pic>
      <p:pic>
        <p:nvPicPr>
          <p:cNvPr id="4" name="Picture 3">
            <a:extLst>
              <a:ext uri="{FF2B5EF4-FFF2-40B4-BE49-F238E27FC236}">
                <a16:creationId xmlns:a16="http://schemas.microsoft.com/office/drawing/2014/main" id="{76F2B09C-724B-4DE0-84F3-61FF5C73D088}"/>
              </a:ext>
            </a:extLst>
          </p:cNvPr>
          <p:cNvPicPr>
            <a:picLocks noChangeAspect="1"/>
          </p:cNvPicPr>
          <p:nvPr/>
        </p:nvPicPr>
        <p:blipFill>
          <a:blip r:embed="rId7"/>
          <a:stretch>
            <a:fillRect/>
          </a:stretch>
        </p:blipFill>
        <p:spPr>
          <a:xfrm>
            <a:off x="2308199" y="2309307"/>
            <a:ext cx="362001" cy="108061"/>
          </a:xfrm>
          <a:prstGeom prst="rect">
            <a:avLst/>
          </a:prstGeom>
        </p:spPr>
      </p:pic>
    </p:spTree>
    <p:extLst>
      <p:ext uri="{BB962C8B-B14F-4D97-AF65-F5344CB8AC3E}">
        <p14:creationId xmlns:p14="http://schemas.microsoft.com/office/powerpoint/2010/main" val="1404823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AC4E0-E40A-46C5-844F-FD5C11F4A05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Step 2 Fitness Function</a:t>
            </a:r>
          </a:p>
        </p:txBody>
      </p:sp>
      <p:pic>
        <p:nvPicPr>
          <p:cNvPr id="5" name="Content Placeholder 4">
            <a:extLst>
              <a:ext uri="{FF2B5EF4-FFF2-40B4-BE49-F238E27FC236}">
                <a16:creationId xmlns:a16="http://schemas.microsoft.com/office/drawing/2014/main" id="{55AF483F-FC3C-43A9-9729-6EE5E70A33DF}"/>
              </a:ext>
            </a:extLst>
          </p:cNvPr>
          <p:cNvPicPr>
            <a:picLocks noGrp="1" noChangeAspect="1"/>
          </p:cNvPicPr>
          <p:nvPr>
            <p:ph idx="1"/>
          </p:nvPr>
        </p:nvPicPr>
        <p:blipFill>
          <a:blip r:embed="rId2"/>
          <a:stretch>
            <a:fillRect/>
          </a:stretch>
        </p:blipFill>
        <p:spPr>
          <a:xfrm>
            <a:off x="838200" y="1806811"/>
            <a:ext cx="2276793" cy="409632"/>
          </a:xfrm>
        </p:spPr>
      </p:pic>
      <p:pic>
        <p:nvPicPr>
          <p:cNvPr id="7" name="Picture 6">
            <a:extLst>
              <a:ext uri="{FF2B5EF4-FFF2-40B4-BE49-F238E27FC236}">
                <a16:creationId xmlns:a16="http://schemas.microsoft.com/office/drawing/2014/main" id="{9ADE0D35-3DE2-48A1-ACD5-7878CD242279}"/>
              </a:ext>
            </a:extLst>
          </p:cNvPr>
          <p:cNvPicPr>
            <a:picLocks noChangeAspect="1"/>
          </p:cNvPicPr>
          <p:nvPr/>
        </p:nvPicPr>
        <p:blipFill>
          <a:blip r:embed="rId3"/>
          <a:stretch>
            <a:fillRect/>
          </a:stretch>
        </p:blipFill>
        <p:spPr>
          <a:xfrm>
            <a:off x="6173433" y="1806811"/>
            <a:ext cx="5077534" cy="3343742"/>
          </a:xfrm>
          <a:prstGeom prst="rect">
            <a:avLst/>
          </a:prstGeom>
        </p:spPr>
      </p:pic>
      <p:pic>
        <p:nvPicPr>
          <p:cNvPr id="9" name="Picture 8">
            <a:extLst>
              <a:ext uri="{FF2B5EF4-FFF2-40B4-BE49-F238E27FC236}">
                <a16:creationId xmlns:a16="http://schemas.microsoft.com/office/drawing/2014/main" id="{4F46A941-FBE6-462A-977D-789BD6AB2320}"/>
              </a:ext>
            </a:extLst>
          </p:cNvPr>
          <p:cNvPicPr>
            <a:picLocks noChangeAspect="1"/>
          </p:cNvPicPr>
          <p:nvPr/>
        </p:nvPicPr>
        <p:blipFill>
          <a:blip r:embed="rId4"/>
          <a:stretch>
            <a:fillRect/>
          </a:stretch>
        </p:blipFill>
        <p:spPr>
          <a:xfrm>
            <a:off x="838200" y="2332566"/>
            <a:ext cx="5180368" cy="1416167"/>
          </a:xfrm>
          <a:prstGeom prst="rect">
            <a:avLst/>
          </a:prstGeom>
        </p:spPr>
      </p:pic>
      <p:pic>
        <p:nvPicPr>
          <p:cNvPr id="11" name="Picture 10">
            <a:extLst>
              <a:ext uri="{FF2B5EF4-FFF2-40B4-BE49-F238E27FC236}">
                <a16:creationId xmlns:a16="http://schemas.microsoft.com/office/drawing/2014/main" id="{53682E2F-9312-450D-884A-8B2EA3AB3536}"/>
              </a:ext>
            </a:extLst>
          </p:cNvPr>
          <p:cNvPicPr>
            <a:picLocks noChangeAspect="1"/>
          </p:cNvPicPr>
          <p:nvPr/>
        </p:nvPicPr>
        <p:blipFill>
          <a:blip r:embed="rId5"/>
          <a:stretch>
            <a:fillRect/>
          </a:stretch>
        </p:blipFill>
        <p:spPr>
          <a:xfrm>
            <a:off x="839433" y="3864856"/>
            <a:ext cx="5256567" cy="525755"/>
          </a:xfrm>
          <a:prstGeom prst="rect">
            <a:avLst/>
          </a:prstGeom>
        </p:spPr>
      </p:pic>
      <p:pic>
        <p:nvPicPr>
          <p:cNvPr id="13" name="Picture 12">
            <a:extLst>
              <a:ext uri="{FF2B5EF4-FFF2-40B4-BE49-F238E27FC236}">
                <a16:creationId xmlns:a16="http://schemas.microsoft.com/office/drawing/2014/main" id="{3AECCAD7-B65B-476D-8FE0-0AE39B4B6B63}"/>
              </a:ext>
            </a:extLst>
          </p:cNvPr>
          <p:cNvPicPr>
            <a:picLocks noChangeAspect="1"/>
          </p:cNvPicPr>
          <p:nvPr/>
        </p:nvPicPr>
        <p:blipFill>
          <a:blip r:embed="rId6"/>
          <a:stretch>
            <a:fillRect/>
          </a:stretch>
        </p:blipFill>
        <p:spPr>
          <a:xfrm>
            <a:off x="838201" y="4351245"/>
            <a:ext cx="5256567" cy="799308"/>
          </a:xfrm>
          <a:prstGeom prst="rect">
            <a:avLst/>
          </a:prstGeom>
        </p:spPr>
      </p:pic>
    </p:spTree>
    <p:extLst>
      <p:ext uri="{BB962C8B-B14F-4D97-AF65-F5344CB8AC3E}">
        <p14:creationId xmlns:p14="http://schemas.microsoft.com/office/powerpoint/2010/main" val="38211041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2F79E-E9C5-4A83-98AF-F28A77FE0FC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Step 3 Selection</a:t>
            </a:r>
          </a:p>
        </p:txBody>
      </p:sp>
      <p:pic>
        <p:nvPicPr>
          <p:cNvPr id="5" name="Content Placeholder 4">
            <a:extLst>
              <a:ext uri="{FF2B5EF4-FFF2-40B4-BE49-F238E27FC236}">
                <a16:creationId xmlns:a16="http://schemas.microsoft.com/office/drawing/2014/main" id="{8843F796-369E-427F-95D7-145163841B76}"/>
              </a:ext>
            </a:extLst>
          </p:cNvPr>
          <p:cNvPicPr>
            <a:picLocks noGrp="1" noChangeAspect="1"/>
          </p:cNvPicPr>
          <p:nvPr>
            <p:ph idx="1"/>
          </p:nvPr>
        </p:nvPicPr>
        <p:blipFill>
          <a:blip r:embed="rId2"/>
          <a:stretch>
            <a:fillRect/>
          </a:stretch>
        </p:blipFill>
        <p:spPr>
          <a:xfrm>
            <a:off x="838200" y="1800463"/>
            <a:ext cx="1276528" cy="371527"/>
          </a:xfrm>
        </p:spPr>
      </p:pic>
      <p:pic>
        <p:nvPicPr>
          <p:cNvPr id="7" name="Picture 6">
            <a:extLst>
              <a:ext uri="{FF2B5EF4-FFF2-40B4-BE49-F238E27FC236}">
                <a16:creationId xmlns:a16="http://schemas.microsoft.com/office/drawing/2014/main" id="{10655AB5-F1B3-4CC3-BD7F-6D7BDAB574C7}"/>
              </a:ext>
            </a:extLst>
          </p:cNvPr>
          <p:cNvPicPr>
            <a:picLocks noChangeAspect="1"/>
          </p:cNvPicPr>
          <p:nvPr/>
        </p:nvPicPr>
        <p:blipFill>
          <a:blip r:embed="rId3"/>
          <a:stretch>
            <a:fillRect/>
          </a:stretch>
        </p:blipFill>
        <p:spPr>
          <a:xfrm>
            <a:off x="838200" y="2281765"/>
            <a:ext cx="6630325" cy="1438476"/>
          </a:xfrm>
          <a:prstGeom prst="rect">
            <a:avLst/>
          </a:prstGeom>
        </p:spPr>
      </p:pic>
      <p:pic>
        <p:nvPicPr>
          <p:cNvPr id="9" name="Picture 8">
            <a:extLst>
              <a:ext uri="{FF2B5EF4-FFF2-40B4-BE49-F238E27FC236}">
                <a16:creationId xmlns:a16="http://schemas.microsoft.com/office/drawing/2014/main" id="{447CD5C4-7B62-4102-A681-72D7D1919A21}"/>
              </a:ext>
            </a:extLst>
          </p:cNvPr>
          <p:cNvPicPr>
            <a:picLocks noChangeAspect="1"/>
          </p:cNvPicPr>
          <p:nvPr/>
        </p:nvPicPr>
        <p:blipFill>
          <a:blip r:embed="rId4"/>
          <a:stretch>
            <a:fillRect/>
          </a:stretch>
        </p:blipFill>
        <p:spPr>
          <a:xfrm>
            <a:off x="838199" y="3720241"/>
            <a:ext cx="6630325" cy="2229161"/>
          </a:xfrm>
          <a:prstGeom prst="rect">
            <a:avLst/>
          </a:prstGeom>
        </p:spPr>
      </p:pic>
      <p:pic>
        <p:nvPicPr>
          <p:cNvPr id="4" name="Picture 3">
            <a:extLst>
              <a:ext uri="{FF2B5EF4-FFF2-40B4-BE49-F238E27FC236}">
                <a16:creationId xmlns:a16="http://schemas.microsoft.com/office/drawing/2014/main" id="{EAE58B91-B6AC-4961-9F4F-127B66BF3426}"/>
              </a:ext>
            </a:extLst>
          </p:cNvPr>
          <p:cNvPicPr>
            <a:picLocks noChangeAspect="1"/>
          </p:cNvPicPr>
          <p:nvPr/>
        </p:nvPicPr>
        <p:blipFill>
          <a:blip r:embed="rId5"/>
          <a:stretch>
            <a:fillRect/>
          </a:stretch>
        </p:blipFill>
        <p:spPr>
          <a:xfrm>
            <a:off x="2114728" y="2200791"/>
            <a:ext cx="438211" cy="161948"/>
          </a:xfrm>
          <a:prstGeom prst="rect">
            <a:avLst/>
          </a:prstGeom>
        </p:spPr>
      </p:pic>
    </p:spTree>
    <p:extLst>
      <p:ext uri="{BB962C8B-B14F-4D97-AF65-F5344CB8AC3E}">
        <p14:creationId xmlns:p14="http://schemas.microsoft.com/office/powerpoint/2010/main" val="3316221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9E041-9460-46C3-8763-3C0563691A8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Step 3 Selection</a:t>
            </a:r>
            <a:endParaRPr lang="en-IN" dirty="0"/>
          </a:p>
        </p:txBody>
      </p:sp>
      <p:pic>
        <p:nvPicPr>
          <p:cNvPr id="5" name="Content Placeholder 4">
            <a:extLst>
              <a:ext uri="{FF2B5EF4-FFF2-40B4-BE49-F238E27FC236}">
                <a16:creationId xmlns:a16="http://schemas.microsoft.com/office/drawing/2014/main" id="{D4425B32-CE4C-492F-A714-7EA208B7E893}"/>
              </a:ext>
            </a:extLst>
          </p:cNvPr>
          <p:cNvPicPr>
            <a:picLocks noGrp="1" noChangeAspect="1"/>
          </p:cNvPicPr>
          <p:nvPr>
            <p:ph idx="1"/>
          </p:nvPr>
        </p:nvPicPr>
        <p:blipFill>
          <a:blip r:embed="rId2"/>
          <a:stretch>
            <a:fillRect/>
          </a:stretch>
        </p:blipFill>
        <p:spPr>
          <a:xfrm>
            <a:off x="838200" y="1804761"/>
            <a:ext cx="6735115" cy="3248478"/>
          </a:xfrm>
        </p:spPr>
      </p:pic>
      <p:pic>
        <p:nvPicPr>
          <p:cNvPr id="4" name="Picture 3">
            <a:extLst>
              <a:ext uri="{FF2B5EF4-FFF2-40B4-BE49-F238E27FC236}">
                <a16:creationId xmlns:a16="http://schemas.microsoft.com/office/drawing/2014/main" id="{24BAE8B6-5C47-4135-BB59-D617FC5275B5}"/>
              </a:ext>
            </a:extLst>
          </p:cNvPr>
          <p:cNvPicPr>
            <a:picLocks noChangeAspect="1"/>
          </p:cNvPicPr>
          <p:nvPr/>
        </p:nvPicPr>
        <p:blipFill>
          <a:blip r:embed="rId3"/>
          <a:stretch>
            <a:fillRect/>
          </a:stretch>
        </p:blipFill>
        <p:spPr>
          <a:xfrm>
            <a:off x="3442722" y="3428998"/>
            <a:ext cx="514422" cy="330201"/>
          </a:xfrm>
          <a:prstGeom prst="rect">
            <a:avLst/>
          </a:prstGeom>
        </p:spPr>
      </p:pic>
    </p:spTree>
    <p:extLst>
      <p:ext uri="{BB962C8B-B14F-4D97-AF65-F5344CB8AC3E}">
        <p14:creationId xmlns:p14="http://schemas.microsoft.com/office/powerpoint/2010/main" val="2524916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BD03C-54AB-4369-9150-9844F84058A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Step 4 Crossover</a:t>
            </a:r>
          </a:p>
        </p:txBody>
      </p:sp>
      <p:pic>
        <p:nvPicPr>
          <p:cNvPr id="5" name="Content Placeholder 4">
            <a:extLst>
              <a:ext uri="{FF2B5EF4-FFF2-40B4-BE49-F238E27FC236}">
                <a16:creationId xmlns:a16="http://schemas.microsoft.com/office/drawing/2014/main" id="{7D4C5B7C-2C2C-44F8-AEFA-9F17E6357483}"/>
              </a:ext>
            </a:extLst>
          </p:cNvPr>
          <p:cNvPicPr>
            <a:picLocks noGrp="1" noChangeAspect="1"/>
          </p:cNvPicPr>
          <p:nvPr>
            <p:ph idx="1"/>
          </p:nvPr>
        </p:nvPicPr>
        <p:blipFill>
          <a:blip r:embed="rId2"/>
          <a:stretch>
            <a:fillRect/>
          </a:stretch>
        </p:blipFill>
        <p:spPr>
          <a:xfrm>
            <a:off x="838200" y="1805751"/>
            <a:ext cx="1486107" cy="428685"/>
          </a:xfrm>
        </p:spPr>
      </p:pic>
      <p:pic>
        <p:nvPicPr>
          <p:cNvPr id="7" name="Picture 6">
            <a:extLst>
              <a:ext uri="{FF2B5EF4-FFF2-40B4-BE49-F238E27FC236}">
                <a16:creationId xmlns:a16="http://schemas.microsoft.com/office/drawing/2014/main" id="{A65DEE60-50BA-480B-ACC3-49E49A2AE2FC}"/>
              </a:ext>
            </a:extLst>
          </p:cNvPr>
          <p:cNvPicPr>
            <a:picLocks noChangeAspect="1"/>
          </p:cNvPicPr>
          <p:nvPr/>
        </p:nvPicPr>
        <p:blipFill>
          <a:blip r:embed="rId3"/>
          <a:stretch>
            <a:fillRect/>
          </a:stretch>
        </p:blipFill>
        <p:spPr>
          <a:xfrm>
            <a:off x="772642" y="2349499"/>
            <a:ext cx="6735115" cy="990738"/>
          </a:xfrm>
          <a:prstGeom prst="rect">
            <a:avLst/>
          </a:prstGeom>
        </p:spPr>
      </p:pic>
      <p:pic>
        <p:nvPicPr>
          <p:cNvPr id="9" name="Picture 8">
            <a:extLst>
              <a:ext uri="{FF2B5EF4-FFF2-40B4-BE49-F238E27FC236}">
                <a16:creationId xmlns:a16="http://schemas.microsoft.com/office/drawing/2014/main" id="{125A8630-BA96-41D4-BFA9-67446456E1E7}"/>
              </a:ext>
            </a:extLst>
          </p:cNvPr>
          <p:cNvPicPr>
            <a:picLocks noChangeAspect="1"/>
          </p:cNvPicPr>
          <p:nvPr/>
        </p:nvPicPr>
        <p:blipFill>
          <a:blip r:embed="rId4"/>
          <a:stretch>
            <a:fillRect/>
          </a:stretch>
        </p:blipFill>
        <p:spPr>
          <a:xfrm>
            <a:off x="772642" y="3340237"/>
            <a:ext cx="6735115" cy="1057423"/>
          </a:xfrm>
          <a:prstGeom prst="rect">
            <a:avLst/>
          </a:prstGeom>
        </p:spPr>
      </p:pic>
      <p:pic>
        <p:nvPicPr>
          <p:cNvPr id="11" name="Picture 10">
            <a:extLst>
              <a:ext uri="{FF2B5EF4-FFF2-40B4-BE49-F238E27FC236}">
                <a16:creationId xmlns:a16="http://schemas.microsoft.com/office/drawing/2014/main" id="{BB104945-81D6-486C-84DF-B104496BA2AC}"/>
              </a:ext>
            </a:extLst>
          </p:cNvPr>
          <p:cNvPicPr>
            <a:picLocks noChangeAspect="1"/>
          </p:cNvPicPr>
          <p:nvPr/>
        </p:nvPicPr>
        <p:blipFill>
          <a:blip r:embed="rId5"/>
          <a:stretch>
            <a:fillRect/>
          </a:stretch>
        </p:blipFill>
        <p:spPr>
          <a:xfrm>
            <a:off x="838200" y="4330975"/>
            <a:ext cx="6735115" cy="962159"/>
          </a:xfrm>
          <a:prstGeom prst="rect">
            <a:avLst/>
          </a:prstGeom>
        </p:spPr>
      </p:pic>
      <p:pic>
        <p:nvPicPr>
          <p:cNvPr id="13" name="Picture 12">
            <a:extLst>
              <a:ext uri="{FF2B5EF4-FFF2-40B4-BE49-F238E27FC236}">
                <a16:creationId xmlns:a16="http://schemas.microsoft.com/office/drawing/2014/main" id="{1DA3E812-72C7-49AF-BDDD-18071364B3F2}"/>
              </a:ext>
            </a:extLst>
          </p:cNvPr>
          <p:cNvPicPr>
            <a:picLocks noChangeAspect="1"/>
          </p:cNvPicPr>
          <p:nvPr/>
        </p:nvPicPr>
        <p:blipFill>
          <a:blip r:embed="rId6"/>
          <a:stretch>
            <a:fillRect/>
          </a:stretch>
        </p:blipFill>
        <p:spPr>
          <a:xfrm>
            <a:off x="7804395" y="1805751"/>
            <a:ext cx="4067743" cy="4067743"/>
          </a:xfrm>
          <a:prstGeom prst="rect">
            <a:avLst/>
          </a:prstGeom>
        </p:spPr>
      </p:pic>
      <p:pic>
        <p:nvPicPr>
          <p:cNvPr id="4" name="Picture 3">
            <a:extLst>
              <a:ext uri="{FF2B5EF4-FFF2-40B4-BE49-F238E27FC236}">
                <a16:creationId xmlns:a16="http://schemas.microsoft.com/office/drawing/2014/main" id="{7B3189CC-9323-4EB6-9F74-6879D61D09F7}"/>
              </a:ext>
            </a:extLst>
          </p:cNvPr>
          <p:cNvPicPr>
            <a:picLocks noChangeAspect="1"/>
          </p:cNvPicPr>
          <p:nvPr/>
        </p:nvPicPr>
        <p:blipFill>
          <a:blip r:embed="rId7"/>
          <a:stretch>
            <a:fillRect/>
          </a:stretch>
        </p:blipFill>
        <p:spPr>
          <a:xfrm>
            <a:off x="7804395" y="4260821"/>
            <a:ext cx="560672" cy="419158"/>
          </a:xfrm>
          <a:prstGeom prst="rect">
            <a:avLst/>
          </a:prstGeom>
        </p:spPr>
      </p:pic>
      <p:pic>
        <p:nvPicPr>
          <p:cNvPr id="8" name="Picture 7">
            <a:extLst>
              <a:ext uri="{FF2B5EF4-FFF2-40B4-BE49-F238E27FC236}">
                <a16:creationId xmlns:a16="http://schemas.microsoft.com/office/drawing/2014/main" id="{CB6C0F26-79CD-4753-8D76-9615B636CB18}"/>
              </a:ext>
            </a:extLst>
          </p:cNvPr>
          <p:cNvPicPr>
            <a:picLocks noChangeAspect="1"/>
          </p:cNvPicPr>
          <p:nvPr/>
        </p:nvPicPr>
        <p:blipFill>
          <a:blip r:embed="rId8"/>
          <a:stretch>
            <a:fillRect/>
          </a:stretch>
        </p:blipFill>
        <p:spPr>
          <a:xfrm>
            <a:off x="5120171" y="2639093"/>
            <a:ext cx="647790" cy="466790"/>
          </a:xfrm>
          <a:prstGeom prst="rect">
            <a:avLst/>
          </a:prstGeom>
        </p:spPr>
      </p:pic>
    </p:spTree>
    <p:extLst>
      <p:ext uri="{BB962C8B-B14F-4D97-AF65-F5344CB8AC3E}">
        <p14:creationId xmlns:p14="http://schemas.microsoft.com/office/powerpoint/2010/main" val="3769148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5EE93-95BA-46AF-96A4-4F4FFF167E3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Step 5 Offspring</a:t>
            </a:r>
          </a:p>
        </p:txBody>
      </p:sp>
      <p:pic>
        <p:nvPicPr>
          <p:cNvPr id="5" name="Content Placeholder 4">
            <a:extLst>
              <a:ext uri="{FF2B5EF4-FFF2-40B4-BE49-F238E27FC236}">
                <a16:creationId xmlns:a16="http://schemas.microsoft.com/office/drawing/2014/main" id="{CABA347A-A0EF-4633-ADC8-AE979302952A}"/>
              </a:ext>
            </a:extLst>
          </p:cNvPr>
          <p:cNvPicPr>
            <a:picLocks noGrp="1" noChangeAspect="1"/>
          </p:cNvPicPr>
          <p:nvPr>
            <p:ph idx="1"/>
          </p:nvPr>
        </p:nvPicPr>
        <p:blipFill>
          <a:blip r:embed="rId2"/>
          <a:stretch>
            <a:fillRect/>
          </a:stretch>
        </p:blipFill>
        <p:spPr>
          <a:xfrm>
            <a:off x="838200" y="1763932"/>
            <a:ext cx="1619476" cy="647790"/>
          </a:xfrm>
        </p:spPr>
      </p:pic>
      <p:pic>
        <p:nvPicPr>
          <p:cNvPr id="7" name="Picture 6">
            <a:extLst>
              <a:ext uri="{FF2B5EF4-FFF2-40B4-BE49-F238E27FC236}">
                <a16:creationId xmlns:a16="http://schemas.microsoft.com/office/drawing/2014/main" id="{8B4BD709-45A7-4DB6-9E8F-30FA1076D2AE}"/>
              </a:ext>
            </a:extLst>
          </p:cNvPr>
          <p:cNvPicPr>
            <a:picLocks noChangeAspect="1"/>
          </p:cNvPicPr>
          <p:nvPr/>
        </p:nvPicPr>
        <p:blipFill>
          <a:blip r:embed="rId3"/>
          <a:stretch>
            <a:fillRect/>
          </a:stretch>
        </p:blipFill>
        <p:spPr>
          <a:xfrm>
            <a:off x="838200" y="2199632"/>
            <a:ext cx="6925642" cy="1629002"/>
          </a:xfrm>
          <a:prstGeom prst="rect">
            <a:avLst/>
          </a:prstGeom>
        </p:spPr>
      </p:pic>
      <p:pic>
        <p:nvPicPr>
          <p:cNvPr id="9" name="Picture 8">
            <a:extLst>
              <a:ext uri="{FF2B5EF4-FFF2-40B4-BE49-F238E27FC236}">
                <a16:creationId xmlns:a16="http://schemas.microsoft.com/office/drawing/2014/main" id="{65FE6490-CA9D-489B-B9BD-840ECEEE2FBE}"/>
              </a:ext>
            </a:extLst>
          </p:cNvPr>
          <p:cNvPicPr>
            <a:picLocks noChangeAspect="1"/>
          </p:cNvPicPr>
          <p:nvPr/>
        </p:nvPicPr>
        <p:blipFill>
          <a:blip r:embed="rId4"/>
          <a:stretch>
            <a:fillRect/>
          </a:stretch>
        </p:blipFill>
        <p:spPr>
          <a:xfrm>
            <a:off x="7706684" y="2002832"/>
            <a:ext cx="4115374" cy="2495898"/>
          </a:xfrm>
          <a:prstGeom prst="rect">
            <a:avLst/>
          </a:prstGeom>
        </p:spPr>
      </p:pic>
      <p:pic>
        <p:nvPicPr>
          <p:cNvPr id="13" name="Picture 12">
            <a:extLst>
              <a:ext uri="{FF2B5EF4-FFF2-40B4-BE49-F238E27FC236}">
                <a16:creationId xmlns:a16="http://schemas.microsoft.com/office/drawing/2014/main" id="{240CE2AB-B744-40F1-8ACA-0021EF8A507E}"/>
              </a:ext>
            </a:extLst>
          </p:cNvPr>
          <p:cNvPicPr>
            <a:picLocks noChangeAspect="1"/>
          </p:cNvPicPr>
          <p:nvPr/>
        </p:nvPicPr>
        <p:blipFill>
          <a:blip r:embed="rId5"/>
          <a:stretch>
            <a:fillRect/>
          </a:stretch>
        </p:blipFill>
        <p:spPr>
          <a:xfrm>
            <a:off x="838200" y="3828634"/>
            <a:ext cx="6344535" cy="533474"/>
          </a:xfrm>
          <a:prstGeom prst="rect">
            <a:avLst/>
          </a:prstGeom>
        </p:spPr>
      </p:pic>
      <p:pic>
        <p:nvPicPr>
          <p:cNvPr id="4" name="Picture 3">
            <a:extLst>
              <a:ext uri="{FF2B5EF4-FFF2-40B4-BE49-F238E27FC236}">
                <a16:creationId xmlns:a16="http://schemas.microsoft.com/office/drawing/2014/main" id="{36017EE3-5D76-4C41-9DB6-B01858819346}"/>
              </a:ext>
            </a:extLst>
          </p:cNvPr>
          <p:cNvPicPr>
            <a:picLocks noChangeAspect="1"/>
          </p:cNvPicPr>
          <p:nvPr/>
        </p:nvPicPr>
        <p:blipFill>
          <a:blip r:embed="rId6"/>
          <a:stretch>
            <a:fillRect/>
          </a:stretch>
        </p:blipFill>
        <p:spPr>
          <a:xfrm>
            <a:off x="1219200" y="2634335"/>
            <a:ext cx="394871" cy="354398"/>
          </a:xfrm>
          <a:prstGeom prst="rect">
            <a:avLst/>
          </a:prstGeom>
        </p:spPr>
      </p:pic>
      <p:pic>
        <p:nvPicPr>
          <p:cNvPr id="8" name="Picture 7">
            <a:extLst>
              <a:ext uri="{FF2B5EF4-FFF2-40B4-BE49-F238E27FC236}">
                <a16:creationId xmlns:a16="http://schemas.microsoft.com/office/drawing/2014/main" id="{9DB50084-12B9-462D-A426-888EA32338EE}"/>
              </a:ext>
            </a:extLst>
          </p:cNvPr>
          <p:cNvPicPr>
            <a:picLocks noChangeAspect="1"/>
          </p:cNvPicPr>
          <p:nvPr/>
        </p:nvPicPr>
        <p:blipFill>
          <a:blip r:embed="rId7"/>
          <a:stretch>
            <a:fillRect/>
          </a:stretch>
        </p:blipFill>
        <p:spPr>
          <a:xfrm>
            <a:off x="8125843" y="3124168"/>
            <a:ext cx="438211" cy="457264"/>
          </a:xfrm>
          <a:prstGeom prst="rect">
            <a:avLst/>
          </a:prstGeom>
        </p:spPr>
      </p:pic>
      <p:pic>
        <p:nvPicPr>
          <p:cNvPr id="14" name="Picture 13">
            <a:extLst>
              <a:ext uri="{FF2B5EF4-FFF2-40B4-BE49-F238E27FC236}">
                <a16:creationId xmlns:a16="http://schemas.microsoft.com/office/drawing/2014/main" id="{2B40664D-44C4-4B0D-8050-BEA97E546CB9}"/>
              </a:ext>
            </a:extLst>
          </p:cNvPr>
          <p:cNvPicPr>
            <a:picLocks noChangeAspect="1"/>
          </p:cNvPicPr>
          <p:nvPr/>
        </p:nvPicPr>
        <p:blipFill>
          <a:blip r:embed="rId8"/>
          <a:stretch>
            <a:fillRect/>
          </a:stretch>
        </p:blipFill>
        <p:spPr>
          <a:xfrm>
            <a:off x="8344949" y="4605867"/>
            <a:ext cx="219106" cy="440489"/>
          </a:xfrm>
          <a:prstGeom prst="rect">
            <a:avLst/>
          </a:prstGeom>
        </p:spPr>
      </p:pic>
      <p:pic>
        <p:nvPicPr>
          <p:cNvPr id="16" name="Picture 15">
            <a:extLst>
              <a:ext uri="{FF2B5EF4-FFF2-40B4-BE49-F238E27FC236}">
                <a16:creationId xmlns:a16="http://schemas.microsoft.com/office/drawing/2014/main" id="{CE59B73A-D2A4-466D-992C-DDCDFB0D8583}"/>
              </a:ext>
            </a:extLst>
          </p:cNvPr>
          <p:cNvPicPr>
            <a:picLocks noChangeAspect="1"/>
          </p:cNvPicPr>
          <p:nvPr/>
        </p:nvPicPr>
        <p:blipFill>
          <a:blip r:embed="rId8"/>
          <a:stretch>
            <a:fillRect/>
          </a:stretch>
        </p:blipFill>
        <p:spPr>
          <a:xfrm>
            <a:off x="8471435" y="4473637"/>
            <a:ext cx="257211" cy="352474"/>
          </a:xfrm>
          <a:prstGeom prst="rect">
            <a:avLst/>
          </a:prstGeom>
        </p:spPr>
      </p:pic>
      <p:pic>
        <p:nvPicPr>
          <p:cNvPr id="18" name="Picture 17">
            <a:extLst>
              <a:ext uri="{FF2B5EF4-FFF2-40B4-BE49-F238E27FC236}">
                <a16:creationId xmlns:a16="http://schemas.microsoft.com/office/drawing/2014/main" id="{9334B925-B5C3-4A3F-99E2-424036B6CB6A}"/>
              </a:ext>
            </a:extLst>
          </p:cNvPr>
          <p:cNvPicPr>
            <a:picLocks noChangeAspect="1"/>
          </p:cNvPicPr>
          <p:nvPr/>
        </p:nvPicPr>
        <p:blipFill>
          <a:blip r:embed="rId9"/>
          <a:stretch>
            <a:fillRect/>
          </a:stretch>
        </p:blipFill>
        <p:spPr>
          <a:xfrm>
            <a:off x="7763842" y="4498730"/>
            <a:ext cx="4001058" cy="1714739"/>
          </a:xfrm>
          <a:prstGeom prst="rect">
            <a:avLst/>
          </a:prstGeom>
        </p:spPr>
      </p:pic>
    </p:spTree>
    <p:extLst>
      <p:ext uri="{BB962C8B-B14F-4D97-AF65-F5344CB8AC3E}">
        <p14:creationId xmlns:p14="http://schemas.microsoft.com/office/powerpoint/2010/main" val="1670585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61F41-FC10-4B17-A42A-FB4227D81BF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Step 6 Mutation</a:t>
            </a:r>
          </a:p>
        </p:txBody>
      </p:sp>
      <p:pic>
        <p:nvPicPr>
          <p:cNvPr id="7" name="Picture 6">
            <a:extLst>
              <a:ext uri="{FF2B5EF4-FFF2-40B4-BE49-F238E27FC236}">
                <a16:creationId xmlns:a16="http://schemas.microsoft.com/office/drawing/2014/main" id="{68A621AD-0A37-4175-A2D9-D441F36458BF}"/>
              </a:ext>
            </a:extLst>
          </p:cNvPr>
          <p:cNvPicPr>
            <a:picLocks noChangeAspect="1"/>
          </p:cNvPicPr>
          <p:nvPr/>
        </p:nvPicPr>
        <p:blipFill>
          <a:blip r:embed="rId2"/>
          <a:stretch>
            <a:fillRect/>
          </a:stretch>
        </p:blipFill>
        <p:spPr>
          <a:xfrm>
            <a:off x="838200" y="4047003"/>
            <a:ext cx="6982799" cy="914528"/>
          </a:xfrm>
          <a:prstGeom prst="rect">
            <a:avLst/>
          </a:prstGeom>
        </p:spPr>
      </p:pic>
      <p:pic>
        <p:nvPicPr>
          <p:cNvPr id="8" name="Content Placeholder 7">
            <a:extLst>
              <a:ext uri="{FF2B5EF4-FFF2-40B4-BE49-F238E27FC236}">
                <a16:creationId xmlns:a16="http://schemas.microsoft.com/office/drawing/2014/main" id="{223AE0C5-40DA-4A3C-BB7B-753385E4C4BB}"/>
              </a:ext>
            </a:extLst>
          </p:cNvPr>
          <p:cNvPicPr>
            <a:picLocks noGrp="1" noChangeAspect="1"/>
          </p:cNvPicPr>
          <p:nvPr>
            <p:ph idx="1"/>
          </p:nvPr>
        </p:nvPicPr>
        <p:blipFill>
          <a:blip r:embed="rId3"/>
          <a:stretch>
            <a:fillRect/>
          </a:stretch>
        </p:blipFill>
        <p:spPr>
          <a:xfrm>
            <a:off x="838200" y="1943898"/>
            <a:ext cx="1295581" cy="342948"/>
          </a:xfrm>
        </p:spPr>
      </p:pic>
      <p:pic>
        <p:nvPicPr>
          <p:cNvPr id="11" name="Picture 10">
            <a:extLst>
              <a:ext uri="{FF2B5EF4-FFF2-40B4-BE49-F238E27FC236}">
                <a16:creationId xmlns:a16="http://schemas.microsoft.com/office/drawing/2014/main" id="{C20DEE75-6549-431F-8845-9B7DA19E135C}"/>
              </a:ext>
            </a:extLst>
          </p:cNvPr>
          <p:cNvPicPr>
            <a:picLocks noChangeAspect="1"/>
          </p:cNvPicPr>
          <p:nvPr/>
        </p:nvPicPr>
        <p:blipFill>
          <a:blip r:embed="rId4"/>
          <a:stretch>
            <a:fillRect/>
          </a:stretch>
        </p:blipFill>
        <p:spPr>
          <a:xfrm>
            <a:off x="838201" y="2437053"/>
            <a:ext cx="6731000" cy="1609950"/>
          </a:xfrm>
          <a:prstGeom prst="rect">
            <a:avLst/>
          </a:prstGeom>
        </p:spPr>
      </p:pic>
      <p:pic>
        <p:nvPicPr>
          <p:cNvPr id="13" name="Picture 12">
            <a:extLst>
              <a:ext uri="{FF2B5EF4-FFF2-40B4-BE49-F238E27FC236}">
                <a16:creationId xmlns:a16="http://schemas.microsoft.com/office/drawing/2014/main" id="{7BB5BD0E-9634-41C6-B7CC-B8ADEF5787A4}"/>
              </a:ext>
            </a:extLst>
          </p:cNvPr>
          <p:cNvPicPr>
            <a:picLocks noChangeAspect="1"/>
          </p:cNvPicPr>
          <p:nvPr/>
        </p:nvPicPr>
        <p:blipFill>
          <a:blip r:embed="rId5"/>
          <a:stretch>
            <a:fillRect/>
          </a:stretch>
        </p:blipFill>
        <p:spPr>
          <a:xfrm>
            <a:off x="7569201" y="2423843"/>
            <a:ext cx="4292599" cy="2695951"/>
          </a:xfrm>
          <a:prstGeom prst="rect">
            <a:avLst/>
          </a:prstGeom>
        </p:spPr>
      </p:pic>
    </p:spTree>
    <p:extLst>
      <p:ext uri="{BB962C8B-B14F-4D97-AF65-F5344CB8AC3E}">
        <p14:creationId xmlns:p14="http://schemas.microsoft.com/office/powerpoint/2010/main" val="357103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7E4BB-8826-4503-92A7-8D9FDF1B615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Step 6 Mutation</a:t>
            </a:r>
            <a:endParaRPr lang="en-IN" dirty="0"/>
          </a:p>
        </p:txBody>
      </p:sp>
      <p:pic>
        <p:nvPicPr>
          <p:cNvPr id="5" name="Content Placeholder 4">
            <a:extLst>
              <a:ext uri="{FF2B5EF4-FFF2-40B4-BE49-F238E27FC236}">
                <a16:creationId xmlns:a16="http://schemas.microsoft.com/office/drawing/2014/main" id="{6FE46C04-DA43-44BC-B93B-D563A1932E33}"/>
              </a:ext>
            </a:extLst>
          </p:cNvPr>
          <p:cNvPicPr>
            <a:picLocks noGrp="1" noChangeAspect="1"/>
          </p:cNvPicPr>
          <p:nvPr>
            <p:ph idx="1"/>
          </p:nvPr>
        </p:nvPicPr>
        <p:blipFill>
          <a:blip r:embed="rId2"/>
          <a:stretch>
            <a:fillRect/>
          </a:stretch>
        </p:blipFill>
        <p:spPr>
          <a:xfrm>
            <a:off x="753182" y="1892409"/>
            <a:ext cx="5029902" cy="2219635"/>
          </a:xfrm>
        </p:spPr>
      </p:pic>
    </p:spTree>
    <p:extLst>
      <p:ext uri="{BB962C8B-B14F-4D97-AF65-F5344CB8AC3E}">
        <p14:creationId xmlns:p14="http://schemas.microsoft.com/office/powerpoint/2010/main" val="922223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5BF3D-A50C-4B06-90DD-92D9B36A25E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Step 7 Termination</a:t>
            </a:r>
          </a:p>
        </p:txBody>
      </p:sp>
      <p:pic>
        <p:nvPicPr>
          <p:cNvPr id="7" name="Picture 6">
            <a:extLst>
              <a:ext uri="{FF2B5EF4-FFF2-40B4-BE49-F238E27FC236}">
                <a16:creationId xmlns:a16="http://schemas.microsoft.com/office/drawing/2014/main" id="{B689A873-3A1F-4392-95A2-00166EE760D9}"/>
              </a:ext>
            </a:extLst>
          </p:cNvPr>
          <p:cNvPicPr>
            <a:picLocks noChangeAspect="1"/>
          </p:cNvPicPr>
          <p:nvPr/>
        </p:nvPicPr>
        <p:blipFill>
          <a:blip r:embed="rId2"/>
          <a:stretch>
            <a:fillRect/>
          </a:stretch>
        </p:blipFill>
        <p:spPr>
          <a:xfrm>
            <a:off x="838200" y="4267248"/>
            <a:ext cx="6716062" cy="1038370"/>
          </a:xfrm>
          <a:prstGeom prst="rect">
            <a:avLst/>
          </a:prstGeom>
        </p:spPr>
      </p:pic>
      <p:pic>
        <p:nvPicPr>
          <p:cNvPr id="8" name="Content Placeholder 7">
            <a:extLst>
              <a:ext uri="{FF2B5EF4-FFF2-40B4-BE49-F238E27FC236}">
                <a16:creationId xmlns:a16="http://schemas.microsoft.com/office/drawing/2014/main" id="{25E2F002-AD7C-4AD5-BD5C-21BB799F4A29}"/>
              </a:ext>
            </a:extLst>
          </p:cNvPr>
          <p:cNvPicPr>
            <a:picLocks noGrp="1" noChangeAspect="1"/>
          </p:cNvPicPr>
          <p:nvPr>
            <p:ph idx="1"/>
          </p:nvPr>
        </p:nvPicPr>
        <p:blipFill>
          <a:blip r:embed="rId3"/>
          <a:stretch>
            <a:fillRect/>
          </a:stretch>
        </p:blipFill>
        <p:spPr>
          <a:xfrm>
            <a:off x="838200" y="1838034"/>
            <a:ext cx="1695687" cy="381053"/>
          </a:xfrm>
        </p:spPr>
      </p:pic>
      <p:pic>
        <p:nvPicPr>
          <p:cNvPr id="10" name="Picture 9">
            <a:extLst>
              <a:ext uri="{FF2B5EF4-FFF2-40B4-BE49-F238E27FC236}">
                <a16:creationId xmlns:a16="http://schemas.microsoft.com/office/drawing/2014/main" id="{83A3D0FD-68FF-4355-9848-2288D355EBCE}"/>
              </a:ext>
            </a:extLst>
          </p:cNvPr>
          <p:cNvPicPr>
            <a:picLocks noChangeAspect="1"/>
          </p:cNvPicPr>
          <p:nvPr/>
        </p:nvPicPr>
        <p:blipFill>
          <a:blip r:embed="rId4"/>
          <a:stretch>
            <a:fillRect/>
          </a:stretch>
        </p:blipFill>
        <p:spPr>
          <a:xfrm>
            <a:off x="838200" y="2219087"/>
            <a:ext cx="6792273" cy="2048161"/>
          </a:xfrm>
          <a:prstGeom prst="rect">
            <a:avLst/>
          </a:prstGeom>
        </p:spPr>
      </p:pic>
    </p:spTree>
    <p:extLst>
      <p:ext uri="{BB962C8B-B14F-4D97-AF65-F5344CB8AC3E}">
        <p14:creationId xmlns:p14="http://schemas.microsoft.com/office/powerpoint/2010/main" val="354016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06CC6-D52B-4B4B-A53A-9740E515635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Working of Genetic Algorithm</a:t>
            </a:r>
          </a:p>
        </p:txBody>
      </p:sp>
      <p:pic>
        <p:nvPicPr>
          <p:cNvPr id="7" name="Content Placeholder 6">
            <a:extLst>
              <a:ext uri="{FF2B5EF4-FFF2-40B4-BE49-F238E27FC236}">
                <a16:creationId xmlns:a16="http://schemas.microsoft.com/office/drawing/2014/main" id="{93B6C09A-639B-40BE-8964-05C357ECA7E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93939" y="1825625"/>
            <a:ext cx="4804122" cy="4351338"/>
          </a:xfrm>
        </p:spPr>
      </p:pic>
    </p:spTree>
    <p:extLst>
      <p:ext uri="{BB962C8B-B14F-4D97-AF65-F5344CB8AC3E}">
        <p14:creationId xmlns:p14="http://schemas.microsoft.com/office/powerpoint/2010/main" val="3282220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034F2-9D73-4C15-9BB8-1F4ECCABFCC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Pseudo Code for Genetic Algorithm</a:t>
            </a:r>
          </a:p>
        </p:txBody>
      </p:sp>
      <p:sp>
        <p:nvSpPr>
          <p:cNvPr id="3" name="Content Placeholder 2">
            <a:extLst>
              <a:ext uri="{FF2B5EF4-FFF2-40B4-BE49-F238E27FC236}">
                <a16:creationId xmlns:a16="http://schemas.microsoft.com/office/drawing/2014/main" id="{B9213E6D-2FCA-43D8-8B9B-CD24F029FABF}"/>
              </a:ext>
            </a:extLst>
          </p:cNvPr>
          <p:cNvSpPr>
            <a:spLocks noGrp="1"/>
          </p:cNvSpPr>
          <p:nvPr>
            <p:ph idx="1"/>
          </p:nvPr>
        </p:nvSpPr>
        <p:spPr/>
        <p:txBody>
          <a:bodyPr>
            <a:normAutofit/>
          </a:bodyPr>
          <a:lstStyle/>
          <a:p>
            <a:pPr marL="0" indent="0">
              <a:buNone/>
            </a:pPr>
            <a:r>
              <a:rPr lang="en-US" sz="2000" dirty="0">
                <a:latin typeface="Times New Roman" panose="02020603050405020304" pitchFamily="18" charset="0"/>
                <a:cs typeface="Times New Roman" panose="02020603050405020304" pitchFamily="18" charset="0"/>
              </a:rPr>
              <a:t>1) Randomly initialize populations p</a:t>
            </a:r>
          </a:p>
          <a:p>
            <a:pPr marL="0" indent="0">
              <a:buNone/>
            </a:pPr>
            <a:r>
              <a:rPr lang="en-US" sz="2000" dirty="0">
                <a:latin typeface="Times New Roman" panose="02020603050405020304" pitchFamily="18" charset="0"/>
                <a:cs typeface="Times New Roman" panose="02020603050405020304" pitchFamily="18" charset="0"/>
              </a:rPr>
              <a:t>2) Determine fitness of population</a:t>
            </a:r>
          </a:p>
          <a:p>
            <a:pPr marL="0" indent="0">
              <a:buNone/>
            </a:pPr>
            <a:r>
              <a:rPr lang="en-US" sz="2000" dirty="0">
                <a:latin typeface="Times New Roman" panose="02020603050405020304" pitchFamily="18" charset="0"/>
                <a:cs typeface="Times New Roman" panose="02020603050405020304" pitchFamily="18" charset="0"/>
              </a:rPr>
              <a:t>3) Until convergence repeat:</a:t>
            </a:r>
          </a:p>
          <a:p>
            <a:pPr marL="0" indent="0">
              <a:buNone/>
            </a:pPr>
            <a:r>
              <a:rPr lang="en-US" sz="2000" dirty="0">
                <a:latin typeface="Times New Roman" panose="02020603050405020304" pitchFamily="18" charset="0"/>
                <a:cs typeface="Times New Roman" panose="02020603050405020304" pitchFamily="18" charset="0"/>
              </a:rPr>
              <a:t>         a) Select parents from population</a:t>
            </a:r>
          </a:p>
          <a:p>
            <a:pPr marL="0" indent="0">
              <a:buNone/>
            </a:pPr>
            <a:r>
              <a:rPr lang="en-US" sz="2000" dirty="0">
                <a:latin typeface="Times New Roman" panose="02020603050405020304" pitchFamily="18" charset="0"/>
                <a:cs typeface="Times New Roman" panose="02020603050405020304" pitchFamily="18" charset="0"/>
              </a:rPr>
              <a:t>         b) Crossover and generate new population</a:t>
            </a:r>
          </a:p>
          <a:p>
            <a:pPr marL="0" indent="0">
              <a:buNone/>
            </a:pPr>
            <a:r>
              <a:rPr lang="en-US" sz="2000" dirty="0">
                <a:latin typeface="Times New Roman" panose="02020603050405020304" pitchFamily="18" charset="0"/>
                <a:cs typeface="Times New Roman" panose="02020603050405020304" pitchFamily="18" charset="0"/>
              </a:rPr>
              <a:t>         c) Perform mutation on new population</a:t>
            </a:r>
          </a:p>
          <a:p>
            <a:pPr marL="0" indent="0">
              <a:buNone/>
            </a:pPr>
            <a:r>
              <a:rPr lang="en-US" sz="2000" dirty="0">
                <a:latin typeface="Times New Roman" panose="02020603050405020304" pitchFamily="18" charset="0"/>
                <a:cs typeface="Times New Roman" panose="02020603050405020304" pitchFamily="18" charset="0"/>
              </a:rPr>
              <a:t>         d) Calculate fitness for new population</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93548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DB6F9-3F13-4E63-B558-477AD2AF377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Encoding Techniques in Genetic Algorithm</a:t>
            </a:r>
          </a:p>
        </p:txBody>
      </p:sp>
      <p:pic>
        <p:nvPicPr>
          <p:cNvPr id="5" name="Content Placeholder 4">
            <a:extLst>
              <a:ext uri="{FF2B5EF4-FFF2-40B4-BE49-F238E27FC236}">
                <a16:creationId xmlns:a16="http://schemas.microsoft.com/office/drawing/2014/main" id="{9360836D-D7D9-40A4-92C4-73B4EACB949C}"/>
              </a:ext>
            </a:extLst>
          </p:cNvPr>
          <p:cNvPicPr>
            <a:picLocks noGrp="1" noChangeAspect="1"/>
          </p:cNvPicPr>
          <p:nvPr>
            <p:ph idx="1"/>
          </p:nvPr>
        </p:nvPicPr>
        <p:blipFill>
          <a:blip r:embed="rId2"/>
          <a:stretch>
            <a:fillRect/>
          </a:stretch>
        </p:blipFill>
        <p:spPr>
          <a:xfrm>
            <a:off x="838200" y="1690689"/>
            <a:ext cx="10515600" cy="925512"/>
          </a:xfrm>
        </p:spPr>
      </p:pic>
      <p:pic>
        <p:nvPicPr>
          <p:cNvPr id="7" name="Picture 6">
            <a:extLst>
              <a:ext uri="{FF2B5EF4-FFF2-40B4-BE49-F238E27FC236}">
                <a16:creationId xmlns:a16="http://schemas.microsoft.com/office/drawing/2014/main" id="{542B0CB2-700C-4F27-8C19-5240D2E047B6}"/>
              </a:ext>
            </a:extLst>
          </p:cNvPr>
          <p:cNvPicPr>
            <a:picLocks noChangeAspect="1"/>
          </p:cNvPicPr>
          <p:nvPr/>
        </p:nvPicPr>
        <p:blipFill>
          <a:blip r:embed="rId3"/>
          <a:stretch>
            <a:fillRect/>
          </a:stretch>
        </p:blipFill>
        <p:spPr>
          <a:xfrm>
            <a:off x="838201" y="2607081"/>
            <a:ext cx="10515600" cy="1634719"/>
          </a:xfrm>
          <a:prstGeom prst="rect">
            <a:avLst/>
          </a:prstGeom>
        </p:spPr>
      </p:pic>
      <p:pic>
        <p:nvPicPr>
          <p:cNvPr id="9" name="Picture 8">
            <a:extLst>
              <a:ext uri="{FF2B5EF4-FFF2-40B4-BE49-F238E27FC236}">
                <a16:creationId xmlns:a16="http://schemas.microsoft.com/office/drawing/2014/main" id="{67F32F01-E09E-473A-A71D-A459C37DE363}"/>
              </a:ext>
            </a:extLst>
          </p:cNvPr>
          <p:cNvPicPr>
            <a:picLocks noChangeAspect="1"/>
          </p:cNvPicPr>
          <p:nvPr/>
        </p:nvPicPr>
        <p:blipFill>
          <a:blip r:embed="rId4"/>
          <a:stretch>
            <a:fillRect/>
          </a:stretch>
        </p:blipFill>
        <p:spPr>
          <a:xfrm>
            <a:off x="838199" y="4241800"/>
            <a:ext cx="9702801" cy="450873"/>
          </a:xfrm>
          <a:prstGeom prst="rect">
            <a:avLst/>
          </a:prstGeom>
        </p:spPr>
      </p:pic>
      <p:pic>
        <p:nvPicPr>
          <p:cNvPr id="11" name="Picture 10">
            <a:extLst>
              <a:ext uri="{FF2B5EF4-FFF2-40B4-BE49-F238E27FC236}">
                <a16:creationId xmlns:a16="http://schemas.microsoft.com/office/drawing/2014/main" id="{20F05607-1C06-4D15-9FCD-D249FBACDB03}"/>
              </a:ext>
            </a:extLst>
          </p:cNvPr>
          <p:cNvPicPr>
            <a:picLocks noChangeAspect="1"/>
          </p:cNvPicPr>
          <p:nvPr/>
        </p:nvPicPr>
        <p:blipFill>
          <a:blip r:embed="rId5"/>
          <a:stretch>
            <a:fillRect/>
          </a:stretch>
        </p:blipFill>
        <p:spPr>
          <a:xfrm>
            <a:off x="838199" y="4711642"/>
            <a:ext cx="9702801" cy="965791"/>
          </a:xfrm>
          <a:prstGeom prst="rect">
            <a:avLst/>
          </a:prstGeom>
        </p:spPr>
      </p:pic>
      <p:pic>
        <p:nvPicPr>
          <p:cNvPr id="13" name="Picture 12">
            <a:extLst>
              <a:ext uri="{FF2B5EF4-FFF2-40B4-BE49-F238E27FC236}">
                <a16:creationId xmlns:a16="http://schemas.microsoft.com/office/drawing/2014/main" id="{FE7D8CDB-CA9C-4158-9E51-CBDD10D87459}"/>
              </a:ext>
            </a:extLst>
          </p:cNvPr>
          <p:cNvPicPr>
            <a:picLocks noChangeAspect="1"/>
          </p:cNvPicPr>
          <p:nvPr/>
        </p:nvPicPr>
        <p:blipFill>
          <a:blip r:embed="rId6"/>
          <a:stretch>
            <a:fillRect/>
          </a:stretch>
        </p:blipFill>
        <p:spPr>
          <a:xfrm>
            <a:off x="9921789" y="5437693"/>
            <a:ext cx="619211" cy="219106"/>
          </a:xfrm>
          <a:prstGeom prst="rect">
            <a:avLst/>
          </a:prstGeom>
        </p:spPr>
      </p:pic>
    </p:spTree>
    <p:extLst>
      <p:ext uri="{BB962C8B-B14F-4D97-AF65-F5344CB8AC3E}">
        <p14:creationId xmlns:p14="http://schemas.microsoft.com/office/powerpoint/2010/main" val="3130702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5F2D4-8B8B-4828-9392-7B4C1821793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Binary Encoding</a:t>
            </a:r>
          </a:p>
        </p:txBody>
      </p:sp>
      <p:pic>
        <p:nvPicPr>
          <p:cNvPr id="5" name="Content Placeholder 4">
            <a:extLst>
              <a:ext uri="{FF2B5EF4-FFF2-40B4-BE49-F238E27FC236}">
                <a16:creationId xmlns:a16="http://schemas.microsoft.com/office/drawing/2014/main" id="{2F0638FB-5C8C-4594-BB19-A07C13693253}"/>
              </a:ext>
            </a:extLst>
          </p:cNvPr>
          <p:cNvPicPr>
            <a:picLocks noGrp="1" noChangeAspect="1"/>
          </p:cNvPicPr>
          <p:nvPr>
            <p:ph idx="1"/>
          </p:nvPr>
        </p:nvPicPr>
        <p:blipFill>
          <a:blip r:embed="rId2"/>
          <a:stretch>
            <a:fillRect/>
          </a:stretch>
        </p:blipFill>
        <p:spPr>
          <a:xfrm>
            <a:off x="838200" y="1818970"/>
            <a:ext cx="2643662" cy="407763"/>
          </a:xfrm>
        </p:spPr>
      </p:pic>
      <p:pic>
        <p:nvPicPr>
          <p:cNvPr id="7" name="Picture 6">
            <a:extLst>
              <a:ext uri="{FF2B5EF4-FFF2-40B4-BE49-F238E27FC236}">
                <a16:creationId xmlns:a16="http://schemas.microsoft.com/office/drawing/2014/main" id="{0CA610B1-F1EB-4D9A-BFFF-E70505660B77}"/>
              </a:ext>
            </a:extLst>
          </p:cNvPr>
          <p:cNvPicPr>
            <a:picLocks noChangeAspect="1"/>
          </p:cNvPicPr>
          <p:nvPr/>
        </p:nvPicPr>
        <p:blipFill>
          <a:blip r:embed="rId3"/>
          <a:stretch>
            <a:fillRect/>
          </a:stretch>
        </p:blipFill>
        <p:spPr>
          <a:xfrm>
            <a:off x="838200" y="2276314"/>
            <a:ext cx="10515600" cy="1152686"/>
          </a:xfrm>
          <a:prstGeom prst="rect">
            <a:avLst/>
          </a:prstGeom>
        </p:spPr>
      </p:pic>
      <p:pic>
        <p:nvPicPr>
          <p:cNvPr id="9" name="Picture 8">
            <a:extLst>
              <a:ext uri="{FF2B5EF4-FFF2-40B4-BE49-F238E27FC236}">
                <a16:creationId xmlns:a16="http://schemas.microsoft.com/office/drawing/2014/main" id="{2F089511-027B-423F-AAE8-C3E89A6879D9}"/>
              </a:ext>
            </a:extLst>
          </p:cNvPr>
          <p:cNvPicPr>
            <a:picLocks noChangeAspect="1"/>
          </p:cNvPicPr>
          <p:nvPr/>
        </p:nvPicPr>
        <p:blipFill>
          <a:blip r:embed="rId4"/>
          <a:stretch>
            <a:fillRect/>
          </a:stretch>
        </p:blipFill>
        <p:spPr>
          <a:xfrm>
            <a:off x="838200" y="3429000"/>
            <a:ext cx="9678751" cy="476316"/>
          </a:xfrm>
          <a:prstGeom prst="rect">
            <a:avLst/>
          </a:prstGeom>
        </p:spPr>
      </p:pic>
      <p:pic>
        <p:nvPicPr>
          <p:cNvPr id="11" name="Picture 10">
            <a:extLst>
              <a:ext uri="{FF2B5EF4-FFF2-40B4-BE49-F238E27FC236}">
                <a16:creationId xmlns:a16="http://schemas.microsoft.com/office/drawing/2014/main" id="{CCB38782-A037-4F3B-A5AC-88AFABBA6116}"/>
              </a:ext>
            </a:extLst>
          </p:cNvPr>
          <p:cNvPicPr>
            <a:picLocks noChangeAspect="1"/>
          </p:cNvPicPr>
          <p:nvPr/>
        </p:nvPicPr>
        <p:blipFill>
          <a:blip r:embed="rId5"/>
          <a:stretch>
            <a:fillRect/>
          </a:stretch>
        </p:blipFill>
        <p:spPr>
          <a:xfrm>
            <a:off x="838200" y="3905316"/>
            <a:ext cx="9488224" cy="400106"/>
          </a:xfrm>
          <a:prstGeom prst="rect">
            <a:avLst/>
          </a:prstGeom>
        </p:spPr>
      </p:pic>
      <p:pic>
        <p:nvPicPr>
          <p:cNvPr id="13" name="Picture 12">
            <a:extLst>
              <a:ext uri="{FF2B5EF4-FFF2-40B4-BE49-F238E27FC236}">
                <a16:creationId xmlns:a16="http://schemas.microsoft.com/office/drawing/2014/main" id="{E4232540-48B5-4E20-99BC-257650CB580A}"/>
              </a:ext>
            </a:extLst>
          </p:cNvPr>
          <p:cNvPicPr>
            <a:picLocks noChangeAspect="1"/>
          </p:cNvPicPr>
          <p:nvPr/>
        </p:nvPicPr>
        <p:blipFill>
          <a:blip r:embed="rId6"/>
          <a:stretch>
            <a:fillRect/>
          </a:stretch>
        </p:blipFill>
        <p:spPr>
          <a:xfrm>
            <a:off x="5677575" y="3357553"/>
            <a:ext cx="171474" cy="181000"/>
          </a:xfrm>
          <a:prstGeom prst="rect">
            <a:avLst/>
          </a:prstGeom>
        </p:spPr>
      </p:pic>
      <p:pic>
        <p:nvPicPr>
          <p:cNvPr id="15" name="Picture 14">
            <a:extLst>
              <a:ext uri="{FF2B5EF4-FFF2-40B4-BE49-F238E27FC236}">
                <a16:creationId xmlns:a16="http://schemas.microsoft.com/office/drawing/2014/main" id="{4BC7CA09-7150-4C8B-9D6B-C86C4F5DFC49}"/>
              </a:ext>
            </a:extLst>
          </p:cNvPr>
          <p:cNvPicPr>
            <a:picLocks noChangeAspect="1"/>
          </p:cNvPicPr>
          <p:nvPr/>
        </p:nvPicPr>
        <p:blipFill>
          <a:blip r:embed="rId6"/>
          <a:stretch>
            <a:fillRect/>
          </a:stretch>
        </p:blipFill>
        <p:spPr>
          <a:xfrm>
            <a:off x="8602134" y="3795763"/>
            <a:ext cx="389466" cy="218863"/>
          </a:xfrm>
          <a:prstGeom prst="rect">
            <a:avLst/>
          </a:prstGeom>
        </p:spPr>
      </p:pic>
      <p:pic>
        <p:nvPicPr>
          <p:cNvPr id="19" name="Picture 18">
            <a:extLst>
              <a:ext uri="{FF2B5EF4-FFF2-40B4-BE49-F238E27FC236}">
                <a16:creationId xmlns:a16="http://schemas.microsoft.com/office/drawing/2014/main" id="{F1DBB938-E285-43A4-912D-C906E4908E11}"/>
              </a:ext>
            </a:extLst>
          </p:cNvPr>
          <p:cNvPicPr>
            <a:picLocks noChangeAspect="1"/>
          </p:cNvPicPr>
          <p:nvPr/>
        </p:nvPicPr>
        <p:blipFill>
          <a:blip r:embed="rId7"/>
          <a:stretch>
            <a:fillRect/>
          </a:stretch>
        </p:blipFill>
        <p:spPr>
          <a:xfrm>
            <a:off x="2414073" y="4334002"/>
            <a:ext cx="7363853" cy="571580"/>
          </a:xfrm>
          <a:prstGeom prst="rect">
            <a:avLst/>
          </a:prstGeom>
        </p:spPr>
      </p:pic>
    </p:spTree>
    <p:extLst>
      <p:ext uri="{BB962C8B-B14F-4D97-AF65-F5344CB8AC3E}">
        <p14:creationId xmlns:p14="http://schemas.microsoft.com/office/powerpoint/2010/main" val="3805051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68379-2249-49D4-BE93-88B734782BF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Binary Encoding</a:t>
            </a:r>
            <a:endParaRPr lang="en-IN" dirty="0"/>
          </a:p>
        </p:txBody>
      </p:sp>
      <p:pic>
        <p:nvPicPr>
          <p:cNvPr id="5" name="Content Placeholder 4">
            <a:extLst>
              <a:ext uri="{FF2B5EF4-FFF2-40B4-BE49-F238E27FC236}">
                <a16:creationId xmlns:a16="http://schemas.microsoft.com/office/drawing/2014/main" id="{E1AC8AFF-68E2-4B3C-837B-F6BCA82F7052}"/>
              </a:ext>
            </a:extLst>
          </p:cNvPr>
          <p:cNvPicPr>
            <a:picLocks noGrp="1" noChangeAspect="1"/>
          </p:cNvPicPr>
          <p:nvPr>
            <p:ph idx="1"/>
          </p:nvPr>
        </p:nvPicPr>
        <p:blipFill>
          <a:blip r:embed="rId2"/>
          <a:stretch>
            <a:fillRect/>
          </a:stretch>
        </p:blipFill>
        <p:spPr>
          <a:xfrm>
            <a:off x="6250953" y="1817158"/>
            <a:ext cx="5102847" cy="4351338"/>
          </a:xfrm>
        </p:spPr>
      </p:pic>
      <p:pic>
        <p:nvPicPr>
          <p:cNvPr id="7" name="Picture 6">
            <a:extLst>
              <a:ext uri="{FF2B5EF4-FFF2-40B4-BE49-F238E27FC236}">
                <a16:creationId xmlns:a16="http://schemas.microsoft.com/office/drawing/2014/main" id="{DA3F14FB-5395-4447-AF5F-9DE354526A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1" y="1975315"/>
            <a:ext cx="5334000" cy="1772836"/>
          </a:xfrm>
          <a:prstGeom prst="rect">
            <a:avLst/>
          </a:prstGeom>
        </p:spPr>
      </p:pic>
      <p:pic>
        <p:nvPicPr>
          <p:cNvPr id="9" name="Picture 8">
            <a:extLst>
              <a:ext uri="{FF2B5EF4-FFF2-40B4-BE49-F238E27FC236}">
                <a16:creationId xmlns:a16="http://schemas.microsoft.com/office/drawing/2014/main" id="{902644B0-5FAC-4186-8D16-D6C28C2059CA}"/>
              </a:ext>
            </a:extLst>
          </p:cNvPr>
          <p:cNvPicPr>
            <a:picLocks noChangeAspect="1"/>
          </p:cNvPicPr>
          <p:nvPr/>
        </p:nvPicPr>
        <p:blipFill>
          <a:blip r:embed="rId4"/>
          <a:stretch>
            <a:fillRect/>
          </a:stretch>
        </p:blipFill>
        <p:spPr>
          <a:xfrm>
            <a:off x="838201" y="3688171"/>
            <a:ext cx="5257800" cy="1733792"/>
          </a:xfrm>
          <a:prstGeom prst="rect">
            <a:avLst/>
          </a:prstGeom>
        </p:spPr>
      </p:pic>
    </p:spTree>
    <p:extLst>
      <p:ext uri="{BB962C8B-B14F-4D97-AF65-F5344CB8AC3E}">
        <p14:creationId xmlns:p14="http://schemas.microsoft.com/office/powerpoint/2010/main" val="3258355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CDDD1-4DAF-495F-BE69-BAF72CD9BC8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Binary Encoding Example 1</a:t>
            </a:r>
            <a:endParaRPr lang="en-IN" dirty="0"/>
          </a:p>
        </p:txBody>
      </p:sp>
      <p:pic>
        <p:nvPicPr>
          <p:cNvPr id="5" name="Content Placeholder 4">
            <a:extLst>
              <a:ext uri="{FF2B5EF4-FFF2-40B4-BE49-F238E27FC236}">
                <a16:creationId xmlns:a16="http://schemas.microsoft.com/office/drawing/2014/main" id="{C1E19CA8-B2A7-4A9E-8E23-A515C8A101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8915" y="1789603"/>
            <a:ext cx="8254170" cy="3278793"/>
          </a:xfrm>
        </p:spPr>
      </p:pic>
    </p:spTree>
    <p:extLst>
      <p:ext uri="{BB962C8B-B14F-4D97-AF65-F5344CB8AC3E}">
        <p14:creationId xmlns:p14="http://schemas.microsoft.com/office/powerpoint/2010/main" val="6136182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042A4-1626-4180-80CD-EAE158402A3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Binary Encoding Example 2</a:t>
            </a:r>
            <a:endParaRPr lang="en-IN" dirty="0"/>
          </a:p>
        </p:txBody>
      </p:sp>
      <p:pic>
        <p:nvPicPr>
          <p:cNvPr id="5" name="Content Placeholder 4">
            <a:extLst>
              <a:ext uri="{FF2B5EF4-FFF2-40B4-BE49-F238E27FC236}">
                <a16:creationId xmlns:a16="http://schemas.microsoft.com/office/drawing/2014/main" id="{13F1C1B3-467A-499D-A304-CF7820D67ACC}"/>
              </a:ext>
            </a:extLst>
          </p:cNvPr>
          <p:cNvPicPr>
            <a:picLocks noGrp="1" noChangeAspect="1"/>
          </p:cNvPicPr>
          <p:nvPr>
            <p:ph idx="1"/>
          </p:nvPr>
        </p:nvPicPr>
        <p:blipFill>
          <a:blip r:embed="rId2"/>
          <a:stretch>
            <a:fillRect/>
          </a:stretch>
        </p:blipFill>
        <p:spPr>
          <a:xfrm>
            <a:off x="838200" y="1809979"/>
            <a:ext cx="4451070" cy="497693"/>
          </a:xfrm>
        </p:spPr>
      </p:pic>
      <p:pic>
        <p:nvPicPr>
          <p:cNvPr id="7" name="Picture 6">
            <a:extLst>
              <a:ext uri="{FF2B5EF4-FFF2-40B4-BE49-F238E27FC236}">
                <a16:creationId xmlns:a16="http://schemas.microsoft.com/office/drawing/2014/main" id="{982040BF-D687-4A86-B088-25F02E9939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314874"/>
            <a:ext cx="9872133" cy="1159907"/>
          </a:xfrm>
          <a:prstGeom prst="rect">
            <a:avLst/>
          </a:prstGeom>
        </p:spPr>
      </p:pic>
      <p:pic>
        <p:nvPicPr>
          <p:cNvPr id="9" name="Picture 8">
            <a:extLst>
              <a:ext uri="{FF2B5EF4-FFF2-40B4-BE49-F238E27FC236}">
                <a16:creationId xmlns:a16="http://schemas.microsoft.com/office/drawing/2014/main" id="{34E77E22-373F-4F49-8EB3-C68694999975}"/>
              </a:ext>
            </a:extLst>
          </p:cNvPr>
          <p:cNvPicPr>
            <a:picLocks noChangeAspect="1"/>
          </p:cNvPicPr>
          <p:nvPr/>
        </p:nvPicPr>
        <p:blipFill>
          <a:blip r:embed="rId4"/>
          <a:stretch>
            <a:fillRect/>
          </a:stretch>
        </p:blipFill>
        <p:spPr>
          <a:xfrm>
            <a:off x="838200" y="3601825"/>
            <a:ext cx="9872132" cy="994284"/>
          </a:xfrm>
          <a:prstGeom prst="rect">
            <a:avLst/>
          </a:prstGeom>
        </p:spPr>
      </p:pic>
      <p:pic>
        <p:nvPicPr>
          <p:cNvPr id="11" name="Picture 10">
            <a:extLst>
              <a:ext uri="{FF2B5EF4-FFF2-40B4-BE49-F238E27FC236}">
                <a16:creationId xmlns:a16="http://schemas.microsoft.com/office/drawing/2014/main" id="{D11F5D2F-57CE-42F3-A5B3-E302350AB74C}"/>
              </a:ext>
            </a:extLst>
          </p:cNvPr>
          <p:cNvPicPr>
            <a:picLocks noChangeAspect="1"/>
          </p:cNvPicPr>
          <p:nvPr/>
        </p:nvPicPr>
        <p:blipFill>
          <a:blip r:embed="rId5"/>
          <a:stretch>
            <a:fillRect/>
          </a:stretch>
        </p:blipFill>
        <p:spPr>
          <a:xfrm>
            <a:off x="1097518" y="4719231"/>
            <a:ext cx="7211431" cy="809738"/>
          </a:xfrm>
          <a:prstGeom prst="rect">
            <a:avLst/>
          </a:prstGeom>
        </p:spPr>
      </p:pic>
    </p:spTree>
    <p:extLst>
      <p:ext uri="{BB962C8B-B14F-4D97-AF65-F5344CB8AC3E}">
        <p14:creationId xmlns:p14="http://schemas.microsoft.com/office/powerpoint/2010/main" val="449450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06E7A-9C5F-41FA-8DB9-DE4EBA2305D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Value Encoding</a:t>
            </a:r>
          </a:p>
        </p:txBody>
      </p:sp>
      <p:pic>
        <p:nvPicPr>
          <p:cNvPr id="5" name="Content Placeholder 4">
            <a:extLst>
              <a:ext uri="{FF2B5EF4-FFF2-40B4-BE49-F238E27FC236}">
                <a16:creationId xmlns:a16="http://schemas.microsoft.com/office/drawing/2014/main" id="{4DE364D3-DE09-4662-9A00-AB59FB62C8C7}"/>
              </a:ext>
            </a:extLst>
          </p:cNvPr>
          <p:cNvPicPr>
            <a:picLocks noGrp="1" noChangeAspect="1"/>
          </p:cNvPicPr>
          <p:nvPr>
            <p:ph idx="1"/>
          </p:nvPr>
        </p:nvPicPr>
        <p:blipFill>
          <a:blip r:embed="rId2"/>
          <a:stretch>
            <a:fillRect/>
          </a:stretch>
        </p:blipFill>
        <p:spPr>
          <a:xfrm>
            <a:off x="838200" y="1773458"/>
            <a:ext cx="2091267" cy="446260"/>
          </a:xfrm>
        </p:spPr>
      </p:pic>
      <p:pic>
        <p:nvPicPr>
          <p:cNvPr id="7" name="Picture 6">
            <a:extLst>
              <a:ext uri="{FF2B5EF4-FFF2-40B4-BE49-F238E27FC236}">
                <a16:creationId xmlns:a16="http://schemas.microsoft.com/office/drawing/2014/main" id="{DFFAA0F5-0D32-4FC2-B9DB-E52C24B015B2}"/>
              </a:ext>
            </a:extLst>
          </p:cNvPr>
          <p:cNvPicPr>
            <a:picLocks noChangeAspect="1"/>
          </p:cNvPicPr>
          <p:nvPr/>
        </p:nvPicPr>
        <p:blipFill>
          <a:blip r:embed="rId3"/>
          <a:stretch>
            <a:fillRect/>
          </a:stretch>
        </p:blipFill>
        <p:spPr>
          <a:xfrm>
            <a:off x="838200" y="2219718"/>
            <a:ext cx="4334933" cy="446261"/>
          </a:xfrm>
          <a:prstGeom prst="rect">
            <a:avLst/>
          </a:prstGeom>
        </p:spPr>
      </p:pic>
      <p:pic>
        <p:nvPicPr>
          <p:cNvPr id="9" name="Picture 8">
            <a:extLst>
              <a:ext uri="{FF2B5EF4-FFF2-40B4-BE49-F238E27FC236}">
                <a16:creationId xmlns:a16="http://schemas.microsoft.com/office/drawing/2014/main" id="{33D9E7A5-2063-40FF-9287-8F66F75341D2}"/>
              </a:ext>
            </a:extLst>
          </p:cNvPr>
          <p:cNvPicPr>
            <a:picLocks noChangeAspect="1"/>
          </p:cNvPicPr>
          <p:nvPr/>
        </p:nvPicPr>
        <p:blipFill>
          <a:blip r:embed="rId4"/>
          <a:stretch>
            <a:fillRect/>
          </a:stretch>
        </p:blipFill>
        <p:spPr>
          <a:xfrm>
            <a:off x="838200" y="2669200"/>
            <a:ext cx="6942667" cy="497060"/>
          </a:xfrm>
          <a:prstGeom prst="rect">
            <a:avLst/>
          </a:prstGeom>
        </p:spPr>
      </p:pic>
      <p:pic>
        <p:nvPicPr>
          <p:cNvPr id="11" name="Picture 10">
            <a:extLst>
              <a:ext uri="{FF2B5EF4-FFF2-40B4-BE49-F238E27FC236}">
                <a16:creationId xmlns:a16="http://schemas.microsoft.com/office/drawing/2014/main" id="{DA6EF7BB-2554-4598-839F-661C9C969348}"/>
              </a:ext>
            </a:extLst>
          </p:cNvPr>
          <p:cNvPicPr>
            <a:picLocks noChangeAspect="1"/>
          </p:cNvPicPr>
          <p:nvPr/>
        </p:nvPicPr>
        <p:blipFill>
          <a:blip r:embed="rId5"/>
          <a:stretch>
            <a:fillRect/>
          </a:stretch>
        </p:blipFill>
        <p:spPr>
          <a:xfrm>
            <a:off x="838200" y="3138447"/>
            <a:ext cx="6942668" cy="497060"/>
          </a:xfrm>
          <a:prstGeom prst="rect">
            <a:avLst/>
          </a:prstGeom>
        </p:spPr>
      </p:pic>
      <p:pic>
        <p:nvPicPr>
          <p:cNvPr id="13" name="Picture 12">
            <a:extLst>
              <a:ext uri="{FF2B5EF4-FFF2-40B4-BE49-F238E27FC236}">
                <a16:creationId xmlns:a16="http://schemas.microsoft.com/office/drawing/2014/main" id="{1CA4E4A6-5B67-48C3-A07A-421357C2E98A}"/>
              </a:ext>
            </a:extLst>
          </p:cNvPr>
          <p:cNvPicPr>
            <a:picLocks noChangeAspect="1"/>
          </p:cNvPicPr>
          <p:nvPr/>
        </p:nvPicPr>
        <p:blipFill>
          <a:blip r:embed="rId6"/>
          <a:stretch>
            <a:fillRect/>
          </a:stretch>
        </p:blipFill>
        <p:spPr>
          <a:xfrm>
            <a:off x="838200" y="3589790"/>
            <a:ext cx="6942667" cy="398010"/>
          </a:xfrm>
          <a:prstGeom prst="rect">
            <a:avLst/>
          </a:prstGeom>
        </p:spPr>
      </p:pic>
      <p:pic>
        <p:nvPicPr>
          <p:cNvPr id="15" name="Picture 14">
            <a:extLst>
              <a:ext uri="{FF2B5EF4-FFF2-40B4-BE49-F238E27FC236}">
                <a16:creationId xmlns:a16="http://schemas.microsoft.com/office/drawing/2014/main" id="{0007809D-5623-4316-8F0A-40AF641AA9B8}"/>
              </a:ext>
            </a:extLst>
          </p:cNvPr>
          <p:cNvPicPr>
            <a:picLocks noChangeAspect="1"/>
          </p:cNvPicPr>
          <p:nvPr/>
        </p:nvPicPr>
        <p:blipFill>
          <a:blip r:embed="rId7"/>
          <a:stretch>
            <a:fillRect/>
          </a:stretch>
        </p:blipFill>
        <p:spPr>
          <a:xfrm>
            <a:off x="838200" y="3987801"/>
            <a:ext cx="6942667" cy="423530"/>
          </a:xfrm>
          <a:prstGeom prst="rect">
            <a:avLst/>
          </a:prstGeom>
        </p:spPr>
      </p:pic>
    </p:spTree>
    <p:extLst>
      <p:ext uri="{BB962C8B-B14F-4D97-AF65-F5344CB8AC3E}">
        <p14:creationId xmlns:p14="http://schemas.microsoft.com/office/powerpoint/2010/main" val="2929699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7E680-1FC6-48CB-A14F-E6A31CBA745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Value Encoding Example 1</a:t>
            </a:r>
            <a:endParaRPr lang="en-IN" dirty="0"/>
          </a:p>
        </p:txBody>
      </p:sp>
      <p:pic>
        <p:nvPicPr>
          <p:cNvPr id="5" name="Content Placeholder 4">
            <a:extLst>
              <a:ext uri="{FF2B5EF4-FFF2-40B4-BE49-F238E27FC236}">
                <a16:creationId xmlns:a16="http://schemas.microsoft.com/office/drawing/2014/main" id="{6EB78B0D-530F-4E78-815E-125089D67D35}"/>
              </a:ext>
            </a:extLst>
          </p:cNvPr>
          <p:cNvPicPr>
            <a:picLocks noGrp="1" noChangeAspect="1"/>
          </p:cNvPicPr>
          <p:nvPr>
            <p:ph idx="1"/>
          </p:nvPr>
        </p:nvPicPr>
        <p:blipFill>
          <a:blip r:embed="rId2"/>
          <a:stretch>
            <a:fillRect/>
          </a:stretch>
        </p:blipFill>
        <p:spPr>
          <a:xfrm>
            <a:off x="838200" y="1802572"/>
            <a:ext cx="3842799" cy="381828"/>
          </a:xfrm>
        </p:spPr>
      </p:pic>
      <p:pic>
        <p:nvPicPr>
          <p:cNvPr id="7" name="Picture 6">
            <a:extLst>
              <a:ext uri="{FF2B5EF4-FFF2-40B4-BE49-F238E27FC236}">
                <a16:creationId xmlns:a16="http://schemas.microsoft.com/office/drawing/2014/main" id="{3CE28F13-5444-40B0-8FD4-7B12EA108D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238654"/>
            <a:ext cx="8128784" cy="909743"/>
          </a:xfrm>
          <a:prstGeom prst="rect">
            <a:avLst/>
          </a:prstGeom>
        </p:spPr>
      </p:pic>
      <p:pic>
        <p:nvPicPr>
          <p:cNvPr id="9" name="Picture 8">
            <a:extLst>
              <a:ext uri="{FF2B5EF4-FFF2-40B4-BE49-F238E27FC236}">
                <a16:creationId xmlns:a16="http://schemas.microsoft.com/office/drawing/2014/main" id="{39BED0D0-CDED-4701-A59C-F018F5C5CC0B}"/>
              </a:ext>
            </a:extLst>
          </p:cNvPr>
          <p:cNvPicPr>
            <a:picLocks noChangeAspect="1"/>
          </p:cNvPicPr>
          <p:nvPr/>
        </p:nvPicPr>
        <p:blipFill>
          <a:blip r:embed="rId4"/>
          <a:stretch>
            <a:fillRect/>
          </a:stretch>
        </p:blipFill>
        <p:spPr>
          <a:xfrm>
            <a:off x="5685201" y="2074280"/>
            <a:ext cx="1740065" cy="762106"/>
          </a:xfrm>
          <a:prstGeom prst="rect">
            <a:avLst/>
          </a:prstGeom>
        </p:spPr>
      </p:pic>
      <p:pic>
        <p:nvPicPr>
          <p:cNvPr id="11" name="Picture 10">
            <a:extLst>
              <a:ext uri="{FF2B5EF4-FFF2-40B4-BE49-F238E27FC236}">
                <a16:creationId xmlns:a16="http://schemas.microsoft.com/office/drawing/2014/main" id="{D6645CC3-534B-42A9-869F-C578A57BF264}"/>
              </a:ext>
            </a:extLst>
          </p:cNvPr>
          <p:cNvPicPr>
            <a:picLocks noChangeAspect="1"/>
          </p:cNvPicPr>
          <p:nvPr/>
        </p:nvPicPr>
        <p:blipFill>
          <a:blip r:embed="rId5"/>
          <a:stretch>
            <a:fillRect/>
          </a:stretch>
        </p:blipFill>
        <p:spPr>
          <a:xfrm>
            <a:off x="838200" y="3165331"/>
            <a:ext cx="8128784" cy="720869"/>
          </a:xfrm>
          <a:prstGeom prst="rect">
            <a:avLst/>
          </a:prstGeom>
        </p:spPr>
      </p:pic>
      <p:pic>
        <p:nvPicPr>
          <p:cNvPr id="13" name="Picture 12">
            <a:extLst>
              <a:ext uri="{FF2B5EF4-FFF2-40B4-BE49-F238E27FC236}">
                <a16:creationId xmlns:a16="http://schemas.microsoft.com/office/drawing/2014/main" id="{0D55B002-C7D8-4FBE-9BFF-FC6B1FFEF7E5}"/>
              </a:ext>
            </a:extLst>
          </p:cNvPr>
          <p:cNvPicPr>
            <a:picLocks noChangeAspect="1"/>
          </p:cNvPicPr>
          <p:nvPr/>
        </p:nvPicPr>
        <p:blipFill>
          <a:blip r:embed="rId6"/>
          <a:stretch>
            <a:fillRect/>
          </a:stretch>
        </p:blipFill>
        <p:spPr>
          <a:xfrm>
            <a:off x="1739850" y="3976636"/>
            <a:ext cx="6325483" cy="733527"/>
          </a:xfrm>
          <a:prstGeom prst="rect">
            <a:avLst/>
          </a:prstGeom>
        </p:spPr>
      </p:pic>
    </p:spTree>
    <p:extLst>
      <p:ext uri="{BB962C8B-B14F-4D97-AF65-F5344CB8AC3E}">
        <p14:creationId xmlns:p14="http://schemas.microsoft.com/office/powerpoint/2010/main" val="1535902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885C8-680B-4B6E-8A81-244AF416405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Permutation (or order) Encoding</a:t>
            </a:r>
          </a:p>
        </p:txBody>
      </p:sp>
      <p:pic>
        <p:nvPicPr>
          <p:cNvPr id="5" name="Content Placeholder 4">
            <a:extLst>
              <a:ext uri="{FF2B5EF4-FFF2-40B4-BE49-F238E27FC236}">
                <a16:creationId xmlns:a16="http://schemas.microsoft.com/office/drawing/2014/main" id="{38630CA4-E465-4B48-9698-7D373842CC30}"/>
              </a:ext>
            </a:extLst>
          </p:cNvPr>
          <p:cNvPicPr>
            <a:picLocks noGrp="1" noChangeAspect="1"/>
          </p:cNvPicPr>
          <p:nvPr>
            <p:ph idx="1"/>
          </p:nvPr>
        </p:nvPicPr>
        <p:blipFill>
          <a:blip r:embed="rId2"/>
          <a:stretch>
            <a:fillRect/>
          </a:stretch>
        </p:blipFill>
        <p:spPr>
          <a:xfrm>
            <a:off x="838201" y="1762348"/>
            <a:ext cx="3843866" cy="529614"/>
          </a:xfrm>
        </p:spPr>
      </p:pic>
      <p:pic>
        <p:nvPicPr>
          <p:cNvPr id="7" name="Picture 6">
            <a:extLst>
              <a:ext uri="{FF2B5EF4-FFF2-40B4-BE49-F238E27FC236}">
                <a16:creationId xmlns:a16="http://schemas.microsoft.com/office/drawing/2014/main" id="{77AC5795-844B-4C1F-ACEA-CD448B5E3962}"/>
              </a:ext>
            </a:extLst>
          </p:cNvPr>
          <p:cNvPicPr>
            <a:picLocks noChangeAspect="1"/>
          </p:cNvPicPr>
          <p:nvPr/>
        </p:nvPicPr>
        <p:blipFill>
          <a:blip r:embed="rId3"/>
          <a:stretch>
            <a:fillRect/>
          </a:stretch>
        </p:blipFill>
        <p:spPr>
          <a:xfrm>
            <a:off x="838200" y="2291962"/>
            <a:ext cx="9516533" cy="764505"/>
          </a:xfrm>
          <a:prstGeom prst="rect">
            <a:avLst/>
          </a:prstGeom>
        </p:spPr>
      </p:pic>
      <p:pic>
        <p:nvPicPr>
          <p:cNvPr id="9" name="Picture 8">
            <a:extLst>
              <a:ext uri="{FF2B5EF4-FFF2-40B4-BE49-F238E27FC236}">
                <a16:creationId xmlns:a16="http://schemas.microsoft.com/office/drawing/2014/main" id="{E2B45246-84C2-4B2F-8209-563DD4BC51A5}"/>
              </a:ext>
            </a:extLst>
          </p:cNvPr>
          <p:cNvPicPr>
            <a:picLocks noChangeAspect="1"/>
          </p:cNvPicPr>
          <p:nvPr/>
        </p:nvPicPr>
        <p:blipFill>
          <a:blip r:embed="rId4"/>
          <a:stretch>
            <a:fillRect/>
          </a:stretch>
        </p:blipFill>
        <p:spPr>
          <a:xfrm>
            <a:off x="838201" y="3128817"/>
            <a:ext cx="6807200" cy="435650"/>
          </a:xfrm>
          <a:prstGeom prst="rect">
            <a:avLst/>
          </a:prstGeom>
        </p:spPr>
      </p:pic>
    </p:spTree>
    <p:extLst>
      <p:ext uri="{BB962C8B-B14F-4D97-AF65-F5344CB8AC3E}">
        <p14:creationId xmlns:p14="http://schemas.microsoft.com/office/powerpoint/2010/main" val="5195888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24931-3DA5-4E21-B1DB-6C1CB694A91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Permutation (or order) Encoding Example 1</a:t>
            </a:r>
            <a:endParaRPr lang="en-IN" dirty="0"/>
          </a:p>
        </p:txBody>
      </p:sp>
      <p:pic>
        <p:nvPicPr>
          <p:cNvPr id="5" name="Content Placeholder 4">
            <a:extLst>
              <a:ext uri="{FF2B5EF4-FFF2-40B4-BE49-F238E27FC236}">
                <a16:creationId xmlns:a16="http://schemas.microsoft.com/office/drawing/2014/main" id="{561EE0C6-B8EF-4BEC-8B5E-35AC3710F172}"/>
              </a:ext>
            </a:extLst>
          </p:cNvPr>
          <p:cNvPicPr>
            <a:picLocks noGrp="1" noChangeAspect="1"/>
          </p:cNvPicPr>
          <p:nvPr>
            <p:ph idx="1"/>
          </p:nvPr>
        </p:nvPicPr>
        <p:blipFill>
          <a:blip r:embed="rId2"/>
          <a:stretch>
            <a:fillRect/>
          </a:stretch>
        </p:blipFill>
        <p:spPr>
          <a:xfrm>
            <a:off x="838200" y="1841160"/>
            <a:ext cx="4241800" cy="639080"/>
          </a:xfrm>
        </p:spPr>
      </p:pic>
      <p:pic>
        <p:nvPicPr>
          <p:cNvPr id="7" name="Picture 6">
            <a:extLst>
              <a:ext uri="{FF2B5EF4-FFF2-40B4-BE49-F238E27FC236}">
                <a16:creationId xmlns:a16="http://schemas.microsoft.com/office/drawing/2014/main" id="{59361BFC-F5B7-4194-B028-5B73B0CB7FC6}"/>
              </a:ext>
            </a:extLst>
          </p:cNvPr>
          <p:cNvPicPr>
            <a:picLocks noChangeAspect="1"/>
          </p:cNvPicPr>
          <p:nvPr/>
        </p:nvPicPr>
        <p:blipFill>
          <a:blip r:embed="rId3"/>
          <a:stretch>
            <a:fillRect/>
          </a:stretch>
        </p:blipFill>
        <p:spPr>
          <a:xfrm>
            <a:off x="5226120" y="1666263"/>
            <a:ext cx="3056257" cy="2343473"/>
          </a:xfrm>
          <a:prstGeom prst="rect">
            <a:avLst/>
          </a:prstGeom>
        </p:spPr>
      </p:pic>
      <p:pic>
        <p:nvPicPr>
          <p:cNvPr id="9" name="Picture 8">
            <a:extLst>
              <a:ext uri="{FF2B5EF4-FFF2-40B4-BE49-F238E27FC236}">
                <a16:creationId xmlns:a16="http://schemas.microsoft.com/office/drawing/2014/main" id="{A87C9ADD-B4A2-4607-BD4C-E4E3B6E44C22}"/>
              </a:ext>
            </a:extLst>
          </p:cNvPr>
          <p:cNvPicPr>
            <a:picLocks noChangeAspect="1"/>
          </p:cNvPicPr>
          <p:nvPr/>
        </p:nvPicPr>
        <p:blipFill>
          <a:blip r:embed="rId4"/>
          <a:stretch>
            <a:fillRect/>
          </a:stretch>
        </p:blipFill>
        <p:spPr>
          <a:xfrm>
            <a:off x="838200" y="2550511"/>
            <a:ext cx="4174067" cy="574978"/>
          </a:xfrm>
          <a:prstGeom prst="rect">
            <a:avLst/>
          </a:prstGeom>
        </p:spPr>
      </p:pic>
      <p:pic>
        <p:nvPicPr>
          <p:cNvPr id="11" name="Picture 10">
            <a:extLst>
              <a:ext uri="{FF2B5EF4-FFF2-40B4-BE49-F238E27FC236}">
                <a16:creationId xmlns:a16="http://schemas.microsoft.com/office/drawing/2014/main" id="{E8BB604E-D2EE-4223-956D-90FA16BE60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 y="3195760"/>
            <a:ext cx="2912533" cy="2104173"/>
          </a:xfrm>
          <a:prstGeom prst="rect">
            <a:avLst/>
          </a:prstGeom>
        </p:spPr>
      </p:pic>
      <p:pic>
        <p:nvPicPr>
          <p:cNvPr id="13" name="Picture 12">
            <a:extLst>
              <a:ext uri="{FF2B5EF4-FFF2-40B4-BE49-F238E27FC236}">
                <a16:creationId xmlns:a16="http://schemas.microsoft.com/office/drawing/2014/main" id="{AF0750AA-6941-4CF5-8832-DDF6A35A9F84}"/>
              </a:ext>
            </a:extLst>
          </p:cNvPr>
          <p:cNvPicPr>
            <a:picLocks noChangeAspect="1"/>
          </p:cNvPicPr>
          <p:nvPr/>
        </p:nvPicPr>
        <p:blipFill>
          <a:blip r:embed="rId6"/>
          <a:stretch>
            <a:fillRect/>
          </a:stretch>
        </p:blipFill>
        <p:spPr>
          <a:xfrm>
            <a:off x="2580182" y="3125489"/>
            <a:ext cx="495369" cy="352474"/>
          </a:xfrm>
          <a:prstGeom prst="rect">
            <a:avLst/>
          </a:prstGeom>
        </p:spPr>
      </p:pic>
      <p:pic>
        <p:nvPicPr>
          <p:cNvPr id="14" name="Content Placeholder 5">
            <a:extLst>
              <a:ext uri="{FF2B5EF4-FFF2-40B4-BE49-F238E27FC236}">
                <a16:creationId xmlns:a16="http://schemas.microsoft.com/office/drawing/2014/main" id="{F6507556-4B2A-492E-8D49-40807F6E9EE8}"/>
              </a:ext>
            </a:extLst>
          </p:cNvPr>
          <p:cNvPicPr>
            <a:picLocks noChangeAspect="1"/>
          </p:cNvPicPr>
          <p:nvPr/>
        </p:nvPicPr>
        <p:blipFill>
          <a:blip r:embed="rId7"/>
          <a:stretch>
            <a:fillRect/>
          </a:stretch>
        </p:blipFill>
        <p:spPr>
          <a:xfrm>
            <a:off x="8659088" y="1602027"/>
            <a:ext cx="3032303" cy="2407709"/>
          </a:xfrm>
          <a:prstGeom prst="rect">
            <a:avLst/>
          </a:prstGeom>
        </p:spPr>
      </p:pic>
    </p:spTree>
    <p:extLst>
      <p:ext uri="{BB962C8B-B14F-4D97-AF65-F5344CB8AC3E}">
        <p14:creationId xmlns:p14="http://schemas.microsoft.com/office/powerpoint/2010/main" val="136137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92345-A7BB-417A-9C2F-D2B8509B7BD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Tree Encoding</a:t>
            </a:r>
          </a:p>
        </p:txBody>
      </p:sp>
      <p:pic>
        <p:nvPicPr>
          <p:cNvPr id="10" name="Content Placeholder 9">
            <a:extLst>
              <a:ext uri="{FF2B5EF4-FFF2-40B4-BE49-F238E27FC236}">
                <a16:creationId xmlns:a16="http://schemas.microsoft.com/office/drawing/2014/main" id="{DE7C7F5F-D688-4E5C-B845-F6A8F511D8F1}"/>
              </a:ext>
            </a:extLst>
          </p:cNvPr>
          <p:cNvPicPr>
            <a:picLocks noGrp="1" noChangeAspect="1"/>
          </p:cNvPicPr>
          <p:nvPr>
            <p:ph idx="1"/>
          </p:nvPr>
        </p:nvPicPr>
        <p:blipFill>
          <a:blip r:embed="rId2"/>
          <a:stretch>
            <a:fillRect/>
          </a:stretch>
        </p:blipFill>
        <p:spPr>
          <a:xfrm>
            <a:off x="838200" y="1849669"/>
            <a:ext cx="2252133" cy="384323"/>
          </a:xfrm>
        </p:spPr>
      </p:pic>
      <p:pic>
        <p:nvPicPr>
          <p:cNvPr id="12" name="Picture 11">
            <a:extLst>
              <a:ext uri="{FF2B5EF4-FFF2-40B4-BE49-F238E27FC236}">
                <a16:creationId xmlns:a16="http://schemas.microsoft.com/office/drawing/2014/main" id="{BD20C451-C305-4560-9A6A-8BACE046F345}"/>
              </a:ext>
            </a:extLst>
          </p:cNvPr>
          <p:cNvPicPr>
            <a:picLocks noChangeAspect="1"/>
          </p:cNvPicPr>
          <p:nvPr/>
        </p:nvPicPr>
        <p:blipFill>
          <a:blip r:embed="rId3"/>
          <a:stretch>
            <a:fillRect/>
          </a:stretch>
        </p:blipFill>
        <p:spPr>
          <a:xfrm>
            <a:off x="838200" y="2233992"/>
            <a:ext cx="7857067" cy="475482"/>
          </a:xfrm>
          <a:prstGeom prst="rect">
            <a:avLst/>
          </a:prstGeom>
        </p:spPr>
      </p:pic>
      <p:pic>
        <p:nvPicPr>
          <p:cNvPr id="14" name="Picture 13">
            <a:extLst>
              <a:ext uri="{FF2B5EF4-FFF2-40B4-BE49-F238E27FC236}">
                <a16:creationId xmlns:a16="http://schemas.microsoft.com/office/drawing/2014/main" id="{210FB127-BB15-4013-803B-83F849AD047C}"/>
              </a:ext>
            </a:extLst>
          </p:cNvPr>
          <p:cNvPicPr>
            <a:picLocks noChangeAspect="1"/>
          </p:cNvPicPr>
          <p:nvPr/>
        </p:nvPicPr>
        <p:blipFill>
          <a:blip r:embed="rId4"/>
          <a:stretch>
            <a:fillRect/>
          </a:stretch>
        </p:blipFill>
        <p:spPr>
          <a:xfrm>
            <a:off x="2342262" y="2777296"/>
            <a:ext cx="4185538" cy="3055984"/>
          </a:xfrm>
          <a:prstGeom prst="rect">
            <a:avLst/>
          </a:prstGeom>
        </p:spPr>
      </p:pic>
    </p:spTree>
    <p:extLst>
      <p:ext uri="{BB962C8B-B14F-4D97-AF65-F5344CB8AC3E}">
        <p14:creationId xmlns:p14="http://schemas.microsoft.com/office/powerpoint/2010/main" val="589344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022F7-FA96-47A8-BAFA-98D1265C58D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Parent Selection Operators</a:t>
            </a:r>
          </a:p>
        </p:txBody>
      </p:sp>
      <p:pic>
        <p:nvPicPr>
          <p:cNvPr id="5" name="Content Placeholder 4">
            <a:extLst>
              <a:ext uri="{FF2B5EF4-FFF2-40B4-BE49-F238E27FC236}">
                <a16:creationId xmlns:a16="http://schemas.microsoft.com/office/drawing/2014/main" id="{611EA60F-CF2F-4F38-84EC-6996E2850E7E}"/>
              </a:ext>
            </a:extLst>
          </p:cNvPr>
          <p:cNvPicPr>
            <a:picLocks noGrp="1" noChangeAspect="1"/>
          </p:cNvPicPr>
          <p:nvPr>
            <p:ph idx="1"/>
          </p:nvPr>
        </p:nvPicPr>
        <p:blipFill>
          <a:blip r:embed="rId2"/>
          <a:stretch>
            <a:fillRect/>
          </a:stretch>
        </p:blipFill>
        <p:spPr>
          <a:xfrm>
            <a:off x="838200" y="1852636"/>
            <a:ext cx="3962400" cy="2896212"/>
          </a:xfrm>
        </p:spPr>
      </p:pic>
      <p:pic>
        <p:nvPicPr>
          <p:cNvPr id="7" name="Picture 6">
            <a:extLst>
              <a:ext uri="{FF2B5EF4-FFF2-40B4-BE49-F238E27FC236}">
                <a16:creationId xmlns:a16="http://schemas.microsoft.com/office/drawing/2014/main" id="{226090D6-E923-440F-9BF7-CF87DDF99B80}"/>
              </a:ext>
            </a:extLst>
          </p:cNvPr>
          <p:cNvPicPr>
            <a:picLocks noChangeAspect="1"/>
          </p:cNvPicPr>
          <p:nvPr/>
        </p:nvPicPr>
        <p:blipFill>
          <a:blip r:embed="rId3"/>
          <a:stretch>
            <a:fillRect/>
          </a:stretch>
        </p:blipFill>
        <p:spPr>
          <a:xfrm>
            <a:off x="908774" y="4748848"/>
            <a:ext cx="3646294" cy="1508379"/>
          </a:xfrm>
          <a:prstGeom prst="rect">
            <a:avLst/>
          </a:prstGeom>
        </p:spPr>
      </p:pic>
      <p:pic>
        <p:nvPicPr>
          <p:cNvPr id="9" name="Picture 8">
            <a:extLst>
              <a:ext uri="{FF2B5EF4-FFF2-40B4-BE49-F238E27FC236}">
                <a16:creationId xmlns:a16="http://schemas.microsoft.com/office/drawing/2014/main" id="{105CBB6D-0478-464F-8272-DC27163FE364}"/>
              </a:ext>
            </a:extLst>
          </p:cNvPr>
          <p:cNvPicPr>
            <a:picLocks noChangeAspect="1"/>
          </p:cNvPicPr>
          <p:nvPr/>
        </p:nvPicPr>
        <p:blipFill>
          <a:blip r:embed="rId4"/>
          <a:stretch>
            <a:fillRect/>
          </a:stretch>
        </p:blipFill>
        <p:spPr>
          <a:xfrm>
            <a:off x="5031879" y="1852636"/>
            <a:ext cx="5584758" cy="4050072"/>
          </a:xfrm>
          <a:prstGeom prst="rect">
            <a:avLst/>
          </a:prstGeom>
        </p:spPr>
      </p:pic>
    </p:spTree>
    <p:extLst>
      <p:ext uri="{BB962C8B-B14F-4D97-AF65-F5344CB8AC3E}">
        <p14:creationId xmlns:p14="http://schemas.microsoft.com/office/powerpoint/2010/main" val="797963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AA3F3-C038-46A0-B441-45B8262AC87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Fitness Proportionate Selection</a:t>
            </a:r>
          </a:p>
        </p:txBody>
      </p:sp>
      <p:pic>
        <p:nvPicPr>
          <p:cNvPr id="5" name="Content Placeholder 4">
            <a:extLst>
              <a:ext uri="{FF2B5EF4-FFF2-40B4-BE49-F238E27FC236}">
                <a16:creationId xmlns:a16="http://schemas.microsoft.com/office/drawing/2014/main" id="{91EDA9E7-C2B8-4AB7-B51D-A6D33A485009}"/>
              </a:ext>
            </a:extLst>
          </p:cNvPr>
          <p:cNvPicPr>
            <a:picLocks noGrp="1" noChangeAspect="1"/>
          </p:cNvPicPr>
          <p:nvPr>
            <p:ph idx="1"/>
          </p:nvPr>
        </p:nvPicPr>
        <p:blipFill>
          <a:blip r:embed="rId2"/>
          <a:stretch>
            <a:fillRect/>
          </a:stretch>
        </p:blipFill>
        <p:spPr>
          <a:xfrm>
            <a:off x="838200" y="1763689"/>
            <a:ext cx="9517181" cy="877911"/>
          </a:xfrm>
        </p:spPr>
      </p:pic>
      <p:pic>
        <p:nvPicPr>
          <p:cNvPr id="7" name="Picture 6">
            <a:extLst>
              <a:ext uri="{FF2B5EF4-FFF2-40B4-BE49-F238E27FC236}">
                <a16:creationId xmlns:a16="http://schemas.microsoft.com/office/drawing/2014/main" id="{A9172456-47E3-4503-9AAD-DCA17B2FF1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641601"/>
            <a:ext cx="9517181" cy="901672"/>
          </a:xfrm>
          <a:prstGeom prst="rect">
            <a:avLst/>
          </a:prstGeom>
        </p:spPr>
      </p:pic>
      <p:pic>
        <p:nvPicPr>
          <p:cNvPr id="9" name="Picture 8">
            <a:extLst>
              <a:ext uri="{FF2B5EF4-FFF2-40B4-BE49-F238E27FC236}">
                <a16:creationId xmlns:a16="http://schemas.microsoft.com/office/drawing/2014/main" id="{18046B60-AC42-4D29-971E-6191EE23AEAB}"/>
              </a:ext>
            </a:extLst>
          </p:cNvPr>
          <p:cNvPicPr>
            <a:picLocks noChangeAspect="1"/>
          </p:cNvPicPr>
          <p:nvPr/>
        </p:nvPicPr>
        <p:blipFill>
          <a:blip r:embed="rId4"/>
          <a:stretch>
            <a:fillRect/>
          </a:stretch>
        </p:blipFill>
        <p:spPr>
          <a:xfrm>
            <a:off x="838200" y="3543273"/>
            <a:ext cx="9517181" cy="795047"/>
          </a:xfrm>
          <a:prstGeom prst="rect">
            <a:avLst/>
          </a:prstGeom>
        </p:spPr>
      </p:pic>
    </p:spTree>
    <p:extLst>
      <p:ext uri="{BB962C8B-B14F-4D97-AF65-F5344CB8AC3E}">
        <p14:creationId xmlns:p14="http://schemas.microsoft.com/office/powerpoint/2010/main" val="6838303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CDDD9-4210-4DDE-AD26-33BFD129343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Roulette Wheel Selection</a:t>
            </a:r>
          </a:p>
        </p:txBody>
      </p:sp>
      <p:pic>
        <p:nvPicPr>
          <p:cNvPr id="5" name="Content Placeholder 4">
            <a:extLst>
              <a:ext uri="{FF2B5EF4-FFF2-40B4-BE49-F238E27FC236}">
                <a16:creationId xmlns:a16="http://schemas.microsoft.com/office/drawing/2014/main" id="{1C39BB1E-E971-4037-933D-29ED4AA0A388}"/>
              </a:ext>
            </a:extLst>
          </p:cNvPr>
          <p:cNvPicPr>
            <a:picLocks noGrp="1" noChangeAspect="1"/>
          </p:cNvPicPr>
          <p:nvPr>
            <p:ph idx="1"/>
          </p:nvPr>
        </p:nvPicPr>
        <p:blipFill>
          <a:blip r:embed="rId2"/>
          <a:stretch>
            <a:fillRect/>
          </a:stretch>
        </p:blipFill>
        <p:spPr>
          <a:xfrm>
            <a:off x="838200" y="1754416"/>
            <a:ext cx="3471333" cy="386499"/>
          </a:xfrm>
        </p:spPr>
      </p:pic>
      <p:pic>
        <p:nvPicPr>
          <p:cNvPr id="7" name="Picture 6">
            <a:extLst>
              <a:ext uri="{FF2B5EF4-FFF2-40B4-BE49-F238E27FC236}">
                <a16:creationId xmlns:a16="http://schemas.microsoft.com/office/drawing/2014/main" id="{207E1056-7E74-46CA-8874-51211B07C4C1}"/>
              </a:ext>
            </a:extLst>
          </p:cNvPr>
          <p:cNvPicPr>
            <a:picLocks noChangeAspect="1"/>
          </p:cNvPicPr>
          <p:nvPr/>
        </p:nvPicPr>
        <p:blipFill>
          <a:blip r:embed="rId3"/>
          <a:stretch>
            <a:fillRect/>
          </a:stretch>
        </p:blipFill>
        <p:spPr>
          <a:xfrm>
            <a:off x="838200" y="2140915"/>
            <a:ext cx="5935133" cy="408457"/>
          </a:xfrm>
          <a:prstGeom prst="rect">
            <a:avLst/>
          </a:prstGeom>
        </p:spPr>
      </p:pic>
      <p:pic>
        <p:nvPicPr>
          <p:cNvPr id="9" name="Picture 8">
            <a:extLst>
              <a:ext uri="{FF2B5EF4-FFF2-40B4-BE49-F238E27FC236}">
                <a16:creationId xmlns:a16="http://schemas.microsoft.com/office/drawing/2014/main" id="{59358D26-30C9-4017-BA73-B3F2B1F94779}"/>
              </a:ext>
            </a:extLst>
          </p:cNvPr>
          <p:cNvPicPr>
            <a:picLocks noChangeAspect="1"/>
          </p:cNvPicPr>
          <p:nvPr/>
        </p:nvPicPr>
        <p:blipFill>
          <a:blip r:embed="rId4"/>
          <a:stretch>
            <a:fillRect/>
          </a:stretch>
        </p:blipFill>
        <p:spPr>
          <a:xfrm>
            <a:off x="838200" y="2478607"/>
            <a:ext cx="8754537" cy="457264"/>
          </a:xfrm>
          <a:prstGeom prst="rect">
            <a:avLst/>
          </a:prstGeom>
        </p:spPr>
      </p:pic>
      <p:pic>
        <p:nvPicPr>
          <p:cNvPr id="11" name="Picture 10">
            <a:extLst>
              <a:ext uri="{FF2B5EF4-FFF2-40B4-BE49-F238E27FC236}">
                <a16:creationId xmlns:a16="http://schemas.microsoft.com/office/drawing/2014/main" id="{DE9A3FE1-4C09-4B1E-A032-519A9086A570}"/>
              </a:ext>
            </a:extLst>
          </p:cNvPr>
          <p:cNvPicPr>
            <a:picLocks noChangeAspect="1"/>
          </p:cNvPicPr>
          <p:nvPr/>
        </p:nvPicPr>
        <p:blipFill>
          <a:blip r:embed="rId5"/>
          <a:stretch>
            <a:fillRect/>
          </a:stretch>
        </p:blipFill>
        <p:spPr>
          <a:xfrm>
            <a:off x="1505325" y="2999599"/>
            <a:ext cx="5608416" cy="2598449"/>
          </a:xfrm>
          <a:prstGeom prst="rect">
            <a:avLst/>
          </a:prstGeom>
        </p:spPr>
      </p:pic>
    </p:spTree>
    <p:extLst>
      <p:ext uri="{BB962C8B-B14F-4D97-AF65-F5344CB8AC3E}">
        <p14:creationId xmlns:p14="http://schemas.microsoft.com/office/powerpoint/2010/main" val="201215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2B1FC-3F70-4C97-BD01-1FE0154A9C7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Roulette Wheel Selection</a:t>
            </a:r>
            <a:endParaRPr lang="en-IN" dirty="0"/>
          </a:p>
        </p:txBody>
      </p:sp>
      <p:pic>
        <p:nvPicPr>
          <p:cNvPr id="5" name="Content Placeholder 4">
            <a:extLst>
              <a:ext uri="{FF2B5EF4-FFF2-40B4-BE49-F238E27FC236}">
                <a16:creationId xmlns:a16="http://schemas.microsoft.com/office/drawing/2014/main" id="{02A13F54-B56D-4FA3-87BD-E0EC4B35672B}"/>
              </a:ext>
            </a:extLst>
          </p:cNvPr>
          <p:cNvPicPr>
            <a:picLocks noGrp="1" noChangeAspect="1"/>
          </p:cNvPicPr>
          <p:nvPr>
            <p:ph idx="1"/>
          </p:nvPr>
        </p:nvPicPr>
        <p:blipFill>
          <a:blip r:embed="rId2"/>
          <a:stretch>
            <a:fillRect/>
          </a:stretch>
        </p:blipFill>
        <p:spPr>
          <a:xfrm>
            <a:off x="8329837" y="2447159"/>
            <a:ext cx="1982563" cy="1963681"/>
          </a:xfrm>
        </p:spPr>
      </p:pic>
      <p:pic>
        <p:nvPicPr>
          <p:cNvPr id="7" name="Picture 6">
            <a:extLst>
              <a:ext uri="{FF2B5EF4-FFF2-40B4-BE49-F238E27FC236}">
                <a16:creationId xmlns:a16="http://schemas.microsoft.com/office/drawing/2014/main" id="{D7758210-B6CB-406E-B995-69644B4E16EF}"/>
              </a:ext>
            </a:extLst>
          </p:cNvPr>
          <p:cNvPicPr>
            <a:picLocks noChangeAspect="1"/>
          </p:cNvPicPr>
          <p:nvPr/>
        </p:nvPicPr>
        <p:blipFill>
          <a:blip r:embed="rId3"/>
          <a:stretch>
            <a:fillRect/>
          </a:stretch>
        </p:blipFill>
        <p:spPr>
          <a:xfrm>
            <a:off x="838200" y="1792257"/>
            <a:ext cx="3732015" cy="341343"/>
          </a:xfrm>
          <a:prstGeom prst="rect">
            <a:avLst/>
          </a:prstGeom>
        </p:spPr>
      </p:pic>
      <p:pic>
        <p:nvPicPr>
          <p:cNvPr id="9" name="Picture 8">
            <a:extLst>
              <a:ext uri="{FF2B5EF4-FFF2-40B4-BE49-F238E27FC236}">
                <a16:creationId xmlns:a16="http://schemas.microsoft.com/office/drawing/2014/main" id="{3421E05B-7A5F-466E-8468-0FAE63A2C7BB}"/>
              </a:ext>
            </a:extLst>
          </p:cNvPr>
          <p:cNvPicPr>
            <a:picLocks noChangeAspect="1"/>
          </p:cNvPicPr>
          <p:nvPr/>
        </p:nvPicPr>
        <p:blipFill>
          <a:blip r:embed="rId4"/>
          <a:stretch>
            <a:fillRect/>
          </a:stretch>
        </p:blipFill>
        <p:spPr>
          <a:xfrm>
            <a:off x="838200" y="2133601"/>
            <a:ext cx="7260680" cy="1016000"/>
          </a:xfrm>
          <a:prstGeom prst="rect">
            <a:avLst/>
          </a:prstGeom>
        </p:spPr>
      </p:pic>
      <p:pic>
        <p:nvPicPr>
          <p:cNvPr id="11" name="Picture 10">
            <a:extLst>
              <a:ext uri="{FF2B5EF4-FFF2-40B4-BE49-F238E27FC236}">
                <a16:creationId xmlns:a16="http://schemas.microsoft.com/office/drawing/2014/main" id="{09049088-3951-4329-B85B-335A36D83987}"/>
              </a:ext>
            </a:extLst>
          </p:cNvPr>
          <p:cNvPicPr>
            <a:picLocks noChangeAspect="1"/>
          </p:cNvPicPr>
          <p:nvPr/>
        </p:nvPicPr>
        <p:blipFill>
          <a:blip r:embed="rId5"/>
          <a:stretch>
            <a:fillRect/>
          </a:stretch>
        </p:blipFill>
        <p:spPr>
          <a:xfrm>
            <a:off x="838200" y="3183468"/>
            <a:ext cx="7260680" cy="358763"/>
          </a:xfrm>
          <a:prstGeom prst="rect">
            <a:avLst/>
          </a:prstGeom>
        </p:spPr>
      </p:pic>
      <p:pic>
        <p:nvPicPr>
          <p:cNvPr id="13" name="Picture 12">
            <a:extLst>
              <a:ext uri="{FF2B5EF4-FFF2-40B4-BE49-F238E27FC236}">
                <a16:creationId xmlns:a16="http://schemas.microsoft.com/office/drawing/2014/main" id="{85F48EDD-9C28-4171-AB46-1D1D502A50BF}"/>
              </a:ext>
            </a:extLst>
          </p:cNvPr>
          <p:cNvPicPr>
            <a:picLocks noChangeAspect="1"/>
          </p:cNvPicPr>
          <p:nvPr/>
        </p:nvPicPr>
        <p:blipFill>
          <a:blip r:embed="rId6"/>
          <a:stretch>
            <a:fillRect/>
          </a:stretch>
        </p:blipFill>
        <p:spPr>
          <a:xfrm>
            <a:off x="838201" y="3592515"/>
            <a:ext cx="7258468" cy="1716086"/>
          </a:xfrm>
          <a:prstGeom prst="rect">
            <a:avLst/>
          </a:prstGeom>
        </p:spPr>
      </p:pic>
      <p:pic>
        <p:nvPicPr>
          <p:cNvPr id="15" name="Picture 14">
            <a:extLst>
              <a:ext uri="{FF2B5EF4-FFF2-40B4-BE49-F238E27FC236}">
                <a16:creationId xmlns:a16="http://schemas.microsoft.com/office/drawing/2014/main" id="{55BA76ED-467A-4681-B68A-B5A041FE89FC}"/>
              </a:ext>
            </a:extLst>
          </p:cNvPr>
          <p:cNvPicPr>
            <a:picLocks noChangeAspect="1"/>
          </p:cNvPicPr>
          <p:nvPr/>
        </p:nvPicPr>
        <p:blipFill>
          <a:blip r:embed="rId7"/>
          <a:stretch>
            <a:fillRect/>
          </a:stretch>
        </p:blipFill>
        <p:spPr>
          <a:xfrm>
            <a:off x="8329837" y="4450558"/>
            <a:ext cx="1982563" cy="2159738"/>
          </a:xfrm>
          <a:prstGeom prst="rect">
            <a:avLst/>
          </a:prstGeom>
        </p:spPr>
      </p:pic>
    </p:spTree>
    <p:extLst>
      <p:ext uri="{BB962C8B-B14F-4D97-AF65-F5344CB8AC3E}">
        <p14:creationId xmlns:p14="http://schemas.microsoft.com/office/powerpoint/2010/main" val="2637695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674F6-4064-4F59-BD44-91EDCDD7348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Stochastic Universal Sampling (SUS)</a:t>
            </a:r>
          </a:p>
        </p:txBody>
      </p:sp>
      <p:pic>
        <p:nvPicPr>
          <p:cNvPr id="5" name="Content Placeholder 4">
            <a:extLst>
              <a:ext uri="{FF2B5EF4-FFF2-40B4-BE49-F238E27FC236}">
                <a16:creationId xmlns:a16="http://schemas.microsoft.com/office/drawing/2014/main" id="{FBDEB338-FD82-4A82-ADC3-C8F4EA3FBFAB}"/>
              </a:ext>
            </a:extLst>
          </p:cNvPr>
          <p:cNvPicPr>
            <a:picLocks noGrp="1" noChangeAspect="1"/>
          </p:cNvPicPr>
          <p:nvPr>
            <p:ph idx="1"/>
          </p:nvPr>
        </p:nvPicPr>
        <p:blipFill>
          <a:blip r:embed="rId2"/>
          <a:stretch>
            <a:fillRect/>
          </a:stretch>
        </p:blipFill>
        <p:spPr>
          <a:xfrm>
            <a:off x="838200" y="1792511"/>
            <a:ext cx="5241371" cy="485022"/>
          </a:xfrm>
        </p:spPr>
      </p:pic>
      <p:pic>
        <p:nvPicPr>
          <p:cNvPr id="7" name="Picture 6">
            <a:extLst>
              <a:ext uri="{FF2B5EF4-FFF2-40B4-BE49-F238E27FC236}">
                <a16:creationId xmlns:a16="http://schemas.microsoft.com/office/drawing/2014/main" id="{E0089884-6652-49D5-A9CE-44156B38B012}"/>
              </a:ext>
            </a:extLst>
          </p:cNvPr>
          <p:cNvPicPr>
            <a:picLocks noChangeAspect="1"/>
          </p:cNvPicPr>
          <p:nvPr/>
        </p:nvPicPr>
        <p:blipFill>
          <a:blip r:embed="rId3"/>
          <a:stretch>
            <a:fillRect/>
          </a:stretch>
        </p:blipFill>
        <p:spPr>
          <a:xfrm>
            <a:off x="838200" y="2277533"/>
            <a:ext cx="8839200" cy="1410745"/>
          </a:xfrm>
          <a:prstGeom prst="rect">
            <a:avLst/>
          </a:prstGeom>
        </p:spPr>
      </p:pic>
      <p:pic>
        <p:nvPicPr>
          <p:cNvPr id="9" name="Picture 8">
            <a:extLst>
              <a:ext uri="{FF2B5EF4-FFF2-40B4-BE49-F238E27FC236}">
                <a16:creationId xmlns:a16="http://schemas.microsoft.com/office/drawing/2014/main" id="{247E6EC8-8931-4B13-A0CE-1885E6619239}"/>
              </a:ext>
            </a:extLst>
          </p:cNvPr>
          <p:cNvPicPr>
            <a:picLocks noChangeAspect="1"/>
          </p:cNvPicPr>
          <p:nvPr/>
        </p:nvPicPr>
        <p:blipFill>
          <a:blip r:embed="rId4"/>
          <a:stretch>
            <a:fillRect/>
          </a:stretch>
        </p:blipFill>
        <p:spPr>
          <a:xfrm>
            <a:off x="838200" y="3688278"/>
            <a:ext cx="8839200" cy="1410745"/>
          </a:xfrm>
          <a:prstGeom prst="rect">
            <a:avLst/>
          </a:prstGeom>
        </p:spPr>
      </p:pic>
      <p:pic>
        <p:nvPicPr>
          <p:cNvPr id="11" name="Picture 10">
            <a:extLst>
              <a:ext uri="{FF2B5EF4-FFF2-40B4-BE49-F238E27FC236}">
                <a16:creationId xmlns:a16="http://schemas.microsoft.com/office/drawing/2014/main" id="{994D14FF-82BD-45B0-8824-4C0A02201D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0706" y="5099790"/>
            <a:ext cx="4454187" cy="1758210"/>
          </a:xfrm>
          <a:prstGeom prst="rect">
            <a:avLst/>
          </a:prstGeom>
        </p:spPr>
      </p:pic>
    </p:spTree>
    <p:extLst>
      <p:ext uri="{BB962C8B-B14F-4D97-AF65-F5344CB8AC3E}">
        <p14:creationId xmlns:p14="http://schemas.microsoft.com/office/powerpoint/2010/main" val="31822014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2AD6A-D48B-4CA6-B85D-E50BC7DE14B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Ranking Selection</a:t>
            </a:r>
          </a:p>
        </p:txBody>
      </p:sp>
      <p:pic>
        <p:nvPicPr>
          <p:cNvPr id="5" name="Content Placeholder 4">
            <a:extLst>
              <a:ext uri="{FF2B5EF4-FFF2-40B4-BE49-F238E27FC236}">
                <a16:creationId xmlns:a16="http://schemas.microsoft.com/office/drawing/2014/main" id="{F004E0DB-0E85-4925-B4A6-B6FF44DDE2C8}"/>
              </a:ext>
            </a:extLst>
          </p:cNvPr>
          <p:cNvPicPr>
            <a:picLocks noGrp="1" noChangeAspect="1"/>
          </p:cNvPicPr>
          <p:nvPr>
            <p:ph idx="1"/>
          </p:nvPr>
        </p:nvPicPr>
        <p:blipFill>
          <a:blip r:embed="rId2"/>
          <a:stretch>
            <a:fillRect/>
          </a:stretch>
        </p:blipFill>
        <p:spPr>
          <a:xfrm>
            <a:off x="838200" y="1795166"/>
            <a:ext cx="2622257" cy="361945"/>
          </a:xfrm>
        </p:spPr>
      </p:pic>
      <p:pic>
        <p:nvPicPr>
          <p:cNvPr id="7" name="Picture 6">
            <a:extLst>
              <a:ext uri="{FF2B5EF4-FFF2-40B4-BE49-F238E27FC236}">
                <a16:creationId xmlns:a16="http://schemas.microsoft.com/office/drawing/2014/main" id="{9394D7EB-DA72-4092-8FDC-8C418002A749}"/>
              </a:ext>
            </a:extLst>
          </p:cNvPr>
          <p:cNvPicPr>
            <a:picLocks noChangeAspect="1"/>
          </p:cNvPicPr>
          <p:nvPr/>
        </p:nvPicPr>
        <p:blipFill>
          <a:blip r:embed="rId3"/>
          <a:stretch>
            <a:fillRect/>
          </a:stretch>
        </p:blipFill>
        <p:spPr>
          <a:xfrm>
            <a:off x="817564" y="2157111"/>
            <a:ext cx="8233303" cy="427790"/>
          </a:xfrm>
          <a:prstGeom prst="rect">
            <a:avLst/>
          </a:prstGeom>
        </p:spPr>
      </p:pic>
      <p:pic>
        <p:nvPicPr>
          <p:cNvPr id="9" name="Picture 8">
            <a:extLst>
              <a:ext uri="{FF2B5EF4-FFF2-40B4-BE49-F238E27FC236}">
                <a16:creationId xmlns:a16="http://schemas.microsoft.com/office/drawing/2014/main" id="{23FD6845-D2C7-4A92-9D94-7D816A82B9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564" y="2531864"/>
            <a:ext cx="8614633" cy="778603"/>
          </a:xfrm>
          <a:prstGeom prst="rect">
            <a:avLst/>
          </a:prstGeom>
        </p:spPr>
      </p:pic>
      <p:pic>
        <p:nvPicPr>
          <p:cNvPr id="11" name="Picture 10">
            <a:extLst>
              <a:ext uri="{FF2B5EF4-FFF2-40B4-BE49-F238E27FC236}">
                <a16:creationId xmlns:a16="http://schemas.microsoft.com/office/drawing/2014/main" id="{98DA9192-A3FC-45D8-A756-0F06A6984331}"/>
              </a:ext>
            </a:extLst>
          </p:cNvPr>
          <p:cNvPicPr>
            <a:picLocks noChangeAspect="1"/>
          </p:cNvPicPr>
          <p:nvPr/>
        </p:nvPicPr>
        <p:blipFill>
          <a:blip r:embed="rId5"/>
          <a:stretch>
            <a:fillRect/>
          </a:stretch>
        </p:blipFill>
        <p:spPr>
          <a:xfrm>
            <a:off x="1895316" y="3426077"/>
            <a:ext cx="4821755" cy="1594656"/>
          </a:xfrm>
          <a:prstGeom prst="rect">
            <a:avLst/>
          </a:prstGeom>
        </p:spPr>
      </p:pic>
      <p:pic>
        <p:nvPicPr>
          <p:cNvPr id="13" name="Picture 12">
            <a:extLst>
              <a:ext uri="{FF2B5EF4-FFF2-40B4-BE49-F238E27FC236}">
                <a16:creationId xmlns:a16="http://schemas.microsoft.com/office/drawing/2014/main" id="{10009BAC-84B4-47B6-9216-65C39EB23A75}"/>
              </a:ext>
            </a:extLst>
          </p:cNvPr>
          <p:cNvPicPr>
            <a:picLocks noChangeAspect="1"/>
          </p:cNvPicPr>
          <p:nvPr/>
        </p:nvPicPr>
        <p:blipFill>
          <a:blip r:embed="rId6"/>
          <a:stretch>
            <a:fillRect/>
          </a:stretch>
        </p:blipFill>
        <p:spPr>
          <a:xfrm>
            <a:off x="817564" y="5116487"/>
            <a:ext cx="8614633" cy="381053"/>
          </a:xfrm>
          <a:prstGeom prst="rect">
            <a:avLst/>
          </a:prstGeom>
        </p:spPr>
      </p:pic>
      <p:pic>
        <p:nvPicPr>
          <p:cNvPr id="15" name="Picture 14">
            <a:extLst>
              <a:ext uri="{FF2B5EF4-FFF2-40B4-BE49-F238E27FC236}">
                <a16:creationId xmlns:a16="http://schemas.microsoft.com/office/drawing/2014/main" id="{F0B43623-2A10-418B-BBDB-278AE5813F3E}"/>
              </a:ext>
            </a:extLst>
          </p:cNvPr>
          <p:cNvPicPr>
            <a:picLocks noChangeAspect="1"/>
          </p:cNvPicPr>
          <p:nvPr/>
        </p:nvPicPr>
        <p:blipFill>
          <a:blip r:embed="rId7"/>
          <a:stretch>
            <a:fillRect/>
          </a:stretch>
        </p:blipFill>
        <p:spPr>
          <a:xfrm>
            <a:off x="838201" y="5530716"/>
            <a:ext cx="8593996" cy="700751"/>
          </a:xfrm>
          <a:prstGeom prst="rect">
            <a:avLst/>
          </a:prstGeom>
        </p:spPr>
      </p:pic>
      <p:pic>
        <p:nvPicPr>
          <p:cNvPr id="17" name="Picture 16">
            <a:extLst>
              <a:ext uri="{FF2B5EF4-FFF2-40B4-BE49-F238E27FC236}">
                <a16:creationId xmlns:a16="http://schemas.microsoft.com/office/drawing/2014/main" id="{C1AE37D1-4B5A-4618-953C-FFF4F9FB8FFB}"/>
              </a:ext>
            </a:extLst>
          </p:cNvPr>
          <p:cNvPicPr>
            <a:picLocks noChangeAspect="1"/>
          </p:cNvPicPr>
          <p:nvPr/>
        </p:nvPicPr>
        <p:blipFill>
          <a:blip r:embed="rId8"/>
          <a:stretch>
            <a:fillRect/>
          </a:stretch>
        </p:blipFill>
        <p:spPr>
          <a:xfrm>
            <a:off x="7062763" y="5497540"/>
            <a:ext cx="252437" cy="285193"/>
          </a:xfrm>
          <a:prstGeom prst="rect">
            <a:avLst/>
          </a:prstGeom>
        </p:spPr>
      </p:pic>
      <p:pic>
        <p:nvPicPr>
          <p:cNvPr id="21" name="Picture 20">
            <a:extLst>
              <a:ext uri="{FF2B5EF4-FFF2-40B4-BE49-F238E27FC236}">
                <a16:creationId xmlns:a16="http://schemas.microsoft.com/office/drawing/2014/main" id="{4C9047F9-9277-43F1-BD89-945B37554897}"/>
              </a:ext>
            </a:extLst>
          </p:cNvPr>
          <p:cNvPicPr>
            <a:picLocks noChangeAspect="1"/>
          </p:cNvPicPr>
          <p:nvPr/>
        </p:nvPicPr>
        <p:blipFill>
          <a:blip r:embed="rId9"/>
          <a:stretch>
            <a:fillRect/>
          </a:stretch>
        </p:blipFill>
        <p:spPr>
          <a:xfrm>
            <a:off x="838200" y="6211611"/>
            <a:ext cx="6477000" cy="485843"/>
          </a:xfrm>
          <a:prstGeom prst="rect">
            <a:avLst/>
          </a:prstGeom>
        </p:spPr>
      </p:pic>
    </p:spTree>
    <p:extLst>
      <p:ext uri="{BB962C8B-B14F-4D97-AF65-F5344CB8AC3E}">
        <p14:creationId xmlns:p14="http://schemas.microsoft.com/office/powerpoint/2010/main" val="24650149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89F10-72F7-4E91-BF09-A132D11189D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Ranking Selection</a:t>
            </a:r>
            <a:endParaRPr lang="en-IN" dirty="0"/>
          </a:p>
        </p:txBody>
      </p:sp>
      <p:pic>
        <p:nvPicPr>
          <p:cNvPr id="5" name="Content Placeholder 4">
            <a:extLst>
              <a:ext uri="{FF2B5EF4-FFF2-40B4-BE49-F238E27FC236}">
                <a16:creationId xmlns:a16="http://schemas.microsoft.com/office/drawing/2014/main" id="{68DA7FF8-2C6A-4A28-8EA3-A7403856EDDC}"/>
              </a:ext>
            </a:extLst>
          </p:cNvPr>
          <p:cNvPicPr>
            <a:picLocks noGrp="1" noChangeAspect="1"/>
          </p:cNvPicPr>
          <p:nvPr>
            <p:ph idx="1"/>
          </p:nvPr>
        </p:nvPicPr>
        <p:blipFill>
          <a:blip r:embed="rId2"/>
          <a:stretch>
            <a:fillRect/>
          </a:stretch>
        </p:blipFill>
        <p:spPr>
          <a:xfrm>
            <a:off x="2825768" y="1825625"/>
            <a:ext cx="6540464" cy="4351338"/>
          </a:xfrm>
        </p:spPr>
      </p:pic>
      <p:pic>
        <p:nvPicPr>
          <p:cNvPr id="7" name="Picture 6">
            <a:extLst>
              <a:ext uri="{FF2B5EF4-FFF2-40B4-BE49-F238E27FC236}">
                <a16:creationId xmlns:a16="http://schemas.microsoft.com/office/drawing/2014/main" id="{79141451-7F8B-4169-A60F-0BF6BCCC5AF5}"/>
              </a:ext>
            </a:extLst>
          </p:cNvPr>
          <p:cNvPicPr>
            <a:picLocks noChangeAspect="1"/>
          </p:cNvPicPr>
          <p:nvPr/>
        </p:nvPicPr>
        <p:blipFill>
          <a:blip r:embed="rId3"/>
          <a:stretch>
            <a:fillRect/>
          </a:stretch>
        </p:blipFill>
        <p:spPr>
          <a:xfrm>
            <a:off x="838201" y="1563651"/>
            <a:ext cx="2616704" cy="392149"/>
          </a:xfrm>
          <a:prstGeom prst="rect">
            <a:avLst/>
          </a:prstGeom>
        </p:spPr>
      </p:pic>
    </p:spTree>
    <p:extLst>
      <p:ext uri="{BB962C8B-B14F-4D97-AF65-F5344CB8AC3E}">
        <p14:creationId xmlns:p14="http://schemas.microsoft.com/office/powerpoint/2010/main" val="13972436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743E9-D6E3-49FD-B910-351DE626372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Tournament Selection</a:t>
            </a:r>
          </a:p>
        </p:txBody>
      </p:sp>
      <p:pic>
        <p:nvPicPr>
          <p:cNvPr id="5" name="Content Placeholder 4">
            <a:extLst>
              <a:ext uri="{FF2B5EF4-FFF2-40B4-BE49-F238E27FC236}">
                <a16:creationId xmlns:a16="http://schemas.microsoft.com/office/drawing/2014/main" id="{CE4E9F08-BA13-4A3F-9915-E2668A373491}"/>
              </a:ext>
            </a:extLst>
          </p:cNvPr>
          <p:cNvPicPr>
            <a:picLocks noGrp="1" noChangeAspect="1"/>
          </p:cNvPicPr>
          <p:nvPr>
            <p:ph idx="1"/>
          </p:nvPr>
        </p:nvPicPr>
        <p:blipFill>
          <a:blip r:embed="rId2"/>
          <a:stretch>
            <a:fillRect/>
          </a:stretch>
        </p:blipFill>
        <p:spPr>
          <a:xfrm>
            <a:off x="838200" y="1842262"/>
            <a:ext cx="2624667" cy="291630"/>
          </a:xfrm>
        </p:spPr>
      </p:pic>
      <p:pic>
        <p:nvPicPr>
          <p:cNvPr id="7" name="Picture 6">
            <a:extLst>
              <a:ext uri="{FF2B5EF4-FFF2-40B4-BE49-F238E27FC236}">
                <a16:creationId xmlns:a16="http://schemas.microsoft.com/office/drawing/2014/main" id="{AA295FBE-5AB2-4C3B-AC94-E6448A9E9A80}"/>
              </a:ext>
            </a:extLst>
          </p:cNvPr>
          <p:cNvPicPr>
            <a:picLocks noChangeAspect="1"/>
          </p:cNvPicPr>
          <p:nvPr/>
        </p:nvPicPr>
        <p:blipFill>
          <a:blip r:embed="rId3"/>
          <a:stretch>
            <a:fillRect/>
          </a:stretch>
        </p:blipFill>
        <p:spPr>
          <a:xfrm>
            <a:off x="838200" y="2177198"/>
            <a:ext cx="5080000" cy="1696434"/>
          </a:xfrm>
          <a:prstGeom prst="rect">
            <a:avLst/>
          </a:prstGeom>
        </p:spPr>
      </p:pic>
      <p:pic>
        <p:nvPicPr>
          <p:cNvPr id="9" name="Picture 8">
            <a:extLst>
              <a:ext uri="{FF2B5EF4-FFF2-40B4-BE49-F238E27FC236}">
                <a16:creationId xmlns:a16="http://schemas.microsoft.com/office/drawing/2014/main" id="{DCE12660-771A-4D70-B604-51A7354F1078}"/>
              </a:ext>
            </a:extLst>
          </p:cNvPr>
          <p:cNvPicPr>
            <a:picLocks noChangeAspect="1"/>
          </p:cNvPicPr>
          <p:nvPr/>
        </p:nvPicPr>
        <p:blipFill>
          <a:blip r:embed="rId4"/>
          <a:stretch>
            <a:fillRect/>
          </a:stretch>
        </p:blipFill>
        <p:spPr>
          <a:xfrm>
            <a:off x="5863261" y="1988077"/>
            <a:ext cx="4936354" cy="3519507"/>
          </a:xfrm>
          <a:prstGeom prst="rect">
            <a:avLst/>
          </a:prstGeom>
        </p:spPr>
      </p:pic>
      <p:pic>
        <p:nvPicPr>
          <p:cNvPr id="11" name="Picture 10">
            <a:extLst>
              <a:ext uri="{FF2B5EF4-FFF2-40B4-BE49-F238E27FC236}">
                <a16:creationId xmlns:a16="http://schemas.microsoft.com/office/drawing/2014/main" id="{366B7F5A-54EC-4675-8171-D8720184CDCA}"/>
              </a:ext>
            </a:extLst>
          </p:cNvPr>
          <p:cNvPicPr>
            <a:picLocks noChangeAspect="1"/>
          </p:cNvPicPr>
          <p:nvPr/>
        </p:nvPicPr>
        <p:blipFill>
          <a:blip r:embed="rId5"/>
          <a:stretch>
            <a:fillRect/>
          </a:stretch>
        </p:blipFill>
        <p:spPr>
          <a:xfrm>
            <a:off x="6157868" y="1787991"/>
            <a:ext cx="514189" cy="291630"/>
          </a:xfrm>
          <a:prstGeom prst="rect">
            <a:avLst/>
          </a:prstGeom>
        </p:spPr>
      </p:pic>
      <p:pic>
        <p:nvPicPr>
          <p:cNvPr id="13" name="Picture 12">
            <a:extLst>
              <a:ext uri="{FF2B5EF4-FFF2-40B4-BE49-F238E27FC236}">
                <a16:creationId xmlns:a16="http://schemas.microsoft.com/office/drawing/2014/main" id="{FFB562DD-45C9-482D-A89C-1ADE503ADFF5}"/>
              </a:ext>
            </a:extLst>
          </p:cNvPr>
          <p:cNvPicPr>
            <a:picLocks noChangeAspect="1"/>
          </p:cNvPicPr>
          <p:nvPr/>
        </p:nvPicPr>
        <p:blipFill>
          <a:blip r:embed="rId6"/>
          <a:stretch>
            <a:fillRect/>
          </a:stretch>
        </p:blipFill>
        <p:spPr>
          <a:xfrm>
            <a:off x="832534" y="3916938"/>
            <a:ext cx="4978972" cy="807171"/>
          </a:xfrm>
          <a:prstGeom prst="rect">
            <a:avLst/>
          </a:prstGeom>
        </p:spPr>
      </p:pic>
    </p:spTree>
    <p:extLst>
      <p:ext uri="{BB962C8B-B14F-4D97-AF65-F5344CB8AC3E}">
        <p14:creationId xmlns:p14="http://schemas.microsoft.com/office/powerpoint/2010/main" val="34546077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C0EA5-586B-452F-90AD-249F26C9817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Truncation Selection</a:t>
            </a:r>
          </a:p>
        </p:txBody>
      </p:sp>
      <p:pic>
        <p:nvPicPr>
          <p:cNvPr id="5" name="Content Placeholder 4">
            <a:extLst>
              <a:ext uri="{FF2B5EF4-FFF2-40B4-BE49-F238E27FC236}">
                <a16:creationId xmlns:a16="http://schemas.microsoft.com/office/drawing/2014/main" id="{AFDCA727-9083-43EC-A017-5DC76AC7944F}"/>
              </a:ext>
            </a:extLst>
          </p:cNvPr>
          <p:cNvPicPr>
            <a:picLocks noGrp="1" noChangeAspect="1"/>
          </p:cNvPicPr>
          <p:nvPr>
            <p:ph idx="1"/>
          </p:nvPr>
        </p:nvPicPr>
        <p:blipFill>
          <a:blip r:embed="rId2"/>
          <a:stretch>
            <a:fillRect/>
          </a:stretch>
        </p:blipFill>
        <p:spPr>
          <a:xfrm>
            <a:off x="838200" y="1757595"/>
            <a:ext cx="2864017" cy="333672"/>
          </a:xfrm>
        </p:spPr>
      </p:pic>
      <p:pic>
        <p:nvPicPr>
          <p:cNvPr id="7" name="Picture 6">
            <a:extLst>
              <a:ext uri="{FF2B5EF4-FFF2-40B4-BE49-F238E27FC236}">
                <a16:creationId xmlns:a16="http://schemas.microsoft.com/office/drawing/2014/main" id="{083C8086-929D-4134-9C95-A516DF1CE4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103437"/>
            <a:ext cx="9024245" cy="732896"/>
          </a:xfrm>
          <a:prstGeom prst="rect">
            <a:avLst/>
          </a:prstGeom>
        </p:spPr>
      </p:pic>
      <p:pic>
        <p:nvPicPr>
          <p:cNvPr id="9" name="Picture 8">
            <a:extLst>
              <a:ext uri="{FF2B5EF4-FFF2-40B4-BE49-F238E27FC236}">
                <a16:creationId xmlns:a16="http://schemas.microsoft.com/office/drawing/2014/main" id="{5B6851A1-B1E0-449C-8524-77A4A772ECBC}"/>
              </a:ext>
            </a:extLst>
          </p:cNvPr>
          <p:cNvPicPr>
            <a:picLocks noChangeAspect="1"/>
          </p:cNvPicPr>
          <p:nvPr/>
        </p:nvPicPr>
        <p:blipFill>
          <a:blip r:embed="rId4"/>
          <a:stretch>
            <a:fillRect/>
          </a:stretch>
        </p:blipFill>
        <p:spPr>
          <a:xfrm>
            <a:off x="838200" y="2836333"/>
            <a:ext cx="9024245" cy="345144"/>
          </a:xfrm>
          <a:prstGeom prst="rect">
            <a:avLst/>
          </a:prstGeom>
        </p:spPr>
      </p:pic>
      <p:pic>
        <p:nvPicPr>
          <p:cNvPr id="11" name="Picture 10">
            <a:extLst>
              <a:ext uri="{FF2B5EF4-FFF2-40B4-BE49-F238E27FC236}">
                <a16:creationId xmlns:a16="http://schemas.microsoft.com/office/drawing/2014/main" id="{41F5F403-40DE-444B-984B-A95292374573}"/>
              </a:ext>
            </a:extLst>
          </p:cNvPr>
          <p:cNvPicPr>
            <a:picLocks noChangeAspect="1"/>
          </p:cNvPicPr>
          <p:nvPr/>
        </p:nvPicPr>
        <p:blipFill>
          <a:blip r:embed="rId5"/>
          <a:stretch>
            <a:fillRect/>
          </a:stretch>
        </p:blipFill>
        <p:spPr>
          <a:xfrm>
            <a:off x="838200" y="3265416"/>
            <a:ext cx="9024245" cy="856086"/>
          </a:xfrm>
          <a:prstGeom prst="rect">
            <a:avLst/>
          </a:prstGeom>
        </p:spPr>
      </p:pic>
      <p:pic>
        <p:nvPicPr>
          <p:cNvPr id="13" name="Picture 12">
            <a:extLst>
              <a:ext uri="{FF2B5EF4-FFF2-40B4-BE49-F238E27FC236}">
                <a16:creationId xmlns:a16="http://schemas.microsoft.com/office/drawing/2014/main" id="{249022D0-3A97-49E6-BF0F-F8033E366DE4}"/>
              </a:ext>
            </a:extLst>
          </p:cNvPr>
          <p:cNvPicPr>
            <a:picLocks noChangeAspect="1"/>
          </p:cNvPicPr>
          <p:nvPr/>
        </p:nvPicPr>
        <p:blipFill>
          <a:blip r:embed="rId6"/>
          <a:stretch>
            <a:fillRect/>
          </a:stretch>
        </p:blipFill>
        <p:spPr>
          <a:xfrm>
            <a:off x="838200" y="4121502"/>
            <a:ext cx="9024245" cy="805736"/>
          </a:xfrm>
          <a:prstGeom prst="rect">
            <a:avLst/>
          </a:prstGeom>
        </p:spPr>
      </p:pic>
    </p:spTree>
    <p:extLst>
      <p:ext uri="{BB962C8B-B14F-4D97-AF65-F5344CB8AC3E}">
        <p14:creationId xmlns:p14="http://schemas.microsoft.com/office/powerpoint/2010/main" val="420626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7F24A-6CF9-4298-BB11-00CB58A9936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Crossover Operators</a:t>
            </a:r>
          </a:p>
        </p:txBody>
      </p:sp>
      <p:pic>
        <p:nvPicPr>
          <p:cNvPr id="5" name="Content Placeholder 4">
            <a:extLst>
              <a:ext uri="{FF2B5EF4-FFF2-40B4-BE49-F238E27FC236}">
                <a16:creationId xmlns:a16="http://schemas.microsoft.com/office/drawing/2014/main" id="{2CC7D704-46CE-47B4-ABBF-31AE9388EA1F}"/>
              </a:ext>
            </a:extLst>
          </p:cNvPr>
          <p:cNvPicPr>
            <a:picLocks noGrp="1" noChangeAspect="1"/>
          </p:cNvPicPr>
          <p:nvPr>
            <p:ph idx="1"/>
          </p:nvPr>
        </p:nvPicPr>
        <p:blipFill>
          <a:blip r:embed="rId2"/>
          <a:stretch>
            <a:fillRect/>
          </a:stretch>
        </p:blipFill>
        <p:spPr>
          <a:xfrm>
            <a:off x="1487812" y="1825625"/>
            <a:ext cx="9216375" cy="4351338"/>
          </a:xfrm>
        </p:spPr>
      </p:pic>
      <p:pic>
        <p:nvPicPr>
          <p:cNvPr id="7" name="Picture 6">
            <a:extLst>
              <a:ext uri="{FF2B5EF4-FFF2-40B4-BE49-F238E27FC236}">
                <a16:creationId xmlns:a16="http://schemas.microsoft.com/office/drawing/2014/main" id="{735CDD32-54D5-4310-81D3-1DCFB19F9C11}"/>
              </a:ext>
            </a:extLst>
          </p:cNvPr>
          <p:cNvPicPr>
            <a:picLocks noChangeAspect="1"/>
          </p:cNvPicPr>
          <p:nvPr/>
        </p:nvPicPr>
        <p:blipFill>
          <a:blip r:embed="rId3"/>
          <a:stretch>
            <a:fillRect/>
          </a:stretch>
        </p:blipFill>
        <p:spPr>
          <a:xfrm>
            <a:off x="10294555" y="5942529"/>
            <a:ext cx="409632" cy="171474"/>
          </a:xfrm>
          <a:prstGeom prst="rect">
            <a:avLst/>
          </a:prstGeom>
        </p:spPr>
      </p:pic>
    </p:spTree>
    <p:extLst>
      <p:ext uri="{BB962C8B-B14F-4D97-AF65-F5344CB8AC3E}">
        <p14:creationId xmlns:p14="http://schemas.microsoft.com/office/powerpoint/2010/main" val="14681312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DFA8A-7C90-4701-AA52-7D0460E1466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Binary Coded Crossover Operators</a:t>
            </a:r>
          </a:p>
        </p:txBody>
      </p:sp>
      <p:pic>
        <p:nvPicPr>
          <p:cNvPr id="5" name="Content Placeholder 4">
            <a:extLst>
              <a:ext uri="{FF2B5EF4-FFF2-40B4-BE49-F238E27FC236}">
                <a16:creationId xmlns:a16="http://schemas.microsoft.com/office/drawing/2014/main" id="{19CCCA7D-7104-484D-993A-604936F2A7C9}"/>
              </a:ext>
            </a:extLst>
          </p:cNvPr>
          <p:cNvPicPr>
            <a:picLocks noGrp="1" noChangeAspect="1"/>
          </p:cNvPicPr>
          <p:nvPr>
            <p:ph idx="1"/>
          </p:nvPr>
        </p:nvPicPr>
        <p:blipFill>
          <a:blip r:embed="rId2"/>
          <a:stretch>
            <a:fillRect/>
          </a:stretch>
        </p:blipFill>
        <p:spPr>
          <a:xfrm>
            <a:off x="838200" y="2126726"/>
            <a:ext cx="3096057" cy="3715268"/>
          </a:xfrm>
        </p:spPr>
      </p:pic>
    </p:spTree>
    <p:extLst>
      <p:ext uri="{BB962C8B-B14F-4D97-AF65-F5344CB8AC3E}">
        <p14:creationId xmlns:p14="http://schemas.microsoft.com/office/powerpoint/2010/main" val="37487132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8C176-4C32-4D07-8F6D-959D68A3C1F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Single Point Crossover</a:t>
            </a:r>
          </a:p>
        </p:txBody>
      </p:sp>
      <p:pic>
        <p:nvPicPr>
          <p:cNvPr id="5" name="Content Placeholder 4">
            <a:extLst>
              <a:ext uri="{FF2B5EF4-FFF2-40B4-BE49-F238E27FC236}">
                <a16:creationId xmlns:a16="http://schemas.microsoft.com/office/drawing/2014/main" id="{0B345C1C-CAF4-4AC6-B802-599184787494}"/>
              </a:ext>
            </a:extLst>
          </p:cNvPr>
          <p:cNvPicPr>
            <a:picLocks noGrp="1" noChangeAspect="1"/>
          </p:cNvPicPr>
          <p:nvPr>
            <p:ph idx="1"/>
          </p:nvPr>
        </p:nvPicPr>
        <p:blipFill>
          <a:blip r:embed="rId2"/>
          <a:stretch>
            <a:fillRect/>
          </a:stretch>
        </p:blipFill>
        <p:spPr>
          <a:xfrm>
            <a:off x="838200" y="1783292"/>
            <a:ext cx="8228439" cy="4351338"/>
          </a:xfrm>
        </p:spPr>
      </p:pic>
    </p:spTree>
    <p:extLst>
      <p:ext uri="{BB962C8B-B14F-4D97-AF65-F5344CB8AC3E}">
        <p14:creationId xmlns:p14="http://schemas.microsoft.com/office/powerpoint/2010/main" val="24785865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D6DEF-D4F2-494B-A381-F672B783391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Single Point Crossover</a:t>
            </a:r>
            <a:endParaRPr lang="en-IN" dirty="0"/>
          </a:p>
        </p:txBody>
      </p:sp>
      <p:pic>
        <p:nvPicPr>
          <p:cNvPr id="5" name="Content Placeholder 4">
            <a:extLst>
              <a:ext uri="{FF2B5EF4-FFF2-40B4-BE49-F238E27FC236}">
                <a16:creationId xmlns:a16="http://schemas.microsoft.com/office/drawing/2014/main" id="{B637AC3A-8823-49D3-B4A7-8E63263ECCD8}"/>
              </a:ext>
            </a:extLst>
          </p:cNvPr>
          <p:cNvPicPr>
            <a:picLocks noGrp="1" noChangeAspect="1"/>
          </p:cNvPicPr>
          <p:nvPr>
            <p:ph idx="1"/>
          </p:nvPr>
        </p:nvPicPr>
        <p:blipFill>
          <a:blip r:embed="rId2"/>
          <a:stretch>
            <a:fillRect/>
          </a:stretch>
        </p:blipFill>
        <p:spPr>
          <a:xfrm>
            <a:off x="838200" y="1808692"/>
            <a:ext cx="9998636" cy="4351338"/>
          </a:xfrm>
        </p:spPr>
      </p:pic>
      <p:pic>
        <p:nvPicPr>
          <p:cNvPr id="7" name="Picture 6">
            <a:extLst>
              <a:ext uri="{FF2B5EF4-FFF2-40B4-BE49-F238E27FC236}">
                <a16:creationId xmlns:a16="http://schemas.microsoft.com/office/drawing/2014/main" id="{FC6A6A42-E30A-449C-BD26-F162E7A6C57E}"/>
              </a:ext>
            </a:extLst>
          </p:cNvPr>
          <p:cNvPicPr>
            <a:picLocks noChangeAspect="1"/>
          </p:cNvPicPr>
          <p:nvPr/>
        </p:nvPicPr>
        <p:blipFill>
          <a:blip r:embed="rId3"/>
          <a:stretch>
            <a:fillRect/>
          </a:stretch>
        </p:blipFill>
        <p:spPr>
          <a:xfrm>
            <a:off x="5527912" y="3123643"/>
            <a:ext cx="619211" cy="390580"/>
          </a:xfrm>
          <a:prstGeom prst="rect">
            <a:avLst/>
          </a:prstGeom>
        </p:spPr>
      </p:pic>
      <p:pic>
        <p:nvPicPr>
          <p:cNvPr id="9" name="Picture 8">
            <a:extLst>
              <a:ext uri="{FF2B5EF4-FFF2-40B4-BE49-F238E27FC236}">
                <a16:creationId xmlns:a16="http://schemas.microsoft.com/office/drawing/2014/main" id="{566F41C5-72E5-4570-8CD2-83B42D35A491}"/>
              </a:ext>
            </a:extLst>
          </p:cNvPr>
          <p:cNvPicPr>
            <a:picLocks noChangeAspect="1"/>
          </p:cNvPicPr>
          <p:nvPr/>
        </p:nvPicPr>
        <p:blipFill>
          <a:blip r:embed="rId4"/>
          <a:stretch>
            <a:fillRect/>
          </a:stretch>
        </p:blipFill>
        <p:spPr>
          <a:xfrm>
            <a:off x="6147123" y="4089401"/>
            <a:ext cx="4827517" cy="2070630"/>
          </a:xfrm>
          <a:prstGeom prst="rect">
            <a:avLst/>
          </a:prstGeom>
        </p:spPr>
      </p:pic>
    </p:spTree>
    <p:extLst>
      <p:ext uri="{BB962C8B-B14F-4D97-AF65-F5344CB8AC3E}">
        <p14:creationId xmlns:p14="http://schemas.microsoft.com/office/powerpoint/2010/main" val="7713153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2ABF0-A9C3-475F-88FB-8E2EF01987A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Two Point Crossover</a:t>
            </a:r>
          </a:p>
        </p:txBody>
      </p:sp>
      <p:pic>
        <p:nvPicPr>
          <p:cNvPr id="5" name="Content Placeholder 4">
            <a:extLst>
              <a:ext uri="{FF2B5EF4-FFF2-40B4-BE49-F238E27FC236}">
                <a16:creationId xmlns:a16="http://schemas.microsoft.com/office/drawing/2014/main" id="{E1B4B190-0E1A-444D-9D33-8FBFD1F76A54}"/>
              </a:ext>
            </a:extLst>
          </p:cNvPr>
          <p:cNvPicPr>
            <a:picLocks noGrp="1" noChangeAspect="1"/>
          </p:cNvPicPr>
          <p:nvPr>
            <p:ph idx="1"/>
          </p:nvPr>
        </p:nvPicPr>
        <p:blipFill>
          <a:blip r:embed="rId2"/>
          <a:stretch>
            <a:fillRect/>
          </a:stretch>
        </p:blipFill>
        <p:spPr>
          <a:xfrm>
            <a:off x="838200" y="1800225"/>
            <a:ext cx="8702676" cy="4351338"/>
          </a:xfrm>
        </p:spPr>
      </p:pic>
    </p:spTree>
    <p:extLst>
      <p:ext uri="{BB962C8B-B14F-4D97-AF65-F5344CB8AC3E}">
        <p14:creationId xmlns:p14="http://schemas.microsoft.com/office/powerpoint/2010/main" val="26866135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093E7-45B9-4EE1-B818-E4F5EEA25C2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Two Point Crossover</a:t>
            </a:r>
            <a:endParaRPr lang="en-IN" dirty="0"/>
          </a:p>
        </p:txBody>
      </p:sp>
      <p:pic>
        <p:nvPicPr>
          <p:cNvPr id="5" name="Content Placeholder 4">
            <a:extLst>
              <a:ext uri="{FF2B5EF4-FFF2-40B4-BE49-F238E27FC236}">
                <a16:creationId xmlns:a16="http://schemas.microsoft.com/office/drawing/2014/main" id="{03A010E3-E310-44F8-A0CD-8E091B9F4C87}"/>
              </a:ext>
            </a:extLst>
          </p:cNvPr>
          <p:cNvPicPr>
            <a:picLocks noGrp="1" noChangeAspect="1"/>
          </p:cNvPicPr>
          <p:nvPr>
            <p:ph idx="1"/>
          </p:nvPr>
        </p:nvPicPr>
        <p:blipFill>
          <a:blip r:embed="rId2"/>
          <a:stretch>
            <a:fillRect/>
          </a:stretch>
        </p:blipFill>
        <p:spPr>
          <a:xfrm>
            <a:off x="838200" y="1817158"/>
            <a:ext cx="9705038" cy="4351338"/>
          </a:xfrm>
        </p:spPr>
      </p:pic>
      <p:pic>
        <p:nvPicPr>
          <p:cNvPr id="7" name="Picture 6">
            <a:extLst>
              <a:ext uri="{FF2B5EF4-FFF2-40B4-BE49-F238E27FC236}">
                <a16:creationId xmlns:a16="http://schemas.microsoft.com/office/drawing/2014/main" id="{FA933369-78DF-4902-8EE3-3E826849DCDD}"/>
              </a:ext>
            </a:extLst>
          </p:cNvPr>
          <p:cNvPicPr>
            <a:picLocks noChangeAspect="1"/>
          </p:cNvPicPr>
          <p:nvPr/>
        </p:nvPicPr>
        <p:blipFill>
          <a:blip r:embed="rId3"/>
          <a:stretch>
            <a:fillRect/>
          </a:stretch>
        </p:blipFill>
        <p:spPr>
          <a:xfrm>
            <a:off x="5690719" y="2735263"/>
            <a:ext cx="4926747" cy="3433233"/>
          </a:xfrm>
          <a:prstGeom prst="rect">
            <a:avLst/>
          </a:prstGeom>
        </p:spPr>
      </p:pic>
      <p:pic>
        <p:nvPicPr>
          <p:cNvPr id="9" name="Picture 8">
            <a:extLst>
              <a:ext uri="{FF2B5EF4-FFF2-40B4-BE49-F238E27FC236}">
                <a16:creationId xmlns:a16="http://schemas.microsoft.com/office/drawing/2014/main" id="{8047F506-4BCE-4C06-883C-C5B16FC9C8FF}"/>
              </a:ext>
            </a:extLst>
          </p:cNvPr>
          <p:cNvPicPr>
            <a:picLocks noChangeAspect="1"/>
          </p:cNvPicPr>
          <p:nvPr/>
        </p:nvPicPr>
        <p:blipFill>
          <a:blip r:embed="rId4"/>
          <a:stretch>
            <a:fillRect/>
          </a:stretch>
        </p:blipFill>
        <p:spPr>
          <a:xfrm>
            <a:off x="8154091" y="2735263"/>
            <a:ext cx="1252375" cy="409632"/>
          </a:xfrm>
          <a:prstGeom prst="rect">
            <a:avLst/>
          </a:prstGeom>
        </p:spPr>
      </p:pic>
    </p:spTree>
    <p:extLst>
      <p:ext uri="{BB962C8B-B14F-4D97-AF65-F5344CB8AC3E}">
        <p14:creationId xmlns:p14="http://schemas.microsoft.com/office/powerpoint/2010/main" val="38570987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CEFA7-88E4-44FA-9FFA-02A381CE70A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Two Point Crossover</a:t>
            </a:r>
            <a:endParaRPr lang="en-IN" dirty="0"/>
          </a:p>
        </p:txBody>
      </p:sp>
      <p:pic>
        <p:nvPicPr>
          <p:cNvPr id="5" name="Content Placeholder 4">
            <a:extLst>
              <a:ext uri="{FF2B5EF4-FFF2-40B4-BE49-F238E27FC236}">
                <a16:creationId xmlns:a16="http://schemas.microsoft.com/office/drawing/2014/main" id="{F10C439B-1BCE-4197-B8A7-9226AE59F02F}"/>
              </a:ext>
            </a:extLst>
          </p:cNvPr>
          <p:cNvPicPr>
            <a:picLocks noGrp="1" noChangeAspect="1"/>
          </p:cNvPicPr>
          <p:nvPr>
            <p:ph idx="1"/>
          </p:nvPr>
        </p:nvPicPr>
        <p:blipFill>
          <a:blip r:embed="rId2"/>
          <a:stretch>
            <a:fillRect/>
          </a:stretch>
        </p:blipFill>
        <p:spPr>
          <a:xfrm>
            <a:off x="838200" y="1786529"/>
            <a:ext cx="6439799" cy="2905530"/>
          </a:xfrm>
        </p:spPr>
      </p:pic>
    </p:spTree>
    <p:extLst>
      <p:ext uri="{BB962C8B-B14F-4D97-AF65-F5344CB8AC3E}">
        <p14:creationId xmlns:p14="http://schemas.microsoft.com/office/powerpoint/2010/main" val="2070387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3693E-653D-41F6-A9EE-650E922D378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Multi Point Crossover</a:t>
            </a:r>
          </a:p>
        </p:txBody>
      </p:sp>
      <p:pic>
        <p:nvPicPr>
          <p:cNvPr id="5" name="Content Placeholder 4">
            <a:extLst>
              <a:ext uri="{FF2B5EF4-FFF2-40B4-BE49-F238E27FC236}">
                <a16:creationId xmlns:a16="http://schemas.microsoft.com/office/drawing/2014/main" id="{59C8DEC1-4FC0-4E71-A7D4-871033FCDE1B}"/>
              </a:ext>
            </a:extLst>
          </p:cNvPr>
          <p:cNvPicPr>
            <a:picLocks noGrp="1" noChangeAspect="1"/>
          </p:cNvPicPr>
          <p:nvPr>
            <p:ph idx="1"/>
          </p:nvPr>
        </p:nvPicPr>
        <p:blipFill>
          <a:blip r:embed="rId2"/>
          <a:stretch>
            <a:fillRect/>
          </a:stretch>
        </p:blipFill>
        <p:spPr>
          <a:xfrm>
            <a:off x="838200" y="1876425"/>
            <a:ext cx="8633744" cy="4351338"/>
          </a:xfrm>
        </p:spPr>
      </p:pic>
    </p:spTree>
    <p:extLst>
      <p:ext uri="{BB962C8B-B14F-4D97-AF65-F5344CB8AC3E}">
        <p14:creationId xmlns:p14="http://schemas.microsoft.com/office/powerpoint/2010/main" val="29590822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7B28B-6655-43DB-BA49-1186E23F2F9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Multi Point Crossover</a:t>
            </a:r>
            <a:endParaRPr lang="en-IN" dirty="0"/>
          </a:p>
        </p:txBody>
      </p:sp>
      <p:pic>
        <p:nvPicPr>
          <p:cNvPr id="5" name="Content Placeholder 4">
            <a:extLst>
              <a:ext uri="{FF2B5EF4-FFF2-40B4-BE49-F238E27FC236}">
                <a16:creationId xmlns:a16="http://schemas.microsoft.com/office/drawing/2014/main" id="{8C65FA98-85E2-4BCA-9492-7E00BF7130D7}"/>
              </a:ext>
            </a:extLst>
          </p:cNvPr>
          <p:cNvPicPr>
            <a:picLocks noGrp="1" noChangeAspect="1"/>
          </p:cNvPicPr>
          <p:nvPr>
            <p:ph idx="1"/>
          </p:nvPr>
        </p:nvPicPr>
        <p:blipFill>
          <a:blip r:embed="rId2"/>
          <a:stretch>
            <a:fillRect/>
          </a:stretch>
        </p:blipFill>
        <p:spPr>
          <a:xfrm>
            <a:off x="838200" y="1842558"/>
            <a:ext cx="9514205" cy="4351338"/>
          </a:xfrm>
        </p:spPr>
      </p:pic>
      <p:pic>
        <p:nvPicPr>
          <p:cNvPr id="7" name="Picture 6">
            <a:extLst>
              <a:ext uri="{FF2B5EF4-FFF2-40B4-BE49-F238E27FC236}">
                <a16:creationId xmlns:a16="http://schemas.microsoft.com/office/drawing/2014/main" id="{D660CE0F-35D9-4CFD-A185-8DA9B7462F11}"/>
              </a:ext>
            </a:extLst>
          </p:cNvPr>
          <p:cNvPicPr>
            <a:picLocks noChangeAspect="1"/>
          </p:cNvPicPr>
          <p:nvPr/>
        </p:nvPicPr>
        <p:blipFill>
          <a:blip r:embed="rId3"/>
          <a:stretch>
            <a:fillRect/>
          </a:stretch>
        </p:blipFill>
        <p:spPr>
          <a:xfrm>
            <a:off x="5731935" y="2937934"/>
            <a:ext cx="3285066" cy="2285648"/>
          </a:xfrm>
          <a:prstGeom prst="rect">
            <a:avLst/>
          </a:prstGeom>
        </p:spPr>
      </p:pic>
      <p:pic>
        <p:nvPicPr>
          <p:cNvPr id="9" name="Picture 8">
            <a:extLst>
              <a:ext uri="{FF2B5EF4-FFF2-40B4-BE49-F238E27FC236}">
                <a16:creationId xmlns:a16="http://schemas.microsoft.com/office/drawing/2014/main" id="{8F742C0C-57F2-4F79-94BF-376B0CD15BD2}"/>
              </a:ext>
            </a:extLst>
          </p:cNvPr>
          <p:cNvPicPr>
            <a:picLocks noChangeAspect="1"/>
          </p:cNvPicPr>
          <p:nvPr/>
        </p:nvPicPr>
        <p:blipFill>
          <a:blip r:embed="rId4"/>
          <a:stretch>
            <a:fillRect/>
          </a:stretch>
        </p:blipFill>
        <p:spPr>
          <a:xfrm>
            <a:off x="9017000" y="2937934"/>
            <a:ext cx="2971799" cy="2313255"/>
          </a:xfrm>
          <a:prstGeom prst="rect">
            <a:avLst/>
          </a:prstGeom>
        </p:spPr>
      </p:pic>
    </p:spTree>
    <p:extLst>
      <p:ext uri="{BB962C8B-B14F-4D97-AF65-F5344CB8AC3E}">
        <p14:creationId xmlns:p14="http://schemas.microsoft.com/office/powerpoint/2010/main" val="7219674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CAF16-A056-4785-8CC9-1694384F85B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Multi Point Crossover</a:t>
            </a:r>
            <a:endParaRPr lang="en-IN" dirty="0"/>
          </a:p>
        </p:txBody>
      </p:sp>
      <p:pic>
        <p:nvPicPr>
          <p:cNvPr id="13" name="Content Placeholder 12">
            <a:extLst>
              <a:ext uri="{FF2B5EF4-FFF2-40B4-BE49-F238E27FC236}">
                <a16:creationId xmlns:a16="http://schemas.microsoft.com/office/drawing/2014/main" id="{8BC876C0-FD8F-4332-B189-F9C40C04A972}"/>
              </a:ext>
            </a:extLst>
          </p:cNvPr>
          <p:cNvPicPr>
            <a:picLocks noGrp="1" noChangeAspect="1"/>
          </p:cNvPicPr>
          <p:nvPr>
            <p:ph idx="1"/>
          </p:nvPr>
        </p:nvPicPr>
        <p:blipFill>
          <a:blip r:embed="rId2"/>
          <a:stretch>
            <a:fillRect/>
          </a:stretch>
        </p:blipFill>
        <p:spPr>
          <a:xfrm>
            <a:off x="838200" y="1690688"/>
            <a:ext cx="6878010" cy="2486372"/>
          </a:xfrm>
        </p:spPr>
      </p:pic>
    </p:spTree>
    <p:extLst>
      <p:ext uri="{BB962C8B-B14F-4D97-AF65-F5344CB8AC3E}">
        <p14:creationId xmlns:p14="http://schemas.microsoft.com/office/powerpoint/2010/main" val="27429528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E1B9D-2D29-4B56-8546-85316F278F2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Uniform Crossover</a:t>
            </a:r>
          </a:p>
        </p:txBody>
      </p:sp>
      <p:pic>
        <p:nvPicPr>
          <p:cNvPr id="5" name="Content Placeholder 4">
            <a:extLst>
              <a:ext uri="{FF2B5EF4-FFF2-40B4-BE49-F238E27FC236}">
                <a16:creationId xmlns:a16="http://schemas.microsoft.com/office/drawing/2014/main" id="{3D240A66-DC44-4253-AF02-BFEF11CE7449}"/>
              </a:ext>
            </a:extLst>
          </p:cNvPr>
          <p:cNvPicPr>
            <a:picLocks noGrp="1" noChangeAspect="1"/>
          </p:cNvPicPr>
          <p:nvPr>
            <p:ph idx="1"/>
          </p:nvPr>
        </p:nvPicPr>
        <p:blipFill>
          <a:blip r:embed="rId2"/>
          <a:stretch>
            <a:fillRect/>
          </a:stretch>
        </p:blipFill>
        <p:spPr>
          <a:xfrm>
            <a:off x="838200" y="1690688"/>
            <a:ext cx="8438183" cy="4351338"/>
          </a:xfrm>
        </p:spPr>
      </p:pic>
    </p:spTree>
    <p:extLst>
      <p:ext uri="{BB962C8B-B14F-4D97-AF65-F5344CB8AC3E}">
        <p14:creationId xmlns:p14="http://schemas.microsoft.com/office/powerpoint/2010/main" val="16018743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50298-FD7C-48F2-BF65-4186C5B79B8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Uniform Crossover</a:t>
            </a:r>
            <a:endParaRPr lang="en-IN" dirty="0"/>
          </a:p>
        </p:txBody>
      </p:sp>
      <p:pic>
        <p:nvPicPr>
          <p:cNvPr id="9" name="Content Placeholder 8">
            <a:extLst>
              <a:ext uri="{FF2B5EF4-FFF2-40B4-BE49-F238E27FC236}">
                <a16:creationId xmlns:a16="http://schemas.microsoft.com/office/drawing/2014/main" id="{62AEF211-2935-4182-8174-7F189E68F255}"/>
              </a:ext>
            </a:extLst>
          </p:cNvPr>
          <p:cNvPicPr>
            <a:picLocks noGrp="1" noChangeAspect="1"/>
          </p:cNvPicPr>
          <p:nvPr>
            <p:ph idx="1"/>
          </p:nvPr>
        </p:nvPicPr>
        <p:blipFill>
          <a:blip r:embed="rId2"/>
          <a:stretch>
            <a:fillRect/>
          </a:stretch>
        </p:blipFill>
        <p:spPr>
          <a:xfrm>
            <a:off x="838200" y="1690688"/>
            <a:ext cx="9230110" cy="4351338"/>
          </a:xfrm>
        </p:spPr>
      </p:pic>
    </p:spTree>
    <p:extLst>
      <p:ext uri="{BB962C8B-B14F-4D97-AF65-F5344CB8AC3E}">
        <p14:creationId xmlns:p14="http://schemas.microsoft.com/office/powerpoint/2010/main" val="12387475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392DE-449F-4BB3-96DC-7BAF16A1BC0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Uniform Crossover</a:t>
            </a:r>
            <a:endParaRPr lang="en-IN" dirty="0"/>
          </a:p>
        </p:txBody>
      </p:sp>
      <p:pic>
        <p:nvPicPr>
          <p:cNvPr id="5" name="Content Placeholder 4">
            <a:extLst>
              <a:ext uri="{FF2B5EF4-FFF2-40B4-BE49-F238E27FC236}">
                <a16:creationId xmlns:a16="http://schemas.microsoft.com/office/drawing/2014/main" id="{8662F5DA-8525-4179-BE91-216C92298769}"/>
              </a:ext>
            </a:extLst>
          </p:cNvPr>
          <p:cNvPicPr>
            <a:picLocks noGrp="1" noChangeAspect="1"/>
          </p:cNvPicPr>
          <p:nvPr>
            <p:ph idx="1"/>
          </p:nvPr>
        </p:nvPicPr>
        <p:blipFill>
          <a:blip r:embed="rId2"/>
          <a:stretch>
            <a:fillRect/>
          </a:stretch>
        </p:blipFill>
        <p:spPr>
          <a:xfrm>
            <a:off x="838200" y="1917147"/>
            <a:ext cx="4792133" cy="3477903"/>
          </a:xfrm>
        </p:spPr>
      </p:pic>
    </p:spTree>
    <p:extLst>
      <p:ext uri="{BB962C8B-B14F-4D97-AF65-F5344CB8AC3E}">
        <p14:creationId xmlns:p14="http://schemas.microsoft.com/office/powerpoint/2010/main" val="28706904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113B0-FC88-4059-B43B-B6F7A5A46CA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Half- Uniform Crossover</a:t>
            </a:r>
          </a:p>
        </p:txBody>
      </p:sp>
      <p:pic>
        <p:nvPicPr>
          <p:cNvPr id="5" name="Content Placeholder 4">
            <a:extLst>
              <a:ext uri="{FF2B5EF4-FFF2-40B4-BE49-F238E27FC236}">
                <a16:creationId xmlns:a16="http://schemas.microsoft.com/office/drawing/2014/main" id="{EF455F97-B5F4-4717-AF3E-19515B71B1B5}"/>
              </a:ext>
            </a:extLst>
          </p:cNvPr>
          <p:cNvPicPr>
            <a:picLocks noGrp="1" noChangeAspect="1"/>
          </p:cNvPicPr>
          <p:nvPr>
            <p:ph idx="1"/>
          </p:nvPr>
        </p:nvPicPr>
        <p:blipFill>
          <a:blip r:embed="rId2"/>
          <a:stretch>
            <a:fillRect/>
          </a:stretch>
        </p:blipFill>
        <p:spPr>
          <a:xfrm>
            <a:off x="838200" y="1825625"/>
            <a:ext cx="8755314" cy="4351338"/>
          </a:xfrm>
        </p:spPr>
      </p:pic>
    </p:spTree>
    <p:extLst>
      <p:ext uri="{BB962C8B-B14F-4D97-AF65-F5344CB8AC3E}">
        <p14:creationId xmlns:p14="http://schemas.microsoft.com/office/powerpoint/2010/main" val="19340755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0ED95-395B-4246-8339-744D76B77BD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Half- Uniform Crossover</a:t>
            </a:r>
          </a:p>
        </p:txBody>
      </p:sp>
      <p:pic>
        <p:nvPicPr>
          <p:cNvPr id="5" name="Content Placeholder 4">
            <a:extLst>
              <a:ext uri="{FF2B5EF4-FFF2-40B4-BE49-F238E27FC236}">
                <a16:creationId xmlns:a16="http://schemas.microsoft.com/office/drawing/2014/main" id="{49D8862B-0296-471A-9D58-6E11D933D163}"/>
              </a:ext>
            </a:extLst>
          </p:cNvPr>
          <p:cNvPicPr>
            <a:picLocks noGrp="1" noChangeAspect="1"/>
          </p:cNvPicPr>
          <p:nvPr>
            <p:ph idx="1"/>
          </p:nvPr>
        </p:nvPicPr>
        <p:blipFill>
          <a:blip r:embed="rId2"/>
          <a:stretch>
            <a:fillRect/>
          </a:stretch>
        </p:blipFill>
        <p:spPr>
          <a:xfrm>
            <a:off x="838200" y="1836819"/>
            <a:ext cx="10515600" cy="4328949"/>
          </a:xfrm>
        </p:spPr>
      </p:pic>
      <p:pic>
        <p:nvPicPr>
          <p:cNvPr id="7" name="Picture 6">
            <a:extLst>
              <a:ext uri="{FF2B5EF4-FFF2-40B4-BE49-F238E27FC236}">
                <a16:creationId xmlns:a16="http://schemas.microsoft.com/office/drawing/2014/main" id="{47FE1294-1D2A-48D2-9587-23686064F82A}"/>
              </a:ext>
            </a:extLst>
          </p:cNvPr>
          <p:cNvPicPr>
            <a:picLocks noChangeAspect="1"/>
          </p:cNvPicPr>
          <p:nvPr/>
        </p:nvPicPr>
        <p:blipFill>
          <a:blip r:embed="rId3"/>
          <a:stretch>
            <a:fillRect/>
          </a:stretch>
        </p:blipFill>
        <p:spPr>
          <a:xfrm>
            <a:off x="6805180" y="2975656"/>
            <a:ext cx="4677394" cy="3190112"/>
          </a:xfrm>
          <a:prstGeom prst="rect">
            <a:avLst/>
          </a:prstGeom>
        </p:spPr>
      </p:pic>
    </p:spTree>
    <p:extLst>
      <p:ext uri="{BB962C8B-B14F-4D97-AF65-F5344CB8AC3E}">
        <p14:creationId xmlns:p14="http://schemas.microsoft.com/office/powerpoint/2010/main" val="34601019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611CC-18AE-4C27-AE03-EEDDD375535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Uniform Crossover with Crossover Mask (CM) </a:t>
            </a:r>
          </a:p>
        </p:txBody>
      </p:sp>
      <p:pic>
        <p:nvPicPr>
          <p:cNvPr id="5" name="Content Placeholder 4">
            <a:extLst>
              <a:ext uri="{FF2B5EF4-FFF2-40B4-BE49-F238E27FC236}">
                <a16:creationId xmlns:a16="http://schemas.microsoft.com/office/drawing/2014/main" id="{E9A5B51B-B437-4A1A-A932-62996D5A589B}"/>
              </a:ext>
            </a:extLst>
          </p:cNvPr>
          <p:cNvPicPr>
            <a:picLocks noGrp="1" noChangeAspect="1"/>
          </p:cNvPicPr>
          <p:nvPr>
            <p:ph idx="1"/>
          </p:nvPr>
        </p:nvPicPr>
        <p:blipFill>
          <a:blip r:embed="rId2"/>
          <a:stretch>
            <a:fillRect/>
          </a:stretch>
        </p:blipFill>
        <p:spPr>
          <a:xfrm>
            <a:off x="838200" y="1791759"/>
            <a:ext cx="8615996" cy="4351338"/>
          </a:xfrm>
        </p:spPr>
      </p:pic>
    </p:spTree>
    <p:extLst>
      <p:ext uri="{BB962C8B-B14F-4D97-AF65-F5344CB8AC3E}">
        <p14:creationId xmlns:p14="http://schemas.microsoft.com/office/powerpoint/2010/main" val="20986587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29136-27D6-42F6-A785-E1AE03D2704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Uniform Crossover with Crossover Mask (CM) </a:t>
            </a:r>
            <a:endParaRPr lang="en-IN" dirty="0"/>
          </a:p>
        </p:txBody>
      </p:sp>
      <p:pic>
        <p:nvPicPr>
          <p:cNvPr id="5" name="Content Placeholder 4">
            <a:extLst>
              <a:ext uri="{FF2B5EF4-FFF2-40B4-BE49-F238E27FC236}">
                <a16:creationId xmlns:a16="http://schemas.microsoft.com/office/drawing/2014/main" id="{FAD7CDBE-2B4E-45F6-B347-4E06EE8B6353}"/>
              </a:ext>
            </a:extLst>
          </p:cNvPr>
          <p:cNvPicPr>
            <a:picLocks noGrp="1" noChangeAspect="1"/>
          </p:cNvPicPr>
          <p:nvPr>
            <p:ph idx="1"/>
          </p:nvPr>
        </p:nvPicPr>
        <p:blipFill>
          <a:blip r:embed="rId2"/>
          <a:stretch>
            <a:fillRect/>
          </a:stretch>
        </p:blipFill>
        <p:spPr>
          <a:xfrm>
            <a:off x="838200" y="1884892"/>
            <a:ext cx="5989591" cy="4351338"/>
          </a:xfrm>
        </p:spPr>
      </p:pic>
    </p:spTree>
    <p:extLst>
      <p:ext uri="{BB962C8B-B14F-4D97-AF65-F5344CB8AC3E}">
        <p14:creationId xmlns:p14="http://schemas.microsoft.com/office/powerpoint/2010/main" val="5456169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CD452-B35E-43C1-AB4D-9D16A9AE4DC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Uniform Crossover with Crossover Mask (CM)</a:t>
            </a:r>
          </a:p>
        </p:txBody>
      </p:sp>
      <p:pic>
        <p:nvPicPr>
          <p:cNvPr id="5" name="Content Placeholder 4">
            <a:extLst>
              <a:ext uri="{FF2B5EF4-FFF2-40B4-BE49-F238E27FC236}">
                <a16:creationId xmlns:a16="http://schemas.microsoft.com/office/drawing/2014/main" id="{4B7848FD-CD8E-4796-8ED0-1DCEFAB87909}"/>
              </a:ext>
            </a:extLst>
          </p:cNvPr>
          <p:cNvPicPr>
            <a:picLocks noGrp="1" noChangeAspect="1"/>
          </p:cNvPicPr>
          <p:nvPr>
            <p:ph idx="1"/>
          </p:nvPr>
        </p:nvPicPr>
        <p:blipFill>
          <a:blip r:embed="rId2"/>
          <a:stretch>
            <a:fillRect/>
          </a:stretch>
        </p:blipFill>
        <p:spPr>
          <a:xfrm>
            <a:off x="838200" y="1917700"/>
            <a:ext cx="10515600" cy="3022600"/>
          </a:xfrm>
        </p:spPr>
      </p:pic>
      <p:pic>
        <p:nvPicPr>
          <p:cNvPr id="7" name="Picture 6">
            <a:extLst>
              <a:ext uri="{FF2B5EF4-FFF2-40B4-BE49-F238E27FC236}">
                <a16:creationId xmlns:a16="http://schemas.microsoft.com/office/drawing/2014/main" id="{9A1C8056-177D-450D-AA50-3E00A75823E4}"/>
              </a:ext>
            </a:extLst>
          </p:cNvPr>
          <p:cNvPicPr>
            <a:picLocks noChangeAspect="1"/>
          </p:cNvPicPr>
          <p:nvPr/>
        </p:nvPicPr>
        <p:blipFill>
          <a:blip r:embed="rId3"/>
          <a:stretch>
            <a:fillRect/>
          </a:stretch>
        </p:blipFill>
        <p:spPr>
          <a:xfrm>
            <a:off x="838200" y="4866998"/>
            <a:ext cx="3776133" cy="1682754"/>
          </a:xfrm>
          <a:prstGeom prst="rect">
            <a:avLst/>
          </a:prstGeom>
        </p:spPr>
      </p:pic>
      <p:pic>
        <p:nvPicPr>
          <p:cNvPr id="9" name="Picture 8">
            <a:extLst>
              <a:ext uri="{FF2B5EF4-FFF2-40B4-BE49-F238E27FC236}">
                <a16:creationId xmlns:a16="http://schemas.microsoft.com/office/drawing/2014/main" id="{F2D66554-A87D-4B49-9DA2-168D9353E365}"/>
              </a:ext>
            </a:extLst>
          </p:cNvPr>
          <p:cNvPicPr>
            <a:picLocks noChangeAspect="1"/>
          </p:cNvPicPr>
          <p:nvPr/>
        </p:nvPicPr>
        <p:blipFill>
          <a:blip r:embed="rId4"/>
          <a:stretch>
            <a:fillRect/>
          </a:stretch>
        </p:blipFill>
        <p:spPr>
          <a:xfrm>
            <a:off x="5872112" y="4186421"/>
            <a:ext cx="5481688" cy="1961782"/>
          </a:xfrm>
          <a:prstGeom prst="rect">
            <a:avLst/>
          </a:prstGeom>
        </p:spPr>
      </p:pic>
    </p:spTree>
    <p:extLst>
      <p:ext uri="{BB962C8B-B14F-4D97-AF65-F5344CB8AC3E}">
        <p14:creationId xmlns:p14="http://schemas.microsoft.com/office/powerpoint/2010/main" val="25471328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56ADB-6F42-4BD3-B12A-821B6DBB4B4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Shuffle Crossover</a:t>
            </a:r>
          </a:p>
        </p:txBody>
      </p:sp>
      <p:pic>
        <p:nvPicPr>
          <p:cNvPr id="5" name="Content Placeholder 4">
            <a:extLst>
              <a:ext uri="{FF2B5EF4-FFF2-40B4-BE49-F238E27FC236}">
                <a16:creationId xmlns:a16="http://schemas.microsoft.com/office/drawing/2014/main" id="{F3E7EB86-808F-4F1F-9E6B-A6737A651A64}"/>
              </a:ext>
            </a:extLst>
          </p:cNvPr>
          <p:cNvPicPr>
            <a:picLocks noGrp="1" noChangeAspect="1"/>
          </p:cNvPicPr>
          <p:nvPr>
            <p:ph idx="1"/>
          </p:nvPr>
        </p:nvPicPr>
        <p:blipFill>
          <a:blip r:embed="rId2"/>
          <a:stretch>
            <a:fillRect/>
          </a:stretch>
        </p:blipFill>
        <p:spPr>
          <a:xfrm>
            <a:off x="838200" y="1817159"/>
            <a:ext cx="8429650" cy="4351338"/>
          </a:xfrm>
        </p:spPr>
      </p:pic>
    </p:spTree>
    <p:extLst>
      <p:ext uri="{BB962C8B-B14F-4D97-AF65-F5344CB8AC3E}">
        <p14:creationId xmlns:p14="http://schemas.microsoft.com/office/powerpoint/2010/main" val="16988455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A9AA4-6A00-4687-94D9-C02F89F5734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Shuffle Crossover</a:t>
            </a:r>
          </a:p>
        </p:txBody>
      </p:sp>
      <p:pic>
        <p:nvPicPr>
          <p:cNvPr id="5" name="Content Placeholder 4">
            <a:extLst>
              <a:ext uri="{FF2B5EF4-FFF2-40B4-BE49-F238E27FC236}">
                <a16:creationId xmlns:a16="http://schemas.microsoft.com/office/drawing/2014/main" id="{EAD2DE14-985C-4F67-9A10-27E5C451994C}"/>
              </a:ext>
            </a:extLst>
          </p:cNvPr>
          <p:cNvPicPr>
            <a:picLocks noGrp="1" noChangeAspect="1"/>
          </p:cNvPicPr>
          <p:nvPr>
            <p:ph idx="1"/>
          </p:nvPr>
        </p:nvPicPr>
        <p:blipFill>
          <a:blip r:embed="rId2"/>
          <a:stretch>
            <a:fillRect/>
          </a:stretch>
        </p:blipFill>
        <p:spPr>
          <a:xfrm>
            <a:off x="838200" y="1847236"/>
            <a:ext cx="10515600" cy="4308115"/>
          </a:xfrm>
        </p:spPr>
      </p:pic>
      <p:pic>
        <p:nvPicPr>
          <p:cNvPr id="7" name="Picture 6">
            <a:extLst>
              <a:ext uri="{FF2B5EF4-FFF2-40B4-BE49-F238E27FC236}">
                <a16:creationId xmlns:a16="http://schemas.microsoft.com/office/drawing/2014/main" id="{EA694739-5BEB-4A3F-B1EB-1B7DB9CA3448}"/>
              </a:ext>
            </a:extLst>
          </p:cNvPr>
          <p:cNvPicPr>
            <a:picLocks noChangeAspect="1"/>
          </p:cNvPicPr>
          <p:nvPr/>
        </p:nvPicPr>
        <p:blipFill>
          <a:blip r:embed="rId3"/>
          <a:stretch>
            <a:fillRect/>
          </a:stretch>
        </p:blipFill>
        <p:spPr>
          <a:xfrm>
            <a:off x="6511543" y="3147771"/>
            <a:ext cx="4621773" cy="2922829"/>
          </a:xfrm>
          <a:prstGeom prst="rect">
            <a:avLst/>
          </a:prstGeom>
        </p:spPr>
      </p:pic>
    </p:spTree>
    <p:extLst>
      <p:ext uri="{BB962C8B-B14F-4D97-AF65-F5344CB8AC3E}">
        <p14:creationId xmlns:p14="http://schemas.microsoft.com/office/powerpoint/2010/main" val="4056015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EFB6E-A906-4C87-95E8-287BD345B99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Shuffle Crossover</a:t>
            </a:r>
          </a:p>
        </p:txBody>
      </p:sp>
      <p:pic>
        <p:nvPicPr>
          <p:cNvPr id="5" name="Content Placeholder 4">
            <a:extLst>
              <a:ext uri="{FF2B5EF4-FFF2-40B4-BE49-F238E27FC236}">
                <a16:creationId xmlns:a16="http://schemas.microsoft.com/office/drawing/2014/main" id="{B9A55274-FFC7-455B-A819-5BE625DEF36D}"/>
              </a:ext>
            </a:extLst>
          </p:cNvPr>
          <p:cNvPicPr>
            <a:picLocks noGrp="1" noChangeAspect="1"/>
          </p:cNvPicPr>
          <p:nvPr>
            <p:ph idx="1"/>
          </p:nvPr>
        </p:nvPicPr>
        <p:blipFill>
          <a:blip r:embed="rId2"/>
          <a:stretch>
            <a:fillRect/>
          </a:stretch>
        </p:blipFill>
        <p:spPr>
          <a:xfrm>
            <a:off x="838200" y="1923494"/>
            <a:ext cx="4947504" cy="3495172"/>
          </a:xfrm>
        </p:spPr>
      </p:pic>
    </p:spTree>
    <p:extLst>
      <p:ext uri="{BB962C8B-B14F-4D97-AF65-F5344CB8AC3E}">
        <p14:creationId xmlns:p14="http://schemas.microsoft.com/office/powerpoint/2010/main" val="8847803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2B341-D821-467F-8731-11636D0DC29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Three Parent Crossover</a:t>
            </a:r>
          </a:p>
        </p:txBody>
      </p:sp>
      <p:pic>
        <p:nvPicPr>
          <p:cNvPr id="5" name="Content Placeholder 4">
            <a:extLst>
              <a:ext uri="{FF2B5EF4-FFF2-40B4-BE49-F238E27FC236}">
                <a16:creationId xmlns:a16="http://schemas.microsoft.com/office/drawing/2014/main" id="{8F451023-A785-4281-8A3D-390CB3E2BF9F}"/>
              </a:ext>
            </a:extLst>
          </p:cNvPr>
          <p:cNvPicPr>
            <a:picLocks noGrp="1" noChangeAspect="1"/>
          </p:cNvPicPr>
          <p:nvPr>
            <p:ph idx="1"/>
          </p:nvPr>
        </p:nvPicPr>
        <p:blipFill>
          <a:blip r:embed="rId2"/>
          <a:stretch>
            <a:fillRect/>
          </a:stretch>
        </p:blipFill>
        <p:spPr>
          <a:xfrm>
            <a:off x="838200" y="1859492"/>
            <a:ext cx="7965563" cy="4351338"/>
          </a:xfrm>
        </p:spPr>
      </p:pic>
    </p:spTree>
    <p:extLst>
      <p:ext uri="{BB962C8B-B14F-4D97-AF65-F5344CB8AC3E}">
        <p14:creationId xmlns:p14="http://schemas.microsoft.com/office/powerpoint/2010/main" val="25590777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6BECD-3E41-4B7F-9575-CB22DC98722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Three Parent Crossover</a:t>
            </a:r>
          </a:p>
        </p:txBody>
      </p:sp>
      <p:pic>
        <p:nvPicPr>
          <p:cNvPr id="5" name="Content Placeholder 4">
            <a:extLst>
              <a:ext uri="{FF2B5EF4-FFF2-40B4-BE49-F238E27FC236}">
                <a16:creationId xmlns:a16="http://schemas.microsoft.com/office/drawing/2014/main" id="{5920AA6E-538A-47FD-8B84-F05B8E810BDC}"/>
              </a:ext>
            </a:extLst>
          </p:cNvPr>
          <p:cNvPicPr>
            <a:picLocks noGrp="1" noChangeAspect="1"/>
          </p:cNvPicPr>
          <p:nvPr>
            <p:ph idx="1"/>
          </p:nvPr>
        </p:nvPicPr>
        <p:blipFill>
          <a:blip r:embed="rId2"/>
          <a:stretch>
            <a:fillRect/>
          </a:stretch>
        </p:blipFill>
        <p:spPr>
          <a:xfrm>
            <a:off x="838200" y="1860914"/>
            <a:ext cx="10515600" cy="4280759"/>
          </a:xfrm>
        </p:spPr>
      </p:pic>
      <p:pic>
        <p:nvPicPr>
          <p:cNvPr id="7" name="Picture 6">
            <a:extLst>
              <a:ext uri="{FF2B5EF4-FFF2-40B4-BE49-F238E27FC236}">
                <a16:creationId xmlns:a16="http://schemas.microsoft.com/office/drawing/2014/main" id="{75D377D7-71CE-4B88-894F-1BDFE6E37F66}"/>
              </a:ext>
            </a:extLst>
          </p:cNvPr>
          <p:cNvPicPr>
            <a:picLocks noChangeAspect="1"/>
          </p:cNvPicPr>
          <p:nvPr/>
        </p:nvPicPr>
        <p:blipFill>
          <a:blip r:embed="rId3"/>
          <a:stretch>
            <a:fillRect/>
          </a:stretch>
        </p:blipFill>
        <p:spPr>
          <a:xfrm>
            <a:off x="3956375" y="5484806"/>
            <a:ext cx="4002292" cy="912575"/>
          </a:xfrm>
          <a:prstGeom prst="rect">
            <a:avLst/>
          </a:prstGeom>
        </p:spPr>
      </p:pic>
    </p:spTree>
    <p:extLst>
      <p:ext uri="{BB962C8B-B14F-4D97-AF65-F5344CB8AC3E}">
        <p14:creationId xmlns:p14="http://schemas.microsoft.com/office/powerpoint/2010/main" val="1376267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8FFB5-3859-4CE0-9601-3E283FF845A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Three Parent Crossover</a:t>
            </a:r>
            <a:endParaRPr lang="en-IN" dirty="0"/>
          </a:p>
        </p:txBody>
      </p:sp>
      <p:pic>
        <p:nvPicPr>
          <p:cNvPr id="5" name="Content Placeholder 4">
            <a:extLst>
              <a:ext uri="{FF2B5EF4-FFF2-40B4-BE49-F238E27FC236}">
                <a16:creationId xmlns:a16="http://schemas.microsoft.com/office/drawing/2014/main" id="{BC81C967-1DDE-4E2D-9B2D-174F91604424}"/>
              </a:ext>
            </a:extLst>
          </p:cNvPr>
          <p:cNvPicPr>
            <a:picLocks noGrp="1" noChangeAspect="1"/>
          </p:cNvPicPr>
          <p:nvPr>
            <p:ph idx="1"/>
          </p:nvPr>
        </p:nvPicPr>
        <p:blipFill>
          <a:blip r:embed="rId2"/>
          <a:stretch>
            <a:fillRect/>
          </a:stretch>
        </p:blipFill>
        <p:spPr>
          <a:xfrm>
            <a:off x="838200" y="2033945"/>
            <a:ext cx="9810778" cy="937855"/>
          </a:xfrm>
        </p:spPr>
      </p:pic>
    </p:spTree>
    <p:extLst>
      <p:ext uri="{BB962C8B-B14F-4D97-AF65-F5344CB8AC3E}">
        <p14:creationId xmlns:p14="http://schemas.microsoft.com/office/powerpoint/2010/main" val="37560401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E559F-CF12-4EA7-9DD2-3F90BB766C4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Real Coded Crossover Operators </a:t>
            </a:r>
          </a:p>
        </p:txBody>
      </p:sp>
      <p:pic>
        <p:nvPicPr>
          <p:cNvPr id="5" name="Content Placeholder 4">
            <a:extLst>
              <a:ext uri="{FF2B5EF4-FFF2-40B4-BE49-F238E27FC236}">
                <a16:creationId xmlns:a16="http://schemas.microsoft.com/office/drawing/2014/main" id="{23251ED5-2BF8-4C05-8869-7A071818F555}"/>
              </a:ext>
            </a:extLst>
          </p:cNvPr>
          <p:cNvPicPr>
            <a:picLocks noGrp="1" noChangeAspect="1"/>
          </p:cNvPicPr>
          <p:nvPr>
            <p:ph idx="1"/>
          </p:nvPr>
        </p:nvPicPr>
        <p:blipFill>
          <a:blip r:embed="rId2"/>
          <a:stretch>
            <a:fillRect/>
          </a:stretch>
        </p:blipFill>
        <p:spPr>
          <a:xfrm>
            <a:off x="838200" y="1965505"/>
            <a:ext cx="2953162" cy="1209844"/>
          </a:xfrm>
        </p:spPr>
      </p:pic>
    </p:spTree>
    <p:extLst>
      <p:ext uri="{BB962C8B-B14F-4D97-AF65-F5344CB8AC3E}">
        <p14:creationId xmlns:p14="http://schemas.microsoft.com/office/powerpoint/2010/main" val="27691564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5A44D-D10C-4995-A412-60762518B59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Single Arithmetic Crossover</a:t>
            </a:r>
          </a:p>
        </p:txBody>
      </p:sp>
      <p:pic>
        <p:nvPicPr>
          <p:cNvPr id="5" name="Content Placeholder 4">
            <a:extLst>
              <a:ext uri="{FF2B5EF4-FFF2-40B4-BE49-F238E27FC236}">
                <a16:creationId xmlns:a16="http://schemas.microsoft.com/office/drawing/2014/main" id="{9E62E88C-E981-45B1-BA02-E1996C28FA42}"/>
              </a:ext>
            </a:extLst>
          </p:cNvPr>
          <p:cNvPicPr>
            <a:picLocks noGrp="1" noChangeAspect="1"/>
          </p:cNvPicPr>
          <p:nvPr>
            <p:ph idx="1"/>
          </p:nvPr>
        </p:nvPicPr>
        <p:blipFill>
          <a:blip r:embed="rId2"/>
          <a:stretch>
            <a:fillRect/>
          </a:stretch>
        </p:blipFill>
        <p:spPr>
          <a:xfrm>
            <a:off x="838200" y="1800225"/>
            <a:ext cx="9778607" cy="4351338"/>
          </a:xfrm>
        </p:spPr>
      </p:pic>
    </p:spTree>
    <p:extLst>
      <p:ext uri="{BB962C8B-B14F-4D97-AF65-F5344CB8AC3E}">
        <p14:creationId xmlns:p14="http://schemas.microsoft.com/office/powerpoint/2010/main" val="40288467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8B015-F768-4AA4-B65C-CCFD56ABAE5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Single Arithmetic Crossover</a:t>
            </a:r>
          </a:p>
        </p:txBody>
      </p:sp>
      <p:pic>
        <p:nvPicPr>
          <p:cNvPr id="5" name="Content Placeholder 4">
            <a:extLst>
              <a:ext uri="{FF2B5EF4-FFF2-40B4-BE49-F238E27FC236}">
                <a16:creationId xmlns:a16="http://schemas.microsoft.com/office/drawing/2014/main" id="{1F5FFFDB-25C2-4714-ABDD-5B7D885665C3}"/>
              </a:ext>
            </a:extLst>
          </p:cNvPr>
          <p:cNvPicPr>
            <a:picLocks noGrp="1" noChangeAspect="1"/>
          </p:cNvPicPr>
          <p:nvPr>
            <p:ph idx="1"/>
          </p:nvPr>
        </p:nvPicPr>
        <p:blipFill>
          <a:blip r:embed="rId2"/>
          <a:stretch>
            <a:fillRect/>
          </a:stretch>
        </p:blipFill>
        <p:spPr>
          <a:xfrm>
            <a:off x="838200" y="1854723"/>
            <a:ext cx="9135750" cy="3886742"/>
          </a:xfrm>
        </p:spPr>
      </p:pic>
    </p:spTree>
    <p:extLst>
      <p:ext uri="{BB962C8B-B14F-4D97-AF65-F5344CB8AC3E}">
        <p14:creationId xmlns:p14="http://schemas.microsoft.com/office/powerpoint/2010/main" val="213344963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25320-DFC3-4C85-8561-0982C2717E7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Single Arithmetic Crossover</a:t>
            </a:r>
            <a:endParaRPr lang="en-IN" dirty="0"/>
          </a:p>
        </p:txBody>
      </p:sp>
      <p:pic>
        <p:nvPicPr>
          <p:cNvPr id="5" name="Content Placeholder 4">
            <a:extLst>
              <a:ext uri="{FF2B5EF4-FFF2-40B4-BE49-F238E27FC236}">
                <a16:creationId xmlns:a16="http://schemas.microsoft.com/office/drawing/2014/main" id="{754A0ADE-D8C2-445D-85A8-C2A5B0A47894}"/>
              </a:ext>
            </a:extLst>
          </p:cNvPr>
          <p:cNvPicPr>
            <a:picLocks noGrp="1" noChangeAspect="1"/>
          </p:cNvPicPr>
          <p:nvPr>
            <p:ph idx="1"/>
          </p:nvPr>
        </p:nvPicPr>
        <p:blipFill>
          <a:blip r:embed="rId2"/>
          <a:stretch>
            <a:fillRect/>
          </a:stretch>
        </p:blipFill>
        <p:spPr>
          <a:xfrm>
            <a:off x="838200" y="1865341"/>
            <a:ext cx="7935432" cy="3391373"/>
          </a:xfrm>
        </p:spPr>
      </p:pic>
    </p:spTree>
    <p:extLst>
      <p:ext uri="{BB962C8B-B14F-4D97-AF65-F5344CB8AC3E}">
        <p14:creationId xmlns:p14="http://schemas.microsoft.com/office/powerpoint/2010/main" val="14107777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9076D-97AE-4258-9436-41D852A0B08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Single Arithmetic Crossover</a:t>
            </a:r>
            <a:endParaRPr lang="en-IN" dirty="0"/>
          </a:p>
        </p:txBody>
      </p:sp>
      <p:pic>
        <p:nvPicPr>
          <p:cNvPr id="7" name="Content Placeholder 6">
            <a:extLst>
              <a:ext uri="{FF2B5EF4-FFF2-40B4-BE49-F238E27FC236}">
                <a16:creationId xmlns:a16="http://schemas.microsoft.com/office/drawing/2014/main" id="{D5D72B39-1C54-4478-8AED-8A23F7DF5A9F}"/>
              </a:ext>
            </a:extLst>
          </p:cNvPr>
          <p:cNvPicPr>
            <a:picLocks noGrp="1" noChangeAspect="1"/>
          </p:cNvPicPr>
          <p:nvPr>
            <p:ph idx="1"/>
          </p:nvPr>
        </p:nvPicPr>
        <p:blipFill>
          <a:blip r:embed="rId2"/>
          <a:stretch>
            <a:fillRect/>
          </a:stretch>
        </p:blipFill>
        <p:spPr>
          <a:xfrm>
            <a:off x="838200" y="1791758"/>
            <a:ext cx="8926262" cy="4351338"/>
          </a:xfrm>
        </p:spPr>
      </p:pic>
      <p:pic>
        <p:nvPicPr>
          <p:cNvPr id="8" name="Content Placeholder 4">
            <a:extLst>
              <a:ext uri="{FF2B5EF4-FFF2-40B4-BE49-F238E27FC236}">
                <a16:creationId xmlns:a16="http://schemas.microsoft.com/office/drawing/2014/main" id="{A0969A7A-5343-4262-A3EC-D9DBD3DA7A01}"/>
              </a:ext>
            </a:extLst>
          </p:cNvPr>
          <p:cNvPicPr>
            <a:picLocks noChangeAspect="1"/>
          </p:cNvPicPr>
          <p:nvPr/>
        </p:nvPicPr>
        <p:blipFill>
          <a:blip r:embed="rId3"/>
          <a:stretch>
            <a:fillRect/>
          </a:stretch>
        </p:blipFill>
        <p:spPr>
          <a:xfrm>
            <a:off x="5401733" y="2830498"/>
            <a:ext cx="5317067" cy="3046614"/>
          </a:xfrm>
          <a:prstGeom prst="rect">
            <a:avLst/>
          </a:prstGeom>
        </p:spPr>
      </p:pic>
      <p:pic>
        <p:nvPicPr>
          <p:cNvPr id="10" name="Picture 9">
            <a:extLst>
              <a:ext uri="{FF2B5EF4-FFF2-40B4-BE49-F238E27FC236}">
                <a16:creationId xmlns:a16="http://schemas.microsoft.com/office/drawing/2014/main" id="{FB6DD294-A42F-4BC6-97D3-2856EE2A536A}"/>
              </a:ext>
            </a:extLst>
          </p:cNvPr>
          <p:cNvPicPr>
            <a:picLocks noChangeAspect="1"/>
          </p:cNvPicPr>
          <p:nvPr/>
        </p:nvPicPr>
        <p:blipFill>
          <a:blip r:embed="rId4"/>
          <a:stretch>
            <a:fillRect/>
          </a:stretch>
        </p:blipFill>
        <p:spPr>
          <a:xfrm>
            <a:off x="7484438" y="3158067"/>
            <a:ext cx="685896" cy="203200"/>
          </a:xfrm>
          <a:prstGeom prst="rect">
            <a:avLst/>
          </a:prstGeom>
        </p:spPr>
      </p:pic>
      <p:pic>
        <p:nvPicPr>
          <p:cNvPr id="12" name="Picture 11">
            <a:extLst>
              <a:ext uri="{FF2B5EF4-FFF2-40B4-BE49-F238E27FC236}">
                <a16:creationId xmlns:a16="http://schemas.microsoft.com/office/drawing/2014/main" id="{3DE5D508-951F-4025-AADB-2E1F0BD83D09}"/>
              </a:ext>
            </a:extLst>
          </p:cNvPr>
          <p:cNvPicPr>
            <a:picLocks noChangeAspect="1"/>
          </p:cNvPicPr>
          <p:nvPr/>
        </p:nvPicPr>
        <p:blipFill>
          <a:blip r:embed="rId5"/>
          <a:stretch>
            <a:fillRect/>
          </a:stretch>
        </p:blipFill>
        <p:spPr>
          <a:xfrm>
            <a:off x="9078566" y="3158067"/>
            <a:ext cx="685896" cy="203200"/>
          </a:xfrm>
          <a:prstGeom prst="rect">
            <a:avLst/>
          </a:prstGeom>
        </p:spPr>
      </p:pic>
    </p:spTree>
    <p:extLst>
      <p:ext uri="{BB962C8B-B14F-4D97-AF65-F5344CB8AC3E}">
        <p14:creationId xmlns:p14="http://schemas.microsoft.com/office/powerpoint/2010/main" val="404292626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666C2-FFFB-4CA7-99CD-064B51F1E64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Linear Crossover</a:t>
            </a:r>
            <a:endParaRPr lang="en-IN" dirty="0"/>
          </a:p>
        </p:txBody>
      </p:sp>
      <p:pic>
        <p:nvPicPr>
          <p:cNvPr id="9" name="Content Placeholder 8">
            <a:extLst>
              <a:ext uri="{FF2B5EF4-FFF2-40B4-BE49-F238E27FC236}">
                <a16:creationId xmlns:a16="http://schemas.microsoft.com/office/drawing/2014/main" id="{8853B5CE-0EDF-41E2-9F5D-C0004CFFA417}"/>
              </a:ext>
            </a:extLst>
          </p:cNvPr>
          <p:cNvPicPr>
            <a:picLocks noGrp="1" noChangeAspect="1"/>
          </p:cNvPicPr>
          <p:nvPr>
            <p:ph idx="1"/>
          </p:nvPr>
        </p:nvPicPr>
        <p:blipFill>
          <a:blip r:embed="rId2"/>
          <a:stretch>
            <a:fillRect/>
          </a:stretch>
        </p:blipFill>
        <p:spPr>
          <a:xfrm>
            <a:off x="838200" y="1854167"/>
            <a:ext cx="9907383" cy="4277322"/>
          </a:xfrm>
        </p:spPr>
      </p:pic>
    </p:spTree>
    <p:extLst>
      <p:ext uri="{BB962C8B-B14F-4D97-AF65-F5344CB8AC3E}">
        <p14:creationId xmlns:p14="http://schemas.microsoft.com/office/powerpoint/2010/main" val="3243939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801D3-8F8A-48E0-BA29-45A795B29CB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Linear Crossover</a:t>
            </a:r>
            <a:endParaRPr lang="en-IN" dirty="0"/>
          </a:p>
        </p:txBody>
      </p:sp>
      <p:pic>
        <p:nvPicPr>
          <p:cNvPr id="5" name="Content Placeholder 4">
            <a:extLst>
              <a:ext uri="{FF2B5EF4-FFF2-40B4-BE49-F238E27FC236}">
                <a16:creationId xmlns:a16="http://schemas.microsoft.com/office/drawing/2014/main" id="{6D9B60DC-7D18-4E5A-A749-A35491EA6415}"/>
              </a:ext>
            </a:extLst>
          </p:cNvPr>
          <p:cNvPicPr>
            <a:picLocks noGrp="1" noChangeAspect="1"/>
          </p:cNvPicPr>
          <p:nvPr>
            <p:ph idx="1"/>
          </p:nvPr>
        </p:nvPicPr>
        <p:blipFill>
          <a:blip r:embed="rId2"/>
          <a:stretch>
            <a:fillRect/>
          </a:stretch>
        </p:blipFill>
        <p:spPr>
          <a:xfrm>
            <a:off x="838200" y="1892292"/>
            <a:ext cx="9088118" cy="3896269"/>
          </a:xfrm>
        </p:spPr>
      </p:pic>
    </p:spTree>
    <p:extLst>
      <p:ext uri="{BB962C8B-B14F-4D97-AF65-F5344CB8AC3E}">
        <p14:creationId xmlns:p14="http://schemas.microsoft.com/office/powerpoint/2010/main" val="20344459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11E4F-1B34-4FF8-9868-0ACEF30E0A1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Linear Crossover</a:t>
            </a:r>
          </a:p>
        </p:txBody>
      </p:sp>
      <p:pic>
        <p:nvPicPr>
          <p:cNvPr id="5" name="Content Placeholder 4">
            <a:extLst>
              <a:ext uri="{FF2B5EF4-FFF2-40B4-BE49-F238E27FC236}">
                <a16:creationId xmlns:a16="http://schemas.microsoft.com/office/drawing/2014/main" id="{9FC9E0BF-9220-478C-9EF2-DBD9B386CBD2}"/>
              </a:ext>
            </a:extLst>
          </p:cNvPr>
          <p:cNvPicPr>
            <a:picLocks noGrp="1" noChangeAspect="1"/>
          </p:cNvPicPr>
          <p:nvPr>
            <p:ph idx="1"/>
          </p:nvPr>
        </p:nvPicPr>
        <p:blipFill>
          <a:blip r:embed="rId2"/>
          <a:stretch>
            <a:fillRect/>
          </a:stretch>
        </p:blipFill>
        <p:spPr>
          <a:xfrm>
            <a:off x="838200" y="1879195"/>
            <a:ext cx="10515600" cy="3617666"/>
          </a:xfrm>
        </p:spPr>
      </p:pic>
    </p:spTree>
    <p:extLst>
      <p:ext uri="{BB962C8B-B14F-4D97-AF65-F5344CB8AC3E}">
        <p14:creationId xmlns:p14="http://schemas.microsoft.com/office/powerpoint/2010/main" val="34672621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8CE5C-23F0-4D00-9638-348E3E30924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Linear Crossover</a:t>
            </a:r>
            <a:endParaRPr lang="en-IN" dirty="0"/>
          </a:p>
        </p:txBody>
      </p:sp>
      <p:pic>
        <p:nvPicPr>
          <p:cNvPr id="5" name="Content Placeholder 4">
            <a:extLst>
              <a:ext uri="{FF2B5EF4-FFF2-40B4-BE49-F238E27FC236}">
                <a16:creationId xmlns:a16="http://schemas.microsoft.com/office/drawing/2014/main" id="{AC7FC12E-2369-4B7A-8BFD-9AA2E67CE271}"/>
              </a:ext>
            </a:extLst>
          </p:cNvPr>
          <p:cNvPicPr>
            <a:picLocks noGrp="1" noChangeAspect="1"/>
          </p:cNvPicPr>
          <p:nvPr>
            <p:ph idx="1"/>
          </p:nvPr>
        </p:nvPicPr>
        <p:blipFill>
          <a:blip r:embed="rId2"/>
          <a:stretch>
            <a:fillRect/>
          </a:stretch>
        </p:blipFill>
        <p:spPr>
          <a:xfrm>
            <a:off x="838200" y="1834092"/>
            <a:ext cx="8418331" cy="4351338"/>
          </a:xfrm>
        </p:spPr>
      </p:pic>
      <p:pic>
        <p:nvPicPr>
          <p:cNvPr id="7" name="Picture 6">
            <a:extLst>
              <a:ext uri="{FF2B5EF4-FFF2-40B4-BE49-F238E27FC236}">
                <a16:creationId xmlns:a16="http://schemas.microsoft.com/office/drawing/2014/main" id="{5F2B694A-9ED9-47BE-AE3B-BC7871A57CA5}"/>
              </a:ext>
            </a:extLst>
          </p:cNvPr>
          <p:cNvPicPr>
            <a:picLocks noChangeAspect="1"/>
          </p:cNvPicPr>
          <p:nvPr/>
        </p:nvPicPr>
        <p:blipFill>
          <a:blip r:embed="rId3"/>
          <a:stretch>
            <a:fillRect/>
          </a:stretch>
        </p:blipFill>
        <p:spPr>
          <a:xfrm>
            <a:off x="5723739" y="3114042"/>
            <a:ext cx="5630061" cy="1476581"/>
          </a:xfrm>
          <a:prstGeom prst="rect">
            <a:avLst/>
          </a:prstGeom>
        </p:spPr>
      </p:pic>
      <p:pic>
        <p:nvPicPr>
          <p:cNvPr id="9" name="Picture 8">
            <a:extLst>
              <a:ext uri="{FF2B5EF4-FFF2-40B4-BE49-F238E27FC236}">
                <a16:creationId xmlns:a16="http://schemas.microsoft.com/office/drawing/2014/main" id="{A6F8F282-75FA-4470-998D-CE05302E640C}"/>
              </a:ext>
            </a:extLst>
          </p:cNvPr>
          <p:cNvPicPr>
            <a:picLocks noChangeAspect="1"/>
          </p:cNvPicPr>
          <p:nvPr/>
        </p:nvPicPr>
        <p:blipFill>
          <a:blip r:embed="rId4"/>
          <a:stretch>
            <a:fillRect/>
          </a:stretch>
        </p:blipFill>
        <p:spPr>
          <a:xfrm>
            <a:off x="6622691" y="4961467"/>
            <a:ext cx="4313826" cy="1223963"/>
          </a:xfrm>
          <a:prstGeom prst="rect">
            <a:avLst/>
          </a:prstGeom>
        </p:spPr>
      </p:pic>
    </p:spTree>
    <p:extLst>
      <p:ext uri="{BB962C8B-B14F-4D97-AF65-F5344CB8AC3E}">
        <p14:creationId xmlns:p14="http://schemas.microsoft.com/office/powerpoint/2010/main" val="29907639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C5AE3-9782-4924-9DDD-7D1BBF34A68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Linear Crossover</a:t>
            </a:r>
            <a:endParaRPr lang="en-IN" dirty="0"/>
          </a:p>
        </p:txBody>
      </p:sp>
      <p:pic>
        <p:nvPicPr>
          <p:cNvPr id="5" name="Content Placeholder 4">
            <a:extLst>
              <a:ext uri="{FF2B5EF4-FFF2-40B4-BE49-F238E27FC236}">
                <a16:creationId xmlns:a16="http://schemas.microsoft.com/office/drawing/2014/main" id="{532EE852-D6BE-40C2-B640-98B1AC13CA62}"/>
              </a:ext>
            </a:extLst>
          </p:cNvPr>
          <p:cNvPicPr>
            <a:picLocks noGrp="1" noChangeAspect="1"/>
          </p:cNvPicPr>
          <p:nvPr>
            <p:ph idx="1"/>
          </p:nvPr>
        </p:nvPicPr>
        <p:blipFill>
          <a:blip r:embed="rId2"/>
          <a:stretch>
            <a:fillRect/>
          </a:stretch>
        </p:blipFill>
        <p:spPr>
          <a:xfrm>
            <a:off x="838200" y="1817159"/>
            <a:ext cx="10033384" cy="4351338"/>
          </a:xfrm>
        </p:spPr>
      </p:pic>
    </p:spTree>
    <p:extLst>
      <p:ext uri="{BB962C8B-B14F-4D97-AF65-F5344CB8AC3E}">
        <p14:creationId xmlns:p14="http://schemas.microsoft.com/office/powerpoint/2010/main" val="29534553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CF254-C0E0-494A-B0C2-E24B2D0440F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Order Coded Crossover Operator</a:t>
            </a:r>
          </a:p>
        </p:txBody>
      </p:sp>
      <p:pic>
        <p:nvPicPr>
          <p:cNvPr id="5" name="Content Placeholder 4">
            <a:extLst>
              <a:ext uri="{FF2B5EF4-FFF2-40B4-BE49-F238E27FC236}">
                <a16:creationId xmlns:a16="http://schemas.microsoft.com/office/drawing/2014/main" id="{8DCC04D8-119D-43A6-98C7-24DB575FEBA1}"/>
              </a:ext>
            </a:extLst>
          </p:cNvPr>
          <p:cNvPicPr>
            <a:picLocks noGrp="1" noChangeAspect="1"/>
          </p:cNvPicPr>
          <p:nvPr>
            <p:ph idx="1"/>
          </p:nvPr>
        </p:nvPicPr>
        <p:blipFill>
          <a:blip r:embed="rId2"/>
          <a:stretch>
            <a:fillRect/>
          </a:stretch>
        </p:blipFill>
        <p:spPr>
          <a:xfrm>
            <a:off x="838200" y="1865500"/>
            <a:ext cx="2743583" cy="1105054"/>
          </a:xfrm>
        </p:spPr>
      </p:pic>
    </p:spTree>
    <p:extLst>
      <p:ext uri="{BB962C8B-B14F-4D97-AF65-F5344CB8AC3E}">
        <p14:creationId xmlns:p14="http://schemas.microsoft.com/office/powerpoint/2010/main" val="10908778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D6FF2-54BD-420B-9F02-C76B053D8E1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Partially Mapped Crossover</a:t>
            </a:r>
          </a:p>
        </p:txBody>
      </p:sp>
      <p:pic>
        <p:nvPicPr>
          <p:cNvPr id="5" name="Content Placeholder 4">
            <a:extLst>
              <a:ext uri="{FF2B5EF4-FFF2-40B4-BE49-F238E27FC236}">
                <a16:creationId xmlns:a16="http://schemas.microsoft.com/office/drawing/2014/main" id="{0344FBA1-C0DE-429E-A5C6-AB0A3EBE3D35}"/>
              </a:ext>
            </a:extLst>
          </p:cNvPr>
          <p:cNvPicPr>
            <a:picLocks noGrp="1" noChangeAspect="1"/>
          </p:cNvPicPr>
          <p:nvPr>
            <p:ph idx="1"/>
          </p:nvPr>
        </p:nvPicPr>
        <p:blipFill>
          <a:blip r:embed="rId2"/>
          <a:stretch>
            <a:fillRect/>
          </a:stretch>
        </p:blipFill>
        <p:spPr>
          <a:xfrm>
            <a:off x="838200" y="1825625"/>
            <a:ext cx="9376314" cy="4351338"/>
          </a:xfrm>
        </p:spPr>
      </p:pic>
    </p:spTree>
    <p:extLst>
      <p:ext uri="{BB962C8B-B14F-4D97-AF65-F5344CB8AC3E}">
        <p14:creationId xmlns:p14="http://schemas.microsoft.com/office/powerpoint/2010/main" val="20840206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0B729-742C-40A4-8D65-C9FC00226E5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Partially Mapped Crossover</a:t>
            </a:r>
          </a:p>
        </p:txBody>
      </p:sp>
      <p:pic>
        <p:nvPicPr>
          <p:cNvPr id="5" name="Content Placeholder 4">
            <a:extLst>
              <a:ext uri="{FF2B5EF4-FFF2-40B4-BE49-F238E27FC236}">
                <a16:creationId xmlns:a16="http://schemas.microsoft.com/office/drawing/2014/main" id="{57422A15-1D1D-4858-946D-16632117A327}"/>
              </a:ext>
            </a:extLst>
          </p:cNvPr>
          <p:cNvPicPr>
            <a:picLocks noGrp="1" noChangeAspect="1"/>
          </p:cNvPicPr>
          <p:nvPr>
            <p:ph idx="1"/>
          </p:nvPr>
        </p:nvPicPr>
        <p:blipFill>
          <a:blip r:embed="rId2"/>
          <a:stretch>
            <a:fillRect/>
          </a:stretch>
        </p:blipFill>
        <p:spPr>
          <a:xfrm>
            <a:off x="838200" y="1817158"/>
            <a:ext cx="9196961" cy="4351338"/>
          </a:xfrm>
        </p:spPr>
      </p:pic>
    </p:spTree>
    <p:extLst>
      <p:ext uri="{BB962C8B-B14F-4D97-AF65-F5344CB8AC3E}">
        <p14:creationId xmlns:p14="http://schemas.microsoft.com/office/powerpoint/2010/main" val="12939363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92E9E-39E5-4385-B7D9-51AD4C5DAED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Partially Mapped Crossover</a:t>
            </a:r>
            <a:endParaRPr lang="en-IN" dirty="0"/>
          </a:p>
        </p:txBody>
      </p:sp>
      <p:pic>
        <p:nvPicPr>
          <p:cNvPr id="5" name="Content Placeholder 4">
            <a:extLst>
              <a:ext uri="{FF2B5EF4-FFF2-40B4-BE49-F238E27FC236}">
                <a16:creationId xmlns:a16="http://schemas.microsoft.com/office/drawing/2014/main" id="{0E721757-6359-47E7-8736-FF6539951696}"/>
              </a:ext>
            </a:extLst>
          </p:cNvPr>
          <p:cNvPicPr>
            <a:picLocks noGrp="1" noChangeAspect="1"/>
          </p:cNvPicPr>
          <p:nvPr>
            <p:ph idx="1"/>
          </p:nvPr>
        </p:nvPicPr>
        <p:blipFill>
          <a:blip r:embed="rId2"/>
          <a:stretch>
            <a:fillRect/>
          </a:stretch>
        </p:blipFill>
        <p:spPr>
          <a:xfrm>
            <a:off x="838200" y="1834092"/>
            <a:ext cx="10238947" cy="4351338"/>
          </a:xfrm>
        </p:spPr>
      </p:pic>
    </p:spTree>
    <p:extLst>
      <p:ext uri="{BB962C8B-B14F-4D97-AF65-F5344CB8AC3E}">
        <p14:creationId xmlns:p14="http://schemas.microsoft.com/office/powerpoint/2010/main" val="143182813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A97C2-3171-411C-A080-D74BBFB4B69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Partially Mapped Crossover</a:t>
            </a:r>
            <a:endParaRPr lang="en-IN" dirty="0"/>
          </a:p>
        </p:txBody>
      </p:sp>
      <p:pic>
        <p:nvPicPr>
          <p:cNvPr id="5" name="Content Placeholder 4">
            <a:extLst>
              <a:ext uri="{FF2B5EF4-FFF2-40B4-BE49-F238E27FC236}">
                <a16:creationId xmlns:a16="http://schemas.microsoft.com/office/drawing/2014/main" id="{B2D2E38F-EFC7-46B2-B930-014B00B1F20B}"/>
              </a:ext>
            </a:extLst>
          </p:cNvPr>
          <p:cNvPicPr>
            <a:picLocks noGrp="1" noChangeAspect="1"/>
          </p:cNvPicPr>
          <p:nvPr>
            <p:ph idx="1"/>
          </p:nvPr>
        </p:nvPicPr>
        <p:blipFill>
          <a:blip r:embed="rId2"/>
          <a:stretch>
            <a:fillRect/>
          </a:stretch>
        </p:blipFill>
        <p:spPr>
          <a:xfrm>
            <a:off x="838200" y="1860195"/>
            <a:ext cx="10515600" cy="3638731"/>
          </a:xfrm>
        </p:spPr>
      </p:pic>
    </p:spTree>
    <p:extLst>
      <p:ext uri="{BB962C8B-B14F-4D97-AF65-F5344CB8AC3E}">
        <p14:creationId xmlns:p14="http://schemas.microsoft.com/office/powerpoint/2010/main" val="2387795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76D74-54EE-4334-8919-60C25CF679B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Partially Mapped Crossover</a:t>
            </a:r>
            <a:endParaRPr lang="en-IN" dirty="0"/>
          </a:p>
        </p:txBody>
      </p:sp>
      <p:pic>
        <p:nvPicPr>
          <p:cNvPr id="5" name="Content Placeholder 4">
            <a:extLst>
              <a:ext uri="{FF2B5EF4-FFF2-40B4-BE49-F238E27FC236}">
                <a16:creationId xmlns:a16="http://schemas.microsoft.com/office/drawing/2014/main" id="{F8134D7F-CB2F-4448-9CD2-C55F4319A62D}"/>
              </a:ext>
            </a:extLst>
          </p:cNvPr>
          <p:cNvPicPr>
            <a:picLocks noGrp="1" noChangeAspect="1"/>
          </p:cNvPicPr>
          <p:nvPr>
            <p:ph idx="1"/>
          </p:nvPr>
        </p:nvPicPr>
        <p:blipFill>
          <a:blip r:embed="rId2"/>
          <a:stretch>
            <a:fillRect/>
          </a:stretch>
        </p:blipFill>
        <p:spPr>
          <a:xfrm>
            <a:off x="838200" y="1913110"/>
            <a:ext cx="10515600" cy="3634501"/>
          </a:xfrm>
        </p:spPr>
      </p:pic>
      <p:pic>
        <p:nvPicPr>
          <p:cNvPr id="7" name="Picture 6">
            <a:extLst>
              <a:ext uri="{FF2B5EF4-FFF2-40B4-BE49-F238E27FC236}">
                <a16:creationId xmlns:a16="http://schemas.microsoft.com/office/drawing/2014/main" id="{8084F5FA-9261-4BE3-A522-953F60E20D97}"/>
              </a:ext>
            </a:extLst>
          </p:cNvPr>
          <p:cNvPicPr>
            <a:picLocks noChangeAspect="1"/>
          </p:cNvPicPr>
          <p:nvPr/>
        </p:nvPicPr>
        <p:blipFill>
          <a:blip r:embed="rId3"/>
          <a:stretch>
            <a:fillRect/>
          </a:stretch>
        </p:blipFill>
        <p:spPr>
          <a:xfrm>
            <a:off x="2235200" y="5359400"/>
            <a:ext cx="6807200" cy="1498600"/>
          </a:xfrm>
          <a:prstGeom prst="rect">
            <a:avLst/>
          </a:prstGeom>
        </p:spPr>
      </p:pic>
    </p:spTree>
    <p:extLst>
      <p:ext uri="{BB962C8B-B14F-4D97-AF65-F5344CB8AC3E}">
        <p14:creationId xmlns:p14="http://schemas.microsoft.com/office/powerpoint/2010/main" val="40326311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CF015-40F7-4FDA-97AD-4319694F0C5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Cycle Crossover</a:t>
            </a:r>
          </a:p>
        </p:txBody>
      </p:sp>
      <p:pic>
        <p:nvPicPr>
          <p:cNvPr id="5" name="Content Placeholder 4">
            <a:extLst>
              <a:ext uri="{FF2B5EF4-FFF2-40B4-BE49-F238E27FC236}">
                <a16:creationId xmlns:a16="http://schemas.microsoft.com/office/drawing/2014/main" id="{3641C1E9-1D77-4F6E-9752-0FEC2955CBCB}"/>
              </a:ext>
            </a:extLst>
          </p:cNvPr>
          <p:cNvPicPr>
            <a:picLocks noGrp="1" noChangeAspect="1"/>
          </p:cNvPicPr>
          <p:nvPr>
            <p:ph idx="1"/>
          </p:nvPr>
        </p:nvPicPr>
        <p:blipFill>
          <a:blip r:embed="rId2"/>
          <a:stretch>
            <a:fillRect/>
          </a:stretch>
        </p:blipFill>
        <p:spPr>
          <a:xfrm>
            <a:off x="838200" y="1785115"/>
            <a:ext cx="2099733" cy="349955"/>
          </a:xfrm>
        </p:spPr>
      </p:pic>
      <p:pic>
        <p:nvPicPr>
          <p:cNvPr id="7" name="Picture 6">
            <a:extLst>
              <a:ext uri="{FF2B5EF4-FFF2-40B4-BE49-F238E27FC236}">
                <a16:creationId xmlns:a16="http://schemas.microsoft.com/office/drawing/2014/main" id="{E39E0F29-EC4A-400B-A5BC-DB5F7C61A243}"/>
              </a:ext>
            </a:extLst>
          </p:cNvPr>
          <p:cNvPicPr>
            <a:picLocks noChangeAspect="1"/>
          </p:cNvPicPr>
          <p:nvPr/>
        </p:nvPicPr>
        <p:blipFill>
          <a:blip r:embed="rId3"/>
          <a:stretch>
            <a:fillRect/>
          </a:stretch>
        </p:blipFill>
        <p:spPr>
          <a:xfrm>
            <a:off x="838201" y="2141563"/>
            <a:ext cx="10515600" cy="419596"/>
          </a:xfrm>
          <a:prstGeom prst="rect">
            <a:avLst/>
          </a:prstGeom>
        </p:spPr>
      </p:pic>
      <p:pic>
        <p:nvPicPr>
          <p:cNvPr id="9" name="Picture 8">
            <a:extLst>
              <a:ext uri="{FF2B5EF4-FFF2-40B4-BE49-F238E27FC236}">
                <a16:creationId xmlns:a16="http://schemas.microsoft.com/office/drawing/2014/main" id="{181E56A7-B9B8-4F94-AAC2-E3AC11F65CBD}"/>
              </a:ext>
            </a:extLst>
          </p:cNvPr>
          <p:cNvPicPr>
            <a:picLocks noChangeAspect="1"/>
          </p:cNvPicPr>
          <p:nvPr/>
        </p:nvPicPr>
        <p:blipFill>
          <a:blip r:embed="rId4"/>
          <a:stretch>
            <a:fillRect/>
          </a:stretch>
        </p:blipFill>
        <p:spPr>
          <a:xfrm>
            <a:off x="838199" y="2487583"/>
            <a:ext cx="6324601" cy="368008"/>
          </a:xfrm>
          <a:prstGeom prst="rect">
            <a:avLst/>
          </a:prstGeom>
        </p:spPr>
      </p:pic>
      <p:pic>
        <p:nvPicPr>
          <p:cNvPr id="11" name="Picture 10">
            <a:extLst>
              <a:ext uri="{FF2B5EF4-FFF2-40B4-BE49-F238E27FC236}">
                <a16:creationId xmlns:a16="http://schemas.microsoft.com/office/drawing/2014/main" id="{4E6C1C06-D64F-427C-8192-E47774DA185E}"/>
              </a:ext>
            </a:extLst>
          </p:cNvPr>
          <p:cNvPicPr>
            <a:picLocks noChangeAspect="1"/>
          </p:cNvPicPr>
          <p:nvPr/>
        </p:nvPicPr>
        <p:blipFill>
          <a:blip r:embed="rId5"/>
          <a:stretch>
            <a:fillRect/>
          </a:stretch>
        </p:blipFill>
        <p:spPr>
          <a:xfrm>
            <a:off x="838199" y="2855591"/>
            <a:ext cx="3602100" cy="1606342"/>
          </a:xfrm>
          <a:prstGeom prst="rect">
            <a:avLst/>
          </a:prstGeom>
        </p:spPr>
      </p:pic>
      <p:pic>
        <p:nvPicPr>
          <p:cNvPr id="13" name="Picture 12">
            <a:extLst>
              <a:ext uri="{FF2B5EF4-FFF2-40B4-BE49-F238E27FC236}">
                <a16:creationId xmlns:a16="http://schemas.microsoft.com/office/drawing/2014/main" id="{4EA03E65-A476-4FEC-B5B0-E421879582DB}"/>
              </a:ext>
            </a:extLst>
          </p:cNvPr>
          <p:cNvPicPr>
            <a:picLocks noChangeAspect="1"/>
          </p:cNvPicPr>
          <p:nvPr/>
        </p:nvPicPr>
        <p:blipFill>
          <a:blip r:embed="rId6"/>
          <a:stretch>
            <a:fillRect/>
          </a:stretch>
        </p:blipFill>
        <p:spPr>
          <a:xfrm>
            <a:off x="900254" y="4346733"/>
            <a:ext cx="2486414" cy="311708"/>
          </a:xfrm>
          <a:prstGeom prst="rect">
            <a:avLst/>
          </a:prstGeom>
        </p:spPr>
      </p:pic>
      <p:pic>
        <p:nvPicPr>
          <p:cNvPr id="15" name="Picture 14">
            <a:extLst>
              <a:ext uri="{FF2B5EF4-FFF2-40B4-BE49-F238E27FC236}">
                <a16:creationId xmlns:a16="http://schemas.microsoft.com/office/drawing/2014/main" id="{636ACC19-5EB3-497D-9328-757E956D96DE}"/>
              </a:ext>
            </a:extLst>
          </p:cNvPr>
          <p:cNvPicPr>
            <a:picLocks noChangeAspect="1"/>
          </p:cNvPicPr>
          <p:nvPr/>
        </p:nvPicPr>
        <p:blipFill>
          <a:blip r:embed="rId7"/>
          <a:stretch>
            <a:fillRect/>
          </a:stretch>
        </p:blipFill>
        <p:spPr>
          <a:xfrm>
            <a:off x="838199" y="4658441"/>
            <a:ext cx="3251201" cy="324444"/>
          </a:xfrm>
          <a:prstGeom prst="rect">
            <a:avLst/>
          </a:prstGeom>
        </p:spPr>
      </p:pic>
      <p:pic>
        <p:nvPicPr>
          <p:cNvPr id="17" name="Picture 16">
            <a:extLst>
              <a:ext uri="{FF2B5EF4-FFF2-40B4-BE49-F238E27FC236}">
                <a16:creationId xmlns:a16="http://schemas.microsoft.com/office/drawing/2014/main" id="{B7A98567-53E1-4386-9282-8BF6733F9D9E}"/>
              </a:ext>
            </a:extLst>
          </p:cNvPr>
          <p:cNvPicPr>
            <a:picLocks noChangeAspect="1"/>
          </p:cNvPicPr>
          <p:nvPr/>
        </p:nvPicPr>
        <p:blipFill>
          <a:blip r:embed="rId8"/>
          <a:stretch>
            <a:fillRect/>
          </a:stretch>
        </p:blipFill>
        <p:spPr>
          <a:xfrm>
            <a:off x="838199" y="4974577"/>
            <a:ext cx="2942632" cy="324444"/>
          </a:xfrm>
          <a:prstGeom prst="rect">
            <a:avLst/>
          </a:prstGeom>
        </p:spPr>
      </p:pic>
    </p:spTree>
    <p:extLst>
      <p:ext uri="{BB962C8B-B14F-4D97-AF65-F5344CB8AC3E}">
        <p14:creationId xmlns:p14="http://schemas.microsoft.com/office/powerpoint/2010/main" val="31802489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4EC1E-2589-4CEF-9BE8-F94275BCEE4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Cycle Crossover</a:t>
            </a:r>
            <a:endParaRPr lang="en-IN" dirty="0"/>
          </a:p>
        </p:txBody>
      </p:sp>
      <p:pic>
        <p:nvPicPr>
          <p:cNvPr id="5" name="Content Placeholder 4">
            <a:extLst>
              <a:ext uri="{FF2B5EF4-FFF2-40B4-BE49-F238E27FC236}">
                <a16:creationId xmlns:a16="http://schemas.microsoft.com/office/drawing/2014/main" id="{7BBE82E4-3D6B-40CD-ACC1-C1FF5C2D08BD}"/>
              </a:ext>
            </a:extLst>
          </p:cNvPr>
          <p:cNvPicPr>
            <a:picLocks noGrp="1" noChangeAspect="1"/>
          </p:cNvPicPr>
          <p:nvPr>
            <p:ph idx="1"/>
          </p:nvPr>
        </p:nvPicPr>
        <p:blipFill>
          <a:blip r:embed="rId2"/>
          <a:stretch>
            <a:fillRect/>
          </a:stretch>
        </p:blipFill>
        <p:spPr>
          <a:xfrm>
            <a:off x="838200" y="1808692"/>
            <a:ext cx="10348905" cy="4351338"/>
          </a:xfrm>
        </p:spPr>
      </p:pic>
      <p:pic>
        <p:nvPicPr>
          <p:cNvPr id="9" name="Picture 8">
            <a:extLst>
              <a:ext uri="{FF2B5EF4-FFF2-40B4-BE49-F238E27FC236}">
                <a16:creationId xmlns:a16="http://schemas.microsoft.com/office/drawing/2014/main" id="{7D62F377-31D4-4AEA-B458-1F8625169FE2}"/>
              </a:ext>
            </a:extLst>
          </p:cNvPr>
          <p:cNvPicPr>
            <a:picLocks noChangeAspect="1"/>
          </p:cNvPicPr>
          <p:nvPr/>
        </p:nvPicPr>
        <p:blipFill>
          <a:blip r:embed="rId3"/>
          <a:stretch>
            <a:fillRect/>
          </a:stretch>
        </p:blipFill>
        <p:spPr>
          <a:xfrm>
            <a:off x="8494887" y="5061461"/>
            <a:ext cx="132645" cy="204806"/>
          </a:xfrm>
          <a:prstGeom prst="rect">
            <a:avLst/>
          </a:prstGeom>
        </p:spPr>
      </p:pic>
    </p:spTree>
    <p:extLst>
      <p:ext uri="{BB962C8B-B14F-4D97-AF65-F5344CB8AC3E}">
        <p14:creationId xmlns:p14="http://schemas.microsoft.com/office/powerpoint/2010/main" val="36141305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EBE5E-1102-42AF-B1E1-5CA0A4BB61A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Mutation Operators</a:t>
            </a:r>
          </a:p>
        </p:txBody>
      </p:sp>
      <p:pic>
        <p:nvPicPr>
          <p:cNvPr id="5" name="Content Placeholder 4">
            <a:extLst>
              <a:ext uri="{FF2B5EF4-FFF2-40B4-BE49-F238E27FC236}">
                <a16:creationId xmlns:a16="http://schemas.microsoft.com/office/drawing/2014/main" id="{C8C2A8C6-6532-429B-8F6C-53719B179B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795245"/>
            <a:ext cx="10515600" cy="2329298"/>
          </a:xfrm>
        </p:spPr>
      </p:pic>
      <p:pic>
        <p:nvPicPr>
          <p:cNvPr id="7" name="Picture 6">
            <a:extLst>
              <a:ext uri="{FF2B5EF4-FFF2-40B4-BE49-F238E27FC236}">
                <a16:creationId xmlns:a16="http://schemas.microsoft.com/office/drawing/2014/main" id="{39B35A27-AE4D-42C9-9B5D-67BD7814418B}"/>
              </a:ext>
            </a:extLst>
          </p:cNvPr>
          <p:cNvPicPr>
            <a:picLocks noChangeAspect="1"/>
          </p:cNvPicPr>
          <p:nvPr/>
        </p:nvPicPr>
        <p:blipFill>
          <a:blip r:embed="rId3"/>
          <a:stretch>
            <a:fillRect/>
          </a:stretch>
        </p:blipFill>
        <p:spPr>
          <a:xfrm>
            <a:off x="834945" y="4124543"/>
            <a:ext cx="10518855" cy="1065524"/>
          </a:xfrm>
          <a:prstGeom prst="rect">
            <a:avLst/>
          </a:prstGeom>
        </p:spPr>
      </p:pic>
      <p:pic>
        <p:nvPicPr>
          <p:cNvPr id="9" name="Picture 8">
            <a:extLst>
              <a:ext uri="{FF2B5EF4-FFF2-40B4-BE49-F238E27FC236}">
                <a16:creationId xmlns:a16="http://schemas.microsoft.com/office/drawing/2014/main" id="{97F70E32-5114-4ECD-AE0F-4DDCA07D2CB6}"/>
              </a:ext>
            </a:extLst>
          </p:cNvPr>
          <p:cNvPicPr>
            <a:picLocks noChangeAspect="1"/>
          </p:cNvPicPr>
          <p:nvPr/>
        </p:nvPicPr>
        <p:blipFill>
          <a:blip r:embed="rId4"/>
          <a:stretch>
            <a:fillRect/>
          </a:stretch>
        </p:blipFill>
        <p:spPr>
          <a:xfrm>
            <a:off x="834945" y="5190067"/>
            <a:ext cx="10522110" cy="1000688"/>
          </a:xfrm>
          <a:prstGeom prst="rect">
            <a:avLst/>
          </a:prstGeom>
        </p:spPr>
      </p:pic>
    </p:spTree>
    <p:extLst>
      <p:ext uri="{BB962C8B-B14F-4D97-AF65-F5344CB8AC3E}">
        <p14:creationId xmlns:p14="http://schemas.microsoft.com/office/powerpoint/2010/main" val="28493067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EC6C8-993F-4C0C-9700-BA09D48F290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Mutation Operators</a:t>
            </a:r>
            <a:endParaRPr lang="en-IN" dirty="0"/>
          </a:p>
        </p:txBody>
      </p:sp>
      <p:pic>
        <p:nvPicPr>
          <p:cNvPr id="5" name="Content Placeholder 4">
            <a:extLst>
              <a:ext uri="{FF2B5EF4-FFF2-40B4-BE49-F238E27FC236}">
                <a16:creationId xmlns:a16="http://schemas.microsoft.com/office/drawing/2014/main" id="{74F09955-0377-4F82-8F64-AF122D048130}"/>
              </a:ext>
            </a:extLst>
          </p:cNvPr>
          <p:cNvPicPr>
            <a:picLocks noGrp="1" noChangeAspect="1"/>
          </p:cNvPicPr>
          <p:nvPr>
            <p:ph idx="1"/>
          </p:nvPr>
        </p:nvPicPr>
        <p:blipFill>
          <a:blip r:embed="rId2"/>
          <a:stretch>
            <a:fillRect/>
          </a:stretch>
        </p:blipFill>
        <p:spPr>
          <a:xfrm>
            <a:off x="838200" y="1766593"/>
            <a:ext cx="9635891" cy="1069740"/>
          </a:xfrm>
        </p:spPr>
      </p:pic>
      <p:pic>
        <p:nvPicPr>
          <p:cNvPr id="7" name="Picture 6">
            <a:extLst>
              <a:ext uri="{FF2B5EF4-FFF2-40B4-BE49-F238E27FC236}">
                <a16:creationId xmlns:a16="http://schemas.microsoft.com/office/drawing/2014/main" id="{4587BD2D-B5E8-4C6D-B363-DA56AAA6F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836333"/>
            <a:ext cx="4292675" cy="3119138"/>
          </a:xfrm>
          <a:prstGeom prst="rect">
            <a:avLst/>
          </a:prstGeom>
        </p:spPr>
      </p:pic>
    </p:spTree>
    <p:extLst>
      <p:ext uri="{BB962C8B-B14F-4D97-AF65-F5344CB8AC3E}">
        <p14:creationId xmlns:p14="http://schemas.microsoft.com/office/powerpoint/2010/main" val="25610170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AA76D-1186-4B87-B0EA-E816C0FB400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Bit Flip Mutation</a:t>
            </a:r>
          </a:p>
        </p:txBody>
      </p:sp>
      <p:pic>
        <p:nvPicPr>
          <p:cNvPr id="5" name="Content Placeholder 4">
            <a:extLst>
              <a:ext uri="{FF2B5EF4-FFF2-40B4-BE49-F238E27FC236}">
                <a16:creationId xmlns:a16="http://schemas.microsoft.com/office/drawing/2014/main" id="{59BEE016-2E61-40A2-B386-AFB82EC68A53}"/>
              </a:ext>
            </a:extLst>
          </p:cNvPr>
          <p:cNvPicPr>
            <a:picLocks noGrp="1" noChangeAspect="1"/>
          </p:cNvPicPr>
          <p:nvPr>
            <p:ph idx="1"/>
          </p:nvPr>
        </p:nvPicPr>
        <p:blipFill>
          <a:blip r:embed="rId2"/>
          <a:stretch>
            <a:fillRect/>
          </a:stretch>
        </p:blipFill>
        <p:spPr>
          <a:xfrm>
            <a:off x="770467" y="1770522"/>
            <a:ext cx="9575049" cy="1040412"/>
          </a:xfrm>
        </p:spPr>
      </p:pic>
      <p:pic>
        <p:nvPicPr>
          <p:cNvPr id="7" name="Picture 6">
            <a:extLst>
              <a:ext uri="{FF2B5EF4-FFF2-40B4-BE49-F238E27FC236}">
                <a16:creationId xmlns:a16="http://schemas.microsoft.com/office/drawing/2014/main" id="{2F603E9D-31C3-4EC6-9CCA-C03F5EEC32EC}"/>
              </a:ext>
            </a:extLst>
          </p:cNvPr>
          <p:cNvPicPr>
            <a:picLocks noChangeAspect="1"/>
          </p:cNvPicPr>
          <p:nvPr/>
        </p:nvPicPr>
        <p:blipFill>
          <a:blip r:embed="rId3"/>
          <a:stretch>
            <a:fillRect/>
          </a:stretch>
        </p:blipFill>
        <p:spPr>
          <a:xfrm>
            <a:off x="838200" y="2810935"/>
            <a:ext cx="9507316" cy="1730862"/>
          </a:xfrm>
          <a:prstGeom prst="rect">
            <a:avLst/>
          </a:prstGeom>
        </p:spPr>
      </p:pic>
      <p:pic>
        <p:nvPicPr>
          <p:cNvPr id="9" name="Picture 8">
            <a:extLst>
              <a:ext uri="{FF2B5EF4-FFF2-40B4-BE49-F238E27FC236}">
                <a16:creationId xmlns:a16="http://schemas.microsoft.com/office/drawing/2014/main" id="{9C9FA9FE-F5D2-42C3-ADA7-EAD1B46551DC}"/>
              </a:ext>
            </a:extLst>
          </p:cNvPr>
          <p:cNvPicPr>
            <a:picLocks noChangeAspect="1"/>
          </p:cNvPicPr>
          <p:nvPr/>
        </p:nvPicPr>
        <p:blipFill>
          <a:blip r:embed="rId4"/>
          <a:stretch>
            <a:fillRect/>
          </a:stretch>
        </p:blipFill>
        <p:spPr>
          <a:xfrm>
            <a:off x="2759588" y="4405522"/>
            <a:ext cx="158459" cy="272549"/>
          </a:xfrm>
          <a:prstGeom prst="rect">
            <a:avLst/>
          </a:prstGeom>
        </p:spPr>
      </p:pic>
    </p:spTree>
    <p:extLst>
      <p:ext uri="{BB962C8B-B14F-4D97-AF65-F5344CB8AC3E}">
        <p14:creationId xmlns:p14="http://schemas.microsoft.com/office/powerpoint/2010/main" val="34990104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96CC3-A0D5-4B37-B4D4-4D80A0BB66E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Random Resetting </a:t>
            </a:r>
          </a:p>
        </p:txBody>
      </p:sp>
      <p:pic>
        <p:nvPicPr>
          <p:cNvPr id="5" name="Content Placeholder 4">
            <a:extLst>
              <a:ext uri="{FF2B5EF4-FFF2-40B4-BE49-F238E27FC236}">
                <a16:creationId xmlns:a16="http://schemas.microsoft.com/office/drawing/2014/main" id="{211AC71D-BD1C-454C-A86D-048B78BA4A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89823"/>
            <a:ext cx="9956800" cy="3437361"/>
          </a:xfrm>
        </p:spPr>
      </p:pic>
      <p:pic>
        <p:nvPicPr>
          <p:cNvPr id="7" name="Picture 6">
            <a:extLst>
              <a:ext uri="{FF2B5EF4-FFF2-40B4-BE49-F238E27FC236}">
                <a16:creationId xmlns:a16="http://schemas.microsoft.com/office/drawing/2014/main" id="{48563F13-C846-4C13-97CE-EE8127D11D9D}"/>
              </a:ext>
            </a:extLst>
          </p:cNvPr>
          <p:cNvPicPr>
            <a:picLocks noChangeAspect="1"/>
          </p:cNvPicPr>
          <p:nvPr/>
        </p:nvPicPr>
        <p:blipFill>
          <a:blip r:embed="rId3"/>
          <a:stretch>
            <a:fillRect/>
          </a:stretch>
        </p:blipFill>
        <p:spPr>
          <a:xfrm>
            <a:off x="2847141" y="5327184"/>
            <a:ext cx="5938918" cy="640472"/>
          </a:xfrm>
          <a:prstGeom prst="rect">
            <a:avLst/>
          </a:prstGeom>
        </p:spPr>
      </p:pic>
    </p:spTree>
    <p:extLst>
      <p:ext uri="{BB962C8B-B14F-4D97-AF65-F5344CB8AC3E}">
        <p14:creationId xmlns:p14="http://schemas.microsoft.com/office/powerpoint/2010/main" val="341470591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465FF-EBD4-4FAD-803C-B0B47DA8BCD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Swap Mutation</a:t>
            </a:r>
          </a:p>
        </p:txBody>
      </p:sp>
      <p:pic>
        <p:nvPicPr>
          <p:cNvPr id="5" name="Content Placeholder 4">
            <a:extLst>
              <a:ext uri="{FF2B5EF4-FFF2-40B4-BE49-F238E27FC236}">
                <a16:creationId xmlns:a16="http://schemas.microsoft.com/office/drawing/2014/main" id="{EAF23A3E-ED9D-439F-8CC5-14AFF796ED35}"/>
              </a:ext>
            </a:extLst>
          </p:cNvPr>
          <p:cNvPicPr>
            <a:picLocks noGrp="1" noChangeAspect="1"/>
          </p:cNvPicPr>
          <p:nvPr>
            <p:ph idx="1"/>
          </p:nvPr>
        </p:nvPicPr>
        <p:blipFill>
          <a:blip r:embed="rId2"/>
          <a:stretch>
            <a:fillRect/>
          </a:stretch>
        </p:blipFill>
        <p:spPr>
          <a:xfrm>
            <a:off x="838200" y="1839891"/>
            <a:ext cx="9440333" cy="2391002"/>
          </a:xfrm>
        </p:spPr>
      </p:pic>
      <p:pic>
        <p:nvPicPr>
          <p:cNvPr id="7" name="Picture 6">
            <a:extLst>
              <a:ext uri="{FF2B5EF4-FFF2-40B4-BE49-F238E27FC236}">
                <a16:creationId xmlns:a16="http://schemas.microsoft.com/office/drawing/2014/main" id="{0A80EAC9-E97C-4B12-A05C-F919BD043766}"/>
              </a:ext>
            </a:extLst>
          </p:cNvPr>
          <p:cNvPicPr>
            <a:picLocks noChangeAspect="1"/>
          </p:cNvPicPr>
          <p:nvPr/>
        </p:nvPicPr>
        <p:blipFill>
          <a:blip r:embed="rId3"/>
          <a:stretch>
            <a:fillRect/>
          </a:stretch>
        </p:blipFill>
        <p:spPr>
          <a:xfrm>
            <a:off x="1044914" y="4230893"/>
            <a:ext cx="9026903" cy="696707"/>
          </a:xfrm>
          <a:prstGeom prst="rect">
            <a:avLst/>
          </a:prstGeom>
        </p:spPr>
      </p:pic>
    </p:spTree>
    <p:extLst>
      <p:ext uri="{BB962C8B-B14F-4D97-AF65-F5344CB8AC3E}">
        <p14:creationId xmlns:p14="http://schemas.microsoft.com/office/powerpoint/2010/main" val="8994193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F3385-A076-4BE6-BDA0-EF056E256EC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Scramble Mutation</a:t>
            </a:r>
          </a:p>
        </p:txBody>
      </p:sp>
      <p:pic>
        <p:nvPicPr>
          <p:cNvPr id="5" name="Content Placeholder 4">
            <a:extLst>
              <a:ext uri="{FF2B5EF4-FFF2-40B4-BE49-F238E27FC236}">
                <a16:creationId xmlns:a16="http://schemas.microsoft.com/office/drawing/2014/main" id="{15AA1B75-AFA7-40A8-B3F1-7B6345E083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900374"/>
            <a:ext cx="9177622" cy="2307559"/>
          </a:xfrm>
        </p:spPr>
      </p:pic>
      <p:pic>
        <p:nvPicPr>
          <p:cNvPr id="7" name="Picture 6">
            <a:extLst>
              <a:ext uri="{FF2B5EF4-FFF2-40B4-BE49-F238E27FC236}">
                <a16:creationId xmlns:a16="http://schemas.microsoft.com/office/drawing/2014/main" id="{99F21D8A-95EF-4CAC-852B-5C9622127ACC}"/>
              </a:ext>
            </a:extLst>
          </p:cNvPr>
          <p:cNvPicPr>
            <a:picLocks noChangeAspect="1"/>
          </p:cNvPicPr>
          <p:nvPr/>
        </p:nvPicPr>
        <p:blipFill>
          <a:blip r:embed="rId3"/>
          <a:stretch>
            <a:fillRect/>
          </a:stretch>
        </p:blipFill>
        <p:spPr>
          <a:xfrm>
            <a:off x="1431833" y="4207933"/>
            <a:ext cx="7990355" cy="601134"/>
          </a:xfrm>
          <a:prstGeom prst="rect">
            <a:avLst/>
          </a:prstGeom>
        </p:spPr>
      </p:pic>
    </p:spTree>
    <p:extLst>
      <p:ext uri="{BB962C8B-B14F-4D97-AF65-F5344CB8AC3E}">
        <p14:creationId xmlns:p14="http://schemas.microsoft.com/office/powerpoint/2010/main" val="38495100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60502-BF00-450B-BD65-5DE6A17227D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Inversion Mutation </a:t>
            </a:r>
          </a:p>
        </p:txBody>
      </p:sp>
      <p:pic>
        <p:nvPicPr>
          <p:cNvPr id="5" name="Content Placeholder 4">
            <a:extLst>
              <a:ext uri="{FF2B5EF4-FFF2-40B4-BE49-F238E27FC236}">
                <a16:creationId xmlns:a16="http://schemas.microsoft.com/office/drawing/2014/main" id="{3B091427-0751-44BF-99D5-7EAC62C1EE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42774"/>
            <a:ext cx="8856133" cy="3279241"/>
          </a:xfrm>
        </p:spPr>
      </p:pic>
    </p:spTree>
    <p:extLst>
      <p:ext uri="{BB962C8B-B14F-4D97-AF65-F5344CB8AC3E}">
        <p14:creationId xmlns:p14="http://schemas.microsoft.com/office/powerpoint/2010/main" val="7325278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72B50-E9EE-4DD3-96D1-B366D6C48B9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Stopping Condition for Genetic Algorithm Flow</a:t>
            </a:r>
          </a:p>
        </p:txBody>
      </p:sp>
      <p:pic>
        <p:nvPicPr>
          <p:cNvPr id="9" name="Content Placeholder 8">
            <a:extLst>
              <a:ext uri="{FF2B5EF4-FFF2-40B4-BE49-F238E27FC236}">
                <a16:creationId xmlns:a16="http://schemas.microsoft.com/office/drawing/2014/main" id="{A2B47FFC-A273-4E37-B270-E17098D9D117}"/>
              </a:ext>
            </a:extLst>
          </p:cNvPr>
          <p:cNvPicPr>
            <a:picLocks noGrp="1" noChangeAspect="1"/>
          </p:cNvPicPr>
          <p:nvPr>
            <p:ph idx="1"/>
          </p:nvPr>
        </p:nvPicPr>
        <p:blipFill>
          <a:blip r:embed="rId2"/>
          <a:stretch>
            <a:fillRect/>
          </a:stretch>
        </p:blipFill>
        <p:spPr>
          <a:xfrm>
            <a:off x="838200" y="1785708"/>
            <a:ext cx="7363853" cy="3286584"/>
          </a:xfrm>
        </p:spPr>
      </p:pic>
    </p:spTree>
    <p:extLst>
      <p:ext uri="{BB962C8B-B14F-4D97-AF65-F5344CB8AC3E}">
        <p14:creationId xmlns:p14="http://schemas.microsoft.com/office/powerpoint/2010/main" val="194615511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0C8FD-E591-44DD-849A-E3DA4F3DECD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Stopping Condition for Genetic Algorithm Flow</a:t>
            </a:r>
            <a:endParaRPr lang="en-IN" dirty="0"/>
          </a:p>
        </p:txBody>
      </p:sp>
      <p:pic>
        <p:nvPicPr>
          <p:cNvPr id="5" name="Content Placeholder 4">
            <a:extLst>
              <a:ext uri="{FF2B5EF4-FFF2-40B4-BE49-F238E27FC236}">
                <a16:creationId xmlns:a16="http://schemas.microsoft.com/office/drawing/2014/main" id="{2F4614DD-441D-40D0-B362-59DD971888F5}"/>
              </a:ext>
            </a:extLst>
          </p:cNvPr>
          <p:cNvPicPr>
            <a:picLocks noGrp="1" noChangeAspect="1"/>
          </p:cNvPicPr>
          <p:nvPr>
            <p:ph idx="1"/>
          </p:nvPr>
        </p:nvPicPr>
        <p:blipFill>
          <a:blip r:embed="rId2"/>
          <a:stretch>
            <a:fillRect/>
          </a:stretch>
        </p:blipFill>
        <p:spPr>
          <a:xfrm>
            <a:off x="838200" y="1909248"/>
            <a:ext cx="7078063" cy="3591426"/>
          </a:xfrm>
        </p:spPr>
      </p:pic>
      <p:pic>
        <p:nvPicPr>
          <p:cNvPr id="7" name="Picture 6">
            <a:extLst>
              <a:ext uri="{FF2B5EF4-FFF2-40B4-BE49-F238E27FC236}">
                <a16:creationId xmlns:a16="http://schemas.microsoft.com/office/drawing/2014/main" id="{47E3C27A-B251-4DFA-8350-436F32F05343}"/>
              </a:ext>
            </a:extLst>
          </p:cNvPr>
          <p:cNvPicPr>
            <a:picLocks noChangeAspect="1"/>
          </p:cNvPicPr>
          <p:nvPr/>
        </p:nvPicPr>
        <p:blipFill>
          <a:blip r:embed="rId3"/>
          <a:stretch>
            <a:fillRect/>
          </a:stretch>
        </p:blipFill>
        <p:spPr>
          <a:xfrm>
            <a:off x="1076358" y="5500674"/>
            <a:ext cx="6839905" cy="908593"/>
          </a:xfrm>
          <a:prstGeom prst="rect">
            <a:avLst/>
          </a:prstGeom>
        </p:spPr>
      </p:pic>
    </p:spTree>
    <p:extLst>
      <p:ext uri="{BB962C8B-B14F-4D97-AF65-F5344CB8AC3E}">
        <p14:creationId xmlns:p14="http://schemas.microsoft.com/office/powerpoint/2010/main" val="1531813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492C4-3829-4769-9500-6584185F5DE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Problem Solving Using GA- Example 1</a:t>
            </a:r>
          </a:p>
        </p:txBody>
      </p:sp>
      <p:pic>
        <p:nvPicPr>
          <p:cNvPr id="5" name="Content Placeholder 4">
            <a:extLst>
              <a:ext uri="{FF2B5EF4-FFF2-40B4-BE49-F238E27FC236}">
                <a16:creationId xmlns:a16="http://schemas.microsoft.com/office/drawing/2014/main" id="{76C18FC3-9E5B-4F2F-9EAA-FCA0201B89EB}"/>
              </a:ext>
            </a:extLst>
          </p:cNvPr>
          <p:cNvPicPr>
            <a:picLocks noGrp="1" noChangeAspect="1"/>
          </p:cNvPicPr>
          <p:nvPr>
            <p:ph idx="1"/>
          </p:nvPr>
        </p:nvPicPr>
        <p:blipFill>
          <a:blip r:embed="rId2"/>
          <a:stretch>
            <a:fillRect/>
          </a:stretch>
        </p:blipFill>
        <p:spPr>
          <a:xfrm>
            <a:off x="838200" y="1883640"/>
            <a:ext cx="7001933" cy="1173941"/>
          </a:xfrm>
        </p:spPr>
      </p:pic>
      <p:pic>
        <p:nvPicPr>
          <p:cNvPr id="7" name="Picture 6">
            <a:extLst>
              <a:ext uri="{FF2B5EF4-FFF2-40B4-BE49-F238E27FC236}">
                <a16:creationId xmlns:a16="http://schemas.microsoft.com/office/drawing/2014/main" id="{59C1BCB2-A0F6-427E-977F-0A4CEAE26F72}"/>
              </a:ext>
            </a:extLst>
          </p:cNvPr>
          <p:cNvPicPr>
            <a:picLocks noChangeAspect="1"/>
          </p:cNvPicPr>
          <p:nvPr/>
        </p:nvPicPr>
        <p:blipFill>
          <a:blip r:embed="rId3"/>
          <a:stretch>
            <a:fillRect/>
          </a:stretch>
        </p:blipFill>
        <p:spPr>
          <a:xfrm>
            <a:off x="838200" y="3089386"/>
            <a:ext cx="6628539" cy="339614"/>
          </a:xfrm>
          <a:prstGeom prst="rect">
            <a:avLst/>
          </a:prstGeom>
        </p:spPr>
      </p:pic>
      <p:pic>
        <p:nvPicPr>
          <p:cNvPr id="9" name="Picture 8">
            <a:extLst>
              <a:ext uri="{FF2B5EF4-FFF2-40B4-BE49-F238E27FC236}">
                <a16:creationId xmlns:a16="http://schemas.microsoft.com/office/drawing/2014/main" id="{8BCC6B2D-2536-4994-80DE-33103FD378D0}"/>
              </a:ext>
            </a:extLst>
          </p:cNvPr>
          <p:cNvPicPr>
            <a:picLocks noChangeAspect="1"/>
          </p:cNvPicPr>
          <p:nvPr/>
        </p:nvPicPr>
        <p:blipFill>
          <a:blip r:embed="rId4"/>
          <a:stretch>
            <a:fillRect/>
          </a:stretch>
        </p:blipFill>
        <p:spPr>
          <a:xfrm>
            <a:off x="838200" y="3460806"/>
            <a:ext cx="6957143" cy="1325562"/>
          </a:xfrm>
          <a:prstGeom prst="rect">
            <a:avLst/>
          </a:prstGeom>
        </p:spPr>
      </p:pic>
      <p:pic>
        <p:nvPicPr>
          <p:cNvPr id="11" name="Picture 10">
            <a:extLst>
              <a:ext uri="{FF2B5EF4-FFF2-40B4-BE49-F238E27FC236}">
                <a16:creationId xmlns:a16="http://schemas.microsoft.com/office/drawing/2014/main" id="{422EB344-71DD-4B71-85A2-FE04DC46F839}"/>
              </a:ext>
            </a:extLst>
          </p:cNvPr>
          <p:cNvPicPr>
            <a:picLocks noChangeAspect="1"/>
          </p:cNvPicPr>
          <p:nvPr/>
        </p:nvPicPr>
        <p:blipFill>
          <a:blip r:embed="rId5"/>
          <a:stretch>
            <a:fillRect/>
          </a:stretch>
        </p:blipFill>
        <p:spPr>
          <a:xfrm>
            <a:off x="838200" y="4818174"/>
            <a:ext cx="9006173" cy="1065167"/>
          </a:xfrm>
          <a:prstGeom prst="rect">
            <a:avLst/>
          </a:prstGeom>
        </p:spPr>
      </p:pic>
      <p:pic>
        <p:nvPicPr>
          <p:cNvPr id="15" name="Picture 14">
            <a:extLst>
              <a:ext uri="{FF2B5EF4-FFF2-40B4-BE49-F238E27FC236}">
                <a16:creationId xmlns:a16="http://schemas.microsoft.com/office/drawing/2014/main" id="{B3070FDE-DA95-4526-B3AE-46AAB63483B4}"/>
              </a:ext>
            </a:extLst>
          </p:cNvPr>
          <p:cNvPicPr>
            <a:picLocks noChangeAspect="1"/>
          </p:cNvPicPr>
          <p:nvPr/>
        </p:nvPicPr>
        <p:blipFill>
          <a:blip r:embed="rId6"/>
          <a:stretch>
            <a:fillRect/>
          </a:stretch>
        </p:blipFill>
        <p:spPr>
          <a:xfrm>
            <a:off x="838200" y="5865935"/>
            <a:ext cx="9006173" cy="535416"/>
          </a:xfrm>
          <a:prstGeom prst="rect">
            <a:avLst/>
          </a:prstGeom>
        </p:spPr>
      </p:pic>
    </p:spTree>
    <p:extLst>
      <p:ext uri="{BB962C8B-B14F-4D97-AF65-F5344CB8AC3E}">
        <p14:creationId xmlns:p14="http://schemas.microsoft.com/office/powerpoint/2010/main" val="35895167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2BD5D-BCB2-4085-8BCD-11B5297F799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Problem Solving Using GA- Example 1</a:t>
            </a:r>
            <a:endParaRPr lang="en-IN" dirty="0"/>
          </a:p>
        </p:txBody>
      </p:sp>
      <p:pic>
        <p:nvPicPr>
          <p:cNvPr id="5" name="Content Placeholder 4">
            <a:extLst>
              <a:ext uri="{FF2B5EF4-FFF2-40B4-BE49-F238E27FC236}">
                <a16:creationId xmlns:a16="http://schemas.microsoft.com/office/drawing/2014/main" id="{9CE1E3D8-620D-4CE8-AF9E-D7BD72DD4282}"/>
              </a:ext>
            </a:extLst>
          </p:cNvPr>
          <p:cNvPicPr>
            <a:picLocks noGrp="1" noChangeAspect="1"/>
          </p:cNvPicPr>
          <p:nvPr>
            <p:ph idx="1"/>
          </p:nvPr>
        </p:nvPicPr>
        <p:blipFill>
          <a:blip r:embed="rId2"/>
          <a:stretch>
            <a:fillRect/>
          </a:stretch>
        </p:blipFill>
        <p:spPr>
          <a:xfrm>
            <a:off x="838201" y="1817859"/>
            <a:ext cx="6553200" cy="1185420"/>
          </a:xfrm>
        </p:spPr>
      </p:pic>
      <p:pic>
        <p:nvPicPr>
          <p:cNvPr id="7" name="Picture 6">
            <a:extLst>
              <a:ext uri="{FF2B5EF4-FFF2-40B4-BE49-F238E27FC236}">
                <a16:creationId xmlns:a16="http://schemas.microsoft.com/office/drawing/2014/main" id="{61F88EDF-7131-4D4A-B85F-D2FD17B50A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005" y="3003279"/>
            <a:ext cx="9180729" cy="1074817"/>
          </a:xfrm>
          <a:prstGeom prst="rect">
            <a:avLst/>
          </a:prstGeom>
        </p:spPr>
      </p:pic>
      <p:pic>
        <p:nvPicPr>
          <p:cNvPr id="9" name="Picture 8">
            <a:extLst>
              <a:ext uri="{FF2B5EF4-FFF2-40B4-BE49-F238E27FC236}">
                <a16:creationId xmlns:a16="http://schemas.microsoft.com/office/drawing/2014/main" id="{65B89929-9DAC-40F5-BBDE-479D128DF79B}"/>
              </a:ext>
            </a:extLst>
          </p:cNvPr>
          <p:cNvPicPr>
            <a:picLocks noChangeAspect="1"/>
          </p:cNvPicPr>
          <p:nvPr/>
        </p:nvPicPr>
        <p:blipFill>
          <a:blip r:embed="rId4"/>
          <a:stretch>
            <a:fillRect/>
          </a:stretch>
        </p:blipFill>
        <p:spPr>
          <a:xfrm>
            <a:off x="920005" y="4044369"/>
            <a:ext cx="6276662" cy="443333"/>
          </a:xfrm>
          <a:prstGeom prst="rect">
            <a:avLst/>
          </a:prstGeom>
        </p:spPr>
      </p:pic>
    </p:spTree>
    <p:extLst>
      <p:ext uri="{BB962C8B-B14F-4D97-AF65-F5344CB8AC3E}">
        <p14:creationId xmlns:p14="http://schemas.microsoft.com/office/powerpoint/2010/main" val="27840251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68335-BE56-4B96-A4A3-EC7FB64D393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Problem Solving Using GA- Example 1</a:t>
            </a:r>
            <a:endParaRPr lang="en-IN" dirty="0"/>
          </a:p>
        </p:txBody>
      </p:sp>
      <p:pic>
        <p:nvPicPr>
          <p:cNvPr id="5" name="Content Placeholder 4">
            <a:extLst>
              <a:ext uri="{FF2B5EF4-FFF2-40B4-BE49-F238E27FC236}">
                <a16:creationId xmlns:a16="http://schemas.microsoft.com/office/drawing/2014/main" id="{709E4D69-96C9-43AF-8E41-61C97BA132F0}"/>
              </a:ext>
            </a:extLst>
          </p:cNvPr>
          <p:cNvPicPr>
            <a:picLocks noGrp="1" noChangeAspect="1"/>
          </p:cNvPicPr>
          <p:nvPr>
            <p:ph idx="1"/>
          </p:nvPr>
        </p:nvPicPr>
        <p:blipFill>
          <a:blip r:embed="rId2"/>
          <a:stretch>
            <a:fillRect/>
          </a:stretch>
        </p:blipFill>
        <p:spPr>
          <a:xfrm>
            <a:off x="838201" y="1846052"/>
            <a:ext cx="5334000" cy="2186478"/>
          </a:xfrm>
        </p:spPr>
      </p:pic>
      <p:pic>
        <p:nvPicPr>
          <p:cNvPr id="7" name="Picture 6">
            <a:extLst>
              <a:ext uri="{FF2B5EF4-FFF2-40B4-BE49-F238E27FC236}">
                <a16:creationId xmlns:a16="http://schemas.microsoft.com/office/drawing/2014/main" id="{96474649-9CFA-46E0-858A-0013D1EE0AC3}"/>
              </a:ext>
            </a:extLst>
          </p:cNvPr>
          <p:cNvPicPr>
            <a:picLocks noChangeAspect="1"/>
          </p:cNvPicPr>
          <p:nvPr/>
        </p:nvPicPr>
        <p:blipFill>
          <a:blip r:embed="rId3"/>
          <a:stretch>
            <a:fillRect/>
          </a:stretch>
        </p:blipFill>
        <p:spPr>
          <a:xfrm>
            <a:off x="838201" y="5008317"/>
            <a:ext cx="5257800" cy="1621083"/>
          </a:xfrm>
          <a:prstGeom prst="rect">
            <a:avLst/>
          </a:prstGeom>
        </p:spPr>
      </p:pic>
      <p:pic>
        <p:nvPicPr>
          <p:cNvPr id="9" name="Picture 8">
            <a:extLst>
              <a:ext uri="{FF2B5EF4-FFF2-40B4-BE49-F238E27FC236}">
                <a16:creationId xmlns:a16="http://schemas.microsoft.com/office/drawing/2014/main" id="{4FEBF6B0-A8A2-4729-940D-8F1506F92E24}"/>
              </a:ext>
            </a:extLst>
          </p:cNvPr>
          <p:cNvPicPr>
            <a:picLocks noChangeAspect="1"/>
          </p:cNvPicPr>
          <p:nvPr/>
        </p:nvPicPr>
        <p:blipFill>
          <a:blip r:embed="rId4"/>
          <a:stretch>
            <a:fillRect/>
          </a:stretch>
        </p:blipFill>
        <p:spPr>
          <a:xfrm>
            <a:off x="838201" y="4405494"/>
            <a:ext cx="5257800" cy="666040"/>
          </a:xfrm>
          <a:prstGeom prst="rect">
            <a:avLst/>
          </a:prstGeom>
        </p:spPr>
      </p:pic>
      <p:pic>
        <p:nvPicPr>
          <p:cNvPr id="11" name="Picture 10">
            <a:extLst>
              <a:ext uri="{FF2B5EF4-FFF2-40B4-BE49-F238E27FC236}">
                <a16:creationId xmlns:a16="http://schemas.microsoft.com/office/drawing/2014/main" id="{2A72ADCA-4D60-4CBF-B09A-486785D69585}"/>
              </a:ext>
            </a:extLst>
          </p:cNvPr>
          <p:cNvPicPr>
            <a:picLocks noChangeAspect="1"/>
          </p:cNvPicPr>
          <p:nvPr/>
        </p:nvPicPr>
        <p:blipFill>
          <a:blip r:embed="rId5"/>
          <a:stretch>
            <a:fillRect/>
          </a:stretch>
        </p:blipFill>
        <p:spPr>
          <a:xfrm>
            <a:off x="6417006" y="1846052"/>
            <a:ext cx="4936794" cy="2186478"/>
          </a:xfrm>
          <a:prstGeom prst="rect">
            <a:avLst/>
          </a:prstGeom>
        </p:spPr>
      </p:pic>
      <p:pic>
        <p:nvPicPr>
          <p:cNvPr id="15" name="Picture 14">
            <a:extLst>
              <a:ext uri="{FF2B5EF4-FFF2-40B4-BE49-F238E27FC236}">
                <a16:creationId xmlns:a16="http://schemas.microsoft.com/office/drawing/2014/main" id="{715AFB6B-51DA-445E-83B1-F504A2EBB83C}"/>
              </a:ext>
            </a:extLst>
          </p:cNvPr>
          <p:cNvPicPr>
            <a:picLocks noChangeAspect="1"/>
          </p:cNvPicPr>
          <p:nvPr/>
        </p:nvPicPr>
        <p:blipFill>
          <a:blip r:embed="rId6"/>
          <a:stretch>
            <a:fillRect/>
          </a:stretch>
        </p:blipFill>
        <p:spPr>
          <a:xfrm>
            <a:off x="3290864" y="5709305"/>
            <a:ext cx="299003" cy="185867"/>
          </a:xfrm>
          <a:prstGeom prst="rect">
            <a:avLst/>
          </a:prstGeom>
        </p:spPr>
      </p:pic>
      <p:pic>
        <p:nvPicPr>
          <p:cNvPr id="17" name="Picture 16">
            <a:extLst>
              <a:ext uri="{FF2B5EF4-FFF2-40B4-BE49-F238E27FC236}">
                <a16:creationId xmlns:a16="http://schemas.microsoft.com/office/drawing/2014/main" id="{8116F02A-B64F-4E5F-96A5-73F024D81CF2}"/>
              </a:ext>
            </a:extLst>
          </p:cNvPr>
          <p:cNvPicPr>
            <a:picLocks noChangeAspect="1"/>
          </p:cNvPicPr>
          <p:nvPr/>
        </p:nvPicPr>
        <p:blipFill>
          <a:blip r:embed="rId6"/>
          <a:stretch>
            <a:fillRect/>
          </a:stretch>
        </p:blipFill>
        <p:spPr>
          <a:xfrm>
            <a:off x="8705296" y="3138863"/>
            <a:ext cx="294771" cy="183236"/>
          </a:xfrm>
          <a:prstGeom prst="rect">
            <a:avLst/>
          </a:prstGeom>
        </p:spPr>
      </p:pic>
    </p:spTree>
    <p:extLst>
      <p:ext uri="{BB962C8B-B14F-4D97-AF65-F5344CB8AC3E}">
        <p14:creationId xmlns:p14="http://schemas.microsoft.com/office/powerpoint/2010/main" val="157479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82E62-5AB7-4605-8E9F-916910E4B30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Problem Solving Using GA- Example 1</a:t>
            </a:r>
            <a:endParaRPr lang="en-IN" dirty="0"/>
          </a:p>
        </p:txBody>
      </p:sp>
      <p:pic>
        <p:nvPicPr>
          <p:cNvPr id="5" name="Content Placeholder 4">
            <a:extLst>
              <a:ext uri="{FF2B5EF4-FFF2-40B4-BE49-F238E27FC236}">
                <a16:creationId xmlns:a16="http://schemas.microsoft.com/office/drawing/2014/main" id="{2FAEB3F8-79B2-4ECF-AC07-785841B75A27}"/>
              </a:ext>
            </a:extLst>
          </p:cNvPr>
          <p:cNvPicPr>
            <a:picLocks noGrp="1" noChangeAspect="1"/>
          </p:cNvPicPr>
          <p:nvPr>
            <p:ph idx="1"/>
          </p:nvPr>
        </p:nvPicPr>
        <p:blipFill>
          <a:blip r:embed="rId2"/>
          <a:stretch>
            <a:fillRect/>
          </a:stretch>
        </p:blipFill>
        <p:spPr>
          <a:xfrm>
            <a:off x="838200" y="1899880"/>
            <a:ext cx="2347916" cy="1004186"/>
          </a:xfrm>
        </p:spPr>
      </p:pic>
      <p:pic>
        <p:nvPicPr>
          <p:cNvPr id="7" name="Picture 6">
            <a:extLst>
              <a:ext uri="{FF2B5EF4-FFF2-40B4-BE49-F238E27FC236}">
                <a16:creationId xmlns:a16="http://schemas.microsoft.com/office/drawing/2014/main" id="{86E4F201-8D49-486C-9563-4E4463F8039C}"/>
              </a:ext>
            </a:extLst>
          </p:cNvPr>
          <p:cNvPicPr>
            <a:picLocks noChangeAspect="1"/>
          </p:cNvPicPr>
          <p:nvPr/>
        </p:nvPicPr>
        <p:blipFill>
          <a:blip r:embed="rId3"/>
          <a:stretch>
            <a:fillRect/>
          </a:stretch>
        </p:blipFill>
        <p:spPr>
          <a:xfrm>
            <a:off x="5750416" y="1428391"/>
            <a:ext cx="5603384" cy="2300290"/>
          </a:xfrm>
          <a:prstGeom prst="rect">
            <a:avLst/>
          </a:prstGeom>
        </p:spPr>
      </p:pic>
      <p:pic>
        <p:nvPicPr>
          <p:cNvPr id="8" name="Picture 7">
            <a:extLst>
              <a:ext uri="{FF2B5EF4-FFF2-40B4-BE49-F238E27FC236}">
                <a16:creationId xmlns:a16="http://schemas.microsoft.com/office/drawing/2014/main" id="{7033BC01-CA1C-4F1F-A817-87989BB5F44D}"/>
              </a:ext>
            </a:extLst>
          </p:cNvPr>
          <p:cNvPicPr>
            <a:picLocks noChangeAspect="1"/>
          </p:cNvPicPr>
          <p:nvPr/>
        </p:nvPicPr>
        <p:blipFill>
          <a:blip r:embed="rId4"/>
          <a:stretch>
            <a:fillRect/>
          </a:stretch>
        </p:blipFill>
        <p:spPr>
          <a:xfrm>
            <a:off x="8404722" y="2812448"/>
            <a:ext cx="294771" cy="183236"/>
          </a:xfrm>
          <a:prstGeom prst="rect">
            <a:avLst/>
          </a:prstGeom>
        </p:spPr>
      </p:pic>
      <p:pic>
        <p:nvPicPr>
          <p:cNvPr id="10" name="Picture 9">
            <a:extLst>
              <a:ext uri="{FF2B5EF4-FFF2-40B4-BE49-F238E27FC236}">
                <a16:creationId xmlns:a16="http://schemas.microsoft.com/office/drawing/2014/main" id="{A8911793-02D4-49F2-991D-AFA538583ABD}"/>
              </a:ext>
            </a:extLst>
          </p:cNvPr>
          <p:cNvPicPr>
            <a:picLocks noChangeAspect="1"/>
          </p:cNvPicPr>
          <p:nvPr/>
        </p:nvPicPr>
        <p:blipFill>
          <a:blip r:embed="rId5"/>
          <a:stretch>
            <a:fillRect/>
          </a:stretch>
        </p:blipFill>
        <p:spPr>
          <a:xfrm>
            <a:off x="5750416" y="3801533"/>
            <a:ext cx="5603384" cy="2397911"/>
          </a:xfrm>
          <a:prstGeom prst="rect">
            <a:avLst/>
          </a:prstGeom>
        </p:spPr>
      </p:pic>
      <p:pic>
        <p:nvPicPr>
          <p:cNvPr id="13" name="Picture 12">
            <a:extLst>
              <a:ext uri="{FF2B5EF4-FFF2-40B4-BE49-F238E27FC236}">
                <a16:creationId xmlns:a16="http://schemas.microsoft.com/office/drawing/2014/main" id="{52D783CB-BD52-4ECC-B7CA-5D5799FBD239}"/>
              </a:ext>
            </a:extLst>
          </p:cNvPr>
          <p:cNvPicPr>
            <a:picLocks noChangeAspect="1"/>
          </p:cNvPicPr>
          <p:nvPr/>
        </p:nvPicPr>
        <p:blipFill>
          <a:blip r:embed="rId4"/>
          <a:stretch>
            <a:fillRect/>
          </a:stretch>
        </p:blipFill>
        <p:spPr>
          <a:xfrm>
            <a:off x="8404721" y="5246373"/>
            <a:ext cx="294771" cy="183236"/>
          </a:xfrm>
          <a:prstGeom prst="rect">
            <a:avLst/>
          </a:prstGeom>
        </p:spPr>
      </p:pic>
    </p:spTree>
    <p:extLst>
      <p:ext uri="{BB962C8B-B14F-4D97-AF65-F5344CB8AC3E}">
        <p14:creationId xmlns:p14="http://schemas.microsoft.com/office/powerpoint/2010/main" val="251357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A1FD9-FFED-4BEB-9C62-E1ACB327E6B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Problem Solving Using GA- Example 1</a:t>
            </a:r>
            <a:endParaRPr lang="en-IN" dirty="0"/>
          </a:p>
        </p:txBody>
      </p:sp>
      <p:pic>
        <p:nvPicPr>
          <p:cNvPr id="5" name="Content Placeholder 4">
            <a:extLst>
              <a:ext uri="{FF2B5EF4-FFF2-40B4-BE49-F238E27FC236}">
                <a16:creationId xmlns:a16="http://schemas.microsoft.com/office/drawing/2014/main" id="{8759725F-927D-4C27-943F-61CAB5B0C843}"/>
              </a:ext>
            </a:extLst>
          </p:cNvPr>
          <p:cNvPicPr>
            <a:picLocks noGrp="1" noChangeAspect="1"/>
          </p:cNvPicPr>
          <p:nvPr>
            <p:ph idx="1"/>
          </p:nvPr>
        </p:nvPicPr>
        <p:blipFill>
          <a:blip r:embed="rId2"/>
          <a:stretch>
            <a:fillRect/>
          </a:stretch>
        </p:blipFill>
        <p:spPr>
          <a:xfrm>
            <a:off x="838200" y="1832194"/>
            <a:ext cx="7256850" cy="2993806"/>
          </a:xfrm>
        </p:spPr>
      </p:pic>
      <p:pic>
        <p:nvPicPr>
          <p:cNvPr id="6" name="Picture 5">
            <a:extLst>
              <a:ext uri="{FF2B5EF4-FFF2-40B4-BE49-F238E27FC236}">
                <a16:creationId xmlns:a16="http://schemas.microsoft.com/office/drawing/2014/main" id="{20566821-F15F-45DB-A73B-D3502979D472}"/>
              </a:ext>
            </a:extLst>
          </p:cNvPr>
          <p:cNvPicPr>
            <a:picLocks noChangeAspect="1"/>
          </p:cNvPicPr>
          <p:nvPr/>
        </p:nvPicPr>
        <p:blipFill>
          <a:blip r:embed="rId3"/>
          <a:stretch>
            <a:fillRect/>
          </a:stretch>
        </p:blipFill>
        <p:spPr>
          <a:xfrm>
            <a:off x="4247587" y="3654640"/>
            <a:ext cx="294771" cy="183236"/>
          </a:xfrm>
          <a:prstGeom prst="rect">
            <a:avLst/>
          </a:prstGeom>
        </p:spPr>
      </p:pic>
    </p:spTree>
    <p:extLst>
      <p:ext uri="{BB962C8B-B14F-4D97-AF65-F5344CB8AC3E}">
        <p14:creationId xmlns:p14="http://schemas.microsoft.com/office/powerpoint/2010/main" val="303178159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18901-8D5E-4608-9F27-466D075766F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Problem Solving Using GA- Example 1</a:t>
            </a:r>
            <a:endParaRPr lang="en-IN" dirty="0"/>
          </a:p>
        </p:txBody>
      </p:sp>
      <p:pic>
        <p:nvPicPr>
          <p:cNvPr id="5" name="Content Placeholder 4">
            <a:extLst>
              <a:ext uri="{FF2B5EF4-FFF2-40B4-BE49-F238E27FC236}">
                <a16:creationId xmlns:a16="http://schemas.microsoft.com/office/drawing/2014/main" id="{95C69335-0A3B-4E8F-AFFD-C516C3C643FC}"/>
              </a:ext>
            </a:extLst>
          </p:cNvPr>
          <p:cNvPicPr>
            <a:picLocks noGrp="1" noChangeAspect="1"/>
          </p:cNvPicPr>
          <p:nvPr>
            <p:ph idx="1"/>
          </p:nvPr>
        </p:nvPicPr>
        <p:blipFill>
          <a:blip r:embed="rId2"/>
          <a:stretch>
            <a:fillRect/>
          </a:stretch>
        </p:blipFill>
        <p:spPr>
          <a:xfrm>
            <a:off x="838201" y="1886651"/>
            <a:ext cx="5030218" cy="1102082"/>
          </a:xfrm>
        </p:spPr>
      </p:pic>
      <p:pic>
        <p:nvPicPr>
          <p:cNvPr id="7" name="Picture 6">
            <a:extLst>
              <a:ext uri="{FF2B5EF4-FFF2-40B4-BE49-F238E27FC236}">
                <a16:creationId xmlns:a16="http://schemas.microsoft.com/office/drawing/2014/main" id="{EFF7E9F9-AE7D-42E4-A85E-5FDC1715F3CC}"/>
              </a:ext>
            </a:extLst>
          </p:cNvPr>
          <p:cNvPicPr>
            <a:picLocks noChangeAspect="1"/>
          </p:cNvPicPr>
          <p:nvPr/>
        </p:nvPicPr>
        <p:blipFill>
          <a:blip r:embed="rId3"/>
          <a:stretch>
            <a:fillRect/>
          </a:stretch>
        </p:blipFill>
        <p:spPr>
          <a:xfrm>
            <a:off x="6096000" y="1886651"/>
            <a:ext cx="2269410" cy="4171239"/>
          </a:xfrm>
          <a:prstGeom prst="rect">
            <a:avLst/>
          </a:prstGeom>
        </p:spPr>
      </p:pic>
      <p:pic>
        <p:nvPicPr>
          <p:cNvPr id="13" name="Picture 12">
            <a:extLst>
              <a:ext uri="{FF2B5EF4-FFF2-40B4-BE49-F238E27FC236}">
                <a16:creationId xmlns:a16="http://schemas.microsoft.com/office/drawing/2014/main" id="{C3C94E43-80DF-455F-B5B2-CD4B436F3EF2}"/>
              </a:ext>
            </a:extLst>
          </p:cNvPr>
          <p:cNvPicPr>
            <a:picLocks noChangeAspect="1"/>
          </p:cNvPicPr>
          <p:nvPr/>
        </p:nvPicPr>
        <p:blipFill>
          <a:blip r:embed="rId4"/>
          <a:stretch>
            <a:fillRect/>
          </a:stretch>
        </p:blipFill>
        <p:spPr>
          <a:xfrm>
            <a:off x="9351878" y="1886651"/>
            <a:ext cx="977455" cy="4171239"/>
          </a:xfrm>
          <a:prstGeom prst="rect">
            <a:avLst/>
          </a:prstGeom>
        </p:spPr>
      </p:pic>
    </p:spTree>
    <p:extLst>
      <p:ext uri="{BB962C8B-B14F-4D97-AF65-F5344CB8AC3E}">
        <p14:creationId xmlns:p14="http://schemas.microsoft.com/office/powerpoint/2010/main" val="37382206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D1C3B-6CAA-4D34-9C88-90640071892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Problem Solving Using GA- Example 1</a:t>
            </a:r>
            <a:endParaRPr lang="en-IN" dirty="0"/>
          </a:p>
        </p:txBody>
      </p:sp>
      <p:pic>
        <p:nvPicPr>
          <p:cNvPr id="5" name="Content Placeholder 4">
            <a:extLst>
              <a:ext uri="{FF2B5EF4-FFF2-40B4-BE49-F238E27FC236}">
                <a16:creationId xmlns:a16="http://schemas.microsoft.com/office/drawing/2014/main" id="{0BA4503C-5590-4896-B1C9-067734425A11}"/>
              </a:ext>
            </a:extLst>
          </p:cNvPr>
          <p:cNvPicPr>
            <a:picLocks noGrp="1" noChangeAspect="1"/>
          </p:cNvPicPr>
          <p:nvPr>
            <p:ph idx="1"/>
          </p:nvPr>
        </p:nvPicPr>
        <p:blipFill>
          <a:blip r:embed="rId2"/>
          <a:stretch>
            <a:fillRect/>
          </a:stretch>
        </p:blipFill>
        <p:spPr>
          <a:xfrm>
            <a:off x="838200" y="1820727"/>
            <a:ext cx="6706151" cy="2446473"/>
          </a:xfrm>
        </p:spPr>
      </p:pic>
      <p:pic>
        <p:nvPicPr>
          <p:cNvPr id="7" name="Picture 6">
            <a:extLst>
              <a:ext uri="{FF2B5EF4-FFF2-40B4-BE49-F238E27FC236}">
                <a16:creationId xmlns:a16="http://schemas.microsoft.com/office/drawing/2014/main" id="{B2061541-E9BF-4E5C-A329-13A56E392ED7}"/>
              </a:ext>
            </a:extLst>
          </p:cNvPr>
          <p:cNvPicPr>
            <a:picLocks noChangeAspect="1"/>
          </p:cNvPicPr>
          <p:nvPr/>
        </p:nvPicPr>
        <p:blipFill>
          <a:blip r:embed="rId3"/>
          <a:stretch>
            <a:fillRect/>
          </a:stretch>
        </p:blipFill>
        <p:spPr>
          <a:xfrm>
            <a:off x="838200" y="4338864"/>
            <a:ext cx="6706151" cy="2464146"/>
          </a:xfrm>
          <a:prstGeom prst="rect">
            <a:avLst/>
          </a:prstGeom>
        </p:spPr>
      </p:pic>
    </p:spTree>
    <p:extLst>
      <p:ext uri="{BB962C8B-B14F-4D97-AF65-F5344CB8AC3E}">
        <p14:creationId xmlns:p14="http://schemas.microsoft.com/office/powerpoint/2010/main" val="345876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087E1-A7F4-4678-AD41-1F0D4178447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Problem Solving Using GA- Example 1</a:t>
            </a:r>
            <a:endParaRPr lang="en-IN" dirty="0"/>
          </a:p>
        </p:txBody>
      </p:sp>
      <p:pic>
        <p:nvPicPr>
          <p:cNvPr id="5" name="Content Placeholder 4">
            <a:extLst>
              <a:ext uri="{FF2B5EF4-FFF2-40B4-BE49-F238E27FC236}">
                <a16:creationId xmlns:a16="http://schemas.microsoft.com/office/drawing/2014/main" id="{2F8F53A6-8504-4B69-847A-07ADD87ABC44}"/>
              </a:ext>
            </a:extLst>
          </p:cNvPr>
          <p:cNvPicPr>
            <a:picLocks noGrp="1" noChangeAspect="1"/>
          </p:cNvPicPr>
          <p:nvPr>
            <p:ph idx="1"/>
          </p:nvPr>
        </p:nvPicPr>
        <p:blipFill>
          <a:blip r:embed="rId2"/>
          <a:stretch>
            <a:fillRect/>
          </a:stretch>
        </p:blipFill>
        <p:spPr>
          <a:xfrm>
            <a:off x="838200" y="1627501"/>
            <a:ext cx="6734174" cy="2487299"/>
          </a:xfrm>
        </p:spPr>
      </p:pic>
      <p:pic>
        <p:nvPicPr>
          <p:cNvPr id="7" name="Picture 6">
            <a:extLst>
              <a:ext uri="{FF2B5EF4-FFF2-40B4-BE49-F238E27FC236}">
                <a16:creationId xmlns:a16="http://schemas.microsoft.com/office/drawing/2014/main" id="{2D84E364-5B28-41E8-925E-6FFFC47030A8}"/>
              </a:ext>
            </a:extLst>
          </p:cNvPr>
          <p:cNvPicPr>
            <a:picLocks noChangeAspect="1"/>
          </p:cNvPicPr>
          <p:nvPr/>
        </p:nvPicPr>
        <p:blipFill>
          <a:blip r:embed="rId3"/>
          <a:stretch>
            <a:fillRect/>
          </a:stretch>
        </p:blipFill>
        <p:spPr>
          <a:xfrm>
            <a:off x="838200" y="4161424"/>
            <a:ext cx="6734174" cy="2431504"/>
          </a:xfrm>
          <a:prstGeom prst="rect">
            <a:avLst/>
          </a:prstGeom>
        </p:spPr>
      </p:pic>
    </p:spTree>
    <p:extLst>
      <p:ext uri="{BB962C8B-B14F-4D97-AF65-F5344CB8AC3E}">
        <p14:creationId xmlns:p14="http://schemas.microsoft.com/office/powerpoint/2010/main" val="1215731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C0777-F583-41C3-B917-3AA819B9771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Problem Solving Using GA- Example 1</a:t>
            </a:r>
            <a:endParaRPr lang="en-IN" dirty="0"/>
          </a:p>
        </p:txBody>
      </p:sp>
      <p:pic>
        <p:nvPicPr>
          <p:cNvPr id="5" name="Content Placeholder 4">
            <a:extLst>
              <a:ext uri="{FF2B5EF4-FFF2-40B4-BE49-F238E27FC236}">
                <a16:creationId xmlns:a16="http://schemas.microsoft.com/office/drawing/2014/main" id="{E8355382-4A68-4BF3-859C-734C7DE93404}"/>
              </a:ext>
            </a:extLst>
          </p:cNvPr>
          <p:cNvPicPr>
            <a:picLocks noGrp="1" noChangeAspect="1"/>
          </p:cNvPicPr>
          <p:nvPr>
            <p:ph idx="1"/>
          </p:nvPr>
        </p:nvPicPr>
        <p:blipFill>
          <a:blip r:embed="rId2"/>
          <a:stretch>
            <a:fillRect/>
          </a:stretch>
        </p:blipFill>
        <p:spPr>
          <a:xfrm>
            <a:off x="838200" y="1806300"/>
            <a:ext cx="8489311" cy="3145197"/>
          </a:xfrm>
        </p:spPr>
      </p:pic>
    </p:spTree>
    <p:extLst>
      <p:ext uri="{BB962C8B-B14F-4D97-AF65-F5344CB8AC3E}">
        <p14:creationId xmlns:p14="http://schemas.microsoft.com/office/powerpoint/2010/main" val="41608256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2B7B5-E740-49D8-BBA9-543052B51D5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Problem Solving Using GA- Example 1</a:t>
            </a:r>
            <a:endParaRPr lang="en-IN" dirty="0"/>
          </a:p>
        </p:txBody>
      </p:sp>
      <p:pic>
        <p:nvPicPr>
          <p:cNvPr id="5" name="Content Placeholder 4">
            <a:extLst>
              <a:ext uri="{FF2B5EF4-FFF2-40B4-BE49-F238E27FC236}">
                <a16:creationId xmlns:a16="http://schemas.microsoft.com/office/drawing/2014/main" id="{54AC00F4-3158-4982-8186-775AD70AAB32}"/>
              </a:ext>
            </a:extLst>
          </p:cNvPr>
          <p:cNvPicPr>
            <a:picLocks noGrp="1" noChangeAspect="1"/>
          </p:cNvPicPr>
          <p:nvPr>
            <p:ph idx="1"/>
          </p:nvPr>
        </p:nvPicPr>
        <p:blipFill>
          <a:blip r:embed="rId2"/>
          <a:stretch>
            <a:fillRect/>
          </a:stretch>
        </p:blipFill>
        <p:spPr>
          <a:xfrm>
            <a:off x="838200" y="1759311"/>
            <a:ext cx="6129867" cy="2436166"/>
          </a:xfrm>
        </p:spPr>
      </p:pic>
      <p:pic>
        <p:nvPicPr>
          <p:cNvPr id="7" name="Picture 6">
            <a:extLst>
              <a:ext uri="{FF2B5EF4-FFF2-40B4-BE49-F238E27FC236}">
                <a16:creationId xmlns:a16="http://schemas.microsoft.com/office/drawing/2014/main" id="{A0CE4392-814B-44D6-9816-5A90848378D8}"/>
              </a:ext>
            </a:extLst>
          </p:cNvPr>
          <p:cNvPicPr>
            <a:picLocks noChangeAspect="1"/>
          </p:cNvPicPr>
          <p:nvPr/>
        </p:nvPicPr>
        <p:blipFill>
          <a:blip r:embed="rId3"/>
          <a:stretch>
            <a:fillRect/>
          </a:stretch>
        </p:blipFill>
        <p:spPr>
          <a:xfrm>
            <a:off x="838200" y="4264100"/>
            <a:ext cx="6129867" cy="2432173"/>
          </a:xfrm>
          <a:prstGeom prst="rect">
            <a:avLst/>
          </a:prstGeom>
        </p:spPr>
      </p:pic>
    </p:spTree>
    <p:extLst>
      <p:ext uri="{BB962C8B-B14F-4D97-AF65-F5344CB8AC3E}">
        <p14:creationId xmlns:p14="http://schemas.microsoft.com/office/powerpoint/2010/main" val="261926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A49CC-86CC-4B64-A5DE-AD1DD065288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Problem Solving Using GA- Example 2</a:t>
            </a:r>
            <a:endParaRPr lang="en-IN" dirty="0"/>
          </a:p>
        </p:txBody>
      </p:sp>
      <p:pic>
        <p:nvPicPr>
          <p:cNvPr id="5" name="Content Placeholder 4">
            <a:extLst>
              <a:ext uri="{FF2B5EF4-FFF2-40B4-BE49-F238E27FC236}">
                <a16:creationId xmlns:a16="http://schemas.microsoft.com/office/drawing/2014/main" id="{ECF6B86F-C42E-47B6-809E-913369B3C1E4}"/>
              </a:ext>
            </a:extLst>
          </p:cNvPr>
          <p:cNvPicPr>
            <a:picLocks noGrp="1" noChangeAspect="1"/>
          </p:cNvPicPr>
          <p:nvPr>
            <p:ph idx="1"/>
          </p:nvPr>
        </p:nvPicPr>
        <p:blipFill>
          <a:blip r:embed="rId2"/>
          <a:stretch>
            <a:fillRect/>
          </a:stretch>
        </p:blipFill>
        <p:spPr>
          <a:xfrm>
            <a:off x="838200" y="1690688"/>
            <a:ext cx="8935688" cy="917045"/>
          </a:xfrm>
        </p:spPr>
      </p:pic>
      <p:pic>
        <p:nvPicPr>
          <p:cNvPr id="7" name="Picture 6">
            <a:extLst>
              <a:ext uri="{FF2B5EF4-FFF2-40B4-BE49-F238E27FC236}">
                <a16:creationId xmlns:a16="http://schemas.microsoft.com/office/drawing/2014/main" id="{611CF3A1-325C-4382-9574-76603C18E173}"/>
              </a:ext>
            </a:extLst>
          </p:cNvPr>
          <p:cNvPicPr>
            <a:picLocks noChangeAspect="1"/>
          </p:cNvPicPr>
          <p:nvPr/>
        </p:nvPicPr>
        <p:blipFill>
          <a:blip r:embed="rId3"/>
          <a:stretch>
            <a:fillRect/>
          </a:stretch>
        </p:blipFill>
        <p:spPr>
          <a:xfrm>
            <a:off x="838200" y="2607734"/>
            <a:ext cx="5935133" cy="383154"/>
          </a:xfrm>
          <a:prstGeom prst="rect">
            <a:avLst/>
          </a:prstGeom>
        </p:spPr>
      </p:pic>
      <p:pic>
        <p:nvPicPr>
          <p:cNvPr id="9" name="Picture 8">
            <a:extLst>
              <a:ext uri="{FF2B5EF4-FFF2-40B4-BE49-F238E27FC236}">
                <a16:creationId xmlns:a16="http://schemas.microsoft.com/office/drawing/2014/main" id="{B4DE83B9-B237-4E2A-858A-C03120918425}"/>
              </a:ext>
            </a:extLst>
          </p:cNvPr>
          <p:cNvPicPr>
            <a:picLocks noChangeAspect="1"/>
          </p:cNvPicPr>
          <p:nvPr/>
        </p:nvPicPr>
        <p:blipFill>
          <a:blip r:embed="rId4"/>
          <a:stretch>
            <a:fillRect/>
          </a:stretch>
        </p:blipFill>
        <p:spPr>
          <a:xfrm>
            <a:off x="838200" y="3027142"/>
            <a:ext cx="5935133" cy="401858"/>
          </a:xfrm>
          <a:prstGeom prst="rect">
            <a:avLst/>
          </a:prstGeom>
        </p:spPr>
      </p:pic>
      <p:pic>
        <p:nvPicPr>
          <p:cNvPr id="11" name="Picture 10">
            <a:extLst>
              <a:ext uri="{FF2B5EF4-FFF2-40B4-BE49-F238E27FC236}">
                <a16:creationId xmlns:a16="http://schemas.microsoft.com/office/drawing/2014/main" id="{981768B1-1104-485C-A1D7-DFD18C7482D2}"/>
              </a:ext>
            </a:extLst>
          </p:cNvPr>
          <p:cNvPicPr>
            <a:picLocks noChangeAspect="1"/>
          </p:cNvPicPr>
          <p:nvPr/>
        </p:nvPicPr>
        <p:blipFill>
          <a:blip r:embed="rId5"/>
          <a:stretch>
            <a:fillRect/>
          </a:stretch>
        </p:blipFill>
        <p:spPr>
          <a:xfrm>
            <a:off x="838201" y="3465254"/>
            <a:ext cx="8003970" cy="917045"/>
          </a:xfrm>
          <a:prstGeom prst="rect">
            <a:avLst/>
          </a:prstGeom>
        </p:spPr>
      </p:pic>
      <p:pic>
        <p:nvPicPr>
          <p:cNvPr id="13" name="Picture 12">
            <a:extLst>
              <a:ext uri="{FF2B5EF4-FFF2-40B4-BE49-F238E27FC236}">
                <a16:creationId xmlns:a16="http://schemas.microsoft.com/office/drawing/2014/main" id="{37033810-E990-41A5-9B93-2D7B2E2DC6A1}"/>
              </a:ext>
            </a:extLst>
          </p:cNvPr>
          <p:cNvPicPr>
            <a:picLocks noChangeAspect="1"/>
          </p:cNvPicPr>
          <p:nvPr/>
        </p:nvPicPr>
        <p:blipFill>
          <a:blip r:embed="rId6"/>
          <a:stretch>
            <a:fillRect/>
          </a:stretch>
        </p:blipFill>
        <p:spPr>
          <a:xfrm>
            <a:off x="838200" y="4387074"/>
            <a:ext cx="8003970" cy="422055"/>
          </a:xfrm>
          <a:prstGeom prst="rect">
            <a:avLst/>
          </a:prstGeom>
        </p:spPr>
      </p:pic>
    </p:spTree>
    <p:extLst>
      <p:ext uri="{BB962C8B-B14F-4D97-AF65-F5344CB8AC3E}">
        <p14:creationId xmlns:p14="http://schemas.microsoft.com/office/powerpoint/2010/main" val="337690764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B8AEF-FD95-4D24-809C-5CF02F48E8C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Problem Solving Using GA- Example 2</a:t>
            </a:r>
            <a:endParaRPr lang="en-IN" dirty="0"/>
          </a:p>
        </p:txBody>
      </p:sp>
      <p:pic>
        <p:nvPicPr>
          <p:cNvPr id="5" name="Content Placeholder 4">
            <a:extLst>
              <a:ext uri="{FF2B5EF4-FFF2-40B4-BE49-F238E27FC236}">
                <a16:creationId xmlns:a16="http://schemas.microsoft.com/office/drawing/2014/main" id="{8CC06ADC-1ECE-4B19-B9C4-2064CF6D62B8}"/>
              </a:ext>
            </a:extLst>
          </p:cNvPr>
          <p:cNvPicPr>
            <a:picLocks noGrp="1" noChangeAspect="1"/>
          </p:cNvPicPr>
          <p:nvPr>
            <p:ph idx="1"/>
          </p:nvPr>
        </p:nvPicPr>
        <p:blipFill>
          <a:blip r:embed="rId2"/>
          <a:stretch>
            <a:fillRect/>
          </a:stretch>
        </p:blipFill>
        <p:spPr>
          <a:xfrm>
            <a:off x="838200" y="1812924"/>
            <a:ext cx="6310695" cy="2473445"/>
          </a:xfrm>
        </p:spPr>
      </p:pic>
      <p:pic>
        <p:nvPicPr>
          <p:cNvPr id="7" name="Picture 6">
            <a:extLst>
              <a:ext uri="{FF2B5EF4-FFF2-40B4-BE49-F238E27FC236}">
                <a16:creationId xmlns:a16="http://schemas.microsoft.com/office/drawing/2014/main" id="{C7790CFE-FA92-417E-BBAA-A81471A42C79}"/>
              </a:ext>
            </a:extLst>
          </p:cNvPr>
          <p:cNvPicPr>
            <a:picLocks noChangeAspect="1"/>
          </p:cNvPicPr>
          <p:nvPr/>
        </p:nvPicPr>
        <p:blipFill>
          <a:blip r:embed="rId3"/>
          <a:stretch>
            <a:fillRect/>
          </a:stretch>
        </p:blipFill>
        <p:spPr>
          <a:xfrm>
            <a:off x="6786422" y="2566731"/>
            <a:ext cx="184014" cy="938469"/>
          </a:xfrm>
          <a:prstGeom prst="rect">
            <a:avLst/>
          </a:prstGeom>
        </p:spPr>
      </p:pic>
      <p:pic>
        <p:nvPicPr>
          <p:cNvPr id="9" name="Picture 8">
            <a:extLst>
              <a:ext uri="{FF2B5EF4-FFF2-40B4-BE49-F238E27FC236}">
                <a16:creationId xmlns:a16="http://schemas.microsoft.com/office/drawing/2014/main" id="{06F309D8-44DC-48DE-9946-282A6CD177F5}"/>
              </a:ext>
            </a:extLst>
          </p:cNvPr>
          <p:cNvPicPr>
            <a:picLocks noChangeAspect="1"/>
          </p:cNvPicPr>
          <p:nvPr/>
        </p:nvPicPr>
        <p:blipFill>
          <a:blip r:embed="rId4"/>
          <a:stretch>
            <a:fillRect/>
          </a:stretch>
        </p:blipFill>
        <p:spPr>
          <a:xfrm>
            <a:off x="838200" y="4320016"/>
            <a:ext cx="6728080" cy="1200252"/>
          </a:xfrm>
          <a:prstGeom prst="rect">
            <a:avLst/>
          </a:prstGeom>
        </p:spPr>
      </p:pic>
    </p:spTree>
    <p:extLst>
      <p:ext uri="{BB962C8B-B14F-4D97-AF65-F5344CB8AC3E}">
        <p14:creationId xmlns:p14="http://schemas.microsoft.com/office/powerpoint/2010/main" val="97105280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49BE7-D670-4B71-A6ED-450DBAF2263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Problem Solving Using GA- Example 2</a:t>
            </a:r>
            <a:endParaRPr lang="en-IN" dirty="0"/>
          </a:p>
        </p:txBody>
      </p:sp>
      <p:pic>
        <p:nvPicPr>
          <p:cNvPr id="5" name="Content Placeholder 4">
            <a:extLst>
              <a:ext uri="{FF2B5EF4-FFF2-40B4-BE49-F238E27FC236}">
                <a16:creationId xmlns:a16="http://schemas.microsoft.com/office/drawing/2014/main" id="{A324AD5D-0E2E-4B27-A101-666959D9BB10}"/>
              </a:ext>
            </a:extLst>
          </p:cNvPr>
          <p:cNvPicPr>
            <a:picLocks noGrp="1" noChangeAspect="1"/>
          </p:cNvPicPr>
          <p:nvPr>
            <p:ph idx="1"/>
          </p:nvPr>
        </p:nvPicPr>
        <p:blipFill>
          <a:blip r:embed="rId2"/>
          <a:stretch>
            <a:fillRect/>
          </a:stretch>
        </p:blipFill>
        <p:spPr>
          <a:xfrm>
            <a:off x="838200" y="1760775"/>
            <a:ext cx="7713731" cy="3073947"/>
          </a:xfrm>
        </p:spPr>
      </p:pic>
      <p:pic>
        <p:nvPicPr>
          <p:cNvPr id="7" name="Picture 6">
            <a:extLst>
              <a:ext uri="{FF2B5EF4-FFF2-40B4-BE49-F238E27FC236}">
                <a16:creationId xmlns:a16="http://schemas.microsoft.com/office/drawing/2014/main" id="{14272BE7-628C-4F6A-9404-B4C0A7E4EDF3}"/>
              </a:ext>
            </a:extLst>
          </p:cNvPr>
          <p:cNvPicPr>
            <a:picLocks noChangeAspect="1"/>
          </p:cNvPicPr>
          <p:nvPr/>
        </p:nvPicPr>
        <p:blipFill>
          <a:blip r:embed="rId3"/>
          <a:stretch>
            <a:fillRect/>
          </a:stretch>
        </p:blipFill>
        <p:spPr>
          <a:xfrm>
            <a:off x="8054423" y="2667000"/>
            <a:ext cx="228146" cy="1185333"/>
          </a:xfrm>
          <a:prstGeom prst="rect">
            <a:avLst/>
          </a:prstGeom>
        </p:spPr>
      </p:pic>
    </p:spTree>
    <p:extLst>
      <p:ext uri="{BB962C8B-B14F-4D97-AF65-F5344CB8AC3E}">
        <p14:creationId xmlns:p14="http://schemas.microsoft.com/office/powerpoint/2010/main" val="176553695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40B2F-EB4C-4DA5-9E62-E5E3C22958E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Problem Solving Using GA- Example 2</a:t>
            </a:r>
            <a:endParaRPr lang="en-IN" dirty="0"/>
          </a:p>
        </p:txBody>
      </p:sp>
      <p:sp>
        <p:nvSpPr>
          <p:cNvPr id="3" name="Content Placeholder 2">
            <a:extLst>
              <a:ext uri="{FF2B5EF4-FFF2-40B4-BE49-F238E27FC236}">
                <a16:creationId xmlns:a16="http://schemas.microsoft.com/office/drawing/2014/main" id="{9F917089-5786-4E11-B9EB-70A25915DAEF}"/>
              </a:ext>
            </a:extLst>
          </p:cNvPr>
          <p:cNvSpPr>
            <a:spLocks noGrp="1"/>
          </p:cNvSpPr>
          <p:nvPr>
            <p:ph idx="1"/>
          </p:nvPr>
        </p:nvSpPr>
        <p:spPr/>
        <p:txBody>
          <a:bodyPr>
            <a:normAutofit/>
          </a:bodyPr>
          <a:lstStyle/>
          <a:p>
            <a:r>
              <a:rPr lang="en-IN" sz="2000" dirty="0">
                <a:latin typeface="Times New Roman" panose="02020603050405020304" pitchFamily="18" charset="0"/>
                <a:cs typeface="Times New Roman" panose="02020603050405020304" pitchFamily="18" charset="0"/>
              </a:rPr>
              <a:t>Repeat the steps until we get the maximum value for f(x) function. </a:t>
            </a:r>
          </a:p>
        </p:txBody>
      </p:sp>
    </p:spTree>
    <p:extLst>
      <p:ext uri="{BB962C8B-B14F-4D97-AF65-F5344CB8AC3E}">
        <p14:creationId xmlns:p14="http://schemas.microsoft.com/office/powerpoint/2010/main" val="19429629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88EF5-9E6C-4850-A41C-54A9E0F9745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Classification of GA</a:t>
            </a:r>
          </a:p>
        </p:txBody>
      </p:sp>
      <p:sp>
        <p:nvSpPr>
          <p:cNvPr id="3" name="Content Placeholder 2">
            <a:extLst>
              <a:ext uri="{FF2B5EF4-FFF2-40B4-BE49-F238E27FC236}">
                <a16:creationId xmlns:a16="http://schemas.microsoft.com/office/drawing/2014/main" id="{F1F361D0-0EA1-4BD7-9A1C-23251375A3C4}"/>
              </a:ext>
            </a:extLst>
          </p:cNvPr>
          <p:cNvSpPr>
            <a:spLocks noGrp="1"/>
          </p:cNvSpPr>
          <p:nvPr>
            <p:ph idx="1"/>
          </p:nvPr>
        </p:nvSpPr>
        <p:spPr/>
        <p:txBody>
          <a:bodyPr>
            <a:normAutofit/>
          </a:bodyPr>
          <a:lstStyle/>
          <a:p>
            <a:pPr marL="514350" indent="-514350">
              <a:buAutoNum type="arabicPeriod"/>
            </a:pPr>
            <a:r>
              <a:rPr lang="en-IN" sz="2000" dirty="0">
                <a:latin typeface="Times New Roman" panose="02020603050405020304" pitchFamily="18" charset="0"/>
                <a:cs typeface="Times New Roman" panose="02020603050405020304" pitchFamily="18" charset="0"/>
              </a:rPr>
              <a:t>Messy Genetic Algorithm</a:t>
            </a:r>
          </a:p>
          <a:p>
            <a:pPr marL="514350" indent="-514350">
              <a:buAutoNum type="arabicPeriod"/>
            </a:pPr>
            <a:r>
              <a:rPr lang="en-IN" sz="2000" dirty="0">
                <a:latin typeface="Times New Roman" panose="02020603050405020304" pitchFamily="18" charset="0"/>
                <a:cs typeface="Times New Roman" panose="02020603050405020304" pitchFamily="18" charset="0"/>
              </a:rPr>
              <a:t>Adaptive Genetic Algorithm</a:t>
            </a:r>
          </a:p>
          <a:p>
            <a:pPr marL="514350" indent="-514350">
              <a:buAutoNum type="arabicPeriod"/>
            </a:pPr>
            <a:r>
              <a:rPr lang="en-IN" sz="2000" dirty="0">
                <a:latin typeface="Times New Roman" panose="02020603050405020304" pitchFamily="18" charset="0"/>
                <a:cs typeface="Times New Roman" panose="02020603050405020304" pitchFamily="18" charset="0"/>
              </a:rPr>
              <a:t> Hybrid Genetic Algorithm</a:t>
            </a:r>
          </a:p>
          <a:p>
            <a:pPr marL="514350" indent="-514350">
              <a:buAutoNum type="arabicPeriod"/>
            </a:pPr>
            <a:r>
              <a:rPr lang="en-IN" sz="2000" dirty="0">
                <a:latin typeface="Times New Roman" panose="02020603050405020304" pitchFamily="18" charset="0"/>
                <a:cs typeface="Times New Roman" panose="02020603050405020304" pitchFamily="18" charset="0"/>
              </a:rPr>
              <a:t>Parallel Genetic Algorithm</a:t>
            </a:r>
          </a:p>
        </p:txBody>
      </p:sp>
    </p:spTree>
    <p:extLst>
      <p:ext uri="{BB962C8B-B14F-4D97-AF65-F5344CB8AC3E}">
        <p14:creationId xmlns:p14="http://schemas.microsoft.com/office/powerpoint/2010/main" val="33636563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149AC-134C-4EE7-80B3-B1170A14CEB1}"/>
              </a:ext>
            </a:extLst>
          </p:cNvPr>
          <p:cNvSpPr>
            <a:spLocks noGrp="1"/>
          </p:cNvSpPr>
          <p:nvPr>
            <p:ph type="title"/>
          </p:nvPr>
        </p:nvSpPr>
        <p:spPr/>
        <p:txBody>
          <a:bodyPr/>
          <a:lstStyle/>
          <a:p>
            <a:r>
              <a:rPr lang="en-US" sz="4400" dirty="0">
                <a:latin typeface="Times New Roman" panose="02020603050405020304" pitchFamily="18" charset="0"/>
                <a:cs typeface="Times New Roman" panose="02020603050405020304" pitchFamily="18" charset="0"/>
              </a:rPr>
              <a:t>Messy Genetic Algorithms (</a:t>
            </a:r>
            <a:r>
              <a:rPr lang="en-US" sz="4400" dirty="0" err="1">
                <a:latin typeface="Times New Roman" panose="02020603050405020304" pitchFamily="18" charset="0"/>
                <a:cs typeface="Times New Roman" panose="02020603050405020304" pitchFamily="18" charset="0"/>
              </a:rPr>
              <a:t>mGA</a:t>
            </a:r>
            <a:r>
              <a:rPr lang="en-US" sz="4400" dirty="0">
                <a:latin typeface="Times New Roman" panose="02020603050405020304" pitchFamily="18" charset="0"/>
                <a:cs typeface="Times New Roman" panose="02020603050405020304" pitchFamily="18" charset="0"/>
              </a:rPr>
              <a:t>)</a:t>
            </a:r>
            <a:endParaRPr lang="en-IN" dirty="0"/>
          </a:p>
        </p:txBody>
      </p:sp>
      <p:sp>
        <p:nvSpPr>
          <p:cNvPr id="3" name="Content Placeholder 2">
            <a:extLst>
              <a:ext uri="{FF2B5EF4-FFF2-40B4-BE49-F238E27FC236}">
                <a16:creationId xmlns:a16="http://schemas.microsoft.com/office/drawing/2014/main" id="{5AACB5CD-2F6A-42E9-9481-0DFB0CEA13A1}"/>
              </a:ext>
            </a:extLst>
          </p:cNvPr>
          <p:cNvSpPr>
            <a:spLocks noGrp="1"/>
          </p:cNvSpPr>
          <p:nvPr>
            <p:ph idx="1"/>
          </p:nvPr>
        </p:nvSpPr>
        <p:spPr>
          <a:xfrm>
            <a:off x="838200" y="1752600"/>
            <a:ext cx="10515600" cy="4656667"/>
          </a:xfrm>
        </p:spPr>
        <p:txBody>
          <a:bodyPr>
            <a:normAutofit fontScale="32500" lnSpcReduction="20000"/>
          </a:bodyPr>
          <a:lstStyle/>
          <a:p>
            <a:pPr algn="just">
              <a:lnSpc>
                <a:spcPct val="120000"/>
              </a:lnSpc>
            </a:pPr>
            <a:r>
              <a:rPr lang="en-US" sz="6200" b="1" dirty="0">
                <a:latin typeface="Times New Roman" panose="02020603050405020304" pitchFamily="18" charset="0"/>
                <a:cs typeface="Times New Roman" panose="02020603050405020304" pitchFamily="18" charset="0"/>
              </a:rPr>
              <a:t>Concept: </a:t>
            </a:r>
            <a:r>
              <a:rPr lang="en-US" sz="6200" dirty="0">
                <a:latin typeface="Times New Roman" panose="02020603050405020304" pitchFamily="18" charset="0"/>
                <a:cs typeface="Times New Roman" panose="02020603050405020304" pitchFamily="18" charset="0"/>
              </a:rPr>
              <a:t>Messy Genetic Algorithms are designed to work efficiently with highly complex optimization problems by allowing individuals to represent partial solutions. They address issues related to premature convergence and inefficiency in representing solutions in standard GAs.</a:t>
            </a:r>
          </a:p>
          <a:p>
            <a:pPr algn="just">
              <a:lnSpc>
                <a:spcPct val="120000"/>
              </a:lnSpc>
            </a:pPr>
            <a:r>
              <a:rPr lang="en-US" sz="6200" b="1" dirty="0">
                <a:latin typeface="Times New Roman" panose="02020603050405020304" pitchFamily="18" charset="0"/>
                <a:cs typeface="Times New Roman" panose="02020603050405020304" pitchFamily="18" charset="0"/>
              </a:rPr>
              <a:t>Key Characteristics:</a:t>
            </a:r>
          </a:p>
          <a:p>
            <a:pPr marL="514350" indent="-514350" algn="just">
              <a:lnSpc>
                <a:spcPct val="120000"/>
              </a:lnSpc>
              <a:buFont typeface="+mj-lt"/>
              <a:buAutoNum type="arabicPeriod"/>
            </a:pPr>
            <a:r>
              <a:rPr lang="en-US" sz="6200" b="1" dirty="0">
                <a:latin typeface="Times New Roman" panose="02020603050405020304" pitchFamily="18" charset="0"/>
                <a:cs typeface="Times New Roman" panose="02020603050405020304" pitchFamily="18" charset="0"/>
              </a:rPr>
              <a:t>Variable-length chromosomes:</a:t>
            </a:r>
            <a:r>
              <a:rPr lang="en-US" sz="6200" dirty="0">
                <a:latin typeface="Times New Roman" panose="02020603050405020304" pitchFamily="18" charset="0"/>
                <a:cs typeface="Times New Roman" panose="02020603050405020304" pitchFamily="18" charset="0"/>
              </a:rPr>
              <a:t> Unlike standard GAs where chromosome lengths are fixed, </a:t>
            </a:r>
            <a:r>
              <a:rPr lang="en-US" sz="6200" dirty="0" err="1">
                <a:latin typeface="Times New Roman" panose="02020603050405020304" pitchFamily="18" charset="0"/>
                <a:cs typeface="Times New Roman" panose="02020603050405020304" pitchFamily="18" charset="0"/>
              </a:rPr>
              <a:t>mGAs</a:t>
            </a:r>
            <a:r>
              <a:rPr lang="en-US" sz="6200" dirty="0">
                <a:latin typeface="Times New Roman" panose="02020603050405020304" pitchFamily="18" charset="0"/>
                <a:cs typeface="Times New Roman" panose="02020603050405020304" pitchFamily="18" charset="0"/>
              </a:rPr>
              <a:t> allow variable lengths to represent solutions.</a:t>
            </a:r>
          </a:p>
          <a:p>
            <a:pPr marL="514350" indent="-514350" algn="just">
              <a:lnSpc>
                <a:spcPct val="120000"/>
              </a:lnSpc>
              <a:buFont typeface="+mj-lt"/>
              <a:buAutoNum type="arabicPeriod"/>
            </a:pPr>
            <a:r>
              <a:rPr lang="en-US" sz="6200" b="1" dirty="0">
                <a:latin typeface="Times New Roman" panose="02020603050405020304" pitchFamily="18" charset="0"/>
                <a:cs typeface="Times New Roman" panose="02020603050405020304" pitchFamily="18" charset="0"/>
              </a:rPr>
              <a:t>Explicit gene representation:</a:t>
            </a:r>
            <a:r>
              <a:rPr lang="en-US" sz="6200" dirty="0">
                <a:latin typeface="Times New Roman" panose="02020603050405020304" pitchFamily="18" charset="0"/>
                <a:cs typeface="Times New Roman" panose="02020603050405020304" pitchFamily="18" charset="0"/>
              </a:rPr>
              <a:t> Genes in </a:t>
            </a:r>
            <a:r>
              <a:rPr lang="en-US" sz="6200" dirty="0" err="1">
                <a:latin typeface="Times New Roman" panose="02020603050405020304" pitchFamily="18" charset="0"/>
                <a:cs typeface="Times New Roman" panose="02020603050405020304" pitchFamily="18" charset="0"/>
              </a:rPr>
              <a:t>mGAs</a:t>
            </a:r>
            <a:r>
              <a:rPr lang="en-US" sz="6200" dirty="0">
                <a:latin typeface="Times New Roman" panose="02020603050405020304" pitchFamily="18" charset="0"/>
                <a:cs typeface="Times New Roman" panose="02020603050405020304" pitchFamily="18" charset="0"/>
              </a:rPr>
              <a:t> include both their position (locus) and value, enabling a more flexible representation.</a:t>
            </a:r>
          </a:p>
          <a:p>
            <a:pPr marL="514350" indent="-514350" algn="just">
              <a:lnSpc>
                <a:spcPct val="120000"/>
              </a:lnSpc>
              <a:buFont typeface="+mj-lt"/>
              <a:buAutoNum type="arabicPeriod"/>
            </a:pPr>
            <a:r>
              <a:rPr lang="en-US" sz="6200" b="1" dirty="0">
                <a:latin typeface="Times New Roman" panose="02020603050405020304" pitchFamily="18" charset="0"/>
                <a:cs typeface="Times New Roman" panose="02020603050405020304" pitchFamily="18" charset="0"/>
              </a:rPr>
              <a:t>Building blocks emphasis:</a:t>
            </a:r>
            <a:r>
              <a:rPr lang="en-US" sz="6200" dirty="0">
                <a:latin typeface="Times New Roman" panose="02020603050405020304" pitchFamily="18" charset="0"/>
                <a:cs typeface="Times New Roman" panose="02020603050405020304" pitchFamily="18" charset="0"/>
              </a:rPr>
              <a:t> </a:t>
            </a:r>
            <a:r>
              <a:rPr lang="en-US" sz="6200" dirty="0" err="1">
                <a:latin typeface="Times New Roman" panose="02020603050405020304" pitchFamily="18" charset="0"/>
                <a:cs typeface="Times New Roman" panose="02020603050405020304" pitchFamily="18" charset="0"/>
              </a:rPr>
              <a:t>mGAs</a:t>
            </a:r>
            <a:r>
              <a:rPr lang="en-US" sz="6200" dirty="0">
                <a:latin typeface="Times New Roman" panose="02020603050405020304" pitchFamily="18" charset="0"/>
                <a:cs typeface="Times New Roman" panose="02020603050405020304" pitchFamily="18" charset="0"/>
              </a:rPr>
              <a:t> focus on evolving and combining "building blocks" or smaller problem subcomponents to form complete solutions.</a:t>
            </a:r>
          </a:p>
          <a:p>
            <a:endParaRPr lang="en-IN" dirty="0"/>
          </a:p>
        </p:txBody>
      </p:sp>
    </p:spTree>
    <p:extLst>
      <p:ext uri="{BB962C8B-B14F-4D97-AF65-F5344CB8AC3E}">
        <p14:creationId xmlns:p14="http://schemas.microsoft.com/office/powerpoint/2010/main" val="18224230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F70F9-2795-4F08-B60E-CA5D1C9A07A4}"/>
              </a:ext>
            </a:extLst>
          </p:cNvPr>
          <p:cNvSpPr>
            <a:spLocks noGrp="1"/>
          </p:cNvSpPr>
          <p:nvPr>
            <p:ph type="title"/>
          </p:nvPr>
        </p:nvSpPr>
        <p:spPr/>
        <p:txBody>
          <a:bodyPr/>
          <a:lstStyle/>
          <a:p>
            <a:r>
              <a:rPr lang="en-US" sz="4400" dirty="0">
                <a:latin typeface="Times New Roman" panose="02020603050405020304" pitchFamily="18" charset="0"/>
                <a:cs typeface="Times New Roman" panose="02020603050405020304" pitchFamily="18" charset="0"/>
              </a:rPr>
              <a:t>Messy Genetic Algorithms (</a:t>
            </a:r>
            <a:r>
              <a:rPr lang="en-US" sz="4400" dirty="0" err="1">
                <a:latin typeface="Times New Roman" panose="02020603050405020304" pitchFamily="18" charset="0"/>
                <a:cs typeface="Times New Roman" panose="02020603050405020304" pitchFamily="18" charset="0"/>
              </a:rPr>
              <a:t>mGA</a:t>
            </a:r>
            <a:r>
              <a:rPr lang="en-US" sz="4400" dirty="0">
                <a:latin typeface="Times New Roman" panose="02020603050405020304" pitchFamily="18" charset="0"/>
                <a:cs typeface="Times New Roman" panose="02020603050405020304" pitchFamily="18" charset="0"/>
              </a:rPr>
              <a:t>)</a:t>
            </a:r>
            <a:endParaRPr lang="en-IN" dirty="0"/>
          </a:p>
        </p:txBody>
      </p:sp>
      <p:sp>
        <p:nvSpPr>
          <p:cNvPr id="3" name="Content Placeholder 2">
            <a:extLst>
              <a:ext uri="{FF2B5EF4-FFF2-40B4-BE49-F238E27FC236}">
                <a16:creationId xmlns:a16="http://schemas.microsoft.com/office/drawing/2014/main" id="{F53F6346-7320-447F-98F3-0945C696B84E}"/>
              </a:ext>
            </a:extLst>
          </p:cNvPr>
          <p:cNvSpPr>
            <a:spLocks noGrp="1"/>
          </p:cNvSpPr>
          <p:nvPr>
            <p:ph idx="1"/>
          </p:nvPr>
        </p:nvSpPr>
        <p:spPr/>
        <p:txBody>
          <a:bodyPr>
            <a:normAutofit/>
          </a:bodyPr>
          <a:lstStyle/>
          <a:p>
            <a:pPr algn="just"/>
            <a:r>
              <a:rPr lang="en-US" sz="2200" b="1" dirty="0">
                <a:latin typeface="Times New Roman" panose="02020603050405020304" pitchFamily="18" charset="0"/>
                <a:cs typeface="Times New Roman" panose="02020603050405020304" pitchFamily="18" charset="0"/>
              </a:rPr>
              <a:t>Phases:</a:t>
            </a:r>
          </a:p>
          <a:p>
            <a:pPr algn="just">
              <a:buFont typeface="+mj-lt"/>
              <a:buAutoNum type="arabicPeriod"/>
            </a:pPr>
            <a:r>
              <a:rPr lang="en-US" sz="2200" b="1" dirty="0">
                <a:latin typeface="Times New Roman" panose="02020603050405020304" pitchFamily="18" charset="0"/>
                <a:cs typeface="Times New Roman" panose="02020603050405020304" pitchFamily="18" charset="0"/>
              </a:rPr>
              <a:t>Initialization Phase:</a:t>
            </a:r>
            <a:r>
              <a:rPr lang="en-US" sz="2200" dirty="0">
                <a:latin typeface="Times New Roman" panose="02020603050405020304" pitchFamily="18" charset="0"/>
                <a:cs typeface="Times New Roman" panose="02020603050405020304" pitchFamily="18" charset="0"/>
              </a:rPr>
              <a:t> Starts with a diverse population of chromosomes, including short (partial) solutions.</a:t>
            </a:r>
          </a:p>
          <a:p>
            <a:pPr algn="just">
              <a:buFont typeface="+mj-lt"/>
              <a:buAutoNum type="arabicPeriod"/>
            </a:pPr>
            <a:r>
              <a:rPr lang="en-US" sz="2200" b="1" dirty="0">
                <a:latin typeface="Times New Roman" panose="02020603050405020304" pitchFamily="18" charset="0"/>
                <a:cs typeface="Times New Roman" panose="02020603050405020304" pitchFamily="18" charset="0"/>
              </a:rPr>
              <a:t>Juxta positional Phase:</a:t>
            </a:r>
            <a:r>
              <a:rPr lang="en-US" sz="2200" dirty="0">
                <a:latin typeface="Times New Roman" panose="02020603050405020304" pitchFamily="18" charset="0"/>
                <a:cs typeface="Times New Roman" panose="02020603050405020304" pitchFamily="18" charset="0"/>
              </a:rPr>
              <a:t> Combines short solutions into longer, more comprehensive ones.</a:t>
            </a:r>
          </a:p>
          <a:p>
            <a:pPr algn="just">
              <a:buFont typeface="+mj-lt"/>
              <a:buAutoNum type="arabicPeriod"/>
            </a:pPr>
            <a:r>
              <a:rPr lang="en-US" sz="2200" b="1" dirty="0">
                <a:latin typeface="Times New Roman" panose="02020603050405020304" pitchFamily="18" charset="0"/>
                <a:cs typeface="Times New Roman" panose="02020603050405020304" pitchFamily="18" charset="0"/>
              </a:rPr>
              <a:t>Clean-up Phase:</a:t>
            </a:r>
            <a:r>
              <a:rPr lang="en-US" sz="2200" dirty="0">
                <a:latin typeface="Times New Roman" panose="02020603050405020304" pitchFamily="18" charset="0"/>
                <a:cs typeface="Times New Roman" panose="02020603050405020304" pitchFamily="18" charset="0"/>
              </a:rPr>
              <a:t> Refines the solutions by removing redundant or unfit components.</a:t>
            </a:r>
          </a:p>
          <a:p>
            <a:pPr algn="just"/>
            <a:r>
              <a:rPr lang="en-US" sz="2200" b="1" dirty="0">
                <a:latin typeface="Times New Roman" panose="02020603050405020304" pitchFamily="18" charset="0"/>
                <a:cs typeface="Times New Roman" panose="02020603050405020304" pitchFamily="18" charset="0"/>
              </a:rPr>
              <a:t>Applications:</a:t>
            </a:r>
          </a:p>
          <a:p>
            <a:pPr marL="514350" indent="-514350" algn="just">
              <a:buFont typeface="+mj-lt"/>
              <a:buAutoNum type="arabicPeriod"/>
            </a:pPr>
            <a:r>
              <a:rPr lang="en-US" sz="2200" dirty="0">
                <a:latin typeface="Times New Roman" panose="02020603050405020304" pitchFamily="18" charset="0"/>
                <a:cs typeface="Times New Roman" panose="02020603050405020304" pitchFamily="18" charset="0"/>
              </a:rPr>
              <a:t>Problems with highly interdependent variables.</a:t>
            </a:r>
          </a:p>
          <a:p>
            <a:pPr marL="514350" indent="-514350" algn="just">
              <a:buFont typeface="+mj-lt"/>
              <a:buAutoNum type="arabicPeriod"/>
            </a:pPr>
            <a:r>
              <a:rPr lang="en-US" sz="2200" dirty="0">
                <a:latin typeface="Times New Roman" panose="02020603050405020304" pitchFamily="18" charset="0"/>
                <a:cs typeface="Times New Roman" panose="02020603050405020304" pitchFamily="18" charset="0"/>
              </a:rPr>
              <a:t>Complex combinatorial optimization tasks, such as scheduling and network design.</a:t>
            </a:r>
          </a:p>
          <a:p>
            <a:endParaRPr lang="en-IN" dirty="0"/>
          </a:p>
        </p:txBody>
      </p:sp>
    </p:spTree>
    <p:extLst>
      <p:ext uri="{BB962C8B-B14F-4D97-AF65-F5344CB8AC3E}">
        <p14:creationId xmlns:p14="http://schemas.microsoft.com/office/powerpoint/2010/main" val="20840079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F60FC-9365-4DF4-A09E-58DEA00A2A9C}"/>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Adaptive Genetic Algorithms (AGA)</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77D3F13-480C-43AA-83E2-7CB324E5A637}"/>
              </a:ext>
            </a:extLst>
          </p:cNvPr>
          <p:cNvSpPr>
            <a:spLocks noGrp="1"/>
          </p:cNvSpPr>
          <p:nvPr>
            <p:ph idx="1"/>
          </p:nvPr>
        </p:nvSpPr>
        <p:spPr/>
        <p:txBody>
          <a:bodyPr>
            <a:normAutofit/>
          </a:bodyPr>
          <a:lstStyle/>
          <a:p>
            <a:pPr algn="just"/>
            <a:r>
              <a:rPr lang="en-US" sz="2000" b="1" dirty="0">
                <a:latin typeface="Times New Roman" panose="02020603050405020304" pitchFamily="18" charset="0"/>
                <a:cs typeface="Times New Roman" panose="02020603050405020304" pitchFamily="18" charset="0"/>
              </a:rPr>
              <a:t>Concept: </a:t>
            </a:r>
            <a:r>
              <a:rPr lang="en-US" sz="2000" dirty="0">
                <a:latin typeface="Times New Roman" panose="02020603050405020304" pitchFamily="18" charset="0"/>
                <a:cs typeface="Times New Roman" panose="02020603050405020304" pitchFamily="18" charset="0"/>
              </a:rPr>
              <a:t>Adaptive Genetic Algorithms dynamically adjust their parameters (e.g., mutation and crossover rates) during the evolution process to enhance convergence speed and maintain diversity.</a:t>
            </a:r>
          </a:p>
          <a:p>
            <a:pPr algn="just"/>
            <a:r>
              <a:rPr lang="en-US" sz="2000" b="1" dirty="0">
                <a:latin typeface="Times New Roman" panose="02020603050405020304" pitchFamily="18" charset="0"/>
                <a:cs typeface="Times New Roman" panose="02020603050405020304" pitchFamily="18" charset="0"/>
              </a:rPr>
              <a:t>Key Characteristics:</a:t>
            </a:r>
          </a:p>
          <a:p>
            <a:pPr algn="jus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Dynamic parameter tuning:</a:t>
            </a:r>
            <a:r>
              <a:rPr lang="en-US" sz="2000" dirty="0">
                <a:latin typeface="Times New Roman" panose="02020603050405020304" pitchFamily="18" charset="0"/>
                <a:cs typeface="Times New Roman" panose="02020603050405020304" pitchFamily="18" charset="0"/>
              </a:rPr>
              <a:t> Adapt mutation and crossover rates based on the performance of the current population.</a:t>
            </a:r>
          </a:p>
          <a:p>
            <a:pPr algn="jus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Focus on diversity:</a:t>
            </a:r>
            <a:r>
              <a:rPr lang="en-US" sz="2000" dirty="0">
                <a:latin typeface="Times New Roman" panose="02020603050405020304" pitchFamily="18" charset="0"/>
                <a:cs typeface="Times New Roman" panose="02020603050405020304" pitchFamily="18" charset="0"/>
              </a:rPr>
              <a:t> Prevents premature convergence by adapting to the search space’s characteristics.</a:t>
            </a:r>
          </a:p>
          <a:p>
            <a:pPr algn="jus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Feedback-based adaptation:</a:t>
            </a:r>
            <a:r>
              <a:rPr lang="en-US" sz="2000" dirty="0">
                <a:latin typeface="Times New Roman" panose="02020603050405020304" pitchFamily="18" charset="0"/>
                <a:cs typeface="Times New Roman" panose="02020603050405020304" pitchFamily="18" charset="0"/>
              </a:rPr>
              <a:t> Uses feedback from fitness values to guide the adjustments.</a:t>
            </a:r>
          </a:p>
          <a:p>
            <a:endParaRPr lang="en-IN" dirty="0"/>
          </a:p>
        </p:txBody>
      </p:sp>
    </p:spTree>
    <p:extLst>
      <p:ext uri="{BB962C8B-B14F-4D97-AF65-F5344CB8AC3E}">
        <p14:creationId xmlns:p14="http://schemas.microsoft.com/office/powerpoint/2010/main" val="283999814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3589C-5AB0-4556-97D3-B9DC2E9B66B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Adaptive Genetic Algorithms (AGA)</a:t>
            </a:r>
            <a:endParaRPr lang="en-IN" dirty="0"/>
          </a:p>
        </p:txBody>
      </p:sp>
      <p:sp>
        <p:nvSpPr>
          <p:cNvPr id="3" name="Content Placeholder 2">
            <a:extLst>
              <a:ext uri="{FF2B5EF4-FFF2-40B4-BE49-F238E27FC236}">
                <a16:creationId xmlns:a16="http://schemas.microsoft.com/office/drawing/2014/main" id="{F5C1045F-FBCF-409C-B725-C13E705E5032}"/>
              </a:ext>
            </a:extLst>
          </p:cNvPr>
          <p:cNvSpPr>
            <a:spLocks noGrp="1"/>
          </p:cNvSpPr>
          <p:nvPr>
            <p:ph idx="1"/>
          </p:nvPr>
        </p:nvSpPr>
        <p:spPr/>
        <p:txBody>
          <a:bodyPr/>
          <a:lstStyle/>
          <a:p>
            <a:pPr algn="just"/>
            <a:r>
              <a:rPr lang="en-US" sz="2000" b="1" dirty="0">
                <a:latin typeface="Times New Roman" panose="02020603050405020304" pitchFamily="18" charset="0"/>
                <a:cs typeface="Times New Roman" panose="02020603050405020304" pitchFamily="18" charset="0"/>
              </a:rPr>
              <a:t>Advantages:</a:t>
            </a:r>
          </a:p>
          <a:p>
            <a:pPr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Reduces the need for manual parameter tuning.</a:t>
            </a:r>
          </a:p>
          <a:p>
            <a:pPr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Balances exploration (diversity) and exploitation (convergence) effectively.</a:t>
            </a:r>
          </a:p>
          <a:p>
            <a:pPr algn="just"/>
            <a:r>
              <a:rPr lang="en-US" sz="2000" b="1" dirty="0">
                <a:latin typeface="Times New Roman" panose="02020603050405020304" pitchFamily="18" charset="0"/>
                <a:cs typeface="Times New Roman" panose="02020603050405020304" pitchFamily="18" charset="0"/>
              </a:rPr>
              <a:t>Applications:</a:t>
            </a:r>
          </a:p>
          <a:p>
            <a:pPr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Problems where the search space characteristics change during optimization.</a:t>
            </a:r>
          </a:p>
          <a:p>
            <a:pPr algn="just">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Dynamic optimization problems, such as real-time system control.</a:t>
            </a:r>
          </a:p>
          <a:p>
            <a:endParaRPr lang="en-IN" dirty="0"/>
          </a:p>
        </p:txBody>
      </p:sp>
    </p:spTree>
    <p:extLst>
      <p:ext uri="{BB962C8B-B14F-4D97-AF65-F5344CB8AC3E}">
        <p14:creationId xmlns:p14="http://schemas.microsoft.com/office/powerpoint/2010/main" val="30364847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14F0E-3411-4CF7-AC2C-93777B1A3A8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Hybrid Genetic Algorithms (</a:t>
            </a:r>
            <a:r>
              <a:rPr lang="en-IN" dirty="0" err="1">
                <a:latin typeface="Times New Roman" panose="02020603050405020304" pitchFamily="18" charset="0"/>
                <a:cs typeface="Times New Roman" panose="02020603050405020304" pitchFamily="18" charset="0"/>
              </a:rPr>
              <a:t>hGA</a:t>
            </a:r>
            <a:r>
              <a:rPr lang="en-IN" dirty="0">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id="{A3F43137-3C19-4952-A6C7-3DDBBCABDF74}"/>
              </a:ext>
            </a:extLst>
          </p:cNvPr>
          <p:cNvSpPr>
            <a:spLocks noGrp="1"/>
          </p:cNvSpPr>
          <p:nvPr>
            <p:ph idx="1"/>
          </p:nvPr>
        </p:nvSpPr>
        <p:spPr/>
        <p:txBody>
          <a:bodyPr>
            <a:normAutofit/>
          </a:bodyPr>
          <a:lstStyle/>
          <a:p>
            <a:pPr algn="just"/>
            <a:r>
              <a:rPr lang="en-IN" sz="2000" b="1" dirty="0">
                <a:latin typeface="Times New Roman" panose="02020603050405020304" pitchFamily="18" charset="0"/>
                <a:cs typeface="Times New Roman" panose="02020603050405020304" pitchFamily="18" charset="0"/>
              </a:rPr>
              <a:t>Concept: </a:t>
            </a:r>
            <a:r>
              <a:rPr lang="en-IN" sz="2000" dirty="0">
                <a:latin typeface="Times New Roman" panose="02020603050405020304" pitchFamily="18" charset="0"/>
                <a:cs typeface="Times New Roman" panose="02020603050405020304" pitchFamily="18" charset="0"/>
              </a:rPr>
              <a:t>Hybrid Genetic Algorithms combine GAs with other optimization techniques (e.g., local search, simulated annealing) to leverage the strengths of each method.</a:t>
            </a:r>
          </a:p>
          <a:p>
            <a:pPr algn="just"/>
            <a:r>
              <a:rPr lang="en-IN" sz="2000" b="1" dirty="0">
                <a:latin typeface="Times New Roman" panose="02020603050405020304" pitchFamily="18" charset="0"/>
                <a:cs typeface="Times New Roman" panose="02020603050405020304" pitchFamily="18" charset="0"/>
              </a:rPr>
              <a:t>Key Characteristics:</a:t>
            </a:r>
          </a:p>
          <a:p>
            <a:pPr algn="just">
              <a:buFont typeface="Arial" panose="020B0604020202020204" pitchFamily="34" charset="0"/>
              <a:buChar char="•"/>
            </a:pPr>
            <a:r>
              <a:rPr lang="en-IN" sz="2000" b="1" dirty="0">
                <a:latin typeface="Times New Roman" panose="02020603050405020304" pitchFamily="18" charset="0"/>
                <a:cs typeface="Times New Roman" panose="02020603050405020304" pitchFamily="18" charset="0"/>
              </a:rPr>
              <a:t>Enhanced exploration and exploitation:</a:t>
            </a:r>
            <a:r>
              <a:rPr lang="en-IN" sz="2000" dirty="0">
                <a:latin typeface="Times New Roman" panose="02020603050405020304" pitchFamily="18" charset="0"/>
                <a:cs typeface="Times New Roman" panose="02020603050405020304" pitchFamily="18" charset="0"/>
              </a:rPr>
              <a:t> GAs handle global exploration, while other methods refine local solutions.</a:t>
            </a:r>
          </a:p>
          <a:p>
            <a:pPr algn="just">
              <a:buFont typeface="Arial" panose="020B0604020202020204" pitchFamily="34" charset="0"/>
              <a:buChar char="•"/>
            </a:pPr>
            <a:r>
              <a:rPr lang="en-IN" sz="2000" b="1" dirty="0">
                <a:latin typeface="Times New Roman" panose="02020603050405020304" pitchFamily="18" charset="0"/>
                <a:cs typeface="Times New Roman" panose="02020603050405020304" pitchFamily="18" charset="0"/>
              </a:rPr>
              <a:t>Domain-specific customization:</a:t>
            </a:r>
            <a:r>
              <a:rPr lang="en-IN" sz="2000" dirty="0">
                <a:latin typeface="Times New Roman" panose="02020603050405020304" pitchFamily="18" charset="0"/>
                <a:cs typeface="Times New Roman" panose="02020603050405020304" pitchFamily="18" charset="0"/>
              </a:rPr>
              <a:t> Integrates problem-specific heuristics or algorithms for better performance.</a:t>
            </a:r>
          </a:p>
          <a:p>
            <a:pPr algn="just">
              <a:buFont typeface="Arial" panose="020B0604020202020204" pitchFamily="34" charset="0"/>
              <a:buChar char="•"/>
            </a:pPr>
            <a:r>
              <a:rPr lang="en-IN" sz="2000" b="1" dirty="0">
                <a:latin typeface="Times New Roman" panose="02020603050405020304" pitchFamily="18" charset="0"/>
                <a:cs typeface="Times New Roman" panose="02020603050405020304" pitchFamily="18" charset="0"/>
              </a:rPr>
              <a:t>Modular design:</a:t>
            </a:r>
            <a:r>
              <a:rPr lang="en-IN" sz="2000" dirty="0">
                <a:latin typeface="Times New Roman" panose="02020603050405020304" pitchFamily="18" charset="0"/>
                <a:cs typeface="Times New Roman" panose="02020603050405020304" pitchFamily="18" charset="0"/>
              </a:rPr>
              <a:t> Combines multiple optimization paradigms flexibly.</a:t>
            </a:r>
          </a:p>
          <a:p>
            <a:endParaRPr lang="en-IN" dirty="0"/>
          </a:p>
        </p:txBody>
      </p:sp>
    </p:spTree>
    <p:extLst>
      <p:ext uri="{BB962C8B-B14F-4D97-AF65-F5344CB8AC3E}">
        <p14:creationId xmlns:p14="http://schemas.microsoft.com/office/powerpoint/2010/main" val="271199821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9325E-1F96-4592-869A-D3B0C82736F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Hybrid Genetic Algorithms (</a:t>
            </a:r>
            <a:r>
              <a:rPr lang="en-IN" dirty="0" err="1">
                <a:latin typeface="Times New Roman" panose="02020603050405020304" pitchFamily="18" charset="0"/>
                <a:cs typeface="Times New Roman" panose="02020603050405020304" pitchFamily="18" charset="0"/>
              </a:rPr>
              <a:t>hGA</a:t>
            </a:r>
            <a:r>
              <a:rPr lang="en-IN" dirty="0">
                <a:latin typeface="Times New Roman" panose="02020603050405020304" pitchFamily="18" charset="0"/>
                <a:cs typeface="Times New Roman" panose="02020603050405020304" pitchFamily="18" charset="0"/>
              </a:rPr>
              <a:t>)</a:t>
            </a:r>
            <a:endParaRPr lang="en-IN" dirty="0"/>
          </a:p>
        </p:txBody>
      </p:sp>
      <p:sp>
        <p:nvSpPr>
          <p:cNvPr id="3" name="Content Placeholder 2">
            <a:extLst>
              <a:ext uri="{FF2B5EF4-FFF2-40B4-BE49-F238E27FC236}">
                <a16:creationId xmlns:a16="http://schemas.microsoft.com/office/drawing/2014/main" id="{D5BF0CEA-9540-45F3-AF40-E7F465C65085}"/>
              </a:ext>
            </a:extLst>
          </p:cNvPr>
          <p:cNvSpPr>
            <a:spLocks noGrp="1"/>
          </p:cNvSpPr>
          <p:nvPr>
            <p:ph idx="1"/>
          </p:nvPr>
        </p:nvSpPr>
        <p:spPr/>
        <p:txBody>
          <a:bodyPr>
            <a:normAutofit/>
          </a:bodyPr>
          <a:lstStyle/>
          <a:p>
            <a:pPr algn="just"/>
            <a:r>
              <a:rPr lang="en-US" sz="2200" b="1" dirty="0">
                <a:latin typeface="Times New Roman" panose="02020603050405020304" pitchFamily="18" charset="0"/>
                <a:cs typeface="Times New Roman" panose="02020603050405020304" pitchFamily="18" charset="0"/>
              </a:rPr>
              <a:t>Types of Hybrids:</a:t>
            </a:r>
          </a:p>
          <a:p>
            <a:pPr marL="0" indent="0" algn="just">
              <a:buNone/>
            </a:pPr>
            <a:r>
              <a:rPr lang="en-US" sz="2200" b="1" dirty="0">
                <a:latin typeface="Times New Roman" panose="02020603050405020304" pitchFamily="18" charset="0"/>
                <a:cs typeface="Times New Roman" panose="02020603050405020304" pitchFamily="18" charset="0"/>
              </a:rPr>
              <a:t>1. GA + Local Search (Memetic Algorithms):</a:t>
            </a:r>
            <a:r>
              <a:rPr lang="en-US" sz="2200" dirty="0">
                <a:latin typeface="Times New Roman" panose="02020603050405020304" pitchFamily="18" charset="0"/>
                <a:cs typeface="Times New Roman" panose="02020603050405020304" pitchFamily="18" charset="0"/>
              </a:rPr>
              <a:t> Incorporates a local search phase after the GA operators to fine-tune solutions.</a:t>
            </a:r>
          </a:p>
          <a:p>
            <a:pPr marL="0" indent="0" algn="just">
              <a:buNone/>
            </a:pPr>
            <a:r>
              <a:rPr lang="en-US" sz="2200" b="1" dirty="0">
                <a:latin typeface="Times New Roman" panose="02020603050405020304" pitchFamily="18" charset="0"/>
                <a:cs typeface="Times New Roman" panose="02020603050405020304" pitchFamily="18" charset="0"/>
              </a:rPr>
              <a:t>2. GA + Simulated Annealing:</a:t>
            </a:r>
            <a:r>
              <a:rPr lang="en-US" sz="2200" dirty="0">
                <a:latin typeface="Times New Roman" panose="02020603050405020304" pitchFamily="18" charset="0"/>
                <a:cs typeface="Times New Roman" panose="02020603050405020304" pitchFamily="18" charset="0"/>
              </a:rPr>
              <a:t> Combines the probabilistic nature of simulated annealing with the population-based approach of GAs.</a:t>
            </a:r>
          </a:p>
          <a:p>
            <a:pPr marL="0" indent="0" algn="just">
              <a:buNone/>
            </a:pPr>
            <a:r>
              <a:rPr lang="en-US" sz="2200" b="1" dirty="0">
                <a:latin typeface="Times New Roman" panose="02020603050405020304" pitchFamily="18" charset="0"/>
                <a:cs typeface="Times New Roman" panose="02020603050405020304" pitchFamily="18" charset="0"/>
              </a:rPr>
              <a:t>3. GA + Gradient Descent:</a:t>
            </a:r>
            <a:r>
              <a:rPr lang="en-US" sz="2200" dirty="0">
                <a:latin typeface="Times New Roman" panose="02020603050405020304" pitchFamily="18" charset="0"/>
                <a:cs typeface="Times New Roman" panose="02020603050405020304" pitchFamily="18" charset="0"/>
              </a:rPr>
              <a:t> Uses gradient-based methods for refining solutions generated by GAs.</a:t>
            </a:r>
          </a:p>
          <a:p>
            <a:pPr algn="just"/>
            <a:r>
              <a:rPr lang="en-US" sz="2200" b="1" dirty="0">
                <a:latin typeface="Times New Roman" panose="02020603050405020304" pitchFamily="18" charset="0"/>
                <a:cs typeface="Times New Roman" panose="02020603050405020304" pitchFamily="18" charset="0"/>
              </a:rPr>
              <a:t>Applications:</a:t>
            </a:r>
          </a:p>
          <a:p>
            <a:pPr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Large-scale optimization problems, such as vehicle routing and resource allocation.</a:t>
            </a:r>
          </a:p>
          <a:p>
            <a:pPr algn="just">
              <a:buFont typeface="Arial" panose="020B0604020202020204" pitchFamily="34" charset="0"/>
              <a:buChar char="•"/>
            </a:pPr>
            <a:r>
              <a:rPr lang="en-US" sz="2200" dirty="0">
                <a:latin typeface="Times New Roman" panose="02020603050405020304" pitchFamily="18" charset="0"/>
                <a:cs typeface="Times New Roman" panose="02020603050405020304" pitchFamily="18" charset="0"/>
              </a:rPr>
              <a:t>Scenarios requiring both high-quality solutions and computational efficiency.</a:t>
            </a:r>
          </a:p>
          <a:p>
            <a:endParaRPr lang="en-IN" dirty="0"/>
          </a:p>
        </p:txBody>
      </p:sp>
    </p:spTree>
    <p:extLst>
      <p:ext uri="{BB962C8B-B14F-4D97-AF65-F5344CB8AC3E}">
        <p14:creationId xmlns:p14="http://schemas.microsoft.com/office/powerpoint/2010/main" val="214207471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6A485-AECE-4376-BE89-DE7C00505A0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Parallel Genetic Algorithms (</a:t>
            </a:r>
            <a:r>
              <a:rPr lang="en-IN" dirty="0" err="1">
                <a:latin typeface="Times New Roman" panose="02020603050405020304" pitchFamily="18" charset="0"/>
                <a:cs typeface="Times New Roman" panose="02020603050405020304" pitchFamily="18" charset="0"/>
              </a:rPr>
              <a:t>pGA</a:t>
            </a:r>
            <a:r>
              <a:rPr lang="en-IN" dirty="0">
                <a:latin typeface="Times New Roman" panose="02020603050405020304" pitchFamily="18" charset="0"/>
                <a:cs typeface="Times New Roman" panose="02020603050405020304" pitchFamily="18" charset="0"/>
              </a:rPr>
              <a:t>)</a:t>
            </a:r>
          </a:p>
        </p:txBody>
      </p:sp>
      <p:sp>
        <p:nvSpPr>
          <p:cNvPr id="3" name="Content Placeholder 2">
            <a:extLst>
              <a:ext uri="{FF2B5EF4-FFF2-40B4-BE49-F238E27FC236}">
                <a16:creationId xmlns:a16="http://schemas.microsoft.com/office/drawing/2014/main" id="{75A1D534-6B30-4C6E-A8E2-C2484BBB8D09}"/>
              </a:ext>
            </a:extLst>
          </p:cNvPr>
          <p:cNvSpPr>
            <a:spLocks noGrp="1"/>
          </p:cNvSpPr>
          <p:nvPr>
            <p:ph idx="1"/>
          </p:nvPr>
        </p:nvSpPr>
        <p:spPr/>
        <p:txBody>
          <a:bodyPr/>
          <a:lstStyle/>
          <a:p>
            <a:pPr algn="just"/>
            <a:r>
              <a:rPr lang="en-US" sz="2000" b="1" dirty="0">
                <a:latin typeface="Times New Roman" panose="02020603050405020304" pitchFamily="18" charset="0"/>
                <a:cs typeface="Times New Roman" panose="02020603050405020304" pitchFamily="18" charset="0"/>
              </a:rPr>
              <a:t>Concept: </a:t>
            </a:r>
            <a:r>
              <a:rPr lang="en-US" sz="2000" dirty="0">
                <a:latin typeface="Times New Roman" panose="02020603050405020304" pitchFamily="18" charset="0"/>
                <a:cs typeface="Times New Roman" panose="02020603050405020304" pitchFamily="18" charset="0"/>
              </a:rPr>
              <a:t>Parallel Genetic Algorithms distribute the computational workload across multiple processors to accelerate the optimization process and explore the search space more effectively.</a:t>
            </a:r>
          </a:p>
          <a:p>
            <a:pPr algn="just"/>
            <a:r>
              <a:rPr lang="en-US" sz="2000" b="1" dirty="0">
                <a:latin typeface="Times New Roman" panose="02020603050405020304" pitchFamily="18" charset="0"/>
                <a:cs typeface="Times New Roman" panose="02020603050405020304" pitchFamily="18" charset="0"/>
              </a:rPr>
              <a:t>Key Characteristics:</a:t>
            </a:r>
          </a:p>
          <a:p>
            <a:pPr algn="jus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Distributed population:</a:t>
            </a:r>
            <a:r>
              <a:rPr lang="en-US" sz="2000" dirty="0">
                <a:latin typeface="Times New Roman" panose="02020603050405020304" pitchFamily="18" charset="0"/>
                <a:cs typeface="Times New Roman" panose="02020603050405020304" pitchFamily="18" charset="0"/>
              </a:rPr>
              <a:t> Divides the population into smaller subpopulations (islands) that evolve independently.</a:t>
            </a:r>
          </a:p>
          <a:p>
            <a:pPr algn="just">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Migration mechanism:</a:t>
            </a:r>
            <a:r>
              <a:rPr lang="en-US" sz="2000" dirty="0">
                <a:latin typeface="Times New Roman" panose="02020603050405020304" pitchFamily="18" charset="0"/>
                <a:cs typeface="Times New Roman" panose="02020603050405020304" pitchFamily="18" charset="0"/>
              </a:rPr>
              <a:t> Periodically exchanges individuals between subpopulations to maintain diversity.</a:t>
            </a:r>
          </a:p>
          <a:p>
            <a:endParaRPr lang="en-IN" dirty="0"/>
          </a:p>
        </p:txBody>
      </p:sp>
    </p:spTree>
    <p:extLst>
      <p:ext uri="{BB962C8B-B14F-4D97-AF65-F5344CB8AC3E}">
        <p14:creationId xmlns:p14="http://schemas.microsoft.com/office/powerpoint/2010/main" val="258063945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9CF5B-1BD1-43FB-8126-AB47979B3A5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Parallel Genetic Algorithms (</a:t>
            </a:r>
            <a:r>
              <a:rPr lang="en-IN" dirty="0" err="1">
                <a:latin typeface="Times New Roman" panose="02020603050405020304" pitchFamily="18" charset="0"/>
                <a:cs typeface="Times New Roman" panose="02020603050405020304" pitchFamily="18" charset="0"/>
              </a:rPr>
              <a:t>pGA</a:t>
            </a:r>
            <a:r>
              <a:rPr lang="en-IN" dirty="0">
                <a:latin typeface="Times New Roman" panose="02020603050405020304" pitchFamily="18" charset="0"/>
                <a:cs typeface="Times New Roman" panose="02020603050405020304" pitchFamily="18" charset="0"/>
              </a:rPr>
              <a:t>)</a:t>
            </a:r>
            <a:endParaRPr lang="en-IN" dirty="0"/>
          </a:p>
        </p:txBody>
      </p:sp>
      <p:sp>
        <p:nvSpPr>
          <p:cNvPr id="3" name="Content Placeholder 2">
            <a:extLst>
              <a:ext uri="{FF2B5EF4-FFF2-40B4-BE49-F238E27FC236}">
                <a16:creationId xmlns:a16="http://schemas.microsoft.com/office/drawing/2014/main" id="{657E91B3-41AB-42D6-8448-6959FE633E4F}"/>
              </a:ext>
            </a:extLst>
          </p:cNvPr>
          <p:cNvSpPr>
            <a:spLocks noGrp="1"/>
          </p:cNvSpPr>
          <p:nvPr>
            <p:ph idx="1"/>
          </p:nvPr>
        </p:nvSpPr>
        <p:spPr>
          <a:xfrm>
            <a:off x="838200" y="1825625"/>
            <a:ext cx="10515600" cy="4532842"/>
          </a:xfrm>
        </p:spPr>
        <p:txBody>
          <a:bodyPr>
            <a:normAutofit fontScale="77500" lnSpcReduction="20000"/>
          </a:bodyPr>
          <a:lstStyle/>
          <a:p>
            <a:pPr algn="just">
              <a:buFont typeface="Arial" panose="020B0604020202020204" pitchFamily="34" charset="0"/>
              <a:buChar char="•"/>
            </a:pPr>
            <a:r>
              <a:rPr lang="en-US" sz="2600" b="1" dirty="0">
                <a:latin typeface="Times New Roman" panose="02020603050405020304" pitchFamily="18" charset="0"/>
                <a:cs typeface="Times New Roman" panose="02020603050405020304" pitchFamily="18" charset="0"/>
              </a:rPr>
              <a:t>Parallelism levels:</a:t>
            </a:r>
            <a:endParaRPr lang="en-US" sz="2600" dirty="0">
              <a:latin typeface="Times New Roman" panose="02020603050405020304" pitchFamily="18" charset="0"/>
              <a:cs typeface="Times New Roman" panose="02020603050405020304" pitchFamily="18" charset="0"/>
            </a:endParaRPr>
          </a:p>
          <a:p>
            <a:pPr marL="742950" lvl="1" indent="-285750" algn="just">
              <a:lnSpc>
                <a:spcPct val="120000"/>
              </a:lnSpc>
              <a:buFont typeface="Arial" panose="020B0604020202020204" pitchFamily="34" charset="0"/>
              <a:buChar char="•"/>
            </a:pPr>
            <a:r>
              <a:rPr lang="en-US" sz="2600" b="1" dirty="0">
                <a:latin typeface="Times New Roman" panose="02020603050405020304" pitchFamily="18" charset="0"/>
                <a:cs typeface="Times New Roman" panose="02020603050405020304" pitchFamily="18" charset="0"/>
              </a:rPr>
              <a:t>Coarse-grained parallelism:</a:t>
            </a:r>
            <a:r>
              <a:rPr lang="en-US" sz="2600" dirty="0">
                <a:latin typeface="Times New Roman" panose="02020603050405020304" pitchFamily="18" charset="0"/>
                <a:cs typeface="Times New Roman" panose="02020603050405020304" pitchFamily="18" charset="0"/>
              </a:rPr>
              <a:t> Subpopulations evolve in parallel on different processors.</a:t>
            </a:r>
          </a:p>
          <a:p>
            <a:pPr marL="742950" lvl="1" indent="-285750" algn="just">
              <a:lnSpc>
                <a:spcPct val="120000"/>
              </a:lnSpc>
              <a:buFont typeface="Arial" panose="020B0604020202020204" pitchFamily="34" charset="0"/>
              <a:buChar char="•"/>
            </a:pPr>
            <a:r>
              <a:rPr lang="en-US" sz="2600" b="1" dirty="0">
                <a:latin typeface="Times New Roman" panose="02020603050405020304" pitchFamily="18" charset="0"/>
                <a:cs typeface="Times New Roman" panose="02020603050405020304" pitchFamily="18" charset="0"/>
              </a:rPr>
              <a:t>Fine-grained parallelism:</a:t>
            </a:r>
            <a:r>
              <a:rPr lang="en-US" sz="2600" dirty="0">
                <a:latin typeface="Times New Roman" panose="02020603050405020304" pitchFamily="18" charset="0"/>
                <a:cs typeface="Times New Roman" panose="02020603050405020304" pitchFamily="18" charset="0"/>
              </a:rPr>
              <a:t> Each individual or group of genes is processed in parallel.</a:t>
            </a:r>
          </a:p>
          <a:p>
            <a:pPr marL="742950" lvl="1" indent="-285750" algn="just">
              <a:lnSpc>
                <a:spcPct val="120000"/>
              </a:lnSpc>
              <a:buFont typeface="Arial" panose="020B0604020202020204" pitchFamily="34" charset="0"/>
              <a:buChar char="•"/>
            </a:pPr>
            <a:r>
              <a:rPr lang="en-US" sz="2600" b="1" dirty="0">
                <a:latin typeface="Times New Roman" panose="02020603050405020304" pitchFamily="18" charset="0"/>
                <a:cs typeface="Times New Roman" panose="02020603050405020304" pitchFamily="18" charset="0"/>
              </a:rPr>
              <a:t>Master-slave parallelism:</a:t>
            </a:r>
            <a:r>
              <a:rPr lang="en-US" sz="2600" dirty="0">
                <a:latin typeface="Times New Roman" panose="02020603050405020304" pitchFamily="18" charset="0"/>
                <a:cs typeface="Times New Roman" panose="02020603050405020304" pitchFamily="18" charset="0"/>
              </a:rPr>
              <a:t> A central processor (master) manages fitness evaluation distributed to worker nodes (slaves).</a:t>
            </a:r>
          </a:p>
          <a:p>
            <a:pPr algn="just"/>
            <a:r>
              <a:rPr lang="en-US" sz="2600" b="1" dirty="0">
                <a:latin typeface="Times New Roman" panose="02020603050405020304" pitchFamily="18" charset="0"/>
                <a:cs typeface="Times New Roman" panose="02020603050405020304" pitchFamily="18" charset="0"/>
              </a:rPr>
              <a:t>Advantages:</a:t>
            </a:r>
          </a:p>
          <a:p>
            <a:pPr algn="jus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Significantly faster convergence, especially for computationally intensive problems.</a:t>
            </a:r>
          </a:p>
          <a:p>
            <a:pPr algn="jus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Increased diversity due to isolated evolution in subpopulations.</a:t>
            </a:r>
          </a:p>
          <a:p>
            <a:pPr algn="jus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Scalability with the number of processors.</a:t>
            </a:r>
          </a:p>
          <a:p>
            <a:pPr algn="just"/>
            <a:r>
              <a:rPr lang="en-US" sz="2600" b="1" dirty="0">
                <a:latin typeface="Times New Roman" panose="02020603050405020304" pitchFamily="18" charset="0"/>
                <a:cs typeface="Times New Roman" panose="02020603050405020304" pitchFamily="18" charset="0"/>
              </a:rPr>
              <a:t>Applications:</a:t>
            </a:r>
          </a:p>
          <a:p>
            <a:pPr algn="jus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High-dimensional optimization problems, such as protein folding and aerodynamic design.</a:t>
            </a:r>
          </a:p>
          <a:p>
            <a:pPr algn="just">
              <a:buFont typeface="Arial" panose="020B0604020202020204" pitchFamily="34" charset="0"/>
              <a:buChar char="•"/>
            </a:pPr>
            <a:r>
              <a:rPr lang="en-US" sz="2600" dirty="0">
                <a:latin typeface="Times New Roman" panose="02020603050405020304" pitchFamily="18" charset="0"/>
                <a:cs typeface="Times New Roman" panose="02020603050405020304" pitchFamily="18" charset="0"/>
              </a:rPr>
              <a:t>Scenarios requiring rapid solution times, like real-time simulations.</a:t>
            </a:r>
          </a:p>
          <a:p>
            <a:endParaRPr lang="en-IN" dirty="0"/>
          </a:p>
        </p:txBody>
      </p:sp>
    </p:spTree>
    <p:extLst>
      <p:ext uri="{BB962C8B-B14F-4D97-AF65-F5344CB8AC3E}">
        <p14:creationId xmlns:p14="http://schemas.microsoft.com/office/powerpoint/2010/main" val="15392295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1217</TotalTime>
  <Words>1127</Words>
  <Application>Microsoft Office PowerPoint</Application>
  <PresentationFormat>Widescreen</PresentationFormat>
  <Paragraphs>178</Paragraphs>
  <Slides>107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107</vt:i4>
      </vt:variant>
    </vt:vector>
  </HeadingPairs>
  <TitlesOfParts>
    <vt:vector size="112" baseType="lpstr">
      <vt:lpstr>Arial</vt:lpstr>
      <vt:lpstr>Calibri</vt:lpstr>
      <vt:lpstr>Calibri Light</vt:lpstr>
      <vt:lpstr>Times New Roman</vt:lpstr>
      <vt:lpstr>Office Theme</vt:lpstr>
      <vt:lpstr>B.M.S College of Engineering  Department of Machine Learning</vt:lpstr>
      <vt:lpstr>Introduction</vt:lpstr>
      <vt:lpstr>How Genetic Algorithm works?</vt:lpstr>
      <vt:lpstr>Step 1 Initial Population</vt:lpstr>
      <vt:lpstr>Step 2 Fitness Function</vt:lpstr>
      <vt:lpstr>Step 3 Selection</vt:lpstr>
      <vt:lpstr>Step 3 Selection</vt:lpstr>
      <vt:lpstr>Step 4 Crossover</vt:lpstr>
      <vt:lpstr>Step 5 Offspring</vt:lpstr>
      <vt:lpstr>Step 6 Mutation</vt:lpstr>
      <vt:lpstr>Step 6 Mutation</vt:lpstr>
      <vt:lpstr>Step 7 Termination</vt:lpstr>
      <vt:lpstr>Working of Genetic Algorithm</vt:lpstr>
      <vt:lpstr>Pseudo Code for Genetic Algorithm</vt:lpstr>
      <vt:lpstr>Encoding Techniques in Genetic Algorithm</vt:lpstr>
      <vt:lpstr>Binary Encoding</vt:lpstr>
      <vt:lpstr>Binary Encoding</vt:lpstr>
      <vt:lpstr>Binary Encoding Example 1</vt:lpstr>
      <vt:lpstr>Binary Encoding Example 2</vt:lpstr>
      <vt:lpstr>Value Encoding</vt:lpstr>
      <vt:lpstr>Value Encoding Example 1</vt:lpstr>
      <vt:lpstr>Permutation (or order) Encoding</vt:lpstr>
      <vt:lpstr>Permutation (or order) Encoding Example 1</vt:lpstr>
      <vt:lpstr>Tree Encoding</vt:lpstr>
      <vt:lpstr>Parent Selection Operators</vt:lpstr>
      <vt:lpstr>Fitness Proportionate Selection</vt:lpstr>
      <vt:lpstr>Roulette Wheel Selection</vt:lpstr>
      <vt:lpstr>Roulette Wheel Selection</vt:lpstr>
      <vt:lpstr>Stochastic Universal Sampling (SUS)</vt:lpstr>
      <vt:lpstr>Ranking Selection</vt:lpstr>
      <vt:lpstr>Ranking Selection</vt:lpstr>
      <vt:lpstr>Tournament Selection</vt:lpstr>
      <vt:lpstr>Truncation Selection</vt:lpstr>
      <vt:lpstr>Crossover Operators</vt:lpstr>
      <vt:lpstr>Binary Coded Crossover Operators</vt:lpstr>
      <vt:lpstr>Single Point Crossover</vt:lpstr>
      <vt:lpstr>Single Point Crossover</vt:lpstr>
      <vt:lpstr>Two Point Crossover</vt:lpstr>
      <vt:lpstr>Two Point Crossover</vt:lpstr>
      <vt:lpstr>Two Point Crossover</vt:lpstr>
      <vt:lpstr>Multi Point Crossover</vt:lpstr>
      <vt:lpstr>Multi Point Crossover</vt:lpstr>
      <vt:lpstr>Multi Point Crossover</vt:lpstr>
      <vt:lpstr>Uniform Crossover</vt:lpstr>
      <vt:lpstr>Uniform Crossover</vt:lpstr>
      <vt:lpstr>Uniform Crossover</vt:lpstr>
      <vt:lpstr>Half- Uniform Crossover</vt:lpstr>
      <vt:lpstr>Half- Uniform Crossover</vt:lpstr>
      <vt:lpstr>Uniform Crossover with Crossover Mask (CM) </vt:lpstr>
      <vt:lpstr>Uniform Crossover with Crossover Mask (CM) </vt:lpstr>
      <vt:lpstr>Uniform Crossover with Crossover Mask (CM)</vt:lpstr>
      <vt:lpstr>Shuffle Crossover</vt:lpstr>
      <vt:lpstr>Shuffle Crossover</vt:lpstr>
      <vt:lpstr>Shuffle Crossover</vt:lpstr>
      <vt:lpstr>Three Parent Crossover</vt:lpstr>
      <vt:lpstr>Three Parent Crossover</vt:lpstr>
      <vt:lpstr>Three Parent Crossover</vt:lpstr>
      <vt:lpstr>Real Coded Crossover Operators </vt:lpstr>
      <vt:lpstr>Single Arithmetic Crossover</vt:lpstr>
      <vt:lpstr>Single Arithmetic Crossover</vt:lpstr>
      <vt:lpstr>Single Arithmetic Crossover</vt:lpstr>
      <vt:lpstr>Single Arithmetic Crossover</vt:lpstr>
      <vt:lpstr>Linear Crossover</vt:lpstr>
      <vt:lpstr>Linear Crossover</vt:lpstr>
      <vt:lpstr>Linear Crossover</vt:lpstr>
      <vt:lpstr>Linear Crossover</vt:lpstr>
      <vt:lpstr>Linear Crossover</vt:lpstr>
      <vt:lpstr>Order Coded Crossover Operator</vt:lpstr>
      <vt:lpstr>Partially Mapped Crossover</vt:lpstr>
      <vt:lpstr>Partially Mapped Crossover</vt:lpstr>
      <vt:lpstr>Partially Mapped Crossover</vt:lpstr>
      <vt:lpstr>Partially Mapped Crossover</vt:lpstr>
      <vt:lpstr>Partially Mapped Crossover</vt:lpstr>
      <vt:lpstr>Cycle Crossover</vt:lpstr>
      <vt:lpstr>Cycle Crossover</vt:lpstr>
      <vt:lpstr>Mutation Operators</vt:lpstr>
      <vt:lpstr>Mutation Operators</vt:lpstr>
      <vt:lpstr>Bit Flip Mutation</vt:lpstr>
      <vt:lpstr>Random Resetting </vt:lpstr>
      <vt:lpstr>Swap Mutation</vt:lpstr>
      <vt:lpstr>Scramble Mutation</vt:lpstr>
      <vt:lpstr>Inversion Mutation </vt:lpstr>
      <vt:lpstr>Stopping Condition for Genetic Algorithm Flow</vt:lpstr>
      <vt:lpstr>Stopping Condition for Genetic Algorithm Flow</vt:lpstr>
      <vt:lpstr>Problem Solving Using GA- Example 1</vt:lpstr>
      <vt:lpstr>Problem Solving Using GA- Example 1</vt:lpstr>
      <vt:lpstr>Problem Solving Using GA- Example 1</vt:lpstr>
      <vt:lpstr>Problem Solving Using GA- Example 1</vt:lpstr>
      <vt:lpstr>Problem Solving Using GA- Example 1</vt:lpstr>
      <vt:lpstr>Problem Solving Using GA- Example 1</vt:lpstr>
      <vt:lpstr>Problem Solving Using GA- Example 1</vt:lpstr>
      <vt:lpstr>Problem Solving Using GA- Example 1</vt:lpstr>
      <vt:lpstr>Problem Solving Using GA- Example 1</vt:lpstr>
      <vt:lpstr>Problem Solving Using GA- Example 1</vt:lpstr>
      <vt:lpstr>Problem Solving Using GA- Example 2</vt:lpstr>
      <vt:lpstr>Problem Solving Using GA- Example 2</vt:lpstr>
      <vt:lpstr>Problem Solving Using GA- Example 2</vt:lpstr>
      <vt:lpstr>Problem Solving Using GA- Example 2</vt:lpstr>
      <vt:lpstr>Classification of GA</vt:lpstr>
      <vt:lpstr>Messy Genetic Algorithms (mGA)</vt:lpstr>
      <vt:lpstr>Messy Genetic Algorithms (mGA)</vt:lpstr>
      <vt:lpstr>Adaptive Genetic Algorithms (AGA)</vt:lpstr>
      <vt:lpstr>Adaptive Genetic Algorithms (AGA)</vt:lpstr>
      <vt:lpstr>Hybrid Genetic Algorithms (hGA)</vt:lpstr>
      <vt:lpstr>Hybrid Genetic Algorithms (hGA)</vt:lpstr>
      <vt:lpstr>Parallel Genetic Algorithms (pGA)</vt:lpstr>
      <vt:lpstr>Parallel Genetic Algorithms (pGA)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Varsha R</dc:creator>
  <cp:lastModifiedBy>Varsha R</cp:lastModifiedBy>
  <cp:revision>198</cp:revision>
  <dcterms:created xsi:type="dcterms:W3CDTF">2024-11-11T05:28:03Z</dcterms:created>
  <dcterms:modified xsi:type="dcterms:W3CDTF">2025-10-30T05:34:03Z</dcterms:modified>
</cp:coreProperties>
</file>