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77" r:id="rId6"/>
    <p:sldId id="278" r:id="rId7"/>
    <p:sldId id="279" r:id="rId8"/>
    <p:sldId id="283" r:id="rId9"/>
    <p:sldId id="280" r:id="rId10"/>
    <p:sldId id="281" r:id="rId11"/>
    <p:sldId id="282" r:id="rId12"/>
    <p:sldId id="284" r:id="rId13"/>
    <p:sldId id="260" r:id="rId14"/>
    <p:sldId id="263" r:id="rId15"/>
    <p:sldId id="261" r:id="rId16"/>
    <p:sldId id="264" r:id="rId17"/>
    <p:sldId id="265" r:id="rId18"/>
    <p:sldId id="262" r:id="rId19"/>
    <p:sldId id="266" r:id="rId20"/>
    <p:sldId id="267" r:id="rId21"/>
    <p:sldId id="268" r:id="rId22"/>
    <p:sldId id="269" r:id="rId23"/>
    <p:sldId id="270" r:id="rId24"/>
    <p:sldId id="271" r:id="rId25"/>
    <p:sldId id="272" r:id="rId26"/>
    <p:sldId id="273" r:id="rId27"/>
    <p:sldId id="274" r:id="rId28"/>
    <p:sldId id="275" r:id="rId29"/>
    <p:sldId id="276" r:id="rId30"/>
    <p:sldId id="285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AE275BC6-0F43-44C3-AF7D-9E785B3DB608}" type="datetimeFigureOut">
              <a:rPr lang="en-IN" smtClean="0"/>
              <a:t>16-10-2025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3A06677E-381A-45C0-8F1F-757A6E53BE1E}" type="slidenum">
              <a:rPr lang="en-IN" smtClean="0"/>
              <a:t>‹#›</a:t>
            </a:fld>
            <a:endParaRPr lang="en-IN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5749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75BC6-0F43-44C3-AF7D-9E785B3DB608}" type="datetimeFigureOut">
              <a:rPr lang="en-IN" smtClean="0"/>
              <a:t>16-10-2025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677E-381A-45C0-8F1F-757A6E53BE1E}" type="slidenum">
              <a:rPr lang="en-IN" smtClean="0"/>
              <a:t>‹#›</a:t>
            </a:fld>
            <a:endParaRPr lang="en-IN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63905D-5B50-4ED9-9957-B02B9A0A69F3}"/>
              </a:ext>
            </a:extLst>
          </p:cNvPr>
          <p:cNvSpPr txBox="1"/>
          <p:nvPr userDrawn="1"/>
        </p:nvSpPr>
        <p:spPr>
          <a:xfrm>
            <a:off x="4194495" y="5969000"/>
            <a:ext cx="35737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dirty="0">
                <a:solidFill>
                  <a:schemeClr val="bg1">
                    <a:lumMod val="50000"/>
                  </a:schemeClr>
                </a:solidFill>
              </a:rPr>
              <a:t>Presentation by Prof. Varsha R</a:t>
            </a:r>
          </a:p>
        </p:txBody>
      </p:sp>
    </p:spTree>
    <p:extLst>
      <p:ext uri="{BB962C8B-B14F-4D97-AF65-F5344CB8AC3E}">
        <p14:creationId xmlns:p14="http://schemas.microsoft.com/office/powerpoint/2010/main" val="1140025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75BC6-0F43-44C3-AF7D-9E785B3DB608}" type="datetimeFigureOut">
              <a:rPr lang="en-IN" smtClean="0"/>
              <a:t>16-10-2025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677E-381A-45C0-8F1F-757A6E53BE1E}" type="slidenum">
              <a:rPr lang="en-IN" smtClean="0"/>
              <a:t>‹#›</a:t>
            </a:fld>
            <a:endParaRPr lang="en-IN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4670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75BC6-0F43-44C3-AF7D-9E785B3DB608}" type="datetimeFigureOut">
              <a:rPr lang="en-IN" smtClean="0"/>
              <a:t>16-10-2025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677E-381A-45C0-8F1F-757A6E53BE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88278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75BC6-0F43-44C3-AF7D-9E785B3DB608}" type="datetimeFigureOut">
              <a:rPr lang="en-IN" smtClean="0"/>
              <a:t>16-10-2025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677E-381A-45C0-8F1F-757A6E53BE1E}" type="slidenum">
              <a:rPr lang="en-IN" smtClean="0"/>
              <a:t>‹#›</a:t>
            </a:fld>
            <a:endParaRPr lang="en-IN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5795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75BC6-0F43-44C3-AF7D-9E785B3DB608}" type="datetimeFigureOut">
              <a:rPr lang="en-IN" smtClean="0"/>
              <a:t>16-10-2025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677E-381A-45C0-8F1F-757A6E53BE1E}" type="slidenum">
              <a:rPr lang="en-IN" smtClean="0"/>
              <a:t>‹#›</a:t>
            </a:fld>
            <a:endParaRPr lang="en-IN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790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75BC6-0F43-44C3-AF7D-9E785B3DB608}" type="datetimeFigureOut">
              <a:rPr lang="en-IN" smtClean="0"/>
              <a:t>16-10-2025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677E-381A-45C0-8F1F-757A6E53BE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263385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75BC6-0F43-44C3-AF7D-9E785B3DB608}" type="datetimeFigureOut">
              <a:rPr lang="en-IN" smtClean="0"/>
              <a:t>16-10-2025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677E-381A-45C0-8F1F-757A6E53BE1E}" type="slidenum">
              <a:rPr lang="en-IN" smtClean="0"/>
              <a:t>‹#›</a:t>
            </a:fld>
            <a:endParaRPr lang="en-IN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2541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75BC6-0F43-44C3-AF7D-9E785B3DB608}" type="datetimeFigureOut">
              <a:rPr lang="en-IN" smtClean="0"/>
              <a:t>16-10-2025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677E-381A-45C0-8F1F-757A6E53BE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71195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75BC6-0F43-44C3-AF7D-9E785B3DB608}" type="datetimeFigureOut">
              <a:rPr lang="en-IN" smtClean="0"/>
              <a:t>16-10-2025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677E-381A-45C0-8F1F-757A6E53BE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87271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75BC6-0F43-44C3-AF7D-9E785B3DB608}" type="datetimeFigureOut">
              <a:rPr lang="en-IN" smtClean="0"/>
              <a:t>16-10-2025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677E-381A-45C0-8F1F-757A6E53BE1E}" type="slidenum">
              <a:rPr lang="en-IN" smtClean="0"/>
              <a:t>‹#›</a:t>
            </a:fld>
            <a:endParaRPr lang="en-IN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46766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75BC6-0F43-44C3-AF7D-9E785B3DB608}" type="datetimeFigureOut">
              <a:rPr lang="en-IN" smtClean="0"/>
              <a:t>16-10-2025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677E-381A-45C0-8F1F-757A6E53BE1E}" type="slidenum">
              <a:rPr lang="en-IN" smtClean="0"/>
              <a:t>‹#›</a:t>
            </a:fld>
            <a:endParaRPr lang="en-IN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8472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75BC6-0F43-44C3-AF7D-9E785B3DB608}" type="datetimeFigureOut">
              <a:rPr lang="en-IN" smtClean="0"/>
              <a:t>16-10-2025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677E-381A-45C0-8F1F-757A6E53BE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14865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75BC6-0F43-44C3-AF7D-9E785B3DB608}" type="datetimeFigureOut">
              <a:rPr lang="en-IN" smtClean="0"/>
              <a:t>16-10-2025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677E-381A-45C0-8F1F-757A6E53BE1E}" type="slidenum">
              <a:rPr lang="en-IN" smtClean="0"/>
              <a:t>‹#›</a:t>
            </a:fld>
            <a:endParaRPr lang="en-IN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54361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75BC6-0F43-44C3-AF7D-9E785B3DB608}" type="datetimeFigureOut">
              <a:rPr lang="en-IN" smtClean="0"/>
              <a:t>16-10-2025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677E-381A-45C0-8F1F-757A6E53BE1E}" type="slidenum">
              <a:rPr lang="en-IN" smtClean="0"/>
              <a:t>‹#›</a:t>
            </a:fld>
            <a:endParaRPr lang="en-IN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82195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75BC6-0F43-44C3-AF7D-9E785B3DB608}" type="datetimeFigureOut">
              <a:rPr lang="en-IN" smtClean="0"/>
              <a:t>16-10-2025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677E-381A-45C0-8F1F-757A6E53BE1E}" type="slidenum">
              <a:rPr lang="en-IN" smtClean="0"/>
              <a:t>‹#›</a:t>
            </a:fld>
            <a:endParaRPr lang="en-IN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42665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75BC6-0F43-44C3-AF7D-9E785B3DB608}" type="datetimeFigureOut">
              <a:rPr lang="en-IN" smtClean="0"/>
              <a:t>16-10-2025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6677E-381A-45C0-8F1F-757A6E53BE1E}" type="slidenum">
              <a:rPr lang="en-IN" smtClean="0"/>
              <a:t>‹#›</a:t>
            </a:fld>
            <a:endParaRPr lang="en-IN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5576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E275BC6-0F43-44C3-AF7D-9E785B3DB608}" type="datetimeFigureOut">
              <a:rPr lang="en-IN" smtClean="0"/>
              <a:t>16-10-2025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A06677E-381A-45C0-8F1F-757A6E53BE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19682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297A0F-D823-4403-B025-9CFC1FD23E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2398" y="1540933"/>
            <a:ext cx="6815669" cy="1981200"/>
          </a:xfrm>
        </p:spPr>
        <p:txBody>
          <a:bodyPr/>
          <a:lstStyle/>
          <a:p>
            <a:r>
              <a:rPr lang="en-I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BMS COLLEGE OF ENGINEERING </a:t>
            </a:r>
            <a:br>
              <a:rPr lang="en-I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I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MACHINE LEARNING </a:t>
            </a:r>
            <a:br>
              <a:rPr lang="en-I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I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Nature Inspired Computing</a:t>
            </a:r>
            <a:br>
              <a:rPr lang="en-I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I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UNIT 02</a:t>
            </a:r>
            <a:br>
              <a:rPr lang="en-I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I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PARTICLE SWARM OPTIMIZATION</a:t>
            </a:r>
            <a:endParaRPr lang="en-IN" sz="1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FC1954-942D-4CA1-AFDE-0ABE1E7CB5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2398" y="4072467"/>
            <a:ext cx="6815669" cy="905932"/>
          </a:xfrm>
        </p:spPr>
        <p:txBody>
          <a:bodyPr/>
          <a:lstStyle/>
          <a:p>
            <a:r>
              <a:rPr lang="en-IN" dirty="0"/>
              <a:t>PROF. VARSHA R,</a:t>
            </a:r>
          </a:p>
          <a:p>
            <a:r>
              <a:rPr lang="en-IN" dirty="0"/>
              <a:t>Assistant Professor, Dept. of Machine Learning</a:t>
            </a:r>
          </a:p>
        </p:txBody>
      </p:sp>
    </p:spTree>
    <p:extLst>
      <p:ext uri="{BB962C8B-B14F-4D97-AF65-F5344CB8AC3E}">
        <p14:creationId xmlns:p14="http://schemas.microsoft.com/office/powerpoint/2010/main" val="20090336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B09BB-853E-4023-BBE4-1184ADD00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/>
              <a:t>INTRODUCTION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80E15F-204C-4CD2-8F2E-78EB2D39D2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n-US" sz="2200" b="1" dirty="0"/>
              <a:t>Particle Swarm Optimization (PSO)</a:t>
            </a:r>
            <a:r>
              <a:rPr lang="en-US" sz="2200" dirty="0"/>
              <a:t> is inspired by the </a:t>
            </a:r>
            <a:r>
              <a:rPr lang="en-US" sz="2200" b="1" dirty="0"/>
              <a:t>social behavior of birds flocking</a:t>
            </a:r>
            <a:r>
              <a:rPr lang="en-US" sz="2200" dirty="0"/>
              <a:t>.</a:t>
            </a:r>
          </a:p>
          <a:p>
            <a:pPr algn="just"/>
            <a:r>
              <a:rPr lang="en-US" sz="2200" dirty="0"/>
              <a:t>Just like birds in a flock search for food —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200" dirty="0"/>
              <a:t>Each bird doesn’t know where the food is.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200" dirty="0"/>
              <a:t>But they adjust their movement by observing their own experience </a:t>
            </a:r>
            <a:r>
              <a:rPr lang="en-US" sz="2200" b="1" dirty="0"/>
              <a:t>and</a:t>
            </a:r>
            <a:r>
              <a:rPr lang="en-US" sz="2200" dirty="0"/>
              <a:t> that of their neighbors.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200" dirty="0"/>
              <a:t>Eventually, the entire flock moves toward the best food source.</a:t>
            </a:r>
          </a:p>
          <a:p>
            <a:pPr algn="just"/>
            <a:r>
              <a:rPr lang="en-US" sz="2200" dirty="0"/>
              <a:t>Similarly, in PSO, a </a:t>
            </a:r>
            <a:r>
              <a:rPr lang="en-US" sz="2200" b="1" dirty="0"/>
              <a:t>swarm of particles</a:t>
            </a:r>
            <a:r>
              <a:rPr lang="en-US" sz="2200" dirty="0"/>
              <a:t> (potential solutions) explores the search space by sharing information.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4185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43837A-60D4-4967-94F7-4F9FCE806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Particle Swarm Optimization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1058104-40DE-44F6-85A1-901EDD13D4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95677" y="2557463"/>
            <a:ext cx="9400646" cy="3317875"/>
          </a:xfrm>
        </p:spPr>
      </p:pic>
    </p:spTree>
    <p:extLst>
      <p:ext uri="{BB962C8B-B14F-4D97-AF65-F5344CB8AC3E}">
        <p14:creationId xmlns:p14="http://schemas.microsoft.com/office/powerpoint/2010/main" val="40912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7481E-3675-4EC7-9B86-ADCF5433C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Particle Swarm Optimization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F3768E6-8776-41B2-BB6B-EA6C723365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63726" y="2557463"/>
            <a:ext cx="7664548" cy="3317875"/>
          </a:xfrm>
        </p:spPr>
      </p:pic>
    </p:spTree>
    <p:extLst>
      <p:ext uri="{BB962C8B-B14F-4D97-AF65-F5344CB8AC3E}">
        <p14:creationId xmlns:p14="http://schemas.microsoft.com/office/powerpoint/2010/main" val="7991315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2E978-A4FB-4C1E-93D9-80600F797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Particle Swarm Optimization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861715A-D75D-473C-AF27-17E078E97D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5400" y="2872074"/>
            <a:ext cx="9601200" cy="2688653"/>
          </a:xfrm>
        </p:spPr>
      </p:pic>
    </p:spTree>
    <p:extLst>
      <p:ext uri="{BB962C8B-B14F-4D97-AF65-F5344CB8AC3E}">
        <p14:creationId xmlns:p14="http://schemas.microsoft.com/office/powerpoint/2010/main" val="14477701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68D5E-91C9-4DD0-8EB7-4BFBC6A1E5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Particle Swarm Optimization and Genetic Algorithm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34221F6-F4FF-450B-8668-E133B764FE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5400" y="2874874"/>
            <a:ext cx="9601200" cy="2683052"/>
          </a:xfrm>
        </p:spPr>
      </p:pic>
    </p:spTree>
    <p:extLst>
      <p:ext uri="{BB962C8B-B14F-4D97-AF65-F5344CB8AC3E}">
        <p14:creationId xmlns:p14="http://schemas.microsoft.com/office/powerpoint/2010/main" val="42912929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CA720-9FA8-43FA-A92D-15852E2B2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PSO ALGORITHM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F631B2F-7DDB-44E7-8C08-7FB224F47E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5544" y="2557463"/>
            <a:ext cx="7180912" cy="3317875"/>
          </a:xfrm>
        </p:spPr>
      </p:pic>
    </p:spTree>
    <p:extLst>
      <p:ext uri="{BB962C8B-B14F-4D97-AF65-F5344CB8AC3E}">
        <p14:creationId xmlns:p14="http://schemas.microsoft.com/office/powerpoint/2010/main" val="27584282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D409F-48AB-48A9-93A6-28C89103E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Algorithm Implementation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43BA02D-678F-4E76-89ED-CD8D64F5BA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04882" y="2557463"/>
            <a:ext cx="8582236" cy="3317875"/>
          </a:xfrm>
        </p:spPr>
      </p:pic>
    </p:spTree>
    <p:extLst>
      <p:ext uri="{BB962C8B-B14F-4D97-AF65-F5344CB8AC3E}">
        <p14:creationId xmlns:p14="http://schemas.microsoft.com/office/powerpoint/2010/main" val="32202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0D38A-B7D7-4ADC-863A-CC837E9EB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Psychosocial Compromise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34C759F-9E32-4E64-9252-9E8BB926BE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11659" y="2557463"/>
            <a:ext cx="7768682" cy="3317875"/>
          </a:xfrm>
        </p:spPr>
      </p:pic>
    </p:spTree>
    <p:extLst>
      <p:ext uri="{BB962C8B-B14F-4D97-AF65-F5344CB8AC3E}">
        <p14:creationId xmlns:p14="http://schemas.microsoft.com/office/powerpoint/2010/main" val="16207379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40CD5-FBF1-4CD6-9974-1BA93B42B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Initial and Control Parameters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0284E6C-5DD7-4FA3-827A-4ED9B3D7C4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95541" y="2557463"/>
            <a:ext cx="3200917" cy="3317875"/>
          </a:xfrm>
        </p:spPr>
      </p:pic>
    </p:spTree>
    <p:extLst>
      <p:ext uri="{BB962C8B-B14F-4D97-AF65-F5344CB8AC3E}">
        <p14:creationId xmlns:p14="http://schemas.microsoft.com/office/powerpoint/2010/main" val="41749302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2A05D-CE28-4FDC-8229-3DDC3674E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Inertia Weight W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B4FB40F-3B21-4E12-B5CF-CBB3C35993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24066" y="2557463"/>
            <a:ext cx="7743868" cy="3317875"/>
          </a:xfrm>
        </p:spPr>
      </p:pic>
    </p:spTree>
    <p:extLst>
      <p:ext uri="{BB962C8B-B14F-4D97-AF65-F5344CB8AC3E}">
        <p14:creationId xmlns:p14="http://schemas.microsoft.com/office/powerpoint/2010/main" val="35822630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58CBBC-555E-42DB-8EF6-B5E65682E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Acceleration Coefficients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529CA41-BC08-4B2B-AB81-7302F93767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50531" y="2557463"/>
            <a:ext cx="7490938" cy="3317875"/>
          </a:xfrm>
        </p:spPr>
      </p:pic>
    </p:spTree>
    <p:extLst>
      <p:ext uri="{BB962C8B-B14F-4D97-AF65-F5344CB8AC3E}">
        <p14:creationId xmlns:p14="http://schemas.microsoft.com/office/powerpoint/2010/main" val="28007794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F30DC-896B-49D8-B098-D84D63D40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STEPS TO COMPUTE PSO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16ED8E-F300-4B18-94D6-7E611B6D51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rtl="0" fontAlgn="base">
              <a:spcBef>
                <a:spcPts val="120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400" b="1" i="0" u="none" strike="noStrike" dirty="0">
                <a:solidFill>
                  <a:srgbClr val="000000"/>
                </a:solidFill>
                <a:effectLst/>
                <a:latin typeface="+mj-lt"/>
                <a:cs typeface="Times New Roman" panose="02020603050405020304" pitchFamily="18" charset="0"/>
              </a:rPr>
              <a:t>Initialization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+mj-lt"/>
                <a:cs typeface="Times New Roman" panose="02020603050405020304" pitchFamily="18" charset="0"/>
              </a:rPr>
              <a:t>: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+mj-lt"/>
                <a:cs typeface="Times New Roman" panose="02020603050405020304" pitchFamily="18" charset="0"/>
              </a:rPr>
              <a:t>We have a population of particles (each particle represents a possible solution).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+mj-lt"/>
                <a:cs typeface="Times New Roman" panose="02020603050405020304" pitchFamily="18" charset="0"/>
              </a:rPr>
              <a:t>Initialize each particle’s position and velocity randomly within the search space.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+mj-lt"/>
                <a:cs typeface="Times New Roman" panose="02020603050405020304" pitchFamily="18" charset="0"/>
              </a:rPr>
              <a:t>Assign each particle a random velocity.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+mj-lt"/>
                <a:cs typeface="Times New Roman" panose="02020603050405020304" pitchFamily="18" charset="0"/>
              </a:rPr>
              <a:t>Calculate the fitness of each particle (based on the objective function).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+mj-lt"/>
                <a:cs typeface="Times New Roman" panose="02020603050405020304" pitchFamily="18" charset="0"/>
              </a:rPr>
              <a:t>Identify the personal best position (</a:t>
            </a:r>
            <a:r>
              <a:rPr lang="en-US" sz="1400" b="0" i="0" u="none" strike="noStrike" dirty="0" err="1">
                <a:solidFill>
                  <a:srgbClr val="000000"/>
                </a:solidFill>
                <a:effectLst/>
                <a:latin typeface="+mj-lt"/>
                <a:cs typeface="Times New Roman" panose="02020603050405020304" pitchFamily="18" charset="0"/>
              </a:rPr>
              <a:t>pBest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+mj-lt"/>
                <a:cs typeface="Times New Roman" panose="02020603050405020304" pitchFamily="18" charset="0"/>
              </a:rPr>
              <a:t>) for each particle and the global best position (</a:t>
            </a:r>
            <a:r>
              <a:rPr lang="en-US" sz="1400" b="0" i="0" u="none" strike="noStrike" dirty="0" err="1">
                <a:solidFill>
                  <a:srgbClr val="000000"/>
                </a:solidFill>
                <a:effectLst/>
                <a:latin typeface="+mj-lt"/>
                <a:cs typeface="Times New Roman" panose="02020603050405020304" pitchFamily="18" charset="0"/>
              </a:rPr>
              <a:t>gBest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+mj-lt"/>
                <a:cs typeface="Times New Roman" panose="02020603050405020304" pitchFamily="18" charset="0"/>
              </a:rPr>
              <a:t>) among all particles.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424076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96676-B32C-423F-A087-5D5408A88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STEPS TO COMPUTE PSO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BB83ED-A29D-432B-8F73-B66B3010CE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 startAt="2"/>
            </a:pPr>
            <a:r>
              <a:rPr lang="en-US" sz="1400" b="1" i="0" u="none" strike="noStrike" dirty="0">
                <a:solidFill>
                  <a:srgbClr val="000000"/>
                </a:solidFill>
                <a:effectLst/>
                <a:latin typeface="+mj-lt"/>
                <a:cs typeface="Times New Roman" panose="02020603050405020304" pitchFamily="18" charset="0"/>
              </a:rPr>
              <a:t>Iteration 1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+mj-lt"/>
                <a:cs typeface="Times New Roman" panose="02020603050405020304" pitchFamily="18" charset="0"/>
              </a:rPr>
              <a:t>: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b="1" i="0" u="none" strike="noStrike" dirty="0">
                <a:solidFill>
                  <a:srgbClr val="000000"/>
                </a:solidFill>
                <a:effectLst/>
                <a:latin typeface="+mj-lt"/>
                <a:cs typeface="Times New Roman" panose="02020603050405020304" pitchFamily="18" charset="0"/>
              </a:rPr>
              <a:t>Update Velocity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+mj-lt"/>
                <a:cs typeface="Times New Roman" panose="02020603050405020304" pitchFamily="18" charset="0"/>
              </a:rPr>
              <a:t>: The velocity of each particle is updated based on:</a:t>
            </a:r>
          </a:p>
          <a:p>
            <a:pPr marL="742950" lvl="1" indent="-285750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+mj-lt"/>
                <a:cs typeface="Times New Roman" panose="02020603050405020304" pitchFamily="18" charset="0"/>
              </a:rPr>
              <a:t>Its current velocity.</a:t>
            </a:r>
          </a:p>
          <a:p>
            <a:pPr marL="742950" lvl="1" indent="-285750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+mj-lt"/>
                <a:cs typeface="Times New Roman" panose="02020603050405020304" pitchFamily="18" charset="0"/>
              </a:rPr>
              <a:t>The distance between its current position and its personal best position (</a:t>
            </a:r>
            <a:r>
              <a:rPr lang="en-US" sz="1400" b="0" i="0" u="none" strike="noStrike" dirty="0" err="1">
                <a:solidFill>
                  <a:srgbClr val="000000"/>
                </a:solidFill>
                <a:effectLst/>
                <a:latin typeface="+mj-lt"/>
                <a:cs typeface="Times New Roman" panose="02020603050405020304" pitchFamily="18" charset="0"/>
              </a:rPr>
              <a:t>pBest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+mj-lt"/>
                <a:cs typeface="Times New Roman" panose="02020603050405020304" pitchFamily="18" charset="0"/>
              </a:rPr>
              <a:t>).</a:t>
            </a:r>
          </a:p>
          <a:p>
            <a:pPr marL="742950" lvl="1" indent="-285750" rtl="0" fontAlgn="base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+mj-lt"/>
                <a:cs typeface="Times New Roman" panose="02020603050405020304" pitchFamily="18" charset="0"/>
              </a:rPr>
              <a:t>The distance between its current position and the global best position (</a:t>
            </a:r>
            <a:r>
              <a:rPr lang="en-US" sz="1400" b="0" i="0" u="none" strike="noStrike" dirty="0" err="1">
                <a:solidFill>
                  <a:srgbClr val="000000"/>
                </a:solidFill>
                <a:effectLst/>
                <a:latin typeface="+mj-lt"/>
                <a:cs typeface="Times New Roman" panose="02020603050405020304" pitchFamily="18" charset="0"/>
              </a:rPr>
              <a:t>gBest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+mj-lt"/>
                <a:cs typeface="Times New Roman" panose="02020603050405020304" pitchFamily="18" charset="0"/>
              </a:rPr>
              <a:t>)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289669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2B136-556A-4747-91A9-5517C89B9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STEPS TO COMPUTE PSO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D7EDFB-2670-441F-96C3-1CDB8F9837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0">
              <a:spcBef>
                <a:spcPts val="1200"/>
              </a:spcBef>
              <a:spcAft>
                <a:spcPts val="1200"/>
              </a:spcAft>
            </a:pPr>
            <a:r>
              <a:rPr lang="en-IN" sz="1400" b="0" i="0" u="none" strike="noStrike" dirty="0">
                <a:solidFill>
                  <a:srgbClr val="000000"/>
                </a:solidFill>
                <a:effectLst/>
                <a:latin typeface="+mj-lt"/>
                <a:cs typeface="Times New Roman" panose="02020603050405020304" pitchFamily="18" charset="0"/>
              </a:rPr>
              <a:t>Formula:</a:t>
            </a:r>
            <a:endParaRPr lang="en-IN" sz="1400" b="0" dirty="0">
              <a:effectLst/>
              <a:latin typeface="+mj-lt"/>
              <a:cs typeface="Times New Roman" panose="02020603050405020304" pitchFamily="18" charset="0"/>
            </a:endParaRPr>
          </a:p>
          <a:p>
            <a:pPr algn="just"/>
            <a:r>
              <a:rPr lang="en-IN" sz="1400" b="1" dirty="0">
                <a:latin typeface="+mj-lt"/>
                <a:cs typeface="Times New Roman" panose="02020603050405020304" pitchFamily="18" charset="0"/>
              </a:rPr>
              <a:t>Update velocity</a:t>
            </a:r>
            <a:r>
              <a:rPr lang="en-IN" sz="1400" dirty="0">
                <a:latin typeface="+mj-lt"/>
                <a:cs typeface="Times New Roman" panose="02020603050405020304" pitchFamily="18" charset="0"/>
              </a:rPr>
              <a:t>: </a:t>
            </a:r>
            <a:r>
              <a:rPr lang="en-IN" sz="1400" dirty="0" err="1">
                <a:latin typeface="+mj-lt"/>
                <a:cs typeface="Times New Roman" panose="02020603050405020304" pitchFamily="18" charset="0"/>
              </a:rPr>
              <a:t>vnew</a:t>
            </a:r>
            <a:r>
              <a:rPr lang="en-IN" sz="1400" dirty="0">
                <a:latin typeface="+mj-lt"/>
                <a:cs typeface="Times New Roman" panose="02020603050405020304" pitchFamily="18" charset="0"/>
              </a:rPr>
              <a:t>​=w⋅v+c1​⋅r1​⋅(</a:t>
            </a:r>
            <a:r>
              <a:rPr lang="en-IN" sz="1400" dirty="0" err="1">
                <a:latin typeface="+mj-lt"/>
                <a:cs typeface="Times New Roman" panose="02020603050405020304" pitchFamily="18" charset="0"/>
              </a:rPr>
              <a:t>pbest</a:t>
            </a:r>
            <a:r>
              <a:rPr lang="en-IN" sz="1400" dirty="0">
                <a:latin typeface="+mj-lt"/>
                <a:cs typeface="Times New Roman" panose="02020603050405020304" pitchFamily="18" charset="0"/>
              </a:rPr>
              <a:t>​−x)+c2​⋅r2​⋅(</a:t>
            </a:r>
            <a:r>
              <a:rPr lang="en-IN" sz="1400" dirty="0" err="1">
                <a:latin typeface="+mj-lt"/>
                <a:cs typeface="Times New Roman" panose="02020603050405020304" pitchFamily="18" charset="0"/>
              </a:rPr>
              <a:t>gbest</a:t>
            </a:r>
            <a:r>
              <a:rPr lang="en-IN" sz="1400" dirty="0">
                <a:latin typeface="+mj-lt"/>
                <a:cs typeface="Times New Roman" panose="02020603050405020304" pitchFamily="18" charset="0"/>
              </a:rPr>
              <a:t>​−x)</a:t>
            </a:r>
          </a:p>
          <a:p>
            <a:pPr algn="just"/>
            <a:r>
              <a:rPr lang="en-IN" sz="1400" dirty="0">
                <a:latin typeface="+mj-lt"/>
                <a:cs typeface="Times New Roman" panose="02020603050405020304" pitchFamily="18" charset="0"/>
              </a:rPr>
              <a:t>where r1​ and r2​ are random numbers in [0,1].</a:t>
            </a:r>
          </a:p>
          <a:p>
            <a:pPr algn="just"/>
            <a:r>
              <a:rPr lang="en-IN" sz="1400" b="1" dirty="0">
                <a:latin typeface="+mj-lt"/>
                <a:cs typeface="Times New Roman" panose="02020603050405020304" pitchFamily="18" charset="0"/>
              </a:rPr>
              <a:t>Update position</a:t>
            </a:r>
            <a:r>
              <a:rPr lang="en-IN" sz="1400" dirty="0">
                <a:latin typeface="+mj-lt"/>
                <a:cs typeface="Times New Roman" panose="02020603050405020304" pitchFamily="18" charset="0"/>
              </a:rPr>
              <a:t>: </a:t>
            </a:r>
            <a:r>
              <a:rPr lang="en-IN" sz="1400" dirty="0" err="1">
                <a:latin typeface="+mj-lt"/>
                <a:cs typeface="Times New Roman" panose="02020603050405020304" pitchFamily="18" charset="0"/>
              </a:rPr>
              <a:t>xnew</a:t>
            </a:r>
            <a:r>
              <a:rPr lang="en-IN" sz="1400" dirty="0">
                <a:latin typeface="+mj-lt"/>
                <a:cs typeface="Times New Roman" panose="02020603050405020304" pitchFamily="18" charset="0"/>
              </a:rPr>
              <a:t>​=</a:t>
            </a:r>
            <a:r>
              <a:rPr lang="en-IN" sz="1400" dirty="0" err="1">
                <a:latin typeface="+mj-lt"/>
                <a:cs typeface="Times New Roman" panose="02020603050405020304" pitchFamily="18" charset="0"/>
              </a:rPr>
              <a:t>x+vnew</a:t>
            </a:r>
            <a:r>
              <a:rPr lang="en-IN" sz="1400" dirty="0">
                <a:latin typeface="+mj-lt"/>
                <a:cs typeface="Times New Roman" panose="02020603050405020304" pitchFamily="18" charset="0"/>
              </a:rPr>
              <a:t>​</a:t>
            </a:r>
          </a:p>
          <a:p>
            <a:pPr algn="just"/>
            <a:r>
              <a:rPr lang="en-US" sz="1400" dirty="0">
                <a:latin typeface="+mj-lt"/>
                <a:cs typeface="Times New Roman" panose="02020603050405020304" pitchFamily="18" charset="0"/>
              </a:rPr>
              <a:t>Ensure that both </a:t>
            </a:r>
            <a:r>
              <a:rPr lang="en-US" sz="1400" dirty="0" err="1">
                <a:latin typeface="+mj-lt"/>
                <a:cs typeface="Times New Roman" panose="02020603050405020304" pitchFamily="18" charset="0"/>
              </a:rPr>
              <a:t>xnew</a:t>
            </a:r>
            <a:r>
              <a:rPr lang="en-US" sz="1400" dirty="0">
                <a:latin typeface="+mj-lt"/>
                <a:cs typeface="Times New Roman" panose="02020603050405020304" pitchFamily="18" charset="0"/>
              </a:rPr>
              <a:t> and </a:t>
            </a:r>
            <a:r>
              <a:rPr lang="en-US" sz="1400" dirty="0" err="1">
                <a:latin typeface="+mj-lt"/>
                <a:cs typeface="Times New Roman" panose="02020603050405020304" pitchFamily="18" charset="0"/>
              </a:rPr>
              <a:t>vnew</a:t>
            </a:r>
            <a:r>
              <a:rPr lang="en-US" sz="1400" dirty="0">
                <a:latin typeface="+mj-lt"/>
                <a:cs typeface="Times New Roman" panose="02020603050405020304" pitchFamily="18" charset="0"/>
              </a:rPr>
              <a:t>​ are within their respective bounds.</a:t>
            </a:r>
            <a:endParaRPr lang="en-IN" sz="1400" dirty="0">
              <a:latin typeface="+mj-lt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660576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AE3954-CBDE-4274-B0E5-6F69CA187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STEPS TO COMPUTE PSO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CF143D-9243-4C7F-ACEE-5D835A8C51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+mj-lt"/>
                <a:cs typeface="Times New Roman" panose="02020603050405020304" pitchFamily="18" charset="0"/>
              </a:rPr>
              <a:t>where:</a:t>
            </a:r>
            <a:endParaRPr lang="en-US" sz="1400" b="0" dirty="0">
              <a:effectLst/>
              <a:latin typeface="+mj-lt"/>
              <a:cs typeface="Times New Roman" panose="02020603050405020304" pitchFamily="18" charset="0"/>
            </a:endParaRPr>
          </a:p>
          <a:p>
            <a:pPr rtl="0" fontAlgn="base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+mj-lt"/>
                <a:cs typeface="Times New Roman" panose="02020603050405020304" pitchFamily="18" charset="0"/>
              </a:rPr>
              <a:t>vi(t) is the current velocity.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+mj-lt"/>
                <a:cs typeface="Times New Roman" panose="02020603050405020304" pitchFamily="18" charset="0"/>
              </a:rPr>
              <a:t>xi(t) is the current position.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+mj-lt"/>
                <a:cs typeface="Times New Roman" panose="02020603050405020304" pitchFamily="18" charset="0"/>
              </a:rPr>
              <a:t>w is the inertia weight.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+mj-lt"/>
                <a:cs typeface="Times New Roman" panose="02020603050405020304" pitchFamily="18" charset="0"/>
              </a:rPr>
              <a:t>c1​ and c2 are acceleration coefficients.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+mj-lt"/>
                <a:cs typeface="Times New Roman" panose="02020603050405020304" pitchFamily="18" charset="0"/>
              </a:rPr>
              <a:t>r1 and r2 are random numbers in the range [0, 1]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b="1" i="0" u="none" strike="noStrike" dirty="0">
                <a:solidFill>
                  <a:srgbClr val="000000"/>
                </a:solidFill>
                <a:effectLst/>
                <a:latin typeface="+mj-lt"/>
                <a:cs typeface="Times New Roman" panose="02020603050405020304" pitchFamily="18" charset="0"/>
              </a:rPr>
              <a:t>Evaluate Fitness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+mj-lt"/>
                <a:cs typeface="Times New Roman" panose="02020603050405020304" pitchFamily="18" charset="0"/>
              </a:rPr>
              <a:t>: Calculate the fitness of the new position for each particle.</a:t>
            </a:r>
          </a:p>
          <a:p>
            <a:pPr rtl="0" fontAlgn="base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400" b="1" i="0" u="none" strike="noStrike" dirty="0">
                <a:solidFill>
                  <a:srgbClr val="000000"/>
                </a:solidFill>
                <a:effectLst/>
                <a:latin typeface="+mj-lt"/>
                <a:cs typeface="Times New Roman" panose="02020603050405020304" pitchFamily="18" charset="0"/>
              </a:rPr>
              <a:t>Update </a:t>
            </a:r>
            <a:r>
              <a:rPr lang="en-US" sz="1400" b="1" i="0" u="none" strike="noStrike" dirty="0" err="1">
                <a:solidFill>
                  <a:srgbClr val="000000"/>
                </a:solidFill>
                <a:effectLst/>
                <a:latin typeface="+mj-lt"/>
                <a:cs typeface="Times New Roman" panose="02020603050405020304" pitchFamily="18" charset="0"/>
              </a:rPr>
              <a:t>pBest</a:t>
            </a:r>
            <a:r>
              <a:rPr lang="en-US" sz="1400" b="1" i="0" u="none" strike="noStrike" dirty="0">
                <a:solidFill>
                  <a:srgbClr val="000000"/>
                </a:solidFill>
                <a:effectLst/>
                <a:latin typeface="+mj-lt"/>
                <a:cs typeface="Times New Roman" panose="02020603050405020304" pitchFamily="18" charset="0"/>
              </a:rPr>
              <a:t> and </a:t>
            </a:r>
            <a:r>
              <a:rPr lang="en-US" sz="1400" b="1" i="0" u="none" strike="noStrike" dirty="0" err="1">
                <a:solidFill>
                  <a:srgbClr val="000000"/>
                </a:solidFill>
                <a:effectLst/>
                <a:latin typeface="+mj-lt"/>
                <a:cs typeface="Times New Roman" panose="02020603050405020304" pitchFamily="18" charset="0"/>
              </a:rPr>
              <a:t>gBest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+mj-lt"/>
                <a:cs typeface="Times New Roman" panose="02020603050405020304" pitchFamily="18" charset="0"/>
              </a:rPr>
              <a:t>: Check if the new position is better than the personal best for each particle, and update </a:t>
            </a:r>
            <a:r>
              <a:rPr lang="en-US" sz="1400" b="0" i="0" u="none" strike="noStrike" dirty="0" err="1">
                <a:solidFill>
                  <a:srgbClr val="188038"/>
                </a:solidFill>
                <a:effectLst/>
                <a:latin typeface="+mj-lt"/>
                <a:cs typeface="Times New Roman" panose="02020603050405020304" pitchFamily="18" charset="0"/>
              </a:rPr>
              <a:t>pBest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+mj-lt"/>
                <a:cs typeface="Times New Roman" panose="02020603050405020304" pitchFamily="18" charset="0"/>
              </a:rPr>
              <a:t> if it is. If any particle has found a better global position, update </a:t>
            </a:r>
            <a:r>
              <a:rPr lang="en-US" sz="1400" b="0" i="0" u="none" strike="noStrike" dirty="0" err="1">
                <a:solidFill>
                  <a:srgbClr val="188038"/>
                </a:solidFill>
                <a:effectLst/>
                <a:latin typeface="+mj-lt"/>
                <a:cs typeface="Times New Roman" panose="02020603050405020304" pitchFamily="18" charset="0"/>
              </a:rPr>
              <a:t>gBest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+mj-lt"/>
                <a:cs typeface="Times New Roman" panose="02020603050405020304" pitchFamily="18" charset="0"/>
              </a:rPr>
              <a:t>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972751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E4887-D28F-4CC1-B527-2733D2C18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STEPS TO COMPUTE PSO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547608-8058-45F1-A9B6-5B9746699D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71450" indent="0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1400" b="1" i="0" u="none" strike="noStrike" dirty="0">
                <a:solidFill>
                  <a:srgbClr val="000000"/>
                </a:solidFill>
                <a:effectLst/>
                <a:latin typeface="+mj-lt"/>
                <a:cs typeface="Times New Roman" panose="02020603050405020304" pitchFamily="18" charset="0"/>
              </a:rPr>
              <a:t>3. Iteration 2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+mj-lt"/>
                <a:cs typeface="Times New Roman" panose="02020603050405020304" pitchFamily="18" charset="0"/>
              </a:rPr>
              <a:t>:</a:t>
            </a:r>
            <a:endParaRPr lang="en-US" sz="1400" b="0" dirty="0">
              <a:effectLst/>
              <a:latin typeface="+mj-lt"/>
              <a:cs typeface="Times New Roman" panose="02020603050405020304" pitchFamily="18" charset="0"/>
            </a:endParaRPr>
          </a:p>
          <a:p>
            <a:pPr marL="457200" rtl="0" fontAlgn="base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+mj-lt"/>
                <a:cs typeface="Times New Roman" panose="02020603050405020304" pitchFamily="18" charset="0"/>
              </a:rPr>
              <a:t>Repeat the same steps: update the velocity, update the position, evaluate fitness, and update </a:t>
            </a:r>
            <a:r>
              <a:rPr lang="en-US" sz="1400" b="0" i="0" u="none" strike="noStrike" dirty="0" err="1">
                <a:solidFill>
                  <a:srgbClr val="000000"/>
                </a:solidFill>
                <a:effectLst/>
                <a:latin typeface="+mj-lt"/>
                <a:cs typeface="Times New Roman" panose="02020603050405020304" pitchFamily="18" charset="0"/>
              </a:rPr>
              <a:t>pBest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+mj-lt"/>
                <a:cs typeface="Times New Roman" panose="02020603050405020304" pitchFamily="18" charset="0"/>
              </a:rPr>
              <a:t> and </a:t>
            </a:r>
            <a:r>
              <a:rPr lang="en-US" sz="1400" b="0" i="0" u="none" strike="noStrike" dirty="0" err="1">
                <a:solidFill>
                  <a:srgbClr val="000000"/>
                </a:solidFill>
                <a:effectLst/>
                <a:latin typeface="+mj-lt"/>
                <a:cs typeface="Times New Roman" panose="02020603050405020304" pitchFamily="18" charset="0"/>
              </a:rPr>
              <a:t>gBest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+mj-lt"/>
                <a:cs typeface="Times New Roman" panose="02020603050405020304" pitchFamily="18" charset="0"/>
              </a:rPr>
              <a:t> based on the new positions.</a:t>
            </a:r>
          </a:p>
          <a:p>
            <a:pPr marL="171450" indent="0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1400" b="1" i="0" u="none" strike="noStrike" dirty="0">
                <a:solidFill>
                  <a:srgbClr val="000000"/>
                </a:solidFill>
                <a:effectLst/>
                <a:latin typeface="+mj-lt"/>
                <a:cs typeface="Times New Roman" panose="02020603050405020304" pitchFamily="18" charset="0"/>
              </a:rPr>
              <a:t>4. Iteration 3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+mj-lt"/>
                <a:cs typeface="Times New Roman" panose="02020603050405020304" pitchFamily="18" charset="0"/>
              </a:rPr>
              <a:t>:</a:t>
            </a:r>
            <a:endParaRPr lang="en-US" sz="1400" b="0" dirty="0">
              <a:effectLst/>
              <a:latin typeface="+mj-lt"/>
              <a:cs typeface="Times New Roman" panose="02020603050405020304" pitchFamily="18" charset="0"/>
            </a:endParaRPr>
          </a:p>
          <a:p>
            <a:pPr marL="457200" rtl="0" fontAlgn="base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+mj-lt"/>
                <a:cs typeface="Times New Roman" panose="02020603050405020304" pitchFamily="18" charset="0"/>
              </a:rPr>
              <a:t>The process continues for a third iteration. After this, you have a new set of positions and velocities, along with updated personal and global bests.</a:t>
            </a:r>
          </a:p>
          <a:p>
            <a:pPr marL="457200" rtl="0" fontAlgn="base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+mj-lt"/>
                <a:cs typeface="Times New Roman" panose="02020603050405020304" pitchFamily="18" charset="0"/>
              </a:rPr>
              <a:t>After these 3 iterations, the algorithm will have a better approximation of the optimal solution based on how the particles moved through the search space.</a:t>
            </a:r>
            <a:br>
              <a:rPr lang="en-US" sz="1400" dirty="0">
                <a:latin typeface="+mj-lt"/>
                <a:cs typeface="Times New Roman" panose="02020603050405020304" pitchFamily="18" charset="0"/>
              </a:rPr>
            </a:br>
            <a:endParaRPr lang="en-IN" sz="1400" dirty="0"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70139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5FC2FE-D5D7-4A15-9829-A5F0BB4F9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EXAMPLE 01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B2ED4-759A-4AF0-9363-457261B942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400" b="1" i="0" u="none" strike="noStrike" dirty="0">
                <a:solidFill>
                  <a:srgbClr val="000000"/>
                </a:solidFill>
                <a:effectLst/>
                <a:latin typeface="+mj-lt"/>
                <a:cs typeface="Times New Roman" panose="02020603050405020304" pitchFamily="18" charset="0"/>
              </a:rPr>
              <a:t>Example of Particle Swarm Optimization for 3 Iterations:</a:t>
            </a: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+mj-lt"/>
                <a:cs typeface="Times New Roman" panose="02020603050405020304" pitchFamily="18" charset="0"/>
              </a:rPr>
              <a:t>Minimize the following </a:t>
            </a:r>
            <a:r>
              <a:rPr lang="en-US" sz="1400" b="1" i="0" u="none" strike="noStrike" dirty="0">
                <a:solidFill>
                  <a:srgbClr val="000000"/>
                </a:solidFill>
                <a:effectLst/>
                <a:latin typeface="+mj-lt"/>
                <a:cs typeface="Times New Roman" panose="02020603050405020304" pitchFamily="18" charset="0"/>
              </a:rPr>
              <a:t>objective function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+mj-lt"/>
                <a:cs typeface="Times New Roman" panose="02020603050405020304" pitchFamily="18" charset="0"/>
              </a:rPr>
              <a:t>:</a:t>
            </a:r>
            <a:endParaRPr lang="en-US" sz="1400" b="0" dirty="0">
              <a:effectLst/>
              <a:latin typeface="+mj-lt"/>
              <a:cs typeface="Times New Roman" panose="02020603050405020304" pitchFamily="18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+mj-lt"/>
                <a:cs typeface="Times New Roman" panose="02020603050405020304" pitchFamily="18" charset="0"/>
              </a:rPr>
              <a:t>f(x)=x Pow 2+2x+1 </a:t>
            </a:r>
            <a:endParaRPr lang="en-US" sz="1400" b="0" dirty="0">
              <a:effectLst/>
              <a:latin typeface="+mj-lt"/>
              <a:cs typeface="Times New Roman" panose="02020603050405020304" pitchFamily="18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+mj-lt"/>
                <a:cs typeface="Times New Roman" panose="02020603050405020304" pitchFamily="18" charset="0"/>
              </a:rPr>
              <a:t>This is a simple quadratic function with a minimum at x=−1</a:t>
            </a:r>
            <a:br>
              <a:rPr lang="en-US" dirty="0">
                <a:latin typeface="+mj-lt"/>
              </a:rPr>
            </a:br>
            <a:endParaRPr lang="en-US" sz="2400" b="0" dirty="0">
              <a:effectLst/>
              <a:latin typeface="+mj-lt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660979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2CED6E-1822-43DE-A09D-42D6E37FF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EXAMPLE 01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9A689BA8-6DB7-426F-90AE-96FF360A667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5966" y="2557463"/>
            <a:ext cx="6900067" cy="331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80877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799A5-F688-452B-A39D-61A1B76F5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EXAMPLE 01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A6829B00-FD1A-42CD-93CC-4A7FD1D7A4B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5008" y="2557463"/>
            <a:ext cx="7601983" cy="331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0495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5F0F8-7ABE-4E92-A909-C6C9FB777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EXAMPLE 01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FEAA00BB-9147-474D-BB9B-DBF47CF5E0A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7566" y="2557463"/>
            <a:ext cx="8976867" cy="331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04794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3A8DA-B443-4BA3-B4A7-08FE6FFD0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EXAMPLE 01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98B1336E-6C8B-46E7-A3DE-A86C62CC2E5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8125" y="2618160"/>
            <a:ext cx="9135750" cy="2248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48133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C3EAE8-30E3-4BFB-B3FC-0A93FB6FAA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EXAMPLE 01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A8315C5F-2CC4-4E43-AC20-791DDF1DFCD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7336" y="2573151"/>
            <a:ext cx="7897327" cy="2676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21526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BBD7B-5129-4B16-A58C-7EAEFB56B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EXAMPLE 01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9BDD2258-16EF-4AF5-A27C-39F27DC920E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786435"/>
            <a:ext cx="9601200" cy="2859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53614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7684A-08A8-4BB5-BF52-D014DE6E1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EXAMPLE 01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15203EB-15A6-4E01-8E78-D9D569604B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5400" y="2935668"/>
            <a:ext cx="9601200" cy="2561465"/>
          </a:xfrm>
        </p:spPr>
      </p:pic>
    </p:spTree>
    <p:extLst>
      <p:ext uri="{BB962C8B-B14F-4D97-AF65-F5344CB8AC3E}">
        <p14:creationId xmlns:p14="http://schemas.microsoft.com/office/powerpoint/2010/main" val="41130368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A207DB-D7CD-48F4-B6DA-8F84010B4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EXAMPLE 01</a:t>
            </a: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4DC4BD7A-881C-4172-896C-0FA868FBC5F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0731" y="3182794"/>
            <a:ext cx="7430537" cy="2067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7113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C085A-9556-4341-A4EE-767E60282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EXAMPLE 01</a:t>
            </a: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8C3B1087-A417-4398-86EA-F6AB2FEECEF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021" y="2935109"/>
            <a:ext cx="7763958" cy="2562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86144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FDED6-B8D7-4512-A7AE-24F1A1819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EXAMPLE 01</a:t>
            </a:r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ED4DFA21-AC59-4BBA-824B-79C7F3321D9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591582"/>
            <a:ext cx="9601200" cy="3249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11607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623BC-4108-4C53-A7BA-E44F32F92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EXAMPLE 01</a:t>
            </a:r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38236902-26B7-42CB-8127-348D00251F0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687766"/>
            <a:ext cx="9601200" cy="3057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13430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1156B0-E484-4C89-BC60-F191499FB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Home Work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E5CFF00-1405-4ACE-BF9D-028CC34304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76500" y="2557463"/>
            <a:ext cx="7239000" cy="3317875"/>
          </a:xfrm>
        </p:spPr>
      </p:pic>
    </p:spTree>
    <p:extLst>
      <p:ext uri="{BB962C8B-B14F-4D97-AF65-F5344CB8AC3E}">
        <p14:creationId xmlns:p14="http://schemas.microsoft.com/office/powerpoint/2010/main" val="35863610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5"/>
      </a:accent6>
      <a:hlink>
        <a:srgbClr val="BB7826"/>
      </a:hlink>
      <a:folHlink>
        <a:srgbClr val="CF9C5F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E4E49EB0-FB00-41F5-9359-4843D783A2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153</TotalTime>
  <Words>618</Words>
  <Application>Microsoft Office PowerPoint</Application>
  <PresentationFormat>Widescreen</PresentationFormat>
  <Paragraphs>71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Arial</vt:lpstr>
      <vt:lpstr>Garamond</vt:lpstr>
      <vt:lpstr>Times New Roman</vt:lpstr>
      <vt:lpstr>Organic</vt:lpstr>
      <vt:lpstr>BMS COLLEGE OF ENGINEERING   Department OF MACHINE LEARNING   Nature Inspired Computing  UNIT 02  PARTICLE SWARM OPTIMIZATION</vt:lpstr>
      <vt:lpstr>INTRODUCTION </vt:lpstr>
      <vt:lpstr>Particle Swarm Optimization</vt:lpstr>
      <vt:lpstr>Particle Swarm Optimization</vt:lpstr>
      <vt:lpstr>Particle Swarm Optimization</vt:lpstr>
      <vt:lpstr>Particle Swarm Optimization and Genetic Algorithm</vt:lpstr>
      <vt:lpstr>PSO ALGORITHM</vt:lpstr>
      <vt:lpstr>Algorithm Implementation</vt:lpstr>
      <vt:lpstr>Psychosocial Compromise</vt:lpstr>
      <vt:lpstr>Initial and Control Parameters</vt:lpstr>
      <vt:lpstr>Inertia Weight W</vt:lpstr>
      <vt:lpstr>Acceleration Coefficients</vt:lpstr>
      <vt:lpstr>STEPS TO COMPUTE PSO</vt:lpstr>
      <vt:lpstr>STEPS TO COMPUTE PSO</vt:lpstr>
      <vt:lpstr>STEPS TO COMPUTE PSO</vt:lpstr>
      <vt:lpstr>STEPS TO COMPUTE PSO</vt:lpstr>
      <vt:lpstr>STEPS TO COMPUTE PSO</vt:lpstr>
      <vt:lpstr>EXAMPLE 01</vt:lpstr>
      <vt:lpstr>EXAMPLE 01</vt:lpstr>
      <vt:lpstr>EXAMPLE 01</vt:lpstr>
      <vt:lpstr>EXAMPLE 01</vt:lpstr>
      <vt:lpstr>EXAMPLE 01</vt:lpstr>
      <vt:lpstr>EXAMPLE 01</vt:lpstr>
      <vt:lpstr>EXAMPLE 01</vt:lpstr>
      <vt:lpstr>EXAMPLE 01</vt:lpstr>
      <vt:lpstr>EXAMPLE 01</vt:lpstr>
      <vt:lpstr>EXAMPLE 01</vt:lpstr>
      <vt:lpstr>EXAMPLE 01</vt:lpstr>
      <vt:lpstr>EXAMPLE 01</vt:lpstr>
      <vt:lpstr>Home Work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BMS COLLEGE OF ENGINEERING   Department OF MACHINE LEARNING   Nature Inspired Computing  /  swarm intelligence</dc:title>
  <dc:creator>Varsha R</dc:creator>
  <cp:lastModifiedBy>Varsha R</cp:lastModifiedBy>
  <cp:revision>24</cp:revision>
  <dcterms:created xsi:type="dcterms:W3CDTF">2024-10-28T06:52:59Z</dcterms:created>
  <dcterms:modified xsi:type="dcterms:W3CDTF">2025-10-16T10:43:02Z</dcterms:modified>
</cp:coreProperties>
</file>