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70" r:id="rId4"/>
    <p:sldId id="257" r:id="rId5"/>
    <p:sldId id="259" r:id="rId6"/>
    <p:sldId id="258" r:id="rId7"/>
    <p:sldId id="261" r:id="rId8"/>
    <p:sldId id="265" r:id="rId9"/>
    <p:sldId id="293" r:id="rId10"/>
    <p:sldId id="262" r:id="rId11"/>
    <p:sldId id="263" r:id="rId12"/>
    <p:sldId id="26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23" autoAdjust="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3DB23-99F5-4B04-8C4E-07A52F26C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68213CE-2217-4782-9196-BE5790B81D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497CB33-1687-4F0D-AEF1-0AB076D9B3A0}"/>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5" name="Footer Placeholder 4">
            <a:extLst>
              <a:ext uri="{FF2B5EF4-FFF2-40B4-BE49-F238E27FC236}">
                <a16:creationId xmlns:a16="http://schemas.microsoft.com/office/drawing/2014/main" id="{FBB3207F-8CE0-4305-881D-876E0C8C5B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6DCDC8D-F7E5-4C01-B99E-81F01DDF8380}"/>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66615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457C5-BD60-46F4-9D45-C0E81404F71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397E04F-48DA-4016-8A15-E1C8FBB06D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6E29EEF-A742-4C05-BEB9-C747D8099282}"/>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5" name="Footer Placeholder 4">
            <a:extLst>
              <a:ext uri="{FF2B5EF4-FFF2-40B4-BE49-F238E27FC236}">
                <a16:creationId xmlns:a16="http://schemas.microsoft.com/office/drawing/2014/main" id="{7BB31A1C-B864-4994-AECF-987ED1215BD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4DD83D8-F314-462C-8AA5-7F3A8EDB9B88}"/>
              </a:ext>
            </a:extLst>
          </p:cNvPr>
          <p:cNvSpPr>
            <a:spLocks noGrp="1"/>
          </p:cNvSpPr>
          <p:nvPr>
            <p:ph type="sldNum" sz="quarter" idx="12"/>
          </p:nvPr>
        </p:nvSpPr>
        <p:spPr/>
        <p:txBody>
          <a:bodyPr/>
          <a:lstStyle/>
          <a:p>
            <a:fld id="{E8F8DBB2-952A-4376-A15E-8642E988EB30}" type="slidenum">
              <a:rPr lang="en-IN" smtClean="0"/>
              <a:t>‹#›</a:t>
            </a:fld>
            <a:endParaRPr lang="en-IN"/>
          </a:p>
        </p:txBody>
      </p:sp>
      <p:sp>
        <p:nvSpPr>
          <p:cNvPr id="7" name="TextBox 6">
            <a:extLst>
              <a:ext uri="{FF2B5EF4-FFF2-40B4-BE49-F238E27FC236}">
                <a16:creationId xmlns:a16="http://schemas.microsoft.com/office/drawing/2014/main" id="{231D387A-652F-A768-4232-D725E0D9D828}"/>
              </a:ext>
            </a:extLst>
          </p:cNvPr>
          <p:cNvSpPr txBox="1"/>
          <p:nvPr userDrawn="1"/>
        </p:nvSpPr>
        <p:spPr>
          <a:xfrm>
            <a:off x="3188563" y="5601810"/>
            <a:ext cx="5814874" cy="381740"/>
          </a:xfrm>
          <a:prstGeom prst="rect">
            <a:avLst/>
          </a:prstGeom>
          <a:noFill/>
        </p:spPr>
        <p:txBody>
          <a:bodyPr wrap="square" rtlCol="0">
            <a:spAutoFit/>
          </a:bodyPr>
          <a:lstStyle/>
          <a:p>
            <a:pPr algn="ctr"/>
            <a:r>
              <a:rPr lang="en-US" dirty="0">
                <a:solidFill>
                  <a:schemeClr val="bg1">
                    <a:lumMod val="50000"/>
                  </a:schemeClr>
                </a:solidFill>
                <a:latin typeface="Times New Roman" panose="02020603050405020304" pitchFamily="18" charset="0"/>
                <a:cs typeface="Times New Roman" panose="02020603050405020304" pitchFamily="18" charset="0"/>
              </a:rPr>
              <a:t>Presentation by Prof. VARSHA R</a:t>
            </a:r>
            <a:endParaRPr lang="en-IN" dirty="0">
              <a:solidFill>
                <a:schemeClr val="bg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48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FC614-CEE2-4CED-B075-F9148EE85C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58D00B9-913E-48F2-BF43-865FC45F5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5D4760-3DD0-42ED-A816-B8C8058EFFB7}"/>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5" name="Footer Placeholder 4">
            <a:extLst>
              <a:ext uri="{FF2B5EF4-FFF2-40B4-BE49-F238E27FC236}">
                <a16:creationId xmlns:a16="http://schemas.microsoft.com/office/drawing/2014/main" id="{976188BB-E171-4C1B-AB33-1E3A248B883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F538CE5-D114-431D-8712-930BAC3696AE}"/>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1088393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8161-C764-4DE5-B1EA-8F1E60F3A17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00A794A-C2E9-46E5-BE96-F012BAA5C9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CE0286A-A313-4062-A06A-B7C7A23112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3045BE5-C558-4C2C-976E-091E93985EAC}"/>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6" name="Footer Placeholder 5">
            <a:extLst>
              <a:ext uri="{FF2B5EF4-FFF2-40B4-BE49-F238E27FC236}">
                <a16:creationId xmlns:a16="http://schemas.microsoft.com/office/drawing/2014/main" id="{CAC92B55-B07E-4FAE-A828-6489454F753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5251E63-F3EB-45A3-B5D4-3552D3F659A5}"/>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32939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4408-4D66-450B-AEDA-D880D82C79F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B91C865-BB91-4686-893D-A0FFB70C37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B4B07B-3DAF-4E68-ADFD-2BC920F478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C708B0A-022D-4142-95AF-9C114B253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D4E482-6111-439D-93F0-0E94172149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516F909-242D-4F45-9D26-EECA6CF01A37}"/>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8" name="Footer Placeholder 7">
            <a:extLst>
              <a:ext uri="{FF2B5EF4-FFF2-40B4-BE49-F238E27FC236}">
                <a16:creationId xmlns:a16="http://schemas.microsoft.com/office/drawing/2014/main" id="{DECCBCB0-ECC0-4206-92EE-26A5DF7F183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53819A9-ED0D-40B6-A319-0007240770C5}"/>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3613756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45048-F19F-426B-B3DF-CC8C0C2242F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3352546-0518-46B0-9009-35B687EA270D}"/>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4" name="Footer Placeholder 3">
            <a:extLst>
              <a:ext uri="{FF2B5EF4-FFF2-40B4-BE49-F238E27FC236}">
                <a16:creationId xmlns:a16="http://schemas.microsoft.com/office/drawing/2014/main" id="{A7276461-0023-4125-AAFE-47806935289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212316B-73AB-473A-996F-471CA63BA281}"/>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519917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49D8B-EC68-4425-B254-235FFDCB9CBF}"/>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3" name="Footer Placeholder 2">
            <a:extLst>
              <a:ext uri="{FF2B5EF4-FFF2-40B4-BE49-F238E27FC236}">
                <a16:creationId xmlns:a16="http://schemas.microsoft.com/office/drawing/2014/main" id="{FE3A642A-2D5F-42BF-93FA-08DEEE134D4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ED513E7-B89D-4A7A-9B0A-37A13411F9C7}"/>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1047428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79C3B-76CB-4270-A7F0-B7594B75C3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322E5C4-1E7F-4F9B-AEB7-2A14B3AE08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1E3E53E-73DD-48B5-AA93-5E12494FB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E6CD2-FF91-42C5-A4A2-62F2B33315AE}"/>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6" name="Footer Placeholder 5">
            <a:extLst>
              <a:ext uri="{FF2B5EF4-FFF2-40B4-BE49-F238E27FC236}">
                <a16:creationId xmlns:a16="http://schemas.microsoft.com/office/drawing/2014/main" id="{71D8D9B5-494B-4E87-A2DD-758912512F2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CEFCC45-56B5-4DF0-9732-B303CD370938}"/>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159719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DFEB2-E743-41DA-B3C1-CE4B8BA315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8FFD650-7591-406D-85C0-41F34D3DD8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8063F6E-A205-423F-A9AE-3993631218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EDD1C7-B80B-4B16-B101-76912E01DB64}"/>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6" name="Footer Placeholder 5">
            <a:extLst>
              <a:ext uri="{FF2B5EF4-FFF2-40B4-BE49-F238E27FC236}">
                <a16:creationId xmlns:a16="http://schemas.microsoft.com/office/drawing/2014/main" id="{C4769F48-F1C2-4CD6-9C06-BFAF23E5A60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53FA184-D249-49C5-A2A1-64C7B6BF093E}"/>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1192928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31F4-5C0E-48E0-9197-16799DA424A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185A178-DBB8-4427-94B9-C52548B479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E433BA9-81E2-4FC6-8E69-EDB778AC874B}"/>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5" name="Footer Placeholder 4">
            <a:extLst>
              <a:ext uri="{FF2B5EF4-FFF2-40B4-BE49-F238E27FC236}">
                <a16:creationId xmlns:a16="http://schemas.microsoft.com/office/drawing/2014/main" id="{56037F44-C595-4B84-AD53-D871CED6021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30272AF-AF11-4184-B1B9-3A3EB55DF3EB}"/>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1636933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7AEF10-3C79-4C1F-ACD7-2241F4F529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1E699B3-51AE-409E-B3D0-9EA4708817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DEF6B5-3CBB-4E46-9A3C-33A14DF34C6C}"/>
              </a:ext>
            </a:extLst>
          </p:cNvPr>
          <p:cNvSpPr>
            <a:spLocks noGrp="1"/>
          </p:cNvSpPr>
          <p:nvPr>
            <p:ph type="dt" sz="half" idx="10"/>
          </p:nvPr>
        </p:nvSpPr>
        <p:spPr/>
        <p:txBody>
          <a:bodyPr/>
          <a:lstStyle/>
          <a:p>
            <a:fld id="{1B1836EE-E061-4796-9996-6BDB61A99B44}" type="datetimeFigureOut">
              <a:rPr lang="en-IN" smtClean="0"/>
              <a:t>09-09-2026</a:t>
            </a:fld>
            <a:endParaRPr lang="en-IN"/>
          </a:p>
        </p:txBody>
      </p:sp>
      <p:sp>
        <p:nvSpPr>
          <p:cNvPr id="5" name="Footer Placeholder 4">
            <a:extLst>
              <a:ext uri="{FF2B5EF4-FFF2-40B4-BE49-F238E27FC236}">
                <a16:creationId xmlns:a16="http://schemas.microsoft.com/office/drawing/2014/main" id="{ABF4840C-25BD-478B-8246-9110585EDCF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03B8A53-272E-4926-A1A0-AB1597DB28E8}"/>
              </a:ext>
            </a:extLst>
          </p:cNvPr>
          <p:cNvSpPr>
            <a:spLocks noGrp="1"/>
          </p:cNvSpPr>
          <p:nvPr>
            <p:ph type="sldNum" sz="quarter" idx="12"/>
          </p:nvPr>
        </p:nvSpPr>
        <p:spPr/>
        <p:txBody>
          <a:bodyPr/>
          <a:lstStyle/>
          <a:p>
            <a:fld id="{E8F8DBB2-952A-4376-A15E-8642E988EB30}" type="slidenum">
              <a:rPr lang="en-IN" smtClean="0"/>
              <a:t>‹#›</a:t>
            </a:fld>
            <a:endParaRPr lang="en-IN"/>
          </a:p>
        </p:txBody>
      </p:sp>
    </p:spTree>
    <p:extLst>
      <p:ext uri="{BB962C8B-B14F-4D97-AF65-F5344CB8AC3E}">
        <p14:creationId xmlns:p14="http://schemas.microsoft.com/office/powerpoint/2010/main" val="1615576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61E0-AB86-9994-5D9D-1BBD5E28B9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390BF67-1B0A-D859-0FD7-7F9AAA21DD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8D51C90-6FD5-9EB1-AF1B-B47166FEA0BA}"/>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5" name="Footer Placeholder 4">
            <a:extLst>
              <a:ext uri="{FF2B5EF4-FFF2-40B4-BE49-F238E27FC236}">
                <a16:creationId xmlns:a16="http://schemas.microsoft.com/office/drawing/2014/main" id="{6C151B07-BAFC-D6C8-F46C-0AAA347E34B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2CC97F-3E8A-FD42-DE73-F13268F6E31D}"/>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3485867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7EC2-0E7D-240F-78FE-E4C6613548D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9096550-AB9D-5A1E-C263-D502CB32CE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E479B52-F687-01FF-AA8F-58BEA544BF5C}"/>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5" name="Footer Placeholder 4">
            <a:extLst>
              <a:ext uri="{FF2B5EF4-FFF2-40B4-BE49-F238E27FC236}">
                <a16:creationId xmlns:a16="http://schemas.microsoft.com/office/drawing/2014/main" id="{F8A7E1AC-7AA2-838D-8569-FAE281120C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035483-83DF-82F9-9755-189C7A19F49C}"/>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3337458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D37C-C406-913F-A35C-63D55093FC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9F8FA84-95A8-6651-FEFE-2E3F9C9278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348917-BFB9-9875-6049-019F4550773B}"/>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5" name="Footer Placeholder 4">
            <a:extLst>
              <a:ext uri="{FF2B5EF4-FFF2-40B4-BE49-F238E27FC236}">
                <a16:creationId xmlns:a16="http://schemas.microsoft.com/office/drawing/2014/main" id="{155DC045-EF56-F0A3-778C-FD08CAEF78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77821E9-D8B5-0F1A-9611-342AB07FFBEB}"/>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2872953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4BD8D-178E-4337-C855-41B18385997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F7613BC-BE39-133E-DA2C-ADCB79A70D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F6981C2-69F1-F7E9-6488-3CE2D243F9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E733656-D2AC-ECA0-BD3C-A34134E9DF06}"/>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6" name="Footer Placeholder 5">
            <a:extLst>
              <a:ext uri="{FF2B5EF4-FFF2-40B4-BE49-F238E27FC236}">
                <a16:creationId xmlns:a16="http://schemas.microsoft.com/office/drawing/2014/main" id="{E90F44BD-32F5-8B19-FADB-7DE736CA9B9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03AB671-30DD-6B5B-11D3-AA728C25614B}"/>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3777155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B3D1A-1AC3-463C-F1BF-25CA2FBEB5C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673FA46-7A94-B06D-2D88-6BA130E2E5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E535FD-F98E-BB7A-8503-E86ED638FF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FB3A44B-D143-AF20-82C4-9FF52544FE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3EEEFD-B5CC-2D65-CA19-A0D8B7D251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EE906A5-3278-3879-F51D-A262461B5189}"/>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8" name="Footer Placeholder 7">
            <a:extLst>
              <a:ext uri="{FF2B5EF4-FFF2-40B4-BE49-F238E27FC236}">
                <a16:creationId xmlns:a16="http://schemas.microsoft.com/office/drawing/2014/main" id="{33DB8160-83A8-ABF3-3CBB-54C1B48A080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A6F576C-24A3-1EE8-6925-2EAF06A58DC1}"/>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31795703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1C9C-FF40-84D8-EA6F-37B3BB5E4A3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ACC5529-9070-3287-B463-B4E319DA1FCD}"/>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4" name="Footer Placeholder 3">
            <a:extLst>
              <a:ext uri="{FF2B5EF4-FFF2-40B4-BE49-F238E27FC236}">
                <a16:creationId xmlns:a16="http://schemas.microsoft.com/office/drawing/2014/main" id="{0095D14A-5D88-8548-AAA3-BD315943659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2F27466-3174-07EA-E8A2-845432DBF7B4}"/>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60609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D20367-8FFA-C9F5-78E8-944E4AB0B26C}"/>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3" name="Footer Placeholder 2">
            <a:extLst>
              <a:ext uri="{FF2B5EF4-FFF2-40B4-BE49-F238E27FC236}">
                <a16:creationId xmlns:a16="http://schemas.microsoft.com/office/drawing/2014/main" id="{D1517E4B-0E9C-8826-FCF8-96DE8E7588D5}"/>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9C0F576-CC60-23FE-5C5B-4395E9F3E004}"/>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22430010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28EA9-941B-F254-F3B2-BF102D600F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106C9FC-9AAC-67C0-B39B-26B0EA725F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9CCB335-F339-E8E0-BEB1-34D8FF77A3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5EC63E-4B97-A463-F2A7-A3C1BDA6D831}"/>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6" name="Footer Placeholder 5">
            <a:extLst>
              <a:ext uri="{FF2B5EF4-FFF2-40B4-BE49-F238E27FC236}">
                <a16:creationId xmlns:a16="http://schemas.microsoft.com/office/drawing/2014/main" id="{152F9DBF-9499-8230-E04C-67D5759162C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A263003-275C-0A20-3D75-43E076C7089E}"/>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996283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84C0-5390-17A6-5E0A-3DA506FDA6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14A36F9-BF3A-4E66-C438-48F3C2BF6A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FB8250D-F63E-F4D2-BECE-B6BCAA114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F8FD51-2C27-B393-DEF6-28BF524E50B7}"/>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6" name="Footer Placeholder 5">
            <a:extLst>
              <a:ext uri="{FF2B5EF4-FFF2-40B4-BE49-F238E27FC236}">
                <a16:creationId xmlns:a16="http://schemas.microsoft.com/office/drawing/2014/main" id="{7E16B988-1372-C7F1-E495-450985E0347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17117EB-228A-4AE0-1B6D-617EF1E176D6}"/>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2006499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78DF-BD99-E5E5-9B56-FFE41A8B49E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C212D7F-FCFD-980F-A448-6D2A9180CD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AD98812-4AFE-49A9-9863-054EF8CA5CA1}"/>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5" name="Footer Placeholder 4">
            <a:extLst>
              <a:ext uri="{FF2B5EF4-FFF2-40B4-BE49-F238E27FC236}">
                <a16:creationId xmlns:a16="http://schemas.microsoft.com/office/drawing/2014/main" id="{D78BFA06-CE83-4A15-5878-D61F74A2A12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D9762AB-AA1F-44BF-788C-63312E52EEDC}"/>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18539711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3C06D0-C854-AF4C-2290-CE94BB44B1F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3EB8CE-1A6D-3F9B-DF73-6C03379E84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83C5A1-34F1-54B0-AC1F-5CB6FAD5F6F8}"/>
              </a:ext>
            </a:extLst>
          </p:cNvPr>
          <p:cNvSpPr>
            <a:spLocks noGrp="1"/>
          </p:cNvSpPr>
          <p:nvPr>
            <p:ph type="dt" sz="half" idx="10"/>
          </p:nvPr>
        </p:nvSpPr>
        <p:spPr/>
        <p:txBody>
          <a:bodyPr/>
          <a:lstStyle/>
          <a:p>
            <a:fld id="{8FCEDCD0-9020-47C4-9C86-CA3DB1728974}" type="datetimeFigureOut">
              <a:rPr lang="en-IN" smtClean="0"/>
              <a:t>09-09-2026</a:t>
            </a:fld>
            <a:endParaRPr lang="en-IN"/>
          </a:p>
        </p:txBody>
      </p:sp>
      <p:sp>
        <p:nvSpPr>
          <p:cNvPr id="5" name="Footer Placeholder 4">
            <a:extLst>
              <a:ext uri="{FF2B5EF4-FFF2-40B4-BE49-F238E27FC236}">
                <a16:creationId xmlns:a16="http://schemas.microsoft.com/office/drawing/2014/main" id="{82C2AC4C-BB2F-5AD8-2590-BEF20367A3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A328A04-21EE-F4CF-CE5B-C7FA15D1CB21}"/>
              </a:ext>
            </a:extLst>
          </p:cNvPr>
          <p:cNvSpPr>
            <a:spLocks noGrp="1"/>
          </p:cNvSpPr>
          <p:nvPr>
            <p:ph type="sldNum" sz="quarter" idx="12"/>
          </p:nvPr>
        </p:nvSpPr>
        <p:spPr/>
        <p:txBody>
          <a:bodyPr/>
          <a:lstStyle/>
          <a:p>
            <a:fld id="{33046B18-AF13-4CDF-A7C3-12C6643D2C6D}" type="slidenum">
              <a:rPr lang="en-IN" smtClean="0"/>
              <a:t>‹#›</a:t>
            </a:fld>
            <a:endParaRPr lang="en-IN"/>
          </a:p>
        </p:txBody>
      </p:sp>
    </p:spTree>
    <p:extLst>
      <p:ext uri="{BB962C8B-B14F-4D97-AF65-F5344CB8AC3E}">
        <p14:creationId xmlns:p14="http://schemas.microsoft.com/office/powerpoint/2010/main" val="120383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D1F0E9-47E7-4DE7-A1EE-DC9FCDDF45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5A23BE7-2618-448A-9C60-386191A3C3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D63C813-5804-4C6E-BF36-34981B00A4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836EE-E061-4796-9996-6BDB61A99B44}" type="datetimeFigureOut">
              <a:rPr lang="en-IN" smtClean="0"/>
              <a:t>09-09-2026</a:t>
            </a:fld>
            <a:endParaRPr lang="en-IN"/>
          </a:p>
        </p:txBody>
      </p:sp>
      <p:sp>
        <p:nvSpPr>
          <p:cNvPr id="5" name="Footer Placeholder 4">
            <a:extLst>
              <a:ext uri="{FF2B5EF4-FFF2-40B4-BE49-F238E27FC236}">
                <a16:creationId xmlns:a16="http://schemas.microsoft.com/office/drawing/2014/main" id="{E235169A-90F2-40DE-A51E-655B38AFD5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EDC92E0-BFCB-4EE9-B20E-0B4D8C8B63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8DBB2-952A-4376-A15E-8642E988EB30}" type="slidenum">
              <a:rPr lang="en-IN" smtClean="0"/>
              <a:t>‹#›</a:t>
            </a:fld>
            <a:endParaRPr lang="en-IN"/>
          </a:p>
        </p:txBody>
      </p:sp>
    </p:spTree>
    <p:extLst>
      <p:ext uri="{BB962C8B-B14F-4D97-AF65-F5344CB8AC3E}">
        <p14:creationId xmlns:p14="http://schemas.microsoft.com/office/powerpoint/2010/main" val="46977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CE16A2-88F7-6E83-7F0A-451EAF0D63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7E009DF-EF41-2FCB-3EA1-261C796D04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BB119A0-2F4E-AB63-699C-966E54E3F8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EDCD0-9020-47C4-9C86-CA3DB1728974}" type="datetimeFigureOut">
              <a:rPr lang="en-IN" smtClean="0"/>
              <a:t>09-09-2026</a:t>
            </a:fld>
            <a:endParaRPr lang="en-IN"/>
          </a:p>
        </p:txBody>
      </p:sp>
      <p:sp>
        <p:nvSpPr>
          <p:cNvPr id="5" name="Footer Placeholder 4">
            <a:extLst>
              <a:ext uri="{FF2B5EF4-FFF2-40B4-BE49-F238E27FC236}">
                <a16:creationId xmlns:a16="http://schemas.microsoft.com/office/drawing/2014/main" id="{2100915B-B4A5-D13E-67DA-E05B6AC7D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038BD32-3B3E-2DAA-343A-0F07BA314E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46B18-AF13-4CDF-A7C3-12C6643D2C6D}" type="slidenum">
              <a:rPr lang="en-IN" smtClean="0"/>
              <a:t>‹#›</a:t>
            </a:fld>
            <a:endParaRPr lang="en-IN"/>
          </a:p>
        </p:txBody>
      </p:sp>
      <p:sp>
        <p:nvSpPr>
          <p:cNvPr id="7" name="TextBox 6">
            <a:extLst>
              <a:ext uri="{FF2B5EF4-FFF2-40B4-BE49-F238E27FC236}">
                <a16:creationId xmlns:a16="http://schemas.microsoft.com/office/drawing/2014/main" id="{A6A5C347-2375-DC0C-93E7-D45330EA9365}"/>
              </a:ext>
            </a:extLst>
          </p:cNvPr>
          <p:cNvSpPr txBox="1"/>
          <p:nvPr userDrawn="1"/>
        </p:nvSpPr>
        <p:spPr>
          <a:xfrm>
            <a:off x="2769833" y="5521911"/>
            <a:ext cx="6063449" cy="400110"/>
          </a:xfrm>
          <a:prstGeom prst="rect">
            <a:avLst/>
          </a:prstGeom>
          <a:noFill/>
        </p:spPr>
        <p:txBody>
          <a:bodyPr wrap="square" rtlCol="0">
            <a:spAutoFit/>
          </a:bodyPr>
          <a:lstStyle/>
          <a:p>
            <a:pPr algn="ctr"/>
            <a:r>
              <a:rPr lang="en-US" sz="2000" dirty="0">
                <a:solidFill>
                  <a:schemeClr val="bg1">
                    <a:lumMod val="50000"/>
                  </a:schemeClr>
                </a:solidFill>
                <a:latin typeface="Times New Roman" panose="02020603050405020304" pitchFamily="18" charset="0"/>
                <a:cs typeface="Times New Roman" panose="02020603050405020304" pitchFamily="18" charset="0"/>
              </a:rPr>
              <a:t>Presentation By Prof. VARSHA R</a:t>
            </a:r>
            <a:endParaRPr lang="en-IN" sz="2000" dirty="0">
              <a:solidFill>
                <a:schemeClr val="bg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35730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microsoft.com/office/2007/relationships/hdphoto" Target="../media/hdphoto15.wdp"/></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19B0-9DF3-43C3-A9D4-C6F8644EAEFC}"/>
              </a:ext>
            </a:extLst>
          </p:cNvPr>
          <p:cNvSpPr>
            <a:spLocks noGrp="1"/>
          </p:cNvSpPr>
          <p:nvPr>
            <p:ph type="ctrTitle"/>
          </p:nvPr>
        </p:nvSpPr>
        <p:spPr>
          <a:xfrm>
            <a:off x="1524000" y="584201"/>
            <a:ext cx="9144000" cy="2032000"/>
          </a:xfrm>
        </p:spPr>
        <p:txBody>
          <a:bodyPr>
            <a:normAutofit/>
          </a:bodyPr>
          <a:lstStyle/>
          <a:p>
            <a:r>
              <a:rPr lang="en-US" sz="4400" dirty="0">
                <a:solidFill>
                  <a:schemeClr val="accent2"/>
                </a:solidFill>
                <a:latin typeface="Times New Roman" panose="02020603050405020304" pitchFamily="18" charset="0"/>
                <a:cs typeface="Times New Roman" panose="02020603050405020304" pitchFamily="18" charset="0"/>
              </a:rPr>
              <a:t>B.M.S College of Engineering</a:t>
            </a:r>
            <a:br>
              <a:rPr lang="en-US" sz="4400" dirty="0"/>
            </a:br>
            <a:br>
              <a:rPr lang="en-US" sz="4400" dirty="0"/>
            </a:br>
            <a:r>
              <a:rPr lang="en-US" sz="4000" dirty="0">
                <a:solidFill>
                  <a:schemeClr val="accent3"/>
                </a:solidFill>
                <a:latin typeface="Times New Roman" panose="02020603050405020304" pitchFamily="18" charset="0"/>
                <a:cs typeface="Times New Roman" panose="02020603050405020304" pitchFamily="18" charset="0"/>
              </a:rPr>
              <a:t>Department of Machine Learning</a:t>
            </a:r>
            <a:endParaRPr lang="en-IN" sz="4000" dirty="0"/>
          </a:p>
        </p:txBody>
      </p:sp>
      <p:sp>
        <p:nvSpPr>
          <p:cNvPr id="3" name="Subtitle 2">
            <a:extLst>
              <a:ext uri="{FF2B5EF4-FFF2-40B4-BE49-F238E27FC236}">
                <a16:creationId xmlns:a16="http://schemas.microsoft.com/office/drawing/2014/main" id="{41E1CE95-F741-4FE9-A9C4-E95F3AAB06FD}"/>
              </a:ext>
            </a:extLst>
          </p:cNvPr>
          <p:cNvSpPr>
            <a:spLocks noGrp="1"/>
          </p:cNvSpPr>
          <p:nvPr>
            <p:ph type="subTitle" idx="1"/>
          </p:nvPr>
        </p:nvSpPr>
        <p:spPr>
          <a:xfrm>
            <a:off x="1524000" y="2785533"/>
            <a:ext cx="9144000" cy="3809999"/>
          </a:xfrm>
        </p:spPr>
        <p:txBody>
          <a:bodyPr>
            <a:normAutofit fontScale="92500" lnSpcReduction="20000"/>
          </a:bodyPr>
          <a:lstStyle/>
          <a:p>
            <a:pPr algn="ctr"/>
            <a:r>
              <a:rPr lang="en-US" sz="3200" dirty="0">
                <a:solidFill>
                  <a:srgbClr val="C00000"/>
                </a:solidFill>
                <a:latin typeface="Times New Roman" panose="02020603050405020304" pitchFamily="18" charset="0"/>
                <a:cs typeface="Times New Roman" panose="02020603050405020304" pitchFamily="18" charset="0"/>
              </a:rPr>
              <a:t>Nature Inspired Computing  </a:t>
            </a:r>
          </a:p>
          <a:p>
            <a:pPr algn="ctr"/>
            <a:r>
              <a:rPr lang="en-US" sz="3200" dirty="0">
                <a:solidFill>
                  <a:schemeClr val="accent4"/>
                </a:solidFill>
                <a:latin typeface="Times New Roman" panose="02020603050405020304" pitchFamily="18" charset="0"/>
                <a:cs typeface="Times New Roman" panose="02020603050405020304" pitchFamily="18" charset="0"/>
              </a:rPr>
              <a:t>UNIT 01</a:t>
            </a:r>
          </a:p>
          <a:p>
            <a:pPr algn="ctr"/>
            <a:r>
              <a:rPr lang="en-US" sz="3200" i="1" u="sng" dirty="0">
                <a:solidFill>
                  <a:srgbClr val="002060"/>
                </a:solidFill>
                <a:latin typeface="Times New Roman" panose="02020603050405020304" pitchFamily="18" charset="0"/>
                <a:cs typeface="Times New Roman" panose="02020603050405020304" pitchFamily="18" charset="0"/>
              </a:rPr>
              <a:t>Introduction to NIC</a:t>
            </a:r>
          </a:p>
          <a:p>
            <a:pPr algn="ctr"/>
            <a:endParaRPr lang="en-US" sz="32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endParaRPr lang="en-US" sz="28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endParaRPr lang="en-US" sz="28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endParaRPr lang="en-US" sz="28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r>
              <a:rPr lang="en-US" sz="2800" dirty="0">
                <a:solidFill>
                  <a:schemeClr val="accent2">
                    <a:lumMod val="60000"/>
                    <a:lumOff val="40000"/>
                  </a:schemeClr>
                </a:solidFill>
                <a:latin typeface="Times New Roman" panose="02020603050405020304" pitchFamily="18" charset="0"/>
                <a:cs typeface="Times New Roman" panose="02020603050405020304" pitchFamily="18" charset="0"/>
              </a:rPr>
              <a:t>Prof. VARSHA R</a:t>
            </a:r>
          </a:p>
          <a:p>
            <a:pPr algn="ctr"/>
            <a:r>
              <a:rPr lang="en-US" sz="2800" dirty="0">
                <a:solidFill>
                  <a:schemeClr val="accent2">
                    <a:lumMod val="60000"/>
                    <a:lumOff val="40000"/>
                  </a:schemeClr>
                </a:solidFill>
                <a:latin typeface="Times New Roman" panose="02020603050405020304" pitchFamily="18" charset="0"/>
                <a:cs typeface="Times New Roman" panose="02020603050405020304" pitchFamily="18" charset="0"/>
              </a:rPr>
              <a:t>Asst. Prof, Dept. of MEL, BMSCE</a:t>
            </a:r>
          </a:p>
          <a:p>
            <a:endParaRPr lang="en-IN" dirty="0"/>
          </a:p>
        </p:txBody>
      </p:sp>
      <p:pic>
        <p:nvPicPr>
          <p:cNvPr id="1026" name="Picture 2" descr="B.M.S. College of Engineering - Wikipedia">
            <a:extLst>
              <a:ext uri="{FF2B5EF4-FFF2-40B4-BE49-F238E27FC236}">
                <a16:creationId xmlns:a16="http://schemas.microsoft.com/office/drawing/2014/main" id="{C197A851-5F4F-49C6-8463-187724B731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9834" y="1378214"/>
            <a:ext cx="872331" cy="594519"/>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MSC 828Q Fall 2019 Home Page">
            <a:extLst>
              <a:ext uri="{FF2B5EF4-FFF2-40B4-BE49-F238E27FC236}">
                <a16:creationId xmlns:a16="http://schemas.microsoft.com/office/drawing/2014/main" id="{BBF0562D-16DA-B25C-22AC-1AF5F6BE4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8661" y="4111998"/>
            <a:ext cx="3114675" cy="1466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554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7424-0037-20D5-7BED-2975B6A9BB7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a:t>
            </a:r>
            <a:endParaRPr lang="en-IN" dirty="0">
              <a:latin typeface="Times New Roman" panose="02020603050405020304" pitchFamily="18" charset="0"/>
              <a:cs typeface="Times New Roman" panose="02020603050405020304" pitchFamily="18" charset="0"/>
            </a:endParaRPr>
          </a:p>
        </p:txBody>
      </p:sp>
      <p:pic>
        <p:nvPicPr>
          <p:cNvPr id="6" name="Content Placeholder 5">
            <a:extLst>
              <a:ext uri="{FF2B5EF4-FFF2-40B4-BE49-F238E27FC236}">
                <a16:creationId xmlns:a16="http://schemas.microsoft.com/office/drawing/2014/main" id="{DC9440D4-2ABA-D80D-1BEE-81806FABDF8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38199" y="1690688"/>
            <a:ext cx="5601185" cy="2446232"/>
          </a:xfrm>
          <a:prstGeom prst="rect">
            <a:avLst/>
          </a:prstGeom>
        </p:spPr>
      </p:pic>
      <p:pic>
        <p:nvPicPr>
          <p:cNvPr id="10" name="Picture 9">
            <a:extLst>
              <a:ext uri="{FF2B5EF4-FFF2-40B4-BE49-F238E27FC236}">
                <a16:creationId xmlns:a16="http://schemas.microsoft.com/office/drawing/2014/main" id="{051778B5-C7AE-9FA5-4321-506B8897033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6439384" y="1690688"/>
            <a:ext cx="5570703" cy="2324301"/>
          </a:xfrm>
          <a:prstGeom prst="rect">
            <a:avLst/>
          </a:prstGeom>
        </p:spPr>
      </p:pic>
    </p:spTree>
    <p:extLst>
      <p:ext uri="{BB962C8B-B14F-4D97-AF65-F5344CB8AC3E}">
        <p14:creationId xmlns:p14="http://schemas.microsoft.com/office/powerpoint/2010/main" val="188661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0723F-D24A-4536-B888-363B06D98B2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Nature Inspired Computing </a:t>
            </a:r>
          </a:p>
        </p:txBody>
      </p:sp>
      <p:sp>
        <p:nvSpPr>
          <p:cNvPr id="3" name="Content Placeholder 2">
            <a:extLst>
              <a:ext uri="{FF2B5EF4-FFF2-40B4-BE49-F238E27FC236}">
                <a16:creationId xmlns:a16="http://schemas.microsoft.com/office/drawing/2014/main" id="{5D5457CD-B1B5-46FA-8AD3-8FBD4DCDA226}"/>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Nature Inspired Computing is a study of computing which takes the inspirations from the mother nature.</a:t>
            </a:r>
          </a:p>
          <a:p>
            <a:pPr algn="just"/>
            <a:r>
              <a:rPr lang="en-US" sz="2000" dirty="0">
                <a:solidFill>
                  <a:schemeClr val="tx1"/>
                </a:solidFill>
                <a:latin typeface="Times New Roman" pitchFamily="18" charset="0"/>
                <a:cs typeface="Times New Roman" pitchFamily="18" charset="0"/>
              </a:rPr>
              <a:t>Nature-Inspired Computing refers to a field of computational techniques and algorithms that draw inspiration from natural processes and biological systems. This approach seeks to model and replicate the strategies found in nature to solve complex problems, optimize solutions, and enhance machine learning.</a:t>
            </a:r>
            <a:endParaRPr lang="en-IN" sz="2000" dirty="0">
              <a:latin typeface="Times New Roman" panose="02020603050405020304" pitchFamily="18" charset="0"/>
              <a:cs typeface="Times New Roman" panose="02020603050405020304" pitchFamily="18" charset="0"/>
            </a:endParaRPr>
          </a:p>
          <a:p>
            <a:pPr algn="just"/>
            <a:r>
              <a:rPr lang="en-IN" sz="2000" dirty="0">
                <a:latin typeface="Times New Roman" panose="02020603050405020304" pitchFamily="18" charset="0"/>
                <a:cs typeface="Times New Roman" panose="02020603050405020304" pitchFamily="18" charset="0"/>
              </a:rPr>
              <a:t>It has been realized that many of the hard problems can be solved if we observe the nature. we look to the principle of the nature species to talk of nature inspired computing , nature based religions and computational intelligence.</a:t>
            </a:r>
          </a:p>
        </p:txBody>
      </p:sp>
    </p:spTree>
    <p:extLst>
      <p:ext uri="{BB962C8B-B14F-4D97-AF65-F5344CB8AC3E}">
        <p14:creationId xmlns:p14="http://schemas.microsoft.com/office/powerpoint/2010/main" val="3911310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5334-C2AE-4E5A-8998-46BC23DB1CB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Nature Inspired Computing </a:t>
            </a:r>
          </a:p>
        </p:txBody>
      </p:sp>
      <p:sp>
        <p:nvSpPr>
          <p:cNvPr id="3" name="Content Placeholder 2">
            <a:extLst>
              <a:ext uri="{FF2B5EF4-FFF2-40B4-BE49-F238E27FC236}">
                <a16:creationId xmlns:a16="http://schemas.microsoft.com/office/drawing/2014/main" id="{5DDBB6E3-2DE4-4643-B6F6-D3E2F208E785}"/>
              </a:ext>
            </a:extLst>
          </p:cNvPr>
          <p:cNvSpPr>
            <a:spLocks noGrp="1"/>
          </p:cNvSpPr>
          <p:nvPr>
            <p:ph idx="1"/>
          </p:nvPr>
        </p:nvSpPr>
        <p:spPr/>
        <p:txBody>
          <a:bodyPr/>
          <a:lstStyle/>
          <a:p>
            <a:pPr algn="just"/>
            <a:r>
              <a:rPr lang="en-IN" sz="2000" dirty="0">
                <a:latin typeface="Times New Roman" panose="02020603050405020304" pitchFamily="18" charset="0"/>
                <a:cs typeface="Times New Roman" panose="02020603050405020304" pitchFamily="18" charset="0"/>
              </a:rPr>
              <a:t>Nature based intelligence something which is already implicit in Nature Inspired Algorithms, Fuzzy Logic System and Neural Networks.</a:t>
            </a:r>
          </a:p>
          <a:p>
            <a:endParaRPr lang="en-IN" dirty="0"/>
          </a:p>
        </p:txBody>
      </p:sp>
      <p:pic>
        <p:nvPicPr>
          <p:cNvPr id="5" name="Picture 4">
            <a:extLst>
              <a:ext uri="{FF2B5EF4-FFF2-40B4-BE49-F238E27FC236}">
                <a16:creationId xmlns:a16="http://schemas.microsoft.com/office/drawing/2014/main" id="{75ADFA71-E3DA-4C32-9425-65A7DC9850C1}"/>
              </a:ext>
            </a:extLst>
          </p:cNvPr>
          <p:cNvPicPr>
            <a:picLocks noChangeAspect="1"/>
          </p:cNvPicPr>
          <p:nvPr/>
        </p:nvPicPr>
        <p:blipFill>
          <a:blip r:embed="rId2"/>
          <a:stretch>
            <a:fillRect/>
          </a:stretch>
        </p:blipFill>
        <p:spPr>
          <a:xfrm>
            <a:off x="3629494" y="2590799"/>
            <a:ext cx="4933012" cy="2520366"/>
          </a:xfrm>
          <a:prstGeom prst="rect">
            <a:avLst/>
          </a:prstGeom>
        </p:spPr>
      </p:pic>
    </p:spTree>
    <p:extLst>
      <p:ext uri="{BB962C8B-B14F-4D97-AF65-F5344CB8AC3E}">
        <p14:creationId xmlns:p14="http://schemas.microsoft.com/office/powerpoint/2010/main" val="41160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DADD-46AC-41C5-A12C-C19D48B6117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How we get the Inspiration from the Nature to Solve the real life Problems?</a:t>
            </a:r>
          </a:p>
        </p:txBody>
      </p:sp>
      <p:sp>
        <p:nvSpPr>
          <p:cNvPr id="9" name="Content Placeholder 8">
            <a:extLst>
              <a:ext uri="{FF2B5EF4-FFF2-40B4-BE49-F238E27FC236}">
                <a16:creationId xmlns:a16="http://schemas.microsoft.com/office/drawing/2014/main" id="{0F937DD6-57AA-4693-A338-1F14B55BC1E4}"/>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We need to understand that every problem comes with a solution. The only thing is we need to look at more closer to the problem, we need to understand the very carefully. How we can do this ?</a:t>
            </a:r>
          </a:p>
          <a:p>
            <a:pPr algn="just"/>
            <a:r>
              <a:rPr lang="en-IN" sz="2000" dirty="0">
                <a:latin typeface="Times New Roman" panose="02020603050405020304" pitchFamily="18" charset="0"/>
                <a:cs typeface="Times New Roman" panose="02020603050405020304" pitchFamily="18" charset="0"/>
              </a:rPr>
              <a:t>We have to broaden our design, we need to understand the principle of nature, we need to widen our knowledge then only we can be able to understand the problem closely and we can find that the nature has a fantastic and excellent solution for the problem.</a:t>
            </a:r>
          </a:p>
          <a:p>
            <a:pPr algn="just"/>
            <a:r>
              <a:rPr lang="en-IN" sz="2000" dirty="0">
                <a:latin typeface="Times New Roman" panose="02020603050405020304" pitchFamily="18" charset="0"/>
                <a:cs typeface="Times New Roman" panose="02020603050405020304" pitchFamily="18" charset="0"/>
              </a:rPr>
              <a:t>In computational Intelligence we talk about the artificial life.</a:t>
            </a:r>
          </a:p>
          <a:p>
            <a:pPr algn="just"/>
            <a:r>
              <a:rPr lang="en-IN" sz="2000" b="1" i="1" u="sng" dirty="0">
                <a:latin typeface="Times New Roman" panose="02020603050405020304" pitchFamily="18" charset="0"/>
                <a:cs typeface="Times New Roman" panose="02020603050405020304" pitchFamily="18" charset="0"/>
              </a:rPr>
              <a:t>Artificial Life</a:t>
            </a:r>
            <a:r>
              <a:rPr lang="en-IN" sz="2000" dirty="0">
                <a:latin typeface="Times New Roman" panose="02020603050405020304" pitchFamily="18" charset="0"/>
                <a:cs typeface="Times New Roman" panose="02020603050405020304" pitchFamily="18" charset="0"/>
              </a:rPr>
              <a:t>: It is a human made system that possesses the essential properties of life so that the power of the nature and with the efficiency of computer we can do two folded search:</a:t>
            </a:r>
          </a:p>
        </p:txBody>
      </p:sp>
      <p:pic>
        <p:nvPicPr>
          <p:cNvPr id="10" name="Content Placeholder 4">
            <a:extLst>
              <a:ext uri="{FF2B5EF4-FFF2-40B4-BE49-F238E27FC236}">
                <a16:creationId xmlns:a16="http://schemas.microsoft.com/office/drawing/2014/main" id="{D3D32B9B-736D-45A1-A041-C04AC5FC14CE}"/>
              </a:ext>
            </a:extLst>
          </p:cNvPr>
          <p:cNvPicPr>
            <a:picLocks noChangeAspect="1"/>
          </p:cNvPicPr>
          <p:nvPr/>
        </p:nvPicPr>
        <p:blipFill>
          <a:blip r:embed="rId2"/>
          <a:stretch>
            <a:fillRect/>
          </a:stretch>
        </p:blipFill>
        <p:spPr>
          <a:xfrm>
            <a:off x="3868244" y="4447644"/>
            <a:ext cx="4455512" cy="2283355"/>
          </a:xfrm>
          <a:prstGeom prst="rect">
            <a:avLst/>
          </a:prstGeom>
        </p:spPr>
      </p:pic>
    </p:spTree>
    <p:extLst>
      <p:ext uri="{BB962C8B-B14F-4D97-AF65-F5344CB8AC3E}">
        <p14:creationId xmlns:p14="http://schemas.microsoft.com/office/powerpoint/2010/main" val="6924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2118-BC5C-4325-91F8-D9BA5BD0609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Nature Inspired Designs  </a:t>
            </a:r>
          </a:p>
        </p:txBody>
      </p:sp>
      <p:pic>
        <p:nvPicPr>
          <p:cNvPr id="5" name="Content Placeholder 4">
            <a:extLst>
              <a:ext uri="{FF2B5EF4-FFF2-40B4-BE49-F238E27FC236}">
                <a16:creationId xmlns:a16="http://schemas.microsoft.com/office/drawing/2014/main" id="{BD14C63A-AD2E-4753-A612-557B248272B4}"/>
              </a:ext>
            </a:extLst>
          </p:cNvPr>
          <p:cNvPicPr>
            <a:picLocks noGrp="1" noChangeAspect="1"/>
          </p:cNvPicPr>
          <p:nvPr>
            <p:ph idx="1"/>
          </p:nvPr>
        </p:nvPicPr>
        <p:blipFill>
          <a:blip r:embed="rId2"/>
          <a:stretch>
            <a:fillRect/>
          </a:stretch>
        </p:blipFill>
        <p:spPr>
          <a:xfrm>
            <a:off x="5613712" y="1690686"/>
            <a:ext cx="4192794" cy="2650067"/>
          </a:xfrm>
        </p:spPr>
      </p:pic>
      <p:pic>
        <p:nvPicPr>
          <p:cNvPr id="6" name="Picture 5">
            <a:extLst>
              <a:ext uri="{FF2B5EF4-FFF2-40B4-BE49-F238E27FC236}">
                <a16:creationId xmlns:a16="http://schemas.microsoft.com/office/drawing/2014/main" id="{9E0B835C-5B6F-4FC6-9B4F-270E06D05D67}"/>
              </a:ext>
            </a:extLst>
          </p:cNvPr>
          <p:cNvPicPr>
            <a:picLocks noChangeAspect="1"/>
          </p:cNvPicPr>
          <p:nvPr/>
        </p:nvPicPr>
        <p:blipFill>
          <a:blip r:embed="rId3"/>
          <a:stretch>
            <a:fillRect/>
          </a:stretch>
        </p:blipFill>
        <p:spPr>
          <a:xfrm>
            <a:off x="1363133" y="1690687"/>
            <a:ext cx="3860801" cy="2650067"/>
          </a:xfrm>
          <a:prstGeom prst="rect">
            <a:avLst/>
          </a:prstGeom>
        </p:spPr>
      </p:pic>
      <p:pic>
        <p:nvPicPr>
          <p:cNvPr id="8" name="Picture 7">
            <a:extLst>
              <a:ext uri="{FF2B5EF4-FFF2-40B4-BE49-F238E27FC236}">
                <a16:creationId xmlns:a16="http://schemas.microsoft.com/office/drawing/2014/main" id="{2643530A-93F9-46E0-BEAF-91EF4A2FC36E}"/>
              </a:ext>
            </a:extLst>
          </p:cNvPr>
          <p:cNvPicPr>
            <a:picLocks noChangeAspect="1"/>
          </p:cNvPicPr>
          <p:nvPr/>
        </p:nvPicPr>
        <p:blipFill>
          <a:blip r:embed="rId4"/>
          <a:stretch>
            <a:fillRect/>
          </a:stretch>
        </p:blipFill>
        <p:spPr>
          <a:xfrm>
            <a:off x="1363133" y="4434337"/>
            <a:ext cx="3860801" cy="2099153"/>
          </a:xfrm>
          <a:prstGeom prst="rect">
            <a:avLst/>
          </a:prstGeom>
        </p:spPr>
      </p:pic>
      <p:pic>
        <p:nvPicPr>
          <p:cNvPr id="3074" name="Picture 2" descr="8 Reasons Why You Must Visit The Lotus Temple | So Delhi">
            <a:extLst>
              <a:ext uri="{FF2B5EF4-FFF2-40B4-BE49-F238E27FC236}">
                <a16:creationId xmlns:a16="http://schemas.microsoft.com/office/drawing/2014/main" id="{ECF7CEDB-6195-20A4-BDCF-5B3D126BD4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1288" y="4434337"/>
            <a:ext cx="4085217" cy="2099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31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1B146-70BD-48E5-B097-8AFB3224348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Philosophy </a:t>
            </a:r>
          </a:p>
        </p:txBody>
      </p:sp>
      <p:sp>
        <p:nvSpPr>
          <p:cNvPr id="3" name="Content Placeholder 2">
            <a:extLst>
              <a:ext uri="{FF2B5EF4-FFF2-40B4-BE49-F238E27FC236}">
                <a16:creationId xmlns:a16="http://schemas.microsoft.com/office/drawing/2014/main" id="{7FE32B41-26BC-4CF3-B6CC-33D00F42D502}"/>
              </a:ext>
            </a:extLst>
          </p:cNvPr>
          <p:cNvSpPr>
            <a:spLocks noGrp="1"/>
          </p:cNvSpPr>
          <p:nvPr>
            <p:ph idx="1"/>
          </p:nvPr>
        </p:nvSpPr>
        <p:spPr>
          <a:xfrm>
            <a:off x="838200" y="1825625"/>
            <a:ext cx="10515600" cy="3840069"/>
          </a:xfrm>
        </p:spPr>
        <p:txBody>
          <a:bodyPr>
            <a:normAutofit fontScale="92500" lnSpcReduction="20000"/>
          </a:bodyPr>
          <a:lstStyle/>
          <a:p>
            <a:pPr algn="just">
              <a:lnSpc>
                <a:spcPct val="150000"/>
              </a:lnSpc>
            </a:pPr>
            <a:r>
              <a:rPr lang="en-US" sz="2000" b="1" u="sng" dirty="0">
                <a:solidFill>
                  <a:schemeClr val="tx1"/>
                </a:solidFill>
                <a:latin typeface="Times New Roman" pitchFamily="18" charset="0"/>
                <a:cs typeface="Times New Roman" pitchFamily="18" charset="0"/>
              </a:rPr>
              <a:t>Nature as a Teacher</a:t>
            </a:r>
            <a:r>
              <a:rPr lang="en-US" sz="2000" dirty="0">
                <a:solidFill>
                  <a:schemeClr val="tx1"/>
                </a:solidFill>
                <a:latin typeface="Times New Roman" pitchFamily="18" charset="0"/>
                <a:cs typeface="Times New Roman" pitchFamily="18" charset="0"/>
              </a:rPr>
              <a:t>: Nature's processes have evolved over billions of years, resulting in highly optimized solutions for survival, adaptation, and resource management. This perspective views nature as a mentor for developing algorithms and systems.</a:t>
            </a:r>
          </a:p>
          <a:p>
            <a:pPr algn="just">
              <a:lnSpc>
                <a:spcPct val="150000"/>
              </a:lnSpc>
            </a:pPr>
            <a:r>
              <a:rPr lang="en-US" sz="2000" b="1" u="sng" dirty="0">
                <a:solidFill>
                  <a:schemeClr val="tx1"/>
                </a:solidFill>
                <a:latin typeface="Times New Roman" pitchFamily="18" charset="0"/>
                <a:cs typeface="Times New Roman" pitchFamily="18" charset="0"/>
              </a:rPr>
              <a:t>Interconnectedness and Complexity</a:t>
            </a:r>
            <a:r>
              <a:rPr lang="en-US" sz="2000" dirty="0">
                <a:solidFill>
                  <a:schemeClr val="tx1"/>
                </a:solidFill>
                <a:latin typeface="Times New Roman" pitchFamily="18" charset="0"/>
                <a:cs typeface="Times New Roman" pitchFamily="18" charset="0"/>
              </a:rPr>
              <a:t>: Natural systems operate on principles of interconnectedness and complexity. Understanding these relationships is vital for developing systems that are both robust and adaptive, mirroring the complexity found in ecosystems.</a:t>
            </a:r>
          </a:p>
          <a:p>
            <a:pPr algn="just">
              <a:lnSpc>
                <a:spcPct val="150000"/>
              </a:lnSpc>
            </a:pPr>
            <a:r>
              <a:rPr lang="en-US" sz="2000" b="1" u="sng" dirty="0">
                <a:solidFill>
                  <a:schemeClr val="tx1"/>
                </a:solidFill>
                <a:latin typeface="Times New Roman" pitchFamily="18" charset="0"/>
                <a:cs typeface="Times New Roman" pitchFamily="18" charset="0"/>
              </a:rPr>
              <a:t>Sustainability and Ethics</a:t>
            </a:r>
            <a:r>
              <a:rPr lang="en-US" sz="2000" dirty="0">
                <a:solidFill>
                  <a:schemeClr val="tx1"/>
                </a:solidFill>
                <a:latin typeface="Times New Roman" pitchFamily="18" charset="0"/>
                <a:cs typeface="Times New Roman" pitchFamily="18" charset="0"/>
              </a:rPr>
              <a:t>: There’s a strong ethical component in recognizing the impact of technological developments on the environment. This philosophy advocates for sustainable practices that respect natural systems and promote ecological balance.</a:t>
            </a:r>
          </a:p>
          <a:p>
            <a:endParaRPr lang="en-IN" dirty="0"/>
          </a:p>
        </p:txBody>
      </p:sp>
    </p:spTree>
    <p:extLst>
      <p:ext uri="{BB962C8B-B14F-4D97-AF65-F5344CB8AC3E}">
        <p14:creationId xmlns:p14="http://schemas.microsoft.com/office/powerpoint/2010/main" val="2815953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A8D0B-EB95-47FA-9EC7-78F54ADCCBC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Outcomes Related to Nature </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Computing</a:t>
            </a:r>
          </a:p>
        </p:txBody>
      </p:sp>
      <p:sp>
        <p:nvSpPr>
          <p:cNvPr id="7" name="Content Placeholder 6">
            <a:extLst>
              <a:ext uri="{FF2B5EF4-FFF2-40B4-BE49-F238E27FC236}">
                <a16:creationId xmlns:a16="http://schemas.microsoft.com/office/drawing/2014/main" id="{13399D85-2C42-43E0-9EB1-A421D4B915DF}"/>
              </a:ext>
            </a:extLst>
          </p:cNvPr>
          <p:cNvSpPr>
            <a:spLocks noGrp="1"/>
          </p:cNvSpPr>
          <p:nvPr>
            <p:ph idx="1"/>
          </p:nvPr>
        </p:nvSpPr>
        <p:spPr/>
        <p:txBody>
          <a:bodyPr/>
          <a:lstStyle/>
          <a:p>
            <a:pPr algn="just" rtl="0" fontAlgn="base">
              <a:spcBef>
                <a:spcPts val="0"/>
              </a:spcBef>
              <a:spcAft>
                <a:spcPts val="0"/>
              </a:spcAft>
              <a:buFont typeface="Arial" panose="020B0604020202020204" pitchFamily="34" charset="0"/>
              <a:buChar char="•"/>
            </a:pPr>
            <a:r>
              <a:rPr lang="en-US" sz="1800" b="0" i="0" u="none" strike="noStrike" dirty="0">
                <a:effectLst/>
                <a:latin typeface="Times New Roman" panose="02020603050405020304" pitchFamily="18" charset="0"/>
                <a:cs typeface="Times New Roman" panose="02020603050405020304" pitchFamily="18" charset="0"/>
              </a:rPr>
              <a:t>The diagram depicts the process and outcomes related to </a:t>
            </a:r>
            <a:r>
              <a:rPr lang="en-US" sz="1800" b="1" i="0" u="none" strike="noStrike" dirty="0">
                <a:effectLst/>
                <a:latin typeface="Times New Roman" panose="02020603050405020304" pitchFamily="18" charset="0"/>
                <a:cs typeface="Times New Roman" panose="02020603050405020304" pitchFamily="18" charset="0"/>
              </a:rPr>
              <a:t>Natural Computing</a:t>
            </a:r>
            <a:r>
              <a:rPr lang="en-US" sz="1800" b="0" i="0" u="none" strike="noStrike" dirty="0">
                <a:effectLst/>
                <a:latin typeface="Times New Roman" panose="02020603050405020304" pitchFamily="18" charset="0"/>
                <a:cs typeface="Times New Roman" panose="02020603050405020304" pitchFamily="18" charset="0"/>
              </a:rPr>
              <a:t>. </a:t>
            </a:r>
          </a:p>
          <a:p>
            <a:pPr algn="just" rtl="0" fontAlgn="base">
              <a:spcBef>
                <a:spcPts val="1400"/>
              </a:spcBef>
              <a:spcAft>
                <a:spcPts val="0"/>
              </a:spcAft>
              <a:buFont typeface="Arial" panose="020B0604020202020204" pitchFamily="34" charset="0"/>
              <a:buChar char="•"/>
            </a:pPr>
            <a:r>
              <a:rPr lang="en-US" sz="1800" b="0" i="0" u="none" strike="noStrike" dirty="0">
                <a:effectLst/>
                <a:latin typeface="Times New Roman" panose="02020603050405020304" pitchFamily="18" charset="0"/>
                <a:cs typeface="Times New Roman" panose="02020603050405020304" pitchFamily="18" charset="0"/>
              </a:rPr>
              <a:t>It shows how different fields contribute to its development and the potential advancements that can be achieved. </a:t>
            </a:r>
          </a:p>
          <a:p>
            <a:pPr marL="45720" algn="just" rtl="0">
              <a:spcBef>
                <a:spcPts val="1400"/>
              </a:spcBef>
              <a:spcAft>
                <a:spcPts val="0"/>
              </a:spcAft>
            </a:pPr>
            <a:r>
              <a:rPr lang="en-US" sz="1800" b="1" i="0" u="none" strike="noStrike" dirty="0">
                <a:effectLst/>
                <a:latin typeface="Times New Roman" panose="02020603050405020304" pitchFamily="18" charset="0"/>
                <a:cs typeface="Times New Roman" panose="02020603050405020304" pitchFamily="18" charset="0"/>
              </a:rPr>
              <a:t>Inputs to Natural Computing</a:t>
            </a:r>
            <a:r>
              <a:rPr lang="en-US" sz="1800" b="0" i="0" u="none" strike="noStrike" dirty="0">
                <a:effectLst/>
                <a:latin typeface="Times New Roman" panose="02020603050405020304" pitchFamily="18" charset="0"/>
                <a:cs typeface="Times New Roman" panose="02020603050405020304" pitchFamily="18" charset="0"/>
              </a:rPr>
              <a:t>:</a:t>
            </a:r>
            <a:endParaRPr lang="en-US" sz="1800" i="0" u="none" strike="noStrike" dirty="0">
              <a:latin typeface="Times New Roman" panose="02020603050405020304" pitchFamily="18" charset="0"/>
              <a:cs typeface="Times New Roman" panose="02020603050405020304" pitchFamily="18" charset="0"/>
            </a:endParaRPr>
          </a:p>
          <a:p>
            <a:pPr algn="just" rtl="0">
              <a:spcBef>
                <a:spcPts val="140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cs typeface="Times New Roman" panose="02020603050405020304" pitchFamily="18" charset="0"/>
              </a:rPr>
              <a:t>Empirical Observations: </a:t>
            </a:r>
            <a:r>
              <a:rPr lang="en-US" sz="1800" i="0" u="none" strike="noStrike" dirty="0">
                <a:effectLst/>
                <a:latin typeface="Times New Roman" panose="02020603050405020304" pitchFamily="18" charset="0"/>
                <a:cs typeface="Times New Roman" panose="02020603050405020304" pitchFamily="18" charset="0"/>
              </a:rPr>
              <a:t>Data and observations from the natural world that inspire computing models.</a:t>
            </a:r>
          </a:p>
          <a:p>
            <a:pPr algn="just" rtl="0">
              <a:spcBef>
                <a:spcPts val="140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cs typeface="Times New Roman" panose="02020603050405020304" pitchFamily="18" charset="0"/>
              </a:rPr>
              <a:t>Experimental Studies: </a:t>
            </a:r>
            <a:r>
              <a:rPr lang="en-US" sz="1800" i="0" u="none" strike="noStrike" dirty="0">
                <a:effectLst/>
                <a:latin typeface="Times New Roman" panose="02020603050405020304" pitchFamily="18" charset="0"/>
                <a:cs typeface="Times New Roman" panose="02020603050405020304" pitchFamily="18" charset="0"/>
              </a:rPr>
              <a:t>Hands-on experiments in labs or real-world scenarios that test hypotheses or simulate natural phenomena.</a:t>
            </a:r>
          </a:p>
          <a:p>
            <a:pPr algn="just" rtl="0">
              <a:spcBef>
                <a:spcPts val="140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cs typeface="Times New Roman" panose="02020603050405020304" pitchFamily="18" charset="0"/>
              </a:rPr>
              <a:t>Natural Materials: </a:t>
            </a:r>
            <a:r>
              <a:rPr lang="en-US" sz="1800" i="0" u="none" strike="noStrike" dirty="0">
                <a:effectLst/>
                <a:latin typeface="Times New Roman" panose="02020603050405020304" pitchFamily="18" charset="0"/>
                <a:cs typeface="Times New Roman" panose="02020603050405020304" pitchFamily="18" charset="0"/>
              </a:rPr>
              <a:t>The use of biological or other natural substances in developing computational models or systems.</a:t>
            </a:r>
          </a:p>
          <a:p>
            <a:pPr algn="just" rtl="0">
              <a:spcBef>
                <a:spcPts val="1400"/>
              </a:spcBef>
              <a:spcAft>
                <a:spcPts val="0"/>
              </a:spcAft>
              <a:buFont typeface="Wingdings" panose="05000000000000000000" pitchFamily="2" charset="2"/>
              <a:buChar char="Ø"/>
            </a:pPr>
            <a:r>
              <a:rPr lang="en-US" sz="1800" b="1" i="0" u="none" strike="noStrike" dirty="0">
                <a:effectLst/>
                <a:latin typeface="Times New Roman" panose="02020603050405020304" pitchFamily="18" charset="0"/>
                <a:cs typeface="Times New Roman" panose="02020603050405020304" pitchFamily="18" charset="0"/>
              </a:rPr>
              <a:t>Theoretical Studies: </a:t>
            </a:r>
            <a:r>
              <a:rPr lang="en-US" sz="1800" i="0" u="none" strike="noStrike" dirty="0">
                <a:effectLst/>
                <a:latin typeface="Times New Roman" panose="02020603050405020304" pitchFamily="18" charset="0"/>
                <a:cs typeface="Times New Roman" panose="02020603050405020304" pitchFamily="18" charset="0"/>
              </a:rPr>
              <a:t>Formal frameworks, mathematical models, or theories that underlie natural computing techniques. </a:t>
            </a:r>
          </a:p>
          <a:p>
            <a:endParaRPr lang="en-IN" dirty="0"/>
          </a:p>
        </p:txBody>
      </p:sp>
      <p:pic>
        <p:nvPicPr>
          <p:cNvPr id="9" name="Content Placeholder 4">
            <a:extLst>
              <a:ext uri="{FF2B5EF4-FFF2-40B4-BE49-F238E27FC236}">
                <a16:creationId xmlns:a16="http://schemas.microsoft.com/office/drawing/2014/main" id="{3FE625E2-659B-42BE-94BF-66E6D1C7E78D}"/>
              </a:ext>
            </a:extLst>
          </p:cNvPr>
          <p:cNvPicPr>
            <a:picLocks noChangeAspect="1"/>
          </p:cNvPicPr>
          <p:nvPr/>
        </p:nvPicPr>
        <p:blipFill>
          <a:blip r:embed="rId2"/>
          <a:stretch>
            <a:fillRect/>
          </a:stretch>
        </p:blipFill>
        <p:spPr>
          <a:xfrm>
            <a:off x="8543924" y="142875"/>
            <a:ext cx="3457575" cy="2066925"/>
          </a:xfrm>
          <a:prstGeom prst="rect">
            <a:avLst/>
          </a:prstGeom>
        </p:spPr>
      </p:pic>
    </p:spTree>
    <p:extLst>
      <p:ext uri="{BB962C8B-B14F-4D97-AF65-F5344CB8AC3E}">
        <p14:creationId xmlns:p14="http://schemas.microsoft.com/office/powerpoint/2010/main" val="4165713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11BC-7A9F-4CF1-B9B1-9AB8D9D7D02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Basic Principles of Nature </a:t>
            </a:r>
          </a:p>
        </p:txBody>
      </p:sp>
      <p:sp>
        <p:nvSpPr>
          <p:cNvPr id="7" name="Content Placeholder 6">
            <a:extLst>
              <a:ext uri="{FF2B5EF4-FFF2-40B4-BE49-F238E27FC236}">
                <a16:creationId xmlns:a16="http://schemas.microsoft.com/office/drawing/2014/main" id="{01E558B9-17FA-462B-8975-147C5857BE6C}"/>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In order to solve the problem we need to understand the nature.</a:t>
            </a:r>
          </a:p>
          <a:p>
            <a:pPr algn="just"/>
            <a:r>
              <a:rPr lang="en-IN" sz="2000" dirty="0">
                <a:latin typeface="Times New Roman" panose="02020603050405020304" pitchFamily="18" charset="0"/>
                <a:cs typeface="Times New Roman" panose="02020603050405020304" pitchFamily="18" charset="0"/>
              </a:rPr>
              <a:t>Nature has been built on 4 basic principles: </a:t>
            </a:r>
          </a:p>
          <a:p>
            <a:pPr marL="514350" indent="-514350" algn="just">
              <a:buAutoNum type="arabicPeriod"/>
            </a:pPr>
            <a:r>
              <a:rPr lang="en-IN" sz="2000" dirty="0">
                <a:latin typeface="Times New Roman" panose="02020603050405020304" pitchFamily="18" charset="0"/>
                <a:cs typeface="Times New Roman" panose="02020603050405020304" pitchFamily="18" charset="0"/>
              </a:rPr>
              <a:t>Self Optimization </a:t>
            </a:r>
          </a:p>
          <a:p>
            <a:pPr marL="514350" indent="-514350" algn="just">
              <a:buAutoNum type="arabicPeriod"/>
            </a:pPr>
            <a:r>
              <a:rPr lang="en-IN" sz="2000" dirty="0">
                <a:latin typeface="Times New Roman" panose="02020603050405020304" pitchFamily="18" charset="0"/>
                <a:cs typeface="Times New Roman" panose="02020603050405020304" pitchFamily="18" charset="0"/>
              </a:rPr>
              <a:t>Self Healing </a:t>
            </a:r>
          </a:p>
          <a:p>
            <a:pPr marL="514350" indent="-514350" algn="just">
              <a:buAutoNum type="arabicPeriod"/>
            </a:pPr>
            <a:r>
              <a:rPr lang="en-IN" sz="2000" dirty="0">
                <a:latin typeface="Times New Roman" panose="02020603050405020304" pitchFamily="18" charset="0"/>
                <a:cs typeface="Times New Roman" panose="02020603050405020304" pitchFamily="18" charset="0"/>
              </a:rPr>
              <a:t>Self Learning and Self Processing </a:t>
            </a:r>
          </a:p>
          <a:p>
            <a:pPr marL="514350" indent="-514350" algn="just">
              <a:buAutoNum type="arabicPeriod"/>
            </a:pPr>
            <a:r>
              <a:rPr lang="en-IN" sz="2000" dirty="0">
                <a:latin typeface="Times New Roman" panose="02020603050405020304" pitchFamily="18" charset="0"/>
                <a:cs typeface="Times New Roman" panose="02020603050405020304" pitchFamily="18" charset="0"/>
              </a:rPr>
              <a:t>Self Relation </a:t>
            </a:r>
          </a:p>
        </p:txBody>
      </p:sp>
      <p:pic>
        <p:nvPicPr>
          <p:cNvPr id="8" name="Content Placeholder 4">
            <a:extLst>
              <a:ext uri="{FF2B5EF4-FFF2-40B4-BE49-F238E27FC236}">
                <a16:creationId xmlns:a16="http://schemas.microsoft.com/office/drawing/2014/main" id="{C8059EA8-9376-4EB2-AC57-AAB954DB3444}"/>
              </a:ext>
            </a:extLst>
          </p:cNvPr>
          <p:cNvPicPr>
            <a:picLocks noChangeAspect="1"/>
          </p:cNvPicPr>
          <p:nvPr/>
        </p:nvPicPr>
        <p:blipFill>
          <a:blip r:embed="rId2"/>
          <a:stretch>
            <a:fillRect/>
          </a:stretch>
        </p:blipFill>
        <p:spPr>
          <a:xfrm>
            <a:off x="5688753" y="2328332"/>
            <a:ext cx="4208780" cy="3188229"/>
          </a:xfrm>
          <a:prstGeom prst="rect">
            <a:avLst/>
          </a:prstGeom>
        </p:spPr>
      </p:pic>
    </p:spTree>
    <p:extLst>
      <p:ext uri="{BB962C8B-B14F-4D97-AF65-F5344CB8AC3E}">
        <p14:creationId xmlns:p14="http://schemas.microsoft.com/office/powerpoint/2010/main" val="293032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4DB12-7952-40D9-8F66-90339DF6AA1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Optimization and its Spirit  </a:t>
            </a:r>
          </a:p>
        </p:txBody>
      </p:sp>
      <p:pic>
        <p:nvPicPr>
          <p:cNvPr id="8" name="Content Placeholder 7">
            <a:extLst>
              <a:ext uri="{FF2B5EF4-FFF2-40B4-BE49-F238E27FC236}">
                <a16:creationId xmlns:a16="http://schemas.microsoft.com/office/drawing/2014/main" id="{E2590E55-6D7E-4354-9F39-9A53AEC667C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694836" y="1859507"/>
            <a:ext cx="8802328" cy="3572374"/>
          </a:xfrm>
        </p:spPr>
      </p:pic>
    </p:spTree>
    <p:extLst>
      <p:ext uri="{BB962C8B-B14F-4D97-AF65-F5344CB8AC3E}">
        <p14:creationId xmlns:p14="http://schemas.microsoft.com/office/powerpoint/2010/main" val="3958184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FFF8E-B8F5-4B64-BA3A-D8C955739D9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Categorization of Optimization Algorithm </a:t>
            </a:r>
          </a:p>
        </p:txBody>
      </p:sp>
      <p:pic>
        <p:nvPicPr>
          <p:cNvPr id="8" name="Content Placeholder 7">
            <a:extLst>
              <a:ext uri="{FF2B5EF4-FFF2-40B4-BE49-F238E27FC236}">
                <a16:creationId xmlns:a16="http://schemas.microsoft.com/office/drawing/2014/main" id="{BD0268A7-C6F3-4377-8457-8A7C6942C437}"/>
              </a:ext>
            </a:extLst>
          </p:cNvPr>
          <p:cNvPicPr>
            <a:picLocks noGrp="1" noChangeAspect="1"/>
          </p:cNvPicPr>
          <p:nvPr>
            <p:ph idx="1"/>
          </p:nvPr>
        </p:nvPicPr>
        <p:blipFill>
          <a:blip r:embed="rId2"/>
          <a:stretch>
            <a:fillRect/>
          </a:stretch>
        </p:blipFill>
        <p:spPr>
          <a:xfrm>
            <a:off x="838201" y="1783292"/>
            <a:ext cx="5257800" cy="3703108"/>
          </a:xfrm>
        </p:spPr>
      </p:pic>
      <p:pic>
        <p:nvPicPr>
          <p:cNvPr id="10" name="Picture 9">
            <a:extLst>
              <a:ext uri="{FF2B5EF4-FFF2-40B4-BE49-F238E27FC236}">
                <a16:creationId xmlns:a16="http://schemas.microsoft.com/office/drawing/2014/main" id="{8F779547-6844-4890-8372-10F7ECD4DD47}"/>
              </a:ext>
            </a:extLst>
          </p:cNvPr>
          <p:cNvPicPr>
            <a:picLocks noChangeAspect="1"/>
          </p:cNvPicPr>
          <p:nvPr/>
        </p:nvPicPr>
        <p:blipFill>
          <a:blip r:embed="rId3"/>
          <a:stretch>
            <a:fillRect/>
          </a:stretch>
        </p:blipFill>
        <p:spPr>
          <a:xfrm>
            <a:off x="6299199" y="1783291"/>
            <a:ext cx="5054600" cy="3703107"/>
          </a:xfrm>
          <a:prstGeom prst="rect">
            <a:avLst/>
          </a:prstGeom>
        </p:spPr>
      </p:pic>
    </p:spTree>
    <p:extLst>
      <p:ext uri="{BB962C8B-B14F-4D97-AF65-F5344CB8AC3E}">
        <p14:creationId xmlns:p14="http://schemas.microsoft.com/office/powerpoint/2010/main" val="42611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7EFFB-83AB-B1E1-2815-536D3F0B7A7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Branches of Nature Inspired Computing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9F1DDC-C94B-3A81-E65A-64C5BEF4FE69}"/>
              </a:ext>
            </a:extLst>
          </p:cNvPr>
          <p:cNvSpPr>
            <a:spLocks noGrp="1"/>
          </p:cNvSpPr>
          <p:nvPr>
            <p:ph idx="1"/>
          </p:nvPr>
        </p:nvSpPr>
        <p:spPr/>
        <p:txBody>
          <a:bodyPr/>
          <a:lstStyle/>
          <a:p>
            <a:r>
              <a:rPr lang="en-US" sz="2000" dirty="0">
                <a:latin typeface="Times New Roman" panose="02020603050405020304" pitchFamily="18" charset="0"/>
                <a:cs typeface="Times New Roman" panose="02020603050405020304" pitchFamily="18" charset="0"/>
              </a:rPr>
              <a:t>There are three main branches of nature inspired computing namely:</a:t>
            </a:r>
          </a:p>
          <a:p>
            <a:pPr marL="514350" indent="-514350">
              <a:buAutoNum type="arabicPeriod"/>
            </a:pPr>
            <a:r>
              <a:rPr lang="en-US" sz="2000" dirty="0">
                <a:latin typeface="Times New Roman" panose="02020603050405020304" pitchFamily="18" charset="0"/>
                <a:cs typeface="Times New Roman" panose="02020603050405020304" pitchFamily="18" charset="0"/>
              </a:rPr>
              <a:t>Computing Inspired by Nature</a:t>
            </a:r>
          </a:p>
          <a:p>
            <a:pPr marL="514350" indent="-514350">
              <a:buAutoNum type="arabicPeriod"/>
            </a:pPr>
            <a:r>
              <a:rPr lang="en-US" sz="2000" dirty="0">
                <a:latin typeface="Times New Roman" panose="02020603050405020304" pitchFamily="18" charset="0"/>
                <a:cs typeface="Times New Roman" panose="02020603050405020304" pitchFamily="18" charset="0"/>
              </a:rPr>
              <a:t>Simulation and Emulation of Nature</a:t>
            </a:r>
          </a:p>
          <a:p>
            <a:pPr marL="514350" indent="-514350">
              <a:buAutoNum type="arabicPeriod"/>
            </a:pPr>
            <a:r>
              <a:rPr lang="en-US" sz="2000" dirty="0">
                <a:latin typeface="Times New Roman" panose="02020603050405020304" pitchFamily="18" charset="0"/>
                <a:cs typeface="Times New Roman" panose="02020603050405020304" pitchFamily="18" charset="0"/>
              </a:rPr>
              <a:t>Computing with Natural Materials </a:t>
            </a:r>
          </a:p>
          <a:p>
            <a:endParaRPr lang="en-IN" dirty="0"/>
          </a:p>
        </p:txBody>
      </p:sp>
      <p:pic>
        <p:nvPicPr>
          <p:cNvPr id="5" name="Picture 4">
            <a:extLst>
              <a:ext uri="{FF2B5EF4-FFF2-40B4-BE49-F238E27FC236}">
                <a16:creationId xmlns:a16="http://schemas.microsoft.com/office/drawing/2014/main" id="{62C78BDE-FA1E-1EC7-C55C-856CD3887D1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3264924" y="3517223"/>
            <a:ext cx="5662151" cy="1813717"/>
          </a:xfrm>
          <a:prstGeom prst="rect">
            <a:avLst/>
          </a:prstGeom>
        </p:spPr>
      </p:pic>
    </p:spTree>
    <p:extLst>
      <p:ext uri="{BB962C8B-B14F-4D97-AF65-F5344CB8AC3E}">
        <p14:creationId xmlns:p14="http://schemas.microsoft.com/office/powerpoint/2010/main" val="2835891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F17ED-540C-CE01-E153-8A773FD57EC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Computing Inspired by Nature</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80987305-E91C-A56C-30EA-DD46CCE56A9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838200" y="2007213"/>
            <a:ext cx="5578323" cy="2446232"/>
          </a:xfrm>
        </p:spPr>
      </p:pic>
      <p:pic>
        <p:nvPicPr>
          <p:cNvPr id="9" name="Picture 8">
            <a:extLst>
              <a:ext uri="{FF2B5EF4-FFF2-40B4-BE49-F238E27FC236}">
                <a16:creationId xmlns:a16="http://schemas.microsoft.com/office/drawing/2014/main" id="{A9320961-B9C3-F6AD-1AC3-508A0564D09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6952168" y="2380875"/>
            <a:ext cx="4401632" cy="1432684"/>
          </a:xfrm>
          <a:prstGeom prst="rect">
            <a:avLst/>
          </a:prstGeom>
        </p:spPr>
      </p:pic>
    </p:spTree>
    <p:extLst>
      <p:ext uri="{BB962C8B-B14F-4D97-AF65-F5344CB8AC3E}">
        <p14:creationId xmlns:p14="http://schemas.microsoft.com/office/powerpoint/2010/main" val="2916892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E6CD-4FF4-1599-19CB-49CA993A957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Evolutionary Algorithm (EA)</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5B6279FC-D5D6-2D01-B48E-D62BFBE1A85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838200" y="1931242"/>
            <a:ext cx="5654530" cy="2347163"/>
          </a:xfrm>
        </p:spPr>
      </p:pic>
      <p:pic>
        <p:nvPicPr>
          <p:cNvPr id="7" name="Picture 6">
            <a:extLst>
              <a:ext uri="{FF2B5EF4-FFF2-40B4-BE49-F238E27FC236}">
                <a16:creationId xmlns:a16="http://schemas.microsoft.com/office/drawing/2014/main" id="{0EF57C3D-5DAD-0E04-99C9-BA07ADFDEF39}"/>
              </a:ext>
            </a:extLst>
          </p:cNvPr>
          <p:cNvPicPr>
            <a:picLocks noChangeAspect="1"/>
          </p:cNvPicPr>
          <p:nvPr/>
        </p:nvPicPr>
        <p:blipFill>
          <a:blip r:embed="rId4"/>
          <a:stretch>
            <a:fillRect/>
          </a:stretch>
        </p:blipFill>
        <p:spPr>
          <a:xfrm>
            <a:off x="6492730" y="1931242"/>
            <a:ext cx="5601185" cy="1752752"/>
          </a:xfrm>
          <a:prstGeom prst="rect">
            <a:avLst/>
          </a:prstGeom>
        </p:spPr>
      </p:pic>
    </p:spTree>
    <p:extLst>
      <p:ext uri="{BB962C8B-B14F-4D97-AF65-F5344CB8AC3E}">
        <p14:creationId xmlns:p14="http://schemas.microsoft.com/office/powerpoint/2010/main" val="1615383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27FC5-5DB3-0D64-6C63-CBFFA3D6E44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Artificial Neural Network (ANN)</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1589FD9C-7620-B680-9AC9-8BFF417C720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38200" y="1771429"/>
            <a:ext cx="5570703" cy="2720576"/>
          </a:xfrm>
        </p:spPr>
      </p:pic>
      <p:pic>
        <p:nvPicPr>
          <p:cNvPr id="9" name="Picture 8">
            <a:extLst>
              <a:ext uri="{FF2B5EF4-FFF2-40B4-BE49-F238E27FC236}">
                <a16:creationId xmlns:a16="http://schemas.microsoft.com/office/drawing/2014/main" id="{E7F8BDB1-59D0-2080-FA8C-4D371104EC4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7192445" y="1733326"/>
            <a:ext cx="3741744" cy="2758679"/>
          </a:xfrm>
          <a:prstGeom prst="rect">
            <a:avLst/>
          </a:prstGeom>
        </p:spPr>
      </p:pic>
    </p:spTree>
    <p:extLst>
      <p:ext uri="{BB962C8B-B14F-4D97-AF65-F5344CB8AC3E}">
        <p14:creationId xmlns:p14="http://schemas.microsoft.com/office/powerpoint/2010/main" val="391013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9EC04-DBB2-BDA6-A29C-9237F165CF4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SWARM Intelligence (SI)</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8EB976DF-13C8-4F80-6B1E-D45AEBDF123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838200" y="1899193"/>
            <a:ext cx="5387807" cy="2339543"/>
          </a:xfrm>
        </p:spPr>
      </p:pic>
      <p:pic>
        <p:nvPicPr>
          <p:cNvPr id="7" name="Picture 6">
            <a:extLst>
              <a:ext uri="{FF2B5EF4-FFF2-40B4-BE49-F238E27FC236}">
                <a16:creationId xmlns:a16="http://schemas.microsoft.com/office/drawing/2014/main" id="{6AAD317B-F1EA-E3BC-0206-626296B4E300}"/>
              </a:ext>
            </a:extLst>
          </p:cNvPr>
          <p:cNvPicPr>
            <a:picLocks noChangeAspect="1"/>
          </p:cNvPicPr>
          <p:nvPr/>
        </p:nvPicPr>
        <p:blipFill>
          <a:blip r:embed="rId4"/>
          <a:stretch>
            <a:fillRect/>
          </a:stretch>
        </p:blipFill>
        <p:spPr>
          <a:xfrm>
            <a:off x="6734292" y="1690689"/>
            <a:ext cx="5052498" cy="2548048"/>
          </a:xfrm>
          <a:prstGeom prst="rect">
            <a:avLst/>
          </a:prstGeom>
        </p:spPr>
      </p:pic>
    </p:spTree>
    <p:extLst>
      <p:ext uri="{BB962C8B-B14F-4D97-AF65-F5344CB8AC3E}">
        <p14:creationId xmlns:p14="http://schemas.microsoft.com/office/powerpoint/2010/main" val="3373204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6DDD9-8D80-2BB2-F1DB-3599C7A6B55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Artificial Immune System (AIS)</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4D4A057C-55E3-8852-A057-B3E1BC2EFADF}"/>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38200" y="1802799"/>
            <a:ext cx="5662151" cy="2872989"/>
          </a:xfrm>
        </p:spPr>
      </p:pic>
    </p:spTree>
    <p:extLst>
      <p:ext uri="{BB962C8B-B14F-4D97-AF65-F5344CB8AC3E}">
        <p14:creationId xmlns:p14="http://schemas.microsoft.com/office/powerpoint/2010/main" val="281371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C5DD-E11A-6C5A-A366-0CB477A65F2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Simulation Emulation of Nature in Computers</a:t>
            </a:r>
            <a:endParaRPr lang="en-IN"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58F391C-B6BD-6246-C6F4-7F29329FE3B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919538" y="1825625"/>
            <a:ext cx="5547841" cy="2705334"/>
          </a:xfrm>
          <a:prstGeom prst="rect">
            <a:avLst/>
          </a:prstGeom>
        </p:spPr>
      </p:pic>
      <p:pic>
        <p:nvPicPr>
          <p:cNvPr id="8" name="Content Placeholder 7">
            <a:extLst>
              <a:ext uri="{FF2B5EF4-FFF2-40B4-BE49-F238E27FC236}">
                <a16:creationId xmlns:a16="http://schemas.microsoft.com/office/drawing/2014/main" id="{2EB6219D-F668-E499-CC00-64D8BF3AD2F7}"/>
              </a:ext>
            </a:extLst>
          </p:cNvPr>
          <p:cNvPicPr>
            <a:picLocks noGrp="1" noChangeAspect="1"/>
          </p:cNvPicPr>
          <p:nvPr>
            <p:ph idx="1"/>
          </p:nvPr>
        </p:nvPicPr>
        <p:blipFill>
          <a:blip r:embed="rId4"/>
          <a:stretch>
            <a:fillRect/>
          </a:stretch>
        </p:blipFill>
        <p:spPr>
          <a:xfrm>
            <a:off x="6948389" y="2161898"/>
            <a:ext cx="3566469" cy="1455546"/>
          </a:xfrm>
          <a:prstGeom prst="rect">
            <a:avLst/>
          </a:prstGeom>
        </p:spPr>
      </p:pic>
    </p:spTree>
    <p:extLst>
      <p:ext uri="{BB962C8B-B14F-4D97-AF65-F5344CB8AC3E}">
        <p14:creationId xmlns:p14="http://schemas.microsoft.com/office/powerpoint/2010/main" val="3994695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60190-CD96-C5D9-7A99-8B6CBCB541B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Fractal Geometry</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A1FBE029-3528-BE5B-F036-F985F3D04EF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38200" y="1962023"/>
            <a:ext cx="5471634" cy="2933954"/>
          </a:xfrm>
        </p:spPr>
      </p:pic>
      <p:pic>
        <p:nvPicPr>
          <p:cNvPr id="7" name="Picture 6">
            <a:extLst>
              <a:ext uri="{FF2B5EF4-FFF2-40B4-BE49-F238E27FC236}">
                <a16:creationId xmlns:a16="http://schemas.microsoft.com/office/drawing/2014/main" id="{F1D4960B-A906-5861-B73B-2878DDB0CF23}"/>
              </a:ext>
            </a:extLst>
          </p:cNvPr>
          <p:cNvPicPr>
            <a:picLocks noChangeAspect="1"/>
          </p:cNvPicPr>
          <p:nvPr/>
        </p:nvPicPr>
        <p:blipFill>
          <a:blip r:embed="rId4"/>
          <a:stretch>
            <a:fillRect/>
          </a:stretch>
        </p:blipFill>
        <p:spPr>
          <a:xfrm>
            <a:off x="6308850" y="2659743"/>
            <a:ext cx="5883150" cy="1950889"/>
          </a:xfrm>
          <a:prstGeom prst="rect">
            <a:avLst/>
          </a:prstGeom>
        </p:spPr>
      </p:pic>
    </p:spTree>
    <p:extLst>
      <p:ext uri="{BB962C8B-B14F-4D97-AF65-F5344CB8AC3E}">
        <p14:creationId xmlns:p14="http://schemas.microsoft.com/office/powerpoint/2010/main" val="2720955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3A618-C0BF-9870-0B1B-EC273AA6886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Artificial Life</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17F2888A-05E0-BCEC-D089-0DBE4A5960C9}"/>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838200" y="1912189"/>
            <a:ext cx="5486875" cy="2385267"/>
          </a:xfrm>
        </p:spPr>
      </p:pic>
      <p:pic>
        <p:nvPicPr>
          <p:cNvPr id="7" name="Picture 6">
            <a:extLst>
              <a:ext uri="{FF2B5EF4-FFF2-40B4-BE49-F238E27FC236}">
                <a16:creationId xmlns:a16="http://schemas.microsoft.com/office/drawing/2014/main" id="{E48C6DB1-0A09-F411-6E58-6C0055D29D2F}"/>
              </a:ext>
            </a:extLst>
          </p:cNvPr>
          <p:cNvPicPr>
            <a:picLocks noChangeAspect="1"/>
          </p:cNvPicPr>
          <p:nvPr/>
        </p:nvPicPr>
        <p:blipFill>
          <a:blip r:embed="rId4"/>
          <a:stretch>
            <a:fillRect/>
          </a:stretch>
        </p:blipFill>
        <p:spPr>
          <a:xfrm>
            <a:off x="6979719" y="1912189"/>
            <a:ext cx="4633362" cy="2385267"/>
          </a:xfrm>
          <a:prstGeom prst="rect">
            <a:avLst/>
          </a:prstGeom>
        </p:spPr>
      </p:pic>
    </p:spTree>
    <p:extLst>
      <p:ext uri="{BB962C8B-B14F-4D97-AF65-F5344CB8AC3E}">
        <p14:creationId xmlns:p14="http://schemas.microsoft.com/office/powerpoint/2010/main" val="3944760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D0AF5-9591-F88E-8047-DFDA943D205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Computing with Natural Materials </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B0C98128-B3CA-FF66-F3AC-5072FA565343}"/>
              </a:ext>
            </a:extLst>
          </p:cNvPr>
          <p:cNvPicPr>
            <a:picLocks noGrp="1" noChangeAspect="1"/>
          </p:cNvPicPr>
          <p:nvPr>
            <p:ph idx="1"/>
          </p:nvPr>
        </p:nvPicPr>
        <p:blipFill>
          <a:blip r:embed="rId2"/>
          <a:stretch>
            <a:fillRect/>
          </a:stretch>
        </p:blipFill>
        <p:spPr>
          <a:xfrm>
            <a:off x="7274859" y="1882006"/>
            <a:ext cx="3779848" cy="1546994"/>
          </a:xfrm>
        </p:spPr>
      </p:pic>
      <p:pic>
        <p:nvPicPr>
          <p:cNvPr id="7" name="Picture 6">
            <a:extLst>
              <a:ext uri="{FF2B5EF4-FFF2-40B4-BE49-F238E27FC236}">
                <a16:creationId xmlns:a16="http://schemas.microsoft.com/office/drawing/2014/main" id="{BA87ACE9-3F05-DC39-6962-B33BE5CA530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838200" y="1906721"/>
            <a:ext cx="5532599" cy="1646063"/>
          </a:xfrm>
          <a:prstGeom prst="rect">
            <a:avLst/>
          </a:prstGeom>
        </p:spPr>
      </p:pic>
    </p:spTree>
    <p:extLst>
      <p:ext uri="{BB962C8B-B14F-4D97-AF65-F5344CB8AC3E}">
        <p14:creationId xmlns:p14="http://schemas.microsoft.com/office/powerpoint/2010/main" val="1719285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7BCD-EB5B-207A-517C-29E3B9AC0C0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Molecular (DNA) Computing</a:t>
            </a:r>
            <a:endParaRPr lang="en-IN" dirty="0">
              <a:latin typeface="Times New Roman" panose="02020603050405020304" pitchFamily="18" charset="0"/>
              <a:cs typeface="Times New Roman" panose="02020603050405020304" pitchFamily="18" charset="0"/>
            </a:endParaRPr>
          </a:p>
        </p:txBody>
      </p:sp>
      <p:pic>
        <p:nvPicPr>
          <p:cNvPr id="13" name="Content Placeholder 12">
            <a:extLst>
              <a:ext uri="{FF2B5EF4-FFF2-40B4-BE49-F238E27FC236}">
                <a16:creationId xmlns:a16="http://schemas.microsoft.com/office/drawing/2014/main" id="{6A37EE64-C2B7-0244-AE05-1AE29DB2D4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19787"/>
            <a:ext cx="7062748" cy="2516283"/>
          </a:xfrm>
        </p:spPr>
      </p:pic>
      <p:pic>
        <p:nvPicPr>
          <p:cNvPr id="1026" name="Picture 2" descr="What is DNA Computing, How Does it Work, and Why it's Such a Big Deal">
            <a:extLst>
              <a:ext uri="{FF2B5EF4-FFF2-40B4-BE49-F238E27FC236}">
                <a16:creationId xmlns:a16="http://schemas.microsoft.com/office/drawing/2014/main" id="{D942EC97-F320-A906-DB9D-67AC2A0DA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306" y="1968268"/>
            <a:ext cx="3527612" cy="2367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060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F3C4-F8CE-6D8A-F596-2BE595447A1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Quantum Mechanics</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CE444C0C-0445-A24F-36FC-01FBFC27F7E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38200" y="1822984"/>
            <a:ext cx="6853058" cy="3011914"/>
          </a:xfrm>
        </p:spPr>
      </p:pic>
      <p:pic>
        <p:nvPicPr>
          <p:cNvPr id="2052" name="Picture 4" descr="The Layman's Guide to Quantum Mechanics ...">
            <a:extLst>
              <a:ext uri="{FF2B5EF4-FFF2-40B4-BE49-F238E27FC236}">
                <a16:creationId xmlns:a16="http://schemas.microsoft.com/office/drawing/2014/main" id="{B2746E88-F452-11CA-594F-08DC7D489C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3803" y="2173661"/>
            <a:ext cx="2705100"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136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1D1F-1B42-C9B1-F7D1-9FF7FC9DFC3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Individuals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3EF202F-D1D9-2ACA-7924-555FDF4E281B}"/>
              </a:ext>
            </a:extLst>
          </p:cNvPr>
          <p:cNvSpPr>
            <a:spLocks noGrp="1"/>
          </p:cNvSpPr>
          <p:nvPr>
            <p:ph idx="1"/>
          </p:nvPr>
        </p:nvSpPr>
        <p:spPr/>
        <p:txBody>
          <a:bodyPr/>
          <a:lstStyle/>
          <a:p>
            <a:pPr algn="just"/>
            <a:r>
              <a:rPr lang="en-US" sz="2000" b="1" dirty="0">
                <a:latin typeface="Times New Roman" panose="02020603050405020304" pitchFamily="18" charset="0"/>
                <a:cs typeface="Times New Roman" panose="02020603050405020304" pitchFamily="18" charset="0"/>
              </a:rPr>
              <a:t>Individuals</a:t>
            </a:r>
            <a:r>
              <a:rPr lang="en-US" sz="2000" dirty="0">
                <a:latin typeface="Times New Roman" panose="02020603050405020304" pitchFamily="18" charset="0"/>
                <a:cs typeface="Times New Roman" panose="02020603050405020304" pitchFamily="18" charset="0"/>
              </a:rPr>
              <a:t>: In algorithms inspired by biological evolution, like Genetic Algorithms (GAs) or Particle Swarm Optimization (PSO), an individual represents a single possible solution. The term originates from biological evolution, where each organism (or individual) has a set of characteristics (genes). For example:</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Genetic Algorithms</a:t>
            </a:r>
            <a:r>
              <a:rPr lang="en-US" sz="2000" dirty="0">
                <a:latin typeface="Times New Roman" panose="02020603050405020304" pitchFamily="18" charset="0"/>
                <a:cs typeface="Times New Roman" panose="02020603050405020304" pitchFamily="18" charset="0"/>
              </a:rPr>
              <a:t>, an individual corresponds to a chromosome, which is a potential solution encoded as a sequence of values.</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Particle Swarm Optimization</a:t>
            </a:r>
            <a:r>
              <a:rPr lang="en-US" sz="2000" dirty="0">
                <a:latin typeface="Times New Roman" panose="02020603050405020304" pitchFamily="18" charset="0"/>
                <a:cs typeface="Times New Roman" panose="02020603050405020304" pitchFamily="18" charset="0"/>
              </a:rPr>
              <a:t>, each particle is considered an individual that explores the search space.</a:t>
            </a:r>
          </a:p>
          <a:p>
            <a:endParaRPr lang="en-IN" dirty="0"/>
          </a:p>
        </p:txBody>
      </p:sp>
    </p:spTree>
    <p:extLst>
      <p:ext uri="{BB962C8B-B14F-4D97-AF65-F5344CB8AC3E}">
        <p14:creationId xmlns:p14="http://schemas.microsoft.com/office/powerpoint/2010/main" val="173062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4ADF0-B267-091C-E9EB-10D3189B726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Entities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70B4E39-E43C-3164-4CBB-DA2E739D3210}"/>
              </a:ext>
            </a:extLst>
          </p:cNvPr>
          <p:cNvSpPr>
            <a:spLocks noGrp="1"/>
          </p:cNvSpPr>
          <p:nvPr>
            <p:ph idx="1"/>
          </p:nvPr>
        </p:nvSpPr>
        <p:spPr/>
        <p:txBody>
          <a:bodyPr/>
          <a:lstStyle/>
          <a:p>
            <a:pPr algn="just"/>
            <a:r>
              <a:rPr lang="en-US" sz="2000" b="1" dirty="0">
                <a:latin typeface="Times New Roman" panose="02020603050405020304" pitchFamily="18" charset="0"/>
                <a:cs typeface="Times New Roman" panose="02020603050405020304" pitchFamily="18" charset="0"/>
              </a:rPr>
              <a:t>Entities</a:t>
            </a:r>
            <a:r>
              <a:rPr lang="en-US" sz="2000" dirty="0">
                <a:latin typeface="Times New Roman" panose="02020603050405020304" pitchFamily="18" charset="0"/>
                <a:cs typeface="Times New Roman" panose="02020603050405020304" pitchFamily="18" charset="0"/>
              </a:rPr>
              <a:t>: This is a more general term used to describe anything that takes part in the optimization process, whether it is an individual solution, a population, or a sub-group. Entities can represent abstract objects, swarms, or even rules governing behavior in different nature-inspired algorithms. In context:</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Ant Colony Optimization</a:t>
            </a:r>
            <a:r>
              <a:rPr lang="en-US" sz="2000" dirty="0">
                <a:latin typeface="Times New Roman" panose="02020603050405020304" pitchFamily="18" charset="0"/>
                <a:cs typeface="Times New Roman" panose="02020603050405020304" pitchFamily="18" charset="0"/>
              </a:rPr>
              <a:t> (ACO), ants are the entities that build solutions to the problem by traversing paths.</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Artificial Immune Systems</a:t>
            </a:r>
            <a:r>
              <a:rPr lang="en-US" sz="2000" dirty="0">
                <a:latin typeface="Times New Roman" panose="02020603050405020304" pitchFamily="18" charset="0"/>
                <a:cs typeface="Times New Roman" panose="02020603050405020304" pitchFamily="18" charset="0"/>
              </a:rPr>
              <a:t>, an entity could be an antibody or antigen representing potential solutions or the problem environment.</a:t>
            </a:r>
          </a:p>
          <a:p>
            <a:endParaRPr lang="en-IN" dirty="0"/>
          </a:p>
        </p:txBody>
      </p:sp>
    </p:spTree>
    <p:extLst>
      <p:ext uri="{BB962C8B-B14F-4D97-AF65-F5344CB8AC3E}">
        <p14:creationId xmlns:p14="http://schemas.microsoft.com/office/powerpoint/2010/main" val="3212940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A7EF1-1534-13EE-8835-595A2B9D9D7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Agents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FC0246E-DF22-F5A3-FC55-09DF3E29C66A}"/>
              </a:ext>
            </a:extLst>
          </p:cNvPr>
          <p:cNvSpPr>
            <a:spLocks noGrp="1"/>
          </p:cNvSpPr>
          <p:nvPr>
            <p:ph idx="1"/>
          </p:nvPr>
        </p:nvSpPr>
        <p:spPr/>
        <p:txBody>
          <a:bodyPr>
            <a:normAutofit/>
          </a:bodyPr>
          <a:lstStyle/>
          <a:p>
            <a:pPr algn="just"/>
            <a:r>
              <a:rPr lang="en-US" sz="2200" b="1" dirty="0">
                <a:latin typeface="Times New Roman" panose="02020603050405020304" pitchFamily="18" charset="0"/>
                <a:cs typeface="Times New Roman" panose="02020603050405020304" pitchFamily="18" charset="0"/>
              </a:rPr>
              <a:t>Agents</a:t>
            </a:r>
            <a:r>
              <a:rPr lang="en-US" sz="2200" dirty="0">
                <a:latin typeface="Times New Roman" panose="02020603050405020304" pitchFamily="18" charset="0"/>
                <a:cs typeface="Times New Roman" panose="02020603050405020304" pitchFamily="18" charset="0"/>
              </a:rPr>
              <a:t>: Agents are autonomous units that interact with the environment and with other agents, often used in multi-agent systems. In nature-inspired computing, agents mimic the behavior of organisms or groups in natural systems. Each agent has its own rules of behavior and interactions, which can lead to collective intelligence:</a:t>
            </a:r>
          </a:p>
          <a:p>
            <a:pPr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In </a:t>
            </a:r>
            <a:r>
              <a:rPr lang="en-US" sz="2200" b="1" dirty="0">
                <a:latin typeface="Times New Roman" panose="02020603050405020304" pitchFamily="18" charset="0"/>
                <a:cs typeface="Times New Roman" panose="02020603050405020304" pitchFamily="18" charset="0"/>
              </a:rPr>
              <a:t>Swarm Intelligence</a:t>
            </a:r>
            <a:r>
              <a:rPr lang="en-US" sz="2200" dirty="0">
                <a:latin typeface="Times New Roman" panose="02020603050405020304" pitchFamily="18" charset="0"/>
                <a:cs typeface="Times New Roman" panose="02020603050405020304" pitchFamily="18" charset="0"/>
              </a:rPr>
              <a:t>, such as </a:t>
            </a:r>
            <a:r>
              <a:rPr lang="en-US" sz="2200" b="1" dirty="0">
                <a:latin typeface="Times New Roman" panose="02020603050405020304" pitchFamily="18" charset="0"/>
                <a:cs typeface="Times New Roman" panose="02020603050405020304" pitchFamily="18" charset="0"/>
              </a:rPr>
              <a:t>PSO</a:t>
            </a:r>
            <a:r>
              <a:rPr lang="en-US" sz="2200" dirty="0">
                <a:latin typeface="Times New Roman" panose="02020603050405020304" pitchFamily="18" charset="0"/>
                <a:cs typeface="Times New Roman" panose="02020603050405020304" pitchFamily="18" charset="0"/>
              </a:rPr>
              <a:t> or </a:t>
            </a:r>
            <a:r>
              <a:rPr lang="en-US" sz="2200" b="1" dirty="0">
                <a:latin typeface="Times New Roman" panose="02020603050405020304" pitchFamily="18" charset="0"/>
                <a:cs typeface="Times New Roman" panose="02020603050405020304" pitchFamily="18" charset="0"/>
              </a:rPr>
              <a:t>Bee Algorithms</a:t>
            </a:r>
            <a:r>
              <a:rPr lang="en-US" sz="2200" dirty="0">
                <a:latin typeface="Times New Roman" panose="02020603050405020304" pitchFamily="18" charset="0"/>
                <a:cs typeface="Times New Roman" panose="02020603050405020304" pitchFamily="18" charset="0"/>
              </a:rPr>
              <a:t>, agents (particles or bees) act independently but are influenced by the group dynamics.</a:t>
            </a:r>
          </a:p>
          <a:p>
            <a:pPr algn="just">
              <a:buFont typeface="Arial" panose="020B0604020202020204" pitchFamily="34" charset="0"/>
              <a:buChar char="•"/>
            </a:pPr>
            <a:r>
              <a:rPr lang="en-US" sz="2200" b="1" dirty="0" err="1">
                <a:latin typeface="Times New Roman" panose="02020603050405020304" pitchFamily="18" charset="0"/>
                <a:cs typeface="Times New Roman" panose="02020603050405020304" pitchFamily="18" charset="0"/>
              </a:rPr>
              <a:t>Boid</a:t>
            </a:r>
            <a:r>
              <a:rPr lang="en-US" sz="2200" b="1" dirty="0">
                <a:latin typeface="Times New Roman" panose="02020603050405020304" pitchFamily="18" charset="0"/>
                <a:cs typeface="Times New Roman" panose="02020603050405020304" pitchFamily="18" charset="0"/>
              </a:rPr>
              <a:t> models</a:t>
            </a:r>
            <a:r>
              <a:rPr lang="en-US" sz="2200" dirty="0">
                <a:latin typeface="Times New Roman" panose="02020603050405020304" pitchFamily="18" charset="0"/>
                <a:cs typeface="Times New Roman" panose="02020603050405020304" pitchFamily="18" charset="0"/>
              </a:rPr>
              <a:t> simulate agents that mimic flocking behavior in birds or schools of fish, where local rules of alignment, cohesion, and separation guide the agent's actions.</a:t>
            </a:r>
          </a:p>
          <a:p>
            <a:endParaRPr lang="en-IN" dirty="0"/>
          </a:p>
        </p:txBody>
      </p:sp>
    </p:spTree>
    <p:extLst>
      <p:ext uri="{BB962C8B-B14F-4D97-AF65-F5344CB8AC3E}">
        <p14:creationId xmlns:p14="http://schemas.microsoft.com/office/powerpoint/2010/main" val="283928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2D98E-0795-0FFB-9124-E09D29A00F4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Parallelism and Distributivity</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FB87087-0E86-860D-4921-3BB29D39D941}"/>
              </a:ext>
            </a:extLst>
          </p:cNvPr>
          <p:cNvSpPr>
            <a:spLocks noGrp="1"/>
          </p:cNvSpPr>
          <p:nvPr>
            <p:ph idx="1"/>
          </p:nvPr>
        </p:nvSpPr>
        <p:spPr>
          <a:xfrm>
            <a:off x="838200" y="1825625"/>
            <a:ext cx="10515600" cy="3759387"/>
          </a:xfrm>
        </p:spPr>
        <p:txBody>
          <a:bodyPr>
            <a:normAutofit fontScale="92500" lnSpcReduction="10000"/>
          </a:bodyPr>
          <a:lstStyle/>
          <a:p>
            <a:pPr algn="just">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Parallelism</a:t>
            </a:r>
            <a:r>
              <a:rPr lang="en-US" sz="2200" dirty="0">
                <a:latin typeface="Times New Roman" panose="02020603050405020304" pitchFamily="18" charset="0"/>
                <a:cs typeface="Times New Roman" panose="02020603050405020304" pitchFamily="18" charset="0"/>
              </a:rPr>
              <a:t> refers to multiple processes or agents executing simultaneously, similar to how natural systems like ant colonies or flocks of birds can work collectively on tasks. Parallelism is commonly seen in nature-inspired algorithms, where numerous agents or individuals search for solutions concurrently.</a:t>
            </a:r>
          </a:p>
          <a:p>
            <a:pPr marL="742950" lvl="1" indent="-285750" algn="just">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In </a:t>
            </a:r>
            <a:r>
              <a:rPr lang="en-US" sz="2200" b="1" dirty="0">
                <a:latin typeface="Times New Roman" panose="02020603050405020304" pitchFamily="18" charset="0"/>
                <a:cs typeface="Times New Roman" panose="02020603050405020304" pitchFamily="18" charset="0"/>
              </a:rPr>
              <a:t>Genetic Algorithms (GA)</a:t>
            </a:r>
            <a:r>
              <a:rPr lang="en-US" sz="2200" dirty="0">
                <a:latin typeface="Times New Roman" panose="02020603050405020304" pitchFamily="18" charset="0"/>
                <a:cs typeface="Times New Roman" panose="02020603050405020304" pitchFamily="18" charset="0"/>
              </a:rPr>
              <a:t> or </a:t>
            </a:r>
            <a:r>
              <a:rPr lang="en-US" sz="2200" b="1" dirty="0">
                <a:latin typeface="Times New Roman" panose="02020603050405020304" pitchFamily="18" charset="0"/>
                <a:cs typeface="Times New Roman" panose="02020603050405020304" pitchFamily="18" charset="0"/>
              </a:rPr>
              <a:t>Particle Swarm Optimization (PSO)</a:t>
            </a:r>
            <a:r>
              <a:rPr lang="en-US" sz="2200" dirty="0">
                <a:latin typeface="Times New Roman" panose="02020603050405020304" pitchFamily="18" charset="0"/>
                <a:cs typeface="Times New Roman" panose="02020603050405020304" pitchFamily="18" charset="0"/>
              </a:rPr>
              <a:t>, multiple individuals (solutions) evolve or search the space simultaneously, each working on a different part of the solution.</a:t>
            </a:r>
          </a:p>
          <a:p>
            <a:pPr algn="just">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Distributivity</a:t>
            </a:r>
            <a:r>
              <a:rPr lang="en-US" sz="2200" dirty="0">
                <a:latin typeface="Times New Roman" panose="02020603050405020304" pitchFamily="18" charset="0"/>
                <a:cs typeface="Times New Roman" panose="02020603050405020304" pitchFamily="18" charset="0"/>
              </a:rPr>
              <a:t> means that computation or task processing is spread across multiple agents or nodes, often in a decentralized manner. This helps avoid bottlenecks and improves fault tolerance, as it mimics how decentralized natural systems (e.g., colonies of insects or social animals) work.</a:t>
            </a:r>
          </a:p>
          <a:p>
            <a:pPr marL="742950" lvl="1" indent="-285750" algn="just">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In </a:t>
            </a:r>
            <a:r>
              <a:rPr lang="en-US" sz="2200" b="1" dirty="0">
                <a:latin typeface="Times New Roman" panose="02020603050405020304" pitchFamily="18" charset="0"/>
                <a:cs typeface="Times New Roman" panose="02020603050405020304" pitchFamily="18" charset="0"/>
              </a:rPr>
              <a:t>Ant Colony Optimization (ACO)</a:t>
            </a:r>
            <a:r>
              <a:rPr lang="en-US" sz="2200" dirty="0">
                <a:latin typeface="Times New Roman" panose="02020603050405020304" pitchFamily="18" charset="0"/>
                <a:cs typeface="Times New Roman" panose="02020603050405020304" pitchFamily="18" charset="0"/>
              </a:rPr>
              <a:t>, the work of finding the shortest path is distributed among several ants. There is no central control; each ant contributes locally, and together they form a solution.</a:t>
            </a:r>
          </a:p>
          <a:p>
            <a:endParaRPr lang="en-IN" dirty="0"/>
          </a:p>
        </p:txBody>
      </p:sp>
    </p:spTree>
    <p:extLst>
      <p:ext uri="{BB962C8B-B14F-4D97-AF65-F5344CB8AC3E}">
        <p14:creationId xmlns:p14="http://schemas.microsoft.com/office/powerpoint/2010/main" val="1383553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85D3C-D8EB-4910-8363-AE1076652D8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Interactivity</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D02B064-C462-8829-D0A5-16253D442500}"/>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Interactivity refers to the communication and interaction between agents or individuals in the system. These interactions allow agents to exchange information, influencing their behavior and helping the system to evolve toward better solutions.</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Example</a:t>
            </a:r>
            <a:r>
              <a:rPr lang="en-US" sz="2000" dirty="0">
                <a:latin typeface="Times New Roman" panose="02020603050405020304" pitchFamily="18" charset="0"/>
                <a:cs typeface="Times New Roman" panose="02020603050405020304" pitchFamily="18" charset="0"/>
              </a:rPr>
              <a:t>: In </a:t>
            </a:r>
            <a:r>
              <a:rPr lang="en-US" sz="2000" b="1" dirty="0">
                <a:latin typeface="Times New Roman" panose="02020603050405020304" pitchFamily="18" charset="0"/>
                <a:cs typeface="Times New Roman" panose="02020603050405020304" pitchFamily="18" charset="0"/>
              </a:rPr>
              <a:t>Swarm Intelligence</a:t>
            </a:r>
            <a:r>
              <a:rPr lang="en-US" sz="2000" dirty="0">
                <a:latin typeface="Times New Roman" panose="02020603050405020304" pitchFamily="18" charset="0"/>
                <a:cs typeface="Times New Roman" panose="02020603050405020304" pitchFamily="18" charset="0"/>
              </a:rPr>
              <a:t>, like </a:t>
            </a:r>
            <a:r>
              <a:rPr lang="en-US" sz="2000" b="1" dirty="0">
                <a:latin typeface="Times New Roman" panose="02020603050405020304" pitchFamily="18" charset="0"/>
                <a:cs typeface="Times New Roman" panose="02020603050405020304" pitchFamily="18" charset="0"/>
              </a:rPr>
              <a:t>PSO</a:t>
            </a:r>
            <a:r>
              <a:rPr lang="en-US" sz="2000" dirty="0">
                <a:latin typeface="Times New Roman" panose="02020603050405020304" pitchFamily="18" charset="0"/>
                <a:cs typeface="Times New Roman" panose="02020603050405020304" pitchFamily="18" charset="0"/>
              </a:rPr>
              <a:t>, particles interact with each other by sharing information about their position and velocity in the search space. This helps the entire swarm converge towards optimal solutions.</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Artificial Neural Networks (ANNs)</a:t>
            </a:r>
            <a:r>
              <a:rPr lang="en-US" sz="2000" dirty="0">
                <a:latin typeface="Times New Roman" panose="02020603050405020304" pitchFamily="18" charset="0"/>
                <a:cs typeface="Times New Roman" panose="02020603050405020304" pitchFamily="18" charset="0"/>
              </a:rPr>
              <a:t>, neurons interact with each other through weighted connections, which collectively lead to learning and problem-solving.</a:t>
            </a:r>
          </a:p>
          <a:p>
            <a:endParaRPr lang="en-IN" dirty="0"/>
          </a:p>
        </p:txBody>
      </p:sp>
    </p:spTree>
    <p:extLst>
      <p:ext uri="{BB962C8B-B14F-4D97-AF65-F5344CB8AC3E}">
        <p14:creationId xmlns:p14="http://schemas.microsoft.com/office/powerpoint/2010/main" val="2713329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3D701-40A7-E07B-604C-F870DBB056F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Adaptation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71D264A-1346-879D-6F22-75A22E166FC5}"/>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Adaptation refers to the ability of agents or the system as a whole to adjust to changes in the environment or to improve performance over time. Nature-inspired systems are highly adaptive, often using feedback loops or learning mechanisms to refine their behavior.</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Example</a:t>
            </a:r>
            <a:r>
              <a:rPr lang="en-US" sz="2000" dirty="0">
                <a:latin typeface="Times New Roman" panose="02020603050405020304" pitchFamily="18" charset="0"/>
                <a:cs typeface="Times New Roman" panose="02020603050405020304" pitchFamily="18" charset="0"/>
              </a:rPr>
              <a:t>: In </a:t>
            </a:r>
            <a:r>
              <a:rPr lang="en-US" sz="2000" b="1" dirty="0">
                <a:latin typeface="Times New Roman" panose="02020603050405020304" pitchFamily="18" charset="0"/>
                <a:cs typeface="Times New Roman" panose="02020603050405020304" pitchFamily="18" charset="0"/>
              </a:rPr>
              <a:t>Evolutionary Algorithms (EAs)</a:t>
            </a:r>
            <a:r>
              <a:rPr lang="en-US" sz="2000" dirty="0">
                <a:latin typeface="Times New Roman" panose="02020603050405020304" pitchFamily="18" charset="0"/>
                <a:cs typeface="Times New Roman" panose="02020603050405020304" pitchFamily="18" charset="0"/>
              </a:rPr>
              <a:t>, individuals adapt to their environment through evolutionary operators like mutation, selection, and crossover, gradually improving their fitness in each generation.</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Machine Learning</a:t>
            </a:r>
            <a:r>
              <a:rPr lang="en-US" sz="2000" dirty="0">
                <a:latin typeface="Times New Roman" panose="02020603050405020304" pitchFamily="18" charset="0"/>
                <a:cs typeface="Times New Roman" panose="02020603050405020304" pitchFamily="18" charset="0"/>
              </a:rPr>
              <a:t>, algorithms adapt through continuous learning, such as using feedback from the environment or through reinforcement learning strategies.</a:t>
            </a:r>
          </a:p>
          <a:p>
            <a:endParaRPr lang="en-IN" dirty="0"/>
          </a:p>
        </p:txBody>
      </p:sp>
    </p:spTree>
    <p:extLst>
      <p:ext uri="{BB962C8B-B14F-4D97-AF65-F5344CB8AC3E}">
        <p14:creationId xmlns:p14="http://schemas.microsoft.com/office/powerpoint/2010/main" val="1492926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DC556-6C05-CE85-1E3A-0BEF3661D47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Feedback</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6B818EF-BA95-C2B5-1FD2-F5DE0DF2D1F5}"/>
              </a:ext>
            </a:extLst>
          </p:cNvPr>
          <p:cNvSpPr>
            <a:spLocks noGrp="1"/>
          </p:cNvSpPr>
          <p:nvPr>
            <p:ph idx="1"/>
          </p:nvPr>
        </p:nvSpPr>
        <p:spPr/>
        <p:txBody>
          <a:bodyPr/>
          <a:lstStyle/>
          <a:p>
            <a:pPr algn="just"/>
            <a:r>
              <a:rPr lang="en-US" sz="2000" b="1" dirty="0">
                <a:latin typeface="Times New Roman" panose="02020603050405020304" pitchFamily="18" charset="0"/>
                <a:cs typeface="Times New Roman" panose="02020603050405020304" pitchFamily="18" charset="0"/>
              </a:rPr>
              <a:t>Feedback</a:t>
            </a:r>
            <a:r>
              <a:rPr lang="en-US" sz="2000" dirty="0">
                <a:latin typeface="Times New Roman" panose="02020603050405020304" pitchFamily="18" charset="0"/>
                <a:cs typeface="Times New Roman" panose="02020603050405020304" pitchFamily="18" charset="0"/>
              </a:rPr>
              <a:t> refers to the process where the output or result of an agent’s action influences future actions. Positive feedback can reinforce certain behaviors, while negative feedback may suppress others, leading to dynamic changes in the system.</a:t>
            </a:r>
          </a:p>
          <a:p>
            <a:pPr algn="just"/>
            <a:r>
              <a:rPr lang="en-US" sz="2000" b="1" dirty="0">
                <a:latin typeface="Times New Roman" panose="02020603050405020304" pitchFamily="18" charset="0"/>
                <a:cs typeface="Times New Roman" panose="02020603050405020304" pitchFamily="18" charset="0"/>
              </a:rPr>
              <a:t>Example</a:t>
            </a:r>
            <a:r>
              <a:rPr lang="en-US" sz="2000" dirty="0">
                <a:latin typeface="Times New Roman" panose="02020603050405020304" pitchFamily="18" charset="0"/>
                <a:cs typeface="Times New Roman" panose="02020603050405020304" pitchFamily="18" charset="0"/>
              </a:rPr>
              <a:t>: In </a:t>
            </a:r>
            <a:r>
              <a:rPr lang="en-US" sz="2000" b="1" dirty="0">
                <a:latin typeface="Times New Roman" panose="02020603050405020304" pitchFamily="18" charset="0"/>
                <a:cs typeface="Times New Roman" panose="02020603050405020304" pitchFamily="18" charset="0"/>
              </a:rPr>
              <a:t>Ant Colony Optimization (ACO)</a:t>
            </a:r>
            <a:r>
              <a:rPr lang="en-US" sz="2000" dirty="0">
                <a:latin typeface="Times New Roman" panose="02020603050405020304" pitchFamily="18" charset="0"/>
                <a:cs typeface="Times New Roman" panose="02020603050405020304" pitchFamily="18" charset="0"/>
              </a:rPr>
              <a:t>, ants lay pheromones on paths they take. As more ants follow a successful path, more pheromones are laid, which positively reinforces that path for other ants.</a:t>
            </a:r>
          </a:p>
          <a:p>
            <a:endParaRPr lang="en-IN" dirty="0"/>
          </a:p>
        </p:txBody>
      </p:sp>
    </p:spTree>
    <p:extLst>
      <p:ext uri="{BB962C8B-B14F-4D97-AF65-F5344CB8AC3E}">
        <p14:creationId xmlns:p14="http://schemas.microsoft.com/office/powerpoint/2010/main" val="30207191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D5CDD-C034-BD42-77E4-7E643A80EF1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Self Organization</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DF3D8E0-DD84-1B68-270F-26879C1465B3}"/>
              </a:ext>
            </a:extLst>
          </p:cNvPr>
          <p:cNvSpPr>
            <a:spLocks noGrp="1"/>
          </p:cNvSpPr>
          <p:nvPr>
            <p:ph idx="1"/>
          </p:nvPr>
        </p:nvSpPr>
        <p:spPr/>
        <p:txBody>
          <a:bodyPr/>
          <a:lstStyle/>
          <a:p>
            <a:pPr algn="just"/>
            <a:r>
              <a:rPr lang="en-US" sz="2000" b="1" dirty="0">
                <a:latin typeface="Times New Roman" panose="02020603050405020304" pitchFamily="18" charset="0"/>
                <a:cs typeface="Times New Roman" panose="02020603050405020304" pitchFamily="18" charset="0"/>
              </a:rPr>
              <a:t>Self-Organization</a:t>
            </a:r>
            <a:r>
              <a:rPr lang="en-US" sz="2000" dirty="0">
                <a:latin typeface="Times New Roman" panose="02020603050405020304" pitchFamily="18" charset="0"/>
                <a:cs typeface="Times New Roman" panose="02020603050405020304" pitchFamily="18" charset="0"/>
              </a:rPr>
              <a:t> describes a system's ability to spontaneously organize itself without central control, emerging from the local interactions of its agents. Self-organization allows nature-inspired algorithms to create order and structure from seemingly random or decentralized behaviors.</a:t>
            </a:r>
          </a:p>
          <a:p>
            <a:pPr algn="just"/>
            <a:r>
              <a:rPr lang="en-US" sz="2000" b="1" dirty="0">
                <a:latin typeface="Times New Roman" panose="02020603050405020304" pitchFamily="18" charset="0"/>
                <a:cs typeface="Times New Roman" panose="02020603050405020304" pitchFamily="18" charset="0"/>
              </a:rPr>
              <a:t>Example</a:t>
            </a:r>
            <a:r>
              <a:rPr lang="en-US" sz="2000" dirty="0">
                <a:latin typeface="Times New Roman" panose="02020603050405020304" pitchFamily="18" charset="0"/>
                <a:cs typeface="Times New Roman" panose="02020603050405020304" pitchFamily="18" charset="0"/>
              </a:rPr>
              <a:t>: In </a:t>
            </a:r>
            <a:r>
              <a:rPr lang="en-US" sz="2000" b="1" dirty="0">
                <a:latin typeface="Times New Roman" panose="02020603050405020304" pitchFamily="18" charset="0"/>
                <a:cs typeface="Times New Roman" panose="02020603050405020304" pitchFamily="18" charset="0"/>
              </a:rPr>
              <a:t>Swarm Intelligence</a:t>
            </a:r>
            <a:r>
              <a:rPr lang="en-US" sz="2000" dirty="0">
                <a:latin typeface="Times New Roman" panose="02020603050405020304" pitchFamily="18" charset="0"/>
                <a:cs typeface="Times New Roman" panose="02020603050405020304" pitchFamily="18" charset="0"/>
              </a:rPr>
              <a:t>, individual agents (e.g., particles, birds, ants) follow simple rules, and through their interactions, a global structure or solution emerges.</a:t>
            </a:r>
          </a:p>
          <a:p>
            <a:endParaRPr lang="en-IN" dirty="0"/>
          </a:p>
        </p:txBody>
      </p:sp>
    </p:spTree>
    <p:extLst>
      <p:ext uri="{BB962C8B-B14F-4D97-AF65-F5344CB8AC3E}">
        <p14:creationId xmlns:p14="http://schemas.microsoft.com/office/powerpoint/2010/main" val="404456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8EACC-6074-CDF0-61E5-F764403B6EC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Complexity</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1FAEA13-2BDB-822B-BE77-376BDF58E0B8}"/>
              </a:ext>
            </a:extLst>
          </p:cNvPr>
          <p:cNvSpPr>
            <a:spLocks noGrp="1"/>
          </p:cNvSpPr>
          <p:nvPr>
            <p:ph idx="1"/>
          </p:nvPr>
        </p:nvSpPr>
        <p:spPr/>
        <p:txBody>
          <a:bodyPr/>
          <a:lstStyle/>
          <a:p>
            <a:pPr algn="just"/>
            <a:r>
              <a:rPr lang="en-US" sz="2000" b="1" dirty="0">
                <a:latin typeface="Times New Roman" panose="02020603050405020304" pitchFamily="18" charset="0"/>
                <a:cs typeface="Times New Roman" panose="02020603050405020304" pitchFamily="18" charset="0"/>
              </a:rPr>
              <a:t>Complexity</a:t>
            </a:r>
            <a:r>
              <a:rPr lang="en-US" sz="2000" dirty="0">
                <a:latin typeface="Times New Roman" panose="02020603050405020304" pitchFamily="18" charset="0"/>
                <a:cs typeface="Times New Roman" panose="02020603050405020304" pitchFamily="18" charset="0"/>
              </a:rPr>
              <a:t> in nature-inspired systems arises from the combination of large numbers of simple interactions between agents. These systems often exhibit non-linear behaviors, where small changes in one part of the system can lead to significant, unpredictable outcomes.</a:t>
            </a:r>
          </a:p>
          <a:p>
            <a:pPr algn="just"/>
            <a:r>
              <a:rPr lang="en-US" sz="2000" b="1" dirty="0">
                <a:latin typeface="Times New Roman" panose="02020603050405020304" pitchFamily="18" charset="0"/>
                <a:cs typeface="Times New Roman" panose="02020603050405020304" pitchFamily="18" charset="0"/>
              </a:rPr>
              <a:t>Example</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Flocking algorithms</a:t>
            </a:r>
            <a:r>
              <a:rPr lang="en-US" sz="2000" dirty="0">
                <a:latin typeface="Times New Roman" panose="02020603050405020304" pitchFamily="18" charset="0"/>
                <a:cs typeface="Times New Roman" panose="02020603050405020304" pitchFamily="18" charset="0"/>
              </a:rPr>
              <a:t>, based on the </a:t>
            </a:r>
            <a:r>
              <a:rPr lang="en-US" sz="2000" dirty="0" err="1">
                <a:latin typeface="Times New Roman" panose="02020603050405020304" pitchFamily="18" charset="0"/>
                <a:cs typeface="Times New Roman" panose="02020603050405020304" pitchFamily="18" charset="0"/>
              </a:rPr>
              <a:t>Boids</a:t>
            </a:r>
            <a:r>
              <a:rPr lang="en-US" sz="2000" dirty="0">
                <a:latin typeface="Times New Roman" panose="02020603050405020304" pitchFamily="18" charset="0"/>
                <a:cs typeface="Times New Roman" panose="02020603050405020304" pitchFamily="18" charset="0"/>
              </a:rPr>
              <a:t> model, where simple rules applied by each agent (bird) lead to complex behaviors, like flocking formations, without explicit coordination.</a:t>
            </a:r>
          </a:p>
          <a:p>
            <a:endParaRPr lang="en-IN" dirty="0"/>
          </a:p>
        </p:txBody>
      </p:sp>
    </p:spTree>
    <p:extLst>
      <p:ext uri="{BB962C8B-B14F-4D97-AF65-F5344CB8AC3E}">
        <p14:creationId xmlns:p14="http://schemas.microsoft.com/office/powerpoint/2010/main" val="2371098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BC64-558A-FE8A-BCC4-260C9BE848F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Emergence</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2E122-0F26-AC69-8C59-44C7E0EA7F2C}"/>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Emergence refers to the process where complex structures or behaviors arise from simple rules followed by individual agents. The emergent behavior is not explicitly programmed but results from the local interactions of agents. This principle is central to nature-inspired computing.</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Example</a:t>
            </a:r>
            <a:r>
              <a:rPr lang="en-US" sz="2000" dirty="0">
                <a:latin typeface="Times New Roman" panose="02020603050405020304" pitchFamily="18" charset="0"/>
                <a:cs typeface="Times New Roman" panose="02020603050405020304" pitchFamily="18" charset="0"/>
              </a:rPr>
              <a:t>: In </a:t>
            </a:r>
            <a:r>
              <a:rPr lang="en-US" sz="2000" b="1" dirty="0">
                <a:latin typeface="Times New Roman" panose="02020603050405020304" pitchFamily="18" charset="0"/>
                <a:cs typeface="Times New Roman" panose="02020603050405020304" pitchFamily="18" charset="0"/>
              </a:rPr>
              <a:t>Genetic Algorithms</a:t>
            </a:r>
            <a:r>
              <a:rPr lang="en-US" sz="2000" dirty="0">
                <a:latin typeface="Times New Roman" panose="02020603050405020304" pitchFamily="18" charset="0"/>
                <a:cs typeface="Times New Roman" panose="02020603050405020304" pitchFamily="18" charset="0"/>
              </a:rPr>
              <a:t>, the complex behavior of an optimized solution emerges from the interactions of genetic operators like mutation, crossover, and selection over many generations.</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Swarm Intelligence</a:t>
            </a:r>
            <a:r>
              <a:rPr lang="en-US" sz="2000" dirty="0">
                <a:latin typeface="Times New Roman" panose="02020603050405020304" pitchFamily="18" charset="0"/>
                <a:cs typeface="Times New Roman" panose="02020603050405020304" pitchFamily="18" charset="0"/>
              </a:rPr>
              <a:t>, the behavior of the entire swarm (e.g., finding an optimal solution or performing a complex task) is an emergent property of the simple rules followed by individual agents.</a:t>
            </a:r>
          </a:p>
          <a:p>
            <a:endParaRPr lang="en-IN" dirty="0"/>
          </a:p>
        </p:txBody>
      </p:sp>
    </p:spTree>
    <p:extLst>
      <p:ext uri="{BB962C8B-B14F-4D97-AF65-F5344CB8AC3E}">
        <p14:creationId xmlns:p14="http://schemas.microsoft.com/office/powerpoint/2010/main" val="2390101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406</TotalTime>
  <Words>1694</Words>
  <Application>Microsoft Office PowerPoint</Application>
  <PresentationFormat>Widescreen</PresentationFormat>
  <Paragraphs>98</Paragraphs>
  <Slides>33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Arial</vt:lpstr>
      <vt:lpstr>Calibri</vt:lpstr>
      <vt:lpstr>Calibri Light</vt:lpstr>
      <vt:lpstr>Times New Roman</vt:lpstr>
      <vt:lpstr>Wingdings</vt:lpstr>
      <vt:lpstr>Office Theme</vt:lpstr>
      <vt:lpstr>Custom Design</vt:lpstr>
      <vt:lpstr>B.M.S College of Engineering  Department of Machine Learning</vt:lpstr>
      <vt:lpstr>Introduction</vt:lpstr>
      <vt:lpstr>Nature Inspired Computing </vt:lpstr>
      <vt:lpstr>Nature Inspired Computing </vt:lpstr>
      <vt:lpstr>How we get the Inspiration from the Nature to Solve the real life Problems?</vt:lpstr>
      <vt:lpstr>Nature Inspired Designs  </vt:lpstr>
      <vt:lpstr>Philosophy </vt:lpstr>
      <vt:lpstr>Outcomes Related to Nature  Computing</vt:lpstr>
      <vt:lpstr>Basic Principles of Nature </vt:lpstr>
      <vt:lpstr>Optimization and its Spirit  </vt:lpstr>
      <vt:lpstr>Categorization of Optimization Algorithm </vt:lpstr>
      <vt:lpstr>Branches of Nature Inspired Computing </vt:lpstr>
      <vt:lpstr>Computing Inspired by Nature</vt:lpstr>
      <vt:lpstr>Evolutionary Algorithm (EA)</vt:lpstr>
      <vt:lpstr>Artificial Neural Network (ANN)</vt:lpstr>
      <vt:lpstr>SWARM Intelligence (SI)</vt:lpstr>
      <vt:lpstr>Artificial Immune System (AIS)</vt:lpstr>
      <vt:lpstr>Simulation Emulation of Nature in Computers</vt:lpstr>
      <vt:lpstr>Fractal Geometry</vt:lpstr>
      <vt:lpstr>Artificial Life</vt:lpstr>
      <vt:lpstr>Computing with Natural Materials </vt:lpstr>
      <vt:lpstr>Molecular (DNA) Computing</vt:lpstr>
      <vt:lpstr>Quantum Mechanics</vt:lpstr>
      <vt:lpstr>Individuals </vt:lpstr>
      <vt:lpstr>Entities </vt:lpstr>
      <vt:lpstr>Agents</vt:lpstr>
      <vt:lpstr>Parallelism and Distributivity</vt:lpstr>
      <vt:lpstr>Interactivity</vt:lpstr>
      <vt:lpstr>Adaptation</vt:lpstr>
      <vt:lpstr>Feedback</vt:lpstr>
      <vt:lpstr>Self Organization</vt:lpstr>
      <vt:lpstr>Complexity</vt:lpstr>
      <vt:lpstr>Emergence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Varsha R</dc:creator>
  <cp:lastModifiedBy>Varsha R</cp:lastModifiedBy>
  <cp:revision>71</cp:revision>
  <dcterms:created xsi:type="dcterms:W3CDTF">2024-09-26T04:34:29Z</dcterms:created>
  <dcterms:modified xsi:type="dcterms:W3CDTF">2026-09-09T09:28:23Z</dcterms:modified>
</cp:coreProperties>
</file>