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7" r:id="rId3"/>
    <p:sldId id="278" r:id="rId4"/>
    <p:sldId id="281" r:id="rId5"/>
    <p:sldId id="258" r:id="rId6"/>
    <p:sldId id="260" r:id="rId7"/>
    <p:sldId id="261" r:id="rId8"/>
    <p:sldId id="271" r:id="rId9"/>
    <p:sldId id="272" r:id="rId10"/>
    <p:sldId id="262" r:id="rId11"/>
    <p:sldId id="273" r:id="rId12"/>
    <p:sldId id="280" r:id="rId13"/>
    <p:sldId id="259" r:id="rId14"/>
    <p:sldId id="265" r:id="rId15"/>
    <p:sldId id="266" r:id="rId16"/>
    <p:sldId id="267" r:id="rId17"/>
    <p:sldId id="283" r:id="rId18"/>
    <p:sldId id="276" r:id="rId19"/>
    <p:sldId id="301" r:id="rId20"/>
    <p:sldId id="302" r:id="rId21"/>
    <p:sldId id="268" r:id="rId22"/>
    <p:sldId id="263" r:id="rId23"/>
    <p:sldId id="305" r:id="rId24"/>
    <p:sldId id="306" r:id="rId25"/>
    <p:sldId id="269" r:id="rId26"/>
    <p:sldId id="285" r:id="rId27"/>
    <p:sldId id="286" r:id="rId28"/>
    <p:sldId id="287" r:id="rId29"/>
    <p:sldId id="303" r:id="rId30"/>
    <p:sldId id="304" r:id="rId31"/>
    <p:sldId id="270" r:id="rId32"/>
    <p:sldId id="284" r:id="rId33"/>
    <p:sldId id="307" r:id="rId34"/>
    <p:sldId id="308" r:id="rId35"/>
    <p:sldId id="275" r:id="rId36"/>
    <p:sldId id="290" r:id="rId37"/>
    <p:sldId id="291" r:id="rId38"/>
    <p:sldId id="292" r:id="rId39"/>
    <p:sldId id="293" r:id="rId40"/>
    <p:sldId id="294" r:id="rId41"/>
    <p:sldId id="295" r:id="rId42"/>
    <p:sldId id="296" r:id="rId43"/>
    <p:sldId id="288" r:id="rId44"/>
    <p:sldId id="297" r:id="rId45"/>
    <p:sldId id="298" r:id="rId46"/>
    <p:sldId id="299" r:id="rId47"/>
    <p:sldId id="300"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68A11-12CF-4D7D-B5DC-0D8016A9FF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C18B3A1-E6AE-4725-8CA9-24231E7D49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B126A80-F8D1-4D21-85A7-324CBECBBDA1}"/>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5" name="Footer Placeholder 4">
            <a:extLst>
              <a:ext uri="{FF2B5EF4-FFF2-40B4-BE49-F238E27FC236}">
                <a16:creationId xmlns:a16="http://schemas.microsoft.com/office/drawing/2014/main" id="{BE88E1E6-D5C9-4B9A-8B7C-DA8A17C929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95C3CFE-DA51-42A4-9B29-3E4A5BE10D0B}"/>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3834773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BEF57-7AE4-416E-8286-2C079116ACA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D231C25-C456-48FF-B388-35ADAA93B0C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a:extLst>
              <a:ext uri="{FF2B5EF4-FFF2-40B4-BE49-F238E27FC236}">
                <a16:creationId xmlns:a16="http://schemas.microsoft.com/office/drawing/2014/main" id="{7DA43E01-FCF3-4F70-95AD-2C91ABD7C439}"/>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5" name="Footer Placeholder 4">
            <a:extLst>
              <a:ext uri="{FF2B5EF4-FFF2-40B4-BE49-F238E27FC236}">
                <a16:creationId xmlns:a16="http://schemas.microsoft.com/office/drawing/2014/main" id="{B8215770-4410-4A6A-9213-627B5A4BF8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322D9EE-FABA-428D-9422-593831B339AF}"/>
              </a:ext>
            </a:extLst>
          </p:cNvPr>
          <p:cNvSpPr>
            <a:spLocks noGrp="1"/>
          </p:cNvSpPr>
          <p:nvPr>
            <p:ph type="sldNum" sz="quarter" idx="12"/>
          </p:nvPr>
        </p:nvSpPr>
        <p:spPr/>
        <p:txBody>
          <a:bodyPr/>
          <a:lstStyle/>
          <a:p>
            <a:fld id="{191F3BBE-9E11-44B6-8698-FACFD4F9810F}" type="slidenum">
              <a:rPr lang="en-IN" smtClean="0"/>
              <a:t>‹#›</a:t>
            </a:fld>
            <a:endParaRPr lang="en-IN"/>
          </a:p>
        </p:txBody>
      </p:sp>
      <p:sp>
        <p:nvSpPr>
          <p:cNvPr id="7" name="TextBox 6">
            <a:extLst>
              <a:ext uri="{FF2B5EF4-FFF2-40B4-BE49-F238E27FC236}">
                <a16:creationId xmlns:a16="http://schemas.microsoft.com/office/drawing/2014/main" id="{CA5B8C05-2E26-49AA-924A-21D80DDB3500}"/>
              </a:ext>
            </a:extLst>
          </p:cNvPr>
          <p:cNvSpPr txBox="1"/>
          <p:nvPr userDrawn="1"/>
        </p:nvSpPr>
        <p:spPr>
          <a:xfrm rot="20056507">
            <a:off x="3286037" y="3884103"/>
            <a:ext cx="5619925" cy="369332"/>
          </a:xfrm>
          <a:prstGeom prst="rect">
            <a:avLst/>
          </a:prstGeom>
          <a:noFill/>
        </p:spPr>
        <p:txBody>
          <a:bodyPr wrap="square" rtlCol="0">
            <a:spAutoFit/>
          </a:bodyPr>
          <a:lstStyle/>
          <a:p>
            <a:pPr algn="ctr"/>
            <a:r>
              <a:rPr lang="en-IN" dirty="0">
                <a:solidFill>
                  <a:schemeClr val="bg1">
                    <a:lumMod val="50000"/>
                  </a:schemeClr>
                </a:solidFill>
                <a:latin typeface="Times New Roman" panose="02020603050405020304" pitchFamily="18" charset="0"/>
                <a:cs typeface="Times New Roman" panose="02020603050405020304" pitchFamily="18" charset="0"/>
              </a:rPr>
              <a:t>Presentation by Prof. Varsha R</a:t>
            </a:r>
          </a:p>
        </p:txBody>
      </p:sp>
    </p:spTree>
    <p:extLst>
      <p:ext uri="{BB962C8B-B14F-4D97-AF65-F5344CB8AC3E}">
        <p14:creationId xmlns:p14="http://schemas.microsoft.com/office/powerpoint/2010/main" val="2882962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5416-35C3-444A-A10A-CB73F1FC08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A6BB5D4-D6E0-4BD4-8EAC-47C4E3B512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732F11-4457-468B-860D-11BA4538969D}"/>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5" name="Footer Placeholder 4">
            <a:extLst>
              <a:ext uri="{FF2B5EF4-FFF2-40B4-BE49-F238E27FC236}">
                <a16:creationId xmlns:a16="http://schemas.microsoft.com/office/drawing/2014/main" id="{DE93EE41-8878-459E-9ACF-B1F08B6F832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B88703E-71DD-4939-BCB8-327DE847B639}"/>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3447649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31000-28C5-4156-93DA-491BD0DFBA7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86558B9-8236-4D7E-9256-171A2B2F6A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28D6A0C-3098-4764-B03C-FA939AAA8F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43A246E-90A1-4FB3-9291-5174FDF8C067}"/>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6" name="Footer Placeholder 5">
            <a:extLst>
              <a:ext uri="{FF2B5EF4-FFF2-40B4-BE49-F238E27FC236}">
                <a16:creationId xmlns:a16="http://schemas.microsoft.com/office/drawing/2014/main" id="{3588AD77-C028-4866-9E2B-E3EC5913778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5E73BD9-3D55-49F4-AF91-35DBE4762BA1}"/>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732683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D94F7-40CD-4593-BCA4-D422B7AC538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69C8866-3383-49E0-836D-623B161E70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411995-D37C-4DF2-9FA3-6E1D5F5EE5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26B50C9-4111-4B24-93CD-5960A1E234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CA2946-9A0B-4DAA-8FA7-59672C1AAA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AB85008-39D8-41C0-AB3B-C63AE26CF17C}"/>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8" name="Footer Placeholder 7">
            <a:extLst>
              <a:ext uri="{FF2B5EF4-FFF2-40B4-BE49-F238E27FC236}">
                <a16:creationId xmlns:a16="http://schemas.microsoft.com/office/drawing/2014/main" id="{D8332E25-ABE3-42B5-954C-2788427DB87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610DF4A-CB5A-431D-8D36-4441B01BC659}"/>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1261734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9852-0622-4164-AD79-D1098CEA757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2A50D4A-8ECA-42A6-AAAA-824B730FAE5E}"/>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4" name="Footer Placeholder 3">
            <a:extLst>
              <a:ext uri="{FF2B5EF4-FFF2-40B4-BE49-F238E27FC236}">
                <a16:creationId xmlns:a16="http://schemas.microsoft.com/office/drawing/2014/main" id="{96C2F50A-F679-486D-8544-08122AD9C68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56C9D51-089B-4BA8-A14B-91355DE30D81}"/>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897324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C5D16E-E9DC-47DA-BD18-09C0FAAEF890}"/>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3" name="Footer Placeholder 2">
            <a:extLst>
              <a:ext uri="{FF2B5EF4-FFF2-40B4-BE49-F238E27FC236}">
                <a16:creationId xmlns:a16="http://schemas.microsoft.com/office/drawing/2014/main" id="{77ADEF8A-FFC3-406E-848F-94CE23FA136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C2D651B-3985-4A23-A39B-187402DCA7C4}"/>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1099882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A7CC-61C6-45A2-AE28-B953B2B88D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9865BDD-3807-475A-8F53-77CC7D1E89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51ADDB4-CEE3-41AD-A95C-B96D2D3C0D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460E96-F9B5-4256-A4C6-E9B20634C1AA}"/>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6" name="Footer Placeholder 5">
            <a:extLst>
              <a:ext uri="{FF2B5EF4-FFF2-40B4-BE49-F238E27FC236}">
                <a16:creationId xmlns:a16="http://schemas.microsoft.com/office/drawing/2014/main" id="{59CE4B38-D0D8-478A-A6E5-46A3B194123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F2BA0BD-6ECC-4C1F-A3D6-1EA892A6DE2C}"/>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823325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57A3C-86D7-4428-82A4-1BBA12FB32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26374A3-06E4-46CB-904B-C1A8026E9E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8D6CBCA-30A4-4B57-BFBF-97325BF3D1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9F5122-B887-4533-BAE2-5CAA7E31E015}"/>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6" name="Footer Placeholder 5">
            <a:extLst>
              <a:ext uri="{FF2B5EF4-FFF2-40B4-BE49-F238E27FC236}">
                <a16:creationId xmlns:a16="http://schemas.microsoft.com/office/drawing/2014/main" id="{99DF8A9B-FF81-4A0F-AC4E-5266465FBE8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3BE2721-DD0E-4181-92F0-986C43738291}"/>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2754768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4928-E388-4188-B8FC-E04FA7E98D9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0D08640-F8FE-421C-9A33-16527251E3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B95FD1C-79AB-4E08-A1C6-78CC448F349F}"/>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5" name="Footer Placeholder 4">
            <a:extLst>
              <a:ext uri="{FF2B5EF4-FFF2-40B4-BE49-F238E27FC236}">
                <a16:creationId xmlns:a16="http://schemas.microsoft.com/office/drawing/2014/main" id="{0C0E45EA-ECC9-4663-8253-5F25F8D256E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47AD265-24C1-4D0B-8595-FF0AFBC9502D}"/>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3953790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2FE255-FD91-4A11-839D-D15457B085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17D45C0-8832-4CD7-BB96-69105CCD12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97A327A-5E54-4850-921C-F48B23A0BAB0}"/>
              </a:ext>
            </a:extLst>
          </p:cNvPr>
          <p:cNvSpPr>
            <a:spLocks noGrp="1"/>
          </p:cNvSpPr>
          <p:nvPr>
            <p:ph type="dt" sz="half" idx="10"/>
          </p:nvPr>
        </p:nvSpPr>
        <p:spPr/>
        <p:txBody>
          <a:bodyPr/>
          <a:lstStyle/>
          <a:p>
            <a:fld id="{C6E1F15D-1BF9-4A50-B411-17DC8C11A04F}" type="datetimeFigureOut">
              <a:rPr lang="en-IN" smtClean="0"/>
              <a:t>10-02-2026</a:t>
            </a:fld>
            <a:endParaRPr lang="en-IN"/>
          </a:p>
        </p:txBody>
      </p:sp>
      <p:sp>
        <p:nvSpPr>
          <p:cNvPr id="5" name="Footer Placeholder 4">
            <a:extLst>
              <a:ext uri="{FF2B5EF4-FFF2-40B4-BE49-F238E27FC236}">
                <a16:creationId xmlns:a16="http://schemas.microsoft.com/office/drawing/2014/main" id="{D3D6BD32-7FA1-4F30-A359-78CBC785317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FE14543-9B0E-482B-8AE8-9CC0A201648E}"/>
              </a:ext>
            </a:extLst>
          </p:cNvPr>
          <p:cNvSpPr>
            <a:spLocks noGrp="1"/>
          </p:cNvSpPr>
          <p:nvPr>
            <p:ph type="sldNum" sz="quarter" idx="12"/>
          </p:nvPr>
        </p:nvSpPr>
        <p:spPr/>
        <p:txBody>
          <a:bodyPr/>
          <a:lstStyle/>
          <a:p>
            <a:fld id="{191F3BBE-9E11-44B6-8698-FACFD4F9810F}" type="slidenum">
              <a:rPr lang="en-IN" smtClean="0"/>
              <a:t>‹#›</a:t>
            </a:fld>
            <a:endParaRPr lang="en-IN"/>
          </a:p>
        </p:txBody>
      </p:sp>
    </p:spTree>
    <p:extLst>
      <p:ext uri="{BB962C8B-B14F-4D97-AF65-F5344CB8AC3E}">
        <p14:creationId xmlns:p14="http://schemas.microsoft.com/office/powerpoint/2010/main" val="3720479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89ECA1-F688-45A7-BEB8-23E6BCFC31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222498D-5232-44D3-ADF7-3F3D956B2A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484B323-DA4C-41A6-A199-95CAC87BB7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1F15D-1BF9-4A50-B411-17DC8C11A04F}" type="datetimeFigureOut">
              <a:rPr lang="en-IN" smtClean="0"/>
              <a:t>10-02-2026</a:t>
            </a:fld>
            <a:endParaRPr lang="en-IN"/>
          </a:p>
        </p:txBody>
      </p:sp>
      <p:sp>
        <p:nvSpPr>
          <p:cNvPr id="5" name="Footer Placeholder 4">
            <a:extLst>
              <a:ext uri="{FF2B5EF4-FFF2-40B4-BE49-F238E27FC236}">
                <a16:creationId xmlns:a16="http://schemas.microsoft.com/office/drawing/2014/main" id="{D715A0F4-37AB-4DBA-830A-20176C7C6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F3971A4-402F-48BC-9D00-E5A72C4290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F3BBE-9E11-44B6-8698-FACFD4F9810F}" type="slidenum">
              <a:rPr lang="en-IN" smtClean="0"/>
              <a:t>‹#›</a:t>
            </a:fld>
            <a:endParaRPr lang="en-IN"/>
          </a:p>
        </p:txBody>
      </p:sp>
    </p:spTree>
    <p:extLst>
      <p:ext uri="{BB962C8B-B14F-4D97-AF65-F5344CB8AC3E}">
        <p14:creationId xmlns:p14="http://schemas.microsoft.com/office/powerpoint/2010/main" val="1699988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3564-2527-449F-BA72-D4E652B4FBC8}"/>
              </a:ext>
            </a:extLst>
          </p:cNvPr>
          <p:cNvSpPr>
            <a:spLocks noGrp="1"/>
          </p:cNvSpPr>
          <p:nvPr>
            <p:ph type="ctrTitle"/>
          </p:nvPr>
        </p:nvSpPr>
        <p:spPr>
          <a:xfrm>
            <a:off x="516467" y="254001"/>
            <a:ext cx="11065933" cy="3733800"/>
          </a:xfrm>
        </p:spPr>
        <p:txBody>
          <a:bodyPr>
            <a:normAutofit fontScale="90000"/>
          </a:bodyPr>
          <a:lstStyle/>
          <a:p>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latin typeface="Times New Roman" panose="02020603050405020304" pitchFamily="18" charset="0"/>
                <a:cs typeface="Times New Roman" panose="02020603050405020304" pitchFamily="18" charset="0"/>
              </a:rPr>
              <a:t>B.M.S COLLEGE OF ENGINEERING, BANGALORE-19</a:t>
            </a: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solidFill>
                  <a:schemeClr val="accent1"/>
                </a:solidFill>
                <a:latin typeface="Times New Roman" panose="02020603050405020304" pitchFamily="18" charset="0"/>
                <a:cs typeface="Times New Roman" panose="02020603050405020304" pitchFamily="18" charset="0"/>
              </a:rPr>
              <a:t>DEPARTMENT OF MACHINE LEARNING</a:t>
            </a:r>
            <a:br>
              <a:rPr lang="en-IN" sz="3300" dirty="0">
                <a:solidFill>
                  <a:schemeClr val="accent1"/>
                </a:solidFill>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100" dirty="0">
                <a:solidFill>
                  <a:srgbClr val="C00000"/>
                </a:solidFill>
                <a:latin typeface="Times New Roman" panose="02020603050405020304" pitchFamily="18" charset="0"/>
                <a:cs typeface="Times New Roman" panose="02020603050405020304" pitchFamily="18" charset="0"/>
              </a:rPr>
              <a:t>BIG DATA ANALYTICS</a:t>
            </a:r>
            <a:br>
              <a:rPr lang="en-IN" sz="3100" dirty="0">
                <a:latin typeface="Times New Roman" panose="02020603050405020304" pitchFamily="18" charset="0"/>
                <a:cs typeface="Times New Roman" panose="02020603050405020304" pitchFamily="18" charset="0"/>
              </a:rPr>
            </a:br>
            <a:r>
              <a:rPr lang="en-IN" sz="3100" dirty="0">
                <a:solidFill>
                  <a:schemeClr val="accent2">
                    <a:lumMod val="75000"/>
                  </a:schemeClr>
                </a:solidFill>
                <a:latin typeface="Times New Roman" panose="02020603050405020304" pitchFamily="18" charset="0"/>
                <a:cs typeface="Times New Roman" panose="02020603050405020304" pitchFamily="18" charset="0"/>
              </a:rPr>
              <a:t>(24AM6PEBDA)</a:t>
            </a:r>
            <a:br>
              <a:rPr lang="en-IN" sz="3100" dirty="0">
                <a:solidFill>
                  <a:schemeClr val="accent2">
                    <a:lumMod val="75000"/>
                  </a:schemeClr>
                </a:solidFill>
                <a:latin typeface="Times New Roman" panose="02020603050405020304" pitchFamily="18" charset="0"/>
                <a:cs typeface="Times New Roman" panose="02020603050405020304" pitchFamily="18" charset="0"/>
              </a:rPr>
            </a:br>
            <a:endParaRPr lang="en-IN" sz="4000" dirty="0">
              <a:solidFill>
                <a:schemeClr val="accent4">
                  <a:lumMod val="60000"/>
                  <a:lumOff val="40000"/>
                </a:schemeClr>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8BBD246-F92A-4CA6-A74D-521590797A2E}"/>
              </a:ext>
            </a:extLst>
          </p:cNvPr>
          <p:cNvSpPr>
            <a:spLocks noGrp="1"/>
          </p:cNvSpPr>
          <p:nvPr>
            <p:ph type="subTitle" idx="1"/>
          </p:nvPr>
        </p:nvSpPr>
        <p:spPr>
          <a:xfrm>
            <a:off x="1524000" y="3602037"/>
            <a:ext cx="9144000" cy="2790295"/>
          </a:xfrm>
        </p:spPr>
        <p:txBody>
          <a:bodyPr>
            <a:normAutofit fontScale="92500" lnSpcReduction="10000"/>
          </a:bodyPr>
          <a:lstStyle/>
          <a:p>
            <a: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t>UNIT -02</a:t>
            </a:r>
            <a:b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br>
            <a: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t>Chapter 2</a:t>
            </a:r>
            <a:endParaRPr lang="en-IN" sz="3200" dirty="0">
              <a:solidFill>
                <a:srgbClr val="92D050"/>
              </a:solidFill>
              <a:latin typeface="Times New Roman" panose="02020603050405020304" pitchFamily="18" charset="0"/>
              <a:cs typeface="Times New Roman" panose="02020603050405020304" pitchFamily="18" charset="0"/>
            </a:endParaRPr>
          </a:p>
          <a:p>
            <a:r>
              <a:rPr lang="en-IN" sz="4000" dirty="0">
                <a:solidFill>
                  <a:schemeClr val="accent2"/>
                </a:solidFill>
                <a:latin typeface="Times New Roman" panose="02020603050405020304" pitchFamily="18" charset="0"/>
                <a:cs typeface="Times New Roman" panose="02020603050405020304" pitchFamily="18" charset="0"/>
              </a:rPr>
              <a:t>BIG DATA FILE FORMTS AND COMPRESSION TECHNIQUES</a:t>
            </a:r>
          </a:p>
          <a:p>
            <a:r>
              <a:rPr lang="en-IN" sz="2000" dirty="0">
                <a:latin typeface="Times New Roman" panose="02020603050405020304" pitchFamily="18" charset="0"/>
                <a:cs typeface="Times New Roman" panose="02020603050405020304" pitchFamily="18" charset="0"/>
              </a:rPr>
              <a:t>Prof. Varsha R, </a:t>
            </a:r>
          </a:p>
          <a:p>
            <a:r>
              <a:rPr lang="en-IN" sz="2000" dirty="0">
                <a:latin typeface="Times New Roman" panose="02020603050405020304" pitchFamily="18" charset="0"/>
                <a:cs typeface="Times New Roman" panose="02020603050405020304" pitchFamily="18" charset="0"/>
              </a:rPr>
              <a:t>Assistant Professor, Dept. of Machine Learning, BMSCE</a:t>
            </a:r>
          </a:p>
          <a:p>
            <a:endParaRPr lang="en-IN" sz="4000" dirty="0">
              <a:solidFill>
                <a:schemeClr val="accent2"/>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AA3361CB-82AE-4C5B-AF23-8AF6D9FFC6F8}"/>
              </a:ext>
            </a:extLst>
          </p:cNvPr>
          <p:cNvPicPr>
            <a:picLocks noChangeAspect="1"/>
          </p:cNvPicPr>
          <p:nvPr/>
        </p:nvPicPr>
        <p:blipFill>
          <a:blip r:embed="rId2"/>
          <a:stretch>
            <a:fillRect/>
          </a:stretch>
        </p:blipFill>
        <p:spPr>
          <a:xfrm>
            <a:off x="5655733" y="988216"/>
            <a:ext cx="880534" cy="702735"/>
          </a:xfrm>
          <a:prstGeom prst="rect">
            <a:avLst/>
          </a:prstGeom>
        </p:spPr>
      </p:pic>
      <p:pic>
        <p:nvPicPr>
          <p:cNvPr id="8" name="Picture 7">
            <a:extLst>
              <a:ext uri="{FF2B5EF4-FFF2-40B4-BE49-F238E27FC236}">
                <a16:creationId xmlns:a16="http://schemas.microsoft.com/office/drawing/2014/main" id="{BF79303C-D6D6-4FAB-B6EA-540D70AFFE23}"/>
              </a:ext>
            </a:extLst>
          </p:cNvPr>
          <p:cNvPicPr>
            <a:picLocks noChangeAspect="1"/>
          </p:cNvPicPr>
          <p:nvPr/>
        </p:nvPicPr>
        <p:blipFill>
          <a:blip r:embed="rId3"/>
          <a:stretch>
            <a:fillRect/>
          </a:stretch>
        </p:blipFill>
        <p:spPr>
          <a:xfrm>
            <a:off x="9680207" y="3785129"/>
            <a:ext cx="2393260" cy="1871134"/>
          </a:xfrm>
          <a:prstGeom prst="rect">
            <a:avLst/>
          </a:prstGeom>
        </p:spPr>
      </p:pic>
    </p:spTree>
    <p:extLst>
      <p:ext uri="{BB962C8B-B14F-4D97-AF65-F5344CB8AC3E}">
        <p14:creationId xmlns:p14="http://schemas.microsoft.com/office/powerpoint/2010/main" val="1409672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97216-DB72-4FFC-95E2-6F1BAA6FAB6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AA7469A-8EED-4707-90F8-7BEB01CB59BB}"/>
              </a:ext>
            </a:extLst>
          </p:cNvPr>
          <p:cNvSpPr>
            <a:spLocks noGrp="1"/>
          </p:cNvSpPr>
          <p:nvPr>
            <p:ph idx="1"/>
          </p:nvPr>
        </p:nvSpPr>
        <p:spPr>
          <a:xfrm>
            <a:off x="838201" y="1811866"/>
            <a:ext cx="10515600" cy="4230159"/>
          </a:xfrm>
        </p:spPr>
        <p:txBody>
          <a:bodyPr>
            <a:normAutofit/>
          </a:bodyPr>
          <a:lstStyle/>
          <a:p>
            <a:pPr algn="just"/>
            <a:r>
              <a:rPr lang="en-US" sz="2000" dirty="0">
                <a:latin typeface="Times New Roman" panose="02020603050405020304" pitchFamily="18" charset="0"/>
                <a:cs typeface="Times New Roman" panose="02020603050405020304" pitchFamily="18" charset="0"/>
              </a:rPr>
              <a:t>We live in a digital era where thousands of zettabytes of data are generated at an ever-increasing pace. This brings the challenge of storing and processing all this data. So, what does that have to do with big data file formats for data engineers?</a:t>
            </a:r>
          </a:p>
          <a:p>
            <a:pPr algn="just"/>
            <a:r>
              <a:rPr lang="en-US" sz="2000" dirty="0">
                <a:latin typeface="Times New Roman" panose="02020603050405020304" pitchFamily="18" charset="0"/>
                <a:cs typeface="Times New Roman" panose="02020603050405020304" pitchFamily="18" charset="0"/>
              </a:rPr>
              <a:t>When we say “data” we don’t only refer to the data of businesses and organizations. To clarify, this data is generated from numerous sources including web applications, cell phones, social media networks, bank transactions, messages, sensors, etc.,</a:t>
            </a:r>
          </a:p>
          <a:p>
            <a:pPr algn="just"/>
            <a:r>
              <a:rPr lang="en-US" sz="2000" dirty="0">
                <a:latin typeface="Times New Roman" panose="02020603050405020304" pitchFamily="18" charset="0"/>
                <a:cs typeface="Times New Roman" panose="02020603050405020304" pitchFamily="18" charset="0"/>
              </a:rPr>
              <a:t>The data structure always differs in nature, some may be structured while some remain semi-structured or unstructured. Therefore, in order to store this data, a significantly large storage area is required that has the capability of handling various data types.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7626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E8B07-628F-4519-A9EF-35321CBCD87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What is File Format?</a:t>
            </a:r>
          </a:p>
        </p:txBody>
      </p:sp>
      <p:sp>
        <p:nvSpPr>
          <p:cNvPr id="3" name="Content Placeholder 2">
            <a:extLst>
              <a:ext uri="{FF2B5EF4-FFF2-40B4-BE49-F238E27FC236}">
                <a16:creationId xmlns:a16="http://schemas.microsoft.com/office/drawing/2014/main" id="{3FB2D2A7-0954-40D4-A2AA-1CBD7467AB6E}"/>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A file format is a standard way in which information is encoded for storage in a file. First, the file format specifies whether the file is a binary or ASCII file. Second, it shows how the information is organized. For example, comma-separated values (CSV) file format stores tabular data in plain text.</a:t>
            </a:r>
          </a:p>
          <a:p>
            <a:pPr algn="just"/>
            <a:r>
              <a:rPr lang="en-US" sz="2000" dirty="0">
                <a:latin typeface="Times New Roman" panose="02020603050405020304" pitchFamily="18" charset="0"/>
                <a:cs typeface="Times New Roman" panose="02020603050405020304" pitchFamily="18" charset="0"/>
              </a:rPr>
              <a:t>To identify a file format, you can usually look at the file extension to get an idea. For example, a file saved with name “Data” in “CSV” format will appear as “Data.csv”. By noticing “.csv” extension we can clearly identify that it is a “CSV” file and data is stored in a tabular format</a:t>
            </a:r>
            <a:endParaRPr lang="en-IN" sz="20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11425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F47FF-B262-4B59-8155-77ABE341C13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File formats</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528D3B48-8899-4DEA-AD67-123252F50678}"/>
              </a:ext>
            </a:extLst>
          </p:cNvPr>
          <p:cNvPicPr>
            <a:picLocks noChangeAspect="1"/>
          </p:cNvPicPr>
          <p:nvPr/>
        </p:nvPicPr>
        <p:blipFill>
          <a:blip r:embed="rId2"/>
          <a:stretch>
            <a:fillRect/>
          </a:stretch>
        </p:blipFill>
        <p:spPr>
          <a:xfrm>
            <a:off x="902222" y="3622781"/>
            <a:ext cx="7678222" cy="2760027"/>
          </a:xfrm>
          <a:prstGeom prst="rect">
            <a:avLst/>
          </a:prstGeom>
        </p:spPr>
      </p:pic>
      <p:pic>
        <p:nvPicPr>
          <p:cNvPr id="8" name="Content Placeholder 7">
            <a:extLst>
              <a:ext uri="{FF2B5EF4-FFF2-40B4-BE49-F238E27FC236}">
                <a16:creationId xmlns:a16="http://schemas.microsoft.com/office/drawing/2014/main" id="{2C246FEC-965B-4717-B54C-8A96212EAD87}"/>
              </a:ext>
            </a:extLst>
          </p:cNvPr>
          <p:cNvPicPr>
            <a:picLocks noGrp="1" noChangeAspect="1"/>
          </p:cNvPicPr>
          <p:nvPr>
            <p:ph idx="1"/>
          </p:nvPr>
        </p:nvPicPr>
        <p:blipFill>
          <a:blip r:embed="rId3"/>
          <a:stretch>
            <a:fillRect/>
          </a:stretch>
        </p:blipFill>
        <p:spPr>
          <a:xfrm>
            <a:off x="838200" y="1867535"/>
            <a:ext cx="5858994" cy="1688466"/>
          </a:xfrm>
        </p:spPr>
      </p:pic>
    </p:spTree>
    <p:extLst>
      <p:ext uri="{BB962C8B-B14F-4D97-AF65-F5344CB8AC3E}">
        <p14:creationId xmlns:p14="http://schemas.microsoft.com/office/powerpoint/2010/main" val="2646496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07C8-763D-4F4F-9678-CAAA651E041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What is Data Format?</a:t>
            </a:r>
          </a:p>
        </p:txBody>
      </p:sp>
      <p:sp>
        <p:nvSpPr>
          <p:cNvPr id="3" name="Content Placeholder 2">
            <a:extLst>
              <a:ext uri="{FF2B5EF4-FFF2-40B4-BE49-F238E27FC236}">
                <a16:creationId xmlns:a16="http://schemas.microsoft.com/office/drawing/2014/main" id="{81725B59-B040-4A96-8B45-5F779266B597}"/>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Data format is a process of formatting the data in a proper way either by storing, by ordering or by compressing the data.</a:t>
            </a:r>
          </a:p>
          <a:p>
            <a:pPr algn="just"/>
            <a:r>
              <a:rPr lang="en-IN" sz="2000" dirty="0">
                <a:latin typeface="Times New Roman" panose="02020603050405020304" pitchFamily="18" charset="0"/>
                <a:cs typeface="Times New Roman" panose="02020603050405020304" pitchFamily="18" charset="0"/>
              </a:rPr>
              <a:t>For example, lets assume that we want to withdraw money from the bank. We provide the following information:</a:t>
            </a:r>
          </a:p>
          <a:p>
            <a:pPr marL="457200" indent="-457200">
              <a:buAutoNum type="arabicPeriod"/>
            </a:pPr>
            <a:r>
              <a:rPr lang="en-IN" sz="2000" dirty="0">
                <a:latin typeface="Times New Roman" panose="02020603050405020304" pitchFamily="18" charset="0"/>
                <a:cs typeface="Times New Roman" panose="02020603050405020304" pitchFamily="18" charset="0"/>
              </a:rPr>
              <a:t>Account number first</a:t>
            </a:r>
          </a:p>
          <a:p>
            <a:pPr marL="457200" indent="-457200">
              <a:buAutoNum type="arabicPeriod"/>
            </a:pPr>
            <a:r>
              <a:rPr lang="en-IN" sz="2000" dirty="0">
                <a:latin typeface="Times New Roman" panose="02020603050405020304" pitchFamily="18" charset="0"/>
                <a:cs typeface="Times New Roman" panose="02020603050405020304" pitchFamily="18" charset="0"/>
              </a:rPr>
              <a:t>Amount to be withdraw and </a:t>
            </a:r>
          </a:p>
          <a:p>
            <a:pPr marL="457200" indent="-457200">
              <a:buAutoNum type="arabicPeriod"/>
            </a:pPr>
            <a:r>
              <a:rPr lang="en-IN" sz="2000" dirty="0">
                <a:latin typeface="Times New Roman" panose="02020603050405020304" pitchFamily="18" charset="0"/>
                <a:cs typeface="Times New Roman" panose="02020603050405020304" pitchFamily="18" charset="0"/>
              </a:rPr>
              <a:t>Name</a:t>
            </a:r>
          </a:p>
          <a:p>
            <a:pPr algn="just"/>
            <a:r>
              <a:rPr lang="en-US" sz="2000" dirty="0">
                <a:latin typeface="Times New Roman" panose="02020603050405020304" pitchFamily="18" charset="0"/>
                <a:cs typeface="Times New Roman" panose="02020603050405020304" pitchFamily="18" charset="0"/>
              </a:rPr>
              <a:t>For successful transactions or completion of tasks, it's crucial to accurately format and present the data.</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7560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69CFD-DFB5-4510-A91C-36838804D05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Types of Data Format</a:t>
            </a:r>
            <a:endParaRPr lang="en-IN" dirty="0"/>
          </a:p>
        </p:txBody>
      </p:sp>
      <p:sp>
        <p:nvSpPr>
          <p:cNvPr id="3" name="Content Placeholder 2">
            <a:extLst>
              <a:ext uri="{FF2B5EF4-FFF2-40B4-BE49-F238E27FC236}">
                <a16:creationId xmlns:a16="http://schemas.microsoft.com/office/drawing/2014/main" id="{E1A61A53-07A2-49EF-96B8-D1EF87888A9D}"/>
              </a:ext>
            </a:extLst>
          </p:cNvPr>
          <p:cNvSpPr>
            <a:spLocks noGrp="1"/>
          </p:cNvSpPr>
          <p:nvPr>
            <p:ph idx="1"/>
          </p:nvPr>
        </p:nvSpPr>
        <p:spPr>
          <a:xfrm>
            <a:off x="838200" y="1557867"/>
            <a:ext cx="10515600" cy="4619096"/>
          </a:xfrm>
        </p:spPr>
        <p:txBody>
          <a:bodyPr/>
          <a:lstStyle/>
          <a:p>
            <a:r>
              <a:rPr lang="en-IN" sz="2000" dirty="0">
                <a:latin typeface="Times New Roman" panose="02020603050405020304" pitchFamily="18" charset="0"/>
                <a:cs typeface="Times New Roman" panose="02020603050405020304" pitchFamily="18" charset="0"/>
              </a:rPr>
              <a:t>The data formats are primarily segregated  into : </a:t>
            </a:r>
          </a:p>
          <a:p>
            <a:pPr marL="514350" indent="-514350">
              <a:buAutoNum type="arabicPeriod"/>
            </a:pPr>
            <a:r>
              <a:rPr lang="en-IN" sz="2000" dirty="0">
                <a:latin typeface="Times New Roman" panose="02020603050405020304" pitchFamily="18" charset="0"/>
                <a:cs typeface="Times New Roman" panose="02020603050405020304" pitchFamily="18" charset="0"/>
              </a:rPr>
              <a:t>Columnar / Column based</a:t>
            </a:r>
          </a:p>
          <a:p>
            <a:pPr marL="514350" indent="-514350">
              <a:buAutoNum type="arabicPeriod"/>
            </a:pPr>
            <a:r>
              <a:rPr lang="en-IN" sz="2000" dirty="0">
                <a:latin typeface="Times New Roman" panose="02020603050405020304" pitchFamily="18" charset="0"/>
                <a:cs typeface="Times New Roman" panose="02020603050405020304" pitchFamily="18" charset="0"/>
              </a:rPr>
              <a:t>Row based </a:t>
            </a:r>
          </a:p>
          <a:p>
            <a:pPr marL="0" indent="0">
              <a:buNone/>
            </a:pPr>
            <a:r>
              <a:rPr lang="en-IN" sz="2000" dirty="0">
                <a:latin typeface="Times New Roman" panose="02020603050405020304" pitchFamily="18" charset="0"/>
                <a:cs typeface="Times New Roman" panose="02020603050405020304" pitchFamily="18" charset="0"/>
              </a:rPr>
              <a:t>Consider a sales data which comprises of 3 columns having the attribute id, item and amount </a:t>
            </a:r>
          </a:p>
          <a:p>
            <a:pPr marL="0" indent="0">
              <a:buNone/>
            </a:pPr>
            <a:endParaRPr lang="en-IN" sz="20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462A7C19-E13C-4599-84E3-A380F4B2FD59}"/>
              </a:ext>
            </a:extLst>
          </p:cNvPr>
          <p:cNvPicPr>
            <a:picLocks noChangeAspect="1"/>
          </p:cNvPicPr>
          <p:nvPr/>
        </p:nvPicPr>
        <p:blipFill>
          <a:blip r:embed="rId2"/>
          <a:stretch>
            <a:fillRect/>
          </a:stretch>
        </p:blipFill>
        <p:spPr>
          <a:xfrm>
            <a:off x="2029770" y="3130106"/>
            <a:ext cx="8132459" cy="3181794"/>
          </a:xfrm>
          <a:prstGeom prst="rect">
            <a:avLst/>
          </a:prstGeom>
        </p:spPr>
      </p:pic>
      <p:sp>
        <p:nvSpPr>
          <p:cNvPr id="6" name="TextBox 5">
            <a:extLst>
              <a:ext uri="{FF2B5EF4-FFF2-40B4-BE49-F238E27FC236}">
                <a16:creationId xmlns:a16="http://schemas.microsoft.com/office/drawing/2014/main" id="{157D0297-93E3-4ABB-85B4-FE6B79B4BB36}"/>
              </a:ext>
            </a:extLst>
          </p:cNvPr>
          <p:cNvSpPr txBox="1"/>
          <p:nvPr/>
        </p:nvSpPr>
        <p:spPr>
          <a:xfrm>
            <a:off x="6282267" y="3631962"/>
            <a:ext cx="1219200" cy="369332"/>
          </a:xfrm>
          <a:prstGeom prst="rect">
            <a:avLst/>
          </a:prstGeom>
          <a:noFill/>
        </p:spPr>
        <p:txBody>
          <a:bodyPr wrap="square" rtlCol="0">
            <a:spAutoFit/>
          </a:bodyPr>
          <a:lstStyle/>
          <a:p>
            <a:pPr algn="ctr"/>
            <a:r>
              <a:rPr lang="en-IN" dirty="0">
                <a:cs typeface="Times New Roman" panose="02020603050405020304" pitchFamily="18" charset="0"/>
              </a:rPr>
              <a:t>id</a:t>
            </a:r>
          </a:p>
        </p:txBody>
      </p:sp>
      <p:sp>
        <p:nvSpPr>
          <p:cNvPr id="7" name="TextBox 6">
            <a:extLst>
              <a:ext uri="{FF2B5EF4-FFF2-40B4-BE49-F238E27FC236}">
                <a16:creationId xmlns:a16="http://schemas.microsoft.com/office/drawing/2014/main" id="{F43C2480-96AA-4F17-988F-C6EDEC9A7C1E}"/>
              </a:ext>
            </a:extLst>
          </p:cNvPr>
          <p:cNvSpPr txBox="1"/>
          <p:nvPr/>
        </p:nvSpPr>
        <p:spPr>
          <a:xfrm>
            <a:off x="7578781" y="3631962"/>
            <a:ext cx="1219200" cy="369332"/>
          </a:xfrm>
          <a:prstGeom prst="rect">
            <a:avLst/>
          </a:prstGeom>
          <a:noFill/>
        </p:spPr>
        <p:txBody>
          <a:bodyPr wrap="square" rtlCol="0">
            <a:spAutoFit/>
          </a:bodyPr>
          <a:lstStyle/>
          <a:p>
            <a:pPr algn="ctr"/>
            <a:r>
              <a:rPr lang="en-IN" dirty="0">
                <a:cs typeface="Times New Roman" panose="02020603050405020304" pitchFamily="18" charset="0"/>
              </a:rPr>
              <a:t>item</a:t>
            </a:r>
          </a:p>
        </p:txBody>
      </p:sp>
      <p:sp>
        <p:nvSpPr>
          <p:cNvPr id="8" name="TextBox 7">
            <a:extLst>
              <a:ext uri="{FF2B5EF4-FFF2-40B4-BE49-F238E27FC236}">
                <a16:creationId xmlns:a16="http://schemas.microsoft.com/office/drawing/2014/main" id="{4D80932F-2348-45E5-A40E-9BE8619AE1A1}"/>
              </a:ext>
            </a:extLst>
          </p:cNvPr>
          <p:cNvSpPr txBox="1"/>
          <p:nvPr/>
        </p:nvSpPr>
        <p:spPr>
          <a:xfrm>
            <a:off x="8797981" y="3631962"/>
            <a:ext cx="1285819" cy="369332"/>
          </a:xfrm>
          <a:prstGeom prst="rect">
            <a:avLst/>
          </a:prstGeom>
          <a:noFill/>
        </p:spPr>
        <p:txBody>
          <a:bodyPr wrap="square" rtlCol="0">
            <a:spAutoFit/>
          </a:bodyPr>
          <a:lstStyle/>
          <a:p>
            <a:pPr algn="ctr"/>
            <a:r>
              <a:rPr lang="en-IN" dirty="0">
                <a:cs typeface="Times New Roman" panose="02020603050405020304" pitchFamily="18" charset="0"/>
              </a:rPr>
              <a:t>amount</a:t>
            </a:r>
          </a:p>
        </p:txBody>
      </p:sp>
      <p:cxnSp>
        <p:nvCxnSpPr>
          <p:cNvPr id="10" name="Straight Arrow Connector 9">
            <a:extLst>
              <a:ext uri="{FF2B5EF4-FFF2-40B4-BE49-F238E27FC236}">
                <a16:creationId xmlns:a16="http://schemas.microsoft.com/office/drawing/2014/main" id="{3F6C1A4C-EC65-4DF9-AD97-62BF15B40A22}"/>
              </a:ext>
            </a:extLst>
          </p:cNvPr>
          <p:cNvCxnSpPr/>
          <p:nvPr/>
        </p:nvCxnSpPr>
        <p:spPr>
          <a:xfrm>
            <a:off x="6925733" y="6079067"/>
            <a:ext cx="0" cy="3386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A3AE4F1A-BDE8-4018-A2EC-C45CBDCA6111}"/>
              </a:ext>
            </a:extLst>
          </p:cNvPr>
          <p:cNvSpPr txBox="1"/>
          <p:nvPr/>
        </p:nvSpPr>
        <p:spPr>
          <a:xfrm>
            <a:off x="6366933" y="6417733"/>
            <a:ext cx="1211848" cy="369332"/>
          </a:xfrm>
          <a:prstGeom prst="rect">
            <a:avLst/>
          </a:prstGeom>
          <a:noFill/>
        </p:spPr>
        <p:txBody>
          <a:bodyPr wrap="square" rtlCol="0">
            <a:spAutoFit/>
          </a:bodyPr>
          <a:lstStyle/>
          <a:p>
            <a:pPr algn="ctr"/>
            <a:r>
              <a:rPr lang="en-IN" dirty="0">
                <a:cs typeface="Times New Roman" panose="02020603050405020304" pitchFamily="18" charset="0"/>
              </a:rPr>
              <a:t>Column</a:t>
            </a:r>
          </a:p>
        </p:txBody>
      </p:sp>
      <p:cxnSp>
        <p:nvCxnSpPr>
          <p:cNvPr id="13" name="Straight Arrow Connector 12">
            <a:extLst>
              <a:ext uri="{FF2B5EF4-FFF2-40B4-BE49-F238E27FC236}">
                <a16:creationId xmlns:a16="http://schemas.microsoft.com/office/drawing/2014/main" id="{C29AA881-0684-4EEC-9C7B-F975B035C2AA}"/>
              </a:ext>
            </a:extLst>
          </p:cNvPr>
          <p:cNvCxnSpPr/>
          <p:nvPr/>
        </p:nvCxnSpPr>
        <p:spPr>
          <a:xfrm>
            <a:off x="6096000" y="5029200"/>
            <a:ext cx="2709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7EEA4CCD-DD58-48C0-B051-86D0DF1CCCDA}"/>
              </a:ext>
            </a:extLst>
          </p:cNvPr>
          <p:cNvSpPr txBox="1"/>
          <p:nvPr/>
        </p:nvSpPr>
        <p:spPr>
          <a:xfrm>
            <a:off x="5359400" y="4844534"/>
            <a:ext cx="922867" cy="369332"/>
          </a:xfrm>
          <a:prstGeom prst="rect">
            <a:avLst/>
          </a:prstGeom>
          <a:noFill/>
        </p:spPr>
        <p:txBody>
          <a:bodyPr wrap="square" rtlCol="0">
            <a:spAutoFit/>
          </a:bodyPr>
          <a:lstStyle/>
          <a:p>
            <a:pPr algn="ctr"/>
            <a:r>
              <a:rPr lang="en-IN" dirty="0">
                <a:cs typeface="Times New Roman" panose="02020603050405020304" pitchFamily="18" charset="0"/>
              </a:rPr>
              <a:t>Row</a:t>
            </a:r>
          </a:p>
        </p:txBody>
      </p:sp>
    </p:spTree>
    <p:extLst>
      <p:ext uri="{BB962C8B-B14F-4D97-AF65-F5344CB8AC3E}">
        <p14:creationId xmlns:p14="http://schemas.microsoft.com/office/powerpoint/2010/main" val="2026710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D22C6-A6DE-42C4-A9FF-80EAE89D130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Types of Data Format</a:t>
            </a:r>
            <a:endParaRPr lang="en-IN" dirty="0"/>
          </a:p>
        </p:txBody>
      </p:sp>
      <p:sp>
        <p:nvSpPr>
          <p:cNvPr id="3" name="Content Placeholder 2">
            <a:extLst>
              <a:ext uri="{FF2B5EF4-FFF2-40B4-BE49-F238E27FC236}">
                <a16:creationId xmlns:a16="http://schemas.microsoft.com/office/drawing/2014/main" id="{1A856399-B8CC-4442-899E-BBFF50248BBD}"/>
              </a:ext>
            </a:extLst>
          </p:cNvPr>
          <p:cNvSpPr>
            <a:spLocks noGrp="1"/>
          </p:cNvSpPr>
          <p:nvPr>
            <p:ph idx="1"/>
          </p:nvPr>
        </p:nvSpPr>
        <p:spPr/>
        <p:txBody>
          <a:bodyPr>
            <a:normAutofit/>
          </a:bodyPr>
          <a:lstStyle/>
          <a:p>
            <a:pPr>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Example 1:Total sales done ? </a:t>
            </a:r>
          </a:p>
          <a:p>
            <a:r>
              <a:rPr lang="en-IN" sz="2000" dirty="0">
                <a:latin typeface="Times New Roman" panose="02020603050405020304" pitchFamily="18" charset="0"/>
                <a:cs typeface="Times New Roman" panose="02020603050405020304" pitchFamily="18" charset="0"/>
              </a:rPr>
              <a:t>The column that we will be focusing on is the amount column.</a:t>
            </a:r>
          </a:p>
          <a:p>
            <a:r>
              <a:rPr lang="en-IN" sz="2000" dirty="0">
                <a:latin typeface="Times New Roman" panose="02020603050405020304" pitchFamily="18" charset="0"/>
                <a:cs typeface="Times New Roman" panose="02020603050405020304" pitchFamily="18" charset="0"/>
              </a:rPr>
              <a:t>This query or transaction requires only interaction with only one column at the most.</a:t>
            </a:r>
          </a:p>
          <a:p>
            <a:r>
              <a:rPr lang="en-IN" sz="2000" dirty="0">
                <a:latin typeface="Times New Roman" panose="02020603050405020304" pitchFamily="18" charset="0"/>
                <a:cs typeface="Times New Roman" panose="02020603050405020304" pitchFamily="18" charset="0"/>
              </a:rPr>
              <a:t>This will result in a column scan.</a:t>
            </a:r>
          </a:p>
          <a:p>
            <a:pPr>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Example 2: What did id = 002 bought/ purchased?</a:t>
            </a:r>
          </a:p>
          <a:p>
            <a:r>
              <a:rPr lang="en-IN" sz="2000" dirty="0">
                <a:latin typeface="Times New Roman" panose="02020603050405020304" pitchFamily="18" charset="0"/>
                <a:cs typeface="Times New Roman" panose="02020603050405020304" pitchFamily="18" charset="0"/>
              </a:rPr>
              <a:t>For this particular information we have to retrieve a row.</a:t>
            </a:r>
          </a:p>
          <a:p>
            <a:r>
              <a:rPr lang="en-IN" sz="2000" dirty="0">
                <a:latin typeface="Times New Roman" panose="02020603050405020304" pitchFamily="18" charset="0"/>
                <a:cs typeface="Times New Roman" panose="02020603050405020304" pitchFamily="18" charset="0"/>
              </a:rPr>
              <a:t>This will result in a row scan. </a:t>
            </a:r>
          </a:p>
        </p:txBody>
      </p:sp>
    </p:spTree>
    <p:extLst>
      <p:ext uri="{BB962C8B-B14F-4D97-AF65-F5344CB8AC3E}">
        <p14:creationId xmlns:p14="http://schemas.microsoft.com/office/powerpoint/2010/main" val="260276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5E1C2-9DCC-4518-9804-137211EF71E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Row Based Format</a:t>
            </a:r>
          </a:p>
        </p:txBody>
      </p:sp>
      <p:pic>
        <p:nvPicPr>
          <p:cNvPr id="5" name="Content Placeholder 4">
            <a:extLst>
              <a:ext uri="{FF2B5EF4-FFF2-40B4-BE49-F238E27FC236}">
                <a16:creationId xmlns:a16="http://schemas.microsoft.com/office/drawing/2014/main" id="{C9485029-AA6E-4195-9F51-2E612960A6E8}"/>
              </a:ext>
            </a:extLst>
          </p:cNvPr>
          <p:cNvPicPr>
            <a:picLocks noGrp="1" noChangeAspect="1"/>
          </p:cNvPicPr>
          <p:nvPr>
            <p:ph idx="1"/>
          </p:nvPr>
        </p:nvPicPr>
        <p:blipFill>
          <a:blip r:embed="rId2"/>
          <a:stretch>
            <a:fillRect/>
          </a:stretch>
        </p:blipFill>
        <p:spPr>
          <a:xfrm>
            <a:off x="838200" y="1690688"/>
            <a:ext cx="10515600" cy="3957283"/>
          </a:xfrm>
        </p:spPr>
      </p:pic>
    </p:spTree>
    <p:extLst>
      <p:ext uri="{BB962C8B-B14F-4D97-AF65-F5344CB8AC3E}">
        <p14:creationId xmlns:p14="http://schemas.microsoft.com/office/powerpoint/2010/main" val="2254979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A5277-0777-435E-BFA5-3FF6C2DDDA0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Column Based Format</a:t>
            </a:r>
          </a:p>
        </p:txBody>
      </p:sp>
      <p:pic>
        <p:nvPicPr>
          <p:cNvPr id="5" name="Content Placeholder 4">
            <a:extLst>
              <a:ext uri="{FF2B5EF4-FFF2-40B4-BE49-F238E27FC236}">
                <a16:creationId xmlns:a16="http://schemas.microsoft.com/office/drawing/2014/main" id="{DA7582E1-3C2A-4A52-9942-8B2FD708ED37}"/>
              </a:ext>
            </a:extLst>
          </p:cNvPr>
          <p:cNvPicPr>
            <a:picLocks noGrp="1" noChangeAspect="1"/>
          </p:cNvPicPr>
          <p:nvPr>
            <p:ph idx="1"/>
          </p:nvPr>
        </p:nvPicPr>
        <p:blipFill>
          <a:blip r:embed="rId2"/>
          <a:stretch>
            <a:fillRect/>
          </a:stretch>
        </p:blipFill>
        <p:spPr>
          <a:xfrm>
            <a:off x="838200" y="2142107"/>
            <a:ext cx="10515600" cy="3718374"/>
          </a:xfrm>
        </p:spPr>
      </p:pic>
    </p:spTree>
    <p:extLst>
      <p:ext uri="{BB962C8B-B14F-4D97-AF65-F5344CB8AC3E}">
        <p14:creationId xmlns:p14="http://schemas.microsoft.com/office/powerpoint/2010/main" val="3105118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1DC6E-6DA8-4DD7-A4E3-B6CCB5E6E79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Difference between Row oriented and Column oriented scan</a:t>
            </a:r>
          </a:p>
        </p:txBody>
      </p:sp>
      <p:graphicFrame>
        <p:nvGraphicFramePr>
          <p:cNvPr id="4" name="Table 4">
            <a:extLst>
              <a:ext uri="{FF2B5EF4-FFF2-40B4-BE49-F238E27FC236}">
                <a16:creationId xmlns:a16="http://schemas.microsoft.com/office/drawing/2014/main" id="{F9530E0E-1C86-474D-80FB-F83EC1E44173}"/>
              </a:ext>
            </a:extLst>
          </p:cNvPr>
          <p:cNvGraphicFramePr>
            <a:graphicFrameLocks noGrp="1"/>
          </p:cNvGraphicFramePr>
          <p:nvPr>
            <p:ph idx="1"/>
            <p:extLst>
              <p:ext uri="{D42A27DB-BD31-4B8C-83A1-F6EECF244321}">
                <p14:modId xmlns:p14="http://schemas.microsoft.com/office/powerpoint/2010/main" val="1511080115"/>
              </p:ext>
            </p:extLst>
          </p:nvPr>
        </p:nvGraphicFramePr>
        <p:xfrm>
          <a:off x="838200" y="1825625"/>
          <a:ext cx="10515600" cy="4485640"/>
        </p:xfrm>
        <a:graphic>
          <a:graphicData uri="http://schemas.openxmlformats.org/drawingml/2006/table">
            <a:tbl>
              <a:tblPr firstRow="1" bandRow="1">
                <a:tableStyleId>{7DF18680-E054-41AD-8BC1-D1AEF772440D}</a:tableStyleId>
              </a:tblPr>
              <a:tblGrid>
                <a:gridCol w="5257800">
                  <a:extLst>
                    <a:ext uri="{9D8B030D-6E8A-4147-A177-3AD203B41FA5}">
                      <a16:colId xmlns:a16="http://schemas.microsoft.com/office/drawing/2014/main" val="1265831822"/>
                    </a:ext>
                  </a:extLst>
                </a:gridCol>
                <a:gridCol w="5257800">
                  <a:extLst>
                    <a:ext uri="{9D8B030D-6E8A-4147-A177-3AD203B41FA5}">
                      <a16:colId xmlns:a16="http://schemas.microsoft.com/office/drawing/2014/main" val="4213697566"/>
                    </a:ext>
                  </a:extLst>
                </a:gridCol>
              </a:tblGrid>
              <a:tr h="370840">
                <a:tc>
                  <a:txBody>
                    <a:bodyPr/>
                    <a:lstStyle/>
                    <a:p>
                      <a:pPr algn="ctr"/>
                      <a:r>
                        <a:rPr lang="en-IN" dirty="0">
                          <a:latin typeface="Times New Roman" panose="02020603050405020304" pitchFamily="18" charset="0"/>
                          <a:cs typeface="Times New Roman" panose="02020603050405020304" pitchFamily="18" charset="0"/>
                        </a:rPr>
                        <a:t>Row Oriented </a:t>
                      </a:r>
                    </a:p>
                  </a:txBody>
                  <a:tcPr/>
                </a:tc>
                <a:tc>
                  <a:txBody>
                    <a:bodyPr/>
                    <a:lstStyle/>
                    <a:p>
                      <a:pPr algn="ctr"/>
                      <a:r>
                        <a:rPr lang="en-IN" dirty="0">
                          <a:latin typeface="Times New Roman" panose="02020603050405020304" pitchFamily="18" charset="0"/>
                          <a:cs typeface="Times New Roman" panose="02020603050405020304" pitchFamily="18" charset="0"/>
                        </a:rPr>
                        <a:t>Column Oriented</a:t>
                      </a:r>
                    </a:p>
                  </a:txBody>
                  <a:tcPr/>
                </a:tc>
                <a:extLst>
                  <a:ext uri="{0D108BD9-81ED-4DB2-BD59-A6C34878D82A}">
                    <a16:rowId xmlns:a16="http://schemas.microsoft.com/office/drawing/2014/main" val="790634296"/>
                  </a:ext>
                </a:extLst>
              </a:tr>
              <a:tr h="370840">
                <a:tc>
                  <a:txBody>
                    <a:bodyPr/>
                    <a:lstStyle/>
                    <a:p>
                      <a:pPr algn="just"/>
                      <a:r>
                        <a:rPr lang="en-IN" dirty="0">
                          <a:latin typeface="Times New Roman" panose="02020603050405020304" pitchFamily="18" charset="0"/>
                          <a:cs typeface="Times New Roman" panose="02020603050405020304" pitchFamily="18" charset="0"/>
                        </a:rPr>
                        <a:t>Storing the data in the row based format includes, understanding the behaviour of the customer, the purchase information and  what is the status of a particular order. Such kind of data requires a row scan.</a:t>
                      </a:r>
                    </a:p>
                  </a:txBody>
                  <a:tcPr/>
                </a:tc>
                <a:tc>
                  <a:txBody>
                    <a:bodyPr/>
                    <a:lstStyle/>
                    <a:p>
                      <a:pPr algn="just"/>
                      <a:r>
                        <a:rPr lang="en-IN" dirty="0">
                          <a:latin typeface="Times New Roman" panose="02020603050405020304" pitchFamily="18" charset="0"/>
                          <a:cs typeface="Times New Roman" panose="02020603050405020304" pitchFamily="18" charset="0"/>
                        </a:rPr>
                        <a:t>Storing the data in the column based format, results in faster retrieval/accessing of the data.</a:t>
                      </a:r>
                    </a:p>
                  </a:txBody>
                  <a:tcPr/>
                </a:tc>
                <a:extLst>
                  <a:ext uri="{0D108BD9-81ED-4DB2-BD59-A6C34878D82A}">
                    <a16:rowId xmlns:a16="http://schemas.microsoft.com/office/drawing/2014/main" val="2999707339"/>
                  </a:ext>
                </a:extLst>
              </a:tr>
              <a:tr h="370840">
                <a:tc>
                  <a:txBody>
                    <a:bodyPr/>
                    <a:lstStyle/>
                    <a:p>
                      <a:pPr algn="just"/>
                      <a:r>
                        <a:rPr lang="en-IN" dirty="0">
                          <a:latin typeface="Times New Roman" panose="02020603050405020304" pitchFamily="18" charset="0"/>
                          <a:cs typeface="Times New Roman" panose="02020603050405020304" pitchFamily="18" charset="0"/>
                        </a:rPr>
                        <a:t>Most of the data are segregated on a higher section which includes JSON, CSV and AVRO.</a:t>
                      </a:r>
                    </a:p>
                    <a:p>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txBody>
                  <a:tcPr/>
                </a:tc>
                <a:tc>
                  <a:txBody>
                    <a:bodyPr/>
                    <a:lstStyle/>
                    <a:p>
                      <a:r>
                        <a:rPr lang="en-IN" dirty="0">
                          <a:latin typeface="Times New Roman" panose="02020603050405020304" pitchFamily="18" charset="0"/>
                          <a:cs typeface="Times New Roman" panose="02020603050405020304" pitchFamily="18" charset="0"/>
                        </a:rPr>
                        <a:t>The data are segregated into ORC and Parquet.</a:t>
                      </a:r>
                    </a:p>
                    <a:p>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30948054"/>
                  </a:ext>
                </a:extLst>
              </a:tr>
              <a:tr h="370840">
                <a:tc>
                  <a:txBody>
                    <a:bodyPr/>
                    <a:lstStyle/>
                    <a:p>
                      <a:pPr algn="just"/>
                      <a:r>
                        <a:rPr lang="en-IN" dirty="0">
                          <a:latin typeface="Times New Roman" panose="02020603050405020304" pitchFamily="18" charset="0"/>
                          <a:cs typeface="Times New Roman" panose="02020603050405020304" pitchFamily="18" charset="0"/>
                        </a:rPr>
                        <a:t>If we are intending to use some machine learning or data analysis regarding how a particular product was sold, the user behaviour when he/she is buying things, we use row scan.</a:t>
                      </a:r>
                    </a:p>
                  </a:txBody>
                  <a:tcPr/>
                </a:tc>
                <a:tc>
                  <a:txBody>
                    <a:bodyPr/>
                    <a:lstStyle/>
                    <a:p>
                      <a:pPr algn="just"/>
                      <a:r>
                        <a:rPr lang="en-IN" dirty="0">
                          <a:latin typeface="Times New Roman" panose="02020603050405020304" pitchFamily="18" charset="0"/>
                          <a:cs typeface="Times New Roman" panose="02020603050405020304" pitchFamily="18" charset="0"/>
                        </a:rPr>
                        <a:t>If we want to access sales related data </a:t>
                      </a:r>
                      <a:r>
                        <a:rPr lang="en-IN" dirty="0" err="1">
                          <a:latin typeface="Times New Roman" panose="02020603050405020304" pitchFamily="18" charset="0"/>
                          <a:cs typeface="Times New Roman" panose="02020603050405020304" pitchFamily="18" charset="0"/>
                        </a:rPr>
                        <a:t>i.e</a:t>
                      </a:r>
                      <a:r>
                        <a:rPr lang="en-IN" dirty="0">
                          <a:latin typeface="Times New Roman" panose="02020603050405020304" pitchFamily="18" charset="0"/>
                          <a:cs typeface="Times New Roman" panose="02020603050405020304" pitchFamily="18" charset="0"/>
                        </a:rPr>
                        <a:t> total sales done per days, per week, per month or to understand the total items sold, we use column scan.</a:t>
                      </a:r>
                    </a:p>
                    <a:p>
                      <a:pPr algn="just"/>
                      <a:r>
                        <a:rPr lang="en-IN" dirty="0">
                          <a:latin typeface="Times New Roman" panose="02020603050405020304" pitchFamily="18" charset="0"/>
                          <a:cs typeface="Times New Roman" panose="02020603050405020304" pitchFamily="18" charset="0"/>
                        </a:rPr>
                        <a:t>If we have some aggregation or sum which focuses on certain columns only, then we use column orientation.</a:t>
                      </a:r>
                    </a:p>
                  </a:txBody>
                  <a:tcPr/>
                </a:tc>
                <a:extLst>
                  <a:ext uri="{0D108BD9-81ED-4DB2-BD59-A6C34878D82A}">
                    <a16:rowId xmlns:a16="http://schemas.microsoft.com/office/drawing/2014/main" val="1490412738"/>
                  </a:ext>
                </a:extLst>
              </a:tr>
            </a:tbl>
          </a:graphicData>
        </a:graphic>
      </p:graphicFrame>
      <p:pic>
        <p:nvPicPr>
          <p:cNvPr id="6" name="Picture 5">
            <a:extLst>
              <a:ext uri="{FF2B5EF4-FFF2-40B4-BE49-F238E27FC236}">
                <a16:creationId xmlns:a16="http://schemas.microsoft.com/office/drawing/2014/main" id="{9598976B-2DB2-48C2-B157-B69280CFF673}"/>
              </a:ext>
            </a:extLst>
          </p:cNvPr>
          <p:cNvPicPr>
            <a:picLocks noChangeAspect="1"/>
          </p:cNvPicPr>
          <p:nvPr/>
        </p:nvPicPr>
        <p:blipFill>
          <a:blip r:embed="rId2"/>
          <a:stretch>
            <a:fillRect/>
          </a:stretch>
        </p:blipFill>
        <p:spPr>
          <a:xfrm>
            <a:off x="1208544" y="3996266"/>
            <a:ext cx="3871458" cy="804334"/>
          </a:xfrm>
          <a:prstGeom prst="rect">
            <a:avLst/>
          </a:prstGeom>
        </p:spPr>
      </p:pic>
      <p:pic>
        <p:nvPicPr>
          <p:cNvPr id="8" name="Picture 7">
            <a:extLst>
              <a:ext uri="{FF2B5EF4-FFF2-40B4-BE49-F238E27FC236}">
                <a16:creationId xmlns:a16="http://schemas.microsoft.com/office/drawing/2014/main" id="{AEA83D92-96BE-44E9-83B6-346B96027959}"/>
              </a:ext>
            </a:extLst>
          </p:cNvPr>
          <p:cNvPicPr>
            <a:picLocks noChangeAspect="1"/>
          </p:cNvPicPr>
          <p:nvPr/>
        </p:nvPicPr>
        <p:blipFill>
          <a:blip r:embed="rId3"/>
          <a:stretch>
            <a:fillRect/>
          </a:stretch>
        </p:blipFill>
        <p:spPr>
          <a:xfrm>
            <a:off x="6687877" y="3996266"/>
            <a:ext cx="3058047" cy="804334"/>
          </a:xfrm>
          <a:prstGeom prst="rect">
            <a:avLst/>
          </a:prstGeom>
        </p:spPr>
      </p:pic>
    </p:spTree>
    <p:extLst>
      <p:ext uri="{BB962C8B-B14F-4D97-AF65-F5344CB8AC3E}">
        <p14:creationId xmlns:p14="http://schemas.microsoft.com/office/powerpoint/2010/main" val="4069478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8E0B4-15EF-4FE8-BDD2-A2522C57BD7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Comparing Row based and Column based</a:t>
            </a:r>
          </a:p>
        </p:txBody>
      </p:sp>
      <p:pic>
        <p:nvPicPr>
          <p:cNvPr id="5" name="Content Placeholder 4">
            <a:extLst>
              <a:ext uri="{FF2B5EF4-FFF2-40B4-BE49-F238E27FC236}">
                <a16:creationId xmlns:a16="http://schemas.microsoft.com/office/drawing/2014/main" id="{D8642461-1643-4C93-8016-41DFA84220D8}"/>
              </a:ext>
            </a:extLst>
          </p:cNvPr>
          <p:cNvPicPr>
            <a:picLocks noGrp="1" noChangeAspect="1"/>
          </p:cNvPicPr>
          <p:nvPr>
            <p:ph idx="1"/>
          </p:nvPr>
        </p:nvPicPr>
        <p:blipFill>
          <a:blip r:embed="rId2"/>
          <a:stretch>
            <a:fillRect/>
          </a:stretch>
        </p:blipFill>
        <p:spPr>
          <a:xfrm>
            <a:off x="3269552" y="1968074"/>
            <a:ext cx="5652895" cy="2078992"/>
          </a:xfrm>
        </p:spPr>
      </p:pic>
    </p:spTree>
    <p:extLst>
      <p:ext uri="{BB962C8B-B14F-4D97-AF65-F5344CB8AC3E}">
        <p14:creationId xmlns:p14="http://schemas.microsoft.com/office/powerpoint/2010/main" val="3407514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0F77D-8A82-4920-B481-BB59DF69A24E}"/>
              </a:ext>
            </a:extLst>
          </p:cNvPr>
          <p:cNvSpPr>
            <a:spLocks noGrp="1"/>
          </p:cNvSpPr>
          <p:nvPr>
            <p:ph type="title"/>
          </p:nvPr>
        </p:nvSpPr>
        <p:spPr>
          <a:xfrm>
            <a:off x="508000" y="499533"/>
            <a:ext cx="10896600" cy="1168400"/>
          </a:xfrm>
        </p:spPr>
        <p:txBody>
          <a:bodyPr>
            <a:normAutofit fontScale="90000"/>
          </a:bodyPr>
          <a:lstStyle/>
          <a:p>
            <a:r>
              <a:rPr lang="en-US" dirty="0">
                <a:latin typeface="Times New Roman" panose="02020603050405020304" pitchFamily="18" charset="0"/>
                <a:cs typeface="Times New Roman" panose="02020603050405020304" pitchFamily="18" charset="0"/>
              </a:rPr>
              <a:t>Benefits of Using  Appropriate Big Data File Formats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FB1B238-F6E6-4D1B-BA52-6AA9B4316CDF}"/>
              </a:ext>
            </a:extLst>
          </p:cNvPr>
          <p:cNvSpPr>
            <a:spLocks noGrp="1"/>
          </p:cNvSpPr>
          <p:nvPr>
            <p:ph idx="1"/>
          </p:nvPr>
        </p:nvSpPr>
        <p:spPr>
          <a:xfrm>
            <a:off x="508000" y="1981199"/>
            <a:ext cx="10896600" cy="4195763"/>
          </a:xfrm>
        </p:spPr>
        <p:txBody>
          <a:bodyPr>
            <a:normAutofit/>
          </a:bodyPr>
          <a:lstStyle/>
          <a:p>
            <a:pPr algn="just"/>
            <a:r>
              <a:rPr lang="en-US" sz="2000" dirty="0">
                <a:latin typeface="Times New Roman" panose="02020603050405020304" pitchFamily="18" charset="0"/>
                <a:cs typeface="Times New Roman" panose="02020603050405020304" pitchFamily="18" charset="0"/>
              </a:rPr>
              <a:t>The data Reading from storage becomes faster.</a:t>
            </a:r>
          </a:p>
          <a:p>
            <a:pPr algn="just"/>
            <a:r>
              <a:rPr lang="en-US" sz="2000" dirty="0">
                <a:latin typeface="Times New Roman" panose="02020603050405020304" pitchFamily="18" charset="0"/>
                <a:cs typeface="Times New Roman" panose="02020603050405020304" pitchFamily="18" charset="0"/>
              </a:rPr>
              <a:t>The data writing becomes faster.</a:t>
            </a:r>
          </a:p>
          <a:p>
            <a:pPr algn="just"/>
            <a:r>
              <a:rPr lang="en-US" sz="2000" dirty="0">
                <a:latin typeface="Times New Roman" panose="02020603050405020304" pitchFamily="18" charset="0"/>
                <a:cs typeface="Times New Roman" panose="02020603050405020304" pitchFamily="18" charset="0"/>
              </a:rPr>
              <a:t>Splitable in nature to support parallelism.</a:t>
            </a:r>
          </a:p>
          <a:p>
            <a:pPr algn="just"/>
            <a:r>
              <a:rPr lang="en-US" sz="2000" dirty="0">
                <a:latin typeface="Times New Roman" panose="02020603050405020304" pitchFamily="18" charset="0"/>
                <a:cs typeface="Times New Roman" panose="02020603050405020304" pitchFamily="18" charset="0"/>
              </a:rPr>
              <a:t>The compression support helps in file size reduction.</a:t>
            </a:r>
          </a:p>
          <a:p>
            <a:pPr algn="just"/>
            <a:r>
              <a:rPr lang="en-US" sz="2000" dirty="0">
                <a:latin typeface="Times New Roman" panose="02020603050405020304" pitchFamily="18" charset="0"/>
                <a:cs typeface="Times New Roman" panose="02020603050405020304" pitchFamily="18" charset="0"/>
              </a:rPr>
              <a:t>Support of schema evolution.</a:t>
            </a:r>
          </a:p>
          <a:p>
            <a:pPr algn="just"/>
            <a:r>
              <a:rPr lang="en-US" sz="2000" dirty="0">
                <a:latin typeface="Times New Roman" panose="02020603050405020304" pitchFamily="18" charset="0"/>
                <a:cs typeface="Times New Roman" panose="02020603050405020304" pitchFamily="18" charset="0"/>
              </a:rPr>
              <a:t>Cost reduction</a:t>
            </a:r>
            <a:endParaRPr lang="en-US" dirty="0"/>
          </a:p>
          <a:p>
            <a:endParaRPr lang="en-IN" dirty="0"/>
          </a:p>
        </p:txBody>
      </p:sp>
    </p:spTree>
    <p:extLst>
      <p:ext uri="{BB962C8B-B14F-4D97-AF65-F5344CB8AC3E}">
        <p14:creationId xmlns:p14="http://schemas.microsoft.com/office/powerpoint/2010/main" val="161888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63293-567B-4549-86FE-53DAE84D4D4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Types of File Format</a:t>
            </a:r>
          </a:p>
        </p:txBody>
      </p:sp>
      <p:sp>
        <p:nvSpPr>
          <p:cNvPr id="3" name="Content Placeholder 2">
            <a:extLst>
              <a:ext uri="{FF2B5EF4-FFF2-40B4-BE49-F238E27FC236}">
                <a16:creationId xmlns:a16="http://schemas.microsoft.com/office/drawing/2014/main" id="{E8DC2D16-BCBD-4CEE-B22F-27CBBDA3AAA6}"/>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Different types of file formats used in Big data analytics are :</a:t>
            </a:r>
          </a:p>
          <a:p>
            <a:pPr marL="457200" indent="-457200">
              <a:buAutoNum type="arabicPeriod"/>
            </a:pPr>
            <a:r>
              <a:rPr lang="en-IN" sz="2000" dirty="0">
                <a:latin typeface="Times New Roman" panose="02020603050405020304" pitchFamily="18" charset="0"/>
                <a:cs typeface="Times New Roman" panose="02020603050405020304" pitchFamily="18" charset="0"/>
              </a:rPr>
              <a:t>ORC</a:t>
            </a:r>
          </a:p>
          <a:p>
            <a:pPr marL="457200" indent="-457200">
              <a:buAutoNum type="arabicPeriod"/>
            </a:pPr>
            <a:r>
              <a:rPr lang="en-IN" sz="2000" dirty="0">
                <a:latin typeface="Times New Roman" panose="02020603050405020304" pitchFamily="18" charset="0"/>
                <a:cs typeface="Times New Roman" panose="02020603050405020304" pitchFamily="18" charset="0"/>
              </a:rPr>
              <a:t>Parquet                             Popularly used in big data processing system</a:t>
            </a:r>
          </a:p>
          <a:p>
            <a:pPr marL="457200" indent="-457200">
              <a:buAutoNum type="arabicPeriod"/>
            </a:pPr>
            <a:r>
              <a:rPr lang="en-IN" sz="2000" dirty="0">
                <a:latin typeface="Times New Roman" panose="02020603050405020304" pitchFamily="18" charset="0"/>
                <a:cs typeface="Times New Roman" panose="02020603050405020304" pitchFamily="18" charset="0"/>
              </a:rPr>
              <a:t>Avro                                           </a:t>
            </a:r>
          </a:p>
          <a:p>
            <a:pPr marL="457200" indent="-457200">
              <a:buAutoNum type="arabicPeriod"/>
            </a:pPr>
            <a:r>
              <a:rPr lang="en-IN" sz="2000" dirty="0">
                <a:latin typeface="Times New Roman" panose="02020603050405020304" pitchFamily="18" charset="0"/>
                <a:cs typeface="Times New Roman" panose="02020603050405020304" pitchFamily="18" charset="0"/>
              </a:rPr>
              <a:t>CSV                                 Commonly used data formatting tools</a:t>
            </a:r>
          </a:p>
          <a:p>
            <a:pPr marL="457200" indent="-457200">
              <a:buAutoNum type="arabicPeriod"/>
            </a:pPr>
            <a:r>
              <a:rPr lang="en-IN" sz="2000" dirty="0">
                <a:latin typeface="Times New Roman" panose="02020603050405020304" pitchFamily="18" charset="0"/>
                <a:cs typeface="Times New Roman" panose="02020603050405020304" pitchFamily="18" charset="0"/>
              </a:rPr>
              <a:t>JSON</a:t>
            </a:r>
          </a:p>
        </p:txBody>
      </p:sp>
      <p:sp>
        <p:nvSpPr>
          <p:cNvPr id="4" name="Right Brace 3">
            <a:extLst>
              <a:ext uri="{FF2B5EF4-FFF2-40B4-BE49-F238E27FC236}">
                <a16:creationId xmlns:a16="http://schemas.microsoft.com/office/drawing/2014/main" id="{5B66EDCB-FFF3-4EAD-A70A-B578D861043C}"/>
              </a:ext>
            </a:extLst>
          </p:cNvPr>
          <p:cNvSpPr/>
          <p:nvPr/>
        </p:nvSpPr>
        <p:spPr>
          <a:xfrm>
            <a:off x="3183467" y="2311400"/>
            <a:ext cx="389466" cy="100753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
        <p:nvSpPr>
          <p:cNvPr id="5" name="Right Brace 4">
            <a:extLst>
              <a:ext uri="{FF2B5EF4-FFF2-40B4-BE49-F238E27FC236}">
                <a16:creationId xmlns:a16="http://schemas.microsoft.com/office/drawing/2014/main" id="{E08A23A8-68D7-437D-A418-7319B02D44C4}"/>
              </a:ext>
            </a:extLst>
          </p:cNvPr>
          <p:cNvSpPr/>
          <p:nvPr/>
        </p:nvSpPr>
        <p:spPr>
          <a:xfrm>
            <a:off x="3183467" y="3429000"/>
            <a:ext cx="389466" cy="70273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3722241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F957-EA9D-4438-AC75-54C0C2142A2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Text files (CSV, TSV)</a:t>
            </a:r>
          </a:p>
        </p:txBody>
      </p:sp>
      <p:pic>
        <p:nvPicPr>
          <p:cNvPr id="9" name="Content Placeholder 8">
            <a:extLst>
              <a:ext uri="{FF2B5EF4-FFF2-40B4-BE49-F238E27FC236}">
                <a16:creationId xmlns:a16="http://schemas.microsoft.com/office/drawing/2014/main" id="{D68E054C-159F-4763-9A5B-C28E6B632AAA}"/>
              </a:ext>
            </a:extLst>
          </p:cNvPr>
          <p:cNvPicPr>
            <a:picLocks noGrp="1" noChangeAspect="1"/>
          </p:cNvPicPr>
          <p:nvPr>
            <p:ph idx="1"/>
          </p:nvPr>
        </p:nvPicPr>
        <p:blipFill>
          <a:blip r:embed="rId2"/>
          <a:stretch>
            <a:fillRect/>
          </a:stretch>
        </p:blipFill>
        <p:spPr>
          <a:xfrm>
            <a:off x="838200" y="1788243"/>
            <a:ext cx="10515600" cy="2665036"/>
          </a:xfrm>
        </p:spPr>
      </p:pic>
    </p:spTree>
    <p:extLst>
      <p:ext uri="{BB962C8B-B14F-4D97-AF65-F5344CB8AC3E}">
        <p14:creationId xmlns:p14="http://schemas.microsoft.com/office/powerpoint/2010/main" val="2534006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6FDF8-6A64-4743-8A9B-4895DEC3451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Sequence files </a:t>
            </a:r>
          </a:p>
        </p:txBody>
      </p:sp>
      <p:pic>
        <p:nvPicPr>
          <p:cNvPr id="5" name="Content Placeholder 4">
            <a:extLst>
              <a:ext uri="{FF2B5EF4-FFF2-40B4-BE49-F238E27FC236}">
                <a16:creationId xmlns:a16="http://schemas.microsoft.com/office/drawing/2014/main" id="{3AE0963E-06C1-4508-8392-1AC90118B220}"/>
              </a:ext>
            </a:extLst>
          </p:cNvPr>
          <p:cNvPicPr>
            <a:picLocks noGrp="1" noChangeAspect="1"/>
          </p:cNvPicPr>
          <p:nvPr>
            <p:ph idx="1"/>
          </p:nvPr>
        </p:nvPicPr>
        <p:blipFill>
          <a:blip r:embed="rId2"/>
          <a:stretch>
            <a:fillRect/>
          </a:stretch>
        </p:blipFill>
        <p:spPr>
          <a:xfrm>
            <a:off x="838200" y="1771573"/>
            <a:ext cx="10515600" cy="2698376"/>
          </a:xfrm>
        </p:spPr>
      </p:pic>
    </p:spTree>
    <p:extLst>
      <p:ext uri="{BB962C8B-B14F-4D97-AF65-F5344CB8AC3E}">
        <p14:creationId xmlns:p14="http://schemas.microsoft.com/office/powerpoint/2010/main" val="3745083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50DE3-B5CF-4725-899B-813F70A6BF3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Avro file format</a:t>
            </a:r>
          </a:p>
        </p:txBody>
      </p:sp>
      <p:pic>
        <p:nvPicPr>
          <p:cNvPr id="5" name="Content Placeholder 4">
            <a:extLst>
              <a:ext uri="{FF2B5EF4-FFF2-40B4-BE49-F238E27FC236}">
                <a16:creationId xmlns:a16="http://schemas.microsoft.com/office/drawing/2014/main" id="{C53B1101-1C66-48E2-8330-5199520E8FCE}"/>
              </a:ext>
            </a:extLst>
          </p:cNvPr>
          <p:cNvPicPr>
            <a:picLocks noGrp="1" noChangeAspect="1"/>
          </p:cNvPicPr>
          <p:nvPr>
            <p:ph idx="1"/>
          </p:nvPr>
        </p:nvPicPr>
        <p:blipFill>
          <a:blip r:embed="rId2"/>
          <a:stretch>
            <a:fillRect/>
          </a:stretch>
        </p:blipFill>
        <p:spPr>
          <a:xfrm>
            <a:off x="838200" y="1606022"/>
            <a:ext cx="10326541" cy="3105583"/>
          </a:xfrm>
        </p:spPr>
      </p:pic>
    </p:spTree>
    <p:extLst>
      <p:ext uri="{BB962C8B-B14F-4D97-AF65-F5344CB8AC3E}">
        <p14:creationId xmlns:p14="http://schemas.microsoft.com/office/powerpoint/2010/main" val="2596997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2778-04C8-4112-BD15-45AE9D058707}"/>
              </a:ext>
            </a:extLst>
          </p:cNvPr>
          <p:cNvSpPr>
            <a:spLocks noGrp="1"/>
          </p:cNvSpPr>
          <p:nvPr>
            <p:ph type="title"/>
          </p:nvPr>
        </p:nvSpPr>
        <p:spPr>
          <a:xfrm>
            <a:off x="838200" y="365125"/>
            <a:ext cx="10320866" cy="1243541"/>
          </a:xfrm>
        </p:spPr>
        <p:txBody>
          <a:bodyPr>
            <a:normAutofit/>
          </a:bodyPr>
          <a:lstStyle/>
          <a:p>
            <a:r>
              <a:rPr lang="en-IN" dirty="0">
                <a:latin typeface="Times New Roman" panose="02020603050405020304" pitchFamily="18" charset="0"/>
                <a:cs typeface="Times New Roman" panose="02020603050405020304" pitchFamily="18" charset="0"/>
              </a:rPr>
              <a:t>Avro file format</a:t>
            </a:r>
          </a:p>
        </p:txBody>
      </p:sp>
      <p:sp>
        <p:nvSpPr>
          <p:cNvPr id="3" name="Content Placeholder 2">
            <a:extLst>
              <a:ext uri="{FF2B5EF4-FFF2-40B4-BE49-F238E27FC236}">
                <a16:creationId xmlns:a16="http://schemas.microsoft.com/office/drawing/2014/main" id="{E8AF1027-B398-45B7-A037-D930F7686103}"/>
              </a:ext>
            </a:extLst>
          </p:cNvPr>
          <p:cNvSpPr>
            <a:spLocks noGrp="1"/>
          </p:cNvSpPr>
          <p:nvPr>
            <p:ph idx="1"/>
          </p:nvPr>
        </p:nvSpPr>
        <p:spPr>
          <a:xfrm>
            <a:off x="838199" y="1803399"/>
            <a:ext cx="10320867" cy="4224867"/>
          </a:xfrm>
        </p:spPr>
        <p:txBody>
          <a:bodyPr>
            <a:noAutofit/>
          </a:bodyPr>
          <a:lstStyle/>
          <a:p>
            <a:pPr algn="just"/>
            <a:r>
              <a:rPr lang="en-US" sz="1800" dirty="0">
                <a:latin typeface="Times New Roman" panose="02020603050405020304" pitchFamily="18" charset="0"/>
                <a:cs typeface="Times New Roman" panose="02020603050405020304" pitchFamily="18" charset="0"/>
              </a:rPr>
              <a:t>Apache Avro is a row-based data serialization format commonly used for data exchange and streaming in Big Data systems.</a:t>
            </a:r>
          </a:p>
          <a:p>
            <a:pPr algn="just"/>
            <a:r>
              <a:rPr lang="en-US" sz="1800" dirty="0">
                <a:latin typeface="Times New Roman" panose="02020603050405020304" pitchFamily="18" charset="0"/>
                <a:cs typeface="Times New Roman" panose="02020603050405020304" pitchFamily="18" charset="0"/>
              </a:rPr>
              <a:t>AVRO is an open-source project and it provides the data serialization and exchange services for Apache Hadoop.</a:t>
            </a:r>
          </a:p>
          <a:p>
            <a:pPr algn="just"/>
            <a:r>
              <a:rPr lang="en-US" sz="1800" dirty="0">
                <a:latin typeface="Times New Roman" panose="02020603050405020304" pitchFamily="18" charset="0"/>
                <a:cs typeface="Times New Roman" panose="02020603050405020304" pitchFamily="18" charset="0"/>
              </a:rPr>
              <a:t>It is a row-based storage format for Hadoop systems and is used as a data serialization platform.</a:t>
            </a:r>
          </a:p>
          <a:p>
            <a:pPr algn="just"/>
            <a:r>
              <a:rPr lang="en-US" sz="1800" dirty="0">
                <a:latin typeface="Times New Roman" panose="02020603050405020304" pitchFamily="18" charset="0"/>
                <a:cs typeface="Times New Roman" panose="02020603050405020304" pitchFamily="18" charset="0"/>
              </a:rPr>
              <a:t>It stores schema in JSON format, making it easy to read and interpret.</a:t>
            </a:r>
          </a:p>
          <a:p>
            <a:pPr algn="just"/>
            <a:r>
              <a:rPr lang="en-US" sz="1800" dirty="0">
                <a:latin typeface="Times New Roman" panose="02020603050405020304" pitchFamily="18" charset="0"/>
                <a:cs typeface="Times New Roman" panose="02020603050405020304" pitchFamily="18" charset="0"/>
              </a:rPr>
              <a:t>In AVRO the data is stored in binary format so, it is compact and efficient.</a:t>
            </a:r>
          </a:p>
          <a:p>
            <a:pPr algn="just"/>
            <a:r>
              <a:rPr lang="en-US" sz="1800" dirty="0">
                <a:latin typeface="Times New Roman" panose="02020603050405020304" pitchFamily="18" charset="0"/>
                <a:cs typeface="Times New Roman" panose="02020603050405020304" pitchFamily="18" charset="0"/>
              </a:rPr>
              <a:t>AVRO files have markers that help in splitting the larger datasets into smaller subsets that help to achieve parallelism.</a:t>
            </a:r>
          </a:p>
          <a:p>
            <a:pPr algn="just"/>
            <a:r>
              <a:rPr lang="en-US" sz="1800" dirty="0">
                <a:latin typeface="Times New Roman" panose="02020603050405020304" pitchFamily="18" charset="0"/>
                <a:cs typeface="Times New Roman" panose="02020603050405020304" pitchFamily="18" charset="0"/>
              </a:rPr>
              <a:t>The key feature of AVRO is it can efficiently handle any change in data schema over time. i.e. Schema Evolution. It handles schema changes like missing fields, added fields, and changed fields.</a:t>
            </a:r>
          </a:p>
          <a:p>
            <a:pPr algn="just"/>
            <a:r>
              <a:rPr lang="en-US" sz="1800" dirty="0">
                <a:latin typeface="Times New Roman" panose="02020603050405020304" pitchFamily="18" charset="0"/>
                <a:cs typeface="Times New Roman" panose="02020603050405020304" pitchFamily="18" charset="0"/>
              </a:rPr>
              <a:t>It also provides API support for the different programming languages like C, C++, Java, Python, Ruby, etc.</a:t>
            </a:r>
            <a:endParaRPr lang="en-IN" sz="1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2C22D1D-F3F0-49EE-8853-F800534AC8BA}"/>
              </a:ext>
            </a:extLst>
          </p:cNvPr>
          <p:cNvPicPr>
            <a:picLocks noChangeAspect="1"/>
          </p:cNvPicPr>
          <p:nvPr/>
        </p:nvPicPr>
        <p:blipFill>
          <a:blip r:embed="rId2"/>
          <a:stretch>
            <a:fillRect/>
          </a:stretch>
        </p:blipFill>
        <p:spPr>
          <a:xfrm>
            <a:off x="5190066" y="288925"/>
            <a:ext cx="2397884" cy="1209308"/>
          </a:xfrm>
          <a:prstGeom prst="rect">
            <a:avLst/>
          </a:prstGeom>
        </p:spPr>
      </p:pic>
    </p:spTree>
    <p:extLst>
      <p:ext uri="{BB962C8B-B14F-4D97-AF65-F5344CB8AC3E}">
        <p14:creationId xmlns:p14="http://schemas.microsoft.com/office/powerpoint/2010/main" val="1825686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4F9C8-D259-4231-BC9F-A86A327AD6A2}"/>
              </a:ext>
            </a:extLst>
          </p:cNvPr>
          <p:cNvSpPr>
            <a:spLocks noGrp="1"/>
          </p:cNvSpPr>
          <p:nvPr>
            <p:ph type="title"/>
          </p:nvPr>
        </p:nvSpPr>
        <p:spPr>
          <a:xfrm>
            <a:off x="838200" y="365125"/>
            <a:ext cx="10515600" cy="1325563"/>
          </a:xfrm>
        </p:spPr>
        <p:txBody>
          <a:bodyPr/>
          <a:lstStyle/>
          <a:p>
            <a:r>
              <a:rPr lang="en-IN" dirty="0">
                <a:latin typeface="Times New Roman" panose="02020603050405020304" pitchFamily="18" charset="0"/>
                <a:cs typeface="Times New Roman" panose="02020603050405020304" pitchFamily="18" charset="0"/>
              </a:rPr>
              <a:t>Avro file format</a:t>
            </a:r>
            <a:r>
              <a:rPr lang="en-US" dirty="0"/>
              <a:t> </a:t>
            </a:r>
            <a:endParaRPr lang="en-IN" dirty="0"/>
          </a:p>
        </p:txBody>
      </p:sp>
      <p:pic>
        <p:nvPicPr>
          <p:cNvPr id="4" name="Content Placeholder 3">
            <a:extLst>
              <a:ext uri="{FF2B5EF4-FFF2-40B4-BE49-F238E27FC236}">
                <a16:creationId xmlns:a16="http://schemas.microsoft.com/office/drawing/2014/main" id="{82CE92D7-AE66-4AAE-A0E3-1485C2BD5E78}"/>
              </a:ext>
            </a:extLst>
          </p:cNvPr>
          <p:cNvPicPr>
            <a:picLocks noGrp="1" noChangeAspect="1"/>
          </p:cNvPicPr>
          <p:nvPr>
            <p:ph idx="1"/>
          </p:nvPr>
        </p:nvPicPr>
        <p:blipFill>
          <a:blip r:embed="rId2"/>
          <a:stretch>
            <a:fillRect/>
          </a:stretch>
        </p:blipFill>
        <p:spPr>
          <a:xfrm>
            <a:off x="838200" y="1537926"/>
            <a:ext cx="5372850" cy="2172003"/>
          </a:xfrm>
          <a:prstGeom prst="rect">
            <a:avLst/>
          </a:prstGeom>
        </p:spPr>
      </p:pic>
      <p:sp>
        <p:nvSpPr>
          <p:cNvPr id="6" name="Rectangle 5">
            <a:extLst>
              <a:ext uri="{FF2B5EF4-FFF2-40B4-BE49-F238E27FC236}">
                <a16:creationId xmlns:a16="http://schemas.microsoft.com/office/drawing/2014/main" id="{E6C0FDDC-9EF0-4DBE-BA14-3AACC6A641BC}"/>
              </a:ext>
            </a:extLst>
          </p:cNvPr>
          <p:cNvSpPr/>
          <p:nvPr/>
        </p:nvSpPr>
        <p:spPr>
          <a:xfrm>
            <a:off x="838200" y="3630553"/>
            <a:ext cx="10515600" cy="2554545"/>
          </a:xfrm>
          <a:prstGeom prst="rect">
            <a:avLst/>
          </a:prstGeom>
        </p:spPr>
        <p:txBody>
          <a:bodyPr wrap="square">
            <a:spAutoFit/>
          </a:bodyPr>
          <a:lstStyle/>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Structure</a:t>
            </a:r>
          </a:p>
          <a:p>
            <a:r>
              <a:rPr lang="en-US" sz="2000" dirty="0">
                <a:latin typeface="Times New Roman" panose="02020603050405020304" pitchFamily="18" charset="0"/>
                <a:cs typeface="Times New Roman" panose="02020603050405020304" pitchFamily="18" charset="0"/>
              </a:rPr>
              <a:t>An Avro file consists of:</a:t>
            </a:r>
          </a:p>
          <a:p>
            <a:r>
              <a:rPr lang="en-US" sz="2000" dirty="0">
                <a:latin typeface="Times New Roman" panose="02020603050405020304" pitchFamily="18" charset="0"/>
                <a:cs typeface="Times New Roman" panose="02020603050405020304" pitchFamily="18" charset="0"/>
              </a:rPr>
              <a:t>1. File header and</a:t>
            </a:r>
          </a:p>
          <a:p>
            <a:r>
              <a:rPr lang="en-US" sz="2000" dirty="0">
                <a:latin typeface="Times New Roman" panose="02020603050405020304" pitchFamily="18" charset="0"/>
                <a:cs typeface="Times New Roman" panose="02020603050405020304" pitchFamily="18" charset="0"/>
              </a:rPr>
              <a:t>2. One or more file data blocks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Header contains information about the schema and codec, while blocks are divided into:</a:t>
            </a:r>
          </a:p>
          <a:p>
            <a:r>
              <a:rPr lang="en-US" sz="2000" dirty="0">
                <a:latin typeface="Times New Roman" panose="02020603050405020304" pitchFamily="18" charset="0"/>
                <a:cs typeface="Times New Roman" panose="02020603050405020304" pitchFamily="18" charset="0"/>
              </a:rPr>
              <a:t>1. Counts of objects in a block</a:t>
            </a:r>
          </a:p>
          <a:p>
            <a:r>
              <a:rPr lang="en-US" sz="2000" dirty="0">
                <a:latin typeface="Times New Roman" panose="02020603050405020304" pitchFamily="18" charset="0"/>
                <a:cs typeface="Times New Roman" panose="02020603050405020304" pitchFamily="18" charset="0"/>
              </a:rPr>
              <a:t>2. Size of the serialized objects</a:t>
            </a:r>
          </a:p>
          <a:p>
            <a:r>
              <a:rPr lang="en-US" sz="2000" dirty="0">
                <a:latin typeface="Times New Roman" panose="02020603050405020304" pitchFamily="18" charset="0"/>
                <a:cs typeface="Times New Roman" panose="02020603050405020304" pitchFamily="18" charset="0"/>
              </a:rPr>
              <a:t>3. Objects themselves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3112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22691-9FD1-461F-BBB8-7BEECC3E003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Advantages and Limitations </a:t>
            </a:r>
          </a:p>
        </p:txBody>
      </p:sp>
      <p:sp>
        <p:nvSpPr>
          <p:cNvPr id="3" name="Content Placeholder 2">
            <a:extLst>
              <a:ext uri="{FF2B5EF4-FFF2-40B4-BE49-F238E27FC236}">
                <a16:creationId xmlns:a16="http://schemas.microsoft.com/office/drawing/2014/main" id="{D01B1CED-052C-4069-BC77-8ED8AA446B00}"/>
              </a:ext>
            </a:extLst>
          </p:cNvPr>
          <p:cNvSpPr>
            <a:spLocks noGrp="1"/>
          </p:cNvSpPr>
          <p:nvPr>
            <p:ph idx="1"/>
          </p:nvPr>
        </p:nvSpPr>
        <p:spPr/>
        <p:txBody>
          <a:bodyPr>
            <a:normAutofit/>
          </a:bodyPr>
          <a:lstStyle/>
          <a:p>
            <a:pPr marL="0" indent="0">
              <a:buNone/>
            </a:pPr>
            <a:r>
              <a:rPr lang="en-US" sz="2000" u="sng" dirty="0">
                <a:latin typeface="Times New Roman" panose="02020603050405020304" pitchFamily="18" charset="0"/>
                <a:cs typeface="Times New Roman" panose="02020603050405020304" pitchFamily="18" charset="0"/>
              </a:rPr>
              <a:t>Advantages</a:t>
            </a:r>
          </a:p>
          <a:p>
            <a:r>
              <a:rPr lang="en-US" sz="2000" dirty="0">
                <a:latin typeface="Times New Roman" panose="02020603050405020304" pitchFamily="18" charset="0"/>
                <a:cs typeface="Times New Roman" panose="02020603050405020304" pitchFamily="18" charset="0"/>
              </a:rPr>
              <a:t>Efficient for write-heavy workloads</a:t>
            </a:r>
          </a:p>
          <a:p>
            <a:r>
              <a:rPr lang="en-US" sz="2000" dirty="0">
                <a:latin typeface="Times New Roman" panose="02020603050405020304" pitchFamily="18" charset="0"/>
                <a:cs typeface="Times New Roman" panose="02020603050405020304" pitchFamily="18" charset="0"/>
              </a:rPr>
              <a:t>Supports schema evolution (adding/removing fields)</a:t>
            </a:r>
          </a:p>
          <a:p>
            <a:r>
              <a:rPr lang="en-US" sz="2000" dirty="0">
                <a:latin typeface="Times New Roman" panose="02020603050405020304" pitchFamily="18" charset="0"/>
                <a:cs typeface="Times New Roman" panose="02020603050405020304" pitchFamily="18" charset="0"/>
              </a:rPr>
              <a:t>Language independent (Java, Python, C++, etc.)</a:t>
            </a:r>
          </a:p>
          <a:p>
            <a:pPr marL="0" indent="0">
              <a:buNone/>
            </a:pPr>
            <a:r>
              <a:rPr lang="en-US" sz="2000" u="sng" dirty="0">
                <a:latin typeface="Times New Roman" panose="02020603050405020304" pitchFamily="18" charset="0"/>
                <a:cs typeface="Times New Roman" panose="02020603050405020304" pitchFamily="18" charset="0"/>
              </a:rPr>
              <a:t>Limitations</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Not optimized for analytical queries</a:t>
            </a:r>
          </a:p>
          <a:p>
            <a:r>
              <a:rPr lang="en-IN" sz="2000" dirty="0">
                <a:latin typeface="Times New Roman" panose="02020603050405020304" pitchFamily="18" charset="0"/>
                <a:cs typeface="Times New Roman" panose="02020603050405020304" pitchFamily="18" charset="0"/>
              </a:rPr>
              <a:t>Slower for column-based operations</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5845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7B761-2265-4744-AE10-A7E81E94B5E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Use Cases</a:t>
            </a:r>
          </a:p>
        </p:txBody>
      </p:sp>
      <p:sp>
        <p:nvSpPr>
          <p:cNvPr id="3" name="Content Placeholder 2">
            <a:extLst>
              <a:ext uri="{FF2B5EF4-FFF2-40B4-BE49-F238E27FC236}">
                <a16:creationId xmlns:a16="http://schemas.microsoft.com/office/drawing/2014/main" id="{9A4EC97D-4918-45D6-8476-E064283450A1}"/>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Data ingestion pipelines</a:t>
            </a:r>
          </a:p>
          <a:p>
            <a:r>
              <a:rPr lang="en-IN" sz="2000" dirty="0">
                <a:latin typeface="Times New Roman" panose="02020603050405020304" pitchFamily="18" charset="0"/>
                <a:cs typeface="Times New Roman" panose="02020603050405020304" pitchFamily="18" charset="0"/>
              </a:rPr>
              <a:t>Kafka messaging</a:t>
            </a:r>
          </a:p>
          <a:p>
            <a:r>
              <a:rPr lang="en-IN" sz="2000" dirty="0">
                <a:latin typeface="Times New Roman" panose="02020603050405020304" pitchFamily="18" charset="0"/>
                <a:cs typeface="Times New Roman" panose="02020603050405020304" pitchFamily="18" charset="0"/>
              </a:rPr>
              <a:t>Log data storage</a:t>
            </a:r>
          </a:p>
        </p:txBody>
      </p:sp>
    </p:spTree>
    <p:extLst>
      <p:ext uri="{BB962C8B-B14F-4D97-AF65-F5344CB8AC3E}">
        <p14:creationId xmlns:p14="http://schemas.microsoft.com/office/powerpoint/2010/main" val="1839912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9E0C4-B120-4852-B801-26750FA9B68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Columnar file format</a:t>
            </a:r>
          </a:p>
        </p:txBody>
      </p:sp>
      <p:pic>
        <p:nvPicPr>
          <p:cNvPr id="5" name="Content Placeholder 4">
            <a:extLst>
              <a:ext uri="{FF2B5EF4-FFF2-40B4-BE49-F238E27FC236}">
                <a16:creationId xmlns:a16="http://schemas.microsoft.com/office/drawing/2014/main" id="{D7083995-011C-4668-9E08-AFB538393A53}"/>
              </a:ext>
            </a:extLst>
          </p:cNvPr>
          <p:cNvPicPr>
            <a:picLocks noGrp="1" noChangeAspect="1"/>
          </p:cNvPicPr>
          <p:nvPr>
            <p:ph idx="1"/>
          </p:nvPr>
        </p:nvPicPr>
        <p:blipFill>
          <a:blip r:embed="rId2"/>
          <a:stretch>
            <a:fillRect/>
          </a:stretch>
        </p:blipFill>
        <p:spPr>
          <a:xfrm>
            <a:off x="838200" y="1690688"/>
            <a:ext cx="10515600" cy="1249915"/>
          </a:xfrm>
        </p:spPr>
      </p:pic>
    </p:spTree>
    <p:extLst>
      <p:ext uri="{BB962C8B-B14F-4D97-AF65-F5344CB8AC3E}">
        <p14:creationId xmlns:p14="http://schemas.microsoft.com/office/powerpoint/2010/main" val="855451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251E8-9BEF-4292-AB3C-030A69AE673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RC (Row Columnar) file format</a:t>
            </a:r>
          </a:p>
        </p:txBody>
      </p:sp>
      <p:pic>
        <p:nvPicPr>
          <p:cNvPr id="5" name="Content Placeholder 4">
            <a:extLst>
              <a:ext uri="{FF2B5EF4-FFF2-40B4-BE49-F238E27FC236}">
                <a16:creationId xmlns:a16="http://schemas.microsoft.com/office/drawing/2014/main" id="{BC6DB247-E0C0-4AFD-8D0C-95ABC40EA70D}"/>
              </a:ext>
            </a:extLst>
          </p:cNvPr>
          <p:cNvPicPr>
            <a:picLocks noGrp="1" noChangeAspect="1"/>
          </p:cNvPicPr>
          <p:nvPr>
            <p:ph idx="1"/>
          </p:nvPr>
        </p:nvPicPr>
        <p:blipFill>
          <a:blip r:embed="rId2"/>
          <a:stretch>
            <a:fillRect/>
          </a:stretch>
        </p:blipFill>
        <p:spPr>
          <a:xfrm>
            <a:off x="838200" y="1690688"/>
            <a:ext cx="10515600" cy="2479505"/>
          </a:xfrm>
        </p:spPr>
      </p:pic>
    </p:spTree>
    <p:extLst>
      <p:ext uri="{BB962C8B-B14F-4D97-AF65-F5344CB8AC3E}">
        <p14:creationId xmlns:p14="http://schemas.microsoft.com/office/powerpoint/2010/main" val="669843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F91BF-3262-4174-B882-34BFD286817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Advantages and Limitation</a:t>
            </a:r>
          </a:p>
        </p:txBody>
      </p:sp>
      <p:sp>
        <p:nvSpPr>
          <p:cNvPr id="3" name="Content Placeholder 2">
            <a:extLst>
              <a:ext uri="{FF2B5EF4-FFF2-40B4-BE49-F238E27FC236}">
                <a16:creationId xmlns:a16="http://schemas.microsoft.com/office/drawing/2014/main" id="{1DCA3C4F-2E38-44FD-8506-BB815C4F1F3D}"/>
              </a:ext>
            </a:extLst>
          </p:cNvPr>
          <p:cNvSpPr>
            <a:spLocks noGrp="1"/>
          </p:cNvSpPr>
          <p:nvPr>
            <p:ph idx="1"/>
          </p:nvPr>
        </p:nvSpPr>
        <p:spPr/>
        <p:txBody>
          <a:bodyPr/>
          <a:lstStyle/>
          <a:p>
            <a:pPr marL="0" indent="0">
              <a:buNone/>
            </a:pPr>
            <a:r>
              <a:rPr lang="en-US" sz="2000" u="sng" dirty="0">
                <a:latin typeface="Times New Roman" panose="02020603050405020304" pitchFamily="18" charset="0"/>
                <a:cs typeface="Times New Roman" panose="02020603050405020304" pitchFamily="18" charset="0"/>
              </a:rPr>
              <a:t>Advantages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Better performance than plain text files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Reduced storage size</a:t>
            </a:r>
          </a:p>
          <a:p>
            <a:pPr marL="0" indent="0">
              <a:buNone/>
            </a:pPr>
            <a:r>
              <a:rPr lang="en-US" sz="2000" u="sng" dirty="0">
                <a:latin typeface="Times New Roman" panose="02020603050405020304" pitchFamily="18" charset="0"/>
                <a:cs typeface="Times New Roman" panose="02020603050405020304" pitchFamily="18" charset="0"/>
              </a:rPr>
              <a:t>Limitations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High CPU overhead</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Slower compared to ORC and Parquet</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Largely deprecated</a:t>
            </a:r>
          </a:p>
          <a:p>
            <a:endParaRPr lang="en-IN" dirty="0"/>
          </a:p>
        </p:txBody>
      </p:sp>
    </p:spTree>
    <p:extLst>
      <p:ext uri="{BB962C8B-B14F-4D97-AF65-F5344CB8AC3E}">
        <p14:creationId xmlns:p14="http://schemas.microsoft.com/office/powerpoint/2010/main" val="381622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B24D-55C6-4F78-A431-99F99DFBF74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Use Cases</a:t>
            </a:r>
          </a:p>
        </p:txBody>
      </p:sp>
      <p:sp>
        <p:nvSpPr>
          <p:cNvPr id="3" name="Content Placeholder 2">
            <a:extLst>
              <a:ext uri="{FF2B5EF4-FFF2-40B4-BE49-F238E27FC236}">
                <a16:creationId xmlns:a16="http://schemas.microsoft.com/office/drawing/2014/main" id="{83E042A2-F589-4E01-914A-1151BC7F202C}"/>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Legacy Hadoop systems</a:t>
            </a:r>
          </a:p>
          <a:p>
            <a:r>
              <a:rPr lang="en-US" sz="2000" dirty="0">
                <a:latin typeface="Times New Roman" panose="02020603050405020304" pitchFamily="18" charset="0"/>
                <a:cs typeface="Times New Roman" panose="02020603050405020304" pitchFamily="18" charset="0"/>
              </a:rPr>
              <a:t>Older Hive implementations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5042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896C7-890D-440A-B6A0-39B6C16797B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ORC (Optimize Row Columnar) file format</a:t>
            </a:r>
          </a:p>
        </p:txBody>
      </p:sp>
      <p:pic>
        <p:nvPicPr>
          <p:cNvPr id="5" name="Content Placeholder 4">
            <a:extLst>
              <a:ext uri="{FF2B5EF4-FFF2-40B4-BE49-F238E27FC236}">
                <a16:creationId xmlns:a16="http://schemas.microsoft.com/office/drawing/2014/main" id="{5DAD2B6B-7F2B-47F3-912E-ADEB4036226A}"/>
              </a:ext>
            </a:extLst>
          </p:cNvPr>
          <p:cNvPicPr>
            <a:picLocks noGrp="1" noChangeAspect="1"/>
          </p:cNvPicPr>
          <p:nvPr>
            <p:ph idx="1"/>
          </p:nvPr>
        </p:nvPicPr>
        <p:blipFill>
          <a:blip r:embed="rId2"/>
          <a:stretch>
            <a:fillRect/>
          </a:stretch>
        </p:blipFill>
        <p:spPr>
          <a:xfrm>
            <a:off x="838200" y="1690688"/>
            <a:ext cx="10515600" cy="2947217"/>
          </a:xfrm>
        </p:spPr>
      </p:pic>
    </p:spTree>
    <p:extLst>
      <p:ext uri="{BB962C8B-B14F-4D97-AF65-F5344CB8AC3E}">
        <p14:creationId xmlns:p14="http://schemas.microsoft.com/office/powerpoint/2010/main" val="1661302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483CF-D5D1-4EB6-B2CF-D6D35F6ED47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ORC (Optimize Row Columnar) file format</a:t>
            </a:r>
            <a:endParaRPr lang="en-IN" dirty="0"/>
          </a:p>
        </p:txBody>
      </p:sp>
      <p:sp>
        <p:nvSpPr>
          <p:cNvPr id="3" name="Content Placeholder 2">
            <a:extLst>
              <a:ext uri="{FF2B5EF4-FFF2-40B4-BE49-F238E27FC236}">
                <a16:creationId xmlns:a16="http://schemas.microsoft.com/office/drawing/2014/main" id="{4D3A165E-327A-4422-BEBF-3297AFD1532B}"/>
              </a:ext>
            </a:extLst>
          </p:cNvPr>
          <p:cNvSpPr>
            <a:spLocks noGrp="1"/>
          </p:cNvSpPr>
          <p:nvPr>
            <p:ph idx="1"/>
          </p:nvPr>
        </p:nvSpPr>
        <p:spPr>
          <a:xfrm>
            <a:off x="838200" y="2336799"/>
            <a:ext cx="10515600" cy="3666067"/>
          </a:xfrm>
        </p:spPr>
        <p:txBody>
          <a:bodyPr>
            <a:normAutofit fontScale="70000" lnSpcReduction="20000"/>
          </a:bodyPr>
          <a:lstStyle/>
          <a:p>
            <a:pPr algn="just"/>
            <a:r>
              <a:rPr lang="en-US" sz="2900" dirty="0">
                <a:latin typeface="Times New Roman" panose="02020603050405020304" pitchFamily="18" charset="0"/>
                <a:cs typeface="Times New Roman" panose="02020603050405020304" pitchFamily="18" charset="0"/>
              </a:rPr>
              <a:t>The Optimized Row Columnar (ORC) file format provides an effective way to store the data. Facebook was an early adopter of this format. </a:t>
            </a:r>
          </a:p>
          <a:p>
            <a:pPr algn="just"/>
            <a:r>
              <a:rPr lang="en-US" sz="2900" dirty="0">
                <a:latin typeface="Times New Roman" panose="02020603050405020304" pitchFamily="18" charset="0"/>
                <a:cs typeface="Times New Roman" panose="02020603050405020304" pitchFamily="18" charset="0"/>
              </a:rPr>
              <a:t>It was designed in such a way that it can handle the limitations of other file formats. This file format stores the data in a compact manner and skips the irrelevant parts without the need for large, complex, or manually maintained indices. It addresses all of these issues.</a:t>
            </a:r>
          </a:p>
          <a:p>
            <a:pPr algn="just"/>
            <a:r>
              <a:rPr lang="en-US" sz="2900" dirty="0">
                <a:latin typeface="Times New Roman" panose="02020603050405020304" pitchFamily="18" charset="0"/>
                <a:cs typeface="Times New Roman" panose="02020603050405020304" pitchFamily="18" charset="0"/>
              </a:rPr>
              <a:t>It is a column-oriented data storage format same as Parquet.</a:t>
            </a:r>
          </a:p>
          <a:p>
            <a:pPr algn="just"/>
            <a:r>
              <a:rPr lang="en-US" sz="2900" dirty="0">
                <a:latin typeface="Times New Roman" panose="02020603050405020304" pitchFamily="18" charset="0"/>
                <a:cs typeface="Times New Roman" panose="02020603050405020304" pitchFamily="18" charset="0"/>
              </a:rPr>
              <a:t>The advantages of ORC file formats are:-</a:t>
            </a:r>
          </a:p>
          <a:p>
            <a:pPr algn="just"/>
            <a:r>
              <a:rPr lang="en-US" sz="2900" dirty="0">
                <a:latin typeface="Times New Roman" panose="02020603050405020304" pitchFamily="18" charset="0"/>
                <a:cs typeface="Times New Roman" panose="02020603050405020304" pitchFamily="18" charset="0"/>
              </a:rPr>
              <a:t>The compression ratio is very high, it reduces the size of the original data by up to 75%.</a:t>
            </a:r>
          </a:p>
          <a:p>
            <a:pPr algn="just"/>
            <a:r>
              <a:rPr lang="en-US" sz="2900" dirty="0">
                <a:latin typeface="Times New Roman" panose="02020603050405020304" pitchFamily="18" charset="0"/>
                <a:cs typeface="Times New Roman" panose="02020603050405020304" pitchFamily="18" charset="0"/>
              </a:rPr>
              <a:t>It generates a single file as output for each of the tasks, by doing this it reduces the load from the NameNodes.</a:t>
            </a:r>
          </a:p>
          <a:p>
            <a:pPr algn="just"/>
            <a:r>
              <a:rPr lang="en-US" sz="2900" dirty="0">
                <a:latin typeface="Times New Roman" panose="02020603050405020304" pitchFamily="18" charset="0"/>
                <a:cs typeface="Times New Roman" panose="02020603050405020304" pitchFamily="18" charset="0"/>
              </a:rPr>
              <a:t>A concurrent read of the same file is possible with the help of RecordReaders.</a:t>
            </a:r>
          </a:p>
          <a:p>
            <a:pPr algn="just"/>
            <a:r>
              <a:rPr lang="en-US" sz="2900" dirty="0">
                <a:latin typeface="Times New Roman" panose="02020603050405020304" pitchFamily="18" charset="0"/>
                <a:cs typeface="Times New Roman" panose="02020603050405020304" pitchFamily="18" charset="0"/>
              </a:rPr>
              <a:t>It has the ability to split the files without scanning the markers.</a:t>
            </a:r>
          </a:p>
          <a:p>
            <a:pPr marL="0" indent="0">
              <a:buNone/>
            </a:pPr>
            <a:endParaRPr lang="en-IN" dirty="0"/>
          </a:p>
        </p:txBody>
      </p:sp>
      <p:pic>
        <p:nvPicPr>
          <p:cNvPr id="4" name="Picture 3">
            <a:extLst>
              <a:ext uri="{FF2B5EF4-FFF2-40B4-BE49-F238E27FC236}">
                <a16:creationId xmlns:a16="http://schemas.microsoft.com/office/drawing/2014/main" id="{9191506A-A6EB-415C-B4BA-08D661369C82}"/>
              </a:ext>
            </a:extLst>
          </p:cNvPr>
          <p:cNvPicPr>
            <a:picLocks noChangeAspect="1"/>
          </p:cNvPicPr>
          <p:nvPr/>
        </p:nvPicPr>
        <p:blipFill>
          <a:blip r:embed="rId2"/>
          <a:stretch>
            <a:fillRect/>
          </a:stretch>
        </p:blipFill>
        <p:spPr>
          <a:xfrm>
            <a:off x="9609666" y="1236133"/>
            <a:ext cx="2082800" cy="956734"/>
          </a:xfrm>
          <a:prstGeom prst="rect">
            <a:avLst/>
          </a:prstGeom>
        </p:spPr>
      </p:pic>
    </p:spTree>
    <p:extLst>
      <p:ext uri="{BB962C8B-B14F-4D97-AF65-F5344CB8AC3E}">
        <p14:creationId xmlns:p14="http://schemas.microsoft.com/office/powerpoint/2010/main" val="4070727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E0F2E-D595-4F49-B006-98506183043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ORC (Optimize Row Columnar) file format</a:t>
            </a:r>
            <a:endParaRPr lang="en-IN" dirty="0"/>
          </a:p>
        </p:txBody>
      </p:sp>
      <p:sp>
        <p:nvSpPr>
          <p:cNvPr id="3" name="Content Placeholder 2">
            <a:extLst>
              <a:ext uri="{FF2B5EF4-FFF2-40B4-BE49-F238E27FC236}">
                <a16:creationId xmlns:a16="http://schemas.microsoft.com/office/drawing/2014/main" id="{466626F9-F087-4490-91CA-5A29B5F7C557}"/>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ORC files are self-describing and it has no dependency on Hive </a:t>
            </a:r>
            <a:r>
              <a:rPr lang="en-US" sz="2000" dirty="0" err="1">
                <a:latin typeface="Times New Roman" panose="02020603050405020304" pitchFamily="18" charset="0"/>
                <a:cs typeface="Times New Roman" panose="02020603050405020304" pitchFamily="18" charset="0"/>
              </a:rPr>
              <a:t>Metastore</a:t>
            </a:r>
            <a:r>
              <a:rPr lang="en-US" sz="2000" dirty="0">
                <a:latin typeface="Times New Roman" panose="02020603050405020304" pitchFamily="18" charset="0"/>
                <a:cs typeface="Times New Roman" panose="02020603050405020304" pitchFamily="18" charset="0"/>
              </a:rPr>
              <a:t> or any other external metadata. The file contains all the types and encoding information for objects that are stored in the file. Also, there is no dependency on the user’s environment for correctly interpreting the file contents.</a:t>
            </a:r>
          </a:p>
          <a:p>
            <a:pPr algn="just"/>
            <a:r>
              <a:rPr lang="en-US" sz="2000" dirty="0">
                <a:latin typeface="Times New Roman" panose="02020603050405020304" pitchFamily="18" charset="0"/>
                <a:cs typeface="Times New Roman" panose="02020603050405020304" pitchFamily="18" charset="0"/>
              </a:rPr>
              <a:t>It contains groups of row data called stripes and auxiliary information in a file footer. The default stripe size is 250 MB. A larger stripe size helps in the effective reading of data from HDFS.</a:t>
            </a:r>
          </a:p>
          <a:p>
            <a:pPr algn="just"/>
            <a:r>
              <a:rPr lang="en-US" sz="2000" dirty="0">
                <a:latin typeface="Times New Roman" panose="02020603050405020304" pitchFamily="18" charset="0"/>
                <a:cs typeface="Times New Roman" panose="02020603050405020304" pitchFamily="18" charset="0"/>
              </a:rPr>
              <a:t>ORC file format stores collections of rows in one file and within the collection the row data is stored in a columnar format.</a:t>
            </a:r>
          </a:p>
          <a:p>
            <a:pPr algn="just"/>
            <a:r>
              <a:rPr lang="en-US" sz="2000" dirty="0">
                <a:latin typeface="Times New Roman" panose="02020603050405020304" pitchFamily="18" charset="0"/>
                <a:cs typeface="Times New Roman" panose="02020603050405020304" pitchFamily="18" charset="0"/>
              </a:rPr>
              <a:t>The file footer contains:</a:t>
            </a:r>
          </a:p>
          <a:p>
            <a:pPr algn="just"/>
            <a:r>
              <a:rPr lang="en-US" sz="2000" dirty="0">
                <a:latin typeface="Times New Roman" panose="02020603050405020304" pitchFamily="18" charset="0"/>
                <a:cs typeface="Times New Roman" panose="02020603050405020304" pitchFamily="18" charset="0"/>
              </a:rPr>
              <a:t>A list of stripes in the file.</a:t>
            </a:r>
          </a:p>
          <a:p>
            <a:pPr algn="just"/>
            <a:r>
              <a:rPr lang="en-US" sz="2000" dirty="0">
                <a:latin typeface="Times New Roman" panose="02020603050405020304" pitchFamily="18" charset="0"/>
                <a:cs typeface="Times New Roman" panose="02020603050405020304" pitchFamily="18" charset="0"/>
              </a:rPr>
              <a:t>The number of rows per stripe.</a:t>
            </a:r>
          </a:p>
          <a:p>
            <a:pPr algn="just"/>
            <a:r>
              <a:rPr lang="en-US" sz="2000" dirty="0">
                <a:latin typeface="Times New Roman" panose="02020603050405020304" pitchFamily="18" charset="0"/>
                <a:cs typeface="Times New Roman" panose="02020603050405020304" pitchFamily="18" charset="0"/>
              </a:rPr>
              <a:t>Each column’s data type</a:t>
            </a:r>
            <a:r>
              <a:rPr lang="en-US" sz="2000" dirty="0"/>
              <a:t>.</a:t>
            </a:r>
          </a:p>
          <a:p>
            <a:endParaRPr lang="en-IN" dirty="0"/>
          </a:p>
        </p:txBody>
      </p:sp>
    </p:spTree>
    <p:extLst>
      <p:ext uri="{BB962C8B-B14F-4D97-AF65-F5344CB8AC3E}">
        <p14:creationId xmlns:p14="http://schemas.microsoft.com/office/powerpoint/2010/main" val="3080479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AD4D5-57B4-4C34-B38B-B62F2684738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ORC file format</a:t>
            </a:r>
            <a:endParaRPr lang="en-IN" dirty="0"/>
          </a:p>
        </p:txBody>
      </p:sp>
      <p:sp>
        <p:nvSpPr>
          <p:cNvPr id="3" name="Content Placeholder 2">
            <a:extLst>
              <a:ext uri="{FF2B5EF4-FFF2-40B4-BE49-F238E27FC236}">
                <a16:creationId xmlns:a16="http://schemas.microsoft.com/office/drawing/2014/main" id="{8FBADAD2-5A01-44F9-BF63-FC3B4662B091}"/>
              </a:ext>
            </a:extLst>
          </p:cNvPr>
          <p:cNvSpPr>
            <a:spLocks noGrp="1"/>
          </p:cNvSpPr>
          <p:nvPr>
            <p:ph idx="1"/>
          </p:nvPr>
        </p:nvSpPr>
        <p:spPr>
          <a:xfrm>
            <a:off x="838200" y="1825625"/>
            <a:ext cx="5335318" cy="4351338"/>
          </a:xfrm>
        </p:spPr>
        <p:txBody>
          <a:bodyPr>
            <a:normAutofit/>
          </a:bodyPr>
          <a:lstStyle/>
          <a:p>
            <a:pPr algn="just"/>
            <a:r>
              <a:rPr lang="en-US" sz="2000" dirty="0">
                <a:latin typeface="Times New Roman" panose="02020603050405020304" pitchFamily="18" charset="0"/>
                <a:cs typeface="Times New Roman" panose="02020603050405020304" pitchFamily="18" charset="0"/>
              </a:rPr>
              <a:t>Stripe footer contains a directory of stream locations. It also contains column-level aggregates count, min, max, and sum.</a:t>
            </a:r>
          </a:p>
          <a:p>
            <a:pPr algn="just"/>
            <a:r>
              <a:rPr lang="en-US" sz="2000" dirty="0">
                <a:latin typeface="Times New Roman" panose="02020603050405020304" pitchFamily="18" charset="0"/>
                <a:cs typeface="Times New Roman" panose="02020603050405020304" pitchFamily="18" charset="0"/>
              </a:rPr>
              <a:t>Row data is used in table scans.</a:t>
            </a:r>
          </a:p>
          <a:p>
            <a:pPr algn="just"/>
            <a:r>
              <a:rPr lang="en-US" sz="2000" dirty="0">
                <a:latin typeface="Times New Roman" panose="02020603050405020304" pitchFamily="18" charset="0"/>
                <a:cs typeface="Times New Roman" panose="02020603050405020304" pitchFamily="18" charset="0"/>
              </a:rPr>
              <a:t>Index data include min and max values for each column and the row’s positions within each column. </a:t>
            </a:r>
          </a:p>
          <a:p>
            <a:pPr algn="just"/>
            <a:r>
              <a:rPr lang="en-US" sz="2000" dirty="0">
                <a:latin typeface="Times New Roman" panose="02020603050405020304" pitchFamily="18" charset="0"/>
                <a:cs typeface="Times New Roman" panose="02020603050405020304" pitchFamily="18" charset="0"/>
              </a:rPr>
              <a:t>ORC indexes are used only for the selection of stripes and row groups and not for answering queries.</a:t>
            </a:r>
          </a:p>
          <a:p>
            <a:endParaRPr lang="en-IN" dirty="0"/>
          </a:p>
        </p:txBody>
      </p:sp>
      <p:pic>
        <p:nvPicPr>
          <p:cNvPr id="4" name="Picture 3">
            <a:extLst>
              <a:ext uri="{FF2B5EF4-FFF2-40B4-BE49-F238E27FC236}">
                <a16:creationId xmlns:a16="http://schemas.microsoft.com/office/drawing/2014/main" id="{8117DF66-89D1-4F65-95DD-F81936F03DB0}"/>
              </a:ext>
            </a:extLst>
          </p:cNvPr>
          <p:cNvPicPr>
            <a:picLocks noChangeAspect="1"/>
          </p:cNvPicPr>
          <p:nvPr/>
        </p:nvPicPr>
        <p:blipFill>
          <a:blip r:embed="rId2"/>
          <a:stretch>
            <a:fillRect/>
          </a:stretch>
        </p:blipFill>
        <p:spPr>
          <a:xfrm>
            <a:off x="6774652" y="956534"/>
            <a:ext cx="3858163" cy="5220429"/>
          </a:xfrm>
          <a:prstGeom prst="rect">
            <a:avLst/>
          </a:prstGeom>
        </p:spPr>
      </p:pic>
    </p:spTree>
    <p:extLst>
      <p:ext uri="{BB962C8B-B14F-4D97-AF65-F5344CB8AC3E}">
        <p14:creationId xmlns:p14="http://schemas.microsoft.com/office/powerpoint/2010/main" val="2289212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8AF3F-E3E9-4042-9C0A-BA0C437D8AE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Advantages and Limitation</a:t>
            </a:r>
          </a:p>
        </p:txBody>
      </p:sp>
      <p:sp>
        <p:nvSpPr>
          <p:cNvPr id="3" name="Content Placeholder 2">
            <a:extLst>
              <a:ext uri="{FF2B5EF4-FFF2-40B4-BE49-F238E27FC236}">
                <a16:creationId xmlns:a16="http://schemas.microsoft.com/office/drawing/2014/main" id="{36648B25-2E79-41A0-BD46-C8D43376B8E8}"/>
              </a:ext>
            </a:extLst>
          </p:cNvPr>
          <p:cNvSpPr>
            <a:spLocks noGrp="1"/>
          </p:cNvSpPr>
          <p:nvPr>
            <p:ph idx="1"/>
          </p:nvPr>
        </p:nvSpPr>
        <p:spPr/>
        <p:txBody>
          <a:bodyPr/>
          <a:lstStyle/>
          <a:p>
            <a:pPr marL="0" indent="0">
              <a:buNone/>
            </a:pPr>
            <a:r>
              <a:rPr lang="en-US" sz="2000" u="sng" dirty="0">
                <a:latin typeface="Times New Roman" panose="02020603050405020304" pitchFamily="18" charset="0"/>
                <a:cs typeface="Times New Roman" panose="02020603050405020304" pitchFamily="18" charset="0"/>
              </a:rPr>
              <a:t>Advantages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Very high compression ratio</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Faster query performance</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Reduced disk I/O</a:t>
            </a:r>
          </a:p>
          <a:p>
            <a:pPr marL="0" indent="0">
              <a:buNone/>
            </a:pPr>
            <a:r>
              <a:rPr lang="en-US" sz="2000" u="sng" dirty="0">
                <a:latin typeface="Times New Roman" panose="02020603050405020304" pitchFamily="18" charset="0"/>
                <a:cs typeface="Times New Roman" panose="02020603050405020304" pitchFamily="18" charset="0"/>
              </a:rPr>
              <a:t>Limitations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Slower write speed compared to Avro</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Less flexible schema evolution</a:t>
            </a:r>
          </a:p>
          <a:p>
            <a:endParaRPr lang="en-IN" dirty="0"/>
          </a:p>
        </p:txBody>
      </p:sp>
    </p:spTree>
    <p:extLst>
      <p:ext uri="{BB962C8B-B14F-4D97-AF65-F5344CB8AC3E}">
        <p14:creationId xmlns:p14="http://schemas.microsoft.com/office/powerpoint/2010/main" val="989797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D207A-673B-43F2-AF49-1D62B14A198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Use Cases</a:t>
            </a:r>
          </a:p>
        </p:txBody>
      </p:sp>
      <p:sp>
        <p:nvSpPr>
          <p:cNvPr id="3" name="Content Placeholder 2">
            <a:extLst>
              <a:ext uri="{FF2B5EF4-FFF2-40B4-BE49-F238E27FC236}">
                <a16:creationId xmlns:a16="http://schemas.microsoft.com/office/drawing/2014/main" id="{5CBD5461-9A37-4C0D-8319-9A231B8D482E}"/>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Data warehousing</a:t>
            </a:r>
          </a:p>
          <a:p>
            <a:r>
              <a:rPr lang="en-US" sz="2000" dirty="0">
                <a:latin typeface="Times New Roman" panose="02020603050405020304" pitchFamily="18" charset="0"/>
                <a:cs typeface="Times New Roman" panose="02020603050405020304" pitchFamily="18" charset="0"/>
              </a:rPr>
              <a:t>Hive-based analytics</a:t>
            </a:r>
          </a:p>
          <a:p>
            <a:r>
              <a:rPr lang="en-US" sz="2000" dirty="0">
                <a:latin typeface="Times New Roman" panose="02020603050405020304" pitchFamily="18" charset="0"/>
                <a:cs typeface="Times New Roman" panose="02020603050405020304" pitchFamily="18" charset="0"/>
              </a:rPr>
              <a:t>Large-scale batch processing</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7525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7B01C-18D6-4700-B5A9-E1D0A9C0C38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Parquet file</a:t>
            </a:r>
          </a:p>
        </p:txBody>
      </p:sp>
      <p:pic>
        <p:nvPicPr>
          <p:cNvPr id="5" name="Content Placeholder 4">
            <a:extLst>
              <a:ext uri="{FF2B5EF4-FFF2-40B4-BE49-F238E27FC236}">
                <a16:creationId xmlns:a16="http://schemas.microsoft.com/office/drawing/2014/main" id="{27B8E7C8-5251-4AEB-93B3-8729F9AFCA22}"/>
              </a:ext>
            </a:extLst>
          </p:cNvPr>
          <p:cNvPicPr>
            <a:picLocks noGrp="1" noChangeAspect="1"/>
          </p:cNvPicPr>
          <p:nvPr>
            <p:ph idx="1"/>
          </p:nvPr>
        </p:nvPicPr>
        <p:blipFill>
          <a:blip r:embed="rId2"/>
          <a:stretch>
            <a:fillRect/>
          </a:stretch>
        </p:blipFill>
        <p:spPr>
          <a:xfrm>
            <a:off x="838200" y="1690688"/>
            <a:ext cx="10515600" cy="3075745"/>
          </a:xfrm>
        </p:spPr>
      </p:pic>
    </p:spTree>
    <p:extLst>
      <p:ext uri="{BB962C8B-B14F-4D97-AF65-F5344CB8AC3E}">
        <p14:creationId xmlns:p14="http://schemas.microsoft.com/office/powerpoint/2010/main" val="1435597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FAFFC-AA88-4492-B325-555CBA117EF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Parquet file format</a:t>
            </a:r>
          </a:p>
        </p:txBody>
      </p:sp>
      <p:sp>
        <p:nvSpPr>
          <p:cNvPr id="3" name="Content Placeholder 2">
            <a:extLst>
              <a:ext uri="{FF2B5EF4-FFF2-40B4-BE49-F238E27FC236}">
                <a16:creationId xmlns:a16="http://schemas.microsoft.com/office/drawing/2014/main" id="{12B043B8-1055-463C-B31F-4A89DB65FFF8}"/>
              </a:ext>
            </a:extLst>
          </p:cNvPr>
          <p:cNvSpPr>
            <a:spLocks noGrp="1"/>
          </p:cNvSpPr>
          <p:nvPr>
            <p:ph idx="1"/>
          </p:nvPr>
        </p:nvSpPr>
        <p:spPr>
          <a:xfrm>
            <a:off x="838200" y="1825625"/>
            <a:ext cx="10515600" cy="4667250"/>
          </a:xfrm>
        </p:spPr>
        <p:txBody>
          <a:bodyPr>
            <a:normAutofit fontScale="70000" lnSpcReduction="20000"/>
          </a:bodyPr>
          <a:lstStyle/>
          <a:p>
            <a:pPr algn="just"/>
            <a:r>
              <a:rPr lang="en-US" sz="2800" dirty="0">
                <a:latin typeface="Times New Roman" panose="02020603050405020304" pitchFamily="18" charset="0"/>
                <a:cs typeface="Times New Roman" panose="02020603050405020304" pitchFamily="18" charset="0"/>
              </a:rPr>
              <a:t>Parquet is an open-source file format. </a:t>
            </a:r>
          </a:p>
          <a:p>
            <a:pPr algn="just"/>
            <a:r>
              <a:rPr lang="en-US" sz="2800" dirty="0">
                <a:latin typeface="Times New Roman" panose="02020603050405020304" pitchFamily="18" charset="0"/>
                <a:cs typeface="Times New Roman" panose="02020603050405020304" pitchFamily="18" charset="0"/>
              </a:rPr>
              <a:t>It stores data in a columnar format. </a:t>
            </a:r>
          </a:p>
          <a:p>
            <a:pPr algn="just"/>
            <a:r>
              <a:rPr lang="en-US" sz="2800" dirty="0">
                <a:latin typeface="Times New Roman" panose="02020603050405020304" pitchFamily="18" charset="0"/>
                <a:cs typeface="Times New Roman" panose="02020603050405020304" pitchFamily="18" charset="0"/>
              </a:rPr>
              <a:t>It provides great data compression and encoding schemes with enhanced performance to handle complex data in bulk.</a:t>
            </a:r>
          </a:p>
          <a:p>
            <a:pPr algn="just"/>
            <a:r>
              <a:rPr lang="en-US" sz="2800" dirty="0">
                <a:latin typeface="Times New Roman" panose="02020603050405020304" pitchFamily="18" charset="0"/>
                <a:cs typeface="Times New Roman" panose="02020603050405020304" pitchFamily="18" charset="0"/>
              </a:rPr>
              <a:t>Parquet is a binary file and contains metadata about its content. The metadata of the column is stored at the end of the file. It is optimized for the paradigm of Write Once Read Many (WORM).</a:t>
            </a:r>
          </a:p>
          <a:p>
            <a:pPr algn="just"/>
            <a:r>
              <a:rPr lang="en-US" sz="2800" dirty="0">
                <a:latin typeface="Times New Roman" panose="02020603050405020304" pitchFamily="18" charset="0"/>
                <a:cs typeface="Times New Roman" panose="02020603050405020304" pitchFamily="18" charset="0"/>
              </a:rPr>
              <a:t>It supports the splitting of files which helps in the parallel data processing.</a:t>
            </a:r>
          </a:p>
          <a:p>
            <a:pPr algn="just"/>
            <a:r>
              <a:rPr lang="en-US" sz="2800" dirty="0">
                <a:latin typeface="Times New Roman" panose="02020603050405020304" pitchFamily="18" charset="0"/>
                <a:cs typeface="Times New Roman" panose="02020603050405020304" pitchFamily="18" charset="0"/>
              </a:rPr>
              <a:t>Organizing by column, allows better compression, as data is more homogeneous.</a:t>
            </a:r>
          </a:p>
          <a:p>
            <a:pPr algn="just"/>
            <a:r>
              <a:rPr lang="en-US" sz="2800" dirty="0">
                <a:latin typeface="Times New Roman" panose="02020603050405020304" pitchFamily="18" charset="0"/>
                <a:cs typeface="Times New Roman" panose="02020603050405020304" pitchFamily="18" charset="0"/>
              </a:rPr>
              <a:t>It also supports schema evolution.</a:t>
            </a:r>
          </a:p>
          <a:p>
            <a:pPr algn="just"/>
            <a:r>
              <a:rPr lang="en-US" sz="2800" dirty="0">
                <a:latin typeface="Times New Roman" panose="02020603050405020304" pitchFamily="18" charset="0"/>
                <a:cs typeface="Times New Roman" panose="02020603050405020304" pitchFamily="18" charset="0"/>
              </a:rPr>
              <a:t>It’s only restricted to batch processing.</a:t>
            </a:r>
          </a:p>
          <a:p>
            <a:pPr algn="just"/>
            <a:r>
              <a:rPr lang="en-US" sz="2800" dirty="0">
                <a:latin typeface="Times New Roman" panose="02020603050405020304" pitchFamily="18" charset="0"/>
                <a:cs typeface="Times New Roman" panose="02020603050405020304" pitchFamily="18" charset="0"/>
              </a:rPr>
              <a:t>It provides high efficiency for OLAP workload. For example, the Analysis of data in BI (Business Intelligence) works.</a:t>
            </a:r>
          </a:p>
          <a:p>
            <a:pPr algn="just"/>
            <a:r>
              <a:rPr lang="en-US" sz="2800" dirty="0">
                <a:latin typeface="Times New Roman" panose="02020603050405020304" pitchFamily="18" charset="0"/>
                <a:cs typeface="Times New Roman" panose="02020603050405020304" pitchFamily="18" charset="0"/>
              </a:rPr>
              <a:t>With the help of Spark processing engines, it can read the data in less time.</a:t>
            </a:r>
          </a:p>
          <a:p>
            <a:pPr algn="just"/>
            <a:r>
              <a:rPr lang="en-US" sz="2800" dirty="0">
                <a:latin typeface="Times New Roman" panose="02020603050405020304" pitchFamily="18" charset="0"/>
                <a:cs typeface="Times New Roman" panose="02020603050405020304" pitchFamily="18" charset="0"/>
              </a:rPr>
              <a:t>It is mostly used along with Spark, Impala, Arrow, and Drill.</a:t>
            </a:r>
            <a:endParaRPr lang="en-IN"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D93B3BE-40A8-418F-AE1E-A58BF60FABB5}"/>
              </a:ext>
            </a:extLst>
          </p:cNvPr>
          <p:cNvPicPr>
            <a:picLocks noChangeAspect="1"/>
          </p:cNvPicPr>
          <p:nvPr/>
        </p:nvPicPr>
        <p:blipFill>
          <a:blip r:embed="rId2"/>
          <a:stretch>
            <a:fillRect/>
          </a:stretch>
        </p:blipFill>
        <p:spPr>
          <a:xfrm>
            <a:off x="5602467" y="422135"/>
            <a:ext cx="1726270" cy="1211541"/>
          </a:xfrm>
          <a:prstGeom prst="rect">
            <a:avLst/>
          </a:prstGeom>
        </p:spPr>
      </p:pic>
    </p:spTree>
    <p:extLst>
      <p:ext uri="{BB962C8B-B14F-4D97-AF65-F5344CB8AC3E}">
        <p14:creationId xmlns:p14="http://schemas.microsoft.com/office/powerpoint/2010/main" val="1717887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7FE96-2518-4AFD-9D61-A216FA9EDA8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Advantages and Limitations </a:t>
            </a:r>
          </a:p>
        </p:txBody>
      </p:sp>
      <p:sp>
        <p:nvSpPr>
          <p:cNvPr id="3" name="Content Placeholder 2">
            <a:extLst>
              <a:ext uri="{FF2B5EF4-FFF2-40B4-BE49-F238E27FC236}">
                <a16:creationId xmlns:a16="http://schemas.microsoft.com/office/drawing/2014/main" id="{D32905CC-9C40-4D18-82B7-FBCDDDE8999A}"/>
              </a:ext>
            </a:extLst>
          </p:cNvPr>
          <p:cNvSpPr>
            <a:spLocks noGrp="1"/>
          </p:cNvSpPr>
          <p:nvPr>
            <p:ph idx="1"/>
          </p:nvPr>
        </p:nvSpPr>
        <p:spPr/>
        <p:txBody>
          <a:bodyPr/>
          <a:lstStyle/>
          <a:p>
            <a:pPr marL="0" indent="0">
              <a:buNone/>
            </a:pPr>
            <a:r>
              <a:rPr lang="en-US" sz="2000" u="sng" dirty="0">
                <a:latin typeface="Times New Roman" panose="02020603050405020304" pitchFamily="18" charset="0"/>
                <a:cs typeface="Times New Roman" panose="02020603050405020304" pitchFamily="18" charset="0"/>
              </a:rPr>
              <a:t>Advantages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Excellent query performance</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Interoperable across tools (Spark, Hive, Presto)</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Efficient for analytical workloads</a:t>
            </a:r>
          </a:p>
          <a:p>
            <a:pPr marL="0" indent="0">
              <a:buNone/>
            </a:pPr>
            <a:r>
              <a:rPr lang="en-US" sz="2000" u="sng" dirty="0">
                <a:latin typeface="Times New Roman" panose="02020603050405020304" pitchFamily="18" charset="0"/>
                <a:cs typeface="Times New Roman" panose="02020603050405020304" pitchFamily="18" charset="0"/>
              </a:rPr>
              <a:t>Limitations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Not ideal for frequent updates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Slower write speed than Avro</a:t>
            </a:r>
          </a:p>
          <a:p>
            <a:endParaRPr lang="en-IN" dirty="0"/>
          </a:p>
        </p:txBody>
      </p:sp>
    </p:spTree>
    <p:extLst>
      <p:ext uri="{BB962C8B-B14F-4D97-AF65-F5344CB8AC3E}">
        <p14:creationId xmlns:p14="http://schemas.microsoft.com/office/powerpoint/2010/main" val="34725583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F4382-C96B-47FB-B701-447769C464D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Use Cases</a:t>
            </a:r>
          </a:p>
        </p:txBody>
      </p:sp>
      <p:sp>
        <p:nvSpPr>
          <p:cNvPr id="3" name="Content Placeholder 2">
            <a:extLst>
              <a:ext uri="{FF2B5EF4-FFF2-40B4-BE49-F238E27FC236}">
                <a16:creationId xmlns:a16="http://schemas.microsoft.com/office/drawing/2014/main" id="{E98CB219-88C7-442B-AF8C-79A7DEDA09A2}"/>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Data lakes</a:t>
            </a:r>
          </a:p>
          <a:p>
            <a:r>
              <a:rPr lang="en-US" sz="2000" dirty="0">
                <a:latin typeface="Times New Roman" panose="02020603050405020304" pitchFamily="18" charset="0"/>
                <a:cs typeface="Times New Roman" panose="02020603050405020304" pitchFamily="18" charset="0"/>
              </a:rPr>
              <a:t>Analytical queries</a:t>
            </a:r>
          </a:p>
          <a:p>
            <a:r>
              <a:rPr lang="en-US" sz="2000" dirty="0">
                <a:latin typeface="Times New Roman" panose="02020603050405020304" pitchFamily="18" charset="0"/>
                <a:cs typeface="Times New Roman" panose="02020603050405020304" pitchFamily="18" charset="0"/>
              </a:rPr>
              <a:t>Machine learning pipelines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4574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869D-0B02-4DE6-AC4D-8D481573AE7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Comparing Parquet, Avro and ORC</a:t>
            </a:r>
          </a:p>
        </p:txBody>
      </p:sp>
      <p:pic>
        <p:nvPicPr>
          <p:cNvPr id="5" name="Content Placeholder 4">
            <a:extLst>
              <a:ext uri="{FF2B5EF4-FFF2-40B4-BE49-F238E27FC236}">
                <a16:creationId xmlns:a16="http://schemas.microsoft.com/office/drawing/2014/main" id="{FDD18220-079D-4B08-A81E-F393AB06B7DF}"/>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838200" y="1752600"/>
            <a:ext cx="10515599" cy="4851399"/>
          </a:xfrm>
        </p:spPr>
      </p:pic>
      <p:pic>
        <p:nvPicPr>
          <p:cNvPr id="3" name="Picture 2">
            <a:extLst>
              <a:ext uri="{FF2B5EF4-FFF2-40B4-BE49-F238E27FC236}">
                <a16:creationId xmlns:a16="http://schemas.microsoft.com/office/drawing/2014/main" id="{E5E1BC18-3AB3-4BEA-A86A-1AB79A7F53FC}"/>
              </a:ext>
            </a:extLst>
          </p:cNvPr>
          <p:cNvPicPr>
            <a:picLocks noChangeAspect="1"/>
          </p:cNvPicPr>
          <p:nvPr/>
        </p:nvPicPr>
        <p:blipFill>
          <a:blip r:embed="rId4"/>
          <a:stretch>
            <a:fillRect/>
          </a:stretch>
        </p:blipFill>
        <p:spPr>
          <a:xfrm>
            <a:off x="9067800" y="254001"/>
            <a:ext cx="3124200" cy="1388533"/>
          </a:xfrm>
          <a:prstGeom prst="rect">
            <a:avLst/>
          </a:prstGeom>
        </p:spPr>
      </p:pic>
    </p:spTree>
    <p:extLst>
      <p:ext uri="{BB962C8B-B14F-4D97-AF65-F5344CB8AC3E}">
        <p14:creationId xmlns:p14="http://schemas.microsoft.com/office/powerpoint/2010/main" val="2918076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1158B-4415-4A88-8CDF-A55778607ADE}"/>
              </a:ext>
            </a:extLst>
          </p:cNvPr>
          <p:cNvSpPr>
            <a:spLocks noGrp="1"/>
          </p:cNvSpPr>
          <p:nvPr>
            <p:ph type="title"/>
          </p:nvPr>
        </p:nvSpPr>
        <p:spPr/>
        <p:txBody>
          <a:bodyPr>
            <a:normAutofit/>
          </a:bodyPr>
          <a:lstStyle/>
          <a:p>
            <a:r>
              <a:rPr lang="en-IN" dirty="0">
                <a:latin typeface="Times New Roman" panose="02020603050405020304" pitchFamily="18" charset="0"/>
                <a:cs typeface="Times New Roman" panose="02020603050405020304" pitchFamily="18" charset="0"/>
              </a:rPr>
              <a:t>Data Compression</a:t>
            </a:r>
          </a:p>
        </p:txBody>
      </p:sp>
      <p:sp>
        <p:nvSpPr>
          <p:cNvPr id="5" name="Content Placeholder 4">
            <a:extLst>
              <a:ext uri="{FF2B5EF4-FFF2-40B4-BE49-F238E27FC236}">
                <a16:creationId xmlns:a16="http://schemas.microsoft.com/office/drawing/2014/main" id="{1218A71F-C346-4543-89BB-4462D77A77F9}"/>
              </a:ext>
            </a:extLst>
          </p:cNvPr>
          <p:cNvSpPr>
            <a:spLocks noGrp="1"/>
          </p:cNvSpPr>
          <p:nvPr>
            <p:ph idx="1"/>
          </p:nvPr>
        </p:nvSpPr>
        <p:spPr/>
        <p:txBody>
          <a:bodyPr>
            <a:normAutofit/>
          </a:bodyPr>
          <a:lstStyle/>
          <a:p>
            <a:pPr algn="just"/>
            <a:r>
              <a:rPr lang="en-US" sz="2000" b="0" i="0" dirty="0">
                <a:effectLst/>
                <a:latin typeface="Times New Roman" panose="02020603050405020304" pitchFamily="18" charset="0"/>
                <a:cs typeface="Times New Roman" panose="02020603050405020304" pitchFamily="18" charset="0"/>
              </a:rPr>
              <a:t>Data Compression is also referred to as </a:t>
            </a:r>
            <a:r>
              <a:rPr lang="en-US" sz="2000" b="1" i="0" dirty="0">
                <a:effectLst/>
                <a:latin typeface="Times New Roman" panose="02020603050405020304" pitchFamily="18" charset="0"/>
                <a:cs typeface="Times New Roman" panose="02020603050405020304" pitchFamily="18" charset="0"/>
              </a:rPr>
              <a:t>bit-rate reduction</a:t>
            </a:r>
            <a:r>
              <a:rPr lang="en-US" sz="2000" b="0" i="0" dirty="0">
                <a:effectLst/>
                <a:latin typeface="Times New Roman" panose="02020603050405020304" pitchFamily="18" charset="0"/>
                <a:cs typeface="Times New Roman" panose="02020603050405020304" pitchFamily="18" charset="0"/>
              </a:rPr>
              <a:t> or </a:t>
            </a:r>
            <a:r>
              <a:rPr lang="en-US" sz="2000" b="1" i="0" dirty="0">
                <a:effectLst/>
                <a:latin typeface="Times New Roman" panose="02020603050405020304" pitchFamily="18" charset="0"/>
                <a:cs typeface="Times New Roman" panose="02020603050405020304" pitchFamily="18" charset="0"/>
              </a:rPr>
              <a:t>source coding</a:t>
            </a:r>
            <a:r>
              <a:rPr lang="en-US" sz="2000" b="0" i="0" dirty="0">
                <a:effectLst/>
                <a:latin typeface="Times New Roman" panose="02020603050405020304" pitchFamily="18" charset="0"/>
                <a:cs typeface="Times New Roman" panose="02020603050405020304" pitchFamily="18" charset="0"/>
              </a:rPr>
              <a:t>. This technique is used to reduce the size of large files.</a:t>
            </a:r>
          </a:p>
          <a:p>
            <a:pPr algn="just"/>
            <a:r>
              <a:rPr lang="en-US" sz="2000" b="0" i="0" dirty="0">
                <a:effectLst/>
                <a:latin typeface="Times New Roman" panose="02020603050405020304" pitchFamily="18" charset="0"/>
                <a:cs typeface="Times New Roman" panose="02020603050405020304" pitchFamily="18" charset="0"/>
              </a:rPr>
              <a:t>The advantage of data compression is that it helps us save our disk space and time in the data transmission.</a:t>
            </a:r>
          </a:p>
          <a:p>
            <a:pPr algn="just"/>
            <a:r>
              <a:rPr lang="en-IN" sz="2000" dirty="0">
                <a:latin typeface="Times New Roman" panose="02020603050405020304" pitchFamily="18" charset="0"/>
                <a:cs typeface="Times New Roman" panose="02020603050405020304" pitchFamily="18" charset="0"/>
              </a:rPr>
              <a:t>Data compression seeks to reduce the number of bits used to store or transmit information.</a:t>
            </a:r>
          </a:p>
          <a:p>
            <a:endParaRPr lang="en-IN" sz="2000" dirty="0">
              <a:latin typeface="Times New Roman" panose="02020603050405020304" pitchFamily="18" charset="0"/>
              <a:cs typeface="Times New Roman" panose="02020603050405020304" pitchFamily="18" charset="0"/>
            </a:endParaRPr>
          </a:p>
        </p:txBody>
      </p:sp>
      <p:pic>
        <p:nvPicPr>
          <p:cNvPr id="1026" name="Picture 2" descr="What are data compression techniques? | AnalytixLabs">
            <a:extLst>
              <a:ext uri="{FF2B5EF4-FFF2-40B4-BE49-F238E27FC236}">
                <a16:creationId xmlns:a16="http://schemas.microsoft.com/office/drawing/2014/main" id="{06492176-0292-41C4-988C-6BF96692B4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0733" y="3598333"/>
            <a:ext cx="4690534" cy="2774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163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8482D-ED05-4E3D-B37B-BC57B41BC31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Types of data compression</a:t>
            </a:r>
          </a:p>
        </p:txBody>
      </p:sp>
      <p:sp>
        <p:nvSpPr>
          <p:cNvPr id="3" name="Content Placeholder 2">
            <a:extLst>
              <a:ext uri="{FF2B5EF4-FFF2-40B4-BE49-F238E27FC236}">
                <a16:creationId xmlns:a16="http://schemas.microsoft.com/office/drawing/2014/main" id="{B52E7C9F-1FF9-4448-9751-28E54E79E7EC}"/>
              </a:ext>
            </a:extLst>
          </p:cNvPr>
          <p:cNvSpPr>
            <a:spLocks noGrp="1"/>
          </p:cNvSpPr>
          <p:nvPr>
            <p:ph idx="1"/>
          </p:nvPr>
        </p:nvSpPr>
        <p:spPr/>
        <p:txBody>
          <a:bodyPr>
            <a:normAutofit/>
          </a:bodyPr>
          <a:lstStyle/>
          <a:p>
            <a:r>
              <a:rPr lang="it-IT" sz="2000" dirty="0">
                <a:latin typeface="Times New Roman" panose="02020603050405020304" pitchFamily="18" charset="0"/>
                <a:cs typeface="Times New Roman" panose="02020603050405020304" pitchFamily="18" charset="0"/>
              </a:rPr>
              <a:t>Lossless Data Compression</a:t>
            </a:r>
          </a:p>
          <a:p>
            <a:r>
              <a:rPr lang="it-IT" sz="2000" dirty="0">
                <a:latin typeface="Times New Roman" panose="02020603050405020304" pitchFamily="18" charset="0"/>
                <a:cs typeface="Times New Roman" panose="02020603050405020304" pitchFamily="18" charset="0"/>
              </a:rPr>
              <a:t>Lossy Data Compression</a:t>
            </a:r>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93FF987-4260-4928-9DFB-C2C4CC285AA7}"/>
              </a:ext>
            </a:extLst>
          </p:cNvPr>
          <p:cNvPicPr>
            <a:picLocks noChangeAspect="1"/>
          </p:cNvPicPr>
          <p:nvPr/>
        </p:nvPicPr>
        <p:blipFill>
          <a:blip r:embed="rId2"/>
          <a:stretch>
            <a:fillRect/>
          </a:stretch>
        </p:blipFill>
        <p:spPr>
          <a:xfrm>
            <a:off x="838200" y="2839082"/>
            <a:ext cx="3649134" cy="2324424"/>
          </a:xfrm>
          <a:prstGeom prst="rect">
            <a:avLst/>
          </a:prstGeom>
        </p:spPr>
      </p:pic>
    </p:spTree>
    <p:extLst>
      <p:ext uri="{BB962C8B-B14F-4D97-AF65-F5344CB8AC3E}">
        <p14:creationId xmlns:p14="http://schemas.microsoft.com/office/powerpoint/2010/main" val="10533653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E514-30EC-4A62-85CB-49411099AF1E}"/>
              </a:ext>
            </a:extLst>
          </p:cNvPr>
          <p:cNvSpPr>
            <a:spLocks noGrp="1"/>
          </p:cNvSpPr>
          <p:nvPr>
            <p:ph type="title"/>
          </p:nvPr>
        </p:nvSpPr>
        <p:spPr/>
        <p:txBody>
          <a:bodyPr/>
          <a:lstStyle/>
          <a:p>
            <a:r>
              <a:rPr lang="it-IT" sz="4400" dirty="0">
                <a:latin typeface="Times New Roman" panose="02020603050405020304" pitchFamily="18" charset="0"/>
                <a:cs typeface="Times New Roman" panose="02020603050405020304" pitchFamily="18" charset="0"/>
              </a:rPr>
              <a:t>Lossless Data Compression</a:t>
            </a:r>
            <a:endParaRPr lang="en-IN" dirty="0"/>
          </a:p>
        </p:txBody>
      </p:sp>
      <p:sp>
        <p:nvSpPr>
          <p:cNvPr id="3" name="Content Placeholder 2">
            <a:extLst>
              <a:ext uri="{FF2B5EF4-FFF2-40B4-BE49-F238E27FC236}">
                <a16:creationId xmlns:a16="http://schemas.microsoft.com/office/drawing/2014/main" id="{3FE58FD9-5A28-4CD4-9932-928A44FEC888}"/>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Lossless data compression is used to compress the files without losing an original file's quality and data. Simply, we can say that in lossless data compression, file size is reduced, but the quality of data remains the same.</a:t>
            </a:r>
          </a:p>
          <a:p>
            <a:pPr algn="just"/>
            <a:r>
              <a:rPr lang="en-US" sz="2000" dirty="0">
                <a:latin typeface="Times New Roman" panose="02020603050405020304" pitchFamily="18" charset="0"/>
                <a:cs typeface="Times New Roman" panose="02020603050405020304" pitchFamily="18" charset="0"/>
              </a:rPr>
              <a:t>The main advantage of lossless data compression is that we can restore the original data in its original form after the decompression.</a:t>
            </a:r>
          </a:p>
          <a:p>
            <a:pPr algn="just"/>
            <a:r>
              <a:rPr lang="en-US" sz="2000" dirty="0">
                <a:latin typeface="Times New Roman" panose="02020603050405020304" pitchFamily="18" charset="0"/>
                <a:cs typeface="Times New Roman" panose="02020603050405020304" pitchFamily="18" charset="0"/>
              </a:rPr>
              <a:t>Lossless data compression mainly used in the sensitive documents, confidential information, and PNG, RAW, GIF, BMP file formats.</a:t>
            </a: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3A3E8E6-2914-47A9-9E52-06B3EC97C581}"/>
              </a:ext>
            </a:extLst>
          </p:cNvPr>
          <p:cNvPicPr>
            <a:picLocks noChangeAspect="1"/>
          </p:cNvPicPr>
          <p:nvPr/>
        </p:nvPicPr>
        <p:blipFill>
          <a:blip r:embed="rId2"/>
          <a:stretch>
            <a:fillRect/>
          </a:stretch>
        </p:blipFill>
        <p:spPr>
          <a:xfrm>
            <a:off x="3152364" y="4446478"/>
            <a:ext cx="5887272" cy="1571844"/>
          </a:xfrm>
          <a:prstGeom prst="rect">
            <a:avLst/>
          </a:prstGeom>
        </p:spPr>
      </p:pic>
    </p:spTree>
    <p:extLst>
      <p:ext uri="{BB962C8B-B14F-4D97-AF65-F5344CB8AC3E}">
        <p14:creationId xmlns:p14="http://schemas.microsoft.com/office/powerpoint/2010/main" val="12388518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B39F6-5AC6-47CB-A0D8-3E4E6CD32798}"/>
              </a:ext>
            </a:extLst>
          </p:cNvPr>
          <p:cNvSpPr>
            <a:spLocks noGrp="1"/>
          </p:cNvSpPr>
          <p:nvPr>
            <p:ph type="title"/>
          </p:nvPr>
        </p:nvSpPr>
        <p:spPr/>
        <p:txBody>
          <a:bodyPr/>
          <a:lstStyle/>
          <a:p>
            <a:r>
              <a:rPr lang="it-IT" sz="4400" dirty="0">
                <a:latin typeface="Times New Roman" panose="02020603050405020304" pitchFamily="18" charset="0"/>
                <a:cs typeface="Times New Roman" panose="02020603050405020304" pitchFamily="18" charset="0"/>
              </a:rPr>
              <a:t>Lossless Data Compression</a:t>
            </a:r>
            <a:endParaRPr lang="en-IN" dirty="0"/>
          </a:p>
        </p:txBody>
      </p:sp>
      <p:sp>
        <p:nvSpPr>
          <p:cNvPr id="3" name="Content Placeholder 2">
            <a:extLst>
              <a:ext uri="{FF2B5EF4-FFF2-40B4-BE49-F238E27FC236}">
                <a16:creationId xmlns:a16="http://schemas.microsoft.com/office/drawing/2014/main" id="{3EAACDD7-3E8B-4779-86DA-EE59AEB7B4A1}"/>
              </a:ext>
            </a:extLst>
          </p:cNvPr>
          <p:cNvSpPr>
            <a:spLocks noGrp="1"/>
          </p:cNvSpPr>
          <p:nvPr>
            <p:ph idx="1"/>
          </p:nvPr>
        </p:nvSpPr>
        <p:spPr/>
        <p:txBody>
          <a:bodyPr/>
          <a:lstStyle/>
          <a:p>
            <a:pPr algn="just"/>
            <a:r>
              <a:rPr lang="en-IN" sz="2000" b="0" i="0" dirty="0">
                <a:effectLst/>
                <a:latin typeface="Times New Roman" panose="02020603050405020304" pitchFamily="18" charset="0"/>
                <a:cs typeface="Times New Roman" panose="02020603050405020304" pitchFamily="18" charset="0"/>
              </a:rPr>
              <a:t>Some most important Lossless data compression techniques are -</a:t>
            </a:r>
          </a:p>
          <a:p>
            <a:pPr algn="just">
              <a:buFont typeface="+mj-lt"/>
              <a:buAutoNum type="arabicPeriod"/>
            </a:pPr>
            <a:r>
              <a:rPr lang="en-IN" sz="2000" b="0" i="0" dirty="0">
                <a:effectLst/>
                <a:latin typeface="Times New Roman" panose="02020603050405020304" pitchFamily="18" charset="0"/>
                <a:cs typeface="Times New Roman" panose="02020603050405020304" pitchFamily="18" charset="0"/>
              </a:rPr>
              <a:t>Run Length Encoding (RLE)</a:t>
            </a:r>
          </a:p>
          <a:p>
            <a:pPr algn="just">
              <a:buFont typeface="+mj-lt"/>
              <a:buAutoNum type="arabicPeriod"/>
            </a:pPr>
            <a:r>
              <a:rPr lang="en-IN" sz="2000" b="0" i="0" dirty="0">
                <a:effectLst/>
                <a:latin typeface="Times New Roman" panose="02020603050405020304" pitchFamily="18" charset="0"/>
                <a:cs typeface="Times New Roman" panose="02020603050405020304" pitchFamily="18" charset="0"/>
              </a:rPr>
              <a:t>Lempel Ziv - Welch (LZW)</a:t>
            </a:r>
          </a:p>
          <a:p>
            <a:pPr algn="just">
              <a:buFont typeface="+mj-lt"/>
              <a:buAutoNum type="arabicPeriod"/>
            </a:pPr>
            <a:r>
              <a:rPr lang="en-IN" sz="2000" b="0" i="0" dirty="0">
                <a:effectLst/>
                <a:latin typeface="Times New Roman" panose="02020603050405020304" pitchFamily="18" charset="0"/>
                <a:cs typeface="Times New Roman" panose="02020603050405020304" pitchFamily="18" charset="0"/>
              </a:rPr>
              <a:t>Huffman Coding</a:t>
            </a:r>
          </a:p>
          <a:p>
            <a:pPr algn="just">
              <a:buFont typeface="+mj-lt"/>
              <a:buAutoNum type="arabicPeriod"/>
            </a:pPr>
            <a:r>
              <a:rPr lang="en-IN" sz="2000" b="0" i="0" dirty="0">
                <a:effectLst/>
                <a:latin typeface="Times New Roman" panose="02020603050405020304" pitchFamily="18" charset="0"/>
                <a:cs typeface="Times New Roman" panose="02020603050405020304" pitchFamily="18" charset="0"/>
              </a:rPr>
              <a:t>Arithmetic Coding</a:t>
            </a:r>
          </a:p>
          <a:p>
            <a:endParaRPr lang="en-IN" dirty="0"/>
          </a:p>
        </p:txBody>
      </p:sp>
    </p:spTree>
    <p:extLst>
      <p:ext uri="{BB962C8B-B14F-4D97-AF65-F5344CB8AC3E}">
        <p14:creationId xmlns:p14="http://schemas.microsoft.com/office/powerpoint/2010/main" val="2988212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BCEB-BE22-4E9A-B00E-A3088472333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Lossy Data Compression</a:t>
            </a:r>
          </a:p>
        </p:txBody>
      </p:sp>
      <p:sp>
        <p:nvSpPr>
          <p:cNvPr id="3" name="Content Placeholder 2">
            <a:extLst>
              <a:ext uri="{FF2B5EF4-FFF2-40B4-BE49-F238E27FC236}">
                <a16:creationId xmlns:a16="http://schemas.microsoft.com/office/drawing/2014/main" id="{70C00507-6053-4122-BDFE-DCDA2A9B5D13}"/>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Lossy data compression is used to compress larger files into smaller files. In this compression technique, some specific amount of data and quality are removed (loss) from the original file. </a:t>
            </a:r>
          </a:p>
          <a:p>
            <a:pPr algn="just"/>
            <a:r>
              <a:rPr lang="en-US" sz="2000" dirty="0">
                <a:latin typeface="Times New Roman" panose="02020603050405020304" pitchFamily="18" charset="0"/>
                <a:cs typeface="Times New Roman" panose="02020603050405020304" pitchFamily="18" charset="0"/>
              </a:rPr>
              <a:t>It takes less memory space from the original file due to the loss of original data and quality. </a:t>
            </a:r>
          </a:p>
          <a:p>
            <a:pPr algn="just"/>
            <a:r>
              <a:rPr lang="en-US" sz="2000" dirty="0">
                <a:latin typeface="Times New Roman" panose="02020603050405020304" pitchFamily="18" charset="0"/>
                <a:cs typeface="Times New Roman" panose="02020603050405020304" pitchFamily="18" charset="0"/>
              </a:rPr>
              <a:t>This technique is generally useful for us when the quality of data is not our first priority.</a:t>
            </a:r>
          </a:p>
          <a:p>
            <a:pPr algn="just"/>
            <a:r>
              <a:rPr lang="en-US" sz="2000" dirty="0">
                <a:latin typeface="Times New Roman" panose="02020603050405020304" pitchFamily="18" charset="0"/>
                <a:cs typeface="Times New Roman" panose="02020603050405020304" pitchFamily="18" charset="0"/>
              </a:rPr>
              <a:t>Lossy data compression is most widely used in JPEG images, MPEG video, and MP3 audio formats.</a:t>
            </a:r>
          </a:p>
          <a:p>
            <a:pPr algn="just"/>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3A50C232-68E9-4B98-8C20-AE4089A67EB7}"/>
              </a:ext>
            </a:extLst>
          </p:cNvPr>
          <p:cNvPicPr>
            <a:picLocks noChangeAspect="1"/>
          </p:cNvPicPr>
          <p:nvPr/>
        </p:nvPicPr>
        <p:blipFill>
          <a:blip r:embed="rId2"/>
          <a:stretch>
            <a:fillRect/>
          </a:stretch>
        </p:blipFill>
        <p:spPr>
          <a:xfrm>
            <a:off x="3260343" y="4373827"/>
            <a:ext cx="5468113" cy="1552792"/>
          </a:xfrm>
          <a:prstGeom prst="rect">
            <a:avLst/>
          </a:prstGeom>
        </p:spPr>
      </p:pic>
    </p:spTree>
    <p:extLst>
      <p:ext uri="{BB962C8B-B14F-4D97-AF65-F5344CB8AC3E}">
        <p14:creationId xmlns:p14="http://schemas.microsoft.com/office/powerpoint/2010/main" val="3113886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F79A-10F3-4287-8834-8240941570E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Lossy Data Compression</a:t>
            </a:r>
            <a:endParaRPr lang="en-IN" dirty="0"/>
          </a:p>
        </p:txBody>
      </p:sp>
      <p:sp>
        <p:nvSpPr>
          <p:cNvPr id="3" name="Content Placeholder 2">
            <a:extLst>
              <a:ext uri="{FF2B5EF4-FFF2-40B4-BE49-F238E27FC236}">
                <a16:creationId xmlns:a16="http://schemas.microsoft.com/office/drawing/2014/main" id="{4E448DBD-D706-4BC9-BFA1-A79BAFED88A7}"/>
              </a:ext>
            </a:extLst>
          </p:cNvPr>
          <p:cNvSpPr>
            <a:spLocks noGrp="1"/>
          </p:cNvSpPr>
          <p:nvPr>
            <p:ph idx="1"/>
          </p:nvPr>
        </p:nvSpPr>
        <p:spPr/>
        <p:txBody>
          <a:bodyPr/>
          <a:lstStyle/>
          <a:p>
            <a:pPr algn="just"/>
            <a:r>
              <a:rPr lang="en-IN" sz="2000" b="0" i="0" dirty="0">
                <a:effectLst/>
                <a:latin typeface="Times New Roman" panose="02020603050405020304" pitchFamily="18" charset="0"/>
                <a:cs typeface="Times New Roman" panose="02020603050405020304" pitchFamily="18" charset="0"/>
              </a:rPr>
              <a:t>Some important Lossy data compression techniques are -</a:t>
            </a:r>
          </a:p>
          <a:p>
            <a:pPr algn="just">
              <a:buFont typeface="+mj-lt"/>
              <a:buAutoNum type="arabicPeriod"/>
            </a:pPr>
            <a:r>
              <a:rPr lang="en-IN" sz="2000" b="0" i="0" dirty="0">
                <a:effectLst/>
                <a:latin typeface="Times New Roman" panose="02020603050405020304" pitchFamily="18" charset="0"/>
                <a:cs typeface="Times New Roman" panose="02020603050405020304" pitchFamily="18" charset="0"/>
              </a:rPr>
              <a:t>Transform coding</a:t>
            </a:r>
          </a:p>
          <a:p>
            <a:pPr algn="just">
              <a:buFont typeface="+mj-lt"/>
              <a:buAutoNum type="arabicPeriod"/>
            </a:pPr>
            <a:r>
              <a:rPr lang="en-IN" sz="2000" b="0" i="0" dirty="0">
                <a:effectLst/>
                <a:latin typeface="Times New Roman" panose="02020603050405020304" pitchFamily="18" charset="0"/>
                <a:cs typeface="Times New Roman" panose="02020603050405020304" pitchFamily="18" charset="0"/>
              </a:rPr>
              <a:t>Discrete Cosine Transform (DCT)</a:t>
            </a:r>
          </a:p>
          <a:p>
            <a:pPr algn="just">
              <a:buFont typeface="+mj-lt"/>
              <a:buAutoNum type="arabicPeriod"/>
            </a:pPr>
            <a:r>
              <a:rPr lang="en-IN" sz="2000" b="0" i="0" dirty="0">
                <a:effectLst/>
                <a:latin typeface="Times New Roman" panose="02020603050405020304" pitchFamily="18" charset="0"/>
                <a:cs typeface="Times New Roman" panose="02020603050405020304" pitchFamily="18" charset="0"/>
              </a:rPr>
              <a:t>Discrete Wavelet Transform (DWT)</a:t>
            </a:r>
          </a:p>
          <a:p>
            <a:pPr marL="0" indent="0">
              <a:buNone/>
            </a:pPr>
            <a:endParaRPr lang="en-IN" dirty="0"/>
          </a:p>
        </p:txBody>
      </p:sp>
    </p:spTree>
    <p:extLst>
      <p:ext uri="{BB962C8B-B14F-4D97-AF65-F5344CB8AC3E}">
        <p14:creationId xmlns:p14="http://schemas.microsoft.com/office/powerpoint/2010/main" val="3640672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8254-61D8-4807-AD11-32D1C17638F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Difference between Lossless and Lossy data compression</a:t>
            </a:r>
          </a:p>
        </p:txBody>
      </p:sp>
      <p:pic>
        <p:nvPicPr>
          <p:cNvPr id="5" name="Content Placeholder 4">
            <a:extLst>
              <a:ext uri="{FF2B5EF4-FFF2-40B4-BE49-F238E27FC236}">
                <a16:creationId xmlns:a16="http://schemas.microsoft.com/office/drawing/2014/main" id="{8D5AD820-4F64-4A0D-9D4F-A9A4E518039F}"/>
              </a:ext>
            </a:extLst>
          </p:cNvPr>
          <p:cNvPicPr>
            <a:picLocks noGrp="1" noChangeAspect="1"/>
          </p:cNvPicPr>
          <p:nvPr>
            <p:ph idx="1"/>
          </p:nvPr>
        </p:nvPicPr>
        <p:blipFill>
          <a:blip r:embed="rId2"/>
          <a:stretch>
            <a:fillRect/>
          </a:stretch>
        </p:blipFill>
        <p:spPr>
          <a:xfrm>
            <a:off x="1776657" y="1825625"/>
            <a:ext cx="8638686" cy="4351338"/>
          </a:xfrm>
        </p:spPr>
      </p:pic>
    </p:spTree>
    <p:extLst>
      <p:ext uri="{BB962C8B-B14F-4D97-AF65-F5344CB8AC3E}">
        <p14:creationId xmlns:p14="http://schemas.microsoft.com/office/powerpoint/2010/main" val="3115248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B0416-69C9-41FF-87EE-1E4CA7797BE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File compression</a:t>
            </a:r>
          </a:p>
        </p:txBody>
      </p:sp>
      <p:sp>
        <p:nvSpPr>
          <p:cNvPr id="3" name="Content Placeholder 2">
            <a:extLst>
              <a:ext uri="{FF2B5EF4-FFF2-40B4-BE49-F238E27FC236}">
                <a16:creationId xmlns:a16="http://schemas.microsoft.com/office/drawing/2014/main" id="{4A0B538D-34A0-4686-B17B-EE4462B8950C}"/>
              </a:ext>
            </a:extLst>
          </p:cNvPr>
          <p:cNvSpPr>
            <a:spLocks noGrp="1"/>
          </p:cNvSpPr>
          <p:nvPr>
            <p:ph idx="1"/>
          </p:nvPr>
        </p:nvSpPr>
        <p:spPr/>
        <p:txBody>
          <a:bodyPr/>
          <a:lstStyle/>
          <a:p>
            <a:pPr algn="just"/>
            <a:r>
              <a:rPr lang="en-US" sz="2000" dirty="0">
                <a:latin typeface="Times New Roman" panose="02020603050405020304" pitchFamily="18" charset="0"/>
                <a:cs typeface="Times New Roman" panose="02020603050405020304" pitchFamily="18" charset="0"/>
              </a:rPr>
              <a:t>One of the main benefits of using big data file formats is a significant reduction in storage requirements and, consequently, costs. This benefit is achieved via multiple compression methods that both Avro and Parquet support. However, the difference lies in how the compression is performed and how efficient it is.</a:t>
            </a:r>
            <a:endParaRPr lang="en-IN" sz="2000" dirty="0">
              <a:latin typeface="Times New Roman" panose="02020603050405020304" pitchFamily="18"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84FE56AC-4B04-4D76-8F62-942638F5DE0A}"/>
              </a:ext>
            </a:extLst>
          </p:cNvPr>
          <p:cNvPicPr>
            <a:picLocks noChangeAspect="1"/>
          </p:cNvPicPr>
          <p:nvPr/>
        </p:nvPicPr>
        <p:blipFill>
          <a:blip r:embed="rId2"/>
          <a:stretch>
            <a:fillRect/>
          </a:stretch>
        </p:blipFill>
        <p:spPr>
          <a:xfrm>
            <a:off x="3983566" y="3002228"/>
            <a:ext cx="4224867" cy="1755625"/>
          </a:xfrm>
          <a:prstGeom prst="rect">
            <a:avLst/>
          </a:prstGeom>
        </p:spPr>
      </p:pic>
    </p:spTree>
    <p:extLst>
      <p:ext uri="{BB962C8B-B14F-4D97-AF65-F5344CB8AC3E}">
        <p14:creationId xmlns:p14="http://schemas.microsoft.com/office/powerpoint/2010/main" val="31864759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3FF5B-60C4-4F9B-80C2-72E22F3B6F2E}"/>
              </a:ext>
            </a:extLst>
          </p:cNvPr>
          <p:cNvSpPr>
            <a:spLocks noGrp="1"/>
          </p:cNvSpPr>
          <p:nvPr>
            <p:ph type="title"/>
          </p:nvPr>
        </p:nvSpPr>
        <p:spPr/>
        <p:txBody>
          <a:bodyPr/>
          <a:lstStyle/>
          <a:p>
            <a:r>
              <a:rPr lang="en-US" sz="4400" dirty="0">
                <a:latin typeface="Times New Roman" panose="02020603050405020304" pitchFamily="18" charset="0"/>
                <a:cs typeface="Times New Roman" panose="02020603050405020304" pitchFamily="18" charset="0"/>
              </a:rPr>
              <a:t>GZIP (GNU Zip)</a:t>
            </a:r>
            <a:endParaRPr lang="en-IN" dirty="0"/>
          </a:p>
        </p:txBody>
      </p:sp>
      <p:sp>
        <p:nvSpPr>
          <p:cNvPr id="3" name="Content Placeholder 2">
            <a:extLst>
              <a:ext uri="{FF2B5EF4-FFF2-40B4-BE49-F238E27FC236}">
                <a16:creationId xmlns:a16="http://schemas.microsoft.com/office/drawing/2014/main" id="{0CB44C93-AEB9-4E9D-9233-C50541DCCE3C}"/>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It is a compression utility adopted by the GNU or Gnu’s Not Unix project which generates compressed files. </a:t>
            </a:r>
          </a:p>
          <a:p>
            <a:pPr algn="just"/>
            <a:r>
              <a:rPr lang="en-US" sz="2000" dirty="0">
                <a:latin typeface="Times New Roman" panose="02020603050405020304" pitchFamily="18" charset="0"/>
                <a:cs typeface="Times New Roman" panose="02020603050405020304" pitchFamily="18" charset="0"/>
              </a:rPr>
              <a:t>It is naturally supported by Hadoop. Not only that, it is based on the DEFLATE algorithm, which is a combination of LZ77 and Huffman Coding.</a:t>
            </a:r>
          </a:p>
          <a:p>
            <a:pPr algn="just"/>
            <a:r>
              <a:rPr lang="en-US" sz="2000" dirty="0">
                <a:latin typeface="Times New Roman" panose="02020603050405020304" pitchFamily="18" charset="0"/>
                <a:cs typeface="Times New Roman" panose="02020603050405020304" pitchFamily="18" charset="0"/>
              </a:rPr>
              <a:t>GZIP provides very good compression performance. </a:t>
            </a:r>
          </a:p>
          <a:p>
            <a:pPr algn="just"/>
            <a:r>
              <a:rPr lang="en-US" sz="2000" dirty="0">
                <a:latin typeface="Times New Roman" panose="02020603050405020304" pitchFamily="18" charset="0"/>
                <a:cs typeface="Times New Roman" panose="02020603050405020304" pitchFamily="18" charset="0"/>
              </a:rPr>
              <a:t>In comparison to Snappy, it provides about 2.5 times more compression. But its write speed is not as good as </a:t>
            </a:r>
            <a:r>
              <a:rPr lang="en-US" sz="2000" dirty="0" err="1">
                <a:latin typeface="Times New Roman" panose="02020603050405020304" pitchFamily="18" charset="0"/>
                <a:cs typeface="Times New Roman" panose="02020603050405020304" pitchFamily="18" charset="0"/>
              </a:rPr>
              <a:t>Snappy’s</a:t>
            </a:r>
            <a:r>
              <a:rPr lang="en-US" sz="2000" dirty="0">
                <a:latin typeface="Times New Roman" panose="02020603050405020304" pitchFamily="18" charset="0"/>
                <a:cs typeface="Times New Roman" panose="02020603050405020304" pitchFamily="18" charset="0"/>
              </a:rPr>
              <a:t>.</a:t>
            </a:r>
          </a:p>
          <a:p>
            <a:pPr algn="just"/>
            <a:r>
              <a:rPr lang="en-US" sz="2000" dirty="0">
                <a:latin typeface="Times New Roman" panose="02020603050405020304" pitchFamily="18" charset="0"/>
                <a:cs typeface="Times New Roman" panose="02020603050405020304" pitchFamily="18" charset="0"/>
              </a:rPr>
              <a:t>GZIP usually performs almost as well as Snappy in terms of reading performance. </a:t>
            </a:r>
          </a:p>
          <a:p>
            <a:pPr algn="just"/>
            <a:r>
              <a:rPr lang="en-US" sz="2000" dirty="0">
                <a:latin typeface="Times New Roman" panose="02020603050405020304" pitchFamily="18" charset="0"/>
                <a:cs typeface="Times New Roman" panose="02020603050405020304" pitchFamily="18" charset="0"/>
              </a:rPr>
              <a:t>It is also not splitable, so it should be used with a container format. </a:t>
            </a:r>
          </a:p>
          <a:p>
            <a:pPr algn="just"/>
            <a:r>
              <a:rPr lang="en-US" sz="2000" dirty="0">
                <a:latin typeface="Times New Roman" panose="02020603050405020304" pitchFamily="18" charset="0"/>
                <a:cs typeface="Times New Roman" panose="02020603050405020304" pitchFamily="18" charset="0"/>
              </a:rPr>
              <a:t>It is sometimes slower than Snappy for processing is that GZIP compressed files take up fewer blocks, so fewer tasks are required for processing the same data. For this reason, using smaller blocks with GZIP can lead to better performance.</a:t>
            </a:r>
            <a:endParaRPr lang="en-IN" sz="2000" dirty="0">
              <a:latin typeface="Times New Roman" panose="02020603050405020304" pitchFamily="18" charset="0"/>
              <a:cs typeface="Times New Roman" panose="02020603050405020304" pitchFamily="18" charset="0"/>
            </a:endParaRPr>
          </a:p>
          <a:p>
            <a:endParaRPr lang="en-IN" dirty="0"/>
          </a:p>
        </p:txBody>
      </p:sp>
      <p:pic>
        <p:nvPicPr>
          <p:cNvPr id="4" name="Picture 2">
            <a:extLst>
              <a:ext uri="{FF2B5EF4-FFF2-40B4-BE49-F238E27FC236}">
                <a16:creationId xmlns:a16="http://schemas.microsoft.com/office/drawing/2014/main" id="{66AA2F84-2F45-456E-842C-238221C273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1001" y="0"/>
            <a:ext cx="3014133" cy="182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183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9210E-4DC8-4614-8CC5-09D97A18B12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BZIP2</a:t>
            </a:r>
          </a:p>
        </p:txBody>
      </p:sp>
      <p:sp>
        <p:nvSpPr>
          <p:cNvPr id="3" name="Content Placeholder 2">
            <a:extLst>
              <a:ext uri="{FF2B5EF4-FFF2-40B4-BE49-F238E27FC236}">
                <a16:creationId xmlns:a16="http://schemas.microsoft.com/office/drawing/2014/main" id="{1B9DA047-B33C-4706-ACD9-919CB754B7CA}"/>
              </a:ext>
            </a:extLst>
          </p:cNvPr>
          <p:cNvSpPr>
            <a:spLocks noGrp="1"/>
          </p:cNvSpPr>
          <p:nvPr>
            <p:ph idx="1"/>
          </p:nvPr>
        </p:nvSpPr>
        <p:spPr/>
        <p:txBody>
          <a:bodyPr>
            <a:normAutofit fontScale="85000" lnSpcReduction="20000"/>
          </a:bodyPr>
          <a:lstStyle/>
          <a:p>
            <a:pPr algn="just"/>
            <a:r>
              <a:rPr lang="en-US" sz="2400" dirty="0">
                <a:latin typeface="Times New Roman" panose="02020603050405020304" pitchFamily="18" charset="0"/>
                <a:cs typeface="Times New Roman" panose="02020603050405020304" pitchFamily="18" charset="0"/>
              </a:rPr>
              <a:t>BZIP2 is a freely available, high-quality data compressor. It typically compresses files to within 10% to 15% of the best available techniques, while being around twice as fast at compression and six times faster at decompression. </a:t>
            </a:r>
          </a:p>
          <a:p>
            <a:pPr algn="just"/>
            <a:r>
              <a:rPr lang="en-US" sz="2400" dirty="0">
                <a:latin typeface="Times New Roman" panose="02020603050405020304" pitchFamily="18" charset="0"/>
                <a:cs typeface="Times New Roman" panose="02020603050405020304" pitchFamily="18" charset="0"/>
              </a:rPr>
              <a:t>Using this compression technique, data is splitable in Hadoop. It generates a better compression ratio than GZIP, but is very slow.</a:t>
            </a:r>
          </a:p>
          <a:p>
            <a:pPr algn="just"/>
            <a:r>
              <a:rPr lang="en-US" sz="2400" dirty="0">
                <a:latin typeface="Times New Roman" panose="02020603050405020304" pitchFamily="18" charset="0"/>
                <a:cs typeface="Times New Roman" panose="02020603050405020304" pitchFamily="18" charset="0"/>
              </a:rPr>
              <a:t>Bzip2 provides excellent compression performance. But it can be significantly slower than other compression codecs such as Snappy in terms of processing performance. </a:t>
            </a:r>
          </a:p>
          <a:p>
            <a:pPr algn="just"/>
            <a:r>
              <a:rPr lang="en-US" sz="2400" dirty="0">
                <a:latin typeface="Times New Roman" panose="02020603050405020304" pitchFamily="18" charset="0"/>
                <a:cs typeface="Times New Roman" panose="02020603050405020304" pitchFamily="18" charset="0"/>
              </a:rPr>
              <a:t>Unlike Snappy and GZIP, Bzip2 is inherently splitable.</a:t>
            </a:r>
          </a:p>
          <a:p>
            <a:pPr algn="just"/>
            <a:r>
              <a:rPr lang="en-US" sz="2400" dirty="0">
                <a:latin typeface="Times New Roman" panose="02020603050405020304" pitchFamily="18" charset="0"/>
                <a:cs typeface="Times New Roman" panose="02020603050405020304" pitchFamily="18" charset="0"/>
              </a:rPr>
              <a:t>In many examples, we have seen, bzip2 will normally compress around 9% better than GZIP, in terms of storage space. However, this extra compression comes with a significant read/write performance cost. </a:t>
            </a:r>
          </a:p>
          <a:p>
            <a:pPr algn="just"/>
            <a:r>
              <a:rPr lang="en-US" sz="2400" dirty="0">
                <a:latin typeface="Times New Roman" panose="02020603050405020304" pitchFamily="18" charset="0"/>
                <a:cs typeface="Times New Roman" panose="02020603050405020304" pitchFamily="18" charset="0"/>
              </a:rPr>
              <a:t>This performance difference will vary with different machines, but in general, bzip2 is about 10 times slower than GZIP. For this reason, it’s not an ideal codec for Hadoop storage, unless your primary need is reducing the storage footprint. One example of such a use case would be using Hadoop mainly for active archival purposes.</a:t>
            </a:r>
            <a:endParaRPr lang="en-IN" sz="2400" dirty="0">
              <a:latin typeface="Times New Roman" panose="02020603050405020304" pitchFamily="18" charset="0"/>
              <a:cs typeface="Times New Roman" panose="02020603050405020304" pitchFamily="18" charset="0"/>
            </a:endParaRPr>
          </a:p>
          <a:p>
            <a:endParaRPr lang="en-IN" dirty="0"/>
          </a:p>
        </p:txBody>
      </p:sp>
      <p:pic>
        <p:nvPicPr>
          <p:cNvPr id="1028" name="Picture 4" descr="x bzip2&quot; Icon - Download for free ...">
            <a:extLst>
              <a:ext uri="{FF2B5EF4-FFF2-40B4-BE49-F238E27FC236}">
                <a16:creationId xmlns:a16="http://schemas.microsoft.com/office/drawing/2014/main" id="{1435F3F6-BEFA-4885-9C82-2FFC946CF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2333" y="365124"/>
            <a:ext cx="1032934" cy="1325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02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BE010-8C11-4340-BE54-B7F9CE54E15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LZ4</a:t>
            </a:r>
            <a:endParaRPr lang="en-IN" dirty="0"/>
          </a:p>
        </p:txBody>
      </p:sp>
      <p:sp>
        <p:nvSpPr>
          <p:cNvPr id="3" name="Content Placeholder 2">
            <a:extLst>
              <a:ext uri="{FF2B5EF4-FFF2-40B4-BE49-F238E27FC236}">
                <a16:creationId xmlns:a16="http://schemas.microsoft.com/office/drawing/2014/main" id="{1499C92B-8986-49C9-A247-0D55AC84E76C}"/>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It is a compression technique that creates a splitable compressed file in Hadoop. There is no need for external indexing when using this compression. </a:t>
            </a:r>
          </a:p>
          <a:p>
            <a:pPr algn="just"/>
            <a:r>
              <a:rPr lang="en-US" sz="2000" dirty="0">
                <a:latin typeface="Times New Roman" panose="02020603050405020304" pitchFamily="18" charset="0"/>
                <a:cs typeface="Times New Roman" panose="02020603050405020304" pitchFamily="18" charset="0"/>
              </a:rPr>
              <a:t>It can be used at any level of speed/compression ratio in Hadoop: from fast mode reaching 500 MB/s compression speed up to high/ultra modes providing increased compression ratio, almost comparable with GZIP one.</a:t>
            </a:r>
          </a:p>
          <a:p>
            <a:pPr algn="just"/>
            <a:endParaRPr lang="en-US" dirty="0">
              <a:latin typeface="Times New Roman" panose="02020603050405020304" pitchFamily="18"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B859474E-54AF-4E12-95BD-EE22ED905F76}"/>
              </a:ext>
            </a:extLst>
          </p:cNvPr>
          <p:cNvPicPr>
            <a:picLocks noChangeAspect="1"/>
          </p:cNvPicPr>
          <p:nvPr/>
        </p:nvPicPr>
        <p:blipFill>
          <a:blip r:embed="rId2"/>
          <a:stretch>
            <a:fillRect/>
          </a:stretch>
        </p:blipFill>
        <p:spPr>
          <a:xfrm>
            <a:off x="3362325" y="3695170"/>
            <a:ext cx="5467350" cy="1533525"/>
          </a:xfrm>
          <a:prstGeom prst="rect">
            <a:avLst/>
          </a:prstGeom>
        </p:spPr>
      </p:pic>
    </p:spTree>
    <p:extLst>
      <p:ext uri="{BB962C8B-B14F-4D97-AF65-F5344CB8AC3E}">
        <p14:creationId xmlns:p14="http://schemas.microsoft.com/office/powerpoint/2010/main" val="2701219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891C6-95AC-47AE-8657-EBECBB3AAC4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Snappy</a:t>
            </a:r>
            <a:endParaRPr lang="en-IN" dirty="0"/>
          </a:p>
        </p:txBody>
      </p:sp>
      <p:sp>
        <p:nvSpPr>
          <p:cNvPr id="3" name="Content Placeholder 2">
            <a:extLst>
              <a:ext uri="{FF2B5EF4-FFF2-40B4-BE49-F238E27FC236}">
                <a16:creationId xmlns:a16="http://schemas.microsoft.com/office/drawing/2014/main" id="{2CB505D7-2D14-4433-BFAB-3FF47F0586E3}"/>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Snappy is a compression/decompression library. It does not aim for maximum compression or compatibility with any other compression library; instead, it aims for very high speeds and reasonable compression. It is widely used inside Google, in everything from Big Table and MapReduce.</a:t>
            </a:r>
          </a:p>
          <a:p>
            <a:pPr algn="just"/>
            <a:r>
              <a:rPr lang="en-US" sz="2000" dirty="0">
                <a:latin typeface="Times New Roman" panose="02020603050405020304" pitchFamily="18" charset="0"/>
                <a:cs typeface="Times New Roman" panose="02020603050405020304" pitchFamily="18" charset="0"/>
              </a:rPr>
              <a:t>Although Snappy doesn’t offer the best compression sizes, it does provide a good trade-off between speed and size. Processing performance with Snappy can be significantly better than other compression formats. It’s important to note that Snappy is intended to be used with a container format like Sequence Files or Avro since it’s not inherently splitable.</a:t>
            </a:r>
            <a:endParaRPr lang="en-IN" sz="20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05529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1450</TotalTime>
  <Words>2743</Words>
  <Application>Microsoft Office PowerPoint</Application>
  <PresentationFormat>Widescreen</PresentationFormat>
  <Paragraphs>227</Paragraphs>
  <Slides>47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Calibri Light</vt:lpstr>
      <vt:lpstr>Times New Roman</vt:lpstr>
      <vt:lpstr>Wingdings</vt:lpstr>
      <vt:lpstr>Office Theme</vt:lpstr>
      <vt:lpstr>                B.M.S COLLEGE OF ENGINEERING, BANGALORE-19   DEPARTMENT OF MACHINE LEARNING  BIG DATA ANALYTICS (24AM6PEBDA) </vt:lpstr>
      <vt:lpstr>Introduction </vt:lpstr>
      <vt:lpstr>What is File Format?</vt:lpstr>
      <vt:lpstr>File formats</vt:lpstr>
      <vt:lpstr>What is Data Format?</vt:lpstr>
      <vt:lpstr>Types of Data Format</vt:lpstr>
      <vt:lpstr>Types of Data Format</vt:lpstr>
      <vt:lpstr>Row Based Format</vt:lpstr>
      <vt:lpstr>Column Based Format</vt:lpstr>
      <vt:lpstr>Difference between Row oriented and Column oriented scan</vt:lpstr>
      <vt:lpstr>Comparing Row based and Column based</vt:lpstr>
      <vt:lpstr>Benefits of Using  Appropriate Big Data File Formats</vt:lpstr>
      <vt:lpstr>Types of File Format</vt:lpstr>
      <vt:lpstr>Text files (CSV, TSV)</vt:lpstr>
      <vt:lpstr>Sequence files </vt:lpstr>
      <vt:lpstr>Avro file format</vt:lpstr>
      <vt:lpstr>Avro file format</vt:lpstr>
      <vt:lpstr>Avro file format </vt:lpstr>
      <vt:lpstr>Advantages and Limitations </vt:lpstr>
      <vt:lpstr>Use Cases</vt:lpstr>
      <vt:lpstr>Columnar file format</vt:lpstr>
      <vt:lpstr>RC (Row Columnar) file format</vt:lpstr>
      <vt:lpstr>Advantages and Limitation</vt:lpstr>
      <vt:lpstr>Use Cases</vt:lpstr>
      <vt:lpstr>ORC (Optimize Row Columnar) file format</vt:lpstr>
      <vt:lpstr>ORC (Optimize Row Columnar) file format</vt:lpstr>
      <vt:lpstr>ORC (Optimize Row Columnar) file format</vt:lpstr>
      <vt:lpstr>ORC file format</vt:lpstr>
      <vt:lpstr>Advantages and Limitation</vt:lpstr>
      <vt:lpstr>Use Cases</vt:lpstr>
      <vt:lpstr>Parquet file</vt:lpstr>
      <vt:lpstr>Parquet file format</vt:lpstr>
      <vt:lpstr>Advantages and Limitations </vt:lpstr>
      <vt:lpstr>Use Cases</vt:lpstr>
      <vt:lpstr>Comparing Parquet, Avro and ORC</vt:lpstr>
      <vt:lpstr>Data Compression</vt:lpstr>
      <vt:lpstr>Types of data compression</vt:lpstr>
      <vt:lpstr>Lossless Data Compression</vt:lpstr>
      <vt:lpstr>Lossless Data Compression</vt:lpstr>
      <vt:lpstr>Lossy Data Compression</vt:lpstr>
      <vt:lpstr>Lossy Data Compression</vt:lpstr>
      <vt:lpstr>Difference between Lossless and Lossy data compression</vt:lpstr>
      <vt:lpstr>File compression</vt:lpstr>
      <vt:lpstr>GZIP (GNU Zip)</vt:lpstr>
      <vt:lpstr>BZIP2</vt:lpstr>
      <vt:lpstr>LZ4</vt:lpstr>
      <vt:lpstr>Snappy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B.M.S COLLEGE OF ENGINEERING, BANGALORE-19   DEPARTMENT OF MACHINE LEARNING  BIG DATA ANALYTICS (23AM6PEBDA) </dc:title>
  <dc:creator>Varsha R</dc:creator>
  <cp:lastModifiedBy>Varsha R</cp:lastModifiedBy>
  <cp:revision>113</cp:revision>
  <dcterms:created xsi:type="dcterms:W3CDTF">2024-03-22T09:41:01Z</dcterms:created>
  <dcterms:modified xsi:type="dcterms:W3CDTF">2026-02-10T05:03:59Z</dcterms:modified>
</cp:coreProperties>
</file>