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2" r:id="rId6"/>
    <p:sldId id="265" r:id="rId7"/>
    <p:sldId id="266" r:id="rId8"/>
    <p:sldId id="260" r:id="rId9"/>
    <p:sldId id="267" r:id="rId10"/>
    <p:sldId id="268" r:id="rId11"/>
    <p:sldId id="269" r:id="rId12"/>
    <p:sldId id="270" r:id="rId13"/>
    <p:sldId id="271" r:id="rId14"/>
    <p:sldId id="272" r:id="rId15"/>
    <p:sldId id="273" r:id="rId16"/>
    <p:sldId id="274" r:id="rId17"/>
    <p:sldId id="275" r:id="rId18"/>
    <p:sldId id="276" r:id="rId19"/>
    <p:sldId id="263" r:id="rId20"/>
    <p:sldId id="278" r:id="rId21"/>
    <p:sldId id="264"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9959-6A0F-4F5D-85E1-A2E1E63A1F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C5CE7DC-8075-427C-861D-19A4ECFEAF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2E5BA37-97C3-4481-87EC-98029E41DA48}"/>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5" name="Footer Placeholder 4">
            <a:extLst>
              <a:ext uri="{FF2B5EF4-FFF2-40B4-BE49-F238E27FC236}">
                <a16:creationId xmlns:a16="http://schemas.microsoft.com/office/drawing/2014/main" id="{8286A297-FB4D-4CA6-9C4E-565C4831F53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D3616F4-05FC-4067-8C01-89152156183E}"/>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774635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71A5A-64DF-4741-AB0F-4C4FB63B450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E8D50A1-1FAA-443D-86BB-54B8824949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22D9EB4-2843-4A59-AF1A-6C9E5CF3E517}"/>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5" name="Footer Placeholder 4">
            <a:extLst>
              <a:ext uri="{FF2B5EF4-FFF2-40B4-BE49-F238E27FC236}">
                <a16:creationId xmlns:a16="http://schemas.microsoft.com/office/drawing/2014/main" id="{F64A921E-2761-4243-9DEC-8E3EDDF43E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3C64666-46D6-4748-AB89-437BB36E8E4F}"/>
              </a:ext>
            </a:extLst>
          </p:cNvPr>
          <p:cNvSpPr>
            <a:spLocks noGrp="1"/>
          </p:cNvSpPr>
          <p:nvPr>
            <p:ph type="sldNum" sz="quarter" idx="12"/>
          </p:nvPr>
        </p:nvSpPr>
        <p:spPr/>
        <p:txBody>
          <a:bodyPr/>
          <a:lstStyle/>
          <a:p>
            <a:fld id="{A0CA9598-BE39-48EB-8179-0379F36B2672}" type="slidenum">
              <a:rPr lang="en-IN" smtClean="0"/>
              <a:t>‹#›</a:t>
            </a:fld>
            <a:endParaRPr lang="en-IN"/>
          </a:p>
        </p:txBody>
      </p:sp>
      <p:sp>
        <p:nvSpPr>
          <p:cNvPr id="7" name="TextBox 6">
            <a:extLst>
              <a:ext uri="{FF2B5EF4-FFF2-40B4-BE49-F238E27FC236}">
                <a16:creationId xmlns:a16="http://schemas.microsoft.com/office/drawing/2014/main" id="{8F2F6ECF-C25C-45EE-9545-E0062FEA892D}"/>
              </a:ext>
            </a:extLst>
          </p:cNvPr>
          <p:cNvSpPr txBox="1"/>
          <p:nvPr userDrawn="1"/>
        </p:nvSpPr>
        <p:spPr>
          <a:xfrm rot="20557209">
            <a:off x="3967993" y="3884103"/>
            <a:ext cx="4185407" cy="369332"/>
          </a:xfrm>
          <a:prstGeom prst="rect">
            <a:avLst/>
          </a:prstGeom>
          <a:noFill/>
        </p:spPr>
        <p:txBody>
          <a:bodyPr wrap="square" rtlCol="0">
            <a:spAutoFit/>
          </a:bodyPr>
          <a:lstStyle/>
          <a:p>
            <a:pPr algn="ctr"/>
            <a:r>
              <a:rPr lang="en-IN" dirty="0">
                <a:solidFill>
                  <a:schemeClr val="bg1">
                    <a:lumMod val="50000"/>
                  </a:schemeClr>
                </a:solidFill>
                <a:latin typeface="Times New Roman" panose="02020603050405020304" pitchFamily="18" charset="0"/>
                <a:cs typeface="Times New Roman" panose="02020603050405020304" pitchFamily="18" charset="0"/>
              </a:rPr>
              <a:t>Presentation by Prof. VARSHA. R</a:t>
            </a:r>
          </a:p>
        </p:txBody>
      </p:sp>
    </p:spTree>
    <p:extLst>
      <p:ext uri="{BB962C8B-B14F-4D97-AF65-F5344CB8AC3E}">
        <p14:creationId xmlns:p14="http://schemas.microsoft.com/office/powerpoint/2010/main" val="538737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FF7D9-71DF-446C-B932-654F4E3E27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48572EF-59AA-43DD-9B18-9C7CA7A5DD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5C95F4-0620-44C2-8DB4-8A250F3B0791}"/>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5" name="Footer Placeholder 4">
            <a:extLst>
              <a:ext uri="{FF2B5EF4-FFF2-40B4-BE49-F238E27FC236}">
                <a16:creationId xmlns:a16="http://schemas.microsoft.com/office/drawing/2014/main" id="{6A15163D-BE42-4081-8FDC-734C639548D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004091F-3EE8-44FF-8A93-8B2040B4F697}"/>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2268259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39A03-91AD-4796-ACB0-813622617D3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330DBEF-BDCE-4D5C-9EF3-114D2C5DC1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2659E03-B223-4817-9DAE-42F60CF6B3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B3E2D59-35A6-41BC-90ED-42DCE58649B0}"/>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6" name="Footer Placeholder 5">
            <a:extLst>
              <a:ext uri="{FF2B5EF4-FFF2-40B4-BE49-F238E27FC236}">
                <a16:creationId xmlns:a16="http://schemas.microsoft.com/office/drawing/2014/main" id="{55FF2229-5BE3-4A4C-A545-A5B9DFA6549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E8524E9-4801-4912-B48C-3C85C55CA168}"/>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4223247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189B-1B3E-4FDD-B3C2-CA45E26C485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FDD76E0-42DB-4A30-9331-ABD0ACE3C3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0E6665-7954-4802-9802-01FE08F567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6050ECF-0D57-49F6-9C0B-235EB3DF6A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F5E372-C029-4DF2-9BF1-2BF2984BE0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3CE04EE-386A-4384-90B7-B6E577342FA2}"/>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8" name="Footer Placeholder 7">
            <a:extLst>
              <a:ext uri="{FF2B5EF4-FFF2-40B4-BE49-F238E27FC236}">
                <a16:creationId xmlns:a16="http://schemas.microsoft.com/office/drawing/2014/main" id="{D5AB085C-5702-4E15-89B0-3973A8034F0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4E31C8A-B341-4D56-87B2-89E4CED49603}"/>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337139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753E5-03FC-447E-9DA5-E0BE8F2EDAC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509C992-5BF2-47CE-BF94-6C6D6C6BB360}"/>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4" name="Footer Placeholder 3">
            <a:extLst>
              <a:ext uri="{FF2B5EF4-FFF2-40B4-BE49-F238E27FC236}">
                <a16:creationId xmlns:a16="http://schemas.microsoft.com/office/drawing/2014/main" id="{3A1EAAAC-EE1F-49A5-99E6-F473DA1E16F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2B7A82C-0E0F-4FB5-B0BF-2693A08B3F4E}"/>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3248701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DC8FE-7DA8-4500-9265-1F2AFB002C8C}"/>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3" name="Footer Placeholder 2">
            <a:extLst>
              <a:ext uri="{FF2B5EF4-FFF2-40B4-BE49-F238E27FC236}">
                <a16:creationId xmlns:a16="http://schemas.microsoft.com/office/drawing/2014/main" id="{D668334E-767F-4F76-A054-D26EC6F964F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CA29022-BE73-455E-8F6F-ABD4C1E0B149}"/>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1511691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9D2D8-914E-44B6-A428-AD75229238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93C0DDC-8CDE-4236-ABFA-CAC73A9489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658FB18-23B5-4210-96F0-115CF94989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F2A157-CD5A-4AC2-875F-B40A1C20E75E}"/>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6" name="Footer Placeholder 5">
            <a:extLst>
              <a:ext uri="{FF2B5EF4-FFF2-40B4-BE49-F238E27FC236}">
                <a16:creationId xmlns:a16="http://schemas.microsoft.com/office/drawing/2014/main" id="{3939FE9E-F694-4FD6-82E1-1C11DECDBEE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C3964E4-4C1F-4F65-B62C-BAC3377241D0}"/>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3735106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BF14-51D6-405A-A0D1-D59EC32CB4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59BB856-D71B-463D-BEFA-CA8E11D231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3033A6C-853C-4B40-BDB6-A9313D8940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3A00F3-0AC4-49EE-AE5D-51B0B7DCE573}"/>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6" name="Footer Placeholder 5">
            <a:extLst>
              <a:ext uri="{FF2B5EF4-FFF2-40B4-BE49-F238E27FC236}">
                <a16:creationId xmlns:a16="http://schemas.microsoft.com/office/drawing/2014/main" id="{9258E269-7958-4201-B923-C7B2C5FFB84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DC335A4-4D5C-409E-957D-38A53E26C70D}"/>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284299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80790-D15A-4683-BB01-5640CAD7E14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E7A817F-62D6-4F3F-ADD4-D910B67B53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2AD7AB3-9C2B-4C62-A6DB-2348D519783F}"/>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5" name="Footer Placeholder 4">
            <a:extLst>
              <a:ext uri="{FF2B5EF4-FFF2-40B4-BE49-F238E27FC236}">
                <a16:creationId xmlns:a16="http://schemas.microsoft.com/office/drawing/2014/main" id="{C34A143E-68AA-4A5C-A395-AC53F817AFE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34698AC-BE66-48D0-A1BD-ABCDF228EDA9}"/>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2412786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18DEF5-AE9B-43E5-BE71-813FAD4DB25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51E0DCF-46DB-4223-BDBA-04FA4E5417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35E186C-E4E3-4174-BD50-032B22C0018C}"/>
              </a:ext>
            </a:extLst>
          </p:cNvPr>
          <p:cNvSpPr>
            <a:spLocks noGrp="1"/>
          </p:cNvSpPr>
          <p:nvPr>
            <p:ph type="dt" sz="half" idx="10"/>
          </p:nvPr>
        </p:nvSpPr>
        <p:spPr/>
        <p:txBody>
          <a:bodyPr/>
          <a:lstStyle/>
          <a:p>
            <a:fld id="{94470F1D-F82A-4F0A-95FB-B597B755A3A4}" type="datetimeFigureOut">
              <a:rPr lang="en-IN" smtClean="0"/>
              <a:t>10-02-2026</a:t>
            </a:fld>
            <a:endParaRPr lang="en-IN"/>
          </a:p>
        </p:txBody>
      </p:sp>
      <p:sp>
        <p:nvSpPr>
          <p:cNvPr id="5" name="Footer Placeholder 4">
            <a:extLst>
              <a:ext uri="{FF2B5EF4-FFF2-40B4-BE49-F238E27FC236}">
                <a16:creationId xmlns:a16="http://schemas.microsoft.com/office/drawing/2014/main" id="{F8C0393F-58B7-4ADA-A8A7-200E0964FBE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095C618-14AA-40D0-8D6B-E05797C6C86E}"/>
              </a:ext>
            </a:extLst>
          </p:cNvPr>
          <p:cNvSpPr>
            <a:spLocks noGrp="1"/>
          </p:cNvSpPr>
          <p:nvPr>
            <p:ph type="sldNum" sz="quarter" idx="12"/>
          </p:nvPr>
        </p:nvSpPr>
        <p:spPr/>
        <p:txBody>
          <a:bodyPr/>
          <a:lstStyle/>
          <a:p>
            <a:fld id="{A0CA9598-BE39-48EB-8179-0379F36B2672}" type="slidenum">
              <a:rPr lang="en-IN" smtClean="0"/>
              <a:t>‹#›</a:t>
            </a:fld>
            <a:endParaRPr lang="en-IN"/>
          </a:p>
        </p:txBody>
      </p:sp>
    </p:spTree>
    <p:extLst>
      <p:ext uri="{BB962C8B-B14F-4D97-AF65-F5344CB8AC3E}">
        <p14:creationId xmlns:p14="http://schemas.microsoft.com/office/powerpoint/2010/main" val="125064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FE6BDE-F69B-4E5A-A0AD-D123DD3D07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B5B730D-5D43-4DAC-AF01-4BE68C0DF6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BA546BE-755F-4441-B464-57530702F8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470F1D-F82A-4F0A-95FB-B597B755A3A4}" type="datetimeFigureOut">
              <a:rPr lang="en-IN" smtClean="0"/>
              <a:t>10-02-2026</a:t>
            </a:fld>
            <a:endParaRPr lang="en-IN"/>
          </a:p>
        </p:txBody>
      </p:sp>
      <p:sp>
        <p:nvSpPr>
          <p:cNvPr id="5" name="Footer Placeholder 4">
            <a:extLst>
              <a:ext uri="{FF2B5EF4-FFF2-40B4-BE49-F238E27FC236}">
                <a16:creationId xmlns:a16="http://schemas.microsoft.com/office/drawing/2014/main" id="{01FA0964-B510-4B12-8A25-1CE46A1EA3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846892F-D666-40F4-ADC7-016B23065A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A9598-BE39-48EB-8179-0379F36B2672}" type="slidenum">
              <a:rPr lang="en-IN" smtClean="0"/>
              <a:t>‹#›</a:t>
            </a:fld>
            <a:endParaRPr lang="en-IN"/>
          </a:p>
        </p:txBody>
      </p:sp>
    </p:spTree>
    <p:extLst>
      <p:ext uri="{BB962C8B-B14F-4D97-AF65-F5344CB8AC3E}">
        <p14:creationId xmlns:p14="http://schemas.microsoft.com/office/powerpoint/2010/main" val="2892708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3564-2527-449F-BA72-D4E652B4FBC8}"/>
              </a:ext>
            </a:extLst>
          </p:cNvPr>
          <p:cNvSpPr>
            <a:spLocks noGrp="1"/>
          </p:cNvSpPr>
          <p:nvPr>
            <p:ph type="ctrTitle"/>
          </p:nvPr>
        </p:nvSpPr>
        <p:spPr>
          <a:xfrm>
            <a:off x="516467" y="254001"/>
            <a:ext cx="11065933" cy="3733800"/>
          </a:xfrm>
        </p:spPr>
        <p:txBody>
          <a:bodyPr>
            <a:normAutofit fontScale="90000"/>
          </a:bodyPr>
          <a:lstStyle/>
          <a:p>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latin typeface="Times New Roman" panose="02020603050405020304" pitchFamily="18" charset="0"/>
                <a:cs typeface="Times New Roman" panose="02020603050405020304" pitchFamily="18" charset="0"/>
              </a:rPr>
              <a:t>B.M.S COLLEGE OF ENGINEERING, BANGALORE-19</a:t>
            </a: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solidFill>
                  <a:schemeClr val="accent1"/>
                </a:solidFill>
                <a:latin typeface="Times New Roman" panose="02020603050405020304" pitchFamily="18" charset="0"/>
                <a:cs typeface="Times New Roman" panose="02020603050405020304" pitchFamily="18" charset="0"/>
              </a:rPr>
              <a:t>DEPARTMENT OF MACHINE LEARNING</a:t>
            </a:r>
            <a:br>
              <a:rPr lang="en-IN" sz="3300" dirty="0">
                <a:solidFill>
                  <a:schemeClr val="accent1"/>
                </a:solidFill>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100" dirty="0">
                <a:solidFill>
                  <a:srgbClr val="C00000"/>
                </a:solidFill>
                <a:latin typeface="Times New Roman" panose="02020603050405020304" pitchFamily="18" charset="0"/>
                <a:cs typeface="Times New Roman" panose="02020603050405020304" pitchFamily="18" charset="0"/>
              </a:rPr>
              <a:t>BIG DATA ANALYTICS</a:t>
            </a:r>
            <a:br>
              <a:rPr lang="en-IN" sz="3100" dirty="0">
                <a:latin typeface="Times New Roman" panose="02020603050405020304" pitchFamily="18" charset="0"/>
                <a:cs typeface="Times New Roman" panose="02020603050405020304" pitchFamily="18" charset="0"/>
              </a:rPr>
            </a:br>
            <a:r>
              <a:rPr lang="en-IN" sz="3100" dirty="0">
                <a:solidFill>
                  <a:schemeClr val="accent2">
                    <a:lumMod val="75000"/>
                  </a:schemeClr>
                </a:solidFill>
                <a:latin typeface="Times New Roman" panose="02020603050405020304" pitchFamily="18" charset="0"/>
                <a:cs typeface="Times New Roman" panose="02020603050405020304" pitchFamily="18" charset="0"/>
              </a:rPr>
              <a:t>(24AM6PEBDA)</a:t>
            </a:r>
            <a:br>
              <a:rPr lang="en-IN" sz="3100" dirty="0">
                <a:solidFill>
                  <a:schemeClr val="accent2">
                    <a:lumMod val="75000"/>
                  </a:schemeClr>
                </a:solidFill>
                <a:latin typeface="Times New Roman" panose="02020603050405020304" pitchFamily="18" charset="0"/>
                <a:cs typeface="Times New Roman" panose="02020603050405020304" pitchFamily="18" charset="0"/>
              </a:rPr>
            </a:br>
            <a:endParaRPr lang="en-IN" sz="4000" dirty="0">
              <a:solidFill>
                <a:schemeClr val="accent4">
                  <a:lumMod val="60000"/>
                  <a:lumOff val="40000"/>
                </a:schemeClr>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8BBD246-F92A-4CA6-A74D-521590797A2E}"/>
              </a:ext>
            </a:extLst>
          </p:cNvPr>
          <p:cNvSpPr>
            <a:spLocks noGrp="1"/>
          </p:cNvSpPr>
          <p:nvPr>
            <p:ph type="subTitle" idx="1"/>
          </p:nvPr>
        </p:nvSpPr>
        <p:spPr>
          <a:xfrm>
            <a:off x="1524000" y="3602037"/>
            <a:ext cx="9144000" cy="2790295"/>
          </a:xfrm>
        </p:spPr>
        <p:txBody>
          <a:bodyPr>
            <a:normAutofit fontScale="92500" lnSpcReduction="10000"/>
          </a:bodyPr>
          <a:lstStyle/>
          <a:p>
            <a: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t>UNIT -01</a:t>
            </a:r>
            <a:b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br>
            <a: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t>Chapter 1</a:t>
            </a:r>
            <a:endParaRPr lang="en-IN" sz="3200" dirty="0">
              <a:solidFill>
                <a:srgbClr val="92D050"/>
              </a:solidFill>
              <a:latin typeface="Times New Roman" panose="02020603050405020304" pitchFamily="18" charset="0"/>
              <a:cs typeface="Times New Roman" panose="02020603050405020304" pitchFamily="18" charset="0"/>
            </a:endParaRPr>
          </a:p>
          <a:p>
            <a:r>
              <a:rPr lang="en-IN" sz="4000" dirty="0">
                <a:solidFill>
                  <a:schemeClr val="accent2"/>
                </a:solidFill>
                <a:latin typeface="Times New Roman" panose="02020603050405020304" pitchFamily="18" charset="0"/>
                <a:cs typeface="Times New Roman" panose="02020603050405020304" pitchFamily="18" charset="0"/>
              </a:rPr>
              <a:t>INTRODUCTION TO BIG DATA ANALYTIVS</a:t>
            </a:r>
          </a:p>
          <a:p>
            <a:r>
              <a:rPr lang="en-IN" sz="2000" dirty="0">
                <a:latin typeface="Times New Roman" panose="02020603050405020304" pitchFamily="18" charset="0"/>
                <a:cs typeface="Times New Roman" panose="02020603050405020304" pitchFamily="18" charset="0"/>
              </a:rPr>
              <a:t>Prof. VARSHA R</a:t>
            </a:r>
          </a:p>
          <a:p>
            <a:r>
              <a:rPr lang="en-IN" sz="2000" dirty="0">
                <a:latin typeface="Times New Roman" panose="02020603050405020304" pitchFamily="18" charset="0"/>
                <a:cs typeface="Times New Roman" panose="02020603050405020304" pitchFamily="18" charset="0"/>
              </a:rPr>
              <a:t>Assistant Professor, Dept. of Machine Learning, BMSCE</a:t>
            </a:r>
          </a:p>
          <a:p>
            <a:endParaRPr lang="en-IN" sz="4000" dirty="0">
              <a:solidFill>
                <a:schemeClr val="accent2"/>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AA3361CB-82AE-4C5B-AF23-8AF6D9FFC6F8}"/>
              </a:ext>
            </a:extLst>
          </p:cNvPr>
          <p:cNvPicPr>
            <a:picLocks noChangeAspect="1"/>
          </p:cNvPicPr>
          <p:nvPr/>
        </p:nvPicPr>
        <p:blipFill>
          <a:blip r:embed="rId2"/>
          <a:stretch>
            <a:fillRect/>
          </a:stretch>
        </p:blipFill>
        <p:spPr>
          <a:xfrm>
            <a:off x="5655733" y="988216"/>
            <a:ext cx="880534" cy="702735"/>
          </a:xfrm>
          <a:prstGeom prst="rect">
            <a:avLst/>
          </a:prstGeom>
        </p:spPr>
      </p:pic>
      <p:pic>
        <p:nvPicPr>
          <p:cNvPr id="1026" name="Picture 2" descr="Data Analysis vs Data Analytics.. An insight into two commonly used… | by  Tanvi Pradhan | Medium">
            <a:extLst>
              <a:ext uri="{FF2B5EF4-FFF2-40B4-BE49-F238E27FC236}">
                <a16:creationId xmlns:a16="http://schemas.microsoft.com/office/drawing/2014/main" id="{8C607FA8-7295-4B69-BD6F-61A1E04E4A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4934" y="4803510"/>
            <a:ext cx="2656920" cy="1800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672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28758-20AE-4867-9F58-A96856EC209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What is Data?</a:t>
            </a:r>
          </a:p>
        </p:txBody>
      </p:sp>
      <p:sp>
        <p:nvSpPr>
          <p:cNvPr id="3" name="Content Placeholder 2">
            <a:extLst>
              <a:ext uri="{FF2B5EF4-FFF2-40B4-BE49-F238E27FC236}">
                <a16:creationId xmlns:a16="http://schemas.microsoft.com/office/drawing/2014/main" id="{218744BA-D3F6-43E7-9292-1AB5145DB7A1}"/>
              </a:ext>
            </a:extLst>
          </p:cNvPr>
          <p:cNvSpPr>
            <a:spLocks noGrp="1"/>
          </p:cNvSpPr>
          <p:nvPr>
            <p:ph idx="1"/>
          </p:nvPr>
        </p:nvSpPr>
        <p:spPr/>
        <p:txBody>
          <a:bodyPr>
            <a:normAutofit/>
          </a:bodyPr>
          <a:lstStyle/>
          <a:p>
            <a:pPr algn="just">
              <a:buFont typeface="Wingdings" panose="05000000000000000000" pitchFamily="2" charset="2"/>
              <a:buChar char="Ø"/>
            </a:pPr>
            <a:r>
              <a:rPr lang="en-US" sz="2000" u="sng" dirty="0">
                <a:latin typeface="Times New Roman" panose="02020603050405020304" pitchFamily="18" charset="0"/>
                <a:cs typeface="Times New Roman" panose="02020603050405020304" pitchFamily="18" charset="0"/>
              </a:rPr>
              <a:t>Definition</a:t>
            </a:r>
            <a:r>
              <a:rPr lang="en-US" sz="2000" dirty="0">
                <a:latin typeface="Times New Roman" panose="02020603050405020304" pitchFamily="18" charset="0"/>
                <a:cs typeface="Times New Roman" panose="02020603050405020304" pitchFamily="18" charset="0"/>
              </a:rPr>
              <a:t> : Data is information such as facts and numbers used to analyze something or make decisions.</a:t>
            </a:r>
          </a:p>
          <a:p>
            <a:pPr algn="just"/>
            <a:r>
              <a:rPr lang="en-US" sz="2000" dirty="0">
                <a:latin typeface="Times New Roman" panose="02020603050405020304" pitchFamily="18" charset="0"/>
                <a:cs typeface="Times New Roman" panose="02020603050405020304" pitchFamily="18" charset="0"/>
              </a:rPr>
              <a:t>Data is different types of information usually formatted in a particular manner.</a:t>
            </a:r>
          </a:p>
          <a:p>
            <a:pPr algn="just"/>
            <a:r>
              <a:rPr lang="en-US" sz="2000" dirty="0">
                <a:latin typeface="Times New Roman" panose="02020603050405020304" pitchFamily="18" charset="0"/>
                <a:cs typeface="Times New Roman" panose="02020603050405020304" pitchFamily="18" charset="0"/>
              </a:rPr>
              <a:t>Data can also be defined as a set of recorded facts, numbers or events that have no meaning, Data is meaningless until it is given relevance.</a:t>
            </a:r>
          </a:p>
          <a:p>
            <a:pPr algn="just"/>
            <a:r>
              <a:rPr lang="en-US" sz="2000" dirty="0">
                <a:latin typeface="Times New Roman" panose="02020603050405020304" pitchFamily="18" charset="0"/>
                <a:cs typeface="Times New Roman" panose="02020603050405020304" pitchFamily="18" charset="0"/>
              </a:rPr>
              <a:t>Data must be interpreted by human or machine, to derive meaning.</a:t>
            </a:r>
          </a:p>
          <a:p>
            <a:endParaRPr lang="en-US"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A99F714-F432-4146-AB9C-0600333209FF}"/>
              </a:ext>
            </a:extLst>
          </p:cNvPr>
          <p:cNvPicPr>
            <a:picLocks noChangeAspect="1"/>
          </p:cNvPicPr>
          <p:nvPr/>
        </p:nvPicPr>
        <p:blipFill>
          <a:blip r:embed="rId2"/>
          <a:stretch>
            <a:fillRect/>
          </a:stretch>
        </p:blipFill>
        <p:spPr>
          <a:xfrm>
            <a:off x="4628620" y="4724399"/>
            <a:ext cx="3273425" cy="1952097"/>
          </a:xfrm>
          <a:prstGeom prst="rect">
            <a:avLst/>
          </a:prstGeom>
        </p:spPr>
      </p:pic>
    </p:spTree>
    <p:extLst>
      <p:ext uri="{BB962C8B-B14F-4D97-AF65-F5344CB8AC3E}">
        <p14:creationId xmlns:p14="http://schemas.microsoft.com/office/powerpoint/2010/main" val="472005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7EA5-A85C-4260-A5D9-686B8291E09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What is Big Data?</a:t>
            </a:r>
          </a:p>
        </p:txBody>
      </p:sp>
      <p:sp>
        <p:nvSpPr>
          <p:cNvPr id="3" name="Content Placeholder 2">
            <a:extLst>
              <a:ext uri="{FF2B5EF4-FFF2-40B4-BE49-F238E27FC236}">
                <a16:creationId xmlns:a16="http://schemas.microsoft.com/office/drawing/2014/main" id="{E5F96C62-660F-4BA1-A7EF-36734C0C7AB0}"/>
              </a:ext>
            </a:extLst>
          </p:cNvPr>
          <p:cNvSpPr>
            <a:spLocks noGrp="1"/>
          </p:cNvSpPr>
          <p:nvPr>
            <p:ph idx="1"/>
          </p:nvPr>
        </p:nvSpPr>
        <p:spPr/>
        <p:txBody>
          <a:bodyPr>
            <a:normAutofit/>
          </a:bodyPr>
          <a:lstStyle/>
          <a:p>
            <a:pPr algn="just">
              <a:buFont typeface="Wingdings" panose="05000000000000000000" pitchFamily="2" charset="2"/>
              <a:buChar char="Ø"/>
            </a:pPr>
            <a:r>
              <a:rPr lang="en-US" sz="2000" u="sng" dirty="0">
                <a:latin typeface="Times New Roman" panose="02020603050405020304" pitchFamily="18" charset="0"/>
                <a:cs typeface="Times New Roman" panose="02020603050405020304" pitchFamily="18" charset="0"/>
              </a:rPr>
              <a:t>Definition</a:t>
            </a:r>
            <a:r>
              <a:rPr lang="en-US" sz="2000" dirty="0">
                <a:latin typeface="Times New Roman" panose="02020603050405020304" pitchFamily="18" charset="0"/>
                <a:cs typeface="Times New Roman" panose="02020603050405020304" pitchFamily="18" charset="0"/>
              </a:rPr>
              <a:t>: Big data is high-volume, high-velocity and/or high-variety information assets that demand cost-effective, innovative forms of information processing that enable enhanced insight, decision making, and process automation.  </a:t>
            </a:r>
          </a:p>
          <a:p>
            <a:pPr algn="just"/>
            <a:r>
              <a:rPr lang="en-US" sz="2000" dirty="0">
                <a:latin typeface="Times New Roman" panose="02020603050405020304" pitchFamily="18" charset="0"/>
                <a:cs typeface="Times New Roman" panose="02020603050405020304" pitchFamily="18" charset="0"/>
              </a:rPr>
              <a:t>Data which are very large in size is called Big Data.</a:t>
            </a:r>
          </a:p>
          <a:p>
            <a:pPr algn="just"/>
            <a:r>
              <a:rPr lang="en-US" sz="2000" dirty="0">
                <a:latin typeface="Times New Roman" panose="02020603050405020304" pitchFamily="18" charset="0"/>
                <a:cs typeface="Times New Roman" panose="02020603050405020304" pitchFamily="18" charset="0"/>
              </a:rPr>
              <a:t>Normally we work on data of size MB(</a:t>
            </a:r>
            <a:r>
              <a:rPr lang="en-US" sz="2000" dirty="0" err="1">
                <a:latin typeface="Times New Roman" panose="02020603050405020304" pitchFamily="18" charset="0"/>
                <a:cs typeface="Times New Roman" panose="02020603050405020304" pitchFamily="18" charset="0"/>
              </a:rPr>
              <a:t>WordDoc</a:t>
            </a:r>
            <a:r>
              <a:rPr lang="en-US" sz="2000" dirty="0">
                <a:latin typeface="Times New Roman" panose="02020603050405020304" pitchFamily="18" charset="0"/>
                <a:cs typeface="Times New Roman" panose="02020603050405020304" pitchFamily="18" charset="0"/>
              </a:rPr>
              <a:t> ,Excel) or maximum GB(Movies, Codes) but data in Peta bytes i.e. 10^15 byte size is called Big Data. </a:t>
            </a:r>
          </a:p>
        </p:txBody>
      </p:sp>
    </p:spTree>
    <p:extLst>
      <p:ext uri="{BB962C8B-B14F-4D97-AF65-F5344CB8AC3E}">
        <p14:creationId xmlns:p14="http://schemas.microsoft.com/office/powerpoint/2010/main" val="764417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A199D-C29F-4CD5-B669-4A18B54E593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What is Big Data Analytics?</a:t>
            </a:r>
          </a:p>
        </p:txBody>
      </p:sp>
      <p:sp>
        <p:nvSpPr>
          <p:cNvPr id="3" name="Content Placeholder 2">
            <a:extLst>
              <a:ext uri="{FF2B5EF4-FFF2-40B4-BE49-F238E27FC236}">
                <a16:creationId xmlns:a16="http://schemas.microsoft.com/office/drawing/2014/main" id="{6253257D-5C08-40F7-866E-87FE6EADD0B4}"/>
              </a:ext>
            </a:extLst>
          </p:cNvPr>
          <p:cNvSpPr>
            <a:spLocks noGrp="1"/>
          </p:cNvSpPr>
          <p:nvPr>
            <p:ph idx="1"/>
          </p:nvPr>
        </p:nvSpPr>
        <p:spPr/>
        <p:txBody>
          <a:bodyPr>
            <a:normAutofit/>
          </a:bodyPr>
          <a:lstStyle/>
          <a:p>
            <a:pPr algn="just">
              <a:buFont typeface="Wingdings" panose="05000000000000000000" pitchFamily="2" charset="2"/>
              <a:buChar char="Ø"/>
            </a:pPr>
            <a:r>
              <a:rPr lang="en-US" sz="2000" u="sng" dirty="0">
                <a:latin typeface="Times New Roman" panose="02020603050405020304" pitchFamily="18" charset="0"/>
                <a:cs typeface="Times New Roman" panose="02020603050405020304" pitchFamily="18" charset="0"/>
              </a:rPr>
              <a:t>Definition</a:t>
            </a:r>
            <a:r>
              <a:rPr lang="en-US" sz="2000" dirty="0">
                <a:latin typeface="Times New Roman" panose="02020603050405020304" pitchFamily="18" charset="0"/>
                <a:cs typeface="Times New Roman" panose="02020603050405020304" pitchFamily="18" charset="0"/>
              </a:rPr>
              <a:t>: Big data analytics is the process of collecting, examining, and analyzing large amounts of data to discover market trends, insights, and patterns that can help companies make better business decisions. </a:t>
            </a:r>
          </a:p>
          <a:p>
            <a:pPr algn="just"/>
            <a:r>
              <a:rPr lang="en-US" sz="2000" dirty="0">
                <a:latin typeface="Times New Roman" panose="02020603050405020304" pitchFamily="18" charset="0"/>
                <a:cs typeface="Times New Roman" panose="02020603050405020304" pitchFamily="18" charset="0"/>
              </a:rPr>
              <a:t>This information is available quickly and efficiently so that companies can be agile in crafting plans to maintain their competitive advantage.</a:t>
            </a:r>
          </a:p>
          <a:p>
            <a:pPr algn="just"/>
            <a:r>
              <a:rPr lang="en-US" sz="2000" dirty="0">
                <a:latin typeface="Times New Roman" panose="02020603050405020304" pitchFamily="18" charset="0"/>
                <a:cs typeface="Times New Roman" panose="02020603050405020304" pitchFamily="18" charset="0"/>
              </a:rPr>
              <a:t>Technologies such as business intelligence (BI) tools and systems help organizations take unstructured and structured data from multiple sources. Users (typically employees) input queries into these tools to understand business operations and performance. Big data analytics uses the four data analysis methods to uncover meaningful insights and derive solutions.</a:t>
            </a:r>
          </a:p>
          <a:p>
            <a:pPr algn="just"/>
            <a:r>
              <a:rPr lang="en-US" sz="2000" dirty="0">
                <a:latin typeface="Times New Roman" panose="02020603050405020304" pitchFamily="18" charset="0"/>
                <a:cs typeface="Times New Roman" panose="02020603050405020304" pitchFamily="18" charset="0"/>
              </a:rPr>
              <a:t>For example, big data analytics is integral to the modern health care industry. As you can imagine, systems that must manage thousands of patient records, insurance plans, prescriptions, and vaccine information.</a:t>
            </a:r>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8132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9658-438F-439D-901E-F1487991BDC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Importance of Big Data Analytics </a:t>
            </a:r>
          </a:p>
        </p:txBody>
      </p:sp>
      <p:sp>
        <p:nvSpPr>
          <p:cNvPr id="3" name="Content Placeholder 2">
            <a:extLst>
              <a:ext uri="{FF2B5EF4-FFF2-40B4-BE49-F238E27FC236}">
                <a16:creationId xmlns:a16="http://schemas.microsoft.com/office/drawing/2014/main" id="{CC432003-A30C-45B7-87FE-5CF3343F66AF}"/>
              </a:ext>
            </a:extLst>
          </p:cNvPr>
          <p:cNvSpPr>
            <a:spLocks noGrp="1"/>
          </p:cNvSpPr>
          <p:nvPr>
            <p:ph idx="1"/>
          </p:nvPr>
        </p:nvSpPr>
        <p:spPr/>
        <p:txBody>
          <a:bodyPr>
            <a:normAutofit/>
          </a:bodyPr>
          <a:lstStyle/>
          <a:p>
            <a:pPr algn="just"/>
            <a:r>
              <a:rPr lang="en-US" sz="2000" dirty="0">
                <a:latin typeface="Times New Roman" panose="02020603050405020304" pitchFamily="18" charset="0"/>
                <a:cs typeface="Times New Roman" panose="02020603050405020304" pitchFamily="18" charset="0"/>
              </a:rPr>
              <a:t>Big data analytics is important because it helps companies leverage their data to identify opportunities for improvement and optimization. </a:t>
            </a:r>
          </a:p>
          <a:p>
            <a:pPr algn="just"/>
            <a:r>
              <a:rPr lang="en-US" sz="2000" dirty="0">
                <a:latin typeface="Times New Roman" panose="02020603050405020304" pitchFamily="18" charset="0"/>
                <a:cs typeface="Times New Roman" panose="02020603050405020304" pitchFamily="18" charset="0"/>
              </a:rPr>
              <a:t>Big data analytics helps companies reduce costs and develop better, customer-centric products and services.</a:t>
            </a:r>
          </a:p>
          <a:p>
            <a:pPr algn="just"/>
            <a:r>
              <a:rPr lang="en-US" sz="2000" dirty="0">
                <a:latin typeface="Times New Roman" panose="02020603050405020304" pitchFamily="18" charset="0"/>
                <a:cs typeface="Times New Roman" panose="02020603050405020304" pitchFamily="18" charset="0"/>
              </a:rPr>
              <a:t>Data analytics helps provide insights that improve the way our society functions. </a:t>
            </a:r>
          </a:p>
          <a:p>
            <a:pPr algn="just"/>
            <a:r>
              <a:rPr lang="en-US" sz="2000" dirty="0">
                <a:latin typeface="Times New Roman" panose="02020603050405020304" pitchFamily="18" charset="0"/>
                <a:cs typeface="Times New Roman" panose="02020603050405020304" pitchFamily="18" charset="0"/>
              </a:rPr>
              <a:t>In health care, big data analytics not only keeps track of and analyses individual records but it plays a critical role in measuring outcomes on a global scale.</a:t>
            </a:r>
          </a:p>
          <a:p>
            <a:pPr algn="just"/>
            <a:r>
              <a:rPr lang="en-US" sz="2000" dirty="0">
                <a:latin typeface="Times New Roman" panose="02020603050405020304" pitchFamily="18" charset="0"/>
                <a:cs typeface="Times New Roman" panose="02020603050405020304" pitchFamily="18" charset="0"/>
              </a:rPr>
              <a:t>During the COVID-19 pandemic, big data-informed health ministries within each nation’s government on how to proceed with vaccinations and devised solutions for mitigating pandemic outbreaks in the future.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2444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38EE9-2D1B-464C-98BB-2ED7469DFEB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Sources of Big Data </a:t>
            </a:r>
            <a:endParaRPr lang="en-IN" dirty="0"/>
          </a:p>
        </p:txBody>
      </p:sp>
      <p:sp>
        <p:nvSpPr>
          <p:cNvPr id="3" name="Content Placeholder 2">
            <a:extLst>
              <a:ext uri="{FF2B5EF4-FFF2-40B4-BE49-F238E27FC236}">
                <a16:creationId xmlns:a16="http://schemas.microsoft.com/office/drawing/2014/main" id="{0F610996-ECAF-42CB-B2A4-E21E464BDDF7}"/>
              </a:ext>
            </a:extLst>
          </p:cNvPr>
          <p:cNvSpPr>
            <a:spLocks noGrp="1"/>
          </p:cNvSpPr>
          <p:nvPr>
            <p:ph idx="1"/>
          </p:nvPr>
        </p:nvSpPr>
        <p:spPr/>
        <p:txBody>
          <a:bodyPr>
            <a:normAutofit/>
          </a:bodyPr>
          <a:lstStyle/>
          <a:p>
            <a:pPr>
              <a:buFont typeface="Wingdings" panose="05000000000000000000" pitchFamily="2" charset="2"/>
              <a:buChar char="Ø"/>
            </a:pPr>
            <a:r>
              <a:rPr lang="en-IN" sz="2000" dirty="0">
                <a:latin typeface="Times New Roman" panose="02020603050405020304" pitchFamily="18" charset="0"/>
                <a:cs typeface="Times New Roman" panose="02020603050405020304" pitchFamily="18" charset="0"/>
              </a:rPr>
              <a:t>The primary sources of Big data</a:t>
            </a:r>
          </a:p>
          <a:p>
            <a:pPr marL="0" indent="0" algn="just">
              <a:buNone/>
            </a:pPr>
            <a:r>
              <a:rPr lang="en-IN" sz="2000" dirty="0">
                <a:latin typeface="Times New Roman" panose="02020603050405020304" pitchFamily="18" charset="0"/>
                <a:cs typeface="Times New Roman" panose="02020603050405020304" pitchFamily="18" charset="0"/>
              </a:rPr>
              <a:t>1. </a:t>
            </a:r>
            <a:r>
              <a:rPr lang="en-IN" sz="2000" u="sng" dirty="0">
                <a:latin typeface="Times New Roman" panose="02020603050405020304" pitchFamily="18" charset="0"/>
                <a:cs typeface="Times New Roman" panose="02020603050405020304" pitchFamily="18" charset="0"/>
              </a:rPr>
              <a:t>Machine data </a:t>
            </a:r>
            <a:r>
              <a:rPr lang="en-IN"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Machine data is automatically generated, either as a response to a specific event or a fixed schedule.</a:t>
            </a:r>
          </a:p>
          <a:p>
            <a:pPr algn="just"/>
            <a:r>
              <a:rPr lang="en-US" sz="2000" dirty="0">
                <a:latin typeface="Times New Roman" panose="02020603050405020304" pitchFamily="18" charset="0"/>
                <a:cs typeface="Times New Roman" panose="02020603050405020304" pitchFamily="18" charset="0"/>
              </a:rPr>
              <a:t>It means all the information is developed from multiple sources such as smart sensors, SIEM logs, medical devices and wearables, road cameras, IoT devices, satellites, desktops, mobile phones, industrial machinery, etc. These sources enable companies to track consumer behavior. </a:t>
            </a:r>
            <a:endParaRPr lang="en-IN" sz="2000" dirty="0">
              <a:latin typeface="Times New Roman" panose="02020603050405020304" pitchFamily="18" charset="0"/>
              <a:cs typeface="Times New Roman" panose="02020603050405020304" pitchFamily="18" charset="0"/>
            </a:endParaRPr>
          </a:p>
          <a:p>
            <a:pPr marL="0" indent="0" algn="just">
              <a:buNone/>
            </a:pPr>
            <a:r>
              <a:rPr lang="en-IN" sz="2000" dirty="0">
                <a:latin typeface="Times New Roman" panose="02020603050405020304" pitchFamily="18" charset="0"/>
                <a:cs typeface="Times New Roman" panose="02020603050405020304" pitchFamily="18" charset="0"/>
              </a:rPr>
              <a:t>2. </a:t>
            </a:r>
            <a:r>
              <a:rPr lang="en-IN" sz="2000" u="sng" dirty="0">
                <a:latin typeface="Times New Roman" panose="02020603050405020304" pitchFamily="18" charset="0"/>
                <a:cs typeface="Times New Roman" panose="02020603050405020304" pitchFamily="18" charset="0"/>
              </a:rPr>
              <a:t>Social data </a:t>
            </a:r>
            <a:r>
              <a:rPr lang="en-IN"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 is derived from social media platforms through tweets, retweets, likes, video uploads, and comments shared on Facebook, Instagram, Twitter, YouTube, Linked In etc. </a:t>
            </a:r>
          </a:p>
          <a:p>
            <a:pPr algn="just"/>
            <a:r>
              <a:rPr lang="en-US" sz="2000" dirty="0">
                <a:latin typeface="Times New Roman" panose="02020603050405020304" pitchFamily="18" charset="0"/>
                <a:cs typeface="Times New Roman" panose="02020603050405020304" pitchFamily="18" charset="0"/>
              </a:rPr>
              <a:t>The extensive data generated through social media platforms and online channels offer qualitative and quantitative insights on each crucial facet of brand-customer interaction.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122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7A5C8-A168-47E1-8ECD-E531FC85DB6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Sources of Big Data </a:t>
            </a:r>
            <a:endParaRPr lang="en-IN" dirty="0"/>
          </a:p>
        </p:txBody>
      </p:sp>
      <p:sp>
        <p:nvSpPr>
          <p:cNvPr id="3" name="Content Placeholder 2">
            <a:extLst>
              <a:ext uri="{FF2B5EF4-FFF2-40B4-BE49-F238E27FC236}">
                <a16:creationId xmlns:a16="http://schemas.microsoft.com/office/drawing/2014/main" id="{748AC558-0B83-4149-84ED-92806AB5E765}"/>
              </a:ext>
            </a:extLst>
          </p:cNvPr>
          <p:cNvSpPr>
            <a:spLocks noGrp="1"/>
          </p:cNvSpPr>
          <p:nvPr>
            <p:ph idx="1"/>
          </p:nvPr>
        </p:nvSpPr>
        <p:spPr/>
        <p:txBody>
          <a:bodyPr>
            <a:normAutofit/>
          </a:bodyPr>
          <a:lstStyle/>
          <a:p>
            <a:pPr marL="0" indent="0" algn="just">
              <a:buNone/>
            </a:pPr>
            <a:r>
              <a:rPr lang="en-US" sz="2000" b="0" i="0" dirty="0">
                <a:solidFill>
                  <a:srgbClr val="231F20"/>
                </a:solidFill>
                <a:effectLst/>
                <a:latin typeface="Times New Roman" panose="02020603050405020304" pitchFamily="18" charset="0"/>
                <a:cs typeface="Times New Roman" panose="02020603050405020304" pitchFamily="18" charset="0"/>
              </a:rPr>
              <a:t>3. </a:t>
            </a:r>
            <a:r>
              <a:rPr lang="en-US" sz="2000" b="0" i="0" u="sng" dirty="0">
                <a:solidFill>
                  <a:srgbClr val="231F20"/>
                </a:solidFill>
                <a:effectLst/>
                <a:latin typeface="Times New Roman" panose="02020603050405020304" pitchFamily="18" charset="0"/>
                <a:cs typeface="Times New Roman" panose="02020603050405020304" pitchFamily="18" charset="0"/>
              </a:rPr>
              <a:t>Transactional data </a:t>
            </a:r>
            <a:r>
              <a:rPr lang="en-US" sz="2000" b="0" i="0" dirty="0">
                <a:solidFill>
                  <a:srgbClr val="231F20"/>
                </a:solidFill>
                <a:effectLst/>
                <a:latin typeface="Times New Roman" panose="02020603050405020304" pitchFamily="18" charset="0"/>
                <a:cs typeface="Times New Roman" panose="02020603050405020304" pitchFamily="18" charset="0"/>
              </a:rPr>
              <a:t>: As the name suggests, transactional data is information gathered via online and offline transactions during different points of sale. </a:t>
            </a:r>
          </a:p>
          <a:p>
            <a:pPr algn="just"/>
            <a:r>
              <a:rPr lang="en-US" sz="2000" b="0" i="0" dirty="0">
                <a:solidFill>
                  <a:srgbClr val="231F20"/>
                </a:solidFill>
                <a:effectLst/>
                <a:latin typeface="Times New Roman" panose="02020603050405020304" pitchFamily="18" charset="0"/>
                <a:cs typeface="Times New Roman" panose="02020603050405020304" pitchFamily="18" charset="0"/>
              </a:rPr>
              <a:t>The data includes vital details like transaction time, location, products purchased, product prices, payment methods, discounts/coupons used, and other relevant quantifiable information related to transactions. </a:t>
            </a:r>
          </a:p>
          <a:p>
            <a:pPr algn="l"/>
            <a:r>
              <a:rPr lang="en-US" sz="2000" i="0" dirty="0">
                <a:solidFill>
                  <a:srgbClr val="222222"/>
                </a:solidFill>
                <a:effectLst/>
                <a:latin typeface="Times New Roman" panose="02020603050405020304" pitchFamily="18" charset="0"/>
                <a:cs typeface="Times New Roman" panose="02020603050405020304" pitchFamily="18" charset="0"/>
              </a:rPr>
              <a:t>The sources of transactional data include:</a:t>
            </a:r>
            <a:endParaRPr lang="en-US" sz="2000" i="0" dirty="0">
              <a:solidFill>
                <a:srgbClr val="231F20"/>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2000" i="0" dirty="0">
                <a:solidFill>
                  <a:srgbClr val="000000"/>
                </a:solidFill>
                <a:effectLst/>
                <a:latin typeface="Times New Roman" panose="02020603050405020304" pitchFamily="18" charset="0"/>
                <a:cs typeface="Times New Roman" panose="02020603050405020304" pitchFamily="18" charset="0"/>
              </a:rPr>
              <a:t>Payment orders</a:t>
            </a:r>
          </a:p>
          <a:p>
            <a:pPr algn="l">
              <a:buFont typeface="Arial" panose="020B0604020202020204" pitchFamily="34" charset="0"/>
              <a:buChar char="•"/>
            </a:pPr>
            <a:r>
              <a:rPr lang="en-US" sz="2000" i="0" dirty="0">
                <a:solidFill>
                  <a:srgbClr val="000000"/>
                </a:solidFill>
                <a:effectLst/>
                <a:latin typeface="Times New Roman" panose="02020603050405020304" pitchFamily="18" charset="0"/>
                <a:cs typeface="Times New Roman" panose="02020603050405020304" pitchFamily="18" charset="0"/>
              </a:rPr>
              <a:t>Invoices</a:t>
            </a:r>
          </a:p>
          <a:p>
            <a:pPr algn="l">
              <a:buFont typeface="Arial" panose="020B0604020202020204" pitchFamily="34" charset="0"/>
              <a:buChar char="•"/>
            </a:pPr>
            <a:r>
              <a:rPr lang="en-US" sz="2000" i="0" dirty="0">
                <a:solidFill>
                  <a:srgbClr val="000000"/>
                </a:solidFill>
                <a:effectLst/>
                <a:latin typeface="Times New Roman" panose="02020603050405020304" pitchFamily="18" charset="0"/>
                <a:cs typeface="Times New Roman" panose="02020603050405020304" pitchFamily="18" charset="0"/>
              </a:rPr>
              <a:t>Storage records and</a:t>
            </a:r>
          </a:p>
          <a:p>
            <a:pPr algn="l">
              <a:buFont typeface="Arial" panose="020B0604020202020204" pitchFamily="34" charset="0"/>
              <a:buChar char="•"/>
            </a:pPr>
            <a:r>
              <a:rPr lang="en-US" sz="2000" i="0" dirty="0">
                <a:solidFill>
                  <a:srgbClr val="000000"/>
                </a:solidFill>
                <a:effectLst/>
                <a:latin typeface="Times New Roman" panose="02020603050405020304" pitchFamily="18" charset="0"/>
                <a:cs typeface="Times New Roman" panose="02020603050405020304" pitchFamily="18" charset="0"/>
              </a:rPr>
              <a:t>E-receipts</a:t>
            </a:r>
          </a:p>
          <a:p>
            <a:endParaRPr lang="en-IN" dirty="0"/>
          </a:p>
        </p:txBody>
      </p:sp>
    </p:spTree>
    <p:extLst>
      <p:ext uri="{BB962C8B-B14F-4D97-AF65-F5344CB8AC3E}">
        <p14:creationId xmlns:p14="http://schemas.microsoft.com/office/powerpoint/2010/main" val="394765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C940-4257-45FB-8100-E6480EC9DB3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Sources of Big Data </a:t>
            </a:r>
          </a:p>
        </p:txBody>
      </p:sp>
      <p:sp>
        <p:nvSpPr>
          <p:cNvPr id="3" name="Content Placeholder 2">
            <a:extLst>
              <a:ext uri="{FF2B5EF4-FFF2-40B4-BE49-F238E27FC236}">
                <a16:creationId xmlns:a16="http://schemas.microsoft.com/office/drawing/2014/main" id="{ECCAA0C1-1927-4832-ACD0-3319B4E6D22E}"/>
              </a:ext>
            </a:extLst>
          </p:cNvPr>
          <p:cNvSpPr>
            <a:spLocks noGrp="1"/>
          </p:cNvSpPr>
          <p:nvPr>
            <p:ph idx="1"/>
          </p:nvPr>
        </p:nvSpPr>
        <p:spPr/>
        <p:txBody>
          <a:bodyPr>
            <a:normAutofit/>
          </a:bodyPr>
          <a:lstStyle/>
          <a:p>
            <a:pPr algn="just"/>
            <a:r>
              <a:rPr lang="en-US" sz="2000" u="sng" dirty="0">
                <a:latin typeface="Times New Roman" panose="02020603050405020304" pitchFamily="18" charset="0"/>
                <a:cs typeface="Times New Roman" panose="02020603050405020304" pitchFamily="18" charset="0"/>
              </a:rPr>
              <a:t>Social networking sites</a:t>
            </a:r>
            <a:r>
              <a:rPr lang="en-US" sz="2000" dirty="0">
                <a:latin typeface="Times New Roman" panose="02020603050405020304" pitchFamily="18" charset="0"/>
                <a:cs typeface="Times New Roman" panose="02020603050405020304" pitchFamily="18" charset="0"/>
              </a:rPr>
              <a:t>: Facebook, Google, LinkedIn all these sites generates huge amount of data on a day to day basis as they have billions of users worldwide.</a:t>
            </a:r>
          </a:p>
          <a:p>
            <a:pPr algn="just"/>
            <a:r>
              <a:rPr lang="en-US" sz="2000" u="sng" dirty="0">
                <a:latin typeface="Times New Roman" panose="02020603050405020304" pitchFamily="18" charset="0"/>
                <a:cs typeface="Times New Roman" panose="02020603050405020304" pitchFamily="18" charset="0"/>
              </a:rPr>
              <a:t>E-commerce site</a:t>
            </a:r>
            <a:r>
              <a:rPr lang="en-US" sz="2000" dirty="0">
                <a:latin typeface="Times New Roman" panose="02020603050405020304" pitchFamily="18" charset="0"/>
                <a:cs typeface="Times New Roman" panose="02020603050405020304" pitchFamily="18" charset="0"/>
              </a:rPr>
              <a:t>: Sites like Amazon, Flipkart, Alibaba generates huge amount of logs from which users buying trends can be traced.</a:t>
            </a:r>
          </a:p>
          <a:p>
            <a:pPr algn="just"/>
            <a:r>
              <a:rPr lang="en-US" sz="2000" u="sng" dirty="0">
                <a:latin typeface="Times New Roman" panose="02020603050405020304" pitchFamily="18" charset="0"/>
                <a:cs typeface="Times New Roman" panose="02020603050405020304" pitchFamily="18" charset="0"/>
              </a:rPr>
              <a:t>Weather Station</a:t>
            </a:r>
            <a:r>
              <a:rPr lang="en-US" sz="2000" dirty="0">
                <a:latin typeface="Times New Roman" panose="02020603050405020304" pitchFamily="18" charset="0"/>
                <a:cs typeface="Times New Roman" panose="02020603050405020304" pitchFamily="18" charset="0"/>
              </a:rPr>
              <a:t>: All the weather station and satellite gives very huge data which are stored and manipulated to forecast weather.</a:t>
            </a:r>
          </a:p>
          <a:p>
            <a:pPr algn="just"/>
            <a:r>
              <a:rPr lang="en-US" sz="2000" u="sng" dirty="0">
                <a:latin typeface="Times New Roman" panose="02020603050405020304" pitchFamily="18" charset="0"/>
                <a:cs typeface="Times New Roman" panose="02020603050405020304" pitchFamily="18" charset="0"/>
              </a:rPr>
              <a:t>Telecom compa</a:t>
            </a:r>
            <a:r>
              <a:rPr lang="en-US" sz="2000" dirty="0">
                <a:latin typeface="Times New Roman" panose="02020603050405020304" pitchFamily="18" charset="0"/>
                <a:cs typeface="Times New Roman" panose="02020603050405020304" pitchFamily="18" charset="0"/>
              </a:rPr>
              <a:t>ny: Telecom giants like Airtel, Vodafone study the user trends and accordingly publish their plans and for this they store the data of its million users.</a:t>
            </a:r>
          </a:p>
          <a:p>
            <a:pPr algn="just"/>
            <a:r>
              <a:rPr lang="en-US" sz="2000" u="sng" dirty="0">
                <a:latin typeface="Times New Roman" panose="02020603050405020304" pitchFamily="18" charset="0"/>
                <a:cs typeface="Times New Roman" panose="02020603050405020304" pitchFamily="18" charset="0"/>
              </a:rPr>
              <a:t>Share Market</a:t>
            </a:r>
            <a:r>
              <a:rPr lang="en-US" sz="2000" dirty="0">
                <a:latin typeface="Times New Roman" panose="02020603050405020304" pitchFamily="18" charset="0"/>
                <a:cs typeface="Times New Roman" panose="02020603050405020304" pitchFamily="18" charset="0"/>
              </a:rPr>
              <a:t>: Stock exchange across the world generates huge amount of data through its daily transaction.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7532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FD5F-C0FA-43A0-961D-2E440359BD9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Characteristics of Big Data </a:t>
            </a:r>
          </a:p>
        </p:txBody>
      </p:sp>
      <p:sp>
        <p:nvSpPr>
          <p:cNvPr id="3" name="Content Placeholder 2">
            <a:extLst>
              <a:ext uri="{FF2B5EF4-FFF2-40B4-BE49-F238E27FC236}">
                <a16:creationId xmlns:a16="http://schemas.microsoft.com/office/drawing/2014/main" id="{650AD898-80E5-4F37-A273-3966151612DC}"/>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There are five v's of Big Data that explains the characteristics.</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Volume </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Veracity</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Variety</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Value</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Velocity</a:t>
            </a:r>
            <a:endParaRPr lang="en-IN" sz="2000" dirty="0">
              <a:latin typeface="Times New Roman" panose="02020603050405020304" pitchFamily="18" charset="0"/>
              <a:cs typeface="Times New Roman" panose="02020603050405020304" pitchFamily="18" charset="0"/>
            </a:endParaRPr>
          </a:p>
        </p:txBody>
      </p:sp>
      <p:pic>
        <p:nvPicPr>
          <p:cNvPr id="1028" name="Picture 4" descr="Big Data Characteristics">
            <a:extLst>
              <a:ext uri="{FF2B5EF4-FFF2-40B4-BE49-F238E27FC236}">
                <a16:creationId xmlns:a16="http://schemas.microsoft.com/office/drawing/2014/main" id="{B9E1BBBA-354F-4F40-B73B-C3552848B2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375" y="2387601"/>
            <a:ext cx="4413250" cy="2980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815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B0893-A478-4A84-9059-B26FDC174E9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Characteristics of Big Data </a:t>
            </a:r>
            <a:endParaRPr lang="en-IN" dirty="0"/>
          </a:p>
        </p:txBody>
      </p:sp>
      <p:sp>
        <p:nvSpPr>
          <p:cNvPr id="3" name="Content Placeholder 2">
            <a:extLst>
              <a:ext uri="{FF2B5EF4-FFF2-40B4-BE49-F238E27FC236}">
                <a16:creationId xmlns:a16="http://schemas.microsoft.com/office/drawing/2014/main" id="{342F7543-EFC4-4999-9C9A-0A8F7C0FB17E}"/>
              </a:ext>
            </a:extLst>
          </p:cNvPr>
          <p:cNvSpPr>
            <a:spLocks noGrp="1"/>
          </p:cNvSpPr>
          <p:nvPr>
            <p:ph idx="1"/>
          </p:nvPr>
        </p:nvSpPr>
        <p:spPr/>
        <p:txBody>
          <a:bodyPr/>
          <a:lstStyle/>
          <a:p>
            <a:pPr marL="0" indent="0" algn="just">
              <a:buNone/>
            </a:pPr>
            <a:r>
              <a:rPr lang="en-IN" sz="2000" dirty="0">
                <a:latin typeface="Times New Roman" panose="02020603050405020304" pitchFamily="18" charset="0"/>
                <a:cs typeface="Times New Roman" panose="02020603050405020304" pitchFamily="18" charset="0"/>
              </a:rPr>
              <a:t>1. </a:t>
            </a:r>
            <a:r>
              <a:rPr lang="en-IN" sz="2000" u="sng" dirty="0">
                <a:latin typeface="Times New Roman" panose="02020603050405020304" pitchFamily="18" charset="0"/>
                <a:cs typeface="Times New Roman" panose="02020603050405020304" pitchFamily="18" charset="0"/>
              </a:rPr>
              <a:t>Volume</a:t>
            </a:r>
            <a:r>
              <a:rPr lang="en-IN" sz="2000" dirty="0">
                <a:latin typeface="Times New Roman" panose="02020603050405020304" pitchFamily="18" charset="0"/>
                <a:cs typeface="Times New Roman" panose="02020603050405020304" pitchFamily="18" charset="0"/>
              </a:rPr>
              <a:t> : </a:t>
            </a:r>
            <a:r>
              <a:rPr lang="en-US" sz="2000" i="0" dirty="0">
                <a:effectLst/>
                <a:latin typeface="Times New Roman" panose="02020603050405020304" pitchFamily="18" charset="0"/>
                <a:cs typeface="Times New Roman" panose="02020603050405020304" pitchFamily="18" charset="0"/>
              </a:rPr>
              <a:t>The name Big Data itself is related to an enormous size. </a:t>
            </a:r>
          </a:p>
          <a:p>
            <a:pPr algn="just"/>
            <a:r>
              <a:rPr lang="en-US" sz="2000" i="0" dirty="0">
                <a:effectLst/>
                <a:latin typeface="Times New Roman" panose="02020603050405020304" pitchFamily="18" charset="0"/>
                <a:cs typeface="Times New Roman" panose="02020603050405020304" pitchFamily="18" charset="0"/>
              </a:rPr>
              <a:t>Big Data is a vast 'volumes' of data generated from many sources daily, such as business processes, machines, social media platforms, networks, human interactions, and many more.</a:t>
            </a:r>
          </a:p>
          <a:p>
            <a:pPr algn="just"/>
            <a:r>
              <a:rPr lang="en-US" sz="2000" i="0" dirty="0">
                <a:effectLst/>
                <a:latin typeface="Times New Roman" panose="02020603050405020304" pitchFamily="18" charset="0"/>
                <a:cs typeface="Times New Roman" panose="02020603050405020304" pitchFamily="18" charset="0"/>
              </a:rPr>
              <a:t>Facebook can generate approximately a billion messages, 4.5 billion times that the "Like" button is recorded, and more than 350 million new posts are uploaded each day. Big data technologies can handle large amounts of data.</a:t>
            </a:r>
          </a:p>
          <a:p>
            <a:pPr marL="0" indent="0" algn="just">
              <a:buNone/>
            </a:pPr>
            <a:endParaRPr lang="en-US" sz="2000" b="0" i="0" dirty="0">
              <a:effectLst/>
              <a:latin typeface="Times New Roman" panose="02020603050405020304" pitchFamily="18" charset="0"/>
              <a:cs typeface="Times New Roman" panose="02020603050405020304" pitchFamily="18" charset="0"/>
            </a:endParaRPr>
          </a:p>
          <a:p>
            <a:pPr marL="0" indent="0">
              <a:buNone/>
            </a:pPr>
            <a:endParaRPr lang="en-IN" dirty="0"/>
          </a:p>
        </p:txBody>
      </p:sp>
      <p:pic>
        <p:nvPicPr>
          <p:cNvPr id="2052" name="Picture 4" descr="Big Data Characteristics">
            <a:extLst>
              <a:ext uri="{FF2B5EF4-FFF2-40B4-BE49-F238E27FC236}">
                <a16:creationId xmlns:a16="http://schemas.microsoft.com/office/drawing/2014/main" id="{BE8EF0DD-591A-4B63-9D79-FF4ABAE8CE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0" y="3759201"/>
            <a:ext cx="47625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650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88E52-FE18-4ED9-A5FD-54DDEE77789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Characteristics of Big Data </a:t>
            </a:r>
            <a:endParaRPr lang="en-IN" dirty="0"/>
          </a:p>
        </p:txBody>
      </p:sp>
      <p:sp>
        <p:nvSpPr>
          <p:cNvPr id="3" name="Content Placeholder 2">
            <a:extLst>
              <a:ext uri="{FF2B5EF4-FFF2-40B4-BE49-F238E27FC236}">
                <a16:creationId xmlns:a16="http://schemas.microsoft.com/office/drawing/2014/main" id="{1FA06B68-6FC7-4BB3-9AF4-9FAECD0B3143}"/>
              </a:ext>
            </a:extLst>
          </p:cNvPr>
          <p:cNvSpPr>
            <a:spLocks noGrp="1"/>
          </p:cNvSpPr>
          <p:nvPr>
            <p:ph idx="1"/>
          </p:nvPr>
        </p:nvSpPr>
        <p:spPr/>
        <p:txBody>
          <a:bodyPr>
            <a:normAutofit/>
          </a:bodyPr>
          <a:lstStyle/>
          <a:p>
            <a:pPr marL="0" indent="0" algn="just">
              <a:buNone/>
            </a:pPr>
            <a:r>
              <a:rPr lang="en-IN" sz="2000" dirty="0">
                <a:latin typeface="Times New Roman" panose="02020603050405020304" pitchFamily="18" charset="0"/>
                <a:cs typeface="Times New Roman" panose="02020603050405020304" pitchFamily="18" charset="0"/>
              </a:rPr>
              <a:t>2. </a:t>
            </a:r>
            <a:r>
              <a:rPr lang="en-IN" sz="2000" u="sng" dirty="0">
                <a:latin typeface="Times New Roman" panose="02020603050405020304" pitchFamily="18" charset="0"/>
                <a:cs typeface="Times New Roman" panose="02020603050405020304" pitchFamily="18" charset="0"/>
              </a:rPr>
              <a:t>Variety</a:t>
            </a:r>
            <a:r>
              <a:rPr lang="en-IN" sz="2000" dirty="0">
                <a:latin typeface="Times New Roman" panose="02020603050405020304" pitchFamily="18" charset="0"/>
                <a:cs typeface="Times New Roman" panose="02020603050405020304" pitchFamily="18" charset="0"/>
              </a:rPr>
              <a:t> : </a:t>
            </a:r>
            <a:r>
              <a:rPr lang="en-US" sz="2000" dirty="0">
                <a:latin typeface="Times New Roman" panose="02020603050405020304" pitchFamily="18" charset="0"/>
                <a:cs typeface="Times New Roman" panose="02020603050405020304" pitchFamily="18" charset="0"/>
              </a:rPr>
              <a:t>Big Data can be structured, unstructured, and semi-structured that are being collected from different sources. </a:t>
            </a:r>
          </a:p>
          <a:p>
            <a:pPr algn="just"/>
            <a:r>
              <a:rPr lang="en-US" sz="2000" dirty="0">
                <a:latin typeface="Times New Roman" panose="02020603050405020304" pitchFamily="18" charset="0"/>
                <a:cs typeface="Times New Roman" panose="02020603050405020304" pitchFamily="18" charset="0"/>
              </a:rPr>
              <a:t>Data will only be collected from databases and sheets in the past, But these days the data will comes in array forms, that are PDFs, Emails, audios, SM posts, photos, videos, etc.</a:t>
            </a:r>
          </a:p>
          <a:p>
            <a:pPr marL="0" indent="0" algn="just">
              <a:buNone/>
            </a:pPr>
            <a:endParaRPr lang="en-IN" sz="2000" dirty="0">
              <a:latin typeface="Times New Roman" panose="02020603050405020304" pitchFamily="18" charset="0"/>
              <a:cs typeface="Times New Roman" panose="02020603050405020304" pitchFamily="18" charset="0"/>
            </a:endParaRPr>
          </a:p>
        </p:txBody>
      </p:sp>
      <p:pic>
        <p:nvPicPr>
          <p:cNvPr id="3074" name="Picture 2" descr="Big Data Characteristics">
            <a:extLst>
              <a:ext uri="{FF2B5EF4-FFF2-40B4-BE49-F238E27FC236}">
                <a16:creationId xmlns:a16="http://schemas.microsoft.com/office/drawing/2014/main" id="{85B43AE0-67C2-4872-AB29-9B8928E81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75" y="3130550"/>
            <a:ext cx="4286250"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408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D347E-7C78-4A0F-91C7-AFD9A8AE833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Categorization of Data </a:t>
            </a:r>
          </a:p>
        </p:txBody>
      </p:sp>
      <p:sp>
        <p:nvSpPr>
          <p:cNvPr id="3" name="Content Placeholder 2">
            <a:extLst>
              <a:ext uri="{FF2B5EF4-FFF2-40B4-BE49-F238E27FC236}">
                <a16:creationId xmlns:a16="http://schemas.microsoft.com/office/drawing/2014/main" id="{50714A67-7314-4A4A-BBEA-FA4921B20605}"/>
              </a:ext>
            </a:extLst>
          </p:cNvPr>
          <p:cNvSpPr>
            <a:spLocks noGrp="1"/>
          </p:cNvSpPr>
          <p:nvPr>
            <p:ph idx="1"/>
          </p:nvPr>
        </p:nvSpPr>
        <p:spPr/>
        <p:txBody>
          <a:bodyPr>
            <a:normAutofit/>
          </a:bodyPr>
          <a:lstStyle/>
          <a:p>
            <a:pPr algn="just"/>
            <a:r>
              <a:rPr lang="en-US" sz="2000" i="0" dirty="0">
                <a:effectLst/>
                <a:latin typeface="Times New Roman" panose="02020603050405020304" pitchFamily="18" charset="0"/>
                <a:cs typeface="Times New Roman" panose="02020603050405020304" pitchFamily="18" charset="0"/>
              </a:rPr>
              <a:t>The data is categorized as below:</a:t>
            </a:r>
          </a:p>
          <a:p>
            <a:pPr algn="just">
              <a:buFont typeface="+mj-lt"/>
              <a:buAutoNum type="arabicPeriod"/>
            </a:pPr>
            <a:r>
              <a:rPr lang="en-US" sz="2000" i="0" u="sng" dirty="0">
                <a:effectLst/>
                <a:latin typeface="Times New Roman" panose="02020603050405020304" pitchFamily="18" charset="0"/>
                <a:cs typeface="Times New Roman" panose="02020603050405020304" pitchFamily="18" charset="0"/>
              </a:rPr>
              <a:t>Structured data</a:t>
            </a:r>
            <a:r>
              <a:rPr lang="en-US" sz="2000" i="0" dirty="0">
                <a:effectLst/>
                <a:latin typeface="Times New Roman" panose="02020603050405020304" pitchFamily="18" charset="0"/>
                <a:cs typeface="Times New Roman" panose="02020603050405020304" pitchFamily="18" charset="0"/>
              </a:rPr>
              <a:t>: In Structured schema, along with all the required columns. It is in a tabular form. Structured Data is stored in the relational database management system.</a:t>
            </a:r>
          </a:p>
          <a:p>
            <a:pPr algn="just">
              <a:buFont typeface="+mj-lt"/>
              <a:buAutoNum type="arabicPeriod"/>
            </a:pPr>
            <a:r>
              <a:rPr lang="en-US" sz="2000" i="0" u="sng" dirty="0">
                <a:effectLst/>
                <a:latin typeface="Times New Roman" panose="02020603050405020304" pitchFamily="18" charset="0"/>
                <a:cs typeface="Times New Roman" panose="02020603050405020304" pitchFamily="18" charset="0"/>
              </a:rPr>
              <a:t>Semi-structured</a:t>
            </a:r>
            <a:r>
              <a:rPr lang="en-US" sz="2000" i="0" dirty="0">
                <a:effectLst/>
                <a:latin typeface="Times New Roman" panose="02020603050405020304" pitchFamily="18" charset="0"/>
                <a:cs typeface="Times New Roman" panose="02020603050405020304" pitchFamily="18" charset="0"/>
              </a:rPr>
              <a:t>: In Semi-structured, the schema is not appropriately defined, e.g., JSON, XML, CSV, TSV, and email. OLTP (Online Transaction Processing) systems are built to work with semi-structured data. It is stored in relations, i.e., tables.</a:t>
            </a:r>
          </a:p>
          <a:p>
            <a:pPr algn="just">
              <a:buFont typeface="+mj-lt"/>
              <a:buAutoNum type="arabicPeriod"/>
            </a:pPr>
            <a:r>
              <a:rPr lang="en-US" sz="2000" i="0" u="sng" dirty="0">
                <a:effectLst/>
                <a:latin typeface="Times New Roman" panose="02020603050405020304" pitchFamily="18" charset="0"/>
                <a:cs typeface="Times New Roman" panose="02020603050405020304" pitchFamily="18" charset="0"/>
              </a:rPr>
              <a:t>Unstructured Data</a:t>
            </a:r>
            <a:r>
              <a:rPr lang="en-US" sz="2000" i="0" dirty="0">
                <a:effectLst/>
                <a:latin typeface="Times New Roman" panose="02020603050405020304" pitchFamily="18" charset="0"/>
                <a:cs typeface="Times New Roman" panose="02020603050405020304" pitchFamily="18" charset="0"/>
              </a:rPr>
              <a:t>: All the unstructured files, log files, audio files, and image files are included in the unstructured data. Some organizations have much data available, but they did not know how to derive the value of data since the data is raw.</a:t>
            </a:r>
          </a:p>
          <a:p>
            <a:pPr algn="just">
              <a:buFont typeface="+mj-lt"/>
              <a:buAutoNum type="arabicPeriod"/>
            </a:pPr>
            <a:r>
              <a:rPr lang="en-US" sz="2000" i="0" u="sng" dirty="0">
                <a:effectLst/>
                <a:latin typeface="Times New Roman" panose="02020603050405020304" pitchFamily="18" charset="0"/>
                <a:cs typeface="Times New Roman" panose="02020603050405020304" pitchFamily="18" charset="0"/>
              </a:rPr>
              <a:t>Quasi-structured Data</a:t>
            </a:r>
            <a:r>
              <a:rPr lang="en-US" sz="2000" i="0" dirty="0">
                <a:effectLst/>
                <a:latin typeface="Times New Roman" panose="02020603050405020304" pitchFamily="18" charset="0"/>
                <a:cs typeface="Times New Roman" panose="02020603050405020304" pitchFamily="18" charset="0"/>
              </a:rPr>
              <a:t>: The data format contains textual data with inconsistent data formats that are formatted with effort and time with some tools.</a:t>
            </a:r>
          </a:p>
          <a:p>
            <a:pPr marL="0" indent="0" algn="just">
              <a:buNone/>
            </a:pPr>
            <a:r>
              <a:rPr lang="en-US" sz="2000" i="0" dirty="0">
                <a:effectLst/>
                <a:latin typeface="Times New Roman" panose="02020603050405020304" pitchFamily="18" charset="0"/>
                <a:cs typeface="Times New Roman" panose="02020603050405020304" pitchFamily="18" charset="0"/>
              </a:rPr>
              <a:t>Example: Web server logs, i.e., the log file is created and maintained by some server that contains a list of activities.</a:t>
            </a:r>
          </a:p>
          <a:p>
            <a:endParaRPr lang="en-IN" dirty="0"/>
          </a:p>
        </p:txBody>
      </p:sp>
    </p:spTree>
    <p:extLst>
      <p:ext uri="{BB962C8B-B14F-4D97-AF65-F5344CB8AC3E}">
        <p14:creationId xmlns:p14="http://schemas.microsoft.com/office/powerpoint/2010/main" val="2537540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D401-1E94-41B0-9236-3E313DF6924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Characteristics of Big Data </a:t>
            </a:r>
            <a:endParaRPr lang="en-IN" dirty="0"/>
          </a:p>
        </p:txBody>
      </p:sp>
      <p:sp>
        <p:nvSpPr>
          <p:cNvPr id="3" name="Content Placeholder 2">
            <a:extLst>
              <a:ext uri="{FF2B5EF4-FFF2-40B4-BE49-F238E27FC236}">
                <a16:creationId xmlns:a16="http://schemas.microsoft.com/office/drawing/2014/main" id="{DDC5D931-0528-4C43-938F-16699E28A26D}"/>
              </a:ext>
            </a:extLst>
          </p:cNvPr>
          <p:cNvSpPr>
            <a:spLocks noGrp="1"/>
          </p:cNvSpPr>
          <p:nvPr>
            <p:ph idx="1"/>
          </p:nvPr>
        </p:nvSpPr>
        <p:spPr/>
        <p:txBody>
          <a:bodyPr>
            <a:normAutofit/>
          </a:bodyPr>
          <a:lstStyle/>
          <a:p>
            <a:pPr marL="0" indent="0">
              <a:buNone/>
            </a:pPr>
            <a:r>
              <a:rPr lang="en-IN" sz="2000" dirty="0">
                <a:latin typeface="Times New Roman" panose="02020603050405020304" pitchFamily="18" charset="0"/>
                <a:cs typeface="Times New Roman" panose="02020603050405020304" pitchFamily="18" charset="0"/>
              </a:rPr>
              <a:t>3. </a:t>
            </a:r>
            <a:r>
              <a:rPr lang="en-IN" sz="2000" u="sng" dirty="0">
                <a:latin typeface="Times New Roman" panose="02020603050405020304" pitchFamily="18" charset="0"/>
                <a:cs typeface="Times New Roman" panose="02020603050405020304" pitchFamily="18" charset="0"/>
              </a:rPr>
              <a:t>Veracity</a:t>
            </a:r>
            <a:r>
              <a:rPr lang="en-IN" sz="2000" dirty="0">
                <a:latin typeface="Times New Roman" panose="02020603050405020304" pitchFamily="18" charset="0"/>
                <a:cs typeface="Times New Roman" panose="02020603050405020304" pitchFamily="18" charset="0"/>
              </a:rPr>
              <a:t> : </a:t>
            </a:r>
            <a:r>
              <a:rPr lang="en-US" sz="2000" dirty="0">
                <a:latin typeface="Times New Roman" panose="02020603050405020304" pitchFamily="18" charset="0"/>
                <a:cs typeface="Times New Roman" panose="02020603050405020304" pitchFamily="18" charset="0"/>
              </a:rPr>
              <a:t>Veracity means how much the data is reliable. It has many ways to filter or translate the data. Veracity is the process of being able to handle and manage data efficiently. Big Data is also essential in business development.</a:t>
            </a:r>
          </a:p>
          <a:p>
            <a:r>
              <a:rPr lang="en-US" sz="2000" dirty="0">
                <a:latin typeface="Times New Roman" panose="02020603050405020304" pitchFamily="18" charset="0"/>
                <a:cs typeface="Times New Roman" panose="02020603050405020304" pitchFamily="18" charset="0"/>
              </a:rPr>
              <a:t>For example, Facebook posts with hashtags.</a:t>
            </a:r>
          </a:p>
          <a:p>
            <a:endParaRPr lang="en-US" sz="2000" dirty="0">
              <a:latin typeface="Times New Roman" panose="02020603050405020304" pitchFamily="18" charset="0"/>
              <a:cs typeface="Times New Roman" panose="02020603050405020304" pitchFamily="18" charset="0"/>
            </a:endParaRPr>
          </a:p>
          <a:p>
            <a:pPr marL="0" indent="0" algn="just">
              <a:buNone/>
            </a:pPr>
            <a:r>
              <a:rPr lang="en-US" sz="2000" dirty="0">
                <a:latin typeface="Times New Roman" panose="02020603050405020304" pitchFamily="18" charset="0"/>
                <a:cs typeface="Times New Roman" panose="02020603050405020304" pitchFamily="18" charset="0"/>
              </a:rPr>
              <a:t>4. </a:t>
            </a:r>
            <a:r>
              <a:rPr lang="en-US" sz="2000" u="sng" dirty="0">
                <a:latin typeface="Times New Roman" panose="02020603050405020304" pitchFamily="18" charset="0"/>
                <a:cs typeface="Times New Roman" panose="02020603050405020304" pitchFamily="18" charset="0"/>
              </a:rPr>
              <a:t>Value</a:t>
            </a:r>
            <a:r>
              <a:rPr lang="en-US" sz="2000" dirty="0">
                <a:latin typeface="Times New Roman" panose="02020603050405020304" pitchFamily="18" charset="0"/>
                <a:cs typeface="Times New Roman" panose="02020603050405020304" pitchFamily="18" charset="0"/>
              </a:rPr>
              <a:t> :  </a:t>
            </a:r>
            <a:r>
              <a:rPr lang="en-US" sz="2000" dirty="0">
                <a:effectLst/>
                <a:latin typeface="Times New Roman" panose="02020603050405020304" pitchFamily="18" charset="0"/>
                <a:cs typeface="Times New Roman" panose="02020603050405020304" pitchFamily="18" charset="0"/>
              </a:rPr>
              <a:t>Value is an essential characteristic of big data. It is not the data that we process or store. It is valuable and reliable data that we store, process, and also analyze.</a:t>
            </a:r>
            <a:endParaRPr lang="en-IN" sz="2000" dirty="0">
              <a:latin typeface="Times New Roman" panose="02020603050405020304" pitchFamily="18" charset="0"/>
              <a:cs typeface="Times New Roman" panose="02020603050405020304" pitchFamily="18" charset="0"/>
            </a:endParaRPr>
          </a:p>
        </p:txBody>
      </p:sp>
      <p:pic>
        <p:nvPicPr>
          <p:cNvPr id="4098" name="Picture 2" descr="Big Data Characteristics">
            <a:extLst>
              <a:ext uri="{FF2B5EF4-FFF2-40B4-BE49-F238E27FC236}">
                <a16:creationId xmlns:a16="http://schemas.microsoft.com/office/drawing/2014/main" id="{435BCA49-C704-40BD-B3A2-5073F78B91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0" y="4230158"/>
            <a:ext cx="6667500" cy="249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375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0A05E-67AD-48DF-950D-CE4A5C3BC04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Characteristics of Big Data </a:t>
            </a:r>
            <a:endParaRPr lang="en-IN" dirty="0"/>
          </a:p>
        </p:txBody>
      </p:sp>
      <p:sp>
        <p:nvSpPr>
          <p:cNvPr id="3" name="Content Placeholder 2">
            <a:extLst>
              <a:ext uri="{FF2B5EF4-FFF2-40B4-BE49-F238E27FC236}">
                <a16:creationId xmlns:a16="http://schemas.microsoft.com/office/drawing/2014/main" id="{ECBBD7D3-DC5F-4083-8661-C0B2EB474360}"/>
              </a:ext>
            </a:extLst>
          </p:cNvPr>
          <p:cNvSpPr>
            <a:spLocks noGrp="1"/>
          </p:cNvSpPr>
          <p:nvPr>
            <p:ph idx="1"/>
          </p:nvPr>
        </p:nvSpPr>
        <p:spPr/>
        <p:txBody>
          <a:bodyPr/>
          <a:lstStyle/>
          <a:p>
            <a:pPr marL="0" indent="0" algn="just">
              <a:buNone/>
            </a:pPr>
            <a:r>
              <a:rPr lang="en-IN" sz="2000" dirty="0">
                <a:latin typeface="Times New Roman" panose="02020603050405020304" pitchFamily="18" charset="0"/>
                <a:cs typeface="Times New Roman" panose="02020603050405020304" pitchFamily="18" charset="0"/>
              </a:rPr>
              <a:t>5. </a:t>
            </a:r>
            <a:r>
              <a:rPr lang="en-IN" sz="2000" u="sng" dirty="0">
                <a:latin typeface="Times New Roman" panose="02020603050405020304" pitchFamily="18" charset="0"/>
                <a:cs typeface="Times New Roman" panose="02020603050405020304" pitchFamily="18" charset="0"/>
              </a:rPr>
              <a:t>Velocity</a:t>
            </a:r>
            <a:r>
              <a:rPr lang="en-IN" sz="2000" dirty="0">
                <a:latin typeface="Times New Roman" panose="02020603050405020304" pitchFamily="18" charset="0"/>
                <a:cs typeface="Times New Roman" panose="02020603050405020304" pitchFamily="18" charset="0"/>
              </a:rPr>
              <a:t> : </a:t>
            </a:r>
            <a:r>
              <a:rPr lang="en-US" sz="2000" i="0" dirty="0">
                <a:effectLst/>
                <a:latin typeface="Times New Roman" panose="02020603050405020304" pitchFamily="18" charset="0"/>
                <a:cs typeface="Times New Roman" panose="02020603050405020304" pitchFamily="18" charset="0"/>
              </a:rPr>
              <a:t>Velocity plays an important role compared to others. Velocity creates the speed by which the data is created in real-time. It contains the linking of incoming data sets speeds, rate of change, and activity bursts. The primary aspect of Big Data is to provide demanding data rapidly.</a:t>
            </a:r>
          </a:p>
          <a:p>
            <a:pPr algn="just"/>
            <a:r>
              <a:rPr lang="en-US" sz="2000" i="0" dirty="0">
                <a:effectLst/>
                <a:latin typeface="Times New Roman" panose="02020603050405020304" pitchFamily="18" charset="0"/>
                <a:cs typeface="Times New Roman" panose="02020603050405020304" pitchFamily="18" charset="0"/>
              </a:rPr>
              <a:t>Big data velocity deals with the speed at the data flows from sources like application logs, business processes, networks, and social media sites, sensors, mobile devices, etc.</a:t>
            </a:r>
          </a:p>
          <a:p>
            <a:pPr marL="0" indent="0">
              <a:buNone/>
            </a:pPr>
            <a:endParaRPr lang="en-IN" dirty="0"/>
          </a:p>
        </p:txBody>
      </p:sp>
      <p:pic>
        <p:nvPicPr>
          <p:cNvPr id="5124" name="Picture 4" descr="Big Data Characteristics">
            <a:extLst>
              <a:ext uri="{FF2B5EF4-FFF2-40B4-BE49-F238E27FC236}">
                <a16:creationId xmlns:a16="http://schemas.microsoft.com/office/drawing/2014/main" id="{9E4E09DE-1E3D-4C54-8ED0-A63EA3C56A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8975" y="3794125"/>
            <a:ext cx="57340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334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3A58-A2CC-4A5F-9C50-C0263D1B528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Types of Big Data Analytics</a:t>
            </a:r>
          </a:p>
        </p:txBody>
      </p:sp>
      <p:sp>
        <p:nvSpPr>
          <p:cNvPr id="3" name="Content Placeholder 2">
            <a:extLst>
              <a:ext uri="{FF2B5EF4-FFF2-40B4-BE49-F238E27FC236}">
                <a16:creationId xmlns:a16="http://schemas.microsoft.com/office/drawing/2014/main" id="{BA6A6D1A-EDB8-4617-9F43-AC4B5B632701}"/>
              </a:ext>
            </a:extLst>
          </p:cNvPr>
          <p:cNvSpPr>
            <a:spLocks noGrp="1"/>
          </p:cNvSpPr>
          <p:nvPr>
            <p:ph idx="1"/>
          </p:nvPr>
        </p:nvSpPr>
        <p:spPr>
          <a:xfrm>
            <a:off x="838200" y="1825625"/>
            <a:ext cx="10515600" cy="4896908"/>
          </a:xfrm>
        </p:spPr>
        <p:txBody>
          <a:bodyPr>
            <a:noAutofit/>
          </a:bodyPr>
          <a:lstStyle/>
          <a:p>
            <a:pPr algn="just"/>
            <a:r>
              <a:rPr lang="en-US" sz="2000" dirty="0">
                <a:latin typeface="Times New Roman" panose="02020603050405020304" pitchFamily="18" charset="0"/>
                <a:cs typeface="Times New Roman" panose="02020603050405020304" pitchFamily="18" charset="0"/>
              </a:rPr>
              <a:t>Four main types of big data analytics support and inform different business decisions.</a:t>
            </a:r>
          </a:p>
          <a:p>
            <a:pPr marL="0" indent="0" algn="just">
              <a:buNone/>
            </a:pPr>
            <a:r>
              <a:rPr lang="en-US" sz="2000" dirty="0">
                <a:latin typeface="Times New Roman" panose="02020603050405020304" pitchFamily="18" charset="0"/>
                <a:cs typeface="Times New Roman" panose="02020603050405020304" pitchFamily="18" charset="0"/>
              </a:rPr>
              <a:t>1. </a:t>
            </a:r>
            <a:r>
              <a:rPr lang="en-US" sz="2000" u="sng" dirty="0">
                <a:latin typeface="Times New Roman" panose="02020603050405020304" pitchFamily="18" charset="0"/>
                <a:cs typeface="Times New Roman" panose="02020603050405020304" pitchFamily="18" charset="0"/>
              </a:rPr>
              <a:t>Descriptive analytics </a:t>
            </a:r>
            <a:r>
              <a:rPr lang="en-US" sz="2000" dirty="0">
                <a:latin typeface="Times New Roman" panose="02020603050405020304" pitchFamily="18" charset="0"/>
                <a:cs typeface="Times New Roman" panose="02020603050405020304" pitchFamily="18" charset="0"/>
              </a:rPr>
              <a:t>: Descriptive analytics refers to data that can be easily read and interpreted. This data helps create reports and visualize information that can detail company profits and sales. </a:t>
            </a:r>
          </a:p>
          <a:p>
            <a:pPr algn="just"/>
            <a:r>
              <a:rPr lang="en-US" sz="2000" dirty="0">
                <a:latin typeface="Times New Roman" panose="02020603050405020304" pitchFamily="18" charset="0"/>
                <a:cs typeface="Times New Roman" panose="02020603050405020304" pitchFamily="18" charset="0"/>
              </a:rPr>
              <a:t>Example: During the pandemic, a leading pharmaceutical company conducted data analysis on its offices and research labs. Descriptive analytics helped them identify consolidated unutilized spaces and departments, saving the company millions of pounds.</a:t>
            </a:r>
          </a:p>
          <a:p>
            <a:pPr marL="0" indent="0" algn="just">
              <a:buNone/>
            </a:pPr>
            <a:r>
              <a:rPr lang="en-US" sz="2000" dirty="0">
                <a:latin typeface="Times New Roman" panose="02020603050405020304" pitchFamily="18" charset="0"/>
                <a:cs typeface="Times New Roman" panose="02020603050405020304" pitchFamily="18" charset="0"/>
              </a:rPr>
              <a:t>2. </a:t>
            </a:r>
            <a:r>
              <a:rPr lang="en-US" sz="2000" u="sng" dirty="0">
                <a:latin typeface="Times New Roman" panose="02020603050405020304" pitchFamily="18" charset="0"/>
                <a:cs typeface="Times New Roman" panose="02020603050405020304" pitchFamily="18" charset="0"/>
              </a:rPr>
              <a:t>Diagnostics analytics </a:t>
            </a:r>
            <a:r>
              <a:rPr lang="en-US" sz="2000" dirty="0">
                <a:latin typeface="Times New Roman" panose="02020603050405020304" pitchFamily="18" charset="0"/>
                <a:cs typeface="Times New Roman" panose="02020603050405020304" pitchFamily="18" charset="0"/>
              </a:rPr>
              <a:t>: Diagnostics analytics helps companies understand why a problem occurred. Big data technologies and tools allow users to mine and recover data that helps dissect an issue and prevent it from happening in the future.</a:t>
            </a:r>
          </a:p>
          <a:p>
            <a:pPr algn="just"/>
            <a:r>
              <a:rPr lang="en-US" sz="2000" dirty="0">
                <a:latin typeface="Times New Roman" panose="02020603050405020304" pitchFamily="18" charset="0"/>
                <a:cs typeface="Times New Roman" panose="02020603050405020304" pitchFamily="18" charset="0"/>
              </a:rPr>
              <a:t>Example: An online retailer’s sales have decreased even though customers continue to add items to their shopping carts. Diagnostics analytics helped to understand that the payment page was not working correctly for a few weeks.</a:t>
            </a:r>
          </a:p>
        </p:txBody>
      </p:sp>
    </p:spTree>
    <p:extLst>
      <p:ext uri="{BB962C8B-B14F-4D97-AF65-F5344CB8AC3E}">
        <p14:creationId xmlns:p14="http://schemas.microsoft.com/office/powerpoint/2010/main" val="152935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6D7A-EF00-4060-AE81-AFCE3284ED2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Types of Big Data Analytics</a:t>
            </a:r>
            <a:endParaRPr lang="en-IN" dirty="0"/>
          </a:p>
        </p:txBody>
      </p:sp>
      <p:sp>
        <p:nvSpPr>
          <p:cNvPr id="3" name="Content Placeholder 2">
            <a:extLst>
              <a:ext uri="{FF2B5EF4-FFF2-40B4-BE49-F238E27FC236}">
                <a16:creationId xmlns:a16="http://schemas.microsoft.com/office/drawing/2014/main" id="{27FE065A-E794-4F7B-8187-9796118243F7}"/>
              </a:ext>
            </a:extLst>
          </p:cNvPr>
          <p:cNvSpPr>
            <a:spLocks noGrp="1"/>
          </p:cNvSpPr>
          <p:nvPr>
            <p:ph idx="1"/>
          </p:nvPr>
        </p:nvSpPr>
        <p:spPr/>
        <p:txBody>
          <a:bodyPr>
            <a:normAutofit/>
          </a:bodyPr>
          <a:lstStyle/>
          <a:p>
            <a:pPr marL="0" indent="0" algn="just">
              <a:buNone/>
            </a:pPr>
            <a:r>
              <a:rPr lang="en-US" sz="2000" dirty="0">
                <a:latin typeface="Times New Roman" panose="02020603050405020304" pitchFamily="18" charset="0"/>
                <a:cs typeface="Times New Roman" panose="02020603050405020304" pitchFamily="18" charset="0"/>
              </a:rPr>
              <a:t>3. </a:t>
            </a:r>
            <a:r>
              <a:rPr lang="en-US" sz="2000" u="sng" dirty="0">
                <a:latin typeface="Times New Roman" panose="02020603050405020304" pitchFamily="18" charset="0"/>
                <a:cs typeface="Times New Roman" panose="02020603050405020304" pitchFamily="18" charset="0"/>
              </a:rPr>
              <a:t>Predictive analytics </a:t>
            </a:r>
            <a:r>
              <a:rPr lang="en-US" sz="2000" dirty="0">
                <a:latin typeface="Times New Roman" panose="02020603050405020304" pitchFamily="18" charset="0"/>
                <a:cs typeface="Times New Roman" panose="02020603050405020304" pitchFamily="18" charset="0"/>
              </a:rPr>
              <a:t>: Predictive analytics looks at past and present data to make predictions. With artificial intelligence (AI), machine learning, and data mining, users can analyze the data to predict market trends.</a:t>
            </a:r>
          </a:p>
          <a:p>
            <a:pPr algn="just"/>
            <a:r>
              <a:rPr lang="en-US" sz="2000" dirty="0">
                <a:latin typeface="Times New Roman" panose="02020603050405020304" pitchFamily="18" charset="0"/>
                <a:cs typeface="Times New Roman" panose="02020603050405020304" pitchFamily="18" charset="0"/>
              </a:rPr>
              <a:t>Example: In the manufacturing sector, companies can use algorithms based on historical data to predict if or when a piece of equipment will malfunction or break down.</a:t>
            </a:r>
          </a:p>
          <a:p>
            <a:pPr marL="0" indent="0" algn="just">
              <a:buNone/>
            </a:pPr>
            <a:r>
              <a:rPr lang="en-US" sz="2000" dirty="0">
                <a:latin typeface="Times New Roman" panose="02020603050405020304" pitchFamily="18" charset="0"/>
                <a:cs typeface="Times New Roman" panose="02020603050405020304" pitchFamily="18" charset="0"/>
              </a:rPr>
              <a:t>4. </a:t>
            </a:r>
            <a:r>
              <a:rPr lang="en-US" sz="2000" u="sng" dirty="0">
                <a:latin typeface="Times New Roman" panose="02020603050405020304" pitchFamily="18" charset="0"/>
                <a:cs typeface="Times New Roman" panose="02020603050405020304" pitchFamily="18" charset="0"/>
              </a:rPr>
              <a:t>Prescriptive analytics </a:t>
            </a:r>
            <a:r>
              <a:rPr lang="en-US" sz="2000" dirty="0">
                <a:latin typeface="Times New Roman" panose="02020603050405020304" pitchFamily="18" charset="0"/>
                <a:cs typeface="Times New Roman" panose="02020603050405020304" pitchFamily="18" charset="0"/>
              </a:rPr>
              <a:t>: Prescriptive analytics solves a problem, relying on AI and machine learning to gather and use data for risk management. </a:t>
            </a:r>
          </a:p>
          <a:p>
            <a:pPr algn="just"/>
            <a:r>
              <a:rPr lang="en-US" sz="2000" dirty="0">
                <a:latin typeface="Times New Roman" panose="02020603050405020304" pitchFamily="18" charset="0"/>
                <a:cs typeface="Times New Roman" panose="02020603050405020304" pitchFamily="18" charset="0"/>
              </a:rPr>
              <a:t>Example: Within the energy sector, utility companies, gas producers, and pipeline owners identify factors that affect the price of oil and gas to hedge risks.</a:t>
            </a:r>
            <a:endParaRPr lang="en-IN"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955565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09B4-42B3-4F34-A992-6941622A142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Big Data Analytics Tools and Techniques</a:t>
            </a:r>
          </a:p>
        </p:txBody>
      </p:sp>
      <p:sp>
        <p:nvSpPr>
          <p:cNvPr id="3" name="Content Placeholder 2">
            <a:extLst>
              <a:ext uri="{FF2B5EF4-FFF2-40B4-BE49-F238E27FC236}">
                <a16:creationId xmlns:a16="http://schemas.microsoft.com/office/drawing/2014/main" id="{ED9B962C-38E9-4310-B83F-C8226EF5E779}"/>
              </a:ext>
            </a:extLst>
          </p:cNvPr>
          <p:cNvSpPr>
            <a:spLocks noGrp="1"/>
          </p:cNvSpPr>
          <p:nvPr>
            <p:ph idx="1"/>
          </p:nvPr>
        </p:nvSpPr>
        <p:spPr/>
        <p:txBody>
          <a:bodyPr>
            <a:normAutofit/>
          </a:bodyPr>
          <a:lstStyle/>
          <a:p>
            <a:pPr marL="0" indent="0" algn="just">
              <a:buNone/>
            </a:pPr>
            <a:r>
              <a:rPr lang="en-US" sz="2000" dirty="0">
                <a:latin typeface="Times New Roman" panose="02020603050405020304" pitchFamily="18" charset="0"/>
                <a:cs typeface="Times New Roman" panose="02020603050405020304" pitchFamily="18" charset="0"/>
              </a:rPr>
              <a:t>1. </a:t>
            </a:r>
            <a:r>
              <a:rPr lang="en-US" sz="2000" u="sng" dirty="0">
                <a:latin typeface="Times New Roman" panose="02020603050405020304" pitchFamily="18" charset="0"/>
                <a:cs typeface="Times New Roman" panose="02020603050405020304" pitchFamily="18" charset="0"/>
              </a:rPr>
              <a:t>Hadoop</a:t>
            </a:r>
            <a:r>
              <a:rPr lang="en-US" sz="2000" dirty="0">
                <a:latin typeface="Times New Roman" panose="02020603050405020304" pitchFamily="18" charset="0"/>
                <a:cs typeface="Times New Roman" panose="02020603050405020304" pitchFamily="18" charset="0"/>
              </a:rPr>
              <a:t>: An open-source framework that stores and processes big data sets. Hadoop can handle and analyze structured and unstructured data.</a:t>
            </a:r>
          </a:p>
          <a:p>
            <a:pPr marL="0" indent="0" algn="just">
              <a:buNone/>
            </a:pPr>
            <a:r>
              <a:rPr lang="en-US" sz="2000" dirty="0">
                <a:latin typeface="Times New Roman" panose="02020603050405020304" pitchFamily="18" charset="0"/>
                <a:cs typeface="Times New Roman" panose="02020603050405020304" pitchFamily="18" charset="0"/>
              </a:rPr>
              <a:t>2. </a:t>
            </a:r>
            <a:r>
              <a:rPr lang="en-US" sz="2000" u="sng" dirty="0">
                <a:latin typeface="Times New Roman" panose="02020603050405020304" pitchFamily="18" charset="0"/>
                <a:cs typeface="Times New Roman" panose="02020603050405020304" pitchFamily="18" charset="0"/>
              </a:rPr>
              <a:t>Spark</a:t>
            </a:r>
            <a:r>
              <a:rPr lang="en-US" sz="2000" dirty="0">
                <a:latin typeface="Times New Roman" panose="02020603050405020304" pitchFamily="18" charset="0"/>
                <a:cs typeface="Times New Roman" panose="02020603050405020304" pitchFamily="18" charset="0"/>
              </a:rPr>
              <a:t>: An open-source cluster computing framework for real-time processing and data analysis.</a:t>
            </a:r>
          </a:p>
          <a:p>
            <a:pPr marL="0" indent="0" algn="just">
              <a:buNone/>
            </a:pPr>
            <a:r>
              <a:rPr lang="en-US" sz="2000" dirty="0">
                <a:latin typeface="Times New Roman" panose="02020603050405020304" pitchFamily="18" charset="0"/>
                <a:cs typeface="Times New Roman" panose="02020603050405020304" pitchFamily="18" charset="0"/>
              </a:rPr>
              <a:t>3. </a:t>
            </a:r>
            <a:r>
              <a:rPr lang="en-US" sz="2000" u="sng" dirty="0">
                <a:latin typeface="Times New Roman" panose="02020603050405020304" pitchFamily="18" charset="0"/>
                <a:cs typeface="Times New Roman" panose="02020603050405020304" pitchFamily="18" charset="0"/>
              </a:rPr>
              <a:t>Data integration software</a:t>
            </a:r>
            <a:r>
              <a:rPr lang="en-US" sz="2000" dirty="0">
                <a:latin typeface="Times New Roman" panose="02020603050405020304" pitchFamily="18" charset="0"/>
                <a:cs typeface="Times New Roman" panose="02020603050405020304" pitchFamily="18" charset="0"/>
              </a:rPr>
              <a:t>: Programs that allow big data to be streamlined across different platforms, such as MongoDB, Apache, Hadoop, and Amazon EMR.</a:t>
            </a:r>
          </a:p>
          <a:p>
            <a:pPr marL="0" indent="0" algn="just">
              <a:buNone/>
            </a:pPr>
            <a:r>
              <a:rPr lang="en-US" sz="2000" dirty="0">
                <a:latin typeface="Times New Roman" panose="02020603050405020304" pitchFamily="18" charset="0"/>
                <a:cs typeface="Times New Roman" panose="02020603050405020304" pitchFamily="18" charset="0"/>
              </a:rPr>
              <a:t>4. </a:t>
            </a:r>
            <a:r>
              <a:rPr lang="en-US" sz="2000" u="sng" dirty="0">
                <a:latin typeface="Times New Roman" panose="02020603050405020304" pitchFamily="18" charset="0"/>
                <a:cs typeface="Times New Roman" panose="02020603050405020304" pitchFamily="18" charset="0"/>
              </a:rPr>
              <a:t>Stream analytics tools</a:t>
            </a:r>
            <a:r>
              <a:rPr lang="en-US" sz="2000" dirty="0">
                <a:latin typeface="Times New Roman" panose="02020603050405020304" pitchFamily="18" charset="0"/>
                <a:cs typeface="Times New Roman" panose="02020603050405020304" pitchFamily="18" charset="0"/>
              </a:rPr>
              <a:t>: Systems that filter, aggregate, and analyze data that might be stored in different platforms and formats, such as Kafka.</a:t>
            </a:r>
          </a:p>
        </p:txBody>
      </p:sp>
    </p:spTree>
    <p:extLst>
      <p:ext uri="{BB962C8B-B14F-4D97-AF65-F5344CB8AC3E}">
        <p14:creationId xmlns:p14="http://schemas.microsoft.com/office/powerpoint/2010/main" val="2951955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E0124-6B50-440F-A5B1-1F8DCFD0FC0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Big Data Analytics Tools and Techniques</a:t>
            </a:r>
            <a:endParaRPr lang="en-IN" dirty="0"/>
          </a:p>
        </p:txBody>
      </p:sp>
      <p:sp>
        <p:nvSpPr>
          <p:cNvPr id="3" name="Content Placeholder 2">
            <a:extLst>
              <a:ext uri="{FF2B5EF4-FFF2-40B4-BE49-F238E27FC236}">
                <a16:creationId xmlns:a16="http://schemas.microsoft.com/office/drawing/2014/main" id="{84D3B94B-9D1C-431E-A57C-B17C969B8A8C}"/>
              </a:ext>
            </a:extLst>
          </p:cNvPr>
          <p:cNvSpPr>
            <a:spLocks noGrp="1"/>
          </p:cNvSpPr>
          <p:nvPr>
            <p:ph idx="1"/>
          </p:nvPr>
        </p:nvSpPr>
        <p:spPr/>
        <p:txBody>
          <a:bodyPr>
            <a:normAutofit/>
          </a:bodyPr>
          <a:lstStyle/>
          <a:p>
            <a:pPr marL="0" indent="0" algn="just">
              <a:buNone/>
            </a:pPr>
            <a:r>
              <a:rPr lang="en-US" sz="2000" dirty="0">
                <a:latin typeface="Times New Roman" panose="02020603050405020304" pitchFamily="18" charset="0"/>
                <a:cs typeface="Times New Roman" panose="02020603050405020304" pitchFamily="18" charset="0"/>
              </a:rPr>
              <a:t>5. </a:t>
            </a:r>
            <a:r>
              <a:rPr lang="en-US" sz="2000" u="sng" dirty="0">
                <a:latin typeface="Times New Roman" panose="02020603050405020304" pitchFamily="18" charset="0"/>
                <a:cs typeface="Times New Roman" panose="02020603050405020304" pitchFamily="18" charset="0"/>
              </a:rPr>
              <a:t>Distributed storage</a:t>
            </a:r>
            <a:r>
              <a:rPr lang="en-US" sz="2000" dirty="0">
                <a:latin typeface="Times New Roman" panose="02020603050405020304" pitchFamily="18" charset="0"/>
                <a:cs typeface="Times New Roman" panose="02020603050405020304" pitchFamily="18" charset="0"/>
              </a:rPr>
              <a:t>: Databases that can split data across multiple servers and can identify lost or corrupt data, such as Cassandra.</a:t>
            </a:r>
          </a:p>
          <a:p>
            <a:pPr marL="0" indent="0" algn="just">
              <a:buNone/>
            </a:pPr>
            <a:r>
              <a:rPr lang="en-US" sz="2000" dirty="0">
                <a:latin typeface="Times New Roman" panose="02020603050405020304" pitchFamily="18" charset="0"/>
                <a:cs typeface="Times New Roman" panose="02020603050405020304" pitchFamily="18" charset="0"/>
              </a:rPr>
              <a:t>6. </a:t>
            </a:r>
            <a:r>
              <a:rPr lang="en-US" sz="2000" u="sng" dirty="0">
                <a:latin typeface="Times New Roman" panose="02020603050405020304" pitchFamily="18" charset="0"/>
                <a:cs typeface="Times New Roman" panose="02020603050405020304" pitchFamily="18" charset="0"/>
              </a:rPr>
              <a:t>Predictive analytics hardware and software</a:t>
            </a:r>
            <a:r>
              <a:rPr lang="en-US" sz="2000" dirty="0">
                <a:latin typeface="Times New Roman" panose="02020603050405020304" pitchFamily="18" charset="0"/>
                <a:cs typeface="Times New Roman" panose="02020603050405020304" pitchFamily="18" charset="0"/>
              </a:rPr>
              <a:t>: Systems that process large amounts of complex data, using machine learning and algorithms to predict future outcomes, such as fraud detection, marketing, and risk assessments.</a:t>
            </a:r>
          </a:p>
          <a:p>
            <a:pPr marL="0" indent="0" algn="just">
              <a:buNone/>
            </a:pPr>
            <a:r>
              <a:rPr lang="en-US" sz="2000" dirty="0">
                <a:latin typeface="Times New Roman" panose="02020603050405020304" pitchFamily="18" charset="0"/>
                <a:cs typeface="Times New Roman" panose="02020603050405020304" pitchFamily="18" charset="0"/>
              </a:rPr>
              <a:t>7. </a:t>
            </a:r>
            <a:r>
              <a:rPr lang="en-US" sz="2000" u="sng" dirty="0">
                <a:latin typeface="Times New Roman" panose="02020603050405020304" pitchFamily="18" charset="0"/>
                <a:cs typeface="Times New Roman" panose="02020603050405020304" pitchFamily="18" charset="0"/>
              </a:rPr>
              <a:t>Data mining tools</a:t>
            </a:r>
            <a:r>
              <a:rPr lang="en-US" sz="2000" dirty="0">
                <a:latin typeface="Times New Roman" panose="02020603050405020304" pitchFamily="18" charset="0"/>
                <a:cs typeface="Times New Roman" panose="02020603050405020304" pitchFamily="18" charset="0"/>
              </a:rPr>
              <a:t>: Programs that allow users to search within structured and unstructured big data.</a:t>
            </a:r>
          </a:p>
          <a:p>
            <a:pPr marL="0" indent="0" algn="just">
              <a:buNone/>
            </a:pPr>
            <a:r>
              <a:rPr lang="en-US" sz="2000" dirty="0">
                <a:latin typeface="Times New Roman" panose="02020603050405020304" pitchFamily="18" charset="0"/>
                <a:cs typeface="Times New Roman" panose="02020603050405020304" pitchFamily="18" charset="0"/>
              </a:rPr>
              <a:t>8. </a:t>
            </a:r>
            <a:r>
              <a:rPr lang="en-US" sz="2000" u="sng" dirty="0">
                <a:latin typeface="Times New Roman" panose="02020603050405020304" pitchFamily="18" charset="0"/>
                <a:cs typeface="Times New Roman" panose="02020603050405020304" pitchFamily="18" charset="0"/>
              </a:rPr>
              <a:t>NoSQL databases</a:t>
            </a:r>
            <a:r>
              <a:rPr lang="en-US" sz="2000" dirty="0">
                <a:latin typeface="Times New Roman" panose="02020603050405020304" pitchFamily="18" charset="0"/>
                <a:cs typeface="Times New Roman" panose="02020603050405020304" pitchFamily="18" charset="0"/>
              </a:rPr>
              <a:t>: Non-relational data management systems ideal for dealing with raw and unstructured data.</a:t>
            </a:r>
          </a:p>
          <a:p>
            <a:pPr marL="0" indent="0" algn="just">
              <a:buNone/>
            </a:pPr>
            <a:r>
              <a:rPr lang="en-US" sz="2000" dirty="0">
                <a:latin typeface="Times New Roman" panose="02020603050405020304" pitchFamily="18" charset="0"/>
                <a:cs typeface="Times New Roman" panose="02020603050405020304" pitchFamily="18" charset="0"/>
              </a:rPr>
              <a:t>9. </a:t>
            </a:r>
            <a:r>
              <a:rPr lang="en-US" sz="2000" u="sng" dirty="0">
                <a:latin typeface="Times New Roman" panose="02020603050405020304" pitchFamily="18" charset="0"/>
                <a:cs typeface="Times New Roman" panose="02020603050405020304" pitchFamily="18" charset="0"/>
              </a:rPr>
              <a:t>Data warehouses</a:t>
            </a:r>
            <a:r>
              <a:rPr lang="en-US" sz="2000" dirty="0">
                <a:latin typeface="Times New Roman" panose="02020603050405020304" pitchFamily="18" charset="0"/>
                <a:cs typeface="Times New Roman" panose="02020603050405020304" pitchFamily="18" charset="0"/>
              </a:rPr>
              <a:t>: Storage for large amounts of data collected from many different sources, typically using predefined schemas.</a:t>
            </a:r>
            <a:endParaRPr lang="en-IN"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7528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47F5-3B8E-4518-A8F5-8F058D83C2E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Benefits of Big Data Analytics </a:t>
            </a:r>
          </a:p>
        </p:txBody>
      </p:sp>
      <p:sp>
        <p:nvSpPr>
          <p:cNvPr id="3" name="Content Placeholder 2">
            <a:extLst>
              <a:ext uri="{FF2B5EF4-FFF2-40B4-BE49-F238E27FC236}">
                <a16:creationId xmlns:a16="http://schemas.microsoft.com/office/drawing/2014/main" id="{2C49C45B-B199-4292-83EE-E7873378D333}"/>
              </a:ext>
            </a:extLst>
          </p:cNvPr>
          <p:cNvSpPr>
            <a:spLocks noGrp="1"/>
          </p:cNvSpPr>
          <p:nvPr>
            <p:ph idx="1"/>
          </p:nvPr>
        </p:nvSpPr>
        <p:spPr/>
        <p:txBody>
          <a:bodyPr>
            <a:normAutofit/>
          </a:bodyPr>
          <a:lstStyle/>
          <a:p>
            <a:pPr algn="just">
              <a:buFont typeface="Wingdings" panose="05000000000000000000" pitchFamily="2" charset="2"/>
              <a:buChar char="Ø"/>
            </a:pPr>
            <a:r>
              <a:rPr lang="en-US" sz="2000" b="0" i="0" dirty="0">
                <a:solidFill>
                  <a:srgbClr val="1F1F1F"/>
                </a:solidFill>
                <a:effectLst/>
                <a:latin typeface="Times New Roman" panose="02020603050405020304" pitchFamily="18" charset="0"/>
                <a:cs typeface="Times New Roman" panose="02020603050405020304" pitchFamily="18" charset="0"/>
              </a:rPr>
              <a:t>Incorporating big data analytics into a business or organization has several advantages. These include:</a:t>
            </a:r>
          </a:p>
          <a:p>
            <a:pPr algn="just">
              <a:buFont typeface="Arial" panose="020B0604020202020204" pitchFamily="34" charset="0"/>
              <a:buChar char="•"/>
            </a:pPr>
            <a:r>
              <a:rPr lang="en-US" sz="2000" i="0" u="sng" dirty="0">
                <a:solidFill>
                  <a:srgbClr val="1F1F1F"/>
                </a:solidFill>
                <a:effectLst/>
                <a:latin typeface="Times New Roman" panose="02020603050405020304" pitchFamily="18" charset="0"/>
                <a:cs typeface="Times New Roman" panose="02020603050405020304" pitchFamily="18" charset="0"/>
              </a:rPr>
              <a:t>Cost reduction</a:t>
            </a:r>
            <a:r>
              <a:rPr lang="en-US" sz="2000" i="0" dirty="0">
                <a:solidFill>
                  <a:srgbClr val="1F1F1F"/>
                </a:solidFill>
                <a:effectLst/>
                <a:latin typeface="Times New Roman" panose="02020603050405020304" pitchFamily="18" charset="0"/>
                <a:cs typeface="Times New Roman" panose="02020603050405020304" pitchFamily="18" charset="0"/>
              </a:rPr>
              <a:t>: Big data can reduce costs in storing all business data in one place. Tracking analytics also helps companies find ways to work more efficiently to cut costs wherever possible.</a:t>
            </a:r>
          </a:p>
          <a:p>
            <a:pPr algn="just">
              <a:buFont typeface="Arial" panose="020B0604020202020204" pitchFamily="34" charset="0"/>
              <a:buChar char="•"/>
            </a:pPr>
            <a:r>
              <a:rPr lang="en-US" sz="2000" i="0" u="sng" dirty="0">
                <a:solidFill>
                  <a:srgbClr val="1F1F1F"/>
                </a:solidFill>
                <a:effectLst/>
                <a:latin typeface="Times New Roman" panose="02020603050405020304" pitchFamily="18" charset="0"/>
                <a:cs typeface="Times New Roman" panose="02020603050405020304" pitchFamily="18" charset="0"/>
              </a:rPr>
              <a:t>Product development</a:t>
            </a:r>
            <a:r>
              <a:rPr lang="en-US" sz="2000" i="0" dirty="0">
                <a:solidFill>
                  <a:srgbClr val="1F1F1F"/>
                </a:solidFill>
                <a:effectLst/>
                <a:latin typeface="Times New Roman" panose="02020603050405020304" pitchFamily="18" charset="0"/>
                <a:cs typeface="Times New Roman" panose="02020603050405020304" pitchFamily="18" charset="0"/>
              </a:rPr>
              <a:t>: Developing and marketing new products, services, or brands is much easier when based on data collected from customers’ needs and wants. Big data analytics also helps businesses understand product viability and to keep up with trends.</a:t>
            </a:r>
          </a:p>
          <a:p>
            <a:pPr algn="just">
              <a:buFont typeface="Arial" panose="020B0604020202020204" pitchFamily="34" charset="0"/>
              <a:buChar char="•"/>
            </a:pPr>
            <a:r>
              <a:rPr lang="en-US" sz="2000" i="0" u="sng" dirty="0">
                <a:solidFill>
                  <a:srgbClr val="1F1F1F"/>
                </a:solidFill>
                <a:effectLst/>
                <a:latin typeface="Times New Roman" panose="02020603050405020304" pitchFamily="18" charset="0"/>
                <a:cs typeface="Times New Roman" panose="02020603050405020304" pitchFamily="18" charset="0"/>
              </a:rPr>
              <a:t>Strategic business decisions</a:t>
            </a:r>
            <a:r>
              <a:rPr lang="en-US" sz="2000" i="0" dirty="0">
                <a:solidFill>
                  <a:srgbClr val="1F1F1F"/>
                </a:solidFill>
                <a:effectLst/>
                <a:latin typeface="Times New Roman" panose="02020603050405020304" pitchFamily="18" charset="0"/>
                <a:cs typeface="Times New Roman" panose="02020603050405020304" pitchFamily="18" charset="0"/>
              </a:rPr>
              <a:t>: The ability to constantly analyze data helps businesses make better and faster decisions, such as cost and supply chain optimization.</a:t>
            </a:r>
          </a:p>
          <a:p>
            <a:pPr algn="just">
              <a:buFont typeface="Arial" panose="020B0604020202020204" pitchFamily="34" charset="0"/>
              <a:buChar char="•"/>
            </a:pPr>
            <a:r>
              <a:rPr lang="en-US" sz="2000" i="0" u="sng" dirty="0">
                <a:solidFill>
                  <a:srgbClr val="1F1F1F"/>
                </a:solidFill>
                <a:effectLst/>
                <a:latin typeface="Times New Roman" panose="02020603050405020304" pitchFamily="18" charset="0"/>
                <a:cs typeface="Times New Roman" panose="02020603050405020304" pitchFamily="18" charset="0"/>
              </a:rPr>
              <a:t>Customer experience</a:t>
            </a:r>
            <a:r>
              <a:rPr lang="en-US" sz="2000" i="0" dirty="0">
                <a:solidFill>
                  <a:srgbClr val="1F1F1F"/>
                </a:solidFill>
                <a:effectLst/>
                <a:latin typeface="Times New Roman" panose="02020603050405020304" pitchFamily="18" charset="0"/>
                <a:cs typeface="Times New Roman" panose="02020603050405020304" pitchFamily="18" charset="0"/>
              </a:rPr>
              <a:t>: Data-driven algorithms help marketing efforts (targeted ads, for example) and increase customer satisfaction by delivering an enhanced customer experience.</a:t>
            </a:r>
          </a:p>
          <a:p>
            <a:pPr algn="just">
              <a:buFont typeface="Arial" panose="020B0604020202020204" pitchFamily="34" charset="0"/>
              <a:buChar char="•"/>
            </a:pPr>
            <a:r>
              <a:rPr lang="en-US" sz="2000" i="0" u="sng" dirty="0">
                <a:solidFill>
                  <a:srgbClr val="1F1F1F"/>
                </a:solidFill>
                <a:effectLst/>
                <a:latin typeface="Times New Roman" panose="02020603050405020304" pitchFamily="18" charset="0"/>
                <a:cs typeface="Times New Roman" panose="02020603050405020304" pitchFamily="18" charset="0"/>
              </a:rPr>
              <a:t>Risk management</a:t>
            </a:r>
            <a:r>
              <a:rPr lang="en-US" sz="2000" i="0" dirty="0">
                <a:solidFill>
                  <a:srgbClr val="1F1F1F"/>
                </a:solidFill>
                <a:effectLst/>
                <a:latin typeface="Times New Roman" panose="02020603050405020304" pitchFamily="18" charset="0"/>
                <a:cs typeface="Times New Roman" panose="02020603050405020304" pitchFamily="18" charset="0"/>
              </a:rPr>
              <a:t>: Businesses can identify risks by analyzing data patterns and developing solutions for managing those risks.</a:t>
            </a:r>
          </a:p>
          <a:p>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4764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B00B7-E07E-4068-80FF-D4DEDAAE956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Usage of Big Data</a:t>
            </a:r>
          </a:p>
        </p:txBody>
      </p:sp>
      <p:sp>
        <p:nvSpPr>
          <p:cNvPr id="3" name="Content Placeholder 2">
            <a:extLst>
              <a:ext uri="{FF2B5EF4-FFF2-40B4-BE49-F238E27FC236}">
                <a16:creationId xmlns:a16="http://schemas.microsoft.com/office/drawing/2014/main" id="{CD407AA1-BEF9-4711-B255-C8667FEAFBC7}"/>
              </a:ext>
            </a:extLst>
          </p:cNvPr>
          <p:cNvSpPr>
            <a:spLocks noGrp="1"/>
          </p:cNvSpPr>
          <p:nvPr>
            <p:ph idx="1"/>
          </p:nvPr>
        </p:nvSpPr>
        <p:spPr/>
        <p:txBody>
          <a:bodyPr>
            <a:normAutofit/>
          </a:bodyPr>
          <a:lstStyle/>
          <a:p>
            <a:pPr algn="just"/>
            <a:r>
              <a:rPr lang="en-US" sz="2000" u="sng" dirty="0">
                <a:latin typeface="Times New Roman" panose="02020603050405020304" pitchFamily="18" charset="0"/>
                <a:cs typeface="Times New Roman" panose="02020603050405020304" pitchFamily="18" charset="0"/>
              </a:rPr>
              <a:t>Healthcare</a:t>
            </a:r>
            <a:r>
              <a:rPr lang="en-US" sz="2000" dirty="0">
                <a:latin typeface="Times New Roman" panose="02020603050405020304" pitchFamily="18" charset="0"/>
                <a:cs typeface="Times New Roman" panose="02020603050405020304" pitchFamily="18" charset="0"/>
              </a:rPr>
              <a:t>: It aids in precise diagnoses and disease prediction, elevating patient care.</a:t>
            </a:r>
          </a:p>
          <a:p>
            <a:pPr algn="just"/>
            <a:r>
              <a:rPr lang="en-US" sz="2000" u="sng" dirty="0">
                <a:latin typeface="Times New Roman" panose="02020603050405020304" pitchFamily="18" charset="0"/>
                <a:cs typeface="Times New Roman" panose="02020603050405020304" pitchFamily="18" charset="0"/>
              </a:rPr>
              <a:t>Retail</a:t>
            </a:r>
            <a:r>
              <a:rPr lang="en-US" sz="2000" dirty="0">
                <a:latin typeface="Times New Roman" panose="02020603050405020304" pitchFamily="18" charset="0"/>
                <a:cs typeface="Times New Roman" panose="02020603050405020304" pitchFamily="18" charset="0"/>
              </a:rPr>
              <a:t>: Amazon’s use of Big Data Analytics offers personalized product recommendations based on your shopping history, creating a more tailored and enjoyable shopping experience.</a:t>
            </a:r>
          </a:p>
          <a:p>
            <a:pPr algn="just"/>
            <a:r>
              <a:rPr lang="en-US" sz="2000" u="sng" dirty="0">
                <a:latin typeface="Times New Roman" panose="02020603050405020304" pitchFamily="18" charset="0"/>
                <a:cs typeface="Times New Roman" panose="02020603050405020304" pitchFamily="18" charset="0"/>
              </a:rPr>
              <a:t>Finance</a:t>
            </a:r>
            <a:r>
              <a:rPr lang="en-US" sz="2000" dirty="0">
                <a:latin typeface="Times New Roman" panose="02020603050405020304" pitchFamily="18" charset="0"/>
                <a:cs typeface="Times New Roman" panose="02020603050405020304" pitchFamily="18" charset="0"/>
              </a:rPr>
              <a:t>: Credit card companies such as Visa rely on Big Data Analytics to swiftly identify and prevent fraudulent transactions, ensuring the safety of your financial assets.</a:t>
            </a:r>
          </a:p>
          <a:p>
            <a:pPr algn="just"/>
            <a:r>
              <a:rPr lang="en-US" sz="2000" u="sng" dirty="0">
                <a:latin typeface="Times New Roman" panose="02020603050405020304" pitchFamily="18" charset="0"/>
                <a:cs typeface="Times New Roman" panose="02020603050405020304" pitchFamily="18" charset="0"/>
              </a:rPr>
              <a:t>Transportation</a:t>
            </a:r>
            <a:r>
              <a:rPr lang="en-US" sz="2000" dirty="0">
                <a:latin typeface="Times New Roman" panose="02020603050405020304" pitchFamily="18" charset="0"/>
                <a:cs typeface="Times New Roman" panose="02020603050405020304" pitchFamily="18" charset="0"/>
              </a:rPr>
              <a:t>: Companies like Uber use Big Data Analytics to optimize drivers’ routes and predict demand, reducing wait times and improving overall transportation experiences.</a:t>
            </a:r>
          </a:p>
          <a:p>
            <a:pPr algn="just"/>
            <a:r>
              <a:rPr lang="en-US" sz="2000" u="sng" dirty="0">
                <a:latin typeface="Times New Roman" panose="02020603050405020304" pitchFamily="18" charset="0"/>
                <a:cs typeface="Times New Roman" panose="02020603050405020304" pitchFamily="18" charset="0"/>
              </a:rPr>
              <a:t>Agriculture</a:t>
            </a:r>
            <a:r>
              <a:rPr lang="en-US" sz="2000" dirty="0">
                <a:latin typeface="Times New Roman" panose="02020603050405020304" pitchFamily="18" charset="0"/>
                <a:cs typeface="Times New Roman" panose="02020603050405020304" pitchFamily="18" charset="0"/>
              </a:rPr>
              <a:t>: Farmers make informed decisions, boosting crop yields while conserving resources.</a:t>
            </a:r>
          </a:p>
          <a:p>
            <a:pPr algn="just"/>
            <a:r>
              <a:rPr lang="en-US" sz="2000" u="sng" dirty="0">
                <a:latin typeface="Times New Roman" panose="02020603050405020304" pitchFamily="18" charset="0"/>
                <a:cs typeface="Times New Roman" panose="02020603050405020304" pitchFamily="18" charset="0"/>
              </a:rPr>
              <a:t>Manufacturing</a:t>
            </a:r>
            <a:r>
              <a:rPr lang="en-US" sz="2000" dirty="0">
                <a:latin typeface="Times New Roman" panose="02020603050405020304" pitchFamily="18" charset="0"/>
                <a:cs typeface="Times New Roman" panose="02020603050405020304" pitchFamily="18" charset="0"/>
              </a:rPr>
              <a:t>: Companies like General Electric (GE) use Big Data Analytics to predict machinery maintenance needs, reducing downtime and enhancing operational efficiency.</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1354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D86D6-1012-4580-93D2-430135457D4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Big Data in Real World</a:t>
            </a:r>
          </a:p>
        </p:txBody>
      </p:sp>
      <p:sp>
        <p:nvSpPr>
          <p:cNvPr id="3" name="Content Placeholder 2">
            <a:extLst>
              <a:ext uri="{FF2B5EF4-FFF2-40B4-BE49-F238E27FC236}">
                <a16:creationId xmlns:a16="http://schemas.microsoft.com/office/drawing/2014/main" id="{37847AB1-03E0-4A9C-8294-37DB488DBBCB}"/>
              </a:ext>
            </a:extLst>
          </p:cNvPr>
          <p:cNvSpPr>
            <a:spLocks noGrp="1"/>
          </p:cNvSpPr>
          <p:nvPr>
            <p:ph idx="1"/>
          </p:nvPr>
        </p:nvSpPr>
        <p:spPr/>
        <p:txBody>
          <a:bodyPr>
            <a:normAutofit/>
          </a:bodyPr>
          <a:lstStyle/>
          <a:p>
            <a:pPr algn="jus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Big data analytics helps companies and governments make sense of data and make better, informed decisions.</a:t>
            </a:r>
          </a:p>
          <a:p>
            <a:pPr algn="just"/>
            <a:r>
              <a:rPr lang="en-US" sz="2000" u="sng" dirty="0">
                <a:latin typeface="Times New Roman" panose="02020603050405020304" pitchFamily="18" charset="0"/>
                <a:cs typeface="Times New Roman" panose="02020603050405020304" pitchFamily="18" charset="0"/>
              </a:rPr>
              <a:t>Entertainment</a:t>
            </a:r>
            <a:r>
              <a:rPr lang="en-US" sz="2000" dirty="0">
                <a:latin typeface="Times New Roman" panose="02020603050405020304" pitchFamily="18" charset="0"/>
                <a:cs typeface="Times New Roman" panose="02020603050405020304" pitchFamily="18" charset="0"/>
              </a:rPr>
              <a:t>: Providing a personalized recommendation of movies and music according to a customer’s preferences has been transformative for the entertainment industry (think Spotify and Netflix).</a:t>
            </a:r>
          </a:p>
          <a:p>
            <a:pPr algn="just"/>
            <a:r>
              <a:rPr lang="en-US" sz="2000" u="sng" dirty="0">
                <a:latin typeface="Times New Roman" panose="02020603050405020304" pitchFamily="18" charset="0"/>
                <a:cs typeface="Times New Roman" panose="02020603050405020304" pitchFamily="18" charset="0"/>
              </a:rPr>
              <a:t>Education</a:t>
            </a:r>
            <a:r>
              <a:rPr lang="en-US" sz="2000" dirty="0">
                <a:latin typeface="Times New Roman" panose="02020603050405020304" pitchFamily="18" charset="0"/>
                <a:cs typeface="Times New Roman" panose="02020603050405020304" pitchFamily="18" charset="0"/>
              </a:rPr>
              <a:t>: Big data helps schools and educational technology companies develop new curriculums while improving existing plans based on needs and demands.</a:t>
            </a:r>
          </a:p>
          <a:p>
            <a:pPr algn="just"/>
            <a:r>
              <a:rPr lang="en-US" sz="2000" u="sng" dirty="0">
                <a:latin typeface="Times New Roman" panose="02020603050405020304" pitchFamily="18" charset="0"/>
                <a:cs typeface="Times New Roman" panose="02020603050405020304" pitchFamily="18" charset="0"/>
              </a:rPr>
              <a:t>Government</a:t>
            </a:r>
            <a:r>
              <a:rPr lang="en-US" sz="2000" dirty="0">
                <a:latin typeface="Times New Roman" panose="02020603050405020304" pitchFamily="18" charset="0"/>
                <a:cs typeface="Times New Roman" panose="02020603050405020304" pitchFamily="18" charset="0"/>
              </a:rPr>
              <a:t>: Big data can be used to collect data from CCTV and traffic cameras, satellites, body cameras and sensors, emails, calls, and more, to help manage the public sector.</a:t>
            </a:r>
          </a:p>
          <a:p>
            <a:pPr algn="just"/>
            <a:r>
              <a:rPr lang="en-US" sz="2000" u="sng" dirty="0">
                <a:latin typeface="Times New Roman" panose="02020603050405020304" pitchFamily="18" charset="0"/>
                <a:cs typeface="Times New Roman" panose="02020603050405020304" pitchFamily="18" charset="0"/>
              </a:rPr>
              <a:t>Marketing</a:t>
            </a:r>
            <a:r>
              <a:rPr lang="en-US" sz="2000" dirty="0">
                <a:latin typeface="Times New Roman" panose="02020603050405020304" pitchFamily="18" charset="0"/>
                <a:cs typeface="Times New Roman" panose="02020603050405020304" pitchFamily="18" charset="0"/>
              </a:rPr>
              <a:t>: Customer information and preferences can be used to create targeted advertising campaigns with a high return on investment (ROI).</a:t>
            </a:r>
          </a:p>
          <a:p>
            <a:pPr algn="just"/>
            <a:r>
              <a:rPr lang="en-US" sz="2000" u="sng" dirty="0">
                <a:latin typeface="Times New Roman" panose="02020603050405020304" pitchFamily="18" charset="0"/>
                <a:cs typeface="Times New Roman" panose="02020603050405020304" pitchFamily="18" charset="0"/>
              </a:rPr>
              <a:t>Banking</a:t>
            </a:r>
            <a:r>
              <a:rPr lang="en-US" sz="2000" dirty="0">
                <a:latin typeface="Times New Roman" panose="02020603050405020304" pitchFamily="18" charset="0"/>
                <a:cs typeface="Times New Roman" panose="02020603050405020304" pitchFamily="18" charset="0"/>
              </a:rPr>
              <a:t>: Data analytics can help track and monitor illegal money laundering.</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9978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80E9-B62C-4AC0-BC02-6394A7E4F42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Challenges of Big Data </a:t>
            </a:r>
          </a:p>
        </p:txBody>
      </p:sp>
      <p:sp>
        <p:nvSpPr>
          <p:cNvPr id="3" name="Content Placeholder 2">
            <a:extLst>
              <a:ext uri="{FF2B5EF4-FFF2-40B4-BE49-F238E27FC236}">
                <a16:creationId xmlns:a16="http://schemas.microsoft.com/office/drawing/2014/main" id="{18B6D4F2-6F79-4935-8F45-9F7A0CB96AE4}"/>
              </a:ext>
            </a:extLst>
          </p:cNvPr>
          <p:cNvSpPr>
            <a:spLocks noGrp="1"/>
          </p:cNvSpPr>
          <p:nvPr>
            <p:ph idx="1"/>
          </p:nvPr>
        </p:nvSpPr>
        <p:spPr/>
        <p:txBody>
          <a:bodyPr>
            <a:normAutofit/>
          </a:bodyPr>
          <a:lstStyle/>
          <a:p>
            <a:pPr algn="just"/>
            <a:r>
              <a:rPr lang="en-US" sz="2000" u="sng" dirty="0">
                <a:latin typeface="Times New Roman" panose="02020603050405020304" pitchFamily="18" charset="0"/>
                <a:cs typeface="Times New Roman" panose="02020603050405020304" pitchFamily="18" charset="0"/>
              </a:rPr>
              <a:t>Data Overload</a:t>
            </a:r>
            <a:r>
              <a:rPr lang="en-US" sz="2000" dirty="0">
                <a:latin typeface="Times New Roman" panose="02020603050405020304" pitchFamily="18" charset="0"/>
                <a:cs typeface="Times New Roman" panose="02020603050405020304" pitchFamily="18" charset="0"/>
              </a:rPr>
              <a:t>: Consider Twitter, where approximately 6,000 tweets are posted every second. The challenge is sifting through this avalanche of data to find valuable insights.</a:t>
            </a:r>
          </a:p>
          <a:p>
            <a:pPr algn="just"/>
            <a:r>
              <a:rPr lang="en-US" sz="2000" u="sng" dirty="0">
                <a:latin typeface="Times New Roman" panose="02020603050405020304" pitchFamily="18" charset="0"/>
                <a:cs typeface="Times New Roman" panose="02020603050405020304" pitchFamily="18" charset="0"/>
              </a:rPr>
              <a:t>Data Quality</a:t>
            </a:r>
            <a:r>
              <a:rPr lang="en-US" sz="2000" dirty="0">
                <a:latin typeface="Times New Roman" panose="02020603050405020304" pitchFamily="18" charset="0"/>
                <a:cs typeface="Times New Roman" panose="02020603050405020304" pitchFamily="18" charset="0"/>
              </a:rPr>
              <a:t>: If the input data is inaccurate or incomplete, the insights generated by Big Data Analytics can be flawed. For example, incorrect sensor readings could lead to wrong conclusions in weather forecasting.</a:t>
            </a:r>
          </a:p>
          <a:p>
            <a:pPr algn="just"/>
            <a:r>
              <a:rPr lang="en-US" sz="2000" u="sng" dirty="0">
                <a:latin typeface="Times New Roman" panose="02020603050405020304" pitchFamily="18" charset="0"/>
                <a:cs typeface="Times New Roman" panose="02020603050405020304" pitchFamily="18" charset="0"/>
              </a:rPr>
              <a:t>Privacy Concerns</a:t>
            </a:r>
            <a:r>
              <a:rPr lang="en-US" sz="2000" dirty="0">
                <a:latin typeface="Times New Roman" panose="02020603050405020304" pitchFamily="18" charset="0"/>
                <a:cs typeface="Times New Roman" panose="02020603050405020304" pitchFamily="18" charset="0"/>
              </a:rPr>
              <a:t>: With the vast amount of personal data used, like in Facebook’s ad targeting, there’s a fine line between providing personalized experiences and infringing on privacy.</a:t>
            </a:r>
          </a:p>
          <a:p>
            <a:pPr algn="just"/>
            <a:r>
              <a:rPr lang="en-US" sz="2000" u="sng" dirty="0">
                <a:latin typeface="Times New Roman" panose="02020603050405020304" pitchFamily="18" charset="0"/>
                <a:cs typeface="Times New Roman" panose="02020603050405020304" pitchFamily="18" charset="0"/>
              </a:rPr>
              <a:t>Security Risks</a:t>
            </a:r>
            <a:r>
              <a:rPr lang="en-US" sz="2000" dirty="0">
                <a:latin typeface="Times New Roman" panose="02020603050405020304" pitchFamily="18" charset="0"/>
                <a:cs typeface="Times New Roman" panose="02020603050405020304" pitchFamily="18" charset="0"/>
              </a:rPr>
              <a:t>: With cyber threats increasing, safeguarding sensitive data becomes crucial. For instance, banks use Big Data Analytics to detect fraudulent activities, but they must also protect this information from breaches.</a:t>
            </a:r>
          </a:p>
          <a:p>
            <a:pPr algn="just"/>
            <a:r>
              <a:rPr lang="en-US" sz="2000" u="sng" dirty="0">
                <a:latin typeface="Times New Roman" panose="02020603050405020304" pitchFamily="18" charset="0"/>
                <a:cs typeface="Times New Roman" panose="02020603050405020304" pitchFamily="18" charset="0"/>
              </a:rPr>
              <a:t>Costs</a:t>
            </a:r>
            <a:r>
              <a:rPr lang="en-US" sz="2000" dirty="0">
                <a:latin typeface="Times New Roman" panose="02020603050405020304" pitchFamily="18" charset="0"/>
                <a:cs typeface="Times New Roman" panose="02020603050405020304" pitchFamily="18" charset="0"/>
              </a:rPr>
              <a:t>: Implementing and maintaining Big Data Analytics systems can be expensive. Airlines like Delta use analytics to optimize flight schedules, but they need to ensure that the benefits outweigh the costs.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3450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2604</Words>
  <Application>Microsoft Office PowerPoint</Application>
  <PresentationFormat>Widescreen</PresentationFormat>
  <Paragraphs>123</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 New Roman</vt:lpstr>
      <vt:lpstr>Wingdings</vt:lpstr>
      <vt:lpstr>Office Theme</vt:lpstr>
      <vt:lpstr>                B.M.S COLLEGE OF ENGINEERING, BANGALORE-19   DEPARTMENT OF MACHINE LEARNING  BIG DATA ANALYTICS (24AM6PEBDA) </vt:lpstr>
      <vt:lpstr>What is Data?</vt:lpstr>
      <vt:lpstr>What is Big Data?</vt:lpstr>
      <vt:lpstr>What is Big Data Analytics?</vt:lpstr>
      <vt:lpstr>Importance of Big Data Analytics </vt:lpstr>
      <vt:lpstr>Sources of Big Data </vt:lpstr>
      <vt:lpstr>Sources of Big Data </vt:lpstr>
      <vt:lpstr>Sources of Big Data </vt:lpstr>
      <vt:lpstr>Characteristics of Big Data </vt:lpstr>
      <vt:lpstr>Characteristics of Big Data </vt:lpstr>
      <vt:lpstr>Characteristics of Big Data </vt:lpstr>
      <vt:lpstr>Categorization of Data </vt:lpstr>
      <vt:lpstr>Characteristics of Big Data </vt:lpstr>
      <vt:lpstr>Characteristics of Big Data </vt:lpstr>
      <vt:lpstr>Types of Big Data Analytics</vt:lpstr>
      <vt:lpstr>Types of Big Data Analytics</vt:lpstr>
      <vt:lpstr>Big Data Analytics Tools and Techniques</vt:lpstr>
      <vt:lpstr>Big Data Analytics Tools and Techniques</vt:lpstr>
      <vt:lpstr>Benefits of Big Data Analytics </vt:lpstr>
      <vt:lpstr>Usage of Big Data</vt:lpstr>
      <vt:lpstr>Big Data in Real World</vt:lpstr>
      <vt:lpstr>Challenges of Big Data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Varsha R</dc:creator>
  <cp:lastModifiedBy>Varsha R</cp:lastModifiedBy>
  <cp:revision>59</cp:revision>
  <dcterms:created xsi:type="dcterms:W3CDTF">2024-03-22T04:14:10Z</dcterms:created>
  <dcterms:modified xsi:type="dcterms:W3CDTF">2026-02-10T05:05:10Z</dcterms:modified>
</cp:coreProperties>
</file>