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0"/>
  </p:notesMasterIdLst>
  <p:sldIdLst>
    <p:sldId id="284"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3" r:id="rId16"/>
    <p:sldId id="270" r:id="rId17"/>
    <p:sldId id="271" r:id="rId18"/>
    <p:sldId id="272"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1" d="100"/>
          <a:sy n="141" d="100"/>
        </p:scale>
        <p:origin x="74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d3975ed7a8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d3975ed7a8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d3975ed7a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d3975ed7a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d3975ed7a8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d3975ed7a8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d3975ed7a8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d3975ed7a8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d3975ed7a8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d3975ed7a8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d3975ed7a8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d3975ed7a8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d3975ed7a8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d3975ed7a8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d3975ed7a8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d3975ed7a8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d3975ed7a8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d3975ed7a8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d3975ed7a8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d3975ed7a8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d3975ed7a8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d3975ed7a8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d3975ed7a8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d3975ed7a8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d3975ed7a8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d3975ed7a8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d3975ed7a8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d3975ed7a8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d3975ed7a8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d3975ed7a8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d3975ed7a8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d3975ed7a8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 name="TextBox 1">
            <a:extLst>
              <a:ext uri="{FF2B5EF4-FFF2-40B4-BE49-F238E27FC236}">
                <a16:creationId xmlns:a16="http://schemas.microsoft.com/office/drawing/2014/main" id="{296EDD35-A5A4-4FA0-8B79-8E8565A822AC}"/>
              </a:ext>
            </a:extLst>
          </p:cNvPr>
          <p:cNvSpPr txBox="1"/>
          <p:nvPr userDrawn="1"/>
        </p:nvSpPr>
        <p:spPr>
          <a:xfrm>
            <a:off x="3128154" y="4663217"/>
            <a:ext cx="2698750" cy="307777"/>
          </a:xfrm>
          <a:prstGeom prst="rect">
            <a:avLst/>
          </a:prstGeom>
          <a:noFill/>
        </p:spPr>
        <p:txBody>
          <a:bodyPr wrap="square" rtlCol="0">
            <a:spAutoFit/>
          </a:bodyPr>
          <a:lstStyle/>
          <a:p>
            <a:r>
              <a:rPr lang="en-IN" dirty="0">
                <a:latin typeface="Cambria" panose="02040503050406030204" pitchFamily="18" charset="0"/>
                <a:ea typeface="Cambria" panose="02040503050406030204" pitchFamily="18" charset="0"/>
              </a:rPr>
              <a:t>Presentation by Prof. Varsha R</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1143000" y="841772"/>
            <a:ext cx="6858000" cy="1790700"/>
          </a:xfrm>
          <a:prstGeom prst="rect">
            <a:avLst/>
          </a:prstGeom>
          <a:noFill/>
          <a:ln>
            <a:noFill/>
          </a:ln>
        </p:spPr>
        <p:txBody>
          <a:bodyPr spcFirstLastPara="1" wrap="square" lIns="68569" tIns="34275" rIns="68569" bIns="34275" anchor="b" anchorCtr="0">
            <a:noAutofit/>
          </a:bodyPr>
          <a:lstStyle/>
          <a:p>
            <a:pPr>
              <a:lnSpc>
                <a:spcPct val="90000"/>
              </a:lnSpc>
              <a:buSzPts val="2800"/>
            </a:pPr>
            <a:r>
              <a:rPr lang="en-IN" sz="2100" dirty="0">
                <a:solidFill>
                  <a:schemeClr val="accent2"/>
                </a:solidFill>
                <a:latin typeface="Times New Roman"/>
                <a:ea typeface="Times New Roman"/>
                <a:cs typeface="Times New Roman"/>
                <a:sym typeface="Times New Roman"/>
              </a:rPr>
              <a:t>B.M.S COLLEGE OF ENGINEERING, BANGALORE-19</a:t>
            </a:r>
            <a:br>
              <a:rPr lang="en-IN" sz="2100" dirty="0">
                <a:latin typeface="Times New Roman"/>
                <a:ea typeface="Times New Roman"/>
                <a:cs typeface="Times New Roman"/>
                <a:sym typeface="Times New Roman"/>
              </a:rPr>
            </a:br>
            <a:r>
              <a:rPr lang="en-IN" sz="2100" dirty="0">
                <a:solidFill>
                  <a:schemeClr val="accent1"/>
                </a:solidFill>
                <a:latin typeface="Times New Roman"/>
                <a:ea typeface="Times New Roman"/>
                <a:cs typeface="Times New Roman"/>
                <a:sym typeface="Times New Roman"/>
              </a:rPr>
              <a:t>DEPARTMENT OF MACHINE LEARNING</a:t>
            </a:r>
            <a:br>
              <a:rPr lang="en-IN" sz="2100" dirty="0">
                <a:solidFill>
                  <a:schemeClr val="accent1"/>
                </a:solidFill>
                <a:latin typeface="Times New Roman"/>
                <a:ea typeface="Times New Roman"/>
                <a:cs typeface="Times New Roman"/>
                <a:sym typeface="Times New Roman"/>
              </a:rPr>
            </a:br>
            <a:r>
              <a:rPr lang="en-IN" sz="2100" dirty="0">
                <a:solidFill>
                  <a:srgbClr val="C00000"/>
                </a:solidFill>
                <a:latin typeface="Times New Roman"/>
                <a:ea typeface="Times New Roman"/>
                <a:cs typeface="Times New Roman"/>
                <a:sym typeface="Times New Roman"/>
              </a:rPr>
              <a:t>BIG DATA ANALYTICS</a:t>
            </a:r>
            <a:br>
              <a:rPr lang="en-IN" sz="2100" dirty="0">
                <a:latin typeface="Times New Roman"/>
                <a:ea typeface="Times New Roman"/>
                <a:cs typeface="Times New Roman"/>
                <a:sym typeface="Times New Roman"/>
              </a:rPr>
            </a:br>
            <a:r>
              <a:rPr lang="en-IN" sz="2100" dirty="0">
                <a:solidFill>
                  <a:srgbClr val="C55A11"/>
                </a:solidFill>
                <a:latin typeface="Times New Roman"/>
                <a:ea typeface="Times New Roman"/>
                <a:cs typeface="Times New Roman"/>
                <a:sym typeface="Times New Roman"/>
              </a:rPr>
              <a:t>(24AM6PEBDA)</a:t>
            </a:r>
            <a:br>
              <a:rPr lang="en-IN" sz="2100" dirty="0">
                <a:solidFill>
                  <a:srgbClr val="C55A11"/>
                </a:solidFill>
                <a:latin typeface="Times New Roman"/>
                <a:ea typeface="Times New Roman"/>
                <a:cs typeface="Times New Roman"/>
                <a:sym typeface="Times New Roman"/>
              </a:rPr>
            </a:br>
            <a:r>
              <a:rPr lang="en-IN" sz="2100" dirty="0">
                <a:solidFill>
                  <a:srgbClr val="C55A11"/>
                </a:solidFill>
                <a:latin typeface="Times New Roman"/>
                <a:ea typeface="Times New Roman"/>
                <a:cs typeface="Times New Roman"/>
                <a:sym typeface="Times New Roman"/>
              </a:rPr>
              <a:t>UNIT-05</a:t>
            </a:r>
            <a:endParaRPr sz="2100" dirty="0"/>
          </a:p>
        </p:txBody>
      </p:sp>
      <p:sp>
        <p:nvSpPr>
          <p:cNvPr id="85" name="Google Shape;85;p13"/>
          <p:cNvSpPr txBox="1">
            <a:spLocks noGrp="1"/>
          </p:cNvSpPr>
          <p:nvPr>
            <p:ph type="subTitle" idx="1"/>
          </p:nvPr>
        </p:nvSpPr>
        <p:spPr>
          <a:xfrm>
            <a:off x="1079501" y="2758678"/>
            <a:ext cx="6858000" cy="1983686"/>
          </a:xfrm>
          <a:prstGeom prst="rect">
            <a:avLst/>
          </a:prstGeom>
          <a:noFill/>
          <a:ln>
            <a:noFill/>
          </a:ln>
        </p:spPr>
        <p:txBody>
          <a:bodyPr spcFirstLastPara="1" wrap="square" lIns="68569" tIns="34275" rIns="68569" bIns="34275" anchor="t" anchorCtr="0">
            <a:normAutofit/>
          </a:bodyPr>
          <a:lstStyle/>
          <a:p>
            <a:pPr marL="0" indent="0">
              <a:lnSpc>
                <a:spcPct val="90000"/>
              </a:lnSpc>
              <a:buClr>
                <a:schemeClr val="dk1"/>
              </a:buClr>
              <a:buSzPts val="3600"/>
            </a:pPr>
            <a:r>
              <a:rPr lang="en-IN" sz="2700" dirty="0">
                <a:solidFill>
                  <a:srgbClr val="7030A0"/>
                </a:solidFill>
                <a:latin typeface="Times New Roman" panose="02020603050405020304" pitchFamily="18" charset="0"/>
                <a:cs typeface="Times New Roman" panose="02020603050405020304" pitchFamily="18" charset="0"/>
              </a:rPr>
              <a:t>Data Analytics with Apache Spark</a:t>
            </a:r>
          </a:p>
          <a:p>
            <a:pPr marL="0" indent="0">
              <a:lnSpc>
                <a:spcPct val="90000"/>
              </a:lnSpc>
              <a:buClr>
                <a:schemeClr val="dk1"/>
              </a:buClr>
              <a:buSzPts val="3600"/>
            </a:pPr>
            <a:endParaRPr lang="en-IN" sz="1800" dirty="0">
              <a:latin typeface="Times New Roman" panose="02020603050405020304" pitchFamily="18" charset="0"/>
              <a:cs typeface="Times New Roman" panose="02020603050405020304" pitchFamily="18" charset="0"/>
            </a:endParaRPr>
          </a:p>
          <a:p>
            <a:pPr marL="0" indent="0">
              <a:lnSpc>
                <a:spcPct val="90000"/>
              </a:lnSpc>
              <a:buClr>
                <a:schemeClr val="dk1"/>
              </a:buClr>
              <a:buSzPts val="3600"/>
            </a:pPr>
            <a:endParaRPr lang="en-IN" sz="1800" dirty="0">
              <a:latin typeface="Times New Roman" panose="02020603050405020304" pitchFamily="18" charset="0"/>
              <a:cs typeface="Times New Roman" panose="02020603050405020304" pitchFamily="18" charset="0"/>
            </a:endParaRPr>
          </a:p>
          <a:p>
            <a:pPr marL="0" indent="0">
              <a:lnSpc>
                <a:spcPct val="90000"/>
              </a:lnSpc>
              <a:buClr>
                <a:schemeClr val="dk1"/>
              </a:buClr>
              <a:buSzPts val="3600"/>
            </a:pPr>
            <a:r>
              <a:rPr lang="en-IN" sz="1800" dirty="0">
                <a:latin typeface="Times New Roman" panose="02020603050405020304" pitchFamily="18" charset="0"/>
                <a:cs typeface="Times New Roman" panose="02020603050405020304" pitchFamily="18" charset="0"/>
              </a:rPr>
              <a:t>Prof. Varsha R</a:t>
            </a:r>
          </a:p>
          <a:p>
            <a:pPr marL="0" indent="0">
              <a:lnSpc>
                <a:spcPct val="90000"/>
              </a:lnSpc>
              <a:buClr>
                <a:schemeClr val="dk1"/>
              </a:buClr>
              <a:buSzPts val="3600"/>
            </a:pPr>
            <a:r>
              <a:rPr lang="en-IN" sz="1800" dirty="0">
                <a:latin typeface="Times New Roman" panose="02020603050405020304" pitchFamily="18" charset="0"/>
                <a:cs typeface="Times New Roman" panose="02020603050405020304" pitchFamily="18" charset="0"/>
              </a:rPr>
              <a:t>Assistant Professor, Dept. of Machine Learning</a:t>
            </a:r>
          </a:p>
          <a:p>
            <a:pPr marL="0" indent="0">
              <a:lnSpc>
                <a:spcPct val="90000"/>
              </a:lnSpc>
              <a:buClr>
                <a:schemeClr val="dk1"/>
              </a:buClr>
              <a:buSzPts val="3600"/>
            </a:pPr>
            <a:endParaRPr sz="2250" dirty="0">
              <a:latin typeface="Times New Roman" panose="02020603050405020304" pitchFamily="18" charset="0"/>
              <a:cs typeface="Times New Roman" panose="02020603050405020304" pitchFamily="18" charset="0"/>
            </a:endParaRPr>
          </a:p>
        </p:txBody>
      </p:sp>
      <p:pic>
        <p:nvPicPr>
          <p:cNvPr id="3074" name="Picture 2" descr="B.M.S. College of Engineering - Wikipedia">
            <a:extLst>
              <a:ext uri="{FF2B5EF4-FFF2-40B4-BE49-F238E27FC236}">
                <a16:creationId xmlns:a16="http://schemas.microsoft.com/office/drawing/2014/main" id="{93D33E42-0381-46D7-92A5-B27D49EC0A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4071" y="401136"/>
            <a:ext cx="628860" cy="6288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dirty="0">
                <a:latin typeface="Times New Roman"/>
                <a:ea typeface="Times New Roman"/>
                <a:cs typeface="Times New Roman"/>
                <a:sym typeface="Times New Roman"/>
              </a:rPr>
              <a:t>Introduction</a:t>
            </a:r>
            <a:endParaRPr sz="4000" dirty="0">
              <a:latin typeface="Times New Roman"/>
              <a:ea typeface="Times New Roman"/>
              <a:cs typeface="Times New Roman"/>
              <a:sym typeface="Times New Roman"/>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25000" lnSpcReduction="20000"/>
          </a:bodyPr>
          <a:lstStyle/>
          <a:p>
            <a:pPr marL="0" lvl="0" indent="0" algn="just" rtl="0">
              <a:lnSpc>
                <a:spcPct val="90000"/>
              </a:lnSpc>
              <a:spcBef>
                <a:spcPts val="1000"/>
              </a:spcBef>
              <a:spcAft>
                <a:spcPts val="0"/>
              </a:spcAft>
              <a:buClr>
                <a:schemeClr val="dk1"/>
              </a:buClr>
              <a:buSzPct val="50000"/>
              <a:buFont typeface="Arial"/>
              <a:buNone/>
            </a:pPr>
            <a:r>
              <a:rPr lang="en" sz="6000" b="1" dirty="0">
                <a:solidFill>
                  <a:schemeClr val="dk1"/>
                </a:solidFill>
                <a:latin typeface="Times New Roman"/>
                <a:ea typeface="Times New Roman"/>
                <a:cs typeface="Times New Roman"/>
                <a:sym typeface="Times New Roman"/>
              </a:rPr>
              <a:t>Apache Spark</a:t>
            </a:r>
            <a:r>
              <a:rPr lang="en" sz="6000" dirty="0">
                <a:solidFill>
                  <a:schemeClr val="dk1"/>
                </a:solidFill>
                <a:latin typeface="Times New Roman"/>
                <a:ea typeface="Times New Roman"/>
                <a:cs typeface="Times New Roman"/>
                <a:sym typeface="Times New Roman"/>
              </a:rPr>
              <a:t> is an </a:t>
            </a:r>
            <a:r>
              <a:rPr lang="en" sz="6000" b="1" dirty="0">
                <a:solidFill>
                  <a:schemeClr val="dk1"/>
                </a:solidFill>
                <a:latin typeface="Times New Roman"/>
                <a:ea typeface="Times New Roman"/>
                <a:cs typeface="Times New Roman"/>
                <a:sym typeface="Times New Roman"/>
              </a:rPr>
              <a:t>open-source distributed computing framework</a:t>
            </a:r>
            <a:r>
              <a:rPr lang="en" sz="6000" dirty="0">
                <a:solidFill>
                  <a:schemeClr val="dk1"/>
                </a:solidFill>
                <a:latin typeface="Times New Roman"/>
                <a:ea typeface="Times New Roman"/>
                <a:cs typeface="Times New Roman"/>
                <a:sym typeface="Times New Roman"/>
              </a:rPr>
              <a:t> designed for </a:t>
            </a:r>
            <a:r>
              <a:rPr lang="en" sz="6000" b="1" dirty="0">
                <a:solidFill>
                  <a:schemeClr val="dk1"/>
                </a:solidFill>
                <a:latin typeface="Times New Roman"/>
                <a:ea typeface="Times New Roman"/>
                <a:cs typeface="Times New Roman"/>
                <a:sym typeface="Times New Roman"/>
              </a:rPr>
              <a:t>fast processing of large-scale data</a:t>
            </a:r>
            <a:r>
              <a:rPr lang="en" sz="6000" dirty="0">
                <a:solidFill>
                  <a:schemeClr val="dk1"/>
                </a:solidFill>
                <a:latin typeface="Times New Roman"/>
                <a:ea typeface="Times New Roman"/>
                <a:cs typeface="Times New Roman"/>
                <a:sym typeface="Times New Roman"/>
              </a:rPr>
              <a:t>.</a:t>
            </a:r>
            <a:endParaRPr sz="60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275"/>
              <a:buFont typeface="Arial"/>
              <a:buNone/>
            </a:pPr>
            <a:r>
              <a:rPr lang="en" sz="6000" dirty="0">
                <a:solidFill>
                  <a:schemeClr val="dk1"/>
                </a:solidFill>
                <a:latin typeface="Times New Roman"/>
                <a:ea typeface="Times New Roman"/>
                <a:cs typeface="Times New Roman"/>
                <a:sym typeface="Times New Roman"/>
              </a:rPr>
              <a:t>•It performs computations </a:t>
            </a:r>
            <a:r>
              <a:rPr lang="en" sz="6000" b="1" dirty="0">
                <a:solidFill>
                  <a:schemeClr val="dk1"/>
                </a:solidFill>
                <a:latin typeface="Times New Roman"/>
                <a:ea typeface="Times New Roman"/>
                <a:cs typeface="Times New Roman"/>
                <a:sym typeface="Times New Roman"/>
              </a:rPr>
              <a:t>in-memory</a:t>
            </a:r>
            <a:r>
              <a:rPr lang="en" sz="6000" dirty="0">
                <a:solidFill>
                  <a:schemeClr val="dk1"/>
                </a:solidFill>
                <a:latin typeface="Times New Roman"/>
                <a:ea typeface="Times New Roman"/>
                <a:cs typeface="Times New Roman"/>
                <a:sym typeface="Times New Roman"/>
              </a:rPr>
              <a:t>, which makes it much faster than traditional systems like Hadoop MapReduce.</a:t>
            </a:r>
            <a:endParaRPr sz="60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275"/>
              <a:buFont typeface="Arial"/>
              <a:buNone/>
            </a:pPr>
            <a:r>
              <a:rPr lang="en" sz="6000" dirty="0">
                <a:solidFill>
                  <a:schemeClr val="dk1"/>
                </a:solidFill>
                <a:latin typeface="Times New Roman"/>
                <a:ea typeface="Times New Roman"/>
                <a:cs typeface="Times New Roman"/>
                <a:sym typeface="Times New Roman"/>
              </a:rPr>
              <a:t>•Spark supports multiple workloads such as:</a:t>
            </a:r>
            <a:endParaRPr sz="60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275"/>
              <a:buFont typeface="Arial"/>
              <a:buNone/>
            </a:pPr>
            <a:r>
              <a:rPr lang="en" sz="6000" dirty="0">
                <a:solidFill>
                  <a:schemeClr val="dk1"/>
                </a:solidFill>
                <a:latin typeface="Times New Roman"/>
                <a:ea typeface="Times New Roman"/>
                <a:cs typeface="Times New Roman"/>
                <a:sym typeface="Times New Roman"/>
              </a:rPr>
              <a:t>•Batch processing</a:t>
            </a:r>
            <a:endParaRPr sz="60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275"/>
              <a:buFont typeface="Arial"/>
              <a:buNone/>
            </a:pPr>
            <a:r>
              <a:rPr lang="en" sz="6000" dirty="0">
                <a:solidFill>
                  <a:schemeClr val="dk1"/>
                </a:solidFill>
                <a:latin typeface="Times New Roman"/>
                <a:ea typeface="Times New Roman"/>
                <a:cs typeface="Times New Roman"/>
                <a:sym typeface="Times New Roman"/>
              </a:rPr>
              <a:t>•Real-time streaming</a:t>
            </a:r>
            <a:endParaRPr sz="60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275"/>
              <a:buFont typeface="Arial"/>
              <a:buNone/>
            </a:pPr>
            <a:r>
              <a:rPr lang="en" sz="6000" dirty="0">
                <a:solidFill>
                  <a:schemeClr val="dk1"/>
                </a:solidFill>
                <a:latin typeface="Times New Roman"/>
                <a:ea typeface="Times New Roman"/>
                <a:cs typeface="Times New Roman"/>
                <a:sym typeface="Times New Roman"/>
              </a:rPr>
              <a:t>•Machine learning</a:t>
            </a:r>
            <a:endParaRPr sz="60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275"/>
              <a:buFont typeface="Arial"/>
              <a:buNone/>
            </a:pPr>
            <a:r>
              <a:rPr lang="en" sz="6000" dirty="0">
                <a:solidFill>
                  <a:schemeClr val="dk1"/>
                </a:solidFill>
                <a:latin typeface="Times New Roman"/>
                <a:ea typeface="Times New Roman"/>
                <a:cs typeface="Times New Roman"/>
                <a:sym typeface="Times New Roman"/>
              </a:rPr>
              <a:t>•Graph processing</a:t>
            </a:r>
            <a:endParaRPr sz="60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275"/>
              <a:buFont typeface="Arial"/>
              <a:buNone/>
            </a:pPr>
            <a:r>
              <a:rPr lang="en" sz="6000" dirty="0">
                <a:solidFill>
                  <a:schemeClr val="dk1"/>
                </a:solidFill>
                <a:latin typeface="Times New Roman"/>
                <a:ea typeface="Times New Roman"/>
                <a:cs typeface="Times New Roman"/>
                <a:sym typeface="Times New Roman"/>
              </a:rPr>
              <a:t>•SQL queries</a:t>
            </a:r>
            <a:endParaRPr sz="60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275"/>
              <a:buFont typeface="Arial"/>
              <a:buNone/>
            </a:pPr>
            <a:r>
              <a:rPr lang="en" sz="6000" dirty="0">
                <a:solidFill>
                  <a:schemeClr val="dk1"/>
                </a:solidFill>
                <a:latin typeface="Times New Roman"/>
                <a:ea typeface="Times New Roman"/>
                <a:cs typeface="Times New Roman"/>
                <a:sym typeface="Times New Roman"/>
              </a:rPr>
              <a:t>•It provides high-level APIs in languages like </a:t>
            </a:r>
            <a:r>
              <a:rPr lang="en" sz="6000" b="1" dirty="0">
                <a:solidFill>
                  <a:schemeClr val="dk1"/>
                </a:solidFill>
                <a:latin typeface="Times New Roman"/>
                <a:ea typeface="Times New Roman"/>
                <a:cs typeface="Times New Roman"/>
                <a:sym typeface="Times New Roman"/>
              </a:rPr>
              <a:t>Scala, Python, Java, and R</a:t>
            </a:r>
            <a:r>
              <a:rPr lang="en" sz="6000" dirty="0">
                <a:solidFill>
                  <a:schemeClr val="dk1"/>
                </a:solidFill>
                <a:latin typeface="Times New Roman"/>
                <a:ea typeface="Times New Roman"/>
                <a:cs typeface="Times New Roman"/>
                <a:sym typeface="Times New Roman"/>
              </a:rPr>
              <a:t>.</a:t>
            </a:r>
            <a:endParaRPr sz="6000" dirty="0">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dirty="0">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4000" dirty="0">
                <a:latin typeface="Times New Roman"/>
                <a:ea typeface="Times New Roman"/>
                <a:cs typeface="Times New Roman"/>
                <a:sym typeface="Times New Roman"/>
              </a:rPr>
              <a:t>Spark: A Unified Engine</a:t>
            </a:r>
            <a:endParaRPr sz="4000" dirty="0">
              <a:latin typeface="Times New Roman"/>
              <a:ea typeface="Times New Roman"/>
              <a:cs typeface="Times New Roman"/>
              <a:sym typeface="Times New Roman"/>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rPr>
              <a:t>•</a:t>
            </a:r>
            <a:r>
              <a:rPr lang="en" sz="1500" dirty="0">
                <a:solidFill>
                  <a:schemeClr val="dk1"/>
                </a:solidFill>
                <a:latin typeface="Times New Roman"/>
                <a:ea typeface="Times New Roman"/>
                <a:cs typeface="Times New Roman"/>
                <a:sym typeface="Times New Roman"/>
              </a:rPr>
              <a:t>Spark is called a </a:t>
            </a:r>
            <a:r>
              <a:rPr lang="en" sz="1500" b="1" dirty="0">
                <a:solidFill>
                  <a:schemeClr val="dk1"/>
                </a:solidFill>
                <a:latin typeface="Times New Roman"/>
                <a:ea typeface="Times New Roman"/>
                <a:cs typeface="Times New Roman"/>
                <a:sym typeface="Times New Roman"/>
              </a:rPr>
              <a:t>unified analytics engine</a:t>
            </a:r>
            <a:r>
              <a:rPr lang="en" sz="1500" dirty="0">
                <a:solidFill>
                  <a:schemeClr val="dk1"/>
                </a:solidFill>
                <a:latin typeface="Times New Roman"/>
                <a:ea typeface="Times New Roman"/>
                <a:cs typeface="Times New Roman"/>
                <a:sym typeface="Times New Roman"/>
              </a:rPr>
              <a:t> because it supports multiple types of data processing within a </a:t>
            </a:r>
            <a:r>
              <a:rPr lang="en" sz="1500" b="1" dirty="0">
                <a:solidFill>
                  <a:schemeClr val="dk1"/>
                </a:solidFill>
                <a:latin typeface="Times New Roman"/>
                <a:ea typeface="Times New Roman"/>
                <a:cs typeface="Times New Roman"/>
                <a:sym typeface="Times New Roman"/>
              </a:rPr>
              <a:t>single platform</a:t>
            </a:r>
            <a:r>
              <a:rPr lang="en" sz="1500" dirty="0">
                <a:solidFill>
                  <a:schemeClr val="dk1"/>
                </a:solidFill>
                <a:latin typeface="Times New Roman"/>
                <a:ea typeface="Times New Roman"/>
                <a:cs typeface="Times New Roman"/>
                <a:sym typeface="Times New Roman"/>
              </a:rPr>
              <a:t>.</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•Apache Spark is an open-source unified analytics engine for large-scale data processing. Spark provides an interface for programming clusters with implicit data parallelism and fault tolerance.</a:t>
            </a:r>
            <a:endParaRPr sz="1500" dirty="0">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dirty="0">
                <a:latin typeface="Times New Roman"/>
                <a:ea typeface="Times New Roman"/>
                <a:cs typeface="Times New Roman"/>
                <a:sym typeface="Times New Roman"/>
              </a:rPr>
              <a:t>Brief History of Apache Spark</a:t>
            </a:r>
            <a:endParaRPr sz="4000" dirty="0">
              <a:latin typeface="Times New Roman"/>
              <a:ea typeface="Times New Roman"/>
              <a:cs typeface="Times New Roman"/>
              <a:sym typeface="Times New Roman"/>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90000"/>
              </a:lnSpc>
              <a:spcBef>
                <a:spcPts val="1000"/>
              </a:spcBef>
              <a:spcAft>
                <a:spcPts val="0"/>
              </a:spcAft>
              <a:buNone/>
            </a:pPr>
            <a:r>
              <a:rPr lang="en" sz="1500" dirty="0">
                <a:solidFill>
                  <a:schemeClr val="dk1"/>
                </a:solidFill>
              </a:rPr>
              <a:t>•</a:t>
            </a:r>
            <a:r>
              <a:rPr lang="en" sz="1500" b="1" dirty="0">
                <a:solidFill>
                  <a:schemeClr val="dk1"/>
                </a:solidFill>
                <a:latin typeface="Times New Roman"/>
                <a:ea typeface="Times New Roman"/>
                <a:cs typeface="Times New Roman"/>
                <a:sym typeface="Times New Roman"/>
              </a:rPr>
              <a:t>2009</a:t>
            </a:r>
            <a:r>
              <a:rPr lang="en" sz="1500" dirty="0">
                <a:solidFill>
                  <a:schemeClr val="dk1"/>
                </a:solidFill>
                <a:latin typeface="Times New Roman"/>
                <a:ea typeface="Times New Roman"/>
                <a:cs typeface="Times New Roman"/>
                <a:sym typeface="Times New Roman"/>
              </a:rPr>
              <a:t> – Spark was developed at the </a:t>
            </a:r>
            <a:r>
              <a:rPr lang="en" sz="1500" b="1" dirty="0">
                <a:solidFill>
                  <a:schemeClr val="dk1"/>
                </a:solidFill>
                <a:latin typeface="Times New Roman"/>
                <a:ea typeface="Times New Roman"/>
                <a:cs typeface="Times New Roman"/>
                <a:sym typeface="Times New Roman"/>
              </a:rPr>
              <a:t>UC Berkeley AMPLab</a:t>
            </a:r>
            <a:r>
              <a:rPr lang="en" sz="1500" dirty="0">
                <a:solidFill>
                  <a:schemeClr val="dk1"/>
                </a:solidFill>
                <a:latin typeface="Times New Roman"/>
                <a:ea typeface="Times New Roman"/>
                <a:cs typeface="Times New Roman"/>
                <a:sym typeface="Times New Roman"/>
              </a:rPr>
              <a:t>.</a:t>
            </a:r>
            <a:endParaRPr sz="1500" dirty="0">
              <a:solidFill>
                <a:schemeClr val="dk1"/>
              </a:solidFill>
              <a:latin typeface="Times New Roman"/>
              <a:ea typeface="Times New Roman"/>
              <a:cs typeface="Times New Roman"/>
              <a:sym typeface="Times New Roman"/>
            </a:endParaRPr>
          </a:p>
          <a:p>
            <a:pPr marL="0" lvl="0" indent="0" algn="l" rtl="0">
              <a:lnSpc>
                <a:spcPct val="90000"/>
              </a:lnSpc>
              <a:spcBef>
                <a:spcPts val="1000"/>
              </a:spcBef>
              <a:spcAft>
                <a:spcPts val="0"/>
              </a:spcAft>
              <a:buNone/>
            </a:pPr>
            <a:r>
              <a:rPr lang="en" sz="1500" dirty="0">
                <a:solidFill>
                  <a:schemeClr val="dk1"/>
                </a:solidFill>
                <a:latin typeface="Times New Roman"/>
                <a:ea typeface="Times New Roman"/>
                <a:cs typeface="Times New Roman"/>
                <a:sym typeface="Times New Roman"/>
              </a:rPr>
              <a:t>•</a:t>
            </a:r>
            <a:r>
              <a:rPr lang="en" sz="1500" b="1" dirty="0">
                <a:solidFill>
                  <a:schemeClr val="dk1"/>
                </a:solidFill>
                <a:latin typeface="Times New Roman"/>
                <a:ea typeface="Times New Roman"/>
                <a:cs typeface="Times New Roman"/>
                <a:sym typeface="Times New Roman"/>
              </a:rPr>
              <a:t>2010</a:t>
            </a:r>
            <a:r>
              <a:rPr lang="en" sz="1500" dirty="0">
                <a:solidFill>
                  <a:schemeClr val="dk1"/>
                </a:solidFill>
                <a:latin typeface="Times New Roman"/>
                <a:ea typeface="Times New Roman"/>
                <a:cs typeface="Times New Roman"/>
                <a:sym typeface="Times New Roman"/>
              </a:rPr>
              <a:t> – Spark was released as an open-source project.</a:t>
            </a:r>
            <a:endParaRPr sz="1500" dirty="0">
              <a:solidFill>
                <a:schemeClr val="dk1"/>
              </a:solidFill>
              <a:latin typeface="Times New Roman"/>
              <a:ea typeface="Times New Roman"/>
              <a:cs typeface="Times New Roman"/>
              <a:sym typeface="Times New Roman"/>
            </a:endParaRPr>
          </a:p>
          <a:p>
            <a:pPr marL="0" lvl="0" indent="0" algn="l" rtl="0">
              <a:lnSpc>
                <a:spcPct val="90000"/>
              </a:lnSpc>
              <a:spcBef>
                <a:spcPts val="1000"/>
              </a:spcBef>
              <a:spcAft>
                <a:spcPts val="0"/>
              </a:spcAft>
              <a:buNone/>
            </a:pPr>
            <a:r>
              <a:rPr lang="en" sz="1500" dirty="0">
                <a:solidFill>
                  <a:schemeClr val="dk1"/>
                </a:solidFill>
                <a:latin typeface="Times New Roman"/>
                <a:ea typeface="Times New Roman"/>
                <a:cs typeface="Times New Roman"/>
                <a:sym typeface="Times New Roman"/>
              </a:rPr>
              <a:t>•</a:t>
            </a:r>
            <a:r>
              <a:rPr lang="en" sz="1500" b="1" dirty="0">
                <a:solidFill>
                  <a:schemeClr val="dk1"/>
                </a:solidFill>
                <a:latin typeface="Times New Roman"/>
                <a:ea typeface="Times New Roman"/>
                <a:cs typeface="Times New Roman"/>
                <a:sym typeface="Times New Roman"/>
              </a:rPr>
              <a:t>2013</a:t>
            </a:r>
            <a:r>
              <a:rPr lang="en" sz="1500" dirty="0">
                <a:solidFill>
                  <a:schemeClr val="dk1"/>
                </a:solidFill>
                <a:latin typeface="Times New Roman"/>
                <a:ea typeface="Times New Roman"/>
                <a:cs typeface="Times New Roman"/>
                <a:sym typeface="Times New Roman"/>
              </a:rPr>
              <a:t> – Spark became a top-level project in the </a:t>
            </a:r>
            <a:r>
              <a:rPr lang="en" sz="1500" b="1" dirty="0">
                <a:solidFill>
                  <a:schemeClr val="dk1"/>
                </a:solidFill>
                <a:latin typeface="Times New Roman"/>
                <a:ea typeface="Times New Roman"/>
                <a:cs typeface="Times New Roman"/>
                <a:sym typeface="Times New Roman"/>
              </a:rPr>
              <a:t>Apache Software Foundation</a:t>
            </a:r>
            <a:r>
              <a:rPr lang="en" sz="1500" dirty="0">
                <a:solidFill>
                  <a:schemeClr val="dk1"/>
                </a:solidFill>
                <a:latin typeface="Times New Roman"/>
                <a:ea typeface="Times New Roman"/>
                <a:cs typeface="Times New Roman"/>
                <a:sym typeface="Times New Roman"/>
              </a:rPr>
              <a:t>.</a:t>
            </a:r>
            <a:endParaRPr sz="1500" dirty="0">
              <a:solidFill>
                <a:schemeClr val="dk1"/>
              </a:solidFill>
              <a:latin typeface="Times New Roman"/>
              <a:ea typeface="Times New Roman"/>
              <a:cs typeface="Times New Roman"/>
              <a:sym typeface="Times New Roman"/>
            </a:endParaRPr>
          </a:p>
          <a:p>
            <a:pPr marL="0" lvl="0" indent="0" algn="l" rtl="0">
              <a:lnSpc>
                <a:spcPct val="90000"/>
              </a:lnSpc>
              <a:spcBef>
                <a:spcPts val="1000"/>
              </a:spcBef>
              <a:spcAft>
                <a:spcPts val="0"/>
              </a:spcAft>
              <a:buNone/>
            </a:pPr>
            <a:r>
              <a:rPr lang="en" sz="1500" dirty="0">
                <a:solidFill>
                  <a:schemeClr val="dk1"/>
                </a:solidFill>
                <a:latin typeface="Times New Roman"/>
                <a:ea typeface="Times New Roman"/>
                <a:cs typeface="Times New Roman"/>
                <a:sym typeface="Times New Roman"/>
              </a:rPr>
              <a:t>•</a:t>
            </a:r>
            <a:r>
              <a:rPr lang="en" sz="1500" b="1" dirty="0">
                <a:solidFill>
                  <a:schemeClr val="dk1"/>
                </a:solidFill>
                <a:latin typeface="Times New Roman"/>
                <a:ea typeface="Times New Roman"/>
                <a:cs typeface="Times New Roman"/>
                <a:sym typeface="Times New Roman"/>
              </a:rPr>
              <a:t>2014 onwards</a:t>
            </a:r>
            <a:r>
              <a:rPr lang="en" sz="1500" dirty="0">
                <a:solidFill>
                  <a:schemeClr val="dk1"/>
                </a:solidFill>
                <a:latin typeface="Times New Roman"/>
                <a:ea typeface="Times New Roman"/>
                <a:cs typeface="Times New Roman"/>
                <a:sym typeface="Times New Roman"/>
              </a:rPr>
              <a:t> – Spark became widely adopted for big data processing due to its </a:t>
            </a:r>
            <a:r>
              <a:rPr lang="en" sz="1500" b="1" dirty="0">
                <a:solidFill>
                  <a:schemeClr val="dk1"/>
                </a:solidFill>
                <a:latin typeface="Times New Roman"/>
                <a:ea typeface="Times New Roman"/>
                <a:cs typeface="Times New Roman"/>
                <a:sym typeface="Times New Roman"/>
              </a:rPr>
              <a:t>speed and flexibility</a:t>
            </a:r>
            <a:r>
              <a:rPr lang="en" sz="1500" dirty="0">
                <a:solidFill>
                  <a:schemeClr val="dk1"/>
                </a:solidFill>
                <a:latin typeface="Times New Roman"/>
                <a:ea typeface="Times New Roman"/>
                <a:cs typeface="Times New Roman"/>
                <a:sym typeface="Times New Roman"/>
              </a:rPr>
              <a:t>.</a:t>
            </a:r>
            <a:endParaRPr sz="1500" dirty="0">
              <a:solidFill>
                <a:schemeClr val="dk1"/>
              </a:solidFill>
              <a:latin typeface="Times New Roman"/>
              <a:ea typeface="Times New Roman"/>
              <a:cs typeface="Times New Roman"/>
              <a:sym typeface="Times New Roman"/>
            </a:endParaRPr>
          </a:p>
          <a:p>
            <a:pPr marL="0" lvl="0" indent="0" algn="l" rtl="0">
              <a:lnSpc>
                <a:spcPct val="90000"/>
              </a:lnSpc>
              <a:spcBef>
                <a:spcPts val="1000"/>
              </a:spcBef>
              <a:spcAft>
                <a:spcPts val="0"/>
              </a:spcAft>
              <a:buNone/>
            </a:pPr>
            <a:r>
              <a:rPr lang="en" sz="1500" dirty="0">
                <a:solidFill>
                  <a:schemeClr val="dk1"/>
                </a:solidFill>
                <a:latin typeface="Times New Roman"/>
                <a:ea typeface="Times New Roman"/>
                <a:cs typeface="Times New Roman"/>
                <a:sym typeface="Times New Roman"/>
              </a:rPr>
              <a:t>•Spark was developed mainly to </a:t>
            </a:r>
            <a:r>
              <a:rPr lang="en" sz="1500" b="1" dirty="0">
                <a:solidFill>
                  <a:schemeClr val="dk1"/>
                </a:solidFill>
                <a:latin typeface="Times New Roman"/>
                <a:ea typeface="Times New Roman"/>
                <a:cs typeface="Times New Roman"/>
                <a:sym typeface="Times New Roman"/>
              </a:rPr>
              <a:t>overcome the limitations of Hadoop MapReduce</a:t>
            </a:r>
            <a:r>
              <a:rPr lang="en" sz="1500" dirty="0">
                <a:solidFill>
                  <a:schemeClr val="dk1"/>
                </a:solidFill>
                <a:latin typeface="Times New Roman"/>
                <a:ea typeface="Times New Roman"/>
                <a:cs typeface="Times New Roman"/>
                <a:sym typeface="Times New Roman"/>
              </a:rPr>
              <a:t>, especially the slow disk-based processing.</a:t>
            </a:r>
            <a:endParaRPr sz="1500" dirty="0">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sz="1500" dirty="0">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dirty="0">
                <a:latin typeface="Times New Roman"/>
                <a:ea typeface="Times New Roman"/>
                <a:cs typeface="Times New Roman"/>
                <a:sym typeface="Times New Roman"/>
              </a:rPr>
              <a:t>Uses of Spark</a:t>
            </a:r>
            <a:endParaRPr sz="4000" dirty="0">
              <a:latin typeface="Times New Roman"/>
              <a:ea typeface="Times New Roman"/>
              <a:cs typeface="Times New Roman"/>
              <a:sym typeface="Times New Roman"/>
            </a:endParaRPr>
          </a:p>
        </p:txBody>
      </p:sp>
      <p:sp>
        <p:nvSpPr>
          <p:cNvPr id="79" name="Google Shape;79;p17"/>
          <p:cNvSpPr txBox="1">
            <a:spLocks noGrp="1"/>
          </p:cNvSpPr>
          <p:nvPr>
            <p:ph type="body" idx="1"/>
          </p:nvPr>
        </p:nvSpPr>
        <p:spPr>
          <a:xfrm>
            <a:off x="311700" y="1152475"/>
            <a:ext cx="8520600" cy="3931200"/>
          </a:xfrm>
          <a:prstGeom prst="rect">
            <a:avLst/>
          </a:prstGeom>
        </p:spPr>
        <p:txBody>
          <a:bodyPr spcFirstLastPara="1" wrap="square" lIns="91425" tIns="91425" rIns="91425" bIns="91425" anchor="t" anchorCtr="0">
            <a:noAutofit/>
          </a:bodyPr>
          <a:lstStyle/>
          <a:p>
            <a:pPr marL="0" lvl="0" indent="0" algn="just" rtl="0">
              <a:lnSpc>
                <a:spcPct val="70000"/>
              </a:lnSpc>
              <a:spcBef>
                <a:spcPts val="1000"/>
              </a:spcBef>
              <a:spcAft>
                <a:spcPts val="0"/>
              </a:spcAft>
              <a:buClr>
                <a:schemeClr val="dk1"/>
              </a:buClr>
              <a:buSzPts val="688"/>
              <a:buFont typeface="Arial"/>
              <a:buNone/>
            </a:pPr>
            <a:r>
              <a:rPr lang="en" sz="1400" dirty="0">
                <a:solidFill>
                  <a:schemeClr val="dk1"/>
                </a:solidFill>
                <a:latin typeface="Times New Roman"/>
                <a:ea typeface="Times New Roman"/>
                <a:cs typeface="Times New Roman"/>
                <a:sym typeface="Times New Roman"/>
              </a:rPr>
              <a:t>•</a:t>
            </a:r>
            <a:r>
              <a:rPr lang="en" sz="1500" dirty="0">
                <a:solidFill>
                  <a:schemeClr val="dk1"/>
                </a:solidFill>
                <a:latin typeface="Times New Roman"/>
                <a:ea typeface="Times New Roman"/>
                <a:cs typeface="Times New Roman"/>
                <a:sym typeface="Times New Roman"/>
              </a:rPr>
              <a:t>Spark is widely used in </a:t>
            </a:r>
            <a:r>
              <a:rPr lang="en" sz="1500" b="1" dirty="0">
                <a:solidFill>
                  <a:schemeClr val="dk1"/>
                </a:solidFill>
                <a:latin typeface="Times New Roman"/>
                <a:ea typeface="Times New Roman"/>
                <a:cs typeface="Times New Roman"/>
                <a:sym typeface="Times New Roman"/>
              </a:rPr>
              <a:t>big data analytics</a:t>
            </a:r>
            <a:r>
              <a:rPr lang="en" sz="1500" dirty="0">
                <a:solidFill>
                  <a:schemeClr val="dk1"/>
                </a:solidFill>
                <a:latin typeface="Times New Roman"/>
                <a:ea typeface="Times New Roman"/>
                <a:cs typeface="Times New Roman"/>
                <a:sym typeface="Times New Roman"/>
              </a:rPr>
              <a:t> for:</a:t>
            </a:r>
            <a:endParaRPr sz="1500" dirty="0">
              <a:solidFill>
                <a:schemeClr val="dk1"/>
              </a:solidFill>
              <a:latin typeface="Times New Roman"/>
              <a:ea typeface="Times New Roman"/>
              <a:cs typeface="Times New Roman"/>
              <a:sym typeface="Times New Roman"/>
            </a:endParaRPr>
          </a:p>
          <a:p>
            <a:pPr marL="0" lvl="0" indent="0" algn="just" rtl="0">
              <a:lnSpc>
                <a:spcPct val="70000"/>
              </a:lnSpc>
              <a:spcBef>
                <a:spcPts val="1000"/>
              </a:spcBef>
              <a:spcAft>
                <a:spcPts val="0"/>
              </a:spcAft>
              <a:buClr>
                <a:schemeClr val="dk1"/>
              </a:buClr>
              <a:buSzPts val="688"/>
              <a:buFont typeface="Arial"/>
              <a:buNone/>
            </a:pPr>
            <a:r>
              <a:rPr lang="en" sz="1500" b="1" dirty="0">
                <a:solidFill>
                  <a:schemeClr val="dk1"/>
                </a:solidFill>
                <a:latin typeface="Times New Roman"/>
                <a:ea typeface="Times New Roman"/>
                <a:cs typeface="Times New Roman"/>
                <a:sym typeface="Times New Roman"/>
              </a:rPr>
              <a:t>1. Big Data Processing</a:t>
            </a:r>
            <a:endParaRPr sz="1500" b="1" dirty="0">
              <a:solidFill>
                <a:schemeClr val="dk1"/>
              </a:solidFill>
              <a:latin typeface="Times New Roman"/>
              <a:ea typeface="Times New Roman"/>
              <a:cs typeface="Times New Roman"/>
              <a:sym typeface="Times New Roman"/>
            </a:endParaRPr>
          </a:p>
          <a:p>
            <a:pPr marL="0" lvl="0" indent="0" algn="just" rtl="0">
              <a:lnSpc>
                <a:spcPct val="70000"/>
              </a:lnSpc>
              <a:spcBef>
                <a:spcPts val="1000"/>
              </a:spcBef>
              <a:spcAft>
                <a:spcPts val="0"/>
              </a:spcAft>
              <a:buClr>
                <a:schemeClr val="dk1"/>
              </a:buClr>
              <a:buSzPts val="688"/>
              <a:buFont typeface="Arial"/>
              <a:buNone/>
            </a:pPr>
            <a:r>
              <a:rPr lang="en" sz="1500" dirty="0">
                <a:solidFill>
                  <a:schemeClr val="dk1"/>
                </a:solidFill>
                <a:latin typeface="Times New Roman"/>
                <a:ea typeface="Times New Roman"/>
                <a:cs typeface="Times New Roman"/>
                <a:sym typeface="Times New Roman"/>
              </a:rPr>
              <a:t>•Processing large datasets distributed across clusters.</a:t>
            </a:r>
            <a:endParaRPr sz="1500" dirty="0">
              <a:solidFill>
                <a:schemeClr val="dk1"/>
              </a:solidFill>
              <a:latin typeface="Times New Roman"/>
              <a:ea typeface="Times New Roman"/>
              <a:cs typeface="Times New Roman"/>
              <a:sym typeface="Times New Roman"/>
            </a:endParaRPr>
          </a:p>
          <a:p>
            <a:pPr marL="0" lvl="0" indent="0" algn="just" rtl="0">
              <a:lnSpc>
                <a:spcPct val="70000"/>
              </a:lnSpc>
              <a:spcBef>
                <a:spcPts val="1000"/>
              </a:spcBef>
              <a:spcAft>
                <a:spcPts val="0"/>
              </a:spcAft>
              <a:buClr>
                <a:schemeClr val="dk1"/>
              </a:buClr>
              <a:buSzPts val="688"/>
              <a:buFont typeface="Arial"/>
              <a:buNone/>
            </a:pPr>
            <a:r>
              <a:rPr lang="en" sz="1500" b="1" dirty="0">
                <a:solidFill>
                  <a:schemeClr val="dk1"/>
                </a:solidFill>
                <a:latin typeface="Times New Roman"/>
                <a:ea typeface="Times New Roman"/>
                <a:cs typeface="Times New Roman"/>
                <a:sym typeface="Times New Roman"/>
              </a:rPr>
              <a:t>2. Real-Time Analytics</a:t>
            </a:r>
            <a:endParaRPr sz="1500" b="1" dirty="0">
              <a:solidFill>
                <a:schemeClr val="dk1"/>
              </a:solidFill>
              <a:latin typeface="Times New Roman"/>
              <a:ea typeface="Times New Roman"/>
              <a:cs typeface="Times New Roman"/>
              <a:sym typeface="Times New Roman"/>
            </a:endParaRPr>
          </a:p>
          <a:p>
            <a:pPr marL="0" lvl="0" indent="0" algn="just" rtl="0">
              <a:lnSpc>
                <a:spcPct val="70000"/>
              </a:lnSpc>
              <a:spcBef>
                <a:spcPts val="1000"/>
              </a:spcBef>
              <a:spcAft>
                <a:spcPts val="0"/>
              </a:spcAft>
              <a:buClr>
                <a:schemeClr val="dk1"/>
              </a:buClr>
              <a:buSzPts val="688"/>
              <a:buFont typeface="Arial"/>
              <a:buNone/>
            </a:pPr>
            <a:r>
              <a:rPr lang="en" sz="1500" dirty="0">
                <a:solidFill>
                  <a:schemeClr val="dk1"/>
                </a:solidFill>
                <a:latin typeface="Times New Roman"/>
                <a:ea typeface="Times New Roman"/>
                <a:cs typeface="Times New Roman"/>
                <a:sym typeface="Times New Roman"/>
              </a:rPr>
              <a:t>•Handling streaming data from sources such as sensors, logs, and social media.</a:t>
            </a:r>
            <a:endParaRPr sz="1500" dirty="0">
              <a:solidFill>
                <a:schemeClr val="dk1"/>
              </a:solidFill>
              <a:latin typeface="Times New Roman"/>
              <a:ea typeface="Times New Roman"/>
              <a:cs typeface="Times New Roman"/>
              <a:sym typeface="Times New Roman"/>
            </a:endParaRPr>
          </a:p>
          <a:p>
            <a:pPr marL="0" lvl="0" indent="0" algn="just" rtl="0">
              <a:lnSpc>
                <a:spcPct val="70000"/>
              </a:lnSpc>
              <a:spcBef>
                <a:spcPts val="1000"/>
              </a:spcBef>
              <a:spcAft>
                <a:spcPts val="0"/>
              </a:spcAft>
              <a:buClr>
                <a:schemeClr val="dk1"/>
              </a:buClr>
              <a:buSzPts val="688"/>
              <a:buFont typeface="Arial"/>
              <a:buNone/>
            </a:pPr>
            <a:r>
              <a:rPr lang="en" sz="1500" b="1" dirty="0">
                <a:solidFill>
                  <a:schemeClr val="dk1"/>
                </a:solidFill>
                <a:latin typeface="Times New Roman"/>
                <a:ea typeface="Times New Roman"/>
                <a:cs typeface="Times New Roman"/>
                <a:sym typeface="Times New Roman"/>
              </a:rPr>
              <a:t>3. Machine Learning</a:t>
            </a:r>
            <a:endParaRPr sz="1500" b="1" dirty="0">
              <a:solidFill>
                <a:schemeClr val="dk1"/>
              </a:solidFill>
              <a:latin typeface="Times New Roman"/>
              <a:ea typeface="Times New Roman"/>
              <a:cs typeface="Times New Roman"/>
              <a:sym typeface="Times New Roman"/>
            </a:endParaRPr>
          </a:p>
          <a:p>
            <a:pPr marL="0" lvl="0" indent="0" algn="just" rtl="0">
              <a:lnSpc>
                <a:spcPct val="70000"/>
              </a:lnSpc>
              <a:spcBef>
                <a:spcPts val="1000"/>
              </a:spcBef>
              <a:spcAft>
                <a:spcPts val="0"/>
              </a:spcAft>
              <a:buClr>
                <a:schemeClr val="dk1"/>
              </a:buClr>
              <a:buSzPts val="688"/>
              <a:buFont typeface="Arial"/>
              <a:buNone/>
            </a:pPr>
            <a:r>
              <a:rPr lang="en" sz="1500" dirty="0">
                <a:solidFill>
                  <a:schemeClr val="dk1"/>
                </a:solidFill>
                <a:latin typeface="Times New Roman"/>
                <a:ea typeface="Times New Roman"/>
                <a:cs typeface="Times New Roman"/>
                <a:sym typeface="Times New Roman"/>
              </a:rPr>
              <a:t>•Using MLlib for classification, clustering, and recommendation systems.</a:t>
            </a:r>
            <a:endParaRPr sz="1500" dirty="0">
              <a:solidFill>
                <a:schemeClr val="dk1"/>
              </a:solidFill>
              <a:latin typeface="Times New Roman"/>
              <a:ea typeface="Times New Roman"/>
              <a:cs typeface="Times New Roman"/>
              <a:sym typeface="Times New Roman"/>
            </a:endParaRPr>
          </a:p>
          <a:p>
            <a:pPr marL="0" lvl="0" indent="0" algn="just" rtl="0">
              <a:lnSpc>
                <a:spcPct val="70000"/>
              </a:lnSpc>
              <a:spcBef>
                <a:spcPts val="1000"/>
              </a:spcBef>
              <a:spcAft>
                <a:spcPts val="0"/>
              </a:spcAft>
              <a:buClr>
                <a:schemeClr val="dk1"/>
              </a:buClr>
              <a:buSzPts val="688"/>
              <a:buFont typeface="Arial"/>
              <a:buNone/>
            </a:pPr>
            <a:r>
              <a:rPr lang="en" sz="1500" b="1" dirty="0">
                <a:solidFill>
                  <a:schemeClr val="dk1"/>
                </a:solidFill>
                <a:latin typeface="Times New Roman"/>
                <a:ea typeface="Times New Roman"/>
                <a:cs typeface="Times New Roman"/>
                <a:sym typeface="Times New Roman"/>
              </a:rPr>
              <a:t>4. Data Engineering</a:t>
            </a:r>
            <a:endParaRPr sz="1500" b="1" dirty="0">
              <a:solidFill>
                <a:schemeClr val="dk1"/>
              </a:solidFill>
              <a:latin typeface="Times New Roman"/>
              <a:ea typeface="Times New Roman"/>
              <a:cs typeface="Times New Roman"/>
              <a:sym typeface="Times New Roman"/>
            </a:endParaRPr>
          </a:p>
          <a:p>
            <a:pPr marL="0" lvl="0" indent="0" algn="just" rtl="0">
              <a:lnSpc>
                <a:spcPct val="70000"/>
              </a:lnSpc>
              <a:spcBef>
                <a:spcPts val="1000"/>
              </a:spcBef>
              <a:spcAft>
                <a:spcPts val="0"/>
              </a:spcAft>
              <a:buClr>
                <a:schemeClr val="dk1"/>
              </a:buClr>
              <a:buSzPts val="688"/>
              <a:buFont typeface="Arial"/>
              <a:buNone/>
            </a:pPr>
            <a:r>
              <a:rPr lang="en" sz="1500" dirty="0">
                <a:solidFill>
                  <a:schemeClr val="dk1"/>
                </a:solidFill>
                <a:latin typeface="Times New Roman"/>
                <a:ea typeface="Times New Roman"/>
                <a:cs typeface="Times New Roman"/>
                <a:sym typeface="Times New Roman"/>
              </a:rPr>
              <a:t>•ETL pipelines and large-scale data transformations.</a:t>
            </a:r>
            <a:endParaRPr sz="1500" dirty="0">
              <a:solidFill>
                <a:schemeClr val="dk1"/>
              </a:solidFill>
              <a:latin typeface="Times New Roman"/>
              <a:ea typeface="Times New Roman"/>
              <a:cs typeface="Times New Roman"/>
              <a:sym typeface="Times New Roman"/>
            </a:endParaRPr>
          </a:p>
          <a:p>
            <a:pPr marL="0" lvl="0" indent="0" algn="just" rtl="0">
              <a:lnSpc>
                <a:spcPct val="70000"/>
              </a:lnSpc>
              <a:spcBef>
                <a:spcPts val="1000"/>
              </a:spcBef>
              <a:spcAft>
                <a:spcPts val="0"/>
              </a:spcAft>
              <a:buClr>
                <a:schemeClr val="dk1"/>
              </a:buClr>
              <a:buSzPts val="688"/>
              <a:buFont typeface="Arial"/>
              <a:buNone/>
            </a:pPr>
            <a:r>
              <a:rPr lang="en" sz="1500" b="1" dirty="0">
                <a:solidFill>
                  <a:schemeClr val="dk1"/>
                </a:solidFill>
                <a:latin typeface="Times New Roman"/>
                <a:ea typeface="Times New Roman"/>
                <a:cs typeface="Times New Roman"/>
                <a:sym typeface="Times New Roman"/>
              </a:rPr>
              <a:t>5. Graph Processing</a:t>
            </a:r>
            <a:endParaRPr sz="1500" b="1" dirty="0">
              <a:solidFill>
                <a:schemeClr val="dk1"/>
              </a:solidFill>
              <a:latin typeface="Times New Roman"/>
              <a:ea typeface="Times New Roman"/>
              <a:cs typeface="Times New Roman"/>
              <a:sym typeface="Times New Roman"/>
            </a:endParaRPr>
          </a:p>
          <a:p>
            <a:pPr marL="0" lvl="0" indent="0" algn="just" rtl="0">
              <a:lnSpc>
                <a:spcPct val="70000"/>
              </a:lnSpc>
              <a:spcBef>
                <a:spcPts val="1000"/>
              </a:spcBef>
              <a:spcAft>
                <a:spcPts val="0"/>
              </a:spcAft>
              <a:buClr>
                <a:schemeClr val="dk1"/>
              </a:buClr>
              <a:buSzPts val="688"/>
              <a:buFont typeface="Arial"/>
              <a:buNone/>
            </a:pPr>
            <a:r>
              <a:rPr lang="en" sz="1500" dirty="0">
                <a:solidFill>
                  <a:schemeClr val="dk1"/>
                </a:solidFill>
                <a:latin typeface="Times New Roman"/>
                <a:ea typeface="Times New Roman"/>
                <a:cs typeface="Times New Roman"/>
                <a:sym typeface="Times New Roman"/>
              </a:rPr>
              <a:t>•Analyzing social networks or relationship-based datasets.</a:t>
            </a:r>
            <a:endParaRPr sz="1500" dirty="0">
              <a:solidFill>
                <a:schemeClr val="dk1"/>
              </a:solidFill>
              <a:latin typeface="Times New Roman"/>
              <a:ea typeface="Times New Roman"/>
              <a:cs typeface="Times New Roman"/>
              <a:sym typeface="Times New Roman"/>
            </a:endParaRPr>
          </a:p>
          <a:p>
            <a:pPr marL="0" lvl="0" indent="0" algn="l" rtl="0">
              <a:lnSpc>
                <a:spcPct val="95000"/>
              </a:lnSpc>
              <a:spcBef>
                <a:spcPts val="0"/>
              </a:spcBef>
              <a:spcAft>
                <a:spcPts val="1200"/>
              </a:spcAft>
              <a:buSzPts val="688"/>
              <a:buNone/>
            </a:pPr>
            <a:endParaRPr sz="112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dirty="0">
                <a:latin typeface="Times New Roman"/>
                <a:ea typeface="Times New Roman"/>
                <a:cs typeface="Times New Roman"/>
                <a:sym typeface="Times New Roman"/>
              </a:rPr>
              <a:t>Apache Spark Architecture </a:t>
            </a:r>
            <a:endParaRPr sz="4000" dirty="0">
              <a:latin typeface="Times New Roman"/>
              <a:ea typeface="Times New Roman"/>
              <a:cs typeface="Times New Roman"/>
              <a:sym typeface="Times New Roman"/>
            </a:endParaRPr>
          </a:p>
        </p:txBody>
      </p:sp>
      <p:sp>
        <p:nvSpPr>
          <p:cNvPr id="85" name="Google Shape;8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just" rtl="0">
              <a:lnSpc>
                <a:spcPct val="90000"/>
              </a:lnSpc>
              <a:spcBef>
                <a:spcPts val="1000"/>
              </a:spcBef>
              <a:spcAft>
                <a:spcPts val="0"/>
              </a:spcAft>
              <a:buClr>
                <a:schemeClr val="dk1"/>
              </a:buClr>
              <a:buSzPct val="55000"/>
              <a:buFont typeface="Arial"/>
              <a:buNone/>
            </a:pPr>
            <a:r>
              <a:rPr lang="en" sz="2000" dirty="0">
                <a:solidFill>
                  <a:schemeClr val="dk1"/>
                </a:solidFill>
              </a:rPr>
              <a:t>•</a:t>
            </a:r>
            <a:r>
              <a:rPr lang="en" sz="1500" dirty="0">
                <a:solidFill>
                  <a:schemeClr val="dk1"/>
                </a:solidFill>
                <a:latin typeface="Times New Roman"/>
                <a:ea typeface="Times New Roman"/>
                <a:cs typeface="Times New Roman"/>
                <a:sym typeface="Times New Roman"/>
              </a:rPr>
              <a:t>The Spark follows the master-slave architecture. Its cluster consists of a single master and multiple slaves.</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ct val="57895"/>
              <a:buFont typeface="Arial"/>
              <a:buNone/>
            </a:pPr>
            <a:r>
              <a:rPr lang="en" sz="1500" dirty="0">
                <a:solidFill>
                  <a:schemeClr val="dk1"/>
                </a:solidFill>
                <a:latin typeface="Times New Roman"/>
                <a:ea typeface="Times New Roman"/>
                <a:cs typeface="Times New Roman"/>
                <a:sym typeface="Times New Roman"/>
              </a:rPr>
              <a:t>•The Spark architecture depends upon two abstractions:</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ct val="57895"/>
              <a:buFont typeface="Arial"/>
              <a:buNone/>
            </a:pPr>
            <a:r>
              <a:rPr lang="en" sz="1500" dirty="0">
                <a:solidFill>
                  <a:schemeClr val="dk1"/>
                </a:solidFill>
                <a:latin typeface="Times New Roman"/>
                <a:ea typeface="Times New Roman"/>
                <a:cs typeface="Times New Roman"/>
                <a:sym typeface="Times New Roman"/>
              </a:rPr>
              <a:t>1. Resilient Distributed Dataset (RDD) :The Resilient Distributed Datasets are the group of data items that can be stored in-memory on worker nodes. Here,</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ct val="57895"/>
              <a:buFont typeface="Arial"/>
              <a:buNone/>
            </a:pPr>
            <a:r>
              <a:rPr lang="en" sz="1500" dirty="0">
                <a:solidFill>
                  <a:schemeClr val="dk1"/>
                </a:solidFill>
                <a:latin typeface="Times New Roman"/>
                <a:ea typeface="Times New Roman"/>
                <a:cs typeface="Times New Roman"/>
                <a:sym typeface="Times New Roman"/>
              </a:rPr>
              <a:t>•Resilient: Restore the data on failure.</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ct val="57895"/>
              <a:buFont typeface="Arial"/>
              <a:buNone/>
            </a:pPr>
            <a:r>
              <a:rPr lang="en" sz="1500" dirty="0">
                <a:solidFill>
                  <a:schemeClr val="dk1"/>
                </a:solidFill>
                <a:latin typeface="Times New Roman"/>
                <a:ea typeface="Times New Roman"/>
                <a:cs typeface="Times New Roman"/>
                <a:sym typeface="Times New Roman"/>
              </a:rPr>
              <a:t>•Distributed: Data is distributed among different nodes.</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ct val="57895"/>
              <a:buFont typeface="Arial"/>
              <a:buNone/>
            </a:pPr>
            <a:r>
              <a:rPr lang="en" sz="1500" dirty="0">
                <a:solidFill>
                  <a:schemeClr val="dk1"/>
                </a:solidFill>
                <a:latin typeface="Times New Roman"/>
                <a:ea typeface="Times New Roman"/>
                <a:cs typeface="Times New Roman"/>
                <a:sym typeface="Times New Roman"/>
              </a:rPr>
              <a:t>•Dataset: Group of data.</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ct val="57895"/>
              <a:buFont typeface="Arial"/>
              <a:buNone/>
            </a:pPr>
            <a:r>
              <a:rPr lang="en" sz="1500" dirty="0">
                <a:solidFill>
                  <a:schemeClr val="dk1"/>
                </a:solidFill>
                <a:latin typeface="Times New Roman"/>
                <a:ea typeface="Times New Roman"/>
                <a:cs typeface="Times New Roman"/>
                <a:sym typeface="Times New Roman"/>
              </a:rPr>
              <a:t>2. Directed Acyclic Graph (DAG) : Directed Acyclic Graph is a finite direct graph that performs a sequence of computations on data. Each node is an RDD partition, and the edge is a transformation on top of data. Here, the graph refers the navigation whereas directed and acyclic refers to how it is done.</a:t>
            </a:r>
            <a:endParaRPr sz="1500" dirty="0">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dirty="0">
                <a:latin typeface="Times New Roman"/>
                <a:ea typeface="Times New Roman"/>
                <a:cs typeface="Times New Roman"/>
                <a:sym typeface="Times New Roman"/>
              </a:rPr>
              <a:t>Apache Spark Architecture </a:t>
            </a:r>
            <a:endParaRPr sz="4000" dirty="0"/>
          </a:p>
        </p:txBody>
      </p:sp>
      <p:sp>
        <p:nvSpPr>
          <p:cNvPr id="91" name="Google Shape;91;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92" name="Google Shape;92;p19"/>
          <p:cNvPicPr preferRelativeResize="0"/>
          <p:nvPr/>
        </p:nvPicPr>
        <p:blipFill>
          <a:blip r:embed="rId3">
            <a:alphaModFix/>
          </a:blip>
          <a:stretch>
            <a:fillRect/>
          </a:stretch>
        </p:blipFill>
        <p:spPr>
          <a:xfrm>
            <a:off x="2350701" y="1487725"/>
            <a:ext cx="3772174" cy="2523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sz="4000" dirty="0">
                <a:latin typeface="Times New Roman" panose="02020603050405020304" pitchFamily="18" charset="0"/>
                <a:cs typeface="Times New Roman" panose="02020603050405020304" pitchFamily="18" charset="0"/>
              </a:rPr>
              <a:t>Driver Program</a:t>
            </a:r>
            <a:endParaRPr sz="4000" dirty="0">
              <a:latin typeface="Times New Roman" panose="02020603050405020304" pitchFamily="18" charset="0"/>
              <a:cs typeface="Times New Roman" panose="02020603050405020304" pitchFamily="18" charset="0"/>
            </a:endParaRPr>
          </a:p>
        </p:txBody>
      </p:sp>
      <p:sp>
        <p:nvSpPr>
          <p:cNvPr id="98" name="Google Shape;98;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rPr>
              <a:t>•</a:t>
            </a:r>
            <a:r>
              <a:rPr lang="en" sz="1500" u="sng" dirty="0">
                <a:solidFill>
                  <a:schemeClr val="dk1"/>
                </a:solidFill>
                <a:latin typeface="Times New Roman"/>
                <a:ea typeface="Times New Roman"/>
                <a:cs typeface="Times New Roman"/>
                <a:sym typeface="Times New Roman"/>
              </a:rPr>
              <a:t>Driver Program </a:t>
            </a:r>
            <a:r>
              <a:rPr lang="en" sz="1500" dirty="0">
                <a:solidFill>
                  <a:schemeClr val="dk1"/>
                </a:solidFill>
                <a:latin typeface="Times New Roman"/>
                <a:ea typeface="Times New Roman"/>
                <a:cs typeface="Times New Roman"/>
                <a:sym typeface="Times New Roman"/>
              </a:rPr>
              <a:t>:</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•The Driver Program is a process that runs the main() function of the application and creates the </a:t>
            </a:r>
            <a:r>
              <a:rPr lang="en" sz="1500" b="1" dirty="0">
                <a:solidFill>
                  <a:schemeClr val="dk1"/>
                </a:solidFill>
                <a:latin typeface="Times New Roman"/>
                <a:ea typeface="Times New Roman"/>
                <a:cs typeface="Times New Roman"/>
                <a:sym typeface="Times New Roman"/>
              </a:rPr>
              <a:t>SparkContext</a:t>
            </a:r>
            <a:r>
              <a:rPr lang="en" sz="1500" dirty="0">
                <a:solidFill>
                  <a:schemeClr val="dk1"/>
                </a:solidFill>
                <a:latin typeface="Times New Roman"/>
                <a:ea typeface="Times New Roman"/>
                <a:cs typeface="Times New Roman"/>
                <a:sym typeface="Times New Roman"/>
              </a:rPr>
              <a:t> object. The purpose of </a:t>
            </a:r>
            <a:r>
              <a:rPr lang="en" sz="1500" b="1" dirty="0">
                <a:solidFill>
                  <a:schemeClr val="dk1"/>
                </a:solidFill>
                <a:latin typeface="Times New Roman"/>
                <a:ea typeface="Times New Roman"/>
                <a:cs typeface="Times New Roman"/>
                <a:sym typeface="Times New Roman"/>
              </a:rPr>
              <a:t>SparkContext</a:t>
            </a:r>
            <a:r>
              <a:rPr lang="en" sz="1500" dirty="0">
                <a:solidFill>
                  <a:schemeClr val="dk1"/>
                </a:solidFill>
                <a:latin typeface="Times New Roman"/>
                <a:ea typeface="Times New Roman"/>
                <a:cs typeface="Times New Roman"/>
                <a:sym typeface="Times New Roman"/>
              </a:rPr>
              <a:t> is to coordinate the spark applications, running as independent sets of processes on a cluster.</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•To run on a cluster, the </a:t>
            </a:r>
            <a:r>
              <a:rPr lang="en" sz="1500" b="1" dirty="0">
                <a:solidFill>
                  <a:schemeClr val="dk1"/>
                </a:solidFill>
                <a:latin typeface="Times New Roman"/>
                <a:ea typeface="Times New Roman"/>
                <a:cs typeface="Times New Roman"/>
                <a:sym typeface="Times New Roman"/>
              </a:rPr>
              <a:t>SparkContext</a:t>
            </a:r>
            <a:r>
              <a:rPr lang="en" sz="1500" dirty="0">
                <a:solidFill>
                  <a:schemeClr val="dk1"/>
                </a:solidFill>
                <a:latin typeface="Times New Roman"/>
                <a:ea typeface="Times New Roman"/>
                <a:cs typeface="Times New Roman"/>
                <a:sym typeface="Times New Roman"/>
              </a:rPr>
              <a:t> connects to a different type of cluster managers and then perform the following tasks: -</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•It acquires executors on nodes in the cluster.</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•Then, it sends your application code to the executors. Here, the application code can be defined by JAR or Python files passed to the SparkContext.</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•At last, the SparkContext sends tasks to the executors to run.</a:t>
            </a:r>
            <a:endParaRPr sz="1500" dirty="0">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sz="1600" dirty="0">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sz="4000" dirty="0">
                <a:latin typeface="Times New Roman" panose="02020603050405020304" pitchFamily="18" charset="0"/>
                <a:cs typeface="Times New Roman" panose="02020603050405020304" pitchFamily="18" charset="0"/>
              </a:rPr>
              <a:t>Cluster Manager</a:t>
            </a:r>
            <a:endParaRPr sz="4000" dirty="0">
              <a:latin typeface="Times New Roman" panose="02020603050405020304" pitchFamily="18" charset="0"/>
              <a:cs typeface="Times New Roman" panose="02020603050405020304" pitchFamily="18" charset="0"/>
            </a:endParaRPr>
          </a:p>
        </p:txBody>
      </p:sp>
      <p:sp>
        <p:nvSpPr>
          <p:cNvPr id="104" name="Google Shape;104;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a:t>
            </a:r>
            <a:r>
              <a:rPr lang="en" sz="1500" u="sng" dirty="0">
                <a:solidFill>
                  <a:schemeClr val="dk1"/>
                </a:solidFill>
                <a:latin typeface="Times New Roman"/>
                <a:ea typeface="Times New Roman"/>
                <a:cs typeface="Times New Roman"/>
                <a:sym typeface="Times New Roman"/>
              </a:rPr>
              <a:t>Cluster Manager </a:t>
            </a:r>
            <a:r>
              <a:rPr lang="en" sz="1500" dirty="0">
                <a:solidFill>
                  <a:schemeClr val="dk1"/>
                </a:solidFill>
                <a:latin typeface="Times New Roman"/>
                <a:ea typeface="Times New Roman"/>
                <a:cs typeface="Times New Roman"/>
                <a:sym typeface="Times New Roman"/>
              </a:rPr>
              <a:t>:</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•The role of the cluster manager is to allocate resources across applications. The Spark is capable enough of running on a large number of clusters.</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•It consists of various types of cluster managers such as Hadoop YARN, Apache Mesos and Standalone Scheduler.</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•Here, the Standalone Scheduler is a standalone spark cluster manager that facilitates to install Spark on an empty set of machines.</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•Worker Node</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•The worker node is a slave node</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•Its role is to run the application code in the cluster.</a:t>
            </a:r>
            <a:endParaRPr sz="1500" dirty="0">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sz="4000" dirty="0">
                <a:latin typeface="Times New Roman" panose="02020603050405020304" pitchFamily="18" charset="0"/>
                <a:cs typeface="Times New Roman" panose="02020603050405020304" pitchFamily="18" charset="0"/>
              </a:rPr>
              <a:t>Executor</a:t>
            </a:r>
            <a:endParaRPr sz="4000" dirty="0">
              <a:latin typeface="Times New Roman" panose="02020603050405020304" pitchFamily="18" charset="0"/>
              <a:cs typeface="Times New Roman" panose="02020603050405020304" pitchFamily="18" charset="0"/>
            </a:endParaRPr>
          </a:p>
        </p:txBody>
      </p:sp>
      <p:sp>
        <p:nvSpPr>
          <p:cNvPr id="110" name="Google Shape;110;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a:t>
            </a:r>
            <a:r>
              <a:rPr lang="en" sz="1500" u="sng" dirty="0">
                <a:solidFill>
                  <a:schemeClr val="dk1"/>
                </a:solidFill>
                <a:latin typeface="Times New Roman"/>
                <a:ea typeface="Times New Roman"/>
                <a:cs typeface="Times New Roman"/>
                <a:sym typeface="Times New Roman"/>
              </a:rPr>
              <a:t>Executor</a:t>
            </a:r>
            <a:r>
              <a:rPr lang="en" sz="1500" dirty="0">
                <a:solidFill>
                  <a:schemeClr val="dk1"/>
                </a:solidFill>
                <a:latin typeface="Times New Roman"/>
                <a:ea typeface="Times New Roman"/>
                <a:cs typeface="Times New Roman"/>
                <a:sym typeface="Times New Roman"/>
              </a:rPr>
              <a:t> : An executor is a process launched for an application on a worker node.</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•It runs tasks and keeps data in memory or disk storage across them.</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•It read and write data to the external sources.</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•Every application contains its executor.</a:t>
            </a:r>
            <a:endParaRPr sz="1500" dirty="0">
              <a:solidFill>
                <a:schemeClr val="dk1"/>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100"/>
              <a:buFont typeface="Arial"/>
              <a:buNone/>
            </a:pPr>
            <a:r>
              <a:rPr lang="en" sz="1500" dirty="0">
                <a:solidFill>
                  <a:schemeClr val="dk1"/>
                </a:solidFill>
                <a:latin typeface="Times New Roman"/>
                <a:ea typeface="Times New Roman"/>
                <a:cs typeface="Times New Roman"/>
                <a:sym typeface="Times New Roman"/>
              </a:rPr>
              <a:t>•</a:t>
            </a:r>
            <a:r>
              <a:rPr lang="en" sz="1500" u="sng" dirty="0">
                <a:solidFill>
                  <a:schemeClr val="dk1"/>
                </a:solidFill>
                <a:latin typeface="Times New Roman"/>
                <a:ea typeface="Times New Roman"/>
                <a:cs typeface="Times New Roman"/>
                <a:sym typeface="Times New Roman"/>
              </a:rPr>
              <a:t>Task</a:t>
            </a:r>
            <a:r>
              <a:rPr lang="en" sz="1500" dirty="0">
                <a:solidFill>
                  <a:schemeClr val="dk1"/>
                </a:solidFill>
                <a:latin typeface="Times New Roman"/>
                <a:ea typeface="Times New Roman"/>
                <a:cs typeface="Times New Roman"/>
                <a:sym typeface="Times New Roman"/>
              </a:rPr>
              <a:t>:A unit of work that will be sent to one executor.</a:t>
            </a:r>
            <a:endParaRPr sz="1500" dirty="0">
              <a:solidFill>
                <a:schemeClr val="dk1"/>
              </a:solidFill>
              <a:latin typeface="Times New Roman"/>
              <a:ea typeface="Times New Roman"/>
              <a:cs typeface="Times New Roman"/>
              <a:sym typeface="Times New Roman"/>
            </a:endParaRPr>
          </a:p>
          <a:p>
            <a:pPr marL="0" lvl="0" indent="0" algn="l" rtl="0">
              <a:spcBef>
                <a:spcPts val="0"/>
              </a:spcBef>
              <a:spcAft>
                <a:spcPts val="1200"/>
              </a:spcAft>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4400" dirty="0">
                <a:latin typeface="Times New Roman" panose="02020603050405020304" pitchFamily="18" charset="0"/>
                <a:cs typeface="Times New Roman" panose="02020603050405020304" pitchFamily="18" charset="0"/>
              </a:rPr>
              <a:t>Features of Spark</a:t>
            </a:r>
            <a:endParaRPr dirty="0">
              <a:latin typeface="Times New Roman" panose="02020603050405020304" pitchFamily="18" charset="0"/>
              <a:cs typeface="Times New Roman" panose="02020603050405020304" pitchFamily="18" charset="0"/>
            </a:endParaRPr>
          </a:p>
        </p:txBody>
      </p:sp>
      <p:sp>
        <p:nvSpPr>
          <p:cNvPr id="116" name="Google Shape;116;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lgn="just" rtl="0">
              <a:lnSpc>
                <a:spcPct val="90000"/>
              </a:lnSpc>
              <a:spcBef>
                <a:spcPts val="1000"/>
              </a:spcBef>
              <a:spcAft>
                <a:spcPts val="0"/>
              </a:spcAft>
              <a:buClr>
                <a:schemeClr val="dk1"/>
              </a:buClr>
              <a:buSzPct val="55000"/>
              <a:buFont typeface="Arial"/>
              <a:buNone/>
            </a:pPr>
            <a:r>
              <a:rPr lang="en" dirty="0">
                <a:solidFill>
                  <a:schemeClr val="dk1"/>
                </a:solidFill>
              </a:rPr>
              <a:t>•</a:t>
            </a:r>
            <a:r>
              <a:rPr lang="en" b="1" dirty="0">
                <a:solidFill>
                  <a:schemeClr val="dk1"/>
                </a:solidFill>
                <a:latin typeface="Times New Roman" panose="02020603050405020304" pitchFamily="18" charset="0"/>
                <a:cs typeface="Times New Roman" panose="02020603050405020304" pitchFamily="18" charset="0"/>
              </a:rPr>
              <a:t>Fault Tolerance: </a:t>
            </a:r>
            <a:r>
              <a:rPr lang="en" dirty="0">
                <a:solidFill>
                  <a:schemeClr val="dk1"/>
                </a:solidFill>
                <a:latin typeface="Times New Roman" panose="02020603050405020304" pitchFamily="18" charset="0"/>
                <a:cs typeface="Times New Roman" panose="02020603050405020304" pitchFamily="18" charset="0"/>
              </a:rPr>
              <a:t>Apache Spark is designed to handle worker node failures. It achieves this fault tolerance by using DAG and RDD (Resilient Distributed Datasets). DAG contains the lineage of all the transformations and actions needed to complete a task. So in the event of a worker node failure, the same results can be achieved by rerunning the steps from the existing DAG.</a:t>
            </a:r>
            <a:endParaRPr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dirty="0">
                <a:solidFill>
                  <a:schemeClr val="dk1"/>
                </a:solidFill>
                <a:latin typeface="Times New Roman" panose="02020603050405020304" pitchFamily="18" charset="0"/>
                <a:cs typeface="Times New Roman" panose="02020603050405020304" pitchFamily="18" charset="0"/>
              </a:rPr>
              <a:t>•</a:t>
            </a:r>
            <a:r>
              <a:rPr lang="en" b="1" dirty="0">
                <a:solidFill>
                  <a:schemeClr val="dk1"/>
                </a:solidFill>
                <a:latin typeface="Times New Roman" panose="02020603050405020304" pitchFamily="18" charset="0"/>
                <a:cs typeface="Times New Roman" panose="02020603050405020304" pitchFamily="18" charset="0"/>
              </a:rPr>
              <a:t>Dynamic nature</a:t>
            </a:r>
            <a:r>
              <a:rPr lang="en" dirty="0">
                <a:solidFill>
                  <a:schemeClr val="dk1"/>
                </a:solidFill>
                <a:latin typeface="Times New Roman" panose="02020603050405020304" pitchFamily="18" charset="0"/>
                <a:cs typeface="Times New Roman" panose="02020603050405020304" pitchFamily="18" charset="0"/>
              </a:rPr>
              <a:t>: Spark offers over 80 high-level operators that make it easy to build parallel apps.</a:t>
            </a:r>
            <a:endParaRPr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dirty="0">
                <a:solidFill>
                  <a:schemeClr val="dk1"/>
                </a:solidFill>
                <a:latin typeface="Times New Roman" panose="02020603050405020304" pitchFamily="18" charset="0"/>
                <a:cs typeface="Times New Roman" panose="02020603050405020304" pitchFamily="18" charset="0"/>
              </a:rPr>
              <a:t>•</a:t>
            </a:r>
            <a:r>
              <a:rPr lang="en" b="1" dirty="0">
                <a:solidFill>
                  <a:schemeClr val="dk1"/>
                </a:solidFill>
                <a:latin typeface="Times New Roman" panose="02020603050405020304" pitchFamily="18" charset="0"/>
                <a:cs typeface="Times New Roman" panose="02020603050405020304" pitchFamily="18" charset="0"/>
              </a:rPr>
              <a:t>Lazy Evaluation: </a:t>
            </a:r>
            <a:r>
              <a:rPr lang="en" dirty="0">
                <a:solidFill>
                  <a:schemeClr val="dk1"/>
                </a:solidFill>
                <a:latin typeface="Times New Roman" panose="02020603050405020304" pitchFamily="18" charset="0"/>
                <a:cs typeface="Times New Roman" panose="02020603050405020304" pitchFamily="18" charset="0"/>
              </a:rPr>
              <a:t>Spark does not evaluate any transformation immediately. All the transformations are lazily evaluated. The transformations are added to the DAG and the final computation or results are available only when actions are called. This gives Spark the ability to make optimization decisions, as all the transformations become visible to the Spark engine before performing any action.</a:t>
            </a:r>
            <a:endParaRPr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dirty="0">
                <a:solidFill>
                  <a:schemeClr val="dk1"/>
                </a:solidFill>
                <a:latin typeface="Times New Roman" panose="02020603050405020304" pitchFamily="18" charset="0"/>
                <a:cs typeface="Times New Roman" panose="02020603050405020304" pitchFamily="18" charset="0"/>
              </a:rPr>
              <a:t>•</a:t>
            </a:r>
            <a:r>
              <a:rPr lang="en" b="1" dirty="0">
                <a:solidFill>
                  <a:schemeClr val="dk1"/>
                </a:solidFill>
                <a:latin typeface="Times New Roman" panose="02020603050405020304" pitchFamily="18" charset="0"/>
                <a:cs typeface="Times New Roman" panose="02020603050405020304" pitchFamily="18" charset="0"/>
              </a:rPr>
              <a:t>Real Time Stream Processing</a:t>
            </a:r>
            <a:r>
              <a:rPr lang="en" dirty="0">
                <a:solidFill>
                  <a:schemeClr val="dk1"/>
                </a:solidFill>
                <a:latin typeface="Times New Roman" panose="02020603050405020304" pitchFamily="18" charset="0"/>
                <a:cs typeface="Times New Roman" panose="02020603050405020304" pitchFamily="18" charset="0"/>
              </a:rPr>
              <a:t>: Spark Streaming brings Apache Spark's language-integrated API to stream processing, letting you write streaming jobs the same way you write batch jobs. </a:t>
            </a:r>
            <a:endParaRPr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dirty="0">
                <a:solidFill>
                  <a:schemeClr val="dk1"/>
                </a:solidFill>
                <a:latin typeface="Times New Roman" panose="02020603050405020304" pitchFamily="18" charset="0"/>
                <a:cs typeface="Times New Roman" panose="02020603050405020304" pitchFamily="18" charset="0"/>
              </a:rPr>
              <a:t>•</a:t>
            </a:r>
            <a:r>
              <a:rPr lang="en" b="1" dirty="0">
                <a:solidFill>
                  <a:schemeClr val="dk1"/>
                </a:solidFill>
                <a:latin typeface="Times New Roman" panose="02020603050405020304" pitchFamily="18" charset="0"/>
                <a:cs typeface="Times New Roman" panose="02020603050405020304" pitchFamily="18" charset="0"/>
              </a:rPr>
              <a:t>Speed: </a:t>
            </a:r>
            <a:r>
              <a:rPr lang="en" dirty="0">
                <a:solidFill>
                  <a:schemeClr val="dk1"/>
                </a:solidFill>
                <a:latin typeface="Times New Roman" panose="02020603050405020304" pitchFamily="18" charset="0"/>
                <a:cs typeface="Times New Roman" panose="02020603050405020304" pitchFamily="18" charset="0"/>
              </a:rPr>
              <a:t>Spark enables applications running on Hadoop to run up to 100x faster in memory and up to 10x faster on disk. Spark achieves this by minimizing disk read/write operations for intermediate results. It stores in memory and performs disk operations only when essential. Spark achieves this using DAG, query optimizer and highly optimized physical execution engine. </a:t>
            </a:r>
            <a:endParaRPr dirty="0">
              <a:solidFill>
                <a:schemeClr val="dk1"/>
              </a:solidFill>
              <a:latin typeface="Times New Roman" panose="02020603050405020304" pitchFamily="18" charset="0"/>
              <a:cs typeface="Times New Roman" panose="02020603050405020304" pitchFamily="18" charset="0"/>
            </a:endParaRPr>
          </a:p>
          <a:p>
            <a:pPr marL="0" lvl="0" indent="0" algn="l" rtl="0">
              <a:spcBef>
                <a:spcPts val="0"/>
              </a:spcBef>
              <a:spcAft>
                <a:spcPts val="1200"/>
              </a:spcAft>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dirty="0">
                <a:latin typeface="Times New Roman" panose="02020603050405020304" pitchFamily="18" charset="0"/>
                <a:cs typeface="Times New Roman" panose="02020603050405020304" pitchFamily="18" charset="0"/>
              </a:rPr>
              <a:t>Features of Spark</a:t>
            </a:r>
            <a:endParaRPr sz="4000" dirty="0"/>
          </a:p>
        </p:txBody>
      </p:sp>
      <p:sp>
        <p:nvSpPr>
          <p:cNvPr id="122" name="Google Shape;122;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77500" lnSpcReduction="20000"/>
          </a:bodyPr>
          <a:lstStyle/>
          <a:p>
            <a:pPr marL="0" lvl="0" indent="0" algn="just" rtl="0">
              <a:lnSpc>
                <a:spcPct val="90000"/>
              </a:lnSpc>
              <a:spcBef>
                <a:spcPts val="1000"/>
              </a:spcBef>
              <a:spcAft>
                <a:spcPts val="0"/>
              </a:spcAft>
              <a:buClr>
                <a:schemeClr val="dk1"/>
              </a:buClr>
              <a:buSzPct val="55000"/>
              <a:buFont typeface="Arial"/>
              <a:buNone/>
            </a:pPr>
            <a:r>
              <a:rPr lang="en" sz="2000" dirty="0">
                <a:solidFill>
                  <a:schemeClr val="dk1"/>
                </a:solidFill>
              </a:rPr>
              <a:t>•</a:t>
            </a:r>
            <a:r>
              <a:rPr lang="en" sz="2000" b="1" dirty="0">
                <a:solidFill>
                  <a:schemeClr val="dk1"/>
                </a:solidFill>
                <a:latin typeface="Times New Roman" panose="02020603050405020304" pitchFamily="18" charset="0"/>
                <a:cs typeface="Times New Roman" panose="02020603050405020304" pitchFamily="18" charset="0"/>
              </a:rPr>
              <a:t>Reusability: </a:t>
            </a:r>
            <a:r>
              <a:rPr lang="en" sz="2000" dirty="0">
                <a:solidFill>
                  <a:schemeClr val="dk1"/>
                </a:solidFill>
                <a:latin typeface="Times New Roman" panose="02020603050405020304" pitchFamily="18" charset="0"/>
                <a:cs typeface="Times New Roman" panose="02020603050405020304" pitchFamily="18" charset="0"/>
              </a:rPr>
              <a:t>Spark code can be used for batch-processing, joining streaming data against historical data as well as running ad-hoc queries on streaming state. </a:t>
            </a:r>
            <a:endParaRPr sz="20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2000" dirty="0">
                <a:solidFill>
                  <a:schemeClr val="dk1"/>
                </a:solidFill>
                <a:latin typeface="Times New Roman" panose="02020603050405020304" pitchFamily="18" charset="0"/>
                <a:cs typeface="Times New Roman" panose="02020603050405020304" pitchFamily="18" charset="0"/>
              </a:rPr>
              <a:t>•</a:t>
            </a:r>
            <a:r>
              <a:rPr lang="en" sz="2000" b="1" dirty="0">
                <a:solidFill>
                  <a:schemeClr val="dk1"/>
                </a:solidFill>
                <a:latin typeface="Times New Roman" panose="02020603050405020304" pitchFamily="18" charset="0"/>
                <a:cs typeface="Times New Roman" panose="02020603050405020304" pitchFamily="18" charset="0"/>
              </a:rPr>
              <a:t>Advanced Analytics: </a:t>
            </a:r>
            <a:r>
              <a:rPr lang="en" sz="2000" dirty="0">
                <a:solidFill>
                  <a:schemeClr val="dk1"/>
                </a:solidFill>
                <a:latin typeface="Times New Roman" panose="02020603050405020304" pitchFamily="18" charset="0"/>
                <a:cs typeface="Times New Roman" panose="02020603050405020304" pitchFamily="18" charset="0"/>
              </a:rPr>
              <a:t>Apache Spark has rapidly become the de facto standard for big data processing and data sciences across multiple industries. Spark provides both machine learning and graph processing libraries, which companies across sectors leverage to tackle complex problems.  </a:t>
            </a:r>
            <a:endParaRPr sz="20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2000" dirty="0">
                <a:solidFill>
                  <a:schemeClr val="dk1"/>
                </a:solidFill>
                <a:latin typeface="Times New Roman" panose="02020603050405020304" pitchFamily="18" charset="0"/>
                <a:cs typeface="Times New Roman" panose="02020603050405020304" pitchFamily="18" charset="0"/>
              </a:rPr>
              <a:t>•</a:t>
            </a:r>
            <a:r>
              <a:rPr lang="en" sz="2000" b="1" dirty="0">
                <a:solidFill>
                  <a:schemeClr val="dk1"/>
                </a:solidFill>
                <a:latin typeface="Times New Roman" panose="02020603050405020304" pitchFamily="18" charset="0"/>
                <a:cs typeface="Times New Roman" panose="02020603050405020304" pitchFamily="18" charset="0"/>
              </a:rPr>
              <a:t>Supporting Multiple languages: </a:t>
            </a:r>
            <a:r>
              <a:rPr lang="en" sz="2000" dirty="0">
                <a:solidFill>
                  <a:schemeClr val="dk1"/>
                </a:solidFill>
                <a:latin typeface="Times New Roman" panose="02020603050405020304" pitchFamily="18" charset="0"/>
                <a:cs typeface="Times New Roman" panose="02020603050405020304" pitchFamily="18" charset="0"/>
              </a:rPr>
              <a:t>Spark comes inbuilt with multi-language support. It has most of the APIs available in Java, Scala, Python and R. Also, there are advanced features available with R language for data analytics. Also, Spark comes with Spark SQL which has  an SQL like feature. SQL developers find it therefore very easy to use, and the learning curve is reduced to a great level. </a:t>
            </a:r>
            <a:endParaRPr sz="20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2000" dirty="0">
                <a:solidFill>
                  <a:schemeClr val="dk1"/>
                </a:solidFill>
                <a:latin typeface="Times New Roman" panose="02020603050405020304" pitchFamily="18" charset="0"/>
                <a:cs typeface="Times New Roman" panose="02020603050405020304" pitchFamily="18" charset="0"/>
              </a:rPr>
              <a:t>•</a:t>
            </a:r>
            <a:r>
              <a:rPr lang="en" sz="2000" b="1" dirty="0">
                <a:solidFill>
                  <a:schemeClr val="dk1"/>
                </a:solidFill>
                <a:latin typeface="Times New Roman" panose="02020603050405020304" pitchFamily="18" charset="0"/>
                <a:cs typeface="Times New Roman" panose="02020603050405020304" pitchFamily="18" charset="0"/>
              </a:rPr>
              <a:t>Integrated with Hadoop: </a:t>
            </a:r>
            <a:r>
              <a:rPr lang="en" sz="2000" dirty="0">
                <a:solidFill>
                  <a:schemeClr val="dk1"/>
                </a:solidFill>
                <a:latin typeface="Times New Roman" panose="02020603050405020304" pitchFamily="18" charset="0"/>
                <a:cs typeface="Times New Roman" panose="02020603050405020304" pitchFamily="18" charset="0"/>
              </a:rPr>
              <a:t>Apache Spark integrates very well with Hadoop file system HDFS. It offers support to multiple file formats like parquet, json, csv, ORC, Avro etc. Hadoop can be easily leveraged with Spark as an input data source or destination. </a:t>
            </a:r>
            <a:endParaRPr sz="20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2000" dirty="0">
                <a:solidFill>
                  <a:schemeClr val="dk1"/>
                </a:solidFill>
                <a:latin typeface="Times New Roman" panose="02020603050405020304" pitchFamily="18" charset="0"/>
                <a:cs typeface="Times New Roman" panose="02020603050405020304" pitchFamily="18" charset="0"/>
              </a:rPr>
              <a:t>•</a:t>
            </a:r>
            <a:r>
              <a:rPr lang="en" sz="2000" b="1" dirty="0">
                <a:solidFill>
                  <a:schemeClr val="dk1"/>
                </a:solidFill>
                <a:latin typeface="Times New Roman" panose="02020603050405020304" pitchFamily="18" charset="0"/>
                <a:cs typeface="Times New Roman" panose="02020603050405020304" pitchFamily="18" charset="0"/>
              </a:rPr>
              <a:t>Cost efficient: </a:t>
            </a:r>
            <a:r>
              <a:rPr lang="en" sz="2000" dirty="0">
                <a:solidFill>
                  <a:schemeClr val="dk1"/>
                </a:solidFill>
                <a:latin typeface="Times New Roman" panose="02020603050405020304" pitchFamily="18" charset="0"/>
                <a:cs typeface="Times New Roman" panose="02020603050405020304" pitchFamily="18" charset="0"/>
              </a:rPr>
              <a:t>Apache Spark is an open source software, so it does not have any licensing fee associated with it. Users have to just worry about the hardware cost. Also, Apache Spark reduces a lot of other costs as it comes inbuilt for stream processing, ML and Graph processing. </a:t>
            </a:r>
            <a:endParaRPr sz="2000" dirty="0">
              <a:solidFill>
                <a:schemeClr val="dk1"/>
              </a:solidFill>
              <a:latin typeface="Times New Roman" panose="02020603050405020304" pitchFamily="18" charset="0"/>
              <a:cs typeface="Times New Roman" panose="02020603050405020304" pitchFamily="18" charset="0"/>
            </a:endParaRPr>
          </a:p>
          <a:p>
            <a:pPr marL="0" lvl="0" indent="0" algn="l" rtl="0">
              <a:spcBef>
                <a:spcPts val="0"/>
              </a:spcBef>
              <a:spcAft>
                <a:spcPts val="1200"/>
              </a:spcAft>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4400" dirty="0">
                <a:latin typeface="Times New Roman" panose="02020603050405020304" pitchFamily="18" charset="0"/>
                <a:cs typeface="Times New Roman" panose="02020603050405020304" pitchFamily="18" charset="0"/>
              </a:rPr>
              <a:t>Spark Components </a:t>
            </a:r>
            <a:endParaRPr dirty="0">
              <a:latin typeface="Times New Roman" panose="02020603050405020304" pitchFamily="18" charset="0"/>
              <a:cs typeface="Times New Roman" panose="02020603050405020304" pitchFamily="18" charset="0"/>
            </a:endParaRPr>
          </a:p>
        </p:txBody>
      </p:sp>
      <p:sp>
        <p:nvSpPr>
          <p:cNvPr id="128" name="Google Shape;12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70000" lnSpcReduction="20000"/>
          </a:bodyPr>
          <a:lstStyle/>
          <a:p>
            <a:pPr marL="0" lvl="0" indent="0" algn="just" rtl="0">
              <a:lnSpc>
                <a:spcPct val="90000"/>
              </a:lnSpc>
              <a:spcBef>
                <a:spcPts val="1000"/>
              </a:spcBef>
              <a:spcAft>
                <a:spcPts val="0"/>
              </a:spcAft>
              <a:buClr>
                <a:schemeClr val="dk1"/>
              </a:buClr>
              <a:buSzPct val="50000"/>
              <a:buFont typeface="Arial"/>
              <a:buNone/>
            </a:pPr>
            <a:r>
              <a:rPr lang="en" sz="2200" dirty="0">
                <a:solidFill>
                  <a:schemeClr val="dk1"/>
                </a:solidFill>
              </a:rPr>
              <a:t>•</a:t>
            </a:r>
            <a:r>
              <a:rPr lang="en" sz="2200" dirty="0">
                <a:solidFill>
                  <a:schemeClr val="dk1"/>
                </a:solidFill>
                <a:latin typeface="Times New Roman" panose="02020603050405020304" pitchFamily="18" charset="0"/>
                <a:cs typeface="Times New Roman" panose="02020603050405020304" pitchFamily="18" charset="0"/>
              </a:rPr>
              <a:t>The Spark project consists of different types of tightly integrated components. At its core, Spark is a computational engine that can schedule, distribute and monitor multiple applications.</a:t>
            </a:r>
            <a:endParaRPr sz="22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None/>
            </a:pPr>
            <a:endParaRPr sz="22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None/>
            </a:pPr>
            <a:endParaRPr sz="22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None/>
            </a:pPr>
            <a:endParaRPr sz="22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None/>
            </a:pPr>
            <a:endParaRPr sz="22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None/>
            </a:pPr>
            <a:endParaRPr sz="22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None/>
            </a:pPr>
            <a:endParaRPr sz="22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0000"/>
              <a:buFont typeface="Arial"/>
              <a:buNone/>
            </a:pPr>
            <a:r>
              <a:rPr lang="en" sz="2200" u="sng" dirty="0">
                <a:solidFill>
                  <a:schemeClr val="dk1"/>
                </a:solidFill>
                <a:latin typeface="Times New Roman" panose="02020603050405020304" pitchFamily="18" charset="0"/>
                <a:cs typeface="Times New Roman" panose="02020603050405020304" pitchFamily="18" charset="0"/>
              </a:rPr>
              <a:t>Spark Core </a:t>
            </a:r>
            <a:r>
              <a:rPr lang="en" sz="2200" dirty="0">
                <a:solidFill>
                  <a:schemeClr val="dk1"/>
                </a:solidFill>
                <a:latin typeface="Times New Roman" panose="02020603050405020304" pitchFamily="18" charset="0"/>
                <a:cs typeface="Times New Roman" panose="02020603050405020304" pitchFamily="18" charset="0"/>
              </a:rPr>
              <a:t>:</a:t>
            </a:r>
            <a:endParaRPr sz="22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0000"/>
              <a:buFont typeface="Arial"/>
              <a:buNone/>
            </a:pPr>
            <a:r>
              <a:rPr lang="en" sz="2200" dirty="0">
                <a:solidFill>
                  <a:schemeClr val="dk1"/>
                </a:solidFill>
                <a:latin typeface="Times New Roman" panose="02020603050405020304" pitchFamily="18" charset="0"/>
                <a:cs typeface="Times New Roman" panose="02020603050405020304" pitchFamily="18" charset="0"/>
              </a:rPr>
              <a:t>•The Spark Core is the heart of Spark and performs the core functionality.</a:t>
            </a:r>
            <a:endParaRPr sz="22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0000"/>
              <a:buFont typeface="Arial"/>
              <a:buNone/>
            </a:pPr>
            <a:r>
              <a:rPr lang="en" sz="2200" dirty="0">
                <a:solidFill>
                  <a:schemeClr val="dk1"/>
                </a:solidFill>
                <a:latin typeface="Times New Roman" panose="02020603050405020304" pitchFamily="18" charset="0"/>
                <a:cs typeface="Times New Roman" panose="02020603050405020304" pitchFamily="18" charset="0"/>
              </a:rPr>
              <a:t>•It holds the components for task scheduling, fault recovery, interacting with storage systems and memory management.</a:t>
            </a:r>
            <a:endParaRPr sz="2200" dirty="0">
              <a:solidFill>
                <a:schemeClr val="dk1"/>
              </a:solidFill>
              <a:latin typeface="Times New Roman" panose="02020603050405020304" pitchFamily="18" charset="0"/>
              <a:cs typeface="Times New Roman" panose="02020603050405020304" pitchFamily="18" charset="0"/>
            </a:endParaRPr>
          </a:p>
          <a:p>
            <a:pPr marL="0" lvl="0" indent="0" algn="l" rtl="0">
              <a:spcBef>
                <a:spcPts val="0"/>
              </a:spcBef>
              <a:spcAft>
                <a:spcPts val="1200"/>
              </a:spcAft>
              <a:buNone/>
            </a:pPr>
            <a:endParaRPr dirty="0"/>
          </a:p>
        </p:txBody>
      </p:sp>
      <p:pic>
        <p:nvPicPr>
          <p:cNvPr id="129" name="Google Shape;129;p25"/>
          <p:cNvPicPr preferRelativeResize="0"/>
          <p:nvPr/>
        </p:nvPicPr>
        <p:blipFill>
          <a:blip r:embed="rId3">
            <a:alphaModFix/>
          </a:blip>
          <a:stretch>
            <a:fillRect/>
          </a:stretch>
        </p:blipFill>
        <p:spPr>
          <a:xfrm>
            <a:off x="2430522" y="1706762"/>
            <a:ext cx="4282955" cy="161894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dirty="0"/>
          </a:p>
        </p:txBody>
      </p:sp>
      <p:sp>
        <p:nvSpPr>
          <p:cNvPr id="135" name="Google Shape;135;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just" rtl="0">
              <a:lnSpc>
                <a:spcPct val="90000"/>
              </a:lnSpc>
              <a:spcBef>
                <a:spcPts val="1000"/>
              </a:spcBef>
              <a:spcAft>
                <a:spcPts val="0"/>
              </a:spcAft>
              <a:buClr>
                <a:schemeClr val="dk1"/>
              </a:buClr>
              <a:buSzPct val="61111"/>
              <a:buFont typeface="Arial"/>
              <a:buNone/>
            </a:pPr>
            <a:r>
              <a:rPr lang="en" sz="1500" u="sng" dirty="0">
                <a:solidFill>
                  <a:schemeClr val="dk1"/>
                </a:solidFill>
                <a:latin typeface="Times New Roman" panose="02020603050405020304" pitchFamily="18" charset="0"/>
                <a:cs typeface="Times New Roman" panose="02020603050405020304" pitchFamily="18" charset="0"/>
              </a:rPr>
              <a:t>Spark SQL </a:t>
            </a:r>
            <a:r>
              <a:rPr lang="en" sz="1500" dirty="0">
                <a:solidFill>
                  <a:schemeClr val="dk1"/>
                </a:solidFill>
                <a:latin typeface="Times New Roman" panose="02020603050405020304" pitchFamily="18" charset="0"/>
                <a:cs typeface="Times New Roman" panose="02020603050405020304" pitchFamily="18" charset="0"/>
              </a:rPr>
              <a:t>:</a:t>
            </a:r>
            <a:endParaRPr sz="15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61111"/>
              <a:buFont typeface="Arial"/>
              <a:buNone/>
            </a:pPr>
            <a:r>
              <a:rPr lang="en" sz="1500" dirty="0">
                <a:solidFill>
                  <a:schemeClr val="dk1"/>
                </a:solidFill>
                <a:latin typeface="Times New Roman" panose="02020603050405020304" pitchFamily="18" charset="0"/>
                <a:cs typeface="Times New Roman" panose="02020603050405020304" pitchFamily="18" charset="0"/>
              </a:rPr>
              <a:t>•The Spark SQL is built on the top of Spark Core. It provides support for structured data.</a:t>
            </a:r>
            <a:endParaRPr sz="15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61111"/>
              <a:buFont typeface="Arial"/>
              <a:buNone/>
            </a:pPr>
            <a:r>
              <a:rPr lang="en" sz="1500" dirty="0">
                <a:solidFill>
                  <a:schemeClr val="dk1"/>
                </a:solidFill>
                <a:latin typeface="Times New Roman" panose="02020603050405020304" pitchFamily="18" charset="0"/>
                <a:cs typeface="Times New Roman" panose="02020603050405020304" pitchFamily="18" charset="0"/>
              </a:rPr>
              <a:t>•It allows to query the data via SQL (Structured Query Language) as well as the Apache Hive variant of SQL?called the HQL (Hive Query Language).</a:t>
            </a:r>
            <a:endParaRPr sz="15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61111"/>
              <a:buFont typeface="Arial"/>
              <a:buNone/>
            </a:pPr>
            <a:r>
              <a:rPr lang="en" sz="1500" dirty="0">
                <a:solidFill>
                  <a:schemeClr val="dk1"/>
                </a:solidFill>
                <a:latin typeface="Times New Roman" panose="02020603050405020304" pitchFamily="18" charset="0"/>
                <a:cs typeface="Times New Roman" panose="02020603050405020304" pitchFamily="18" charset="0"/>
              </a:rPr>
              <a:t>•It supports JDBC and ODBC connections that establish a relation between Java objects and existing databases, data warehouses and business intelligence tools.</a:t>
            </a:r>
            <a:endParaRPr sz="15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61111"/>
              <a:buFont typeface="Arial"/>
              <a:buNone/>
            </a:pPr>
            <a:r>
              <a:rPr lang="en" sz="1500" dirty="0">
                <a:solidFill>
                  <a:schemeClr val="dk1"/>
                </a:solidFill>
                <a:latin typeface="Times New Roman" panose="02020603050405020304" pitchFamily="18" charset="0"/>
                <a:cs typeface="Times New Roman" panose="02020603050405020304" pitchFamily="18" charset="0"/>
              </a:rPr>
              <a:t>•It also supports various sources of data like Hive tables, Parquet, and JSON.</a:t>
            </a:r>
            <a:endParaRPr sz="1500" dirty="0">
              <a:solidFill>
                <a:schemeClr val="dk1"/>
              </a:solidFill>
              <a:latin typeface="Times New Roman" panose="02020603050405020304" pitchFamily="18" charset="0"/>
              <a:cs typeface="Times New Roman" panose="02020603050405020304" pitchFamily="18" charset="0"/>
            </a:endParaRPr>
          </a:p>
        </p:txBody>
      </p:sp>
      <p:pic>
        <p:nvPicPr>
          <p:cNvPr id="136" name="Google Shape;136;p26"/>
          <p:cNvPicPr preferRelativeResize="0"/>
          <p:nvPr/>
        </p:nvPicPr>
        <p:blipFill>
          <a:blip r:embed="rId3">
            <a:alphaModFix/>
          </a:blip>
          <a:stretch>
            <a:fillRect/>
          </a:stretch>
        </p:blipFill>
        <p:spPr>
          <a:xfrm>
            <a:off x="5985775" y="195869"/>
            <a:ext cx="2626575" cy="12514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72AF7-84D0-4031-8045-260F77063535}"/>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B14A0BB1-6077-4A79-B96F-4FC73C1C660B}"/>
              </a:ext>
            </a:extLst>
          </p:cNvPr>
          <p:cNvSpPr>
            <a:spLocks noGrp="1"/>
          </p:cNvSpPr>
          <p:nvPr>
            <p:ph type="body" idx="1"/>
          </p:nvPr>
        </p:nvSpPr>
        <p:spPr/>
        <p:txBody>
          <a:bodyPr/>
          <a:lstStyle/>
          <a:p>
            <a:pPr marL="0" lvl="0" indent="0" algn="just" rtl="0">
              <a:lnSpc>
                <a:spcPct val="90000"/>
              </a:lnSpc>
              <a:spcBef>
                <a:spcPts val="1000"/>
              </a:spcBef>
              <a:spcAft>
                <a:spcPts val="0"/>
              </a:spcAft>
              <a:buClr>
                <a:schemeClr val="dk1"/>
              </a:buClr>
              <a:buSzPct val="61111"/>
              <a:buFont typeface="Arial"/>
              <a:buNone/>
            </a:pPr>
            <a:r>
              <a:rPr lang="en-US" sz="1500" dirty="0">
                <a:solidFill>
                  <a:schemeClr val="dk1"/>
                </a:solidFill>
                <a:latin typeface="Times New Roman" panose="02020603050405020304" pitchFamily="18" charset="0"/>
                <a:cs typeface="Times New Roman" panose="02020603050405020304" pitchFamily="18" charset="0"/>
              </a:rPr>
              <a:t>Spark Streaming :</a:t>
            </a:r>
          </a:p>
          <a:p>
            <a:pPr marL="0" lvl="0" indent="0" algn="just" rtl="0">
              <a:lnSpc>
                <a:spcPct val="90000"/>
              </a:lnSpc>
              <a:spcBef>
                <a:spcPts val="1000"/>
              </a:spcBef>
              <a:spcAft>
                <a:spcPts val="0"/>
              </a:spcAft>
              <a:buClr>
                <a:schemeClr val="dk1"/>
              </a:buClr>
              <a:buSzPct val="61111"/>
              <a:buFont typeface="Arial"/>
              <a:buNone/>
            </a:pPr>
            <a:r>
              <a:rPr lang="en-US" sz="1500" dirty="0">
                <a:solidFill>
                  <a:schemeClr val="dk1"/>
                </a:solidFill>
                <a:latin typeface="Times New Roman" panose="02020603050405020304" pitchFamily="18" charset="0"/>
                <a:cs typeface="Times New Roman" panose="02020603050405020304" pitchFamily="18" charset="0"/>
              </a:rPr>
              <a:t>•Spark Streaming is a Spark component that supports scalable and fault-tolerant processing of streaming data.</a:t>
            </a:r>
          </a:p>
          <a:p>
            <a:pPr marL="0" lvl="0" indent="0" algn="just" rtl="0">
              <a:lnSpc>
                <a:spcPct val="90000"/>
              </a:lnSpc>
              <a:spcBef>
                <a:spcPts val="1000"/>
              </a:spcBef>
              <a:spcAft>
                <a:spcPts val="0"/>
              </a:spcAft>
              <a:buClr>
                <a:schemeClr val="dk1"/>
              </a:buClr>
              <a:buSzPct val="61111"/>
              <a:buFont typeface="Arial"/>
              <a:buNone/>
            </a:pPr>
            <a:r>
              <a:rPr lang="en-US" sz="1500" dirty="0">
                <a:solidFill>
                  <a:schemeClr val="dk1"/>
                </a:solidFill>
                <a:latin typeface="Times New Roman" panose="02020603050405020304" pitchFamily="18" charset="0"/>
                <a:cs typeface="Times New Roman" panose="02020603050405020304" pitchFamily="18" charset="0"/>
              </a:rPr>
              <a:t>•It uses Spark Core's fast scheduling capability to perform streaming analytics.</a:t>
            </a:r>
          </a:p>
          <a:p>
            <a:pPr marL="0" lvl="0" indent="0" algn="just" rtl="0">
              <a:lnSpc>
                <a:spcPct val="90000"/>
              </a:lnSpc>
              <a:spcBef>
                <a:spcPts val="1000"/>
              </a:spcBef>
              <a:spcAft>
                <a:spcPts val="0"/>
              </a:spcAft>
              <a:buClr>
                <a:schemeClr val="dk1"/>
              </a:buClr>
              <a:buSzPct val="61111"/>
              <a:buFont typeface="Arial"/>
              <a:buNone/>
            </a:pPr>
            <a:r>
              <a:rPr lang="en-US" sz="1500" dirty="0">
                <a:solidFill>
                  <a:schemeClr val="dk1"/>
                </a:solidFill>
                <a:latin typeface="Times New Roman" panose="02020603050405020304" pitchFamily="18" charset="0"/>
                <a:cs typeface="Times New Roman" panose="02020603050405020304" pitchFamily="18" charset="0"/>
              </a:rPr>
              <a:t>•It accepts data in mini-batches and performs RDD transformations on that data.</a:t>
            </a:r>
          </a:p>
          <a:p>
            <a:pPr marL="0" lvl="0" indent="0" algn="just" rtl="0">
              <a:lnSpc>
                <a:spcPct val="90000"/>
              </a:lnSpc>
              <a:spcBef>
                <a:spcPts val="1000"/>
              </a:spcBef>
              <a:spcAft>
                <a:spcPts val="0"/>
              </a:spcAft>
              <a:buClr>
                <a:schemeClr val="dk1"/>
              </a:buClr>
              <a:buSzPct val="61111"/>
              <a:buFont typeface="Arial"/>
              <a:buNone/>
            </a:pPr>
            <a:r>
              <a:rPr lang="en-US" sz="1500" dirty="0">
                <a:solidFill>
                  <a:schemeClr val="dk1"/>
                </a:solidFill>
                <a:latin typeface="Times New Roman" panose="02020603050405020304" pitchFamily="18" charset="0"/>
                <a:cs typeface="Times New Roman" panose="02020603050405020304" pitchFamily="18" charset="0"/>
              </a:rPr>
              <a:t>•Its design ensures that the applications written for streaming data can be reused to analyze batches of historical data with little modification.</a:t>
            </a:r>
          </a:p>
          <a:p>
            <a:pPr marL="0" lvl="0" indent="0" algn="just" rtl="0">
              <a:lnSpc>
                <a:spcPct val="90000"/>
              </a:lnSpc>
              <a:spcBef>
                <a:spcPts val="1000"/>
              </a:spcBef>
              <a:spcAft>
                <a:spcPts val="0"/>
              </a:spcAft>
              <a:buClr>
                <a:schemeClr val="dk1"/>
              </a:buClr>
              <a:buSzPct val="61111"/>
              <a:buFont typeface="Arial"/>
              <a:buNone/>
            </a:pPr>
            <a:r>
              <a:rPr lang="en-US" sz="1500" dirty="0">
                <a:solidFill>
                  <a:schemeClr val="dk1"/>
                </a:solidFill>
                <a:latin typeface="Times New Roman" panose="02020603050405020304" pitchFamily="18" charset="0"/>
                <a:cs typeface="Times New Roman" panose="02020603050405020304" pitchFamily="18" charset="0"/>
              </a:rPr>
              <a:t>•The log files generated by web servers can be considered as a real-time example of a data stream.</a:t>
            </a:r>
          </a:p>
          <a:p>
            <a:endParaRPr lang="en-IN" dirty="0"/>
          </a:p>
        </p:txBody>
      </p:sp>
    </p:spTree>
    <p:extLst>
      <p:ext uri="{BB962C8B-B14F-4D97-AF65-F5344CB8AC3E}">
        <p14:creationId xmlns:p14="http://schemas.microsoft.com/office/powerpoint/2010/main" val="20184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42" name="Google Shape;142;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62500" lnSpcReduction="20000"/>
          </a:bodyPr>
          <a:lstStyle/>
          <a:p>
            <a:pPr marL="0" lvl="0" indent="0" algn="just" rtl="0">
              <a:lnSpc>
                <a:spcPct val="90000"/>
              </a:lnSpc>
              <a:spcBef>
                <a:spcPts val="1000"/>
              </a:spcBef>
              <a:spcAft>
                <a:spcPts val="0"/>
              </a:spcAft>
              <a:buClr>
                <a:schemeClr val="dk1"/>
              </a:buClr>
              <a:buSzPct val="55000"/>
              <a:buFont typeface="Arial"/>
              <a:buNone/>
            </a:pPr>
            <a:r>
              <a:rPr lang="en" sz="2400" u="sng" dirty="0">
                <a:solidFill>
                  <a:schemeClr val="dk1"/>
                </a:solidFill>
                <a:latin typeface="Times New Roman" panose="02020603050405020304" pitchFamily="18" charset="0"/>
                <a:cs typeface="Times New Roman" panose="02020603050405020304" pitchFamily="18" charset="0"/>
              </a:rPr>
              <a:t>Mllib</a:t>
            </a:r>
            <a:r>
              <a:rPr lang="en" sz="2400" dirty="0">
                <a:solidFill>
                  <a:schemeClr val="dk1"/>
                </a:solidFill>
                <a:latin typeface="Times New Roman" panose="02020603050405020304" pitchFamily="18" charset="0"/>
                <a:cs typeface="Times New Roman" panose="02020603050405020304" pitchFamily="18" charset="0"/>
              </a:rPr>
              <a:t> :</a:t>
            </a:r>
            <a:endParaRPr sz="24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2400" dirty="0">
                <a:solidFill>
                  <a:schemeClr val="dk1"/>
                </a:solidFill>
                <a:latin typeface="Times New Roman" panose="02020603050405020304" pitchFamily="18" charset="0"/>
                <a:cs typeface="Times New Roman" panose="02020603050405020304" pitchFamily="18" charset="0"/>
              </a:rPr>
              <a:t>•The MLlib is a Machine Learning library that contains various machine learning algorithms.</a:t>
            </a:r>
            <a:endParaRPr sz="24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2400" dirty="0">
                <a:solidFill>
                  <a:schemeClr val="dk1"/>
                </a:solidFill>
                <a:latin typeface="Times New Roman" panose="02020603050405020304" pitchFamily="18" charset="0"/>
                <a:cs typeface="Times New Roman" panose="02020603050405020304" pitchFamily="18" charset="0"/>
              </a:rPr>
              <a:t>•These include correlations and hypothesis testing, classification and regression, clustering, and principal component analysis.</a:t>
            </a:r>
            <a:endParaRPr sz="24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2400" dirty="0">
                <a:solidFill>
                  <a:schemeClr val="dk1"/>
                </a:solidFill>
                <a:latin typeface="Times New Roman" panose="02020603050405020304" pitchFamily="18" charset="0"/>
                <a:cs typeface="Times New Roman" panose="02020603050405020304" pitchFamily="18" charset="0"/>
              </a:rPr>
              <a:t>•It is nine times faster than the disk-based implementation used by Apache Mahout.</a:t>
            </a:r>
            <a:endParaRPr sz="24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2400" u="sng" dirty="0">
                <a:solidFill>
                  <a:schemeClr val="dk1"/>
                </a:solidFill>
                <a:latin typeface="Times New Roman" panose="02020603050405020304" pitchFamily="18" charset="0"/>
                <a:cs typeface="Times New Roman" panose="02020603050405020304" pitchFamily="18" charset="0"/>
              </a:rPr>
              <a:t>GraphX</a:t>
            </a:r>
            <a:r>
              <a:rPr lang="en" sz="2400" dirty="0">
                <a:solidFill>
                  <a:schemeClr val="dk1"/>
                </a:solidFill>
                <a:latin typeface="Times New Roman" panose="02020603050405020304" pitchFamily="18" charset="0"/>
                <a:cs typeface="Times New Roman" panose="02020603050405020304" pitchFamily="18" charset="0"/>
              </a:rPr>
              <a:t> :</a:t>
            </a:r>
            <a:endParaRPr sz="24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2400" dirty="0">
                <a:solidFill>
                  <a:schemeClr val="dk1"/>
                </a:solidFill>
                <a:latin typeface="Times New Roman" panose="02020603050405020304" pitchFamily="18" charset="0"/>
                <a:cs typeface="Times New Roman" panose="02020603050405020304" pitchFamily="18" charset="0"/>
              </a:rPr>
              <a:t>•The GraphX is a library that is used to manipulate graphs and perform graph-parallel computations.</a:t>
            </a:r>
            <a:endParaRPr sz="24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2400" dirty="0">
                <a:solidFill>
                  <a:schemeClr val="dk1"/>
                </a:solidFill>
                <a:latin typeface="Times New Roman" panose="02020603050405020304" pitchFamily="18" charset="0"/>
                <a:cs typeface="Times New Roman" panose="02020603050405020304" pitchFamily="18" charset="0"/>
              </a:rPr>
              <a:t>•It facilitates to create a directed graph with arbitrary properties attached to each vertex and edge.</a:t>
            </a:r>
            <a:endParaRPr sz="24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2400" dirty="0">
                <a:solidFill>
                  <a:schemeClr val="dk1"/>
                </a:solidFill>
                <a:latin typeface="Times New Roman" panose="02020603050405020304" pitchFamily="18" charset="0"/>
                <a:cs typeface="Times New Roman" panose="02020603050405020304" pitchFamily="18" charset="0"/>
              </a:rPr>
              <a:t>•To manipulate graph, it supports various fundamental operators like subgraph, join Vertices, and aggregate Messages.</a:t>
            </a:r>
            <a:endParaRPr sz="24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br>
              <a:rPr lang="en" sz="2400" dirty="0">
                <a:solidFill>
                  <a:schemeClr val="dk1"/>
                </a:solidFill>
                <a:latin typeface="Times New Roman" panose="02020603050405020304" pitchFamily="18" charset="0"/>
                <a:cs typeface="Times New Roman" panose="02020603050405020304" pitchFamily="18" charset="0"/>
              </a:rPr>
            </a:br>
            <a:endParaRPr sz="2400" dirty="0">
              <a:solidFill>
                <a:schemeClr val="dk1"/>
              </a:solidFill>
              <a:latin typeface="Times New Roman" panose="02020603050405020304" pitchFamily="18" charset="0"/>
              <a:cs typeface="Times New Roman" panose="02020603050405020304" pitchFamily="18" charset="0"/>
            </a:endParaRPr>
          </a:p>
          <a:p>
            <a:pPr marL="0" lvl="0" indent="0" algn="l" rtl="0">
              <a:spcBef>
                <a:spcPts val="0"/>
              </a:spcBef>
              <a:spcAft>
                <a:spcPts val="1200"/>
              </a:spcAft>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4400" dirty="0">
                <a:latin typeface="Times New Roman" panose="02020603050405020304" pitchFamily="18" charset="0"/>
                <a:cs typeface="Times New Roman" panose="02020603050405020304" pitchFamily="18" charset="0"/>
              </a:rPr>
              <a:t>Storage Layers for Spark</a:t>
            </a:r>
            <a:endParaRPr dirty="0">
              <a:latin typeface="Times New Roman" panose="02020603050405020304" pitchFamily="18" charset="0"/>
              <a:cs typeface="Times New Roman" panose="02020603050405020304" pitchFamily="18" charset="0"/>
            </a:endParaRPr>
          </a:p>
        </p:txBody>
      </p:sp>
      <p:sp>
        <p:nvSpPr>
          <p:cNvPr id="148" name="Google Shape;148;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just" rtl="0">
              <a:lnSpc>
                <a:spcPct val="90000"/>
              </a:lnSpc>
              <a:spcBef>
                <a:spcPts val="1000"/>
              </a:spcBef>
              <a:spcAft>
                <a:spcPts val="0"/>
              </a:spcAft>
              <a:buClr>
                <a:schemeClr val="dk1"/>
              </a:buClr>
              <a:buSzPts val="1100"/>
              <a:buFont typeface="Arial"/>
              <a:buNone/>
            </a:pPr>
            <a:r>
              <a:rPr lang="en-IN" sz="1500" dirty="0">
                <a:solidFill>
                  <a:schemeClr val="dk1"/>
                </a:solidFill>
                <a:latin typeface="Times New Roman" panose="02020603050405020304" pitchFamily="18" charset="0"/>
                <a:cs typeface="Times New Roman" panose="02020603050405020304" pitchFamily="18" charset="0"/>
              </a:rPr>
              <a:t>•Spark can read and write data from multiple storage systems.</a:t>
            </a:r>
          </a:p>
          <a:p>
            <a:pPr marL="0" lvl="0" indent="0" algn="just" rtl="0">
              <a:lnSpc>
                <a:spcPct val="90000"/>
              </a:lnSpc>
              <a:spcBef>
                <a:spcPts val="1000"/>
              </a:spcBef>
              <a:spcAft>
                <a:spcPts val="0"/>
              </a:spcAft>
              <a:buClr>
                <a:schemeClr val="dk1"/>
              </a:buClr>
              <a:buSzPts val="1100"/>
              <a:buFont typeface="Arial"/>
              <a:buNone/>
            </a:pPr>
            <a:r>
              <a:rPr lang="en-IN" sz="1500" b="1" dirty="0">
                <a:solidFill>
                  <a:schemeClr val="dk1"/>
                </a:solidFill>
                <a:latin typeface="Times New Roman" panose="02020603050405020304" pitchFamily="18" charset="0"/>
                <a:cs typeface="Times New Roman" panose="02020603050405020304" pitchFamily="18" charset="0"/>
              </a:rPr>
              <a:t>1. Hadoop Distributed File System (HDFS)</a:t>
            </a:r>
          </a:p>
          <a:p>
            <a:pPr marL="0" lvl="0" indent="0" algn="just" rtl="0">
              <a:lnSpc>
                <a:spcPct val="90000"/>
              </a:lnSpc>
              <a:spcBef>
                <a:spcPts val="1000"/>
              </a:spcBef>
              <a:spcAft>
                <a:spcPts val="0"/>
              </a:spcAft>
              <a:buClr>
                <a:schemeClr val="dk1"/>
              </a:buClr>
              <a:buSzPts val="1100"/>
              <a:buFont typeface="Arial"/>
              <a:buNone/>
            </a:pPr>
            <a:r>
              <a:rPr lang="en-IN" sz="1500" dirty="0">
                <a:solidFill>
                  <a:schemeClr val="dk1"/>
                </a:solidFill>
                <a:latin typeface="Times New Roman" panose="02020603050405020304" pitchFamily="18" charset="0"/>
                <a:cs typeface="Times New Roman" panose="02020603050405020304" pitchFamily="18" charset="0"/>
              </a:rPr>
              <a:t>•Most commonly used distributed storage.</a:t>
            </a:r>
          </a:p>
          <a:p>
            <a:pPr marL="0" lvl="0" indent="0" algn="just" rtl="0">
              <a:lnSpc>
                <a:spcPct val="90000"/>
              </a:lnSpc>
              <a:spcBef>
                <a:spcPts val="1000"/>
              </a:spcBef>
              <a:spcAft>
                <a:spcPts val="0"/>
              </a:spcAft>
              <a:buClr>
                <a:schemeClr val="dk1"/>
              </a:buClr>
              <a:buSzPts val="1100"/>
              <a:buFont typeface="Arial"/>
              <a:buNone/>
            </a:pPr>
            <a:r>
              <a:rPr lang="en-IN" sz="1500" dirty="0">
                <a:solidFill>
                  <a:schemeClr val="dk1"/>
                </a:solidFill>
                <a:latin typeface="Times New Roman" panose="02020603050405020304" pitchFamily="18" charset="0"/>
                <a:cs typeface="Times New Roman" panose="02020603050405020304" pitchFamily="18" charset="0"/>
              </a:rPr>
              <a:t>•Stores large datasets across multiple nodes.</a:t>
            </a:r>
          </a:p>
          <a:p>
            <a:pPr marL="0" lvl="0" indent="0" algn="just" rtl="0">
              <a:lnSpc>
                <a:spcPct val="90000"/>
              </a:lnSpc>
              <a:spcBef>
                <a:spcPts val="1000"/>
              </a:spcBef>
              <a:spcAft>
                <a:spcPts val="0"/>
              </a:spcAft>
              <a:buClr>
                <a:schemeClr val="dk1"/>
              </a:buClr>
              <a:buSzPts val="1100"/>
              <a:buFont typeface="Arial"/>
              <a:buNone/>
            </a:pPr>
            <a:r>
              <a:rPr lang="en-IN" sz="1500" b="1" dirty="0">
                <a:solidFill>
                  <a:schemeClr val="dk1"/>
                </a:solidFill>
                <a:latin typeface="Times New Roman" panose="02020603050405020304" pitchFamily="18" charset="0"/>
                <a:cs typeface="Times New Roman" panose="02020603050405020304" pitchFamily="18" charset="0"/>
              </a:rPr>
              <a:t>2. Local File System</a:t>
            </a:r>
          </a:p>
          <a:p>
            <a:pPr marL="0" lvl="0" indent="0" algn="just" rtl="0">
              <a:lnSpc>
                <a:spcPct val="90000"/>
              </a:lnSpc>
              <a:spcBef>
                <a:spcPts val="1000"/>
              </a:spcBef>
              <a:spcAft>
                <a:spcPts val="0"/>
              </a:spcAft>
              <a:buClr>
                <a:schemeClr val="dk1"/>
              </a:buClr>
              <a:buSzPts val="1100"/>
              <a:buFont typeface="Arial"/>
              <a:buNone/>
            </a:pPr>
            <a:r>
              <a:rPr lang="en-IN" sz="1500" dirty="0">
                <a:solidFill>
                  <a:schemeClr val="dk1"/>
                </a:solidFill>
                <a:latin typeface="Times New Roman" panose="02020603050405020304" pitchFamily="18" charset="0"/>
                <a:cs typeface="Times New Roman" panose="02020603050405020304" pitchFamily="18" charset="0"/>
              </a:rPr>
              <a:t>•Used for testing and small datasets.</a:t>
            </a:r>
          </a:p>
          <a:p>
            <a:pPr marL="0" lvl="0" indent="0" algn="just" rtl="0">
              <a:lnSpc>
                <a:spcPct val="90000"/>
              </a:lnSpc>
              <a:spcBef>
                <a:spcPts val="1000"/>
              </a:spcBef>
              <a:spcAft>
                <a:spcPts val="0"/>
              </a:spcAft>
              <a:buClr>
                <a:schemeClr val="dk1"/>
              </a:buClr>
              <a:buSzPts val="1100"/>
              <a:buFont typeface="Arial"/>
              <a:buNone/>
            </a:pPr>
            <a:r>
              <a:rPr lang="en-IN" sz="1500" b="1" dirty="0">
                <a:solidFill>
                  <a:schemeClr val="dk1"/>
                </a:solidFill>
                <a:latin typeface="Times New Roman" panose="02020603050405020304" pitchFamily="18" charset="0"/>
                <a:cs typeface="Times New Roman" panose="02020603050405020304" pitchFamily="18" charset="0"/>
              </a:rPr>
              <a:t>3. Amazon S3</a:t>
            </a:r>
          </a:p>
          <a:p>
            <a:pPr marL="0" lvl="0" indent="0" algn="just" rtl="0">
              <a:lnSpc>
                <a:spcPct val="90000"/>
              </a:lnSpc>
              <a:spcBef>
                <a:spcPts val="1000"/>
              </a:spcBef>
              <a:spcAft>
                <a:spcPts val="0"/>
              </a:spcAft>
              <a:buClr>
                <a:schemeClr val="dk1"/>
              </a:buClr>
              <a:buSzPts val="1100"/>
              <a:buFont typeface="Arial"/>
              <a:buNone/>
            </a:pPr>
            <a:r>
              <a:rPr lang="en-IN" sz="1500" dirty="0">
                <a:solidFill>
                  <a:schemeClr val="dk1"/>
                </a:solidFill>
                <a:latin typeface="Times New Roman" panose="02020603050405020304" pitchFamily="18" charset="0"/>
                <a:cs typeface="Times New Roman" panose="02020603050405020304" pitchFamily="18" charset="0"/>
              </a:rPr>
              <a:t>•Cloud-based object storage. </a:t>
            </a:r>
          </a:p>
          <a:p>
            <a:pPr marL="0" lvl="0" indent="0" algn="l" rtl="0">
              <a:spcBef>
                <a:spcPts val="0"/>
              </a:spcBef>
              <a:spcAft>
                <a:spcPts val="1200"/>
              </a:spcAft>
              <a:buNone/>
            </a:pP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54" name="Google Shape;154;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just" rtl="0">
              <a:lnSpc>
                <a:spcPct val="90000"/>
              </a:lnSpc>
              <a:spcBef>
                <a:spcPts val="1000"/>
              </a:spcBef>
              <a:spcAft>
                <a:spcPts val="0"/>
              </a:spcAft>
              <a:buClr>
                <a:schemeClr val="dk1"/>
              </a:buClr>
              <a:buSzPct val="55000"/>
              <a:buFont typeface="Arial"/>
              <a:buNone/>
            </a:pPr>
            <a:r>
              <a:rPr lang="en" sz="1600" b="1" dirty="0">
                <a:solidFill>
                  <a:schemeClr val="dk1"/>
                </a:solidFill>
                <a:latin typeface="Times New Roman" panose="02020603050405020304" pitchFamily="18" charset="0"/>
                <a:cs typeface="Times New Roman" panose="02020603050405020304" pitchFamily="18" charset="0"/>
              </a:rPr>
              <a:t>4. Apache Cassandra</a:t>
            </a:r>
            <a:endParaRPr sz="1600" b="1"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1600" dirty="0">
                <a:solidFill>
                  <a:schemeClr val="dk1"/>
                </a:solidFill>
                <a:latin typeface="Times New Roman" panose="02020603050405020304" pitchFamily="18" charset="0"/>
                <a:cs typeface="Times New Roman" panose="02020603050405020304" pitchFamily="18" charset="0"/>
              </a:rPr>
              <a:t>•Distributed NoSQL database.</a:t>
            </a:r>
            <a:endParaRPr sz="16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1600" b="1" dirty="0">
                <a:solidFill>
                  <a:schemeClr val="dk1"/>
                </a:solidFill>
                <a:latin typeface="Times New Roman" panose="02020603050405020304" pitchFamily="18" charset="0"/>
                <a:cs typeface="Times New Roman" panose="02020603050405020304" pitchFamily="18" charset="0"/>
              </a:rPr>
              <a:t>5. Apache HBase</a:t>
            </a:r>
            <a:endParaRPr sz="1600" b="1"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1600" dirty="0">
                <a:solidFill>
                  <a:schemeClr val="dk1"/>
                </a:solidFill>
                <a:latin typeface="Times New Roman" panose="02020603050405020304" pitchFamily="18" charset="0"/>
                <a:cs typeface="Times New Roman" panose="02020603050405020304" pitchFamily="18" charset="0"/>
              </a:rPr>
              <a:t>•Column-oriented database built on HDFS.</a:t>
            </a:r>
            <a:endParaRPr sz="16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1600" b="1" dirty="0">
                <a:solidFill>
                  <a:schemeClr val="dk1"/>
                </a:solidFill>
                <a:latin typeface="Times New Roman" panose="02020603050405020304" pitchFamily="18" charset="0"/>
                <a:cs typeface="Times New Roman" panose="02020603050405020304" pitchFamily="18" charset="0"/>
              </a:rPr>
              <a:t>6. Data Warehouses</a:t>
            </a:r>
            <a:endParaRPr sz="1600" b="1"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1600" dirty="0">
                <a:solidFill>
                  <a:schemeClr val="dk1"/>
                </a:solidFill>
                <a:latin typeface="Times New Roman" panose="02020603050405020304" pitchFamily="18" charset="0"/>
                <a:cs typeface="Times New Roman" panose="02020603050405020304" pitchFamily="18" charset="0"/>
              </a:rPr>
              <a:t>•Hive</a:t>
            </a:r>
            <a:endParaRPr sz="16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1600" dirty="0">
                <a:solidFill>
                  <a:schemeClr val="dk1"/>
                </a:solidFill>
                <a:latin typeface="Times New Roman" panose="02020603050405020304" pitchFamily="18" charset="0"/>
                <a:cs typeface="Times New Roman" panose="02020603050405020304" pitchFamily="18" charset="0"/>
              </a:rPr>
              <a:t>•JDBC databases</a:t>
            </a:r>
            <a:endParaRPr sz="1600" dirty="0">
              <a:solidFill>
                <a:schemeClr val="dk1"/>
              </a:solidFill>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ct val="55000"/>
              <a:buFont typeface="Arial"/>
              <a:buNone/>
            </a:pPr>
            <a:r>
              <a:rPr lang="en" sz="1600" dirty="0">
                <a:solidFill>
                  <a:schemeClr val="dk1"/>
                </a:solidFill>
                <a:latin typeface="Times New Roman" panose="02020603050405020304" pitchFamily="18" charset="0"/>
                <a:cs typeface="Times New Roman" panose="02020603050405020304" pitchFamily="18" charset="0"/>
              </a:rPr>
              <a:t>•Spark’s flexibility allows it to integrate with </a:t>
            </a:r>
            <a:r>
              <a:rPr lang="en" sz="1600" b="1" dirty="0">
                <a:solidFill>
                  <a:schemeClr val="dk1"/>
                </a:solidFill>
                <a:latin typeface="Times New Roman" panose="02020603050405020304" pitchFamily="18" charset="0"/>
                <a:cs typeface="Times New Roman" panose="02020603050405020304" pitchFamily="18" charset="0"/>
              </a:rPr>
              <a:t>different storage systems without modifying the processing logic</a:t>
            </a:r>
            <a:r>
              <a:rPr lang="en" sz="1600" dirty="0">
                <a:solidFill>
                  <a:schemeClr val="dk1"/>
                </a:solidFill>
                <a:latin typeface="Times New Roman" panose="02020603050405020304" pitchFamily="18" charset="0"/>
                <a:cs typeface="Times New Roman" panose="02020603050405020304" pitchFamily="18" charset="0"/>
              </a:rPr>
              <a:t>.</a:t>
            </a:r>
            <a:endParaRPr sz="1600" dirty="0">
              <a:solidFill>
                <a:schemeClr val="dk1"/>
              </a:solidFill>
              <a:latin typeface="Times New Roman" panose="02020603050405020304" pitchFamily="18" charset="0"/>
              <a:cs typeface="Times New Roman" panose="02020603050405020304" pitchFamily="18" charset="0"/>
            </a:endParaRPr>
          </a:p>
          <a:p>
            <a:pPr marL="0" lvl="0" indent="0" algn="l" rtl="0">
              <a:spcBef>
                <a:spcPts val="0"/>
              </a:spcBef>
              <a:spcAft>
                <a:spcPts val="1200"/>
              </a:spcAft>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B29D4-FE94-4C2C-AA10-F3AD2B5796EE}"/>
              </a:ext>
            </a:extLst>
          </p:cNvPr>
          <p:cNvSpPr>
            <a:spLocks noGrp="1"/>
          </p:cNvSpPr>
          <p:nvPr>
            <p:ph type="title"/>
          </p:nvPr>
        </p:nvSpPr>
        <p:spPr/>
        <p:txBody>
          <a:bodyPr>
            <a:normAutofit fontScale="90000"/>
          </a:bodyPr>
          <a:lstStyle/>
          <a:p>
            <a:r>
              <a:rPr lang="en-US" sz="2800" b="1" dirty="0">
                <a:solidFill>
                  <a:schemeClr val="tx1"/>
                </a:solidFill>
                <a:latin typeface="Times New Roman" panose="02020603050405020304" pitchFamily="18" charset="0"/>
                <a:cs typeface="Times New Roman" panose="02020603050405020304" pitchFamily="18" charset="0"/>
              </a:rPr>
              <a:t>RDD (Resilient Distributed Dataset)</a:t>
            </a:r>
            <a:endParaRPr lang="en-IN" dirty="0"/>
          </a:p>
        </p:txBody>
      </p:sp>
      <p:sp>
        <p:nvSpPr>
          <p:cNvPr id="3" name="Text Placeholder 2">
            <a:extLst>
              <a:ext uri="{FF2B5EF4-FFF2-40B4-BE49-F238E27FC236}">
                <a16:creationId xmlns:a16="http://schemas.microsoft.com/office/drawing/2014/main" id="{A07C9602-0021-462E-9D38-49F07FEAA50A}"/>
              </a:ext>
            </a:extLst>
          </p:cNvPr>
          <p:cNvSpPr>
            <a:spLocks noGrp="1"/>
          </p:cNvSpPr>
          <p:nvPr>
            <p:ph type="body" idx="1"/>
          </p:nvPr>
        </p:nvSpPr>
        <p:spPr/>
        <p:txBody>
          <a:bodyPr/>
          <a:lstStyle/>
          <a:p>
            <a:r>
              <a:rPr lang="en-US" sz="1500" dirty="0">
                <a:solidFill>
                  <a:schemeClr val="tx1"/>
                </a:solidFill>
                <a:latin typeface="Times New Roman" panose="02020603050405020304" pitchFamily="18" charset="0"/>
                <a:cs typeface="Times New Roman" panose="02020603050405020304" pitchFamily="18" charset="0"/>
              </a:rPr>
              <a:t>An </a:t>
            </a:r>
            <a:r>
              <a:rPr lang="en-US" sz="1500" b="1" dirty="0">
                <a:solidFill>
                  <a:schemeClr val="tx1"/>
                </a:solidFill>
                <a:latin typeface="Times New Roman" panose="02020603050405020304" pitchFamily="18" charset="0"/>
                <a:cs typeface="Times New Roman" panose="02020603050405020304" pitchFamily="18" charset="0"/>
              </a:rPr>
              <a:t>RDD (Resilient Distributed Dataset)</a:t>
            </a:r>
            <a:r>
              <a:rPr lang="en-US" sz="1500" dirty="0">
                <a:solidFill>
                  <a:schemeClr val="tx1"/>
                </a:solidFill>
                <a:latin typeface="Times New Roman" panose="02020603050405020304" pitchFamily="18" charset="0"/>
                <a:cs typeface="Times New Roman" panose="02020603050405020304" pitchFamily="18" charset="0"/>
              </a:rPr>
              <a:t> is:</a:t>
            </a:r>
          </a:p>
          <a:p>
            <a:pPr>
              <a:buFont typeface="Arial" panose="020B0604020202020204" pitchFamily="34" charset="0"/>
              <a:buChar char="•"/>
            </a:pPr>
            <a:r>
              <a:rPr lang="en-US" sz="1500" b="1" dirty="0">
                <a:solidFill>
                  <a:schemeClr val="tx1"/>
                </a:solidFill>
                <a:latin typeface="Times New Roman" panose="02020603050405020304" pitchFamily="18" charset="0"/>
                <a:cs typeface="Times New Roman" panose="02020603050405020304" pitchFamily="18" charset="0"/>
              </a:rPr>
              <a:t>Immutable</a:t>
            </a:r>
            <a:r>
              <a:rPr lang="en-US" sz="1500" dirty="0">
                <a:solidFill>
                  <a:schemeClr val="tx1"/>
                </a:solidFill>
                <a:latin typeface="Times New Roman" panose="02020603050405020304" pitchFamily="18" charset="0"/>
                <a:cs typeface="Times New Roman" panose="02020603050405020304" pitchFamily="18" charset="0"/>
              </a:rPr>
              <a:t> (cannot be changed once created) </a:t>
            </a:r>
          </a:p>
          <a:p>
            <a:pPr>
              <a:buFont typeface="Arial" panose="020B0604020202020204" pitchFamily="34" charset="0"/>
              <a:buChar char="•"/>
            </a:pPr>
            <a:r>
              <a:rPr lang="en-US" sz="1500" b="1" dirty="0">
                <a:solidFill>
                  <a:schemeClr val="tx1"/>
                </a:solidFill>
                <a:latin typeface="Times New Roman" panose="02020603050405020304" pitchFamily="18" charset="0"/>
                <a:cs typeface="Times New Roman" panose="02020603050405020304" pitchFamily="18" charset="0"/>
              </a:rPr>
              <a:t>Distributed</a:t>
            </a:r>
            <a:r>
              <a:rPr lang="en-US" sz="1500" dirty="0">
                <a:solidFill>
                  <a:schemeClr val="tx1"/>
                </a:solidFill>
                <a:latin typeface="Times New Roman" panose="02020603050405020304" pitchFamily="18" charset="0"/>
                <a:cs typeface="Times New Roman" panose="02020603050405020304" pitchFamily="18" charset="0"/>
              </a:rPr>
              <a:t> (data split across nodes) </a:t>
            </a:r>
          </a:p>
          <a:p>
            <a:pPr>
              <a:buFont typeface="Arial" panose="020B0604020202020204" pitchFamily="34" charset="0"/>
              <a:buChar char="•"/>
            </a:pPr>
            <a:r>
              <a:rPr lang="en-US" sz="1500" b="1" dirty="0">
                <a:solidFill>
                  <a:schemeClr val="tx1"/>
                </a:solidFill>
                <a:latin typeface="Times New Roman" panose="02020603050405020304" pitchFamily="18" charset="0"/>
                <a:cs typeface="Times New Roman" panose="02020603050405020304" pitchFamily="18" charset="0"/>
              </a:rPr>
              <a:t>Fault-tolerant</a:t>
            </a:r>
            <a:r>
              <a:rPr lang="en-US" sz="1500" dirty="0">
                <a:solidFill>
                  <a:schemeClr val="tx1"/>
                </a:solidFill>
                <a:latin typeface="Times New Roman" panose="02020603050405020304" pitchFamily="18" charset="0"/>
                <a:cs typeface="Times New Roman" panose="02020603050405020304" pitchFamily="18" charset="0"/>
              </a:rPr>
              <a:t> (can recover lost data using lineage) </a:t>
            </a:r>
          </a:p>
          <a:p>
            <a:pPr marL="114300" indent="0">
              <a:buNone/>
            </a:pPr>
            <a:r>
              <a:rPr lang="en-US" sz="1500" dirty="0">
                <a:solidFill>
                  <a:schemeClr val="tx1"/>
                </a:solidFill>
                <a:latin typeface="Times New Roman" panose="02020603050405020304" pitchFamily="18" charset="0"/>
                <a:cs typeface="Times New Roman" panose="02020603050405020304" pitchFamily="18" charset="0"/>
              </a:rPr>
              <a:t>👉 Think of it as a large dataset split across multiple machines, enabling parallel processing.</a:t>
            </a:r>
          </a:p>
          <a:p>
            <a:endParaRPr lang="en-IN" dirty="0"/>
          </a:p>
        </p:txBody>
      </p:sp>
      <p:pic>
        <p:nvPicPr>
          <p:cNvPr id="5" name="Picture 4">
            <a:extLst>
              <a:ext uri="{FF2B5EF4-FFF2-40B4-BE49-F238E27FC236}">
                <a16:creationId xmlns:a16="http://schemas.microsoft.com/office/drawing/2014/main" id="{B5DDBD2B-612C-474A-AEAD-9674140E63CA}"/>
              </a:ext>
            </a:extLst>
          </p:cNvPr>
          <p:cNvPicPr>
            <a:picLocks noChangeAspect="1"/>
          </p:cNvPicPr>
          <p:nvPr/>
        </p:nvPicPr>
        <p:blipFill>
          <a:blip r:embed="rId2"/>
          <a:stretch>
            <a:fillRect/>
          </a:stretch>
        </p:blipFill>
        <p:spPr>
          <a:xfrm>
            <a:off x="508006" y="2571751"/>
            <a:ext cx="2621274" cy="1572764"/>
          </a:xfrm>
          <a:prstGeom prst="rect">
            <a:avLst/>
          </a:prstGeom>
        </p:spPr>
      </p:pic>
    </p:spTree>
    <p:extLst>
      <p:ext uri="{BB962C8B-B14F-4D97-AF65-F5344CB8AC3E}">
        <p14:creationId xmlns:p14="http://schemas.microsoft.com/office/powerpoint/2010/main" val="15574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C9ED2-5FD2-4988-B6B9-828D3372E8AA}"/>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B6F74448-801B-4C22-BF48-C837E6BA41FF}"/>
              </a:ext>
            </a:extLst>
          </p:cNvPr>
          <p:cNvSpPr>
            <a:spLocks noGrp="1"/>
          </p:cNvSpPr>
          <p:nvPr>
            <p:ph type="body" idx="1"/>
          </p:nvPr>
        </p:nvSpPr>
        <p:spPr/>
        <p:txBody>
          <a:bodyPr/>
          <a:lstStyle/>
          <a:p>
            <a:r>
              <a:rPr lang="en-US" sz="1500" b="1" dirty="0">
                <a:solidFill>
                  <a:schemeClr val="tx1"/>
                </a:solidFill>
                <a:latin typeface="Times New Roman" panose="02020603050405020304" pitchFamily="18" charset="0"/>
                <a:cs typeface="Times New Roman" panose="02020603050405020304" pitchFamily="18" charset="0"/>
              </a:rPr>
              <a:t>Creating RDDs</a:t>
            </a:r>
          </a:p>
          <a:p>
            <a:r>
              <a:rPr lang="en-US" sz="1500" dirty="0">
                <a:solidFill>
                  <a:schemeClr val="tx1"/>
                </a:solidFill>
                <a:latin typeface="Times New Roman" panose="02020603050405020304" pitchFamily="18" charset="0"/>
                <a:cs typeface="Times New Roman" panose="02020603050405020304" pitchFamily="18" charset="0"/>
              </a:rPr>
              <a:t>RDDs can be created in two main ways:</a:t>
            </a:r>
          </a:p>
          <a:p>
            <a:pPr>
              <a:buAutoNum type="alphaLcParenBoth"/>
            </a:pPr>
            <a:r>
              <a:rPr lang="en-US" sz="1500" b="1" dirty="0">
                <a:solidFill>
                  <a:schemeClr val="tx1"/>
                </a:solidFill>
                <a:latin typeface="Times New Roman" panose="02020603050405020304" pitchFamily="18" charset="0"/>
                <a:cs typeface="Times New Roman" panose="02020603050405020304" pitchFamily="18" charset="0"/>
              </a:rPr>
              <a:t>From a collection</a:t>
            </a:r>
            <a:endParaRPr lang="en-US" sz="1500" b="1" dirty="0"/>
          </a:p>
          <a:p>
            <a:endParaRPr lang="en-IN" dirty="0"/>
          </a:p>
          <a:p>
            <a:endParaRPr lang="en-IN" dirty="0"/>
          </a:p>
          <a:p>
            <a:endParaRPr lang="en-IN" dirty="0"/>
          </a:p>
          <a:p>
            <a:pPr marL="114300" indent="0">
              <a:buNone/>
            </a:pPr>
            <a:r>
              <a:rPr lang="en-IN" sz="1500" b="1" dirty="0">
                <a:solidFill>
                  <a:schemeClr val="tx1"/>
                </a:solidFill>
                <a:latin typeface="Times New Roman" panose="02020603050405020304" pitchFamily="18" charset="0"/>
                <a:cs typeface="Times New Roman" panose="02020603050405020304" pitchFamily="18" charset="0"/>
              </a:rPr>
              <a:t>(b) From external data (files)</a:t>
            </a:r>
          </a:p>
          <a:p>
            <a:pPr marL="114300" indent="0">
              <a:buNone/>
            </a:pPr>
            <a:endParaRPr lang="en-IN" sz="15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F5940515-D055-4B13-A6FD-1171AE442220}"/>
              </a:ext>
            </a:extLst>
          </p:cNvPr>
          <p:cNvPicPr>
            <a:picLocks noChangeAspect="1"/>
          </p:cNvPicPr>
          <p:nvPr/>
        </p:nvPicPr>
        <p:blipFill>
          <a:blip r:embed="rId2"/>
          <a:stretch>
            <a:fillRect/>
          </a:stretch>
        </p:blipFill>
        <p:spPr>
          <a:xfrm>
            <a:off x="500619" y="2266907"/>
            <a:ext cx="2629267" cy="609685"/>
          </a:xfrm>
          <a:prstGeom prst="rect">
            <a:avLst/>
          </a:prstGeom>
        </p:spPr>
      </p:pic>
      <p:pic>
        <p:nvPicPr>
          <p:cNvPr id="7" name="Picture 6">
            <a:extLst>
              <a:ext uri="{FF2B5EF4-FFF2-40B4-BE49-F238E27FC236}">
                <a16:creationId xmlns:a16="http://schemas.microsoft.com/office/drawing/2014/main" id="{93962B12-84AC-4F01-B15D-99EF6ABB0063}"/>
              </a:ext>
            </a:extLst>
          </p:cNvPr>
          <p:cNvPicPr>
            <a:picLocks noChangeAspect="1"/>
          </p:cNvPicPr>
          <p:nvPr/>
        </p:nvPicPr>
        <p:blipFill>
          <a:blip r:embed="rId3"/>
          <a:stretch>
            <a:fillRect/>
          </a:stretch>
        </p:blipFill>
        <p:spPr>
          <a:xfrm>
            <a:off x="500619" y="3364408"/>
            <a:ext cx="2286319" cy="590632"/>
          </a:xfrm>
          <a:prstGeom prst="rect">
            <a:avLst/>
          </a:prstGeom>
        </p:spPr>
      </p:pic>
    </p:spTree>
    <p:extLst>
      <p:ext uri="{BB962C8B-B14F-4D97-AF65-F5344CB8AC3E}">
        <p14:creationId xmlns:p14="http://schemas.microsoft.com/office/powerpoint/2010/main" val="1232929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DB5B0-3C85-4F9B-9743-3138A6317947}"/>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60C2EB96-4700-4658-BF50-B871DAB9AB77}"/>
              </a:ext>
            </a:extLst>
          </p:cNvPr>
          <p:cNvSpPr>
            <a:spLocks noGrp="1"/>
          </p:cNvSpPr>
          <p:nvPr>
            <p:ph type="body" idx="1"/>
          </p:nvPr>
        </p:nvSpPr>
        <p:spPr/>
        <p:txBody>
          <a:bodyPr/>
          <a:lstStyle/>
          <a:p>
            <a:pPr marL="114300" indent="0">
              <a:buNone/>
            </a:pPr>
            <a:r>
              <a:rPr lang="en-US" sz="1500" b="1" dirty="0">
                <a:solidFill>
                  <a:schemeClr val="tx1"/>
                </a:solidFill>
                <a:latin typeface="Times New Roman" panose="02020603050405020304" pitchFamily="18" charset="0"/>
                <a:cs typeface="Times New Roman" panose="02020603050405020304" pitchFamily="18" charset="0"/>
              </a:rPr>
              <a:t>3. RDD Operations</a:t>
            </a:r>
          </a:p>
          <a:p>
            <a:r>
              <a:rPr lang="en-US" sz="1500" dirty="0">
                <a:solidFill>
                  <a:schemeClr val="tx1"/>
                </a:solidFill>
                <a:latin typeface="Times New Roman" panose="02020603050405020304" pitchFamily="18" charset="0"/>
                <a:cs typeface="Times New Roman" panose="02020603050405020304" pitchFamily="18" charset="0"/>
              </a:rPr>
              <a:t>RDD operations are of two types:</a:t>
            </a:r>
          </a:p>
          <a:p>
            <a:pPr marL="114300" indent="0">
              <a:buNone/>
            </a:pPr>
            <a:r>
              <a:rPr lang="en-US" sz="1500" b="1" dirty="0">
                <a:solidFill>
                  <a:schemeClr val="tx1"/>
                </a:solidFill>
                <a:latin typeface="Times New Roman" panose="02020603050405020304" pitchFamily="18" charset="0"/>
                <a:cs typeface="Times New Roman" panose="02020603050405020304" pitchFamily="18" charset="0"/>
              </a:rPr>
              <a:t>🔸 Transformations (lazy)</a:t>
            </a:r>
          </a:p>
          <a:p>
            <a:pPr>
              <a:buFont typeface="Arial" panose="020B0604020202020204" pitchFamily="34" charset="0"/>
              <a:buChar char="•"/>
            </a:pPr>
            <a:r>
              <a:rPr lang="en-US" sz="1500" dirty="0">
                <a:solidFill>
                  <a:schemeClr val="tx1"/>
                </a:solidFill>
                <a:latin typeface="Times New Roman" panose="02020603050405020304" pitchFamily="18" charset="0"/>
                <a:cs typeface="Times New Roman" panose="02020603050405020304" pitchFamily="18" charset="0"/>
              </a:rPr>
              <a:t>Return a new RDD </a:t>
            </a:r>
          </a:p>
          <a:p>
            <a:pPr>
              <a:buFont typeface="Arial" panose="020B0604020202020204" pitchFamily="34" charset="0"/>
              <a:buChar char="•"/>
            </a:pPr>
            <a:r>
              <a:rPr lang="en-US" sz="1500" dirty="0">
                <a:solidFill>
                  <a:schemeClr val="tx1"/>
                </a:solidFill>
                <a:latin typeface="Times New Roman" panose="02020603050405020304" pitchFamily="18" charset="0"/>
                <a:cs typeface="Times New Roman" panose="02020603050405020304" pitchFamily="18" charset="0"/>
              </a:rPr>
              <a:t>Not executed immediately </a:t>
            </a:r>
          </a:p>
          <a:p>
            <a:pPr marL="114300" indent="0">
              <a:buNone/>
            </a:pPr>
            <a:r>
              <a:rPr lang="en-US" sz="1500" b="1" dirty="0">
                <a:solidFill>
                  <a:schemeClr val="tx1"/>
                </a:solidFill>
                <a:latin typeface="Times New Roman" panose="02020603050405020304" pitchFamily="18" charset="0"/>
                <a:cs typeface="Times New Roman" panose="02020603050405020304" pitchFamily="18" charset="0"/>
              </a:rPr>
              <a:t>🔸 Actions (eager)</a:t>
            </a:r>
          </a:p>
          <a:p>
            <a:pPr>
              <a:buFont typeface="Arial" panose="020B0604020202020204" pitchFamily="34" charset="0"/>
              <a:buChar char="•"/>
            </a:pPr>
            <a:r>
              <a:rPr lang="en-US" sz="1500" dirty="0">
                <a:solidFill>
                  <a:schemeClr val="tx1"/>
                </a:solidFill>
                <a:latin typeface="Times New Roman" panose="02020603050405020304" pitchFamily="18" charset="0"/>
                <a:cs typeface="Times New Roman" panose="02020603050405020304" pitchFamily="18" charset="0"/>
              </a:rPr>
              <a:t>Return a result </a:t>
            </a:r>
          </a:p>
          <a:p>
            <a:pPr>
              <a:buFont typeface="Arial" panose="020B0604020202020204" pitchFamily="34" charset="0"/>
              <a:buChar char="•"/>
            </a:pPr>
            <a:r>
              <a:rPr lang="en-US" sz="1500" dirty="0">
                <a:solidFill>
                  <a:schemeClr val="tx1"/>
                </a:solidFill>
                <a:latin typeface="Times New Roman" panose="02020603050405020304" pitchFamily="18" charset="0"/>
                <a:cs typeface="Times New Roman" panose="02020603050405020304" pitchFamily="18" charset="0"/>
              </a:rPr>
              <a:t>Trigger execution</a:t>
            </a:r>
          </a:p>
          <a:p>
            <a:endParaRPr lang="en-IN" dirty="0"/>
          </a:p>
        </p:txBody>
      </p:sp>
    </p:spTree>
    <p:extLst>
      <p:ext uri="{BB962C8B-B14F-4D97-AF65-F5344CB8AC3E}">
        <p14:creationId xmlns:p14="http://schemas.microsoft.com/office/powerpoint/2010/main" val="1145462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4D942-A8C7-4697-9AA2-905ECB4E7998}"/>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D3F0C3B9-0755-4CE8-9BB9-4E5D5F9D0543}"/>
              </a:ext>
            </a:extLst>
          </p:cNvPr>
          <p:cNvSpPr>
            <a:spLocks noGrp="1"/>
          </p:cNvSpPr>
          <p:nvPr>
            <p:ph type="body" idx="1"/>
          </p:nvPr>
        </p:nvSpPr>
        <p:spPr/>
        <p:txBody>
          <a:bodyPr/>
          <a:lstStyle/>
          <a:p>
            <a:pPr marL="114300" indent="0">
              <a:buNone/>
            </a:pPr>
            <a:r>
              <a:rPr lang="en-US" sz="1500" b="1" dirty="0">
                <a:solidFill>
                  <a:schemeClr val="tx1"/>
                </a:solidFill>
                <a:latin typeface="Times New Roman" panose="02020603050405020304" pitchFamily="18" charset="0"/>
                <a:cs typeface="Times New Roman" panose="02020603050405020304" pitchFamily="18" charset="0"/>
              </a:rPr>
              <a:t>4. Passing Functions to Spark</a:t>
            </a:r>
          </a:p>
          <a:p>
            <a:r>
              <a:rPr lang="en-US" sz="1500" dirty="0">
                <a:solidFill>
                  <a:schemeClr val="tx1"/>
                </a:solidFill>
                <a:latin typeface="Times New Roman" panose="02020603050405020304" pitchFamily="18" charset="0"/>
                <a:cs typeface="Times New Roman" panose="02020603050405020304" pitchFamily="18" charset="0"/>
              </a:rPr>
              <a:t>You can pass functions in multiple ways:</a:t>
            </a:r>
          </a:p>
          <a:p>
            <a:pPr marL="114300" indent="0">
              <a:buNone/>
            </a:pPr>
            <a:r>
              <a:rPr lang="en-US" sz="1500" b="1" dirty="0">
                <a:solidFill>
                  <a:schemeClr val="tx1"/>
                </a:solidFill>
                <a:latin typeface="Times New Roman" panose="02020603050405020304" pitchFamily="18" charset="0"/>
                <a:cs typeface="Times New Roman" panose="02020603050405020304" pitchFamily="18" charset="0"/>
              </a:rPr>
              <a:t>(a) Lambda function</a:t>
            </a:r>
          </a:p>
          <a:p>
            <a:endParaRPr lang="en-US" sz="1500" b="1" dirty="0">
              <a:solidFill>
                <a:schemeClr val="tx1"/>
              </a:solidFill>
              <a:latin typeface="Times New Roman" panose="02020603050405020304" pitchFamily="18" charset="0"/>
              <a:cs typeface="Times New Roman" panose="02020603050405020304" pitchFamily="18" charset="0"/>
            </a:endParaRPr>
          </a:p>
          <a:p>
            <a:endParaRPr lang="en-US" sz="1500" b="1"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US" sz="1500" dirty="0">
              <a:solidFill>
                <a:schemeClr val="tx1"/>
              </a:solidFill>
              <a:latin typeface="Times New Roman" panose="02020603050405020304" pitchFamily="18" charset="0"/>
              <a:cs typeface="Times New Roman" panose="02020603050405020304" pitchFamily="18" charset="0"/>
            </a:endParaRPr>
          </a:p>
          <a:p>
            <a:pPr marL="114300" indent="0">
              <a:buNone/>
            </a:pPr>
            <a:r>
              <a:rPr lang="en-IN" sz="1500" b="1" dirty="0">
                <a:solidFill>
                  <a:schemeClr val="tx1"/>
                </a:solidFill>
                <a:latin typeface="Times New Roman" panose="02020603050405020304" pitchFamily="18" charset="0"/>
                <a:cs typeface="Times New Roman" panose="02020603050405020304" pitchFamily="18" charset="0"/>
              </a:rPr>
              <a:t>(b) Named function</a:t>
            </a:r>
          </a:p>
          <a:p>
            <a:pPr marL="114300" indent="0">
              <a:buNone/>
            </a:pPr>
            <a:endParaRPr lang="en-US" sz="1500" b="1" dirty="0">
              <a:solidFill>
                <a:schemeClr val="tx1"/>
              </a:solidFill>
              <a:latin typeface="Times New Roman" panose="02020603050405020304" pitchFamily="18" charset="0"/>
              <a:cs typeface="Times New Roman" panose="02020603050405020304" pitchFamily="18" charset="0"/>
            </a:endParaRPr>
          </a:p>
          <a:p>
            <a:endParaRPr lang="en-US" sz="1500" b="1"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US" sz="1500" b="1" dirty="0">
              <a:solidFill>
                <a:schemeClr val="tx1"/>
              </a:solidFill>
              <a:latin typeface="Times New Roman" panose="02020603050405020304" pitchFamily="18" charset="0"/>
              <a:cs typeface="Times New Roman" panose="02020603050405020304" pitchFamily="18" charset="0"/>
            </a:endParaRPr>
          </a:p>
          <a:p>
            <a:endParaRPr lang="en-IN" dirty="0"/>
          </a:p>
        </p:txBody>
      </p:sp>
      <p:pic>
        <p:nvPicPr>
          <p:cNvPr id="5" name="Picture 4">
            <a:extLst>
              <a:ext uri="{FF2B5EF4-FFF2-40B4-BE49-F238E27FC236}">
                <a16:creationId xmlns:a16="http://schemas.microsoft.com/office/drawing/2014/main" id="{48F7E83B-A554-49CD-A078-ACCCE7F69216}"/>
              </a:ext>
            </a:extLst>
          </p:cNvPr>
          <p:cNvPicPr>
            <a:picLocks noChangeAspect="1"/>
          </p:cNvPicPr>
          <p:nvPr/>
        </p:nvPicPr>
        <p:blipFill>
          <a:blip r:embed="rId2"/>
          <a:stretch>
            <a:fillRect/>
          </a:stretch>
        </p:blipFill>
        <p:spPr>
          <a:xfrm>
            <a:off x="504376" y="2101070"/>
            <a:ext cx="1876687" cy="562053"/>
          </a:xfrm>
          <a:prstGeom prst="rect">
            <a:avLst/>
          </a:prstGeom>
        </p:spPr>
      </p:pic>
      <p:pic>
        <p:nvPicPr>
          <p:cNvPr id="7" name="Picture 6">
            <a:extLst>
              <a:ext uri="{FF2B5EF4-FFF2-40B4-BE49-F238E27FC236}">
                <a16:creationId xmlns:a16="http://schemas.microsoft.com/office/drawing/2014/main" id="{68D03D5D-B080-4BB6-A246-5492E1492A2D}"/>
              </a:ext>
            </a:extLst>
          </p:cNvPr>
          <p:cNvPicPr>
            <a:picLocks noChangeAspect="1"/>
          </p:cNvPicPr>
          <p:nvPr/>
        </p:nvPicPr>
        <p:blipFill>
          <a:blip r:embed="rId3"/>
          <a:stretch>
            <a:fillRect/>
          </a:stretch>
        </p:blipFill>
        <p:spPr>
          <a:xfrm>
            <a:off x="504376" y="3167936"/>
            <a:ext cx="1267002" cy="1124107"/>
          </a:xfrm>
          <a:prstGeom prst="rect">
            <a:avLst/>
          </a:prstGeom>
        </p:spPr>
      </p:pic>
    </p:spTree>
    <p:extLst>
      <p:ext uri="{BB962C8B-B14F-4D97-AF65-F5344CB8AC3E}">
        <p14:creationId xmlns:p14="http://schemas.microsoft.com/office/powerpoint/2010/main" val="1444854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61F5E-E19B-4543-8DE0-E5F64ADA47F1}"/>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1ED36584-8556-42EA-9B45-914CC2D2BA59}"/>
              </a:ext>
            </a:extLst>
          </p:cNvPr>
          <p:cNvSpPr>
            <a:spLocks noGrp="1"/>
          </p:cNvSpPr>
          <p:nvPr>
            <p:ph type="body" idx="1"/>
          </p:nvPr>
        </p:nvSpPr>
        <p:spPr/>
        <p:txBody>
          <a:bodyPr/>
          <a:lstStyle/>
          <a:p>
            <a:pPr marL="114300" indent="0">
              <a:buNone/>
            </a:pPr>
            <a:r>
              <a:rPr lang="en-US" sz="1500" b="1" dirty="0">
                <a:solidFill>
                  <a:schemeClr val="tx1"/>
                </a:solidFill>
                <a:latin typeface="Times New Roman" panose="02020603050405020304" pitchFamily="18" charset="0"/>
                <a:cs typeface="Times New Roman" panose="02020603050405020304" pitchFamily="18" charset="0"/>
              </a:rPr>
              <a:t>5. Common Transformations</a:t>
            </a:r>
          </a:p>
          <a:p>
            <a:pPr marL="114300" indent="0">
              <a:buNone/>
            </a:pPr>
            <a:r>
              <a:rPr lang="en-US" sz="1500" b="1" dirty="0">
                <a:solidFill>
                  <a:schemeClr val="tx1"/>
                </a:solidFill>
                <a:latin typeface="Times New Roman" panose="02020603050405020304" pitchFamily="18" charset="0"/>
                <a:cs typeface="Times New Roman" panose="02020603050405020304" pitchFamily="18" charset="0"/>
              </a:rPr>
              <a:t>🔸 map()</a:t>
            </a:r>
          </a:p>
          <a:p>
            <a:pPr marL="114300" indent="0">
              <a:buNone/>
            </a:pPr>
            <a:r>
              <a:rPr lang="en-US" sz="1500" dirty="0">
                <a:solidFill>
                  <a:schemeClr val="tx1"/>
                </a:solidFill>
                <a:latin typeface="Times New Roman" panose="02020603050405020304" pitchFamily="18" charset="0"/>
                <a:cs typeface="Times New Roman" panose="02020603050405020304" pitchFamily="18" charset="0"/>
              </a:rPr>
              <a:t>Applies a function to each element</a:t>
            </a:r>
          </a:p>
          <a:p>
            <a:endParaRPr lang="en-US" sz="1500" dirty="0">
              <a:solidFill>
                <a:schemeClr val="tx1"/>
              </a:solidFill>
              <a:latin typeface="Times New Roman" panose="02020603050405020304" pitchFamily="18" charset="0"/>
              <a:cs typeface="Times New Roman" panose="02020603050405020304" pitchFamily="18" charset="0"/>
            </a:endParaRPr>
          </a:p>
          <a:p>
            <a:endParaRPr lang="en-US" sz="1500" dirty="0">
              <a:solidFill>
                <a:schemeClr val="tx1"/>
              </a:solidFill>
              <a:latin typeface="Times New Roman" panose="02020603050405020304" pitchFamily="18" charset="0"/>
              <a:cs typeface="Times New Roman" panose="02020603050405020304" pitchFamily="18" charset="0"/>
            </a:endParaRPr>
          </a:p>
          <a:p>
            <a:endParaRPr lang="en-US" sz="1500" dirty="0">
              <a:solidFill>
                <a:schemeClr val="tx1"/>
              </a:solidFill>
              <a:latin typeface="Times New Roman" panose="02020603050405020304" pitchFamily="18" charset="0"/>
              <a:cs typeface="Times New Roman" panose="02020603050405020304" pitchFamily="18" charset="0"/>
            </a:endParaRPr>
          </a:p>
          <a:p>
            <a:endParaRPr lang="en-US" sz="1500" dirty="0">
              <a:solidFill>
                <a:schemeClr val="tx1"/>
              </a:solidFill>
              <a:latin typeface="Times New Roman" panose="02020603050405020304" pitchFamily="18" charset="0"/>
              <a:cs typeface="Times New Roman" panose="02020603050405020304" pitchFamily="18" charset="0"/>
            </a:endParaRPr>
          </a:p>
          <a:p>
            <a:pPr marL="114300" indent="0">
              <a:buNone/>
            </a:pPr>
            <a:r>
              <a:rPr lang="en-IN" sz="1500" b="1" dirty="0">
                <a:solidFill>
                  <a:schemeClr val="tx1"/>
                </a:solidFill>
                <a:latin typeface="Times New Roman" panose="02020603050405020304" pitchFamily="18" charset="0"/>
                <a:cs typeface="Times New Roman" panose="02020603050405020304" pitchFamily="18" charset="0"/>
              </a:rPr>
              <a:t>🔸 filter()</a:t>
            </a:r>
          </a:p>
          <a:p>
            <a:pPr marL="114300" indent="0">
              <a:buNone/>
            </a:pPr>
            <a:r>
              <a:rPr lang="en-IN" sz="1500" dirty="0">
                <a:solidFill>
                  <a:schemeClr val="tx1"/>
                </a:solidFill>
                <a:latin typeface="Times New Roman" panose="02020603050405020304" pitchFamily="18" charset="0"/>
                <a:cs typeface="Times New Roman" panose="02020603050405020304" pitchFamily="18" charset="0"/>
              </a:rPr>
              <a:t>Filters elements based on condition</a:t>
            </a:r>
          </a:p>
          <a:p>
            <a:endParaRPr lang="en-US" sz="1500" dirty="0">
              <a:solidFill>
                <a:schemeClr val="tx1"/>
              </a:solidFill>
              <a:latin typeface="Times New Roman" panose="02020603050405020304" pitchFamily="18" charset="0"/>
              <a:cs typeface="Times New Roman" panose="02020603050405020304" pitchFamily="18" charset="0"/>
            </a:endParaRPr>
          </a:p>
          <a:p>
            <a:endParaRPr lang="en-US" sz="1500" dirty="0">
              <a:solidFill>
                <a:schemeClr val="tx1"/>
              </a:solidFill>
              <a:latin typeface="Times New Roman" panose="02020603050405020304" pitchFamily="18" charset="0"/>
              <a:cs typeface="Times New Roman" panose="02020603050405020304" pitchFamily="18" charset="0"/>
            </a:endParaRPr>
          </a:p>
          <a:p>
            <a:endParaRPr lang="en-IN" dirty="0"/>
          </a:p>
        </p:txBody>
      </p:sp>
      <p:pic>
        <p:nvPicPr>
          <p:cNvPr id="5" name="Picture 4">
            <a:extLst>
              <a:ext uri="{FF2B5EF4-FFF2-40B4-BE49-F238E27FC236}">
                <a16:creationId xmlns:a16="http://schemas.microsoft.com/office/drawing/2014/main" id="{3C874FFD-3BA1-439C-BA3A-D789E80CC95B}"/>
              </a:ext>
            </a:extLst>
          </p:cNvPr>
          <p:cNvPicPr>
            <a:picLocks noChangeAspect="1"/>
          </p:cNvPicPr>
          <p:nvPr/>
        </p:nvPicPr>
        <p:blipFill>
          <a:blip r:embed="rId2"/>
          <a:stretch>
            <a:fillRect/>
          </a:stretch>
        </p:blipFill>
        <p:spPr>
          <a:xfrm>
            <a:off x="551092" y="2100196"/>
            <a:ext cx="2772162" cy="943107"/>
          </a:xfrm>
          <a:prstGeom prst="rect">
            <a:avLst/>
          </a:prstGeom>
        </p:spPr>
      </p:pic>
      <p:pic>
        <p:nvPicPr>
          <p:cNvPr id="7" name="Picture 6">
            <a:extLst>
              <a:ext uri="{FF2B5EF4-FFF2-40B4-BE49-F238E27FC236}">
                <a16:creationId xmlns:a16="http://schemas.microsoft.com/office/drawing/2014/main" id="{6E7E3581-E77E-47A3-95CC-4B339D024D9F}"/>
              </a:ext>
            </a:extLst>
          </p:cNvPr>
          <p:cNvPicPr>
            <a:picLocks noChangeAspect="1"/>
          </p:cNvPicPr>
          <p:nvPr/>
        </p:nvPicPr>
        <p:blipFill>
          <a:blip r:embed="rId3"/>
          <a:stretch>
            <a:fillRect/>
          </a:stretch>
        </p:blipFill>
        <p:spPr>
          <a:xfrm>
            <a:off x="551092" y="3757040"/>
            <a:ext cx="2505425" cy="609685"/>
          </a:xfrm>
          <a:prstGeom prst="rect">
            <a:avLst/>
          </a:prstGeom>
        </p:spPr>
      </p:pic>
    </p:spTree>
    <p:extLst>
      <p:ext uri="{BB962C8B-B14F-4D97-AF65-F5344CB8AC3E}">
        <p14:creationId xmlns:p14="http://schemas.microsoft.com/office/powerpoint/2010/main" val="786815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B51FC-0A4D-44AF-B0D1-B5884C6054A9}"/>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ADB272FF-EC39-4F72-9469-23432325FF1D}"/>
              </a:ext>
            </a:extLst>
          </p:cNvPr>
          <p:cNvSpPr>
            <a:spLocks noGrp="1"/>
          </p:cNvSpPr>
          <p:nvPr>
            <p:ph type="body" idx="1"/>
          </p:nvPr>
        </p:nvSpPr>
        <p:spPr/>
        <p:txBody>
          <a:bodyPr/>
          <a:lstStyle/>
          <a:p>
            <a:pPr marL="114300" indent="0">
              <a:buNone/>
            </a:pPr>
            <a:r>
              <a:rPr lang="en-IN" dirty="0"/>
              <a:t>🔸 </a:t>
            </a:r>
            <a:r>
              <a:rPr lang="en-IN" sz="1500" b="1" dirty="0" err="1">
                <a:solidFill>
                  <a:schemeClr val="tx1"/>
                </a:solidFill>
                <a:latin typeface="Times New Roman" panose="02020603050405020304" pitchFamily="18" charset="0"/>
                <a:cs typeface="Times New Roman" panose="02020603050405020304" pitchFamily="18" charset="0"/>
              </a:rPr>
              <a:t>flatMap</a:t>
            </a:r>
            <a:r>
              <a:rPr lang="en-IN" sz="1500" b="1" dirty="0">
                <a:solidFill>
                  <a:schemeClr val="tx1"/>
                </a:solidFill>
                <a:latin typeface="Times New Roman" panose="02020603050405020304" pitchFamily="18" charset="0"/>
                <a:cs typeface="Times New Roman" panose="02020603050405020304" pitchFamily="18" charset="0"/>
              </a:rPr>
              <a:t>()</a:t>
            </a:r>
          </a:p>
          <a:p>
            <a:pPr marL="114300" indent="0">
              <a:buNone/>
            </a:pPr>
            <a:r>
              <a:rPr lang="en-IN" sz="1500" dirty="0">
                <a:solidFill>
                  <a:schemeClr val="tx1"/>
                </a:solidFill>
                <a:latin typeface="Times New Roman" panose="02020603050405020304" pitchFamily="18" charset="0"/>
                <a:cs typeface="Times New Roman" panose="02020603050405020304" pitchFamily="18" charset="0"/>
              </a:rPr>
              <a:t>Flattens nested structures</a:t>
            </a:r>
          </a:p>
          <a:p>
            <a:pPr marL="114300" indent="0">
              <a:buNone/>
            </a:pPr>
            <a:endParaRPr lang="en-IN" sz="1500"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IN" sz="1500"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IN" sz="1500"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IN" sz="1500" dirty="0">
              <a:solidFill>
                <a:schemeClr val="tx1"/>
              </a:solidFill>
              <a:latin typeface="Times New Roman" panose="02020603050405020304" pitchFamily="18" charset="0"/>
              <a:cs typeface="Times New Roman" panose="02020603050405020304" pitchFamily="18" charset="0"/>
            </a:endParaRPr>
          </a:p>
          <a:p>
            <a:pPr marL="114300" indent="0">
              <a:buNone/>
            </a:pPr>
            <a:r>
              <a:rPr lang="en-IN" sz="1600" b="1" dirty="0">
                <a:solidFill>
                  <a:schemeClr val="tx1"/>
                </a:solidFill>
                <a:latin typeface="Times New Roman" panose="02020603050405020304" pitchFamily="18" charset="0"/>
                <a:cs typeface="Times New Roman" panose="02020603050405020304" pitchFamily="18" charset="0"/>
              </a:rPr>
              <a:t>🔸 </a:t>
            </a:r>
            <a:r>
              <a:rPr lang="en-IN" sz="1500" b="1" dirty="0">
                <a:solidFill>
                  <a:schemeClr val="tx1"/>
                </a:solidFill>
                <a:latin typeface="Times New Roman" panose="02020603050405020304" pitchFamily="18" charset="0"/>
                <a:cs typeface="Times New Roman" panose="02020603050405020304" pitchFamily="18" charset="0"/>
              </a:rPr>
              <a:t>distinct()</a:t>
            </a:r>
          </a:p>
          <a:p>
            <a:pPr marL="114300" indent="0">
              <a:buNone/>
            </a:pPr>
            <a:r>
              <a:rPr lang="en-IN" sz="1500" dirty="0">
                <a:solidFill>
                  <a:schemeClr val="tx1"/>
                </a:solidFill>
                <a:latin typeface="Times New Roman" panose="02020603050405020304" pitchFamily="18" charset="0"/>
                <a:cs typeface="Times New Roman" panose="02020603050405020304" pitchFamily="18" charset="0"/>
              </a:rPr>
              <a:t>Removes duplicates</a:t>
            </a:r>
          </a:p>
          <a:p>
            <a:pPr marL="114300" indent="0">
              <a:buNone/>
            </a:pPr>
            <a:endParaRPr lang="en-IN" sz="1600"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IN" sz="1500"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IN" sz="1500" dirty="0">
              <a:solidFill>
                <a:schemeClr val="tx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8CE7C7EB-55B3-43CD-8FE1-9FC4C7DD6963}"/>
              </a:ext>
            </a:extLst>
          </p:cNvPr>
          <p:cNvPicPr>
            <a:picLocks noChangeAspect="1"/>
          </p:cNvPicPr>
          <p:nvPr/>
        </p:nvPicPr>
        <p:blipFill>
          <a:blip r:embed="rId2"/>
          <a:stretch>
            <a:fillRect/>
          </a:stretch>
        </p:blipFill>
        <p:spPr>
          <a:xfrm>
            <a:off x="502893" y="1865883"/>
            <a:ext cx="3410426" cy="924054"/>
          </a:xfrm>
          <a:prstGeom prst="rect">
            <a:avLst/>
          </a:prstGeom>
        </p:spPr>
      </p:pic>
      <p:pic>
        <p:nvPicPr>
          <p:cNvPr id="9" name="Picture 8">
            <a:extLst>
              <a:ext uri="{FF2B5EF4-FFF2-40B4-BE49-F238E27FC236}">
                <a16:creationId xmlns:a16="http://schemas.microsoft.com/office/drawing/2014/main" id="{3BBA6AEA-ACAD-4139-9440-618EEE731F83}"/>
              </a:ext>
            </a:extLst>
          </p:cNvPr>
          <p:cNvPicPr>
            <a:picLocks noChangeAspect="1"/>
          </p:cNvPicPr>
          <p:nvPr/>
        </p:nvPicPr>
        <p:blipFill>
          <a:blip r:embed="rId3"/>
          <a:stretch>
            <a:fillRect/>
          </a:stretch>
        </p:blipFill>
        <p:spPr>
          <a:xfrm>
            <a:off x="502893" y="3503345"/>
            <a:ext cx="2667372" cy="914528"/>
          </a:xfrm>
          <a:prstGeom prst="rect">
            <a:avLst/>
          </a:prstGeom>
        </p:spPr>
      </p:pic>
    </p:spTree>
    <p:extLst>
      <p:ext uri="{BB962C8B-B14F-4D97-AF65-F5344CB8AC3E}">
        <p14:creationId xmlns:p14="http://schemas.microsoft.com/office/powerpoint/2010/main" val="3138419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4EF25-E5A3-470D-99CD-35BDA3E83BD2}"/>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0DB5D325-3CBC-4C8E-918C-30FED634CE71}"/>
              </a:ext>
            </a:extLst>
          </p:cNvPr>
          <p:cNvSpPr>
            <a:spLocks noGrp="1"/>
          </p:cNvSpPr>
          <p:nvPr>
            <p:ph type="body" idx="1"/>
          </p:nvPr>
        </p:nvSpPr>
        <p:spPr/>
        <p:txBody>
          <a:bodyPr/>
          <a:lstStyle/>
          <a:p>
            <a:pPr marL="114300" indent="0">
              <a:buNone/>
            </a:pPr>
            <a:r>
              <a:rPr lang="en-IN" sz="1500" b="1" dirty="0">
                <a:solidFill>
                  <a:schemeClr val="tx1"/>
                </a:solidFill>
                <a:latin typeface="Times New Roman" panose="02020603050405020304" pitchFamily="18" charset="0"/>
                <a:cs typeface="Times New Roman" panose="02020603050405020304" pitchFamily="18" charset="0"/>
              </a:rPr>
              <a:t>6. </a:t>
            </a:r>
            <a:r>
              <a:rPr lang="en-US" sz="1500" b="1" dirty="0">
                <a:solidFill>
                  <a:schemeClr val="tx1"/>
                </a:solidFill>
                <a:latin typeface="Times New Roman" panose="02020603050405020304" pitchFamily="18" charset="0"/>
                <a:cs typeface="Times New Roman" panose="02020603050405020304" pitchFamily="18" charset="0"/>
              </a:rPr>
              <a:t>Common Actions</a:t>
            </a:r>
          </a:p>
          <a:p>
            <a:pPr marL="114300" indent="0">
              <a:buNone/>
            </a:pPr>
            <a:r>
              <a:rPr lang="en-US" sz="1500" b="1" dirty="0">
                <a:solidFill>
                  <a:schemeClr val="tx1"/>
                </a:solidFill>
                <a:latin typeface="Times New Roman" panose="02020603050405020304" pitchFamily="18" charset="0"/>
                <a:cs typeface="Times New Roman" panose="02020603050405020304" pitchFamily="18" charset="0"/>
              </a:rPr>
              <a:t>🔸 collect()</a:t>
            </a:r>
          </a:p>
          <a:p>
            <a:r>
              <a:rPr lang="en-US" sz="1500" dirty="0">
                <a:solidFill>
                  <a:schemeClr val="tx1"/>
                </a:solidFill>
                <a:latin typeface="Times New Roman" panose="02020603050405020304" pitchFamily="18" charset="0"/>
                <a:cs typeface="Times New Roman" panose="02020603050405020304" pitchFamily="18" charset="0"/>
              </a:rPr>
              <a:t>Returns all elements</a:t>
            </a:r>
          </a:p>
          <a:p>
            <a:endParaRPr lang="en-US" sz="1500" dirty="0">
              <a:solidFill>
                <a:schemeClr val="tx1"/>
              </a:solidFill>
              <a:latin typeface="Times New Roman" panose="02020603050405020304" pitchFamily="18" charset="0"/>
              <a:cs typeface="Times New Roman" panose="02020603050405020304" pitchFamily="18" charset="0"/>
            </a:endParaRPr>
          </a:p>
          <a:p>
            <a:endParaRPr lang="en-US" sz="1500" dirty="0">
              <a:solidFill>
                <a:schemeClr val="tx1"/>
              </a:solidFill>
              <a:latin typeface="Times New Roman" panose="02020603050405020304" pitchFamily="18" charset="0"/>
              <a:cs typeface="Times New Roman" panose="02020603050405020304" pitchFamily="18" charset="0"/>
            </a:endParaRPr>
          </a:p>
          <a:p>
            <a:endParaRPr lang="en-US" sz="1500" dirty="0">
              <a:solidFill>
                <a:schemeClr val="tx1"/>
              </a:solidFill>
              <a:latin typeface="Times New Roman" panose="02020603050405020304" pitchFamily="18" charset="0"/>
              <a:cs typeface="Times New Roman" panose="02020603050405020304" pitchFamily="18" charset="0"/>
            </a:endParaRPr>
          </a:p>
          <a:p>
            <a:pPr marL="114300" indent="0">
              <a:buNone/>
            </a:pPr>
            <a:r>
              <a:rPr lang="en-IN" sz="1600" b="1" dirty="0"/>
              <a:t>🔸 </a:t>
            </a:r>
            <a:r>
              <a:rPr lang="en-IN" sz="1500" b="1" dirty="0">
                <a:solidFill>
                  <a:schemeClr val="tx1"/>
                </a:solidFill>
                <a:latin typeface="Times New Roman" panose="02020603050405020304" pitchFamily="18" charset="0"/>
                <a:cs typeface="Times New Roman" panose="02020603050405020304" pitchFamily="18" charset="0"/>
              </a:rPr>
              <a:t>count()</a:t>
            </a:r>
          </a:p>
          <a:p>
            <a:r>
              <a:rPr lang="en-IN" sz="1500" dirty="0">
                <a:solidFill>
                  <a:schemeClr val="tx1"/>
                </a:solidFill>
                <a:latin typeface="Times New Roman" panose="02020603050405020304" pitchFamily="18" charset="0"/>
                <a:cs typeface="Times New Roman" panose="02020603050405020304" pitchFamily="18" charset="0"/>
              </a:rPr>
              <a:t>Counts elements</a:t>
            </a:r>
          </a:p>
          <a:p>
            <a:endParaRPr lang="en-IN" sz="1600" dirty="0"/>
          </a:p>
          <a:p>
            <a:pPr marL="114300" indent="0">
              <a:buNone/>
            </a:pPr>
            <a:endParaRPr lang="en-US" sz="1500" b="1"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US" sz="1500" dirty="0">
              <a:solidFill>
                <a:schemeClr val="tx1"/>
              </a:solidFill>
              <a:latin typeface="Times New Roman" panose="02020603050405020304" pitchFamily="18" charset="0"/>
              <a:cs typeface="Times New Roman" panose="02020603050405020304" pitchFamily="18" charset="0"/>
            </a:endParaRPr>
          </a:p>
          <a:p>
            <a:endParaRPr lang="en-IN" dirty="0"/>
          </a:p>
        </p:txBody>
      </p:sp>
      <p:pic>
        <p:nvPicPr>
          <p:cNvPr id="5" name="Picture 4">
            <a:extLst>
              <a:ext uri="{FF2B5EF4-FFF2-40B4-BE49-F238E27FC236}">
                <a16:creationId xmlns:a16="http://schemas.microsoft.com/office/drawing/2014/main" id="{7AB5FF53-20B2-45E5-97EA-07A940B09DFB}"/>
              </a:ext>
            </a:extLst>
          </p:cNvPr>
          <p:cNvPicPr>
            <a:picLocks noChangeAspect="1"/>
          </p:cNvPicPr>
          <p:nvPr/>
        </p:nvPicPr>
        <p:blipFill>
          <a:blip r:embed="rId2"/>
          <a:stretch>
            <a:fillRect/>
          </a:stretch>
        </p:blipFill>
        <p:spPr>
          <a:xfrm>
            <a:off x="506865" y="2113131"/>
            <a:ext cx="1086002" cy="619211"/>
          </a:xfrm>
          <a:prstGeom prst="rect">
            <a:avLst/>
          </a:prstGeom>
        </p:spPr>
      </p:pic>
      <p:pic>
        <p:nvPicPr>
          <p:cNvPr id="7" name="Picture 6">
            <a:extLst>
              <a:ext uri="{FF2B5EF4-FFF2-40B4-BE49-F238E27FC236}">
                <a16:creationId xmlns:a16="http://schemas.microsoft.com/office/drawing/2014/main" id="{39BBC0F4-84A9-4505-A0D8-BA1D86B7C1F8}"/>
              </a:ext>
            </a:extLst>
          </p:cNvPr>
          <p:cNvPicPr>
            <a:picLocks noChangeAspect="1"/>
          </p:cNvPicPr>
          <p:nvPr/>
        </p:nvPicPr>
        <p:blipFill>
          <a:blip r:embed="rId3"/>
          <a:stretch>
            <a:fillRect/>
          </a:stretch>
        </p:blipFill>
        <p:spPr>
          <a:xfrm>
            <a:off x="506865" y="3433930"/>
            <a:ext cx="924054" cy="619211"/>
          </a:xfrm>
          <a:prstGeom prst="rect">
            <a:avLst/>
          </a:prstGeom>
        </p:spPr>
      </p:pic>
    </p:spTree>
    <p:extLst>
      <p:ext uri="{BB962C8B-B14F-4D97-AF65-F5344CB8AC3E}">
        <p14:creationId xmlns:p14="http://schemas.microsoft.com/office/powerpoint/2010/main" val="3673699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E70B7-E8AC-4A1A-B18A-29DEE9B0F52A}"/>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A0FEFCE9-C77A-4AC7-8F27-40D46EC431ED}"/>
              </a:ext>
            </a:extLst>
          </p:cNvPr>
          <p:cNvSpPr>
            <a:spLocks noGrp="1"/>
          </p:cNvSpPr>
          <p:nvPr>
            <p:ph type="body" idx="1"/>
          </p:nvPr>
        </p:nvSpPr>
        <p:spPr/>
        <p:txBody>
          <a:bodyPr/>
          <a:lstStyle/>
          <a:p>
            <a:pPr marL="114300" indent="0">
              <a:buNone/>
            </a:pPr>
            <a:r>
              <a:rPr lang="en-US" b="1" dirty="0">
                <a:solidFill>
                  <a:schemeClr val="tx1"/>
                </a:solidFill>
                <a:latin typeface="Times New Roman" panose="02020603050405020304" pitchFamily="18" charset="0"/>
                <a:cs typeface="Times New Roman" panose="02020603050405020304" pitchFamily="18" charset="0"/>
              </a:rPr>
              <a:t>🔸 </a:t>
            </a:r>
            <a:r>
              <a:rPr lang="en-US" sz="1500" b="1" dirty="0">
                <a:solidFill>
                  <a:schemeClr val="tx1"/>
                </a:solidFill>
                <a:latin typeface="Times New Roman" panose="02020603050405020304" pitchFamily="18" charset="0"/>
                <a:cs typeface="Times New Roman" panose="02020603050405020304" pitchFamily="18" charset="0"/>
              </a:rPr>
              <a:t>take(n)</a:t>
            </a:r>
          </a:p>
          <a:p>
            <a:r>
              <a:rPr lang="en-US" sz="1500" dirty="0">
                <a:solidFill>
                  <a:schemeClr val="tx1"/>
                </a:solidFill>
                <a:latin typeface="Times New Roman" panose="02020603050405020304" pitchFamily="18" charset="0"/>
                <a:cs typeface="Times New Roman" panose="02020603050405020304" pitchFamily="18" charset="0"/>
              </a:rPr>
              <a:t>Returns first n elements</a:t>
            </a:r>
          </a:p>
          <a:p>
            <a:pPr marL="114300" indent="0">
              <a:buNone/>
            </a:pPr>
            <a:endParaRPr lang="en-US" sz="1500"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IN" sz="1500"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IN" sz="1500" dirty="0">
              <a:solidFill>
                <a:schemeClr val="tx1"/>
              </a:solidFill>
              <a:latin typeface="Times New Roman" panose="02020603050405020304" pitchFamily="18" charset="0"/>
              <a:cs typeface="Times New Roman" panose="02020603050405020304" pitchFamily="18" charset="0"/>
            </a:endParaRPr>
          </a:p>
          <a:p>
            <a:pPr marL="114300" indent="0">
              <a:buNone/>
            </a:pPr>
            <a:r>
              <a:rPr lang="en-IN" sz="1500" b="1" dirty="0">
                <a:solidFill>
                  <a:schemeClr val="tx1"/>
                </a:solidFill>
                <a:latin typeface="Times New Roman" panose="02020603050405020304" pitchFamily="18" charset="0"/>
                <a:cs typeface="Times New Roman" panose="02020603050405020304" pitchFamily="18" charset="0"/>
              </a:rPr>
              <a:t>🔸 reduce()</a:t>
            </a:r>
          </a:p>
          <a:p>
            <a:r>
              <a:rPr lang="en-IN" sz="1500" dirty="0">
                <a:solidFill>
                  <a:schemeClr val="tx1"/>
                </a:solidFill>
                <a:latin typeface="Times New Roman" panose="02020603050405020304" pitchFamily="18" charset="0"/>
                <a:cs typeface="Times New Roman" panose="02020603050405020304" pitchFamily="18" charset="0"/>
              </a:rPr>
              <a:t>Aggregates data</a:t>
            </a:r>
          </a:p>
          <a:p>
            <a:pPr marL="114300" indent="0">
              <a:buNone/>
            </a:pPr>
            <a:endParaRPr lang="en-IN" dirty="0"/>
          </a:p>
          <a:p>
            <a:endParaRPr lang="en-IN" dirty="0"/>
          </a:p>
          <a:p>
            <a:endParaRPr lang="en-IN" dirty="0"/>
          </a:p>
        </p:txBody>
      </p:sp>
      <p:pic>
        <p:nvPicPr>
          <p:cNvPr id="5" name="Picture 4">
            <a:extLst>
              <a:ext uri="{FF2B5EF4-FFF2-40B4-BE49-F238E27FC236}">
                <a16:creationId xmlns:a16="http://schemas.microsoft.com/office/drawing/2014/main" id="{E7F955E6-8F9C-4B4C-B3F0-9A70FB4C71D3}"/>
              </a:ext>
            </a:extLst>
          </p:cNvPr>
          <p:cNvPicPr>
            <a:picLocks noChangeAspect="1"/>
          </p:cNvPicPr>
          <p:nvPr/>
        </p:nvPicPr>
        <p:blipFill>
          <a:blip r:embed="rId2"/>
          <a:stretch>
            <a:fillRect/>
          </a:stretch>
        </p:blipFill>
        <p:spPr>
          <a:xfrm>
            <a:off x="532910" y="1962065"/>
            <a:ext cx="952633" cy="609685"/>
          </a:xfrm>
          <a:prstGeom prst="rect">
            <a:avLst/>
          </a:prstGeom>
        </p:spPr>
      </p:pic>
      <p:pic>
        <p:nvPicPr>
          <p:cNvPr id="7" name="Picture 6">
            <a:extLst>
              <a:ext uri="{FF2B5EF4-FFF2-40B4-BE49-F238E27FC236}">
                <a16:creationId xmlns:a16="http://schemas.microsoft.com/office/drawing/2014/main" id="{896EF1C4-F7ED-4684-A757-9BE3D7CF7715}"/>
              </a:ext>
            </a:extLst>
          </p:cNvPr>
          <p:cNvPicPr>
            <a:picLocks noChangeAspect="1"/>
          </p:cNvPicPr>
          <p:nvPr/>
        </p:nvPicPr>
        <p:blipFill>
          <a:blip r:embed="rId3"/>
          <a:stretch>
            <a:fillRect/>
          </a:stretch>
        </p:blipFill>
        <p:spPr>
          <a:xfrm>
            <a:off x="532910" y="3186814"/>
            <a:ext cx="2353003" cy="571580"/>
          </a:xfrm>
          <a:prstGeom prst="rect">
            <a:avLst/>
          </a:prstGeom>
        </p:spPr>
      </p:pic>
    </p:spTree>
    <p:extLst>
      <p:ext uri="{BB962C8B-B14F-4D97-AF65-F5344CB8AC3E}">
        <p14:creationId xmlns:p14="http://schemas.microsoft.com/office/powerpoint/2010/main" val="18946337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02A98-C6B3-4745-8CB2-69C1B128FEF8}"/>
              </a:ext>
            </a:extLst>
          </p:cNvPr>
          <p:cNvSpPr>
            <a:spLocks noGrp="1"/>
          </p:cNvSpPr>
          <p:nvPr>
            <p:ph type="title"/>
          </p:nvPr>
        </p:nvSpPr>
        <p:spPr/>
        <p:txBody>
          <a:bodyPr>
            <a:normAutofit fontScale="90000"/>
          </a:bodyPr>
          <a:lstStyle/>
          <a:p>
            <a:endParaRPr lang="en-IN"/>
          </a:p>
        </p:txBody>
      </p:sp>
      <p:sp>
        <p:nvSpPr>
          <p:cNvPr id="3" name="Text Placeholder 2">
            <a:extLst>
              <a:ext uri="{FF2B5EF4-FFF2-40B4-BE49-F238E27FC236}">
                <a16:creationId xmlns:a16="http://schemas.microsoft.com/office/drawing/2014/main" id="{41DD80CF-0C51-405E-AAA4-C9BE64EB1B8E}"/>
              </a:ext>
            </a:extLst>
          </p:cNvPr>
          <p:cNvSpPr>
            <a:spLocks noGrp="1"/>
          </p:cNvSpPr>
          <p:nvPr>
            <p:ph type="body" idx="1"/>
          </p:nvPr>
        </p:nvSpPr>
        <p:spPr/>
        <p:txBody>
          <a:bodyPr>
            <a:normAutofit fontScale="92500" lnSpcReduction="10000"/>
          </a:bodyPr>
          <a:lstStyle/>
          <a:p>
            <a:pPr marL="114300" indent="0">
              <a:buNone/>
            </a:pPr>
            <a:r>
              <a:rPr lang="en-US" sz="1500" b="1" dirty="0">
                <a:solidFill>
                  <a:schemeClr val="tx1"/>
                </a:solidFill>
                <a:latin typeface="Times New Roman" panose="02020603050405020304" pitchFamily="18" charset="0"/>
                <a:cs typeface="Times New Roman" panose="02020603050405020304" pitchFamily="18" charset="0"/>
              </a:rPr>
              <a:t>7. Persistence (Caching)</a:t>
            </a:r>
          </a:p>
          <a:p>
            <a:pPr marL="114300" indent="0">
              <a:buNone/>
            </a:pPr>
            <a:r>
              <a:rPr lang="en-US" sz="1500" dirty="0">
                <a:solidFill>
                  <a:schemeClr val="tx1"/>
                </a:solidFill>
                <a:latin typeface="Times New Roman" panose="02020603050405020304" pitchFamily="18" charset="0"/>
                <a:cs typeface="Times New Roman" panose="02020603050405020304" pitchFamily="18" charset="0"/>
              </a:rPr>
              <a:t>By default, RDDs are recomputed every time an action is called.</a:t>
            </a:r>
          </a:p>
          <a:p>
            <a:pPr marL="114300" indent="0">
              <a:buNone/>
            </a:pPr>
            <a:r>
              <a:rPr lang="en-US" sz="1500" dirty="0">
                <a:solidFill>
                  <a:schemeClr val="tx1"/>
                </a:solidFill>
                <a:latin typeface="Times New Roman" panose="02020603050405020304" pitchFamily="18" charset="0"/>
                <a:cs typeface="Times New Roman" panose="02020603050405020304" pitchFamily="18" charset="0"/>
              </a:rPr>
              <a:t>👉 To improve performance, use persistence:</a:t>
            </a:r>
          </a:p>
          <a:p>
            <a:pPr marL="114300" indent="0">
              <a:buNone/>
            </a:pPr>
            <a:endParaRPr lang="en-US" sz="1500"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US" sz="1500"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US" sz="1500"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US" sz="1500"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US" sz="1500" dirty="0">
              <a:solidFill>
                <a:schemeClr val="tx1"/>
              </a:solidFill>
              <a:latin typeface="Times New Roman" panose="02020603050405020304" pitchFamily="18" charset="0"/>
              <a:cs typeface="Times New Roman" panose="02020603050405020304" pitchFamily="18" charset="0"/>
            </a:endParaRPr>
          </a:p>
          <a:p>
            <a:r>
              <a:rPr lang="en-US" sz="1500" b="1" dirty="0">
                <a:solidFill>
                  <a:schemeClr val="tx1"/>
                </a:solidFill>
                <a:latin typeface="Times New Roman" panose="02020603050405020304" pitchFamily="18" charset="0"/>
                <a:cs typeface="Times New Roman" panose="02020603050405020304" pitchFamily="18" charset="0"/>
              </a:rPr>
              <a:t>Types of persistence:</a:t>
            </a:r>
          </a:p>
          <a:p>
            <a:pPr>
              <a:buFont typeface="Arial" panose="020B0604020202020204" pitchFamily="34" charset="0"/>
              <a:buChar char="•"/>
            </a:pPr>
            <a:r>
              <a:rPr lang="en-US" sz="1500" dirty="0">
                <a:solidFill>
                  <a:schemeClr val="tx1"/>
                </a:solidFill>
                <a:latin typeface="Times New Roman" panose="02020603050405020304" pitchFamily="18" charset="0"/>
                <a:cs typeface="Times New Roman" panose="02020603050405020304" pitchFamily="18" charset="0"/>
              </a:rPr>
              <a:t>MEMORY_ONLY </a:t>
            </a:r>
          </a:p>
          <a:p>
            <a:pPr>
              <a:buFont typeface="Arial" panose="020B0604020202020204" pitchFamily="34" charset="0"/>
              <a:buChar char="•"/>
            </a:pPr>
            <a:r>
              <a:rPr lang="en-US" sz="1500" dirty="0">
                <a:solidFill>
                  <a:schemeClr val="tx1"/>
                </a:solidFill>
                <a:latin typeface="Times New Roman" panose="02020603050405020304" pitchFamily="18" charset="0"/>
                <a:cs typeface="Times New Roman" panose="02020603050405020304" pitchFamily="18" charset="0"/>
              </a:rPr>
              <a:t>MEMORY_AND_DISK </a:t>
            </a:r>
          </a:p>
          <a:p>
            <a:r>
              <a:rPr lang="en-US" sz="1500" dirty="0">
                <a:solidFill>
                  <a:schemeClr val="tx1"/>
                </a:solidFill>
                <a:latin typeface="Times New Roman" panose="02020603050405020304" pitchFamily="18" charset="0"/>
                <a:cs typeface="Times New Roman" panose="02020603050405020304" pitchFamily="18" charset="0"/>
              </a:rPr>
              <a:t>💡 Use caching when:</a:t>
            </a:r>
          </a:p>
          <a:p>
            <a:pPr>
              <a:buFont typeface="Arial" panose="020B0604020202020204" pitchFamily="34" charset="0"/>
              <a:buChar char="•"/>
            </a:pPr>
            <a:r>
              <a:rPr lang="en-US" sz="1500" dirty="0">
                <a:solidFill>
                  <a:schemeClr val="tx1"/>
                </a:solidFill>
                <a:latin typeface="Times New Roman" panose="02020603050405020304" pitchFamily="18" charset="0"/>
                <a:cs typeface="Times New Roman" panose="02020603050405020304" pitchFamily="18" charset="0"/>
              </a:rPr>
              <a:t>The same RDD is used multiple times </a:t>
            </a:r>
          </a:p>
          <a:p>
            <a:pPr>
              <a:buFont typeface="Arial" panose="020B0604020202020204" pitchFamily="34" charset="0"/>
              <a:buChar char="•"/>
            </a:pPr>
            <a:r>
              <a:rPr lang="en-US" sz="1500" dirty="0">
                <a:solidFill>
                  <a:schemeClr val="tx1"/>
                </a:solidFill>
                <a:latin typeface="Times New Roman" panose="02020603050405020304" pitchFamily="18" charset="0"/>
                <a:cs typeface="Times New Roman" panose="02020603050405020304" pitchFamily="18" charset="0"/>
              </a:rPr>
              <a:t>Iterative algorithms (e.g., ML tasks)</a:t>
            </a:r>
          </a:p>
          <a:p>
            <a:pPr marL="114300" indent="0">
              <a:buNone/>
            </a:pPr>
            <a:endParaRPr lang="en-US" sz="1500" dirty="0">
              <a:solidFill>
                <a:schemeClr val="tx1"/>
              </a:solidFill>
              <a:latin typeface="Times New Roman" panose="02020603050405020304" pitchFamily="18" charset="0"/>
              <a:cs typeface="Times New Roman" panose="02020603050405020304" pitchFamily="18" charset="0"/>
            </a:endParaRPr>
          </a:p>
          <a:p>
            <a:pPr marL="114300" indent="0">
              <a:buNone/>
            </a:pPr>
            <a:endParaRPr lang="en-IN" sz="1500" dirty="0">
              <a:solidFill>
                <a:schemeClr val="tx1"/>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FFF25564-A885-4C36-81C5-AC000DB04A96}"/>
              </a:ext>
            </a:extLst>
          </p:cNvPr>
          <p:cNvPicPr>
            <a:picLocks noChangeAspect="1"/>
          </p:cNvPicPr>
          <p:nvPr/>
        </p:nvPicPr>
        <p:blipFill>
          <a:blip r:embed="rId2"/>
          <a:stretch>
            <a:fillRect/>
          </a:stretch>
        </p:blipFill>
        <p:spPr>
          <a:xfrm>
            <a:off x="456702" y="1994141"/>
            <a:ext cx="2096845" cy="905280"/>
          </a:xfrm>
          <a:prstGeom prst="rect">
            <a:avLst/>
          </a:prstGeom>
        </p:spPr>
      </p:pic>
    </p:spTree>
    <p:extLst>
      <p:ext uri="{BB962C8B-B14F-4D97-AF65-F5344CB8AC3E}">
        <p14:creationId xmlns:p14="http://schemas.microsoft.com/office/powerpoint/2010/main" val="3271809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4C12-902F-4F3C-8F73-C0C346AF73AF}"/>
              </a:ext>
            </a:extLst>
          </p:cNvPr>
          <p:cNvSpPr>
            <a:spLocks noGrp="1"/>
          </p:cNvSpPr>
          <p:nvPr>
            <p:ph type="title"/>
          </p:nvPr>
        </p:nvSpPr>
        <p:spPr/>
        <p:txBody>
          <a:bodyPr>
            <a:normAutofit fontScale="90000"/>
          </a:bodyPr>
          <a:lstStyle/>
          <a:p>
            <a:endParaRPr lang="en-IN"/>
          </a:p>
        </p:txBody>
      </p:sp>
      <p:pic>
        <p:nvPicPr>
          <p:cNvPr id="5" name="Picture 4">
            <a:extLst>
              <a:ext uri="{FF2B5EF4-FFF2-40B4-BE49-F238E27FC236}">
                <a16:creationId xmlns:a16="http://schemas.microsoft.com/office/drawing/2014/main" id="{967404A4-AC8E-497F-936D-1529024D37B8}"/>
              </a:ext>
            </a:extLst>
          </p:cNvPr>
          <p:cNvPicPr>
            <a:picLocks noChangeAspect="1"/>
          </p:cNvPicPr>
          <p:nvPr/>
        </p:nvPicPr>
        <p:blipFill>
          <a:blip r:embed="rId2"/>
          <a:stretch>
            <a:fillRect/>
          </a:stretch>
        </p:blipFill>
        <p:spPr>
          <a:xfrm>
            <a:off x="311700" y="1152475"/>
            <a:ext cx="4534533" cy="1733792"/>
          </a:xfrm>
          <a:prstGeom prst="rect">
            <a:avLst/>
          </a:prstGeom>
        </p:spPr>
      </p:pic>
      <p:pic>
        <p:nvPicPr>
          <p:cNvPr id="7" name="Picture 6">
            <a:extLst>
              <a:ext uri="{FF2B5EF4-FFF2-40B4-BE49-F238E27FC236}">
                <a16:creationId xmlns:a16="http://schemas.microsoft.com/office/drawing/2014/main" id="{199B3972-7BCD-489F-866A-8B696F9E35FF}"/>
              </a:ext>
            </a:extLst>
          </p:cNvPr>
          <p:cNvPicPr>
            <a:picLocks noChangeAspect="1"/>
          </p:cNvPicPr>
          <p:nvPr/>
        </p:nvPicPr>
        <p:blipFill>
          <a:blip r:embed="rId3"/>
          <a:stretch>
            <a:fillRect/>
          </a:stretch>
        </p:blipFill>
        <p:spPr>
          <a:xfrm>
            <a:off x="311700" y="3163652"/>
            <a:ext cx="3391373" cy="333422"/>
          </a:xfrm>
          <a:prstGeom prst="rect">
            <a:avLst/>
          </a:prstGeom>
        </p:spPr>
      </p:pic>
      <p:pic>
        <p:nvPicPr>
          <p:cNvPr id="9" name="Picture 8">
            <a:extLst>
              <a:ext uri="{FF2B5EF4-FFF2-40B4-BE49-F238E27FC236}">
                <a16:creationId xmlns:a16="http://schemas.microsoft.com/office/drawing/2014/main" id="{C51E84CB-04B6-452F-B3EA-563D9749B1AD}"/>
              </a:ext>
            </a:extLst>
          </p:cNvPr>
          <p:cNvPicPr>
            <a:picLocks noChangeAspect="1"/>
          </p:cNvPicPr>
          <p:nvPr/>
        </p:nvPicPr>
        <p:blipFill>
          <a:blip r:embed="rId4"/>
          <a:stretch>
            <a:fillRect/>
          </a:stretch>
        </p:blipFill>
        <p:spPr>
          <a:xfrm>
            <a:off x="311700" y="2947246"/>
            <a:ext cx="609685" cy="266737"/>
          </a:xfrm>
          <a:prstGeom prst="rect">
            <a:avLst/>
          </a:prstGeom>
        </p:spPr>
      </p:pic>
    </p:spTree>
    <p:extLst>
      <p:ext uri="{BB962C8B-B14F-4D97-AF65-F5344CB8AC3E}">
        <p14:creationId xmlns:p14="http://schemas.microsoft.com/office/powerpoint/2010/main" val="267016325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555</TotalTime>
  <Words>2033</Words>
  <Application>Microsoft Office PowerPoint</Application>
  <PresentationFormat>On-screen Show (16:9)</PresentationFormat>
  <Paragraphs>208</Paragraphs>
  <Slides>28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Cambria</vt:lpstr>
      <vt:lpstr>Times New Roman</vt:lpstr>
      <vt:lpstr>Simple Light</vt:lpstr>
      <vt:lpstr>B.M.S COLLEGE OF ENGINEERING, BANGALORE-19 DEPARTMENT OF MACHINE LEARNING BIG DATA ANALYTICS (24AM6PEBDA) UNIT-05</vt:lpstr>
      <vt:lpstr>Introduction</vt:lpstr>
      <vt:lpstr>Spark: A Unified Engine</vt:lpstr>
      <vt:lpstr>Brief History of Apache Spark</vt:lpstr>
      <vt:lpstr>Uses of Spark</vt:lpstr>
      <vt:lpstr>Apache Spark Architecture </vt:lpstr>
      <vt:lpstr>Apache Spark Architecture </vt:lpstr>
      <vt:lpstr>Driver Program</vt:lpstr>
      <vt:lpstr>Cluster Manager</vt:lpstr>
      <vt:lpstr>Executor</vt:lpstr>
      <vt:lpstr>Features of Spark</vt:lpstr>
      <vt:lpstr>Features of Spark</vt:lpstr>
      <vt:lpstr>Spark Components </vt:lpstr>
      <vt:lpstr>PowerPoint Presentation</vt:lpstr>
      <vt:lpstr>PowerPoint Presentation</vt:lpstr>
      <vt:lpstr>PowerPoint Presentation</vt:lpstr>
      <vt:lpstr>Storage Layers for Spark</vt:lpstr>
      <vt:lpstr>PowerPoint Presentation</vt:lpstr>
      <vt:lpstr>RDD (Resilient Distributed Dataset)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APACHE SPARK UNIT 05</dc:title>
  <dc:creator>Admin</dc:creator>
  <cp:lastModifiedBy>Varsha R</cp:lastModifiedBy>
  <cp:revision>16</cp:revision>
  <dcterms:modified xsi:type="dcterms:W3CDTF">2026-09-10T10:22:18Z</dcterms:modified>
</cp:coreProperties>
</file>