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0"/>
  </p:notesMasterIdLst>
  <p:sldIdLst>
    <p:sldId id="256" r:id="rId2"/>
    <p:sldId id="292" r:id="rId3"/>
    <p:sldId id="293" r:id="rId4"/>
    <p:sldId id="294" r:id="rId5"/>
    <p:sldId id="258" r:id="rId6"/>
    <p:sldId id="295" r:id="rId7"/>
    <p:sldId id="259" r:id="rId8"/>
    <p:sldId id="299" r:id="rId9"/>
    <p:sldId id="300" r:id="rId10"/>
    <p:sldId id="260" r:id="rId11"/>
    <p:sldId id="262" r:id="rId12"/>
    <p:sldId id="263" r:id="rId13"/>
    <p:sldId id="296" r:id="rId14"/>
    <p:sldId id="264" r:id="rId15"/>
    <p:sldId id="297" r:id="rId16"/>
    <p:sldId id="298"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9" r:id="rId31"/>
    <p:sldId id="301" r:id="rId32"/>
    <p:sldId id="280" r:id="rId33"/>
    <p:sldId id="281" r:id="rId34"/>
    <p:sldId id="282" r:id="rId35"/>
    <p:sldId id="283" r:id="rId36"/>
    <p:sldId id="284" r:id="rId37"/>
    <p:sldId id="285" r:id="rId38"/>
    <p:sldId id="286" r:id="rId39"/>
    <p:sldId id="287" r:id="rId40"/>
    <p:sldId id="303" r:id="rId41"/>
    <p:sldId id="302" r:id="rId42"/>
    <p:sldId id="304" r:id="rId43"/>
    <p:sldId id="305" r:id="rId44"/>
    <p:sldId id="288" r:id="rId45"/>
    <p:sldId id="289" r:id="rId46"/>
    <p:sldId id="290" r:id="rId47"/>
    <p:sldId id="291" r:id="rId48"/>
    <p:sldId id="306" r:id="rId49"/>
  </p:sldIdLst>
  <p:sldSz cx="12192000" cy="6858000"/>
  <p:notesSz cx="6858000" cy="9144000"/>
  <p:embeddedFontLst>
    <p:embeddedFont>
      <p:font typeface="Calibri" panose="020F0502020204030204" pitchFamily="34" charset="0"/>
      <p:regular r:id="rId51"/>
      <p:bold r:id="rId52"/>
      <p:italic r:id="rId53"/>
      <p:boldItalic r:id="rId54"/>
    </p:embeddedFont>
    <p:embeddedFont>
      <p:font typeface="Cambria" panose="02040503050406030204" pitchFamily="18" charset="0"/>
      <p:regular r:id="rId55"/>
      <p:bold r:id="rId56"/>
      <p:italic r:id="rId57"/>
      <p:boldItalic r:id="rId58"/>
    </p:embeddedFont>
    <p:embeddedFont>
      <p:font typeface="Inter" panose="020B0604020202020204" charset="0"/>
      <p:regular r:id="rId59"/>
      <p:bold r:id="rId60"/>
      <p:italic r:id="rId61"/>
      <p:boldItalic r:id="rId62"/>
    </p:embeddedFont>
    <p:embeddedFont>
      <p:font typeface="Lato" panose="020F0502020204030203" pitchFamily="34" charset="0"/>
      <p:regular r:id="rId63"/>
      <p:bold r:id="rId64"/>
      <p:italic r:id="rId65"/>
      <p:boldItalic r:id="rId66"/>
    </p:embeddedFont>
    <p:embeddedFont>
      <p:font typeface="Source Code Pro" panose="020B0509030403020204" pitchFamily="49" charset="0"/>
      <p:regular r:id="rId67"/>
      <p:bold r:id="rId68"/>
      <p:italic r:id="rId69"/>
      <p:boldItalic r:id="rId7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3.fntdata"/><Relationship Id="rId68" Type="http://schemas.openxmlformats.org/officeDocument/2006/relationships/font" Target="fonts/font18.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font" Target="fonts/font8.fntdata"/><Relationship Id="rId66" Type="http://schemas.openxmlformats.org/officeDocument/2006/relationships/font" Target="fonts/font16.fntdata"/><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11.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6.fntdata"/><Relationship Id="rId64" Type="http://schemas.openxmlformats.org/officeDocument/2006/relationships/font" Target="fonts/font14.fntdata"/><Relationship Id="rId69" Type="http://schemas.openxmlformats.org/officeDocument/2006/relationships/font" Target="fonts/font19.fntdata"/><Relationship Id="rId8" Type="http://schemas.openxmlformats.org/officeDocument/2006/relationships/slide" Target="slides/slide7.xml"/><Relationship Id="rId51" Type="http://schemas.openxmlformats.org/officeDocument/2006/relationships/font" Target="fonts/font1.fntdata"/><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9.fntdata"/><Relationship Id="rId67" Type="http://schemas.openxmlformats.org/officeDocument/2006/relationships/font" Target="fonts/font1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4.fntdata"/><Relationship Id="rId62" Type="http://schemas.openxmlformats.org/officeDocument/2006/relationships/font" Target="fonts/font12.fntdata"/><Relationship Id="rId70"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font" Target="fonts/font15.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notesMaster" Target="notesMasters/notesMaster1.xml"/><Relationship Id="rId55"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 name="Google Shape;172;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8" name="Google Shape;208;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4" name="Google Shape;214;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9" name="Google Shape;239;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 name="Google Shape;245;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2" name="Google Shape;252;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9" name="Google Shape;259;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7" name="Google Shape;267;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3" name="Google Shape;273;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6" name="Google Shape;286;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2" name="Google Shape;292;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0" name="Google Shape;300;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
        <p:nvSpPr>
          <p:cNvPr id="2" name="TextBox 1">
            <a:extLst>
              <a:ext uri="{FF2B5EF4-FFF2-40B4-BE49-F238E27FC236}">
                <a16:creationId xmlns:a16="http://schemas.microsoft.com/office/drawing/2014/main" id="{4A1C157C-C2FA-485E-B9C4-C2AA92E46603}"/>
              </a:ext>
            </a:extLst>
          </p:cNvPr>
          <p:cNvSpPr txBox="1"/>
          <p:nvPr userDrawn="1"/>
        </p:nvSpPr>
        <p:spPr>
          <a:xfrm>
            <a:off x="4038600" y="6356350"/>
            <a:ext cx="4114800" cy="307777"/>
          </a:xfrm>
          <a:prstGeom prst="rect">
            <a:avLst/>
          </a:prstGeom>
          <a:noFill/>
        </p:spPr>
        <p:txBody>
          <a:bodyPr wrap="square" rtlCol="0">
            <a:spAutoFit/>
          </a:bodyPr>
          <a:lstStyle/>
          <a:p>
            <a:pPr algn="ctr"/>
            <a:r>
              <a:rPr lang="en-IN" dirty="0">
                <a:solidFill>
                  <a:schemeClr val="tx1"/>
                </a:solidFill>
                <a:latin typeface="Cambria" panose="02040503050406030204" pitchFamily="18" charset="0"/>
                <a:ea typeface="Cambria" panose="02040503050406030204" pitchFamily="18" charset="0"/>
              </a:rPr>
              <a:t>Presentation by Prof. Varsha R</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I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I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2800"/>
              <a:buFont typeface="Times New Roman"/>
              <a:buNone/>
            </a:pPr>
            <a:r>
              <a:rPr lang="en-IN" sz="2800" dirty="0">
                <a:solidFill>
                  <a:schemeClr val="accent2"/>
                </a:solidFill>
                <a:latin typeface="Times New Roman"/>
                <a:ea typeface="Times New Roman"/>
                <a:cs typeface="Times New Roman"/>
                <a:sym typeface="Times New Roman"/>
              </a:rPr>
              <a:t>B.M.S COLLEGE OF ENGINEERING, BANGALORE-19</a:t>
            </a:r>
            <a:br>
              <a:rPr lang="en-IN" sz="2800" dirty="0">
                <a:latin typeface="Times New Roman"/>
                <a:ea typeface="Times New Roman"/>
                <a:cs typeface="Times New Roman"/>
                <a:sym typeface="Times New Roman"/>
              </a:rPr>
            </a:br>
            <a:r>
              <a:rPr lang="en-IN" sz="2800" dirty="0">
                <a:solidFill>
                  <a:schemeClr val="accent1"/>
                </a:solidFill>
                <a:latin typeface="Times New Roman"/>
                <a:ea typeface="Times New Roman"/>
                <a:cs typeface="Times New Roman"/>
                <a:sym typeface="Times New Roman"/>
              </a:rPr>
              <a:t>DEPARTMENT OF MACHINE LEARNING</a:t>
            </a:r>
            <a:br>
              <a:rPr lang="en-IN" sz="2800" dirty="0">
                <a:solidFill>
                  <a:schemeClr val="accent1"/>
                </a:solidFill>
                <a:latin typeface="Times New Roman"/>
                <a:ea typeface="Times New Roman"/>
                <a:cs typeface="Times New Roman"/>
                <a:sym typeface="Times New Roman"/>
              </a:rPr>
            </a:br>
            <a:r>
              <a:rPr lang="en-IN" sz="2800" dirty="0">
                <a:solidFill>
                  <a:srgbClr val="C00000"/>
                </a:solidFill>
                <a:latin typeface="Times New Roman"/>
                <a:ea typeface="Times New Roman"/>
                <a:cs typeface="Times New Roman"/>
                <a:sym typeface="Times New Roman"/>
              </a:rPr>
              <a:t>BIG DATA ANALYTICS</a:t>
            </a:r>
            <a:br>
              <a:rPr lang="en-IN" sz="2800" dirty="0">
                <a:latin typeface="Times New Roman"/>
                <a:ea typeface="Times New Roman"/>
                <a:cs typeface="Times New Roman"/>
                <a:sym typeface="Times New Roman"/>
              </a:rPr>
            </a:br>
            <a:r>
              <a:rPr lang="en-IN" sz="2800" dirty="0">
                <a:solidFill>
                  <a:srgbClr val="C55A11"/>
                </a:solidFill>
                <a:latin typeface="Times New Roman"/>
                <a:ea typeface="Times New Roman"/>
                <a:cs typeface="Times New Roman"/>
                <a:sym typeface="Times New Roman"/>
              </a:rPr>
              <a:t>(24AM6PEBDA)</a:t>
            </a:r>
            <a:br>
              <a:rPr lang="en-IN" sz="2800" dirty="0">
                <a:solidFill>
                  <a:srgbClr val="C55A11"/>
                </a:solidFill>
                <a:latin typeface="Times New Roman"/>
                <a:ea typeface="Times New Roman"/>
                <a:cs typeface="Times New Roman"/>
                <a:sym typeface="Times New Roman"/>
              </a:rPr>
            </a:br>
            <a:r>
              <a:rPr lang="en-IN" sz="2800" dirty="0">
                <a:solidFill>
                  <a:srgbClr val="C55A11"/>
                </a:solidFill>
                <a:latin typeface="Times New Roman"/>
                <a:ea typeface="Times New Roman"/>
                <a:cs typeface="Times New Roman"/>
                <a:sym typeface="Times New Roman"/>
              </a:rPr>
              <a:t>UNIT-04</a:t>
            </a:r>
            <a:endParaRPr sz="2800" dirty="0"/>
          </a:p>
        </p:txBody>
      </p:sp>
      <p:sp>
        <p:nvSpPr>
          <p:cNvPr id="85" name="Google Shape;85;p13"/>
          <p:cNvSpPr txBox="1">
            <a:spLocks noGrp="1"/>
          </p:cNvSpPr>
          <p:nvPr>
            <p:ph type="subTitle" idx="1"/>
          </p:nvPr>
        </p:nvSpPr>
        <p:spPr>
          <a:xfrm>
            <a:off x="1439334" y="3678238"/>
            <a:ext cx="9144000" cy="2644914"/>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600"/>
              <a:buNone/>
            </a:pPr>
            <a:r>
              <a:rPr lang="en-IN" sz="3600" dirty="0">
                <a:solidFill>
                  <a:srgbClr val="7030A0"/>
                </a:solidFill>
                <a:latin typeface="Times New Roman" panose="02020603050405020304" pitchFamily="18" charset="0"/>
                <a:cs typeface="Times New Roman" panose="02020603050405020304" pitchFamily="18" charset="0"/>
              </a:rPr>
              <a:t>Relational Data in Hadoop &amp; Apache Flume</a:t>
            </a:r>
          </a:p>
          <a:p>
            <a:pPr marL="0" lvl="0" indent="0" algn="ctr" rtl="0">
              <a:lnSpc>
                <a:spcPct val="90000"/>
              </a:lnSpc>
              <a:spcBef>
                <a:spcPts val="0"/>
              </a:spcBef>
              <a:spcAft>
                <a:spcPts val="0"/>
              </a:spcAft>
              <a:buClr>
                <a:schemeClr val="dk1"/>
              </a:buClr>
              <a:buSzPts val="3600"/>
              <a:buNone/>
            </a:pPr>
            <a:r>
              <a:rPr lang="en-IN" sz="3600" dirty="0">
                <a:solidFill>
                  <a:schemeClr val="accent4">
                    <a:lumMod val="75000"/>
                  </a:schemeClr>
                </a:solidFill>
                <a:latin typeface="Times New Roman" panose="02020603050405020304" pitchFamily="18" charset="0"/>
                <a:cs typeface="Times New Roman" panose="02020603050405020304" pitchFamily="18" charset="0"/>
              </a:rPr>
              <a:t>Presentation By</a:t>
            </a:r>
          </a:p>
          <a:p>
            <a:pPr marL="0" lvl="0" indent="0" algn="ctr" rtl="0">
              <a:lnSpc>
                <a:spcPct val="90000"/>
              </a:lnSpc>
              <a:spcBef>
                <a:spcPts val="0"/>
              </a:spcBef>
              <a:spcAft>
                <a:spcPts val="0"/>
              </a:spcAft>
              <a:buClr>
                <a:schemeClr val="dk1"/>
              </a:buClr>
              <a:buSzPts val="3600"/>
              <a:buNone/>
            </a:pPr>
            <a:r>
              <a:rPr lang="en-IN" sz="3000" dirty="0">
                <a:latin typeface="Times New Roman" panose="02020603050405020304" pitchFamily="18" charset="0"/>
                <a:cs typeface="Times New Roman" panose="02020603050405020304" pitchFamily="18" charset="0"/>
              </a:rPr>
              <a:t>Prof. Varsha R</a:t>
            </a:r>
          </a:p>
          <a:p>
            <a:pPr marL="0" lvl="0" indent="0" algn="ctr" rtl="0">
              <a:lnSpc>
                <a:spcPct val="90000"/>
              </a:lnSpc>
              <a:spcBef>
                <a:spcPts val="0"/>
              </a:spcBef>
              <a:spcAft>
                <a:spcPts val="0"/>
              </a:spcAft>
              <a:buClr>
                <a:schemeClr val="dk1"/>
              </a:buClr>
              <a:buSzPts val="3600"/>
              <a:buNone/>
            </a:pPr>
            <a:r>
              <a:rPr lang="en-IN" sz="3000" dirty="0">
                <a:latin typeface="Times New Roman" panose="02020603050405020304" pitchFamily="18" charset="0"/>
                <a:cs typeface="Times New Roman" panose="02020603050405020304" pitchFamily="18" charset="0"/>
              </a:rPr>
              <a:t>Assistant Professor, Dept. of Machine Learning</a:t>
            </a:r>
          </a:p>
          <a:p>
            <a:pPr marL="0" lvl="0" indent="0" algn="ctr" rtl="0">
              <a:lnSpc>
                <a:spcPct val="90000"/>
              </a:lnSpc>
              <a:spcBef>
                <a:spcPts val="0"/>
              </a:spcBef>
              <a:spcAft>
                <a:spcPts val="0"/>
              </a:spcAft>
              <a:buClr>
                <a:schemeClr val="dk1"/>
              </a:buClr>
              <a:buSzPts val="3600"/>
              <a:buNone/>
            </a:pPr>
            <a:endParaRPr sz="3000" dirty="0">
              <a:latin typeface="Times New Roman" panose="02020603050405020304" pitchFamily="18" charset="0"/>
              <a:cs typeface="Times New Roman" panose="02020603050405020304" pitchFamily="18" charset="0"/>
            </a:endParaRPr>
          </a:p>
        </p:txBody>
      </p:sp>
      <p:pic>
        <p:nvPicPr>
          <p:cNvPr id="3074" name="Picture 2" descr="B.M.S. College of Engineering - Wikipedia">
            <a:extLst>
              <a:ext uri="{FF2B5EF4-FFF2-40B4-BE49-F238E27FC236}">
                <a16:creationId xmlns:a16="http://schemas.microsoft.com/office/drawing/2014/main" id="{93D33E42-0381-46D7-92A5-B27D49EC0A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2094" y="534848"/>
            <a:ext cx="838480" cy="83848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5573-2D11-48CC-BC3F-91203E2E8190}"/>
              </a:ext>
            </a:extLst>
          </p:cNvPr>
          <p:cNvSpPr>
            <a:spLocks noGrp="1"/>
          </p:cNvSpPr>
          <p:nvPr>
            <p:ph type="title"/>
          </p:nvPr>
        </p:nvSpPr>
        <p:spPr/>
        <p:txBody>
          <a:bodyPr/>
          <a:lstStyle/>
          <a:p>
            <a:r>
              <a:rPr lang="en-IN" sz="4400" dirty="0">
                <a:latin typeface="Times New Roman" panose="02020603050405020304" pitchFamily="18" charset="0"/>
                <a:cs typeface="Times New Roman" panose="02020603050405020304" pitchFamily="18" charset="0"/>
              </a:rPr>
              <a:t>Relational Data in Hadoop</a:t>
            </a:r>
            <a:br>
              <a:rPr lang="en-IN" dirty="0">
                <a:latin typeface="Times New Roman" panose="02020603050405020304" pitchFamily="18" charset="0"/>
                <a:cs typeface="Times New Roman" panose="02020603050405020304" pitchFamily="18" charset="0"/>
              </a:rPr>
            </a:br>
            <a:endParaRPr lang="en-IN" dirty="0"/>
          </a:p>
        </p:txBody>
      </p:sp>
      <p:sp>
        <p:nvSpPr>
          <p:cNvPr id="3" name="Text Placeholder 2">
            <a:extLst>
              <a:ext uri="{FF2B5EF4-FFF2-40B4-BE49-F238E27FC236}">
                <a16:creationId xmlns:a16="http://schemas.microsoft.com/office/drawing/2014/main" id="{89F1E217-A19D-4680-BB48-E3FF510DF340}"/>
              </a:ext>
            </a:extLst>
          </p:cNvPr>
          <p:cNvSpPr>
            <a:spLocks noGrp="1"/>
          </p:cNvSpPr>
          <p:nvPr>
            <p:ph type="body" idx="1"/>
          </p:nvPr>
        </p:nvSpPr>
        <p:spPr/>
        <p:txBody>
          <a:bodyPr>
            <a:normAutofit/>
          </a:bodyPr>
          <a:lstStyle/>
          <a:p>
            <a:pPr algn="just"/>
            <a:r>
              <a:rPr lang="en-US" sz="2000" b="1" dirty="0">
                <a:latin typeface="Times New Roman" panose="02020603050405020304" pitchFamily="18" charset="0"/>
                <a:cs typeface="Times New Roman" panose="02020603050405020304" pitchFamily="18" charset="0"/>
              </a:rPr>
              <a:t>Relational data</a:t>
            </a:r>
            <a:r>
              <a:rPr lang="en-US" sz="2000" dirty="0">
                <a:latin typeface="Times New Roman" panose="02020603050405020304" pitchFamily="18" charset="0"/>
                <a:cs typeface="Times New Roman" panose="02020603050405020304" pitchFamily="18" charset="0"/>
              </a:rPr>
              <a:t> refers to structured data organized in </a:t>
            </a:r>
            <a:r>
              <a:rPr lang="en-US" sz="2000" b="1" dirty="0">
                <a:latin typeface="Times New Roman" panose="02020603050405020304" pitchFamily="18" charset="0"/>
                <a:cs typeface="Times New Roman" panose="02020603050405020304" pitchFamily="18" charset="0"/>
              </a:rPr>
              <a:t>tables with rows and columns</a:t>
            </a:r>
            <a:r>
              <a:rPr lang="en-US" sz="2000" dirty="0">
                <a:latin typeface="Times New Roman" panose="02020603050405020304" pitchFamily="18" charset="0"/>
                <a:cs typeface="Times New Roman" panose="02020603050405020304" pitchFamily="18" charset="0"/>
              </a:rPr>
              <a:t>, similar to data stored in relational database systems such as MySQL, Oracle Database, or PostgreSQL.</a:t>
            </a:r>
          </a:p>
          <a:p>
            <a:pPr algn="just"/>
            <a:r>
              <a:rPr lang="en-US" sz="2000" dirty="0">
                <a:latin typeface="Times New Roman" panose="02020603050405020304" pitchFamily="18" charset="0"/>
                <a:cs typeface="Times New Roman" panose="02020603050405020304" pitchFamily="18" charset="0"/>
              </a:rPr>
              <a:t>In the </a:t>
            </a:r>
            <a:r>
              <a:rPr lang="en-US" sz="2000" b="1" dirty="0">
                <a:latin typeface="Times New Roman" panose="02020603050405020304" pitchFamily="18" charset="0"/>
                <a:cs typeface="Times New Roman" panose="02020603050405020304" pitchFamily="18" charset="0"/>
              </a:rPr>
              <a:t>Hadoop ecosystem</a:t>
            </a:r>
            <a:r>
              <a:rPr lang="en-US" sz="2000" dirty="0">
                <a:latin typeface="Times New Roman" panose="02020603050405020304" pitchFamily="18" charset="0"/>
                <a:cs typeface="Times New Roman" panose="02020603050405020304" pitchFamily="18" charset="0"/>
              </a:rPr>
              <a:t>, relational data can also be stored and processed even though Apache Hadoop was originally designed for large-scale distributed storage and processing of various types of data.</a:t>
            </a:r>
          </a:p>
          <a:p>
            <a:pPr algn="just"/>
            <a:r>
              <a:rPr lang="en-US" sz="2000" b="1" dirty="0">
                <a:latin typeface="Times New Roman" panose="02020603050405020304" pitchFamily="18" charset="0"/>
                <a:cs typeface="Times New Roman" panose="02020603050405020304" pitchFamily="18" charset="0"/>
              </a:rPr>
              <a:t>How Relational Data is Stored in Hadoop</a:t>
            </a:r>
          </a:p>
          <a:p>
            <a:pPr algn="just"/>
            <a:r>
              <a:rPr lang="en-US" sz="2000" dirty="0">
                <a:latin typeface="Times New Roman" panose="02020603050405020304" pitchFamily="18" charset="0"/>
                <a:cs typeface="Times New Roman" panose="02020603050405020304" pitchFamily="18" charset="0"/>
              </a:rPr>
              <a:t>Relational data is typically stored in </a:t>
            </a:r>
            <a:r>
              <a:rPr lang="en-US" sz="2000" b="1" dirty="0">
                <a:latin typeface="Times New Roman" panose="02020603050405020304" pitchFamily="18" charset="0"/>
                <a:cs typeface="Times New Roman" panose="02020603050405020304" pitchFamily="18" charset="0"/>
              </a:rPr>
              <a:t>Hadoop Distributed File System (HDFS)</a:t>
            </a:r>
            <a:r>
              <a:rPr lang="en-US" sz="2000" dirty="0">
                <a:latin typeface="Times New Roman" panose="02020603050405020304" pitchFamily="18" charset="0"/>
                <a:cs typeface="Times New Roman" panose="02020603050405020304" pitchFamily="18" charset="0"/>
              </a:rPr>
              <a:t> in formats such as:</a:t>
            </a:r>
          </a:p>
          <a:p>
            <a:pPr marL="114300" indent="0" algn="just">
              <a:buNone/>
            </a:pPr>
            <a:r>
              <a:rPr lang="en-US" sz="2000" b="1" dirty="0">
                <a:latin typeface="Times New Roman" panose="02020603050405020304" pitchFamily="18" charset="0"/>
                <a:cs typeface="Times New Roman" panose="02020603050405020304" pitchFamily="18" charset="0"/>
              </a:rPr>
              <a:t>1. Text files (CSV, TSV)</a:t>
            </a:r>
            <a:endParaRPr lang="en-US" sz="2000" dirty="0">
              <a:latin typeface="Times New Roman" panose="02020603050405020304" pitchFamily="18" charset="0"/>
              <a:cs typeface="Times New Roman" panose="02020603050405020304" pitchFamily="18" charset="0"/>
            </a:endParaRPr>
          </a:p>
          <a:p>
            <a:pPr marL="114300" indent="0" algn="just">
              <a:buNone/>
            </a:pPr>
            <a:r>
              <a:rPr lang="en-US" sz="2000" b="1" dirty="0">
                <a:latin typeface="Times New Roman" panose="02020603050405020304" pitchFamily="18" charset="0"/>
                <a:cs typeface="Times New Roman" panose="02020603050405020304" pitchFamily="18" charset="0"/>
              </a:rPr>
              <a:t>2. Sequence files</a:t>
            </a:r>
            <a:endParaRPr lang="en-US" sz="2000" dirty="0">
              <a:latin typeface="Times New Roman" panose="02020603050405020304" pitchFamily="18" charset="0"/>
              <a:cs typeface="Times New Roman" panose="02020603050405020304" pitchFamily="18" charset="0"/>
            </a:endParaRPr>
          </a:p>
          <a:p>
            <a:pPr marL="114300" indent="0" algn="just">
              <a:buNone/>
            </a:pPr>
            <a:r>
              <a:rPr lang="en-US" sz="2000" b="1" dirty="0">
                <a:latin typeface="Times New Roman" panose="02020603050405020304" pitchFamily="18" charset="0"/>
                <a:cs typeface="Times New Roman" panose="02020603050405020304" pitchFamily="18" charset="0"/>
              </a:rPr>
              <a:t>3. Columnar formats (ORC, Parquet)</a:t>
            </a:r>
            <a:endParaRPr lang="en-US" sz="2000" dirty="0">
              <a:latin typeface="Times New Roman" panose="02020603050405020304" pitchFamily="18" charset="0"/>
              <a:cs typeface="Times New Roman" panose="02020603050405020304" pitchFamily="18" charset="0"/>
            </a:endParaRPr>
          </a:p>
          <a:p>
            <a:endParaRPr lang="en-IN" dirty="0"/>
          </a:p>
        </p:txBody>
      </p:sp>
      <p:pic>
        <p:nvPicPr>
          <p:cNvPr id="5" name="Picture 4">
            <a:extLst>
              <a:ext uri="{FF2B5EF4-FFF2-40B4-BE49-F238E27FC236}">
                <a16:creationId xmlns:a16="http://schemas.microsoft.com/office/drawing/2014/main" id="{2BC63350-EF08-44B0-ABF5-46CFCBFD9EE1}"/>
              </a:ext>
            </a:extLst>
          </p:cNvPr>
          <p:cNvPicPr>
            <a:picLocks noChangeAspect="1"/>
          </p:cNvPicPr>
          <p:nvPr/>
        </p:nvPicPr>
        <p:blipFill>
          <a:blip r:embed="rId2"/>
          <a:stretch>
            <a:fillRect/>
          </a:stretch>
        </p:blipFill>
        <p:spPr>
          <a:xfrm>
            <a:off x="6096000" y="4629393"/>
            <a:ext cx="4906928" cy="1547570"/>
          </a:xfrm>
          <a:prstGeom prst="rect">
            <a:avLst/>
          </a:prstGeom>
        </p:spPr>
      </p:pic>
    </p:spTree>
    <p:extLst>
      <p:ext uri="{BB962C8B-B14F-4D97-AF65-F5344CB8AC3E}">
        <p14:creationId xmlns:p14="http://schemas.microsoft.com/office/powerpoint/2010/main" val="2515996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A5DAB-B185-4E1A-A1A7-6AEBA64FAC4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Tools Used to Process Relational Data in Hadoop</a:t>
            </a:r>
            <a:endParaRPr lang="en-IN"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9FD41282-EF8C-4781-ADA5-B27F1285C37F}"/>
              </a:ext>
            </a:extLst>
          </p:cNvPr>
          <p:cNvSpPr>
            <a:spLocks noGrp="1"/>
          </p:cNvSpPr>
          <p:nvPr>
            <p:ph type="body" idx="1"/>
          </p:nvPr>
        </p:nvSpPr>
        <p:spPr/>
        <p:txBody>
          <a:bodyPr>
            <a:normAutofit/>
          </a:bodyPr>
          <a:lstStyle/>
          <a:p>
            <a:pPr algn="just"/>
            <a:r>
              <a:rPr lang="en-IN" sz="2000" b="1" dirty="0">
                <a:latin typeface="Times New Roman" panose="02020603050405020304" pitchFamily="18" charset="0"/>
                <a:cs typeface="Times New Roman" panose="02020603050405020304" pitchFamily="18" charset="0"/>
              </a:rPr>
              <a:t>Apache Hive</a:t>
            </a:r>
            <a:r>
              <a:rPr lang="en-IN" sz="2000" dirty="0">
                <a:latin typeface="Times New Roman" panose="02020603050405020304" pitchFamily="18" charset="0"/>
                <a:cs typeface="Times New Roman" panose="02020603050405020304" pitchFamily="18" charset="0"/>
              </a:rPr>
              <a:t>: Provides SQL-like query language (HiveQL).</a:t>
            </a:r>
          </a:p>
          <a:p>
            <a:pPr algn="just"/>
            <a:r>
              <a:rPr lang="en-IN" sz="2000" dirty="0">
                <a:latin typeface="Times New Roman" panose="02020603050405020304" pitchFamily="18" charset="0"/>
                <a:cs typeface="Times New Roman" panose="02020603050405020304" pitchFamily="18" charset="0"/>
              </a:rPr>
              <a:t>Converts SQL queries into MapReduce, Tez, or Spark jobs.</a:t>
            </a:r>
          </a:p>
          <a:p>
            <a:pPr algn="just"/>
            <a:r>
              <a:rPr lang="en-IN" sz="2000" b="1" dirty="0">
                <a:latin typeface="Times New Roman" panose="02020603050405020304" pitchFamily="18" charset="0"/>
                <a:cs typeface="Times New Roman" panose="02020603050405020304" pitchFamily="18" charset="0"/>
              </a:rPr>
              <a:t>Apache </a:t>
            </a:r>
            <a:r>
              <a:rPr lang="en-IN" sz="2000" b="1" dirty="0" err="1">
                <a:latin typeface="Times New Roman" panose="02020603050405020304" pitchFamily="18" charset="0"/>
                <a:cs typeface="Times New Roman" panose="02020603050405020304" pitchFamily="18" charset="0"/>
              </a:rPr>
              <a:t>Hbase</a:t>
            </a:r>
            <a:r>
              <a:rPr lang="en-IN" sz="2000" dirty="0">
                <a:latin typeface="Times New Roman" panose="02020603050405020304" pitchFamily="18" charset="0"/>
                <a:cs typeface="Times New Roman" panose="02020603050405020304" pitchFamily="18" charset="0"/>
              </a:rPr>
              <a:t>: Column-oriented database running on HDFS.</a:t>
            </a:r>
          </a:p>
          <a:p>
            <a:pPr algn="just"/>
            <a:r>
              <a:rPr lang="en-IN" sz="2000" dirty="0">
                <a:latin typeface="Times New Roman" panose="02020603050405020304" pitchFamily="18" charset="0"/>
                <a:cs typeface="Times New Roman" panose="02020603050405020304" pitchFamily="18" charset="0"/>
              </a:rPr>
              <a:t>Used for real-time read/write access.</a:t>
            </a:r>
          </a:p>
          <a:p>
            <a:pPr algn="just"/>
            <a:r>
              <a:rPr lang="en-IN" sz="2000" b="1" dirty="0">
                <a:latin typeface="Times New Roman" panose="02020603050405020304" pitchFamily="18" charset="0"/>
                <a:cs typeface="Times New Roman" panose="02020603050405020304" pitchFamily="18" charset="0"/>
              </a:rPr>
              <a:t>Apache Sqoop</a:t>
            </a:r>
            <a:r>
              <a:rPr lang="en-IN" sz="2000" dirty="0">
                <a:latin typeface="Times New Roman" panose="02020603050405020304" pitchFamily="18" charset="0"/>
                <a:cs typeface="Times New Roman" panose="02020603050405020304" pitchFamily="18" charset="0"/>
              </a:rPr>
              <a:t>: Used to import/export relational data between RDBMS and Hadoop.</a:t>
            </a:r>
          </a:p>
          <a:p>
            <a:pPr algn="just"/>
            <a:r>
              <a:rPr lang="en-IN" sz="2000" dirty="0">
                <a:latin typeface="Times New Roman" panose="02020603050405020304" pitchFamily="18" charset="0"/>
                <a:cs typeface="Times New Roman" panose="02020603050405020304" pitchFamily="18" charset="0"/>
              </a:rPr>
              <a:t>Example Sqoop command:</a:t>
            </a:r>
          </a:p>
          <a:p>
            <a:pPr marL="114300" indent="0" algn="just">
              <a:buNone/>
            </a:pPr>
            <a:endParaRPr lang="en-IN" sz="20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0977F029-DBDF-4943-9704-9D0C8A0895EF}"/>
              </a:ext>
            </a:extLst>
          </p:cNvPr>
          <p:cNvPicPr>
            <a:picLocks noChangeAspect="1"/>
          </p:cNvPicPr>
          <p:nvPr/>
        </p:nvPicPr>
        <p:blipFill>
          <a:blip r:embed="rId2"/>
          <a:stretch>
            <a:fillRect/>
          </a:stretch>
        </p:blipFill>
        <p:spPr>
          <a:xfrm>
            <a:off x="1093461" y="4474998"/>
            <a:ext cx="3353268" cy="1009791"/>
          </a:xfrm>
          <a:prstGeom prst="rect">
            <a:avLst/>
          </a:prstGeom>
        </p:spPr>
      </p:pic>
    </p:spTree>
    <p:extLst>
      <p:ext uri="{BB962C8B-B14F-4D97-AF65-F5344CB8AC3E}">
        <p14:creationId xmlns:p14="http://schemas.microsoft.com/office/powerpoint/2010/main" val="4003157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8A857-0B52-4C0F-B2FE-98B2E58787AE}"/>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Advantages of Handling Relational Data in Hadoop</a:t>
            </a:r>
            <a:endParaRPr lang="en-IN"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01ED622C-9DDC-4BC2-9FD4-46C2B4C88AB9}"/>
              </a:ext>
            </a:extLst>
          </p:cNvPr>
          <p:cNvSpPr>
            <a:spLocks noGrp="1"/>
          </p:cNvSpPr>
          <p:nvPr>
            <p:ph type="body" idx="1"/>
          </p:nvPr>
        </p:nvSpPr>
        <p:spPr/>
        <p:txBody>
          <a:bodyPr>
            <a:normAutofit/>
          </a:bodyPr>
          <a:lstStyle/>
          <a:p>
            <a:r>
              <a:rPr lang="en-US" sz="2000" dirty="0">
                <a:latin typeface="Times New Roman" panose="02020603050405020304" pitchFamily="18" charset="0"/>
                <a:cs typeface="Times New Roman" panose="02020603050405020304" pitchFamily="18" charset="0"/>
              </a:rPr>
              <a:t>Handles large-scale structured data</a:t>
            </a:r>
          </a:p>
          <a:p>
            <a:r>
              <a:rPr lang="en-US" sz="2000" dirty="0">
                <a:latin typeface="Times New Roman" panose="02020603050405020304" pitchFamily="18" charset="0"/>
                <a:cs typeface="Times New Roman" panose="02020603050405020304" pitchFamily="18" charset="0"/>
              </a:rPr>
              <a:t>Supports parallel processing</a:t>
            </a:r>
          </a:p>
          <a:p>
            <a:r>
              <a:rPr lang="en-US" sz="2000" dirty="0">
                <a:latin typeface="Times New Roman" panose="02020603050405020304" pitchFamily="18" charset="0"/>
                <a:cs typeface="Times New Roman" panose="02020603050405020304" pitchFamily="18" charset="0"/>
              </a:rPr>
              <a:t>Integrates with SQL-based tools like Hive</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944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n-IN" dirty="0">
                <a:latin typeface="Times New Roman" panose="02020603050405020304" pitchFamily="18" charset="0"/>
                <a:cs typeface="Times New Roman" panose="02020603050405020304" pitchFamily="18" charset="0"/>
              </a:rPr>
              <a:t>Bi directional data transfer between Hadoop and external database  using Apache Sqoop</a:t>
            </a:r>
            <a:endParaRPr dirty="0">
              <a:latin typeface="Times New Roman" panose="02020603050405020304" pitchFamily="18" charset="0"/>
              <a:cs typeface="Times New Roman" panose="02020603050405020304" pitchFamily="18" charset="0"/>
            </a:endParaRPr>
          </a:p>
        </p:txBody>
      </p:sp>
      <p:sp>
        <p:nvSpPr>
          <p:cNvPr id="97" name="Google Shape;9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100000"/>
              </a:lnSpc>
              <a:spcBef>
                <a:spcPts val="0"/>
              </a:spcBef>
              <a:spcAft>
                <a:spcPts val="0"/>
              </a:spcAft>
              <a:buClr>
                <a:schemeClr val="dk1"/>
              </a:buClr>
              <a:buSzPts val="2400"/>
              <a:buChar char="•"/>
            </a:pPr>
            <a:r>
              <a:rPr lang="en-IN" sz="2000" dirty="0">
                <a:latin typeface="Times New Roman" panose="02020603050405020304" pitchFamily="18" charset="0"/>
                <a:ea typeface="Times New Roman"/>
                <a:cs typeface="Times New Roman" panose="02020603050405020304" pitchFamily="18" charset="0"/>
                <a:sym typeface="Times New Roman"/>
              </a:rPr>
              <a:t>Generally, applications interact with the relational database using RDBMS, and thus this makes relational databases one of the most important sources that generate Big Data. Such data is stored in RDB Servers in the relational structure. </a:t>
            </a:r>
            <a:endParaRPr sz="2000" dirty="0">
              <a:latin typeface="Times New Roman" panose="02020603050405020304" pitchFamily="18" charset="0"/>
              <a:cs typeface="Times New Roman" panose="02020603050405020304" pitchFamily="18" charset="0"/>
            </a:endParaRPr>
          </a:p>
          <a:p>
            <a:pPr marL="228600" lvl="0" indent="-228600" algn="just" rtl="0">
              <a:lnSpc>
                <a:spcPct val="100000"/>
              </a:lnSpc>
              <a:spcBef>
                <a:spcPts val="1000"/>
              </a:spcBef>
              <a:spcAft>
                <a:spcPts val="0"/>
              </a:spcAft>
              <a:buClr>
                <a:schemeClr val="dk1"/>
              </a:buClr>
              <a:buSzPts val="2400"/>
              <a:buChar char="•"/>
            </a:pPr>
            <a:r>
              <a:rPr lang="en-IN" sz="2000" dirty="0">
                <a:latin typeface="Times New Roman" panose="02020603050405020304" pitchFamily="18" charset="0"/>
                <a:ea typeface="Times New Roman"/>
                <a:cs typeface="Times New Roman" panose="02020603050405020304" pitchFamily="18" charset="0"/>
                <a:sym typeface="Times New Roman"/>
              </a:rPr>
              <a:t>Here, Apache Sqoop plays an important role in the Hadoop ecosystem, providing feasible interaction between the relational database server and HDFS.</a:t>
            </a:r>
            <a:endParaRPr sz="2000" dirty="0">
              <a:latin typeface="Times New Roman" panose="02020603050405020304" pitchFamily="18" charset="0"/>
              <a:cs typeface="Times New Roman" panose="02020603050405020304" pitchFamily="18" charset="0"/>
            </a:endParaRPr>
          </a:p>
          <a:p>
            <a:pPr marL="228600" lvl="0" indent="-228600" algn="just" rtl="0">
              <a:lnSpc>
                <a:spcPct val="100000"/>
              </a:lnSpc>
              <a:spcBef>
                <a:spcPts val="1000"/>
              </a:spcBef>
              <a:spcAft>
                <a:spcPts val="0"/>
              </a:spcAft>
              <a:buClr>
                <a:schemeClr val="dk1"/>
              </a:buClr>
              <a:buSzPts val="2400"/>
              <a:buChar char="•"/>
            </a:pPr>
            <a:r>
              <a:rPr lang="en-IN" sz="2000" dirty="0">
                <a:latin typeface="Times New Roman" panose="02020603050405020304" pitchFamily="18" charset="0"/>
                <a:ea typeface="Times New Roman"/>
                <a:cs typeface="Times New Roman" panose="02020603050405020304" pitchFamily="18" charset="0"/>
                <a:sym typeface="Times New Roman"/>
              </a:rPr>
              <a:t>It is designed to transfer data between HDFS (Hadoop storage) and relational database servers like MySQL, Oracle RDB, SQLite, Teradata, Netezza, Postgres etc. </a:t>
            </a:r>
            <a:endParaRPr sz="2000" dirty="0">
              <a:latin typeface="Times New Roman" panose="02020603050405020304" pitchFamily="18" charset="0"/>
              <a:cs typeface="Times New Roman" panose="02020603050405020304" pitchFamily="18" charset="0"/>
            </a:endParaRPr>
          </a:p>
          <a:p>
            <a:pPr marL="228600" lvl="0" indent="-228600" algn="just" rtl="0">
              <a:lnSpc>
                <a:spcPct val="100000"/>
              </a:lnSpc>
              <a:spcBef>
                <a:spcPts val="1000"/>
              </a:spcBef>
              <a:spcAft>
                <a:spcPts val="0"/>
              </a:spcAft>
              <a:buClr>
                <a:schemeClr val="dk1"/>
              </a:buClr>
              <a:buSzPts val="2400"/>
              <a:buChar char="•"/>
            </a:pPr>
            <a:r>
              <a:rPr lang="en-IN" sz="2000" dirty="0">
                <a:latin typeface="Times New Roman" panose="02020603050405020304" pitchFamily="18" charset="0"/>
                <a:ea typeface="Times New Roman"/>
                <a:cs typeface="Times New Roman" panose="02020603050405020304" pitchFamily="18" charset="0"/>
                <a:sym typeface="Times New Roman"/>
              </a:rPr>
              <a:t>Sqoop is particularly useful in big data scenarios where large volumes of data need to be transferred between Hadoop and relational databases.</a:t>
            </a:r>
            <a:endParaRPr sz="2000" dirty="0">
              <a:latin typeface="Times New Roman" panose="02020603050405020304" pitchFamily="18" charset="0"/>
              <a:cs typeface="Times New Roman" panose="02020603050405020304" pitchFamily="18" charset="0"/>
            </a:endParaRPr>
          </a:p>
          <a:p>
            <a:pPr marL="228600" lvl="0" indent="-76200" algn="just" rtl="0">
              <a:lnSpc>
                <a:spcPct val="90000"/>
              </a:lnSpc>
              <a:spcBef>
                <a:spcPts val="1000"/>
              </a:spcBef>
              <a:spcAft>
                <a:spcPts val="0"/>
              </a:spcAft>
              <a:buClr>
                <a:schemeClr val="dk1"/>
              </a:buClr>
              <a:buSzPts val="2400"/>
              <a:buNone/>
            </a:pPr>
            <a:endParaRPr sz="2400" dirty="0">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9DBFA3-0312-4793-8E33-64D2C5F27078}"/>
              </a:ext>
            </a:extLst>
          </p:cNvPr>
          <p:cNvSpPr>
            <a:spLocks noGrp="1"/>
          </p:cNvSpPr>
          <p:nvPr>
            <p:ph type="body" idx="1"/>
          </p:nvPr>
        </p:nvSpPr>
        <p:spPr/>
        <p:txBody>
          <a:bodyPr/>
          <a:lstStyle/>
          <a:p>
            <a:pPr algn="just"/>
            <a:r>
              <a:rPr lang="en-IN" sz="2000" b="1" dirty="0">
                <a:latin typeface="Times New Roman" panose="02020603050405020304" pitchFamily="18" charset="0"/>
                <a:cs typeface="Times New Roman" panose="02020603050405020304" pitchFamily="18" charset="0"/>
              </a:rPr>
              <a:t>Apache Sqoop</a:t>
            </a:r>
            <a:r>
              <a:rPr lang="en-IN" sz="2000" dirty="0">
                <a:latin typeface="Times New Roman" panose="02020603050405020304" pitchFamily="18" charset="0"/>
                <a:cs typeface="Times New Roman" panose="02020603050405020304" pitchFamily="18" charset="0"/>
              </a:rPr>
              <a:t> is a tool in the Apache Hadoop ecosystem used to </a:t>
            </a:r>
            <a:r>
              <a:rPr lang="en-IN" sz="2000" b="1" dirty="0">
                <a:latin typeface="Times New Roman" panose="02020603050405020304" pitchFamily="18" charset="0"/>
                <a:cs typeface="Times New Roman" panose="02020603050405020304" pitchFamily="18" charset="0"/>
              </a:rPr>
              <a:t>transfer bulk data between Hadoop and relational databases</a:t>
            </a:r>
            <a:r>
              <a:rPr lang="en-IN" sz="2000" dirty="0">
                <a:latin typeface="Times New Roman" panose="02020603050405020304" pitchFamily="18" charset="0"/>
                <a:cs typeface="Times New Roman" panose="02020603050405020304" pitchFamily="18" charset="0"/>
              </a:rPr>
              <a:t> such as MySQL, Oracle Database, and PostgreSQL.</a:t>
            </a:r>
          </a:p>
          <a:p>
            <a:pPr algn="just"/>
            <a:r>
              <a:rPr lang="en-IN" sz="2000" dirty="0">
                <a:latin typeface="Times New Roman" panose="02020603050405020304" pitchFamily="18" charset="0"/>
                <a:cs typeface="Times New Roman" panose="02020603050405020304" pitchFamily="18" charset="0"/>
              </a:rPr>
              <a:t>The term </a:t>
            </a:r>
            <a:r>
              <a:rPr lang="en-IN" sz="2000" b="1" dirty="0">
                <a:latin typeface="Times New Roman" panose="02020603050405020304" pitchFamily="18" charset="0"/>
                <a:cs typeface="Times New Roman" panose="02020603050405020304" pitchFamily="18" charset="0"/>
              </a:rPr>
              <a:t>bi-directional data transfer</a:t>
            </a:r>
            <a:r>
              <a:rPr lang="en-IN" sz="2000" dirty="0">
                <a:latin typeface="Times New Roman" panose="02020603050405020304" pitchFamily="18" charset="0"/>
                <a:cs typeface="Times New Roman" panose="02020603050405020304" pitchFamily="18" charset="0"/>
              </a:rPr>
              <a:t> means data can move in </a:t>
            </a:r>
            <a:r>
              <a:rPr lang="en-IN" sz="2000" b="1" dirty="0">
                <a:latin typeface="Times New Roman" panose="02020603050405020304" pitchFamily="18" charset="0"/>
                <a:cs typeface="Times New Roman" panose="02020603050405020304" pitchFamily="18" charset="0"/>
              </a:rPr>
              <a:t>two directions</a:t>
            </a:r>
            <a:r>
              <a:rPr lang="en-IN" sz="2000" dirty="0">
                <a:latin typeface="Times New Roman" panose="02020603050405020304" pitchFamily="18" charset="0"/>
                <a:cs typeface="Times New Roman" panose="02020603050405020304" pitchFamily="18" charset="0"/>
              </a:rPr>
              <a:t>:</a:t>
            </a:r>
          </a:p>
          <a:p>
            <a:pPr algn="just">
              <a:buFont typeface="+mj-lt"/>
              <a:buAutoNum type="arabicPeriod"/>
            </a:pPr>
            <a:r>
              <a:rPr lang="en-IN" sz="2000" b="1" dirty="0">
                <a:latin typeface="Times New Roman" panose="02020603050405020304" pitchFamily="18" charset="0"/>
                <a:cs typeface="Times New Roman" panose="02020603050405020304" pitchFamily="18" charset="0"/>
              </a:rPr>
              <a:t>From RDBMS → Hadoop</a:t>
            </a:r>
            <a:endParaRPr lang="en-IN" sz="2000" dirty="0">
              <a:latin typeface="Times New Roman" panose="02020603050405020304" pitchFamily="18" charset="0"/>
              <a:cs typeface="Times New Roman" panose="02020603050405020304" pitchFamily="18" charset="0"/>
            </a:endParaRPr>
          </a:p>
          <a:p>
            <a:pPr algn="just">
              <a:buFont typeface="+mj-lt"/>
              <a:buAutoNum type="arabicPeriod"/>
            </a:pPr>
            <a:r>
              <a:rPr lang="en-IN" sz="2000" b="1" dirty="0">
                <a:latin typeface="Times New Roman" panose="02020603050405020304" pitchFamily="18" charset="0"/>
                <a:cs typeface="Times New Roman" panose="02020603050405020304" pitchFamily="18" charset="0"/>
              </a:rPr>
              <a:t>From Hadoop → RDBMS</a:t>
            </a:r>
            <a:endParaRPr lang="en-IN" sz="20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034551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6"/>
          <p:cNvSpPr txBox="1">
            <a:spLocks noGrp="1"/>
          </p:cNvSpPr>
          <p:nvPr>
            <p:ph type="title"/>
          </p:nvPr>
        </p:nvSpPr>
        <p:spPr>
          <a:xfrm>
            <a:off x="838200" y="365125"/>
            <a:ext cx="10515600" cy="115140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N" dirty="0">
                <a:latin typeface="Times New Roman" panose="02020603050405020304" pitchFamily="18" charset="0"/>
                <a:cs typeface="Times New Roman" panose="02020603050405020304" pitchFamily="18" charset="0"/>
              </a:rPr>
              <a:t>Apache Sqoop</a:t>
            </a:r>
            <a:endParaRPr dirty="0">
              <a:latin typeface="Times New Roman" panose="02020603050405020304" pitchFamily="18" charset="0"/>
              <a:cs typeface="Times New Roman" panose="02020603050405020304" pitchFamily="18" charset="0"/>
            </a:endParaRPr>
          </a:p>
        </p:txBody>
      </p:sp>
      <p:sp>
        <p:nvSpPr>
          <p:cNvPr id="103" name="Google Shape;103;p16"/>
          <p:cNvSpPr txBox="1">
            <a:spLocks noGrp="1"/>
          </p:cNvSpPr>
          <p:nvPr>
            <p:ph type="body" idx="1"/>
          </p:nvPr>
        </p:nvSpPr>
        <p:spPr>
          <a:xfrm>
            <a:off x="838200" y="1704790"/>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100000"/>
              </a:lnSpc>
              <a:spcBef>
                <a:spcPts val="0"/>
              </a:spcBef>
              <a:spcAft>
                <a:spcPts val="0"/>
              </a:spcAft>
              <a:buClr>
                <a:schemeClr val="dk1"/>
              </a:buClr>
              <a:buSzPts val="2400"/>
              <a:buChar char="•"/>
            </a:pPr>
            <a:r>
              <a:rPr lang="en-IN" sz="2000" dirty="0">
                <a:latin typeface="Times New Roman" panose="02020603050405020304" pitchFamily="18" charset="0"/>
                <a:ea typeface="Times New Roman"/>
                <a:cs typeface="Times New Roman" panose="02020603050405020304" pitchFamily="18" charset="0"/>
                <a:sym typeface="Times New Roman"/>
              </a:rPr>
              <a:t>The name “Sqoop” was derived from the </a:t>
            </a:r>
            <a:r>
              <a:rPr lang="en-IN" sz="2000" b="1" i="1" dirty="0">
                <a:latin typeface="Times New Roman" panose="02020603050405020304" pitchFamily="18" charset="0"/>
                <a:ea typeface="Times New Roman"/>
                <a:cs typeface="Times New Roman" panose="02020603050405020304" pitchFamily="18" charset="0"/>
                <a:sym typeface="Times New Roman"/>
              </a:rPr>
              <a:t>combination of “SQL” and “Hadoop”.</a:t>
            </a:r>
            <a:endParaRPr sz="2000" dirty="0">
              <a:latin typeface="Times New Roman" panose="02020603050405020304" pitchFamily="18" charset="0"/>
              <a:cs typeface="Times New Roman" panose="02020603050405020304" pitchFamily="18" charset="0"/>
            </a:endParaRPr>
          </a:p>
          <a:p>
            <a:pPr marL="228600" lvl="0" indent="-228600" algn="just" rtl="0">
              <a:lnSpc>
                <a:spcPct val="100000"/>
              </a:lnSpc>
              <a:spcBef>
                <a:spcPts val="1000"/>
              </a:spcBef>
              <a:spcAft>
                <a:spcPts val="0"/>
              </a:spcAft>
              <a:buClr>
                <a:schemeClr val="dk1"/>
              </a:buClr>
              <a:buSzPts val="2400"/>
              <a:buChar char="•"/>
            </a:pPr>
            <a:r>
              <a:rPr lang="en-IN" sz="2000" dirty="0">
                <a:latin typeface="Times New Roman" panose="02020603050405020304" pitchFamily="18" charset="0"/>
                <a:ea typeface="Times New Roman"/>
                <a:cs typeface="Times New Roman" panose="02020603050405020304" pitchFamily="18" charset="0"/>
                <a:sym typeface="Times New Roman"/>
              </a:rPr>
              <a:t>Initially, Sqoop was developed and maintained by Cloudera. Later, on 23 July 2011, it was incubated by Apache. In April 2012, the Sqoop project was promoted as Apache’s top-level project.</a:t>
            </a:r>
            <a:endParaRPr sz="2000" dirty="0">
              <a:latin typeface="Times New Roman" panose="02020603050405020304" pitchFamily="18" charset="0"/>
              <a:cs typeface="Times New Roman" panose="02020603050405020304" pitchFamily="18" charset="0"/>
            </a:endParaRPr>
          </a:p>
          <a:p>
            <a:pPr marL="228600" lvl="0" indent="-228600" algn="just" rtl="0">
              <a:lnSpc>
                <a:spcPct val="100000"/>
              </a:lnSpc>
              <a:spcBef>
                <a:spcPts val="1000"/>
              </a:spcBef>
              <a:spcAft>
                <a:spcPts val="0"/>
              </a:spcAft>
              <a:buClr>
                <a:schemeClr val="dk1"/>
              </a:buClr>
              <a:buSzPts val="2400"/>
              <a:buChar char="•"/>
            </a:pPr>
            <a:r>
              <a:rPr lang="en-IN" sz="2000" dirty="0">
                <a:latin typeface="Times New Roman" panose="02020603050405020304" pitchFamily="18" charset="0"/>
                <a:cs typeface="Times New Roman" panose="02020603050405020304" pitchFamily="18" charset="0"/>
              </a:rPr>
              <a:t>Additionally, Sqoop is used to import data from external datastores into Hadoop ecosystem’s tools like </a:t>
            </a:r>
            <a:r>
              <a:rPr lang="en-IN" sz="2000" b="1" i="1" dirty="0">
                <a:latin typeface="Times New Roman" panose="02020603050405020304" pitchFamily="18" charset="0"/>
                <a:cs typeface="Times New Roman" panose="02020603050405020304" pitchFamily="18" charset="0"/>
              </a:rPr>
              <a:t>Hive</a:t>
            </a:r>
            <a:r>
              <a:rPr lang="en-IN" sz="2000" dirty="0">
                <a:latin typeface="Times New Roman" panose="02020603050405020304" pitchFamily="18" charset="0"/>
                <a:cs typeface="Times New Roman" panose="02020603050405020304" pitchFamily="18" charset="0"/>
              </a:rPr>
              <a:t> &amp; </a:t>
            </a:r>
            <a:r>
              <a:rPr lang="en-IN" sz="2000" b="1" i="1" dirty="0">
                <a:latin typeface="Times New Roman" panose="02020603050405020304" pitchFamily="18" charset="0"/>
                <a:cs typeface="Times New Roman" panose="02020603050405020304" pitchFamily="18" charset="0"/>
              </a:rPr>
              <a:t>HBase</a:t>
            </a:r>
            <a:r>
              <a:rPr lang="en-IN" sz="2000" dirty="0">
                <a:latin typeface="Times New Roman" panose="02020603050405020304" pitchFamily="18" charset="0"/>
                <a:cs typeface="Times New Roman" panose="02020603050405020304" pitchFamily="18" charset="0"/>
              </a:rPr>
              <a:t>.</a:t>
            </a:r>
            <a:endParaRPr sz="2000" dirty="0">
              <a:latin typeface="Times New Roman" panose="02020603050405020304" pitchFamily="18" charset="0"/>
              <a:ea typeface="Times New Roman"/>
              <a:cs typeface="Times New Roman" panose="02020603050405020304" pitchFamily="18" charset="0"/>
              <a:sym typeface="Times New Roman"/>
            </a:endParaRPr>
          </a:p>
          <a:p>
            <a:pPr marL="228600" lvl="0" indent="-76200" algn="l" rtl="0">
              <a:lnSpc>
                <a:spcPct val="90000"/>
              </a:lnSpc>
              <a:spcBef>
                <a:spcPts val="1000"/>
              </a:spcBef>
              <a:spcAft>
                <a:spcPts val="0"/>
              </a:spcAft>
              <a:buClr>
                <a:schemeClr val="dk1"/>
              </a:buClr>
              <a:buSzPts val="2400"/>
              <a:buNone/>
            </a:pPr>
            <a:endParaRPr sz="2400" dirty="0"/>
          </a:p>
        </p:txBody>
      </p:sp>
      <p:pic>
        <p:nvPicPr>
          <p:cNvPr id="104" name="Google Shape;104;p16" descr="https://miro.medium.com/v2/resize:fit:655/0*N5dSAUk_KfkcMQyZ"/>
          <p:cNvPicPr preferRelativeResize="0"/>
          <p:nvPr/>
        </p:nvPicPr>
        <p:blipFill rotWithShape="1">
          <a:blip r:embed="rId3">
            <a:alphaModFix/>
          </a:blip>
          <a:srcRect/>
          <a:stretch/>
        </p:blipFill>
        <p:spPr>
          <a:xfrm>
            <a:off x="2976562" y="3880459"/>
            <a:ext cx="6238875" cy="17907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4542C-4E1C-4869-A840-AF173FB8ED6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Why Sqoop is needed in big data?</a:t>
            </a:r>
          </a:p>
        </p:txBody>
      </p:sp>
      <p:pic>
        <p:nvPicPr>
          <p:cNvPr id="5" name="Picture 4">
            <a:extLst>
              <a:ext uri="{FF2B5EF4-FFF2-40B4-BE49-F238E27FC236}">
                <a16:creationId xmlns:a16="http://schemas.microsoft.com/office/drawing/2014/main" id="{FB298851-60AF-4D67-A747-3899FE032C81}"/>
              </a:ext>
            </a:extLst>
          </p:cNvPr>
          <p:cNvPicPr>
            <a:picLocks noChangeAspect="1"/>
          </p:cNvPicPr>
          <p:nvPr/>
        </p:nvPicPr>
        <p:blipFill>
          <a:blip r:embed="rId2"/>
          <a:stretch>
            <a:fillRect/>
          </a:stretch>
        </p:blipFill>
        <p:spPr>
          <a:xfrm>
            <a:off x="838200" y="1494677"/>
            <a:ext cx="7335274" cy="5363323"/>
          </a:xfrm>
          <a:prstGeom prst="rect">
            <a:avLst/>
          </a:prstGeom>
        </p:spPr>
      </p:pic>
    </p:spTree>
    <p:extLst>
      <p:ext uri="{BB962C8B-B14F-4D97-AF65-F5344CB8AC3E}">
        <p14:creationId xmlns:p14="http://schemas.microsoft.com/office/powerpoint/2010/main" val="3397219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AE20C-591B-4833-808B-037130C4F27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Why Sqoop is needed in big data?</a:t>
            </a:r>
            <a:endParaRPr lang="en-IN" dirty="0"/>
          </a:p>
        </p:txBody>
      </p:sp>
      <p:pic>
        <p:nvPicPr>
          <p:cNvPr id="5" name="Picture 4">
            <a:extLst>
              <a:ext uri="{FF2B5EF4-FFF2-40B4-BE49-F238E27FC236}">
                <a16:creationId xmlns:a16="http://schemas.microsoft.com/office/drawing/2014/main" id="{0A748299-DD93-4781-8DEC-279DF5E32BAE}"/>
              </a:ext>
            </a:extLst>
          </p:cNvPr>
          <p:cNvPicPr>
            <a:picLocks noChangeAspect="1"/>
          </p:cNvPicPr>
          <p:nvPr/>
        </p:nvPicPr>
        <p:blipFill>
          <a:blip r:embed="rId2"/>
          <a:stretch>
            <a:fillRect/>
          </a:stretch>
        </p:blipFill>
        <p:spPr>
          <a:xfrm>
            <a:off x="838200" y="1828322"/>
            <a:ext cx="7059010" cy="4763165"/>
          </a:xfrm>
          <a:prstGeom prst="rect">
            <a:avLst/>
          </a:prstGeom>
        </p:spPr>
      </p:pic>
    </p:spTree>
    <p:extLst>
      <p:ext uri="{BB962C8B-B14F-4D97-AF65-F5344CB8AC3E}">
        <p14:creationId xmlns:p14="http://schemas.microsoft.com/office/powerpoint/2010/main" val="2132529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N" dirty="0">
                <a:latin typeface="Times New Roman" panose="02020603050405020304" pitchFamily="18" charset="0"/>
                <a:cs typeface="Times New Roman" panose="02020603050405020304" pitchFamily="18" charset="0"/>
              </a:rPr>
              <a:t>Why</a:t>
            </a:r>
            <a:r>
              <a:rPr lang="en-IN" b="1"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Sqoop is needed in big data?</a:t>
            </a:r>
            <a:endParaRPr dirty="0">
              <a:latin typeface="Times New Roman" panose="02020603050405020304" pitchFamily="18" charset="0"/>
              <a:cs typeface="Times New Roman" panose="02020603050405020304" pitchFamily="18" charset="0"/>
            </a:endParaRPr>
          </a:p>
        </p:txBody>
      </p:sp>
      <p:sp>
        <p:nvSpPr>
          <p:cNvPr id="110" name="Google Shape;110;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000"/>
              <a:buChar char="•"/>
            </a:pPr>
            <a:r>
              <a:rPr lang="en-IN" sz="2000" dirty="0">
                <a:latin typeface="Times New Roman"/>
                <a:ea typeface="Times New Roman"/>
                <a:cs typeface="Times New Roman"/>
                <a:sym typeface="Times New Roman"/>
              </a:rPr>
              <a:t>For Hadoop developer gains various insights hidden in the data after it is being loaded in HDFS</a:t>
            </a:r>
            <a:endParaRPr dirty="0"/>
          </a:p>
          <a:p>
            <a:pPr marL="228600" lvl="0" indent="-228600" algn="just" rtl="0">
              <a:lnSpc>
                <a:spcPct val="90000"/>
              </a:lnSpc>
              <a:spcBef>
                <a:spcPts val="1000"/>
              </a:spcBef>
              <a:spcAft>
                <a:spcPts val="0"/>
              </a:spcAft>
              <a:buClr>
                <a:schemeClr val="dk1"/>
              </a:buClr>
              <a:buSzPts val="2000"/>
              <a:buChar char="•"/>
            </a:pPr>
            <a:r>
              <a:rPr lang="en-IN" sz="2000" dirty="0">
                <a:latin typeface="Times New Roman"/>
                <a:ea typeface="Times New Roman"/>
                <a:cs typeface="Times New Roman"/>
                <a:sym typeface="Times New Roman"/>
              </a:rPr>
              <a:t>for this analysis, the data residing in the relational database management systems need to be transferred to HDFS</a:t>
            </a:r>
            <a:endParaRPr dirty="0"/>
          </a:p>
          <a:p>
            <a:pPr marL="228600" lvl="0" indent="-228600" algn="just" rtl="0">
              <a:lnSpc>
                <a:spcPct val="90000"/>
              </a:lnSpc>
              <a:spcBef>
                <a:spcPts val="1000"/>
              </a:spcBef>
              <a:spcAft>
                <a:spcPts val="0"/>
              </a:spcAft>
              <a:buClr>
                <a:schemeClr val="dk1"/>
              </a:buClr>
              <a:buSzPts val="2000"/>
              <a:buChar char="•"/>
            </a:pPr>
            <a:r>
              <a:rPr lang="en-IN" sz="2000" dirty="0">
                <a:latin typeface="Times New Roman"/>
                <a:ea typeface="Times New Roman"/>
                <a:cs typeface="Times New Roman"/>
                <a:sym typeface="Times New Roman"/>
              </a:rPr>
              <a:t>The task of writing </a:t>
            </a:r>
            <a:r>
              <a:rPr lang="en-IN" sz="2000" b="1" i="1" dirty="0">
                <a:latin typeface="Times New Roman"/>
                <a:ea typeface="Times New Roman"/>
                <a:cs typeface="Times New Roman"/>
                <a:sym typeface="Times New Roman"/>
              </a:rPr>
              <a:t>MapReduce</a:t>
            </a:r>
            <a:r>
              <a:rPr lang="en-IN" sz="2000" dirty="0">
                <a:latin typeface="Times New Roman"/>
                <a:ea typeface="Times New Roman"/>
                <a:cs typeface="Times New Roman"/>
                <a:sym typeface="Times New Roman"/>
              </a:rPr>
              <a:t> code for importing and exporting data from the relational database to HDFS is uninteresting &amp; tedious. </a:t>
            </a:r>
            <a:endParaRPr dirty="0"/>
          </a:p>
          <a:p>
            <a:pPr marL="228600" lvl="0" indent="-228600" algn="just" rtl="0">
              <a:lnSpc>
                <a:spcPct val="90000"/>
              </a:lnSpc>
              <a:spcBef>
                <a:spcPts val="1000"/>
              </a:spcBef>
              <a:spcAft>
                <a:spcPts val="0"/>
              </a:spcAft>
              <a:buClr>
                <a:schemeClr val="dk1"/>
              </a:buClr>
              <a:buSzPts val="2000"/>
              <a:buChar char="•"/>
            </a:pPr>
            <a:r>
              <a:rPr lang="en-IN" sz="2000" dirty="0">
                <a:latin typeface="Times New Roman"/>
                <a:ea typeface="Times New Roman"/>
                <a:cs typeface="Times New Roman"/>
                <a:sym typeface="Times New Roman"/>
              </a:rPr>
              <a:t>This is where Apache Sqoop comes to rescue, it automates the process of importing &amp; exporting the data.</a:t>
            </a:r>
            <a:endParaRPr dirty="0"/>
          </a:p>
          <a:p>
            <a:pPr marL="228600" lvl="0" indent="-228600" algn="just" rtl="0">
              <a:lnSpc>
                <a:spcPct val="90000"/>
              </a:lnSpc>
              <a:spcBef>
                <a:spcPts val="1000"/>
              </a:spcBef>
              <a:spcAft>
                <a:spcPts val="0"/>
              </a:spcAft>
              <a:buClr>
                <a:schemeClr val="dk1"/>
              </a:buClr>
              <a:buSzPts val="2000"/>
              <a:buChar char="•"/>
            </a:pPr>
            <a:r>
              <a:rPr lang="en-IN" sz="2000" dirty="0">
                <a:latin typeface="Times New Roman"/>
                <a:ea typeface="Times New Roman"/>
                <a:cs typeface="Times New Roman"/>
                <a:sym typeface="Times New Roman"/>
              </a:rPr>
              <a:t>Sqoop provides CLI for importing and exporting data. It requires basic information like database authentication, source, destination, operations etc. </a:t>
            </a:r>
            <a:endParaRPr dirty="0"/>
          </a:p>
          <a:p>
            <a:pPr marL="228600" lvl="0" indent="-228600" algn="just" rtl="0">
              <a:lnSpc>
                <a:spcPct val="90000"/>
              </a:lnSpc>
              <a:spcBef>
                <a:spcPts val="1000"/>
              </a:spcBef>
              <a:spcAft>
                <a:spcPts val="0"/>
              </a:spcAft>
              <a:buClr>
                <a:schemeClr val="dk1"/>
              </a:buClr>
              <a:buSzPts val="2000"/>
              <a:buChar char="•"/>
            </a:pPr>
            <a:r>
              <a:rPr lang="en-IN" sz="2000" dirty="0">
                <a:latin typeface="Times New Roman"/>
                <a:ea typeface="Times New Roman"/>
                <a:cs typeface="Times New Roman"/>
                <a:sym typeface="Times New Roman"/>
              </a:rPr>
              <a:t>Sqoop internally converts the command into MapReduce tasks, which are then executed over HDFS. It uses YARN framework to import and export the data, which provides fault tolerance on top of parallelism.</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9"/>
          <p:cNvSpPr txBox="1">
            <a:spLocks noGrp="1"/>
          </p:cNvSpPr>
          <p:nvPr>
            <p:ph type="title"/>
          </p:nvPr>
        </p:nvSpPr>
        <p:spPr>
          <a:xfrm>
            <a:off x="838200" y="6218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N" dirty="0">
                <a:latin typeface="Times New Roman" panose="02020603050405020304" pitchFamily="18" charset="0"/>
                <a:cs typeface="Times New Roman" panose="02020603050405020304" pitchFamily="18" charset="0"/>
              </a:rPr>
              <a:t>Key features of Sqoop</a:t>
            </a:r>
            <a:endParaRPr dirty="0">
              <a:latin typeface="Times New Roman" panose="02020603050405020304" pitchFamily="18" charset="0"/>
              <a:cs typeface="Times New Roman" panose="02020603050405020304" pitchFamily="18" charset="0"/>
            </a:endParaRPr>
          </a:p>
        </p:txBody>
      </p:sp>
      <p:sp>
        <p:nvSpPr>
          <p:cNvPr id="122" name="Google Shape;122;p19"/>
          <p:cNvSpPr txBox="1">
            <a:spLocks noGrp="1"/>
          </p:cNvSpPr>
          <p:nvPr>
            <p:ph type="body" idx="1"/>
          </p:nvPr>
        </p:nvSpPr>
        <p:spPr>
          <a:xfrm>
            <a:off x="696533" y="1387742"/>
            <a:ext cx="10515600" cy="5210281"/>
          </a:xfrm>
          <a:prstGeom prst="rect">
            <a:avLst/>
          </a:prstGeom>
          <a:noFill/>
          <a:ln>
            <a:noFill/>
          </a:ln>
        </p:spPr>
        <p:txBody>
          <a:bodyPr spcFirstLastPara="1" wrap="square" lIns="91425" tIns="45700" rIns="91425" bIns="45700" anchor="t" anchorCtr="0">
            <a:noAutofit/>
          </a:bodyPr>
          <a:lstStyle/>
          <a:p>
            <a:pPr marL="228600" lvl="0" indent="-228600" algn="just" rtl="0">
              <a:lnSpc>
                <a:spcPct val="90000"/>
              </a:lnSpc>
              <a:spcBef>
                <a:spcPts val="0"/>
              </a:spcBef>
              <a:spcAft>
                <a:spcPts val="0"/>
              </a:spcAft>
              <a:buClr>
                <a:schemeClr val="dk1"/>
              </a:buClr>
              <a:buSzPts val="1600"/>
              <a:buChar char="•"/>
            </a:pPr>
            <a:r>
              <a:rPr lang="en-IN" sz="1600" b="1" dirty="0">
                <a:latin typeface="Times New Roman"/>
                <a:ea typeface="Times New Roman"/>
                <a:cs typeface="Times New Roman"/>
                <a:sym typeface="Times New Roman"/>
              </a:rPr>
              <a:t>Full Load</a:t>
            </a:r>
            <a:r>
              <a:rPr lang="en-IN" sz="1600" dirty="0">
                <a:latin typeface="Times New Roman"/>
                <a:ea typeface="Times New Roman"/>
                <a:cs typeface="Times New Roman"/>
                <a:sym typeface="Times New Roman"/>
              </a:rPr>
              <a:t>: Apache Sqoop can load the whole table by a single command. You can also load all the tables from a database using a single command.</a:t>
            </a:r>
            <a:endParaRPr dirty="0"/>
          </a:p>
          <a:p>
            <a:pPr marL="228600" lvl="0" indent="-228600" algn="just" rtl="0">
              <a:lnSpc>
                <a:spcPct val="90000"/>
              </a:lnSpc>
              <a:spcBef>
                <a:spcPts val="1000"/>
              </a:spcBef>
              <a:spcAft>
                <a:spcPts val="0"/>
              </a:spcAft>
              <a:buClr>
                <a:schemeClr val="dk1"/>
              </a:buClr>
              <a:buSzPts val="1600"/>
              <a:buChar char="•"/>
            </a:pPr>
            <a:r>
              <a:rPr lang="en-IN" sz="1600" b="1" dirty="0">
                <a:latin typeface="Times New Roman"/>
                <a:ea typeface="Times New Roman"/>
                <a:cs typeface="Times New Roman"/>
                <a:sym typeface="Times New Roman"/>
              </a:rPr>
              <a:t>Incremental</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Load</a:t>
            </a:r>
            <a:r>
              <a:rPr lang="en-IN" sz="1600" dirty="0">
                <a:latin typeface="Times New Roman"/>
                <a:ea typeface="Times New Roman"/>
                <a:cs typeface="Times New Roman"/>
                <a:sym typeface="Times New Roman"/>
              </a:rPr>
              <a:t>: Apache Sqoop also provides the facility of incremental load where you can load parts of table whenever it is updated.</a:t>
            </a:r>
            <a:endParaRPr dirty="0"/>
          </a:p>
          <a:p>
            <a:pPr marL="228600" lvl="0" indent="-228600" algn="just" rtl="0">
              <a:lnSpc>
                <a:spcPct val="90000"/>
              </a:lnSpc>
              <a:spcBef>
                <a:spcPts val="1000"/>
              </a:spcBef>
              <a:spcAft>
                <a:spcPts val="0"/>
              </a:spcAft>
              <a:buClr>
                <a:schemeClr val="dk1"/>
              </a:buClr>
              <a:buSzPts val="1600"/>
              <a:buChar char="•"/>
            </a:pPr>
            <a:r>
              <a:rPr lang="en-IN" sz="1600" b="1" dirty="0">
                <a:latin typeface="Times New Roman"/>
                <a:ea typeface="Times New Roman"/>
                <a:cs typeface="Times New Roman"/>
                <a:sym typeface="Times New Roman"/>
              </a:rPr>
              <a:t>Parallel</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import/export</a:t>
            </a:r>
            <a:r>
              <a:rPr lang="en-IN" sz="1600" dirty="0">
                <a:latin typeface="Times New Roman"/>
                <a:ea typeface="Times New Roman"/>
                <a:cs typeface="Times New Roman"/>
                <a:sym typeface="Times New Roman"/>
              </a:rPr>
              <a:t>: Sqoop uses YARN framework to import and export the data, which provides fault tolerance on top of parallelism.</a:t>
            </a:r>
            <a:endParaRPr dirty="0"/>
          </a:p>
          <a:p>
            <a:pPr marL="228600" lvl="0" indent="-228600" algn="just" rtl="0">
              <a:lnSpc>
                <a:spcPct val="90000"/>
              </a:lnSpc>
              <a:spcBef>
                <a:spcPts val="1000"/>
              </a:spcBef>
              <a:spcAft>
                <a:spcPts val="0"/>
              </a:spcAft>
              <a:buClr>
                <a:schemeClr val="dk1"/>
              </a:buClr>
              <a:buSzPts val="1600"/>
              <a:buChar char="•"/>
            </a:pPr>
            <a:r>
              <a:rPr lang="en-IN" sz="1600" b="1" dirty="0">
                <a:latin typeface="Times New Roman"/>
                <a:ea typeface="Times New Roman"/>
                <a:cs typeface="Times New Roman"/>
                <a:sym typeface="Times New Roman"/>
              </a:rPr>
              <a:t>Import</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results</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of</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SQL</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query</a:t>
            </a:r>
            <a:r>
              <a:rPr lang="en-IN" sz="1600" dirty="0">
                <a:latin typeface="Times New Roman"/>
                <a:ea typeface="Times New Roman"/>
                <a:cs typeface="Times New Roman"/>
                <a:sym typeface="Times New Roman"/>
              </a:rPr>
              <a:t>: You can also import the result returned from an SQL query in HDFS.</a:t>
            </a:r>
            <a:endParaRPr dirty="0"/>
          </a:p>
          <a:p>
            <a:pPr marL="228600" lvl="0" indent="-228600" algn="just" rtl="0">
              <a:lnSpc>
                <a:spcPct val="90000"/>
              </a:lnSpc>
              <a:spcBef>
                <a:spcPts val="1000"/>
              </a:spcBef>
              <a:spcAft>
                <a:spcPts val="0"/>
              </a:spcAft>
              <a:buClr>
                <a:schemeClr val="dk1"/>
              </a:buClr>
              <a:buSzPts val="1600"/>
              <a:buChar char="•"/>
            </a:pPr>
            <a:r>
              <a:rPr lang="en-IN" sz="1600" b="1" dirty="0">
                <a:latin typeface="Times New Roman"/>
                <a:ea typeface="Times New Roman"/>
                <a:cs typeface="Times New Roman"/>
                <a:sym typeface="Times New Roman"/>
              </a:rPr>
              <a:t>Compression</a:t>
            </a:r>
            <a:r>
              <a:rPr lang="en-IN" sz="1600" dirty="0">
                <a:latin typeface="Times New Roman"/>
                <a:ea typeface="Times New Roman"/>
                <a:cs typeface="Times New Roman"/>
                <a:sym typeface="Times New Roman"/>
              </a:rPr>
              <a:t>: You can compress your data by using deflate(</a:t>
            </a:r>
            <a:r>
              <a:rPr lang="en-IN" sz="1600" dirty="0" err="1">
                <a:latin typeface="Times New Roman"/>
                <a:ea typeface="Times New Roman"/>
                <a:cs typeface="Times New Roman"/>
                <a:sym typeface="Times New Roman"/>
              </a:rPr>
              <a:t>gzip</a:t>
            </a:r>
            <a:r>
              <a:rPr lang="en-IN" sz="1600" dirty="0">
                <a:latin typeface="Times New Roman"/>
                <a:ea typeface="Times New Roman"/>
                <a:cs typeface="Times New Roman"/>
                <a:sym typeface="Times New Roman"/>
              </a:rPr>
              <a:t>) algorithm with –compress argument, or by specifying –compression-codec argument. You can also load compressed table in </a:t>
            </a:r>
            <a:r>
              <a:rPr lang="en-IN" sz="1600" b="1" dirty="0">
                <a:latin typeface="Times New Roman"/>
                <a:ea typeface="Times New Roman"/>
                <a:cs typeface="Times New Roman"/>
                <a:sym typeface="Times New Roman"/>
              </a:rPr>
              <a:t>Apache Hive</a:t>
            </a:r>
            <a:r>
              <a:rPr lang="en-IN" sz="1600" dirty="0">
                <a:latin typeface="Times New Roman"/>
                <a:ea typeface="Times New Roman"/>
                <a:cs typeface="Times New Roman"/>
                <a:sym typeface="Times New Roman"/>
              </a:rPr>
              <a:t>.</a:t>
            </a:r>
            <a:endParaRPr dirty="0"/>
          </a:p>
          <a:p>
            <a:pPr marL="228600" lvl="0" indent="-228600" algn="just" rtl="0">
              <a:lnSpc>
                <a:spcPct val="90000"/>
              </a:lnSpc>
              <a:spcBef>
                <a:spcPts val="1000"/>
              </a:spcBef>
              <a:spcAft>
                <a:spcPts val="0"/>
              </a:spcAft>
              <a:buClr>
                <a:schemeClr val="dk1"/>
              </a:buClr>
              <a:buSzPts val="1600"/>
              <a:buChar char="•"/>
            </a:pPr>
            <a:r>
              <a:rPr lang="en-IN" sz="1600" b="1" dirty="0">
                <a:latin typeface="Times New Roman"/>
                <a:ea typeface="Times New Roman"/>
                <a:cs typeface="Times New Roman"/>
                <a:sym typeface="Times New Roman"/>
              </a:rPr>
              <a:t>Connectors</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for</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all</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major</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RDBMS</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Databases</a:t>
            </a:r>
            <a:r>
              <a:rPr lang="en-IN" sz="1600" dirty="0">
                <a:latin typeface="Times New Roman"/>
                <a:ea typeface="Times New Roman"/>
                <a:cs typeface="Times New Roman"/>
                <a:sym typeface="Times New Roman"/>
              </a:rPr>
              <a:t>: Apache Sqoop provides connectors for multiple RDBMS databases, covering almost the entire circumference.</a:t>
            </a:r>
            <a:endParaRPr dirty="0"/>
          </a:p>
          <a:p>
            <a:pPr marL="228600" lvl="0" indent="-228600" algn="just" rtl="0">
              <a:lnSpc>
                <a:spcPct val="90000"/>
              </a:lnSpc>
              <a:spcBef>
                <a:spcPts val="1000"/>
              </a:spcBef>
              <a:spcAft>
                <a:spcPts val="0"/>
              </a:spcAft>
              <a:buClr>
                <a:schemeClr val="dk1"/>
              </a:buClr>
              <a:buSzPts val="1600"/>
              <a:buChar char="•"/>
            </a:pPr>
            <a:r>
              <a:rPr lang="en-IN" sz="1600" b="1" dirty="0">
                <a:latin typeface="Times New Roman"/>
                <a:ea typeface="Times New Roman"/>
                <a:cs typeface="Times New Roman"/>
                <a:sym typeface="Times New Roman"/>
              </a:rPr>
              <a:t>Kerberos</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Security</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Integration</a:t>
            </a:r>
            <a:r>
              <a:rPr lang="en-IN" sz="1600" dirty="0">
                <a:latin typeface="Times New Roman"/>
                <a:ea typeface="Times New Roman"/>
                <a:cs typeface="Times New Roman"/>
                <a:sym typeface="Times New Roman"/>
              </a:rPr>
              <a:t>: Kerberos is a computer network authentication protocol which works on the basis of ‘tickets’ to allow nodes communicating over a non-secure network to prove their identity to one another in a secure manner. Sqoop supports Kerberos authentication.</a:t>
            </a:r>
            <a:endParaRPr dirty="0"/>
          </a:p>
          <a:p>
            <a:pPr marL="228600" lvl="0" indent="-228600" algn="just" rtl="0">
              <a:lnSpc>
                <a:spcPct val="90000"/>
              </a:lnSpc>
              <a:spcBef>
                <a:spcPts val="1000"/>
              </a:spcBef>
              <a:spcAft>
                <a:spcPts val="0"/>
              </a:spcAft>
              <a:buClr>
                <a:schemeClr val="dk1"/>
              </a:buClr>
              <a:buSzPts val="1600"/>
              <a:buChar char="•"/>
            </a:pPr>
            <a:r>
              <a:rPr lang="en-IN" sz="1600" b="1" dirty="0">
                <a:latin typeface="Times New Roman"/>
                <a:ea typeface="Times New Roman"/>
                <a:cs typeface="Times New Roman"/>
                <a:sym typeface="Times New Roman"/>
              </a:rPr>
              <a:t>Load</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data</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directly</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into</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HIVE/HBase</a:t>
            </a:r>
            <a:r>
              <a:rPr lang="en-IN" sz="1600" dirty="0">
                <a:latin typeface="Times New Roman"/>
                <a:ea typeface="Times New Roman"/>
                <a:cs typeface="Times New Roman"/>
                <a:sym typeface="Times New Roman"/>
              </a:rPr>
              <a:t>: You can load data directly into </a:t>
            </a:r>
            <a:r>
              <a:rPr lang="en-IN" sz="1600" b="1" dirty="0">
                <a:latin typeface="Times New Roman"/>
                <a:ea typeface="Times New Roman"/>
                <a:cs typeface="Times New Roman"/>
                <a:sym typeface="Times New Roman"/>
              </a:rPr>
              <a:t>Apache Hive</a:t>
            </a:r>
            <a:r>
              <a:rPr lang="en-IN" sz="1600" dirty="0">
                <a:latin typeface="Times New Roman"/>
                <a:ea typeface="Times New Roman"/>
                <a:cs typeface="Times New Roman"/>
                <a:sym typeface="Times New Roman"/>
              </a:rPr>
              <a:t> for analysis and also dump your data in HBase, which is a NoSQL database.</a:t>
            </a:r>
            <a:endParaRPr dirty="0"/>
          </a:p>
          <a:p>
            <a:pPr marL="228600" lvl="0" indent="-228600" algn="just" rtl="0">
              <a:lnSpc>
                <a:spcPct val="90000"/>
              </a:lnSpc>
              <a:spcBef>
                <a:spcPts val="1000"/>
              </a:spcBef>
              <a:spcAft>
                <a:spcPts val="0"/>
              </a:spcAft>
              <a:buClr>
                <a:schemeClr val="dk1"/>
              </a:buClr>
              <a:buSzPts val="1600"/>
              <a:buChar char="•"/>
            </a:pPr>
            <a:r>
              <a:rPr lang="en-IN" sz="1600" b="1" dirty="0">
                <a:latin typeface="Times New Roman"/>
                <a:ea typeface="Times New Roman"/>
                <a:cs typeface="Times New Roman"/>
                <a:sym typeface="Times New Roman"/>
              </a:rPr>
              <a:t>Support</a:t>
            </a:r>
            <a:r>
              <a:rPr lang="en-IN" sz="1600" dirty="0">
                <a:latin typeface="Times New Roman"/>
                <a:ea typeface="Times New Roman"/>
                <a:cs typeface="Times New Roman"/>
                <a:sym typeface="Times New Roman"/>
              </a:rPr>
              <a:t> </a:t>
            </a:r>
            <a:r>
              <a:rPr lang="en-IN" sz="1600" b="1" dirty="0">
                <a:latin typeface="Times New Roman"/>
                <a:ea typeface="Times New Roman"/>
                <a:cs typeface="Times New Roman"/>
                <a:sym typeface="Times New Roman"/>
              </a:rPr>
              <a:t>for</a:t>
            </a:r>
            <a:r>
              <a:rPr lang="en-IN" sz="1600" dirty="0">
                <a:latin typeface="Times New Roman"/>
                <a:ea typeface="Times New Roman"/>
                <a:cs typeface="Times New Roman"/>
                <a:sym typeface="Times New Roman"/>
              </a:rPr>
              <a:t> </a:t>
            </a:r>
            <a:r>
              <a:rPr lang="en-IN" sz="1600" b="1" dirty="0" err="1">
                <a:latin typeface="Times New Roman"/>
                <a:ea typeface="Times New Roman"/>
                <a:cs typeface="Times New Roman"/>
                <a:sym typeface="Times New Roman"/>
              </a:rPr>
              <a:t>Accumulo</a:t>
            </a:r>
            <a:r>
              <a:rPr lang="en-IN" sz="1600" dirty="0">
                <a:latin typeface="Times New Roman"/>
                <a:ea typeface="Times New Roman"/>
                <a:cs typeface="Times New Roman"/>
                <a:sym typeface="Times New Roman"/>
              </a:rPr>
              <a:t>: You can also instruct Sqoop to import the table in </a:t>
            </a:r>
            <a:r>
              <a:rPr lang="en-IN" sz="1600" dirty="0" err="1">
                <a:latin typeface="Times New Roman"/>
                <a:ea typeface="Times New Roman"/>
                <a:cs typeface="Times New Roman"/>
                <a:sym typeface="Times New Roman"/>
              </a:rPr>
              <a:t>Accumulo</a:t>
            </a:r>
            <a:r>
              <a:rPr lang="en-IN" sz="1600" dirty="0">
                <a:latin typeface="Times New Roman"/>
                <a:ea typeface="Times New Roman"/>
                <a:cs typeface="Times New Roman"/>
                <a:sym typeface="Times New Roman"/>
              </a:rPr>
              <a:t> rather than a directory in HDFS.</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0"/>
          <p:cNvSpPr txBox="1">
            <a:spLocks noGrp="1"/>
          </p:cNvSpPr>
          <p:nvPr>
            <p:ph type="body" idx="1"/>
          </p:nvPr>
        </p:nvSpPr>
        <p:spPr>
          <a:xfrm>
            <a:off x="490471" y="1323349"/>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110000"/>
              </a:lnSpc>
              <a:spcBef>
                <a:spcPts val="0"/>
              </a:spcBef>
              <a:spcAft>
                <a:spcPts val="0"/>
              </a:spcAft>
              <a:buClr>
                <a:schemeClr val="dk1"/>
              </a:buClr>
              <a:buSzPts val="2000"/>
              <a:buChar char="•"/>
            </a:pPr>
            <a:r>
              <a:rPr lang="en-IN" sz="2000" dirty="0">
                <a:latin typeface="Times New Roman"/>
                <a:ea typeface="Times New Roman"/>
                <a:cs typeface="Times New Roman"/>
                <a:sym typeface="Times New Roman"/>
              </a:rPr>
              <a:t>The import tool imports individual tables from RDBMS to HDFS. Each row in a table is treated as a record in HDFS.</a:t>
            </a:r>
            <a:endParaRPr dirty="0"/>
          </a:p>
          <a:p>
            <a:pPr marL="228600" lvl="0" indent="-228600" algn="just" rtl="0">
              <a:lnSpc>
                <a:spcPct val="110000"/>
              </a:lnSpc>
              <a:spcBef>
                <a:spcPts val="1000"/>
              </a:spcBef>
              <a:spcAft>
                <a:spcPts val="0"/>
              </a:spcAft>
              <a:buClr>
                <a:schemeClr val="dk1"/>
              </a:buClr>
              <a:buSzPts val="2000"/>
              <a:buChar char="•"/>
            </a:pPr>
            <a:r>
              <a:rPr lang="en-IN" sz="2000" dirty="0">
                <a:latin typeface="Times New Roman"/>
                <a:ea typeface="Times New Roman"/>
                <a:cs typeface="Times New Roman"/>
                <a:sym typeface="Times New Roman"/>
              </a:rPr>
              <a:t>When we submit Sqoop command, our main task gets divided into subtasks which is handled by individual Map Task internally. Map Task is the subtask, which imports part of data to the Hadoop Ecosystem. Collectively, all Map tasks imports the whole data.</a:t>
            </a:r>
            <a:endParaRPr dirty="0"/>
          </a:p>
          <a:p>
            <a:pPr marL="228600" lvl="0" indent="-101600" algn="l" rtl="0">
              <a:lnSpc>
                <a:spcPct val="90000"/>
              </a:lnSpc>
              <a:spcBef>
                <a:spcPts val="1000"/>
              </a:spcBef>
              <a:spcAft>
                <a:spcPts val="0"/>
              </a:spcAft>
              <a:buClr>
                <a:schemeClr val="dk1"/>
              </a:buClr>
              <a:buSzPts val="2000"/>
              <a:buNone/>
            </a:pPr>
            <a:endParaRPr sz="2000" dirty="0"/>
          </a:p>
        </p:txBody>
      </p:sp>
      <p:sp>
        <p:nvSpPr>
          <p:cNvPr id="128" name="Google Shape;128;p20" descr="https://miro.medium.com/v2/resize:fit:700/1*rfFz4s5_W_mxY2Cy5G6XsA.png"/>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600"/>
              <a:buFont typeface="Times New Roman"/>
              <a:buNone/>
            </a:pPr>
            <a:r>
              <a:rPr lang="en-IN" sz="3600" dirty="0">
                <a:latin typeface="Times New Roman"/>
                <a:ea typeface="Times New Roman"/>
                <a:cs typeface="Times New Roman"/>
                <a:sym typeface="Times New Roman"/>
              </a:rPr>
              <a:t>Working of </a:t>
            </a:r>
            <a:r>
              <a:rPr lang="en-IN" dirty="0">
                <a:latin typeface="Times New Roman"/>
                <a:ea typeface="Times New Roman"/>
                <a:cs typeface="Times New Roman"/>
                <a:sym typeface="Times New Roman"/>
              </a:rPr>
              <a:t>Sqoop</a:t>
            </a:r>
            <a:r>
              <a:rPr lang="en-IN" sz="3600" dirty="0">
                <a:latin typeface="Times New Roman"/>
                <a:ea typeface="Times New Roman"/>
                <a:cs typeface="Times New Roman"/>
                <a:sym typeface="Times New Roman"/>
              </a:rPr>
              <a:t>  - Import</a:t>
            </a:r>
            <a:endParaRPr dirty="0"/>
          </a:p>
        </p:txBody>
      </p:sp>
      <p:pic>
        <p:nvPicPr>
          <p:cNvPr id="129" name="Google Shape;129;p20" descr="https://miro.medium.com/v2/resize:fit:700/1*rfFz4s5_W_mxY2Cy5G6XsA.png"/>
          <p:cNvPicPr preferRelativeResize="0"/>
          <p:nvPr/>
        </p:nvPicPr>
        <p:blipFill rotWithShape="1">
          <a:blip r:embed="rId3">
            <a:alphaModFix/>
          </a:blip>
          <a:srcRect/>
          <a:stretch/>
        </p:blipFill>
        <p:spPr>
          <a:xfrm>
            <a:off x="3533619" y="3291271"/>
            <a:ext cx="4429304" cy="253735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7A419-9294-4490-B72A-759FE11C9AA6}"/>
              </a:ext>
            </a:extLst>
          </p:cNvPr>
          <p:cNvSpPr>
            <a:spLocks noGrp="1"/>
          </p:cNvSpPr>
          <p:nvPr>
            <p:ph type="title"/>
          </p:nvPr>
        </p:nvSpPr>
        <p:spPr/>
        <p:txBody>
          <a:bodyPr/>
          <a:lstStyle/>
          <a:p>
            <a:endParaRPr lang="en-IN"/>
          </a:p>
        </p:txBody>
      </p:sp>
      <p:pic>
        <p:nvPicPr>
          <p:cNvPr id="5" name="Picture 4">
            <a:extLst>
              <a:ext uri="{FF2B5EF4-FFF2-40B4-BE49-F238E27FC236}">
                <a16:creationId xmlns:a16="http://schemas.microsoft.com/office/drawing/2014/main" id="{0551280D-3B45-4FA0-90A7-1B6625FC9DE4}"/>
              </a:ext>
            </a:extLst>
          </p:cNvPr>
          <p:cNvPicPr>
            <a:picLocks noChangeAspect="1"/>
          </p:cNvPicPr>
          <p:nvPr/>
        </p:nvPicPr>
        <p:blipFill>
          <a:blip r:embed="rId2"/>
          <a:stretch>
            <a:fillRect/>
          </a:stretch>
        </p:blipFill>
        <p:spPr>
          <a:xfrm>
            <a:off x="838200" y="1929477"/>
            <a:ext cx="7144747" cy="2514951"/>
          </a:xfrm>
          <a:prstGeom prst="rect">
            <a:avLst/>
          </a:prstGeom>
        </p:spPr>
      </p:pic>
      <p:pic>
        <p:nvPicPr>
          <p:cNvPr id="7" name="Picture 6">
            <a:extLst>
              <a:ext uri="{FF2B5EF4-FFF2-40B4-BE49-F238E27FC236}">
                <a16:creationId xmlns:a16="http://schemas.microsoft.com/office/drawing/2014/main" id="{1DA08683-44D9-496F-A47E-8227604B9308}"/>
              </a:ext>
            </a:extLst>
          </p:cNvPr>
          <p:cNvPicPr>
            <a:picLocks noChangeAspect="1"/>
          </p:cNvPicPr>
          <p:nvPr/>
        </p:nvPicPr>
        <p:blipFill>
          <a:blip r:embed="rId3"/>
          <a:stretch>
            <a:fillRect/>
          </a:stretch>
        </p:blipFill>
        <p:spPr>
          <a:xfrm>
            <a:off x="6778434" y="3815976"/>
            <a:ext cx="4067743" cy="2676899"/>
          </a:xfrm>
          <a:prstGeom prst="rect">
            <a:avLst/>
          </a:prstGeom>
        </p:spPr>
      </p:pic>
    </p:spTree>
    <p:extLst>
      <p:ext uri="{BB962C8B-B14F-4D97-AF65-F5344CB8AC3E}">
        <p14:creationId xmlns:p14="http://schemas.microsoft.com/office/powerpoint/2010/main" val="1756843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1"/>
          <p:cNvSpPr txBox="1">
            <a:spLocks noGrp="1"/>
          </p:cNvSpPr>
          <p:nvPr>
            <p:ph type="body" idx="1"/>
          </p:nvPr>
        </p:nvSpPr>
        <p:spPr>
          <a:xfrm>
            <a:off x="490471" y="1323349"/>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110000"/>
              </a:lnSpc>
              <a:spcBef>
                <a:spcPts val="0"/>
              </a:spcBef>
              <a:spcAft>
                <a:spcPts val="0"/>
              </a:spcAft>
              <a:buClr>
                <a:schemeClr val="dk1"/>
              </a:buClr>
              <a:buSzPts val="2000"/>
              <a:buChar char="•"/>
            </a:pPr>
            <a:r>
              <a:rPr lang="en-IN" sz="2000" dirty="0">
                <a:latin typeface="Times New Roman"/>
                <a:ea typeface="Times New Roman"/>
                <a:cs typeface="Times New Roman"/>
                <a:sym typeface="Times New Roman"/>
              </a:rPr>
              <a:t>The export tool exports a set of files from HDFS back to an RDBMS. The files given as input to Sqoop contain records, which are called as rows in the table.</a:t>
            </a:r>
            <a:endParaRPr dirty="0"/>
          </a:p>
          <a:p>
            <a:pPr marL="228600" lvl="0" indent="-228600" algn="just" rtl="0">
              <a:lnSpc>
                <a:spcPct val="110000"/>
              </a:lnSpc>
              <a:spcBef>
                <a:spcPts val="1000"/>
              </a:spcBef>
              <a:spcAft>
                <a:spcPts val="0"/>
              </a:spcAft>
              <a:buClr>
                <a:schemeClr val="dk1"/>
              </a:buClr>
              <a:buSzPts val="2000"/>
              <a:buChar char="•"/>
            </a:pPr>
            <a:r>
              <a:rPr lang="en-IN" sz="2000" dirty="0">
                <a:latin typeface="Times New Roman"/>
                <a:ea typeface="Times New Roman"/>
                <a:cs typeface="Times New Roman"/>
                <a:sym typeface="Times New Roman"/>
              </a:rPr>
              <a:t>When we submit our Job, it is mapped into Map Tasks which brings the chunk of data from HDFS. These chunks are exported to a structured data destination. Combining all these exported chunks of data, we receive the whole data at the destination, which in most of the cases is an RDBMS (MYSQL/Oracle/SQL Server).</a:t>
            </a:r>
            <a:endParaRPr dirty="0"/>
          </a:p>
          <a:p>
            <a:pPr marL="228600" lvl="0" indent="-101600" algn="l" rtl="0">
              <a:lnSpc>
                <a:spcPct val="90000"/>
              </a:lnSpc>
              <a:spcBef>
                <a:spcPts val="1000"/>
              </a:spcBef>
              <a:spcAft>
                <a:spcPts val="0"/>
              </a:spcAft>
              <a:buClr>
                <a:schemeClr val="dk1"/>
              </a:buClr>
              <a:buSzPts val="2000"/>
              <a:buNone/>
            </a:pPr>
            <a:endParaRPr sz="2000" dirty="0"/>
          </a:p>
        </p:txBody>
      </p:sp>
      <p:sp>
        <p:nvSpPr>
          <p:cNvPr id="135" name="Google Shape;135;p21" descr="https://miro.medium.com/v2/resize:fit:700/1*rfFz4s5_W_mxY2Cy5G6XsA.png"/>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600"/>
              <a:buFont typeface="Times New Roman"/>
              <a:buNone/>
            </a:pPr>
            <a:r>
              <a:rPr lang="en-IN" dirty="0">
                <a:latin typeface="Times New Roman"/>
                <a:ea typeface="Times New Roman"/>
                <a:cs typeface="Times New Roman"/>
                <a:sym typeface="Times New Roman"/>
              </a:rPr>
              <a:t>Working of Sqoop - Export</a:t>
            </a:r>
            <a:endParaRPr dirty="0"/>
          </a:p>
        </p:txBody>
      </p:sp>
      <p:pic>
        <p:nvPicPr>
          <p:cNvPr id="136" name="Google Shape;136;p21" descr="https://miro.medium.com/v2/resize:fit:700/1*ahN8AKOUusrdiICX23jiTg.png"/>
          <p:cNvPicPr preferRelativeResize="0"/>
          <p:nvPr/>
        </p:nvPicPr>
        <p:blipFill rotWithShape="1">
          <a:blip r:embed="rId3">
            <a:alphaModFix/>
          </a:blip>
          <a:srcRect/>
          <a:stretch/>
        </p:blipFill>
        <p:spPr>
          <a:xfrm>
            <a:off x="3366193" y="3106465"/>
            <a:ext cx="5459614" cy="375153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3A3C6-591F-4B1E-938E-A0039D205195}"/>
              </a:ext>
            </a:extLst>
          </p:cNvPr>
          <p:cNvSpPr>
            <a:spLocks noGrp="1"/>
          </p:cNvSpPr>
          <p:nvPr>
            <p:ph type="title"/>
          </p:nvPr>
        </p:nvSpPr>
        <p:spPr/>
        <p:txBody>
          <a:bodyPr/>
          <a:lstStyle/>
          <a:p>
            <a:endParaRPr lang="en-IN"/>
          </a:p>
        </p:txBody>
      </p:sp>
      <p:pic>
        <p:nvPicPr>
          <p:cNvPr id="5" name="Picture 4">
            <a:extLst>
              <a:ext uri="{FF2B5EF4-FFF2-40B4-BE49-F238E27FC236}">
                <a16:creationId xmlns:a16="http://schemas.microsoft.com/office/drawing/2014/main" id="{18943190-52D6-4B7A-AEF1-15F5580FAE24}"/>
              </a:ext>
            </a:extLst>
          </p:cNvPr>
          <p:cNvPicPr>
            <a:picLocks noChangeAspect="1"/>
          </p:cNvPicPr>
          <p:nvPr/>
        </p:nvPicPr>
        <p:blipFill>
          <a:blip r:embed="rId2"/>
          <a:stretch>
            <a:fillRect/>
          </a:stretch>
        </p:blipFill>
        <p:spPr>
          <a:xfrm>
            <a:off x="838200" y="1911591"/>
            <a:ext cx="6458851" cy="1905266"/>
          </a:xfrm>
          <a:prstGeom prst="rect">
            <a:avLst/>
          </a:prstGeom>
        </p:spPr>
      </p:pic>
      <p:pic>
        <p:nvPicPr>
          <p:cNvPr id="7" name="Picture 6">
            <a:extLst>
              <a:ext uri="{FF2B5EF4-FFF2-40B4-BE49-F238E27FC236}">
                <a16:creationId xmlns:a16="http://schemas.microsoft.com/office/drawing/2014/main" id="{6F7CF73D-EF41-4F6B-88BE-5C57F999D5F2}"/>
              </a:ext>
            </a:extLst>
          </p:cNvPr>
          <p:cNvPicPr>
            <a:picLocks noChangeAspect="1"/>
          </p:cNvPicPr>
          <p:nvPr/>
        </p:nvPicPr>
        <p:blipFill>
          <a:blip r:embed="rId3"/>
          <a:stretch>
            <a:fillRect/>
          </a:stretch>
        </p:blipFill>
        <p:spPr>
          <a:xfrm>
            <a:off x="7648058" y="3575052"/>
            <a:ext cx="3705742" cy="2648320"/>
          </a:xfrm>
          <a:prstGeom prst="rect">
            <a:avLst/>
          </a:prstGeom>
        </p:spPr>
      </p:pic>
    </p:spTree>
    <p:extLst>
      <p:ext uri="{BB962C8B-B14F-4D97-AF65-F5344CB8AC3E}">
        <p14:creationId xmlns:p14="http://schemas.microsoft.com/office/powerpoint/2010/main" val="2512338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91F9F-5089-4480-845F-6EAD6E2A52F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Use Case</a:t>
            </a:r>
          </a:p>
        </p:txBody>
      </p:sp>
      <p:sp>
        <p:nvSpPr>
          <p:cNvPr id="3" name="Text Placeholder 2">
            <a:extLst>
              <a:ext uri="{FF2B5EF4-FFF2-40B4-BE49-F238E27FC236}">
                <a16:creationId xmlns:a16="http://schemas.microsoft.com/office/drawing/2014/main" id="{06295CBD-D801-48B1-AA02-4241BC85F4DD}"/>
              </a:ext>
            </a:extLst>
          </p:cNvPr>
          <p:cNvSpPr>
            <a:spLocks noGrp="1"/>
          </p:cNvSpPr>
          <p:nvPr>
            <p:ph type="body" idx="1"/>
          </p:nvPr>
        </p:nvSpPr>
        <p:spPr/>
        <p:txBody>
          <a:bodyPr/>
          <a:lstStyle/>
          <a:p>
            <a:pPr algn="just"/>
            <a:r>
              <a:rPr lang="en-IN" sz="2000" dirty="0">
                <a:latin typeface="Times New Roman" panose="02020603050405020304" pitchFamily="18" charset="0"/>
                <a:cs typeface="Times New Roman" panose="02020603050405020304" pitchFamily="18" charset="0"/>
              </a:rPr>
              <a:t>A company stores </a:t>
            </a:r>
            <a:r>
              <a:rPr lang="en-IN" sz="2000" b="1" dirty="0">
                <a:latin typeface="Times New Roman" panose="02020603050405020304" pitchFamily="18" charset="0"/>
                <a:cs typeface="Times New Roman" panose="02020603050405020304" pitchFamily="18" charset="0"/>
              </a:rPr>
              <a:t>transaction data</a:t>
            </a:r>
            <a:r>
              <a:rPr lang="en-IN" sz="2000" dirty="0">
                <a:latin typeface="Times New Roman" panose="02020603050405020304" pitchFamily="18" charset="0"/>
                <a:cs typeface="Times New Roman" panose="02020603050405020304" pitchFamily="18" charset="0"/>
              </a:rPr>
              <a:t> in </a:t>
            </a:r>
            <a:r>
              <a:rPr lang="en-IN" sz="2000" b="1" dirty="0">
                <a:latin typeface="Times New Roman" panose="02020603050405020304" pitchFamily="18" charset="0"/>
                <a:cs typeface="Times New Roman" panose="02020603050405020304" pitchFamily="18" charset="0"/>
              </a:rPr>
              <a:t>MySQL</a:t>
            </a:r>
            <a:r>
              <a:rPr lang="en-IN" sz="2000" dirty="0">
                <a:latin typeface="Times New Roman" panose="02020603050405020304" pitchFamily="18" charset="0"/>
                <a:cs typeface="Times New Roman" panose="02020603050405020304" pitchFamily="18" charset="0"/>
              </a:rPr>
              <a:t> but wants to perform </a:t>
            </a:r>
            <a:r>
              <a:rPr lang="en-IN" sz="2000" b="1" dirty="0">
                <a:latin typeface="Times New Roman" panose="02020603050405020304" pitchFamily="18" charset="0"/>
                <a:cs typeface="Times New Roman" panose="02020603050405020304" pitchFamily="18" charset="0"/>
              </a:rPr>
              <a:t>big data analytics</a:t>
            </a:r>
            <a:r>
              <a:rPr lang="en-IN" sz="2000" dirty="0">
                <a:latin typeface="Times New Roman" panose="02020603050405020304" pitchFamily="18" charset="0"/>
                <a:cs typeface="Times New Roman" panose="02020603050405020304" pitchFamily="18" charset="0"/>
              </a:rPr>
              <a:t> using </a:t>
            </a:r>
            <a:r>
              <a:rPr lang="en-IN" sz="2000" b="1" dirty="0">
                <a:latin typeface="Times New Roman" panose="02020603050405020304" pitchFamily="18" charset="0"/>
                <a:cs typeface="Times New Roman" panose="02020603050405020304" pitchFamily="18" charset="0"/>
              </a:rPr>
              <a:t>Hive on Hadoop</a:t>
            </a:r>
            <a:r>
              <a:rPr lang="en-IN" sz="2000" dirty="0">
                <a:latin typeface="Times New Roman" panose="02020603050405020304" pitchFamily="18" charset="0"/>
                <a:cs typeface="Times New Roman" panose="02020603050405020304" pitchFamily="18" charset="0"/>
              </a:rPr>
              <a:t>.</a:t>
            </a:r>
          </a:p>
          <a:p>
            <a:pPr algn="just">
              <a:buFont typeface="+mj-lt"/>
              <a:buAutoNum type="arabicPeriod"/>
            </a:pPr>
            <a:r>
              <a:rPr lang="en-IN" sz="2000" dirty="0">
                <a:latin typeface="Times New Roman" panose="02020603050405020304" pitchFamily="18" charset="0"/>
                <a:cs typeface="Times New Roman" panose="02020603050405020304" pitchFamily="18" charset="0"/>
              </a:rPr>
              <a:t>Import transaction data into Hadoop using </a:t>
            </a:r>
            <a:r>
              <a:rPr lang="en-IN" sz="2000" b="1" dirty="0">
                <a:latin typeface="Times New Roman" panose="02020603050405020304" pitchFamily="18" charset="0"/>
                <a:cs typeface="Times New Roman" panose="02020603050405020304" pitchFamily="18" charset="0"/>
              </a:rPr>
              <a:t>Sqoop Import</a:t>
            </a:r>
            <a:r>
              <a:rPr lang="en-IN" sz="2000" dirty="0">
                <a:latin typeface="Times New Roman" panose="02020603050405020304" pitchFamily="18" charset="0"/>
                <a:cs typeface="Times New Roman" panose="02020603050405020304" pitchFamily="18" charset="0"/>
              </a:rPr>
              <a:t>.</a:t>
            </a:r>
          </a:p>
          <a:p>
            <a:pPr algn="just">
              <a:buFont typeface="+mj-lt"/>
              <a:buAutoNum type="arabicPeriod"/>
            </a:pPr>
            <a:r>
              <a:rPr lang="en-IN" sz="2000" dirty="0">
                <a:latin typeface="Times New Roman" panose="02020603050405020304" pitchFamily="18" charset="0"/>
                <a:cs typeface="Times New Roman" panose="02020603050405020304" pitchFamily="18" charset="0"/>
              </a:rPr>
              <a:t>Analyze the data using </a:t>
            </a:r>
            <a:r>
              <a:rPr lang="en-IN" sz="2000" b="1" dirty="0">
                <a:latin typeface="Times New Roman" panose="02020603050405020304" pitchFamily="18" charset="0"/>
                <a:cs typeface="Times New Roman" panose="02020603050405020304" pitchFamily="18" charset="0"/>
              </a:rPr>
              <a:t>Hive queries</a:t>
            </a:r>
            <a:r>
              <a:rPr lang="en-IN" sz="2000" dirty="0">
                <a:latin typeface="Times New Roman" panose="02020603050405020304" pitchFamily="18" charset="0"/>
                <a:cs typeface="Times New Roman" panose="02020603050405020304" pitchFamily="18" charset="0"/>
              </a:rPr>
              <a:t>.</a:t>
            </a:r>
          </a:p>
          <a:p>
            <a:pPr algn="just">
              <a:buFont typeface="+mj-lt"/>
              <a:buAutoNum type="arabicPeriod"/>
            </a:pPr>
            <a:r>
              <a:rPr lang="en-IN" sz="2000" dirty="0">
                <a:latin typeface="Times New Roman" panose="02020603050405020304" pitchFamily="18" charset="0"/>
                <a:cs typeface="Times New Roman" panose="02020603050405020304" pitchFamily="18" charset="0"/>
              </a:rPr>
              <a:t>Export the processed results back to </a:t>
            </a:r>
            <a:r>
              <a:rPr lang="en-IN" sz="2000" b="1" dirty="0">
                <a:latin typeface="Times New Roman" panose="02020603050405020304" pitchFamily="18" charset="0"/>
                <a:cs typeface="Times New Roman" panose="02020603050405020304" pitchFamily="18" charset="0"/>
              </a:rPr>
              <a:t>MySQL</a:t>
            </a:r>
            <a:r>
              <a:rPr lang="en-IN" sz="2000" dirty="0">
                <a:latin typeface="Times New Roman" panose="02020603050405020304" pitchFamily="18" charset="0"/>
                <a:cs typeface="Times New Roman" panose="02020603050405020304" pitchFamily="18" charset="0"/>
              </a:rPr>
              <a:t> using </a:t>
            </a:r>
            <a:r>
              <a:rPr lang="en-IN" sz="2000" b="1" dirty="0">
                <a:latin typeface="Times New Roman" panose="02020603050405020304" pitchFamily="18" charset="0"/>
                <a:cs typeface="Times New Roman" panose="02020603050405020304" pitchFamily="18" charset="0"/>
              </a:rPr>
              <a:t>Sqoop Export</a:t>
            </a:r>
            <a:r>
              <a:rPr lang="en-IN" sz="2000" dirty="0">
                <a:latin typeface="Times New Roman" panose="02020603050405020304" pitchFamily="18" charset="0"/>
                <a:cs typeface="Times New Roman" panose="02020603050405020304" pitchFamily="18" charset="0"/>
              </a:rPr>
              <a:t>.</a:t>
            </a:r>
          </a:p>
          <a:p>
            <a:endParaRPr lang="en-IN" dirty="0"/>
          </a:p>
        </p:txBody>
      </p:sp>
    </p:spTree>
    <p:extLst>
      <p:ext uri="{BB962C8B-B14F-4D97-AF65-F5344CB8AC3E}">
        <p14:creationId xmlns:p14="http://schemas.microsoft.com/office/powerpoint/2010/main" val="2018802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Times New Roman"/>
              <a:buNone/>
            </a:pPr>
            <a:r>
              <a:rPr lang="en-IN" dirty="0">
                <a:latin typeface="Times New Roman"/>
                <a:ea typeface="Times New Roman"/>
                <a:cs typeface="Times New Roman"/>
                <a:sym typeface="Times New Roman"/>
              </a:rPr>
              <a:t>Working of Sqoop</a:t>
            </a:r>
            <a:endParaRPr dirty="0">
              <a:latin typeface="Times New Roman"/>
              <a:ea typeface="Times New Roman"/>
              <a:cs typeface="Times New Roman"/>
              <a:sym typeface="Times New Roman"/>
            </a:endParaRPr>
          </a:p>
        </p:txBody>
      </p:sp>
      <p:sp>
        <p:nvSpPr>
          <p:cNvPr id="142" name="Google Shape;142;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000"/>
              <a:buChar char="•"/>
            </a:pPr>
            <a:r>
              <a:rPr lang="en-IN" sz="2000">
                <a:latin typeface="Times New Roman"/>
                <a:ea typeface="Times New Roman"/>
                <a:cs typeface="Times New Roman"/>
                <a:sym typeface="Times New Roman"/>
              </a:rPr>
              <a:t>Reduce phase is required in case of aggregations. But, Apache Sqoop just imports and exports the data; it does not perform any aggregations. </a:t>
            </a:r>
            <a:endParaRPr/>
          </a:p>
          <a:p>
            <a:pPr marL="228600" lvl="0" indent="-228600" algn="just" rtl="0">
              <a:lnSpc>
                <a:spcPct val="90000"/>
              </a:lnSpc>
              <a:spcBef>
                <a:spcPts val="1000"/>
              </a:spcBef>
              <a:spcAft>
                <a:spcPts val="0"/>
              </a:spcAft>
              <a:buClr>
                <a:schemeClr val="dk1"/>
              </a:buClr>
              <a:buSzPts val="2000"/>
              <a:buChar char="•"/>
            </a:pPr>
            <a:r>
              <a:rPr lang="en-IN" sz="2000">
                <a:latin typeface="Times New Roman"/>
                <a:ea typeface="Times New Roman"/>
                <a:cs typeface="Times New Roman"/>
                <a:sym typeface="Times New Roman"/>
              </a:rPr>
              <a:t>Map job launch multiple mappers depending on the number defined by the user.</a:t>
            </a:r>
            <a:endParaRPr/>
          </a:p>
          <a:p>
            <a:pPr marL="228600" lvl="0" indent="-228600" algn="just" rtl="0">
              <a:lnSpc>
                <a:spcPct val="90000"/>
              </a:lnSpc>
              <a:spcBef>
                <a:spcPts val="1000"/>
              </a:spcBef>
              <a:spcAft>
                <a:spcPts val="0"/>
              </a:spcAft>
              <a:buClr>
                <a:schemeClr val="dk1"/>
              </a:buClr>
              <a:buSzPts val="2000"/>
              <a:buChar char="•"/>
            </a:pPr>
            <a:r>
              <a:rPr lang="en-IN" sz="2000">
                <a:latin typeface="Times New Roman"/>
                <a:ea typeface="Times New Roman"/>
                <a:cs typeface="Times New Roman"/>
                <a:sym typeface="Times New Roman"/>
              </a:rPr>
              <a:t>For Sqoop import, each mapper task will be assigned with a part of data to be imported. </a:t>
            </a:r>
            <a:endParaRPr/>
          </a:p>
          <a:p>
            <a:pPr marL="228600" lvl="0" indent="-228600" algn="just" rtl="0">
              <a:lnSpc>
                <a:spcPct val="90000"/>
              </a:lnSpc>
              <a:spcBef>
                <a:spcPts val="1000"/>
              </a:spcBef>
              <a:spcAft>
                <a:spcPts val="0"/>
              </a:spcAft>
              <a:buClr>
                <a:schemeClr val="dk1"/>
              </a:buClr>
              <a:buSzPts val="2000"/>
              <a:buChar char="•"/>
            </a:pPr>
            <a:r>
              <a:rPr lang="en-IN" sz="2000">
                <a:latin typeface="Times New Roman"/>
                <a:ea typeface="Times New Roman"/>
                <a:cs typeface="Times New Roman"/>
                <a:sym typeface="Times New Roman"/>
              </a:rPr>
              <a:t>Sqoop distributes the input data among the mappers equally to get high performance. </a:t>
            </a:r>
            <a:endParaRPr/>
          </a:p>
          <a:p>
            <a:pPr marL="228600" lvl="0" indent="-228600" algn="just" rtl="0">
              <a:lnSpc>
                <a:spcPct val="90000"/>
              </a:lnSpc>
              <a:spcBef>
                <a:spcPts val="1000"/>
              </a:spcBef>
              <a:spcAft>
                <a:spcPts val="0"/>
              </a:spcAft>
              <a:buClr>
                <a:schemeClr val="dk1"/>
              </a:buClr>
              <a:buSzPts val="2000"/>
              <a:buChar char="•"/>
            </a:pPr>
            <a:r>
              <a:rPr lang="en-IN" sz="2000">
                <a:latin typeface="Times New Roman"/>
                <a:ea typeface="Times New Roman"/>
                <a:cs typeface="Times New Roman"/>
                <a:sym typeface="Times New Roman"/>
              </a:rPr>
              <a:t>Then each mapper creates a connection with the database using JDBC and fetches the part of data assigned by Sqoop and writes it into HDFS or Hive or HBase based on the arguments provided in the CLI.</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Times New Roman"/>
              <a:buNone/>
            </a:pPr>
            <a:r>
              <a:rPr lang="en-IN" dirty="0">
                <a:latin typeface="Times New Roman"/>
                <a:ea typeface="Times New Roman"/>
                <a:cs typeface="Times New Roman"/>
                <a:sym typeface="Times New Roman"/>
              </a:rPr>
              <a:t>Sqoop – Import a table Command</a:t>
            </a:r>
            <a:endParaRPr dirty="0"/>
          </a:p>
        </p:txBody>
      </p:sp>
      <p:sp>
        <p:nvSpPr>
          <p:cNvPr id="148" name="Google Shape;148;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n-IN" sz="2000" b="1" dirty="0">
                <a:latin typeface="Times New Roman" panose="02020603050405020304" pitchFamily="18" charset="0"/>
                <a:cs typeface="Times New Roman" panose="02020603050405020304" pitchFamily="18" charset="0"/>
              </a:rPr>
              <a:t>Sqoop — IMPORT Command</a:t>
            </a:r>
            <a:endParaRPr sz="2000" dirty="0">
              <a:latin typeface="Times New Roman" panose="02020603050405020304" pitchFamily="18" charset="0"/>
              <a:cs typeface="Times New Roman" panose="02020603050405020304" pitchFamily="18" charset="0"/>
            </a:endParaRPr>
          </a:p>
          <a:p>
            <a:pPr marL="228600" lvl="0" indent="-228600" algn="l" rtl="0">
              <a:lnSpc>
                <a:spcPct val="90000"/>
              </a:lnSpc>
              <a:spcBef>
                <a:spcPts val="1000"/>
              </a:spcBef>
              <a:spcAft>
                <a:spcPts val="0"/>
              </a:spcAft>
              <a:buClr>
                <a:schemeClr val="dk1"/>
              </a:buClr>
              <a:buSzPts val="2000"/>
              <a:buChar char="•"/>
            </a:pPr>
            <a:r>
              <a:rPr lang="en-IN" sz="2000" dirty="0">
                <a:latin typeface="Times New Roman" panose="02020603050405020304" pitchFamily="18" charset="0"/>
                <a:cs typeface="Times New Roman" panose="02020603050405020304" pitchFamily="18" charset="0"/>
              </a:rPr>
              <a:t>Import command is used to importing a table from relational databases to HDFS. In our case, we are going to import tables from MySQL databases to HDFS.</a:t>
            </a:r>
            <a:endParaRPr sz="2000" dirty="0">
              <a:latin typeface="Times New Roman" panose="02020603050405020304" pitchFamily="18" charset="0"/>
              <a:cs typeface="Times New Roman" panose="02020603050405020304" pitchFamily="18" charset="0"/>
            </a:endParaRPr>
          </a:p>
          <a:p>
            <a:pPr marL="228600" lvl="0" indent="-228600" algn="l" rtl="0">
              <a:lnSpc>
                <a:spcPct val="90000"/>
              </a:lnSpc>
              <a:spcBef>
                <a:spcPts val="1000"/>
              </a:spcBef>
              <a:spcAft>
                <a:spcPts val="0"/>
              </a:spcAft>
              <a:buClr>
                <a:schemeClr val="dk1"/>
              </a:buClr>
              <a:buSzPts val="2000"/>
              <a:buChar char="•"/>
            </a:pPr>
            <a:r>
              <a:rPr lang="en-IN" sz="2000" dirty="0">
                <a:latin typeface="Times New Roman" panose="02020603050405020304" pitchFamily="18" charset="0"/>
                <a:cs typeface="Times New Roman" panose="02020603050405020304" pitchFamily="18" charset="0"/>
              </a:rPr>
              <a:t>As you can see in the below image, we have employees table in employees database which we will be importing into HDFS.</a:t>
            </a:r>
            <a:endParaRPr sz="2000" dirty="0">
              <a:latin typeface="Times New Roman" panose="02020603050405020304" pitchFamily="18" charset="0"/>
              <a:cs typeface="Times New Roman" panose="02020603050405020304" pitchFamily="18" charset="0"/>
            </a:endParaRPr>
          </a:p>
          <a:p>
            <a:pPr marL="228600" lvl="0" indent="-101600" algn="just" rtl="0">
              <a:lnSpc>
                <a:spcPct val="90000"/>
              </a:lnSpc>
              <a:spcBef>
                <a:spcPts val="1000"/>
              </a:spcBef>
              <a:spcAft>
                <a:spcPts val="0"/>
              </a:spcAft>
              <a:buClr>
                <a:schemeClr val="dk1"/>
              </a:buClr>
              <a:buSzPts val="2000"/>
              <a:buNone/>
            </a:pPr>
            <a:endParaRPr sz="2000" dirty="0">
              <a:latin typeface="Times New Roman"/>
              <a:ea typeface="Times New Roman"/>
              <a:cs typeface="Times New Roman"/>
              <a:sym typeface="Times New Roman"/>
            </a:endParaRPr>
          </a:p>
        </p:txBody>
      </p:sp>
      <p:pic>
        <p:nvPicPr>
          <p:cNvPr id="149" name="Google Shape;149;p23" descr="https://miro.medium.com/v2/resize:fit:613/1*5vaQG35MouKUcZZe3kV7Ug.png"/>
          <p:cNvPicPr preferRelativeResize="0"/>
          <p:nvPr/>
        </p:nvPicPr>
        <p:blipFill rotWithShape="1">
          <a:blip r:embed="rId3">
            <a:alphaModFix/>
          </a:blip>
          <a:srcRect/>
          <a:stretch/>
        </p:blipFill>
        <p:spPr>
          <a:xfrm>
            <a:off x="2860139" y="3575013"/>
            <a:ext cx="5261886" cy="320230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Times New Roman"/>
              <a:buNone/>
            </a:pPr>
            <a:r>
              <a:rPr lang="en-IN" dirty="0">
                <a:latin typeface="Times New Roman"/>
                <a:ea typeface="Times New Roman"/>
                <a:cs typeface="Times New Roman"/>
                <a:sym typeface="Times New Roman"/>
              </a:rPr>
              <a:t>Sqoop – Import a table Command</a:t>
            </a:r>
            <a:endParaRPr dirty="0"/>
          </a:p>
        </p:txBody>
      </p:sp>
      <p:sp>
        <p:nvSpPr>
          <p:cNvPr id="155" name="Google Shape;155;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000"/>
              <a:buChar char="•"/>
            </a:pPr>
            <a:r>
              <a:rPr lang="en-IN" sz="2000" dirty="0">
                <a:latin typeface="Times New Roman" panose="02020603050405020304" pitchFamily="18" charset="0"/>
                <a:cs typeface="Times New Roman" panose="02020603050405020304" pitchFamily="18" charset="0"/>
              </a:rPr>
              <a:t>The command for importing table is:</a:t>
            </a:r>
            <a:endParaRPr dirty="0">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ts val="2000"/>
              <a:buNone/>
            </a:pPr>
            <a:r>
              <a:rPr lang="en-IN" sz="2000" b="1" dirty="0" err="1">
                <a:latin typeface="Times New Roman" panose="02020603050405020304" pitchFamily="18" charset="0"/>
                <a:cs typeface="Times New Roman" panose="02020603050405020304" pitchFamily="18" charset="0"/>
              </a:rPr>
              <a:t>sqoop</a:t>
            </a:r>
            <a:r>
              <a:rPr lang="en-IN" sz="2000" b="1" dirty="0">
                <a:latin typeface="Times New Roman" panose="02020603050405020304" pitchFamily="18" charset="0"/>
                <a:cs typeface="Times New Roman" panose="02020603050405020304" pitchFamily="18" charset="0"/>
              </a:rPr>
              <a:t> import --connect </a:t>
            </a:r>
            <a:r>
              <a:rPr lang="en-IN" sz="2000" b="1" dirty="0" err="1">
                <a:latin typeface="Times New Roman" panose="02020603050405020304" pitchFamily="18" charset="0"/>
                <a:cs typeface="Times New Roman" panose="02020603050405020304" pitchFamily="18" charset="0"/>
              </a:rPr>
              <a:t>jdbc:mysql</a:t>
            </a:r>
            <a:r>
              <a:rPr lang="en-IN" sz="2000" b="1" dirty="0">
                <a:latin typeface="Times New Roman" panose="02020603050405020304" pitchFamily="18" charset="0"/>
                <a:cs typeface="Times New Roman" panose="02020603050405020304" pitchFamily="18" charset="0"/>
              </a:rPr>
              <a:t>://localhost/employees --username </a:t>
            </a:r>
            <a:r>
              <a:rPr lang="en-IN" sz="2000" b="1" dirty="0" err="1">
                <a:latin typeface="Times New Roman" panose="02020603050405020304" pitchFamily="18" charset="0"/>
                <a:cs typeface="Times New Roman" panose="02020603050405020304" pitchFamily="18" charset="0"/>
              </a:rPr>
              <a:t>edureka</a:t>
            </a:r>
            <a:r>
              <a:rPr lang="en-IN" sz="2000" b="1" dirty="0">
                <a:latin typeface="Times New Roman" panose="02020603050405020304" pitchFamily="18" charset="0"/>
                <a:cs typeface="Times New Roman" panose="02020603050405020304" pitchFamily="18" charset="0"/>
              </a:rPr>
              <a:t> --table employees</a:t>
            </a:r>
            <a:endParaRPr sz="2000" b="1" dirty="0">
              <a:latin typeface="Times New Roman" panose="02020603050405020304" pitchFamily="18" charset="0"/>
              <a:ea typeface="Times New Roman"/>
              <a:cs typeface="Times New Roman" panose="02020603050405020304" pitchFamily="18" charset="0"/>
              <a:sym typeface="Times New Roman"/>
            </a:endParaRPr>
          </a:p>
          <a:p>
            <a:pPr marL="0" lvl="0" indent="0" algn="just" rtl="0">
              <a:lnSpc>
                <a:spcPct val="90000"/>
              </a:lnSpc>
              <a:spcBef>
                <a:spcPts val="1000"/>
              </a:spcBef>
              <a:spcAft>
                <a:spcPts val="0"/>
              </a:spcAft>
              <a:buClr>
                <a:schemeClr val="dk1"/>
              </a:buClr>
              <a:buSzPts val="2000"/>
              <a:buNone/>
            </a:pPr>
            <a:r>
              <a:rPr lang="en-IN" sz="2000" dirty="0">
                <a:latin typeface="Times New Roman" panose="02020603050405020304" pitchFamily="18" charset="0"/>
                <a:cs typeface="Times New Roman" panose="02020603050405020304" pitchFamily="18" charset="0"/>
              </a:rPr>
              <a:t>As you can see in the below image, after executing this command Map tasks will be executed at the back end.</a:t>
            </a:r>
            <a:endParaRPr sz="2000" b="1" dirty="0">
              <a:latin typeface="Times New Roman" panose="02020603050405020304" pitchFamily="18" charset="0"/>
              <a:ea typeface="Times New Roman"/>
              <a:cs typeface="Times New Roman" panose="02020603050405020304" pitchFamily="18" charset="0"/>
              <a:sym typeface="Times New Roman"/>
            </a:endParaRPr>
          </a:p>
        </p:txBody>
      </p:sp>
      <p:pic>
        <p:nvPicPr>
          <p:cNvPr id="156" name="Google Shape;156;p24" descr="https://miro.medium.com/v2/resize:fit:700/1*AvaS0ZIUXyZhGiuKJrQbFA.png"/>
          <p:cNvPicPr preferRelativeResize="0"/>
          <p:nvPr/>
        </p:nvPicPr>
        <p:blipFill rotWithShape="1">
          <a:blip r:embed="rId3">
            <a:alphaModFix/>
          </a:blip>
          <a:srcRect/>
          <a:stretch/>
        </p:blipFill>
        <p:spPr>
          <a:xfrm>
            <a:off x="3074650" y="3117075"/>
            <a:ext cx="6042699" cy="290795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Times New Roman"/>
              <a:buNone/>
            </a:pPr>
            <a:r>
              <a:rPr lang="en-IN" dirty="0">
                <a:latin typeface="Times New Roman"/>
                <a:ea typeface="Times New Roman"/>
                <a:cs typeface="Times New Roman"/>
                <a:sym typeface="Times New Roman"/>
              </a:rPr>
              <a:t>Sqoop – Import a table Command</a:t>
            </a:r>
            <a:endParaRPr dirty="0"/>
          </a:p>
        </p:txBody>
      </p:sp>
      <p:sp>
        <p:nvSpPr>
          <p:cNvPr id="162" name="Google Shape;162;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800"/>
              <a:buChar char="•"/>
            </a:pPr>
            <a:r>
              <a:rPr lang="en-IN" sz="2000" dirty="0">
                <a:latin typeface="Times New Roman" panose="02020603050405020304" pitchFamily="18" charset="0"/>
                <a:cs typeface="Times New Roman" panose="02020603050405020304" pitchFamily="18" charset="0"/>
              </a:rPr>
              <a:t>After the code is executed, you can check the Web UI of HDFS i.e. localhost:50070 where the data is imported.</a:t>
            </a:r>
            <a:endParaRPr sz="2000" dirty="0">
              <a:latin typeface="Times New Roman" panose="02020603050405020304" pitchFamily="18" charset="0"/>
              <a:cs typeface="Times New Roman" panose="02020603050405020304" pitchFamily="18" charset="0"/>
            </a:endParaRPr>
          </a:p>
          <a:p>
            <a:pPr marL="0" lvl="0" indent="0" algn="l" rtl="0">
              <a:lnSpc>
                <a:spcPct val="90000"/>
              </a:lnSpc>
              <a:spcBef>
                <a:spcPts val="1000"/>
              </a:spcBef>
              <a:spcAft>
                <a:spcPts val="0"/>
              </a:spcAft>
              <a:buClr>
                <a:schemeClr val="dk1"/>
              </a:buClr>
              <a:buSzPts val="2800"/>
              <a:buNone/>
            </a:pPr>
            <a:br>
              <a:rPr lang="en-IN" dirty="0"/>
            </a:br>
            <a:endParaRPr dirty="0"/>
          </a:p>
        </p:txBody>
      </p:sp>
      <p:pic>
        <p:nvPicPr>
          <p:cNvPr id="163" name="Google Shape;163;p25" descr="https://miro.medium.com/v2/resize:fit:700/1*iqlXRFWUkaTHx3FGpbN9fA.png"/>
          <p:cNvPicPr preferRelativeResize="0"/>
          <p:nvPr/>
        </p:nvPicPr>
        <p:blipFill rotWithShape="1">
          <a:blip r:embed="rId3">
            <a:alphaModFix/>
          </a:blip>
          <a:srcRect/>
          <a:stretch/>
        </p:blipFill>
        <p:spPr>
          <a:xfrm>
            <a:off x="2203316" y="2958306"/>
            <a:ext cx="6667500" cy="208597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Times New Roman"/>
              <a:buNone/>
            </a:pPr>
            <a:r>
              <a:rPr lang="en-IN" dirty="0">
                <a:latin typeface="Times New Roman"/>
                <a:ea typeface="Times New Roman"/>
                <a:cs typeface="Times New Roman"/>
                <a:sym typeface="Times New Roman"/>
              </a:rPr>
              <a:t>Sqoop – IMPORT Command</a:t>
            </a:r>
            <a:endParaRPr dirty="0">
              <a:latin typeface="Times New Roman"/>
              <a:ea typeface="Times New Roman"/>
              <a:cs typeface="Times New Roman"/>
              <a:sym typeface="Times New Roman"/>
            </a:endParaRPr>
          </a:p>
        </p:txBody>
      </p:sp>
      <p:sp>
        <p:nvSpPr>
          <p:cNvPr id="169" name="Google Shape;169;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n-IN" sz="2000" b="1" dirty="0">
                <a:latin typeface="Times New Roman"/>
                <a:ea typeface="Times New Roman"/>
                <a:cs typeface="Times New Roman"/>
                <a:sym typeface="Times New Roman"/>
              </a:rPr>
              <a:t>Sqoop — IMPORT Command with target directory</a:t>
            </a:r>
            <a:endParaRPr dirty="0"/>
          </a:p>
          <a:p>
            <a:pPr marL="228600" lvl="0" indent="-228600" algn="l" rtl="0">
              <a:lnSpc>
                <a:spcPct val="90000"/>
              </a:lnSpc>
              <a:spcBef>
                <a:spcPts val="1000"/>
              </a:spcBef>
              <a:spcAft>
                <a:spcPts val="0"/>
              </a:spcAft>
              <a:buClr>
                <a:schemeClr val="dk1"/>
              </a:buClr>
              <a:buSzPts val="2000"/>
              <a:buChar char="•"/>
            </a:pPr>
            <a:r>
              <a:rPr lang="en-IN" sz="2000" dirty="0">
                <a:latin typeface="Times New Roman"/>
                <a:ea typeface="Times New Roman"/>
                <a:cs typeface="Times New Roman"/>
                <a:sym typeface="Times New Roman"/>
              </a:rPr>
              <a:t>You can also import the table in a specific directory in HDFS using the below command:</a:t>
            </a:r>
            <a:endParaRPr dirty="0"/>
          </a:p>
          <a:p>
            <a:pPr marL="0" lvl="0" indent="0" algn="just" rtl="0">
              <a:lnSpc>
                <a:spcPct val="90000"/>
              </a:lnSpc>
              <a:spcBef>
                <a:spcPts val="1000"/>
              </a:spcBef>
              <a:spcAft>
                <a:spcPts val="0"/>
              </a:spcAft>
              <a:buClr>
                <a:schemeClr val="dk1"/>
              </a:buClr>
              <a:buSzPts val="2000"/>
              <a:buNone/>
            </a:pPr>
            <a:r>
              <a:rPr lang="en-IN" sz="2000" b="1" dirty="0" err="1">
                <a:latin typeface="Times New Roman"/>
                <a:ea typeface="Times New Roman"/>
                <a:cs typeface="Times New Roman"/>
                <a:sym typeface="Times New Roman"/>
              </a:rPr>
              <a:t>sqoop</a:t>
            </a:r>
            <a:r>
              <a:rPr lang="en-IN" sz="2000" b="1" dirty="0">
                <a:latin typeface="Times New Roman"/>
                <a:ea typeface="Times New Roman"/>
                <a:cs typeface="Times New Roman"/>
                <a:sym typeface="Times New Roman"/>
              </a:rPr>
              <a:t> import --connect </a:t>
            </a:r>
            <a:r>
              <a:rPr lang="en-IN" sz="2000" b="1" dirty="0" err="1">
                <a:latin typeface="Times New Roman"/>
                <a:ea typeface="Times New Roman"/>
                <a:cs typeface="Times New Roman"/>
                <a:sym typeface="Times New Roman"/>
              </a:rPr>
              <a:t>jdbc:mysql</a:t>
            </a:r>
            <a:r>
              <a:rPr lang="en-IN" sz="2000" b="1" dirty="0">
                <a:latin typeface="Times New Roman"/>
                <a:ea typeface="Times New Roman"/>
                <a:cs typeface="Times New Roman"/>
                <a:sym typeface="Times New Roman"/>
              </a:rPr>
              <a:t>://localhost/employees --username </a:t>
            </a:r>
            <a:r>
              <a:rPr lang="en-IN" sz="2000" b="1" dirty="0" err="1">
                <a:latin typeface="Times New Roman"/>
                <a:ea typeface="Times New Roman"/>
                <a:cs typeface="Times New Roman"/>
                <a:sym typeface="Times New Roman"/>
              </a:rPr>
              <a:t>edureka</a:t>
            </a:r>
            <a:r>
              <a:rPr lang="en-IN" sz="2000" b="1" dirty="0">
                <a:latin typeface="Times New Roman"/>
                <a:ea typeface="Times New Roman"/>
                <a:cs typeface="Times New Roman"/>
                <a:sym typeface="Times New Roman"/>
              </a:rPr>
              <a:t> --table employees --m 1 --target-</a:t>
            </a:r>
            <a:r>
              <a:rPr lang="en-IN" sz="2000" b="1" dirty="0" err="1">
                <a:latin typeface="Times New Roman"/>
                <a:ea typeface="Times New Roman"/>
                <a:cs typeface="Times New Roman"/>
                <a:sym typeface="Times New Roman"/>
              </a:rPr>
              <a:t>dir</a:t>
            </a:r>
            <a:r>
              <a:rPr lang="en-IN" sz="2000" b="1" dirty="0">
                <a:latin typeface="Times New Roman"/>
                <a:ea typeface="Times New Roman"/>
                <a:cs typeface="Times New Roman"/>
                <a:sym typeface="Times New Roman"/>
              </a:rPr>
              <a:t> /employees</a:t>
            </a:r>
            <a:endParaRPr dirty="0"/>
          </a:p>
          <a:p>
            <a:pPr marL="228600" lvl="0" indent="-228600" algn="just" rtl="0">
              <a:lnSpc>
                <a:spcPct val="90000"/>
              </a:lnSpc>
              <a:spcBef>
                <a:spcPts val="1000"/>
              </a:spcBef>
              <a:spcAft>
                <a:spcPts val="0"/>
              </a:spcAft>
              <a:buClr>
                <a:schemeClr val="dk1"/>
              </a:buClr>
              <a:buSzPts val="2000"/>
              <a:buChar char="•"/>
            </a:pPr>
            <a:r>
              <a:rPr lang="en-IN" sz="2000" dirty="0">
                <a:latin typeface="Times New Roman"/>
                <a:ea typeface="Times New Roman"/>
                <a:cs typeface="Times New Roman"/>
                <a:sym typeface="Times New Roman"/>
              </a:rPr>
              <a:t>Sqoop imports data in parallel from most database sources.</a:t>
            </a:r>
            <a:r>
              <a:rPr lang="en-IN" sz="2000" i="1" dirty="0">
                <a:latin typeface="Times New Roman"/>
                <a:ea typeface="Times New Roman"/>
                <a:cs typeface="Times New Roman"/>
                <a:sym typeface="Times New Roman"/>
              </a:rPr>
              <a:t> -m </a:t>
            </a:r>
            <a:r>
              <a:rPr lang="en-IN" sz="2000" dirty="0">
                <a:latin typeface="Times New Roman"/>
                <a:ea typeface="Times New Roman"/>
                <a:cs typeface="Times New Roman"/>
                <a:sym typeface="Times New Roman"/>
              </a:rPr>
              <a:t>property is used to specify the number of mappers to be executed.</a:t>
            </a:r>
            <a:endParaRPr dirty="0"/>
          </a:p>
          <a:p>
            <a:pPr marL="228600" lvl="0" indent="-228600" algn="l" rtl="0">
              <a:lnSpc>
                <a:spcPct val="90000"/>
              </a:lnSpc>
              <a:spcBef>
                <a:spcPts val="1000"/>
              </a:spcBef>
              <a:spcAft>
                <a:spcPts val="0"/>
              </a:spcAft>
              <a:buClr>
                <a:schemeClr val="dk1"/>
              </a:buClr>
              <a:buSzPts val="2000"/>
              <a:buChar char="•"/>
            </a:pPr>
            <a:r>
              <a:rPr lang="en-IN" sz="2000" dirty="0">
                <a:latin typeface="Times New Roman"/>
                <a:ea typeface="Times New Roman"/>
                <a:cs typeface="Times New Roman"/>
                <a:sym typeface="Times New Roman"/>
              </a:rPr>
              <a:t>Sqoop imports data in parallel from most database sources. You can specify the number of map tasks (parallel processes) to use to perform the import by using the </a:t>
            </a:r>
            <a:r>
              <a:rPr lang="en-IN" sz="2000" i="1" dirty="0">
                <a:latin typeface="Times New Roman"/>
                <a:ea typeface="Times New Roman"/>
                <a:cs typeface="Times New Roman"/>
                <a:sym typeface="Times New Roman"/>
              </a:rPr>
              <a:t>-m</a:t>
            </a:r>
            <a:r>
              <a:rPr lang="en-IN" sz="2000" dirty="0">
                <a:latin typeface="Times New Roman"/>
                <a:ea typeface="Times New Roman"/>
                <a:cs typeface="Times New Roman"/>
                <a:sym typeface="Times New Roman"/>
              </a:rPr>
              <a:t> or </a:t>
            </a:r>
            <a:r>
              <a:rPr lang="en-IN" sz="2000" i="1" dirty="0">
                <a:latin typeface="Times New Roman"/>
                <a:ea typeface="Times New Roman"/>
                <a:cs typeface="Times New Roman"/>
                <a:sym typeface="Times New Roman"/>
              </a:rPr>
              <a:t>–</a:t>
            </a:r>
            <a:r>
              <a:rPr lang="en-IN" sz="2000" i="1" dirty="0" err="1">
                <a:latin typeface="Times New Roman"/>
                <a:ea typeface="Times New Roman"/>
                <a:cs typeface="Times New Roman"/>
                <a:sym typeface="Times New Roman"/>
              </a:rPr>
              <a:t>num</a:t>
            </a:r>
            <a:r>
              <a:rPr lang="en-IN" sz="2000" i="1" dirty="0">
                <a:latin typeface="Times New Roman"/>
                <a:ea typeface="Times New Roman"/>
                <a:cs typeface="Times New Roman"/>
                <a:sym typeface="Times New Roman"/>
              </a:rPr>
              <a:t>-mappers</a:t>
            </a:r>
            <a:r>
              <a:rPr lang="en-IN" sz="2000" dirty="0">
                <a:latin typeface="Times New Roman"/>
                <a:ea typeface="Times New Roman"/>
                <a:cs typeface="Times New Roman"/>
                <a:sym typeface="Times New Roman"/>
              </a:rPr>
              <a:t> argument. Each of these arguments takes an integer value which corresponds to the degree of parallelism to employ.</a:t>
            </a:r>
            <a:endParaRPr dirty="0"/>
          </a:p>
          <a:p>
            <a:pPr marL="0" lvl="0" indent="0" algn="l" rtl="0">
              <a:lnSpc>
                <a:spcPct val="90000"/>
              </a:lnSpc>
              <a:spcBef>
                <a:spcPts val="1000"/>
              </a:spcBef>
              <a:spcAft>
                <a:spcPts val="0"/>
              </a:spcAft>
              <a:buClr>
                <a:schemeClr val="dk1"/>
              </a:buClr>
              <a:buSzPts val="2000"/>
              <a:buNone/>
            </a:pPr>
            <a:endParaRPr sz="2000" b="1" dirty="0">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Times New Roman"/>
              <a:buNone/>
            </a:pPr>
            <a:r>
              <a:rPr lang="en-IN" dirty="0">
                <a:latin typeface="Times New Roman"/>
                <a:ea typeface="Times New Roman"/>
                <a:cs typeface="Times New Roman"/>
                <a:sym typeface="Times New Roman"/>
              </a:rPr>
              <a:t>Sqoop – IMPORT Command</a:t>
            </a:r>
            <a:endParaRPr dirty="0">
              <a:latin typeface="Times New Roman"/>
              <a:ea typeface="Times New Roman"/>
              <a:cs typeface="Times New Roman"/>
              <a:sym typeface="Times New Roman"/>
            </a:endParaRPr>
          </a:p>
        </p:txBody>
      </p:sp>
      <p:sp>
        <p:nvSpPr>
          <p:cNvPr id="175" name="Google Shape;175;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400"/>
              <a:buChar char="•"/>
            </a:pPr>
            <a:r>
              <a:rPr lang="en-IN" sz="2000" dirty="0">
                <a:latin typeface="Times New Roman"/>
                <a:ea typeface="Times New Roman"/>
                <a:cs typeface="Times New Roman"/>
                <a:sym typeface="Times New Roman"/>
              </a:rPr>
              <a:t>You can control the number of mappers independently from the number of files present in the directory</a:t>
            </a:r>
            <a:endParaRPr sz="2000" dirty="0"/>
          </a:p>
          <a:p>
            <a:pPr marL="228600" lvl="0" indent="-228600" algn="just" rtl="0">
              <a:lnSpc>
                <a:spcPct val="90000"/>
              </a:lnSpc>
              <a:spcBef>
                <a:spcPts val="1000"/>
              </a:spcBef>
              <a:spcAft>
                <a:spcPts val="0"/>
              </a:spcAft>
              <a:buClr>
                <a:schemeClr val="dk1"/>
              </a:buClr>
              <a:buSzPts val="2400"/>
              <a:buChar char="•"/>
            </a:pPr>
            <a:r>
              <a:rPr lang="en-IN" sz="2000" dirty="0">
                <a:latin typeface="Times New Roman"/>
                <a:ea typeface="Times New Roman"/>
                <a:cs typeface="Times New Roman"/>
                <a:sym typeface="Times New Roman"/>
              </a:rPr>
              <a:t>Export performance depends on the degree of parallelism. </a:t>
            </a:r>
            <a:endParaRPr sz="2000" dirty="0"/>
          </a:p>
          <a:p>
            <a:pPr marL="228600" lvl="0" indent="-228600" algn="just" rtl="0">
              <a:lnSpc>
                <a:spcPct val="90000"/>
              </a:lnSpc>
              <a:spcBef>
                <a:spcPts val="1000"/>
              </a:spcBef>
              <a:spcAft>
                <a:spcPts val="0"/>
              </a:spcAft>
              <a:buClr>
                <a:schemeClr val="dk1"/>
              </a:buClr>
              <a:buSzPts val="2400"/>
              <a:buChar char="•"/>
            </a:pPr>
            <a:r>
              <a:rPr lang="en-IN" sz="2000" dirty="0">
                <a:latin typeface="Times New Roman"/>
                <a:ea typeface="Times New Roman"/>
                <a:cs typeface="Times New Roman"/>
                <a:sym typeface="Times New Roman"/>
              </a:rPr>
              <a:t>By default, Sqoop will use four tasks in parallel for the export process. This may not be optimal, you will need to experiment with your own particular setup. </a:t>
            </a:r>
            <a:endParaRPr sz="2000" dirty="0"/>
          </a:p>
          <a:p>
            <a:pPr marL="228600" lvl="0" indent="-228600" algn="just" rtl="0">
              <a:lnSpc>
                <a:spcPct val="90000"/>
              </a:lnSpc>
              <a:spcBef>
                <a:spcPts val="1000"/>
              </a:spcBef>
              <a:spcAft>
                <a:spcPts val="0"/>
              </a:spcAft>
              <a:buClr>
                <a:schemeClr val="dk1"/>
              </a:buClr>
              <a:buSzPts val="2400"/>
              <a:buChar char="•"/>
            </a:pPr>
            <a:r>
              <a:rPr lang="en-IN" sz="2000" dirty="0">
                <a:latin typeface="Times New Roman"/>
                <a:ea typeface="Times New Roman"/>
                <a:cs typeface="Times New Roman"/>
                <a:sym typeface="Times New Roman"/>
              </a:rPr>
              <a:t>Additional tasks may offer better concurrency, but if the database is already bottlenecked on updating indices, invoking triggers, and so on, then additional load may decrease performance.</a:t>
            </a:r>
            <a:endParaRPr sz="2000" dirty="0"/>
          </a:p>
          <a:p>
            <a:pPr marL="0" lvl="0" indent="0" algn="just" rtl="0">
              <a:lnSpc>
                <a:spcPct val="90000"/>
              </a:lnSpc>
              <a:spcBef>
                <a:spcPts val="1000"/>
              </a:spcBef>
              <a:spcAft>
                <a:spcPts val="0"/>
              </a:spcAft>
              <a:buClr>
                <a:schemeClr val="dk1"/>
              </a:buClr>
              <a:buSzPts val="2400"/>
              <a:buNone/>
            </a:pPr>
            <a:endParaRPr sz="2400" dirty="0">
              <a:latin typeface="Times New Roman"/>
              <a:ea typeface="Times New Roman"/>
              <a:cs typeface="Times New Roman"/>
              <a:sym typeface="Times New Roman"/>
            </a:endParaRPr>
          </a:p>
        </p:txBody>
      </p:sp>
      <p:pic>
        <p:nvPicPr>
          <p:cNvPr id="176" name="Google Shape;176;p27" descr="https://miro.medium.com/v2/resize:fit:700/1*HbNrqyLdxGBGnRdAHljzAA.png"/>
          <p:cNvPicPr preferRelativeResize="0"/>
          <p:nvPr/>
        </p:nvPicPr>
        <p:blipFill rotWithShape="1">
          <a:blip r:embed="rId3">
            <a:alphaModFix/>
          </a:blip>
          <a:srcRect/>
          <a:stretch/>
        </p:blipFill>
        <p:spPr>
          <a:xfrm>
            <a:off x="496887" y="4472585"/>
            <a:ext cx="11198225" cy="57591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Times New Roman"/>
              <a:buNone/>
            </a:pPr>
            <a:r>
              <a:rPr lang="en-IN" dirty="0">
                <a:latin typeface="Times New Roman"/>
                <a:ea typeface="Times New Roman"/>
                <a:cs typeface="Times New Roman"/>
                <a:sym typeface="Times New Roman"/>
              </a:rPr>
              <a:t>Sqoop – IMPORT Command</a:t>
            </a:r>
            <a:endParaRPr dirty="0">
              <a:latin typeface="Times New Roman"/>
              <a:ea typeface="Times New Roman"/>
              <a:cs typeface="Times New Roman"/>
              <a:sym typeface="Times New Roman"/>
            </a:endParaRPr>
          </a:p>
        </p:txBody>
      </p:sp>
      <p:sp>
        <p:nvSpPr>
          <p:cNvPr id="182" name="Google Shape;182;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IN" sz="2000" dirty="0">
                <a:latin typeface="Times New Roman" panose="02020603050405020304" pitchFamily="18" charset="0"/>
                <a:cs typeface="Times New Roman" panose="02020603050405020304" pitchFamily="18" charset="0"/>
              </a:rPr>
              <a:t>You can see in the below image, that the number of mapper task is 1.</a:t>
            </a:r>
            <a:endParaRPr sz="2000" dirty="0">
              <a:latin typeface="Times New Roman" panose="02020603050405020304" pitchFamily="18" charset="0"/>
              <a:cs typeface="Times New Roman" panose="02020603050405020304" pitchFamily="18" charset="0"/>
            </a:endParaRPr>
          </a:p>
          <a:p>
            <a:pPr marL="228600" lvl="0" indent="-50800" algn="l" rtl="0">
              <a:lnSpc>
                <a:spcPct val="90000"/>
              </a:lnSpc>
              <a:spcBef>
                <a:spcPts val="1000"/>
              </a:spcBef>
              <a:spcAft>
                <a:spcPts val="0"/>
              </a:spcAft>
              <a:buClr>
                <a:schemeClr val="dk1"/>
              </a:buClr>
              <a:buSzPts val="2800"/>
              <a:buNone/>
            </a:pPr>
            <a:endParaRPr sz="2000" dirty="0">
              <a:latin typeface="Times New Roman" panose="02020603050405020304" pitchFamily="18" charset="0"/>
              <a:cs typeface="Times New Roman" panose="02020603050405020304" pitchFamily="18" charset="0"/>
            </a:endParaRPr>
          </a:p>
          <a:p>
            <a:pPr marL="228600" lvl="0" indent="-50800" algn="l" rtl="0">
              <a:lnSpc>
                <a:spcPct val="90000"/>
              </a:lnSpc>
              <a:spcBef>
                <a:spcPts val="1000"/>
              </a:spcBef>
              <a:spcAft>
                <a:spcPts val="0"/>
              </a:spcAft>
              <a:buClr>
                <a:schemeClr val="dk1"/>
              </a:buClr>
              <a:buSzPts val="2800"/>
              <a:buNone/>
            </a:pPr>
            <a:endParaRPr sz="2000" dirty="0">
              <a:latin typeface="Times New Roman" panose="02020603050405020304" pitchFamily="18" charset="0"/>
              <a:cs typeface="Times New Roman" panose="02020603050405020304" pitchFamily="18" charset="0"/>
            </a:endParaRPr>
          </a:p>
          <a:p>
            <a:pPr marL="228600" lvl="0" indent="-50800" algn="l" rtl="0">
              <a:lnSpc>
                <a:spcPct val="90000"/>
              </a:lnSpc>
              <a:spcBef>
                <a:spcPts val="1000"/>
              </a:spcBef>
              <a:spcAft>
                <a:spcPts val="0"/>
              </a:spcAft>
              <a:buClr>
                <a:schemeClr val="dk1"/>
              </a:buClr>
              <a:buSzPts val="2800"/>
              <a:buNone/>
            </a:pPr>
            <a:endParaRPr sz="2000" dirty="0">
              <a:latin typeface="Times New Roman" panose="02020603050405020304" pitchFamily="18" charset="0"/>
              <a:cs typeface="Times New Roman" panose="02020603050405020304" pitchFamily="18" charset="0"/>
            </a:endParaRPr>
          </a:p>
          <a:p>
            <a:pPr marL="228600" lvl="0" indent="-50800" algn="l" rtl="0">
              <a:lnSpc>
                <a:spcPct val="90000"/>
              </a:lnSpc>
              <a:spcBef>
                <a:spcPts val="1000"/>
              </a:spcBef>
              <a:spcAft>
                <a:spcPts val="0"/>
              </a:spcAft>
              <a:buClr>
                <a:schemeClr val="dk1"/>
              </a:buClr>
              <a:buSzPts val="2800"/>
              <a:buNone/>
            </a:pPr>
            <a:endParaRPr sz="2000" dirty="0">
              <a:latin typeface="Times New Roman" panose="02020603050405020304" pitchFamily="18" charset="0"/>
              <a:cs typeface="Times New Roman" panose="02020603050405020304" pitchFamily="18" charset="0"/>
            </a:endParaRPr>
          </a:p>
          <a:p>
            <a:pPr marL="228600" lvl="0" indent="-228600" algn="l" rtl="0">
              <a:lnSpc>
                <a:spcPct val="90000"/>
              </a:lnSpc>
              <a:spcBef>
                <a:spcPts val="1000"/>
              </a:spcBef>
              <a:spcAft>
                <a:spcPts val="0"/>
              </a:spcAft>
              <a:buClr>
                <a:schemeClr val="dk1"/>
              </a:buClr>
              <a:buSzPts val="2800"/>
              <a:buChar char="•"/>
            </a:pPr>
            <a:r>
              <a:rPr lang="en-IN" sz="2000" dirty="0">
                <a:latin typeface="Times New Roman" panose="02020603050405020304" pitchFamily="18" charset="0"/>
                <a:cs typeface="Times New Roman" panose="02020603050405020304" pitchFamily="18" charset="0"/>
              </a:rPr>
              <a:t>The number of files that are created while importing MySQL tables is equal to the number of mapper created.</a:t>
            </a:r>
            <a:endParaRPr sz="2000" dirty="0">
              <a:latin typeface="Times New Roman" panose="02020603050405020304" pitchFamily="18" charset="0"/>
              <a:cs typeface="Times New Roman" panose="02020603050405020304" pitchFamily="18" charset="0"/>
            </a:endParaRPr>
          </a:p>
          <a:p>
            <a:pPr marL="0" lvl="0" indent="0" algn="l" rtl="0">
              <a:lnSpc>
                <a:spcPct val="90000"/>
              </a:lnSpc>
              <a:spcBef>
                <a:spcPts val="1000"/>
              </a:spcBef>
              <a:spcAft>
                <a:spcPts val="0"/>
              </a:spcAft>
              <a:buClr>
                <a:schemeClr val="dk1"/>
              </a:buClr>
              <a:buSzPts val="2800"/>
              <a:buNone/>
            </a:pPr>
            <a:br>
              <a:rPr lang="en-IN" dirty="0"/>
            </a:br>
            <a:br>
              <a:rPr lang="en-IN" dirty="0"/>
            </a:br>
            <a:endParaRPr dirty="0"/>
          </a:p>
        </p:txBody>
      </p:sp>
      <p:pic>
        <p:nvPicPr>
          <p:cNvPr id="183" name="Google Shape;183;p28" descr="https://miro.medium.com/v2/resize:fit:625/1*15R47ANUdB1wbRBf7XFnaw.png"/>
          <p:cNvPicPr preferRelativeResize="0"/>
          <p:nvPr/>
        </p:nvPicPr>
        <p:blipFill rotWithShape="1">
          <a:blip r:embed="rId3">
            <a:alphaModFix/>
          </a:blip>
          <a:srcRect/>
          <a:stretch/>
        </p:blipFill>
        <p:spPr>
          <a:xfrm>
            <a:off x="1833743" y="2288522"/>
            <a:ext cx="5953125" cy="14382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Times New Roman"/>
              <a:buNone/>
            </a:pPr>
            <a:r>
              <a:rPr lang="en-IN" dirty="0">
                <a:latin typeface="Times New Roman"/>
                <a:ea typeface="Times New Roman"/>
                <a:cs typeface="Times New Roman"/>
                <a:sym typeface="Times New Roman"/>
              </a:rPr>
              <a:t>Sqoop — IMPORT subset of a table</a:t>
            </a:r>
            <a:endParaRPr dirty="0"/>
          </a:p>
        </p:txBody>
      </p:sp>
      <p:sp>
        <p:nvSpPr>
          <p:cNvPr id="189" name="Google Shape;189;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000"/>
              <a:buChar char="•"/>
            </a:pPr>
            <a:r>
              <a:rPr lang="en-IN" sz="2000" b="1">
                <a:latin typeface="Times New Roman"/>
                <a:ea typeface="Times New Roman"/>
                <a:cs typeface="Times New Roman"/>
                <a:sym typeface="Times New Roman"/>
              </a:rPr>
              <a:t>Sqoop — IMPORT Command with Where Clause</a:t>
            </a:r>
            <a:endParaRPr/>
          </a:p>
          <a:p>
            <a:pPr marL="228600" lvl="0" indent="-228600" algn="just" rtl="0">
              <a:lnSpc>
                <a:spcPct val="90000"/>
              </a:lnSpc>
              <a:spcBef>
                <a:spcPts val="1000"/>
              </a:spcBef>
              <a:spcAft>
                <a:spcPts val="0"/>
              </a:spcAft>
              <a:buClr>
                <a:schemeClr val="dk1"/>
              </a:buClr>
              <a:buSzPts val="2000"/>
              <a:buChar char="•"/>
            </a:pPr>
            <a:r>
              <a:rPr lang="en-IN" sz="2000">
                <a:latin typeface="Times New Roman"/>
                <a:ea typeface="Times New Roman"/>
                <a:cs typeface="Times New Roman"/>
                <a:sym typeface="Times New Roman"/>
              </a:rPr>
              <a:t>You can import a subset of a table using the ‘where’ clause in Sqoop import tool. </a:t>
            </a:r>
            <a:endParaRPr/>
          </a:p>
          <a:p>
            <a:pPr marL="228600" lvl="0" indent="-228600" algn="just" rtl="0">
              <a:lnSpc>
                <a:spcPct val="90000"/>
              </a:lnSpc>
              <a:spcBef>
                <a:spcPts val="1000"/>
              </a:spcBef>
              <a:spcAft>
                <a:spcPts val="0"/>
              </a:spcAft>
              <a:buClr>
                <a:schemeClr val="dk1"/>
              </a:buClr>
              <a:buSzPts val="2000"/>
              <a:buChar char="•"/>
            </a:pPr>
            <a:r>
              <a:rPr lang="en-IN" sz="2000">
                <a:latin typeface="Times New Roman"/>
                <a:ea typeface="Times New Roman"/>
                <a:cs typeface="Times New Roman"/>
                <a:sym typeface="Times New Roman"/>
              </a:rPr>
              <a:t>It executes the corresponding SQL query in the respective database server and stores the result in a target directory in HDFS. </a:t>
            </a:r>
            <a:endParaRPr/>
          </a:p>
          <a:p>
            <a:pPr marL="228600" lvl="0" indent="-228600" algn="just" rtl="0">
              <a:lnSpc>
                <a:spcPct val="90000"/>
              </a:lnSpc>
              <a:spcBef>
                <a:spcPts val="1000"/>
              </a:spcBef>
              <a:spcAft>
                <a:spcPts val="0"/>
              </a:spcAft>
              <a:buClr>
                <a:schemeClr val="dk1"/>
              </a:buClr>
              <a:buSzPts val="2000"/>
              <a:buChar char="•"/>
            </a:pPr>
            <a:r>
              <a:rPr lang="en-IN" sz="2000">
                <a:latin typeface="Times New Roman"/>
                <a:ea typeface="Times New Roman"/>
                <a:cs typeface="Times New Roman"/>
                <a:sym typeface="Times New Roman"/>
              </a:rPr>
              <a:t>You can use the following command to import data with ‘</a:t>
            </a:r>
            <a:r>
              <a:rPr lang="en-IN" sz="2000" i="1">
                <a:latin typeface="Times New Roman"/>
                <a:ea typeface="Times New Roman"/>
                <a:cs typeface="Times New Roman"/>
                <a:sym typeface="Times New Roman"/>
              </a:rPr>
              <a:t>where</a:t>
            </a:r>
            <a:r>
              <a:rPr lang="en-IN" sz="2000">
                <a:latin typeface="Times New Roman"/>
                <a:ea typeface="Times New Roman"/>
                <a:cs typeface="Times New Roman"/>
                <a:sym typeface="Times New Roman"/>
              </a:rPr>
              <a:t>‘ clause:</a:t>
            </a:r>
            <a:endParaRPr/>
          </a:p>
          <a:p>
            <a:pPr marL="228600" lvl="0" indent="-101600" algn="just" rtl="0">
              <a:lnSpc>
                <a:spcPct val="90000"/>
              </a:lnSpc>
              <a:spcBef>
                <a:spcPts val="1000"/>
              </a:spcBef>
              <a:spcAft>
                <a:spcPts val="0"/>
              </a:spcAft>
              <a:buClr>
                <a:schemeClr val="dk1"/>
              </a:buClr>
              <a:buSzPts val="2000"/>
              <a:buNone/>
            </a:pPr>
            <a:endParaRPr sz="2000">
              <a:latin typeface="Times New Roman"/>
              <a:ea typeface="Times New Roman"/>
              <a:cs typeface="Times New Roman"/>
              <a:sym typeface="Times New Roman"/>
            </a:endParaRPr>
          </a:p>
          <a:p>
            <a:pPr marL="0" lvl="0" indent="0" algn="l" rtl="0">
              <a:lnSpc>
                <a:spcPct val="100000"/>
              </a:lnSpc>
              <a:spcBef>
                <a:spcPts val="0"/>
              </a:spcBef>
              <a:spcAft>
                <a:spcPts val="0"/>
              </a:spcAft>
              <a:buClr>
                <a:srgbClr val="242424"/>
              </a:buClr>
              <a:buSzPts val="2000"/>
              <a:buNone/>
            </a:pPr>
            <a:r>
              <a:rPr lang="en-IN" sz="2000" b="1" i="0" u="none" strike="noStrike" cap="none">
                <a:solidFill>
                  <a:srgbClr val="242424"/>
                </a:solidFill>
                <a:latin typeface="Source Code Pro"/>
                <a:ea typeface="Source Code Pro"/>
                <a:cs typeface="Source Code Pro"/>
                <a:sym typeface="Source Code Pro"/>
              </a:rPr>
              <a:t>sqoop import --connect jdbc:mysql://localhost/employees --username edureka --table employees --m 3 --where "emp_no &amp;gt; 49000" --target-dir /Latest_Employees</a:t>
            </a:r>
            <a:endParaRPr sz="1800" b="1" i="0" u="none" strike="noStrike" cap="none">
              <a:solidFill>
                <a:schemeClr val="dk1"/>
              </a:solidFill>
            </a:endParaRPr>
          </a:p>
          <a:p>
            <a:pPr marL="0" lvl="0" indent="0" algn="l" rtl="0">
              <a:lnSpc>
                <a:spcPct val="100000"/>
              </a:lnSpc>
              <a:spcBef>
                <a:spcPts val="0"/>
              </a:spcBef>
              <a:spcAft>
                <a:spcPts val="0"/>
              </a:spcAft>
              <a:buClr>
                <a:schemeClr val="dk1"/>
              </a:buClr>
              <a:buSzPts val="3200"/>
              <a:buNone/>
            </a:pPr>
            <a:br>
              <a:rPr lang="en-IN" sz="3200" b="1" i="0" u="none" strike="noStrike" cap="none">
                <a:solidFill>
                  <a:schemeClr val="dk1"/>
                </a:solidFill>
                <a:latin typeface="Arial"/>
                <a:ea typeface="Arial"/>
                <a:cs typeface="Arial"/>
                <a:sym typeface="Arial"/>
              </a:rPr>
            </a:br>
            <a:endParaRPr sz="3200" b="1" i="0" u="none" strike="noStrike" cap="none">
              <a:solidFill>
                <a:schemeClr val="dk1"/>
              </a:solidFill>
              <a:latin typeface="Arial"/>
              <a:ea typeface="Arial"/>
              <a:cs typeface="Arial"/>
              <a:sym typeface="Arial"/>
            </a:endParaRPr>
          </a:p>
          <a:p>
            <a:pPr marL="0" lvl="0" indent="0" algn="just" rtl="0">
              <a:lnSpc>
                <a:spcPct val="90000"/>
              </a:lnSpc>
              <a:spcBef>
                <a:spcPts val="1000"/>
              </a:spcBef>
              <a:spcAft>
                <a:spcPts val="0"/>
              </a:spcAft>
              <a:buClr>
                <a:schemeClr val="dk1"/>
              </a:buClr>
              <a:buSzPts val="2000"/>
              <a:buNone/>
            </a:pPr>
            <a:endParaRPr sz="2000">
              <a:latin typeface="Times New Roman"/>
              <a:ea typeface="Times New Roman"/>
              <a:cs typeface="Times New Roman"/>
              <a:sym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Times New Roman"/>
              <a:buNone/>
            </a:pPr>
            <a:r>
              <a:rPr lang="en-IN" dirty="0">
                <a:latin typeface="Times New Roman"/>
                <a:ea typeface="Times New Roman"/>
                <a:cs typeface="Times New Roman"/>
                <a:sym typeface="Times New Roman"/>
              </a:rPr>
              <a:t>Sqoop — Incremental Import</a:t>
            </a:r>
            <a:endParaRPr dirty="0"/>
          </a:p>
        </p:txBody>
      </p:sp>
      <p:sp>
        <p:nvSpPr>
          <p:cNvPr id="195" name="Google Shape;195;p30"/>
          <p:cNvSpPr txBox="1">
            <a:spLocks noGrp="1"/>
          </p:cNvSpPr>
          <p:nvPr>
            <p:ph type="body" idx="1"/>
          </p:nvPr>
        </p:nvSpPr>
        <p:spPr>
          <a:xfrm>
            <a:off x="838200" y="1439259"/>
            <a:ext cx="10515600" cy="4351338"/>
          </a:xfrm>
          <a:prstGeom prst="rect">
            <a:avLst/>
          </a:prstGeom>
          <a:noFill/>
          <a:ln>
            <a:noFill/>
          </a:ln>
        </p:spPr>
        <p:txBody>
          <a:bodyPr spcFirstLastPara="1" wrap="square" lIns="91425" tIns="45700" rIns="91425" bIns="45700" anchor="t" anchorCtr="0">
            <a:noAutofit/>
          </a:bodyPr>
          <a:lstStyle/>
          <a:p>
            <a:pPr marL="228600" lvl="0" indent="-228600" algn="just" rtl="0">
              <a:lnSpc>
                <a:spcPct val="90000"/>
              </a:lnSpc>
              <a:spcBef>
                <a:spcPts val="0"/>
              </a:spcBef>
              <a:spcAft>
                <a:spcPts val="0"/>
              </a:spcAft>
              <a:buClr>
                <a:schemeClr val="dk1"/>
              </a:buClr>
              <a:buSzPts val="2000"/>
              <a:buChar char="•"/>
            </a:pPr>
            <a:r>
              <a:rPr lang="en-IN" sz="2000">
                <a:latin typeface="Times New Roman"/>
                <a:ea typeface="Times New Roman"/>
                <a:cs typeface="Times New Roman"/>
                <a:sym typeface="Times New Roman"/>
              </a:rPr>
              <a:t>Sqoop provides an incremental import mode which can be used to retrieve only rows newer than some previously-imported set of rows. Sqoop supports two types of incremental imports: </a:t>
            </a:r>
            <a:r>
              <a:rPr lang="en-IN" sz="2000" i="1">
                <a:latin typeface="Times New Roman"/>
                <a:ea typeface="Times New Roman"/>
                <a:cs typeface="Times New Roman"/>
                <a:sym typeface="Times New Roman"/>
              </a:rPr>
              <a:t>append</a:t>
            </a:r>
            <a:r>
              <a:rPr lang="en-IN" sz="2000">
                <a:latin typeface="Times New Roman"/>
                <a:ea typeface="Times New Roman"/>
                <a:cs typeface="Times New Roman"/>
                <a:sym typeface="Times New Roman"/>
              </a:rPr>
              <a:t> and </a:t>
            </a:r>
            <a:r>
              <a:rPr lang="en-IN" sz="2000" i="1">
                <a:latin typeface="Times New Roman"/>
                <a:ea typeface="Times New Roman"/>
                <a:cs typeface="Times New Roman"/>
                <a:sym typeface="Times New Roman"/>
              </a:rPr>
              <a:t>lastmodified</a:t>
            </a:r>
            <a:r>
              <a:rPr lang="en-IN" sz="2000">
                <a:latin typeface="Times New Roman"/>
                <a:ea typeface="Times New Roman"/>
                <a:cs typeface="Times New Roman"/>
                <a:sym typeface="Times New Roman"/>
              </a:rPr>
              <a:t>. You can use the –incremental argument to specify the type of incremental import to perform.</a:t>
            </a:r>
            <a:endParaRPr/>
          </a:p>
          <a:p>
            <a:pPr marL="228600" lvl="0" indent="-228600" algn="just" rtl="0">
              <a:lnSpc>
                <a:spcPct val="90000"/>
              </a:lnSpc>
              <a:spcBef>
                <a:spcPts val="1000"/>
              </a:spcBef>
              <a:spcAft>
                <a:spcPts val="0"/>
              </a:spcAft>
              <a:buClr>
                <a:schemeClr val="dk1"/>
              </a:buClr>
              <a:buSzPts val="2000"/>
              <a:buChar char="•"/>
            </a:pPr>
            <a:r>
              <a:rPr lang="en-IN" sz="2000">
                <a:latin typeface="Times New Roman"/>
                <a:ea typeface="Times New Roman"/>
                <a:cs typeface="Times New Roman"/>
                <a:sym typeface="Times New Roman"/>
              </a:rPr>
              <a:t>You should specify </a:t>
            </a:r>
            <a:r>
              <a:rPr lang="en-IN" sz="2000" i="1">
                <a:latin typeface="Times New Roman"/>
                <a:ea typeface="Times New Roman"/>
                <a:cs typeface="Times New Roman"/>
                <a:sym typeface="Times New Roman"/>
              </a:rPr>
              <a:t>append</a:t>
            </a:r>
            <a:r>
              <a:rPr lang="en-IN" sz="2000">
                <a:latin typeface="Times New Roman"/>
                <a:ea typeface="Times New Roman"/>
                <a:cs typeface="Times New Roman"/>
                <a:sym typeface="Times New Roman"/>
              </a:rPr>
              <a:t> mode when importing a table where new rows are continually being added with increasing row id values. You specify the column containing the row’s id with </a:t>
            </a:r>
            <a:r>
              <a:rPr lang="en-IN" sz="2000" i="1">
                <a:latin typeface="Times New Roman"/>
                <a:ea typeface="Times New Roman"/>
                <a:cs typeface="Times New Roman"/>
                <a:sym typeface="Times New Roman"/>
              </a:rPr>
              <a:t>–check-column</a:t>
            </a:r>
            <a:r>
              <a:rPr lang="en-IN" sz="2000">
                <a:latin typeface="Times New Roman"/>
                <a:ea typeface="Times New Roman"/>
                <a:cs typeface="Times New Roman"/>
                <a:sym typeface="Times New Roman"/>
              </a:rPr>
              <a:t>. Sqoop imports rows where the check column has a value greater than the one specified with </a:t>
            </a:r>
            <a:r>
              <a:rPr lang="en-IN" sz="2000" i="1">
                <a:latin typeface="Times New Roman"/>
                <a:ea typeface="Times New Roman"/>
                <a:cs typeface="Times New Roman"/>
                <a:sym typeface="Times New Roman"/>
              </a:rPr>
              <a:t>–last-value</a:t>
            </a:r>
            <a:r>
              <a:rPr lang="en-IN" sz="2000">
                <a:latin typeface="Times New Roman"/>
                <a:ea typeface="Times New Roman"/>
                <a:cs typeface="Times New Roman"/>
                <a:sym typeface="Times New Roman"/>
              </a:rPr>
              <a:t>.</a:t>
            </a:r>
            <a:endParaRPr/>
          </a:p>
          <a:p>
            <a:pPr marL="228600" lvl="0" indent="-228600" algn="just" rtl="0">
              <a:lnSpc>
                <a:spcPct val="90000"/>
              </a:lnSpc>
              <a:spcBef>
                <a:spcPts val="1000"/>
              </a:spcBef>
              <a:spcAft>
                <a:spcPts val="0"/>
              </a:spcAft>
              <a:buClr>
                <a:schemeClr val="dk1"/>
              </a:buClr>
              <a:buSzPts val="2000"/>
              <a:buChar char="•"/>
            </a:pPr>
            <a:r>
              <a:rPr lang="en-IN" sz="2000">
                <a:latin typeface="Times New Roman"/>
                <a:ea typeface="Times New Roman"/>
                <a:cs typeface="Times New Roman"/>
                <a:sym typeface="Times New Roman"/>
              </a:rPr>
              <a:t>An alternate table update strategy supported by Sqoop is called </a:t>
            </a:r>
            <a:r>
              <a:rPr lang="en-IN" sz="2000" i="1">
                <a:latin typeface="Times New Roman"/>
                <a:ea typeface="Times New Roman"/>
                <a:cs typeface="Times New Roman"/>
                <a:sym typeface="Times New Roman"/>
              </a:rPr>
              <a:t>lastmodified</a:t>
            </a:r>
            <a:r>
              <a:rPr lang="en-IN" sz="2000">
                <a:latin typeface="Times New Roman"/>
                <a:ea typeface="Times New Roman"/>
                <a:cs typeface="Times New Roman"/>
                <a:sym typeface="Times New Roman"/>
              </a:rPr>
              <a:t> mode. You should use this when rows of the source table may be updated, and each such update will set the value of a last-modified column to the current timestamp.</a:t>
            </a:r>
            <a:endParaRPr/>
          </a:p>
          <a:p>
            <a:pPr marL="228600" lvl="0" indent="-228600" algn="just" rtl="0">
              <a:lnSpc>
                <a:spcPct val="90000"/>
              </a:lnSpc>
              <a:spcBef>
                <a:spcPts val="1000"/>
              </a:spcBef>
              <a:spcAft>
                <a:spcPts val="0"/>
              </a:spcAft>
              <a:buClr>
                <a:schemeClr val="dk1"/>
              </a:buClr>
              <a:buSzPts val="2000"/>
              <a:buChar char="•"/>
            </a:pPr>
            <a:r>
              <a:rPr lang="en-IN" sz="2000">
                <a:latin typeface="Times New Roman"/>
                <a:ea typeface="Times New Roman"/>
                <a:cs typeface="Times New Roman"/>
                <a:sym typeface="Times New Roman"/>
              </a:rPr>
              <a:t>When running a subsequent import, you should specify </a:t>
            </a:r>
            <a:r>
              <a:rPr lang="en-IN" sz="2000" i="1">
                <a:latin typeface="Times New Roman"/>
                <a:ea typeface="Times New Roman"/>
                <a:cs typeface="Times New Roman"/>
                <a:sym typeface="Times New Roman"/>
              </a:rPr>
              <a:t>–last-value</a:t>
            </a:r>
            <a:r>
              <a:rPr lang="en-IN" sz="2000">
                <a:latin typeface="Times New Roman"/>
                <a:ea typeface="Times New Roman"/>
                <a:cs typeface="Times New Roman"/>
                <a:sym typeface="Times New Roman"/>
              </a:rPr>
              <a:t> in this way to ensure you import only the new or updated data. This is handled automatically by creating an incremental import as a saved job, which is the preferred mechanism for performing a recurring incremental import.</a:t>
            </a:r>
            <a:endParaRPr/>
          </a:p>
          <a:p>
            <a:pPr marL="228600" lvl="0" indent="-228600" algn="just" rtl="0">
              <a:lnSpc>
                <a:spcPct val="90000"/>
              </a:lnSpc>
              <a:spcBef>
                <a:spcPts val="1000"/>
              </a:spcBef>
              <a:spcAft>
                <a:spcPts val="0"/>
              </a:spcAft>
              <a:buClr>
                <a:schemeClr val="dk1"/>
              </a:buClr>
              <a:buSzPts val="2000"/>
              <a:buChar char="•"/>
            </a:pPr>
            <a:br>
              <a:rPr lang="en-IN" sz="2000">
                <a:latin typeface="Times New Roman"/>
                <a:ea typeface="Times New Roman"/>
                <a:cs typeface="Times New Roman"/>
                <a:sym typeface="Times New Roman"/>
              </a:rPr>
            </a:br>
            <a:endParaRPr sz="2000">
              <a:latin typeface="Times New Roman"/>
              <a:ea typeface="Times New Roman"/>
              <a:cs typeface="Times New Roman"/>
              <a:sym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N" dirty="0">
                <a:latin typeface="Times New Roman" panose="02020603050405020304" pitchFamily="18" charset="0"/>
                <a:cs typeface="Times New Roman" panose="02020603050405020304" pitchFamily="18" charset="0"/>
              </a:rPr>
              <a:t>Sqoop — Incremental Import</a:t>
            </a:r>
            <a:endParaRPr dirty="0">
              <a:latin typeface="Times New Roman" panose="02020603050405020304" pitchFamily="18" charset="0"/>
              <a:cs typeface="Times New Roman" panose="02020603050405020304" pitchFamily="18" charset="0"/>
            </a:endParaRPr>
          </a:p>
        </p:txBody>
      </p:sp>
      <p:sp>
        <p:nvSpPr>
          <p:cNvPr id="201" name="Google Shape;201;p31"/>
          <p:cNvSpPr txBox="1">
            <a:spLocks noGrp="1"/>
          </p:cNvSpPr>
          <p:nvPr>
            <p:ph type="body" idx="1"/>
          </p:nvPr>
        </p:nvSpPr>
        <p:spPr>
          <a:xfrm>
            <a:off x="838200" y="1418990"/>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000"/>
              <a:buChar char="•"/>
            </a:pPr>
            <a:r>
              <a:rPr lang="en-IN" sz="2000" dirty="0">
                <a:latin typeface="Times New Roman"/>
                <a:ea typeface="Times New Roman"/>
                <a:cs typeface="Times New Roman"/>
                <a:sym typeface="Times New Roman"/>
              </a:rPr>
              <a:t>First we are inserting a new row which will be updated in our HDFS.</a:t>
            </a:r>
            <a:endParaRPr dirty="0"/>
          </a:p>
          <a:p>
            <a:pPr marL="228600" lvl="0" indent="-101600" algn="just" rtl="0">
              <a:lnSpc>
                <a:spcPct val="90000"/>
              </a:lnSpc>
              <a:spcBef>
                <a:spcPts val="1000"/>
              </a:spcBef>
              <a:spcAft>
                <a:spcPts val="0"/>
              </a:spcAft>
              <a:buClr>
                <a:schemeClr val="dk1"/>
              </a:buClr>
              <a:buSzPts val="2000"/>
              <a:buNone/>
            </a:pPr>
            <a:endParaRPr sz="2000" dirty="0">
              <a:latin typeface="Times New Roman"/>
              <a:ea typeface="Times New Roman"/>
              <a:cs typeface="Times New Roman"/>
              <a:sym typeface="Times New Roman"/>
            </a:endParaRPr>
          </a:p>
          <a:p>
            <a:pPr marL="228600" lvl="0" indent="-101600" algn="just" rtl="0">
              <a:lnSpc>
                <a:spcPct val="90000"/>
              </a:lnSpc>
              <a:spcBef>
                <a:spcPts val="1000"/>
              </a:spcBef>
              <a:spcAft>
                <a:spcPts val="0"/>
              </a:spcAft>
              <a:buClr>
                <a:schemeClr val="dk1"/>
              </a:buClr>
              <a:buSzPts val="2000"/>
              <a:buNone/>
            </a:pPr>
            <a:endParaRPr sz="2000" dirty="0">
              <a:latin typeface="Times New Roman"/>
              <a:ea typeface="Times New Roman"/>
              <a:cs typeface="Times New Roman"/>
              <a:sym typeface="Times New Roman"/>
            </a:endParaRPr>
          </a:p>
          <a:p>
            <a:pPr marL="228600" lvl="0" indent="-228600" algn="just" rtl="0">
              <a:lnSpc>
                <a:spcPct val="90000"/>
              </a:lnSpc>
              <a:spcBef>
                <a:spcPts val="1000"/>
              </a:spcBef>
              <a:spcAft>
                <a:spcPts val="0"/>
              </a:spcAft>
              <a:buClr>
                <a:schemeClr val="dk1"/>
              </a:buClr>
              <a:buSzPts val="2000"/>
              <a:buChar char="•"/>
            </a:pPr>
            <a:r>
              <a:rPr lang="en-IN" sz="2000" dirty="0">
                <a:latin typeface="Times New Roman"/>
                <a:ea typeface="Times New Roman"/>
                <a:cs typeface="Times New Roman"/>
                <a:sym typeface="Times New Roman"/>
              </a:rPr>
              <a:t>The command for incremental import is:</a:t>
            </a:r>
            <a:endParaRPr dirty="0"/>
          </a:p>
          <a:p>
            <a:pPr marL="0" lvl="0" indent="0" algn="just" rtl="0">
              <a:lnSpc>
                <a:spcPct val="90000"/>
              </a:lnSpc>
              <a:spcBef>
                <a:spcPts val="1000"/>
              </a:spcBef>
              <a:spcAft>
                <a:spcPts val="0"/>
              </a:spcAft>
              <a:buClr>
                <a:schemeClr val="dk1"/>
              </a:buClr>
              <a:buSzPts val="2000"/>
              <a:buNone/>
            </a:pPr>
            <a:r>
              <a:rPr lang="en-IN" sz="2000" b="1" dirty="0" err="1">
                <a:latin typeface="Times New Roman"/>
                <a:ea typeface="Times New Roman"/>
                <a:cs typeface="Times New Roman"/>
                <a:sym typeface="Times New Roman"/>
              </a:rPr>
              <a:t>sqoop</a:t>
            </a:r>
            <a:r>
              <a:rPr lang="en-IN" sz="2000" b="1" dirty="0">
                <a:latin typeface="Times New Roman"/>
                <a:ea typeface="Times New Roman"/>
                <a:cs typeface="Times New Roman"/>
                <a:sym typeface="Times New Roman"/>
              </a:rPr>
              <a:t> import --connect </a:t>
            </a:r>
            <a:r>
              <a:rPr lang="en-IN" sz="2000" b="1" dirty="0" err="1">
                <a:latin typeface="Times New Roman"/>
                <a:ea typeface="Times New Roman"/>
                <a:cs typeface="Times New Roman"/>
                <a:sym typeface="Times New Roman"/>
              </a:rPr>
              <a:t>jdbc:mysql</a:t>
            </a:r>
            <a:r>
              <a:rPr lang="en-IN" sz="2000" b="1" dirty="0">
                <a:latin typeface="Times New Roman"/>
                <a:ea typeface="Times New Roman"/>
                <a:cs typeface="Times New Roman"/>
                <a:sym typeface="Times New Roman"/>
              </a:rPr>
              <a:t>://localhost/employees --username </a:t>
            </a:r>
            <a:r>
              <a:rPr lang="en-IN" sz="2000" b="1" dirty="0" err="1">
                <a:latin typeface="Times New Roman"/>
                <a:ea typeface="Times New Roman"/>
                <a:cs typeface="Times New Roman"/>
                <a:sym typeface="Times New Roman"/>
              </a:rPr>
              <a:t>edureka</a:t>
            </a:r>
            <a:r>
              <a:rPr lang="en-IN" sz="2000" b="1" dirty="0">
                <a:latin typeface="Times New Roman"/>
                <a:ea typeface="Times New Roman"/>
                <a:cs typeface="Times New Roman"/>
                <a:sym typeface="Times New Roman"/>
              </a:rPr>
              <a:t> --table employees --target-</a:t>
            </a:r>
            <a:r>
              <a:rPr lang="en-IN" sz="2000" b="1" dirty="0" err="1">
                <a:latin typeface="Times New Roman"/>
                <a:ea typeface="Times New Roman"/>
                <a:cs typeface="Times New Roman"/>
                <a:sym typeface="Times New Roman"/>
              </a:rPr>
              <a:t>dir</a:t>
            </a:r>
            <a:r>
              <a:rPr lang="en-IN" sz="2000" b="1" dirty="0">
                <a:latin typeface="Times New Roman"/>
                <a:ea typeface="Times New Roman"/>
                <a:cs typeface="Times New Roman"/>
                <a:sym typeface="Times New Roman"/>
              </a:rPr>
              <a:t> /</a:t>
            </a:r>
            <a:r>
              <a:rPr lang="en-IN" sz="2000" b="1" dirty="0" err="1">
                <a:latin typeface="Times New Roman"/>
                <a:ea typeface="Times New Roman"/>
                <a:cs typeface="Times New Roman"/>
                <a:sym typeface="Times New Roman"/>
              </a:rPr>
              <a:t>Latest_Employees</a:t>
            </a:r>
            <a:r>
              <a:rPr lang="en-IN" sz="2000" b="1" dirty="0">
                <a:latin typeface="Times New Roman"/>
                <a:ea typeface="Times New Roman"/>
                <a:cs typeface="Times New Roman"/>
                <a:sym typeface="Times New Roman"/>
              </a:rPr>
              <a:t> --incremental append --check-column </a:t>
            </a:r>
            <a:r>
              <a:rPr lang="en-IN" sz="2000" b="1" dirty="0" err="1">
                <a:latin typeface="Times New Roman"/>
                <a:ea typeface="Times New Roman"/>
                <a:cs typeface="Times New Roman"/>
                <a:sym typeface="Times New Roman"/>
              </a:rPr>
              <a:t>emp_no</a:t>
            </a:r>
            <a:r>
              <a:rPr lang="en-IN" sz="2000" b="1" dirty="0">
                <a:latin typeface="Times New Roman"/>
                <a:ea typeface="Times New Roman"/>
                <a:cs typeface="Times New Roman"/>
                <a:sym typeface="Times New Roman"/>
              </a:rPr>
              <a:t> --last-value 499999</a:t>
            </a:r>
            <a:endParaRPr dirty="0"/>
          </a:p>
        </p:txBody>
      </p:sp>
      <p:pic>
        <p:nvPicPr>
          <p:cNvPr id="202" name="Google Shape;202;p31" descr="https://miro.medium.com/v2/resize:fit:700/1*w4hfKZcM-TJScIM9HfglcQ.png"/>
          <p:cNvPicPr preferRelativeResize="0"/>
          <p:nvPr/>
        </p:nvPicPr>
        <p:blipFill rotWithShape="1">
          <a:blip r:embed="rId3">
            <a:alphaModFix/>
          </a:blip>
          <a:srcRect/>
          <a:stretch/>
        </p:blipFill>
        <p:spPr>
          <a:xfrm>
            <a:off x="1842707" y="1895542"/>
            <a:ext cx="6667500" cy="600076"/>
          </a:xfrm>
          <a:prstGeom prst="rect">
            <a:avLst/>
          </a:prstGeom>
          <a:noFill/>
          <a:ln>
            <a:noFill/>
          </a:ln>
        </p:spPr>
      </p:pic>
      <p:pic>
        <p:nvPicPr>
          <p:cNvPr id="203" name="Google Shape;203;p31" descr="https://miro.medium.com/v2/resize:fit:626/1*5l008DNK0VrV4fiS0bFtow.png"/>
          <p:cNvPicPr preferRelativeResize="0"/>
          <p:nvPr/>
        </p:nvPicPr>
        <p:blipFill rotWithShape="1">
          <a:blip r:embed="rId4">
            <a:alphaModFix/>
          </a:blip>
          <a:srcRect/>
          <a:stretch/>
        </p:blipFill>
        <p:spPr>
          <a:xfrm>
            <a:off x="707174" y="3933732"/>
            <a:ext cx="4957338" cy="2890461"/>
          </a:xfrm>
          <a:prstGeom prst="rect">
            <a:avLst/>
          </a:prstGeom>
          <a:noFill/>
          <a:ln>
            <a:noFill/>
          </a:ln>
        </p:spPr>
      </p:pic>
      <p:sp>
        <p:nvSpPr>
          <p:cNvPr id="204" name="Google Shape;204;p31"/>
          <p:cNvSpPr/>
          <p:nvPr/>
        </p:nvSpPr>
        <p:spPr>
          <a:xfrm>
            <a:off x="5576552" y="4341529"/>
            <a:ext cx="6615448" cy="600164"/>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242424"/>
              </a:buClr>
              <a:buSzPts val="1500"/>
              <a:buFont typeface="Arial"/>
              <a:buNone/>
            </a:pPr>
            <a:r>
              <a:rPr lang="en-IN" sz="1500" b="0" i="0" u="none" strike="noStrike" cap="none">
                <a:solidFill>
                  <a:srgbClr val="242424"/>
                </a:solidFill>
                <a:latin typeface="Arial"/>
                <a:ea typeface="Arial"/>
                <a:cs typeface="Arial"/>
                <a:sym typeface="Arial"/>
              </a:rPr>
              <a:t>You can see in the below image, a new file is created with the updated data.</a:t>
            </a:r>
            <a:endParaRPr sz="11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Arial"/>
              <a:buNone/>
            </a:pPr>
            <a:r>
              <a:rPr lang="en-IN" sz="1800" b="0" i="0" u="none" strike="noStrike" cap="none">
                <a:solidFill>
                  <a:schemeClr val="dk1"/>
                </a:solidFill>
                <a:latin typeface="Arial"/>
                <a:ea typeface="Arial"/>
                <a:cs typeface="Arial"/>
                <a:sym typeface="Arial"/>
              </a:rPr>
              <a:t>  </a:t>
            </a:r>
            <a:endParaRPr sz="3900" b="0" i="0" u="none" strike="noStrike" cap="none">
              <a:solidFill>
                <a:schemeClr val="dk1"/>
              </a:solidFill>
              <a:latin typeface="Arial"/>
              <a:ea typeface="Arial"/>
              <a:cs typeface="Arial"/>
              <a:sym typeface="Arial"/>
            </a:endParaRPr>
          </a:p>
        </p:txBody>
      </p:sp>
      <p:pic>
        <p:nvPicPr>
          <p:cNvPr id="205" name="Google Shape;205;p31" descr="https://miro.medium.com/v2/resize:fit:700/1*mmZFqS0RxWsttrgAAAJjsQ.png"/>
          <p:cNvPicPr preferRelativeResize="0"/>
          <p:nvPr/>
        </p:nvPicPr>
        <p:blipFill rotWithShape="1">
          <a:blip r:embed="rId5">
            <a:alphaModFix/>
          </a:blip>
          <a:srcRect/>
          <a:stretch/>
        </p:blipFill>
        <p:spPr>
          <a:xfrm>
            <a:off x="6022125" y="4917003"/>
            <a:ext cx="6169875" cy="57291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N" dirty="0">
                <a:latin typeface="Times New Roman" panose="02020603050405020304" pitchFamily="18" charset="0"/>
                <a:cs typeface="Times New Roman" panose="02020603050405020304" pitchFamily="18" charset="0"/>
              </a:rPr>
              <a:t>Sqoop — Import All Tables</a:t>
            </a:r>
            <a:br>
              <a:rPr lang="en-IN" b="1" dirty="0"/>
            </a:br>
            <a:endParaRPr dirty="0"/>
          </a:p>
        </p:txBody>
      </p:sp>
      <p:sp>
        <p:nvSpPr>
          <p:cNvPr id="211" name="Google Shape;211;p32"/>
          <p:cNvSpPr txBox="1">
            <a:spLocks noGrp="1"/>
          </p:cNvSpPr>
          <p:nvPr>
            <p:ph type="body" idx="1"/>
          </p:nvPr>
        </p:nvSpPr>
        <p:spPr>
          <a:xfrm>
            <a:off x="838200" y="1500768"/>
            <a:ext cx="10515600" cy="4992107"/>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800"/>
              <a:buChar char="•"/>
            </a:pPr>
            <a:r>
              <a:rPr lang="en-IN" sz="2000" dirty="0">
                <a:latin typeface="Times New Roman" panose="02020603050405020304" pitchFamily="18" charset="0"/>
                <a:ea typeface="Times New Roman"/>
                <a:cs typeface="Times New Roman" panose="02020603050405020304" pitchFamily="18" charset="0"/>
                <a:sym typeface="Times New Roman"/>
              </a:rPr>
              <a:t>You can import all the tables from the RDBMS database server to the HDFS. Each table data is stored in a separate directory and the directory name is same as the table name. </a:t>
            </a:r>
          </a:p>
          <a:p>
            <a:pPr marL="228600" lvl="0" indent="-228600" algn="just" rtl="0">
              <a:lnSpc>
                <a:spcPct val="90000"/>
              </a:lnSpc>
              <a:spcBef>
                <a:spcPts val="0"/>
              </a:spcBef>
              <a:spcAft>
                <a:spcPts val="0"/>
              </a:spcAft>
              <a:buClr>
                <a:schemeClr val="dk1"/>
              </a:buClr>
              <a:buSzPts val="2800"/>
              <a:buChar char="•"/>
            </a:pPr>
            <a:r>
              <a:rPr lang="en-IN" sz="2000" dirty="0">
                <a:latin typeface="Times New Roman" panose="02020603050405020304" pitchFamily="18" charset="0"/>
                <a:ea typeface="Times New Roman"/>
                <a:cs typeface="Times New Roman" panose="02020603050405020304" pitchFamily="18" charset="0"/>
                <a:sym typeface="Times New Roman"/>
              </a:rPr>
              <a:t>It is mandatory that every table in that database must have a primary key field. The command for importing all the table from a database is:</a:t>
            </a:r>
            <a:endParaRPr sz="2000" dirty="0">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ts val="2800"/>
              <a:buNone/>
            </a:pPr>
            <a:r>
              <a:rPr lang="en-IN" b="1" dirty="0" err="1"/>
              <a:t>sqoop</a:t>
            </a:r>
            <a:r>
              <a:rPr lang="en-IN" b="1" dirty="0"/>
              <a:t> import-all-tables --connect </a:t>
            </a:r>
            <a:r>
              <a:rPr lang="en-IN" b="1" dirty="0" err="1"/>
              <a:t>jdbc:mysql</a:t>
            </a:r>
            <a:r>
              <a:rPr lang="en-IN" b="1" dirty="0"/>
              <a:t>://localhost/employees --username </a:t>
            </a:r>
            <a:r>
              <a:rPr lang="en-IN" b="1" dirty="0" err="1"/>
              <a:t>edureka</a:t>
            </a:r>
            <a:endParaRPr b="1" dirty="0">
              <a:latin typeface="Times New Roman"/>
              <a:ea typeface="Times New Roman"/>
              <a:cs typeface="Times New Roman"/>
              <a:sym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N" dirty="0">
                <a:latin typeface="Times New Roman" panose="02020603050405020304" pitchFamily="18" charset="0"/>
                <a:cs typeface="Times New Roman" panose="02020603050405020304" pitchFamily="18" charset="0"/>
              </a:rPr>
              <a:t>Sqoop — List Databases</a:t>
            </a:r>
            <a:br>
              <a:rPr lang="en-IN" b="1" dirty="0"/>
            </a:br>
            <a:endParaRPr dirty="0"/>
          </a:p>
        </p:txBody>
      </p:sp>
      <p:sp>
        <p:nvSpPr>
          <p:cNvPr id="217" name="Google Shape;217;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800"/>
              <a:buChar char="•"/>
            </a:pPr>
            <a:r>
              <a:rPr lang="en-IN" sz="2000" dirty="0">
                <a:latin typeface="Times New Roman" panose="02020603050405020304" pitchFamily="18" charset="0"/>
                <a:ea typeface="Times New Roman"/>
                <a:cs typeface="Times New Roman" panose="02020603050405020304" pitchFamily="18" charset="0"/>
                <a:sym typeface="Times New Roman"/>
              </a:rPr>
              <a:t>You can list out the databases present in relation database using Sqoop. Sqoop list-databases tool parses and executes the ‘SHOW DATABASES’ query against the database server. The command for listing databases is:</a:t>
            </a:r>
            <a:endParaRPr sz="2000" dirty="0">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ts val="2800"/>
              <a:buNone/>
            </a:pPr>
            <a:r>
              <a:rPr lang="en-IN" b="1" dirty="0" err="1">
                <a:latin typeface="Times New Roman"/>
                <a:ea typeface="Times New Roman"/>
                <a:cs typeface="Times New Roman"/>
                <a:sym typeface="Times New Roman"/>
              </a:rPr>
              <a:t>sqoop</a:t>
            </a:r>
            <a:r>
              <a:rPr lang="en-IN" b="1" dirty="0">
                <a:latin typeface="Times New Roman"/>
                <a:ea typeface="Times New Roman"/>
                <a:cs typeface="Times New Roman"/>
                <a:sym typeface="Times New Roman"/>
              </a:rPr>
              <a:t> list-databases --connect </a:t>
            </a:r>
            <a:r>
              <a:rPr lang="en-IN" b="1" dirty="0" err="1">
                <a:latin typeface="Times New Roman"/>
                <a:ea typeface="Times New Roman"/>
                <a:cs typeface="Times New Roman"/>
                <a:sym typeface="Times New Roman"/>
              </a:rPr>
              <a:t>jdbc:mysql</a:t>
            </a:r>
            <a:r>
              <a:rPr lang="en-IN" b="1" dirty="0">
                <a:latin typeface="Times New Roman"/>
                <a:ea typeface="Times New Roman"/>
                <a:cs typeface="Times New Roman"/>
                <a:sym typeface="Times New Roman"/>
              </a:rPr>
              <a:t>://localhost/ --username </a:t>
            </a:r>
            <a:r>
              <a:rPr lang="en-IN" b="1" dirty="0" err="1">
                <a:latin typeface="Times New Roman"/>
                <a:ea typeface="Times New Roman"/>
                <a:cs typeface="Times New Roman"/>
                <a:sym typeface="Times New Roman"/>
              </a:rPr>
              <a:t>edureka</a:t>
            </a:r>
            <a:endParaRPr b="1" dirty="0">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N" dirty="0">
                <a:latin typeface="Times New Roman" panose="02020603050405020304" pitchFamily="18" charset="0"/>
                <a:cs typeface="Times New Roman" panose="02020603050405020304" pitchFamily="18" charset="0"/>
              </a:rPr>
              <a:t>Sqoop — List Tables</a:t>
            </a:r>
            <a:br>
              <a:rPr lang="en-IN" b="1" dirty="0"/>
            </a:br>
            <a:endParaRPr dirty="0"/>
          </a:p>
        </p:txBody>
      </p:sp>
      <p:sp>
        <p:nvSpPr>
          <p:cNvPr id="223" name="Google Shape;223;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800"/>
              <a:buChar char="•"/>
            </a:pPr>
            <a:r>
              <a:rPr lang="en-IN" sz="2000" dirty="0">
                <a:latin typeface="Times New Roman" panose="02020603050405020304" pitchFamily="18" charset="0"/>
                <a:ea typeface="Times New Roman"/>
                <a:cs typeface="Times New Roman" panose="02020603050405020304" pitchFamily="18" charset="0"/>
                <a:sym typeface="Times New Roman"/>
              </a:rPr>
              <a:t>You can also list out the tables of a particular database in MySQL database server using Sqoop. Sqoop list-tables tool parses and executes the ‘SHOW TABLES’ query. The command for listing tables is a database is:</a:t>
            </a:r>
            <a:endParaRPr sz="2000" dirty="0">
              <a:latin typeface="Times New Roman" panose="02020603050405020304" pitchFamily="18" charset="0"/>
              <a:cs typeface="Times New Roman" panose="02020603050405020304" pitchFamily="18" charset="0"/>
            </a:endParaRPr>
          </a:p>
          <a:p>
            <a:pPr marL="0" lvl="0" indent="0" algn="just" rtl="0">
              <a:lnSpc>
                <a:spcPct val="90000"/>
              </a:lnSpc>
              <a:spcBef>
                <a:spcPts val="1000"/>
              </a:spcBef>
              <a:spcAft>
                <a:spcPts val="0"/>
              </a:spcAft>
              <a:buClr>
                <a:schemeClr val="dk1"/>
              </a:buClr>
              <a:buSzPts val="2800"/>
              <a:buNone/>
            </a:pPr>
            <a:r>
              <a:rPr lang="en-IN" b="1" dirty="0" err="1">
                <a:latin typeface="Times New Roman"/>
                <a:ea typeface="Times New Roman"/>
                <a:cs typeface="Times New Roman"/>
                <a:sym typeface="Times New Roman"/>
              </a:rPr>
              <a:t>sqoop</a:t>
            </a:r>
            <a:r>
              <a:rPr lang="en-IN" b="1" dirty="0">
                <a:latin typeface="Times New Roman"/>
                <a:ea typeface="Times New Roman"/>
                <a:cs typeface="Times New Roman"/>
                <a:sym typeface="Times New Roman"/>
              </a:rPr>
              <a:t> list-tables --connect </a:t>
            </a:r>
            <a:r>
              <a:rPr lang="en-IN" b="1" dirty="0" err="1">
                <a:latin typeface="Times New Roman"/>
                <a:ea typeface="Times New Roman"/>
                <a:cs typeface="Times New Roman"/>
                <a:sym typeface="Times New Roman"/>
              </a:rPr>
              <a:t>jdbc:mysql</a:t>
            </a:r>
            <a:r>
              <a:rPr lang="en-IN" b="1" dirty="0">
                <a:latin typeface="Times New Roman"/>
                <a:ea typeface="Times New Roman"/>
                <a:cs typeface="Times New Roman"/>
                <a:sym typeface="Times New Roman"/>
              </a:rPr>
              <a:t>://localhost/employees --username </a:t>
            </a:r>
            <a:r>
              <a:rPr lang="en-IN" b="1" dirty="0" err="1">
                <a:latin typeface="Times New Roman"/>
                <a:ea typeface="Times New Roman"/>
                <a:cs typeface="Times New Roman"/>
                <a:sym typeface="Times New Roman"/>
              </a:rPr>
              <a:t>edureka</a:t>
            </a:r>
            <a:endParaRPr b="1" dirty="0">
              <a:latin typeface="Times New Roman"/>
              <a:ea typeface="Times New Roman"/>
              <a:cs typeface="Times New Roman"/>
              <a:sym typeface="Times New Roman"/>
            </a:endParaRPr>
          </a:p>
        </p:txBody>
      </p:sp>
      <p:pic>
        <p:nvPicPr>
          <p:cNvPr id="224" name="Google Shape;224;p34" descr="https://miro.medium.com/v2/resize:fit:149/1*nLHKzqUcNFzg5FKqp4RiVw.png"/>
          <p:cNvPicPr preferRelativeResize="0"/>
          <p:nvPr/>
        </p:nvPicPr>
        <p:blipFill rotWithShape="1">
          <a:blip r:embed="rId3">
            <a:alphaModFix/>
          </a:blip>
          <a:srcRect/>
          <a:stretch/>
        </p:blipFill>
        <p:spPr>
          <a:xfrm>
            <a:off x="5046138" y="3588772"/>
            <a:ext cx="1419225" cy="121920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N" dirty="0">
                <a:latin typeface="Times New Roman" panose="02020603050405020304" pitchFamily="18" charset="0"/>
                <a:cs typeface="Times New Roman" panose="02020603050405020304" pitchFamily="18" charset="0"/>
              </a:rPr>
              <a:t>Flume Introduction </a:t>
            </a:r>
            <a:endParaRPr dirty="0">
              <a:latin typeface="Times New Roman" panose="02020603050405020304" pitchFamily="18" charset="0"/>
              <a:cs typeface="Times New Roman" panose="02020603050405020304" pitchFamily="18" charset="0"/>
            </a:endParaRPr>
          </a:p>
        </p:txBody>
      </p:sp>
      <p:sp>
        <p:nvSpPr>
          <p:cNvPr id="236" name="Google Shape;236;p3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400"/>
              <a:buChar char="•"/>
            </a:pPr>
            <a:r>
              <a:rPr lang="en-IN" sz="2000" dirty="0">
                <a:latin typeface="Times New Roman" panose="02020603050405020304" pitchFamily="18" charset="0"/>
                <a:cs typeface="Times New Roman" panose="02020603050405020304" pitchFamily="18" charset="0"/>
              </a:rPr>
              <a:t>Apache Flume is a distributed, reliable, and available service for efficiently collecting, aggregating, and moving large amounts of log-like data from various sources to a centralized data store. </a:t>
            </a:r>
            <a:endParaRPr sz="2000" dirty="0">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chemeClr val="dk1"/>
              </a:buClr>
              <a:buSzPts val="2400"/>
              <a:buChar char="•"/>
            </a:pPr>
            <a:r>
              <a:rPr lang="en-IN" sz="2000" dirty="0">
                <a:latin typeface="Times New Roman" panose="02020603050405020304" pitchFamily="18" charset="0"/>
                <a:cs typeface="Times New Roman" panose="02020603050405020304" pitchFamily="18" charset="0"/>
              </a:rPr>
              <a:t>It's often used for ingesting data from log files, web servers, and other sources into HDFS, HBase, or similar systems. Flume is a core component of the Apache Hadoop ecosystem. </a:t>
            </a:r>
            <a:endParaRPr sz="2000" dirty="0">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chemeClr val="dk1"/>
              </a:buClr>
              <a:buSzPts val="2400"/>
              <a:buChar char="•"/>
            </a:pPr>
            <a:r>
              <a:rPr lang="en-IN" sz="2000" dirty="0">
                <a:latin typeface="Times New Roman" panose="02020603050405020304" pitchFamily="18" charset="0"/>
                <a:cs typeface="Times New Roman" panose="02020603050405020304" pitchFamily="18" charset="0"/>
              </a:rPr>
              <a:t>While Flume specializes in reliable and scalable data ingestion, usually to Hadoop, Apache Kafka is primarily designed as a distributed streaming platform that provides high-throughput, fault-tolerant publish-subscribe messaging.</a:t>
            </a:r>
            <a:endParaRPr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2ABB23-FA18-463C-A64F-B5D12AAD83C0}"/>
              </a:ext>
            </a:extLst>
          </p:cNvPr>
          <p:cNvPicPr>
            <a:picLocks noChangeAspect="1"/>
          </p:cNvPicPr>
          <p:nvPr/>
        </p:nvPicPr>
        <p:blipFill>
          <a:blip r:embed="rId2"/>
          <a:stretch>
            <a:fillRect/>
          </a:stretch>
        </p:blipFill>
        <p:spPr>
          <a:xfrm>
            <a:off x="2509337" y="4284"/>
            <a:ext cx="7173326" cy="6849431"/>
          </a:xfrm>
          <a:prstGeom prst="rect">
            <a:avLst/>
          </a:prstGeom>
        </p:spPr>
      </p:pic>
    </p:spTree>
    <p:extLst>
      <p:ext uri="{BB962C8B-B14F-4D97-AF65-F5344CB8AC3E}">
        <p14:creationId xmlns:p14="http://schemas.microsoft.com/office/powerpoint/2010/main" val="3775510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83838"/>
              </a:buClr>
              <a:buSzPts val="4400"/>
              <a:buFont typeface="Inter"/>
              <a:buNone/>
            </a:pPr>
            <a:r>
              <a:rPr lang="en-IN" b="0" i="0" dirty="0">
                <a:solidFill>
                  <a:schemeClr val="tx1"/>
                </a:solidFill>
                <a:latin typeface="Times New Roman" panose="02020603050405020304" pitchFamily="18" charset="0"/>
                <a:ea typeface="Inter"/>
                <a:cs typeface="Times New Roman" panose="02020603050405020304" pitchFamily="18" charset="0"/>
                <a:sym typeface="Inter"/>
              </a:rPr>
              <a:t>Features of Flume</a:t>
            </a:r>
            <a:endParaRPr b="1" dirty="0">
              <a:solidFill>
                <a:schemeClr val="tx1"/>
              </a:solidFill>
              <a:latin typeface="Times New Roman" panose="02020603050405020304" pitchFamily="18" charset="0"/>
              <a:cs typeface="Times New Roman" panose="02020603050405020304" pitchFamily="18" charset="0"/>
            </a:endParaRPr>
          </a:p>
        </p:txBody>
      </p:sp>
      <p:sp>
        <p:nvSpPr>
          <p:cNvPr id="242" name="Google Shape;242;p37"/>
          <p:cNvSpPr txBox="1">
            <a:spLocks noGrp="1"/>
          </p:cNvSpPr>
          <p:nvPr>
            <p:ph type="body" idx="1"/>
          </p:nvPr>
        </p:nvSpPr>
        <p:spPr>
          <a:xfrm>
            <a:off x="838200" y="1532467"/>
            <a:ext cx="10515600" cy="464449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rgbClr val="383838"/>
              </a:buClr>
              <a:buSzPts val="2000"/>
              <a:buNone/>
            </a:pPr>
            <a:r>
              <a:rPr lang="en-IN" sz="2000" b="0" i="0" dirty="0">
                <a:solidFill>
                  <a:schemeClr val="tx1"/>
                </a:solidFill>
                <a:latin typeface="Times New Roman" panose="02020603050405020304" pitchFamily="18" charset="0"/>
                <a:ea typeface="Times New Roman"/>
                <a:cs typeface="Times New Roman" panose="02020603050405020304" pitchFamily="18" charset="0"/>
                <a:sym typeface="Times New Roman"/>
              </a:rPr>
              <a:t>Apache Flume has many features and lets us have a look at some of the notable and essential elements of Flume:</a:t>
            </a:r>
            <a:endParaRPr sz="2000" dirty="0">
              <a:solidFill>
                <a:schemeClr val="tx1"/>
              </a:solidFill>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rgbClr val="383838"/>
              </a:buClr>
              <a:buSzPts val="2000"/>
              <a:buFont typeface="Arial"/>
              <a:buChar char="•"/>
            </a:pPr>
            <a:r>
              <a:rPr lang="en-IN" sz="2000" b="0" i="0" dirty="0">
                <a:solidFill>
                  <a:schemeClr val="tx1"/>
                </a:solidFill>
                <a:latin typeface="Times New Roman" panose="02020603050405020304" pitchFamily="18" charset="0"/>
                <a:ea typeface="Times New Roman"/>
                <a:cs typeface="Times New Roman" panose="02020603050405020304" pitchFamily="18" charset="0"/>
                <a:sym typeface="Times New Roman"/>
              </a:rPr>
              <a:t>Flume efficiently ingests log data from many online sources and web servers into a centralised storage system (HDFS, HBase).</a:t>
            </a:r>
            <a:endParaRPr sz="2000" dirty="0">
              <a:solidFill>
                <a:schemeClr val="tx1"/>
              </a:solidFill>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rgbClr val="383838"/>
              </a:buClr>
              <a:buSzPts val="2000"/>
              <a:buFont typeface="Arial"/>
              <a:buChar char="•"/>
            </a:pPr>
            <a:r>
              <a:rPr lang="en-IN" sz="2000" b="0" i="0" dirty="0">
                <a:solidFill>
                  <a:schemeClr val="tx1"/>
                </a:solidFill>
                <a:latin typeface="Times New Roman" panose="02020603050405020304" pitchFamily="18" charset="0"/>
                <a:ea typeface="Times New Roman"/>
                <a:cs typeface="Times New Roman" panose="02020603050405020304" pitchFamily="18" charset="0"/>
                <a:sym typeface="Times New Roman"/>
              </a:rPr>
              <a:t>Flume is also used to ingest massive amounts of event data produced by social networking sites like Facebook and Twitter and e-commerce sites like Amazon and Flipkart and log files.</a:t>
            </a:r>
            <a:endParaRPr sz="2000" dirty="0">
              <a:solidFill>
                <a:schemeClr val="tx1"/>
              </a:solidFill>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rgbClr val="383838"/>
              </a:buClr>
              <a:buSzPts val="2000"/>
              <a:buFont typeface="Arial"/>
              <a:buChar char="•"/>
            </a:pPr>
            <a:r>
              <a:rPr lang="en-IN" sz="2000" b="0" i="0" dirty="0">
                <a:solidFill>
                  <a:schemeClr val="tx1"/>
                </a:solidFill>
                <a:latin typeface="Times New Roman" panose="02020603050405020304" pitchFamily="18" charset="0"/>
                <a:ea typeface="Times New Roman"/>
                <a:cs typeface="Times New Roman" panose="02020603050405020304" pitchFamily="18" charset="0"/>
                <a:sym typeface="Times New Roman"/>
              </a:rPr>
              <a:t>Flume can handle many data sources and destinations.</a:t>
            </a:r>
            <a:endParaRPr sz="2000" dirty="0">
              <a:solidFill>
                <a:schemeClr val="tx1"/>
              </a:solidFill>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rgbClr val="383838"/>
              </a:buClr>
              <a:buSzPts val="2000"/>
              <a:buFont typeface="Arial"/>
              <a:buChar char="•"/>
            </a:pPr>
            <a:r>
              <a:rPr lang="en-IN" sz="2000" b="0" i="0" dirty="0">
                <a:solidFill>
                  <a:schemeClr val="tx1"/>
                </a:solidFill>
                <a:latin typeface="Times New Roman" panose="02020603050405020304" pitchFamily="18" charset="0"/>
                <a:ea typeface="Times New Roman"/>
                <a:cs typeface="Times New Roman" panose="02020603050405020304" pitchFamily="18" charset="0"/>
                <a:sym typeface="Times New Roman"/>
              </a:rPr>
              <a:t>Flume can handle multi-hop flows, fan-in-fan-out flows, contextual routing, etc.</a:t>
            </a:r>
            <a:endParaRPr sz="2000" dirty="0">
              <a:solidFill>
                <a:schemeClr val="tx1"/>
              </a:solidFill>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rgbClr val="383838"/>
              </a:buClr>
              <a:buSzPts val="2000"/>
              <a:buFont typeface="Arial"/>
              <a:buChar char="•"/>
            </a:pPr>
            <a:r>
              <a:rPr lang="en-IN" sz="2000" b="0" i="0" dirty="0">
                <a:solidFill>
                  <a:schemeClr val="tx1"/>
                </a:solidFill>
                <a:latin typeface="Times New Roman" panose="02020603050405020304" pitchFamily="18" charset="0"/>
                <a:ea typeface="Times New Roman"/>
                <a:cs typeface="Times New Roman" panose="02020603050405020304" pitchFamily="18" charset="0"/>
                <a:sym typeface="Times New Roman"/>
              </a:rPr>
              <a:t>The flume may be horizontally scaled.</a:t>
            </a:r>
            <a:endParaRPr sz="2000" dirty="0">
              <a:solidFill>
                <a:schemeClr val="tx1"/>
              </a:solidFill>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rgbClr val="383838"/>
              </a:buClr>
              <a:buSzPts val="2000"/>
              <a:buFont typeface="Arial"/>
              <a:buChar char="•"/>
            </a:pPr>
            <a:r>
              <a:rPr lang="en-IN" sz="2000" b="0" i="0" dirty="0">
                <a:solidFill>
                  <a:schemeClr val="tx1"/>
                </a:solidFill>
                <a:latin typeface="Times New Roman" panose="02020603050405020304" pitchFamily="18" charset="0"/>
                <a:ea typeface="Times New Roman"/>
                <a:cs typeface="Times New Roman" panose="02020603050405020304" pitchFamily="18" charset="0"/>
                <a:sym typeface="Times New Roman"/>
              </a:rPr>
              <a:t>We can quickly pull data from many servers into Hadoop using Flume.</a:t>
            </a:r>
            <a:endParaRPr sz="2000" dirty="0">
              <a:solidFill>
                <a:schemeClr val="tx1"/>
              </a:solidFill>
              <a:latin typeface="Times New Roman" panose="02020603050405020304" pitchFamily="18" charset="0"/>
              <a:cs typeface="Times New Roman" panose="02020603050405020304" pitchFamily="18" charset="0"/>
            </a:endParaRPr>
          </a:p>
          <a:p>
            <a:pPr marL="228600" lvl="0" indent="-101600" algn="just" rtl="0">
              <a:lnSpc>
                <a:spcPct val="90000"/>
              </a:lnSpc>
              <a:spcBef>
                <a:spcPts val="1000"/>
              </a:spcBef>
              <a:spcAft>
                <a:spcPts val="0"/>
              </a:spcAft>
              <a:buClr>
                <a:schemeClr val="dk1"/>
              </a:buClr>
              <a:buSzPts val="2000"/>
              <a:buNone/>
            </a:pPr>
            <a:endParaRPr sz="2000" dirty="0">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N" dirty="0">
                <a:latin typeface="Times New Roman" panose="02020603050405020304" pitchFamily="18" charset="0"/>
                <a:cs typeface="Times New Roman" panose="02020603050405020304" pitchFamily="18" charset="0"/>
              </a:rPr>
              <a:t>Flume Architecture Overview</a:t>
            </a:r>
            <a:endParaRPr dirty="0">
              <a:latin typeface="Times New Roman" panose="02020603050405020304" pitchFamily="18" charset="0"/>
              <a:cs typeface="Times New Roman" panose="02020603050405020304" pitchFamily="18" charset="0"/>
            </a:endParaRPr>
          </a:p>
        </p:txBody>
      </p:sp>
      <p:sp>
        <p:nvSpPr>
          <p:cNvPr id="248" name="Google Shape;248;p38"/>
          <p:cNvSpPr txBox="1">
            <a:spLocks noGrp="1"/>
          </p:cNvSpPr>
          <p:nvPr>
            <p:ph type="body" idx="1"/>
          </p:nvPr>
        </p:nvSpPr>
        <p:spPr>
          <a:xfrm>
            <a:off x="838200" y="1414807"/>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n-IN" sz="2000" dirty="0">
                <a:latin typeface="Times New Roman" panose="02020603050405020304" pitchFamily="18" charset="0"/>
                <a:cs typeface="Times New Roman" panose="02020603050405020304" pitchFamily="18" charset="0"/>
              </a:rPr>
              <a:t>Apache Flume’s architecture revolves around a simple yet powerful concept of data flow pipelines. </a:t>
            </a:r>
            <a:endParaRPr sz="2000" dirty="0">
              <a:latin typeface="Times New Roman" panose="02020603050405020304" pitchFamily="18" charset="0"/>
              <a:cs typeface="Times New Roman" panose="02020603050405020304" pitchFamily="18" charset="0"/>
            </a:endParaRPr>
          </a:p>
          <a:p>
            <a:pPr marL="228600" lvl="0" indent="-228600" algn="l" rtl="0">
              <a:lnSpc>
                <a:spcPct val="90000"/>
              </a:lnSpc>
              <a:spcBef>
                <a:spcPts val="1000"/>
              </a:spcBef>
              <a:spcAft>
                <a:spcPts val="0"/>
              </a:spcAft>
              <a:buClr>
                <a:schemeClr val="dk1"/>
              </a:buClr>
              <a:buSzPts val="2000"/>
              <a:buChar char="•"/>
            </a:pPr>
            <a:r>
              <a:rPr lang="en-IN" sz="2000" dirty="0">
                <a:latin typeface="Times New Roman" panose="02020603050405020304" pitchFamily="18" charset="0"/>
                <a:cs typeface="Times New Roman" panose="02020603050405020304" pitchFamily="18" charset="0"/>
              </a:rPr>
              <a:t>It consists of three main components: sources, channels, and sinks.</a:t>
            </a:r>
            <a:endParaRPr sz="2000" dirty="0">
              <a:latin typeface="Times New Roman" panose="02020603050405020304" pitchFamily="18" charset="0"/>
              <a:cs typeface="Times New Roman" panose="02020603050405020304" pitchFamily="18" charset="0"/>
            </a:endParaRPr>
          </a:p>
          <a:p>
            <a:pPr marL="228600" lvl="0" indent="-228600" algn="l" rtl="0">
              <a:lnSpc>
                <a:spcPct val="90000"/>
              </a:lnSpc>
              <a:spcBef>
                <a:spcPts val="1000"/>
              </a:spcBef>
              <a:spcAft>
                <a:spcPts val="0"/>
              </a:spcAft>
              <a:buClr>
                <a:schemeClr val="dk1"/>
              </a:buClr>
              <a:buSzPts val="2000"/>
              <a:buChar char="•"/>
            </a:pPr>
            <a:r>
              <a:rPr lang="en-IN" sz="2000" dirty="0">
                <a:latin typeface="Times New Roman" panose="02020603050405020304" pitchFamily="18" charset="0"/>
                <a:cs typeface="Times New Roman" panose="02020603050405020304" pitchFamily="18" charset="0"/>
              </a:rPr>
              <a:t>Sources represent the data origin, </a:t>
            </a:r>
            <a:endParaRPr sz="2000" dirty="0">
              <a:latin typeface="Times New Roman" panose="02020603050405020304" pitchFamily="18" charset="0"/>
              <a:cs typeface="Times New Roman" panose="02020603050405020304" pitchFamily="18" charset="0"/>
            </a:endParaRPr>
          </a:p>
          <a:p>
            <a:pPr marL="228600" lvl="0" indent="-228600" algn="l" rtl="0">
              <a:lnSpc>
                <a:spcPct val="90000"/>
              </a:lnSpc>
              <a:spcBef>
                <a:spcPts val="1000"/>
              </a:spcBef>
              <a:spcAft>
                <a:spcPts val="0"/>
              </a:spcAft>
              <a:buClr>
                <a:schemeClr val="dk1"/>
              </a:buClr>
              <a:buSzPts val="2000"/>
              <a:buChar char="•"/>
            </a:pPr>
            <a:r>
              <a:rPr lang="en-IN" sz="2000" dirty="0">
                <a:latin typeface="Times New Roman" panose="02020603050405020304" pitchFamily="18" charset="0"/>
                <a:cs typeface="Times New Roman" panose="02020603050405020304" pitchFamily="18" charset="0"/>
              </a:rPr>
              <a:t>channels act as intermediate storage for the data, and </a:t>
            </a:r>
            <a:endParaRPr sz="2000" dirty="0">
              <a:latin typeface="Times New Roman" panose="02020603050405020304" pitchFamily="18" charset="0"/>
              <a:cs typeface="Times New Roman" panose="02020603050405020304" pitchFamily="18" charset="0"/>
            </a:endParaRPr>
          </a:p>
          <a:p>
            <a:pPr marL="228600" lvl="0" indent="-228600" algn="l" rtl="0">
              <a:lnSpc>
                <a:spcPct val="90000"/>
              </a:lnSpc>
              <a:spcBef>
                <a:spcPts val="1000"/>
              </a:spcBef>
              <a:spcAft>
                <a:spcPts val="0"/>
              </a:spcAft>
              <a:buClr>
                <a:schemeClr val="dk1"/>
              </a:buClr>
              <a:buSzPts val="2000"/>
              <a:buChar char="•"/>
            </a:pPr>
            <a:r>
              <a:rPr lang="en-IN" sz="2000" dirty="0">
                <a:latin typeface="Times New Roman" panose="02020603050405020304" pitchFamily="18" charset="0"/>
                <a:cs typeface="Times New Roman" panose="02020603050405020304" pitchFamily="18" charset="0"/>
              </a:rPr>
              <a:t>sinks are the final destinations where the data is delivered. </a:t>
            </a:r>
            <a:endParaRPr sz="2000" dirty="0">
              <a:latin typeface="Times New Roman" panose="02020603050405020304" pitchFamily="18" charset="0"/>
              <a:cs typeface="Times New Roman" panose="02020603050405020304" pitchFamily="18" charset="0"/>
            </a:endParaRPr>
          </a:p>
          <a:p>
            <a:pPr marL="228600" lvl="0" indent="-228600" algn="l" rtl="0">
              <a:lnSpc>
                <a:spcPct val="90000"/>
              </a:lnSpc>
              <a:spcBef>
                <a:spcPts val="1000"/>
              </a:spcBef>
              <a:spcAft>
                <a:spcPts val="0"/>
              </a:spcAft>
              <a:buClr>
                <a:schemeClr val="dk1"/>
              </a:buClr>
              <a:buSzPts val="2000"/>
              <a:buChar char="•"/>
            </a:pPr>
            <a:r>
              <a:rPr lang="en-IN" sz="2000" dirty="0">
                <a:latin typeface="Times New Roman" panose="02020603050405020304" pitchFamily="18" charset="0"/>
                <a:cs typeface="Times New Roman" panose="02020603050405020304" pitchFamily="18" charset="0"/>
              </a:rPr>
              <a:t>This modular architecture allows flexibility in configuring the data flow and ensures fault tolerance and scalability.</a:t>
            </a:r>
            <a:endParaRPr sz="2000" dirty="0">
              <a:latin typeface="Times New Roman" panose="02020603050405020304" pitchFamily="18" charset="0"/>
              <a:cs typeface="Times New Roman" panose="02020603050405020304" pitchFamily="18" charset="0"/>
            </a:endParaRPr>
          </a:p>
        </p:txBody>
      </p:sp>
      <p:pic>
        <p:nvPicPr>
          <p:cNvPr id="249" name="Google Shape;249;p38" descr="Apache Flume"/>
          <p:cNvPicPr preferRelativeResize="0"/>
          <p:nvPr/>
        </p:nvPicPr>
        <p:blipFill rotWithShape="1">
          <a:blip r:embed="rId3">
            <a:alphaModFix/>
          </a:blip>
          <a:srcRect/>
          <a:stretch/>
        </p:blipFill>
        <p:spPr>
          <a:xfrm>
            <a:off x="3026833" y="4427008"/>
            <a:ext cx="5715000" cy="21526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N" dirty="0">
                <a:latin typeface="Times New Roman" panose="02020603050405020304" pitchFamily="18" charset="0"/>
                <a:cs typeface="Times New Roman" panose="02020603050405020304" pitchFamily="18" charset="0"/>
              </a:rPr>
              <a:t>Flume Architecture</a:t>
            </a:r>
            <a:endParaRPr dirty="0">
              <a:latin typeface="Times New Roman" panose="02020603050405020304" pitchFamily="18" charset="0"/>
              <a:cs typeface="Times New Roman" panose="02020603050405020304" pitchFamily="18" charset="0"/>
            </a:endParaRPr>
          </a:p>
        </p:txBody>
      </p:sp>
      <p:sp>
        <p:nvSpPr>
          <p:cNvPr id="255" name="Google Shape;255;p3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rgbClr val="000000"/>
              </a:buClr>
              <a:buSzPts val="2000"/>
              <a:buChar char="•"/>
            </a:pPr>
            <a:r>
              <a:rPr lang="en-IN" sz="2000" b="0" i="0" dirty="0">
                <a:solidFill>
                  <a:srgbClr val="000000"/>
                </a:solidFill>
                <a:latin typeface="Times New Roman" panose="02020603050405020304" pitchFamily="18" charset="0"/>
                <a:ea typeface="Times New Roman"/>
                <a:cs typeface="Times New Roman" panose="02020603050405020304" pitchFamily="18" charset="0"/>
                <a:sym typeface="Times New Roman"/>
              </a:rPr>
              <a:t>The following illustration depicts the basic architecture of Flume. </a:t>
            </a:r>
            <a:endParaRPr sz="2000" dirty="0">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rgbClr val="000000"/>
              </a:buClr>
              <a:buSzPts val="2000"/>
              <a:buChar char="•"/>
            </a:pPr>
            <a:r>
              <a:rPr lang="en-IN" sz="2000" b="0" i="0" dirty="0">
                <a:solidFill>
                  <a:srgbClr val="000000"/>
                </a:solidFill>
                <a:latin typeface="Times New Roman" panose="02020603050405020304" pitchFamily="18" charset="0"/>
                <a:ea typeface="Times New Roman"/>
                <a:cs typeface="Times New Roman" panose="02020603050405020304" pitchFamily="18" charset="0"/>
                <a:sym typeface="Times New Roman"/>
              </a:rPr>
              <a:t>As shown in the illustration, </a:t>
            </a:r>
            <a:r>
              <a:rPr lang="en-IN" sz="2000" b="1" i="0" dirty="0">
                <a:solidFill>
                  <a:srgbClr val="000000"/>
                </a:solidFill>
                <a:latin typeface="Times New Roman" panose="02020603050405020304" pitchFamily="18" charset="0"/>
                <a:ea typeface="Times New Roman"/>
                <a:cs typeface="Times New Roman" panose="02020603050405020304" pitchFamily="18" charset="0"/>
                <a:sym typeface="Times New Roman"/>
              </a:rPr>
              <a:t>data generators</a:t>
            </a:r>
            <a:r>
              <a:rPr lang="en-IN" sz="2000" b="0" i="0" dirty="0">
                <a:solidFill>
                  <a:srgbClr val="000000"/>
                </a:solidFill>
                <a:latin typeface="Times New Roman" panose="02020603050405020304" pitchFamily="18" charset="0"/>
                <a:ea typeface="Times New Roman"/>
                <a:cs typeface="Times New Roman" panose="02020603050405020304" pitchFamily="18" charset="0"/>
                <a:sym typeface="Times New Roman"/>
              </a:rPr>
              <a:t> (such as Facebook, Twitter) generate data which gets collected by individual Flume </a:t>
            </a:r>
            <a:r>
              <a:rPr lang="en-IN" sz="2000" b="1" i="0" dirty="0">
                <a:solidFill>
                  <a:srgbClr val="000000"/>
                </a:solidFill>
                <a:latin typeface="Times New Roman" panose="02020603050405020304" pitchFamily="18" charset="0"/>
                <a:ea typeface="Times New Roman"/>
                <a:cs typeface="Times New Roman" panose="02020603050405020304" pitchFamily="18" charset="0"/>
                <a:sym typeface="Times New Roman"/>
              </a:rPr>
              <a:t>agents</a:t>
            </a:r>
            <a:r>
              <a:rPr lang="en-IN" sz="2000" b="0" i="0" dirty="0">
                <a:solidFill>
                  <a:srgbClr val="000000"/>
                </a:solidFill>
                <a:latin typeface="Times New Roman" panose="02020603050405020304" pitchFamily="18" charset="0"/>
                <a:ea typeface="Times New Roman"/>
                <a:cs typeface="Times New Roman" panose="02020603050405020304" pitchFamily="18" charset="0"/>
                <a:sym typeface="Times New Roman"/>
              </a:rPr>
              <a:t> running on them. </a:t>
            </a:r>
            <a:endParaRPr sz="2000" dirty="0">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rgbClr val="000000"/>
              </a:buClr>
              <a:buSzPts val="2000"/>
              <a:buChar char="•"/>
            </a:pPr>
            <a:r>
              <a:rPr lang="en-IN" sz="2000" b="0" i="0" dirty="0">
                <a:solidFill>
                  <a:srgbClr val="000000"/>
                </a:solidFill>
                <a:latin typeface="Times New Roman" panose="02020603050405020304" pitchFamily="18" charset="0"/>
                <a:ea typeface="Times New Roman"/>
                <a:cs typeface="Times New Roman" panose="02020603050405020304" pitchFamily="18" charset="0"/>
                <a:sym typeface="Times New Roman"/>
              </a:rPr>
              <a:t>Thereafter, a </a:t>
            </a:r>
            <a:r>
              <a:rPr lang="en-IN" sz="2000" b="1" i="0" dirty="0">
                <a:solidFill>
                  <a:srgbClr val="000000"/>
                </a:solidFill>
                <a:latin typeface="Times New Roman" panose="02020603050405020304" pitchFamily="18" charset="0"/>
                <a:ea typeface="Times New Roman"/>
                <a:cs typeface="Times New Roman" panose="02020603050405020304" pitchFamily="18" charset="0"/>
                <a:sym typeface="Times New Roman"/>
              </a:rPr>
              <a:t>data collector</a:t>
            </a:r>
            <a:r>
              <a:rPr lang="en-IN" sz="2000" b="0" i="0" dirty="0">
                <a:solidFill>
                  <a:srgbClr val="000000"/>
                </a:solidFill>
                <a:latin typeface="Times New Roman" panose="02020603050405020304" pitchFamily="18" charset="0"/>
                <a:ea typeface="Times New Roman"/>
                <a:cs typeface="Times New Roman" panose="02020603050405020304" pitchFamily="18" charset="0"/>
                <a:sym typeface="Times New Roman"/>
              </a:rPr>
              <a:t> (which is also an agent) collects the data from the agents which is aggregated and pushed into a centralized store such as HDFS or HBase.</a:t>
            </a:r>
            <a:endParaRPr sz="2000" dirty="0">
              <a:latin typeface="Times New Roman" panose="02020603050405020304" pitchFamily="18" charset="0"/>
              <a:ea typeface="Times New Roman"/>
              <a:cs typeface="Times New Roman" panose="02020603050405020304" pitchFamily="18" charset="0"/>
              <a:sym typeface="Times New Roman"/>
            </a:endParaRPr>
          </a:p>
        </p:txBody>
      </p:sp>
      <p:pic>
        <p:nvPicPr>
          <p:cNvPr id="256" name="Google Shape;256;p39" descr="Flume Architecture"/>
          <p:cNvPicPr preferRelativeResize="0"/>
          <p:nvPr/>
        </p:nvPicPr>
        <p:blipFill rotWithShape="1">
          <a:blip r:embed="rId3">
            <a:alphaModFix/>
          </a:blip>
          <a:srcRect/>
          <a:stretch/>
        </p:blipFill>
        <p:spPr>
          <a:xfrm>
            <a:off x="2505075" y="3718603"/>
            <a:ext cx="6063192" cy="277427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N" dirty="0">
                <a:latin typeface="Times New Roman" panose="02020603050405020304" pitchFamily="18" charset="0"/>
                <a:cs typeface="Times New Roman" panose="02020603050405020304" pitchFamily="18" charset="0"/>
              </a:rPr>
              <a:t>Flume Architecture</a:t>
            </a:r>
            <a:endParaRPr dirty="0">
              <a:latin typeface="Times New Roman" panose="02020603050405020304" pitchFamily="18" charset="0"/>
              <a:cs typeface="Times New Roman" panose="02020603050405020304" pitchFamily="18" charset="0"/>
            </a:endParaRPr>
          </a:p>
        </p:txBody>
      </p:sp>
      <p:sp>
        <p:nvSpPr>
          <p:cNvPr id="262" name="Google Shape;262;p40"/>
          <p:cNvSpPr txBox="1">
            <a:spLocks noGrp="1"/>
          </p:cNvSpPr>
          <p:nvPr>
            <p:ph type="body" idx="1"/>
          </p:nvPr>
        </p:nvSpPr>
        <p:spPr>
          <a:xfrm>
            <a:off x="838200" y="1439333"/>
            <a:ext cx="10515600" cy="4737630"/>
          </a:xfrm>
          <a:prstGeom prst="rect">
            <a:avLst/>
          </a:prstGeom>
          <a:noFill/>
          <a:ln>
            <a:noFill/>
          </a:ln>
        </p:spPr>
        <p:txBody>
          <a:bodyPr spcFirstLastPara="1" wrap="square" lIns="91425" tIns="45700" rIns="91425" bIns="45700" anchor="t" anchorCtr="0">
            <a:normAutofit lnSpcReduction="10000"/>
          </a:bodyPr>
          <a:lstStyle/>
          <a:p>
            <a:pPr marL="0" lvl="0" indent="0" algn="just" rtl="0">
              <a:lnSpc>
                <a:spcPct val="90000"/>
              </a:lnSpc>
              <a:spcBef>
                <a:spcPts val="0"/>
              </a:spcBef>
              <a:spcAft>
                <a:spcPts val="0"/>
              </a:spcAft>
              <a:buClr>
                <a:srgbClr val="000000"/>
              </a:buClr>
              <a:buSzPts val="1800"/>
              <a:buNone/>
            </a:pPr>
            <a:r>
              <a:rPr lang="en-IN" sz="1800" b="1" i="0" dirty="0">
                <a:solidFill>
                  <a:srgbClr val="000000"/>
                </a:solidFill>
                <a:latin typeface="Times New Roman"/>
                <a:ea typeface="Times New Roman"/>
                <a:cs typeface="Times New Roman"/>
                <a:sym typeface="Times New Roman"/>
              </a:rPr>
              <a:t>Flume Event</a:t>
            </a:r>
            <a:endParaRPr dirty="0"/>
          </a:p>
          <a:p>
            <a:pPr marL="228600" lvl="0" indent="-228600" algn="just" rtl="0">
              <a:lnSpc>
                <a:spcPct val="90000"/>
              </a:lnSpc>
              <a:spcBef>
                <a:spcPts val="1000"/>
              </a:spcBef>
              <a:spcAft>
                <a:spcPts val="0"/>
              </a:spcAft>
              <a:buClr>
                <a:srgbClr val="000000"/>
              </a:buClr>
              <a:buSzPts val="1800"/>
              <a:buChar char="•"/>
            </a:pPr>
            <a:r>
              <a:rPr lang="en-IN" sz="1800" b="0" i="0" dirty="0">
                <a:solidFill>
                  <a:srgbClr val="000000"/>
                </a:solidFill>
                <a:latin typeface="Times New Roman"/>
                <a:ea typeface="Times New Roman"/>
                <a:cs typeface="Times New Roman"/>
                <a:sym typeface="Times New Roman"/>
              </a:rPr>
              <a:t>An </a:t>
            </a:r>
            <a:r>
              <a:rPr lang="en-IN" sz="1800" b="1" i="0" dirty="0">
                <a:solidFill>
                  <a:srgbClr val="000000"/>
                </a:solidFill>
                <a:latin typeface="Times New Roman"/>
                <a:ea typeface="Times New Roman"/>
                <a:cs typeface="Times New Roman"/>
                <a:sym typeface="Times New Roman"/>
              </a:rPr>
              <a:t>event</a:t>
            </a:r>
            <a:r>
              <a:rPr lang="en-IN" sz="1800" b="0" i="0" dirty="0">
                <a:solidFill>
                  <a:srgbClr val="000000"/>
                </a:solidFill>
                <a:latin typeface="Times New Roman"/>
                <a:ea typeface="Times New Roman"/>
                <a:cs typeface="Times New Roman"/>
                <a:sym typeface="Times New Roman"/>
              </a:rPr>
              <a:t> is the basic unit of the data transported inside </a:t>
            </a:r>
            <a:r>
              <a:rPr lang="en-IN" sz="1800" b="1" i="0" dirty="0">
                <a:solidFill>
                  <a:srgbClr val="000000"/>
                </a:solidFill>
                <a:latin typeface="Times New Roman"/>
                <a:ea typeface="Times New Roman"/>
                <a:cs typeface="Times New Roman"/>
                <a:sym typeface="Times New Roman"/>
              </a:rPr>
              <a:t>Flume</a:t>
            </a:r>
            <a:r>
              <a:rPr lang="en-IN" sz="1800" b="0" i="0" dirty="0">
                <a:solidFill>
                  <a:srgbClr val="000000"/>
                </a:solidFill>
                <a:latin typeface="Times New Roman"/>
                <a:ea typeface="Times New Roman"/>
                <a:cs typeface="Times New Roman"/>
                <a:sym typeface="Times New Roman"/>
              </a:rPr>
              <a:t>. It contains a payload of byte array that is to be transported from the source to the destination, accompanied by optional headers. A typical Flume event would have the following structure −</a:t>
            </a:r>
            <a:endParaRPr dirty="0"/>
          </a:p>
          <a:p>
            <a:pPr marL="228600" lvl="0" indent="-114300" algn="just" rtl="0">
              <a:lnSpc>
                <a:spcPct val="90000"/>
              </a:lnSpc>
              <a:spcBef>
                <a:spcPts val="1000"/>
              </a:spcBef>
              <a:spcAft>
                <a:spcPts val="0"/>
              </a:spcAft>
              <a:buClr>
                <a:schemeClr val="dk1"/>
              </a:buClr>
              <a:buSzPts val="1800"/>
              <a:buNone/>
            </a:pPr>
            <a:endParaRPr sz="1800" dirty="0">
              <a:solidFill>
                <a:srgbClr val="000000"/>
              </a:solidFill>
              <a:latin typeface="Times New Roman"/>
              <a:ea typeface="Times New Roman"/>
              <a:cs typeface="Times New Roman"/>
              <a:sym typeface="Times New Roman"/>
            </a:endParaRPr>
          </a:p>
          <a:p>
            <a:pPr marL="228600" lvl="0" indent="-114300" algn="just" rtl="0">
              <a:lnSpc>
                <a:spcPct val="90000"/>
              </a:lnSpc>
              <a:spcBef>
                <a:spcPts val="1000"/>
              </a:spcBef>
              <a:spcAft>
                <a:spcPts val="0"/>
              </a:spcAft>
              <a:buClr>
                <a:schemeClr val="dk1"/>
              </a:buClr>
              <a:buSzPts val="1800"/>
              <a:buNone/>
            </a:pPr>
            <a:endParaRPr sz="1800" b="0" i="0" dirty="0">
              <a:solidFill>
                <a:srgbClr val="000000"/>
              </a:solidFill>
              <a:latin typeface="Times New Roman"/>
              <a:ea typeface="Times New Roman"/>
              <a:cs typeface="Times New Roman"/>
              <a:sym typeface="Times New Roman"/>
            </a:endParaRPr>
          </a:p>
          <a:p>
            <a:pPr marL="0" lvl="0" indent="0" algn="l" rtl="0">
              <a:lnSpc>
                <a:spcPct val="90000"/>
              </a:lnSpc>
              <a:spcBef>
                <a:spcPts val="1000"/>
              </a:spcBef>
              <a:spcAft>
                <a:spcPts val="0"/>
              </a:spcAft>
              <a:buClr>
                <a:srgbClr val="000000"/>
              </a:buClr>
              <a:buSzPts val="1800"/>
              <a:buNone/>
            </a:pPr>
            <a:r>
              <a:rPr lang="en-IN" sz="1800" b="1" i="0" dirty="0">
                <a:solidFill>
                  <a:srgbClr val="000000"/>
                </a:solidFill>
                <a:latin typeface="Times New Roman"/>
                <a:ea typeface="Times New Roman"/>
                <a:cs typeface="Times New Roman"/>
                <a:sym typeface="Times New Roman"/>
              </a:rPr>
              <a:t>Flume Agent</a:t>
            </a:r>
            <a:endParaRPr dirty="0"/>
          </a:p>
          <a:p>
            <a:pPr marL="228600" lvl="0" indent="-228600" algn="l" rtl="0">
              <a:lnSpc>
                <a:spcPct val="90000"/>
              </a:lnSpc>
              <a:spcBef>
                <a:spcPts val="1000"/>
              </a:spcBef>
              <a:spcAft>
                <a:spcPts val="0"/>
              </a:spcAft>
              <a:buClr>
                <a:srgbClr val="000000"/>
              </a:buClr>
              <a:buSzPts val="1800"/>
              <a:buChar char="•"/>
            </a:pPr>
            <a:r>
              <a:rPr lang="en-IN" sz="1800" b="0" i="0" dirty="0">
                <a:solidFill>
                  <a:srgbClr val="000000"/>
                </a:solidFill>
                <a:latin typeface="Times New Roman"/>
                <a:ea typeface="Times New Roman"/>
                <a:cs typeface="Times New Roman"/>
                <a:sym typeface="Times New Roman"/>
              </a:rPr>
              <a:t>An </a:t>
            </a:r>
            <a:r>
              <a:rPr lang="en-IN" sz="1800" b="1" i="0" dirty="0">
                <a:solidFill>
                  <a:srgbClr val="000000"/>
                </a:solidFill>
                <a:latin typeface="Times New Roman"/>
                <a:ea typeface="Times New Roman"/>
                <a:cs typeface="Times New Roman"/>
                <a:sym typeface="Times New Roman"/>
              </a:rPr>
              <a:t>agent</a:t>
            </a:r>
            <a:r>
              <a:rPr lang="en-IN" sz="1800" b="0" i="0" dirty="0">
                <a:solidFill>
                  <a:srgbClr val="000000"/>
                </a:solidFill>
                <a:latin typeface="Times New Roman"/>
                <a:ea typeface="Times New Roman"/>
                <a:cs typeface="Times New Roman"/>
                <a:sym typeface="Times New Roman"/>
              </a:rPr>
              <a:t> is an independent daemon process (JVM) in Flume. It receives the data (events) from clients or other agents and forwards it to its next destination (sink or agent). Flume may have more than one agent. Following diagram represents a </a:t>
            </a:r>
            <a:r>
              <a:rPr lang="en-IN" sz="1800" b="1" i="0" dirty="0">
                <a:solidFill>
                  <a:srgbClr val="000000"/>
                </a:solidFill>
                <a:latin typeface="Times New Roman"/>
                <a:ea typeface="Times New Roman"/>
                <a:cs typeface="Times New Roman"/>
                <a:sym typeface="Times New Roman"/>
              </a:rPr>
              <a:t>Flume Agent</a:t>
            </a:r>
            <a:endParaRPr dirty="0"/>
          </a:p>
          <a:p>
            <a:pPr marL="228600" lvl="0" indent="-228600" algn="l" rtl="0">
              <a:lnSpc>
                <a:spcPct val="90000"/>
              </a:lnSpc>
              <a:spcBef>
                <a:spcPts val="1000"/>
              </a:spcBef>
              <a:spcAft>
                <a:spcPts val="0"/>
              </a:spcAft>
              <a:buClr>
                <a:srgbClr val="000000"/>
              </a:buClr>
              <a:buSzPts val="2000"/>
              <a:buChar char="•"/>
            </a:pPr>
            <a:r>
              <a:rPr lang="en-IN" sz="2000" b="0" i="0" dirty="0">
                <a:solidFill>
                  <a:srgbClr val="000000"/>
                </a:solidFill>
                <a:latin typeface="Times New Roman"/>
                <a:ea typeface="Times New Roman"/>
                <a:cs typeface="Times New Roman"/>
                <a:sym typeface="Times New Roman"/>
              </a:rPr>
              <a:t>As shown in the diagram a Flume Agent contains three main components namely, </a:t>
            </a:r>
            <a:r>
              <a:rPr lang="en-IN" sz="2000" b="1" i="0" dirty="0">
                <a:solidFill>
                  <a:srgbClr val="000000"/>
                </a:solidFill>
                <a:latin typeface="Times New Roman"/>
                <a:ea typeface="Times New Roman"/>
                <a:cs typeface="Times New Roman"/>
                <a:sym typeface="Times New Roman"/>
              </a:rPr>
              <a:t>source</a:t>
            </a:r>
            <a:r>
              <a:rPr lang="en-IN" sz="2000" b="0" i="0" dirty="0">
                <a:solidFill>
                  <a:srgbClr val="000000"/>
                </a:solidFill>
                <a:latin typeface="Times New Roman"/>
                <a:ea typeface="Times New Roman"/>
                <a:cs typeface="Times New Roman"/>
                <a:sym typeface="Times New Roman"/>
              </a:rPr>
              <a:t>, </a:t>
            </a:r>
            <a:r>
              <a:rPr lang="en-IN" sz="2000" b="1" i="0" dirty="0">
                <a:solidFill>
                  <a:srgbClr val="000000"/>
                </a:solidFill>
                <a:latin typeface="Times New Roman"/>
                <a:ea typeface="Times New Roman"/>
                <a:cs typeface="Times New Roman"/>
                <a:sym typeface="Times New Roman"/>
              </a:rPr>
              <a:t>channel</a:t>
            </a:r>
            <a:r>
              <a:rPr lang="en-IN" sz="2000" b="0" i="0" dirty="0">
                <a:solidFill>
                  <a:srgbClr val="000000"/>
                </a:solidFill>
                <a:latin typeface="Times New Roman"/>
                <a:ea typeface="Times New Roman"/>
                <a:cs typeface="Times New Roman"/>
                <a:sym typeface="Times New Roman"/>
              </a:rPr>
              <a:t>, and </a:t>
            </a:r>
            <a:r>
              <a:rPr lang="en-IN" sz="2000" b="1" i="0" dirty="0">
                <a:solidFill>
                  <a:srgbClr val="000000"/>
                </a:solidFill>
                <a:latin typeface="Times New Roman"/>
                <a:ea typeface="Times New Roman"/>
                <a:cs typeface="Times New Roman"/>
                <a:sym typeface="Times New Roman"/>
              </a:rPr>
              <a:t>sink</a:t>
            </a:r>
            <a:r>
              <a:rPr lang="en-IN" sz="2000" b="0" i="0" dirty="0">
                <a:solidFill>
                  <a:srgbClr val="000000"/>
                </a:solidFill>
                <a:latin typeface="Times New Roman"/>
                <a:ea typeface="Times New Roman"/>
                <a:cs typeface="Times New Roman"/>
                <a:sym typeface="Times New Roman"/>
              </a:rPr>
              <a:t>.</a:t>
            </a:r>
            <a:endParaRPr dirty="0"/>
          </a:p>
          <a:p>
            <a:pPr marL="228600" lvl="0" indent="-101600" algn="just" rtl="0">
              <a:lnSpc>
                <a:spcPct val="90000"/>
              </a:lnSpc>
              <a:spcBef>
                <a:spcPts val="1000"/>
              </a:spcBef>
              <a:spcAft>
                <a:spcPts val="0"/>
              </a:spcAft>
              <a:buClr>
                <a:schemeClr val="dk1"/>
              </a:buClr>
              <a:buSzPts val="2000"/>
              <a:buNone/>
            </a:pPr>
            <a:endParaRPr sz="2000" b="0" i="0" dirty="0">
              <a:solidFill>
                <a:srgbClr val="000000"/>
              </a:solidFill>
              <a:latin typeface="Times New Roman"/>
              <a:ea typeface="Times New Roman"/>
              <a:cs typeface="Times New Roman"/>
              <a:sym typeface="Times New Roman"/>
            </a:endParaRPr>
          </a:p>
          <a:p>
            <a:pPr marL="0" lvl="0" indent="0" algn="just" rtl="0">
              <a:lnSpc>
                <a:spcPct val="90000"/>
              </a:lnSpc>
              <a:spcBef>
                <a:spcPts val="1000"/>
              </a:spcBef>
              <a:spcAft>
                <a:spcPts val="0"/>
              </a:spcAft>
              <a:buClr>
                <a:schemeClr val="dk1"/>
              </a:buClr>
              <a:buSzPts val="1800"/>
              <a:buNone/>
            </a:pPr>
            <a:br>
              <a:rPr lang="en-IN" sz="1800" dirty="0">
                <a:latin typeface="Times New Roman"/>
                <a:ea typeface="Times New Roman"/>
                <a:cs typeface="Times New Roman"/>
                <a:sym typeface="Times New Roman"/>
              </a:rPr>
            </a:br>
            <a:endParaRPr sz="1800" dirty="0">
              <a:latin typeface="Times New Roman"/>
              <a:ea typeface="Times New Roman"/>
              <a:cs typeface="Times New Roman"/>
              <a:sym typeface="Times New Roman"/>
            </a:endParaRPr>
          </a:p>
        </p:txBody>
      </p:sp>
      <p:pic>
        <p:nvPicPr>
          <p:cNvPr id="263" name="Google Shape;263;p40" descr="Flume Event"/>
          <p:cNvPicPr preferRelativeResize="0"/>
          <p:nvPr/>
        </p:nvPicPr>
        <p:blipFill rotWithShape="1">
          <a:blip r:embed="rId3">
            <a:alphaModFix/>
          </a:blip>
          <a:srcRect/>
          <a:stretch/>
        </p:blipFill>
        <p:spPr>
          <a:xfrm>
            <a:off x="4267200" y="2764896"/>
            <a:ext cx="3810000" cy="847725"/>
          </a:xfrm>
          <a:prstGeom prst="rect">
            <a:avLst/>
          </a:prstGeom>
          <a:noFill/>
          <a:ln>
            <a:noFill/>
          </a:ln>
        </p:spPr>
      </p:pic>
      <p:pic>
        <p:nvPicPr>
          <p:cNvPr id="264" name="Google Shape;264;p40" descr="Flume Agent"/>
          <p:cNvPicPr preferRelativeResize="0"/>
          <p:nvPr/>
        </p:nvPicPr>
        <p:blipFill rotWithShape="1">
          <a:blip r:embed="rId4">
            <a:alphaModFix/>
          </a:blip>
          <a:srcRect/>
          <a:stretch/>
        </p:blipFill>
        <p:spPr>
          <a:xfrm>
            <a:off x="4896908" y="4954587"/>
            <a:ext cx="1679675" cy="186108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N" dirty="0">
                <a:latin typeface="Times New Roman" panose="02020603050405020304" pitchFamily="18" charset="0"/>
                <a:cs typeface="Times New Roman" panose="02020603050405020304" pitchFamily="18" charset="0"/>
              </a:rPr>
              <a:t>Flume Architecture</a:t>
            </a:r>
            <a:endParaRPr dirty="0">
              <a:latin typeface="Times New Roman" panose="02020603050405020304" pitchFamily="18" charset="0"/>
              <a:cs typeface="Times New Roman" panose="02020603050405020304" pitchFamily="18" charset="0"/>
            </a:endParaRPr>
          </a:p>
        </p:txBody>
      </p:sp>
      <p:sp>
        <p:nvSpPr>
          <p:cNvPr id="270" name="Google Shape;270;p4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1800"/>
              <a:buChar char="•"/>
            </a:pPr>
            <a:r>
              <a:rPr lang="en-IN" sz="1800" b="1" i="0" dirty="0">
                <a:latin typeface="Times New Roman"/>
                <a:ea typeface="Times New Roman"/>
                <a:cs typeface="Times New Roman"/>
                <a:sym typeface="Times New Roman"/>
              </a:rPr>
              <a:t>Source</a:t>
            </a:r>
            <a:r>
              <a:rPr lang="en-IN" sz="1800" b="0" i="0" dirty="0">
                <a:latin typeface="Times New Roman"/>
                <a:ea typeface="Times New Roman"/>
                <a:cs typeface="Times New Roman"/>
                <a:sym typeface="Times New Roman"/>
              </a:rPr>
              <a:t> - </a:t>
            </a:r>
            <a:r>
              <a:rPr lang="en-IN" sz="1800" b="0" i="0" dirty="0">
                <a:solidFill>
                  <a:srgbClr val="000000"/>
                </a:solidFill>
                <a:latin typeface="Times New Roman"/>
                <a:ea typeface="Times New Roman"/>
                <a:cs typeface="Times New Roman"/>
                <a:sym typeface="Times New Roman"/>
              </a:rPr>
              <a:t>A </a:t>
            </a:r>
            <a:r>
              <a:rPr lang="en-IN" sz="1800" b="1" i="0" dirty="0">
                <a:solidFill>
                  <a:srgbClr val="000000"/>
                </a:solidFill>
                <a:latin typeface="Times New Roman"/>
                <a:ea typeface="Times New Roman"/>
                <a:cs typeface="Times New Roman"/>
                <a:sym typeface="Times New Roman"/>
              </a:rPr>
              <a:t>source</a:t>
            </a:r>
            <a:r>
              <a:rPr lang="en-IN" sz="1800" b="0" i="0" dirty="0">
                <a:solidFill>
                  <a:srgbClr val="000000"/>
                </a:solidFill>
                <a:latin typeface="Times New Roman"/>
                <a:ea typeface="Times New Roman"/>
                <a:cs typeface="Times New Roman"/>
                <a:sym typeface="Times New Roman"/>
              </a:rPr>
              <a:t> is the component of an Agent which receives data from the data generators and transfers it to one or more channels in the form of Flume events.</a:t>
            </a:r>
            <a:endParaRPr dirty="0"/>
          </a:p>
          <a:p>
            <a:pPr marL="685800" lvl="1" indent="-228600" algn="l" rtl="0">
              <a:lnSpc>
                <a:spcPct val="90000"/>
              </a:lnSpc>
              <a:spcBef>
                <a:spcPts val="500"/>
              </a:spcBef>
              <a:spcAft>
                <a:spcPts val="0"/>
              </a:spcAft>
              <a:buClr>
                <a:srgbClr val="000000"/>
              </a:buClr>
              <a:buSzPts val="1400"/>
              <a:buChar char="•"/>
            </a:pPr>
            <a:r>
              <a:rPr lang="en-IN" sz="1400" b="0" i="0" dirty="0">
                <a:solidFill>
                  <a:srgbClr val="000000"/>
                </a:solidFill>
                <a:latin typeface="Times New Roman"/>
                <a:ea typeface="Times New Roman"/>
                <a:cs typeface="Times New Roman"/>
                <a:sym typeface="Times New Roman"/>
              </a:rPr>
              <a:t>Apache Flume supports several types of sources and each source receives events from a specified data generator.</a:t>
            </a:r>
            <a:endParaRPr dirty="0"/>
          </a:p>
          <a:p>
            <a:pPr marL="685800" lvl="1" indent="-228600" algn="l" rtl="0">
              <a:lnSpc>
                <a:spcPct val="90000"/>
              </a:lnSpc>
              <a:spcBef>
                <a:spcPts val="500"/>
              </a:spcBef>
              <a:spcAft>
                <a:spcPts val="0"/>
              </a:spcAft>
              <a:buClr>
                <a:srgbClr val="000000"/>
              </a:buClr>
              <a:buSzPts val="1400"/>
              <a:buChar char="•"/>
            </a:pPr>
            <a:r>
              <a:rPr lang="en-IN" sz="1400" i="0" dirty="0">
                <a:solidFill>
                  <a:srgbClr val="000000"/>
                </a:solidFill>
                <a:latin typeface="Times New Roman"/>
                <a:ea typeface="Times New Roman"/>
                <a:cs typeface="Times New Roman"/>
                <a:sym typeface="Times New Roman"/>
              </a:rPr>
              <a:t>Example</a:t>
            </a:r>
            <a:r>
              <a:rPr lang="en-IN" sz="1400" b="0" i="0" dirty="0">
                <a:solidFill>
                  <a:srgbClr val="000000"/>
                </a:solidFill>
                <a:latin typeface="Times New Roman"/>
                <a:ea typeface="Times New Roman"/>
                <a:cs typeface="Times New Roman"/>
                <a:sym typeface="Times New Roman"/>
              </a:rPr>
              <a:t> − Avro source, Thrift source, twitter 1% source etc.</a:t>
            </a:r>
            <a:endParaRPr dirty="0"/>
          </a:p>
          <a:p>
            <a:pPr marL="228600" lvl="0" indent="-228600" algn="l" rtl="0">
              <a:lnSpc>
                <a:spcPct val="90000"/>
              </a:lnSpc>
              <a:spcBef>
                <a:spcPts val="1000"/>
              </a:spcBef>
              <a:spcAft>
                <a:spcPts val="0"/>
              </a:spcAft>
              <a:buClr>
                <a:schemeClr val="dk1"/>
              </a:buClr>
              <a:buSzPts val="1800"/>
              <a:buChar char="•"/>
            </a:pPr>
            <a:r>
              <a:rPr lang="en-IN" sz="1800" b="1" i="0" dirty="0">
                <a:latin typeface="Times New Roman"/>
                <a:ea typeface="Times New Roman"/>
                <a:cs typeface="Times New Roman"/>
                <a:sym typeface="Times New Roman"/>
              </a:rPr>
              <a:t>Channel - </a:t>
            </a:r>
            <a:r>
              <a:rPr lang="en-IN" sz="1800" b="0" i="0" dirty="0">
                <a:solidFill>
                  <a:srgbClr val="000000"/>
                </a:solidFill>
                <a:latin typeface="Times New Roman"/>
                <a:ea typeface="Times New Roman"/>
                <a:cs typeface="Times New Roman"/>
                <a:sym typeface="Times New Roman"/>
              </a:rPr>
              <a:t>A </a:t>
            </a:r>
            <a:r>
              <a:rPr lang="en-IN" sz="1800" b="1" i="0" dirty="0">
                <a:solidFill>
                  <a:srgbClr val="000000"/>
                </a:solidFill>
                <a:latin typeface="Times New Roman"/>
                <a:ea typeface="Times New Roman"/>
                <a:cs typeface="Times New Roman"/>
                <a:sym typeface="Times New Roman"/>
              </a:rPr>
              <a:t>channel</a:t>
            </a:r>
            <a:r>
              <a:rPr lang="en-IN" sz="1800" b="0" i="0" dirty="0">
                <a:solidFill>
                  <a:srgbClr val="000000"/>
                </a:solidFill>
                <a:latin typeface="Times New Roman"/>
                <a:ea typeface="Times New Roman"/>
                <a:cs typeface="Times New Roman"/>
                <a:sym typeface="Times New Roman"/>
              </a:rPr>
              <a:t> is a transient store which receives the events from the source and buffers them till they are consumed by sinks. It acts as a bridge between the sources and the sinks.</a:t>
            </a:r>
            <a:endParaRPr dirty="0"/>
          </a:p>
          <a:p>
            <a:pPr marL="685800" lvl="1" indent="-228600" algn="l" rtl="0">
              <a:lnSpc>
                <a:spcPct val="90000"/>
              </a:lnSpc>
              <a:spcBef>
                <a:spcPts val="500"/>
              </a:spcBef>
              <a:spcAft>
                <a:spcPts val="0"/>
              </a:spcAft>
              <a:buClr>
                <a:srgbClr val="000000"/>
              </a:buClr>
              <a:buSzPts val="1400"/>
              <a:buChar char="•"/>
            </a:pPr>
            <a:r>
              <a:rPr lang="en-IN" sz="1400" b="0" i="0" dirty="0">
                <a:solidFill>
                  <a:srgbClr val="000000"/>
                </a:solidFill>
                <a:latin typeface="Times New Roman"/>
                <a:ea typeface="Times New Roman"/>
                <a:cs typeface="Times New Roman"/>
                <a:sym typeface="Times New Roman"/>
              </a:rPr>
              <a:t>These channels are fully transactional and they can work with any number of sources and sinks.</a:t>
            </a:r>
            <a:endParaRPr dirty="0"/>
          </a:p>
          <a:p>
            <a:pPr marL="685800" lvl="1" indent="-228600" algn="l" rtl="0">
              <a:lnSpc>
                <a:spcPct val="90000"/>
              </a:lnSpc>
              <a:spcBef>
                <a:spcPts val="500"/>
              </a:spcBef>
              <a:spcAft>
                <a:spcPts val="0"/>
              </a:spcAft>
              <a:buClr>
                <a:srgbClr val="000000"/>
              </a:buClr>
              <a:buSzPts val="1400"/>
              <a:buChar char="•"/>
            </a:pPr>
            <a:r>
              <a:rPr lang="en-IN" sz="1400" i="0" dirty="0">
                <a:solidFill>
                  <a:srgbClr val="000000"/>
                </a:solidFill>
                <a:latin typeface="Times New Roman"/>
                <a:ea typeface="Times New Roman"/>
                <a:cs typeface="Times New Roman"/>
                <a:sym typeface="Times New Roman"/>
              </a:rPr>
              <a:t>Example</a:t>
            </a:r>
            <a:r>
              <a:rPr lang="en-IN" sz="1400" b="0" i="0" dirty="0">
                <a:solidFill>
                  <a:srgbClr val="000000"/>
                </a:solidFill>
                <a:latin typeface="Times New Roman"/>
                <a:ea typeface="Times New Roman"/>
                <a:cs typeface="Times New Roman"/>
                <a:sym typeface="Times New Roman"/>
              </a:rPr>
              <a:t> − JDBC channel, File system channel, Memory channel, etc.</a:t>
            </a:r>
            <a:endParaRPr dirty="0"/>
          </a:p>
          <a:p>
            <a:pPr marL="228600" lvl="0" indent="-228600" algn="l" rtl="0">
              <a:lnSpc>
                <a:spcPct val="90000"/>
              </a:lnSpc>
              <a:spcBef>
                <a:spcPts val="1000"/>
              </a:spcBef>
              <a:spcAft>
                <a:spcPts val="0"/>
              </a:spcAft>
              <a:buClr>
                <a:schemeClr val="dk1"/>
              </a:buClr>
              <a:buSzPts val="1800"/>
              <a:buChar char="•"/>
            </a:pPr>
            <a:r>
              <a:rPr lang="en-IN" sz="1800" b="1" i="0" dirty="0">
                <a:latin typeface="Times New Roman"/>
                <a:ea typeface="Times New Roman"/>
                <a:cs typeface="Times New Roman"/>
                <a:sym typeface="Times New Roman"/>
              </a:rPr>
              <a:t>Sink - </a:t>
            </a:r>
            <a:r>
              <a:rPr lang="en-IN" sz="1800" b="0" i="0" dirty="0">
                <a:solidFill>
                  <a:srgbClr val="000000"/>
                </a:solidFill>
                <a:latin typeface="Times New Roman"/>
                <a:ea typeface="Times New Roman"/>
                <a:cs typeface="Times New Roman"/>
                <a:sym typeface="Times New Roman"/>
              </a:rPr>
              <a:t>A </a:t>
            </a:r>
            <a:r>
              <a:rPr lang="en-IN" sz="1800" b="1" i="0" dirty="0">
                <a:solidFill>
                  <a:srgbClr val="000000"/>
                </a:solidFill>
                <a:latin typeface="Times New Roman"/>
                <a:ea typeface="Times New Roman"/>
                <a:cs typeface="Times New Roman"/>
                <a:sym typeface="Times New Roman"/>
              </a:rPr>
              <a:t>sink</a:t>
            </a:r>
            <a:r>
              <a:rPr lang="en-IN" sz="1800" b="0" i="0" dirty="0">
                <a:solidFill>
                  <a:srgbClr val="000000"/>
                </a:solidFill>
                <a:latin typeface="Times New Roman"/>
                <a:ea typeface="Times New Roman"/>
                <a:cs typeface="Times New Roman"/>
                <a:sym typeface="Times New Roman"/>
              </a:rPr>
              <a:t> stores the data into centralized stores like HBase and HDFS. It consumes the data (events) from the channels and delivers it to the destination. The destination of the sink might be another agent or the central stores.</a:t>
            </a:r>
            <a:endParaRPr dirty="0"/>
          </a:p>
          <a:p>
            <a:pPr marL="685800" lvl="1" indent="-228600" algn="l" rtl="0">
              <a:lnSpc>
                <a:spcPct val="90000"/>
              </a:lnSpc>
              <a:spcBef>
                <a:spcPts val="500"/>
              </a:spcBef>
              <a:spcAft>
                <a:spcPts val="0"/>
              </a:spcAft>
              <a:buClr>
                <a:srgbClr val="000000"/>
              </a:buClr>
              <a:buSzPts val="1400"/>
              <a:buChar char="•"/>
            </a:pPr>
            <a:r>
              <a:rPr lang="en-IN" sz="1400" i="0" dirty="0">
                <a:solidFill>
                  <a:srgbClr val="000000"/>
                </a:solidFill>
                <a:latin typeface="Times New Roman"/>
                <a:ea typeface="Times New Roman"/>
                <a:cs typeface="Times New Roman"/>
                <a:sym typeface="Times New Roman"/>
              </a:rPr>
              <a:t>Example</a:t>
            </a:r>
            <a:r>
              <a:rPr lang="en-IN" sz="1400" b="0" i="0" dirty="0">
                <a:solidFill>
                  <a:srgbClr val="000000"/>
                </a:solidFill>
                <a:latin typeface="Times New Roman"/>
                <a:ea typeface="Times New Roman"/>
                <a:cs typeface="Times New Roman"/>
                <a:sym typeface="Times New Roman"/>
              </a:rPr>
              <a:t> − HDFS sink</a:t>
            </a: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N" dirty="0">
                <a:latin typeface="Times New Roman" panose="02020603050405020304" pitchFamily="18" charset="0"/>
                <a:cs typeface="Times New Roman" panose="02020603050405020304" pitchFamily="18" charset="0"/>
              </a:rPr>
              <a:t>Flume Architecture</a:t>
            </a:r>
            <a:endParaRPr dirty="0">
              <a:latin typeface="Times New Roman" panose="02020603050405020304" pitchFamily="18" charset="0"/>
              <a:cs typeface="Times New Roman" panose="02020603050405020304" pitchFamily="18" charset="0"/>
            </a:endParaRPr>
          </a:p>
        </p:txBody>
      </p:sp>
      <p:sp>
        <p:nvSpPr>
          <p:cNvPr id="276" name="Google Shape;276;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1800"/>
              <a:buNone/>
            </a:pPr>
            <a:r>
              <a:rPr lang="en-IN" sz="1800" b="1" i="0" dirty="0">
                <a:solidFill>
                  <a:srgbClr val="000000"/>
                </a:solidFill>
                <a:latin typeface="Times New Roman"/>
                <a:ea typeface="Times New Roman"/>
                <a:cs typeface="Times New Roman"/>
                <a:sym typeface="Times New Roman"/>
              </a:rPr>
              <a:t>Additional Components of Flume Agent</a:t>
            </a:r>
            <a:endParaRPr dirty="0"/>
          </a:p>
          <a:p>
            <a:pPr marL="228600" lvl="0" indent="-228600" algn="l" rtl="0">
              <a:lnSpc>
                <a:spcPct val="90000"/>
              </a:lnSpc>
              <a:spcBef>
                <a:spcPts val="1000"/>
              </a:spcBef>
              <a:spcAft>
                <a:spcPts val="0"/>
              </a:spcAft>
              <a:buClr>
                <a:srgbClr val="000000"/>
              </a:buClr>
              <a:buSzPts val="1800"/>
              <a:buChar char="•"/>
            </a:pPr>
            <a:r>
              <a:rPr lang="en-IN" sz="1800" b="0" i="0" dirty="0">
                <a:solidFill>
                  <a:srgbClr val="000000"/>
                </a:solidFill>
                <a:latin typeface="Times New Roman"/>
                <a:ea typeface="Times New Roman"/>
                <a:cs typeface="Times New Roman"/>
                <a:sym typeface="Times New Roman"/>
              </a:rPr>
              <a:t>What we have discussed above are the primitive components of the agent. In addition to this, we have a few more components that play a vital role in transferring the events from the data generator to the centralized stores.</a:t>
            </a:r>
            <a:endParaRPr dirty="0"/>
          </a:p>
          <a:p>
            <a:pPr marL="228600" lvl="0" indent="-228600" algn="l" rtl="0">
              <a:lnSpc>
                <a:spcPct val="90000"/>
              </a:lnSpc>
              <a:spcBef>
                <a:spcPts val="1000"/>
              </a:spcBef>
              <a:spcAft>
                <a:spcPts val="0"/>
              </a:spcAft>
              <a:buClr>
                <a:schemeClr val="dk1"/>
              </a:buClr>
              <a:buSzPts val="1800"/>
              <a:buChar char="•"/>
            </a:pPr>
            <a:r>
              <a:rPr lang="en-IN" sz="1800" b="1" i="0" dirty="0">
                <a:latin typeface="Times New Roman"/>
                <a:ea typeface="Times New Roman"/>
                <a:cs typeface="Times New Roman"/>
                <a:sym typeface="Times New Roman"/>
              </a:rPr>
              <a:t>Interceptors</a:t>
            </a:r>
            <a:r>
              <a:rPr lang="en-IN" sz="1800" b="0" i="0" dirty="0">
                <a:latin typeface="Times New Roman"/>
                <a:ea typeface="Times New Roman"/>
                <a:cs typeface="Times New Roman"/>
                <a:sym typeface="Times New Roman"/>
              </a:rPr>
              <a:t> - </a:t>
            </a:r>
            <a:r>
              <a:rPr lang="en-IN" sz="1800" b="0" i="0" dirty="0">
                <a:solidFill>
                  <a:srgbClr val="000000"/>
                </a:solidFill>
                <a:latin typeface="Times New Roman"/>
                <a:ea typeface="Times New Roman"/>
                <a:cs typeface="Times New Roman"/>
                <a:sym typeface="Times New Roman"/>
              </a:rPr>
              <a:t>Interceptors are used to alter/inspect flume events which are transferred between source and channel.</a:t>
            </a:r>
            <a:endParaRPr dirty="0"/>
          </a:p>
          <a:p>
            <a:pPr marL="228600" lvl="0" indent="-228600" algn="l" rtl="0">
              <a:lnSpc>
                <a:spcPct val="90000"/>
              </a:lnSpc>
              <a:spcBef>
                <a:spcPts val="1000"/>
              </a:spcBef>
              <a:spcAft>
                <a:spcPts val="0"/>
              </a:spcAft>
              <a:buClr>
                <a:schemeClr val="dk1"/>
              </a:buClr>
              <a:buSzPts val="1800"/>
              <a:buChar char="•"/>
            </a:pPr>
            <a:r>
              <a:rPr lang="en-IN" sz="1800" b="1" i="0" dirty="0">
                <a:latin typeface="Times New Roman"/>
                <a:ea typeface="Times New Roman"/>
                <a:cs typeface="Times New Roman"/>
                <a:sym typeface="Times New Roman"/>
              </a:rPr>
              <a:t>Channel Selectors </a:t>
            </a:r>
            <a:r>
              <a:rPr lang="en-IN" sz="1800" b="0" i="0" dirty="0">
                <a:latin typeface="Times New Roman"/>
                <a:ea typeface="Times New Roman"/>
                <a:cs typeface="Times New Roman"/>
                <a:sym typeface="Times New Roman"/>
              </a:rPr>
              <a:t>- </a:t>
            </a:r>
            <a:r>
              <a:rPr lang="en-IN" sz="1800" b="0" i="0" dirty="0">
                <a:solidFill>
                  <a:srgbClr val="000000"/>
                </a:solidFill>
                <a:latin typeface="Times New Roman"/>
                <a:ea typeface="Times New Roman"/>
                <a:cs typeface="Times New Roman"/>
                <a:sym typeface="Times New Roman"/>
              </a:rPr>
              <a:t>These are used to determine which channel is to be opted to transfer the data in case of multiple channels. There are two types of channel selectors −</a:t>
            </a:r>
            <a:endParaRPr dirty="0"/>
          </a:p>
          <a:p>
            <a:pPr marL="685800" lvl="1" indent="-228600" algn="just" rtl="0">
              <a:lnSpc>
                <a:spcPct val="90000"/>
              </a:lnSpc>
              <a:spcBef>
                <a:spcPts val="500"/>
              </a:spcBef>
              <a:spcAft>
                <a:spcPts val="0"/>
              </a:spcAft>
              <a:buClr>
                <a:srgbClr val="000000"/>
              </a:buClr>
              <a:buSzPts val="1400"/>
              <a:buChar char="•"/>
            </a:pPr>
            <a:r>
              <a:rPr lang="en-IN" sz="1400" b="1" i="0" dirty="0">
                <a:solidFill>
                  <a:srgbClr val="000000"/>
                </a:solidFill>
                <a:latin typeface="Times New Roman"/>
                <a:ea typeface="Times New Roman"/>
                <a:cs typeface="Times New Roman"/>
                <a:sym typeface="Times New Roman"/>
              </a:rPr>
              <a:t>Default channel selectors</a:t>
            </a:r>
            <a:r>
              <a:rPr lang="en-IN" sz="1400" b="0" i="0" dirty="0">
                <a:solidFill>
                  <a:srgbClr val="000000"/>
                </a:solidFill>
                <a:latin typeface="Times New Roman"/>
                <a:ea typeface="Times New Roman"/>
                <a:cs typeface="Times New Roman"/>
                <a:sym typeface="Times New Roman"/>
              </a:rPr>
              <a:t> − These are also known as replicating channel selectors they replicates all the events in each channel.</a:t>
            </a:r>
            <a:endParaRPr dirty="0"/>
          </a:p>
          <a:p>
            <a:pPr marL="685800" lvl="1" indent="-228600" algn="just" rtl="0">
              <a:lnSpc>
                <a:spcPct val="90000"/>
              </a:lnSpc>
              <a:spcBef>
                <a:spcPts val="500"/>
              </a:spcBef>
              <a:spcAft>
                <a:spcPts val="0"/>
              </a:spcAft>
              <a:buClr>
                <a:srgbClr val="000000"/>
              </a:buClr>
              <a:buSzPts val="1400"/>
              <a:buChar char="•"/>
            </a:pPr>
            <a:r>
              <a:rPr lang="en-IN" sz="1400" b="1" i="0" dirty="0">
                <a:solidFill>
                  <a:srgbClr val="000000"/>
                </a:solidFill>
                <a:latin typeface="Times New Roman"/>
                <a:ea typeface="Times New Roman"/>
                <a:cs typeface="Times New Roman"/>
                <a:sym typeface="Times New Roman"/>
              </a:rPr>
              <a:t>Multiplexing channel selectors</a:t>
            </a:r>
            <a:r>
              <a:rPr lang="en-IN" sz="1400" b="0" i="0" dirty="0">
                <a:solidFill>
                  <a:srgbClr val="000000"/>
                </a:solidFill>
                <a:latin typeface="Times New Roman"/>
                <a:ea typeface="Times New Roman"/>
                <a:cs typeface="Times New Roman"/>
                <a:sym typeface="Times New Roman"/>
              </a:rPr>
              <a:t> − These decides the channel to send an event based on the address in the header of that event.</a:t>
            </a:r>
            <a:endParaRPr dirty="0"/>
          </a:p>
          <a:p>
            <a:pPr marL="228600" lvl="0" indent="-228600" algn="l" rtl="0">
              <a:lnSpc>
                <a:spcPct val="90000"/>
              </a:lnSpc>
              <a:spcBef>
                <a:spcPts val="1000"/>
              </a:spcBef>
              <a:spcAft>
                <a:spcPts val="0"/>
              </a:spcAft>
              <a:buClr>
                <a:schemeClr val="dk1"/>
              </a:buClr>
              <a:buSzPts val="1800"/>
              <a:buChar char="•"/>
            </a:pPr>
            <a:r>
              <a:rPr lang="en-IN" sz="1800" b="1" i="0" dirty="0">
                <a:latin typeface="Times New Roman"/>
                <a:ea typeface="Times New Roman"/>
                <a:cs typeface="Times New Roman"/>
                <a:sym typeface="Times New Roman"/>
              </a:rPr>
              <a:t>Sink Processors </a:t>
            </a:r>
            <a:r>
              <a:rPr lang="en-IN" sz="1800" b="0" i="0" dirty="0">
                <a:latin typeface="Times New Roman"/>
                <a:ea typeface="Times New Roman"/>
                <a:cs typeface="Times New Roman"/>
                <a:sym typeface="Times New Roman"/>
              </a:rPr>
              <a:t>- </a:t>
            </a:r>
            <a:r>
              <a:rPr lang="en-IN" sz="1800" b="0" i="0" dirty="0">
                <a:solidFill>
                  <a:srgbClr val="000000"/>
                </a:solidFill>
                <a:latin typeface="Times New Roman"/>
                <a:ea typeface="Times New Roman"/>
                <a:cs typeface="Times New Roman"/>
                <a:sym typeface="Times New Roman"/>
              </a:rPr>
              <a:t>These are used to invoke a particular sink from the selected group of sinks. These are used to create failover paths for your sinks or load balance events across multiple sinks from a channel.</a:t>
            </a:r>
            <a:endParaRPr dirty="0"/>
          </a:p>
          <a:p>
            <a:pPr marL="228600" lvl="0" indent="-114300" algn="l" rtl="0">
              <a:lnSpc>
                <a:spcPct val="90000"/>
              </a:lnSpc>
              <a:spcBef>
                <a:spcPts val="1000"/>
              </a:spcBef>
              <a:spcAft>
                <a:spcPts val="0"/>
              </a:spcAft>
              <a:buClr>
                <a:schemeClr val="dk1"/>
              </a:buClr>
              <a:buSzPts val="1800"/>
              <a:buNone/>
            </a:pPr>
            <a:endParaRPr sz="1800" dirty="0">
              <a:latin typeface="Times New Roman"/>
              <a:ea typeface="Times New Roman"/>
              <a:cs typeface="Times New Roman"/>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3"/>
          <p:cNvSpPr txBox="1">
            <a:spLocks noGrp="1"/>
          </p:cNvSpPr>
          <p:nvPr>
            <p:ph type="title"/>
          </p:nvPr>
        </p:nvSpPr>
        <p:spPr>
          <a:xfrm>
            <a:off x="1322294" y="42787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00"/>
              </a:buClr>
              <a:buSzPts val="4400"/>
              <a:buFont typeface="Lato"/>
              <a:buNone/>
            </a:pPr>
            <a:r>
              <a:rPr lang="en-IN" i="0" dirty="0">
                <a:solidFill>
                  <a:srgbClr val="000000"/>
                </a:solidFill>
                <a:latin typeface="Times New Roman" panose="02020603050405020304" pitchFamily="18" charset="0"/>
                <a:ea typeface="Lato"/>
                <a:cs typeface="Times New Roman" panose="02020603050405020304" pitchFamily="18" charset="0"/>
                <a:sym typeface="Lato"/>
              </a:rPr>
              <a:t>Apache Flume - Data Flow</a:t>
            </a:r>
            <a:endParaRPr dirty="0">
              <a:latin typeface="Times New Roman" panose="02020603050405020304" pitchFamily="18" charset="0"/>
              <a:cs typeface="Times New Roman" panose="02020603050405020304" pitchFamily="18" charset="0"/>
            </a:endParaRPr>
          </a:p>
        </p:txBody>
      </p:sp>
      <p:sp>
        <p:nvSpPr>
          <p:cNvPr id="282" name="Google Shape;282;p4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rgbClr val="000000"/>
              </a:buClr>
              <a:buSzPts val="1800"/>
              <a:buChar char="•"/>
            </a:pPr>
            <a:r>
              <a:rPr lang="en-IN" sz="1800" b="0" i="0" dirty="0">
                <a:solidFill>
                  <a:srgbClr val="000000"/>
                </a:solidFill>
                <a:latin typeface="Times New Roman"/>
                <a:ea typeface="Times New Roman"/>
                <a:cs typeface="Times New Roman"/>
                <a:sym typeface="Times New Roman"/>
              </a:rPr>
              <a:t>Flume is a framework which is used to move log data into HDFS. Generally events and log data are generated by the log servers and these servers have Flume agents running on them. These agents receive the data from the data generators.</a:t>
            </a:r>
            <a:endParaRPr dirty="0"/>
          </a:p>
          <a:p>
            <a:pPr marL="228600" lvl="0" indent="-228600" algn="just" rtl="0">
              <a:lnSpc>
                <a:spcPct val="90000"/>
              </a:lnSpc>
              <a:spcBef>
                <a:spcPts val="1000"/>
              </a:spcBef>
              <a:spcAft>
                <a:spcPts val="0"/>
              </a:spcAft>
              <a:buClr>
                <a:srgbClr val="000000"/>
              </a:buClr>
              <a:buSzPts val="1800"/>
              <a:buChar char="•"/>
            </a:pPr>
            <a:r>
              <a:rPr lang="en-IN" sz="1800" b="0" i="0" dirty="0">
                <a:solidFill>
                  <a:srgbClr val="000000"/>
                </a:solidFill>
                <a:latin typeface="Times New Roman"/>
                <a:ea typeface="Times New Roman"/>
                <a:cs typeface="Times New Roman"/>
                <a:sym typeface="Times New Roman"/>
              </a:rPr>
              <a:t>The data in these agents will be collected by an intermediate node known as </a:t>
            </a:r>
            <a:r>
              <a:rPr lang="en-IN" sz="1800" b="1" i="0" dirty="0">
                <a:solidFill>
                  <a:srgbClr val="000000"/>
                </a:solidFill>
                <a:latin typeface="Times New Roman"/>
                <a:ea typeface="Times New Roman"/>
                <a:cs typeface="Times New Roman"/>
                <a:sym typeface="Times New Roman"/>
              </a:rPr>
              <a:t>Collector</a:t>
            </a:r>
            <a:r>
              <a:rPr lang="en-IN" sz="1800" b="0" i="0" dirty="0">
                <a:solidFill>
                  <a:srgbClr val="000000"/>
                </a:solidFill>
                <a:latin typeface="Times New Roman"/>
                <a:ea typeface="Times New Roman"/>
                <a:cs typeface="Times New Roman"/>
                <a:sym typeface="Times New Roman"/>
              </a:rPr>
              <a:t>. Just like agents, there can be multiple collectors in Flume.</a:t>
            </a:r>
            <a:endParaRPr dirty="0"/>
          </a:p>
          <a:p>
            <a:pPr marL="228600" lvl="0" indent="-228600" algn="just" rtl="0">
              <a:lnSpc>
                <a:spcPct val="90000"/>
              </a:lnSpc>
              <a:spcBef>
                <a:spcPts val="1000"/>
              </a:spcBef>
              <a:spcAft>
                <a:spcPts val="0"/>
              </a:spcAft>
              <a:buClr>
                <a:srgbClr val="000000"/>
              </a:buClr>
              <a:buSzPts val="1800"/>
              <a:buChar char="•"/>
            </a:pPr>
            <a:r>
              <a:rPr lang="en-IN" sz="1800" b="0" i="0" dirty="0">
                <a:solidFill>
                  <a:srgbClr val="000000"/>
                </a:solidFill>
                <a:latin typeface="Times New Roman"/>
                <a:ea typeface="Times New Roman"/>
                <a:cs typeface="Times New Roman"/>
                <a:sym typeface="Times New Roman"/>
              </a:rPr>
              <a:t>Finally, the data from all these collectors will be aggregated and pushed to a centralized store such as HBase or HDFS. The following diagram explains the data flow in Flume.</a:t>
            </a:r>
            <a:endParaRPr dirty="0"/>
          </a:p>
          <a:p>
            <a:pPr marL="0" lvl="0" indent="0" algn="just" rtl="0">
              <a:lnSpc>
                <a:spcPct val="90000"/>
              </a:lnSpc>
              <a:spcBef>
                <a:spcPts val="1000"/>
              </a:spcBef>
              <a:spcAft>
                <a:spcPts val="0"/>
              </a:spcAft>
              <a:buClr>
                <a:schemeClr val="dk1"/>
              </a:buClr>
              <a:buSzPts val="1800"/>
              <a:buNone/>
            </a:pPr>
            <a:br>
              <a:rPr lang="en-IN" sz="1800" dirty="0">
                <a:latin typeface="Times New Roman"/>
                <a:ea typeface="Times New Roman"/>
                <a:cs typeface="Times New Roman"/>
                <a:sym typeface="Times New Roman"/>
              </a:rPr>
            </a:br>
            <a:endParaRPr sz="1800" dirty="0">
              <a:latin typeface="Times New Roman"/>
              <a:ea typeface="Times New Roman"/>
              <a:cs typeface="Times New Roman"/>
              <a:sym typeface="Times New Roman"/>
            </a:endParaRPr>
          </a:p>
        </p:txBody>
      </p:sp>
      <p:pic>
        <p:nvPicPr>
          <p:cNvPr id="283" name="Google Shape;283;p43" descr="Flume DataFlow"/>
          <p:cNvPicPr preferRelativeResize="0"/>
          <p:nvPr/>
        </p:nvPicPr>
        <p:blipFill rotWithShape="1">
          <a:blip r:embed="rId3">
            <a:alphaModFix/>
          </a:blip>
          <a:srcRect/>
          <a:stretch/>
        </p:blipFill>
        <p:spPr>
          <a:xfrm>
            <a:off x="2762411" y="4021667"/>
            <a:ext cx="5695790" cy="266752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4"/>
          <p:cNvSpPr txBox="1">
            <a:spLocks noGrp="1"/>
          </p:cNvSpPr>
          <p:nvPr>
            <p:ph type="title"/>
          </p:nvPr>
        </p:nvSpPr>
        <p:spPr>
          <a:xfrm>
            <a:off x="838200" y="119591"/>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00"/>
              </a:buClr>
              <a:buSzPts val="3600"/>
              <a:buFont typeface="Lato"/>
              <a:buNone/>
            </a:pPr>
            <a:r>
              <a:rPr lang="en-IN" sz="3600" i="0" dirty="0">
                <a:solidFill>
                  <a:srgbClr val="000000"/>
                </a:solidFill>
                <a:latin typeface="Times New Roman" panose="02020603050405020304" pitchFamily="18" charset="0"/>
                <a:ea typeface="Lato"/>
                <a:cs typeface="Times New Roman" panose="02020603050405020304" pitchFamily="18" charset="0"/>
                <a:sym typeface="Lato"/>
              </a:rPr>
              <a:t>Multi Hop Flow</a:t>
            </a:r>
            <a:endParaRPr sz="3600" dirty="0">
              <a:latin typeface="Times New Roman" panose="02020603050405020304" pitchFamily="18" charset="0"/>
              <a:cs typeface="Times New Roman" panose="02020603050405020304" pitchFamily="18" charset="0"/>
            </a:endParaRPr>
          </a:p>
        </p:txBody>
      </p:sp>
      <p:sp>
        <p:nvSpPr>
          <p:cNvPr id="289" name="Google Shape;289;p44"/>
          <p:cNvSpPr txBox="1">
            <a:spLocks noGrp="1"/>
          </p:cNvSpPr>
          <p:nvPr>
            <p:ph type="body" idx="1"/>
          </p:nvPr>
        </p:nvSpPr>
        <p:spPr>
          <a:xfrm>
            <a:off x="838200" y="1253331"/>
            <a:ext cx="10515600" cy="435133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1600"/>
              <a:buNone/>
            </a:pPr>
            <a:r>
              <a:rPr lang="en-IN" sz="2000" b="1" i="0" dirty="0">
                <a:solidFill>
                  <a:srgbClr val="000000"/>
                </a:solidFill>
                <a:latin typeface="Times New Roman"/>
                <a:ea typeface="Times New Roman"/>
                <a:cs typeface="Times New Roman"/>
                <a:sym typeface="Times New Roman"/>
              </a:rPr>
              <a:t>Multi-hop Flow</a:t>
            </a:r>
            <a:endParaRPr sz="2000" dirty="0"/>
          </a:p>
          <a:p>
            <a:pPr marL="228600" lvl="0" indent="-228600" algn="l" rtl="0">
              <a:lnSpc>
                <a:spcPct val="90000"/>
              </a:lnSpc>
              <a:spcBef>
                <a:spcPts val="1000"/>
              </a:spcBef>
              <a:spcAft>
                <a:spcPts val="0"/>
              </a:spcAft>
              <a:buClr>
                <a:srgbClr val="000000"/>
              </a:buClr>
              <a:buSzPts val="1600"/>
              <a:buChar char="•"/>
            </a:pPr>
            <a:r>
              <a:rPr lang="en-IN" sz="2000" b="0" i="0" dirty="0">
                <a:solidFill>
                  <a:srgbClr val="000000"/>
                </a:solidFill>
                <a:latin typeface="Times New Roman"/>
                <a:ea typeface="Times New Roman"/>
                <a:cs typeface="Times New Roman"/>
                <a:sym typeface="Times New Roman"/>
              </a:rPr>
              <a:t>Within Flume, there can be multiple agents and before reaching the final destination, an event may travel through more than one agent. This is known as </a:t>
            </a:r>
            <a:r>
              <a:rPr lang="en-IN" sz="2000" b="1" i="0" dirty="0">
                <a:solidFill>
                  <a:srgbClr val="000000"/>
                </a:solidFill>
                <a:latin typeface="Times New Roman"/>
                <a:ea typeface="Times New Roman"/>
                <a:cs typeface="Times New Roman"/>
                <a:sym typeface="Times New Roman"/>
              </a:rPr>
              <a:t>multi-hop flow</a:t>
            </a:r>
            <a:r>
              <a:rPr lang="en-IN" sz="2000" b="0" i="0" dirty="0">
                <a:solidFill>
                  <a:srgbClr val="000000"/>
                </a:solidFill>
                <a:latin typeface="Times New Roman"/>
                <a:ea typeface="Times New Roman"/>
                <a:cs typeface="Times New Roman"/>
                <a:sym typeface="Times New Roman"/>
              </a:rPr>
              <a:t>.</a:t>
            </a:r>
          </a:p>
          <a:p>
            <a:pPr marL="228600" lvl="0" indent="-228600" algn="l" rtl="0">
              <a:lnSpc>
                <a:spcPct val="90000"/>
              </a:lnSpc>
              <a:spcBef>
                <a:spcPts val="1000"/>
              </a:spcBef>
              <a:spcAft>
                <a:spcPts val="0"/>
              </a:spcAft>
              <a:buClr>
                <a:srgbClr val="000000"/>
              </a:buClr>
              <a:buSzPts val="1600"/>
              <a:buChar char="•"/>
            </a:pPr>
            <a:endParaRPr dirty="0"/>
          </a:p>
          <a:p>
            <a:pPr marL="228600" lvl="0" indent="-127000" algn="l" rtl="0">
              <a:lnSpc>
                <a:spcPct val="90000"/>
              </a:lnSpc>
              <a:spcBef>
                <a:spcPts val="1000"/>
              </a:spcBef>
              <a:spcAft>
                <a:spcPts val="0"/>
              </a:spcAft>
              <a:buClr>
                <a:schemeClr val="dk1"/>
              </a:buClr>
              <a:buSzPts val="1600"/>
              <a:buNone/>
            </a:pPr>
            <a:endParaRPr sz="1600" dirty="0">
              <a:latin typeface="Times New Roman"/>
              <a:ea typeface="Times New Roman"/>
              <a:cs typeface="Times New Roman"/>
              <a:sym typeface="Times New Roman"/>
            </a:endParaRPr>
          </a:p>
        </p:txBody>
      </p:sp>
      <p:pic>
        <p:nvPicPr>
          <p:cNvPr id="3" name="Picture 2">
            <a:extLst>
              <a:ext uri="{FF2B5EF4-FFF2-40B4-BE49-F238E27FC236}">
                <a16:creationId xmlns:a16="http://schemas.microsoft.com/office/drawing/2014/main" id="{6FEA382E-8C9C-400B-937F-19F19631307B}"/>
              </a:ext>
            </a:extLst>
          </p:cNvPr>
          <p:cNvPicPr>
            <a:picLocks noChangeAspect="1"/>
          </p:cNvPicPr>
          <p:nvPr/>
        </p:nvPicPr>
        <p:blipFill>
          <a:blip r:embed="rId3"/>
          <a:stretch>
            <a:fillRect/>
          </a:stretch>
        </p:blipFill>
        <p:spPr>
          <a:xfrm>
            <a:off x="3097747" y="2547290"/>
            <a:ext cx="5996506" cy="4310710"/>
          </a:xfrm>
          <a:prstGeom prst="rect">
            <a:avLst/>
          </a:prstGeom>
        </p:spPr>
      </p:pic>
      <p:pic>
        <p:nvPicPr>
          <p:cNvPr id="5" name="Picture 4">
            <a:extLst>
              <a:ext uri="{FF2B5EF4-FFF2-40B4-BE49-F238E27FC236}">
                <a16:creationId xmlns:a16="http://schemas.microsoft.com/office/drawing/2014/main" id="{3A89DD8F-6636-4F94-8299-FED983B2970F}"/>
              </a:ext>
            </a:extLst>
          </p:cNvPr>
          <p:cNvPicPr>
            <a:picLocks noChangeAspect="1"/>
          </p:cNvPicPr>
          <p:nvPr/>
        </p:nvPicPr>
        <p:blipFill>
          <a:blip r:embed="rId4"/>
          <a:stretch>
            <a:fillRect/>
          </a:stretch>
        </p:blipFill>
        <p:spPr>
          <a:xfrm>
            <a:off x="8520921" y="3994879"/>
            <a:ext cx="457264" cy="266737"/>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E601-0829-4235-B641-B9897CA43FD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Fan-In and Fan-Out Flow</a:t>
            </a:r>
          </a:p>
        </p:txBody>
      </p:sp>
      <p:sp>
        <p:nvSpPr>
          <p:cNvPr id="3" name="Text Placeholder 2">
            <a:extLst>
              <a:ext uri="{FF2B5EF4-FFF2-40B4-BE49-F238E27FC236}">
                <a16:creationId xmlns:a16="http://schemas.microsoft.com/office/drawing/2014/main" id="{0C0A4938-0502-4582-B123-006D4360AC18}"/>
              </a:ext>
            </a:extLst>
          </p:cNvPr>
          <p:cNvSpPr>
            <a:spLocks noGrp="1"/>
          </p:cNvSpPr>
          <p:nvPr>
            <p:ph type="body" idx="1"/>
          </p:nvPr>
        </p:nvSpPr>
        <p:spPr/>
        <p:txBody>
          <a:bodyPr/>
          <a:lstStyle/>
          <a:p>
            <a:pPr marL="0" lvl="0" indent="0" algn="just" rtl="0">
              <a:lnSpc>
                <a:spcPct val="90000"/>
              </a:lnSpc>
              <a:spcBef>
                <a:spcPts val="1000"/>
              </a:spcBef>
              <a:spcAft>
                <a:spcPts val="0"/>
              </a:spcAft>
              <a:buClr>
                <a:srgbClr val="000000"/>
              </a:buClr>
              <a:buSzPts val="1600"/>
              <a:buNone/>
            </a:pPr>
            <a:r>
              <a:rPr lang="en-US" sz="2000" b="1" i="0" dirty="0">
                <a:solidFill>
                  <a:srgbClr val="000000"/>
                </a:solidFill>
                <a:latin typeface="Times New Roman" panose="02020603050405020304" pitchFamily="18" charset="0"/>
                <a:ea typeface="Times New Roman"/>
                <a:cs typeface="Times New Roman" panose="02020603050405020304" pitchFamily="18" charset="0"/>
                <a:sym typeface="Times New Roman"/>
              </a:rPr>
              <a:t>Fan-in Flow</a:t>
            </a:r>
            <a:endParaRPr lang="en-US" sz="2000" dirty="0">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rgbClr val="000000"/>
              </a:buClr>
              <a:buSzPts val="1600"/>
              <a:buChar char="•"/>
            </a:pPr>
            <a:r>
              <a:rPr lang="en-US" sz="2000" b="0" i="0" dirty="0">
                <a:solidFill>
                  <a:srgbClr val="000000"/>
                </a:solidFill>
                <a:latin typeface="Times New Roman" panose="02020603050405020304" pitchFamily="18" charset="0"/>
                <a:ea typeface="Times New Roman"/>
                <a:cs typeface="Times New Roman" panose="02020603050405020304" pitchFamily="18" charset="0"/>
                <a:sym typeface="Times New Roman"/>
              </a:rPr>
              <a:t>The data flow in which the data will be transferred from many sources to one channel is known as </a:t>
            </a:r>
            <a:r>
              <a:rPr lang="en-US" sz="2000" b="1" i="0" dirty="0">
                <a:solidFill>
                  <a:srgbClr val="000000"/>
                </a:solidFill>
                <a:latin typeface="Times New Roman" panose="02020603050405020304" pitchFamily="18" charset="0"/>
                <a:ea typeface="Times New Roman"/>
                <a:cs typeface="Times New Roman" panose="02020603050405020304" pitchFamily="18" charset="0"/>
                <a:sym typeface="Times New Roman"/>
              </a:rPr>
              <a:t>fan-in flow</a:t>
            </a:r>
            <a:r>
              <a:rPr lang="en-US" sz="2000" b="0" i="0" dirty="0">
                <a:solidFill>
                  <a:srgbClr val="000000"/>
                </a:solidFill>
                <a:latin typeface="Times New Roman" panose="02020603050405020304" pitchFamily="18" charset="0"/>
                <a:ea typeface="Times New Roman"/>
                <a:cs typeface="Times New Roman" panose="02020603050405020304" pitchFamily="18" charset="0"/>
                <a:sym typeface="Times New Roman"/>
              </a:rPr>
              <a:t>.</a:t>
            </a:r>
          </a:p>
          <a:p>
            <a:pPr marL="228600" lvl="0" indent="-228600" algn="just" rtl="0">
              <a:lnSpc>
                <a:spcPct val="90000"/>
              </a:lnSpc>
              <a:spcBef>
                <a:spcPts val="1000"/>
              </a:spcBef>
              <a:spcAft>
                <a:spcPts val="0"/>
              </a:spcAft>
              <a:buClr>
                <a:srgbClr val="000000"/>
              </a:buClr>
              <a:buSzPts val="1600"/>
              <a:buChar char="•"/>
            </a:pPr>
            <a:endParaRPr lang="en-US" sz="2000" dirty="0">
              <a:latin typeface="Times New Roman" panose="02020603050405020304" pitchFamily="18" charset="0"/>
              <a:cs typeface="Times New Roman" panose="02020603050405020304" pitchFamily="18" charset="0"/>
            </a:endParaRPr>
          </a:p>
          <a:p>
            <a:endParaRPr lang="en-IN" dirty="0"/>
          </a:p>
        </p:txBody>
      </p:sp>
      <p:pic>
        <p:nvPicPr>
          <p:cNvPr id="5" name="Picture 4">
            <a:extLst>
              <a:ext uri="{FF2B5EF4-FFF2-40B4-BE49-F238E27FC236}">
                <a16:creationId xmlns:a16="http://schemas.microsoft.com/office/drawing/2014/main" id="{B8CE8CD6-E3EE-4D40-B28E-7EF3D908EE12}"/>
              </a:ext>
            </a:extLst>
          </p:cNvPr>
          <p:cNvPicPr>
            <a:picLocks noChangeAspect="1"/>
          </p:cNvPicPr>
          <p:nvPr/>
        </p:nvPicPr>
        <p:blipFill>
          <a:blip r:embed="rId2"/>
          <a:stretch>
            <a:fillRect/>
          </a:stretch>
        </p:blipFill>
        <p:spPr>
          <a:xfrm>
            <a:off x="3595730" y="2798301"/>
            <a:ext cx="5532016" cy="3934194"/>
          </a:xfrm>
          <a:prstGeom prst="rect">
            <a:avLst/>
          </a:prstGeom>
        </p:spPr>
      </p:pic>
      <p:pic>
        <p:nvPicPr>
          <p:cNvPr id="6" name="Picture 5">
            <a:extLst>
              <a:ext uri="{FF2B5EF4-FFF2-40B4-BE49-F238E27FC236}">
                <a16:creationId xmlns:a16="http://schemas.microsoft.com/office/drawing/2014/main" id="{FB465C8B-8945-4EF4-85C8-C12F2E321532}"/>
              </a:ext>
            </a:extLst>
          </p:cNvPr>
          <p:cNvPicPr>
            <a:picLocks noChangeAspect="1"/>
          </p:cNvPicPr>
          <p:nvPr/>
        </p:nvPicPr>
        <p:blipFill>
          <a:blip r:embed="rId3"/>
          <a:stretch>
            <a:fillRect/>
          </a:stretch>
        </p:blipFill>
        <p:spPr>
          <a:xfrm>
            <a:off x="8520921" y="4075561"/>
            <a:ext cx="416891" cy="266737"/>
          </a:xfrm>
          <a:prstGeom prst="rect">
            <a:avLst/>
          </a:prstGeom>
        </p:spPr>
      </p:pic>
    </p:spTree>
    <p:extLst>
      <p:ext uri="{BB962C8B-B14F-4D97-AF65-F5344CB8AC3E}">
        <p14:creationId xmlns:p14="http://schemas.microsoft.com/office/powerpoint/2010/main" val="7024629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E36010-6ACC-4D7A-A88B-27F0D06E3336}"/>
              </a:ext>
            </a:extLst>
          </p:cNvPr>
          <p:cNvSpPr>
            <a:spLocks noGrp="1"/>
          </p:cNvSpPr>
          <p:nvPr>
            <p:ph type="body" idx="1"/>
          </p:nvPr>
        </p:nvSpPr>
        <p:spPr>
          <a:xfrm>
            <a:off x="838200" y="582706"/>
            <a:ext cx="10515600" cy="5594257"/>
          </a:xfrm>
        </p:spPr>
        <p:txBody>
          <a:bodyPr>
            <a:normAutofit/>
          </a:bodyPr>
          <a:lstStyle/>
          <a:p>
            <a:pPr marL="0" lvl="0" indent="0" algn="just" rtl="0">
              <a:lnSpc>
                <a:spcPct val="90000"/>
              </a:lnSpc>
              <a:spcBef>
                <a:spcPts val="1000"/>
              </a:spcBef>
              <a:spcAft>
                <a:spcPts val="0"/>
              </a:spcAft>
              <a:buClr>
                <a:srgbClr val="000000"/>
              </a:buClr>
              <a:buSzPts val="1600"/>
              <a:buNone/>
            </a:pPr>
            <a:r>
              <a:rPr lang="en-US" sz="2000" b="1" i="0" dirty="0">
                <a:solidFill>
                  <a:srgbClr val="000000"/>
                </a:solidFill>
                <a:latin typeface="Times New Roman" panose="02020603050405020304" pitchFamily="18" charset="0"/>
                <a:ea typeface="Times New Roman"/>
                <a:cs typeface="Times New Roman" panose="02020603050405020304" pitchFamily="18" charset="0"/>
                <a:sym typeface="Times New Roman"/>
              </a:rPr>
              <a:t>Fan-out Flow</a:t>
            </a:r>
            <a:endParaRPr lang="en-US" sz="2000" dirty="0">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rgbClr val="000000"/>
              </a:buClr>
              <a:buSzPts val="1600"/>
              <a:buChar char="•"/>
            </a:pPr>
            <a:r>
              <a:rPr lang="en-US" sz="2000" b="0" i="0" dirty="0">
                <a:solidFill>
                  <a:srgbClr val="000000"/>
                </a:solidFill>
                <a:latin typeface="Times New Roman" panose="02020603050405020304" pitchFamily="18" charset="0"/>
                <a:ea typeface="Times New Roman"/>
                <a:cs typeface="Times New Roman" panose="02020603050405020304" pitchFamily="18" charset="0"/>
                <a:sym typeface="Times New Roman"/>
              </a:rPr>
              <a:t>The dataflow from one source to multiple channels is known as </a:t>
            </a:r>
            <a:r>
              <a:rPr lang="en-US" sz="2000" b="1" i="0" dirty="0">
                <a:solidFill>
                  <a:srgbClr val="000000"/>
                </a:solidFill>
                <a:latin typeface="Times New Roman" panose="02020603050405020304" pitchFamily="18" charset="0"/>
                <a:ea typeface="Times New Roman"/>
                <a:cs typeface="Times New Roman" panose="02020603050405020304" pitchFamily="18" charset="0"/>
                <a:sym typeface="Times New Roman"/>
              </a:rPr>
              <a:t>fan-out flow</a:t>
            </a:r>
            <a:r>
              <a:rPr lang="en-US" sz="2000" b="0" i="0" dirty="0">
                <a:solidFill>
                  <a:srgbClr val="000000"/>
                </a:solidFill>
                <a:latin typeface="Times New Roman" panose="02020603050405020304" pitchFamily="18" charset="0"/>
                <a:ea typeface="Times New Roman"/>
                <a:cs typeface="Times New Roman" panose="02020603050405020304" pitchFamily="18" charset="0"/>
                <a:sym typeface="Times New Roman"/>
              </a:rPr>
              <a:t>. It is of two types −</a:t>
            </a:r>
            <a:endParaRPr lang="en-US" sz="2000" dirty="0">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rgbClr val="000000"/>
              </a:buClr>
              <a:buSzPts val="1600"/>
              <a:buFont typeface="Arial"/>
              <a:buChar char="•"/>
            </a:pPr>
            <a:r>
              <a:rPr lang="en-US" sz="2000" b="1" i="0" dirty="0">
                <a:solidFill>
                  <a:srgbClr val="000000"/>
                </a:solidFill>
                <a:latin typeface="Times New Roman" panose="02020603050405020304" pitchFamily="18" charset="0"/>
                <a:ea typeface="Times New Roman"/>
                <a:cs typeface="Times New Roman" panose="02020603050405020304" pitchFamily="18" charset="0"/>
                <a:sym typeface="Times New Roman"/>
              </a:rPr>
              <a:t>Replicating</a:t>
            </a:r>
            <a:r>
              <a:rPr lang="en-US" sz="2000" b="0" i="0" dirty="0">
                <a:solidFill>
                  <a:srgbClr val="000000"/>
                </a:solidFill>
                <a:latin typeface="Times New Roman" panose="02020603050405020304" pitchFamily="18" charset="0"/>
                <a:ea typeface="Times New Roman"/>
                <a:cs typeface="Times New Roman" panose="02020603050405020304" pitchFamily="18" charset="0"/>
                <a:sym typeface="Times New Roman"/>
              </a:rPr>
              <a:t> − The data flow where the data will be replicated in all the configured channels.</a:t>
            </a:r>
            <a:endParaRPr lang="en-US" sz="2000" dirty="0">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rgbClr val="000000"/>
              </a:buClr>
              <a:buSzPts val="1600"/>
              <a:buFont typeface="Arial"/>
              <a:buChar char="•"/>
            </a:pPr>
            <a:r>
              <a:rPr lang="en-US" sz="2000" b="1" i="0" dirty="0">
                <a:solidFill>
                  <a:srgbClr val="000000"/>
                </a:solidFill>
                <a:latin typeface="Times New Roman" panose="02020603050405020304" pitchFamily="18" charset="0"/>
                <a:ea typeface="Times New Roman"/>
                <a:cs typeface="Times New Roman" panose="02020603050405020304" pitchFamily="18" charset="0"/>
                <a:sym typeface="Times New Roman"/>
              </a:rPr>
              <a:t>Multiplexing</a:t>
            </a:r>
            <a:r>
              <a:rPr lang="en-US" sz="2000" b="0" i="0" dirty="0">
                <a:solidFill>
                  <a:srgbClr val="000000"/>
                </a:solidFill>
                <a:latin typeface="Times New Roman" panose="02020603050405020304" pitchFamily="18" charset="0"/>
                <a:ea typeface="Times New Roman"/>
                <a:cs typeface="Times New Roman" panose="02020603050405020304" pitchFamily="18" charset="0"/>
                <a:sym typeface="Times New Roman"/>
              </a:rPr>
              <a:t> − The data flow where the data will be sent to a selected channel which is mentioned in the header of the event.</a:t>
            </a:r>
            <a:endParaRPr lang="en-US" sz="2000" dirty="0">
              <a:latin typeface="Times New Roman" panose="02020603050405020304" pitchFamily="18" charset="0"/>
              <a:cs typeface="Times New Roman" panose="02020603050405020304" pitchFamily="18" charset="0"/>
            </a:endParaRPr>
          </a:p>
          <a:p>
            <a:endParaRPr lang="en-IN" dirty="0"/>
          </a:p>
        </p:txBody>
      </p:sp>
      <p:pic>
        <p:nvPicPr>
          <p:cNvPr id="5" name="Picture 4">
            <a:extLst>
              <a:ext uri="{FF2B5EF4-FFF2-40B4-BE49-F238E27FC236}">
                <a16:creationId xmlns:a16="http://schemas.microsoft.com/office/drawing/2014/main" id="{29F54464-CBA7-4F04-BB71-A68F14C1E3BF}"/>
              </a:ext>
            </a:extLst>
          </p:cNvPr>
          <p:cNvPicPr>
            <a:picLocks noChangeAspect="1"/>
          </p:cNvPicPr>
          <p:nvPr/>
        </p:nvPicPr>
        <p:blipFill>
          <a:blip r:embed="rId2"/>
          <a:stretch>
            <a:fillRect/>
          </a:stretch>
        </p:blipFill>
        <p:spPr>
          <a:xfrm>
            <a:off x="4394257" y="2357282"/>
            <a:ext cx="3844308" cy="4087303"/>
          </a:xfrm>
          <a:prstGeom prst="rect">
            <a:avLst/>
          </a:prstGeom>
        </p:spPr>
      </p:pic>
    </p:spTree>
    <p:extLst>
      <p:ext uri="{BB962C8B-B14F-4D97-AF65-F5344CB8AC3E}">
        <p14:creationId xmlns:p14="http://schemas.microsoft.com/office/powerpoint/2010/main" val="27106977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49D2B4-0C5B-4956-A367-EFBCBD614B75}"/>
              </a:ext>
            </a:extLst>
          </p:cNvPr>
          <p:cNvSpPr>
            <a:spLocks noGrp="1"/>
          </p:cNvSpPr>
          <p:nvPr>
            <p:ph type="body" idx="1"/>
          </p:nvPr>
        </p:nvSpPr>
        <p:spPr>
          <a:xfrm>
            <a:off x="838200" y="717176"/>
            <a:ext cx="10515600" cy="5459787"/>
          </a:xfrm>
        </p:spPr>
        <p:txBody>
          <a:bodyPr/>
          <a:lstStyle/>
          <a:p>
            <a:pPr marL="0" lvl="0" indent="0" algn="just" rtl="0">
              <a:lnSpc>
                <a:spcPct val="90000"/>
              </a:lnSpc>
              <a:spcBef>
                <a:spcPts val="1000"/>
              </a:spcBef>
              <a:spcAft>
                <a:spcPts val="0"/>
              </a:spcAft>
              <a:buClr>
                <a:srgbClr val="000000"/>
              </a:buClr>
              <a:buSzPts val="1600"/>
              <a:buNone/>
            </a:pPr>
            <a:r>
              <a:rPr lang="en-US" sz="2000" b="1" i="0" dirty="0">
                <a:solidFill>
                  <a:srgbClr val="000000"/>
                </a:solidFill>
                <a:latin typeface="Times New Roman" panose="02020603050405020304" pitchFamily="18" charset="0"/>
                <a:ea typeface="Times New Roman"/>
                <a:cs typeface="Times New Roman" panose="02020603050405020304" pitchFamily="18" charset="0"/>
                <a:sym typeface="Times New Roman"/>
              </a:rPr>
              <a:t>Failure Handling</a:t>
            </a:r>
            <a:endParaRPr lang="en-US" sz="2000" dirty="0">
              <a:latin typeface="Times New Roman" panose="02020603050405020304" pitchFamily="18" charset="0"/>
              <a:cs typeface="Times New Roman" panose="02020603050405020304" pitchFamily="18" charset="0"/>
            </a:endParaRPr>
          </a:p>
          <a:p>
            <a:pPr marL="228600" lvl="0" indent="-228600" algn="just" rtl="0">
              <a:lnSpc>
                <a:spcPct val="120000"/>
              </a:lnSpc>
              <a:spcBef>
                <a:spcPts val="1000"/>
              </a:spcBef>
              <a:spcAft>
                <a:spcPts val="0"/>
              </a:spcAft>
              <a:buClr>
                <a:srgbClr val="000000"/>
              </a:buClr>
              <a:buSzPts val="1600"/>
              <a:buChar char="•"/>
            </a:pPr>
            <a:r>
              <a:rPr lang="en-US" sz="2000" b="0" i="0" dirty="0">
                <a:solidFill>
                  <a:srgbClr val="000000"/>
                </a:solidFill>
                <a:latin typeface="Times New Roman" panose="02020603050405020304" pitchFamily="18" charset="0"/>
                <a:ea typeface="Times New Roman"/>
                <a:cs typeface="Times New Roman" panose="02020603050405020304" pitchFamily="18" charset="0"/>
                <a:sym typeface="Times New Roman"/>
              </a:rPr>
              <a:t>In Flume, for each event, two transactions take place: one at the sender and one at the receiver. The sender sends events to the receiver. Soon after receiving the data, the receiver commits its own transaction and sends a received signal to the sender. After receiving the signal, the sender commits its transaction. (Sender will not commit its transaction till it receives a signal from the receiver.)</a:t>
            </a:r>
            <a:endParaRPr lang="en-US" sz="20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8781941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C5DCF-581D-46F8-83B8-124585EF19C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Contextual Routing</a:t>
            </a:r>
          </a:p>
        </p:txBody>
      </p:sp>
      <p:pic>
        <p:nvPicPr>
          <p:cNvPr id="5" name="Picture 4">
            <a:extLst>
              <a:ext uri="{FF2B5EF4-FFF2-40B4-BE49-F238E27FC236}">
                <a16:creationId xmlns:a16="http://schemas.microsoft.com/office/drawing/2014/main" id="{08CF8EAF-9C08-4AFA-A46D-C7FDF583E185}"/>
              </a:ext>
            </a:extLst>
          </p:cNvPr>
          <p:cNvPicPr>
            <a:picLocks noChangeAspect="1"/>
          </p:cNvPicPr>
          <p:nvPr/>
        </p:nvPicPr>
        <p:blipFill>
          <a:blip r:embed="rId2"/>
          <a:stretch>
            <a:fillRect/>
          </a:stretch>
        </p:blipFill>
        <p:spPr>
          <a:xfrm>
            <a:off x="3858415" y="1825625"/>
            <a:ext cx="3642500" cy="5024894"/>
          </a:xfrm>
          <a:prstGeom prst="rect">
            <a:avLst/>
          </a:prstGeom>
        </p:spPr>
      </p:pic>
    </p:spTree>
    <p:extLst>
      <p:ext uri="{BB962C8B-B14F-4D97-AF65-F5344CB8AC3E}">
        <p14:creationId xmlns:p14="http://schemas.microsoft.com/office/powerpoint/2010/main" val="8998742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5"/>
          <p:cNvSpPr txBox="1">
            <a:spLocks noGrp="1"/>
          </p:cNvSpPr>
          <p:nvPr>
            <p:ph type="title"/>
          </p:nvPr>
        </p:nvSpPr>
        <p:spPr>
          <a:xfrm>
            <a:off x="722770" y="172419"/>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N" dirty="0">
                <a:latin typeface="Times New Roman" panose="02020603050405020304" pitchFamily="18" charset="0"/>
                <a:cs typeface="Times New Roman" panose="02020603050405020304" pitchFamily="18" charset="0"/>
              </a:rPr>
              <a:t>How Flume works</a:t>
            </a:r>
            <a:endParaRPr dirty="0">
              <a:latin typeface="Times New Roman" panose="02020603050405020304" pitchFamily="18" charset="0"/>
              <a:cs typeface="Times New Roman" panose="02020603050405020304" pitchFamily="18" charset="0"/>
            </a:endParaRPr>
          </a:p>
        </p:txBody>
      </p:sp>
      <p:sp>
        <p:nvSpPr>
          <p:cNvPr id="295" name="Google Shape;295;p45"/>
          <p:cNvSpPr txBox="1">
            <a:spLocks noGrp="1"/>
          </p:cNvSpPr>
          <p:nvPr>
            <p:ph type="body" idx="1"/>
          </p:nvPr>
        </p:nvSpPr>
        <p:spPr>
          <a:xfrm>
            <a:off x="722770" y="1199454"/>
            <a:ext cx="10515600" cy="4995283"/>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400"/>
              <a:buChar char="•"/>
            </a:pPr>
            <a:r>
              <a:rPr lang="en-IN" sz="2000" dirty="0">
                <a:latin typeface="Times New Roman" panose="02020603050405020304" pitchFamily="18" charset="0"/>
                <a:cs typeface="Times New Roman" panose="02020603050405020304" pitchFamily="18" charset="0"/>
              </a:rPr>
              <a:t>A </a:t>
            </a:r>
            <a:r>
              <a:rPr lang="en-IN" sz="2000" b="1" dirty="0">
                <a:latin typeface="Times New Roman" panose="02020603050405020304" pitchFamily="18" charset="0"/>
                <a:cs typeface="Times New Roman" panose="02020603050405020304" pitchFamily="18" charset="0"/>
              </a:rPr>
              <a:t>Flume agent</a:t>
            </a:r>
            <a:r>
              <a:rPr lang="en-IN" sz="2000" dirty="0">
                <a:latin typeface="Times New Roman" panose="02020603050405020304" pitchFamily="18" charset="0"/>
                <a:cs typeface="Times New Roman" panose="02020603050405020304" pitchFamily="18" charset="0"/>
              </a:rPr>
              <a:t> hosts the components through which events flow from an external source to the next destination (hop):</a:t>
            </a:r>
            <a:endParaRPr sz="2000" dirty="0">
              <a:latin typeface="Times New Roman" panose="02020603050405020304" pitchFamily="18" charset="0"/>
              <a:cs typeface="Times New Roman" panose="02020603050405020304" pitchFamily="18" charset="0"/>
            </a:endParaRPr>
          </a:p>
          <a:p>
            <a:pPr marL="228600" lvl="0" indent="-76200" algn="just" rtl="0">
              <a:lnSpc>
                <a:spcPct val="90000"/>
              </a:lnSpc>
              <a:spcBef>
                <a:spcPts val="1000"/>
              </a:spcBef>
              <a:spcAft>
                <a:spcPts val="0"/>
              </a:spcAft>
              <a:buClr>
                <a:schemeClr val="dk1"/>
              </a:buClr>
              <a:buSzPts val="2400"/>
              <a:buNone/>
            </a:pPr>
            <a:endParaRPr sz="2000" dirty="0">
              <a:latin typeface="Times New Roman" panose="02020603050405020304" pitchFamily="18" charset="0"/>
              <a:cs typeface="Times New Roman" panose="02020603050405020304" pitchFamily="18" charset="0"/>
            </a:endParaRPr>
          </a:p>
          <a:p>
            <a:pPr marL="228600" lvl="0" indent="-76200" algn="just" rtl="0">
              <a:lnSpc>
                <a:spcPct val="90000"/>
              </a:lnSpc>
              <a:spcBef>
                <a:spcPts val="1000"/>
              </a:spcBef>
              <a:spcAft>
                <a:spcPts val="0"/>
              </a:spcAft>
              <a:buClr>
                <a:schemeClr val="dk1"/>
              </a:buClr>
              <a:buSzPts val="2400"/>
              <a:buNone/>
            </a:pPr>
            <a:endParaRPr sz="2000" dirty="0">
              <a:latin typeface="Times New Roman" panose="02020603050405020304" pitchFamily="18" charset="0"/>
              <a:cs typeface="Times New Roman" panose="02020603050405020304" pitchFamily="18" charset="0"/>
            </a:endParaRPr>
          </a:p>
          <a:p>
            <a:pPr marL="228600" lvl="0" indent="-76200" algn="just" rtl="0">
              <a:lnSpc>
                <a:spcPct val="90000"/>
              </a:lnSpc>
              <a:spcBef>
                <a:spcPts val="1000"/>
              </a:spcBef>
              <a:spcAft>
                <a:spcPts val="0"/>
              </a:spcAft>
              <a:buClr>
                <a:schemeClr val="dk1"/>
              </a:buClr>
              <a:buSzPts val="2400"/>
              <a:buNone/>
            </a:pPr>
            <a:endParaRPr sz="2000" dirty="0">
              <a:latin typeface="Times New Roman" panose="02020603050405020304" pitchFamily="18" charset="0"/>
              <a:cs typeface="Times New Roman" panose="02020603050405020304" pitchFamily="18" charset="0"/>
            </a:endParaRPr>
          </a:p>
          <a:p>
            <a:pPr marL="228600" lvl="0" indent="-76200" algn="just" rtl="0">
              <a:lnSpc>
                <a:spcPct val="90000"/>
              </a:lnSpc>
              <a:spcBef>
                <a:spcPts val="1000"/>
              </a:spcBef>
              <a:spcAft>
                <a:spcPts val="0"/>
              </a:spcAft>
              <a:buClr>
                <a:schemeClr val="dk1"/>
              </a:buClr>
              <a:buSzPts val="2400"/>
              <a:buNone/>
            </a:pPr>
            <a:endParaRPr sz="2000" dirty="0">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chemeClr val="dk1"/>
              </a:buClr>
              <a:buSzPts val="2400"/>
              <a:buChar char="•"/>
            </a:pPr>
            <a:r>
              <a:rPr lang="en-IN" sz="2000" dirty="0">
                <a:latin typeface="Times New Roman" panose="02020603050405020304" pitchFamily="18" charset="0"/>
                <a:cs typeface="Times New Roman" panose="02020603050405020304" pitchFamily="18" charset="0"/>
              </a:rPr>
              <a:t>Flume allows users to build different data flow architectures, including multi-hop flows, fan-in, fan-out, and contextual routing. In a multi-hop flow, Flume agents are strung together:</a:t>
            </a:r>
            <a:endParaRPr sz="2000" dirty="0">
              <a:latin typeface="Times New Roman" panose="02020603050405020304" pitchFamily="18" charset="0"/>
              <a:cs typeface="Times New Roman" panose="02020603050405020304" pitchFamily="18" charset="0"/>
            </a:endParaRPr>
          </a:p>
          <a:p>
            <a:pPr marL="228600" lvl="0" indent="-76200" algn="just" rtl="0">
              <a:lnSpc>
                <a:spcPct val="90000"/>
              </a:lnSpc>
              <a:spcBef>
                <a:spcPts val="1000"/>
              </a:spcBef>
              <a:spcAft>
                <a:spcPts val="0"/>
              </a:spcAft>
              <a:buClr>
                <a:schemeClr val="dk1"/>
              </a:buClr>
              <a:buSzPts val="2400"/>
              <a:buNone/>
            </a:pPr>
            <a:endParaRPr sz="2400" dirty="0"/>
          </a:p>
        </p:txBody>
      </p:sp>
      <p:pic>
        <p:nvPicPr>
          <p:cNvPr id="296" name="Google Shape;296;p45" descr="Apache_Flume_Image_2_alt"/>
          <p:cNvPicPr preferRelativeResize="0"/>
          <p:nvPr/>
        </p:nvPicPr>
        <p:blipFill rotWithShape="1">
          <a:blip r:embed="rId3">
            <a:alphaModFix/>
          </a:blip>
          <a:srcRect/>
          <a:stretch/>
        </p:blipFill>
        <p:spPr>
          <a:xfrm>
            <a:off x="3247765" y="4314769"/>
            <a:ext cx="5205953" cy="992337"/>
          </a:xfrm>
          <a:prstGeom prst="rect">
            <a:avLst/>
          </a:prstGeom>
          <a:noFill/>
          <a:ln>
            <a:noFill/>
          </a:ln>
        </p:spPr>
      </p:pic>
      <p:pic>
        <p:nvPicPr>
          <p:cNvPr id="297" name="Google Shape;297;p45" descr="Apache Flume Image 1"/>
          <p:cNvPicPr preferRelativeResize="0"/>
          <p:nvPr/>
        </p:nvPicPr>
        <p:blipFill rotWithShape="1">
          <a:blip r:embed="rId4">
            <a:alphaModFix/>
          </a:blip>
          <a:srcRect/>
          <a:stretch/>
        </p:blipFill>
        <p:spPr>
          <a:xfrm>
            <a:off x="3693982" y="1637981"/>
            <a:ext cx="3514904" cy="1472252"/>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46"/>
          <p:cNvSpPr txBox="1">
            <a:spLocks noGrp="1"/>
          </p:cNvSpPr>
          <p:nvPr>
            <p:ph type="title"/>
          </p:nvPr>
        </p:nvSpPr>
        <p:spPr>
          <a:xfrm>
            <a:off x="838200" y="500062"/>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N" dirty="0">
                <a:latin typeface="Times New Roman" panose="02020603050405020304" pitchFamily="18" charset="0"/>
                <a:cs typeface="Times New Roman" panose="02020603050405020304" pitchFamily="18" charset="0"/>
              </a:rPr>
              <a:t>How Flume works</a:t>
            </a:r>
            <a:endParaRPr dirty="0">
              <a:latin typeface="Times New Roman" panose="02020603050405020304" pitchFamily="18" charset="0"/>
              <a:cs typeface="Times New Roman" panose="02020603050405020304" pitchFamily="18" charset="0"/>
            </a:endParaRPr>
          </a:p>
        </p:txBody>
      </p:sp>
      <p:sp>
        <p:nvSpPr>
          <p:cNvPr id="303" name="Google Shape;303;p4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800"/>
              <a:buChar char="•"/>
            </a:pPr>
            <a:r>
              <a:rPr lang="en-IN" sz="2000" dirty="0">
                <a:latin typeface="Times New Roman" panose="02020603050405020304" pitchFamily="18" charset="0"/>
                <a:cs typeface="Times New Roman" panose="02020603050405020304" pitchFamily="18" charset="0"/>
              </a:rPr>
              <a:t>In a consolidation flow, multiple Flume agents are linked to a single sink agent that writes to the target sink:</a:t>
            </a:r>
            <a:endParaRPr sz="2000" dirty="0">
              <a:latin typeface="Times New Roman" panose="02020603050405020304" pitchFamily="18" charset="0"/>
              <a:cs typeface="Times New Roman" panose="02020603050405020304" pitchFamily="18" charset="0"/>
            </a:endParaRPr>
          </a:p>
        </p:txBody>
      </p:sp>
      <p:pic>
        <p:nvPicPr>
          <p:cNvPr id="304" name="Google Shape;304;p46" descr="Apache Flume Image 4"/>
          <p:cNvPicPr preferRelativeResize="0"/>
          <p:nvPr/>
        </p:nvPicPr>
        <p:blipFill rotWithShape="1">
          <a:blip r:embed="rId3">
            <a:alphaModFix/>
          </a:blip>
          <a:srcRect/>
          <a:stretch/>
        </p:blipFill>
        <p:spPr>
          <a:xfrm>
            <a:off x="2983985" y="2471549"/>
            <a:ext cx="5476159" cy="3194426"/>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47"/>
          <p:cNvSpPr txBox="1">
            <a:spLocks noGrp="1"/>
          </p:cNvSpPr>
          <p:nvPr>
            <p:ph type="title"/>
          </p:nvPr>
        </p:nvSpPr>
        <p:spPr>
          <a:xfrm>
            <a:off x="735169" y="121723"/>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IN" dirty="0">
                <a:latin typeface="Times New Roman" panose="02020603050405020304" pitchFamily="18" charset="0"/>
                <a:cs typeface="Times New Roman" panose="02020603050405020304" pitchFamily="18" charset="0"/>
              </a:rPr>
              <a:t>How Flume works</a:t>
            </a:r>
            <a:endParaRPr dirty="0">
              <a:latin typeface="Times New Roman" panose="02020603050405020304" pitchFamily="18" charset="0"/>
              <a:cs typeface="Times New Roman" panose="02020603050405020304" pitchFamily="18" charset="0"/>
            </a:endParaRPr>
          </a:p>
        </p:txBody>
      </p:sp>
      <p:sp>
        <p:nvSpPr>
          <p:cNvPr id="310" name="Google Shape;310;p47"/>
          <p:cNvSpPr txBox="1">
            <a:spLocks noGrp="1"/>
          </p:cNvSpPr>
          <p:nvPr>
            <p:ph type="body" idx="1"/>
          </p:nvPr>
        </p:nvSpPr>
        <p:spPr>
          <a:xfrm>
            <a:off x="838200" y="1184856"/>
            <a:ext cx="10515600" cy="5473521"/>
          </a:xfrm>
          <a:prstGeom prst="rect">
            <a:avLst/>
          </a:prstGeom>
          <a:noFill/>
          <a:ln>
            <a:noFill/>
          </a:ln>
        </p:spPr>
        <p:txBody>
          <a:bodyPr spcFirstLastPara="1" wrap="square" lIns="91425" tIns="45700" rIns="91425" bIns="45700" anchor="t" anchorCtr="0">
            <a:noAutofit/>
          </a:bodyPr>
          <a:lstStyle/>
          <a:p>
            <a:pPr marL="228600" lvl="0" indent="-228600" algn="just" rtl="0">
              <a:lnSpc>
                <a:spcPct val="100000"/>
              </a:lnSpc>
              <a:spcBef>
                <a:spcPts val="0"/>
              </a:spcBef>
              <a:spcAft>
                <a:spcPts val="0"/>
              </a:spcAft>
              <a:buClr>
                <a:schemeClr val="dk1"/>
              </a:buClr>
              <a:buSzPts val="1800"/>
              <a:buChar char="•"/>
            </a:pPr>
            <a:r>
              <a:rPr lang="en-IN" sz="2000" dirty="0">
                <a:latin typeface="Times New Roman" panose="02020603050405020304" pitchFamily="18" charset="0"/>
                <a:cs typeface="Times New Roman" panose="02020603050405020304" pitchFamily="18" charset="0"/>
              </a:rPr>
              <a:t>Flume can support writing to multiple sinks from the same source, employing contextual routing and fan-out architecture patterns:</a:t>
            </a:r>
            <a:endParaRPr sz="2000" dirty="0">
              <a:latin typeface="Times New Roman" panose="02020603050405020304" pitchFamily="18" charset="0"/>
              <a:cs typeface="Times New Roman" panose="02020603050405020304" pitchFamily="18" charset="0"/>
            </a:endParaRPr>
          </a:p>
          <a:p>
            <a:pPr marL="228600" lvl="0" indent="-114300" algn="just" rtl="0">
              <a:lnSpc>
                <a:spcPct val="100000"/>
              </a:lnSpc>
              <a:spcBef>
                <a:spcPts val="1000"/>
              </a:spcBef>
              <a:spcAft>
                <a:spcPts val="0"/>
              </a:spcAft>
              <a:buClr>
                <a:schemeClr val="dk1"/>
              </a:buClr>
              <a:buSzPts val="1800"/>
              <a:buNone/>
            </a:pPr>
            <a:endParaRPr sz="2000" dirty="0">
              <a:latin typeface="Times New Roman" panose="02020603050405020304" pitchFamily="18" charset="0"/>
              <a:cs typeface="Times New Roman" panose="02020603050405020304" pitchFamily="18" charset="0"/>
            </a:endParaRPr>
          </a:p>
          <a:p>
            <a:pPr marL="228600" lvl="0" indent="-114300" algn="just" rtl="0">
              <a:lnSpc>
                <a:spcPct val="100000"/>
              </a:lnSpc>
              <a:spcBef>
                <a:spcPts val="1000"/>
              </a:spcBef>
              <a:spcAft>
                <a:spcPts val="0"/>
              </a:spcAft>
              <a:buClr>
                <a:schemeClr val="dk1"/>
              </a:buClr>
              <a:buSzPts val="1800"/>
              <a:buNone/>
            </a:pPr>
            <a:endParaRPr sz="2000" dirty="0">
              <a:latin typeface="Times New Roman" panose="02020603050405020304" pitchFamily="18" charset="0"/>
              <a:cs typeface="Times New Roman" panose="02020603050405020304" pitchFamily="18" charset="0"/>
            </a:endParaRPr>
          </a:p>
          <a:p>
            <a:pPr marL="228600" lvl="0" indent="-114300" algn="just" rtl="0">
              <a:lnSpc>
                <a:spcPct val="100000"/>
              </a:lnSpc>
              <a:spcBef>
                <a:spcPts val="1000"/>
              </a:spcBef>
              <a:spcAft>
                <a:spcPts val="0"/>
              </a:spcAft>
              <a:buClr>
                <a:schemeClr val="dk1"/>
              </a:buClr>
              <a:buSzPts val="1800"/>
              <a:buNone/>
            </a:pPr>
            <a:endParaRPr sz="2000" dirty="0">
              <a:latin typeface="Times New Roman" panose="02020603050405020304" pitchFamily="18" charset="0"/>
              <a:cs typeface="Times New Roman" panose="02020603050405020304" pitchFamily="18" charset="0"/>
            </a:endParaRPr>
          </a:p>
          <a:p>
            <a:pPr marL="228600" lvl="0" indent="-114300" algn="just" rtl="0">
              <a:lnSpc>
                <a:spcPct val="100000"/>
              </a:lnSpc>
              <a:spcBef>
                <a:spcPts val="1000"/>
              </a:spcBef>
              <a:spcAft>
                <a:spcPts val="0"/>
              </a:spcAft>
              <a:buClr>
                <a:schemeClr val="dk1"/>
              </a:buClr>
              <a:buSzPts val="1800"/>
              <a:buNone/>
            </a:pPr>
            <a:endParaRPr sz="2000" dirty="0">
              <a:latin typeface="Times New Roman" panose="02020603050405020304" pitchFamily="18" charset="0"/>
              <a:cs typeface="Times New Roman" panose="02020603050405020304" pitchFamily="18" charset="0"/>
            </a:endParaRPr>
          </a:p>
          <a:p>
            <a:pPr marL="228600" lvl="0" indent="-114300" algn="just" rtl="0">
              <a:lnSpc>
                <a:spcPct val="100000"/>
              </a:lnSpc>
              <a:spcBef>
                <a:spcPts val="1000"/>
              </a:spcBef>
              <a:spcAft>
                <a:spcPts val="0"/>
              </a:spcAft>
              <a:buClr>
                <a:schemeClr val="dk1"/>
              </a:buClr>
              <a:buSzPts val="1800"/>
              <a:buNone/>
            </a:pPr>
            <a:endParaRPr sz="2000" dirty="0">
              <a:latin typeface="Times New Roman" panose="02020603050405020304" pitchFamily="18" charset="0"/>
              <a:cs typeface="Times New Roman" panose="02020603050405020304" pitchFamily="18" charset="0"/>
            </a:endParaRPr>
          </a:p>
          <a:p>
            <a:pPr marL="228600" lvl="0" indent="-114300" algn="just" rtl="0">
              <a:lnSpc>
                <a:spcPct val="100000"/>
              </a:lnSpc>
              <a:spcBef>
                <a:spcPts val="1000"/>
              </a:spcBef>
              <a:spcAft>
                <a:spcPts val="0"/>
              </a:spcAft>
              <a:buClr>
                <a:schemeClr val="dk1"/>
              </a:buClr>
              <a:buSzPts val="1800"/>
              <a:buNone/>
            </a:pPr>
            <a:endParaRPr sz="2000" dirty="0">
              <a:latin typeface="Times New Roman" panose="02020603050405020304" pitchFamily="18" charset="0"/>
              <a:cs typeface="Times New Roman" panose="02020603050405020304" pitchFamily="18" charset="0"/>
            </a:endParaRPr>
          </a:p>
          <a:p>
            <a:pPr marL="228600" lvl="0" indent="-114300" algn="just" rtl="0">
              <a:lnSpc>
                <a:spcPct val="100000"/>
              </a:lnSpc>
              <a:spcBef>
                <a:spcPts val="1000"/>
              </a:spcBef>
              <a:spcAft>
                <a:spcPts val="0"/>
              </a:spcAft>
              <a:buClr>
                <a:schemeClr val="dk1"/>
              </a:buClr>
              <a:buSzPts val="1800"/>
              <a:buNone/>
            </a:pPr>
            <a:endParaRPr sz="2000" dirty="0">
              <a:latin typeface="Times New Roman" panose="02020603050405020304" pitchFamily="18" charset="0"/>
              <a:cs typeface="Times New Roman" panose="02020603050405020304" pitchFamily="18" charset="0"/>
            </a:endParaRPr>
          </a:p>
          <a:p>
            <a:pPr marL="228600" lvl="0" indent="-228600" algn="just" rtl="0">
              <a:lnSpc>
                <a:spcPct val="100000"/>
              </a:lnSpc>
              <a:spcBef>
                <a:spcPts val="1000"/>
              </a:spcBef>
              <a:spcAft>
                <a:spcPts val="0"/>
              </a:spcAft>
              <a:buClr>
                <a:schemeClr val="dk1"/>
              </a:buClr>
              <a:buSzPts val="1800"/>
              <a:buChar char="•"/>
            </a:pPr>
            <a:r>
              <a:rPr lang="en-IN" sz="2000" dirty="0">
                <a:latin typeface="Times New Roman" panose="02020603050405020304" pitchFamily="18" charset="0"/>
                <a:cs typeface="Times New Roman" panose="02020603050405020304" pitchFamily="18" charset="0"/>
              </a:rPr>
              <a:t>Flume agents are lightweight Java processes that can be installed alongside a data source either on the same host or the same local network. This enables efficient collection of log data that would otherwise roll away. Keeping this data and moving it to a single place allows it to be aggregated, processed and queried for insights such as user </a:t>
            </a:r>
            <a:r>
              <a:rPr lang="en-IN" sz="2000" dirty="0" err="1">
                <a:latin typeface="Times New Roman" panose="02020603050405020304" pitchFamily="18" charset="0"/>
                <a:cs typeface="Times New Roman" panose="02020603050405020304" pitchFamily="18" charset="0"/>
              </a:rPr>
              <a:t>behavior</a:t>
            </a:r>
            <a:r>
              <a:rPr lang="en-IN" sz="2000" dirty="0">
                <a:latin typeface="Times New Roman" panose="02020603050405020304" pitchFamily="18" charset="0"/>
                <a:cs typeface="Times New Roman" panose="02020603050405020304" pitchFamily="18" charset="0"/>
              </a:rPr>
              <a:t>, cross-channel data correlation, service level quality, and so on.</a:t>
            </a:r>
            <a:endParaRPr sz="2000" dirty="0">
              <a:latin typeface="Times New Roman" panose="02020603050405020304" pitchFamily="18" charset="0"/>
              <a:cs typeface="Times New Roman" panose="02020603050405020304" pitchFamily="18" charset="0"/>
            </a:endParaRPr>
          </a:p>
        </p:txBody>
      </p:sp>
      <p:pic>
        <p:nvPicPr>
          <p:cNvPr id="311" name="Google Shape;311;p47" descr="Apache Flume Image 4"/>
          <p:cNvPicPr preferRelativeResize="0"/>
          <p:nvPr/>
        </p:nvPicPr>
        <p:blipFill rotWithShape="1">
          <a:blip r:embed="rId3">
            <a:alphaModFix/>
          </a:blip>
          <a:srcRect/>
          <a:stretch/>
        </p:blipFill>
        <p:spPr>
          <a:xfrm>
            <a:off x="3362414" y="1992089"/>
            <a:ext cx="4457700" cy="26003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0000"/>
              </a:buClr>
              <a:buSzPts val="4400"/>
              <a:buFont typeface="Lato"/>
              <a:buNone/>
            </a:pPr>
            <a:r>
              <a:rPr lang="en-IN" b="0" i="0" dirty="0">
                <a:solidFill>
                  <a:srgbClr val="000000"/>
                </a:solidFill>
                <a:latin typeface="Times New Roman" panose="02020603050405020304" pitchFamily="18" charset="0"/>
                <a:ea typeface="Lato"/>
                <a:cs typeface="Times New Roman" panose="02020603050405020304" pitchFamily="18" charset="0"/>
                <a:sym typeface="Lato"/>
              </a:rPr>
              <a:t>Advantages of Flume</a:t>
            </a:r>
            <a:endParaRPr dirty="0">
              <a:latin typeface="Times New Roman" panose="02020603050405020304" pitchFamily="18" charset="0"/>
              <a:cs typeface="Times New Roman" panose="02020603050405020304" pitchFamily="18" charset="0"/>
            </a:endParaRPr>
          </a:p>
        </p:txBody>
      </p:sp>
      <p:sp>
        <p:nvSpPr>
          <p:cNvPr id="317" name="Google Shape;317;p4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rgbClr val="000000"/>
              </a:buClr>
              <a:buSzPts val="1800"/>
              <a:buFont typeface="Arial"/>
              <a:buChar char="•"/>
            </a:pPr>
            <a:r>
              <a:rPr lang="en-IN" sz="2000" b="0" i="0" dirty="0">
                <a:solidFill>
                  <a:srgbClr val="000000"/>
                </a:solidFill>
                <a:latin typeface="Times New Roman" panose="02020603050405020304" pitchFamily="18" charset="0"/>
                <a:ea typeface="Verdana"/>
                <a:cs typeface="Times New Roman" panose="02020603050405020304" pitchFamily="18" charset="0"/>
                <a:sym typeface="Verdana"/>
              </a:rPr>
              <a:t>Using Apache Flume we can store the data in to any of the centralized stores (HBase, HDFS).</a:t>
            </a:r>
            <a:endParaRPr sz="2000" dirty="0">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rgbClr val="000000"/>
              </a:buClr>
              <a:buSzPts val="1800"/>
              <a:buFont typeface="Arial"/>
              <a:buChar char="•"/>
            </a:pPr>
            <a:r>
              <a:rPr lang="en-IN" sz="2000" b="0" i="0" dirty="0">
                <a:solidFill>
                  <a:srgbClr val="000000"/>
                </a:solidFill>
                <a:latin typeface="Times New Roman" panose="02020603050405020304" pitchFamily="18" charset="0"/>
                <a:ea typeface="Verdana"/>
                <a:cs typeface="Times New Roman" panose="02020603050405020304" pitchFamily="18" charset="0"/>
                <a:sym typeface="Verdana"/>
              </a:rPr>
              <a:t>When the rate of incoming data exceeds the rate at which data can be written to the destination, Flume acts as a mediator between data producers and the centralized stores and provides a steady flow of data between them.</a:t>
            </a:r>
            <a:endParaRPr sz="2000" dirty="0">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rgbClr val="000000"/>
              </a:buClr>
              <a:buSzPts val="1800"/>
              <a:buFont typeface="Arial"/>
              <a:buChar char="•"/>
            </a:pPr>
            <a:r>
              <a:rPr lang="en-IN" sz="2000" b="0" i="0" dirty="0">
                <a:solidFill>
                  <a:srgbClr val="000000"/>
                </a:solidFill>
                <a:latin typeface="Times New Roman" panose="02020603050405020304" pitchFamily="18" charset="0"/>
                <a:ea typeface="Verdana"/>
                <a:cs typeface="Times New Roman" panose="02020603050405020304" pitchFamily="18" charset="0"/>
                <a:sym typeface="Verdana"/>
              </a:rPr>
              <a:t>Flume provides the feature of </a:t>
            </a:r>
            <a:r>
              <a:rPr lang="en-IN" sz="2000" b="1" i="0" dirty="0">
                <a:solidFill>
                  <a:srgbClr val="000000"/>
                </a:solidFill>
                <a:latin typeface="Times New Roman" panose="02020603050405020304" pitchFamily="18" charset="0"/>
                <a:ea typeface="Arial"/>
                <a:cs typeface="Times New Roman" panose="02020603050405020304" pitchFamily="18" charset="0"/>
                <a:sym typeface="Arial"/>
              </a:rPr>
              <a:t>contextual routing</a:t>
            </a:r>
            <a:r>
              <a:rPr lang="en-IN" sz="2000" b="0" i="0" dirty="0">
                <a:solidFill>
                  <a:srgbClr val="000000"/>
                </a:solidFill>
                <a:latin typeface="Times New Roman" panose="02020603050405020304" pitchFamily="18" charset="0"/>
                <a:ea typeface="Verdana"/>
                <a:cs typeface="Times New Roman" panose="02020603050405020304" pitchFamily="18" charset="0"/>
                <a:sym typeface="Verdana"/>
              </a:rPr>
              <a:t>.</a:t>
            </a:r>
            <a:endParaRPr sz="2000" dirty="0">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rgbClr val="000000"/>
              </a:buClr>
              <a:buSzPts val="1800"/>
              <a:buFont typeface="Arial"/>
              <a:buChar char="•"/>
            </a:pPr>
            <a:r>
              <a:rPr lang="en-IN" sz="2000" b="0" i="0" dirty="0">
                <a:solidFill>
                  <a:srgbClr val="000000"/>
                </a:solidFill>
                <a:latin typeface="Times New Roman" panose="02020603050405020304" pitchFamily="18" charset="0"/>
                <a:ea typeface="Verdana"/>
                <a:cs typeface="Times New Roman" panose="02020603050405020304" pitchFamily="18" charset="0"/>
                <a:sym typeface="Verdana"/>
              </a:rPr>
              <a:t>The transactions in Flume are channel-based where two transactions (one sender and one receiver) are maintained for each message. It guarantees reliable message delivery.</a:t>
            </a:r>
            <a:endParaRPr sz="2000" dirty="0">
              <a:latin typeface="Times New Roman" panose="02020603050405020304" pitchFamily="18" charset="0"/>
              <a:cs typeface="Times New Roman" panose="02020603050405020304" pitchFamily="18" charset="0"/>
            </a:endParaRPr>
          </a:p>
          <a:p>
            <a:pPr marL="228600" lvl="0" indent="-228600" algn="just" rtl="0">
              <a:lnSpc>
                <a:spcPct val="90000"/>
              </a:lnSpc>
              <a:spcBef>
                <a:spcPts val="1000"/>
              </a:spcBef>
              <a:spcAft>
                <a:spcPts val="0"/>
              </a:spcAft>
              <a:buClr>
                <a:srgbClr val="000000"/>
              </a:buClr>
              <a:buSzPts val="1800"/>
              <a:buFont typeface="Arial"/>
              <a:buChar char="•"/>
            </a:pPr>
            <a:r>
              <a:rPr lang="en-IN" sz="2000" b="0" i="0" dirty="0">
                <a:solidFill>
                  <a:srgbClr val="000000"/>
                </a:solidFill>
                <a:latin typeface="Times New Roman" panose="02020603050405020304" pitchFamily="18" charset="0"/>
                <a:ea typeface="Verdana"/>
                <a:cs typeface="Times New Roman" panose="02020603050405020304" pitchFamily="18" charset="0"/>
                <a:sym typeface="Verdana"/>
              </a:rPr>
              <a:t>Flume is reliable, fault tolerant, scalable, manageable, and customizable.</a:t>
            </a:r>
            <a:endParaRPr sz="2000" dirty="0">
              <a:latin typeface="Times New Roman" panose="02020603050405020304" pitchFamily="18" charset="0"/>
              <a:cs typeface="Times New Roman" panose="02020603050405020304" pitchFamily="18" charset="0"/>
            </a:endParaRPr>
          </a:p>
          <a:p>
            <a:pPr marL="228600" lvl="0" indent="-114300" algn="l" rtl="0">
              <a:lnSpc>
                <a:spcPct val="90000"/>
              </a:lnSpc>
              <a:spcBef>
                <a:spcPts val="1000"/>
              </a:spcBef>
              <a:spcAft>
                <a:spcPts val="0"/>
              </a:spcAft>
              <a:buClr>
                <a:schemeClr val="dk1"/>
              </a:buClr>
              <a:buSzPts val="1800"/>
              <a:buNone/>
            </a:pPr>
            <a:endParaRPr sz="1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6A19525-42DC-4A5B-A389-23E91B0ED2ED}"/>
              </a:ext>
            </a:extLst>
          </p:cNvPr>
          <p:cNvPicPr>
            <a:picLocks noChangeAspect="1"/>
          </p:cNvPicPr>
          <p:nvPr/>
        </p:nvPicPr>
        <p:blipFill>
          <a:blip r:embed="rId2"/>
          <a:stretch>
            <a:fillRect/>
          </a:stretch>
        </p:blipFill>
        <p:spPr>
          <a:xfrm>
            <a:off x="576728" y="306902"/>
            <a:ext cx="5372850" cy="6011114"/>
          </a:xfrm>
          <a:prstGeom prst="rect">
            <a:avLst/>
          </a:prstGeom>
        </p:spPr>
      </p:pic>
      <p:pic>
        <p:nvPicPr>
          <p:cNvPr id="6" name="Picture 5">
            <a:extLst>
              <a:ext uri="{FF2B5EF4-FFF2-40B4-BE49-F238E27FC236}">
                <a16:creationId xmlns:a16="http://schemas.microsoft.com/office/drawing/2014/main" id="{20B65132-74DB-466A-A84A-6EA513A61970}"/>
              </a:ext>
            </a:extLst>
          </p:cNvPr>
          <p:cNvPicPr>
            <a:picLocks noChangeAspect="1"/>
          </p:cNvPicPr>
          <p:nvPr/>
        </p:nvPicPr>
        <p:blipFill>
          <a:blip r:embed="rId3"/>
          <a:stretch>
            <a:fillRect/>
          </a:stretch>
        </p:blipFill>
        <p:spPr>
          <a:xfrm>
            <a:off x="6275296" y="306902"/>
            <a:ext cx="4439270" cy="5820587"/>
          </a:xfrm>
          <a:prstGeom prst="rect">
            <a:avLst/>
          </a:prstGeom>
        </p:spPr>
      </p:pic>
    </p:spTree>
    <p:extLst>
      <p:ext uri="{BB962C8B-B14F-4D97-AF65-F5344CB8AC3E}">
        <p14:creationId xmlns:p14="http://schemas.microsoft.com/office/powerpoint/2010/main" val="935417945"/>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TotalTime>
  <Words>3767</Words>
  <Application>Microsoft Office PowerPoint</Application>
  <PresentationFormat>Widescreen</PresentationFormat>
  <Paragraphs>228</Paragraphs>
  <Slides>48</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Lato</vt:lpstr>
      <vt:lpstr>Arial</vt:lpstr>
      <vt:lpstr>Source Code Pro</vt:lpstr>
      <vt:lpstr>Times New Roman</vt:lpstr>
      <vt:lpstr>Calibri</vt:lpstr>
      <vt:lpstr>Cambria</vt:lpstr>
      <vt:lpstr>Inter</vt:lpstr>
      <vt:lpstr>Office Theme</vt:lpstr>
      <vt:lpstr>B.M.S COLLEGE OF ENGINEERING, BANGALORE-19 DEPARTMENT OF MACHINE LEARNING BIG DATA ANALYTICS (24AM6PEBDA) UNIT-04</vt:lpstr>
      <vt:lpstr>Relational Data in Hadoop </vt:lpstr>
      <vt:lpstr>Tools Used to Process Relational Data in Hadoop</vt:lpstr>
      <vt:lpstr>Advantages of Handling Relational Data in Hadoop</vt:lpstr>
      <vt:lpstr>Bi directional data transfer between Hadoop and external database  using Apache Sqoop</vt:lpstr>
      <vt:lpstr>PowerPoint Presentation</vt:lpstr>
      <vt:lpstr>Apache Sqoop</vt:lpstr>
      <vt:lpstr>Why Sqoop is needed in big data?</vt:lpstr>
      <vt:lpstr>Why Sqoop is needed in big data?</vt:lpstr>
      <vt:lpstr>Why Sqoop is needed in big data?</vt:lpstr>
      <vt:lpstr>Key features of Sqoop</vt:lpstr>
      <vt:lpstr>Working of Sqoop  - Import</vt:lpstr>
      <vt:lpstr>PowerPoint Presentation</vt:lpstr>
      <vt:lpstr>Working of Sqoop - Export</vt:lpstr>
      <vt:lpstr>PowerPoint Presentation</vt:lpstr>
      <vt:lpstr>Example Use Case</vt:lpstr>
      <vt:lpstr>Working of Sqoop</vt:lpstr>
      <vt:lpstr>Sqoop – Import a table Command</vt:lpstr>
      <vt:lpstr>Sqoop – Import a table Command</vt:lpstr>
      <vt:lpstr>Sqoop – Import a table Command</vt:lpstr>
      <vt:lpstr>Sqoop – IMPORT Command</vt:lpstr>
      <vt:lpstr>Sqoop – IMPORT Command</vt:lpstr>
      <vt:lpstr>Sqoop – IMPORT Command</vt:lpstr>
      <vt:lpstr>Sqoop — IMPORT subset of a table</vt:lpstr>
      <vt:lpstr>Sqoop — Incremental Import</vt:lpstr>
      <vt:lpstr>Sqoop — Incremental Import</vt:lpstr>
      <vt:lpstr>Sqoop — Import All Tables </vt:lpstr>
      <vt:lpstr>Sqoop — List Databases </vt:lpstr>
      <vt:lpstr>Sqoop — List Tables </vt:lpstr>
      <vt:lpstr>Flume Introduction </vt:lpstr>
      <vt:lpstr>PowerPoint Presentation</vt:lpstr>
      <vt:lpstr>Features of Flume</vt:lpstr>
      <vt:lpstr>Flume Architecture Overview</vt:lpstr>
      <vt:lpstr>Flume Architecture</vt:lpstr>
      <vt:lpstr>Flume Architecture</vt:lpstr>
      <vt:lpstr>Flume Architecture</vt:lpstr>
      <vt:lpstr>Flume Architecture</vt:lpstr>
      <vt:lpstr>Apache Flume - Data Flow</vt:lpstr>
      <vt:lpstr>Multi Hop Flow</vt:lpstr>
      <vt:lpstr>Fan-In and Fan-Out Flow</vt:lpstr>
      <vt:lpstr>PowerPoint Presentation</vt:lpstr>
      <vt:lpstr>PowerPoint Presentation</vt:lpstr>
      <vt:lpstr>Contextual Routing</vt:lpstr>
      <vt:lpstr>How Flume works</vt:lpstr>
      <vt:lpstr>How Flume works</vt:lpstr>
      <vt:lpstr>How Flume works</vt:lpstr>
      <vt:lpstr>Advantages of Flume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B.M.S COLLEGE OF ENGINEERING, BANGALORE-19 DEPARTMENT OF MACHINE LEARNING BIG DATA ANALYTICS (24AM6PEBDA) UNIT-04</dc:title>
  <cp:lastModifiedBy>Varsha R</cp:lastModifiedBy>
  <cp:revision>20</cp:revision>
  <dcterms:modified xsi:type="dcterms:W3CDTF">2026-09-10T10:21:18Z</dcterms:modified>
</cp:coreProperties>
</file>