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3" r:id="rId2"/>
    <p:sldId id="294" r:id="rId3"/>
    <p:sldId id="295" r:id="rId4"/>
    <p:sldId id="296" r:id="rId5"/>
    <p:sldId id="297" r:id="rId6"/>
    <p:sldId id="298" r:id="rId7"/>
    <p:sldId id="257" r:id="rId8"/>
    <p:sldId id="304" r:id="rId9"/>
    <p:sldId id="258" r:id="rId10"/>
    <p:sldId id="305" r:id="rId11"/>
    <p:sldId id="313" r:id="rId12"/>
    <p:sldId id="314" r:id="rId13"/>
    <p:sldId id="306" r:id="rId14"/>
    <p:sldId id="307" r:id="rId15"/>
    <p:sldId id="308" r:id="rId16"/>
    <p:sldId id="317" r:id="rId17"/>
    <p:sldId id="318" r:id="rId18"/>
    <p:sldId id="259" r:id="rId19"/>
    <p:sldId id="292" r:id="rId20"/>
    <p:sldId id="276" r:id="rId21"/>
    <p:sldId id="278" r:id="rId22"/>
    <p:sldId id="315" r:id="rId23"/>
    <p:sldId id="316" r:id="rId24"/>
    <p:sldId id="309" r:id="rId25"/>
    <p:sldId id="310" r:id="rId26"/>
    <p:sldId id="311" r:id="rId27"/>
    <p:sldId id="31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F9B1A3-73C9-4B09-8F7A-3FF150261254}" type="datetimeFigureOut">
              <a:rPr lang="en-IN" smtClean="0"/>
              <a:t>18-03-2026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1E99C5-2481-48BC-8600-3CFF349FE543}" type="slidenum">
              <a:rPr lang="en-IN" smtClean="0"/>
              <a:t>‹#›</a:t>
            </a:fld>
            <a:endParaRPr lang="en-IN"/>
          </a:p>
        </p:txBody>
      </p:sp>
    </p:spTree>
    <p:extLst>
      <p:ext uri="{BB962C8B-B14F-4D97-AF65-F5344CB8AC3E}">
        <p14:creationId xmlns:p14="http://schemas.microsoft.com/office/powerpoint/2010/main" val="2366099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2BF84-9F59-4E10-8D25-B6D698C5C6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C20271D-F593-4767-86E6-1C07F5A9F7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0B534BE-4C49-4C7C-8D30-4D87533EE430}"/>
              </a:ext>
            </a:extLst>
          </p:cNvPr>
          <p:cNvSpPr>
            <a:spLocks noGrp="1"/>
          </p:cNvSpPr>
          <p:nvPr>
            <p:ph type="dt" sz="half" idx="10"/>
          </p:nvPr>
        </p:nvSpPr>
        <p:spPr/>
        <p:txBody>
          <a:bodyPr/>
          <a:lstStyle/>
          <a:p>
            <a:fld id="{E23AA51A-4C3F-4CA4-A43F-6B4885BA48D7}" type="datetimeFigureOut">
              <a:rPr lang="en-IN" smtClean="0"/>
              <a:t>18-03-2026</a:t>
            </a:fld>
            <a:endParaRPr lang="en-IN"/>
          </a:p>
        </p:txBody>
      </p:sp>
      <p:sp>
        <p:nvSpPr>
          <p:cNvPr id="5" name="Footer Placeholder 4">
            <a:extLst>
              <a:ext uri="{FF2B5EF4-FFF2-40B4-BE49-F238E27FC236}">
                <a16:creationId xmlns:a16="http://schemas.microsoft.com/office/drawing/2014/main" id="{3E21A046-B17F-4073-87B2-7AC4492BF18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9F1C06C-92F5-46E8-A8C5-829CB93E6832}"/>
              </a:ext>
            </a:extLst>
          </p:cNvPr>
          <p:cNvSpPr>
            <a:spLocks noGrp="1"/>
          </p:cNvSpPr>
          <p:nvPr>
            <p:ph type="sldNum" sz="quarter" idx="12"/>
          </p:nvPr>
        </p:nvSpPr>
        <p:spPr/>
        <p:txBody>
          <a:bodyPr/>
          <a:lstStyle/>
          <a:p>
            <a:fld id="{6D57636B-A18E-4CC5-9653-7EA7857E0EAE}" type="slidenum">
              <a:rPr lang="en-IN" smtClean="0"/>
              <a:t>‹#›</a:t>
            </a:fld>
            <a:endParaRPr lang="en-IN"/>
          </a:p>
        </p:txBody>
      </p:sp>
    </p:spTree>
    <p:extLst>
      <p:ext uri="{BB962C8B-B14F-4D97-AF65-F5344CB8AC3E}">
        <p14:creationId xmlns:p14="http://schemas.microsoft.com/office/powerpoint/2010/main" val="1724143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CCFA9-DD54-45A1-83A5-780DBEE65F2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553772E-024B-4D2E-809A-5E499262B31E}"/>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a:extLst>
              <a:ext uri="{FF2B5EF4-FFF2-40B4-BE49-F238E27FC236}">
                <a16:creationId xmlns:a16="http://schemas.microsoft.com/office/drawing/2014/main" id="{CE001694-CBE6-4098-B20A-47902067B9B5}"/>
              </a:ext>
            </a:extLst>
          </p:cNvPr>
          <p:cNvSpPr>
            <a:spLocks noGrp="1"/>
          </p:cNvSpPr>
          <p:nvPr>
            <p:ph type="dt" sz="half" idx="10"/>
          </p:nvPr>
        </p:nvSpPr>
        <p:spPr/>
        <p:txBody>
          <a:bodyPr/>
          <a:lstStyle/>
          <a:p>
            <a:fld id="{E23AA51A-4C3F-4CA4-A43F-6B4885BA48D7}" type="datetimeFigureOut">
              <a:rPr lang="en-IN" smtClean="0"/>
              <a:t>18-03-2026</a:t>
            </a:fld>
            <a:endParaRPr lang="en-IN"/>
          </a:p>
        </p:txBody>
      </p:sp>
      <p:sp>
        <p:nvSpPr>
          <p:cNvPr id="5" name="Footer Placeholder 4">
            <a:extLst>
              <a:ext uri="{FF2B5EF4-FFF2-40B4-BE49-F238E27FC236}">
                <a16:creationId xmlns:a16="http://schemas.microsoft.com/office/drawing/2014/main" id="{43F6178F-C2C0-47A0-8CEE-C9D73B151F1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47807D4-DA2A-4C83-B3A5-C197495092E7}"/>
              </a:ext>
            </a:extLst>
          </p:cNvPr>
          <p:cNvSpPr>
            <a:spLocks noGrp="1"/>
          </p:cNvSpPr>
          <p:nvPr>
            <p:ph type="sldNum" sz="quarter" idx="12"/>
          </p:nvPr>
        </p:nvSpPr>
        <p:spPr/>
        <p:txBody>
          <a:bodyPr/>
          <a:lstStyle/>
          <a:p>
            <a:fld id="{6D57636B-A18E-4CC5-9653-7EA7857E0EAE}" type="slidenum">
              <a:rPr lang="en-IN" smtClean="0"/>
              <a:t>‹#›</a:t>
            </a:fld>
            <a:endParaRPr lang="en-IN"/>
          </a:p>
        </p:txBody>
      </p:sp>
      <p:sp>
        <p:nvSpPr>
          <p:cNvPr id="7" name="TextBox 6">
            <a:extLst>
              <a:ext uri="{FF2B5EF4-FFF2-40B4-BE49-F238E27FC236}">
                <a16:creationId xmlns:a16="http://schemas.microsoft.com/office/drawing/2014/main" id="{07E048B2-4FD3-494D-9554-B8F10212986E}"/>
              </a:ext>
            </a:extLst>
          </p:cNvPr>
          <p:cNvSpPr txBox="1"/>
          <p:nvPr userDrawn="1"/>
        </p:nvSpPr>
        <p:spPr>
          <a:xfrm>
            <a:off x="4038600" y="6356350"/>
            <a:ext cx="4114800" cy="369332"/>
          </a:xfrm>
          <a:prstGeom prst="rect">
            <a:avLst/>
          </a:prstGeom>
          <a:noFill/>
        </p:spPr>
        <p:txBody>
          <a:bodyPr wrap="square" rtlCol="0">
            <a:spAutoFit/>
          </a:bodyPr>
          <a:lstStyle/>
          <a:p>
            <a:pPr algn="ctr"/>
            <a:r>
              <a:rPr lang="en-IN" dirty="0">
                <a:latin typeface="Times New Roman" panose="02020603050405020304" pitchFamily="18" charset="0"/>
                <a:cs typeface="Times New Roman" panose="02020603050405020304" pitchFamily="18" charset="0"/>
              </a:rPr>
              <a:t>Presentation by Prof. Varsha R</a:t>
            </a:r>
          </a:p>
        </p:txBody>
      </p:sp>
    </p:spTree>
    <p:extLst>
      <p:ext uri="{BB962C8B-B14F-4D97-AF65-F5344CB8AC3E}">
        <p14:creationId xmlns:p14="http://schemas.microsoft.com/office/powerpoint/2010/main" val="869642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F6E93-D1B7-4577-A701-04B52F29CA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A360928-1EBD-4716-BA53-11F43EA445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0071CC-B261-4825-AFE5-2F40EC764061}"/>
              </a:ext>
            </a:extLst>
          </p:cNvPr>
          <p:cNvSpPr>
            <a:spLocks noGrp="1"/>
          </p:cNvSpPr>
          <p:nvPr>
            <p:ph type="dt" sz="half" idx="10"/>
          </p:nvPr>
        </p:nvSpPr>
        <p:spPr/>
        <p:txBody>
          <a:bodyPr/>
          <a:lstStyle/>
          <a:p>
            <a:fld id="{E23AA51A-4C3F-4CA4-A43F-6B4885BA48D7}" type="datetimeFigureOut">
              <a:rPr lang="en-IN" smtClean="0"/>
              <a:t>18-03-2026</a:t>
            </a:fld>
            <a:endParaRPr lang="en-IN"/>
          </a:p>
        </p:txBody>
      </p:sp>
      <p:sp>
        <p:nvSpPr>
          <p:cNvPr id="5" name="Footer Placeholder 4">
            <a:extLst>
              <a:ext uri="{FF2B5EF4-FFF2-40B4-BE49-F238E27FC236}">
                <a16:creationId xmlns:a16="http://schemas.microsoft.com/office/drawing/2014/main" id="{43CE46DF-0D9C-46C0-B078-C0447D4E771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87511E8-5CE5-4209-8D99-04859814C9E1}"/>
              </a:ext>
            </a:extLst>
          </p:cNvPr>
          <p:cNvSpPr>
            <a:spLocks noGrp="1"/>
          </p:cNvSpPr>
          <p:nvPr>
            <p:ph type="sldNum" sz="quarter" idx="12"/>
          </p:nvPr>
        </p:nvSpPr>
        <p:spPr/>
        <p:txBody>
          <a:bodyPr/>
          <a:lstStyle/>
          <a:p>
            <a:fld id="{6D57636B-A18E-4CC5-9653-7EA7857E0EAE}" type="slidenum">
              <a:rPr lang="en-IN" smtClean="0"/>
              <a:t>‹#›</a:t>
            </a:fld>
            <a:endParaRPr lang="en-IN"/>
          </a:p>
        </p:txBody>
      </p:sp>
    </p:spTree>
    <p:extLst>
      <p:ext uri="{BB962C8B-B14F-4D97-AF65-F5344CB8AC3E}">
        <p14:creationId xmlns:p14="http://schemas.microsoft.com/office/powerpoint/2010/main" val="3949540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41486-5396-4B79-BD88-D3726690B7A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37738F3-B700-4FD5-A277-A8AF374990A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DC03098-FD43-4895-99F4-DEBED074032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4C23C09-AC1E-45BC-9873-2B97CD69EC6B}"/>
              </a:ext>
            </a:extLst>
          </p:cNvPr>
          <p:cNvSpPr>
            <a:spLocks noGrp="1"/>
          </p:cNvSpPr>
          <p:nvPr>
            <p:ph type="dt" sz="half" idx="10"/>
          </p:nvPr>
        </p:nvSpPr>
        <p:spPr/>
        <p:txBody>
          <a:bodyPr/>
          <a:lstStyle/>
          <a:p>
            <a:fld id="{E23AA51A-4C3F-4CA4-A43F-6B4885BA48D7}" type="datetimeFigureOut">
              <a:rPr lang="en-IN" smtClean="0"/>
              <a:t>18-03-2026</a:t>
            </a:fld>
            <a:endParaRPr lang="en-IN"/>
          </a:p>
        </p:txBody>
      </p:sp>
      <p:sp>
        <p:nvSpPr>
          <p:cNvPr id="6" name="Footer Placeholder 5">
            <a:extLst>
              <a:ext uri="{FF2B5EF4-FFF2-40B4-BE49-F238E27FC236}">
                <a16:creationId xmlns:a16="http://schemas.microsoft.com/office/drawing/2014/main" id="{EA8E0B36-046D-48D7-9BE9-3E4992FE27E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1AC3D4C-F44C-4984-BBBA-EE62ADBDE81B}"/>
              </a:ext>
            </a:extLst>
          </p:cNvPr>
          <p:cNvSpPr>
            <a:spLocks noGrp="1"/>
          </p:cNvSpPr>
          <p:nvPr>
            <p:ph type="sldNum" sz="quarter" idx="12"/>
          </p:nvPr>
        </p:nvSpPr>
        <p:spPr/>
        <p:txBody>
          <a:bodyPr/>
          <a:lstStyle/>
          <a:p>
            <a:fld id="{6D57636B-A18E-4CC5-9653-7EA7857E0EAE}" type="slidenum">
              <a:rPr lang="en-IN" smtClean="0"/>
              <a:t>‹#›</a:t>
            </a:fld>
            <a:endParaRPr lang="en-IN"/>
          </a:p>
        </p:txBody>
      </p:sp>
    </p:spTree>
    <p:extLst>
      <p:ext uri="{BB962C8B-B14F-4D97-AF65-F5344CB8AC3E}">
        <p14:creationId xmlns:p14="http://schemas.microsoft.com/office/powerpoint/2010/main" val="643516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7222A-935B-4A85-BB60-E9AB15E2306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EAE1A37-5496-43CB-A03D-146A926BAC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3E7DA44-A858-45E9-8FCB-C6A8451A964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EC20F49-1EC2-4D0E-A0CC-6660EAD34D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15BB562-F1A5-41FA-B19D-AF0CBE9876C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2527F23-A363-4AB6-BE4D-C0261FAF4A9D}"/>
              </a:ext>
            </a:extLst>
          </p:cNvPr>
          <p:cNvSpPr>
            <a:spLocks noGrp="1"/>
          </p:cNvSpPr>
          <p:nvPr>
            <p:ph type="dt" sz="half" idx="10"/>
          </p:nvPr>
        </p:nvSpPr>
        <p:spPr/>
        <p:txBody>
          <a:bodyPr/>
          <a:lstStyle/>
          <a:p>
            <a:fld id="{E23AA51A-4C3F-4CA4-A43F-6B4885BA48D7}" type="datetimeFigureOut">
              <a:rPr lang="en-IN" smtClean="0"/>
              <a:t>18-03-2026</a:t>
            </a:fld>
            <a:endParaRPr lang="en-IN"/>
          </a:p>
        </p:txBody>
      </p:sp>
      <p:sp>
        <p:nvSpPr>
          <p:cNvPr id="8" name="Footer Placeholder 7">
            <a:extLst>
              <a:ext uri="{FF2B5EF4-FFF2-40B4-BE49-F238E27FC236}">
                <a16:creationId xmlns:a16="http://schemas.microsoft.com/office/drawing/2014/main" id="{C70F03C2-9050-4737-85AF-39735134A7E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85AD13E-DA00-4FC5-9AAF-23C091300028}"/>
              </a:ext>
            </a:extLst>
          </p:cNvPr>
          <p:cNvSpPr>
            <a:spLocks noGrp="1"/>
          </p:cNvSpPr>
          <p:nvPr>
            <p:ph type="sldNum" sz="quarter" idx="12"/>
          </p:nvPr>
        </p:nvSpPr>
        <p:spPr/>
        <p:txBody>
          <a:bodyPr/>
          <a:lstStyle/>
          <a:p>
            <a:fld id="{6D57636B-A18E-4CC5-9653-7EA7857E0EAE}" type="slidenum">
              <a:rPr lang="en-IN" smtClean="0"/>
              <a:t>‹#›</a:t>
            </a:fld>
            <a:endParaRPr lang="en-IN"/>
          </a:p>
        </p:txBody>
      </p:sp>
    </p:spTree>
    <p:extLst>
      <p:ext uri="{BB962C8B-B14F-4D97-AF65-F5344CB8AC3E}">
        <p14:creationId xmlns:p14="http://schemas.microsoft.com/office/powerpoint/2010/main" val="2511786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263A3-7909-4441-861F-5FC3F6797BF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6F97DA4-54C6-4872-BB98-A96716C982F2}"/>
              </a:ext>
            </a:extLst>
          </p:cNvPr>
          <p:cNvSpPr>
            <a:spLocks noGrp="1"/>
          </p:cNvSpPr>
          <p:nvPr>
            <p:ph type="dt" sz="half" idx="10"/>
          </p:nvPr>
        </p:nvSpPr>
        <p:spPr/>
        <p:txBody>
          <a:bodyPr/>
          <a:lstStyle/>
          <a:p>
            <a:fld id="{E23AA51A-4C3F-4CA4-A43F-6B4885BA48D7}" type="datetimeFigureOut">
              <a:rPr lang="en-IN" smtClean="0"/>
              <a:t>18-03-2026</a:t>
            </a:fld>
            <a:endParaRPr lang="en-IN"/>
          </a:p>
        </p:txBody>
      </p:sp>
      <p:sp>
        <p:nvSpPr>
          <p:cNvPr id="4" name="Footer Placeholder 3">
            <a:extLst>
              <a:ext uri="{FF2B5EF4-FFF2-40B4-BE49-F238E27FC236}">
                <a16:creationId xmlns:a16="http://schemas.microsoft.com/office/drawing/2014/main" id="{DA2DD779-E595-4EFF-AEDD-2D0DC446836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817B55A-34B2-4220-B78E-A7EE59305D78}"/>
              </a:ext>
            </a:extLst>
          </p:cNvPr>
          <p:cNvSpPr>
            <a:spLocks noGrp="1"/>
          </p:cNvSpPr>
          <p:nvPr>
            <p:ph type="sldNum" sz="quarter" idx="12"/>
          </p:nvPr>
        </p:nvSpPr>
        <p:spPr/>
        <p:txBody>
          <a:bodyPr/>
          <a:lstStyle/>
          <a:p>
            <a:fld id="{6D57636B-A18E-4CC5-9653-7EA7857E0EAE}" type="slidenum">
              <a:rPr lang="en-IN" smtClean="0"/>
              <a:t>‹#›</a:t>
            </a:fld>
            <a:endParaRPr lang="en-IN"/>
          </a:p>
        </p:txBody>
      </p:sp>
    </p:spTree>
    <p:extLst>
      <p:ext uri="{BB962C8B-B14F-4D97-AF65-F5344CB8AC3E}">
        <p14:creationId xmlns:p14="http://schemas.microsoft.com/office/powerpoint/2010/main" val="1292795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C40EC2-BA6D-4A72-A8E5-9AFA984ADAD0}"/>
              </a:ext>
            </a:extLst>
          </p:cNvPr>
          <p:cNvSpPr>
            <a:spLocks noGrp="1"/>
          </p:cNvSpPr>
          <p:nvPr>
            <p:ph type="dt" sz="half" idx="10"/>
          </p:nvPr>
        </p:nvSpPr>
        <p:spPr/>
        <p:txBody>
          <a:bodyPr/>
          <a:lstStyle/>
          <a:p>
            <a:fld id="{E23AA51A-4C3F-4CA4-A43F-6B4885BA48D7}" type="datetimeFigureOut">
              <a:rPr lang="en-IN" smtClean="0"/>
              <a:t>18-03-2026</a:t>
            </a:fld>
            <a:endParaRPr lang="en-IN"/>
          </a:p>
        </p:txBody>
      </p:sp>
      <p:sp>
        <p:nvSpPr>
          <p:cNvPr id="3" name="Footer Placeholder 2">
            <a:extLst>
              <a:ext uri="{FF2B5EF4-FFF2-40B4-BE49-F238E27FC236}">
                <a16:creationId xmlns:a16="http://schemas.microsoft.com/office/drawing/2014/main" id="{C423CBCE-E64F-4984-9B75-B5557AC7A7C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61112F5-D8E5-494D-9BA6-0FF18108F391}"/>
              </a:ext>
            </a:extLst>
          </p:cNvPr>
          <p:cNvSpPr>
            <a:spLocks noGrp="1"/>
          </p:cNvSpPr>
          <p:nvPr>
            <p:ph type="sldNum" sz="quarter" idx="12"/>
          </p:nvPr>
        </p:nvSpPr>
        <p:spPr/>
        <p:txBody>
          <a:bodyPr/>
          <a:lstStyle/>
          <a:p>
            <a:fld id="{6D57636B-A18E-4CC5-9653-7EA7857E0EAE}" type="slidenum">
              <a:rPr lang="en-IN" smtClean="0"/>
              <a:t>‹#›</a:t>
            </a:fld>
            <a:endParaRPr lang="en-IN"/>
          </a:p>
        </p:txBody>
      </p:sp>
    </p:spTree>
    <p:extLst>
      <p:ext uri="{BB962C8B-B14F-4D97-AF65-F5344CB8AC3E}">
        <p14:creationId xmlns:p14="http://schemas.microsoft.com/office/powerpoint/2010/main" val="1479905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93FAE-45B0-417B-835D-C6700B16CB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87F85B8-3E88-4B22-9580-13BAF9D0E2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202001D-BE35-4062-8434-3018CBE614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7BF7881-AD3F-4990-BFFA-D678D90B8522}"/>
              </a:ext>
            </a:extLst>
          </p:cNvPr>
          <p:cNvSpPr>
            <a:spLocks noGrp="1"/>
          </p:cNvSpPr>
          <p:nvPr>
            <p:ph type="dt" sz="half" idx="10"/>
          </p:nvPr>
        </p:nvSpPr>
        <p:spPr/>
        <p:txBody>
          <a:bodyPr/>
          <a:lstStyle/>
          <a:p>
            <a:fld id="{E23AA51A-4C3F-4CA4-A43F-6B4885BA48D7}" type="datetimeFigureOut">
              <a:rPr lang="en-IN" smtClean="0"/>
              <a:t>18-03-2026</a:t>
            </a:fld>
            <a:endParaRPr lang="en-IN"/>
          </a:p>
        </p:txBody>
      </p:sp>
      <p:sp>
        <p:nvSpPr>
          <p:cNvPr id="6" name="Footer Placeholder 5">
            <a:extLst>
              <a:ext uri="{FF2B5EF4-FFF2-40B4-BE49-F238E27FC236}">
                <a16:creationId xmlns:a16="http://schemas.microsoft.com/office/drawing/2014/main" id="{1E5311AC-1433-47A8-98F9-FAABEF65418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9CD375-4831-4C24-B3E4-058021F0D9ED}"/>
              </a:ext>
            </a:extLst>
          </p:cNvPr>
          <p:cNvSpPr>
            <a:spLocks noGrp="1"/>
          </p:cNvSpPr>
          <p:nvPr>
            <p:ph type="sldNum" sz="quarter" idx="12"/>
          </p:nvPr>
        </p:nvSpPr>
        <p:spPr/>
        <p:txBody>
          <a:bodyPr/>
          <a:lstStyle/>
          <a:p>
            <a:fld id="{6D57636B-A18E-4CC5-9653-7EA7857E0EAE}" type="slidenum">
              <a:rPr lang="en-IN" smtClean="0"/>
              <a:t>‹#›</a:t>
            </a:fld>
            <a:endParaRPr lang="en-IN"/>
          </a:p>
        </p:txBody>
      </p:sp>
    </p:spTree>
    <p:extLst>
      <p:ext uri="{BB962C8B-B14F-4D97-AF65-F5344CB8AC3E}">
        <p14:creationId xmlns:p14="http://schemas.microsoft.com/office/powerpoint/2010/main" val="3564298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414F-F7C3-4C77-8802-4744810B96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E9FB942-51FE-413B-BB13-2BECE5029C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A54FE39-57D1-46B2-B148-A0E3C6539A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A813667-01FD-4412-9637-C1824724A562}"/>
              </a:ext>
            </a:extLst>
          </p:cNvPr>
          <p:cNvSpPr>
            <a:spLocks noGrp="1"/>
          </p:cNvSpPr>
          <p:nvPr>
            <p:ph type="dt" sz="half" idx="10"/>
          </p:nvPr>
        </p:nvSpPr>
        <p:spPr/>
        <p:txBody>
          <a:bodyPr/>
          <a:lstStyle/>
          <a:p>
            <a:fld id="{E23AA51A-4C3F-4CA4-A43F-6B4885BA48D7}" type="datetimeFigureOut">
              <a:rPr lang="en-IN" smtClean="0"/>
              <a:t>18-03-2026</a:t>
            </a:fld>
            <a:endParaRPr lang="en-IN"/>
          </a:p>
        </p:txBody>
      </p:sp>
      <p:sp>
        <p:nvSpPr>
          <p:cNvPr id="6" name="Footer Placeholder 5">
            <a:extLst>
              <a:ext uri="{FF2B5EF4-FFF2-40B4-BE49-F238E27FC236}">
                <a16:creationId xmlns:a16="http://schemas.microsoft.com/office/drawing/2014/main" id="{17B7AD12-FB89-45C1-B67F-0E4AE09FE57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C89B770-C0E9-4353-9C08-5BBDCB25820F}"/>
              </a:ext>
            </a:extLst>
          </p:cNvPr>
          <p:cNvSpPr>
            <a:spLocks noGrp="1"/>
          </p:cNvSpPr>
          <p:nvPr>
            <p:ph type="sldNum" sz="quarter" idx="12"/>
          </p:nvPr>
        </p:nvSpPr>
        <p:spPr/>
        <p:txBody>
          <a:bodyPr/>
          <a:lstStyle/>
          <a:p>
            <a:fld id="{6D57636B-A18E-4CC5-9653-7EA7857E0EAE}" type="slidenum">
              <a:rPr lang="en-IN" smtClean="0"/>
              <a:t>‹#›</a:t>
            </a:fld>
            <a:endParaRPr lang="en-IN"/>
          </a:p>
        </p:txBody>
      </p:sp>
    </p:spTree>
    <p:extLst>
      <p:ext uri="{BB962C8B-B14F-4D97-AF65-F5344CB8AC3E}">
        <p14:creationId xmlns:p14="http://schemas.microsoft.com/office/powerpoint/2010/main" val="4196288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0600E-E374-47CF-8E0C-D82F8B1006F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CD27646-51D1-4D8B-8D8A-8D7AE99D000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A4EB538-20BB-4935-8197-4FDDD759600E}"/>
              </a:ext>
            </a:extLst>
          </p:cNvPr>
          <p:cNvSpPr>
            <a:spLocks noGrp="1"/>
          </p:cNvSpPr>
          <p:nvPr>
            <p:ph type="dt" sz="half" idx="10"/>
          </p:nvPr>
        </p:nvSpPr>
        <p:spPr/>
        <p:txBody>
          <a:bodyPr/>
          <a:lstStyle/>
          <a:p>
            <a:fld id="{E23AA51A-4C3F-4CA4-A43F-6B4885BA48D7}" type="datetimeFigureOut">
              <a:rPr lang="en-IN" smtClean="0"/>
              <a:t>18-03-2026</a:t>
            </a:fld>
            <a:endParaRPr lang="en-IN"/>
          </a:p>
        </p:txBody>
      </p:sp>
      <p:sp>
        <p:nvSpPr>
          <p:cNvPr id="5" name="Footer Placeholder 4">
            <a:extLst>
              <a:ext uri="{FF2B5EF4-FFF2-40B4-BE49-F238E27FC236}">
                <a16:creationId xmlns:a16="http://schemas.microsoft.com/office/drawing/2014/main" id="{80A7374A-373F-4D15-9679-C5917C09E1F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90D00FF-8752-4510-91F9-FE4518B545C1}"/>
              </a:ext>
            </a:extLst>
          </p:cNvPr>
          <p:cNvSpPr>
            <a:spLocks noGrp="1"/>
          </p:cNvSpPr>
          <p:nvPr>
            <p:ph type="sldNum" sz="quarter" idx="12"/>
          </p:nvPr>
        </p:nvSpPr>
        <p:spPr/>
        <p:txBody>
          <a:bodyPr/>
          <a:lstStyle/>
          <a:p>
            <a:fld id="{6D57636B-A18E-4CC5-9653-7EA7857E0EAE}" type="slidenum">
              <a:rPr lang="en-IN" smtClean="0"/>
              <a:t>‹#›</a:t>
            </a:fld>
            <a:endParaRPr lang="en-IN"/>
          </a:p>
        </p:txBody>
      </p:sp>
    </p:spTree>
    <p:extLst>
      <p:ext uri="{BB962C8B-B14F-4D97-AF65-F5344CB8AC3E}">
        <p14:creationId xmlns:p14="http://schemas.microsoft.com/office/powerpoint/2010/main" val="3577979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FD6A9C-F538-4C53-9612-BA11A00850F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7F9D41A-4943-4466-A1DC-82121307252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C6D4A86-4072-47B9-B9B3-8EB85E556A8E}"/>
              </a:ext>
            </a:extLst>
          </p:cNvPr>
          <p:cNvSpPr>
            <a:spLocks noGrp="1"/>
          </p:cNvSpPr>
          <p:nvPr>
            <p:ph type="dt" sz="half" idx="10"/>
          </p:nvPr>
        </p:nvSpPr>
        <p:spPr/>
        <p:txBody>
          <a:bodyPr/>
          <a:lstStyle/>
          <a:p>
            <a:fld id="{E23AA51A-4C3F-4CA4-A43F-6B4885BA48D7}" type="datetimeFigureOut">
              <a:rPr lang="en-IN" smtClean="0"/>
              <a:t>18-03-2026</a:t>
            </a:fld>
            <a:endParaRPr lang="en-IN"/>
          </a:p>
        </p:txBody>
      </p:sp>
      <p:sp>
        <p:nvSpPr>
          <p:cNvPr id="5" name="Footer Placeholder 4">
            <a:extLst>
              <a:ext uri="{FF2B5EF4-FFF2-40B4-BE49-F238E27FC236}">
                <a16:creationId xmlns:a16="http://schemas.microsoft.com/office/drawing/2014/main" id="{5B9A8C4C-0C20-43AC-881B-D2AFD61293F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62F1A9D-F635-412D-9B09-EF4D6C4967A7}"/>
              </a:ext>
            </a:extLst>
          </p:cNvPr>
          <p:cNvSpPr>
            <a:spLocks noGrp="1"/>
          </p:cNvSpPr>
          <p:nvPr>
            <p:ph type="sldNum" sz="quarter" idx="12"/>
          </p:nvPr>
        </p:nvSpPr>
        <p:spPr/>
        <p:txBody>
          <a:bodyPr/>
          <a:lstStyle/>
          <a:p>
            <a:fld id="{6D57636B-A18E-4CC5-9653-7EA7857E0EAE}" type="slidenum">
              <a:rPr lang="en-IN" smtClean="0"/>
              <a:t>‹#›</a:t>
            </a:fld>
            <a:endParaRPr lang="en-IN"/>
          </a:p>
        </p:txBody>
      </p:sp>
    </p:spTree>
    <p:extLst>
      <p:ext uri="{BB962C8B-B14F-4D97-AF65-F5344CB8AC3E}">
        <p14:creationId xmlns:p14="http://schemas.microsoft.com/office/powerpoint/2010/main" val="3905735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A2A95F-056A-4D99-A641-A61D627DF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5F74EA8-BE2C-4B16-9E04-06D24A5CFD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9E75BD9-BD4D-4EE7-BBA1-D9246941C4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3AA51A-4C3F-4CA4-A43F-6B4885BA48D7}" type="datetimeFigureOut">
              <a:rPr lang="en-IN" smtClean="0"/>
              <a:t>18-03-2026</a:t>
            </a:fld>
            <a:endParaRPr lang="en-IN"/>
          </a:p>
        </p:txBody>
      </p:sp>
      <p:sp>
        <p:nvSpPr>
          <p:cNvPr id="5" name="Footer Placeholder 4">
            <a:extLst>
              <a:ext uri="{FF2B5EF4-FFF2-40B4-BE49-F238E27FC236}">
                <a16:creationId xmlns:a16="http://schemas.microsoft.com/office/drawing/2014/main" id="{845CA351-3908-46FE-B85B-364207EE9D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D9C1B2F-427E-4E5F-92A7-DD2D6A7B60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7636B-A18E-4CC5-9653-7EA7857E0EAE}" type="slidenum">
              <a:rPr lang="en-IN" smtClean="0"/>
              <a:t>‹#›</a:t>
            </a:fld>
            <a:endParaRPr lang="en-IN"/>
          </a:p>
        </p:txBody>
      </p:sp>
    </p:spTree>
    <p:extLst>
      <p:ext uri="{BB962C8B-B14F-4D97-AF65-F5344CB8AC3E}">
        <p14:creationId xmlns:p14="http://schemas.microsoft.com/office/powerpoint/2010/main" val="1008067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83564-2527-449F-BA72-D4E652B4FBC8}"/>
              </a:ext>
            </a:extLst>
          </p:cNvPr>
          <p:cNvSpPr>
            <a:spLocks noGrp="1"/>
          </p:cNvSpPr>
          <p:nvPr>
            <p:ph type="ctrTitle"/>
          </p:nvPr>
        </p:nvSpPr>
        <p:spPr>
          <a:xfrm>
            <a:off x="516467" y="254000"/>
            <a:ext cx="11065933" cy="4317999"/>
          </a:xfrm>
        </p:spPr>
        <p:txBody>
          <a:bodyPr>
            <a:normAutofit fontScale="90000"/>
          </a:bodyPr>
          <a:lstStyle/>
          <a:p>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300" dirty="0">
                <a:latin typeface="Times New Roman" panose="02020603050405020304" pitchFamily="18" charset="0"/>
                <a:cs typeface="Times New Roman" panose="02020603050405020304" pitchFamily="18" charset="0"/>
              </a:rPr>
              <a:t>B.M.S COLLEGE OF ENGINEERING, BANGALORE-19</a:t>
            </a: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300" dirty="0">
                <a:solidFill>
                  <a:schemeClr val="accent1"/>
                </a:solidFill>
                <a:latin typeface="Times New Roman" panose="02020603050405020304" pitchFamily="18" charset="0"/>
                <a:cs typeface="Times New Roman" panose="02020603050405020304" pitchFamily="18" charset="0"/>
              </a:rPr>
              <a:t>DEPARTMENT OF MACHINE LEARNING</a:t>
            </a:r>
            <a:br>
              <a:rPr lang="en-IN" sz="3300" dirty="0">
                <a:solidFill>
                  <a:schemeClr val="accent1"/>
                </a:solidFill>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100" dirty="0">
                <a:solidFill>
                  <a:srgbClr val="C00000"/>
                </a:solidFill>
                <a:latin typeface="Times New Roman" panose="02020603050405020304" pitchFamily="18" charset="0"/>
                <a:cs typeface="Times New Roman" panose="02020603050405020304" pitchFamily="18" charset="0"/>
              </a:rPr>
              <a:t>BIG DATA ANALYTICS</a:t>
            </a:r>
            <a:br>
              <a:rPr lang="en-IN" sz="3100" dirty="0">
                <a:latin typeface="Times New Roman" panose="02020603050405020304" pitchFamily="18" charset="0"/>
                <a:cs typeface="Times New Roman" panose="02020603050405020304" pitchFamily="18" charset="0"/>
              </a:rPr>
            </a:br>
            <a:r>
              <a:rPr lang="en-IN" sz="3100" dirty="0">
                <a:solidFill>
                  <a:schemeClr val="accent2">
                    <a:lumMod val="75000"/>
                  </a:schemeClr>
                </a:solidFill>
                <a:latin typeface="Times New Roman" panose="02020603050405020304" pitchFamily="18" charset="0"/>
                <a:cs typeface="Times New Roman" panose="02020603050405020304" pitchFamily="18" charset="0"/>
              </a:rPr>
              <a:t>(24AM6PEBDA)</a:t>
            </a:r>
            <a:br>
              <a:rPr lang="en-IN" sz="3100" dirty="0">
                <a:solidFill>
                  <a:schemeClr val="accent2">
                    <a:lumMod val="75000"/>
                  </a:schemeClr>
                </a:solidFill>
                <a:latin typeface="Times New Roman" panose="02020603050405020304" pitchFamily="18" charset="0"/>
                <a:cs typeface="Times New Roman" panose="02020603050405020304" pitchFamily="18" charset="0"/>
              </a:rPr>
            </a:br>
            <a:endParaRPr lang="en-IN" sz="4000" dirty="0">
              <a:solidFill>
                <a:schemeClr val="accent4">
                  <a:lumMod val="60000"/>
                  <a:lumOff val="40000"/>
                </a:schemeClr>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8BBD246-F92A-4CA6-A74D-521590797A2E}"/>
              </a:ext>
            </a:extLst>
          </p:cNvPr>
          <p:cNvSpPr>
            <a:spLocks noGrp="1"/>
          </p:cNvSpPr>
          <p:nvPr>
            <p:ph type="subTitle" idx="1"/>
          </p:nvPr>
        </p:nvSpPr>
        <p:spPr>
          <a:xfrm>
            <a:off x="1524000" y="4140200"/>
            <a:ext cx="9144000" cy="2252132"/>
          </a:xfrm>
        </p:spPr>
        <p:txBody>
          <a:bodyPr>
            <a:normAutofit fontScale="70000" lnSpcReduction="20000"/>
          </a:bodyPr>
          <a:lstStyle/>
          <a:p>
            <a:r>
              <a:rPr lang="en-IN" sz="4000" dirty="0">
                <a:solidFill>
                  <a:schemeClr val="accent4">
                    <a:lumMod val="60000"/>
                    <a:lumOff val="40000"/>
                  </a:schemeClr>
                </a:solidFill>
                <a:latin typeface="Times New Roman" panose="02020603050405020304" pitchFamily="18" charset="0"/>
                <a:cs typeface="Times New Roman" panose="02020603050405020304" pitchFamily="18" charset="0"/>
              </a:rPr>
              <a:t>UNIT -03</a:t>
            </a:r>
            <a:endParaRPr lang="en-IN" sz="3200" dirty="0">
              <a:solidFill>
                <a:srgbClr val="92D050"/>
              </a:solidFill>
              <a:latin typeface="Times New Roman" panose="02020603050405020304" pitchFamily="18" charset="0"/>
              <a:cs typeface="Times New Roman" panose="02020603050405020304" pitchFamily="18" charset="0"/>
            </a:endParaRPr>
          </a:p>
          <a:p>
            <a:r>
              <a:rPr lang="en-IN" sz="4000" dirty="0">
                <a:solidFill>
                  <a:schemeClr val="accent2"/>
                </a:solidFill>
                <a:latin typeface="Times New Roman" panose="02020603050405020304" pitchFamily="18" charset="0"/>
                <a:cs typeface="Times New Roman" panose="02020603050405020304" pitchFamily="18" charset="0"/>
              </a:rPr>
              <a:t>HBASE</a:t>
            </a:r>
          </a:p>
          <a:p>
            <a:r>
              <a:rPr lang="en-IN" sz="4000" dirty="0">
                <a:latin typeface="Times New Roman" panose="02020603050405020304" pitchFamily="18" charset="0"/>
                <a:cs typeface="Times New Roman" panose="02020603050405020304" pitchFamily="18" charset="0"/>
              </a:rPr>
              <a:t>Presentation By </a:t>
            </a:r>
          </a:p>
          <a:p>
            <a:r>
              <a:rPr lang="en-IN" sz="4000" dirty="0">
                <a:solidFill>
                  <a:schemeClr val="accent2">
                    <a:lumMod val="75000"/>
                  </a:schemeClr>
                </a:solidFill>
                <a:latin typeface="Times New Roman" panose="02020603050405020304" pitchFamily="18" charset="0"/>
                <a:cs typeface="Times New Roman" panose="02020603050405020304" pitchFamily="18" charset="0"/>
              </a:rPr>
              <a:t>Prof. Varsha R, </a:t>
            </a:r>
          </a:p>
          <a:p>
            <a:r>
              <a:rPr lang="en-IN" sz="4000" dirty="0">
                <a:solidFill>
                  <a:schemeClr val="accent2">
                    <a:lumMod val="75000"/>
                  </a:schemeClr>
                </a:solidFill>
                <a:latin typeface="Times New Roman" panose="02020603050405020304" pitchFamily="18" charset="0"/>
                <a:cs typeface="Times New Roman" panose="02020603050405020304" pitchFamily="18" charset="0"/>
              </a:rPr>
              <a:t>Assistant Professor, Dept. of Machine Learning</a:t>
            </a:r>
          </a:p>
          <a:p>
            <a:endParaRPr lang="en-IN" sz="4000" dirty="0">
              <a:solidFill>
                <a:schemeClr val="accent2"/>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AA3361CB-82AE-4C5B-AF23-8AF6D9FFC6F8}"/>
              </a:ext>
            </a:extLst>
          </p:cNvPr>
          <p:cNvPicPr>
            <a:picLocks noChangeAspect="1"/>
          </p:cNvPicPr>
          <p:nvPr/>
        </p:nvPicPr>
        <p:blipFill>
          <a:blip r:embed="rId2"/>
          <a:stretch>
            <a:fillRect/>
          </a:stretch>
        </p:blipFill>
        <p:spPr>
          <a:xfrm>
            <a:off x="5655733" y="1430336"/>
            <a:ext cx="880534" cy="702735"/>
          </a:xfrm>
          <a:prstGeom prst="rect">
            <a:avLst/>
          </a:prstGeom>
        </p:spPr>
      </p:pic>
    </p:spTree>
    <p:extLst>
      <p:ext uri="{BB962C8B-B14F-4D97-AF65-F5344CB8AC3E}">
        <p14:creationId xmlns:p14="http://schemas.microsoft.com/office/powerpoint/2010/main" val="1409672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28EC-F535-445D-A7F4-66DBF1EB99A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HBase Overview</a:t>
            </a:r>
          </a:p>
        </p:txBody>
      </p:sp>
      <p:sp>
        <p:nvSpPr>
          <p:cNvPr id="3" name="Content Placeholder 2">
            <a:extLst>
              <a:ext uri="{FF2B5EF4-FFF2-40B4-BE49-F238E27FC236}">
                <a16:creationId xmlns:a16="http://schemas.microsoft.com/office/drawing/2014/main" id="{230E0F6D-23B9-435D-905F-A1A1BE57F610}"/>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Since 1970, RDBMS is the solution for data storage and maintenance related problems. </a:t>
            </a:r>
          </a:p>
          <a:p>
            <a:pPr algn="just"/>
            <a:r>
              <a:rPr lang="en-US" sz="2000" dirty="0">
                <a:latin typeface="Times New Roman" panose="02020603050405020304" pitchFamily="18" charset="0"/>
                <a:cs typeface="Times New Roman" panose="02020603050405020304" pitchFamily="18" charset="0"/>
              </a:rPr>
              <a:t>After the advent of big data, companies realized the benefit of processing big data and started opting for solutions like Hadoop.</a:t>
            </a:r>
          </a:p>
          <a:p>
            <a:pPr algn="just"/>
            <a:r>
              <a:rPr lang="en-US" sz="2000" dirty="0">
                <a:latin typeface="Times New Roman" panose="02020603050405020304" pitchFamily="18" charset="0"/>
                <a:cs typeface="Times New Roman" panose="02020603050405020304" pitchFamily="18" charset="0"/>
              </a:rPr>
              <a:t>Hadoop uses distributed file system for storing big data, and MapReduce to process it. Hadoop excels in storing and processing of huge data of various formats such as arbitrary, semi-, or even unstructured.</a:t>
            </a:r>
          </a:p>
        </p:txBody>
      </p:sp>
    </p:spTree>
    <p:extLst>
      <p:ext uri="{BB962C8B-B14F-4D97-AF65-F5344CB8AC3E}">
        <p14:creationId xmlns:p14="http://schemas.microsoft.com/office/powerpoint/2010/main" val="4141054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92AB4-E3D2-410B-AAD8-A49170CEDAF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HBase Overview</a:t>
            </a:r>
          </a:p>
        </p:txBody>
      </p:sp>
      <p:sp>
        <p:nvSpPr>
          <p:cNvPr id="3" name="Content Placeholder 2">
            <a:extLst>
              <a:ext uri="{FF2B5EF4-FFF2-40B4-BE49-F238E27FC236}">
                <a16:creationId xmlns:a16="http://schemas.microsoft.com/office/drawing/2014/main" id="{77B3149C-6C9F-4E8A-B103-F5E94766A191}"/>
              </a:ext>
            </a:extLst>
          </p:cNvPr>
          <p:cNvSpPr>
            <a:spLocks noGrp="1"/>
          </p:cNvSpPr>
          <p:nvPr>
            <p:ph idx="1"/>
          </p:nvPr>
        </p:nvSpPr>
        <p:spPr/>
        <p:txBody>
          <a:bodyPr>
            <a:normAutofit/>
          </a:bodyPr>
          <a:lstStyle/>
          <a:p>
            <a:pPr marL="0" indent="0" algn="just">
              <a:buNone/>
            </a:pPr>
            <a:r>
              <a:rPr lang="en-US" sz="2000" u="sng" dirty="0">
                <a:latin typeface="Times New Roman" panose="02020603050405020304" pitchFamily="18" charset="0"/>
                <a:cs typeface="Times New Roman" panose="02020603050405020304" pitchFamily="18" charset="0"/>
              </a:rPr>
              <a:t>Limitations of Hadoop</a:t>
            </a:r>
          </a:p>
          <a:p>
            <a:pPr algn="just"/>
            <a:r>
              <a:rPr lang="en-US" sz="2000" dirty="0">
                <a:latin typeface="Times New Roman" panose="02020603050405020304" pitchFamily="18" charset="0"/>
                <a:cs typeface="Times New Roman" panose="02020603050405020304" pitchFamily="18" charset="0"/>
              </a:rPr>
              <a:t>Hadoop can perform only batch processing, and data will be accessed only in a sequential manner. That means one has to search the entire dataset even for the simplest of jobs.</a:t>
            </a:r>
          </a:p>
          <a:p>
            <a:pPr algn="just"/>
            <a:r>
              <a:rPr lang="en-US" sz="2000" dirty="0">
                <a:latin typeface="Times New Roman" panose="02020603050405020304" pitchFamily="18" charset="0"/>
                <a:cs typeface="Times New Roman" panose="02020603050405020304" pitchFamily="18" charset="0"/>
              </a:rPr>
              <a:t>A huge dataset when processed results in another huge data set, which should also be processed sequentially. At this point, a new solution is needed to access any point of data in a single unit of time (random access).</a:t>
            </a:r>
            <a:endParaRPr lang="en-IN" sz="2000" dirty="0">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a:p>
            <a:pPr marL="0" indent="0" algn="just">
              <a:buNone/>
            </a:pPr>
            <a:r>
              <a:rPr lang="en-US" sz="2000" u="sng" dirty="0">
                <a:latin typeface="Times New Roman" panose="02020603050405020304" pitchFamily="18" charset="0"/>
                <a:cs typeface="Times New Roman" panose="02020603050405020304" pitchFamily="18" charset="0"/>
              </a:rPr>
              <a:t>Hadoop Random Access Databases</a:t>
            </a:r>
            <a:r>
              <a:rPr lang="en-US" sz="2000" dirty="0">
                <a:latin typeface="Times New Roman" panose="02020603050405020304" pitchFamily="18" charset="0"/>
                <a:cs typeface="Times New Roman" panose="02020603050405020304" pitchFamily="18" charset="0"/>
              </a:rPr>
              <a:t> </a:t>
            </a:r>
          </a:p>
          <a:p>
            <a:pPr algn="just"/>
            <a:r>
              <a:rPr lang="en-US" sz="2000" dirty="0">
                <a:latin typeface="Times New Roman" panose="02020603050405020304" pitchFamily="18" charset="0"/>
                <a:cs typeface="Times New Roman" panose="02020603050405020304" pitchFamily="18" charset="0"/>
              </a:rPr>
              <a:t>Applications such as HBase, Cassandra, </a:t>
            </a:r>
            <a:r>
              <a:rPr lang="en-US" sz="2000" dirty="0" err="1">
                <a:latin typeface="Times New Roman" panose="02020603050405020304" pitchFamily="18" charset="0"/>
                <a:cs typeface="Times New Roman" panose="02020603050405020304" pitchFamily="18" charset="0"/>
              </a:rPr>
              <a:t>couchDB</a:t>
            </a:r>
            <a:r>
              <a:rPr lang="en-US" sz="2000" dirty="0">
                <a:latin typeface="Times New Roman" panose="02020603050405020304" pitchFamily="18" charset="0"/>
                <a:cs typeface="Times New Roman" panose="02020603050405020304" pitchFamily="18" charset="0"/>
              </a:rPr>
              <a:t>, Dynamo, and MongoDB are some of the databases that store huge amounts of data and access the data in a random manner.</a:t>
            </a:r>
          </a:p>
          <a:p>
            <a:pPr algn="just"/>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176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85E4B-818E-449A-A188-DD9522438AC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HBase</a:t>
            </a:r>
            <a:endParaRPr lang="en-IN" dirty="0"/>
          </a:p>
        </p:txBody>
      </p:sp>
      <p:sp>
        <p:nvSpPr>
          <p:cNvPr id="3" name="Content Placeholder 2">
            <a:extLst>
              <a:ext uri="{FF2B5EF4-FFF2-40B4-BE49-F238E27FC236}">
                <a16:creationId xmlns:a16="http://schemas.microsoft.com/office/drawing/2014/main" id="{E3906F3D-8A2E-4F0D-AA4D-B77A2C300DD0}"/>
              </a:ext>
            </a:extLst>
          </p:cNvPr>
          <p:cNvSpPr>
            <a:spLocks noGrp="1"/>
          </p:cNvSpPr>
          <p:nvPr>
            <p:ph idx="1"/>
          </p:nvPr>
        </p:nvSpPr>
        <p:spPr/>
        <p:txBody>
          <a:bodyPr>
            <a:normAutofit/>
          </a:bodyPr>
          <a:lstStyle/>
          <a:p>
            <a:pPr algn="just"/>
            <a:r>
              <a:rPr lang="en-US" sz="2000" b="0" i="0" dirty="0">
                <a:solidFill>
                  <a:srgbClr val="000000"/>
                </a:solidFill>
                <a:effectLst/>
                <a:latin typeface="Times New Roman" panose="02020603050405020304" pitchFamily="18" charset="0"/>
                <a:cs typeface="Times New Roman" panose="02020603050405020304" pitchFamily="18" charset="0"/>
              </a:rPr>
              <a:t>HBase is a distributed column-oriented database built on top of the Hadoop file system. </a:t>
            </a:r>
          </a:p>
          <a:p>
            <a:pPr algn="just"/>
            <a:r>
              <a:rPr lang="en-US" sz="2000" b="0" i="0" dirty="0">
                <a:solidFill>
                  <a:srgbClr val="000000"/>
                </a:solidFill>
                <a:effectLst/>
                <a:latin typeface="Times New Roman" panose="02020603050405020304" pitchFamily="18" charset="0"/>
                <a:cs typeface="Times New Roman" panose="02020603050405020304" pitchFamily="18" charset="0"/>
              </a:rPr>
              <a:t>It is an open-source project and is horizontally scalable.</a:t>
            </a:r>
          </a:p>
          <a:p>
            <a:pPr algn="just"/>
            <a:r>
              <a:rPr lang="en-US" sz="2000" b="0" i="0" dirty="0">
                <a:solidFill>
                  <a:srgbClr val="000000"/>
                </a:solidFill>
                <a:effectLst/>
                <a:latin typeface="Times New Roman" panose="02020603050405020304" pitchFamily="18" charset="0"/>
                <a:cs typeface="Times New Roman" panose="02020603050405020304" pitchFamily="18" charset="0"/>
              </a:rPr>
              <a:t>HBase is a data model that is similar to Google’s big table designed to provide quick random access to huge amounts of structured data. It leverages the fault tolerance provided by the Hadoop File System (HDFS).</a:t>
            </a:r>
          </a:p>
          <a:p>
            <a:pPr algn="just"/>
            <a:r>
              <a:rPr lang="en-US" sz="2000" b="0" i="0" dirty="0">
                <a:solidFill>
                  <a:srgbClr val="000000"/>
                </a:solidFill>
                <a:effectLst/>
                <a:latin typeface="Times New Roman" panose="02020603050405020304" pitchFamily="18" charset="0"/>
                <a:cs typeface="Times New Roman" panose="02020603050405020304" pitchFamily="18" charset="0"/>
              </a:rPr>
              <a:t>It is a part of the Hadoop ecosystem that provides random real-time read/write access to data in the Hadoop File System.</a:t>
            </a:r>
          </a:p>
          <a:p>
            <a:pPr algn="just"/>
            <a:r>
              <a:rPr lang="en-US" sz="2000" b="0" i="0" dirty="0">
                <a:solidFill>
                  <a:srgbClr val="000000"/>
                </a:solidFill>
                <a:effectLst/>
                <a:latin typeface="Times New Roman" panose="02020603050405020304" pitchFamily="18" charset="0"/>
                <a:cs typeface="Times New Roman" panose="02020603050405020304" pitchFamily="18" charset="0"/>
              </a:rPr>
              <a:t>One can store the data in HDFS either directly or through HBase. Data consumer reads/accesses the data in HDFS randomly using HBase. HBase sits on top of the Hadoop File System and provides read and write access.</a:t>
            </a:r>
          </a:p>
          <a:p>
            <a:endParaRPr lang="en-IN" dirty="0"/>
          </a:p>
        </p:txBody>
      </p:sp>
      <p:pic>
        <p:nvPicPr>
          <p:cNvPr id="1026" name="Picture 2" descr="HBase Flow">
            <a:extLst>
              <a:ext uri="{FF2B5EF4-FFF2-40B4-BE49-F238E27FC236}">
                <a16:creationId xmlns:a16="http://schemas.microsoft.com/office/drawing/2014/main" id="{27B3385B-5CFE-4657-9668-C61522C871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8241" y="4840289"/>
            <a:ext cx="3600450" cy="2017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9907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91FD7-1C1A-4353-A539-3122F7BDA90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Difference Between HDFS and HBase</a:t>
            </a:r>
          </a:p>
        </p:txBody>
      </p:sp>
      <p:pic>
        <p:nvPicPr>
          <p:cNvPr id="5" name="Content Placeholder 4">
            <a:extLst>
              <a:ext uri="{FF2B5EF4-FFF2-40B4-BE49-F238E27FC236}">
                <a16:creationId xmlns:a16="http://schemas.microsoft.com/office/drawing/2014/main" id="{551B63C0-AE44-4C7B-B0BE-85699DAE104B}"/>
              </a:ext>
            </a:extLst>
          </p:cNvPr>
          <p:cNvPicPr>
            <a:picLocks noGrp="1" noChangeAspect="1"/>
          </p:cNvPicPr>
          <p:nvPr>
            <p:ph idx="1"/>
          </p:nvPr>
        </p:nvPicPr>
        <p:blipFill>
          <a:blip r:embed="rId2"/>
          <a:stretch>
            <a:fillRect/>
          </a:stretch>
        </p:blipFill>
        <p:spPr>
          <a:xfrm>
            <a:off x="1654621" y="1952419"/>
            <a:ext cx="8764223" cy="2953162"/>
          </a:xfrm>
        </p:spPr>
      </p:pic>
    </p:spTree>
    <p:extLst>
      <p:ext uri="{BB962C8B-B14F-4D97-AF65-F5344CB8AC3E}">
        <p14:creationId xmlns:p14="http://schemas.microsoft.com/office/powerpoint/2010/main" val="606292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D8994-B267-4D63-A84A-63AA56AEB04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Difference Between HBase and RDBMS</a:t>
            </a:r>
            <a:endParaRPr lang="en-IN" dirty="0"/>
          </a:p>
        </p:txBody>
      </p:sp>
      <p:pic>
        <p:nvPicPr>
          <p:cNvPr id="5" name="Content Placeholder 4">
            <a:extLst>
              <a:ext uri="{FF2B5EF4-FFF2-40B4-BE49-F238E27FC236}">
                <a16:creationId xmlns:a16="http://schemas.microsoft.com/office/drawing/2014/main" id="{EDAB3E92-EE63-4975-A5C8-9326CC49CCC4}"/>
              </a:ext>
            </a:extLst>
          </p:cNvPr>
          <p:cNvPicPr>
            <a:picLocks noGrp="1" noChangeAspect="1"/>
          </p:cNvPicPr>
          <p:nvPr>
            <p:ph idx="1"/>
          </p:nvPr>
        </p:nvPicPr>
        <p:blipFill>
          <a:blip r:embed="rId2"/>
          <a:stretch>
            <a:fillRect/>
          </a:stretch>
        </p:blipFill>
        <p:spPr>
          <a:xfrm>
            <a:off x="1685309" y="2004029"/>
            <a:ext cx="8821381" cy="2724530"/>
          </a:xfrm>
        </p:spPr>
      </p:pic>
    </p:spTree>
    <p:extLst>
      <p:ext uri="{BB962C8B-B14F-4D97-AF65-F5344CB8AC3E}">
        <p14:creationId xmlns:p14="http://schemas.microsoft.com/office/powerpoint/2010/main" val="1889151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5B3FD-FA7F-4E93-BD6A-17C9C90B7E9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HBase Architecture</a:t>
            </a:r>
          </a:p>
        </p:txBody>
      </p:sp>
      <p:pic>
        <p:nvPicPr>
          <p:cNvPr id="4" name="Content Placeholder 3">
            <a:extLst>
              <a:ext uri="{FF2B5EF4-FFF2-40B4-BE49-F238E27FC236}">
                <a16:creationId xmlns:a16="http://schemas.microsoft.com/office/drawing/2014/main" id="{68150063-8901-4539-A285-4A6A20F06FC6}"/>
              </a:ext>
            </a:extLst>
          </p:cNvPr>
          <p:cNvPicPr>
            <a:picLocks noGrp="1" noChangeAspect="1"/>
          </p:cNvPicPr>
          <p:nvPr>
            <p:ph idx="1"/>
          </p:nvPr>
        </p:nvPicPr>
        <p:blipFill>
          <a:blip r:embed="rId2"/>
          <a:stretch>
            <a:fillRect/>
          </a:stretch>
        </p:blipFill>
        <p:spPr>
          <a:xfrm>
            <a:off x="838199" y="2175933"/>
            <a:ext cx="10515599" cy="3961860"/>
          </a:xfrm>
          <a:prstGeom prst="rect">
            <a:avLst/>
          </a:prstGeom>
        </p:spPr>
      </p:pic>
    </p:spTree>
    <p:extLst>
      <p:ext uri="{BB962C8B-B14F-4D97-AF65-F5344CB8AC3E}">
        <p14:creationId xmlns:p14="http://schemas.microsoft.com/office/powerpoint/2010/main" val="638571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A43DD-8920-4168-8F5F-0426A31A3B97}"/>
              </a:ext>
            </a:extLst>
          </p:cNvPr>
          <p:cNvSpPr>
            <a:spLocks noGrp="1"/>
          </p:cNvSpPr>
          <p:nvPr>
            <p:ph type="title"/>
          </p:nvPr>
        </p:nvSpPr>
        <p:spPr/>
        <p:txBody>
          <a:bodyPr/>
          <a:lstStyle/>
          <a:p>
            <a:r>
              <a:rPr lang="en-IN" dirty="0" err="1">
                <a:latin typeface="Times New Roman" panose="02020603050405020304" pitchFamily="18" charset="0"/>
                <a:cs typeface="Times New Roman" panose="02020603050405020304" pitchFamily="18" charset="0"/>
              </a:rPr>
              <a:t>Hbase</a:t>
            </a:r>
            <a:r>
              <a:rPr lang="en-IN" dirty="0">
                <a:latin typeface="Times New Roman" panose="02020603050405020304" pitchFamily="18" charset="0"/>
                <a:cs typeface="Times New Roman" panose="02020603050405020304" pitchFamily="18" charset="0"/>
              </a:rPr>
              <a:t> Detailed Architecture</a:t>
            </a:r>
          </a:p>
        </p:txBody>
      </p:sp>
      <p:pic>
        <p:nvPicPr>
          <p:cNvPr id="4" name="Google Shape;543;p79">
            <a:extLst>
              <a:ext uri="{FF2B5EF4-FFF2-40B4-BE49-F238E27FC236}">
                <a16:creationId xmlns:a16="http://schemas.microsoft.com/office/drawing/2014/main" id="{2D96B43E-F96B-4BE0-9D95-9129243431BD}"/>
              </a:ext>
            </a:extLst>
          </p:cNvPr>
          <p:cNvPicPr preferRelativeResize="0">
            <a:picLocks noGrp="1"/>
          </p:cNvPicPr>
          <p:nvPr>
            <p:ph idx="1"/>
          </p:nvPr>
        </p:nvPicPr>
        <p:blipFill rotWithShape="1">
          <a:blip r:embed="rId2">
            <a:alphaModFix/>
          </a:blip>
          <a:srcRect/>
          <a:stretch/>
        </p:blipFill>
        <p:spPr>
          <a:xfrm>
            <a:off x="1798272" y="1825625"/>
            <a:ext cx="8595456" cy="4351338"/>
          </a:xfrm>
          <a:prstGeom prst="rect">
            <a:avLst/>
          </a:prstGeom>
          <a:noFill/>
          <a:ln>
            <a:noFill/>
          </a:ln>
        </p:spPr>
      </p:pic>
    </p:spTree>
    <p:extLst>
      <p:ext uri="{BB962C8B-B14F-4D97-AF65-F5344CB8AC3E}">
        <p14:creationId xmlns:p14="http://schemas.microsoft.com/office/powerpoint/2010/main" val="3204192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94CBA-5B53-4A3D-B09A-A3F17D21477D}"/>
              </a:ext>
            </a:extLst>
          </p:cNvPr>
          <p:cNvSpPr>
            <a:spLocks noGrp="1"/>
          </p:cNvSpPr>
          <p:nvPr>
            <p:ph type="title"/>
          </p:nvPr>
        </p:nvSpPr>
        <p:spPr>
          <a:xfrm>
            <a:off x="685800" y="365126"/>
            <a:ext cx="10668000" cy="760942"/>
          </a:xfrm>
        </p:spPr>
        <p:txBody>
          <a:bodyPr/>
          <a:lstStyle/>
          <a:p>
            <a:r>
              <a:rPr lang="en-IN" dirty="0">
                <a:latin typeface="Times New Roman" panose="02020603050405020304" pitchFamily="18" charset="0"/>
                <a:cs typeface="Times New Roman" panose="02020603050405020304" pitchFamily="18" charset="0"/>
              </a:rPr>
              <a:t>HBase Architecture</a:t>
            </a:r>
            <a:endParaRPr lang="en-IN" dirty="0"/>
          </a:p>
        </p:txBody>
      </p:sp>
      <p:sp>
        <p:nvSpPr>
          <p:cNvPr id="3" name="Content Placeholder 2">
            <a:extLst>
              <a:ext uri="{FF2B5EF4-FFF2-40B4-BE49-F238E27FC236}">
                <a16:creationId xmlns:a16="http://schemas.microsoft.com/office/drawing/2014/main" id="{DC0F796F-F319-40AF-AC1A-ACA3DC877C70}"/>
              </a:ext>
            </a:extLst>
          </p:cNvPr>
          <p:cNvSpPr>
            <a:spLocks noGrp="1"/>
          </p:cNvSpPr>
          <p:nvPr>
            <p:ph idx="1"/>
          </p:nvPr>
        </p:nvSpPr>
        <p:spPr>
          <a:xfrm>
            <a:off x="440267" y="1371600"/>
            <a:ext cx="11065933" cy="4805363"/>
          </a:xfrm>
        </p:spPr>
        <p:txBody>
          <a:bodyPr>
            <a:normAutofit/>
          </a:bodyPr>
          <a:lstStyle/>
          <a:p>
            <a:pPr algn="just"/>
            <a:r>
              <a:rPr lang="en-US" sz="2000" u="sng" dirty="0" err="1">
                <a:latin typeface="Times New Roman" panose="02020603050405020304" pitchFamily="18" charset="0"/>
                <a:cs typeface="Times New Roman" panose="02020603050405020304" pitchFamily="18" charset="0"/>
              </a:rPr>
              <a:t>HMaster</a:t>
            </a:r>
            <a:r>
              <a:rPr lang="en-US" sz="2000" dirty="0">
                <a:latin typeface="Times New Roman" panose="02020603050405020304" pitchFamily="18" charset="0"/>
                <a:cs typeface="Times New Roman" panose="02020603050405020304" pitchFamily="18" charset="0"/>
              </a:rPr>
              <a:t> – The implementation of Master Server in HBase is </a:t>
            </a:r>
            <a:r>
              <a:rPr lang="en-US" sz="2000" dirty="0" err="1">
                <a:latin typeface="Times New Roman" panose="02020603050405020304" pitchFamily="18" charset="0"/>
                <a:cs typeface="Times New Roman" panose="02020603050405020304" pitchFamily="18" charset="0"/>
              </a:rPr>
              <a:t>HMaster</a:t>
            </a:r>
            <a:r>
              <a:rPr lang="en-US" sz="2000" dirty="0">
                <a:latin typeface="Times New Roman" panose="02020603050405020304" pitchFamily="18" charset="0"/>
                <a:cs typeface="Times New Roman" panose="02020603050405020304" pitchFamily="18" charset="0"/>
              </a:rPr>
              <a:t>. It is a process in which regions are assigned to region server as well as DDL (create, delete table) operations. It monitor all Region Server instances present in the cluster. In a distributed environment, Master runs several background threads. </a:t>
            </a:r>
            <a:r>
              <a:rPr lang="en-US" sz="2000" dirty="0" err="1">
                <a:latin typeface="Times New Roman" panose="02020603050405020304" pitchFamily="18" charset="0"/>
                <a:cs typeface="Times New Roman" panose="02020603050405020304" pitchFamily="18" charset="0"/>
              </a:rPr>
              <a:t>HMaster</a:t>
            </a:r>
            <a:r>
              <a:rPr lang="en-US" sz="2000" dirty="0">
                <a:latin typeface="Times New Roman" panose="02020603050405020304" pitchFamily="18" charset="0"/>
                <a:cs typeface="Times New Roman" panose="02020603050405020304" pitchFamily="18" charset="0"/>
              </a:rPr>
              <a:t> has many features like controlling load balancing, failover etc. </a:t>
            </a:r>
          </a:p>
          <a:p>
            <a:pPr algn="just"/>
            <a:r>
              <a:rPr lang="en-US" sz="2000" u="sng" dirty="0">
                <a:latin typeface="Times New Roman" panose="02020603050405020304" pitchFamily="18" charset="0"/>
                <a:cs typeface="Times New Roman" panose="02020603050405020304" pitchFamily="18" charset="0"/>
              </a:rPr>
              <a:t>Region Server</a:t>
            </a:r>
            <a:r>
              <a:rPr lang="en-US" sz="2000" dirty="0">
                <a:latin typeface="Times New Roman" panose="02020603050405020304" pitchFamily="18" charset="0"/>
                <a:cs typeface="Times New Roman" panose="02020603050405020304" pitchFamily="18" charset="0"/>
              </a:rPr>
              <a:t> – HBase Tables are divided horizontally by row key range into Regions. Regions are the basic building elements of HBase cluster that consists of the distribution of tables and are comprised of Column families. Region Server runs on HDFS </a:t>
            </a:r>
            <a:r>
              <a:rPr lang="en-US" sz="2000" dirty="0" err="1">
                <a:latin typeface="Times New Roman" panose="02020603050405020304" pitchFamily="18" charset="0"/>
                <a:cs typeface="Times New Roman" panose="02020603050405020304" pitchFamily="18" charset="0"/>
              </a:rPr>
              <a:t>DataNode</a:t>
            </a:r>
            <a:r>
              <a:rPr lang="en-US" sz="2000" dirty="0">
                <a:latin typeface="Times New Roman" panose="02020603050405020304" pitchFamily="18" charset="0"/>
                <a:cs typeface="Times New Roman" panose="02020603050405020304" pitchFamily="18" charset="0"/>
              </a:rPr>
              <a:t> which is present in Hadoop cluster. </a:t>
            </a:r>
          </a:p>
          <a:p>
            <a:pPr algn="just"/>
            <a:r>
              <a:rPr lang="en-US" sz="2000" dirty="0">
                <a:latin typeface="Times New Roman" panose="02020603050405020304" pitchFamily="18" charset="0"/>
                <a:cs typeface="Times New Roman" panose="02020603050405020304" pitchFamily="18" charset="0"/>
              </a:rPr>
              <a:t>Regions of Region Server are responsible for several things, like handling, managing, executing as well as reads and writes HBase operations on that set of regions. The default size of a region is 256 MB. </a:t>
            </a:r>
          </a:p>
          <a:p>
            <a:pPr algn="just"/>
            <a:r>
              <a:rPr lang="en-US" sz="2000" u="sng" dirty="0">
                <a:latin typeface="Times New Roman" panose="02020603050405020304" pitchFamily="18" charset="0"/>
                <a:cs typeface="Times New Roman" panose="02020603050405020304" pitchFamily="18" charset="0"/>
              </a:rPr>
              <a:t>Zookeeper</a:t>
            </a:r>
            <a:r>
              <a:rPr lang="en-US" sz="2000" dirty="0">
                <a:latin typeface="Times New Roman" panose="02020603050405020304" pitchFamily="18" charset="0"/>
                <a:cs typeface="Times New Roman" panose="02020603050405020304" pitchFamily="18" charset="0"/>
              </a:rPr>
              <a:t> – It is like a coordinator in HBase. It provides services like maintaining configuration information, naming, providing distributed synchronization, server failure notification etc. Clients communicate with region servers via zookeeper.  </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6588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64B2E-7C83-41FF-BBC6-000A8CF9BC3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General Flow of Data Search</a:t>
            </a:r>
          </a:p>
        </p:txBody>
      </p:sp>
      <p:sp>
        <p:nvSpPr>
          <p:cNvPr id="3" name="Content Placeholder 2">
            <a:extLst>
              <a:ext uri="{FF2B5EF4-FFF2-40B4-BE49-F238E27FC236}">
                <a16:creationId xmlns:a16="http://schemas.microsoft.com/office/drawing/2014/main" id="{F14E638F-CC9C-491E-A9E6-C4D3118020B0}"/>
              </a:ext>
            </a:extLst>
          </p:cNvPr>
          <p:cNvSpPr>
            <a:spLocks noGrp="1"/>
          </p:cNvSpPr>
          <p:nvPr>
            <p:ph idx="1"/>
          </p:nvPr>
        </p:nvSpPr>
        <p:spPr/>
        <p:txBody>
          <a:bodyPr>
            <a:normAutofit fontScale="70000" lnSpcReduction="20000"/>
          </a:bodyPr>
          <a:lstStyle/>
          <a:p>
            <a:pPr marL="228600" lvl="0" indent="-228600" algn="just" rtl="0">
              <a:lnSpc>
                <a:spcPct val="90000"/>
              </a:lnSpc>
              <a:spcBef>
                <a:spcPts val="0"/>
              </a:spcBef>
              <a:spcAft>
                <a:spcPts val="0"/>
              </a:spcAft>
              <a:buClr>
                <a:schemeClr val="dk1"/>
              </a:buClr>
              <a:buSzPct val="100000"/>
              <a:buChar char="•"/>
            </a:pPr>
            <a:r>
              <a:rPr lang="en-US" dirty="0">
                <a:latin typeface="Times New Roman"/>
                <a:ea typeface="Times New Roman"/>
                <a:cs typeface="Times New Roman"/>
                <a:sym typeface="Times New Roman"/>
              </a:rPr>
              <a:t>The general flow is that a new client contacts the Zookeeper quorum  first to find a particular row key. It does so by retrieving the server name (i.e. host name) that hosts the -ROOT- region from Zookeeper. With that information it can query that server to get the server that hosts the .META. table. Both of these two details are cached and only looked up once. Lastly it can query the .META. server and retrieve the server that has the row the client is looking for.</a:t>
            </a:r>
            <a:endParaRPr lang="en-US" b="1" dirty="0">
              <a:latin typeface="Times New Roman"/>
              <a:ea typeface="Times New Roman"/>
              <a:cs typeface="Times New Roman"/>
              <a:sym typeface="Times New Roman"/>
            </a:endParaRPr>
          </a:p>
          <a:p>
            <a:pPr marL="228600" lvl="0" indent="-104140" algn="just" rtl="0">
              <a:lnSpc>
                <a:spcPct val="90000"/>
              </a:lnSpc>
              <a:spcBef>
                <a:spcPts val="1000"/>
              </a:spcBef>
              <a:spcAft>
                <a:spcPts val="0"/>
              </a:spcAft>
              <a:buClr>
                <a:schemeClr val="dk1"/>
              </a:buClr>
              <a:buSzPct val="100000"/>
              <a:buNone/>
            </a:pPr>
            <a:endParaRPr lang="en-US" b="1" dirty="0">
              <a:latin typeface="Times New Roman"/>
              <a:ea typeface="Times New Roman"/>
              <a:cs typeface="Times New Roman"/>
              <a:sym typeface="Times New Roman"/>
            </a:endParaRPr>
          </a:p>
          <a:p>
            <a:pPr marL="228600" lvl="0" indent="-228600" algn="just" rtl="0">
              <a:lnSpc>
                <a:spcPct val="90000"/>
              </a:lnSpc>
              <a:spcBef>
                <a:spcPts val="1000"/>
              </a:spcBef>
              <a:spcAft>
                <a:spcPts val="0"/>
              </a:spcAft>
              <a:buClr>
                <a:schemeClr val="dk1"/>
              </a:buClr>
              <a:buSzPct val="100000"/>
              <a:buChar char="•"/>
            </a:pPr>
            <a:r>
              <a:rPr lang="en-US" dirty="0">
                <a:latin typeface="Times New Roman"/>
                <a:ea typeface="Times New Roman"/>
                <a:cs typeface="Times New Roman"/>
                <a:sym typeface="Times New Roman"/>
              </a:rPr>
              <a:t>Once it has been told where the row resides, i.e. in what region, it caches this information as well and contacts the </a:t>
            </a:r>
            <a:r>
              <a:rPr lang="en-US" dirty="0" err="1">
                <a:latin typeface="Times New Roman"/>
                <a:ea typeface="Times New Roman"/>
                <a:cs typeface="Times New Roman"/>
                <a:sym typeface="Times New Roman"/>
              </a:rPr>
              <a:t>HRegionServer</a:t>
            </a:r>
            <a:r>
              <a:rPr lang="en-US" dirty="0">
                <a:latin typeface="Times New Roman"/>
                <a:ea typeface="Times New Roman"/>
                <a:cs typeface="Times New Roman"/>
                <a:sym typeface="Times New Roman"/>
              </a:rPr>
              <a:t> hosting that region directly. So over time the client has a pretty complete picture of where to get rows from without needing to query the .META. server again. </a:t>
            </a:r>
            <a:endParaRPr lang="en-US" b="1" dirty="0">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ct val="100000"/>
              <a:buNone/>
            </a:pPr>
            <a:endParaRPr lang="en-US" dirty="0">
              <a:latin typeface="Times New Roman"/>
              <a:ea typeface="Times New Roman"/>
              <a:cs typeface="Times New Roman"/>
              <a:sym typeface="Times New Roman"/>
            </a:endParaRPr>
          </a:p>
          <a:p>
            <a:pPr marL="228600" lvl="0" indent="-228600" algn="just" rtl="0">
              <a:lnSpc>
                <a:spcPct val="90000"/>
              </a:lnSpc>
              <a:spcBef>
                <a:spcPts val="1000"/>
              </a:spcBef>
              <a:spcAft>
                <a:spcPts val="0"/>
              </a:spcAft>
              <a:buClr>
                <a:schemeClr val="dk1"/>
              </a:buClr>
              <a:buSzPct val="100000"/>
              <a:buChar char="•"/>
            </a:pPr>
            <a:r>
              <a:rPr lang="en-US" dirty="0">
                <a:latin typeface="Times New Roman"/>
                <a:ea typeface="Times New Roman"/>
                <a:cs typeface="Times New Roman"/>
                <a:sym typeface="Times New Roman"/>
              </a:rPr>
              <a:t>Next the </a:t>
            </a:r>
            <a:r>
              <a:rPr lang="en-US" dirty="0" err="1">
                <a:latin typeface="Times New Roman"/>
                <a:ea typeface="Times New Roman"/>
                <a:cs typeface="Times New Roman"/>
                <a:sym typeface="Times New Roman"/>
              </a:rPr>
              <a:t>HRegionServer</a:t>
            </a:r>
            <a:r>
              <a:rPr lang="en-US" dirty="0">
                <a:latin typeface="Times New Roman"/>
                <a:ea typeface="Times New Roman"/>
                <a:cs typeface="Times New Roman"/>
                <a:sym typeface="Times New Roman"/>
              </a:rPr>
              <a:t> opens the region it creates a corresponding </a:t>
            </a:r>
            <a:r>
              <a:rPr lang="en-US" dirty="0" err="1">
                <a:latin typeface="Times New Roman"/>
                <a:ea typeface="Times New Roman"/>
                <a:cs typeface="Times New Roman"/>
                <a:sym typeface="Times New Roman"/>
              </a:rPr>
              <a:t>HRegion</a:t>
            </a:r>
            <a:r>
              <a:rPr lang="en-US" dirty="0">
                <a:latin typeface="Times New Roman"/>
                <a:ea typeface="Times New Roman"/>
                <a:cs typeface="Times New Roman"/>
                <a:sym typeface="Times New Roman"/>
              </a:rPr>
              <a:t> object. When the </a:t>
            </a:r>
            <a:r>
              <a:rPr lang="en-US" dirty="0" err="1">
                <a:latin typeface="Times New Roman"/>
                <a:ea typeface="Times New Roman"/>
                <a:cs typeface="Times New Roman"/>
                <a:sym typeface="Times New Roman"/>
              </a:rPr>
              <a:t>HRegion</a:t>
            </a:r>
            <a:r>
              <a:rPr lang="en-US" dirty="0">
                <a:latin typeface="Times New Roman"/>
                <a:ea typeface="Times New Roman"/>
                <a:cs typeface="Times New Roman"/>
                <a:sym typeface="Times New Roman"/>
              </a:rPr>
              <a:t> is "opened" it sets up a Store instance for each </a:t>
            </a:r>
            <a:r>
              <a:rPr lang="en-US" dirty="0" err="1">
                <a:latin typeface="Times New Roman"/>
                <a:ea typeface="Times New Roman"/>
                <a:cs typeface="Times New Roman"/>
                <a:sym typeface="Times New Roman"/>
              </a:rPr>
              <a:t>HColumnFamily</a:t>
            </a:r>
            <a:r>
              <a:rPr lang="en-US" dirty="0">
                <a:latin typeface="Times New Roman"/>
                <a:ea typeface="Times New Roman"/>
                <a:cs typeface="Times New Roman"/>
                <a:sym typeface="Times New Roman"/>
              </a:rPr>
              <a:t> for every table as defined by the user beforehand. Each of the Store instances can in turn have one or more </a:t>
            </a:r>
            <a:r>
              <a:rPr lang="en-US" dirty="0" err="1">
                <a:latin typeface="Times New Roman"/>
                <a:ea typeface="Times New Roman"/>
                <a:cs typeface="Times New Roman"/>
                <a:sym typeface="Times New Roman"/>
              </a:rPr>
              <a:t>StoreFile</a:t>
            </a:r>
            <a:r>
              <a:rPr lang="en-US" dirty="0">
                <a:latin typeface="Times New Roman"/>
                <a:ea typeface="Times New Roman"/>
                <a:cs typeface="Times New Roman"/>
                <a:sym typeface="Times New Roman"/>
              </a:rPr>
              <a:t> instances, which are lightweight wrappers around the actual storage file called </a:t>
            </a:r>
            <a:r>
              <a:rPr lang="en-US" dirty="0" err="1">
                <a:latin typeface="Times New Roman"/>
                <a:ea typeface="Times New Roman"/>
                <a:cs typeface="Times New Roman"/>
                <a:sym typeface="Times New Roman"/>
              </a:rPr>
              <a:t>HFile</a:t>
            </a:r>
            <a:r>
              <a:rPr lang="en-US" dirty="0">
                <a:latin typeface="Times New Roman"/>
                <a:ea typeface="Times New Roman"/>
                <a:cs typeface="Times New Roman"/>
                <a:sym typeface="Times New Roman"/>
              </a:rPr>
              <a:t>. A </a:t>
            </a:r>
            <a:r>
              <a:rPr lang="en-US" dirty="0" err="1">
                <a:latin typeface="Times New Roman"/>
                <a:ea typeface="Times New Roman"/>
                <a:cs typeface="Times New Roman"/>
                <a:sym typeface="Times New Roman"/>
              </a:rPr>
              <a:t>HRegion</a:t>
            </a:r>
            <a:r>
              <a:rPr lang="en-US" dirty="0">
                <a:latin typeface="Times New Roman"/>
                <a:ea typeface="Times New Roman"/>
                <a:cs typeface="Times New Roman"/>
                <a:sym typeface="Times New Roman"/>
              </a:rPr>
              <a:t> also has a </a:t>
            </a:r>
            <a:r>
              <a:rPr lang="en-US" dirty="0" err="1">
                <a:latin typeface="Times New Roman"/>
                <a:ea typeface="Times New Roman"/>
                <a:cs typeface="Times New Roman"/>
                <a:sym typeface="Times New Roman"/>
              </a:rPr>
              <a:t>MemStore</a:t>
            </a:r>
            <a:r>
              <a:rPr lang="en-US" dirty="0">
                <a:latin typeface="Times New Roman"/>
                <a:ea typeface="Times New Roman"/>
                <a:cs typeface="Times New Roman"/>
                <a:sym typeface="Times New Roman"/>
              </a:rPr>
              <a:t> and a </a:t>
            </a:r>
            <a:r>
              <a:rPr lang="en-US" dirty="0" err="1">
                <a:latin typeface="Times New Roman"/>
                <a:ea typeface="Times New Roman"/>
                <a:cs typeface="Times New Roman"/>
                <a:sym typeface="Times New Roman"/>
              </a:rPr>
              <a:t>HLog</a:t>
            </a:r>
            <a:r>
              <a:rPr lang="en-US" dirty="0">
                <a:latin typeface="Times New Roman"/>
                <a:ea typeface="Times New Roman"/>
                <a:cs typeface="Times New Roman"/>
                <a:sym typeface="Times New Roman"/>
              </a:rPr>
              <a:t> instance. We will now have a look at how they work together but also where there are exceptions to the rule.</a:t>
            </a:r>
            <a:endParaRPr lang="en-US" b="1" dirty="0">
              <a:latin typeface="Times New Roman"/>
              <a:ea typeface="Times New Roman"/>
              <a:cs typeface="Times New Roman"/>
              <a:sym typeface="Times New Roman"/>
            </a:endParaRPr>
          </a:p>
          <a:p>
            <a:endParaRPr lang="en-IN" dirty="0"/>
          </a:p>
        </p:txBody>
      </p:sp>
    </p:spTree>
    <p:extLst>
      <p:ext uri="{BB962C8B-B14F-4D97-AF65-F5344CB8AC3E}">
        <p14:creationId xmlns:p14="http://schemas.microsoft.com/office/powerpoint/2010/main" val="644887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7A5CAE9-64EB-40D4-B5A3-3DCF91F794CE}"/>
              </a:ext>
            </a:extLst>
          </p:cNvPr>
          <p:cNvPicPr>
            <a:picLocks noGrp="1" noChangeAspect="1"/>
          </p:cNvPicPr>
          <p:nvPr>
            <p:ph idx="1"/>
          </p:nvPr>
        </p:nvPicPr>
        <p:blipFill>
          <a:blip r:embed="rId2"/>
          <a:stretch>
            <a:fillRect/>
          </a:stretch>
        </p:blipFill>
        <p:spPr>
          <a:xfrm>
            <a:off x="838200" y="1757892"/>
            <a:ext cx="5957845" cy="4351338"/>
          </a:xfrm>
        </p:spPr>
      </p:pic>
      <p:pic>
        <p:nvPicPr>
          <p:cNvPr id="7" name="Picture 6">
            <a:extLst>
              <a:ext uri="{FF2B5EF4-FFF2-40B4-BE49-F238E27FC236}">
                <a16:creationId xmlns:a16="http://schemas.microsoft.com/office/drawing/2014/main" id="{534A58BB-2C78-4BA0-8FE8-0898D504688D}"/>
              </a:ext>
            </a:extLst>
          </p:cNvPr>
          <p:cNvPicPr>
            <a:picLocks noChangeAspect="1"/>
          </p:cNvPicPr>
          <p:nvPr/>
        </p:nvPicPr>
        <p:blipFill>
          <a:blip r:embed="rId3"/>
          <a:stretch>
            <a:fillRect/>
          </a:stretch>
        </p:blipFill>
        <p:spPr>
          <a:xfrm>
            <a:off x="6796045" y="1823792"/>
            <a:ext cx="5134692" cy="3515216"/>
          </a:xfrm>
          <a:prstGeom prst="rect">
            <a:avLst/>
          </a:prstGeom>
        </p:spPr>
      </p:pic>
    </p:spTree>
    <p:extLst>
      <p:ext uri="{BB962C8B-B14F-4D97-AF65-F5344CB8AC3E}">
        <p14:creationId xmlns:p14="http://schemas.microsoft.com/office/powerpoint/2010/main" val="1930464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4672437-8122-469E-9880-F2356902BBDE}"/>
              </a:ext>
            </a:extLst>
          </p:cNvPr>
          <p:cNvPicPr>
            <a:picLocks noGrp="1" noChangeAspect="1"/>
          </p:cNvPicPr>
          <p:nvPr>
            <p:ph idx="1"/>
          </p:nvPr>
        </p:nvPicPr>
        <p:blipFill>
          <a:blip r:embed="rId2"/>
          <a:stretch>
            <a:fillRect/>
          </a:stretch>
        </p:blipFill>
        <p:spPr>
          <a:xfrm>
            <a:off x="838200" y="1850527"/>
            <a:ext cx="4725059" cy="3353268"/>
          </a:xfrm>
        </p:spPr>
      </p:pic>
      <p:pic>
        <p:nvPicPr>
          <p:cNvPr id="7" name="Picture 6">
            <a:extLst>
              <a:ext uri="{FF2B5EF4-FFF2-40B4-BE49-F238E27FC236}">
                <a16:creationId xmlns:a16="http://schemas.microsoft.com/office/drawing/2014/main" id="{5A4AE7AB-55A6-4BF2-ACDE-5BECC8469A5E}"/>
              </a:ext>
            </a:extLst>
          </p:cNvPr>
          <p:cNvPicPr>
            <a:picLocks noChangeAspect="1"/>
          </p:cNvPicPr>
          <p:nvPr/>
        </p:nvPicPr>
        <p:blipFill>
          <a:blip r:embed="rId3"/>
          <a:stretch>
            <a:fillRect/>
          </a:stretch>
        </p:blipFill>
        <p:spPr>
          <a:xfrm>
            <a:off x="5563259" y="1850527"/>
            <a:ext cx="5287113" cy="2105319"/>
          </a:xfrm>
          <a:prstGeom prst="rect">
            <a:avLst/>
          </a:prstGeom>
        </p:spPr>
      </p:pic>
    </p:spTree>
    <p:extLst>
      <p:ext uri="{BB962C8B-B14F-4D97-AF65-F5344CB8AC3E}">
        <p14:creationId xmlns:p14="http://schemas.microsoft.com/office/powerpoint/2010/main" val="977676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ED59B-EC97-4AA1-B614-5FD4B882A9B4}"/>
              </a:ext>
            </a:extLst>
          </p:cNvPr>
          <p:cNvSpPr>
            <a:spLocks noGrp="1"/>
          </p:cNvSpPr>
          <p:nvPr>
            <p:ph type="title"/>
          </p:nvPr>
        </p:nvSpPr>
        <p:spPr/>
        <p:txBody>
          <a:bodyPr/>
          <a:lstStyle/>
          <a:p>
            <a:r>
              <a:rPr lang="en-IN" dirty="0" err="1">
                <a:latin typeface="Times New Roman" panose="02020603050405020304" pitchFamily="18" charset="0"/>
                <a:cs typeface="Times New Roman" panose="02020603050405020304" pitchFamily="18" charset="0"/>
              </a:rPr>
              <a:t>Hbase</a:t>
            </a:r>
            <a:r>
              <a:rPr lang="en-IN" dirty="0">
                <a:latin typeface="Times New Roman" panose="02020603050405020304" pitchFamily="18" charset="0"/>
                <a:cs typeface="Times New Roman" panose="02020603050405020304" pitchFamily="18" charset="0"/>
              </a:rPr>
              <a:t> Data Model</a:t>
            </a:r>
          </a:p>
        </p:txBody>
      </p:sp>
      <p:sp>
        <p:nvSpPr>
          <p:cNvPr id="3" name="Content Placeholder 2">
            <a:extLst>
              <a:ext uri="{FF2B5EF4-FFF2-40B4-BE49-F238E27FC236}">
                <a16:creationId xmlns:a16="http://schemas.microsoft.com/office/drawing/2014/main" id="{66187033-08D2-4F71-9839-1494E7D6CB2A}"/>
              </a:ext>
            </a:extLst>
          </p:cNvPr>
          <p:cNvSpPr>
            <a:spLocks noGrp="1"/>
          </p:cNvSpPr>
          <p:nvPr>
            <p:ph idx="1"/>
          </p:nvPr>
        </p:nvSpPr>
        <p:spPr/>
        <p:txBody>
          <a:bodyPr/>
          <a:lstStyle/>
          <a:p>
            <a:pPr algn="just"/>
            <a:r>
              <a:rPr lang="en-US" sz="2000" dirty="0">
                <a:latin typeface="Times New Roman"/>
                <a:ea typeface="Times New Roman"/>
                <a:cs typeface="Times New Roman"/>
                <a:sym typeface="Times New Roman"/>
              </a:rPr>
              <a:t>The Data Model in HBase is designed to accommodate semi-structured data that could vary in field size, data type and columns. Additionally, the layout of the data model makes it easier to partition the data and distribute it across the cluster. The Data Model in HBase is made of different logical components such as Tables, Rows, Column Families, Columns, Cells and Versions.</a:t>
            </a:r>
          </a:p>
          <a:p>
            <a:endParaRPr lang="en-IN" dirty="0"/>
          </a:p>
        </p:txBody>
      </p:sp>
      <p:pic>
        <p:nvPicPr>
          <p:cNvPr id="4" name="Google Shape;568;p83" descr="Hbase data model">
            <a:extLst>
              <a:ext uri="{FF2B5EF4-FFF2-40B4-BE49-F238E27FC236}">
                <a16:creationId xmlns:a16="http://schemas.microsoft.com/office/drawing/2014/main" id="{B1BDA279-9759-4EC6-9EC6-7377B2B4FC09}"/>
              </a:ext>
            </a:extLst>
          </p:cNvPr>
          <p:cNvPicPr preferRelativeResize="0"/>
          <p:nvPr/>
        </p:nvPicPr>
        <p:blipFill rotWithShape="1">
          <a:blip r:embed="rId2">
            <a:alphaModFix/>
          </a:blip>
          <a:srcRect/>
          <a:stretch/>
        </p:blipFill>
        <p:spPr>
          <a:xfrm>
            <a:off x="2983803" y="3328383"/>
            <a:ext cx="5941060" cy="3086100"/>
          </a:xfrm>
          <a:prstGeom prst="rect">
            <a:avLst/>
          </a:prstGeom>
          <a:noFill/>
          <a:ln>
            <a:noFill/>
          </a:ln>
        </p:spPr>
      </p:pic>
    </p:spTree>
    <p:extLst>
      <p:ext uri="{BB962C8B-B14F-4D97-AF65-F5344CB8AC3E}">
        <p14:creationId xmlns:p14="http://schemas.microsoft.com/office/powerpoint/2010/main" val="2421919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2DCFA-A696-43A2-9B76-328B75BC240B}"/>
              </a:ext>
            </a:extLst>
          </p:cNvPr>
          <p:cNvSpPr>
            <a:spLocks noGrp="1"/>
          </p:cNvSpPr>
          <p:nvPr>
            <p:ph type="title"/>
          </p:nvPr>
        </p:nvSpPr>
        <p:spPr/>
        <p:txBody>
          <a:bodyPr/>
          <a:lstStyle/>
          <a:p>
            <a:r>
              <a:rPr lang="en-IN" dirty="0" err="1">
                <a:latin typeface="Times New Roman" panose="02020603050405020304" pitchFamily="18" charset="0"/>
                <a:cs typeface="Times New Roman" panose="02020603050405020304" pitchFamily="18" charset="0"/>
              </a:rPr>
              <a:t>Hbase</a:t>
            </a:r>
            <a:r>
              <a:rPr lang="en-IN" dirty="0">
                <a:latin typeface="Times New Roman" panose="02020603050405020304" pitchFamily="18" charset="0"/>
                <a:cs typeface="Times New Roman" panose="02020603050405020304" pitchFamily="18" charset="0"/>
              </a:rPr>
              <a:t> Data Model</a:t>
            </a:r>
            <a:endParaRPr lang="en-IN" dirty="0"/>
          </a:p>
        </p:txBody>
      </p:sp>
      <p:sp>
        <p:nvSpPr>
          <p:cNvPr id="3" name="Content Placeholder 2">
            <a:extLst>
              <a:ext uri="{FF2B5EF4-FFF2-40B4-BE49-F238E27FC236}">
                <a16:creationId xmlns:a16="http://schemas.microsoft.com/office/drawing/2014/main" id="{92F6619F-E561-41FD-8E37-83C07B1E2DE0}"/>
              </a:ext>
            </a:extLst>
          </p:cNvPr>
          <p:cNvSpPr>
            <a:spLocks noGrp="1"/>
          </p:cNvSpPr>
          <p:nvPr>
            <p:ph idx="1"/>
          </p:nvPr>
        </p:nvSpPr>
        <p:spPr/>
        <p:txBody>
          <a:bodyPr>
            <a:normAutofit/>
          </a:bodyPr>
          <a:lstStyle/>
          <a:p>
            <a:pPr marL="228600" lvl="0" indent="-228600" algn="just" rtl="0">
              <a:lnSpc>
                <a:spcPct val="80000"/>
              </a:lnSpc>
              <a:spcBef>
                <a:spcPts val="0"/>
              </a:spcBef>
              <a:spcAft>
                <a:spcPts val="0"/>
              </a:spcAft>
              <a:buClr>
                <a:schemeClr val="dk1"/>
              </a:buClr>
              <a:buSzPts val="2000"/>
              <a:buChar char="•"/>
            </a:pPr>
            <a:r>
              <a:rPr lang="en-US" sz="2200" dirty="0">
                <a:latin typeface="Times New Roman"/>
                <a:ea typeface="Times New Roman"/>
                <a:cs typeface="Times New Roman"/>
                <a:sym typeface="Times New Roman"/>
              </a:rPr>
              <a:t>Tables – The HBase Tables are more like logical collection of rows stored in separate partitions called Regions. As shown above, every Region is then served by exactly one Region Server. The figure above shows a representation of a Table.</a:t>
            </a:r>
          </a:p>
          <a:p>
            <a:pPr marL="228600" lvl="0" indent="-228600" algn="just" rtl="0">
              <a:lnSpc>
                <a:spcPct val="80000"/>
              </a:lnSpc>
              <a:spcBef>
                <a:spcPts val="1000"/>
              </a:spcBef>
              <a:spcAft>
                <a:spcPts val="0"/>
              </a:spcAft>
              <a:buClr>
                <a:schemeClr val="dk1"/>
              </a:buClr>
              <a:buSzPts val="2000"/>
              <a:buChar char="•"/>
            </a:pPr>
            <a:r>
              <a:rPr lang="en-US" sz="2200" dirty="0">
                <a:latin typeface="Times New Roman"/>
                <a:ea typeface="Times New Roman"/>
                <a:cs typeface="Times New Roman"/>
                <a:sym typeface="Times New Roman"/>
              </a:rPr>
              <a:t>Rows – A row is one instance of data in a table and is identified by a </a:t>
            </a:r>
            <a:r>
              <a:rPr lang="en-US" sz="2200" dirty="0" err="1">
                <a:latin typeface="Times New Roman"/>
                <a:ea typeface="Times New Roman"/>
                <a:cs typeface="Times New Roman"/>
                <a:sym typeface="Times New Roman"/>
              </a:rPr>
              <a:t>rowkey</a:t>
            </a:r>
            <a:r>
              <a:rPr lang="en-US" sz="2200" dirty="0">
                <a:latin typeface="Times New Roman"/>
                <a:ea typeface="Times New Roman"/>
                <a:cs typeface="Times New Roman"/>
                <a:sym typeface="Times New Roman"/>
              </a:rPr>
              <a:t>. </a:t>
            </a:r>
            <a:r>
              <a:rPr lang="en-US" sz="2200" dirty="0" err="1">
                <a:latin typeface="Times New Roman"/>
                <a:ea typeface="Times New Roman"/>
                <a:cs typeface="Times New Roman"/>
                <a:sym typeface="Times New Roman"/>
              </a:rPr>
              <a:t>Rowkeys</a:t>
            </a:r>
            <a:r>
              <a:rPr lang="en-US" sz="2200" dirty="0">
                <a:latin typeface="Times New Roman"/>
                <a:ea typeface="Times New Roman"/>
                <a:cs typeface="Times New Roman"/>
                <a:sym typeface="Times New Roman"/>
              </a:rPr>
              <a:t> are unique in a Table and are always treated as a byte[].</a:t>
            </a:r>
          </a:p>
          <a:p>
            <a:pPr marL="228600" lvl="0" indent="-228600" algn="just" rtl="0">
              <a:lnSpc>
                <a:spcPct val="80000"/>
              </a:lnSpc>
              <a:spcBef>
                <a:spcPts val="1000"/>
              </a:spcBef>
              <a:spcAft>
                <a:spcPts val="0"/>
              </a:spcAft>
              <a:buClr>
                <a:schemeClr val="dk1"/>
              </a:buClr>
              <a:buSzPts val="2000"/>
              <a:buChar char="•"/>
            </a:pPr>
            <a:r>
              <a:rPr lang="en-US" sz="2200" dirty="0">
                <a:latin typeface="Times New Roman"/>
                <a:ea typeface="Times New Roman"/>
                <a:cs typeface="Times New Roman"/>
                <a:sym typeface="Times New Roman"/>
              </a:rPr>
              <a:t>Column Families – Data in a row are grouped together as Column Families. Each Column Family has one more Columns and these Columns in a family are stored together in a low level storage file known as </a:t>
            </a:r>
            <a:r>
              <a:rPr lang="en-US" sz="2200" dirty="0" err="1">
                <a:latin typeface="Times New Roman"/>
                <a:ea typeface="Times New Roman"/>
                <a:cs typeface="Times New Roman"/>
                <a:sym typeface="Times New Roman"/>
              </a:rPr>
              <a:t>HFile</a:t>
            </a:r>
            <a:r>
              <a:rPr lang="en-US" sz="2200" dirty="0">
                <a:latin typeface="Times New Roman"/>
                <a:ea typeface="Times New Roman"/>
                <a:cs typeface="Times New Roman"/>
                <a:sym typeface="Times New Roman"/>
              </a:rPr>
              <a:t>. Column Families form the basic unit of physical storage to which certain HBase features like compression are applied. Hence it’s important that proper care be taken when designing Column Families in table. The table above shows Customer and Sales Column Families. The Customer Column Family is made up 2 columns – Name and City, whereas the Sales Column Families is made up to 2 columns – Product and Amount.</a:t>
            </a:r>
          </a:p>
          <a:p>
            <a:endParaRPr lang="en-IN" dirty="0"/>
          </a:p>
        </p:txBody>
      </p:sp>
    </p:spTree>
    <p:extLst>
      <p:ext uri="{BB962C8B-B14F-4D97-AF65-F5344CB8AC3E}">
        <p14:creationId xmlns:p14="http://schemas.microsoft.com/office/powerpoint/2010/main" val="1351968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56A27-35D3-421B-A535-411E2DCA9DB0}"/>
              </a:ext>
            </a:extLst>
          </p:cNvPr>
          <p:cNvSpPr>
            <a:spLocks noGrp="1"/>
          </p:cNvSpPr>
          <p:nvPr>
            <p:ph type="title"/>
          </p:nvPr>
        </p:nvSpPr>
        <p:spPr/>
        <p:txBody>
          <a:bodyPr/>
          <a:lstStyle/>
          <a:p>
            <a:r>
              <a:rPr lang="en-IN" dirty="0" err="1">
                <a:latin typeface="Times New Roman" panose="02020603050405020304" pitchFamily="18" charset="0"/>
                <a:cs typeface="Times New Roman" panose="02020603050405020304" pitchFamily="18" charset="0"/>
              </a:rPr>
              <a:t>Hbase</a:t>
            </a:r>
            <a:r>
              <a:rPr lang="en-IN" dirty="0">
                <a:latin typeface="Times New Roman" panose="02020603050405020304" pitchFamily="18" charset="0"/>
                <a:cs typeface="Times New Roman" panose="02020603050405020304" pitchFamily="18" charset="0"/>
              </a:rPr>
              <a:t> Data Model</a:t>
            </a:r>
            <a:endParaRPr lang="en-IN" dirty="0"/>
          </a:p>
        </p:txBody>
      </p:sp>
      <p:sp>
        <p:nvSpPr>
          <p:cNvPr id="3" name="Content Placeholder 2">
            <a:extLst>
              <a:ext uri="{FF2B5EF4-FFF2-40B4-BE49-F238E27FC236}">
                <a16:creationId xmlns:a16="http://schemas.microsoft.com/office/drawing/2014/main" id="{EFF4AE02-CBF4-4C74-9A1B-48B9A0F03923}"/>
              </a:ext>
            </a:extLst>
          </p:cNvPr>
          <p:cNvSpPr>
            <a:spLocks noGrp="1"/>
          </p:cNvSpPr>
          <p:nvPr>
            <p:ph idx="1"/>
          </p:nvPr>
        </p:nvSpPr>
        <p:spPr/>
        <p:txBody>
          <a:bodyPr>
            <a:normAutofit/>
          </a:bodyPr>
          <a:lstStyle/>
          <a:p>
            <a:pPr marL="228600" lvl="0" indent="-228600" algn="just" rtl="0">
              <a:lnSpc>
                <a:spcPct val="90000"/>
              </a:lnSpc>
              <a:spcBef>
                <a:spcPts val="0"/>
              </a:spcBef>
              <a:spcAft>
                <a:spcPts val="0"/>
              </a:spcAft>
              <a:buClr>
                <a:schemeClr val="dk1"/>
              </a:buClr>
              <a:buSzPts val="2000"/>
              <a:buChar char="•"/>
            </a:pPr>
            <a:r>
              <a:rPr lang="en-US" sz="2200" dirty="0">
                <a:latin typeface="Times New Roman"/>
                <a:ea typeface="Times New Roman"/>
                <a:cs typeface="Times New Roman"/>
                <a:sym typeface="Times New Roman"/>
              </a:rPr>
              <a:t>Columns – A Column Family is made of one or more columns. A Column is identified by a Column Qualifier that consists of the Column Family name concatenated with the Column name using a colon – example: </a:t>
            </a:r>
            <a:r>
              <a:rPr lang="en-US" sz="2200" dirty="0" err="1">
                <a:latin typeface="Times New Roman"/>
                <a:ea typeface="Times New Roman"/>
                <a:cs typeface="Times New Roman"/>
                <a:sym typeface="Times New Roman"/>
              </a:rPr>
              <a:t>columnfamily:columnname</a:t>
            </a:r>
            <a:r>
              <a:rPr lang="en-US" sz="2200" dirty="0">
                <a:latin typeface="Times New Roman"/>
                <a:ea typeface="Times New Roman"/>
                <a:cs typeface="Times New Roman"/>
                <a:sym typeface="Times New Roman"/>
              </a:rPr>
              <a:t>. There can be multiple Columns within a Column Family and Rows within a table can have varied number of Columns.</a:t>
            </a:r>
          </a:p>
          <a:p>
            <a:pPr marL="228600" lvl="0" indent="-228600" algn="just" rtl="0">
              <a:lnSpc>
                <a:spcPct val="90000"/>
              </a:lnSpc>
              <a:spcBef>
                <a:spcPts val="1000"/>
              </a:spcBef>
              <a:spcAft>
                <a:spcPts val="0"/>
              </a:spcAft>
              <a:buClr>
                <a:schemeClr val="dk1"/>
              </a:buClr>
              <a:buSzPts val="2000"/>
              <a:buChar char="•"/>
            </a:pPr>
            <a:r>
              <a:rPr lang="en-US" sz="2200" dirty="0">
                <a:latin typeface="Times New Roman"/>
                <a:ea typeface="Times New Roman"/>
                <a:cs typeface="Times New Roman"/>
                <a:sym typeface="Times New Roman"/>
              </a:rPr>
              <a:t>Cell – A Cell stores data and is essentially a unique combination of </a:t>
            </a:r>
            <a:r>
              <a:rPr lang="en-US" sz="2200" dirty="0" err="1">
                <a:latin typeface="Times New Roman"/>
                <a:ea typeface="Times New Roman"/>
                <a:cs typeface="Times New Roman"/>
                <a:sym typeface="Times New Roman"/>
              </a:rPr>
              <a:t>rowkey</a:t>
            </a:r>
            <a:r>
              <a:rPr lang="en-US" sz="2200" dirty="0">
                <a:latin typeface="Times New Roman"/>
                <a:ea typeface="Times New Roman"/>
                <a:cs typeface="Times New Roman"/>
                <a:sym typeface="Times New Roman"/>
              </a:rPr>
              <a:t>, Column Family and the Column (Column Qualifier). The data stored in a Cell is called its value and the data type is always treated as byte[].</a:t>
            </a:r>
          </a:p>
          <a:p>
            <a:pPr marL="228600" lvl="0" indent="-228600" algn="just" rtl="0">
              <a:lnSpc>
                <a:spcPct val="90000"/>
              </a:lnSpc>
              <a:spcBef>
                <a:spcPts val="1000"/>
              </a:spcBef>
              <a:spcAft>
                <a:spcPts val="0"/>
              </a:spcAft>
              <a:buClr>
                <a:schemeClr val="dk1"/>
              </a:buClr>
              <a:buSzPts val="2000"/>
              <a:buChar char="•"/>
            </a:pPr>
            <a:r>
              <a:rPr lang="en-US" sz="2200" dirty="0">
                <a:latin typeface="Times New Roman"/>
                <a:ea typeface="Times New Roman"/>
                <a:cs typeface="Times New Roman"/>
                <a:sym typeface="Times New Roman"/>
              </a:rPr>
              <a:t>Version – The data stored in a cell is versioned and versions of data are identified by the timestamp. The number of versions of data retained in a column family is configurable and this value by default is 3.</a:t>
            </a:r>
          </a:p>
          <a:p>
            <a:endParaRPr lang="en-IN" dirty="0"/>
          </a:p>
        </p:txBody>
      </p:sp>
    </p:spTree>
    <p:extLst>
      <p:ext uri="{BB962C8B-B14F-4D97-AF65-F5344CB8AC3E}">
        <p14:creationId xmlns:p14="http://schemas.microsoft.com/office/powerpoint/2010/main" val="4053094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8177B-B187-4ADA-9226-794F9E820907}"/>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AF93B448-D710-4606-97F4-1D4510D5BE74}"/>
              </a:ext>
            </a:extLst>
          </p:cNvPr>
          <p:cNvPicPr>
            <a:picLocks noGrp="1" noChangeAspect="1"/>
          </p:cNvPicPr>
          <p:nvPr>
            <p:ph idx="1"/>
          </p:nvPr>
        </p:nvPicPr>
        <p:blipFill>
          <a:blip r:embed="rId2"/>
          <a:stretch>
            <a:fillRect/>
          </a:stretch>
        </p:blipFill>
        <p:spPr>
          <a:xfrm>
            <a:off x="838200" y="1822450"/>
            <a:ext cx="5953956" cy="3781953"/>
          </a:xfrm>
        </p:spPr>
      </p:pic>
      <p:pic>
        <p:nvPicPr>
          <p:cNvPr id="7" name="Picture 6">
            <a:extLst>
              <a:ext uri="{FF2B5EF4-FFF2-40B4-BE49-F238E27FC236}">
                <a16:creationId xmlns:a16="http://schemas.microsoft.com/office/drawing/2014/main" id="{AE849967-1268-49F2-A2F3-B12607DF3072}"/>
              </a:ext>
            </a:extLst>
          </p:cNvPr>
          <p:cNvPicPr>
            <a:picLocks noChangeAspect="1"/>
          </p:cNvPicPr>
          <p:nvPr/>
        </p:nvPicPr>
        <p:blipFill>
          <a:blip r:embed="rId3"/>
          <a:stretch>
            <a:fillRect/>
          </a:stretch>
        </p:blipFill>
        <p:spPr>
          <a:xfrm>
            <a:off x="7495881" y="1822450"/>
            <a:ext cx="4210638" cy="2972215"/>
          </a:xfrm>
          <a:prstGeom prst="rect">
            <a:avLst/>
          </a:prstGeom>
        </p:spPr>
      </p:pic>
    </p:spTree>
    <p:extLst>
      <p:ext uri="{BB962C8B-B14F-4D97-AF65-F5344CB8AC3E}">
        <p14:creationId xmlns:p14="http://schemas.microsoft.com/office/powerpoint/2010/main" val="297954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B8D51F9-189D-4032-BDCF-597DFE5489C6}"/>
              </a:ext>
            </a:extLst>
          </p:cNvPr>
          <p:cNvPicPr>
            <a:picLocks noGrp="1" noChangeAspect="1"/>
          </p:cNvPicPr>
          <p:nvPr>
            <p:ph idx="1"/>
          </p:nvPr>
        </p:nvPicPr>
        <p:blipFill>
          <a:blip r:embed="rId2"/>
          <a:stretch>
            <a:fillRect/>
          </a:stretch>
        </p:blipFill>
        <p:spPr>
          <a:xfrm>
            <a:off x="838200" y="1880218"/>
            <a:ext cx="4163006" cy="2514951"/>
          </a:xfrm>
        </p:spPr>
      </p:pic>
      <p:pic>
        <p:nvPicPr>
          <p:cNvPr id="7" name="Picture 6">
            <a:extLst>
              <a:ext uri="{FF2B5EF4-FFF2-40B4-BE49-F238E27FC236}">
                <a16:creationId xmlns:a16="http://schemas.microsoft.com/office/drawing/2014/main" id="{B512D6BD-04C8-4FD1-B7A1-882F835F8D25}"/>
              </a:ext>
            </a:extLst>
          </p:cNvPr>
          <p:cNvPicPr>
            <a:picLocks noChangeAspect="1"/>
          </p:cNvPicPr>
          <p:nvPr/>
        </p:nvPicPr>
        <p:blipFill>
          <a:blip r:embed="rId3"/>
          <a:stretch>
            <a:fillRect/>
          </a:stretch>
        </p:blipFill>
        <p:spPr>
          <a:xfrm>
            <a:off x="5944844" y="1027906"/>
            <a:ext cx="4925112" cy="5220429"/>
          </a:xfrm>
          <a:prstGeom prst="rect">
            <a:avLst/>
          </a:prstGeom>
        </p:spPr>
      </p:pic>
    </p:spTree>
    <p:extLst>
      <p:ext uri="{BB962C8B-B14F-4D97-AF65-F5344CB8AC3E}">
        <p14:creationId xmlns:p14="http://schemas.microsoft.com/office/powerpoint/2010/main" val="717000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BCFF02-964F-42F2-9BBD-241676DE8E49}"/>
              </a:ext>
            </a:extLst>
          </p:cNvPr>
          <p:cNvSpPr>
            <a:spLocks noGrp="1"/>
          </p:cNvSpPr>
          <p:nvPr>
            <p:ph idx="1"/>
          </p:nvPr>
        </p:nvSpPr>
        <p:spPr>
          <a:xfrm>
            <a:off x="838200" y="1879600"/>
            <a:ext cx="10515600" cy="4766733"/>
          </a:xfrm>
        </p:spPr>
        <p:txBody>
          <a:bodyPr>
            <a:noAutofit/>
          </a:bodyPr>
          <a:lstStyle/>
          <a:p>
            <a:pPr marL="342900" indent="-342900" algn="just">
              <a:buFont typeface="+mj-lt"/>
              <a:buAutoNum type="arabicPeriod"/>
            </a:pPr>
            <a:r>
              <a:rPr lang="en-US" sz="1600" dirty="0">
                <a:latin typeface="Times New Roman" panose="02020603050405020304" pitchFamily="18" charset="0"/>
                <a:cs typeface="Times New Roman" panose="02020603050405020304" pitchFamily="18" charset="0"/>
              </a:rPr>
              <a:t>Distributed and Scalable: HBase is designed to be distributed and scalable, which means it can handle large datasets and can scale out horizontally by adding more nodes to the cluster.</a:t>
            </a:r>
          </a:p>
          <a:p>
            <a:pPr marL="342900" indent="-342900" algn="just">
              <a:buFont typeface="+mj-lt"/>
              <a:buAutoNum type="arabicPeriod"/>
            </a:pPr>
            <a:r>
              <a:rPr lang="en-US" sz="1600" dirty="0">
                <a:latin typeface="Times New Roman" panose="02020603050405020304" pitchFamily="18" charset="0"/>
                <a:cs typeface="Times New Roman" panose="02020603050405020304" pitchFamily="18" charset="0"/>
              </a:rPr>
              <a:t>Column-oriented Storage: HBase stores data in a column-oriented manner, which means data is organized by columns rather than rows. This allows for efficient data retrieval and aggregation.</a:t>
            </a:r>
          </a:p>
          <a:p>
            <a:pPr marL="342900" indent="-342900" algn="just">
              <a:buFont typeface="+mj-lt"/>
              <a:buAutoNum type="arabicPeriod"/>
            </a:pPr>
            <a:r>
              <a:rPr lang="en-US" sz="1600" dirty="0">
                <a:latin typeface="Times New Roman" panose="02020603050405020304" pitchFamily="18" charset="0"/>
                <a:cs typeface="Times New Roman" panose="02020603050405020304" pitchFamily="18" charset="0"/>
              </a:rPr>
              <a:t>Hadoop Integration: HBase is built on top of Hadoop, which means it can leverage Hadoop’s distributed file system (HDFS) for storage and MapReduce for data processing.</a:t>
            </a:r>
          </a:p>
          <a:p>
            <a:pPr marL="342900" indent="-342900" algn="just">
              <a:buFont typeface="+mj-lt"/>
              <a:buAutoNum type="arabicPeriod"/>
            </a:pPr>
            <a:r>
              <a:rPr lang="en-US" sz="1600" dirty="0">
                <a:latin typeface="Times New Roman" panose="02020603050405020304" pitchFamily="18" charset="0"/>
                <a:cs typeface="Times New Roman" panose="02020603050405020304" pitchFamily="18" charset="0"/>
              </a:rPr>
              <a:t>Consistency and Replication: HBase provides strong consistency guarantees for read and write operations, and supports replication of data across multiple nodes for fault tolerance.</a:t>
            </a:r>
          </a:p>
          <a:p>
            <a:pPr marL="342900" indent="-342900" algn="just">
              <a:buFont typeface="+mj-lt"/>
              <a:buAutoNum type="arabicPeriod"/>
            </a:pPr>
            <a:r>
              <a:rPr lang="en-US" sz="1600" dirty="0">
                <a:latin typeface="Times New Roman" panose="02020603050405020304" pitchFamily="18" charset="0"/>
                <a:cs typeface="Times New Roman" panose="02020603050405020304" pitchFamily="18" charset="0"/>
              </a:rPr>
              <a:t>Built-in Caching: HBase has a built-in caching mechanism that can cache frequently accessed data in memory, which can improve query performance.</a:t>
            </a:r>
          </a:p>
          <a:p>
            <a:pPr marL="342900" indent="-342900" algn="just">
              <a:buFont typeface="+mj-lt"/>
              <a:buAutoNum type="arabicPeriod"/>
            </a:pPr>
            <a:r>
              <a:rPr lang="en-US" sz="1600" dirty="0">
                <a:latin typeface="Times New Roman" panose="02020603050405020304" pitchFamily="18" charset="0"/>
                <a:cs typeface="Times New Roman" panose="02020603050405020304" pitchFamily="18" charset="0"/>
              </a:rPr>
              <a:t>Compression: HBase supports compression of data, which can reduce storage requirements and improve query performance.</a:t>
            </a:r>
          </a:p>
          <a:p>
            <a:pPr marL="342900" indent="-342900" algn="just">
              <a:buFont typeface="+mj-lt"/>
              <a:buAutoNum type="arabicPeriod"/>
            </a:pPr>
            <a:r>
              <a:rPr lang="en-US" sz="1600" dirty="0">
                <a:latin typeface="Times New Roman" panose="02020603050405020304" pitchFamily="18" charset="0"/>
                <a:cs typeface="Times New Roman" panose="02020603050405020304" pitchFamily="18" charset="0"/>
              </a:rPr>
              <a:t>Flexible Schema: HBase supports flexible schemas, which means the schema can be updated on the fly without requiring a database schema migration.</a:t>
            </a:r>
          </a:p>
          <a:p>
            <a:pPr marL="0" indent="0" algn="just">
              <a:buNone/>
            </a:pPr>
            <a:r>
              <a:rPr lang="en-US" sz="1600" dirty="0">
                <a:latin typeface="Times New Roman" panose="02020603050405020304" pitchFamily="18" charset="0"/>
                <a:cs typeface="Times New Roman" panose="02020603050405020304" pitchFamily="18" charset="0"/>
              </a:rPr>
              <a:t>Note – HBase is extensively used for online analytical operations, like in banking applications such as real-time data updates in ATM machines, HBase can be used.</a:t>
            </a:r>
            <a:endParaRPr lang="en-IN" sz="1600" dirty="0">
              <a:latin typeface="Times New Roman" panose="02020603050405020304" pitchFamily="18" charset="0"/>
              <a:cs typeface="Times New Roman" panose="02020603050405020304" pitchFamily="18" charset="0"/>
            </a:endParaRPr>
          </a:p>
        </p:txBody>
      </p:sp>
      <p:sp>
        <p:nvSpPr>
          <p:cNvPr id="5" name="Title 4">
            <a:extLst>
              <a:ext uri="{FF2B5EF4-FFF2-40B4-BE49-F238E27FC236}">
                <a16:creationId xmlns:a16="http://schemas.microsoft.com/office/drawing/2014/main" id="{2015E0FC-D127-494E-BB99-0CC819469A0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Features of HBase</a:t>
            </a:r>
          </a:p>
        </p:txBody>
      </p:sp>
    </p:spTree>
    <p:extLst>
      <p:ext uri="{BB962C8B-B14F-4D97-AF65-F5344CB8AC3E}">
        <p14:creationId xmlns:p14="http://schemas.microsoft.com/office/powerpoint/2010/main" val="2999333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AC43F-B0C6-50CB-22E3-A58542C6266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Advanced Usage of HBase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FBFF858-B197-1685-EFE1-EB872C4C3DCD}"/>
              </a:ext>
            </a:extLst>
          </p:cNvPr>
          <p:cNvSpPr>
            <a:spLocks noGrp="1"/>
          </p:cNvSpPr>
          <p:nvPr>
            <p:ph idx="1"/>
          </p:nvPr>
        </p:nvSpPr>
        <p:spPr>
          <a:xfrm>
            <a:off x="569167" y="1820333"/>
            <a:ext cx="10784633" cy="4356630"/>
          </a:xfrm>
        </p:spPr>
        <p:txBody>
          <a:bodyPr>
            <a:normAutofit/>
          </a:bodyPr>
          <a:lstStyle/>
          <a:p>
            <a:r>
              <a:rPr lang="en-US" sz="2000" dirty="0">
                <a:latin typeface="Times New Roman" panose="02020603050405020304" pitchFamily="18" charset="0"/>
                <a:ea typeface="Tahoma" panose="020B0604030504040204" pitchFamily="34" charset="0"/>
                <a:cs typeface="Times New Roman" panose="02020603050405020304" pitchFamily="18" charset="0"/>
              </a:rPr>
              <a:t>It is used whenever there is a need to write heavy applications.</a:t>
            </a:r>
          </a:p>
          <a:p>
            <a:r>
              <a:rPr lang="en-US" sz="2000" dirty="0">
                <a:latin typeface="Times New Roman" panose="02020603050405020304" pitchFamily="18" charset="0"/>
                <a:ea typeface="Tahoma" panose="020B0604030504040204" pitchFamily="34" charset="0"/>
                <a:cs typeface="Times New Roman" panose="02020603050405020304" pitchFamily="18" charset="0"/>
              </a:rPr>
              <a:t>HBase is used whenever we need to provide fast random access to available data.</a:t>
            </a:r>
          </a:p>
          <a:p>
            <a:r>
              <a:rPr lang="en-US" sz="2000" dirty="0">
                <a:latin typeface="Times New Roman" panose="02020603050405020304" pitchFamily="18" charset="0"/>
                <a:ea typeface="Tahoma" panose="020B0604030504040204" pitchFamily="34" charset="0"/>
                <a:cs typeface="Times New Roman" panose="02020603050405020304" pitchFamily="18" charset="0"/>
              </a:rPr>
              <a:t>Companies such as Facebook, Twitter, Yahoo, and Adobe use HBase internally.</a:t>
            </a:r>
            <a:endParaRPr lang="en-IN" sz="2000" dirty="0">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060030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DCB008-66D3-4D49-9618-8E78B7BD92F3}"/>
              </a:ext>
            </a:extLst>
          </p:cNvPr>
          <p:cNvSpPr>
            <a:spLocks noGrp="1"/>
          </p:cNvSpPr>
          <p:nvPr>
            <p:ph idx="1"/>
          </p:nvPr>
        </p:nvSpPr>
        <p:spPr>
          <a:xfrm>
            <a:off x="313266" y="1896533"/>
            <a:ext cx="11489958" cy="3628496"/>
          </a:xfrm>
        </p:spPr>
        <p:txBody>
          <a:bodyPr>
            <a:normAutofit/>
          </a:bodyPr>
          <a:lstStyle/>
          <a:p>
            <a:pPr algn="just"/>
            <a:r>
              <a:rPr lang="en-US" sz="2000" dirty="0">
                <a:latin typeface="Times New Roman" panose="02020603050405020304" pitchFamily="18" charset="0"/>
                <a:cs typeface="Times New Roman" panose="02020603050405020304" pitchFamily="18" charset="0"/>
              </a:rPr>
              <a:t>With HBase, you have a ―query-first schema design; all possible queries should be identified first, and the schema model designed accordingly. You should design your HBase schema to take advantage of the strengths of HBase. Depending on access patterns, schema can be designed so that the data that is read together is stored together. </a:t>
            </a:r>
          </a:p>
          <a:p>
            <a:pPr algn="just"/>
            <a:r>
              <a:rPr lang="en-US" sz="2000" dirty="0">
                <a:latin typeface="Times New Roman" panose="02020603050405020304" pitchFamily="18" charset="0"/>
                <a:cs typeface="Times New Roman" panose="02020603050405020304" pitchFamily="18" charset="0"/>
              </a:rPr>
              <a:t>Remember that HBase is designed for clustering</a:t>
            </a:r>
          </a:p>
          <a:p>
            <a:pPr algn="just"/>
            <a:endParaRPr lang="en-IN"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0C84AC7-B6C5-476B-8657-F6B1A3D7D7B9}"/>
              </a:ext>
            </a:extLst>
          </p:cNvPr>
          <p:cNvPicPr>
            <a:picLocks noChangeAspect="1"/>
          </p:cNvPicPr>
          <p:nvPr/>
        </p:nvPicPr>
        <p:blipFill>
          <a:blip r:embed="rId2"/>
          <a:stretch>
            <a:fillRect/>
          </a:stretch>
        </p:blipFill>
        <p:spPr>
          <a:xfrm>
            <a:off x="6466114" y="3029722"/>
            <a:ext cx="2790610" cy="2780000"/>
          </a:xfrm>
          <a:prstGeom prst="rect">
            <a:avLst/>
          </a:prstGeom>
        </p:spPr>
      </p:pic>
      <p:sp>
        <p:nvSpPr>
          <p:cNvPr id="8" name="Title 7">
            <a:extLst>
              <a:ext uri="{FF2B5EF4-FFF2-40B4-BE49-F238E27FC236}">
                <a16:creationId xmlns:a16="http://schemas.microsoft.com/office/drawing/2014/main" id="{B77DB2A0-F75B-4D06-A622-5FAB86AFCB43}"/>
              </a:ext>
            </a:extLst>
          </p:cNvPr>
          <p:cNvSpPr>
            <a:spLocks noGrp="1"/>
          </p:cNvSpPr>
          <p:nvPr>
            <p:ph type="title"/>
          </p:nvPr>
        </p:nvSpPr>
        <p:spPr/>
        <p:txBody>
          <a:bodyPr/>
          <a:lstStyle/>
          <a:p>
            <a:r>
              <a:rPr lang="en-IN" sz="4400" dirty="0">
                <a:latin typeface="Times New Roman" panose="02020603050405020304" pitchFamily="18" charset="0"/>
                <a:cs typeface="Times New Roman" panose="02020603050405020304" pitchFamily="18" charset="0"/>
              </a:rPr>
              <a:t>HBase Design Schema</a:t>
            </a:r>
            <a:endParaRPr lang="en-IN" b="1" dirty="0"/>
          </a:p>
        </p:txBody>
      </p:sp>
    </p:spTree>
    <p:extLst>
      <p:ext uri="{BB962C8B-B14F-4D97-AF65-F5344CB8AC3E}">
        <p14:creationId xmlns:p14="http://schemas.microsoft.com/office/powerpoint/2010/main" val="1491961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3BF8-0E4C-47C4-9BEA-D38D0A9C8C3E}"/>
              </a:ext>
            </a:extLst>
          </p:cNvPr>
          <p:cNvSpPr>
            <a:spLocks noGrp="1"/>
          </p:cNvSpPr>
          <p:nvPr>
            <p:ph type="title"/>
          </p:nvPr>
        </p:nvSpPr>
        <p:spPr/>
        <p:txBody>
          <a:bodyPr>
            <a:normAutofit/>
          </a:bodyPr>
          <a:lstStyle/>
          <a:p>
            <a:r>
              <a:rPr lang="en-IN" dirty="0">
                <a:latin typeface="Times New Roman" panose="02020603050405020304" pitchFamily="18" charset="0"/>
                <a:cs typeface="Times New Roman" panose="02020603050405020304" pitchFamily="18" charset="0"/>
              </a:rPr>
              <a:t>Advance Indexing In HBase</a:t>
            </a:r>
            <a:br>
              <a:rPr lang="en-IN" sz="3200"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C211E86-7893-477C-BAA0-2FC60E887A55}"/>
              </a:ext>
            </a:extLst>
          </p:cNvPr>
          <p:cNvSpPr>
            <a:spLocks noGrp="1"/>
          </p:cNvSpPr>
          <p:nvPr>
            <p:ph idx="1"/>
          </p:nvPr>
        </p:nvSpPr>
        <p:spPr>
          <a:xfrm>
            <a:off x="838200" y="1524000"/>
            <a:ext cx="10515600" cy="4652963"/>
          </a:xfrm>
        </p:spPr>
        <p:txBody>
          <a:bodyPr>
            <a:normAutofit/>
          </a:bodyPr>
          <a:lstStyle/>
          <a:p>
            <a:pPr algn="just"/>
            <a:r>
              <a:rPr lang="en-US" sz="2000" dirty="0">
                <a:latin typeface="Times New Roman" panose="02020603050405020304" pitchFamily="18" charset="0"/>
                <a:cs typeface="Times New Roman" panose="02020603050405020304" pitchFamily="18" charset="0"/>
              </a:rPr>
              <a:t>In HBase, the row key provides the same data retrieval benefits as a primary index. So, when you create a secondary index, use elements that are different from the row key.</a:t>
            </a:r>
          </a:p>
          <a:p>
            <a:pPr algn="just"/>
            <a:r>
              <a:rPr lang="en-US" sz="2000" dirty="0">
                <a:latin typeface="Times New Roman" panose="02020603050405020304" pitchFamily="18" charset="0"/>
                <a:cs typeface="Times New Roman" panose="02020603050405020304" pitchFamily="18" charset="0"/>
              </a:rPr>
              <a:t>Secondary indexes allow you to have a secondary way to read an HBase table. They provide a way to efficiently access records by means of some piece of information other than the primary key.</a:t>
            </a:r>
          </a:p>
          <a:p>
            <a:pPr algn="just"/>
            <a:r>
              <a:rPr lang="en-US" sz="2000" dirty="0">
                <a:latin typeface="Times New Roman" panose="02020603050405020304" pitchFamily="18" charset="0"/>
                <a:cs typeface="Times New Roman" panose="02020603050405020304" pitchFamily="18" charset="0"/>
              </a:rPr>
              <a:t>Secondary indexes require additional cluster space and processing because the act of creating a secondary index requires both space and processing cycles to update.</a:t>
            </a:r>
          </a:p>
          <a:p>
            <a:pPr algn="just"/>
            <a:r>
              <a:rPr lang="en-US" sz="2000" dirty="0">
                <a:latin typeface="Times New Roman" panose="02020603050405020304" pitchFamily="18" charset="0"/>
                <a:cs typeface="Times New Roman" panose="02020603050405020304" pitchFamily="18" charset="0"/>
              </a:rPr>
              <a:t>A method of index maintenance, called Diff-Index, can help IBM® Big SQL to create secondary indexes for HBase, maintain those indexes, and use indexes to speed up queries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1863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72A59-FEF2-40C3-9753-A2B0518A66C6}"/>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FF0CABD3-FBF4-4FAE-81C0-9A854F1F4775}"/>
              </a:ext>
            </a:extLst>
          </p:cNvPr>
          <p:cNvPicPr>
            <a:picLocks noGrp="1" noChangeAspect="1"/>
          </p:cNvPicPr>
          <p:nvPr>
            <p:ph idx="1"/>
          </p:nvPr>
        </p:nvPicPr>
        <p:blipFill>
          <a:blip r:embed="rId2"/>
          <a:stretch>
            <a:fillRect/>
          </a:stretch>
        </p:blipFill>
        <p:spPr>
          <a:xfrm>
            <a:off x="838200" y="1783291"/>
            <a:ext cx="6012332" cy="4351338"/>
          </a:xfrm>
        </p:spPr>
      </p:pic>
      <p:pic>
        <p:nvPicPr>
          <p:cNvPr id="7" name="Picture 6">
            <a:extLst>
              <a:ext uri="{FF2B5EF4-FFF2-40B4-BE49-F238E27FC236}">
                <a16:creationId xmlns:a16="http://schemas.microsoft.com/office/drawing/2014/main" id="{E759CAB3-5BFF-4AB2-B0BB-F5F7E6E0C869}"/>
              </a:ext>
            </a:extLst>
          </p:cNvPr>
          <p:cNvPicPr>
            <a:picLocks noChangeAspect="1"/>
          </p:cNvPicPr>
          <p:nvPr/>
        </p:nvPicPr>
        <p:blipFill>
          <a:blip r:embed="rId3"/>
          <a:stretch>
            <a:fillRect/>
          </a:stretch>
        </p:blipFill>
        <p:spPr>
          <a:xfrm>
            <a:off x="7130169" y="2324009"/>
            <a:ext cx="5061831" cy="2209981"/>
          </a:xfrm>
          <a:prstGeom prst="rect">
            <a:avLst/>
          </a:prstGeom>
        </p:spPr>
      </p:pic>
    </p:spTree>
    <p:extLst>
      <p:ext uri="{BB962C8B-B14F-4D97-AF65-F5344CB8AC3E}">
        <p14:creationId xmlns:p14="http://schemas.microsoft.com/office/powerpoint/2010/main" val="3281272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F7AAF-53F6-4A59-AFD6-F7229ADB22F9}"/>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E2E3C205-E959-49C3-8DC8-AE1D25CB0BEA}"/>
              </a:ext>
            </a:extLst>
          </p:cNvPr>
          <p:cNvPicPr>
            <a:picLocks noGrp="1" noChangeAspect="1"/>
          </p:cNvPicPr>
          <p:nvPr>
            <p:ph idx="1"/>
          </p:nvPr>
        </p:nvPicPr>
        <p:blipFill>
          <a:blip r:embed="rId2"/>
          <a:stretch>
            <a:fillRect/>
          </a:stretch>
        </p:blipFill>
        <p:spPr>
          <a:xfrm>
            <a:off x="838200" y="1791759"/>
            <a:ext cx="5847587" cy="4351338"/>
          </a:xfrm>
        </p:spPr>
      </p:pic>
    </p:spTree>
    <p:extLst>
      <p:ext uri="{BB962C8B-B14F-4D97-AF65-F5344CB8AC3E}">
        <p14:creationId xmlns:p14="http://schemas.microsoft.com/office/powerpoint/2010/main" val="146583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5D513-1F1A-4BC7-B5C1-406EDDA2A7F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Table Management Commands</a:t>
            </a:r>
          </a:p>
        </p:txBody>
      </p:sp>
      <p:sp>
        <p:nvSpPr>
          <p:cNvPr id="3" name="Content Placeholder 2">
            <a:extLst>
              <a:ext uri="{FF2B5EF4-FFF2-40B4-BE49-F238E27FC236}">
                <a16:creationId xmlns:a16="http://schemas.microsoft.com/office/drawing/2014/main" id="{797A98E7-2F03-44DC-9C37-F9490D487DC0}"/>
              </a:ext>
            </a:extLst>
          </p:cNvPr>
          <p:cNvSpPr>
            <a:spLocks noGrp="1"/>
          </p:cNvSpPr>
          <p:nvPr>
            <p:ph idx="1"/>
          </p:nvPr>
        </p:nvSpPr>
        <p:spPr/>
        <p:txBody>
          <a:bodyPr>
            <a:normAutofit/>
          </a:bodyPr>
          <a:lstStyle/>
          <a:p>
            <a:pPr marL="228600" lvl="0" indent="-228600" algn="l" rtl="0">
              <a:lnSpc>
                <a:spcPct val="150000"/>
              </a:lnSpc>
              <a:spcBef>
                <a:spcPts val="0"/>
              </a:spcBef>
              <a:spcAft>
                <a:spcPts val="0"/>
              </a:spcAft>
              <a:buClr>
                <a:srgbClr val="002060"/>
              </a:buClr>
              <a:buSzPts val="2400"/>
              <a:buChar char="•"/>
            </a:pPr>
            <a:r>
              <a:rPr lang="en-US" sz="2000" b="1" i="0" u="none" strike="noStrike" cap="none" dirty="0">
                <a:solidFill>
                  <a:srgbClr val="002060"/>
                </a:solidFill>
                <a:latin typeface="Times New Roman"/>
                <a:ea typeface="Times New Roman"/>
                <a:cs typeface="Times New Roman"/>
                <a:sym typeface="Times New Roman"/>
              </a:rPr>
              <a:t>Create a Table</a:t>
            </a:r>
            <a:br>
              <a:rPr lang="en-US" sz="2000" b="0" i="0" u="none" strike="noStrike" cap="none" dirty="0">
                <a:solidFill>
                  <a:schemeClr val="dk1"/>
                </a:solidFill>
                <a:latin typeface="Times New Roman"/>
                <a:ea typeface="Times New Roman"/>
                <a:cs typeface="Times New Roman"/>
                <a:sym typeface="Times New Roman"/>
              </a:rPr>
            </a:br>
            <a:r>
              <a:rPr lang="en-US" sz="2000" b="0" i="0" u="none" strike="noStrike" cap="none" dirty="0">
                <a:solidFill>
                  <a:schemeClr val="dk1"/>
                </a:solidFill>
                <a:latin typeface="Times New Roman"/>
                <a:ea typeface="Times New Roman"/>
                <a:cs typeface="Times New Roman"/>
                <a:sym typeface="Times New Roman"/>
              </a:rPr>
              <a:t>create '</a:t>
            </a:r>
            <a:r>
              <a:rPr lang="en-US" sz="2000" b="0" i="0" u="none" strike="noStrike" cap="none" dirty="0" err="1">
                <a:solidFill>
                  <a:schemeClr val="dk1"/>
                </a:solidFill>
                <a:latin typeface="Times New Roman"/>
                <a:ea typeface="Times New Roman"/>
                <a:cs typeface="Times New Roman"/>
                <a:sym typeface="Times New Roman"/>
              </a:rPr>
              <a:t>table_name</a:t>
            </a:r>
            <a:r>
              <a:rPr lang="en-US" sz="2000" b="0" i="0" u="none" strike="noStrike" cap="none" dirty="0">
                <a:solidFill>
                  <a:schemeClr val="dk1"/>
                </a:solidFill>
                <a:latin typeface="Times New Roman"/>
                <a:ea typeface="Times New Roman"/>
                <a:cs typeface="Times New Roman"/>
                <a:sym typeface="Times New Roman"/>
              </a:rPr>
              <a:t>', '</a:t>
            </a:r>
            <a:r>
              <a:rPr lang="en-US" sz="2000" b="0" i="0" u="none" strike="noStrike" cap="none" dirty="0" err="1">
                <a:solidFill>
                  <a:schemeClr val="dk1"/>
                </a:solidFill>
                <a:latin typeface="Times New Roman"/>
                <a:ea typeface="Times New Roman"/>
                <a:cs typeface="Times New Roman"/>
                <a:sym typeface="Times New Roman"/>
              </a:rPr>
              <a:t>column_family</a:t>
            </a:r>
            <a:r>
              <a:rPr lang="en-US" sz="2000" b="0" i="0" u="none" strike="noStrike" cap="none" dirty="0">
                <a:solidFill>
                  <a:schemeClr val="dk1"/>
                </a:solidFill>
                <a:latin typeface="Times New Roman"/>
                <a:ea typeface="Times New Roman"/>
                <a:cs typeface="Times New Roman"/>
                <a:sym typeface="Times New Roman"/>
              </a:rPr>
              <a:t>'</a:t>
            </a:r>
            <a:br>
              <a:rPr lang="en-US" sz="2000" b="0" i="0" u="none" strike="noStrike" cap="none" dirty="0">
                <a:solidFill>
                  <a:schemeClr val="dk1"/>
                </a:solidFill>
                <a:latin typeface="Times New Roman"/>
                <a:ea typeface="Times New Roman"/>
                <a:cs typeface="Times New Roman"/>
                <a:sym typeface="Times New Roman"/>
              </a:rPr>
            </a:br>
            <a:r>
              <a:rPr lang="en-US" sz="2000" b="0" i="0" u="none" strike="noStrike" cap="none" dirty="0">
                <a:solidFill>
                  <a:schemeClr val="dk1"/>
                </a:solidFill>
                <a:latin typeface="Times New Roman"/>
                <a:ea typeface="Times New Roman"/>
                <a:cs typeface="Times New Roman"/>
                <a:sym typeface="Times New Roman"/>
              </a:rPr>
              <a:t>Example: create 'students', 'details'</a:t>
            </a:r>
            <a:endParaRPr lang="en-US" sz="2000" dirty="0"/>
          </a:p>
          <a:p>
            <a:pPr marL="228600" lvl="0" indent="-228600" algn="l" rtl="0">
              <a:lnSpc>
                <a:spcPct val="150000"/>
              </a:lnSpc>
              <a:spcBef>
                <a:spcPts val="0"/>
              </a:spcBef>
              <a:spcAft>
                <a:spcPts val="0"/>
              </a:spcAft>
              <a:buClr>
                <a:srgbClr val="002060"/>
              </a:buClr>
              <a:buSzPts val="2400"/>
              <a:buChar char="•"/>
            </a:pPr>
            <a:r>
              <a:rPr lang="en-US" sz="2000" b="1" i="0" u="none" strike="noStrike" cap="none" dirty="0">
                <a:solidFill>
                  <a:srgbClr val="002060"/>
                </a:solidFill>
                <a:latin typeface="Times New Roman"/>
                <a:ea typeface="Times New Roman"/>
                <a:cs typeface="Times New Roman"/>
                <a:sym typeface="Times New Roman"/>
              </a:rPr>
              <a:t>List Tables</a:t>
            </a:r>
            <a:br>
              <a:rPr lang="en-US" sz="2000" b="0" i="0" u="none" strike="noStrike" cap="none" dirty="0">
                <a:solidFill>
                  <a:schemeClr val="dk1"/>
                </a:solidFill>
                <a:latin typeface="Times New Roman"/>
                <a:ea typeface="Times New Roman"/>
                <a:cs typeface="Times New Roman"/>
                <a:sym typeface="Times New Roman"/>
              </a:rPr>
            </a:br>
            <a:r>
              <a:rPr lang="en-US" sz="2000" b="0" i="0" u="none" strike="noStrike" cap="none" dirty="0">
                <a:solidFill>
                  <a:schemeClr val="dk1"/>
                </a:solidFill>
                <a:latin typeface="Times New Roman"/>
                <a:ea typeface="Times New Roman"/>
                <a:cs typeface="Times New Roman"/>
                <a:sym typeface="Times New Roman"/>
              </a:rPr>
              <a:t>list</a:t>
            </a:r>
            <a:endParaRPr lang="en-US" sz="2000" dirty="0"/>
          </a:p>
          <a:p>
            <a:pPr marL="228600" lvl="0" indent="-228600" algn="l" rtl="0">
              <a:lnSpc>
                <a:spcPct val="150000"/>
              </a:lnSpc>
              <a:spcBef>
                <a:spcPts val="0"/>
              </a:spcBef>
              <a:spcAft>
                <a:spcPts val="0"/>
              </a:spcAft>
              <a:buClr>
                <a:srgbClr val="002060"/>
              </a:buClr>
              <a:buSzPts val="2400"/>
              <a:buChar char="•"/>
            </a:pPr>
            <a:r>
              <a:rPr lang="en-US" sz="2000" b="1" i="0" u="none" strike="noStrike" cap="none" dirty="0">
                <a:solidFill>
                  <a:srgbClr val="002060"/>
                </a:solidFill>
                <a:latin typeface="Times New Roman"/>
                <a:ea typeface="Times New Roman"/>
                <a:cs typeface="Times New Roman"/>
                <a:sym typeface="Times New Roman"/>
              </a:rPr>
              <a:t>Disable a Table</a:t>
            </a:r>
            <a:br>
              <a:rPr lang="en-US" sz="2000" b="0" i="0" u="none" strike="noStrike" cap="none" dirty="0">
                <a:solidFill>
                  <a:schemeClr val="dk1"/>
                </a:solidFill>
                <a:latin typeface="Times New Roman"/>
                <a:ea typeface="Times New Roman"/>
                <a:cs typeface="Times New Roman"/>
                <a:sym typeface="Times New Roman"/>
              </a:rPr>
            </a:br>
            <a:r>
              <a:rPr lang="en-US" sz="2000" b="0" i="0" u="none" strike="noStrike" cap="none" dirty="0">
                <a:solidFill>
                  <a:schemeClr val="dk1"/>
                </a:solidFill>
                <a:latin typeface="Times New Roman"/>
                <a:ea typeface="Times New Roman"/>
                <a:cs typeface="Times New Roman"/>
                <a:sym typeface="Times New Roman"/>
              </a:rPr>
              <a:t>disable '</a:t>
            </a:r>
            <a:r>
              <a:rPr lang="en-US" sz="2000" b="0" i="0" u="none" strike="noStrike" cap="none" dirty="0" err="1">
                <a:solidFill>
                  <a:schemeClr val="dk1"/>
                </a:solidFill>
                <a:latin typeface="Times New Roman"/>
                <a:ea typeface="Times New Roman"/>
                <a:cs typeface="Times New Roman"/>
                <a:sym typeface="Times New Roman"/>
              </a:rPr>
              <a:t>table_name</a:t>
            </a:r>
            <a:r>
              <a:rPr lang="en-US" sz="2000" b="0" i="0" u="none" strike="noStrike" cap="none" dirty="0">
                <a:solidFill>
                  <a:schemeClr val="dk1"/>
                </a:solidFill>
                <a:latin typeface="Times New Roman"/>
                <a:ea typeface="Times New Roman"/>
                <a:cs typeface="Times New Roman"/>
                <a:sym typeface="Times New Roman"/>
              </a:rPr>
              <a:t>'</a:t>
            </a:r>
            <a:endParaRPr lang="en-US" sz="2000" dirty="0"/>
          </a:p>
          <a:p>
            <a:pPr marL="228600" lvl="0" indent="-228600" algn="l" rtl="0">
              <a:lnSpc>
                <a:spcPct val="150000"/>
              </a:lnSpc>
              <a:spcBef>
                <a:spcPts val="0"/>
              </a:spcBef>
              <a:spcAft>
                <a:spcPts val="0"/>
              </a:spcAft>
              <a:buClr>
                <a:srgbClr val="002060"/>
              </a:buClr>
              <a:buSzPts val="2400"/>
              <a:buChar char="•"/>
            </a:pPr>
            <a:r>
              <a:rPr lang="en-US" sz="2000" b="1" i="0" u="none" strike="noStrike" cap="none" dirty="0">
                <a:solidFill>
                  <a:srgbClr val="002060"/>
                </a:solidFill>
                <a:latin typeface="Times New Roman"/>
                <a:ea typeface="Times New Roman"/>
                <a:cs typeface="Times New Roman"/>
                <a:sym typeface="Times New Roman"/>
              </a:rPr>
              <a:t>Check if Table is Disabled</a:t>
            </a:r>
            <a:br>
              <a:rPr lang="en-US" sz="2000" b="0" i="0" u="none" strike="noStrike" cap="none" dirty="0">
                <a:solidFill>
                  <a:schemeClr val="dk1"/>
                </a:solidFill>
                <a:latin typeface="Times New Roman"/>
                <a:ea typeface="Times New Roman"/>
                <a:cs typeface="Times New Roman"/>
                <a:sym typeface="Times New Roman"/>
              </a:rPr>
            </a:br>
            <a:r>
              <a:rPr lang="en-US" sz="2000" b="0" i="0" u="none" strike="noStrike" cap="none" dirty="0" err="1">
                <a:solidFill>
                  <a:schemeClr val="dk1"/>
                </a:solidFill>
                <a:latin typeface="Times New Roman"/>
                <a:ea typeface="Times New Roman"/>
                <a:cs typeface="Times New Roman"/>
                <a:sym typeface="Times New Roman"/>
              </a:rPr>
              <a:t>is_disabled</a:t>
            </a:r>
            <a:r>
              <a:rPr lang="en-US" sz="2000" b="0" i="0" u="none" strike="noStrike" cap="none" dirty="0">
                <a:solidFill>
                  <a:schemeClr val="dk1"/>
                </a:solidFill>
                <a:latin typeface="Times New Roman"/>
                <a:ea typeface="Times New Roman"/>
                <a:cs typeface="Times New Roman"/>
                <a:sym typeface="Times New Roman"/>
              </a:rPr>
              <a:t> '</a:t>
            </a:r>
            <a:r>
              <a:rPr lang="en-US" sz="2000" b="0" i="0" u="none" strike="noStrike" cap="none" dirty="0" err="1">
                <a:solidFill>
                  <a:schemeClr val="dk1"/>
                </a:solidFill>
                <a:latin typeface="Times New Roman"/>
                <a:ea typeface="Times New Roman"/>
                <a:cs typeface="Times New Roman"/>
                <a:sym typeface="Times New Roman"/>
              </a:rPr>
              <a:t>table_name</a:t>
            </a:r>
            <a:r>
              <a:rPr lang="en-US" sz="2000" b="0" i="0" u="none" strike="noStrike" cap="none" dirty="0">
                <a:solidFill>
                  <a:schemeClr val="dk1"/>
                </a:solidFill>
                <a:latin typeface="Times New Roman"/>
                <a:ea typeface="Times New Roman"/>
                <a:cs typeface="Times New Roman"/>
                <a:sym typeface="Times New Roman"/>
              </a:rPr>
              <a:t>'</a:t>
            </a:r>
            <a:endParaRPr lang="en-US" sz="2000" dirty="0"/>
          </a:p>
        </p:txBody>
      </p:sp>
    </p:spTree>
    <p:extLst>
      <p:ext uri="{BB962C8B-B14F-4D97-AF65-F5344CB8AC3E}">
        <p14:creationId xmlns:p14="http://schemas.microsoft.com/office/powerpoint/2010/main" val="1564780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CE6477-2E6B-4373-8B61-7B2692EAF087}"/>
              </a:ext>
            </a:extLst>
          </p:cNvPr>
          <p:cNvSpPr>
            <a:spLocks noGrp="1"/>
          </p:cNvSpPr>
          <p:nvPr>
            <p:ph idx="1"/>
          </p:nvPr>
        </p:nvSpPr>
        <p:spPr/>
        <p:txBody>
          <a:bodyPr>
            <a:normAutofit fontScale="85000" lnSpcReduction="20000"/>
          </a:bodyPr>
          <a:lstStyle/>
          <a:p>
            <a:pPr marL="228600" lvl="0" indent="-228600" algn="l" rtl="0">
              <a:lnSpc>
                <a:spcPct val="160000"/>
              </a:lnSpc>
              <a:spcBef>
                <a:spcPts val="0"/>
              </a:spcBef>
              <a:spcAft>
                <a:spcPts val="0"/>
              </a:spcAft>
              <a:buClr>
                <a:srgbClr val="002060"/>
              </a:buClr>
              <a:buSzPct val="100000"/>
              <a:buChar char="•"/>
            </a:pPr>
            <a:r>
              <a:rPr lang="en-US" sz="2600" b="1" dirty="0">
                <a:solidFill>
                  <a:srgbClr val="002060"/>
                </a:solidFill>
                <a:latin typeface="Times New Roman"/>
                <a:ea typeface="Times New Roman"/>
                <a:cs typeface="Times New Roman"/>
                <a:sym typeface="Times New Roman"/>
              </a:rPr>
              <a:t>Enable a Table</a:t>
            </a:r>
            <a:br>
              <a:rPr lang="en-US" sz="2600" dirty="0">
                <a:latin typeface="Times New Roman"/>
                <a:ea typeface="Times New Roman"/>
                <a:cs typeface="Times New Roman"/>
                <a:sym typeface="Times New Roman"/>
              </a:rPr>
            </a:br>
            <a:r>
              <a:rPr lang="en-US" sz="2600" dirty="0">
                <a:latin typeface="Times New Roman"/>
                <a:ea typeface="Times New Roman"/>
                <a:cs typeface="Times New Roman"/>
                <a:sym typeface="Times New Roman"/>
              </a:rPr>
              <a:t>enable '</a:t>
            </a:r>
            <a:r>
              <a:rPr lang="en-US" sz="2600" dirty="0" err="1">
                <a:latin typeface="Times New Roman"/>
                <a:ea typeface="Times New Roman"/>
                <a:cs typeface="Times New Roman"/>
                <a:sym typeface="Times New Roman"/>
              </a:rPr>
              <a:t>table_name</a:t>
            </a:r>
            <a:r>
              <a:rPr lang="en-US" sz="2600" dirty="0">
                <a:latin typeface="Times New Roman"/>
                <a:ea typeface="Times New Roman"/>
                <a:cs typeface="Times New Roman"/>
                <a:sym typeface="Times New Roman"/>
              </a:rPr>
              <a:t>'</a:t>
            </a:r>
            <a:endParaRPr lang="en-US" sz="2600" b="1" dirty="0">
              <a:latin typeface="Times New Roman"/>
              <a:ea typeface="Times New Roman"/>
              <a:cs typeface="Times New Roman"/>
              <a:sym typeface="Times New Roman"/>
            </a:endParaRPr>
          </a:p>
          <a:p>
            <a:pPr marL="228600" lvl="0" indent="-228600" algn="l" rtl="0">
              <a:lnSpc>
                <a:spcPct val="160000"/>
              </a:lnSpc>
              <a:spcBef>
                <a:spcPts val="0"/>
              </a:spcBef>
              <a:spcAft>
                <a:spcPts val="0"/>
              </a:spcAft>
              <a:buClr>
                <a:srgbClr val="002060"/>
              </a:buClr>
              <a:buSzPct val="100000"/>
              <a:buChar char="•"/>
            </a:pPr>
            <a:r>
              <a:rPr lang="en-US" sz="2600" b="1" dirty="0">
                <a:solidFill>
                  <a:srgbClr val="002060"/>
                </a:solidFill>
                <a:latin typeface="Times New Roman"/>
                <a:ea typeface="Times New Roman"/>
                <a:cs typeface="Times New Roman"/>
                <a:sym typeface="Times New Roman"/>
              </a:rPr>
              <a:t>Check if Table is Enabled</a:t>
            </a:r>
            <a:br>
              <a:rPr lang="en-US" sz="2600" dirty="0">
                <a:latin typeface="Times New Roman"/>
                <a:ea typeface="Times New Roman"/>
                <a:cs typeface="Times New Roman"/>
                <a:sym typeface="Times New Roman"/>
              </a:rPr>
            </a:br>
            <a:r>
              <a:rPr lang="en-US" sz="2600" dirty="0" err="1">
                <a:latin typeface="Times New Roman"/>
                <a:ea typeface="Times New Roman"/>
                <a:cs typeface="Times New Roman"/>
                <a:sym typeface="Times New Roman"/>
              </a:rPr>
              <a:t>is_enabled</a:t>
            </a:r>
            <a:r>
              <a:rPr lang="en-US" sz="2600" dirty="0">
                <a:latin typeface="Times New Roman"/>
                <a:ea typeface="Times New Roman"/>
                <a:cs typeface="Times New Roman"/>
                <a:sym typeface="Times New Roman"/>
              </a:rPr>
              <a:t> '</a:t>
            </a:r>
            <a:r>
              <a:rPr lang="en-US" sz="2600" dirty="0" err="1">
                <a:latin typeface="Times New Roman"/>
                <a:ea typeface="Times New Roman"/>
                <a:cs typeface="Times New Roman"/>
                <a:sym typeface="Times New Roman"/>
              </a:rPr>
              <a:t>table_name</a:t>
            </a:r>
            <a:r>
              <a:rPr lang="en-US" sz="2600" dirty="0">
                <a:latin typeface="Times New Roman"/>
                <a:ea typeface="Times New Roman"/>
                <a:cs typeface="Times New Roman"/>
                <a:sym typeface="Times New Roman"/>
              </a:rPr>
              <a:t>'</a:t>
            </a:r>
            <a:endParaRPr lang="en-US" sz="2600" dirty="0"/>
          </a:p>
          <a:p>
            <a:pPr marL="228600" lvl="0" indent="-228600" algn="l" rtl="0">
              <a:lnSpc>
                <a:spcPct val="160000"/>
              </a:lnSpc>
              <a:spcBef>
                <a:spcPts val="0"/>
              </a:spcBef>
              <a:spcAft>
                <a:spcPts val="0"/>
              </a:spcAft>
              <a:buClr>
                <a:srgbClr val="002060"/>
              </a:buClr>
              <a:buSzPct val="100000"/>
              <a:buChar char="•"/>
            </a:pPr>
            <a:r>
              <a:rPr lang="en-US" sz="2600" b="1" dirty="0">
                <a:solidFill>
                  <a:srgbClr val="002060"/>
                </a:solidFill>
                <a:latin typeface="Times New Roman"/>
                <a:ea typeface="Times New Roman"/>
                <a:cs typeface="Times New Roman"/>
                <a:sym typeface="Times New Roman"/>
              </a:rPr>
              <a:t>Describe a Table</a:t>
            </a:r>
            <a:br>
              <a:rPr lang="en-US" sz="2600" dirty="0">
                <a:latin typeface="Times New Roman"/>
                <a:ea typeface="Times New Roman"/>
                <a:cs typeface="Times New Roman"/>
                <a:sym typeface="Times New Roman"/>
              </a:rPr>
            </a:br>
            <a:r>
              <a:rPr lang="en-US" sz="2600" dirty="0">
                <a:latin typeface="Times New Roman"/>
                <a:ea typeface="Times New Roman"/>
                <a:cs typeface="Times New Roman"/>
                <a:sym typeface="Times New Roman"/>
              </a:rPr>
              <a:t>describe '</a:t>
            </a:r>
            <a:r>
              <a:rPr lang="en-US" sz="2600" dirty="0" err="1">
                <a:latin typeface="Times New Roman"/>
                <a:ea typeface="Times New Roman"/>
                <a:cs typeface="Times New Roman"/>
                <a:sym typeface="Times New Roman"/>
              </a:rPr>
              <a:t>table_name</a:t>
            </a:r>
            <a:r>
              <a:rPr lang="en-US" sz="2600" dirty="0">
                <a:latin typeface="Times New Roman"/>
                <a:ea typeface="Times New Roman"/>
                <a:cs typeface="Times New Roman"/>
                <a:sym typeface="Times New Roman"/>
              </a:rPr>
              <a:t>'</a:t>
            </a:r>
            <a:endParaRPr lang="en-US" sz="2600" dirty="0"/>
          </a:p>
          <a:p>
            <a:pPr marL="228600" lvl="0" indent="-228600" algn="l" rtl="0">
              <a:lnSpc>
                <a:spcPct val="160000"/>
              </a:lnSpc>
              <a:spcBef>
                <a:spcPts val="0"/>
              </a:spcBef>
              <a:spcAft>
                <a:spcPts val="0"/>
              </a:spcAft>
              <a:buClr>
                <a:srgbClr val="002060"/>
              </a:buClr>
              <a:buSzPct val="100000"/>
              <a:buChar char="•"/>
            </a:pPr>
            <a:r>
              <a:rPr lang="en-US" sz="2600" b="1" dirty="0">
                <a:solidFill>
                  <a:srgbClr val="002060"/>
                </a:solidFill>
                <a:latin typeface="Times New Roman"/>
                <a:ea typeface="Times New Roman"/>
                <a:cs typeface="Times New Roman"/>
                <a:sym typeface="Times New Roman"/>
              </a:rPr>
              <a:t>Drop a Table</a:t>
            </a:r>
            <a:r>
              <a:rPr lang="en-US" sz="2600" dirty="0">
                <a:solidFill>
                  <a:srgbClr val="002060"/>
                </a:solidFill>
                <a:latin typeface="Times New Roman"/>
                <a:ea typeface="Times New Roman"/>
                <a:cs typeface="Times New Roman"/>
                <a:sym typeface="Times New Roman"/>
              </a:rPr>
              <a:t> </a:t>
            </a:r>
            <a:r>
              <a:rPr lang="en-US" sz="2600" i="1" dirty="0">
                <a:latin typeface="Times New Roman"/>
                <a:ea typeface="Times New Roman"/>
                <a:cs typeface="Times New Roman"/>
                <a:sym typeface="Times New Roman"/>
              </a:rPr>
              <a:t>(must be disabled first)</a:t>
            </a:r>
            <a:br>
              <a:rPr lang="en-US" sz="2600" dirty="0">
                <a:latin typeface="Times New Roman"/>
                <a:ea typeface="Times New Roman"/>
                <a:cs typeface="Times New Roman"/>
                <a:sym typeface="Times New Roman"/>
              </a:rPr>
            </a:br>
            <a:r>
              <a:rPr lang="en-US" sz="2600" dirty="0">
                <a:latin typeface="Times New Roman"/>
                <a:ea typeface="Times New Roman"/>
                <a:cs typeface="Times New Roman"/>
                <a:sym typeface="Times New Roman"/>
              </a:rPr>
              <a:t>disable '</a:t>
            </a:r>
            <a:r>
              <a:rPr lang="en-US" sz="2600" dirty="0" err="1">
                <a:latin typeface="Times New Roman"/>
                <a:ea typeface="Times New Roman"/>
                <a:cs typeface="Times New Roman"/>
                <a:sym typeface="Times New Roman"/>
              </a:rPr>
              <a:t>table_name</a:t>
            </a:r>
            <a:r>
              <a:rPr lang="en-US" sz="2600" dirty="0">
                <a:latin typeface="Times New Roman"/>
                <a:ea typeface="Times New Roman"/>
                <a:cs typeface="Times New Roman"/>
                <a:sym typeface="Times New Roman"/>
              </a:rPr>
              <a:t>'</a:t>
            </a:r>
            <a:br>
              <a:rPr lang="en-US" sz="2600" dirty="0">
                <a:latin typeface="Times New Roman"/>
                <a:ea typeface="Times New Roman"/>
                <a:cs typeface="Times New Roman"/>
                <a:sym typeface="Times New Roman"/>
              </a:rPr>
            </a:br>
            <a:r>
              <a:rPr lang="en-US" sz="2600" dirty="0">
                <a:latin typeface="Times New Roman"/>
                <a:ea typeface="Times New Roman"/>
                <a:cs typeface="Times New Roman"/>
                <a:sym typeface="Times New Roman"/>
              </a:rPr>
              <a:t>drop '</a:t>
            </a:r>
            <a:r>
              <a:rPr lang="en-US" sz="2600" dirty="0" err="1">
                <a:latin typeface="Times New Roman"/>
                <a:ea typeface="Times New Roman"/>
                <a:cs typeface="Times New Roman"/>
                <a:sym typeface="Times New Roman"/>
              </a:rPr>
              <a:t>table_name</a:t>
            </a:r>
            <a:r>
              <a:rPr lang="en-US" sz="2600" dirty="0">
                <a:latin typeface="Times New Roman"/>
                <a:ea typeface="Times New Roman"/>
                <a:cs typeface="Times New Roman"/>
                <a:sym typeface="Times New Roman"/>
              </a:rPr>
              <a:t>'</a:t>
            </a:r>
            <a:endParaRPr lang="en-US" sz="2600" dirty="0"/>
          </a:p>
          <a:p>
            <a:endParaRPr lang="en-IN" dirty="0"/>
          </a:p>
        </p:txBody>
      </p:sp>
    </p:spTree>
    <p:extLst>
      <p:ext uri="{BB962C8B-B14F-4D97-AF65-F5344CB8AC3E}">
        <p14:creationId xmlns:p14="http://schemas.microsoft.com/office/powerpoint/2010/main" val="4075536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F3261-46FF-406F-BA5E-794A2F47232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Data Manipulation Commands</a:t>
            </a:r>
          </a:p>
        </p:txBody>
      </p:sp>
      <p:sp>
        <p:nvSpPr>
          <p:cNvPr id="3" name="Content Placeholder 2">
            <a:extLst>
              <a:ext uri="{FF2B5EF4-FFF2-40B4-BE49-F238E27FC236}">
                <a16:creationId xmlns:a16="http://schemas.microsoft.com/office/drawing/2014/main" id="{42BA0D72-1C1A-47F5-9F05-732F9FA1A4A6}"/>
              </a:ext>
            </a:extLst>
          </p:cNvPr>
          <p:cNvSpPr>
            <a:spLocks noGrp="1"/>
          </p:cNvSpPr>
          <p:nvPr>
            <p:ph idx="1"/>
          </p:nvPr>
        </p:nvSpPr>
        <p:spPr/>
        <p:txBody>
          <a:bodyPr>
            <a:normAutofit/>
          </a:bodyPr>
          <a:lstStyle/>
          <a:p>
            <a:pPr marL="228600" lvl="0" indent="-228600" algn="l" rtl="0">
              <a:lnSpc>
                <a:spcPct val="150000"/>
              </a:lnSpc>
              <a:spcBef>
                <a:spcPts val="0"/>
              </a:spcBef>
              <a:spcAft>
                <a:spcPts val="0"/>
              </a:spcAft>
              <a:buClr>
                <a:srgbClr val="002060"/>
              </a:buClr>
              <a:buSzPts val="2000"/>
              <a:buChar char="•"/>
            </a:pPr>
            <a:r>
              <a:rPr lang="en-US" sz="2000" b="1" i="0" u="none" strike="noStrike" cap="none" dirty="0">
                <a:solidFill>
                  <a:srgbClr val="002060"/>
                </a:solidFill>
                <a:latin typeface="Times New Roman"/>
                <a:ea typeface="Times New Roman"/>
                <a:cs typeface="Times New Roman"/>
                <a:sym typeface="Times New Roman"/>
              </a:rPr>
              <a:t>Insert Data (Put)</a:t>
            </a:r>
            <a:br>
              <a:rPr lang="en-US" sz="2000" b="0" i="0" u="none" strike="noStrike" cap="none" dirty="0">
                <a:solidFill>
                  <a:srgbClr val="002060"/>
                </a:solidFill>
                <a:latin typeface="Times New Roman"/>
                <a:ea typeface="Times New Roman"/>
                <a:cs typeface="Times New Roman"/>
                <a:sym typeface="Times New Roman"/>
              </a:rPr>
            </a:br>
            <a:r>
              <a:rPr lang="en-US" sz="2000" b="0" i="0" u="none" strike="noStrike" cap="none" dirty="0">
                <a:solidFill>
                  <a:schemeClr val="dk1"/>
                </a:solidFill>
                <a:latin typeface="Times New Roman"/>
                <a:ea typeface="Times New Roman"/>
                <a:cs typeface="Times New Roman"/>
                <a:sym typeface="Times New Roman"/>
              </a:rPr>
              <a:t>put '</a:t>
            </a:r>
            <a:r>
              <a:rPr lang="en-US" sz="2000" b="0" i="0" u="none" strike="noStrike" cap="none" dirty="0" err="1">
                <a:solidFill>
                  <a:schemeClr val="dk1"/>
                </a:solidFill>
                <a:latin typeface="Times New Roman"/>
                <a:ea typeface="Times New Roman"/>
                <a:cs typeface="Times New Roman"/>
                <a:sym typeface="Times New Roman"/>
              </a:rPr>
              <a:t>table_name</a:t>
            </a:r>
            <a:r>
              <a:rPr lang="en-US" sz="2000" b="0" i="0" u="none" strike="noStrike" cap="none" dirty="0">
                <a:solidFill>
                  <a:schemeClr val="dk1"/>
                </a:solidFill>
                <a:latin typeface="Times New Roman"/>
                <a:ea typeface="Times New Roman"/>
                <a:cs typeface="Times New Roman"/>
                <a:sym typeface="Times New Roman"/>
              </a:rPr>
              <a:t>', '</a:t>
            </a:r>
            <a:r>
              <a:rPr lang="en-US" sz="2000" b="0" i="0" u="none" strike="noStrike" cap="none" dirty="0" err="1">
                <a:solidFill>
                  <a:schemeClr val="dk1"/>
                </a:solidFill>
                <a:latin typeface="Times New Roman"/>
                <a:ea typeface="Times New Roman"/>
                <a:cs typeface="Times New Roman"/>
                <a:sym typeface="Times New Roman"/>
              </a:rPr>
              <a:t>row_key</a:t>
            </a:r>
            <a:r>
              <a:rPr lang="en-US" sz="2000" b="0" i="0" u="none" strike="noStrike" cap="none" dirty="0">
                <a:solidFill>
                  <a:schemeClr val="dk1"/>
                </a:solidFill>
                <a:latin typeface="Times New Roman"/>
                <a:ea typeface="Times New Roman"/>
                <a:cs typeface="Times New Roman"/>
                <a:sym typeface="Times New Roman"/>
              </a:rPr>
              <a:t>', '</a:t>
            </a:r>
            <a:r>
              <a:rPr lang="en-US" sz="2000" b="0" i="0" u="none" strike="noStrike" cap="none" dirty="0" err="1">
                <a:solidFill>
                  <a:schemeClr val="dk1"/>
                </a:solidFill>
                <a:latin typeface="Times New Roman"/>
                <a:ea typeface="Times New Roman"/>
                <a:cs typeface="Times New Roman"/>
                <a:sym typeface="Times New Roman"/>
              </a:rPr>
              <a:t>column_family:column</a:t>
            </a:r>
            <a:r>
              <a:rPr lang="en-US" sz="2000" b="0" i="0" u="none" strike="noStrike" cap="none" dirty="0">
                <a:solidFill>
                  <a:schemeClr val="dk1"/>
                </a:solidFill>
                <a:latin typeface="Times New Roman"/>
                <a:ea typeface="Times New Roman"/>
                <a:cs typeface="Times New Roman"/>
                <a:sym typeface="Times New Roman"/>
              </a:rPr>
              <a:t>', 'value'</a:t>
            </a:r>
            <a:br>
              <a:rPr lang="en-US" sz="2000" b="0" i="0" u="none" strike="noStrike" cap="none" dirty="0">
                <a:solidFill>
                  <a:schemeClr val="dk1"/>
                </a:solidFill>
                <a:latin typeface="Times New Roman"/>
                <a:ea typeface="Times New Roman"/>
                <a:cs typeface="Times New Roman"/>
                <a:sym typeface="Times New Roman"/>
              </a:rPr>
            </a:br>
            <a:r>
              <a:rPr lang="en-US" sz="2000" b="0" i="0" u="none" strike="noStrike" cap="none" dirty="0">
                <a:solidFill>
                  <a:schemeClr val="dk1"/>
                </a:solidFill>
                <a:latin typeface="Times New Roman"/>
                <a:ea typeface="Times New Roman"/>
                <a:cs typeface="Times New Roman"/>
                <a:sym typeface="Times New Roman"/>
              </a:rPr>
              <a:t>Example: put 'students', '101', '</a:t>
            </a:r>
            <a:r>
              <a:rPr lang="en-US" sz="2000" b="0" i="0" u="none" strike="noStrike" cap="none" dirty="0" err="1">
                <a:solidFill>
                  <a:schemeClr val="dk1"/>
                </a:solidFill>
                <a:latin typeface="Times New Roman"/>
                <a:ea typeface="Times New Roman"/>
                <a:cs typeface="Times New Roman"/>
                <a:sym typeface="Times New Roman"/>
              </a:rPr>
              <a:t>details:name</a:t>
            </a:r>
            <a:r>
              <a:rPr lang="en-US" sz="2000" b="0" i="0" u="none" strike="noStrike" cap="none" dirty="0">
                <a:solidFill>
                  <a:schemeClr val="dk1"/>
                </a:solidFill>
                <a:latin typeface="Times New Roman"/>
                <a:ea typeface="Times New Roman"/>
                <a:cs typeface="Times New Roman"/>
                <a:sym typeface="Times New Roman"/>
              </a:rPr>
              <a:t>', 'Alice'</a:t>
            </a:r>
            <a:endParaRPr lang="en-US" sz="2000" dirty="0"/>
          </a:p>
          <a:p>
            <a:pPr marL="228600" lvl="0" indent="-228600" algn="l" rtl="0">
              <a:lnSpc>
                <a:spcPct val="150000"/>
              </a:lnSpc>
              <a:spcBef>
                <a:spcPts val="0"/>
              </a:spcBef>
              <a:spcAft>
                <a:spcPts val="0"/>
              </a:spcAft>
              <a:buClr>
                <a:srgbClr val="002060"/>
              </a:buClr>
              <a:buSzPts val="2000"/>
              <a:buChar char="•"/>
            </a:pPr>
            <a:r>
              <a:rPr lang="en-US" sz="2000" b="1" i="0" u="none" strike="noStrike" cap="none" dirty="0">
                <a:solidFill>
                  <a:srgbClr val="002060"/>
                </a:solidFill>
                <a:latin typeface="Times New Roman"/>
                <a:ea typeface="Times New Roman"/>
                <a:cs typeface="Times New Roman"/>
                <a:sym typeface="Times New Roman"/>
              </a:rPr>
              <a:t>Retrieve Data (Get)</a:t>
            </a:r>
            <a:br>
              <a:rPr lang="en-US" sz="2000" b="0" i="0" u="none" strike="noStrike" cap="none" dirty="0">
                <a:solidFill>
                  <a:srgbClr val="002060"/>
                </a:solidFill>
                <a:latin typeface="Times New Roman"/>
                <a:ea typeface="Times New Roman"/>
                <a:cs typeface="Times New Roman"/>
                <a:sym typeface="Times New Roman"/>
              </a:rPr>
            </a:br>
            <a:r>
              <a:rPr lang="en-US" sz="2000" b="0" i="0" u="none" strike="noStrike" cap="none" dirty="0">
                <a:solidFill>
                  <a:schemeClr val="dk1"/>
                </a:solidFill>
                <a:latin typeface="Times New Roman"/>
                <a:ea typeface="Times New Roman"/>
                <a:cs typeface="Times New Roman"/>
                <a:sym typeface="Times New Roman"/>
              </a:rPr>
              <a:t>get '</a:t>
            </a:r>
            <a:r>
              <a:rPr lang="en-US" sz="2000" b="0" i="0" u="none" strike="noStrike" cap="none" dirty="0" err="1">
                <a:solidFill>
                  <a:schemeClr val="dk1"/>
                </a:solidFill>
                <a:latin typeface="Times New Roman"/>
                <a:ea typeface="Times New Roman"/>
                <a:cs typeface="Times New Roman"/>
                <a:sym typeface="Times New Roman"/>
              </a:rPr>
              <a:t>table_name</a:t>
            </a:r>
            <a:r>
              <a:rPr lang="en-US" sz="2000" b="0" i="0" u="none" strike="noStrike" cap="none" dirty="0">
                <a:solidFill>
                  <a:schemeClr val="dk1"/>
                </a:solidFill>
                <a:latin typeface="Times New Roman"/>
                <a:ea typeface="Times New Roman"/>
                <a:cs typeface="Times New Roman"/>
                <a:sym typeface="Times New Roman"/>
              </a:rPr>
              <a:t>', '</a:t>
            </a:r>
            <a:r>
              <a:rPr lang="en-US" sz="2000" b="0" i="0" u="none" strike="noStrike" cap="none" dirty="0" err="1">
                <a:solidFill>
                  <a:schemeClr val="dk1"/>
                </a:solidFill>
                <a:latin typeface="Times New Roman"/>
                <a:ea typeface="Times New Roman"/>
                <a:cs typeface="Times New Roman"/>
                <a:sym typeface="Times New Roman"/>
              </a:rPr>
              <a:t>row_key</a:t>
            </a:r>
            <a:r>
              <a:rPr lang="en-US" sz="2000" b="0" i="0" u="none" strike="noStrike" cap="none" dirty="0">
                <a:solidFill>
                  <a:schemeClr val="dk1"/>
                </a:solidFill>
                <a:latin typeface="Times New Roman"/>
                <a:ea typeface="Times New Roman"/>
                <a:cs typeface="Times New Roman"/>
                <a:sym typeface="Times New Roman"/>
              </a:rPr>
              <a:t>'</a:t>
            </a:r>
            <a:endParaRPr lang="en-US" sz="2000" dirty="0"/>
          </a:p>
          <a:p>
            <a:pPr marL="228600" lvl="0" indent="-228600" algn="l" rtl="0">
              <a:lnSpc>
                <a:spcPct val="150000"/>
              </a:lnSpc>
              <a:spcBef>
                <a:spcPts val="0"/>
              </a:spcBef>
              <a:spcAft>
                <a:spcPts val="0"/>
              </a:spcAft>
              <a:buClr>
                <a:srgbClr val="002060"/>
              </a:buClr>
              <a:buSzPts val="2000"/>
              <a:buChar char="•"/>
            </a:pPr>
            <a:r>
              <a:rPr lang="en-US" sz="2000" b="1" i="0" u="none" strike="noStrike" cap="none" dirty="0">
                <a:solidFill>
                  <a:srgbClr val="002060"/>
                </a:solidFill>
                <a:latin typeface="Times New Roman"/>
                <a:ea typeface="Times New Roman"/>
                <a:cs typeface="Times New Roman"/>
                <a:sym typeface="Times New Roman"/>
              </a:rPr>
              <a:t>Delete Specific Column</a:t>
            </a:r>
            <a:br>
              <a:rPr lang="en-US" sz="2000" b="0" i="0" u="none" strike="noStrike" cap="none" dirty="0">
                <a:solidFill>
                  <a:schemeClr val="dk1"/>
                </a:solidFill>
                <a:latin typeface="Times New Roman"/>
                <a:ea typeface="Times New Roman"/>
                <a:cs typeface="Times New Roman"/>
                <a:sym typeface="Times New Roman"/>
              </a:rPr>
            </a:br>
            <a:r>
              <a:rPr lang="en-US" sz="2000" b="0" i="0" u="none" strike="noStrike" cap="none" dirty="0">
                <a:solidFill>
                  <a:schemeClr val="dk1"/>
                </a:solidFill>
                <a:latin typeface="Times New Roman"/>
                <a:ea typeface="Times New Roman"/>
                <a:cs typeface="Times New Roman"/>
                <a:sym typeface="Times New Roman"/>
              </a:rPr>
              <a:t>delete '</a:t>
            </a:r>
            <a:r>
              <a:rPr lang="en-US" sz="2000" b="0" i="0" u="none" strike="noStrike" cap="none" dirty="0" err="1">
                <a:solidFill>
                  <a:schemeClr val="dk1"/>
                </a:solidFill>
                <a:latin typeface="Times New Roman"/>
                <a:ea typeface="Times New Roman"/>
                <a:cs typeface="Times New Roman"/>
                <a:sym typeface="Times New Roman"/>
              </a:rPr>
              <a:t>table_name</a:t>
            </a:r>
            <a:r>
              <a:rPr lang="en-US" sz="2000" b="0" i="0" u="none" strike="noStrike" cap="none" dirty="0">
                <a:solidFill>
                  <a:schemeClr val="dk1"/>
                </a:solidFill>
                <a:latin typeface="Times New Roman"/>
                <a:ea typeface="Times New Roman"/>
                <a:cs typeface="Times New Roman"/>
                <a:sym typeface="Times New Roman"/>
              </a:rPr>
              <a:t>', '</a:t>
            </a:r>
            <a:r>
              <a:rPr lang="en-US" sz="2000" b="0" i="0" u="none" strike="noStrike" cap="none" dirty="0" err="1">
                <a:solidFill>
                  <a:schemeClr val="dk1"/>
                </a:solidFill>
                <a:latin typeface="Times New Roman"/>
                <a:ea typeface="Times New Roman"/>
                <a:cs typeface="Times New Roman"/>
                <a:sym typeface="Times New Roman"/>
              </a:rPr>
              <a:t>row_key</a:t>
            </a:r>
            <a:r>
              <a:rPr lang="en-US" sz="2000" b="0" i="0" u="none" strike="noStrike" cap="none" dirty="0">
                <a:solidFill>
                  <a:schemeClr val="dk1"/>
                </a:solidFill>
                <a:latin typeface="Times New Roman"/>
                <a:ea typeface="Times New Roman"/>
                <a:cs typeface="Times New Roman"/>
                <a:sym typeface="Times New Roman"/>
              </a:rPr>
              <a:t>', '</a:t>
            </a:r>
            <a:r>
              <a:rPr lang="en-US" sz="2000" b="0" i="0" u="none" strike="noStrike" cap="none" dirty="0" err="1">
                <a:solidFill>
                  <a:schemeClr val="dk1"/>
                </a:solidFill>
                <a:latin typeface="Times New Roman"/>
                <a:ea typeface="Times New Roman"/>
                <a:cs typeface="Times New Roman"/>
                <a:sym typeface="Times New Roman"/>
              </a:rPr>
              <a:t>column_family:column</a:t>
            </a:r>
            <a:r>
              <a:rPr lang="en-US" sz="2000" b="0" i="0" u="none" strike="noStrike" cap="none" dirty="0">
                <a:solidFill>
                  <a:schemeClr val="dk1"/>
                </a:solidFill>
                <a:latin typeface="Times New Roman"/>
                <a:ea typeface="Times New Roman"/>
                <a:cs typeface="Times New Roman"/>
                <a:sym typeface="Times New Roman"/>
              </a:rPr>
              <a:t>'</a:t>
            </a:r>
            <a:endParaRPr lang="en-US" sz="2000" dirty="0"/>
          </a:p>
          <a:p>
            <a:pPr marL="228600" lvl="0" indent="-228600" algn="l" rtl="0">
              <a:lnSpc>
                <a:spcPct val="150000"/>
              </a:lnSpc>
              <a:spcBef>
                <a:spcPts val="0"/>
              </a:spcBef>
              <a:spcAft>
                <a:spcPts val="0"/>
              </a:spcAft>
              <a:buClr>
                <a:srgbClr val="002060"/>
              </a:buClr>
              <a:buSzPts val="2000"/>
              <a:buChar char="•"/>
            </a:pPr>
            <a:r>
              <a:rPr lang="en-US" sz="2000" b="1" i="0" u="none" strike="noStrike" cap="none" dirty="0">
                <a:solidFill>
                  <a:srgbClr val="002060"/>
                </a:solidFill>
                <a:latin typeface="Times New Roman"/>
                <a:ea typeface="Times New Roman"/>
                <a:cs typeface="Times New Roman"/>
                <a:sym typeface="Times New Roman"/>
              </a:rPr>
              <a:t>Delete All Columns in Row</a:t>
            </a:r>
            <a:br>
              <a:rPr lang="en-US" sz="2000" b="0" i="0" u="none" strike="noStrike" cap="none" dirty="0">
                <a:solidFill>
                  <a:schemeClr val="dk1"/>
                </a:solidFill>
                <a:latin typeface="Times New Roman"/>
                <a:ea typeface="Times New Roman"/>
                <a:cs typeface="Times New Roman"/>
                <a:sym typeface="Times New Roman"/>
              </a:rPr>
            </a:br>
            <a:r>
              <a:rPr lang="en-US" sz="2000" b="0" i="0" u="none" strike="noStrike" cap="none" dirty="0" err="1">
                <a:solidFill>
                  <a:schemeClr val="dk1"/>
                </a:solidFill>
                <a:latin typeface="Times New Roman"/>
                <a:ea typeface="Times New Roman"/>
                <a:cs typeface="Times New Roman"/>
                <a:sym typeface="Times New Roman"/>
              </a:rPr>
              <a:t>deleteall</a:t>
            </a:r>
            <a:r>
              <a:rPr lang="en-US" sz="2000" b="0" i="0" u="none" strike="noStrike" cap="none" dirty="0">
                <a:solidFill>
                  <a:schemeClr val="dk1"/>
                </a:solidFill>
                <a:latin typeface="Times New Roman"/>
                <a:ea typeface="Times New Roman"/>
                <a:cs typeface="Times New Roman"/>
                <a:sym typeface="Times New Roman"/>
              </a:rPr>
              <a:t> '</a:t>
            </a:r>
            <a:r>
              <a:rPr lang="en-US" sz="2000" b="0" i="0" u="none" strike="noStrike" cap="none" dirty="0" err="1">
                <a:solidFill>
                  <a:schemeClr val="dk1"/>
                </a:solidFill>
                <a:latin typeface="Times New Roman"/>
                <a:ea typeface="Times New Roman"/>
                <a:cs typeface="Times New Roman"/>
                <a:sym typeface="Times New Roman"/>
              </a:rPr>
              <a:t>table_name</a:t>
            </a:r>
            <a:r>
              <a:rPr lang="en-US" sz="2000" b="0" i="0" u="none" strike="noStrike" cap="none" dirty="0">
                <a:solidFill>
                  <a:schemeClr val="dk1"/>
                </a:solidFill>
                <a:latin typeface="Times New Roman"/>
                <a:ea typeface="Times New Roman"/>
                <a:cs typeface="Times New Roman"/>
                <a:sym typeface="Times New Roman"/>
              </a:rPr>
              <a:t>', '</a:t>
            </a:r>
            <a:r>
              <a:rPr lang="en-US" sz="2000" b="0" i="0" u="none" strike="noStrike" cap="none" dirty="0" err="1">
                <a:solidFill>
                  <a:schemeClr val="dk1"/>
                </a:solidFill>
                <a:latin typeface="Times New Roman"/>
                <a:ea typeface="Times New Roman"/>
                <a:cs typeface="Times New Roman"/>
                <a:sym typeface="Times New Roman"/>
              </a:rPr>
              <a:t>row_key</a:t>
            </a:r>
            <a:r>
              <a:rPr lang="en-US" sz="2000" b="0" i="0" u="none" strike="noStrike" cap="none" dirty="0">
                <a:solidFill>
                  <a:schemeClr val="dk1"/>
                </a:solidFill>
                <a:latin typeface="Times New Roman"/>
                <a:ea typeface="Times New Roman"/>
                <a:cs typeface="Times New Roman"/>
                <a:sym typeface="Times New Roman"/>
              </a:rPr>
              <a:t>'</a:t>
            </a:r>
            <a:endParaRPr lang="en-US" sz="2000" dirty="0"/>
          </a:p>
          <a:p>
            <a:endParaRPr lang="en-IN" dirty="0"/>
          </a:p>
        </p:txBody>
      </p:sp>
    </p:spTree>
    <p:extLst>
      <p:ext uri="{BB962C8B-B14F-4D97-AF65-F5344CB8AC3E}">
        <p14:creationId xmlns:p14="http://schemas.microsoft.com/office/powerpoint/2010/main" val="1334682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0D318-A193-433A-A715-8270FFE9420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Other Commands</a:t>
            </a:r>
          </a:p>
        </p:txBody>
      </p:sp>
      <p:sp>
        <p:nvSpPr>
          <p:cNvPr id="3" name="Content Placeholder 2">
            <a:extLst>
              <a:ext uri="{FF2B5EF4-FFF2-40B4-BE49-F238E27FC236}">
                <a16:creationId xmlns:a16="http://schemas.microsoft.com/office/drawing/2014/main" id="{665B1A20-BC74-4851-AB03-865CDC1D068B}"/>
              </a:ext>
            </a:extLst>
          </p:cNvPr>
          <p:cNvSpPr>
            <a:spLocks noGrp="1"/>
          </p:cNvSpPr>
          <p:nvPr>
            <p:ph idx="1"/>
          </p:nvPr>
        </p:nvSpPr>
        <p:spPr/>
        <p:txBody>
          <a:bodyPr/>
          <a:lstStyle/>
          <a:p>
            <a:pPr marL="228600" lvl="0" indent="-228600" algn="l" rtl="0">
              <a:lnSpc>
                <a:spcPct val="150000"/>
              </a:lnSpc>
              <a:spcBef>
                <a:spcPts val="0"/>
              </a:spcBef>
              <a:spcAft>
                <a:spcPts val="0"/>
              </a:spcAft>
              <a:buClr>
                <a:srgbClr val="002060"/>
              </a:buClr>
              <a:buSzPts val="2400"/>
              <a:buChar char="•"/>
            </a:pPr>
            <a:r>
              <a:rPr lang="en-US" sz="2000" b="1" i="0" u="none" strike="noStrike" cap="none" dirty="0">
                <a:solidFill>
                  <a:srgbClr val="002060"/>
                </a:solidFill>
                <a:latin typeface="Times New Roman"/>
                <a:ea typeface="Times New Roman"/>
                <a:cs typeface="Times New Roman"/>
                <a:sym typeface="Times New Roman"/>
              </a:rPr>
              <a:t>Scan a Table</a:t>
            </a:r>
            <a:br>
              <a:rPr lang="en-US" sz="2000" b="0" i="0" u="none" strike="noStrike" cap="none" dirty="0">
                <a:solidFill>
                  <a:schemeClr val="dk1"/>
                </a:solidFill>
                <a:latin typeface="Times New Roman"/>
                <a:ea typeface="Times New Roman"/>
                <a:cs typeface="Times New Roman"/>
                <a:sym typeface="Times New Roman"/>
              </a:rPr>
            </a:br>
            <a:r>
              <a:rPr lang="en-US" sz="2000" b="0" i="0" u="none" strike="noStrike" cap="none" dirty="0">
                <a:solidFill>
                  <a:schemeClr val="dk1"/>
                </a:solidFill>
                <a:latin typeface="Times New Roman"/>
                <a:ea typeface="Times New Roman"/>
                <a:cs typeface="Times New Roman"/>
                <a:sym typeface="Times New Roman"/>
              </a:rPr>
              <a:t>scan '</a:t>
            </a:r>
            <a:r>
              <a:rPr lang="en-US" sz="2000" b="0" i="0" u="none" strike="noStrike" cap="none" dirty="0" err="1">
                <a:solidFill>
                  <a:schemeClr val="dk1"/>
                </a:solidFill>
                <a:latin typeface="Times New Roman"/>
                <a:ea typeface="Times New Roman"/>
                <a:cs typeface="Times New Roman"/>
                <a:sym typeface="Times New Roman"/>
              </a:rPr>
              <a:t>table_name</a:t>
            </a:r>
            <a:r>
              <a:rPr lang="en-US" sz="2000" b="0" i="0" u="none" strike="noStrike" cap="none" dirty="0">
                <a:solidFill>
                  <a:schemeClr val="dk1"/>
                </a:solidFill>
                <a:latin typeface="Times New Roman"/>
                <a:ea typeface="Times New Roman"/>
                <a:cs typeface="Times New Roman"/>
                <a:sym typeface="Times New Roman"/>
              </a:rPr>
              <a:t>'</a:t>
            </a:r>
            <a:endParaRPr lang="en-US" sz="2000" dirty="0"/>
          </a:p>
          <a:p>
            <a:pPr marL="228600" lvl="0" indent="-228600" algn="l" rtl="0">
              <a:lnSpc>
                <a:spcPct val="150000"/>
              </a:lnSpc>
              <a:spcBef>
                <a:spcPts val="0"/>
              </a:spcBef>
              <a:spcAft>
                <a:spcPts val="0"/>
              </a:spcAft>
              <a:buClr>
                <a:srgbClr val="002060"/>
              </a:buClr>
              <a:buSzPts val="2400"/>
              <a:buChar char="•"/>
            </a:pPr>
            <a:r>
              <a:rPr lang="en-US" sz="2000" b="1" i="0" u="none" strike="noStrike" cap="none" dirty="0">
                <a:solidFill>
                  <a:srgbClr val="002060"/>
                </a:solidFill>
                <a:latin typeface="Times New Roman"/>
                <a:ea typeface="Times New Roman"/>
                <a:cs typeface="Times New Roman"/>
                <a:sym typeface="Times New Roman"/>
              </a:rPr>
              <a:t>Count Rows</a:t>
            </a:r>
            <a:br>
              <a:rPr lang="en-US" sz="2000" b="0" i="0" u="none" strike="noStrike" cap="none" dirty="0">
                <a:solidFill>
                  <a:schemeClr val="dk1"/>
                </a:solidFill>
                <a:latin typeface="Times New Roman"/>
                <a:ea typeface="Times New Roman"/>
                <a:cs typeface="Times New Roman"/>
                <a:sym typeface="Times New Roman"/>
              </a:rPr>
            </a:br>
            <a:r>
              <a:rPr lang="en-US" sz="2000" b="0" i="0" u="none" strike="noStrike" cap="none" dirty="0">
                <a:solidFill>
                  <a:schemeClr val="dk1"/>
                </a:solidFill>
                <a:latin typeface="Times New Roman"/>
                <a:ea typeface="Times New Roman"/>
                <a:cs typeface="Times New Roman"/>
                <a:sym typeface="Times New Roman"/>
              </a:rPr>
              <a:t>count '</a:t>
            </a:r>
            <a:r>
              <a:rPr lang="en-US" sz="2000" b="0" i="0" u="none" strike="noStrike" cap="none" dirty="0" err="1">
                <a:solidFill>
                  <a:schemeClr val="dk1"/>
                </a:solidFill>
                <a:latin typeface="Times New Roman"/>
                <a:ea typeface="Times New Roman"/>
                <a:cs typeface="Times New Roman"/>
                <a:sym typeface="Times New Roman"/>
              </a:rPr>
              <a:t>table_name</a:t>
            </a:r>
            <a:r>
              <a:rPr lang="en-US" sz="2000" b="0" i="0" u="none" strike="noStrike" cap="none" dirty="0">
                <a:solidFill>
                  <a:schemeClr val="dk1"/>
                </a:solidFill>
                <a:latin typeface="Times New Roman"/>
                <a:ea typeface="Times New Roman"/>
                <a:cs typeface="Times New Roman"/>
                <a:sym typeface="Times New Roman"/>
              </a:rPr>
              <a:t>'</a:t>
            </a:r>
            <a:endParaRPr lang="en-US" sz="2000" dirty="0"/>
          </a:p>
          <a:p>
            <a:pPr marL="228600" lvl="0" indent="-228600" algn="l" rtl="0">
              <a:lnSpc>
                <a:spcPct val="150000"/>
              </a:lnSpc>
              <a:spcBef>
                <a:spcPts val="0"/>
              </a:spcBef>
              <a:spcAft>
                <a:spcPts val="0"/>
              </a:spcAft>
              <a:buClr>
                <a:srgbClr val="002060"/>
              </a:buClr>
              <a:buSzPts val="2400"/>
              <a:buChar char="•"/>
            </a:pPr>
            <a:r>
              <a:rPr lang="en-US" sz="2000" b="1" i="0" u="none" strike="noStrike" cap="none" dirty="0">
                <a:solidFill>
                  <a:srgbClr val="002060"/>
                </a:solidFill>
                <a:latin typeface="Times New Roman"/>
                <a:ea typeface="Times New Roman"/>
                <a:cs typeface="Times New Roman"/>
                <a:sym typeface="Times New Roman"/>
              </a:rPr>
              <a:t>Truncate a Table</a:t>
            </a:r>
            <a:r>
              <a:rPr lang="en-US" sz="2000" b="0" i="0" u="none" strike="noStrike" cap="none" dirty="0">
                <a:solidFill>
                  <a:srgbClr val="002060"/>
                </a:solidFill>
                <a:latin typeface="Times New Roman"/>
                <a:ea typeface="Times New Roman"/>
                <a:cs typeface="Times New Roman"/>
                <a:sym typeface="Times New Roman"/>
              </a:rPr>
              <a:t> </a:t>
            </a:r>
            <a:r>
              <a:rPr lang="en-US" sz="2000" b="0" i="1" u="none" strike="noStrike" cap="none" dirty="0">
                <a:solidFill>
                  <a:schemeClr val="dk1"/>
                </a:solidFill>
                <a:latin typeface="Times New Roman"/>
                <a:ea typeface="Times New Roman"/>
                <a:cs typeface="Times New Roman"/>
                <a:sym typeface="Times New Roman"/>
              </a:rPr>
              <a:t>(deletes all rows but keeps schema)</a:t>
            </a:r>
            <a:br>
              <a:rPr lang="en-US" sz="2000" b="0" i="0" u="none" strike="noStrike" cap="none" dirty="0">
                <a:solidFill>
                  <a:schemeClr val="dk1"/>
                </a:solidFill>
                <a:latin typeface="Times New Roman"/>
                <a:ea typeface="Times New Roman"/>
                <a:cs typeface="Times New Roman"/>
                <a:sym typeface="Times New Roman"/>
              </a:rPr>
            </a:br>
            <a:r>
              <a:rPr lang="en-US" sz="2000" b="0" i="0" u="none" strike="noStrike" cap="none" dirty="0">
                <a:solidFill>
                  <a:schemeClr val="dk1"/>
                </a:solidFill>
                <a:latin typeface="Times New Roman"/>
                <a:ea typeface="Times New Roman"/>
                <a:cs typeface="Times New Roman"/>
                <a:sym typeface="Times New Roman"/>
              </a:rPr>
              <a:t>truncate '</a:t>
            </a:r>
            <a:r>
              <a:rPr lang="en-US" sz="2000" b="0" i="0" u="none" strike="noStrike" cap="none" dirty="0" err="1">
                <a:solidFill>
                  <a:schemeClr val="dk1"/>
                </a:solidFill>
                <a:latin typeface="Times New Roman"/>
                <a:ea typeface="Times New Roman"/>
                <a:cs typeface="Times New Roman"/>
                <a:sym typeface="Times New Roman"/>
              </a:rPr>
              <a:t>table_name</a:t>
            </a:r>
            <a:r>
              <a:rPr lang="en-US" sz="2000" b="0" i="0" u="none" strike="noStrike" cap="none" dirty="0">
                <a:solidFill>
                  <a:schemeClr val="dk1"/>
                </a:solidFill>
                <a:latin typeface="Times New Roman"/>
                <a:ea typeface="Times New Roman"/>
                <a:cs typeface="Times New Roman"/>
                <a:sym typeface="Times New Roman"/>
              </a:rPr>
              <a:t>'</a:t>
            </a:r>
            <a:endParaRPr lang="en-US" sz="2000" dirty="0"/>
          </a:p>
          <a:p>
            <a:endParaRPr lang="en-IN" dirty="0"/>
          </a:p>
        </p:txBody>
      </p:sp>
    </p:spTree>
    <p:extLst>
      <p:ext uri="{BB962C8B-B14F-4D97-AF65-F5344CB8AC3E}">
        <p14:creationId xmlns:p14="http://schemas.microsoft.com/office/powerpoint/2010/main" val="14169711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751</TotalTime>
  <Words>1992</Words>
  <Application>Microsoft Office PowerPoint</Application>
  <PresentationFormat>Widescreen</PresentationFormat>
  <Paragraphs>87</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Times New Roman</vt:lpstr>
      <vt:lpstr>Office Theme</vt:lpstr>
      <vt:lpstr>                B.M.S COLLEGE OF ENGINEERING, BANGALORE-19   DEPARTMENT OF MACHINE LEARNING  BIG DATA ANALYTICS (24AM6PEBDA) </vt:lpstr>
      <vt:lpstr>HBase Overview</vt:lpstr>
      <vt:lpstr>HBase Overview</vt:lpstr>
      <vt:lpstr>HBase</vt:lpstr>
      <vt:lpstr>Difference Between HDFS and HBase</vt:lpstr>
      <vt:lpstr>Difference Between HBase and RDBMS</vt:lpstr>
      <vt:lpstr>HBase Architecture</vt:lpstr>
      <vt:lpstr>Hbase Detailed Architecture</vt:lpstr>
      <vt:lpstr>HBase Architecture</vt:lpstr>
      <vt:lpstr>General Flow of Data Search</vt:lpstr>
      <vt:lpstr>PowerPoint Presentation</vt:lpstr>
      <vt:lpstr>PowerPoint Presentation</vt:lpstr>
      <vt:lpstr>Hbase Data Model</vt:lpstr>
      <vt:lpstr>Hbase Data Model</vt:lpstr>
      <vt:lpstr>Hbase Data Model</vt:lpstr>
      <vt:lpstr>PowerPoint Presentation</vt:lpstr>
      <vt:lpstr>PowerPoint Presentation</vt:lpstr>
      <vt:lpstr>Features of HBase</vt:lpstr>
      <vt:lpstr>Advanced Usage of HBase</vt:lpstr>
      <vt:lpstr>HBase Design Schema</vt:lpstr>
      <vt:lpstr>Advance Indexing In HBase </vt:lpstr>
      <vt:lpstr>PowerPoint Presentation</vt:lpstr>
      <vt:lpstr>PowerPoint Presentation</vt:lpstr>
      <vt:lpstr>Table Management Commands</vt:lpstr>
      <vt:lpstr>PowerPoint Presentation</vt:lpstr>
      <vt:lpstr>Data Manipulation Commands</vt:lpstr>
      <vt:lpstr>Other Commands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Varsha R</cp:lastModifiedBy>
  <cp:revision>61</cp:revision>
  <dcterms:created xsi:type="dcterms:W3CDTF">2024-06-03T06:34:28Z</dcterms:created>
  <dcterms:modified xsi:type="dcterms:W3CDTF">2026-03-18T05:32:31Z</dcterms:modified>
</cp:coreProperties>
</file>