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88" r:id="rId3"/>
    <p:sldId id="290" r:id="rId4"/>
    <p:sldId id="260" r:id="rId5"/>
    <p:sldId id="261" r:id="rId6"/>
    <p:sldId id="257" r:id="rId7"/>
    <p:sldId id="258" r:id="rId8"/>
    <p:sldId id="259" r:id="rId9"/>
    <p:sldId id="277" r:id="rId10"/>
    <p:sldId id="278" r:id="rId11"/>
    <p:sldId id="279" r:id="rId12"/>
    <p:sldId id="280" r:id="rId13"/>
    <p:sldId id="267" r:id="rId14"/>
    <p:sldId id="268" r:id="rId15"/>
    <p:sldId id="269" r:id="rId16"/>
    <p:sldId id="270" r:id="rId17"/>
    <p:sldId id="281" r:id="rId18"/>
    <p:sldId id="282" r:id="rId19"/>
    <p:sldId id="262" r:id="rId20"/>
    <p:sldId id="263" r:id="rId21"/>
    <p:sldId id="264" r:id="rId22"/>
    <p:sldId id="283" r:id="rId23"/>
    <p:sldId id="284" r:id="rId24"/>
    <p:sldId id="285" r:id="rId25"/>
    <p:sldId id="265" r:id="rId26"/>
    <p:sldId id="286" r:id="rId27"/>
    <p:sldId id="287" r:id="rId28"/>
    <p:sldId id="27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sorterViewPr>
    <p:cViewPr>
      <p:scale>
        <a:sx n="100" d="100"/>
        <a:sy n="100" d="100"/>
      </p:scale>
      <p:origin x="0" y="-34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D8721-1F1F-4CE1-9BE5-D92A4C1CDC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2D24B10-3BD7-44A3-A0F0-795C896A8D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8A9D9C7-3025-48E6-A6E1-12A9A52E396F}"/>
              </a:ext>
            </a:extLst>
          </p:cNvPr>
          <p:cNvSpPr>
            <a:spLocks noGrp="1"/>
          </p:cNvSpPr>
          <p:nvPr>
            <p:ph type="dt" sz="half" idx="10"/>
          </p:nvPr>
        </p:nvSpPr>
        <p:spPr/>
        <p:txBody>
          <a:bodyPr/>
          <a:lstStyle/>
          <a:p>
            <a:fld id="{94F940AE-D172-4C13-8097-F0A081157C05}" type="datetimeFigureOut">
              <a:rPr lang="en-IN" smtClean="0"/>
              <a:t>18-03-2026</a:t>
            </a:fld>
            <a:endParaRPr lang="en-IN"/>
          </a:p>
        </p:txBody>
      </p:sp>
      <p:sp>
        <p:nvSpPr>
          <p:cNvPr id="5" name="Footer Placeholder 4">
            <a:extLst>
              <a:ext uri="{FF2B5EF4-FFF2-40B4-BE49-F238E27FC236}">
                <a16:creationId xmlns:a16="http://schemas.microsoft.com/office/drawing/2014/main" id="{6B197A73-B60E-459A-BE86-CE04270C192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A0BF370-F900-43C7-A0A2-DF78EC7AE83B}"/>
              </a:ext>
            </a:extLst>
          </p:cNvPr>
          <p:cNvSpPr>
            <a:spLocks noGrp="1"/>
          </p:cNvSpPr>
          <p:nvPr>
            <p:ph type="sldNum" sz="quarter" idx="12"/>
          </p:nvPr>
        </p:nvSpPr>
        <p:spPr/>
        <p:txBody>
          <a:bodyPr/>
          <a:lstStyle/>
          <a:p>
            <a:fld id="{A25C7AB2-A5A8-4452-AFEA-EF9EBE0717D6}" type="slidenum">
              <a:rPr lang="en-IN" smtClean="0"/>
              <a:t>‹#›</a:t>
            </a:fld>
            <a:endParaRPr lang="en-IN"/>
          </a:p>
        </p:txBody>
      </p:sp>
    </p:spTree>
    <p:extLst>
      <p:ext uri="{BB962C8B-B14F-4D97-AF65-F5344CB8AC3E}">
        <p14:creationId xmlns:p14="http://schemas.microsoft.com/office/powerpoint/2010/main" val="4102374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035A2-AC49-46F4-9702-EF7A7F2A7C6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EA8219F-86EF-4B6B-9315-7FE1F4AE72F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87BE7AD-52F5-4523-81F8-A226ED77189E}"/>
              </a:ext>
            </a:extLst>
          </p:cNvPr>
          <p:cNvSpPr>
            <a:spLocks noGrp="1"/>
          </p:cNvSpPr>
          <p:nvPr>
            <p:ph type="dt" sz="half" idx="10"/>
          </p:nvPr>
        </p:nvSpPr>
        <p:spPr/>
        <p:txBody>
          <a:bodyPr/>
          <a:lstStyle/>
          <a:p>
            <a:fld id="{94F940AE-D172-4C13-8097-F0A081157C05}" type="datetimeFigureOut">
              <a:rPr lang="en-IN" smtClean="0"/>
              <a:t>18-03-2026</a:t>
            </a:fld>
            <a:endParaRPr lang="en-IN"/>
          </a:p>
        </p:txBody>
      </p:sp>
      <p:sp>
        <p:nvSpPr>
          <p:cNvPr id="5" name="Footer Placeholder 4">
            <a:extLst>
              <a:ext uri="{FF2B5EF4-FFF2-40B4-BE49-F238E27FC236}">
                <a16:creationId xmlns:a16="http://schemas.microsoft.com/office/drawing/2014/main" id="{27E76B80-70A8-441E-8A97-E76158B2C53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9E0F490-085E-4821-9970-A85CCF301A90}"/>
              </a:ext>
            </a:extLst>
          </p:cNvPr>
          <p:cNvSpPr>
            <a:spLocks noGrp="1"/>
          </p:cNvSpPr>
          <p:nvPr>
            <p:ph type="sldNum" sz="quarter" idx="12"/>
          </p:nvPr>
        </p:nvSpPr>
        <p:spPr/>
        <p:txBody>
          <a:bodyPr/>
          <a:lstStyle/>
          <a:p>
            <a:fld id="{A25C7AB2-A5A8-4452-AFEA-EF9EBE0717D6}" type="slidenum">
              <a:rPr lang="en-IN" smtClean="0"/>
              <a:t>‹#›</a:t>
            </a:fld>
            <a:endParaRPr lang="en-IN"/>
          </a:p>
        </p:txBody>
      </p:sp>
      <p:sp>
        <p:nvSpPr>
          <p:cNvPr id="7" name="TextBox 6">
            <a:extLst>
              <a:ext uri="{FF2B5EF4-FFF2-40B4-BE49-F238E27FC236}">
                <a16:creationId xmlns:a16="http://schemas.microsoft.com/office/drawing/2014/main" id="{B1F15ACC-CC23-45D5-9BC9-F2973764A1A7}"/>
              </a:ext>
            </a:extLst>
          </p:cNvPr>
          <p:cNvSpPr txBox="1"/>
          <p:nvPr userDrawn="1"/>
        </p:nvSpPr>
        <p:spPr>
          <a:xfrm>
            <a:off x="4038600" y="6356350"/>
            <a:ext cx="4114800" cy="369332"/>
          </a:xfrm>
          <a:prstGeom prst="rect">
            <a:avLst/>
          </a:prstGeom>
          <a:noFill/>
        </p:spPr>
        <p:txBody>
          <a:bodyPr wrap="square" rtlCol="0">
            <a:spAutoFit/>
          </a:bodyPr>
          <a:lstStyle/>
          <a:p>
            <a:pPr algn="ctr"/>
            <a:r>
              <a:rPr lang="en-IN" dirty="0">
                <a:latin typeface="Times New Roman" panose="02020603050405020304" pitchFamily="18" charset="0"/>
                <a:cs typeface="Times New Roman" panose="02020603050405020304" pitchFamily="18" charset="0"/>
              </a:rPr>
              <a:t>Presentation By Prof. Varsha R</a:t>
            </a:r>
          </a:p>
        </p:txBody>
      </p:sp>
    </p:spTree>
    <p:extLst>
      <p:ext uri="{BB962C8B-B14F-4D97-AF65-F5344CB8AC3E}">
        <p14:creationId xmlns:p14="http://schemas.microsoft.com/office/powerpoint/2010/main" val="1952713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844AF-2D53-42CE-9F06-1B331BC2A3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A0760FA-48DA-490E-83B5-A8C2E5FE91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903414C-16D4-4057-B08F-6EFB8756F89E}"/>
              </a:ext>
            </a:extLst>
          </p:cNvPr>
          <p:cNvSpPr>
            <a:spLocks noGrp="1"/>
          </p:cNvSpPr>
          <p:nvPr>
            <p:ph type="dt" sz="half" idx="10"/>
          </p:nvPr>
        </p:nvSpPr>
        <p:spPr/>
        <p:txBody>
          <a:bodyPr/>
          <a:lstStyle/>
          <a:p>
            <a:fld id="{94F940AE-D172-4C13-8097-F0A081157C05}" type="datetimeFigureOut">
              <a:rPr lang="en-IN" smtClean="0"/>
              <a:t>18-03-2026</a:t>
            </a:fld>
            <a:endParaRPr lang="en-IN"/>
          </a:p>
        </p:txBody>
      </p:sp>
      <p:sp>
        <p:nvSpPr>
          <p:cNvPr id="5" name="Footer Placeholder 4">
            <a:extLst>
              <a:ext uri="{FF2B5EF4-FFF2-40B4-BE49-F238E27FC236}">
                <a16:creationId xmlns:a16="http://schemas.microsoft.com/office/drawing/2014/main" id="{024DBE67-026B-4BC4-9553-F484760CD61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4559B1D-89D1-4BA7-9059-774C92F0DC62}"/>
              </a:ext>
            </a:extLst>
          </p:cNvPr>
          <p:cNvSpPr>
            <a:spLocks noGrp="1"/>
          </p:cNvSpPr>
          <p:nvPr>
            <p:ph type="sldNum" sz="quarter" idx="12"/>
          </p:nvPr>
        </p:nvSpPr>
        <p:spPr/>
        <p:txBody>
          <a:bodyPr/>
          <a:lstStyle/>
          <a:p>
            <a:fld id="{A25C7AB2-A5A8-4452-AFEA-EF9EBE0717D6}" type="slidenum">
              <a:rPr lang="en-IN" smtClean="0"/>
              <a:t>‹#›</a:t>
            </a:fld>
            <a:endParaRPr lang="en-IN"/>
          </a:p>
        </p:txBody>
      </p:sp>
    </p:spTree>
    <p:extLst>
      <p:ext uri="{BB962C8B-B14F-4D97-AF65-F5344CB8AC3E}">
        <p14:creationId xmlns:p14="http://schemas.microsoft.com/office/powerpoint/2010/main" val="3162136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A6A93-4A5A-4BA4-9B17-C3191A21689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8C55151-B813-4825-93D2-4079B4447D6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32F7397-ACDB-464E-BDCA-A2E3DBE7EC3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2742D31-6E6F-4CD0-9BA9-A619F9083DEA}"/>
              </a:ext>
            </a:extLst>
          </p:cNvPr>
          <p:cNvSpPr>
            <a:spLocks noGrp="1"/>
          </p:cNvSpPr>
          <p:nvPr>
            <p:ph type="dt" sz="half" idx="10"/>
          </p:nvPr>
        </p:nvSpPr>
        <p:spPr/>
        <p:txBody>
          <a:bodyPr/>
          <a:lstStyle/>
          <a:p>
            <a:fld id="{94F940AE-D172-4C13-8097-F0A081157C05}" type="datetimeFigureOut">
              <a:rPr lang="en-IN" smtClean="0"/>
              <a:t>18-03-2026</a:t>
            </a:fld>
            <a:endParaRPr lang="en-IN"/>
          </a:p>
        </p:txBody>
      </p:sp>
      <p:sp>
        <p:nvSpPr>
          <p:cNvPr id="6" name="Footer Placeholder 5">
            <a:extLst>
              <a:ext uri="{FF2B5EF4-FFF2-40B4-BE49-F238E27FC236}">
                <a16:creationId xmlns:a16="http://schemas.microsoft.com/office/drawing/2014/main" id="{154F44AD-464D-4468-8C83-0D510A0B6CA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F239100-09EB-4E95-8134-AF292A4F5325}"/>
              </a:ext>
            </a:extLst>
          </p:cNvPr>
          <p:cNvSpPr>
            <a:spLocks noGrp="1"/>
          </p:cNvSpPr>
          <p:nvPr>
            <p:ph type="sldNum" sz="quarter" idx="12"/>
          </p:nvPr>
        </p:nvSpPr>
        <p:spPr/>
        <p:txBody>
          <a:bodyPr/>
          <a:lstStyle/>
          <a:p>
            <a:fld id="{A25C7AB2-A5A8-4452-AFEA-EF9EBE0717D6}" type="slidenum">
              <a:rPr lang="en-IN" smtClean="0"/>
              <a:t>‹#›</a:t>
            </a:fld>
            <a:endParaRPr lang="en-IN"/>
          </a:p>
        </p:txBody>
      </p:sp>
    </p:spTree>
    <p:extLst>
      <p:ext uri="{BB962C8B-B14F-4D97-AF65-F5344CB8AC3E}">
        <p14:creationId xmlns:p14="http://schemas.microsoft.com/office/powerpoint/2010/main" val="2479615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42964-7A57-4941-AE88-7E489FC6959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2B3BB80-A1C1-4D90-BDA4-BCBF2F8B6E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83F96D7-F427-45A2-A919-79CF510667E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7DADC5F-476A-4539-AD28-C9FC8F1B67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1E399A0-6656-4C4D-B0C6-C68BC8B8B4A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00FEE00-2374-4759-9F23-1FA73271124C}"/>
              </a:ext>
            </a:extLst>
          </p:cNvPr>
          <p:cNvSpPr>
            <a:spLocks noGrp="1"/>
          </p:cNvSpPr>
          <p:nvPr>
            <p:ph type="dt" sz="half" idx="10"/>
          </p:nvPr>
        </p:nvSpPr>
        <p:spPr/>
        <p:txBody>
          <a:bodyPr/>
          <a:lstStyle/>
          <a:p>
            <a:fld id="{94F940AE-D172-4C13-8097-F0A081157C05}" type="datetimeFigureOut">
              <a:rPr lang="en-IN" smtClean="0"/>
              <a:t>18-03-2026</a:t>
            </a:fld>
            <a:endParaRPr lang="en-IN"/>
          </a:p>
        </p:txBody>
      </p:sp>
      <p:sp>
        <p:nvSpPr>
          <p:cNvPr id="8" name="Footer Placeholder 7">
            <a:extLst>
              <a:ext uri="{FF2B5EF4-FFF2-40B4-BE49-F238E27FC236}">
                <a16:creationId xmlns:a16="http://schemas.microsoft.com/office/drawing/2014/main" id="{FA3A7BEC-C24E-4295-8059-4D9E00B9039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5A1D62A-0F39-45B9-B8F9-8F6459F697CF}"/>
              </a:ext>
            </a:extLst>
          </p:cNvPr>
          <p:cNvSpPr>
            <a:spLocks noGrp="1"/>
          </p:cNvSpPr>
          <p:nvPr>
            <p:ph type="sldNum" sz="quarter" idx="12"/>
          </p:nvPr>
        </p:nvSpPr>
        <p:spPr/>
        <p:txBody>
          <a:bodyPr/>
          <a:lstStyle/>
          <a:p>
            <a:fld id="{A25C7AB2-A5A8-4452-AFEA-EF9EBE0717D6}" type="slidenum">
              <a:rPr lang="en-IN" smtClean="0"/>
              <a:t>‹#›</a:t>
            </a:fld>
            <a:endParaRPr lang="en-IN"/>
          </a:p>
        </p:txBody>
      </p:sp>
    </p:spTree>
    <p:extLst>
      <p:ext uri="{BB962C8B-B14F-4D97-AF65-F5344CB8AC3E}">
        <p14:creationId xmlns:p14="http://schemas.microsoft.com/office/powerpoint/2010/main" val="1269708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FECFD-397F-4D23-B6C1-9F86630F391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52EE9D0-C195-45E0-AD9D-D91FD23E7F68}"/>
              </a:ext>
            </a:extLst>
          </p:cNvPr>
          <p:cNvSpPr>
            <a:spLocks noGrp="1"/>
          </p:cNvSpPr>
          <p:nvPr>
            <p:ph type="dt" sz="half" idx="10"/>
          </p:nvPr>
        </p:nvSpPr>
        <p:spPr/>
        <p:txBody>
          <a:bodyPr/>
          <a:lstStyle/>
          <a:p>
            <a:fld id="{94F940AE-D172-4C13-8097-F0A081157C05}" type="datetimeFigureOut">
              <a:rPr lang="en-IN" smtClean="0"/>
              <a:t>18-03-2026</a:t>
            </a:fld>
            <a:endParaRPr lang="en-IN"/>
          </a:p>
        </p:txBody>
      </p:sp>
      <p:sp>
        <p:nvSpPr>
          <p:cNvPr id="4" name="Footer Placeholder 3">
            <a:extLst>
              <a:ext uri="{FF2B5EF4-FFF2-40B4-BE49-F238E27FC236}">
                <a16:creationId xmlns:a16="http://schemas.microsoft.com/office/drawing/2014/main" id="{A72B3448-EF6C-4C4C-97D3-79469EB4357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36951F3-5AE2-43E1-8251-F76F543CB125}"/>
              </a:ext>
            </a:extLst>
          </p:cNvPr>
          <p:cNvSpPr>
            <a:spLocks noGrp="1"/>
          </p:cNvSpPr>
          <p:nvPr>
            <p:ph type="sldNum" sz="quarter" idx="12"/>
          </p:nvPr>
        </p:nvSpPr>
        <p:spPr/>
        <p:txBody>
          <a:bodyPr/>
          <a:lstStyle/>
          <a:p>
            <a:fld id="{A25C7AB2-A5A8-4452-AFEA-EF9EBE0717D6}" type="slidenum">
              <a:rPr lang="en-IN" smtClean="0"/>
              <a:t>‹#›</a:t>
            </a:fld>
            <a:endParaRPr lang="en-IN"/>
          </a:p>
        </p:txBody>
      </p:sp>
    </p:spTree>
    <p:extLst>
      <p:ext uri="{BB962C8B-B14F-4D97-AF65-F5344CB8AC3E}">
        <p14:creationId xmlns:p14="http://schemas.microsoft.com/office/powerpoint/2010/main" val="3795250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08037D-84FC-461A-915E-D9BD11D281E1}"/>
              </a:ext>
            </a:extLst>
          </p:cNvPr>
          <p:cNvSpPr>
            <a:spLocks noGrp="1"/>
          </p:cNvSpPr>
          <p:nvPr>
            <p:ph type="dt" sz="half" idx="10"/>
          </p:nvPr>
        </p:nvSpPr>
        <p:spPr/>
        <p:txBody>
          <a:bodyPr/>
          <a:lstStyle/>
          <a:p>
            <a:fld id="{94F940AE-D172-4C13-8097-F0A081157C05}" type="datetimeFigureOut">
              <a:rPr lang="en-IN" smtClean="0"/>
              <a:t>18-03-2026</a:t>
            </a:fld>
            <a:endParaRPr lang="en-IN"/>
          </a:p>
        </p:txBody>
      </p:sp>
      <p:sp>
        <p:nvSpPr>
          <p:cNvPr id="3" name="Footer Placeholder 2">
            <a:extLst>
              <a:ext uri="{FF2B5EF4-FFF2-40B4-BE49-F238E27FC236}">
                <a16:creationId xmlns:a16="http://schemas.microsoft.com/office/drawing/2014/main" id="{1938F301-FEF3-40B1-BE18-DE2BC46AFDE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FE18FE8-949F-4A33-8BA2-834BF139626C}"/>
              </a:ext>
            </a:extLst>
          </p:cNvPr>
          <p:cNvSpPr>
            <a:spLocks noGrp="1"/>
          </p:cNvSpPr>
          <p:nvPr>
            <p:ph type="sldNum" sz="quarter" idx="12"/>
          </p:nvPr>
        </p:nvSpPr>
        <p:spPr/>
        <p:txBody>
          <a:bodyPr/>
          <a:lstStyle/>
          <a:p>
            <a:fld id="{A25C7AB2-A5A8-4452-AFEA-EF9EBE0717D6}" type="slidenum">
              <a:rPr lang="en-IN" smtClean="0"/>
              <a:t>‹#›</a:t>
            </a:fld>
            <a:endParaRPr lang="en-IN"/>
          </a:p>
        </p:txBody>
      </p:sp>
    </p:spTree>
    <p:extLst>
      <p:ext uri="{BB962C8B-B14F-4D97-AF65-F5344CB8AC3E}">
        <p14:creationId xmlns:p14="http://schemas.microsoft.com/office/powerpoint/2010/main" val="1711510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01CB9-FF24-4C3C-A213-BDF743EB6F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DF9451C-E5ED-46C0-B9C9-B73ABD98EC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C88A35A-7931-4B0D-AB8D-0B1368CE4C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C488589-CDCF-4BC0-AC7F-8537F52BDA8B}"/>
              </a:ext>
            </a:extLst>
          </p:cNvPr>
          <p:cNvSpPr>
            <a:spLocks noGrp="1"/>
          </p:cNvSpPr>
          <p:nvPr>
            <p:ph type="dt" sz="half" idx="10"/>
          </p:nvPr>
        </p:nvSpPr>
        <p:spPr/>
        <p:txBody>
          <a:bodyPr/>
          <a:lstStyle/>
          <a:p>
            <a:fld id="{94F940AE-D172-4C13-8097-F0A081157C05}" type="datetimeFigureOut">
              <a:rPr lang="en-IN" smtClean="0"/>
              <a:t>18-03-2026</a:t>
            </a:fld>
            <a:endParaRPr lang="en-IN"/>
          </a:p>
        </p:txBody>
      </p:sp>
      <p:sp>
        <p:nvSpPr>
          <p:cNvPr id="6" name="Footer Placeholder 5">
            <a:extLst>
              <a:ext uri="{FF2B5EF4-FFF2-40B4-BE49-F238E27FC236}">
                <a16:creationId xmlns:a16="http://schemas.microsoft.com/office/drawing/2014/main" id="{411A589D-8AD4-4F1A-BCFF-621E6ABFF7C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833D523-FCD6-40CC-B98B-23E5E75DBFA0}"/>
              </a:ext>
            </a:extLst>
          </p:cNvPr>
          <p:cNvSpPr>
            <a:spLocks noGrp="1"/>
          </p:cNvSpPr>
          <p:nvPr>
            <p:ph type="sldNum" sz="quarter" idx="12"/>
          </p:nvPr>
        </p:nvSpPr>
        <p:spPr/>
        <p:txBody>
          <a:bodyPr/>
          <a:lstStyle/>
          <a:p>
            <a:fld id="{A25C7AB2-A5A8-4452-AFEA-EF9EBE0717D6}" type="slidenum">
              <a:rPr lang="en-IN" smtClean="0"/>
              <a:t>‹#›</a:t>
            </a:fld>
            <a:endParaRPr lang="en-IN"/>
          </a:p>
        </p:txBody>
      </p:sp>
    </p:spTree>
    <p:extLst>
      <p:ext uri="{BB962C8B-B14F-4D97-AF65-F5344CB8AC3E}">
        <p14:creationId xmlns:p14="http://schemas.microsoft.com/office/powerpoint/2010/main" val="3440202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2D915-C84E-4D92-809F-443F91AAC8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1F3CAD9-6C8E-4E00-A434-22A1896B21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6C73646-E6AC-4B43-9293-F3AE41C899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874201F-5645-4247-B86D-466B29B7A248}"/>
              </a:ext>
            </a:extLst>
          </p:cNvPr>
          <p:cNvSpPr>
            <a:spLocks noGrp="1"/>
          </p:cNvSpPr>
          <p:nvPr>
            <p:ph type="dt" sz="half" idx="10"/>
          </p:nvPr>
        </p:nvSpPr>
        <p:spPr/>
        <p:txBody>
          <a:bodyPr/>
          <a:lstStyle/>
          <a:p>
            <a:fld id="{94F940AE-D172-4C13-8097-F0A081157C05}" type="datetimeFigureOut">
              <a:rPr lang="en-IN" smtClean="0"/>
              <a:t>18-03-2026</a:t>
            </a:fld>
            <a:endParaRPr lang="en-IN"/>
          </a:p>
        </p:txBody>
      </p:sp>
      <p:sp>
        <p:nvSpPr>
          <p:cNvPr id="6" name="Footer Placeholder 5">
            <a:extLst>
              <a:ext uri="{FF2B5EF4-FFF2-40B4-BE49-F238E27FC236}">
                <a16:creationId xmlns:a16="http://schemas.microsoft.com/office/drawing/2014/main" id="{CD77401C-95A2-4989-A3F2-97B03807B03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2F262C5-0C42-4535-A5A3-0AB45F295C28}"/>
              </a:ext>
            </a:extLst>
          </p:cNvPr>
          <p:cNvSpPr>
            <a:spLocks noGrp="1"/>
          </p:cNvSpPr>
          <p:nvPr>
            <p:ph type="sldNum" sz="quarter" idx="12"/>
          </p:nvPr>
        </p:nvSpPr>
        <p:spPr/>
        <p:txBody>
          <a:bodyPr/>
          <a:lstStyle/>
          <a:p>
            <a:fld id="{A25C7AB2-A5A8-4452-AFEA-EF9EBE0717D6}" type="slidenum">
              <a:rPr lang="en-IN" smtClean="0"/>
              <a:t>‹#›</a:t>
            </a:fld>
            <a:endParaRPr lang="en-IN"/>
          </a:p>
        </p:txBody>
      </p:sp>
    </p:spTree>
    <p:extLst>
      <p:ext uri="{BB962C8B-B14F-4D97-AF65-F5344CB8AC3E}">
        <p14:creationId xmlns:p14="http://schemas.microsoft.com/office/powerpoint/2010/main" val="535210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5A198-0AB4-4EBC-A15A-6D08D4B902F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40421E4-9FC5-4111-8F40-308759FA701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1AE8097-288C-4B3E-AA19-759CED0CF31D}"/>
              </a:ext>
            </a:extLst>
          </p:cNvPr>
          <p:cNvSpPr>
            <a:spLocks noGrp="1"/>
          </p:cNvSpPr>
          <p:nvPr>
            <p:ph type="dt" sz="half" idx="10"/>
          </p:nvPr>
        </p:nvSpPr>
        <p:spPr/>
        <p:txBody>
          <a:bodyPr/>
          <a:lstStyle/>
          <a:p>
            <a:fld id="{94F940AE-D172-4C13-8097-F0A081157C05}" type="datetimeFigureOut">
              <a:rPr lang="en-IN" smtClean="0"/>
              <a:t>18-03-2026</a:t>
            </a:fld>
            <a:endParaRPr lang="en-IN"/>
          </a:p>
        </p:txBody>
      </p:sp>
      <p:sp>
        <p:nvSpPr>
          <p:cNvPr id="5" name="Footer Placeholder 4">
            <a:extLst>
              <a:ext uri="{FF2B5EF4-FFF2-40B4-BE49-F238E27FC236}">
                <a16:creationId xmlns:a16="http://schemas.microsoft.com/office/drawing/2014/main" id="{16D7C800-241F-43F9-8487-B0FD7378882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0B5E121-93C2-47CF-96D7-B88A1F1D5676}"/>
              </a:ext>
            </a:extLst>
          </p:cNvPr>
          <p:cNvSpPr>
            <a:spLocks noGrp="1"/>
          </p:cNvSpPr>
          <p:nvPr>
            <p:ph type="sldNum" sz="quarter" idx="12"/>
          </p:nvPr>
        </p:nvSpPr>
        <p:spPr/>
        <p:txBody>
          <a:bodyPr/>
          <a:lstStyle/>
          <a:p>
            <a:fld id="{A25C7AB2-A5A8-4452-AFEA-EF9EBE0717D6}" type="slidenum">
              <a:rPr lang="en-IN" smtClean="0"/>
              <a:t>‹#›</a:t>
            </a:fld>
            <a:endParaRPr lang="en-IN"/>
          </a:p>
        </p:txBody>
      </p:sp>
    </p:spTree>
    <p:extLst>
      <p:ext uri="{BB962C8B-B14F-4D97-AF65-F5344CB8AC3E}">
        <p14:creationId xmlns:p14="http://schemas.microsoft.com/office/powerpoint/2010/main" val="509965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685B8D-B238-4FD0-9CDD-BE3F7910C4D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9768E9C-CF6E-4384-BE3F-F90BE3EAA48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75BF15F-6CF1-4AFD-A3D7-36C025387725}"/>
              </a:ext>
            </a:extLst>
          </p:cNvPr>
          <p:cNvSpPr>
            <a:spLocks noGrp="1"/>
          </p:cNvSpPr>
          <p:nvPr>
            <p:ph type="dt" sz="half" idx="10"/>
          </p:nvPr>
        </p:nvSpPr>
        <p:spPr/>
        <p:txBody>
          <a:bodyPr/>
          <a:lstStyle/>
          <a:p>
            <a:fld id="{94F940AE-D172-4C13-8097-F0A081157C05}" type="datetimeFigureOut">
              <a:rPr lang="en-IN" smtClean="0"/>
              <a:t>18-03-2026</a:t>
            </a:fld>
            <a:endParaRPr lang="en-IN"/>
          </a:p>
        </p:txBody>
      </p:sp>
      <p:sp>
        <p:nvSpPr>
          <p:cNvPr id="5" name="Footer Placeholder 4">
            <a:extLst>
              <a:ext uri="{FF2B5EF4-FFF2-40B4-BE49-F238E27FC236}">
                <a16:creationId xmlns:a16="http://schemas.microsoft.com/office/drawing/2014/main" id="{FC47594E-8292-4720-9351-E7D0CFA3FC5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94C37C6-169D-449E-BF29-4B6EDCB9D2AA}"/>
              </a:ext>
            </a:extLst>
          </p:cNvPr>
          <p:cNvSpPr>
            <a:spLocks noGrp="1"/>
          </p:cNvSpPr>
          <p:nvPr>
            <p:ph type="sldNum" sz="quarter" idx="12"/>
          </p:nvPr>
        </p:nvSpPr>
        <p:spPr/>
        <p:txBody>
          <a:bodyPr/>
          <a:lstStyle/>
          <a:p>
            <a:fld id="{A25C7AB2-A5A8-4452-AFEA-EF9EBE0717D6}" type="slidenum">
              <a:rPr lang="en-IN" smtClean="0"/>
              <a:t>‹#›</a:t>
            </a:fld>
            <a:endParaRPr lang="en-IN"/>
          </a:p>
        </p:txBody>
      </p:sp>
    </p:spTree>
    <p:extLst>
      <p:ext uri="{BB962C8B-B14F-4D97-AF65-F5344CB8AC3E}">
        <p14:creationId xmlns:p14="http://schemas.microsoft.com/office/powerpoint/2010/main" val="2996932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A2ED2-9480-7C0E-E816-93C6C32E9E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07A9707-676D-C56D-74F9-A60215E6F2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DF462C2-2582-5C08-2F9D-533C443C85B7}"/>
              </a:ext>
            </a:extLst>
          </p:cNvPr>
          <p:cNvSpPr>
            <a:spLocks noGrp="1"/>
          </p:cNvSpPr>
          <p:nvPr>
            <p:ph type="dt" sz="half" idx="10"/>
          </p:nvPr>
        </p:nvSpPr>
        <p:spPr/>
        <p:txBody>
          <a:bodyPr/>
          <a:lstStyle/>
          <a:p>
            <a:fld id="{3B060941-028F-4E78-BA2F-26DAA931BC80}" type="datetimeFigureOut">
              <a:rPr lang="en-IN" smtClean="0"/>
              <a:t>18-03-2026</a:t>
            </a:fld>
            <a:endParaRPr lang="en-IN"/>
          </a:p>
        </p:txBody>
      </p:sp>
      <p:sp>
        <p:nvSpPr>
          <p:cNvPr id="5" name="Footer Placeholder 4">
            <a:extLst>
              <a:ext uri="{FF2B5EF4-FFF2-40B4-BE49-F238E27FC236}">
                <a16:creationId xmlns:a16="http://schemas.microsoft.com/office/drawing/2014/main" id="{3B3F0024-6D4C-EC33-F9A9-0A4D2CB63E8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D159E57-4D63-62D7-8324-39E7C9DCE55D}"/>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2210391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177BB-E05B-2F83-3200-D64134FED8D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0EF8BAF-9C31-E357-EEBA-3D8ABD86E0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BA236AE-0316-1369-C48E-7EB8B875176E}"/>
              </a:ext>
            </a:extLst>
          </p:cNvPr>
          <p:cNvSpPr>
            <a:spLocks noGrp="1"/>
          </p:cNvSpPr>
          <p:nvPr>
            <p:ph type="dt" sz="half" idx="10"/>
          </p:nvPr>
        </p:nvSpPr>
        <p:spPr/>
        <p:txBody>
          <a:bodyPr/>
          <a:lstStyle/>
          <a:p>
            <a:fld id="{3B060941-028F-4E78-BA2F-26DAA931BC80}" type="datetimeFigureOut">
              <a:rPr lang="en-IN" smtClean="0"/>
              <a:t>18-03-2026</a:t>
            </a:fld>
            <a:endParaRPr lang="en-IN"/>
          </a:p>
        </p:txBody>
      </p:sp>
      <p:sp>
        <p:nvSpPr>
          <p:cNvPr id="5" name="Footer Placeholder 4">
            <a:extLst>
              <a:ext uri="{FF2B5EF4-FFF2-40B4-BE49-F238E27FC236}">
                <a16:creationId xmlns:a16="http://schemas.microsoft.com/office/drawing/2014/main" id="{B2743736-B7E3-4D63-2A1B-6D9FFB30F2B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9B66DCA-838C-B8EB-CAA5-B441D93F9DA6}"/>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1374154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F494B-BB90-82F0-48F0-7F8C8E18BA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D36B446-3A09-B62D-36C8-DFD61B685C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B67C84-9705-136E-4B18-95BFE466F78F}"/>
              </a:ext>
            </a:extLst>
          </p:cNvPr>
          <p:cNvSpPr>
            <a:spLocks noGrp="1"/>
          </p:cNvSpPr>
          <p:nvPr>
            <p:ph type="dt" sz="half" idx="10"/>
          </p:nvPr>
        </p:nvSpPr>
        <p:spPr/>
        <p:txBody>
          <a:bodyPr/>
          <a:lstStyle/>
          <a:p>
            <a:fld id="{3B060941-028F-4E78-BA2F-26DAA931BC80}" type="datetimeFigureOut">
              <a:rPr lang="en-IN" smtClean="0"/>
              <a:t>18-03-2026</a:t>
            </a:fld>
            <a:endParaRPr lang="en-IN"/>
          </a:p>
        </p:txBody>
      </p:sp>
      <p:sp>
        <p:nvSpPr>
          <p:cNvPr id="5" name="Footer Placeholder 4">
            <a:extLst>
              <a:ext uri="{FF2B5EF4-FFF2-40B4-BE49-F238E27FC236}">
                <a16:creationId xmlns:a16="http://schemas.microsoft.com/office/drawing/2014/main" id="{E0C2F5A6-5585-3DEB-00F3-DE371953284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EADD1D9-21B8-A56D-BE7D-99986ABC68E6}"/>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26956003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D820A-DC55-666C-4E75-29DC1C2FE41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734A153-FBCD-B8C3-0A72-748E4904E4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4680BB24-CD5D-31AB-16BC-A99B507CF9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7D1A6243-624E-72D3-1859-0E2198761114}"/>
              </a:ext>
            </a:extLst>
          </p:cNvPr>
          <p:cNvSpPr>
            <a:spLocks noGrp="1"/>
          </p:cNvSpPr>
          <p:nvPr>
            <p:ph type="dt" sz="half" idx="10"/>
          </p:nvPr>
        </p:nvSpPr>
        <p:spPr/>
        <p:txBody>
          <a:bodyPr/>
          <a:lstStyle/>
          <a:p>
            <a:fld id="{3B060941-028F-4E78-BA2F-26DAA931BC80}" type="datetimeFigureOut">
              <a:rPr lang="en-IN" smtClean="0"/>
              <a:t>18-03-2026</a:t>
            </a:fld>
            <a:endParaRPr lang="en-IN"/>
          </a:p>
        </p:txBody>
      </p:sp>
      <p:sp>
        <p:nvSpPr>
          <p:cNvPr id="6" name="Footer Placeholder 5">
            <a:extLst>
              <a:ext uri="{FF2B5EF4-FFF2-40B4-BE49-F238E27FC236}">
                <a16:creationId xmlns:a16="http://schemas.microsoft.com/office/drawing/2014/main" id="{827B2933-185F-FD03-215E-EDF9885821C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219FAA0-5D92-7289-C273-C514BB9C7530}"/>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35216325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6166C-0B72-DF13-A71A-5F510B3FF47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3BD4E5C-6415-1874-19C2-89CBCBB0FB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FAE3E8-466C-9389-4FF1-2B76D1A64E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C65C920-F2A4-9A8E-7973-47CA61B5C2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31CE55-4431-9E96-4EE7-F311CB65B74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449426E-DB49-169F-3660-377686C74054}"/>
              </a:ext>
            </a:extLst>
          </p:cNvPr>
          <p:cNvSpPr>
            <a:spLocks noGrp="1"/>
          </p:cNvSpPr>
          <p:nvPr>
            <p:ph type="dt" sz="half" idx="10"/>
          </p:nvPr>
        </p:nvSpPr>
        <p:spPr/>
        <p:txBody>
          <a:bodyPr/>
          <a:lstStyle/>
          <a:p>
            <a:fld id="{3B060941-028F-4E78-BA2F-26DAA931BC80}" type="datetimeFigureOut">
              <a:rPr lang="en-IN" smtClean="0"/>
              <a:t>18-03-2026</a:t>
            </a:fld>
            <a:endParaRPr lang="en-IN"/>
          </a:p>
        </p:txBody>
      </p:sp>
      <p:sp>
        <p:nvSpPr>
          <p:cNvPr id="8" name="Footer Placeholder 7">
            <a:extLst>
              <a:ext uri="{FF2B5EF4-FFF2-40B4-BE49-F238E27FC236}">
                <a16:creationId xmlns:a16="http://schemas.microsoft.com/office/drawing/2014/main" id="{0E7D0AC7-3CDB-E16E-B9A7-4D276D50869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76C2F28-5EAA-4A2F-9945-ED6D93DD2333}"/>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27565619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05625-BB1C-D528-18CE-B8D58CB67E3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D7B6309-BAB4-1819-4444-EFD82F7E8EDC}"/>
              </a:ext>
            </a:extLst>
          </p:cNvPr>
          <p:cNvSpPr>
            <a:spLocks noGrp="1"/>
          </p:cNvSpPr>
          <p:nvPr>
            <p:ph type="dt" sz="half" idx="10"/>
          </p:nvPr>
        </p:nvSpPr>
        <p:spPr/>
        <p:txBody>
          <a:bodyPr/>
          <a:lstStyle/>
          <a:p>
            <a:fld id="{3B060941-028F-4E78-BA2F-26DAA931BC80}" type="datetimeFigureOut">
              <a:rPr lang="en-IN" smtClean="0"/>
              <a:t>18-03-2026</a:t>
            </a:fld>
            <a:endParaRPr lang="en-IN"/>
          </a:p>
        </p:txBody>
      </p:sp>
      <p:sp>
        <p:nvSpPr>
          <p:cNvPr id="4" name="Footer Placeholder 3">
            <a:extLst>
              <a:ext uri="{FF2B5EF4-FFF2-40B4-BE49-F238E27FC236}">
                <a16:creationId xmlns:a16="http://schemas.microsoft.com/office/drawing/2014/main" id="{D6B4F2C1-8E5C-FDC2-EE00-B7321B6C23E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80FD7F5-235F-7C8A-7B00-7BF7AF74C36A}"/>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31113345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ABE765-528F-5DA3-201B-3B39ABD789F9}"/>
              </a:ext>
            </a:extLst>
          </p:cNvPr>
          <p:cNvSpPr>
            <a:spLocks noGrp="1"/>
          </p:cNvSpPr>
          <p:nvPr>
            <p:ph type="dt" sz="half" idx="10"/>
          </p:nvPr>
        </p:nvSpPr>
        <p:spPr/>
        <p:txBody>
          <a:bodyPr/>
          <a:lstStyle/>
          <a:p>
            <a:fld id="{3B060941-028F-4E78-BA2F-26DAA931BC80}" type="datetimeFigureOut">
              <a:rPr lang="en-IN" smtClean="0"/>
              <a:t>18-03-2026</a:t>
            </a:fld>
            <a:endParaRPr lang="en-IN"/>
          </a:p>
        </p:txBody>
      </p:sp>
      <p:sp>
        <p:nvSpPr>
          <p:cNvPr id="3" name="Footer Placeholder 2">
            <a:extLst>
              <a:ext uri="{FF2B5EF4-FFF2-40B4-BE49-F238E27FC236}">
                <a16:creationId xmlns:a16="http://schemas.microsoft.com/office/drawing/2014/main" id="{0328D92D-9EE5-9CF2-E761-E623F72104E4}"/>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2E7D30C-CBE1-988D-1608-61B730C0F050}"/>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1202822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44901-D1CD-50DC-4940-B0F65BE23D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4AD767B-8430-DB05-0B29-40EC57F0D9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0E76F81-500F-CE8F-7409-E542244A73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63C1E2-47EE-77C8-BBE0-EF801060453A}"/>
              </a:ext>
            </a:extLst>
          </p:cNvPr>
          <p:cNvSpPr>
            <a:spLocks noGrp="1"/>
          </p:cNvSpPr>
          <p:nvPr>
            <p:ph type="dt" sz="half" idx="10"/>
          </p:nvPr>
        </p:nvSpPr>
        <p:spPr/>
        <p:txBody>
          <a:bodyPr/>
          <a:lstStyle/>
          <a:p>
            <a:fld id="{3B060941-028F-4E78-BA2F-26DAA931BC80}" type="datetimeFigureOut">
              <a:rPr lang="en-IN" smtClean="0"/>
              <a:t>18-03-2026</a:t>
            </a:fld>
            <a:endParaRPr lang="en-IN"/>
          </a:p>
        </p:txBody>
      </p:sp>
      <p:sp>
        <p:nvSpPr>
          <p:cNvPr id="6" name="Footer Placeholder 5">
            <a:extLst>
              <a:ext uri="{FF2B5EF4-FFF2-40B4-BE49-F238E27FC236}">
                <a16:creationId xmlns:a16="http://schemas.microsoft.com/office/drawing/2014/main" id="{CAD500F2-6507-F9ED-9DF9-5BF0302D52E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108E2D2-BE54-B20D-9D06-18A337BAD65E}"/>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1709367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42872-5802-05E0-CAD4-B7F5A08FB5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7FC8037-6E51-4914-BBE1-CA7FD24168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A132928-815A-F6A9-AFB4-C775E1AFAE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1F472C-DC7E-F111-D122-15724AB72903}"/>
              </a:ext>
            </a:extLst>
          </p:cNvPr>
          <p:cNvSpPr>
            <a:spLocks noGrp="1"/>
          </p:cNvSpPr>
          <p:nvPr>
            <p:ph type="dt" sz="half" idx="10"/>
          </p:nvPr>
        </p:nvSpPr>
        <p:spPr/>
        <p:txBody>
          <a:bodyPr/>
          <a:lstStyle/>
          <a:p>
            <a:fld id="{3B060941-028F-4E78-BA2F-26DAA931BC80}" type="datetimeFigureOut">
              <a:rPr lang="en-IN" smtClean="0"/>
              <a:t>18-03-2026</a:t>
            </a:fld>
            <a:endParaRPr lang="en-IN"/>
          </a:p>
        </p:txBody>
      </p:sp>
      <p:sp>
        <p:nvSpPr>
          <p:cNvPr id="6" name="Footer Placeholder 5">
            <a:extLst>
              <a:ext uri="{FF2B5EF4-FFF2-40B4-BE49-F238E27FC236}">
                <a16:creationId xmlns:a16="http://schemas.microsoft.com/office/drawing/2014/main" id="{19A7A209-7BCB-01A1-D460-44C653EC93E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72C5590-DE54-6D1A-5B5B-231714A69D07}"/>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38741265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3448D-9B5D-633C-326C-8B640F3CFE8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19F408C-1C93-F503-F63C-331B817AD5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B1EB3F2-DEC4-BD07-5B37-615478B659CC}"/>
              </a:ext>
            </a:extLst>
          </p:cNvPr>
          <p:cNvSpPr>
            <a:spLocks noGrp="1"/>
          </p:cNvSpPr>
          <p:nvPr>
            <p:ph type="dt" sz="half" idx="10"/>
          </p:nvPr>
        </p:nvSpPr>
        <p:spPr/>
        <p:txBody>
          <a:bodyPr/>
          <a:lstStyle/>
          <a:p>
            <a:fld id="{3B060941-028F-4E78-BA2F-26DAA931BC80}" type="datetimeFigureOut">
              <a:rPr lang="en-IN" smtClean="0"/>
              <a:t>18-03-2026</a:t>
            </a:fld>
            <a:endParaRPr lang="en-IN"/>
          </a:p>
        </p:txBody>
      </p:sp>
      <p:sp>
        <p:nvSpPr>
          <p:cNvPr id="5" name="Footer Placeholder 4">
            <a:extLst>
              <a:ext uri="{FF2B5EF4-FFF2-40B4-BE49-F238E27FC236}">
                <a16:creationId xmlns:a16="http://schemas.microsoft.com/office/drawing/2014/main" id="{061428ED-CA81-C8A3-F4FF-98EF74D1EF9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2749336-0D7C-74EA-F795-BB01414CA5A8}"/>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14752198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6F42BF-934F-98EB-7637-39CF179D53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3158707-3941-D176-10AC-5BA10D6C1B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4C705EB-6B55-80F0-4CDD-7293C7179F7C}"/>
              </a:ext>
            </a:extLst>
          </p:cNvPr>
          <p:cNvSpPr>
            <a:spLocks noGrp="1"/>
          </p:cNvSpPr>
          <p:nvPr>
            <p:ph type="dt" sz="half" idx="10"/>
          </p:nvPr>
        </p:nvSpPr>
        <p:spPr/>
        <p:txBody>
          <a:bodyPr/>
          <a:lstStyle/>
          <a:p>
            <a:fld id="{3B060941-028F-4E78-BA2F-26DAA931BC80}" type="datetimeFigureOut">
              <a:rPr lang="en-IN" smtClean="0"/>
              <a:t>18-03-2026</a:t>
            </a:fld>
            <a:endParaRPr lang="en-IN"/>
          </a:p>
        </p:txBody>
      </p:sp>
      <p:sp>
        <p:nvSpPr>
          <p:cNvPr id="5" name="Footer Placeholder 4">
            <a:extLst>
              <a:ext uri="{FF2B5EF4-FFF2-40B4-BE49-F238E27FC236}">
                <a16:creationId xmlns:a16="http://schemas.microsoft.com/office/drawing/2014/main" id="{9003B55E-B3CD-11E2-9B32-FC8148D926E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5928969-35D5-99DE-8894-63E180F056C6}"/>
              </a:ext>
            </a:extLst>
          </p:cNvPr>
          <p:cNvSpPr>
            <a:spLocks noGrp="1"/>
          </p:cNvSpPr>
          <p:nvPr>
            <p:ph type="sldNum" sz="quarter" idx="12"/>
          </p:nvPr>
        </p:nvSpPr>
        <p:spPr/>
        <p:txBody>
          <a:bodyPr/>
          <a:lstStyle/>
          <a:p>
            <a:fld id="{24A1FC52-4278-4BD8-A693-C818C2769630}" type="slidenum">
              <a:rPr lang="en-IN" smtClean="0"/>
              <a:t>‹#›</a:t>
            </a:fld>
            <a:endParaRPr lang="en-IN"/>
          </a:p>
        </p:txBody>
      </p:sp>
    </p:spTree>
    <p:extLst>
      <p:ext uri="{BB962C8B-B14F-4D97-AF65-F5344CB8AC3E}">
        <p14:creationId xmlns:p14="http://schemas.microsoft.com/office/powerpoint/2010/main" val="3049617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C1097C-CE9A-4150-AADD-BDF0675F45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8406E3D-6DD8-4096-854A-D3E2D8AE96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5A8DA78-70AF-49D8-A408-BA2D124D87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F940AE-D172-4C13-8097-F0A081157C05}" type="datetimeFigureOut">
              <a:rPr lang="en-IN" smtClean="0"/>
              <a:t>18-03-2026</a:t>
            </a:fld>
            <a:endParaRPr lang="en-IN"/>
          </a:p>
        </p:txBody>
      </p:sp>
      <p:sp>
        <p:nvSpPr>
          <p:cNvPr id="5" name="Footer Placeholder 4">
            <a:extLst>
              <a:ext uri="{FF2B5EF4-FFF2-40B4-BE49-F238E27FC236}">
                <a16:creationId xmlns:a16="http://schemas.microsoft.com/office/drawing/2014/main" id="{33FD92FB-DB70-40D3-B3B9-F309353FAE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C5C4759-9A6A-4769-93B7-4DB60F381C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5C7AB2-A5A8-4452-AFEA-EF9EBE0717D6}" type="slidenum">
              <a:rPr lang="en-IN" smtClean="0"/>
              <a:t>‹#›</a:t>
            </a:fld>
            <a:endParaRPr lang="en-IN"/>
          </a:p>
        </p:txBody>
      </p:sp>
    </p:spTree>
    <p:extLst>
      <p:ext uri="{BB962C8B-B14F-4D97-AF65-F5344CB8AC3E}">
        <p14:creationId xmlns:p14="http://schemas.microsoft.com/office/powerpoint/2010/main" val="1861420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BDD8B8-E322-F8BC-EB26-23481BA112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7DC00A9-9C91-B821-76F3-92108052C0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6EC9CEC-9DB8-7136-8FC7-D4909938DE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B060941-028F-4E78-BA2F-26DAA931BC80}" type="datetimeFigureOut">
              <a:rPr lang="en-IN" smtClean="0"/>
              <a:t>18-03-2026</a:t>
            </a:fld>
            <a:endParaRPr lang="en-IN"/>
          </a:p>
        </p:txBody>
      </p:sp>
      <p:sp>
        <p:nvSpPr>
          <p:cNvPr id="5" name="Footer Placeholder 4">
            <a:extLst>
              <a:ext uri="{FF2B5EF4-FFF2-40B4-BE49-F238E27FC236}">
                <a16:creationId xmlns:a16="http://schemas.microsoft.com/office/drawing/2014/main" id="{93D68A19-676B-726E-CBF2-E669454173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6053E10A-6A75-827E-4497-26512DE010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A1FC52-4278-4BD8-A693-C818C2769630}" type="slidenum">
              <a:rPr lang="en-IN" smtClean="0"/>
              <a:t>‹#›</a:t>
            </a:fld>
            <a:endParaRPr lang="en-IN"/>
          </a:p>
        </p:txBody>
      </p:sp>
    </p:spTree>
    <p:extLst>
      <p:ext uri="{BB962C8B-B14F-4D97-AF65-F5344CB8AC3E}">
        <p14:creationId xmlns:p14="http://schemas.microsoft.com/office/powerpoint/2010/main" val="37615351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83564-2527-449F-BA72-D4E652B4FBC8}"/>
              </a:ext>
            </a:extLst>
          </p:cNvPr>
          <p:cNvSpPr>
            <a:spLocks noGrp="1"/>
          </p:cNvSpPr>
          <p:nvPr>
            <p:ph type="ctrTitle"/>
          </p:nvPr>
        </p:nvSpPr>
        <p:spPr>
          <a:xfrm>
            <a:off x="516467" y="254000"/>
            <a:ext cx="11065933" cy="4317999"/>
          </a:xfrm>
        </p:spPr>
        <p:txBody>
          <a:bodyPr>
            <a:normAutofit fontScale="90000"/>
          </a:bodyPr>
          <a:lstStyle/>
          <a:p>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300" dirty="0">
                <a:latin typeface="Times New Roman" panose="02020603050405020304" pitchFamily="18" charset="0"/>
                <a:cs typeface="Times New Roman" panose="02020603050405020304" pitchFamily="18" charset="0"/>
              </a:rPr>
              <a:t>B.M.S COLLEGE OF ENGINEERING, BANGALORE-19</a:t>
            </a: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300" dirty="0">
                <a:solidFill>
                  <a:schemeClr val="accent1"/>
                </a:solidFill>
                <a:latin typeface="Times New Roman" panose="02020603050405020304" pitchFamily="18" charset="0"/>
                <a:cs typeface="Times New Roman" panose="02020603050405020304" pitchFamily="18" charset="0"/>
              </a:rPr>
              <a:t>DEPARTMENT OF MACHINE LEARNING</a:t>
            </a:r>
            <a:br>
              <a:rPr lang="en-IN" sz="3300" dirty="0">
                <a:solidFill>
                  <a:schemeClr val="accent1"/>
                </a:solidFill>
                <a:latin typeface="Times New Roman" panose="02020603050405020304" pitchFamily="18" charset="0"/>
                <a:cs typeface="Times New Roman" panose="02020603050405020304" pitchFamily="18" charset="0"/>
              </a:rPr>
            </a:br>
            <a:br>
              <a:rPr lang="en-IN" sz="4000" dirty="0">
                <a:latin typeface="Times New Roman" panose="02020603050405020304" pitchFamily="18" charset="0"/>
                <a:cs typeface="Times New Roman" panose="02020603050405020304" pitchFamily="18" charset="0"/>
              </a:rPr>
            </a:br>
            <a:r>
              <a:rPr lang="en-IN" sz="3100" dirty="0">
                <a:solidFill>
                  <a:srgbClr val="C00000"/>
                </a:solidFill>
                <a:latin typeface="Times New Roman" panose="02020603050405020304" pitchFamily="18" charset="0"/>
                <a:cs typeface="Times New Roman" panose="02020603050405020304" pitchFamily="18" charset="0"/>
              </a:rPr>
              <a:t>BIG DATA ANALYTICS</a:t>
            </a:r>
            <a:br>
              <a:rPr lang="en-IN" sz="3100" dirty="0">
                <a:latin typeface="Times New Roman" panose="02020603050405020304" pitchFamily="18" charset="0"/>
                <a:cs typeface="Times New Roman" panose="02020603050405020304" pitchFamily="18" charset="0"/>
              </a:rPr>
            </a:br>
            <a:r>
              <a:rPr lang="en-IN" sz="3100" dirty="0">
                <a:solidFill>
                  <a:schemeClr val="accent2">
                    <a:lumMod val="75000"/>
                  </a:schemeClr>
                </a:solidFill>
                <a:latin typeface="Times New Roman" panose="02020603050405020304" pitchFamily="18" charset="0"/>
                <a:cs typeface="Times New Roman" panose="02020603050405020304" pitchFamily="18" charset="0"/>
              </a:rPr>
              <a:t>(24AM6PEBDA)</a:t>
            </a:r>
            <a:br>
              <a:rPr lang="en-IN" sz="3100" dirty="0">
                <a:solidFill>
                  <a:schemeClr val="accent2">
                    <a:lumMod val="75000"/>
                  </a:schemeClr>
                </a:solidFill>
                <a:latin typeface="Times New Roman" panose="02020603050405020304" pitchFamily="18" charset="0"/>
                <a:cs typeface="Times New Roman" panose="02020603050405020304" pitchFamily="18" charset="0"/>
              </a:rPr>
            </a:br>
            <a:endParaRPr lang="en-IN" sz="4000" dirty="0">
              <a:solidFill>
                <a:schemeClr val="accent4">
                  <a:lumMod val="60000"/>
                  <a:lumOff val="40000"/>
                </a:schemeClr>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8BBD246-F92A-4CA6-A74D-521590797A2E}"/>
              </a:ext>
            </a:extLst>
          </p:cNvPr>
          <p:cNvSpPr>
            <a:spLocks noGrp="1"/>
          </p:cNvSpPr>
          <p:nvPr>
            <p:ph type="subTitle" idx="1"/>
          </p:nvPr>
        </p:nvSpPr>
        <p:spPr>
          <a:xfrm>
            <a:off x="1524000" y="4140200"/>
            <a:ext cx="9144000" cy="2252132"/>
          </a:xfrm>
        </p:spPr>
        <p:txBody>
          <a:bodyPr>
            <a:normAutofit fontScale="92500" lnSpcReduction="20000"/>
          </a:bodyPr>
          <a:lstStyle/>
          <a:p>
            <a:r>
              <a:rPr lang="en-IN" sz="4000" dirty="0">
                <a:solidFill>
                  <a:schemeClr val="accent4">
                    <a:lumMod val="60000"/>
                    <a:lumOff val="40000"/>
                  </a:schemeClr>
                </a:solidFill>
                <a:latin typeface="Times New Roman" panose="02020603050405020304" pitchFamily="18" charset="0"/>
                <a:cs typeface="Times New Roman" panose="02020603050405020304" pitchFamily="18" charset="0"/>
              </a:rPr>
              <a:t>UNIT -03</a:t>
            </a:r>
            <a:endParaRPr lang="en-IN" sz="3200" dirty="0">
              <a:solidFill>
                <a:srgbClr val="92D050"/>
              </a:solidFill>
              <a:latin typeface="Times New Roman" panose="02020603050405020304" pitchFamily="18" charset="0"/>
              <a:cs typeface="Times New Roman" panose="02020603050405020304" pitchFamily="18" charset="0"/>
            </a:endParaRPr>
          </a:p>
          <a:p>
            <a:r>
              <a:rPr lang="en-IN" sz="4000" dirty="0">
                <a:solidFill>
                  <a:schemeClr val="accent2"/>
                </a:solidFill>
                <a:latin typeface="Times New Roman" panose="02020603050405020304" pitchFamily="18" charset="0"/>
                <a:cs typeface="Times New Roman" panose="02020603050405020304" pitchFamily="18" charset="0"/>
              </a:rPr>
              <a:t>HIVE</a:t>
            </a:r>
          </a:p>
          <a:p>
            <a:r>
              <a:rPr lang="en-IN" sz="2500" dirty="0">
                <a:latin typeface="Times New Roman" panose="02020603050405020304" pitchFamily="18" charset="0"/>
                <a:cs typeface="Times New Roman" panose="02020603050405020304" pitchFamily="18" charset="0"/>
              </a:rPr>
              <a:t>Presentation By </a:t>
            </a:r>
          </a:p>
          <a:p>
            <a:r>
              <a:rPr lang="en-IN" sz="2500" dirty="0">
                <a:solidFill>
                  <a:schemeClr val="accent2">
                    <a:lumMod val="75000"/>
                  </a:schemeClr>
                </a:solidFill>
                <a:latin typeface="Times New Roman" panose="02020603050405020304" pitchFamily="18" charset="0"/>
                <a:cs typeface="Times New Roman" panose="02020603050405020304" pitchFamily="18" charset="0"/>
              </a:rPr>
              <a:t>Prof. Varsha R, </a:t>
            </a:r>
          </a:p>
          <a:p>
            <a:r>
              <a:rPr lang="en-IN" sz="2500" dirty="0">
                <a:solidFill>
                  <a:schemeClr val="accent2">
                    <a:lumMod val="75000"/>
                  </a:schemeClr>
                </a:solidFill>
                <a:latin typeface="Times New Roman" panose="02020603050405020304" pitchFamily="18" charset="0"/>
                <a:cs typeface="Times New Roman" panose="02020603050405020304" pitchFamily="18" charset="0"/>
              </a:rPr>
              <a:t>Assistant Professor, Dept. of Machine Learning</a:t>
            </a:r>
          </a:p>
        </p:txBody>
      </p:sp>
      <p:pic>
        <p:nvPicPr>
          <p:cNvPr id="6" name="Picture 5">
            <a:extLst>
              <a:ext uri="{FF2B5EF4-FFF2-40B4-BE49-F238E27FC236}">
                <a16:creationId xmlns:a16="http://schemas.microsoft.com/office/drawing/2014/main" id="{AA3361CB-82AE-4C5B-AF23-8AF6D9FFC6F8}"/>
              </a:ext>
            </a:extLst>
          </p:cNvPr>
          <p:cNvPicPr>
            <a:picLocks noChangeAspect="1"/>
          </p:cNvPicPr>
          <p:nvPr/>
        </p:nvPicPr>
        <p:blipFill>
          <a:blip r:embed="rId2"/>
          <a:stretch>
            <a:fillRect/>
          </a:stretch>
        </p:blipFill>
        <p:spPr>
          <a:xfrm>
            <a:off x="5655733" y="1430336"/>
            <a:ext cx="880534" cy="702735"/>
          </a:xfrm>
          <a:prstGeom prst="rect">
            <a:avLst/>
          </a:prstGeom>
        </p:spPr>
      </p:pic>
    </p:spTree>
    <p:extLst>
      <p:ext uri="{BB962C8B-B14F-4D97-AF65-F5344CB8AC3E}">
        <p14:creationId xmlns:p14="http://schemas.microsoft.com/office/powerpoint/2010/main" val="1409672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D4AA3-FBCC-421C-ACFC-C7881CF806C1}"/>
              </a:ext>
            </a:extLst>
          </p:cNvPr>
          <p:cNvSpPr>
            <a:spLocks noGrp="1"/>
          </p:cNvSpPr>
          <p:nvPr>
            <p:ph type="title"/>
          </p:nvPr>
        </p:nvSpPr>
        <p:spPr>
          <a:xfrm>
            <a:off x="838200" y="365126"/>
            <a:ext cx="10515600" cy="679978"/>
          </a:xfrm>
        </p:spPr>
        <p:txBody>
          <a:bodyPr>
            <a:normAutofit/>
          </a:bodyPr>
          <a:lstStyle/>
          <a:p>
            <a:r>
              <a:rPr lang="en-US" sz="3200" dirty="0">
                <a:latin typeface="Times New Roman" panose="02020603050405020304" pitchFamily="18" charset="0"/>
                <a:cs typeface="Times New Roman" panose="02020603050405020304" pitchFamily="18" charset="0"/>
              </a:rPr>
              <a:t>Java API</a:t>
            </a: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0D0F0EE-57CF-42DD-858C-8EFF4F4E00CF}"/>
              </a:ext>
            </a:extLst>
          </p:cNvPr>
          <p:cNvSpPr>
            <a:spLocks noGrp="1"/>
          </p:cNvSpPr>
          <p:nvPr>
            <p:ph idx="1"/>
          </p:nvPr>
        </p:nvSpPr>
        <p:spPr>
          <a:xfrm>
            <a:off x="736600" y="1536171"/>
            <a:ext cx="10617199" cy="4351338"/>
          </a:xfrm>
        </p:spPr>
        <p:txBody>
          <a:bodyPr>
            <a:normAutofit/>
          </a:bodyPr>
          <a:lstStyle/>
          <a:p>
            <a:pPr algn="just"/>
            <a:r>
              <a:rPr lang="en-US" sz="1800" dirty="0">
                <a:latin typeface="Times New Roman" panose="02020603050405020304" pitchFamily="18" charset="0"/>
                <a:cs typeface="Times New Roman" panose="02020603050405020304" pitchFamily="18" charset="0"/>
              </a:rPr>
              <a:t>Java APIs are integrated pieces of software that come with JDKs. APIs in Java provides the interface between two different applications and establish communication.</a:t>
            </a:r>
          </a:p>
          <a:p>
            <a:pPr algn="just"/>
            <a:r>
              <a:rPr lang="en-US" sz="1800" dirty="0">
                <a:latin typeface="Times New Roman" panose="02020603050405020304" pitchFamily="18" charset="0"/>
                <a:cs typeface="Times New Roman" panose="02020603050405020304" pitchFamily="18" charset="0"/>
              </a:rPr>
              <a:t>APIs are important software components bundled with the JDK. APIs in Java include classes, interfaces, and user Interfaces. They enable developers to integrate various applications and websites and offer real-time information.</a:t>
            </a:r>
          </a:p>
          <a:p>
            <a:pPr algn="just"/>
            <a:r>
              <a:rPr lang="en-US" sz="1800" dirty="0">
                <a:latin typeface="Times New Roman" panose="02020603050405020304" pitchFamily="18" charset="0"/>
                <a:cs typeface="Times New Roman" panose="02020603050405020304" pitchFamily="18" charset="0"/>
              </a:rPr>
              <a:t>Java APIs serve several important purposes in software development. They promote code reuse, as developers can incorporate existing API functionality into their applications instead of writing everything from scratch. </a:t>
            </a:r>
          </a:p>
          <a:p>
            <a:pPr algn="just"/>
            <a:r>
              <a:rPr lang="en-US" sz="1800" dirty="0">
                <a:latin typeface="Times New Roman" panose="02020603050405020304" pitchFamily="18" charset="0"/>
                <a:cs typeface="Times New Roman" panose="02020603050405020304" pitchFamily="18" charset="0"/>
              </a:rPr>
              <a:t>The following image depicts the fundamental components of the Java API.</a:t>
            </a:r>
          </a:p>
          <a:p>
            <a:pPr algn="just"/>
            <a:endParaRPr lang="en-IN" sz="1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DE74F33-2D7E-40A8-9E8B-07470CD38C45}"/>
              </a:ext>
            </a:extLst>
          </p:cNvPr>
          <p:cNvPicPr>
            <a:picLocks noChangeAspect="1"/>
          </p:cNvPicPr>
          <p:nvPr/>
        </p:nvPicPr>
        <p:blipFill>
          <a:blip r:embed="rId2"/>
          <a:stretch>
            <a:fillRect/>
          </a:stretch>
        </p:blipFill>
        <p:spPr>
          <a:xfrm>
            <a:off x="3938890" y="4055532"/>
            <a:ext cx="4552155" cy="2323043"/>
          </a:xfrm>
          <a:prstGeom prst="rect">
            <a:avLst/>
          </a:prstGeom>
        </p:spPr>
      </p:pic>
    </p:spTree>
    <p:extLst>
      <p:ext uri="{BB962C8B-B14F-4D97-AF65-F5344CB8AC3E}">
        <p14:creationId xmlns:p14="http://schemas.microsoft.com/office/powerpoint/2010/main" val="4016749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A8A35-7907-4153-BB42-B50738316B28}"/>
              </a:ext>
            </a:extLst>
          </p:cNvPr>
          <p:cNvSpPr>
            <a:spLocks noGrp="1"/>
          </p:cNvSpPr>
          <p:nvPr>
            <p:ph type="title"/>
          </p:nvPr>
        </p:nvSpPr>
        <p:spPr>
          <a:xfrm>
            <a:off x="838200" y="365125"/>
            <a:ext cx="10515600" cy="701675"/>
          </a:xfrm>
        </p:spPr>
        <p:txBody>
          <a:bodyPr>
            <a:noAutofit/>
          </a:bodyPr>
          <a:lstStyle/>
          <a:p>
            <a:r>
              <a:rPr lang="en-IN" sz="3200" dirty="0">
                <a:latin typeface="Times New Roman" panose="02020603050405020304" pitchFamily="18" charset="0"/>
                <a:cs typeface="Times New Roman" panose="02020603050405020304" pitchFamily="18" charset="0"/>
              </a:rPr>
              <a:t>What is HIVE</a:t>
            </a:r>
            <a:br>
              <a:rPr lang="en-IN" sz="3200" dirty="0">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41BDD56-34B8-488D-BFD6-F5A0D12D2342}"/>
              </a:ext>
            </a:extLst>
          </p:cNvPr>
          <p:cNvSpPr>
            <a:spLocks noGrp="1"/>
          </p:cNvSpPr>
          <p:nvPr>
            <p:ph idx="1"/>
          </p:nvPr>
        </p:nvSpPr>
        <p:spPr>
          <a:xfrm>
            <a:off x="372533" y="1430866"/>
            <a:ext cx="11209867" cy="4771497"/>
          </a:xfrm>
        </p:spPr>
        <p:txBody>
          <a:bodyPr>
            <a:normAutofit/>
          </a:bodyPr>
          <a:lstStyle/>
          <a:p>
            <a:pPr algn="just"/>
            <a:r>
              <a:rPr lang="en-US" sz="2000" dirty="0">
                <a:latin typeface="Times New Roman" panose="02020603050405020304" pitchFamily="18" charset="0"/>
                <a:cs typeface="Times New Roman" panose="02020603050405020304" pitchFamily="18" charset="0"/>
              </a:rPr>
              <a:t>Hive is a data warehouse system which is used to analyze structured data. </a:t>
            </a:r>
          </a:p>
          <a:p>
            <a:pPr algn="just"/>
            <a:r>
              <a:rPr lang="en-US" sz="2000" dirty="0">
                <a:latin typeface="Times New Roman" panose="02020603050405020304" pitchFamily="18" charset="0"/>
                <a:cs typeface="Times New Roman" panose="02020603050405020304" pitchFamily="18" charset="0"/>
              </a:rPr>
              <a:t>It is built on the top of Hadoop. It was developed by Facebook.</a:t>
            </a:r>
          </a:p>
          <a:p>
            <a:pPr algn="just"/>
            <a:r>
              <a:rPr lang="en-US" sz="2000" dirty="0">
                <a:latin typeface="Times New Roman" panose="02020603050405020304" pitchFamily="18" charset="0"/>
                <a:cs typeface="Times New Roman" panose="02020603050405020304" pitchFamily="18" charset="0"/>
              </a:rPr>
              <a:t>Hive provides the functionality of reading, writing, and managing large datasets residing in distributed storage. </a:t>
            </a:r>
          </a:p>
          <a:p>
            <a:pPr algn="just"/>
            <a:r>
              <a:rPr lang="en-US" sz="2000" dirty="0">
                <a:latin typeface="Times New Roman" panose="02020603050405020304" pitchFamily="18" charset="0"/>
                <a:cs typeface="Times New Roman" panose="02020603050405020304" pitchFamily="18" charset="0"/>
              </a:rPr>
              <a:t>It runs SQL like queries called HQL (Hive query language) which gets internally converted to MapReduce jobs.</a:t>
            </a:r>
          </a:p>
          <a:p>
            <a:pPr algn="just"/>
            <a:r>
              <a:rPr lang="en-US" sz="2000" dirty="0">
                <a:latin typeface="Times New Roman" panose="02020603050405020304" pitchFamily="18" charset="0"/>
                <a:cs typeface="Times New Roman" panose="02020603050405020304" pitchFamily="18" charset="0"/>
              </a:rPr>
              <a:t>Using Hive, we can skip the requirement of the traditional approach of writing complex MapReduce programs. Hive supports Data Definition Language (DDL), Data Manipulation Language (DML), and User Defined Functions (UDF).</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4443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F4F89-13F2-4ABA-B7D7-5690FFC70AA4}"/>
              </a:ext>
            </a:extLst>
          </p:cNvPr>
          <p:cNvSpPr>
            <a:spLocks noGrp="1"/>
          </p:cNvSpPr>
          <p:nvPr>
            <p:ph type="title"/>
          </p:nvPr>
        </p:nvSpPr>
        <p:spPr>
          <a:xfrm>
            <a:off x="406400" y="365126"/>
            <a:ext cx="10947400" cy="744008"/>
          </a:xfrm>
        </p:spPr>
        <p:txBody>
          <a:bodyPr>
            <a:normAutofit/>
          </a:bodyPr>
          <a:lstStyle/>
          <a:p>
            <a:r>
              <a:rPr lang="en-US" sz="3200" dirty="0">
                <a:latin typeface="Times New Roman" panose="02020603050405020304" pitchFamily="18" charset="0"/>
                <a:cs typeface="Times New Roman" panose="02020603050405020304" pitchFamily="18" charset="0"/>
              </a:rPr>
              <a:t>Features </a:t>
            </a: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E912E93-D67B-4267-BD6D-24248B23C868}"/>
              </a:ext>
            </a:extLst>
          </p:cNvPr>
          <p:cNvSpPr>
            <a:spLocks noGrp="1"/>
          </p:cNvSpPr>
          <p:nvPr>
            <p:ph idx="1"/>
          </p:nvPr>
        </p:nvSpPr>
        <p:spPr>
          <a:xfrm>
            <a:off x="406400" y="1346200"/>
            <a:ext cx="11252200" cy="4830763"/>
          </a:xfrm>
        </p:spPr>
        <p:txBody>
          <a:bodyPr/>
          <a:lstStyle/>
          <a:p>
            <a:pPr algn="just"/>
            <a:r>
              <a:rPr lang="en-US" sz="2000" dirty="0">
                <a:solidFill>
                  <a:srgbClr val="000000"/>
                </a:solidFill>
                <a:latin typeface="Times New Roman" panose="02020603050405020304" pitchFamily="18" charset="0"/>
                <a:cs typeface="Times New Roman" panose="02020603050405020304" pitchFamily="18" charset="0"/>
              </a:rPr>
              <a:t>Hive is fast and scalable.</a:t>
            </a:r>
          </a:p>
          <a:p>
            <a:pPr algn="just"/>
            <a:r>
              <a:rPr lang="en-US" sz="2000" dirty="0">
                <a:solidFill>
                  <a:srgbClr val="000000"/>
                </a:solidFill>
                <a:latin typeface="Times New Roman" panose="02020603050405020304" pitchFamily="18" charset="0"/>
                <a:cs typeface="Times New Roman" panose="02020603050405020304" pitchFamily="18" charset="0"/>
              </a:rPr>
              <a:t>It provides SQL-like queries (i.e., HQL) that are implicitly transformed to MapReduce or Spark jobs.</a:t>
            </a:r>
          </a:p>
          <a:p>
            <a:pPr algn="just"/>
            <a:r>
              <a:rPr lang="en-US" sz="2000" dirty="0">
                <a:solidFill>
                  <a:srgbClr val="000000"/>
                </a:solidFill>
                <a:latin typeface="Times New Roman" panose="02020603050405020304" pitchFamily="18" charset="0"/>
                <a:cs typeface="Times New Roman" panose="02020603050405020304" pitchFamily="18" charset="0"/>
              </a:rPr>
              <a:t>It is capable of analyzing large datasets stored in HDFS.</a:t>
            </a:r>
          </a:p>
          <a:p>
            <a:pPr algn="just"/>
            <a:r>
              <a:rPr lang="en-US" sz="2000" dirty="0">
                <a:solidFill>
                  <a:srgbClr val="000000"/>
                </a:solidFill>
                <a:latin typeface="Times New Roman" panose="02020603050405020304" pitchFamily="18" charset="0"/>
                <a:cs typeface="Times New Roman" panose="02020603050405020304" pitchFamily="18" charset="0"/>
              </a:rPr>
              <a:t>It allows different storage types such as plain text, </a:t>
            </a:r>
            <a:r>
              <a:rPr lang="en-US" sz="2000" dirty="0" err="1">
                <a:solidFill>
                  <a:srgbClr val="000000"/>
                </a:solidFill>
                <a:latin typeface="Times New Roman" panose="02020603050405020304" pitchFamily="18" charset="0"/>
                <a:cs typeface="Times New Roman" panose="02020603050405020304" pitchFamily="18" charset="0"/>
              </a:rPr>
              <a:t>RCFile</a:t>
            </a:r>
            <a:r>
              <a:rPr lang="en-US" sz="2000" dirty="0">
                <a:solidFill>
                  <a:srgbClr val="000000"/>
                </a:solidFill>
                <a:latin typeface="Times New Roman" panose="02020603050405020304" pitchFamily="18" charset="0"/>
                <a:cs typeface="Times New Roman" panose="02020603050405020304" pitchFamily="18" charset="0"/>
              </a:rPr>
              <a:t> (Record Columnar File), and HBase.</a:t>
            </a:r>
          </a:p>
          <a:p>
            <a:pPr algn="just"/>
            <a:r>
              <a:rPr lang="en-US" sz="2000" dirty="0">
                <a:solidFill>
                  <a:srgbClr val="000000"/>
                </a:solidFill>
                <a:latin typeface="Times New Roman" panose="02020603050405020304" pitchFamily="18" charset="0"/>
                <a:cs typeface="Times New Roman" panose="02020603050405020304" pitchFamily="18" charset="0"/>
              </a:rPr>
              <a:t>It uses indexing to accelerate queries.</a:t>
            </a:r>
          </a:p>
          <a:p>
            <a:pPr algn="just"/>
            <a:r>
              <a:rPr lang="en-US" sz="2000" dirty="0">
                <a:solidFill>
                  <a:srgbClr val="000000"/>
                </a:solidFill>
                <a:latin typeface="Times New Roman" panose="02020603050405020304" pitchFamily="18" charset="0"/>
                <a:cs typeface="Times New Roman" panose="02020603050405020304" pitchFamily="18" charset="0"/>
              </a:rPr>
              <a:t>It can operate on compressed data stored in the Hadoop ecosystem.</a:t>
            </a:r>
          </a:p>
          <a:p>
            <a:pPr algn="just"/>
            <a:r>
              <a:rPr lang="en-US" sz="2000" dirty="0">
                <a:solidFill>
                  <a:srgbClr val="000000"/>
                </a:solidFill>
                <a:latin typeface="Times New Roman" panose="02020603050405020304" pitchFamily="18" charset="0"/>
                <a:cs typeface="Times New Roman" panose="02020603050405020304" pitchFamily="18" charset="0"/>
              </a:rPr>
              <a:t>It supports user-defined functions (UDFs) where user can provide its functionality.</a:t>
            </a:r>
          </a:p>
          <a:p>
            <a:endParaRPr lang="en-IN" dirty="0"/>
          </a:p>
        </p:txBody>
      </p:sp>
    </p:spTree>
    <p:extLst>
      <p:ext uri="{BB962C8B-B14F-4D97-AF65-F5344CB8AC3E}">
        <p14:creationId xmlns:p14="http://schemas.microsoft.com/office/powerpoint/2010/main" val="4079046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D7A2D-3D7B-472B-BD82-EE0EA509500A}"/>
              </a:ext>
            </a:extLst>
          </p:cNvPr>
          <p:cNvSpPr>
            <a:spLocks noGrp="1"/>
          </p:cNvSpPr>
          <p:nvPr>
            <p:ph type="title"/>
          </p:nvPr>
        </p:nvSpPr>
        <p:spPr>
          <a:xfrm>
            <a:off x="838200" y="365126"/>
            <a:ext cx="10515600" cy="608542"/>
          </a:xfrm>
        </p:spPr>
        <p:txBody>
          <a:bodyPr>
            <a:normAutofit/>
          </a:bodyPr>
          <a:lstStyle/>
          <a:p>
            <a:r>
              <a:rPr lang="en-US" sz="3200" dirty="0">
                <a:latin typeface="Times New Roman" panose="02020603050405020304" pitchFamily="18" charset="0"/>
                <a:cs typeface="Times New Roman" panose="02020603050405020304" pitchFamily="18" charset="0"/>
              </a:rPr>
              <a:t>HIVE ARCHITECTURE </a:t>
            </a:r>
            <a:endParaRPr lang="en-IN" sz="3200" dirty="0">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44129807-F770-4143-90A4-567A1B5FB059}"/>
              </a:ext>
            </a:extLst>
          </p:cNvPr>
          <p:cNvPicPr>
            <a:picLocks noGrp="1" noChangeAspect="1"/>
          </p:cNvPicPr>
          <p:nvPr>
            <p:ph idx="1"/>
          </p:nvPr>
        </p:nvPicPr>
        <p:blipFill>
          <a:blip r:embed="rId2"/>
          <a:stretch>
            <a:fillRect/>
          </a:stretch>
        </p:blipFill>
        <p:spPr>
          <a:xfrm>
            <a:off x="2218267" y="1339304"/>
            <a:ext cx="7620000" cy="5049530"/>
          </a:xfrm>
          <a:prstGeom prst="rect">
            <a:avLst/>
          </a:prstGeom>
        </p:spPr>
      </p:pic>
    </p:spTree>
    <p:extLst>
      <p:ext uri="{BB962C8B-B14F-4D97-AF65-F5344CB8AC3E}">
        <p14:creationId xmlns:p14="http://schemas.microsoft.com/office/powerpoint/2010/main" val="3423250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4CBBC-373E-4717-B88F-C01D6D11E673}"/>
              </a:ext>
            </a:extLst>
          </p:cNvPr>
          <p:cNvSpPr>
            <a:spLocks noGrp="1"/>
          </p:cNvSpPr>
          <p:nvPr>
            <p:ph type="title"/>
          </p:nvPr>
        </p:nvSpPr>
        <p:spPr>
          <a:xfrm>
            <a:off x="618066" y="585259"/>
            <a:ext cx="10761133" cy="617008"/>
          </a:xfrm>
        </p:spPr>
        <p:txBody>
          <a:bodyPr>
            <a:normAutofit fontScale="90000"/>
          </a:bodyPr>
          <a:lstStyle/>
          <a:p>
            <a:r>
              <a:rPr lang="en-IN" sz="3600" dirty="0">
                <a:latin typeface="Times New Roman" panose="02020603050405020304" pitchFamily="18" charset="0"/>
                <a:cs typeface="Times New Roman" panose="02020603050405020304" pitchFamily="18" charset="0"/>
              </a:rPr>
              <a:t>Hive Client</a:t>
            </a:r>
            <a:br>
              <a:rPr lang="en-IN" dirty="0"/>
            </a:br>
            <a:endParaRPr lang="en-IN" dirty="0"/>
          </a:p>
        </p:txBody>
      </p:sp>
      <p:sp>
        <p:nvSpPr>
          <p:cNvPr id="3" name="Content Placeholder 2">
            <a:extLst>
              <a:ext uri="{FF2B5EF4-FFF2-40B4-BE49-F238E27FC236}">
                <a16:creationId xmlns:a16="http://schemas.microsoft.com/office/drawing/2014/main" id="{DF5450B8-818A-486C-A63E-CF2474F5D615}"/>
              </a:ext>
            </a:extLst>
          </p:cNvPr>
          <p:cNvSpPr>
            <a:spLocks noGrp="1"/>
          </p:cNvSpPr>
          <p:nvPr>
            <p:ph idx="1"/>
          </p:nvPr>
        </p:nvSpPr>
        <p:spPr>
          <a:xfrm>
            <a:off x="262467" y="1202267"/>
            <a:ext cx="11472333" cy="4876800"/>
          </a:xfrm>
        </p:spPr>
        <p:txBody>
          <a:bodyPr>
            <a:normAutofit/>
          </a:bodyPr>
          <a:lstStyle/>
          <a:p>
            <a:pPr algn="just"/>
            <a:r>
              <a:rPr lang="en-US" sz="2000" dirty="0">
                <a:latin typeface="Times New Roman" panose="02020603050405020304" pitchFamily="18" charset="0"/>
                <a:cs typeface="Times New Roman" panose="02020603050405020304" pitchFamily="18" charset="0"/>
              </a:rPr>
              <a:t>Hive allows writing applications in various languages, including Java, Python, and C++. It supports different types of clients such as:-</a:t>
            </a:r>
          </a:p>
          <a:p>
            <a:pPr algn="just"/>
            <a:r>
              <a:rPr lang="en-US" sz="2000" b="1" dirty="0">
                <a:latin typeface="Times New Roman" panose="02020603050405020304" pitchFamily="18" charset="0"/>
                <a:cs typeface="Times New Roman" panose="02020603050405020304" pitchFamily="18" charset="0"/>
              </a:rPr>
              <a:t>Thrift Server </a:t>
            </a:r>
            <a:r>
              <a:rPr lang="en-US" sz="2000" dirty="0">
                <a:latin typeface="Times New Roman" panose="02020603050405020304" pitchFamily="18" charset="0"/>
                <a:cs typeface="Times New Roman" panose="02020603050405020304" pitchFamily="18" charset="0"/>
              </a:rPr>
              <a:t>- It is a cross-language service provider platform that serves the request from all those programming languages that supports Thrift.</a:t>
            </a:r>
          </a:p>
          <a:p>
            <a:pPr algn="just"/>
            <a:r>
              <a:rPr lang="en-US" sz="2000" b="1" dirty="0">
                <a:latin typeface="Times New Roman" panose="02020603050405020304" pitchFamily="18" charset="0"/>
                <a:cs typeface="Times New Roman" panose="02020603050405020304" pitchFamily="18" charset="0"/>
              </a:rPr>
              <a:t>JDBC (Java Database Connectivity) Driver </a:t>
            </a:r>
            <a:r>
              <a:rPr lang="en-US" sz="2000" dirty="0">
                <a:latin typeface="Times New Roman" panose="02020603050405020304" pitchFamily="18" charset="0"/>
                <a:cs typeface="Times New Roman" panose="02020603050405020304" pitchFamily="18" charset="0"/>
              </a:rPr>
              <a:t>- It is used to establish a connection between hive and Java applications. The JDBC Driver is present in the class </a:t>
            </a:r>
            <a:r>
              <a:rPr lang="en-US" sz="2000" dirty="0" err="1">
                <a:latin typeface="Times New Roman" panose="02020603050405020304" pitchFamily="18" charset="0"/>
                <a:cs typeface="Times New Roman" panose="02020603050405020304" pitchFamily="18" charset="0"/>
              </a:rPr>
              <a:t>org.apache.hadoop.hive.jdbc.HiveDriver</a:t>
            </a:r>
            <a:r>
              <a:rPr lang="en-US" sz="2000" dirty="0">
                <a:latin typeface="Times New Roman" panose="02020603050405020304" pitchFamily="18" charset="0"/>
                <a:cs typeface="Times New Roman" panose="02020603050405020304" pitchFamily="18" charset="0"/>
              </a:rPr>
              <a:t>.</a:t>
            </a:r>
          </a:p>
          <a:p>
            <a:pPr algn="just"/>
            <a:r>
              <a:rPr lang="en-US" sz="2000" b="1" dirty="0">
                <a:latin typeface="Times New Roman" panose="02020603050405020304" pitchFamily="18" charset="0"/>
                <a:cs typeface="Times New Roman" panose="02020603050405020304" pitchFamily="18" charset="0"/>
              </a:rPr>
              <a:t>ODBC (Open Database Connectivity)  Driver </a:t>
            </a:r>
            <a:r>
              <a:rPr lang="en-US" sz="2000" dirty="0">
                <a:latin typeface="Times New Roman" panose="02020603050405020304" pitchFamily="18" charset="0"/>
                <a:cs typeface="Times New Roman" panose="02020603050405020304" pitchFamily="18" charset="0"/>
              </a:rPr>
              <a:t>- It allows the applications that support the ODBC protocol to connect to Hive.</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7127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CD99B-2ECE-4F59-90AA-EC7A8621DCFF}"/>
              </a:ext>
            </a:extLst>
          </p:cNvPr>
          <p:cNvSpPr>
            <a:spLocks noGrp="1"/>
          </p:cNvSpPr>
          <p:nvPr>
            <p:ph type="title"/>
          </p:nvPr>
        </p:nvSpPr>
        <p:spPr>
          <a:xfrm>
            <a:off x="778933" y="187326"/>
            <a:ext cx="10515600" cy="684742"/>
          </a:xfrm>
        </p:spPr>
        <p:txBody>
          <a:bodyPr>
            <a:normAutofit fontScale="90000"/>
          </a:bodyPr>
          <a:lstStyle/>
          <a:p>
            <a:r>
              <a:rPr lang="en-IN" sz="3600" dirty="0">
                <a:latin typeface="Times New Roman" panose="02020603050405020304" pitchFamily="18" charset="0"/>
                <a:cs typeface="Times New Roman" panose="02020603050405020304" pitchFamily="18" charset="0"/>
              </a:rPr>
              <a:t>Hive Services</a:t>
            </a:r>
            <a:br>
              <a:rPr lang="en-IN" sz="3600" dirty="0">
                <a:latin typeface="Times New Roman" panose="02020603050405020304" pitchFamily="18" charset="0"/>
                <a:cs typeface="Times New Roman" panose="02020603050405020304" pitchFamily="18" charset="0"/>
              </a:rPr>
            </a:br>
            <a:endParaRPr lang="en-IN"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7FD3F6B-9AC6-4182-929D-2E80165115DB}"/>
              </a:ext>
            </a:extLst>
          </p:cNvPr>
          <p:cNvSpPr>
            <a:spLocks noGrp="1"/>
          </p:cNvSpPr>
          <p:nvPr>
            <p:ph idx="1"/>
          </p:nvPr>
        </p:nvSpPr>
        <p:spPr>
          <a:xfrm>
            <a:off x="321733" y="1185333"/>
            <a:ext cx="11430000" cy="5220230"/>
          </a:xfrm>
        </p:spPr>
        <p:txBody>
          <a:bodyPr>
            <a:normAutofit lnSpcReduction="10000"/>
          </a:bodyPr>
          <a:lstStyle/>
          <a:p>
            <a:pPr algn="just"/>
            <a:r>
              <a:rPr lang="en-US" sz="2000" b="1" dirty="0">
                <a:solidFill>
                  <a:srgbClr val="000000"/>
                </a:solidFill>
                <a:latin typeface="Times New Roman" panose="02020603050405020304" pitchFamily="18" charset="0"/>
                <a:cs typeface="Times New Roman" panose="02020603050405020304" pitchFamily="18" charset="0"/>
              </a:rPr>
              <a:t>Hive CLI </a:t>
            </a:r>
            <a:r>
              <a:rPr lang="en-US" sz="2000" dirty="0">
                <a:solidFill>
                  <a:srgbClr val="000000"/>
                </a:solidFill>
                <a:latin typeface="Times New Roman" panose="02020603050405020304" pitchFamily="18" charset="0"/>
                <a:cs typeface="Times New Roman" panose="02020603050405020304" pitchFamily="18" charset="0"/>
              </a:rPr>
              <a:t>- The Hive CLI (Command Line Interface) is a shell where we can execute Hive queries and commands.</a:t>
            </a:r>
          </a:p>
          <a:p>
            <a:pPr algn="just"/>
            <a:r>
              <a:rPr lang="en-US" sz="2000" b="1" dirty="0">
                <a:solidFill>
                  <a:srgbClr val="000000"/>
                </a:solidFill>
                <a:latin typeface="Times New Roman" panose="02020603050405020304" pitchFamily="18" charset="0"/>
                <a:cs typeface="Times New Roman" panose="02020603050405020304" pitchFamily="18" charset="0"/>
              </a:rPr>
              <a:t>Hive Web User Interface </a:t>
            </a:r>
            <a:r>
              <a:rPr lang="en-US" sz="2000" dirty="0">
                <a:solidFill>
                  <a:srgbClr val="000000"/>
                </a:solidFill>
                <a:latin typeface="Times New Roman" panose="02020603050405020304" pitchFamily="18" charset="0"/>
                <a:cs typeface="Times New Roman" panose="02020603050405020304" pitchFamily="18" charset="0"/>
              </a:rPr>
              <a:t>- The Hive Web UI is just an alternative of Hive CLI. It provides a web-based GUI for executing Hive queries and commands.</a:t>
            </a:r>
          </a:p>
          <a:p>
            <a:pPr algn="just"/>
            <a:r>
              <a:rPr lang="en-US" sz="2000" b="1" dirty="0">
                <a:solidFill>
                  <a:srgbClr val="000000"/>
                </a:solidFill>
                <a:latin typeface="Times New Roman" panose="02020603050405020304" pitchFamily="18" charset="0"/>
                <a:cs typeface="Times New Roman" panose="02020603050405020304" pitchFamily="18" charset="0"/>
              </a:rPr>
              <a:t>Hive </a:t>
            </a:r>
            <a:r>
              <a:rPr lang="en-US" sz="2000" b="1" dirty="0" err="1">
                <a:solidFill>
                  <a:srgbClr val="000000"/>
                </a:solidFill>
                <a:latin typeface="Times New Roman" panose="02020603050405020304" pitchFamily="18" charset="0"/>
                <a:cs typeface="Times New Roman" panose="02020603050405020304" pitchFamily="18" charset="0"/>
              </a:rPr>
              <a:t>MetaStore</a:t>
            </a:r>
            <a:r>
              <a:rPr lang="en-US" sz="2000" b="1" dirty="0">
                <a:solidFill>
                  <a:srgbClr val="000000"/>
                </a:solidFill>
                <a:latin typeface="Times New Roman" panose="02020603050405020304" pitchFamily="18" charset="0"/>
                <a:cs typeface="Times New Roman" panose="02020603050405020304" pitchFamily="18" charset="0"/>
              </a:rPr>
              <a:t> </a:t>
            </a:r>
            <a:r>
              <a:rPr lang="en-US" sz="2000" dirty="0">
                <a:solidFill>
                  <a:srgbClr val="000000"/>
                </a:solidFill>
                <a:latin typeface="Times New Roman" panose="02020603050405020304" pitchFamily="18" charset="0"/>
                <a:cs typeface="Times New Roman" panose="02020603050405020304" pitchFamily="18" charset="0"/>
              </a:rPr>
              <a:t>- It is a central repository that stores all the structure information of various tables and partitions in the warehouse. It also includes metadata of column and its type information, the serializers and </a:t>
            </a:r>
            <a:r>
              <a:rPr lang="en-US" sz="2000" dirty="0" err="1">
                <a:solidFill>
                  <a:srgbClr val="000000"/>
                </a:solidFill>
                <a:latin typeface="Times New Roman" panose="02020603050405020304" pitchFamily="18" charset="0"/>
                <a:cs typeface="Times New Roman" panose="02020603050405020304" pitchFamily="18" charset="0"/>
              </a:rPr>
              <a:t>deserializers</a:t>
            </a:r>
            <a:r>
              <a:rPr lang="en-US" sz="2000" dirty="0">
                <a:solidFill>
                  <a:srgbClr val="000000"/>
                </a:solidFill>
                <a:latin typeface="Times New Roman" panose="02020603050405020304" pitchFamily="18" charset="0"/>
                <a:cs typeface="Times New Roman" panose="02020603050405020304" pitchFamily="18" charset="0"/>
              </a:rPr>
              <a:t> which is used to read and write data and the corresponding HDFS files where the data is stored.</a:t>
            </a:r>
          </a:p>
          <a:p>
            <a:pPr algn="just"/>
            <a:r>
              <a:rPr lang="en-US" sz="2000" b="1" dirty="0">
                <a:solidFill>
                  <a:srgbClr val="000000"/>
                </a:solidFill>
                <a:latin typeface="Times New Roman" panose="02020603050405020304" pitchFamily="18" charset="0"/>
                <a:cs typeface="Times New Roman" panose="02020603050405020304" pitchFamily="18" charset="0"/>
              </a:rPr>
              <a:t>Hive Server - </a:t>
            </a:r>
            <a:r>
              <a:rPr lang="en-US" sz="2000" dirty="0">
                <a:solidFill>
                  <a:srgbClr val="000000"/>
                </a:solidFill>
                <a:latin typeface="Times New Roman" panose="02020603050405020304" pitchFamily="18" charset="0"/>
                <a:cs typeface="Times New Roman" panose="02020603050405020304" pitchFamily="18" charset="0"/>
              </a:rPr>
              <a:t>It is referred to as Apache Thrift Server. It accepts the request from different clients and provides it to Hive Driver.</a:t>
            </a:r>
          </a:p>
          <a:p>
            <a:pPr algn="just"/>
            <a:r>
              <a:rPr lang="en-US" sz="2000" b="1" dirty="0">
                <a:solidFill>
                  <a:srgbClr val="000000"/>
                </a:solidFill>
                <a:latin typeface="Times New Roman" panose="02020603050405020304" pitchFamily="18" charset="0"/>
                <a:cs typeface="Times New Roman" panose="02020603050405020304" pitchFamily="18" charset="0"/>
              </a:rPr>
              <a:t>Hive Driver </a:t>
            </a:r>
            <a:r>
              <a:rPr lang="en-US" sz="2000" dirty="0">
                <a:solidFill>
                  <a:srgbClr val="000000"/>
                </a:solidFill>
                <a:latin typeface="Times New Roman" panose="02020603050405020304" pitchFamily="18" charset="0"/>
                <a:cs typeface="Times New Roman" panose="02020603050405020304" pitchFamily="18" charset="0"/>
              </a:rPr>
              <a:t>- It receives queries from different sources like web UI, CLI, Thrift, and JDBC/ODBC driver. It transfers the queries to the compiler.</a:t>
            </a:r>
          </a:p>
          <a:p>
            <a:pPr algn="just"/>
            <a:r>
              <a:rPr lang="en-US" sz="2000" b="1" dirty="0">
                <a:solidFill>
                  <a:srgbClr val="000000"/>
                </a:solidFill>
                <a:latin typeface="Times New Roman" panose="02020603050405020304" pitchFamily="18" charset="0"/>
                <a:cs typeface="Times New Roman" panose="02020603050405020304" pitchFamily="18" charset="0"/>
              </a:rPr>
              <a:t>Hive Compiler </a:t>
            </a:r>
            <a:r>
              <a:rPr lang="en-US" sz="2000" dirty="0">
                <a:solidFill>
                  <a:srgbClr val="000000"/>
                </a:solidFill>
                <a:latin typeface="Times New Roman" panose="02020603050405020304" pitchFamily="18" charset="0"/>
                <a:cs typeface="Times New Roman" panose="02020603050405020304" pitchFamily="18" charset="0"/>
              </a:rPr>
              <a:t>- The purpose of the compiler is to parse the query and perform semantic analysis on the different query blocks and expressions. It converts HiveQL statements into MapReduce jobs.</a:t>
            </a:r>
          </a:p>
          <a:p>
            <a:pPr algn="just"/>
            <a:r>
              <a:rPr lang="en-US" sz="2000" b="1" dirty="0">
                <a:solidFill>
                  <a:srgbClr val="000000"/>
                </a:solidFill>
                <a:latin typeface="Times New Roman" panose="02020603050405020304" pitchFamily="18" charset="0"/>
                <a:cs typeface="Times New Roman" panose="02020603050405020304" pitchFamily="18" charset="0"/>
              </a:rPr>
              <a:t>Hive Execution Engine </a:t>
            </a:r>
            <a:r>
              <a:rPr lang="en-US" sz="2000" dirty="0">
                <a:solidFill>
                  <a:srgbClr val="000000"/>
                </a:solidFill>
                <a:latin typeface="Times New Roman" panose="02020603050405020304" pitchFamily="18" charset="0"/>
                <a:cs typeface="Times New Roman" panose="02020603050405020304" pitchFamily="18" charset="0"/>
              </a:rPr>
              <a:t>- Optimizer generates the logical plan in the form of DAG of map-reduce tasks and HDFS tasks. In the end, the execution engine executes the incoming tasks in the order of their dependencies.</a:t>
            </a:r>
          </a:p>
          <a:p>
            <a:pPr algn="just"/>
            <a:endParaRPr lang="en-US" sz="2000" dirty="0">
              <a:solidFill>
                <a:srgbClr val="000000"/>
              </a:solidFill>
              <a:latin typeface="Times New Roman" panose="02020603050405020304" pitchFamily="18" charset="0"/>
              <a:cs typeface="Times New Roman" panose="02020603050405020304" pitchFamily="18" charset="0"/>
            </a:endParaRPr>
          </a:p>
          <a:p>
            <a:pPr algn="just"/>
            <a:endParaRPr lang="en-US" sz="2000" dirty="0">
              <a:solidFill>
                <a:srgbClr val="000000"/>
              </a:solidFill>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414792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26355D-84A9-43B3-A76F-34CC6336035F}"/>
              </a:ext>
            </a:extLst>
          </p:cNvPr>
          <p:cNvSpPr>
            <a:spLocks noGrp="1"/>
          </p:cNvSpPr>
          <p:nvPr>
            <p:ph idx="1"/>
          </p:nvPr>
        </p:nvSpPr>
        <p:spPr>
          <a:xfrm>
            <a:off x="355600" y="1326092"/>
            <a:ext cx="11065934" cy="5049308"/>
          </a:xfrm>
        </p:spPr>
        <p:txBody>
          <a:bodyPr>
            <a:normAutofit/>
          </a:bodyPr>
          <a:lstStyle/>
          <a:p>
            <a:pPr algn="just"/>
            <a:r>
              <a:rPr lang="en-US" sz="2000" dirty="0">
                <a:latin typeface="Times New Roman" panose="02020603050405020304" pitchFamily="18" charset="0"/>
                <a:cs typeface="Times New Roman" panose="02020603050405020304" pitchFamily="18" charset="0"/>
              </a:rPr>
              <a:t>In Hive, a table is a collection of data that is sorted according to a specific set of identifiers using a schema.</a:t>
            </a:r>
          </a:p>
          <a:p>
            <a:pPr algn="just"/>
            <a:r>
              <a:rPr lang="en-US" sz="2000" dirty="0">
                <a:latin typeface="Times New Roman" panose="02020603050405020304" pitchFamily="18" charset="0"/>
                <a:cs typeface="Times New Roman" panose="02020603050405020304" pitchFamily="18" charset="0"/>
              </a:rPr>
              <a:t>Step 1: Create a Database</a:t>
            </a:r>
          </a:p>
          <a:p>
            <a:pPr algn="just"/>
            <a:endParaRPr lang="en-US" sz="2000"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If a database with the name "</a:t>
            </a:r>
            <a:r>
              <a:rPr lang="en-US" sz="2000" dirty="0" err="1">
                <a:latin typeface="Times New Roman" panose="02020603050405020304" pitchFamily="18" charset="0"/>
                <a:cs typeface="Times New Roman" panose="02020603050405020304" pitchFamily="18" charset="0"/>
              </a:rPr>
              <a:t>mydatabase</a:t>
            </a:r>
            <a:r>
              <a:rPr lang="en-US" sz="2000" dirty="0">
                <a:latin typeface="Times New Roman" panose="02020603050405020304" pitchFamily="18" charset="0"/>
                <a:cs typeface="Times New Roman" panose="02020603050405020304" pitchFamily="18" charset="0"/>
              </a:rPr>
              <a:t>" doesn't already exist, this statement creates one. The database is only created if it doesn't already exist, thanks to the IF NOT EXISTS condition.</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Step 2: Switching to a Database:</a:t>
            </a:r>
          </a:p>
          <a:p>
            <a:pPr algn="just"/>
            <a:endParaRPr lang="en-US" sz="2000"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By switching to the "</a:t>
            </a:r>
            <a:r>
              <a:rPr lang="en-US" sz="2000" dirty="0" err="1">
                <a:latin typeface="Times New Roman" panose="02020603050405020304" pitchFamily="18" charset="0"/>
                <a:cs typeface="Times New Roman" panose="02020603050405020304" pitchFamily="18" charset="0"/>
              </a:rPr>
              <a:t>mydatabase</a:t>
            </a:r>
            <a:r>
              <a:rPr lang="en-US" sz="2000" dirty="0">
                <a:latin typeface="Times New Roman" panose="02020603050405020304" pitchFamily="18" charset="0"/>
                <a:cs typeface="Times New Roman" panose="02020603050405020304" pitchFamily="18" charset="0"/>
              </a:rPr>
              <a:t>" database using this line, further activities can be carried out in that database.</a:t>
            </a:r>
          </a:p>
          <a:p>
            <a:endParaRPr lang="en-US" dirty="0"/>
          </a:p>
          <a:p>
            <a:endParaRPr lang="en-IN" dirty="0"/>
          </a:p>
        </p:txBody>
      </p:sp>
      <p:pic>
        <p:nvPicPr>
          <p:cNvPr id="4" name="Picture 3">
            <a:extLst>
              <a:ext uri="{FF2B5EF4-FFF2-40B4-BE49-F238E27FC236}">
                <a16:creationId xmlns:a16="http://schemas.microsoft.com/office/drawing/2014/main" id="{3AFE5B20-D9EF-49FA-8567-CE0655FDD1A4}"/>
              </a:ext>
            </a:extLst>
          </p:cNvPr>
          <p:cNvPicPr>
            <a:picLocks noChangeAspect="1"/>
          </p:cNvPicPr>
          <p:nvPr/>
        </p:nvPicPr>
        <p:blipFill>
          <a:blip r:embed="rId2"/>
          <a:stretch>
            <a:fillRect/>
          </a:stretch>
        </p:blipFill>
        <p:spPr>
          <a:xfrm>
            <a:off x="2841848" y="2505641"/>
            <a:ext cx="4391638" cy="552527"/>
          </a:xfrm>
          <a:prstGeom prst="rect">
            <a:avLst/>
          </a:prstGeom>
        </p:spPr>
      </p:pic>
      <p:pic>
        <p:nvPicPr>
          <p:cNvPr id="5" name="Picture 4">
            <a:extLst>
              <a:ext uri="{FF2B5EF4-FFF2-40B4-BE49-F238E27FC236}">
                <a16:creationId xmlns:a16="http://schemas.microsoft.com/office/drawing/2014/main" id="{3A77A1C2-B2DA-4E33-A022-6F4A2433E313}"/>
              </a:ext>
            </a:extLst>
          </p:cNvPr>
          <p:cNvPicPr>
            <a:picLocks noChangeAspect="1"/>
          </p:cNvPicPr>
          <p:nvPr/>
        </p:nvPicPr>
        <p:blipFill>
          <a:blip r:embed="rId3"/>
          <a:stretch>
            <a:fillRect/>
          </a:stretch>
        </p:blipFill>
        <p:spPr>
          <a:xfrm>
            <a:off x="2841848" y="4648692"/>
            <a:ext cx="1629002" cy="523948"/>
          </a:xfrm>
          <a:prstGeom prst="rect">
            <a:avLst/>
          </a:prstGeom>
        </p:spPr>
      </p:pic>
    </p:spTree>
    <p:extLst>
      <p:ext uri="{BB962C8B-B14F-4D97-AF65-F5344CB8AC3E}">
        <p14:creationId xmlns:p14="http://schemas.microsoft.com/office/powerpoint/2010/main" val="659585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D89651-59E4-4D6A-A232-35FB0348CF14}"/>
              </a:ext>
            </a:extLst>
          </p:cNvPr>
          <p:cNvSpPr>
            <a:spLocks noGrp="1"/>
          </p:cNvSpPr>
          <p:nvPr>
            <p:ph idx="1"/>
          </p:nvPr>
        </p:nvSpPr>
        <p:spPr>
          <a:xfrm>
            <a:off x="499533" y="1100667"/>
            <a:ext cx="10854267" cy="5076296"/>
          </a:xfrm>
        </p:spPr>
        <p:txBody>
          <a:bodyPr/>
          <a:lstStyle/>
          <a:p>
            <a:pPr lvl="0" algn="just"/>
            <a:r>
              <a:rPr lang="en-US" sz="2000" dirty="0">
                <a:solidFill>
                  <a:prstClr val="black"/>
                </a:solidFill>
                <a:latin typeface="Times New Roman" panose="02020603050405020304" pitchFamily="18" charset="0"/>
                <a:cs typeface="Times New Roman" panose="02020603050405020304" pitchFamily="18" charset="0"/>
              </a:rPr>
              <a:t>Step 3: Creating a Table</a:t>
            </a:r>
          </a:p>
          <a:p>
            <a:pPr lvl="0" algn="just"/>
            <a:endParaRPr lang="en-US" sz="2000" dirty="0">
              <a:solidFill>
                <a:prstClr val="black"/>
              </a:solidFill>
              <a:latin typeface="Times New Roman" panose="02020603050405020304" pitchFamily="18" charset="0"/>
              <a:cs typeface="Times New Roman" panose="02020603050405020304" pitchFamily="18" charset="0"/>
            </a:endParaRPr>
          </a:p>
          <a:p>
            <a:pPr lvl="0" algn="just"/>
            <a:endParaRPr lang="en-US" sz="2000" dirty="0">
              <a:solidFill>
                <a:prstClr val="black"/>
              </a:solidFill>
              <a:latin typeface="Times New Roman" panose="02020603050405020304" pitchFamily="18" charset="0"/>
              <a:cs typeface="Times New Roman" panose="02020603050405020304" pitchFamily="18" charset="0"/>
            </a:endParaRPr>
          </a:p>
          <a:p>
            <a:pPr marL="0" lvl="0" indent="0" algn="just">
              <a:buNone/>
            </a:pPr>
            <a:endParaRPr lang="en-US" sz="2000" dirty="0">
              <a:solidFill>
                <a:prstClr val="black"/>
              </a:solidFill>
              <a:latin typeface="Times New Roman" panose="02020603050405020304" pitchFamily="18" charset="0"/>
              <a:cs typeface="Times New Roman" panose="02020603050405020304" pitchFamily="18" charset="0"/>
            </a:endParaRPr>
          </a:p>
          <a:p>
            <a:pPr lvl="0" algn="just"/>
            <a:r>
              <a:rPr lang="en-US" sz="2000" dirty="0">
                <a:solidFill>
                  <a:prstClr val="black"/>
                </a:solidFill>
                <a:latin typeface="Times New Roman" panose="02020603050405020304" pitchFamily="18" charset="0"/>
                <a:cs typeface="Times New Roman" panose="02020603050405020304" pitchFamily="18" charset="0"/>
              </a:rPr>
              <a:t>The "employees" table is created with this statement. It has three columns: "id" (integer), "name" (string), and "age" (integer). The table is only generated if it doesn't already exist thanks to the IF NOT EXISTS condition.</a:t>
            </a:r>
          </a:p>
          <a:p>
            <a:pPr lvl="0" algn="just"/>
            <a:endParaRPr lang="en-US" sz="2000" dirty="0">
              <a:solidFill>
                <a:prstClr val="black"/>
              </a:solidFill>
              <a:latin typeface="Times New Roman" panose="02020603050405020304" pitchFamily="18" charset="0"/>
              <a:cs typeface="Times New Roman" panose="02020603050405020304" pitchFamily="18" charset="0"/>
            </a:endParaRPr>
          </a:p>
          <a:p>
            <a:pPr lvl="0"/>
            <a:endParaRPr lang="en-US" sz="700" dirty="0">
              <a:solidFill>
                <a:prstClr val="black"/>
              </a:solidFill>
            </a:endParaRPr>
          </a:p>
        </p:txBody>
      </p:sp>
      <p:pic>
        <p:nvPicPr>
          <p:cNvPr id="4" name="Picture 3">
            <a:extLst>
              <a:ext uri="{FF2B5EF4-FFF2-40B4-BE49-F238E27FC236}">
                <a16:creationId xmlns:a16="http://schemas.microsoft.com/office/drawing/2014/main" id="{D6A640DA-B56D-411B-B2BF-D495FBCA2A89}"/>
              </a:ext>
            </a:extLst>
          </p:cNvPr>
          <p:cNvPicPr>
            <a:picLocks noChangeAspect="1"/>
          </p:cNvPicPr>
          <p:nvPr/>
        </p:nvPicPr>
        <p:blipFill>
          <a:blip r:embed="rId2"/>
          <a:stretch>
            <a:fillRect/>
          </a:stretch>
        </p:blipFill>
        <p:spPr>
          <a:xfrm>
            <a:off x="3606800" y="1238536"/>
            <a:ext cx="2661410" cy="1143872"/>
          </a:xfrm>
          <a:prstGeom prst="rect">
            <a:avLst/>
          </a:prstGeom>
        </p:spPr>
      </p:pic>
    </p:spTree>
    <p:extLst>
      <p:ext uri="{BB962C8B-B14F-4D97-AF65-F5344CB8AC3E}">
        <p14:creationId xmlns:p14="http://schemas.microsoft.com/office/powerpoint/2010/main" val="2399827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63733-B096-4ED4-8223-700770FB1762}"/>
              </a:ext>
            </a:extLst>
          </p:cNvPr>
          <p:cNvSpPr>
            <a:spLocks noGrp="1"/>
          </p:cNvSpPr>
          <p:nvPr>
            <p:ph type="title"/>
          </p:nvPr>
        </p:nvSpPr>
        <p:spPr>
          <a:xfrm>
            <a:off x="313267" y="339725"/>
            <a:ext cx="10515600" cy="552979"/>
          </a:xfrm>
        </p:spPr>
        <p:txBody>
          <a:bodyPr>
            <a:normAutofit fontScale="90000"/>
          </a:bodyPr>
          <a:lstStyle/>
          <a:p>
            <a:r>
              <a:rPr lang="en-IN" sz="3200" dirty="0">
                <a:latin typeface="Times New Roman" panose="02020603050405020304" pitchFamily="18" charset="0"/>
                <a:cs typeface="Times New Roman" panose="02020603050405020304" pitchFamily="18" charset="0"/>
              </a:rPr>
              <a:t>Loading Data into Tables</a:t>
            </a:r>
            <a:br>
              <a:rPr lang="en-IN" sz="3200" dirty="0">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AFB3510-6B88-4A13-B9E3-FF50F6DE676D}"/>
              </a:ext>
            </a:extLst>
          </p:cNvPr>
          <p:cNvSpPr>
            <a:spLocks noGrp="1"/>
          </p:cNvSpPr>
          <p:nvPr>
            <p:ph idx="1"/>
          </p:nvPr>
        </p:nvSpPr>
        <p:spPr>
          <a:xfrm>
            <a:off x="313267" y="1024731"/>
            <a:ext cx="11303000" cy="4351338"/>
          </a:xfrm>
        </p:spPr>
        <p:txBody>
          <a:bodyPr>
            <a:normAutofit/>
          </a:bodyPr>
          <a:lstStyle/>
          <a:p>
            <a:pPr algn="just"/>
            <a:r>
              <a:rPr lang="en-US" sz="2000" dirty="0">
                <a:latin typeface="Times New Roman" panose="02020603050405020304" pitchFamily="18" charset="0"/>
                <a:cs typeface="Times New Roman" panose="02020603050405020304" pitchFamily="18" charset="0"/>
              </a:rPr>
              <a:t>Load data from HDFS</a:t>
            </a:r>
          </a:p>
          <a:p>
            <a:pPr marL="0" indent="0" algn="just">
              <a:buNone/>
            </a:pPr>
            <a:endParaRPr lang="en-US" sz="2000"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Insert data into the table</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The LOAD DATA statement inserts data into the designated table from an HDFS path. The "employees" table receives a specific row of data when the INSERT INTO TABLE query is executed.</a:t>
            </a:r>
            <a:endParaRPr lang="en-IN"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D271B1D-07F3-42BE-9BEE-B832820C5372}"/>
              </a:ext>
            </a:extLst>
          </p:cNvPr>
          <p:cNvPicPr>
            <a:picLocks noChangeAspect="1"/>
          </p:cNvPicPr>
          <p:nvPr/>
        </p:nvPicPr>
        <p:blipFill>
          <a:blip r:embed="rId2"/>
          <a:stretch>
            <a:fillRect/>
          </a:stretch>
        </p:blipFill>
        <p:spPr>
          <a:xfrm>
            <a:off x="575733" y="1516635"/>
            <a:ext cx="5115639" cy="514422"/>
          </a:xfrm>
          <a:prstGeom prst="rect">
            <a:avLst/>
          </a:prstGeom>
        </p:spPr>
      </p:pic>
      <p:pic>
        <p:nvPicPr>
          <p:cNvPr id="5" name="Picture 4">
            <a:extLst>
              <a:ext uri="{FF2B5EF4-FFF2-40B4-BE49-F238E27FC236}">
                <a16:creationId xmlns:a16="http://schemas.microsoft.com/office/drawing/2014/main" id="{D5AFF627-6975-4A14-96AC-CF68432F086B}"/>
              </a:ext>
            </a:extLst>
          </p:cNvPr>
          <p:cNvPicPr>
            <a:picLocks noChangeAspect="1"/>
          </p:cNvPicPr>
          <p:nvPr/>
        </p:nvPicPr>
        <p:blipFill>
          <a:blip r:embed="rId3"/>
          <a:stretch>
            <a:fillRect/>
          </a:stretch>
        </p:blipFill>
        <p:spPr>
          <a:xfrm>
            <a:off x="709101" y="2522961"/>
            <a:ext cx="4848902" cy="495369"/>
          </a:xfrm>
          <a:prstGeom prst="rect">
            <a:avLst/>
          </a:prstGeom>
        </p:spPr>
      </p:pic>
    </p:spTree>
    <p:extLst>
      <p:ext uri="{BB962C8B-B14F-4D97-AF65-F5344CB8AC3E}">
        <p14:creationId xmlns:p14="http://schemas.microsoft.com/office/powerpoint/2010/main" val="867470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5F29C-142E-4849-95A0-7CBDE1EC94C2}"/>
              </a:ext>
            </a:extLst>
          </p:cNvPr>
          <p:cNvSpPr>
            <a:spLocks noGrp="1"/>
          </p:cNvSpPr>
          <p:nvPr>
            <p:ph type="title"/>
          </p:nvPr>
        </p:nvSpPr>
        <p:spPr>
          <a:xfrm>
            <a:off x="838200" y="365126"/>
            <a:ext cx="10515600" cy="315912"/>
          </a:xfrm>
        </p:spPr>
        <p:txBody>
          <a:bodyPr>
            <a:noAutofit/>
          </a:bodyPr>
          <a:lstStyle/>
          <a:p>
            <a:r>
              <a:rPr lang="en-IN" sz="3200" dirty="0">
                <a:latin typeface="Times New Roman" panose="02020603050405020304" pitchFamily="18" charset="0"/>
                <a:cs typeface="Times New Roman" panose="02020603050405020304" pitchFamily="18" charset="0"/>
              </a:rPr>
              <a:t>Querying Data with HiveQL</a:t>
            </a:r>
            <a:endParaRPr lang="en-IN" sz="3200" dirty="0"/>
          </a:p>
        </p:txBody>
      </p:sp>
      <p:sp>
        <p:nvSpPr>
          <p:cNvPr id="3" name="Content Placeholder 2">
            <a:extLst>
              <a:ext uri="{FF2B5EF4-FFF2-40B4-BE49-F238E27FC236}">
                <a16:creationId xmlns:a16="http://schemas.microsoft.com/office/drawing/2014/main" id="{75AAA4C3-C8A0-48AD-B244-F329088DDD3A}"/>
              </a:ext>
            </a:extLst>
          </p:cNvPr>
          <p:cNvSpPr>
            <a:spLocks noGrp="1"/>
          </p:cNvSpPr>
          <p:nvPr>
            <p:ph idx="1"/>
          </p:nvPr>
        </p:nvSpPr>
        <p:spPr>
          <a:xfrm>
            <a:off x="279399" y="965200"/>
            <a:ext cx="11413067" cy="5211763"/>
          </a:xfrm>
        </p:spPr>
        <p:txBody>
          <a:bodyPr>
            <a:noAutofit/>
          </a:bodyPr>
          <a:lstStyle/>
          <a:p>
            <a:pPr algn="just"/>
            <a:r>
              <a:rPr lang="en-US" sz="1600" dirty="0">
                <a:latin typeface="Times New Roman" panose="02020603050405020304" pitchFamily="18" charset="0"/>
                <a:cs typeface="Times New Roman" panose="02020603050405020304" pitchFamily="18" charset="0"/>
              </a:rPr>
              <a:t>1. Select All Records:</a:t>
            </a:r>
          </a:p>
          <a:p>
            <a:pPr marL="0" indent="0" algn="just">
              <a:buNone/>
            </a:pPr>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This </a:t>
            </a:r>
            <a:r>
              <a:rPr lang="en-US" sz="1600" dirty="0" err="1">
                <a:latin typeface="Times New Roman" panose="02020603050405020304" pitchFamily="18" charset="0"/>
                <a:cs typeface="Times New Roman" panose="02020603050405020304" pitchFamily="18" charset="0"/>
              </a:rPr>
              <a:t>hadoop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hiveql</a:t>
            </a:r>
            <a:r>
              <a:rPr lang="en-US" sz="1600" dirty="0">
                <a:latin typeface="Times New Roman" panose="02020603050405020304" pitchFamily="18" charset="0"/>
                <a:cs typeface="Times New Roman" panose="02020603050405020304" pitchFamily="18" charset="0"/>
              </a:rPr>
              <a:t> command retrieves all records from the "employees" table.</a:t>
            </a:r>
          </a:p>
          <a:p>
            <a:pPr algn="just"/>
            <a:r>
              <a:rPr lang="en-US" sz="1600" dirty="0">
                <a:latin typeface="Times New Roman" panose="02020603050405020304" pitchFamily="18" charset="0"/>
                <a:cs typeface="Times New Roman" panose="02020603050405020304" pitchFamily="18" charset="0"/>
              </a:rPr>
              <a:t>2. Filtering: Example: Select employees older than 25</a:t>
            </a:r>
          </a:p>
          <a:p>
            <a:pPr marL="0" indent="0" algn="just">
              <a:buNone/>
            </a:pPr>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Only those records from the "employees" table that have a "age" greater than 25 are chosen by this.</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3. Aggregation: Example: Count the number of employees</a:t>
            </a: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Example: Calculate the average age</a:t>
            </a: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These </a:t>
            </a:r>
            <a:r>
              <a:rPr lang="en-US" sz="1600" dirty="0" err="1">
                <a:latin typeface="Times New Roman" panose="02020603050405020304" pitchFamily="18" charset="0"/>
                <a:cs typeface="Times New Roman" panose="02020603050405020304" pitchFamily="18" charset="0"/>
              </a:rPr>
              <a:t>hadoop</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hiveql</a:t>
            </a:r>
            <a:r>
              <a:rPr lang="en-US" sz="1600" dirty="0">
                <a:latin typeface="Times New Roman" panose="02020603050405020304" pitchFamily="18" charset="0"/>
                <a:cs typeface="Times New Roman" panose="02020603050405020304" pitchFamily="18" charset="0"/>
              </a:rPr>
              <a:t> queries count the number of employees and determine the average age using aggregation operations on the "employees" table.</a:t>
            </a:r>
            <a:endParaRPr lang="en-IN" sz="16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52E34BB-B9DC-466E-BA94-5809E621E96E}"/>
              </a:ext>
            </a:extLst>
          </p:cNvPr>
          <p:cNvPicPr>
            <a:picLocks noChangeAspect="1"/>
          </p:cNvPicPr>
          <p:nvPr/>
        </p:nvPicPr>
        <p:blipFill>
          <a:blip r:embed="rId2"/>
          <a:stretch>
            <a:fillRect/>
          </a:stretch>
        </p:blipFill>
        <p:spPr>
          <a:xfrm>
            <a:off x="3051020" y="1074208"/>
            <a:ext cx="2229161" cy="382798"/>
          </a:xfrm>
          <a:prstGeom prst="rect">
            <a:avLst/>
          </a:prstGeom>
        </p:spPr>
      </p:pic>
      <p:pic>
        <p:nvPicPr>
          <p:cNvPr id="5" name="Picture 4">
            <a:extLst>
              <a:ext uri="{FF2B5EF4-FFF2-40B4-BE49-F238E27FC236}">
                <a16:creationId xmlns:a16="http://schemas.microsoft.com/office/drawing/2014/main" id="{51F380BB-CF45-4E7B-9706-3D9E46AA21DD}"/>
              </a:ext>
            </a:extLst>
          </p:cNvPr>
          <p:cNvPicPr>
            <a:picLocks noChangeAspect="1"/>
          </p:cNvPicPr>
          <p:nvPr/>
        </p:nvPicPr>
        <p:blipFill>
          <a:blip r:embed="rId3"/>
          <a:stretch>
            <a:fillRect/>
          </a:stretch>
        </p:blipFill>
        <p:spPr>
          <a:xfrm>
            <a:off x="1252296" y="2399673"/>
            <a:ext cx="3439005" cy="504895"/>
          </a:xfrm>
          <a:prstGeom prst="rect">
            <a:avLst/>
          </a:prstGeom>
        </p:spPr>
      </p:pic>
      <p:pic>
        <p:nvPicPr>
          <p:cNvPr id="6" name="Picture 5">
            <a:extLst>
              <a:ext uri="{FF2B5EF4-FFF2-40B4-BE49-F238E27FC236}">
                <a16:creationId xmlns:a16="http://schemas.microsoft.com/office/drawing/2014/main" id="{CC7D8F21-4935-46CB-A587-4F4F5473D656}"/>
              </a:ext>
            </a:extLst>
          </p:cNvPr>
          <p:cNvPicPr>
            <a:picLocks noChangeAspect="1"/>
          </p:cNvPicPr>
          <p:nvPr/>
        </p:nvPicPr>
        <p:blipFill>
          <a:blip r:embed="rId4"/>
          <a:stretch>
            <a:fillRect/>
          </a:stretch>
        </p:blipFill>
        <p:spPr>
          <a:xfrm>
            <a:off x="1024265" y="4108782"/>
            <a:ext cx="2896004" cy="514422"/>
          </a:xfrm>
          <a:prstGeom prst="rect">
            <a:avLst/>
          </a:prstGeom>
        </p:spPr>
      </p:pic>
      <p:pic>
        <p:nvPicPr>
          <p:cNvPr id="7" name="Picture 6">
            <a:extLst>
              <a:ext uri="{FF2B5EF4-FFF2-40B4-BE49-F238E27FC236}">
                <a16:creationId xmlns:a16="http://schemas.microsoft.com/office/drawing/2014/main" id="{25ABC50B-5BAC-4059-9318-9CB72400FB0B}"/>
              </a:ext>
            </a:extLst>
          </p:cNvPr>
          <p:cNvPicPr>
            <a:picLocks noChangeAspect="1"/>
          </p:cNvPicPr>
          <p:nvPr/>
        </p:nvPicPr>
        <p:blipFill>
          <a:blip r:embed="rId5"/>
          <a:stretch>
            <a:fillRect/>
          </a:stretch>
        </p:blipFill>
        <p:spPr>
          <a:xfrm>
            <a:off x="1833402" y="5128583"/>
            <a:ext cx="2857899" cy="543001"/>
          </a:xfrm>
          <a:prstGeom prst="rect">
            <a:avLst/>
          </a:prstGeom>
        </p:spPr>
      </p:pic>
    </p:spTree>
    <p:extLst>
      <p:ext uri="{BB962C8B-B14F-4D97-AF65-F5344CB8AC3E}">
        <p14:creationId xmlns:p14="http://schemas.microsoft.com/office/powerpoint/2010/main" val="3408680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BECD5-0ACC-4B7B-B0D4-550F3FB94FC6}"/>
              </a:ext>
            </a:extLst>
          </p:cNvPr>
          <p:cNvSpPr>
            <a:spLocks noGrp="1"/>
          </p:cNvSpPr>
          <p:nvPr>
            <p:ph type="title"/>
          </p:nvPr>
        </p:nvSpPr>
        <p:spPr>
          <a:xfrm>
            <a:off x="838200" y="365125"/>
            <a:ext cx="10515600" cy="676275"/>
          </a:xfrm>
        </p:spPr>
        <p:txBody>
          <a:bodyPr>
            <a:normAutofit fontScale="90000"/>
          </a:bodyPr>
          <a:lstStyle/>
          <a:p>
            <a:r>
              <a:rPr lang="en-US" sz="3200" dirty="0">
                <a:latin typeface="Times New Roman" panose="02020603050405020304" pitchFamily="18" charset="0"/>
                <a:cs typeface="Times New Roman" panose="02020603050405020304" pitchFamily="18" charset="0"/>
              </a:rPr>
              <a:t>HiveQL - ORDER BY and SORT BY Clause</a:t>
            </a:r>
            <a:br>
              <a:rPr lang="en-US" sz="3200" dirty="0">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2537BAA-5668-49E4-9DCB-381609A9B8E1}"/>
              </a:ext>
            </a:extLst>
          </p:cNvPr>
          <p:cNvSpPr>
            <a:spLocks noGrp="1"/>
          </p:cNvSpPr>
          <p:nvPr>
            <p:ph idx="1"/>
          </p:nvPr>
        </p:nvSpPr>
        <p:spPr>
          <a:xfrm>
            <a:off x="385233" y="1125468"/>
            <a:ext cx="11421534" cy="4607064"/>
          </a:xfrm>
        </p:spPr>
        <p:txBody>
          <a:bodyPr>
            <a:normAutofit/>
          </a:bodyPr>
          <a:lstStyle/>
          <a:p>
            <a:pPr algn="just"/>
            <a:r>
              <a:rPr lang="en-US" sz="2000" dirty="0">
                <a:latin typeface="Times New Roman" panose="02020603050405020304" pitchFamily="18" charset="0"/>
                <a:cs typeface="Times New Roman" panose="02020603050405020304" pitchFamily="18" charset="0"/>
              </a:rPr>
              <a:t>By using HiveQL ORDER BY and SORT BY clause, we can apply sort on the column. It returns the result set either in ascending or descending order. Here, we are going to execute these clauses on the records of the below table:</a:t>
            </a:r>
          </a:p>
          <a:p>
            <a:pPr algn="just"/>
            <a:r>
              <a:rPr lang="en-US" sz="2000" dirty="0">
                <a:latin typeface="Times New Roman" panose="02020603050405020304" pitchFamily="18" charset="0"/>
                <a:cs typeface="Times New Roman" panose="02020603050405020304" pitchFamily="18" charset="0"/>
              </a:rPr>
              <a:t>HiveQL - ORDER BY Clause</a:t>
            </a:r>
          </a:p>
          <a:p>
            <a:pPr algn="just"/>
            <a:r>
              <a:rPr lang="en-US" sz="2000" dirty="0">
                <a:latin typeface="Times New Roman" panose="02020603050405020304" pitchFamily="18" charset="0"/>
                <a:cs typeface="Times New Roman" panose="02020603050405020304" pitchFamily="18" charset="0"/>
              </a:rPr>
              <a:t>In HiveQL, ORDER BY clause performs a complete ordering of the query result set. Hence, the complete data is passed through a single reducer. This may take much time in the execution of large datasets. However, we can use LIMIT to minimize the sorting time.</a:t>
            </a:r>
          </a:p>
          <a:p>
            <a:pPr algn="just"/>
            <a:r>
              <a:rPr lang="en-US" sz="2000" dirty="0">
                <a:latin typeface="Times New Roman" panose="02020603050405020304" pitchFamily="18" charset="0"/>
                <a:cs typeface="Times New Roman" panose="02020603050405020304" pitchFamily="18" charset="0"/>
              </a:rPr>
              <a:t>Example of ORDER BY Clause in Hive</a:t>
            </a:r>
          </a:p>
          <a:p>
            <a:pPr algn="just"/>
            <a:r>
              <a:rPr lang="en-US" sz="2000" dirty="0">
                <a:latin typeface="Times New Roman" panose="02020603050405020304" pitchFamily="18" charset="0"/>
                <a:cs typeface="Times New Roman" panose="02020603050405020304" pitchFamily="18" charset="0"/>
              </a:rPr>
              <a:t>Let's see an example to arrange the data in the sorted order by using ORDER BY clause.</a:t>
            </a:r>
          </a:p>
          <a:p>
            <a:pPr algn="just"/>
            <a:r>
              <a:rPr lang="en-US" sz="2000" dirty="0">
                <a:latin typeface="Times New Roman" panose="02020603050405020304" pitchFamily="18" charset="0"/>
                <a:cs typeface="Times New Roman" panose="02020603050405020304" pitchFamily="18" charset="0"/>
              </a:rPr>
              <a:t>Select the database in which we want to create a table.</a:t>
            </a:r>
          </a:p>
          <a:p>
            <a:pPr algn="just"/>
            <a:r>
              <a:rPr lang="en-US" sz="2000" dirty="0">
                <a:latin typeface="Times New Roman" panose="02020603050405020304" pitchFamily="18" charset="0"/>
                <a:cs typeface="Times New Roman" panose="02020603050405020304" pitchFamily="18" charset="0"/>
              </a:rPr>
              <a:t>hive&gt; use </a:t>
            </a:r>
            <a:r>
              <a:rPr lang="en-US" sz="2000" dirty="0" err="1">
                <a:latin typeface="Times New Roman" panose="02020603050405020304" pitchFamily="18" charset="0"/>
                <a:cs typeface="Times New Roman" panose="02020603050405020304" pitchFamily="18" charset="0"/>
              </a:rPr>
              <a:t>hiveql</a:t>
            </a:r>
            <a:r>
              <a:rPr lang="en-US" sz="2000" dirty="0">
                <a:latin typeface="Times New Roman" panose="02020603050405020304" pitchFamily="18" charset="0"/>
                <a:cs typeface="Times New Roman" panose="02020603050405020304" pitchFamily="18" charset="0"/>
              </a:rPr>
              <a:t>; </a:t>
            </a:r>
          </a:p>
          <a:p>
            <a:endParaRPr lang="en-US" dirty="0"/>
          </a:p>
          <a:p>
            <a:endParaRPr lang="en-IN" dirty="0"/>
          </a:p>
        </p:txBody>
      </p:sp>
      <p:pic>
        <p:nvPicPr>
          <p:cNvPr id="4" name="Picture 3">
            <a:extLst>
              <a:ext uri="{FF2B5EF4-FFF2-40B4-BE49-F238E27FC236}">
                <a16:creationId xmlns:a16="http://schemas.microsoft.com/office/drawing/2014/main" id="{C3E7BA5E-0F87-4296-9BE5-893840753735}"/>
              </a:ext>
            </a:extLst>
          </p:cNvPr>
          <p:cNvPicPr>
            <a:picLocks noChangeAspect="1"/>
          </p:cNvPicPr>
          <p:nvPr/>
        </p:nvPicPr>
        <p:blipFill>
          <a:blip r:embed="rId2"/>
          <a:stretch>
            <a:fillRect/>
          </a:stretch>
        </p:blipFill>
        <p:spPr>
          <a:xfrm>
            <a:off x="7371997" y="4318000"/>
            <a:ext cx="3981803" cy="2429652"/>
          </a:xfrm>
          <a:prstGeom prst="rect">
            <a:avLst/>
          </a:prstGeom>
        </p:spPr>
      </p:pic>
    </p:spTree>
    <p:extLst>
      <p:ext uri="{BB962C8B-B14F-4D97-AF65-F5344CB8AC3E}">
        <p14:creationId xmlns:p14="http://schemas.microsoft.com/office/powerpoint/2010/main" val="3038990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9BBDC71-5D65-44AC-9A7E-CD9E4D24231B}"/>
              </a:ext>
            </a:extLst>
          </p:cNvPr>
          <p:cNvPicPr>
            <a:picLocks noGrp="1" noChangeAspect="1"/>
          </p:cNvPicPr>
          <p:nvPr>
            <p:ph idx="1"/>
          </p:nvPr>
        </p:nvPicPr>
        <p:blipFill>
          <a:blip r:embed="rId2"/>
          <a:stretch>
            <a:fillRect/>
          </a:stretch>
        </p:blipFill>
        <p:spPr>
          <a:xfrm>
            <a:off x="2040467" y="1027906"/>
            <a:ext cx="7704666" cy="5019440"/>
          </a:xfrm>
          <a:prstGeom prst="rect">
            <a:avLst/>
          </a:prstGeom>
        </p:spPr>
      </p:pic>
    </p:spTree>
    <p:extLst>
      <p:ext uri="{BB962C8B-B14F-4D97-AF65-F5344CB8AC3E}">
        <p14:creationId xmlns:p14="http://schemas.microsoft.com/office/powerpoint/2010/main" val="3621995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231452F-6710-4F0E-AFC1-CF2EAEA41392}"/>
              </a:ext>
            </a:extLst>
          </p:cNvPr>
          <p:cNvPicPr>
            <a:picLocks noGrp="1" noChangeAspect="1"/>
          </p:cNvPicPr>
          <p:nvPr>
            <p:ph idx="1"/>
          </p:nvPr>
        </p:nvPicPr>
        <p:blipFill>
          <a:blip r:embed="rId2"/>
          <a:stretch>
            <a:fillRect/>
          </a:stretch>
        </p:blipFill>
        <p:spPr>
          <a:xfrm>
            <a:off x="539305" y="890057"/>
            <a:ext cx="5726028" cy="5400675"/>
          </a:xfrm>
          <a:prstGeom prst="rect">
            <a:avLst/>
          </a:prstGeom>
        </p:spPr>
      </p:pic>
      <p:pic>
        <p:nvPicPr>
          <p:cNvPr id="6" name="Picture 5">
            <a:extLst>
              <a:ext uri="{FF2B5EF4-FFF2-40B4-BE49-F238E27FC236}">
                <a16:creationId xmlns:a16="http://schemas.microsoft.com/office/drawing/2014/main" id="{FE06235F-925E-4CF2-A09C-BD651519D4DE}"/>
              </a:ext>
            </a:extLst>
          </p:cNvPr>
          <p:cNvPicPr>
            <a:picLocks noChangeAspect="1"/>
          </p:cNvPicPr>
          <p:nvPr/>
        </p:nvPicPr>
        <p:blipFill>
          <a:blip r:embed="rId3"/>
          <a:stretch>
            <a:fillRect/>
          </a:stretch>
        </p:blipFill>
        <p:spPr>
          <a:xfrm>
            <a:off x="6378140" y="1066799"/>
            <a:ext cx="5394010" cy="5147733"/>
          </a:xfrm>
          <a:prstGeom prst="rect">
            <a:avLst/>
          </a:prstGeom>
        </p:spPr>
      </p:pic>
    </p:spTree>
    <p:extLst>
      <p:ext uri="{BB962C8B-B14F-4D97-AF65-F5344CB8AC3E}">
        <p14:creationId xmlns:p14="http://schemas.microsoft.com/office/powerpoint/2010/main" val="1278649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75235-9EBB-401C-9F81-9DE86F4FC7D0}"/>
              </a:ext>
            </a:extLst>
          </p:cNvPr>
          <p:cNvSpPr>
            <a:spLocks noGrp="1"/>
          </p:cNvSpPr>
          <p:nvPr>
            <p:ph type="title"/>
          </p:nvPr>
        </p:nvSpPr>
        <p:spPr>
          <a:xfrm>
            <a:off x="838200" y="365126"/>
            <a:ext cx="10515600" cy="710142"/>
          </a:xfrm>
        </p:spPr>
        <p:txBody>
          <a:bodyPr>
            <a:noAutofit/>
          </a:bodyPr>
          <a:lstStyle/>
          <a:p>
            <a:r>
              <a:rPr lang="en-US" sz="3200" dirty="0">
                <a:latin typeface="Times New Roman" panose="02020603050405020304" pitchFamily="18" charset="0"/>
                <a:cs typeface="Times New Roman" panose="02020603050405020304" pitchFamily="18" charset="0"/>
              </a:rPr>
              <a:t>HiveQL - SORT BY Clause</a:t>
            </a:r>
            <a:br>
              <a:rPr lang="en-US" sz="3200" dirty="0">
                <a:latin typeface="Times New Roman" panose="02020603050405020304" pitchFamily="18" charset="0"/>
                <a:cs typeface="Times New Roman" panose="02020603050405020304" pitchFamily="18" charset="0"/>
              </a:rPr>
            </a:br>
            <a:endParaRPr lang="en-IN" sz="3200" dirty="0"/>
          </a:p>
        </p:txBody>
      </p:sp>
      <p:sp>
        <p:nvSpPr>
          <p:cNvPr id="3" name="Content Placeholder 2">
            <a:extLst>
              <a:ext uri="{FF2B5EF4-FFF2-40B4-BE49-F238E27FC236}">
                <a16:creationId xmlns:a16="http://schemas.microsoft.com/office/drawing/2014/main" id="{FD4A49E5-7B99-4108-9AE9-EF5E598DB3BA}"/>
              </a:ext>
            </a:extLst>
          </p:cNvPr>
          <p:cNvSpPr>
            <a:spLocks noGrp="1"/>
          </p:cNvSpPr>
          <p:nvPr>
            <p:ph idx="1"/>
          </p:nvPr>
        </p:nvSpPr>
        <p:spPr>
          <a:xfrm>
            <a:off x="372533" y="1075268"/>
            <a:ext cx="10981267" cy="5101695"/>
          </a:xfrm>
        </p:spPr>
        <p:txBody>
          <a:bodyPr>
            <a:normAutofit/>
          </a:bodyPr>
          <a:lstStyle/>
          <a:p>
            <a:r>
              <a:rPr lang="en-US" sz="2000" dirty="0">
                <a:latin typeface="Times New Roman" panose="02020603050405020304" pitchFamily="18" charset="0"/>
                <a:cs typeface="Times New Roman" panose="02020603050405020304" pitchFamily="18" charset="0"/>
              </a:rPr>
              <a:t>The HiveQL SORT BY clause is an alternative of ORDER BY clause. It orders the data within each reducer. Hence, it performs the local ordering, where each reducer's output is sorted separately. It may also give a partially ordered result.</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Example of SORT BY Clause in Hive</a:t>
            </a:r>
          </a:p>
          <a:p>
            <a:r>
              <a:rPr lang="en-US" sz="2000" dirty="0">
                <a:latin typeface="Times New Roman" panose="02020603050405020304" pitchFamily="18" charset="0"/>
                <a:cs typeface="Times New Roman" panose="02020603050405020304" pitchFamily="18" charset="0"/>
              </a:rPr>
              <a:t>In this example, we arrange the data in the sorted order by using SORT BY clause.</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Let's fetch the data in the descending order by using the following command:</a:t>
            </a:r>
          </a:p>
          <a:p>
            <a:r>
              <a:rPr lang="en-US" sz="2000" dirty="0">
                <a:latin typeface="Times New Roman" panose="02020603050405020304" pitchFamily="18" charset="0"/>
                <a:cs typeface="Times New Roman" panose="02020603050405020304" pitchFamily="18" charset="0"/>
              </a:rPr>
              <a:t>hive&gt; select * from emp sort by salary desc; </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3799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277480-5067-410E-AF73-DF40DC54303C}"/>
              </a:ext>
            </a:extLst>
          </p:cNvPr>
          <p:cNvSpPr>
            <a:spLocks noGrp="1"/>
          </p:cNvSpPr>
          <p:nvPr>
            <p:ph idx="1"/>
          </p:nvPr>
        </p:nvSpPr>
        <p:spPr>
          <a:xfrm>
            <a:off x="186267" y="728132"/>
            <a:ext cx="11573933" cy="5596467"/>
          </a:xfrm>
        </p:spPr>
        <p:txBody>
          <a:bodyPr>
            <a:noAutofit/>
          </a:bodyPr>
          <a:lstStyle/>
          <a:p>
            <a:pPr algn="just"/>
            <a:r>
              <a:rPr lang="en-US" sz="1600" dirty="0">
                <a:latin typeface="Times New Roman" panose="02020603050405020304" pitchFamily="18" charset="0"/>
                <a:cs typeface="Times New Roman" panose="02020603050405020304" pitchFamily="18" charset="0"/>
              </a:rPr>
              <a:t>4.Sorting: Example: Sort by age in descending order</a:t>
            </a: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In order to extract employee names and their related departments, this query connects the "employees" and "departments" databases based on the "</a:t>
            </a:r>
            <a:r>
              <a:rPr lang="en-US" sz="1600" dirty="0" err="1">
                <a:latin typeface="Times New Roman" panose="02020603050405020304" pitchFamily="18" charset="0"/>
                <a:cs typeface="Times New Roman" panose="02020603050405020304" pitchFamily="18" charset="0"/>
              </a:rPr>
              <a:t>department_id</a:t>
            </a:r>
            <a:r>
              <a:rPr lang="en-US" sz="1600" dirty="0">
                <a:latin typeface="Times New Roman" panose="02020603050405020304" pitchFamily="18" charset="0"/>
                <a:cs typeface="Times New Roman" panose="02020603050405020304" pitchFamily="18" charset="0"/>
              </a:rPr>
              <a:t>" field.</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5. Joining Tables: Example: Join employees and departments based on </a:t>
            </a:r>
            <a:r>
              <a:rPr lang="en-US" sz="1600" dirty="0" err="1">
                <a:latin typeface="Times New Roman" panose="02020603050405020304" pitchFamily="18" charset="0"/>
                <a:cs typeface="Times New Roman" panose="02020603050405020304" pitchFamily="18" charset="0"/>
              </a:rPr>
              <a:t>department_id</a:t>
            </a:r>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marL="0" indent="0" algn="just">
              <a:buNone/>
            </a:pPr>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The "</a:t>
            </a:r>
            <a:r>
              <a:rPr lang="en-US" sz="1600" dirty="0" err="1">
                <a:latin typeface="Times New Roman" panose="02020603050405020304" pitchFamily="18" charset="0"/>
                <a:cs typeface="Times New Roman" panose="02020603050405020304" pitchFamily="18" charset="0"/>
              </a:rPr>
              <a:t>department_id</a:t>
            </a:r>
            <a:r>
              <a:rPr lang="en-US" sz="1600" dirty="0">
                <a:latin typeface="Times New Roman" panose="02020603050405020304" pitchFamily="18" charset="0"/>
                <a:cs typeface="Times New Roman" panose="02020603050405020304" pitchFamily="18" charset="0"/>
              </a:rPr>
              <a:t>" column is used to link the "employees" and "departments" databases in order to access employee names and their related departments.</a:t>
            </a:r>
          </a:p>
          <a:p>
            <a:pPr algn="just"/>
            <a:r>
              <a:rPr lang="en-US" sz="1600" dirty="0">
                <a:latin typeface="Times New Roman" panose="02020603050405020304" pitchFamily="18" charset="0"/>
                <a:cs typeface="Times New Roman" panose="02020603050405020304" pitchFamily="18" charset="0"/>
              </a:rPr>
              <a:t>6. Grouping and Aggregation: Example: Count employees in each department</a:t>
            </a: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This query counts the number of employees in each department and </a:t>
            </a:r>
            <a:r>
              <a:rPr lang="en-US" sz="1600" dirty="0" err="1">
                <a:latin typeface="Times New Roman" panose="02020603050405020304" pitchFamily="18" charset="0"/>
                <a:cs typeface="Times New Roman" panose="02020603050405020304" pitchFamily="18" charset="0"/>
              </a:rPr>
              <a:t>organises</a:t>
            </a:r>
            <a:r>
              <a:rPr lang="en-US" sz="1600" dirty="0">
                <a:latin typeface="Times New Roman" panose="02020603050405020304" pitchFamily="18" charset="0"/>
                <a:cs typeface="Times New Roman" panose="02020603050405020304" pitchFamily="18" charset="0"/>
              </a:rPr>
              <a:t> employees by department.</a:t>
            </a:r>
            <a:endParaRPr lang="en-IN" sz="16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2F3E1559-7920-4C77-A462-CF4500E7FD38}"/>
              </a:ext>
            </a:extLst>
          </p:cNvPr>
          <p:cNvPicPr>
            <a:picLocks noChangeAspect="1"/>
          </p:cNvPicPr>
          <p:nvPr/>
        </p:nvPicPr>
        <p:blipFill>
          <a:blip r:embed="rId2"/>
          <a:stretch>
            <a:fillRect/>
          </a:stretch>
        </p:blipFill>
        <p:spPr>
          <a:xfrm>
            <a:off x="431800" y="1061886"/>
            <a:ext cx="3667637" cy="562053"/>
          </a:xfrm>
          <a:prstGeom prst="rect">
            <a:avLst/>
          </a:prstGeom>
        </p:spPr>
      </p:pic>
      <p:pic>
        <p:nvPicPr>
          <p:cNvPr id="5" name="Picture 4">
            <a:extLst>
              <a:ext uri="{FF2B5EF4-FFF2-40B4-BE49-F238E27FC236}">
                <a16:creationId xmlns:a16="http://schemas.microsoft.com/office/drawing/2014/main" id="{BA0B6BCE-2D06-4027-955E-E70BF239992A}"/>
              </a:ext>
            </a:extLst>
          </p:cNvPr>
          <p:cNvPicPr>
            <a:picLocks noChangeAspect="1"/>
          </p:cNvPicPr>
          <p:nvPr/>
        </p:nvPicPr>
        <p:blipFill>
          <a:blip r:embed="rId3"/>
          <a:stretch>
            <a:fillRect/>
          </a:stretch>
        </p:blipFill>
        <p:spPr>
          <a:xfrm>
            <a:off x="744403" y="2947652"/>
            <a:ext cx="3982006" cy="1009791"/>
          </a:xfrm>
          <a:prstGeom prst="rect">
            <a:avLst/>
          </a:prstGeom>
        </p:spPr>
      </p:pic>
      <p:pic>
        <p:nvPicPr>
          <p:cNvPr id="6" name="Picture 5">
            <a:extLst>
              <a:ext uri="{FF2B5EF4-FFF2-40B4-BE49-F238E27FC236}">
                <a16:creationId xmlns:a16="http://schemas.microsoft.com/office/drawing/2014/main" id="{DBFC1844-787E-4C53-88B1-824E01A1DC93}"/>
              </a:ext>
            </a:extLst>
          </p:cNvPr>
          <p:cNvPicPr>
            <a:picLocks noChangeAspect="1"/>
          </p:cNvPicPr>
          <p:nvPr/>
        </p:nvPicPr>
        <p:blipFill>
          <a:blip r:embed="rId4"/>
          <a:stretch>
            <a:fillRect/>
          </a:stretch>
        </p:blipFill>
        <p:spPr>
          <a:xfrm>
            <a:off x="639345" y="4868967"/>
            <a:ext cx="3252545" cy="824378"/>
          </a:xfrm>
          <a:prstGeom prst="rect">
            <a:avLst/>
          </a:prstGeom>
        </p:spPr>
      </p:pic>
    </p:spTree>
    <p:extLst>
      <p:ext uri="{BB962C8B-B14F-4D97-AF65-F5344CB8AC3E}">
        <p14:creationId xmlns:p14="http://schemas.microsoft.com/office/powerpoint/2010/main" val="2393416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A6C05-8A67-4532-A2F6-3CDEAD5B77A2}"/>
              </a:ext>
            </a:extLst>
          </p:cNvPr>
          <p:cNvSpPr>
            <a:spLocks noGrp="1"/>
          </p:cNvSpPr>
          <p:nvPr>
            <p:ph type="title"/>
          </p:nvPr>
        </p:nvSpPr>
        <p:spPr>
          <a:xfrm>
            <a:off x="914401" y="209355"/>
            <a:ext cx="10515600" cy="388408"/>
          </a:xfrm>
        </p:spPr>
        <p:txBody>
          <a:bodyPr>
            <a:noAutofit/>
          </a:bodyPr>
          <a:lstStyle/>
          <a:p>
            <a:pPr algn="just"/>
            <a:r>
              <a:rPr lang="en-IN" sz="3200" dirty="0">
                <a:latin typeface="Times New Roman" panose="02020603050405020304" pitchFamily="18" charset="0"/>
                <a:cs typeface="Times New Roman" panose="02020603050405020304" pitchFamily="18" charset="0"/>
              </a:rPr>
              <a:t>Data Filtering and Sorting</a:t>
            </a:r>
          </a:p>
        </p:txBody>
      </p:sp>
      <p:sp>
        <p:nvSpPr>
          <p:cNvPr id="3" name="Content Placeholder 2">
            <a:extLst>
              <a:ext uri="{FF2B5EF4-FFF2-40B4-BE49-F238E27FC236}">
                <a16:creationId xmlns:a16="http://schemas.microsoft.com/office/drawing/2014/main" id="{78CC2562-5EE6-4B2F-AA63-7AAD3DC4BB6B}"/>
              </a:ext>
            </a:extLst>
          </p:cNvPr>
          <p:cNvSpPr>
            <a:spLocks noGrp="1"/>
          </p:cNvSpPr>
          <p:nvPr>
            <p:ph idx="1"/>
          </p:nvPr>
        </p:nvSpPr>
        <p:spPr>
          <a:xfrm>
            <a:off x="152401" y="798889"/>
            <a:ext cx="10896600" cy="4351338"/>
          </a:xfrm>
        </p:spPr>
        <p:txBody>
          <a:bodyPr>
            <a:normAutofit/>
          </a:bodyPr>
          <a:lstStyle/>
          <a:p>
            <a:pPr algn="just"/>
            <a:r>
              <a:rPr lang="en-US" sz="1800" dirty="0">
                <a:latin typeface="Times New Roman" panose="02020603050405020304" pitchFamily="18" charset="0"/>
                <a:cs typeface="Times New Roman" panose="02020603050405020304" pitchFamily="18" charset="0"/>
              </a:rPr>
              <a:t>HiveQL offers the means to carry out these actions on your data contained in Hive tables. Data filtering and sorting are crucial data analysis activities. To filter and sort data using HiveQL, follow these steps:</a:t>
            </a:r>
          </a:p>
          <a:p>
            <a:pPr algn="just"/>
            <a:r>
              <a:rPr lang="en-US" sz="1800" dirty="0">
                <a:latin typeface="Times New Roman" panose="02020603050405020304" pitchFamily="18" charset="0"/>
                <a:cs typeface="Times New Roman" panose="02020603050405020304" pitchFamily="18" charset="0"/>
              </a:rPr>
              <a:t>1. Data Filtering: You can use the WHERE clause to filter rows based on specific conditions.</a:t>
            </a:r>
          </a:p>
          <a:p>
            <a:pPr algn="just"/>
            <a:r>
              <a:rPr lang="en-US" sz="1800" dirty="0">
                <a:latin typeface="Times New Roman" panose="02020603050405020304" pitchFamily="18" charset="0"/>
                <a:cs typeface="Times New Roman" panose="02020603050405020304" pitchFamily="18" charset="0"/>
              </a:rPr>
              <a:t>Example: Select marks which are more than 60.</a:t>
            </a:r>
          </a:p>
          <a:p>
            <a:pPr algn="just"/>
            <a:endParaRPr lang="en-IN" sz="1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4AAB1308-0454-4ADC-A954-A5CEE60E02BB}"/>
              </a:ext>
            </a:extLst>
          </p:cNvPr>
          <p:cNvPicPr>
            <a:picLocks noChangeAspect="1"/>
          </p:cNvPicPr>
          <p:nvPr/>
        </p:nvPicPr>
        <p:blipFill>
          <a:blip r:embed="rId2"/>
          <a:stretch>
            <a:fillRect/>
          </a:stretch>
        </p:blipFill>
        <p:spPr>
          <a:xfrm>
            <a:off x="1075267" y="2279581"/>
            <a:ext cx="3581900" cy="304843"/>
          </a:xfrm>
          <a:prstGeom prst="rect">
            <a:avLst/>
          </a:prstGeom>
        </p:spPr>
      </p:pic>
      <p:sp>
        <p:nvSpPr>
          <p:cNvPr id="5" name="Rectangle 4">
            <a:extLst>
              <a:ext uri="{FF2B5EF4-FFF2-40B4-BE49-F238E27FC236}">
                <a16:creationId xmlns:a16="http://schemas.microsoft.com/office/drawing/2014/main" id="{F5A0A45C-3E00-45E6-B9F8-C776F14C1967}"/>
              </a:ext>
            </a:extLst>
          </p:cNvPr>
          <p:cNvSpPr/>
          <p:nvPr/>
        </p:nvSpPr>
        <p:spPr>
          <a:xfrm>
            <a:off x="228601" y="2861454"/>
            <a:ext cx="10744199" cy="1477328"/>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The "marks" table's field must be greater than 60 in order for this query to return all items with that value.</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2. Sorting Data: You can use the ORDER BY clause to order the result set according to one or more columns.</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Example: Consider ranking the by marks in increasing order.</a:t>
            </a:r>
            <a:endParaRPr lang="en-IN"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CA5531EB-B953-44BA-B263-7FECE565431B}"/>
              </a:ext>
            </a:extLst>
          </p:cNvPr>
          <p:cNvPicPr>
            <a:picLocks noChangeAspect="1"/>
          </p:cNvPicPr>
          <p:nvPr/>
        </p:nvPicPr>
        <p:blipFill>
          <a:blip r:embed="rId3"/>
          <a:stretch>
            <a:fillRect/>
          </a:stretch>
        </p:blipFill>
        <p:spPr>
          <a:xfrm>
            <a:off x="719667" y="4368127"/>
            <a:ext cx="3134162" cy="495369"/>
          </a:xfrm>
          <a:prstGeom prst="rect">
            <a:avLst/>
          </a:prstGeom>
        </p:spPr>
      </p:pic>
      <p:sp>
        <p:nvSpPr>
          <p:cNvPr id="7" name="Rectangle 6">
            <a:extLst>
              <a:ext uri="{FF2B5EF4-FFF2-40B4-BE49-F238E27FC236}">
                <a16:creationId xmlns:a16="http://schemas.microsoft.com/office/drawing/2014/main" id="{E91E10BA-6319-413E-857F-04F6FCD1B210}"/>
              </a:ext>
            </a:extLst>
          </p:cNvPr>
          <p:cNvSpPr/>
          <p:nvPr/>
        </p:nvSpPr>
        <p:spPr>
          <a:xfrm>
            <a:off x="59266" y="5252246"/>
            <a:ext cx="11904133" cy="923330"/>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3.Combining Filtering and Sorting: To obtain particular subsets of data in a specified order, you can combine filtering and sorting.</a:t>
            </a:r>
          </a:p>
          <a:p>
            <a:pPr algn="just"/>
            <a:r>
              <a:rPr lang="en-US" dirty="0">
                <a:latin typeface="Times New Roman" panose="02020603050405020304" pitchFamily="18" charset="0"/>
                <a:cs typeface="Times New Roman" panose="02020603050405020304" pitchFamily="18" charset="0"/>
              </a:rPr>
              <a:t>Example: Select and sort marks more than 60.</a:t>
            </a:r>
            <a:endParaRPr lang="en-IN"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B44095AA-18E3-42A9-B846-6FEE3D6ED658}"/>
              </a:ext>
            </a:extLst>
          </p:cNvPr>
          <p:cNvPicPr>
            <a:picLocks noChangeAspect="1"/>
          </p:cNvPicPr>
          <p:nvPr/>
        </p:nvPicPr>
        <p:blipFill>
          <a:blip r:embed="rId4"/>
          <a:stretch>
            <a:fillRect/>
          </a:stretch>
        </p:blipFill>
        <p:spPr>
          <a:xfrm>
            <a:off x="5227502" y="5830479"/>
            <a:ext cx="4763165" cy="457264"/>
          </a:xfrm>
          <a:prstGeom prst="rect">
            <a:avLst/>
          </a:prstGeom>
        </p:spPr>
      </p:pic>
    </p:spTree>
    <p:extLst>
      <p:ext uri="{BB962C8B-B14F-4D97-AF65-F5344CB8AC3E}">
        <p14:creationId xmlns:p14="http://schemas.microsoft.com/office/powerpoint/2010/main" val="3442592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653B2-DBCF-439D-82C3-CF8885B0416E}"/>
              </a:ext>
            </a:extLst>
          </p:cNvPr>
          <p:cNvSpPr>
            <a:spLocks noGrp="1"/>
          </p:cNvSpPr>
          <p:nvPr>
            <p:ph type="title"/>
          </p:nvPr>
        </p:nvSpPr>
        <p:spPr>
          <a:xfrm>
            <a:off x="769189" y="166718"/>
            <a:ext cx="10515600" cy="752475"/>
          </a:xfrm>
        </p:spPr>
        <p:txBody>
          <a:bodyPr>
            <a:noAutofit/>
          </a:bodyPr>
          <a:lstStyle/>
          <a:p>
            <a:r>
              <a:rPr lang="en-US" sz="3200" dirty="0">
                <a:latin typeface="Times New Roman" panose="02020603050405020304" pitchFamily="18" charset="0"/>
                <a:cs typeface="Times New Roman" panose="02020603050405020304" pitchFamily="18" charset="0"/>
              </a:rPr>
              <a:t>HiveQL - GROUP BY and HAVING Clause</a:t>
            </a:r>
            <a:br>
              <a:rPr lang="en-US" sz="3200" dirty="0">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26A879F-5F0E-4287-B2B8-E37E68797EC1}"/>
              </a:ext>
            </a:extLst>
          </p:cNvPr>
          <p:cNvSpPr>
            <a:spLocks noGrp="1"/>
          </p:cNvSpPr>
          <p:nvPr>
            <p:ph idx="1"/>
          </p:nvPr>
        </p:nvSpPr>
        <p:spPr>
          <a:xfrm>
            <a:off x="237386" y="789796"/>
            <a:ext cx="11742947" cy="5059363"/>
          </a:xfrm>
        </p:spPr>
        <p:txBody>
          <a:bodyPr>
            <a:normAutofit/>
          </a:bodyPr>
          <a:lstStyle/>
          <a:p>
            <a:pPr algn="just"/>
            <a:r>
              <a:rPr lang="en-US" sz="2000" dirty="0">
                <a:latin typeface="Times New Roman" panose="02020603050405020304" pitchFamily="18" charset="0"/>
                <a:cs typeface="Times New Roman" panose="02020603050405020304" pitchFamily="18" charset="0"/>
              </a:rPr>
              <a:t>The Hive Query Language provides GROUP BY and HAVING clauses that facilitate similar functionalities as in SQL. Here, we are going to execute these clauses on the records of the below table:</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GROUP BY Clause</a:t>
            </a:r>
          </a:p>
          <a:p>
            <a:pPr algn="just"/>
            <a:r>
              <a:rPr lang="en-US" sz="2000" dirty="0">
                <a:latin typeface="Times New Roman" panose="02020603050405020304" pitchFamily="18" charset="0"/>
                <a:cs typeface="Times New Roman" panose="02020603050405020304" pitchFamily="18" charset="0"/>
              </a:rPr>
              <a:t>The HQL Group By clause is used to group the data from the multiple records based on one or more column. It is generally used in conjunction with the aggregate functions (like SUM, COUNT, MIN, MAX and AVG) to perform an aggregation over each group.</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Example of GROUP BY Clause in Hive</a:t>
            </a:r>
          </a:p>
          <a:p>
            <a:pPr algn="just"/>
            <a:r>
              <a:rPr lang="en-US" sz="2000" dirty="0">
                <a:latin typeface="Times New Roman" panose="02020603050405020304" pitchFamily="18" charset="0"/>
                <a:cs typeface="Times New Roman" panose="02020603050405020304" pitchFamily="18" charset="0"/>
              </a:rPr>
              <a:t>Let's see an example to sum the salary of employees based on department.</a:t>
            </a:r>
          </a:p>
          <a:p>
            <a:pPr algn="just"/>
            <a:r>
              <a:rPr lang="en-US" sz="2000" dirty="0">
                <a:latin typeface="Times New Roman" panose="02020603050405020304" pitchFamily="18" charset="0"/>
                <a:cs typeface="Times New Roman" panose="02020603050405020304" pitchFamily="18" charset="0"/>
              </a:rPr>
              <a:t>Select the database in which we want to create a table.</a:t>
            </a:r>
            <a:endParaRPr lang="en-IN"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44474625-EC99-49D4-AA7B-5187610244F4}"/>
              </a:ext>
            </a:extLst>
          </p:cNvPr>
          <p:cNvPicPr>
            <a:picLocks noChangeAspect="1"/>
          </p:cNvPicPr>
          <p:nvPr/>
        </p:nvPicPr>
        <p:blipFill>
          <a:blip r:embed="rId2"/>
          <a:stretch>
            <a:fillRect/>
          </a:stretch>
        </p:blipFill>
        <p:spPr>
          <a:xfrm>
            <a:off x="8204201" y="3211434"/>
            <a:ext cx="3581878" cy="2401966"/>
          </a:xfrm>
          <a:prstGeom prst="rect">
            <a:avLst/>
          </a:prstGeom>
        </p:spPr>
      </p:pic>
    </p:spTree>
    <p:extLst>
      <p:ext uri="{BB962C8B-B14F-4D97-AF65-F5344CB8AC3E}">
        <p14:creationId xmlns:p14="http://schemas.microsoft.com/office/powerpoint/2010/main" val="2630532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3F78743-0F03-4776-9CD3-B8C27B6A2A29}"/>
              </a:ext>
            </a:extLst>
          </p:cNvPr>
          <p:cNvPicPr>
            <a:picLocks noGrp="1" noChangeAspect="1"/>
          </p:cNvPicPr>
          <p:nvPr>
            <p:ph idx="1"/>
          </p:nvPr>
        </p:nvPicPr>
        <p:blipFill rotWithShape="1">
          <a:blip r:embed="rId2"/>
          <a:srcRect r="66374"/>
          <a:stretch/>
        </p:blipFill>
        <p:spPr>
          <a:xfrm>
            <a:off x="568039" y="1025436"/>
            <a:ext cx="2997200" cy="2170170"/>
          </a:xfrm>
          <a:prstGeom prst="rect">
            <a:avLst/>
          </a:prstGeom>
        </p:spPr>
      </p:pic>
      <p:pic>
        <p:nvPicPr>
          <p:cNvPr id="5" name="Picture 4">
            <a:extLst>
              <a:ext uri="{FF2B5EF4-FFF2-40B4-BE49-F238E27FC236}">
                <a16:creationId xmlns:a16="http://schemas.microsoft.com/office/drawing/2014/main" id="{0DEA022E-02E3-4961-9C36-63C3DC3E7416}"/>
              </a:ext>
            </a:extLst>
          </p:cNvPr>
          <p:cNvPicPr>
            <a:picLocks noChangeAspect="1"/>
          </p:cNvPicPr>
          <p:nvPr/>
        </p:nvPicPr>
        <p:blipFill>
          <a:blip r:embed="rId3"/>
          <a:stretch>
            <a:fillRect/>
          </a:stretch>
        </p:blipFill>
        <p:spPr>
          <a:xfrm>
            <a:off x="4847508" y="805302"/>
            <a:ext cx="6776453" cy="2951659"/>
          </a:xfrm>
          <a:prstGeom prst="rect">
            <a:avLst/>
          </a:prstGeom>
        </p:spPr>
      </p:pic>
      <p:pic>
        <p:nvPicPr>
          <p:cNvPr id="6" name="Picture 5">
            <a:extLst>
              <a:ext uri="{FF2B5EF4-FFF2-40B4-BE49-F238E27FC236}">
                <a16:creationId xmlns:a16="http://schemas.microsoft.com/office/drawing/2014/main" id="{D855AD04-9272-4338-B1ED-8B54133762D9}"/>
              </a:ext>
            </a:extLst>
          </p:cNvPr>
          <p:cNvPicPr>
            <a:picLocks noChangeAspect="1"/>
          </p:cNvPicPr>
          <p:nvPr/>
        </p:nvPicPr>
        <p:blipFill>
          <a:blip r:embed="rId4"/>
          <a:stretch>
            <a:fillRect/>
          </a:stretch>
        </p:blipFill>
        <p:spPr>
          <a:xfrm>
            <a:off x="2116666" y="4010961"/>
            <a:ext cx="7450003" cy="2639200"/>
          </a:xfrm>
          <a:prstGeom prst="rect">
            <a:avLst/>
          </a:prstGeom>
        </p:spPr>
      </p:pic>
    </p:spTree>
    <p:extLst>
      <p:ext uri="{BB962C8B-B14F-4D97-AF65-F5344CB8AC3E}">
        <p14:creationId xmlns:p14="http://schemas.microsoft.com/office/powerpoint/2010/main" val="958446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38227D6-68CE-4591-A6B7-4769CB1E0183}"/>
              </a:ext>
            </a:extLst>
          </p:cNvPr>
          <p:cNvPicPr>
            <a:picLocks noGrp="1" noChangeAspect="1"/>
          </p:cNvPicPr>
          <p:nvPr>
            <p:ph idx="1"/>
          </p:nvPr>
        </p:nvPicPr>
        <p:blipFill>
          <a:blip r:embed="rId2"/>
          <a:stretch>
            <a:fillRect/>
          </a:stretch>
        </p:blipFill>
        <p:spPr>
          <a:xfrm>
            <a:off x="617117" y="513292"/>
            <a:ext cx="5851416" cy="5658908"/>
          </a:xfrm>
          <a:prstGeom prst="rect">
            <a:avLst/>
          </a:prstGeom>
        </p:spPr>
      </p:pic>
      <p:pic>
        <p:nvPicPr>
          <p:cNvPr id="5" name="Picture 4">
            <a:extLst>
              <a:ext uri="{FF2B5EF4-FFF2-40B4-BE49-F238E27FC236}">
                <a16:creationId xmlns:a16="http://schemas.microsoft.com/office/drawing/2014/main" id="{F28BDF31-517A-4CFD-AB79-FE1ED8D73161}"/>
              </a:ext>
            </a:extLst>
          </p:cNvPr>
          <p:cNvPicPr>
            <a:picLocks noChangeAspect="1"/>
          </p:cNvPicPr>
          <p:nvPr/>
        </p:nvPicPr>
        <p:blipFill>
          <a:blip r:embed="rId3"/>
          <a:stretch>
            <a:fillRect/>
          </a:stretch>
        </p:blipFill>
        <p:spPr>
          <a:xfrm>
            <a:off x="6607951" y="2474414"/>
            <a:ext cx="4606430" cy="3145192"/>
          </a:xfrm>
          <a:prstGeom prst="rect">
            <a:avLst/>
          </a:prstGeom>
        </p:spPr>
      </p:pic>
    </p:spTree>
    <p:extLst>
      <p:ext uri="{BB962C8B-B14F-4D97-AF65-F5344CB8AC3E}">
        <p14:creationId xmlns:p14="http://schemas.microsoft.com/office/powerpoint/2010/main" val="1721747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00D50-8EF9-4F7C-A262-D362D783ADDD}"/>
              </a:ext>
            </a:extLst>
          </p:cNvPr>
          <p:cNvSpPr>
            <a:spLocks noGrp="1"/>
          </p:cNvSpPr>
          <p:nvPr>
            <p:ph type="title"/>
          </p:nvPr>
        </p:nvSpPr>
        <p:spPr>
          <a:xfrm>
            <a:off x="838200" y="365125"/>
            <a:ext cx="10515600" cy="549275"/>
          </a:xfrm>
        </p:spPr>
        <p:txBody>
          <a:bodyPr>
            <a:normAutofit/>
          </a:bodyPr>
          <a:lstStyle/>
          <a:p>
            <a:r>
              <a:rPr lang="en-IN" sz="3200" dirty="0">
                <a:latin typeface="Times New Roman" panose="02020603050405020304" pitchFamily="18" charset="0"/>
                <a:cs typeface="Times New Roman" panose="02020603050405020304" pitchFamily="18" charset="0"/>
              </a:rPr>
              <a:t>Data Transformations and aggregations : </a:t>
            </a:r>
          </a:p>
        </p:txBody>
      </p:sp>
      <p:sp>
        <p:nvSpPr>
          <p:cNvPr id="3" name="Content Placeholder 2">
            <a:extLst>
              <a:ext uri="{FF2B5EF4-FFF2-40B4-BE49-F238E27FC236}">
                <a16:creationId xmlns:a16="http://schemas.microsoft.com/office/drawing/2014/main" id="{AD1E1CE3-E740-4BFD-A3FB-7D364E4EAE46}"/>
              </a:ext>
            </a:extLst>
          </p:cNvPr>
          <p:cNvSpPr>
            <a:spLocks noGrp="1"/>
          </p:cNvSpPr>
          <p:nvPr>
            <p:ph idx="1"/>
          </p:nvPr>
        </p:nvSpPr>
        <p:spPr>
          <a:xfrm>
            <a:off x="279400" y="1139825"/>
            <a:ext cx="11429999" cy="4351338"/>
          </a:xfrm>
        </p:spPr>
        <p:txBody>
          <a:bodyPr/>
          <a:lstStyle/>
          <a:p>
            <a:pPr algn="just"/>
            <a:r>
              <a:rPr lang="en-US" sz="2400" dirty="0">
                <a:latin typeface="Times New Roman" panose="02020603050405020304" pitchFamily="18" charset="0"/>
                <a:cs typeface="Times New Roman" panose="02020603050405020304" pitchFamily="18" charset="0"/>
              </a:rPr>
              <a:t>1.Data transformations: HiveQL provides a number of built-in functions for changing the data in your query.</a:t>
            </a:r>
          </a:p>
          <a:p>
            <a:pPr algn="just"/>
            <a:r>
              <a:rPr lang="en-US" sz="2400" dirty="0">
                <a:latin typeface="Times New Roman" panose="02020603050405020304" pitchFamily="18" charset="0"/>
                <a:cs typeface="Times New Roman" panose="02020603050405020304" pitchFamily="18" charset="0"/>
              </a:rPr>
              <a:t>Example: Change the case of names</a:t>
            </a:r>
          </a:p>
          <a:p>
            <a:endParaRPr lang="en-IN" dirty="0"/>
          </a:p>
        </p:txBody>
      </p:sp>
      <p:pic>
        <p:nvPicPr>
          <p:cNvPr id="4" name="Picture 3">
            <a:extLst>
              <a:ext uri="{FF2B5EF4-FFF2-40B4-BE49-F238E27FC236}">
                <a16:creationId xmlns:a16="http://schemas.microsoft.com/office/drawing/2014/main" id="{B44B8FCB-8155-4162-89A9-788D5FA8060D}"/>
              </a:ext>
            </a:extLst>
          </p:cNvPr>
          <p:cNvPicPr>
            <a:picLocks noChangeAspect="1"/>
          </p:cNvPicPr>
          <p:nvPr/>
        </p:nvPicPr>
        <p:blipFill>
          <a:blip r:embed="rId2"/>
          <a:stretch>
            <a:fillRect/>
          </a:stretch>
        </p:blipFill>
        <p:spPr>
          <a:xfrm>
            <a:off x="622994" y="2399693"/>
            <a:ext cx="4725059" cy="552527"/>
          </a:xfrm>
          <a:prstGeom prst="rect">
            <a:avLst/>
          </a:prstGeom>
        </p:spPr>
      </p:pic>
      <p:sp>
        <p:nvSpPr>
          <p:cNvPr id="5" name="Rectangle 4">
            <a:extLst>
              <a:ext uri="{FF2B5EF4-FFF2-40B4-BE49-F238E27FC236}">
                <a16:creationId xmlns:a16="http://schemas.microsoft.com/office/drawing/2014/main" id="{28F771E9-D4EC-4C9A-A7ED-7C964D36DC7D}"/>
              </a:ext>
            </a:extLst>
          </p:cNvPr>
          <p:cNvSpPr/>
          <p:nvPr/>
        </p:nvSpPr>
        <p:spPr>
          <a:xfrm>
            <a:off x="482601" y="3064933"/>
            <a:ext cx="10989038" cy="1754326"/>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This </a:t>
            </a:r>
            <a:r>
              <a:rPr lang="en-US" dirty="0" err="1">
                <a:latin typeface="Times New Roman" panose="02020603050405020304" pitchFamily="18" charset="0"/>
                <a:cs typeface="Times New Roman" panose="02020603050405020304" pitchFamily="18" charset="0"/>
              </a:rPr>
              <a:t>hadoop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hiveql</a:t>
            </a:r>
            <a:r>
              <a:rPr lang="en-US" dirty="0">
                <a:latin typeface="Times New Roman" panose="02020603050405020304" pitchFamily="18" charset="0"/>
                <a:cs typeface="Times New Roman" panose="02020603050405020304" pitchFamily="18" charset="0"/>
              </a:rPr>
              <a:t> query pulls the "name" column from the "employees" table and uses the UPPER function to change the names to uppercase.</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2.Aggregations: Using functions like COUNT, SUM, AVG, and others, aggregates let you condense data.</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Example: Calculate the average age of the workforce, for instance.</a:t>
            </a:r>
            <a:endParaRPr lang="en-IN"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16DD6C3B-1BAE-411E-82A6-3E0AD588E27F}"/>
              </a:ext>
            </a:extLst>
          </p:cNvPr>
          <p:cNvPicPr>
            <a:picLocks noChangeAspect="1"/>
          </p:cNvPicPr>
          <p:nvPr/>
        </p:nvPicPr>
        <p:blipFill>
          <a:blip r:embed="rId3"/>
          <a:stretch>
            <a:fillRect/>
          </a:stretch>
        </p:blipFill>
        <p:spPr>
          <a:xfrm>
            <a:off x="622994" y="5425115"/>
            <a:ext cx="5552633" cy="804001"/>
          </a:xfrm>
          <a:prstGeom prst="rect">
            <a:avLst/>
          </a:prstGeom>
        </p:spPr>
      </p:pic>
    </p:spTree>
    <p:extLst>
      <p:ext uri="{BB962C8B-B14F-4D97-AF65-F5344CB8AC3E}">
        <p14:creationId xmlns:p14="http://schemas.microsoft.com/office/powerpoint/2010/main" val="2192335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3EFB2B-1A35-412F-879A-43C3CE03BB73}"/>
              </a:ext>
            </a:extLst>
          </p:cNvPr>
          <p:cNvSpPr>
            <a:spLocks noGrp="1"/>
          </p:cNvSpPr>
          <p:nvPr>
            <p:ph idx="1"/>
          </p:nvPr>
        </p:nvSpPr>
        <p:spPr>
          <a:xfrm>
            <a:off x="397933" y="1236133"/>
            <a:ext cx="10955867" cy="4940830"/>
          </a:xfrm>
        </p:spPr>
        <p:txBody>
          <a:bodyPr>
            <a:normAutofit/>
          </a:bodyPr>
          <a:lstStyle/>
          <a:p>
            <a:pPr algn="just"/>
            <a:r>
              <a:rPr lang="en-US" sz="2000" dirty="0">
                <a:latin typeface="Times New Roman" panose="02020603050405020304" pitchFamily="18" charset="0"/>
                <a:cs typeface="Times New Roman" panose="02020603050405020304" pitchFamily="18" charset="0"/>
              </a:rPr>
              <a:t>3. Grouping and Aggregating: To group data into categories, the GROUP BY clause is used with aggregate functions.</a:t>
            </a:r>
          </a:p>
          <a:p>
            <a:pPr algn="just"/>
            <a:r>
              <a:rPr lang="en-US" sz="2000" dirty="0">
                <a:latin typeface="Times New Roman" panose="02020603050405020304" pitchFamily="18" charset="0"/>
                <a:cs typeface="Times New Roman" panose="02020603050405020304" pitchFamily="18" charset="0"/>
              </a:rPr>
              <a:t>Example: For instance, total the personnel in each department.</a:t>
            </a:r>
            <a:endParaRPr lang="en-IN"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1EDD885-13B6-47A4-B999-875F8037E89A}"/>
              </a:ext>
            </a:extLst>
          </p:cNvPr>
          <p:cNvPicPr>
            <a:picLocks noChangeAspect="1"/>
          </p:cNvPicPr>
          <p:nvPr/>
        </p:nvPicPr>
        <p:blipFill>
          <a:blip r:embed="rId2"/>
          <a:stretch>
            <a:fillRect/>
          </a:stretch>
        </p:blipFill>
        <p:spPr>
          <a:xfrm>
            <a:off x="959615" y="2461607"/>
            <a:ext cx="4210638" cy="1105054"/>
          </a:xfrm>
          <a:prstGeom prst="rect">
            <a:avLst/>
          </a:prstGeom>
        </p:spPr>
      </p:pic>
      <p:sp>
        <p:nvSpPr>
          <p:cNvPr id="5" name="Rectangle 4">
            <a:extLst>
              <a:ext uri="{FF2B5EF4-FFF2-40B4-BE49-F238E27FC236}">
                <a16:creationId xmlns:a16="http://schemas.microsoft.com/office/drawing/2014/main" id="{7B10D126-0896-4D34-B626-6B100976A406}"/>
              </a:ext>
            </a:extLst>
          </p:cNvPr>
          <p:cNvSpPr/>
          <p:nvPr/>
        </p:nvSpPr>
        <p:spPr>
          <a:xfrm>
            <a:off x="465666" y="3877733"/>
            <a:ext cx="10684933" cy="646331"/>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The COUNT function is used in this query to count the number of employees in each department and group the employees by the "department" column.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680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2569D4-720B-4B19-8F8C-2EB2957E38B3}"/>
              </a:ext>
            </a:extLst>
          </p:cNvPr>
          <p:cNvSpPr>
            <a:spLocks noGrp="1"/>
          </p:cNvSpPr>
          <p:nvPr>
            <p:ph idx="1"/>
          </p:nvPr>
        </p:nvSpPr>
        <p:spPr>
          <a:xfrm>
            <a:off x="406400" y="1162502"/>
            <a:ext cx="10947400" cy="5014461"/>
          </a:xfrm>
        </p:spPr>
        <p:txBody>
          <a:bodyPr>
            <a:normAutofit/>
          </a:bodyPr>
          <a:lstStyle/>
          <a:p>
            <a:pPr algn="just"/>
            <a:r>
              <a:rPr lang="en-US" sz="2000" dirty="0">
                <a:latin typeface="Times New Roman" panose="02020603050405020304" pitchFamily="18" charset="0"/>
                <a:cs typeface="Times New Roman" panose="02020603050405020304" pitchFamily="18" charset="0"/>
              </a:rPr>
              <a:t>4.Filtering Before Aggregating: Before doing aggregations, data transformations and filtering might be used.</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Example: Calculate the typical age of your staff members that are over 35. This </a:t>
            </a:r>
            <a:r>
              <a:rPr lang="en-US" sz="2000" dirty="0" err="1">
                <a:latin typeface="Times New Roman" panose="02020603050405020304" pitchFamily="18" charset="0"/>
                <a:cs typeface="Times New Roman" panose="02020603050405020304" pitchFamily="18" charset="0"/>
              </a:rPr>
              <a:t>hadoop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hiveql</a:t>
            </a:r>
            <a:r>
              <a:rPr lang="en-US" sz="2000" dirty="0">
                <a:latin typeface="Times New Roman" panose="02020603050405020304" pitchFamily="18" charset="0"/>
                <a:cs typeface="Times New Roman" panose="02020603050405020304" pitchFamily="18" charset="0"/>
              </a:rPr>
              <a:t> query determines the average age of the filtered subset of employees by first excluding those over the age of 35.</a:t>
            </a:r>
            <a:endParaRPr lang="en-IN"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9E3B25B-E376-4C49-BDFA-F05AE68F02CF}"/>
              </a:ext>
            </a:extLst>
          </p:cNvPr>
          <p:cNvPicPr>
            <a:picLocks noChangeAspect="1"/>
          </p:cNvPicPr>
          <p:nvPr/>
        </p:nvPicPr>
        <p:blipFill>
          <a:blip r:embed="rId2"/>
          <a:stretch>
            <a:fillRect/>
          </a:stretch>
        </p:blipFill>
        <p:spPr>
          <a:xfrm>
            <a:off x="1107358" y="3304570"/>
            <a:ext cx="3243991" cy="1318230"/>
          </a:xfrm>
          <a:prstGeom prst="rect">
            <a:avLst/>
          </a:prstGeom>
        </p:spPr>
      </p:pic>
    </p:spTree>
    <p:extLst>
      <p:ext uri="{BB962C8B-B14F-4D97-AF65-F5344CB8AC3E}">
        <p14:creationId xmlns:p14="http://schemas.microsoft.com/office/powerpoint/2010/main" val="3363075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05DB9-6979-48CF-AF4C-45B1FE21763A}"/>
              </a:ext>
            </a:extLst>
          </p:cNvPr>
          <p:cNvSpPr>
            <a:spLocks noGrp="1"/>
          </p:cNvSpPr>
          <p:nvPr>
            <p:ph type="title"/>
          </p:nvPr>
        </p:nvSpPr>
        <p:spPr>
          <a:xfrm>
            <a:off x="838200" y="365126"/>
            <a:ext cx="10515600" cy="633942"/>
          </a:xfrm>
        </p:spPr>
        <p:txBody>
          <a:bodyPr>
            <a:normAutofit fontScale="90000"/>
          </a:bodyPr>
          <a:lstStyle/>
          <a:p>
            <a:r>
              <a:rPr lang="en-IN" sz="3200" dirty="0">
                <a:latin typeface="Times New Roman" panose="02020603050405020304" pitchFamily="18" charset="0"/>
                <a:cs typeface="Times New Roman" panose="02020603050405020304" pitchFamily="18" charset="0"/>
              </a:rPr>
              <a:t>HAVING CLAUSE</a:t>
            </a:r>
            <a:br>
              <a:rPr lang="en-IN" sz="3200" dirty="0">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AB0CB1B-0AA7-463A-81AE-87B5CEE5F3E4}"/>
              </a:ext>
            </a:extLst>
          </p:cNvPr>
          <p:cNvSpPr>
            <a:spLocks noGrp="1"/>
          </p:cNvSpPr>
          <p:nvPr>
            <p:ph idx="1"/>
          </p:nvPr>
        </p:nvSpPr>
        <p:spPr>
          <a:xfrm>
            <a:off x="321733" y="888999"/>
            <a:ext cx="11421534" cy="4890030"/>
          </a:xfrm>
        </p:spPr>
        <p:txBody>
          <a:bodyPr>
            <a:normAutofit/>
          </a:bodyPr>
          <a:lstStyle/>
          <a:p>
            <a:pPr algn="just"/>
            <a:r>
              <a:rPr lang="en-US" sz="2000" dirty="0">
                <a:latin typeface="Times New Roman" panose="02020603050405020304" pitchFamily="18" charset="0"/>
                <a:cs typeface="Times New Roman" panose="02020603050405020304" pitchFamily="18" charset="0"/>
              </a:rPr>
              <a:t>The HQL HAVING clause is used with GROUP BY clause. Its purpose is to apply constraints on the group of data produced by GROUP BY clause. Thus, it always returns the data where the condition is TRUE.</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Example of Having Clause in Hive</a:t>
            </a:r>
          </a:p>
          <a:p>
            <a:pPr algn="just"/>
            <a:r>
              <a:rPr lang="en-US" sz="2000" dirty="0">
                <a:latin typeface="Times New Roman" panose="02020603050405020304" pitchFamily="18" charset="0"/>
                <a:cs typeface="Times New Roman" panose="02020603050405020304" pitchFamily="18" charset="0"/>
              </a:rPr>
              <a:t>In this example, we fetch the sum of employee's salary based on department and apply the required constraints on that sum by using HAVING clause.</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Let's fetch the sum of employee's salary based on department having sum &gt;= 35000 by using the following command:</a:t>
            </a:r>
          </a:p>
          <a:p>
            <a:pPr algn="just"/>
            <a:r>
              <a:rPr lang="en-US" sz="2000" dirty="0">
                <a:latin typeface="Times New Roman" panose="02020603050405020304" pitchFamily="18" charset="0"/>
                <a:cs typeface="Times New Roman" panose="02020603050405020304" pitchFamily="18" charset="0"/>
              </a:rPr>
              <a:t>select department, sum(salary) from emp group by department having sum(salary)&gt;=35000; </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7108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F83F-2539-4E4C-B621-D013B694A0F8}"/>
              </a:ext>
            </a:extLst>
          </p:cNvPr>
          <p:cNvSpPr>
            <a:spLocks noGrp="1"/>
          </p:cNvSpPr>
          <p:nvPr>
            <p:ph type="title"/>
          </p:nvPr>
        </p:nvSpPr>
        <p:spPr>
          <a:xfrm>
            <a:off x="838200" y="365125"/>
            <a:ext cx="10515600" cy="727075"/>
          </a:xfrm>
        </p:spPr>
        <p:txBody>
          <a:bodyPr>
            <a:noAutofit/>
          </a:bodyPr>
          <a:lstStyle/>
          <a:p>
            <a:r>
              <a:rPr lang="en-IN" sz="3200" dirty="0">
                <a:latin typeface="Times New Roman" panose="02020603050405020304" pitchFamily="18" charset="0"/>
                <a:cs typeface="Times New Roman" panose="02020603050405020304" pitchFamily="18" charset="0"/>
              </a:rPr>
              <a:t>Joins and Subqueries</a:t>
            </a:r>
            <a:br>
              <a:rPr lang="en-IN" sz="3200" dirty="0">
                <a:latin typeface="Times New Roman" panose="02020603050405020304" pitchFamily="18" charset="0"/>
                <a:cs typeface="Times New Roman" panose="02020603050405020304" pitchFamily="18" charset="0"/>
              </a:rPr>
            </a:b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A0A28C2-1EE3-4B7D-98F5-08653930D9D5}"/>
              </a:ext>
            </a:extLst>
          </p:cNvPr>
          <p:cNvSpPr>
            <a:spLocks noGrp="1"/>
          </p:cNvSpPr>
          <p:nvPr>
            <p:ph idx="1"/>
          </p:nvPr>
        </p:nvSpPr>
        <p:spPr>
          <a:xfrm>
            <a:off x="287867" y="1210734"/>
            <a:ext cx="11065933" cy="4966230"/>
          </a:xfrm>
        </p:spPr>
        <p:txBody>
          <a:bodyPr>
            <a:normAutofit/>
          </a:bodyPr>
          <a:lstStyle/>
          <a:p>
            <a:pPr algn="just"/>
            <a:r>
              <a:rPr lang="en-US" sz="2000" dirty="0">
                <a:latin typeface="Times New Roman" panose="02020603050405020304" pitchFamily="18" charset="0"/>
                <a:cs typeface="Times New Roman" panose="02020603050405020304" pitchFamily="18" charset="0"/>
              </a:rPr>
              <a:t>HiveQL's advanced features, including as joins and subqueries, let you aggregate data from various tables and run sophisticated searches.</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Using HiveQL, let's examine how to use joins and subqueries:</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1. Joins: With the use of joins, you can merge rows from various tables based on a shared column. The INNER JOIN, LEFT JOIN, RIGHT JOIN, and FULL OUTER JOIN are examples of common join types.</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Example: As an illustration, retrieve the employees and the corresponding departments from an inner join</a:t>
            </a:r>
            <a:endParaRPr lang="en-IN"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BAF83051-2384-4267-B751-04D3681FB2D9}"/>
              </a:ext>
            </a:extLst>
          </p:cNvPr>
          <p:cNvPicPr>
            <a:picLocks noChangeAspect="1"/>
          </p:cNvPicPr>
          <p:nvPr/>
        </p:nvPicPr>
        <p:blipFill>
          <a:blip r:embed="rId2"/>
          <a:stretch>
            <a:fillRect/>
          </a:stretch>
        </p:blipFill>
        <p:spPr>
          <a:xfrm>
            <a:off x="2363497" y="5185239"/>
            <a:ext cx="5527436" cy="1226914"/>
          </a:xfrm>
          <a:prstGeom prst="rect">
            <a:avLst/>
          </a:prstGeom>
        </p:spPr>
      </p:pic>
    </p:spTree>
    <p:extLst>
      <p:ext uri="{BB962C8B-B14F-4D97-AF65-F5344CB8AC3E}">
        <p14:creationId xmlns:p14="http://schemas.microsoft.com/office/powerpoint/2010/main" val="24735075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F724EB-DE0D-4BBB-B60E-069DD36C83AC}"/>
              </a:ext>
            </a:extLst>
          </p:cNvPr>
          <p:cNvSpPr>
            <a:spLocks noGrp="1"/>
          </p:cNvSpPr>
          <p:nvPr>
            <p:ph idx="1"/>
          </p:nvPr>
        </p:nvSpPr>
        <p:spPr>
          <a:xfrm>
            <a:off x="177799" y="1825625"/>
            <a:ext cx="11497733" cy="4351338"/>
          </a:xfrm>
        </p:spPr>
        <p:txBody>
          <a:bodyPr/>
          <a:lstStyle/>
          <a:p>
            <a:r>
              <a:rPr lang="en-US" sz="2400" dirty="0">
                <a:latin typeface="Times New Roman" panose="02020603050405020304" pitchFamily="18" charset="0"/>
                <a:cs typeface="Times New Roman" panose="02020603050405020304" pitchFamily="18" charset="0"/>
              </a:rPr>
              <a:t>2. Subqueries: A subquery is a query that is nested inside another query. The SELECT, WHERE, and FROM clauses can all use them.</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Example: Determine the typical age of employees in each department using a subquery in the SELECT statement.</a:t>
            </a:r>
          </a:p>
          <a:p>
            <a:endParaRPr lang="en-IN" dirty="0"/>
          </a:p>
        </p:txBody>
      </p:sp>
      <p:pic>
        <p:nvPicPr>
          <p:cNvPr id="4" name="Picture 3">
            <a:extLst>
              <a:ext uri="{FF2B5EF4-FFF2-40B4-BE49-F238E27FC236}">
                <a16:creationId xmlns:a16="http://schemas.microsoft.com/office/drawing/2014/main" id="{2F65FC8C-6E81-4D95-A592-D99E4CD5898B}"/>
              </a:ext>
            </a:extLst>
          </p:cNvPr>
          <p:cNvPicPr>
            <a:picLocks noChangeAspect="1"/>
          </p:cNvPicPr>
          <p:nvPr/>
        </p:nvPicPr>
        <p:blipFill>
          <a:blip r:embed="rId2"/>
          <a:stretch>
            <a:fillRect/>
          </a:stretch>
        </p:blipFill>
        <p:spPr>
          <a:xfrm>
            <a:off x="3934111" y="3910423"/>
            <a:ext cx="3477110" cy="1695687"/>
          </a:xfrm>
          <a:prstGeom prst="rect">
            <a:avLst/>
          </a:prstGeom>
        </p:spPr>
      </p:pic>
    </p:spTree>
    <p:extLst>
      <p:ext uri="{BB962C8B-B14F-4D97-AF65-F5344CB8AC3E}">
        <p14:creationId xmlns:p14="http://schemas.microsoft.com/office/powerpoint/2010/main" val="174383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038E21A-8CCB-4392-826C-462DBB17C47A}"/>
              </a:ext>
            </a:extLst>
          </p:cNvPr>
          <p:cNvPicPr>
            <a:picLocks noGrp="1" noChangeAspect="1"/>
          </p:cNvPicPr>
          <p:nvPr>
            <p:ph idx="1"/>
          </p:nvPr>
        </p:nvPicPr>
        <p:blipFill>
          <a:blip r:embed="rId2"/>
          <a:stretch>
            <a:fillRect/>
          </a:stretch>
        </p:blipFill>
        <p:spPr>
          <a:xfrm>
            <a:off x="282097" y="1545199"/>
            <a:ext cx="3934302" cy="4351338"/>
          </a:xfrm>
          <a:prstGeom prst="rect">
            <a:avLst/>
          </a:prstGeom>
        </p:spPr>
      </p:pic>
      <p:sp>
        <p:nvSpPr>
          <p:cNvPr id="5" name="Rectangle 4">
            <a:extLst>
              <a:ext uri="{FF2B5EF4-FFF2-40B4-BE49-F238E27FC236}">
                <a16:creationId xmlns:a16="http://schemas.microsoft.com/office/drawing/2014/main" id="{2E662640-8EED-4BDF-92F4-96DC2CBB1851}"/>
              </a:ext>
            </a:extLst>
          </p:cNvPr>
          <p:cNvSpPr/>
          <p:nvPr/>
        </p:nvSpPr>
        <p:spPr>
          <a:xfrm>
            <a:off x="4969932" y="1400940"/>
            <a:ext cx="6632285" cy="646331"/>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select  e1.empname, e2.department_name from employee e1 join </a:t>
            </a:r>
            <a:r>
              <a:rPr lang="en-US" dirty="0" err="1">
                <a:latin typeface="Times New Roman" panose="02020603050405020304" pitchFamily="18" charset="0"/>
                <a:cs typeface="Times New Roman" panose="02020603050405020304" pitchFamily="18" charset="0"/>
              </a:rPr>
              <a:t>employee_department</a:t>
            </a:r>
            <a:r>
              <a:rPr lang="en-US" dirty="0">
                <a:latin typeface="Times New Roman" panose="02020603050405020304" pitchFamily="18" charset="0"/>
                <a:cs typeface="Times New Roman" panose="02020603050405020304" pitchFamily="18" charset="0"/>
              </a:rPr>
              <a:t> e2 on e1.empid= e2.depid; </a:t>
            </a:r>
            <a:endParaRPr lang="en-IN"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CF0E0B35-D502-4307-B29D-F804F7D6C521}"/>
              </a:ext>
            </a:extLst>
          </p:cNvPr>
          <p:cNvSpPr/>
          <p:nvPr/>
        </p:nvSpPr>
        <p:spPr>
          <a:xfrm>
            <a:off x="4969932" y="2403337"/>
            <a:ext cx="6502587" cy="646331"/>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select  e1.empname, e2.department_name from employee e1 left outer join </a:t>
            </a:r>
            <a:r>
              <a:rPr lang="en-US" dirty="0" err="1">
                <a:latin typeface="Times New Roman" panose="02020603050405020304" pitchFamily="18" charset="0"/>
                <a:cs typeface="Times New Roman" panose="02020603050405020304" pitchFamily="18" charset="0"/>
              </a:rPr>
              <a:t>employee_department</a:t>
            </a:r>
            <a:r>
              <a:rPr lang="en-US" dirty="0">
                <a:latin typeface="Times New Roman" panose="02020603050405020304" pitchFamily="18" charset="0"/>
                <a:cs typeface="Times New Roman" panose="02020603050405020304" pitchFamily="18" charset="0"/>
              </a:rPr>
              <a:t> e2 on e1.empid= e2.depid; </a:t>
            </a:r>
          </a:p>
        </p:txBody>
      </p:sp>
      <p:sp>
        <p:nvSpPr>
          <p:cNvPr id="7" name="Rectangle 6">
            <a:extLst>
              <a:ext uri="{FF2B5EF4-FFF2-40B4-BE49-F238E27FC236}">
                <a16:creationId xmlns:a16="http://schemas.microsoft.com/office/drawing/2014/main" id="{6B8324F5-DE47-4B98-9AB5-2EB448654D27}"/>
              </a:ext>
            </a:extLst>
          </p:cNvPr>
          <p:cNvSpPr/>
          <p:nvPr/>
        </p:nvSpPr>
        <p:spPr>
          <a:xfrm>
            <a:off x="5060275" y="3405734"/>
            <a:ext cx="6541942" cy="646331"/>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 select  e1.empname, e2.department_name from employee e1 right outer join </a:t>
            </a:r>
            <a:r>
              <a:rPr lang="en-US" dirty="0" err="1">
                <a:latin typeface="Times New Roman" panose="02020603050405020304" pitchFamily="18" charset="0"/>
                <a:cs typeface="Times New Roman" panose="02020603050405020304" pitchFamily="18" charset="0"/>
              </a:rPr>
              <a:t>employee_department</a:t>
            </a:r>
            <a:r>
              <a:rPr lang="en-US" dirty="0">
                <a:latin typeface="Times New Roman" panose="02020603050405020304" pitchFamily="18" charset="0"/>
                <a:cs typeface="Times New Roman" panose="02020603050405020304" pitchFamily="18" charset="0"/>
              </a:rPr>
              <a:t> e2 on e1.empid= e2.depid; </a:t>
            </a:r>
          </a:p>
        </p:txBody>
      </p:sp>
      <p:sp>
        <p:nvSpPr>
          <p:cNvPr id="8" name="Rectangle 7">
            <a:extLst>
              <a:ext uri="{FF2B5EF4-FFF2-40B4-BE49-F238E27FC236}">
                <a16:creationId xmlns:a16="http://schemas.microsoft.com/office/drawing/2014/main" id="{C43FC9A1-DAB9-4518-9891-A52B780150EE}"/>
              </a:ext>
            </a:extLst>
          </p:cNvPr>
          <p:cNvSpPr/>
          <p:nvPr/>
        </p:nvSpPr>
        <p:spPr>
          <a:xfrm>
            <a:off x="4969931" y="4487564"/>
            <a:ext cx="6798735" cy="646331"/>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select  e1.empname, e2.department_name from employee e1 full outer join </a:t>
            </a:r>
            <a:r>
              <a:rPr lang="en-US" dirty="0" err="1">
                <a:latin typeface="Times New Roman" panose="02020603050405020304" pitchFamily="18" charset="0"/>
                <a:cs typeface="Times New Roman" panose="02020603050405020304" pitchFamily="18" charset="0"/>
              </a:rPr>
              <a:t>employee_department</a:t>
            </a:r>
            <a:r>
              <a:rPr lang="en-US" dirty="0">
                <a:latin typeface="Times New Roman" panose="02020603050405020304" pitchFamily="18" charset="0"/>
                <a:cs typeface="Times New Roman" panose="02020603050405020304" pitchFamily="18" charset="0"/>
              </a:rPr>
              <a:t> e2 on e1.empid= e2.depid</a:t>
            </a:r>
            <a:r>
              <a:rPr lang="en-US" dirty="0"/>
              <a:t>; </a:t>
            </a:r>
          </a:p>
        </p:txBody>
      </p:sp>
    </p:spTree>
    <p:extLst>
      <p:ext uri="{BB962C8B-B14F-4D97-AF65-F5344CB8AC3E}">
        <p14:creationId xmlns:p14="http://schemas.microsoft.com/office/powerpoint/2010/main" val="25522520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316</TotalTime>
  <Words>2299</Words>
  <Application>Microsoft Office PowerPoint</Application>
  <PresentationFormat>Widescreen</PresentationFormat>
  <Paragraphs>165</Paragraphs>
  <Slides>27</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Aptos</vt:lpstr>
      <vt:lpstr>Aptos Display</vt:lpstr>
      <vt:lpstr>Arial</vt:lpstr>
      <vt:lpstr>Calibri</vt:lpstr>
      <vt:lpstr>Calibri Light</vt:lpstr>
      <vt:lpstr>Times New Roman</vt:lpstr>
      <vt:lpstr>Office Theme</vt:lpstr>
      <vt:lpstr>1_Office Theme</vt:lpstr>
      <vt:lpstr>                B.M.S COLLEGE OF ENGINEERING, BANGALORE-19   DEPARTMENT OF MACHINE LEARNING  BIG DATA ANALYTICS (24AM6PEBDA) </vt:lpstr>
      <vt:lpstr>Java API</vt:lpstr>
      <vt:lpstr>What is HIVE </vt:lpstr>
      <vt:lpstr>Features </vt:lpstr>
      <vt:lpstr>HIVE ARCHITECTURE </vt:lpstr>
      <vt:lpstr>Hive Client </vt:lpstr>
      <vt:lpstr>Hive Services </vt:lpstr>
      <vt:lpstr>PowerPoint Presentation</vt:lpstr>
      <vt:lpstr>PowerPoint Presentation</vt:lpstr>
      <vt:lpstr>Loading Data into Tables </vt:lpstr>
      <vt:lpstr>Querying Data with HiveQL</vt:lpstr>
      <vt:lpstr>HiveQL - ORDER BY and SORT BY Clause </vt:lpstr>
      <vt:lpstr>PowerPoint Presentation</vt:lpstr>
      <vt:lpstr>PowerPoint Presentation</vt:lpstr>
      <vt:lpstr>HiveQL - SORT BY Clause </vt:lpstr>
      <vt:lpstr>PowerPoint Presentation</vt:lpstr>
      <vt:lpstr>Data Filtering and Sorting</vt:lpstr>
      <vt:lpstr>HiveQL - GROUP BY and HAVING Clause </vt:lpstr>
      <vt:lpstr>PowerPoint Presentation</vt:lpstr>
      <vt:lpstr>PowerPoint Presentation</vt:lpstr>
      <vt:lpstr>Data Transformations and aggregations : </vt:lpstr>
      <vt:lpstr>PowerPoint Presentation</vt:lpstr>
      <vt:lpstr>PowerPoint Presentation</vt:lpstr>
      <vt:lpstr>HAVING CLAUSE </vt:lpstr>
      <vt:lpstr>Joins and Subqueries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Varsha R</cp:lastModifiedBy>
  <cp:revision>36</cp:revision>
  <dcterms:created xsi:type="dcterms:W3CDTF">2024-05-23T05:05:01Z</dcterms:created>
  <dcterms:modified xsi:type="dcterms:W3CDTF">2026-03-18T05:32:43Z</dcterms:modified>
</cp:coreProperties>
</file>