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11" r:id="rId3"/>
    <p:sldId id="312" r:id="rId4"/>
    <p:sldId id="310" r:id="rId5"/>
    <p:sldId id="313" r:id="rId6"/>
    <p:sldId id="273" r:id="rId7"/>
    <p:sldId id="271" r:id="rId8"/>
    <p:sldId id="272" r:id="rId9"/>
    <p:sldId id="280" r:id="rId10"/>
    <p:sldId id="267" r:id="rId11"/>
    <p:sldId id="288" r:id="rId12"/>
    <p:sldId id="274" r:id="rId13"/>
    <p:sldId id="286" r:id="rId14"/>
    <p:sldId id="287" r:id="rId15"/>
    <p:sldId id="258" r:id="rId16"/>
    <p:sldId id="259" r:id="rId17"/>
    <p:sldId id="277" r:id="rId18"/>
    <p:sldId id="278" r:id="rId19"/>
    <p:sldId id="279" r:id="rId20"/>
    <p:sldId id="260" r:id="rId21"/>
    <p:sldId id="289" r:id="rId22"/>
    <p:sldId id="261" r:id="rId23"/>
    <p:sldId id="290" r:id="rId24"/>
    <p:sldId id="291" r:id="rId25"/>
    <p:sldId id="314" r:id="rId26"/>
    <p:sldId id="265" r:id="rId27"/>
    <p:sldId id="315" r:id="rId28"/>
    <p:sldId id="316" r:id="rId29"/>
    <p:sldId id="317" r:id="rId30"/>
    <p:sldId id="318" r:id="rId31"/>
    <p:sldId id="319" r:id="rId32"/>
    <p:sldId id="292" r:id="rId33"/>
    <p:sldId id="309" r:id="rId34"/>
    <p:sldId id="293" r:id="rId35"/>
    <p:sldId id="294" r:id="rId36"/>
    <p:sldId id="295" r:id="rId37"/>
    <p:sldId id="296" r:id="rId38"/>
    <p:sldId id="297" r:id="rId39"/>
    <p:sldId id="298" r:id="rId40"/>
    <p:sldId id="299" r:id="rId41"/>
    <p:sldId id="262" r:id="rId42"/>
    <p:sldId id="263" r:id="rId43"/>
    <p:sldId id="264" r:id="rId44"/>
    <p:sldId id="300" r:id="rId45"/>
    <p:sldId id="301" r:id="rId46"/>
    <p:sldId id="302" r:id="rId47"/>
    <p:sldId id="303" r:id="rId48"/>
    <p:sldId id="304" r:id="rId49"/>
    <p:sldId id="305" r:id="rId50"/>
    <p:sldId id="306" r:id="rId51"/>
    <p:sldId id="307" r:id="rId52"/>
    <p:sldId id="308"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7" d="100"/>
          <a:sy n="107" d="100"/>
        </p:scale>
        <p:origin x="75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A2ED2-9480-7C0E-E816-93C6C32E9E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07A9707-676D-C56D-74F9-A60215E6F2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DF462C2-2582-5C08-2F9D-533C443C85B7}"/>
              </a:ext>
            </a:extLst>
          </p:cNvPr>
          <p:cNvSpPr>
            <a:spLocks noGrp="1"/>
          </p:cNvSpPr>
          <p:nvPr>
            <p:ph type="dt" sz="half" idx="10"/>
          </p:nvPr>
        </p:nvSpPr>
        <p:spPr/>
        <p:txBody>
          <a:bodyPr/>
          <a:lstStyle/>
          <a:p>
            <a:fld id="{3B060941-028F-4E78-BA2F-26DAA931BC80}" type="datetimeFigureOut">
              <a:rPr lang="en-IN" smtClean="0"/>
              <a:t>10-09-2026</a:t>
            </a:fld>
            <a:endParaRPr lang="en-IN"/>
          </a:p>
        </p:txBody>
      </p:sp>
      <p:sp>
        <p:nvSpPr>
          <p:cNvPr id="5" name="Footer Placeholder 4">
            <a:extLst>
              <a:ext uri="{FF2B5EF4-FFF2-40B4-BE49-F238E27FC236}">
                <a16:creationId xmlns:a16="http://schemas.microsoft.com/office/drawing/2014/main" id="{3B3F0024-6D4C-EC33-F9A9-0A4D2CB63E8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D159E57-4D63-62D7-8324-39E7C9DCE55D}"/>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398864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177BB-E05B-2F83-3200-D64134FED8D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0EF8BAF-9C31-E357-EEBA-3D8ABD86E0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BA236AE-0316-1369-C48E-7EB8B875176E}"/>
              </a:ext>
            </a:extLst>
          </p:cNvPr>
          <p:cNvSpPr>
            <a:spLocks noGrp="1"/>
          </p:cNvSpPr>
          <p:nvPr>
            <p:ph type="dt" sz="half" idx="10"/>
          </p:nvPr>
        </p:nvSpPr>
        <p:spPr/>
        <p:txBody>
          <a:bodyPr/>
          <a:lstStyle/>
          <a:p>
            <a:fld id="{3B060941-028F-4E78-BA2F-26DAA931BC80}" type="datetimeFigureOut">
              <a:rPr lang="en-IN" smtClean="0"/>
              <a:t>10-09-2026</a:t>
            </a:fld>
            <a:endParaRPr lang="en-IN"/>
          </a:p>
        </p:txBody>
      </p:sp>
      <p:sp>
        <p:nvSpPr>
          <p:cNvPr id="5" name="Footer Placeholder 4">
            <a:extLst>
              <a:ext uri="{FF2B5EF4-FFF2-40B4-BE49-F238E27FC236}">
                <a16:creationId xmlns:a16="http://schemas.microsoft.com/office/drawing/2014/main" id="{B2743736-B7E3-4D63-2A1B-6D9FFB30F2B6}"/>
              </a:ext>
            </a:extLst>
          </p:cNvPr>
          <p:cNvSpPr>
            <a:spLocks noGrp="1"/>
          </p:cNvSpPr>
          <p:nvPr>
            <p:ph type="ftr" sz="quarter" idx="11"/>
          </p:nvPr>
        </p:nvSpPr>
        <p:spPr/>
        <p:txBody>
          <a:bodyPr/>
          <a:lstStyle>
            <a:lvl1pPr>
              <a:defRPr sz="1600">
                <a:latin typeface="Cambria" panose="02040503050406030204" pitchFamily="18" charset="0"/>
                <a:ea typeface="Cambria" panose="02040503050406030204" pitchFamily="18" charset="0"/>
              </a:defRPr>
            </a:lvl1pPr>
          </a:lstStyle>
          <a:p>
            <a:endParaRPr lang="en-IN" dirty="0"/>
          </a:p>
        </p:txBody>
      </p:sp>
      <p:sp>
        <p:nvSpPr>
          <p:cNvPr id="6" name="Slide Number Placeholder 5">
            <a:extLst>
              <a:ext uri="{FF2B5EF4-FFF2-40B4-BE49-F238E27FC236}">
                <a16:creationId xmlns:a16="http://schemas.microsoft.com/office/drawing/2014/main" id="{49B66DCA-838C-B8EB-CAA5-B441D93F9DA6}"/>
              </a:ext>
            </a:extLst>
          </p:cNvPr>
          <p:cNvSpPr>
            <a:spLocks noGrp="1"/>
          </p:cNvSpPr>
          <p:nvPr>
            <p:ph type="sldNum" sz="quarter" idx="12"/>
          </p:nvPr>
        </p:nvSpPr>
        <p:spPr/>
        <p:txBody>
          <a:bodyPr/>
          <a:lstStyle/>
          <a:p>
            <a:fld id="{24A1FC52-4278-4BD8-A693-C818C2769630}" type="slidenum">
              <a:rPr lang="en-IN" smtClean="0"/>
              <a:t>‹#›</a:t>
            </a:fld>
            <a:endParaRPr lang="en-IN"/>
          </a:p>
        </p:txBody>
      </p:sp>
      <p:sp>
        <p:nvSpPr>
          <p:cNvPr id="7" name="TextBox 6">
            <a:extLst>
              <a:ext uri="{FF2B5EF4-FFF2-40B4-BE49-F238E27FC236}">
                <a16:creationId xmlns:a16="http://schemas.microsoft.com/office/drawing/2014/main" id="{079B6B5C-7A16-4F94-B1E6-15D126E55C20}"/>
              </a:ext>
            </a:extLst>
          </p:cNvPr>
          <p:cNvSpPr txBox="1"/>
          <p:nvPr userDrawn="1"/>
        </p:nvSpPr>
        <p:spPr>
          <a:xfrm>
            <a:off x="4034406" y="6337067"/>
            <a:ext cx="411899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dirty="0">
                <a:solidFill>
                  <a:schemeClr val="bg1">
                    <a:lumMod val="50000"/>
                  </a:schemeClr>
                </a:solidFill>
                <a:latin typeface="Cambria" panose="02040503050406030204" pitchFamily="18" charset="0"/>
                <a:ea typeface="Cambria" panose="02040503050406030204" pitchFamily="18" charset="0"/>
              </a:rPr>
              <a:t>Presentation by Prof. Varsha R</a:t>
            </a:r>
          </a:p>
          <a:p>
            <a:endParaRPr lang="en-IN" dirty="0"/>
          </a:p>
        </p:txBody>
      </p:sp>
    </p:spTree>
    <p:extLst>
      <p:ext uri="{BB962C8B-B14F-4D97-AF65-F5344CB8AC3E}">
        <p14:creationId xmlns:p14="http://schemas.microsoft.com/office/powerpoint/2010/main" val="3739780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F494B-BB90-82F0-48F0-7F8C8E18BA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D36B446-3A09-B62D-36C8-DFD61B685C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B67C84-9705-136E-4B18-95BFE466F78F}"/>
              </a:ext>
            </a:extLst>
          </p:cNvPr>
          <p:cNvSpPr>
            <a:spLocks noGrp="1"/>
          </p:cNvSpPr>
          <p:nvPr>
            <p:ph type="dt" sz="half" idx="10"/>
          </p:nvPr>
        </p:nvSpPr>
        <p:spPr/>
        <p:txBody>
          <a:bodyPr/>
          <a:lstStyle/>
          <a:p>
            <a:fld id="{3B060941-028F-4E78-BA2F-26DAA931BC80}" type="datetimeFigureOut">
              <a:rPr lang="en-IN" smtClean="0"/>
              <a:t>10-09-2026</a:t>
            </a:fld>
            <a:endParaRPr lang="en-IN"/>
          </a:p>
        </p:txBody>
      </p:sp>
      <p:sp>
        <p:nvSpPr>
          <p:cNvPr id="5" name="Footer Placeholder 4">
            <a:extLst>
              <a:ext uri="{FF2B5EF4-FFF2-40B4-BE49-F238E27FC236}">
                <a16:creationId xmlns:a16="http://schemas.microsoft.com/office/drawing/2014/main" id="{E0C2F5A6-5585-3DEB-00F3-DE371953284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EADD1D9-21B8-A56D-BE7D-99986ABC68E6}"/>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1868130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D820A-DC55-666C-4E75-29DC1C2FE41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734A153-FBCD-B8C3-0A72-748E4904E4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680BB24-CD5D-31AB-16BC-A99B507CF9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D1A6243-624E-72D3-1859-0E2198761114}"/>
              </a:ext>
            </a:extLst>
          </p:cNvPr>
          <p:cNvSpPr>
            <a:spLocks noGrp="1"/>
          </p:cNvSpPr>
          <p:nvPr>
            <p:ph type="dt" sz="half" idx="10"/>
          </p:nvPr>
        </p:nvSpPr>
        <p:spPr/>
        <p:txBody>
          <a:bodyPr/>
          <a:lstStyle/>
          <a:p>
            <a:fld id="{3B060941-028F-4E78-BA2F-26DAA931BC80}" type="datetimeFigureOut">
              <a:rPr lang="en-IN" smtClean="0"/>
              <a:t>10-09-2026</a:t>
            </a:fld>
            <a:endParaRPr lang="en-IN"/>
          </a:p>
        </p:txBody>
      </p:sp>
      <p:sp>
        <p:nvSpPr>
          <p:cNvPr id="6" name="Footer Placeholder 5">
            <a:extLst>
              <a:ext uri="{FF2B5EF4-FFF2-40B4-BE49-F238E27FC236}">
                <a16:creationId xmlns:a16="http://schemas.microsoft.com/office/drawing/2014/main" id="{827B2933-185F-FD03-215E-EDF9885821C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219FAA0-5D92-7289-C273-C514BB9C7530}"/>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2028139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6166C-0B72-DF13-A71A-5F510B3FF47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3BD4E5C-6415-1874-19C2-89CBCBB0FB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FAE3E8-466C-9389-4FF1-2B76D1A64E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C65C920-F2A4-9A8E-7973-47CA61B5C2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31CE55-4431-9E96-4EE7-F311CB65B7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449426E-DB49-169F-3660-377686C74054}"/>
              </a:ext>
            </a:extLst>
          </p:cNvPr>
          <p:cNvSpPr>
            <a:spLocks noGrp="1"/>
          </p:cNvSpPr>
          <p:nvPr>
            <p:ph type="dt" sz="half" idx="10"/>
          </p:nvPr>
        </p:nvSpPr>
        <p:spPr/>
        <p:txBody>
          <a:bodyPr/>
          <a:lstStyle/>
          <a:p>
            <a:fld id="{3B060941-028F-4E78-BA2F-26DAA931BC80}" type="datetimeFigureOut">
              <a:rPr lang="en-IN" smtClean="0"/>
              <a:t>10-09-2026</a:t>
            </a:fld>
            <a:endParaRPr lang="en-IN"/>
          </a:p>
        </p:txBody>
      </p:sp>
      <p:sp>
        <p:nvSpPr>
          <p:cNvPr id="8" name="Footer Placeholder 7">
            <a:extLst>
              <a:ext uri="{FF2B5EF4-FFF2-40B4-BE49-F238E27FC236}">
                <a16:creationId xmlns:a16="http://schemas.microsoft.com/office/drawing/2014/main" id="{0E7D0AC7-3CDB-E16E-B9A7-4D276D5086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776C2F28-5EAA-4A2F-9945-ED6D93DD2333}"/>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955645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05625-BB1C-D528-18CE-B8D58CB67E3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D7B6309-BAB4-1819-4444-EFD82F7E8EDC}"/>
              </a:ext>
            </a:extLst>
          </p:cNvPr>
          <p:cNvSpPr>
            <a:spLocks noGrp="1"/>
          </p:cNvSpPr>
          <p:nvPr>
            <p:ph type="dt" sz="half" idx="10"/>
          </p:nvPr>
        </p:nvSpPr>
        <p:spPr/>
        <p:txBody>
          <a:bodyPr/>
          <a:lstStyle/>
          <a:p>
            <a:fld id="{3B060941-028F-4E78-BA2F-26DAA931BC80}" type="datetimeFigureOut">
              <a:rPr lang="en-IN" smtClean="0"/>
              <a:t>10-09-2026</a:t>
            </a:fld>
            <a:endParaRPr lang="en-IN"/>
          </a:p>
        </p:txBody>
      </p:sp>
      <p:sp>
        <p:nvSpPr>
          <p:cNvPr id="4" name="Footer Placeholder 3">
            <a:extLst>
              <a:ext uri="{FF2B5EF4-FFF2-40B4-BE49-F238E27FC236}">
                <a16:creationId xmlns:a16="http://schemas.microsoft.com/office/drawing/2014/main" id="{D6B4F2C1-8E5C-FDC2-EE00-B7321B6C23E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80FD7F5-235F-7C8A-7B00-7BF7AF74C36A}"/>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3458810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ABE765-528F-5DA3-201B-3B39ABD789F9}"/>
              </a:ext>
            </a:extLst>
          </p:cNvPr>
          <p:cNvSpPr>
            <a:spLocks noGrp="1"/>
          </p:cNvSpPr>
          <p:nvPr>
            <p:ph type="dt" sz="half" idx="10"/>
          </p:nvPr>
        </p:nvSpPr>
        <p:spPr/>
        <p:txBody>
          <a:bodyPr/>
          <a:lstStyle/>
          <a:p>
            <a:fld id="{3B060941-028F-4E78-BA2F-26DAA931BC80}" type="datetimeFigureOut">
              <a:rPr lang="en-IN" smtClean="0"/>
              <a:t>10-09-2026</a:t>
            </a:fld>
            <a:endParaRPr lang="en-IN"/>
          </a:p>
        </p:txBody>
      </p:sp>
      <p:sp>
        <p:nvSpPr>
          <p:cNvPr id="3" name="Footer Placeholder 2">
            <a:extLst>
              <a:ext uri="{FF2B5EF4-FFF2-40B4-BE49-F238E27FC236}">
                <a16:creationId xmlns:a16="http://schemas.microsoft.com/office/drawing/2014/main" id="{0328D92D-9EE5-9CF2-E761-E623F72104E4}"/>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2E7D30C-CBE1-988D-1608-61B730C0F050}"/>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2563164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44901-D1CD-50DC-4940-B0F65BE23D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AD767B-8430-DB05-0B29-40EC57F0D9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0E76F81-500F-CE8F-7409-E542244A73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63C1E2-47EE-77C8-BBE0-EF801060453A}"/>
              </a:ext>
            </a:extLst>
          </p:cNvPr>
          <p:cNvSpPr>
            <a:spLocks noGrp="1"/>
          </p:cNvSpPr>
          <p:nvPr>
            <p:ph type="dt" sz="half" idx="10"/>
          </p:nvPr>
        </p:nvSpPr>
        <p:spPr/>
        <p:txBody>
          <a:bodyPr/>
          <a:lstStyle/>
          <a:p>
            <a:fld id="{3B060941-028F-4E78-BA2F-26DAA931BC80}" type="datetimeFigureOut">
              <a:rPr lang="en-IN" smtClean="0"/>
              <a:t>10-09-2026</a:t>
            </a:fld>
            <a:endParaRPr lang="en-IN"/>
          </a:p>
        </p:txBody>
      </p:sp>
      <p:sp>
        <p:nvSpPr>
          <p:cNvPr id="6" name="Footer Placeholder 5">
            <a:extLst>
              <a:ext uri="{FF2B5EF4-FFF2-40B4-BE49-F238E27FC236}">
                <a16:creationId xmlns:a16="http://schemas.microsoft.com/office/drawing/2014/main" id="{CAD500F2-6507-F9ED-9DF9-5BF0302D52E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108E2D2-BE54-B20D-9D06-18A337BAD65E}"/>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3985314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42872-5802-05E0-CAD4-B7F5A08FB5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7FC8037-6E51-4914-BBE1-CA7FD24168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A132928-815A-F6A9-AFB4-C775E1AFAE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1F472C-DC7E-F111-D122-15724AB72903}"/>
              </a:ext>
            </a:extLst>
          </p:cNvPr>
          <p:cNvSpPr>
            <a:spLocks noGrp="1"/>
          </p:cNvSpPr>
          <p:nvPr>
            <p:ph type="dt" sz="half" idx="10"/>
          </p:nvPr>
        </p:nvSpPr>
        <p:spPr/>
        <p:txBody>
          <a:bodyPr/>
          <a:lstStyle/>
          <a:p>
            <a:fld id="{3B060941-028F-4E78-BA2F-26DAA931BC80}" type="datetimeFigureOut">
              <a:rPr lang="en-IN" smtClean="0"/>
              <a:t>10-09-2026</a:t>
            </a:fld>
            <a:endParaRPr lang="en-IN"/>
          </a:p>
        </p:txBody>
      </p:sp>
      <p:sp>
        <p:nvSpPr>
          <p:cNvPr id="6" name="Footer Placeholder 5">
            <a:extLst>
              <a:ext uri="{FF2B5EF4-FFF2-40B4-BE49-F238E27FC236}">
                <a16:creationId xmlns:a16="http://schemas.microsoft.com/office/drawing/2014/main" id="{19A7A209-7BCB-01A1-D460-44C653EC93E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72C5590-DE54-6D1A-5B5B-231714A69D07}"/>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1744762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3448D-9B5D-633C-326C-8B640F3CFE8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19F408C-1C93-F503-F63C-331B817AD5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B1EB3F2-DEC4-BD07-5B37-615478B659CC}"/>
              </a:ext>
            </a:extLst>
          </p:cNvPr>
          <p:cNvSpPr>
            <a:spLocks noGrp="1"/>
          </p:cNvSpPr>
          <p:nvPr>
            <p:ph type="dt" sz="half" idx="10"/>
          </p:nvPr>
        </p:nvSpPr>
        <p:spPr/>
        <p:txBody>
          <a:bodyPr/>
          <a:lstStyle/>
          <a:p>
            <a:fld id="{3B060941-028F-4E78-BA2F-26DAA931BC80}" type="datetimeFigureOut">
              <a:rPr lang="en-IN" smtClean="0"/>
              <a:t>10-09-2026</a:t>
            </a:fld>
            <a:endParaRPr lang="en-IN"/>
          </a:p>
        </p:txBody>
      </p:sp>
      <p:sp>
        <p:nvSpPr>
          <p:cNvPr id="5" name="Footer Placeholder 4">
            <a:extLst>
              <a:ext uri="{FF2B5EF4-FFF2-40B4-BE49-F238E27FC236}">
                <a16:creationId xmlns:a16="http://schemas.microsoft.com/office/drawing/2014/main" id="{061428ED-CA81-C8A3-F4FF-98EF74D1EF9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2749336-0D7C-74EA-F795-BB01414CA5A8}"/>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815543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6F42BF-934F-98EB-7637-39CF179D53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3158707-3941-D176-10AC-5BA10D6C1B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4C705EB-6B55-80F0-4CDD-7293C7179F7C}"/>
              </a:ext>
            </a:extLst>
          </p:cNvPr>
          <p:cNvSpPr>
            <a:spLocks noGrp="1"/>
          </p:cNvSpPr>
          <p:nvPr>
            <p:ph type="dt" sz="half" idx="10"/>
          </p:nvPr>
        </p:nvSpPr>
        <p:spPr/>
        <p:txBody>
          <a:bodyPr/>
          <a:lstStyle/>
          <a:p>
            <a:fld id="{3B060941-028F-4E78-BA2F-26DAA931BC80}" type="datetimeFigureOut">
              <a:rPr lang="en-IN" smtClean="0"/>
              <a:t>10-09-2026</a:t>
            </a:fld>
            <a:endParaRPr lang="en-IN"/>
          </a:p>
        </p:txBody>
      </p:sp>
      <p:sp>
        <p:nvSpPr>
          <p:cNvPr id="5" name="Footer Placeholder 4">
            <a:extLst>
              <a:ext uri="{FF2B5EF4-FFF2-40B4-BE49-F238E27FC236}">
                <a16:creationId xmlns:a16="http://schemas.microsoft.com/office/drawing/2014/main" id="{9003B55E-B3CD-11E2-9B32-FC8148D926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28969-35D5-99DE-8894-63E180F056C6}"/>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1577498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BDD8B8-E322-F8BC-EB26-23481BA112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7DC00A9-9C91-B821-76F3-92108052C0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6EC9CEC-9DB8-7136-8FC7-D4909938DE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B060941-028F-4E78-BA2F-26DAA931BC80}" type="datetimeFigureOut">
              <a:rPr lang="en-IN" smtClean="0"/>
              <a:t>10-09-2026</a:t>
            </a:fld>
            <a:endParaRPr lang="en-IN"/>
          </a:p>
        </p:txBody>
      </p:sp>
      <p:sp>
        <p:nvSpPr>
          <p:cNvPr id="5" name="Footer Placeholder 4">
            <a:extLst>
              <a:ext uri="{FF2B5EF4-FFF2-40B4-BE49-F238E27FC236}">
                <a16:creationId xmlns:a16="http://schemas.microsoft.com/office/drawing/2014/main" id="{93D68A19-676B-726E-CBF2-E669454173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6053E10A-6A75-827E-4497-26512DE010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A1FC52-4278-4BD8-A693-C818C2769630}" type="slidenum">
              <a:rPr lang="en-IN" smtClean="0"/>
              <a:t>‹#›</a:t>
            </a:fld>
            <a:endParaRPr lang="en-IN"/>
          </a:p>
        </p:txBody>
      </p:sp>
    </p:spTree>
    <p:extLst>
      <p:ext uri="{BB962C8B-B14F-4D97-AF65-F5344CB8AC3E}">
        <p14:creationId xmlns:p14="http://schemas.microsoft.com/office/powerpoint/2010/main" val="16699292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google.com/search?q=Remote+Procedure+Calls&amp;oq=what+is+RPC+in+Data+Flow+%3A+Anatomy+of+a+File+Read&amp;gs_lcrp=EgZjaHJvbWUyBggAEEUYOTIHCAEQIRiPAjIHCAIQIRiPAtIBCjE5NDY5ajBqMTWoAgiwAgHxBRQ2tL1hB3TY8QUUNrS9YQd02A&amp;sourceid=chrome&amp;ie=UTF-8&amp;ved=2ahUKEwi8956ipd2SAxW4SWwGHe_AJ8cQgK4QegQIARAC"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83564-2527-449F-BA72-D4E652B4FBC8}"/>
              </a:ext>
            </a:extLst>
          </p:cNvPr>
          <p:cNvSpPr>
            <a:spLocks noGrp="1"/>
          </p:cNvSpPr>
          <p:nvPr>
            <p:ph type="ctrTitle"/>
          </p:nvPr>
        </p:nvSpPr>
        <p:spPr>
          <a:xfrm>
            <a:off x="516467" y="254001"/>
            <a:ext cx="11065933" cy="3733800"/>
          </a:xfrm>
        </p:spPr>
        <p:txBody>
          <a:bodyPr>
            <a:normAutofit fontScale="90000"/>
          </a:bodyPr>
          <a:lstStyle/>
          <a:p>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300" dirty="0">
                <a:latin typeface="Times New Roman" panose="02020603050405020304" pitchFamily="18" charset="0"/>
                <a:cs typeface="Times New Roman" panose="02020603050405020304" pitchFamily="18" charset="0"/>
              </a:rPr>
              <a:t>B.M.S COLLEGE OF ENGINEERING, BANGALORE-19</a:t>
            </a: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300" dirty="0">
                <a:solidFill>
                  <a:schemeClr val="accent1"/>
                </a:solidFill>
                <a:latin typeface="Times New Roman" panose="02020603050405020304" pitchFamily="18" charset="0"/>
                <a:cs typeface="Times New Roman" panose="02020603050405020304" pitchFamily="18" charset="0"/>
              </a:rPr>
              <a:t>DEPARTMENT OF MACHINE LEARNING</a:t>
            </a:r>
            <a:br>
              <a:rPr lang="en-IN" sz="3300" dirty="0">
                <a:solidFill>
                  <a:schemeClr val="accent1"/>
                </a:solidFill>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100" dirty="0">
                <a:solidFill>
                  <a:srgbClr val="C00000"/>
                </a:solidFill>
                <a:latin typeface="Times New Roman" panose="02020603050405020304" pitchFamily="18" charset="0"/>
                <a:cs typeface="Times New Roman" panose="02020603050405020304" pitchFamily="18" charset="0"/>
              </a:rPr>
              <a:t>BIG DATA ANALYTICS</a:t>
            </a:r>
            <a:br>
              <a:rPr lang="en-IN" sz="3100" dirty="0">
                <a:latin typeface="Times New Roman" panose="02020603050405020304" pitchFamily="18" charset="0"/>
                <a:cs typeface="Times New Roman" panose="02020603050405020304" pitchFamily="18" charset="0"/>
              </a:rPr>
            </a:br>
            <a:r>
              <a:rPr lang="en-IN" sz="3100" dirty="0">
                <a:solidFill>
                  <a:schemeClr val="accent2">
                    <a:lumMod val="75000"/>
                  </a:schemeClr>
                </a:solidFill>
                <a:latin typeface="Times New Roman" panose="02020603050405020304" pitchFamily="18" charset="0"/>
                <a:cs typeface="Times New Roman" panose="02020603050405020304" pitchFamily="18" charset="0"/>
              </a:rPr>
              <a:t>(24AM6PEBDA)</a:t>
            </a:r>
            <a:br>
              <a:rPr lang="en-IN" sz="3100" dirty="0">
                <a:solidFill>
                  <a:schemeClr val="accent2">
                    <a:lumMod val="75000"/>
                  </a:schemeClr>
                </a:solidFill>
                <a:latin typeface="Times New Roman" panose="02020603050405020304" pitchFamily="18" charset="0"/>
                <a:cs typeface="Times New Roman" panose="02020603050405020304" pitchFamily="18" charset="0"/>
              </a:rPr>
            </a:br>
            <a:endParaRPr lang="en-IN" sz="4000" dirty="0">
              <a:solidFill>
                <a:schemeClr val="accent4">
                  <a:lumMod val="60000"/>
                  <a:lumOff val="40000"/>
                </a:schemeClr>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8BBD246-F92A-4CA6-A74D-521590797A2E}"/>
              </a:ext>
            </a:extLst>
          </p:cNvPr>
          <p:cNvSpPr>
            <a:spLocks noGrp="1"/>
          </p:cNvSpPr>
          <p:nvPr>
            <p:ph type="subTitle" idx="1"/>
          </p:nvPr>
        </p:nvSpPr>
        <p:spPr>
          <a:xfrm>
            <a:off x="1524000" y="3602037"/>
            <a:ext cx="9144000" cy="2790295"/>
          </a:xfrm>
        </p:spPr>
        <p:txBody>
          <a:bodyPr>
            <a:normAutofit/>
          </a:bodyPr>
          <a:lstStyle/>
          <a:p>
            <a:r>
              <a:rPr lang="en-IN" sz="4000" dirty="0">
                <a:solidFill>
                  <a:schemeClr val="accent4">
                    <a:lumMod val="60000"/>
                    <a:lumOff val="40000"/>
                  </a:schemeClr>
                </a:solidFill>
                <a:latin typeface="Times New Roman" panose="02020603050405020304" pitchFamily="18" charset="0"/>
                <a:cs typeface="Times New Roman" panose="02020603050405020304" pitchFamily="18" charset="0"/>
              </a:rPr>
              <a:t>UNIT -02</a:t>
            </a:r>
            <a:endParaRPr lang="en-IN" sz="3200" dirty="0">
              <a:solidFill>
                <a:srgbClr val="92D050"/>
              </a:solidFill>
              <a:latin typeface="Times New Roman" panose="02020603050405020304" pitchFamily="18" charset="0"/>
              <a:cs typeface="Times New Roman" panose="02020603050405020304" pitchFamily="18" charset="0"/>
            </a:endParaRPr>
          </a:p>
          <a:p>
            <a:r>
              <a:rPr lang="en-IN" sz="4000" dirty="0">
                <a:solidFill>
                  <a:schemeClr val="accent2"/>
                </a:solidFill>
                <a:latin typeface="Times New Roman" panose="02020603050405020304" pitchFamily="18" charset="0"/>
                <a:cs typeface="Times New Roman" panose="02020603050405020304" pitchFamily="18" charset="0"/>
              </a:rPr>
              <a:t>INTRODUCTION TO HADOOP AND HADOOP ARCHITECTURE</a:t>
            </a:r>
          </a:p>
          <a:p>
            <a:r>
              <a:rPr lang="en-IN" sz="2000" dirty="0">
                <a:latin typeface="Times New Roman" panose="02020603050405020304" pitchFamily="18" charset="0"/>
                <a:cs typeface="Times New Roman" panose="02020603050405020304" pitchFamily="18" charset="0"/>
              </a:rPr>
              <a:t>Prof. Varsha R, </a:t>
            </a:r>
          </a:p>
          <a:p>
            <a:r>
              <a:rPr lang="en-IN" sz="2000" dirty="0">
                <a:latin typeface="Times New Roman" panose="02020603050405020304" pitchFamily="18" charset="0"/>
                <a:cs typeface="Times New Roman" panose="02020603050405020304" pitchFamily="18" charset="0"/>
              </a:rPr>
              <a:t>Assistant Professor, Dept. of Machine Learning, BMSCE</a:t>
            </a:r>
          </a:p>
          <a:p>
            <a:endParaRPr lang="en-IN" sz="4000" dirty="0">
              <a:solidFill>
                <a:schemeClr val="accent2"/>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AA3361CB-82AE-4C5B-AF23-8AF6D9FFC6F8}"/>
              </a:ext>
            </a:extLst>
          </p:cNvPr>
          <p:cNvPicPr>
            <a:picLocks noChangeAspect="1"/>
          </p:cNvPicPr>
          <p:nvPr/>
        </p:nvPicPr>
        <p:blipFill>
          <a:blip r:embed="rId2"/>
          <a:stretch>
            <a:fillRect/>
          </a:stretch>
        </p:blipFill>
        <p:spPr>
          <a:xfrm>
            <a:off x="5655733" y="988216"/>
            <a:ext cx="880534" cy="702735"/>
          </a:xfrm>
          <a:prstGeom prst="rect">
            <a:avLst/>
          </a:prstGeom>
        </p:spPr>
      </p:pic>
      <p:pic>
        <p:nvPicPr>
          <p:cNvPr id="2050" name="Picture 2" descr="Features">
            <a:extLst>
              <a:ext uri="{FF2B5EF4-FFF2-40B4-BE49-F238E27FC236}">
                <a16:creationId xmlns:a16="http://schemas.microsoft.com/office/drawing/2014/main" id="{117A2B8D-8B8F-456D-BED5-5A81E077F2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6775" y="2120901"/>
            <a:ext cx="3467099" cy="2136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672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7BCE3-91D1-4800-A61D-FA1228423615}"/>
              </a:ext>
            </a:extLst>
          </p:cNvPr>
          <p:cNvSpPr>
            <a:spLocks noGrp="1"/>
          </p:cNvSpPr>
          <p:nvPr>
            <p:ph type="title"/>
          </p:nvPr>
        </p:nvSpPr>
        <p:spPr/>
        <p:txBody>
          <a:bodyPr/>
          <a:lstStyle/>
          <a:p>
            <a:r>
              <a:rPr lang="en-IN" b="1" u="sng"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0A9CA3F0-A407-4234-B7D9-09215AD58EFD}"/>
              </a:ext>
            </a:extLst>
          </p:cNvPr>
          <p:cNvSpPr>
            <a:spLocks noGrp="1"/>
          </p:cNvSpPr>
          <p:nvPr>
            <p:ph idx="1"/>
          </p:nvPr>
        </p:nvSpPr>
        <p:spPr/>
        <p:txBody>
          <a:bodyPr>
            <a:noAutofit/>
          </a:bodyPr>
          <a:lstStyle/>
          <a:p>
            <a:pPr algn="just"/>
            <a:r>
              <a:rPr lang="en-US" sz="2000" dirty="0">
                <a:latin typeface="Times New Roman" panose="02020603050405020304" pitchFamily="18" charset="0"/>
                <a:cs typeface="Times New Roman" panose="02020603050405020304" pitchFamily="18" charset="0"/>
              </a:rPr>
              <a:t>In essence, the ability to design, develop, and implement a big data application is directly dependent on an awareness of the architecture of the underlying computing platform, both from hardware and more importantly from a software perspective.</a:t>
            </a:r>
          </a:p>
          <a:p>
            <a:pPr marL="0" indent="0" algn="just">
              <a:buNone/>
            </a:pPr>
            <a:r>
              <a:rPr lang="en-US" sz="2000" dirty="0">
                <a:latin typeface="Times New Roman" panose="02020603050405020304" pitchFamily="18" charset="0"/>
                <a:cs typeface="Times New Roman" panose="02020603050405020304" pitchFamily="18" charset="0"/>
              </a:rPr>
              <a:t>One commonality among the different appliances and frameworks is the adaptation of tools to leverage the combination of collections of four key computing resources:</a:t>
            </a:r>
          </a:p>
          <a:p>
            <a:pPr marL="0" indent="0" algn="just">
              <a:buNone/>
            </a:pPr>
            <a:r>
              <a:rPr lang="en-US" sz="2000" dirty="0">
                <a:latin typeface="Times New Roman" panose="02020603050405020304" pitchFamily="18" charset="0"/>
                <a:cs typeface="Times New Roman" panose="02020603050405020304" pitchFamily="18" charset="0"/>
              </a:rPr>
              <a:t>1. Processing capability:</a:t>
            </a:r>
          </a:p>
          <a:p>
            <a:pPr marL="0" indent="0" algn="just">
              <a:buNone/>
            </a:pPr>
            <a:r>
              <a:rPr lang="en-US" sz="2000" dirty="0">
                <a:latin typeface="Times New Roman" panose="02020603050405020304" pitchFamily="18" charset="0"/>
                <a:cs typeface="Times New Roman" panose="02020603050405020304" pitchFamily="18" charset="0"/>
              </a:rPr>
              <a:t>– Often referred to as a CPU, processor, or node.</a:t>
            </a:r>
          </a:p>
          <a:p>
            <a:pPr marL="0" indent="0" algn="just">
              <a:buNone/>
            </a:pPr>
            <a:r>
              <a:rPr lang="en-US" sz="2000" dirty="0">
                <a:latin typeface="Times New Roman" panose="02020603050405020304" pitchFamily="18" charset="0"/>
                <a:cs typeface="Times New Roman" panose="02020603050405020304" pitchFamily="18" charset="0"/>
              </a:rPr>
              <a:t>– Generally speaking, modern processing nodes often incorporate multiple cores that are individual</a:t>
            </a:r>
          </a:p>
          <a:p>
            <a:pPr algn="just"/>
            <a:r>
              <a:rPr lang="en-US" sz="2000" dirty="0">
                <a:latin typeface="Times New Roman" panose="02020603050405020304" pitchFamily="18" charset="0"/>
                <a:cs typeface="Times New Roman" panose="02020603050405020304" pitchFamily="18" charset="0"/>
              </a:rPr>
              <a:t>CPUs that share the node’s memory and are managed and scheduled together, allowing multiple tasks to be run simultaneously; this is known as multithreading.</a:t>
            </a:r>
          </a:p>
          <a:p>
            <a:pPr marL="0" indent="0" algn="just">
              <a:buNone/>
            </a:pPr>
            <a:r>
              <a:rPr lang="en-US" sz="2000" dirty="0">
                <a:latin typeface="Times New Roman" panose="02020603050405020304" pitchFamily="18" charset="0"/>
                <a:cs typeface="Times New Roman" panose="02020603050405020304" pitchFamily="18" charset="0"/>
              </a:rPr>
              <a:t>2. Memory:</a:t>
            </a:r>
          </a:p>
          <a:p>
            <a:pPr marL="0" indent="0" algn="just">
              <a:buNone/>
            </a:pPr>
            <a:r>
              <a:rPr lang="en-US" sz="2000" dirty="0">
                <a:latin typeface="Times New Roman" panose="02020603050405020304" pitchFamily="18" charset="0"/>
                <a:cs typeface="Times New Roman" panose="02020603050405020304" pitchFamily="18" charset="0"/>
              </a:rPr>
              <a:t>– This holds the data that the processing node is currently working on.</a:t>
            </a:r>
          </a:p>
          <a:p>
            <a:pPr marL="0" indent="0" algn="just">
              <a:buNone/>
            </a:pPr>
            <a:r>
              <a:rPr lang="en-US" sz="2000" dirty="0">
                <a:latin typeface="Times New Roman" panose="02020603050405020304" pitchFamily="18" charset="0"/>
                <a:cs typeface="Times New Roman" panose="02020603050405020304" pitchFamily="18" charset="0"/>
              </a:rPr>
              <a:t>– Most single node machines have a limit to the amount of memory.</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6972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A3750-97AA-4A05-B20D-E0373469718A}"/>
              </a:ext>
            </a:extLst>
          </p:cNvPr>
          <p:cNvSpPr>
            <a:spLocks noGrp="1"/>
          </p:cNvSpPr>
          <p:nvPr>
            <p:ph type="title"/>
          </p:nvPr>
        </p:nvSpPr>
        <p:spPr/>
        <p:txBody>
          <a:bodyPr/>
          <a:lstStyle/>
          <a:p>
            <a:r>
              <a:rPr lang="en-IN" b="1" u="sng" dirty="0">
                <a:latin typeface="Times New Roman" panose="02020603050405020304" pitchFamily="18" charset="0"/>
                <a:cs typeface="Times New Roman" panose="02020603050405020304" pitchFamily="18" charset="0"/>
              </a:rPr>
              <a:t>Introduction</a:t>
            </a:r>
            <a:endParaRPr lang="en-IN" dirty="0"/>
          </a:p>
        </p:txBody>
      </p:sp>
      <p:sp>
        <p:nvSpPr>
          <p:cNvPr id="3" name="Content Placeholder 2">
            <a:extLst>
              <a:ext uri="{FF2B5EF4-FFF2-40B4-BE49-F238E27FC236}">
                <a16:creationId xmlns:a16="http://schemas.microsoft.com/office/drawing/2014/main" id="{FBD64969-7B49-4EED-99F0-A9EBFDD2C3E0}"/>
              </a:ext>
            </a:extLst>
          </p:cNvPr>
          <p:cNvSpPr>
            <a:spLocks noGrp="1"/>
          </p:cNvSpPr>
          <p:nvPr>
            <p:ph idx="1"/>
          </p:nvPr>
        </p:nvSpPr>
        <p:spPr/>
        <p:txBody>
          <a:bodyPr>
            <a:normAutofit/>
          </a:bodyPr>
          <a:lstStyle/>
          <a:p>
            <a:pPr marL="0" indent="0" algn="just">
              <a:buNone/>
            </a:pPr>
            <a:r>
              <a:rPr lang="en-US" sz="2000" dirty="0">
                <a:latin typeface="Times New Roman" panose="02020603050405020304" pitchFamily="18" charset="0"/>
                <a:cs typeface="Times New Roman" panose="02020603050405020304" pitchFamily="18" charset="0"/>
              </a:rPr>
              <a:t>3. Storage:</a:t>
            </a:r>
          </a:p>
          <a:p>
            <a:pPr algn="just"/>
            <a:r>
              <a:rPr lang="en-US" sz="2000" dirty="0">
                <a:latin typeface="Times New Roman" panose="02020603050405020304" pitchFamily="18" charset="0"/>
                <a:cs typeface="Times New Roman" panose="02020603050405020304" pitchFamily="18" charset="0"/>
              </a:rPr>
              <a:t>– Provides persistence of data—the place where datasets are loaded, and from which the data is loaded into memory to be processed.</a:t>
            </a:r>
          </a:p>
          <a:p>
            <a:pPr marL="0" indent="0" algn="just">
              <a:buNone/>
            </a:pPr>
            <a:r>
              <a:rPr lang="en-US" sz="2000" dirty="0">
                <a:latin typeface="Times New Roman" panose="02020603050405020304" pitchFamily="18" charset="0"/>
                <a:cs typeface="Times New Roman" panose="02020603050405020304" pitchFamily="18" charset="0"/>
              </a:rPr>
              <a:t>4. Network:</a:t>
            </a:r>
          </a:p>
          <a:p>
            <a:pPr algn="just"/>
            <a:r>
              <a:rPr lang="en-US" sz="2000" dirty="0">
                <a:latin typeface="Times New Roman" panose="02020603050405020304" pitchFamily="18" charset="0"/>
                <a:cs typeface="Times New Roman" panose="02020603050405020304" pitchFamily="18" charset="0"/>
              </a:rPr>
              <a:t>– This provides the “pipes” through which datasets are exchanged between different processing and storage nodes.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5378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9A76B-9767-43B6-A9F2-ADE280B73A87}"/>
              </a:ext>
            </a:extLst>
          </p:cNvPr>
          <p:cNvSpPr>
            <a:spLocks noGrp="1"/>
          </p:cNvSpPr>
          <p:nvPr>
            <p:ph type="title"/>
          </p:nvPr>
        </p:nvSpPr>
        <p:spPr/>
        <p:txBody>
          <a:bodyPr/>
          <a:lstStyle/>
          <a:p>
            <a:r>
              <a:rPr lang="en-US" b="1" u="sng" dirty="0">
                <a:latin typeface="Times New Roman" panose="02020603050405020304" pitchFamily="18" charset="0"/>
                <a:cs typeface="Times New Roman" panose="02020603050405020304" pitchFamily="18" charset="0"/>
              </a:rPr>
              <a:t>A General Overview of High-Performance</a:t>
            </a:r>
            <a:br>
              <a:rPr lang="en-US" b="1" u="sng" dirty="0">
                <a:latin typeface="Times New Roman" panose="02020603050405020304" pitchFamily="18" charset="0"/>
                <a:cs typeface="Times New Roman" panose="02020603050405020304" pitchFamily="18" charset="0"/>
              </a:rPr>
            </a:br>
            <a:r>
              <a:rPr lang="en-US" b="1" u="sng" dirty="0">
                <a:latin typeface="Times New Roman" panose="02020603050405020304" pitchFamily="18" charset="0"/>
                <a:cs typeface="Times New Roman" panose="02020603050405020304" pitchFamily="18" charset="0"/>
              </a:rPr>
              <a:t>Architecture</a:t>
            </a:r>
            <a:endParaRPr lang="en-IN" b="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BE84BF8-FD35-44A8-AAE4-3FCD7C3BB7C8}"/>
              </a:ext>
            </a:extLst>
          </p:cNvPr>
          <p:cNvSpPr>
            <a:spLocks noGrp="1"/>
          </p:cNvSpPr>
          <p:nvPr>
            <p:ph idx="1"/>
          </p:nvPr>
        </p:nvSpPr>
        <p:spPr/>
        <p:txBody>
          <a:bodyPr>
            <a:noAutofit/>
          </a:bodyPr>
          <a:lstStyle/>
          <a:p>
            <a:pPr algn="just"/>
            <a:r>
              <a:rPr lang="en-US" sz="2000" dirty="0">
                <a:latin typeface="Times New Roman" panose="02020603050405020304" pitchFamily="18" charset="0"/>
                <a:cs typeface="Times New Roman" panose="02020603050405020304" pitchFamily="18" charset="0"/>
              </a:rPr>
              <a:t>Most high-performance platforms are created by connecting multiple nodes together via a variety of network topologies.</a:t>
            </a:r>
          </a:p>
          <a:p>
            <a:pPr algn="just"/>
            <a:r>
              <a:rPr lang="en-US" sz="2000" dirty="0">
                <a:latin typeface="Times New Roman" panose="02020603050405020304" pitchFamily="18" charset="0"/>
                <a:cs typeface="Times New Roman" panose="02020603050405020304" pitchFamily="18" charset="0"/>
              </a:rPr>
              <a:t>Specialty appliances may differ in the specifics of the configurations, as do software appliances.</a:t>
            </a:r>
          </a:p>
          <a:p>
            <a:pPr algn="just"/>
            <a:r>
              <a:rPr lang="en-US" sz="2000" dirty="0">
                <a:latin typeface="Times New Roman" panose="02020603050405020304" pitchFamily="18" charset="0"/>
                <a:cs typeface="Times New Roman" panose="02020603050405020304" pitchFamily="18" charset="0"/>
              </a:rPr>
              <a:t>However, the general architecture distinguishes the management of computing resources and the management of the data across the network of storage nodes, as is seen in Figure below.</a:t>
            </a:r>
          </a:p>
          <a:p>
            <a:pPr algn="just"/>
            <a:r>
              <a:rPr lang="en-US" sz="2000" dirty="0">
                <a:latin typeface="Times New Roman" panose="02020603050405020304" pitchFamily="18" charset="0"/>
                <a:cs typeface="Times New Roman" panose="02020603050405020304" pitchFamily="18" charset="0"/>
              </a:rPr>
              <a:t>In this configuration, a master job manager oversees the pool of processing nodes, assigns tasks, and monitors the activity.</a:t>
            </a:r>
          </a:p>
          <a:p>
            <a:pPr algn="just"/>
            <a:r>
              <a:rPr lang="en-US" sz="2000" dirty="0">
                <a:latin typeface="Times New Roman" panose="02020603050405020304" pitchFamily="18" charset="0"/>
                <a:cs typeface="Times New Roman" panose="02020603050405020304" pitchFamily="18" charset="0"/>
              </a:rPr>
              <a:t>At the same time, a storage manager oversees the data storage pool and distributes datasets across the collection of storage resources.</a:t>
            </a:r>
          </a:p>
          <a:p>
            <a:pPr algn="just"/>
            <a:r>
              <a:rPr lang="en-US" sz="2000" dirty="0">
                <a:latin typeface="Times New Roman" panose="02020603050405020304" pitchFamily="18" charset="0"/>
                <a:cs typeface="Times New Roman" panose="02020603050405020304" pitchFamily="18" charset="0"/>
              </a:rPr>
              <a:t>While there is no a priori requirement that there be any collocation of data and processing tasks, it is beneficial from a performance perspective to ensure that the threads process data that is local, or close to minimize the costs of data access latency.</a:t>
            </a:r>
          </a:p>
          <a:p>
            <a:pPr algn="just"/>
            <a:r>
              <a:rPr lang="en-US" sz="2000" dirty="0">
                <a:latin typeface="Times New Roman" panose="02020603050405020304" pitchFamily="18" charset="0"/>
                <a:cs typeface="Times New Roman" panose="02020603050405020304" pitchFamily="18" charset="0"/>
              </a:rPr>
              <a:t>To get a better understanding of the layering and interactions within a big data platform, we will examine the Apache Hadoop stack.</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0810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8A1D5-723A-4F48-8380-B8AD2DDBA94B}"/>
              </a:ext>
            </a:extLst>
          </p:cNvPr>
          <p:cNvSpPr>
            <a:spLocks noGrp="1"/>
          </p:cNvSpPr>
          <p:nvPr>
            <p:ph type="title"/>
          </p:nvPr>
        </p:nvSpPr>
        <p:spPr/>
        <p:txBody>
          <a:bodyPr/>
          <a:lstStyle/>
          <a:p>
            <a:r>
              <a:rPr lang="en-IN" b="1" u="sng" dirty="0">
                <a:latin typeface="Times New Roman" panose="02020603050405020304" pitchFamily="18" charset="0"/>
                <a:cs typeface="Times New Roman" panose="02020603050405020304" pitchFamily="18" charset="0"/>
              </a:rPr>
              <a:t>Apache Hadoop Stack</a:t>
            </a:r>
          </a:p>
        </p:txBody>
      </p:sp>
      <p:pic>
        <p:nvPicPr>
          <p:cNvPr id="4" name="Content Placeholder 3">
            <a:extLst>
              <a:ext uri="{FF2B5EF4-FFF2-40B4-BE49-F238E27FC236}">
                <a16:creationId xmlns:a16="http://schemas.microsoft.com/office/drawing/2014/main" id="{81ABC2D7-4F23-4A8E-8609-7C5960A1A707}"/>
              </a:ext>
            </a:extLst>
          </p:cNvPr>
          <p:cNvPicPr>
            <a:picLocks noGrp="1" noChangeAspect="1"/>
          </p:cNvPicPr>
          <p:nvPr>
            <p:ph idx="1"/>
          </p:nvPr>
        </p:nvPicPr>
        <p:blipFill>
          <a:blip r:embed="rId2"/>
          <a:stretch>
            <a:fillRect/>
          </a:stretch>
        </p:blipFill>
        <p:spPr>
          <a:xfrm>
            <a:off x="3560243" y="2028554"/>
            <a:ext cx="5071513" cy="3902055"/>
          </a:xfrm>
          <a:prstGeom prst="rect">
            <a:avLst/>
          </a:prstGeom>
        </p:spPr>
      </p:pic>
    </p:spTree>
    <p:extLst>
      <p:ext uri="{BB962C8B-B14F-4D97-AF65-F5344CB8AC3E}">
        <p14:creationId xmlns:p14="http://schemas.microsoft.com/office/powerpoint/2010/main" val="1053085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AB541-F462-4858-18C1-A244163D5C01}"/>
              </a:ext>
            </a:extLst>
          </p:cNvPr>
          <p:cNvSpPr>
            <a:spLocks noGrp="1"/>
          </p:cNvSpPr>
          <p:nvPr>
            <p:ph type="title"/>
          </p:nvPr>
        </p:nvSpPr>
        <p:spPr>
          <a:xfrm>
            <a:off x="838200" y="365126"/>
            <a:ext cx="10515600" cy="804914"/>
          </a:xfrm>
        </p:spPr>
        <p:txBody>
          <a:bodyPr/>
          <a:lstStyle/>
          <a:p>
            <a:r>
              <a:rPr lang="en-IN" b="1" u="sng" dirty="0">
                <a:latin typeface="Times New Roman" panose="02020603050405020304" pitchFamily="18" charset="0"/>
                <a:cs typeface="Times New Roman" panose="02020603050405020304" pitchFamily="18" charset="0"/>
              </a:rPr>
              <a:t>History </a:t>
            </a:r>
          </a:p>
        </p:txBody>
      </p:sp>
      <p:sp>
        <p:nvSpPr>
          <p:cNvPr id="3" name="Content Placeholder 2">
            <a:extLst>
              <a:ext uri="{FF2B5EF4-FFF2-40B4-BE49-F238E27FC236}">
                <a16:creationId xmlns:a16="http://schemas.microsoft.com/office/drawing/2014/main" id="{BDE76197-6162-3505-0EE0-97433521CB29}"/>
              </a:ext>
            </a:extLst>
          </p:cNvPr>
          <p:cNvSpPr>
            <a:spLocks noGrp="1"/>
          </p:cNvSpPr>
          <p:nvPr>
            <p:ph idx="1"/>
          </p:nvPr>
        </p:nvSpPr>
        <p:spPr>
          <a:xfrm>
            <a:off x="838200" y="1550894"/>
            <a:ext cx="10515600" cy="5056094"/>
          </a:xfrm>
        </p:spPr>
        <p:txBody>
          <a:bodyPr>
            <a:normAutofit/>
          </a:bodyPr>
          <a:lstStyle/>
          <a:p>
            <a:pPr algn="just"/>
            <a:r>
              <a:rPr lang="en-US" sz="2000" b="1" i="0" dirty="0">
                <a:solidFill>
                  <a:srgbClr val="273239"/>
                </a:solidFill>
                <a:effectLst/>
                <a:highlight>
                  <a:srgbClr val="FFFFFF"/>
                </a:highlight>
                <a:latin typeface="Times New Roman" panose="02020603050405020304" pitchFamily="18" charset="0"/>
                <a:cs typeface="Times New Roman" panose="02020603050405020304" pitchFamily="18" charset="0"/>
              </a:rPr>
              <a:t>Apache Software Foundation</a:t>
            </a: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 is the developers of Hadoop, and it’s co-founders are </a:t>
            </a:r>
            <a:r>
              <a:rPr lang="en-US" sz="2000" b="1" i="0" dirty="0">
                <a:solidFill>
                  <a:srgbClr val="273239"/>
                </a:solidFill>
                <a:effectLst/>
                <a:highlight>
                  <a:srgbClr val="FFFFFF"/>
                </a:highlight>
                <a:latin typeface="Times New Roman" panose="02020603050405020304" pitchFamily="18" charset="0"/>
                <a:cs typeface="Times New Roman" panose="02020603050405020304" pitchFamily="18" charset="0"/>
              </a:rPr>
              <a:t>Doug Cutting</a:t>
            </a: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 and </a:t>
            </a:r>
            <a:r>
              <a:rPr lang="en-US" sz="2000" b="1" i="0" dirty="0">
                <a:solidFill>
                  <a:srgbClr val="273239"/>
                </a:solidFill>
                <a:effectLst/>
                <a:highlight>
                  <a:srgbClr val="FFFFFF"/>
                </a:highlight>
                <a:latin typeface="Times New Roman" panose="02020603050405020304" pitchFamily="18" charset="0"/>
                <a:cs typeface="Times New Roman" panose="02020603050405020304" pitchFamily="18" charset="0"/>
              </a:rPr>
              <a:t>Mike </a:t>
            </a:r>
            <a:r>
              <a:rPr lang="en-US" sz="2000" b="1" i="0" dirty="0" err="1">
                <a:solidFill>
                  <a:srgbClr val="273239"/>
                </a:solidFill>
                <a:effectLst/>
                <a:highlight>
                  <a:srgbClr val="FFFFFF"/>
                </a:highlight>
                <a:latin typeface="Times New Roman" panose="02020603050405020304" pitchFamily="18" charset="0"/>
                <a:cs typeface="Times New Roman" panose="02020603050405020304" pitchFamily="18" charset="0"/>
              </a:rPr>
              <a:t>Cafarella</a:t>
            </a: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 It’s co-founder Doug Cutting named it on his son’s toy elephant. </a:t>
            </a:r>
          </a:p>
          <a:p>
            <a:pPr algn="just"/>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In October 2003, the first paper release was Google File System. In January 2006, MapReduce development started on the Apache </a:t>
            </a:r>
            <a:r>
              <a:rPr lang="en-US" sz="2000" b="0" i="0" dirty="0" err="1">
                <a:solidFill>
                  <a:srgbClr val="273239"/>
                </a:solidFill>
                <a:effectLst/>
                <a:highlight>
                  <a:srgbClr val="FFFFFF"/>
                </a:highlight>
                <a:latin typeface="Times New Roman" panose="02020603050405020304" pitchFamily="18" charset="0"/>
                <a:cs typeface="Times New Roman" panose="02020603050405020304" pitchFamily="18" charset="0"/>
              </a:rPr>
              <a:t>Nutch</a:t>
            </a: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 which consisted of around 6000 lines coding for it and around 5000 lines coding for HDFS. In April 2006 Hadoop 0.1.0 was released</a:t>
            </a:r>
            <a:r>
              <a:rPr lang="en-US" b="0" i="0" dirty="0">
                <a:solidFill>
                  <a:srgbClr val="273239"/>
                </a:solidFill>
                <a:effectLst/>
                <a:highlight>
                  <a:srgbClr val="FFFFFF"/>
                </a:highlight>
                <a:latin typeface="Nunito" pitchFamily="2" charset="0"/>
              </a:rPr>
              <a:t>.</a:t>
            </a:r>
          </a:p>
          <a:p>
            <a:pPr algn="just"/>
            <a:r>
              <a:rPr lang="en-US" sz="2200" dirty="0">
                <a:latin typeface="Times New Roman" panose="02020603050405020304" pitchFamily="18" charset="0"/>
                <a:cs typeface="Times New Roman" panose="02020603050405020304" pitchFamily="18" charset="0"/>
              </a:rPr>
              <a:t>It was created by Apache Software Foundation in 2006, based on a white paper written by Google in 2003 that described the Google File System (GFS) and the MapReduce programming model. </a:t>
            </a:r>
          </a:p>
          <a:p>
            <a:pPr algn="just"/>
            <a:r>
              <a:rPr lang="en-US" sz="2200" dirty="0">
                <a:latin typeface="Times New Roman" panose="02020603050405020304" pitchFamily="18" charset="0"/>
                <a:cs typeface="Times New Roman" panose="02020603050405020304" pitchFamily="18" charset="0"/>
              </a:rPr>
              <a:t>It is designed to scale up from single servers to thousands of machines, each offering local computation and storage. </a:t>
            </a:r>
          </a:p>
          <a:p>
            <a:pPr algn="just"/>
            <a:r>
              <a:rPr lang="en-US" sz="2200" dirty="0">
                <a:latin typeface="Times New Roman" panose="02020603050405020304" pitchFamily="18" charset="0"/>
                <a:cs typeface="Times New Roman" panose="02020603050405020304" pitchFamily="18" charset="0"/>
              </a:rPr>
              <a:t>It is used by many organizations, including Yahoo, Facebook, and IBM, for a variety of purposes such as data warehousing, log processing, and research. Hadoop has been widely adopted in the industry and has become a key technology for big data processing.</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173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E9CA-BAD5-E953-5067-E6DD1A4D89CB}"/>
              </a:ext>
            </a:extLst>
          </p:cNvPr>
          <p:cNvSpPr>
            <a:spLocks noGrp="1"/>
          </p:cNvSpPr>
          <p:nvPr>
            <p:ph type="title"/>
          </p:nvPr>
        </p:nvSpPr>
        <p:spPr>
          <a:xfrm>
            <a:off x="680884" y="331693"/>
            <a:ext cx="10515600" cy="896471"/>
          </a:xfrm>
        </p:spPr>
        <p:txBody>
          <a:bodyPr>
            <a:normAutofit/>
          </a:bodyPr>
          <a:lstStyle/>
          <a:p>
            <a:r>
              <a:rPr lang="en-IN" b="1" u="sng" dirty="0">
                <a:latin typeface="Times New Roman" panose="02020603050405020304" pitchFamily="18" charset="0"/>
                <a:cs typeface="Times New Roman" panose="02020603050405020304" pitchFamily="18" charset="0"/>
              </a:rPr>
              <a:t>What is </a:t>
            </a:r>
            <a:r>
              <a:rPr lang="en-IN" sz="4000" b="1" u="sng" dirty="0">
                <a:latin typeface="Times New Roman" panose="02020603050405020304" pitchFamily="18" charset="0"/>
                <a:cs typeface="Times New Roman" panose="02020603050405020304" pitchFamily="18" charset="0"/>
              </a:rPr>
              <a:t>Hadoop</a:t>
            </a:r>
            <a:r>
              <a:rPr lang="en-IN" b="1" u="sng" dirty="0">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id="{006C31A8-5499-64CD-F911-20080F592CAD}"/>
              </a:ext>
            </a:extLst>
          </p:cNvPr>
          <p:cNvSpPr>
            <a:spLocks noGrp="1"/>
          </p:cNvSpPr>
          <p:nvPr>
            <p:ph idx="1"/>
          </p:nvPr>
        </p:nvSpPr>
        <p:spPr>
          <a:xfrm>
            <a:off x="680884" y="1317812"/>
            <a:ext cx="10793940" cy="4859151"/>
          </a:xfrm>
        </p:spPr>
        <p:txBody>
          <a:bodyPr>
            <a:normAutofit/>
          </a:bodyPr>
          <a:lstStyle/>
          <a:p>
            <a:pPr algn="just"/>
            <a:r>
              <a:rPr lang="en-US" sz="2000" b="0" i="0" dirty="0">
                <a:solidFill>
                  <a:srgbClr val="333333"/>
                </a:solidFill>
                <a:effectLst/>
                <a:highlight>
                  <a:srgbClr val="FFFFFF"/>
                </a:highlight>
                <a:latin typeface="Times New Roman" panose="02020603050405020304" pitchFamily="18" charset="0"/>
                <a:cs typeface="Times New Roman" panose="02020603050405020304" pitchFamily="18" charset="0"/>
              </a:rPr>
              <a:t>Hadoop is an </a:t>
            </a:r>
            <a:r>
              <a:rPr lang="en-US" sz="2000" b="1" i="1" dirty="0">
                <a:solidFill>
                  <a:srgbClr val="FF0000"/>
                </a:solidFill>
                <a:effectLst/>
                <a:highlight>
                  <a:srgbClr val="FFFFFF"/>
                </a:highlight>
                <a:latin typeface="Times New Roman" panose="02020603050405020304" pitchFamily="18" charset="0"/>
                <a:cs typeface="Times New Roman" panose="02020603050405020304" pitchFamily="18" charset="0"/>
              </a:rPr>
              <a:t>open-source framework from Apache </a:t>
            </a:r>
            <a:r>
              <a:rPr lang="en-US" sz="2000" b="0" i="0" dirty="0">
                <a:solidFill>
                  <a:srgbClr val="333333"/>
                </a:solidFill>
                <a:effectLst/>
                <a:highlight>
                  <a:srgbClr val="FFFFFF"/>
                </a:highlight>
                <a:latin typeface="Times New Roman" panose="02020603050405020304" pitchFamily="18" charset="0"/>
                <a:cs typeface="Times New Roman" panose="02020603050405020304" pitchFamily="18" charset="0"/>
              </a:rPr>
              <a:t>and is used to store process and analyze data which are very huge in volume. </a:t>
            </a:r>
          </a:p>
          <a:p>
            <a:pPr algn="just"/>
            <a:r>
              <a:rPr lang="en-US" sz="2000" b="0" i="0" dirty="0">
                <a:solidFill>
                  <a:srgbClr val="333333"/>
                </a:solidFill>
                <a:effectLst/>
                <a:highlight>
                  <a:srgbClr val="FFFFFF"/>
                </a:highlight>
                <a:latin typeface="Times New Roman" panose="02020603050405020304" pitchFamily="18" charset="0"/>
                <a:cs typeface="Times New Roman" panose="02020603050405020304" pitchFamily="18" charset="0"/>
              </a:rPr>
              <a:t>Hadoop is written in </a:t>
            </a:r>
            <a:r>
              <a:rPr lang="en-US" sz="2000" b="1" i="1" dirty="0">
                <a:solidFill>
                  <a:srgbClr val="333333"/>
                </a:solidFill>
                <a:effectLst/>
                <a:highlight>
                  <a:srgbClr val="FFFFFF"/>
                </a:highlight>
                <a:latin typeface="Times New Roman" panose="02020603050405020304" pitchFamily="18" charset="0"/>
                <a:cs typeface="Times New Roman" panose="02020603050405020304" pitchFamily="18" charset="0"/>
              </a:rPr>
              <a:t>Java </a:t>
            </a:r>
            <a:r>
              <a:rPr lang="en-US" sz="2000" b="0" i="0" dirty="0">
                <a:solidFill>
                  <a:srgbClr val="333333"/>
                </a:solidFill>
                <a:effectLst/>
                <a:highlight>
                  <a:srgbClr val="FFFFFF"/>
                </a:highlight>
                <a:latin typeface="Times New Roman" panose="02020603050405020304" pitchFamily="18" charset="0"/>
                <a:cs typeface="Times New Roman" panose="02020603050405020304" pitchFamily="18" charset="0"/>
              </a:rPr>
              <a:t>and is not OLAP (online analytical processing). </a:t>
            </a:r>
          </a:p>
          <a:p>
            <a:pPr algn="just"/>
            <a:r>
              <a:rPr lang="en-US" sz="2000" b="0" i="0" dirty="0">
                <a:solidFill>
                  <a:srgbClr val="333333"/>
                </a:solidFill>
                <a:effectLst/>
                <a:highlight>
                  <a:srgbClr val="FFFFFF"/>
                </a:highlight>
                <a:latin typeface="Times New Roman" panose="02020603050405020304" pitchFamily="18" charset="0"/>
                <a:cs typeface="Times New Roman" panose="02020603050405020304" pitchFamily="18" charset="0"/>
              </a:rPr>
              <a:t>It is used for batch/offline processing. It is being used by Facebook, Yahoo, Google, Twitter, LinkedIn and many more. </a:t>
            </a:r>
          </a:p>
          <a:p>
            <a:pPr algn="just"/>
            <a:r>
              <a:rPr lang="en-US" sz="2000" dirty="0">
                <a:latin typeface="Times New Roman" panose="02020603050405020304" pitchFamily="18" charset="0"/>
                <a:cs typeface="Times New Roman" panose="02020603050405020304" pitchFamily="18" charset="0"/>
              </a:rPr>
              <a:t>It is designed to handle big data and is based on the MapReduce programming model, which allows for the parallel processing of large datasets.</a:t>
            </a:r>
            <a:endParaRPr lang="en-IN" sz="2000"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EF5C4900-127C-6B02-AD15-73AF60E64E97}"/>
              </a:ext>
            </a:extLst>
          </p:cNvPr>
          <p:cNvPicPr>
            <a:picLocks noChangeAspect="1"/>
          </p:cNvPicPr>
          <p:nvPr/>
        </p:nvPicPr>
        <p:blipFill>
          <a:blip r:embed="rId2"/>
          <a:stretch>
            <a:fillRect/>
          </a:stretch>
        </p:blipFill>
        <p:spPr>
          <a:xfrm>
            <a:off x="2984708" y="3863788"/>
            <a:ext cx="5907952" cy="2402822"/>
          </a:xfrm>
          <a:prstGeom prst="rect">
            <a:avLst/>
          </a:prstGeom>
        </p:spPr>
      </p:pic>
    </p:spTree>
    <p:extLst>
      <p:ext uri="{BB962C8B-B14F-4D97-AF65-F5344CB8AC3E}">
        <p14:creationId xmlns:p14="http://schemas.microsoft.com/office/powerpoint/2010/main" val="1144377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BA9CC-6127-0449-59C9-6AB77E66FB2C}"/>
              </a:ext>
            </a:extLst>
          </p:cNvPr>
          <p:cNvSpPr>
            <a:spLocks noGrp="1"/>
          </p:cNvSpPr>
          <p:nvPr>
            <p:ph type="title"/>
          </p:nvPr>
        </p:nvSpPr>
        <p:spPr>
          <a:xfrm>
            <a:off x="838200" y="365124"/>
            <a:ext cx="10515600" cy="934758"/>
          </a:xfrm>
        </p:spPr>
        <p:txBody>
          <a:bodyPr>
            <a:normAutofit fontScale="90000"/>
          </a:bodyPr>
          <a:lstStyle/>
          <a:p>
            <a:br>
              <a:rPr lang="en-US" b="1" i="0" u="sng" dirty="0">
                <a:effectLst/>
                <a:highlight>
                  <a:srgbClr val="FFFFFF"/>
                </a:highlight>
                <a:latin typeface="Times New Roman" panose="02020603050405020304" pitchFamily="18" charset="0"/>
                <a:cs typeface="Times New Roman" panose="02020603050405020304" pitchFamily="18" charset="0"/>
              </a:rPr>
            </a:br>
            <a:r>
              <a:rPr lang="en-US" b="1" i="0" u="sng" dirty="0">
                <a:effectLst/>
                <a:highlight>
                  <a:srgbClr val="FFFFFF"/>
                </a:highlight>
                <a:latin typeface="Times New Roman" panose="02020603050405020304" pitchFamily="18" charset="0"/>
                <a:cs typeface="Times New Roman" panose="02020603050405020304" pitchFamily="18" charset="0"/>
              </a:rPr>
              <a:t>Modules of Hadoop</a:t>
            </a:r>
            <a:br>
              <a:rPr lang="en-US" b="0" i="0" dirty="0">
                <a:solidFill>
                  <a:srgbClr val="610B38"/>
                </a:solidFill>
                <a:effectLst/>
                <a:highlight>
                  <a:srgbClr val="FFFFFF"/>
                </a:highlight>
                <a:latin typeface="erdana"/>
              </a:rPr>
            </a:br>
            <a:endParaRPr lang="en-IN" dirty="0"/>
          </a:p>
        </p:txBody>
      </p:sp>
      <p:sp>
        <p:nvSpPr>
          <p:cNvPr id="3" name="Content Placeholder 2">
            <a:extLst>
              <a:ext uri="{FF2B5EF4-FFF2-40B4-BE49-F238E27FC236}">
                <a16:creationId xmlns:a16="http://schemas.microsoft.com/office/drawing/2014/main" id="{6CFEE73D-6502-9A12-3921-77B4A687E782}"/>
              </a:ext>
            </a:extLst>
          </p:cNvPr>
          <p:cNvSpPr>
            <a:spLocks noGrp="1"/>
          </p:cNvSpPr>
          <p:nvPr>
            <p:ph idx="1"/>
          </p:nvPr>
        </p:nvSpPr>
        <p:spPr>
          <a:xfrm>
            <a:off x="573741" y="1416424"/>
            <a:ext cx="10780059" cy="5076452"/>
          </a:xfrm>
        </p:spPr>
        <p:txBody>
          <a:bodyPr>
            <a:normAutofit/>
          </a:bodyPr>
          <a:lstStyle/>
          <a:p>
            <a:pPr marL="457200" indent="-457200" algn="just">
              <a:buFont typeface="+mj-lt"/>
              <a:buAutoNum type="arabicPeriod"/>
            </a:pPr>
            <a:r>
              <a:rPr lang="en-US" sz="2000" b="1" i="0" u="sng" dirty="0">
                <a:solidFill>
                  <a:srgbClr val="000000"/>
                </a:solidFill>
                <a:effectLst/>
                <a:highlight>
                  <a:srgbClr val="FFFFFF"/>
                </a:highlight>
                <a:latin typeface="Times New Roman" panose="02020603050405020304" pitchFamily="18" charset="0"/>
                <a:cs typeface="Times New Roman" panose="02020603050405020304" pitchFamily="18" charset="0"/>
              </a:rPr>
              <a:t>HDFS</a:t>
            </a:r>
            <a:r>
              <a:rPr lang="en-US" sz="2000" b="1" i="0" dirty="0">
                <a:solidFill>
                  <a:srgbClr val="000000"/>
                </a:solidFill>
                <a:effectLst/>
                <a:highlight>
                  <a:srgbClr val="FFFFFF"/>
                </a:highlight>
                <a:latin typeface="Times New Roman" panose="02020603050405020304" pitchFamily="18" charset="0"/>
                <a:cs typeface="Times New Roman" panose="02020603050405020304" pitchFamily="18" charset="0"/>
              </a:rPr>
              <a:t>:</a:t>
            </a: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 Hadoop Distributed File System. This is the storage component of Hadoop, which allows for the storage of large amounts of data across multiple machines. It states that the files will be broken into blocks and stored in nodes over the distributed architecture.</a:t>
            </a:r>
          </a:p>
          <a:p>
            <a:pPr marL="457200" indent="-457200" algn="just">
              <a:buFont typeface="+mj-lt"/>
              <a:buAutoNum type="arabicPeriod"/>
            </a:pPr>
            <a:r>
              <a:rPr lang="en-US" sz="2000" b="1" i="0" u="sng" dirty="0">
                <a:solidFill>
                  <a:srgbClr val="000000"/>
                </a:solidFill>
                <a:effectLst/>
                <a:highlight>
                  <a:srgbClr val="FFFFFF"/>
                </a:highlight>
                <a:latin typeface="Times New Roman" panose="02020603050405020304" pitchFamily="18" charset="0"/>
                <a:cs typeface="Times New Roman" panose="02020603050405020304" pitchFamily="18" charset="0"/>
              </a:rPr>
              <a:t>Yarn</a:t>
            </a:r>
            <a:r>
              <a:rPr lang="en-US" sz="2000" b="1" i="0" dirty="0">
                <a:solidFill>
                  <a:srgbClr val="000000"/>
                </a:solidFill>
                <a:effectLst/>
                <a:highlight>
                  <a:srgbClr val="FFFFFF"/>
                </a:highlight>
                <a:latin typeface="Times New Roman" panose="02020603050405020304" pitchFamily="18" charset="0"/>
                <a:cs typeface="Times New Roman" panose="02020603050405020304" pitchFamily="18" charset="0"/>
              </a:rPr>
              <a:t>:</a:t>
            </a: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 Yet another Resource Negotiator is used for job scheduling, and is a resource management component of Hadoop, which manages the allocation of resources (such as CPU and memory) for processing the data stored in HDFS.</a:t>
            </a:r>
          </a:p>
          <a:p>
            <a:pPr marL="457200" indent="-457200" algn="just">
              <a:buFont typeface="+mj-lt"/>
              <a:buAutoNum type="arabicPeriod"/>
            </a:pPr>
            <a:r>
              <a:rPr lang="en-US" sz="2000" b="1" i="0" u="sng" dirty="0">
                <a:solidFill>
                  <a:srgbClr val="000000"/>
                </a:solidFill>
                <a:effectLst/>
                <a:highlight>
                  <a:srgbClr val="FFFFFF"/>
                </a:highlight>
                <a:latin typeface="Times New Roman" panose="02020603050405020304" pitchFamily="18" charset="0"/>
                <a:cs typeface="Times New Roman" panose="02020603050405020304" pitchFamily="18" charset="0"/>
              </a:rPr>
              <a:t>Map Reduce</a:t>
            </a:r>
            <a:r>
              <a:rPr lang="en-US" sz="2000" b="1" i="0" dirty="0">
                <a:solidFill>
                  <a:srgbClr val="000000"/>
                </a:solidFill>
                <a:effectLst/>
                <a:highlight>
                  <a:srgbClr val="FFFFFF"/>
                </a:highlight>
                <a:latin typeface="Times New Roman" panose="02020603050405020304" pitchFamily="18" charset="0"/>
                <a:cs typeface="Times New Roman" panose="02020603050405020304" pitchFamily="18" charset="0"/>
              </a:rPr>
              <a:t>:</a:t>
            </a: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 This is a framework which helps Java programs to do the parallel computation on data using key-value pair. The Map task takes input data and converts it into a data set which can be computed in Key value pair. The output of the Map task is consumed by reduce task and then the out of reducer gives the desired result.</a:t>
            </a:r>
          </a:p>
          <a:p>
            <a:pPr algn="just"/>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Hadoop also includes several additional modules that provide additional functionality, such as Hive (a SQL-like query language), Pig (a high-level platform for creating MapReduce programs), and HBase (a non-relational, distributed database).</a:t>
            </a:r>
          </a:p>
          <a:p>
            <a:pPr algn="just">
              <a:buFont typeface="+mj-lt"/>
              <a:buAutoNum type="arabicPeriod"/>
            </a:pPr>
            <a:endParaRPr lang="en-US" b="0" i="0" dirty="0">
              <a:solidFill>
                <a:srgbClr val="000000"/>
              </a:solidFill>
              <a:effectLst/>
              <a:highlight>
                <a:srgbClr val="FFFFFF"/>
              </a:highlight>
              <a:latin typeface="inter-regular"/>
            </a:endParaRPr>
          </a:p>
          <a:p>
            <a:endParaRPr lang="en-IN" dirty="0"/>
          </a:p>
        </p:txBody>
      </p:sp>
    </p:spTree>
    <p:extLst>
      <p:ext uri="{BB962C8B-B14F-4D97-AF65-F5344CB8AC3E}">
        <p14:creationId xmlns:p14="http://schemas.microsoft.com/office/powerpoint/2010/main" val="2282398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C38045A-F24D-CE8D-F472-A2EB409CE764}"/>
              </a:ext>
            </a:extLst>
          </p:cNvPr>
          <p:cNvPicPr>
            <a:picLocks noGrp="1" noChangeAspect="1"/>
          </p:cNvPicPr>
          <p:nvPr>
            <p:ph idx="1"/>
          </p:nvPr>
        </p:nvPicPr>
        <p:blipFill>
          <a:blip r:embed="rId2"/>
          <a:stretch>
            <a:fillRect/>
          </a:stretch>
        </p:blipFill>
        <p:spPr>
          <a:xfrm>
            <a:off x="1561411" y="1534763"/>
            <a:ext cx="9069177" cy="4702873"/>
          </a:xfrm>
        </p:spPr>
      </p:pic>
      <p:sp>
        <p:nvSpPr>
          <p:cNvPr id="2" name="TextBox 1">
            <a:extLst>
              <a:ext uri="{FF2B5EF4-FFF2-40B4-BE49-F238E27FC236}">
                <a16:creationId xmlns:a16="http://schemas.microsoft.com/office/drawing/2014/main" id="{64B6C4DD-15FE-445A-90BE-B6C67F8FD22F}"/>
              </a:ext>
            </a:extLst>
          </p:cNvPr>
          <p:cNvSpPr txBox="1"/>
          <p:nvPr/>
        </p:nvSpPr>
        <p:spPr>
          <a:xfrm>
            <a:off x="851647" y="672353"/>
            <a:ext cx="10650071" cy="707886"/>
          </a:xfrm>
          <a:prstGeom prst="rect">
            <a:avLst/>
          </a:prstGeom>
          <a:noFill/>
        </p:spPr>
        <p:txBody>
          <a:bodyPr wrap="square" rtlCol="0">
            <a:spAutoFit/>
          </a:bodyPr>
          <a:lstStyle/>
          <a:p>
            <a:r>
              <a:rPr lang="en-IN" sz="4000" b="1" u="sng" dirty="0">
                <a:latin typeface="Times New Roman" panose="02020603050405020304" pitchFamily="18" charset="0"/>
                <a:cs typeface="Times New Roman" panose="02020603050405020304" pitchFamily="18" charset="0"/>
              </a:rPr>
              <a:t>Components of Hadoop</a:t>
            </a:r>
          </a:p>
        </p:txBody>
      </p:sp>
    </p:spTree>
    <p:extLst>
      <p:ext uri="{BB962C8B-B14F-4D97-AF65-F5344CB8AC3E}">
        <p14:creationId xmlns:p14="http://schemas.microsoft.com/office/powerpoint/2010/main" val="2483530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B71B1FB-2541-71C5-EA12-17AD68C60E8D}"/>
              </a:ext>
            </a:extLst>
          </p:cNvPr>
          <p:cNvPicPr>
            <a:picLocks noGrp="1" noChangeAspect="1"/>
          </p:cNvPicPr>
          <p:nvPr>
            <p:ph idx="1"/>
          </p:nvPr>
        </p:nvPicPr>
        <p:blipFill>
          <a:blip r:embed="rId2"/>
          <a:stretch>
            <a:fillRect/>
          </a:stretch>
        </p:blipFill>
        <p:spPr>
          <a:xfrm>
            <a:off x="2217084" y="1557111"/>
            <a:ext cx="7757832" cy="4153260"/>
          </a:xfrm>
        </p:spPr>
      </p:pic>
      <p:sp>
        <p:nvSpPr>
          <p:cNvPr id="2" name="TextBox 1">
            <a:extLst>
              <a:ext uri="{FF2B5EF4-FFF2-40B4-BE49-F238E27FC236}">
                <a16:creationId xmlns:a16="http://schemas.microsoft.com/office/drawing/2014/main" id="{61E07C55-CF76-4A68-8614-15B7CED35955}"/>
              </a:ext>
            </a:extLst>
          </p:cNvPr>
          <p:cNvSpPr txBox="1"/>
          <p:nvPr/>
        </p:nvSpPr>
        <p:spPr>
          <a:xfrm>
            <a:off x="573741" y="493059"/>
            <a:ext cx="11223812" cy="707886"/>
          </a:xfrm>
          <a:prstGeom prst="rect">
            <a:avLst/>
          </a:prstGeom>
          <a:noFill/>
        </p:spPr>
        <p:txBody>
          <a:bodyPr wrap="square" rtlCol="0">
            <a:spAutoFit/>
          </a:bodyPr>
          <a:lstStyle/>
          <a:p>
            <a:r>
              <a:rPr lang="en-IN" sz="4000" b="1" u="sng" dirty="0">
                <a:latin typeface="Times New Roman" panose="02020603050405020304" pitchFamily="18" charset="0"/>
                <a:cs typeface="Times New Roman" panose="02020603050405020304" pitchFamily="18" charset="0"/>
              </a:rPr>
              <a:t>Companies using Hadoop</a:t>
            </a:r>
          </a:p>
        </p:txBody>
      </p:sp>
    </p:spTree>
    <p:extLst>
      <p:ext uri="{BB962C8B-B14F-4D97-AF65-F5344CB8AC3E}">
        <p14:creationId xmlns:p14="http://schemas.microsoft.com/office/powerpoint/2010/main" val="64635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7115B-6669-4678-88D2-B980E90E4011}"/>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Applications of Hadoop</a:t>
            </a:r>
          </a:p>
        </p:txBody>
      </p:sp>
      <p:pic>
        <p:nvPicPr>
          <p:cNvPr id="4" name="Content Placeholder 4">
            <a:extLst>
              <a:ext uri="{FF2B5EF4-FFF2-40B4-BE49-F238E27FC236}">
                <a16:creationId xmlns:a16="http://schemas.microsoft.com/office/drawing/2014/main" id="{4ECE45F7-FABA-4187-B97F-BB0A9B2C6EB5}"/>
              </a:ext>
            </a:extLst>
          </p:cNvPr>
          <p:cNvPicPr>
            <a:picLocks noGrp="1" noChangeAspect="1"/>
          </p:cNvPicPr>
          <p:nvPr>
            <p:ph idx="1"/>
          </p:nvPr>
        </p:nvPicPr>
        <p:blipFill>
          <a:blip r:embed="rId2"/>
          <a:stretch>
            <a:fillRect/>
          </a:stretch>
        </p:blipFill>
        <p:spPr>
          <a:xfrm>
            <a:off x="1725551" y="1917043"/>
            <a:ext cx="8740897" cy="4168501"/>
          </a:xfrm>
        </p:spPr>
      </p:pic>
    </p:spTree>
    <p:extLst>
      <p:ext uri="{BB962C8B-B14F-4D97-AF65-F5344CB8AC3E}">
        <p14:creationId xmlns:p14="http://schemas.microsoft.com/office/powerpoint/2010/main" val="1435630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BC79B8-1321-2C35-C342-A5FE2FCF4B00}"/>
              </a:ext>
            </a:extLst>
          </p:cNvPr>
          <p:cNvSpPr>
            <a:spLocks noGrp="1"/>
          </p:cNvSpPr>
          <p:nvPr>
            <p:ph type="title"/>
          </p:nvPr>
        </p:nvSpPr>
        <p:spPr>
          <a:xfrm>
            <a:off x="475129" y="645459"/>
            <a:ext cx="10878671" cy="744070"/>
          </a:xfrm>
        </p:spPr>
        <p:txBody>
          <a:bodyPr>
            <a:normAutofit/>
          </a:bodyPr>
          <a:lstStyle/>
          <a:p>
            <a:r>
              <a:rPr lang="en-IN" sz="4000" b="1" u="sng" dirty="0">
                <a:latin typeface="Times New Roman" panose="02020603050405020304" pitchFamily="18" charset="0"/>
                <a:cs typeface="Times New Roman" panose="02020603050405020304" pitchFamily="18" charset="0"/>
              </a:rPr>
              <a:t>Features</a:t>
            </a:r>
            <a:r>
              <a:rPr lang="en-IN"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CD31E354-CC54-282C-3456-90008B20803B}"/>
              </a:ext>
            </a:extLst>
          </p:cNvPr>
          <p:cNvSpPr>
            <a:spLocks noGrp="1"/>
          </p:cNvSpPr>
          <p:nvPr>
            <p:ph idx="1"/>
          </p:nvPr>
        </p:nvSpPr>
        <p:spPr>
          <a:xfrm>
            <a:off x="403123" y="1541929"/>
            <a:ext cx="11358571" cy="4950946"/>
          </a:xfrm>
        </p:spPr>
        <p:txBody>
          <a:bodyPr>
            <a:normAutofit fontScale="70000" lnSpcReduction="20000"/>
          </a:bodyPr>
          <a:lstStyle/>
          <a:p>
            <a:pPr algn="just" fontAlgn="base">
              <a:buFont typeface="Arial" panose="020B0604020202020204" pitchFamily="34" charset="0"/>
              <a:buChar char="•"/>
            </a:pPr>
            <a:r>
              <a:rPr lang="en-US" b="1" i="0" u="sng" dirty="0">
                <a:solidFill>
                  <a:srgbClr val="273239"/>
                </a:solidFill>
                <a:effectLst/>
                <a:highlight>
                  <a:srgbClr val="FFFFFF"/>
                </a:highlight>
                <a:latin typeface="Times New Roman" panose="02020603050405020304" pitchFamily="18" charset="0"/>
                <a:cs typeface="Times New Roman" panose="02020603050405020304" pitchFamily="18" charset="0"/>
              </a:rPr>
              <a:t>Distributed Storage</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Hadoop stores large data sets across multiple machines, allowing for the storage and processing of extremely large amounts of data.</a:t>
            </a:r>
          </a:p>
          <a:p>
            <a:pPr algn="just" fontAlgn="base">
              <a:buFont typeface="Arial" panose="020B0604020202020204" pitchFamily="34" charset="0"/>
              <a:buChar char="•"/>
            </a:pPr>
            <a:r>
              <a:rPr lang="en-US" b="1" i="0" u="sng" dirty="0">
                <a:solidFill>
                  <a:srgbClr val="273239"/>
                </a:solidFill>
                <a:effectLst/>
                <a:highlight>
                  <a:srgbClr val="FFFFFF"/>
                </a:highlight>
                <a:latin typeface="Times New Roman" panose="02020603050405020304" pitchFamily="18" charset="0"/>
                <a:cs typeface="Times New Roman" panose="02020603050405020304" pitchFamily="18" charset="0"/>
              </a:rPr>
              <a:t>Scalability:</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Hadoop can scale from a single server to thousands of machines, making it easy to add more capacity as needed.</a:t>
            </a:r>
          </a:p>
          <a:p>
            <a:pPr algn="just" fontAlgn="base">
              <a:buFont typeface="Arial" panose="020B0604020202020204" pitchFamily="34" charset="0"/>
              <a:buChar char="•"/>
            </a:pPr>
            <a:r>
              <a:rPr lang="en-US" b="1" i="0" u="sng" dirty="0">
                <a:solidFill>
                  <a:srgbClr val="273239"/>
                </a:solidFill>
                <a:effectLst/>
                <a:highlight>
                  <a:srgbClr val="FFFFFF"/>
                </a:highlight>
                <a:latin typeface="Times New Roman" panose="02020603050405020304" pitchFamily="18" charset="0"/>
                <a:cs typeface="Times New Roman" panose="02020603050405020304" pitchFamily="18" charset="0"/>
              </a:rPr>
              <a:t>Fault-Tolerance: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Hadoop is designed to be highly fault-tolerant, meaning it can continue to operate even in the presence of hardware failures.</a:t>
            </a:r>
          </a:p>
          <a:p>
            <a:pPr algn="just" fontAlgn="base">
              <a:buFont typeface="Arial" panose="020B0604020202020204" pitchFamily="34" charset="0"/>
              <a:buChar char="•"/>
            </a:pPr>
            <a:r>
              <a:rPr lang="en-US" b="1" i="0" u="sng" dirty="0">
                <a:solidFill>
                  <a:srgbClr val="273239"/>
                </a:solidFill>
                <a:effectLst/>
                <a:highlight>
                  <a:srgbClr val="FFFFFF"/>
                </a:highlight>
                <a:latin typeface="Times New Roman" panose="02020603050405020304" pitchFamily="18" charset="0"/>
                <a:cs typeface="Times New Roman" panose="02020603050405020304" pitchFamily="18" charset="0"/>
              </a:rPr>
              <a:t>Data locality</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Hadoop provides data locality feature, where the data is stored on the same node where it will be processed, this feature helps to reduce the network traffic and improve the performance</a:t>
            </a:r>
          </a:p>
          <a:p>
            <a:pPr algn="just" fontAlgn="base">
              <a:buFont typeface="Arial" panose="020B0604020202020204" pitchFamily="34" charset="0"/>
              <a:buChar char="•"/>
            </a:pPr>
            <a:r>
              <a:rPr lang="en-US" b="1" i="0" u="sng" dirty="0">
                <a:solidFill>
                  <a:srgbClr val="273239"/>
                </a:solidFill>
                <a:effectLst/>
                <a:highlight>
                  <a:srgbClr val="FFFFFF"/>
                </a:highlight>
                <a:latin typeface="Times New Roman" panose="02020603050405020304" pitchFamily="18" charset="0"/>
                <a:cs typeface="Times New Roman" panose="02020603050405020304" pitchFamily="18" charset="0"/>
              </a:rPr>
              <a:t>High Availability</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Hadoop provides High Availability feature, which helps to make sure that the data is always available and is not lost.</a:t>
            </a:r>
          </a:p>
          <a:p>
            <a:pPr algn="just" fontAlgn="base">
              <a:buFont typeface="Arial" panose="020B0604020202020204" pitchFamily="34" charset="0"/>
              <a:buChar char="•"/>
            </a:pPr>
            <a:r>
              <a:rPr lang="en-US" b="1" i="0" u="sng" dirty="0">
                <a:solidFill>
                  <a:srgbClr val="273239"/>
                </a:solidFill>
                <a:effectLst/>
                <a:highlight>
                  <a:srgbClr val="FFFFFF"/>
                </a:highlight>
                <a:latin typeface="Times New Roman" panose="02020603050405020304" pitchFamily="18" charset="0"/>
                <a:cs typeface="Times New Roman" panose="02020603050405020304" pitchFamily="18" charset="0"/>
              </a:rPr>
              <a:t>Flexible Data Processing</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Hadoop’s MapReduce programming model allows for the processing of data in a distributed fashion, making it easy to implement a wide variety of data processing tasks.</a:t>
            </a:r>
          </a:p>
          <a:p>
            <a:pPr algn="just" fontAlgn="base">
              <a:buFont typeface="Arial" panose="020B0604020202020204" pitchFamily="34" charset="0"/>
              <a:buChar char="•"/>
            </a:pPr>
            <a:r>
              <a:rPr lang="en-US" b="1" i="0" u="sng" dirty="0">
                <a:solidFill>
                  <a:srgbClr val="273239"/>
                </a:solidFill>
                <a:effectLst/>
                <a:highlight>
                  <a:srgbClr val="FFFFFF"/>
                </a:highlight>
                <a:latin typeface="Times New Roman" panose="02020603050405020304" pitchFamily="18" charset="0"/>
                <a:cs typeface="Times New Roman" panose="02020603050405020304" pitchFamily="18" charset="0"/>
              </a:rPr>
              <a:t>Data Integrity</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Hadoop provides built-in checksum feature, which helps to ensure that the data stored is consistent and correct.</a:t>
            </a:r>
          </a:p>
          <a:p>
            <a:pPr algn="just" fontAlgn="base">
              <a:buFont typeface="Arial" panose="020B0604020202020204" pitchFamily="34" charset="0"/>
              <a:buChar char="•"/>
            </a:pPr>
            <a:r>
              <a:rPr lang="en-US" b="1" i="0" u="sng" dirty="0">
                <a:solidFill>
                  <a:srgbClr val="273239"/>
                </a:solidFill>
                <a:effectLst/>
                <a:highlight>
                  <a:srgbClr val="FFFFFF"/>
                </a:highlight>
                <a:latin typeface="Times New Roman" panose="02020603050405020304" pitchFamily="18" charset="0"/>
                <a:cs typeface="Times New Roman" panose="02020603050405020304" pitchFamily="18" charset="0"/>
              </a:rPr>
              <a:t>Data Replication</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Hadoop provides a data replication feature, which helps to replicate the data across the cluster for fault tolerance.</a:t>
            </a:r>
          </a:p>
          <a:p>
            <a:pPr algn="just" fontAlgn="base">
              <a:buFont typeface="Arial" panose="020B0604020202020204" pitchFamily="34" charset="0"/>
              <a:buChar char="•"/>
            </a:pPr>
            <a:r>
              <a:rPr lang="en-US" b="1" i="0" u="sng" dirty="0">
                <a:solidFill>
                  <a:srgbClr val="273239"/>
                </a:solidFill>
                <a:effectLst/>
                <a:highlight>
                  <a:srgbClr val="FFFFFF"/>
                </a:highlight>
                <a:latin typeface="Times New Roman" panose="02020603050405020304" pitchFamily="18" charset="0"/>
                <a:cs typeface="Times New Roman" panose="02020603050405020304" pitchFamily="18" charset="0"/>
              </a:rPr>
              <a:t>Data Compression: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Hadoop provides a built-in data compression feature, which helps to reduce the storage space and improve the performance.</a:t>
            </a:r>
          </a:p>
          <a:p>
            <a:endParaRPr lang="en-IN" dirty="0"/>
          </a:p>
        </p:txBody>
      </p:sp>
    </p:spTree>
    <p:extLst>
      <p:ext uri="{BB962C8B-B14F-4D97-AF65-F5344CB8AC3E}">
        <p14:creationId xmlns:p14="http://schemas.microsoft.com/office/powerpoint/2010/main" val="1539020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186F6-EB84-4B56-84D0-FC90B83B874B}"/>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Advantages </a:t>
            </a:r>
          </a:p>
        </p:txBody>
      </p:sp>
      <p:sp>
        <p:nvSpPr>
          <p:cNvPr id="3" name="Content Placeholder 2">
            <a:extLst>
              <a:ext uri="{FF2B5EF4-FFF2-40B4-BE49-F238E27FC236}">
                <a16:creationId xmlns:a16="http://schemas.microsoft.com/office/drawing/2014/main" id="{C9AADB74-D407-4630-8A1F-4E5E900C86A7}"/>
              </a:ext>
            </a:extLst>
          </p:cNvPr>
          <p:cNvSpPr>
            <a:spLocks noGrp="1"/>
          </p:cNvSpPr>
          <p:nvPr>
            <p:ph idx="1"/>
          </p:nvPr>
        </p:nvSpPr>
        <p:spPr/>
        <p:txBody>
          <a:bodyPr/>
          <a:lstStyle/>
          <a:p>
            <a:pPr algn="l" fontAlgn="base">
              <a:buFont typeface="Arial" panose="020B0604020202020204" pitchFamily="34" charset="0"/>
              <a:buChar char="•"/>
            </a:pP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Ability to store a large amount of data.</a:t>
            </a:r>
          </a:p>
          <a:p>
            <a:pPr algn="l" fontAlgn="base">
              <a:buFont typeface="Arial" panose="020B0604020202020204" pitchFamily="34" charset="0"/>
              <a:buChar char="•"/>
            </a:pP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High flexibility.</a:t>
            </a:r>
          </a:p>
          <a:p>
            <a:pPr algn="l" fontAlgn="base">
              <a:buFont typeface="Arial" panose="020B0604020202020204" pitchFamily="34" charset="0"/>
              <a:buChar char="•"/>
            </a:pP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Cost effective.</a:t>
            </a:r>
          </a:p>
          <a:p>
            <a:pPr algn="l" fontAlgn="base">
              <a:buFont typeface="Arial" panose="020B0604020202020204" pitchFamily="34" charset="0"/>
              <a:buChar char="•"/>
            </a:pP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High computational power.</a:t>
            </a:r>
          </a:p>
          <a:p>
            <a:pPr algn="l" fontAlgn="base">
              <a:buFont typeface="Arial" panose="020B0604020202020204" pitchFamily="34" charset="0"/>
              <a:buChar char="•"/>
            </a:pP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Tasks are independent.</a:t>
            </a:r>
          </a:p>
          <a:p>
            <a:pPr algn="l" fontAlgn="base">
              <a:buFont typeface="Arial" panose="020B0604020202020204" pitchFamily="34" charset="0"/>
              <a:buChar char="•"/>
            </a:pP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Linear scaling.</a:t>
            </a:r>
          </a:p>
          <a:p>
            <a:endParaRPr lang="en-IN" dirty="0"/>
          </a:p>
        </p:txBody>
      </p:sp>
      <p:pic>
        <p:nvPicPr>
          <p:cNvPr id="4" name="Content Placeholder 4">
            <a:extLst>
              <a:ext uri="{FF2B5EF4-FFF2-40B4-BE49-F238E27FC236}">
                <a16:creationId xmlns:a16="http://schemas.microsoft.com/office/drawing/2014/main" id="{6810FC7F-109B-463E-97E4-4809F1CC2287}"/>
              </a:ext>
            </a:extLst>
          </p:cNvPr>
          <p:cNvPicPr>
            <a:picLocks noChangeAspect="1"/>
          </p:cNvPicPr>
          <p:nvPr/>
        </p:nvPicPr>
        <p:blipFill>
          <a:blip r:embed="rId2"/>
          <a:stretch>
            <a:fillRect/>
          </a:stretch>
        </p:blipFill>
        <p:spPr>
          <a:xfrm>
            <a:off x="4030713" y="2434645"/>
            <a:ext cx="7632369" cy="3742318"/>
          </a:xfrm>
          <a:prstGeom prst="rect">
            <a:avLst/>
          </a:prstGeom>
        </p:spPr>
      </p:pic>
    </p:spTree>
    <p:extLst>
      <p:ext uri="{BB962C8B-B14F-4D97-AF65-F5344CB8AC3E}">
        <p14:creationId xmlns:p14="http://schemas.microsoft.com/office/powerpoint/2010/main" val="2095542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2EAD6-CF5B-4C45-8DE2-262AC4AE1BCD}"/>
              </a:ext>
            </a:extLst>
          </p:cNvPr>
          <p:cNvSpPr>
            <a:spLocks noGrp="1"/>
          </p:cNvSpPr>
          <p:nvPr>
            <p:ph type="title"/>
          </p:nvPr>
        </p:nvSpPr>
        <p:spPr>
          <a:xfrm>
            <a:off x="838200" y="365126"/>
            <a:ext cx="10515600" cy="737534"/>
          </a:xfrm>
        </p:spPr>
        <p:txBody>
          <a:bodyPr>
            <a:normAutofit/>
          </a:bodyPr>
          <a:lstStyle/>
          <a:p>
            <a:r>
              <a:rPr lang="en-IN" sz="4000" b="1" u="sng" dirty="0">
                <a:latin typeface="Times New Roman" panose="02020603050405020304" pitchFamily="18" charset="0"/>
                <a:cs typeface="Times New Roman" panose="02020603050405020304" pitchFamily="18" charset="0"/>
              </a:rPr>
              <a:t>Disadvantages</a:t>
            </a:r>
          </a:p>
        </p:txBody>
      </p:sp>
      <p:sp>
        <p:nvSpPr>
          <p:cNvPr id="3" name="Content Placeholder 2">
            <a:extLst>
              <a:ext uri="{FF2B5EF4-FFF2-40B4-BE49-F238E27FC236}">
                <a16:creationId xmlns:a16="http://schemas.microsoft.com/office/drawing/2014/main" id="{D66C72A3-4A8F-4EE4-87F3-9BD3E0E41CE2}"/>
              </a:ext>
            </a:extLst>
          </p:cNvPr>
          <p:cNvSpPr>
            <a:spLocks noGrp="1"/>
          </p:cNvSpPr>
          <p:nvPr>
            <p:ph idx="1"/>
          </p:nvPr>
        </p:nvSpPr>
        <p:spPr>
          <a:xfrm>
            <a:off x="443752" y="1030941"/>
            <a:ext cx="11304495" cy="5298141"/>
          </a:xfrm>
        </p:spPr>
        <p:txBody>
          <a:bodyPr>
            <a:noAutofit/>
          </a:bodyPr>
          <a:lstStyle/>
          <a:p>
            <a:pPr algn="just" fontAlgn="base">
              <a:buFont typeface="Arial" panose="020B0604020202020204" pitchFamily="34" charset="0"/>
              <a:buChar char="•"/>
            </a:pP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Not very effective for small data, Hard cluster management</a:t>
            </a:r>
            <a:r>
              <a:rPr lang="en-US" sz="2000" dirty="0">
                <a:solidFill>
                  <a:srgbClr val="273239"/>
                </a:solidFill>
                <a:highlight>
                  <a:srgbClr val="FFFFFF"/>
                </a:highlight>
                <a:latin typeface="Times New Roman" panose="02020603050405020304" pitchFamily="18" charset="0"/>
                <a:cs typeface="Times New Roman" panose="02020603050405020304" pitchFamily="18" charset="0"/>
              </a:rPr>
              <a:t>, </a:t>
            </a: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Security concerns.</a:t>
            </a:r>
          </a:p>
          <a:p>
            <a:pPr algn="just" fontAlgn="base">
              <a:buFont typeface="Arial" panose="020B0604020202020204" pitchFamily="34" charset="0"/>
              <a:buChar char="•"/>
            </a:pPr>
            <a:r>
              <a:rPr lang="en-US" sz="2000" b="1" i="0" u="sng" dirty="0">
                <a:solidFill>
                  <a:srgbClr val="273239"/>
                </a:solidFill>
                <a:effectLst/>
                <a:highlight>
                  <a:srgbClr val="FFFFFF"/>
                </a:highlight>
                <a:latin typeface="Times New Roman" panose="02020603050405020304" pitchFamily="18" charset="0"/>
                <a:cs typeface="Times New Roman" panose="02020603050405020304" pitchFamily="18" charset="0"/>
              </a:rPr>
              <a:t>Complexity:</a:t>
            </a: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 Hadoop can be complex to set up and maintain, especially for organizations without a dedicated team of experts.</a:t>
            </a:r>
          </a:p>
          <a:p>
            <a:pPr algn="just" fontAlgn="base">
              <a:buFont typeface="Arial" panose="020B0604020202020204" pitchFamily="34" charset="0"/>
              <a:buChar char="•"/>
            </a:pPr>
            <a:r>
              <a:rPr lang="en-US" sz="2000" b="1" i="0" u="sng" dirty="0">
                <a:solidFill>
                  <a:srgbClr val="273239"/>
                </a:solidFill>
                <a:effectLst/>
                <a:highlight>
                  <a:srgbClr val="FFFFFF"/>
                </a:highlight>
                <a:latin typeface="Times New Roman" panose="02020603050405020304" pitchFamily="18" charset="0"/>
                <a:cs typeface="Times New Roman" panose="02020603050405020304" pitchFamily="18" charset="0"/>
              </a:rPr>
              <a:t>Latency:</a:t>
            </a: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 Hadoop is not well-suited for low-latency workloads and may not be the best choice for real-time data processing.</a:t>
            </a:r>
          </a:p>
          <a:p>
            <a:pPr algn="just" fontAlgn="base">
              <a:buFont typeface="Arial" panose="020B0604020202020204" pitchFamily="34" charset="0"/>
              <a:buChar char="•"/>
            </a:pPr>
            <a:r>
              <a:rPr lang="en-US" sz="2000" b="1" i="0" u="sng" dirty="0">
                <a:solidFill>
                  <a:srgbClr val="273239"/>
                </a:solidFill>
                <a:effectLst/>
                <a:highlight>
                  <a:srgbClr val="FFFFFF"/>
                </a:highlight>
                <a:latin typeface="Times New Roman" panose="02020603050405020304" pitchFamily="18" charset="0"/>
                <a:cs typeface="Times New Roman" panose="02020603050405020304" pitchFamily="18" charset="0"/>
              </a:rPr>
              <a:t>Limited Support for Real-time Processing: </a:t>
            </a: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Hadoop’s batch-oriented nature makes it less suited for real-time streaming or interactive data processing use cases.</a:t>
            </a:r>
          </a:p>
          <a:p>
            <a:pPr algn="just" fontAlgn="base">
              <a:buFont typeface="Arial" panose="020B0604020202020204" pitchFamily="34" charset="0"/>
              <a:buChar char="•"/>
            </a:pPr>
            <a:r>
              <a:rPr lang="en-US" sz="2000" b="1" i="0" u="sng" dirty="0">
                <a:solidFill>
                  <a:srgbClr val="273239"/>
                </a:solidFill>
                <a:effectLst/>
                <a:highlight>
                  <a:srgbClr val="FFFFFF"/>
                </a:highlight>
                <a:latin typeface="Times New Roman" panose="02020603050405020304" pitchFamily="18" charset="0"/>
                <a:cs typeface="Times New Roman" panose="02020603050405020304" pitchFamily="18" charset="0"/>
              </a:rPr>
              <a:t>Limited Support for Structured Data</a:t>
            </a: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 Hadoop is designed to work with unstructured and semi-structured data, it is not well-suited for structured data processing</a:t>
            </a:r>
          </a:p>
          <a:p>
            <a:pPr algn="just" fontAlgn="base">
              <a:buFont typeface="Arial" panose="020B0604020202020204" pitchFamily="34" charset="0"/>
              <a:buChar char="•"/>
            </a:pPr>
            <a:r>
              <a:rPr lang="en-US" sz="2000" b="1" i="0" u="sng" dirty="0">
                <a:solidFill>
                  <a:srgbClr val="273239"/>
                </a:solidFill>
                <a:effectLst/>
                <a:highlight>
                  <a:srgbClr val="FFFFFF"/>
                </a:highlight>
                <a:latin typeface="Times New Roman" panose="02020603050405020304" pitchFamily="18" charset="0"/>
                <a:cs typeface="Times New Roman" panose="02020603050405020304" pitchFamily="18" charset="0"/>
              </a:rPr>
              <a:t>Data Security</a:t>
            </a: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 Hadoop does not provide built-in security features such as data encryption or user authentication, which can make it difficult to secure sensitive data.</a:t>
            </a:r>
          </a:p>
          <a:p>
            <a:pPr algn="just" fontAlgn="base">
              <a:buFont typeface="Arial" panose="020B0604020202020204" pitchFamily="34" charset="0"/>
              <a:buChar char="•"/>
            </a:pP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Limited Support for Graph and Machine Learning: Hadoop’s core components HDFS and MapReduce are not well-suited for graph and machine learning workloads, specialized components like Apache Graph and Mahout are available but have some limitations.</a:t>
            </a:r>
          </a:p>
          <a:p>
            <a:pPr algn="just" fontAlgn="base">
              <a:buFont typeface="Arial" panose="020B0604020202020204" pitchFamily="34" charset="0"/>
              <a:buChar char="•"/>
            </a:pPr>
            <a:r>
              <a:rPr lang="en-US" sz="2000" b="1" i="0" u="sng" dirty="0">
                <a:solidFill>
                  <a:srgbClr val="273239"/>
                </a:solidFill>
                <a:effectLst/>
                <a:highlight>
                  <a:srgbClr val="FFFFFF"/>
                </a:highlight>
                <a:latin typeface="Times New Roman" panose="02020603050405020304" pitchFamily="18" charset="0"/>
                <a:cs typeface="Times New Roman" panose="02020603050405020304" pitchFamily="18" charset="0"/>
              </a:rPr>
              <a:t>Cost</a:t>
            </a: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 Hadoop can be expensive to set up and maintain, especially for organizations with large amounts of data.</a:t>
            </a:r>
          </a:p>
          <a:p>
            <a:pPr fontAlgn="base">
              <a:buFont typeface="Arial" panose="020B0604020202020204" pitchFamily="34" charset="0"/>
              <a:buChar char="•"/>
            </a:pPr>
            <a:r>
              <a:rPr lang="en-US" sz="2000" b="1" i="0" u="sng" dirty="0">
                <a:solidFill>
                  <a:srgbClr val="273239"/>
                </a:solidFill>
                <a:effectLst/>
                <a:highlight>
                  <a:srgbClr val="FFFFFF"/>
                </a:highlight>
                <a:latin typeface="Times New Roman" panose="02020603050405020304" pitchFamily="18" charset="0"/>
                <a:cs typeface="Times New Roman" panose="02020603050405020304" pitchFamily="18" charset="0"/>
              </a:rPr>
              <a:t>Data Loss</a:t>
            </a:r>
            <a:r>
              <a:rPr lang="en-US" sz="2000" b="0" i="0" dirty="0">
                <a:solidFill>
                  <a:srgbClr val="273239"/>
                </a:solidFill>
                <a:effectLst/>
                <a:highlight>
                  <a:srgbClr val="FFFFFF"/>
                </a:highlight>
                <a:latin typeface="Times New Roman" panose="02020603050405020304" pitchFamily="18" charset="0"/>
                <a:cs typeface="Times New Roman" panose="02020603050405020304" pitchFamily="18" charset="0"/>
              </a:rPr>
              <a:t>: In the event of a hardware failure, the data stored in a single node may be lost permanently.</a:t>
            </a:r>
            <a:br>
              <a:rPr lang="en-US" sz="2000" dirty="0"/>
            </a:br>
            <a:endParaRPr lang="en-IN" sz="2000" dirty="0"/>
          </a:p>
          <a:p>
            <a:endParaRPr lang="en-IN" sz="2000" dirty="0"/>
          </a:p>
        </p:txBody>
      </p:sp>
    </p:spTree>
    <p:extLst>
      <p:ext uri="{BB962C8B-B14F-4D97-AF65-F5344CB8AC3E}">
        <p14:creationId xmlns:p14="http://schemas.microsoft.com/office/powerpoint/2010/main" val="1915231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1FD85-E6D3-DACF-1A56-01AE6BAB35EE}"/>
              </a:ext>
            </a:extLst>
          </p:cNvPr>
          <p:cNvSpPr>
            <a:spLocks noGrp="1"/>
          </p:cNvSpPr>
          <p:nvPr>
            <p:ph type="title"/>
          </p:nvPr>
        </p:nvSpPr>
        <p:spPr>
          <a:xfrm>
            <a:off x="475129" y="693029"/>
            <a:ext cx="10515600" cy="568940"/>
          </a:xfrm>
        </p:spPr>
        <p:txBody>
          <a:bodyPr>
            <a:normAutofit fontScale="90000"/>
          </a:bodyPr>
          <a:lstStyle/>
          <a:p>
            <a:r>
              <a:rPr lang="en-IN" b="1" u="sng" dirty="0">
                <a:latin typeface="Times New Roman" panose="02020603050405020304" pitchFamily="18" charset="0"/>
                <a:cs typeface="Times New Roman" panose="02020603050405020304" pitchFamily="18" charset="0"/>
              </a:rPr>
              <a:t>HDFS (Hadoop Distributed File System)</a:t>
            </a:r>
            <a:r>
              <a:rPr lang="en-IN" b="1" u="sng" dirty="0"/>
              <a:t> </a:t>
            </a:r>
          </a:p>
        </p:txBody>
      </p:sp>
      <p:pic>
        <p:nvPicPr>
          <p:cNvPr id="7" name="Picture 6">
            <a:extLst>
              <a:ext uri="{FF2B5EF4-FFF2-40B4-BE49-F238E27FC236}">
                <a16:creationId xmlns:a16="http://schemas.microsoft.com/office/drawing/2014/main" id="{EA373631-880B-56EF-659B-6FDEDF01E0ED}"/>
              </a:ext>
            </a:extLst>
          </p:cNvPr>
          <p:cNvPicPr>
            <a:picLocks noChangeAspect="1"/>
          </p:cNvPicPr>
          <p:nvPr/>
        </p:nvPicPr>
        <p:blipFill rotWithShape="1">
          <a:blip r:embed="rId2"/>
          <a:srcRect b="26646"/>
          <a:stretch/>
        </p:blipFill>
        <p:spPr>
          <a:xfrm>
            <a:off x="6055659" y="5211499"/>
            <a:ext cx="5831541" cy="1325563"/>
          </a:xfrm>
          <a:prstGeom prst="rect">
            <a:avLst/>
          </a:prstGeom>
        </p:spPr>
      </p:pic>
      <p:pic>
        <p:nvPicPr>
          <p:cNvPr id="9" name="Picture 8">
            <a:extLst>
              <a:ext uri="{FF2B5EF4-FFF2-40B4-BE49-F238E27FC236}">
                <a16:creationId xmlns:a16="http://schemas.microsoft.com/office/drawing/2014/main" id="{20C0FF60-2B6E-9F3B-F5FE-B6D44863D9A1}"/>
              </a:ext>
            </a:extLst>
          </p:cNvPr>
          <p:cNvPicPr>
            <a:picLocks noChangeAspect="1"/>
          </p:cNvPicPr>
          <p:nvPr/>
        </p:nvPicPr>
        <p:blipFill>
          <a:blip r:embed="rId3"/>
          <a:stretch>
            <a:fillRect/>
          </a:stretch>
        </p:blipFill>
        <p:spPr>
          <a:xfrm>
            <a:off x="158706" y="5211499"/>
            <a:ext cx="5658307" cy="1325563"/>
          </a:xfrm>
          <a:prstGeom prst="rect">
            <a:avLst/>
          </a:prstGeom>
        </p:spPr>
      </p:pic>
      <p:sp>
        <p:nvSpPr>
          <p:cNvPr id="4" name="TextBox 3">
            <a:extLst>
              <a:ext uri="{FF2B5EF4-FFF2-40B4-BE49-F238E27FC236}">
                <a16:creationId xmlns:a16="http://schemas.microsoft.com/office/drawing/2014/main" id="{492E184D-4666-8E2E-FBEB-6E74FC085ECB}"/>
              </a:ext>
            </a:extLst>
          </p:cNvPr>
          <p:cNvSpPr txBox="1"/>
          <p:nvPr/>
        </p:nvSpPr>
        <p:spPr>
          <a:xfrm>
            <a:off x="475129" y="1690688"/>
            <a:ext cx="11161060" cy="3754874"/>
          </a:xfrm>
          <a:prstGeom prst="rect">
            <a:avLst/>
          </a:prstGeom>
          <a:noFill/>
        </p:spPr>
        <p:txBody>
          <a:bodyPr wrap="square">
            <a:spAutoFit/>
          </a:bodyPr>
          <a:lstStyle/>
          <a:p>
            <a:pPr marL="285750" indent="-285750" algn="just">
              <a:buFont typeface="Arial" panose="020B0604020202020204" pitchFamily="34" charset="0"/>
              <a:buChar char="•"/>
            </a:pPr>
            <a:r>
              <a:rPr lang="en-US" sz="2000" b="0" i="0" dirty="0">
                <a:solidFill>
                  <a:srgbClr val="333333"/>
                </a:solidFill>
                <a:effectLst/>
                <a:highlight>
                  <a:srgbClr val="FFFFFF"/>
                </a:highlight>
                <a:latin typeface="Times New Roman" panose="02020603050405020304" pitchFamily="18" charset="0"/>
                <a:cs typeface="Times New Roman" panose="02020603050405020304" pitchFamily="18" charset="0"/>
              </a:rPr>
              <a:t>The Hadoop Distributed File System (HDFS) </a:t>
            </a:r>
            <a:r>
              <a:rPr lang="en-US" sz="2000" b="0" i="0" dirty="0">
                <a:effectLst/>
                <a:highlight>
                  <a:srgbClr val="FFFFFF"/>
                </a:highlight>
                <a:latin typeface="Times New Roman" panose="02020603050405020304" pitchFamily="18" charset="0"/>
                <a:cs typeface="Times New Roman" panose="02020603050405020304" pitchFamily="18" charset="0"/>
              </a:rPr>
              <a:t>contains</a:t>
            </a:r>
            <a:r>
              <a:rPr lang="en-US" sz="2000" b="0" i="0" dirty="0">
                <a:solidFill>
                  <a:srgbClr val="333333"/>
                </a:solidFill>
                <a:effectLst/>
                <a:highlight>
                  <a:srgbClr val="FFFFFF"/>
                </a:highlight>
                <a:latin typeface="Times New Roman" panose="02020603050405020304" pitchFamily="18" charset="0"/>
                <a:cs typeface="Times New Roman" panose="02020603050405020304" pitchFamily="18" charset="0"/>
              </a:rPr>
              <a:t> a master/slave architecture. </a:t>
            </a:r>
          </a:p>
          <a:p>
            <a:pPr marL="285750" indent="-285750" algn="just">
              <a:buFont typeface="Arial" panose="020B0604020202020204" pitchFamily="34" charset="0"/>
              <a:buChar char="•"/>
            </a:pPr>
            <a:r>
              <a:rPr lang="en-US" sz="2000" b="0" i="0" dirty="0">
                <a:solidFill>
                  <a:srgbClr val="333333"/>
                </a:solidFill>
                <a:effectLst/>
                <a:highlight>
                  <a:srgbClr val="FFFFFF"/>
                </a:highlight>
                <a:latin typeface="Times New Roman" panose="02020603050405020304" pitchFamily="18" charset="0"/>
                <a:cs typeface="Times New Roman" panose="02020603050405020304" pitchFamily="18" charset="0"/>
              </a:rPr>
              <a:t>This architecture consists of a single </a:t>
            </a:r>
            <a:r>
              <a:rPr lang="en-US" sz="2000" b="0" i="0" dirty="0" err="1">
                <a:solidFill>
                  <a:srgbClr val="333333"/>
                </a:solidFill>
                <a:effectLst/>
                <a:highlight>
                  <a:srgbClr val="FFFFFF"/>
                </a:highlight>
                <a:latin typeface="Times New Roman" panose="02020603050405020304" pitchFamily="18" charset="0"/>
                <a:cs typeface="Times New Roman" panose="02020603050405020304" pitchFamily="18" charset="0"/>
              </a:rPr>
              <a:t>NameNode</a:t>
            </a:r>
            <a:r>
              <a:rPr lang="en-US" sz="2000" b="0" i="0" dirty="0">
                <a:solidFill>
                  <a:srgbClr val="333333"/>
                </a:solidFill>
                <a:effectLst/>
                <a:highlight>
                  <a:srgbClr val="FFFFFF"/>
                </a:highlight>
                <a:latin typeface="Times New Roman" panose="02020603050405020304" pitchFamily="18" charset="0"/>
                <a:cs typeface="Times New Roman" panose="02020603050405020304" pitchFamily="18" charset="0"/>
              </a:rPr>
              <a:t> that performs the role of master, and multiple </a:t>
            </a:r>
            <a:r>
              <a:rPr lang="en-US" sz="2000" b="0" i="0" dirty="0" err="1">
                <a:solidFill>
                  <a:srgbClr val="333333"/>
                </a:solidFill>
                <a:effectLst/>
                <a:highlight>
                  <a:srgbClr val="FFFFFF"/>
                </a:highlight>
                <a:latin typeface="Times New Roman" panose="02020603050405020304" pitchFamily="18" charset="0"/>
                <a:cs typeface="Times New Roman" panose="02020603050405020304" pitchFamily="18" charset="0"/>
              </a:rPr>
              <a:t>DataNodes</a:t>
            </a:r>
            <a:r>
              <a:rPr lang="en-US" sz="2000" b="0" i="0" dirty="0">
                <a:solidFill>
                  <a:srgbClr val="333333"/>
                </a:solidFill>
                <a:effectLst/>
                <a:highlight>
                  <a:srgbClr val="FFFFFF"/>
                </a:highlight>
                <a:latin typeface="Times New Roman" panose="02020603050405020304" pitchFamily="18" charset="0"/>
                <a:cs typeface="Times New Roman" panose="02020603050405020304" pitchFamily="18" charset="0"/>
              </a:rPr>
              <a:t> perform the role of a slave.</a:t>
            </a:r>
          </a:p>
          <a:p>
            <a:pPr marL="285750" indent="-285750" algn="just" fontAlgn="base">
              <a:buFont typeface="Arial" panose="020B0604020202020204" pitchFamily="34" charset="0"/>
              <a:buChar char="•"/>
            </a:pPr>
            <a:r>
              <a:rPr lang="en-US" sz="2000" b="0" i="0" dirty="0">
                <a:effectLst/>
                <a:latin typeface="Times New Roman" panose="02020603050405020304" pitchFamily="18" charset="0"/>
                <a:cs typeface="Times New Roman" panose="02020603050405020304" pitchFamily="18" charset="0"/>
              </a:rPr>
              <a:t>HDFS (Hadoop Distributed File System) is a unique design that provides storage for </a:t>
            </a:r>
            <a:r>
              <a:rPr lang="en-US" sz="2000" b="0" i="1" dirty="0">
                <a:effectLst/>
                <a:latin typeface="Times New Roman" panose="02020603050405020304" pitchFamily="18" charset="0"/>
                <a:cs typeface="Times New Roman" panose="02020603050405020304" pitchFamily="18" charset="0"/>
              </a:rPr>
              <a:t>extremely large files </a:t>
            </a:r>
            <a:r>
              <a:rPr lang="en-US" sz="2000" b="0" i="0" dirty="0">
                <a:effectLst/>
                <a:latin typeface="Times New Roman" panose="02020603050405020304" pitchFamily="18" charset="0"/>
                <a:cs typeface="Times New Roman" panose="02020603050405020304" pitchFamily="18" charset="0"/>
              </a:rPr>
              <a:t>with streaming data access pattern and it runs on </a:t>
            </a:r>
            <a:r>
              <a:rPr lang="en-US" sz="2000" b="0" i="1" dirty="0">
                <a:effectLst/>
                <a:latin typeface="Times New Roman" panose="02020603050405020304" pitchFamily="18" charset="0"/>
                <a:cs typeface="Times New Roman" panose="02020603050405020304" pitchFamily="18" charset="0"/>
              </a:rPr>
              <a:t>commodity hardware</a:t>
            </a:r>
            <a:r>
              <a:rPr lang="en-US" sz="2000" b="0" i="0" dirty="0">
                <a:effectLst/>
                <a:latin typeface="Times New Roman" panose="02020603050405020304" pitchFamily="18" charset="0"/>
                <a:cs typeface="Times New Roman" panose="02020603050405020304" pitchFamily="18" charset="0"/>
              </a:rPr>
              <a:t>. </a:t>
            </a:r>
          </a:p>
          <a:p>
            <a:pPr marL="285750" indent="-285750" algn="just" fontAlgn="base">
              <a:buFont typeface="Arial" panose="020B0604020202020204" pitchFamily="34" charset="0"/>
              <a:buChar char="•"/>
            </a:pPr>
            <a:r>
              <a:rPr lang="en-US" sz="2000" b="0" i="0" dirty="0">
                <a:effectLst/>
                <a:latin typeface="Times New Roman" panose="02020603050405020304" pitchFamily="18" charset="0"/>
                <a:cs typeface="Times New Roman" panose="02020603050405020304" pitchFamily="18" charset="0"/>
              </a:rPr>
              <a:t>Let’s elaborate the terms:  </a:t>
            </a:r>
          </a:p>
          <a:p>
            <a:pPr algn="just" fontAlgn="base"/>
            <a:r>
              <a:rPr lang="en-US" sz="2000" b="1" i="1" dirty="0">
                <a:effectLst/>
                <a:latin typeface="Times New Roman" panose="02020603050405020304" pitchFamily="18" charset="0"/>
                <a:cs typeface="Times New Roman" panose="02020603050405020304" pitchFamily="18" charset="0"/>
              </a:rPr>
              <a:t>1. </a:t>
            </a:r>
            <a:r>
              <a:rPr lang="en-US" sz="2000" b="1" i="1" u="sng" dirty="0">
                <a:effectLst/>
                <a:latin typeface="Times New Roman" panose="02020603050405020304" pitchFamily="18" charset="0"/>
                <a:cs typeface="Times New Roman" panose="02020603050405020304" pitchFamily="18" charset="0"/>
              </a:rPr>
              <a:t>Extremely large files</a:t>
            </a:r>
            <a:r>
              <a:rPr lang="en-US" sz="2000" b="0" i="0" dirty="0">
                <a:effectLst/>
                <a:latin typeface="Times New Roman" panose="02020603050405020304" pitchFamily="18" charset="0"/>
                <a:cs typeface="Times New Roman" panose="02020603050405020304" pitchFamily="18" charset="0"/>
              </a:rPr>
              <a:t>: Here we are talking about the data in range of petabytes(1000 TB).</a:t>
            </a:r>
          </a:p>
          <a:p>
            <a:pPr algn="just" fontAlgn="base"/>
            <a:r>
              <a:rPr lang="en-US" sz="2000" b="1" i="1" dirty="0">
                <a:effectLst/>
                <a:latin typeface="Times New Roman" panose="02020603050405020304" pitchFamily="18" charset="0"/>
                <a:cs typeface="Times New Roman" panose="02020603050405020304" pitchFamily="18" charset="0"/>
              </a:rPr>
              <a:t>2. </a:t>
            </a:r>
            <a:r>
              <a:rPr lang="en-US" sz="2000" b="1" i="1" u="sng" dirty="0">
                <a:effectLst/>
                <a:latin typeface="Times New Roman" panose="02020603050405020304" pitchFamily="18" charset="0"/>
                <a:cs typeface="Times New Roman" panose="02020603050405020304" pitchFamily="18" charset="0"/>
              </a:rPr>
              <a:t>Streaming Data Access Pattern</a:t>
            </a:r>
            <a:r>
              <a:rPr lang="en-US" sz="2000" b="0" i="0" dirty="0">
                <a:effectLst/>
                <a:latin typeface="Times New Roman" panose="02020603050405020304" pitchFamily="18" charset="0"/>
                <a:cs typeface="Times New Roman" panose="02020603050405020304" pitchFamily="18" charset="0"/>
              </a:rPr>
              <a:t>: HDFS is designed on principle of </a:t>
            </a:r>
            <a:r>
              <a:rPr lang="en-US" sz="2000" b="0" i="1" dirty="0">
                <a:effectLst/>
                <a:latin typeface="Times New Roman" panose="02020603050405020304" pitchFamily="18" charset="0"/>
                <a:cs typeface="Times New Roman" panose="02020603050405020304" pitchFamily="18" charset="0"/>
              </a:rPr>
              <a:t>write-once and read-many-times</a:t>
            </a:r>
            <a:r>
              <a:rPr lang="en-US" sz="2000" b="0" i="0" dirty="0">
                <a:effectLst/>
                <a:latin typeface="Times New Roman" panose="02020603050405020304" pitchFamily="18" charset="0"/>
                <a:cs typeface="Times New Roman" panose="02020603050405020304" pitchFamily="18" charset="0"/>
              </a:rPr>
              <a:t>. Once data is written large portions of dataset can be processed any number times.</a:t>
            </a:r>
          </a:p>
          <a:p>
            <a:pPr algn="just" fontAlgn="base"/>
            <a:r>
              <a:rPr lang="en-US" sz="2000" b="1" i="1" dirty="0">
                <a:effectLst/>
                <a:latin typeface="Times New Roman" panose="02020603050405020304" pitchFamily="18" charset="0"/>
                <a:cs typeface="Times New Roman" panose="02020603050405020304" pitchFamily="18" charset="0"/>
              </a:rPr>
              <a:t>3. </a:t>
            </a:r>
            <a:r>
              <a:rPr lang="en-US" sz="2000" b="1" i="1" u="sng" dirty="0">
                <a:effectLst/>
                <a:latin typeface="Times New Roman" panose="02020603050405020304" pitchFamily="18" charset="0"/>
                <a:cs typeface="Times New Roman" panose="02020603050405020304" pitchFamily="18" charset="0"/>
              </a:rPr>
              <a:t>Commodity hardware</a:t>
            </a:r>
            <a:r>
              <a:rPr lang="en-US" sz="2000" b="1" i="1" dirty="0">
                <a:effectLst/>
                <a:latin typeface="Times New Roman" panose="02020603050405020304" pitchFamily="18" charset="0"/>
                <a:cs typeface="Times New Roman" panose="02020603050405020304" pitchFamily="18" charset="0"/>
              </a:rPr>
              <a:t>:</a:t>
            </a:r>
            <a:r>
              <a:rPr lang="en-US" sz="2000" b="0" i="1" dirty="0">
                <a:effectLst/>
                <a:latin typeface="Times New Roman" panose="02020603050405020304" pitchFamily="18" charset="0"/>
                <a:cs typeface="Times New Roman" panose="02020603050405020304" pitchFamily="18" charset="0"/>
              </a:rPr>
              <a:t> </a:t>
            </a:r>
            <a:r>
              <a:rPr lang="en-US" sz="2000" b="0" i="0" dirty="0">
                <a:effectLst/>
                <a:latin typeface="Times New Roman" panose="02020603050405020304" pitchFamily="18" charset="0"/>
                <a:cs typeface="Times New Roman" panose="02020603050405020304" pitchFamily="18" charset="0"/>
              </a:rPr>
              <a:t>Hardware that is inexpensive and easily available in the market. This is one of feature which specially distinguishes HDFS from other file system.</a:t>
            </a:r>
          </a:p>
          <a:p>
            <a:pPr marL="285750" indent="-285750" algn="just">
              <a:buFont typeface="Arial" panose="020B0604020202020204" pitchFamily="34" charset="0"/>
              <a:buChar char="•"/>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0308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4AEA9AB-F40F-D6B4-E221-48C83413B409}"/>
              </a:ext>
            </a:extLst>
          </p:cNvPr>
          <p:cNvPicPr>
            <a:picLocks noGrp="1" noChangeAspect="1"/>
          </p:cNvPicPr>
          <p:nvPr>
            <p:ph idx="1"/>
          </p:nvPr>
        </p:nvPicPr>
        <p:blipFill rotWithShape="1">
          <a:blip r:embed="rId2"/>
          <a:srcRect r="3857"/>
          <a:stretch/>
        </p:blipFill>
        <p:spPr>
          <a:xfrm>
            <a:off x="2438400" y="1004047"/>
            <a:ext cx="7315200" cy="3083557"/>
          </a:xfrm>
        </p:spPr>
      </p:pic>
      <p:sp>
        <p:nvSpPr>
          <p:cNvPr id="4" name="TextBox 3">
            <a:extLst>
              <a:ext uri="{FF2B5EF4-FFF2-40B4-BE49-F238E27FC236}">
                <a16:creationId xmlns:a16="http://schemas.microsoft.com/office/drawing/2014/main" id="{77FEF147-56EA-640A-F8C8-4D835A0D4799}"/>
              </a:ext>
            </a:extLst>
          </p:cNvPr>
          <p:cNvSpPr txBox="1"/>
          <p:nvPr/>
        </p:nvSpPr>
        <p:spPr>
          <a:xfrm>
            <a:off x="688258" y="4931348"/>
            <a:ext cx="10815484" cy="923330"/>
          </a:xfrm>
          <a:prstGeom prst="rect">
            <a:avLst/>
          </a:prstGeom>
          <a:noFill/>
        </p:spPr>
        <p:txBody>
          <a:bodyPr wrap="square">
            <a:spAutoFit/>
          </a:bodyPr>
          <a:lstStyle/>
          <a:p>
            <a:pPr marL="285750" indent="-285750" algn="just">
              <a:buFont typeface="Arial" panose="020B0604020202020204" pitchFamily="34" charset="0"/>
              <a:buChar char="•"/>
            </a:pPr>
            <a:r>
              <a:rPr lang="en-US" b="0" i="0" dirty="0">
                <a:solidFill>
                  <a:srgbClr val="333333"/>
                </a:solidFill>
                <a:effectLst/>
                <a:highlight>
                  <a:srgbClr val="FFFFFF"/>
                </a:highlight>
                <a:latin typeface="Times New Roman" panose="02020603050405020304" pitchFamily="18" charset="0"/>
                <a:cs typeface="Times New Roman" panose="02020603050405020304" pitchFamily="18" charset="0"/>
              </a:rPr>
              <a:t>A Hadoop cluster consists of a single master and multiple slave nodes. </a:t>
            </a:r>
          </a:p>
          <a:p>
            <a:pPr marL="285750" indent="-285750" algn="just">
              <a:buFont typeface="Arial" panose="020B0604020202020204" pitchFamily="34" charset="0"/>
              <a:buChar char="•"/>
            </a:pPr>
            <a:r>
              <a:rPr lang="en-US" b="0" i="0" dirty="0">
                <a:solidFill>
                  <a:srgbClr val="333333"/>
                </a:solidFill>
                <a:effectLst/>
                <a:highlight>
                  <a:srgbClr val="FFFFFF"/>
                </a:highlight>
                <a:latin typeface="Times New Roman" panose="02020603050405020304" pitchFamily="18" charset="0"/>
                <a:cs typeface="Times New Roman" panose="02020603050405020304" pitchFamily="18" charset="0"/>
              </a:rPr>
              <a:t>The master node includes Job Tracker, Task Tracker, </a:t>
            </a:r>
            <a:r>
              <a:rPr lang="en-US" b="0" i="0" dirty="0" err="1">
                <a:solidFill>
                  <a:srgbClr val="333333"/>
                </a:solidFill>
                <a:effectLst/>
                <a:highlight>
                  <a:srgbClr val="FFFFFF"/>
                </a:highlight>
                <a:latin typeface="Times New Roman" panose="02020603050405020304" pitchFamily="18" charset="0"/>
                <a:cs typeface="Times New Roman" panose="02020603050405020304" pitchFamily="18" charset="0"/>
              </a:rPr>
              <a:t>NameNode</a:t>
            </a:r>
            <a:r>
              <a:rPr lang="en-US" b="0" i="0" dirty="0">
                <a:solidFill>
                  <a:srgbClr val="333333"/>
                </a:solidFill>
                <a:effectLst/>
                <a:highlight>
                  <a:srgbClr val="FFFFFF"/>
                </a:highlight>
                <a:latin typeface="Times New Roman" panose="02020603050405020304" pitchFamily="18" charset="0"/>
                <a:cs typeface="Times New Roman" panose="02020603050405020304" pitchFamily="18" charset="0"/>
              </a:rPr>
              <a:t>, and </a:t>
            </a:r>
            <a:r>
              <a:rPr lang="en-US" b="0" i="0" dirty="0" err="1">
                <a:solidFill>
                  <a:srgbClr val="333333"/>
                </a:solidFill>
                <a:effectLst/>
                <a:highlight>
                  <a:srgbClr val="FFFFFF"/>
                </a:highlight>
                <a:latin typeface="Times New Roman" panose="02020603050405020304" pitchFamily="18" charset="0"/>
                <a:cs typeface="Times New Roman" panose="02020603050405020304" pitchFamily="18" charset="0"/>
              </a:rPr>
              <a:t>DataNode</a:t>
            </a:r>
            <a:r>
              <a:rPr lang="en-US" b="0" i="0" dirty="0">
                <a:solidFill>
                  <a:srgbClr val="333333"/>
                </a:solidFill>
                <a:effectLst/>
                <a:highlight>
                  <a:srgbClr val="FFFFFF"/>
                </a:highlight>
                <a:latin typeface="Times New Roman" panose="02020603050405020304" pitchFamily="18" charset="0"/>
                <a:cs typeface="Times New Roman" panose="02020603050405020304" pitchFamily="18" charset="0"/>
              </a:rPr>
              <a:t> whereas the slave node includes </a:t>
            </a:r>
            <a:r>
              <a:rPr lang="en-US" b="0" i="0" dirty="0" err="1">
                <a:solidFill>
                  <a:srgbClr val="333333"/>
                </a:solidFill>
                <a:effectLst/>
                <a:highlight>
                  <a:srgbClr val="FFFFFF"/>
                </a:highlight>
                <a:latin typeface="Times New Roman" panose="02020603050405020304" pitchFamily="18" charset="0"/>
                <a:cs typeface="Times New Roman" panose="02020603050405020304" pitchFamily="18" charset="0"/>
              </a:rPr>
              <a:t>DataNode</a:t>
            </a:r>
            <a:r>
              <a:rPr lang="en-US" b="0" i="0" dirty="0">
                <a:solidFill>
                  <a:srgbClr val="333333"/>
                </a:solidFill>
                <a:effectLst/>
                <a:highlight>
                  <a:srgbClr val="FFFFFF"/>
                </a:highlight>
                <a:latin typeface="Times New Roman" panose="02020603050405020304" pitchFamily="18" charset="0"/>
                <a:cs typeface="Times New Roman" panose="02020603050405020304" pitchFamily="18" charset="0"/>
              </a:rPr>
              <a:t> and </a:t>
            </a:r>
            <a:r>
              <a:rPr lang="en-US" b="0" i="0" dirty="0" err="1">
                <a:solidFill>
                  <a:srgbClr val="333333"/>
                </a:solidFill>
                <a:effectLst/>
                <a:highlight>
                  <a:srgbClr val="FFFFFF"/>
                </a:highlight>
                <a:latin typeface="Times New Roman" panose="02020603050405020304" pitchFamily="18" charset="0"/>
                <a:cs typeface="Times New Roman" panose="02020603050405020304" pitchFamily="18" charset="0"/>
              </a:rPr>
              <a:t>TaskTracker</a:t>
            </a:r>
            <a:r>
              <a:rPr lang="en-US" b="0" i="0" dirty="0">
                <a:solidFill>
                  <a:srgbClr val="333333"/>
                </a:solidFill>
                <a:effectLst/>
                <a:highlight>
                  <a:srgbClr val="FFFFFF"/>
                </a:highlight>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349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AC8E9-80F6-3414-8BA0-D32B535B5FDD}"/>
              </a:ext>
            </a:extLst>
          </p:cNvPr>
          <p:cNvSpPr>
            <a:spLocks noGrp="1"/>
          </p:cNvSpPr>
          <p:nvPr>
            <p:ph type="title"/>
          </p:nvPr>
        </p:nvSpPr>
        <p:spPr>
          <a:xfrm>
            <a:off x="537882" y="365125"/>
            <a:ext cx="10815918" cy="1325563"/>
          </a:xfrm>
        </p:spPr>
        <p:txBody>
          <a:bodyPr>
            <a:normAutofit/>
          </a:bodyPr>
          <a:lstStyle/>
          <a:p>
            <a:r>
              <a:rPr lang="en-IN" sz="4000" b="1" u="sng" dirty="0" err="1">
                <a:latin typeface="Times New Roman" panose="02020603050405020304" pitchFamily="18" charset="0"/>
                <a:cs typeface="Times New Roman" panose="02020603050405020304" pitchFamily="18" charset="0"/>
              </a:rPr>
              <a:t>Namenode</a:t>
            </a:r>
            <a:r>
              <a:rPr lang="en-IN" sz="4000" b="1" u="sng" dirty="0">
                <a:latin typeface="Times New Roman" panose="02020603050405020304" pitchFamily="18" charset="0"/>
                <a:cs typeface="Times New Roman" panose="02020603050405020304" pitchFamily="18" charset="0"/>
              </a:rPr>
              <a:t> (</a:t>
            </a:r>
            <a:r>
              <a:rPr lang="en-IN" sz="4000" b="1" u="sng" dirty="0" err="1">
                <a:latin typeface="Times New Roman" panose="02020603050405020304" pitchFamily="18" charset="0"/>
                <a:cs typeface="Times New Roman" panose="02020603050405020304" pitchFamily="18" charset="0"/>
              </a:rPr>
              <a:t>MasterNode</a:t>
            </a:r>
            <a:r>
              <a:rPr lang="en-IN" sz="4000" b="1" u="sng" dirty="0">
                <a:latin typeface="Times New Roman" panose="02020603050405020304" pitchFamily="18" charset="0"/>
                <a:cs typeface="Times New Roman" panose="02020603050405020304" pitchFamily="18" charset="0"/>
              </a:rPr>
              <a:t>)</a:t>
            </a:r>
            <a:r>
              <a:rPr lang="en-IN" sz="4000" b="1" u="sng" dirty="0"/>
              <a:t> </a:t>
            </a:r>
          </a:p>
        </p:txBody>
      </p:sp>
      <p:sp>
        <p:nvSpPr>
          <p:cNvPr id="3" name="Content Placeholder 2">
            <a:extLst>
              <a:ext uri="{FF2B5EF4-FFF2-40B4-BE49-F238E27FC236}">
                <a16:creationId xmlns:a16="http://schemas.microsoft.com/office/drawing/2014/main" id="{9208D000-ADA4-2AFB-26F1-BC7E2C188C10}"/>
              </a:ext>
            </a:extLst>
          </p:cNvPr>
          <p:cNvSpPr>
            <a:spLocks noGrp="1"/>
          </p:cNvSpPr>
          <p:nvPr>
            <p:ph idx="1"/>
          </p:nvPr>
        </p:nvSpPr>
        <p:spPr>
          <a:xfrm>
            <a:off x="537882" y="1690688"/>
            <a:ext cx="11116236" cy="4486275"/>
          </a:xfrm>
        </p:spPr>
        <p:txBody>
          <a:bodyPr/>
          <a:lstStyle/>
          <a:p>
            <a:pPr algn="just">
              <a:buFont typeface="Arial" panose="020B0604020202020204" pitchFamily="34" charset="0"/>
              <a:buChar char="•"/>
            </a:pP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It is a single master server exists in the HDFS cluster.</a:t>
            </a:r>
          </a:p>
          <a:p>
            <a:pPr algn="just">
              <a:buFont typeface="Arial" panose="020B0604020202020204" pitchFamily="34" charset="0"/>
              <a:buChar char="•"/>
            </a:pP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As it is a single node, it may become the reason for single-point failure.</a:t>
            </a:r>
          </a:p>
          <a:p>
            <a:pPr algn="just"/>
            <a:r>
              <a:rPr lang="en-US" sz="2000" dirty="0">
                <a:latin typeface="Times New Roman" panose="02020603050405020304" pitchFamily="18" charset="0"/>
                <a:cs typeface="Times New Roman" panose="02020603050405020304" pitchFamily="18" charset="0"/>
              </a:rPr>
              <a:t>Manages all the slave nodes and assign work to them.</a:t>
            </a:r>
            <a:endPar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It manages the file system namespace by executing an operation like the opening, renaming, and closing the files.</a:t>
            </a:r>
          </a:p>
          <a:p>
            <a:pPr algn="just"/>
            <a:r>
              <a:rPr lang="en-US" sz="2000" dirty="0">
                <a:latin typeface="Times New Roman" panose="02020603050405020304" pitchFamily="18" charset="0"/>
                <a:cs typeface="Times New Roman" panose="02020603050405020304" pitchFamily="18" charset="0"/>
              </a:rPr>
              <a:t>It should be deployed on reliable hardware which has the high config. not on commodity hardware.</a:t>
            </a:r>
            <a:endPar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It simplifies the architecture of the system.</a:t>
            </a:r>
          </a:p>
          <a:p>
            <a:endParaRPr lang="en-IN" dirty="0"/>
          </a:p>
        </p:txBody>
      </p:sp>
    </p:spTree>
    <p:extLst>
      <p:ext uri="{BB962C8B-B14F-4D97-AF65-F5344CB8AC3E}">
        <p14:creationId xmlns:p14="http://schemas.microsoft.com/office/powerpoint/2010/main" val="2165045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A23A2-F409-8A6C-FA31-FD993CD8B277}"/>
              </a:ext>
            </a:extLst>
          </p:cNvPr>
          <p:cNvSpPr>
            <a:spLocks noGrp="1"/>
          </p:cNvSpPr>
          <p:nvPr>
            <p:ph type="title"/>
          </p:nvPr>
        </p:nvSpPr>
        <p:spPr>
          <a:xfrm>
            <a:off x="475129" y="365126"/>
            <a:ext cx="10878671" cy="814746"/>
          </a:xfrm>
        </p:spPr>
        <p:txBody>
          <a:bodyPr>
            <a:normAutofit/>
          </a:bodyPr>
          <a:lstStyle/>
          <a:p>
            <a:r>
              <a:rPr lang="en-IN" sz="4000" b="1" u="sng" dirty="0" err="1">
                <a:latin typeface="Times New Roman" panose="02020603050405020304" pitchFamily="18" charset="0"/>
                <a:cs typeface="Times New Roman" panose="02020603050405020304" pitchFamily="18" charset="0"/>
              </a:rPr>
              <a:t>Datanode</a:t>
            </a:r>
            <a:r>
              <a:rPr lang="en-IN" sz="4000" b="1" u="sng" dirty="0">
                <a:latin typeface="Times New Roman" panose="02020603050405020304" pitchFamily="18" charset="0"/>
                <a:cs typeface="Times New Roman" panose="02020603050405020304" pitchFamily="18" charset="0"/>
              </a:rPr>
              <a:t> (</a:t>
            </a:r>
            <a:r>
              <a:rPr lang="en-IN" sz="4000" b="1" u="sng" dirty="0" err="1">
                <a:latin typeface="Times New Roman" panose="02020603050405020304" pitchFamily="18" charset="0"/>
                <a:cs typeface="Times New Roman" panose="02020603050405020304" pitchFamily="18" charset="0"/>
              </a:rPr>
              <a:t>SlaveNode</a:t>
            </a:r>
            <a:r>
              <a:rPr lang="en-IN" sz="4000" b="1" u="sng"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8BEECE6C-5F38-17A2-6523-4A822988F664}"/>
              </a:ext>
            </a:extLst>
          </p:cNvPr>
          <p:cNvSpPr>
            <a:spLocks noGrp="1"/>
          </p:cNvSpPr>
          <p:nvPr>
            <p:ph idx="1"/>
          </p:nvPr>
        </p:nvSpPr>
        <p:spPr>
          <a:xfrm>
            <a:off x="475130" y="1690688"/>
            <a:ext cx="11322424" cy="4486275"/>
          </a:xfrm>
        </p:spPr>
        <p:txBody>
          <a:bodyPr/>
          <a:lstStyle/>
          <a:p>
            <a:pPr algn="just">
              <a:buFont typeface="Arial" panose="020B0604020202020204" pitchFamily="34" charset="0"/>
              <a:buChar char="•"/>
            </a:pP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The HDFS cluster contains multiple </a:t>
            </a:r>
            <a:r>
              <a:rPr lang="en-US" sz="2000" b="0" i="0" dirty="0" err="1">
                <a:solidFill>
                  <a:srgbClr val="000000"/>
                </a:solidFill>
                <a:effectLst/>
                <a:highlight>
                  <a:srgbClr val="FFFFFF"/>
                </a:highlight>
                <a:latin typeface="Times New Roman" panose="02020603050405020304" pitchFamily="18" charset="0"/>
                <a:cs typeface="Times New Roman" panose="02020603050405020304" pitchFamily="18" charset="0"/>
              </a:rPr>
              <a:t>DataNodes</a:t>
            </a: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a:t>
            </a:r>
          </a:p>
          <a:p>
            <a:pPr algn="just">
              <a:buFont typeface="Arial" panose="020B0604020202020204" pitchFamily="34" charset="0"/>
              <a:buChar char="•"/>
            </a:pP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Each </a:t>
            </a:r>
            <a:r>
              <a:rPr lang="en-US" sz="2000" b="0" i="0" dirty="0" err="1">
                <a:solidFill>
                  <a:srgbClr val="000000"/>
                </a:solidFill>
                <a:effectLst/>
                <a:highlight>
                  <a:srgbClr val="FFFFFF"/>
                </a:highlight>
                <a:latin typeface="Times New Roman" panose="02020603050405020304" pitchFamily="18" charset="0"/>
                <a:cs typeface="Times New Roman" panose="02020603050405020304" pitchFamily="18" charset="0"/>
              </a:rPr>
              <a:t>DataNode</a:t>
            </a: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 contains multiple data blocks.</a:t>
            </a:r>
          </a:p>
          <a:p>
            <a:pPr algn="just">
              <a:buFont typeface="Arial" panose="020B0604020202020204" pitchFamily="34" charset="0"/>
              <a:buChar char="•"/>
            </a:pP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These data blocks are used to store data.</a:t>
            </a:r>
          </a:p>
          <a:p>
            <a:pPr algn="just"/>
            <a:r>
              <a:rPr lang="en-US" sz="2000" dirty="0">
                <a:latin typeface="Times New Roman" panose="02020603050405020304" pitchFamily="18" charset="0"/>
                <a:cs typeface="Times New Roman" panose="02020603050405020304" pitchFamily="18" charset="0"/>
              </a:rPr>
              <a:t>Actual worker nodes, who do the actual work like reading, writing, processing etc.</a:t>
            </a:r>
          </a:p>
          <a:p>
            <a:pPr algn="just"/>
            <a:r>
              <a:rPr lang="en-US" sz="2000" dirty="0">
                <a:latin typeface="Times New Roman" panose="02020603050405020304" pitchFamily="18" charset="0"/>
                <a:cs typeface="Times New Roman" panose="02020603050405020304" pitchFamily="18" charset="0"/>
              </a:rPr>
              <a:t>They can be deployed on commodity hardware.</a:t>
            </a:r>
            <a:endPar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It is the responsibility of </a:t>
            </a:r>
            <a:r>
              <a:rPr lang="en-US" sz="2000" b="0" i="0" dirty="0" err="1">
                <a:solidFill>
                  <a:srgbClr val="000000"/>
                </a:solidFill>
                <a:effectLst/>
                <a:highlight>
                  <a:srgbClr val="FFFFFF"/>
                </a:highlight>
                <a:latin typeface="Times New Roman" panose="02020603050405020304" pitchFamily="18" charset="0"/>
                <a:cs typeface="Times New Roman" panose="02020603050405020304" pitchFamily="18" charset="0"/>
              </a:rPr>
              <a:t>DataNode</a:t>
            </a: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 to read and write requests from the file system's clients.</a:t>
            </a:r>
          </a:p>
          <a:p>
            <a:pPr algn="just">
              <a:buFont typeface="Arial" panose="020B0604020202020204" pitchFamily="34" charset="0"/>
              <a:buChar char="•"/>
            </a:pP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It performs block creation, deletion, and replication upon instruction from the </a:t>
            </a:r>
            <a:r>
              <a:rPr lang="en-US" sz="2000" b="0" i="0" dirty="0" err="1">
                <a:solidFill>
                  <a:srgbClr val="000000"/>
                </a:solidFill>
                <a:effectLst/>
                <a:highlight>
                  <a:srgbClr val="FFFFFF"/>
                </a:highlight>
                <a:latin typeface="Times New Roman" panose="02020603050405020304" pitchFamily="18" charset="0"/>
                <a:cs typeface="Times New Roman" panose="02020603050405020304" pitchFamily="18" charset="0"/>
              </a:rPr>
              <a:t>NameNode</a:t>
            </a: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a:t>
            </a:r>
          </a:p>
          <a:p>
            <a:endParaRPr lang="en-IN" dirty="0"/>
          </a:p>
        </p:txBody>
      </p:sp>
    </p:spTree>
    <p:extLst>
      <p:ext uri="{BB962C8B-B14F-4D97-AF65-F5344CB8AC3E}">
        <p14:creationId xmlns:p14="http://schemas.microsoft.com/office/powerpoint/2010/main" val="4215036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F73EA-187B-7D27-61C7-222E4B588F79}"/>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Job Tracker and Task Tracker</a:t>
            </a:r>
          </a:p>
        </p:txBody>
      </p:sp>
      <p:sp>
        <p:nvSpPr>
          <p:cNvPr id="3" name="Content Placeholder 2">
            <a:extLst>
              <a:ext uri="{FF2B5EF4-FFF2-40B4-BE49-F238E27FC236}">
                <a16:creationId xmlns:a16="http://schemas.microsoft.com/office/drawing/2014/main" id="{5B6BFAEE-C2CB-DAC6-F936-94EFE7489107}"/>
              </a:ext>
            </a:extLst>
          </p:cNvPr>
          <p:cNvSpPr>
            <a:spLocks noGrp="1"/>
          </p:cNvSpPr>
          <p:nvPr>
            <p:ph idx="1"/>
          </p:nvPr>
        </p:nvSpPr>
        <p:spPr/>
        <p:txBody>
          <a:bodyPr/>
          <a:lstStyle/>
          <a:p>
            <a:pPr algn="just"/>
            <a:r>
              <a:rPr lang="en-US" sz="2000" b="1" i="0" u="sng" dirty="0">
                <a:effectLst/>
                <a:highlight>
                  <a:srgbClr val="FFFFFF"/>
                </a:highlight>
                <a:latin typeface="Times New Roman" panose="02020603050405020304" pitchFamily="18" charset="0"/>
                <a:cs typeface="Times New Roman" panose="02020603050405020304" pitchFamily="18" charset="0"/>
              </a:rPr>
              <a:t>Job Tracker : </a:t>
            </a: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The role of Job Tracker is to accept the MapReduce jobs from client and process the data by using </a:t>
            </a:r>
            <a:r>
              <a:rPr lang="en-US" sz="2000" b="0" i="0" dirty="0" err="1">
                <a:solidFill>
                  <a:srgbClr val="000000"/>
                </a:solidFill>
                <a:effectLst/>
                <a:highlight>
                  <a:srgbClr val="FFFFFF"/>
                </a:highlight>
                <a:latin typeface="Times New Roman" panose="02020603050405020304" pitchFamily="18" charset="0"/>
                <a:cs typeface="Times New Roman" panose="02020603050405020304" pitchFamily="18" charset="0"/>
              </a:rPr>
              <a:t>NameNode</a:t>
            </a: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a:t>
            </a:r>
          </a:p>
          <a:p>
            <a:pPr algn="just">
              <a:buFont typeface="Arial" panose="020B0604020202020204" pitchFamily="34" charset="0"/>
              <a:buChar char="•"/>
            </a:pP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In response, </a:t>
            </a:r>
            <a:r>
              <a:rPr lang="en-US" sz="2000" b="0" i="0" dirty="0" err="1">
                <a:solidFill>
                  <a:srgbClr val="000000"/>
                </a:solidFill>
                <a:effectLst/>
                <a:highlight>
                  <a:srgbClr val="FFFFFF"/>
                </a:highlight>
                <a:latin typeface="Times New Roman" panose="02020603050405020304" pitchFamily="18" charset="0"/>
                <a:cs typeface="Times New Roman" panose="02020603050405020304" pitchFamily="18" charset="0"/>
              </a:rPr>
              <a:t>NameNode</a:t>
            </a: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 provides metadata to Job Tracker.</a:t>
            </a:r>
          </a:p>
          <a:p>
            <a:pPr algn="just"/>
            <a:r>
              <a:rPr lang="en-US" sz="2000" b="1" i="0" u="sng" dirty="0">
                <a:effectLst/>
                <a:highlight>
                  <a:srgbClr val="FFFFFF"/>
                </a:highlight>
                <a:latin typeface="Times New Roman" panose="02020603050405020304" pitchFamily="18" charset="0"/>
                <a:cs typeface="Times New Roman" panose="02020603050405020304" pitchFamily="18" charset="0"/>
              </a:rPr>
              <a:t>Task Tracker : </a:t>
            </a: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It works as a slave node for Job Tracker.</a:t>
            </a:r>
          </a:p>
          <a:p>
            <a:pPr algn="just">
              <a:buFont typeface="Arial" panose="020B0604020202020204" pitchFamily="34" charset="0"/>
              <a:buChar char="•"/>
            </a:pPr>
            <a:r>
              <a:rPr lang="en-US" sz="2000" b="0" i="0" dirty="0">
                <a:solidFill>
                  <a:srgbClr val="000000"/>
                </a:solidFill>
                <a:effectLst/>
                <a:highlight>
                  <a:srgbClr val="FFFFFF"/>
                </a:highlight>
                <a:latin typeface="Times New Roman" panose="02020603050405020304" pitchFamily="18" charset="0"/>
                <a:cs typeface="Times New Roman" panose="02020603050405020304" pitchFamily="18" charset="0"/>
              </a:rPr>
              <a:t>It receives task and code from Job Tracker and applies that code on the file. This process can also be called as a Mapper</a:t>
            </a:r>
          </a:p>
          <a:p>
            <a:endParaRPr lang="en-IN" dirty="0"/>
          </a:p>
        </p:txBody>
      </p:sp>
    </p:spTree>
    <p:extLst>
      <p:ext uri="{BB962C8B-B14F-4D97-AF65-F5344CB8AC3E}">
        <p14:creationId xmlns:p14="http://schemas.microsoft.com/office/powerpoint/2010/main" val="3329209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FE4D5D0-61B8-70D5-E689-E6693C015EE5}"/>
              </a:ext>
            </a:extLst>
          </p:cNvPr>
          <p:cNvPicPr>
            <a:picLocks noGrp="1" noChangeAspect="1"/>
          </p:cNvPicPr>
          <p:nvPr>
            <p:ph idx="1"/>
          </p:nvPr>
        </p:nvPicPr>
        <p:blipFill>
          <a:blip r:embed="rId2"/>
          <a:stretch>
            <a:fillRect/>
          </a:stretch>
        </p:blipFill>
        <p:spPr>
          <a:xfrm>
            <a:off x="1974075" y="858185"/>
            <a:ext cx="6624484" cy="2774246"/>
          </a:xfrm>
        </p:spPr>
      </p:pic>
      <p:pic>
        <p:nvPicPr>
          <p:cNvPr id="7" name="Picture 6">
            <a:extLst>
              <a:ext uri="{FF2B5EF4-FFF2-40B4-BE49-F238E27FC236}">
                <a16:creationId xmlns:a16="http://schemas.microsoft.com/office/drawing/2014/main" id="{9AFCA4FA-79C1-F83B-2152-A3F09BCA1CB9}"/>
              </a:ext>
            </a:extLst>
          </p:cNvPr>
          <p:cNvPicPr>
            <a:picLocks noChangeAspect="1"/>
          </p:cNvPicPr>
          <p:nvPr/>
        </p:nvPicPr>
        <p:blipFill>
          <a:blip r:embed="rId3"/>
          <a:stretch>
            <a:fillRect/>
          </a:stretch>
        </p:blipFill>
        <p:spPr>
          <a:xfrm>
            <a:off x="1974075" y="4037973"/>
            <a:ext cx="6624484" cy="2497322"/>
          </a:xfrm>
          <a:prstGeom prst="rect">
            <a:avLst/>
          </a:prstGeom>
        </p:spPr>
      </p:pic>
    </p:spTree>
    <p:extLst>
      <p:ext uri="{BB962C8B-B14F-4D97-AF65-F5344CB8AC3E}">
        <p14:creationId xmlns:p14="http://schemas.microsoft.com/office/powerpoint/2010/main" val="1675948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EE165-CCAA-4789-A8A3-0A9F25F6A3A2}"/>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Data Stored in HDFS</a:t>
            </a:r>
          </a:p>
        </p:txBody>
      </p:sp>
      <p:sp>
        <p:nvSpPr>
          <p:cNvPr id="3" name="Content Placeholder 2">
            <a:extLst>
              <a:ext uri="{FF2B5EF4-FFF2-40B4-BE49-F238E27FC236}">
                <a16:creationId xmlns:a16="http://schemas.microsoft.com/office/drawing/2014/main" id="{CD0B7DF4-0709-4CB8-811B-EC0E0988ED82}"/>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Lets assume that 100TB file is inserted, then </a:t>
            </a:r>
            <a:r>
              <a:rPr lang="en-US" sz="2000" dirty="0" err="1">
                <a:latin typeface="Times New Roman" panose="02020603050405020304" pitchFamily="18" charset="0"/>
                <a:cs typeface="Times New Roman" panose="02020603050405020304" pitchFamily="18" charset="0"/>
              </a:rPr>
              <a:t>masternode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namenode</a:t>
            </a:r>
            <a:r>
              <a:rPr lang="en-US" sz="2000" dirty="0">
                <a:latin typeface="Times New Roman" panose="02020603050405020304" pitchFamily="18" charset="0"/>
                <a:cs typeface="Times New Roman" panose="02020603050405020304" pitchFamily="18" charset="0"/>
              </a:rPr>
              <a:t>) will first divide the file into blocks of 10TB (default size is 128 MB in Hadoop 2.x and above). </a:t>
            </a:r>
          </a:p>
          <a:p>
            <a:pPr algn="just"/>
            <a:r>
              <a:rPr lang="en-US" sz="2000" dirty="0">
                <a:latin typeface="Times New Roman" panose="02020603050405020304" pitchFamily="18" charset="0"/>
                <a:cs typeface="Times New Roman" panose="02020603050405020304" pitchFamily="18" charset="0"/>
              </a:rPr>
              <a:t>Then these blocks are stored across different </a:t>
            </a:r>
            <a:r>
              <a:rPr lang="en-US" sz="2000" dirty="0" err="1">
                <a:latin typeface="Times New Roman" panose="02020603050405020304" pitchFamily="18" charset="0"/>
                <a:cs typeface="Times New Roman" panose="02020603050405020304" pitchFamily="18" charset="0"/>
              </a:rPr>
              <a:t>datanodes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slavenode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Datanodes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slavenode</a:t>
            </a:r>
            <a:r>
              <a:rPr lang="en-US" sz="2000" dirty="0">
                <a:latin typeface="Times New Roman" panose="02020603050405020304" pitchFamily="18" charset="0"/>
                <a:cs typeface="Times New Roman" panose="02020603050405020304" pitchFamily="18" charset="0"/>
              </a:rPr>
              <a:t>) replicate the blocks among themselves and the information of what blocks they contain is sent to the master. </a:t>
            </a:r>
          </a:p>
          <a:p>
            <a:pPr algn="just"/>
            <a:r>
              <a:rPr lang="en-US" sz="2000" dirty="0">
                <a:latin typeface="Times New Roman" panose="02020603050405020304" pitchFamily="18" charset="0"/>
                <a:cs typeface="Times New Roman" panose="02020603050405020304" pitchFamily="18" charset="0"/>
              </a:rPr>
              <a:t>Default replication factor is 3 means for each block 3 replicas are created (including itself). In hdfs.site.xml we can increase or decrease the replication factor </a:t>
            </a:r>
            <a:r>
              <a:rPr lang="en-US" sz="2000" dirty="0" err="1">
                <a:latin typeface="Times New Roman" panose="02020603050405020304" pitchFamily="18" charset="0"/>
                <a:cs typeface="Times New Roman" panose="02020603050405020304" pitchFamily="18" charset="0"/>
              </a:rPr>
              <a:t>i.e</a:t>
            </a:r>
            <a:r>
              <a:rPr lang="en-US" sz="2000" dirty="0">
                <a:latin typeface="Times New Roman" panose="02020603050405020304" pitchFamily="18" charset="0"/>
                <a:cs typeface="Times New Roman" panose="02020603050405020304" pitchFamily="18" charset="0"/>
              </a:rPr>
              <a:t> we can edit its configuration here. </a:t>
            </a:r>
          </a:p>
          <a:p>
            <a:pPr algn="just"/>
            <a:endParaRPr lang="en-US" sz="2000" dirty="0">
              <a:latin typeface="Times New Roman" panose="02020603050405020304" pitchFamily="18" charset="0"/>
              <a:cs typeface="Times New Roman" panose="02020603050405020304" pitchFamily="18" charset="0"/>
            </a:endParaRPr>
          </a:p>
          <a:p>
            <a:pPr algn="just"/>
            <a:r>
              <a:rPr lang="en-US" sz="2000" u="sng" dirty="0">
                <a:latin typeface="Times New Roman" panose="02020603050405020304" pitchFamily="18" charset="0"/>
                <a:cs typeface="Times New Roman" panose="02020603050405020304" pitchFamily="18" charset="0"/>
              </a:rPr>
              <a:t>Note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MasterNode</a:t>
            </a:r>
            <a:r>
              <a:rPr lang="en-US" sz="2000" dirty="0">
                <a:latin typeface="Times New Roman" panose="02020603050405020304" pitchFamily="18" charset="0"/>
                <a:cs typeface="Times New Roman" panose="02020603050405020304" pitchFamily="18" charset="0"/>
              </a:rPr>
              <a:t> has the record of everything, it knows the location and info of each and every single data nodes and the blocks they contain, i.e. nothing is done without the permission of </a:t>
            </a:r>
            <a:r>
              <a:rPr lang="en-US" sz="2000" dirty="0" err="1">
                <a:latin typeface="Times New Roman" panose="02020603050405020304" pitchFamily="18" charset="0"/>
                <a:cs typeface="Times New Roman" panose="02020603050405020304" pitchFamily="18" charset="0"/>
              </a:rPr>
              <a:t>masternode</a:t>
            </a:r>
            <a:r>
              <a:rPr lang="en-US" sz="2000" dirty="0">
                <a:latin typeface="Times New Roman" panose="02020603050405020304" pitchFamily="18" charset="0"/>
                <a:cs typeface="Times New Roman" panose="02020603050405020304" pitchFamily="18" charset="0"/>
              </a:rPr>
              <a:t>. </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4838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F976261-A805-40CD-F405-9F5B1A6BDCC7}"/>
              </a:ext>
            </a:extLst>
          </p:cNvPr>
          <p:cNvPicPr>
            <a:picLocks noGrp="1" noChangeAspect="1"/>
          </p:cNvPicPr>
          <p:nvPr>
            <p:ph idx="1"/>
          </p:nvPr>
        </p:nvPicPr>
        <p:blipFill>
          <a:blip r:embed="rId2"/>
          <a:stretch>
            <a:fillRect/>
          </a:stretch>
        </p:blipFill>
        <p:spPr>
          <a:xfrm>
            <a:off x="582807" y="365125"/>
            <a:ext cx="10222845" cy="5795798"/>
          </a:xfrm>
        </p:spPr>
      </p:pic>
      <p:pic>
        <p:nvPicPr>
          <p:cNvPr id="4" name="Picture 3">
            <a:extLst>
              <a:ext uri="{FF2B5EF4-FFF2-40B4-BE49-F238E27FC236}">
                <a16:creationId xmlns:a16="http://schemas.microsoft.com/office/drawing/2014/main" id="{67F4E894-B984-45F2-923E-C86526DBDA0C}"/>
              </a:ext>
            </a:extLst>
          </p:cNvPr>
          <p:cNvPicPr>
            <a:picLocks noChangeAspect="1"/>
          </p:cNvPicPr>
          <p:nvPr/>
        </p:nvPicPr>
        <p:blipFill>
          <a:blip r:embed="rId3"/>
          <a:stretch>
            <a:fillRect/>
          </a:stretch>
        </p:blipFill>
        <p:spPr>
          <a:xfrm>
            <a:off x="1020413" y="263884"/>
            <a:ext cx="3085422" cy="258482"/>
          </a:xfrm>
          <a:prstGeom prst="rect">
            <a:avLst/>
          </a:prstGeom>
        </p:spPr>
      </p:pic>
      <p:pic>
        <p:nvPicPr>
          <p:cNvPr id="7" name="Picture 6">
            <a:extLst>
              <a:ext uri="{FF2B5EF4-FFF2-40B4-BE49-F238E27FC236}">
                <a16:creationId xmlns:a16="http://schemas.microsoft.com/office/drawing/2014/main" id="{71864259-41D8-4969-996E-18E755EFFAE2}"/>
              </a:ext>
            </a:extLst>
          </p:cNvPr>
          <p:cNvPicPr>
            <a:picLocks noChangeAspect="1"/>
          </p:cNvPicPr>
          <p:nvPr/>
        </p:nvPicPr>
        <p:blipFill>
          <a:blip r:embed="rId3"/>
          <a:stretch>
            <a:fillRect/>
          </a:stretch>
        </p:blipFill>
        <p:spPr>
          <a:xfrm>
            <a:off x="582807" y="5770343"/>
            <a:ext cx="2333951" cy="390580"/>
          </a:xfrm>
          <a:prstGeom prst="rect">
            <a:avLst/>
          </a:prstGeom>
        </p:spPr>
      </p:pic>
    </p:spTree>
    <p:extLst>
      <p:ext uri="{BB962C8B-B14F-4D97-AF65-F5344CB8AC3E}">
        <p14:creationId xmlns:p14="http://schemas.microsoft.com/office/powerpoint/2010/main" val="3861225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F9A02-93FA-4CD8-AB17-CF16CF88771F}"/>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Why divide the files into blocks?</a:t>
            </a:r>
          </a:p>
        </p:txBody>
      </p:sp>
      <p:sp>
        <p:nvSpPr>
          <p:cNvPr id="3" name="Content Placeholder 2">
            <a:extLst>
              <a:ext uri="{FF2B5EF4-FFF2-40B4-BE49-F238E27FC236}">
                <a16:creationId xmlns:a16="http://schemas.microsoft.com/office/drawing/2014/main" id="{D8E7EBBE-56AD-4542-B851-F2909223E773}"/>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Let’s assume that we don’t divide, now it’s very difficult to store a 100 TB file on a single machine. </a:t>
            </a:r>
          </a:p>
          <a:p>
            <a:pPr algn="just"/>
            <a:r>
              <a:rPr lang="en-US" sz="2000" dirty="0">
                <a:latin typeface="Times New Roman" panose="02020603050405020304" pitchFamily="18" charset="0"/>
                <a:cs typeface="Times New Roman" panose="02020603050405020304" pitchFamily="18" charset="0"/>
              </a:rPr>
              <a:t>Even if we store, then each read and write operation on that whole file is going to take very high seek time. </a:t>
            </a:r>
          </a:p>
          <a:p>
            <a:pPr algn="just"/>
            <a:r>
              <a:rPr lang="en-US" sz="2000" dirty="0">
                <a:latin typeface="Times New Roman" panose="02020603050405020304" pitchFamily="18" charset="0"/>
                <a:cs typeface="Times New Roman" panose="02020603050405020304" pitchFamily="18" charset="0"/>
              </a:rPr>
              <a:t>But if we have multiple blocks of size 128MB then its become easy to perform various read and write operations on it compared to doing it on a whole file at once. </a:t>
            </a:r>
          </a:p>
          <a:p>
            <a:pPr algn="just"/>
            <a:r>
              <a:rPr lang="en-US" sz="2000" dirty="0">
                <a:latin typeface="Times New Roman" panose="02020603050405020304" pitchFamily="18" charset="0"/>
                <a:cs typeface="Times New Roman" panose="02020603050405020304" pitchFamily="18" charset="0"/>
              </a:rPr>
              <a:t>So we divide the file to have faster data access i.e. reduce seek time. </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6299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1947B-96EB-4BD4-8C95-469C8BA7588F}"/>
              </a:ext>
            </a:extLst>
          </p:cNvPr>
          <p:cNvSpPr>
            <a:spLocks noGrp="1"/>
          </p:cNvSpPr>
          <p:nvPr>
            <p:ph type="title"/>
          </p:nvPr>
        </p:nvSpPr>
        <p:spPr/>
        <p:txBody>
          <a:bodyPr>
            <a:normAutofit/>
          </a:bodyPr>
          <a:lstStyle/>
          <a:p>
            <a:r>
              <a:rPr lang="en-US" sz="4000" b="1" u="sng" dirty="0">
                <a:latin typeface="Times New Roman" panose="02020603050405020304" pitchFamily="18" charset="0"/>
                <a:cs typeface="Times New Roman" panose="02020603050405020304" pitchFamily="18" charset="0"/>
              </a:rPr>
              <a:t>Why replicate the blocks in data nodes while storing? </a:t>
            </a:r>
            <a:endParaRPr lang="en-IN" sz="4000" b="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B269C9B-008E-4EF3-8BC9-55815E4EE7CD}"/>
              </a:ext>
            </a:extLst>
          </p:cNvPr>
          <p:cNvSpPr>
            <a:spLocks noGrp="1"/>
          </p:cNvSpPr>
          <p:nvPr>
            <p:ph idx="1"/>
          </p:nvPr>
        </p:nvSpPr>
        <p:spPr>
          <a:xfrm>
            <a:off x="838200" y="1825625"/>
            <a:ext cx="10515600" cy="4745504"/>
          </a:xfrm>
        </p:spPr>
        <p:txBody>
          <a:bodyPr/>
          <a:lstStyle/>
          <a:p>
            <a:pPr algn="just"/>
            <a:r>
              <a:rPr lang="en-US" sz="2000" dirty="0">
                <a:latin typeface="Times New Roman" panose="02020603050405020304" pitchFamily="18" charset="0"/>
                <a:cs typeface="Times New Roman" panose="02020603050405020304" pitchFamily="18" charset="0"/>
              </a:rPr>
              <a:t>Let’s assume we don’t replicate and only one yellow block is present on </a:t>
            </a:r>
            <a:r>
              <a:rPr lang="en-US" sz="2000" dirty="0" err="1">
                <a:latin typeface="Times New Roman" panose="02020603050405020304" pitchFamily="18" charset="0"/>
                <a:cs typeface="Times New Roman" panose="02020603050405020304" pitchFamily="18" charset="0"/>
              </a:rPr>
              <a:t>datanode</a:t>
            </a:r>
            <a:r>
              <a:rPr lang="en-US" sz="2000" dirty="0">
                <a:latin typeface="Times New Roman" panose="02020603050405020304" pitchFamily="18" charset="0"/>
                <a:cs typeface="Times New Roman" panose="02020603050405020304" pitchFamily="18" charset="0"/>
              </a:rPr>
              <a:t> D1. </a:t>
            </a:r>
          </a:p>
          <a:p>
            <a:pPr algn="just"/>
            <a:r>
              <a:rPr lang="en-US" sz="2000" dirty="0">
                <a:latin typeface="Times New Roman" panose="02020603050405020304" pitchFamily="18" charset="0"/>
                <a:cs typeface="Times New Roman" panose="02020603050405020304" pitchFamily="18" charset="0"/>
              </a:rPr>
              <a:t>Now if the data node D1 crashes we will lose the block and which will make the overall data inconsistent and faulty. </a:t>
            </a:r>
          </a:p>
          <a:p>
            <a:pPr algn="just"/>
            <a:r>
              <a:rPr lang="en-US" sz="2000" dirty="0">
                <a:latin typeface="Times New Roman" panose="02020603050405020304" pitchFamily="18" charset="0"/>
                <a:cs typeface="Times New Roman" panose="02020603050405020304" pitchFamily="18" charset="0"/>
              </a:rPr>
              <a:t>So we replicate the blocks to achieve fault-tolerance. </a:t>
            </a:r>
            <a:endParaRPr lang="en-IN" sz="2000" dirty="0">
              <a:latin typeface="Times New Roman" panose="02020603050405020304" pitchFamily="18" charset="0"/>
              <a:cs typeface="Times New Roman" panose="02020603050405020304" pitchFamily="18" charset="0"/>
            </a:endParaRPr>
          </a:p>
          <a:p>
            <a:endParaRPr lang="en-IN" dirty="0"/>
          </a:p>
          <a:p>
            <a:endParaRPr lang="en-IN" dirty="0"/>
          </a:p>
          <a:p>
            <a:endParaRPr lang="en-IN" dirty="0"/>
          </a:p>
          <a:p>
            <a:endParaRPr lang="en-IN" dirty="0"/>
          </a:p>
        </p:txBody>
      </p:sp>
      <p:pic>
        <p:nvPicPr>
          <p:cNvPr id="1028" name="Picture 4">
            <a:extLst>
              <a:ext uri="{FF2B5EF4-FFF2-40B4-BE49-F238E27FC236}">
                <a16:creationId xmlns:a16="http://schemas.microsoft.com/office/drawing/2014/main" id="{2CDD8C07-5AE2-47D4-BEDD-BC2B4D15D1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5929" y="3339353"/>
            <a:ext cx="6060141" cy="3074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7064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F9FC7-7154-4298-9FDF-DAB92AA70A83}"/>
              </a:ext>
            </a:extLst>
          </p:cNvPr>
          <p:cNvSpPr>
            <a:spLocks noGrp="1"/>
          </p:cNvSpPr>
          <p:nvPr>
            <p:ph type="title"/>
          </p:nvPr>
        </p:nvSpPr>
        <p:spPr/>
        <p:txBody>
          <a:bodyPr/>
          <a:lstStyle/>
          <a:p>
            <a:r>
              <a:rPr lang="en-IN" sz="4400" b="1" u="sng" dirty="0">
                <a:latin typeface="Times New Roman" panose="02020603050405020304" pitchFamily="18" charset="0"/>
                <a:cs typeface="Times New Roman" panose="02020603050405020304" pitchFamily="18" charset="0"/>
              </a:rPr>
              <a:t>What is YARN?</a:t>
            </a:r>
            <a:endParaRPr lang="en-IN" dirty="0"/>
          </a:p>
        </p:txBody>
      </p:sp>
      <p:sp>
        <p:nvSpPr>
          <p:cNvPr id="3" name="Content Placeholder 2">
            <a:extLst>
              <a:ext uri="{FF2B5EF4-FFF2-40B4-BE49-F238E27FC236}">
                <a16:creationId xmlns:a16="http://schemas.microsoft.com/office/drawing/2014/main" id="{CBEDEA17-4297-45DF-898C-BA4349E5820C}"/>
              </a:ext>
            </a:extLst>
          </p:cNvPr>
          <p:cNvSpPr>
            <a:spLocks noGrp="1"/>
          </p:cNvSpPr>
          <p:nvPr>
            <p:ph idx="1"/>
          </p:nvPr>
        </p:nvSpPr>
        <p:spPr/>
        <p:txBody>
          <a:bodyPr>
            <a:normAutofit fontScale="70000" lnSpcReduction="20000"/>
          </a:bodyPr>
          <a:lstStyle/>
          <a:p>
            <a:pPr algn="just">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YARN[YET ANOTHER RESOURCE NEGOTIATOR] provides the resource management. </a:t>
            </a:r>
          </a:p>
          <a:p>
            <a:pPr algn="just"/>
            <a:r>
              <a:rPr lang="en-US" sz="2800" dirty="0">
                <a:latin typeface="Times New Roman" panose="02020603050405020304" pitchFamily="18" charset="0"/>
                <a:cs typeface="Times New Roman" panose="02020603050405020304" pitchFamily="18" charset="0"/>
              </a:rPr>
              <a:t>It is the operating system of Hadoop. </a:t>
            </a:r>
          </a:p>
          <a:p>
            <a:pPr algn="just"/>
            <a:r>
              <a:rPr lang="en-US" sz="2800" dirty="0">
                <a:latin typeface="Times New Roman" panose="02020603050405020304" pitchFamily="18" charset="0"/>
                <a:cs typeface="Times New Roman" panose="02020603050405020304" pitchFamily="18" charset="0"/>
              </a:rPr>
              <a:t>It responsible for managing and monitoring workloads, also implementing security controls. </a:t>
            </a:r>
          </a:p>
          <a:p>
            <a:pPr algn="just"/>
            <a:r>
              <a:rPr lang="en-US" sz="2800" dirty="0">
                <a:latin typeface="Times New Roman" panose="02020603050405020304" pitchFamily="18" charset="0"/>
                <a:cs typeface="Times New Roman" panose="02020603050405020304" pitchFamily="18" charset="0"/>
              </a:rPr>
              <a:t>Apache YARN is also a central platform to deliver data governance tools across the clusters. </a:t>
            </a:r>
          </a:p>
          <a:p>
            <a:pPr algn="just"/>
            <a:r>
              <a:rPr lang="en-US" sz="2800" dirty="0">
                <a:latin typeface="Times New Roman" panose="02020603050405020304" pitchFamily="18" charset="0"/>
                <a:cs typeface="Times New Roman" panose="02020603050405020304" pitchFamily="18" charset="0"/>
              </a:rPr>
              <a:t>YARN allows multiple data processing engines such as real-time streaming, batch processing etc. </a:t>
            </a:r>
          </a:p>
          <a:p>
            <a:pPr algn="just">
              <a:buFont typeface="Wingdings" panose="05000000000000000000" pitchFamily="2" charset="2"/>
              <a:buChar char="Ø"/>
            </a:pPr>
            <a:r>
              <a:rPr lang="en-IN" sz="2800" b="1" dirty="0">
                <a:latin typeface="Times New Roman" panose="02020603050405020304" pitchFamily="18" charset="0"/>
                <a:cs typeface="Times New Roman" panose="02020603050405020304" pitchFamily="18" charset="0"/>
              </a:rPr>
              <a:t>Why YARN? </a:t>
            </a:r>
          </a:p>
          <a:p>
            <a:pPr algn="just">
              <a:lnSpc>
                <a:spcPct val="120000"/>
              </a:lnSpc>
            </a:pPr>
            <a:r>
              <a:rPr lang="en-US" sz="2800" dirty="0">
                <a:latin typeface="Times New Roman" panose="02020603050405020304" pitchFamily="18" charset="0"/>
                <a:cs typeface="Times New Roman" panose="02020603050405020304" pitchFamily="18" charset="0"/>
              </a:rPr>
              <a:t>In Hadoop version 1.0 which is also referred to as MRV1(MapReduce Version 1), MapReduce performed both processing and resource management functions. It consisted of a Job Tracker which was the single master. </a:t>
            </a:r>
          </a:p>
          <a:p>
            <a:pPr algn="just">
              <a:lnSpc>
                <a:spcPct val="120000"/>
              </a:lnSpc>
            </a:pPr>
            <a:r>
              <a:rPr lang="en-US" sz="2800" dirty="0">
                <a:latin typeface="Times New Roman" panose="02020603050405020304" pitchFamily="18" charset="0"/>
                <a:cs typeface="Times New Roman" panose="02020603050405020304" pitchFamily="18" charset="0"/>
              </a:rPr>
              <a:t>The Job Tracker allocated the resources, performed scheduling  and monitored the processing jobs. </a:t>
            </a:r>
          </a:p>
          <a:p>
            <a:pPr algn="just">
              <a:lnSpc>
                <a:spcPct val="120000"/>
              </a:lnSpc>
            </a:pPr>
            <a:r>
              <a:rPr lang="en-US" sz="2800" dirty="0">
                <a:latin typeface="Times New Roman" panose="02020603050405020304" pitchFamily="18" charset="0"/>
                <a:cs typeface="Times New Roman" panose="02020603050405020304" pitchFamily="18" charset="0"/>
              </a:rPr>
              <a:t>It assigned map and reduce tasks on a number of subordinate processes called the Task Trackers. </a:t>
            </a:r>
          </a:p>
          <a:p>
            <a:pPr algn="just">
              <a:lnSpc>
                <a:spcPct val="120000"/>
              </a:lnSpc>
            </a:pPr>
            <a:r>
              <a:rPr lang="en-US" sz="2800" dirty="0">
                <a:latin typeface="Times New Roman" panose="02020603050405020304" pitchFamily="18" charset="0"/>
                <a:cs typeface="Times New Roman" panose="02020603050405020304" pitchFamily="18" charset="0"/>
              </a:rPr>
              <a:t>The Task Trackers periodically reported their progress to the Job Tracker. </a:t>
            </a:r>
          </a:p>
          <a:p>
            <a:endParaRPr lang="en-IN" dirty="0"/>
          </a:p>
        </p:txBody>
      </p:sp>
    </p:spTree>
    <p:extLst>
      <p:ext uri="{BB962C8B-B14F-4D97-AF65-F5344CB8AC3E}">
        <p14:creationId xmlns:p14="http://schemas.microsoft.com/office/powerpoint/2010/main" val="3911712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17F37-6132-6B15-6C2B-FFCE8C6EE913}"/>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What is YARN?</a:t>
            </a:r>
          </a:p>
        </p:txBody>
      </p:sp>
      <p:pic>
        <p:nvPicPr>
          <p:cNvPr id="5" name="Content Placeholder 4">
            <a:extLst>
              <a:ext uri="{FF2B5EF4-FFF2-40B4-BE49-F238E27FC236}">
                <a16:creationId xmlns:a16="http://schemas.microsoft.com/office/drawing/2014/main" id="{EA697614-2963-82A8-BE5E-C1ADCBD841E7}"/>
              </a:ext>
            </a:extLst>
          </p:cNvPr>
          <p:cNvPicPr>
            <a:picLocks noGrp="1" noChangeAspect="1"/>
          </p:cNvPicPr>
          <p:nvPr>
            <p:ph idx="1"/>
          </p:nvPr>
        </p:nvPicPr>
        <p:blipFill>
          <a:blip r:embed="rId2"/>
          <a:stretch>
            <a:fillRect/>
          </a:stretch>
        </p:blipFill>
        <p:spPr>
          <a:xfrm>
            <a:off x="838199" y="1954305"/>
            <a:ext cx="5891986" cy="2761130"/>
          </a:xfrm>
        </p:spPr>
      </p:pic>
      <p:pic>
        <p:nvPicPr>
          <p:cNvPr id="4" name="Picture 3">
            <a:extLst>
              <a:ext uri="{FF2B5EF4-FFF2-40B4-BE49-F238E27FC236}">
                <a16:creationId xmlns:a16="http://schemas.microsoft.com/office/drawing/2014/main" id="{97FC7D75-C97B-4A16-921D-CDDEA5104B2F}"/>
              </a:ext>
            </a:extLst>
          </p:cNvPr>
          <p:cNvPicPr>
            <a:picLocks noChangeAspect="1"/>
          </p:cNvPicPr>
          <p:nvPr/>
        </p:nvPicPr>
        <p:blipFill>
          <a:blip r:embed="rId3"/>
          <a:stretch>
            <a:fillRect/>
          </a:stretch>
        </p:blipFill>
        <p:spPr>
          <a:xfrm>
            <a:off x="6928238" y="1954305"/>
            <a:ext cx="5050043" cy="2761130"/>
          </a:xfrm>
          <a:prstGeom prst="rect">
            <a:avLst/>
          </a:prstGeom>
        </p:spPr>
      </p:pic>
    </p:spTree>
    <p:extLst>
      <p:ext uri="{BB962C8B-B14F-4D97-AF65-F5344CB8AC3E}">
        <p14:creationId xmlns:p14="http://schemas.microsoft.com/office/powerpoint/2010/main" val="4248971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4A89E-91CF-438C-AC64-02A8EE325616}"/>
              </a:ext>
            </a:extLst>
          </p:cNvPr>
          <p:cNvSpPr>
            <a:spLocks noGrp="1"/>
          </p:cNvSpPr>
          <p:nvPr>
            <p:ph type="title"/>
          </p:nvPr>
        </p:nvSpPr>
        <p:spPr/>
        <p:txBody>
          <a:bodyPr/>
          <a:lstStyle/>
          <a:p>
            <a:r>
              <a:rPr lang="en-IN" b="1" u="sng" dirty="0">
                <a:latin typeface="Times New Roman" panose="02020603050405020304" pitchFamily="18" charset="0"/>
                <a:cs typeface="Times New Roman" panose="02020603050405020304" pitchFamily="18" charset="0"/>
              </a:rPr>
              <a:t>YARN Architecture </a:t>
            </a:r>
          </a:p>
        </p:txBody>
      </p:sp>
      <p:sp>
        <p:nvSpPr>
          <p:cNvPr id="3" name="Content Placeholder 2">
            <a:extLst>
              <a:ext uri="{FF2B5EF4-FFF2-40B4-BE49-F238E27FC236}">
                <a16:creationId xmlns:a16="http://schemas.microsoft.com/office/drawing/2014/main" id="{8E8628D4-AFDF-4140-BF79-1B3AE2F1C11B}"/>
              </a:ext>
            </a:extLst>
          </p:cNvPr>
          <p:cNvSpPr>
            <a:spLocks noGrp="1"/>
          </p:cNvSpPr>
          <p:nvPr>
            <p:ph idx="1"/>
          </p:nvPr>
        </p:nvSpPr>
        <p:spPr/>
        <p:txBody>
          <a:bodyPr>
            <a:normAutofit/>
          </a:bodyPr>
          <a:lstStyle/>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Apart from Resource Management, YARN also performs Job Scheduling. YARN performs all your processing activities by allocating resources and scheduling tasks. Apache Hadoop YARN Architecture consists of the following main components as shown in figure below: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1. </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Resource Manager: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Runs on a master daemon and manages the resource allocation in the cluster.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2. </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Node Manager: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They run on the slave daemons and are responsible for the execution of a task on every single Data Node.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3. </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Application Master: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Manages the user job lifecycle and resource needs of individual applications. It works along with the Node Manager and monitors the execution of tasks.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4. </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Container: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Package of resources including RAM, CPU, Network, HDD </a:t>
            </a:r>
            <a:r>
              <a:rPr lang="en-US" sz="2000" b="0" i="0" u="none" strike="noStrike" baseline="0" dirty="0" err="1">
                <a:solidFill>
                  <a:srgbClr val="000000"/>
                </a:solidFill>
                <a:latin typeface="Times New Roman" panose="02020603050405020304" pitchFamily="18" charset="0"/>
                <a:cs typeface="Times New Roman" panose="02020603050405020304" pitchFamily="18" charset="0"/>
              </a:rPr>
              <a:t>etc</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on a single node. </a:t>
            </a:r>
          </a:p>
          <a:p>
            <a:endParaRPr lang="en-IN" dirty="0"/>
          </a:p>
        </p:txBody>
      </p:sp>
      <p:pic>
        <p:nvPicPr>
          <p:cNvPr id="4" name="Picture 3">
            <a:extLst>
              <a:ext uri="{FF2B5EF4-FFF2-40B4-BE49-F238E27FC236}">
                <a16:creationId xmlns:a16="http://schemas.microsoft.com/office/drawing/2014/main" id="{0F7E7A79-97AC-4E92-953D-B798078A88EC}"/>
              </a:ext>
            </a:extLst>
          </p:cNvPr>
          <p:cNvPicPr>
            <a:picLocks noChangeAspect="1"/>
          </p:cNvPicPr>
          <p:nvPr/>
        </p:nvPicPr>
        <p:blipFill>
          <a:blip r:embed="rId2"/>
          <a:stretch>
            <a:fillRect/>
          </a:stretch>
        </p:blipFill>
        <p:spPr>
          <a:xfrm>
            <a:off x="6960377" y="173785"/>
            <a:ext cx="2183623" cy="1584372"/>
          </a:xfrm>
          <a:prstGeom prst="rect">
            <a:avLst/>
          </a:prstGeom>
        </p:spPr>
      </p:pic>
    </p:spTree>
    <p:extLst>
      <p:ext uri="{BB962C8B-B14F-4D97-AF65-F5344CB8AC3E}">
        <p14:creationId xmlns:p14="http://schemas.microsoft.com/office/powerpoint/2010/main" val="42034726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F0CFA-B95E-4888-8BE1-806BB67D62A2}"/>
              </a:ext>
            </a:extLst>
          </p:cNvPr>
          <p:cNvSpPr>
            <a:spLocks noGrp="1"/>
          </p:cNvSpPr>
          <p:nvPr>
            <p:ph type="title"/>
          </p:nvPr>
        </p:nvSpPr>
        <p:spPr/>
        <p:txBody>
          <a:bodyPr/>
          <a:lstStyle/>
          <a:p>
            <a:r>
              <a:rPr lang="en-IN" b="1" u="sng" dirty="0">
                <a:latin typeface="Times New Roman" panose="02020603050405020304" pitchFamily="18" charset="0"/>
                <a:cs typeface="Times New Roman" panose="02020603050405020304" pitchFamily="18" charset="0"/>
              </a:rPr>
              <a:t>HDFS Federation</a:t>
            </a:r>
          </a:p>
        </p:txBody>
      </p:sp>
      <p:pic>
        <p:nvPicPr>
          <p:cNvPr id="5" name="Content Placeholder 4">
            <a:extLst>
              <a:ext uri="{FF2B5EF4-FFF2-40B4-BE49-F238E27FC236}">
                <a16:creationId xmlns:a16="http://schemas.microsoft.com/office/drawing/2014/main" id="{386F1ACA-A8F3-47EF-AE6F-08D632CB4ADB}"/>
              </a:ext>
            </a:extLst>
          </p:cNvPr>
          <p:cNvPicPr>
            <a:picLocks noGrp="1" noChangeAspect="1"/>
          </p:cNvPicPr>
          <p:nvPr>
            <p:ph idx="1"/>
          </p:nvPr>
        </p:nvPicPr>
        <p:blipFill>
          <a:blip r:embed="rId2"/>
          <a:stretch>
            <a:fillRect/>
          </a:stretch>
        </p:blipFill>
        <p:spPr>
          <a:xfrm>
            <a:off x="838200" y="2222618"/>
            <a:ext cx="10515600" cy="3557352"/>
          </a:xfrm>
        </p:spPr>
      </p:pic>
    </p:spTree>
    <p:extLst>
      <p:ext uri="{BB962C8B-B14F-4D97-AF65-F5344CB8AC3E}">
        <p14:creationId xmlns:p14="http://schemas.microsoft.com/office/powerpoint/2010/main" val="13342903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E9CB1-E62F-4936-86CC-B85F06A15997}"/>
              </a:ext>
            </a:extLst>
          </p:cNvPr>
          <p:cNvSpPr>
            <a:spLocks noGrp="1"/>
          </p:cNvSpPr>
          <p:nvPr>
            <p:ph type="title"/>
          </p:nvPr>
        </p:nvSpPr>
        <p:spPr/>
        <p:txBody>
          <a:bodyPr/>
          <a:lstStyle/>
          <a:p>
            <a:r>
              <a:rPr lang="en-IN" b="1" u="sng" dirty="0">
                <a:latin typeface="Times New Roman" panose="02020603050405020304" pitchFamily="18" charset="0"/>
                <a:cs typeface="Times New Roman" panose="02020603050405020304" pitchFamily="18" charset="0"/>
              </a:rPr>
              <a:t>HDFS Federation</a:t>
            </a:r>
            <a:endParaRPr lang="en-IN" dirty="0"/>
          </a:p>
        </p:txBody>
      </p:sp>
      <p:pic>
        <p:nvPicPr>
          <p:cNvPr id="4" name="Content Placeholder 3">
            <a:extLst>
              <a:ext uri="{FF2B5EF4-FFF2-40B4-BE49-F238E27FC236}">
                <a16:creationId xmlns:a16="http://schemas.microsoft.com/office/drawing/2014/main" id="{CFD3A31F-D486-47C6-9EF5-C7ADB19FA7E8}"/>
              </a:ext>
            </a:extLst>
          </p:cNvPr>
          <p:cNvPicPr>
            <a:picLocks noGrp="1" noChangeAspect="1"/>
          </p:cNvPicPr>
          <p:nvPr>
            <p:ph idx="1"/>
          </p:nvPr>
        </p:nvPicPr>
        <p:blipFill>
          <a:blip r:embed="rId2"/>
          <a:stretch>
            <a:fillRect/>
          </a:stretch>
        </p:blipFill>
        <p:spPr>
          <a:xfrm>
            <a:off x="838200" y="1810181"/>
            <a:ext cx="10515600" cy="2643072"/>
          </a:xfrm>
          <a:prstGeom prst="rect">
            <a:avLst/>
          </a:prstGeom>
        </p:spPr>
      </p:pic>
    </p:spTree>
    <p:extLst>
      <p:ext uri="{BB962C8B-B14F-4D97-AF65-F5344CB8AC3E}">
        <p14:creationId xmlns:p14="http://schemas.microsoft.com/office/powerpoint/2010/main" val="1601005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A2413-087C-4740-9F5B-9F8BADA1C8A8}"/>
              </a:ext>
            </a:extLst>
          </p:cNvPr>
          <p:cNvSpPr>
            <a:spLocks noGrp="1"/>
          </p:cNvSpPr>
          <p:nvPr>
            <p:ph type="title"/>
          </p:nvPr>
        </p:nvSpPr>
        <p:spPr/>
        <p:txBody>
          <a:bodyPr/>
          <a:lstStyle/>
          <a:p>
            <a:r>
              <a:rPr lang="en-IN" sz="4400" b="1" i="0" u="sng" strike="noStrike" baseline="0" dirty="0">
                <a:latin typeface="Times New Roman" panose="02020603050405020304" pitchFamily="18" charset="0"/>
                <a:cs typeface="Times New Roman" panose="02020603050405020304" pitchFamily="18" charset="0"/>
              </a:rPr>
              <a:t>Data Flow : </a:t>
            </a:r>
            <a:r>
              <a:rPr lang="en-US" sz="4400" b="1" i="0" u="sng" strike="noStrike" baseline="0" dirty="0">
                <a:latin typeface="Times New Roman" panose="02020603050405020304" pitchFamily="18" charset="0"/>
                <a:cs typeface="Times New Roman" panose="02020603050405020304" pitchFamily="18" charset="0"/>
              </a:rPr>
              <a:t>Anatomy of a File Read</a:t>
            </a:r>
            <a:endParaRPr lang="en-IN" dirty="0"/>
          </a:p>
        </p:txBody>
      </p:sp>
      <p:sp>
        <p:nvSpPr>
          <p:cNvPr id="3" name="Content Placeholder 2">
            <a:extLst>
              <a:ext uri="{FF2B5EF4-FFF2-40B4-BE49-F238E27FC236}">
                <a16:creationId xmlns:a16="http://schemas.microsoft.com/office/drawing/2014/main" id="{9DA13AEB-DE66-4F4A-85F4-6FBA1F5B9EFD}"/>
              </a:ext>
            </a:extLst>
          </p:cNvPr>
          <p:cNvSpPr>
            <a:spLocks noGrp="1"/>
          </p:cNvSpPr>
          <p:nvPr>
            <p:ph idx="1"/>
          </p:nvPr>
        </p:nvSpPr>
        <p:spPr>
          <a:xfrm>
            <a:off x="838200" y="1825624"/>
            <a:ext cx="6494929" cy="4924799"/>
          </a:xfrm>
        </p:spPr>
        <p:txBody>
          <a:bodyPr>
            <a:noAutofit/>
          </a:bodyPr>
          <a:lstStyle/>
          <a:p>
            <a:pPr marL="228600" algn="just"/>
            <a:r>
              <a:rPr lang="en-US" sz="1400" dirty="0">
                <a:effectLst/>
                <a:latin typeface="Times New Roman" panose="02020603050405020304" pitchFamily="18" charset="0"/>
                <a:ea typeface="Times New Roman" panose="02020603050405020304" pitchFamily="18" charset="0"/>
              </a:rPr>
              <a:t>Step 1:  The client opens the file it wishes to read by calling open() on the </a:t>
            </a:r>
            <a:r>
              <a:rPr lang="en-US" sz="1400" dirty="0" err="1">
                <a:effectLst/>
                <a:latin typeface="Times New Roman" panose="02020603050405020304" pitchFamily="18" charset="0"/>
                <a:ea typeface="Times New Roman" panose="02020603050405020304" pitchFamily="18" charset="0"/>
              </a:rPr>
              <a:t>FileSystem</a:t>
            </a:r>
            <a:r>
              <a:rPr lang="en-US" sz="1400" dirty="0">
                <a:effectLst/>
                <a:latin typeface="Times New Roman" panose="02020603050405020304" pitchFamily="18" charset="0"/>
                <a:ea typeface="Times New Roman" panose="02020603050405020304" pitchFamily="18" charset="0"/>
              </a:rPr>
              <a:t> object, which for HDFS is an instance of Distributed File System.</a:t>
            </a:r>
            <a:endParaRPr lang="en-IN" sz="1400" dirty="0">
              <a:effectLst/>
              <a:latin typeface="Times New Roman" panose="02020603050405020304" pitchFamily="18" charset="0"/>
              <a:ea typeface="Times New Roman" panose="02020603050405020304" pitchFamily="18" charset="0"/>
            </a:endParaRPr>
          </a:p>
          <a:p>
            <a:pPr marL="228600" algn="just"/>
            <a:r>
              <a:rPr lang="en-US" sz="1400" dirty="0">
                <a:effectLst/>
                <a:latin typeface="Times New Roman" panose="02020603050405020304" pitchFamily="18" charset="0"/>
                <a:ea typeface="Times New Roman" panose="02020603050405020304" pitchFamily="18" charset="0"/>
              </a:rPr>
              <a:t>Step 2: </a:t>
            </a:r>
            <a:r>
              <a:rPr lang="en-US" sz="1400" dirty="0" err="1">
                <a:effectLst/>
                <a:latin typeface="Times New Roman" panose="02020603050405020304" pitchFamily="18" charset="0"/>
                <a:ea typeface="Times New Roman" panose="02020603050405020304" pitchFamily="18" charset="0"/>
              </a:rPr>
              <a:t>DistributedFileSystem</a:t>
            </a:r>
            <a:r>
              <a:rPr lang="en-US" sz="1400" dirty="0">
                <a:effectLst/>
                <a:latin typeface="Times New Roman" panose="02020603050405020304" pitchFamily="18" charset="0"/>
                <a:ea typeface="Times New Roman" panose="02020603050405020304" pitchFamily="18" charset="0"/>
              </a:rPr>
              <a:t> calls the </a:t>
            </a:r>
            <a:r>
              <a:rPr lang="en-US" sz="1400" dirty="0" err="1">
                <a:effectLst/>
                <a:latin typeface="Times New Roman" panose="02020603050405020304" pitchFamily="18" charset="0"/>
                <a:ea typeface="Times New Roman" panose="02020603050405020304" pitchFamily="18" charset="0"/>
              </a:rPr>
              <a:t>namenode</a:t>
            </a:r>
            <a:r>
              <a:rPr lang="en-US" sz="1400" dirty="0">
                <a:effectLst/>
                <a:latin typeface="Times New Roman" panose="02020603050405020304" pitchFamily="18" charset="0"/>
                <a:ea typeface="Times New Roman" panose="02020603050405020304" pitchFamily="18" charset="0"/>
              </a:rPr>
              <a:t>, using RPC(</a:t>
            </a:r>
            <a:r>
              <a:rPr lang="en-IN" sz="1400" dirty="0">
                <a:latin typeface="Times New Roman" panose="02020603050405020304" pitchFamily="18" charset="0"/>
                <a:hlinkClick r:id="rId2">
                  <a:extLst>
                    <a:ext uri="{A12FA001-AC4F-418D-AE19-62706E023703}">
                      <ahyp:hlinkClr xmlns:ahyp="http://schemas.microsoft.com/office/drawing/2018/hyperlinkcolor" val="tx"/>
                    </a:ext>
                  </a:extLst>
                </a:hlinkClick>
              </a:rPr>
              <a:t>Remote Procedure Calls</a:t>
            </a:r>
            <a:r>
              <a:rPr lang="en-IN" sz="1400" dirty="0">
                <a:latin typeface="Times New Roman" panose="02020603050405020304" pitchFamily="18" charset="0"/>
              </a:rPr>
              <a:t>)</a:t>
            </a:r>
            <a:r>
              <a:rPr lang="en-US" sz="1400" dirty="0">
                <a:effectLst/>
                <a:latin typeface="Times New Roman" panose="02020603050405020304" pitchFamily="18" charset="0"/>
                <a:ea typeface="Times New Roman" panose="02020603050405020304" pitchFamily="18" charset="0"/>
              </a:rPr>
              <a:t>, to determine the locations of the blocks for the first few blocks in the file .</a:t>
            </a:r>
            <a:endParaRPr lang="en-IN" sz="1400" dirty="0">
              <a:effectLst/>
              <a:latin typeface="Times New Roman" panose="02020603050405020304" pitchFamily="18" charset="0"/>
              <a:ea typeface="Times New Roman" panose="02020603050405020304" pitchFamily="18" charset="0"/>
            </a:endParaRPr>
          </a:p>
          <a:p>
            <a:pPr marL="228600" algn="just"/>
            <a:r>
              <a:rPr lang="en-US" sz="1400" dirty="0">
                <a:effectLst/>
                <a:latin typeface="Times New Roman" panose="02020603050405020304" pitchFamily="18" charset="0"/>
                <a:ea typeface="Times New Roman" panose="02020603050405020304" pitchFamily="18" charset="0"/>
              </a:rPr>
              <a:t>Step 3:  For each block, the </a:t>
            </a:r>
            <a:r>
              <a:rPr lang="en-US" sz="1400" dirty="0" err="1">
                <a:effectLst/>
                <a:latin typeface="Times New Roman" panose="02020603050405020304" pitchFamily="18" charset="0"/>
                <a:ea typeface="Times New Roman" panose="02020603050405020304" pitchFamily="18" charset="0"/>
              </a:rPr>
              <a:t>namenode</a:t>
            </a:r>
            <a:r>
              <a:rPr lang="en-US" sz="1400" dirty="0">
                <a:effectLst/>
                <a:latin typeface="Times New Roman" panose="02020603050405020304" pitchFamily="18" charset="0"/>
                <a:ea typeface="Times New Roman" panose="02020603050405020304" pitchFamily="18" charset="0"/>
              </a:rPr>
              <a:t> returns the addresses of the </a:t>
            </a:r>
            <a:r>
              <a:rPr lang="en-US" sz="1400" dirty="0" err="1">
                <a:effectLst/>
                <a:latin typeface="Times New Roman" panose="02020603050405020304" pitchFamily="18" charset="0"/>
                <a:ea typeface="Times New Roman" panose="02020603050405020304" pitchFamily="18" charset="0"/>
              </a:rPr>
              <a:t>datanodes</a:t>
            </a:r>
            <a:r>
              <a:rPr lang="en-US" sz="1400" dirty="0">
                <a:effectLst/>
                <a:latin typeface="Times New Roman" panose="02020603050405020304" pitchFamily="18" charset="0"/>
                <a:ea typeface="Times New Roman" panose="02020603050405020304" pitchFamily="18" charset="0"/>
              </a:rPr>
              <a:t> that have a copy of that block. The Distributed </a:t>
            </a:r>
            <a:r>
              <a:rPr lang="en-US" sz="1400" dirty="0" err="1">
                <a:effectLst/>
                <a:latin typeface="Times New Roman" panose="02020603050405020304" pitchFamily="18" charset="0"/>
                <a:ea typeface="Times New Roman" panose="02020603050405020304" pitchFamily="18" charset="0"/>
              </a:rPr>
              <a:t>FileSystem</a:t>
            </a:r>
            <a:r>
              <a:rPr lang="en-US" sz="1400" dirty="0">
                <a:effectLst/>
                <a:latin typeface="Times New Roman" panose="02020603050405020304" pitchFamily="18" charset="0"/>
                <a:ea typeface="Times New Roman" panose="02020603050405020304" pitchFamily="18" charset="0"/>
              </a:rPr>
              <a:t> returns an </a:t>
            </a:r>
            <a:r>
              <a:rPr lang="en-US" sz="1400" dirty="0" err="1">
                <a:effectLst/>
                <a:latin typeface="Times New Roman" panose="02020603050405020304" pitchFamily="18" charset="0"/>
                <a:ea typeface="Times New Roman" panose="02020603050405020304" pitchFamily="18" charset="0"/>
              </a:rPr>
              <a:t>FSDataInputStream</a:t>
            </a:r>
            <a:r>
              <a:rPr lang="en-US" sz="1400" dirty="0">
                <a:effectLst/>
                <a:latin typeface="Times New Roman" panose="02020603050405020304" pitchFamily="18" charset="0"/>
                <a:ea typeface="Times New Roman" panose="02020603050405020304" pitchFamily="18" charset="0"/>
              </a:rPr>
              <a:t> (an input stream that supports file seeks) to the client for it to read data from. </a:t>
            </a:r>
            <a:r>
              <a:rPr lang="en-US" sz="1400" dirty="0" err="1">
                <a:effectLst/>
                <a:latin typeface="Times New Roman" panose="02020603050405020304" pitchFamily="18" charset="0"/>
                <a:ea typeface="Times New Roman" panose="02020603050405020304" pitchFamily="18" charset="0"/>
              </a:rPr>
              <a:t>FSDataInputStream</a:t>
            </a:r>
            <a:r>
              <a:rPr lang="en-US" sz="1400" dirty="0">
                <a:effectLst/>
                <a:latin typeface="Times New Roman" panose="02020603050405020304" pitchFamily="18" charset="0"/>
                <a:ea typeface="Times New Roman" panose="02020603050405020304" pitchFamily="18" charset="0"/>
              </a:rPr>
              <a:t> in turn wraps a </a:t>
            </a:r>
            <a:r>
              <a:rPr lang="en-US" sz="1400" dirty="0" err="1">
                <a:effectLst/>
                <a:latin typeface="Times New Roman" panose="02020603050405020304" pitchFamily="18" charset="0"/>
                <a:ea typeface="Times New Roman" panose="02020603050405020304" pitchFamily="18" charset="0"/>
              </a:rPr>
              <a:t>DFSInputStream</a:t>
            </a:r>
            <a:r>
              <a:rPr lang="en-US" sz="1400" dirty="0">
                <a:effectLst/>
                <a:latin typeface="Times New Roman" panose="02020603050405020304" pitchFamily="18" charset="0"/>
                <a:ea typeface="Times New Roman" panose="02020603050405020304" pitchFamily="18" charset="0"/>
              </a:rPr>
              <a:t>, which manages the </a:t>
            </a:r>
            <a:r>
              <a:rPr lang="en-US" sz="1400" dirty="0" err="1">
                <a:effectLst/>
                <a:latin typeface="Times New Roman" panose="02020603050405020304" pitchFamily="18" charset="0"/>
                <a:ea typeface="Times New Roman" panose="02020603050405020304" pitchFamily="18" charset="0"/>
              </a:rPr>
              <a:t>datanode</a:t>
            </a:r>
            <a:r>
              <a:rPr lang="en-US" sz="1400" dirty="0">
                <a:effectLst/>
                <a:latin typeface="Times New Roman" panose="02020603050405020304" pitchFamily="18" charset="0"/>
                <a:ea typeface="Times New Roman" panose="02020603050405020304" pitchFamily="18" charset="0"/>
              </a:rPr>
              <a:t> and </a:t>
            </a:r>
            <a:r>
              <a:rPr lang="en-US" sz="1400" dirty="0" err="1">
                <a:effectLst/>
                <a:latin typeface="Times New Roman" panose="02020603050405020304" pitchFamily="18" charset="0"/>
                <a:ea typeface="Times New Roman" panose="02020603050405020304" pitchFamily="18" charset="0"/>
              </a:rPr>
              <a:t>namenode</a:t>
            </a:r>
            <a:r>
              <a:rPr lang="en-US" sz="1400" dirty="0">
                <a:effectLst/>
                <a:latin typeface="Times New Roman" panose="02020603050405020304" pitchFamily="18" charset="0"/>
                <a:ea typeface="Times New Roman" panose="02020603050405020304" pitchFamily="18" charset="0"/>
              </a:rPr>
              <a:t> I/O. The client then calls read() on the stream . </a:t>
            </a:r>
            <a:endParaRPr lang="en-IN" sz="1400" dirty="0">
              <a:effectLst/>
              <a:latin typeface="Times New Roman" panose="02020603050405020304" pitchFamily="18" charset="0"/>
              <a:ea typeface="Times New Roman" panose="02020603050405020304" pitchFamily="18" charset="0"/>
            </a:endParaRPr>
          </a:p>
          <a:p>
            <a:pPr marL="228600" algn="just"/>
            <a:r>
              <a:rPr lang="en-US" sz="1400" dirty="0">
                <a:effectLst/>
                <a:latin typeface="Times New Roman" panose="02020603050405020304" pitchFamily="18" charset="0"/>
                <a:ea typeface="Times New Roman" panose="02020603050405020304" pitchFamily="18" charset="0"/>
              </a:rPr>
              <a:t>Step 4: </a:t>
            </a:r>
            <a:r>
              <a:rPr lang="en-US" sz="1400" dirty="0" err="1">
                <a:effectLst/>
                <a:latin typeface="Times New Roman" panose="02020603050405020304" pitchFamily="18" charset="0"/>
                <a:ea typeface="Times New Roman" panose="02020603050405020304" pitchFamily="18" charset="0"/>
              </a:rPr>
              <a:t>DFSInputStream</a:t>
            </a:r>
            <a:r>
              <a:rPr lang="en-US" sz="1400" dirty="0">
                <a:effectLst/>
                <a:latin typeface="Times New Roman" panose="02020603050405020304" pitchFamily="18" charset="0"/>
                <a:ea typeface="Times New Roman" panose="02020603050405020304" pitchFamily="18" charset="0"/>
              </a:rPr>
              <a:t>, which has stored the</a:t>
            </a:r>
            <a:r>
              <a:rPr lang="en-IN" sz="1400" dirty="0">
                <a:latin typeface="Times New Roman" panose="02020603050405020304" pitchFamily="18" charset="0"/>
                <a:ea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rPr>
              <a:t>datanode</a:t>
            </a:r>
            <a:r>
              <a:rPr lang="en-US" sz="1400" dirty="0">
                <a:effectLst/>
                <a:latin typeface="Times New Roman" panose="02020603050405020304" pitchFamily="18" charset="0"/>
                <a:ea typeface="Times New Roman" panose="02020603050405020304" pitchFamily="18" charset="0"/>
              </a:rPr>
              <a:t>  addresses for the first few blocks in the file, then connects to the first (closest) </a:t>
            </a:r>
            <a:r>
              <a:rPr lang="en-US" sz="1400" dirty="0" err="1">
                <a:effectLst/>
                <a:latin typeface="Times New Roman" panose="02020603050405020304" pitchFamily="18" charset="0"/>
                <a:ea typeface="Times New Roman" panose="02020603050405020304" pitchFamily="18" charset="0"/>
              </a:rPr>
              <a:t>datanode</a:t>
            </a:r>
            <a:r>
              <a:rPr lang="en-US" sz="1400" dirty="0">
                <a:effectLst/>
                <a:latin typeface="Times New Roman" panose="02020603050405020304" pitchFamily="18" charset="0"/>
                <a:ea typeface="Times New Roman" panose="02020603050405020304" pitchFamily="18" charset="0"/>
              </a:rPr>
              <a:t> for the first block in the file. Data is streamed from the </a:t>
            </a:r>
            <a:r>
              <a:rPr lang="en-US" sz="1400" dirty="0" err="1">
                <a:effectLst/>
                <a:latin typeface="Times New Roman" panose="02020603050405020304" pitchFamily="18" charset="0"/>
                <a:ea typeface="Times New Roman" panose="02020603050405020304" pitchFamily="18" charset="0"/>
              </a:rPr>
              <a:t>datanode</a:t>
            </a:r>
            <a:r>
              <a:rPr lang="en-US" sz="1400" dirty="0">
                <a:effectLst/>
                <a:latin typeface="Times New Roman" panose="02020603050405020304" pitchFamily="18" charset="0"/>
                <a:ea typeface="Times New Roman" panose="02020603050405020304" pitchFamily="18" charset="0"/>
              </a:rPr>
              <a:t> back to the client, which calls read() repeatedly on the stream . </a:t>
            </a:r>
            <a:endParaRPr lang="en-IN" sz="1400" dirty="0">
              <a:effectLst/>
              <a:latin typeface="Times New Roman" panose="02020603050405020304" pitchFamily="18" charset="0"/>
              <a:ea typeface="Times New Roman" panose="02020603050405020304" pitchFamily="18" charset="0"/>
            </a:endParaRPr>
          </a:p>
          <a:p>
            <a:pPr marL="228600" algn="just"/>
            <a:r>
              <a:rPr lang="en-US" sz="1400" dirty="0">
                <a:effectLst/>
                <a:latin typeface="Times New Roman" panose="02020603050405020304" pitchFamily="18" charset="0"/>
                <a:ea typeface="Times New Roman" panose="02020603050405020304" pitchFamily="18" charset="0"/>
              </a:rPr>
              <a:t>Step 5: When the end of the block is reached, </a:t>
            </a:r>
            <a:r>
              <a:rPr lang="en-US" sz="1400" dirty="0" err="1">
                <a:effectLst/>
                <a:latin typeface="Times New Roman" panose="02020603050405020304" pitchFamily="18" charset="0"/>
                <a:ea typeface="Times New Roman" panose="02020603050405020304" pitchFamily="18" charset="0"/>
              </a:rPr>
              <a:t>DFSInputStream</a:t>
            </a:r>
            <a:r>
              <a:rPr lang="en-US" sz="1400" dirty="0">
                <a:effectLst/>
                <a:latin typeface="Times New Roman" panose="02020603050405020304" pitchFamily="18" charset="0"/>
                <a:ea typeface="Times New Roman" panose="02020603050405020304" pitchFamily="18" charset="0"/>
              </a:rPr>
              <a:t> will close the connection to the </a:t>
            </a:r>
            <a:r>
              <a:rPr lang="en-US" sz="1400" dirty="0" err="1">
                <a:effectLst/>
                <a:latin typeface="Times New Roman" panose="02020603050405020304" pitchFamily="18" charset="0"/>
                <a:ea typeface="Times New Roman" panose="02020603050405020304" pitchFamily="18" charset="0"/>
              </a:rPr>
              <a:t>datanode</a:t>
            </a:r>
            <a:r>
              <a:rPr lang="en-US" sz="1400" dirty="0">
                <a:effectLst/>
                <a:latin typeface="Times New Roman" panose="02020603050405020304" pitchFamily="18" charset="0"/>
                <a:ea typeface="Times New Roman" panose="02020603050405020304" pitchFamily="18" charset="0"/>
              </a:rPr>
              <a:t>, then find the best </a:t>
            </a:r>
            <a:r>
              <a:rPr lang="en-US" sz="1400" dirty="0" err="1">
                <a:effectLst/>
                <a:latin typeface="Times New Roman" panose="02020603050405020304" pitchFamily="18" charset="0"/>
                <a:ea typeface="Times New Roman" panose="02020603050405020304" pitchFamily="18" charset="0"/>
              </a:rPr>
              <a:t>datanode</a:t>
            </a:r>
            <a:r>
              <a:rPr lang="en-US" sz="1400" dirty="0">
                <a:effectLst/>
                <a:latin typeface="Times New Roman" panose="02020603050405020304" pitchFamily="18" charset="0"/>
                <a:ea typeface="Times New Roman" panose="02020603050405020304" pitchFamily="18" charset="0"/>
              </a:rPr>
              <a:t> for the next block .</a:t>
            </a:r>
            <a:endParaRPr lang="en-IN" sz="1400" dirty="0">
              <a:effectLst/>
              <a:latin typeface="Times New Roman" panose="02020603050405020304" pitchFamily="18" charset="0"/>
              <a:ea typeface="Times New Roman" panose="02020603050405020304" pitchFamily="18" charset="0"/>
            </a:endParaRPr>
          </a:p>
          <a:p>
            <a:pPr marL="228600" algn="just"/>
            <a:r>
              <a:rPr lang="en-US" sz="1400" dirty="0">
                <a:effectLst/>
                <a:latin typeface="Times New Roman" panose="02020603050405020304" pitchFamily="18" charset="0"/>
                <a:ea typeface="Times New Roman" panose="02020603050405020304" pitchFamily="18" charset="0"/>
              </a:rPr>
              <a:t>Step 6: This happens transparently to the client, which from its point of view is just reading a continuous stream. Blocks are read in order with the </a:t>
            </a:r>
            <a:r>
              <a:rPr lang="en-US" sz="1400" dirty="0" err="1">
                <a:effectLst/>
                <a:latin typeface="Times New Roman" panose="02020603050405020304" pitchFamily="18" charset="0"/>
                <a:ea typeface="Times New Roman" panose="02020603050405020304" pitchFamily="18" charset="0"/>
              </a:rPr>
              <a:t>DFSInputStream</a:t>
            </a:r>
            <a:r>
              <a:rPr lang="en-US" sz="1400" dirty="0">
                <a:effectLst/>
                <a:latin typeface="Times New Roman" panose="02020603050405020304" pitchFamily="18" charset="0"/>
                <a:ea typeface="Times New Roman" panose="02020603050405020304" pitchFamily="18" charset="0"/>
              </a:rPr>
              <a:t> opening new connections to </a:t>
            </a:r>
            <a:r>
              <a:rPr lang="en-US" sz="1400" dirty="0" err="1">
                <a:effectLst/>
                <a:latin typeface="Times New Roman" panose="02020603050405020304" pitchFamily="18" charset="0"/>
                <a:ea typeface="Times New Roman" panose="02020603050405020304" pitchFamily="18" charset="0"/>
              </a:rPr>
              <a:t>datanodes</a:t>
            </a:r>
            <a:r>
              <a:rPr lang="en-US" sz="1400" dirty="0">
                <a:effectLst/>
                <a:latin typeface="Times New Roman" panose="02020603050405020304" pitchFamily="18" charset="0"/>
                <a:ea typeface="Times New Roman" panose="02020603050405020304" pitchFamily="18" charset="0"/>
              </a:rPr>
              <a:t> as the client reads through the stream. It will also call the </a:t>
            </a:r>
            <a:r>
              <a:rPr lang="en-US" sz="1400" dirty="0" err="1">
                <a:effectLst/>
                <a:latin typeface="Times New Roman" panose="02020603050405020304" pitchFamily="18" charset="0"/>
                <a:ea typeface="Times New Roman" panose="02020603050405020304" pitchFamily="18" charset="0"/>
              </a:rPr>
              <a:t>namenode</a:t>
            </a:r>
            <a:r>
              <a:rPr lang="en-US" sz="1400" dirty="0">
                <a:effectLst/>
                <a:latin typeface="Times New Roman" panose="02020603050405020304" pitchFamily="18" charset="0"/>
                <a:ea typeface="Times New Roman" panose="02020603050405020304" pitchFamily="18" charset="0"/>
              </a:rPr>
              <a:t> to retrieve the </a:t>
            </a:r>
            <a:r>
              <a:rPr lang="en-US" sz="1400" dirty="0" err="1">
                <a:effectLst/>
                <a:latin typeface="Times New Roman" panose="02020603050405020304" pitchFamily="18" charset="0"/>
                <a:ea typeface="Times New Roman" panose="02020603050405020304" pitchFamily="18" charset="0"/>
              </a:rPr>
              <a:t>datanode</a:t>
            </a:r>
            <a:r>
              <a:rPr lang="en-US" sz="1400" dirty="0">
                <a:effectLst/>
                <a:latin typeface="Times New Roman" panose="02020603050405020304" pitchFamily="18" charset="0"/>
                <a:ea typeface="Times New Roman" panose="02020603050405020304" pitchFamily="18" charset="0"/>
              </a:rPr>
              <a:t> locations for the next batch of blocks as needed. When the client has finished reading, it calls close() on the </a:t>
            </a:r>
            <a:r>
              <a:rPr lang="en-US" sz="1400" dirty="0" err="1">
                <a:effectLst/>
                <a:latin typeface="Times New Roman" panose="02020603050405020304" pitchFamily="18" charset="0"/>
                <a:ea typeface="Times New Roman" panose="02020603050405020304" pitchFamily="18" charset="0"/>
              </a:rPr>
              <a:t>FSDataInputStream</a:t>
            </a:r>
            <a:r>
              <a:rPr lang="en-US" sz="1400" dirty="0">
                <a:effectLst/>
                <a:latin typeface="Times New Roman" panose="02020603050405020304" pitchFamily="18" charset="0"/>
                <a:ea typeface="Times New Roman" panose="02020603050405020304" pitchFamily="18" charset="0"/>
              </a:rPr>
              <a:t> .</a:t>
            </a:r>
            <a:endParaRPr lang="en-IN" sz="1400" dirty="0"/>
          </a:p>
        </p:txBody>
      </p:sp>
      <p:pic>
        <p:nvPicPr>
          <p:cNvPr id="4" name="Picture 3">
            <a:extLst>
              <a:ext uri="{FF2B5EF4-FFF2-40B4-BE49-F238E27FC236}">
                <a16:creationId xmlns:a16="http://schemas.microsoft.com/office/drawing/2014/main" id="{3E44675D-C8A9-46F7-821B-66EC6D4F0A7F}"/>
              </a:ext>
            </a:extLst>
          </p:cNvPr>
          <p:cNvPicPr>
            <a:picLocks noChangeAspect="1"/>
          </p:cNvPicPr>
          <p:nvPr/>
        </p:nvPicPr>
        <p:blipFill>
          <a:blip r:embed="rId3"/>
          <a:stretch>
            <a:fillRect/>
          </a:stretch>
        </p:blipFill>
        <p:spPr>
          <a:xfrm>
            <a:off x="7333129" y="1825625"/>
            <a:ext cx="4527177" cy="3679959"/>
          </a:xfrm>
          <a:prstGeom prst="rect">
            <a:avLst/>
          </a:prstGeom>
        </p:spPr>
      </p:pic>
    </p:spTree>
    <p:extLst>
      <p:ext uri="{BB962C8B-B14F-4D97-AF65-F5344CB8AC3E}">
        <p14:creationId xmlns:p14="http://schemas.microsoft.com/office/powerpoint/2010/main" val="780691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3C543-2936-44FF-9EDC-6C5BC680AFAF}"/>
              </a:ext>
            </a:extLst>
          </p:cNvPr>
          <p:cNvSpPr>
            <a:spLocks noGrp="1"/>
          </p:cNvSpPr>
          <p:nvPr>
            <p:ph type="title"/>
          </p:nvPr>
        </p:nvSpPr>
        <p:spPr/>
        <p:txBody>
          <a:bodyPr/>
          <a:lstStyle/>
          <a:p>
            <a:r>
              <a:rPr lang="en-IN" sz="4400" b="1" i="0" u="sng" strike="noStrike" baseline="0" dirty="0">
                <a:latin typeface="Times New Roman" panose="02020603050405020304" pitchFamily="18" charset="0"/>
                <a:cs typeface="Times New Roman" panose="02020603050405020304" pitchFamily="18" charset="0"/>
              </a:rPr>
              <a:t>Data Flow : </a:t>
            </a:r>
            <a:r>
              <a:rPr lang="en-US" sz="4400" b="1" i="0" u="sng" strike="noStrike" baseline="0" dirty="0">
                <a:latin typeface="Times New Roman" panose="02020603050405020304" pitchFamily="18" charset="0"/>
                <a:cs typeface="Times New Roman" panose="02020603050405020304" pitchFamily="18" charset="0"/>
              </a:rPr>
              <a:t>Anatomy of a File Write</a:t>
            </a:r>
            <a:endParaRPr lang="en-IN" dirty="0"/>
          </a:p>
        </p:txBody>
      </p:sp>
      <p:sp>
        <p:nvSpPr>
          <p:cNvPr id="3" name="Content Placeholder 2">
            <a:extLst>
              <a:ext uri="{FF2B5EF4-FFF2-40B4-BE49-F238E27FC236}">
                <a16:creationId xmlns:a16="http://schemas.microsoft.com/office/drawing/2014/main" id="{B3F9C239-A9D5-47B6-B811-DC2A58672C08}"/>
              </a:ext>
            </a:extLst>
          </p:cNvPr>
          <p:cNvSpPr>
            <a:spLocks noGrp="1"/>
          </p:cNvSpPr>
          <p:nvPr>
            <p:ph idx="1"/>
          </p:nvPr>
        </p:nvSpPr>
        <p:spPr>
          <a:xfrm>
            <a:off x="838199" y="1825625"/>
            <a:ext cx="6799729" cy="4844116"/>
          </a:xfrm>
        </p:spPr>
        <p:txBody>
          <a:bodyPr>
            <a:normAutofit fontScale="47500" lnSpcReduction="20000"/>
          </a:bodyPr>
          <a:lstStyle/>
          <a:p>
            <a:pPr marL="228600" algn="just"/>
            <a:r>
              <a:rPr lang="en-US" sz="2900" dirty="0">
                <a:effectLst/>
                <a:latin typeface="Times New Roman" panose="02020603050405020304" pitchFamily="18" charset="0"/>
                <a:ea typeface="Times New Roman" panose="02020603050405020304" pitchFamily="18" charset="0"/>
              </a:rPr>
              <a:t>Step 1: The client creates the file by calling create() on </a:t>
            </a:r>
            <a:r>
              <a:rPr lang="en-US" sz="2900" dirty="0" err="1">
                <a:effectLst/>
                <a:latin typeface="Times New Roman" panose="02020603050405020304" pitchFamily="18" charset="0"/>
                <a:ea typeface="Times New Roman" panose="02020603050405020304" pitchFamily="18" charset="0"/>
              </a:rPr>
              <a:t>DistributedFileSystem</a:t>
            </a:r>
            <a:r>
              <a:rPr lang="en-US" sz="2900" dirty="0">
                <a:effectLst/>
                <a:latin typeface="Times New Roman" panose="02020603050405020304" pitchFamily="18" charset="0"/>
                <a:ea typeface="Times New Roman" panose="02020603050405020304" pitchFamily="18" charset="0"/>
              </a:rPr>
              <a:t> .</a:t>
            </a:r>
            <a:endParaRPr lang="en-IN" sz="2900" dirty="0">
              <a:effectLst/>
              <a:latin typeface="Times New Roman" panose="02020603050405020304" pitchFamily="18" charset="0"/>
              <a:ea typeface="Times New Roman" panose="02020603050405020304" pitchFamily="18" charset="0"/>
            </a:endParaRPr>
          </a:p>
          <a:p>
            <a:pPr marL="228600" algn="just"/>
            <a:r>
              <a:rPr lang="en-US" sz="2900" dirty="0">
                <a:effectLst/>
                <a:latin typeface="Times New Roman" panose="02020603050405020304" pitchFamily="18" charset="0"/>
                <a:ea typeface="Times New Roman" panose="02020603050405020304" pitchFamily="18" charset="0"/>
              </a:rPr>
              <a:t>Step 2:  </a:t>
            </a:r>
            <a:r>
              <a:rPr lang="en-US" sz="2900" dirty="0" err="1">
                <a:effectLst/>
                <a:latin typeface="Times New Roman" panose="02020603050405020304" pitchFamily="18" charset="0"/>
                <a:ea typeface="Times New Roman" panose="02020603050405020304" pitchFamily="18" charset="0"/>
              </a:rPr>
              <a:t>DistributedFileSystem</a:t>
            </a:r>
            <a:r>
              <a:rPr lang="en-US" sz="2900" dirty="0">
                <a:effectLst/>
                <a:latin typeface="Times New Roman" panose="02020603050405020304" pitchFamily="18" charset="0"/>
                <a:ea typeface="Times New Roman" panose="02020603050405020304" pitchFamily="18" charset="0"/>
              </a:rPr>
              <a:t> makes an RPC call to the </a:t>
            </a:r>
            <a:r>
              <a:rPr lang="en-US" sz="2900" dirty="0" err="1">
                <a:effectLst/>
                <a:latin typeface="Times New Roman" panose="02020603050405020304" pitchFamily="18" charset="0"/>
                <a:ea typeface="Times New Roman" panose="02020603050405020304" pitchFamily="18" charset="0"/>
              </a:rPr>
              <a:t>namenode</a:t>
            </a:r>
            <a:r>
              <a:rPr lang="en-US" sz="2900" dirty="0">
                <a:effectLst/>
                <a:latin typeface="Times New Roman" panose="02020603050405020304" pitchFamily="18" charset="0"/>
                <a:ea typeface="Times New Roman" panose="02020603050405020304" pitchFamily="18" charset="0"/>
              </a:rPr>
              <a:t> to create a new file in the filesystem’s namespace, with no blocks associated with it.</a:t>
            </a:r>
            <a:endParaRPr lang="en-IN" sz="2900" dirty="0">
              <a:effectLst/>
              <a:latin typeface="Times New Roman" panose="02020603050405020304" pitchFamily="18" charset="0"/>
              <a:ea typeface="Times New Roman" panose="02020603050405020304" pitchFamily="18" charset="0"/>
            </a:endParaRPr>
          </a:p>
          <a:p>
            <a:pPr marL="228600" algn="just"/>
            <a:r>
              <a:rPr lang="en-US" sz="2900" dirty="0">
                <a:effectLst/>
                <a:latin typeface="Times New Roman" panose="02020603050405020304" pitchFamily="18" charset="0"/>
                <a:ea typeface="Times New Roman" panose="02020603050405020304" pitchFamily="18" charset="0"/>
              </a:rPr>
              <a:t>Step 3: The </a:t>
            </a:r>
            <a:r>
              <a:rPr lang="en-US" sz="2900" dirty="0" err="1">
                <a:effectLst/>
                <a:latin typeface="Times New Roman" panose="02020603050405020304" pitchFamily="18" charset="0"/>
                <a:ea typeface="Times New Roman" panose="02020603050405020304" pitchFamily="18" charset="0"/>
              </a:rPr>
              <a:t>namenode</a:t>
            </a:r>
            <a:r>
              <a:rPr lang="en-US" sz="2900" dirty="0">
                <a:effectLst/>
                <a:latin typeface="Times New Roman" panose="02020603050405020304" pitchFamily="18" charset="0"/>
                <a:ea typeface="Times New Roman" panose="02020603050405020304" pitchFamily="18" charset="0"/>
              </a:rPr>
              <a:t>  performs various checks to make sure the file doesn’t already exist, and that the client has the right permissions to create the file. If these checks pass, the </a:t>
            </a:r>
            <a:r>
              <a:rPr lang="en-US" sz="2900" dirty="0" err="1">
                <a:effectLst/>
                <a:latin typeface="Times New Roman" panose="02020603050405020304" pitchFamily="18" charset="0"/>
                <a:ea typeface="Times New Roman" panose="02020603050405020304" pitchFamily="18" charset="0"/>
              </a:rPr>
              <a:t>namenode</a:t>
            </a:r>
            <a:r>
              <a:rPr lang="en-US" sz="2900" dirty="0">
                <a:effectLst/>
                <a:latin typeface="Times New Roman" panose="02020603050405020304" pitchFamily="18" charset="0"/>
                <a:ea typeface="Times New Roman" panose="02020603050405020304" pitchFamily="18" charset="0"/>
              </a:rPr>
              <a:t> makes a record of the new file; otherwise, file creation fails and the client is thrown an </a:t>
            </a:r>
            <a:r>
              <a:rPr lang="en-US" sz="2900" dirty="0" err="1">
                <a:effectLst/>
                <a:latin typeface="Times New Roman" panose="02020603050405020304" pitchFamily="18" charset="0"/>
                <a:ea typeface="Times New Roman" panose="02020603050405020304" pitchFamily="18" charset="0"/>
              </a:rPr>
              <a:t>IOException</a:t>
            </a:r>
            <a:r>
              <a:rPr lang="en-US" sz="2900" dirty="0">
                <a:effectLst/>
                <a:latin typeface="Times New Roman" panose="02020603050405020304" pitchFamily="18" charset="0"/>
                <a:ea typeface="Times New Roman" panose="02020603050405020304" pitchFamily="18" charset="0"/>
              </a:rPr>
              <a:t>. The </a:t>
            </a:r>
            <a:r>
              <a:rPr lang="en-US" sz="2900" dirty="0" err="1">
                <a:effectLst/>
                <a:latin typeface="Times New Roman" panose="02020603050405020304" pitchFamily="18" charset="0"/>
                <a:ea typeface="Times New Roman" panose="02020603050405020304" pitchFamily="18" charset="0"/>
              </a:rPr>
              <a:t>DistributedFileSystem</a:t>
            </a:r>
            <a:r>
              <a:rPr lang="en-US" sz="2900" dirty="0">
                <a:effectLst/>
                <a:latin typeface="Times New Roman" panose="02020603050405020304" pitchFamily="18" charset="0"/>
                <a:ea typeface="Times New Roman" panose="02020603050405020304" pitchFamily="18" charset="0"/>
              </a:rPr>
              <a:t> returns an </a:t>
            </a:r>
            <a:r>
              <a:rPr lang="en-US" sz="2900" dirty="0" err="1">
                <a:effectLst/>
                <a:latin typeface="Times New Roman" panose="02020603050405020304" pitchFamily="18" charset="0"/>
                <a:ea typeface="Times New Roman" panose="02020603050405020304" pitchFamily="18" charset="0"/>
              </a:rPr>
              <a:t>FSDataOutputStream</a:t>
            </a:r>
            <a:r>
              <a:rPr lang="en-US" sz="2900" dirty="0">
                <a:effectLst/>
                <a:latin typeface="Times New Roman" panose="02020603050405020304" pitchFamily="18" charset="0"/>
                <a:ea typeface="Times New Roman" panose="02020603050405020304" pitchFamily="18" charset="0"/>
              </a:rPr>
              <a:t> for the client</a:t>
            </a:r>
            <a:r>
              <a:rPr lang="en-IN" sz="2900" dirty="0">
                <a:effectLst/>
                <a:latin typeface="Times New Roman" panose="02020603050405020304" pitchFamily="18" charset="0"/>
                <a:ea typeface="Times New Roman" panose="02020603050405020304" pitchFamily="18" charset="0"/>
              </a:rPr>
              <a:t> t</a:t>
            </a:r>
            <a:r>
              <a:rPr lang="en-US" sz="2900" dirty="0">
                <a:effectLst/>
                <a:latin typeface="Times New Roman" panose="02020603050405020304" pitchFamily="18" charset="0"/>
                <a:ea typeface="Times New Roman" panose="02020603050405020304" pitchFamily="18" charset="0"/>
              </a:rPr>
              <a:t>o start writing data to. Just as in the read case, </a:t>
            </a:r>
            <a:r>
              <a:rPr lang="en-US" sz="2900" dirty="0" err="1">
                <a:effectLst/>
                <a:latin typeface="Times New Roman" panose="02020603050405020304" pitchFamily="18" charset="0"/>
                <a:ea typeface="Times New Roman" panose="02020603050405020304" pitchFamily="18" charset="0"/>
              </a:rPr>
              <a:t>FSDataOutputStream</a:t>
            </a:r>
            <a:r>
              <a:rPr lang="en-US" sz="2900" dirty="0">
                <a:effectLst/>
                <a:latin typeface="Times New Roman" panose="02020603050405020304" pitchFamily="18" charset="0"/>
                <a:ea typeface="Times New Roman" panose="02020603050405020304" pitchFamily="18" charset="0"/>
              </a:rPr>
              <a:t> wraps a </a:t>
            </a:r>
            <a:r>
              <a:rPr lang="en-US" sz="2900" dirty="0" err="1">
                <a:effectLst/>
                <a:latin typeface="Times New Roman" panose="02020603050405020304" pitchFamily="18" charset="0"/>
                <a:ea typeface="Times New Roman" panose="02020603050405020304" pitchFamily="18" charset="0"/>
              </a:rPr>
              <a:t>DFSOutput</a:t>
            </a:r>
            <a:r>
              <a:rPr lang="en-US" sz="2900" dirty="0">
                <a:effectLst/>
                <a:latin typeface="Times New Roman" panose="02020603050405020304" pitchFamily="18" charset="0"/>
                <a:ea typeface="Times New Roman" panose="02020603050405020304" pitchFamily="18" charset="0"/>
              </a:rPr>
              <a:t> Stream, which handles communication with the </a:t>
            </a:r>
            <a:r>
              <a:rPr lang="en-US" sz="2900" dirty="0" err="1">
                <a:effectLst/>
                <a:latin typeface="Times New Roman" panose="02020603050405020304" pitchFamily="18" charset="0"/>
                <a:ea typeface="Times New Roman" panose="02020603050405020304" pitchFamily="18" charset="0"/>
              </a:rPr>
              <a:t>datanodes</a:t>
            </a:r>
            <a:r>
              <a:rPr lang="en-US" sz="2900" dirty="0">
                <a:effectLst/>
                <a:latin typeface="Times New Roman" panose="02020603050405020304" pitchFamily="18" charset="0"/>
                <a:ea typeface="Times New Roman" panose="02020603050405020304" pitchFamily="18" charset="0"/>
              </a:rPr>
              <a:t> and </a:t>
            </a:r>
            <a:r>
              <a:rPr lang="en-US" sz="2900" dirty="0" err="1">
                <a:effectLst/>
                <a:latin typeface="Times New Roman" panose="02020603050405020304" pitchFamily="18" charset="0"/>
                <a:ea typeface="Times New Roman" panose="02020603050405020304" pitchFamily="18" charset="0"/>
              </a:rPr>
              <a:t>namenode</a:t>
            </a:r>
            <a:r>
              <a:rPr lang="en-US" sz="2900" dirty="0">
                <a:effectLst/>
                <a:latin typeface="Times New Roman" panose="02020603050405020304" pitchFamily="18" charset="0"/>
                <a:ea typeface="Times New Roman" panose="02020603050405020304" pitchFamily="18" charset="0"/>
              </a:rPr>
              <a:t>.</a:t>
            </a:r>
            <a:endParaRPr lang="en-IN" sz="2900" dirty="0">
              <a:effectLst/>
              <a:latin typeface="Times New Roman" panose="02020603050405020304" pitchFamily="18" charset="0"/>
              <a:ea typeface="Times New Roman" panose="02020603050405020304" pitchFamily="18" charset="0"/>
            </a:endParaRPr>
          </a:p>
          <a:p>
            <a:pPr marL="228600" algn="just"/>
            <a:r>
              <a:rPr lang="en-US" sz="2900" dirty="0">
                <a:effectLst/>
                <a:latin typeface="Times New Roman" panose="02020603050405020304" pitchFamily="18" charset="0"/>
                <a:ea typeface="Times New Roman" panose="02020603050405020304" pitchFamily="18" charset="0"/>
              </a:rPr>
              <a:t>Step 4: As the client writes data (step 3), </a:t>
            </a:r>
            <a:r>
              <a:rPr lang="en-US" sz="2900" dirty="0" err="1">
                <a:effectLst/>
                <a:latin typeface="Times New Roman" panose="02020603050405020304" pitchFamily="18" charset="0"/>
                <a:ea typeface="Times New Roman" panose="02020603050405020304" pitchFamily="18" charset="0"/>
              </a:rPr>
              <a:t>DFSOutputStream</a:t>
            </a:r>
            <a:r>
              <a:rPr lang="en-US" sz="2900" dirty="0">
                <a:effectLst/>
                <a:latin typeface="Times New Roman" panose="02020603050405020304" pitchFamily="18" charset="0"/>
                <a:ea typeface="Times New Roman" panose="02020603050405020304" pitchFamily="18" charset="0"/>
              </a:rPr>
              <a:t> splits it into packets, which it writes  to an internal queue, called the data queue. The data queue is consumed by the Data Streamer, whose responsibility it is to ask the </a:t>
            </a:r>
            <a:r>
              <a:rPr lang="en-US" sz="2900" dirty="0" err="1">
                <a:effectLst/>
                <a:latin typeface="Times New Roman" panose="02020603050405020304" pitchFamily="18" charset="0"/>
                <a:ea typeface="Times New Roman" panose="02020603050405020304" pitchFamily="18" charset="0"/>
              </a:rPr>
              <a:t>namenode</a:t>
            </a:r>
            <a:r>
              <a:rPr lang="en-US" sz="2900" dirty="0">
                <a:effectLst/>
                <a:latin typeface="Times New Roman" panose="02020603050405020304" pitchFamily="18" charset="0"/>
                <a:ea typeface="Times New Roman" panose="02020603050405020304" pitchFamily="18" charset="0"/>
              </a:rPr>
              <a:t> to allocate new blocks by picking a list of suitable </a:t>
            </a:r>
            <a:r>
              <a:rPr lang="en-US" sz="2900" dirty="0" err="1">
                <a:effectLst/>
                <a:latin typeface="Times New Roman" panose="02020603050405020304" pitchFamily="18" charset="0"/>
                <a:ea typeface="Times New Roman" panose="02020603050405020304" pitchFamily="18" charset="0"/>
              </a:rPr>
              <a:t>datanodes</a:t>
            </a:r>
            <a:r>
              <a:rPr lang="en-US" sz="2900" dirty="0">
                <a:effectLst/>
                <a:latin typeface="Times New Roman" panose="02020603050405020304" pitchFamily="18" charset="0"/>
                <a:ea typeface="Times New Roman" panose="02020603050405020304" pitchFamily="18" charset="0"/>
              </a:rPr>
              <a:t> to store the replicas. The list of </a:t>
            </a:r>
            <a:r>
              <a:rPr lang="en-US" sz="2900" dirty="0" err="1">
                <a:effectLst/>
                <a:latin typeface="Times New Roman" panose="02020603050405020304" pitchFamily="18" charset="0"/>
                <a:ea typeface="Times New Roman" panose="02020603050405020304" pitchFamily="18" charset="0"/>
              </a:rPr>
              <a:t>datanodes</a:t>
            </a:r>
            <a:r>
              <a:rPr lang="en-US" sz="2900" dirty="0">
                <a:effectLst/>
                <a:latin typeface="Times New Roman" panose="02020603050405020304" pitchFamily="18" charset="0"/>
                <a:ea typeface="Times New Roman" panose="02020603050405020304" pitchFamily="18" charset="0"/>
              </a:rPr>
              <a:t> forms a pipeline—we’ll assume the replication level is three, so there are three nodes in the pipeline. The </a:t>
            </a:r>
            <a:r>
              <a:rPr lang="en-US" sz="2900" dirty="0" err="1">
                <a:effectLst/>
                <a:latin typeface="Times New Roman" panose="02020603050405020304" pitchFamily="18" charset="0"/>
                <a:ea typeface="Times New Roman" panose="02020603050405020304" pitchFamily="18" charset="0"/>
              </a:rPr>
              <a:t>DataStreamer</a:t>
            </a:r>
            <a:r>
              <a:rPr lang="en-US" sz="2900" dirty="0">
                <a:effectLst/>
                <a:latin typeface="Times New Roman" panose="02020603050405020304" pitchFamily="18" charset="0"/>
                <a:ea typeface="Times New Roman" panose="02020603050405020304" pitchFamily="18" charset="0"/>
              </a:rPr>
              <a:t> streams the packets to the first </a:t>
            </a:r>
            <a:r>
              <a:rPr lang="en-US" sz="2900" dirty="0" err="1">
                <a:effectLst/>
                <a:latin typeface="Times New Roman" panose="02020603050405020304" pitchFamily="18" charset="0"/>
                <a:ea typeface="Times New Roman" panose="02020603050405020304" pitchFamily="18" charset="0"/>
              </a:rPr>
              <a:t>datanode</a:t>
            </a:r>
            <a:r>
              <a:rPr lang="en-US" sz="2900" dirty="0">
                <a:effectLst/>
                <a:latin typeface="Times New Roman" panose="02020603050405020304" pitchFamily="18" charset="0"/>
                <a:ea typeface="Times New Roman" panose="02020603050405020304" pitchFamily="18" charset="0"/>
              </a:rPr>
              <a:t> in the pipeline, which stores the packet and forwards it to the second </a:t>
            </a:r>
            <a:r>
              <a:rPr lang="en-US" sz="2900" dirty="0" err="1">
                <a:effectLst/>
                <a:latin typeface="Times New Roman" panose="02020603050405020304" pitchFamily="18" charset="0"/>
                <a:ea typeface="Times New Roman" panose="02020603050405020304" pitchFamily="18" charset="0"/>
              </a:rPr>
              <a:t>datanode</a:t>
            </a:r>
            <a:r>
              <a:rPr lang="en-US" sz="2900" dirty="0">
                <a:effectLst/>
                <a:latin typeface="Times New Roman" panose="02020603050405020304" pitchFamily="18" charset="0"/>
                <a:ea typeface="Times New Roman" panose="02020603050405020304" pitchFamily="18" charset="0"/>
              </a:rPr>
              <a:t> in the pipeline. Similarly, the second </a:t>
            </a:r>
            <a:r>
              <a:rPr lang="en-US" sz="2900" dirty="0" err="1">
                <a:effectLst/>
                <a:latin typeface="Times New Roman" panose="02020603050405020304" pitchFamily="18" charset="0"/>
                <a:ea typeface="Times New Roman" panose="02020603050405020304" pitchFamily="18" charset="0"/>
              </a:rPr>
              <a:t>datanode</a:t>
            </a:r>
            <a:r>
              <a:rPr lang="en-US" sz="2900" dirty="0">
                <a:effectLst/>
                <a:latin typeface="Times New Roman" panose="02020603050405020304" pitchFamily="18" charset="0"/>
                <a:ea typeface="Times New Roman" panose="02020603050405020304" pitchFamily="18" charset="0"/>
              </a:rPr>
              <a:t> stores the packet and forwards it to the third (and last) </a:t>
            </a:r>
            <a:r>
              <a:rPr lang="en-US" sz="2900" dirty="0" err="1">
                <a:effectLst/>
                <a:latin typeface="Times New Roman" panose="02020603050405020304" pitchFamily="18" charset="0"/>
                <a:ea typeface="Times New Roman" panose="02020603050405020304" pitchFamily="18" charset="0"/>
              </a:rPr>
              <a:t>datanode</a:t>
            </a:r>
            <a:r>
              <a:rPr lang="en-US" sz="2900" dirty="0">
                <a:effectLst/>
                <a:latin typeface="Times New Roman" panose="02020603050405020304" pitchFamily="18" charset="0"/>
                <a:ea typeface="Times New Roman" panose="02020603050405020304" pitchFamily="18" charset="0"/>
              </a:rPr>
              <a:t> in the pipeline.</a:t>
            </a:r>
            <a:endParaRPr lang="en-IN" sz="2900" dirty="0">
              <a:effectLst/>
              <a:latin typeface="Times New Roman" panose="02020603050405020304" pitchFamily="18" charset="0"/>
              <a:ea typeface="Times New Roman" panose="02020603050405020304" pitchFamily="18" charset="0"/>
            </a:endParaRPr>
          </a:p>
          <a:p>
            <a:pPr marL="228600" algn="just"/>
            <a:r>
              <a:rPr lang="en-US" sz="2900" dirty="0">
                <a:effectLst/>
                <a:latin typeface="Times New Roman" panose="02020603050405020304" pitchFamily="18" charset="0"/>
                <a:ea typeface="Times New Roman" panose="02020603050405020304" pitchFamily="18" charset="0"/>
              </a:rPr>
              <a:t>Step 5: </a:t>
            </a:r>
            <a:r>
              <a:rPr lang="en-US" sz="2900" dirty="0" err="1">
                <a:effectLst/>
                <a:latin typeface="Times New Roman" panose="02020603050405020304" pitchFamily="18" charset="0"/>
                <a:ea typeface="Times New Roman" panose="02020603050405020304" pitchFamily="18" charset="0"/>
              </a:rPr>
              <a:t>DFSOutputStream</a:t>
            </a:r>
            <a:r>
              <a:rPr lang="en-US" sz="2900" dirty="0">
                <a:effectLst/>
                <a:latin typeface="Times New Roman" panose="02020603050405020304" pitchFamily="18" charset="0"/>
                <a:ea typeface="Times New Roman" panose="02020603050405020304" pitchFamily="18" charset="0"/>
              </a:rPr>
              <a:t> also maintains an internal queue of packets that are waiting to be acknowledged by </a:t>
            </a:r>
            <a:r>
              <a:rPr lang="en-US" sz="2900" dirty="0" err="1">
                <a:effectLst/>
                <a:latin typeface="Times New Roman" panose="02020603050405020304" pitchFamily="18" charset="0"/>
                <a:ea typeface="Times New Roman" panose="02020603050405020304" pitchFamily="18" charset="0"/>
              </a:rPr>
              <a:t>datanodes</a:t>
            </a:r>
            <a:r>
              <a:rPr lang="en-US" sz="2900" dirty="0">
                <a:effectLst/>
                <a:latin typeface="Times New Roman" panose="02020603050405020304" pitchFamily="18" charset="0"/>
                <a:ea typeface="Times New Roman" panose="02020603050405020304" pitchFamily="18" charset="0"/>
              </a:rPr>
              <a:t>, called the ack queue. A packet is removed from the ack queue only when it has been acknowledged by all the </a:t>
            </a:r>
            <a:r>
              <a:rPr lang="en-US" sz="2900" dirty="0" err="1">
                <a:effectLst/>
                <a:latin typeface="Times New Roman" panose="02020603050405020304" pitchFamily="18" charset="0"/>
                <a:ea typeface="Times New Roman" panose="02020603050405020304" pitchFamily="18" charset="0"/>
              </a:rPr>
              <a:t>datanodes</a:t>
            </a:r>
            <a:r>
              <a:rPr lang="en-US" sz="2900" dirty="0">
                <a:effectLst/>
                <a:latin typeface="Times New Roman" panose="02020603050405020304" pitchFamily="18" charset="0"/>
                <a:ea typeface="Times New Roman" panose="02020603050405020304" pitchFamily="18" charset="0"/>
              </a:rPr>
              <a:t> in the pipeline.</a:t>
            </a:r>
            <a:endParaRPr lang="en-IN" sz="2900" dirty="0">
              <a:effectLst/>
              <a:latin typeface="Times New Roman" panose="02020603050405020304" pitchFamily="18" charset="0"/>
              <a:ea typeface="Times New Roman" panose="02020603050405020304" pitchFamily="18" charset="0"/>
            </a:endParaRPr>
          </a:p>
          <a:p>
            <a:pPr marL="228600" algn="just"/>
            <a:r>
              <a:rPr lang="en-US" sz="2900" dirty="0">
                <a:effectLst/>
                <a:latin typeface="Times New Roman" panose="02020603050405020304" pitchFamily="18" charset="0"/>
                <a:ea typeface="Times New Roman" panose="02020603050405020304" pitchFamily="18" charset="0"/>
              </a:rPr>
              <a:t>Step 6: If a </a:t>
            </a:r>
            <a:r>
              <a:rPr lang="en-US" sz="2900" dirty="0" err="1">
                <a:effectLst/>
                <a:latin typeface="Times New Roman" panose="02020603050405020304" pitchFamily="18" charset="0"/>
                <a:ea typeface="Times New Roman" panose="02020603050405020304" pitchFamily="18" charset="0"/>
              </a:rPr>
              <a:t>datanode</a:t>
            </a:r>
            <a:r>
              <a:rPr lang="en-US" sz="2900" dirty="0">
                <a:effectLst/>
                <a:latin typeface="Times New Roman" panose="02020603050405020304" pitchFamily="18" charset="0"/>
                <a:ea typeface="Times New Roman" panose="02020603050405020304" pitchFamily="18" charset="0"/>
              </a:rPr>
              <a:t> fails while data is being written to it, then the following actions are taken, which are transparent to the client writing the data. First the pipeline is closed, and any packets in the ack queue are added to the front of the data queue so that </a:t>
            </a:r>
            <a:r>
              <a:rPr lang="en-US" sz="2900" dirty="0" err="1">
                <a:effectLst/>
                <a:latin typeface="Times New Roman" panose="02020603050405020304" pitchFamily="18" charset="0"/>
                <a:ea typeface="Times New Roman" panose="02020603050405020304" pitchFamily="18" charset="0"/>
              </a:rPr>
              <a:t>datanodes</a:t>
            </a:r>
            <a:r>
              <a:rPr lang="en-US" sz="2900" dirty="0">
                <a:effectLst/>
                <a:latin typeface="Times New Roman" panose="02020603050405020304" pitchFamily="18" charset="0"/>
                <a:ea typeface="Times New Roman" panose="02020603050405020304" pitchFamily="18" charset="0"/>
              </a:rPr>
              <a:t> that are downstream from the failed node will not miss any packets. When the client has finished writing data, it calls close() on the stream .</a:t>
            </a:r>
            <a:endParaRPr lang="en-IN" sz="2900" dirty="0">
              <a:effectLst/>
              <a:latin typeface="Times New Roman" panose="02020603050405020304" pitchFamily="18" charset="0"/>
              <a:ea typeface="Times New Roman" panose="02020603050405020304" pitchFamily="18" charset="0"/>
            </a:endParaRPr>
          </a:p>
          <a:p>
            <a:endParaRPr lang="en-IN" dirty="0"/>
          </a:p>
        </p:txBody>
      </p:sp>
      <p:pic>
        <p:nvPicPr>
          <p:cNvPr id="4" name="Picture 3">
            <a:extLst>
              <a:ext uri="{FF2B5EF4-FFF2-40B4-BE49-F238E27FC236}">
                <a16:creationId xmlns:a16="http://schemas.microsoft.com/office/drawing/2014/main" id="{88090322-60AE-4FD6-8939-7729F5B3F3FA}"/>
              </a:ext>
            </a:extLst>
          </p:cNvPr>
          <p:cNvPicPr>
            <a:picLocks noChangeAspect="1"/>
          </p:cNvPicPr>
          <p:nvPr/>
        </p:nvPicPr>
        <p:blipFill>
          <a:blip r:embed="rId2"/>
          <a:stretch>
            <a:fillRect/>
          </a:stretch>
        </p:blipFill>
        <p:spPr>
          <a:xfrm>
            <a:off x="7637928" y="1825624"/>
            <a:ext cx="4406926" cy="3275293"/>
          </a:xfrm>
          <a:prstGeom prst="rect">
            <a:avLst/>
          </a:prstGeom>
        </p:spPr>
      </p:pic>
    </p:spTree>
    <p:extLst>
      <p:ext uri="{BB962C8B-B14F-4D97-AF65-F5344CB8AC3E}">
        <p14:creationId xmlns:p14="http://schemas.microsoft.com/office/powerpoint/2010/main" val="31115250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A12E4-9019-4E30-8D56-BEAEFA4E0745}"/>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Map Reduce</a:t>
            </a:r>
          </a:p>
        </p:txBody>
      </p:sp>
      <p:sp>
        <p:nvSpPr>
          <p:cNvPr id="3" name="Content Placeholder 2">
            <a:extLst>
              <a:ext uri="{FF2B5EF4-FFF2-40B4-BE49-F238E27FC236}">
                <a16:creationId xmlns:a16="http://schemas.microsoft.com/office/drawing/2014/main" id="{FD543930-B0B5-438A-B101-2BEE2FC5A30C}"/>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A MapReduce is a data processing tool which is used to process the data parallelly in a distributed form.</a:t>
            </a:r>
          </a:p>
          <a:p>
            <a:pPr algn="just"/>
            <a:r>
              <a:rPr lang="en-US" sz="2000" dirty="0">
                <a:latin typeface="Times New Roman" panose="02020603050405020304" pitchFamily="18" charset="0"/>
                <a:cs typeface="Times New Roman" panose="02020603050405020304" pitchFamily="18" charset="0"/>
              </a:rPr>
              <a:t>The MapReduce is a paradigm which has two phases, the mapper phase, and the reducer phase. </a:t>
            </a:r>
          </a:p>
          <a:p>
            <a:pPr algn="just"/>
            <a:r>
              <a:rPr lang="en-US" sz="2000" dirty="0">
                <a:latin typeface="Times New Roman" panose="02020603050405020304" pitchFamily="18" charset="0"/>
                <a:cs typeface="Times New Roman" panose="02020603050405020304" pitchFamily="18" charset="0"/>
              </a:rPr>
              <a:t>In the Mapper, the input is given in the form of a key-value pair. </a:t>
            </a:r>
          </a:p>
          <a:p>
            <a:pPr algn="just"/>
            <a:r>
              <a:rPr lang="en-US" sz="2000" dirty="0">
                <a:latin typeface="Times New Roman" panose="02020603050405020304" pitchFamily="18" charset="0"/>
                <a:cs typeface="Times New Roman" panose="02020603050405020304" pitchFamily="18" charset="0"/>
              </a:rPr>
              <a:t>The output of the Mapper is fed to the reducer as input. </a:t>
            </a:r>
          </a:p>
          <a:p>
            <a:pPr algn="just"/>
            <a:r>
              <a:rPr lang="en-US" sz="2000" dirty="0">
                <a:latin typeface="Times New Roman" panose="02020603050405020304" pitchFamily="18" charset="0"/>
                <a:cs typeface="Times New Roman" panose="02020603050405020304" pitchFamily="18" charset="0"/>
              </a:rPr>
              <a:t>The reducer runs only after the Mapper is over. </a:t>
            </a:r>
          </a:p>
          <a:p>
            <a:pPr algn="just"/>
            <a:r>
              <a:rPr lang="en-US" sz="2000" dirty="0">
                <a:latin typeface="Times New Roman" panose="02020603050405020304" pitchFamily="18" charset="0"/>
                <a:cs typeface="Times New Roman" panose="02020603050405020304" pitchFamily="18" charset="0"/>
              </a:rPr>
              <a:t>The reducer too takes input in key-value format, and the output of reducer is the final output.</a:t>
            </a:r>
            <a:endParaRPr lang="en-IN"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63E0ED07-0A05-4D6E-9710-719A14D6D61A}"/>
              </a:ext>
            </a:extLst>
          </p:cNvPr>
          <p:cNvPicPr/>
          <p:nvPr/>
        </p:nvPicPr>
        <p:blipFill>
          <a:blip r:embed="rId2"/>
          <a:srcRect/>
          <a:stretch>
            <a:fillRect/>
          </a:stretch>
        </p:blipFill>
        <p:spPr bwMode="auto">
          <a:xfrm>
            <a:off x="4457532" y="4588061"/>
            <a:ext cx="3276936" cy="2207185"/>
          </a:xfrm>
          <a:prstGeom prst="rect">
            <a:avLst/>
          </a:prstGeom>
          <a:noFill/>
          <a:ln w="9525">
            <a:noFill/>
            <a:miter lim="800000"/>
            <a:headEnd/>
            <a:tailEnd/>
          </a:ln>
        </p:spPr>
      </p:pic>
    </p:spTree>
    <p:extLst>
      <p:ext uri="{BB962C8B-B14F-4D97-AF65-F5344CB8AC3E}">
        <p14:creationId xmlns:p14="http://schemas.microsoft.com/office/powerpoint/2010/main" val="35238835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97865-6E1A-4D50-89E4-77171D5B32C2}"/>
              </a:ext>
            </a:extLst>
          </p:cNvPr>
          <p:cNvSpPr>
            <a:spLocks noGrp="1"/>
          </p:cNvSpPr>
          <p:nvPr>
            <p:ph type="title"/>
          </p:nvPr>
        </p:nvSpPr>
        <p:spPr/>
        <p:txBody>
          <a:bodyPr/>
          <a:lstStyle/>
          <a:p>
            <a:r>
              <a:rPr lang="en-IN" b="1" u="sng" dirty="0">
                <a:latin typeface="Times New Roman" panose="02020603050405020304" pitchFamily="18" charset="0"/>
                <a:cs typeface="Times New Roman" panose="02020603050405020304" pitchFamily="18" charset="0"/>
              </a:rPr>
              <a:t>Why Map Reduce is Used?</a:t>
            </a:r>
          </a:p>
        </p:txBody>
      </p:sp>
      <p:sp>
        <p:nvSpPr>
          <p:cNvPr id="3" name="Content Placeholder 2">
            <a:extLst>
              <a:ext uri="{FF2B5EF4-FFF2-40B4-BE49-F238E27FC236}">
                <a16:creationId xmlns:a16="http://schemas.microsoft.com/office/drawing/2014/main" id="{B6B85173-CF55-477C-B0D5-BEA46047A479}"/>
              </a:ext>
            </a:extLst>
          </p:cNvPr>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Handles huge volumes of data</a:t>
            </a:r>
          </a:p>
          <a:p>
            <a:r>
              <a:rPr lang="en-US" sz="2000" dirty="0">
                <a:latin typeface="Times New Roman" panose="02020603050405020304" pitchFamily="18" charset="0"/>
                <a:cs typeface="Times New Roman" panose="02020603050405020304" pitchFamily="18" charset="0"/>
              </a:rPr>
              <a:t>Supports parallel processing</a:t>
            </a:r>
          </a:p>
          <a:p>
            <a:r>
              <a:rPr lang="en-US" sz="2000" dirty="0">
                <a:latin typeface="Times New Roman" panose="02020603050405020304" pitchFamily="18" charset="0"/>
                <a:cs typeface="Times New Roman" panose="02020603050405020304" pitchFamily="18" charset="0"/>
              </a:rPr>
              <a:t>Provides fault tolerance</a:t>
            </a:r>
          </a:p>
          <a:p>
            <a:r>
              <a:rPr lang="en-US" sz="2000" dirty="0">
                <a:latin typeface="Times New Roman" panose="02020603050405020304" pitchFamily="18" charset="0"/>
                <a:cs typeface="Times New Roman" panose="02020603050405020304" pitchFamily="18" charset="0"/>
              </a:rPr>
              <a:t>Simplifies distributed programming</a:t>
            </a:r>
          </a:p>
          <a:p>
            <a:r>
              <a:rPr lang="en-US" sz="2000" dirty="0">
                <a:latin typeface="Times New Roman" panose="02020603050405020304" pitchFamily="18" charset="0"/>
                <a:cs typeface="Times New Roman" panose="02020603050405020304" pitchFamily="18" charset="0"/>
              </a:rPr>
              <a:t>Ideal for batch processing</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43773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EB189-1DAD-4012-8F09-EFEAE58344B7}"/>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Steps in Map Reduce</a:t>
            </a:r>
          </a:p>
        </p:txBody>
      </p:sp>
      <p:sp>
        <p:nvSpPr>
          <p:cNvPr id="3" name="Content Placeholder 2">
            <a:extLst>
              <a:ext uri="{FF2B5EF4-FFF2-40B4-BE49-F238E27FC236}">
                <a16:creationId xmlns:a16="http://schemas.microsoft.com/office/drawing/2014/main" id="{3233CC27-21BD-492D-81AA-B66334CA2462}"/>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The map takes data in the form of pairs and returns a list of &lt;key, value&gt; pairs. The keys will not be unique in this case.</a:t>
            </a:r>
          </a:p>
          <a:p>
            <a:pPr algn="just"/>
            <a:r>
              <a:rPr lang="en-US" sz="2000" dirty="0">
                <a:latin typeface="Times New Roman" panose="02020603050405020304" pitchFamily="18" charset="0"/>
                <a:cs typeface="Times New Roman" panose="02020603050405020304" pitchFamily="18" charset="0"/>
              </a:rPr>
              <a:t>Using the output of Map, sort and shuffle are applied by the Hadoop architecture. This sort and shuffle acts on these list of &lt;key, value&gt; pairs and sends out unique keys and a list of values associated with this unique key &lt;key, list(values)&gt;.</a:t>
            </a:r>
          </a:p>
          <a:p>
            <a:pPr algn="just"/>
            <a:r>
              <a:rPr lang="en-US" sz="2000" dirty="0">
                <a:latin typeface="Times New Roman" panose="02020603050405020304" pitchFamily="18" charset="0"/>
                <a:cs typeface="Times New Roman" panose="02020603050405020304" pitchFamily="18" charset="0"/>
              </a:rPr>
              <a:t>An output of sort and shuffle sent to the reducer phase. The reducer performs a defined function on a list of values for unique keys, and Final output &lt;key, value&gt; will be stored/displayed.</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6214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074932-7E4B-4E42-B7F6-7BFCF476F7F3}"/>
              </a:ext>
            </a:extLst>
          </p:cNvPr>
          <p:cNvPicPr>
            <a:picLocks noChangeAspect="1"/>
          </p:cNvPicPr>
          <p:nvPr/>
        </p:nvPicPr>
        <p:blipFill>
          <a:blip r:embed="rId2"/>
          <a:stretch>
            <a:fillRect/>
          </a:stretch>
        </p:blipFill>
        <p:spPr>
          <a:xfrm>
            <a:off x="3128261" y="0"/>
            <a:ext cx="5935477" cy="6858000"/>
          </a:xfrm>
          <a:prstGeom prst="rect">
            <a:avLst/>
          </a:prstGeom>
        </p:spPr>
      </p:pic>
    </p:spTree>
    <p:extLst>
      <p:ext uri="{BB962C8B-B14F-4D97-AF65-F5344CB8AC3E}">
        <p14:creationId xmlns:p14="http://schemas.microsoft.com/office/powerpoint/2010/main" val="32181425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D29BE-632D-45DC-BE88-E0CB4F569627}"/>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Sort and Shuffle </a:t>
            </a:r>
          </a:p>
        </p:txBody>
      </p:sp>
      <p:sp>
        <p:nvSpPr>
          <p:cNvPr id="3" name="Content Placeholder 2">
            <a:extLst>
              <a:ext uri="{FF2B5EF4-FFF2-40B4-BE49-F238E27FC236}">
                <a16:creationId xmlns:a16="http://schemas.microsoft.com/office/drawing/2014/main" id="{56FCC0ED-5EE8-45C4-ACAC-B45961A24F2C}"/>
              </a:ext>
            </a:extLst>
          </p:cNvPr>
          <p:cNvSpPr>
            <a:spLocks noGrp="1"/>
          </p:cNvSpPr>
          <p:nvPr>
            <p:ph idx="1"/>
          </p:nvPr>
        </p:nvSpPr>
        <p:spPr/>
        <p:txBody>
          <a:bodyPr>
            <a:normAutofit/>
          </a:bodyPr>
          <a:lstStyle/>
          <a:p>
            <a:pPr algn="just"/>
            <a:r>
              <a:rPr lang="en-US" sz="2000" b="0" i="0" dirty="0">
                <a:solidFill>
                  <a:srgbClr val="333333"/>
                </a:solidFill>
                <a:effectLst/>
                <a:latin typeface="Times New Roman" panose="02020603050405020304" pitchFamily="18" charset="0"/>
                <a:cs typeface="Times New Roman" panose="02020603050405020304" pitchFamily="18" charset="0"/>
              </a:rPr>
              <a:t>The sort and shuffle occur on the output of Mapper and before the reducer. </a:t>
            </a:r>
          </a:p>
          <a:p>
            <a:pPr algn="just"/>
            <a:r>
              <a:rPr lang="en-US" sz="2000" b="0" i="0" dirty="0">
                <a:solidFill>
                  <a:srgbClr val="333333"/>
                </a:solidFill>
                <a:effectLst/>
                <a:latin typeface="Times New Roman" panose="02020603050405020304" pitchFamily="18" charset="0"/>
                <a:cs typeface="Times New Roman" panose="02020603050405020304" pitchFamily="18" charset="0"/>
              </a:rPr>
              <a:t>When the Mapper task is complete, the results are sorted by key, partitioned if there are multiple reducers, and then written to disk. </a:t>
            </a:r>
          </a:p>
          <a:p>
            <a:pPr algn="just"/>
            <a:r>
              <a:rPr lang="en-US" sz="2000" b="0" i="0" dirty="0">
                <a:solidFill>
                  <a:srgbClr val="333333"/>
                </a:solidFill>
                <a:effectLst/>
                <a:latin typeface="Times New Roman" panose="02020603050405020304" pitchFamily="18" charset="0"/>
                <a:cs typeface="Times New Roman" panose="02020603050405020304" pitchFamily="18" charset="0"/>
              </a:rPr>
              <a:t>Using the input from each Mapper &lt;k2,v2&gt;, we collect all the values for each unique key k2. </a:t>
            </a:r>
          </a:p>
          <a:p>
            <a:pPr algn="just"/>
            <a:r>
              <a:rPr lang="en-US" sz="2000" b="0" i="0" dirty="0">
                <a:solidFill>
                  <a:srgbClr val="333333"/>
                </a:solidFill>
                <a:effectLst/>
                <a:latin typeface="Times New Roman" panose="02020603050405020304" pitchFamily="18" charset="0"/>
                <a:cs typeface="Times New Roman" panose="02020603050405020304" pitchFamily="18" charset="0"/>
              </a:rPr>
              <a:t>This output from the shuffle phase in the form of &lt;k2, list(v2)&gt; is sent as input to reducer phase.</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58274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B5869-E8A8-4841-84CA-1D77803CBFDB}"/>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Use of MapReduce</a:t>
            </a:r>
          </a:p>
        </p:txBody>
      </p:sp>
      <p:sp>
        <p:nvSpPr>
          <p:cNvPr id="3" name="Content Placeholder 2">
            <a:extLst>
              <a:ext uri="{FF2B5EF4-FFF2-40B4-BE49-F238E27FC236}">
                <a16:creationId xmlns:a16="http://schemas.microsoft.com/office/drawing/2014/main" id="{90D2D6B5-1CDB-48A9-B81E-0E1A29347EF3}"/>
              </a:ext>
            </a:extLst>
          </p:cNvPr>
          <p:cNvSpPr>
            <a:spLocks noGrp="1"/>
          </p:cNvSpPr>
          <p:nvPr>
            <p:ph idx="1"/>
          </p:nvPr>
        </p:nvSpPr>
        <p:spPr/>
        <p:txBody>
          <a:bodyPr/>
          <a:lstStyle/>
          <a:p>
            <a:pPr algn="just">
              <a:buFont typeface="Arial" panose="020B0604020202020204" pitchFamily="34" charset="0"/>
              <a:buChar char="•"/>
            </a:pPr>
            <a:r>
              <a:rPr lang="en-US" sz="2000" b="0" i="0" dirty="0">
                <a:solidFill>
                  <a:srgbClr val="000000"/>
                </a:solidFill>
                <a:effectLst/>
                <a:latin typeface="Times New Roman" panose="02020603050405020304" pitchFamily="18" charset="0"/>
                <a:cs typeface="Times New Roman" panose="02020603050405020304" pitchFamily="18" charset="0"/>
              </a:rPr>
              <a:t>It can be used in various application like document clustering, distributed sorting, and web link-graph reversal.</a:t>
            </a:r>
          </a:p>
          <a:p>
            <a:pPr algn="just">
              <a:buFont typeface="Arial" panose="020B0604020202020204" pitchFamily="34" charset="0"/>
              <a:buChar char="•"/>
            </a:pPr>
            <a:r>
              <a:rPr lang="en-US" sz="2000" b="0" i="0" dirty="0">
                <a:solidFill>
                  <a:srgbClr val="000000"/>
                </a:solidFill>
                <a:effectLst/>
                <a:latin typeface="Times New Roman" panose="02020603050405020304" pitchFamily="18" charset="0"/>
                <a:cs typeface="Times New Roman" panose="02020603050405020304" pitchFamily="18" charset="0"/>
              </a:rPr>
              <a:t>It can be used for distributed pattern-based searching.</a:t>
            </a:r>
          </a:p>
          <a:p>
            <a:pPr algn="just">
              <a:buFont typeface="Arial" panose="020B0604020202020204" pitchFamily="34" charset="0"/>
              <a:buChar char="•"/>
            </a:pPr>
            <a:r>
              <a:rPr lang="en-US" sz="2000" b="0" i="0" dirty="0">
                <a:solidFill>
                  <a:srgbClr val="000000"/>
                </a:solidFill>
                <a:effectLst/>
                <a:latin typeface="Times New Roman" panose="02020603050405020304" pitchFamily="18" charset="0"/>
                <a:cs typeface="Times New Roman" panose="02020603050405020304" pitchFamily="18" charset="0"/>
              </a:rPr>
              <a:t>We can also use MapReduce in machine learning.</a:t>
            </a:r>
          </a:p>
          <a:p>
            <a:pPr algn="just">
              <a:buFont typeface="Arial" panose="020B0604020202020204" pitchFamily="34" charset="0"/>
              <a:buChar char="•"/>
            </a:pPr>
            <a:r>
              <a:rPr lang="en-US" sz="2000" b="0" i="0" dirty="0">
                <a:solidFill>
                  <a:srgbClr val="000000"/>
                </a:solidFill>
                <a:effectLst/>
                <a:latin typeface="Times New Roman" panose="02020603050405020304" pitchFamily="18" charset="0"/>
                <a:cs typeface="Times New Roman" panose="02020603050405020304" pitchFamily="18" charset="0"/>
              </a:rPr>
              <a:t>It was used by Google to regenerate Google's index of the World Wide Web.</a:t>
            </a:r>
          </a:p>
          <a:p>
            <a:pPr algn="just">
              <a:buFont typeface="Arial" panose="020B0604020202020204" pitchFamily="34" charset="0"/>
              <a:buChar char="•"/>
            </a:pPr>
            <a:r>
              <a:rPr lang="en-US" sz="2000" b="0" i="0" dirty="0">
                <a:solidFill>
                  <a:srgbClr val="000000"/>
                </a:solidFill>
                <a:effectLst/>
                <a:latin typeface="Times New Roman" panose="02020603050405020304" pitchFamily="18" charset="0"/>
                <a:cs typeface="Times New Roman" panose="02020603050405020304" pitchFamily="18" charset="0"/>
              </a:rPr>
              <a:t>It can be used in multiple computing environments such as multi-cluster, multi-core, and mobile environment.</a:t>
            </a:r>
          </a:p>
          <a:p>
            <a:endParaRPr lang="en-IN" dirty="0"/>
          </a:p>
        </p:txBody>
      </p:sp>
    </p:spTree>
    <p:extLst>
      <p:ext uri="{BB962C8B-B14F-4D97-AF65-F5344CB8AC3E}">
        <p14:creationId xmlns:p14="http://schemas.microsoft.com/office/powerpoint/2010/main" val="10898725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BDBDC-4AAF-4716-9BEE-0351C61ECABD}"/>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Data Flow in MapReduce</a:t>
            </a:r>
          </a:p>
        </p:txBody>
      </p:sp>
      <p:sp>
        <p:nvSpPr>
          <p:cNvPr id="3" name="Content Placeholder 2">
            <a:extLst>
              <a:ext uri="{FF2B5EF4-FFF2-40B4-BE49-F238E27FC236}">
                <a16:creationId xmlns:a16="http://schemas.microsoft.com/office/drawing/2014/main" id="{ABFE8516-FFBE-437B-89F6-ECF7098AE7C4}"/>
              </a:ext>
            </a:extLst>
          </p:cNvPr>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MapReduce is used to compute the huge amount of data . To handle the upcoming data in a parallel and distributed form, the data has to flow from various phases.</a:t>
            </a:r>
          </a:p>
          <a:p>
            <a:pPr marL="0" indent="0">
              <a:buNone/>
            </a:pPr>
            <a:endParaRPr lang="en-IN"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F906040A-949A-4364-A296-E8FFBE4D3151}"/>
              </a:ext>
            </a:extLst>
          </p:cNvPr>
          <p:cNvPicPr>
            <a:picLocks noChangeAspect="1"/>
          </p:cNvPicPr>
          <p:nvPr/>
        </p:nvPicPr>
        <p:blipFill>
          <a:blip r:embed="rId2"/>
          <a:stretch>
            <a:fillRect/>
          </a:stretch>
        </p:blipFill>
        <p:spPr>
          <a:xfrm>
            <a:off x="1185177" y="2905052"/>
            <a:ext cx="9821646" cy="1047896"/>
          </a:xfrm>
          <a:prstGeom prst="rect">
            <a:avLst/>
          </a:prstGeom>
        </p:spPr>
      </p:pic>
    </p:spTree>
    <p:extLst>
      <p:ext uri="{BB962C8B-B14F-4D97-AF65-F5344CB8AC3E}">
        <p14:creationId xmlns:p14="http://schemas.microsoft.com/office/powerpoint/2010/main" val="3615700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F2D5B-CBB8-4A2C-A651-E27BB5E1C7F8}"/>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Phases of MapReduce data flow</a:t>
            </a:r>
          </a:p>
        </p:txBody>
      </p:sp>
      <p:sp>
        <p:nvSpPr>
          <p:cNvPr id="3" name="Content Placeholder 2">
            <a:extLst>
              <a:ext uri="{FF2B5EF4-FFF2-40B4-BE49-F238E27FC236}">
                <a16:creationId xmlns:a16="http://schemas.microsoft.com/office/drawing/2014/main" id="{38DD57A0-405E-4EC0-B685-BDCAB3E915E1}"/>
              </a:ext>
            </a:extLst>
          </p:cNvPr>
          <p:cNvSpPr>
            <a:spLocks noGrp="1"/>
          </p:cNvSpPr>
          <p:nvPr>
            <p:ph idx="1"/>
          </p:nvPr>
        </p:nvSpPr>
        <p:spPr>
          <a:xfrm>
            <a:off x="838200" y="1825624"/>
            <a:ext cx="10515600" cy="4772399"/>
          </a:xfrm>
        </p:spPr>
        <p:txBody>
          <a:bodyPr>
            <a:normAutofit lnSpcReduction="10000"/>
          </a:bodyPr>
          <a:lstStyle/>
          <a:p>
            <a:pPr algn="just"/>
            <a:r>
              <a:rPr lang="en-US" sz="2000" b="0" i="0" u="sng" dirty="0">
                <a:solidFill>
                  <a:srgbClr val="610B4B"/>
                </a:solidFill>
                <a:effectLst/>
                <a:latin typeface="Times New Roman" panose="02020603050405020304" pitchFamily="18" charset="0"/>
                <a:cs typeface="Times New Roman" panose="02020603050405020304" pitchFamily="18" charset="0"/>
              </a:rPr>
              <a:t>Input reader </a:t>
            </a:r>
            <a:r>
              <a:rPr lang="en-US" sz="2000" b="0" i="0" dirty="0">
                <a:solidFill>
                  <a:srgbClr val="610B4B"/>
                </a:solidFill>
                <a:effectLst/>
                <a:latin typeface="Times New Roman" panose="02020603050405020304" pitchFamily="18" charset="0"/>
                <a:cs typeface="Times New Roman" panose="02020603050405020304" pitchFamily="18" charset="0"/>
              </a:rPr>
              <a:t>: </a:t>
            </a:r>
            <a:r>
              <a:rPr lang="en-US" sz="2000" b="0" i="0" dirty="0">
                <a:solidFill>
                  <a:srgbClr val="333333"/>
                </a:solidFill>
                <a:effectLst/>
                <a:latin typeface="Times New Roman" panose="02020603050405020304" pitchFamily="18" charset="0"/>
                <a:cs typeface="Times New Roman" panose="02020603050405020304" pitchFamily="18" charset="0"/>
              </a:rPr>
              <a:t>The input reader reads the upcoming data and splits it into the data blocks of the appropriate size (64 MB to 128 MB). Each data block is associated with a Map function.</a:t>
            </a:r>
          </a:p>
          <a:p>
            <a:pPr algn="just"/>
            <a:r>
              <a:rPr lang="en-US" sz="2000" b="0" i="0" dirty="0">
                <a:solidFill>
                  <a:srgbClr val="333333"/>
                </a:solidFill>
                <a:effectLst/>
                <a:latin typeface="Times New Roman" panose="02020603050405020304" pitchFamily="18" charset="0"/>
                <a:cs typeface="Times New Roman" panose="02020603050405020304" pitchFamily="18" charset="0"/>
              </a:rPr>
              <a:t>Once input reads the data, it generates the corresponding key-value pairs. The input files reside in HDFS.</a:t>
            </a:r>
          </a:p>
          <a:p>
            <a:pPr algn="just"/>
            <a:r>
              <a:rPr lang="en-US" sz="2000" b="0" i="0" u="sng" dirty="0">
                <a:solidFill>
                  <a:srgbClr val="610B4B"/>
                </a:solidFill>
                <a:effectLst/>
                <a:latin typeface="Times New Roman" panose="02020603050405020304" pitchFamily="18" charset="0"/>
                <a:cs typeface="Times New Roman" panose="02020603050405020304" pitchFamily="18" charset="0"/>
              </a:rPr>
              <a:t>Map function </a:t>
            </a:r>
            <a:r>
              <a:rPr lang="en-US" sz="2000" b="0" i="0" dirty="0">
                <a:solidFill>
                  <a:srgbClr val="610B4B"/>
                </a:solidFill>
                <a:effectLst/>
                <a:latin typeface="Times New Roman" panose="02020603050405020304" pitchFamily="18" charset="0"/>
                <a:cs typeface="Times New Roman" panose="02020603050405020304" pitchFamily="18" charset="0"/>
              </a:rPr>
              <a:t>: </a:t>
            </a:r>
            <a:r>
              <a:rPr lang="en-US" sz="2000" b="0" i="0" dirty="0">
                <a:solidFill>
                  <a:srgbClr val="333333"/>
                </a:solidFill>
                <a:effectLst/>
                <a:latin typeface="Times New Roman" panose="02020603050405020304" pitchFamily="18" charset="0"/>
                <a:cs typeface="Times New Roman" panose="02020603050405020304" pitchFamily="18" charset="0"/>
              </a:rPr>
              <a:t>The map function process the upcoming key-value pairs and generated the corresponding output key-value pairs. The map input and output type may be different from each other.</a:t>
            </a:r>
          </a:p>
          <a:p>
            <a:pPr algn="just"/>
            <a:r>
              <a:rPr lang="en-US" sz="2000" b="0" i="0" u="sng" dirty="0">
                <a:solidFill>
                  <a:srgbClr val="610B4B"/>
                </a:solidFill>
                <a:effectLst/>
                <a:latin typeface="Times New Roman" panose="02020603050405020304" pitchFamily="18" charset="0"/>
                <a:cs typeface="Times New Roman" panose="02020603050405020304" pitchFamily="18" charset="0"/>
              </a:rPr>
              <a:t>Partition function </a:t>
            </a:r>
            <a:r>
              <a:rPr lang="en-US" sz="2000" b="0" i="0" dirty="0">
                <a:solidFill>
                  <a:srgbClr val="610B4B"/>
                </a:solidFill>
                <a:effectLst/>
                <a:latin typeface="Times New Roman" panose="02020603050405020304" pitchFamily="18" charset="0"/>
                <a:cs typeface="Times New Roman" panose="02020603050405020304" pitchFamily="18" charset="0"/>
              </a:rPr>
              <a:t>: </a:t>
            </a:r>
            <a:r>
              <a:rPr lang="en-US" sz="2000" b="0" i="0" dirty="0">
                <a:solidFill>
                  <a:srgbClr val="333333"/>
                </a:solidFill>
                <a:effectLst/>
                <a:latin typeface="Times New Roman" panose="02020603050405020304" pitchFamily="18" charset="0"/>
                <a:cs typeface="Times New Roman" panose="02020603050405020304" pitchFamily="18" charset="0"/>
              </a:rPr>
              <a:t>The partition function assigns the output of each Map function to the appropriate reducer. The available key and value provide this function. It returns the index of reducers.</a:t>
            </a:r>
          </a:p>
          <a:p>
            <a:pPr algn="just"/>
            <a:r>
              <a:rPr lang="en-US" sz="2000" b="0" i="0" u="sng" dirty="0">
                <a:solidFill>
                  <a:srgbClr val="610B4B"/>
                </a:solidFill>
                <a:effectLst/>
                <a:latin typeface="Times New Roman" panose="02020603050405020304" pitchFamily="18" charset="0"/>
                <a:cs typeface="Times New Roman" panose="02020603050405020304" pitchFamily="18" charset="0"/>
              </a:rPr>
              <a:t>Shuffling and Sorting </a:t>
            </a:r>
            <a:r>
              <a:rPr lang="en-US" sz="2000" b="0" i="0" dirty="0">
                <a:solidFill>
                  <a:srgbClr val="610B4B"/>
                </a:solidFill>
                <a:effectLst/>
                <a:latin typeface="Times New Roman" panose="02020603050405020304" pitchFamily="18" charset="0"/>
                <a:cs typeface="Times New Roman" panose="02020603050405020304" pitchFamily="18" charset="0"/>
              </a:rPr>
              <a:t>: </a:t>
            </a:r>
            <a:r>
              <a:rPr lang="en-US" sz="2000" b="0" i="0" dirty="0">
                <a:solidFill>
                  <a:srgbClr val="333333"/>
                </a:solidFill>
                <a:effectLst/>
                <a:latin typeface="Times New Roman" panose="02020603050405020304" pitchFamily="18" charset="0"/>
                <a:cs typeface="Times New Roman" panose="02020603050405020304" pitchFamily="18" charset="0"/>
              </a:rPr>
              <a:t>The data are shuffled between/within nodes so that it moves out from the map and get ready to process for reduce function. Sometimes, the shuffling of data can take much computation time.</a:t>
            </a:r>
          </a:p>
          <a:p>
            <a:pPr algn="just"/>
            <a:r>
              <a:rPr lang="en-US" sz="2000" b="0" i="0" dirty="0">
                <a:solidFill>
                  <a:srgbClr val="333333"/>
                </a:solidFill>
                <a:effectLst/>
                <a:latin typeface="Times New Roman" panose="02020603050405020304" pitchFamily="18" charset="0"/>
                <a:cs typeface="Times New Roman" panose="02020603050405020304" pitchFamily="18" charset="0"/>
              </a:rPr>
              <a:t>The sorting operation is performed on input data for Reduce function. Here, the data is compared using comparison function and arranged in a sorted form.</a:t>
            </a:r>
          </a:p>
          <a:p>
            <a:pPr algn="just"/>
            <a:endParaRPr lang="en-US" sz="2000" b="0" i="0" dirty="0">
              <a:solidFill>
                <a:srgbClr val="333333"/>
              </a:solidFill>
              <a:effectLst/>
              <a:latin typeface="Times New Roman" panose="02020603050405020304" pitchFamily="18" charset="0"/>
              <a:cs typeface="Times New Roman" panose="02020603050405020304" pitchFamily="18" charset="0"/>
            </a:endParaRPr>
          </a:p>
          <a:p>
            <a:pPr algn="just"/>
            <a:endParaRPr lang="en-US" sz="2000" b="0" i="0" dirty="0">
              <a:solidFill>
                <a:srgbClr val="333333"/>
              </a:solidFill>
              <a:effectLst/>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6789851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ED0E-6BE2-45EC-829F-18C60ABAF9BB}"/>
              </a:ext>
            </a:extLst>
          </p:cNvPr>
          <p:cNvSpPr>
            <a:spLocks noGrp="1"/>
          </p:cNvSpPr>
          <p:nvPr>
            <p:ph type="title"/>
          </p:nvPr>
        </p:nvSpPr>
        <p:spPr/>
        <p:txBody>
          <a:bodyPr/>
          <a:lstStyle/>
          <a:p>
            <a:r>
              <a:rPr lang="en-IN" sz="4400" b="1" u="sng" dirty="0">
                <a:latin typeface="Times New Roman" panose="02020603050405020304" pitchFamily="18" charset="0"/>
                <a:cs typeface="Times New Roman" panose="02020603050405020304" pitchFamily="18" charset="0"/>
              </a:rPr>
              <a:t>Phases of MapReduce data flow</a:t>
            </a:r>
            <a:endParaRPr lang="en-IN" dirty="0"/>
          </a:p>
        </p:txBody>
      </p:sp>
      <p:sp>
        <p:nvSpPr>
          <p:cNvPr id="3" name="Content Placeholder 2">
            <a:extLst>
              <a:ext uri="{FF2B5EF4-FFF2-40B4-BE49-F238E27FC236}">
                <a16:creationId xmlns:a16="http://schemas.microsoft.com/office/drawing/2014/main" id="{94AFEB34-BD40-4235-BFF9-F1770D779ED7}"/>
              </a:ext>
            </a:extLst>
          </p:cNvPr>
          <p:cNvSpPr>
            <a:spLocks noGrp="1"/>
          </p:cNvSpPr>
          <p:nvPr>
            <p:ph idx="1"/>
          </p:nvPr>
        </p:nvSpPr>
        <p:spPr/>
        <p:txBody>
          <a:bodyPr/>
          <a:lstStyle/>
          <a:p>
            <a:pPr algn="just"/>
            <a:r>
              <a:rPr lang="en-US" sz="2000" b="0" i="0" u="sng" dirty="0">
                <a:solidFill>
                  <a:srgbClr val="610B4B"/>
                </a:solidFill>
                <a:effectLst/>
                <a:latin typeface="Times New Roman" panose="02020603050405020304" pitchFamily="18" charset="0"/>
                <a:cs typeface="Times New Roman" panose="02020603050405020304" pitchFamily="18" charset="0"/>
              </a:rPr>
              <a:t>Reduce function </a:t>
            </a:r>
            <a:r>
              <a:rPr lang="en-US" sz="2000" b="0" i="0" dirty="0">
                <a:solidFill>
                  <a:srgbClr val="610B4B"/>
                </a:solidFill>
                <a:effectLst/>
                <a:latin typeface="Times New Roman" panose="02020603050405020304" pitchFamily="18" charset="0"/>
                <a:cs typeface="Times New Roman" panose="02020603050405020304" pitchFamily="18" charset="0"/>
              </a:rPr>
              <a:t>: </a:t>
            </a:r>
            <a:r>
              <a:rPr lang="en-US" sz="2000" b="0" i="0" dirty="0">
                <a:solidFill>
                  <a:srgbClr val="333333"/>
                </a:solidFill>
                <a:effectLst/>
                <a:latin typeface="Times New Roman" panose="02020603050405020304" pitchFamily="18" charset="0"/>
                <a:cs typeface="Times New Roman" panose="02020603050405020304" pitchFamily="18" charset="0"/>
              </a:rPr>
              <a:t>The Reduce function is assigned to each unique key. These keys are already arranged in sorted order. The values associated with the keys can iterate the Reduce and generates the corresponding output.</a:t>
            </a:r>
          </a:p>
          <a:p>
            <a:pPr algn="just"/>
            <a:r>
              <a:rPr lang="en-US" sz="2000" b="0" i="0" u="sng" dirty="0">
                <a:solidFill>
                  <a:srgbClr val="610B4B"/>
                </a:solidFill>
                <a:effectLst/>
                <a:latin typeface="Times New Roman" panose="02020603050405020304" pitchFamily="18" charset="0"/>
                <a:cs typeface="Times New Roman" panose="02020603050405020304" pitchFamily="18" charset="0"/>
              </a:rPr>
              <a:t>Output writer </a:t>
            </a:r>
            <a:r>
              <a:rPr lang="en-US" sz="2000" b="0" i="0" dirty="0">
                <a:solidFill>
                  <a:srgbClr val="610B4B"/>
                </a:solidFill>
                <a:effectLst/>
                <a:latin typeface="Times New Roman" panose="02020603050405020304" pitchFamily="18" charset="0"/>
                <a:cs typeface="Times New Roman" panose="02020603050405020304" pitchFamily="18" charset="0"/>
              </a:rPr>
              <a:t>: </a:t>
            </a:r>
            <a:r>
              <a:rPr lang="en-US" sz="2000" b="0" i="0" dirty="0">
                <a:solidFill>
                  <a:srgbClr val="333333"/>
                </a:solidFill>
                <a:effectLst/>
                <a:latin typeface="Times New Roman" panose="02020603050405020304" pitchFamily="18" charset="0"/>
                <a:cs typeface="Times New Roman" panose="02020603050405020304" pitchFamily="18" charset="0"/>
              </a:rPr>
              <a:t>Once the data flow from all the above phases, Output writer executes. The role of Output writer is to write the Reduce output to the stable storage.</a:t>
            </a:r>
          </a:p>
          <a:p>
            <a:endParaRPr lang="en-IN" dirty="0"/>
          </a:p>
        </p:txBody>
      </p:sp>
      <p:pic>
        <p:nvPicPr>
          <p:cNvPr id="4" name="Picture 3">
            <a:extLst>
              <a:ext uri="{FF2B5EF4-FFF2-40B4-BE49-F238E27FC236}">
                <a16:creationId xmlns:a16="http://schemas.microsoft.com/office/drawing/2014/main" id="{EAF3057F-2242-4522-91DC-6FFB2AC258C6}"/>
              </a:ext>
            </a:extLst>
          </p:cNvPr>
          <p:cNvPicPr>
            <a:picLocks noChangeAspect="1"/>
          </p:cNvPicPr>
          <p:nvPr/>
        </p:nvPicPr>
        <p:blipFill>
          <a:blip r:embed="rId2"/>
          <a:stretch>
            <a:fillRect/>
          </a:stretch>
        </p:blipFill>
        <p:spPr>
          <a:xfrm>
            <a:off x="1185177" y="3792558"/>
            <a:ext cx="9821646" cy="1047896"/>
          </a:xfrm>
          <a:prstGeom prst="rect">
            <a:avLst/>
          </a:prstGeom>
        </p:spPr>
      </p:pic>
    </p:spTree>
    <p:extLst>
      <p:ext uri="{BB962C8B-B14F-4D97-AF65-F5344CB8AC3E}">
        <p14:creationId xmlns:p14="http://schemas.microsoft.com/office/powerpoint/2010/main" val="23786204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45EE451-E92B-F74C-4A02-D3EAD8FF0CAF}"/>
              </a:ext>
            </a:extLst>
          </p:cNvPr>
          <p:cNvPicPr>
            <a:picLocks noGrp="1" noChangeAspect="1"/>
          </p:cNvPicPr>
          <p:nvPr>
            <p:ph idx="1"/>
          </p:nvPr>
        </p:nvPicPr>
        <p:blipFill>
          <a:blip r:embed="rId2"/>
          <a:stretch>
            <a:fillRect/>
          </a:stretch>
        </p:blipFill>
        <p:spPr>
          <a:xfrm>
            <a:off x="486200" y="794823"/>
            <a:ext cx="10663034" cy="4654192"/>
          </a:xfrm>
        </p:spPr>
      </p:pic>
    </p:spTree>
    <p:extLst>
      <p:ext uri="{BB962C8B-B14F-4D97-AF65-F5344CB8AC3E}">
        <p14:creationId xmlns:p14="http://schemas.microsoft.com/office/powerpoint/2010/main" val="4192626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3E7A843-D9DC-02D0-0120-512082394BF0}"/>
              </a:ext>
            </a:extLst>
          </p:cNvPr>
          <p:cNvPicPr>
            <a:picLocks noGrp="1" noChangeAspect="1"/>
          </p:cNvPicPr>
          <p:nvPr>
            <p:ph idx="1"/>
          </p:nvPr>
        </p:nvPicPr>
        <p:blipFill>
          <a:blip r:embed="rId2"/>
          <a:stretch>
            <a:fillRect/>
          </a:stretch>
        </p:blipFill>
        <p:spPr>
          <a:xfrm>
            <a:off x="5372000" y="884606"/>
            <a:ext cx="5452906" cy="2864087"/>
          </a:xfrm>
        </p:spPr>
      </p:pic>
      <p:pic>
        <p:nvPicPr>
          <p:cNvPr id="7" name="Picture 6">
            <a:extLst>
              <a:ext uri="{FF2B5EF4-FFF2-40B4-BE49-F238E27FC236}">
                <a16:creationId xmlns:a16="http://schemas.microsoft.com/office/drawing/2014/main" id="{772E948E-E2F6-FFE3-947A-99A352F08AF6}"/>
              </a:ext>
            </a:extLst>
          </p:cNvPr>
          <p:cNvPicPr>
            <a:picLocks noChangeAspect="1"/>
          </p:cNvPicPr>
          <p:nvPr/>
        </p:nvPicPr>
        <p:blipFill>
          <a:blip r:embed="rId3"/>
          <a:stretch>
            <a:fillRect/>
          </a:stretch>
        </p:blipFill>
        <p:spPr>
          <a:xfrm>
            <a:off x="633261" y="365125"/>
            <a:ext cx="4160881" cy="3467400"/>
          </a:xfrm>
          <a:prstGeom prst="rect">
            <a:avLst/>
          </a:prstGeom>
        </p:spPr>
      </p:pic>
      <p:pic>
        <p:nvPicPr>
          <p:cNvPr id="9" name="Picture 8">
            <a:extLst>
              <a:ext uri="{FF2B5EF4-FFF2-40B4-BE49-F238E27FC236}">
                <a16:creationId xmlns:a16="http://schemas.microsoft.com/office/drawing/2014/main" id="{4768BB7E-ACF9-D4A5-EF6A-4A039ED74060}"/>
              </a:ext>
            </a:extLst>
          </p:cNvPr>
          <p:cNvPicPr>
            <a:picLocks noChangeAspect="1"/>
          </p:cNvPicPr>
          <p:nvPr/>
        </p:nvPicPr>
        <p:blipFill>
          <a:blip r:embed="rId4"/>
          <a:stretch>
            <a:fillRect/>
          </a:stretch>
        </p:blipFill>
        <p:spPr>
          <a:xfrm>
            <a:off x="2312342" y="3832525"/>
            <a:ext cx="7567316" cy="2864087"/>
          </a:xfrm>
          <a:prstGeom prst="rect">
            <a:avLst/>
          </a:prstGeom>
        </p:spPr>
      </p:pic>
    </p:spTree>
    <p:extLst>
      <p:ext uri="{BB962C8B-B14F-4D97-AF65-F5344CB8AC3E}">
        <p14:creationId xmlns:p14="http://schemas.microsoft.com/office/powerpoint/2010/main" val="15610860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F36DE76-00D2-D5A0-ACFB-AE245592CA2E}"/>
              </a:ext>
            </a:extLst>
          </p:cNvPr>
          <p:cNvPicPr>
            <a:picLocks noGrp="1" noChangeAspect="1"/>
          </p:cNvPicPr>
          <p:nvPr>
            <p:ph idx="1"/>
          </p:nvPr>
        </p:nvPicPr>
        <p:blipFill>
          <a:blip r:embed="rId2"/>
          <a:stretch>
            <a:fillRect/>
          </a:stretch>
        </p:blipFill>
        <p:spPr>
          <a:xfrm>
            <a:off x="583289" y="1334663"/>
            <a:ext cx="11025421" cy="4547262"/>
          </a:xfrm>
        </p:spPr>
      </p:pic>
    </p:spTree>
    <p:extLst>
      <p:ext uri="{BB962C8B-B14F-4D97-AF65-F5344CB8AC3E}">
        <p14:creationId xmlns:p14="http://schemas.microsoft.com/office/powerpoint/2010/main" val="11455567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36742-165E-45D1-BF02-179F7ABAB426}"/>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MapReduce APIs</a:t>
            </a:r>
          </a:p>
        </p:txBody>
      </p:sp>
      <p:sp>
        <p:nvSpPr>
          <p:cNvPr id="3" name="Content Placeholder 2">
            <a:extLst>
              <a:ext uri="{FF2B5EF4-FFF2-40B4-BE49-F238E27FC236}">
                <a16:creationId xmlns:a16="http://schemas.microsoft.com/office/drawing/2014/main" id="{6F4E4927-333E-4179-B277-0CA166032A21}"/>
              </a:ext>
            </a:extLst>
          </p:cNvPr>
          <p:cNvSpPr>
            <a:spLocks noGrp="1"/>
          </p:cNvSpPr>
          <p:nvPr>
            <p:ph idx="1"/>
          </p:nvPr>
        </p:nvSpPr>
        <p:spPr/>
        <p:txBody>
          <a:bodyPr>
            <a:normAutofit/>
          </a:bodyPr>
          <a:lstStyle/>
          <a:p>
            <a:pPr algn="just"/>
            <a:r>
              <a:rPr lang="en-US" sz="2000" b="0" i="0" u="sng" dirty="0">
                <a:solidFill>
                  <a:srgbClr val="610B38"/>
                </a:solidFill>
                <a:effectLst/>
                <a:latin typeface="Times New Roman" panose="02020603050405020304" pitchFamily="18" charset="0"/>
                <a:cs typeface="Times New Roman" panose="02020603050405020304" pitchFamily="18" charset="0"/>
              </a:rPr>
              <a:t>MapReduce Mapper Class</a:t>
            </a:r>
          </a:p>
          <a:p>
            <a:pPr algn="just"/>
            <a:r>
              <a:rPr lang="en-US" sz="2000" b="0" i="0" dirty="0">
                <a:solidFill>
                  <a:srgbClr val="333333"/>
                </a:solidFill>
                <a:effectLst/>
                <a:latin typeface="Times New Roman" panose="02020603050405020304" pitchFamily="18" charset="0"/>
                <a:cs typeface="Times New Roman" panose="02020603050405020304" pitchFamily="18" charset="0"/>
              </a:rPr>
              <a:t>In MapReduce, the role of the Mapper class is to map the input key-value pairs to a set of intermediate key-value pairs. It transforms the input records into intermediate records.</a:t>
            </a:r>
          </a:p>
          <a:p>
            <a:pPr algn="just"/>
            <a:r>
              <a:rPr lang="en-US" sz="2000" b="0" i="0" dirty="0">
                <a:solidFill>
                  <a:srgbClr val="333333"/>
                </a:solidFill>
                <a:effectLst/>
                <a:latin typeface="Times New Roman" panose="02020603050405020304" pitchFamily="18" charset="0"/>
                <a:cs typeface="Times New Roman" panose="02020603050405020304" pitchFamily="18" charset="0"/>
              </a:rPr>
              <a:t>These intermediate records associated with a given output key and passed to Reducer for the final output.</a:t>
            </a:r>
          </a:p>
          <a:p>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50609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C92EC-E3E1-4656-84DA-A2B92D50C9BC}"/>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Methods of Mapper class</a:t>
            </a:r>
          </a:p>
        </p:txBody>
      </p:sp>
      <p:pic>
        <p:nvPicPr>
          <p:cNvPr id="5" name="Content Placeholder 4">
            <a:extLst>
              <a:ext uri="{FF2B5EF4-FFF2-40B4-BE49-F238E27FC236}">
                <a16:creationId xmlns:a16="http://schemas.microsoft.com/office/drawing/2014/main" id="{32ADD6F7-538D-4C4B-9B4A-0401908B634E}"/>
              </a:ext>
            </a:extLst>
          </p:cNvPr>
          <p:cNvPicPr>
            <a:picLocks noGrp="1" noChangeAspect="1"/>
          </p:cNvPicPr>
          <p:nvPr>
            <p:ph idx="1"/>
          </p:nvPr>
        </p:nvPicPr>
        <p:blipFill>
          <a:blip r:embed="rId2"/>
          <a:stretch>
            <a:fillRect/>
          </a:stretch>
        </p:blipFill>
        <p:spPr>
          <a:xfrm>
            <a:off x="942256" y="1856625"/>
            <a:ext cx="10307488" cy="2048161"/>
          </a:xfrm>
        </p:spPr>
      </p:pic>
    </p:spTree>
    <p:extLst>
      <p:ext uri="{BB962C8B-B14F-4D97-AF65-F5344CB8AC3E}">
        <p14:creationId xmlns:p14="http://schemas.microsoft.com/office/powerpoint/2010/main" val="40341586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D0D59-6B39-4917-84EA-54E99A8B3073}"/>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MapReduce Reducer class</a:t>
            </a:r>
          </a:p>
        </p:txBody>
      </p:sp>
      <p:sp>
        <p:nvSpPr>
          <p:cNvPr id="3" name="Content Placeholder 2">
            <a:extLst>
              <a:ext uri="{FF2B5EF4-FFF2-40B4-BE49-F238E27FC236}">
                <a16:creationId xmlns:a16="http://schemas.microsoft.com/office/drawing/2014/main" id="{964C9DAE-9797-47F3-B4A8-547813BEEE68}"/>
              </a:ext>
            </a:extLst>
          </p:cNvPr>
          <p:cNvSpPr>
            <a:spLocks noGrp="1"/>
          </p:cNvSpPr>
          <p:nvPr>
            <p:ph idx="1"/>
          </p:nvPr>
        </p:nvSpPr>
        <p:spPr/>
        <p:txBody>
          <a:bodyPr>
            <a:normAutofit/>
          </a:bodyPr>
          <a:lstStyle/>
          <a:p>
            <a:pPr algn="just"/>
            <a:r>
              <a:rPr lang="en-US" sz="2000" b="0" i="0" dirty="0">
                <a:solidFill>
                  <a:srgbClr val="333333"/>
                </a:solidFill>
                <a:effectLst/>
                <a:latin typeface="Times New Roman" panose="02020603050405020304" pitchFamily="18" charset="0"/>
                <a:cs typeface="Times New Roman" panose="02020603050405020304" pitchFamily="18" charset="0"/>
              </a:rPr>
              <a:t>In MapReduce, the role of the Reducer class is to reduce the set of intermediate values. </a:t>
            </a:r>
          </a:p>
          <a:p>
            <a:pPr algn="just"/>
            <a:r>
              <a:rPr lang="en-US" sz="2000" b="0" i="0" dirty="0">
                <a:solidFill>
                  <a:srgbClr val="333333"/>
                </a:solidFill>
                <a:effectLst/>
                <a:latin typeface="Times New Roman" panose="02020603050405020304" pitchFamily="18" charset="0"/>
                <a:cs typeface="Times New Roman" panose="02020603050405020304" pitchFamily="18" charset="0"/>
              </a:rPr>
              <a:t>Its implementations can access the Configuration for the job via the </a:t>
            </a:r>
            <a:r>
              <a:rPr lang="en-US" sz="2000" b="0" i="0" dirty="0" err="1">
                <a:solidFill>
                  <a:srgbClr val="333333"/>
                </a:solidFill>
                <a:effectLst/>
                <a:latin typeface="Times New Roman" panose="02020603050405020304" pitchFamily="18" charset="0"/>
                <a:cs typeface="Times New Roman" panose="02020603050405020304" pitchFamily="18" charset="0"/>
              </a:rPr>
              <a:t>JobContext.getConfiguration</a:t>
            </a:r>
            <a:r>
              <a:rPr lang="en-US" sz="2000" b="0" i="0" dirty="0">
                <a:solidFill>
                  <a:srgbClr val="333333"/>
                </a:solidFill>
                <a:effectLst/>
                <a:latin typeface="Times New Roman" panose="02020603050405020304" pitchFamily="18" charset="0"/>
                <a:cs typeface="Times New Roman" panose="02020603050405020304" pitchFamily="18" charset="0"/>
              </a:rPr>
              <a:t>() method.</a:t>
            </a:r>
          </a:p>
          <a:p>
            <a:pPr algn="just"/>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89189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31375-3B62-4060-BF8E-34AD64761B98}"/>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Methods of Reducer class</a:t>
            </a:r>
          </a:p>
        </p:txBody>
      </p:sp>
      <p:pic>
        <p:nvPicPr>
          <p:cNvPr id="5" name="Content Placeholder 4">
            <a:extLst>
              <a:ext uri="{FF2B5EF4-FFF2-40B4-BE49-F238E27FC236}">
                <a16:creationId xmlns:a16="http://schemas.microsoft.com/office/drawing/2014/main" id="{9905C8BD-6F71-406C-B2A2-6C23EF5D56E1}"/>
              </a:ext>
            </a:extLst>
          </p:cNvPr>
          <p:cNvPicPr>
            <a:picLocks noGrp="1" noChangeAspect="1"/>
          </p:cNvPicPr>
          <p:nvPr>
            <p:ph idx="1"/>
          </p:nvPr>
        </p:nvPicPr>
        <p:blipFill>
          <a:blip r:embed="rId2"/>
          <a:stretch>
            <a:fillRect/>
          </a:stretch>
        </p:blipFill>
        <p:spPr>
          <a:xfrm>
            <a:off x="697692" y="1690688"/>
            <a:ext cx="10240804" cy="1981477"/>
          </a:xfrm>
        </p:spPr>
      </p:pic>
    </p:spTree>
    <p:extLst>
      <p:ext uri="{BB962C8B-B14F-4D97-AF65-F5344CB8AC3E}">
        <p14:creationId xmlns:p14="http://schemas.microsoft.com/office/powerpoint/2010/main" val="28308180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7B80E-CE01-48D1-A2BF-48359D431349}"/>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Moving the data in Hadoop</a:t>
            </a:r>
          </a:p>
        </p:txBody>
      </p:sp>
      <p:sp>
        <p:nvSpPr>
          <p:cNvPr id="3" name="Content Placeholder 2">
            <a:extLst>
              <a:ext uri="{FF2B5EF4-FFF2-40B4-BE49-F238E27FC236}">
                <a16:creationId xmlns:a16="http://schemas.microsoft.com/office/drawing/2014/main" id="{8EF126B3-B905-42E1-AF22-E7442BEDED3B}"/>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The first step in working with data in Hadoop is to make it available to Hadoop. </a:t>
            </a:r>
          </a:p>
          <a:p>
            <a:pPr algn="just"/>
            <a:r>
              <a:rPr lang="en-US" sz="2000" dirty="0">
                <a:latin typeface="Times New Roman" panose="02020603050405020304" pitchFamily="18" charset="0"/>
                <a:cs typeface="Times New Roman" panose="02020603050405020304" pitchFamily="18" charset="0"/>
              </a:rPr>
              <a:t>There are two primary methods that can be used to move data into Hadoop: writing external data at the HDFS level (a data push), or reading external data at the MapReduce level (more like a pull). </a:t>
            </a:r>
          </a:p>
          <a:p>
            <a:pPr algn="just"/>
            <a:r>
              <a:rPr lang="en-US" sz="2000" dirty="0">
                <a:latin typeface="Times New Roman" panose="02020603050405020304" pitchFamily="18" charset="0"/>
                <a:cs typeface="Times New Roman" panose="02020603050405020304" pitchFamily="18" charset="0"/>
              </a:rPr>
              <a:t>Reading data in MapReduce has advantages in the ease with which the operation can be parallelized and made fault tolerant. </a:t>
            </a:r>
          </a:p>
          <a:p>
            <a:pPr algn="just"/>
            <a:r>
              <a:rPr lang="en-US" sz="2000" dirty="0">
                <a:latin typeface="Times New Roman" panose="02020603050405020304" pitchFamily="18" charset="0"/>
                <a:cs typeface="Times New Roman" panose="02020603050405020304" pitchFamily="18" charset="0"/>
              </a:rPr>
              <a:t>Not all data is accessible from MapReduce, however, such as in the case of log files, which is where other systems need to be relied on for transportation, including HDFS for the final data hop.</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90009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EE5C8-1956-4076-A583-B129EFD5BFAA}"/>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Data Serialization and Deserialization</a:t>
            </a:r>
          </a:p>
        </p:txBody>
      </p:sp>
      <p:sp>
        <p:nvSpPr>
          <p:cNvPr id="3" name="Content Placeholder 2">
            <a:extLst>
              <a:ext uri="{FF2B5EF4-FFF2-40B4-BE49-F238E27FC236}">
                <a16:creationId xmlns:a16="http://schemas.microsoft.com/office/drawing/2014/main" id="{4E6C2407-E18F-442F-80F8-53DA643BE526}"/>
              </a:ext>
            </a:extLst>
          </p:cNvPr>
          <p:cNvSpPr>
            <a:spLocks noGrp="1"/>
          </p:cNvSpPr>
          <p:nvPr>
            <p:ph idx="1"/>
          </p:nvPr>
        </p:nvSpPr>
        <p:spPr>
          <a:xfrm>
            <a:off x="838200" y="1760536"/>
            <a:ext cx="10515600" cy="4351338"/>
          </a:xfrm>
        </p:spPr>
        <p:txBody>
          <a:bodyPr>
            <a:normAutofit/>
          </a:bodyPr>
          <a:lstStyle/>
          <a:p>
            <a:pPr marL="0" indent="0" algn="just">
              <a:buNone/>
            </a:pPr>
            <a:r>
              <a:rPr lang="en-IN" sz="2000" b="1" u="sng" dirty="0">
                <a:latin typeface="Times New Roman" panose="02020603050405020304" pitchFamily="18" charset="0"/>
                <a:cs typeface="Times New Roman" panose="02020603050405020304" pitchFamily="18" charset="0"/>
              </a:rPr>
              <a:t>Data Serialization and Deserialization</a:t>
            </a:r>
            <a:r>
              <a:rPr lang="en-IN" sz="2000" dirty="0">
                <a:latin typeface="Times New Roman" panose="02020603050405020304" pitchFamily="18" charset="0"/>
                <a:cs typeface="Times New Roman" panose="02020603050405020304" pitchFamily="18" charset="0"/>
              </a:rPr>
              <a:t>: </a:t>
            </a:r>
          </a:p>
          <a:p>
            <a:pPr algn="just"/>
            <a:r>
              <a:rPr lang="en-US" sz="2000" dirty="0">
                <a:latin typeface="Times New Roman" panose="02020603050405020304" pitchFamily="18" charset="0"/>
                <a:cs typeface="Times New Roman" panose="02020603050405020304" pitchFamily="18" charset="0"/>
              </a:rPr>
              <a:t>Data serialization is the process of converting data objects present in complex data structures into a byte stream for storage, transfer and distribution purposes on physical devices.</a:t>
            </a:r>
          </a:p>
          <a:p>
            <a:pPr algn="just"/>
            <a:r>
              <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rPr>
              <a:t>Computer systems may vary in their hardware architecture, OS, addressing mechanisms. Internal binary representations of data also vary accordingly in every environment. Storing and exchanging data between such varying environments requires a platform-and-language-neutral data format that all systems understand. </a:t>
            </a:r>
          </a:p>
          <a:p>
            <a:pPr algn="just"/>
            <a:r>
              <a:rPr lang="en-US" sz="2000" dirty="0">
                <a:latin typeface="Times New Roman" panose="02020603050405020304" pitchFamily="18" charset="0"/>
                <a:cs typeface="Times New Roman" panose="02020603050405020304" pitchFamily="18" charset="0"/>
              </a:rPr>
              <a:t>Once the serialized data is transmitted from the source machine to the destination machine, the reverse process of creating objects from the byte sequence called deserialization is carried out. Reconstructed objects are clones of the original object.</a:t>
            </a:r>
          </a:p>
          <a:p>
            <a:pPr algn="just"/>
            <a:r>
              <a:rPr lang="en-US" sz="2000" dirty="0">
                <a:latin typeface="Times New Roman" panose="02020603050405020304" pitchFamily="18" charset="0"/>
                <a:cs typeface="Times New Roman" panose="02020603050405020304" pitchFamily="18" charset="0"/>
              </a:rPr>
              <a:t>Choice of data serialization format for an application depends on factors such as data complexity, need for human readability, speed and storage space constraints. XML, JSON, BSON, YAML, </a:t>
            </a:r>
            <a:r>
              <a:rPr lang="en-US" sz="2000" dirty="0" err="1">
                <a:latin typeface="Times New Roman" panose="02020603050405020304" pitchFamily="18" charset="0"/>
                <a:cs typeface="Times New Roman" panose="02020603050405020304" pitchFamily="18" charset="0"/>
              </a:rPr>
              <a:t>MessagePack</a:t>
            </a:r>
            <a:r>
              <a:rPr lang="en-US" sz="2000" dirty="0">
                <a:latin typeface="Times New Roman" panose="02020603050405020304" pitchFamily="18" charset="0"/>
                <a:cs typeface="Times New Roman" panose="02020603050405020304" pitchFamily="18" charset="0"/>
              </a:rPr>
              <a:t>, and </a:t>
            </a:r>
            <a:r>
              <a:rPr lang="en-US" sz="2000" dirty="0" err="1">
                <a:latin typeface="Times New Roman" panose="02020603050405020304" pitchFamily="18" charset="0"/>
                <a:cs typeface="Times New Roman" panose="02020603050405020304" pitchFamily="18" charset="0"/>
              </a:rPr>
              <a:t>protobuf</a:t>
            </a:r>
            <a:r>
              <a:rPr lang="en-US" sz="2000" dirty="0">
                <a:latin typeface="Times New Roman" panose="02020603050405020304" pitchFamily="18" charset="0"/>
                <a:cs typeface="Times New Roman" panose="02020603050405020304" pitchFamily="18" charset="0"/>
              </a:rPr>
              <a:t> are some commonly used data serialization formats.</a:t>
            </a:r>
          </a:p>
          <a:p>
            <a:pPr algn="just"/>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33564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EA71-8444-4973-9DEA-EA74F61AAEF3}"/>
              </a:ext>
            </a:extLst>
          </p:cNvPr>
          <p:cNvSpPr>
            <a:spLocks noGrp="1"/>
          </p:cNvSpPr>
          <p:nvPr>
            <p:ph type="title"/>
          </p:nvPr>
        </p:nvSpPr>
        <p:spPr/>
        <p:txBody>
          <a:bodyPr>
            <a:normAutofit/>
          </a:bodyPr>
          <a:lstStyle/>
          <a:p>
            <a:r>
              <a:rPr lang="en-IN" sz="4000" b="1" u="sng" dirty="0">
                <a:latin typeface="Times New Roman" panose="02020603050405020304" pitchFamily="18" charset="0"/>
                <a:cs typeface="Times New Roman" panose="02020603050405020304" pitchFamily="18" charset="0"/>
              </a:rPr>
              <a:t>Data Serialization and Deserialization</a:t>
            </a:r>
            <a:endParaRPr lang="en-IN" sz="4000" dirty="0"/>
          </a:p>
        </p:txBody>
      </p:sp>
      <p:pic>
        <p:nvPicPr>
          <p:cNvPr id="2050" name="Picture 2" descr="Data serialization and deserialization. Source: Paul 2017.">
            <a:extLst>
              <a:ext uri="{FF2B5EF4-FFF2-40B4-BE49-F238E27FC236}">
                <a16:creationId xmlns:a16="http://schemas.microsoft.com/office/drawing/2014/main" id="{4461963B-B547-45DC-9157-4CBBB51E724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8500" y="2724944"/>
            <a:ext cx="5715000" cy="255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93382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B83A8-CAA2-4118-B113-FC10ADE53469}"/>
              </a:ext>
            </a:extLst>
          </p:cNvPr>
          <p:cNvSpPr>
            <a:spLocks noGrp="1"/>
          </p:cNvSpPr>
          <p:nvPr>
            <p:ph type="title"/>
          </p:nvPr>
        </p:nvSpPr>
        <p:spPr/>
        <p:txBody>
          <a:bodyPr>
            <a:normAutofit/>
          </a:bodyPr>
          <a:lstStyle/>
          <a:p>
            <a:r>
              <a:rPr lang="en-US" sz="4000" b="1" u="sng" dirty="0">
                <a:latin typeface="Times New Roman" panose="02020603050405020304" pitchFamily="18" charset="0"/>
                <a:cs typeface="Times New Roman" panose="02020603050405020304" pitchFamily="18" charset="0"/>
              </a:rPr>
              <a:t>How does Data Serialization and De Serialization work?</a:t>
            </a:r>
            <a:endParaRPr lang="en-IN" sz="4000" b="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93F4C19-1BEF-4CEC-BCCC-4229FBF6C9C2}"/>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Computer data is generally organized in data structures such as arrays, tables, trees, classes. When data structures need to be stored or transmitted to another location, such as across a network, they are serialized.</a:t>
            </a:r>
          </a:p>
          <a:p>
            <a:pPr algn="just"/>
            <a:r>
              <a:rPr lang="en-US" sz="2000" dirty="0">
                <a:latin typeface="Times New Roman" panose="02020603050405020304" pitchFamily="18" charset="0"/>
                <a:cs typeface="Times New Roman" panose="02020603050405020304" pitchFamily="18" charset="0"/>
              </a:rPr>
              <a:t>For simple, linear data (number or string) there's nothing to do. Serialization becomes complex for nested data structures and object references. When objects are nested into multiple levels, such as in trees, it's collapsed into a series of bytes, and enough information (such as traversal order) is included to aid reconstruction of the original tree structure on the destination side.</a:t>
            </a:r>
          </a:p>
          <a:p>
            <a:pPr algn="just"/>
            <a:r>
              <a:rPr lang="en-US" sz="2000" dirty="0">
                <a:latin typeface="Times New Roman" panose="02020603050405020304" pitchFamily="18" charset="0"/>
                <a:cs typeface="Times New Roman" panose="02020603050405020304" pitchFamily="18" charset="0"/>
              </a:rPr>
              <a:t>When objects with pointer references to other member variables are serialized, the referenced objects are tracked and serialized, ensuring that the same object is not serialized more than once. However, all nested objects must be serializable too.</a:t>
            </a:r>
          </a:p>
          <a:p>
            <a:pPr algn="just"/>
            <a:r>
              <a:rPr lang="en-US" sz="2000" dirty="0">
                <a:latin typeface="Times New Roman" panose="02020603050405020304" pitchFamily="18" charset="0"/>
                <a:cs typeface="Times New Roman" panose="02020603050405020304" pitchFamily="18" charset="0"/>
              </a:rPr>
              <a:t>Finally, the serialized data stream is persisted in a byte sequence using a standard format. ISO-8859-1 is a popular format for 1-byte representation of English characters and numerals. UTF-8 is the world standard for encoding multilingual, mathematical and scientific data; each character may take 1-4 bytes of data in Unicode.</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3848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26A4-795E-4F7D-B109-F5B7D6E2680C}"/>
              </a:ext>
            </a:extLst>
          </p:cNvPr>
          <p:cNvSpPr>
            <a:spLocks noGrp="1"/>
          </p:cNvSpPr>
          <p:nvPr>
            <p:ph type="title"/>
          </p:nvPr>
        </p:nvSpPr>
        <p:spPr/>
        <p:txBody>
          <a:bodyPr>
            <a:normAutofit/>
          </a:bodyPr>
          <a:lstStyle/>
          <a:p>
            <a:r>
              <a:rPr lang="en-US" sz="4000" b="1" u="sng" dirty="0">
                <a:latin typeface="Times New Roman" panose="02020603050405020304" pitchFamily="18" charset="0"/>
                <a:cs typeface="Times New Roman" panose="02020603050405020304" pitchFamily="18" charset="0"/>
              </a:rPr>
              <a:t>How does Data Serialization and </a:t>
            </a:r>
            <a:r>
              <a:rPr lang="en-IN" sz="4000" b="1" u="sng" dirty="0">
                <a:latin typeface="Times New Roman" panose="02020603050405020304" pitchFamily="18" charset="0"/>
                <a:cs typeface="Times New Roman" panose="02020603050405020304" pitchFamily="18" charset="0"/>
              </a:rPr>
              <a:t>Deserialization</a:t>
            </a:r>
            <a:r>
              <a:rPr lang="en-US" sz="4000" b="1" u="sng" dirty="0">
                <a:latin typeface="Times New Roman" panose="02020603050405020304" pitchFamily="18" charset="0"/>
                <a:cs typeface="Times New Roman" panose="02020603050405020304" pitchFamily="18" charset="0"/>
              </a:rPr>
              <a:t> work?</a:t>
            </a:r>
            <a:endParaRPr lang="en-IN" sz="4000" b="1" u="sng" dirty="0"/>
          </a:p>
        </p:txBody>
      </p:sp>
      <p:pic>
        <p:nvPicPr>
          <p:cNvPr id="3074" name="Picture 2" descr="Illustrating object serialized to flat textual (XML) format. Source: CIS 2019.">
            <a:extLst>
              <a:ext uri="{FF2B5EF4-FFF2-40B4-BE49-F238E27FC236}">
                <a16:creationId xmlns:a16="http://schemas.microsoft.com/office/drawing/2014/main" id="{1858A878-EAC7-4720-9B7E-45CD104212E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61090" y="1825625"/>
            <a:ext cx="6269819"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2248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1347</TotalTime>
  <Words>4595</Words>
  <Application>Microsoft Office PowerPoint</Application>
  <PresentationFormat>Widescreen</PresentationFormat>
  <Paragraphs>224</Paragraphs>
  <Slides>52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52</vt:i4>
      </vt:variant>
    </vt:vector>
  </HeadingPairs>
  <TitlesOfParts>
    <vt:vector size="62" baseType="lpstr">
      <vt:lpstr>Aptos</vt:lpstr>
      <vt:lpstr>Aptos Display</vt:lpstr>
      <vt:lpstr>Arial</vt:lpstr>
      <vt:lpstr>Cambria</vt:lpstr>
      <vt:lpstr>erdana</vt:lpstr>
      <vt:lpstr>inter-regular</vt:lpstr>
      <vt:lpstr>Nunito</vt:lpstr>
      <vt:lpstr>Times New Roman</vt:lpstr>
      <vt:lpstr>Wingdings</vt:lpstr>
      <vt:lpstr>Office Theme</vt:lpstr>
      <vt:lpstr>                B.M.S COLLEGE OF ENGINEERING, BANGALORE-19   DEPARTMENT OF MACHINE LEARNING  BIG DATA ANALYTICS (24AM6PEBDA) </vt:lpstr>
      <vt:lpstr>Introduction</vt:lpstr>
      <vt:lpstr>Introduction</vt:lpstr>
      <vt:lpstr>A General Overview of High-Performance Architecture</vt:lpstr>
      <vt:lpstr>Apache Hadoop Stack</vt:lpstr>
      <vt:lpstr>History </vt:lpstr>
      <vt:lpstr>What is Hadoop?</vt:lpstr>
      <vt:lpstr> Modules of Hadoop </vt:lpstr>
      <vt:lpstr>PowerPoint Presentation</vt:lpstr>
      <vt:lpstr>PowerPoint Presentation</vt:lpstr>
      <vt:lpstr>Applications of Hadoop</vt:lpstr>
      <vt:lpstr>Features </vt:lpstr>
      <vt:lpstr>Advantages </vt:lpstr>
      <vt:lpstr>Disadvantages</vt:lpstr>
      <vt:lpstr>HDFS (Hadoop Distributed File System) </vt:lpstr>
      <vt:lpstr>PowerPoint Presentation</vt:lpstr>
      <vt:lpstr>Namenode (MasterNode) </vt:lpstr>
      <vt:lpstr>Datanode (SlaveNode) </vt:lpstr>
      <vt:lpstr>Job Tracker and Task Tracker</vt:lpstr>
      <vt:lpstr>PowerPoint Presentation</vt:lpstr>
      <vt:lpstr>Data Stored in HDFS</vt:lpstr>
      <vt:lpstr>PowerPoint Presentation</vt:lpstr>
      <vt:lpstr>Why divide the files into blocks?</vt:lpstr>
      <vt:lpstr>Why replicate the blocks in data nodes while storing? </vt:lpstr>
      <vt:lpstr>What is YARN?</vt:lpstr>
      <vt:lpstr>What is YARN?</vt:lpstr>
      <vt:lpstr>YARN Architecture </vt:lpstr>
      <vt:lpstr>HDFS Federation</vt:lpstr>
      <vt:lpstr>HDFS Federation</vt:lpstr>
      <vt:lpstr>Data Flow : Anatomy of a File Read</vt:lpstr>
      <vt:lpstr>Data Flow : Anatomy of a File Write</vt:lpstr>
      <vt:lpstr>Map Reduce</vt:lpstr>
      <vt:lpstr>Why Map Reduce is Used?</vt:lpstr>
      <vt:lpstr>Steps in Map Reduce</vt:lpstr>
      <vt:lpstr>PowerPoint Presentation</vt:lpstr>
      <vt:lpstr>Sort and Shuffle </vt:lpstr>
      <vt:lpstr>Use of MapReduce</vt:lpstr>
      <vt:lpstr>Data Flow in MapReduce</vt:lpstr>
      <vt:lpstr>Phases of MapReduce data flow</vt:lpstr>
      <vt:lpstr>Phases of MapReduce data flow</vt:lpstr>
      <vt:lpstr>PowerPoint Presentation</vt:lpstr>
      <vt:lpstr>PowerPoint Presentation</vt:lpstr>
      <vt:lpstr>PowerPoint Presentation</vt:lpstr>
      <vt:lpstr>MapReduce APIs</vt:lpstr>
      <vt:lpstr>Methods of Mapper class</vt:lpstr>
      <vt:lpstr>MapReduce Reducer class</vt:lpstr>
      <vt:lpstr>Methods of Reducer class</vt:lpstr>
      <vt:lpstr>Moving the data in Hadoop</vt:lpstr>
      <vt:lpstr>Data Serialization and Deserialization</vt:lpstr>
      <vt:lpstr>Data Serialization and Deserialization</vt:lpstr>
      <vt:lpstr>How does Data Serialization and De Serialization work?</vt:lpstr>
      <vt:lpstr>How does Data Serialization and Deserialization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Ms. Shradha Naik</dc:creator>
  <cp:lastModifiedBy>Varsha R</cp:lastModifiedBy>
  <cp:revision>107</cp:revision>
  <dcterms:created xsi:type="dcterms:W3CDTF">2024-04-26T10:05:49Z</dcterms:created>
  <dcterms:modified xsi:type="dcterms:W3CDTF">2026-09-10T10:20:19Z</dcterms:modified>
</cp:coreProperties>
</file>