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0" r:id="rId1"/>
  </p:sldMasterIdLst>
  <p:notesMasterIdLst>
    <p:notesMasterId r:id="rId44"/>
  </p:notesMasterIdLst>
  <p:sldIdLst>
    <p:sldId id="304" r:id="rId2"/>
    <p:sldId id="302" r:id="rId3"/>
    <p:sldId id="259" r:id="rId4"/>
    <p:sldId id="260" r:id="rId5"/>
    <p:sldId id="261" r:id="rId6"/>
    <p:sldId id="262" r:id="rId7"/>
    <p:sldId id="263" r:id="rId8"/>
    <p:sldId id="264" r:id="rId9"/>
    <p:sldId id="300" r:id="rId10"/>
    <p:sldId id="301"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83" r:id="rId29"/>
    <p:sldId id="284" r:id="rId30"/>
    <p:sldId id="285" r:id="rId31"/>
    <p:sldId id="286" r:id="rId32"/>
    <p:sldId id="288" r:id="rId33"/>
    <p:sldId id="289" r:id="rId34"/>
    <p:sldId id="290" r:id="rId35"/>
    <p:sldId id="291" r:id="rId36"/>
    <p:sldId id="292" r:id="rId37"/>
    <p:sldId id="293" r:id="rId38"/>
    <p:sldId id="294" r:id="rId39"/>
    <p:sldId id="303" r:id="rId40"/>
    <p:sldId id="296" r:id="rId41"/>
    <p:sldId id="297" r:id="rId42"/>
    <p:sldId id="298" r:id="rId43"/>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0BAA9438-C590-460B-AEDB-C8BFA2786FD3}" type="datetimeFigureOut">
              <a:rPr lang="en-US" smtClean="0"/>
              <a:t>8/8/2025</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65B7D8B7-9A67-46D6-A86A-B8529302958B}" type="slidenum">
              <a:rPr lang="en-US" smtClean="0"/>
              <a:t>‹#›</a:t>
            </a:fld>
            <a:endParaRPr lang="en-US"/>
          </a:p>
        </p:txBody>
      </p:sp>
    </p:spTree>
    <p:extLst>
      <p:ext uri="{BB962C8B-B14F-4D97-AF65-F5344CB8AC3E}">
        <p14:creationId xmlns:p14="http://schemas.microsoft.com/office/powerpoint/2010/main" val="1069468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DAF2405F-BD42-65C7-FC47-F046DF81C94B}"/>
              </a:ext>
            </a:extLst>
          </p:cNvPr>
          <p:cNvGrpSpPr>
            <a:grpSpLocks/>
          </p:cNvGrpSpPr>
          <p:nvPr/>
        </p:nvGrpSpPr>
        <p:grpSpPr bwMode="auto">
          <a:xfrm>
            <a:off x="1" y="2438402"/>
            <a:ext cx="9009063" cy="1052513"/>
            <a:chOff x="0" y="1536"/>
            <a:chExt cx="5675" cy="663"/>
          </a:xfrm>
        </p:grpSpPr>
        <p:grpSp>
          <p:nvGrpSpPr>
            <p:cNvPr id="3" name="Group 3">
              <a:extLst>
                <a:ext uri="{FF2B5EF4-FFF2-40B4-BE49-F238E27FC236}">
                  <a16:creationId xmlns:a16="http://schemas.microsoft.com/office/drawing/2014/main" id="{BA2368D8-3177-AF67-5ED0-D52634C037F1}"/>
                </a:ext>
              </a:extLst>
            </p:cNvPr>
            <p:cNvGrpSpPr>
              <a:grpSpLocks/>
            </p:cNvGrpSpPr>
            <p:nvPr/>
          </p:nvGrpSpPr>
          <p:grpSpPr bwMode="auto">
            <a:xfrm>
              <a:off x="185" y="1604"/>
              <a:ext cx="449" cy="299"/>
              <a:chOff x="720" y="336"/>
              <a:chExt cx="624" cy="432"/>
            </a:xfrm>
          </p:grpSpPr>
          <p:sp>
            <p:nvSpPr>
              <p:cNvPr id="10" name="Rectangle 4">
                <a:extLst>
                  <a:ext uri="{FF2B5EF4-FFF2-40B4-BE49-F238E27FC236}">
                    <a16:creationId xmlns:a16="http://schemas.microsoft.com/office/drawing/2014/main" id="{207CCDA7-2804-DFCC-279B-6F2296E2F38C}"/>
                  </a:ext>
                </a:extLst>
              </p:cNvPr>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sz="1800"/>
              </a:p>
            </p:txBody>
          </p:sp>
          <p:sp>
            <p:nvSpPr>
              <p:cNvPr id="11" name="Rectangle 5">
                <a:extLst>
                  <a:ext uri="{FF2B5EF4-FFF2-40B4-BE49-F238E27FC236}">
                    <a16:creationId xmlns:a16="http://schemas.microsoft.com/office/drawing/2014/main" id="{8F18C415-4765-1D2F-2D63-EB9DA6681F5A}"/>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sz="1800"/>
              </a:p>
            </p:txBody>
          </p:sp>
        </p:grpSp>
        <p:grpSp>
          <p:nvGrpSpPr>
            <p:cNvPr id="4" name="Group 6">
              <a:extLst>
                <a:ext uri="{FF2B5EF4-FFF2-40B4-BE49-F238E27FC236}">
                  <a16:creationId xmlns:a16="http://schemas.microsoft.com/office/drawing/2014/main" id="{7B8976F1-C439-2E81-AF65-720EBE6EBA30}"/>
                </a:ext>
              </a:extLst>
            </p:cNvPr>
            <p:cNvGrpSpPr>
              <a:grpSpLocks/>
            </p:cNvGrpSpPr>
            <p:nvPr/>
          </p:nvGrpSpPr>
          <p:grpSpPr bwMode="auto">
            <a:xfrm>
              <a:off x="263" y="1870"/>
              <a:ext cx="466" cy="299"/>
              <a:chOff x="912" y="2640"/>
              <a:chExt cx="672" cy="432"/>
            </a:xfrm>
          </p:grpSpPr>
          <p:sp>
            <p:nvSpPr>
              <p:cNvPr id="8" name="Rectangle 7">
                <a:extLst>
                  <a:ext uri="{FF2B5EF4-FFF2-40B4-BE49-F238E27FC236}">
                    <a16:creationId xmlns:a16="http://schemas.microsoft.com/office/drawing/2014/main" id="{0392C099-91DA-BD1A-4DAD-883083F662E3}"/>
                  </a:ext>
                </a:extLst>
              </p:cNvPr>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sz="1800"/>
              </a:p>
            </p:txBody>
          </p:sp>
          <p:sp>
            <p:nvSpPr>
              <p:cNvPr id="9" name="Rectangle 8">
                <a:extLst>
                  <a:ext uri="{FF2B5EF4-FFF2-40B4-BE49-F238E27FC236}">
                    <a16:creationId xmlns:a16="http://schemas.microsoft.com/office/drawing/2014/main" id="{DEB2EE0F-F4C5-DF7F-CEC0-61FF7F5FCB91}"/>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sz="1800"/>
              </a:p>
            </p:txBody>
          </p:sp>
        </p:grpSp>
        <p:sp>
          <p:nvSpPr>
            <p:cNvPr id="5" name="Rectangle 9">
              <a:extLst>
                <a:ext uri="{FF2B5EF4-FFF2-40B4-BE49-F238E27FC236}">
                  <a16:creationId xmlns:a16="http://schemas.microsoft.com/office/drawing/2014/main" id="{8625E313-78A2-3919-5749-07BC4A51268E}"/>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sz="1800"/>
            </a:p>
          </p:txBody>
        </p:sp>
        <p:sp>
          <p:nvSpPr>
            <p:cNvPr id="6" name="Rectangle 10">
              <a:extLst>
                <a:ext uri="{FF2B5EF4-FFF2-40B4-BE49-F238E27FC236}">
                  <a16:creationId xmlns:a16="http://schemas.microsoft.com/office/drawing/2014/main" id="{D113DB43-9C43-F9E2-F5A7-1FD0621145CB}"/>
                </a:ext>
              </a:extLst>
            </p:cNvPr>
            <p:cNvSpPr>
              <a:spLocks noChangeArrowheads="1"/>
            </p:cNvSpPr>
            <p:nvPr/>
          </p:nvSpPr>
          <p:spPr bwMode="auto">
            <a:xfrm>
              <a:off x="400" y="1536"/>
              <a:ext cx="20" cy="663"/>
            </a:xfrm>
            <a:prstGeom prst="rect">
              <a:avLst/>
            </a:prstGeom>
            <a:solidFill>
              <a:schemeClr val="bg2"/>
            </a:solidFill>
            <a:ln>
              <a:noFill/>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sz="1800"/>
            </a:p>
          </p:txBody>
        </p:sp>
        <p:sp>
          <p:nvSpPr>
            <p:cNvPr id="7" name="Rectangle 11">
              <a:extLst>
                <a:ext uri="{FF2B5EF4-FFF2-40B4-BE49-F238E27FC236}">
                  <a16:creationId xmlns:a16="http://schemas.microsoft.com/office/drawing/2014/main" id="{72F3D101-0DF2-84A6-2EFD-D8C1D3DAF740}"/>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sz="1800"/>
            </a:p>
          </p:txBody>
        </p:sp>
      </p:grpSp>
      <p:sp>
        <p:nvSpPr>
          <p:cNvPr id="929804" name="Rectangle 12"/>
          <p:cNvSpPr>
            <a:spLocks noGrp="1" noChangeArrowheads="1"/>
          </p:cNvSpPr>
          <p:nvPr>
            <p:ph type="ctrTitle"/>
          </p:nvPr>
        </p:nvSpPr>
        <p:spPr>
          <a:xfrm>
            <a:off x="990600" y="1828800"/>
            <a:ext cx="7772400" cy="1143000"/>
          </a:xfrm>
        </p:spPr>
        <p:txBody>
          <a:bodyPr/>
          <a:lstStyle>
            <a:lvl1pPr>
              <a:defRPr sz="3300"/>
            </a:lvl1pPr>
          </a:lstStyle>
          <a:p>
            <a:r>
              <a:rPr lang="en-US" smtClean="0"/>
              <a:t>Click to edit Master title style</a:t>
            </a:r>
            <a:endParaRPr lang="en-US"/>
          </a:p>
        </p:txBody>
      </p:sp>
      <p:sp>
        <p:nvSpPr>
          <p:cNvPr id="92980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12" name="Rectangle 14">
            <a:extLst>
              <a:ext uri="{FF2B5EF4-FFF2-40B4-BE49-F238E27FC236}">
                <a16:creationId xmlns:a16="http://schemas.microsoft.com/office/drawing/2014/main" id="{8AF32FD2-57E1-6F61-9A90-B71DD461CF13}"/>
              </a:ext>
            </a:extLst>
          </p:cNvPr>
          <p:cNvSpPr>
            <a:spLocks noGrp="1" noChangeArrowheads="1"/>
          </p:cNvSpPr>
          <p:nvPr>
            <p:ph type="dt" sz="half" idx="10"/>
          </p:nvPr>
        </p:nvSpPr>
        <p:spPr>
          <a:xfrm>
            <a:off x="990600" y="6248400"/>
            <a:ext cx="1905000" cy="457200"/>
          </a:xfrm>
        </p:spPr>
        <p:txBody>
          <a:bodyPr/>
          <a:lstStyle>
            <a:lvl1pPr>
              <a:defRPr sz="1050">
                <a:solidFill>
                  <a:schemeClr val="bg2"/>
                </a:solidFill>
              </a:defRPr>
            </a:lvl1pPr>
          </a:lstStyle>
          <a:p>
            <a:fld id="{1D8BD707-D9CF-40AE-B4C6-C98DA3205C09}" type="datetimeFigureOut">
              <a:rPr lang="en-US" smtClean="0"/>
              <a:t>8/8/2025</a:t>
            </a:fld>
            <a:endParaRPr lang="en-US"/>
          </a:p>
        </p:txBody>
      </p:sp>
      <p:sp>
        <p:nvSpPr>
          <p:cNvPr id="13" name="Rectangle 15">
            <a:extLst>
              <a:ext uri="{FF2B5EF4-FFF2-40B4-BE49-F238E27FC236}">
                <a16:creationId xmlns:a16="http://schemas.microsoft.com/office/drawing/2014/main" id="{818C53E4-C2FB-7119-CFA1-E0AC9D138910}"/>
              </a:ext>
            </a:extLst>
          </p:cNvPr>
          <p:cNvSpPr>
            <a:spLocks noGrp="1" noChangeArrowheads="1"/>
          </p:cNvSpPr>
          <p:nvPr>
            <p:ph type="ftr" sz="quarter" idx="11"/>
          </p:nvPr>
        </p:nvSpPr>
        <p:spPr>
          <a:xfrm>
            <a:off x="3429000" y="6248400"/>
            <a:ext cx="2895600" cy="457200"/>
          </a:xfrm>
        </p:spPr>
        <p:txBody>
          <a:bodyPr/>
          <a:lstStyle>
            <a:lvl1pPr>
              <a:defRPr sz="1050">
                <a:solidFill>
                  <a:schemeClr val="bg2"/>
                </a:solidFill>
              </a:defRPr>
            </a:lvl1pPr>
          </a:lstStyle>
          <a:p>
            <a:endParaRPr lang="en-US"/>
          </a:p>
        </p:txBody>
      </p:sp>
      <p:sp>
        <p:nvSpPr>
          <p:cNvPr id="14" name="Rectangle 16">
            <a:extLst>
              <a:ext uri="{FF2B5EF4-FFF2-40B4-BE49-F238E27FC236}">
                <a16:creationId xmlns:a16="http://schemas.microsoft.com/office/drawing/2014/main" id="{31D64D42-3774-5BBA-6C41-7DC19275B939}"/>
              </a:ext>
            </a:extLst>
          </p:cNvPr>
          <p:cNvSpPr>
            <a:spLocks noGrp="1" noChangeArrowheads="1"/>
          </p:cNvSpPr>
          <p:nvPr>
            <p:ph type="sldNum" sz="quarter" idx="12"/>
          </p:nvPr>
        </p:nvSpPr>
        <p:spPr>
          <a:xfrm>
            <a:off x="6858000" y="6248400"/>
            <a:ext cx="1905000" cy="457200"/>
          </a:xfrm>
        </p:spPr>
        <p:txBody>
          <a:bodyPr/>
          <a:lstStyle>
            <a:lvl1pPr>
              <a:defRPr sz="1050">
                <a:solidFill>
                  <a:schemeClr val="bg2"/>
                </a:solidFill>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4137119925"/>
      </p:ext>
    </p:extLst>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059">
            <a:extLst>
              <a:ext uri="{FF2B5EF4-FFF2-40B4-BE49-F238E27FC236}">
                <a16:creationId xmlns:a16="http://schemas.microsoft.com/office/drawing/2014/main" id="{C509470B-6731-A222-3B41-06704D1F541F}"/>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5" name="Rectangle 2060">
            <a:extLst>
              <a:ext uri="{FF2B5EF4-FFF2-40B4-BE49-F238E27FC236}">
                <a16:creationId xmlns:a16="http://schemas.microsoft.com/office/drawing/2014/main" id="{A5E1DF8C-2CAE-1033-B4E1-B3472E0E4C5B}"/>
              </a:ext>
            </a:extLst>
          </p:cNvPr>
          <p:cNvSpPr>
            <a:spLocks noGrp="1" noChangeArrowheads="1"/>
          </p:cNvSpPr>
          <p:nvPr>
            <p:ph type="ftr" sz="quarter" idx="11"/>
          </p:nvPr>
        </p:nvSpPr>
        <p:spPr>
          <a:ln/>
        </p:spPr>
        <p:txBody>
          <a:bodyPr/>
          <a:lstStyle>
            <a:lvl1pPr>
              <a:defRPr/>
            </a:lvl1pPr>
          </a:lstStyle>
          <a:p>
            <a:endParaRPr lang="en-US"/>
          </a:p>
        </p:txBody>
      </p:sp>
      <p:sp>
        <p:nvSpPr>
          <p:cNvPr id="6" name="Rectangle 2061">
            <a:extLst>
              <a:ext uri="{FF2B5EF4-FFF2-40B4-BE49-F238E27FC236}">
                <a16:creationId xmlns:a16="http://schemas.microsoft.com/office/drawing/2014/main" id="{170CEBCA-B0BB-059F-876B-A27D5C31F152}"/>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839607636"/>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219075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304800"/>
            <a:ext cx="6419850" cy="6172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059">
            <a:extLst>
              <a:ext uri="{FF2B5EF4-FFF2-40B4-BE49-F238E27FC236}">
                <a16:creationId xmlns:a16="http://schemas.microsoft.com/office/drawing/2014/main" id="{9179F056-850D-1AB8-7A66-7620BAC7C501}"/>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5" name="Rectangle 2060">
            <a:extLst>
              <a:ext uri="{FF2B5EF4-FFF2-40B4-BE49-F238E27FC236}">
                <a16:creationId xmlns:a16="http://schemas.microsoft.com/office/drawing/2014/main" id="{F5C9F690-57C1-95EC-DF4B-65FE932D6E1F}"/>
              </a:ext>
            </a:extLst>
          </p:cNvPr>
          <p:cNvSpPr>
            <a:spLocks noGrp="1" noChangeArrowheads="1"/>
          </p:cNvSpPr>
          <p:nvPr>
            <p:ph type="ftr" sz="quarter" idx="11"/>
          </p:nvPr>
        </p:nvSpPr>
        <p:spPr>
          <a:ln/>
        </p:spPr>
        <p:txBody>
          <a:bodyPr/>
          <a:lstStyle>
            <a:lvl1pPr>
              <a:defRPr/>
            </a:lvl1pPr>
          </a:lstStyle>
          <a:p>
            <a:endParaRPr lang="en-US"/>
          </a:p>
        </p:txBody>
      </p:sp>
      <p:sp>
        <p:nvSpPr>
          <p:cNvPr id="6" name="Rectangle 2061">
            <a:extLst>
              <a:ext uri="{FF2B5EF4-FFF2-40B4-BE49-F238E27FC236}">
                <a16:creationId xmlns:a16="http://schemas.microsoft.com/office/drawing/2014/main" id="{0DDDCDEE-989F-2128-D006-97EE41663604}"/>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169852668"/>
      </p:ext>
    </p:extLst>
  </p:cSld>
  <p:clrMapOvr>
    <a:masterClrMapping/>
  </p:clrMapOvr>
  <p:transitio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763000" cy="609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295400"/>
            <a:ext cx="4114800" cy="51816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572000" y="1295400"/>
            <a:ext cx="4114800" cy="25146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0" y="3962400"/>
            <a:ext cx="4114800" cy="25146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2059">
            <a:extLst>
              <a:ext uri="{FF2B5EF4-FFF2-40B4-BE49-F238E27FC236}">
                <a16:creationId xmlns:a16="http://schemas.microsoft.com/office/drawing/2014/main" id="{B0EC55F9-3B89-23CF-7B1A-8B4707CD9F61}"/>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7" name="Rectangle 2060">
            <a:extLst>
              <a:ext uri="{FF2B5EF4-FFF2-40B4-BE49-F238E27FC236}">
                <a16:creationId xmlns:a16="http://schemas.microsoft.com/office/drawing/2014/main" id="{994AE02A-8935-3017-A9BB-0BA9CE785D93}"/>
              </a:ext>
            </a:extLst>
          </p:cNvPr>
          <p:cNvSpPr>
            <a:spLocks noGrp="1" noChangeArrowheads="1"/>
          </p:cNvSpPr>
          <p:nvPr>
            <p:ph type="ftr" sz="quarter" idx="11"/>
          </p:nvPr>
        </p:nvSpPr>
        <p:spPr>
          <a:ln/>
        </p:spPr>
        <p:txBody>
          <a:bodyPr/>
          <a:lstStyle>
            <a:lvl1pPr>
              <a:defRPr/>
            </a:lvl1pPr>
          </a:lstStyle>
          <a:p>
            <a:endParaRPr lang="en-US"/>
          </a:p>
        </p:txBody>
      </p:sp>
      <p:sp>
        <p:nvSpPr>
          <p:cNvPr id="8" name="Rectangle 2061">
            <a:extLst>
              <a:ext uri="{FF2B5EF4-FFF2-40B4-BE49-F238E27FC236}">
                <a16:creationId xmlns:a16="http://schemas.microsoft.com/office/drawing/2014/main" id="{3DC8EC84-4B0F-6F3E-6E4E-75BD3A58E96D}"/>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447718026"/>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763000" cy="609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295400"/>
            <a:ext cx="4114800" cy="51816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295400"/>
            <a:ext cx="4114800" cy="51816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059">
            <a:extLst>
              <a:ext uri="{FF2B5EF4-FFF2-40B4-BE49-F238E27FC236}">
                <a16:creationId xmlns:a16="http://schemas.microsoft.com/office/drawing/2014/main" id="{36F9C173-5D06-C8EF-C915-807DBCC1CA53}"/>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6" name="Rectangle 2060">
            <a:extLst>
              <a:ext uri="{FF2B5EF4-FFF2-40B4-BE49-F238E27FC236}">
                <a16:creationId xmlns:a16="http://schemas.microsoft.com/office/drawing/2014/main" id="{47DBC72B-702F-28CF-860A-DCD705023C6A}"/>
              </a:ext>
            </a:extLst>
          </p:cNvPr>
          <p:cNvSpPr>
            <a:spLocks noGrp="1" noChangeArrowheads="1"/>
          </p:cNvSpPr>
          <p:nvPr>
            <p:ph type="ftr" sz="quarter" idx="11"/>
          </p:nvPr>
        </p:nvSpPr>
        <p:spPr>
          <a:ln/>
        </p:spPr>
        <p:txBody>
          <a:bodyPr/>
          <a:lstStyle>
            <a:lvl1pPr>
              <a:defRPr/>
            </a:lvl1pPr>
          </a:lstStyle>
          <a:p>
            <a:endParaRPr lang="en-US"/>
          </a:p>
        </p:txBody>
      </p:sp>
      <p:sp>
        <p:nvSpPr>
          <p:cNvPr id="7" name="Rectangle 2061">
            <a:extLst>
              <a:ext uri="{FF2B5EF4-FFF2-40B4-BE49-F238E27FC236}">
                <a16:creationId xmlns:a16="http://schemas.microsoft.com/office/drawing/2014/main" id="{98ADC13B-AE7C-8BDB-173F-9E01EB20E34A}"/>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3817732792"/>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061">
            <a:extLst>
              <a:ext uri="{FF2B5EF4-FFF2-40B4-BE49-F238E27FC236}">
                <a16:creationId xmlns:a16="http://schemas.microsoft.com/office/drawing/2014/main" id="{19A226E6-0B8D-73B4-9274-BC852825BCF0}"/>
              </a:ext>
            </a:extLst>
          </p:cNvPr>
          <p:cNvSpPr>
            <a:spLocks noGrp="1" noChangeArrowheads="1"/>
          </p:cNvSpPr>
          <p:nvPr>
            <p:ph type="sldNum" sz="quarter" idx="10"/>
          </p:nvPr>
        </p:nvSpPr>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2549086484"/>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smtClean="0"/>
              <a:t>Edit Master text styles</a:t>
            </a:r>
          </a:p>
        </p:txBody>
      </p:sp>
      <p:sp>
        <p:nvSpPr>
          <p:cNvPr id="4" name="Rectangle 2059">
            <a:extLst>
              <a:ext uri="{FF2B5EF4-FFF2-40B4-BE49-F238E27FC236}">
                <a16:creationId xmlns:a16="http://schemas.microsoft.com/office/drawing/2014/main" id="{74BFF9B4-2F4B-2BBF-5E87-059C102F75BB}"/>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5" name="Rectangle 2060">
            <a:extLst>
              <a:ext uri="{FF2B5EF4-FFF2-40B4-BE49-F238E27FC236}">
                <a16:creationId xmlns:a16="http://schemas.microsoft.com/office/drawing/2014/main" id="{CA28F33D-4E4F-83D5-8632-D096D542F11E}"/>
              </a:ext>
            </a:extLst>
          </p:cNvPr>
          <p:cNvSpPr>
            <a:spLocks noGrp="1" noChangeArrowheads="1"/>
          </p:cNvSpPr>
          <p:nvPr>
            <p:ph type="ftr" sz="quarter" idx="11"/>
          </p:nvPr>
        </p:nvSpPr>
        <p:spPr>
          <a:ln/>
        </p:spPr>
        <p:txBody>
          <a:bodyPr/>
          <a:lstStyle>
            <a:lvl1pPr>
              <a:defRPr/>
            </a:lvl1pPr>
          </a:lstStyle>
          <a:p>
            <a:endParaRPr lang="en-US"/>
          </a:p>
        </p:txBody>
      </p:sp>
      <p:sp>
        <p:nvSpPr>
          <p:cNvPr id="6" name="Rectangle 2061">
            <a:extLst>
              <a:ext uri="{FF2B5EF4-FFF2-40B4-BE49-F238E27FC236}">
                <a16:creationId xmlns:a16="http://schemas.microsoft.com/office/drawing/2014/main" id="{0E8711D5-D163-AA50-DF1F-48BD0E3907A3}"/>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3941213716"/>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295400"/>
            <a:ext cx="4114800" cy="51816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295400"/>
            <a:ext cx="4114800" cy="51816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059">
            <a:extLst>
              <a:ext uri="{FF2B5EF4-FFF2-40B4-BE49-F238E27FC236}">
                <a16:creationId xmlns:a16="http://schemas.microsoft.com/office/drawing/2014/main" id="{903D5109-37D4-52EC-0D3C-B44327095356}"/>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6" name="Rectangle 2060">
            <a:extLst>
              <a:ext uri="{FF2B5EF4-FFF2-40B4-BE49-F238E27FC236}">
                <a16:creationId xmlns:a16="http://schemas.microsoft.com/office/drawing/2014/main" id="{D88789DB-8D38-1797-5755-18BDB73643A4}"/>
              </a:ext>
            </a:extLst>
          </p:cNvPr>
          <p:cNvSpPr>
            <a:spLocks noGrp="1" noChangeArrowheads="1"/>
          </p:cNvSpPr>
          <p:nvPr>
            <p:ph type="ftr" sz="quarter" idx="11"/>
          </p:nvPr>
        </p:nvSpPr>
        <p:spPr>
          <a:ln/>
        </p:spPr>
        <p:txBody>
          <a:bodyPr/>
          <a:lstStyle>
            <a:lvl1pPr>
              <a:defRPr/>
            </a:lvl1pPr>
          </a:lstStyle>
          <a:p>
            <a:endParaRPr lang="en-US"/>
          </a:p>
        </p:txBody>
      </p:sp>
      <p:sp>
        <p:nvSpPr>
          <p:cNvPr id="7" name="Rectangle 2061">
            <a:extLst>
              <a:ext uri="{FF2B5EF4-FFF2-40B4-BE49-F238E27FC236}">
                <a16:creationId xmlns:a16="http://schemas.microsoft.com/office/drawing/2014/main" id="{BC3A96F6-5FAB-0063-E205-F7B229D994EA}"/>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4214287836"/>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059">
            <a:extLst>
              <a:ext uri="{FF2B5EF4-FFF2-40B4-BE49-F238E27FC236}">
                <a16:creationId xmlns:a16="http://schemas.microsoft.com/office/drawing/2014/main" id="{2487FEF2-926F-7C17-FF0C-91DB33951950}"/>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8" name="Rectangle 2060">
            <a:extLst>
              <a:ext uri="{FF2B5EF4-FFF2-40B4-BE49-F238E27FC236}">
                <a16:creationId xmlns:a16="http://schemas.microsoft.com/office/drawing/2014/main" id="{6464CE59-C5E2-8ECC-0827-6828D80CFCFC}"/>
              </a:ext>
            </a:extLst>
          </p:cNvPr>
          <p:cNvSpPr>
            <a:spLocks noGrp="1" noChangeArrowheads="1"/>
          </p:cNvSpPr>
          <p:nvPr>
            <p:ph type="ftr" sz="quarter" idx="11"/>
          </p:nvPr>
        </p:nvSpPr>
        <p:spPr>
          <a:ln/>
        </p:spPr>
        <p:txBody>
          <a:bodyPr/>
          <a:lstStyle>
            <a:lvl1pPr>
              <a:defRPr/>
            </a:lvl1pPr>
          </a:lstStyle>
          <a:p>
            <a:endParaRPr lang="en-US"/>
          </a:p>
        </p:txBody>
      </p:sp>
      <p:sp>
        <p:nvSpPr>
          <p:cNvPr id="9" name="Rectangle 2061">
            <a:extLst>
              <a:ext uri="{FF2B5EF4-FFF2-40B4-BE49-F238E27FC236}">
                <a16:creationId xmlns:a16="http://schemas.microsoft.com/office/drawing/2014/main" id="{4E2F8A9C-52F4-465A-556A-E47240651E9C}"/>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2098787169"/>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059">
            <a:extLst>
              <a:ext uri="{FF2B5EF4-FFF2-40B4-BE49-F238E27FC236}">
                <a16:creationId xmlns:a16="http://schemas.microsoft.com/office/drawing/2014/main" id="{3D4552BC-F355-81B8-639C-BA25C38295B1}"/>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4" name="Rectangle 2060">
            <a:extLst>
              <a:ext uri="{FF2B5EF4-FFF2-40B4-BE49-F238E27FC236}">
                <a16:creationId xmlns:a16="http://schemas.microsoft.com/office/drawing/2014/main" id="{96A400E7-DF1B-D9CC-153E-772002C35C1F}"/>
              </a:ext>
            </a:extLst>
          </p:cNvPr>
          <p:cNvSpPr>
            <a:spLocks noGrp="1" noChangeArrowheads="1"/>
          </p:cNvSpPr>
          <p:nvPr>
            <p:ph type="ftr" sz="quarter" idx="11"/>
          </p:nvPr>
        </p:nvSpPr>
        <p:spPr>
          <a:ln/>
        </p:spPr>
        <p:txBody>
          <a:bodyPr/>
          <a:lstStyle>
            <a:lvl1pPr>
              <a:defRPr/>
            </a:lvl1pPr>
          </a:lstStyle>
          <a:p>
            <a:endParaRPr lang="en-US"/>
          </a:p>
        </p:txBody>
      </p:sp>
      <p:sp>
        <p:nvSpPr>
          <p:cNvPr id="5" name="Rectangle 2061">
            <a:extLst>
              <a:ext uri="{FF2B5EF4-FFF2-40B4-BE49-F238E27FC236}">
                <a16:creationId xmlns:a16="http://schemas.microsoft.com/office/drawing/2014/main" id="{FAB99CD2-B70C-083C-462C-939BF3A0F87C}"/>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2457564020"/>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0508708"/>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Edit Master text styles</a:t>
            </a:r>
          </a:p>
        </p:txBody>
      </p:sp>
      <p:sp>
        <p:nvSpPr>
          <p:cNvPr id="5" name="Rectangle 2059">
            <a:extLst>
              <a:ext uri="{FF2B5EF4-FFF2-40B4-BE49-F238E27FC236}">
                <a16:creationId xmlns:a16="http://schemas.microsoft.com/office/drawing/2014/main" id="{C6357EAC-CD98-E45E-B0F1-3E1157FAF135}"/>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6" name="Rectangle 2060">
            <a:extLst>
              <a:ext uri="{FF2B5EF4-FFF2-40B4-BE49-F238E27FC236}">
                <a16:creationId xmlns:a16="http://schemas.microsoft.com/office/drawing/2014/main" id="{EFFB4677-3268-DAC4-52F4-3DB5EA5CBF17}"/>
              </a:ext>
            </a:extLst>
          </p:cNvPr>
          <p:cNvSpPr>
            <a:spLocks noGrp="1" noChangeArrowheads="1"/>
          </p:cNvSpPr>
          <p:nvPr>
            <p:ph type="ftr" sz="quarter" idx="11"/>
          </p:nvPr>
        </p:nvSpPr>
        <p:spPr>
          <a:ln/>
        </p:spPr>
        <p:txBody>
          <a:bodyPr/>
          <a:lstStyle>
            <a:lvl1pPr>
              <a:defRPr/>
            </a:lvl1pPr>
          </a:lstStyle>
          <a:p>
            <a:endParaRPr lang="en-US"/>
          </a:p>
        </p:txBody>
      </p:sp>
      <p:sp>
        <p:nvSpPr>
          <p:cNvPr id="7" name="Rectangle 2061">
            <a:extLst>
              <a:ext uri="{FF2B5EF4-FFF2-40B4-BE49-F238E27FC236}">
                <a16:creationId xmlns:a16="http://schemas.microsoft.com/office/drawing/2014/main" id="{FE56C48B-1699-A82C-887A-688FBCFF8676}"/>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3202731807"/>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Edit Master text styles</a:t>
            </a:r>
          </a:p>
        </p:txBody>
      </p:sp>
      <p:sp>
        <p:nvSpPr>
          <p:cNvPr id="5" name="Rectangle 2059">
            <a:extLst>
              <a:ext uri="{FF2B5EF4-FFF2-40B4-BE49-F238E27FC236}">
                <a16:creationId xmlns:a16="http://schemas.microsoft.com/office/drawing/2014/main" id="{1D6289F1-D3B6-294D-DE9B-C5737BD047A7}"/>
              </a:ext>
            </a:extLst>
          </p:cNvPr>
          <p:cNvSpPr>
            <a:spLocks noGrp="1" noChangeArrowheads="1"/>
          </p:cNvSpPr>
          <p:nvPr>
            <p:ph type="dt" sz="half" idx="10"/>
          </p:nvPr>
        </p:nvSpPr>
        <p:spPr>
          <a:ln/>
        </p:spPr>
        <p:txBody>
          <a:bodyPr/>
          <a:lstStyle>
            <a:lvl1pPr>
              <a:defRPr/>
            </a:lvl1pPr>
          </a:lstStyle>
          <a:p>
            <a:fld id="{1D8BD707-D9CF-40AE-B4C6-C98DA3205C09}" type="datetimeFigureOut">
              <a:rPr lang="en-US" smtClean="0"/>
              <a:t>8/8/2025</a:t>
            </a:fld>
            <a:endParaRPr lang="en-US"/>
          </a:p>
        </p:txBody>
      </p:sp>
      <p:sp>
        <p:nvSpPr>
          <p:cNvPr id="6" name="Rectangle 2060">
            <a:extLst>
              <a:ext uri="{FF2B5EF4-FFF2-40B4-BE49-F238E27FC236}">
                <a16:creationId xmlns:a16="http://schemas.microsoft.com/office/drawing/2014/main" id="{D2C059F5-CBCD-C076-FBA3-73CF2DE5D025}"/>
              </a:ext>
            </a:extLst>
          </p:cNvPr>
          <p:cNvSpPr>
            <a:spLocks noGrp="1" noChangeArrowheads="1"/>
          </p:cNvSpPr>
          <p:nvPr>
            <p:ph type="ftr" sz="quarter" idx="11"/>
          </p:nvPr>
        </p:nvSpPr>
        <p:spPr>
          <a:ln/>
        </p:spPr>
        <p:txBody>
          <a:bodyPr/>
          <a:lstStyle>
            <a:lvl1pPr>
              <a:defRPr/>
            </a:lvl1pPr>
          </a:lstStyle>
          <a:p>
            <a:endParaRPr lang="en-US"/>
          </a:p>
        </p:txBody>
      </p:sp>
      <p:sp>
        <p:nvSpPr>
          <p:cNvPr id="7" name="Rectangle 2061">
            <a:extLst>
              <a:ext uri="{FF2B5EF4-FFF2-40B4-BE49-F238E27FC236}">
                <a16:creationId xmlns:a16="http://schemas.microsoft.com/office/drawing/2014/main" id="{EC666E28-DAD3-BC04-7D26-30F38D120F5E}"/>
              </a:ext>
            </a:extLst>
          </p:cNvPr>
          <p:cNvSpPr>
            <a:spLocks noGrp="1" noChangeArrowheads="1"/>
          </p:cNvSpPr>
          <p:nvPr>
            <p:ph type="sldNum" sz="quarter" idx="12"/>
          </p:nvPr>
        </p:nvSpPr>
        <p:spPr>
          <a:ln/>
        </p:spPr>
        <p:txBody>
          <a:bodyPr/>
          <a:lstStyle>
            <a:lvl1pPr>
              <a:defRPr/>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4007129303"/>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056">
            <a:extLst>
              <a:ext uri="{FF2B5EF4-FFF2-40B4-BE49-F238E27FC236}">
                <a16:creationId xmlns:a16="http://schemas.microsoft.com/office/drawing/2014/main" id="{590D8930-DC4B-7E96-75F5-EDD27E1E8C0E}"/>
              </a:ext>
            </a:extLst>
          </p:cNvPr>
          <p:cNvSpPr>
            <a:spLocks noChangeArrowheads="1"/>
          </p:cNvSpPr>
          <p:nvPr/>
        </p:nvSpPr>
        <p:spPr bwMode="gray">
          <a:xfrm>
            <a:off x="304801" y="1143000"/>
            <a:ext cx="8226425" cy="46038"/>
          </a:xfrm>
          <a:prstGeom prst="rect">
            <a:avLst/>
          </a:prstGeom>
          <a:gradFill rotWithShape="0">
            <a:gsLst>
              <a:gs pos="0">
                <a:srgbClr val="008080">
                  <a:alpha val="95000"/>
                </a:srgbClr>
              </a:gs>
              <a:gs pos="100000">
                <a:schemeClr val="bg1"/>
              </a:gs>
            </a:gsLst>
            <a:lin ang="0" scaled="1"/>
          </a:gradFill>
          <a:ln>
            <a:noFill/>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sz="1800"/>
          </a:p>
        </p:txBody>
      </p:sp>
      <p:sp>
        <p:nvSpPr>
          <p:cNvPr id="1027" name="Rectangle 2057">
            <a:extLst>
              <a:ext uri="{FF2B5EF4-FFF2-40B4-BE49-F238E27FC236}">
                <a16:creationId xmlns:a16="http://schemas.microsoft.com/office/drawing/2014/main" id="{8C1A2D25-889E-D699-C16D-5EF61A4C5FD0}"/>
              </a:ext>
            </a:extLst>
          </p:cNvPr>
          <p:cNvSpPr>
            <a:spLocks noGrp="1" noChangeArrowheads="1"/>
          </p:cNvSpPr>
          <p:nvPr>
            <p:ph type="title"/>
          </p:nvPr>
        </p:nvSpPr>
        <p:spPr bwMode="auto">
          <a:xfrm>
            <a:off x="152400" y="304800"/>
            <a:ext cx="8763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US" altLang="en-US"/>
          </a:p>
        </p:txBody>
      </p:sp>
      <p:sp>
        <p:nvSpPr>
          <p:cNvPr id="1028" name="Rectangle 2058">
            <a:extLst>
              <a:ext uri="{FF2B5EF4-FFF2-40B4-BE49-F238E27FC236}">
                <a16:creationId xmlns:a16="http://schemas.microsoft.com/office/drawing/2014/main" id="{DEB74622-A2DF-328E-0811-7F8C37C06B6A}"/>
              </a:ext>
            </a:extLst>
          </p:cNvPr>
          <p:cNvSpPr>
            <a:spLocks noGrp="1" noChangeArrowheads="1"/>
          </p:cNvSpPr>
          <p:nvPr>
            <p:ph type="body" idx="1"/>
          </p:nvPr>
        </p:nvSpPr>
        <p:spPr bwMode="auto">
          <a:xfrm>
            <a:off x="304800" y="1295400"/>
            <a:ext cx="8382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a:p>
        </p:txBody>
      </p:sp>
      <p:sp>
        <p:nvSpPr>
          <p:cNvPr id="928779" name="Rectangle 2059">
            <a:extLst>
              <a:ext uri="{FF2B5EF4-FFF2-40B4-BE49-F238E27FC236}">
                <a16:creationId xmlns:a16="http://schemas.microsoft.com/office/drawing/2014/main" id="{32F8ECFA-50E2-A616-606D-940AD8E84BAB}"/>
              </a:ext>
            </a:extLst>
          </p:cNvPr>
          <p:cNvSpPr>
            <a:spLocks noGrp="1" noChangeArrowheads="1"/>
          </p:cNvSpPr>
          <p:nvPr>
            <p:ph type="dt" sz="half" idx="2"/>
          </p:nvPr>
        </p:nvSpPr>
        <p:spPr bwMode="auto">
          <a:xfrm>
            <a:off x="152400" y="6477000"/>
            <a:ext cx="19050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900"/>
            </a:lvl1pPr>
          </a:lstStyle>
          <a:p>
            <a:fld id="{1D8BD707-D9CF-40AE-B4C6-C98DA3205C09}" type="datetimeFigureOut">
              <a:rPr lang="en-US" smtClean="0"/>
              <a:t>8/8/2025</a:t>
            </a:fld>
            <a:endParaRPr lang="en-US"/>
          </a:p>
        </p:txBody>
      </p:sp>
      <p:sp>
        <p:nvSpPr>
          <p:cNvPr id="928780" name="Rectangle 2060">
            <a:extLst>
              <a:ext uri="{FF2B5EF4-FFF2-40B4-BE49-F238E27FC236}">
                <a16:creationId xmlns:a16="http://schemas.microsoft.com/office/drawing/2014/main" id="{BBCC2AB6-E615-059D-4B7A-CAF176800183}"/>
              </a:ext>
            </a:extLst>
          </p:cNvPr>
          <p:cNvSpPr>
            <a:spLocks noGrp="1" noChangeArrowheads="1"/>
          </p:cNvSpPr>
          <p:nvPr>
            <p:ph type="ftr" sz="quarter" idx="3"/>
          </p:nvPr>
        </p:nvSpPr>
        <p:spPr bwMode="auto">
          <a:xfrm>
            <a:off x="3124200" y="6477000"/>
            <a:ext cx="28956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900"/>
            </a:lvl1pPr>
          </a:lstStyle>
          <a:p>
            <a:endParaRPr lang="en-US"/>
          </a:p>
        </p:txBody>
      </p:sp>
      <p:sp>
        <p:nvSpPr>
          <p:cNvPr id="928781" name="Rectangle 2061">
            <a:extLst>
              <a:ext uri="{FF2B5EF4-FFF2-40B4-BE49-F238E27FC236}">
                <a16:creationId xmlns:a16="http://schemas.microsoft.com/office/drawing/2014/main" id="{7F4FF386-37C1-E85F-F3F8-0F7AA20AA9EC}"/>
              </a:ext>
            </a:extLst>
          </p:cNvPr>
          <p:cNvSpPr>
            <a:spLocks noGrp="1" noChangeArrowheads="1"/>
          </p:cNvSpPr>
          <p:nvPr>
            <p:ph type="sldNum" sz="quarter" idx="4"/>
          </p:nvPr>
        </p:nvSpPr>
        <p:spPr bwMode="auto">
          <a:xfrm>
            <a:off x="7239000" y="6477000"/>
            <a:ext cx="19050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900"/>
            </a:lvl1pPr>
          </a:lstStyle>
          <a:p>
            <a:pPr marL="12700">
              <a:lnSpc>
                <a:spcPts val="1150"/>
              </a:lnSpc>
            </a:pPr>
            <a:fld id="{81D60167-4931-47E6-BA6A-407CBD079E47}" type="slidenum">
              <a:rPr lang="en-US" spc="-25" smtClean="0"/>
              <a:t>‹#›</a:t>
            </a:fld>
            <a:endParaRPr lang="en-US" spc="-25" dirty="0"/>
          </a:p>
        </p:txBody>
      </p:sp>
    </p:spTree>
    <p:extLst>
      <p:ext uri="{BB962C8B-B14F-4D97-AF65-F5344CB8AC3E}">
        <p14:creationId xmlns:p14="http://schemas.microsoft.com/office/powerpoint/2010/main" val="1732680648"/>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Lst>
  <p:transition>
    <p:zoom/>
  </p:transition>
  <p:txStyles>
    <p:titleStyle>
      <a:lvl1pPr algn="ctr" rtl="0" eaLnBrk="1" fontAlgn="base" hangingPunct="1">
        <a:spcBef>
          <a:spcPct val="0"/>
        </a:spcBef>
        <a:spcAft>
          <a:spcPct val="0"/>
        </a:spcAft>
        <a:defRPr sz="2700" b="1">
          <a:solidFill>
            <a:schemeClr val="tx2"/>
          </a:solidFill>
          <a:latin typeface="+mj-lt"/>
          <a:ea typeface="+mj-ea"/>
          <a:cs typeface="+mj-cs"/>
        </a:defRPr>
      </a:lvl1pPr>
      <a:lvl2pPr algn="ctr" rtl="0" eaLnBrk="1" fontAlgn="base" hangingPunct="1">
        <a:spcBef>
          <a:spcPct val="0"/>
        </a:spcBef>
        <a:spcAft>
          <a:spcPct val="0"/>
        </a:spcAft>
        <a:defRPr sz="2700" b="1">
          <a:solidFill>
            <a:schemeClr val="tx2"/>
          </a:solidFill>
          <a:latin typeface="Berlin Sans FB Demi" pitchFamily="34" charset="0"/>
        </a:defRPr>
      </a:lvl2pPr>
      <a:lvl3pPr algn="ctr" rtl="0" eaLnBrk="1" fontAlgn="base" hangingPunct="1">
        <a:spcBef>
          <a:spcPct val="0"/>
        </a:spcBef>
        <a:spcAft>
          <a:spcPct val="0"/>
        </a:spcAft>
        <a:defRPr sz="2700" b="1">
          <a:solidFill>
            <a:schemeClr val="tx2"/>
          </a:solidFill>
          <a:latin typeface="Berlin Sans FB Demi" pitchFamily="34" charset="0"/>
        </a:defRPr>
      </a:lvl3pPr>
      <a:lvl4pPr algn="ctr" rtl="0" eaLnBrk="1" fontAlgn="base" hangingPunct="1">
        <a:spcBef>
          <a:spcPct val="0"/>
        </a:spcBef>
        <a:spcAft>
          <a:spcPct val="0"/>
        </a:spcAft>
        <a:defRPr sz="2700" b="1">
          <a:solidFill>
            <a:schemeClr val="tx2"/>
          </a:solidFill>
          <a:latin typeface="Berlin Sans FB Demi" pitchFamily="34" charset="0"/>
        </a:defRPr>
      </a:lvl4pPr>
      <a:lvl5pPr algn="ctr" rtl="0" eaLnBrk="1" fontAlgn="base" hangingPunct="1">
        <a:spcBef>
          <a:spcPct val="0"/>
        </a:spcBef>
        <a:spcAft>
          <a:spcPct val="0"/>
        </a:spcAft>
        <a:defRPr sz="2700" b="1">
          <a:solidFill>
            <a:schemeClr val="tx2"/>
          </a:solidFill>
          <a:latin typeface="Berlin Sans FB Demi" pitchFamily="34" charset="0"/>
        </a:defRPr>
      </a:lvl5pPr>
      <a:lvl6pPr marL="342900" algn="ctr" rtl="0" eaLnBrk="1" fontAlgn="base" hangingPunct="1">
        <a:spcBef>
          <a:spcPct val="0"/>
        </a:spcBef>
        <a:spcAft>
          <a:spcPct val="0"/>
        </a:spcAft>
        <a:defRPr sz="2700" b="1">
          <a:solidFill>
            <a:schemeClr val="tx2"/>
          </a:solidFill>
          <a:latin typeface="Berlin Sans FB Demi" pitchFamily="34" charset="0"/>
        </a:defRPr>
      </a:lvl6pPr>
      <a:lvl7pPr marL="685800" algn="ctr" rtl="0" eaLnBrk="1" fontAlgn="base" hangingPunct="1">
        <a:spcBef>
          <a:spcPct val="0"/>
        </a:spcBef>
        <a:spcAft>
          <a:spcPct val="0"/>
        </a:spcAft>
        <a:defRPr sz="2700" b="1">
          <a:solidFill>
            <a:schemeClr val="tx2"/>
          </a:solidFill>
          <a:latin typeface="Berlin Sans FB Demi" pitchFamily="34" charset="0"/>
        </a:defRPr>
      </a:lvl7pPr>
      <a:lvl8pPr marL="1028700" algn="ctr" rtl="0" eaLnBrk="1" fontAlgn="base" hangingPunct="1">
        <a:spcBef>
          <a:spcPct val="0"/>
        </a:spcBef>
        <a:spcAft>
          <a:spcPct val="0"/>
        </a:spcAft>
        <a:defRPr sz="2700" b="1">
          <a:solidFill>
            <a:schemeClr val="tx2"/>
          </a:solidFill>
          <a:latin typeface="Berlin Sans FB Demi" pitchFamily="34" charset="0"/>
        </a:defRPr>
      </a:lvl8pPr>
      <a:lvl9pPr marL="1371600" algn="ctr" rtl="0" eaLnBrk="1" fontAlgn="base" hangingPunct="1">
        <a:spcBef>
          <a:spcPct val="0"/>
        </a:spcBef>
        <a:spcAft>
          <a:spcPct val="0"/>
        </a:spcAft>
        <a:defRPr sz="2700" b="1">
          <a:solidFill>
            <a:schemeClr val="tx2"/>
          </a:solidFill>
          <a:latin typeface="Berlin Sans FB Demi" pitchFamily="34" charset="0"/>
        </a:defRPr>
      </a:lvl9pPr>
    </p:titleStyle>
    <p:bodyStyle>
      <a:lvl1pPr marL="257175" indent="-257175" algn="l" rtl="0" eaLnBrk="1" fontAlgn="base" hangingPunct="1">
        <a:spcBef>
          <a:spcPct val="20000"/>
        </a:spcBef>
        <a:spcAft>
          <a:spcPct val="0"/>
        </a:spcAft>
        <a:buClr>
          <a:schemeClr val="folHlink"/>
        </a:buClr>
        <a:buSzPct val="60000"/>
        <a:buFont typeface="Wingdings" panose="05000000000000000000" pitchFamily="2" charset="2"/>
        <a:buChar char="n"/>
        <a:defRPr sz="2100">
          <a:solidFill>
            <a:schemeClr val="tx1"/>
          </a:solidFill>
          <a:latin typeface="+mn-lt"/>
          <a:ea typeface="+mn-ea"/>
          <a:cs typeface="+mn-cs"/>
        </a:defRPr>
      </a:lvl1pPr>
      <a:lvl2pPr marL="557213" indent="-214313" algn="l" rtl="0" eaLnBrk="1" fontAlgn="base" hangingPunct="1">
        <a:spcBef>
          <a:spcPct val="20000"/>
        </a:spcBef>
        <a:spcAft>
          <a:spcPct val="0"/>
        </a:spcAft>
        <a:buClr>
          <a:schemeClr val="hlink"/>
        </a:buClr>
        <a:buSzPct val="55000"/>
        <a:buFont typeface="Wingdings" panose="05000000000000000000" pitchFamily="2" charset="2"/>
        <a:buChar char="n"/>
        <a:defRPr sz="2100">
          <a:solidFill>
            <a:schemeClr val="tx1"/>
          </a:solidFill>
          <a:latin typeface="+mn-lt"/>
        </a:defRPr>
      </a:lvl2pPr>
      <a:lvl3pPr marL="857250" indent="-171450" algn="l" rtl="0" eaLnBrk="1" fontAlgn="base" hangingPunct="1">
        <a:spcBef>
          <a:spcPct val="20000"/>
        </a:spcBef>
        <a:spcAft>
          <a:spcPct val="0"/>
        </a:spcAft>
        <a:buClr>
          <a:schemeClr val="folHlink"/>
        </a:buClr>
        <a:buSzPct val="50000"/>
        <a:buFont typeface="Wingdings" panose="05000000000000000000" pitchFamily="2" charset="2"/>
        <a:buChar char="n"/>
        <a:defRPr sz="1800">
          <a:solidFill>
            <a:schemeClr val="tx1"/>
          </a:solidFill>
          <a:latin typeface="+mn-lt"/>
        </a:defRPr>
      </a:lvl3pPr>
      <a:lvl4pPr marL="1200150" indent="-171450" algn="l" rtl="0" eaLnBrk="1" fontAlgn="base" hangingPunct="1">
        <a:spcBef>
          <a:spcPct val="20000"/>
        </a:spcBef>
        <a:spcAft>
          <a:spcPct val="0"/>
        </a:spcAft>
        <a:buClr>
          <a:schemeClr val="accent2"/>
        </a:buClr>
        <a:buSzPct val="55000"/>
        <a:buFont typeface="Wingdings" panose="05000000000000000000" pitchFamily="2" charset="2"/>
        <a:buChar char="n"/>
        <a:defRPr sz="1500">
          <a:solidFill>
            <a:schemeClr val="tx1"/>
          </a:solidFill>
          <a:latin typeface="+mn-lt"/>
        </a:defRPr>
      </a:lvl4pPr>
      <a:lvl5pPr marL="1543050" indent="-171450" algn="l" rtl="0" eaLnBrk="1" fontAlgn="base" hangingPunct="1">
        <a:spcBef>
          <a:spcPct val="20000"/>
        </a:spcBef>
        <a:spcAft>
          <a:spcPct val="0"/>
        </a:spcAft>
        <a:buClr>
          <a:schemeClr val="accent1"/>
        </a:buClr>
        <a:buSzPct val="50000"/>
        <a:buFont typeface="Wingdings" panose="05000000000000000000" pitchFamily="2" charset="2"/>
        <a:buChar char="n"/>
        <a:defRPr sz="1500">
          <a:solidFill>
            <a:schemeClr val="tx1"/>
          </a:solidFill>
          <a:latin typeface="+mn-lt"/>
        </a:defRPr>
      </a:lvl5pPr>
      <a:lvl6pPr marL="1885950" indent="-171450" algn="l" rtl="0" eaLnBrk="1" fontAlgn="base" hangingPunct="1">
        <a:spcBef>
          <a:spcPct val="20000"/>
        </a:spcBef>
        <a:spcAft>
          <a:spcPct val="0"/>
        </a:spcAft>
        <a:buClr>
          <a:schemeClr val="accent1"/>
        </a:buClr>
        <a:buSzPct val="50000"/>
        <a:buFont typeface="Wingdings" pitchFamily="2" charset="2"/>
        <a:buChar char="n"/>
        <a:defRPr sz="1500">
          <a:solidFill>
            <a:schemeClr val="tx1"/>
          </a:solidFill>
          <a:latin typeface="+mn-lt"/>
        </a:defRPr>
      </a:lvl6pPr>
      <a:lvl7pPr marL="2228850" indent="-171450" algn="l" rtl="0" eaLnBrk="1" fontAlgn="base" hangingPunct="1">
        <a:spcBef>
          <a:spcPct val="20000"/>
        </a:spcBef>
        <a:spcAft>
          <a:spcPct val="0"/>
        </a:spcAft>
        <a:buClr>
          <a:schemeClr val="accent1"/>
        </a:buClr>
        <a:buSzPct val="50000"/>
        <a:buFont typeface="Wingdings" pitchFamily="2" charset="2"/>
        <a:buChar char="n"/>
        <a:defRPr sz="1500">
          <a:solidFill>
            <a:schemeClr val="tx1"/>
          </a:solidFill>
          <a:latin typeface="+mn-lt"/>
        </a:defRPr>
      </a:lvl7pPr>
      <a:lvl8pPr marL="2571750" indent="-171450" algn="l" rtl="0" eaLnBrk="1" fontAlgn="base" hangingPunct="1">
        <a:spcBef>
          <a:spcPct val="20000"/>
        </a:spcBef>
        <a:spcAft>
          <a:spcPct val="0"/>
        </a:spcAft>
        <a:buClr>
          <a:schemeClr val="accent1"/>
        </a:buClr>
        <a:buSzPct val="50000"/>
        <a:buFont typeface="Wingdings" pitchFamily="2" charset="2"/>
        <a:buChar char="n"/>
        <a:defRPr sz="1500">
          <a:solidFill>
            <a:schemeClr val="tx1"/>
          </a:solidFill>
          <a:latin typeface="+mn-lt"/>
        </a:defRPr>
      </a:lvl8pPr>
      <a:lvl9pPr marL="2914650" indent="-171450" algn="l" rtl="0" eaLnBrk="1" fontAlgn="base" hangingPunct="1">
        <a:spcBef>
          <a:spcPct val="20000"/>
        </a:spcBef>
        <a:spcAft>
          <a:spcPct val="0"/>
        </a:spcAft>
        <a:buClr>
          <a:schemeClr val="accent1"/>
        </a:buClr>
        <a:buSzPct val="50000"/>
        <a:buFont typeface="Wingdings" pitchFamily="2" charset="2"/>
        <a:buChar char="n"/>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533400"/>
            <a:ext cx="8763000" cy="609600"/>
          </a:xfrm>
        </p:spPr>
        <p:txBody>
          <a:bodyPr/>
          <a:lstStyle/>
          <a:p>
            <a:r>
              <a:rPr lang="en-US" altLang="en-US" sz="1400" dirty="0"/>
              <a:t>B.M.S. COLLEGE OF ENGINEERING, BENGALURU </a:t>
            </a:r>
            <a:br>
              <a:rPr lang="en-US" altLang="en-US" sz="1400" dirty="0"/>
            </a:br>
            <a:r>
              <a:rPr lang="en-US" altLang="en-US" sz="1400" dirty="0"/>
              <a:t>DEPARTMENT OF COMPUTER APPLICATIONS</a:t>
            </a:r>
            <a:br>
              <a:rPr lang="en-US" altLang="en-US" sz="1400" dirty="0"/>
            </a:br>
            <a:r>
              <a:rPr lang="en-US" altLang="en-US" sz="1400" dirty="0"/>
              <a:t>Autonomous Institute, affiliated to VTU</a:t>
            </a:r>
            <a:br>
              <a:rPr lang="en-US" altLang="en-US" sz="1400" dirty="0"/>
            </a:br>
            <a:r>
              <a:rPr lang="en-US" altLang="en-US" sz="1400" dirty="0"/>
              <a:t>ODD 2024-2025</a:t>
            </a:r>
            <a:endParaRPr lang="en-US" sz="1400" dirty="0"/>
          </a:p>
        </p:txBody>
      </p:sp>
      <p:sp>
        <p:nvSpPr>
          <p:cNvPr id="3" name="Content Placeholder 2"/>
          <p:cNvSpPr>
            <a:spLocks noGrp="1"/>
          </p:cNvSpPr>
          <p:nvPr>
            <p:ph idx="1"/>
          </p:nvPr>
        </p:nvSpPr>
        <p:spPr/>
        <p:txBody>
          <a:bodyPr/>
          <a:lstStyle/>
          <a:p>
            <a:pPr marL="0" indent="0">
              <a:buNone/>
            </a:pPr>
            <a:r>
              <a:rPr lang="en-US" sz="2400" spc="-114" dirty="0" smtClean="0">
                <a:solidFill>
                  <a:srgbClr val="FFFFFF"/>
                </a:solidFill>
              </a:rPr>
              <a:t> </a:t>
            </a:r>
            <a:r>
              <a:rPr lang="en-US" sz="2400" spc="-10" dirty="0" smtClean="0">
                <a:solidFill>
                  <a:srgbClr val="FFFFFF"/>
                </a:solidFill>
              </a:rPr>
              <a:t>Security</a:t>
            </a:r>
            <a:endParaRPr lang="en-US" dirty="0"/>
          </a:p>
        </p:txBody>
      </p:sp>
      <p:sp>
        <p:nvSpPr>
          <p:cNvPr id="4" name="Rectangle 3"/>
          <p:cNvSpPr/>
          <p:nvPr/>
        </p:nvSpPr>
        <p:spPr>
          <a:xfrm>
            <a:off x="533400" y="1752600"/>
            <a:ext cx="7554487" cy="3416320"/>
          </a:xfrm>
          <a:prstGeom prst="rect">
            <a:avLst/>
          </a:prstGeom>
        </p:spPr>
        <p:txBody>
          <a:bodyPr wrap="square">
            <a:spAutoFit/>
          </a:bodyPr>
          <a:lstStyle/>
          <a:p>
            <a:pPr marL="0" indent="0" algn="ctr" eaLnBrk="0" hangingPunct="0">
              <a:spcBef>
                <a:spcPct val="0"/>
              </a:spcBef>
              <a:buNone/>
            </a:pPr>
            <a:r>
              <a:rPr lang="en-US" sz="1800" dirty="0" smtClean="0">
                <a:solidFill>
                  <a:srgbClr val="FFFFFF"/>
                </a:solidFill>
              </a:rPr>
              <a:t>Cloud</a:t>
            </a:r>
            <a:r>
              <a:rPr lang="en-US" sz="3600" b="1" kern="1200" dirty="0">
                <a:solidFill>
                  <a:schemeClr val="tx2"/>
                </a:solidFill>
              </a:rPr>
              <a:t> </a:t>
            </a:r>
            <a:r>
              <a:rPr lang="en-US" sz="3600" b="1" kern="1200" dirty="0">
                <a:solidFill>
                  <a:schemeClr val="tx2"/>
                </a:solidFill>
              </a:rPr>
              <a:t>Cloud </a:t>
            </a:r>
            <a:r>
              <a:rPr lang="en-US" altLang="en-US" sz="3600" b="1" kern="1200" dirty="0" smtClean="0">
                <a:solidFill>
                  <a:schemeClr val="tx2"/>
                </a:solidFill>
              </a:rPr>
              <a:t>COMPUTING</a:t>
            </a:r>
            <a:endParaRPr lang="en-US" sz="3600" b="1" kern="1200" dirty="0" smtClean="0">
              <a:solidFill>
                <a:schemeClr val="tx2"/>
              </a:solidFill>
            </a:endParaRPr>
          </a:p>
          <a:p>
            <a:pPr marL="0" indent="0" algn="ctr">
              <a:buNone/>
            </a:pPr>
            <a:endParaRPr lang="en-US" sz="2800" dirty="0" smtClean="0"/>
          </a:p>
          <a:p>
            <a:pPr marL="0" indent="0" algn="ctr">
              <a:buNone/>
            </a:pPr>
            <a:endParaRPr lang="en-US" sz="2800" dirty="0" smtClean="0"/>
          </a:p>
          <a:p>
            <a:pPr marL="0" indent="0" algn="ctr">
              <a:buNone/>
            </a:pPr>
            <a:r>
              <a:rPr lang="en-US" altLang="en-US" sz="3200" b="1" dirty="0" smtClean="0">
                <a:solidFill>
                  <a:schemeClr val="tx2"/>
                </a:solidFill>
              </a:rPr>
              <a:t>UNIT-5</a:t>
            </a:r>
          </a:p>
          <a:p>
            <a:pPr marL="0" indent="0" algn="ctr">
              <a:buNone/>
            </a:pPr>
            <a:r>
              <a:rPr lang="en-US" sz="3200" b="1" dirty="0" smtClean="0">
                <a:solidFill>
                  <a:schemeClr val="tx2"/>
                </a:solidFill>
              </a:rPr>
              <a:t>		Security on Cloud </a:t>
            </a:r>
            <a:r>
              <a:rPr lang="en-US" altLang="en-US" sz="3200" b="1" dirty="0" smtClean="0">
                <a:solidFill>
                  <a:schemeClr val="tx2"/>
                </a:solidFill>
              </a:rPr>
              <a:t>					</a:t>
            </a:r>
            <a:r>
              <a:rPr lang="en-US" altLang="en-US" sz="3200" dirty="0" smtClean="0">
                <a:solidFill>
                  <a:schemeClr val="tx2"/>
                </a:solidFill>
              </a:rPr>
              <a:t> 	</a:t>
            </a:r>
            <a:r>
              <a:rPr lang="en-US" altLang="en-US" sz="2800" dirty="0" smtClean="0">
                <a:solidFill>
                  <a:schemeClr val="tx2"/>
                </a:solidFill>
              </a:rPr>
              <a:t>	</a:t>
            </a:r>
          </a:p>
          <a:p>
            <a:pPr marL="0" indent="0" algn="ctr">
              <a:buNone/>
            </a:pPr>
            <a:r>
              <a:rPr lang="en-US" altLang="en-US" sz="2800" dirty="0" smtClean="0">
                <a:solidFill>
                  <a:schemeClr val="tx2"/>
                </a:solidFill>
              </a:rPr>
              <a:t>						</a:t>
            </a:r>
            <a:r>
              <a:rPr lang="en-US" altLang="en-US" sz="2000" dirty="0" smtClean="0">
                <a:solidFill>
                  <a:schemeClr val="tx2"/>
                </a:solidFill>
              </a:rPr>
              <a:t>Prof  T. Sunitha</a:t>
            </a:r>
            <a:endParaRPr lang="en-US" altLang="en-US" sz="2800" b="1" dirty="0" smtClean="0">
              <a:solidFill>
                <a:schemeClr val="tx2"/>
              </a:solidFill>
            </a:endParaRPr>
          </a:p>
        </p:txBody>
      </p:sp>
      <p:pic>
        <p:nvPicPr>
          <p:cNvPr id="5" name="image1.jpg">
            <a:extLst>
              <a:ext uri="{FF2B5EF4-FFF2-40B4-BE49-F238E27FC236}">
                <a16:creationId xmlns:a16="http://schemas.microsoft.com/office/drawing/2014/main" id="{1F5C4336-619A-A5E3-D577-71169923E4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55907"/>
            <a:ext cx="714112" cy="664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9620126"/>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0"/>
            <a:ext cx="8534400" cy="5824671"/>
          </a:xfrm>
          <a:prstGeom prst="rect">
            <a:avLst/>
          </a:prstGeom>
          <a:noFill/>
        </p:spPr>
        <p:txBody>
          <a:bodyPr wrap="square" rtlCol="0">
            <a:spAutoFit/>
          </a:bodyPr>
          <a:lstStyle/>
          <a:p>
            <a:pPr marL="344805" marR="0" lvl="0" indent="-332105" defTabSz="914400" eaLnBrk="1" fontAlgn="auto" latinLnBrk="0" hangingPunct="1">
              <a:lnSpc>
                <a:spcPct val="100000"/>
              </a:lnSpc>
              <a:spcBef>
                <a:spcPts val="1260"/>
              </a:spcBef>
              <a:spcAft>
                <a:spcPts val="0"/>
              </a:spcAft>
              <a:buClr>
                <a:srgbClr val="00007C"/>
              </a:buClr>
              <a:buSzPct val="75000"/>
              <a:buFont typeface="Wingdings"/>
              <a:buChar char=""/>
              <a:tabLst>
                <a:tab pos="344805" algn="l"/>
              </a:tabLst>
              <a:defRPr/>
            </a:pP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Identified</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by</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2010</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Cloud</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Security</a:t>
            </a:r>
            <a:r>
              <a:rPr kumimoji="0" lang="en-US" sz="2000" b="0" i="0" u="none" strike="noStrike" kern="0" cap="none" spc="-4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Alliance</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(CSA)</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report:</a:t>
            </a:r>
            <a:endParaRPr kumimoji="0" lang="en-US" sz="2000" b="0" i="0" u="none" strike="noStrike" kern="0" cap="none" spc="0" normalizeH="0" baseline="0" noProof="0" dirty="0" smtClean="0">
              <a:ln>
                <a:noFill/>
              </a:ln>
              <a:solidFill>
                <a:sysClr val="windowText" lastClr="000000"/>
              </a:solidFill>
              <a:effectLst/>
              <a:uLnTx/>
              <a:uFillTx/>
              <a:latin typeface="Arial MT"/>
              <a:cs typeface="Arial MT"/>
            </a:endParaRPr>
          </a:p>
          <a:p>
            <a:pPr marL="755015" marR="347345" lvl="1" indent="-285750" defTabSz="914400" eaLnBrk="1" fontAlgn="auto" latinLnBrk="0" hangingPunct="1">
              <a:lnSpc>
                <a:spcPct val="101699"/>
              </a:lnSpc>
              <a:spcBef>
                <a:spcPts val="235"/>
              </a:spcBef>
              <a:spcAft>
                <a:spcPts val="0"/>
              </a:spcAft>
              <a:buClr>
                <a:srgbClr val="9999CC"/>
              </a:buClr>
              <a:buSzPct val="80555"/>
              <a:buFont typeface="Wingdings" panose="05000000000000000000" pitchFamily="2" charset="2"/>
              <a:buChar char="§"/>
              <a:tabLst>
                <a:tab pos="756285" algn="l"/>
              </a:tabLst>
              <a:defRPr/>
            </a:pP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abusive</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use</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of</a:t>
            </a:r>
            <a:r>
              <a:rPr kumimoji="0" lang="en-US" sz="2000" b="0" i="0" u="none" strike="noStrike" kern="0" cap="none" spc="-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cloud</a:t>
            </a:r>
            <a:r>
              <a:rPr kumimoji="0" lang="en-US" sz="2000" b="0" i="0" u="none" strike="noStrike" kern="0" cap="none" spc="-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ability</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to</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conduct</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nefarious</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activities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from the</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cloud.</a:t>
            </a:r>
            <a:endParaRPr kumimoji="0" lang="en-US" sz="2000" b="0" i="0" u="none" strike="noStrike" kern="0" cap="none" spc="0" normalizeH="0" baseline="0" noProof="0" dirty="0" smtClean="0">
              <a:ln>
                <a:noFill/>
              </a:ln>
              <a:solidFill>
                <a:sysClr val="windowText" lastClr="000000"/>
              </a:solidFill>
              <a:effectLst/>
              <a:uLnTx/>
              <a:uFillTx/>
              <a:latin typeface="Arial MT"/>
              <a:cs typeface="Arial MT"/>
            </a:endParaRPr>
          </a:p>
          <a:p>
            <a:pPr marL="755015" marR="437515" lvl="1" indent="-285750" defTabSz="914400" eaLnBrk="1" fontAlgn="auto" latinLnBrk="0" hangingPunct="1">
              <a:lnSpc>
                <a:spcPct val="101699"/>
              </a:lnSpc>
              <a:spcBef>
                <a:spcPts val="425"/>
              </a:spcBef>
              <a:spcAft>
                <a:spcPts val="0"/>
              </a:spcAft>
              <a:buClr>
                <a:srgbClr val="9999CC"/>
              </a:buClr>
              <a:buSzPct val="80555"/>
              <a:buFont typeface="Wingdings" panose="05000000000000000000" pitchFamily="2" charset="2"/>
              <a:buChar char="§"/>
              <a:tabLst>
                <a:tab pos="756285" algn="l"/>
              </a:tabLst>
              <a:defRPr/>
            </a:pP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Malicious</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insiders</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cloud</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service</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providers</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do</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not</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disclose</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their</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hiring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standards</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and</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policies,</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so</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this</a:t>
            </a:r>
            <a:r>
              <a:rPr kumimoji="0" lang="en-US" sz="2000" b="0" i="0" u="none" strike="noStrike" kern="0" cap="none" spc="-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can</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be</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serious</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threat.</a:t>
            </a:r>
            <a:endParaRPr kumimoji="0" lang="en-US" sz="2000" b="0" i="0" u="none" strike="noStrike" kern="0" cap="none" spc="0" normalizeH="0" baseline="0" noProof="0" dirty="0" smtClean="0">
              <a:ln>
                <a:noFill/>
              </a:ln>
              <a:solidFill>
                <a:sysClr val="windowText" lastClr="000000"/>
              </a:solidFill>
              <a:effectLst/>
              <a:uLnTx/>
              <a:uFillTx/>
              <a:latin typeface="Arial MT"/>
              <a:cs typeface="Arial MT"/>
            </a:endParaRPr>
          </a:p>
          <a:p>
            <a:pPr marL="755650" marR="0" lvl="1" indent="-285750" defTabSz="914400" eaLnBrk="1" fontAlgn="auto" latinLnBrk="0" hangingPunct="1">
              <a:lnSpc>
                <a:spcPct val="100000"/>
              </a:lnSpc>
              <a:spcBef>
                <a:spcPts val="455"/>
              </a:spcBef>
              <a:spcAft>
                <a:spcPts val="0"/>
              </a:spcAft>
              <a:buClr>
                <a:srgbClr val="9999CC"/>
              </a:buClr>
              <a:buSzPct val="80555"/>
              <a:buFont typeface="Wingdings" panose="05000000000000000000" pitchFamily="2" charset="2"/>
              <a:buChar char="§"/>
              <a:tabLst>
                <a:tab pos="755650" algn="l"/>
              </a:tabLst>
              <a:defRPr/>
            </a:pP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Shared</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technology.</a:t>
            </a:r>
            <a:endParaRPr kumimoji="0" lang="en-US" sz="2000" b="0" i="0" u="none" strike="noStrike" kern="0" cap="none" spc="0" normalizeH="0" baseline="0" noProof="0" dirty="0" smtClean="0">
              <a:ln>
                <a:noFill/>
              </a:ln>
              <a:solidFill>
                <a:sysClr val="windowText" lastClr="000000"/>
              </a:solidFill>
              <a:effectLst/>
              <a:uLnTx/>
              <a:uFillTx/>
              <a:latin typeface="Arial MT"/>
              <a:cs typeface="Arial MT"/>
            </a:endParaRPr>
          </a:p>
          <a:p>
            <a:pPr marL="755015" marR="110489" lvl="1" indent="-285750" defTabSz="914400" eaLnBrk="1" fontAlgn="auto" latinLnBrk="0" hangingPunct="1">
              <a:lnSpc>
                <a:spcPct val="101699"/>
              </a:lnSpc>
              <a:spcBef>
                <a:spcPts val="420"/>
              </a:spcBef>
              <a:spcAft>
                <a:spcPts val="0"/>
              </a:spcAft>
              <a:buClr>
                <a:srgbClr val="9999CC"/>
              </a:buClr>
              <a:buSzPct val="80555"/>
              <a:buFont typeface="Wingdings" panose="05000000000000000000" pitchFamily="2" charset="2"/>
              <a:buChar char="§"/>
              <a:tabLst>
                <a:tab pos="756285" algn="l"/>
              </a:tabLst>
              <a:defRPr/>
            </a:pP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Account</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hijacking-</a:t>
            </a:r>
            <a:r>
              <a:rPr kumimoji="0" lang="en-US" sz="2000" b="0" i="0" u="none" strike="noStrike" kern="0" cap="none" spc="-9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take</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over</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user's</a:t>
            </a:r>
            <a:r>
              <a:rPr kumimoji="0" lang="en-US" sz="2000" b="0" i="0" u="none" strike="noStrike" kern="0" cap="none" spc="-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account</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on</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an</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application</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to</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access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their</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information,</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publish</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content</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in</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their</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name</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or</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commit</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fraud.</a:t>
            </a:r>
            <a:endParaRPr kumimoji="0" lang="en-US" sz="2000" b="0" i="0" u="none" strike="noStrike" kern="0" cap="none" spc="0" normalizeH="0" baseline="0" noProof="0" dirty="0" smtClean="0">
              <a:ln>
                <a:noFill/>
              </a:ln>
              <a:solidFill>
                <a:sysClr val="windowText" lastClr="000000"/>
              </a:solidFill>
              <a:effectLst/>
              <a:uLnTx/>
              <a:uFillTx/>
              <a:latin typeface="Arial MT"/>
              <a:cs typeface="Arial MT"/>
            </a:endParaRPr>
          </a:p>
          <a:p>
            <a:pPr marL="755015" marR="245110" lvl="1" indent="-285750" defTabSz="914400" eaLnBrk="1" fontAlgn="auto" latinLnBrk="0" hangingPunct="1">
              <a:lnSpc>
                <a:spcPct val="101600"/>
              </a:lnSpc>
              <a:spcBef>
                <a:spcPts val="425"/>
              </a:spcBef>
              <a:spcAft>
                <a:spcPts val="0"/>
              </a:spcAft>
              <a:buClr>
                <a:srgbClr val="9999CC"/>
              </a:buClr>
              <a:buSzPct val="80555"/>
              <a:buFont typeface="Wingdings" panose="05000000000000000000" pitchFamily="2" charset="2"/>
              <a:buChar char="§"/>
              <a:tabLst>
                <a:tab pos="756285" algn="l"/>
              </a:tabLst>
              <a:defRPr/>
            </a:pP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Data</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loss</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or</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leakage</a:t>
            </a:r>
            <a:r>
              <a:rPr kumimoji="0" lang="en-US" sz="2000" b="0" i="0" u="none" strike="noStrike" kern="0" cap="none" spc="-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if</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only</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copy</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of</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a:t>
            </a:r>
            <a:r>
              <a:rPr kumimoji="0" lang="en-US" sz="2000" b="0" i="0" u="none" strike="noStrike" kern="0" cap="none" spc="-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data</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is</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stored</a:t>
            </a:r>
            <a:r>
              <a:rPr kumimoji="0" lang="en-US" sz="2000" b="0" i="0" u="none" strike="noStrike" kern="0" cap="none" spc="-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on</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cloud,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then</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sensitive</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data</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is</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permanently</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lost</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when</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cloud</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data</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replication</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fail.</a:t>
            </a:r>
            <a:endParaRPr kumimoji="0" lang="en-US" sz="2000" b="0" i="0" u="none" strike="noStrike" kern="0" cap="none" spc="0" normalizeH="0" baseline="0" noProof="0" dirty="0" smtClean="0">
              <a:ln>
                <a:noFill/>
              </a:ln>
              <a:solidFill>
                <a:sysClr val="windowText" lastClr="000000"/>
              </a:solidFill>
              <a:effectLst/>
              <a:uLnTx/>
              <a:uFillTx/>
              <a:latin typeface="Arial MT"/>
              <a:cs typeface="Arial MT"/>
            </a:endParaRPr>
          </a:p>
          <a:p>
            <a:pPr marL="755015" marR="5080" lvl="1" indent="-285750" defTabSz="914400" eaLnBrk="1" fontAlgn="auto" latinLnBrk="0" hangingPunct="1">
              <a:lnSpc>
                <a:spcPct val="102200"/>
              </a:lnSpc>
              <a:spcBef>
                <a:spcPts val="405"/>
              </a:spcBef>
              <a:spcAft>
                <a:spcPts val="0"/>
              </a:spcAft>
              <a:buClr>
                <a:srgbClr val="9999CC"/>
              </a:buClr>
              <a:buSzPct val="80555"/>
              <a:buFont typeface="Wingdings" panose="05000000000000000000" pitchFamily="2" charset="2"/>
              <a:buChar char="§"/>
              <a:tabLst>
                <a:tab pos="756285" algn="l"/>
              </a:tabLst>
              <a:defRPr/>
            </a:pP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Unknown</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risk</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profile</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exposure</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to</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the</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ignorance</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or</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underestimation</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of</a:t>
            </a:r>
            <a:r>
              <a:rPr kumimoji="0" lang="en-US" sz="2000" b="0" i="0" u="none" strike="noStrike" kern="0" cap="none" spc="-1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the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risks</a:t>
            </a:r>
            <a:r>
              <a:rPr kumimoji="0" lang="en-US" sz="2000" b="0" i="0" u="none" strike="noStrike" kern="0" cap="none" spc="-25"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of</a:t>
            </a:r>
            <a:r>
              <a:rPr kumimoji="0" lang="en-US" sz="2000" b="0" i="0" u="none" strike="noStrike" kern="0" cap="none" spc="-2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dirty="0" smtClean="0">
                <a:ln>
                  <a:noFill/>
                </a:ln>
                <a:solidFill>
                  <a:sysClr val="windowText" lastClr="000000"/>
                </a:solidFill>
                <a:effectLst/>
                <a:uLnTx/>
                <a:uFillTx/>
                <a:latin typeface="Arial MT"/>
                <a:cs typeface="Arial MT"/>
              </a:rPr>
              <a:t>cloud</a:t>
            </a:r>
            <a:r>
              <a:rPr kumimoji="0" lang="en-US" sz="2000" b="0" i="0" u="none" strike="noStrike" kern="0" cap="none" spc="-30" normalizeH="0" baseline="0" noProof="0" dirty="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dirty="0" smtClean="0">
                <a:ln>
                  <a:noFill/>
                </a:ln>
                <a:solidFill>
                  <a:sysClr val="windowText" lastClr="000000"/>
                </a:solidFill>
                <a:effectLst/>
                <a:uLnTx/>
                <a:uFillTx/>
                <a:latin typeface="Arial MT"/>
                <a:cs typeface="Arial MT"/>
              </a:rPr>
              <a:t>computing.</a:t>
            </a:r>
          </a:p>
          <a:p>
            <a:pPr marL="755015" marR="5080" lvl="1" indent="-285750" defTabSz="914400" eaLnBrk="1" fontAlgn="auto" latinLnBrk="0" hangingPunct="1">
              <a:lnSpc>
                <a:spcPct val="102200"/>
              </a:lnSpc>
              <a:spcBef>
                <a:spcPts val="405"/>
              </a:spcBef>
              <a:spcAft>
                <a:spcPts val="0"/>
              </a:spcAft>
              <a:buClr>
                <a:srgbClr val="9999CC"/>
              </a:buClr>
              <a:buSzPct val="80555"/>
              <a:buFont typeface="Wingdings" panose="05000000000000000000" pitchFamily="2" charset="2"/>
              <a:buChar char="§"/>
              <a:tabLst>
                <a:tab pos="756285" algn="l"/>
              </a:tabLst>
              <a:defRPr/>
            </a:pPr>
            <a:r>
              <a:rPr lang="en-US" sz="2000" dirty="0" smtClean="0">
                <a:latin typeface="Arial MT"/>
                <a:cs typeface="Arial MT"/>
              </a:rPr>
              <a:t>APIs</a:t>
            </a:r>
            <a:r>
              <a:rPr lang="en-US" sz="2000" spc="-30" dirty="0" smtClean="0">
                <a:latin typeface="Arial MT"/>
                <a:cs typeface="Arial MT"/>
              </a:rPr>
              <a:t> </a:t>
            </a:r>
            <a:r>
              <a:rPr lang="en-US" sz="2000" dirty="0" smtClean="0">
                <a:latin typeface="Arial MT"/>
                <a:cs typeface="Arial MT"/>
              </a:rPr>
              <a:t>that</a:t>
            </a:r>
            <a:r>
              <a:rPr lang="en-US" sz="2000" spc="-30" dirty="0" smtClean="0">
                <a:latin typeface="Arial MT"/>
                <a:cs typeface="Arial MT"/>
              </a:rPr>
              <a:t> </a:t>
            </a:r>
            <a:r>
              <a:rPr lang="en-US" sz="2000" dirty="0" smtClean="0">
                <a:latin typeface="Arial MT"/>
                <a:cs typeface="Arial MT"/>
              </a:rPr>
              <a:t>are</a:t>
            </a:r>
            <a:r>
              <a:rPr lang="en-US" sz="2000" spc="-30" dirty="0" smtClean="0">
                <a:latin typeface="Arial MT"/>
                <a:cs typeface="Arial MT"/>
              </a:rPr>
              <a:t> </a:t>
            </a:r>
            <a:r>
              <a:rPr lang="en-US" sz="2000" dirty="0" smtClean="0">
                <a:latin typeface="Arial MT"/>
                <a:cs typeface="Arial MT"/>
              </a:rPr>
              <a:t>not</a:t>
            </a:r>
            <a:r>
              <a:rPr lang="en-US" sz="2000" spc="-15" dirty="0" smtClean="0">
                <a:latin typeface="Arial MT"/>
                <a:cs typeface="Arial MT"/>
              </a:rPr>
              <a:t> </a:t>
            </a:r>
            <a:r>
              <a:rPr lang="en-US" sz="2000" dirty="0" smtClean="0">
                <a:latin typeface="Arial MT"/>
                <a:cs typeface="Arial MT"/>
              </a:rPr>
              <a:t>fully</a:t>
            </a:r>
            <a:r>
              <a:rPr lang="en-US" sz="2000" spc="-25" dirty="0" smtClean="0">
                <a:latin typeface="Arial MT"/>
                <a:cs typeface="Arial MT"/>
              </a:rPr>
              <a:t> </a:t>
            </a:r>
            <a:r>
              <a:rPr lang="en-US" sz="2000" dirty="0" smtClean="0">
                <a:latin typeface="Arial MT"/>
                <a:cs typeface="Arial MT"/>
              </a:rPr>
              <a:t>secure</a:t>
            </a:r>
            <a:r>
              <a:rPr lang="en-US" sz="2000" spc="-30" dirty="0" smtClean="0">
                <a:latin typeface="Arial MT"/>
                <a:cs typeface="Arial MT"/>
              </a:rPr>
              <a:t> </a:t>
            </a:r>
            <a:r>
              <a:rPr lang="en-US" sz="2000" dirty="0" smtClean="0">
                <a:latin typeface="Arial MT"/>
                <a:cs typeface="Arial MT"/>
              </a:rPr>
              <a:t>can</a:t>
            </a:r>
            <a:r>
              <a:rPr lang="en-US" sz="2000" spc="-25" dirty="0" smtClean="0">
                <a:latin typeface="Arial MT"/>
                <a:cs typeface="Arial MT"/>
              </a:rPr>
              <a:t> </a:t>
            </a:r>
            <a:r>
              <a:rPr lang="en-US" sz="2000" dirty="0" smtClean="0">
                <a:latin typeface="Arial MT"/>
                <a:cs typeface="Arial MT"/>
              </a:rPr>
              <a:t>be</a:t>
            </a:r>
            <a:r>
              <a:rPr lang="en-US" sz="2000" spc="-30" dirty="0" smtClean="0">
                <a:latin typeface="Arial MT"/>
                <a:cs typeface="Arial MT"/>
              </a:rPr>
              <a:t> </a:t>
            </a:r>
            <a:r>
              <a:rPr lang="en-US" sz="2000" dirty="0" smtClean="0">
                <a:latin typeface="Arial MT"/>
                <a:cs typeface="Arial MT"/>
              </a:rPr>
              <a:t>a</a:t>
            </a:r>
            <a:r>
              <a:rPr lang="en-US" sz="2000" spc="-35" dirty="0" smtClean="0">
                <a:latin typeface="Arial MT"/>
                <a:cs typeface="Arial MT"/>
              </a:rPr>
              <a:t> </a:t>
            </a:r>
            <a:r>
              <a:rPr lang="en-US" sz="2000" dirty="0" smtClean="0">
                <a:latin typeface="Arial MT"/>
                <a:cs typeface="Arial MT"/>
              </a:rPr>
              <a:t>major</a:t>
            </a:r>
            <a:r>
              <a:rPr lang="en-US" sz="2000" spc="-30" dirty="0" smtClean="0">
                <a:latin typeface="Arial MT"/>
                <a:cs typeface="Arial MT"/>
              </a:rPr>
              <a:t> </a:t>
            </a:r>
            <a:r>
              <a:rPr lang="en-US" sz="2000" dirty="0" smtClean="0">
                <a:latin typeface="Arial MT"/>
                <a:cs typeface="Arial MT"/>
              </a:rPr>
              <a:t>attack</a:t>
            </a:r>
            <a:r>
              <a:rPr lang="en-US" sz="2000" spc="-10" dirty="0" smtClean="0">
                <a:latin typeface="Arial MT"/>
                <a:cs typeface="Arial MT"/>
              </a:rPr>
              <a:t> </a:t>
            </a:r>
            <a:r>
              <a:rPr lang="en-US" sz="2000" dirty="0" smtClean="0">
                <a:latin typeface="Arial MT"/>
                <a:cs typeface="Arial MT"/>
              </a:rPr>
              <a:t>vector</a:t>
            </a:r>
            <a:r>
              <a:rPr lang="en-US" sz="2000" spc="-30" dirty="0" smtClean="0">
                <a:latin typeface="Arial MT"/>
                <a:cs typeface="Arial MT"/>
              </a:rPr>
              <a:t> </a:t>
            </a:r>
            <a:r>
              <a:rPr lang="en-US" sz="2000" dirty="0" smtClean="0">
                <a:latin typeface="Arial MT"/>
                <a:cs typeface="Arial MT"/>
              </a:rPr>
              <a:t>in</a:t>
            </a:r>
            <a:r>
              <a:rPr lang="en-US" sz="2000" spc="-30" dirty="0" smtClean="0">
                <a:latin typeface="Arial MT"/>
                <a:cs typeface="Arial MT"/>
              </a:rPr>
              <a:t> </a:t>
            </a:r>
            <a:r>
              <a:rPr lang="en-US" sz="2000" dirty="0" smtClean="0">
                <a:latin typeface="Arial MT"/>
                <a:cs typeface="Arial MT"/>
              </a:rPr>
              <a:t>cloud</a:t>
            </a:r>
            <a:r>
              <a:rPr lang="en-US" sz="2000" spc="-30" dirty="0" smtClean="0">
                <a:latin typeface="Arial MT"/>
                <a:cs typeface="Arial MT"/>
              </a:rPr>
              <a:t> </a:t>
            </a:r>
            <a:r>
              <a:rPr lang="en-US" sz="2000" spc="-10" dirty="0" smtClean="0">
                <a:latin typeface="Arial MT"/>
                <a:cs typeface="Arial MT"/>
              </a:rPr>
              <a:t>environments.</a:t>
            </a:r>
            <a:endParaRPr kumimoji="0" lang="en-US" sz="2000" b="0" i="0" u="none" strike="noStrike" kern="0" cap="none" spc="0" normalizeH="0" baseline="0" noProof="0" dirty="0">
              <a:ln>
                <a:noFill/>
              </a:ln>
              <a:solidFill>
                <a:sysClr val="windowText" lastClr="000000"/>
              </a:solidFill>
              <a:effectLst/>
              <a:uLnTx/>
              <a:uFillTx/>
              <a:latin typeface="Arial MT"/>
              <a:cs typeface="Arial MT"/>
            </a:endParaRPr>
          </a:p>
        </p:txBody>
      </p:sp>
      <p:sp>
        <p:nvSpPr>
          <p:cNvPr id="4" name="TextBox 3"/>
          <p:cNvSpPr txBox="1"/>
          <p:nvPr/>
        </p:nvSpPr>
        <p:spPr>
          <a:xfrm>
            <a:off x="685800" y="570496"/>
            <a:ext cx="7391400" cy="746358"/>
          </a:xfrm>
          <a:prstGeom prst="rect">
            <a:avLst/>
          </a:prstGeom>
          <a:noFill/>
        </p:spPr>
        <p:txBody>
          <a:bodyPr wrap="square" rtlCol="0">
            <a:spAutoFit/>
          </a:bodyPr>
          <a:lstStyle/>
          <a:p>
            <a:pPr marL="475615" marR="5080" lvl="0" algn="ctr" rtl="0" fontAlgn="base">
              <a:lnSpc>
                <a:spcPts val="2520"/>
              </a:lnSpc>
              <a:spcBef>
                <a:spcPts val="85"/>
              </a:spcBef>
              <a:spcAft>
                <a:spcPct val="0"/>
              </a:spcAft>
            </a:pPr>
            <a:r>
              <a:rPr lang="en-US" sz="2800" b="1" dirty="0">
                <a:solidFill>
                  <a:schemeClr val="tx2"/>
                </a:solidFill>
                <a:latin typeface="+mj-lt"/>
                <a:ea typeface="+mj-ea"/>
                <a:cs typeface="+mj-cs"/>
              </a:rPr>
              <a:t>Top threats to cloud computing</a:t>
            </a:r>
          </a:p>
          <a:p>
            <a:pPr marL="475615" marR="5080" algn="ctr" rtl="0" fontAlgn="base">
              <a:lnSpc>
                <a:spcPts val="2520"/>
              </a:lnSpc>
              <a:spcBef>
                <a:spcPts val="85"/>
              </a:spcBef>
              <a:spcAft>
                <a:spcPct val="0"/>
              </a:spcAft>
            </a:pPr>
            <a:endParaRPr lang="en-US" sz="2400" b="1" dirty="0">
              <a:solidFill>
                <a:schemeClr val="tx2"/>
              </a:solidFill>
              <a:latin typeface="+mj-lt"/>
              <a:ea typeface="+mj-ea"/>
              <a:cs typeface="+mj-cs"/>
            </a:endParaRPr>
          </a:p>
        </p:txBody>
      </p:sp>
    </p:spTree>
    <p:extLst>
      <p:ext uri="{BB962C8B-B14F-4D97-AF65-F5344CB8AC3E}">
        <p14:creationId xmlns:p14="http://schemas.microsoft.com/office/powerpoint/2010/main" val="75934968"/>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28600" y="1195254"/>
            <a:ext cx="8763000" cy="5676362"/>
          </a:xfrm>
          <a:prstGeom prst="rect">
            <a:avLst/>
          </a:prstGeom>
        </p:spPr>
        <p:txBody>
          <a:bodyPr vert="horz" wrap="square" lIns="0" tIns="7620" rIns="0" bIns="0" rtlCol="0">
            <a:spAutoFit/>
          </a:bodyPr>
          <a:lstStyle/>
          <a:p>
            <a:pPr marL="297815" marR="5080" indent="-285750">
              <a:lnSpc>
                <a:spcPct val="101899"/>
              </a:lnSpc>
              <a:spcBef>
                <a:spcPts val="60"/>
              </a:spcBef>
              <a:buClr>
                <a:srgbClr val="9999CC"/>
              </a:buClr>
              <a:buSzPct val="90625"/>
              <a:buFont typeface="Wingdings" panose="05000000000000000000" pitchFamily="2" charset="2"/>
              <a:buChar char="§"/>
              <a:tabLst>
                <a:tab pos="299085" algn="l"/>
              </a:tabLst>
            </a:pPr>
            <a:r>
              <a:rPr sz="1600" spc="-10" dirty="0">
                <a:latin typeface="Arial MT"/>
                <a:cs typeface="Arial MT"/>
              </a:rPr>
              <a:t>	</a:t>
            </a:r>
            <a:r>
              <a:rPr sz="1600" dirty="0">
                <a:latin typeface="Arial MT"/>
                <a:cs typeface="Arial MT"/>
              </a:rPr>
              <a:t>Here’s</a:t>
            </a:r>
            <a:r>
              <a:rPr sz="1600" spc="-25" dirty="0">
                <a:latin typeface="Arial MT"/>
                <a:cs typeface="Arial MT"/>
              </a:rPr>
              <a:t> </a:t>
            </a:r>
            <a:r>
              <a:rPr sz="1600" dirty="0">
                <a:latin typeface="Arial MT"/>
                <a:cs typeface="Arial MT"/>
              </a:rPr>
              <a:t>a</a:t>
            </a:r>
            <a:r>
              <a:rPr sz="1600" spc="-25" dirty="0">
                <a:latin typeface="Arial MT"/>
                <a:cs typeface="Arial MT"/>
              </a:rPr>
              <a:t> </a:t>
            </a:r>
            <a:r>
              <a:rPr sz="1600" b="1" spc="-10" dirty="0">
                <a:latin typeface="Arial"/>
                <a:cs typeface="Arial"/>
              </a:rPr>
              <a:t>real-</a:t>
            </a:r>
            <a:r>
              <a:rPr sz="1600" b="1" dirty="0">
                <a:latin typeface="Arial"/>
                <a:cs typeface="Arial"/>
              </a:rPr>
              <a:t>world</a:t>
            </a:r>
            <a:r>
              <a:rPr sz="1600" b="1" spc="-35" dirty="0">
                <a:latin typeface="Arial"/>
                <a:cs typeface="Arial"/>
              </a:rPr>
              <a:t> </a:t>
            </a:r>
            <a:r>
              <a:rPr sz="1600" b="1" dirty="0">
                <a:latin typeface="Arial"/>
                <a:cs typeface="Arial"/>
              </a:rPr>
              <a:t>example</a:t>
            </a:r>
            <a:r>
              <a:rPr sz="1600" b="1" spc="-25" dirty="0">
                <a:latin typeface="Arial"/>
                <a:cs typeface="Arial"/>
              </a:rPr>
              <a:t> </a:t>
            </a:r>
            <a:r>
              <a:rPr sz="1600" dirty="0">
                <a:latin typeface="Arial MT"/>
                <a:cs typeface="Arial MT"/>
              </a:rPr>
              <a:t>of</a:t>
            </a:r>
            <a:r>
              <a:rPr sz="1600" spc="-15" dirty="0">
                <a:latin typeface="Arial MT"/>
                <a:cs typeface="Arial MT"/>
              </a:rPr>
              <a:t> </a:t>
            </a:r>
            <a:r>
              <a:rPr sz="1600" dirty="0">
                <a:latin typeface="Arial MT"/>
                <a:cs typeface="Arial MT"/>
              </a:rPr>
              <a:t>an</a:t>
            </a:r>
            <a:r>
              <a:rPr sz="1600" spc="-35" dirty="0">
                <a:latin typeface="Arial MT"/>
                <a:cs typeface="Arial MT"/>
              </a:rPr>
              <a:t> </a:t>
            </a:r>
            <a:r>
              <a:rPr sz="1600" spc="-10" dirty="0">
                <a:latin typeface="Arial MT"/>
                <a:cs typeface="Arial MT"/>
              </a:rPr>
              <a:t>API-</a:t>
            </a:r>
            <a:r>
              <a:rPr sz="1600" dirty="0">
                <a:latin typeface="Arial MT"/>
                <a:cs typeface="Arial MT"/>
              </a:rPr>
              <a:t>related</a:t>
            </a:r>
            <a:r>
              <a:rPr sz="1600" spc="-25" dirty="0">
                <a:latin typeface="Arial MT"/>
                <a:cs typeface="Arial MT"/>
              </a:rPr>
              <a:t> </a:t>
            </a:r>
            <a:r>
              <a:rPr sz="1600" dirty="0">
                <a:latin typeface="Arial MT"/>
                <a:cs typeface="Arial MT"/>
              </a:rPr>
              <a:t>cloud</a:t>
            </a:r>
            <a:r>
              <a:rPr sz="1600" spc="-30" dirty="0">
                <a:latin typeface="Arial MT"/>
                <a:cs typeface="Arial MT"/>
              </a:rPr>
              <a:t> </a:t>
            </a:r>
            <a:r>
              <a:rPr sz="1600" spc="-10" dirty="0">
                <a:latin typeface="Arial MT"/>
                <a:cs typeface="Arial MT"/>
              </a:rPr>
              <a:t>attack:</a:t>
            </a:r>
            <a:endParaRPr sz="1600" dirty="0">
              <a:latin typeface="Arial MT"/>
              <a:cs typeface="Arial MT"/>
            </a:endParaRPr>
          </a:p>
          <a:p>
            <a:pPr marL="299085" marR="344170">
              <a:lnSpc>
                <a:spcPct val="135000"/>
              </a:lnSpc>
            </a:pPr>
            <a:r>
              <a:rPr sz="1600" b="1" dirty="0">
                <a:latin typeface="Arial"/>
                <a:cs typeface="Arial"/>
              </a:rPr>
              <a:t>Facebook</a:t>
            </a:r>
            <a:r>
              <a:rPr sz="1600" b="1" spc="-20" dirty="0">
                <a:latin typeface="Arial"/>
                <a:cs typeface="Arial"/>
              </a:rPr>
              <a:t> </a:t>
            </a:r>
            <a:r>
              <a:rPr sz="1600" b="1" dirty="0">
                <a:latin typeface="Arial"/>
                <a:cs typeface="Arial"/>
              </a:rPr>
              <a:t>(Meta)</a:t>
            </a:r>
            <a:r>
              <a:rPr sz="1600" b="1" spc="-30" dirty="0">
                <a:latin typeface="Arial"/>
                <a:cs typeface="Arial"/>
              </a:rPr>
              <a:t> </a:t>
            </a:r>
            <a:r>
              <a:rPr sz="1600" b="1" dirty="0">
                <a:latin typeface="Arial"/>
                <a:cs typeface="Arial"/>
              </a:rPr>
              <a:t>Data</a:t>
            </a:r>
            <a:r>
              <a:rPr sz="1600" b="1" spc="-20" dirty="0">
                <a:latin typeface="Arial"/>
                <a:cs typeface="Arial"/>
              </a:rPr>
              <a:t> </a:t>
            </a:r>
            <a:r>
              <a:rPr sz="1600" b="1" dirty="0">
                <a:latin typeface="Arial"/>
                <a:cs typeface="Arial"/>
              </a:rPr>
              <a:t>Leak</a:t>
            </a:r>
            <a:r>
              <a:rPr sz="1600" b="1" spc="-20" dirty="0">
                <a:latin typeface="Arial"/>
                <a:cs typeface="Arial"/>
              </a:rPr>
              <a:t> </a:t>
            </a:r>
            <a:r>
              <a:rPr sz="1600" b="1" dirty="0">
                <a:latin typeface="Arial"/>
                <a:cs typeface="Arial"/>
              </a:rPr>
              <a:t>(2019)</a:t>
            </a:r>
            <a:r>
              <a:rPr sz="1600" b="1" spc="-15" dirty="0">
                <a:latin typeface="Arial"/>
                <a:cs typeface="Arial"/>
              </a:rPr>
              <a:t> </a:t>
            </a:r>
            <a:r>
              <a:rPr sz="1600" b="1" dirty="0">
                <a:latin typeface="Arial"/>
                <a:cs typeface="Arial"/>
              </a:rPr>
              <a:t>–</a:t>
            </a:r>
            <a:r>
              <a:rPr sz="1600" b="1" spc="-35" dirty="0">
                <a:latin typeface="Arial"/>
                <a:cs typeface="Arial"/>
              </a:rPr>
              <a:t> </a:t>
            </a:r>
            <a:r>
              <a:rPr sz="1600" b="1" dirty="0">
                <a:latin typeface="Arial"/>
                <a:cs typeface="Arial"/>
              </a:rPr>
              <a:t>API</a:t>
            </a:r>
            <a:r>
              <a:rPr sz="1600" b="1" spc="-30" dirty="0">
                <a:latin typeface="Arial"/>
                <a:cs typeface="Arial"/>
              </a:rPr>
              <a:t> </a:t>
            </a:r>
            <a:r>
              <a:rPr sz="1600" b="1" dirty="0">
                <a:latin typeface="Arial"/>
                <a:cs typeface="Arial"/>
              </a:rPr>
              <a:t>Misuse</a:t>
            </a:r>
            <a:r>
              <a:rPr sz="1600" b="1" spc="-20" dirty="0">
                <a:latin typeface="Arial"/>
                <a:cs typeface="Arial"/>
              </a:rPr>
              <a:t> </a:t>
            </a:r>
            <a:r>
              <a:rPr sz="1600" b="1" dirty="0">
                <a:latin typeface="Arial"/>
                <a:cs typeface="Arial"/>
              </a:rPr>
              <a:t>&amp;</a:t>
            </a:r>
            <a:r>
              <a:rPr sz="1600" b="1" spc="-35" dirty="0">
                <a:latin typeface="Arial"/>
                <a:cs typeface="Arial"/>
              </a:rPr>
              <a:t> </a:t>
            </a:r>
            <a:r>
              <a:rPr sz="1600" b="1" dirty="0">
                <a:latin typeface="Arial"/>
                <a:cs typeface="Arial"/>
              </a:rPr>
              <a:t>Poor</a:t>
            </a:r>
            <a:r>
              <a:rPr sz="1600" b="1" spc="-30" dirty="0">
                <a:latin typeface="Arial"/>
                <a:cs typeface="Arial"/>
              </a:rPr>
              <a:t> </a:t>
            </a:r>
            <a:r>
              <a:rPr sz="1600" b="1" dirty="0">
                <a:latin typeface="Arial"/>
                <a:cs typeface="Arial"/>
              </a:rPr>
              <a:t>Access</a:t>
            </a:r>
            <a:r>
              <a:rPr sz="1600" b="1" spc="-15" dirty="0">
                <a:latin typeface="Arial"/>
                <a:cs typeface="Arial"/>
              </a:rPr>
              <a:t> </a:t>
            </a:r>
            <a:r>
              <a:rPr sz="1600" b="1" spc="-10" dirty="0">
                <a:latin typeface="Arial"/>
                <a:cs typeface="Arial"/>
              </a:rPr>
              <a:t>Controls </a:t>
            </a:r>
            <a:r>
              <a:rPr sz="1600" b="1" dirty="0">
                <a:latin typeface="Arial"/>
                <a:cs typeface="Arial"/>
              </a:rPr>
              <a:t>Attack</a:t>
            </a:r>
            <a:r>
              <a:rPr sz="1600" b="1" spc="-25" dirty="0">
                <a:latin typeface="Arial"/>
                <a:cs typeface="Arial"/>
              </a:rPr>
              <a:t> </a:t>
            </a:r>
            <a:r>
              <a:rPr sz="1600" b="1" dirty="0">
                <a:latin typeface="Arial"/>
                <a:cs typeface="Arial"/>
              </a:rPr>
              <a:t>Type:</a:t>
            </a:r>
            <a:r>
              <a:rPr sz="1600" b="1" spc="-15" dirty="0">
                <a:latin typeface="Arial"/>
                <a:cs typeface="Arial"/>
              </a:rPr>
              <a:t> </a:t>
            </a:r>
            <a:r>
              <a:rPr sz="1600" dirty="0">
                <a:latin typeface="Arial MT"/>
                <a:cs typeface="Arial MT"/>
              </a:rPr>
              <a:t>API</a:t>
            </a:r>
            <a:r>
              <a:rPr sz="1600" spc="-15" dirty="0">
                <a:latin typeface="Arial MT"/>
                <a:cs typeface="Arial MT"/>
              </a:rPr>
              <a:t> </a:t>
            </a:r>
            <a:r>
              <a:rPr sz="1600" spc="-10" dirty="0">
                <a:latin typeface="Arial MT"/>
                <a:cs typeface="Arial MT"/>
              </a:rPr>
              <a:t>Misconfiguration </a:t>
            </a:r>
            <a:r>
              <a:rPr sz="1600" dirty="0">
                <a:latin typeface="Arial MT"/>
                <a:cs typeface="Arial MT"/>
              </a:rPr>
              <a:t>&amp;</a:t>
            </a:r>
            <a:r>
              <a:rPr sz="1600" spc="-15" dirty="0">
                <a:latin typeface="Arial MT"/>
                <a:cs typeface="Arial MT"/>
              </a:rPr>
              <a:t> </a:t>
            </a:r>
            <a:r>
              <a:rPr sz="1600" dirty="0">
                <a:latin typeface="Arial MT"/>
                <a:cs typeface="Arial MT"/>
              </a:rPr>
              <a:t>Data</a:t>
            </a:r>
            <a:r>
              <a:rPr sz="1600" spc="-15" dirty="0">
                <a:latin typeface="Arial MT"/>
                <a:cs typeface="Arial MT"/>
              </a:rPr>
              <a:t> </a:t>
            </a:r>
            <a:r>
              <a:rPr sz="1600" spc="-10" dirty="0">
                <a:latin typeface="Arial MT"/>
                <a:cs typeface="Arial MT"/>
              </a:rPr>
              <a:t>Exposure</a:t>
            </a:r>
            <a:endParaRPr sz="1600" dirty="0">
              <a:latin typeface="Arial MT"/>
              <a:cs typeface="Arial MT"/>
            </a:endParaRPr>
          </a:p>
          <a:p>
            <a:pPr marL="299085">
              <a:lnSpc>
                <a:spcPct val="100000"/>
              </a:lnSpc>
              <a:spcBef>
                <a:spcPts val="680"/>
              </a:spcBef>
            </a:pPr>
            <a:r>
              <a:rPr sz="1600" b="1" dirty="0">
                <a:latin typeface="Arial"/>
                <a:cs typeface="Arial"/>
              </a:rPr>
              <a:t>What</a:t>
            </a:r>
            <a:r>
              <a:rPr sz="1600" b="1" spc="-45" dirty="0">
                <a:latin typeface="Arial"/>
                <a:cs typeface="Arial"/>
              </a:rPr>
              <a:t> </a:t>
            </a:r>
            <a:r>
              <a:rPr sz="1600" b="1" spc="-10" dirty="0">
                <a:latin typeface="Arial"/>
                <a:cs typeface="Arial"/>
              </a:rPr>
              <a:t>Happened:</a:t>
            </a:r>
            <a:endParaRPr sz="1600" dirty="0">
              <a:latin typeface="Arial"/>
              <a:cs typeface="Arial"/>
            </a:endParaRPr>
          </a:p>
          <a:p>
            <a:pPr marL="299085" marR="250190">
              <a:lnSpc>
                <a:spcPct val="101899"/>
              </a:lnSpc>
              <a:spcBef>
                <a:spcPts val="640"/>
              </a:spcBef>
            </a:pPr>
            <a:r>
              <a:rPr sz="1600" spc="-20" dirty="0">
                <a:latin typeface="Arial MT"/>
                <a:cs typeface="Arial MT"/>
              </a:rPr>
              <a:t>Third-</a:t>
            </a:r>
            <a:r>
              <a:rPr sz="1600" dirty="0">
                <a:latin typeface="Arial MT"/>
                <a:cs typeface="Arial MT"/>
              </a:rPr>
              <a:t>party</a:t>
            </a:r>
            <a:r>
              <a:rPr sz="1600" spc="-50" dirty="0">
                <a:latin typeface="Arial MT"/>
                <a:cs typeface="Arial MT"/>
              </a:rPr>
              <a:t> </a:t>
            </a:r>
            <a:r>
              <a:rPr sz="1600" dirty="0">
                <a:latin typeface="Arial MT"/>
                <a:cs typeface="Arial MT"/>
              </a:rPr>
              <a:t>developers</a:t>
            </a:r>
            <a:r>
              <a:rPr sz="1600" spc="-45" dirty="0">
                <a:latin typeface="Arial MT"/>
                <a:cs typeface="Arial MT"/>
              </a:rPr>
              <a:t> </a:t>
            </a:r>
            <a:r>
              <a:rPr sz="1600" dirty="0">
                <a:latin typeface="Arial MT"/>
                <a:cs typeface="Arial MT"/>
              </a:rPr>
              <a:t>improperly</a:t>
            </a:r>
            <a:r>
              <a:rPr sz="1600" spc="-40" dirty="0">
                <a:latin typeface="Arial MT"/>
                <a:cs typeface="Arial MT"/>
              </a:rPr>
              <a:t> </a:t>
            </a:r>
            <a:r>
              <a:rPr sz="1600" dirty="0">
                <a:latin typeface="Arial MT"/>
                <a:cs typeface="Arial MT"/>
              </a:rPr>
              <a:t>stored</a:t>
            </a:r>
            <a:r>
              <a:rPr sz="1600" spc="-45" dirty="0">
                <a:latin typeface="Arial MT"/>
                <a:cs typeface="Arial MT"/>
              </a:rPr>
              <a:t> </a:t>
            </a:r>
            <a:r>
              <a:rPr sz="1600" dirty="0">
                <a:latin typeface="Arial MT"/>
                <a:cs typeface="Arial MT"/>
              </a:rPr>
              <a:t>Facebook</a:t>
            </a:r>
            <a:r>
              <a:rPr sz="1600" spc="-40" dirty="0">
                <a:latin typeface="Arial MT"/>
                <a:cs typeface="Arial MT"/>
              </a:rPr>
              <a:t> </a:t>
            </a:r>
            <a:r>
              <a:rPr sz="1600" dirty="0">
                <a:latin typeface="Arial MT"/>
                <a:cs typeface="Arial MT"/>
              </a:rPr>
              <a:t>user</a:t>
            </a:r>
            <a:r>
              <a:rPr sz="1600" spc="-50" dirty="0">
                <a:latin typeface="Arial MT"/>
                <a:cs typeface="Arial MT"/>
              </a:rPr>
              <a:t> </a:t>
            </a:r>
            <a:r>
              <a:rPr sz="1600" dirty="0">
                <a:latin typeface="Arial MT"/>
                <a:cs typeface="Arial MT"/>
              </a:rPr>
              <a:t>data</a:t>
            </a:r>
            <a:r>
              <a:rPr sz="1600" spc="-45" dirty="0">
                <a:latin typeface="Arial MT"/>
                <a:cs typeface="Arial MT"/>
              </a:rPr>
              <a:t> </a:t>
            </a:r>
            <a:r>
              <a:rPr sz="1600" dirty="0">
                <a:latin typeface="Arial MT"/>
                <a:cs typeface="Arial MT"/>
              </a:rPr>
              <a:t>on</a:t>
            </a:r>
            <a:r>
              <a:rPr sz="1600" spc="-5" dirty="0">
                <a:latin typeface="Arial MT"/>
                <a:cs typeface="Arial MT"/>
              </a:rPr>
              <a:t> </a:t>
            </a:r>
            <a:r>
              <a:rPr sz="1600" b="1" dirty="0">
                <a:latin typeface="Arial"/>
                <a:cs typeface="Arial"/>
              </a:rPr>
              <a:t>public</a:t>
            </a:r>
            <a:r>
              <a:rPr sz="1600" b="1" spc="-45" dirty="0">
                <a:latin typeface="Arial"/>
                <a:cs typeface="Arial"/>
              </a:rPr>
              <a:t> </a:t>
            </a:r>
            <a:r>
              <a:rPr sz="1600" b="1" spc="-10" dirty="0">
                <a:latin typeface="Arial"/>
                <a:cs typeface="Arial"/>
              </a:rPr>
              <a:t>cloud </a:t>
            </a:r>
            <a:r>
              <a:rPr sz="1600" b="1" dirty="0">
                <a:latin typeface="Arial"/>
                <a:cs typeface="Arial"/>
              </a:rPr>
              <a:t>servers</a:t>
            </a:r>
            <a:r>
              <a:rPr sz="1600" b="1" spc="-45" dirty="0">
                <a:latin typeface="Arial"/>
                <a:cs typeface="Arial"/>
              </a:rPr>
              <a:t> </a:t>
            </a:r>
            <a:r>
              <a:rPr sz="1600" b="1" dirty="0">
                <a:latin typeface="Arial"/>
                <a:cs typeface="Arial"/>
              </a:rPr>
              <a:t>(AWS</a:t>
            </a:r>
            <a:r>
              <a:rPr sz="1600" b="1" spc="-40" dirty="0">
                <a:latin typeface="Arial"/>
                <a:cs typeface="Arial"/>
              </a:rPr>
              <a:t> </a:t>
            </a:r>
            <a:r>
              <a:rPr sz="1600" b="1" dirty="0">
                <a:latin typeface="Arial"/>
                <a:cs typeface="Arial"/>
              </a:rPr>
              <a:t>S3</a:t>
            </a:r>
            <a:r>
              <a:rPr sz="1600" b="1" spc="-40" dirty="0">
                <a:latin typeface="Arial"/>
                <a:cs typeface="Arial"/>
              </a:rPr>
              <a:t> </a:t>
            </a:r>
            <a:r>
              <a:rPr sz="1600" b="1" spc="-10" dirty="0">
                <a:latin typeface="Arial"/>
                <a:cs typeface="Arial"/>
              </a:rPr>
              <a:t>buckets)</a:t>
            </a:r>
            <a:r>
              <a:rPr sz="1600" spc="-10" dirty="0">
                <a:latin typeface="Arial MT"/>
                <a:cs typeface="Arial MT"/>
              </a:rPr>
              <a:t>.</a:t>
            </a:r>
            <a:endParaRPr sz="1600" dirty="0">
              <a:latin typeface="Arial MT"/>
              <a:cs typeface="Arial MT"/>
            </a:endParaRPr>
          </a:p>
          <a:p>
            <a:pPr marL="299085">
              <a:lnSpc>
                <a:spcPct val="100000"/>
              </a:lnSpc>
              <a:spcBef>
                <a:spcPts val="675"/>
              </a:spcBef>
            </a:pPr>
            <a:r>
              <a:rPr sz="1600" dirty="0">
                <a:latin typeface="Arial MT"/>
                <a:cs typeface="Arial MT"/>
              </a:rPr>
              <a:t>The</a:t>
            </a:r>
            <a:r>
              <a:rPr sz="1600" spc="-40" dirty="0">
                <a:latin typeface="Arial MT"/>
                <a:cs typeface="Arial MT"/>
              </a:rPr>
              <a:t> </a:t>
            </a:r>
            <a:r>
              <a:rPr sz="1600" dirty="0">
                <a:latin typeface="Arial MT"/>
                <a:cs typeface="Arial MT"/>
              </a:rPr>
              <a:t>exposed</a:t>
            </a:r>
            <a:r>
              <a:rPr sz="1600" spc="-35" dirty="0">
                <a:latin typeface="Arial MT"/>
                <a:cs typeface="Arial MT"/>
              </a:rPr>
              <a:t> </a:t>
            </a:r>
            <a:r>
              <a:rPr sz="1600" dirty="0">
                <a:latin typeface="Arial MT"/>
                <a:cs typeface="Arial MT"/>
              </a:rPr>
              <a:t>APIs</a:t>
            </a:r>
            <a:r>
              <a:rPr sz="1600" spc="-30" dirty="0">
                <a:latin typeface="Arial MT"/>
                <a:cs typeface="Arial MT"/>
              </a:rPr>
              <a:t> </a:t>
            </a:r>
            <a:r>
              <a:rPr sz="1600" dirty="0">
                <a:latin typeface="Arial MT"/>
                <a:cs typeface="Arial MT"/>
              </a:rPr>
              <a:t>allowed</a:t>
            </a:r>
            <a:r>
              <a:rPr sz="1600" spc="-40" dirty="0">
                <a:latin typeface="Arial MT"/>
                <a:cs typeface="Arial MT"/>
              </a:rPr>
              <a:t> </a:t>
            </a:r>
            <a:r>
              <a:rPr sz="1600" dirty="0">
                <a:latin typeface="Arial MT"/>
                <a:cs typeface="Arial MT"/>
              </a:rPr>
              <a:t>unauthorized</a:t>
            </a:r>
            <a:r>
              <a:rPr sz="1600" spc="-35" dirty="0">
                <a:latin typeface="Arial MT"/>
                <a:cs typeface="Arial MT"/>
              </a:rPr>
              <a:t> </a:t>
            </a:r>
            <a:r>
              <a:rPr sz="1600" dirty="0">
                <a:latin typeface="Arial MT"/>
                <a:cs typeface="Arial MT"/>
              </a:rPr>
              <a:t>access</a:t>
            </a:r>
            <a:r>
              <a:rPr sz="1600" spc="-30" dirty="0">
                <a:latin typeface="Arial MT"/>
                <a:cs typeface="Arial MT"/>
              </a:rPr>
              <a:t> </a:t>
            </a:r>
            <a:r>
              <a:rPr sz="1600" dirty="0">
                <a:latin typeface="Arial MT"/>
                <a:cs typeface="Arial MT"/>
              </a:rPr>
              <a:t>to</a:t>
            </a:r>
            <a:r>
              <a:rPr sz="1600" spc="-10" dirty="0">
                <a:latin typeface="Arial MT"/>
                <a:cs typeface="Arial MT"/>
              </a:rPr>
              <a:t> </a:t>
            </a:r>
            <a:r>
              <a:rPr sz="1600" b="1" dirty="0">
                <a:latin typeface="Arial"/>
                <a:cs typeface="Arial"/>
              </a:rPr>
              <a:t>millions</a:t>
            </a:r>
            <a:r>
              <a:rPr sz="1600" b="1" spc="-35" dirty="0">
                <a:latin typeface="Arial"/>
                <a:cs typeface="Arial"/>
              </a:rPr>
              <a:t> </a:t>
            </a:r>
            <a:r>
              <a:rPr sz="1600" b="1" dirty="0">
                <a:latin typeface="Arial"/>
                <a:cs typeface="Arial"/>
              </a:rPr>
              <a:t>of</a:t>
            </a:r>
            <a:r>
              <a:rPr sz="1600" b="1" spc="-40" dirty="0">
                <a:latin typeface="Arial"/>
                <a:cs typeface="Arial"/>
              </a:rPr>
              <a:t> </a:t>
            </a:r>
            <a:r>
              <a:rPr sz="1600" b="1" dirty="0">
                <a:latin typeface="Arial"/>
                <a:cs typeface="Arial"/>
              </a:rPr>
              <a:t>user</a:t>
            </a:r>
            <a:r>
              <a:rPr sz="1600" b="1" spc="-35" dirty="0">
                <a:latin typeface="Arial"/>
                <a:cs typeface="Arial"/>
              </a:rPr>
              <a:t> </a:t>
            </a:r>
            <a:r>
              <a:rPr sz="1600" b="1" spc="-10" dirty="0">
                <a:latin typeface="Arial"/>
                <a:cs typeface="Arial"/>
              </a:rPr>
              <a:t>records</a:t>
            </a:r>
            <a:endParaRPr sz="1600" dirty="0">
              <a:latin typeface="Arial"/>
              <a:cs typeface="Arial"/>
            </a:endParaRPr>
          </a:p>
          <a:p>
            <a:pPr marL="299085">
              <a:lnSpc>
                <a:spcPct val="100000"/>
              </a:lnSpc>
              <a:spcBef>
                <a:spcPts val="35"/>
              </a:spcBef>
            </a:pPr>
            <a:r>
              <a:rPr sz="1600" dirty="0">
                <a:latin typeface="Arial MT"/>
                <a:cs typeface="Arial MT"/>
              </a:rPr>
              <a:t>without</a:t>
            </a:r>
            <a:r>
              <a:rPr sz="1600" spc="-55" dirty="0">
                <a:latin typeface="Arial MT"/>
                <a:cs typeface="Arial MT"/>
              </a:rPr>
              <a:t> </a:t>
            </a:r>
            <a:r>
              <a:rPr sz="1600" dirty="0">
                <a:latin typeface="Arial MT"/>
                <a:cs typeface="Arial MT"/>
              </a:rPr>
              <a:t>proper</a:t>
            </a:r>
            <a:r>
              <a:rPr sz="1600" spc="-50" dirty="0">
                <a:latin typeface="Arial MT"/>
                <a:cs typeface="Arial MT"/>
              </a:rPr>
              <a:t> </a:t>
            </a:r>
            <a:r>
              <a:rPr sz="1600" spc="-10" dirty="0">
                <a:latin typeface="Arial MT"/>
                <a:cs typeface="Arial MT"/>
              </a:rPr>
              <a:t>authentication.</a:t>
            </a:r>
            <a:endParaRPr sz="1600" dirty="0">
              <a:latin typeface="Arial MT"/>
              <a:cs typeface="Arial MT"/>
            </a:endParaRPr>
          </a:p>
          <a:p>
            <a:pPr marL="299085">
              <a:lnSpc>
                <a:spcPct val="100000"/>
              </a:lnSpc>
              <a:spcBef>
                <a:spcPts val="670"/>
              </a:spcBef>
            </a:pPr>
            <a:r>
              <a:rPr sz="1600" b="1" dirty="0">
                <a:latin typeface="Arial"/>
                <a:cs typeface="Arial"/>
              </a:rPr>
              <a:t>Two</a:t>
            </a:r>
            <a:r>
              <a:rPr sz="1600" b="1" spc="-40" dirty="0">
                <a:latin typeface="Arial"/>
                <a:cs typeface="Arial"/>
              </a:rPr>
              <a:t> </a:t>
            </a:r>
            <a:r>
              <a:rPr sz="1600" dirty="0">
                <a:latin typeface="Arial MT"/>
                <a:cs typeface="Arial MT"/>
              </a:rPr>
              <a:t>major</a:t>
            </a:r>
            <a:r>
              <a:rPr sz="1600" spc="-35" dirty="0">
                <a:latin typeface="Arial MT"/>
                <a:cs typeface="Arial MT"/>
              </a:rPr>
              <a:t> </a:t>
            </a:r>
            <a:r>
              <a:rPr sz="1600" dirty="0">
                <a:latin typeface="Arial MT"/>
                <a:cs typeface="Arial MT"/>
              </a:rPr>
              <a:t>leaks</a:t>
            </a:r>
            <a:r>
              <a:rPr sz="1600" spc="-30" dirty="0">
                <a:latin typeface="Arial MT"/>
                <a:cs typeface="Arial MT"/>
              </a:rPr>
              <a:t> </a:t>
            </a:r>
            <a:r>
              <a:rPr sz="1600" dirty="0">
                <a:latin typeface="Arial MT"/>
                <a:cs typeface="Arial MT"/>
              </a:rPr>
              <a:t>were</a:t>
            </a:r>
            <a:r>
              <a:rPr sz="1600" spc="-35" dirty="0">
                <a:latin typeface="Arial MT"/>
                <a:cs typeface="Arial MT"/>
              </a:rPr>
              <a:t> </a:t>
            </a:r>
            <a:r>
              <a:rPr sz="1600" spc="-10" dirty="0">
                <a:latin typeface="Arial MT"/>
                <a:cs typeface="Arial MT"/>
              </a:rPr>
              <a:t>found:</a:t>
            </a:r>
            <a:endParaRPr sz="1600" dirty="0">
              <a:latin typeface="Arial MT"/>
              <a:cs typeface="Arial MT"/>
            </a:endParaRPr>
          </a:p>
          <a:p>
            <a:pPr marL="299085" marR="127635">
              <a:lnSpc>
                <a:spcPct val="101899"/>
              </a:lnSpc>
              <a:spcBef>
                <a:spcPts val="640"/>
              </a:spcBef>
            </a:pPr>
            <a:r>
              <a:rPr sz="1600" b="1" dirty="0">
                <a:latin typeface="Arial"/>
                <a:cs typeface="Arial"/>
              </a:rPr>
              <a:t>Mexican</a:t>
            </a:r>
            <a:r>
              <a:rPr sz="1600" b="1" spc="-55" dirty="0">
                <a:latin typeface="Arial"/>
                <a:cs typeface="Arial"/>
              </a:rPr>
              <a:t> </a:t>
            </a:r>
            <a:r>
              <a:rPr sz="1600" b="1" dirty="0">
                <a:latin typeface="Arial"/>
                <a:cs typeface="Arial"/>
              </a:rPr>
              <a:t>media</a:t>
            </a:r>
            <a:r>
              <a:rPr sz="1600" b="1" spc="-50" dirty="0">
                <a:latin typeface="Arial"/>
                <a:cs typeface="Arial"/>
              </a:rPr>
              <a:t> </a:t>
            </a:r>
            <a:r>
              <a:rPr sz="1600" b="1" dirty="0">
                <a:latin typeface="Arial"/>
                <a:cs typeface="Arial"/>
              </a:rPr>
              <a:t>company</a:t>
            </a:r>
            <a:r>
              <a:rPr sz="1600" b="1" spc="-50" dirty="0">
                <a:latin typeface="Arial"/>
                <a:cs typeface="Arial"/>
              </a:rPr>
              <a:t> </a:t>
            </a:r>
            <a:r>
              <a:rPr sz="1600" b="1" dirty="0">
                <a:latin typeface="Arial"/>
                <a:cs typeface="Arial"/>
              </a:rPr>
              <a:t>Cultura</a:t>
            </a:r>
            <a:r>
              <a:rPr sz="1600" b="1" spc="-65" dirty="0">
                <a:latin typeface="Arial"/>
                <a:cs typeface="Arial"/>
              </a:rPr>
              <a:t> </a:t>
            </a:r>
            <a:r>
              <a:rPr sz="1600" b="1" dirty="0">
                <a:latin typeface="Arial"/>
                <a:cs typeface="Arial"/>
              </a:rPr>
              <a:t>Colectiva</a:t>
            </a:r>
            <a:r>
              <a:rPr sz="1600" b="1" spc="-45" dirty="0">
                <a:latin typeface="Arial"/>
                <a:cs typeface="Arial"/>
              </a:rPr>
              <a:t> </a:t>
            </a:r>
            <a:r>
              <a:rPr sz="1600" dirty="0">
                <a:latin typeface="Arial MT"/>
                <a:cs typeface="Arial MT"/>
              </a:rPr>
              <a:t>stored</a:t>
            </a:r>
            <a:r>
              <a:rPr sz="1600" spc="-55" dirty="0">
                <a:latin typeface="Arial MT"/>
                <a:cs typeface="Arial MT"/>
              </a:rPr>
              <a:t> </a:t>
            </a:r>
            <a:r>
              <a:rPr sz="1600" b="1" dirty="0">
                <a:latin typeface="Arial"/>
                <a:cs typeface="Arial"/>
              </a:rPr>
              <a:t>540</a:t>
            </a:r>
            <a:r>
              <a:rPr sz="1600" b="1" spc="-60" dirty="0">
                <a:latin typeface="Arial"/>
                <a:cs typeface="Arial"/>
              </a:rPr>
              <a:t> </a:t>
            </a:r>
            <a:r>
              <a:rPr sz="1600" b="1" dirty="0">
                <a:latin typeface="Arial"/>
                <a:cs typeface="Arial"/>
              </a:rPr>
              <a:t>million</a:t>
            </a:r>
            <a:r>
              <a:rPr sz="1600" b="1" spc="-65" dirty="0">
                <a:latin typeface="Arial"/>
                <a:cs typeface="Arial"/>
              </a:rPr>
              <a:t> </a:t>
            </a:r>
            <a:r>
              <a:rPr sz="1600" b="1" dirty="0">
                <a:latin typeface="Arial"/>
                <a:cs typeface="Arial"/>
              </a:rPr>
              <a:t>records</a:t>
            </a:r>
            <a:r>
              <a:rPr sz="1600" b="1" spc="-45" dirty="0">
                <a:latin typeface="Arial"/>
                <a:cs typeface="Arial"/>
              </a:rPr>
              <a:t> </a:t>
            </a:r>
            <a:r>
              <a:rPr sz="1600" spc="-10" dirty="0">
                <a:latin typeface="Arial MT"/>
                <a:cs typeface="Arial MT"/>
              </a:rPr>
              <a:t>(user </a:t>
            </a:r>
            <a:r>
              <a:rPr sz="1600" dirty="0">
                <a:latin typeface="Arial MT"/>
                <a:cs typeface="Arial MT"/>
              </a:rPr>
              <a:t>IDs,</a:t>
            </a:r>
            <a:r>
              <a:rPr sz="1600" spc="-40" dirty="0">
                <a:latin typeface="Arial MT"/>
                <a:cs typeface="Arial MT"/>
              </a:rPr>
              <a:t> </a:t>
            </a:r>
            <a:r>
              <a:rPr sz="1600" dirty="0">
                <a:latin typeface="Arial MT"/>
                <a:cs typeface="Arial MT"/>
              </a:rPr>
              <a:t>comments,</a:t>
            </a:r>
            <a:r>
              <a:rPr sz="1600" spc="-40" dirty="0">
                <a:latin typeface="Arial MT"/>
                <a:cs typeface="Arial MT"/>
              </a:rPr>
              <a:t> </a:t>
            </a:r>
            <a:r>
              <a:rPr sz="1600" dirty="0">
                <a:latin typeface="Arial MT"/>
                <a:cs typeface="Arial MT"/>
              </a:rPr>
              <a:t>likes,</a:t>
            </a:r>
            <a:r>
              <a:rPr sz="1600" spc="-40" dirty="0">
                <a:latin typeface="Arial MT"/>
                <a:cs typeface="Arial MT"/>
              </a:rPr>
              <a:t> </a:t>
            </a:r>
            <a:r>
              <a:rPr sz="1600" dirty="0">
                <a:latin typeface="Arial MT"/>
                <a:cs typeface="Arial MT"/>
              </a:rPr>
              <a:t>reactions)</a:t>
            </a:r>
            <a:r>
              <a:rPr sz="1600" spc="-40" dirty="0">
                <a:latin typeface="Arial MT"/>
                <a:cs typeface="Arial MT"/>
              </a:rPr>
              <a:t> </a:t>
            </a:r>
            <a:r>
              <a:rPr sz="1600" dirty="0">
                <a:latin typeface="Arial MT"/>
                <a:cs typeface="Arial MT"/>
              </a:rPr>
              <a:t>in</a:t>
            </a:r>
            <a:r>
              <a:rPr sz="1600" spc="-40" dirty="0">
                <a:latin typeface="Arial MT"/>
                <a:cs typeface="Arial MT"/>
              </a:rPr>
              <a:t> </a:t>
            </a:r>
            <a:r>
              <a:rPr sz="1600" dirty="0">
                <a:latin typeface="Arial MT"/>
                <a:cs typeface="Arial MT"/>
              </a:rPr>
              <a:t>an</a:t>
            </a:r>
            <a:r>
              <a:rPr sz="1600" spc="-15" dirty="0">
                <a:latin typeface="Arial MT"/>
                <a:cs typeface="Arial MT"/>
              </a:rPr>
              <a:t> </a:t>
            </a:r>
            <a:r>
              <a:rPr sz="1600" b="1" dirty="0">
                <a:latin typeface="Arial"/>
                <a:cs typeface="Arial"/>
              </a:rPr>
              <a:t>open</a:t>
            </a:r>
            <a:r>
              <a:rPr sz="1600" b="1" spc="-40" dirty="0">
                <a:latin typeface="Arial"/>
                <a:cs typeface="Arial"/>
              </a:rPr>
              <a:t> </a:t>
            </a:r>
            <a:r>
              <a:rPr sz="1600" b="1" dirty="0">
                <a:latin typeface="Arial"/>
                <a:cs typeface="Arial"/>
              </a:rPr>
              <a:t>S3</a:t>
            </a:r>
            <a:r>
              <a:rPr sz="1600" b="1" spc="-25" dirty="0">
                <a:latin typeface="Arial"/>
                <a:cs typeface="Arial"/>
              </a:rPr>
              <a:t> </a:t>
            </a:r>
            <a:r>
              <a:rPr sz="1600" b="1" spc="-10" dirty="0">
                <a:latin typeface="Arial"/>
                <a:cs typeface="Arial"/>
              </a:rPr>
              <a:t>bucket</a:t>
            </a:r>
            <a:r>
              <a:rPr sz="1600" spc="-10" dirty="0">
                <a:latin typeface="Arial MT"/>
                <a:cs typeface="Arial MT"/>
              </a:rPr>
              <a:t>.</a:t>
            </a:r>
            <a:endParaRPr sz="1600" dirty="0">
              <a:latin typeface="Arial MT"/>
              <a:cs typeface="Arial MT"/>
            </a:endParaRPr>
          </a:p>
          <a:p>
            <a:pPr marL="299085" marR="451484">
              <a:lnSpc>
                <a:spcPct val="101299"/>
              </a:lnSpc>
              <a:spcBef>
                <a:spcPts val="655"/>
              </a:spcBef>
            </a:pPr>
            <a:r>
              <a:rPr sz="1600" dirty="0">
                <a:latin typeface="Arial MT"/>
                <a:cs typeface="Arial MT"/>
              </a:rPr>
              <a:t>Another</a:t>
            </a:r>
            <a:r>
              <a:rPr sz="1600" spc="-45" dirty="0">
                <a:latin typeface="Arial MT"/>
                <a:cs typeface="Arial MT"/>
              </a:rPr>
              <a:t> </a:t>
            </a:r>
            <a:r>
              <a:rPr sz="1600" spc="-10" dirty="0">
                <a:latin typeface="Arial MT"/>
                <a:cs typeface="Arial MT"/>
              </a:rPr>
              <a:t>third-</a:t>
            </a:r>
            <a:r>
              <a:rPr sz="1600" dirty="0">
                <a:latin typeface="Arial MT"/>
                <a:cs typeface="Arial MT"/>
              </a:rPr>
              <a:t>party</a:t>
            </a:r>
            <a:r>
              <a:rPr sz="1600" spc="-35" dirty="0">
                <a:latin typeface="Arial MT"/>
                <a:cs typeface="Arial MT"/>
              </a:rPr>
              <a:t> </a:t>
            </a:r>
            <a:r>
              <a:rPr sz="1600" dirty="0">
                <a:latin typeface="Arial MT"/>
                <a:cs typeface="Arial MT"/>
              </a:rPr>
              <a:t>app</a:t>
            </a:r>
            <a:r>
              <a:rPr sz="1600" spc="-40" dirty="0">
                <a:latin typeface="Arial MT"/>
                <a:cs typeface="Arial MT"/>
              </a:rPr>
              <a:t> </a:t>
            </a:r>
            <a:r>
              <a:rPr sz="1600" dirty="0">
                <a:latin typeface="Arial MT"/>
                <a:cs typeface="Arial MT"/>
              </a:rPr>
              <a:t>stored</a:t>
            </a:r>
            <a:r>
              <a:rPr sz="1600" spc="-30" dirty="0">
                <a:latin typeface="Arial MT"/>
                <a:cs typeface="Arial MT"/>
              </a:rPr>
              <a:t> </a:t>
            </a:r>
            <a:r>
              <a:rPr sz="1600" b="1" dirty="0">
                <a:latin typeface="Arial"/>
                <a:cs typeface="Arial"/>
              </a:rPr>
              <a:t>22,000</a:t>
            </a:r>
            <a:r>
              <a:rPr sz="1600" b="1" spc="-40" dirty="0">
                <a:latin typeface="Arial"/>
                <a:cs typeface="Arial"/>
              </a:rPr>
              <a:t> </a:t>
            </a:r>
            <a:r>
              <a:rPr sz="1600" b="1" dirty="0">
                <a:latin typeface="Arial"/>
                <a:cs typeface="Arial"/>
              </a:rPr>
              <a:t>passwords</a:t>
            </a:r>
            <a:r>
              <a:rPr sz="1600" b="1" spc="-30" dirty="0">
                <a:latin typeface="Arial"/>
                <a:cs typeface="Arial"/>
              </a:rPr>
              <a:t> </a:t>
            </a:r>
            <a:r>
              <a:rPr sz="1600" b="1" dirty="0">
                <a:latin typeface="Arial"/>
                <a:cs typeface="Arial"/>
              </a:rPr>
              <a:t>in</a:t>
            </a:r>
            <a:r>
              <a:rPr sz="1600" b="1" spc="-40" dirty="0">
                <a:latin typeface="Arial"/>
                <a:cs typeface="Arial"/>
              </a:rPr>
              <a:t> </a:t>
            </a:r>
            <a:r>
              <a:rPr sz="1600" b="1" dirty="0">
                <a:latin typeface="Arial"/>
                <a:cs typeface="Arial"/>
              </a:rPr>
              <a:t>plaintext</a:t>
            </a:r>
            <a:r>
              <a:rPr sz="1600" dirty="0">
                <a:latin typeface="Arial MT"/>
                <a:cs typeface="Arial MT"/>
              </a:rPr>
              <a:t>,</a:t>
            </a:r>
            <a:r>
              <a:rPr sz="1600" spc="-40" dirty="0">
                <a:latin typeface="Arial MT"/>
                <a:cs typeface="Arial MT"/>
              </a:rPr>
              <a:t> </a:t>
            </a:r>
            <a:r>
              <a:rPr sz="1600" dirty="0">
                <a:latin typeface="Arial MT"/>
                <a:cs typeface="Arial MT"/>
              </a:rPr>
              <a:t>also</a:t>
            </a:r>
            <a:r>
              <a:rPr sz="1600" spc="-30" dirty="0">
                <a:latin typeface="Arial MT"/>
                <a:cs typeface="Arial MT"/>
              </a:rPr>
              <a:t> </a:t>
            </a:r>
            <a:r>
              <a:rPr sz="1600" spc="-10" dirty="0">
                <a:latin typeface="Arial MT"/>
                <a:cs typeface="Arial MT"/>
              </a:rPr>
              <a:t>publicly accessible.</a:t>
            </a:r>
            <a:endParaRPr sz="1600" dirty="0">
              <a:latin typeface="Arial MT"/>
              <a:cs typeface="Arial MT"/>
            </a:endParaRPr>
          </a:p>
          <a:p>
            <a:pPr marL="299085">
              <a:lnSpc>
                <a:spcPct val="100000"/>
              </a:lnSpc>
              <a:spcBef>
                <a:spcPts val="685"/>
              </a:spcBef>
            </a:pPr>
            <a:r>
              <a:rPr sz="1600" b="1" spc="-10" dirty="0">
                <a:latin typeface="Arial"/>
                <a:cs typeface="Arial"/>
              </a:rPr>
              <a:t>Impact:</a:t>
            </a:r>
            <a:endParaRPr sz="1600" dirty="0">
              <a:latin typeface="Arial"/>
              <a:cs typeface="Arial"/>
            </a:endParaRPr>
          </a:p>
          <a:p>
            <a:pPr marL="299085">
              <a:lnSpc>
                <a:spcPct val="100000"/>
              </a:lnSpc>
              <a:spcBef>
                <a:spcPts val="675"/>
              </a:spcBef>
            </a:pPr>
            <a:r>
              <a:rPr sz="1600" dirty="0">
                <a:latin typeface="Arial MT"/>
                <a:cs typeface="Arial MT"/>
              </a:rPr>
              <a:t>Massive</a:t>
            </a:r>
            <a:r>
              <a:rPr sz="1600" spc="-60" dirty="0">
                <a:latin typeface="Arial MT"/>
                <a:cs typeface="Arial MT"/>
              </a:rPr>
              <a:t> </a:t>
            </a:r>
            <a:r>
              <a:rPr sz="1600" dirty="0">
                <a:latin typeface="Arial MT"/>
                <a:cs typeface="Arial MT"/>
              </a:rPr>
              <a:t>data</a:t>
            </a:r>
            <a:r>
              <a:rPr sz="1600" spc="-55" dirty="0">
                <a:latin typeface="Arial MT"/>
                <a:cs typeface="Arial MT"/>
              </a:rPr>
              <a:t> </a:t>
            </a:r>
            <a:r>
              <a:rPr sz="1600" dirty="0">
                <a:latin typeface="Arial MT"/>
                <a:cs typeface="Arial MT"/>
              </a:rPr>
              <a:t>exposure</a:t>
            </a:r>
            <a:r>
              <a:rPr sz="1600" spc="-55" dirty="0">
                <a:latin typeface="Arial MT"/>
                <a:cs typeface="Arial MT"/>
              </a:rPr>
              <a:t> </a:t>
            </a:r>
            <a:r>
              <a:rPr sz="1600" dirty="0">
                <a:latin typeface="Arial MT"/>
                <a:cs typeface="Arial MT"/>
              </a:rPr>
              <a:t>(user</a:t>
            </a:r>
            <a:r>
              <a:rPr sz="1600" spc="-55" dirty="0">
                <a:latin typeface="Arial MT"/>
                <a:cs typeface="Arial MT"/>
              </a:rPr>
              <a:t> </a:t>
            </a:r>
            <a:r>
              <a:rPr sz="1600" dirty="0">
                <a:latin typeface="Arial MT"/>
                <a:cs typeface="Arial MT"/>
              </a:rPr>
              <a:t>interactions</a:t>
            </a:r>
            <a:r>
              <a:rPr sz="1600" spc="-45" dirty="0">
                <a:latin typeface="Arial MT"/>
                <a:cs typeface="Arial MT"/>
              </a:rPr>
              <a:t> </a:t>
            </a:r>
            <a:r>
              <a:rPr sz="1600" dirty="0">
                <a:latin typeface="Arial MT"/>
                <a:cs typeface="Arial MT"/>
              </a:rPr>
              <a:t>and</a:t>
            </a:r>
            <a:r>
              <a:rPr sz="1600" spc="-55" dirty="0">
                <a:latin typeface="Arial MT"/>
                <a:cs typeface="Arial MT"/>
              </a:rPr>
              <a:t> </a:t>
            </a:r>
            <a:r>
              <a:rPr sz="1600" spc="-10" dirty="0">
                <a:latin typeface="Arial MT"/>
                <a:cs typeface="Arial MT"/>
              </a:rPr>
              <a:t>credentials).</a:t>
            </a:r>
            <a:endParaRPr sz="1600" dirty="0">
              <a:latin typeface="Arial MT"/>
              <a:cs typeface="Arial MT"/>
            </a:endParaRPr>
          </a:p>
          <a:p>
            <a:pPr marL="299085" marR="930275">
              <a:lnSpc>
                <a:spcPct val="135000"/>
              </a:lnSpc>
            </a:pPr>
            <a:r>
              <a:rPr sz="1600" dirty="0">
                <a:latin typeface="Arial MT"/>
                <a:cs typeface="Arial MT"/>
              </a:rPr>
              <a:t>Increased</a:t>
            </a:r>
            <a:r>
              <a:rPr sz="1600" spc="-45" dirty="0">
                <a:latin typeface="Arial MT"/>
                <a:cs typeface="Arial MT"/>
              </a:rPr>
              <a:t> </a:t>
            </a:r>
            <a:r>
              <a:rPr sz="1600" dirty="0">
                <a:latin typeface="Arial MT"/>
                <a:cs typeface="Arial MT"/>
              </a:rPr>
              <a:t>risk</a:t>
            </a:r>
            <a:r>
              <a:rPr sz="1600" spc="-40" dirty="0">
                <a:latin typeface="Arial MT"/>
                <a:cs typeface="Arial MT"/>
              </a:rPr>
              <a:t> </a:t>
            </a:r>
            <a:r>
              <a:rPr sz="1600" dirty="0">
                <a:latin typeface="Arial MT"/>
                <a:cs typeface="Arial MT"/>
              </a:rPr>
              <a:t>of</a:t>
            </a:r>
            <a:r>
              <a:rPr sz="1600" spc="-45" dirty="0">
                <a:latin typeface="Arial MT"/>
                <a:cs typeface="Arial MT"/>
              </a:rPr>
              <a:t> </a:t>
            </a:r>
            <a:r>
              <a:rPr sz="1600" dirty="0">
                <a:latin typeface="Arial MT"/>
                <a:cs typeface="Arial MT"/>
              </a:rPr>
              <a:t>phishing,</a:t>
            </a:r>
            <a:r>
              <a:rPr sz="1600" spc="-50" dirty="0">
                <a:latin typeface="Arial MT"/>
                <a:cs typeface="Arial MT"/>
              </a:rPr>
              <a:t> </a:t>
            </a:r>
            <a:r>
              <a:rPr sz="1600" dirty="0">
                <a:latin typeface="Arial MT"/>
                <a:cs typeface="Arial MT"/>
              </a:rPr>
              <a:t>identity</a:t>
            </a:r>
            <a:r>
              <a:rPr sz="1600" spc="-50" dirty="0">
                <a:latin typeface="Arial MT"/>
                <a:cs typeface="Arial MT"/>
              </a:rPr>
              <a:t> </a:t>
            </a:r>
            <a:r>
              <a:rPr sz="1600" dirty="0">
                <a:latin typeface="Arial MT"/>
                <a:cs typeface="Arial MT"/>
              </a:rPr>
              <a:t>theft,</a:t>
            </a:r>
            <a:r>
              <a:rPr sz="1600" spc="-45" dirty="0">
                <a:latin typeface="Arial MT"/>
                <a:cs typeface="Arial MT"/>
              </a:rPr>
              <a:t> </a:t>
            </a:r>
            <a:r>
              <a:rPr sz="1600" dirty="0">
                <a:latin typeface="Arial MT"/>
                <a:cs typeface="Arial MT"/>
              </a:rPr>
              <a:t>and</a:t>
            </a:r>
            <a:r>
              <a:rPr sz="1600" spc="-40" dirty="0">
                <a:latin typeface="Arial MT"/>
                <a:cs typeface="Arial MT"/>
              </a:rPr>
              <a:t> </a:t>
            </a:r>
            <a:r>
              <a:rPr sz="1600" dirty="0">
                <a:latin typeface="Arial MT"/>
                <a:cs typeface="Arial MT"/>
              </a:rPr>
              <a:t>credential</a:t>
            </a:r>
            <a:r>
              <a:rPr sz="1600" spc="-40" dirty="0">
                <a:latin typeface="Arial MT"/>
                <a:cs typeface="Arial MT"/>
              </a:rPr>
              <a:t> </a:t>
            </a:r>
            <a:r>
              <a:rPr sz="1600" dirty="0">
                <a:latin typeface="Arial MT"/>
                <a:cs typeface="Arial MT"/>
              </a:rPr>
              <a:t>stuffing</a:t>
            </a:r>
            <a:r>
              <a:rPr sz="1600" spc="-50" dirty="0">
                <a:latin typeface="Arial MT"/>
                <a:cs typeface="Arial MT"/>
              </a:rPr>
              <a:t> </a:t>
            </a:r>
            <a:r>
              <a:rPr sz="1600" spc="-10" dirty="0">
                <a:latin typeface="Arial MT"/>
                <a:cs typeface="Arial MT"/>
              </a:rPr>
              <a:t>attacks. </a:t>
            </a:r>
            <a:r>
              <a:rPr sz="1600" dirty="0">
                <a:latin typeface="Arial MT"/>
                <a:cs typeface="Arial MT"/>
              </a:rPr>
              <a:t>Facebook</a:t>
            </a:r>
            <a:r>
              <a:rPr sz="1600" spc="-70" dirty="0">
                <a:latin typeface="Arial MT"/>
                <a:cs typeface="Arial MT"/>
              </a:rPr>
              <a:t> </a:t>
            </a:r>
            <a:r>
              <a:rPr sz="1600" dirty="0">
                <a:latin typeface="Arial MT"/>
                <a:cs typeface="Arial MT"/>
              </a:rPr>
              <a:t>faced</a:t>
            </a:r>
            <a:r>
              <a:rPr sz="1600" spc="-60" dirty="0">
                <a:latin typeface="Arial MT"/>
                <a:cs typeface="Arial MT"/>
              </a:rPr>
              <a:t> </a:t>
            </a:r>
            <a:r>
              <a:rPr sz="1600" dirty="0">
                <a:latin typeface="Arial MT"/>
                <a:cs typeface="Arial MT"/>
              </a:rPr>
              <a:t>significant</a:t>
            </a:r>
            <a:r>
              <a:rPr sz="1600" spc="-70" dirty="0">
                <a:latin typeface="Arial MT"/>
                <a:cs typeface="Arial MT"/>
              </a:rPr>
              <a:t> </a:t>
            </a:r>
            <a:r>
              <a:rPr sz="1600" dirty="0">
                <a:latin typeface="Arial MT"/>
                <a:cs typeface="Arial MT"/>
              </a:rPr>
              <a:t>reputational</a:t>
            </a:r>
            <a:r>
              <a:rPr sz="1600" spc="-65" dirty="0">
                <a:latin typeface="Arial MT"/>
                <a:cs typeface="Arial MT"/>
              </a:rPr>
              <a:t> </a:t>
            </a:r>
            <a:r>
              <a:rPr sz="1600" spc="-10" dirty="0" err="1" smtClean="0">
                <a:latin typeface="Arial MT"/>
                <a:cs typeface="Arial MT"/>
              </a:rPr>
              <a:t>damag</a:t>
            </a:r>
            <a:endParaRPr lang="en-US" sz="1600" spc="-10" dirty="0" smtClean="0">
              <a:latin typeface="Arial MT"/>
              <a:cs typeface="Arial MT"/>
            </a:endParaRPr>
          </a:p>
          <a:p>
            <a:pPr marL="299085" marR="930275">
              <a:lnSpc>
                <a:spcPct val="135000"/>
              </a:lnSpc>
            </a:pPr>
            <a:r>
              <a:rPr lang="en-US" sz="1600" b="1" dirty="0" smtClean="0">
                <a:latin typeface="Arial"/>
                <a:cs typeface="Arial"/>
              </a:rPr>
              <a:t>Key</a:t>
            </a:r>
            <a:r>
              <a:rPr lang="en-US" sz="1600" b="1" spc="-15" dirty="0" smtClean="0">
                <a:latin typeface="Arial"/>
                <a:cs typeface="Arial"/>
              </a:rPr>
              <a:t> </a:t>
            </a:r>
            <a:r>
              <a:rPr lang="en-US" sz="1600" b="1" spc="-10" dirty="0" smtClean="0">
                <a:latin typeface="Arial"/>
                <a:cs typeface="Arial"/>
              </a:rPr>
              <a:t>Takeaways: </a:t>
            </a:r>
            <a:r>
              <a:rPr lang="en-US" sz="1600" b="1" dirty="0" smtClean="0">
                <a:latin typeface="Arial"/>
                <a:cs typeface="Arial"/>
              </a:rPr>
              <a:t>APIs</a:t>
            </a:r>
            <a:r>
              <a:rPr lang="en-US" sz="1600" b="1" spc="-45" dirty="0" smtClean="0">
                <a:latin typeface="Arial"/>
                <a:cs typeface="Arial"/>
              </a:rPr>
              <a:t> </a:t>
            </a:r>
            <a:r>
              <a:rPr lang="en-US" sz="1600" b="1" dirty="0" smtClean="0">
                <a:latin typeface="Arial"/>
                <a:cs typeface="Arial"/>
              </a:rPr>
              <a:t>must</a:t>
            </a:r>
            <a:r>
              <a:rPr lang="en-US" sz="1600" b="1" spc="-40" dirty="0" smtClean="0">
                <a:latin typeface="Arial"/>
                <a:cs typeface="Arial"/>
              </a:rPr>
              <a:t> </a:t>
            </a:r>
            <a:r>
              <a:rPr lang="en-US" sz="1600" b="1" dirty="0" smtClean="0">
                <a:latin typeface="Arial"/>
                <a:cs typeface="Arial"/>
              </a:rPr>
              <a:t>be</a:t>
            </a:r>
            <a:r>
              <a:rPr lang="en-US" sz="1600" b="1" spc="-45" dirty="0" smtClean="0">
                <a:latin typeface="Arial"/>
                <a:cs typeface="Arial"/>
              </a:rPr>
              <a:t> </a:t>
            </a:r>
            <a:r>
              <a:rPr lang="en-US" sz="1600" b="1" dirty="0" smtClean="0">
                <a:latin typeface="Arial"/>
                <a:cs typeface="Arial"/>
              </a:rPr>
              <a:t>secured</a:t>
            </a:r>
            <a:r>
              <a:rPr lang="en-US" sz="1600" b="1" spc="-35" dirty="0" smtClean="0">
                <a:latin typeface="Arial"/>
                <a:cs typeface="Arial"/>
              </a:rPr>
              <a:t> </a:t>
            </a:r>
            <a:r>
              <a:rPr lang="en-US" sz="1600" b="1" dirty="0" smtClean="0">
                <a:latin typeface="Arial"/>
                <a:cs typeface="Arial"/>
              </a:rPr>
              <a:t>with</a:t>
            </a:r>
            <a:r>
              <a:rPr lang="en-US" sz="1600" b="1" spc="-45" dirty="0" smtClean="0">
                <a:latin typeface="Arial"/>
                <a:cs typeface="Arial"/>
              </a:rPr>
              <a:t> </a:t>
            </a:r>
            <a:r>
              <a:rPr lang="en-US" sz="1600" b="1" dirty="0" smtClean="0">
                <a:latin typeface="Arial"/>
                <a:cs typeface="Arial"/>
              </a:rPr>
              <a:t>authentication</a:t>
            </a:r>
            <a:r>
              <a:rPr lang="en-US" sz="1600" b="1" spc="-40" dirty="0" smtClean="0">
                <a:latin typeface="Arial"/>
                <a:cs typeface="Arial"/>
              </a:rPr>
              <a:t> </a:t>
            </a:r>
            <a:r>
              <a:rPr lang="en-US" sz="1600" b="1" dirty="0" smtClean="0">
                <a:latin typeface="Arial"/>
                <a:cs typeface="Arial"/>
              </a:rPr>
              <a:t>&amp;</a:t>
            </a:r>
            <a:r>
              <a:rPr lang="en-US" sz="1600" b="1" spc="-45" dirty="0" smtClean="0">
                <a:latin typeface="Arial"/>
                <a:cs typeface="Arial"/>
              </a:rPr>
              <a:t> </a:t>
            </a:r>
            <a:r>
              <a:rPr lang="en-US" sz="1600" b="1" spc="-10" dirty="0" smtClean="0">
                <a:latin typeface="Arial"/>
                <a:cs typeface="Arial"/>
              </a:rPr>
              <a:t>authorization </a:t>
            </a:r>
            <a:r>
              <a:rPr lang="en-US" sz="1600" b="1" dirty="0" smtClean="0">
                <a:latin typeface="Arial"/>
                <a:cs typeface="Arial"/>
              </a:rPr>
              <a:t>Never</a:t>
            </a:r>
            <a:r>
              <a:rPr lang="en-US" sz="1600" b="1" spc="-50" dirty="0" smtClean="0">
                <a:latin typeface="Arial"/>
                <a:cs typeface="Arial"/>
              </a:rPr>
              <a:t> </a:t>
            </a:r>
            <a:r>
              <a:rPr lang="en-US" sz="1600" b="1" dirty="0" smtClean="0">
                <a:latin typeface="Arial"/>
                <a:cs typeface="Arial"/>
              </a:rPr>
              <a:t>store</a:t>
            </a:r>
            <a:r>
              <a:rPr lang="en-US" sz="1600" b="1" spc="-55" dirty="0" smtClean="0">
                <a:latin typeface="Arial"/>
                <a:cs typeface="Arial"/>
              </a:rPr>
              <a:t> </a:t>
            </a:r>
            <a:r>
              <a:rPr lang="en-US" sz="1600" b="1" dirty="0" smtClean="0">
                <a:latin typeface="Arial"/>
                <a:cs typeface="Arial"/>
              </a:rPr>
              <a:t>sensitive</a:t>
            </a:r>
            <a:r>
              <a:rPr lang="en-US" sz="1600" b="1" spc="-50" dirty="0" smtClean="0">
                <a:latin typeface="Arial"/>
                <a:cs typeface="Arial"/>
              </a:rPr>
              <a:t> </a:t>
            </a:r>
            <a:r>
              <a:rPr lang="en-US" sz="1600" b="1" dirty="0" smtClean="0">
                <a:latin typeface="Arial"/>
                <a:cs typeface="Arial"/>
              </a:rPr>
              <a:t>data</a:t>
            </a:r>
            <a:r>
              <a:rPr lang="en-US" sz="1600" b="1" spc="-50" dirty="0" smtClean="0">
                <a:latin typeface="Arial"/>
                <a:cs typeface="Arial"/>
              </a:rPr>
              <a:t> </a:t>
            </a:r>
            <a:r>
              <a:rPr lang="en-US" sz="1600" b="1" dirty="0" smtClean="0">
                <a:latin typeface="Arial"/>
                <a:cs typeface="Arial"/>
              </a:rPr>
              <a:t>in</a:t>
            </a:r>
            <a:r>
              <a:rPr lang="en-US" sz="1600" b="1" spc="-55" dirty="0" smtClean="0">
                <a:latin typeface="Arial"/>
                <a:cs typeface="Arial"/>
              </a:rPr>
              <a:t> </a:t>
            </a:r>
            <a:r>
              <a:rPr lang="en-US" sz="1600" b="1" dirty="0" smtClean="0">
                <a:latin typeface="Arial"/>
                <a:cs typeface="Arial"/>
              </a:rPr>
              <a:t>publicly</a:t>
            </a:r>
            <a:r>
              <a:rPr lang="en-US" sz="1600" b="1" spc="-50" dirty="0" smtClean="0">
                <a:latin typeface="Arial"/>
                <a:cs typeface="Arial"/>
              </a:rPr>
              <a:t> </a:t>
            </a:r>
            <a:r>
              <a:rPr lang="en-US" sz="1600" b="1" dirty="0" smtClean="0">
                <a:latin typeface="Arial"/>
                <a:cs typeface="Arial"/>
              </a:rPr>
              <a:t>accessible</a:t>
            </a:r>
            <a:r>
              <a:rPr lang="en-US" sz="1600" b="1" spc="-55" dirty="0" smtClean="0">
                <a:latin typeface="Arial"/>
                <a:cs typeface="Arial"/>
              </a:rPr>
              <a:t> </a:t>
            </a:r>
            <a:r>
              <a:rPr lang="en-US" sz="1600" b="1" dirty="0" smtClean="0">
                <a:latin typeface="Arial"/>
                <a:cs typeface="Arial"/>
              </a:rPr>
              <a:t>cloud</a:t>
            </a:r>
            <a:r>
              <a:rPr lang="en-US" sz="1600" b="1" spc="-50" dirty="0" smtClean="0">
                <a:latin typeface="Arial"/>
                <a:cs typeface="Arial"/>
              </a:rPr>
              <a:t> </a:t>
            </a:r>
            <a:r>
              <a:rPr lang="en-US" sz="1600" b="1" spc="-10" dirty="0" smtClean="0">
                <a:latin typeface="Arial"/>
                <a:cs typeface="Arial"/>
              </a:rPr>
              <a:t>storage</a:t>
            </a:r>
            <a:endParaRPr lang="en-US" sz="1600" dirty="0" smtClean="0">
              <a:latin typeface="Arial"/>
              <a:cs typeface="Arial"/>
            </a:endParaRPr>
          </a:p>
        </p:txBody>
      </p:sp>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11</a:t>
            </a:fld>
            <a:endParaRPr spc="-25" dirty="0"/>
          </a:p>
        </p:txBody>
      </p:sp>
      <p:sp>
        <p:nvSpPr>
          <p:cNvPr id="4" name="TextBox 3"/>
          <p:cNvSpPr txBox="1"/>
          <p:nvPr/>
        </p:nvSpPr>
        <p:spPr>
          <a:xfrm>
            <a:off x="990600" y="533400"/>
            <a:ext cx="6858000" cy="412934"/>
          </a:xfrm>
          <a:prstGeom prst="rect">
            <a:avLst/>
          </a:prstGeom>
          <a:noFill/>
        </p:spPr>
        <p:txBody>
          <a:bodyPr wrap="square" rtlCol="0">
            <a:spAutoFit/>
          </a:bodyPr>
          <a:lstStyle/>
          <a:p>
            <a:pPr marL="475615" marR="5080" lvl="0" indent="0" algn="ctr" defTabSz="914400" rtl="0" eaLnBrk="1" fontAlgn="base" latinLnBrk="0" hangingPunct="1">
              <a:lnSpc>
                <a:spcPts val="2520"/>
              </a:lnSpc>
              <a:spcBef>
                <a:spcPts val="85"/>
              </a:spcBef>
              <a:spcAft>
                <a:spcPct val="0"/>
              </a:spcAft>
              <a:buClrTx/>
              <a:buSzTx/>
              <a:buFontTx/>
              <a:buNone/>
              <a:tabLst/>
              <a:defRPr/>
            </a:pPr>
            <a:r>
              <a:rPr kumimoji="0" lang="en-US" sz="2800" b="1" i="0" u="none" strike="noStrike" kern="0" cap="none" spc="0" normalizeH="0" baseline="0" noProof="0" dirty="0" smtClean="0">
                <a:ln>
                  <a:noFill/>
                </a:ln>
                <a:solidFill>
                  <a:srgbClr val="333399"/>
                </a:solidFill>
                <a:effectLst/>
                <a:uLnTx/>
                <a:uFillTx/>
                <a:latin typeface="Berlin Sans FB Demi"/>
                <a:ea typeface="+mj-ea"/>
                <a:cs typeface="+mj-cs"/>
              </a:rPr>
              <a:t>Top threats to cloud computing</a:t>
            </a:r>
            <a:endParaRPr kumimoji="0" lang="en-US" sz="2800" b="1" i="0" u="none" strike="noStrike" kern="0" cap="none" spc="0" normalizeH="0" baseline="0" noProof="0" dirty="0">
              <a:ln>
                <a:noFill/>
              </a:ln>
              <a:solidFill>
                <a:srgbClr val="333399"/>
              </a:solidFill>
              <a:effectLst/>
              <a:uLnTx/>
              <a:uFillTx/>
              <a:latin typeface="Berlin Sans FB Demi"/>
              <a:ea typeface="+mj-ea"/>
              <a:cs typeface="+mj-cs"/>
            </a:endParaRPr>
          </a:p>
        </p:txBody>
      </p:sp>
    </p:spTree>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4800" y="1219200"/>
            <a:ext cx="8007984" cy="2099293"/>
          </a:xfrm>
          <a:prstGeom prst="rect">
            <a:avLst/>
          </a:prstGeom>
        </p:spPr>
        <p:txBody>
          <a:bodyPr vert="horz" wrap="square" lIns="0" tIns="97790" rIns="0" bIns="0" rtlCol="0">
            <a:spAutoFit/>
          </a:bodyPr>
          <a:lstStyle/>
          <a:p>
            <a:pPr marL="355600" marR="1149985" indent="-343535">
              <a:lnSpc>
                <a:spcPct val="105000"/>
              </a:lnSpc>
              <a:spcBef>
                <a:spcPts val="2445"/>
              </a:spcBef>
              <a:buClr>
                <a:srgbClr val="00007C"/>
              </a:buClr>
              <a:buSzPct val="75000"/>
              <a:buFont typeface="Wingdings"/>
              <a:buChar char=""/>
              <a:tabLst>
                <a:tab pos="355600" algn="l"/>
              </a:tabLst>
            </a:pPr>
            <a:r>
              <a:rPr sz="2000" dirty="0" smtClean="0">
                <a:latin typeface="Arial MT"/>
                <a:cs typeface="Arial MT"/>
              </a:rPr>
              <a:t>he</a:t>
            </a:r>
            <a:r>
              <a:rPr sz="2000" spc="-25" dirty="0" smtClean="0">
                <a:latin typeface="Arial MT"/>
                <a:cs typeface="Arial MT"/>
              </a:rPr>
              <a:t> </a:t>
            </a:r>
            <a:r>
              <a:rPr sz="2000" dirty="0">
                <a:latin typeface="Arial MT"/>
                <a:cs typeface="Arial MT"/>
              </a:rPr>
              <a:t>lack</a:t>
            </a:r>
            <a:r>
              <a:rPr sz="2000" spc="-25"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transparency</a:t>
            </a:r>
            <a:r>
              <a:rPr sz="2000" spc="-35" dirty="0">
                <a:latin typeface="Arial MT"/>
                <a:cs typeface="Arial MT"/>
              </a:rPr>
              <a:t> </a:t>
            </a:r>
            <a:r>
              <a:rPr sz="2000" dirty="0">
                <a:latin typeface="Arial MT"/>
                <a:cs typeface="Arial MT"/>
              </a:rPr>
              <a:t>makes</a:t>
            </a:r>
            <a:r>
              <a:rPr sz="2000" spc="-25" dirty="0">
                <a:latin typeface="Arial MT"/>
                <a:cs typeface="Arial MT"/>
              </a:rPr>
              <a:t> </a:t>
            </a:r>
            <a:r>
              <a:rPr sz="2000" dirty="0">
                <a:latin typeface="Arial MT"/>
                <a:cs typeface="Arial MT"/>
              </a:rPr>
              <a:t>auditability</a:t>
            </a:r>
            <a:r>
              <a:rPr sz="2000" spc="-20" dirty="0">
                <a:latin typeface="Arial MT"/>
                <a:cs typeface="Arial MT"/>
              </a:rPr>
              <a:t> </a:t>
            </a:r>
            <a:r>
              <a:rPr sz="2000" dirty="0">
                <a:latin typeface="Arial MT"/>
                <a:cs typeface="Arial MT"/>
              </a:rPr>
              <a:t>a</a:t>
            </a:r>
            <a:r>
              <a:rPr sz="2000" spc="-35" dirty="0">
                <a:latin typeface="Arial MT"/>
                <a:cs typeface="Arial MT"/>
              </a:rPr>
              <a:t> </a:t>
            </a:r>
            <a:r>
              <a:rPr sz="2000" dirty="0">
                <a:latin typeface="Arial MT"/>
                <a:cs typeface="Arial MT"/>
              </a:rPr>
              <a:t>very</a:t>
            </a:r>
            <a:r>
              <a:rPr sz="2000" spc="-20" dirty="0">
                <a:latin typeface="Arial MT"/>
                <a:cs typeface="Arial MT"/>
              </a:rPr>
              <a:t> </a:t>
            </a:r>
            <a:r>
              <a:rPr sz="2000" spc="-10" dirty="0">
                <a:latin typeface="Arial MT"/>
                <a:cs typeface="Arial MT"/>
              </a:rPr>
              <a:t>difficult </a:t>
            </a:r>
            <a:r>
              <a:rPr sz="2000" dirty="0">
                <a:latin typeface="Arial MT"/>
                <a:cs typeface="Arial MT"/>
              </a:rPr>
              <a:t>proposition</a:t>
            </a:r>
            <a:r>
              <a:rPr sz="2000" spc="-30" dirty="0">
                <a:latin typeface="Arial MT"/>
                <a:cs typeface="Arial MT"/>
              </a:rPr>
              <a:t> </a:t>
            </a:r>
            <a:r>
              <a:rPr sz="2000" dirty="0">
                <a:latin typeface="Arial MT"/>
                <a:cs typeface="Arial MT"/>
              </a:rPr>
              <a:t>for</a:t>
            </a:r>
            <a:r>
              <a:rPr sz="2000" spc="-25" dirty="0">
                <a:latin typeface="Arial MT"/>
                <a:cs typeface="Arial MT"/>
              </a:rPr>
              <a:t> </a:t>
            </a:r>
            <a:r>
              <a:rPr sz="2000" dirty="0">
                <a:latin typeface="Arial MT"/>
                <a:cs typeface="Arial MT"/>
              </a:rPr>
              <a:t>cloud</a:t>
            </a:r>
            <a:r>
              <a:rPr sz="2000" spc="-30" dirty="0">
                <a:latin typeface="Arial MT"/>
                <a:cs typeface="Arial MT"/>
              </a:rPr>
              <a:t> </a:t>
            </a:r>
            <a:r>
              <a:rPr sz="2000" spc="-10" dirty="0">
                <a:latin typeface="Arial MT"/>
                <a:cs typeface="Arial MT"/>
              </a:rPr>
              <a:t>computing.</a:t>
            </a:r>
            <a:endParaRPr sz="2000" dirty="0">
              <a:latin typeface="Arial MT"/>
              <a:cs typeface="Arial MT"/>
            </a:endParaRPr>
          </a:p>
          <a:p>
            <a:pPr marL="355600" marR="5080" indent="-343535">
              <a:lnSpc>
                <a:spcPct val="105000"/>
              </a:lnSpc>
              <a:spcBef>
                <a:spcPts val="375"/>
              </a:spcBef>
              <a:buClr>
                <a:srgbClr val="00007C"/>
              </a:buClr>
              <a:buSzPct val="75000"/>
              <a:buFont typeface="Wingdings"/>
              <a:buChar char=""/>
              <a:tabLst>
                <a:tab pos="355600" algn="l"/>
              </a:tabLst>
            </a:pPr>
            <a:r>
              <a:rPr sz="2000" dirty="0">
                <a:latin typeface="Arial MT"/>
                <a:cs typeface="Arial MT"/>
              </a:rPr>
              <a:t>Auditing</a:t>
            </a:r>
            <a:r>
              <a:rPr sz="2000" spc="-35" dirty="0">
                <a:latin typeface="Arial MT"/>
                <a:cs typeface="Arial MT"/>
              </a:rPr>
              <a:t> </a:t>
            </a:r>
            <a:r>
              <a:rPr sz="2000" dirty="0">
                <a:latin typeface="Arial MT"/>
                <a:cs typeface="Arial MT"/>
              </a:rPr>
              <a:t>guidelines</a:t>
            </a:r>
            <a:r>
              <a:rPr sz="2000" spc="-35" dirty="0">
                <a:latin typeface="Arial MT"/>
                <a:cs typeface="Arial MT"/>
              </a:rPr>
              <a:t> </a:t>
            </a:r>
            <a:r>
              <a:rPr sz="2000" dirty="0">
                <a:latin typeface="Arial MT"/>
                <a:cs typeface="Arial MT"/>
              </a:rPr>
              <a:t>elaborated</a:t>
            </a:r>
            <a:r>
              <a:rPr sz="2000" spc="-40" dirty="0">
                <a:latin typeface="Arial MT"/>
                <a:cs typeface="Arial MT"/>
              </a:rPr>
              <a:t> </a:t>
            </a:r>
            <a:r>
              <a:rPr sz="2000" dirty="0">
                <a:latin typeface="Arial MT"/>
                <a:cs typeface="Arial MT"/>
              </a:rPr>
              <a:t>by</a:t>
            </a:r>
            <a:r>
              <a:rPr sz="2000" spc="-30" dirty="0">
                <a:latin typeface="Arial MT"/>
                <a:cs typeface="Arial MT"/>
              </a:rPr>
              <a:t> </a:t>
            </a:r>
            <a:r>
              <a:rPr sz="2000" dirty="0">
                <a:latin typeface="Arial MT"/>
                <a:cs typeface="Arial MT"/>
              </a:rPr>
              <a:t>the</a:t>
            </a:r>
            <a:r>
              <a:rPr sz="2000" spc="-50" dirty="0">
                <a:latin typeface="Arial MT"/>
                <a:cs typeface="Arial MT"/>
              </a:rPr>
              <a:t> </a:t>
            </a:r>
            <a:r>
              <a:rPr sz="2000" dirty="0">
                <a:latin typeface="Arial MT"/>
                <a:cs typeface="Arial MT"/>
              </a:rPr>
              <a:t>National</a:t>
            </a:r>
            <a:r>
              <a:rPr sz="2000" spc="-35" dirty="0">
                <a:latin typeface="Arial MT"/>
                <a:cs typeface="Arial MT"/>
              </a:rPr>
              <a:t> </a:t>
            </a:r>
            <a:r>
              <a:rPr sz="2000" dirty="0">
                <a:latin typeface="Arial MT"/>
                <a:cs typeface="Arial MT"/>
              </a:rPr>
              <a:t>Institute</a:t>
            </a:r>
            <a:r>
              <a:rPr sz="2000" spc="-45" dirty="0">
                <a:latin typeface="Arial MT"/>
                <a:cs typeface="Arial MT"/>
              </a:rPr>
              <a:t> </a:t>
            </a:r>
            <a:r>
              <a:rPr sz="2000" dirty="0">
                <a:latin typeface="Arial MT"/>
                <a:cs typeface="Arial MT"/>
              </a:rPr>
              <a:t>of</a:t>
            </a:r>
            <a:r>
              <a:rPr sz="2000" spc="-45" dirty="0">
                <a:latin typeface="Arial MT"/>
                <a:cs typeface="Arial MT"/>
              </a:rPr>
              <a:t> </a:t>
            </a:r>
            <a:r>
              <a:rPr sz="2000" spc="-10" dirty="0">
                <a:latin typeface="Arial MT"/>
                <a:cs typeface="Arial MT"/>
              </a:rPr>
              <a:t>Standards </a:t>
            </a:r>
            <a:r>
              <a:rPr sz="2000" dirty="0">
                <a:latin typeface="Arial MT"/>
                <a:cs typeface="Arial MT"/>
              </a:rPr>
              <a:t>(NIST)</a:t>
            </a:r>
            <a:r>
              <a:rPr sz="2000" spc="-30" dirty="0">
                <a:latin typeface="Arial MT"/>
                <a:cs typeface="Arial MT"/>
              </a:rPr>
              <a:t> </a:t>
            </a:r>
            <a:r>
              <a:rPr sz="2000" dirty="0">
                <a:latin typeface="Arial MT"/>
                <a:cs typeface="Arial MT"/>
              </a:rPr>
              <a:t>are</a:t>
            </a:r>
            <a:r>
              <a:rPr sz="2000" spc="-20" dirty="0">
                <a:latin typeface="Arial MT"/>
                <a:cs typeface="Arial MT"/>
              </a:rPr>
              <a:t> </a:t>
            </a:r>
            <a:r>
              <a:rPr sz="2000" dirty="0">
                <a:latin typeface="Arial MT"/>
                <a:cs typeface="Arial MT"/>
              </a:rPr>
              <a:t>mandatory</a:t>
            </a:r>
            <a:r>
              <a:rPr sz="2000" spc="-20" dirty="0">
                <a:latin typeface="Arial MT"/>
                <a:cs typeface="Arial MT"/>
              </a:rPr>
              <a:t> </a:t>
            </a:r>
            <a:r>
              <a:rPr sz="2000" dirty="0">
                <a:latin typeface="Arial MT"/>
                <a:cs typeface="Arial MT"/>
              </a:rPr>
              <a:t>for</a:t>
            </a:r>
            <a:r>
              <a:rPr sz="2000" spc="-30" dirty="0">
                <a:latin typeface="Arial MT"/>
                <a:cs typeface="Arial MT"/>
              </a:rPr>
              <a:t> </a:t>
            </a:r>
            <a:r>
              <a:rPr sz="2000" dirty="0">
                <a:latin typeface="Arial MT"/>
                <a:cs typeface="Arial MT"/>
              </a:rPr>
              <a:t>US</a:t>
            </a:r>
            <a:r>
              <a:rPr sz="2000" spc="-25" dirty="0">
                <a:latin typeface="Arial MT"/>
                <a:cs typeface="Arial MT"/>
              </a:rPr>
              <a:t> </a:t>
            </a:r>
            <a:r>
              <a:rPr sz="2000" dirty="0">
                <a:latin typeface="Arial MT"/>
                <a:cs typeface="Arial MT"/>
              </a:rPr>
              <a:t>Government</a:t>
            </a:r>
            <a:r>
              <a:rPr sz="2000" spc="-30" dirty="0">
                <a:latin typeface="Arial MT"/>
                <a:cs typeface="Arial MT"/>
              </a:rPr>
              <a:t> </a:t>
            </a:r>
            <a:r>
              <a:rPr sz="2000" spc="-10" dirty="0">
                <a:latin typeface="Arial MT"/>
                <a:cs typeface="Arial MT"/>
              </a:rPr>
              <a:t>agencies:</a:t>
            </a:r>
            <a:endParaRPr sz="2000" dirty="0">
              <a:latin typeface="Arial MT"/>
              <a:cs typeface="Arial MT"/>
            </a:endParaRPr>
          </a:p>
          <a:p>
            <a:pPr marL="820419" lvl="1" indent="-350520">
              <a:lnSpc>
                <a:spcPct val="100000"/>
              </a:lnSpc>
              <a:spcBef>
                <a:spcPts val="275"/>
              </a:spcBef>
              <a:buClr>
                <a:srgbClr val="9999CC"/>
              </a:buClr>
              <a:buSzPct val="80555"/>
              <a:buFont typeface="Wingdings" panose="05000000000000000000" pitchFamily="2" charset="2"/>
              <a:buChar char="§"/>
              <a:tabLst>
                <a:tab pos="820419" algn="l"/>
              </a:tabLst>
            </a:pPr>
            <a:r>
              <a:rPr sz="1800" dirty="0">
                <a:latin typeface="Arial MT"/>
                <a:cs typeface="Arial MT"/>
              </a:rPr>
              <a:t>the</a:t>
            </a:r>
            <a:r>
              <a:rPr sz="1800" spc="-40" dirty="0">
                <a:latin typeface="Arial MT"/>
                <a:cs typeface="Arial MT"/>
              </a:rPr>
              <a:t> </a:t>
            </a:r>
            <a:r>
              <a:rPr sz="1800" dirty="0">
                <a:latin typeface="Arial MT"/>
                <a:cs typeface="Arial MT"/>
              </a:rPr>
              <a:t>Federal</a:t>
            </a:r>
            <a:r>
              <a:rPr sz="1800" spc="-35" dirty="0">
                <a:latin typeface="Arial MT"/>
                <a:cs typeface="Arial MT"/>
              </a:rPr>
              <a:t> </a:t>
            </a:r>
            <a:r>
              <a:rPr sz="1800" dirty="0">
                <a:latin typeface="Arial MT"/>
                <a:cs typeface="Arial MT"/>
              </a:rPr>
              <a:t>Information</a:t>
            </a:r>
            <a:r>
              <a:rPr sz="1800" spc="-30" dirty="0">
                <a:latin typeface="Arial MT"/>
                <a:cs typeface="Arial MT"/>
              </a:rPr>
              <a:t> </a:t>
            </a:r>
            <a:r>
              <a:rPr sz="1800" dirty="0">
                <a:latin typeface="Arial MT"/>
                <a:cs typeface="Arial MT"/>
              </a:rPr>
              <a:t>Processing</a:t>
            </a:r>
            <a:r>
              <a:rPr sz="1800" spc="-35" dirty="0">
                <a:latin typeface="Arial MT"/>
                <a:cs typeface="Arial MT"/>
              </a:rPr>
              <a:t> </a:t>
            </a:r>
            <a:r>
              <a:rPr sz="1800" dirty="0">
                <a:latin typeface="Arial MT"/>
                <a:cs typeface="Arial MT"/>
              </a:rPr>
              <a:t>Standard</a:t>
            </a:r>
            <a:r>
              <a:rPr sz="1800" spc="-25" dirty="0">
                <a:latin typeface="Arial MT"/>
                <a:cs typeface="Arial MT"/>
              </a:rPr>
              <a:t> </a:t>
            </a:r>
            <a:r>
              <a:rPr sz="1800" spc="-10" dirty="0">
                <a:latin typeface="Arial MT"/>
                <a:cs typeface="Arial MT"/>
              </a:rPr>
              <a:t>(FIPS).</a:t>
            </a:r>
            <a:endParaRPr sz="1800" dirty="0">
              <a:latin typeface="Arial MT"/>
              <a:cs typeface="Arial MT"/>
            </a:endParaRPr>
          </a:p>
          <a:p>
            <a:pPr marL="820419" lvl="1" indent="-350520">
              <a:lnSpc>
                <a:spcPct val="100000"/>
              </a:lnSpc>
              <a:spcBef>
                <a:spcPts val="455"/>
              </a:spcBef>
              <a:buClr>
                <a:srgbClr val="9999CC"/>
              </a:buClr>
              <a:buSzPct val="80555"/>
              <a:buFont typeface="Wingdings" panose="05000000000000000000" pitchFamily="2" charset="2"/>
              <a:buChar char="§"/>
              <a:tabLst>
                <a:tab pos="820419" algn="l"/>
              </a:tabLst>
            </a:pPr>
            <a:r>
              <a:rPr sz="1800" dirty="0">
                <a:latin typeface="Arial MT"/>
                <a:cs typeface="Arial MT"/>
              </a:rPr>
              <a:t>the</a:t>
            </a:r>
            <a:r>
              <a:rPr sz="1800" spc="-35" dirty="0">
                <a:latin typeface="Arial MT"/>
                <a:cs typeface="Arial MT"/>
              </a:rPr>
              <a:t> </a:t>
            </a:r>
            <a:r>
              <a:rPr sz="1800" dirty="0">
                <a:latin typeface="Arial MT"/>
                <a:cs typeface="Arial MT"/>
              </a:rPr>
              <a:t>Federal</a:t>
            </a:r>
            <a:r>
              <a:rPr sz="1800" spc="-30" dirty="0">
                <a:latin typeface="Arial MT"/>
                <a:cs typeface="Arial MT"/>
              </a:rPr>
              <a:t> </a:t>
            </a:r>
            <a:r>
              <a:rPr sz="1800" dirty="0">
                <a:latin typeface="Arial MT"/>
                <a:cs typeface="Arial MT"/>
              </a:rPr>
              <a:t>Information</a:t>
            </a:r>
            <a:r>
              <a:rPr sz="1800" spc="-25" dirty="0">
                <a:latin typeface="Arial MT"/>
                <a:cs typeface="Arial MT"/>
              </a:rPr>
              <a:t> </a:t>
            </a:r>
            <a:r>
              <a:rPr sz="1800" dirty="0">
                <a:latin typeface="Arial MT"/>
                <a:cs typeface="Arial MT"/>
              </a:rPr>
              <a:t>Security</a:t>
            </a:r>
            <a:r>
              <a:rPr sz="1800" spc="-25" dirty="0">
                <a:latin typeface="Arial MT"/>
                <a:cs typeface="Arial MT"/>
              </a:rPr>
              <a:t> </a:t>
            </a:r>
            <a:r>
              <a:rPr sz="1800" dirty="0">
                <a:latin typeface="Arial MT"/>
                <a:cs typeface="Arial MT"/>
              </a:rPr>
              <a:t>Management</a:t>
            </a:r>
            <a:r>
              <a:rPr sz="1800" spc="-20" dirty="0">
                <a:latin typeface="Arial MT"/>
                <a:cs typeface="Arial MT"/>
              </a:rPr>
              <a:t> </a:t>
            </a:r>
            <a:r>
              <a:rPr sz="1800" dirty="0">
                <a:latin typeface="Arial MT"/>
                <a:cs typeface="Arial MT"/>
              </a:rPr>
              <a:t>Act</a:t>
            </a:r>
            <a:r>
              <a:rPr sz="1800" spc="-20" dirty="0">
                <a:latin typeface="Arial MT"/>
                <a:cs typeface="Arial MT"/>
              </a:rPr>
              <a:t> </a:t>
            </a:r>
            <a:r>
              <a:rPr sz="1800" spc="-10" dirty="0">
                <a:latin typeface="Arial MT"/>
                <a:cs typeface="Arial MT"/>
              </a:rPr>
              <a:t>(FISMA).</a:t>
            </a:r>
            <a:endParaRPr sz="1800" dirty="0">
              <a:latin typeface="Arial MT"/>
              <a:cs typeface="Arial MT"/>
            </a:endParaRPr>
          </a:p>
        </p:txBody>
      </p:sp>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12</a:t>
            </a:fld>
            <a:endParaRPr spc="-25" dirty="0"/>
          </a:p>
        </p:txBody>
      </p:sp>
      <p:sp>
        <p:nvSpPr>
          <p:cNvPr id="6" name="TextBox 5"/>
          <p:cNvSpPr txBox="1"/>
          <p:nvPr/>
        </p:nvSpPr>
        <p:spPr>
          <a:xfrm>
            <a:off x="1143000" y="533400"/>
            <a:ext cx="6248400" cy="426207"/>
          </a:xfrm>
          <a:prstGeom prst="rect">
            <a:avLst/>
          </a:prstGeom>
          <a:noFill/>
        </p:spPr>
        <p:txBody>
          <a:bodyPr wrap="square" rtlCol="0">
            <a:spAutoFit/>
          </a:bodyPr>
          <a:lstStyle/>
          <a:p>
            <a:pPr marL="475615" marR="5080" algn="ctr" rtl="0" fontAlgn="base">
              <a:lnSpc>
                <a:spcPts val="2520"/>
              </a:lnSpc>
              <a:spcBef>
                <a:spcPts val="85"/>
              </a:spcBef>
              <a:spcAft>
                <a:spcPct val="0"/>
              </a:spcAft>
            </a:pPr>
            <a:r>
              <a:rPr lang="en-US" sz="2800" b="1" dirty="0">
                <a:solidFill>
                  <a:srgbClr val="333399"/>
                </a:solidFill>
                <a:latin typeface="Berlin Sans FB Demi"/>
                <a:ea typeface="+mj-ea"/>
                <a:cs typeface="+mj-cs"/>
              </a:rPr>
              <a:t>Auditability of cloud activities</a:t>
            </a:r>
            <a:endParaRPr lang="en-US" sz="2800" b="1" dirty="0">
              <a:solidFill>
                <a:srgbClr val="333399"/>
              </a:solidFill>
              <a:latin typeface="Berlin Sans FB Demi"/>
              <a:ea typeface="+mj-ea"/>
              <a:cs typeface="+mj-cs"/>
            </a:endParaRPr>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8479" y="576996"/>
            <a:ext cx="7435850" cy="444352"/>
          </a:xfrm>
          <a:prstGeom prst="rect">
            <a:avLst/>
          </a:prstGeom>
        </p:spPr>
        <p:txBody>
          <a:bodyPr vert="horz" wrap="square" lIns="0" tIns="13335" rIns="0" bIns="0" rtlCol="0">
            <a:spAutoFit/>
          </a:bodyPr>
          <a:lstStyle/>
          <a:p>
            <a:pPr marL="12700">
              <a:lnSpc>
                <a:spcPct val="100000"/>
              </a:lnSpc>
              <a:spcBef>
                <a:spcPts val="105"/>
              </a:spcBef>
            </a:pPr>
            <a:r>
              <a:rPr sz="2800" dirty="0"/>
              <a:t>Security</a:t>
            </a:r>
            <a:r>
              <a:rPr sz="2800" spc="-30" dirty="0"/>
              <a:t> </a:t>
            </a:r>
            <a:r>
              <a:rPr sz="2800" dirty="0"/>
              <a:t>-</a:t>
            </a:r>
            <a:r>
              <a:rPr sz="2800" spc="-15" dirty="0"/>
              <a:t> </a:t>
            </a:r>
            <a:r>
              <a:rPr sz="2800" dirty="0"/>
              <a:t>the</a:t>
            </a:r>
            <a:r>
              <a:rPr sz="2800" spc="-10" dirty="0"/>
              <a:t> </a:t>
            </a:r>
            <a:r>
              <a:rPr sz="2800" dirty="0"/>
              <a:t>top</a:t>
            </a:r>
            <a:r>
              <a:rPr sz="2800" spc="-20" dirty="0"/>
              <a:t> </a:t>
            </a:r>
            <a:r>
              <a:rPr sz="2800" dirty="0"/>
              <a:t>concern</a:t>
            </a:r>
            <a:r>
              <a:rPr sz="2800" spc="-15" dirty="0"/>
              <a:t> </a:t>
            </a:r>
            <a:r>
              <a:rPr sz="2800" dirty="0"/>
              <a:t>for</a:t>
            </a:r>
            <a:r>
              <a:rPr sz="2800" spc="-25" dirty="0"/>
              <a:t> </a:t>
            </a:r>
            <a:r>
              <a:rPr sz="2800" dirty="0"/>
              <a:t>cloud</a:t>
            </a:r>
            <a:r>
              <a:rPr sz="2800" spc="-20" dirty="0"/>
              <a:t> users</a:t>
            </a:r>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13</a:t>
            </a:fld>
            <a:endParaRPr spc="-25" dirty="0"/>
          </a:p>
        </p:txBody>
      </p:sp>
      <p:sp>
        <p:nvSpPr>
          <p:cNvPr id="3" name="object 3"/>
          <p:cNvSpPr txBox="1"/>
          <p:nvPr/>
        </p:nvSpPr>
        <p:spPr>
          <a:xfrm>
            <a:off x="574040" y="1234796"/>
            <a:ext cx="8221345" cy="5328765"/>
          </a:xfrm>
          <a:prstGeom prst="rect">
            <a:avLst/>
          </a:prstGeom>
        </p:spPr>
        <p:txBody>
          <a:bodyPr vert="horz" wrap="square" lIns="0" tIns="29209" rIns="0" bIns="0" rtlCol="0">
            <a:spAutoFit/>
          </a:bodyPr>
          <a:lstStyle/>
          <a:p>
            <a:pPr marL="355600" indent="-342900">
              <a:lnSpc>
                <a:spcPct val="100000"/>
              </a:lnSpc>
              <a:spcBef>
                <a:spcPts val="229"/>
              </a:spcBef>
              <a:buClr>
                <a:srgbClr val="00007C"/>
              </a:buClr>
              <a:buSzPct val="75000"/>
              <a:buFont typeface="Wingdings"/>
              <a:buChar char=""/>
              <a:tabLst>
                <a:tab pos="355600" algn="l"/>
              </a:tabLst>
            </a:pPr>
            <a:r>
              <a:rPr sz="2000" dirty="0">
                <a:latin typeface="Arial MT"/>
                <a:cs typeface="Arial MT"/>
              </a:rPr>
              <a:t>The</a:t>
            </a:r>
            <a:r>
              <a:rPr sz="2000" spc="-35" dirty="0">
                <a:latin typeface="Arial MT"/>
                <a:cs typeface="Arial MT"/>
              </a:rPr>
              <a:t> </a:t>
            </a:r>
            <a:r>
              <a:rPr sz="2000" i="1" dirty="0">
                <a:latin typeface="Arial"/>
                <a:cs typeface="Arial"/>
              </a:rPr>
              <a:t>unauthorized</a:t>
            </a:r>
            <a:r>
              <a:rPr sz="2000" i="1" spc="-30" dirty="0">
                <a:latin typeface="Arial"/>
                <a:cs typeface="Arial"/>
              </a:rPr>
              <a:t> </a:t>
            </a:r>
            <a:r>
              <a:rPr sz="2000" i="1" dirty="0">
                <a:latin typeface="Arial"/>
                <a:cs typeface="Arial"/>
              </a:rPr>
              <a:t>access</a:t>
            </a:r>
            <a:r>
              <a:rPr sz="2000" i="1" spc="-20" dirty="0">
                <a:latin typeface="Arial"/>
                <a:cs typeface="Arial"/>
              </a:rPr>
              <a:t> </a:t>
            </a:r>
            <a:r>
              <a:rPr sz="2000" dirty="0">
                <a:latin typeface="Arial MT"/>
                <a:cs typeface="Arial MT"/>
              </a:rPr>
              <a:t>to</a:t>
            </a:r>
            <a:r>
              <a:rPr sz="2000" spc="-30" dirty="0">
                <a:latin typeface="Arial MT"/>
                <a:cs typeface="Arial MT"/>
              </a:rPr>
              <a:t> </a:t>
            </a:r>
            <a:r>
              <a:rPr sz="2000" dirty="0">
                <a:latin typeface="Arial MT"/>
                <a:cs typeface="Arial MT"/>
              </a:rPr>
              <a:t>confidential</a:t>
            </a:r>
            <a:r>
              <a:rPr sz="2000" spc="-40" dirty="0">
                <a:latin typeface="Arial MT"/>
                <a:cs typeface="Arial MT"/>
              </a:rPr>
              <a:t> </a:t>
            </a:r>
            <a:r>
              <a:rPr sz="2000" dirty="0">
                <a:latin typeface="Arial MT"/>
                <a:cs typeface="Arial MT"/>
              </a:rPr>
              <a:t>information</a:t>
            </a:r>
            <a:r>
              <a:rPr sz="2000" spc="-40" dirty="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the</a:t>
            </a:r>
            <a:r>
              <a:rPr sz="2000" spc="-15" dirty="0">
                <a:latin typeface="Arial MT"/>
                <a:cs typeface="Arial MT"/>
              </a:rPr>
              <a:t> </a:t>
            </a:r>
            <a:r>
              <a:rPr sz="2000" i="1" dirty="0">
                <a:latin typeface="Arial"/>
                <a:cs typeface="Arial"/>
              </a:rPr>
              <a:t>data</a:t>
            </a:r>
            <a:r>
              <a:rPr sz="2000" i="1" spc="-30" dirty="0">
                <a:latin typeface="Arial"/>
                <a:cs typeface="Arial"/>
              </a:rPr>
              <a:t> </a:t>
            </a:r>
            <a:r>
              <a:rPr sz="2000" i="1" spc="-10" dirty="0">
                <a:latin typeface="Arial"/>
                <a:cs typeface="Arial"/>
              </a:rPr>
              <a:t>theft</a:t>
            </a:r>
            <a:endParaRPr sz="2000" dirty="0">
              <a:latin typeface="Arial"/>
              <a:cs typeface="Arial"/>
            </a:endParaRPr>
          </a:p>
          <a:p>
            <a:pPr marL="355600">
              <a:lnSpc>
                <a:spcPct val="100000"/>
              </a:lnSpc>
              <a:spcBef>
                <a:spcPts val="130"/>
              </a:spcBef>
            </a:pPr>
            <a:r>
              <a:rPr sz="2000" dirty="0">
                <a:latin typeface="Arial MT"/>
                <a:cs typeface="Arial MT"/>
              </a:rPr>
              <a:t>top</a:t>
            </a:r>
            <a:r>
              <a:rPr sz="2000" spc="-20" dirty="0">
                <a:latin typeface="Arial MT"/>
                <a:cs typeface="Arial MT"/>
              </a:rPr>
              <a:t> </a:t>
            </a:r>
            <a:r>
              <a:rPr sz="2000" dirty="0">
                <a:latin typeface="Arial MT"/>
                <a:cs typeface="Arial MT"/>
              </a:rPr>
              <a:t>the</a:t>
            </a:r>
            <a:r>
              <a:rPr sz="2000" spc="-20" dirty="0">
                <a:latin typeface="Arial MT"/>
                <a:cs typeface="Arial MT"/>
              </a:rPr>
              <a:t> </a:t>
            </a:r>
            <a:r>
              <a:rPr sz="2000" dirty="0">
                <a:latin typeface="Arial MT"/>
                <a:cs typeface="Arial MT"/>
              </a:rPr>
              <a:t>list</a:t>
            </a:r>
            <a:r>
              <a:rPr sz="2000" spc="-10" dirty="0">
                <a:latin typeface="Arial MT"/>
                <a:cs typeface="Arial MT"/>
              </a:rPr>
              <a:t> </a:t>
            </a:r>
            <a:r>
              <a:rPr sz="2000" dirty="0">
                <a:latin typeface="Arial MT"/>
                <a:cs typeface="Arial MT"/>
              </a:rPr>
              <a:t>of</a:t>
            </a:r>
            <a:r>
              <a:rPr sz="2000" spc="-25" dirty="0">
                <a:latin typeface="Arial MT"/>
                <a:cs typeface="Arial MT"/>
              </a:rPr>
              <a:t> </a:t>
            </a:r>
            <a:r>
              <a:rPr sz="2000" dirty="0">
                <a:latin typeface="Arial MT"/>
                <a:cs typeface="Arial MT"/>
              </a:rPr>
              <a:t>user</a:t>
            </a:r>
            <a:r>
              <a:rPr sz="2000" spc="-10" dirty="0">
                <a:latin typeface="Arial MT"/>
                <a:cs typeface="Arial MT"/>
              </a:rPr>
              <a:t> concerns.</a:t>
            </a:r>
            <a:endParaRPr sz="2000" dirty="0">
              <a:latin typeface="Arial MT"/>
              <a:cs typeface="Arial MT"/>
            </a:endParaRPr>
          </a:p>
          <a:p>
            <a:pPr marL="755015" marR="302895" lvl="1" indent="-285750">
              <a:lnSpc>
                <a:spcPct val="102400"/>
              </a:lnSpc>
              <a:spcBef>
                <a:spcPts val="210"/>
              </a:spcBef>
              <a:buClr>
                <a:srgbClr val="9999CC"/>
              </a:buClr>
              <a:buSzPct val="80555"/>
              <a:buFont typeface="Wingdings" panose="05000000000000000000" pitchFamily="2" charset="2"/>
              <a:buChar char="§"/>
              <a:tabLst>
                <a:tab pos="756285" algn="l"/>
              </a:tabLst>
            </a:pPr>
            <a:r>
              <a:rPr sz="1800" dirty="0">
                <a:latin typeface="Arial MT"/>
                <a:cs typeface="Arial MT"/>
              </a:rPr>
              <a:t>Data</a:t>
            </a:r>
            <a:r>
              <a:rPr sz="1800" spc="-10" dirty="0">
                <a:latin typeface="Arial MT"/>
                <a:cs typeface="Arial MT"/>
              </a:rPr>
              <a:t> </a:t>
            </a:r>
            <a:r>
              <a:rPr sz="1800" dirty="0">
                <a:latin typeface="Arial MT"/>
                <a:cs typeface="Arial MT"/>
              </a:rPr>
              <a:t>is</a:t>
            </a:r>
            <a:r>
              <a:rPr sz="1800" spc="-10" dirty="0">
                <a:latin typeface="Arial MT"/>
                <a:cs typeface="Arial MT"/>
              </a:rPr>
              <a:t> </a:t>
            </a:r>
            <a:r>
              <a:rPr sz="1800" dirty="0">
                <a:latin typeface="Arial MT"/>
                <a:cs typeface="Arial MT"/>
              </a:rPr>
              <a:t>more</a:t>
            </a:r>
            <a:r>
              <a:rPr sz="1800" spc="-20" dirty="0">
                <a:latin typeface="Arial MT"/>
                <a:cs typeface="Arial MT"/>
              </a:rPr>
              <a:t> </a:t>
            </a:r>
            <a:r>
              <a:rPr sz="1800" dirty="0">
                <a:latin typeface="Arial MT"/>
                <a:cs typeface="Arial MT"/>
              </a:rPr>
              <a:t>vulnerable</a:t>
            </a:r>
            <a:r>
              <a:rPr sz="1800" spc="-20" dirty="0">
                <a:latin typeface="Arial MT"/>
                <a:cs typeface="Arial MT"/>
              </a:rPr>
              <a:t> </a:t>
            </a:r>
            <a:r>
              <a:rPr sz="1800" dirty="0">
                <a:latin typeface="Arial MT"/>
                <a:cs typeface="Arial MT"/>
              </a:rPr>
              <a:t>in</a:t>
            </a:r>
            <a:r>
              <a:rPr sz="1800" spc="-10" dirty="0">
                <a:latin typeface="Arial MT"/>
                <a:cs typeface="Arial MT"/>
              </a:rPr>
              <a:t> </a:t>
            </a:r>
            <a:r>
              <a:rPr sz="1800" dirty="0">
                <a:latin typeface="Arial MT"/>
                <a:cs typeface="Arial MT"/>
              </a:rPr>
              <a:t>storage,</a:t>
            </a:r>
            <a:r>
              <a:rPr sz="1800" spc="-5" dirty="0">
                <a:latin typeface="Arial MT"/>
                <a:cs typeface="Arial MT"/>
              </a:rPr>
              <a:t> </a:t>
            </a:r>
            <a:r>
              <a:rPr sz="1800" dirty="0">
                <a:latin typeface="Arial MT"/>
                <a:cs typeface="Arial MT"/>
              </a:rPr>
              <a:t>as</a:t>
            </a:r>
            <a:r>
              <a:rPr sz="1800" spc="-10" dirty="0">
                <a:latin typeface="Arial MT"/>
                <a:cs typeface="Arial MT"/>
              </a:rPr>
              <a:t> </a:t>
            </a:r>
            <a:r>
              <a:rPr sz="1800" dirty="0">
                <a:latin typeface="Arial MT"/>
                <a:cs typeface="Arial MT"/>
              </a:rPr>
              <a:t>it</a:t>
            </a:r>
            <a:r>
              <a:rPr sz="1800" spc="-10" dirty="0">
                <a:latin typeface="Arial MT"/>
                <a:cs typeface="Arial MT"/>
              </a:rPr>
              <a:t> </a:t>
            </a:r>
            <a:r>
              <a:rPr sz="1800" dirty="0">
                <a:latin typeface="Arial MT"/>
                <a:cs typeface="Arial MT"/>
              </a:rPr>
              <a:t>is</a:t>
            </a:r>
            <a:r>
              <a:rPr sz="1800" spc="-10" dirty="0">
                <a:latin typeface="Arial MT"/>
                <a:cs typeface="Arial MT"/>
              </a:rPr>
              <a:t> </a:t>
            </a:r>
            <a:r>
              <a:rPr sz="1800" dirty="0">
                <a:latin typeface="Arial MT"/>
                <a:cs typeface="Arial MT"/>
              </a:rPr>
              <a:t>kept</a:t>
            </a:r>
            <a:r>
              <a:rPr sz="1800" spc="-5" dirty="0">
                <a:latin typeface="Arial MT"/>
                <a:cs typeface="Arial MT"/>
              </a:rPr>
              <a:t> </a:t>
            </a:r>
            <a:r>
              <a:rPr sz="1800" dirty="0">
                <a:latin typeface="Arial MT"/>
                <a:cs typeface="Arial MT"/>
              </a:rPr>
              <a:t>in</a:t>
            </a:r>
            <a:r>
              <a:rPr sz="1800" spc="5" dirty="0">
                <a:latin typeface="Arial MT"/>
                <a:cs typeface="Arial MT"/>
              </a:rPr>
              <a:t> </a:t>
            </a:r>
            <a:r>
              <a:rPr sz="1800" dirty="0">
                <a:latin typeface="Arial MT"/>
                <a:cs typeface="Arial MT"/>
              </a:rPr>
              <a:t>storage</a:t>
            </a:r>
            <a:r>
              <a:rPr sz="1800" spc="-10" dirty="0">
                <a:latin typeface="Arial MT"/>
                <a:cs typeface="Arial MT"/>
              </a:rPr>
              <a:t> </a:t>
            </a:r>
            <a:r>
              <a:rPr sz="1800" dirty="0">
                <a:latin typeface="Arial MT"/>
                <a:cs typeface="Arial MT"/>
              </a:rPr>
              <a:t>for</a:t>
            </a:r>
            <a:r>
              <a:rPr sz="1800" spc="-5" dirty="0">
                <a:latin typeface="Arial MT"/>
                <a:cs typeface="Arial MT"/>
              </a:rPr>
              <a:t> </a:t>
            </a:r>
            <a:r>
              <a:rPr sz="1800" spc="-10" dirty="0">
                <a:latin typeface="Arial MT"/>
                <a:cs typeface="Arial MT"/>
              </a:rPr>
              <a:t>extended 	</a:t>
            </a:r>
            <a:r>
              <a:rPr sz="1800" dirty="0">
                <a:latin typeface="Arial MT"/>
                <a:cs typeface="Arial MT"/>
              </a:rPr>
              <a:t>periods</a:t>
            </a:r>
            <a:r>
              <a:rPr sz="1800" spc="-20" dirty="0">
                <a:latin typeface="Arial MT"/>
                <a:cs typeface="Arial MT"/>
              </a:rPr>
              <a:t> </a:t>
            </a:r>
            <a:r>
              <a:rPr sz="1800" dirty="0">
                <a:latin typeface="Arial MT"/>
                <a:cs typeface="Arial MT"/>
              </a:rPr>
              <a:t>of</a:t>
            </a:r>
            <a:r>
              <a:rPr sz="1800" spc="-20" dirty="0">
                <a:latin typeface="Arial MT"/>
                <a:cs typeface="Arial MT"/>
              </a:rPr>
              <a:t> time.</a:t>
            </a:r>
            <a:endParaRPr sz="1800" dirty="0">
              <a:latin typeface="Arial MT"/>
              <a:cs typeface="Arial MT"/>
            </a:endParaRPr>
          </a:p>
          <a:p>
            <a:pPr marL="755015" marR="173990" lvl="1" indent="-285750">
              <a:lnSpc>
                <a:spcPct val="101899"/>
              </a:lnSpc>
              <a:spcBef>
                <a:spcPts val="405"/>
              </a:spcBef>
              <a:buClr>
                <a:srgbClr val="9999CC"/>
              </a:buClr>
              <a:buSzPct val="80555"/>
              <a:buFont typeface="Wingdings" panose="05000000000000000000" pitchFamily="2" charset="2"/>
              <a:buChar char="§"/>
              <a:tabLst>
                <a:tab pos="756285" algn="l"/>
              </a:tabLst>
            </a:pPr>
            <a:r>
              <a:rPr sz="1800" dirty="0">
                <a:latin typeface="Arial MT"/>
                <a:cs typeface="Arial MT"/>
              </a:rPr>
              <a:t>Threats</a:t>
            </a:r>
            <a:r>
              <a:rPr sz="1800" spc="-15" dirty="0">
                <a:latin typeface="Arial MT"/>
                <a:cs typeface="Arial MT"/>
              </a:rPr>
              <a:t> </a:t>
            </a:r>
            <a:r>
              <a:rPr sz="1800" dirty="0">
                <a:latin typeface="Arial MT"/>
                <a:cs typeface="Arial MT"/>
              </a:rPr>
              <a:t>during</a:t>
            </a:r>
            <a:r>
              <a:rPr sz="1800" spc="-15" dirty="0">
                <a:latin typeface="Arial MT"/>
                <a:cs typeface="Arial MT"/>
              </a:rPr>
              <a:t> </a:t>
            </a:r>
            <a:r>
              <a:rPr sz="1800" dirty="0">
                <a:latin typeface="Arial MT"/>
                <a:cs typeface="Arial MT"/>
              </a:rPr>
              <a:t>processing</a:t>
            </a:r>
            <a:r>
              <a:rPr sz="1800" spc="-20" dirty="0">
                <a:latin typeface="Arial MT"/>
                <a:cs typeface="Arial MT"/>
              </a:rPr>
              <a:t> </a:t>
            </a:r>
            <a:r>
              <a:rPr sz="1800" dirty="0">
                <a:latin typeface="Arial MT"/>
                <a:cs typeface="Arial MT"/>
              </a:rPr>
              <a:t>cannot</a:t>
            </a:r>
            <a:r>
              <a:rPr sz="1800" spc="-15" dirty="0">
                <a:latin typeface="Arial MT"/>
                <a:cs typeface="Arial MT"/>
              </a:rPr>
              <a:t> </a:t>
            </a:r>
            <a:r>
              <a:rPr sz="1800" dirty="0">
                <a:latin typeface="Arial MT"/>
                <a:cs typeface="Arial MT"/>
              </a:rPr>
              <a:t>be</a:t>
            </a:r>
            <a:r>
              <a:rPr sz="1800" spc="-15" dirty="0">
                <a:latin typeface="Arial MT"/>
                <a:cs typeface="Arial MT"/>
              </a:rPr>
              <a:t> </a:t>
            </a:r>
            <a:r>
              <a:rPr sz="1800" dirty="0">
                <a:latin typeface="Arial MT"/>
                <a:cs typeface="Arial MT"/>
              </a:rPr>
              <a:t>ignored;</a:t>
            </a:r>
            <a:r>
              <a:rPr sz="1800" spc="-10" dirty="0">
                <a:latin typeface="Arial MT"/>
                <a:cs typeface="Arial MT"/>
              </a:rPr>
              <a:t> </a:t>
            </a:r>
            <a:r>
              <a:rPr sz="1800" dirty="0">
                <a:latin typeface="Arial MT"/>
                <a:cs typeface="Arial MT"/>
              </a:rPr>
              <a:t>such</a:t>
            </a:r>
            <a:r>
              <a:rPr sz="1800" spc="-20" dirty="0">
                <a:latin typeface="Arial MT"/>
                <a:cs typeface="Arial MT"/>
              </a:rPr>
              <a:t> </a:t>
            </a:r>
            <a:r>
              <a:rPr sz="1800" dirty="0">
                <a:latin typeface="Arial MT"/>
                <a:cs typeface="Arial MT"/>
              </a:rPr>
              <a:t>threats</a:t>
            </a:r>
            <a:r>
              <a:rPr sz="1800" spc="-20" dirty="0">
                <a:latin typeface="Arial MT"/>
                <a:cs typeface="Arial MT"/>
              </a:rPr>
              <a:t> </a:t>
            </a:r>
            <a:r>
              <a:rPr sz="1800" dirty="0">
                <a:latin typeface="Arial MT"/>
                <a:cs typeface="Arial MT"/>
              </a:rPr>
              <a:t>can</a:t>
            </a:r>
            <a:r>
              <a:rPr sz="1800" spc="-25" dirty="0">
                <a:latin typeface="Arial MT"/>
                <a:cs typeface="Arial MT"/>
              </a:rPr>
              <a:t> </a:t>
            </a:r>
            <a:r>
              <a:rPr sz="1800" spc="-10" dirty="0">
                <a:latin typeface="Arial MT"/>
                <a:cs typeface="Arial MT"/>
              </a:rPr>
              <a:t>originate 	</a:t>
            </a:r>
            <a:r>
              <a:rPr sz="1800" dirty="0">
                <a:latin typeface="Arial MT"/>
                <a:cs typeface="Arial MT"/>
              </a:rPr>
              <a:t>from</a:t>
            </a:r>
            <a:r>
              <a:rPr sz="1800" spc="-20" dirty="0">
                <a:latin typeface="Arial MT"/>
                <a:cs typeface="Arial MT"/>
              </a:rPr>
              <a:t> </a:t>
            </a:r>
            <a:r>
              <a:rPr sz="1800" dirty="0">
                <a:latin typeface="Arial MT"/>
                <a:cs typeface="Arial MT"/>
              </a:rPr>
              <a:t>flaws</a:t>
            </a:r>
            <a:r>
              <a:rPr sz="1800" spc="-15" dirty="0">
                <a:latin typeface="Arial MT"/>
                <a:cs typeface="Arial MT"/>
              </a:rPr>
              <a:t> </a:t>
            </a:r>
            <a:r>
              <a:rPr sz="1800" dirty="0">
                <a:latin typeface="Arial MT"/>
                <a:cs typeface="Arial MT"/>
              </a:rPr>
              <a:t>in</a:t>
            </a:r>
            <a:r>
              <a:rPr sz="1800" spc="-15"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VMM,</a:t>
            </a:r>
            <a:r>
              <a:rPr sz="1800" spc="-10" dirty="0">
                <a:latin typeface="Arial MT"/>
                <a:cs typeface="Arial MT"/>
              </a:rPr>
              <a:t> </a:t>
            </a:r>
            <a:r>
              <a:rPr sz="1800" dirty="0">
                <a:latin typeface="Arial MT"/>
                <a:cs typeface="Arial MT"/>
              </a:rPr>
              <a:t>rogue</a:t>
            </a:r>
            <a:r>
              <a:rPr sz="1800" spc="-10" dirty="0">
                <a:latin typeface="Arial MT"/>
                <a:cs typeface="Arial MT"/>
              </a:rPr>
              <a:t> </a:t>
            </a:r>
            <a:r>
              <a:rPr sz="1800" dirty="0">
                <a:latin typeface="Arial MT"/>
                <a:cs typeface="Arial MT"/>
              </a:rPr>
              <a:t>VMs-This</a:t>
            </a:r>
            <a:r>
              <a:rPr sz="1800" spc="-15" dirty="0">
                <a:latin typeface="Arial MT"/>
                <a:cs typeface="Arial MT"/>
              </a:rPr>
              <a:t> </a:t>
            </a:r>
            <a:r>
              <a:rPr sz="1800" dirty="0">
                <a:latin typeface="Arial MT"/>
                <a:cs typeface="Arial MT"/>
              </a:rPr>
              <a:t>allows</a:t>
            </a:r>
            <a:r>
              <a:rPr sz="1800" spc="-15" dirty="0">
                <a:latin typeface="Arial MT"/>
                <a:cs typeface="Arial MT"/>
              </a:rPr>
              <a:t> </a:t>
            </a:r>
            <a:r>
              <a:rPr sz="1800" dirty="0">
                <a:latin typeface="Arial MT"/>
                <a:cs typeface="Arial MT"/>
              </a:rPr>
              <a:t>attackers</a:t>
            </a:r>
            <a:r>
              <a:rPr sz="1800" spc="-15"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hide</a:t>
            </a:r>
            <a:r>
              <a:rPr sz="1800" spc="-15" dirty="0">
                <a:latin typeface="Arial MT"/>
                <a:cs typeface="Arial MT"/>
              </a:rPr>
              <a:t> </a:t>
            </a:r>
            <a:r>
              <a:rPr sz="1800" spc="-10" dirty="0">
                <a:latin typeface="Arial MT"/>
                <a:cs typeface="Arial MT"/>
              </a:rPr>
              <a:t>their 	</a:t>
            </a:r>
            <a:r>
              <a:rPr sz="1800" dirty="0">
                <a:latin typeface="Arial MT"/>
                <a:cs typeface="Arial MT"/>
              </a:rPr>
              <a:t>activities</a:t>
            </a:r>
            <a:r>
              <a:rPr sz="1800" spc="-40" dirty="0">
                <a:latin typeface="Arial MT"/>
                <a:cs typeface="Arial MT"/>
              </a:rPr>
              <a:t> </a:t>
            </a:r>
            <a:r>
              <a:rPr sz="1800" dirty="0">
                <a:latin typeface="Arial MT"/>
                <a:cs typeface="Arial MT"/>
              </a:rPr>
              <a:t>and</a:t>
            </a:r>
            <a:r>
              <a:rPr sz="1800" spc="-15" dirty="0">
                <a:latin typeface="Arial MT"/>
                <a:cs typeface="Arial MT"/>
              </a:rPr>
              <a:t> </a:t>
            </a:r>
            <a:r>
              <a:rPr sz="1800" dirty="0">
                <a:latin typeface="Arial MT"/>
                <a:cs typeface="Arial MT"/>
              </a:rPr>
              <a:t>maintain</a:t>
            </a:r>
            <a:r>
              <a:rPr sz="1800" spc="-35" dirty="0">
                <a:latin typeface="Arial MT"/>
                <a:cs typeface="Arial MT"/>
              </a:rPr>
              <a:t> </a:t>
            </a:r>
            <a:r>
              <a:rPr sz="1800" dirty="0">
                <a:latin typeface="Arial MT"/>
                <a:cs typeface="Arial MT"/>
              </a:rPr>
              <a:t>control</a:t>
            </a:r>
            <a:r>
              <a:rPr sz="1800" spc="-25" dirty="0">
                <a:latin typeface="Arial MT"/>
                <a:cs typeface="Arial MT"/>
              </a:rPr>
              <a:t> </a:t>
            </a:r>
            <a:r>
              <a:rPr sz="1800" dirty="0">
                <a:latin typeface="Arial MT"/>
                <a:cs typeface="Arial MT"/>
              </a:rPr>
              <a:t>over</a:t>
            </a:r>
            <a:r>
              <a:rPr sz="1800" spc="-25" dirty="0">
                <a:latin typeface="Arial MT"/>
                <a:cs typeface="Arial MT"/>
              </a:rPr>
              <a:t> </a:t>
            </a:r>
            <a:r>
              <a:rPr sz="1800" dirty="0">
                <a:latin typeface="Arial MT"/>
                <a:cs typeface="Arial MT"/>
              </a:rPr>
              <a:t>compromised</a:t>
            </a:r>
            <a:r>
              <a:rPr sz="1800" spc="-35" dirty="0">
                <a:latin typeface="Arial MT"/>
                <a:cs typeface="Arial MT"/>
              </a:rPr>
              <a:t> </a:t>
            </a:r>
            <a:r>
              <a:rPr sz="1800" spc="-10" dirty="0">
                <a:latin typeface="Arial MT"/>
                <a:cs typeface="Arial MT"/>
              </a:rPr>
              <a:t>systems.</a:t>
            </a:r>
            <a:endParaRPr sz="1800" dirty="0">
              <a:latin typeface="Arial MT"/>
              <a:cs typeface="Arial MT"/>
            </a:endParaRPr>
          </a:p>
          <a:p>
            <a:pPr marL="355600" marR="640715" indent="-343535">
              <a:lnSpc>
                <a:spcPct val="105600"/>
              </a:lnSpc>
              <a:spcBef>
                <a:spcPts val="525"/>
              </a:spcBef>
              <a:buClr>
                <a:srgbClr val="00007C"/>
              </a:buClr>
              <a:buSzPct val="75000"/>
              <a:buFont typeface="Wingdings"/>
              <a:buChar char=""/>
              <a:tabLst>
                <a:tab pos="355600" algn="l"/>
              </a:tabLst>
            </a:pPr>
            <a:r>
              <a:rPr sz="2000" dirty="0">
                <a:latin typeface="Arial MT"/>
                <a:cs typeface="Arial MT"/>
              </a:rPr>
              <a:t>There</a:t>
            </a:r>
            <a:r>
              <a:rPr sz="2000" spc="-30" dirty="0">
                <a:latin typeface="Arial MT"/>
                <a:cs typeface="Arial MT"/>
              </a:rPr>
              <a:t> </a:t>
            </a:r>
            <a:r>
              <a:rPr sz="2000" dirty="0">
                <a:latin typeface="Arial MT"/>
                <a:cs typeface="Arial MT"/>
              </a:rPr>
              <a:t>is</a:t>
            </a:r>
            <a:r>
              <a:rPr sz="2000" spc="-1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risk</a:t>
            </a:r>
            <a:r>
              <a:rPr sz="2000" spc="-5"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unauthorized</a:t>
            </a:r>
            <a:r>
              <a:rPr sz="2000" spc="-15" dirty="0">
                <a:latin typeface="Arial MT"/>
                <a:cs typeface="Arial MT"/>
              </a:rPr>
              <a:t> </a:t>
            </a:r>
            <a:r>
              <a:rPr sz="2000" dirty="0">
                <a:latin typeface="Arial MT"/>
                <a:cs typeface="Arial MT"/>
              </a:rPr>
              <a:t>access</a:t>
            </a:r>
            <a:r>
              <a:rPr sz="2000" spc="-20" dirty="0">
                <a:latin typeface="Arial MT"/>
                <a:cs typeface="Arial MT"/>
              </a:rPr>
              <a:t> </a:t>
            </a:r>
            <a:r>
              <a:rPr sz="2000" dirty="0">
                <a:latin typeface="Arial MT"/>
                <a:cs typeface="Arial MT"/>
              </a:rPr>
              <a:t>and</a:t>
            </a:r>
            <a:r>
              <a:rPr sz="2000" spc="-10" dirty="0">
                <a:latin typeface="Arial MT"/>
                <a:cs typeface="Arial MT"/>
              </a:rPr>
              <a:t> </a:t>
            </a:r>
            <a:r>
              <a:rPr sz="2000" dirty="0">
                <a:latin typeface="Arial MT"/>
                <a:cs typeface="Arial MT"/>
              </a:rPr>
              <a:t>data</a:t>
            </a:r>
            <a:r>
              <a:rPr sz="2000" spc="-20" dirty="0">
                <a:latin typeface="Arial MT"/>
                <a:cs typeface="Arial MT"/>
              </a:rPr>
              <a:t> </a:t>
            </a:r>
            <a:r>
              <a:rPr sz="2000" dirty="0">
                <a:latin typeface="Arial MT"/>
                <a:cs typeface="Arial MT"/>
              </a:rPr>
              <a:t>theft</a:t>
            </a:r>
            <a:r>
              <a:rPr sz="2000" spc="-35" dirty="0">
                <a:latin typeface="Arial MT"/>
                <a:cs typeface="Arial MT"/>
              </a:rPr>
              <a:t> </a:t>
            </a:r>
            <a:r>
              <a:rPr sz="2000" dirty="0">
                <a:latin typeface="Arial MT"/>
                <a:cs typeface="Arial MT"/>
              </a:rPr>
              <a:t>posed</a:t>
            </a:r>
            <a:r>
              <a:rPr sz="2000" spc="-25" dirty="0">
                <a:latin typeface="Arial MT"/>
                <a:cs typeface="Arial MT"/>
              </a:rPr>
              <a:t> by </a:t>
            </a:r>
            <a:r>
              <a:rPr sz="2000" dirty="0">
                <a:latin typeface="Arial MT"/>
                <a:cs typeface="Arial MT"/>
              </a:rPr>
              <a:t>rogue</a:t>
            </a:r>
            <a:r>
              <a:rPr sz="2000" spc="-40" dirty="0">
                <a:latin typeface="Arial MT"/>
                <a:cs typeface="Arial MT"/>
              </a:rPr>
              <a:t> </a:t>
            </a:r>
            <a:r>
              <a:rPr sz="2000" dirty="0">
                <a:latin typeface="Arial MT"/>
                <a:cs typeface="Arial MT"/>
              </a:rPr>
              <a:t>employees</a:t>
            </a:r>
            <a:r>
              <a:rPr sz="2000" spc="-40" dirty="0">
                <a:latin typeface="Arial MT"/>
                <a:cs typeface="Arial MT"/>
              </a:rPr>
              <a:t> </a:t>
            </a:r>
            <a:r>
              <a:rPr sz="2000" dirty="0">
                <a:latin typeface="Arial MT"/>
                <a:cs typeface="Arial MT"/>
              </a:rPr>
              <a:t>of</a:t>
            </a:r>
            <a:r>
              <a:rPr sz="2000" spc="-45" dirty="0">
                <a:latin typeface="Arial MT"/>
                <a:cs typeface="Arial MT"/>
              </a:rPr>
              <a:t> </a:t>
            </a:r>
            <a:r>
              <a:rPr sz="2000" dirty="0">
                <a:latin typeface="Arial MT"/>
                <a:cs typeface="Arial MT"/>
              </a:rPr>
              <a:t>a</a:t>
            </a:r>
            <a:r>
              <a:rPr sz="2000" spc="-40" dirty="0">
                <a:latin typeface="Arial MT"/>
                <a:cs typeface="Arial MT"/>
              </a:rPr>
              <a:t> </a:t>
            </a:r>
            <a:r>
              <a:rPr sz="2000" dirty="0">
                <a:latin typeface="Arial MT"/>
                <a:cs typeface="Arial MT"/>
              </a:rPr>
              <a:t>Cloud</a:t>
            </a:r>
            <a:r>
              <a:rPr sz="2000" spc="-35" dirty="0">
                <a:latin typeface="Arial MT"/>
                <a:cs typeface="Arial MT"/>
              </a:rPr>
              <a:t> </a:t>
            </a:r>
            <a:r>
              <a:rPr sz="2000" dirty="0">
                <a:latin typeface="Arial MT"/>
                <a:cs typeface="Arial MT"/>
              </a:rPr>
              <a:t>Service</a:t>
            </a:r>
            <a:r>
              <a:rPr sz="2000" spc="-35" dirty="0">
                <a:latin typeface="Arial MT"/>
                <a:cs typeface="Arial MT"/>
              </a:rPr>
              <a:t> </a:t>
            </a:r>
            <a:r>
              <a:rPr sz="2000" dirty="0">
                <a:latin typeface="Arial MT"/>
                <a:cs typeface="Arial MT"/>
              </a:rPr>
              <a:t>Provider</a:t>
            </a:r>
            <a:r>
              <a:rPr sz="2000" spc="-40" dirty="0">
                <a:latin typeface="Arial MT"/>
                <a:cs typeface="Arial MT"/>
              </a:rPr>
              <a:t> </a:t>
            </a:r>
            <a:r>
              <a:rPr sz="2000" spc="-10" dirty="0">
                <a:latin typeface="Arial MT"/>
                <a:cs typeface="Arial MT"/>
              </a:rPr>
              <a:t>(CSP).</a:t>
            </a:r>
            <a:endParaRPr sz="2000" dirty="0">
              <a:latin typeface="Arial MT"/>
              <a:cs typeface="Arial MT"/>
            </a:endParaRPr>
          </a:p>
          <a:p>
            <a:pPr marL="355600" indent="-342900">
              <a:lnSpc>
                <a:spcPct val="100000"/>
              </a:lnSpc>
              <a:spcBef>
                <a:spcPts val="495"/>
              </a:spcBef>
              <a:buClr>
                <a:srgbClr val="00007C"/>
              </a:buClr>
              <a:buSzPct val="75000"/>
              <a:buFont typeface="Wingdings"/>
              <a:buChar char=""/>
              <a:tabLst>
                <a:tab pos="355600" algn="l"/>
              </a:tabLst>
            </a:pPr>
            <a:r>
              <a:rPr sz="2000" dirty="0">
                <a:latin typeface="Arial MT"/>
                <a:cs typeface="Arial MT"/>
              </a:rPr>
              <a:t>Lack</a:t>
            </a:r>
            <a:r>
              <a:rPr sz="2000" spc="-25" dirty="0">
                <a:latin typeface="Arial MT"/>
                <a:cs typeface="Arial MT"/>
              </a:rPr>
              <a:t> </a:t>
            </a:r>
            <a:r>
              <a:rPr sz="2000" dirty="0">
                <a:latin typeface="Arial MT"/>
                <a:cs typeface="Arial MT"/>
              </a:rPr>
              <a:t>of</a:t>
            </a:r>
            <a:r>
              <a:rPr sz="2000" spc="-35" dirty="0">
                <a:latin typeface="Arial MT"/>
                <a:cs typeface="Arial MT"/>
              </a:rPr>
              <a:t> </a:t>
            </a:r>
            <a:r>
              <a:rPr sz="2000" dirty="0">
                <a:latin typeface="Arial MT"/>
                <a:cs typeface="Arial MT"/>
              </a:rPr>
              <a:t>standardization</a:t>
            </a:r>
            <a:r>
              <a:rPr sz="2000" spc="-30" dirty="0">
                <a:latin typeface="Arial MT"/>
                <a:cs typeface="Arial MT"/>
              </a:rPr>
              <a:t> </a:t>
            </a:r>
            <a:r>
              <a:rPr sz="2000" dirty="0">
                <a:latin typeface="Arial MT"/>
                <a:cs typeface="Arial MT"/>
              </a:rPr>
              <a:t>is</a:t>
            </a:r>
            <a:r>
              <a:rPr sz="2000" spc="-25" dirty="0">
                <a:latin typeface="Arial MT"/>
                <a:cs typeface="Arial MT"/>
              </a:rPr>
              <a:t> </a:t>
            </a:r>
            <a:r>
              <a:rPr sz="2000" dirty="0">
                <a:latin typeface="Arial MT"/>
                <a:cs typeface="Arial MT"/>
              </a:rPr>
              <a:t>also</a:t>
            </a:r>
            <a:r>
              <a:rPr sz="2000" spc="-20" dirty="0">
                <a:latin typeface="Arial MT"/>
                <a:cs typeface="Arial MT"/>
              </a:rPr>
              <a:t> </a:t>
            </a:r>
            <a:r>
              <a:rPr sz="2000" dirty="0">
                <a:latin typeface="Arial MT"/>
                <a:cs typeface="Arial MT"/>
              </a:rPr>
              <a:t>a</a:t>
            </a:r>
            <a:r>
              <a:rPr sz="2000" spc="-30" dirty="0">
                <a:latin typeface="Arial MT"/>
                <a:cs typeface="Arial MT"/>
              </a:rPr>
              <a:t> </a:t>
            </a:r>
            <a:r>
              <a:rPr sz="2000" dirty="0">
                <a:latin typeface="Arial MT"/>
                <a:cs typeface="Arial MT"/>
              </a:rPr>
              <a:t>major</a:t>
            </a:r>
            <a:r>
              <a:rPr sz="2000" spc="-40" dirty="0">
                <a:latin typeface="Arial MT"/>
                <a:cs typeface="Arial MT"/>
              </a:rPr>
              <a:t> </a:t>
            </a:r>
            <a:r>
              <a:rPr sz="2000" spc="-10" dirty="0">
                <a:latin typeface="Arial MT"/>
                <a:cs typeface="Arial MT"/>
              </a:rPr>
              <a:t>concern.</a:t>
            </a:r>
            <a:endParaRPr sz="2000" dirty="0">
              <a:latin typeface="Arial MT"/>
              <a:cs typeface="Arial MT"/>
            </a:endParaRPr>
          </a:p>
          <a:p>
            <a:pPr marL="355600" marR="346075" indent="-343535">
              <a:lnSpc>
                <a:spcPct val="105000"/>
              </a:lnSpc>
              <a:spcBef>
                <a:spcPts val="370"/>
              </a:spcBef>
              <a:buClr>
                <a:srgbClr val="00007C"/>
              </a:buClr>
              <a:buSzPct val="75000"/>
              <a:buFont typeface="Wingdings"/>
              <a:buChar char=""/>
              <a:tabLst>
                <a:tab pos="355600" algn="l"/>
              </a:tabLst>
            </a:pPr>
            <a:r>
              <a:rPr sz="2000" dirty="0">
                <a:latin typeface="Arial MT"/>
                <a:cs typeface="Arial MT"/>
              </a:rPr>
              <a:t>Users</a:t>
            </a:r>
            <a:r>
              <a:rPr sz="2000" spc="-30" dirty="0">
                <a:latin typeface="Arial MT"/>
                <a:cs typeface="Arial MT"/>
              </a:rPr>
              <a:t> </a:t>
            </a:r>
            <a:r>
              <a:rPr sz="2000" dirty="0">
                <a:latin typeface="Arial MT"/>
                <a:cs typeface="Arial MT"/>
              </a:rPr>
              <a:t>are</a:t>
            </a:r>
            <a:r>
              <a:rPr sz="2000" spc="-35" dirty="0">
                <a:latin typeface="Arial MT"/>
                <a:cs typeface="Arial MT"/>
              </a:rPr>
              <a:t> </a:t>
            </a:r>
            <a:r>
              <a:rPr sz="2000" dirty="0">
                <a:latin typeface="Arial MT"/>
                <a:cs typeface="Arial MT"/>
              </a:rPr>
              <a:t>concerned</a:t>
            </a:r>
            <a:r>
              <a:rPr sz="2000" spc="-25" dirty="0">
                <a:latin typeface="Arial MT"/>
                <a:cs typeface="Arial MT"/>
              </a:rPr>
              <a:t> </a:t>
            </a:r>
            <a:r>
              <a:rPr sz="2000" dirty="0">
                <a:latin typeface="Arial MT"/>
                <a:cs typeface="Arial MT"/>
              </a:rPr>
              <a:t>about</a:t>
            </a:r>
            <a:r>
              <a:rPr sz="2000" spc="-40"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legal</a:t>
            </a:r>
            <a:r>
              <a:rPr sz="2000" spc="-25" dirty="0">
                <a:latin typeface="Arial MT"/>
                <a:cs typeface="Arial MT"/>
              </a:rPr>
              <a:t> </a:t>
            </a:r>
            <a:r>
              <a:rPr sz="2000" dirty="0">
                <a:latin typeface="Arial MT"/>
                <a:cs typeface="Arial MT"/>
              </a:rPr>
              <a:t>framework</a:t>
            </a:r>
            <a:r>
              <a:rPr sz="2000" spc="-30" dirty="0">
                <a:latin typeface="Arial MT"/>
                <a:cs typeface="Arial MT"/>
              </a:rPr>
              <a:t> </a:t>
            </a:r>
            <a:r>
              <a:rPr sz="2000" dirty="0">
                <a:latin typeface="Arial MT"/>
                <a:cs typeface="Arial MT"/>
              </a:rPr>
              <a:t>for</a:t>
            </a:r>
            <a:r>
              <a:rPr sz="2000" spc="-25" dirty="0">
                <a:latin typeface="Arial MT"/>
                <a:cs typeface="Arial MT"/>
              </a:rPr>
              <a:t> </a:t>
            </a:r>
            <a:r>
              <a:rPr sz="2000" dirty="0">
                <a:latin typeface="Arial MT"/>
                <a:cs typeface="Arial MT"/>
              </a:rPr>
              <a:t>enforcing</a:t>
            </a:r>
            <a:r>
              <a:rPr sz="2000" spc="-30" dirty="0">
                <a:latin typeface="Arial MT"/>
                <a:cs typeface="Arial MT"/>
              </a:rPr>
              <a:t> </a:t>
            </a:r>
            <a:r>
              <a:rPr sz="2000" spc="-10" dirty="0">
                <a:latin typeface="Arial MT"/>
                <a:cs typeface="Arial MT"/>
              </a:rPr>
              <a:t>cloud </a:t>
            </a:r>
            <a:r>
              <a:rPr sz="2000" dirty="0">
                <a:latin typeface="Arial MT"/>
                <a:cs typeface="Arial MT"/>
              </a:rPr>
              <a:t>computing</a:t>
            </a:r>
            <a:r>
              <a:rPr sz="2000" spc="-40" dirty="0">
                <a:latin typeface="Arial MT"/>
                <a:cs typeface="Arial MT"/>
              </a:rPr>
              <a:t> </a:t>
            </a:r>
            <a:r>
              <a:rPr sz="2000" spc="-10" dirty="0">
                <a:latin typeface="Arial MT"/>
                <a:cs typeface="Arial MT"/>
              </a:rPr>
              <a:t>security.</a:t>
            </a:r>
            <a:endParaRPr sz="2000" dirty="0">
              <a:latin typeface="Arial MT"/>
              <a:cs typeface="Arial MT"/>
            </a:endParaRPr>
          </a:p>
          <a:p>
            <a:pPr marL="355600" marR="74930" indent="-343535">
              <a:lnSpc>
                <a:spcPct val="105000"/>
              </a:lnSpc>
              <a:spcBef>
                <a:spcPts val="375"/>
              </a:spcBef>
              <a:buClr>
                <a:srgbClr val="00007C"/>
              </a:buClr>
              <a:buSzPct val="75000"/>
              <a:buFont typeface="Wingdings"/>
              <a:buChar char=""/>
              <a:tabLst>
                <a:tab pos="355600" algn="l"/>
              </a:tabLst>
            </a:pPr>
            <a:r>
              <a:rPr sz="2000" spc="-10" dirty="0">
                <a:latin typeface="Arial MT"/>
                <a:cs typeface="Arial MT"/>
              </a:rPr>
              <a:t>Multi-</a:t>
            </a:r>
            <a:r>
              <a:rPr sz="2000" dirty="0">
                <a:latin typeface="Arial MT"/>
                <a:cs typeface="Arial MT"/>
              </a:rPr>
              <a:t>tenancy</a:t>
            </a:r>
            <a:r>
              <a:rPr sz="2000" spc="-30" dirty="0">
                <a:latin typeface="Arial MT"/>
                <a:cs typeface="Arial MT"/>
              </a:rPr>
              <a:t> </a:t>
            </a:r>
            <a:r>
              <a:rPr sz="2000" dirty="0">
                <a:latin typeface="Arial MT"/>
                <a:cs typeface="Arial MT"/>
              </a:rPr>
              <a:t>is</a:t>
            </a:r>
            <a:r>
              <a:rPr sz="2000" spc="-15" dirty="0">
                <a:latin typeface="Arial MT"/>
                <a:cs typeface="Arial MT"/>
              </a:rPr>
              <a:t> </a:t>
            </a:r>
            <a:r>
              <a:rPr sz="2000" dirty="0">
                <a:latin typeface="Arial MT"/>
                <a:cs typeface="Arial MT"/>
              </a:rPr>
              <a:t>the</a:t>
            </a:r>
            <a:r>
              <a:rPr sz="2000" spc="-10" dirty="0">
                <a:latin typeface="Arial MT"/>
                <a:cs typeface="Arial MT"/>
              </a:rPr>
              <a:t> </a:t>
            </a:r>
            <a:r>
              <a:rPr sz="2000" dirty="0">
                <a:latin typeface="Arial MT"/>
                <a:cs typeface="Arial MT"/>
              </a:rPr>
              <a:t>root</a:t>
            </a:r>
            <a:r>
              <a:rPr sz="2000" spc="-25" dirty="0">
                <a:latin typeface="Arial MT"/>
                <a:cs typeface="Arial MT"/>
              </a:rPr>
              <a:t> </a:t>
            </a:r>
            <a:r>
              <a:rPr sz="2000" dirty="0">
                <a:latin typeface="Arial MT"/>
                <a:cs typeface="Arial MT"/>
              </a:rPr>
              <a:t>cause</a:t>
            </a:r>
            <a:r>
              <a:rPr sz="2000" spc="-10" dirty="0">
                <a:latin typeface="Arial MT"/>
                <a:cs typeface="Arial MT"/>
              </a:rPr>
              <a:t> </a:t>
            </a:r>
            <a:r>
              <a:rPr sz="2000" dirty="0">
                <a:latin typeface="Arial MT"/>
                <a:cs typeface="Arial MT"/>
              </a:rPr>
              <a:t>of</a:t>
            </a:r>
            <a:r>
              <a:rPr sz="2000" spc="-25" dirty="0">
                <a:latin typeface="Arial MT"/>
                <a:cs typeface="Arial MT"/>
              </a:rPr>
              <a:t> </a:t>
            </a:r>
            <a:r>
              <a:rPr sz="2000" dirty="0">
                <a:latin typeface="Arial MT"/>
                <a:cs typeface="Arial MT"/>
              </a:rPr>
              <a:t>many</a:t>
            </a:r>
            <a:r>
              <a:rPr sz="2000" spc="-25" dirty="0">
                <a:latin typeface="Arial MT"/>
                <a:cs typeface="Arial MT"/>
              </a:rPr>
              <a:t> </a:t>
            </a:r>
            <a:r>
              <a:rPr sz="2000" dirty="0">
                <a:latin typeface="Arial MT"/>
                <a:cs typeface="Arial MT"/>
              </a:rPr>
              <a:t>user</a:t>
            </a:r>
            <a:r>
              <a:rPr sz="2000" spc="-15" dirty="0">
                <a:latin typeface="Arial MT"/>
                <a:cs typeface="Arial MT"/>
              </a:rPr>
              <a:t> </a:t>
            </a:r>
            <a:r>
              <a:rPr sz="2000" dirty="0">
                <a:latin typeface="Arial MT"/>
                <a:cs typeface="Arial MT"/>
              </a:rPr>
              <a:t>concerns. </a:t>
            </a:r>
            <a:r>
              <a:rPr sz="2000" spc="-10" dirty="0">
                <a:latin typeface="Arial MT"/>
                <a:cs typeface="Arial MT"/>
              </a:rPr>
              <a:t>Nevertheless, multi-</a:t>
            </a:r>
            <a:r>
              <a:rPr sz="2000" dirty="0">
                <a:latin typeface="Arial MT"/>
                <a:cs typeface="Arial MT"/>
              </a:rPr>
              <a:t>tenancy</a:t>
            </a:r>
            <a:r>
              <a:rPr sz="2000" spc="-45" dirty="0">
                <a:latin typeface="Arial MT"/>
                <a:cs typeface="Arial MT"/>
              </a:rPr>
              <a:t> </a:t>
            </a:r>
            <a:r>
              <a:rPr sz="2000" dirty="0">
                <a:latin typeface="Arial MT"/>
                <a:cs typeface="Arial MT"/>
              </a:rPr>
              <a:t>enables</a:t>
            </a:r>
            <a:r>
              <a:rPr sz="2000" spc="-30" dirty="0">
                <a:latin typeface="Arial MT"/>
                <a:cs typeface="Arial MT"/>
              </a:rPr>
              <a:t> </a:t>
            </a:r>
            <a:r>
              <a:rPr sz="2000" dirty="0">
                <a:latin typeface="Arial MT"/>
                <a:cs typeface="Arial MT"/>
              </a:rPr>
              <a:t>a</a:t>
            </a:r>
            <a:r>
              <a:rPr sz="2000" spc="-25" dirty="0">
                <a:latin typeface="Arial MT"/>
                <a:cs typeface="Arial MT"/>
              </a:rPr>
              <a:t> </a:t>
            </a:r>
            <a:r>
              <a:rPr sz="2000" dirty="0">
                <a:latin typeface="Arial MT"/>
                <a:cs typeface="Arial MT"/>
              </a:rPr>
              <a:t>higher</a:t>
            </a:r>
            <a:r>
              <a:rPr sz="2000" spc="-40" dirty="0">
                <a:latin typeface="Arial MT"/>
                <a:cs typeface="Arial MT"/>
              </a:rPr>
              <a:t> </a:t>
            </a:r>
            <a:r>
              <a:rPr sz="2000" dirty="0">
                <a:latin typeface="Arial MT"/>
                <a:cs typeface="Arial MT"/>
              </a:rPr>
              <a:t>server</a:t>
            </a:r>
            <a:r>
              <a:rPr sz="2000" spc="-25" dirty="0">
                <a:latin typeface="Arial MT"/>
                <a:cs typeface="Arial MT"/>
              </a:rPr>
              <a:t> </a:t>
            </a:r>
            <a:r>
              <a:rPr sz="2000" dirty="0">
                <a:latin typeface="Arial MT"/>
                <a:cs typeface="Arial MT"/>
              </a:rPr>
              <a:t>utilization,</a:t>
            </a:r>
            <a:r>
              <a:rPr sz="2000" spc="-40" dirty="0">
                <a:latin typeface="Arial MT"/>
                <a:cs typeface="Arial MT"/>
              </a:rPr>
              <a:t> </a:t>
            </a:r>
            <a:r>
              <a:rPr sz="2000" dirty="0">
                <a:latin typeface="Arial MT"/>
                <a:cs typeface="Arial MT"/>
              </a:rPr>
              <a:t>thus</a:t>
            </a:r>
            <a:r>
              <a:rPr sz="2000" spc="-35" dirty="0">
                <a:latin typeface="Arial MT"/>
                <a:cs typeface="Arial MT"/>
              </a:rPr>
              <a:t> </a:t>
            </a:r>
            <a:r>
              <a:rPr sz="2000" dirty="0">
                <a:latin typeface="Arial MT"/>
                <a:cs typeface="Arial MT"/>
              </a:rPr>
              <a:t>lower</a:t>
            </a:r>
            <a:r>
              <a:rPr sz="2000" spc="-45" dirty="0">
                <a:latin typeface="Arial MT"/>
                <a:cs typeface="Arial MT"/>
              </a:rPr>
              <a:t> </a:t>
            </a:r>
            <a:r>
              <a:rPr sz="2000" spc="-10" dirty="0">
                <a:latin typeface="Arial MT"/>
                <a:cs typeface="Arial MT"/>
              </a:rPr>
              <a:t>costs</a:t>
            </a:r>
            <a:r>
              <a:rPr sz="2000" spc="-10" dirty="0" smtClean="0">
                <a:latin typeface="Arial MT"/>
                <a:cs typeface="Arial MT"/>
              </a:rPr>
              <a:t>.</a:t>
            </a:r>
            <a:endParaRPr lang="en-US" sz="2000" spc="-10" dirty="0" smtClean="0">
              <a:latin typeface="Arial MT"/>
              <a:cs typeface="Arial MT"/>
            </a:endParaRPr>
          </a:p>
          <a:p>
            <a:pPr marL="355600" marR="74930" indent="-343535">
              <a:lnSpc>
                <a:spcPct val="105000"/>
              </a:lnSpc>
              <a:spcBef>
                <a:spcPts val="375"/>
              </a:spcBef>
              <a:buClr>
                <a:srgbClr val="00007C"/>
              </a:buClr>
              <a:buSzPct val="75000"/>
              <a:buFont typeface="Wingdings"/>
              <a:buChar char=""/>
              <a:tabLst>
                <a:tab pos="355600" algn="l"/>
              </a:tabLst>
            </a:pPr>
            <a:r>
              <a:rPr lang="en-US" sz="2000" dirty="0" smtClean="0">
                <a:latin typeface="Arial MT"/>
                <a:cs typeface="Arial MT"/>
              </a:rPr>
              <a:t>The</a:t>
            </a:r>
            <a:r>
              <a:rPr lang="en-US" sz="2000" spc="-20" dirty="0" smtClean="0">
                <a:latin typeface="Arial MT"/>
                <a:cs typeface="Arial MT"/>
              </a:rPr>
              <a:t> </a:t>
            </a:r>
            <a:r>
              <a:rPr lang="en-US" sz="2000" dirty="0" smtClean="0">
                <a:latin typeface="Arial MT"/>
                <a:cs typeface="Arial MT"/>
              </a:rPr>
              <a:t>threats</a:t>
            </a:r>
            <a:r>
              <a:rPr lang="en-US" sz="2000" spc="-20" dirty="0" smtClean="0">
                <a:latin typeface="Arial MT"/>
                <a:cs typeface="Arial MT"/>
              </a:rPr>
              <a:t> </a:t>
            </a:r>
            <a:r>
              <a:rPr lang="en-US" sz="2000" dirty="0" smtClean="0">
                <a:latin typeface="Arial MT"/>
                <a:cs typeface="Arial MT"/>
              </a:rPr>
              <a:t>caused</a:t>
            </a:r>
            <a:r>
              <a:rPr lang="en-US" sz="2000" spc="-15" dirty="0" smtClean="0">
                <a:latin typeface="Arial MT"/>
                <a:cs typeface="Arial MT"/>
              </a:rPr>
              <a:t> </a:t>
            </a:r>
            <a:r>
              <a:rPr lang="en-US" sz="2000" dirty="0" smtClean="0">
                <a:latin typeface="Arial MT"/>
                <a:cs typeface="Arial MT"/>
              </a:rPr>
              <a:t>by</a:t>
            </a:r>
            <a:r>
              <a:rPr lang="en-US" sz="2000" spc="-20" dirty="0" smtClean="0">
                <a:latin typeface="Arial MT"/>
                <a:cs typeface="Arial MT"/>
              </a:rPr>
              <a:t> </a:t>
            </a:r>
            <a:r>
              <a:rPr lang="en-US" sz="2000" spc="-10" dirty="0" smtClean="0">
                <a:latin typeface="Arial MT"/>
                <a:cs typeface="Arial MT"/>
              </a:rPr>
              <a:t>multi-</a:t>
            </a:r>
            <a:r>
              <a:rPr lang="en-US" sz="2000" dirty="0" smtClean="0">
                <a:latin typeface="Arial MT"/>
                <a:cs typeface="Arial MT"/>
              </a:rPr>
              <a:t>tenancy</a:t>
            </a:r>
            <a:r>
              <a:rPr lang="en-US" sz="2000" spc="-10" dirty="0" smtClean="0">
                <a:latin typeface="Arial MT"/>
                <a:cs typeface="Arial MT"/>
              </a:rPr>
              <a:t> </a:t>
            </a:r>
            <a:r>
              <a:rPr lang="en-US" sz="2000" dirty="0" smtClean="0">
                <a:latin typeface="Arial MT"/>
                <a:cs typeface="Arial MT"/>
              </a:rPr>
              <a:t>differ</a:t>
            </a:r>
            <a:r>
              <a:rPr lang="en-US" sz="2000" spc="-10" dirty="0" smtClean="0">
                <a:latin typeface="Arial MT"/>
                <a:cs typeface="Arial MT"/>
              </a:rPr>
              <a:t> </a:t>
            </a:r>
            <a:r>
              <a:rPr lang="en-US" sz="2000" dirty="0" smtClean="0">
                <a:latin typeface="Arial MT"/>
                <a:cs typeface="Arial MT"/>
              </a:rPr>
              <a:t>from</a:t>
            </a:r>
            <a:r>
              <a:rPr lang="en-US" sz="2000" spc="-20" dirty="0" smtClean="0">
                <a:latin typeface="Arial MT"/>
                <a:cs typeface="Arial MT"/>
              </a:rPr>
              <a:t> </a:t>
            </a:r>
            <a:r>
              <a:rPr lang="en-US" sz="2000" dirty="0" smtClean="0">
                <a:latin typeface="Arial MT"/>
                <a:cs typeface="Arial MT"/>
              </a:rPr>
              <a:t>one</a:t>
            </a:r>
            <a:r>
              <a:rPr lang="en-US" sz="2000" spc="-20" dirty="0" smtClean="0">
                <a:latin typeface="Arial MT"/>
                <a:cs typeface="Arial MT"/>
              </a:rPr>
              <a:t> </a:t>
            </a:r>
            <a:r>
              <a:rPr lang="en-US" sz="2000" dirty="0" smtClean="0">
                <a:latin typeface="Arial MT"/>
                <a:cs typeface="Arial MT"/>
              </a:rPr>
              <a:t>cloud</a:t>
            </a:r>
            <a:r>
              <a:rPr lang="en-US" sz="2000" spc="-15" dirty="0" smtClean="0">
                <a:latin typeface="Arial MT"/>
                <a:cs typeface="Arial MT"/>
              </a:rPr>
              <a:t> </a:t>
            </a:r>
            <a:r>
              <a:rPr lang="en-US" sz="2000" spc="-10" dirty="0" smtClean="0">
                <a:latin typeface="Arial MT"/>
                <a:cs typeface="Arial MT"/>
              </a:rPr>
              <a:t>delivery </a:t>
            </a:r>
            <a:r>
              <a:rPr lang="en-US" sz="2000" dirty="0" smtClean="0">
                <a:latin typeface="Arial MT"/>
                <a:cs typeface="Arial MT"/>
              </a:rPr>
              <a:t>model</a:t>
            </a:r>
            <a:r>
              <a:rPr lang="en-US" sz="2000" spc="-15" dirty="0" smtClean="0">
                <a:latin typeface="Arial MT"/>
                <a:cs typeface="Arial MT"/>
              </a:rPr>
              <a:t> </a:t>
            </a:r>
            <a:r>
              <a:rPr lang="en-US" sz="2000" dirty="0" smtClean="0">
                <a:latin typeface="Arial MT"/>
                <a:cs typeface="Arial MT"/>
              </a:rPr>
              <a:t>to</a:t>
            </a:r>
            <a:r>
              <a:rPr lang="en-US" sz="2000" spc="-10" dirty="0" smtClean="0">
                <a:latin typeface="Arial MT"/>
                <a:cs typeface="Arial MT"/>
              </a:rPr>
              <a:t> another.</a:t>
            </a:r>
            <a:endParaRPr lang="en-US" sz="2000" dirty="0" smtClean="0">
              <a:latin typeface="Arial MT"/>
              <a:cs typeface="Arial MT"/>
            </a:endParaRPr>
          </a:p>
        </p:txBody>
      </p:sp>
    </p:spTree>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bject 2"/>
          <p:cNvSpPr txBox="1"/>
          <p:nvPr/>
        </p:nvSpPr>
        <p:spPr>
          <a:xfrm>
            <a:off x="304800" y="1295400"/>
            <a:ext cx="8306434" cy="2612382"/>
          </a:xfrm>
          <a:prstGeom prst="rect">
            <a:avLst/>
          </a:prstGeom>
        </p:spPr>
        <p:txBody>
          <a:bodyPr vert="horz" wrap="square" lIns="0" tIns="10795" rIns="0" bIns="0" rtlCol="0">
            <a:spAutoFit/>
          </a:bodyPr>
          <a:lstStyle/>
          <a:p>
            <a:pPr marL="450215" marR="67310" lvl="1" indent="-333375">
              <a:lnSpc>
                <a:spcPct val="105000"/>
              </a:lnSpc>
              <a:spcBef>
                <a:spcPts val="2935"/>
              </a:spcBef>
              <a:buClr>
                <a:srgbClr val="00007C"/>
              </a:buClr>
              <a:buSzPct val="75000"/>
              <a:buFont typeface="Wingdings"/>
              <a:buChar char=""/>
              <a:tabLst>
                <a:tab pos="466725" algn="l"/>
              </a:tabLst>
            </a:pPr>
            <a:r>
              <a:rPr sz="2000" dirty="0" smtClean="0">
                <a:latin typeface="Arial MT"/>
                <a:cs typeface="Arial MT"/>
              </a:rPr>
              <a:t>The</a:t>
            </a:r>
            <a:r>
              <a:rPr sz="2000" spc="-35" dirty="0" smtClean="0">
                <a:latin typeface="Arial MT"/>
                <a:cs typeface="Arial MT"/>
              </a:rPr>
              <a:t> </a:t>
            </a:r>
            <a:r>
              <a:rPr sz="2000" dirty="0">
                <a:latin typeface="Arial MT"/>
                <a:cs typeface="Arial MT"/>
              </a:rPr>
              <a:t>contract</a:t>
            </a:r>
            <a:r>
              <a:rPr sz="2000" spc="-40" dirty="0">
                <a:latin typeface="Arial MT"/>
                <a:cs typeface="Arial MT"/>
              </a:rPr>
              <a:t> </a:t>
            </a:r>
            <a:r>
              <a:rPr sz="2000" dirty="0">
                <a:latin typeface="Arial MT"/>
                <a:cs typeface="Arial MT"/>
              </a:rPr>
              <a:t>between</a:t>
            </a:r>
            <a:r>
              <a:rPr sz="2000" spc="-30"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user</a:t>
            </a:r>
            <a:r>
              <a:rPr sz="2000" spc="-40" dirty="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Cloud</a:t>
            </a:r>
            <a:r>
              <a:rPr sz="2000" spc="-25" dirty="0">
                <a:latin typeface="Arial MT"/>
                <a:cs typeface="Arial MT"/>
              </a:rPr>
              <a:t> </a:t>
            </a:r>
            <a:r>
              <a:rPr sz="2000" dirty="0">
                <a:latin typeface="Arial MT"/>
                <a:cs typeface="Arial MT"/>
              </a:rPr>
              <a:t>Service</a:t>
            </a:r>
            <a:r>
              <a:rPr sz="2000" spc="-30" dirty="0">
                <a:latin typeface="Arial MT"/>
                <a:cs typeface="Arial MT"/>
              </a:rPr>
              <a:t> </a:t>
            </a:r>
            <a:r>
              <a:rPr sz="2000" dirty="0">
                <a:latin typeface="Arial MT"/>
                <a:cs typeface="Arial MT"/>
              </a:rPr>
              <a:t>Provider</a:t>
            </a:r>
            <a:r>
              <a:rPr sz="2000" spc="-25" dirty="0">
                <a:latin typeface="Arial MT"/>
                <a:cs typeface="Arial MT"/>
              </a:rPr>
              <a:t> </a:t>
            </a:r>
            <a:r>
              <a:rPr sz="2000" spc="-10" dirty="0">
                <a:latin typeface="Arial MT"/>
                <a:cs typeface="Arial MT"/>
              </a:rPr>
              <a:t>(CSP) 	</a:t>
            </a:r>
            <a:r>
              <a:rPr sz="2000" dirty="0">
                <a:latin typeface="Arial MT"/>
                <a:cs typeface="Arial MT"/>
              </a:rPr>
              <a:t>should</a:t>
            </a:r>
            <a:r>
              <a:rPr sz="2000" spc="-40" dirty="0">
                <a:latin typeface="Arial MT"/>
                <a:cs typeface="Arial MT"/>
              </a:rPr>
              <a:t> </a:t>
            </a:r>
            <a:r>
              <a:rPr sz="2000" dirty="0">
                <a:latin typeface="Arial MT"/>
                <a:cs typeface="Arial MT"/>
              </a:rPr>
              <a:t>spell</a:t>
            </a:r>
            <a:r>
              <a:rPr sz="2000" spc="-40" dirty="0">
                <a:latin typeface="Arial MT"/>
                <a:cs typeface="Arial MT"/>
              </a:rPr>
              <a:t> </a:t>
            </a:r>
            <a:r>
              <a:rPr sz="2000" dirty="0">
                <a:latin typeface="Arial MT"/>
                <a:cs typeface="Arial MT"/>
              </a:rPr>
              <a:t>out</a:t>
            </a:r>
            <a:r>
              <a:rPr sz="2000" spc="-50" dirty="0">
                <a:latin typeface="Arial MT"/>
                <a:cs typeface="Arial MT"/>
              </a:rPr>
              <a:t> </a:t>
            </a:r>
            <a:r>
              <a:rPr sz="2000" spc="-10" dirty="0">
                <a:latin typeface="Arial MT"/>
                <a:cs typeface="Arial MT"/>
              </a:rPr>
              <a:t>explicitly:</a:t>
            </a:r>
            <a:endParaRPr sz="2000" dirty="0">
              <a:latin typeface="Arial MT"/>
              <a:cs typeface="Arial MT"/>
            </a:endParaRPr>
          </a:p>
          <a:p>
            <a:pPr marL="860425" marR="1008380" lvl="2" indent="-285750">
              <a:lnSpc>
                <a:spcPct val="101699"/>
              </a:lnSpc>
              <a:spcBef>
                <a:spcPts val="235"/>
              </a:spcBef>
              <a:buClr>
                <a:srgbClr val="9999CC"/>
              </a:buClr>
              <a:buSzPct val="80555"/>
              <a:buFont typeface="Wingdings" panose="05000000000000000000" pitchFamily="2" charset="2"/>
              <a:buChar char="§"/>
              <a:tabLst>
                <a:tab pos="861694" algn="l"/>
              </a:tabLst>
            </a:pPr>
            <a:r>
              <a:rPr sz="1800" dirty="0">
                <a:latin typeface="Arial MT"/>
                <a:cs typeface="Arial MT"/>
              </a:rPr>
              <a:t>CSP</a:t>
            </a:r>
            <a:r>
              <a:rPr sz="1800" spc="-20" dirty="0">
                <a:latin typeface="Arial MT"/>
                <a:cs typeface="Arial MT"/>
              </a:rPr>
              <a:t> </a:t>
            </a:r>
            <a:r>
              <a:rPr sz="1800" dirty="0">
                <a:latin typeface="Arial MT"/>
                <a:cs typeface="Arial MT"/>
              </a:rPr>
              <a:t>obligations</a:t>
            </a:r>
            <a:r>
              <a:rPr sz="1800" spc="-20" dirty="0">
                <a:latin typeface="Arial MT"/>
                <a:cs typeface="Arial MT"/>
              </a:rPr>
              <a:t> </a:t>
            </a:r>
            <a:r>
              <a:rPr sz="1800" dirty="0">
                <a:latin typeface="Arial MT"/>
                <a:cs typeface="Arial MT"/>
              </a:rPr>
              <a:t>to</a:t>
            </a:r>
            <a:r>
              <a:rPr sz="1800" spc="-20" dirty="0">
                <a:latin typeface="Arial MT"/>
                <a:cs typeface="Arial MT"/>
              </a:rPr>
              <a:t> </a:t>
            </a:r>
            <a:r>
              <a:rPr sz="1800" dirty="0">
                <a:latin typeface="Arial MT"/>
                <a:cs typeface="Arial MT"/>
              </a:rPr>
              <a:t>handle</a:t>
            </a:r>
            <a:r>
              <a:rPr sz="1800" spc="-30" dirty="0">
                <a:latin typeface="Arial MT"/>
                <a:cs typeface="Arial MT"/>
              </a:rPr>
              <a:t> </a:t>
            </a:r>
            <a:r>
              <a:rPr sz="1800" dirty="0">
                <a:latin typeface="Arial MT"/>
                <a:cs typeface="Arial MT"/>
              </a:rPr>
              <a:t>securely</a:t>
            </a:r>
            <a:r>
              <a:rPr sz="1800" spc="-25" dirty="0">
                <a:latin typeface="Arial MT"/>
                <a:cs typeface="Arial MT"/>
              </a:rPr>
              <a:t> </a:t>
            </a:r>
            <a:r>
              <a:rPr sz="1800" dirty="0">
                <a:latin typeface="Arial MT"/>
                <a:cs typeface="Arial MT"/>
              </a:rPr>
              <a:t>sensitive</a:t>
            </a:r>
            <a:r>
              <a:rPr sz="1800" spc="-15" dirty="0">
                <a:latin typeface="Arial MT"/>
                <a:cs typeface="Arial MT"/>
              </a:rPr>
              <a:t> </a:t>
            </a:r>
            <a:r>
              <a:rPr sz="1800" dirty="0">
                <a:latin typeface="Arial MT"/>
                <a:cs typeface="Arial MT"/>
              </a:rPr>
              <a:t>information</a:t>
            </a:r>
            <a:r>
              <a:rPr sz="1800" spc="-30" dirty="0">
                <a:latin typeface="Arial MT"/>
                <a:cs typeface="Arial MT"/>
              </a:rPr>
              <a:t> </a:t>
            </a:r>
            <a:r>
              <a:rPr sz="1800" dirty="0">
                <a:latin typeface="Arial MT"/>
                <a:cs typeface="Arial MT"/>
              </a:rPr>
              <a:t>and</a:t>
            </a:r>
            <a:r>
              <a:rPr sz="1800" spc="-20" dirty="0">
                <a:latin typeface="Arial MT"/>
                <a:cs typeface="Arial MT"/>
              </a:rPr>
              <a:t> </a:t>
            </a:r>
            <a:r>
              <a:rPr sz="1800" spc="-25" dirty="0">
                <a:latin typeface="Arial MT"/>
                <a:cs typeface="Arial MT"/>
              </a:rPr>
              <a:t>its 	</a:t>
            </a:r>
            <a:r>
              <a:rPr sz="1800" dirty="0">
                <a:latin typeface="Arial MT"/>
                <a:cs typeface="Arial MT"/>
              </a:rPr>
              <a:t>obligation</a:t>
            </a:r>
            <a:r>
              <a:rPr sz="1800" spc="-30" dirty="0">
                <a:latin typeface="Arial MT"/>
                <a:cs typeface="Arial MT"/>
              </a:rPr>
              <a:t> </a:t>
            </a:r>
            <a:r>
              <a:rPr sz="1800" dirty="0">
                <a:latin typeface="Arial MT"/>
                <a:cs typeface="Arial MT"/>
              </a:rPr>
              <a:t>to</a:t>
            </a:r>
            <a:r>
              <a:rPr sz="1800" spc="-20" dirty="0">
                <a:latin typeface="Arial MT"/>
                <a:cs typeface="Arial MT"/>
              </a:rPr>
              <a:t> </a:t>
            </a:r>
            <a:r>
              <a:rPr sz="1800" dirty="0">
                <a:latin typeface="Arial MT"/>
                <a:cs typeface="Arial MT"/>
              </a:rPr>
              <a:t>comply</a:t>
            </a:r>
            <a:r>
              <a:rPr sz="1800" spc="-15" dirty="0">
                <a:latin typeface="Arial MT"/>
                <a:cs typeface="Arial MT"/>
              </a:rPr>
              <a:t> </a:t>
            </a:r>
            <a:r>
              <a:rPr sz="1800" dirty="0">
                <a:latin typeface="Arial MT"/>
                <a:cs typeface="Arial MT"/>
              </a:rPr>
              <a:t>to</a:t>
            </a:r>
            <a:r>
              <a:rPr sz="1800" spc="-20" dirty="0">
                <a:latin typeface="Arial MT"/>
                <a:cs typeface="Arial MT"/>
              </a:rPr>
              <a:t> </a:t>
            </a:r>
            <a:r>
              <a:rPr sz="1800" dirty="0">
                <a:latin typeface="Arial MT"/>
                <a:cs typeface="Arial MT"/>
              </a:rPr>
              <a:t>privacy</a:t>
            </a:r>
            <a:r>
              <a:rPr sz="1800" spc="-5" dirty="0">
                <a:latin typeface="Arial MT"/>
                <a:cs typeface="Arial MT"/>
              </a:rPr>
              <a:t> </a:t>
            </a:r>
            <a:r>
              <a:rPr sz="1800" spc="-10" dirty="0">
                <a:latin typeface="Arial MT"/>
                <a:cs typeface="Arial MT"/>
              </a:rPr>
              <a:t>laws.</a:t>
            </a:r>
            <a:endParaRPr sz="1800" dirty="0">
              <a:latin typeface="Arial MT"/>
              <a:cs typeface="Arial MT"/>
            </a:endParaRPr>
          </a:p>
          <a:p>
            <a:pPr marL="861060" lvl="2" indent="-285750">
              <a:lnSpc>
                <a:spcPct val="100000"/>
              </a:lnSpc>
              <a:spcBef>
                <a:spcPts val="455"/>
              </a:spcBef>
              <a:buClr>
                <a:srgbClr val="9999CC"/>
              </a:buClr>
              <a:buSzPct val="80555"/>
              <a:buFont typeface="Wingdings" panose="05000000000000000000" pitchFamily="2" charset="2"/>
              <a:buChar char="§"/>
              <a:tabLst>
                <a:tab pos="861060" algn="l"/>
              </a:tabLst>
            </a:pPr>
            <a:r>
              <a:rPr sz="1800" dirty="0">
                <a:latin typeface="Arial MT"/>
                <a:cs typeface="Arial MT"/>
              </a:rPr>
              <a:t>CSP</a:t>
            </a:r>
            <a:r>
              <a:rPr sz="1800" spc="-30" dirty="0">
                <a:latin typeface="Arial MT"/>
                <a:cs typeface="Arial MT"/>
              </a:rPr>
              <a:t> </a:t>
            </a:r>
            <a:r>
              <a:rPr sz="1800" dirty="0">
                <a:latin typeface="Arial MT"/>
                <a:cs typeface="Arial MT"/>
              </a:rPr>
              <a:t>liabilities</a:t>
            </a:r>
            <a:r>
              <a:rPr sz="1800" spc="-25" dirty="0">
                <a:latin typeface="Arial MT"/>
                <a:cs typeface="Arial MT"/>
              </a:rPr>
              <a:t> </a:t>
            </a:r>
            <a:r>
              <a:rPr sz="1800" dirty="0">
                <a:latin typeface="Arial MT"/>
                <a:cs typeface="Arial MT"/>
              </a:rPr>
              <a:t>(financial</a:t>
            </a:r>
            <a:r>
              <a:rPr sz="1800" spc="-25" dirty="0">
                <a:latin typeface="Arial MT"/>
                <a:cs typeface="Arial MT"/>
              </a:rPr>
              <a:t> </a:t>
            </a:r>
            <a:r>
              <a:rPr sz="1800" dirty="0">
                <a:latin typeface="Arial MT"/>
                <a:cs typeface="Arial MT"/>
              </a:rPr>
              <a:t>obligations)</a:t>
            </a:r>
            <a:r>
              <a:rPr sz="1800" spc="-25" dirty="0">
                <a:latin typeface="Arial MT"/>
                <a:cs typeface="Arial MT"/>
              </a:rPr>
              <a:t> </a:t>
            </a:r>
            <a:r>
              <a:rPr sz="1800" dirty="0">
                <a:latin typeface="Arial MT"/>
                <a:cs typeface="Arial MT"/>
              </a:rPr>
              <a:t>for</a:t>
            </a:r>
            <a:r>
              <a:rPr sz="1800" spc="-25" dirty="0">
                <a:latin typeface="Arial MT"/>
                <a:cs typeface="Arial MT"/>
              </a:rPr>
              <a:t> </a:t>
            </a:r>
            <a:r>
              <a:rPr sz="1800" dirty="0">
                <a:latin typeface="Arial MT"/>
                <a:cs typeface="Arial MT"/>
              </a:rPr>
              <a:t>mishandling</a:t>
            </a:r>
            <a:r>
              <a:rPr sz="1800" spc="-20" dirty="0">
                <a:latin typeface="Arial MT"/>
                <a:cs typeface="Arial MT"/>
              </a:rPr>
              <a:t> </a:t>
            </a:r>
            <a:r>
              <a:rPr sz="1800" dirty="0">
                <a:latin typeface="Arial MT"/>
                <a:cs typeface="Arial MT"/>
              </a:rPr>
              <a:t>sensitive</a:t>
            </a:r>
            <a:r>
              <a:rPr sz="1800" spc="-25" dirty="0">
                <a:latin typeface="Arial MT"/>
                <a:cs typeface="Arial MT"/>
              </a:rPr>
              <a:t> </a:t>
            </a:r>
            <a:r>
              <a:rPr sz="1800" spc="-10" dirty="0">
                <a:latin typeface="Arial MT"/>
                <a:cs typeface="Arial MT"/>
              </a:rPr>
              <a:t>information.</a:t>
            </a:r>
            <a:endParaRPr sz="1800" dirty="0">
              <a:latin typeface="Arial MT"/>
              <a:cs typeface="Arial MT"/>
            </a:endParaRPr>
          </a:p>
          <a:p>
            <a:pPr marL="861060" lvl="2" indent="-285750">
              <a:lnSpc>
                <a:spcPct val="100000"/>
              </a:lnSpc>
              <a:spcBef>
                <a:spcPts val="459"/>
              </a:spcBef>
              <a:buClr>
                <a:srgbClr val="9999CC"/>
              </a:buClr>
              <a:buSzPct val="80555"/>
              <a:buFont typeface="Wingdings" panose="05000000000000000000" pitchFamily="2" charset="2"/>
              <a:buChar char="§"/>
              <a:tabLst>
                <a:tab pos="861060" algn="l"/>
              </a:tabLst>
            </a:pPr>
            <a:r>
              <a:rPr sz="1800" dirty="0">
                <a:latin typeface="Arial MT"/>
                <a:cs typeface="Arial MT"/>
              </a:rPr>
              <a:t>CSP</a:t>
            </a:r>
            <a:r>
              <a:rPr sz="1800" spc="-20" dirty="0">
                <a:latin typeface="Arial MT"/>
                <a:cs typeface="Arial MT"/>
              </a:rPr>
              <a:t> </a:t>
            </a:r>
            <a:r>
              <a:rPr sz="1800" dirty="0">
                <a:latin typeface="Arial MT"/>
                <a:cs typeface="Arial MT"/>
              </a:rPr>
              <a:t>liabilities</a:t>
            </a:r>
            <a:r>
              <a:rPr sz="1800" spc="-20" dirty="0">
                <a:latin typeface="Arial MT"/>
                <a:cs typeface="Arial MT"/>
              </a:rPr>
              <a:t> </a:t>
            </a:r>
            <a:r>
              <a:rPr sz="1800" dirty="0">
                <a:latin typeface="Arial MT"/>
                <a:cs typeface="Arial MT"/>
              </a:rPr>
              <a:t>for</a:t>
            </a:r>
            <a:r>
              <a:rPr sz="1800" spc="-15" dirty="0">
                <a:latin typeface="Arial MT"/>
                <a:cs typeface="Arial MT"/>
              </a:rPr>
              <a:t> </a:t>
            </a:r>
            <a:r>
              <a:rPr sz="1800" dirty="0">
                <a:latin typeface="Arial MT"/>
                <a:cs typeface="Arial MT"/>
              </a:rPr>
              <a:t>data</a:t>
            </a:r>
            <a:r>
              <a:rPr sz="1800" spc="-30" dirty="0">
                <a:latin typeface="Arial MT"/>
                <a:cs typeface="Arial MT"/>
              </a:rPr>
              <a:t> </a:t>
            </a:r>
            <a:r>
              <a:rPr sz="1800" spc="-10" dirty="0">
                <a:latin typeface="Arial MT"/>
                <a:cs typeface="Arial MT"/>
              </a:rPr>
              <a:t>loss.</a:t>
            </a:r>
            <a:endParaRPr sz="1800" dirty="0">
              <a:latin typeface="Arial MT"/>
              <a:cs typeface="Arial MT"/>
            </a:endParaRPr>
          </a:p>
          <a:p>
            <a:pPr marL="861060" lvl="2" indent="-285750">
              <a:lnSpc>
                <a:spcPct val="100000"/>
              </a:lnSpc>
              <a:spcBef>
                <a:spcPts val="455"/>
              </a:spcBef>
              <a:buClr>
                <a:srgbClr val="9999CC"/>
              </a:buClr>
              <a:buSzPct val="80555"/>
              <a:buFont typeface="Wingdings" panose="05000000000000000000" pitchFamily="2" charset="2"/>
              <a:buChar char="§"/>
              <a:tabLst>
                <a:tab pos="861060" algn="l"/>
              </a:tabLst>
            </a:pPr>
            <a:r>
              <a:rPr sz="1800" dirty="0">
                <a:latin typeface="Arial MT"/>
                <a:cs typeface="Arial MT"/>
              </a:rPr>
              <a:t>The</a:t>
            </a:r>
            <a:r>
              <a:rPr sz="1800" spc="-30" dirty="0">
                <a:latin typeface="Arial MT"/>
                <a:cs typeface="Arial MT"/>
              </a:rPr>
              <a:t> </a:t>
            </a:r>
            <a:r>
              <a:rPr sz="1800" dirty="0">
                <a:latin typeface="Arial MT"/>
                <a:cs typeface="Arial MT"/>
              </a:rPr>
              <a:t>rules</a:t>
            </a:r>
            <a:r>
              <a:rPr sz="1800" spc="-20" dirty="0">
                <a:latin typeface="Arial MT"/>
                <a:cs typeface="Arial MT"/>
              </a:rPr>
              <a:t> </a:t>
            </a:r>
            <a:r>
              <a:rPr sz="1800" dirty="0">
                <a:latin typeface="Arial MT"/>
                <a:cs typeface="Arial MT"/>
              </a:rPr>
              <a:t>governing</a:t>
            </a:r>
            <a:r>
              <a:rPr sz="1800" spc="-15" dirty="0">
                <a:latin typeface="Arial MT"/>
                <a:cs typeface="Arial MT"/>
              </a:rPr>
              <a:t> </a:t>
            </a:r>
            <a:r>
              <a:rPr sz="1800" dirty="0">
                <a:latin typeface="Arial MT"/>
                <a:cs typeface="Arial MT"/>
              </a:rPr>
              <a:t>ownership</a:t>
            </a:r>
            <a:r>
              <a:rPr sz="1800" spc="-20"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the</a:t>
            </a:r>
            <a:r>
              <a:rPr sz="1800" spc="-25" dirty="0">
                <a:latin typeface="Arial MT"/>
                <a:cs typeface="Arial MT"/>
              </a:rPr>
              <a:t> </a:t>
            </a:r>
            <a:r>
              <a:rPr sz="1800" spc="-10" dirty="0">
                <a:latin typeface="Arial MT"/>
                <a:cs typeface="Arial MT"/>
              </a:rPr>
              <a:t>data.</a:t>
            </a:r>
            <a:endParaRPr sz="1800" dirty="0">
              <a:latin typeface="Arial MT"/>
              <a:cs typeface="Arial MT"/>
            </a:endParaRPr>
          </a:p>
          <a:p>
            <a:pPr marL="861060" lvl="2" indent="-285750">
              <a:lnSpc>
                <a:spcPct val="100000"/>
              </a:lnSpc>
              <a:spcBef>
                <a:spcPts val="455"/>
              </a:spcBef>
              <a:buClr>
                <a:srgbClr val="9999CC"/>
              </a:buClr>
              <a:buSzPct val="80555"/>
              <a:buFont typeface="Wingdings" panose="05000000000000000000" pitchFamily="2" charset="2"/>
              <a:buChar char="§"/>
              <a:tabLst>
                <a:tab pos="861060" algn="l"/>
              </a:tabLst>
            </a:pPr>
            <a:r>
              <a:rPr sz="1800" dirty="0">
                <a:latin typeface="Arial MT"/>
                <a:cs typeface="Arial MT"/>
              </a:rPr>
              <a:t>The</a:t>
            </a:r>
            <a:r>
              <a:rPr sz="1800" spc="-40" dirty="0">
                <a:latin typeface="Arial MT"/>
                <a:cs typeface="Arial MT"/>
              </a:rPr>
              <a:t> </a:t>
            </a:r>
            <a:r>
              <a:rPr sz="1800" dirty="0">
                <a:latin typeface="Arial MT"/>
                <a:cs typeface="Arial MT"/>
              </a:rPr>
              <a:t>geographical</a:t>
            </a:r>
            <a:r>
              <a:rPr sz="1800" spc="-30" dirty="0">
                <a:latin typeface="Arial MT"/>
                <a:cs typeface="Arial MT"/>
              </a:rPr>
              <a:t> </a:t>
            </a:r>
            <a:r>
              <a:rPr sz="1800" dirty="0">
                <a:latin typeface="Arial MT"/>
                <a:cs typeface="Arial MT"/>
              </a:rPr>
              <a:t>regions</a:t>
            </a:r>
            <a:r>
              <a:rPr sz="1800" spc="-20" dirty="0">
                <a:latin typeface="Arial MT"/>
                <a:cs typeface="Arial MT"/>
              </a:rPr>
              <a:t> </a:t>
            </a:r>
            <a:r>
              <a:rPr sz="1800" dirty="0">
                <a:latin typeface="Arial MT"/>
                <a:cs typeface="Arial MT"/>
              </a:rPr>
              <a:t>where</a:t>
            </a:r>
            <a:r>
              <a:rPr sz="1800" spc="-30" dirty="0">
                <a:latin typeface="Arial MT"/>
                <a:cs typeface="Arial MT"/>
              </a:rPr>
              <a:t> </a:t>
            </a:r>
            <a:r>
              <a:rPr sz="1800" dirty="0">
                <a:latin typeface="Arial MT"/>
                <a:cs typeface="Arial MT"/>
              </a:rPr>
              <a:t>information</a:t>
            </a:r>
            <a:r>
              <a:rPr sz="1800" spc="-15" dirty="0">
                <a:latin typeface="Arial MT"/>
                <a:cs typeface="Arial MT"/>
              </a:rPr>
              <a:t> </a:t>
            </a:r>
            <a:r>
              <a:rPr sz="1800" dirty="0">
                <a:latin typeface="Arial MT"/>
                <a:cs typeface="Arial MT"/>
              </a:rPr>
              <a:t>and</a:t>
            </a:r>
            <a:r>
              <a:rPr sz="1800" spc="-25" dirty="0">
                <a:latin typeface="Arial MT"/>
                <a:cs typeface="Arial MT"/>
              </a:rPr>
              <a:t> </a:t>
            </a:r>
            <a:r>
              <a:rPr sz="1800" dirty="0">
                <a:latin typeface="Arial MT"/>
                <a:cs typeface="Arial MT"/>
              </a:rPr>
              <a:t>backups</a:t>
            </a:r>
            <a:r>
              <a:rPr sz="1800" spc="-20" dirty="0">
                <a:latin typeface="Arial MT"/>
                <a:cs typeface="Arial MT"/>
              </a:rPr>
              <a:t> </a:t>
            </a:r>
            <a:r>
              <a:rPr sz="1800" dirty="0">
                <a:latin typeface="Arial MT"/>
                <a:cs typeface="Arial MT"/>
              </a:rPr>
              <a:t>can</a:t>
            </a:r>
            <a:r>
              <a:rPr sz="1800" spc="-30" dirty="0">
                <a:latin typeface="Arial MT"/>
                <a:cs typeface="Arial MT"/>
              </a:rPr>
              <a:t> </a:t>
            </a:r>
            <a:r>
              <a:rPr sz="1800" dirty="0">
                <a:latin typeface="Arial MT"/>
                <a:cs typeface="Arial MT"/>
              </a:rPr>
              <a:t>be</a:t>
            </a:r>
            <a:r>
              <a:rPr sz="1800" spc="-25" dirty="0">
                <a:latin typeface="Arial MT"/>
                <a:cs typeface="Arial MT"/>
              </a:rPr>
              <a:t> </a:t>
            </a:r>
            <a:r>
              <a:rPr sz="1800" spc="-10" dirty="0">
                <a:latin typeface="Arial MT"/>
                <a:cs typeface="Arial MT"/>
              </a:rPr>
              <a:t>stored.</a:t>
            </a:r>
            <a:endParaRPr sz="1800" dirty="0">
              <a:latin typeface="Arial MT"/>
              <a:cs typeface="Arial MT"/>
            </a:endParaRPr>
          </a:p>
        </p:txBody>
      </p:sp>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14</a:t>
            </a:fld>
            <a:endParaRPr spc="-25" dirty="0"/>
          </a:p>
        </p:txBody>
      </p:sp>
      <p:sp>
        <p:nvSpPr>
          <p:cNvPr id="4" name="TextBox 3"/>
          <p:cNvSpPr txBox="1"/>
          <p:nvPr/>
        </p:nvSpPr>
        <p:spPr>
          <a:xfrm>
            <a:off x="1447800" y="457200"/>
            <a:ext cx="7772400" cy="584775"/>
          </a:xfrm>
          <a:prstGeom prst="rect">
            <a:avLst/>
          </a:prstGeom>
          <a:noFill/>
        </p:spPr>
        <p:txBody>
          <a:bodyPr wrap="square" rtlCol="0">
            <a:spAutoFit/>
          </a:bodyPr>
          <a:lstStyle/>
          <a:p>
            <a:pPr marL="12700" marR="0" lvl="0" indent="0" defTabSz="914400" eaLnBrk="1" fontAlgn="auto" latinLnBrk="0" hangingPunct="1">
              <a:lnSpc>
                <a:spcPct val="100000"/>
              </a:lnSpc>
              <a:spcBef>
                <a:spcPts val="315"/>
              </a:spcBef>
              <a:spcAft>
                <a:spcPts val="0"/>
              </a:spcAft>
              <a:buClrTx/>
              <a:buSzTx/>
              <a:buFontTx/>
              <a:buNone/>
              <a:tabLst/>
              <a:defRPr/>
            </a:pPr>
            <a:r>
              <a:rPr lang="en-US" sz="3200" b="1" dirty="0">
                <a:solidFill>
                  <a:schemeClr val="tx2"/>
                </a:solidFill>
                <a:latin typeface="+mj-lt"/>
                <a:ea typeface="+mj-ea"/>
                <a:cs typeface="+mj-cs"/>
              </a:rPr>
              <a:t>Legal protection of cloud users</a:t>
            </a:r>
            <a:endParaRPr lang="en-US" sz="3200" b="1" dirty="0">
              <a:solidFill>
                <a:schemeClr val="tx2"/>
              </a:solidFill>
              <a:latin typeface="+mj-lt"/>
              <a:ea typeface="+mj-ea"/>
              <a:cs typeface="+mj-cs"/>
            </a:endParaRPr>
          </a:p>
        </p:txBody>
      </p:sp>
    </p:spTree>
  </p:cSld>
  <p:clrMapOvr>
    <a:overrideClrMapping bg1="lt1" tx1="dk1" bg2="lt2" tx2="dk2" accent1="accent1" accent2="accent2" accent3="accent3" accent4="accent4" accent5="accent5" accent6="accent6" hlink="hlink" folHlink="folHlink"/>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3800" y="457200"/>
            <a:ext cx="1359535" cy="513715"/>
          </a:xfrm>
          <a:prstGeom prst="rect">
            <a:avLst/>
          </a:prstGeom>
        </p:spPr>
        <p:txBody>
          <a:bodyPr vert="horz" wrap="square" lIns="0" tIns="13335" rIns="0" bIns="0" rtlCol="0">
            <a:spAutoFit/>
          </a:bodyPr>
          <a:lstStyle/>
          <a:p>
            <a:pPr marL="12700">
              <a:lnSpc>
                <a:spcPct val="100000"/>
              </a:lnSpc>
              <a:spcBef>
                <a:spcPts val="105"/>
              </a:spcBef>
            </a:pPr>
            <a:r>
              <a:rPr spc="-10" dirty="0"/>
              <a:t>Privacy</a:t>
            </a:r>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15</a:t>
            </a:fld>
            <a:endParaRPr spc="-25" dirty="0"/>
          </a:p>
        </p:txBody>
      </p:sp>
      <p:sp>
        <p:nvSpPr>
          <p:cNvPr id="3" name="object 3"/>
          <p:cNvSpPr txBox="1"/>
          <p:nvPr/>
        </p:nvSpPr>
        <p:spPr>
          <a:xfrm>
            <a:off x="342900" y="1219200"/>
            <a:ext cx="8141334" cy="5377754"/>
          </a:xfrm>
          <a:prstGeom prst="rect">
            <a:avLst/>
          </a:prstGeom>
        </p:spPr>
        <p:txBody>
          <a:bodyPr vert="horz" wrap="square" lIns="0" tIns="12065" rIns="0" bIns="0" rtlCol="0">
            <a:spAutoFit/>
          </a:bodyPr>
          <a:lstStyle/>
          <a:p>
            <a:pPr marL="355600" marR="5080" indent="-343535">
              <a:lnSpc>
                <a:spcPts val="2510"/>
              </a:lnSpc>
              <a:spcBef>
                <a:spcPts val="95"/>
              </a:spcBef>
              <a:buClr>
                <a:srgbClr val="00007C"/>
              </a:buClr>
              <a:buSzPct val="75000"/>
              <a:buFont typeface="Wingdings"/>
              <a:buChar char=""/>
              <a:tabLst>
                <a:tab pos="355600" algn="l"/>
              </a:tabLst>
            </a:pPr>
            <a:r>
              <a:rPr sz="2000" dirty="0">
                <a:latin typeface="Arial MT"/>
                <a:cs typeface="Arial MT"/>
              </a:rPr>
              <a:t>Privacy</a:t>
            </a:r>
            <a:r>
              <a:rPr sz="2000" spc="-35" dirty="0">
                <a:latin typeface="Arial MT"/>
                <a:cs typeface="Arial MT"/>
              </a:rPr>
              <a:t> </a:t>
            </a:r>
            <a:r>
              <a:rPr sz="2000" dirty="0">
                <a:latin typeface="Wingdings"/>
                <a:cs typeface="Wingdings"/>
              </a:rPr>
              <a:t></a:t>
            </a:r>
            <a:r>
              <a:rPr sz="2000" spc="30" dirty="0">
                <a:latin typeface="Times New Roman"/>
                <a:cs typeface="Times New Roman"/>
              </a:rPr>
              <a:t> </a:t>
            </a:r>
            <a:r>
              <a:rPr sz="2000" dirty="0">
                <a:latin typeface="Arial MT"/>
                <a:cs typeface="Arial MT"/>
              </a:rPr>
              <a:t>the</a:t>
            </a:r>
            <a:r>
              <a:rPr sz="2000" spc="-25" dirty="0">
                <a:latin typeface="Arial MT"/>
                <a:cs typeface="Arial MT"/>
              </a:rPr>
              <a:t> </a:t>
            </a:r>
            <a:r>
              <a:rPr sz="2000" dirty="0">
                <a:latin typeface="Arial MT"/>
                <a:cs typeface="Arial MT"/>
              </a:rPr>
              <a:t>right</a:t>
            </a:r>
            <a:r>
              <a:rPr sz="2000" spc="-25" dirty="0">
                <a:latin typeface="Arial MT"/>
                <a:cs typeface="Arial MT"/>
              </a:rPr>
              <a:t> </a:t>
            </a:r>
            <a:r>
              <a:rPr sz="2000" dirty="0">
                <a:latin typeface="Arial MT"/>
                <a:cs typeface="Arial MT"/>
              </a:rPr>
              <a:t>of</a:t>
            </a:r>
            <a:r>
              <a:rPr sz="2000" spc="-25" dirty="0">
                <a:latin typeface="Arial MT"/>
                <a:cs typeface="Arial MT"/>
              </a:rPr>
              <a:t> </a:t>
            </a:r>
            <a:r>
              <a:rPr sz="2000" dirty="0">
                <a:latin typeface="Arial MT"/>
                <a:cs typeface="Arial MT"/>
              </a:rPr>
              <a:t>an</a:t>
            </a:r>
            <a:r>
              <a:rPr sz="2000" spc="-15" dirty="0">
                <a:latin typeface="Arial MT"/>
                <a:cs typeface="Arial MT"/>
              </a:rPr>
              <a:t> </a:t>
            </a:r>
            <a:r>
              <a:rPr sz="2000" spc="-10" dirty="0">
                <a:latin typeface="Arial MT"/>
                <a:cs typeface="Arial MT"/>
              </a:rPr>
              <a:t>individual.</a:t>
            </a:r>
            <a:r>
              <a:rPr sz="2000" spc="-310" dirty="0">
                <a:latin typeface="Arial MT"/>
                <a:cs typeface="Arial MT"/>
              </a:rPr>
              <a:t> </a:t>
            </a:r>
            <a:r>
              <a:rPr sz="2000" dirty="0">
                <a:latin typeface="Arial MT"/>
                <a:cs typeface="Arial MT"/>
              </a:rPr>
              <a:t>Privacy</a:t>
            </a:r>
            <a:r>
              <a:rPr sz="2000" spc="-20" dirty="0">
                <a:latin typeface="Arial MT"/>
                <a:cs typeface="Arial MT"/>
              </a:rPr>
              <a:t> </a:t>
            </a:r>
            <a:r>
              <a:rPr sz="2000" dirty="0">
                <a:latin typeface="Arial MT"/>
                <a:cs typeface="Arial MT"/>
              </a:rPr>
              <a:t>in</a:t>
            </a:r>
            <a:r>
              <a:rPr sz="2000" spc="-15" dirty="0">
                <a:latin typeface="Arial MT"/>
                <a:cs typeface="Arial MT"/>
              </a:rPr>
              <a:t> </a:t>
            </a:r>
            <a:r>
              <a:rPr sz="2000" dirty="0">
                <a:latin typeface="Arial MT"/>
                <a:cs typeface="Arial MT"/>
              </a:rPr>
              <a:t>cloud</a:t>
            </a:r>
            <a:r>
              <a:rPr sz="2000" spc="-15" dirty="0">
                <a:latin typeface="Arial MT"/>
                <a:cs typeface="Arial MT"/>
              </a:rPr>
              <a:t> </a:t>
            </a:r>
            <a:r>
              <a:rPr sz="2000" dirty="0">
                <a:latin typeface="Arial MT"/>
                <a:cs typeface="Arial MT"/>
              </a:rPr>
              <a:t>computing</a:t>
            </a:r>
            <a:r>
              <a:rPr sz="2000" spc="-30" dirty="0">
                <a:latin typeface="Arial MT"/>
                <a:cs typeface="Arial MT"/>
              </a:rPr>
              <a:t> </a:t>
            </a:r>
            <a:r>
              <a:rPr sz="2000" spc="-10" dirty="0">
                <a:latin typeface="Arial MT"/>
                <a:cs typeface="Arial MT"/>
              </a:rPr>
              <a:t>refers </a:t>
            </a:r>
            <a:r>
              <a:rPr sz="2000" dirty="0">
                <a:latin typeface="Arial MT"/>
                <a:cs typeface="Arial MT"/>
              </a:rPr>
              <a:t>to</a:t>
            </a:r>
            <a:r>
              <a:rPr sz="2000" spc="-35"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protection</a:t>
            </a:r>
            <a:r>
              <a:rPr sz="2000" spc="-25"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sensitive</a:t>
            </a:r>
            <a:r>
              <a:rPr sz="2000" spc="-25" dirty="0">
                <a:latin typeface="Arial MT"/>
                <a:cs typeface="Arial MT"/>
              </a:rPr>
              <a:t> </a:t>
            </a:r>
            <a:r>
              <a:rPr sz="2000" dirty="0">
                <a:latin typeface="Arial MT"/>
                <a:cs typeface="Arial MT"/>
              </a:rPr>
              <a:t>personal,</a:t>
            </a:r>
            <a:r>
              <a:rPr sz="2000" spc="-35" dirty="0">
                <a:latin typeface="Arial MT"/>
                <a:cs typeface="Arial MT"/>
              </a:rPr>
              <a:t> </a:t>
            </a:r>
            <a:r>
              <a:rPr sz="2000" dirty="0">
                <a:latin typeface="Arial MT"/>
                <a:cs typeface="Arial MT"/>
              </a:rPr>
              <a:t>corporate,</a:t>
            </a:r>
            <a:r>
              <a:rPr sz="2000" spc="-35" dirty="0">
                <a:latin typeface="Arial MT"/>
                <a:cs typeface="Arial MT"/>
              </a:rPr>
              <a:t> </a:t>
            </a:r>
            <a:r>
              <a:rPr sz="2000" dirty="0">
                <a:latin typeface="Arial MT"/>
                <a:cs typeface="Arial MT"/>
              </a:rPr>
              <a:t>or</a:t>
            </a:r>
            <a:r>
              <a:rPr sz="2000" spc="-20" dirty="0">
                <a:latin typeface="Arial MT"/>
                <a:cs typeface="Arial MT"/>
              </a:rPr>
              <a:t> </a:t>
            </a:r>
            <a:r>
              <a:rPr sz="2000" dirty="0">
                <a:latin typeface="Arial MT"/>
                <a:cs typeface="Arial MT"/>
              </a:rPr>
              <a:t>institutional</a:t>
            </a:r>
            <a:r>
              <a:rPr sz="2000" spc="-25" dirty="0">
                <a:latin typeface="Arial MT"/>
                <a:cs typeface="Arial MT"/>
              </a:rPr>
              <a:t> </a:t>
            </a:r>
            <a:r>
              <a:rPr sz="2000" spc="-20" dirty="0">
                <a:latin typeface="Arial MT"/>
                <a:cs typeface="Arial MT"/>
              </a:rPr>
              <a:t>data </a:t>
            </a:r>
            <a:r>
              <a:rPr sz="2000" dirty="0">
                <a:latin typeface="Arial MT"/>
                <a:cs typeface="Arial MT"/>
              </a:rPr>
              <a:t>stored</a:t>
            </a:r>
            <a:r>
              <a:rPr sz="2000" spc="-30" dirty="0">
                <a:latin typeface="Arial MT"/>
                <a:cs typeface="Arial MT"/>
              </a:rPr>
              <a:t> </a:t>
            </a:r>
            <a:r>
              <a:rPr sz="2000" dirty="0">
                <a:latin typeface="Arial MT"/>
                <a:cs typeface="Arial MT"/>
              </a:rPr>
              <a:t>and</a:t>
            </a:r>
            <a:r>
              <a:rPr sz="2000" spc="-25" dirty="0">
                <a:latin typeface="Arial MT"/>
                <a:cs typeface="Arial MT"/>
              </a:rPr>
              <a:t> </a:t>
            </a:r>
            <a:r>
              <a:rPr sz="2000" dirty="0">
                <a:latin typeface="Arial MT"/>
                <a:cs typeface="Arial MT"/>
              </a:rPr>
              <a:t>processed</a:t>
            </a:r>
            <a:r>
              <a:rPr sz="2000" spc="-25" dirty="0">
                <a:latin typeface="Arial MT"/>
                <a:cs typeface="Arial MT"/>
              </a:rPr>
              <a:t> </a:t>
            </a:r>
            <a:r>
              <a:rPr sz="2000" dirty="0">
                <a:latin typeface="Arial MT"/>
                <a:cs typeface="Arial MT"/>
              </a:rPr>
              <a:t>in</a:t>
            </a:r>
            <a:r>
              <a:rPr sz="2000" spc="-2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cloud</a:t>
            </a:r>
            <a:r>
              <a:rPr sz="2000" spc="-25" dirty="0">
                <a:latin typeface="Arial MT"/>
                <a:cs typeface="Arial MT"/>
              </a:rPr>
              <a:t> </a:t>
            </a:r>
            <a:r>
              <a:rPr sz="2000" dirty="0">
                <a:latin typeface="Arial MT"/>
                <a:cs typeface="Arial MT"/>
              </a:rPr>
              <a:t>environment.</a:t>
            </a:r>
            <a:r>
              <a:rPr sz="2000" spc="-35" dirty="0">
                <a:latin typeface="Arial MT"/>
                <a:cs typeface="Arial MT"/>
              </a:rPr>
              <a:t> </a:t>
            </a:r>
            <a:r>
              <a:rPr sz="2000" dirty="0">
                <a:latin typeface="Arial MT"/>
                <a:cs typeface="Arial MT"/>
              </a:rPr>
              <a:t>It</a:t>
            </a:r>
            <a:r>
              <a:rPr sz="2000" spc="-30" dirty="0">
                <a:latin typeface="Arial MT"/>
                <a:cs typeface="Arial MT"/>
              </a:rPr>
              <a:t> </a:t>
            </a:r>
            <a:r>
              <a:rPr sz="2000" dirty="0">
                <a:latin typeface="Arial MT"/>
                <a:cs typeface="Arial MT"/>
              </a:rPr>
              <a:t>involves</a:t>
            </a:r>
            <a:r>
              <a:rPr sz="2000" spc="-25" dirty="0">
                <a:latin typeface="Arial MT"/>
                <a:cs typeface="Arial MT"/>
              </a:rPr>
              <a:t> </a:t>
            </a:r>
            <a:r>
              <a:rPr sz="2000" spc="-10" dirty="0">
                <a:latin typeface="Arial MT"/>
                <a:cs typeface="Arial MT"/>
              </a:rPr>
              <a:t>ensuring</a:t>
            </a:r>
            <a:endParaRPr sz="2000" dirty="0">
              <a:latin typeface="Arial MT"/>
              <a:cs typeface="Arial MT"/>
            </a:endParaRPr>
          </a:p>
          <a:p>
            <a:pPr marL="355600">
              <a:lnSpc>
                <a:spcPct val="100000"/>
              </a:lnSpc>
              <a:spcBef>
                <a:spcPts val="15"/>
              </a:spcBef>
            </a:pPr>
            <a:r>
              <a:rPr sz="2000" dirty="0">
                <a:latin typeface="Arial MT"/>
                <a:cs typeface="Arial MT"/>
              </a:rPr>
              <a:t>that</a:t>
            </a:r>
            <a:r>
              <a:rPr sz="2000" spc="-40" dirty="0">
                <a:latin typeface="Arial MT"/>
                <a:cs typeface="Arial MT"/>
              </a:rPr>
              <a:t> </a:t>
            </a:r>
            <a:r>
              <a:rPr sz="2000" dirty="0">
                <a:latin typeface="Arial MT"/>
                <a:cs typeface="Arial MT"/>
              </a:rPr>
              <a:t>this</a:t>
            </a:r>
            <a:r>
              <a:rPr sz="2000" spc="-30" dirty="0">
                <a:latin typeface="Arial MT"/>
                <a:cs typeface="Arial MT"/>
              </a:rPr>
              <a:t> </a:t>
            </a:r>
            <a:r>
              <a:rPr sz="2000" dirty="0">
                <a:latin typeface="Arial MT"/>
                <a:cs typeface="Arial MT"/>
              </a:rPr>
              <a:t>data</a:t>
            </a:r>
            <a:r>
              <a:rPr sz="2000" spc="-35" dirty="0">
                <a:latin typeface="Arial MT"/>
                <a:cs typeface="Arial MT"/>
              </a:rPr>
              <a:t> </a:t>
            </a:r>
            <a:r>
              <a:rPr sz="2000" dirty="0">
                <a:latin typeface="Arial MT"/>
                <a:cs typeface="Arial MT"/>
              </a:rPr>
              <a:t>remains</a:t>
            </a:r>
            <a:r>
              <a:rPr sz="2000" spc="-50" dirty="0">
                <a:latin typeface="Arial MT"/>
                <a:cs typeface="Arial MT"/>
              </a:rPr>
              <a:t> </a:t>
            </a:r>
            <a:r>
              <a:rPr sz="2000" dirty="0">
                <a:latin typeface="Arial MT"/>
                <a:cs typeface="Arial MT"/>
              </a:rPr>
              <a:t>confidential,</a:t>
            </a:r>
            <a:r>
              <a:rPr sz="2000" spc="-45" dirty="0">
                <a:latin typeface="Arial MT"/>
                <a:cs typeface="Arial MT"/>
              </a:rPr>
              <a:t> </a:t>
            </a:r>
            <a:r>
              <a:rPr sz="2000" dirty="0">
                <a:latin typeface="Arial MT"/>
                <a:cs typeface="Arial MT"/>
              </a:rPr>
              <a:t>accessible</a:t>
            </a:r>
            <a:r>
              <a:rPr sz="2000" spc="-30" dirty="0">
                <a:latin typeface="Arial MT"/>
                <a:cs typeface="Arial MT"/>
              </a:rPr>
              <a:t> </a:t>
            </a:r>
            <a:r>
              <a:rPr sz="2000" dirty="0">
                <a:latin typeface="Arial MT"/>
                <a:cs typeface="Arial MT"/>
              </a:rPr>
              <a:t>only</a:t>
            </a:r>
            <a:r>
              <a:rPr sz="2000" spc="-35" dirty="0">
                <a:latin typeface="Arial MT"/>
                <a:cs typeface="Arial MT"/>
              </a:rPr>
              <a:t> </a:t>
            </a:r>
            <a:r>
              <a:rPr sz="2000" dirty="0">
                <a:latin typeface="Arial MT"/>
                <a:cs typeface="Arial MT"/>
              </a:rPr>
              <a:t>by</a:t>
            </a:r>
            <a:r>
              <a:rPr sz="2000" spc="-35" dirty="0">
                <a:latin typeface="Arial MT"/>
                <a:cs typeface="Arial MT"/>
              </a:rPr>
              <a:t> </a:t>
            </a:r>
            <a:r>
              <a:rPr sz="2000" spc="-10" dirty="0">
                <a:latin typeface="Arial MT"/>
                <a:cs typeface="Arial MT"/>
              </a:rPr>
              <a:t>authorized</a:t>
            </a:r>
            <a:endParaRPr sz="2000" dirty="0">
              <a:latin typeface="Arial MT"/>
              <a:cs typeface="Arial MT"/>
            </a:endParaRPr>
          </a:p>
          <a:p>
            <a:pPr marL="355600">
              <a:lnSpc>
                <a:spcPct val="100000"/>
              </a:lnSpc>
              <a:spcBef>
                <a:spcPts val="120"/>
              </a:spcBef>
            </a:pPr>
            <a:r>
              <a:rPr sz="2000" dirty="0">
                <a:latin typeface="Arial MT"/>
                <a:cs typeface="Arial MT"/>
              </a:rPr>
              <a:t>parties,</a:t>
            </a:r>
            <a:r>
              <a:rPr sz="2000" spc="-25" dirty="0">
                <a:latin typeface="Arial MT"/>
                <a:cs typeface="Arial MT"/>
              </a:rPr>
              <a:t> </a:t>
            </a:r>
            <a:r>
              <a:rPr sz="2000" dirty="0">
                <a:latin typeface="Arial MT"/>
                <a:cs typeface="Arial MT"/>
              </a:rPr>
              <a:t>and</a:t>
            </a:r>
            <a:r>
              <a:rPr sz="2000" spc="-25" dirty="0">
                <a:latin typeface="Arial MT"/>
                <a:cs typeface="Arial MT"/>
              </a:rPr>
              <a:t> </a:t>
            </a:r>
            <a:r>
              <a:rPr sz="2000" dirty="0">
                <a:latin typeface="Arial MT"/>
                <a:cs typeface="Arial MT"/>
              </a:rPr>
              <a:t>is</a:t>
            </a:r>
            <a:r>
              <a:rPr sz="2000" spc="-25" dirty="0">
                <a:latin typeface="Arial MT"/>
                <a:cs typeface="Arial MT"/>
              </a:rPr>
              <a:t> </a:t>
            </a:r>
            <a:r>
              <a:rPr sz="2000" dirty="0">
                <a:latin typeface="Arial MT"/>
                <a:cs typeface="Arial MT"/>
              </a:rPr>
              <a:t>not</a:t>
            </a:r>
            <a:r>
              <a:rPr sz="2000" spc="-25" dirty="0">
                <a:latin typeface="Arial MT"/>
                <a:cs typeface="Arial MT"/>
              </a:rPr>
              <a:t> </a:t>
            </a:r>
            <a:r>
              <a:rPr sz="2000" dirty="0">
                <a:latin typeface="Arial MT"/>
                <a:cs typeface="Arial MT"/>
              </a:rPr>
              <a:t>exposed</a:t>
            </a:r>
            <a:r>
              <a:rPr sz="2000" spc="-30" dirty="0">
                <a:latin typeface="Arial MT"/>
                <a:cs typeface="Arial MT"/>
              </a:rPr>
              <a:t> </a:t>
            </a:r>
            <a:r>
              <a:rPr sz="2000" dirty="0">
                <a:latin typeface="Arial MT"/>
                <a:cs typeface="Arial MT"/>
              </a:rPr>
              <a:t>to</a:t>
            </a:r>
            <a:r>
              <a:rPr sz="2000" spc="-35" dirty="0">
                <a:latin typeface="Arial MT"/>
                <a:cs typeface="Arial MT"/>
              </a:rPr>
              <a:t> </a:t>
            </a:r>
            <a:r>
              <a:rPr sz="2000" dirty="0">
                <a:latin typeface="Arial MT"/>
                <a:cs typeface="Arial MT"/>
              </a:rPr>
              <a:t>unauthorized</a:t>
            </a:r>
            <a:r>
              <a:rPr sz="2000" spc="-25" dirty="0">
                <a:latin typeface="Arial MT"/>
                <a:cs typeface="Arial MT"/>
              </a:rPr>
              <a:t> </a:t>
            </a:r>
            <a:r>
              <a:rPr sz="2000" dirty="0">
                <a:latin typeface="Arial MT"/>
                <a:cs typeface="Arial MT"/>
              </a:rPr>
              <a:t>access</a:t>
            </a:r>
            <a:r>
              <a:rPr sz="2000" spc="-15" dirty="0">
                <a:latin typeface="Arial MT"/>
                <a:cs typeface="Arial MT"/>
              </a:rPr>
              <a:t> </a:t>
            </a:r>
            <a:r>
              <a:rPr sz="2000" dirty="0">
                <a:latin typeface="Arial MT"/>
                <a:cs typeface="Arial MT"/>
              </a:rPr>
              <a:t>or</a:t>
            </a:r>
            <a:r>
              <a:rPr sz="2000" spc="-20" dirty="0">
                <a:latin typeface="Arial MT"/>
                <a:cs typeface="Arial MT"/>
              </a:rPr>
              <a:t> </a:t>
            </a:r>
            <a:r>
              <a:rPr sz="2000" spc="-10" dirty="0">
                <a:latin typeface="Arial MT"/>
                <a:cs typeface="Arial MT"/>
              </a:rPr>
              <a:t>misuse.</a:t>
            </a:r>
            <a:endParaRPr sz="2000" dirty="0">
              <a:latin typeface="Arial MT"/>
              <a:cs typeface="Arial MT"/>
            </a:endParaRPr>
          </a:p>
          <a:p>
            <a:pPr marL="355600" indent="-342900">
              <a:lnSpc>
                <a:spcPct val="100000"/>
              </a:lnSpc>
              <a:spcBef>
                <a:spcPts val="505"/>
              </a:spcBef>
              <a:buClr>
                <a:srgbClr val="00007C"/>
              </a:buClr>
              <a:buSzPct val="75000"/>
              <a:buFont typeface="Wingdings"/>
              <a:buChar char=""/>
              <a:tabLst>
                <a:tab pos="355600" algn="l"/>
              </a:tabLst>
            </a:pPr>
            <a:r>
              <a:rPr sz="2000" dirty="0">
                <a:latin typeface="Arial MT"/>
                <a:cs typeface="Arial MT"/>
              </a:rPr>
              <a:t>Privacy</a:t>
            </a:r>
            <a:r>
              <a:rPr sz="2000" spc="-25" dirty="0">
                <a:latin typeface="Arial MT"/>
                <a:cs typeface="Arial MT"/>
              </a:rPr>
              <a:t> </a:t>
            </a:r>
            <a:r>
              <a:rPr sz="2000" dirty="0">
                <a:latin typeface="Arial MT"/>
                <a:cs typeface="Arial MT"/>
              </a:rPr>
              <a:t>is</a:t>
            </a:r>
            <a:r>
              <a:rPr sz="2000" spc="-25" dirty="0">
                <a:latin typeface="Arial MT"/>
                <a:cs typeface="Arial MT"/>
              </a:rPr>
              <a:t> </a:t>
            </a:r>
            <a:r>
              <a:rPr sz="2000" dirty="0">
                <a:latin typeface="Arial MT"/>
                <a:cs typeface="Arial MT"/>
              </a:rPr>
              <a:t>protected</a:t>
            </a:r>
            <a:r>
              <a:rPr sz="2000" spc="-25" dirty="0">
                <a:latin typeface="Arial MT"/>
                <a:cs typeface="Arial MT"/>
              </a:rPr>
              <a:t> </a:t>
            </a:r>
            <a:r>
              <a:rPr sz="2000" dirty="0">
                <a:latin typeface="Arial MT"/>
                <a:cs typeface="Arial MT"/>
              </a:rPr>
              <a:t>by</a:t>
            </a:r>
            <a:r>
              <a:rPr sz="2000" spc="-20" dirty="0">
                <a:latin typeface="Arial MT"/>
                <a:cs typeface="Arial MT"/>
              </a:rPr>
              <a:t> law;</a:t>
            </a:r>
            <a:endParaRPr sz="2000" dirty="0">
              <a:latin typeface="Arial MT"/>
              <a:cs typeface="Arial MT"/>
            </a:endParaRPr>
          </a:p>
          <a:p>
            <a:pPr marL="355600" marR="137160" indent="-343535">
              <a:lnSpc>
                <a:spcPct val="99700"/>
              </a:lnSpc>
              <a:spcBef>
                <a:spcPts val="500"/>
              </a:spcBef>
              <a:buClr>
                <a:srgbClr val="00007C"/>
              </a:buClr>
              <a:buSzPct val="75000"/>
              <a:buFont typeface="Wingdings"/>
              <a:buChar char=""/>
              <a:tabLst>
                <a:tab pos="355600" algn="l"/>
                <a:tab pos="4170045" algn="l"/>
              </a:tabLst>
            </a:pPr>
            <a:r>
              <a:rPr sz="2000" dirty="0">
                <a:latin typeface="Arial MT"/>
                <a:cs typeface="Arial MT"/>
              </a:rPr>
              <a:t>The</a:t>
            </a:r>
            <a:r>
              <a:rPr sz="2000" spc="-20" dirty="0">
                <a:latin typeface="Arial MT"/>
                <a:cs typeface="Arial MT"/>
              </a:rPr>
              <a:t> </a:t>
            </a:r>
            <a:r>
              <a:rPr sz="2000" dirty="0">
                <a:latin typeface="Arial MT"/>
                <a:cs typeface="Arial MT"/>
              </a:rPr>
              <a:t>main</a:t>
            </a:r>
            <a:r>
              <a:rPr sz="2000" spc="-15" dirty="0">
                <a:latin typeface="Arial MT"/>
                <a:cs typeface="Arial MT"/>
              </a:rPr>
              <a:t> </a:t>
            </a:r>
            <a:r>
              <a:rPr sz="2000" dirty="0">
                <a:latin typeface="Arial MT"/>
                <a:cs typeface="Arial MT"/>
              </a:rPr>
              <a:t>aspects</a:t>
            </a:r>
            <a:r>
              <a:rPr sz="2000" spc="-15" dirty="0">
                <a:latin typeface="Arial MT"/>
                <a:cs typeface="Arial MT"/>
              </a:rPr>
              <a:t> </a:t>
            </a:r>
            <a:r>
              <a:rPr sz="2000" dirty="0">
                <a:latin typeface="Arial MT"/>
                <a:cs typeface="Arial MT"/>
              </a:rPr>
              <a:t>of</a:t>
            </a:r>
            <a:r>
              <a:rPr sz="2000" spc="-25" dirty="0">
                <a:latin typeface="Arial MT"/>
                <a:cs typeface="Arial MT"/>
              </a:rPr>
              <a:t> </a:t>
            </a:r>
            <a:r>
              <a:rPr sz="2000" dirty="0">
                <a:latin typeface="Arial MT"/>
                <a:cs typeface="Arial MT"/>
              </a:rPr>
              <a:t>privacy</a:t>
            </a:r>
            <a:r>
              <a:rPr sz="2000" spc="-15" dirty="0">
                <a:latin typeface="Arial MT"/>
                <a:cs typeface="Arial MT"/>
              </a:rPr>
              <a:t> </a:t>
            </a:r>
            <a:r>
              <a:rPr sz="2000" spc="-20" dirty="0">
                <a:latin typeface="Arial MT"/>
                <a:cs typeface="Arial MT"/>
              </a:rPr>
              <a:t>are:</a:t>
            </a:r>
            <a:r>
              <a:rPr sz="2000" dirty="0">
                <a:latin typeface="Arial MT"/>
                <a:cs typeface="Arial MT"/>
              </a:rPr>
              <a:t>	the</a:t>
            </a:r>
            <a:r>
              <a:rPr sz="2000" spc="-15" dirty="0">
                <a:latin typeface="Arial MT"/>
                <a:cs typeface="Arial MT"/>
              </a:rPr>
              <a:t> </a:t>
            </a:r>
            <a:r>
              <a:rPr sz="2000" dirty="0">
                <a:latin typeface="Arial MT"/>
                <a:cs typeface="Arial MT"/>
              </a:rPr>
              <a:t>lack</a:t>
            </a:r>
            <a:r>
              <a:rPr sz="2000" spc="-15" dirty="0">
                <a:latin typeface="Arial MT"/>
                <a:cs typeface="Arial MT"/>
              </a:rPr>
              <a:t> </a:t>
            </a:r>
            <a:r>
              <a:rPr sz="2000" dirty="0">
                <a:latin typeface="Arial MT"/>
                <a:cs typeface="Arial MT"/>
              </a:rPr>
              <a:t>of</a:t>
            </a:r>
            <a:r>
              <a:rPr sz="2000" spc="-25" dirty="0">
                <a:latin typeface="Arial MT"/>
                <a:cs typeface="Arial MT"/>
              </a:rPr>
              <a:t> </a:t>
            </a:r>
            <a:r>
              <a:rPr sz="2000" dirty="0">
                <a:latin typeface="Arial MT"/>
                <a:cs typeface="Arial MT"/>
              </a:rPr>
              <a:t>user</a:t>
            </a:r>
            <a:r>
              <a:rPr sz="2000" spc="-15" dirty="0">
                <a:latin typeface="Arial MT"/>
                <a:cs typeface="Arial MT"/>
              </a:rPr>
              <a:t> </a:t>
            </a:r>
            <a:r>
              <a:rPr sz="2000" dirty="0">
                <a:latin typeface="Arial MT"/>
                <a:cs typeface="Arial MT"/>
              </a:rPr>
              <a:t>control,</a:t>
            </a:r>
            <a:r>
              <a:rPr sz="2000" spc="-30" dirty="0">
                <a:latin typeface="Arial MT"/>
                <a:cs typeface="Arial MT"/>
              </a:rPr>
              <a:t> </a:t>
            </a:r>
            <a:r>
              <a:rPr sz="2000" spc="-10" dirty="0">
                <a:latin typeface="Arial MT"/>
                <a:cs typeface="Arial MT"/>
              </a:rPr>
              <a:t>potential </a:t>
            </a:r>
            <a:r>
              <a:rPr sz="2000" dirty="0">
                <a:latin typeface="Arial MT"/>
                <a:cs typeface="Arial MT"/>
              </a:rPr>
              <a:t>unauthorized</a:t>
            </a:r>
            <a:r>
              <a:rPr sz="2000" spc="-50" dirty="0">
                <a:latin typeface="Arial MT"/>
                <a:cs typeface="Arial MT"/>
              </a:rPr>
              <a:t> </a:t>
            </a:r>
            <a:r>
              <a:rPr sz="2000" dirty="0">
                <a:latin typeface="Arial MT"/>
                <a:cs typeface="Arial MT"/>
              </a:rPr>
              <a:t>secondary</a:t>
            </a:r>
            <a:r>
              <a:rPr sz="2000" spc="-35" dirty="0">
                <a:latin typeface="Arial MT"/>
                <a:cs typeface="Arial MT"/>
              </a:rPr>
              <a:t> </a:t>
            </a:r>
            <a:r>
              <a:rPr sz="2000" dirty="0">
                <a:latin typeface="Arial MT"/>
                <a:cs typeface="Arial MT"/>
              </a:rPr>
              <a:t>use,</a:t>
            </a:r>
            <a:r>
              <a:rPr sz="2000" spc="-45" dirty="0">
                <a:latin typeface="Arial MT"/>
                <a:cs typeface="Arial MT"/>
              </a:rPr>
              <a:t> </a:t>
            </a:r>
            <a:r>
              <a:rPr sz="2000" dirty="0">
                <a:latin typeface="Arial MT"/>
                <a:cs typeface="Arial MT"/>
              </a:rPr>
              <a:t>data</a:t>
            </a:r>
            <a:r>
              <a:rPr sz="2000" spc="-30" dirty="0">
                <a:latin typeface="Arial MT"/>
                <a:cs typeface="Arial MT"/>
              </a:rPr>
              <a:t> </a:t>
            </a:r>
            <a:r>
              <a:rPr sz="2000" dirty="0">
                <a:latin typeface="Arial MT"/>
                <a:cs typeface="Arial MT"/>
              </a:rPr>
              <a:t>proliferation</a:t>
            </a:r>
            <a:r>
              <a:rPr sz="2000" spc="-45" dirty="0">
                <a:latin typeface="Arial MT"/>
                <a:cs typeface="Arial MT"/>
              </a:rPr>
              <a:t> </a:t>
            </a:r>
            <a:r>
              <a:rPr sz="2000" dirty="0">
                <a:latin typeface="Arial MT"/>
                <a:cs typeface="Arial MT"/>
              </a:rPr>
              <a:t>(rapid</a:t>
            </a:r>
            <a:r>
              <a:rPr sz="2000" spc="-35" dirty="0">
                <a:latin typeface="Arial MT"/>
                <a:cs typeface="Arial MT"/>
              </a:rPr>
              <a:t> </a:t>
            </a:r>
            <a:r>
              <a:rPr sz="2000" spc="-10" dirty="0">
                <a:latin typeface="Arial MT"/>
                <a:cs typeface="Arial MT"/>
              </a:rPr>
              <a:t>multiplication), </a:t>
            </a:r>
            <a:r>
              <a:rPr sz="2000" dirty="0">
                <a:latin typeface="Arial MT"/>
                <a:cs typeface="Arial MT"/>
              </a:rPr>
              <a:t>and</a:t>
            </a:r>
            <a:r>
              <a:rPr sz="2000" spc="-30" dirty="0">
                <a:latin typeface="Arial MT"/>
                <a:cs typeface="Arial MT"/>
              </a:rPr>
              <a:t> </a:t>
            </a:r>
            <a:r>
              <a:rPr sz="2000" dirty="0">
                <a:latin typeface="Arial MT"/>
                <a:cs typeface="Arial MT"/>
              </a:rPr>
              <a:t>dynamic</a:t>
            </a:r>
            <a:r>
              <a:rPr sz="2000" spc="-35" dirty="0">
                <a:latin typeface="Arial MT"/>
                <a:cs typeface="Arial MT"/>
              </a:rPr>
              <a:t> </a:t>
            </a:r>
            <a:r>
              <a:rPr sz="2000" spc="-10" dirty="0">
                <a:latin typeface="Arial MT"/>
                <a:cs typeface="Arial MT"/>
              </a:rPr>
              <a:t>provisioning.</a:t>
            </a:r>
            <a:endParaRPr sz="2000" dirty="0">
              <a:latin typeface="Arial MT"/>
              <a:cs typeface="Arial MT"/>
            </a:endParaRPr>
          </a:p>
          <a:p>
            <a:pPr marL="355600" marR="603885" indent="-343535">
              <a:lnSpc>
                <a:spcPct val="104500"/>
              </a:lnSpc>
              <a:spcBef>
                <a:spcPts val="375"/>
              </a:spcBef>
              <a:buClr>
                <a:srgbClr val="00007C"/>
              </a:buClr>
              <a:buSzPct val="75000"/>
              <a:buFont typeface="Wingdings"/>
              <a:buChar char=""/>
              <a:tabLst>
                <a:tab pos="355600" algn="l"/>
              </a:tabLst>
            </a:pPr>
            <a:r>
              <a:rPr sz="2000" dirty="0">
                <a:latin typeface="Arial MT"/>
                <a:cs typeface="Arial MT"/>
              </a:rPr>
              <a:t>Digital</a:t>
            </a:r>
            <a:r>
              <a:rPr sz="2000" spc="-60" dirty="0">
                <a:latin typeface="Arial MT"/>
                <a:cs typeface="Arial MT"/>
              </a:rPr>
              <a:t> </a:t>
            </a:r>
            <a:r>
              <a:rPr sz="2000" dirty="0">
                <a:latin typeface="Arial MT"/>
                <a:cs typeface="Arial MT"/>
              </a:rPr>
              <a:t>age</a:t>
            </a:r>
            <a:r>
              <a:rPr sz="2000" spc="-60" dirty="0">
                <a:latin typeface="Arial MT"/>
                <a:cs typeface="Arial MT"/>
              </a:rPr>
              <a:t> </a:t>
            </a:r>
            <a:r>
              <a:rPr sz="2000" dirty="0">
                <a:latin typeface="Arial MT"/>
                <a:cs typeface="Arial MT"/>
              </a:rPr>
              <a:t>has</a:t>
            </a:r>
            <a:r>
              <a:rPr sz="2000" spc="-60" dirty="0">
                <a:latin typeface="Arial MT"/>
                <a:cs typeface="Arial MT"/>
              </a:rPr>
              <a:t> </a:t>
            </a:r>
            <a:r>
              <a:rPr sz="2000" dirty="0">
                <a:latin typeface="Arial MT"/>
                <a:cs typeface="Arial MT"/>
              </a:rPr>
              <a:t>confronted</a:t>
            </a:r>
            <a:r>
              <a:rPr sz="2000" spc="-60" dirty="0">
                <a:latin typeface="Arial MT"/>
                <a:cs typeface="Arial MT"/>
              </a:rPr>
              <a:t> </a:t>
            </a:r>
            <a:r>
              <a:rPr sz="2000" dirty="0">
                <a:latin typeface="Arial MT"/>
                <a:cs typeface="Arial MT"/>
              </a:rPr>
              <a:t>legislators</a:t>
            </a:r>
            <a:r>
              <a:rPr sz="2000" spc="-60" dirty="0">
                <a:latin typeface="Arial MT"/>
                <a:cs typeface="Arial MT"/>
              </a:rPr>
              <a:t> </a:t>
            </a:r>
            <a:r>
              <a:rPr sz="2000" dirty="0">
                <a:latin typeface="Arial MT"/>
                <a:cs typeface="Arial MT"/>
              </a:rPr>
              <a:t>with</a:t>
            </a:r>
            <a:r>
              <a:rPr sz="2000" spc="-55" dirty="0">
                <a:latin typeface="Arial MT"/>
                <a:cs typeface="Arial MT"/>
              </a:rPr>
              <a:t> </a:t>
            </a:r>
            <a:r>
              <a:rPr sz="2000" dirty="0">
                <a:latin typeface="Arial MT"/>
                <a:cs typeface="Arial MT"/>
              </a:rPr>
              <a:t>significant</a:t>
            </a:r>
            <a:r>
              <a:rPr sz="2000" spc="-70" dirty="0">
                <a:latin typeface="Arial MT"/>
                <a:cs typeface="Arial MT"/>
              </a:rPr>
              <a:t> </a:t>
            </a:r>
            <a:r>
              <a:rPr sz="2000" spc="-10" dirty="0">
                <a:latin typeface="Arial MT"/>
                <a:cs typeface="Arial MT"/>
              </a:rPr>
              <a:t>challenges </a:t>
            </a:r>
            <a:r>
              <a:rPr sz="2000" dirty="0">
                <a:latin typeface="Arial MT"/>
                <a:cs typeface="Arial MT"/>
              </a:rPr>
              <a:t>related</a:t>
            </a:r>
            <a:r>
              <a:rPr sz="2000" spc="-20" dirty="0">
                <a:latin typeface="Arial MT"/>
                <a:cs typeface="Arial MT"/>
              </a:rPr>
              <a:t> </a:t>
            </a:r>
            <a:r>
              <a:rPr sz="2000" dirty="0">
                <a:latin typeface="Arial MT"/>
                <a:cs typeface="Arial MT"/>
              </a:rPr>
              <a:t>to</a:t>
            </a:r>
            <a:r>
              <a:rPr sz="2000" spc="-20" dirty="0">
                <a:latin typeface="Arial MT"/>
                <a:cs typeface="Arial MT"/>
              </a:rPr>
              <a:t> </a:t>
            </a:r>
            <a:r>
              <a:rPr sz="2000" dirty="0">
                <a:latin typeface="Arial MT"/>
                <a:cs typeface="Arial MT"/>
              </a:rPr>
              <a:t>privacy</a:t>
            </a:r>
            <a:r>
              <a:rPr sz="2000" spc="-15" dirty="0">
                <a:latin typeface="Arial MT"/>
                <a:cs typeface="Arial MT"/>
              </a:rPr>
              <a:t> </a:t>
            </a:r>
            <a:r>
              <a:rPr sz="2000" dirty="0">
                <a:latin typeface="Arial MT"/>
                <a:cs typeface="Arial MT"/>
              </a:rPr>
              <a:t>as</a:t>
            </a:r>
            <a:r>
              <a:rPr sz="2000" spc="-15" dirty="0">
                <a:latin typeface="Arial MT"/>
                <a:cs typeface="Arial MT"/>
              </a:rPr>
              <a:t> </a:t>
            </a:r>
            <a:r>
              <a:rPr sz="2000" dirty="0">
                <a:latin typeface="Arial MT"/>
                <a:cs typeface="Arial MT"/>
              </a:rPr>
              <a:t>new</a:t>
            </a:r>
            <a:r>
              <a:rPr sz="2000" spc="-15" dirty="0">
                <a:latin typeface="Arial MT"/>
                <a:cs typeface="Arial MT"/>
              </a:rPr>
              <a:t> </a:t>
            </a:r>
            <a:r>
              <a:rPr sz="2000" dirty="0">
                <a:latin typeface="Arial MT"/>
                <a:cs typeface="Arial MT"/>
              </a:rPr>
              <a:t>threats</a:t>
            </a:r>
            <a:r>
              <a:rPr sz="2000" spc="-20" dirty="0">
                <a:latin typeface="Arial MT"/>
                <a:cs typeface="Arial MT"/>
              </a:rPr>
              <a:t> </a:t>
            </a:r>
            <a:r>
              <a:rPr sz="2000" dirty="0">
                <a:latin typeface="Arial MT"/>
                <a:cs typeface="Arial MT"/>
              </a:rPr>
              <a:t>have</a:t>
            </a:r>
            <a:r>
              <a:rPr sz="2000" spc="-30" dirty="0">
                <a:latin typeface="Arial MT"/>
                <a:cs typeface="Arial MT"/>
              </a:rPr>
              <a:t> </a:t>
            </a:r>
            <a:r>
              <a:rPr sz="2000" dirty="0">
                <a:latin typeface="Arial MT"/>
                <a:cs typeface="Arial MT"/>
              </a:rPr>
              <a:t>emerged.</a:t>
            </a:r>
            <a:r>
              <a:rPr sz="2000" spc="-25" dirty="0">
                <a:latin typeface="Arial MT"/>
                <a:cs typeface="Arial MT"/>
              </a:rPr>
              <a:t> </a:t>
            </a:r>
            <a:endParaRPr lang="en-US" sz="2000" spc="-25" dirty="0" smtClean="0">
              <a:latin typeface="Arial MT"/>
              <a:cs typeface="Arial MT"/>
            </a:endParaRPr>
          </a:p>
          <a:p>
            <a:pPr marL="355600" marR="603885" indent="-343535">
              <a:lnSpc>
                <a:spcPct val="104500"/>
              </a:lnSpc>
              <a:spcBef>
                <a:spcPts val="375"/>
              </a:spcBef>
              <a:buClr>
                <a:srgbClr val="00007C"/>
              </a:buClr>
              <a:buSzPct val="75000"/>
              <a:buFont typeface="Wingdings"/>
              <a:buChar char=""/>
              <a:tabLst>
                <a:tab pos="355600" algn="l"/>
              </a:tabLst>
            </a:pPr>
            <a:r>
              <a:rPr sz="2000" dirty="0" smtClean="0">
                <a:latin typeface="Arial MT"/>
                <a:cs typeface="Arial MT"/>
              </a:rPr>
              <a:t>For</a:t>
            </a:r>
            <a:r>
              <a:rPr sz="2000" spc="-35" dirty="0" smtClean="0">
                <a:latin typeface="Arial MT"/>
                <a:cs typeface="Arial MT"/>
              </a:rPr>
              <a:t> </a:t>
            </a:r>
            <a:r>
              <a:rPr sz="2000" spc="-10" dirty="0" err="1" smtClean="0">
                <a:latin typeface="Arial MT"/>
                <a:cs typeface="Arial MT"/>
              </a:rPr>
              <a:t>example</a:t>
            </a:r>
            <a:r>
              <a:rPr lang="en-US" sz="2000" spc="-10" dirty="0" err="1" smtClean="0">
                <a:latin typeface="Arial MT"/>
                <a:cs typeface="Arial MT"/>
              </a:rPr>
              <a:t>:</a:t>
            </a:r>
            <a:r>
              <a:rPr lang="en-US" sz="2000" dirty="0" err="1" smtClean="0"/>
              <a:t>personal</a:t>
            </a:r>
            <a:r>
              <a:rPr lang="en-US" sz="2000" spc="-35" dirty="0" smtClean="0"/>
              <a:t> </a:t>
            </a:r>
            <a:r>
              <a:rPr lang="en-US" sz="2000" dirty="0" smtClean="0"/>
              <a:t>information</a:t>
            </a:r>
            <a:r>
              <a:rPr lang="en-US" sz="2000" spc="-30" dirty="0" smtClean="0"/>
              <a:t> </a:t>
            </a:r>
            <a:r>
              <a:rPr lang="en-US" sz="2000" dirty="0" smtClean="0"/>
              <a:t>voluntarily</a:t>
            </a:r>
            <a:r>
              <a:rPr lang="en-US" sz="2000" spc="-45" dirty="0" smtClean="0"/>
              <a:t> </a:t>
            </a:r>
            <a:r>
              <a:rPr lang="en-US" sz="2000" dirty="0" smtClean="0"/>
              <a:t>shared,</a:t>
            </a:r>
            <a:r>
              <a:rPr lang="en-US" sz="2000" spc="-50" dirty="0" smtClean="0"/>
              <a:t> </a:t>
            </a:r>
            <a:r>
              <a:rPr lang="en-US" sz="2000" dirty="0" smtClean="0"/>
              <a:t>but</a:t>
            </a:r>
            <a:r>
              <a:rPr lang="en-US" sz="2000" spc="-40" dirty="0" smtClean="0"/>
              <a:t> </a:t>
            </a:r>
            <a:r>
              <a:rPr lang="en-US" sz="2000" dirty="0" smtClean="0"/>
              <a:t>stolen</a:t>
            </a:r>
            <a:r>
              <a:rPr lang="en-US" sz="2000" spc="-30" dirty="0" smtClean="0"/>
              <a:t> </a:t>
            </a:r>
            <a:r>
              <a:rPr lang="en-US" sz="2000" dirty="0" smtClean="0"/>
              <a:t>from</a:t>
            </a:r>
            <a:r>
              <a:rPr lang="en-US" sz="2000" spc="-35" dirty="0" smtClean="0"/>
              <a:t> </a:t>
            </a:r>
            <a:r>
              <a:rPr lang="en-US" sz="2000" dirty="0" smtClean="0"/>
              <a:t>sites</a:t>
            </a:r>
            <a:r>
              <a:rPr lang="en-US" sz="2000" spc="-30" dirty="0" smtClean="0"/>
              <a:t> </a:t>
            </a:r>
            <a:r>
              <a:rPr lang="en-US" sz="2000" spc="-10" dirty="0" smtClean="0"/>
              <a:t>granted </a:t>
            </a:r>
            <a:r>
              <a:rPr lang="en-US" sz="2000" dirty="0" smtClean="0"/>
              <a:t>access</a:t>
            </a:r>
            <a:r>
              <a:rPr lang="en-US" sz="2000" spc="-10" dirty="0" smtClean="0"/>
              <a:t> </a:t>
            </a:r>
            <a:r>
              <a:rPr lang="en-US" sz="2000" dirty="0" smtClean="0"/>
              <a:t>to</a:t>
            </a:r>
            <a:r>
              <a:rPr lang="en-US" sz="2000" spc="-15" dirty="0" smtClean="0"/>
              <a:t> </a:t>
            </a:r>
            <a:r>
              <a:rPr lang="en-US" sz="2000" dirty="0" smtClean="0"/>
              <a:t>it</a:t>
            </a:r>
            <a:r>
              <a:rPr lang="en-US" sz="2000" spc="-25" dirty="0" smtClean="0"/>
              <a:t> </a:t>
            </a:r>
            <a:r>
              <a:rPr lang="en-US" sz="2000" dirty="0" smtClean="0"/>
              <a:t>or</a:t>
            </a:r>
            <a:r>
              <a:rPr lang="en-US" sz="2000" spc="-15" dirty="0" smtClean="0"/>
              <a:t> </a:t>
            </a:r>
            <a:r>
              <a:rPr lang="en-US" sz="2000" dirty="0" smtClean="0"/>
              <a:t>misused</a:t>
            </a:r>
            <a:r>
              <a:rPr lang="en-US" sz="2000" spc="-25" dirty="0" smtClean="0"/>
              <a:t> </a:t>
            </a:r>
            <a:r>
              <a:rPr lang="en-US" sz="2000" dirty="0" smtClean="0"/>
              <a:t>can</a:t>
            </a:r>
            <a:r>
              <a:rPr lang="en-US" sz="2000" spc="-25" dirty="0" smtClean="0"/>
              <a:t> </a:t>
            </a:r>
            <a:r>
              <a:rPr lang="en-US" sz="2000" dirty="0" smtClean="0"/>
              <a:t>lead</a:t>
            </a:r>
            <a:r>
              <a:rPr lang="en-US" sz="2000" spc="-15" dirty="0" smtClean="0"/>
              <a:t> </a:t>
            </a:r>
            <a:r>
              <a:rPr lang="en-US" sz="2000" dirty="0" smtClean="0"/>
              <a:t>to</a:t>
            </a:r>
            <a:r>
              <a:rPr lang="en-US" sz="2000" spc="-15" dirty="0" smtClean="0"/>
              <a:t> </a:t>
            </a:r>
            <a:r>
              <a:rPr lang="en-US" sz="2000" u="sng" dirty="0" smtClean="0">
                <a:uFill>
                  <a:solidFill>
                    <a:srgbClr val="000000"/>
                  </a:solidFill>
                </a:uFill>
              </a:rPr>
              <a:t>identity</a:t>
            </a:r>
            <a:r>
              <a:rPr lang="en-US" sz="2000" u="sng" spc="-15" dirty="0" smtClean="0">
                <a:uFill>
                  <a:solidFill>
                    <a:srgbClr val="000000"/>
                  </a:solidFill>
                </a:uFill>
              </a:rPr>
              <a:t> </a:t>
            </a:r>
            <a:r>
              <a:rPr lang="en-US" sz="2000" u="sng" spc="-10" dirty="0" smtClean="0">
                <a:uFill>
                  <a:solidFill>
                    <a:srgbClr val="000000"/>
                  </a:solidFill>
                </a:uFill>
              </a:rPr>
              <a:t>theft</a:t>
            </a:r>
            <a:r>
              <a:rPr lang="en-US" sz="2000" spc="-10" dirty="0" smtClean="0"/>
              <a:t>.</a:t>
            </a:r>
          </a:p>
          <a:p>
            <a:pPr marL="355600" marR="603885" indent="-343535">
              <a:lnSpc>
                <a:spcPct val="104500"/>
              </a:lnSpc>
              <a:spcBef>
                <a:spcPts val="375"/>
              </a:spcBef>
              <a:buClr>
                <a:srgbClr val="00007C"/>
              </a:buClr>
              <a:buSzPct val="75000"/>
              <a:buFont typeface="Wingdings"/>
              <a:buChar char=""/>
              <a:tabLst>
                <a:tab pos="355600" algn="l"/>
              </a:tabLst>
            </a:pPr>
            <a:r>
              <a:rPr lang="en-US" sz="2000" dirty="0" smtClean="0"/>
              <a:t>Privacy</a:t>
            </a:r>
            <a:r>
              <a:rPr lang="en-US" sz="2000" spc="-25" dirty="0" smtClean="0"/>
              <a:t> </a:t>
            </a:r>
            <a:r>
              <a:rPr lang="en-US" sz="2000" dirty="0" smtClean="0"/>
              <a:t>concerns</a:t>
            </a:r>
            <a:r>
              <a:rPr lang="en-US" sz="2000" spc="-25" dirty="0" smtClean="0"/>
              <a:t> </a:t>
            </a:r>
            <a:r>
              <a:rPr lang="en-US" sz="2000" dirty="0" smtClean="0"/>
              <a:t>are</a:t>
            </a:r>
            <a:r>
              <a:rPr lang="en-US" sz="2000" spc="-35" dirty="0" smtClean="0"/>
              <a:t> </a:t>
            </a:r>
            <a:r>
              <a:rPr lang="en-US" sz="2000" dirty="0" smtClean="0"/>
              <a:t>different</a:t>
            </a:r>
            <a:r>
              <a:rPr lang="en-US" sz="2000" spc="-30" dirty="0" smtClean="0"/>
              <a:t> </a:t>
            </a:r>
            <a:r>
              <a:rPr lang="en-US" sz="2000" dirty="0" smtClean="0"/>
              <a:t>for</a:t>
            </a:r>
            <a:r>
              <a:rPr lang="en-US" sz="2000" spc="-25" dirty="0" smtClean="0"/>
              <a:t> </a:t>
            </a:r>
            <a:r>
              <a:rPr lang="en-US" sz="2000" dirty="0" smtClean="0"/>
              <a:t>the</a:t>
            </a:r>
            <a:r>
              <a:rPr lang="en-US" sz="2000" spc="-25" dirty="0" smtClean="0"/>
              <a:t> </a:t>
            </a:r>
            <a:r>
              <a:rPr lang="en-US" sz="2000" dirty="0" smtClean="0"/>
              <a:t>three</a:t>
            </a:r>
            <a:r>
              <a:rPr lang="en-US" sz="2000" spc="-25" dirty="0" smtClean="0"/>
              <a:t> </a:t>
            </a:r>
            <a:r>
              <a:rPr lang="en-US" sz="2000" dirty="0" smtClean="0"/>
              <a:t>cloud</a:t>
            </a:r>
            <a:r>
              <a:rPr lang="en-US" sz="2000" spc="-25" dirty="0" smtClean="0"/>
              <a:t> </a:t>
            </a:r>
            <a:r>
              <a:rPr lang="en-US" sz="2000" dirty="0" smtClean="0"/>
              <a:t>delivery</a:t>
            </a:r>
            <a:r>
              <a:rPr lang="en-US" sz="2000" spc="-25" dirty="0" smtClean="0"/>
              <a:t> </a:t>
            </a:r>
            <a:r>
              <a:rPr lang="en-US" sz="2000" dirty="0" smtClean="0"/>
              <a:t>models</a:t>
            </a:r>
            <a:r>
              <a:rPr lang="en-US" sz="2000" spc="-40" dirty="0" smtClean="0"/>
              <a:t> </a:t>
            </a:r>
            <a:r>
              <a:rPr lang="en-US" sz="2000" spc="-25" dirty="0" smtClean="0"/>
              <a:t>and </a:t>
            </a:r>
            <a:r>
              <a:rPr lang="en-US" sz="2000" dirty="0" smtClean="0"/>
              <a:t>also</a:t>
            </a:r>
            <a:r>
              <a:rPr lang="en-US" sz="2000" spc="-25" dirty="0" smtClean="0"/>
              <a:t> </a:t>
            </a:r>
            <a:r>
              <a:rPr lang="en-US" sz="2000" dirty="0" smtClean="0"/>
              <a:t>depend</a:t>
            </a:r>
            <a:r>
              <a:rPr lang="en-US" sz="2000" spc="-35" dirty="0" smtClean="0"/>
              <a:t> </a:t>
            </a:r>
            <a:r>
              <a:rPr lang="en-US" sz="2000" dirty="0" smtClean="0"/>
              <a:t>on</a:t>
            </a:r>
            <a:r>
              <a:rPr lang="en-US" sz="2000" spc="-25" dirty="0" smtClean="0"/>
              <a:t> </a:t>
            </a:r>
            <a:r>
              <a:rPr lang="en-US" sz="2000" dirty="0" smtClean="0"/>
              <a:t>the</a:t>
            </a:r>
            <a:r>
              <a:rPr lang="en-US" sz="2000" spc="-25" dirty="0" smtClean="0"/>
              <a:t> </a:t>
            </a:r>
            <a:r>
              <a:rPr lang="en-US" sz="2000" dirty="0" smtClean="0"/>
              <a:t>actual</a:t>
            </a:r>
            <a:r>
              <a:rPr lang="en-US" sz="2000" spc="-25" dirty="0" smtClean="0"/>
              <a:t> </a:t>
            </a:r>
            <a:r>
              <a:rPr lang="en-US" sz="2000" spc="-10" dirty="0" smtClean="0"/>
              <a:t>context.</a:t>
            </a:r>
          </a:p>
        </p:txBody>
      </p:sp>
    </p:spTree>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300" y="623323"/>
            <a:ext cx="8763000" cy="652102"/>
          </a:xfrm>
          <a:prstGeom prst="rect">
            <a:avLst/>
          </a:prstGeom>
        </p:spPr>
        <p:txBody>
          <a:bodyPr vert="horz" wrap="square" lIns="0" tIns="10795" rIns="0" bIns="0" rtlCol="0">
            <a:spAutoFit/>
          </a:bodyPr>
          <a:lstStyle/>
          <a:p>
            <a:pPr marL="469900" marR="5080">
              <a:lnSpc>
                <a:spcPts val="2520"/>
              </a:lnSpc>
              <a:spcBef>
                <a:spcPts val="85"/>
              </a:spcBef>
            </a:pPr>
            <a:r>
              <a:rPr lang="en-US" sz="2800" dirty="0"/>
              <a:t>Federal</a:t>
            </a:r>
            <a:r>
              <a:rPr lang="en-US" sz="2800" spc="-45" dirty="0"/>
              <a:t> </a:t>
            </a:r>
            <a:r>
              <a:rPr lang="en-US" sz="2800" dirty="0"/>
              <a:t>Trading</a:t>
            </a:r>
            <a:r>
              <a:rPr lang="en-US" sz="2800" spc="-45" dirty="0"/>
              <a:t> </a:t>
            </a:r>
            <a:r>
              <a:rPr lang="en-US" sz="2800" dirty="0"/>
              <a:t>Commission</a:t>
            </a:r>
            <a:r>
              <a:rPr lang="en-US" sz="2800" spc="-25" dirty="0"/>
              <a:t> </a:t>
            </a:r>
            <a:r>
              <a:rPr lang="en-US" sz="2800" spc="-10" dirty="0"/>
              <a:t>Rules</a:t>
            </a:r>
            <a:r>
              <a:rPr lang="en-US" sz="2800" dirty="0"/>
              <a:t/>
            </a:r>
            <a:br>
              <a:rPr lang="en-US" sz="2800" dirty="0"/>
            </a:br>
            <a:endParaRPr sz="2800" dirty="0"/>
          </a:p>
        </p:txBody>
      </p:sp>
      <p:sp>
        <p:nvSpPr>
          <p:cNvPr id="3" name="object 3"/>
          <p:cNvSpPr txBox="1">
            <a:spLocks noGrp="1"/>
          </p:cNvSpPr>
          <p:nvPr>
            <p:ph idx="1"/>
          </p:nvPr>
        </p:nvSpPr>
        <p:spPr>
          <a:xfrm>
            <a:off x="304800" y="1295400"/>
            <a:ext cx="8382000" cy="5554213"/>
          </a:xfrm>
          <a:prstGeom prst="rect">
            <a:avLst/>
          </a:prstGeom>
        </p:spPr>
        <p:txBody>
          <a:bodyPr vert="horz" wrap="square" lIns="0" tIns="10795" rIns="0" bIns="0" rtlCol="0">
            <a:spAutoFit/>
          </a:bodyPr>
          <a:lstStyle/>
          <a:p>
            <a:pPr marL="363220" marR="5080" indent="-350520">
              <a:lnSpc>
                <a:spcPct val="104700"/>
              </a:lnSpc>
              <a:spcBef>
                <a:spcPts val="1160"/>
              </a:spcBef>
              <a:buFont typeface="Wingdings"/>
              <a:buChar char=""/>
              <a:tabLst>
                <a:tab pos="363220" algn="l"/>
                <a:tab pos="391795" algn="l"/>
              </a:tabLst>
            </a:pPr>
            <a:r>
              <a:rPr sz="1500" dirty="0">
                <a:solidFill>
                  <a:srgbClr val="00007C"/>
                </a:solidFill>
                <a:latin typeface="Times New Roman"/>
                <a:cs typeface="Times New Roman"/>
              </a:rPr>
              <a:t>	</a:t>
            </a:r>
            <a:r>
              <a:rPr dirty="0"/>
              <a:t>creates</a:t>
            </a:r>
            <a:r>
              <a:rPr spc="-25" dirty="0"/>
              <a:t> </a:t>
            </a:r>
            <a:r>
              <a:rPr dirty="0"/>
              <a:t>rules</a:t>
            </a:r>
            <a:r>
              <a:rPr spc="-25" dirty="0"/>
              <a:t> </a:t>
            </a:r>
            <a:r>
              <a:rPr dirty="0"/>
              <a:t>to</a:t>
            </a:r>
            <a:r>
              <a:rPr spc="-25" dirty="0"/>
              <a:t> </a:t>
            </a:r>
            <a:r>
              <a:rPr dirty="0"/>
              <a:t>prevent</a:t>
            </a:r>
            <a:r>
              <a:rPr spc="-30" dirty="0"/>
              <a:t> </a:t>
            </a:r>
            <a:r>
              <a:rPr dirty="0"/>
              <a:t>unfair</a:t>
            </a:r>
            <a:r>
              <a:rPr spc="-25" dirty="0"/>
              <a:t> </a:t>
            </a:r>
            <a:r>
              <a:rPr dirty="0"/>
              <a:t>business</a:t>
            </a:r>
            <a:r>
              <a:rPr spc="-15" dirty="0"/>
              <a:t> </a:t>
            </a:r>
            <a:r>
              <a:rPr dirty="0"/>
              <a:t>practices</a:t>
            </a:r>
            <a:r>
              <a:rPr spc="-10" dirty="0"/>
              <a:t> </a:t>
            </a:r>
            <a:r>
              <a:rPr dirty="0"/>
              <a:t>and</a:t>
            </a:r>
            <a:r>
              <a:rPr spc="-25" dirty="0"/>
              <a:t> </a:t>
            </a:r>
            <a:r>
              <a:rPr dirty="0"/>
              <a:t>to</a:t>
            </a:r>
            <a:r>
              <a:rPr spc="-20" dirty="0"/>
              <a:t> </a:t>
            </a:r>
            <a:r>
              <a:rPr spc="-10" dirty="0"/>
              <a:t>protect </a:t>
            </a:r>
            <a:r>
              <a:rPr dirty="0"/>
              <a:t>consumers.</a:t>
            </a:r>
            <a:r>
              <a:rPr spc="-30" dirty="0"/>
              <a:t> </a:t>
            </a:r>
            <a:r>
              <a:rPr dirty="0"/>
              <a:t>Web</a:t>
            </a:r>
            <a:r>
              <a:rPr spc="-40" dirty="0"/>
              <a:t> </a:t>
            </a:r>
            <a:r>
              <a:rPr dirty="0"/>
              <a:t>sites</a:t>
            </a:r>
            <a:r>
              <a:rPr spc="-20" dirty="0"/>
              <a:t> </a:t>
            </a:r>
            <a:r>
              <a:rPr dirty="0"/>
              <a:t>that</a:t>
            </a:r>
            <a:r>
              <a:rPr spc="-30" dirty="0"/>
              <a:t> </a:t>
            </a:r>
            <a:r>
              <a:rPr dirty="0"/>
              <a:t>collect</a:t>
            </a:r>
            <a:r>
              <a:rPr spc="-25" dirty="0"/>
              <a:t> </a:t>
            </a:r>
            <a:r>
              <a:rPr dirty="0"/>
              <a:t>personal</a:t>
            </a:r>
            <a:r>
              <a:rPr spc="-20" dirty="0"/>
              <a:t> </a:t>
            </a:r>
            <a:r>
              <a:rPr dirty="0"/>
              <a:t>identifying</a:t>
            </a:r>
            <a:r>
              <a:rPr spc="-25" dirty="0"/>
              <a:t> </a:t>
            </a:r>
            <a:r>
              <a:rPr dirty="0"/>
              <a:t>information</a:t>
            </a:r>
            <a:r>
              <a:rPr spc="-40" dirty="0"/>
              <a:t> </a:t>
            </a:r>
            <a:r>
              <a:rPr spc="-10" dirty="0"/>
              <a:t>about </a:t>
            </a:r>
            <a:r>
              <a:rPr dirty="0"/>
              <a:t>consumers</a:t>
            </a:r>
            <a:r>
              <a:rPr spc="-30" dirty="0"/>
              <a:t> </a:t>
            </a:r>
            <a:r>
              <a:rPr dirty="0"/>
              <a:t>online</a:t>
            </a:r>
            <a:r>
              <a:rPr spc="-25" dirty="0"/>
              <a:t> </a:t>
            </a:r>
            <a:r>
              <a:rPr dirty="0"/>
              <a:t>required</a:t>
            </a:r>
            <a:r>
              <a:rPr spc="-40" dirty="0"/>
              <a:t> </a:t>
            </a:r>
            <a:r>
              <a:rPr dirty="0"/>
              <a:t>to</a:t>
            </a:r>
            <a:r>
              <a:rPr spc="-25" dirty="0"/>
              <a:t> </a:t>
            </a:r>
            <a:r>
              <a:rPr dirty="0"/>
              <a:t>comply</a:t>
            </a:r>
            <a:r>
              <a:rPr spc="-40" dirty="0"/>
              <a:t> </a:t>
            </a:r>
            <a:r>
              <a:rPr dirty="0"/>
              <a:t>with</a:t>
            </a:r>
            <a:r>
              <a:rPr spc="-25" dirty="0"/>
              <a:t> </a:t>
            </a:r>
            <a:r>
              <a:rPr dirty="0"/>
              <a:t>four</a:t>
            </a:r>
            <a:r>
              <a:rPr spc="-20" dirty="0"/>
              <a:t> </a:t>
            </a:r>
            <a:r>
              <a:rPr dirty="0"/>
              <a:t>fair</a:t>
            </a:r>
            <a:r>
              <a:rPr spc="-25" dirty="0"/>
              <a:t> </a:t>
            </a:r>
            <a:r>
              <a:rPr dirty="0"/>
              <a:t>information</a:t>
            </a:r>
            <a:r>
              <a:rPr spc="-30" dirty="0"/>
              <a:t> </a:t>
            </a:r>
            <a:r>
              <a:rPr spc="-10" dirty="0"/>
              <a:t>practices:</a:t>
            </a:r>
            <a:endParaRPr sz="1500" dirty="0">
              <a:latin typeface="Times New Roman"/>
              <a:cs typeface="Times New Roman"/>
            </a:endParaRPr>
          </a:p>
          <a:p>
            <a:pPr marL="755015" marR="255270" lvl="1" indent="-285750">
              <a:lnSpc>
                <a:spcPct val="101699"/>
              </a:lnSpc>
              <a:spcBef>
                <a:spcPts val="235"/>
              </a:spcBef>
              <a:buClr>
                <a:srgbClr val="9999CC"/>
              </a:buClr>
              <a:buSzPct val="80555"/>
              <a:buFont typeface="Wingdings" panose="05000000000000000000" pitchFamily="2" charset="2"/>
              <a:buChar char="§"/>
              <a:tabLst>
                <a:tab pos="756285" algn="l"/>
              </a:tabLst>
            </a:pPr>
            <a:r>
              <a:rPr sz="1800" u="sng" spc="-10" dirty="0">
                <a:uFill>
                  <a:solidFill>
                    <a:srgbClr val="000000"/>
                  </a:solidFill>
                </a:uFill>
                <a:latin typeface="Arial MT"/>
                <a:cs typeface="Arial MT"/>
              </a:rPr>
              <a:t>Notice</a:t>
            </a:r>
            <a:r>
              <a:rPr sz="1800" u="sng" spc="-195" dirty="0">
                <a:uFill>
                  <a:solidFill>
                    <a:srgbClr val="000000"/>
                  </a:solidFill>
                </a:uFill>
                <a:latin typeface="Arial MT"/>
                <a:cs typeface="Arial MT"/>
              </a:rPr>
              <a:t> </a:t>
            </a:r>
            <a:r>
              <a:rPr sz="1800" u="sng" dirty="0">
                <a:uFill>
                  <a:solidFill>
                    <a:srgbClr val="000000"/>
                  </a:solidFill>
                </a:uFill>
                <a:latin typeface="Arial MT"/>
                <a:cs typeface="Arial MT"/>
              </a:rPr>
              <a:t>/Awareness</a:t>
            </a:r>
            <a:r>
              <a:rPr sz="1800" u="sng" spc="-25" dirty="0">
                <a:uFill>
                  <a:solidFill>
                    <a:srgbClr val="000000"/>
                  </a:solidFill>
                </a:uFill>
                <a:latin typeface="Arial MT"/>
                <a:cs typeface="Arial MT"/>
              </a:rPr>
              <a:t> </a:t>
            </a:r>
            <a:r>
              <a:rPr sz="1800" dirty="0">
                <a:latin typeface="Arial MT"/>
                <a:cs typeface="Arial MT"/>
              </a:rPr>
              <a:t>-</a:t>
            </a:r>
            <a:r>
              <a:rPr sz="1800" spc="-20" dirty="0">
                <a:latin typeface="Arial MT"/>
                <a:cs typeface="Arial MT"/>
              </a:rPr>
              <a:t> </a:t>
            </a:r>
            <a:r>
              <a:rPr sz="1800" dirty="0">
                <a:latin typeface="Arial MT"/>
                <a:cs typeface="Arial MT"/>
              </a:rPr>
              <a:t>Companies</a:t>
            </a:r>
            <a:r>
              <a:rPr sz="1800" spc="-20" dirty="0">
                <a:latin typeface="Arial MT"/>
                <a:cs typeface="Arial MT"/>
              </a:rPr>
              <a:t> </a:t>
            </a:r>
            <a:r>
              <a:rPr sz="1800" dirty="0">
                <a:latin typeface="Arial MT"/>
                <a:cs typeface="Arial MT"/>
              </a:rPr>
              <a:t>must</a:t>
            </a:r>
            <a:r>
              <a:rPr sz="1800" spc="-5" dirty="0">
                <a:latin typeface="Arial MT"/>
                <a:cs typeface="Arial MT"/>
              </a:rPr>
              <a:t> </a:t>
            </a:r>
            <a:r>
              <a:rPr sz="1800" dirty="0">
                <a:latin typeface="Arial MT"/>
                <a:cs typeface="Arial MT"/>
              </a:rPr>
              <a:t>clearly</a:t>
            </a:r>
            <a:r>
              <a:rPr sz="1800" spc="-10" dirty="0">
                <a:latin typeface="Arial MT"/>
                <a:cs typeface="Arial MT"/>
              </a:rPr>
              <a:t> </a:t>
            </a:r>
            <a:r>
              <a:rPr sz="1800" dirty="0">
                <a:latin typeface="Arial MT"/>
                <a:cs typeface="Arial MT"/>
              </a:rPr>
              <a:t>disclose</a:t>
            </a:r>
            <a:r>
              <a:rPr sz="1800" spc="-20" dirty="0">
                <a:latin typeface="Arial MT"/>
                <a:cs typeface="Arial MT"/>
              </a:rPr>
              <a:t> </a:t>
            </a:r>
            <a:r>
              <a:rPr sz="1800" dirty="0">
                <a:latin typeface="Arial MT"/>
                <a:cs typeface="Arial MT"/>
              </a:rPr>
              <a:t>their</a:t>
            </a:r>
            <a:r>
              <a:rPr sz="1800" spc="-5" dirty="0">
                <a:latin typeface="Arial MT"/>
                <a:cs typeface="Arial MT"/>
              </a:rPr>
              <a:t> </a:t>
            </a:r>
            <a:r>
              <a:rPr sz="1800" dirty="0">
                <a:latin typeface="Arial MT"/>
                <a:cs typeface="Arial MT"/>
              </a:rPr>
              <a:t>data</a:t>
            </a:r>
            <a:r>
              <a:rPr sz="1800" spc="-20" dirty="0">
                <a:latin typeface="Arial MT"/>
                <a:cs typeface="Arial MT"/>
              </a:rPr>
              <a:t> </a:t>
            </a:r>
            <a:r>
              <a:rPr sz="1800" spc="-10" dirty="0">
                <a:latin typeface="Arial MT"/>
                <a:cs typeface="Arial MT"/>
              </a:rPr>
              <a:t>collection 	</a:t>
            </a:r>
            <a:r>
              <a:rPr sz="1800" dirty="0">
                <a:latin typeface="Arial MT"/>
                <a:cs typeface="Arial MT"/>
              </a:rPr>
              <a:t>practices</a:t>
            </a:r>
            <a:r>
              <a:rPr sz="1800" spc="-30" dirty="0">
                <a:latin typeface="Arial MT"/>
                <a:cs typeface="Arial MT"/>
              </a:rPr>
              <a:t> </a:t>
            </a:r>
            <a:r>
              <a:rPr sz="1800" dirty="0">
                <a:latin typeface="Arial MT"/>
                <a:cs typeface="Arial MT"/>
              </a:rPr>
              <a:t>to</a:t>
            </a:r>
            <a:r>
              <a:rPr sz="1800" spc="-25" dirty="0">
                <a:latin typeface="Arial MT"/>
                <a:cs typeface="Arial MT"/>
              </a:rPr>
              <a:t> </a:t>
            </a:r>
            <a:r>
              <a:rPr sz="1800" dirty="0">
                <a:latin typeface="Arial MT"/>
                <a:cs typeface="Arial MT"/>
              </a:rPr>
              <a:t>consumers</a:t>
            </a:r>
            <a:r>
              <a:rPr sz="1800" spc="-30" dirty="0">
                <a:latin typeface="Arial MT"/>
                <a:cs typeface="Arial MT"/>
              </a:rPr>
              <a:t> </a:t>
            </a:r>
            <a:r>
              <a:rPr sz="1800" dirty="0">
                <a:latin typeface="Arial MT"/>
                <a:cs typeface="Arial MT"/>
              </a:rPr>
              <a:t>before</a:t>
            </a:r>
            <a:r>
              <a:rPr sz="1800" spc="-30" dirty="0">
                <a:latin typeface="Arial MT"/>
                <a:cs typeface="Arial MT"/>
              </a:rPr>
              <a:t> </a:t>
            </a:r>
            <a:r>
              <a:rPr sz="1800" dirty="0">
                <a:latin typeface="Arial MT"/>
                <a:cs typeface="Arial MT"/>
              </a:rPr>
              <a:t>collecting</a:t>
            </a:r>
            <a:r>
              <a:rPr sz="1800" spc="-20" dirty="0">
                <a:latin typeface="Arial MT"/>
                <a:cs typeface="Arial MT"/>
              </a:rPr>
              <a:t> </a:t>
            </a:r>
            <a:r>
              <a:rPr sz="1800" dirty="0">
                <a:latin typeface="Arial MT"/>
                <a:cs typeface="Arial MT"/>
              </a:rPr>
              <a:t>any</a:t>
            </a:r>
            <a:r>
              <a:rPr sz="1800" spc="-25" dirty="0">
                <a:latin typeface="Arial MT"/>
                <a:cs typeface="Arial MT"/>
              </a:rPr>
              <a:t> </a:t>
            </a:r>
            <a:r>
              <a:rPr sz="1800" dirty="0">
                <a:latin typeface="Arial MT"/>
                <a:cs typeface="Arial MT"/>
              </a:rPr>
              <a:t>personal</a:t>
            </a:r>
            <a:r>
              <a:rPr sz="1800" spc="-40" dirty="0">
                <a:latin typeface="Arial MT"/>
                <a:cs typeface="Arial MT"/>
              </a:rPr>
              <a:t> </a:t>
            </a:r>
            <a:r>
              <a:rPr sz="1800" spc="-10" dirty="0">
                <a:latin typeface="Arial MT"/>
                <a:cs typeface="Arial MT"/>
              </a:rPr>
              <a:t>information.</a:t>
            </a:r>
            <a:endParaRPr sz="1800" dirty="0">
              <a:latin typeface="Arial MT"/>
              <a:cs typeface="Arial MT"/>
            </a:endParaRPr>
          </a:p>
          <a:p>
            <a:pPr marL="755015" marR="127000" lvl="1" indent="-285750">
              <a:lnSpc>
                <a:spcPct val="101899"/>
              </a:lnSpc>
              <a:spcBef>
                <a:spcPts val="415"/>
              </a:spcBef>
              <a:buClr>
                <a:srgbClr val="9999CC"/>
              </a:buClr>
              <a:buSzPct val="80555"/>
              <a:buFont typeface="Wingdings" panose="05000000000000000000" pitchFamily="2" charset="2"/>
              <a:buChar char="§"/>
              <a:tabLst>
                <a:tab pos="756285" algn="l"/>
                <a:tab pos="3424554" algn="l"/>
              </a:tabLst>
            </a:pPr>
            <a:r>
              <a:rPr sz="1800" u="sng" dirty="0">
                <a:uFill>
                  <a:solidFill>
                    <a:srgbClr val="000000"/>
                  </a:solidFill>
                </a:uFill>
                <a:latin typeface="Arial MT"/>
                <a:cs typeface="Arial MT"/>
              </a:rPr>
              <a:t>Choice/consent</a:t>
            </a:r>
            <a:r>
              <a:rPr sz="1800" spc="-5" dirty="0">
                <a:latin typeface="Arial MT"/>
                <a:cs typeface="Arial MT"/>
              </a:rPr>
              <a:t> </a:t>
            </a:r>
            <a:r>
              <a:rPr sz="1800" dirty="0">
                <a:latin typeface="Arial MT"/>
                <a:cs typeface="Arial MT"/>
              </a:rPr>
              <a:t>-</a:t>
            </a:r>
            <a:r>
              <a:rPr sz="1800" spc="-10" dirty="0">
                <a:latin typeface="Arial MT"/>
                <a:cs typeface="Arial MT"/>
              </a:rPr>
              <a:t> </a:t>
            </a:r>
            <a:r>
              <a:rPr sz="1800" dirty="0">
                <a:latin typeface="Arial MT"/>
                <a:cs typeface="Arial MT"/>
              </a:rPr>
              <a:t>Consumers</a:t>
            </a:r>
            <a:r>
              <a:rPr sz="1800" spc="-5" dirty="0">
                <a:latin typeface="Arial MT"/>
                <a:cs typeface="Arial MT"/>
              </a:rPr>
              <a:t> </a:t>
            </a:r>
            <a:r>
              <a:rPr sz="1800" dirty="0">
                <a:latin typeface="Arial MT"/>
                <a:cs typeface="Arial MT"/>
              </a:rPr>
              <a:t>should</a:t>
            </a:r>
            <a:r>
              <a:rPr sz="1800" spc="-25" dirty="0">
                <a:latin typeface="Arial MT"/>
                <a:cs typeface="Arial MT"/>
              </a:rPr>
              <a:t> </a:t>
            </a:r>
            <a:r>
              <a:rPr sz="1800" dirty="0">
                <a:latin typeface="Arial MT"/>
                <a:cs typeface="Arial MT"/>
              </a:rPr>
              <a:t>be</a:t>
            </a:r>
            <a:r>
              <a:rPr sz="1800" spc="-10" dirty="0">
                <a:latin typeface="Arial MT"/>
                <a:cs typeface="Arial MT"/>
              </a:rPr>
              <a:t> </a:t>
            </a:r>
            <a:r>
              <a:rPr sz="1800" dirty="0">
                <a:latin typeface="Arial MT"/>
                <a:cs typeface="Arial MT"/>
              </a:rPr>
              <a:t>given</a:t>
            </a:r>
            <a:r>
              <a:rPr sz="1800" spc="-10"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ability</a:t>
            </a:r>
            <a:r>
              <a:rPr sz="1800" spc="-10" dirty="0">
                <a:latin typeface="Arial MT"/>
                <a:cs typeface="Arial MT"/>
              </a:rPr>
              <a:t> </a:t>
            </a:r>
            <a:r>
              <a:rPr sz="1800" dirty="0">
                <a:latin typeface="Arial MT"/>
                <a:cs typeface="Arial MT"/>
              </a:rPr>
              <a:t>to</a:t>
            </a:r>
            <a:r>
              <a:rPr sz="1800" spc="-10" dirty="0">
                <a:latin typeface="Arial MT"/>
                <a:cs typeface="Arial MT"/>
              </a:rPr>
              <a:t> opt-</a:t>
            </a:r>
            <a:r>
              <a:rPr sz="1800" dirty="0">
                <a:latin typeface="Arial MT"/>
                <a:cs typeface="Arial MT"/>
              </a:rPr>
              <a:t>in</a:t>
            </a:r>
            <a:r>
              <a:rPr sz="1800" spc="-20" dirty="0">
                <a:latin typeface="Arial MT"/>
                <a:cs typeface="Arial MT"/>
              </a:rPr>
              <a:t> </a:t>
            </a:r>
            <a:r>
              <a:rPr sz="1800" dirty="0">
                <a:latin typeface="Arial MT"/>
                <a:cs typeface="Arial MT"/>
              </a:rPr>
              <a:t>or</a:t>
            </a:r>
            <a:r>
              <a:rPr sz="1800" spc="-15" dirty="0">
                <a:latin typeface="Arial MT"/>
                <a:cs typeface="Arial MT"/>
              </a:rPr>
              <a:t> </a:t>
            </a:r>
            <a:r>
              <a:rPr sz="1800" spc="-10" dirty="0">
                <a:latin typeface="Arial MT"/>
                <a:cs typeface="Arial MT"/>
              </a:rPr>
              <a:t>opt-</a:t>
            </a:r>
            <a:r>
              <a:rPr sz="1800" spc="-25" dirty="0">
                <a:latin typeface="Arial MT"/>
                <a:cs typeface="Arial MT"/>
              </a:rPr>
              <a:t>out 	</a:t>
            </a:r>
            <a:r>
              <a:rPr sz="1800" dirty="0">
                <a:latin typeface="Arial MT"/>
                <a:cs typeface="Arial MT"/>
              </a:rPr>
              <a:t>of</a:t>
            </a:r>
            <a:r>
              <a:rPr sz="1800" spc="-10" dirty="0">
                <a:latin typeface="Arial MT"/>
                <a:cs typeface="Arial MT"/>
              </a:rPr>
              <a:t> </a:t>
            </a:r>
            <a:r>
              <a:rPr sz="1800" dirty="0">
                <a:latin typeface="Arial MT"/>
                <a:cs typeface="Arial MT"/>
              </a:rPr>
              <a:t>how</a:t>
            </a:r>
            <a:r>
              <a:rPr sz="1800" spc="-15" dirty="0">
                <a:latin typeface="Arial MT"/>
                <a:cs typeface="Arial MT"/>
              </a:rPr>
              <a:t> </a:t>
            </a:r>
            <a:r>
              <a:rPr sz="1800" dirty="0">
                <a:latin typeface="Arial MT"/>
                <a:cs typeface="Arial MT"/>
              </a:rPr>
              <a:t>their</a:t>
            </a:r>
            <a:r>
              <a:rPr sz="1800" spc="-10" dirty="0">
                <a:latin typeface="Arial MT"/>
                <a:cs typeface="Arial MT"/>
              </a:rPr>
              <a:t> </a:t>
            </a:r>
            <a:r>
              <a:rPr sz="1800" dirty="0">
                <a:latin typeface="Arial MT"/>
                <a:cs typeface="Arial MT"/>
              </a:rPr>
              <a:t>data</a:t>
            </a:r>
            <a:r>
              <a:rPr sz="1800" spc="-5" dirty="0">
                <a:latin typeface="Arial MT"/>
                <a:cs typeface="Arial MT"/>
              </a:rPr>
              <a:t> </a:t>
            </a:r>
            <a:r>
              <a:rPr sz="1800" dirty="0">
                <a:latin typeface="Arial MT"/>
                <a:cs typeface="Arial MT"/>
              </a:rPr>
              <a:t>is</a:t>
            </a:r>
            <a:r>
              <a:rPr sz="1800" spc="-10" dirty="0">
                <a:latin typeface="Arial MT"/>
                <a:cs typeface="Arial MT"/>
              </a:rPr>
              <a:t> </a:t>
            </a:r>
            <a:r>
              <a:rPr sz="1800" spc="-20" dirty="0">
                <a:latin typeface="Arial MT"/>
                <a:cs typeface="Arial MT"/>
              </a:rPr>
              <a:t>used.</a:t>
            </a:r>
            <a:r>
              <a:rPr sz="1800" dirty="0">
                <a:latin typeface="Arial MT"/>
                <a:cs typeface="Arial MT"/>
              </a:rPr>
              <a:t>	Such</a:t>
            </a:r>
            <a:r>
              <a:rPr sz="1800" spc="-30" dirty="0">
                <a:latin typeface="Arial MT"/>
                <a:cs typeface="Arial MT"/>
              </a:rPr>
              <a:t> </a:t>
            </a:r>
            <a:r>
              <a:rPr sz="1800" dirty="0">
                <a:latin typeface="Arial MT"/>
                <a:cs typeface="Arial MT"/>
              </a:rPr>
              <a:t>choice</a:t>
            </a:r>
            <a:r>
              <a:rPr sz="1800" spc="-20" dirty="0">
                <a:latin typeface="Arial MT"/>
                <a:cs typeface="Arial MT"/>
              </a:rPr>
              <a:t> </a:t>
            </a:r>
            <a:r>
              <a:rPr sz="1800" dirty="0">
                <a:latin typeface="Arial MT"/>
                <a:cs typeface="Arial MT"/>
              </a:rPr>
              <a:t>would</a:t>
            </a:r>
            <a:r>
              <a:rPr sz="1800" spc="-20" dirty="0">
                <a:latin typeface="Arial MT"/>
                <a:cs typeface="Arial MT"/>
              </a:rPr>
              <a:t> </a:t>
            </a:r>
            <a:r>
              <a:rPr sz="1800" dirty="0">
                <a:latin typeface="Arial MT"/>
                <a:cs typeface="Arial MT"/>
              </a:rPr>
              <a:t>encompass</a:t>
            </a:r>
            <a:r>
              <a:rPr sz="1800" spc="-20" dirty="0">
                <a:latin typeface="Arial MT"/>
                <a:cs typeface="Arial MT"/>
              </a:rPr>
              <a:t> </a:t>
            </a:r>
            <a:r>
              <a:rPr sz="1800" dirty="0">
                <a:latin typeface="Arial MT"/>
                <a:cs typeface="Arial MT"/>
              </a:rPr>
              <a:t>both</a:t>
            </a:r>
            <a:r>
              <a:rPr sz="1800" spc="-25" dirty="0">
                <a:latin typeface="Arial MT"/>
                <a:cs typeface="Arial MT"/>
              </a:rPr>
              <a:t> </a:t>
            </a:r>
            <a:r>
              <a:rPr sz="1800" spc="-10" dirty="0">
                <a:latin typeface="Arial MT"/>
                <a:cs typeface="Arial MT"/>
              </a:rPr>
              <a:t>internal 	</a:t>
            </a:r>
            <a:r>
              <a:rPr sz="1800" dirty="0">
                <a:latin typeface="Arial MT"/>
                <a:cs typeface="Arial MT"/>
              </a:rPr>
              <a:t>secondary</a:t>
            </a:r>
            <a:r>
              <a:rPr sz="1800" spc="-20" dirty="0">
                <a:latin typeface="Arial MT"/>
                <a:cs typeface="Arial MT"/>
              </a:rPr>
              <a:t> </a:t>
            </a:r>
            <a:r>
              <a:rPr sz="1800" dirty="0">
                <a:latin typeface="Arial MT"/>
                <a:cs typeface="Arial MT"/>
              </a:rPr>
              <a:t>uses</a:t>
            </a:r>
            <a:r>
              <a:rPr sz="1800" spc="-15" dirty="0">
                <a:latin typeface="Arial MT"/>
                <a:cs typeface="Arial MT"/>
              </a:rPr>
              <a:t> </a:t>
            </a:r>
            <a:r>
              <a:rPr sz="1800" dirty="0">
                <a:latin typeface="Arial MT"/>
                <a:cs typeface="Arial MT"/>
              </a:rPr>
              <a:t>(such</a:t>
            </a:r>
            <a:r>
              <a:rPr sz="1800" spc="-25" dirty="0">
                <a:latin typeface="Arial MT"/>
                <a:cs typeface="Arial MT"/>
              </a:rPr>
              <a:t> </a:t>
            </a:r>
            <a:r>
              <a:rPr sz="1800" dirty="0">
                <a:latin typeface="Arial MT"/>
                <a:cs typeface="Arial MT"/>
              </a:rPr>
              <a:t>as</a:t>
            </a:r>
            <a:r>
              <a:rPr sz="1800" spc="-15" dirty="0">
                <a:latin typeface="Arial MT"/>
                <a:cs typeface="Arial MT"/>
              </a:rPr>
              <a:t> </a:t>
            </a:r>
            <a:r>
              <a:rPr sz="1800" dirty="0">
                <a:latin typeface="Arial MT"/>
                <a:cs typeface="Arial MT"/>
              </a:rPr>
              <a:t>marketing</a:t>
            </a:r>
            <a:r>
              <a:rPr sz="1800" spc="-20" dirty="0">
                <a:latin typeface="Arial MT"/>
                <a:cs typeface="Arial MT"/>
              </a:rPr>
              <a:t> </a:t>
            </a:r>
            <a:r>
              <a:rPr sz="1800" dirty="0">
                <a:latin typeface="Arial MT"/>
                <a:cs typeface="Arial MT"/>
              </a:rPr>
              <a:t>back</a:t>
            </a:r>
            <a:r>
              <a:rPr sz="1800" spc="-15"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consumers)</a:t>
            </a:r>
            <a:r>
              <a:rPr sz="1800" spc="-20" dirty="0">
                <a:latin typeface="Arial MT"/>
                <a:cs typeface="Arial MT"/>
              </a:rPr>
              <a:t> </a:t>
            </a:r>
            <a:r>
              <a:rPr sz="1800" dirty="0">
                <a:latin typeface="Arial MT"/>
                <a:cs typeface="Arial MT"/>
              </a:rPr>
              <a:t>and</a:t>
            </a:r>
            <a:r>
              <a:rPr sz="1800" spc="-20" dirty="0">
                <a:latin typeface="Arial MT"/>
                <a:cs typeface="Arial MT"/>
              </a:rPr>
              <a:t> </a:t>
            </a:r>
            <a:r>
              <a:rPr sz="1800" spc="-10" dirty="0">
                <a:latin typeface="Arial MT"/>
                <a:cs typeface="Arial MT"/>
              </a:rPr>
              <a:t>external 	</a:t>
            </a:r>
            <a:r>
              <a:rPr sz="1800" dirty="0">
                <a:latin typeface="Arial MT"/>
                <a:cs typeface="Arial MT"/>
              </a:rPr>
              <a:t>secondary</a:t>
            </a:r>
            <a:r>
              <a:rPr sz="1800" spc="-20" dirty="0">
                <a:latin typeface="Arial MT"/>
                <a:cs typeface="Arial MT"/>
              </a:rPr>
              <a:t> </a:t>
            </a:r>
            <a:r>
              <a:rPr sz="1800" dirty="0">
                <a:latin typeface="Arial MT"/>
                <a:cs typeface="Arial MT"/>
              </a:rPr>
              <a:t>uses</a:t>
            </a:r>
            <a:r>
              <a:rPr sz="1800" spc="-15" dirty="0">
                <a:latin typeface="Arial MT"/>
                <a:cs typeface="Arial MT"/>
              </a:rPr>
              <a:t> </a:t>
            </a:r>
            <a:r>
              <a:rPr sz="1800" dirty="0">
                <a:latin typeface="Arial MT"/>
                <a:cs typeface="Arial MT"/>
              </a:rPr>
              <a:t>(such</a:t>
            </a:r>
            <a:r>
              <a:rPr sz="1800" spc="-30" dirty="0">
                <a:latin typeface="Arial MT"/>
                <a:cs typeface="Arial MT"/>
              </a:rPr>
              <a:t> </a:t>
            </a:r>
            <a:r>
              <a:rPr sz="1800" dirty="0">
                <a:latin typeface="Arial MT"/>
                <a:cs typeface="Arial MT"/>
              </a:rPr>
              <a:t>as</a:t>
            </a:r>
            <a:r>
              <a:rPr sz="1800" spc="-15" dirty="0">
                <a:latin typeface="Arial MT"/>
                <a:cs typeface="Arial MT"/>
              </a:rPr>
              <a:t> </a:t>
            </a:r>
            <a:r>
              <a:rPr sz="1800" dirty="0">
                <a:latin typeface="Arial MT"/>
                <a:cs typeface="Arial MT"/>
              </a:rPr>
              <a:t>disclosing</a:t>
            </a:r>
            <a:r>
              <a:rPr sz="1800" spc="-30" dirty="0">
                <a:latin typeface="Arial MT"/>
                <a:cs typeface="Arial MT"/>
              </a:rPr>
              <a:t> </a:t>
            </a:r>
            <a:r>
              <a:rPr sz="1800" dirty="0">
                <a:latin typeface="Arial MT"/>
                <a:cs typeface="Arial MT"/>
              </a:rPr>
              <a:t>data</a:t>
            </a:r>
            <a:r>
              <a:rPr sz="1800" spc="-15" dirty="0">
                <a:latin typeface="Arial MT"/>
                <a:cs typeface="Arial MT"/>
              </a:rPr>
              <a:t> </a:t>
            </a:r>
            <a:r>
              <a:rPr sz="1800" dirty="0">
                <a:latin typeface="Arial MT"/>
                <a:cs typeface="Arial MT"/>
              </a:rPr>
              <a:t>to</a:t>
            </a:r>
            <a:r>
              <a:rPr sz="1800" spc="-20" dirty="0">
                <a:latin typeface="Arial MT"/>
                <a:cs typeface="Arial MT"/>
              </a:rPr>
              <a:t> </a:t>
            </a:r>
            <a:r>
              <a:rPr sz="1800" dirty="0">
                <a:latin typeface="Arial MT"/>
                <a:cs typeface="Arial MT"/>
              </a:rPr>
              <a:t>other</a:t>
            </a:r>
            <a:r>
              <a:rPr sz="1800" spc="-15" dirty="0">
                <a:latin typeface="Arial MT"/>
                <a:cs typeface="Arial MT"/>
              </a:rPr>
              <a:t> </a:t>
            </a:r>
            <a:r>
              <a:rPr sz="1800" spc="-10" dirty="0">
                <a:latin typeface="Arial MT"/>
                <a:cs typeface="Arial MT"/>
              </a:rPr>
              <a:t>entities).</a:t>
            </a:r>
            <a:endParaRPr sz="1800" dirty="0">
              <a:latin typeface="Arial MT"/>
              <a:cs typeface="Arial MT"/>
            </a:endParaRPr>
          </a:p>
          <a:p>
            <a:pPr marL="755015" marR="599440" lvl="1" indent="-285750">
              <a:lnSpc>
                <a:spcPct val="101699"/>
              </a:lnSpc>
              <a:spcBef>
                <a:spcPts val="420"/>
              </a:spcBef>
              <a:buClr>
                <a:srgbClr val="9999CC"/>
              </a:buClr>
              <a:buSzPct val="80555"/>
              <a:buFont typeface="Wingdings" panose="05000000000000000000" pitchFamily="2" charset="2"/>
              <a:buChar char="§"/>
              <a:tabLst>
                <a:tab pos="756285" algn="l"/>
              </a:tabLst>
            </a:pPr>
            <a:r>
              <a:rPr sz="1800" u="sng" spc="-10" dirty="0">
                <a:uFill>
                  <a:solidFill>
                    <a:srgbClr val="000000"/>
                  </a:solidFill>
                </a:uFill>
                <a:latin typeface="Arial MT"/>
                <a:cs typeface="Arial MT"/>
              </a:rPr>
              <a:t>Access</a:t>
            </a:r>
            <a:r>
              <a:rPr sz="1800" u="sng" spc="-190" dirty="0">
                <a:uFill>
                  <a:solidFill>
                    <a:srgbClr val="000000"/>
                  </a:solidFill>
                </a:uFill>
                <a:latin typeface="Arial MT"/>
                <a:cs typeface="Arial MT"/>
              </a:rPr>
              <a:t> </a:t>
            </a:r>
            <a:r>
              <a:rPr sz="1800" u="sng" dirty="0">
                <a:uFill>
                  <a:solidFill>
                    <a:srgbClr val="000000"/>
                  </a:solidFill>
                </a:uFill>
                <a:latin typeface="Arial MT"/>
                <a:cs typeface="Arial MT"/>
              </a:rPr>
              <a:t>/Participation</a:t>
            </a:r>
            <a:r>
              <a:rPr sz="1800" u="sng" spc="-35" dirty="0">
                <a:uFill>
                  <a:solidFill>
                    <a:srgbClr val="000000"/>
                  </a:solidFill>
                </a:uFill>
                <a:latin typeface="Arial MT"/>
                <a:cs typeface="Arial MT"/>
              </a:rPr>
              <a:t> </a:t>
            </a:r>
            <a:r>
              <a:rPr sz="1800" dirty="0">
                <a:latin typeface="Arial MT"/>
                <a:cs typeface="Arial MT"/>
              </a:rPr>
              <a:t>-</a:t>
            </a:r>
            <a:r>
              <a:rPr sz="1800" spc="-15" dirty="0">
                <a:latin typeface="Arial MT"/>
                <a:cs typeface="Arial MT"/>
              </a:rPr>
              <a:t> </a:t>
            </a:r>
            <a:r>
              <a:rPr sz="1800" dirty="0">
                <a:latin typeface="Arial MT"/>
                <a:cs typeface="Arial MT"/>
              </a:rPr>
              <a:t>Individuals</a:t>
            </a:r>
            <a:r>
              <a:rPr sz="1800" spc="-25" dirty="0">
                <a:latin typeface="Arial MT"/>
                <a:cs typeface="Arial MT"/>
              </a:rPr>
              <a:t> </a:t>
            </a:r>
            <a:r>
              <a:rPr sz="1800" dirty="0">
                <a:latin typeface="Arial MT"/>
                <a:cs typeface="Arial MT"/>
              </a:rPr>
              <a:t>should</a:t>
            </a:r>
            <a:r>
              <a:rPr sz="1800" spc="-20" dirty="0">
                <a:latin typeface="Arial MT"/>
                <a:cs typeface="Arial MT"/>
              </a:rPr>
              <a:t> </a:t>
            </a:r>
            <a:r>
              <a:rPr sz="1800" dirty="0">
                <a:latin typeface="Arial MT"/>
                <a:cs typeface="Arial MT"/>
              </a:rPr>
              <a:t>have</a:t>
            </a:r>
            <a:r>
              <a:rPr sz="1800" spc="-20" dirty="0">
                <a:latin typeface="Arial MT"/>
                <a:cs typeface="Arial MT"/>
              </a:rPr>
              <a:t> </a:t>
            </a:r>
            <a:r>
              <a:rPr sz="1800" dirty="0">
                <a:latin typeface="Arial MT"/>
                <a:cs typeface="Arial MT"/>
              </a:rPr>
              <a:t>the</a:t>
            </a:r>
            <a:r>
              <a:rPr sz="1800" spc="-30" dirty="0">
                <a:latin typeface="Arial MT"/>
                <a:cs typeface="Arial MT"/>
              </a:rPr>
              <a:t> </a:t>
            </a:r>
            <a:r>
              <a:rPr sz="1800" dirty="0">
                <a:latin typeface="Arial MT"/>
                <a:cs typeface="Arial MT"/>
              </a:rPr>
              <a:t>right</a:t>
            </a:r>
            <a:r>
              <a:rPr sz="1800" spc="-10" dirty="0">
                <a:latin typeface="Arial MT"/>
                <a:cs typeface="Arial MT"/>
              </a:rPr>
              <a:t> </a:t>
            </a:r>
            <a:r>
              <a:rPr sz="1800" dirty="0">
                <a:latin typeface="Arial MT"/>
                <a:cs typeface="Arial MT"/>
              </a:rPr>
              <a:t>to</a:t>
            </a:r>
            <a:r>
              <a:rPr sz="1800" spc="-10" dirty="0">
                <a:latin typeface="Arial MT"/>
                <a:cs typeface="Arial MT"/>
              </a:rPr>
              <a:t> </a:t>
            </a:r>
            <a:r>
              <a:rPr sz="1800" dirty="0">
                <a:latin typeface="Arial MT"/>
                <a:cs typeface="Arial MT"/>
              </a:rPr>
              <a:t>access</a:t>
            </a:r>
            <a:r>
              <a:rPr sz="1800" spc="-20" dirty="0">
                <a:latin typeface="Arial MT"/>
                <a:cs typeface="Arial MT"/>
              </a:rPr>
              <a:t> </a:t>
            </a:r>
            <a:r>
              <a:rPr sz="1800" spc="-10" dirty="0">
                <a:latin typeface="Arial MT"/>
                <a:cs typeface="Arial MT"/>
              </a:rPr>
              <a:t>their 	</a:t>
            </a:r>
            <a:r>
              <a:rPr sz="1800" dirty="0">
                <a:latin typeface="Arial MT"/>
                <a:cs typeface="Arial MT"/>
              </a:rPr>
              <a:t>personal</a:t>
            </a:r>
            <a:r>
              <a:rPr sz="1800" spc="-25" dirty="0">
                <a:latin typeface="Arial MT"/>
                <a:cs typeface="Arial MT"/>
              </a:rPr>
              <a:t> </a:t>
            </a:r>
            <a:r>
              <a:rPr sz="1800" dirty="0">
                <a:latin typeface="Arial MT"/>
                <a:cs typeface="Arial MT"/>
              </a:rPr>
              <a:t>information</a:t>
            </a:r>
            <a:r>
              <a:rPr sz="1800" spc="-20" dirty="0">
                <a:latin typeface="Arial MT"/>
                <a:cs typeface="Arial MT"/>
              </a:rPr>
              <a:t> </a:t>
            </a:r>
            <a:r>
              <a:rPr sz="1800" dirty="0">
                <a:latin typeface="Arial MT"/>
                <a:cs typeface="Arial MT"/>
              </a:rPr>
              <a:t>and</a:t>
            </a:r>
            <a:r>
              <a:rPr sz="1800" spc="-35" dirty="0">
                <a:latin typeface="Arial MT"/>
                <a:cs typeface="Arial MT"/>
              </a:rPr>
              <a:t> </a:t>
            </a:r>
            <a:r>
              <a:rPr sz="1800" dirty="0">
                <a:latin typeface="Arial MT"/>
                <a:cs typeface="Arial MT"/>
              </a:rPr>
              <a:t>request</a:t>
            </a:r>
            <a:r>
              <a:rPr sz="1800" spc="-15" dirty="0">
                <a:latin typeface="Arial MT"/>
                <a:cs typeface="Arial MT"/>
              </a:rPr>
              <a:t> </a:t>
            </a:r>
            <a:r>
              <a:rPr sz="1800" dirty="0">
                <a:latin typeface="Arial MT"/>
                <a:cs typeface="Arial MT"/>
              </a:rPr>
              <a:t>corrections</a:t>
            </a:r>
            <a:r>
              <a:rPr sz="1800" spc="-25" dirty="0">
                <a:latin typeface="Arial MT"/>
                <a:cs typeface="Arial MT"/>
              </a:rPr>
              <a:t> </a:t>
            </a:r>
            <a:r>
              <a:rPr sz="1800" dirty="0">
                <a:latin typeface="Arial MT"/>
                <a:cs typeface="Arial MT"/>
              </a:rPr>
              <a:t>if</a:t>
            </a:r>
            <a:r>
              <a:rPr sz="1800" spc="-15" dirty="0">
                <a:latin typeface="Arial MT"/>
                <a:cs typeface="Arial MT"/>
              </a:rPr>
              <a:t> </a:t>
            </a:r>
            <a:r>
              <a:rPr sz="1800" spc="-10" dirty="0">
                <a:latin typeface="Arial MT"/>
                <a:cs typeface="Arial MT"/>
              </a:rPr>
              <a:t>necessary</a:t>
            </a:r>
            <a:r>
              <a:rPr sz="1800" spc="-10" dirty="0" smtClean="0">
                <a:latin typeface="Arial MT"/>
                <a:cs typeface="Arial MT"/>
              </a:rPr>
              <a:t>.</a:t>
            </a:r>
            <a:endParaRPr lang="en-US" sz="1800" spc="-10" dirty="0" smtClean="0">
              <a:latin typeface="Arial MT"/>
              <a:cs typeface="Arial MT"/>
            </a:endParaRPr>
          </a:p>
          <a:p>
            <a:pPr marL="755015" marR="599440" lvl="1" indent="-285750">
              <a:lnSpc>
                <a:spcPct val="101699"/>
              </a:lnSpc>
              <a:spcBef>
                <a:spcPts val="420"/>
              </a:spcBef>
              <a:buClr>
                <a:srgbClr val="9999CC"/>
              </a:buClr>
              <a:buSzPct val="80555"/>
              <a:buFont typeface="Wingdings" panose="05000000000000000000" pitchFamily="2" charset="2"/>
              <a:buChar char="§"/>
              <a:tabLst>
                <a:tab pos="756285" algn="l"/>
              </a:tabLst>
            </a:pPr>
            <a:r>
              <a:rPr lang="en-US" sz="1800" u="sng" dirty="0">
                <a:uFill>
                  <a:solidFill>
                    <a:srgbClr val="000000"/>
                  </a:solidFill>
                </a:uFill>
                <a:latin typeface="Arial MT"/>
                <a:cs typeface="Arial MT"/>
              </a:rPr>
              <a:t>Security/integrity</a:t>
            </a:r>
            <a:r>
              <a:rPr lang="en-US" sz="1800" spc="-10" dirty="0">
                <a:latin typeface="Arial MT"/>
                <a:cs typeface="Arial MT"/>
              </a:rPr>
              <a:t> </a:t>
            </a:r>
            <a:r>
              <a:rPr lang="en-US" sz="1800" dirty="0">
                <a:latin typeface="Arial MT"/>
                <a:cs typeface="Arial MT"/>
              </a:rPr>
              <a:t>-</a:t>
            </a:r>
            <a:r>
              <a:rPr lang="en-US" sz="1800" spc="-20" dirty="0">
                <a:latin typeface="Arial MT"/>
                <a:cs typeface="Arial MT"/>
              </a:rPr>
              <a:t> </a:t>
            </a:r>
            <a:r>
              <a:rPr lang="en-US" sz="1800" dirty="0">
                <a:latin typeface="Arial MT"/>
                <a:cs typeface="Arial MT"/>
              </a:rPr>
              <a:t>Organizations</a:t>
            </a:r>
            <a:r>
              <a:rPr lang="en-US" sz="1800" spc="-20" dirty="0">
                <a:latin typeface="Arial MT"/>
                <a:cs typeface="Arial MT"/>
              </a:rPr>
              <a:t> </a:t>
            </a:r>
            <a:r>
              <a:rPr lang="en-US" sz="1800" dirty="0">
                <a:latin typeface="Arial MT"/>
                <a:cs typeface="Arial MT"/>
              </a:rPr>
              <a:t>must</a:t>
            </a:r>
            <a:r>
              <a:rPr lang="en-US" sz="1800" spc="-15" dirty="0">
                <a:latin typeface="Arial MT"/>
                <a:cs typeface="Arial MT"/>
              </a:rPr>
              <a:t> </a:t>
            </a:r>
            <a:r>
              <a:rPr lang="en-US" sz="1800" dirty="0">
                <a:latin typeface="Arial MT"/>
                <a:cs typeface="Arial MT"/>
              </a:rPr>
              <a:t>take</a:t>
            </a:r>
            <a:r>
              <a:rPr lang="en-US" sz="1800" spc="-30" dirty="0">
                <a:latin typeface="Arial MT"/>
                <a:cs typeface="Arial MT"/>
              </a:rPr>
              <a:t> </a:t>
            </a:r>
            <a:r>
              <a:rPr lang="en-US" sz="1800" dirty="0">
                <a:latin typeface="Arial MT"/>
                <a:cs typeface="Arial MT"/>
              </a:rPr>
              <a:t>reasonable</a:t>
            </a:r>
            <a:r>
              <a:rPr lang="en-US" sz="1800" spc="-15" dirty="0">
                <a:latin typeface="Arial MT"/>
                <a:cs typeface="Arial MT"/>
              </a:rPr>
              <a:t> </a:t>
            </a:r>
            <a:r>
              <a:rPr lang="en-US" sz="1800" dirty="0">
                <a:latin typeface="Arial MT"/>
                <a:cs typeface="Arial MT"/>
              </a:rPr>
              <a:t>steps</a:t>
            </a:r>
            <a:r>
              <a:rPr lang="en-US" sz="1800" spc="-20" dirty="0">
                <a:latin typeface="Arial MT"/>
                <a:cs typeface="Arial MT"/>
              </a:rPr>
              <a:t> </a:t>
            </a:r>
            <a:r>
              <a:rPr lang="en-US" sz="1800" dirty="0">
                <a:latin typeface="Arial MT"/>
                <a:cs typeface="Arial MT"/>
              </a:rPr>
              <a:t>to</a:t>
            </a:r>
            <a:r>
              <a:rPr lang="en-US" sz="1800" spc="-20" dirty="0">
                <a:latin typeface="Arial MT"/>
                <a:cs typeface="Arial MT"/>
              </a:rPr>
              <a:t> </a:t>
            </a:r>
            <a:r>
              <a:rPr lang="en-US" sz="1800" spc="-10" dirty="0">
                <a:latin typeface="Arial MT"/>
                <a:cs typeface="Arial MT"/>
              </a:rPr>
              <a:t>protect 	</a:t>
            </a:r>
            <a:r>
              <a:rPr lang="en-US" sz="1800" dirty="0">
                <a:latin typeface="Arial MT"/>
                <a:cs typeface="Arial MT"/>
              </a:rPr>
              <a:t>consumer</a:t>
            </a:r>
            <a:r>
              <a:rPr lang="en-US" sz="1800" spc="-20" dirty="0">
                <a:latin typeface="Arial MT"/>
                <a:cs typeface="Arial MT"/>
              </a:rPr>
              <a:t> </a:t>
            </a:r>
            <a:r>
              <a:rPr lang="en-US" sz="1800" dirty="0">
                <a:latin typeface="Arial MT"/>
                <a:cs typeface="Arial MT"/>
              </a:rPr>
              <a:t>data</a:t>
            </a:r>
            <a:r>
              <a:rPr lang="en-US" sz="1800" spc="-20" dirty="0">
                <a:latin typeface="Arial MT"/>
                <a:cs typeface="Arial MT"/>
              </a:rPr>
              <a:t> </a:t>
            </a:r>
            <a:r>
              <a:rPr lang="en-US" sz="1800" dirty="0">
                <a:latin typeface="Arial MT"/>
                <a:cs typeface="Arial MT"/>
              </a:rPr>
              <a:t>from</a:t>
            </a:r>
            <a:r>
              <a:rPr lang="en-US" sz="1800" spc="-25" dirty="0">
                <a:latin typeface="Arial MT"/>
                <a:cs typeface="Arial MT"/>
              </a:rPr>
              <a:t> </a:t>
            </a:r>
            <a:r>
              <a:rPr lang="en-US" sz="1800" dirty="0">
                <a:latin typeface="Arial MT"/>
                <a:cs typeface="Arial MT"/>
              </a:rPr>
              <a:t>unauthorized</a:t>
            </a:r>
            <a:r>
              <a:rPr lang="en-US" sz="1800" spc="-30" dirty="0">
                <a:latin typeface="Arial MT"/>
                <a:cs typeface="Arial MT"/>
              </a:rPr>
              <a:t> </a:t>
            </a:r>
            <a:r>
              <a:rPr lang="en-US" sz="1800" dirty="0">
                <a:latin typeface="Arial MT"/>
                <a:cs typeface="Arial MT"/>
              </a:rPr>
              <a:t>access,</a:t>
            </a:r>
            <a:r>
              <a:rPr lang="en-US" sz="1800" spc="-15" dirty="0">
                <a:latin typeface="Arial MT"/>
                <a:cs typeface="Arial MT"/>
              </a:rPr>
              <a:t> </a:t>
            </a:r>
            <a:r>
              <a:rPr lang="en-US" sz="1800" dirty="0">
                <a:latin typeface="Arial MT"/>
                <a:cs typeface="Arial MT"/>
              </a:rPr>
              <a:t>use,</a:t>
            </a:r>
            <a:r>
              <a:rPr lang="en-US" sz="1800" spc="-20" dirty="0">
                <a:latin typeface="Arial MT"/>
                <a:cs typeface="Arial MT"/>
              </a:rPr>
              <a:t> </a:t>
            </a:r>
            <a:r>
              <a:rPr lang="en-US" sz="1800" dirty="0">
                <a:latin typeface="Arial MT"/>
                <a:cs typeface="Arial MT"/>
              </a:rPr>
              <a:t>or</a:t>
            </a:r>
            <a:r>
              <a:rPr lang="en-US" sz="1800" spc="-20" dirty="0">
                <a:latin typeface="Arial MT"/>
                <a:cs typeface="Arial MT"/>
              </a:rPr>
              <a:t> </a:t>
            </a:r>
            <a:r>
              <a:rPr lang="en-US" sz="1800" spc="-10" dirty="0">
                <a:latin typeface="Arial MT"/>
                <a:cs typeface="Arial MT"/>
              </a:rPr>
              <a:t>disclosure.</a:t>
            </a:r>
            <a:endParaRPr lang="en-US" sz="1800" dirty="0">
              <a:latin typeface="Arial MT"/>
              <a:cs typeface="Arial MT"/>
            </a:endParaRPr>
          </a:p>
          <a:p>
            <a:pPr marL="755015" marR="599440" lvl="1" indent="-285750">
              <a:lnSpc>
                <a:spcPct val="101699"/>
              </a:lnSpc>
              <a:spcBef>
                <a:spcPts val="420"/>
              </a:spcBef>
              <a:buClr>
                <a:srgbClr val="9999CC"/>
              </a:buClr>
              <a:buSzPct val="80555"/>
              <a:buFont typeface="Wingdings"/>
              <a:buChar char=""/>
              <a:tabLst>
                <a:tab pos="756285" algn="l"/>
              </a:tabLst>
            </a:pPr>
            <a:endParaRPr sz="1800" dirty="0">
              <a:latin typeface="Arial MT"/>
              <a:cs typeface="Arial MT"/>
            </a:endParaRPr>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16</a:t>
            </a:fld>
            <a:endParaRPr spc="-25" dirty="0"/>
          </a:p>
        </p:txBody>
      </p:sp>
    </p:spTree>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371600" y="457200"/>
            <a:ext cx="6056630" cy="513715"/>
          </a:xfrm>
          <a:prstGeom prst="rect">
            <a:avLst/>
          </a:prstGeom>
        </p:spPr>
        <p:txBody>
          <a:bodyPr vert="horz" wrap="square" lIns="0" tIns="13335" rIns="0" bIns="0" rtlCol="0">
            <a:spAutoFit/>
          </a:bodyPr>
          <a:lstStyle/>
          <a:p>
            <a:pPr marL="12700">
              <a:lnSpc>
                <a:spcPct val="100000"/>
              </a:lnSpc>
              <a:spcBef>
                <a:spcPts val="105"/>
              </a:spcBef>
            </a:pPr>
            <a:r>
              <a:rPr dirty="0"/>
              <a:t>Privacy</a:t>
            </a:r>
            <a:r>
              <a:rPr spc="-20" dirty="0"/>
              <a:t> </a:t>
            </a:r>
            <a:r>
              <a:rPr dirty="0"/>
              <a:t>Impact</a:t>
            </a:r>
            <a:r>
              <a:rPr spc="-25" dirty="0"/>
              <a:t> </a:t>
            </a:r>
            <a:r>
              <a:rPr dirty="0"/>
              <a:t>Assessment</a:t>
            </a:r>
            <a:r>
              <a:rPr spc="-5" dirty="0"/>
              <a:t> </a:t>
            </a:r>
            <a:r>
              <a:rPr spc="-10" dirty="0"/>
              <a:t>(PIA)</a:t>
            </a:r>
          </a:p>
        </p:txBody>
      </p:sp>
      <p:sp>
        <p:nvSpPr>
          <p:cNvPr id="5" name="object 5"/>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17</a:t>
            </a:fld>
            <a:endParaRPr spc="-25" dirty="0"/>
          </a:p>
        </p:txBody>
      </p:sp>
      <p:sp>
        <p:nvSpPr>
          <p:cNvPr id="4" name="object 4"/>
          <p:cNvSpPr txBox="1"/>
          <p:nvPr/>
        </p:nvSpPr>
        <p:spPr>
          <a:xfrm>
            <a:off x="234315" y="1219200"/>
            <a:ext cx="8331200" cy="5675015"/>
          </a:xfrm>
          <a:prstGeom prst="rect">
            <a:avLst/>
          </a:prstGeom>
        </p:spPr>
        <p:txBody>
          <a:bodyPr vert="horz" wrap="square" lIns="0" tIns="12065" rIns="0" bIns="0" rtlCol="0">
            <a:spAutoFit/>
          </a:bodyPr>
          <a:lstStyle/>
          <a:p>
            <a:pPr marL="355600" marR="5080" indent="-343535">
              <a:lnSpc>
                <a:spcPts val="2510"/>
              </a:lnSpc>
              <a:spcBef>
                <a:spcPts val="95"/>
              </a:spcBef>
              <a:buClr>
                <a:srgbClr val="00007C"/>
              </a:buClr>
              <a:buSzPct val="75000"/>
              <a:buFont typeface="Wingdings"/>
              <a:buChar char=""/>
              <a:tabLst>
                <a:tab pos="355600" algn="l"/>
              </a:tabLst>
            </a:pPr>
            <a:r>
              <a:rPr sz="2000" dirty="0">
                <a:latin typeface="Arial MT"/>
                <a:cs typeface="Arial MT"/>
              </a:rPr>
              <a:t>A</a:t>
            </a:r>
            <a:r>
              <a:rPr sz="2000" spc="-30" dirty="0">
                <a:latin typeface="Arial MT"/>
                <a:cs typeface="Arial MT"/>
              </a:rPr>
              <a:t> </a:t>
            </a:r>
            <a:r>
              <a:rPr sz="2000" dirty="0">
                <a:latin typeface="Arial MT"/>
                <a:cs typeface="Arial MT"/>
              </a:rPr>
              <a:t>Privacy</a:t>
            </a:r>
            <a:r>
              <a:rPr sz="2000" spc="-15" dirty="0">
                <a:latin typeface="Arial MT"/>
                <a:cs typeface="Arial MT"/>
              </a:rPr>
              <a:t> </a:t>
            </a:r>
            <a:r>
              <a:rPr sz="2000" dirty="0">
                <a:latin typeface="Arial MT"/>
                <a:cs typeface="Arial MT"/>
              </a:rPr>
              <a:t>Impact</a:t>
            </a:r>
            <a:r>
              <a:rPr sz="2000" spc="-30" dirty="0">
                <a:latin typeface="Arial MT"/>
                <a:cs typeface="Arial MT"/>
              </a:rPr>
              <a:t> </a:t>
            </a:r>
            <a:r>
              <a:rPr sz="2000" dirty="0">
                <a:latin typeface="Arial MT"/>
                <a:cs typeface="Arial MT"/>
              </a:rPr>
              <a:t>Assessment</a:t>
            </a:r>
            <a:r>
              <a:rPr sz="2000" spc="-25" dirty="0">
                <a:latin typeface="Arial MT"/>
                <a:cs typeface="Arial MT"/>
              </a:rPr>
              <a:t> </a:t>
            </a:r>
            <a:r>
              <a:rPr sz="2000" dirty="0">
                <a:latin typeface="Arial MT"/>
                <a:cs typeface="Arial MT"/>
              </a:rPr>
              <a:t>(PIA)</a:t>
            </a:r>
            <a:r>
              <a:rPr sz="2000" spc="-15" dirty="0">
                <a:latin typeface="Arial MT"/>
                <a:cs typeface="Arial MT"/>
              </a:rPr>
              <a:t> </a:t>
            </a:r>
            <a:r>
              <a:rPr sz="2000" dirty="0">
                <a:latin typeface="Arial MT"/>
                <a:cs typeface="Arial MT"/>
              </a:rPr>
              <a:t>is</a:t>
            </a:r>
            <a:r>
              <a:rPr sz="2000" spc="-20" dirty="0">
                <a:latin typeface="Arial MT"/>
                <a:cs typeface="Arial MT"/>
              </a:rPr>
              <a:t> </a:t>
            </a:r>
            <a:r>
              <a:rPr sz="2000" dirty="0">
                <a:latin typeface="Arial MT"/>
                <a:cs typeface="Arial MT"/>
              </a:rPr>
              <a:t>a</a:t>
            </a:r>
            <a:r>
              <a:rPr sz="2000" spc="-25" dirty="0">
                <a:latin typeface="Arial MT"/>
                <a:cs typeface="Arial MT"/>
              </a:rPr>
              <a:t> </a:t>
            </a:r>
            <a:r>
              <a:rPr sz="2000" dirty="0">
                <a:latin typeface="Arial MT"/>
                <a:cs typeface="Arial MT"/>
              </a:rPr>
              <a:t>process</a:t>
            </a:r>
            <a:r>
              <a:rPr sz="2000" spc="-30" dirty="0">
                <a:latin typeface="Arial MT"/>
                <a:cs typeface="Arial MT"/>
              </a:rPr>
              <a:t> </a:t>
            </a:r>
            <a:r>
              <a:rPr sz="2000" dirty="0">
                <a:latin typeface="Arial MT"/>
                <a:cs typeface="Arial MT"/>
              </a:rPr>
              <a:t>which</a:t>
            </a:r>
            <a:r>
              <a:rPr sz="2000" spc="-15" dirty="0">
                <a:latin typeface="Arial MT"/>
                <a:cs typeface="Arial MT"/>
              </a:rPr>
              <a:t> </a:t>
            </a:r>
            <a:r>
              <a:rPr sz="2000" spc="-10" dirty="0">
                <a:latin typeface="Arial MT"/>
                <a:cs typeface="Arial MT"/>
              </a:rPr>
              <a:t>assists </a:t>
            </a:r>
            <a:r>
              <a:rPr sz="2000" dirty="0">
                <a:latin typeface="Arial MT"/>
                <a:cs typeface="Arial MT"/>
              </a:rPr>
              <a:t>organizations</a:t>
            </a:r>
            <a:r>
              <a:rPr sz="2000" spc="-50" dirty="0">
                <a:latin typeface="Arial MT"/>
                <a:cs typeface="Arial MT"/>
              </a:rPr>
              <a:t> </a:t>
            </a:r>
            <a:r>
              <a:rPr sz="2000" dirty="0">
                <a:latin typeface="Arial MT"/>
                <a:cs typeface="Arial MT"/>
              </a:rPr>
              <a:t>in</a:t>
            </a:r>
            <a:r>
              <a:rPr sz="2000" spc="-30" dirty="0">
                <a:latin typeface="Arial MT"/>
                <a:cs typeface="Arial MT"/>
              </a:rPr>
              <a:t> </a:t>
            </a:r>
            <a:r>
              <a:rPr sz="2000" dirty="0">
                <a:latin typeface="Arial MT"/>
                <a:cs typeface="Arial MT"/>
              </a:rPr>
              <a:t>identifying</a:t>
            </a:r>
            <a:r>
              <a:rPr sz="2000" spc="-50" dirty="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managing</a:t>
            </a:r>
            <a:r>
              <a:rPr sz="2000" spc="-35" dirty="0">
                <a:latin typeface="Arial MT"/>
                <a:cs typeface="Arial MT"/>
              </a:rPr>
              <a:t> </a:t>
            </a:r>
            <a:r>
              <a:rPr sz="2000" dirty="0">
                <a:latin typeface="Arial MT"/>
                <a:cs typeface="Arial MT"/>
              </a:rPr>
              <a:t>the</a:t>
            </a:r>
            <a:r>
              <a:rPr sz="2000" spc="-35" dirty="0">
                <a:latin typeface="Arial MT"/>
                <a:cs typeface="Arial MT"/>
              </a:rPr>
              <a:t> </a:t>
            </a:r>
            <a:r>
              <a:rPr sz="2000" dirty="0">
                <a:latin typeface="Arial MT"/>
                <a:cs typeface="Arial MT"/>
              </a:rPr>
              <a:t>privacy</a:t>
            </a:r>
            <a:r>
              <a:rPr sz="2000" spc="-45" dirty="0">
                <a:latin typeface="Arial MT"/>
                <a:cs typeface="Arial MT"/>
              </a:rPr>
              <a:t> </a:t>
            </a:r>
            <a:r>
              <a:rPr sz="2000" dirty="0">
                <a:latin typeface="Arial MT"/>
                <a:cs typeface="Arial MT"/>
              </a:rPr>
              <a:t>risks</a:t>
            </a:r>
            <a:r>
              <a:rPr sz="2000" spc="-30" dirty="0">
                <a:latin typeface="Arial MT"/>
                <a:cs typeface="Arial MT"/>
              </a:rPr>
              <a:t> </a:t>
            </a:r>
            <a:r>
              <a:rPr sz="2000" dirty="0">
                <a:latin typeface="Arial MT"/>
                <a:cs typeface="Arial MT"/>
              </a:rPr>
              <a:t>arising</a:t>
            </a:r>
            <a:r>
              <a:rPr sz="2000" spc="-30" dirty="0">
                <a:latin typeface="Arial MT"/>
                <a:cs typeface="Arial MT"/>
              </a:rPr>
              <a:t> </a:t>
            </a:r>
            <a:r>
              <a:rPr sz="2000" spc="-20" dirty="0">
                <a:latin typeface="Arial MT"/>
                <a:cs typeface="Arial MT"/>
              </a:rPr>
              <a:t>from </a:t>
            </a:r>
            <a:r>
              <a:rPr sz="2000" dirty="0">
                <a:latin typeface="Arial MT"/>
                <a:cs typeface="Arial MT"/>
              </a:rPr>
              <a:t>new</a:t>
            </a:r>
            <a:r>
              <a:rPr sz="2000" spc="-25" dirty="0">
                <a:latin typeface="Arial MT"/>
                <a:cs typeface="Arial MT"/>
              </a:rPr>
              <a:t> </a:t>
            </a:r>
            <a:r>
              <a:rPr sz="2000" dirty="0">
                <a:latin typeface="Arial MT"/>
                <a:cs typeface="Arial MT"/>
              </a:rPr>
              <a:t>projects,</a:t>
            </a:r>
            <a:r>
              <a:rPr sz="2000" spc="-50" dirty="0">
                <a:latin typeface="Arial MT"/>
                <a:cs typeface="Arial MT"/>
              </a:rPr>
              <a:t> </a:t>
            </a:r>
            <a:r>
              <a:rPr sz="2000" dirty="0">
                <a:latin typeface="Arial MT"/>
                <a:cs typeface="Arial MT"/>
              </a:rPr>
              <a:t>initiatives,</a:t>
            </a:r>
            <a:r>
              <a:rPr sz="2000" spc="-35" dirty="0">
                <a:latin typeface="Arial MT"/>
                <a:cs typeface="Arial MT"/>
              </a:rPr>
              <a:t> </a:t>
            </a:r>
            <a:r>
              <a:rPr sz="2000" dirty="0">
                <a:latin typeface="Arial MT"/>
                <a:cs typeface="Arial MT"/>
              </a:rPr>
              <a:t>systems,</a:t>
            </a:r>
            <a:r>
              <a:rPr sz="2000" spc="-40" dirty="0">
                <a:latin typeface="Arial MT"/>
                <a:cs typeface="Arial MT"/>
              </a:rPr>
              <a:t> </a:t>
            </a:r>
            <a:r>
              <a:rPr sz="2000" dirty="0">
                <a:latin typeface="Arial MT"/>
                <a:cs typeface="Arial MT"/>
              </a:rPr>
              <a:t>processes,</a:t>
            </a:r>
            <a:r>
              <a:rPr sz="2000" spc="-40" dirty="0">
                <a:latin typeface="Arial MT"/>
                <a:cs typeface="Arial MT"/>
              </a:rPr>
              <a:t> </a:t>
            </a:r>
            <a:r>
              <a:rPr sz="2000" dirty="0">
                <a:latin typeface="Arial MT"/>
                <a:cs typeface="Arial MT"/>
              </a:rPr>
              <a:t>strategies,</a:t>
            </a:r>
            <a:r>
              <a:rPr sz="2000" spc="-35" dirty="0">
                <a:latin typeface="Arial MT"/>
                <a:cs typeface="Arial MT"/>
              </a:rPr>
              <a:t> </a:t>
            </a:r>
            <a:r>
              <a:rPr sz="2000" spc="-10" dirty="0">
                <a:latin typeface="Arial MT"/>
                <a:cs typeface="Arial MT"/>
              </a:rPr>
              <a:t>policies,</a:t>
            </a:r>
            <a:endParaRPr sz="2000" dirty="0">
              <a:latin typeface="Arial MT"/>
              <a:cs typeface="Arial MT"/>
            </a:endParaRPr>
          </a:p>
          <a:p>
            <a:pPr marL="355600">
              <a:lnSpc>
                <a:spcPct val="100000"/>
              </a:lnSpc>
              <a:spcBef>
                <a:spcPts val="25"/>
              </a:spcBef>
            </a:pPr>
            <a:r>
              <a:rPr sz="2000" dirty="0">
                <a:latin typeface="Arial MT"/>
                <a:cs typeface="Arial MT"/>
              </a:rPr>
              <a:t>business</a:t>
            </a:r>
            <a:r>
              <a:rPr sz="2000" spc="-45" dirty="0">
                <a:latin typeface="Arial MT"/>
                <a:cs typeface="Arial MT"/>
              </a:rPr>
              <a:t> </a:t>
            </a:r>
            <a:r>
              <a:rPr sz="2000" dirty="0">
                <a:latin typeface="Arial MT"/>
                <a:cs typeface="Arial MT"/>
              </a:rPr>
              <a:t>relationships</a:t>
            </a:r>
            <a:r>
              <a:rPr sz="2000" spc="-40" dirty="0">
                <a:latin typeface="Arial MT"/>
                <a:cs typeface="Arial MT"/>
              </a:rPr>
              <a:t> </a:t>
            </a:r>
            <a:r>
              <a:rPr sz="2000" spc="-25" dirty="0">
                <a:latin typeface="Arial MT"/>
                <a:cs typeface="Arial MT"/>
              </a:rPr>
              <a:t>etc</a:t>
            </a:r>
            <a:endParaRPr sz="2000" dirty="0">
              <a:latin typeface="Arial MT"/>
              <a:cs typeface="Arial MT"/>
            </a:endParaRPr>
          </a:p>
          <a:p>
            <a:pPr marL="355600" marR="808355" indent="-343535">
              <a:lnSpc>
                <a:spcPct val="105600"/>
              </a:lnSpc>
              <a:spcBef>
                <a:spcPts val="345"/>
              </a:spcBef>
              <a:buClr>
                <a:srgbClr val="00007C"/>
              </a:buClr>
              <a:buSzPct val="75000"/>
              <a:buFont typeface="Wingdings"/>
              <a:buChar char=""/>
              <a:tabLst>
                <a:tab pos="355600" algn="l"/>
              </a:tabLst>
            </a:pPr>
            <a:r>
              <a:rPr sz="2000" dirty="0">
                <a:latin typeface="Arial MT"/>
                <a:cs typeface="Arial MT"/>
              </a:rPr>
              <a:t>There</a:t>
            </a:r>
            <a:r>
              <a:rPr sz="2000" spc="-35" dirty="0">
                <a:latin typeface="Arial MT"/>
                <a:cs typeface="Arial MT"/>
              </a:rPr>
              <a:t> </a:t>
            </a:r>
            <a:r>
              <a:rPr sz="2000" dirty="0">
                <a:latin typeface="Arial MT"/>
                <a:cs typeface="Arial MT"/>
              </a:rPr>
              <a:t>are</a:t>
            </a:r>
            <a:r>
              <a:rPr sz="2000" spc="-20" dirty="0">
                <a:latin typeface="Arial MT"/>
                <a:cs typeface="Arial MT"/>
              </a:rPr>
              <a:t> </a:t>
            </a:r>
            <a:r>
              <a:rPr sz="2000" dirty="0">
                <a:latin typeface="Arial MT"/>
                <a:cs typeface="Arial MT"/>
              </a:rPr>
              <a:t>no</a:t>
            </a:r>
            <a:r>
              <a:rPr sz="2000" spc="-25" dirty="0">
                <a:latin typeface="Arial MT"/>
                <a:cs typeface="Arial MT"/>
              </a:rPr>
              <a:t> </a:t>
            </a:r>
            <a:r>
              <a:rPr sz="2000" dirty="0">
                <a:latin typeface="Arial MT"/>
                <a:cs typeface="Arial MT"/>
              </a:rPr>
              <a:t>international</a:t>
            </a:r>
            <a:r>
              <a:rPr sz="2000" spc="-35" dirty="0">
                <a:latin typeface="Arial MT"/>
                <a:cs typeface="Arial MT"/>
              </a:rPr>
              <a:t> </a:t>
            </a:r>
            <a:r>
              <a:rPr sz="2000" dirty="0">
                <a:latin typeface="Arial MT"/>
                <a:cs typeface="Arial MT"/>
              </a:rPr>
              <a:t>standards</a:t>
            </a:r>
            <a:r>
              <a:rPr sz="2000" spc="-25" dirty="0">
                <a:latin typeface="Arial MT"/>
                <a:cs typeface="Arial MT"/>
              </a:rPr>
              <a:t> </a:t>
            </a:r>
            <a:r>
              <a:rPr sz="2000" dirty="0">
                <a:latin typeface="Arial MT"/>
                <a:cs typeface="Arial MT"/>
              </a:rPr>
              <a:t>for</a:t>
            </a:r>
            <a:r>
              <a:rPr sz="2000" spc="-35" dirty="0">
                <a:latin typeface="Arial MT"/>
                <a:cs typeface="Arial MT"/>
              </a:rPr>
              <a:t> </a:t>
            </a:r>
            <a:r>
              <a:rPr sz="2000" dirty="0">
                <a:latin typeface="Arial MT"/>
                <a:cs typeface="Arial MT"/>
              </a:rPr>
              <a:t>such</a:t>
            </a:r>
            <a:r>
              <a:rPr sz="2000" spc="-25" dirty="0">
                <a:latin typeface="Arial MT"/>
                <a:cs typeface="Arial MT"/>
              </a:rPr>
              <a:t> </a:t>
            </a:r>
            <a:r>
              <a:rPr sz="2000" dirty="0">
                <a:latin typeface="Arial MT"/>
                <a:cs typeface="Arial MT"/>
              </a:rPr>
              <a:t>a</a:t>
            </a:r>
            <a:r>
              <a:rPr sz="2000" spc="-20" dirty="0">
                <a:latin typeface="Arial MT"/>
                <a:cs typeface="Arial MT"/>
              </a:rPr>
              <a:t> </a:t>
            </a:r>
            <a:r>
              <a:rPr sz="2000" dirty="0">
                <a:latin typeface="Arial MT"/>
                <a:cs typeface="Arial MT"/>
              </a:rPr>
              <a:t>process,</a:t>
            </a:r>
            <a:r>
              <a:rPr sz="2000" spc="-35" dirty="0">
                <a:latin typeface="Arial MT"/>
                <a:cs typeface="Arial MT"/>
              </a:rPr>
              <a:t> </a:t>
            </a:r>
            <a:r>
              <a:rPr sz="2000" spc="-10" dirty="0">
                <a:latin typeface="Arial MT"/>
                <a:cs typeface="Arial MT"/>
              </a:rPr>
              <a:t>though </a:t>
            </a:r>
            <a:r>
              <a:rPr sz="2000" dirty="0">
                <a:latin typeface="Arial MT"/>
                <a:cs typeface="Arial MT"/>
              </a:rPr>
              <a:t>different</a:t>
            </a:r>
            <a:r>
              <a:rPr sz="2000" spc="-45" dirty="0">
                <a:latin typeface="Arial MT"/>
                <a:cs typeface="Arial MT"/>
              </a:rPr>
              <a:t> </a:t>
            </a:r>
            <a:r>
              <a:rPr sz="2000" dirty="0">
                <a:latin typeface="Arial MT"/>
                <a:cs typeface="Arial MT"/>
              </a:rPr>
              <a:t>countries</a:t>
            </a:r>
            <a:r>
              <a:rPr sz="2000" spc="-35" dirty="0">
                <a:latin typeface="Arial MT"/>
                <a:cs typeface="Arial MT"/>
              </a:rPr>
              <a:t> </a:t>
            </a:r>
            <a:r>
              <a:rPr sz="2000" dirty="0">
                <a:latin typeface="Arial MT"/>
                <a:cs typeface="Arial MT"/>
              </a:rPr>
              <a:t>and</a:t>
            </a:r>
            <a:r>
              <a:rPr sz="2000" spc="-35" dirty="0">
                <a:latin typeface="Arial MT"/>
                <a:cs typeface="Arial MT"/>
              </a:rPr>
              <a:t> </a:t>
            </a:r>
            <a:r>
              <a:rPr sz="2000" dirty="0">
                <a:latin typeface="Arial MT"/>
                <a:cs typeface="Arial MT"/>
              </a:rPr>
              <a:t>organization</a:t>
            </a:r>
            <a:r>
              <a:rPr sz="2000" spc="-55" dirty="0">
                <a:latin typeface="Arial MT"/>
                <a:cs typeface="Arial MT"/>
              </a:rPr>
              <a:t> </a:t>
            </a:r>
            <a:r>
              <a:rPr sz="2000" dirty="0">
                <a:latin typeface="Arial MT"/>
                <a:cs typeface="Arial MT"/>
              </a:rPr>
              <a:t>require</a:t>
            </a:r>
            <a:r>
              <a:rPr sz="2000" spc="-35" dirty="0">
                <a:latin typeface="Arial MT"/>
                <a:cs typeface="Arial MT"/>
              </a:rPr>
              <a:t> </a:t>
            </a:r>
            <a:r>
              <a:rPr sz="2000" dirty="0">
                <a:latin typeface="Arial MT"/>
                <a:cs typeface="Arial MT"/>
              </a:rPr>
              <a:t>PIA</a:t>
            </a:r>
            <a:r>
              <a:rPr sz="2000" spc="-45" dirty="0">
                <a:latin typeface="Arial MT"/>
                <a:cs typeface="Arial MT"/>
              </a:rPr>
              <a:t> </a:t>
            </a:r>
            <a:r>
              <a:rPr sz="2000" spc="-10" dirty="0">
                <a:latin typeface="Arial MT"/>
                <a:cs typeface="Arial MT"/>
              </a:rPr>
              <a:t>reports.</a:t>
            </a:r>
            <a:endParaRPr sz="2000" dirty="0">
              <a:latin typeface="Arial MT"/>
              <a:cs typeface="Arial MT"/>
            </a:endParaRPr>
          </a:p>
          <a:p>
            <a:pPr marL="355600" marR="778510" indent="-343535">
              <a:lnSpc>
                <a:spcPct val="105000"/>
              </a:lnSpc>
              <a:spcBef>
                <a:spcPts val="360"/>
              </a:spcBef>
              <a:buClr>
                <a:srgbClr val="00007C"/>
              </a:buClr>
              <a:buSzPct val="75000"/>
              <a:buFont typeface="Wingdings"/>
              <a:buChar char=""/>
              <a:tabLst>
                <a:tab pos="355600" algn="l"/>
              </a:tabLst>
            </a:pPr>
            <a:r>
              <a:rPr sz="2000" dirty="0">
                <a:latin typeface="Arial MT"/>
                <a:cs typeface="Arial MT"/>
              </a:rPr>
              <a:t>The</a:t>
            </a:r>
            <a:r>
              <a:rPr sz="2000" spc="-25" dirty="0">
                <a:latin typeface="Arial MT"/>
                <a:cs typeface="Arial MT"/>
              </a:rPr>
              <a:t> </a:t>
            </a:r>
            <a:r>
              <a:rPr sz="2000" dirty="0">
                <a:latin typeface="Arial MT"/>
                <a:cs typeface="Arial MT"/>
              </a:rPr>
              <a:t>centerpiece</a:t>
            </a:r>
            <a:r>
              <a:rPr sz="2000" spc="-15"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A</a:t>
            </a:r>
            <a:r>
              <a:rPr sz="2000" spc="-30" dirty="0">
                <a:latin typeface="Arial MT"/>
                <a:cs typeface="Arial MT"/>
              </a:rPr>
              <a:t> </a:t>
            </a:r>
            <a:r>
              <a:rPr sz="2000" dirty="0">
                <a:latin typeface="Arial MT"/>
                <a:cs typeface="Arial MT"/>
              </a:rPr>
              <a:t>proposed</a:t>
            </a:r>
            <a:r>
              <a:rPr sz="2000" spc="-20" dirty="0">
                <a:latin typeface="Arial MT"/>
                <a:cs typeface="Arial MT"/>
              </a:rPr>
              <a:t> </a:t>
            </a:r>
            <a:r>
              <a:rPr sz="2000" dirty="0">
                <a:latin typeface="Arial MT"/>
                <a:cs typeface="Arial MT"/>
              </a:rPr>
              <a:t>PIA</a:t>
            </a:r>
            <a:r>
              <a:rPr sz="2000" spc="-25" dirty="0">
                <a:latin typeface="Arial MT"/>
                <a:cs typeface="Arial MT"/>
              </a:rPr>
              <a:t> </a:t>
            </a:r>
            <a:r>
              <a:rPr sz="2000" dirty="0">
                <a:latin typeface="Arial MT"/>
                <a:cs typeface="Arial MT"/>
              </a:rPr>
              <a:t>process</a:t>
            </a:r>
            <a:r>
              <a:rPr sz="2000" spc="-20" dirty="0">
                <a:latin typeface="Arial MT"/>
                <a:cs typeface="Arial MT"/>
              </a:rPr>
              <a:t> </a:t>
            </a:r>
            <a:r>
              <a:rPr sz="2000" dirty="0">
                <a:latin typeface="Arial MT"/>
                <a:cs typeface="Arial MT"/>
              </a:rPr>
              <a:t>is</a:t>
            </a:r>
            <a:r>
              <a:rPr sz="2000" spc="-20" dirty="0">
                <a:latin typeface="Arial MT"/>
                <a:cs typeface="Arial MT"/>
              </a:rPr>
              <a:t> </a:t>
            </a:r>
            <a:r>
              <a:rPr sz="2000" dirty="0">
                <a:latin typeface="Arial MT"/>
                <a:cs typeface="Arial MT"/>
              </a:rPr>
              <a:t>based</a:t>
            </a:r>
            <a:r>
              <a:rPr sz="2000" spc="-35" dirty="0">
                <a:latin typeface="Arial MT"/>
                <a:cs typeface="Arial MT"/>
              </a:rPr>
              <a:t> </a:t>
            </a:r>
            <a:r>
              <a:rPr sz="2000" dirty="0">
                <a:latin typeface="Arial MT"/>
                <a:cs typeface="Arial MT"/>
              </a:rPr>
              <a:t>on</a:t>
            </a:r>
            <a:r>
              <a:rPr sz="2000" spc="-20" dirty="0">
                <a:latin typeface="Arial MT"/>
                <a:cs typeface="Arial MT"/>
              </a:rPr>
              <a:t> </a:t>
            </a:r>
            <a:r>
              <a:rPr sz="2000" dirty="0">
                <a:latin typeface="Arial MT"/>
                <a:cs typeface="Arial MT"/>
              </a:rPr>
              <a:t>a</a:t>
            </a:r>
            <a:r>
              <a:rPr sz="2000" spc="-20" dirty="0">
                <a:latin typeface="Arial MT"/>
                <a:cs typeface="Arial MT"/>
              </a:rPr>
              <a:t> SaaS </a:t>
            </a:r>
            <a:r>
              <a:rPr sz="2000" spc="-10" dirty="0">
                <a:latin typeface="Arial MT"/>
                <a:cs typeface="Arial MT"/>
              </a:rPr>
              <a:t>service</a:t>
            </a:r>
            <a:r>
              <a:rPr sz="2000" spc="-10" dirty="0" smtClean="0">
                <a:latin typeface="Arial MT"/>
                <a:cs typeface="Arial MT"/>
              </a:rPr>
              <a:t>.</a:t>
            </a:r>
            <a:endParaRPr sz="1500" dirty="0">
              <a:latin typeface="Wingdings"/>
              <a:cs typeface="Wingdings"/>
            </a:endParaRPr>
          </a:p>
          <a:p>
            <a:pPr marL="762635" marR="154940" lvl="1" indent="-292735">
              <a:lnSpc>
                <a:spcPct val="102200"/>
              </a:lnSpc>
              <a:spcBef>
                <a:spcPts val="135"/>
              </a:spcBef>
              <a:buClr>
                <a:srgbClr val="9999CC"/>
              </a:buClr>
              <a:buSzPct val="72222"/>
              <a:buFont typeface="Wingdings" panose="05000000000000000000" pitchFamily="2" charset="2"/>
              <a:buChar char="§"/>
              <a:tabLst>
                <a:tab pos="762635" algn="l"/>
              </a:tabLst>
            </a:pPr>
            <a:r>
              <a:rPr sz="1800" dirty="0">
                <a:latin typeface="Arial MT"/>
                <a:cs typeface="Arial MT"/>
              </a:rPr>
              <a:t>The</a:t>
            </a:r>
            <a:r>
              <a:rPr sz="1800" spc="-25" dirty="0">
                <a:latin typeface="Arial MT"/>
                <a:cs typeface="Arial MT"/>
              </a:rPr>
              <a:t> </a:t>
            </a:r>
            <a:r>
              <a:rPr sz="1800" dirty="0">
                <a:latin typeface="Arial MT"/>
                <a:cs typeface="Arial MT"/>
              </a:rPr>
              <a:t>users</a:t>
            </a:r>
            <a:r>
              <a:rPr sz="1800" spc="-10" dirty="0">
                <a:latin typeface="Arial MT"/>
                <a:cs typeface="Arial MT"/>
              </a:rPr>
              <a:t> </a:t>
            </a:r>
            <a:r>
              <a:rPr sz="1800" dirty="0">
                <a:latin typeface="Arial MT"/>
                <a:cs typeface="Arial MT"/>
              </a:rPr>
              <a:t>of</a:t>
            </a:r>
            <a:r>
              <a:rPr sz="1800" spc="-5" dirty="0">
                <a:latin typeface="Arial MT"/>
                <a:cs typeface="Arial MT"/>
              </a:rPr>
              <a:t> </a:t>
            </a:r>
            <a:r>
              <a:rPr sz="1800" dirty="0">
                <a:latin typeface="Arial MT"/>
                <a:cs typeface="Arial MT"/>
              </a:rPr>
              <a:t>the</a:t>
            </a:r>
            <a:r>
              <a:rPr sz="1800" spc="-10" dirty="0">
                <a:latin typeface="Arial MT"/>
                <a:cs typeface="Arial MT"/>
              </a:rPr>
              <a:t> </a:t>
            </a:r>
            <a:r>
              <a:rPr sz="1800" dirty="0">
                <a:latin typeface="Arial MT"/>
                <a:cs typeface="Arial MT"/>
              </a:rPr>
              <a:t>SaaS</a:t>
            </a:r>
            <a:r>
              <a:rPr sz="1800" spc="-25" dirty="0">
                <a:latin typeface="Arial MT"/>
                <a:cs typeface="Arial MT"/>
              </a:rPr>
              <a:t> </a:t>
            </a:r>
            <a:r>
              <a:rPr sz="1800" dirty="0">
                <a:latin typeface="Arial MT"/>
                <a:cs typeface="Arial MT"/>
              </a:rPr>
              <a:t>service</a:t>
            </a:r>
            <a:r>
              <a:rPr sz="1800" spc="-5" dirty="0">
                <a:latin typeface="Arial MT"/>
                <a:cs typeface="Arial MT"/>
              </a:rPr>
              <a:t> </a:t>
            </a:r>
            <a:r>
              <a:rPr sz="1800" dirty="0">
                <a:latin typeface="Arial MT"/>
                <a:cs typeface="Arial MT"/>
              </a:rPr>
              <a:t>providing</a:t>
            </a:r>
            <a:r>
              <a:rPr sz="1800" spc="-5" dirty="0">
                <a:latin typeface="Arial MT"/>
                <a:cs typeface="Arial MT"/>
              </a:rPr>
              <a:t> </a:t>
            </a:r>
            <a:r>
              <a:rPr sz="1800" dirty="0">
                <a:latin typeface="Arial MT"/>
                <a:cs typeface="Arial MT"/>
              </a:rPr>
              <a:t>access</a:t>
            </a:r>
            <a:r>
              <a:rPr sz="1800" spc="-10"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PIA</a:t>
            </a:r>
            <a:r>
              <a:rPr sz="1800" spc="-10" dirty="0">
                <a:latin typeface="Arial MT"/>
                <a:cs typeface="Arial MT"/>
              </a:rPr>
              <a:t> </a:t>
            </a:r>
            <a:r>
              <a:rPr sz="1800" dirty="0">
                <a:latin typeface="Arial MT"/>
                <a:cs typeface="Arial MT"/>
              </a:rPr>
              <a:t>tool</a:t>
            </a:r>
            <a:r>
              <a:rPr sz="1800" spc="-20" dirty="0">
                <a:latin typeface="Arial MT"/>
                <a:cs typeface="Arial MT"/>
              </a:rPr>
              <a:t> </a:t>
            </a:r>
            <a:r>
              <a:rPr sz="1800" dirty="0">
                <a:latin typeface="Arial MT"/>
                <a:cs typeface="Arial MT"/>
              </a:rPr>
              <a:t>must</a:t>
            </a:r>
            <a:r>
              <a:rPr sz="1800" spc="-10" dirty="0">
                <a:latin typeface="Arial MT"/>
                <a:cs typeface="Arial MT"/>
              </a:rPr>
              <a:t> </a:t>
            </a:r>
            <a:r>
              <a:rPr sz="1800" dirty="0">
                <a:latin typeface="Arial MT"/>
                <a:cs typeface="Arial MT"/>
              </a:rPr>
              <a:t>fill</a:t>
            </a:r>
            <a:r>
              <a:rPr sz="1800" spc="-20" dirty="0">
                <a:latin typeface="Arial MT"/>
                <a:cs typeface="Arial MT"/>
              </a:rPr>
              <a:t> </a:t>
            </a:r>
            <a:r>
              <a:rPr sz="1800" spc="-25" dirty="0">
                <a:latin typeface="Arial MT"/>
                <a:cs typeface="Arial MT"/>
              </a:rPr>
              <a:t>in </a:t>
            </a:r>
            <a:r>
              <a:rPr sz="1800" dirty="0">
                <a:latin typeface="Arial MT"/>
                <a:cs typeface="Arial MT"/>
              </a:rPr>
              <a:t>a </a:t>
            </a:r>
            <a:r>
              <a:rPr sz="1800" spc="-10" dirty="0">
                <a:latin typeface="Arial MT"/>
                <a:cs typeface="Arial MT"/>
              </a:rPr>
              <a:t>questionnaire.</a:t>
            </a:r>
            <a:endParaRPr sz="1800" dirty="0">
              <a:latin typeface="Arial MT"/>
              <a:cs typeface="Arial MT"/>
            </a:endParaRPr>
          </a:p>
          <a:p>
            <a:pPr marL="762635" marR="637540" lvl="1" indent="-292735">
              <a:lnSpc>
                <a:spcPct val="101699"/>
              </a:lnSpc>
              <a:spcBef>
                <a:spcPts val="420"/>
              </a:spcBef>
              <a:buClr>
                <a:srgbClr val="9999CC"/>
              </a:buClr>
              <a:buSzPct val="72222"/>
              <a:buFont typeface="Wingdings" panose="05000000000000000000" pitchFamily="2" charset="2"/>
              <a:buChar char="§"/>
              <a:tabLst>
                <a:tab pos="762635" algn="l"/>
              </a:tabLst>
            </a:pPr>
            <a:r>
              <a:rPr sz="1800" dirty="0">
                <a:latin typeface="Arial MT"/>
                <a:cs typeface="Arial MT"/>
              </a:rPr>
              <a:t>The</a:t>
            </a:r>
            <a:r>
              <a:rPr sz="1800" spc="-25" dirty="0">
                <a:latin typeface="Arial MT"/>
                <a:cs typeface="Arial MT"/>
              </a:rPr>
              <a:t> </a:t>
            </a:r>
            <a:r>
              <a:rPr sz="1800" dirty="0">
                <a:latin typeface="Arial MT"/>
                <a:cs typeface="Arial MT"/>
              </a:rPr>
              <a:t>system</a:t>
            </a:r>
            <a:r>
              <a:rPr sz="1800" spc="-15" dirty="0">
                <a:latin typeface="Arial MT"/>
                <a:cs typeface="Arial MT"/>
              </a:rPr>
              <a:t> </a:t>
            </a:r>
            <a:r>
              <a:rPr sz="1800" dirty="0">
                <a:latin typeface="Arial MT"/>
                <a:cs typeface="Arial MT"/>
              </a:rPr>
              <a:t>used</a:t>
            </a:r>
            <a:r>
              <a:rPr sz="1800" spc="-25" dirty="0">
                <a:latin typeface="Arial MT"/>
                <a:cs typeface="Arial MT"/>
              </a:rPr>
              <a:t> </a:t>
            </a:r>
            <a:r>
              <a:rPr sz="1800" dirty="0">
                <a:latin typeface="Arial MT"/>
                <a:cs typeface="Arial MT"/>
              </a:rPr>
              <a:t>a</a:t>
            </a:r>
            <a:r>
              <a:rPr sz="1800" spc="-15" dirty="0">
                <a:latin typeface="Arial MT"/>
                <a:cs typeface="Arial MT"/>
              </a:rPr>
              <a:t> </a:t>
            </a:r>
            <a:r>
              <a:rPr sz="1800" dirty="0">
                <a:latin typeface="Arial MT"/>
                <a:cs typeface="Arial MT"/>
              </a:rPr>
              <a:t>knowledge</a:t>
            </a:r>
            <a:r>
              <a:rPr sz="1800" spc="-15" dirty="0">
                <a:latin typeface="Arial MT"/>
                <a:cs typeface="Arial MT"/>
              </a:rPr>
              <a:t> </a:t>
            </a:r>
            <a:r>
              <a:rPr sz="1800" dirty="0">
                <a:latin typeface="Arial MT"/>
                <a:cs typeface="Arial MT"/>
              </a:rPr>
              <a:t>base</a:t>
            </a:r>
            <a:r>
              <a:rPr sz="1800" spc="-25" dirty="0">
                <a:latin typeface="Arial MT"/>
                <a:cs typeface="Arial MT"/>
              </a:rPr>
              <a:t> </a:t>
            </a:r>
            <a:r>
              <a:rPr sz="1800" dirty="0">
                <a:latin typeface="Arial MT"/>
                <a:cs typeface="Arial MT"/>
              </a:rPr>
              <a:t>(KB)</a:t>
            </a:r>
            <a:r>
              <a:rPr sz="1800" spc="-10" dirty="0">
                <a:latin typeface="Arial MT"/>
                <a:cs typeface="Arial MT"/>
              </a:rPr>
              <a:t> </a:t>
            </a:r>
            <a:r>
              <a:rPr sz="1800" dirty="0">
                <a:latin typeface="Arial MT"/>
                <a:cs typeface="Arial MT"/>
              </a:rPr>
              <a:t>created</a:t>
            </a:r>
            <a:r>
              <a:rPr sz="1800" spc="-10" dirty="0">
                <a:latin typeface="Arial MT"/>
                <a:cs typeface="Arial MT"/>
              </a:rPr>
              <a:t> </a:t>
            </a:r>
            <a:r>
              <a:rPr sz="1800" dirty="0">
                <a:latin typeface="Arial MT"/>
                <a:cs typeface="Arial MT"/>
              </a:rPr>
              <a:t>and</a:t>
            </a:r>
            <a:r>
              <a:rPr sz="1800" spc="-15" dirty="0">
                <a:latin typeface="Arial MT"/>
                <a:cs typeface="Arial MT"/>
              </a:rPr>
              <a:t> </a:t>
            </a:r>
            <a:r>
              <a:rPr sz="1800" dirty="0">
                <a:latin typeface="Arial MT"/>
                <a:cs typeface="Arial MT"/>
              </a:rPr>
              <a:t>maintained</a:t>
            </a:r>
            <a:r>
              <a:rPr sz="1800" spc="-25" dirty="0">
                <a:latin typeface="Arial MT"/>
                <a:cs typeface="Arial MT"/>
              </a:rPr>
              <a:t> by </a:t>
            </a:r>
            <a:r>
              <a:rPr sz="1800" dirty="0">
                <a:latin typeface="Arial MT"/>
                <a:cs typeface="Arial MT"/>
              </a:rPr>
              <a:t>domain</a:t>
            </a:r>
            <a:r>
              <a:rPr sz="1800" spc="-30" dirty="0">
                <a:latin typeface="Arial MT"/>
                <a:cs typeface="Arial MT"/>
              </a:rPr>
              <a:t> </a:t>
            </a:r>
            <a:r>
              <a:rPr sz="1800" spc="-10" dirty="0">
                <a:latin typeface="Arial MT"/>
                <a:cs typeface="Arial MT"/>
              </a:rPr>
              <a:t>experts</a:t>
            </a:r>
            <a:r>
              <a:rPr sz="1800" spc="-10" dirty="0" smtClean="0">
                <a:latin typeface="Arial MT"/>
                <a:cs typeface="Arial MT"/>
              </a:rPr>
              <a:t>.</a:t>
            </a:r>
            <a:endParaRPr lang="en-US" sz="1800" spc="-10" dirty="0" smtClean="0">
              <a:latin typeface="Arial MT"/>
              <a:cs typeface="Arial MT"/>
            </a:endParaRPr>
          </a:p>
          <a:p>
            <a:pPr marL="762635" marR="349885" indent="-292735">
              <a:lnSpc>
                <a:spcPct val="101699"/>
              </a:lnSpc>
              <a:spcBef>
                <a:spcPts val="60"/>
              </a:spcBef>
              <a:buClr>
                <a:srgbClr val="9999CC"/>
              </a:buClr>
              <a:buSzPct val="72222"/>
              <a:buFont typeface="Wingdings" panose="05000000000000000000" pitchFamily="2" charset="2"/>
              <a:buChar char="§"/>
              <a:tabLst>
                <a:tab pos="762635" algn="l"/>
              </a:tabLst>
            </a:pPr>
            <a:r>
              <a:rPr lang="en-US" sz="1800" dirty="0" smtClean="0">
                <a:latin typeface="Arial MT"/>
                <a:cs typeface="Arial MT"/>
              </a:rPr>
              <a:t>The</a:t>
            </a:r>
            <a:r>
              <a:rPr lang="en-US" sz="1800" spc="-25" dirty="0" smtClean="0">
                <a:latin typeface="Arial MT"/>
                <a:cs typeface="Arial MT"/>
              </a:rPr>
              <a:t> </a:t>
            </a:r>
            <a:r>
              <a:rPr lang="en-US" sz="1800" dirty="0" smtClean="0">
                <a:latin typeface="Arial MT"/>
                <a:cs typeface="Arial MT"/>
              </a:rPr>
              <a:t>system</a:t>
            </a:r>
            <a:r>
              <a:rPr lang="en-US" sz="1800" spc="-20" dirty="0" smtClean="0">
                <a:latin typeface="Arial MT"/>
                <a:cs typeface="Arial MT"/>
              </a:rPr>
              <a:t> </a:t>
            </a:r>
            <a:r>
              <a:rPr lang="en-US" sz="1800" dirty="0" smtClean="0">
                <a:latin typeface="Arial MT"/>
                <a:cs typeface="Arial MT"/>
              </a:rPr>
              <a:t>uses</a:t>
            </a:r>
            <a:r>
              <a:rPr lang="en-US" sz="1800" spc="-15" dirty="0" smtClean="0">
                <a:latin typeface="Arial MT"/>
                <a:cs typeface="Arial MT"/>
              </a:rPr>
              <a:t> </a:t>
            </a:r>
            <a:r>
              <a:rPr lang="en-US" sz="1800" dirty="0" smtClean="0">
                <a:latin typeface="Arial MT"/>
                <a:cs typeface="Arial MT"/>
              </a:rPr>
              <a:t>templates</a:t>
            </a:r>
            <a:r>
              <a:rPr lang="en-US" sz="1800" spc="-15" dirty="0" smtClean="0">
                <a:latin typeface="Arial MT"/>
                <a:cs typeface="Arial MT"/>
              </a:rPr>
              <a:t> </a:t>
            </a:r>
            <a:r>
              <a:rPr lang="en-US" sz="1800" dirty="0" smtClean="0">
                <a:latin typeface="Arial MT"/>
                <a:cs typeface="Arial MT"/>
              </a:rPr>
              <a:t>to</a:t>
            </a:r>
            <a:r>
              <a:rPr lang="en-US" sz="1800" spc="-10" dirty="0" smtClean="0">
                <a:latin typeface="Arial MT"/>
                <a:cs typeface="Arial MT"/>
              </a:rPr>
              <a:t> </a:t>
            </a:r>
            <a:r>
              <a:rPr lang="en-US" sz="1800" dirty="0" smtClean="0">
                <a:latin typeface="Arial MT"/>
                <a:cs typeface="Arial MT"/>
              </a:rPr>
              <a:t>generate</a:t>
            </a:r>
            <a:r>
              <a:rPr lang="en-US" sz="1800" spc="-25" dirty="0" smtClean="0">
                <a:latin typeface="Arial MT"/>
                <a:cs typeface="Arial MT"/>
              </a:rPr>
              <a:t> </a:t>
            </a:r>
            <a:r>
              <a:rPr lang="en-US" sz="1800" dirty="0" smtClean="0">
                <a:latin typeface="Arial MT"/>
                <a:cs typeface="Arial MT"/>
              </a:rPr>
              <a:t>additional</a:t>
            </a:r>
            <a:r>
              <a:rPr lang="en-US" sz="1800" spc="-25" dirty="0" smtClean="0">
                <a:latin typeface="Arial MT"/>
                <a:cs typeface="Arial MT"/>
              </a:rPr>
              <a:t> </a:t>
            </a:r>
            <a:r>
              <a:rPr lang="en-US" sz="1800" dirty="0" smtClean="0">
                <a:latin typeface="Arial MT"/>
                <a:cs typeface="Arial MT"/>
              </a:rPr>
              <a:t>questions</a:t>
            </a:r>
            <a:r>
              <a:rPr lang="en-US" sz="1800" spc="-10" dirty="0" smtClean="0">
                <a:latin typeface="Arial MT"/>
                <a:cs typeface="Arial MT"/>
              </a:rPr>
              <a:t> necessary </a:t>
            </a:r>
            <a:r>
              <a:rPr lang="en-US" sz="1800" dirty="0" smtClean="0">
                <a:latin typeface="Arial MT"/>
                <a:cs typeface="Arial MT"/>
              </a:rPr>
              <a:t>and</a:t>
            </a:r>
            <a:r>
              <a:rPr lang="en-US" sz="1800" spc="-10" dirty="0" smtClean="0">
                <a:latin typeface="Arial MT"/>
                <a:cs typeface="Arial MT"/>
              </a:rPr>
              <a:t> </a:t>
            </a:r>
            <a:r>
              <a:rPr lang="en-US" sz="1800" dirty="0" smtClean="0">
                <a:latin typeface="Arial MT"/>
                <a:cs typeface="Arial MT"/>
              </a:rPr>
              <a:t>to</a:t>
            </a:r>
            <a:r>
              <a:rPr lang="en-US" sz="1800" spc="-10" dirty="0" smtClean="0">
                <a:latin typeface="Arial MT"/>
                <a:cs typeface="Arial MT"/>
              </a:rPr>
              <a:t> </a:t>
            </a:r>
            <a:r>
              <a:rPr lang="en-US" sz="1800" dirty="0" smtClean="0">
                <a:latin typeface="Arial MT"/>
                <a:cs typeface="Arial MT"/>
              </a:rPr>
              <a:t>fill</a:t>
            </a:r>
            <a:r>
              <a:rPr lang="en-US" sz="1800" spc="-20" dirty="0" smtClean="0">
                <a:latin typeface="Arial MT"/>
                <a:cs typeface="Arial MT"/>
              </a:rPr>
              <a:t> </a:t>
            </a:r>
            <a:r>
              <a:rPr lang="en-US" sz="1800" dirty="0" smtClean="0">
                <a:latin typeface="Arial MT"/>
                <a:cs typeface="Arial MT"/>
              </a:rPr>
              <a:t>in</a:t>
            </a:r>
            <a:r>
              <a:rPr lang="en-US" sz="1800" spc="-10" dirty="0" smtClean="0">
                <a:latin typeface="Arial MT"/>
                <a:cs typeface="Arial MT"/>
              </a:rPr>
              <a:t> </a:t>
            </a:r>
            <a:r>
              <a:rPr lang="en-US" sz="1800" dirty="0" smtClean="0">
                <a:latin typeface="Arial MT"/>
                <a:cs typeface="Arial MT"/>
              </a:rPr>
              <a:t>the</a:t>
            </a:r>
            <a:r>
              <a:rPr lang="en-US" sz="1800" spc="-5" dirty="0" smtClean="0">
                <a:latin typeface="Arial MT"/>
                <a:cs typeface="Arial MT"/>
              </a:rPr>
              <a:t> </a:t>
            </a:r>
            <a:r>
              <a:rPr lang="en-US" sz="1800" dirty="0" smtClean="0">
                <a:latin typeface="Arial MT"/>
                <a:cs typeface="Arial MT"/>
              </a:rPr>
              <a:t>PIA</a:t>
            </a:r>
            <a:r>
              <a:rPr lang="en-US" sz="1800" spc="-10" dirty="0" smtClean="0">
                <a:latin typeface="Arial MT"/>
                <a:cs typeface="Arial MT"/>
              </a:rPr>
              <a:t> report.</a:t>
            </a:r>
            <a:endParaRPr lang="en-US" sz="1800" dirty="0" smtClean="0">
              <a:latin typeface="Arial MT"/>
              <a:cs typeface="Arial MT"/>
            </a:endParaRPr>
          </a:p>
          <a:p>
            <a:pPr marL="762635" marR="5080" indent="-292735">
              <a:lnSpc>
                <a:spcPct val="101899"/>
              </a:lnSpc>
              <a:spcBef>
                <a:spcPts val="415"/>
              </a:spcBef>
              <a:buClr>
                <a:srgbClr val="9999CC"/>
              </a:buClr>
              <a:buSzPct val="72222"/>
              <a:buFont typeface="Wingdings" panose="05000000000000000000" pitchFamily="2" charset="2"/>
              <a:buChar char="§"/>
              <a:tabLst>
                <a:tab pos="762635" algn="l"/>
              </a:tabLst>
            </a:pPr>
            <a:r>
              <a:rPr lang="en-US" sz="1800" dirty="0" smtClean="0">
                <a:latin typeface="Arial MT"/>
                <a:cs typeface="Arial MT"/>
              </a:rPr>
              <a:t>An</a:t>
            </a:r>
            <a:r>
              <a:rPr lang="en-US" sz="1800" spc="-20" dirty="0" smtClean="0">
                <a:latin typeface="Arial MT"/>
                <a:cs typeface="Arial MT"/>
              </a:rPr>
              <a:t> </a:t>
            </a:r>
            <a:r>
              <a:rPr lang="en-US" sz="1800" dirty="0" smtClean="0">
                <a:latin typeface="Arial MT"/>
                <a:cs typeface="Arial MT"/>
              </a:rPr>
              <a:t>expert</a:t>
            </a:r>
            <a:r>
              <a:rPr lang="en-US" sz="1800" spc="-10" dirty="0" smtClean="0">
                <a:latin typeface="Arial MT"/>
                <a:cs typeface="Arial MT"/>
              </a:rPr>
              <a:t> </a:t>
            </a:r>
            <a:r>
              <a:rPr lang="en-US" sz="1800" dirty="0" smtClean="0">
                <a:latin typeface="Arial MT"/>
                <a:cs typeface="Arial MT"/>
              </a:rPr>
              <a:t>system</a:t>
            </a:r>
            <a:r>
              <a:rPr lang="en-US" sz="1800" spc="-5" dirty="0" smtClean="0">
                <a:latin typeface="Arial MT"/>
                <a:cs typeface="Arial MT"/>
              </a:rPr>
              <a:t> </a:t>
            </a:r>
            <a:r>
              <a:rPr lang="en-US" sz="1800" dirty="0" smtClean="0">
                <a:latin typeface="Arial MT"/>
                <a:cs typeface="Arial MT"/>
              </a:rPr>
              <a:t>infers</a:t>
            </a:r>
            <a:r>
              <a:rPr lang="en-US" sz="1800" spc="-10" dirty="0" smtClean="0">
                <a:latin typeface="Arial MT"/>
                <a:cs typeface="Arial MT"/>
              </a:rPr>
              <a:t> </a:t>
            </a:r>
            <a:r>
              <a:rPr lang="en-US" sz="1800" dirty="0" smtClean="0">
                <a:latin typeface="Arial MT"/>
                <a:cs typeface="Arial MT"/>
              </a:rPr>
              <a:t>which</a:t>
            </a:r>
            <a:r>
              <a:rPr lang="en-US" sz="1800" spc="-10" dirty="0" smtClean="0">
                <a:latin typeface="Arial MT"/>
                <a:cs typeface="Arial MT"/>
              </a:rPr>
              <a:t> </a:t>
            </a:r>
            <a:r>
              <a:rPr lang="en-US" sz="1800" dirty="0" smtClean="0">
                <a:latin typeface="Arial MT"/>
                <a:cs typeface="Arial MT"/>
              </a:rPr>
              <a:t>rules</a:t>
            </a:r>
            <a:r>
              <a:rPr lang="en-US" sz="1800" spc="-5" dirty="0" smtClean="0">
                <a:latin typeface="Arial MT"/>
                <a:cs typeface="Arial MT"/>
              </a:rPr>
              <a:t> </a:t>
            </a:r>
            <a:r>
              <a:rPr lang="en-US" sz="1800" dirty="0" smtClean="0">
                <a:latin typeface="Arial MT"/>
                <a:cs typeface="Arial MT"/>
              </a:rPr>
              <a:t>are</a:t>
            </a:r>
            <a:r>
              <a:rPr lang="en-US" sz="1800" spc="-10" dirty="0" smtClean="0">
                <a:latin typeface="Arial MT"/>
                <a:cs typeface="Arial MT"/>
              </a:rPr>
              <a:t> </a:t>
            </a:r>
            <a:r>
              <a:rPr lang="en-US" sz="1800" dirty="0" smtClean="0">
                <a:latin typeface="Arial MT"/>
                <a:cs typeface="Arial MT"/>
              </a:rPr>
              <a:t>satisfied</a:t>
            </a:r>
            <a:r>
              <a:rPr lang="en-US" sz="1800" spc="-20" dirty="0" smtClean="0">
                <a:latin typeface="Arial MT"/>
                <a:cs typeface="Arial MT"/>
              </a:rPr>
              <a:t> </a:t>
            </a:r>
            <a:r>
              <a:rPr lang="en-US" sz="1800" dirty="0" smtClean="0">
                <a:latin typeface="Arial MT"/>
                <a:cs typeface="Arial MT"/>
              </a:rPr>
              <a:t>by</a:t>
            </a:r>
            <a:r>
              <a:rPr lang="en-US" sz="1800" spc="-5" dirty="0" smtClean="0">
                <a:latin typeface="Arial MT"/>
                <a:cs typeface="Arial MT"/>
              </a:rPr>
              <a:t> </a:t>
            </a:r>
            <a:r>
              <a:rPr lang="en-US" sz="1800" dirty="0" smtClean="0">
                <a:latin typeface="Arial MT"/>
                <a:cs typeface="Arial MT"/>
              </a:rPr>
              <a:t>the</a:t>
            </a:r>
            <a:r>
              <a:rPr lang="en-US" sz="1800" spc="-20" dirty="0" smtClean="0">
                <a:latin typeface="Arial MT"/>
                <a:cs typeface="Arial MT"/>
              </a:rPr>
              <a:t> </a:t>
            </a:r>
            <a:r>
              <a:rPr lang="en-US" sz="1800" dirty="0" smtClean="0">
                <a:latin typeface="Arial MT"/>
                <a:cs typeface="Arial MT"/>
              </a:rPr>
              <a:t>facts in</a:t>
            </a:r>
            <a:r>
              <a:rPr lang="en-US" sz="1800" spc="-20" dirty="0" smtClean="0">
                <a:latin typeface="Arial MT"/>
                <a:cs typeface="Arial MT"/>
              </a:rPr>
              <a:t> </a:t>
            </a:r>
            <a:r>
              <a:rPr lang="en-US" sz="1800" spc="-25" dirty="0" smtClean="0">
                <a:latin typeface="Arial MT"/>
                <a:cs typeface="Arial MT"/>
              </a:rPr>
              <a:t>the </a:t>
            </a:r>
            <a:r>
              <a:rPr lang="en-US" sz="1800" dirty="0" smtClean="0">
                <a:latin typeface="Arial MT"/>
                <a:cs typeface="Arial MT"/>
              </a:rPr>
              <a:t>database</a:t>
            </a:r>
            <a:r>
              <a:rPr lang="en-US" sz="1800" spc="-40" dirty="0" smtClean="0">
                <a:latin typeface="Arial MT"/>
                <a:cs typeface="Arial MT"/>
              </a:rPr>
              <a:t> </a:t>
            </a:r>
            <a:r>
              <a:rPr lang="en-US" sz="1800" dirty="0" smtClean="0">
                <a:latin typeface="Arial MT"/>
                <a:cs typeface="Arial MT"/>
              </a:rPr>
              <a:t>and</a:t>
            </a:r>
            <a:r>
              <a:rPr lang="en-US" sz="1800" spc="-10" dirty="0" smtClean="0">
                <a:latin typeface="Arial MT"/>
                <a:cs typeface="Arial MT"/>
              </a:rPr>
              <a:t> </a:t>
            </a:r>
            <a:r>
              <a:rPr lang="en-US" sz="1800" dirty="0" smtClean="0">
                <a:latin typeface="Arial MT"/>
                <a:cs typeface="Arial MT"/>
              </a:rPr>
              <a:t>provided</a:t>
            </a:r>
            <a:r>
              <a:rPr lang="en-US" sz="1800" spc="-15" dirty="0" smtClean="0">
                <a:latin typeface="Arial MT"/>
                <a:cs typeface="Arial MT"/>
              </a:rPr>
              <a:t> </a:t>
            </a:r>
            <a:r>
              <a:rPr lang="en-US" sz="1800" dirty="0" smtClean="0">
                <a:latin typeface="Arial MT"/>
                <a:cs typeface="Arial MT"/>
              </a:rPr>
              <a:t>by</a:t>
            </a:r>
            <a:r>
              <a:rPr lang="en-US" sz="1800" spc="-15" dirty="0" smtClean="0">
                <a:latin typeface="Arial MT"/>
                <a:cs typeface="Arial MT"/>
              </a:rPr>
              <a:t> </a:t>
            </a:r>
            <a:r>
              <a:rPr lang="en-US" sz="1800" dirty="0" smtClean="0">
                <a:latin typeface="Arial MT"/>
                <a:cs typeface="Arial MT"/>
              </a:rPr>
              <a:t>the</a:t>
            </a:r>
            <a:r>
              <a:rPr lang="en-US" sz="1800" spc="-25" dirty="0" smtClean="0">
                <a:latin typeface="Arial MT"/>
                <a:cs typeface="Arial MT"/>
              </a:rPr>
              <a:t> </a:t>
            </a:r>
            <a:r>
              <a:rPr lang="en-US" sz="1800" dirty="0" smtClean="0">
                <a:latin typeface="Arial MT"/>
                <a:cs typeface="Arial MT"/>
              </a:rPr>
              <a:t>users</a:t>
            </a:r>
            <a:r>
              <a:rPr lang="en-US" sz="1800" spc="-20" dirty="0" smtClean="0">
                <a:latin typeface="Arial MT"/>
                <a:cs typeface="Arial MT"/>
              </a:rPr>
              <a:t> </a:t>
            </a:r>
            <a:r>
              <a:rPr lang="en-US" sz="1800" dirty="0" smtClean="0">
                <a:latin typeface="Arial MT"/>
                <a:cs typeface="Arial MT"/>
              </a:rPr>
              <a:t>and</a:t>
            </a:r>
            <a:r>
              <a:rPr lang="en-US" sz="1800" spc="-15" dirty="0" smtClean="0">
                <a:latin typeface="Arial MT"/>
                <a:cs typeface="Arial MT"/>
              </a:rPr>
              <a:t> </a:t>
            </a:r>
            <a:r>
              <a:rPr lang="en-US" sz="1800" dirty="0" smtClean="0">
                <a:latin typeface="Arial MT"/>
                <a:cs typeface="Arial MT"/>
              </a:rPr>
              <a:t>executes</a:t>
            </a:r>
            <a:r>
              <a:rPr lang="en-US" sz="1800" spc="-15" dirty="0" smtClean="0">
                <a:latin typeface="Arial MT"/>
                <a:cs typeface="Arial MT"/>
              </a:rPr>
              <a:t> </a:t>
            </a:r>
            <a:r>
              <a:rPr lang="en-US" sz="1800" dirty="0" smtClean="0">
                <a:latin typeface="Arial MT"/>
                <a:cs typeface="Arial MT"/>
              </a:rPr>
              <a:t>the</a:t>
            </a:r>
            <a:r>
              <a:rPr lang="en-US" sz="1800" spc="-25" dirty="0" smtClean="0">
                <a:latin typeface="Arial MT"/>
                <a:cs typeface="Arial MT"/>
              </a:rPr>
              <a:t> </a:t>
            </a:r>
            <a:r>
              <a:rPr lang="en-US" sz="1800" dirty="0" smtClean="0">
                <a:latin typeface="Arial MT"/>
                <a:cs typeface="Arial MT"/>
              </a:rPr>
              <a:t>rule</a:t>
            </a:r>
            <a:r>
              <a:rPr lang="en-US" sz="1800" spc="-15" dirty="0" smtClean="0">
                <a:latin typeface="Arial MT"/>
                <a:cs typeface="Arial MT"/>
              </a:rPr>
              <a:t> </a:t>
            </a:r>
            <a:r>
              <a:rPr lang="en-US" sz="1800" dirty="0" smtClean="0">
                <a:latin typeface="Arial MT"/>
                <a:cs typeface="Arial MT"/>
              </a:rPr>
              <a:t>with</a:t>
            </a:r>
            <a:r>
              <a:rPr lang="en-US" sz="1800" spc="-15" dirty="0" smtClean="0">
                <a:latin typeface="Arial MT"/>
                <a:cs typeface="Arial MT"/>
              </a:rPr>
              <a:t> </a:t>
            </a:r>
            <a:r>
              <a:rPr lang="en-US" sz="1800" dirty="0" smtClean="0">
                <a:latin typeface="Arial MT"/>
                <a:cs typeface="Arial MT"/>
              </a:rPr>
              <a:t>the</a:t>
            </a:r>
            <a:r>
              <a:rPr lang="en-US" sz="1800" spc="-25" dirty="0" smtClean="0">
                <a:latin typeface="Arial MT"/>
                <a:cs typeface="Arial MT"/>
              </a:rPr>
              <a:t> </a:t>
            </a:r>
            <a:r>
              <a:rPr lang="en-US" sz="1800" spc="-10" dirty="0" smtClean="0">
                <a:latin typeface="Arial MT"/>
                <a:cs typeface="Arial MT"/>
              </a:rPr>
              <a:t>highest priority.</a:t>
            </a:r>
            <a:endParaRPr lang="en-US" sz="1800" dirty="0" smtClean="0">
              <a:latin typeface="Arial MT"/>
              <a:cs typeface="Arial MT"/>
            </a:endParaRPr>
          </a:p>
          <a:p>
            <a:pPr marL="762635" marR="637540" lvl="1" indent="-292735">
              <a:lnSpc>
                <a:spcPct val="101699"/>
              </a:lnSpc>
              <a:spcBef>
                <a:spcPts val="420"/>
              </a:spcBef>
              <a:buClr>
                <a:srgbClr val="9999CC"/>
              </a:buClr>
              <a:buSzPct val="72222"/>
              <a:buFont typeface="Wingdings"/>
              <a:buChar char=""/>
              <a:tabLst>
                <a:tab pos="762635" algn="l"/>
              </a:tabLst>
            </a:pPr>
            <a:endParaRPr sz="1800" dirty="0">
              <a:latin typeface="Arial MT"/>
              <a:cs typeface="Arial MT"/>
            </a:endParaRPr>
          </a:p>
        </p:txBody>
      </p:sp>
    </p:spTree>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7200" y="1295400"/>
            <a:ext cx="8308975" cy="5654753"/>
          </a:xfrm>
          <a:prstGeom prst="rect">
            <a:avLst/>
          </a:prstGeom>
        </p:spPr>
        <p:txBody>
          <a:bodyPr vert="horz" wrap="square" lIns="0" tIns="7620" rIns="0" bIns="0" rtlCol="0">
            <a:spAutoFit/>
          </a:bodyPr>
          <a:lstStyle/>
          <a:p>
            <a:pPr marL="355600" marR="254635" indent="-343535">
              <a:lnSpc>
                <a:spcPct val="105000"/>
              </a:lnSpc>
              <a:spcBef>
                <a:spcPts val="85"/>
              </a:spcBef>
              <a:buClr>
                <a:srgbClr val="00007C"/>
              </a:buClr>
              <a:buSzPct val="75000"/>
              <a:buFont typeface="Wingdings"/>
              <a:buChar char=""/>
              <a:tabLst>
                <a:tab pos="355600" algn="l"/>
              </a:tabLst>
            </a:pPr>
            <a:r>
              <a:rPr sz="2000" dirty="0" smtClean="0">
                <a:latin typeface="Arial MT"/>
                <a:cs typeface="Arial MT"/>
              </a:rPr>
              <a:t>Trust</a:t>
            </a:r>
            <a:r>
              <a:rPr sz="2000" spc="-40" dirty="0" smtClean="0">
                <a:latin typeface="Arial MT"/>
                <a:cs typeface="Arial MT"/>
              </a:rPr>
              <a:t> </a:t>
            </a:r>
            <a:r>
              <a:rPr sz="2000" dirty="0">
                <a:latin typeface="Wingdings"/>
                <a:cs typeface="Wingdings"/>
              </a:rPr>
              <a:t></a:t>
            </a:r>
            <a:r>
              <a:rPr sz="2000" spc="30" dirty="0">
                <a:latin typeface="Times New Roman"/>
                <a:cs typeface="Times New Roman"/>
              </a:rPr>
              <a:t> </a:t>
            </a:r>
            <a:r>
              <a:rPr sz="2000" dirty="0">
                <a:latin typeface="Arial MT"/>
                <a:cs typeface="Arial MT"/>
              </a:rPr>
              <a:t>assured</a:t>
            </a:r>
            <a:r>
              <a:rPr sz="2000" spc="-25" dirty="0">
                <a:latin typeface="Arial MT"/>
                <a:cs typeface="Arial MT"/>
              </a:rPr>
              <a:t> </a:t>
            </a:r>
            <a:r>
              <a:rPr sz="2000" dirty="0">
                <a:latin typeface="Arial MT"/>
                <a:cs typeface="Arial MT"/>
              </a:rPr>
              <a:t>reliance</a:t>
            </a:r>
            <a:r>
              <a:rPr sz="2000" spc="-20" dirty="0">
                <a:latin typeface="Arial MT"/>
                <a:cs typeface="Arial MT"/>
              </a:rPr>
              <a:t> </a:t>
            </a:r>
            <a:r>
              <a:rPr sz="2000" dirty="0">
                <a:latin typeface="Arial MT"/>
                <a:cs typeface="Arial MT"/>
              </a:rPr>
              <a:t>or</a:t>
            </a:r>
            <a:r>
              <a:rPr sz="2000" spc="-25" dirty="0">
                <a:latin typeface="Arial MT"/>
                <a:cs typeface="Arial MT"/>
              </a:rPr>
              <a:t> </a:t>
            </a:r>
            <a:r>
              <a:rPr sz="2000" dirty="0">
                <a:latin typeface="Arial MT"/>
                <a:cs typeface="Arial MT"/>
              </a:rPr>
              <a:t>confidence</a:t>
            </a:r>
            <a:r>
              <a:rPr sz="2000" spc="-20" dirty="0">
                <a:latin typeface="Arial MT"/>
                <a:cs typeface="Arial MT"/>
              </a:rPr>
              <a:t> </a:t>
            </a:r>
            <a:r>
              <a:rPr sz="2000" dirty="0">
                <a:latin typeface="Arial MT"/>
                <a:cs typeface="Arial MT"/>
              </a:rPr>
              <a:t>that</a:t>
            </a:r>
            <a:r>
              <a:rPr sz="2000" spc="-30" dirty="0">
                <a:latin typeface="Arial MT"/>
                <a:cs typeface="Arial MT"/>
              </a:rPr>
              <a:t> </a:t>
            </a:r>
            <a:r>
              <a:rPr sz="2000" dirty="0">
                <a:latin typeface="Arial MT"/>
                <a:cs typeface="Arial MT"/>
              </a:rPr>
              <a:t>users</a:t>
            </a:r>
            <a:r>
              <a:rPr sz="2000" spc="-20" dirty="0">
                <a:latin typeface="Arial MT"/>
                <a:cs typeface="Arial MT"/>
              </a:rPr>
              <a:t> </a:t>
            </a:r>
            <a:r>
              <a:rPr sz="2000" dirty="0">
                <a:latin typeface="Arial MT"/>
                <a:cs typeface="Arial MT"/>
              </a:rPr>
              <a:t>and</a:t>
            </a:r>
            <a:r>
              <a:rPr sz="2000" spc="-35" dirty="0">
                <a:latin typeface="Arial MT"/>
                <a:cs typeface="Arial MT"/>
              </a:rPr>
              <a:t> </a:t>
            </a:r>
            <a:r>
              <a:rPr sz="2000" spc="-10" dirty="0">
                <a:latin typeface="Arial MT"/>
                <a:cs typeface="Arial MT"/>
              </a:rPr>
              <a:t>organizations </a:t>
            </a:r>
            <a:r>
              <a:rPr sz="2000" dirty="0">
                <a:latin typeface="Arial MT"/>
                <a:cs typeface="Arial MT"/>
              </a:rPr>
              <a:t>place</a:t>
            </a:r>
            <a:r>
              <a:rPr sz="2000" spc="-30" dirty="0">
                <a:latin typeface="Arial MT"/>
                <a:cs typeface="Arial MT"/>
              </a:rPr>
              <a:t> </a:t>
            </a:r>
            <a:r>
              <a:rPr sz="2000" dirty="0">
                <a:latin typeface="Arial MT"/>
                <a:cs typeface="Arial MT"/>
              </a:rPr>
              <a:t>in</a:t>
            </a:r>
            <a:r>
              <a:rPr sz="2000" spc="-25" dirty="0">
                <a:latin typeface="Arial MT"/>
                <a:cs typeface="Arial MT"/>
              </a:rPr>
              <a:t> </a:t>
            </a:r>
            <a:r>
              <a:rPr sz="2000" dirty="0">
                <a:latin typeface="Arial MT"/>
                <a:cs typeface="Arial MT"/>
              </a:rPr>
              <a:t>cloud</a:t>
            </a:r>
            <a:r>
              <a:rPr sz="2000" spc="-35" dirty="0">
                <a:latin typeface="Arial MT"/>
                <a:cs typeface="Arial MT"/>
              </a:rPr>
              <a:t> </a:t>
            </a:r>
            <a:r>
              <a:rPr sz="2000" dirty="0">
                <a:latin typeface="Arial MT"/>
                <a:cs typeface="Arial MT"/>
              </a:rPr>
              <a:t>service</a:t>
            </a:r>
            <a:r>
              <a:rPr sz="2000" spc="-35" dirty="0">
                <a:latin typeface="Arial MT"/>
                <a:cs typeface="Arial MT"/>
              </a:rPr>
              <a:t> </a:t>
            </a:r>
            <a:r>
              <a:rPr sz="2000" spc="-10" dirty="0">
                <a:latin typeface="Arial MT"/>
                <a:cs typeface="Arial MT"/>
              </a:rPr>
              <a:t>providers</a:t>
            </a:r>
            <a:endParaRPr sz="2000" dirty="0">
              <a:latin typeface="Arial MT"/>
              <a:cs typeface="Arial MT"/>
            </a:endParaRPr>
          </a:p>
          <a:p>
            <a:pPr marL="355600" marR="744220" indent="-343535">
              <a:lnSpc>
                <a:spcPct val="105000"/>
              </a:lnSpc>
              <a:spcBef>
                <a:spcPts val="359"/>
              </a:spcBef>
              <a:buClr>
                <a:srgbClr val="00007C"/>
              </a:buClr>
              <a:buSzPct val="75000"/>
              <a:buFont typeface="Wingdings"/>
              <a:buChar char=""/>
              <a:tabLst>
                <a:tab pos="355600" algn="l"/>
              </a:tabLst>
            </a:pPr>
            <a:r>
              <a:rPr sz="2000" dirty="0">
                <a:latin typeface="Arial MT"/>
                <a:cs typeface="Arial MT"/>
              </a:rPr>
              <a:t>Complex</a:t>
            </a:r>
            <a:r>
              <a:rPr sz="2000" spc="-45" dirty="0">
                <a:latin typeface="Arial MT"/>
                <a:cs typeface="Arial MT"/>
              </a:rPr>
              <a:t> </a:t>
            </a:r>
            <a:r>
              <a:rPr sz="2000" dirty="0">
                <a:latin typeface="Arial MT"/>
                <a:cs typeface="Arial MT"/>
              </a:rPr>
              <a:t>phenomena</a:t>
            </a:r>
            <a:r>
              <a:rPr sz="2000" spc="-45" dirty="0">
                <a:latin typeface="Arial MT"/>
                <a:cs typeface="Arial MT"/>
              </a:rPr>
              <a:t> </a:t>
            </a:r>
            <a:r>
              <a:rPr sz="2000" dirty="0">
                <a:latin typeface="Arial MT"/>
                <a:cs typeface="Arial MT"/>
              </a:rPr>
              <a:t>to</a:t>
            </a:r>
            <a:r>
              <a:rPr sz="2000" spc="-45" dirty="0">
                <a:latin typeface="Arial MT"/>
                <a:cs typeface="Arial MT"/>
              </a:rPr>
              <a:t> </a:t>
            </a:r>
            <a:r>
              <a:rPr sz="2000" dirty="0">
                <a:latin typeface="Arial MT"/>
                <a:cs typeface="Arial MT"/>
              </a:rPr>
              <a:t>enable</a:t>
            </a:r>
            <a:r>
              <a:rPr sz="2000" spc="-45" dirty="0">
                <a:latin typeface="Arial MT"/>
                <a:cs typeface="Arial MT"/>
              </a:rPr>
              <a:t> </a:t>
            </a:r>
            <a:r>
              <a:rPr sz="2000" dirty="0">
                <a:latin typeface="Arial MT"/>
                <a:cs typeface="Arial MT"/>
              </a:rPr>
              <a:t>cooperative</a:t>
            </a:r>
            <a:r>
              <a:rPr sz="2000" spc="-40" dirty="0">
                <a:latin typeface="Arial MT"/>
                <a:cs typeface="Arial MT"/>
              </a:rPr>
              <a:t> </a:t>
            </a:r>
            <a:r>
              <a:rPr sz="2000" dirty="0">
                <a:latin typeface="Arial MT"/>
                <a:cs typeface="Arial MT"/>
              </a:rPr>
              <a:t>behavior,</a:t>
            </a:r>
            <a:r>
              <a:rPr sz="2000" spc="-70" dirty="0">
                <a:latin typeface="Arial MT"/>
                <a:cs typeface="Arial MT"/>
              </a:rPr>
              <a:t> </a:t>
            </a:r>
            <a:r>
              <a:rPr sz="2000" spc="-10" dirty="0">
                <a:latin typeface="Arial MT"/>
                <a:cs typeface="Arial MT"/>
              </a:rPr>
              <a:t>promote </a:t>
            </a:r>
            <a:r>
              <a:rPr sz="2000" dirty="0">
                <a:latin typeface="Arial MT"/>
                <a:cs typeface="Arial MT"/>
              </a:rPr>
              <a:t>adaptive</a:t>
            </a:r>
            <a:r>
              <a:rPr sz="2000" spc="-40" dirty="0">
                <a:latin typeface="Arial MT"/>
                <a:cs typeface="Arial MT"/>
              </a:rPr>
              <a:t> </a:t>
            </a:r>
            <a:r>
              <a:rPr sz="2000" dirty="0">
                <a:latin typeface="Arial MT"/>
                <a:cs typeface="Arial MT"/>
              </a:rPr>
              <a:t>organizational</a:t>
            </a:r>
            <a:r>
              <a:rPr sz="2000" spc="-40" dirty="0">
                <a:latin typeface="Arial MT"/>
                <a:cs typeface="Arial MT"/>
              </a:rPr>
              <a:t> </a:t>
            </a:r>
            <a:r>
              <a:rPr sz="2000" dirty="0">
                <a:latin typeface="Arial MT"/>
                <a:cs typeface="Arial MT"/>
              </a:rPr>
              <a:t>forms,</a:t>
            </a:r>
            <a:r>
              <a:rPr sz="2000" spc="-40" dirty="0">
                <a:latin typeface="Arial MT"/>
                <a:cs typeface="Arial MT"/>
              </a:rPr>
              <a:t> </a:t>
            </a:r>
            <a:r>
              <a:rPr sz="2000" dirty="0">
                <a:latin typeface="Arial MT"/>
                <a:cs typeface="Arial MT"/>
              </a:rPr>
              <a:t>reduce</a:t>
            </a:r>
            <a:r>
              <a:rPr sz="2000" spc="-50" dirty="0">
                <a:latin typeface="Arial MT"/>
                <a:cs typeface="Arial MT"/>
              </a:rPr>
              <a:t> </a:t>
            </a:r>
            <a:r>
              <a:rPr sz="2000" dirty="0">
                <a:latin typeface="Arial MT"/>
                <a:cs typeface="Arial MT"/>
              </a:rPr>
              <a:t>harmful</a:t>
            </a:r>
            <a:r>
              <a:rPr sz="2000" spc="-40" dirty="0">
                <a:latin typeface="Arial MT"/>
                <a:cs typeface="Arial MT"/>
              </a:rPr>
              <a:t> </a:t>
            </a:r>
            <a:r>
              <a:rPr sz="2000" dirty="0">
                <a:latin typeface="Arial MT"/>
                <a:cs typeface="Arial MT"/>
              </a:rPr>
              <a:t>conflict,</a:t>
            </a:r>
            <a:r>
              <a:rPr sz="2000" spc="-55" dirty="0">
                <a:latin typeface="Arial MT"/>
                <a:cs typeface="Arial MT"/>
              </a:rPr>
              <a:t> </a:t>
            </a:r>
            <a:r>
              <a:rPr sz="2000" spc="-10" dirty="0">
                <a:latin typeface="Arial MT"/>
                <a:cs typeface="Arial MT"/>
              </a:rPr>
              <a:t>decrease </a:t>
            </a:r>
            <a:r>
              <a:rPr sz="2000" dirty="0">
                <a:latin typeface="Arial MT"/>
                <a:cs typeface="Arial MT"/>
              </a:rPr>
              <a:t>transaction</a:t>
            </a:r>
            <a:r>
              <a:rPr sz="2000" spc="-30" dirty="0">
                <a:latin typeface="Arial MT"/>
                <a:cs typeface="Arial MT"/>
              </a:rPr>
              <a:t> </a:t>
            </a:r>
            <a:r>
              <a:rPr sz="2000" dirty="0">
                <a:latin typeface="Arial MT"/>
                <a:cs typeface="Arial MT"/>
              </a:rPr>
              <a:t>costs,</a:t>
            </a:r>
            <a:r>
              <a:rPr sz="2000" spc="-35" dirty="0">
                <a:latin typeface="Arial MT"/>
                <a:cs typeface="Arial MT"/>
              </a:rPr>
              <a:t> </a:t>
            </a:r>
            <a:r>
              <a:rPr sz="2000" dirty="0">
                <a:latin typeface="Arial MT"/>
                <a:cs typeface="Arial MT"/>
              </a:rPr>
              <a:t>promote</a:t>
            </a:r>
            <a:r>
              <a:rPr sz="2000" spc="-40" dirty="0">
                <a:latin typeface="Arial MT"/>
                <a:cs typeface="Arial MT"/>
              </a:rPr>
              <a:t> </a:t>
            </a:r>
            <a:r>
              <a:rPr sz="2000" dirty="0">
                <a:latin typeface="Arial MT"/>
                <a:cs typeface="Arial MT"/>
              </a:rPr>
              <a:t>effective</a:t>
            </a:r>
            <a:r>
              <a:rPr sz="2000" spc="-25" dirty="0">
                <a:latin typeface="Arial MT"/>
                <a:cs typeface="Arial MT"/>
              </a:rPr>
              <a:t> </a:t>
            </a:r>
            <a:r>
              <a:rPr sz="2000" dirty="0">
                <a:latin typeface="Arial MT"/>
                <a:cs typeface="Arial MT"/>
              </a:rPr>
              <a:t>responses</a:t>
            </a:r>
            <a:r>
              <a:rPr sz="2000" spc="-30" dirty="0">
                <a:latin typeface="Arial MT"/>
                <a:cs typeface="Arial MT"/>
              </a:rPr>
              <a:t> </a:t>
            </a:r>
            <a:r>
              <a:rPr sz="2000" dirty="0">
                <a:latin typeface="Arial MT"/>
                <a:cs typeface="Arial MT"/>
              </a:rPr>
              <a:t>to</a:t>
            </a:r>
            <a:r>
              <a:rPr sz="2000" spc="-25" dirty="0">
                <a:latin typeface="Arial MT"/>
                <a:cs typeface="Arial MT"/>
              </a:rPr>
              <a:t> </a:t>
            </a:r>
            <a:r>
              <a:rPr sz="2000" spc="-10" dirty="0">
                <a:latin typeface="Arial MT"/>
                <a:cs typeface="Arial MT"/>
              </a:rPr>
              <a:t>crisis.</a:t>
            </a:r>
            <a:endParaRPr sz="2000" dirty="0">
              <a:latin typeface="Arial MT"/>
              <a:cs typeface="Arial MT"/>
            </a:endParaRPr>
          </a:p>
          <a:p>
            <a:pPr marL="355600" indent="-342900">
              <a:lnSpc>
                <a:spcPct val="100000"/>
              </a:lnSpc>
              <a:spcBef>
                <a:spcPts val="500"/>
              </a:spcBef>
              <a:buClr>
                <a:srgbClr val="00007C"/>
              </a:buClr>
              <a:buSzPct val="75000"/>
              <a:buFont typeface="Wingdings"/>
              <a:buChar char=""/>
              <a:tabLst>
                <a:tab pos="355600" algn="l"/>
              </a:tabLst>
            </a:pPr>
            <a:r>
              <a:rPr sz="2000" dirty="0">
                <a:latin typeface="Arial MT"/>
                <a:cs typeface="Arial MT"/>
              </a:rPr>
              <a:t>Two</a:t>
            </a:r>
            <a:r>
              <a:rPr sz="2000" spc="-25" dirty="0">
                <a:latin typeface="Arial MT"/>
                <a:cs typeface="Arial MT"/>
              </a:rPr>
              <a:t> </a:t>
            </a:r>
            <a:r>
              <a:rPr sz="2000" dirty="0">
                <a:latin typeface="Arial MT"/>
                <a:cs typeface="Arial MT"/>
              </a:rPr>
              <a:t>conditions</a:t>
            </a:r>
            <a:r>
              <a:rPr sz="2000" spc="-25" dirty="0">
                <a:latin typeface="Arial MT"/>
                <a:cs typeface="Arial MT"/>
              </a:rPr>
              <a:t> </a:t>
            </a:r>
            <a:r>
              <a:rPr sz="2000" dirty="0">
                <a:latin typeface="Arial MT"/>
                <a:cs typeface="Arial MT"/>
              </a:rPr>
              <a:t>must</a:t>
            </a:r>
            <a:r>
              <a:rPr sz="2000" spc="-30" dirty="0">
                <a:latin typeface="Arial MT"/>
                <a:cs typeface="Arial MT"/>
              </a:rPr>
              <a:t> </a:t>
            </a:r>
            <a:r>
              <a:rPr sz="2000" dirty="0">
                <a:latin typeface="Arial MT"/>
                <a:cs typeface="Arial MT"/>
              </a:rPr>
              <a:t>exist</a:t>
            </a:r>
            <a:r>
              <a:rPr sz="2000" spc="-30" dirty="0">
                <a:latin typeface="Arial MT"/>
                <a:cs typeface="Arial MT"/>
              </a:rPr>
              <a:t> </a:t>
            </a:r>
            <a:r>
              <a:rPr sz="2000" dirty="0">
                <a:latin typeface="Arial MT"/>
                <a:cs typeface="Arial MT"/>
              </a:rPr>
              <a:t>for</a:t>
            </a:r>
            <a:r>
              <a:rPr sz="2000" spc="-20" dirty="0">
                <a:latin typeface="Arial MT"/>
                <a:cs typeface="Arial MT"/>
              </a:rPr>
              <a:t> </a:t>
            </a:r>
            <a:r>
              <a:rPr sz="2000" dirty="0">
                <a:latin typeface="Arial MT"/>
                <a:cs typeface="Arial MT"/>
              </a:rPr>
              <a:t>trust</a:t>
            </a:r>
            <a:r>
              <a:rPr sz="2000" spc="-30" dirty="0">
                <a:latin typeface="Arial MT"/>
                <a:cs typeface="Arial MT"/>
              </a:rPr>
              <a:t> </a:t>
            </a:r>
            <a:r>
              <a:rPr sz="2000" dirty="0">
                <a:latin typeface="Arial MT"/>
                <a:cs typeface="Arial MT"/>
              </a:rPr>
              <a:t>to</a:t>
            </a:r>
            <a:r>
              <a:rPr sz="2000" spc="-30" dirty="0">
                <a:latin typeface="Arial MT"/>
                <a:cs typeface="Arial MT"/>
              </a:rPr>
              <a:t> </a:t>
            </a:r>
            <a:r>
              <a:rPr sz="2000" spc="-10" dirty="0">
                <a:latin typeface="Arial MT"/>
                <a:cs typeface="Arial MT"/>
              </a:rPr>
              <a:t>develop.</a:t>
            </a:r>
            <a:endParaRPr sz="2000" dirty="0">
              <a:latin typeface="Arial MT"/>
              <a:cs typeface="Arial MT"/>
            </a:endParaRPr>
          </a:p>
          <a:p>
            <a:pPr marL="755015" marR="180340" lvl="1" indent="-285750">
              <a:lnSpc>
                <a:spcPct val="102200"/>
              </a:lnSpc>
              <a:spcBef>
                <a:spcPts val="215"/>
              </a:spcBef>
              <a:buClr>
                <a:srgbClr val="9999CC"/>
              </a:buClr>
              <a:buSzPct val="80555"/>
              <a:buFont typeface="Wingdings" panose="05000000000000000000" pitchFamily="2" charset="2"/>
              <a:buChar char="§"/>
              <a:tabLst>
                <a:tab pos="756285" algn="l"/>
              </a:tabLst>
            </a:pPr>
            <a:r>
              <a:rPr sz="1800" dirty="0">
                <a:latin typeface="Arial MT"/>
                <a:cs typeface="Arial MT"/>
              </a:rPr>
              <a:t>Risk</a:t>
            </a:r>
            <a:r>
              <a:rPr sz="1800" spc="-15" dirty="0">
                <a:latin typeface="Arial MT"/>
                <a:cs typeface="Arial MT"/>
              </a:rPr>
              <a:t> </a:t>
            </a:r>
            <a:r>
              <a:rPr sz="1800" dirty="0">
                <a:latin typeface="Wingdings"/>
                <a:cs typeface="Wingdings"/>
              </a:rPr>
              <a:t></a:t>
            </a:r>
            <a:r>
              <a:rPr sz="1800" spc="35" dirty="0">
                <a:latin typeface="Times New Roman"/>
                <a:cs typeface="Times New Roman"/>
              </a:rPr>
              <a:t> </a:t>
            </a:r>
            <a:r>
              <a:rPr sz="1800" dirty="0">
                <a:latin typeface="Arial MT"/>
                <a:cs typeface="Arial MT"/>
              </a:rPr>
              <a:t>the</a:t>
            </a:r>
            <a:r>
              <a:rPr sz="1800" spc="-20" dirty="0">
                <a:latin typeface="Arial MT"/>
                <a:cs typeface="Arial MT"/>
              </a:rPr>
              <a:t> </a:t>
            </a:r>
            <a:r>
              <a:rPr sz="1800" dirty="0">
                <a:latin typeface="Arial MT"/>
                <a:cs typeface="Arial MT"/>
              </a:rPr>
              <a:t>perceived</a:t>
            </a:r>
            <a:r>
              <a:rPr sz="1800" spc="-15" dirty="0">
                <a:latin typeface="Arial MT"/>
                <a:cs typeface="Arial MT"/>
              </a:rPr>
              <a:t> </a:t>
            </a:r>
            <a:r>
              <a:rPr sz="1800" dirty="0">
                <a:latin typeface="Arial MT"/>
                <a:cs typeface="Arial MT"/>
              </a:rPr>
              <a:t>probability</a:t>
            </a:r>
            <a:r>
              <a:rPr sz="1800" spc="-15" dirty="0">
                <a:latin typeface="Arial MT"/>
                <a:cs typeface="Arial MT"/>
              </a:rPr>
              <a:t> </a:t>
            </a:r>
            <a:r>
              <a:rPr sz="1800" dirty="0">
                <a:latin typeface="Arial MT"/>
                <a:cs typeface="Arial MT"/>
              </a:rPr>
              <a:t>of loss;</a:t>
            </a:r>
            <a:r>
              <a:rPr sz="1800" spc="-5" dirty="0">
                <a:latin typeface="Arial MT"/>
                <a:cs typeface="Arial MT"/>
              </a:rPr>
              <a:t> </a:t>
            </a:r>
            <a:r>
              <a:rPr sz="1800" dirty="0">
                <a:latin typeface="Arial MT"/>
                <a:cs typeface="Arial MT"/>
              </a:rPr>
              <a:t>trust</a:t>
            </a:r>
            <a:r>
              <a:rPr sz="1800" spc="-20" dirty="0">
                <a:latin typeface="Arial MT"/>
                <a:cs typeface="Arial MT"/>
              </a:rPr>
              <a:t> </a:t>
            </a:r>
            <a:r>
              <a:rPr sz="1800" dirty="0">
                <a:latin typeface="Arial MT"/>
                <a:cs typeface="Arial MT"/>
              </a:rPr>
              <a:t>not</a:t>
            </a:r>
            <a:r>
              <a:rPr sz="1800" spc="-10" dirty="0">
                <a:latin typeface="Arial MT"/>
                <a:cs typeface="Arial MT"/>
              </a:rPr>
              <a:t> </a:t>
            </a:r>
            <a:r>
              <a:rPr sz="1800" dirty="0">
                <a:latin typeface="Arial MT"/>
                <a:cs typeface="Arial MT"/>
              </a:rPr>
              <a:t>necessary</a:t>
            </a:r>
            <a:r>
              <a:rPr sz="1800" spc="-10" dirty="0">
                <a:latin typeface="Arial MT"/>
                <a:cs typeface="Arial MT"/>
              </a:rPr>
              <a:t> </a:t>
            </a:r>
            <a:r>
              <a:rPr sz="1800" dirty="0">
                <a:latin typeface="Arial MT"/>
                <a:cs typeface="Arial MT"/>
              </a:rPr>
              <a:t>if</a:t>
            </a:r>
            <a:r>
              <a:rPr sz="1800" spc="-15" dirty="0">
                <a:latin typeface="Arial MT"/>
                <a:cs typeface="Arial MT"/>
              </a:rPr>
              <a:t> </a:t>
            </a:r>
            <a:r>
              <a:rPr sz="1800" dirty="0">
                <a:latin typeface="Arial MT"/>
                <a:cs typeface="Arial MT"/>
              </a:rPr>
              <a:t>there</a:t>
            </a:r>
            <a:r>
              <a:rPr sz="1800" spc="-15" dirty="0">
                <a:latin typeface="Arial MT"/>
                <a:cs typeface="Arial MT"/>
              </a:rPr>
              <a:t> </a:t>
            </a:r>
            <a:r>
              <a:rPr sz="1800" dirty="0">
                <a:latin typeface="Arial MT"/>
                <a:cs typeface="Arial MT"/>
              </a:rPr>
              <a:t>is</a:t>
            </a:r>
            <a:r>
              <a:rPr sz="1800" spc="-10" dirty="0">
                <a:latin typeface="Arial MT"/>
                <a:cs typeface="Arial MT"/>
              </a:rPr>
              <a:t> </a:t>
            </a:r>
            <a:r>
              <a:rPr sz="1800" spc="-25" dirty="0">
                <a:latin typeface="Arial MT"/>
                <a:cs typeface="Arial MT"/>
              </a:rPr>
              <a:t>no 	</a:t>
            </a:r>
            <a:r>
              <a:rPr sz="1800" dirty="0">
                <a:latin typeface="Arial MT"/>
                <a:cs typeface="Arial MT"/>
              </a:rPr>
              <a:t>risk</a:t>
            </a:r>
            <a:r>
              <a:rPr sz="1800" spc="-15" dirty="0">
                <a:latin typeface="Arial MT"/>
                <a:cs typeface="Arial MT"/>
              </a:rPr>
              <a:t> </a:t>
            </a:r>
            <a:r>
              <a:rPr sz="1800" dirty="0">
                <a:latin typeface="Arial MT"/>
                <a:cs typeface="Arial MT"/>
              </a:rPr>
              <a:t>involved,</a:t>
            </a:r>
            <a:r>
              <a:rPr sz="1800" spc="-10" dirty="0">
                <a:latin typeface="Arial MT"/>
                <a:cs typeface="Arial MT"/>
              </a:rPr>
              <a:t> </a:t>
            </a:r>
            <a:r>
              <a:rPr sz="1800" dirty="0">
                <a:latin typeface="Arial MT"/>
                <a:cs typeface="Arial MT"/>
              </a:rPr>
              <a:t>if</a:t>
            </a:r>
            <a:r>
              <a:rPr sz="1800" spc="-5" dirty="0">
                <a:latin typeface="Arial MT"/>
                <a:cs typeface="Arial MT"/>
              </a:rPr>
              <a:t> </a:t>
            </a:r>
            <a:r>
              <a:rPr sz="1800" dirty="0">
                <a:latin typeface="Arial MT"/>
                <a:cs typeface="Arial MT"/>
              </a:rPr>
              <a:t>there</a:t>
            </a:r>
            <a:r>
              <a:rPr sz="1800" spc="-15" dirty="0">
                <a:latin typeface="Arial MT"/>
                <a:cs typeface="Arial MT"/>
              </a:rPr>
              <a:t> </a:t>
            </a:r>
            <a:r>
              <a:rPr sz="1800" dirty="0">
                <a:latin typeface="Arial MT"/>
                <a:cs typeface="Arial MT"/>
              </a:rPr>
              <a:t>is</a:t>
            </a:r>
            <a:r>
              <a:rPr sz="1800" spc="-15" dirty="0">
                <a:latin typeface="Arial MT"/>
                <a:cs typeface="Arial MT"/>
              </a:rPr>
              <a:t> </a:t>
            </a:r>
            <a:r>
              <a:rPr sz="1800" dirty="0">
                <a:latin typeface="Arial MT"/>
                <a:cs typeface="Arial MT"/>
              </a:rPr>
              <a:t>a</a:t>
            </a:r>
            <a:r>
              <a:rPr sz="1800" spc="-25" dirty="0">
                <a:latin typeface="Arial MT"/>
                <a:cs typeface="Arial MT"/>
              </a:rPr>
              <a:t> </a:t>
            </a:r>
            <a:r>
              <a:rPr sz="1800" dirty="0">
                <a:latin typeface="Arial MT"/>
                <a:cs typeface="Arial MT"/>
              </a:rPr>
              <a:t>certainty</a:t>
            </a:r>
            <a:r>
              <a:rPr sz="1800" spc="-15" dirty="0">
                <a:latin typeface="Arial MT"/>
                <a:cs typeface="Arial MT"/>
              </a:rPr>
              <a:t> </a:t>
            </a:r>
            <a:r>
              <a:rPr sz="1800" dirty="0">
                <a:latin typeface="Arial MT"/>
                <a:cs typeface="Arial MT"/>
              </a:rPr>
              <a:t>that</a:t>
            </a:r>
            <a:r>
              <a:rPr sz="1800" spc="-10" dirty="0">
                <a:latin typeface="Arial MT"/>
                <a:cs typeface="Arial MT"/>
              </a:rPr>
              <a:t> </a:t>
            </a:r>
            <a:r>
              <a:rPr sz="1800" dirty="0">
                <a:latin typeface="Arial MT"/>
                <a:cs typeface="Arial MT"/>
              </a:rPr>
              <a:t>an</a:t>
            </a:r>
            <a:r>
              <a:rPr sz="1800" spc="-20" dirty="0">
                <a:latin typeface="Arial MT"/>
                <a:cs typeface="Arial MT"/>
              </a:rPr>
              <a:t> </a:t>
            </a:r>
            <a:r>
              <a:rPr sz="1800" dirty="0">
                <a:latin typeface="Arial MT"/>
                <a:cs typeface="Arial MT"/>
              </a:rPr>
              <a:t>action</a:t>
            </a:r>
            <a:r>
              <a:rPr sz="1800" spc="-25" dirty="0">
                <a:latin typeface="Arial MT"/>
                <a:cs typeface="Arial MT"/>
              </a:rPr>
              <a:t> </a:t>
            </a:r>
            <a:r>
              <a:rPr sz="1800" dirty="0">
                <a:latin typeface="Arial MT"/>
                <a:cs typeface="Arial MT"/>
              </a:rPr>
              <a:t>can</a:t>
            </a:r>
            <a:r>
              <a:rPr sz="1800" spc="-25" dirty="0">
                <a:latin typeface="Arial MT"/>
                <a:cs typeface="Arial MT"/>
              </a:rPr>
              <a:t> </a:t>
            </a:r>
            <a:r>
              <a:rPr sz="1800" spc="-10" dirty="0">
                <a:latin typeface="Arial MT"/>
                <a:cs typeface="Arial MT"/>
              </a:rPr>
              <a:t>succeed.</a:t>
            </a:r>
            <a:endParaRPr sz="1800" dirty="0">
              <a:latin typeface="Arial MT"/>
              <a:cs typeface="Arial MT"/>
            </a:endParaRPr>
          </a:p>
          <a:p>
            <a:pPr marL="755015" marR="140970" lvl="1" indent="-285750">
              <a:lnSpc>
                <a:spcPct val="102200"/>
              </a:lnSpc>
              <a:spcBef>
                <a:spcPts val="400"/>
              </a:spcBef>
              <a:buClr>
                <a:srgbClr val="9999CC"/>
              </a:buClr>
              <a:buSzPct val="80555"/>
              <a:buFont typeface="Wingdings" panose="05000000000000000000" pitchFamily="2" charset="2"/>
              <a:buChar char="§"/>
              <a:tabLst>
                <a:tab pos="756285" algn="l"/>
              </a:tabLst>
            </a:pPr>
            <a:r>
              <a:rPr sz="1800" dirty="0">
                <a:latin typeface="Arial MT"/>
                <a:cs typeface="Arial MT"/>
              </a:rPr>
              <a:t>Interdependence</a:t>
            </a:r>
            <a:r>
              <a:rPr sz="1800" spc="-15" dirty="0">
                <a:latin typeface="Arial MT"/>
                <a:cs typeface="Arial MT"/>
              </a:rPr>
              <a:t> </a:t>
            </a:r>
            <a:r>
              <a:rPr sz="1800" dirty="0">
                <a:latin typeface="Wingdings"/>
                <a:cs typeface="Wingdings"/>
              </a:rPr>
              <a:t></a:t>
            </a:r>
            <a:r>
              <a:rPr sz="1800" spc="35" dirty="0">
                <a:latin typeface="Times New Roman"/>
                <a:cs typeface="Times New Roman"/>
              </a:rPr>
              <a:t> </a:t>
            </a:r>
            <a:r>
              <a:rPr sz="1800" dirty="0">
                <a:latin typeface="Arial MT"/>
                <a:cs typeface="Arial MT"/>
              </a:rPr>
              <a:t>the</a:t>
            </a:r>
            <a:r>
              <a:rPr sz="1800" spc="-25" dirty="0">
                <a:latin typeface="Arial MT"/>
                <a:cs typeface="Arial MT"/>
              </a:rPr>
              <a:t> </a:t>
            </a:r>
            <a:r>
              <a:rPr sz="1800" dirty="0">
                <a:latin typeface="Arial MT"/>
                <a:cs typeface="Arial MT"/>
              </a:rPr>
              <a:t>interests</a:t>
            </a:r>
            <a:r>
              <a:rPr sz="1800" spc="-15"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one</a:t>
            </a:r>
            <a:r>
              <a:rPr sz="1800" spc="-15" dirty="0">
                <a:latin typeface="Arial MT"/>
                <a:cs typeface="Arial MT"/>
              </a:rPr>
              <a:t> </a:t>
            </a:r>
            <a:r>
              <a:rPr sz="1800" dirty="0">
                <a:latin typeface="Arial MT"/>
                <a:cs typeface="Arial MT"/>
              </a:rPr>
              <a:t>entity</a:t>
            </a:r>
            <a:r>
              <a:rPr sz="1800" spc="-20" dirty="0">
                <a:latin typeface="Arial MT"/>
                <a:cs typeface="Arial MT"/>
              </a:rPr>
              <a:t> </a:t>
            </a:r>
            <a:r>
              <a:rPr sz="1800" dirty="0">
                <a:latin typeface="Arial MT"/>
                <a:cs typeface="Arial MT"/>
              </a:rPr>
              <a:t>cannot</a:t>
            </a:r>
            <a:r>
              <a:rPr sz="1800" spc="-10" dirty="0">
                <a:latin typeface="Arial MT"/>
                <a:cs typeface="Arial MT"/>
              </a:rPr>
              <a:t> </a:t>
            </a:r>
            <a:r>
              <a:rPr sz="1800" dirty="0">
                <a:latin typeface="Arial MT"/>
                <a:cs typeface="Arial MT"/>
              </a:rPr>
              <a:t>be</a:t>
            </a:r>
            <a:r>
              <a:rPr sz="1800" spc="-15" dirty="0">
                <a:latin typeface="Arial MT"/>
                <a:cs typeface="Arial MT"/>
              </a:rPr>
              <a:t> </a:t>
            </a:r>
            <a:r>
              <a:rPr sz="1800" dirty="0">
                <a:latin typeface="Arial MT"/>
                <a:cs typeface="Arial MT"/>
              </a:rPr>
              <a:t>archived</a:t>
            </a:r>
            <a:r>
              <a:rPr sz="1800" spc="-20" dirty="0">
                <a:latin typeface="Arial MT"/>
                <a:cs typeface="Arial MT"/>
              </a:rPr>
              <a:t> </a:t>
            </a:r>
            <a:r>
              <a:rPr sz="1800" spc="-10" dirty="0">
                <a:latin typeface="Arial MT"/>
                <a:cs typeface="Arial MT"/>
              </a:rPr>
              <a:t>without 	</a:t>
            </a:r>
            <a:r>
              <a:rPr sz="1800" dirty="0">
                <a:latin typeface="Arial MT"/>
                <a:cs typeface="Arial MT"/>
              </a:rPr>
              <a:t>reliance</a:t>
            </a:r>
            <a:r>
              <a:rPr sz="1800" spc="-25" dirty="0">
                <a:latin typeface="Arial MT"/>
                <a:cs typeface="Arial MT"/>
              </a:rPr>
              <a:t> </a:t>
            </a:r>
            <a:r>
              <a:rPr sz="1800" dirty="0">
                <a:latin typeface="Arial MT"/>
                <a:cs typeface="Arial MT"/>
              </a:rPr>
              <a:t>on</a:t>
            </a:r>
            <a:r>
              <a:rPr sz="1800" spc="-15" dirty="0">
                <a:latin typeface="Arial MT"/>
                <a:cs typeface="Arial MT"/>
              </a:rPr>
              <a:t> </a:t>
            </a:r>
            <a:r>
              <a:rPr sz="1800" dirty="0">
                <a:latin typeface="Arial MT"/>
                <a:cs typeface="Arial MT"/>
              </a:rPr>
              <a:t>other</a:t>
            </a:r>
            <a:r>
              <a:rPr sz="1800" spc="-15" dirty="0">
                <a:latin typeface="Arial MT"/>
                <a:cs typeface="Arial MT"/>
              </a:rPr>
              <a:t> </a:t>
            </a:r>
            <a:r>
              <a:rPr sz="1800" spc="-10" dirty="0">
                <a:latin typeface="Arial MT"/>
                <a:cs typeface="Arial MT"/>
              </a:rPr>
              <a:t>entities</a:t>
            </a:r>
            <a:r>
              <a:rPr sz="1800" spc="-10" dirty="0" smtClean="0">
                <a:latin typeface="Arial MT"/>
                <a:cs typeface="Arial MT"/>
              </a:rPr>
              <a:t>.</a:t>
            </a:r>
            <a:endParaRPr lang="en-US" sz="1800" spc="-10" dirty="0" smtClean="0">
              <a:latin typeface="Arial MT"/>
              <a:cs typeface="Arial MT"/>
            </a:endParaRPr>
          </a:p>
          <a:p>
            <a:pPr marL="355600" indent="-342900">
              <a:lnSpc>
                <a:spcPct val="100000"/>
              </a:lnSpc>
              <a:spcBef>
                <a:spcPts val="405"/>
              </a:spcBef>
              <a:buClr>
                <a:srgbClr val="00007C"/>
              </a:buClr>
              <a:buSzPct val="75000"/>
              <a:buFont typeface="Wingdings"/>
              <a:buChar char=""/>
              <a:tabLst>
                <a:tab pos="355600" algn="l"/>
              </a:tabLst>
            </a:pPr>
            <a:r>
              <a:rPr lang="en-US" sz="2000" dirty="0" smtClean="0">
                <a:latin typeface="Arial MT"/>
                <a:cs typeface="Arial MT"/>
              </a:rPr>
              <a:t>A</a:t>
            </a:r>
            <a:r>
              <a:rPr lang="en-US" sz="2000" spc="-40" dirty="0" smtClean="0">
                <a:latin typeface="Arial MT"/>
                <a:cs typeface="Arial MT"/>
              </a:rPr>
              <a:t> </a:t>
            </a:r>
            <a:r>
              <a:rPr lang="en-US" sz="2000" dirty="0" smtClean="0">
                <a:latin typeface="Arial MT"/>
                <a:cs typeface="Arial MT"/>
              </a:rPr>
              <a:t>trust</a:t>
            </a:r>
            <a:r>
              <a:rPr lang="en-US" sz="2000" spc="-35" dirty="0" smtClean="0">
                <a:latin typeface="Arial MT"/>
                <a:cs typeface="Arial MT"/>
              </a:rPr>
              <a:t> </a:t>
            </a:r>
            <a:r>
              <a:rPr lang="en-US" sz="2000" dirty="0" smtClean="0">
                <a:latin typeface="Arial MT"/>
                <a:cs typeface="Arial MT"/>
              </a:rPr>
              <a:t>relationship</a:t>
            </a:r>
            <a:r>
              <a:rPr lang="en-US" sz="2000" spc="-25" dirty="0" smtClean="0">
                <a:latin typeface="Arial MT"/>
                <a:cs typeface="Arial MT"/>
              </a:rPr>
              <a:t> </a:t>
            </a:r>
            <a:r>
              <a:rPr lang="en-US" sz="2000" dirty="0" smtClean="0">
                <a:latin typeface="Arial MT"/>
                <a:cs typeface="Arial MT"/>
              </a:rPr>
              <a:t>goes</a:t>
            </a:r>
            <a:r>
              <a:rPr lang="en-US" sz="2000" spc="-15" dirty="0" smtClean="0">
                <a:latin typeface="Arial MT"/>
                <a:cs typeface="Arial MT"/>
              </a:rPr>
              <a:t> </a:t>
            </a:r>
            <a:r>
              <a:rPr lang="en-US" sz="2000" dirty="0" smtClean="0">
                <a:latin typeface="Arial MT"/>
                <a:cs typeface="Arial MT"/>
              </a:rPr>
              <a:t>through</a:t>
            </a:r>
            <a:r>
              <a:rPr lang="en-US" sz="2000" spc="-30" dirty="0" smtClean="0">
                <a:latin typeface="Arial MT"/>
                <a:cs typeface="Arial MT"/>
              </a:rPr>
              <a:t> </a:t>
            </a:r>
            <a:r>
              <a:rPr lang="en-US" sz="2000" dirty="0" smtClean="0">
                <a:latin typeface="Arial MT"/>
                <a:cs typeface="Arial MT"/>
              </a:rPr>
              <a:t>three</a:t>
            </a:r>
            <a:r>
              <a:rPr lang="en-US" sz="2000" spc="-25" dirty="0" smtClean="0">
                <a:latin typeface="Arial MT"/>
                <a:cs typeface="Arial MT"/>
              </a:rPr>
              <a:t> </a:t>
            </a:r>
            <a:r>
              <a:rPr lang="en-US" sz="2000" spc="-10" dirty="0" smtClean="0">
                <a:latin typeface="Arial MT"/>
                <a:cs typeface="Arial MT"/>
              </a:rPr>
              <a:t>phases:</a:t>
            </a:r>
            <a:endParaRPr lang="en-US" sz="2000" dirty="0" smtClean="0">
              <a:latin typeface="Arial MT"/>
              <a:cs typeface="Arial MT"/>
            </a:endParaRPr>
          </a:p>
          <a:p>
            <a:pPr marL="812800" lvl="1" indent="-342900">
              <a:lnSpc>
                <a:spcPct val="100000"/>
              </a:lnSpc>
              <a:spcBef>
                <a:spcPts val="270"/>
              </a:spcBef>
              <a:buClr>
                <a:srgbClr val="9999CC"/>
              </a:buClr>
              <a:buSzPct val="80555"/>
              <a:buAutoNum type="arabicPeriod"/>
              <a:tabLst>
                <a:tab pos="812800" algn="l"/>
              </a:tabLst>
            </a:pPr>
            <a:r>
              <a:rPr lang="en-US" sz="1800" dirty="0" smtClean="0">
                <a:latin typeface="Arial MT"/>
                <a:cs typeface="Arial MT"/>
              </a:rPr>
              <a:t>Building</a:t>
            </a:r>
            <a:r>
              <a:rPr lang="en-US" sz="1800" spc="-15" dirty="0" smtClean="0">
                <a:latin typeface="Arial MT"/>
                <a:cs typeface="Arial MT"/>
              </a:rPr>
              <a:t> </a:t>
            </a:r>
            <a:r>
              <a:rPr lang="en-US" sz="1800" dirty="0" smtClean="0">
                <a:latin typeface="Arial MT"/>
                <a:cs typeface="Arial MT"/>
              </a:rPr>
              <a:t>phase,</a:t>
            </a:r>
            <a:r>
              <a:rPr lang="en-US" sz="1800" spc="-10" dirty="0" smtClean="0">
                <a:latin typeface="Arial MT"/>
                <a:cs typeface="Arial MT"/>
              </a:rPr>
              <a:t> </a:t>
            </a:r>
            <a:r>
              <a:rPr lang="en-US" sz="1800" dirty="0" smtClean="0">
                <a:latin typeface="Arial MT"/>
                <a:cs typeface="Arial MT"/>
              </a:rPr>
              <a:t>when</a:t>
            </a:r>
            <a:r>
              <a:rPr lang="en-US" sz="1800" spc="-25" dirty="0" smtClean="0">
                <a:latin typeface="Arial MT"/>
                <a:cs typeface="Arial MT"/>
              </a:rPr>
              <a:t> </a:t>
            </a:r>
            <a:r>
              <a:rPr lang="en-US" sz="1800" dirty="0" smtClean="0">
                <a:latin typeface="Arial MT"/>
                <a:cs typeface="Arial MT"/>
              </a:rPr>
              <a:t>trust</a:t>
            </a:r>
            <a:r>
              <a:rPr lang="en-US" sz="1800" spc="-15" dirty="0" smtClean="0">
                <a:latin typeface="Arial MT"/>
                <a:cs typeface="Arial MT"/>
              </a:rPr>
              <a:t> </a:t>
            </a:r>
            <a:r>
              <a:rPr lang="en-US" sz="1800" dirty="0" smtClean="0">
                <a:latin typeface="Arial MT"/>
                <a:cs typeface="Arial MT"/>
              </a:rPr>
              <a:t>is</a:t>
            </a:r>
            <a:r>
              <a:rPr lang="en-US" sz="1800" spc="-10" dirty="0" smtClean="0">
                <a:latin typeface="Arial MT"/>
                <a:cs typeface="Arial MT"/>
              </a:rPr>
              <a:t> formed.</a:t>
            </a:r>
            <a:endParaRPr lang="en-US" sz="1800" dirty="0" smtClean="0">
              <a:latin typeface="Arial MT"/>
              <a:cs typeface="Arial MT"/>
            </a:endParaRPr>
          </a:p>
          <a:p>
            <a:pPr marL="812800" lvl="1" indent="-342900">
              <a:lnSpc>
                <a:spcPct val="100000"/>
              </a:lnSpc>
              <a:spcBef>
                <a:spcPts val="455"/>
              </a:spcBef>
              <a:buClr>
                <a:srgbClr val="9999CC"/>
              </a:buClr>
              <a:buSzPct val="80555"/>
              <a:buAutoNum type="arabicPeriod"/>
              <a:tabLst>
                <a:tab pos="812800" algn="l"/>
              </a:tabLst>
            </a:pPr>
            <a:r>
              <a:rPr lang="en-US" sz="1800" dirty="0" smtClean="0">
                <a:latin typeface="Arial MT"/>
                <a:cs typeface="Arial MT"/>
              </a:rPr>
              <a:t>Stability</a:t>
            </a:r>
            <a:r>
              <a:rPr lang="en-US" sz="1800" spc="-20" dirty="0" smtClean="0">
                <a:latin typeface="Arial MT"/>
                <a:cs typeface="Arial MT"/>
              </a:rPr>
              <a:t> </a:t>
            </a:r>
            <a:r>
              <a:rPr lang="en-US" sz="1800" dirty="0" smtClean="0">
                <a:latin typeface="Arial MT"/>
                <a:cs typeface="Arial MT"/>
              </a:rPr>
              <a:t>phase,</a:t>
            </a:r>
            <a:r>
              <a:rPr lang="en-US" sz="1800" spc="-20" dirty="0" smtClean="0">
                <a:latin typeface="Arial MT"/>
                <a:cs typeface="Arial MT"/>
              </a:rPr>
              <a:t> </a:t>
            </a:r>
            <a:r>
              <a:rPr lang="en-US" sz="1800" dirty="0" smtClean="0">
                <a:latin typeface="Arial MT"/>
                <a:cs typeface="Arial MT"/>
              </a:rPr>
              <a:t>when</a:t>
            </a:r>
            <a:r>
              <a:rPr lang="en-US" sz="1800" spc="-30" dirty="0" smtClean="0">
                <a:latin typeface="Arial MT"/>
                <a:cs typeface="Arial MT"/>
              </a:rPr>
              <a:t> </a:t>
            </a:r>
            <a:r>
              <a:rPr lang="en-US" sz="1800" dirty="0" smtClean="0">
                <a:latin typeface="Arial MT"/>
                <a:cs typeface="Arial MT"/>
              </a:rPr>
              <a:t>trust</a:t>
            </a:r>
            <a:r>
              <a:rPr lang="en-US" sz="1800" spc="-20" dirty="0" smtClean="0">
                <a:latin typeface="Arial MT"/>
                <a:cs typeface="Arial MT"/>
              </a:rPr>
              <a:t> </a:t>
            </a:r>
            <a:r>
              <a:rPr lang="en-US" sz="1800" spc="-10" dirty="0" smtClean="0">
                <a:latin typeface="Arial MT"/>
                <a:cs typeface="Arial MT"/>
              </a:rPr>
              <a:t>exists.</a:t>
            </a:r>
            <a:endParaRPr lang="en-US" sz="1800" dirty="0" smtClean="0">
              <a:latin typeface="Arial MT"/>
              <a:cs typeface="Arial MT"/>
            </a:endParaRPr>
          </a:p>
          <a:p>
            <a:pPr marL="812800" lvl="1" indent="-342900">
              <a:lnSpc>
                <a:spcPct val="100000"/>
              </a:lnSpc>
              <a:spcBef>
                <a:spcPts val="459"/>
              </a:spcBef>
              <a:buClr>
                <a:srgbClr val="9999CC"/>
              </a:buClr>
              <a:buSzPct val="80555"/>
              <a:buAutoNum type="arabicPeriod"/>
              <a:tabLst>
                <a:tab pos="812800" algn="l"/>
              </a:tabLst>
            </a:pPr>
            <a:r>
              <a:rPr lang="en-US" sz="1800" dirty="0" smtClean="0">
                <a:latin typeface="Arial MT"/>
                <a:cs typeface="Arial MT"/>
              </a:rPr>
              <a:t>Dissolution</a:t>
            </a:r>
            <a:r>
              <a:rPr lang="en-US" sz="1800" spc="-30" dirty="0" smtClean="0">
                <a:latin typeface="Arial MT"/>
                <a:cs typeface="Arial MT"/>
              </a:rPr>
              <a:t> </a:t>
            </a:r>
            <a:r>
              <a:rPr lang="en-US" sz="1800" dirty="0" smtClean="0">
                <a:latin typeface="Arial MT"/>
                <a:cs typeface="Arial MT"/>
              </a:rPr>
              <a:t>phase,</a:t>
            </a:r>
            <a:r>
              <a:rPr lang="en-US" sz="1800" spc="-20" dirty="0" smtClean="0">
                <a:latin typeface="Arial MT"/>
                <a:cs typeface="Arial MT"/>
              </a:rPr>
              <a:t> </a:t>
            </a:r>
            <a:r>
              <a:rPr lang="en-US" sz="1800" dirty="0" smtClean="0">
                <a:latin typeface="Arial MT"/>
                <a:cs typeface="Arial MT"/>
              </a:rPr>
              <a:t>when</a:t>
            </a:r>
            <a:r>
              <a:rPr lang="en-US" sz="1800" spc="-25" dirty="0" smtClean="0">
                <a:latin typeface="Arial MT"/>
                <a:cs typeface="Arial MT"/>
              </a:rPr>
              <a:t> </a:t>
            </a:r>
            <a:r>
              <a:rPr lang="en-US" sz="1800" dirty="0" smtClean="0">
                <a:latin typeface="Arial MT"/>
                <a:cs typeface="Arial MT"/>
              </a:rPr>
              <a:t>trust</a:t>
            </a:r>
            <a:r>
              <a:rPr lang="en-US" sz="1800" spc="-25" dirty="0" smtClean="0">
                <a:latin typeface="Arial MT"/>
                <a:cs typeface="Arial MT"/>
              </a:rPr>
              <a:t> </a:t>
            </a:r>
            <a:r>
              <a:rPr lang="en-US" sz="1800" spc="-10" dirty="0" smtClean="0">
                <a:latin typeface="Arial MT"/>
                <a:cs typeface="Arial MT"/>
              </a:rPr>
              <a:t>declines.</a:t>
            </a:r>
            <a:endParaRPr lang="en-US" sz="1800" dirty="0" smtClean="0">
              <a:latin typeface="Arial MT"/>
              <a:cs typeface="Arial MT"/>
            </a:endParaRPr>
          </a:p>
          <a:p>
            <a:pPr marL="355600" marR="5080" indent="-343535">
              <a:lnSpc>
                <a:spcPct val="105000"/>
              </a:lnSpc>
              <a:spcBef>
                <a:spcPts val="545"/>
              </a:spcBef>
              <a:buClr>
                <a:srgbClr val="00007C"/>
              </a:buClr>
              <a:buSzPct val="75000"/>
              <a:buFont typeface="Wingdings"/>
              <a:buChar char=""/>
              <a:tabLst>
                <a:tab pos="355600" algn="l"/>
              </a:tabLst>
            </a:pPr>
            <a:r>
              <a:rPr lang="en-US" sz="2000" dirty="0" smtClean="0">
                <a:latin typeface="Arial MT"/>
                <a:cs typeface="Arial MT"/>
              </a:rPr>
              <a:t>An</a:t>
            </a:r>
            <a:r>
              <a:rPr lang="en-US" sz="2000" spc="-25" dirty="0" smtClean="0">
                <a:latin typeface="Arial MT"/>
                <a:cs typeface="Arial MT"/>
              </a:rPr>
              <a:t> </a:t>
            </a:r>
            <a:r>
              <a:rPr lang="en-US" sz="2000" dirty="0" smtClean="0">
                <a:latin typeface="Arial MT"/>
                <a:cs typeface="Arial MT"/>
              </a:rPr>
              <a:t>entity</a:t>
            </a:r>
            <a:r>
              <a:rPr lang="en-US" sz="2000" spc="-10" dirty="0" smtClean="0">
                <a:latin typeface="Arial MT"/>
                <a:cs typeface="Arial MT"/>
              </a:rPr>
              <a:t> </a:t>
            </a:r>
            <a:r>
              <a:rPr lang="en-US" sz="2000" dirty="0" smtClean="0">
                <a:latin typeface="Arial MT"/>
                <a:cs typeface="Arial MT"/>
              </a:rPr>
              <a:t>must</a:t>
            </a:r>
            <a:r>
              <a:rPr lang="en-US" sz="2000" spc="-20" dirty="0" smtClean="0">
                <a:latin typeface="Arial MT"/>
                <a:cs typeface="Arial MT"/>
              </a:rPr>
              <a:t> </a:t>
            </a:r>
            <a:r>
              <a:rPr lang="en-US" sz="2000" dirty="0" smtClean="0">
                <a:latin typeface="Arial MT"/>
                <a:cs typeface="Arial MT"/>
              </a:rPr>
              <a:t>work</a:t>
            </a:r>
            <a:r>
              <a:rPr lang="en-US" sz="2000" spc="-25" dirty="0" smtClean="0">
                <a:latin typeface="Arial MT"/>
                <a:cs typeface="Arial MT"/>
              </a:rPr>
              <a:t> </a:t>
            </a:r>
            <a:r>
              <a:rPr lang="en-US" sz="2000" dirty="0" smtClean="0">
                <a:latin typeface="Arial MT"/>
                <a:cs typeface="Arial MT"/>
              </a:rPr>
              <a:t>very</a:t>
            </a:r>
            <a:r>
              <a:rPr lang="en-US" sz="2000" spc="-5" dirty="0" smtClean="0">
                <a:latin typeface="Arial MT"/>
                <a:cs typeface="Arial MT"/>
              </a:rPr>
              <a:t> </a:t>
            </a:r>
            <a:r>
              <a:rPr lang="en-US" sz="2000" dirty="0" smtClean="0">
                <a:latin typeface="Arial MT"/>
                <a:cs typeface="Arial MT"/>
              </a:rPr>
              <a:t>hard</a:t>
            </a:r>
            <a:r>
              <a:rPr lang="en-US" sz="2000" spc="-10" dirty="0" smtClean="0">
                <a:latin typeface="Arial MT"/>
                <a:cs typeface="Arial MT"/>
              </a:rPr>
              <a:t> </a:t>
            </a:r>
            <a:r>
              <a:rPr lang="en-US" sz="2000" dirty="0" smtClean="0">
                <a:latin typeface="Arial MT"/>
                <a:cs typeface="Arial MT"/>
              </a:rPr>
              <a:t>to</a:t>
            </a:r>
            <a:r>
              <a:rPr lang="en-US" sz="2000" spc="-10" dirty="0" smtClean="0">
                <a:latin typeface="Arial MT"/>
                <a:cs typeface="Arial MT"/>
              </a:rPr>
              <a:t> </a:t>
            </a:r>
            <a:r>
              <a:rPr lang="en-US" sz="2000" dirty="0" smtClean="0">
                <a:latin typeface="Arial MT"/>
                <a:cs typeface="Arial MT"/>
              </a:rPr>
              <a:t>build</a:t>
            </a:r>
            <a:r>
              <a:rPr lang="en-US" sz="2000" spc="-10" dirty="0" smtClean="0">
                <a:latin typeface="Arial MT"/>
                <a:cs typeface="Arial MT"/>
              </a:rPr>
              <a:t> </a:t>
            </a:r>
            <a:r>
              <a:rPr lang="en-US" sz="2000" dirty="0" smtClean="0">
                <a:latin typeface="Arial MT"/>
                <a:cs typeface="Arial MT"/>
              </a:rPr>
              <a:t>trust,</a:t>
            </a:r>
            <a:r>
              <a:rPr lang="en-US" sz="2000" spc="-25" dirty="0" smtClean="0">
                <a:latin typeface="Arial MT"/>
                <a:cs typeface="Arial MT"/>
              </a:rPr>
              <a:t> </a:t>
            </a:r>
            <a:r>
              <a:rPr lang="en-US" sz="2000" dirty="0" smtClean="0">
                <a:latin typeface="Arial MT"/>
                <a:cs typeface="Arial MT"/>
              </a:rPr>
              <a:t>but</a:t>
            </a:r>
            <a:r>
              <a:rPr lang="en-US" sz="2000" spc="-15" dirty="0" smtClean="0">
                <a:latin typeface="Arial MT"/>
                <a:cs typeface="Arial MT"/>
              </a:rPr>
              <a:t> </a:t>
            </a:r>
            <a:r>
              <a:rPr lang="en-US" sz="2000" dirty="0" smtClean="0">
                <a:latin typeface="Arial MT"/>
                <a:cs typeface="Arial MT"/>
              </a:rPr>
              <a:t>may</a:t>
            </a:r>
            <a:r>
              <a:rPr lang="en-US" sz="2000" spc="-5" dirty="0" smtClean="0">
                <a:latin typeface="Arial MT"/>
                <a:cs typeface="Arial MT"/>
              </a:rPr>
              <a:t> </a:t>
            </a:r>
            <a:r>
              <a:rPr lang="en-US" sz="2000" dirty="0" smtClean="0">
                <a:latin typeface="Arial MT"/>
                <a:cs typeface="Arial MT"/>
              </a:rPr>
              <a:t>lose</a:t>
            </a:r>
            <a:r>
              <a:rPr lang="en-US" sz="2000" spc="-10" dirty="0" smtClean="0">
                <a:latin typeface="Arial MT"/>
                <a:cs typeface="Arial MT"/>
              </a:rPr>
              <a:t> </a:t>
            </a:r>
            <a:r>
              <a:rPr lang="en-US" sz="2000" dirty="0" smtClean="0">
                <a:latin typeface="Arial MT"/>
                <a:cs typeface="Arial MT"/>
              </a:rPr>
              <a:t>the</a:t>
            </a:r>
            <a:r>
              <a:rPr lang="en-US" sz="2000" spc="-10" dirty="0" smtClean="0">
                <a:latin typeface="Arial MT"/>
                <a:cs typeface="Arial MT"/>
              </a:rPr>
              <a:t> </a:t>
            </a:r>
            <a:r>
              <a:rPr lang="en-US" sz="2000" dirty="0" smtClean="0">
                <a:latin typeface="Arial MT"/>
                <a:cs typeface="Arial MT"/>
              </a:rPr>
              <a:t>trust</a:t>
            </a:r>
            <a:r>
              <a:rPr lang="en-US" sz="2000" spc="-20" dirty="0" smtClean="0">
                <a:latin typeface="Arial MT"/>
                <a:cs typeface="Arial MT"/>
              </a:rPr>
              <a:t> very </a:t>
            </a:r>
            <a:r>
              <a:rPr lang="en-US" sz="2000" spc="-10" dirty="0" smtClean="0">
                <a:latin typeface="Arial MT"/>
                <a:cs typeface="Arial MT"/>
              </a:rPr>
              <a:t>easily.</a:t>
            </a:r>
            <a:endParaRPr lang="en-US" sz="2000" dirty="0" smtClean="0">
              <a:latin typeface="Arial MT"/>
              <a:cs typeface="Arial MT"/>
            </a:endParaRPr>
          </a:p>
          <a:p>
            <a:pPr marL="755015" marR="140970" lvl="1" indent="-285750">
              <a:lnSpc>
                <a:spcPct val="102200"/>
              </a:lnSpc>
              <a:spcBef>
                <a:spcPts val="400"/>
              </a:spcBef>
              <a:buClr>
                <a:srgbClr val="9999CC"/>
              </a:buClr>
              <a:buSzPct val="80555"/>
              <a:buFont typeface="Wingdings" panose="05000000000000000000" pitchFamily="2" charset="2"/>
              <a:buChar char="§"/>
              <a:tabLst>
                <a:tab pos="756285" algn="l"/>
              </a:tabLst>
            </a:pPr>
            <a:endParaRPr sz="1800" dirty="0">
              <a:latin typeface="Arial MT"/>
              <a:cs typeface="Arial MT"/>
            </a:endParaRPr>
          </a:p>
        </p:txBody>
      </p:sp>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18</a:t>
            </a:fld>
            <a:endParaRPr spc="-25" dirty="0"/>
          </a:p>
        </p:txBody>
      </p:sp>
      <p:sp>
        <p:nvSpPr>
          <p:cNvPr id="4" name="TextBox 3"/>
          <p:cNvSpPr txBox="1"/>
          <p:nvPr/>
        </p:nvSpPr>
        <p:spPr>
          <a:xfrm>
            <a:off x="1447800" y="457200"/>
            <a:ext cx="5638800" cy="523220"/>
          </a:xfrm>
          <a:prstGeom prst="rect">
            <a:avLst/>
          </a:prstGeom>
          <a:noFill/>
        </p:spPr>
        <p:txBody>
          <a:bodyPr wrap="square" rtlCol="0">
            <a:spAutoFit/>
          </a:bodyPr>
          <a:lstStyle/>
          <a:p>
            <a:pPr marL="12700" marR="0" lvl="0" indent="0" algn="ctr" defTabSz="914400" eaLnBrk="1" fontAlgn="auto" latinLnBrk="0" hangingPunct="1">
              <a:lnSpc>
                <a:spcPct val="100000"/>
              </a:lnSpc>
              <a:spcBef>
                <a:spcPts val="370"/>
              </a:spcBef>
              <a:spcAft>
                <a:spcPts val="0"/>
              </a:spcAft>
              <a:buClrTx/>
              <a:buSzTx/>
              <a:buFontTx/>
              <a:buNone/>
              <a:tabLst/>
              <a:defRPr/>
            </a:pPr>
            <a:r>
              <a:rPr lang="en-US" sz="2800" b="1" dirty="0">
                <a:solidFill>
                  <a:schemeClr val="tx2"/>
                </a:solidFill>
                <a:latin typeface="+mj-lt"/>
                <a:ea typeface="+mj-ea"/>
                <a:cs typeface="+mj-cs"/>
              </a:rPr>
              <a:t>Trust</a:t>
            </a:r>
            <a:endParaRPr lang="en-US" sz="2800" b="1" dirty="0">
              <a:solidFill>
                <a:schemeClr val="tx2"/>
              </a:solidFill>
              <a:latin typeface="+mj-lt"/>
              <a:ea typeface="+mj-ea"/>
              <a:cs typeface="+mj-cs"/>
            </a:endParaRPr>
          </a:p>
        </p:txBody>
      </p:sp>
    </p:spTree>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1000" y="1295400"/>
            <a:ext cx="8290559" cy="5365700"/>
          </a:xfrm>
          <a:prstGeom prst="rect">
            <a:avLst/>
          </a:prstGeom>
        </p:spPr>
        <p:txBody>
          <a:bodyPr vert="horz" wrap="square" lIns="0" tIns="51435" rIns="0" bIns="0" rtlCol="0">
            <a:spAutoFit/>
          </a:bodyPr>
          <a:lstStyle/>
          <a:p>
            <a:pPr marL="355600" marR="231140" indent="-343535">
              <a:lnSpc>
                <a:spcPct val="104900"/>
              </a:lnSpc>
              <a:spcBef>
                <a:spcPts val="85"/>
              </a:spcBef>
              <a:buClr>
                <a:srgbClr val="00007C"/>
              </a:buClr>
              <a:buSzPct val="75000"/>
              <a:buFont typeface="Wingdings"/>
              <a:buChar char=""/>
              <a:tabLst>
                <a:tab pos="355600" algn="l"/>
              </a:tabLst>
            </a:pPr>
            <a:r>
              <a:rPr sz="2000" dirty="0" smtClean="0">
                <a:latin typeface="Arial MT"/>
                <a:cs typeface="Arial MT"/>
              </a:rPr>
              <a:t>confidence</a:t>
            </a:r>
            <a:r>
              <a:rPr sz="2000" spc="-45" dirty="0" smtClean="0">
                <a:latin typeface="Arial MT"/>
                <a:cs typeface="Arial MT"/>
              </a:rPr>
              <a:t> </a:t>
            </a:r>
            <a:r>
              <a:rPr sz="2000" dirty="0">
                <a:latin typeface="Arial MT"/>
                <a:cs typeface="Arial MT"/>
              </a:rPr>
              <a:t>that</a:t>
            </a:r>
            <a:r>
              <a:rPr sz="2000" spc="-45" dirty="0">
                <a:latin typeface="Arial MT"/>
                <a:cs typeface="Arial MT"/>
              </a:rPr>
              <a:t> </a:t>
            </a:r>
            <a:r>
              <a:rPr sz="2000" dirty="0">
                <a:latin typeface="Arial MT"/>
                <a:cs typeface="Arial MT"/>
              </a:rPr>
              <a:t>individuals,</a:t>
            </a:r>
            <a:r>
              <a:rPr sz="2000" spc="-60" dirty="0">
                <a:latin typeface="Arial MT"/>
                <a:cs typeface="Arial MT"/>
              </a:rPr>
              <a:t> </a:t>
            </a:r>
            <a:r>
              <a:rPr sz="2000" dirty="0">
                <a:latin typeface="Arial MT"/>
                <a:cs typeface="Arial MT"/>
              </a:rPr>
              <a:t>organizations,</a:t>
            </a:r>
            <a:r>
              <a:rPr sz="2000" spc="-40" dirty="0">
                <a:latin typeface="Arial MT"/>
                <a:cs typeface="Arial MT"/>
              </a:rPr>
              <a:t> </a:t>
            </a:r>
            <a:r>
              <a:rPr sz="2000" dirty="0">
                <a:latin typeface="Arial MT"/>
                <a:cs typeface="Arial MT"/>
              </a:rPr>
              <a:t>and</a:t>
            </a:r>
            <a:r>
              <a:rPr sz="2000" spc="-40" dirty="0">
                <a:latin typeface="Arial MT"/>
                <a:cs typeface="Arial MT"/>
              </a:rPr>
              <a:t> </a:t>
            </a:r>
            <a:r>
              <a:rPr sz="2000" dirty="0">
                <a:latin typeface="Arial MT"/>
                <a:cs typeface="Arial MT"/>
              </a:rPr>
              <a:t>users</a:t>
            </a:r>
            <a:r>
              <a:rPr sz="2000" spc="-55" dirty="0">
                <a:latin typeface="Arial MT"/>
                <a:cs typeface="Arial MT"/>
              </a:rPr>
              <a:t> </a:t>
            </a:r>
            <a:r>
              <a:rPr sz="2000" dirty="0">
                <a:latin typeface="Arial MT"/>
                <a:cs typeface="Arial MT"/>
              </a:rPr>
              <a:t>place</a:t>
            </a:r>
            <a:r>
              <a:rPr sz="2000" spc="-45" dirty="0">
                <a:latin typeface="Arial MT"/>
                <a:cs typeface="Arial MT"/>
              </a:rPr>
              <a:t> </a:t>
            </a:r>
            <a:r>
              <a:rPr sz="2000" dirty="0">
                <a:latin typeface="Arial MT"/>
                <a:cs typeface="Arial MT"/>
              </a:rPr>
              <a:t>in</a:t>
            </a:r>
            <a:r>
              <a:rPr sz="2000" spc="-40" dirty="0">
                <a:latin typeface="Arial MT"/>
                <a:cs typeface="Arial MT"/>
              </a:rPr>
              <a:t> </a:t>
            </a:r>
            <a:r>
              <a:rPr sz="2000" spc="-10" dirty="0">
                <a:latin typeface="Arial MT"/>
                <a:cs typeface="Arial MT"/>
              </a:rPr>
              <a:t>online </a:t>
            </a:r>
            <a:r>
              <a:rPr sz="2000" dirty="0">
                <a:latin typeface="Arial MT"/>
                <a:cs typeface="Arial MT"/>
              </a:rPr>
              <a:t>systems,</a:t>
            </a:r>
            <a:r>
              <a:rPr sz="2000" spc="-35" dirty="0">
                <a:latin typeface="Arial MT"/>
                <a:cs typeface="Arial MT"/>
              </a:rPr>
              <a:t> </a:t>
            </a:r>
            <a:r>
              <a:rPr sz="2000" dirty="0">
                <a:latin typeface="Arial MT"/>
                <a:cs typeface="Arial MT"/>
              </a:rPr>
              <a:t>services,</a:t>
            </a:r>
            <a:r>
              <a:rPr sz="2000" spc="-35" dirty="0">
                <a:latin typeface="Arial MT"/>
                <a:cs typeface="Arial MT"/>
              </a:rPr>
              <a:t> </a:t>
            </a:r>
            <a:r>
              <a:rPr sz="2000" dirty="0">
                <a:latin typeface="Arial MT"/>
                <a:cs typeface="Arial MT"/>
              </a:rPr>
              <a:t>and</a:t>
            </a:r>
            <a:r>
              <a:rPr sz="2000" spc="-35" dirty="0">
                <a:latin typeface="Arial MT"/>
                <a:cs typeface="Arial MT"/>
              </a:rPr>
              <a:t> </a:t>
            </a:r>
            <a:r>
              <a:rPr sz="2000" dirty="0">
                <a:latin typeface="Arial MT"/>
                <a:cs typeface="Arial MT"/>
              </a:rPr>
              <a:t>interactions.</a:t>
            </a:r>
            <a:r>
              <a:rPr sz="2000" spc="-40" dirty="0">
                <a:latin typeface="Arial MT"/>
                <a:cs typeface="Arial MT"/>
              </a:rPr>
              <a:t> </a:t>
            </a:r>
            <a:r>
              <a:rPr sz="2000" dirty="0">
                <a:latin typeface="Arial MT"/>
                <a:cs typeface="Arial MT"/>
              </a:rPr>
              <a:t>Lacks</a:t>
            </a:r>
            <a:r>
              <a:rPr sz="2000" spc="-30" dirty="0">
                <a:latin typeface="Arial MT"/>
                <a:cs typeface="Arial MT"/>
              </a:rPr>
              <a:t> </a:t>
            </a:r>
            <a:r>
              <a:rPr sz="2000" dirty="0">
                <a:latin typeface="Arial MT"/>
                <a:cs typeface="Arial MT"/>
              </a:rPr>
              <a:t>entirely</a:t>
            </a:r>
            <a:r>
              <a:rPr sz="2000" spc="-35" dirty="0">
                <a:latin typeface="Arial MT"/>
                <a:cs typeface="Arial MT"/>
              </a:rPr>
              <a:t> </a:t>
            </a:r>
            <a:r>
              <a:rPr sz="2000" dirty="0">
                <a:latin typeface="Arial MT"/>
                <a:cs typeface="Arial MT"/>
              </a:rPr>
              <a:t>the</a:t>
            </a:r>
            <a:r>
              <a:rPr sz="2000" spc="-35" dirty="0">
                <a:latin typeface="Arial MT"/>
                <a:cs typeface="Arial MT"/>
              </a:rPr>
              <a:t> </a:t>
            </a:r>
            <a:r>
              <a:rPr sz="2000" dirty="0">
                <a:latin typeface="Arial MT"/>
                <a:cs typeface="Arial MT"/>
              </a:rPr>
              <a:t>dimensions</a:t>
            </a:r>
            <a:r>
              <a:rPr sz="2000" spc="-50" dirty="0">
                <a:latin typeface="Arial MT"/>
                <a:cs typeface="Arial MT"/>
              </a:rPr>
              <a:t> </a:t>
            </a:r>
            <a:r>
              <a:rPr sz="2000" spc="-25" dirty="0">
                <a:latin typeface="Arial MT"/>
                <a:cs typeface="Arial MT"/>
              </a:rPr>
              <a:t>of </a:t>
            </a:r>
            <a:r>
              <a:rPr sz="2000" dirty="0">
                <a:latin typeface="Arial MT"/>
                <a:cs typeface="Arial MT"/>
              </a:rPr>
              <a:t>character</a:t>
            </a:r>
            <a:r>
              <a:rPr sz="2000" spc="-30" dirty="0">
                <a:latin typeface="Arial MT"/>
                <a:cs typeface="Arial MT"/>
              </a:rPr>
              <a:t> </a:t>
            </a:r>
            <a:r>
              <a:rPr sz="2000" dirty="0">
                <a:latin typeface="Arial MT"/>
                <a:cs typeface="Arial MT"/>
              </a:rPr>
              <a:t>and</a:t>
            </a:r>
            <a:r>
              <a:rPr sz="2000" spc="-35" dirty="0">
                <a:latin typeface="Arial MT"/>
                <a:cs typeface="Arial MT"/>
              </a:rPr>
              <a:t> </a:t>
            </a:r>
            <a:r>
              <a:rPr sz="2000" dirty="0">
                <a:latin typeface="Arial MT"/>
                <a:cs typeface="Arial MT"/>
              </a:rPr>
              <a:t>personality,</a:t>
            </a:r>
            <a:r>
              <a:rPr sz="2000" spc="-30" dirty="0">
                <a:latin typeface="Arial MT"/>
                <a:cs typeface="Arial MT"/>
              </a:rPr>
              <a:t> </a:t>
            </a:r>
            <a:r>
              <a:rPr sz="2000" dirty="0">
                <a:latin typeface="Arial MT"/>
                <a:cs typeface="Arial MT"/>
              </a:rPr>
              <a:t>nature</a:t>
            </a:r>
            <a:r>
              <a:rPr sz="2000" spc="-25" dirty="0">
                <a:latin typeface="Arial MT"/>
                <a:cs typeface="Arial MT"/>
              </a:rPr>
              <a:t> </a:t>
            </a:r>
            <a:r>
              <a:rPr sz="2000" dirty="0">
                <a:latin typeface="Arial MT"/>
                <a:cs typeface="Arial MT"/>
              </a:rPr>
              <a:t>of</a:t>
            </a:r>
            <a:r>
              <a:rPr sz="2000" spc="-35" dirty="0">
                <a:latin typeface="Arial MT"/>
                <a:cs typeface="Arial MT"/>
              </a:rPr>
              <a:t> </a:t>
            </a:r>
            <a:r>
              <a:rPr sz="2000" dirty="0">
                <a:latin typeface="Arial MT"/>
                <a:cs typeface="Arial MT"/>
              </a:rPr>
              <a:t>relationship,</a:t>
            </a:r>
            <a:r>
              <a:rPr sz="2000" spc="-35" dirty="0">
                <a:latin typeface="Arial MT"/>
                <a:cs typeface="Arial MT"/>
              </a:rPr>
              <a:t> </a:t>
            </a:r>
            <a:r>
              <a:rPr sz="2000" dirty="0">
                <a:latin typeface="Arial MT"/>
                <a:cs typeface="Arial MT"/>
              </a:rPr>
              <a:t>and</a:t>
            </a:r>
            <a:r>
              <a:rPr sz="2000" spc="-30" dirty="0">
                <a:latin typeface="Arial MT"/>
                <a:cs typeface="Arial MT"/>
              </a:rPr>
              <a:t> </a:t>
            </a:r>
            <a:r>
              <a:rPr sz="2000" spc="-10" dirty="0">
                <a:latin typeface="Arial MT"/>
                <a:cs typeface="Arial MT"/>
              </a:rPr>
              <a:t>institutional </a:t>
            </a:r>
            <a:r>
              <a:rPr sz="2000" dirty="0">
                <a:latin typeface="Arial MT"/>
                <a:cs typeface="Arial MT"/>
              </a:rPr>
              <a:t>character</a:t>
            </a:r>
            <a:r>
              <a:rPr sz="2000" spc="-25"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traditional</a:t>
            </a:r>
            <a:r>
              <a:rPr sz="2000" spc="-20" dirty="0">
                <a:latin typeface="Arial MT"/>
                <a:cs typeface="Arial MT"/>
              </a:rPr>
              <a:t> </a:t>
            </a:r>
            <a:r>
              <a:rPr sz="2000" spc="-10" dirty="0">
                <a:latin typeface="Arial MT"/>
                <a:cs typeface="Arial MT"/>
              </a:rPr>
              <a:t>trust.</a:t>
            </a:r>
            <a:endParaRPr sz="2000" dirty="0">
              <a:latin typeface="Arial MT"/>
              <a:cs typeface="Arial MT"/>
            </a:endParaRPr>
          </a:p>
          <a:p>
            <a:pPr marL="355600" marR="357505" indent="-343535">
              <a:lnSpc>
                <a:spcPct val="105500"/>
              </a:lnSpc>
              <a:spcBef>
                <a:spcPts val="350"/>
              </a:spcBef>
              <a:buClr>
                <a:srgbClr val="00007C"/>
              </a:buClr>
              <a:buSzPct val="75000"/>
              <a:buFont typeface="Wingdings"/>
              <a:buChar char=""/>
              <a:tabLst>
                <a:tab pos="355600" algn="l"/>
              </a:tabLst>
            </a:pPr>
            <a:r>
              <a:rPr sz="2000" dirty="0">
                <a:latin typeface="Arial MT"/>
                <a:cs typeface="Arial MT"/>
              </a:rPr>
              <a:t>Offers</a:t>
            </a:r>
            <a:r>
              <a:rPr sz="2000" spc="-35" dirty="0">
                <a:latin typeface="Arial MT"/>
                <a:cs typeface="Arial MT"/>
              </a:rPr>
              <a:t> </a:t>
            </a:r>
            <a:r>
              <a:rPr sz="2000" dirty="0">
                <a:latin typeface="Arial MT"/>
                <a:cs typeface="Arial MT"/>
              </a:rPr>
              <a:t>individuals</a:t>
            </a:r>
            <a:r>
              <a:rPr sz="2000" spc="-30"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ability</a:t>
            </a:r>
            <a:r>
              <a:rPr sz="2000" spc="-30" dirty="0">
                <a:latin typeface="Arial MT"/>
                <a:cs typeface="Arial MT"/>
              </a:rPr>
              <a:t> </a:t>
            </a:r>
            <a:r>
              <a:rPr sz="2000" dirty="0">
                <a:latin typeface="Arial MT"/>
                <a:cs typeface="Arial MT"/>
              </a:rPr>
              <a:t>to</a:t>
            </a:r>
            <a:r>
              <a:rPr sz="2000" spc="-30" dirty="0">
                <a:latin typeface="Arial MT"/>
                <a:cs typeface="Arial MT"/>
              </a:rPr>
              <a:t> </a:t>
            </a:r>
            <a:r>
              <a:rPr sz="2000" dirty="0">
                <a:latin typeface="Arial MT"/>
                <a:cs typeface="Arial MT"/>
              </a:rPr>
              <a:t>conceal</a:t>
            </a:r>
            <a:r>
              <a:rPr sz="2000" spc="-30" dirty="0">
                <a:latin typeface="Arial MT"/>
                <a:cs typeface="Arial MT"/>
              </a:rPr>
              <a:t> </a:t>
            </a:r>
            <a:r>
              <a:rPr sz="2000" dirty="0">
                <a:latin typeface="Arial MT"/>
                <a:cs typeface="Arial MT"/>
              </a:rPr>
              <a:t>their</a:t>
            </a:r>
            <a:r>
              <a:rPr sz="2000" spc="-25" dirty="0">
                <a:latin typeface="Arial MT"/>
                <a:cs typeface="Arial MT"/>
              </a:rPr>
              <a:t> </a:t>
            </a:r>
            <a:r>
              <a:rPr sz="2000" dirty="0">
                <a:latin typeface="Arial MT"/>
                <a:cs typeface="Arial MT"/>
              </a:rPr>
              <a:t>identity.</a:t>
            </a:r>
            <a:r>
              <a:rPr sz="2000" spc="-30" dirty="0">
                <a:latin typeface="Arial MT"/>
                <a:cs typeface="Arial MT"/>
              </a:rPr>
              <a:t> </a:t>
            </a:r>
            <a:r>
              <a:rPr sz="2000" dirty="0">
                <a:latin typeface="Arial MT"/>
                <a:cs typeface="Arial MT"/>
              </a:rPr>
              <a:t>The</a:t>
            </a:r>
            <a:r>
              <a:rPr sz="2000" spc="-35" dirty="0">
                <a:latin typeface="Arial MT"/>
                <a:cs typeface="Arial MT"/>
              </a:rPr>
              <a:t> </a:t>
            </a:r>
            <a:r>
              <a:rPr sz="2000" spc="-10" dirty="0">
                <a:latin typeface="Arial MT"/>
                <a:cs typeface="Arial MT"/>
              </a:rPr>
              <a:t>anonymity </a:t>
            </a:r>
            <a:r>
              <a:rPr sz="2000" dirty="0">
                <a:latin typeface="Arial MT"/>
                <a:cs typeface="Arial MT"/>
              </a:rPr>
              <a:t>reduces</a:t>
            </a:r>
            <a:r>
              <a:rPr sz="2000" spc="-25" dirty="0">
                <a:latin typeface="Arial MT"/>
                <a:cs typeface="Arial MT"/>
              </a:rPr>
              <a:t> </a:t>
            </a:r>
            <a:r>
              <a:rPr sz="2000" dirty="0">
                <a:latin typeface="Arial MT"/>
                <a:cs typeface="Arial MT"/>
              </a:rPr>
              <a:t>the</a:t>
            </a:r>
            <a:r>
              <a:rPr sz="2000" spc="-20" dirty="0">
                <a:latin typeface="Arial MT"/>
                <a:cs typeface="Arial MT"/>
              </a:rPr>
              <a:t> </a:t>
            </a:r>
            <a:r>
              <a:rPr sz="2000" dirty="0">
                <a:latin typeface="Arial MT"/>
                <a:cs typeface="Arial MT"/>
              </a:rPr>
              <a:t>cues</a:t>
            </a:r>
            <a:r>
              <a:rPr sz="2000" spc="-15" dirty="0">
                <a:latin typeface="Arial MT"/>
                <a:cs typeface="Arial MT"/>
              </a:rPr>
              <a:t> </a:t>
            </a:r>
            <a:r>
              <a:rPr sz="2000" dirty="0">
                <a:latin typeface="Arial MT"/>
                <a:cs typeface="Arial MT"/>
              </a:rPr>
              <a:t>normally</a:t>
            </a:r>
            <a:r>
              <a:rPr sz="2000" spc="-35" dirty="0">
                <a:latin typeface="Arial MT"/>
                <a:cs typeface="Arial MT"/>
              </a:rPr>
              <a:t> </a:t>
            </a:r>
            <a:r>
              <a:rPr sz="2000" dirty="0">
                <a:latin typeface="Arial MT"/>
                <a:cs typeface="Arial MT"/>
              </a:rPr>
              <a:t>used</a:t>
            </a:r>
            <a:r>
              <a:rPr sz="2000" spc="-20" dirty="0">
                <a:latin typeface="Arial MT"/>
                <a:cs typeface="Arial MT"/>
              </a:rPr>
              <a:t> </a:t>
            </a:r>
            <a:r>
              <a:rPr sz="2000" dirty="0">
                <a:latin typeface="Arial MT"/>
                <a:cs typeface="Arial MT"/>
              </a:rPr>
              <a:t>in</a:t>
            </a:r>
            <a:r>
              <a:rPr sz="2000" spc="-30" dirty="0">
                <a:latin typeface="Arial MT"/>
                <a:cs typeface="Arial MT"/>
              </a:rPr>
              <a:t> </a:t>
            </a:r>
            <a:r>
              <a:rPr sz="2000" dirty="0">
                <a:latin typeface="Arial MT"/>
                <a:cs typeface="Arial MT"/>
              </a:rPr>
              <a:t>judgments</a:t>
            </a:r>
            <a:r>
              <a:rPr sz="2000" spc="-20" dirty="0">
                <a:latin typeface="Arial MT"/>
                <a:cs typeface="Arial MT"/>
              </a:rPr>
              <a:t> </a:t>
            </a:r>
            <a:r>
              <a:rPr sz="2000" dirty="0">
                <a:latin typeface="Arial MT"/>
                <a:cs typeface="Arial MT"/>
              </a:rPr>
              <a:t>of</a:t>
            </a:r>
            <a:r>
              <a:rPr sz="2000" spc="-30" dirty="0">
                <a:latin typeface="Arial MT"/>
                <a:cs typeface="Arial MT"/>
              </a:rPr>
              <a:t> </a:t>
            </a:r>
            <a:r>
              <a:rPr sz="2000" spc="-10" dirty="0">
                <a:latin typeface="Arial MT"/>
                <a:cs typeface="Arial MT"/>
              </a:rPr>
              <a:t>trust.</a:t>
            </a:r>
            <a:endParaRPr sz="2000" dirty="0">
              <a:latin typeface="Arial MT"/>
              <a:cs typeface="Arial MT"/>
            </a:endParaRPr>
          </a:p>
          <a:p>
            <a:pPr marL="355600" marR="75565" indent="-343535">
              <a:lnSpc>
                <a:spcPct val="104500"/>
              </a:lnSpc>
              <a:spcBef>
                <a:spcPts val="375"/>
              </a:spcBef>
              <a:buClr>
                <a:srgbClr val="00007C"/>
              </a:buClr>
              <a:buSzPct val="75000"/>
              <a:buFont typeface="Wingdings"/>
              <a:buChar char=""/>
              <a:tabLst>
                <a:tab pos="355600" algn="l"/>
              </a:tabLst>
            </a:pPr>
            <a:r>
              <a:rPr sz="2000" dirty="0">
                <a:latin typeface="Arial MT"/>
                <a:cs typeface="Arial MT"/>
              </a:rPr>
              <a:t>Identity</a:t>
            </a:r>
            <a:r>
              <a:rPr sz="2000" spc="-25" dirty="0">
                <a:latin typeface="Arial MT"/>
                <a:cs typeface="Arial MT"/>
              </a:rPr>
              <a:t> </a:t>
            </a:r>
            <a:r>
              <a:rPr sz="2000" dirty="0">
                <a:latin typeface="Arial MT"/>
                <a:cs typeface="Arial MT"/>
              </a:rPr>
              <a:t>is</a:t>
            </a:r>
            <a:r>
              <a:rPr sz="2000" spc="-25" dirty="0">
                <a:latin typeface="Arial MT"/>
                <a:cs typeface="Arial MT"/>
              </a:rPr>
              <a:t> </a:t>
            </a:r>
            <a:r>
              <a:rPr sz="2000" dirty="0">
                <a:latin typeface="Arial MT"/>
                <a:cs typeface="Arial MT"/>
              </a:rPr>
              <a:t>critical</a:t>
            </a:r>
            <a:r>
              <a:rPr sz="2000" spc="-25" dirty="0">
                <a:latin typeface="Arial MT"/>
                <a:cs typeface="Arial MT"/>
              </a:rPr>
              <a:t> </a:t>
            </a:r>
            <a:r>
              <a:rPr sz="2000" dirty="0">
                <a:latin typeface="Arial MT"/>
                <a:cs typeface="Arial MT"/>
              </a:rPr>
              <a:t>for</a:t>
            </a:r>
            <a:r>
              <a:rPr sz="2000" spc="-20" dirty="0">
                <a:latin typeface="Arial MT"/>
                <a:cs typeface="Arial MT"/>
              </a:rPr>
              <a:t> </a:t>
            </a:r>
            <a:r>
              <a:rPr sz="2000" dirty="0">
                <a:latin typeface="Arial MT"/>
                <a:cs typeface="Arial MT"/>
              </a:rPr>
              <a:t>developing</a:t>
            </a:r>
            <a:r>
              <a:rPr sz="2000" spc="-25" dirty="0">
                <a:latin typeface="Arial MT"/>
                <a:cs typeface="Arial MT"/>
              </a:rPr>
              <a:t> </a:t>
            </a:r>
            <a:r>
              <a:rPr sz="2000" dirty="0">
                <a:latin typeface="Arial MT"/>
                <a:cs typeface="Arial MT"/>
              </a:rPr>
              <a:t>trust</a:t>
            </a:r>
            <a:r>
              <a:rPr sz="2000" spc="-25" dirty="0">
                <a:latin typeface="Arial MT"/>
                <a:cs typeface="Arial MT"/>
              </a:rPr>
              <a:t> </a:t>
            </a:r>
            <a:r>
              <a:rPr sz="2000" dirty="0">
                <a:latin typeface="Arial MT"/>
                <a:cs typeface="Arial MT"/>
              </a:rPr>
              <a:t>relations,</a:t>
            </a:r>
            <a:r>
              <a:rPr sz="2000" spc="-30" dirty="0">
                <a:latin typeface="Arial MT"/>
                <a:cs typeface="Arial MT"/>
              </a:rPr>
              <a:t> </a:t>
            </a:r>
            <a:r>
              <a:rPr sz="2000" dirty="0">
                <a:latin typeface="Arial MT"/>
                <a:cs typeface="Arial MT"/>
              </a:rPr>
              <a:t>it</a:t>
            </a:r>
            <a:r>
              <a:rPr sz="2000" spc="-40" dirty="0">
                <a:latin typeface="Arial MT"/>
                <a:cs typeface="Arial MT"/>
              </a:rPr>
              <a:t> </a:t>
            </a:r>
            <a:r>
              <a:rPr sz="2000" dirty="0">
                <a:latin typeface="Arial MT"/>
                <a:cs typeface="Arial MT"/>
              </a:rPr>
              <a:t>allows</a:t>
            </a:r>
            <a:r>
              <a:rPr sz="2000" spc="-25" dirty="0">
                <a:latin typeface="Arial MT"/>
                <a:cs typeface="Arial MT"/>
              </a:rPr>
              <a:t> </a:t>
            </a:r>
            <a:r>
              <a:rPr sz="2000" dirty="0">
                <a:latin typeface="Arial MT"/>
                <a:cs typeface="Arial MT"/>
              </a:rPr>
              <a:t>us</a:t>
            </a:r>
            <a:r>
              <a:rPr sz="2000" spc="-25" dirty="0">
                <a:latin typeface="Arial MT"/>
                <a:cs typeface="Arial MT"/>
              </a:rPr>
              <a:t> </a:t>
            </a:r>
            <a:r>
              <a:rPr sz="2000" dirty="0">
                <a:latin typeface="Arial MT"/>
                <a:cs typeface="Arial MT"/>
              </a:rPr>
              <a:t>to</a:t>
            </a:r>
            <a:r>
              <a:rPr sz="2000" spc="-25" dirty="0">
                <a:latin typeface="Arial MT"/>
                <a:cs typeface="Arial MT"/>
              </a:rPr>
              <a:t> </a:t>
            </a:r>
            <a:r>
              <a:rPr sz="2000" dirty="0">
                <a:latin typeface="Arial MT"/>
                <a:cs typeface="Arial MT"/>
              </a:rPr>
              <a:t>base</a:t>
            </a:r>
            <a:r>
              <a:rPr sz="2000" spc="-40" dirty="0">
                <a:latin typeface="Arial MT"/>
                <a:cs typeface="Arial MT"/>
              </a:rPr>
              <a:t> </a:t>
            </a:r>
            <a:r>
              <a:rPr sz="2000" spc="-25" dirty="0">
                <a:latin typeface="Arial MT"/>
                <a:cs typeface="Arial MT"/>
              </a:rPr>
              <a:t>our </a:t>
            </a:r>
            <a:r>
              <a:rPr sz="2000" dirty="0">
                <a:latin typeface="Arial MT"/>
                <a:cs typeface="Arial MT"/>
              </a:rPr>
              <a:t>trust</a:t>
            </a:r>
            <a:r>
              <a:rPr sz="2000" spc="-30" dirty="0">
                <a:latin typeface="Arial MT"/>
                <a:cs typeface="Arial MT"/>
              </a:rPr>
              <a:t> </a:t>
            </a:r>
            <a:r>
              <a:rPr sz="2000" dirty="0">
                <a:latin typeface="Arial MT"/>
                <a:cs typeface="Arial MT"/>
              </a:rPr>
              <a:t>on</a:t>
            </a:r>
            <a:r>
              <a:rPr sz="2000" spc="-20" dirty="0">
                <a:latin typeface="Arial MT"/>
                <a:cs typeface="Arial MT"/>
              </a:rPr>
              <a:t> </a:t>
            </a:r>
            <a:r>
              <a:rPr sz="2000" dirty="0">
                <a:latin typeface="Arial MT"/>
                <a:cs typeface="Arial MT"/>
              </a:rPr>
              <a:t>the</a:t>
            </a:r>
            <a:r>
              <a:rPr sz="2000" spc="-15" dirty="0">
                <a:latin typeface="Arial MT"/>
                <a:cs typeface="Arial MT"/>
              </a:rPr>
              <a:t> </a:t>
            </a:r>
            <a:r>
              <a:rPr sz="2000" dirty="0">
                <a:latin typeface="Arial MT"/>
                <a:cs typeface="Arial MT"/>
              </a:rPr>
              <a:t>past</a:t>
            </a:r>
            <a:r>
              <a:rPr sz="2000" spc="-30" dirty="0">
                <a:latin typeface="Arial MT"/>
                <a:cs typeface="Arial MT"/>
              </a:rPr>
              <a:t> </a:t>
            </a:r>
            <a:r>
              <a:rPr sz="2000" dirty="0">
                <a:latin typeface="Arial MT"/>
                <a:cs typeface="Arial MT"/>
              </a:rPr>
              <a:t>history</a:t>
            </a:r>
            <a:r>
              <a:rPr sz="2000" spc="-10" dirty="0">
                <a:latin typeface="Arial MT"/>
                <a:cs typeface="Arial MT"/>
              </a:rPr>
              <a:t> </a:t>
            </a:r>
            <a:r>
              <a:rPr sz="2000" dirty="0">
                <a:latin typeface="Arial MT"/>
                <a:cs typeface="Arial MT"/>
              </a:rPr>
              <a:t>of</a:t>
            </a:r>
            <a:r>
              <a:rPr sz="2000" spc="-45" dirty="0">
                <a:latin typeface="Arial MT"/>
                <a:cs typeface="Arial MT"/>
              </a:rPr>
              <a:t> </a:t>
            </a:r>
            <a:r>
              <a:rPr sz="2000" dirty="0">
                <a:latin typeface="Arial MT"/>
                <a:cs typeface="Arial MT"/>
              </a:rPr>
              <a:t>interactions</a:t>
            </a:r>
            <a:r>
              <a:rPr sz="2000" spc="-15" dirty="0">
                <a:latin typeface="Arial MT"/>
                <a:cs typeface="Arial MT"/>
              </a:rPr>
              <a:t> </a:t>
            </a:r>
            <a:r>
              <a:rPr sz="2000" dirty="0">
                <a:latin typeface="Arial MT"/>
                <a:cs typeface="Arial MT"/>
              </a:rPr>
              <a:t>with</a:t>
            </a:r>
            <a:r>
              <a:rPr sz="2000" spc="-30" dirty="0">
                <a:latin typeface="Arial MT"/>
                <a:cs typeface="Arial MT"/>
              </a:rPr>
              <a:t> </a:t>
            </a:r>
            <a:r>
              <a:rPr sz="2000" dirty="0">
                <a:latin typeface="Arial MT"/>
                <a:cs typeface="Arial MT"/>
              </a:rPr>
              <a:t>an</a:t>
            </a:r>
            <a:r>
              <a:rPr sz="2000" spc="-20" dirty="0">
                <a:latin typeface="Arial MT"/>
                <a:cs typeface="Arial MT"/>
              </a:rPr>
              <a:t> </a:t>
            </a:r>
            <a:r>
              <a:rPr sz="2000" dirty="0">
                <a:latin typeface="Arial MT"/>
                <a:cs typeface="Arial MT"/>
              </a:rPr>
              <a:t>entity.</a:t>
            </a:r>
            <a:r>
              <a:rPr sz="2000" spc="-15" dirty="0">
                <a:latin typeface="Arial MT"/>
                <a:cs typeface="Arial MT"/>
              </a:rPr>
              <a:t> </a:t>
            </a:r>
            <a:r>
              <a:rPr sz="2000" spc="-10" dirty="0" smtClean="0">
                <a:latin typeface="Arial MT"/>
                <a:cs typeface="Arial MT"/>
              </a:rPr>
              <a:t>Anonymity</a:t>
            </a:r>
            <a:r>
              <a:rPr lang="en-US" sz="2000" spc="-10" dirty="0" smtClean="0">
                <a:latin typeface="Arial MT"/>
                <a:cs typeface="Arial MT"/>
              </a:rPr>
              <a:t> </a:t>
            </a:r>
            <a:r>
              <a:rPr lang="en-US" sz="2000" dirty="0" smtClean="0"/>
              <a:t>causes</a:t>
            </a:r>
            <a:r>
              <a:rPr lang="en-US" sz="2000" spc="-40" dirty="0" smtClean="0"/>
              <a:t> </a:t>
            </a:r>
            <a:r>
              <a:rPr lang="en-US" sz="2000" dirty="0" smtClean="0"/>
              <a:t>mistrust</a:t>
            </a:r>
            <a:r>
              <a:rPr lang="en-US" sz="2000" spc="-45" dirty="0" smtClean="0"/>
              <a:t> </a:t>
            </a:r>
            <a:r>
              <a:rPr lang="en-US" sz="2000" dirty="0" smtClean="0"/>
              <a:t>because</a:t>
            </a:r>
            <a:r>
              <a:rPr lang="en-US" sz="2000" spc="-30" dirty="0" smtClean="0"/>
              <a:t> </a:t>
            </a:r>
            <a:r>
              <a:rPr lang="en-US" sz="2000" dirty="0" smtClean="0"/>
              <a:t>identity</a:t>
            </a:r>
            <a:r>
              <a:rPr lang="en-US" sz="2000" spc="-35" dirty="0" smtClean="0"/>
              <a:t> </a:t>
            </a:r>
            <a:r>
              <a:rPr lang="en-US" sz="2000" dirty="0" smtClean="0"/>
              <a:t>is</a:t>
            </a:r>
            <a:r>
              <a:rPr lang="en-US" sz="2000" spc="-40" dirty="0" smtClean="0"/>
              <a:t> </a:t>
            </a:r>
            <a:r>
              <a:rPr lang="en-US" sz="2000" dirty="0" smtClean="0"/>
              <a:t>associated</a:t>
            </a:r>
            <a:r>
              <a:rPr lang="en-US" sz="2000" spc="-35" dirty="0" smtClean="0"/>
              <a:t> </a:t>
            </a:r>
            <a:r>
              <a:rPr lang="en-US" sz="2000" dirty="0" smtClean="0"/>
              <a:t>with</a:t>
            </a:r>
            <a:r>
              <a:rPr lang="en-US" sz="2000" spc="-45" dirty="0" smtClean="0"/>
              <a:t> </a:t>
            </a:r>
            <a:r>
              <a:rPr lang="en-US" sz="2000" dirty="0" smtClean="0"/>
              <a:t>accountability</a:t>
            </a:r>
            <a:r>
              <a:rPr lang="en-US" sz="2000" spc="-35" dirty="0" smtClean="0"/>
              <a:t> </a:t>
            </a:r>
            <a:r>
              <a:rPr lang="en-US" sz="2000" spc="-25" dirty="0" smtClean="0"/>
              <a:t>and </a:t>
            </a:r>
            <a:r>
              <a:rPr lang="en-US" sz="2000" dirty="0" smtClean="0"/>
              <a:t>in</a:t>
            </a:r>
            <a:r>
              <a:rPr lang="en-US" sz="2000" spc="-20" dirty="0" smtClean="0"/>
              <a:t> </a:t>
            </a:r>
            <a:r>
              <a:rPr lang="en-US" sz="2000" dirty="0" smtClean="0"/>
              <a:t>absence</a:t>
            </a:r>
            <a:r>
              <a:rPr lang="en-US" sz="2000" spc="-15" dirty="0" smtClean="0"/>
              <a:t> </a:t>
            </a:r>
            <a:r>
              <a:rPr lang="en-US" sz="2000" dirty="0" smtClean="0"/>
              <a:t>of</a:t>
            </a:r>
            <a:r>
              <a:rPr lang="en-US" sz="2000" spc="-30" dirty="0" smtClean="0"/>
              <a:t> </a:t>
            </a:r>
            <a:r>
              <a:rPr lang="en-US" sz="2000" dirty="0" smtClean="0"/>
              <a:t>identity</a:t>
            </a:r>
            <a:r>
              <a:rPr lang="en-US" sz="2000" spc="-15" dirty="0" smtClean="0"/>
              <a:t> </a:t>
            </a:r>
            <a:r>
              <a:rPr lang="en-US" sz="2000" dirty="0" smtClean="0"/>
              <a:t>accountability</a:t>
            </a:r>
            <a:r>
              <a:rPr lang="en-US" sz="2000" spc="-35" dirty="0" smtClean="0"/>
              <a:t> </a:t>
            </a:r>
            <a:r>
              <a:rPr lang="en-US" sz="2000" dirty="0" smtClean="0"/>
              <a:t>cannot</a:t>
            </a:r>
            <a:r>
              <a:rPr lang="en-US" sz="2000" spc="-20" dirty="0" smtClean="0"/>
              <a:t> </a:t>
            </a:r>
            <a:r>
              <a:rPr lang="en-US" sz="2000" dirty="0" smtClean="0"/>
              <a:t>be</a:t>
            </a:r>
            <a:r>
              <a:rPr lang="en-US" sz="2000" spc="-20" dirty="0" smtClean="0"/>
              <a:t> </a:t>
            </a:r>
            <a:r>
              <a:rPr lang="en-US" sz="2000" spc="-10" dirty="0" smtClean="0"/>
              <a:t>enforced.</a:t>
            </a:r>
          </a:p>
          <a:p>
            <a:pPr marL="355600" marR="5080" indent="-343535">
              <a:lnSpc>
                <a:spcPts val="2510"/>
              </a:lnSpc>
              <a:spcBef>
                <a:spcPts val="95"/>
              </a:spcBef>
              <a:buClr>
                <a:srgbClr val="00007C"/>
              </a:buClr>
              <a:buSzPct val="75000"/>
              <a:buFont typeface="Wingdings"/>
              <a:buChar char=""/>
              <a:tabLst>
                <a:tab pos="355600" algn="l"/>
              </a:tabLst>
            </a:pPr>
            <a:r>
              <a:rPr lang="en-US" sz="2000" dirty="0" smtClean="0">
                <a:latin typeface="Arial MT"/>
                <a:cs typeface="Arial MT"/>
              </a:rPr>
              <a:t>The</a:t>
            </a:r>
            <a:r>
              <a:rPr lang="en-US" sz="2000" spc="-20" dirty="0" smtClean="0">
                <a:latin typeface="Arial MT"/>
                <a:cs typeface="Arial MT"/>
              </a:rPr>
              <a:t> </a:t>
            </a:r>
            <a:r>
              <a:rPr lang="en-US" sz="2000" dirty="0" smtClean="0">
                <a:latin typeface="Arial MT"/>
                <a:cs typeface="Arial MT"/>
              </a:rPr>
              <a:t>opacity</a:t>
            </a:r>
            <a:r>
              <a:rPr lang="en-US" sz="2000" spc="-35" dirty="0" smtClean="0">
                <a:latin typeface="Arial MT"/>
                <a:cs typeface="Arial MT"/>
              </a:rPr>
              <a:t> </a:t>
            </a:r>
            <a:r>
              <a:rPr lang="en-US" sz="2000" dirty="0" smtClean="0">
                <a:latin typeface="Arial MT"/>
                <a:cs typeface="Arial MT"/>
              </a:rPr>
              <a:t>(no</a:t>
            </a:r>
            <a:r>
              <a:rPr lang="en-US" sz="2000" spc="-15" dirty="0" smtClean="0">
                <a:latin typeface="Arial MT"/>
                <a:cs typeface="Arial MT"/>
              </a:rPr>
              <a:t> </a:t>
            </a:r>
            <a:r>
              <a:rPr lang="en-US" sz="2000" dirty="0" smtClean="0">
                <a:latin typeface="Arial MT"/>
                <a:cs typeface="Arial MT"/>
              </a:rPr>
              <a:t>transparency)</a:t>
            </a:r>
            <a:r>
              <a:rPr lang="en-US" sz="2000" spc="-5" dirty="0" smtClean="0">
                <a:latin typeface="Arial MT"/>
                <a:cs typeface="Arial MT"/>
              </a:rPr>
              <a:t> </a:t>
            </a:r>
            <a:r>
              <a:rPr lang="en-US" sz="2000" dirty="0" smtClean="0">
                <a:latin typeface="Arial MT"/>
                <a:cs typeface="Arial MT"/>
              </a:rPr>
              <a:t>extends</a:t>
            </a:r>
            <a:r>
              <a:rPr lang="en-US" sz="2000" spc="-30" dirty="0" smtClean="0">
                <a:latin typeface="Arial MT"/>
                <a:cs typeface="Arial MT"/>
              </a:rPr>
              <a:t> </a:t>
            </a:r>
            <a:r>
              <a:rPr lang="en-US" sz="2000" dirty="0" smtClean="0">
                <a:latin typeface="Arial MT"/>
                <a:cs typeface="Arial MT"/>
              </a:rPr>
              <a:t>identity</a:t>
            </a:r>
            <a:r>
              <a:rPr lang="en-US" sz="2000" spc="-20" dirty="0" smtClean="0">
                <a:latin typeface="Arial MT"/>
                <a:cs typeface="Arial MT"/>
              </a:rPr>
              <a:t> </a:t>
            </a:r>
            <a:r>
              <a:rPr lang="en-US" sz="2000" dirty="0" smtClean="0">
                <a:latin typeface="Arial MT"/>
                <a:cs typeface="Arial MT"/>
              </a:rPr>
              <a:t>to</a:t>
            </a:r>
            <a:r>
              <a:rPr lang="en-US" sz="2000" spc="-25" dirty="0" smtClean="0">
                <a:latin typeface="Arial MT"/>
                <a:cs typeface="Arial MT"/>
              </a:rPr>
              <a:t> </a:t>
            </a:r>
            <a:r>
              <a:rPr lang="en-US" sz="2000" spc="-10" dirty="0" smtClean="0">
                <a:latin typeface="Arial MT"/>
                <a:cs typeface="Arial MT"/>
              </a:rPr>
              <a:t>personal </a:t>
            </a:r>
            <a:r>
              <a:rPr lang="en-US" sz="2000" dirty="0" smtClean="0">
                <a:latin typeface="Arial MT"/>
                <a:cs typeface="Arial MT"/>
              </a:rPr>
              <a:t>characteristics.</a:t>
            </a:r>
            <a:r>
              <a:rPr lang="en-US" sz="2000" spc="-35" dirty="0" smtClean="0">
                <a:latin typeface="Arial MT"/>
                <a:cs typeface="Arial MT"/>
              </a:rPr>
              <a:t> </a:t>
            </a:r>
            <a:r>
              <a:rPr lang="en-US" sz="2000" dirty="0" smtClean="0">
                <a:latin typeface="Arial MT"/>
                <a:cs typeface="Arial MT"/>
              </a:rPr>
              <a:t>It</a:t>
            </a:r>
            <a:r>
              <a:rPr lang="en-US" sz="2000" spc="-40" dirty="0" smtClean="0">
                <a:latin typeface="Arial MT"/>
                <a:cs typeface="Arial MT"/>
              </a:rPr>
              <a:t> </a:t>
            </a:r>
            <a:r>
              <a:rPr lang="en-US" sz="2000" dirty="0" smtClean="0">
                <a:latin typeface="Arial MT"/>
                <a:cs typeface="Arial MT"/>
              </a:rPr>
              <a:t>is</a:t>
            </a:r>
            <a:r>
              <a:rPr lang="en-US" sz="2000" spc="-30" dirty="0" smtClean="0">
                <a:latin typeface="Arial MT"/>
                <a:cs typeface="Arial MT"/>
              </a:rPr>
              <a:t> </a:t>
            </a:r>
            <a:r>
              <a:rPr lang="en-US" sz="2000" dirty="0" smtClean="0">
                <a:latin typeface="Arial MT"/>
                <a:cs typeface="Arial MT"/>
              </a:rPr>
              <a:t>impossible</a:t>
            </a:r>
            <a:r>
              <a:rPr lang="en-US" sz="2000" spc="-30" dirty="0" smtClean="0">
                <a:latin typeface="Arial MT"/>
                <a:cs typeface="Arial MT"/>
              </a:rPr>
              <a:t> </a:t>
            </a:r>
            <a:r>
              <a:rPr lang="en-US" sz="2000" dirty="0" smtClean="0">
                <a:latin typeface="Arial MT"/>
                <a:cs typeface="Arial MT"/>
              </a:rPr>
              <a:t>to</a:t>
            </a:r>
            <a:r>
              <a:rPr lang="en-US" sz="2000" spc="-30" dirty="0" smtClean="0">
                <a:latin typeface="Arial MT"/>
                <a:cs typeface="Arial MT"/>
              </a:rPr>
              <a:t> </a:t>
            </a:r>
            <a:r>
              <a:rPr lang="en-US" sz="2000" dirty="0" smtClean="0">
                <a:latin typeface="Arial MT"/>
                <a:cs typeface="Arial MT"/>
              </a:rPr>
              <a:t>infer</a:t>
            </a:r>
            <a:r>
              <a:rPr lang="en-US" sz="2000" spc="-25" dirty="0" smtClean="0">
                <a:latin typeface="Arial MT"/>
                <a:cs typeface="Arial MT"/>
              </a:rPr>
              <a:t> </a:t>
            </a:r>
            <a:r>
              <a:rPr lang="en-US" sz="2000" dirty="0" smtClean="0">
                <a:latin typeface="Arial MT"/>
                <a:cs typeface="Arial MT"/>
              </a:rPr>
              <a:t>if</a:t>
            </a:r>
            <a:r>
              <a:rPr lang="en-US" sz="2000" spc="-45" dirty="0" smtClean="0">
                <a:latin typeface="Arial MT"/>
                <a:cs typeface="Arial MT"/>
              </a:rPr>
              <a:t> </a:t>
            </a:r>
            <a:r>
              <a:rPr lang="en-US" sz="2000" dirty="0" smtClean="0">
                <a:latin typeface="Arial MT"/>
                <a:cs typeface="Arial MT"/>
              </a:rPr>
              <a:t>the</a:t>
            </a:r>
            <a:r>
              <a:rPr lang="en-US" sz="2000" spc="-30" dirty="0" smtClean="0">
                <a:latin typeface="Arial MT"/>
                <a:cs typeface="Arial MT"/>
              </a:rPr>
              <a:t> </a:t>
            </a:r>
            <a:r>
              <a:rPr lang="en-US" sz="2000" dirty="0" smtClean="0">
                <a:latin typeface="Arial MT"/>
                <a:cs typeface="Arial MT"/>
              </a:rPr>
              <a:t>individual</a:t>
            </a:r>
            <a:r>
              <a:rPr lang="en-US" sz="2000" spc="-45" dirty="0" smtClean="0">
                <a:latin typeface="Arial MT"/>
                <a:cs typeface="Arial MT"/>
              </a:rPr>
              <a:t> </a:t>
            </a:r>
            <a:r>
              <a:rPr lang="en-US" sz="2000" dirty="0" smtClean="0">
                <a:latin typeface="Arial MT"/>
                <a:cs typeface="Arial MT"/>
              </a:rPr>
              <a:t>we</a:t>
            </a:r>
            <a:r>
              <a:rPr lang="en-US" sz="2000" spc="-25" dirty="0" smtClean="0">
                <a:latin typeface="Arial MT"/>
                <a:cs typeface="Arial MT"/>
              </a:rPr>
              <a:t> </a:t>
            </a:r>
            <a:r>
              <a:rPr lang="en-US" sz="2000" dirty="0" smtClean="0">
                <a:latin typeface="Arial MT"/>
                <a:cs typeface="Arial MT"/>
              </a:rPr>
              <a:t>transact</a:t>
            </a:r>
            <a:r>
              <a:rPr lang="en-US" sz="2000" spc="-40" dirty="0" smtClean="0">
                <a:latin typeface="Arial MT"/>
                <a:cs typeface="Arial MT"/>
              </a:rPr>
              <a:t> </a:t>
            </a:r>
            <a:r>
              <a:rPr lang="en-US" sz="2000" spc="-20" dirty="0" smtClean="0">
                <a:latin typeface="Arial MT"/>
                <a:cs typeface="Arial MT"/>
              </a:rPr>
              <a:t>with</a:t>
            </a:r>
            <a:endParaRPr lang="en-US" sz="2000" dirty="0" smtClean="0">
              <a:latin typeface="Arial MT"/>
              <a:cs typeface="Arial MT"/>
            </a:endParaRPr>
          </a:p>
          <a:p>
            <a:pPr marL="355600">
              <a:lnSpc>
                <a:spcPct val="100000"/>
              </a:lnSpc>
              <a:spcBef>
                <a:spcPts val="5"/>
              </a:spcBef>
            </a:pPr>
            <a:r>
              <a:rPr lang="en-US" sz="2000" dirty="0" smtClean="0">
                <a:latin typeface="Arial MT"/>
                <a:cs typeface="Arial MT"/>
              </a:rPr>
              <a:t>is</a:t>
            </a:r>
            <a:r>
              <a:rPr lang="en-US" sz="2000" spc="-20" dirty="0" smtClean="0">
                <a:latin typeface="Arial MT"/>
                <a:cs typeface="Arial MT"/>
              </a:rPr>
              <a:t> </a:t>
            </a:r>
            <a:r>
              <a:rPr lang="en-US" sz="2000" dirty="0" smtClean="0">
                <a:latin typeface="Arial MT"/>
                <a:cs typeface="Arial MT"/>
              </a:rPr>
              <a:t>who</a:t>
            </a:r>
            <a:r>
              <a:rPr lang="en-US" sz="2000" spc="-25" dirty="0" smtClean="0">
                <a:latin typeface="Arial MT"/>
                <a:cs typeface="Arial MT"/>
              </a:rPr>
              <a:t> </a:t>
            </a:r>
            <a:r>
              <a:rPr lang="en-US" sz="2000" dirty="0" smtClean="0">
                <a:latin typeface="Arial MT"/>
                <a:cs typeface="Arial MT"/>
              </a:rPr>
              <a:t>it</a:t>
            </a:r>
            <a:r>
              <a:rPr lang="en-US" sz="2000" spc="-30" dirty="0" smtClean="0">
                <a:latin typeface="Arial MT"/>
                <a:cs typeface="Arial MT"/>
              </a:rPr>
              <a:t> </a:t>
            </a:r>
            <a:r>
              <a:rPr lang="en-US" sz="2000" dirty="0" smtClean="0">
                <a:latin typeface="Arial MT"/>
                <a:cs typeface="Arial MT"/>
              </a:rPr>
              <a:t>pretends</a:t>
            </a:r>
            <a:r>
              <a:rPr lang="en-US" sz="2000" spc="-15" dirty="0" smtClean="0">
                <a:latin typeface="Arial MT"/>
                <a:cs typeface="Arial MT"/>
              </a:rPr>
              <a:t> </a:t>
            </a:r>
            <a:r>
              <a:rPr lang="en-US" sz="2000" dirty="0" smtClean="0">
                <a:latin typeface="Arial MT"/>
                <a:cs typeface="Arial MT"/>
              </a:rPr>
              <a:t>to</a:t>
            </a:r>
            <a:r>
              <a:rPr lang="en-US" sz="2000" spc="-25" dirty="0" smtClean="0">
                <a:latin typeface="Arial MT"/>
                <a:cs typeface="Arial MT"/>
              </a:rPr>
              <a:t> </a:t>
            </a:r>
            <a:r>
              <a:rPr lang="en-US" sz="2000" dirty="0" smtClean="0">
                <a:latin typeface="Arial MT"/>
                <a:cs typeface="Arial MT"/>
              </a:rPr>
              <a:t>be,</a:t>
            </a:r>
            <a:r>
              <a:rPr lang="en-US" sz="2000" spc="-20" dirty="0" smtClean="0">
                <a:latin typeface="Arial MT"/>
                <a:cs typeface="Arial MT"/>
              </a:rPr>
              <a:t> </a:t>
            </a:r>
            <a:r>
              <a:rPr lang="en-US" sz="2000" dirty="0" smtClean="0">
                <a:latin typeface="Arial MT"/>
                <a:cs typeface="Arial MT"/>
              </a:rPr>
              <a:t>as</a:t>
            </a:r>
            <a:r>
              <a:rPr lang="en-US" sz="2000" spc="-10" dirty="0" smtClean="0">
                <a:latin typeface="Arial MT"/>
                <a:cs typeface="Arial MT"/>
              </a:rPr>
              <a:t> </a:t>
            </a:r>
            <a:r>
              <a:rPr lang="en-US" sz="2000" dirty="0" smtClean="0">
                <a:latin typeface="Arial MT"/>
                <a:cs typeface="Arial MT"/>
              </a:rPr>
              <a:t>the</a:t>
            </a:r>
            <a:r>
              <a:rPr lang="en-US" sz="2000" spc="-15" dirty="0" smtClean="0">
                <a:latin typeface="Arial MT"/>
                <a:cs typeface="Arial MT"/>
              </a:rPr>
              <a:t> </a:t>
            </a:r>
            <a:r>
              <a:rPr lang="en-US" sz="2000" dirty="0" smtClean="0">
                <a:latin typeface="Arial MT"/>
                <a:cs typeface="Arial MT"/>
              </a:rPr>
              <a:t>transactions</a:t>
            </a:r>
            <a:r>
              <a:rPr lang="en-US" sz="2000" spc="-15" dirty="0" smtClean="0">
                <a:latin typeface="Arial MT"/>
                <a:cs typeface="Arial MT"/>
              </a:rPr>
              <a:t> </a:t>
            </a:r>
            <a:r>
              <a:rPr lang="en-US" sz="2000" dirty="0" smtClean="0">
                <a:latin typeface="Arial MT"/>
                <a:cs typeface="Arial MT"/>
              </a:rPr>
              <a:t>occur</a:t>
            </a:r>
            <a:r>
              <a:rPr lang="en-US" sz="2000" spc="-10" dirty="0" smtClean="0">
                <a:latin typeface="Arial MT"/>
                <a:cs typeface="Arial MT"/>
              </a:rPr>
              <a:t> </a:t>
            </a:r>
            <a:r>
              <a:rPr lang="en-US" sz="2000" dirty="0" smtClean="0">
                <a:latin typeface="Arial MT"/>
                <a:cs typeface="Arial MT"/>
              </a:rPr>
              <a:t>between</a:t>
            </a:r>
            <a:r>
              <a:rPr lang="en-US" sz="2000" spc="-15" dirty="0" smtClean="0">
                <a:latin typeface="Arial MT"/>
                <a:cs typeface="Arial MT"/>
              </a:rPr>
              <a:t> </a:t>
            </a:r>
            <a:r>
              <a:rPr lang="en-US" sz="2000" spc="-10" dirty="0" smtClean="0">
                <a:latin typeface="Arial MT"/>
                <a:cs typeface="Arial MT"/>
              </a:rPr>
              <a:t>entities</a:t>
            </a:r>
            <a:endParaRPr lang="en-US" sz="2000" dirty="0" smtClean="0">
              <a:latin typeface="Arial MT"/>
              <a:cs typeface="Arial MT"/>
            </a:endParaRPr>
          </a:p>
          <a:p>
            <a:pPr marL="355600">
              <a:lnSpc>
                <a:spcPct val="100000"/>
              </a:lnSpc>
              <a:spcBef>
                <a:spcPts val="135"/>
              </a:spcBef>
            </a:pPr>
            <a:r>
              <a:rPr lang="en-US" sz="2000" dirty="0" smtClean="0">
                <a:latin typeface="Arial MT"/>
                <a:cs typeface="Arial MT"/>
              </a:rPr>
              <a:t>separated</a:t>
            </a:r>
            <a:r>
              <a:rPr lang="en-US" sz="2000" spc="-25" dirty="0" smtClean="0">
                <a:latin typeface="Arial MT"/>
                <a:cs typeface="Arial MT"/>
              </a:rPr>
              <a:t> </a:t>
            </a:r>
            <a:r>
              <a:rPr lang="en-US" sz="2000" dirty="0" smtClean="0">
                <a:latin typeface="Arial MT"/>
                <a:cs typeface="Arial MT"/>
              </a:rPr>
              <a:t>in</a:t>
            </a:r>
            <a:r>
              <a:rPr lang="en-US" sz="2000" spc="-30" dirty="0" smtClean="0">
                <a:latin typeface="Arial MT"/>
                <a:cs typeface="Arial MT"/>
              </a:rPr>
              <a:t> </a:t>
            </a:r>
            <a:r>
              <a:rPr lang="en-US" sz="2000" dirty="0" smtClean="0">
                <a:latin typeface="Arial MT"/>
                <a:cs typeface="Arial MT"/>
              </a:rPr>
              <a:t>time</a:t>
            </a:r>
            <a:r>
              <a:rPr lang="en-US" sz="2000" spc="-20" dirty="0" smtClean="0">
                <a:latin typeface="Arial MT"/>
                <a:cs typeface="Arial MT"/>
              </a:rPr>
              <a:t> </a:t>
            </a:r>
            <a:r>
              <a:rPr lang="en-US" sz="2000" dirty="0" smtClean="0">
                <a:latin typeface="Arial MT"/>
                <a:cs typeface="Arial MT"/>
              </a:rPr>
              <a:t>and</a:t>
            </a:r>
            <a:r>
              <a:rPr lang="en-US" sz="2000" spc="-20" dirty="0" smtClean="0">
                <a:latin typeface="Arial MT"/>
                <a:cs typeface="Arial MT"/>
              </a:rPr>
              <a:t> </a:t>
            </a:r>
            <a:r>
              <a:rPr lang="en-US" sz="2000" spc="-10" dirty="0" smtClean="0">
                <a:latin typeface="Arial MT"/>
                <a:cs typeface="Arial MT"/>
              </a:rPr>
              <a:t>distance.</a:t>
            </a:r>
            <a:endParaRPr lang="en-US" sz="2000" dirty="0" smtClean="0">
              <a:latin typeface="Arial MT"/>
              <a:cs typeface="Arial MT"/>
            </a:endParaRPr>
          </a:p>
          <a:p>
            <a:pPr marL="355600" marR="921385" indent="-343535">
              <a:lnSpc>
                <a:spcPct val="105500"/>
              </a:lnSpc>
              <a:spcBef>
                <a:spcPts val="345"/>
              </a:spcBef>
              <a:buClr>
                <a:srgbClr val="00007C"/>
              </a:buClr>
              <a:buSzPct val="75000"/>
              <a:buFont typeface="Wingdings"/>
              <a:buChar char=""/>
              <a:tabLst>
                <a:tab pos="355600" algn="l"/>
              </a:tabLst>
            </a:pPr>
            <a:r>
              <a:rPr lang="en-US" sz="2000" dirty="0" smtClean="0">
                <a:latin typeface="Arial MT"/>
                <a:cs typeface="Arial MT"/>
              </a:rPr>
              <a:t>There</a:t>
            </a:r>
            <a:r>
              <a:rPr lang="en-US" sz="2000" spc="-30" dirty="0" smtClean="0">
                <a:latin typeface="Arial MT"/>
                <a:cs typeface="Arial MT"/>
              </a:rPr>
              <a:t> </a:t>
            </a:r>
            <a:r>
              <a:rPr lang="en-US" sz="2000" dirty="0" smtClean="0">
                <a:latin typeface="Arial MT"/>
                <a:cs typeface="Arial MT"/>
              </a:rPr>
              <a:t>are</a:t>
            </a:r>
            <a:r>
              <a:rPr lang="en-US" sz="2000" spc="-20" dirty="0" smtClean="0">
                <a:latin typeface="Arial MT"/>
                <a:cs typeface="Arial MT"/>
              </a:rPr>
              <a:t> </a:t>
            </a:r>
            <a:r>
              <a:rPr lang="en-US" sz="2000" dirty="0" smtClean="0">
                <a:latin typeface="Arial MT"/>
                <a:cs typeface="Arial MT"/>
              </a:rPr>
              <a:t>no</a:t>
            </a:r>
            <a:r>
              <a:rPr lang="en-US" sz="2000" spc="-20" dirty="0" smtClean="0">
                <a:latin typeface="Arial MT"/>
                <a:cs typeface="Arial MT"/>
              </a:rPr>
              <a:t> </a:t>
            </a:r>
            <a:r>
              <a:rPr lang="en-US" sz="2000" dirty="0" smtClean="0">
                <a:latin typeface="Arial MT"/>
                <a:cs typeface="Arial MT"/>
              </a:rPr>
              <a:t>guarantees</a:t>
            </a:r>
            <a:r>
              <a:rPr lang="en-US" sz="2000" spc="-20" dirty="0" smtClean="0">
                <a:latin typeface="Arial MT"/>
                <a:cs typeface="Arial MT"/>
              </a:rPr>
              <a:t> </a:t>
            </a:r>
            <a:r>
              <a:rPr lang="en-US" sz="2000" dirty="0" smtClean="0">
                <a:latin typeface="Arial MT"/>
                <a:cs typeface="Arial MT"/>
              </a:rPr>
              <a:t>that</a:t>
            </a:r>
            <a:r>
              <a:rPr lang="en-US" sz="2000" spc="-30" dirty="0" smtClean="0">
                <a:latin typeface="Arial MT"/>
                <a:cs typeface="Arial MT"/>
              </a:rPr>
              <a:t> </a:t>
            </a:r>
            <a:r>
              <a:rPr lang="en-US" sz="2000" dirty="0" smtClean="0">
                <a:latin typeface="Arial MT"/>
                <a:cs typeface="Arial MT"/>
              </a:rPr>
              <a:t>the</a:t>
            </a:r>
            <a:r>
              <a:rPr lang="en-US" sz="2000" spc="-25" dirty="0" smtClean="0">
                <a:latin typeface="Arial MT"/>
                <a:cs typeface="Arial MT"/>
              </a:rPr>
              <a:t> </a:t>
            </a:r>
            <a:r>
              <a:rPr lang="en-US" sz="2000" dirty="0" smtClean="0">
                <a:latin typeface="Arial MT"/>
                <a:cs typeface="Arial MT"/>
              </a:rPr>
              <a:t>entities</a:t>
            </a:r>
            <a:r>
              <a:rPr lang="en-US" sz="2000" spc="-30" dirty="0" smtClean="0">
                <a:latin typeface="Arial MT"/>
                <a:cs typeface="Arial MT"/>
              </a:rPr>
              <a:t> </a:t>
            </a:r>
            <a:r>
              <a:rPr lang="en-US" sz="2000" dirty="0" smtClean="0">
                <a:latin typeface="Arial MT"/>
                <a:cs typeface="Arial MT"/>
              </a:rPr>
              <a:t>we</a:t>
            </a:r>
            <a:r>
              <a:rPr lang="en-US" sz="2000" spc="-15" dirty="0" smtClean="0">
                <a:latin typeface="Arial MT"/>
                <a:cs typeface="Arial MT"/>
              </a:rPr>
              <a:t> </a:t>
            </a:r>
            <a:r>
              <a:rPr lang="en-US" sz="2000" dirty="0" smtClean="0">
                <a:latin typeface="Arial MT"/>
                <a:cs typeface="Arial MT"/>
              </a:rPr>
              <a:t>transact</a:t>
            </a:r>
            <a:r>
              <a:rPr lang="en-US" sz="2000" spc="-30" dirty="0" smtClean="0">
                <a:latin typeface="Arial MT"/>
                <a:cs typeface="Arial MT"/>
              </a:rPr>
              <a:t> </a:t>
            </a:r>
            <a:r>
              <a:rPr lang="en-US" sz="2000" dirty="0" smtClean="0">
                <a:latin typeface="Arial MT"/>
                <a:cs typeface="Arial MT"/>
              </a:rPr>
              <a:t>with</a:t>
            </a:r>
            <a:r>
              <a:rPr lang="en-US" sz="2000" spc="-20" dirty="0" smtClean="0">
                <a:latin typeface="Arial MT"/>
                <a:cs typeface="Arial MT"/>
              </a:rPr>
              <a:t> </a:t>
            </a:r>
            <a:r>
              <a:rPr lang="en-US" sz="2000" spc="-10" dirty="0" smtClean="0">
                <a:latin typeface="Arial MT"/>
                <a:cs typeface="Arial MT"/>
              </a:rPr>
              <a:t>fully </a:t>
            </a:r>
            <a:r>
              <a:rPr lang="en-US" sz="2000" dirty="0" smtClean="0">
                <a:latin typeface="Arial MT"/>
                <a:cs typeface="Arial MT"/>
              </a:rPr>
              <a:t>understand</a:t>
            </a:r>
            <a:r>
              <a:rPr lang="en-US" sz="2000" spc="-30" dirty="0" smtClean="0">
                <a:latin typeface="Arial MT"/>
                <a:cs typeface="Arial MT"/>
              </a:rPr>
              <a:t> </a:t>
            </a:r>
            <a:r>
              <a:rPr lang="en-US" sz="2000" dirty="0" smtClean="0">
                <a:latin typeface="Arial MT"/>
                <a:cs typeface="Arial MT"/>
              </a:rPr>
              <a:t>the</a:t>
            </a:r>
            <a:r>
              <a:rPr lang="en-US" sz="2000" spc="-25" dirty="0" smtClean="0">
                <a:latin typeface="Arial MT"/>
                <a:cs typeface="Arial MT"/>
              </a:rPr>
              <a:t> </a:t>
            </a:r>
            <a:r>
              <a:rPr lang="en-US" sz="2000" dirty="0" smtClean="0">
                <a:latin typeface="Arial MT"/>
                <a:cs typeface="Arial MT"/>
              </a:rPr>
              <a:t>role</a:t>
            </a:r>
            <a:r>
              <a:rPr lang="en-US" sz="2000" spc="-25" dirty="0" smtClean="0">
                <a:latin typeface="Arial MT"/>
                <a:cs typeface="Arial MT"/>
              </a:rPr>
              <a:t> </a:t>
            </a:r>
            <a:r>
              <a:rPr lang="en-US" sz="2000" dirty="0" smtClean="0">
                <a:latin typeface="Arial MT"/>
                <a:cs typeface="Arial MT"/>
              </a:rPr>
              <a:t>they</a:t>
            </a:r>
            <a:r>
              <a:rPr lang="en-US" sz="2000" spc="-25" dirty="0" smtClean="0">
                <a:latin typeface="Arial MT"/>
                <a:cs typeface="Arial MT"/>
              </a:rPr>
              <a:t> </a:t>
            </a:r>
            <a:r>
              <a:rPr lang="en-US" sz="2000" dirty="0" smtClean="0">
                <a:latin typeface="Arial MT"/>
                <a:cs typeface="Arial MT"/>
              </a:rPr>
              <a:t>have</a:t>
            </a:r>
            <a:r>
              <a:rPr lang="en-US" sz="2000" spc="-20" dirty="0" smtClean="0">
                <a:latin typeface="Arial MT"/>
                <a:cs typeface="Arial MT"/>
              </a:rPr>
              <a:t> </a:t>
            </a:r>
            <a:r>
              <a:rPr lang="en-US" sz="2000" spc="-10" dirty="0" smtClean="0">
                <a:latin typeface="Arial MT"/>
                <a:cs typeface="Arial MT"/>
              </a:rPr>
              <a:t>assumed.</a:t>
            </a:r>
            <a:endParaRPr lang="en-US" sz="2000" dirty="0" smtClean="0">
              <a:latin typeface="Arial MT"/>
              <a:cs typeface="Arial MT"/>
            </a:endParaRPr>
          </a:p>
        </p:txBody>
      </p:sp>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19</a:t>
            </a:fld>
            <a:endParaRPr spc="-25" dirty="0"/>
          </a:p>
        </p:txBody>
      </p:sp>
      <p:sp>
        <p:nvSpPr>
          <p:cNvPr id="4" name="TextBox 3"/>
          <p:cNvSpPr txBox="1"/>
          <p:nvPr/>
        </p:nvSpPr>
        <p:spPr>
          <a:xfrm>
            <a:off x="1524000" y="457200"/>
            <a:ext cx="5715000" cy="584775"/>
          </a:xfrm>
          <a:prstGeom prst="rect">
            <a:avLst/>
          </a:prstGeom>
          <a:noFill/>
        </p:spPr>
        <p:txBody>
          <a:bodyPr wrap="square" rtlCol="0">
            <a:spAutoFit/>
          </a:bodyPr>
          <a:lstStyle/>
          <a:p>
            <a:pPr marL="12700" algn="ctr">
              <a:spcBef>
                <a:spcPts val="370"/>
              </a:spcBef>
            </a:pPr>
            <a:r>
              <a:rPr lang="en-US" sz="3200" b="1" dirty="0">
                <a:solidFill>
                  <a:schemeClr val="tx2"/>
                </a:solidFill>
                <a:latin typeface="+mj-lt"/>
                <a:ea typeface="+mj-ea"/>
                <a:cs typeface="+mj-cs"/>
              </a:rPr>
              <a:t>Internet trust</a:t>
            </a:r>
            <a:endParaRPr lang="en-US" sz="3200" b="1" dirty="0">
              <a:solidFill>
                <a:schemeClr val="tx2"/>
              </a:solidFill>
              <a:latin typeface="+mj-lt"/>
              <a:ea typeface="+mj-ea"/>
              <a:cs typeface="+mj-cs"/>
            </a:endParaRPr>
          </a:p>
        </p:txBody>
      </p:sp>
    </p:spTree>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Computer</a:t>
            </a:r>
            <a:r>
              <a:rPr lang="en-US" spc="-10" dirty="0"/>
              <a:t> </a:t>
            </a:r>
            <a:r>
              <a:rPr lang="en-US" dirty="0"/>
              <a:t>security</a:t>
            </a:r>
            <a:r>
              <a:rPr lang="en-US" spc="-10" dirty="0"/>
              <a:t> </a:t>
            </a:r>
            <a:r>
              <a:rPr lang="en-US" dirty="0"/>
              <a:t>in</a:t>
            </a:r>
            <a:r>
              <a:rPr lang="en-US" spc="-10" dirty="0"/>
              <a:t> </a:t>
            </a:r>
            <a:r>
              <a:rPr lang="en-US" dirty="0"/>
              <a:t>the</a:t>
            </a:r>
            <a:r>
              <a:rPr lang="en-US" spc="-25" dirty="0"/>
              <a:t> </a:t>
            </a:r>
            <a:r>
              <a:rPr lang="en-US" dirty="0"/>
              <a:t>new</a:t>
            </a:r>
            <a:r>
              <a:rPr lang="en-US" spc="-5" dirty="0"/>
              <a:t> </a:t>
            </a:r>
            <a:r>
              <a:rPr lang="en-US" spc="-10" dirty="0"/>
              <a:t>millennium</a:t>
            </a:r>
            <a:endParaRPr lang="en-US" dirty="0"/>
          </a:p>
        </p:txBody>
      </p:sp>
      <p:sp>
        <p:nvSpPr>
          <p:cNvPr id="3" name="Content Placeholder 2"/>
          <p:cNvSpPr>
            <a:spLocks noGrp="1"/>
          </p:cNvSpPr>
          <p:nvPr>
            <p:ph idx="1"/>
          </p:nvPr>
        </p:nvSpPr>
        <p:spPr/>
        <p:txBody>
          <a:bodyPr/>
          <a:lstStyle/>
          <a:p>
            <a:pPr marL="355600" marR="443230" lvl="0" indent="-343535" fontAlgn="auto">
              <a:lnSpc>
                <a:spcPts val="2510"/>
              </a:lnSpc>
              <a:spcBef>
                <a:spcPts val="95"/>
              </a:spcBef>
              <a:spcAft>
                <a:spcPts val="0"/>
              </a:spcAft>
              <a:buClr>
                <a:srgbClr val="00007C"/>
              </a:buClr>
              <a:buSzPct val="75000"/>
              <a:buFont typeface="Wingdings"/>
              <a:buChar char=""/>
              <a:tabLst>
                <a:tab pos="355600" algn="l"/>
              </a:tabLst>
            </a:pPr>
            <a:r>
              <a:rPr lang="en-US" sz="2000" dirty="0">
                <a:solidFill>
                  <a:sysClr val="windowText" lastClr="000000"/>
                </a:solidFill>
                <a:latin typeface="Arial MT"/>
                <a:cs typeface="Arial MT"/>
              </a:rPr>
              <a:t>In</a:t>
            </a:r>
            <a:r>
              <a:rPr lang="en-US" sz="2000" spc="-40" dirty="0">
                <a:solidFill>
                  <a:sysClr val="windowText" lastClr="000000"/>
                </a:solidFill>
                <a:latin typeface="Arial MT"/>
                <a:cs typeface="Arial MT"/>
              </a:rPr>
              <a:t> </a:t>
            </a:r>
            <a:r>
              <a:rPr lang="en-US" sz="2000" dirty="0">
                <a:solidFill>
                  <a:sysClr val="windowText" lastClr="000000"/>
                </a:solidFill>
                <a:latin typeface="Arial MT"/>
                <a:cs typeface="Arial MT"/>
              </a:rPr>
              <a:t>an</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interconnected</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world,</a:t>
            </a:r>
            <a:r>
              <a:rPr lang="en-US" sz="2000" spc="-45" dirty="0">
                <a:solidFill>
                  <a:sysClr val="windowText" lastClr="000000"/>
                </a:solidFill>
                <a:latin typeface="Arial MT"/>
                <a:cs typeface="Arial MT"/>
              </a:rPr>
              <a:t> </a:t>
            </a:r>
            <a:r>
              <a:rPr lang="en-US" sz="2000" dirty="0">
                <a:solidFill>
                  <a:sysClr val="windowText" lastClr="000000"/>
                </a:solidFill>
                <a:latin typeface="Arial MT"/>
                <a:cs typeface="Arial MT"/>
              </a:rPr>
              <a:t>various</a:t>
            </a:r>
            <a:r>
              <a:rPr lang="en-US" sz="2000" spc="-25" dirty="0">
                <a:solidFill>
                  <a:sysClr val="windowText" lastClr="000000"/>
                </a:solidFill>
                <a:latin typeface="Arial MT"/>
                <a:cs typeface="Arial MT"/>
              </a:rPr>
              <a:t> </a:t>
            </a:r>
            <a:r>
              <a:rPr lang="en-US" sz="2000" dirty="0">
                <a:solidFill>
                  <a:sysClr val="windowText" lastClr="000000"/>
                </a:solidFill>
                <a:latin typeface="Arial MT"/>
                <a:cs typeface="Arial MT"/>
              </a:rPr>
              <a:t>embodiments</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of</a:t>
            </a:r>
            <a:r>
              <a:rPr lang="en-US" sz="2000" spc="-25" dirty="0">
                <a:solidFill>
                  <a:sysClr val="windowText" lastClr="000000"/>
                </a:solidFill>
                <a:latin typeface="Arial MT"/>
                <a:cs typeface="Arial MT"/>
              </a:rPr>
              <a:t> </a:t>
            </a:r>
            <a:r>
              <a:rPr lang="en-US" sz="2000" spc="-10" dirty="0">
                <a:solidFill>
                  <a:sysClr val="windowText" lastClr="000000"/>
                </a:solidFill>
                <a:latin typeface="Arial MT"/>
                <a:cs typeface="Arial MT"/>
              </a:rPr>
              <a:t>malware </a:t>
            </a:r>
            <a:r>
              <a:rPr lang="en-US" sz="2000" dirty="0">
                <a:solidFill>
                  <a:sysClr val="windowText" lastClr="000000"/>
                </a:solidFill>
                <a:latin typeface="Arial MT"/>
                <a:cs typeface="Arial MT"/>
              </a:rPr>
              <a:t>(software</a:t>
            </a:r>
            <a:r>
              <a:rPr lang="en-US" sz="2000" spc="-40" dirty="0">
                <a:solidFill>
                  <a:sysClr val="windowText" lastClr="000000"/>
                </a:solidFill>
                <a:latin typeface="Arial MT"/>
                <a:cs typeface="Arial MT"/>
              </a:rPr>
              <a:t> </a:t>
            </a:r>
            <a:r>
              <a:rPr lang="en-US" sz="2000" dirty="0">
                <a:solidFill>
                  <a:sysClr val="windowText" lastClr="000000"/>
                </a:solidFill>
                <a:latin typeface="Arial MT"/>
                <a:cs typeface="Arial MT"/>
              </a:rPr>
              <a:t>designed</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to</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harm</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a</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computer)</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can</a:t>
            </a:r>
            <a:r>
              <a:rPr lang="en-US" sz="2000" spc="-25" dirty="0">
                <a:solidFill>
                  <a:sysClr val="windowText" lastClr="000000"/>
                </a:solidFill>
                <a:latin typeface="Arial MT"/>
                <a:cs typeface="Arial MT"/>
              </a:rPr>
              <a:t> </a:t>
            </a:r>
            <a:r>
              <a:rPr lang="en-US" sz="2000" dirty="0">
                <a:solidFill>
                  <a:sysClr val="windowText" lastClr="000000"/>
                </a:solidFill>
                <a:latin typeface="Arial MT"/>
                <a:cs typeface="Arial MT"/>
              </a:rPr>
              <a:t>migrate</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easily</a:t>
            </a:r>
            <a:r>
              <a:rPr lang="en-US" sz="2000" spc="-30" dirty="0">
                <a:solidFill>
                  <a:sysClr val="windowText" lastClr="000000"/>
                </a:solidFill>
                <a:latin typeface="Arial MT"/>
                <a:cs typeface="Arial MT"/>
              </a:rPr>
              <a:t> </a:t>
            </a:r>
            <a:r>
              <a:rPr lang="en-US" sz="2000" spc="-20" dirty="0">
                <a:solidFill>
                  <a:sysClr val="windowText" lastClr="000000"/>
                </a:solidFill>
                <a:latin typeface="Arial MT"/>
                <a:cs typeface="Arial MT"/>
              </a:rPr>
              <a:t>from</a:t>
            </a:r>
            <a:endParaRPr lang="en-US" sz="2000" dirty="0">
              <a:solidFill>
                <a:sysClr val="windowText" lastClr="000000"/>
              </a:solidFill>
              <a:latin typeface="Arial MT"/>
              <a:cs typeface="Arial MT"/>
            </a:endParaRPr>
          </a:p>
          <a:p>
            <a:pPr marL="355600" lvl="0" indent="0" fontAlgn="auto">
              <a:spcBef>
                <a:spcPts val="5"/>
              </a:spcBef>
              <a:spcAft>
                <a:spcPts val="0"/>
              </a:spcAft>
              <a:buClrTx/>
              <a:buSzTx/>
              <a:buNone/>
            </a:pPr>
            <a:r>
              <a:rPr lang="en-US" sz="2000" dirty="0">
                <a:solidFill>
                  <a:sysClr val="windowText" lastClr="000000"/>
                </a:solidFill>
                <a:latin typeface="Arial MT"/>
                <a:cs typeface="Arial MT"/>
              </a:rPr>
              <a:t>one</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system</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to</a:t>
            </a:r>
            <a:r>
              <a:rPr lang="en-US" sz="2000" spc="-15" dirty="0">
                <a:solidFill>
                  <a:sysClr val="windowText" lastClr="000000"/>
                </a:solidFill>
                <a:latin typeface="Arial MT"/>
                <a:cs typeface="Arial MT"/>
              </a:rPr>
              <a:t> </a:t>
            </a:r>
            <a:r>
              <a:rPr lang="en-US" sz="2000" dirty="0">
                <a:solidFill>
                  <a:sysClr val="windowText" lastClr="000000"/>
                </a:solidFill>
                <a:latin typeface="Arial MT"/>
                <a:cs typeface="Arial MT"/>
              </a:rPr>
              <a:t>another,</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cross</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national</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borders</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and</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infect</a:t>
            </a:r>
            <a:r>
              <a:rPr lang="en-US" sz="2000" spc="-15" dirty="0">
                <a:solidFill>
                  <a:sysClr val="windowText" lastClr="000000"/>
                </a:solidFill>
                <a:latin typeface="Arial MT"/>
                <a:cs typeface="Arial MT"/>
              </a:rPr>
              <a:t> </a:t>
            </a:r>
            <a:r>
              <a:rPr lang="en-US" sz="2000" spc="-10" dirty="0">
                <a:solidFill>
                  <a:sysClr val="windowText" lastClr="000000"/>
                </a:solidFill>
                <a:latin typeface="Arial MT"/>
                <a:cs typeface="Arial MT"/>
              </a:rPr>
              <a:t>systems</a:t>
            </a:r>
            <a:endParaRPr lang="en-US" sz="2000" dirty="0">
              <a:solidFill>
                <a:sysClr val="windowText" lastClr="000000"/>
              </a:solidFill>
              <a:latin typeface="Arial MT"/>
              <a:cs typeface="Arial MT"/>
            </a:endParaRPr>
          </a:p>
          <a:p>
            <a:pPr marL="355600" lvl="0" indent="0" fontAlgn="auto">
              <a:spcBef>
                <a:spcPts val="135"/>
              </a:spcBef>
              <a:spcAft>
                <a:spcPts val="0"/>
              </a:spcAft>
              <a:buClrTx/>
              <a:buSzTx/>
              <a:buNone/>
            </a:pPr>
            <a:r>
              <a:rPr lang="en-US" sz="2000" dirty="0">
                <a:solidFill>
                  <a:sysClr val="windowText" lastClr="000000"/>
                </a:solidFill>
                <a:latin typeface="Arial MT"/>
                <a:cs typeface="Arial MT"/>
              </a:rPr>
              <a:t>all</a:t>
            </a:r>
            <a:r>
              <a:rPr lang="en-US" sz="2000" spc="-25" dirty="0">
                <a:solidFill>
                  <a:sysClr val="windowText" lastClr="000000"/>
                </a:solidFill>
                <a:latin typeface="Arial MT"/>
                <a:cs typeface="Arial MT"/>
              </a:rPr>
              <a:t> </a:t>
            </a:r>
            <a:r>
              <a:rPr lang="en-US" sz="2000" dirty="0">
                <a:solidFill>
                  <a:sysClr val="windowText" lastClr="000000"/>
                </a:solidFill>
                <a:latin typeface="Arial MT"/>
                <a:cs typeface="Arial MT"/>
              </a:rPr>
              <a:t>over</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the</a:t>
            </a:r>
            <a:r>
              <a:rPr lang="en-US" sz="2000" spc="-30" dirty="0">
                <a:solidFill>
                  <a:sysClr val="windowText" lastClr="000000"/>
                </a:solidFill>
                <a:latin typeface="Arial MT"/>
                <a:cs typeface="Arial MT"/>
              </a:rPr>
              <a:t> </a:t>
            </a:r>
            <a:r>
              <a:rPr lang="en-US" sz="2000" spc="-10" dirty="0">
                <a:solidFill>
                  <a:sysClr val="windowText" lastClr="000000"/>
                </a:solidFill>
                <a:latin typeface="Arial MT"/>
                <a:cs typeface="Arial MT"/>
              </a:rPr>
              <a:t>globe.</a:t>
            </a:r>
            <a:endParaRPr lang="en-US" sz="2000" dirty="0">
              <a:solidFill>
                <a:sysClr val="windowText" lastClr="000000"/>
              </a:solidFill>
              <a:latin typeface="Arial MT"/>
              <a:cs typeface="Arial MT"/>
            </a:endParaRPr>
          </a:p>
          <a:p>
            <a:pPr marL="355600" marR="32384" lvl="0" indent="-343535" fontAlgn="auto">
              <a:lnSpc>
                <a:spcPct val="104900"/>
              </a:lnSpc>
              <a:spcBef>
                <a:spcPts val="360"/>
              </a:spcBef>
              <a:spcAft>
                <a:spcPts val="0"/>
              </a:spcAft>
              <a:buClr>
                <a:srgbClr val="00007C"/>
              </a:buClr>
              <a:buSzPct val="75000"/>
              <a:buFont typeface="Wingdings"/>
              <a:buChar char=""/>
              <a:tabLst>
                <a:tab pos="355600" algn="l"/>
              </a:tabLst>
            </a:pPr>
            <a:r>
              <a:rPr lang="en-US" sz="2000" dirty="0">
                <a:solidFill>
                  <a:sysClr val="windowText" lastClr="000000"/>
                </a:solidFill>
                <a:latin typeface="Arial MT"/>
                <a:cs typeface="Arial MT"/>
              </a:rPr>
              <a:t>The</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security</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of</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computing</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and</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communication</a:t>
            </a:r>
            <a:r>
              <a:rPr lang="en-US" sz="2000" spc="-40" dirty="0">
                <a:solidFill>
                  <a:sysClr val="windowText" lastClr="000000"/>
                </a:solidFill>
                <a:latin typeface="Arial MT"/>
                <a:cs typeface="Arial MT"/>
              </a:rPr>
              <a:t> </a:t>
            </a:r>
            <a:r>
              <a:rPr lang="en-US" sz="2000" dirty="0">
                <a:solidFill>
                  <a:sysClr val="windowText" lastClr="000000"/>
                </a:solidFill>
                <a:latin typeface="Arial MT"/>
                <a:cs typeface="Arial MT"/>
              </a:rPr>
              <a:t>systems</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takes</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a</a:t>
            </a:r>
            <a:r>
              <a:rPr lang="en-US" sz="2000" spc="-15" dirty="0">
                <a:solidFill>
                  <a:sysClr val="windowText" lastClr="000000"/>
                </a:solidFill>
                <a:latin typeface="Arial MT"/>
                <a:cs typeface="Arial MT"/>
              </a:rPr>
              <a:t> </a:t>
            </a:r>
            <a:r>
              <a:rPr lang="en-US" sz="2000" spc="-25" dirty="0">
                <a:solidFill>
                  <a:sysClr val="windowText" lastClr="000000"/>
                </a:solidFill>
                <a:latin typeface="Arial MT"/>
                <a:cs typeface="Arial MT"/>
              </a:rPr>
              <a:t>new </a:t>
            </a:r>
            <a:r>
              <a:rPr lang="en-US" sz="2000" dirty="0">
                <a:solidFill>
                  <a:sysClr val="windowText" lastClr="000000"/>
                </a:solidFill>
                <a:latin typeface="Arial MT"/>
                <a:cs typeface="Arial MT"/>
              </a:rPr>
              <a:t>urgency</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as</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the</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society</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becomes</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increasingly</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more</a:t>
            </a:r>
            <a:r>
              <a:rPr lang="en-US" sz="2000" spc="-25" dirty="0">
                <a:solidFill>
                  <a:sysClr val="windowText" lastClr="000000"/>
                </a:solidFill>
                <a:latin typeface="Arial MT"/>
                <a:cs typeface="Arial MT"/>
              </a:rPr>
              <a:t> </a:t>
            </a:r>
            <a:r>
              <a:rPr lang="en-US" sz="2000" dirty="0">
                <a:solidFill>
                  <a:sysClr val="windowText" lastClr="000000"/>
                </a:solidFill>
                <a:latin typeface="Arial MT"/>
                <a:cs typeface="Arial MT"/>
              </a:rPr>
              <a:t>dependent</a:t>
            </a:r>
            <a:r>
              <a:rPr lang="en-US" sz="2000" spc="-40" dirty="0">
                <a:solidFill>
                  <a:sysClr val="windowText" lastClr="000000"/>
                </a:solidFill>
                <a:latin typeface="Arial MT"/>
                <a:cs typeface="Arial MT"/>
              </a:rPr>
              <a:t> </a:t>
            </a:r>
            <a:r>
              <a:rPr lang="en-US" sz="2000" spc="-25" dirty="0">
                <a:solidFill>
                  <a:sysClr val="windowText" lastClr="000000"/>
                </a:solidFill>
                <a:latin typeface="Arial MT"/>
                <a:cs typeface="Arial MT"/>
              </a:rPr>
              <a:t>on </a:t>
            </a:r>
            <a:r>
              <a:rPr lang="en-US" sz="2000" dirty="0">
                <a:solidFill>
                  <a:sysClr val="windowText" lastClr="000000"/>
                </a:solidFill>
                <a:latin typeface="Arial MT"/>
                <a:cs typeface="Arial MT"/>
              </a:rPr>
              <a:t>the</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information</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infrastructure.</a:t>
            </a:r>
            <a:r>
              <a:rPr lang="en-US" sz="2000" spc="-40" dirty="0">
                <a:solidFill>
                  <a:sysClr val="windowText" lastClr="000000"/>
                </a:solidFill>
                <a:latin typeface="Arial MT"/>
                <a:cs typeface="Arial MT"/>
              </a:rPr>
              <a:t> </a:t>
            </a:r>
            <a:r>
              <a:rPr lang="en-US" sz="2000" dirty="0">
                <a:solidFill>
                  <a:sysClr val="windowText" lastClr="000000"/>
                </a:solidFill>
                <a:latin typeface="Arial MT"/>
                <a:cs typeface="Arial MT"/>
              </a:rPr>
              <a:t>Even</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the</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critical</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infrastructure</a:t>
            </a:r>
            <a:r>
              <a:rPr lang="en-US" sz="2000" spc="-25" dirty="0">
                <a:solidFill>
                  <a:sysClr val="windowText" lastClr="000000"/>
                </a:solidFill>
                <a:latin typeface="Arial MT"/>
                <a:cs typeface="Arial MT"/>
              </a:rPr>
              <a:t> </a:t>
            </a:r>
            <a:r>
              <a:rPr lang="en-US" sz="2000" dirty="0">
                <a:solidFill>
                  <a:sysClr val="windowText" lastClr="000000"/>
                </a:solidFill>
                <a:latin typeface="Arial MT"/>
                <a:cs typeface="Arial MT"/>
              </a:rPr>
              <a:t>of</a:t>
            </a:r>
            <a:r>
              <a:rPr lang="en-US" sz="2000" spc="-35" dirty="0">
                <a:solidFill>
                  <a:sysClr val="windowText" lastClr="000000"/>
                </a:solidFill>
                <a:latin typeface="Arial MT"/>
                <a:cs typeface="Arial MT"/>
              </a:rPr>
              <a:t> </a:t>
            </a:r>
            <a:r>
              <a:rPr lang="en-US" sz="2000" spc="-50" dirty="0">
                <a:solidFill>
                  <a:sysClr val="windowText" lastClr="000000"/>
                </a:solidFill>
                <a:latin typeface="Arial MT"/>
                <a:cs typeface="Arial MT"/>
              </a:rPr>
              <a:t>a </a:t>
            </a:r>
            <a:r>
              <a:rPr lang="en-US" sz="2000" dirty="0">
                <a:solidFill>
                  <a:sysClr val="windowText" lastClr="000000"/>
                </a:solidFill>
                <a:latin typeface="Arial MT"/>
                <a:cs typeface="Arial MT"/>
              </a:rPr>
              <a:t>nation</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can</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be</a:t>
            </a:r>
            <a:r>
              <a:rPr lang="en-US" sz="2000" spc="-25" dirty="0">
                <a:solidFill>
                  <a:sysClr val="windowText" lastClr="000000"/>
                </a:solidFill>
                <a:latin typeface="Arial MT"/>
                <a:cs typeface="Arial MT"/>
              </a:rPr>
              <a:t> </a:t>
            </a:r>
            <a:r>
              <a:rPr lang="en-US" sz="2000" dirty="0">
                <a:solidFill>
                  <a:sysClr val="windowText" lastClr="000000"/>
                </a:solidFill>
                <a:latin typeface="Arial MT"/>
                <a:cs typeface="Arial MT"/>
              </a:rPr>
              <a:t>attacked</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by</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exploiting</a:t>
            </a:r>
            <a:r>
              <a:rPr lang="en-US" sz="2000" spc="-25" dirty="0">
                <a:solidFill>
                  <a:sysClr val="windowText" lastClr="000000"/>
                </a:solidFill>
                <a:latin typeface="Arial MT"/>
                <a:cs typeface="Arial MT"/>
              </a:rPr>
              <a:t> </a:t>
            </a:r>
            <a:r>
              <a:rPr lang="en-US" sz="2000" dirty="0">
                <a:solidFill>
                  <a:sysClr val="windowText" lastClr="000000"/>
                </a:solidFill>
                <a:latin typeface="Arial MT"/>
                <a:cs typeface="Arial MT"/>
              </a:rPr>
              <a:t>flaws</a:t>
            </a:r>
            <a:r>
              <a:rPr lang="en-US" sz="2000" spc="-15" dirty="0">
                <a:solidFill>
                  <a:sysClr val="windowText" lastClr="000000"/>
                </a:solidFill>
                <a:latin typeface="Arial MT"/>
                <a:cs typeface="Arial MT"/>
              </a:rPr>
              <a:t> </a:t>
            </a:r>
            <a:r>
              <a:rPr lang="en-US" sz="2000" dirty="0">
                <a:solidFill>
                  <a:sysClr val="windowText" lastClr="000000"/>
                </a:solidFill>
                <a:latin typeface="Arial MT"/>
                <a:cs typeface="Arial MT"/>
              </a:rPr>
              <a:t>in</a:t>
            </a:r>
            <a:r>
              <a:rPr lang="en-US" sz="2000" spc="-40" dirty="0">
                <a:solidFill>
                  <a:sysClr val="windowText" lastClr="000000"/>
                </a:solidFill>
                <a:latin typeface="Arial MT"/>
                <a:cs typeface="Arial MT"/>
              </a:rPr>
              <a:t> </a:t>
            </a:r>
            <a:r>
              <a:rPr lang="en-US" sz="2000" dirty="0">
                <a:solidFill>
                  <a:sysClr val="windowText" lastClr="000000"/>
                </a:solidFill>
                <a:latin typeface="Arial MT"/>
                <a:cs typeface="Arial MT"/>
              </a:rPr>
              <a:t>computer</a:t>
            </a:r>
            <a:r>
              <a:rPr lang="en-US" sz="2000" spc="-20" dirty="0">
                <a:solidFill>
                  <a:sysClr val="windowText" lastClr="000000"/>
                </a:solidFill>
                <a:latin typeface="Arial MT"/>
                <a:cs typeface="Arial MT"/>
              </a:rPr>
              <a:t> </a:t>
            </a:r>
            <a:r>
              <a:rPr lang="en-US" sz="2000" spc="-10" dirty="0">
                <a:solidFill>
                  <a:sysClr val="windowText" lastClr="000000"/>
                </a:solidFill>
                <a:latin typeface="Arial MT"/>
                <a:cs typeface="Arial MT"/>
              </a:rPr>
              <a:t>security.</a:t>
            </a:r>
            <a:endParaRPr lang="en-US" sz="2000" dirty="0">
              <a:solidFill>
                <a:sysClr val="windowText" lastClr="000000"/>
              </a:solidFill>
              <a:latin typeface="Arial MT"/>
              <a:cs typeface="Arial MT"/>
            </a:endParaRPr>
          </a:p>
          <a:p>
            <a:pPr marL="355600" marR="5080" lvl="0" indent="-343535" fontAlgn="auto">
              <a:lnSpc>
                <a:spcPct val="104700"/>
              </a:lnSpc>
              <a:spcBef>
                <a:spcPts val="380"/>
              </a:spcBef>
              <a:spcAft>
                <a:spcPts val="0"/>
              </a:spcAft>
              <a:buClr>
                <a:srgbClr val="00007C"/>
              </a:buClr>
              <a:buSzPct val="75000"/>
              <a:buFont typeface="Wingdings"/>
              <a:buChar char=""/>
              <a:tabLst>
                <a:tab pos="355600" algn="l"/>
              </a:tabLst>
            </a:pPr>
            <a:r>
              <a:rPr lang="en-US" sz="2000" dirty="0">
                <a:solidFill>
                  <a:sysClr val="windowText" lastClr="000000"/>
                </a:solidFill>
                <a:latin typeface="Arial MT"/>
                <a:cs typeface="Arial MT"/>
              </a:rPr>
              <a:t>Recently,</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the</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term</a:t>
            </a:r>
            <a:r>
              <a:rPr lang="en-US" sz="2000" spc="-35" dirty="0">
                <a:solidFill>
                  <a:sysClr val="windowText" lastClr="000000"/>
                </a:solidFill>
                <a:latin typeface="Arial MT"/>
                <a:cs typeface="Arial MT"/>
              </a:rPr>
              <a:t> </a:t>
            </a:r>
            <a:r>
              <a:rPr lang="en-US" sz="2000" u="sng" dirty="0">
                <a:solidFill>
                  <a:sysClr val="windowText" lastClr="000000"/>
                </a:solidFill>
                <a:uFill>
                  <a:solidFill>
                    <a:srgbClr val="000000"/>
                  </a:solidFill>
                </a:uFill>
                <a:latin typeface="Arial MT"/>
                <a:cs typeface="Arial MT"/>
              </a:rPr>
              <a:t>cyberwarfare</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has</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entered</a:t>
            </a:r>
            <a:r>
              <a:rPr lang="en-US" sz="2000" spc="-25" dirty="0">
                <a:solidFill>
                  <a:sysClr val="windowText" lastClr="000000"/>
                </a:solidFill>
                <a:latin typeface="Arial MT"/>
                <a:cs typeface="Arial MT"/>
              </a:rPr>
              <a:t> </a:t>
            </a:r>
            <a:r>
              <a:rPr lang="en-US" sz="2000" dirty="0">
                <a:solidFill>
                  <a:sysClr val="windowText" lastClr="000000"/>
                </a:solidFill>
                <a:latin typeface="Arial MT"/>
                <a:cs typeface="Arial MT"/>
              </a:rPr>
              <a:t>the</a:t>
            </a:r>
            <a:r>
              <a:rPr lang="en-US" sz="2000" spc="-35" dirty="0">
                <a:solidFill>
                  <a:sysClr val="windowText" lastClr="000000"/>
                </a:solidFill>
                <a:latin typeface="Arial MT"/>
                <a:cs typeface="Arial MT"/>
              </a:rPr>
              <a:t> </a:t>
            </a:r>
            <a:r>
              <a:rPr lang="en-US" sz="2000" dirty="0">
                <a:solidFill>
                  <a:sysClr val="windowText" lastClr="000000"/>
                </a:solidFill>
                <a:latin typeface="Arial MT"/>
                <a:cs typeface="Arial MT"/>
              </a:rPr>
              <a:t>dictionary</a:t>
            </a:r>
            <a:r>
              <a:rPr lang="en-US" sz="2000" spc="-35" dirty="0">
                <a:solidFill>
                  <a:sysClr val="windowText" lastClr="000000"/>
                </a:solidFill>
                <a:latin typeface="Arial MT"/>
                <a:cs typeface="Arial MT"/>
              </a:rPr>
              <a:t> </a:t>
            </a:r>
            <a:r>
              <a:rPr lang="en-US" sz="2000" spc="-10" dirty="0">
                <a:solidFill>
                  <a:sysClr val="windowText" lastClr="000000"/>
                </a:solidFill>
                <a:latin typeface="Arial MT"/>
                <a:cs typeface="Arial MT"/>
              </a:rPr>
              <a:t>meaning </a:t>
            </a:r>
            <a:r>
              <a:rPr lang="en-US" sz="2000" dirty="0">
                <a:solidFill>
                  <a:sysClr val="windowText" lastClr="000000"/>
                </a:solidFill>
                <a:latin typeface="Arial MT"/>
                <a:cs typeface="Arial MT"/>
              </a:rPr>
              <a:t>“actions</a:t>
            </a:r>
            <a:r>
              <a:rPr lang="en-US" sz="2000" spc="-10" dirty="0">
                <a:solidFill>
                  <a:sysClr val="windowText" lastClr="000000"/>
                </a:solidFill>
                <a:latin typeface="Arial MT"/>
                <a:cs typeface="Arial MT"/>
              </a:rPr>
              <a:t> </a:t>
            </a:r>
            <a:r>
              <a:rPr lang="en-US" sz="2000" dirty="0">
                <a:solidFill>
                  <a:sysClr val="windowText" lastClr="000000"/>
                </a:solidFill>
                <a:latin typeface="Arial MT"/>
                <a:cs typeface="Arial MT"/>
              </a:rPr>
              <a:t>by</a:t>
            </a:r>
            <a:r>
              <a:rPr lang="en-US" sz="2000" spc="-15" dirty="0">
                <a:solidFill>
                  <a:sysClr val="windowText" lastClr="000000"/>
                </a:solidFill>
                <a:latin typeface="Arial MT"/>
                <a:cs typeface="Arial MT"/>
              </a:rPr>
              <a:t> </a:t>
            </a:r>
            <a:r>
              <a:rPr lang="en-US" sz="2000" dirty="0">
                <a:solidFill>
                  <a:sysClr val="windowText" lastClr="000000"/>
                </a:solidFill>
                <a:latin typeface="Arial MT"/>
                <a:cs typeface="Arial MT"/>
              </a:rPr>
              <a:t>a</a:t>
            </a:r>
            <a:r>
              <a:rPr lang="en-US" sz="2000" spc="-30" dirty="0">
                <a:solidFill>
                  <a:sysClr val="windowText" lastClr="000000"/>
                </a:solidFill>
                <a:latin typeface="Arial MT"/>
                <a:cs typeface="Arial MT"/>
              </a:rPr>
              <a:t> </a:t>
            </a:r>
            <a:r>
              <a:rPr lang="en-US" sz="2000" spc="-10" dirty="0">
                <a:solidFill>
                  <a:sysClr val="windowText" lastClr="000000"/>
                </a:solidFill>
                <a:latin typeface="Arial MT"/>
                <a:cs typeface="Arial MT"/>
              </a:rPr>
              <a:t>nation-</a:t>
            </a:r>
            <a:r>
              <a:rPr lang="en-US" sz="2000" dirty="0">
                <a:solidFill>
                  <a:sysClr val="windowText" lastClr="000000"/>
                </a:solidFill>
                <a:latin typeface="Arial MT"/>
                <a:cs typeface="Arial MT"/>
              </a:rPr>
              <a:t>state</a:t>
            </a:r>
            <a:r>
              <a:rPr lang="en-US" sz="2000" spc="-10" dirty="0">
                <a:solidFill>
                  <a:sysClr val="windowText" lastClr="000000"/>
                </a:solidFill>
                <a:latin typeface="Arial MT"/>
                <a:cs typeface="Arial MT"/>
              </a:rPr>
              <a:t> </a:t>
            </a:r>
            <a:r>
              <a:rPr lang="en-US" sz="2000" dirty="0">
                <a:solidFill>
                  <a:sysClr val="windowText" lastClr="000000"/>
                </a:solidFill>
                <a:latin typeface="Arial MT"/>
                <a:cs typeface="Arial MT"/>
              </a:rPr>
              <a:t>to</a:t>
            </a:r>
            <a:r>
              <a:rPr lang="en-US" sz="2000" spc="-15" dirty="0">
                <a:solidFill>
                  <a:sysClr val="windowText" lastClr="000000"/>
                </a:solidFill>
                <a:latin typeface="Arial MT"/>
                <a:cs typeface="Arial MT"/>
              </a:rPr>
              <a:t> </a:t>
            </a:r>
            <a:r>
              <a:rPr lang="en-US" sz="2000" dirty="0">
                <a:solidFill>
                  <a:sysClr val="windowText" lastClr="000000"/>
                </a:solidFill>
                <a:latin typeface="Arial MT"/>
                <a:cs typeface="Arial MT"/>
              </a:rPr>
              <a:t>penetrate</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another</a:t>
            </a:r>
            <a:r>
              <a:rPr lang="en-US" sz="2000" spc="-10" dirty="0">
                <a:solidFill>
                  <a:sysClr val="windowText" lastClr="000000"/>
                </a:solidFill>
                <a:latin typeface="Arial MT"/>
                <a:cs typeface="Arial MT"/>
              </a:rPr>
              <a:t> </a:t>
            </a:r>
            <a:r>
              <a:rPr lang="en-US" sz="2000" dirty="0">
                <a:solidFill>
                  <a:sysClr val="windowText" lastClr="000000"/>
                </a:solidFill>
                <a:latin typeface="Arial MT"/>
                <a:cs typeface="Arial MT"/>
              </a:rPr>
              <a:t>nation's</a:t>
            </a:r>
            <a:r>
              <a:rPr lang="en-US" sz="2000" spc="-10" dirty="0">
                <a:solidFill>
                  <a:sysClr val="windowText" lastClr="000000"/>
                </a:solidFill>
                <a:latin typeface="Arial MT"/>
                <a:cs typeface="Arial MT"/>
              </a:rPr>
              <a:t> computers</a:t>
            </a:r>
            <a:r>
              <a:rPr lang="en-US" sz="2000" spc="500" dirty="0">
                <a:solidFill>
                  <a:sysClr val="windowText" lastClr="000000"/>
                </a:solidFill>
                <a:latin typeface="Arial MT"/>
                <a:cs typeface="Arial MT"/>
              </a:rPr>
              <a:t> </a:t>
            </a:r>
            <a:r>
              <a:rPr lang="en-US" sz="2000" dirty="0">
                <a:solidFill>
                  <a:sysClr val="windowText" lastClr="000000"/>
                </a:solidFill>
                <a:latin typeface="Arial MT"/>
                <a:cs typeface="Arial MT"/>
              </a:rPr>
              <a:t>or</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networks</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for</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the</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purposes</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of</a:t>
            </a:r>
            <a:r>
              <a:rPr lang="en-US" sz="2000" spc="-25" dirty="0">
                <a:solidFill>
                  <a:sysClr val="windowText" lastClr="000000"/>
                </a:solidFill>
                <a:latin typeface="Arial MT"/>
                <a:cs typeface="Arial MT"/>
              </a:rPr>
              <a:t> </a:t>
            </a:r>
            <a:r>
              <a:rPr lang="en-US" sz="2000" dirty="0">
                <a:solidFill>
                  <a:sysClr val="windowText" lastClr="000000"/>
                </a:solidFill>
                <a:latin typeface="Arial MT"/>
                <a:cs typeface="Arial MT"/>
              </a:rPr>
              <a:t>causing</a:t>
            </a:r>
            <a:r>
              <a:rPr lang="en-US" sz="2000" spc="-30" dirty="0">
                <a:solidFill>
                  <a:sysClr val="windowText" lastClr="000000"/>
                </a:solidFill>
                <a:latin typeface="Arial MT"/>
                <a:cs typeface="Arial MT"/>
              </a:rPr>
              <a:t> </a:t>
            </a:r>
            <a:r>
              <a:rPr lang="en-US" sz="2000" dirty="0">
                <a:solidFill>
                  <a:sysClr val="windowText" lastClr="000000"/>
                </a:solidFill>
                <a:latin typeface="Arial MT"/>
                <a:cs typeface="Arial MT"/>
              </a:rPr>
              <a:t>damage</a:t>
            </a:r>
            <a:r>
              <a:rPr lang="en-US" sz="2000" spc="-20" dirty="0">
                <a:solidFill>
                  <a:sysClr val="windowText" lastClr="000000"/>
                </a:solidFill>
                <a:latin typeface="Arial MT"/>
                <a:cs typeface="Arial MT"/>
              </a:rPr>
              <a:t> </a:t>
            </a:r>
            <a:r>
              <a:rPr lang="en-US" sz="2000" dirty="0">
                <a:solidFill>
                  <a:sysClr val="windowText" lastClr="000000"/>
                </a:solidFill>
                <a:latin typeface="Arial MT"/>
                <a:cs typeface="Arial MT"/>
              </a:rPr>
              <a:t>or</a:t>
            </a:r>
            <a:r>
              <a:rPr lang="en-US" sz="2000" spc="-20" dirty="0">
                <a:solidFill>
                  <a:sysClr val="windowText" lastClr="000000"/>
                </a:solidFill>
                <a:latin typeface="Arial MT"/>
                <a:cs typeface="Arial MT"/>
              </a:rPr>
              <a:t> </a:t>
            </a:r>
            <a:r>
              <a:rPr lang="en-US" sz="2000" spc="-10" dirty="0">
                <a:solidFill>
                  <a:sysClr val="windowText" lastClr="000000"/>
                </a:solidFill>
                <a:latin typeface="Arial MT"/>
                <a:cs typeface="Arial MT"/>
              </a:rPr>
              <a:t>disruption”</a:t>
            </a:r>
            <a:endParaRPr lang="en-US" dirty="0"/>
          </a:p>
        </p:txBody>
      </p:sp>
    </p:spTree>
    <p:extLst>
      <p:ext uri="{BB962C8B-B14F-4D97-AF65-F5344CB8AC3E}">
        <p14:creationId xmlns:p14="http://schemas.microsoft.com/office/powerpoint/2010/main" val="717813704"/>
      </p:ext>
    </p:extLst>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085" y="609600"/>
            <a:ext cx="8763000" cy="627992"/>
          </a:xfrm>
          <a:prstGeom prst="rect">
            <a:avLst/>
          </a:prstGeom>
        </p:spPr>
        <p:txBody>
          <a:bodyPr vert="horz" wrap="square" lIns="0" tIns="10795" rIns="0" bIns="0" rtlCol="0">
            <a:spAutoFit/>
          </a:bodyPr>
          <a:lstStyle/>
          <a:p>
            <a:pPr marL="469900" marR="5080">
              <a:lnSpc>
                <a:spcPts val="2520"/>
              </a:lnSpc>
              <a:spcBef>
                <a:spcPts val="85"/>
              </a:spcBef>
            </a:pPr>
            <a:r>
              <a:rPr lang="en-US" sz="3200" dirty="0"/>
              <a:t>How to determine trust</a:t>
            </a:r>
            <a:r>
              <a:rPr lang="en-US" sz="2000" dirty="0"/>
              <a:t/>
            </a:r>
            <a:br>
              <a:rPr lang="en-US" sz="2000" dirty="0"/>
            </a:br>
            <a:endParaRPr sz="2000" dirty="0"/>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20</a:t>
            </a:fld>
            <a:endParaRPr spc="-25" dirty="0"/>
          </a:p>
        </p:txBody>
      </p:sp>
      <p:sp>
        <p:nvSpPr>
          <p:cNvPr id="3" name="object 3"/>
          <p:cNvSpPr txBox="1"/>
          <p:nvPr/>
        </p:nvSpPr>
        <p:spPr>
          <a:xfrm>
            <a:off x="526795" y="1388109"/>
            <a:ext cx="8289290" cy="4070473"/>
          </a:xfrm>
          <a:prstGeom prst="rect">
            <a:avLst/>
          </a:prstGeom>
        </p:spPr>
        <p:txBody>
          <a:bodyPr vert="horz" wrap="square" lIns="0" tIns="12065" rIns="0" bIns="0" rtlCol="0">
            <a:spAutoFit/>
          </a:bodyPr>
          <a:lstStyle/>
          <a:p>
            <a:pPr marL="451484" lvl="1" indent="-342900">
              <a:lnSpc>
                <a:spcPct val="100000"/>
              </a:lnSpc>
              <a:spcBef>
                <a:spcPts val="1635"/>
              </a:spcBef>
              <a:buClr>
                <a:srgbClr val="00007C"/>
              </a:buClr>
              <a:buSzPct val="75000"/>
              <a:buFont typeface="Wingdings"/>
              <a:buChar char=""/>
              <a:tabLst>
                <a:tab pos="451484" algn="l"/>
              </a:tabLst>
            </a:pPr>
            <a:r>
              <a:rPr sz="2000" dirty="0" smtClean="0">
                <a:latin typeface="Arial MT"/>
                <a:cs typeface="Arial MT"/>
              </a:rPr>
              <a:t>Policies</a:t>
            </a:r>
            <a:r>
              <a:rPr sz="2000" spc="-40" dirty="0" smtClean="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reputation</a:t>
            </a:r>
            <a:r>
              <a:rPr sz="2000" spc="-35" dirty="0">
                <a:latin typeface="Arial MT"/>
                <a:cs typeface="Arial MT"/>
              </a:rPr>
              <a:t> </a:t>
            </a:r>
            <a:r>
              <a:rPr sz="2000" dirty="0">
                <a:latin typeface="Arial MT"/>
                <a:cs typeface="Arial MT"/>
              </a:rPr>
              <a:t>are</a:t>
            </a:r>
            <a:r>
              <a:rPr sz="2000" spc="-50" dirty="0">
                <a:latin typeface="Arial MT"/>
                <a:cs typeface="Arial MT"/>
              </a:rPr>
              <a:t> </a:t>
            </a:r>
            <a:r>
              <a:rPr sz="2000" dirty="0">
                <a:latin typeface="Arial MT"/>
                <a:cs typeface="Arial MT"/>
              </a:rPr>
              <a:t>two</a:t>
            </a:r>
            <a:r>
              <a:rPr sz="2000" spc="-40" dirty="0">
                <a:latin typeface="Arial MT"/>
                <a:cs typeface="Arial MT"/>
              </a:rPr>
              <a:t> </a:t>
            </a:r>
            <a:r>
              <a:rPr sz="2000" dirty="0">
                <a:latin typeface="Arial MT"/>
                <a:cs typeface="Arial MT"/>
              </a:rPr>
              <a:t>ways</a:t>
            </a:r>
            <a:r>
              <a:rPr sz="2000" spc="-35" dirty="0">
                <a:latin typeface="Arial MT"/>
                <a:cs typeface="Arial MT"/>
              </a:rPr>
              <a:t> </a:t>
            </a:r>
            <a:r>
              <a:rPr sz="2000" dirty="0">
                <a:latin typeface="Arial MT"/>
                <a:cs typeface="Arial MT"/>
              </a:rPr>
              <a:t>of</a:t>
            </a:r>
            <a:r>
              <a:rPr sz="2000" spc="-45" dirty="0">
                <a:latin typeface="Arial MT"/>
                <a:cs typeface="Arial MT"/>
              </a:rPr>
              <a:t> </a:t>
            </a:r>
            <a:r>
              <a:rPr sz="2000" dirty="0">
                <a:latin typeface="Arial MT"/>
                <a:cs typeface="Arial MT"/>
              </a:rPr>
              <a:t>determining</a:t>
            </a:r>
            <a:r>
              <a:rPr sz="2000" spc="-35" dirty="0">
                <a:latin typeface="Arial MT"/>
                <a:cs typeface="Arial MT"/>
              </a:rPr>
              <a:t> </a:t>
            </a:r>
            <a:r>
              <a:rPr sz="2000" spc="-10" dirty="0">
                <a:latin typeface="Arial MT"/>
                <a:cs typeface="Arial MT"/>
              </a:rPr>
              <a:t>trust.</a:t>
            </a:r>
            <a:endParaRPr sz="2000" dirty="0">
              <a:latin typeface="Arial MT"/>
              <a:cs typeface="Arial MT"/>
            </a:endParaRPr>
          </a:p>
          <a:p>
            <a:pPr marL="855980" marR="398780" lvl="2" indent="-285750">
              <a:lnSpc>
                <a:spcPct val="100200"/>
              </a:lnSpc>
              <a:spcBef>
                <a:spcPts val="280"/>
              </a:spcBef>
              <a:buClr>
                <a:srgbClr val="9999CC"/>
              </a:buClr>
              <a:buSzPct val="80555"/>
              <a:buFont typeface="Wingdings" panose="05000000000000000000" pitchFamily="2" charset="2"/>
              <a:buChar char="§"/>
              <a:tabLst>
                <a:tab pos="857250" algn="l"/>
              </a:tabLst>
            </a:pPr>
            <a:r>
              <a:rPr sz="1800" dirty="0">
                <a:latin typeface="Arial MT"/>
                <a:cs typeface="Arial MT"/>
              </a:rPr>
              <a:t>Policies</a:t>
            </a:r>
            <a:r>
              <a:rPr sz="1800" spc="-20" dirty="0">
                <a:latin typeface="Arial MT"/>
                <a:cs typeface="Arial MT"/>
              </a:rPr>
              <a:t> </a:t>
            </a:r>
            <a:r>
              <a:rPr sz="1800" dirty="0">
                <a:latin typeface="Arial MT"/>
                <a:cs typeface="Arial MT"/>
              </a:rPr>
              <a:t>reveal</a:t>
            </a:r>
            <a:r>
              <a:rPr sz="1800" spc="-15" dirty="0">
                <a:latin typeface="Arial MT"/>
                <a:cs typeface="Arial MT"/>
              </a:rPr>
              <a:t> </a:t>
            </a:r>
            <a:r>
              <a:rPr sz="1800" dirty="0">
                <a:latin typeface="Arial MT"/>
                <a:cs typeface="Arial MT"/>
              </a:rPr>
              <a:t>the</a:t>
            </a:r>
            <a:r>
              <a:rPr sz="1800" spc="-30" dirty="0">
                <a:latin typeface="Arial MT"/>
                <a:cs typeface="Arial MT"/>
              </a:rPr>
              <a:t> </a:t>
            </a:r>
            <a:r>
              <a:rPr sz="1800" dirty="0">
                <a:latin typeface="Arial MT"/>
                <a:cs typeface="Arial MT"/>
              </a:rPr>
              <a:t>conditions</a:t>
            </a:r>
            <a:r>
              <a:rPr sz="1800" spc="-20" dirty="0">
                <a:latin typeface="Arial MT"/>
                <a:cs typeface="Arial MT"/>
              </a:rPr>
              <a:t> </a:t>
            </a:r>
            <a:r>
              <a:rPr sz="1800" dirty="0">
                <a:latin typeface="Arial MT"/>
                <a:cs typeface="Arial MT"/>
              </a:rPr>
              <a:t>to</a:t>
            </a:r>
            <a:r>
              <a:rPr sz="1800" spc="-20" dirty="0">
                <a:latin typeface="Arial MT"/>
                <a:cs typeface="Arial MT"/>
              </a:rPr>
              <a:t> </a:t>
            </a:r>
            <a:r>
              <a:rPr sz="1800" dirty="0">
                <a:latin typeface="Arial MT"/>
                <a:cs typeface="Arial MT"/>
              </a:rPr>
              <a:t>obtain</a:t>
            </a:r>
            <a:r>
              <a:rPr sz="1800" spc="-15" dirty="0">
                <a:latin typeface="Arial MT"/>
                <a:cs typeface="Arial MT"/>
              </a:rPr>
              <a:t> </a:t>
            </a:r>
            <a:r>
              <a:rPr sz="1800" dirty="0">
                <a:latin typeface="Arial MT"/>
                <a:cs typeface="Arial MT"/>
              </a:rPr>
              <a:t>trust,</a:t>
            </a:r>
            <a:r>
              <a:rPr sz="1800" spc="-20" dirty="0">
                <a:latin typeface="Arial MT"/>
                <a:cs typeface="Arial MT"/>
              </a:rPr>
              <a:t> </a:t>
            </a:r>
            <a:r>
              <a:rPr sz="1800" dirty="0">
                <a:latin typeface="Arial MT"/>
                <a:cs typeface="Arial MT"/>
              </a:rPr>
              <a:t>and</a:t>
            </a:r>
            <a:r>
              <a:rPr sz="1800" spc="-20"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actions</a:t>
            </a:r>
            <a:r>
              <a:rPr sz="1800" spc="-10" dirty="0">
                <a:latin typeface="Arial MT"/>
                <a:cs typeface="Arial MT"/>
              </a:rPr>
              <a:t> </a:t>
            </a:r>
            <a:r>
              <a:rPr sz="1800" spc="-20" dirty="0">
                <a:latin typeface="Arial MT"/>
                <a:cs typeface="Arial MT"/>
              </a:rPr>
              <a:t>when 	</a:t>
            </a:r>
            <a:r>
              <a:rPr sz="1800" dirty="0">
                <a:latin typeface="Arial MT"/>
                <a:cs typeface="Arial MT"/>
              </a:rPr>
              <a:t>some</a:t>
            </a:r>
            <a:r>
              <a:rPr sz="1800" spc="-30"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conditions</a:t>
            </a:r>
            <a:r>
              <a:rPr sz="1800" spc="-15" dirty="0">
                <a:latin typeface="Arial MT"/>
                <a:cs typeface="Arial MT"/>
              </a:rPr>
              <a:t> </a:t>
            </a:r>
            <a:r>
              <a:rPr sz="1800" dirty="0">
                <a:latin typeface="Arial MT"/>
                <a:cs typeface="Arial MT"/>
              </a:rPr>
              <a:t>are</a:t>
            </a:r>
            <a:r>
              <a:rPr sz="1800" spc="-20" dirty="0">
                <a:latin typeface="Arial MT"/>
                <a:cs typeface="Arial MT"/>
              </a:rPr>
              <a:t> </a:t>
            </a:r>
            <a:r>
              <a:rPr sz="1800" dirty="0">
                <a:latin typeface="Arial MT"/>
                <a:cs typeface="Arial MT"/>
              </a:rPr>
              <a:t>met.</a:t>
            </a:r>
            <a:r>
              <a:rPr sz="1800" spc="-10" dirty="0">
                <a:latin typeface="Arial MT"/>
                <a:cs typeface="Arial MT"/>
              </a:rPr>
              <a:t> </a:t>
            </a:r>
            <a:r>
              <a:rPr sz="1800" dirty="0">
                <a:latin typeface="Arial MT"/>
                <a:cs typeface="Arial MT"/>
              </a:rPr>
              <a:t>Policies</a:t>
            </a:r>
            <a:r>
              <a:rPr sz="1800" spc="-15" dirty="0">
                <a:latin typeface="Arial MT"/>
                <a:cs typeface="Arial MT"/>
              </a:rPr>
              <a:t> </a:t>
            </a:r>
            <a:r>
              <a:rPr sz="1800" dirty="0">
                <a:latin typeface="Arial MT"/>
                <a:cs typeface="Arial MT"/>
              </a:rPr>
              <a:t>require</a:t>
            </a:r>
            <a:r>
              <a:rPr sz="1800" spc="-15"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verification</a:t>
            </a:r>
            <a:r>
              <a:rPr sz="1800" spc="-10" dirty="0">
                <a:latin typeface="Arial MT"/>
                <a:cs typeface="Arial MT"/>
              </a:rPr>
              <a:t> </a:t>
            </a:r>
            <a:r>
              <a:rPr sz="1800" spc="-25" dirty="0">
                <a:latin typeface="Arial MT"/>
                <a:cs typeface="Arial MT"/>
              </a:rPr>
              <a:t>of 	</a:t>
            </a:r>
            <a:r>
              <a:rPr sz="1800" dirty="0">
                <a:latin typeface="Arial MT"/>
                <a:cs typeface="Arial MT"/>
              </a:rPr>
              <a:t>credentials;</a:t>
            </a:r>
            <a:r>
              <a:rPr sz="1800" spc="-30" dirty="0">
                <a:latin typeface="Arial MT"/>
                <a:cs typeface="Arial MT"/>
              </a:rPr>
              <a:t> </a:t>
            </a:r>
            <a:r>
              <a:rPr sz="1800" dirty="0">
                <a:latin typeface="Arial MT"/>
                <a:cs typeface="Arial MT"/>
              </a:rPr>
              <a:t>credentials</a:t>
            </a:r>
            <a:r>
              <a:rPr sz="1800" spc="-15" dirty="0">
                <a:latin typeface="Arial MT"/>
                <a:cs typeface="Arial MT"/>
              </a:rPr>
              <a:t> </a:t>
            </a:r>
            <a:r>
              <a:rPr sz="1800" dirty="0">
                <a:latin typeface="Arial MT"/>
                <a:cs typeface="Arial MT"/>
              </a:rPr>
              <a:t>are</a:t>
            </a:r>
            <a:r>
              <a:rPr sz="1800" spc="-20" dirty="0">
                <a:latin typeface="Arial MT"/>
                <a:cs typeface="Arial MT"/>
              </a:rPr>
              <a:t> </a:t>
            </a:r>
            <a:r>
              <a:rPr sz="1800" dirty="0">
                <a:latin typeface="Arial MT"/>
                <a:cs typeface="Arial MT"/>
              </a:rPr>
              <a:t>issued</a:t>
            </a:r>
            <a:r>
              <a:rPr sz="1800" spc="-15" dirty="0">
                <a:latin typeface="Arial MT"/>
                <a:cs typeface="Arial MT"/>
              </a:rPr>
              <a:t> </a:t>
            </a:r>
            <a:r>
              <a:rPr sz="1800" dirty="0">
                <a:latin typeface="Arial MT"/>
                <a:cs typeface="Arial MT"/>
              </a:rPr>
              <a:t>by</a:t>
            </a:r>
            <a:r>
              <a:rPr sz="1800" spc="-15" dirty="0">
                <a:latin typeface="Arial MT"/>
                <a:cs typeface="Arial MT"/>
              </a:rPr>
              <a:t> </a:t>
            </a:r>
            <a:r>
              <a:rPr sz="1800" dirty="0">
                <a:latin typeface="Arial MT"/>
                <a:cs typeface="Arial MT"/>
              </a:rPr>
              <a:t>a</a:t>
            </a:r>
            <a:r>
              <a:rPr sz="1800" spc="-20" dirty="0">
                <a:latin typeface="Arial MT"/>
                <a:cs typeface="Arial MT"/>
              </a:rPr>
              <a:t> </a:t>
            </a:r>
            <a:r>
              <a:rPr sz="1800" dirty="0">
                <a:latin typeface="Arial MT"/>
                <a:cs typeface="Arial MT"/>
              </a:rPr>
              <a:t>trusted</a:t>
            </a:r>
            <a:r>
              <a:rPr sz="1800" spc="-25" dirty="0">
                <a:latin typeface="Arial MT"/>
                <a:cs typeface="Arial MT"/>
              </a:rPr>
              <a:t> </a:t>
            </a:r>
            <a:r>
              <a:rPr sz="1800" dirty="0">
                <a:latin typeface="Arial MT"/>
                <a:cs typeface="Arial MT"/>
              </a:rPr>
              <a:t>authority</a:t>
            </a:r>
            <a:r>
              <a:rPr sz="1800" spc="-15" dirty="0">
                <a:latin typeface="Arial MT"/>
                <a:cs typeface="Arial MT"/>
              </a:rPr>
              <a:t> </a:t>
            </a:r>
            <a:r>
              <a:rPr sz="1800" dirty="0">
                <a:latin typeface="Arial MT"/>
                <a:cs typeface="Arial MT"/>
              </a:rPr>
              <a:t>and</a:t>
            </a:r>
            <a:r>
              <a:rPr sz="1800" spc="-15" dirty="0">
                <a:latin typeface="Arial MT"/>
                <a:cs typeface="Arial MT"/>
              </a:rPr>
              <a:t> </a:t>
            </a:r>
            <a:r>
              <a:rPr sz="1800" spc="-10" dirty="0">
                <a:latin typeface="Arial MT"/>
                <a:cs typeface="Arial MT"/>
              </a:rPr>
              <a:t>describe 	</a:t>
            </a:r>
            <a:r>
              <a:rPr sz="1800" dirty="0">
                <a:latin typeface="Arial MT"/>
                <a:cs typeface="Arial MT"/>
              </a:rPr>
              <a:t>the</a:t>
            </a:r>
            <a:r>
              <a:rPr sz="1800" spc="-25" dirty="0">
                <a:latin typeface="Arial MT"/>
                <a:cs typeface="Arial MT"/>
              </a:rPr>
              <a:t> </a:t>
            </a:r>
            <a:r>
              <a:rPr sz="1800" dirty="0">
                <a:latin typeface="Arial MT"/>
                <a:cs typeface="Arial MT"/>
              </a:rPr>
              <a:t>qualities</a:t>
            </a:r>
            <a:r>
              <a:rPr sz="1800" spc="-15" dirty="0">
                <a:latin typeface="Arial MT"/>
                <a:cs typeface="Arial MT"/>
              </a:rPr>
              <a:t> </a:t>
            </a:r>
            <a:r>
              <a:rPr sz="1800" dirty="0">
                <a:latin typeface="Arial MT"/>
                <a:cs typeface="Arial MT"/>
              </a:rPr>
              <a:t>of</a:t>
            </a:r>
            <a:r>
              <a:rPr sz="1800" spc="-10"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entity</a:t>
            </a:r>
            <a:r>
              <a:rPr sz="1800" spc="-10" dirty="0">
                <a:latin typeface="Arial MT"/>
                <a:cs typeface="Arial MT"/>
              </a:rPr>
              <a:t> </a:t>
            </a:r>
            <a:r>
              <a:rPr sz="1800" dirty="0">
                <a:latin typeface="Arial MT"/>
                <a:cs typeface="Arial MT"/>
              </a:rPr>
              <a:t>using</a:t>
            </a:r>
            <a:r>
              <a:rPr sz="1800" spc="-15" dirty="0">
                <a:latin typeface="Arial MT"/>
                <a:cs typeface="Arial MT"/>
              </a:rPr>
              <a:t> </a:t>
            </a:r>
            <a:r>
              <a:rPr sz="1800" dirty="0">
                <a:latin typeface="Arial MT"/>
                <a:cs typeface="Arial MT"/>
              </a:rPr>
              <a:t>the</a:t>
            </a:r>
            <a:r>
              <a:rPr sz="1800" spc="-25" dirty="0">
                <a:latin typeface="Arial MT"/>
                <a:cs typeface="Arial MT"/>
              </a:rPr>
              <a:t> </a:t>
            </a:r>
            <a:r>
              <a:rPr sz="1800" spc="-10" dirty="0">
                <a:latin typeface="Arial MT"/>
                <a:cs typeface="Arial MT"/>
              </a:rPr>
              <a:t>credential.</a:t>
            </a:r>
            <a:endParaRPr sz="1800" dirty="0">
              <a:latin typeface="Arial MT"/>
              <a:cs typeface="Arial MT"/>
            </a:endParaRPr>
          </a:p>
          <a:p>
            <a:pPr marL="855980" lvl="2" indent="-285750">
              <a:lnSpc>
                <a:spcPct val="100000"/>
              </a:lnSpc>
              <a:spcBef>
                <a:spcPts val="440"/>
              </a:spcBef>
              <a:buClr>
                <a:srgbClr val="9999CC"/>
              </a:buClr>
              <a:buSzPct val="80555"/>
              <a:buFont typeface="Wingdings" panose="05000000000000000000" pitchFamily="2" charset="2"/>
              <a:buChar char="§"/>
              <a:tabLst>
                <a:tab pos="855980" algn="l"/>
              </a:tabLst>
            </a:pPr>
            <a:r>
              <a:rPr sz="1800" dirty="0">
                <a:latin typeface="Arial MT"/>
                <a:cs typeface="Arial MT"/>
              </a:rPr>
              <a:t>Reputation</a:t>
            </a:r>
            <a:r>
              <a:rPr sz="1800" spc="-25" dirty="0">
                <a:latin typeface="Arial MT"/>
                <a:cs typeface="Arial MT"/>
              </a:rPr>
              <a:t> </a:t>
            </a:r>
            <a:r>
              <a:rPr sz="1800" dirty="0">
                <a:latin typeface="Arial MT"/>
                <a:cs typeface="Arial MT"/>
              </a:rPr>
              <a:t>is</a:t>
            </a:r>
            <a:r>
              <a:rPr sz="1800" spc="-15" dirty="0">
                <a:latin typeface="Arial MT"/>
                <a:cs typeface="Arial MT"/>
              </a:rPr>
              <a:t> </a:t>
            </a:r>
            <a:r>
              <a:rPr sz="1800" dirty="0">
                <a:latin typeface="Arial MT"/>
                <a:cs typeface="Arial MT"/>
              </a:rPr>
              <a:t>a</a:t>
            </a:r>
            <a:r>
              <a:rPr sz="1800" spc="-10" dirty="0">
                <a:latin typeface="Arial MT"/>
                <a:cs typeface="Arial MT"/>
              </a:rPr>
              <a:t> </a:t>
            </a:r>
            <a:r>
              <a:rPr sz="1800" dirty="0">
                <a:latin typeface="Arial MT"/>
                <a:cs typeface="Arial MT"/>
              </a:rPr>
              <a:t>quality</a:t>
            </a:r>
            <a:r>
              <a:rPr sz="1800" spc="-10" dirty="0">
                <a:latin typeface="Arial MT"/>
                <a:cs typeface="Arial MT"/>
              </a:rPr>
              <a:t> </a:t>
            </a:r>
            <a:r>
              <a:rPr sz="1800" dirty="0">
                <a:latin typeface="Arial MT"/>
                <a:cs typeface="Arial MT"/>
              </a:rPr>
              <a:t>attributed</a:t>
            </a:r>
            <a:r>
              <a:rPr sz="1800" spc="-20"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an</a:t>
            </a:r>
            <a:r>
              <a:rPr sz="1800" spc="-10" dirty="0">
                <a:latin typeface="Arial MT"/>
                <a:cs typeface="Arial MT"/>
              </a:rPr>
              <a:t> entity</a:t>
            </a:r>
            <a:r>
              <a:rPr sz="1800" spc="-10" dirty="0" smtClean="0">
                <a:latin typeface="Arial MT"/>
                <a:cs typeface="Arial MT"/>
              </a:rPr>
              <a:t>.</a:t>
            </a:r>
            <a:endParaRPr lang="en-US" sz="1800" spc="-10" dirty="0" smtClean="0">
              <a:latin typeface="Arial MT"/>
              <a:cs typeface="Arial MT"/>
            </a:endParaRPr>
          </a:p>
          <a:p>
            <a:pPr marL="852169" marR="433705">
              <a:lnSpc>
                <a:spcPct val="101699"/>
              </a:lnSpc>
              <a:spcBef>
                <a:spcPts val="60"/>
              </a:spcBef>
            </a:pPr>
            <a:r>
              <a:rPr lang="en-US" sz="1800" dirty="0" smtClean="0">
                <a:latin typeface="Arial MT"/>
                <a:cs typeface="Arial MT"/>
              </a:rPr>
              <a:t>Recommendations</a:t>
            </a:r>
            <a:r>
              <a:rPr lang="en-US" sz="1800" spc="-25" dirty="0" smtClean="0">
                <a:latin typeface="Arial MT"/>
                <a:cs typeface="Arial MT"/>
              </a:rPr>
              <a:t> </a:t>
            </a:r>
            <a:r>
              <a:rPr lang="en-US" sz="1800" dirty="0" smtClean="0">
                <a:latin typeface="Arial MT"/>
                <a:cs typeface="Arial MT"/>
              </a:rPr>
              <a:t>are</a:t>
            </a:r>
            <a:r>
              <a:rPr lang="en-US" sz="1800" spc="-30" dirty="0" smtClean="0">
                <a:latin typeface="Arial MT"/>
                <a:cs typeface="Arial MT"/>
              </a:rPr>
              <a:t> </a:t>
            </a:r>
            <a:r>
              <a:rPr lang="en-US" sz="1800" dirty="0" smtClean="0">
                <a:latin typeface="Arial MT"/>
                <a:cs typeface="Arial MT"/>
              </a:rPr>
              <a:t>based</a:t>
            </a:r>
            <a:r>
              <a:rPr lang="en-US" sz="1800" spc="-20" dirty="0" smtClean="0">
                <a:latin typeface="Arial MT"/>
                <a:cs typeface="Arial MT"/>
              </a:rPr>
              <a:t> </a:t>
            </a:r>
            <a:r>
              <a:rPr lang="en-US" sz="1800" dirty="0" smtClean="0">
                <a:latin typeface="Arial MT"/>
                <a:cs typeface="Arial MT"/>
              </a:rPr>
              <a:t>on</a:t>
            </a:r>
            <a:r>
              <a:rPr lang="en-US" sz="1800" spc="-30" dirty="0" smtClean="0">
                <a:latin typeface="Arial MT"/>
                <a:cs typeface="Arial MT"/>
              </a:rPr>
              <a:t> </a:t>
            </a:r>
            <a:r>
              <a:rPr lang="en-US" sz="1800" dirty="0" smtClean="0">
                <a:latin typeface="Arial MT"/>
                <a:cs typeface="Arial MT"/>
              </a:rPr>
              <a:t>trust</a:t>
            </a:r>
            <a:r>
              <a:rPr lang="en-US" sz="1800" spc="-20" dirty="0" smtClean="0">
                <a:latin typeface="Arial MT"/>
                <a:cs typeface="Arial MT"/>
              </a:rPr>
              <a:t> </a:t>
            </a:r>
            <a:r>
              <a:rPr lang="en-US" sz="1800" dirty="0" smtClean="0">
                <a:latin typeface="Arial MT"/>
                <a:cs typeface="Arial MT"/>
              </a:rPr>
              <a:t>decisions</a:t>
            </a:r>
            <a:r>
              <a:rPr lang="en-US" sz="1800" spc="-5" dirty="0" smtClean="0">
                <a:latin typeface="Arial MT"/>
                <a:cs typeface="Arial MT"/>
              </a:rPr>
              <a:t> </a:t>
            </a:r>
            <a:r>
              <a:rPr lang="en-US" sz="1800" dirty="0" smtClean="0">
                <a:latin typeface="Arial MT"/>
                <a:cs typeface="Arial MT"/>
              </a:rPr>
              <a:t>made</a:t>
            </a:r>
            <a:r>
              <a:rPr lang="en-US" sz="1800" spc="-20" dirty="0" smtClean="0">
                <a:latin typeface="Arial MT"/>
                <a:cs typeface="Arial MT"/>
              </a:rPr>
              <a:t> </a:t>
            </a:r>
            <a:r>
              <a:rPr lang="en-US" sz="1800" dirty="0" smtClean="0">
                <a:latin typeface="Arial MT"/>
                <a:cs typeface="Arial MT"/>
              </a:rPr>
              <a:t>by</a:t>
            </a:r>
            <a:r>
              <a:rPr lang="en-US" sz="1800" spc="-10" dirty="0" smtClean="0">
                <a:latin typeface="Arial MT"/>
                <a:cs typeface="Arial MT"/>
              </a:rPr>
              <a:t> </a:t>
            </a:r>
            <a:r>
              <a:rPr lang="en-US" sz="1800" dirty="0" smtClean="0">
                <a:latin typeface="Arial MT"/>
                <a:cs typeface="Arial MT"/>
              </a:rPr>
              <a:t>others</a:t>
            </a:r>
            <a:r>
              <a:rPr lang="en-US" sz="1800" spc="-20" dirty="0" smtClean="0">
                <a:latin typeface="Arial MT"/>
                <a:cs typeface="Arial MT"/>
              </a:rPr>
              <a:t> </a:t>
            </a:r>
            <a:r>
              <a:rPr lang="en-US" sz="1800" spc="-25" dirty="0" smtClean="0">
                <a:latin typeface="Arial MT"/>
                <a:cs typeface="Arial MT"/>
              </a:rPr>
              <a:t>and </a:t>
            </a:r>
            <a:r>
              <a:rPr lang="en-US" sz="1800" dirty="0" smtClean="0">
                <a:latin typeface="Arial MT"/>
                <a:cs typeface="Arial MT"/>
              </a:rPr>
              <a:t>filtered</a:t>
            </a:r>
            <a:r>
              <a:rPr lang="en-US" sz="1800" spc="-20" dirty="0" smtClean="0">
                <a:latin typeface="Arial MT"/>
                <a:cs typeface="Arial MT"/>
              </a:rPr>
              <a:t> </a:t>
            </a:r>
            <a:r>
              <a:rPr lang="en-US" sz="1800" dirty="0" smtClean="0">
                <a:latin typeface="Arial MT"/>
                <a:cs typeface="Arial MT"/>
              </a:rPr>
              <a:t>through</a:t>
            </a:r>
            <a:r>
              <a:rPr lang="en-US" sz="1800" spc="-15" dirty="0" smtClean="0">
                <a:latin typeface="Arial MT"/>
                <a:cs typeface="Arial MT"/>
              </a:rPr>
              <a:t> </a:t>
            </a:r>
            <a:r>
              <a:rPr lang="en-US" sz="1800" dirty="0" smtClean="0">
                <a:latin typeface="Arial MT"/>
                <a:cs typeface="Arial MT"/>
              </a:rPr>
              <a:t>the</a:t>
            </a:r>
            <a:r>
              <a:rPr lang="en-US" sz="1800" spc="-30" dirty="0" smtClean="0">
                <a:latin typeface="Arial MT"/>
                <a:cs typeface="Arial MT"/>
              </a:rPr>
              <a:t> </a:t>
            </a:r>
            <a:r>
              <a:rPr lang="en-US" sz="1800" dirty="0" smtClean="0">
                <a:latin typeface="Arial MT"/>
                <a:cs typeface="Arial MT"/>
              </a:rPr>
              <a:t>perspective</a:t>
            </a:r>
            <a:r>
              <a:rPr lang="en-US" sz="1800" spc="-20" dirty="0" smtClean="0">
                <a:latin typeface="Arial MT"/>
                <a:cs typeface="Arial MT"/>
              </a:rPr>
              <a:t> </a:t>
            </a:r>
            <a:r>
              <a:rPr lang="en-US" sz="1800" dirty="0" smtClean="0">
                <a:latin typeface="Arial MT"/>
                <a:cs typeface="Arial MT"/>
              </a:rPr>
              <a:t>of</a:t>
            </a:r>
            <a:r>
              <a:rPr lang="en-US" sz="1800" spc="-15" dirty="0" smtClean="0">
                <a:latin typeface="Arial MT"/>
                <a:cs typeface="Arial MT"/>
              </a:rPr>
              <a:t> </a:t>
            </a:r>
            <a:r>
              <a:rPr lang="en-US" sz="1800" dirty="0" smtClean="0">
                <a:latin typeface="Arial MT"/>
                <a:cs typeface="Arial MT"/>
              </a:rPr>
              <a:t>the</a:t>
            </a:r>
            <a:r>
              <a:rPr lang="en-US" sz="1800" spc="-25" dirty="0" smtClean="0">
                <a:latin typeface="Arial MT"/>
                <a:cs typeface="Arial MT"/>
              </a:rPr>
              <a:t> </a:t>
            </a:r>
            <a:r>
              <a:rPr lang="en-US" sz="1800" dirty="0" smtClean="0">
                <a:latin typeface="Arial MT"/>
                <a:cs typeface="Arial MT"/>
              </a:rPr>
              <a:t>entity</a:t>
            </a:r>
            <a:r>
              <a:rPr lang="en-US" sz="1800" spc="-15" dirty="0" smtClean="0">
                <a:latin typeface="Arial MT"/>
                <a:cs typeface="Arial MT"/>
              </a:rPr>
              <a:t> </a:t>
            </a:r>
            <a:r>
              <a:rPr lang="en-US" sz="1800" dirty="0" smtClean="0">
                <a:latin typeface="Arial MT"/>
                <a:cs typeface="Arial MT"/>
              </a:rPr>
              <a:t>assessing</a:t>
            </a:r>
            <a:r>
              <a:rPr lang="en-US" sz="1800" spc="-30" dirty="0" smtClean="0">
                <a:latin typeface="Arial MT"/>
                <a:cs typeface="Arial MT"/>
              </a:rPr>
              <a:t> </a:t>
            </a:r>
            <a:r>
              <a:rPr lang="en-US" sz="1800" dirty="0" smtClean="0">
                <a:latin typeface="Arial MT"/>
                <a:cs typeface="Arial MT"/>
              </a:rPr>
              <a:t>the</a:t>
            </a:r>
            <a:r>
              <a:rPr lang="en-US" sz="1800" spc="-30" dirty="0" smtClean="0">
                <a:latin typeface="Arial MT"/>
                <a:cs typeface="Arial MT"/>
              </a:rPr>
              <a:t> </a:t>
            </a:r>
            <a:r>
              <a:rPr lang="en-US" sz="1800" spc="-10" dirty="0" smtClean="0">
                <a:latin typeface="Arial MT"/>
                <a:cs typeface="Arial MT"/>
              </a:rPr>
              <a:t>trust.</a:t>
            </a:r>
            <a:endParaRPr lang="en-US" sz="1800" dirty="0" smtClean="0">
              <a:latin typeface="Arial MT"/>
              <a:cs typeface="Arial MT"/>
            </a:endParaRPr>
          </a:p>
          <a:p>
            <a:pPr marL="451484" marR="5080" indent="-343535">
              <a:lnSpc>
                <a:spcPct val="104700"/>
              </a:lnSpc>
              <a:spcBef>
                <a:spcPts val="565"/>
              </a:spcBef>
              <a:buClr>
                <a:srgbClr val="00007C"/>
              </a:buClr>
              <a:buSzPct val="75000"/>
              <a:buFont typeface="Wingdings"/>
              <a:buChar char=""/>
              <a:tabLst>
                <a:tab pos="451484" algn="l"/>
              </a:tabLst>
            </a:pPr>
            <a:r>
              <a:rPr lang="en-US" sz="2000" dirty="0" smtClean="0">
                <a:latin typeface="Arial MT"/>
                <a:cs typeface="Arial MT"/>
              </a:rPr>
              <a:t>In</a:t>
            </a:r>
            <a:r>
              <a:rPr lang="en-US" sz="2000" spc="-20" dirty="0" smtClean="0">
                <a:latin typeface="Arial MT"/>
                <a:cs typeface="Arial MT"/>
              </a:rPr>
              <a:t> </a:t>
            </a:r>
            <a:r>
              <a:rPr lang="en-US" sz="2000" dirty="0" smtClean="0">
                <a:latin typeface="Arial MT"/>
                <a:cs typeface="Arial MT"/>
              </a:rPr>
              <a:t>a</a:t>
            </a:r>
            <a:r>
              <a:rPr lang="en-US" sz="2000" spc="-10" dirty="0" smtClean="0">
                <a:latin typeface="Arial MT"/>
                <a:cs typeface="Arial MT"/>
              </a:rPr>
              <a:t> </a:t>
            </a:r>
            <a:r>
              <a:rPr lang="en-US" sz="2000" dirty="0" smtClean="0">
                <a:latin typeface="Arial MT"/>
                <a:cs typeface="Arial MT"/>
              </a:rPr>
              <a:t>computer</a:t>
            </a:r>
            <a:r>
              <a:rPr lang="en-US" sz="2000" spc="-20" dirty="0" smtClean="0">
                <a:latin typeface="Arial MT"/>
                <a:cs typeface="Arial MT"/>
              </a:rPr>
              <a:t> </a:t>
            </a:r>
            <a:r>
              <a:rPr lang="en-US" sz="2000" dirty="0" smtClean="0">
                <a:latin typeface="Arial MT"/>
                <a:cs typeface="Arial MT"/>
              </a:rPr>
              <a:t>science</a:t>
            </a:r>
            <a:r>
              <a:rPr lang="en-US" sz="2000" spc="-5" dirty="0" smtClean="0">
                <a:latin typeface="Arial MT"/>
                <a:cs typeface="Arial MT"/>
              </a:rPr>
              <a:t> </a:t>
            </a:r>
            <a:r>
              <a:rPr lang="en-US" sz="2000" dirty="0" smtClean="0">
                <a:latin typeface="Arial MT"/>
                <a:cs typeface="Arial MT"/>
              </a:rPr>
              <a:t>context:</a:t>
            </a:r>
            <a:r>
              <a:rPr lang="en-US" sz="2000" spc="-20" dirty="0" smtClean="0">
                <a:latin typeface="Arial MT"/>
                <a:cs typeface="Arial MT"/>
              </a:rPr>
              <a:t> </a:t>
            </a:r>
            <a:r>
              <a:rPr lang="en-US" sz="2000" dirty="0" smtClean="0">
                <a:latin typeface="Arial MT"/>
                <a:cs typeface="Arial MT"/>
              </a:rPr>
              <a:t>trust</a:t>
            </a:r>
            <a:r>
              <a:rPr lang="en-US" sz="2000" spc="-20" dirty="0" smtClean="0">
                <a:latin typeface="Arial MT"/>
                <a:cs typeface="Arial MT"/>
              </a:rPr>
              <a:t> </a:t>
            </a:r>
            <a:r>
              <a:rPr lang="en-US" sz="2000" dirty="0" smtClean="0">
                <a:latin typeface="Arial MT"/>
                <a:cs typeface="Arial MT"/>
              </a:rPr>
              <a:t>of</a:t>
            </a:r>
            <a:r>
              <a:rPr lang="en-US" sz="2000" spc="-20" dirty="0" smtClean="0">
                <a:latin typeface="Arial MT"/>
                <a:cs typeface="Arial MT"/>
              </a:rPr>
              <a:t> </a:t>
            </a:r>
            <a:r>
              <a:rPr lang="en-US" sz="2000" dirty="0" smtClean="0">
                <a:latin typeface="Arial MT"/>
                <a:cs typeface="Arial MT"/>
              </a:rPr>
              <a:t>a</a:t>
            </a:r>
            <a:r>
              <a:rPr lang="en-US" sz="2000" spc="-5" dirty="0" smtClean="0">
                <a:latin typeface="Arial MT"/>
                <a:cs typeface="Arial MT"/>
              </a:rPr>
              <a:t> </a:t>
            </a:r>
            <a:r>
              <a:rPr lang="en-US" sz="2000" dirty="0" smtClean="0">
                <a:latin typeface="Arial MT"/>
                <a:cs typeface="Arial MT"/>
              </a:rPr>
              <a:t>party</a:t>
            </a:r>
            <a:r>
              <a:rPr lang="en-US" sz="2000" spc="-10" dirty="0" smtClean="0">
                <a:latin typeface="Arial MT"/>
                <a:cs typeface="Arial MT"/>
              </a:rPr>
              <a:t> </a:t>
            </a:r>
            <a:r>
              <a:rPr lang="en-US" sz="2000" dirty="0" smtClean="0">
                <a:latin typeface="Arial MT"/>
                <a:cs typeface="Arial MT"/>
              </a:rPr>
              <a:t>A</a:t>
            </a:r>
            <a:r>
              <a:rPr lang="en-US" sz="2000" spc="-20" dirty="0" smtClean="0">
                <a:latin typeface="Arial MT"/>
                <a:cs typeface="Arial MT"/>
              </a:rPr>
              <a:t> </a:t>
            </a:r>
            <a:r>
              <a:rPr lang="en-US" sz="2000" dirty="0" smtClean="0">
                <a:latin typeface="Arial MT"/>
                <a:cs typeface="Arial MT"/>
              </a:rPr>
              <a:t>to</a:t>
            </a:r>
            <a:r>
              <a:rPr lang="en-US" sz="2000" spc="-20" dirty="0" smtClean="0">
                <a:latin typeface="Arial MT"/>
                <a:cs typeface="Arial MT"/>
              </a:rPr>
              <a:t> </a:t>
            </a:r>
            <a:r>
              <a:rPr lang="en-US" sz="2000" dirty="0" smtClean="0">
                <a:latin typeface="Arial MT"/>
                <a:cs typeface="Arial MT"/>
              </a:rPr>
              <a:t>a</a:t>
            </a:r>
            <a:r>
              <a:rPr lang="en-US" sz="2000" spc="-10" dirty="0" smtClean="0">
                <a:latin typeface="Arial MT"/>
                <a:cs typeface="Arial MT"/>
              </a:rPr>
              <a:t> </a:t>
            </a:r>
            <a:r>
              <a:rPr lang="en-US" sz="2000" dirty="0" smtClean="0">
                <a:latin typeface="Arial MT"/>
                <a:cs typeface="Arial MT"/>
              </a:rPr>
              <a:t>party</a:t>
            </a:r>
            <a:r>
              <a:rPr lang="en-US" sz="2000" spc="-10" dirty="0" smtClean="0">
                <a:latin typeface="Arial MT"/>
                <a:cs typeface="Arial MT"/>
              </a:rPr>
              <a:t> </a:t>
            </a:r>
            <a:r>
              <a:rPr lang="en-US" sz="2000" dirty="0" smtClean="0">
                <a:latin typeface="Arial MT"/>
                <a:cs typeface="Arial MT"/>
              </a:rPr>
              <a:t>B</a:t>
            </a:r>
            <a:r>
              <a:rPr lang="en-US" sz="2000" spc="-20" dirty="0" smtClean="0">
                <a:latin typeface="Arial MT"/>
                <a:cs typeface="Arial MT"/>
              </a:rPr>
              <a:t> </a:t>
            </a:r>
            <a:r>
              <a:rPr lang="en-US" sz="2000" dirty="0" smtClean="0">
                <a:latin typeface="Arial MT"/>
                <a:cs typeface="Arial MT"/>
              </a:rPr>
              <a:t>for</a:t>
            </a:r>
            <a:r>
              <a:rPr lang="en-US" sz="2000" spc="-5" dirty="0" smtClean="0">
                <a:latin typeface="Arial MT"/>
                <a:cs typeface="Arial MT"/>
              </a:rPr>
              <a:t> </a:t>
            </a:r>
            <a:r>
              <a:rPr lang="en-US" sz="2000" spc="-50" dirty="0" smtClean="0">
                <a:latin typeface="Arial MT"/>
                <a:cs typeface="Arial MT"/>
              </a:rPr>
              <a:t>a </a:t>
            </a:r>
            <a:r>
              <a:rPr lang="en-US" sz="2000" dirty="0" smtClean="0">
                <a:latin typeface="Arial MT"/>
                <a:cs typeface="Arial MT"/>
              </a:rPr>
              <a:t>service</a:t>
            </a:r>
            <a:r>
              <a:rPr lang="en-US" sz="2000" spc="-15" dirty="0" smtClean="0">
                <a:latin typeface="Arial MT"/>
                <a:cs typeface="Arial MT"/>
              </a:rPr>
              <a:t> </a:t>
            </a:r>
            <a:r>
              <a:rPr lang="en-US" sz="2000" dirty="0" smtClean="0">
                <a:latin typeface="Arial MT"/>
                <a:cs typeface="Arial MT"/>
              </a:rPr>
              <a:t>X</a:t>
            </a:r>
            <a:r>
              <a:rPr lang="en-US" sz="2000" spc="-25" dirty="0" smtClean="0">
                <a:latin typeface="Arial MT"/>
                <a:cs typeface="Arial MT"/>
              </a:rPr>
              <a:t> </a:t>
            </a:r>
            <a:r>
              <a:rPr lang="en-US" sz="2000" dirty="0" smtClean="0">
                <a:latin typeface="Arial MT"/>
                <a:cs typeface="Arial MT"/>
              </a:rPr>
              <a:t>is</a:t>
            </a:r>
            <a:r>
              <a:rPr lang="en-US" sz="2000" spc="-15" dirty="0" smtClean="0">
                <a:latin typeface="Arial MT"/>
                <a:cs typeface="Arial MT"/>
              </a:rPr>
              <a:t> </a:t>
            </a:r>
            <a:r>
              <a:rPr lang="en-US" sz="2000" dirty="0" smtClean="0">
                <a:latin typeface="Arial MT"/>
                <a:cs typeface="Arial MT"/>
              </a:rPr>
              <a:t>the</a:t>
            </a:r>
            <a:r>
              <a:rPr lang="en-US" sz="2000" spc="-15" dirty="0" smtClean="0">
                <a:latin typeface="Arial MT"/>
                <a:cs typeface="Arial MT"/>
              </a:rPr>
              <a:t> </a:t>
            </a:r>
            <a:r>
              <a:rPr lang="en-US" sz="2000" dirty="0" smtClean="0">
                <a:latin typeface="Arial MT"/>
                <a:cs typeface="Arial MT"/>
              </a:rPr>
              <a:t>measurable</a:t>
            </a:r>
            <a:r>
              <a:rPr lang="en-US" sz="2000" spc="-15" dirty="0" smtClean="0">
                <a:latin typeface="Arial MT"/>
                <a:cs typeface="Arial MT"/>
              </a:rPr>
              <a:t> </a:t>
            </a:r>
            <a:r>
              <a:rPr lang="en-US" sz="2000" dirty="0" smtClean="0">
                <a:latin typeface="Arial MT"/>
                <a:cs typeface="Arial MT"/>
              </a:rPr>
              <a:t>belief</a:t>
            </a:r>
            <a:r>
              <a:rPr lang="en-US" sz="2000" spc="-20" dirty="0" smtClean="0">
                <a:latin typeface="Arial MT"/>
                <a:cs typeface="Arial MT"/>
              </a:rPr>
              <a:t> </a:t>
            </a:r>
            <a:r>
              <a:rPr lang="en-US" sz="2000" dirty="0" smtClean="0">
                <a:latin typeface="Arial MT"/>
                <a:cs typeface="Arial MT"/>
              </a:rPr>
              <a:t>of</a:t>
            </a:r>
            <a:r>
              <a:rPr lang="en-US" sz="2000" spc="-25" dirty="0" smtClean="0">
                <a:latin typeface="Arial MT"/>
                <a:cs typeface="Arial MT"/>
              </a:rPr>
              <a:t> </a:t>
            </a:r>
            <a:r>
              <a:rPr lang="en-US" sz="2000" dirty="0" smtClean="0">
                <a:latin typeface="Arial MT"/>
                <a:cs typeface="Arial MT"/>
              </a:rPr>
              <a:t>A</a:t>
            </a:r>
            <a:r>
              <a:rPr lang="en-US" sz="2000" spc="-25" dirty="0" smtClean="0">
                <a:latin typeface="Arial MT"/>
                <a:cs typeface="Arial MT"/>
              </a:rPr>
              <a:t> </a:t>
            </a:r>
            <a:r>
              <a:rPr lang="en-US" sz="2000" dirty="0" smtClean="0">
                <a:latin typeface="Arial MT"/>
                <a:cs typeface="Arial MT"/>
              </a:rPr>
              <a:t>in</a:t>
            </a:r>
            <a:r>
              <a:rPr lang="en-US" sz="2000" spc="-20" dirty="0" smtClean="0">
                <a:latin typeface="Arial MT"/>
                <a:cs typeface="Arial MT"/>
              </a:rPr>
              <a:t> </a:t>
            </a:r>
            <a:r>
              <a:rPr lang="en-US" sz="2000" dirty="0" smtClean="0">
                <a:latin typeface="Arial MT"/>
                <a:cs typeface="Arial MT"/>
              </a:rPr>
              <a:t>that</a:t>
            </a:r>
            <a:r>
              <a:rPr lang="en-US" sz="2000" spc="-20" dirty="0" smtClean="0">
                <a:latin typeface="Arial MT"/>
                <a:cs typeface="Arial MT"/>
              </a:rPr>
              <a:t> </a:t>
            </a:r>
            <a:r>
              <a:rPr lang="en-US" sz="2000" dirty="0" smtClean="0">
                <a:latin typeface="Arial MT"/>
                <a:cs typeface="Arial MT"/>
              </a:rPr>
              <a:t>B</a:t>
            </a:r>
            <a:r>
              <a:rPr lang="en-US" sz="2000" spc="-25" dirty="0" smtClean="0">
                <a:latin typeface="Arial MT"/>
                <a:cs typeface="Arial MT"/>
              </a:rPr>
              <a:t> </a:t>
            </a:r>
            <a:r>
              <a:rPr lang="en-US" sz="2000" dirty="0" smtClean="0">
                <a:latin typeface="Arial MT"/>
                <a:cs typeface="Arial MT"/>
              </a:rPr>
              <a:t>behaves</a:t>
            </a:r>
            <a:r>
              <a:rPr lang="en-US" sz="2000" spc="-15" dirty="0" smtClean="0">
                <a:latin typeface="Arial MT"/>
                <a:cs typeface="Arial MT"/>
              </a:rPr>
              <a:t> </a:t>
            </a:r>
            <a:r>
              <a:rPr lang="en-US" sz="2000" spc="-10" dirty="0" smtClean="0">
                <a:latin typeface="Arial MT"/>
                <a:cs typeface="Arial MT"/>
              </a:rPr>
              <a:t>dependably </a:t>
            </a:r>
            <a:r>
              <a:rPr lang="en-US" sz="2000" dirty="0" smtClean="0">
                <a:latin typeface="Arial MT"/>
                <a:cs typeface="Arial MT"/>
              </a:rPr>
              <a:t>for</a:t>
            </a:r>
            <a:r>
              <a:rPr lang="en-US" sz="2000" spc="-30" dirty="0" smtClean="0">
                <a:latin typeface="Arial MT"/>
                <a:cs typeface="Arial MT"/>
              </a:rPr>
              <a:t> </a:t>
            </a:r>
            <a:r>
              <a:rPr lang="en-US" sz="2000" dirty="0" smtClean="0">
                <a:latin typeface="Arial MT"/>
                <a:cs typeface="Arial MT"/>
              </a:rPr>
              <a:t>a</a:t>
            </a:r>
            <a:r>
              <a:rPr lang="en-US" sz="2000" spc="-40" dirty="0" smtClean="0">
                <a:latin typeface="Arial MT"/>
                <a:cs typeface="Arial MT"/>
              </a:rPr>
              <a:t> </a:t>
            </a:r>
            <a:r>
              <a:rPr lang="en-US" sz="2000" dirty="0" smtClean="0">
                <a:latin typeface="Arial MT"/>
                <a:cs typeface="Arial MT"/>
              </a:rPr>
              <a:t>specified</a:t>
            </a:r>
            <a:r>
              <a:rPr lang="en-US" sz="2000" spc="-30" dirty="0" smtClean="0">
                <a:latin typeface="Arial MT"/>
                <a:cs typeface="Arial MT"/>
              </a:rPr>
              <a:t> </a:t>
            </a:r>
            <a:r>
              <a:rPr lang="en-US" sz="2000" dirty="0" smtClean="0">
                <a:latin typeface="Arial MT"/>
                <a:cs typeface="Arial MT"/>
              </a:rPr>
              <a:t>period</a:t>
            </a:r>
            <a:r>
              <a:rPr lang="en-US" sz="2000" spc="-25" dirty="0" smtClean="0">
                <a:latin typeface="Arial MT"/>
                <a:cs typeface="Arial MT"/>
              </a:rPr>
              <a:t> </a:t>
            </a:r>
            <a:r>
              <a:rPr lang="en-US" sz="2000" dirty="0" smtClean="0">
                <a:latin typeface="Arial MT"/>
                <a:cs typeface="Arial MT"/>
              </a:rPr>
              <a:t>within</a:t>
            </a:r>
            <a:r>
              <a:rPr lang="en-US" sz="2000" spc="-25" dirty="0" smtClean="0">
                <a:latin typeface="Arial MT"/>
                <a:cs typeface="Arial MT"/>
              </a:rPr>
              <a:t> </a:t>
            </a:r>
            <a:r>
              <a:rPr lang="en-US" sz="2000" dirty="0" smtClean="0">
                <a:latin typeface="Arial MT"/>
                <a:cs typeface="Arial MT"/>
              </a:rPr>
              <a:t>a</a:t>
            </a:r>
            <a:r>
              <a:rPr lang="en-US" sz="2000" spc="-30" dirty="0" smtClean="0">
                <a:latin typeface="Arial MT"/>
                <a:cs typeface="Arial MT"/>
              </a:rPr>
              <a:t> </a:t>
            </a:r>
            <a:r>
              <a:rPr lang="en-US" sz="2000" dirty="0" smtClean="0">
                <a:latin typeface="Arial MT"/>
                <a:cs typeface="Arial MT"/>
              </a:rPr>
              <a:t>specified</a:t>
            </a:r>
            <a:r>
              <a:rPr lang="en-US" sz="2000" spc="-45" dirty="0" smtClean="0">
                <a:latin typeface="Arial MT"/>
                <a:cs typeface="Arial MT"/>
              </a:rPr>
              <a:t> </a:t>
            </a:r>
            <a:r>
              <a:rPr lang="en-US" sz="2000" dirty="0" smtClean="0">
                <a:latin typeface="Arial MT"/>
                <a:cs typeface="Arial MT"/>
              </a:rPr>
              <a:t>context</a:t>
            </a:r>
            <a:r>
              <a:rPr lang="en-US" sz="2000" spc="-25" dirty="0" smtClean="0">
                <a:latin typeface="Arial MT"/>
                <a:cs typeface="Arial MT"/>
              </a:rPr>
              <a:t> </a:t>
            </a:r>
            <a:r>
              <a:rPr lang="en-US" sz="2000" dirty="0" smtClean="0">
                <a:latin typeface="Arial MT"/>
                <a:cs typeface="Arial MT"/>
              </a:rPr>
              <a:t>(in</a:t>
            </a:r>
            <a:r>
              <a:rPr lang="en-US" sz="2000" spc="-30" dirty="0" smtClean="0">
                <a:latin typeface="Arial MT"/>
                <a:cs typeface="Arial MT"/>
              </a:rPr>
              <a:t> </a:t>
            </a:r>
            <a:r>
              <a:rPr lang="en-US" sz="2000" dirty="0" smtClean="0">
                <a:latin typeface="Arial MT"/>
                <a:cs typeface="Arial MT"/>
              </a:rPr>
              <a:t>relation</a:t>
            </a:r>
            <a:r>
              <a:rPr lang="en-US" sz="2000" spc="-30" dirty="0" smtClean="0">
                <a:latin typeface="Arial MT"/>
                <a:cs typeface="Arial MT"/>
              </a:rPr>
              <a:t> </a:t>
            </a:r>
            <a:r>
              <a:rPr lang="en-US" sz="2000" dirty="0" smtClean="0">
                <a:latin typeface="Arial MT"/>
                <a:cs typeface="Arial MT"/>
              </a:rPr>
              <a:t>to</a:t>
            </a:r>
            <a:r>
              <a:rPr lang="en-US" sz="2000" spc="-30" dirty="0" smtClean="0">
                <a:latin typeface="Arial MT"/>
                <a:cs typeface="Arial MT"/>
              </a:rPr>
              <a:t> </a:t>
            </a:r>
            <a:r>
              <a:rPr lang="en-US" sz="2000" spc="-10" dirty="0" smtClean="0">
                <a:latin typeface="Arial MT"/>
                <a:cs typeface="Arial MT"/>
              </a:rPr>
              <a:t>service </a:t>
            </a:r>
            <a:r>
              <a:rPr lang="en-US" sz="2000" spc="-25" dirty="0" smtClean="0">
                <a:latin typeface="Arial MT"/>
                <a:cs typeface="Arial MT"/>
              </a:rPr>
              <a:t>X).</a:t>
            </a:r>
            <a:endParaRPr lang="en-US" sz="2000" dirty="0" smtClean="0">
              <a:latin typeface="Arial MT"/>
              <a:cs typeface="Arial MT"/>
            </a:endParaRPr>
          </a:p>
          <a:p>
            <a:pPr marL="855980" lvl="2" indent="-285750">
              <a:lnSpc>
                <a:spcPct val="100000"/>
              </a:lnSpc>
              <a:spcBef>
                <a:spcPts val="440"/>
              </a:spcBef>
              <a:buClr>
                <a:srgbClr val="9999CC"/>
              </a:buClr>
              <a:buSzPct val="80555"/>
              <a:buFont typeface="Wingdings"/>
              <a:buChar char=""/>
              <a:tabLst>
                <a:tab pos="855980" algn="l"/>
              </a:tabLst>
            </a:pPr>
            <a:endParaRPr sz="1800" dirty="0">
              <a:latin typeface="Arial MT"/>
              <a:cs typeface="Arial MT"/>
            </a:endParaRPr>
          </a:p>
        </p:txBody>
      </p:sp>
    </p:spTree>
  </p:cSld>
  <p:clrMapOvr>
    <a:masterClrMapping/>
  </p:clrMapOvr>
  <p:transition>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1000" y="1295400"/>
            <a:ext cx="8207375" cy="5360442"/>
          </a:xfrm>
          <a:prstGeom prst="rect">
            <a:avLst/>
          </a:prstGeom>
        </p:spPr>
        <p:txBody>
          <a:bodyPr vert="horz" wrap="square" lIns="0" tIns="7620" rIns="0" bIns="0" rtlCol="0">
            <a:spAutoFit/>
          </a:bodyPr>
          <a:lstStyle/>
          <a:p>
            <a:pPr marL="354330" marR="342900" indent="-342265" algn="just">
              <a:lnSpc>
                <a:spcPct val="104700"/>
              </a:lnSpc>
              <a:spcBef>
                <a:spcPts val="225"/>
              </a:spcBef>
              <a:buClr>
                <a:srgbClr val="00007C"/>
              </a:buClr>
              <a:buSzPct val="75000"/>
              <a:buFont typeface="Wingdings"/>
              <a:buChar char=""/>
              <a:tabLst>
                <a:tab pos="355600" algn="l"/>
              </a:tabLst>
            </a:pPr>
            <a:r>
              <a:rPr sz="2000" dirty="0" smtClean="0">
                <a:latin typeface="Arial MT"/>
                <a:cs typeface="Arial MT"/>
              </a:rPr>
              <a:t>A</a:t>
            </a:r>
            <a:r>
              <a:rPr sz="2000" spc="-35" dirty="0" smtClean="0">
                <a:latin typeface="Arial MT"/>
                <a:cs typeface="Arial MT"/>
              </a:rPr>
              <a:t> </a:t>
            </a:r>
            <a:r>
              <a:rPr sz="2000" dirty="0">
                <a:latin typeface="Arial MT"/>
                <a:cs typeface="Arial MT"/>
              </a:rPr>
              <a:t>critical</a:t>
            </a:r>
            <a:r>
              <a:rPr sz="2000" spc="-20" dirty="0">
                <a:latin typeface="Arial MT"/>
                <a:cs typeface="Arial MT"/>
              </a:rPr>
              <a:t> </a:t>
            </a:r>
            <a:r>
              <a:rPr sz="2000" dirty="0">
                <a:latin typeface="Arial MT"/>
                <a:cs typeface="Arial MT"/>
              </a:rPr>
              <a:t>function</a:t>
            </a:r>
            <a:r>
              <a:rPr sz="2000" spc="-20" dirty="0">
                <a:latin typeface="Arial MT"/>
                <a:cs typeface="Arial MT"/>
              </a:rPr>
              <a:t> </a:t>
            </a:r>
            <a:r>
              <a:rPr sz="2000" dirty="0">
                <a:latin typeface="Arial MT"/>
                <a:cs typeface="Arial MT"/>
              </a:rPr>
              <a:t>of</a:t>
            </a:r>
            <a:r>
              <a:rPr sz="2000" spc="-35" dirty="0">
                <a:latin typeface="Arial MT"/>
                <a:cs typeface="Arial MT"/>
              </a:rPr>
              <a:t> </a:t>
            </a:r>
            <a:r>
              <a:rPr sz="2000" dirty="0">
                <a:latin typeface="Arial MT"/>
                <a:cs typeface="Arial MT"/>
              </a:rPr>
              <a:t>an</a:t>
            </a:r>
            <a:r>
              <a:rPr sz="2000" spc="-20" dirty="0">
                <a:latin typeface="Arial MT"/>
                <a:cs typeface="Arial MT"/>
              </a:rPr>
              <a:t> </a:t>
            </a:r>
            <a:r>
              <a:rPr sz="2000" dirty="0">
                <a:latin typeface="Arial MT"/>
                <a:cs typeface="Arial MT"/>
              </a:rPr>
              <a:t>OS</a:t>
            </a:r>
            <a:r>
              <a:rPr sz="2000" spc="-30" dirty="0">
                <a:latin typeface="Arial MT"/>
                <a:cs typeface="Arial MT"/>
              </a:rPr>
              <a:t> </a:t>
            </a:r>
            <a:r>
              <a:rPr sz="2000" dirty="0">
                <a:latin typeface="Arial MT"/>
                <a:cs typeface="Arial MT"/>
              </a:rPr>
              <a:t>is</a:t>
            </a:r>
            <a:r>
              <a:rPr sz="2000" spc="-25" dirty="0">
                <a:latin typeface="Arial MT"/>
                <a:cs typeface="Arial MT"/>
              </a:rPr>
              <a:t> </a:t>
            </a:r>
            <a:r>
              <a:rPr sz="2000" dirty="0">
                <a:latin typeface="Arial MT"/>
                <a:cs typeface="Arial MT"/>
              </a:rPr>
              <a:t>to</a:t>
            </a:r>
            <a:r>
              <a:rPr sz="2000" spc="-30" dirty="0">
                <a:latin typeface="Arial MT"/>
                <a:cs typeface="Arial MT"/>
              </a:rPr>
              <a:t> </a:t>
            </a:r>
            <a:r>
              <a:rPr sz="2000" dirty="0">
                <a:latin typeface="Arial MT"/>
                <a:cs typeface="Arial MT"/>
              </a:rPr>
              <a:t>protect</a:t>
            </a:r>
            <a:r>
              <a:rPr sz="2000" spc="-20" dirty="0">
                <a:latin typeface="Arial MT"/>
                <a:cs typeface="Arial MT"/>
              </a:rPr>
              <a:t> </a:t>
            </a:r>
            <a:r>
              <a:rPr sz="2000" dirty="0">
                <a:latin typeface="Arial MT"/>
                <a:cs typeface="Arial MT"/>
              </a:rPr>
              <a:t>applications</a:t>
            </a:r>
            <a:r>
              <a:rPr sz="2000" spc="-25" dirty="0">
                <a:latin typeface="Arial MT"/>
                <a:cs typeface="Arial MT"/>
              </a:rPr>
              <a:t> </a:t>
            </a:r>
            <a:r>
              <a:rPr sz="2000" dirty="0">
                <a:latin typeface="Arial MT"/>
                <a:cs typeface="Arial MT"/>
              </a:rPr>
              <a:t>against</a:t>
            </a:r>
            <a:r>
              <a:rPr sz="2000" spc="-30" dirty="0">
                <a:latin typeface="Arial MT"/>
                <a:cs typeface="Arial MT"/>
              </a:rPr>
              <a:t> </a:t>
            </a:r>
            <a:r>
              <a:rPr sz="2000" dirty="0">
                <a:latin typeface="Arial MT"/>
                <a:cs typeface="Arial MT"/>
              </a:rPr>
              <a:t>a</a:t>
            </a:r>
            <a:r>
              <a:rPr sz="2000" spc="-20" dirty="0">
                <a:latin typeface="Arial MT"/>
                <a:cs typeface="Arial MT"/>
              </a:rPr>
              <a:t> wide 	</a:t>
            </a:r>
            <a:r>
              <a:rPr sz="2000" dirty="0">
                <a:latin typeface="Arial MT"/>
                <a:cs typeface="Arial MT"/>
              </a:rPr>
              <a:t>range</a:t>
            </a:r>
            <a:r>
              <a:rPr sz="2000" spc="-30"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malicious</a:t>
            </a:r>
            <a:r>
              <a:rPr sz="2000" spc="-25" dirty="0">
                <a:latin typeface="Arial MT"/>
                <a:cs typeface="Arial MT"/>
              </a:rPr>
              <a:t> </a:t>
            </a:r>
            <a:r>
              <a:rPr sz="2000" dirty="0">
                <a:latin typeface="Arial MT"/>
                <a:cs typeface="Arial MT"/>
              </a:rPr>
              <a:t>attacks,</a:t>
            </a:r>
            <a:r>
              <a:rPr sz="2000" spc="-25" dirty="0">
                <a:latin typeface="Arial MT"/>
                <a:cs typeface="Arial MT"/>
              </a:rPr>
              <a:t> </a:t>
            </a:r>
            <a:r>
              <a:rPr sz="2000" dirty="0">
                <a:latin typeface="Arial MT"/>
                <a:cs typeface="Arial MT"/>
              </a:rPr>
              <a:t>e.g.,</a:t>
            </a:r>
            <a:r>
              <a:rPr sz="2000" spc="-35" dirty="0">
                <a:latin typeface="Arial MT"/>
                <a:cs typeface="Arial MT"/>
              </a:rPr>
              <a:t> </a:t>
            </a:r>
            <a:r>
              <a:rPr sz="2000" dirty="0">
                <a:latin typeface="Arial MT"/>
                <a:cs typeface="Arial MT"/>
              </a:rPr>
              <a:t>unauthorized</a:t>
            </a:r>
            <a:r>
              <a:rPr sz="2000" spc="-30" dirty="0">
                <a:latin typeface="Arial MT"/>
                <a:cs typeface="Arial MT"/>
              </a:rPr>
              <a:t> </a:t>
            </a:r>
            <a:r>
              <a:rPr sz="2000" dirty="0">
                <a:latin typeface="Arial MT"/>
                <a:cs typeface="Arial MT"/>
              </a:rPr>
              <a:t>access</a:t>
            </a:r>
            <a:r>
              <a:rPr sz="2000" spc="-25" dirty="0">
                <a:latin typeface="Arial MT"/>
                <a:cs typeface="Arial MT"/>
              </a:rPr>
              <a:t> </a:t>
            </a:r>
            <a:r>
              <a:rPr sz="2000" dirty="0">
                <a:latin typeface="Arial MT"/>
                <a:cs typeface="Arial MT"/>
              </a:rPr>
              <a:t>to</a:t>
            </a:r>
            <a:r>
              <a:rPr sz="2000" spc="-40" dirty="0">
                <a:latin typeface="Arial MT"/>
                <a:cs typeface="Arial MT"/>
              </a:rPr>
              <a:t> </a:t>
            </a:r>
            <a:r>
              <a:rPr sz="2000" spc="-10" dirty="0">
                <a:latin typeface="Arial MT"/>
                <a:cs typeface="Arial MT"/>
              </a:rPr>
              <a:t>privileged 	</a:t>
            </a:r>
            <a:r>
              <a:rPr sz="2000" dirty="0">
                <a:latin typeface="Arial MT"/>
                <a:cs typeface="Arial MT"/>
              </a:rPr>
              <a:t>information,</a:t>
            </a:r>
            <a:r>
              <a:rPr sz="2000" spc="-45" dirty="0">
                <a:latin typeface="Arial MT"/>
                <a:cs typeface="Arial MT"/>
              </a:rPr>
              <a:t> </a:t>
            </a:r>
            <a:r>
              <a:rPr sz="2000" dirty="0">
                <a:latin typeface="Arial MT"/>
                <a:cs typeface="Arial MT"/>
              </a:rPr>
              <a:t>tempering</a:t>
            </a:r>
            <a:r>
              <a:rPr sz="2000" spc="-30" dirty="0">
                <a:latin typeface="Arial MT"/>
                <a:cs typeface="Arial MT"/>
              </a:rPr>
              <a:t> </a:t>
            </a:r>
            <a:r>
              <a:rPr sz="2000" dirty="0">
                <a:latin typeface="Arial MT"/>
                <a:cs typeface="Arial MT"/>
              </a:rPr>
              <a:t>with</a:t>
            </a:r>
            <a:r>
              <a:rPr sz="2000" spc="-30" dirty="0">
                <a:latin typeface="Arial MT"/>
                <a:cs typeface="Arial MT"/>
              </a:rPr>
              <a:t> </a:t>
            </a:r>
            <a:r>
              <a:rPr sz="2000" dirty="0">
                <a:latin typeface="Arial MT"/>
                <a:cs typeface="Arial MT"/>
              </a:rPr>
              <a:t>executable</a:t>
            </a:r>
            <a:r>
              <a:rPr sz="2000" spc="-35" dirty="0">
                <a:latin typeface="Arial MT"/>
                <a:cs typeface="Arial MT"/>
              </a:rPr>
              <a:t> </a:t>
            </a:r>
            <a:r>
              <a:rPr sz="2000" dirty="0">
                <a:latin typeface="Arial MT"/>
                <a:cs typeface="Arial MT"/>
              </a:rPr>
              <a:t>code,</a:t>
            </a:r>
            <a:r>
              <a:rPr sz="2000" spc="-40" dirty="0">
                <a:latin typeface="Arial MT"/>
                <a:cs typeface="Arial MT"/>
              </a:rPr>
              <a:t> </a:t>
            </a:r>
            <a:r>
              <a:rPr sz="2000" dirty="0">
                <a:latin typeface="Arial MT"/>
                <a:cs typeface="Arial MT"/>
              </a:rPr>
              <a:t>and</a:t>
            </a:r>
            <a:r>
              <a:rPr sz="2000" spc="-35" dirty="0">
                <a:latin typeface="Arial MT"/>
                <a:cs typeface="Arial MT"/>
              </a:rPr>
              <a:t> </a:t>
            </a:r>
            <a:r>
              <a:rPr sz="2000" dirty="0">
                <a:latin typeface="Arial MT"/>
                <a:cs typeface="Arial MT"/>
              </a:rPr>
              <a:t>spoofing</a:t>
            </a:r>
            <a:r>
              <a:rPr sz="2000" spc="-35" dirty="0">
                <a:latin typeface="Arial MT"/>
                <a:cs typeface="Arial MT"/>
              </a:rPr>
              <a:t> </a:t>
            </a:r>
            <a:r>
              <a:rPr sz="2000" spc="-10" dirty="0">
                <a:latin typeface="Arial MT"/>
                <a:cs typeface="Arial MT"/>
              </a:rPr>
              <a:t>(forging 	</a:t>
            </a:r>
            <a:r>
              <a:rPr sz="2000" dirty="0">
                <a:latin typeface="Arial MT"/>
                <a:cs typeface="Arial MT"/>
              </a:rPr>
              <a:t>identity</a:t>
            </a:r>
            <a:r>
              <a:rPr sz="2000" spc="-15" dirty="0">
                <a:latin typeface="Arial MT"/>
                <a:cs typeface="Arial MT"/>
              </a:rPr>
              <a:t> </a:t>
            </a:r>
            <a:r>
              <a:rPr sz="2000" spc="-25" dirty="0">
                <a:latin typeface="Arial MT"/>
                <a:cs typeface="Arial MT"/>
              </a:rPr>
              <a:t>).</a:t>
            </a:r>
            <a:endParaRPr sz="2000" dirty="0">
              <a:latin typeface="Arial MT"/>
              <a:cs typeface="Arial MT"/>
            </a:endParaRPr>
          </a:p>
          <a:p>
            <a:pPr marL="354965" indent="-342265" algn="just">
              <a:lnSpc>
                <a:spcPct val="100000"/>
              </a:lnSpc>
              <a:spcBef>
                <a:spcPts val="505"/>
              </a:spcBef>
              <a:buClr>
                <a:srgbClr val="00007C"/>
              </a:buClr>
              <a:buSzPct val="75000"/>
              <a:buFont typeface="Wingdings"/>
              <a:buChar char=""/>
              <a:tabLst>
                <a:tab pos="354965" algn="l"/>
              </a:tabLst>
            </a:pPr>
            <a:r>
              <a:rPr sz="2000" dirty="0">
                <a:latin typeface="Arial MT"/>
                <a:cs typeface="Arial MT"/>
              </a:rPr>
              <a:t>The</a:t>
            </a:r>
            <a:r>
              <a:rPr sz="2000" spc="-15" dirty="0">
                <a:latin typeface="Arial MT"/>
                <a:cs typeface="Arial MT"/>
              </a:rPr>
              <a:t> </a:t>
            </a:r>
            <a:r>
              <a:rPr sz="2000" dirty="0">
                <a:latin typeface="Arial MT"/>
                <a:cs typeface="Arial MT"/>
              </a:rPr>
              <a:t>elements</a:t>
            </a:r>
            <a:r>
              <a:rPr sz="2000" spc="-20" dirty="0">
                <a:latin typeface="Arial MT"/>
                <a:cs typeface="Arial MT"/>
              </a:rPr>
              <a:t> </a:t>
            </a:r>
            <a:r>
              <a:rPr sz="2000" dirty="0">
                <a:latin typeface="Arial MT"/>
                <a:cs typeface="Arial MT"/>
              </a:rPr>
              <a:t>of</a:t>
            </a:r>
            <a:r>
              <a:rPr sz="2000" spc="-20" dirty="0">
                <a:latin typeface="Arial MT"/>
                <a:cs typeface="Arial MT"/>
              </a:rPr>
              <a:t> </a:t>
            </a:r>
            <a:r>
              <a:rPr sz="2000" dirty="0">
                <a:latin typeface="Arial MT"/>
                <a:cs typeface="Arial MT"/>
              </a:rPr>
              <a:t>the</a:t>
            </a:r>
            <a:r>
              <a:rPr sz="2000" spc="-10" dirty="0">
                <a:latin typeface="Arial MT"/>
                <a:cs typeface="Arial MT"/>
              </a:rPr>
              <a:t> </a:t>
            </a:r>
            <a:r>
              <a:rPr sz="2000" dirty="0">
                <a:latin typeface="Arial MT"/>
                <a:cs typeface="Arial MT"/>
              </a:rPr>
              <a:t>mandatory</a:t>
            </a:r>
            <a:r>
              <a:rPr sz="2000" spc="-5" dirty="0">
                <a:latin typeface="Arial MT"/>
                <a:cs typeface="Arial MT"/>
              </a:rPr>
              <a:t> </a:t>
            </a:r>
            <a:r>
              <a:rPr sz="2000" dirty="0">
                <a:latin typeface="Arial MT"/>
                <a:cs typeface="Arial MT"/>
              </a:rPr>
              <a:t>OS</a:t>
            </a:r>
            <a:r>
              <a:rPr sz="2000" spc="-20" dirty="0">
                <a:latin typeface="Arial MT"/>
                <a:cs typeface="Arial MT"/>
              </a:rPr>
              <a:t> </a:t>
            </a:r>
            <a:r>
              <a:rPr sz="2000" spc="-10" dirty="0">
                <a:latin typeface="Arial MT"/>
                <a:cs typeface="Arial MT"/>
              </a:rPr>
              <a:t>security:</a:t>
            </a:r>
            <a:endParaRPr sz="2000" dirty="0">
              <a:latin typeface="Arial MT"/>
              <a:cs typeface="Arial MT"/>
            </a:endParaRPr>
          </a:p>
          <a:p>
            <a:pPr marL="755650" lvl="1" indent="-285750">
              <a:lnSpc>
                <a:spcPct val="100000"/>
              </a:lnSpc>
              <a:spcBef>
                <a:spcPts val="275"/>
              </a:spcBef>
              <a:buClr>
                <a:srgbClr val="9999CC"/>
              </a:buClr>
              <a:buSzPct val="80555"/>
              <a:buFont typeface="Wingdings" panose="05000000000000000000" pitchFamily="2" charset="2"/>
              <a:buChar char="§"/>
              <a:tabLst>
                <a:tab pos="755650" algn="l"/>
              </a:tabLst>
            </a:pPr>
            <a:r>
              <a:rPr sz="1800" dirty="0">
                <a:latin typeface="Arial MT"/>
                <a:cs typeface="Arial MT"/>
              </a:rPr>
              <a:t>Access</a:t>
            </a:r>
            <a:r>
              <a:rPr sz="1800" spc="-15" dirty="0">
                <a:latin typeface="Arial MT"/>
                <a:cs typeface="Arial MT"/>
              </a:rPr>
              <a:t> </a:t>
            </a:r>
            <a:r>
              <a:rPr sz="1800" dirty="0">
                <a:latin typeface="Arial MT"/>
                <a:cs typeface="Arial MT"/>
              </a:rPr>
              <a:t>control</a:t>
            </a:r>
            <a:r>
              <a:rPr sz="1800" spc="-5" dirty="0">
                <a:latin typeface="Arial MT"/>
                <a:cs typeface="Arial MT"/>
              </a:rPr>
              <a:t> </a:t>
            </a:r>
            <a:r>
              <a:rPr sz="1800" dirty="0">
                <a:latin typeface="Wingdings"/>
                <a:cs typeface="Wingdings"/>
              </a:rPr>
              <a:t></a:t>
            </a:r>
            <a:r>
              <a:rPr sz="1800" spc="40" dirty="0">
                <a:latin typeface="Times New Roman"/>
                <a:cs typeface="Times New Roman"/>
              </a:rPr>
              <a:t> </a:t>
            </a:r>
            <a:r>
              <a:rPr sz="1800" dirty="0">
                <a:latin typeface="Arial MT"/>
                <a:cs typeface="Arial MT"/>
              </a:rPr>
              <a:t>mechanisms</a:t>
            </a:r>
            <a:r>
              <a:rPr sz="1800" spc="-15"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control</a:t>
            </a:r>
            <a:r>
              <a:rPr sz="1800" spc="-15"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access</a:t>
            </a:r>
            <a:r>
              <a:rPr sz="1800" spc="-15"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system</a:t>
            </a:r>
            <a:r>
              <a:rPr sz="1800" spc="-15" dirty="0">
                <a:latin typeface="Arial MT"/>
                <a:cs typeface="Arial MT"/>
              </a:rPr>
              <a:t> </a:t>
            </a:r>
            <a:r>
              <a:rPr sz="1800" spc="-10" dirty="0">
                <a:latin typeface="Arial MT"/>
                <a:cs typeface="Arial MT"/>
              </a:rPr>
              <a:t>objects.</a:t>
            </a:r>
            <a:endParaRPr sz="1800" dirty="0">
              <a:latin typeface="Arial MT"/>
              <a:cs typeface="Arial MT"/>
            </a:endParaRPr>
          </a:p>
          <a:p>
            <a:pPr marL="755650" lvl="1" indent="-285750">
              <a:lnSpc>
                <a:spcPct val="100000"/>
              </a:lnSpc>
              <a:spcBef>
                <a:spcPts val="455"/>
              </a:spcBef>
              <a:buClr>
                <a:srgbClr val="9999CC"/>
              </a:buClr>
              <a:buSzPct val="80555"/>
              <a:buFont typeface="Wingdings" panose="05000000000000000000" pitchFamily="2" charset="2"/>
              <a:buChar char="§"/>
              <a:tabLst>
                <a:tab pos="755650" algn="l"/>
              </a:tabLst>
            </a:pPr>
            <a:r>
              <a:rPr sz="1800" dirty="0">
                <a:latin typeface="Arial MT"/>
                <a:cs typeface="Arial MT"/>
              </a:rPr>
              <a:t>Authentication</a:t>
            </a:r>
            <a:r>
              <a:rPr sz="1800" spc="-30" dirty="0">
                <a:latin typeface="Arial MT"/>
                <a:cs typeface="Arial MT"/>
              </a:rPr>
              <a:t> </a:t>
            </a:r>
            <a:r>
              <a:rPr sz="1800" dirty="0">
                <a:latin typeface="Arial MT"/>
                <a:cs typeface="Arial MT"/>
              </a:rPr>
              <a:t>usage</a:t>
            </a:r>
            <a:r>
              <a:rPr sz="1800" spc="-20" dirty="0">
                <a:latin typeface="Arial MT"/>
                <a:cs typeface="Arial MT"/>
              </a:rPr>
              <a:t> </a:t>
            </a:r>
            <a:r>
              <a:rPr sz="1800" dirty="0">
                <a:latin typeface="Wingdings"/>
                <a:cs typeface="Wingdings"/>
              </a:rPr>
              <a:t></a:t>
            </a:r>
            <a:r>
              <a:rPr sz="1800" spc="25" dirty="0">
                <a:latin typeface="Times New Roman"/>
                <a:cs typeface="Times New Roman"/>
              </a:rPr>
              <a:t> </a:t>
            </a:r>
            <a:r>
              <a:rPr sz="1800" dirty="0">
                <a:latin typeface="Arial MT"/>
                <a:cs typeface="Arial MT"/>
              </a:rPr>
              <a:t>mechanisms</a:t>
            </a:r>
            <a:r>
              <a:rPr sz="1800" spc="-25" dirty="0">
                <a:latin typeface="Arial MT"/>
                <a:cs typeface="Arial MT"/>
              </a:rPr>
              <a:t> </a:t>
            </a:r>
            <a:r>
              <a:rPr sz="1800" dirty="0">
                <a:latin typeface="Arial MT"/>
                <a:cs typeface="Arial MT"/>
              </a:rPr>
              <a:t>to</a:t>
            </a:r>
            <a:r>
              <a:rPr sz="1800" spc="-25" dirty="0">
                <a:latin typeface="Arial MT"/>
                <a:cs typeface="Arial MT"/>
              </a:rPr>
              <a:t> </a:t>
            </a:r>
            <a:r>
              <a:rPr sz="1800" dirty="0">
                <a:latin typeface="Arial MT"/>
                <a:cs typeface="Arial MT"/>
              </a:rPr>
              <a:t>authenticate</a:t>
            </a:r>
            <a:r>
              <a:rPr sz="1800" spc="-25" dirty="0">
                <a:latin typeface="Arial MT"/>
                <a:cs typeface="Arial MT"/>
              </a:rPr>
              <a:t> </a:t>
            </a:r>
            <a:r>
              <a:rPr sz="1800" dirty="0">
                <a:latin typeface="Arial MT"/>
                <a:cs typeface="Arial MT"/>
              </a:rPr>
              <a:t>a</a:t>
            </a:r>
            <a:r>
              <a:rPr sz="1800" spc="-25" dirty="0">
                <a:latin typeface="Arial MT"/>
                <a:cs typeface="Arial MT"/>
              </a:rPr>
              <a:t> </a:t>
            </a:r>
            <a:r>
              <a:rPr sz="1800" spc="-10" dirty="0">
                <a:latin typeface="Arial MT"/>
                <a:cs typeface="Arial MT"/>
              </a:rPr>
              <a:t>principal.</a:t>
            </a:r>
            <a:endParaRPr sz="1800" dirty="0">
              <a:latin typeface="Arial MT"/>
              <a:cs typeface="Arial MT"/>
            </a:endParaRPr>
          </a:p>
          <a:p>
            <a:pPr marL="755650" lvl="1" indent="-285750">
              <a:lnSpc>
                <a:spcPct val="100000"/>
              </a:lnSpc>
              <a:spcBef>
                <a:spcPts val="445"/>
              </a:spcBef>
              <a:buClr>
                <a:srgbClr val="9999CC"/>
              </a:buClr>
              <a:buSzPct val="80555"/>
              <a:buFont typeface="Wingdings" panose="05000000000000000000" pitchFamily="2" charset="2"/>
              <a:buChar char="§"/>
              <a:tabLst>
                <a:tab pos="755650" algn="l"/>
              </a:tabLst>
            </a:pPr>
            <a:r>
              <a:rPr sz="1800" dirty="0">
                <a:latin typeface="Arial MT"/>
                <a:cs typeface="Arial MT"/>
              </a:rPr>
              <a:t>Cryptographic</a:t>
            </a:r>
            <a:r>
              <a:rPr sz="1800" spc="-15" dirty="0">
                <a:latin typeface="Arial MT"/>
                <a:cs typeface="Arial MT"/>
              </a:rPr>
              <a:t> </a:t>
            </a:r>
            <a:r>
              <a:rPr sz="1800" dirty="0">
                <a:latin typeface="Arial MT"/>
                <a:cs typeface="Arial MT"/>
              </a:rPr>
              <a:t>usage</a:t>
            </a:r>
            <a:r>
              <a:rPr sz="1800" spc="-20" dirty="0">
                <a:latin typeface="Arial MT"/>
                <a:cs typeface="Arial MT"/>
              </a:rPr>
              <a:t> </a:t>
            </a:r>
            <a:r>
              <a:rPr sz="1800" dirty="0">
                <a:latin typeface="Arial MT"/>
                <a:cs typeface="Arial MT"/>
              </a:rPr>
              <a:t>policies</a:t>
            </a:r>
            <a:r>
              <a:rPr sz="1800" spc="-15" dirty="0">
                <a:latin typeface="Arial MT"/>
                <a:cs typeface="Arial MT"/>
              </a:rPr>
              <a:t> </a:t>
            </a:r>
            <a:r>
              <a:rPr sz="1800" dirty="0">
                <a:latin typeface="Wingdings"/>
                <a:cs typeface="Wingdings"/>
              </a:rPr>
              <a:t></a:t>
            </a:r>
            <a:r>
              <a:rPr sz="1800" spc="30" dirty="0">
                <a:latin typeface="Times New Roman"/>
                <a:cs typeface="Times New Roman"/>
              </a:rPr>
              <a:t> </a:t>
            </a:r>
            <a:r>
              <a:rPr sz="1800" dirty="0">
                <a:latin typeface="Arial MT"/>
                <a:cs typeface="Arial MT"/>
              </a:rPr>
              <a:t>mechanisms</a:t>
            </a:r>
            <a:r>
              <a:rPr sz="1800" spc="-20" dirty="0">
                <a:latin typeface="Arial MT"/>
                <a:cs typeface="Arial MT"/>
              </a:rPr>
              <a:t> </a:t>
            </a:r>
            <a:r>
              <a:rPr sz="1800" dirty="0">
                <a:latin typeface="Arial MT"/>
                <a:cs typeface="Arial MT"/>
              </a:rPr>
              <a:t>used</a:t>
            </a:r>
            <a:r>
              <a:rPr sz="1800" spc="-25" dirty="0">
                <a:latin typeface="Arial MT"/>
                <a:cs typeface="Arial MT"/>
              </a:rPr>
              <a:t> </a:t>
            </a:r>
            <a:r>
              <a:rPr sz="1800" dirty="0">
                <a:latin typeface="Arial MT"/>
                <a:cs typeface="Arial MT"/>
              </a:rPr>
              <a:t>to</a:t>
            </a:r>
            <a:r>
              <a:rPr sz="1800" spc="-20" dirty="0">
                <a:latin typeface="Arial MT"/>
                <a:cs typeface="Arial MT"/>
              </a:rPr>
              <a:t> </a:t>
            </a:r>
            <a:r>
              <a:rPr sz="1800" dirty="0">
                <a:latin typeface="Arial MT"/>
                <a:cs typeface="Arial MT"/>
              </a:rPr>
              <a:t>protect</a:t>
            </a:r>
            <a:r>
              <a:rPr sz="1800" spc="-20" dirty="0">
                <a:latin typeface="Arial MT"/>
                <a:cs typeface="Arial MT"/>
              </a:rPr>
              <a:t> </a:t>
            </a:r>
            <a:r>
              <a:rPr sz="1800" dirty="0">
                <a:latin typeface="Arial MT"/>
                <a:cs typeface="Arial MT"/>
              </a:rPr>
              <a:t>the</a:t>
            </a:r>
            <a:r>
              <a:rPr sz="1800" spc="-30" dirty="0">
                <a:latin typeface="Arial MT"/>
                <a:cs typeface="Arial MT"/>
              </a:rPr>
              <a:t> </a:t>
            </a:r>
            <a:r>
              <a:rPr sz="1800" spc="-20" dirty="0" smtClean="0">
                <a:latin typeface="Arial MT"/>
                <a:cs typeface="Arial MT"/>
              </a:rPr>
              <a:t>data</a:t>
            </a:r>
            <a:endParaRPr lang="en-US" sz="1800" spc="-20" dirty="0" smtClean="0">
              <a:latin typeface="Arial MT"/>
              <a:cs typeface="Arial MT"/>
            </a:endParaRPr>
          </a:p>
          <a:p>
            <a:pPr marL="582295" indent="-342900">
              <a:lnSpc>
                <a:spcPct val="100000"/>
              </a:lnSpc>
              <a:spcBef>
                <a:spcPts val="590"/>
              </a:spcBef>
              <a:buClr>
                <a:srgbClr val="00007C"/>
              </a:buClr>
              <a:buSzPct val="75000"/>
              <a:buFont typeface="Wingdings"/>
              <a:buChar char=""/>
              <a:tabLst>
                <a:tab pos="582295" algn="l"/>
              </a:tabLst>
            </a:pPr>
            <a:r>
              <a:rPr lang="en-US" sz="2000" dirty="0" smtClean="0">
                <a:latin typeface="Arial MT"/>
                <a:cs typeface="Arial MT"/>
              </a:rPr>
              <a:t>Commercial</a:t>
            </a:r>
            <a:r>
              <a:rPr lang="en-US" sz="2000" spc="-30" dirty="0" smtClean="0">
                <a:latin typeface="Arial MT"/>
                <a:cs typeface="Arial MT"/>
              </a:rPr>
              <a:t> </a:t>
            </a:r>
            <a:r>
              <a:rPr lang="en-US" sz="2000" dirty="0" smtClean="0">
                <a:latin typeface="Arial MT"/>
                <a:cs typeface="Arial MT"/>
              </a:rPr>
              <a:t>OS</a:t>
            </a:r>
            <a:r>
              <a:rPr lang="en-US" sz="2000" spc="-20" dirty="0" smtClean="0">
                <a:latin typeface="Arial MT"/>
                <a:cs typeface="Arial MT"/>
              </a:rPr>
              <a:t> </a:t>
            </a:r>
            <a:r>
              <a:rPr lang="en-US" sz="2000" dirty="0" smtClean="0">
                <a:latin typeface="Arial MT"/>
                <a:cs typeface="Arial MT"/>
              </a:rPr>
              <a:t>do</a:t>
            </a:r>
            <a:r>
              <a:rPr lang="en-US" sz="2000" spc="-10" dirty="0" smtClean="0">
                <a:latin typeface="Arial MT"/>
                <a:cs typeface="Arial MT"/>
              </a:rPr>
              <a:t> </a:t>
            </a:r>
            <a:r>
              <a:rPr lang="en-US" sz="2000" dirty="0" smtClean="0">
                <a:latin typeface="Arial MT"/>
                <a:cs typeface="Arial MT"/>
              </a:rPr>
              <a:t>not</a:t>
            </a:r>
            <a:r>
              <a:rPr lang="en-US" sz="2000" spc="-25" dirty="0" smtClean="0">
                <a:latin typeface="Arial MT"/>
                <a:cs typeface="Arial MT"/>
              </a:rPr>
              <a:t> </a:t>
            </a:r>
            <a:r>
              <a:rPr lang="en-US" sz="2000" dirty="0" smtClean="0">
                <a:latin typeface="Arial MT"/>
                <a:cs typeface="Arial MT"/>
              </a:rPr>
              <a:t>support</a:t>
            </a:r>
            <a:r>
              <a:rPr lang="en-US" sz="2000" spc="-10" dirty="0" smtClean="0">
                <a:latin typeface="Arial MT"/>
                <a:cs typeface="Arial MT"/>
              </a:rPr>
              <a:t> </a:t>
            </a:r>
            <a:r>
              <a:rPr lang="en-US" sz="2000" dirty="0" smtClean="0">
                <a:latin typeface="Arial MT"/>
                <a:cs typeface="Arial MT"/>
              </a:rPr>
              <a:t>a</a:t>
            </a:r>
            <a:r>
              <a:rPr lang="en-US" sz="2000" spc="-20" dirty="0" smtClean="0">
                <a:latin typeface="Arial MT"/>
                <a:cs typeface="Arial MT"/>
              </a:rPr>
              <a:t> </a:t>
            </a:r>
            <a:r>
              <a:rPr lang="en-US" sz="2000" spc="-10" dirty="0" smtClean="0">
                <a:latin typeface="Arial MT"/>
                <a:cs typeface="Arial MT"/>
              </a:rPr>
              <a:t>multi-</a:t>
            </a:r>
            <a:r>
              <a:rPr lang="en-US" sz="2000" dirty="0" smtClean="0">
                <a:latin typeface="Arial MT"/>
                <a:cs typeface="Arial MT"/>
              </a:rPr>
              <a:t>layered</a:t>
            </a:r>
            <a:r>
              <a:rPr lang="en-US" sz="2000" spc="-25" dirty="0" smtClean="0">
                <a:latin typeface="Arial MT"/>
                <a:cs typeface="Arial MT"/>
              </a:rPr>
              <a:t> </a:t>
            </a:r>
            <a:r>
              <a:rPr lang="en-US" sz="2000" spc="-10" dirty="0" smtClean="0">
                <a:latin typeface="Arial MT"/>
                <a:cs typeface="Arial MT"/>
              </a:rPr>
              <a:t>security;</a:t>
            </a:r>
            <a:endParaRPr lang="en-US" sz="2000" dirty="0" smtClean="0">
              <a:latin typeface="Arial MT"/>
              <a:cs typeface="Arial MT"/>
            </a:endParaRPr>
          </a:p>
          <a:p>
            <a:pPr marL="582930" marR="5080" indent="-343535">
              <a:lnSpc>
                <a:spcPct val="104700"/>
              </a:lnSpc>
              <a:spcBef>
                <a:spcPts val="380"/>
              </a:spcBef>
              <a:buClr>
                <a:srgbClr val="00007C"/>
              </a:buClr>
              <a:buSzPct val="75000"/>
              <a:buFont typeface="Wingdings"/>
              <a:buChar char=""/>
              <a:tabLst>
                <a:tab pos="582930" algn="l"/>
                <a:tab pos="4858385" algn="l"/>
              </a:tabLst>
            </a:pPr>
            <a:r>
              <a:rPr lang="en-US" sz="2000" dirty="0" smtClean="0">
                <a:latin typeface="Arial MT"/>
                <a:cs typeface="Arial MT"/>
              </a:rPr>
              <a:t>Trusted</a:t>
            </a:r>
            <a:r>
              <a:rPr lang="en-US" sz="2000" spc="-35" dirty="0" smtClean="0">
                <a:latin typeface="Arial MT"/>
                <a:cs typeface="Arial MT"/>
              </a:rPr>
              <a:t> </a:t>
            </a:r>
            <a:r>
              <a:rPr lang="en-US" sz="2000" dirty="0" smtClean="0">
                <a:latin typeface="Arial MT"/>
                <a:cs typeface="Arial MT"/>
              </a:rPr>
              <a:t>paths</a:t>
            </a:r>
            <a:r>
              <a:rPr lang="en-US" sz="2000" spc="-45" dirty="0" smtClean="0">
                <a:latin typeface="Arial MT"/>
                <a:cs typeface="Arial MT"/>
              </a:rPr>
              <a:t> </a:t>
            </a:r>
            <a:r>
              <a:rPr lang="en-US" sz="2000" dirty="0" smtClean="0">
                <a:latin typeface="Arial MT"/>
                <a:cs typeface="Arial MT"/>
              </a:rPr>
              <a:t>mechanisms</a:t>
            </a:r>
            <a:r>
              <a:rPr lang="en-US" sz="2000" spc="-25" dirty="0" smtClean="0">
                <a:latin typeface="Arial MT"/>
                <a:cs typeface="Arial MT"/>
              </a:rPr>
              <a:t> </a:t>
            </a:r>
            <a:r>
              <a:rPr lang="en-US" sz="2000" dirty="0" smtClean="0">
                <a:latin typeface="Wingdings"/>
                <a:cs typeface="Wingdings"/>
              </a:rPr>
              <a:t></a:t>
            </a:r>
            <a:r>
              <a:rPr lang="en-US" sz="2000" spc="25" dirty="0" smtClean="0">
                <a:latin typeface="Times New Roman"/>
                <a:cs typeface="Times New Roman"/>
              </a:rPr>
              <a:t> </a:t>
            </a:r>
            <a:r>
              <a:rPr lang="en-US" sz="2000" dirty="0" smtClean="0">
                <a:latin typeface="Arial MT"/>
                <a:cs typeface="Arial MT"/>
              </a:rPr>
              <a:t>support</a:t>
            </a:r>
            <a:r>
              <a:rPr lang="en-US" sz="2000" spc="-40" dirty="0" smtClean="0">
                <a:latin typeface="Arial MT"/>
                <a:cs typeface="Arial MT"/>
              </a:rPr>
              <a:t> </a:t>
            </a:r>
            <a:r>
              <a:rPr lang="en-US" sz="2000" dirty="0" smtClean="0">
                <a:latin typeface="Arial MT"/>
                <a:cs typeface="Arial MT"/>
              </a:rPr>
              <a:t>user</a:t>
            </a:r>
            <a:r>
              <a:rPr lang="en-US" sz="2000" spc="-25" dirty="0" smtClean="0">
                <a:latin typeface="Arial MT"/>
                <a:cs typeface="Arial MT"/>
              </a:rPr>
              <a:t> </a:t>
            </a:r>
            <a:r>
              <a:rPr lang="en-US" sz="2000" dirty="0" smtClean="0">
                <a:latin typeface="Arial MT"/>
                <a:cs typeface="Arial MT"/>
              </a:rPr>
              <a:t>interactions</a:t>
            </a:r>
            <a:r>
              <a:rPr lang="en-US" sz="2000" spc="-25" dirty="0" smtClean="0">
                <a:latin typeface="Arial MT"/>
                <a:cs typeface="Arial MT"/>
              </a:rPr>
              <a:t> </a:t>
            </a:r>
            <a:r>
              <a:rPr lang="en-US" sz="2000" dirty="0" smtClean="0">
                <a:latin typeface="Arial MT"/>
                <a:cs typeface="Arial MT"/>
              </a:rPr>
              <a:t>with</a:t>
            </a:r>
            <a:r>
              <a:rPr lang="en-US" sz="2000" spc="-40" dirty="0" smtClean="0">
                <a:latin typeface="Arial MT"/>
                <a:cs typeface="Arial MT"/>
              </a:rPr>
              <a:t> </a:t>
            </a:r>
            <a:r>
              <a:rPr lang="en-US" sz="2000" spc="-10" dirty="0" smtClean="0">
                <a:latin typeface="Arial MT"/>
                <a:cs typeface="Arial MT"/>
              </a:rPr>
              <a:t>trusted </a:t>
            </a:r>
            <a:r>
              <a:rPr lang="en-US" sz="2000" dirty="0" smtClean="0">
                <a:latin typeface="Arial MT"/>
                <a:cs typeface="Arial MT"/>
              </a:rPr>
              <a:t>software.</a:t>
            </a:r>
            <a:r>
              <a:rPr lang="en-US" sz="2000" spc="-35" dirty="0" smtClean="0">
                <a:latin typeface="Arial MT"/>
                <a:cs typeface="Arial MT"/>
              </a:rPr>
              <a:t> </a:t>
            </a:r>
            <a:r>
              <a:rPr lang="en-US" sz="2000" dirty="0" smtClean="0">
                <a:latin typeface="Arial MT"/>
                <a:cs typeface="Arial MT"/>
              </a:rPr>
              <a:t>Critical</a:t>
            </a:r>
            <a:r>
              <a:rPr lang="en-US" sz="2000" spc="-25" dirty="0" smtClean="0">
                <a:latin typeface="Arial MT"/>
                <a:cs typeface="Arial MT"/>
              </a:rPr>
              <a:t> </a:t>
            </a:r>
            <a:r>
              <a:rPr lang="en-US" sz="2000" dirty="0" smtClean="0">
                <a:latin typeface="Arial MT"/>
                <a:cs typeface="Arial MT"/>
              </a:rPr>
              <a:t>for</a:t>
            </a:r>
            <a:r>
              <a:rPr lang="en-US" sz="2000" spc="-25" dirty="0" smtClean="0">
                <a:latin typeface="Arial MT"/>
                <a:cs typeface="Arial MT"/>
              </a:rPr>
              <a:t> </a:t>
            </a:r>
            <a:r>
              <a:rPr lang="en-US" sz="2000" dirty="0" smtClean="0">
                <a:latin typeface="Arial MT"/>
                <a:cs typeface="Arial MT"/>
              </a:rPr>
              <a:t>system</a:t>
            </a:r>
            <a:r>
              <a:rPr lang="en-US" sz="2000" spc="-30" dirty="0" smtClean="0">
                <a:latin typeface="Arial MT"/>
                <a:cs typeface="Arial MT"/>
              </a:rPr>
              <a:t> </a:t>
            </a:r>
            <a:r>
              <a:rPr lang="en-US" sz="2000" spc="-10" dirty="0" smtClean="0">
                <a:latin typeface="Arial MT"/>
                <a:cs typeface="Arial MT"/>
              </a:rPr>
              <a:t>security;</a:t>
            </a:r>
            <a:r>
              <a:rPr lang="en-US" sz="2000" dirty="0" smtClean="0">
                <a:latin typeface="Arial MT"/>
                <a:cs typeface="Arial MT"/>
              </a:rPr>
              <a:t>	if</a:t>
            </a:r>
            <a:r>
              <a:rPr lang="en-US" sz="2000" spc="-20" dirty="0" smtClean="0">
                <a:latin typeface="Arial MT"/>
                <a:cs typeface="Arial MT"/>
              </a:rPr>
              <a:t> </a:t>
            </a:r>
            <a:r>
              <a:rPr lang="en-US" sz="2000" dirty="0" smtClean="0">
                <a:latin typeface="Arial MT"/>
                <a:cs typeface="Arial MT"/>
              </a:rPr>
              <a:t>such</a:t>
            </a:r>
            <a:r>
              <a:rPr lang="en-US" sz="2000" spc="-30" dirty="0" smtClean="0">
                <a:latin typeface="Arial MT"/>
                <a:cs typeface="Arial MT"/>
              </a:rPr>
              <a:t> </a:t>
            </a:r>
            <a:r>
              <a:rPr lang="en-US" sz="2000" dirty="0" smtClean="0">
                <a:latin typeface="Arial MT"/>
                <a:cs typeface="Arial MT"/>
              </a:rPr>
              <a:t>mechanisms</a:t>
            </a:r>
            <a:r>
              <a:rPr lang="en-US" sz="2000" spc="-15" dirty="0" smtClean="0">
                <a:latin typeface="Arial MT"/>
                <a:cs typeface="Arial MT"/>
              </a:rPr>
              <a:t> </a:t>
            </a:r>
            <a:r>
              <a:rPr lang="en-US" sz="2000" dirty="0" smtClean="0">
                <a:latin typeface="Arial MT"/>
                <a:cs typeface="Arial MT"/>
              </a:rPr>
              <a:t>do</a:t>
            </a:r>
            <a:r>
              <a:rPr lang="en-US" sz="2000" spc="-20" dirty="0" smtClean="0">
                <a:latin typeface="Arial MT"/>
                <a:cs typeface="Arial MT"/>
              </a:rPr>
              <a:t> </a:t>
            </a:r>
            <a:r>
              <a:rPr lang="en-US" sz="2000" dirty="0" smtClean="0">
                <a:latin typeface="Arial MT"/>
                <a:cs typeface="Arial MT"/>
              </a:rPr>
              <a:t>not</a:t>
            </a:r>
            <a:r>
              <a:rPr lang="en-US" sz="2000" spc="-40" dirty="0" smtClean="0">
                <a:latin typeface="Arial MT"/>
                <a:cs typeface="Arial MT"/>
              </a:rPr>
              <a:t> </a:t>
            </a:r>
            <a:r>
              <a:rPr lang="en-US" sz="2000" spc="-10" dirty="0" smtClean="0">
                <a:latin typeface="Arial MT"/>
                <a:cs typeface="Arial MT"/>
              </a:rPr>
              <a:t>exist, </a:t>
            </a:r>
            <a:r>
              <a:rPr lang="en-US" sz="2000" dirty="0" smtClean="0">
                <a:latin typeface="Arial MT"/>
                <a:cs typeface="Arial MT"/>
              </a:rPr>
              <a:t>then</a:t>
            </a:r>
            <a:r>
              <a:rPr lang="en-US" sz="2000" spc="-40" dirty="0" smtClean="0">
                <a:latin typeface="Arial MT"/>
                <a:cs typeface="Arial MT"/>
              </a:rPr>
              <a:t> </a:t>
            </a:r>
            <a:r>
              <a:rPr lang="en-US" sz="2000" dirty="0" smtClean="0">
                <a:latin typeface="Arial MT"/>
                <a:cs typeface="Arial MT"/>
              </a:rPr>
              <a:t>malicious</a:t>
            </a:r>
            <a:r>
              <a:rPr lang="en-US" sz="2000" spc="-35" dirty="0" smtClean="0">
                <a:latin typeface="Arial MT"/>
                <a:cs typeface="Arial MT"/>
              </a:rPr>
              <a:t> </a:t>
            </a:r>
            <a:r>
              <a:rPr lang="en-US" sz="2000" dirty="0" smtClean="0">
                <a:latin typeface="Arial MT"/>
                <a:cs typeface="Arial MT"/>
              </a:rPr>
              <a:t>software</a:t>
            </a:r>
            <a:r>
              <a:rPr lang="en-US" sz="2000" spc="-50" dirty="0" smtClean="0">
                <a:latin typeface="Arial MT"/>
                <a:cs typeface="Arial MT"/>
              </a:rPr>
              <a:t> </a:t>
            </a:r>
            <a:r>
              <a:rPr lang="en-US" sz="2000" dirty="0" smtClean="0">
                <a:latin typeface="Arial MT"/>
                <a:cs typeface="Arial MT"/>
              </a:rPr>
              <a:t>can</a:t>
            </a:r>
            <a:r>
              <a:rPr lang="en-US" sz="2000" spc="-45" dirty="0" smtClean="0">
                <a:latin typeface="Arial MT"/>
                <a:cs typeface="Arial MT"/>
              </a:rPr>
              <a:t> </a:t>
            </a:r>
            <a:r>
              <a:rPr lang="en-US" sz="2000" dirty="0" smtClean="0">
                <a:latin typeface="Arial MT"/>
                <a:cs typeface="Arial MT"/>
              </a:rPr>
              <a:t>impersonate</a:t>
            </a:r>
            <a:r>
              <a:rPr lang="en-US" sz="2000" spc="-40" dirty="0" smtClean="0">
                <a:latin typeface="Arial MT"/>
                <a:cs typeface="Arial MT"/>
              </a:rPr>
              <a:t> </a:t>
            </a:r>
            <a:r>
              <a:rPr lang="en-US" sz="2000" dirty="0" smtClean="0">
                <a:latin typeface="Arial MT"/>
                <a:cs typeface="Arial MT"/>
              </a:rPr>
              <a:t>trusted</a:t>
            </a:r>
            <a:r>
              <a:rPr lang="en-US" sz="2000" spc="-55" dirty="0" smtClean="0">
                <a:latin typeface="Arial MT"/>
                <a:cs typeface="Arial MT"/>
              </a:rPr>
              <a:t> </a:t>
            </a:r>
            <a:r>
              <a:rPr lang="en-US" sz="2000" dirty="0" smtClean="0">
                <a:latin typeface="Arial MT"/>
                <a:cs typeface="Arial MT"/>
              </a:rPr>
              <a:t>software.</a:t>
            </a:r>
            <a:r>
              <a:rPr lang="en-US" sz="2000" spc="-45" dirty="0" smtClean="0">
                <a:latin typeface="Arial MT"/>
                <a:cs typeface="Arial MT"/>
              </a:rPr>
              <a:t> </a:t>
            </a:r>
            <a:r>
              <a:rPr lang="en-US" sz="2000" spc="-20" dirty="0" smtClean="0">
                <a:latin typeface="Arial MT"/>
                <a:cs typeface="Arial MT"/>
              </a:rPr>
              <a:t>Some </a:t>
            </a:r>
            <a:r>
              <a:rPr lang="en-US" sz="2000" dirty="0" smtClean="0">
                <a:latin typeface="Arial MT"/>
                <a:cs typeface="Arial MT"/>
              </a:rPr>
              <a:t>systems</a:t>
            </a:r>
            <a:r>
              <a:rPr lang="en-US" sz="2000" spc="-20" dirty="0" smtClean="0">
                <a:latin typeface="Arial MT"/>
                <a:cs typeface="Arial MT"/>
              </a:rPr>
              <a:t> </a:t>
            </a:r>
            <a:r>
              <a:rPr lang="en-US" sz="2000" dirty="0" smtClean="0">
                <a:latin typeface="Arial MT"/>
                <a:cs typeface="Arial MT"/>
              </a:rPr>
              <a:t>provide</a:t>
            </a:r>
            <a:r>
              <a:rPr lang="en-US" sz="2000" spc="-15" dirty="0" smtClean="0">
                <a:latin typeface="Arial MT"/>
                <a:cs typeface="Arial MT"/>
              </a:rPr>
              <a:t> </a:t>
            </a:r>
            <a:r>
              <a:rPr lang="en-US" sz="2000" dirty="0" smtClean="0">
                <a:latin typeface="Arial MT"/>
                <a:cs typeface="Arial MT"/>
              </a:rPr>
              <a:t>trust</a:t>
            </a:r>
            <a:r>
              <a:rPr lang="en-US" sz="2000" spc="-20" dirty="0" smtClean="0">
                <a:latin typeface="Arial MT"/>
                <a:cs typeface="Arial MT"/>
              </a:rPr>
              <a:t> </a:t>
            </a:r>
            <a:r>
              <a:rPr lang="en-US" sz="2000" dirty="0" smtClean="0">
                <a:latin typeface="Arial MT"/>
                <a:cs typeface="Arial MT"/>
              </a:rPr>
              <a:t>paths</a:t>
            </a:r>
            <a:r>
              <a:rPr lang="en-US" sz="2000" spc="-30" dirty="0" smtClean="0">
                <a:latin typeface="Arial MT"/>
                <a:cs typeface="Arial MT"/>
              </a:rPr>
              <a:t> </a:t>
            </a:r>
            <a:r>
              <a:rPr lang="en-US" sz="2000" dirty="0" smtClean="0">
                <a:latin typeface="Arial MT"/>
                <a:cs typeface="Arial MT"/>
              </a:rPr>
              <a:t>for</a:t>
            </a:r>
            <a:r>
              <a:rPr lang="en-US" sz="2000" spc="-20" dirty="0" smtClean="0">
                <a:latin typeface="Arial MT"/>
                <a:cs typeface="Arial MT"/>
              </a:rPr>
              <a:t> </a:t>
            </a:r>
            <a:r>
              <a:rPr lang="en-US" sz="2000" dirty="0" smtClean="0">
                <a:latin typeface="Arial MT"/>
                <a:cs typeface="Arial MT"/>
              </a:rPr>
              <a:t>a</a:t>
            </a:r>
            <a:r>
              <a:rPr lang="en-US" sz="2000" spc="-25" dirty="0" smtClean="0">
                <a:latin typeface="Arial MT"/>
                <a:cs typeface="Arial MT"/>
              </a:rPr>
              <a:t> </a:t>
            </a:r>
            <a:r>
              <a:rPr lang="en-US" sz="2000" dirty="0" smtClean="0">
                <a:latin typeface="Arial MT"/>
                <a:cs typeface="Arial MT"/>
              </a:rPr>
              <a:t>few</a:t>
            </a:r>
            <a:r>
              <a:rPr lang="en-US" sz="2000" spc="-20" dirty="0" smtClean="0">
                <a:latin typeface="Arial MT"/>
                <a:cs typeface="Arial MT"/>
              </a:rPr>
              <a:t> </a:t>
            </a:r>
            <a:r>
              <a:rPr lang="en-US" sz="2000" dirty="0" smtClean="0">
                <a:latin typeface="Arial MT"/>
                <a:cs typeface="Arial MT"/>
              </a:rPr>
              <a:t>functions,</a:t>
            </a:r>
            <a:r>
              <a:rPr lang="en-US" sz="2000" spc="-15" dirty="0" smtClean="0">
                <a:latin typeface="Arial MT"/>
                <a:cs typeface="Arial MT"/>
              </a:rPr>
              <a:t> </a:t>
            </a:r>
            <a:r>
              <a:rPr lang="en-US" sz="2000" dirty="0" smtClean="0">
                <a:latin typeface="Arial MT"/>
                <a:cs typeface="Arial MT"/>
              </a:rPr>
              <a:t>such</a:t>
            </a:r>
            <a:r>
              <a:rPr lang="en-US" sz="2000" spc="-15" dirty="0" smtClean="0">
                <a:latin typeface="Arial MT"/>
                <a:cs typeface="Arial MT"/>
              </a:rPr>
              <a:t> </a:t>
            </a:r>
            <a:r>
              <a:rPr lang="en-US" sz="2000" dirty="0" smtClean="0">
                <a:latin typeface="Arial MT"/>
                <a:cs typeface="Arial MT"/>
              </a:rPr>
              <a:t>as</a:t>
            </a:r>
            <a:r>
              <a:rPr lang="en-US" sz="2000" spc="-15" dirty="0" smtClean="0">
                <a:latin typeface="Arial MT"/>
                <a:cs typeface="Arial MT"/>
              </a:rPr>
              <a:t> </a:t>
            </a:r>
            <a:r>
              <a:rPr lang="en-US" sz="2000" spc="-10" dirty="0" smtClean="0">
                <a:latin typeface="Arial MT"/>
                <a:cs typeface="Arial MT"/>
              </a:rPr>
              <a:t>login </a:t>
            </a:r>
            <a:r>
              <a:rPr lang="en-US" sz="2000" dirty="0" smtClean="0">
                <a:latin typeface="Arial MT"/>
                <a:cs typeface="Arial MT"/>
              </a:rPr>
              <a:t>authentication</a:t>
            </a:r>
            <a:r>
              <a:rPr lang="en-US" sz="2000" spc="-40" dirty="0" smtClean="0">
                <a:latin typeface="Arial MT"/>
                <a:cs typeface="Arial MT"/>
              </a:rPr>
              <a:t> </a:t>
            </a:r>
            <a:r>
              <a:rPr lang="en-US" sz="2000" dirty="0" smtClean="0">
                <a:latin typeface="Arial MT"/>
                <a:cs typeface="Arial MT"/>
              </a:rPr>
              <a:t>and</a:t>
            </a:r>
            <a:r>
              <a:rPr lang="en-US" sz="2000" spc="-35" dirty="0" smtClean="0">
                <a:latin typeface="Arial MT"/>
                <a:cs typeface="Arial MT"/>
              </a:rPr>
              <a:t> </a:t>
            </a:r>
            <a:r>
              <a:rPr lang="en-US" sz="2000" dirty="0" smtClean="0">
                <a:latin typeface="Arial MT"/>
                <a:cs typeface="Arial MT"/>
              </a:rPr>
              <a:t>password</a:t>
            </a:r>
            <a:r>
              <a:rPr lang="en-US" sz="2000" spc="-40" dirty="0" smtClean="0">
                <a:latin typeface="Arial MT"/>
                <a:cs typeface="Arial MT"/>
              </a:rPr>
              <a:t> </a:t>
            </a:r>
            <a:r>
              <a:rPr lang="en-US" sz="2000" dirty="0" smtClean="0">
                <a:latin typeface="Arial MT"/>
                <a:cs typeface="Arial MT"/>
              </a:rPr>
              <a:t>changing,</a:t>
            </a:r>
            <a:r>
              <a:rPr lang="en-US" sz="2000" spc="-50" dirty="0" smtClean="0">
                <a:latin typeface="Arial MT"/>
                <a:cs typeface="Arial MT"/>
              </a:rPr>
              <a:t> </a:t>
            </a:r>
            <a:r>
              <a:rPr lang="en-US" sz="2000" dirty="0" smtClean="0">
                <a:latin typeface="Arial MT"/>
                <a:cs typeface="Arial MT"/>
              </a:rPr>
              <a:t>and</a:t>
            </a:r>
            <a:r>
              <a:rPr lang="en-US" sz="2000" spc="-35" dirty="0" smtClean="0">
                <a:latin typeface="Arial MT"/>
                <a:cs typeface="Arial MT"/>
              </a:rPr>
              <a:t> </a:t>
            </a:r>
            <a:r>
              <a:rPr lang="en-US" sz="2000" dirty="0" smtClean="0">
                <a:latin typeface="Arial MT"/>
                <a:cs typeface="Arial MT"/>
              </a:rPr>
              <a:t>allow</a:t>
            </a:r>
            <a:r>
              <a:rPr lang="en-US" sz="2000" spc="-50" dirty="0" smtClean="0">
                <a:latin typeface="Arial MT"/>
                <a:cs typeface="Arial MT"/>
              </a:rPr>
              <a:t> </a:t>
            </a:r>
            <a:r>
              <a:rPr lang="en-US" sz="2000" dirty="0" smtClean="0">
                <a:latin typeface="Arial MT"/>
                <a:cs typeface="Arial MT"/>
              </a:rPr>
              <a:t>servers</a:t>
            </a:r>
            <a:r>
              <a:rPr lang="en-US" sz="2000" spc="-40" dirty="0" smtClean="0">
                <a:latin typeface="Arial MT"/>
                <a:cs typeface="Arial MT"/>
              </a:rPr>
              <a:t> </a:t>
            </a:r>
            <a:r>
              <a:rPr lang="en-US" sz="2000" spc="-25" dirty="0" smtClean="0">
                <a:latin typeface="Arial MT"/>
                <a:cs typeface="Arial MT"/>
              </a:rPr>
              <a:t>to </a:t>
            </a:r>
            <a:r>
              <a:rPr lang="en-US" sz="2000" dirty="0" smtClean="0">
                <a:latin typeface="Arial MT"/>
                <a:cs typeface="Arial MT"/>
              </a:rPr>
              <a:t>authenticate</a:t>
            </a:r>
            <a:r>
              <a:rPr lang="en-US" sz="2000" spc="-40" dirty="0" smtClean="0">
                <a:latin typeface="Arial MT"/>
                <a:cs typeface="Arial MT"/>
              </a:rPr>
              <a:t> </a:t>
            </a:r>
            <a:r>
              <a:rPr lang="en-US" sz="2000" dirty="0" smtClean="0">
                <a:latin typeface="Arial MT"/>
                <a:cs typeface="Arial MT"/>
              </a:rPr>
              <a:t>their</a:t>
            </a:r>
            <a:r>
              <a:rPr lang="en-US" sz="2000" spc="-25" dirty="0" smtClean="0">
                <a:latin typeface="Arial MT"/>
                <a:cs typeface="Arial MT"/>
              </a:rPr>
              <a:t> </a:t>
            </a:r>
            <a:r>
              <a:rPr lang="en-US" sz="2000" spc="-10" dirty="0" smtClean="0">
                <a:latin typeface="Arial MT"/>
                <a:cs typeface="Arial MT"/>
              </a:rPr>
              <a:t>clients.</a:t>
            </a:r>
            <a:endParaRPr lang="en-US" sz="2000" dirty="0" smtClean="0">
              <a:latin typeface="Arial MT"/>
              <a:cs typeface="Arial MT"/>
            </a:endParaRPr>
          </a:p>
          <a:p>
            <a:pPr marL="755650" lvl="1" indent="-285750">
              <a:lnSpc>
                <a:spcPct val="100000"/>
              </a:lnSpc>
              <a:spcBef>
                <a:spcPts val="445"/>
              </a:spcBef>
              <a:buClr>
                <a:srgbClr val="9999CC"/>
              </a:buClr>
              <a:buSzPct val="80555"/>
              <a:buFont typeface="Wingdings"/>
              <a:buChar char=""/>
              <a:tabLst>
                <a:tab pos="755650" algn="l"/>
              </a:tabLst>
            </a:pPr>
            <a:endParaRPr sz="1800" dirty="0">
              <a:latin typeface="Arial MT"/>
              <a:cs typeface="Arial MT"/>
            </a:endParaRPr>
          </a:p>
        </p:txBody>
      </p:sp>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21</a:t>
            </a:fld>
            <a:endParaRPr spc="-25" dirty="0"/>
          </a:p>
        </p:txBody>
      </p:sp>
      <p:sp>
        <p:nvSpPr>
          <p:cNvPr id="4" name="TextBox 3"/>
          <p:cNvSpPr txBox="1"/>
          <p:nvPr/>
        </p:nvSpPr>
        <p:spPr>
          <a:xfrm>
            <a:off x="1524000" y="533400"/>
            <a:ext cx="6400800" cy="426207"/>
          </a:xfrm>
          <a:prstGeom prst="rect">
            <a:avLst/>
          </a:prstGeom>
          <a:noFill/>
        </p:spPr>
        <p:txBody>
          <a:bodyPr wrap="square" rtlCol="0">
            <a:spAutoFit/>
          </a:bodyPr>
          <a:lstStyle/>
          <a:p>
            <a:pPr marL="469900" marR="5080" lvl="0" indent="0" algn="ctr" defTabSz="914400" rtl="0" fontAlgn="base" latinLnBrk="0">
              <a:lnSpc>
                <a:spcPts val="2520"/>
              </a:lnSpc>
              <a:spcBef>
                <a:spcPts val="85"/>
              </a:spcBef>
              <a:spcAft>
                <a:spcPct val="0"/>
              </a:spcAft>
              <a:buClrTx/>
              <a:buSzTx/>
              <a:buFontTx/>
              <a:buNone/>
              <a:tabLst/>
              <a:defRPr/>
            </a:pPr>
            <a:r>
              <a:rPr lang="en-US" sz="3200" b="1" dirty="0">
                <a:solidFill>
                  <a:schemeClr val="tx2"/>
                </a:solidFill>
                <a:latin typeface="+mj-lt"/>
                <a:ea typeface="+mj-ea"/>
                <a:cs typeface="+mj-cs"/>
              </a:rPr>
              <a:t>Operating system security</a:t>
            </a:r>
            <a:endParaRPr lang="en-US" sz="3200" b="1" dirty="0">
              <a:solidFill>
                <a:schemeClr val="tx2"/>
              </a:solidFill>
              <a:latin typeface="+mj-lt"/>
              <a:ea typeface="+mj-ea"/>
              <a:cs typeface="+mj-cs"/>
            </a:endParaRPr>
          </a:p>
        </p:txBody>
      </p:sp>
    </p:spTree>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4800" y="1143000"/>
            <a:ext cx="8542655" cy="5633593"/>
          </a:xfrm>
          <a:prstGeom prst="rect">
            <a:avLst/>
          </a:prstGeom>
        </p:spPr>
        <p:txBody>
          <a:bodyPr vert="horz" wrap="square" lIns="0" tIns="74930" rIns="0" bIns="0" rtlCol="0">
            <a:spAutoFit/>
          </a:bodyPr>
          <a:lstStyle/>
          <a:p>
            <a:pPr marL="238125">
              <a:lnSpc>
                <a:spcPct val="100000"/>
              </a:lnSpc>
              <a:spcBef>
                <a:spcPts val="420"/>
              </a:spcBef>
            </a:pPr>
            <a:r>
              <a:rPr sz="2400" b="1" spc="-10" dirty="0" smtClean="0">
                <a:latin typeface="Arial MT"/>
                <a:cs typeface="Arial MT"/>
              </a:rPr>
              <a:t>Closed-</a:t>
            </a:r>
            <a:r>
              <a:rPr sz="2400" b="1" dirty="0" smtClean="0">
                <a:latin typeface="Arial MT"/>
                <a:cs typeface="Arial MT"/>
              </a:rPr>
              <a:t>box</a:t>
            </a:r>
            <a:r>
              <a:rPr sz="2400" b="1" spc="5" dirty="0" smtClean="0">
                <a:latin typeface="Arial MT"/>
                <a:cs typeface="Arial MT"/>
              </a:rPr>
              <a:t> </a:t>
            </a:r>
            <a:r>
              <a:rPr sz="2400" b="1" dirty="0">
                <a:latin typeface="Arial MT"/>
                <a:cs typeface="Arial MT"/>
              </a:rPr>
              <a:t>versus</a:t>
            </a:r>
            <a:r>
              <a:rPr sz="2400" b="1" spc="10" dirty="0">
                <a:latin typeface="Arial MT"/>
                <a:cs typeface="Arial MT"/>
              </a:rPr>
              <a:t> </a:t>
            </a:r>
            <a:r>
              <a:rPr sz="2400" b="1" spc="-10" dirty="0">
                <a:latin typeface="Arial MT"/>
                <a:cs typeface="Arial MT"/>
              </a:rPr>
              <a:t>open-</a:t>
            </a:r>
            <a:r>
              <a:rPr sz="2400" b="1" dirty="0">
                <a:latin typeface="Arial MT"/>
                <a:cs typeface="Arial MT"/>
              </a:rPr>
              <a:t>box</a:t>
            </a:r>
            <a:r>
              <a:rPr sz="2400" b="1" spc="15" dirty="0">
                <a:latin typeface="Arial MT"/>
                <a:cs typeface="Arial MT"/>
              </a:rPr>
              <a:t> </a:t>
            </a:r>
            <a:r>
              <a:rPr sz="2400" b="1" spc="-10" dirty="0">
                <a:latin typeface="Arial MT"/>
                <a:cs typeface="Arial MT"/>
              </a:rPr>
              <a:t>platforms</a:t>
            </a:r>
            <a:endParaRPr sz="2400" b="1" dirty="0">
              <a:latin typeface="Arial MT"/>
              <a:cs typeface="Arial MT"/>
            </a:endParaRPr>
          </a:p>
          <a:p>
            <a:pPr marL="355600" marR="17145" indent="-342900">
              <a:lnSpc>
                <a:spcPct val="104600"/>
              </a:lnSpc>
              <a:spcBef>
                <a:spcPts val="1895"/>
              </a:spcBef>
              <a:buClr>
                <a:srgbClr val="00007C"/>
              </a:buClr>
              <a:buSzPct val="75000"/>
              <a:buFont typeface="Wingdings"/>
              <a:buChar char=""/>
              <a:tabLst>
                <a:tab pos="355600" algn="l"/>
                <a:tab pos="2598420" algn="l"/>
              </a:tabLst>
            </a:pPr>
            <a:r>
              <a:rPr sz="2000" b="1" spc="-10" dirty="0">
                <a:latin typeface="Arial"/>
                <a:cs typeface="Arial"/>
              </a:rPr>
              <a:t>"closed-</a:t>
            </a:r>
            <a:r>
              <a:rPr sz="2000" b="1" dirty="0">
                <a:latin typeface="Arial"/>
                <a:cs typeface="Arial"/>
              </a:rPr>
              <a:t>box"</a:t>
            </a:r>
            <a:r>
              <a:rPr sz="2000" b="1" spc="-10" dirty="0">
                <a:latin typeface="Arial"/>
                <a:cs typeface="Arial"/>
              </a:rPr>
              <a:t> </a:t>
            </a:r>
            <a:r>
              <a:rPr sz="2000" dirty="0">
                <a:latin typeface="Arial MT"/>
                <a:cs typeface="Arial MT"/>
              </a:rPr>
              <a:t>and </a:t>
            </a:r>
            <a:r>
              <a:rPr sz="2000" b="1" spc="-20" dirty="0">
                <a:latin typeface="Arial"/>
                <a:cs typeface="Arial"/>
              </a:rPr>
              <a:t>"open-</a:t>
            </a:r>
            <a:r>
              <a:rPr sz="2000" b="1" dirty="0">
                <a:latin typeface="Arial"/>
                <a:cs typeface="Arial"/>
              </a:rPr>
              <a:t>box"</a:t>
            </a:r>
            <a:r>
              <a:rPr sz="2000" b="1" spc="-5" dirty="0">
                <a:latin typeface="Arial"/>
                <a:cs typeface="Arial"/>
              </a:rPr>
              <a:t> </a:t>
            </a:r>
            <a:r>
              <a:rPr sz="2000" dirty="0">
                <a:latin typeface="Arial MT"/>
                <a:cs typeface="Arial MT"/>
              </a:rPr>
              <a:t>refer to</a:t>
            </a:r>
            <a:r>
              <a:rPr sz="2000" spc="-10" dirty="0">
                <a:latin typeface="Arial MT"/>
                <a:cs typeface="Arial MT"/>
              </a:rPr>
              <a:t> </a:t>
            </a:r>
            <a:r>
              <a:rPr sz="2000" dirty="0">
                <a:latin typeface="Arial MT"/>
                <a:cs typeface="Arial MT"/>
              </a:rPr>
              <a:t>different</a:t>
            </a:r>
            <a:r>
              <a:rPr sz="2000" spc="-5" dirty="0">
                <a:latin typeface="Arial MT"/>
                <a:cs typeface="Arial MT"/>
              </a:rPr>
              <a:t> </a:t>
            </a:r>
            <a:r>
              <a:rPr sz="2000" dirty="0">
                <a:latin typeface="Arial MT"/>
                <a:cs typeface="Arial MT"/>
              </a:rPr>
              <a:t>types of</a:t>
            </a:r>
            <a:r>
              <a:rPr sz="2000" spc="-10" dirty="0">
                <a:latin typeface="Arial MT"/>
                <a:cs typeface="Arial MT"/>
              </a:rPr>
              <a:t> platform</a:t>
            </a:r>
            <a:r>
              <a:rPr sz="2000" spc="500" dirty="0">
                <a:latin typeface="Arial MT"/>
                <a:cs typeface="Arial MT"/>
              </a:rPr>
              <a:t> </a:t>
            </a:r>
            <a:r>
              <a:rPr sz="2000" dirty="0">
                <a:latin typeface="Arial MT"/>
                <a:cs typeface="Arial MT"/>
              </a:rPr>
              <a:t>models</a:t>
            </a:r>
            <a:r>
              <a:rPr sz="2000" spc="-30" dirty="0">
                <a:latin typeface="Arial MT"/>
                <a:cs typeface="Arial MT"/>
              </a:rPr>
              <a:t> </a:t>
            </a:r>
            <a:r>
              <a:rPr sz="2000" dirty="0">
                <a:latin typeface="Arial MT"/>
                <a:cs typeface="Arial MT"/>
              </a:rPr>
              <a:t>that</a:t>
            </a:r>
            <a:r>
              <a:rPr sz="2000" spc="-25" dirty="0">
                <a:latin typeface="Arial MT"/>
                <a:cs typeface="Arial MT"/>
              </a:rPr>
              <a:t> </a:t>
            </a:r>
            <a:r>
              <a:rPr sz="2000" dirty="0">
                <a:latin typeface="Arial MT"/>
                <a:cs typeface="Arial MT"/>
              </a:rPr>
              <a:t>offer</a:t>
            </a:r>
            <a:r>
              <a:rPr sz="2000" spc="-15" dirty="0">
                <a:latin typeface="Arial MT"/>
                <a:cs typeface="Arial MT"/>
              </a:rPr>
              <a:t> </a:t>
            </a:r>
            <a:r>
              <a:rPr sz="2000" dirty="0">
                <a:latin typeface="Arial MT"/>
                <a:cs typeface="Arial MT"/>
              </a:rPr>
              <a:t>varying</a:t>
            </a:r>
            <a:r>
              <a:rPr sz="2000" spc="-15" dirty="0">
                <a:latin typeface="Arial MT"/>
                <a:cs typeface="Arial MT"/>
              </a:rPr>
              <a:t> </a:t>
            </a:r>
            <a:r>
              <a:rPr sz="2000" dirty="0">
                <a:latin typeface="Arial MT"/>
                <a:cs typeface="Arial MT"/>
              </a:rPr>
              <a:t>degrees</a:t>
            </a:r>
            <a:r>
              <a:rPr sz="2000" spc="-15" dirty="0">
                <a:latin typeface="Arial MT"/>
                <a:cs typeface="Arial MT"/>
              </a:rPr>
              <a:t> </a:t>
            </a:r>
            <a:r>
              <a:rPr sz="2000" dirty="0">
                <a:latin typeface="Arial MT"/>
                <a:cs typeface="Arial MT"/>
              </a:rPr>
              <a:t>of</a:t>
            </a:r>
            <a:r>
              <a:rPr sz="2000" spc="-25" dirty="0">
                <a:latin typeface="Arial MT"/>
                <a:cs typeface="Arial MT"/>
              </a:rPr>
              <a:t> </a:t>
            </a:r>
            <a:r>
              <a:rPr sz="2000" dirty="0">
                <a:latin typeface="Arial MT"/>
                <a:cs typeface="Arial MT"/>
              </a:rPr>
              <a:t>control,</a:t>
            </a:r>
            <a:r>
              <a:rPr sz="2000" spc="-30" dirty="0">
                <a:latin typeface="Arial MT"/>
                <a:cs typeface="Arial MT"/>
              </a:rPr>
              <a:t> </a:t>
            </a:r>
            <a:r>
              <a:rPr sz="2000" dirty="0">
                <a:latin typeface="Arial MT"/>
                <a:cs typeface="Arial MT"/>
              </a:rPr>
              <a:t>transparency,</a:t>
            </a:r>
            <a:r>
              <a:rPr sz="2000" spc="-20" dirty="0">
                <a:latin typeface="Arial MT"/>
                <a:cs typeface="Arial MT"/>
              </a:rPr>
              <a:t> </a:t>
            </a:r>
            <a:r>
              <a:rPr sz="2000" dirty="0">
                <a:latin typeface="Arial MT"/>
                <a:cs typeface="Arial MT"/>
              </a:rPr>
              <a:t>and</a:t>
            </a:r>
            <a:r>
              <a:rPr sz="2000" spc="-15" dirty="0">
                <a:latin typeface="Arial MT"/>
                <a:cs typeface="Arial MT"/>
              </a:rPr>
              <a:t> </a:t>
            </a:r>
            <a:r>
              <a:rPr sz="2000" spc="-10" dirty="0">
                <a:latin typeface="Arial MT"/>
                <a:cs typeface="Arial MT"/>
              </a:rPr>
              <a:t>flexibility. Closed-</a:t>
            </a:r>
            <a:r>
              <a:rPr sz="2000" dirty="0">
                <a:latin typeface="Arial MT"/>
                <a:cs typeface="Arial MT"/>
              </a:rPr>
              <a:t>box</a:t>
            </a:r>
            <a:r>
              <a:rPr sz="2000" spc="-25" dirty="0">
                <a:latin typeface="Arial MT"/>
                <a:cs typeface="Arial MT"/>
              </a:rPr>
              <a:t> </a:t>
            </a:r>
            <a:r>
              <a:rPr sz="2000" dirty="0">
                <a:latin typeface="Arial MT"/>
                <a:cs typeface="Arial MT"/>
              </a:rPr>
              <a:t>platforms-</a:t>
            </a:r>
            <a:r>
              <a:rPr sz="2000" spc="-25" dirty="0">
                <a:latin typeface="Arial MT"/>
                <a:cs typeface="Arial MT"/>
              </a:rPr>
              <a:t> </a:t>
            </a:r>
            <a:r>
              <a:rPr sz="2000" dirty="0">
                <a:latin typeface="Arial MT"/>
                <a:cs typeface="Arial MT"/>
              </a:rPr>
              <a:t>The</a:t>
            </a:r>
            <a:r>
              <a:rPr sz="2000" spc="-40" dirty="0">
                <a:latin typeface="Arial MT"/>
                <a:cs typeface="Arial MT"/>
              </a:rPr>
              <a:t> </a:t>
            </a:r>
            <a:r>
              <a:rPr sz="2000" dirty="0">
                <a:latin typeface="Arial MT"/>
                <a:cs typeface="Arial MT"/>
              </a:rPr>
              <a:t>source</a:t>
            </a:r>
            <a:r>
              <a:rPr sz="2000" spc="-25" dirty="0">
                <a:latin typeface="Arial MT"/>
                <a:cs typeface="Arial MT"/>
              </a:rPr>
              <a:t> </a:t>
            </a:r>
            <a:r>
              <a:rPr sz="2000" dirty="0">
                <a:latin typeface="Arial MT"/>
                <a:cs typeface="Arial MT"/>
              </a:rPr>
              <a:t>code</a:t>
            </a:r>
            <a:r>
              <a:rPr sz="2000" spc="-40" dirty="0">
                <a:latin typeface="Arial MT"/>
                <a:cs typeface="Arial MT"/>
              </a:rPr>
              <a:t> </a:t>
            </a:r>
            <a:r>
              <a:rPr sz="2000" dirty="0">
                <a:latin typeface="Arial MT"/>
                <a:cs typeface="Arial MT"/>
              </a:rPr>
              <a:t>and</a:t>
            </a:r>
            <a:r>
              <a:rPr sz="2000" spc="-25" dirty="0">
                <a:latin typeface="Arial MT"/>
                <a:cs typeface="Arial MT"/>
              </a:rPr>
              <a:t> </a:t>
            </a:r>
            <a:r>
              <a:rPr sz="2000" dirty="0">
                <a:latin typeface="Arial MT"/>
                <a:cs typeface="Arial MT"/>
              </a:rPr>
              <a:t>architecture</a:t>
            </a:r>
            <a:r>
              <a:rPr sz="2000" spc="-25" dirty="0">
                <a:latin typeface="Arial MT"/>
                <a:cs typeface="Arial MT"/>
              </a:rPr>
              <a:t> </a:t>
            </a:r>
            <a:r>
              <a:rPr sz="2000" dirty="0">
                <a:latin typeface="Arial MT"/>
                <a:cs typeface="Arial MT"/>
              </a:rPr>
              <a:t>are</a:t>
            </a:r>
            <a:r>
              <a:rPr sz="2000" spc="-20" dirty="0">
                <a:latin typeface="Arial MT"/>
                <a:cs typeface="Arial MT"/>
              </a:rPr>
              <a:t> </a:t>
            </a:r>
            <a:r>
              <a:rPr sz="2000" dirty="0">
                <a:latin typeface="Arial MT"/>
                <a:cs typeface="Arial MT"/>
              </a:rPr>
              <a:t>closed</a:t>
            </a:r>
            <a:r>
              <a:rPr sz="2000" spc="-25" dirty="0">
                <a:latin typeface="Arial MT"/>
                <a:cs typeface="Arial MT"/>
              </a:rPr>
              <a:t> to </a:t>
            </a:r>
            <a:r>
              <a:rPr sz="2000" dirty="0">
                <a:latin typeface="Arial MT"/>
                <a:cs typeface="Arial MT"/>
              </a:rPr>
              <a:t>the</a:t>
            </a:r>
            <a:r>
              <a:rPr sz="2000" spc="-20" dirty="0">
                <a:latin typeface="Arial MT"/>
                <a:cs typeface="Arial MT"/>
              </a:rPr>
              <a:t> </a:t>
            </a:r>
            <a:r>
              <a:rPr sz="2000" dirty="0">
                <a:latin typeface="Arial MT"/>
                <a:cs typeface="Arial MT"/>
              </a:rPr>
              <a:t>public,</a:t>
            </a:r>
            <a:r>
              <a:rPr sz="2000" spc="-25" dirty="0">
                <a:latin typeface="Arial MT"/>
                <a:cs typeface="Arial MT"/>
              </a:rPr>
              <a:t> </a:t>
            </a:r>
            <a:r>
              <a:rPr sz="2000" dirty="0">
                <a:latin typeface="Arial MT"/>
                <a:cs typeface="Arial MT"/>
              </a:rPr>
              <a:t>and</a:t>
            </a:r>
            <a:r>
              <a:rPr sz="2000" spc="-15" dirty="0">
                <a:latin typeface="Arial MT"/>
                <a:cs typeface="Arial MT"/>
              </a:rPr>
              <a:t> </a:t>
            </a:r>
            <a:r>
              <a:rPr sz="2000" dirty="0">
                <a:latin typeface="Arial MT"/>
                <a:cs typeface="Arial MT"/>
              </a:rPr>
              <a:t>users</a:t>
            </a:r>
            <a:r>
              <a:rPr sz="2000" spc="-30" dirty="0">
                <a:latin typeface="Arial MT"/>
                <a:cs typeface="Arial MT"/>
              </a:rPr>
              <a:t> </a:t>
            </a:r>
            <a:r>
              <a:rPr sz="2000" dirty="0">
                <a:latin typeface="Arial MT"/>
                <a:cs typeface="Arial MT"/>
              </a:rPr>
              <a:t>cannot</a:t>
            </a:r>
            <a:r>
              <a:rPr sz="2000" spc="-25" dirty="0">
                <a:latin typeface="Arial MT"/>
                <a:cs typeface="Arial MT"/>
              </a:rPr>
              <a:t> </a:t>
            </a:r>
            <a:r>
              <a:rPr sz="2000" dirty="0">
                <a:latin typeface="Arial MT"/>
                <a:cs typeface="Arial MT"/>
              </a:rPr>
              <a:t>modify</a:t>
            </a:r>
            <a:r>
              <a:rPr sz="2000" spc="-15" dirty="0">
                <a:latin typeface="Arial MT"/>
                <a:cs typeface="Arial MT"/>
              </a:rPr>
              <a:t> </a:t>
            </a:r>
            <a:r>
              <a:rPr sz="2000" dirty="0">
                <a:latin typeface="Arial MT"/>
                <a:cs typeface="Arial MT"/>
              </a:rPr>
              <a:t>or</a:t>
            </a:r>
            <a:r>
              <a:rPr sz="2000" spc="-15" dirty="0">
                <a:latin typeface="Arial MT"/>
                <a:cs typeface="Arial MT"/>
              </a:rPr>
              <a:t> </a:t>
            </a:r>
            <a:r>
              <a:rPr sz="2000" dirty="0">
                <a:latin typeface="Arial MT"/>
                <a:cs typeface="Arial MT"/>
              </a:rPr>
              <a:t>inspect</a:t>
            </a:r>
            <a:r>
              <a:rPr sz="2000" spc="-25" dirty="0">
                <a:latin typeface="Arial MT"/>
                <a:cs typeface="Arial MT"/>
              </a:rPr>
              <a:t> </a:t>
            </a:r>
            <a:r>
              <a:rPr sz="2000" dirty="0">
                <a:latin typeface="Arial MT"/>
                <a:cs typeface="Arial MT"/>
              </a:rPr>
              <a:t>the</a:t>
            </a:r>
            <a:r>
              <a:rPr sz="2000" spc="-20" dirty="0">
                <a:latin typeface="Arial MT"/>
                <a:cs typeface="Arial MT"/>
              </a:rPr>
              <a:t> </a:t>
            </a:r>
            <a:r>
              <a:rPr sz="2000" spc="-10" dirty="0">
                <a:latin typeface="Arial MT"/>
                <a:cs typeface="Arial MT"/>
              </a:rPr>
              <a:t>underlying </a:t>
            </a:r>
            <a:r>
              <a:rPr sz="2000" dirty="0">
                <a:latin typeface="Arial MT"/>
                <a:cs typeface="Arial MT"/>
              </a:rPr>
              <a:t>infrastructure,</a:t>
            </a:r>
            <a:r>
              <a:rPr sz="2000" spc="-35" dirty="0">
                <a:latin typeface="Arial MT"/>
                <a:cs typeface="Arial MT"/>
              </a:rPr>
              <a:t> </a:t>
            </a:r>
            <a:r>
              <a:rPr sz="2000" dirty="0">
                <a:latin typeface="Arial MT"/>
                <a:cs typeface="Arial MT"/>
              </a:rPr>
              <a:t>software,</a:t>
            </a:r>
            <a:r>
              <a:rPr sz="2000" spc="-30" dirty="0">
                <a:latin typeface="Arial MT"/>
                <a:cs typeface="Arial MT"/>
              </a:rPr>
              <a:t> </a:t>
            </a:r>
            <a:r>
              <a:rPr sz="2000" dirty="0">
                <a:latin typeface="Arial MT"/>
                <a:cs typeface="Arial MT"/>
              </a:rPr>
              <a:t>or</a:t>
            </a:r>
            <a:r>
              <a:rPr sz="2000" spc="-30" dirty="0">
                <a:latin typeface="Arial MT"/>
                <a:cs typeface="Arial MT"/>
              </a:rPr>
              <a:t> </a:t>
            </a:r>
            <a:r>
              <a:rPr sz="2000" dirty="0">
                <a:latin typeface="Arial MT"/>
                <a:cs typeface="Arial MT"/>
              </a:rPr>
              <a:t>systems.</a:t>
            </a:r>
            <a:r>
              <a:rPr sz="2000" u="sng" spc="-25" dirty="0">
                <a:uFill>
                  <a:solidFill>
                    <a:srgbClr val="000000"/>
                  </a:solidFill>
                </a:uFill>
                <a:latin typeface="Arial MT"/>
                <a:cs typeface="Arial MT"/>
              </a:rPr>
              <a:t> </a:t>
            </a:r>
            <a:r>
              <a:rPr sz="2000" u="sng" dirty="0">
                <a:uFill>
                  <a:solidFill>
                    <a:srgbClr val="000000"/>
                  </a:solidFill>
                </a:uFill>
                <a:latin typeface="Arial MT"/>
                <a:cs typeface="Arial MT"/>
              </a:rPr>
              <a:t>,</a:t>
            </a:r>
            <a:r>
              <a:rPr sz="2000" dirty="0">
                <a:latin typeface="Arial MT"/>
                <a:cs typeface="Arial MT"/>
              </a:rPr>
              <a:t>e.g.,</a:t>
            </a:r>
            <a:r>
              <a:rPr sz="2000" spc="-25" dirty="0">
                <a:latin typeface="Arial MT"/>
                <a:cs typeface="Arial MT"/>
              </a:rPr>
              <a:t> </a:t>
            </a:r>
            <a:r>
              <a:rPr sz="2000" dirty="0">
                <a:latin typeface="Arial MT"/>
                <a:cs typeface="Arial MT"/>
              </a:rPr>
              <a:t>cellular</a:t>
            </a:r>
            <a:r>
              <a:rPr sz="2000" spc="-20" dirty="0">
                <a:latin typeface="Arial MT"/>
                <a:cs typeface="Arial MT"/>
              </a:rPr>
              <a:t> </a:t>
            </a:r>
            <a:r>
              <a:rPr sz="2000" dirty="0">
                <a:latin typeface="Arial MT"/>
                <a:cs typeface="Arial MT"/>
              </a:rPr>
              <a:t>phones,</a:t>
            </a:r>
            <a:r>
              <a:rPr sz="2000" spc="-30" dirty="0">
                <a:latin typeface="Arial MT"/>
                <a:cs typeface="Arial MT"/>
              </a:rPr>
              <a:t> </a:t>
            </a:r>
            <a:r>
              <a:rPr sz="2000" spc="-20" dirty="0">
                <a:latin typeface="Arial MT"/>
                <a:cs typeface="Arial MT"/>
              </a:rPr>
              <a:t>game </a:t>
            </a:r>
            <a:r>
              <a:rPr sz="2000" dirty="0">
                <a:latin typeface="Arial MT"/>
                <a:cs typeface="Arial MT"/>
              </a:rPr>
              <a:t>consoles</a:t>
            </a:r>
            <a:r>
              <a:rPr sz="2000" spc="-35" dirty="0">
                <a:latin typeface="Arial MT"/>
                <a:cs typeface="Arial MT"/>
              </a:rPr>
              <a:t> </a:t>
            </a:r>
            <a:r>
              <a:rPr sz="2000" dirty="0">
                <a:latin typeface="Arial MT"/>
                <a:cs typeface="Arial MT"/>
              </a:rPr>
              <a:t>and</a:t>
            </a:r>
            <a:r>
              <a:rPr sz="2000" spc="-45" dirty="0">
                <a:latin typeface="Arial MT"/>
                <a:cs typeface="Arial MT"/>
              </a:rPr>
              <a:t> </a:t>
            </a:r>
            <a:r>
              <a:rPr sz="2000" spc="-25" dirty="0">
                <a:latin typeface="Arial MT"/>
                <a:cs typeface="Arial MT"/>
              </a:rPr>
              <a:t>ATM</a:t>
            </a:r>
            <a:r>
              <a:rPr sz="2000" dirty="0">
                <a:latin typeface="Arial MT"/>
                <a:cs typeface="Arial MT"/>
              </a:rPr>
              <a:t>	could</a:t>
            </a:r>
            <a:r>
              <a:rPr sz="2000" spc="-35" dirty="0">
                <a:latin typeface="Arial MT"/>
                <a:cs typeface="Arial MT"/>
              </a:rPr>
              <a:t> </a:t>
            </a:r>
            <a:r>
              <a:rPr sz="2000" dirty="0">
                <a:latin typeface="Arial MT"/>
                <a:cs typeface="Arial MT"/>
              </a:rPr>
              <a:t>have</a:t>
            </a:r>
            <a:r>
              <a:rPr sz="2000" spc="-35" dirty="0">
                <a:latin typeface="Arial MT"/>
                <a:cs typeface="Arial MT"/>
              </a:rPr>
              <a:t> </a:t>
            </a:r>
            <a:r>
              <a:rPr sz="2000" dirty="0">
                <a:latin typeface="Arial MT"/>
                <a:cs typeface="Arial MT"/>
              </a:rPr>
              <a:t>embedded</a:t>
            </a:r>
            <a:r>
              <a:rPr sz="2000" spc="-30" dirty="0">
                <a:latin typeface="Arial MT"/>
                <a:cs typeface="Arial MT"/>
              </a:rPr>
              <a:t> </a:t>
            </a:r>
            <a:r>
              <a:rPr sz="2000" dirty="0">
                <a:latin typeface="Arial MT"/>
                <a:cs typeface="Arial MT"/>
              </a:rPr>
              <a:t>cryptographic</a:t>
            </a:r>
            <a:r>
              <a:rPr sz="2000" spc="-30" dirty="0">
                <a:latin typeface="Arial MT"/>
                <a:cs typeface="Arial MT"/>
              </a:rPr>
              <a:t> </a:t>
            </a:r>
            <a:r>
              <a:rPr sz="2000" dirty="0">
                <a:latin typeface="Arial MT"/>
                <a:cs typeface="Arial MT"/>
              </a:rPr>
              <a:t>keys</a:t>
            </a:r>
            <a:r>
              <a:rPr sz="2000" spc="-35" dirty="0">
                <a:latin typeface="Arial MT"/>
                <a:cs typeface="Arial MT"/>
              </a:rPr>
              <a:t> </a:t>
            </a:r>
            <a:r>
              <a:rPr sz="2000" dirty="0">
                <a:latin typeface="Arial MT"/>
                <a:cs typeface="Arial MT"/>
              </a:rPr>
              <a:t>to</a:t>
            </a:r>
            <a:r>
              <a:rPr sz="2000" spc="-35" dirty="0">
                <a:latin typeface="Arial MT"/>
                <a:cs typeface="Arial MT"/>
              </a:rPr>
              <a:t> </a:t>
            </a:r>
            <a:r>
              <a:rPr sz="2000" spc="-10" dirty="0" smtClean="0">
                <a:latin typeface="Arial MT"/>
                <a:cs typeface="Arial MT"/>
              </a:rPr>
              <a:t>reveal</a:t>
            </a:r>
            <a:endParaRPr lang="en-US" sz="2000" spc="-10" dirty="0" smtClean="0">
              <a:latin typeface="Arial MT"/>
              <a:cs typeface="Arial MT"/>
            </a:endParaRPr>
          </a:p>
          <a:p>
            <a:pPr marL="355600" marR="711835">
              <a:lnSpc>
                <a:spcPts val="2520"/>
              </a:lnSpc>
              <a:spcBef>
                <a:spcPts val="85"/>
              </a:spcBef>
            </a:pPr>
            <a:r>
              <a:rPr lang="en-US" sz="2000" dirty="0" smtClean="0">
                <a:latin typeface="Arial MT"/>
                <a:cs typeface="Arial MT"/>
              </a:rPr>
              <a:t>their</a:t>
            </a:r>
            <a:r>
              <a:rPr lang="en-US" sz="2000" spc="-25" dirty="0" smtClean="0">
                <a:latin typeface="Arial MT"/>
                <a:cs typeface="Arial MT"/>
              </a:rPr>
              <a:t> </a:t>
            </a:r>
            <a:r>
              <a:rPr lang="en-US" sz="2000" dirty="0" smtClean="0">
                <a:latin typeface="Arial MT"/>
                <a:cs typeface="Arial MT"/>
              </a:rPr>
              <a:t>true</a:t>
            </a:r>
            <a:r>
              <a:rPr lang="en-US" sz="2000" spc="-25" dirty="0" smtClean="0">
                <a:latin typeface="Arial MT"/>
                <a:cs typeface="Arial MT"/>
              </a:rPr>
              <a:t> </a:t>
            </a:r>
            <a:r>
              <a:rPr lang="en-US" sz="2000" dirty="0" smtClean="0">
                <a:latin typeface="Arial MT"/>
                <a:cs typeface="Arial MT"/>
              </a:rPr>
              <a:t>identity</a:t>
            </a:r>
            <a:r>
              <a:rPr lang="en-US" sz="2000" spc="-20" dirty="0" smtClean="0">
                <a:latin typeface="Arial MT"/>
                <a:cs typeface="Arial MT"/>
              </a:rPr>
              <a:t> </a:t>
            </a:r>
            <a:r>
              <a:rPr lang="en-US" sz="2000" dirty="0" smtClean="0">
                <a:latin typeface="Arial MT"/>
                <a:cs typeface="Arial MT"/>
              </a:rPr>
              <a:t>to</a:t>
            </a:r>
            <a:r>
              <a:rPr lang="en-US" sz="2000" spc="-30" dirty="0" smtClean="0">
                <a:latin typeface="Arial MT"/>
                <a:cs typeface="Arial MT"/>
              </a:rPr>
              <a:t> </a:t>
            </a:r>
            <a:r>
              <a:rPr lang="en-US" sz="2000" dirty="0" smtClean="0">
                <a:latin typeface="Arial MT"/>
                <a:cs typeface="Arial MT"/>
              </a:rPr>
              <a:t>remote</a:t>
            </a:r>
            <a:r>
              <a:rPr lang="en-US" sz="2000" spc="-35" dirty="0" smtClean="0">
                <a:latin typeface="Arial MT"/>
                <a:cs typeface="Arial MT"/>
              </a:rPr>
              <a:t> </a:t>
            </a:r>
            <a:r>
              <a:rPr lang="en-US" sz="2000" dirty="0" smtClean="0">
                <a:latin typeface="Arial MT"/>
                <a:cs typeface="Arial MT"/>
              </a:rPr>
              <a:t>systems</a:t>
            </a:r>
            <a:r>
              <a:rPr lang="en-US" sz="2000" spc="-20" dirty="0" smtClean="0">
                <a:latin typeface="Arial MT"/>
                <a:cs typeface="Arial MT"/>
              </a:rPr>
              <a:t> </a:t>
            </a:r>
            <a:r>
              <a:rPr lang="en-US" sz="2000" dirty="0" smtClean="0">
                <a:latin typeface="Arial MT"/>
                <a:cs typeface="Arial MT"/>
              </a:rPr>
              <a:t>and</a:t>
            </a:r>
            <a:r>
              <a:rPr lang="en-US" sz="2000" spc="-40" dirty="0" smtClean="0">
                <a:latin typeface="Arial MT"/>
                <a:cs typeface="Arial MT"/>
              </a:rPr>
              <a:t> </a:t>
            </a:r>
            <a:r>
              <a:rPr lang="en-US" sz="2000" dirty="0" smtClean="0">
                <a:latin typeface="Arial MT"/>
                <a:cs typeface="Arial MT"/>
              </a:rPr>
              <a:t>authenticate</a:t>
            </a:r>
            <a:r>
              <a:rPr lang="en-US" sz="2000" spc="-30" dirty="0" smtClean="0">
                <a:latin typeface="Arial MT"/>
                <a:cs typeface="Arial MT"/>
              </a:rPr>
              <a:t> </a:t>
            </a:r>
            <a:r>
              <a:rPr lang="en-US" sz="2000" dirty="0" smtClean="0">
                <a:latin typeface="Arial MT"/>
                <a:cs typeface="Arial MT"/>
              </a:rPr>
              <a:t>the</a:t>
            </a:r>
            <a:r>
              <a:rPr lang="en-US" sz="2000" spc="-30" dirty="0" smtClean="0">
                <a:latin typeface="Arial MT"/>
                <a:cs typeface="Arial MT"/>
              </a:rPr>
              <a:t> </a:t>
            </a:r>
            <a:r>
              <a:rPr lang="en-US" sz="2000" spc="-10" dirty="0" smtClean="0">
                <a:latin typeface="Arial MT"/>
                <a:cs typeface="Arial MT"/>
              </a:rPr>
              <a:t>software </a:t>
            </a:r>
            <a:r>
              <a:rPr lang="en-US" sz="2000" dirty="0" smtClean="0">
                <a:latin typeface="Arial MT"/>
                <a:cs typeface="Arial MT"/>
              </a:rPr>
              <a:t>running</a:t>
            </a:r>
            <a:r>
              <a:rPr lang="en-US" sz="2000" spc="-35" dirty="0" smtClean="0">
                <a:latin typeface="Arial MT"/>
                <a:cs typeface="Arial MT"/>
              </a:rPr>
              <a:t> </a:t>
            </a:r>
            <a:r>
              <a:rPr lang="en-US" sz="2000" dirty="0" smtClean="0">
                <a:latin typeface="Arial MT"/>
                <a:cs typeface="Arial MT"/>
              </a:rPr>
              <a:t>on</a:t>
            </a:r>
            <a:r>
              <a:rPr lang="en-US" sz="2000" spc="-35" dirty="0" smtClean="0">
                <a:latin typeface="Arial MT"/>
                <a:cs typeface="Arial MT"/>
              </a:rPr>
              <a:t> </a:t>
            </a:r>
            <a:r>
              <a:rPr lang="en-US" sz="2000" spc="-10" dirty="0" smtClean="0">
                <a:latin typeface="Arial MT"/>
                <a:cs typeface="Arial MT"/>
              </a:rPr>
              <a:t>them.</a:t>
            </a:r>
            <a:endParaRPr lang="en-US" sz="2000" dirty="0" smtClean="0">
              <a:latin typeface="Arial MT"/>
              <a:cs typeface="Arial MT"/>
            </a:endParaRPr>
          </a:p>
          <a:p>
            <a:pPr marL="355600" marR="259715" indent="-342900">
              <a:lnSpc>
                <a:spcPct val="104900"/>
              </a:lnSpc>
              <a:spcBef>
                <a:spcPts val="270"/>
              </a:spcBef>
              <a:buClr>
                <a:srgbClr val="00007C"/>
              </a:buClr>
              <a:buSzPct val="75000"/>
              <a:buFont typeface="Wingdings"/>
              <a:buChar char=""/>
              <a:tabLst>
                <a:tab pos="355600" algn="l"/>
              </a:tabLst>
            </a:pPr>
            <a:r>
              <a:rPr lang="en-US" sz="2000" dirty="0" smtClean="0">
                <a:latin typeface="Arial MT"/>
                <a:cs typeface="Arial MT"/>
              </a:rPr>
              <a:t>Such</a:t>
            </a:r>
            <a:r>
              <a:rPr lang="en-US" sz="2000" spc="-35" dirty="0" smtClean="0">
                <a:latin typeface="Arial MT"/>
                <a:cs typeface="Arial MT"/>
              </a:rPr>
              <a:t> </a:t>
            </a:r>
            <a:r>
              <a:rPr lang="en-US" sz="2000" dirty="0" smtClean="0">
                <a:latin typeface="Arial MT"/>
                <a:cs typeface="Arial MT"/>
              </a:rPr>
              <a:t>facilities</a:t>
            </a:r>
            <a:r>
              <a:rPr lang="en-US" sz="2000" spc="-45" dirty="0" smtClean="0">
                <a:latin typeface="Arial MT"/>
                <a:cs typeface="Arial MT"/>
              </a:rPr>
              <a:t> </a:t>
            </a:r>
            <a:r>
              <a:rPr lang="en-US" sz="2000" dirty="0" smtClean="0">
                <a:latin typeface="Arial MT"/>
                <a:cs typeface="Arial MT"/>
              </a:rPr>
              <a:t>are</a:t>
            </a:r>
            <a:r>
              <a:rPr lang="en-US" sz="2000" spc="-30" dirty="0" smtClean="0">
                <a:latin typeface="Arial MT"/>
                <a:cs typeface="Arial MT"/>
              </a:rPr>
              <a:t> </a:t>
            </a:r>
            <a:r>
              <a:rPr lang="en-US" sz="2000" dirty="0" smtClean="0">
                <a:latin typeface="Arial MT"/>
                <a:cs typeface="Arial MT"/>
              </a:rPr>
              <a:t>not</a:t>
            </a:r>
            <a:r>
              <a:rPr lang="en-US" sz="2000" spc="-40" dirty="0" smtClean="0">
                <a:latin typeface="Arial MT"/>
                <a:cs typeface="Arial MT"/>
              </a:rPr>
              <a:t> </a:t>
            </a:r>
            <a:r>
              <a:rPr lang="en-US" sz="2000" dirty="0" smtClean="0">
                <a:latin typeface="Arial MT"/>
                <a:cs typeface="Arial MT"/>
              </a:rPr>
              <a:t>available</a:t>
            </a:r>
            <a:r>
              <a:rPr lang="en-US" sz="2000" spc="-30" dirty="0" smtClean="0">
                <a:latin typeface="Arial MT"/>
                <a:cs typeface="Arial MT"/>
              </a:rPr>
              <a:t> </a:t>
            </a:r>
            <a:r>
              <a:rPr lang="en-US" sz="2000" dirty="0" smtClean="0">
                <a:latin typeface="Arial MT"/>
                <a:cs typeface="Arial MT"/>
              </a:rPr>
              <a:t>to</a:t>
            </a:r>
            <a:r>
              <a:rPr lang="en-US" sz="2000" spc="-30" dirty="0" smtClean="0">
                <a:latin typeface="Arial MT"/>
                <a:cs typeface="Arial MT"/>
              </a:rPr>
              <a:t> </a:t>
            </a:r>
            <a:r>
              <a:rPr lang="en-US" sz="2000" u="sng" spc="-10" dirty="0" smtClean="0">
                <a:uFill>
                  <a:solidFill>
                    <a:srgbClr val="000000"/>
                  </a:solidFill>
                </a:uFill>
                <a:latin typeface="Arial MT"/>
                <a:cs typeface="Arial MT"/>
              </a:rPr>
              <a:t>open-</a:t>
            </a:r>
            <a:r>
              <a:rPr lang="en-US" sz="2000" u="sng" dirty="0" smtClean="0">
                <a:uFill>
                  <a:solidFill>
                    <a:srgbClr val="000000"/>
                  </a:solidFill>
                </a:uFill>
                <a:latin typeface="Arial MT"/>
                <a:cs typeface="Arial MT"/>
              </a:rPr>
              <a:t>box</a:t>
            </a:r>
            <a:r>
              <a:rPr lang="en-US" sz="2000" u="sng" spc="-30" dirty="0" smtClean="0">
                <a:uFill>
                  <a:solidFill>
                    <a:srgbClr val="000000"/>
                  </a:solidFill>
                </a:uFill>
                <a:latin typeface="Arial MT"/>
                <a:cs typeface="Arial MT"/>
              </a:rPr>
              <a:t> </a:t>
            </a:r>
            <a:r>
              <a:rPr lang="en-US" sz="2000" u="sng" dirty="0" smtClean="0">
                <a:uFill>
                  <a:solidFill>
                    <a:srgbClr val="000000"/>
                  </a:solidFill>
                </a:uFill>
                <a:latin typeface="Arial MT"/>
                <a:cs typeface="Arial MT"/>
              </a:rPr>
              <a:t>platforms</a:t>
            </a:r>
            <a:r>
              <a:rPr lang="en-US" sz="2000" dirty="0" smtClean="0">
                <a:latin typeface="Arial MT"/>
                <a:cs typeface="Arial MT"/>
              </a:rPr>
              <a:t>,</a:t>
            </a:r>
            <a:r>
              <a:rPr lang="en-US" sz="2000" spc="-40" dirty="0" smtClean="0">
                <a:latin typeface="Arial MT"/>
                <a:cs typeface="Arial MT"/>
              </a:rPr>
              <a:t> </a:t>
            </a:r>
            <a:r>
              <a:rPr lang="en-US" sz="2000" dirty="0" smtClean="0">
                <a:latin typeface="Arial MT"/>
                <a:cs typeface="Arial MT"/>
              </a:rPr>
              <a:t>the</a:t>
            </a:r>
            <a:r>
              <a:rPr lang="en-US" sz="2000" spc="-35" dirty="0" smtClean="0">
                <a:latin typeface="Arial MT"/>
                <a:cs typeface="Arial MT"/>
              </a:rPr>
              <a:t> </a:t>
            </a:r>
            <a:r>
              <a:rPr lang="en-US" sz="2000" spc="-10" dirty="0" smtClean="0">
                <a:latin typeface="Arial MT"/>
                <a:cs typeface="Arial MT"/>
              </a:rPr>
              <a:t>traditional </a:t>
            </a:r>
            <a:r>
              <a:rPr lang="en-US" sz="2000" dirty="0" smtClean="0">
                <a:latin typeface="Arial MT"/>
                <a:cs typeface="Arial MT"/>
              </a:rPr>
              <a:t>hardware</a:t>
            </a:r>
            <a:r>
              <a:rPr lang="en-US" sz="2000" spc="-15" dirty="0" smtClean="0">
                <a:latin typeface="Arial MT"/>
                <a:cs typeface="Arial MT"/>
              </a:rPr>
              <a:t> </a:t>
            </a:r>
            <a:r>
              <a:rPr lang="en-US" sz="2000" dirty="0" smtClean="0">
                <a:latin typeface="Arial MT"/>
                <a:cs typeface="Arial MT"/>
              </a:rPr>
              <a:t>for</a:t>
            </a:r>
            <a:r>
              <a:rPr lang="en-US" sz="2000" spc="-30" dirty="0" smtClean="0">
                <a:latin typeface="Arial MT"/>
                <a:cs typeface="Arial MT"/>
              </a:rPr>
              <a:t> </a:t>
            </a:r>
            <a:r>
              <a:rPr lang="en-US" sz="2000" dirty="0" smtClean="0">
                <a:latin typeface="Arial MT"/>
                <a:cs typeface="Arial MT"/>
              </a:rPr>
              <a:t>commodity</a:t>
            </a:r>
            <a:r>
              <a:rPr lang="en-US" sz="2000" spc="-15" dirty="0" smtClean="0">
                <a:latin typeface="Arial MT"/>
                <a:cs typeface="Arial MT"/>
              </a:rPr>
              <a:t> </a:t>
            </a:r>
            <a:r>
              <a:rPr lang="en-US" sz="2000" dirty="0" smtClean="0">
                <a:latin typeface="Arial MT"/>
                <a:cs typeface="Arial MT"/>
              </a:rPr>
              <a:t>operating</a:t>
            </a:r>
            <a:r>
              <a:rPr lang="en-US" sz="2000" spc="-15" dirty="0" smtClean="0">
                <a:latin typeface="Arial MT"/>
                <a:cs typeface="Arial MT"/>
              </a:rPr>
              <a:t> </a:t>
            </a:r>
            <a:r>
              <a:rPr lang="en-US" sz="2000" dirty="0" smtClean="0">
                <a:latin typeface="Arial MT"/>
                <a:cs typeface="Arial MT"/>
              </a:rPr>
              <a:t>systems.</a:t>
            </a:r>
            <a:r>
              <a:rPr lang="en-US" sz="2000" spc="-5" dirty="0" smtClean="0">
                <a:latin typeface="Arial MT"/>
                <a:cs typeface="Arial MT"/>
              </a:rPr>
              <a:t> </a:t>
            </a:r>
            <a:r>
              <a:rPr lang="en-US" sz="2000" spc="-10" dirty="0" smtClean="0">
                <a:latin typeface="Arial MT"/>
                <a:cs typeface="Arial MT"/>
              </a:rPr>
              <a:t>Open-</a:t>
            </a:r>
            <a:r>
              <a:rPr lang="en-US" sz="2000" dirty="0" smtClean="0">
                <a:latin typeface="Arial MT"/>
                <a:cs typeface="Arial MT"/>
              </a:rPr>
              <a:t>box</a:t>
            </a:r>
            <a:r>
              <a:rPr lang="en-US" sz="2000" spc="-10" dirty="0" smtClean="0">
                <a:latin typeface="Arial MT"/>
                <a:cs typeface="Arial MT"/>
              </a:rPr>
              <a:t> </a:t>
            </a:r>
            <a:r>
              <a:rPr lang="en-US" sz="2000" dirty="0" smtClean="0">
                <a:latin typeface="Arial MT"/>
                <a:cs typeface="Arial MT"/>
              </a:rPr>
              <a:t>platforms</a:t>
            </a:r>
            <a:r>
              <a:rPr lang="en-US" sz="2000" spc="-30" dirty="0" smtClean="0">
                <a:latin typeface="Arial MT"/>
                <a:cs typeface="Arial MT"/>
              </a:rPr>
              <a:t> </a:t>
            </a:r>
            <a:r>
              <a:rPr lang="en-US" sz="2000" spc="-10" dirty="0" smtClean="0">
                <a:latin typeface="Arial MT"/>
                <a:cs typeface="Arial MT"/>
              </a:rPr>
              <a:t>allow </a:t>
            </a:r>
            <a:r>
              <a:rPr lang="en-US" sz="2000" dirty="0" smtClean="0">
                <a:latin typeface="Arial MT"/>
                <a:cs typeface="Arial MT"/>
              </a:rPr>
              <a:t>access</a:t>
            </a:r>
            <a:r>
              <a:rPr lang="en-US" sz="2000" spc="-15" dirty="0" smtClean="0">
                <a:latin typeface="Arial MT"/>
                <a:cs typeface="Arial MT"/>
              </a:rPr>
              <a:t> </a:t>
            </a:r>
            <a:r>
              <a:rPr lang="en-US" sz="2000" dirty="0" smtClean="0">
                <a:latin typeface="Arial MT"/>
                <a:cs typeface="Arial MT"/>
              </a:rPr>
              <a:t>to</a:t>
            </a:r>
            <a:r>
              <a:rPr lang="en-US" sz="2000" spc="-25" dirty="0" smtClean="0">
                <a:latin typeface="Arial MT"/>
                <a:cs typeface="Arial MT"/>
              </a:rPr>
              <a:t> </a:t>
            </a:r>
            <a:r>
              <a:rPr lang="en-US" sz="2000" dirty="0" smtClean="0">
                <a:latin typeface="Arial MT"/>
                <a:cs typeface="Arial MT"/>
              </a:rPr>
              <a:t>the</a:t>
            </a:r>
            <a:r>
              <a:rPr lang="en-US" sz="2000" spc="-30" dirty="0" smtClean="0">
                <a:latin typeface="Arial MT"/>
                <a:cs typeface="Arial MT"/>
              </a:rPr>
              <a:t> </a:t>
            </a:r>
            <a:r>
              <a:rPr lang="en-US" sz="2000" dirty="0" smtClean="0">
                <a:latin typeface="Arial MT"/>
                <a:cs typeface="Arial MT"/>
              </a:rPr>
              <a:t>underlying</a:t>
            </a:r>
            <a:r>
              <a:rPr lang="en-US" sz="2000" spc="-35" dirty="0" smtClean="0">
                <a:latin typeface="Arial MT"/>
                <a:cs typeface="Arial MT"/>
              </a:rPr>
              <a:t> </a:t>
            </a:r>
            <a:r>
              <a:rPr lang="en-US" sz="2000" dirty="0" smtClean="0">
                <a:latin typeface="Arial MT"/>
                <a:cs typeface="Arial MT"/>
              </a:rPr>
              <a:t>source</a:t>
            </a:r>
            <a:r>
              <a:rPr lang="en-US" sz="2000" spc="-15" dirty="0" smtClean="0">
                <a:latin typeface="Arial MT"/>
                <a:cs typeface="Arial MT"/>
              </a:rPr>
              <a:t> </a:t>
            </a:r>
            <a:r>
              <a:rPr lang="en-US" sz="2000" dirty="0" smtClean="0">
                <a:latin typeface="Arial MT"/>
                <a:cs typeface="Arial MT"/>
              </a:rPr>
              <a:t>code,</a:t>
            </a:r>
            <a:r>
              <a:rPr lang="en-US" sz="2000" spc="-25" dirty="0" smtClean="0">
                <a:latin typeface="Arial MT"/>
                <a:cs typeface="Arial MT"/>
              </a:rPr>
              <a:t> </a:t>
            </a:r>
            <a:r>
              <a:rPr lang="en-US" sz="2000" dirty="0" smtClean="0">
                <a:latin typeface="Arial MT"/>
                <a:cs typeface="Arial MT"/>
              </a:rPr>
              <a:t>enabling</a:t>
            </a:r>
            <a:r>
              <a:rPr lang="en-US" sz="2000" spc="-35" dirty="0" smtClean="0">
                <a:latin typeface="Arial MT"/>
                <a:cs typeface="Arial MT"/>
              </a:rPr>
              <a:t> </a:t>
            </a:r>
            <a:r>
              <a:rPr lang="en-US" sz="2000" spc="-10" dirty="0" smtClean="0">
                <a:latin typeface="Arial MT"/>
                <a:cs typeface="Arial MT"/>
              </a:rPr>
              <a:t>customization, </a:t>
            </a:r>
            <a:r>
              <a:rPr lang="en-US" sz="2000" dirty="0" smtClean="0">
                <a:latin typeface="Arial MT"/>
                <a:cs typeface="Arial MT"/>
              </a:rPr>
              <a:t>modification,</a:t>
            </a:r>
            <a:r>
              <a:rPr lang="en-US" sz="2000" spc="-55" dirty="0" smtClean="0">
                <a:latin typeface="Arial MT"/>
                <a:cs typeface="Arial MT"/>
              </a:rPr>
              <a:t> </a:t>
            </a:r>
            <a:r>
              <a:rPr lang="en-US" sz="2000" dirty="0" smtClean="0">
                <a:latin typeface="Arial MT"/>
                <a:cs typeface="Arial MT"/>
              </a:rPr>
              <a:t>and</a:t>
            </a:r>
            <a:r>
              <a:rPr lang="en-US" sz="2000" spc="-30" dirty="0" smtClean="0">
                <a:latin typeface="Arial MT"/>
                <a:cs typeface="Arial MT"/>
              </a:rPr>
              <a:t> </a:t>
            </a:r>
            <a:r>
              <a:rPr lang="en-US" sz="2000" dirty="0" smtClean="0">
                <a:latin typeface="Arial MT"/>
                <a:cs typeface="Arial MT"/>
              </a:rPr>
              <a:t>integration</a:t>
            </a:r>
            <a:r>
              <a:rPr lang="en-US" sz="2000" spc="-35" dirty="0" smtClean="0">
                <a:latin typeface="Arial MT"/>
                <a:cs typeface="Arial MT"/>
              </a:rPr>
              <a:t> </a:t>
            </a:r>
            <a:r>
              <a:rPr lang="en-US" sz="2000" dirty="0" smtClean="0">
                <a:latin typeface="Arial MT"/>
                <a:cs typeface="Arial MT"/>
              </a:rPr>
              <a:t>with</a:t>
            </a:r>
            <a:r>
              <a:rPr lang="en-US" sz="2000" spc="-40" dirty="0" smtClean="0">
                <a:latin typeface="Arial MT"/>
                <a:cs typeface="Arial MT"/>
              </a:rPr>
              <a:t> </a:t>
            </a:r>
            <a:r>
              <a:rPr lang="en-US" sz="2000" dirty="0" smtClean="0">
                <a:latin typeface="Arial MT"/>
                <a:cs typeface="Arial MT"/>
              </a:rPr>
              <a:t>other</a:t>
            </a:r>
            <a:r>
              <a:rPr lang="en-US" sz="2000" spc="-45" dirty="0" smtClean="0">
                <a:latin typeface="Arial MT"/>
                <a:cs typeface="Arial MT"/>
              </a:rPr>
              <a:t> </a:t>
            </a:r>
            <a:r>
              <a:rPr lang="en-US" sz="2000" spc="-10" dirty="0" smtClean="0">
                <a:latin typeface="Arial MT"/>
                <a:cs typeface="Arial MT"/>
              </a:rPr>
              <a:t>systems</a:t>
            </a:r>
            <a:endParaRPr lang="en-US" sz="2000" dirty="0" smtClean="0">
              <a:latin typeface="Arial MT"/>
              <a:cs typeface="Arial MT"/>
            </a:endParaRPr>
          </a:p>
          <a:p>
            <a:pPr marL="355600" marR="5080" indent="-342900">
              <a:lnSpc>
                <a:spcPct val="105000"/>
              </a:lnSpc>
              <a:spcBef>
                <a:spcPts val="360"/>
              </a:spcBef>
              <a:buClr>
                <a:srgbClr val="00007C"/>
              </a:buClr>
              <a:buSzPct val="75000"/>
              <a:buFont typeface="Wingdings"/>
              <a:buChar char=""/>
              <a:tabLst>
                <a:tab pos="355600" algn="l"/>
              </a:tabLst>
            </a:pPr>
            <a:r>
              <a:rPr lang="en-US" sz="2000" dirty="0" smtClean="0">
                <a:latin typeface="Arial MT"/>
                <a:cs typeface="Arial MT"/>
              </a:rPr>
              <a:t>Commodity</a:t>
            </a:r>
            <a:r>
              <a:rPr lang="en-US" sz="2000" spc="-35" dirty="0" smtClean="0">
                <a:latin typeface="Arial MT"/>
                <a:cs typeface="Arial MT"/>
              </a:rPr>
              <a:t> </a:t>
            </a:r>
            <a:r>
              <a:rPr lang="en-US" sz="2000" dirty="0" smtClean="0">
                <a:latin typeface="Arial MT"/>
                <a:cs typeface="Arial MT"/>
              </a:rPr>
              <a:t>operating</a:t>
            </a:r>
            <a:r>
              <a:rPr lang="en-US" sz="2000" spc="-25" dirty="0" smtClean="0">
                <a:latin typeface="Arial MT"/>
                <a:cs typeface="Arial MT"/>
              </a:rPr>
              <a:t> </a:t>
            </a:r>
            <a:r>
              <a:rPr lang="en-US" sz="2000" dirty="0" smtClean="0">
                <a:latin typeface="Arial MT"/>
                <a:cs typeface="Arial MT"/>
              </a:rPr>
              <a:t>(general</a:t>
            </a:r>
            <a:r>
              <a:rPr lang="en-US" sz="2000" spc="-35" dirty="0" smtClean="0">
                <a:latin typeface="Arial MT"/>
                <a:cs typeface="Arial MT"/>
              </a:rPr>
              <a:t> </a:t>
            </a:r>
            <a:r>
              <a:rPr lang="en-US" sz="2000" dirty="0" smtClean="0">
                <a:latin typeface="Arial MT"/>
                <a:cs typeface="Arial MT"/>
              </a:rPr>
              <a:t>purpose</a:t>
            </a:r>
            <a:r>
              <a:rPr lang="en-US" sz="2000" spc="-45" dirty="0" smtClean="0">
                <a:latin typeface="Arial MT"/>
                <a:cs typeface="Arial MT"/>
              </a:rPr>
              <a:t> </a:t>
            </a:r>
            <a:r>
              <a:rPr lang="en-US" sz="2000" dirty="0" smtClean="0">
                <a:latin typeface="Arial MT"/>
                <a:cs typeface="Arial MT"/>
              </a:rPr>
              <a:t>systems)</a:t>
            </a:r>
            <a:r>
              <a:rPr lang="en-US" sz="2000" spc="-25" dirty="0" smtClean="0">
                <a:latin typeface="Arial MT"/>
                <a:cs typeface="Arial MT"/>
              </a:rPr>
              <a:t> </a:t>
            </a:r>
            <a:r>
              <a:rPr lang="en-US" sz="2000" dirty="0" smtClean="0">
                <a:latin typeface="Arial MT"/>
                <a:cs typeface="Arial MT"/>
              </a:rPr>
              <a:t>system</a:t>
            </a:r>
            <a:r>
              <a:rPr lang="en-US" sz="2000" spc="-30" dirty="0" smtClean="0">
                <a:latin typeface="Arial MT"/>
                <a:cs typeface="Arial MT"/>
              </a:rPr>
              <a:t> </a:t>
            </a:r>
            <a:r>
              <a:rPr lang="en-US" sz="2000" dirty="0" smtClean="0">
                <a:latin typeface="Arial MT"/>
                <a:cs typeface="Arial MT"/>
              </a:rPr>
              <a:t>offer</a:t>
            </a:r>
            <a:r>
              <a:rPr lang="en-US" sz="2000" spc="-35" dirty="0" smtClean="0">
                <a:latin typeface="Arial MT"/>
                <a:cs typeface="Arial MT"/>
              </a:rPr>
              <a:t> </a:t>
            </a:r>
            <a:r>
              <a:rPr lang="en-US" sz="2000" spc="-25" dirty="0" smtClean="0">
                <a:latin typeface="Arial MT"/>
                <a:cs typeface="Arial MT"/>
              </a:rPr>
              <a:t>low </a:t>
            </a:r>
            <a:r>
              <a:rPr lang="en-US" sz="2000" dirty="0" smtClean="0">
                <a:latin typeface="Arial MT"/>
                <a:cs typeface="Arial MT"/>
              </a:rPr>
              <a:t>assurance.</a:t>
            </a:r>
            <a:r>
              <a:rPr lang="en-US" sz="2000" spc="-35" dirty="0" smtClean="0">
                <a:latin typeface="Arial MT"/>
                <a:cs typeface="Arial MT"/>
              </a:rPr>
              <a:t> </a:t>
            </a:r>
            <a:r>
              <a:rPr lang="en-US" sz="2000" dirty="0" smtClean="0">
                <a:latin typeface="Arial MT"/>
                <a:cs typeface="Arial MT"/>
              </a:rPr>
              <a:t>An</a:t>
            </a:r>
            <a:r>
              <a:rPr lang="en-US" sz="2000" spc="-30" dirty="0" smtClean="0">
                <a:latin typeface="Arial MT"/>
                <a:cs typeface="Arial MT"/>
              </a:rPr>
              <a:t> </a:t>
            </a:r>
            <a:r>
              <a:rPr lang="en-US" sz="2000" dirty="0" smtClean="0">
                <a:latin typeface="Arial MT"/>
                <a:cs typeface="Arial MT"/>
              </a:rPr>
              <a:t>OS</a:t>
            </a:r>
            <a:r>
              <a:rPr lang="en-US" sz="2000" spc="-30" dirty="0" smtClean="0">
                <a:latin typeface="Arial MT"/>
                <a:cs typeface="Arial MT"/>
              </a:rPr>
              <a:t> </a:t>
            </a:r>
            <a:r>
              <a:rPr lang="en-US" sz="2000" dirty="0" smtClean="0">
                <a:latin typeface="Arial MT"/>
                <a:cs typeface="Arial MT"/>
              </a:rPr>
              <a:t>is</a:t>
            </a:r>
            <a:r>
              <a:rPr lang="en-US" sz="2000" spc="-25" dirty="0" smtClean="0">
                <a:latin typeface="Arial MT"/>
                <a:cs typeface="Arial MT"/>
              </a:rPr>
              <a:t> </a:t>
            </a:r>
            <a:r>
              <a:rPr lang="en-US" sz="2000" dirty="0" smtClean="0">
                <a:latin typeface="Arial MT"/>
                <a:cs typeface="Arial MT"/>
              </a:rPr>
              <a:t>a</a:t>
            </a:r>
            <a:r>
              <a:rPr lang="en-US" sz="2000" spc="-20" dirty="0" smtClean="0">
                <a:latin typeface="Arial MT"/>
                <a:cs typeface="Arial MT"/>
              </a:rPr>
              <a:t> </a:t>
            </a:r>
            <a:r>
              <a:rPr lang="en-US" sz="2000" dirty="0" smtClean="0">
                <a:latin typeface="Arial MT"/>
                <a:cs typeface="Arial MT"/>
              </a:rPr>
              <a:t>complex</a:t>
            </a:r>
            <a:r>
              <a:rPr lang="en-US" sz="2000" spc="-35" dirty="0" smtClean="0">
                <a:latin typeface="Arial MT"/>
                <a:cs typeface="Arial MT"/>
              </a:rPr>
              <a:t> </a:t>
            </a:r>
            <a:r>
              <a:rPr lang="en-US" sz="2000" dirty="0" smtClean="0">
                <a:latin typeface="Arial MT"/>
                <a:cs typeface="Arial MT"/>
              </a:rPr>
              <a:t>software</a:t>
            </a:r>
            <a:r>
              <a:rPr lang="en-US" sz="2000" spc="-20" dirty="0" smtClean="0">
                <a:latin typeface="Arial MT"/>
                <a:cs typeface="Arial MT"/>
              </a:rPr>
              <a:t> </a:t>
            </a:r>
            <a:r>
              <a:rPr lang="en-US" sz="2000" dirty="0" smtClean="0">
                <a:latin typeface="Arial MT"/>
                <a:cs typeface="Arial MT"/>
              </a:rPr>
              <a:t>system</a:t>
            </a:r>
            <a:r>
              <a:rPr lang="en-US" sz="2000" spc="-30" dirty="0" smtClean="0">
                <a:latin typeface="Arial MT"/>
                <a:cs typeface="Arial MT"/>
              </a:rPr>
              <a:t> </a:t>
            </a:r>
            <a:r>
              <a:rPr lang="en-US" sz="2000" dirty="0" smtClean="0">
                <a:latin typeface="Arial MT"/>
                <a:cs typeface="Arial MT"/>
              </a:rPr>
              <a:t>consisting</a:t>
            </a:r>
            <a:r>
              <a:rPr lang="en-US" sz="2000" spc="-20" dirty="0" smtClean="0">
                <a:latin typeface="Arial MT"/>
                <a:cs typeface="Arial MT"/>
              </a:rPr>
              <a:t> </a:t>
            </a:r>
            <a:r>
              <a:rPr lang="en-US" sz="2000" dirty="0" smtClean="0">
                <a:latin typeface="Arial MT"/>
                <a:cs typeface="Arial MT"/>
              </a:rPr>
              <a:t>of</a:t>
            </a:r>
            <a:r>
              <a:rPr lang="en-US" sz="2000" spc="-30" dirty="0" smtClean="0">
                <a:latin typeface="Arial MT"/>
                <a:cs typeface="Arial MT"/>
              </a:rPr>
              <a:t> </a:t>
            </a:r>
            <a:r>
              <a:rPr lang="en-US" sz="2000" dirty="0" smtClean="0">
                <a:latin typeface="Arial MT"/>
                <a:cs typeface="Arial MT"/>
              </a:rPr>
              <a:t>millions</a:t>
            </a:r>
            <a:r>
              <a:rPr lang="en-US" sz="2000" spc="-20" dirty="0" smtClean="0">
                <a:latin typeface="Arial MT"/>
                <a:cs typeface="Arial MT"/>
              </a:rPr>
              <a:t> </a:t>
            </a:r>
            <a:r>
              <a:rPr lang="en-US" sz="2000" spc="-25" dirty="0" smtClean="0">
                <a:latin typeface="Arial MT"/>
                <a:cs typeface="Arial MT"/>
              </a:rPr>
              <a:t>of </a:t>
            </a:r>
            <a:r>
              <a:rPr lang="en-US" sz="2000" dirty="0" smtClean="0">
                <a:latin typeface="Arial MT"/>
                <a:cs typeface="Arial MT"/>
              </a:rPr>
              <a:t>lines</a:t>
            </a:r>
            <a:r>
              <a:rPr lang="en-US" sz="2000" spc="-20" dirty="0" smtClean="0">
                <a:latin typeface="Arial MT"/>
                <a:cs typeface="Arial MT"/>
              </a:rPr>
              <a:t> </a:t>
            </a:r>
            <a:r>
              <a:rPr lang="en-US" sz="2000" dirty="0" smtClean="0">
                <a:latin typeface="Arial MT"/>
                <a:cs typeface="Arial MT"/>
              </a:rPr>
              <a:t>of</a:t>
            </a:r>
            <a:r>
              <a:rPr lang="en-US" sz="2000" spc="-25" dirty="0" smtClean="0">
                <a:latin typeface="Arial MT"/>
                <a:cs typeface="Arial MT"/>
              </a:rPr>
              <a:t> </a:t>
            </a:r>
            <a:r>
              <a:rPr lang="en-US" sz="2000" dirty="0" smtClean="0">
                <a:latin typeface="Arial MT"/>
                <a:cs typeface="Arial MT"/>
              </a:rPr>
              <a:t>code</a:t>
            </a:r>
            <a:r>
              <a:rPr lang="en-US" sz="2000" spc="-35" dirty="0" smtClean="0">
                <a:latin typeface="Arial MT"/>
                <a:cs typeface="Arial MT"/>
              </a:rPr>
              <a:t> </a:t>
            </a:r>
            <a:r>
              <a:rPr lang="en-US" sz="2000" dirty="0" smtClean="0">
                <a:latin typeface="Arial MT"/>
                <a:cs typeface="Arial MT"/>
              </a:rPr>
              <a:t>and</a:t>
            </a:r>
            <a:r>
              <a:rPr lang="en-US" sz="2000" spc="-20" dirty="0" smtClean="0">
                <a:latin typeface="Arial MT"/>
                <a:cs typeface="Arial MT"/>
              </a:rPr>
              <a:t> </a:t>
            </a:r>
            <a:r>
              <a:rPr lang="en-US" sz="2000" dirty="0" smtClean="0">
                <a:latin typeface="Arial MT"/>
                <a:cs typeface="Arial MT"/>
              </a:rPr>
              <a:t>it</a:t>
            </a:r>
            <a:r>
              <a:rPr lang="en-US" sz="2000" spc="-30" dirty="0" smtClean="0">
                <a:latin typeface="Arial MT"/>
                <a:cs typeface="Arial MT"/>
              </a:rPr>
              <a:t> </a:t>
            </a:r>
            <a:r>
              <a:rPr lang="en-US" sz="2000" dirty="0" smtClean="0">
                <a:latin typeface="Arial MT"/>
                <a:cs typeface="Arial MT"/>
              </a:rPr>
              <a:t>is</a:t>
            </a:r>
            <a:r>
              <a:rPr lang="en-US" sz="2000" spc="-20" dirty="0" smtClean="0">
                <a:latin typeface="Arial MT"/>
                <a:cs typeface="Arial MT"/>
              </a:rPr>
              <a:t> </a:t>
            </a:r>
            <a:r>
              <a:rPr lang="en-US" sz="2000" dirty="0" smtClean="0">
                <a:latin typeface="Arial MT"/>
                <a:cs typeface="Arial MT"/>
              </a:rPr>
              <a:t>vulnerable</a:t>
            </a:r>
            <a:r>
              <a:rPr lang="en-US" sz="2000" spc="-20" dirty="0" smtClean="0">
                <a:latin typeface="Arial MT"/>
                <a:cs typeface="Arial MT"/>
              </a:rPr>
              <a:t> </a:t>
            </a:r>
            <a:r>
              <a:rPr lang="en-US" sz="2000" dirty="0" smtClean="0">
                <a:latin typeface="Arial MT"/>
                <a:cs typeface="Arial MT"/>
              </a:rPr>
              <a:t>to</a:t>
            </a:r>
            <a:r>
              <a:rPr lang="en-US" sz="2000" spc="-20" dirty="0" smtClean="0">
                <a:latin typeface="Arial MT"/>
                <a:cs typeface="Arial MT"/>
              </a:rPr>
              <a:t> </a:t>
            </a:r>
            <a:r>
              <a:rPr lang="en-US" sz="2000" dirty="0" smtClean="0">
                <a:latin typeface="Arial MT"/>
                <a:cs typeface="Arial MT"/>
              </a:rPr>
              <a:t>a</a:t>
            </a:r>
            <a:r>
              <a:rPr lang="en-US" sz="2000" spc="-25" dirty="0" smtClean="0">
                <a:latin typeface="Arial MT"/>
                <a:cs typeface="Arial MT"/>
              </a:rPr>
              <a:t> </a:t>
            </a:r>
            <a:r>
              <a:rPr lang="en-US" sz="2000" dirty="0" smtClean="0">
                <a:latin typeface="Arial MT"/>
                <a:cs typeface="Arial MT"/>
              </a:rPr>
              <a:t>wide</a:t>
            </a:r>
            <a:r>
              <a:rPr lang="en-US" sz="2000" spc="-20" dirty="0" smtClean="0">
                <a:latin typeface="Arial MT"/>
                <a:cs typeface="Arial MT"/>
              </a:rPr>
              <a:t> </a:t>
            </a:r>
            <a:r>
              <a:rPr lang="en-US" sz="2000" dirty="0" smtClean="0">
                <a:latin typeface="Arial MT"/>
                <a:cs typeface="Arial MT"/>
              </a:rPr>
              <a:t>range</a:t>
            </a:r>
            <a:r>
              <a:rPr lang="en-US" sz="2000" spc="-30" dirty="0" smtClean="0">
                <a:latin typeface="Arial MT"/>
                <a:cs typeface="Arial MT"/>
              </a:rPr>
              <a:t> </a:t>
            </a:r>
            <a:r>
              <a:rPr lang="en-US" sz="2000" dirty="0" smtClean="0">
                <a:latin typeface="Arial MT"/>
                <a:cs typeface="Arial MT"/>
              </a:rPr>
              <a:t>of</a:t>
            </a:r>
            <a:r>
              <a:rPr lang="en-US" sz="2000" spc="-30" dirty="0" smtClean="0">
                <a:latin typeface="Arial MT"/>
                <a:cs typeface="Arial MT"/>
              </a:rPr>
              <a:t> </a:t>
            </a:r>
            <a:r>
              <a:rPr lang="en-US" sz="2000" dirty="0" smtClean="0">
                <a:latin typeface="Arial MT"/>
                <a:cs typeface="Arial MT"/>
              </a:rPr>
              <a:t>malicious</a:t>
            </a:r>
            <a:r>
              <a:rPr lang="en-US" sz="2000" spc="-20" dirty="0" smtClean="0">
                <a:latin typeface="Arial MT"/>
                <a:cs typeface="Arial MT"/>
              </a:rPr>
              <a:t> </a:t>
            </a:r>
            <a:r>
              <a:rPr lang="en-US" sz="2000" spc="-10" dirty="0" smtClean="0">
                <a:latin typeface="Arial MT"/>
                <a:cs typeface="Arial MT"/>
              </a:rPr>
              <a:t>attacks.</a:t>
            </a:r>
            <a:endParaRPr lang="en-US" sz="2000" dirty="0" smtClean="0">
              <a:latin typeface="Arial MT"/>
              <a:cs typeface="Arial MT"/>
            </a:endParaRPr>
          </a:p>
        </p:txBody>
      </p:sp>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22</a:t>
            </a:fld>
            <a:endParaRPr spc="-25" dirty="0"/>
          </a:p>
        </p:txBody>
      </p:sp>
      <p:sp>
        <p:nvSpPr>
          <p:cNvPr id="4" name="TextBox 3"/>
          <p:cNvSpPr txBox="1"/>
          <p:nvPr/>
        </p:nvSpPr>
        <p:spPr>
          <a:xfrm>
            <a:off x="1143000" y="533400"/>
            <a:ext cx="6324600" cy="422488"/>
          </a:xfrm>
          <a:prstGeom prst="rect">
            <a:avLst/>
          </a:prstGeom>
          <a:noFill/>
        </p:spPr>
        <p:txBody>
          <a:bodyPr wrap="square" rtlCol="0">
            <a:spAutoFit/>
          </a:bodyPr>
          <a:lstStyle/>
          <a:p>
            <a:pPr marL="469900" marR="5080" algn="ctr" rtl="0" fontAlgn="base">
              <a:lnSpc>
                <a:spcPts val="2520"/>
              </a:lnSpc>
              <a:spcBef>
                <a:spcPts val="85"/>
              </a:spcBef>
              <a:spcAft>
                <a:spcPct val="0"/>
              </a:spcAft>
            </a:pPr>
            <a:r>
              <a:rPr lang="en-US" sz="3200" b="1" dirty="0">
                <a:solidFill>
                  <a:schemeClr val="tx2"/>
                </a:solidFill>
                <a:latin typeface="+mj-lt"/>
                <a:ea typeface="+mj-ea"/>
                <a:cs typeface="+mj-cs"/>
              </a:rPr>
              <a:t>Operating system security</a:t>
            </a:r>
            <a:endParaRPr lang="en-US" sz="3200" b="1" dirty="0">
              <a:solidFill>
                <a:schemeClr val="tx2"/>
              </a:solidFill>
              <a:latin typeface="+mj-lt"/>
              <a:ea typeface="+mj-ea"/>
              <a:cs typeface="+mj-cs"/>
            </a:endParaRPr>
          </a:p>
        </p:txBody>
      </p:sp>
    </p:spTree>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23</a:t>
            </a:fld>
            <a:endParaRPr spc="-25" dirty="0"/>
          </a:p>
        </p:txBody>
      </p:sp>
      <p:sp>
        <p:nvSpPr>
          <p:cNvPr id="4" name="TextBox 3"/>
          <p:cNvSpPr txBox="1"/>
          <p:nvPr/>
        </p:nvSpPr>
        <p:spPr>
          <a:xfrm>
            <a:off x="228600" y="1295400"/>
            <a:ext cx="7848600" cy="2706575"/>
          </a:xfrm>
          <a:prstGeom prst="rect">
            <a:avLst/>
          </a:prstGeom>
          <a:noFill/>
        </p:spPr>
        <p:txBody>
          <a:bodyPr wrap="square" rtlCol="0">
            <a:spAutoFit/>
          </a:bodyPr>
          <a:lstStyle/>
          <a:p>
            <a:pPr marL="355600" marR="189865" lvl="0" indent="-342900" defTabSz="914400" eaLnBrk="1" fontAlgn="auto" latinLnBrk="0" hangingPunct="1">
              <a:lnSpc>
                <a:spcPct val="105000"/>
              </a:lnSpc>
              <a:spcBef>
                <a:spcPts val="375"/>
              </a:spcBef>
              <a:spcAft>
                <a:spcPts val="0"/>
              </a:spcAft>
              <a:buClr>
                <a:srgbClr val="00007C"/>
              </a:buClr>
              <a:buSzPct val="75000"/>
              <a:buFont typeface="Wingdings"/>
              <a:buChar char=""/>
              <a:tabLst>
                <a:tab pos="355600" algn="l"/>
              </a:tabLst>
              <a:defRPr/>
            </a:pPr>
            <a:r>
              <a:rPr kumimoji="0" lang="en-US" sz="2000" b="0" i="0" u="none" strike="noStrike" kern="0" cap="none" spc="0" normalizeH="0" baseline="0" noProof="0" smtClean="0">
                <a:ln>
                  <a:noFill/>
                </a:ln>
                <a:solidFill>
                  <a:sysClr val="windowText" lastClr="000000"/>
                </a:solidFill>
                <a:effectLst/>
                <a:uLnTx/>
                <a:uFillTx/>
                <a:latin typeface="Arial MT"/>
                <a:cs typeface="Arial MT"/>
              </a:rPr>
              <a:t>An</a:t>
            </a:r>
            <a:r>
              <a:rPr kumimoji="0" lang="en-US" sz="2000" b="0" i="0" u="none" strike="noStrike" kern="0" cap="none" spc="-4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OS</a:t>
            </a:r>
            <a:r>
              <a:rPr kumimoji="0" lang="en-US" sz="2000" b="0" i="0" u="none" strike="noStrike" kern="0" cap="none" spc="-3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provides</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weak</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mechanisms</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for</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applications</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to</a:t>
            </a:r>
            <a:r>
              <a:rPr kumimoji="0" lang="en-US" sz="2000" b="0" i="0" u="none" strike="noStrike" kern="0" cap="none" spc="-4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authenticate</a:t>
            </a:r>
            <a:r>
              <a:rPr kumimoji="0" lang="en-US" sz="2000" b="0" i="0" u="none" strike="noStrike" kern="0" cap="none" spc="-3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to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one</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another</a:t>
            </a:r>
            <a:r>
              <a:rPr kumimoji="0" lang="en-US" sz="2000" b="0" i="0" u="none" strike="noStrike" kern="0" cap="none" spc="-3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and</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create</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trusted</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path</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between</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users</a:t>
            </a:r>
            <a:r>
              <a:rPr kumimoji="0" lang="en-US" sz="2000" b="0" i="0" u="none" strike="noStrike" kern="0" cap="none" spc="-3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and</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smtClean="0">
                <a:ln>
                  <a:noFill/>
                </a:ln>
                <a:solidFill>
                  <a:sysClr val="windowText" lastClr="000000"/>
                </a:solidFill>
                <a:effectLst/>
                <a:uLnTx/>
                <a:uFillTx/>
                <a:latin typeface="Arial MT"/>
                <a:cs typeface="Arial MT"/>
              </a:rPr>
              <a:t>applications.</a:t>
            </a:r>
            <a:endParaRPr kumimoji="0" lang="en-US" sz="2000" b="0" i="0" u="none" strike="noStrike" kern="0" cap="none" spc="0" normalizeH="0" baseline="0" noProof="0" smtClean="0">
              <a:ln>
                <a:noFill/>
              </a:ln>
              <a:solidFill>
                <a:sysClr val="windowText" lastClr="000000"/>
              </a:solidFill>
              <a:effectLst/>
              <a:uLnTx/>
              <a:uFillTx/>
              <a:latin typeface="Arial MT"/>
              <a:cs typeface="Arial MT"/>
            </a:endParaRPr>
          </a:p>
          <a:p>
            <a:pPr marL="355600" marR="32384" lvl="0" indent="-342900" defTabSz="914400" eaLnBrk="1" fontAlgn="auto" latinLnBrk="0" hangingPunct="1">
              <a:lnSpc>
                <a:spcPct val="104900"/>
              </a:lnSpc>
              <a:spcBef>
                <a:spcPts val="365"/>
              </a:spcBef>
              <a:spcAft>
                <a:spcPts val="0"/>
              </a:spcAft>
              <a:buClr>
                <a:srgbClr val="00007C"/>
              </a:buClr>
              <a:buSzPct val="75000"/>
              <a:buFont typeface="Wingdings"/>
              <a:buChar char=""/>
              <a:tabLst>
                <a:tab pos="355600" algn="l"/>
              </a:tabLst>
              <a:defRPr/>
            </a:pPr>
            <a:r>
              <a:rPr kumimoji="0" lang="en-US" sz="2000" b="0" i="0" u="none" strike="noStrike" kern="0" cap="none" spc="0" normalizeH="0" baseline="0" noProof="0" smtClean="0">
                <a:ln>
                  <a:noFill/>
                </a:ln>
                <a:solidFill>
                  <a:sysClr val="windowText" lastClr="000000"/>
                </a:solidFill>
                <a:effectLst/>
                <a:uLnTx/>
                <a:uFillTx/>
                <a:latin typeface="Arial MT"/>
                <a:cs typeface="Arial MT"/>
              </a:rPr>
              <a:t>An</a:t>
            </a:r>
            <a:r>
              <a:rPr kumimoji="0" lang="en-US" sz="2000" b="0" i="0" u="none" strike="noStrike" kern="0" cap="none" spc="-4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OS</a:t>
            </a:r>
            <a:r>
              <a:rPr kumimoji="0" lang="en-US" sz="2000" b="0" i="0" u="none" strike="noStrike" kern="0" cap="none" spc="-3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poorly</a:t>
            </a:r>
            <a:r>
              <a:rPr kumimoji="0" lang="en-US" sz="2000" b="0" i="0" u="none" strike="noStrike" kern="0" cap="none" spc="-4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isolates</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one</a:t>
            </a:r>
            <a:r>
              <a:rPr kumimoji="0" lang="en-US" sz="2000" b="0" i="0" u="none" strike="noStrike" kern="0" cap="none" spc="-4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application</a:t>
            </a:r>
            <a:r>
              <a:rPr kumimoji="0" lang="en-US" sz="2000" b="0" i="0" u="none" strike="noStrike" kern="0" cap="none" spc="-3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from</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another;</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once</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an</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smtClean="0">
                <a:ln>
                  <a:noFill/>
                </a:ln>
                <a:solidFill>
                  <a:sysClr val="windowText" lastClr="000000"/>
                </a:solidFill>
                <a:effectLst/>
                <a:uLnTx/>
                <a:uFillTx/>
                <a:latin typeface="Arial MT"/>
                <a:cs typeface="Arial MT"/>
              </a:rPr>
              <a:t>application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is</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compromised,</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the</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entire</a:t>
            </a:r>
            <a:r>
              <a:rPr kumimoji="0" lang="en-US" sz="2000" b="0" i="0" u="none" strike="noStrike" kern="0" cap="none" spc="-4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physical</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platform</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and</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all</a:t>
            </a:r>
            <a:r>
              <a:rPr kumimoji="0" lang="en-US" sz="2000" b="0" i="0" u="none" strike="noStrike" kern="0" cap="none" spc="-3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applications</a:t>
            </a:r>
            <a:r>
              <a:rPr kumimoji="0" lang="en-US" sz="2000" b="0" i="0" u="none" strike="noStrike" kern="0" cap="none" spc="-3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smtClean="0">
                <a:ln>
                  <a:noFill/>
                </a:ln>
                <a:solidFill>
                  <a:sysClr val="windowText" lastClr="000000"/>
                </a:solidFill>
                <a:effectLst/>
                <a:uLnTx/>
                <a:uFillTx/>
                <a:latin typeface="Arial MT"/>
                <a:cs typeface="Arial MT"/>
              </a:rPr>
              <a:t>running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on</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it</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can</a:t>
            </a:r>
            <a:r>
              <a:rPr kumimoji="0" lang="en-US" sz="2000" b="0" i="0" u="none" strike="noStrike" kern="0" cap="none" spc="-1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be</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affected.</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The</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platform</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security</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level</a:t>
            </a:r>
            <a:r>
              <a:rPr kumimoji="0" lang="en-US" sz="2000" b="0" i="0" u="none" strike="noStrike" kern="0" cap="none" spc="-1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is</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reduced</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to</a:t>
            </a:r>
            <a:r>
              <a:rPr kumimoji="0" lang="en-US" sz="2000" b="0" i="0" u="none" strike="noStrike" kern="0" cap="none" spc="-1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the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security</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level</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of</a:t>
            </a:r>
            <a:r>
              <a:rPr kumimoji="0" lang="en-US" sz="2000" b="0" i="0" u="none" strike="noStrike" kern="0" cap="none" spc="-3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the</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most</a:t>
            </a:r>
            <a:r>
              <a:rPr kumimoji="0" lang="en-US" sz="2000" b="0" i="0" u="none" strike="noStrike" kern="0" cap="none" spc="-3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vulnerable</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application</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running</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on</a:t>
            </a:r>
            <a:r>
              <a:rPr kumimoji="0" lang="en-US" sz="2000" b="0" i="0" u="none" strike="noStrike" kern="0" cap="none" spc="-20"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0" normalizeH="0" baseline="0" noProof="0" smtClean="0">
                <a:ln>
                  <a:noFill/>
                </a:ln>
                <a:solidFill>
                  <a:sysClr val="windowText" lastClr="000000"/>
                </a:solidFill>
                <a:effectLst/>
                <a:uLnTx/>
                <a:uFillTx/>
                <a:latin typeface="Arial MT"/>
                <a:cs typeface="Arial MT"/>
              </a:rPr>
              <a:t>the</a:t>
            </a:r>
            <a:r>
              <a:rPr kumimoji="0" lang="en-US" sz="2000" b="0" i="0" u="none" strike="noStrike" kern="0" cap="none" spc="-25" normalizeH="0" baseline="0" noProof="0" smtClean="0">
                <a:ln>
                  <a:noFill/>
                </a:ln>
                <a:solidFill>
                  <a:sysClr val="windowText" lastClr="000000"/>
                </a:solidFill>
                <a:effectLst/>
                <a:uLnTx/>
                <a:uFillTx/>
                <a:latin typeface="Arial MT"/>
                <a:cs typeface="Arial MT"/>
              </a:rPr>
              <a:t> </a:t>
            </a:r>
            <a:r>
              <a:rPr kumimoji="0" lang="en-US" sz="2000" b="0" i="0" u="none" strike="noStrike" kern="0" cap="none" spc="-10" normalizeH="0" baseline="0" noProof="0" smtClean="0">
                <a:ln>
                  <a:noFill/>
                </a:ln>
                <a:solidFill>
                  <a:sysClr val="windowText" lastClr="000000"/>
                </a:solidFill>
                <a:effectLst/>
                <a:uLnTx/>
                <a:uFillTx/>
                <a:latin typeface="Arial MT"/>
                <a:cs typeface="Arial MT"/>
              </a:rPr>
              <a:t>platform.</a:t>
            </a:r>
            <a:endParaRPr kumimoji="0" lang="en-US" sz="2000" b="0" i="0" u="none" strike="noStrike" kern="0" cap="none" spc="0" normalizeH="0" baseline="0" noProof="0" dirty="0" smtClean="0">
              <a:ln>
                <a:noFill/>
              </a:ln>
              <a:solidFill>
                <a:sysClr val="windowText" lastClr="000000"/>
              </a:solidFill>
              <a:effectLst/>
              <a:uLnTx/>
              <a:uFillTx/>
              <a:latin typeface="Arial MT"/>
              <a:cs typeface="Arial MT"/>
            </a:endParaRPr>
          </a:p>
        </p:txBody>
      </p:sp>
      <p:sp>
        <p:nvSpPr>
          <p:cNvPr id="6" name="TextBox 5"/>
          <p:cNvSpPr txBox="1"/>
          <p:nvPr/>
        </p:nvSpPr>
        <p:spPr>
          <a:xfrm>
            <a:off x="838200" y="595803"/>
            <a:ext cx="6934200" cy="861774"/>
          </a:xfrm>
          <a:prstGeom prst="rect">
            <a:avLst/>
          </a:prstGeom>
          <a:noFill/>
        </p:spPr>
        <p:txBody>
          <a:bodyPr wrap="square" rtlCol="0">
            <a:spAutoFit/>
          </a:bodyPr>
          <a:lstStyle/>
          <a:p>
            <a:pPr algn="ctr" rtl="0"/>
            <a:r>
              <a:rPr lang="en-US" sz="3200" b="1" dirty="0">
                <a:solidFill>
                  <a:schemeClr val="tx2"/>
                </a:solidFill>
                <a:latin typeface="+mj-lt"/>
                <a:ea typeface="+mj-ea"/>
                <a:cs typeface="+mj-cs"/>
              </a:rPr>
              <a:t>Operating system security</a:t>
            </a:r>
          </a:p>
          <a:p>
            <a:endParaRPr lang="en-US" dirty="0"/>
          </a:p>
        </p:txBody>
      </p:sp>
    </p:spTree>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070874877"/>
              </p:ext>
            </p:extLst>
          </p:nvPr>
        </p:nvGraphicFramePr>
        <p:xfrm>
          <a:off x="381001" y="1371600"/>
          <a:ext cx="8229600" cy="4510339"/>
        </p:xfrm>
        <a:graphic>
          <a:graphicData uri="http://schemas.openxmlformats.org/drawingml/2006/table">
            <a:tbl>
              <a:tblPr firstRow="1" bandRow="1">
                <a:tableStyleId>{2D5ABB26-0587-4C30-8999-92F81FD0307C}</a:tableStyleId>
              </a:tblPr>
              <a:tblGrid>
                <a:gridCol w="1765743">
                  <a:extLst>
                    <a:ext uri="{9D8B030D-6E8A-4147-A177-3AD203B41FA5}">
                      <a16:colId xmlns:a16="http://schemas.microsoft.com/office/drawing/2014/main" val="20000"/>
                    </a:ext>
                  </a:extLst>
                </a:gridCol>
                <a:gridCol w="2968306">
                  <a:extLst>
                    <a:ext uri="{9D8B030D-6E8A-4147-A177-3AD203B41FA5}">
                      <a16:colId xmlns:a16="http://schemas.microsoft.com/office/drawing/2014/main" val="20001"/>
                    </a:ext>
                  </a:extLst>
                </a:gridCol>
                <a:gridCol w="3495551">
                  <a:extLst>
                    <a:ext uri="{9D8B030D-6E8A-4147-A177-3AD203B41FA5}">
                      <a16:colId xmlns:a16="http://schemas.microsoft.com/office/drawing/2014/main" val="20002"/>
                    </a:ext>
                  </a:extLst>
                </a:gridCol>
              </a:tblGrid>
              <a:tr h="368616">
                <a:tc>
                  <a:txBody>
                    <a:bodyPr/>
                    <a:lstStyle/>
                    <a:p>
                      <a:pPr marL="374015" indent="-342265">
                        <a:lnSpc>
                          <a:spcPts val="1764"/>
                        </a:lnSpc>
                        <a:buClr>
                          <a:srgbClr val="00007C"/>
                        </a:buClr>
                        <a:buSzPct val="93750"/>
                        <a:buFont typeface="Wingdings"/>
                        <a:buChar char=""/>
                        <a:tabLst>
                          <a:tab pos="374015" algn="l"/>
                        </a:tabLst>
                      </a:pPr>
                      <a:r>
                        <a:rPr sz="1600" b="1" spc="-10" dirty="0">
                          <a:latin typeface="Arial"/>
                          <a:cs typeface="Arial"/>
                        </a:rPr>
                        <a:t>Feature</a:t>
                      </a:r>
                      <a:endParaRPr sz="1600" dirty="0">
                        <a:latin typeface="Arial"/>
                        <a:cs typeface="Aria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79095" indent="-343535">
                        <a:lnSpc>
                          <a:spcPts val="1764"/>
                        </a:lnSpc>
                        <a:buClr>
                          <a:srgbClr val="00007C"/>
                        </a:buClr>
                        <a:buSzPct val="93750"/>
                        <a:buFont typeface="Wingdings"/>
                        <a:buChar char=""/>
                        <a:tabLst>
                          <a:tab pos="379095" algn="l"/>
                        </a:tabLst>
                      </a:pPr>
                      <a:r>
                        <a:rPr sz="1600" b="1" spc="-20" dirty="0">
                          <a:latin typeface="Arial"/>
                          <a:cs typeface="Arial"/>
                        </a:rPr>
                        <a:t>Closed-</a:t>
                      </a:r>
                      <a:r>
                        <a:rPr sz="1600" b="1" dirty="0">
                          <a:latin typeface="Arial"/>
                          <a:cs typeface="Arial"/>
                        </a:rPr>
                        <a:t>Box</a:t>
                      </a:r>
                      <a:r>
                        <a:rPr sz="1600" b="1" spc="50" dirty="0">
                          <a:latin typeface="Arial"/>
                          <a:cs typeface="Arial"/>
                        </a:rPr>
                        <a:t> </a:t>
                      </a:r>
                      <a:r>
                        <a:rPr sz="1600" b="1" spc="-10" dirty="0">
                          <a:latin typeface="Arial"/>
                          <a:cs typeface="Arial"/>
                        </a:rPr>
                        <a:t>Platforms</a:t>
                      </a:r>
                      <a:endParaRPr sz="1600">
                        <a:latin typeface="Arial"/>
                        <a:cs typeface="Aria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32434" indent="-342900">
                        <a:lnSpc>
                          <a:spcPts val="1764"/>
                        </a:lnSpc>
                        <a:buClr>
                          <a:srgbClr val="00007C"/>
                        </a:buClr>
                        <a:buSzPct val="93750"/>
                        <a:buFont typeface="Wingdings"/>
                        <a:buChar char=""/>
                        <a:tabLst>
                          <a:tab pos="432434" algn="l"/>
                        </a:tabLst>
                      </a:pPr>
                      <a:r>
                        <a:rPr sz="1600" b="1" spc="-10" dirty="0">
                          <a:latin typeface="Arial"/>
                          <a:cs typeface="Arial"/>
                        </a:rPr>
                        <a:t>Open-</a:t>
                      </a:r>
                      <a:r>
                        <a:rPr sz="1600" b="1" dirty="0">
                          <a:latin typeface="Arial"/>
                          <a:cs typeface="Arial"/>
                        </a:rPr>
                        <a:t>Box</a:t>
                      </a:r>
                      <a:r>
                        <a:rPr sz="1600" b="1" spc="-5" dirty="0">
                          <a:latin typeface="Arial"/>
                          <a:cs typeface="Arial"/>
                        </a:rPr>
                        <a:t> </a:t>
                      </a:r>
                      <a:r>
                        <a:rPr sz="1600" b="1" spc="-10" dirty="0">
                          <a:latin typeface="Arial"/>
                          <a:cs typeface="Arial"/>
                        </a:rPr>
                        <a:t>Platforms</a:t>
                      </a:r>
                      <a:endParaRPr sz="1600">
                        <a:latin typeface="Arial"/>
                        <a:cs typeface="Aria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74258">
                <a:tc>
                  <a:txBody>
                    <a:bodyPr/>
                    <a:lstStyle/>
                    <a:p>
                      <a:pPr marL="374015" indent="-342265">
                        <a:lnSpc>
                          <a:spcPct val="100000"/>
                        </a:lnSpc>
                        <a:spcBef>
                          <a:spcPts val="1300"/>
                        </a:spcBef>
                        <a:buClr>
                          <a:srgbClr val="00007C"/>
                        </a:buClr>
                        <a:buSzPct val="93750"/>
                        <a:buFont typeface="Wingdings"/>
                        <a:buChar char=""/>
                        <a:tabLst>
                          <a:tab pos="374015" algn="l"/>
                        </a:tabLst>
                      </a:pPr>
                      <a:r>
                        <a:rPr sz="1600" b="1" spc="-10" dirty="0">
                          <a:latin typeface="Arial"/>
                          <a:cs typeface="Arial"/>
                        </a:rPr>
                        <a:t>Transparency</a:t>
                      </a:r>
                      <a:endParaRPr sz="1600" dirty="0">
                        <a:latin typeface="Arial"/>
                        <a:cs typeface="Arial"/>
                      </a:endParaRPr>
                    </a:p>
                  </a:txBody>
                  <a:tcPr marL="0" marR="0" marT="1651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79095" marR="386715" indent="-343535">
                        <a:lnSpc>
                          <a:spcPct val="104400"/>
                        </a:lnSpc>
                        <a:spcBef>
                          <a:spcPts val="220"/>
                        </a:spcBef>
                        <a:buClr>
                          <a:srgbClr val="00007C"/>
                        </a:buClr>
                        <a:buSzPct val="93750"/>
                        <a:buFont typeface="Wingdings"/>
                        <a:buChar char=""/>
                        <a:tabLst>
                          <a:tab pos="379095" algn="l"/>
                        </a:tabLst>
                      </a:pPr>
                      <a:r>
                        <a:rPr sz="1600" dirty="0">
                          <a:latin typeface="Arial MT"/>
                          <a:cs typeface="Arial MT"/>
                        </a:rPr>
                        <a:t>Limited;</a:t>
                      </a:r>
                      <a:r>
                        <a:rPr sz="1600" spc="-50" dirty="0">
                          <a:latin typeface="Arial MT"/>
                          <a:cs typeface="Arial MT"/>
                        </a:rPr>
                        <a:t> </a:t>
                      </a:r>
                      <a:r>
                        <a:rPr sz="1600" dirty="0">
                          <a:latin typeface="Arial MT"/>
                          <a:cs typeface="Arial MT"/>
                        </a:rPr>
                        <a:t>source</a:t>
                      </a:r>
                      <a:r>
                        <a:rPr sz="1600" spc="-45" dirty="0">
                          <a:latin typeface="Arial MT"/>
                          <a:cs typeface="Arial MT"/>
                        </a:rPr>
                        <a:t> </a:t>
                      </a:r>
                      <a:r>
                        <a:rPr sz="1600" dirty="0">
                          <a:latin typeface="Arial MT"/>
                          <a:cs typeface="Arial MT"/>
                        </a:rPr>
                        <a:t>code</a:t>
                      </a:r>
                      <a:r>
                        <a:rPr sz="1600" spc="-45" dirty="0">
                          <a:latin typeface="Arial MT"/>
                          <a:cs typeface="Arial MT"/>
                        </a:rPr>
                        <a:t> </a:t>
                      </a:r>
                      <a:r>
                        <a:rPr sz="1600" spc="-25" dirty="0">
                          <a:latin typeface="Arial MT"/>
                          <a:cs typeface="Arial MT"/>
                        </a:rPr>
                        <a:t>and </a:t>
                      </a:r>
                      <a:r>
                        <a:rPr sz="1600" dirty="0">
                          <a:latin typeface="Arial MT"/>
                          <a:cs typeface="Arial MT"/>
                        </a:rPr>
                        <a:t>infrastructure</a:t>
                      </a:r>
                      <a:r>
                        <a:rPr sz="1600" spc="-60" dirty="0">
                          <a:latin typeface="Arial MT"/>
                          <a:cs typeface="Arial MT"/>
                        </a:rPr>
                        <a:t> </a:t>
                      </a:r>
                      <a:r>
                        <a:rPr sz="1600" dirty="0">
                          <a:latin typeface="Arial MT"/>
                          <a:cs typeface="Arial MT"/>
                        </a:rPr>
                        <a:t>are</a:t>
                      </a:r>
                      <a:r>
                        <a:rPr sz="1600" spc="-55" dirty="0">
                          <a:latin typeface="Arial MT"/>
                          <a:cs typeface="Arial MT"/>
                        </a:rPr>
                        <a:t> </a:t>
                      </a:r>
                      <a:r>
                        <a:rPr sz="1600" spc="-10" dirty="0">
                          <a:latin typeface="Arial MT"/>
                          <a:cs typeface="Arial MT"/>
                        </a:rPr>
                        <a:t>hidden</a:t>
                      </a:r>
                      <a:endParaRPr sz="1600" dirty="0">
                        <a:latin typeface="Arial MT"/>
                        <a:cs typeface="Arial MT"/>
                      </a:endParaRPr>
                    </a:p>
                  </a:txBody>
                  <a:tcPr marL="0" marR="0" marT="2794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32434" marR="343535" indent="-342900">
                        <a:lnSpc>
                          <a:spcPct val="104400"/>
                        </a:lnSpc>
                        <a:spcBef>
                          <a:spcPts val="220"/>
                        </a:spcBef>
                        <a:buClr>
                          <a:srgbClr val="00007C"/>
                        </a:buClr>
                        <a:buSzPct val="93750"/>
                        <a:buFont typeface="Wingdings"/>
                        <a:buChar char=""/>
                        <a:tabLst>
                          <a:tab pos="432434" algn="l"/>
                        </a:tabLst>
                      </a:pPr>
                      <a:r>
                        <a:rPr sz="1600" dirty="0">
                          <a:latin typeface="Arial MT"/>
                          <a:cs typeface="Arial MT"/>
                        </a:rPr>
                        <a:t>Full</a:t>
                      </a:r>
                      <a:r>
                        <a:rPr sz="1600" spc="-30" dirty="0">
                          <a:latin typeface="Arial MT"/>
                          <a:cs typeface="Arial MT"/>
                        </a:rPr>
                        <a:t> </a:t>
                      </a:r>
                      <a:r>
                        <a:rPr sz="1600" dirty="0">
                          <a:latin typeface="Arial MT"/>
                          <a:cs typeface="Arial MT"/>
                        </a:rPr>
                        <a:t>access</a:t>
                      </a:r>
                      <a:r>
                        <a:rPr sz="1600" spc="-30" dirty="0">
                          <a:latin typeface="Arial MT"/>
                          <a:cs typeface="Arial MT"/>
                        </a:rPr>
                        <a:t> </a:t>
                      </a:r>
                      <a:r>
                        <a:rPr sz="1600" dirty="0">
                          <a:latin typeface="Arial MT"/>
                          <a:cs typeface="Arial MT"/>
                        </a:rPr>
                        <a:t>to</a:t>
                      </a:r>
                      <a:r>
                        <a:rPr sz="1600" spc="-40" dirty="0">
                          <a:latin typeface="Arial MT"/>
                          <a:cs typeface="Arial MT"/>
                        </a:rPr>
                        <a:t> </a:t>
                      </a:r>
                      <a:r>
                        <a:rPr sz="1600" dirty="0">
                          <a:latin typeface="Arial MT"/>
                          <a:cs typeface="Arial MT"/>
                        </a:rPr>
                        <a:t>source</a:t>
                      </a:r>
                      <a:r>
                        <a:rPr sz="1600" spc="-35" dirty="0">
                          <a:latin typeface="Arial MT"/>
                          <a:cs typeface="Arial MT"/>
                        </a:rPr>
                        <a:t> </a:t>
                      </a:r>
                      <a:r>
                        <a:rPr sz="1600" dirty="0">
                          <a:latin typeface="Arial MT"/>
                          <a:cs typeface="Arial MT"/>
                        </a:rPr>
                        <a:t>code</a:t>
                      </a:r>
                      <a:r>
                        <a:rPr sz="1600" spc="-40" dirty="0">
                          <a:latin typeface="Arial MT"/>
                          <a:cs typeface="Arial MT"/>
                        </a:rPr>
                        <a:t> </a:t>
                      </a:r>
                      <a:r>
                        <a:rPr sz="1600" spc="-25" dirty="0">
                          <a:latin typeface="Arial MT"/>
                          <a:cs typeface="Arial MT"/>
                        </a:rPr>
                        <a:t>and </a:t>
                      </a:r>
                      <a:r>
                        <a:rPr sz="1600" spc="-10" dirty="0">
                          <a:latin typeface="Arial MT"/>
                          <a:cs typeface="Arial MT"/>
                        </a:rPr>
                        <a:t>architecture</a:t>
                      </a:r>
                      <a:endParaRPr sz="1600" dirty="0">
                        <a:latin typeface="Arial MT"/>
                        <a:cs typeface="Arial MT"/>
                      </a:endParaRPr>
                    </a:p>
                  </a:txBody>
                  <a:tcPr marL="0" marR="0" marT="2794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73436">
                <a:tc>
                  <a:txBody>
                    <a:bodyPr/>
                    <a:lstStyle/>
                    <a:p>
                      <a:pPr marL="374015" indent="-342265">
                        <a:lnSpc>
                          <a:spcPct val="100000"/>
                        </a:lnSpc>
                        <a:spcBef>
                          <a:spcPts val="1310"/>
                        </a:spcBef>
                        <a:buClr>
                          <a:srgbClr val="00007C"/>
                        </a:buClr>
                        <a:buSzPct val="93750"/>
                        <a:buFont typeface="Wingdings"/>
                        <a:buChar char=""/>
                        <a:tabLst>
                          <a:tab pos="374015" algn="l"/>
                        </a:tabLst>
                      </a:pPr>
                      <a:r>
                        <a:rPr sz="1600" b="1" spc="-10" dirty="0">
                          <a:latin typeface="Arial"/>
                          <a:cs typeface="Arial"/>
                        </a:rPr>
                        <a:t>Customization</a:t>
                      </a:r>
                      <a:endParaRPr sz="1600">
                        <a:latin typeface="Arial"/>
                        <a:cs typeface="Arial"/>
                      </a:endParaRPr>
                    </a:p>
                  </a:txBody>
                  <a:tcPr marL="0" marR="0" marT="1663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79095" marR="125730" indent="-343535">
                        <a:lnSpc>
                          <a:spcPct val="104400"/>
                        </a:lnSpc>
                        <a:spcBef>
                          <a:spcPts val="215"/>
                        </a:spcBef>
                        <a:buClr>
                          <a:srgbClr val="00007C"/>
                        </a:buClr>
                        <a:buSzPct val="93750"/>
                        <a:buFont typeface="Wingdings"/>
                        <a:buChar char=""/>
                        <a:tabLst>
                          <a:tab pos="379095" algn="l"/>
                        </a:tabLst>
                      </a:pPr>
                      <a:r>
                        <a:rPr sz="1600" dirty="0">
                          <a:latin typeface="Arial MT"/>
                          <a:cs typeface="Arial MT"/>
                        </a:rPr>
                        <a:t>Limited;</a:t>
                      </a:r>
                      <a:r>
                        <a:rPr sz="1600" spc="-65" dirty="0">
                          <a:latin typeface="Arial MT"/>
                          <a:cs typeface="Arial MT"/>
                        </a:rPr>
                        <a:t> </a:t>
                      </a:r>
                      <a:r>
                        <a:rPr sz="1600" dirty="0">
                          <a:latin typeface="Arial MT"/>
                          <a:cs typeface="Arial MT"/>
                        </a:rPr>
                        <a:t>predefined</a:t>
                      </a:r>
                      <a:r>
                        <a:rPr sz="1600" spc="-65" dirty="0">
                          <a:latin typeface="Arial MT"/>
                          <a:cs typeface="Arial MT"/>
                        </a:rPr>
                        <a:t> </a:t>
                      </a:r>
                      <a:r>
                        <a:rPr sz="1600" spc="-10" dirty="0">
                          <a:latin typeface="Arial MT"/>
                          <a:cs typeface="Arial MT"/>
                        </a:rPr>
                        <a:t>services </a:t>
                      </a:r>
                      <a:r>
                        <a:rPr sz="1600" dirty="0">
                          <a:latin typeface="Arial MT"/>
                          <a:cs typeface="Arial MT"/>
                        </a:rPr>
                        <a:t>and </a:t>
                      </a:r>
                      <a:r>
                        <a:rPr sz="1600" spc="-10" dirty="0">
                          <a:latin typeface="Arial MT"/>
                          <a:cs typeface="Arial MT"/>
                        </a:rPr>
                        <a:t>tools</a:t>
                      </a:r>
                      <a:endParaRPr sz="1600">
                        <a:latin typeface="Arial MT"/>
                        <a:cs typeface="Arial MT"/>
                      </a:endParaRPr>
                    </a:p>
                  </a:txBody>
                  <a:tcPr marL="0" marR="0" marT="273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32434" marR="614045" indent="-342900">
                        <a:lnSpc>
                          <a:spcPct val="104400"/>
                        </a:lnSpc>
                        <a:spcBef>
                          <a:spcPts val="215"/>
                        </a:spcBef>
                        <a:buClr>
                          <a:srgbClr val="00007C"/>
                        </a:buClr>
                        <a:buSzPct val="93750"/>
                        <a:buFont typeface="Wingdings"/>
                        <a:buChar char=""/>
                        <a:tabLst>
                          <a:tab pos="432434" algn="l"/>
                        </a:tabLst>
                      </a:pPr>
                      <a:r>
                        <a:rPr sz="1600" dirty="0">
                          <a:latin typeface="Arial MT"/>
                          <a:cs typeface="Arial MT"/>
                        </a:rPr>
                        <a:t>Highly</a:t>
                      </a:r>
                      <a:r>
                        <a:rPr sz="1600" spc="-50" dirty="0">
                          <a:latin typeface="Arial MT"/>
                          <a:cs typeface="Arial MT"/>
                        </a:rPr>
                        <a:t> </a:t>
                      </a:r>
                      <a:r>
                        <a:rPr sz="1600" dirty="0">
                          <a:latin typeface="Arial MT"/>
                          <a:cs typeface="Arial MT"/>
                        </a:rPr>
                        <a:t>customizable;</a:t>
                      </a:r>
                      <a:r>
                        <a:rPr sz="1600" spc="-50" dirty="0">
                          <a:latin typeface="Arial MT"/>
                          <a:cs typeface="Arial MT"/>
                        </a:rPr>
                        <a:t> </a:t>
                      </a:r>
                      <a:r>
                        <a:rPr sz="1600" dirty="0">
                          <a:latin typeface="Arial MT"/>
                          <a:cs typeface="Arial MT"/>
                        </a:rPr>
                        <a:t>can</a:t>
                      </a:r>
                      <a:r>
                        <a:rPr sz="1600" spc="-50" dirty="0">
                          <a:latin typeface="Arial MT"/>
                          <a:cs typeface="Arial MT"/>
                        </a:rPr>
                        <a:t> </a:t>
                      </a:r>
                      <a:r>
                        <a:rPr sz="1600" spc="-25" dirty="0">
                          <a:latin typeface="Arial MT"/>
                          <a:cs typeface="Arial MT"/>
                        </a:rPr>
                        <a:t>be </a:t>
                      </a:r>
                      <a:r>
                        <a:rPr sz="1600" dirty="0">
                          <a:latin typeface="Arial MT"/>
                          <a:cs typeface="Arial MT"/>
                        </a:rPr>
                        <a:t>modified</a:t>
                      </a:r>
                      <a:r>
                        <a:rPr sz="1600" spc="-45" dirty="0">
                          <a:latin typeface="Arial MT"/>
                          <a:cs typeface="Arial MT"/>
                        </a:rPr>
                        <a:t> </a:t>
                      </a:r>
                      <a:r>
                        <a:rPr sz="1600" dirty="0">
                          <a:latin typeface="Arial MT"/>
                          <a:cs typeface="Arial MT"/>
                        </a:rPr>
                        <a:t>as</a:t>
                      </a:r>
                      <a:r>
                        <a:rPr sz="1600" spc="-35" dirty="0">
                          <a:latin typeface="Arial MT"/>
                          <a:cs typeface="Arial MT"/>
                        </a:rPr>
                        <a:t> </a:t>
                      </a:r>
                      <a:r>
                        <a:rPr sz="1600" spc="-10" dirty="0">
                          <a:latin typeface="Arial MT"/>
                          <a:cs typeface="Arial MT"/>
                        </a:rPr>
                        <a:t>needed</a:t>
                      </a:r>
                      <a:endParaRPr sz="1600" dirty="0">
                        <a:latin typeface="Arial MT"/>
                        <a:cs typeface="Arial MT"/>
                      </a:endParaRPr>
                    </a:p>
                  </a:txBody>
                  <a:tcPr marL="0" marR="0" marT="273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105848">
                <a:tc>
                  <a:txBody>
                    <a:bodyPr/>
                    <a:lstStyle/>
                    <a:p>
                      <a:pPr>
                        <a:lnSpc>
                          <a:spcPct val="100000"/>
                        </a:lnSpc>
                        <a:spcBef>
                          <a:spcPts val="475"/>
                        </a:spcBef>
                      </a:pPr>
                      <a:endParaRPr sz="1600">
                        <a:latin typeface="Times New Roman"/>
                        <a:cs typeface="Times New Roman"/>
                      </a:endParaRPr>
                    </a:p>
                    <a:p>
                      <a:pPr marL="374015" indent="-342265">
                        <a:lnSpc>
                          <a:spcPct val="100000"/>
                        </a:lnSpc>
                        <a:spcBef>
                          <a:spcPts val="5"/>
                        </a:spcBef>
                        <a:buClr>
                          <a:srgbClr val="00007C"/>
                        </a:buClr>
                        <a:buSzPct val="93750"/>
                        <a:buFont typeface="Wingdings"/>
                        <a:buChar char=""/>
                        <a:tabLst>
                          <a:tab pos="374015" algn="l"/>
                        </a:tabLst>
                      </a:pPr>
                      <a:r>
                        <a:rPr sz="1600" b="1" spc="-10" dirty="0">
                          <a:latin typeface="Arial"/>
                          <a:cs typeface="Arial"/>
                        </a:rPr>
                        <a:t>Control</a:t>
                      </a:r>
                      <a:endParaRPr sz="1600">
                        <a:latin typeface="Arial"/>
                        <a:cs typeface="Arial"/>
                      </a:endParaRPr>
                    </a:p>
                  </a:txBody>
                  <a:tcPr marL="0" marR="0" marT="603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79095" marR="81915" indent="-343535">
                        <a:lnSpc>
                          <a:spcPct val="104500"/>
                        </a:lnSpc>
                        <a:spcBef>
                          <a:spcPts val="1225"/>
                        </a:spcBef>
                        <a:buClr>
                          <a:srgbClr val="00007C"/>
                        </a:buClr>
                        <a:buSzPct val="93750"/>
                        <a:buFont typeface="Wingdings"/>
                        <a:buChar char=""/>
                        <a:tabLst>
                          <a:tab pos="379095" algn="l"/>
                        </a:tabLst>
                      </a:pPr>
                      <a:r>
                        <a:rPr sz="1600" dirty="0">
                          <a:latin typeface="Arial MT"/>
                          <a:cs typeface="Arial MT"/>
                        </a:rPr>
                        <a:t>Provider</a:t>
                      </a:r>
                      <a:r>
                        <a:rPr sz="1600" spc="-50" dirty="0">
                          <a:latin typeface="Arial MT"/>
                          <a:cs typeface="Arial MT"/>
                        </a:rPr>
                        <a:t> </a:t>
                      </a:r>
                      <a:r>
                        <a:rPr sz="1600" dirty="0">
                          <a:latin typeface="Arial MT"/>
                          <a:cs typeface="Arial MT"/>
                        </a:rPr>
                        <a:t>has</a:t>
                      </a:r>
                      <a:r>
                        <a:rPr sz="1600" spc="-45" dirty="0">
                          <a:latin typeface="Arial MT"/>
                          <a:cs typeface="Arial MT"/>
                        </a:rPr>
                        <a:t> </a:t>
                      </a:r>
                      <a:r>
                        <a:rPr sz="1600" dirty="0">
                          <a:latin typeface="Arial MT"/>
                          <a:cs typeface="Arial MT"/>
                        </a:rPr>
                        <a:t>full</a:t>
                      </a:r>
                      <a:r>
                        <a:rPr sz="1600" spc="-45" dirty="0">
                          <a:latin typeface="Arial MT"/>
                          <a:cs typeface="Arial MT"/>
                        </a:rPr>
                        <a:t> </a:t>
                      </a:r>
                      <a:r>
                        <a:rPr sz="1600" dirty="0">
                          <a:latin typeface="Arial MT"/>
                          <a:cs typeface="Arial MT"/>
                        </a:rPr>
                        <a:t>control</a:t>
                      </a:r>
                      <a:r>
                        <a:rPr sz="1600" spc="-45" dirty="0">
                          <a:latin typeface="Arial MT"/>
                          <a:cs typeface="Arial MT"/>
                        </a:rPr>
                        <a:t> </a:t>
                      </a:r>
                      <a:r>
                        <a:rPr sz="1600" spc="-20" dirty="0">
                          <a:latin typeface="Arial MT"/>
                          <a:cs typeface="Arial MT"/>
                        </a:rPr>
                        <a:t>over </a:t>
                      </a:r>
                      <a:r>
                        <a:rPr sz="1600" dirty="0">
                          <a:latin typeface="Arial MT"/>
                          <a:cs typeface="Arial MT"/>
                        </a:rPr>
                        <a:t>the</a:t>
                      </a:r>
                      <a:r>
                        <a:rPr sz="1600" spc="-40" dirty="0">
                          <a:latin typeface="Arial MT"/>
                          <a:cs typeface="Arial MT"/>
                        </a:rPr>
                        <a:t> </a:t>
                      </a:r>
                      <a:r>
                        <a:rPr sz="1600" spc="-10" dirty="0">
                          <a:latin typeface="Arial MT"/>
                          <a:cs typeface="Arial MT"/>
                        </a:rPr>
                        <a:t>system</a:t>
                      </a:r>
                      <a:endParaRPr sz="1600">
                        <a:latin typeface="Arial MT"/>
                        <a:cs typeface="Arial MT"/>
                      </a:endParaRPr>
                    </a:p>
                  </a:txBody>
                  <a:tcPr marL="0" marR="0" marT="15557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32434" marR="364490" indent="-342900">
                        <a:lnSpc>
                          <a:spcPct val="104700"/>
                        </a:lnSpc>
                        <a:spcBef>
                          <a:spcPts val="210"/>
                        </a:spcBef>
                        <a:buClr>
                          <a:srgbClr val="00007C"/>
                        </a:buClr>
                        <a:buSzPct val="93750"/>
                        <a:buFont typeface="Wingdings"/>
                        <a:buChar char=""/>
                        <a:tabLst>
                          <a:tab pos="432434" algn="l"/>
                        </a:tabLst>
                      </a:pPr>
                      <a:r>
                        <a:rPr sz="1600" dirty="0">
                          <a:latin typeface="Arial MT"/>
                          <a:cs typeface="Arial MT"/>
                        </a:rPr>
                        <a:t>Users</a:t>
                      </a:r>
                      <a:r>
                        <a:rPr sz="1600" spc="-35" dirty="0">
                          <a:latin typeface="Arial MT"/>
                          <a:cs typeface="Arial MT"/>
                        </a:rPr>
                        <a:t> </a:t>
                      </a:r>
                      <a:r>
                        <a:rPr sz="1600" dirty="0">
                          <a:latin typeface="Arial MT"/>
                          <a:cs typeface="Arial MT"/>
                        </a:rPr>
                        <a:t>have</a:t>
                      </a:r>
                      <a:r>
                        <a:rPr sz="1600" spc="-30" dirty="0">
                          <a:latin typeface="Arial MT"/>
                          <a:cs typeface="Arial MT"/>
                        </a:rPr>
                        <a:t> </a:t>
                      </a:r>
                      <a:r>
                        <a:rPr sz="1600" dirty="0">
                          <a:latin typeface="Arial MT"/>
                          <a:cs typeface="Arial MT"/>
                        </a:rPr>
                        <a:t>control</a:t>
                      </a:r>
                      <a:r>
                        <a:rPr sz="1600" spc="-25" dirty="0">
                          <a:latin typeface="Arial MT"/>
                          <a:cs typeface="Arial MT"/>
                        </a:rPr>
                        <a:t> </a:t>
                      </a:r>
                      <a:r>
                        <a:rPr sz="1600" spc="-20" dirty="0">
                          <a:latin typeface="Arial MT"/>
                          <a:cs typeface="Arial MT"/>
                        </a:rPr>
                        <a:t>over </a:t>
                      </a:r>
                      <a:r>
                        <a:rPr sz="1600" dirty="0">
                          <a:latin typeface="Arial MT"/>
                          <a:cs typeface="Arial MT"/>
                        </a:rPr>
                        <a:t>deployment,</a:t>
                      </a:r>
                      <a:r>
                        <a:rPr sz="1600" spc="-95" dirty="0">
                          <a:latin typeface="Arial MT"/>
                          <a:cs typeface="Arial MT"/>
                        </a:rPr>
                        <a:t> </a:t>
                      </a:r>
                      <a:r>
                        <a:rPr sz="1600" dirty="0">
                          <a:latin typeface="Arial MT"/>
                          <a:cs typeface="Arial MT"/>
                        </a:rPr>
                        <a:t>configuration,</a:t>
                      </a:r>
                      <a:r>
                        <a:rPr sz="1600" spc="-90" dirty="0">
                          <a:latin typeface="Arial MT"/>
                          <a:cs typeface="Arial MT"/>
                        </a:rPr>
                        <a:t> </a:t>
                      </a:r>
                      <a:r>
                        <a:rPr sz="1600" spc="-25" dirty="0">
                          <a:latin typeface="Arial MT"/>
                          <a:cs typeface="Arial MT"/>
                        </a:rPr>
                        <a:t>and </a:t>
                      </a:r>
                      <a:r>
                        <a:rPr sz="1600" spc="-10" dirty="0">
                          <a:latin typeface="Arial MT"/>
                          <a:cs typeface="Arial MT"/>
                        </a:rPr>
                        <a:t>scaling</a:t>
                      </a:r>
                      <a:endParaRPr sz="1600" dirty="0">
                        <a:latin typeface="Arial MT"/>
                        <a:cs typeface="Arial MT"/>
                      </a:endParaRPr>
                    </a:p>
                  </a:txBody>
                  <a:tcPr marL="0" marR="0" marT="266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773436">
                <a:tc>
                  <a:txBody>
                    <a:bodyPr/>
                    <a:lstStyle/>
                    <a:p>
                      <a:pPr marL="374015" indent="-342265">
                        <a:lnSpc>
                          <a:spcPct val="100000"/>
                        </a:lnSpc>
                        <a:spcBef>
                          <a:spcPts val="1310"/>
                        </a:spcBef>
                        <a:buClr>
                          <a:srgbClr val="00007C"/>
                        </a:buClr>
                        <a:buSzPct val="93750"/>
                        <a:buFont typeface="Wingdings"/>
                        <a:buChar char=""/>
                        <a:tabLst>
                          <a:tab pos="374015" algn="l"/>
                        </a:tabLst>
                      </a:pPr>
                      <a:r>
                        <a:rPr sz="1600" b="1" spc="-10" dirty="0">
                          <a:latin typeface="Arial"/>
                          <a:cs typeface="Arial"/>
                        </a:rPr>
                        <a:t>Support</a:t>
                      </a:r>
                      <a:endParaRPr sz="1600">
                        <a:latin typeface="Arial"/>
                        <a:cs typeface="Arial"/>
                      </a:endParaRPr>
                    </a:p>
                  </a:txBody>
                  <a:tcPr marL="0" marR="0" marT="1663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79095" indent="-343535">
                        <a:lnSpc>
                          <a:spcPct val="100000"/>
                        </a:lnSpc>
                        <a:spcBef>
                          <a:spcPts val="1310"/>
                        </a:spcBef>
                        <a:buClr>
                          <a:srgbClr val="00007C"/>
                        </a:buClr>
                        <a:buSzPct val="93750"/>
                        <a:buFont typeface="Wingdings"/>
                        <a:buChar char=""/>
                        <a:tabLst>
                          <a:tab pos="379095" algn="l"/>
                        </a:tabLst>
                      </a:pPr>
                      <a:r>
                        <a:rPr sz="1600" dirty="0">
                          <a:latin typeface="Arial MT"/>
                          <a:cs typeface="Arial MT"/>
                        </a:rPr>
                        <a:t>Vendor</a:t>
                      </a:r>
                      <a:r>
                        <a:rPr sz="1600" spc="-40" dirty="0">
                          <a:latin typeface="Arial MT"/>
                          <a:cs typeface="Arial MT"/>
                        </a:rPr>
                        <a:t> </a:t>
                      </a:r>
                      <a:r>
                        <a:rPr sz="1600" dirty="0">
                          <a:latin typeface="Arial MT"/>
                          <a:cs typeface="Arial MT"/>
                        </a:rPr>
                        <a:t>support</a:t>
                      </a:r>
                      <a:r>
                        <a:rPr sz="1600" spc="-35" dirty="0">
                          <a:latin typeface="Arial MT"/>
                          <a:cs typeface="Arial MT"/>
                        </a:rPr>
                        <a:t> </a:t>
                      </a:r>
                      <a:r>
                        <a:rPr sz="1600" spc="-10" dirty="0">
                          <a:latin typeface="Arial MT"/>
                          <a:cs typeface="Arial MT"/>
                        </a:rPr>
                        <a:t>(paid)</a:t>
                      </a:r>
                      <a:endParaRPr sz="1600">
                        <a:latin typeface="Arial MT"/>
                        <a:cs typeface="Arial MT"/>
                      </a:endParaRPr>
                    </a:p>
                  </a:txBody>
                  <a:tcPr marL="0" marR="0" marT="1663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32434" marR="24130" indent="-342900">
                        <a:lnSpc>
                          <a:spcPct val="104400"/>
                        </a:lnSpc>
                        <a:spcBef>
                          <a:spcPts val="215"/>
                        </a:spcBef>
                        <a:buClr>
                          <a:srgbClr val="00007C"/>
                        </a:buClr>
                        <a:buSzPct val="93750"/>
                        <a:buFont typeface="Wingdings"/>
                        <a:buChar char=""/>
                        <a:tabLst>
                          <a:tab pos="432434" algn="l"/>
                        </a:tabLst>
                      </a:pPr>
                      <a:r>
                        <a:rPr sz="1600" spc="-10" dirty="0">
                          <a:latin typeface="Arial MT"/>
                          <a:cs typeface="Arial MT"/>
                        </a:rPr>
                        <a:t>Community-</a:t>
                      </a:r>
                      <a:r>
                        <a:rPr sz="1600" dirty="0">
                          <a:latin typeface="Arial MT"/>
                          <a:cs typeface="Arial MT"/>
                        </a:rPr>
                        <a:t>driven</a:t>
                      </a:r>
                      <a:r>
                        <a:rPr sz="1600" spc="-20" dirty="0">
                          <a:latin typeface="Arial MT"/>
                          <a:cs typeface="Arial MT"/>
                        </a:rPr>
                        <a:t> </a:t>
                      </a:r>
                      <a:r>
                        <a:rPr sz="1600" dirty="0">
                          <a:latin typeface="Arial MT"/>
                          <a:cs typeface="Arial MT"/>
                        </a:rPr>
                        <a:t>support,</a:t>
                      </a:r>
                      <a:r>
                        <a:rPr sz="1600" spc="-20" dirty="0">
                          <a:latin typeface="Arial MT"/>
                          <a:cs typeface="Arial MT"/>
                        </a:rPr>
                        <a:t> </a:t>
                      </a:r>
                      <a:r>
                        <a:rPr sz="1600" dirty="0">
                          <a:latin typeface="Arial MT"/>
                          <a:cs typeface="Arial MT"/>
                        </a:rPr>
                        <a:t>or</a:t>
                      </a:r>
                      <a:r>
                        <a:rPr sz="1600" spc="-20" dirty="0">
                          <a:latin typeface="Arial MT"/>
                          <a:cs typeface="Arial MT"/>
                        </a:rPr>
                        <a:t> paid </a:t>
                      </a:r>
                      <a:r>
                        <a:rPr sz="1600" dirty="0">
                          <a:latin typeface="Arial MT"/>
                          <a:cs typeface="Arial MT"/>
                        </a:rPr>
                        <a:t>enterprise</a:t>
                      </a:r>
                      <a:r>
                        <a:rPr sz="1600" spc="-65" dirty="0">
                          <a:latin typeface="Arial MT"/>
                          <a:cs typeface="Arial MT"/>
                        </a:rPr>
                        <a:t> </a:t>
                      </a:r>
                      <a:r>
                        <a:rPr sz="1600" spc="-10" dirty="0">
                          <a:latin typeface="Arial MT"/>
                          <a:cs typeface="Arial MT"/>
                        </a:rPr>
                        <a:t>support</a:t>
                      </a:r>
                      <a:endParaRPr sz="1600" dirty="0">
                        <a:latin typeface="Arial MT"/>
                        <a:cs typeface="Arial MT"/>
                      </a:endParaRPr>
                    </a:p>
                  </a:txBody>
                  <a:tcPr marL="0" marR="0" marT="273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700206">
                <a:tc>
                  <a:txBody>
                    <a:bodyPr/>
                    <a:lstStyle/>
                    <a:p>
                      <a:pPr marL="374015" indent="-342265">
                        <a:lnSpc>
                          <a:spcPct val="100000"/>
                        </a:lnSpc>
                        <a:spcBef>
                          <a:spcPts val="1310"/>
                        </a:spcBef>
                        <a:buClr>
                          <a:srgbClr val="00007C"/>
                        </a:buClr>
                        <a:buSzPct val="93750"/>
                        <a:buFont typeface="Wingdings"/>
                        <a:buChar char=""/>
                        <a:tabLst>
                          <a:tab pos="374015" algn="l"/>
                        </a:tabLst>
                      </a:pPr>
                      <a:r>
                        <a:rPr sz="1600" b="1" spc="-10" dirty="0">
                          <a:latin typeface="Arial"/>
                          <a:cs typeface="Arial"/>
                        </a:rPr>
                        <a:t>Examples</a:t>
                      </a:r>
                      <a:endParaRPr sz="1600">
                        <a:latin typeface="Arial"/>
                        <a:cs typeface="Arial"/>
                      </a:endParaRPr>
                    </a:p>
                  </a:txBody>
                  <a:tcPr marL="0" marR="0" marT="1663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79095" indent="-343535">
                        <a:lnSpc>
                          <a:spcPct val="100000"/>
                        </a:lnSpc>
                        <a:spcBef>
                          <a:spcPts val="1310"/>
                        </a:spcBef>
                        <a:buClr>
                          <a:srgbClr val="00007C"/>
                        </a:buClr>
                        <a:buSzPct val="93750"/>
                        <a:buFont typeface="Wingdings"/>
                        <a:buChar char=""/>
                        <a:tabLst>
                          <a:tab pos="379095" algn="l"/>
                        </a:tabLst>
                      </a:pPr>
                      <a:r>
                        <a:rPr sz="1600" dirty="0">
                          <a:latin typeface="Arial MT"/>
                          <a:cs typeface="Arial MT"/>
                        </a:rPr>
                        <a:t>AWS,</a:t>
                      </a:r>
                      <a:r>
                        <a:rPr sz="1600" spc="-35" dirty="0">
                          <a:latin typeface="Arial MT"/>
                          <a:cs typeface="Arial MT"/>
                        </a:rPr>
                        <a:t> </a:t>
                      </a:r>
                      <a:r>
                        <a:rPr sz="1600" dirty="0">
                          <a:latin typeface="Arial MT"/>
                          <a:cs typeface="Arial MT"/>
                        </a:rPr>
                        <a:t>Azure,</a:t>
                      </a:r>
                      <a:r>
                        <a:rPr sz="1600" spc="-35" dirty="0">
                          <a:latin typeface="Arial MT"/>
                          <a:cs typeface="Arial MT"/>
                        </a:rPr>
                        <a:t> </a:t>
                      </a:r>
                      <a:r>
                        <a:rPr sz="1600" dirty="0">
                          <a:latin typeface="Arial MT"/>
                          <a:cs typeface="Arial MT"/>
                        </a:rPr>
                        <a:t>Google</a:t>
                      </a:r>
                      <a:r>
                        <a:rPr sz="1600" spc="-35" dirty="0">
                          <a:latin typeface="Arial MT"/>
                          <a:cs typeface="Arial MT"/>
                        </a:rPr>
                        <a:t> </a:t>
                      </a:r>
                      <a:r>
                        <a:rPr sz="1600" spc="-10" dirty="0">
                          <a:latin typeface="Arial MT"/>
                          <a:cs typeface="Arial MT"/>
                        </a:rPr>
                        <a:t>Cloud</a:t>
                      </a:r>
                      <a:endParaRPr sz="1600">
                        <a:latin typeface="Arial MT"/>
                        <a:cs typeface="Arial MT"/>
                      </a:endParaRPr>
                    </a:p>
                  </a:txBody>
                  <a:tcPr marL="0" marR="0" marT="1663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32434" marR="184785" indent="-342900">
                        <a:lnSpc>
                          <a:spcPct val="105000"/>
                        </a:lnSpc>
                        <a:spcBef>
                          <a:spcPts val="125"/>
                        </a:spcBef>
                        <a:buClr>
                          <a:srgbClr val="00007C"/>
                        </a:buClr>
                        <a:buSzPct val="93750"/>
                        <a:buFont typeface="Wingdings"/>
                        <a:buChar char=""/>
                        <a:tabLst>
                          <a:tab pos="432434" algn="l"/>
                        </a:tabLst>
                      </a:pPr>
                      <a:r>
                        <a:rPr sz="1600" dirty="0">
                          <a:latin typeface="Arial MT"/>
                          <a:cs typeface="Arial MT"/>
                        </a:rPr>
                        <a:t>OpenStack,</a:t>
                      </a:r>
                      <a:r>
                        <a:rPr sz="1600" spc="-65" dirty="0">
                          <a:latin typeface="Arial MT"/>
                          <a:cs typeface="Arial MT"/>
                        </a:rPr>
                        <a:t> </a:t>
                      </a:r>
                      <a:r>
                        <a:rPr sz="1600" dirty="0">
                          <a:latin typeface="Arial MT"/>
                          <a:cs typeface="Arial MT"/>
                        </a:rPr>
                        <a:t>Kubernetes,</a:t>
                      </a:r>
                      <a:r>
                        <a:rPr sz="1600" spc="-65" dirty="0">
                          <a:latin typeface="Arial MT"/>
                          <a:cs typeface="Arial MT"/>
                        </a:rPr>
                        <a:t> </a:t>
                      </a:r>
                      <a:r>
                        <a:rPr sz="1600" spc="-10" dirty="0">
                          <a:latin typeface="Arial MT"/>
                          <a:cs typeface="Arial MT"/>
                        </a:rPr>
                        <a:t>Apache CloudStack</a:t>
                      </a:r>
                      <a:endParaRPr sz="1600" dirty="0">
                        <a:latin typeface="Arial MT"/>
                        <a:cs typeface="Arial MT"/>
                      </a:endParaRPr>
                    </a:p>
                  </a:txBody>
                  <a:tcPr marL="0" marR="0" marT="1587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24</a:t>
            </a:fld>
            <a:endParaRPr spc="-25" dirty="0"/>
          </a:p>
        </p:txBody>
      </p:sp>
      <p:sp>
        <p:nvSpPr>
          <p:cNvPr id="4" name="TextBox 3"/>
          <p:cNvSpPr txBox="1"/>
          <p:nvPr/>
        </p:nvSpPr>
        <p:spPr>
          <a:xfrm>
            <a:off x="1600200" y="381000"/>
            <a:ext cx="571500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smtClean="0">
                <a:ln>
                  <a:noFill/>
                </a:ln>
                <a:solidFill>
                  <a:srgbClr val="333399"/>
                </a:solidFill>
                <a:effectLst/>
                <a:uLnTx/>
                <a:uFillTx/>
                <a:latin typeface="Berlin Sans FB Demi"/>
                <a:ea typeface="+mj-ea"/>
                <a:cs typeface="+mj-cs"/>
              </a:rPr>
              <a:t>Operating system security</a:t>
            </a:r>
            <a:endParaRPr kumimoji="0" lang="en-US" sz="3200" b="1" i="0" u="none" strike="noStrike" kern="0" cap="none" spc="0" normalizeH="0" baseline="0" noProof="0" dirty="0">
              <a:ln>
                <a:noFill/>
              </a:ln>
              <a:solidFill>
                <a:srgbClr val="333399"/>
              </a:solidFill>
              <a:effectLst/>
              <a:uLnTx/>
              <a:uFillTx/>
              <a:latin typeface="Berlin Sans FB Demi"/>
              <a:ea typeface="+mj-ea"/>
              <a:cs typeface="+mj-cs"/>
            </a:endParaRPr>
          </a:p>
        </p:txBody>
      </p:sp>
    </p:spTree>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14600" y="381000"/>
            <a:ext cx="4341495" cy="513715"/>
          </a:xfrm>
          <a:prstGeom prst="rect">
            <a:avLst/>
          </a:prstGeom>
        </p:spPr>
        <p:txBody>
          <a:bodyPr vert="horz" wrap="square" lIns="0" tIns="13335" rIns="0" bIns="0" rtlCol="0">
            <a:spAutoFit/>
          </a:bodyPr>
          <a:lstStyle/>
          <a:p>
            <a:pPr marL="12700">
              <a:lnSpc>
                <a:spcPct val="100000"/>
              </a:lnSpc>
              <a:spcBef>
                <a:spcPts val="105"/>
              </a:spcBef>
            </a:pPr>
            <a:r>
              <a:rPr dirty="0"/>
              <a:t>Virtual</a:t>
            </a:r>
            <a:r>
              <a:rPr spc="-45" dirty="0"/>
              <a:t> </a:t>
            </a:r>
            <a:r>
              <a:rPr dirty="0"/>
              <a:t>machine</a:t>
            </a:r>
            <a:r>
              <a:rPr spc="-40" dirty="0"/>
              <a:t> </a:t>
            </a:r>
            <a:r>
              <a:rPr spc="-10" dirty="0"/>
              <a:t>security</a:t>
            </a:r>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25</a:t>
            </a:fld>
            <a:endParaRPr spc="-25" dirty="0"/>
          </a:p>
        </p:txBody>
      </p:sp>
      <p:sp>
        <p:nvSpPr>
          <p:cNvPr id="3" name="object 3"/>
          <p:cNvSpPr txBox="1"/>
          <p:nvPr/>
        </p:nvSpPr>
        <p:spPr>
          <a:xfrm>
            <a:off x="381000" y="1371600"/>
            <a:ext cx="8090534" cy="5658344"/>
          </a:xfrm>
          <a:prstGeom prst="rect">
            <a:avLst/>
          </a:prstGeom>
        </p:spPr>
        <p:txBody>
          <a:bodyPr vert="horz" wrap="square" lIns="0" tIns="10795" rIns="0" bIns="0" rtlCol="0">
            <a:spAutoFit/>
          </a:bodyPr>
          <a:lstStyle/>
          <a:p>
            <a:pPr marL="355600" marR="5080" indent="-343535">
              <a:lnSpc>
                <a:spcPts val="2520"/>
              </a:lnSpc>
              <a:spcBef>
                <a:spcPts val="85"/>
              </a:spcBef>
              <a:buClr>
                <a:srgbClr val="00007C"/>
              </a:buClr>
              <a:buSzPct val="75000"/>
              <a:buFont typeface="Wingdings"/>
              <a:buChar char=""/>
              <a:tabLst>
                <a:tab pos="355600" algn="l"/>
              </a:tabLst>
            </a:pPr>
            <a:r>
              <a:rPr sz="2000" dirty="0">
                <a:latin typeface="Arial MT"/>
                <a:cs typeface="Arial MT"/>
              </a:rPr>
              <a:t>Hybrid</a:t>
            </a:r>
            <a:r>
              <a:rPr sz="2000" spc="-15" dirty="0">
                <a:latin typeface="Arial MT"/>
                <a:cs typeface="Arial MT"/>
              </a:rPr>
              <a:t> </a:t>
            </a:r>
            <a:r>
              <a:rPr sz="2000" dirty="0">
                <a:latin typeface="Arial MT"/>
                <a:cs typeface="Arial MT"/>
              </a:rPr>
              <a:t>and</a:t>
            </a:r>
            <a:r>
              <a:rPr sz="2000" spc="-20" dirty="0">
                <a:latin typeface="Arial MT"/>
                <a:cs typeface="Arial MT"/>
              </a:rPr>
              <a:t> </a:t>
            </a:r>
            <a:r>
              <a:rPr sz="2000" dirty="0">
                <a:latin typeface="Arial MT"/>
                <a:cs typeface="Arial MT"/>
              </a:rPr>
              <a:t>hosted</a:t>
            </a:r>
            <a:r>
              <a:rPr sz="2000" spc="-25" dirty="0">
                <a:latin typeface="Arial MT"/>
                <a:cs typeface="Arial MT"/>
              </a:rPr>
              <a:t> </a:t>
            </a:r>
            <a:r>
              <a:rPr sz="2000" dirty="0">
                <a:latin typeface="Arial MT"/>
                <a:cs typeface="Arial MT"/>
              </a:rPr>
              <a:t>VMs,</a:t>
            </a:r>
            <a:r>
              <a:rPr sz="2000" spc="-20" dirty="0">
                <a:latin typeface="Arial MT"/>
                <a:cs typeface="Arial MT"/>
              </a:rPr>
              <a:t> </a:t>
            </a:r>
            <a:r>
              <a:rPr sz="2000" dirty="0">
                <a:latin typeface="Arial MT"/>
                <a:cs typeface="Arial MT"/>
              </a:rPr>
              <a:t>expose</a:t>
            </a:r>
            <a:r>
              <a:rPr sz="2000" spc="-20" dirty="0">
                <a:latin typeface="Arial MT"/>
                <a:cs typeface="Arial MT"/>
              </a:rPr>
              <a:t> </a:t>
            </a:r>
            <a:r>
              <a:rPr sz="2000" dirty="0">
                <a:latin typeface="Arial MT"/>
                <a:cs typeface="Arial MT"/>
              </a:rPr>
              <a:t>the</a:t>
            </a:r>
            <a:r>
              <a:rPr sz="2000" spc="-20" dirty="0">
                <a:latin typeface="Arial MT"/>
                <a:cs typeface="Arial MT"/>
              </a:rPr>
              <a:t> </a:t>
            </a:r>
            <a:r>
              <a:rPr sz="2000" dirty="0">
                <a:latin typeface="Arial MT"/>
                <a:cs typeface="Arial MT"/>
              </a:rPr>
              <a:t>entire</a:t>
            </a:r>
            <a:r>
              <a:rPr sz="2000" spc="-20" dirty="0">
                <a:latin typeface="Arial MT"/>
                <a:cs typeface="Arial MT"/>
              </a:rPr>
              <a:t> </a:t>
            </a:r>
            <a:r>
              <a:rPr sz="2000" dirty="0">
                <a:latin typeface="Arial MT"/>
                <a:cs typeface="Arial MT"/>
              </a:rPr>
              <a:t>system</a:t>
            </a:r>
            <a:r>
              <a:rPr sz="2000" spc="-25" dirty="0">
                <a:latin typeface="Arial MT"/>
                <a:cs typeface="Arial MT"/>
              </a:rPr>
              <a:t> </a:t>
            </a:r>
            <a:r>
              <a:rPr sz="2000" dirty="0">
                <a:latin typeface="Arial MT"/>
                <a:cs typeface="Arial MT"/>
              </a:rPr>
              <a:t>to</a:t>
            </a:r>
            <a:r>
              <a:rPr sz="2000" spc="-30" dirty="0">
                <a:latin typeface="Arial MT"/>
                <a:cs typeface="Arial MT"/>
              </a:rPr>
              <a:t> </a:t>
            </a:r>
            <a:r>
              <a:rPr sz="2000" dirty="0">
                <a:latin typeface="Arial MT"/>
                <a:cs typeface="Arial MT"/>
              </a:rPr>
              <a:t>the</a:t>
            </a:r>
            <a:r>
              <a:rPr sz="2000" spc="-20" dirty="0">
                <a:latin typeface="Arial MT"/>
                <a:cs typeface="Arial MT"/>
              </a:rPr>
              <a:t> </a:t>
            </a:r>
            <a:r>
              <a:rPr sz="2000" spc="-10" dirty="0">
                <a:latin typeface="Arial MT"/>
                <a:cs typeface="Arial MT"/>
              </a:rPr>
              <a:t>vulnerability </a:t>
            </a:r>
            <a:r>
              <a:rPr sz="2000" dirty="0">
                <a:latin typeface="Arial MT"/>
                <a:cs typeface="Arial MT"/>
              </a:rPr>
              <a:t>of</a:t>
            </a:r>
            <a:r>
              <a:rPr sz="2000" spc="-10" dirty="0">
                <a:latin typeface="Arial MT"/>
                <a:cs typeface="Arial MT"/>
              </a:rPr>
              <a:t> </a:t>
            </a:r>
            <a:r>
              <a:rPr sz="2000" dirty="0">
                <a:latin typeface="Arial MT"/>
                <a:cs typeface="Arial MT"/>
              </a:rPr>
              <a:t>the</a:t>
            </a:r>
            <a:r>
              <a:rPr sz="2000" spc="-5" dirty="0">
                <a:latin typeface="Arial MT"/>
                <a:cs typeface="Arial MT"/>
              </a:rPr>
              <a:t> </a:t>
            </a:r>
            <a:r>
              <a:rPr sz="2000" dirty="0">
                <a:latin typeface="Arial MT"/>
                <a:cs typeface="Arial MT"/>
              </a:rPr>
              <a:t>host</a:t>
            </a:r>
            <a:r>
              <a:rPr sz="2000" spc="-10" dirty="0">
                <a:latin typeface="Arial MT"/>
                <a:cs typeface="Arial MT"/>
              </a:rPr>
              <a:t> </a:t>
            </a:r>
            <a:r>
              <a:rPr sz="2000" spc="-25" dirty="0">
                <a:latin typeface="Arial MT"/>
                <a:cs typeface="Arial MT"/>
              </a:rPr>
              <a:t>OS.</a:t>
            </a:r>
            <a:endParaRPr sz="2000" dirty="0">
              <a:latin typeface="Arial MT"/>
              <a:cs typeface="Arial MT"/>
            </a:endParaRPr>
          </a:p>
          <a:p>
            <a:pPr marL="355600" marR="90170" indent="-343535">
              <a:lnSpc>
                <a:spcPct val="104700"/>
              </a:lnSpc>
              <a:spcBef>
                <a:spcPts val="280"/>
              </a:spcBef>
              <a:buClr>
                <a:srgbClr val="00007C"/>
              </a:buClr>
              <a:buSzPct val="75000"/>
              <a:buFont typeface="Wingdings"/>
              <a:buChar char=""/>
              <a:tabLst>
                <a:tab pos="355600" algn="l"/>
              </a:tabLst>
            </a:pPr>
            <a:r>
              <a:rPr sz="2000" dirty="0">
                <a:latin typeface="Arial MT"/>
                <a:cs typeface="Arial MT"/>
              </a:rPr>
              <a:t>In</a:t>
            </a:r>
            <a:r>
              <a:rPr sz="2000" spc="-35" dirty="0">
                <a:latin typeface="Arial MT"/>
                <a:cs typeface="Arial MT"/>
              </a:rPr>
              <a:t> </a:t>
            </a:r>
            <a:r>
              <a:rPr sz="2000" dirty="0">
                <a:latin typeface="Arial MT"/>
                <a:cs typeface="Arial MT"/>
              </a:rPr>
              <a:t>a</a:t>
            </a:r>
            <a:r>
              <a:rPr sz="2000" spc="-25" dirty="0">
                <a:latin typeface="Arial MT"/>
                <a:cs typeface="Arial MT"/>
              </a:rPr>
              <a:t> </a:t>
            </a:r>
            <a:r>
              <a:rPr sz="2000" dirty="0">
                <a:latin typeface="Arial MT"/>
                <a:cs typeface="Arial MT"/>
              </a:rPr>
              <a:t>traditional</a:t>
            </a:r>
            <a:r>
              <a:rPr sz="2000" spc="-25" dirty="0">
                <a:latin typeface="Arial MT"/>
                <a:cs typeface="Arial MT"/>
              </a:rPr>
              <a:t> </a:t>
            </a:r>
            <a:r>
              <a:rPr sz="2000" dirty="0">
                <a:latin typeface="Arial MT"/>
                <a:cs typeface="Arial MT"/>
              </a:rPr>
              <a:t>VM</a:t>
            </a:r>
            <a:r>
              <a:rPr sz="2000" spc="-30"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Virtual</a:t>
            </a:r>
            <a:r>
              <a:rPr sz="2000" spc="-35" dirty="0">
                <a:latin typeface="Arial MT"/>
                <a:cs typeface="Arial MT"/>
              </a:rPr>
              <a:t> </a:t>
            </a:r>
            <a:r>
              <a:rPr sz="2000" dirty="0">
                <a:latin typeface="Arial MT"/>
                <a:cs typeface="Arial MT"/>
              </a:rPr>
              <a:t>Machine</a:t>
            </a:r>
            <a:r>
              <a:rPr sz="2000" spc="-25" dirty="0">
                <a:latin typeface="Arial MT"/>
                <a:cs typeface="Arial MT"/>
              </a:rPr>
              <a:t> </a:t>
            </a:r>
            <a:r>
              <a:rPr sz="2000" dirty="0">
                <a:latin typeface="Arial MT"/>
                <a:cs typeface="Arial MT"/>
              </a:rPr>
              <a:t>Monitor</a:t>
            </a:r>
            <a:r>
              <a:rPr sz="2000" spc="-20" dirty="0">
                <a:latin typeface="Arial MT"/>
                <a:cs typeface="Arial MT"/>
              </a:rPr>
              <a:t> </a:t>
            </a:r>
            <a:r>
              <a:rPr sz="2000" dirty="0">
                <a:latin typeface="Arial MT"/>
                <a:cs typeface="Arial MT"/>
              </a:rPr>
              <a:t>(VMM)</a:t>
            </a:r>
            <a:r>
              <a:rPr sz="2000" spc="-40" dirty="0">
                <a:latin typeface="Arial MT"/>
                <a:cs typeface="Arial MT"/>
              </a:rPr>
              <a:t> </a:t>
            </a:r>
            <a:r>
              <a:rPr sz="2000" dirty="0">
                <a:latin typeface="Arial MT"/>
                <a:cs typeface="Arial MT"/>
              </a:rPr>
              <a:t>controls</a:t>
            </a:r>
            <a:r>
              <a:rPr sz="2000" spc="-20" dirty="0">
                <a:latin typeface="Arial MT"/>
                <a:cs typeface="Arial MT"/>
              </a:rPr>
              <a:t> </a:t>
            </a:r>
            <a:r>
              <a:rPr sz="2000" spc="-25" dirty="0">
                <a:latin typeface="Arial MT"/>
                <a:cs typeface="Arial MT"/>
              </a:rPr>
              <a:t>the </a:t>
            </a:r>
            <a:r>
              <a:rPr sz="2000" dirty="0">
                <a:latin typeface="Arial MT"/>
                <a:cs typeface="Arial MT"/>
              </a:rPr>
              <a:t>access</a:t>
            </a:r>
            <a:r>
              <a:rPr sz="2000" spc="-15" dirty="0">
                <a:latin typeface="Arial MT"/>
                <a:cs typeface="Arial MT"/>
              </a:rPr>
              <a:t> </a:t>
            </a:r>
            <a:r>
              <a:rPr sz="2000" dirty="0">
                <a:latin typeface="Arial MT"/>
                <a:cs typeface="Arial MT"/>
              </a:rPr>
              <a:t>to</a:t>
            </a:r>
            <a:r>
              <a:rPr sz="2000" spc="-25" dirty="0">
                <a:latin typeface="Arial MT"/>
                <a:cs typeface="Arial MT"/>
              </a:rPr>
              <a:t> </a:t>
            </a:r>
            <a:r>
              <a:rPr sz="2000" dirty="0">
                <a:latin typeface="Arial MT"/>
                <a:cs typeface="Arial MT"/>
              </a:rPr>
              <a:t>the</a:t>
            </a:r>
            <a:r>
              <a:rPr sz="2000" spc="-35" dirty="0">
                <a:latin typeface="Arial MT"/>
                <a:cs typeface="Arial MT"/>
              </a:rPr>
              <a:t> </a:t>
            </a:r>
            <a:r>
              <a:rPr sz="2000" dirty="0">
                <a:latin typeface="Arial MT"/>
                <a:cs typeface="Arial MT"/>
              </a:rPr>
              <a:t>hardware</a:t>
            </a:r>
            <a:r>
              <a:rPr sz="2000" spc="-20" dirty="0">
                <a:latin typeface="Arial MT"/>
                <a:cs typeface="Arial MT"/>
              </a:rPr>
              <a:t> </a:t>
            </a:r>
            <a:r>
              <a:rPr sz="2000" dirty="0">
                <a:latin typeface="Arial MT"/>
                <a:cs typeface="Arial MT"/>
              </a:rPr>
              <a:t>and</a:t>
            </a:r>
            <a:r>
              <a:rPr sz="2000" spc="-25" dirty="0">
                <a:latin typeface="Arial MT"/>
                <a:cs typeface="Arial MT"/>
              </a:rPr>
              <a:t> </a:t>
            </a:r>
            <a:r>
              <a:rPr sz="2000" dirty="0">
                <a:latin typeface="Arial MT"/>
                <a:cs typeface="Arial MT"/>
              </a:rPr>
              <a:t>provides</a:t>
            </a:r>
            <a:r>
              <a:rPr sz="2000" spc="-25" dirty="0">
                <a:latin typeface="Arial MT"/>
                <a:cs typeface="Arial MT"/>
              </a:rPr>
              <a:t> </a:t>
            </a:r>
            <a:r>
              <a:rPr sz="2000" dirty="0">
                <a:latin typeface="Arial MT"/>
                <a:cs typeface="Arial MT"/>
              </a:rPr>
              <a:t>a</a:t>
            </a:r>
            <a:r>
              <a:rPr sz="2000" spc="-35" dirty="0">
                <a:latin typeface="Arial MT"/>
                <a:cs typeface="Arial MT"/>
              </a:rPr>
              <a:t> </a:t>
            </a:r>
            <a:r>
              <a:rPr sz="2000" dirty="0">
                <a:latin typeface="Arial MT"/>
                <a:cs typeface="Arial MT"/>
              </a:rPr>
              <a:t>stricter</a:t>
            </a:r>
            <a:r>
              <a:rPr sz="2000" spc="-25" dirty="0">
                <a:latin typeface="Arial MT"/>
                <a:cs typeface="Arial MT"/>
              </a:rPr>
              <a:t> </a:t>
            </a:r>
            <a:r>
              <a:rPr sz="2000" dirty="0">
                <a:latin typeface="Arial MT"/>
                <a:cs typeface="Arial MT"/>
              </a:rPr>
              <a:t>isolation</a:t>
            </a:r>
            <a:r>
              <a:rPr sz="2000" spc="-25" dirty="0">
                <a:latin typeface="Arial MT"/>
                <a:cs typeface="Arial MT"/>
              </a:rPr>
              <a:t> </a:t>
            </a:r>
            <a:r>
              <a:rPr sz="2000" dirty="0">
                <a:latin typeface="Arial MT"/>
                <a:cs typeface="Arial MT"/>
              </a:rPr>
              <a:t>of</a:t>
            </a:r>
            <a:r>
              <a:rPr sz="2000" spc="-35" dirty="0">
                <a:latin typeface="Arial MT"/>
                <a:cs typeface="Arial MT"/>
              </a:rPr>
              <a:t> </a:t>
            </a:r>
            <a:r>
              <a:rPr sz="2000" dirty="0">
                <a:latin typeface="Arial MT"/>
                <a:cs typeface="Arial MT"/>
              </a:rPr>
              <a:t>VMs</a:t>
            </a:r>
            <a:r>
              <a:rPr sz="2000" spc="-20" dirty="0">
                <a:latin typeface="Arial MT"/>
                <a:cs typeface="Arial MT"/>
              </a:rPr>
              <a:t> from </a:t>
            </a:r>
            <a:r>
              <a:rPr sz="2000" dirty="0">
                <a:latin typeface="Arial MT"/>
                <a:cs typeface="Arial MT"/>
              </a:rPr>
              <a:t>one</a:t>
            </a:r>
            <a:r>
              <a:rPr sz="2000" spc="-30" dirty="0">
                <a:latin typeface="Arial MT"/>
                <a:cs typeface="Arial MT"/>
              </a:rPr>
              <a:t> </a:t>
            </a:r>
            <a:r>
              <a:rPr sz="2000" dirty="0">
                <a:latin typeface="Arial MT"/>
                <a:cs typeface="Arial MT"/>
              </a:rPr>
              <a:t>another</a:t>
            </a:r>
            <a:r>
              <a:rPr sz="2000" spc="-25" dirty="0">
                <a:latin typeface="Arial MT"/>
                <a:cs typeface="Arial MT"/>
              </a:rPr>
              <a:t> </a:t>
            </a:r>
            <a:r>
              <a:rPr sz="2000" dirty="0">
                <a:latin typeface="Arial MT"/>
                <a:cs typeface="Arial MT"/>
              </a:rPr>
              <a:t>than</a:t>
            </a:r>
            <a:r>
              <a:rPr sz="2000" spc="-25" dirty="0">
                <a:latin typeface="Arial MT"/>
                <a:cs typeface="Arial MT"/>
              </a:rPr>
              <a:t> </a:t>
            </a:r>
            <a:r>
              <a:rPr sz="2000" dirty="0">
                <a:latin typeface="Arial MT"/>
                <a:cs typeface="Arial MT"/>
              </a:rPr>
              <a:t>the</a:t>
            </a:r>
            <a:r>
              <a:rPr sz="2000" spc="-35" dirty="0">
                <a:latin typeface="Arial MT"/>
                <a:cs typeface="Arial MT"/>
              </a:rPr>
              <a:t> </a:t>
            </a:r>
            <a:r>
              <a:rPr sz="2000" dirty="0">
                <a:latin typeface="Arial MT"/>
                <a:cs typeface="Arial MT"/>
              </a:rPr>
              <a:t>isolation</a:t>
            </a:r>
            <a:r>
              <a:rPr sz="2000" spc="-30" dirty="0">
                <a:latin typeface="Arial MT"/>
                <a:cs typeface="Arial MT"/>
              </a:rPr>
              <a:t> </a:t>
            </a:r>
            <a:r>
              <a:rPr sz="2000" dirty="0">
                <a:latin typeface="Arial MT"/>
                <a:cs typeface="Arial MT"/>
              </a:rPr>
              <a:t>of</a:t>
            </a:r>
            <a:r>
              <a:rPr sz="2000" spc="-35" dirty="0">
                <a:latin typeface="Arial MT"/>
                <a:cs typeface="Arial MT"/>
              </a:rPr>
              <a:t> </a:t>
            </a:r>
            <a:r>
              <a:rPr sz="2000" dirty="0">
                <a:latin typeface="Arial MT"/>
                <a:cs typeface="Arial MT"/>
              </a:rPr>
              <a:t>processes</a:t>
            </a:r>
            <a:r>
              <a:rPr sz="2000" spc="-30" dirty="0">
                <a:latin typeface="Arial MT"/>
                <a:cs typeface="Arial MT"/>
              </a:rPr>
              <a:t> </a:t>
            </a:r>
            <a:r>
              <a:rPr sz="2000" dirty="0">
                <a:latin typeface="Arial MT"/>
                <a:cs typeface="Arial MT"/>
              </a:rPr>
              <a:t>in</a:t>
            </a:r>
            <a:r>
              <a:rPr sz="2000" spc="-35" dirty="0">
                <a:latin typeface="Arial MT"/>
                <a:cs typeface="Arial MT"/>
              </a:rPr>
              <a:t> </a:t>
            </a:r>
            <a:r>
              <a:rPr sz="2000" dirty="0">
                <a:latin typeface="Arial MT"/>
                <a:cs typeface="Arial MT"/>
              </a:rPr>
              <a:t>a</a:t>
            </a:r>
            <a:r>
              <a:rPr sz="2000" spc="-30" dirty="0">
                <a:latin typeface="Arial MT"/>
                <a:cs typeface="Arial MT"/>
              </a:rPr>
              <a:t> </a:t>
            </a:r>
            <a:r>
              <a:rPr sz="2000" dirty="0">
                <a:latin typeface="Arial MT"/>
                <a:cs typeface="Arial MT"/>
              </a:rPr>
              <a:t>traditional</a:t>
            </a:r>
            <a:r>
              <a:rPr sz="2000" spc="-30" dirty="0">
                <a:latin typeface="Arial MT"/>
                <a:cs typeface="Arial MT"/>
              </a:rPr>
              <a:t> </a:t>
            </a:r>
            <a:r>
              <a:rPr sz="2000" spc="-25" dirty="0" smtClean="0">
                <a:latin typeface="Arial MT"/>
                <a:cs typeface="Arial MT"/>
              </a:rPr>
              <a:t>OS.</a:t>
            </a:r>
            <a:endParaRPr sz="2000" dirty="0" smtClean="0">
              <a:latin typeface="Arial MT"/>
              <a:cs typeface="Arial MT"/>
            </a:endParaRPr>
          </a:p>
          <a:p>
            <a:pPr marL="756285" marR="159385" indent="-287020">
              <a:lnSpc>
                <a:spcPct val="101800"/>
              </a:lnSpc>
              <a:spcBef>
                <a:spcPts val="245"/>
              </a:spcBef>
              <a:buFont typeface="Wingdings" panose="05000000000000000000" pitchFamily="2" charset="2"/>
              <a:buChar char="§"/>
            </a:pPr>
            <a:r>
              <a:rPr sz="1800" dirty="0" smtClean="0">
                <a:latin typeface="Arial MT"/>
                <a:cs typeface="Arial MT"/>
              </a:rPr>
              <a:t>A</a:t>
            </a:r>
            <a:r>
              <a:rPr sz="1800" spc="-10" dirty="0" smtClean="0">
                <a:latin typeface="Arial MT"/>
                <a:cs typeface="Arial MT"/>
              </a:rPr>
              <a:t> </a:t>
            </a:r>
            <a:r>
              <a:rPr sz="1800" dirty="0">
                <a:latin typeface="Arial MT"/>
                <a:cs typeface="Arial MT"/>
              </a:rPr>
              <a:t>VMM</a:t>
            </a:r>
            <a:r>
              <a:rPr sz="1800" spc="-15" dirty="0">
                <a:latin typeface="Arial MT"/>
                <a:cs typeface="Arial MT"/>
              </a:rPr>
              <a:t> </a:t>
            </a:r>
            <a:r>
              <a:rPr sz="1800" dirty="0">
                <a:latin typeface="Arial MT"/>
                <a:cs typeface="Arial MT"/>
              </a:rPr>
              <a:t>controls</a:t>
            </a:r>
            <a:r>
              <a:rPr sz="1800" spc="-20"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execution</a:t>
            </a:r>
            <a:r>
              <a:rPr sz="1800" spc="-20"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privileged</a:t>
            </a:r>
            <a:r>
              <a:rPr sz="1800" spc="-20" dirty="0">
                <a:latin typeface="Arial MT"/>
                <a:cs typeface="Arial MT"/>
              </a:rPr>
              <a:t> </a:t>
            </a:r>
            <a:r>
              <a:rPr sz="1800" dirty="0">
                <a:latin typeface="Arial MT"/>
                <a:cs typeface="Arial MT"/>
              </a:rPr>
              <a:t>operations</a:t>
            </a:r>
            <a:r>
              <a:rPr sz="1800" spc="-20" dirty="0">
                <a:latin typeface="Arial MT"/>
                <a:cs typeface="Arial MT"/>
              </a:rPr>
              <a:t> </a:t>
            </a:r>
            <a:r>
              <a:rPr sz="1800" dirty="0">
                <a:latin typeface="Arial MT"/>
                <a:cs typeface="Arial MT"/>
              </a:rPr>
              <a:t>and</a:t>
            </a:r>
            <a:r>
              <a:rPr sz="1800" spc="-10" dirty="0">
                <a:latin typeface="Arial MT"/>
                <a:cs typeface="Arial MT"/>
              </a:rPr>
              <a:t> </a:t>
            </a:r>
            <a:r>
              <a:rPr sz="1800" dirty="0">
                <a:latin typeface="Arial MT"/>
                <a:cs typeface="Arial MT"/>
              </a:rPr>
              <a:t>can</a:t>
            </a:r>
            <a:r>
              <a:rPr sz="1800" spc="-30" dirty="0">
                <a:latin typeface="Arial MT"/>
                <a:cs typeface="Arial MT"/>
              </a:rPr>
              <a:t> </a:t>
            </a:r>
            <a:r>
              <a:rPr sz="1800" spc="-10" dirty="0">
                <a:latin typeface="Arial MT"/>
                <a:cs typeface="Arial MT"/>
              </a:rPr>
              <a:t>enforce </a:t>
            </a:r>
            <a:r>
              <a:rPr sz="1800" dirty="0">
                <a:latin typeface="Arial MT"/>
                <a:cs typeface="Arial MT"/>
              </a:rPr>
              <a:t>memory</a:t>
            </a:r>
            <a:r>
              <a:rPr sz="1800" spc="-20" dirty="0">
                <a:latin typeface="Arial MT"/>
                <a:cs typeface="Arial MT"/>
              </a:rPr>
              <a:t> </a:t>
            </a:r>
            <a:r>
              <a:rPr sz="1800" dirty="0">
                <a:latin typeface="Arial MT"/>
                <a:cs typeface="Arial MT"/>
              </a:rPr>
              <a:t>isolation</a:t>
            </a:r>
            <a:r>
              <a:rPr sz="1800" spc="-25" dirty="0">
                <a:latin typeface="Arial MT"/>
                <a:cs typeface="Arial MT"/>
              </a:rPr>
              <a:t> </a:t>
            </a:r>
            <a:r>
              <a:rPr sz="1800" dirty="0">
                <a:latin typeface="Arial MT"/>
                <a:cs typeface="Arial MT"/>
              </a:rPr>
              <a:t>as</a:t>
            </a:r>
            <a:r>
              <a:rPr sz="1800" spc="-15" dirty="0">
                <a:latin typeface="Arial MT"/>
                <a:cs typeface="Arial MT"/>
              </a:rPr>
              <a:t> </a:t>
            </a:r>
            <a:r>
              <a:rPr sz="1800" dirty="0">
                <a:latin typeface="Arial MT"/>
                <a:cs typeface="Arial MT"/>
              </a:rPr>
              <a:t>well</a:t>
            </a:r>
            <a:r>
              <a:rPr sz="1800" spc="-30" dirty="0">
                <a:latin typeface="Arial MT"/>
                <a:cs typeface="Arial MT"/>
              </a:rPr>
              <a:t> </a:t>
            </a:r>
            <a:r>
              <a:rPr sz="1800" dirty="0">
                <a:latin typeface="Arial MT"/>
                <a:cs typeface="Arial MT"/>
              </a:rPr>
              <a:t>as</a:t>
            </a:r>
            <a:r>
              <a:rPr sz="1800" spc="-15" dirty="0">
                <a:latin typeface="Arial MT"/>
                <a:cs typeface="Arial MT"/>
              </a:rPr>
              <a:t> </a:t>
            </a:r>
            <a:r>
              <a:rPr sz="1800" dirty="0">
                <a:latin typeface="Arial MT"/>
                <a:cs typeface="Arial MT"/>
              </a:rPr>
              <a:t>disk</a:t>
            </a:r>
            <a:r>
              <a:rPr sz="1800" spc="-20" dirty="0">
                <a:latin typeface="Arial MT"/>
                <a:cs typeface="Arial MT"/>
              </a:rPr>
              <a:t> </a:t>
            </a:r>
            <a:r>
              <a:rPr sz="1800" dirty="0">
                <a:latin typeface="Arial MT"/>
                <a:cs typeface="Arial MT"/>
              </a:rPr>
              <a:t>and</a:t>
            </a:r>
            <a:r>
              <a:rPr sz="1800" spc="-15" dirty="0">
                <a:latin typeface="Arial MT"/>
                <a:cs typeface="Arial MT"/>
              </a:rPr>
              <a:t> </a:t>
            </a:r>
            <a:r>
              <a:rPr sz="1800" dirty="0">
                <a:latin typeface="Arial MT"/>
                <a:cs typeface="Arial MT"/>
              </a:rPr>
              <a:t>network</a:t>
            </a:r>
            <a:r>
              <a:rPr sz="1800" spc="-20" dirty="0">
                <a:latin typeface="Arial MT"/>
                <a:cs typeface="Arial MT"/>
              </a:rPr>
              <a:t> </a:t>
            </a:r>
            <a:r>
              <a:rPr sz="1800" spc="-10" dirty="0">
                <a:latin typeface="Arial MT"/>
                <a:cs typeface="Arial MT"/>
              </a:rPr>
              <a:t>access</a:t>
            </a:r>
            <a:r>
              <a:rPr sz="1800" spc="-10" dirty="0" smtClean="0">
                <a:latin typeface="Arial MT"/>
                <a:cs typeface="Arial MT"/>
              </a:rPr>
              <a:t>.</a:t>
            </a:r>
            <a:endParaRPr lang="en-US" sz="1800" spc="-10" dirty="0" smtClean="0">
              <a:latin typeface="Arial MT"/>
              <a:cs typeface="Arial MT"/>
            </a:endParaRPr>
          </a:p>
          <a:p>
            <a:pPr marL="755015" marR="652145" indent="-285750">
              <a:lnSpc>
                <a:spcPct val="101899"/>
              </a:lnSpc>
              <a:spcBef>
                <a:spcPts val="55"/>
              </a:spcBef>
              <a:buClr>
                <a:srgbClr val="9999CC"/>
              </a:buClr>
              <a:buSzPct val="80555"/>
              <a:buFont typeface="Wingdings" panose="05000000000000000000" pitchFamily="2" charset="2"/>
              <a:buChar char="§"/>
              <a:tabLst>
                <a:tab pos="756285" algn="l"/>
              </a:tabLst>
            </a:pPr>
            <a:r>
              <a:rPr lang="en-US" sz="1800" dirty="0" smtClean="0">
                <a:latin typeface="Arial MT"/>
                <a:cs typeface="Arial MT"/>
              </a:rPr>
              <a:t>The</a:t>
            </a:r>
            <a:r>
              <a:rPr lang="en-US" sz="1800" spc="-40" dirty="0" smtClean="0">
                <a:latin typeface="Arial MT"/>
                <a:cs typeface="Arial MT"/>
              </a:rPr>
              <a:t> </a:t>
            </a:r>
            <a:r>
              <a:rPr lang="en-US" sz="1800" dirty="0" smtClean="0">
                <a:latin typeface="Arial MT"/>
                <a:cs typeface="Arial MT"/>
              </a:rPr>
              <a:t>VMMs</a:t>
            </a:r>
            <a:r>
              <a:rPr lang="en-US" sz="1800" spc="-10" dirty="0" smtClean="0">
                <a:latin typeface="Arial MT"/>
                <a:cs typeface="Arial MT"/>
              </a:rPr>
              <a:t> </a:t>
            </a:r>
            <a:r>
              <a:rPr lang="en-US" sz="1800" dirty="0" smtClean="0">
                <a:latin typeface="Arial MT"/>
                <a:cs typeface="Arial MT"/>
              </a:rPr>
              <a:t>are</a:t>
            </a:r>
            <a:r>
              <a:rPr lang="en-US" sz="1800" spc="-15" dirty="0" smtClean="0">
                <a:latin typeface="Arial MT"/>
                <a:cs typeface="Arial MT"/>
              </a:rPr>
              <a:t> </a:t>
            </a:r>
            <a:r>
              <a:rPr lang="en-US" sz="1800" dirty="0" smtClean="0">
                <a:latin typeface="Arial MT"/>
                <a:cs typeface="Arial MT"/>
              </a:rPr>
              <a:t>considerably</a:t>
            </a:r>
            <a:r>
              <a:rPr lang="en-US" sz="1800" spc="-15" dirty="0" smtClean="0">
                <a:latin typeface="Arial MT"/>
                <a:cs typeface="Arial MT"/>
              </a:rPr>
              <a:t> </a:t>
            </a:r>
            <a:r>
              <a:rPr lang="en-US" sz="1800" dirty="0" smtClean="0">
                <a:latin typeface="Arial MT"/>
                <a:cs typeface="Arial MT"/>
              </a:rPr>
              <a:t>less</a:t>
            </a:r>
            <a:r>
              <a:rPr lang="en-US" sz="1800" spc="-20" dirty="0" smtClean="0">
                <a:latin typeface="Arial MT"/>
                <a:cs typeface="Arial MT"/>
              </a:rPr>
              <a:t> </a:t>
            </a:r>
            <a:r>
              <a:rPr lang="en-US" sz="1800" dirty="0" smtClean="0">
                <a:latin typeface="Arial MT"/>
                <a:cs typeface="Arial MT"/>
              </a:rPr>
              <a:t>complex</a:t>
            </a:r>
            <a:r>
              <a:rPr lang="en-US" sz="1800" spc="-15" dirty="0" smtClean="0">
                <a:latin typeface="Arial MT"/>
                <a:cs typeface="Arial MT"/>
              </a:rPr>
              <a:t> </a:t>
            </a:r>
            <a:r>
              <a:rPr lang="en-US" sz="1800" dirty="0" smtClean="0">
                <a:latin typeface="Arial MT"/>
                <a:cs typeface="Arial MT"/>
              </a:rPr>
              <a:t>and</a:t>
            </a:r>
            <a:r>
              <a:rPr lang="en-US" sz="1800" spc="-30" dirty="0" smtClean="0">
                <a:latin typeface="Arial MT"/>
                <a:cs typeface="Arial MT"/>
              </a:rPr>
              <a:t> </a:t>
            </a:r>
            <a:r>
              <a:rPr lang="en-US" sz="1800" dirty="0" smtClean="0">
                <a:latin typeface="Arial MT"/>
                <a:cs typeface="Arial MT"/>
              </a:rPr>
              <a:t>better</a:t>
            </a:r>
            <a:r>
              <a:rPr lang="en-US" sz="1800" spc="-15" dirty="0" smtClean="0">
                <a:latin typeface="Arial MT"/>
                <a:cs typeface="Arial MT"/>
              </a:rPr>
              <a:t> </a:t>
            </a:r>
            <a:r>
              <a:rPr lang="en-US" sz="1800" dirty="0" smtClean="0">
                <a:latin typeface="Arial MT"/>
                <a:cs typeface="Arial MT"/>
              </a:rPr>
              <a:t>structured</a:t>
            </a:r>
            <a:r>
              <a:rPr lang="en-US" sz="1800" spc="-15" dirty="0" smtClean="0">
                <a:latin typeface="Arial MT"/>
                <a:cs typeface="Arial MT"/>
              </a:rPr>
              <a:t> </a:t>
            </a:r>
            <a:r>
              <a:rPr lang="en-US" sz="1800" spc="-20" dirty="0" smtClean="0">
                <a:latin typeface="Arial MT"/>
                <a:cs typeface="Arial MT"/>
              </a:rPr>
              <a:t>than 	</a:t>
            </a:r>
            <a:r>
              <a:rPr lang="en-US" sz="1800" dirty="0" smtClean="0">
                <a:latin typeface="Arial MT"/>
                <a:cs typeface="Arial MT"/>
              </a:rPr>
              <a:t>traditional</a:t>
            </a:r>
            <a:r>
              <a:rPr lang="en-US" sz="1800" spc="-10" dirty="0" smtClean="0">
                <a:latin typeface="Arial MT"/>
                <a:cs typeface="Arial MT"/>
              </a:rPr>
              <a:t> </a:t>
            </a:r>
            <a:r>
              <a:rPr lang="en-US" sz="1800" dirty="0" smtClean="0">
                <a:latin typeface="Arial MT"/>
                <a:cs typeface="Arial MT"/>
              </a:rPr>
              <a:t>operating</a:t>
            </a:r>
            <a:r>
              <a:rPr lang="en-US" sz="1800" spc="-15" dirty="0" smtClean="0">
                <a:latin typeface="Arial MT"/>
                <a:cs typeface="Arial MT"/>
              </a:rPr>
              <a:t> </a:t>
            </a:r>
            <a:r>
              <a:rPr lang="en-US" sz="1800" dirty="0" smtClean="0">
                <a:latin typeface="Arial MT"/>
                <a:cs typeface="Arial MT"/>
              </a:rPr>
              <a:t>systems</a:t>
            </a:r>
            <a:r>
              <a:rPr lang="en-US" sz="1800" spc="-20" dirty="0" smtClean="0">
                <a:latin typeface="Arial MT"/>
                <a:cs typeface="Arial MT"/>
              </a:rPr>
              <a:t> </a:t>
            </a:r>
            <a:r>
              <a:rPr lang="en-US" sz="1800" dirty="0" smtClean="0">
                <a:latin typeface="Arial MT"/>
                <a:cs typeface="Arial MT"/>
              </a:rPr>
              <a:t>thus,</a:t>
            </a:r>
            <a:r>
              <a:rPr lang="en-US" sz="1800" spc="-10" dirty="0" smtClean="0">
                <a:latin typeface="Arial MT"/>
                <a:cs typeface="Arial MT"/>
              </a:rPr>
              <a:t> </a:t>
            </a:r>
            <a:r>
              <a:rPr lang="en-US" sz="1800" dirty="0" smtClean="0">
                <a:latin typeface="Arial MT"/>
                <a:cs typeface="Arial MT"/>
              </a:rPr>
              <a:t>in</a:t>
            </a:r>
            <a:r>
              <a:rPr lang="en-US" sz="1800" spc="-25" dirty="0" smtClean="0">
                <a:latin typeface="Arial MT"/>
                <a:cs typeface="Arial MT"/>
              </a:rPr>
              <a:t> </a:t>
            </a:r>
            <a:r>
              <a:rPr lang="en-US" sz="1800" dirty="0" smtClean="0">
                <a:latin typeface="Arial MT"/>
                <a:cs typeface="Arial MT"/>
              </a:rPr>
              <a:t>a</a:t>
            </a:r>
            <a:r>
              <a:rPr lang="en-US" sz="1800" spc="-20" dirty="0" smtClean="0">
                <a:latin typeface="Arial MT"/>
                <a:cs typeface="Arial MT"/>
              </a:rPr>
              <a:t> </a:t>
            </a:r>
            <a:r>
              <a:rPr lang="en-US" sz="1800" dirty="0" smtClean="0">
                <a:latin typeface="Arial MT"/>
                <a:cs typeface="Arial MT"/>
              </a:rPr>
              <a:t>better</a:t>
            </a:r>
            <a:r>
              <a:rPr lang="en-US" sz="1800" spc="-15" dirty="0" smtClean="0">
                <a:latin typeface="Arial MT"/>
                <a:cs typeface="Arial MT"/>
              </a:rPr>
              <a:t> </a:t>
            </a:r>
            <a:r>
              <a:rPr lang="en-US" sz="1800" dirty="0" smtClean="0">
                <a:latin typeface="Arial MT"/>
                <a:cs typeface="Arial MT"/>
              </a:rPr>
              <a:t>position</a:t>
            </a:r>
            <a:r>
              <a:rPr lang="en-US" sz="1800" spc="-20" dirty="0" smtClean="0">
                <a:latin typeface="Arial MT"/>
                <a:cs typeface="Arial MT"/>
              </a:rPr>
              <a:t> </a:t>
            </a:r>
            <a:r>
              <a:rPr lang="en-US" sz="1800" dirty="0" smtClean="0">
                <a:latin typeface="Arial MT"/>
                <a:cs typeface="Arial MT"/>
              </a:rPr>
              <a:t>to</a:t>
            </a:r>
            <a:r>
              <a:rPr lang="en-US" sz="1800" spc="-15" dirty="0" smtClean="0">
                <a:latin typeface="Arial MT"/>
                <a:cs typeface="Arial MT"/>
              </a:rPr>
              <a:t> </a:t>
            </a:r>
            <a:r>
              <a:rPr lang="en-US" sz="1800" dirty="0" smtClean="0">
                <a:latin typeface="Arial MT"/>
                <a:cs typeface="Arial MT"/>
              </a:rPr>
              <a:t>respond</a:t>
            </a:r>
            <a:r>
              <a:rPr lang="en-US" sz="1800" spc="-15" dirty="0" smtClean="0">
                <a:latin typeface="Arial MT"/>
                <a:cs typeface="Arial MT"/>
              </a:rPr>
              <a:t> </a:t>
            </a:r>
            <a:r>
              <a:rPr lang="en-US" sz="1800" spc="-25" dirty="0" smtClean="0">
                <a:latin typeface="Arial MT"/>
                <a:cs typeface="Arial MT"/>
              </a:rPr>
              <a:t>to 	</a:t>
            </a:r>
            <a:r>
              <a:rPr lang="en-US" sz="1800" dirty="0" smtClean="0">
                <a:latin typeface="Arial MT"/>
                <a:cs typeface="Arial MT"/>
              </a:rPr>
              <a:t>security</a:t>
            </a:r>
            <a:r>
              <a:rPr lang="en-US" sz="1800" spc="-50" dirty="0" smtClean="0">
                <a:latin typeface="Arial MT"/>
                <a:cs typeface="Arial MT"/>
              </a:rPr>
              <a:t> </a:t>
            </a:r>
            <a:r>
              <a:rPr lang="en-US" sz="1800" spc="-10" dirty="0" smtClean="0">
                <a:latin typeface="Arial MT"/>
                <a:cs typeface="Arial MT"/>
              </a:rPr>
              <a:t>attacks.</a:t>
            </a:r>
            <a:endParaRPr lang="en-US" sz="1800" dirty="0" smtClean="0">
              <a:latin typeface="Arial MT"/>
              <a:cs typeface="Arial MT"/>
            </a:endParaRPr>
          </a:p>
          <a:p>
            <a:pPr marL="755015" marR="5080" indent="-285750">
              <a:lnSpc>
                <a:spcPct val="100299"/>
              </a:lnSpc>
              <a:spcBef>
                <a:spcPts val="440"/>
              </a:spcBef>
              <a:buClr>
                <a:srgbClr val="9999CC"/>
              </a:buClr>
              <a:buSzPct val="80555"/>
              <a:buFont typeface="Wingdings" panose="05000000000000000000" pitchFamily="2" charset="2"/>
              <a:buChar char="§"/>
              <a:tabLst>
                <a:tab pos="756285" algn="l"/>
              </a:tabLst>
            </a:pPr>
            <a:r>
              <a:rPr lang="en-US" sz="1800" dirty="0" smtClean="0">
                <a:latin typeface="Arial MT"/>
                <a:cs typeface="Arial MT"/>
              </a:rPr>
              <a:t>A</a:t>
            </a:r>
            <a:r>
              <a:rPr lang="en-US" sz="1800" spc="-20" dirty="0" smtClean="0">
                <a:latin typeface="Arial MT"/>
                <a:cs typeface="Arial MT"/>
              </a:rPr>
              <a:t> </a:t>
            </a:r>
            <a:r>
              <a:rPr lang="en-US" sz="1800" dirty="0" smtClean="0">
                <a:latin typeface="Arial MT"/>
                <a:cs typeface="Arial MT"/>
              </a:rPr>
              <a:t>major</a:t>
            </a:r>
            <a:r>
              <a:rPr lang="en-US" sz="1800" spc="-15" dirty="0" smtClean="0">
                <a:latin typeface="Arial MT"/>
                <a:cs typeface="Arial MT"/>
              </a:rPr>
              <a:t> </a:t>
            </a:r>
            <a:r>
              <a:rPr lang="en-US" sz="1800" dirty="0" smtClean="0">
                <a:latin typeface="Arial MT"/>
                <a:cs typeface="Arial MT"/>
              </a:rPr>
              <a:t>challenge</a:t>
            </a:r>
            <a:r>
              <a:rPr lang="en-US" sz="1800" spc="-20" dirty="0" smtClean="0">
                <a:latin typeface="Arial MT"/>
                <a:cs typeface="Arial MT"/>
              </a:rPr>
              <a:t> </a:t>
            </a:r>
            <a:r>
              <a:rPr lang="en-US" sz="1800" dirty="0" smtClean="0">
                <a:latin typeface="Wingdings"/>
                <a:cs typeface="Wingdings"/>
              </a:rPr>
              <a:t></a:t>
            </a:r>
            <a:r>
              <a:rPr lang="en-US" sz="1800" spc="35" dirty="0" smtClean="0">
                <a:latin typeface="Times New Roman"/>
                <a:cs typeface="Times New Roman"/>
              </a:rPr>
              <a:t> </a:t>
            </a:r>
            <a:r>
              <a:rPr lang="en-US" sz="1800" dirty="0" smtClean="0">
                <a:latin typeface="Arial MT"/>
                <a:cs typeface="Arial MT"/>
              </a:rPr>
              <a:t>a</a:t>
            </a:r>
            <a:r>
              <a:rPr lang="en-US" sz="1800" spc="-15" dirty="0" smtClean="0">
                <a:latin typeface="Arial MT"/>
                <a:cs typeface="Arial MT"/>
              </a:rPr>
              <a:t> </a:t>
            </a:r>
            <a:r>
              <a:rPr lang="en-US" sz="1800" dirty="0" smtClean="0">
                <a:latin typeface="Arial MT"/>
                <a:cs typeface="Arial MT"/>
              </a:rPr>
              <a:t>VMM</a:t>
            </a:r>
            <a:r>
              <a:rPr lang="en-US" sz="1800" spc="-20" dirty="0" smtClean="0">
                <a:latin typeface="Arial MT"/>
                <a:cs typeface="Arial MT"/>
              </a:rPr>
              <a:t> </a:t>
            </a:r>
            <a:r>
              <a:rPr lang="en-US" sz="1800" dirty="0" smtClean="0">
                <a:latin typeface="Arial MT"/>
                <a:cs typeface="Arial MT"/>
              </a:rPr>
              <a:t>sees</a:t>
            </a:r>
            <a:r>
              <a:rPr lang="en-US" sz="1800" spc="-15" dirty="0" smtClean="0">
                <a:latin typeface="Arial MT"/>
                <a:cs typeface="Arial MT"/>
              </a:rPr>
              <a:t> </a:t>
            </a:r>
            <a:r>
              <a:rPr lang="en-US" sz="1800" dirty="0" smtClean="0">
                <a:latin typeface="Arial MT"/>
                <a:cs typeface="Arial MT"/>
              </a:rPr>
              <a:t>only</a:t>
            </a:r>
            <a:r>
              <a:rPr lang="en-US" sz="1800" spc="-20" dirty="0" smtClean="0">
                <a:latin typeface="Arial MT"/>
                <a:cs typeface="Arial MT"/>
              </a:rPr>
              <a:t> </a:t>
            </a:r>
            <a:r>
              <a:rPr lang="en-US" sz="1800" dirty="0" smtClean="0">
                <a:latin typeface="Arial MT"/>
                <a:cs typeface="Arial MT"/>
              </a:rPr>
              <a:t>raw</a:t>
            </a:r>
            <a:r>
              <a:rPr lang="en-US" sz="1800" spc="-15" dirty="0" smtClean="0">
                <a:latin typeface="Arial MT"/>
                <a:cs typeface="Arial MT"/>
              </a:rPr>
              <a:t> </a:t>
            </a:r>
            <a:r>
              <a:rPr lang="en-US" sz="1800" dirty="0" smtClean="0">
                <a:latin typeface="Arial MT"/>
                <a:cs typeface="Arial MT"/>
              </a:rPr>
              <a:t>data</a:t>
            </a:r>
            <a:r>
              <a:rPr lang="en-US" sz="1800" spc="-15" dirty="0" smtClean="0">
                <a:latin typeface="Arial MT"/>
                <a:cs typeface="Arial MT"/>
              </a:rPr>
              <a:t> </a:t>
            </a:r>
            <a:r>
              <a:rPr lang="en-US" sz="1800" dirty="0" smtClean="0">
                <a:latin typeface="Arial MT"/>
                <a:cs typeface="Arial MT"/>
              </a:rPr>
              <a:t>regarding</a:t>
            </a:r>
            <a:r>
              <a:rPr lang="en-US" sz="1800" spc="-10" dirty="0" smtClean="0">
                <a:latin typeface="Arial MT"/>
                <a:cs typeface="Arial MT"/>
              </a:rPr>
              <a:t> </a:t>
            </a:r>
            <a:r>
              <a:rPr lang="en-US" sz="1800" dirty="0" smtClean="0">
                <a:latin typeface="Arial MT"/>
                <a:cs typeface="Arial MT"/>
              </a:rPr>
              <a:t>the</a:t>
            </a:r>
            <a:r>
              <a:rPr lang="en-US" sz="1800" spc="-30" dirty="0" smtClean="0">
                <a:latin typeface="Arial MT"/>
                <a:cs typeface="Arial MT"/>
              </a:rPr>
              <a:t> </a:t>
            </a:r>
            <a:r>
              <a:rPr lang="en-US" sz="1800" dirty="0" smtClean="0">
                <a:latin typeface="Arial MT"/>
                <a:cs typeface="Arial MT"/>
              </a:rPr>
              <a:t>state</a:t>
            </a:r>
            <a:r>
              <a:rPr lang="en-US" sz="1800" spc="-25" dirty="0" smtClean="0">
                <a:latin typeface="Arial MT"/>
                <a:cs typeface="Arial MT"/>
              </a:rPr>
              <a:t> </a:t>
            </a:r>
            <a:r>
              <a:rPr lang="en-US" sz="1800" dirty="0" smtClean="0">
                <a:latin typeface="Arial MT"/>
                <a:cs typeface="Arial MT"/>
              </a:rPr>
              <a:t>of</a:t>
            </a:r>
            <a:r>
              <a:rPr lang="en-US" sz="1800" spc="-15" dirty="0" smtClean="0">
                <a:latin typeface="Arial MT"/>
                <a:cs typeface="Arial MT"/>
              </a:rPr>
              <a:t> </a:t>
            </a:r>
            <a:r>
              <a:rPr lang="en-US" sz="1800" spc="-50" dirty="0" smtClean="0">
                <a:latin typeface="Arial MT"/>
                <a:cs typeface="Arial MT"/>
              </a:rPr>
              <a:t>a 	</a:t>
            </a:r>
            <a:r>
              <a:rPr lang="en-US" sz="1800" dirty="0" smtClean="0">
                <a:latin typeface="Arial MT"/>
                <a:cs typeface="Arial MT"/>
              </a:rPr>
              <a:t>guest</a:t>
            </a:r>
            <a:r>
              <a:rPr lang="en-US" sz="1800" spc="-20" dirty="0" smtClean="0">
                <a:latin typeface="Arial MT"/>
                <a:cs typeface="Arial MT"/>
              </a:rPr>
              <a:t> </a:t>
            </a:r>
            <a:r>
              <a:rPr lang="en-US" sz="1800" dirty="0" smtClean="0">
                <a:latin typeface="Arial MT"/>
                <a:cs typeface="Arial MT"/>
              </a:rPr>
              <a:t>operating</a:t>
            </a:r>
            <a:r>
              <a:rPr lang="en-US" sz="1800" spc="-15" dirty="0" smtClean="0">
                <a:latin typeface="Arial MT"/>
                <a:cs typeface="Arial MT"/>
              </a:rPr>
              <a:t> </a:t>
            </a:r>
            <a:r>
              <a:rPr lang="en-US" sz="1800" dirty="0" smtClean="0">
                <a:latin typeface="Arial MT"/>
                <a:cs typeface="Arial MT"/>
              </a:rPr>
              <a:t>system</a:t>
            </a:r>
            <a:r>
              <a:rPr lang="en-US" sz="1800" spc="-15" dirty="0" smtClean="0">
                <a:latin typeface="Arial MT"/>
                <a:cs typeface="Arial MT"/>
              </a:rPr>
              <a:t> </a:t>
            </a:r>
            <a:r>
              <a:rPr lang="en-US" sz="1800" dirty="0" smtClean="0">
                <a:latin typeface="Arial MT"/>
                <a:cs typeface="Arial MT"/>
              </a:rPr>
              <a:t>while</a:t>
            </a:r>
            <a:r>
              <a:rPr lang="en-US" sz="1800" spc="-5" dirty="0" smtClean="0">
                <a:latin typeface="Arial MT"/>
                <a:cs typeface="Arial MT"/>
              </a:rPr>
              <a:t> </a:t>
            </a:r>
            <a:r>
              <a:rPr lang="en-US" sz="1800" dirty="0" smtClean="0">
                <a:latin typeface="Arial MT"/>
                <a:cs typeface="Arial MT"/>
              </a:rPr>
              <a:t>security</a:t>
            </a:r>
            <a:r>
              <a:rPr lang="en-US" sz="1800" spc="-15" dirty="0" smtClean="0">
                <a:latin typeface="Arial MT"/>
                <a:cs typeface="Arial MT"/>
              </a:rPr>
              <a:t> </a:t>
            </a:r>
            <a:r>
              <a:rPr lang="en-US" sz="1800" dirty="0" smtClean="0">
                <a:latin typeface="Arial MT"/>
                <a:cs typeface="Arial MT"/>
              </a:rPr>
              <a:t>services</a:t>
            </a:r>
            <a:r>
              <a:rPr lang="en-US" sz="1800" spc="-15" dirty="0" smtClean="0">
                <a:latin typeface="Arial MT"/>
                <a:cs typeface="Arial MT"/>
              </a:rPr>
              <a:t> </a:t>
            </a:r>
            <a:r>
              <a:rPr lang="en-US" sz="1800" dirty="0" smtClean="0">
                <a:latin typeface="Arial MT"/>
                <a:cs typeface="Arial MT"/>
              </a:rPr>
              <a:t>typically</a:t>
            </a:r>
            <a:r>
              <a:rPr lang="en-US" sz="1800" spc="-15" dirty="0" smtClean="0">
                <a:latin typeface="Arial MT"/>
                <a:cs typeface="Arial MT"/>
              </a:rPr>
              <a:t> </a:t>
            </a:r>
            <a:r>
              <a:rPr lang="en-US" sz="1800" dirty="0" smtClean="0">
                <a:latin typeface="Arial MT"/>
                <a:cs typeface="Arial MT"/>
              </a:rPr>
              <a:t>operate</a:t>
            </a:r>
            <a:r>
              <a:rPr lang="en-US" sz="1800" spc="-15" dirty="0" smtClean="0">
                <a:latin typeface="Arial MT"/>
                <a:cs typeface="Arial MT"/>
              </a:rPr>
              <a:t> </a:t>
            </a:r>
            <a:r>
              <a:rPr lang="en-US" sz="1800" dirty="0" smtClean="0">
                <a:latin typeface="Arial MT"/>
                <a:cs typeface="Arial MT"/>
              </a:rPr>
              <a:t>at</a:t>
            </a:r>
            <a:r>
              <a:rPr lang="en-US" sz="1800" spc="-15" dirty="0" smtClean="0">
                <a:latin typeface="Arial MT"/>
                <a:cs typeface="Arial MT"/>
              </a:rPr>
              <a:t> </a:t>
            </a:r>
            <a:r>
              <a:rPr lang="en-US" sz="1800" dirty="0" smtClean="0">
                <a:latin typeface="Arial MT"/>
                <a:cs typeface="Arial MT"/>
              </a:rPr>
              <a:t>a</a:t>
            </a:r>
            <a:r>
              <a:rPr lang="en-US" sz="1800" spc="-15" dirty="0" smtClean="0">
                <a:latin typeface="Arial MT"/>
                <a:cs typeface="Arial MT"/>
              </a:rPr>
              <a:t> </a:t>
            </a:r>
            <a:r>
              <a:rPr lang="en-US" sz="1800" spc="-10" dirty="0" smtClean="0">
                <a:latin typeface="Arial MT"/>
                <a:cs typeface="Arial MT"/>
              </a:rPr>
              <a:t>higher 	</a:t>
            </a:r>
            <a:r>
              <a:rPr lang="en-US" sz="1800" dirty="0" smtClean="0">
                <a:latin typeface="Arial MT"/>
                <a:cs typeface="Arial MT"/>
              </a:rPr>
              <a:t>logical</a:t>
            </a:r>
            <a:r>
              <a:rPr lang="en-US" sz="1800" spc="-15" dirty="0" smtClean="0">
                <a:latin typeface="Arial MT"/>
                <a:cs typeface="Arial MT"/>
              </a:rPr>
              <a:t> </a:t>
            </a:r>
            <a:r>
              <a:rPr lang="en-US" sz="1800" dirty="0" smtClean="0">
                <a:latin typeface="Arial MT"/>
                <a:cs typeface="Arial MT"/>
              </a:rPr>
              <a:t>level,</a:t>
            </a:r>
            <a:r>
              <a:rPr lang="en-US" sz="1800" spc="-10" dirty="0" smtClean="0">
                <a:latin typeface="Arial MT"/>
                <a:cs typeface="Arial MT"/>
              </a:rPr>
              <a:t> </a:t>
            </a:r>
            <a:r>
              <a:rPr lang="en-US" sz="1800" dirty="0" smtClean="0">
                <a:latin typeface="Arial MT"/>
                <a:cs typeface="Arial MT"/>
              </a:rPr>
              <a:t>e.g.,</a:t>
            </a:r>
            <a:r>
              <a:rPr lang="en-US" sz="1800" spc="-10" dirty="0" smtClean="0">
                <a:latin typeface="Arial MT"/>
                <a:cs typeface="Arial MT"/>
              </a:rPr>
              <a:t> </a:t>
            </a:r>
            <a:r>
              <a:rPr lang="en-US" sz="1800" dirty="0" smtClean="0">
                <a:latin typeface="Arial MT"/>
                <a:cs typeface="Arial MT"/>
              </a:rPr>
              <a:t>at</a:t>
            </a:r>
            <a:r>
              <a:rPr lang="en-US" sz="1800" spc="-10" dirty="0" smtClean="0">
                <a:latin typeface="Arial MT"/>
                <a:cs typeface="Arial MT"/>
              </a:rPr>
              <a:t> </a:t>
            </a:r>
            <a:r>
              <a:rPr lang="en-US" sz="1800" dirty="0" smtClean="0">
                <a:latin typeface="Arial MT"/>
                <a:cs typeface="Arial MT"/>
              </a:rPr>
              <a:t>the</a:t>
            </a:r>
            <a:r>
              <a:rPr lang="en-US" sz="1800" spc="-20" dirty="0" smtClean="0">
                <a:latin typeface="Arial MT"/>
                <a:cs typeface="Arial MT"/>
              </a:rPr>
              <a:t> </a:t>
            </a:r>
            <a:r>
              <a:rPr lang="en-US" sz="1800" dirty="0" smtClean="0">
                <a:latin typeface="Arial MT"/>
                <a:cs typeface="Arial MT"/>
              </a:rPr>
              <a:t>level</a:t>
            </a:r>
            <a:r>
              <a:rPr lang="en-US" sz="1800" spc="-5" dirty="0" smtClean="0">
                <a:latin typeface="Arial MT"/>
                <a:cs typeface="Arial MT"/>
              </a:rPr>
              <a:t> </a:t>
            </a:r>
            <a:r>
              <a:rPr lang="en-US" sz="1800" dirty="0" smtClean="0">
                <a:latin typeface="Arial MT"/>
                <a:cs typeface="Arial MT"/>
              </a:rPr>
              <a:t>of</a:t>
            </a:r>
            <a:r>
              <a:rPr lang="en-US" sz="1800" spc="-10" dirty="0" smtClean="0">
                <a:latin typeface="Arial MT"/>
                <a:cs typeface="Arial MT"/>
              </a:rPr>
              <a:t> </a:t>
            </a:r>
            <a:r>
              <a:rPr lang="en-US" sz="1800" dirty="0" smtClean="0">
                <a:latin typeface="Arial MT"/>
                <a:cs typeface="Arial MT"/>
              </a:rPr>
              <a:t>a</a:t>
            </a:r>
            <a:r>
              <a:rPr lang="en-US" sz="1800" spc="-10" dirty="0" smtClean="0">
                <a:latin typeface="Arial MT"/>
                <a:cs typeface="Arial MT"/>
              </a:rPr>
              <a:t> </a:t>
            </a:r>
            <a:r>
              <a:rPr lang="en-US" sz="1800" dirty="0" smtClean="0">
                <a:latin typeface="Arial MT"/>
                <a:cs typeface="Arial MT"/>
              </a:rPr>
              <a:t>file</a:t>
            </a:r>
            <a:r>
              <a:rPr lang="en-US" sz="1800" spc="-20" dirty="0" smtClean="0">
                <a:latin typeface="Arial MT"/>
                <a:cs typeface="Arial MT"/>
              </a:rPr>
              <a:t> </a:t>
            </a:r>
            <a:r>
              <a:rPr lang="en-US" sz="1800" dirty="0" smtClean="0">
                <a:latin typeface="Arial MT"/>
                <a:cs typeface="Arial MT"/>
              </a:rPr>
              <a:t>rather</a:t>
            </a:r>
            <a:r>
              <a:rPr lang="en-US" sz="1800" spc="-10" dirty="0" smtClean="0">
                <a:latin typeface="Arial MT"/>
                <a:cs typeface="Arial MT"/>
              </a:rPr>
              <a:t> </a:t>
            </a:r>
            <a:r>
              <a:rPr lang="en-US" sz="1800" dirty="0" smtClean="0">
                <a:latin typeface="Arial MT"/>
                <a:cs typeface="Arial MT"/>
              </a:rPr>
              <a:t>than</a:t>
            </a:r>
            <a:r>
              <a:rPr lang="en-US" sz="1800" spc="-15" dirty="0" smtClean="0">
                <a:latin typeface="Arial MT"/>
                <a:cs typeface="Arial MT"/>
              </a:rPr>
              <a:t> </a:t>
            </a:r>
            <a:r>
              <a:rPr lang="en-US" sz="1800" dirty="0" smtClean="0">
                <a:latin typeface="Arial MT"/>
                <a:cs typeface="Arial MT"/>
              </a:rPr>
              <a:t>a</a:t>
            </a:r>
            <a:r>
              <a:rPr lang="en-US" sz="1800" spc="-5" dirty="0" smtClean="0">
                <a:latin typeface="Arial MT"/>
                <a:cs typeface="Arial MT"/>
              </a:rPr>
              <a:t> </a:t>
            </a:r>
            <a:r>
              <a:rPr lang="en-US" sz="1800" dirty="0" smtClean="0">
                <a:latin typeface="Arial MT"/>
                <a:cs typeface="Arial MT"/>
              </a:rPr>
              <a:t>disk</a:t>
            </a:r>
            <a:r>
              <a:rPr lang="en-US" sz="1800" spc="-10" dirty="0" smtClean="0">
                <a:latin typeface="Arial MT"/>
                <a:cs typeface="Arial MT"/>
              </a:rPr>
              <a:t> block.</a:t>
            </a:r>
            <a:endParaRPr lang="en-US" sz="1800" dirty="0" smtClean="0">
              <a:latin typeface="Arial MT"/>
              <a:cs typeface="Arial MT"/>
            </a:endParaRPr>
          </a:p>
          <a:p>
            <a:pPr marL="354330" marR="186690" indent="-342265" algn="just">
              <a:lnSpc>
                <a:spcPct val="105000"/>
              </a:lnSpc>
              <a:spcBef>
                <a:spcPts val="545"/>
              </a:spcBef>
              <a:buClr>
                <a:srgbClr val="00007C"/>
              </a:buClr>
              <a:buSzPct val="75000"/>
              <a:buFont typeface="Wingdings"/>
              <a:buChar char=""/>
              <a:tabLst>
                <a:tab pos="355600" algn="l"/>
              </a:tabLst>
            </a:pPr>
            <a:r>
              <a:rPr lang="en-US" sz="2000" dirty="0" smtClean="0">
                <a:latin typeface="Arial MT"/>
                <a:cs typeface="Arial MT"/>
              </a:rPr>
              <a:t>A</a:t>
            </a:r>
            <a:r>
              <a:rPr lang="en-US" sz="2000" spc="-45" dirty="0" smtClean="0">
                <a:latin typeface="Arial MT"/>
                <a:cs typeface="Arial MT"/>
              </a:rPr>
              <a:t> </a:t>
            </a:r>
            <a:r>
              <a:rPr lang="en-US" sz="2000" dirty="0" smtClean="0">
                <a:latin typeface="Arial MT"/>
                <a:cs typeface="Arial MT"/>
              </a:rPr>
              <a:t>secure</a:t>
            </a:r>
            <a:r>
              <a:rPr lang="en-US" sz="2000" spc="-30" dirty="0" smtClean="0">
                <a:latin typeface="Arial MT"/>
                <a:cs typeface="Arial MT"/>
              </a:rPr>
              <a:t> </a:t>
            </a:r>
            <a:r>
              <a:rPr lang="en-US" sz="2000" dirty="0" smtClean="0">
                <a:latin typeface="Arial MT"/>
                <a:cs typeface="Arial MT"/>
              </a:rPr>
              <a:t>TCB</a:t>
            </a:r>
            <a:r>
              <a:rPr lang="en-US" sz="2000" spc="-45" dirty="0" smtClean="0">
                <a:latin typeface="Arial MT"/>
                <a:cs typeface="Arial MT"/>
              </a:rPr>
              <a:t> </a:t>
            </a:r>
            <a:r>
              <a:rPr lang="en-US" sz="2000" dirty="0" smtClean="0">
                <a:latin typeface="Arial MT"/>
                <a:cs typeface="Arial MT"/>
              </a:rPr>
              <a:t>(Trusted</a:t>
            </a:r>
            <a:r>
              <a:rPr lang="en-US" sz="2000" spc="-30" dirty="0" smtClean="0">
                <a:latin typeface="Arial MT"/>
                <a:cs typeface="Arial MT"/>
              </a:rPr>
              <a:t> </a:t>
            </a:r>
            <a:r>
              <a:rPr lang="en-US" sz="2000" dirty="0" smtClean="0">
                <a:latin typeface="Arial MT"/>
                <a:cs typeface="Arial MT"/>
              </a:rPr>
              <a:t>Computing</a:t>
            </a:r>
            <a:r>
              <a:rPr lang="en-US" sz="2000" spc="-35" dirty="0" smtClean="0">
                <a:latin typeface="Arial MT"/>
                <a:cs typeface="Arial MT"/>
              </a:rPr>
              <a:t> </a:t>
            </a:r>
            <a:r>
              <a:rPr lang="en-US" sz="2000" dirty="0" smtClean="0">
                <a:latin typeface="Arial MT"/>
                <a:cs typeface="Arial MT"/>
              </a:rPr>
              <a:t>Base)</a:t>
            </a:r>
            <a:r>
              <a:rPr lang="en-US" sz="2000" spc="-35" dirty="0" smtClean="0">
                <a:latin typeface="Arial MT"/>
                <a:cs typeface="Arial MT"/>
              </a:rPr>
              <a:t> </a:t>
            </a:r>
            <a:r>
              <a:rPr lang="en-US" sz="2000" dirty="0" smtClean="0">
                <a:latin typeface="Arial MT"/>
                <a:cs typeface="Arial MT"/>
              </a:rPr>
              <a:t>is</a:t>
            </a:r>
            <a:r>
              <a:rPr lang="en-US" sz="2000" spc="-30" dirty="0" smtClean="0">
                <a:latin typeface="Arial MT"/>
                <a:cs typeface="Arial MT"/>
              </a:rPr>
              <a:t> </a:t>
            </a:r>
            <a:r>
              <a:rPr lang="en-US" sz="2000" dirty="0" smtClean="0">
                <a:latin typeface="Arial MT"/>
                <a:cs typeface="Arial MT"/>
              </a:rPr>
              <a:t>a</a:t>
            </a:r>
            <a:r>
              <a:rPr lang="en-US" sz="2000" spc="-45" dirty="0" smtClean="0">
                <a:latin typeface="Arial MT"/>
                <a:cs typeface="Arial MT"/>
              </a:rPr>
              <a:t> </a:t>
            </a:r>
            <a:r>
              <a:rPr lang="en-US" sz="2000" dirty="0" smtClean="0">
                <a:latin typeface="Arial MT"/>
                <a:cs typeface="Arial MT"/>
              </a:rPr>
              <a:t>necessary</a:t>
            </a:r>
            <a:r>
              <a:rPr lang="en-US" sz="2000" spc="-30" dirty="0" smtClean="0">
                <a:latin typeface="Arial MT"/>
                <a:cs typeface="Arial MT"/>
              </a:rPr>
              <a:t> </a:t>
            </a:r>
            <a:r>
              <a:rPr lang="en-US" sz="2000" dirty="0" smtClean="0">
                <a:latin typeface="Arial MT"/>
                <a:cs typeface="Arial MT"/>
              </a:rPr>
              <a:t>condition</a:t>
            </a:r>
            <a:r>
              <a:rPr lang="en-US" sz="2000" spc="-35" dirty="0" smtClean="0">
                <a:latin typeface="Arial MT"/>
                <a:cs typeface="Arial MT"/>
              </a:rPr>
              <a:t> </a:t>
            </a:r>
            <a:r>
              <a:rPr lang="en-US" sz="2000" spc="-25" dirty="0" smtClean="0">
                <a:latin typeface="Arial MT"/>
                <a:cs typeface="Arial MT"/>
              </a:rPr>
              <a:t>for 	</a:t>
            </a:r>
            <a:r>
              <a:rPr lang="en-US" sz="2000" dirty="0" smtClean="0">
                <a:latin typeface="Arial MT"/>
                <a:cs typeface="Arial MT"/>
              </a:rPr>
              <a:t>security</a:t>
            </a:r>
            <a:r>
              <a:rPr lang="en-US" sz="2000" spc="-30" dirty="0" smtClean="0">
                <a:latin typeface="Arial MT"/>
                <a:cs typeface="Arial MT"/>
              </a:rPr>
              <a:t> </a:t>
            </a:r>
            <a:r>
              <a:rPr lang="en-US" sz="2000" dirty="0" smtClean="0">
                <a:latin typeface="Arial MT"/>
                <a:cs typeface="Arial MT"/>
              </a:rPr>
              <a:t>in</a:t>
            </a:r>
            <a:r>
              <a:rPr lang="en-US" sz="2000" spc="-30" dirty="0" smtClean="0">
                <a:latin typeface="Arial MT"/>
                <a:cs typeface="Arial MT"/>
              </a:rPr>
              <a:t> </a:t>
            </a:r>
            <a:r>
              <a:rPr lang="en-US" sz="2000" dirty="0" smtClean="0">
                <a:latin typeface="Arial MT"/>
                <a:cs typeface="Arial MT"/>
              </a:rPr>
              <a:t>a</a:t>
            </a:r>
            <a:r>
              <a:rPr lang="en-US" sz="2000" spc="-25" dirty="0" smtClean="0">
                <a:latin typeface="Arial MT"/>
                <a:cs typeface="Arial MT"/>
              </a:rPr>
              <a:t> </a:t>
            </a:r>
            <a:r>
              <a:rPr lang="en-US" sz="2000" dirty="0" smtClean="0">
                <a:latin typeface="Arial MT"/>
                <a:cs typeface="Arial MT"/>
              </a:rPr>
              <a:t>virtual</a:t>
            </a:r>
            <a:r>
              <a:rPr lang="en-US" sz="2000" spc="-25" dirty="0" smtClean="0">
                <a:latin typeface="Arial MT"/>
                <a:cs typeface="Arial MT"/>
              </a:rPr>
              <a:t> </a:t>
            </a:r>
            <a:r>
              <a:rPr lang="en-US" sz="2000" dirty="0" smtClean="0">
                <a:latin typeface="Arial MT"/>
                <a:cs typeface="Arial MT"/>
              </a:rPr>
              <a:t>machine</a:t>
            </a:r>
            <a:r>
              <a:rPr lang="en-US" sz="2000" spc="-25" dirty="0" smtClean="0">
                <a:latin typeface="Arial MT"/>
                <a:cs typeface="Arial MT"/>
              </a:rPr>
              <a:t> </a:t>
            </a:r>
            <a:r>
              <a:rPr lang="en-US" sz="2000" dirty="0" smtClean="0">
                <a:latin typeface="Arial MT"/>
                <a:cs typeface="Arial MT"/>
              </a:rPr>
              <a:t>environment;</a:t>
            </a:r>
            <a:r>
              <a:rPr lang="en-US" sz="2000" spc="-25" dirty="0" smtClean="0">
                <a:latin typeface="Arial MT"/>
                <a:cs typeface="Arial MT"/>
              </a:rPr>
              <a:t> </a:t>
            </a:r>
            <a:r>
              <a:rPr lang="en-US" sz="2000" dirty="0" smtClean="0">
                <a:latin typeface="Arial MT"/>
                <a:cs typeface="Arial MT"/>
              </a:rPr>
              <a:t>if</a:t>
            </a:r>
            <a:r>
              <a:rPr lang="en-US" sz="2000" spc="-25" dirty="0" smtClean="0">
                <a:latin typeface="Arial MT"/>
                <a:cs typeface="Arial MT"/>
              </a:rPr>
              <a:t> </a:t>
            </a:r>
            <a:r>
              <a:rPr lang="en-US" sz="2000" dirty="0" smtClean="0">
                <a:latin typeface="Arial MT"/>
                <a:cs typeface="Arial MT"/>
              </a:rPr>
              <a:t>the</a:t>
            </a:r>
            <a:r>
              <a:rPr lang="en-US" sz="2000" spc="-25" dirty="0" smtClean="0">
                <a:latin typeface="Arial MT"/>
                <a:cs typeface="Arial MT"/>
              </a:rPr>
              <a:t> </a:t>
            </a:r>
            <a:r>
              <a:rPr lang="en-US" sz="2000" dirty="0" smtClean="0">
                <a:latin typeface="Arial MT"/>
                <a:cs typeface="Arial MT"/>
              </a:rPr>
              <a:t>TCB</a:t>
            </a:r>
            <a:r>
              <a:rPr lang="en-US" sz="2000" spc="-25" dirty="0" smtClean="0">
                <a:latin typeface="Arial MT"/>
                <a:cs typeface="Arial MT"/>
              </a:rPr>
              <a:t> </a:t>
            </a:r>
            <a:r>
              <a:rPr lang="en-US" sz="2000" dirty="0" smtClean="0">
                <a:latin typeface="Arial MT"/>
                <a:cs typeface="Arial MT"/>
              </a:rPr>
              <a:t>is</a:t>
            </a:r>
            <a:r>
              <a:rPr lang="en-US" sz="2000" spc="-25" dirty="0" smtClean="0">
                <a:latin typeface="Arial MT"/>
                <a:cs typeface="Arial MT"/>
              </a:rPr>
              <a:t> </a:t>
            </a:r>
            <a:r>
              <a:rPr lang="en-US" sz="2000" spc="-10" dirty="0" smtClean="0">
                <a:latin typeface="Arial MT"/>
                <a:cs typeface="Arial MT"/>
              </a:rPr>
              <a:t>compromised 	</a:t>
            </a:r>
            <a:r>
              <a:rPr lang="en-US" sz="2000" dirty="0" smtClean="0">
                <a:latin typeface="Arial MT"/>
                <a:cs typeface="Arial MT"/>
              </a:rPr>
              <a:t>then</a:t>
            </a:r>
            <a:r>
              <a:rPr lang="en-US" sz="2000" spc="-20" dirty="0" smtClean="0">
                <a:latin typeface="Arial MT"/>
                <a:cs typeface="Arial MT"/>
              </a:rPr>
              <a:t> </a:t>
            </a:r>
            <a:r>
              <a:rPr lang="en-US" sz="2000" dirty="0" smtClean="0">
                <a:latin typeface="Arial MT"/>
                <a:cs typeface="Arial MT"/>
              </a:rPr>
              <a:t>the</a:t>
            </a:r>
            <a:r>
              <a:rPr lang="en-US" sz="2000" spc="-15" dirty="0" smtClean="0">
                <a:latin typeface="Arial MT"/>
                <a:cs typeface="Arial MT"/>
              </a:rPr>
              <a:t> </a:t>
            </a:r>
            <a:r>
              <a:rPr lang="en-US" sz="2000" dirty="0" smtClean="0">
                <a:latin typeface="Arial MT"/>
                <a:cs typeface="Arial MT"/>
              </a:rPr>
              <a:t>security</a:t>
            </a:r>
            <a:r>
              <a:rPr lang="en-US" sz="2000" spc="-15" dirty="0" smtClean="0">
                <a:latin typeface="Arial MT"/>
                <a:cs typeface="Arial MT"/>
              </a:rPr>
              <a:t> </a:t>
            </a:r>
            <a:r>
              <a:rPr lang="en-US" sz="2000" dirty="0" smtClean="0">
                <a:latin typeface="Arial MT"/>
                <a:cs typeface="Arial MT"/>
              </a:rPr>
              <a:t>of</a:t>
            </a:r>
            <a:r>
              <a:rPr lang="en-US" sz="2000" spc="-25" dirty="0" smtClean="0">
                <a:latin typeface="Arial MT"/>
                <a:cs typeface="Arial MT"/>
              </a:rPr>
              <a:t> </a:t>
            </a:r>
            <a:r>
              <a:rPr lang="en-US" sz="2000" dirty="0" smtClean="0">
                <a:latin typeface="Arial MT"/>
                <a:cs typeface="Arial MT"/>
              </a:rPr>
              <a:t>the</a:t>
            </a:r>
            <a:r>
              <a:rPr lang="en-US" sz="2000" spc="-25" dirty="0" smtClean="0">
                <a:latin typeface="Arial MT"/>
                <a:cs typeface="Arial MT"/>
              </a:rPr>
              <a:t> </a:t>
            </a:r>
            <a:r>
              <a:rPr lang="en-US" sz="2000" dirty="0" smtClean="0">
                <a:latin typeface="Arial MT"/>
                <a:cs typeface="Arial MT"/>
              </a:rPr>
              <a:t>entire</a:t>
            </a:r>
            <a:r>
              <a:rPr lang="en-US" sz="2000" spc="-15" dirty="0" smtClean="0">
                <a:latin typeface="Arial MT"/>
                <a:cs typeface="Arial MT"/>
              </a:rPr>
              <a:t> </a:t>
            </a:r>
            <a:r>
              <a:rPr lang="en-US" sz="2000" dirty="0" smtClean="0">
                <a:latin typeface="Arial MT"/>
                <a:cs typeface="Arial MT"/>
              </a:rPr>
              <a:t>system</a:t>
            </a:r>
            <a:r>
              <a:rPr lang="en-US" sz="2000" spc="-20" dirty="0" smtClean="0">
                <a:latin typeface="Arial MT"/>
                <a:cs typeface="Arial MT"/>
              </a:rPr>
              <a:t> </a:t>
            </a:r>
            <a:r>
              <a:rPr lang="en-US" sz="2000" dirty="0" smtClean="0">
                <a:latin typeface="Arial MT"/>
                <a:cs typeface="Arial MT"/>
              </a:rPr>
              <a:t>is</a:t>
            </a:r>
            <a:r>
              <a:rPr lang="en-US" sz="2000" spc="-30" dirty="0" smtClean="0">
                <a:latin typeface="Arial MT"/>
                <a:cs typeface="Arial MT"/>
              </a:rPr>
              <a:t> </a:t>
            </a:r>
            <a:r>
              <a:rPr lang="en-US" sz="2000" spc="-10" dirty="0" smtClean="0">
                <a:latin typeface="Arial MT"/>
                <a:cs typeface="Arial MT"/>
              </a:rPr>
              <a:t>affected.</a:t>
            </a:r>
            <a:endParaRPr lang="en-US" sz="2000" dirty="0" smtClean="0">
              <a:latin typeface="Arial MT"/>
              <a:cs typeface="Arial MT"/>
            </a:endParaRPr>
          </a:p>
          <a:p>
            <a:pPr marL="756285" marR="159385" indent="-287020">
              <a:lnSpc>
                <a:spcPct val="101800"/>
              </a:lnSpc>
              <a:spcBef>
                <a:spcPts val="245"/>
              </a:spcBef>
            </a:pPr>
            <a:endParaRPr sz="1800" dirty="0">
              <a:latin typeface="Arial MT"/>
              <a:cs typeface="Arial MT"/>
            </a:endParaRPr>
          </a:p>
        </p:txBody>
      </p:sp>
    </p:spTree>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26</a:t>
            </a:fld>
            <a:endParaRPr spc="-25" dirty="0"/>
          </a:p>
        </p:txBody>
      </p:sp>
      <p:pic>
        <p:nvPicPr>
          <p:cNvPr id="4" name="Picture 3"/>
          <p:cNvPicPr>
            <a:picLocks noChangeAspect="1"/>
          </p:cNvPicPr>
          <p:nvPr/>
        </p:nvPicPr>
        <p:blipFill>
          <a:blip r:embed="rId2"/>
          <a:stretch>
            <a:fillRect/>
          </a:stretch>
        </p:blipFill>
        <p:spPr>
          <a:xfrm>
            <a:off x="709612" y="1409700"/>
            <a:ext cx="7724775" cy="4038600"/>
          </a:xfrm>
          <a:prstGeom prst="rect">
            <a:avLst/>
          </a:prstGeom>
        </p:spPr>
      </p:pic>
      <p:sp>
        <p:nvSpPr>
          <p:cNvPr id="5" name="TextBox 4"/>
          <p:cNvSpPr txBox="1"/>
          <p:nvPr/>
        </p:nvSpPr>
        <p:spPr>
          <a:xfrm>
            <a:off x="1371600" y="533400"/>
            <a:ext cx="6324600" cy="507831"/>
          </a:xfrm>
          <a:prstGeom prst="rect">
            <a:avLst/>
          </a:prstGeom>
          <a:noFill/>
        </p:spPr>
        <p:txBody>
          <a:bodyPr wrap="square" rtlCol="0">
            <a:spAutoFit/>
          </a:bodyPr>
          <a:lstStyle/>
          <a:p>
            <a:pPr algn="ctr"/>
            <a:r>
              <a:rPr kumimoji="0" lang="en-US" sz="2700" b="1" i="0" u="none" strike="noStrike" kern="0" cap="none" spc="0" normalizeH="0" baseline="0" noProof="0" dirty="0" smtClean="0">
                <a:ln>
                  <a:noFill/>
                </a:ln>
                <a:solidFill>
                  <a:srgbClr val="333399"/>
                </a:solidFill>
                <a:effectLst/>
                <a:uLnTx/>
                <a:uFillTx/>
                <a:latin typeface="Berlin Sans FB Demi"/>
                <a:ea typeface="+mj-ea"/>
                <a:cs typeface="+mj-cs"/>
              </a:rPr>
              <a:t>Virtual</a:t>
            </a:r>
            <a:r>
              <a:rPr kumimoji="0" lang="en-US" sz="2700" b="1" i="0" u="none" strike="noStrike" kern="0" cap="none" spc="-45" normalizeH="0" baseline="0" noProof="0" dirty="0" smtClean="0">
                <a:ln>
                  <a:noFill/>
                </a:ln>
                <a:solidFill>
                  <a:srgbClr val="333399"/>
                </a:solidFill>
                <a:effectLst/>
                <a:uLnTx/>
                <a:uFillTx/>
                <a:latin typeface="Berlin Sans FB Demi"/>
                <a:ea typeface="+mj-ea"/>
                <a:cs typeface="+mj-cs"/>
              </a:rPr>
              <a:t> </a:t>
            </a:r>
            <a:r>
              <a:rPr kumimoji="0" lang="en-US" sz="2700" b="1" i="0" u="none" strike="noStrike" kern="0" cap="none" spc="0" normalizeH="0" baseline="0" noProof="0" dirty="0" smtClean="0">
                <a:ln>
                  <a:noFill/>
                </a:ln>
                <a:solidFill>
                  <a:srgbClr val="333399"/>
                </a:solidFill>
                <a:effectLst/>
                <a:uLnTx/>
                <a:uFillTx/>
                <a:latin typeface="Berlin Sans FB Demi"/>
                <a:ea typeface="+mj-ea"/>
                <a:cs typeface="+mj-cs"/>
              </a:rPr>
              <a:t>machine</a:t>
            </a:r>
            <a:r>
              <a:rPr kumimoji="0" lang="en-US" sz="2700" b="1" i="0" u="none" strike="noStrike" kern="0" cap="none" spc="-40" normalizeH="0" baseline="0" noProof="0" dirty="0" smtClean="0">
                <a:ln>
                  <a:noFill/>
                </a:ln>
                <a:solidFill>
                  <a:srgbClr val="333399"/>
                </a:solidFill>
                <a:effectLst/>
                <a:uLnTx/>
                <a:uFillTx/>
                <a:latin typeface="Berlin Sans FB Demi"/>
                <a:ea typeface="+mj-ea"/>
                <a:cs typeface="+mj-cs"/>
              </a:rPr>
              <a:t> </a:t>
            </a:r>
            <a:r>
              <a:rPr kumimoji="0" lang="en-US" sz="2700" b="1" i="0" u="none" strike="noStrike" kern="0" cap="none" spc="-10" normalizeH="0" baseline="0" noProof="0" dirty="0" smtClean="0">
                <a:ln>
                  <a:noFill/>
                </a:ln>
                <a:solidFill>
                  <a:srgbClr val="333399"/>
                </a:solidFill>
                <a:effectLst/>
                <a:uLnTx/>
                <a:uFillTx/>
                <a:latin typeface="Berlin Sans FB Demi"/>
                <a:ea typeface="+mj-ea"/>
                <a:cs typeface="+mj-cs"/>
              </a:rPr>
              <a:t>security</a:t>
            </a:r>
            <a:endParaRPr lang="en-US" dirty="0"/>
          </a:p>
        </p:txBody>
      </p:sp>
    </p:spTree>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7000" y="457200"/>
            <a:ext cx="3575050" cy="513715"/>
          </a:xfrm>
          <a:prstGeom prst="rect">
            <a:avLst/>
          </a:prstGeom>
        </p:spPr>
        <p:txBody>
          <a:bodyPr vert="horz" wrap="square" lIns="0" tIns="13335" rIns="0" bIns="0" rtlCol="0">
            <a:spAutoFit/>
          </a:bodyPr>
          <a:lstStyle/>
          <a:p>
            <a:pPr marL="12700">
              <a:lnSpc>
                <a:spcPct val="100000"/>
              </a:lnSpc>
              <a:spcBef>
                <a:spcPts val="105"/>
              </a:spcBef>
            </a:pPr>
            <a:r>
              <a:rPr spc="-10" dirty="0"/>
              <a:t>VMM-</a:t>
            </a:r>
            <a:r>
              <a:rPr dirty="0"/>
              <a:t>based</a:t>
            </a:r>
            <a:r>
              <a:rPr spc="10" dirty="0"/>
              <a:t> </a:t>
            </a:r>
            <a:r>
              <a:rPr spc="-10" dirty="0"/>
              <a:t>threats</a:t>
            </a:r>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27</a:t>
            </a:fld>
            <a:endParaRPr spc="-25" dirty="0"/>
          </a:p>
        </p:txBody>
      </p:sp>
      <p:sp>
        <p:nvSpPr>
          <p:cNvPr id="3" name="object 3"/>
          <p:cNvSpPr txBox="1"/>
          <p:nvPr/>
        </p:nvSpPr>
        <p:spPr>
          <a:xfrm>
            <a:off x="304800" y="1219200"/>
            <a:ext cx="8458200" cy="5778890"/>
          </a:xfrm>
          <a:prstGeom prst="rect">
            <a:avLst/>
          </a:prstGeom>
        </p:spPr>
        <p:txBody>
          <a:bodyPr vert="horz" wrap="square" lIns="0" tIns="13335" rIns="0" bIns="0" rtlCol="0">
            <a:spAutoFit/>
          </a:bodyPr>
          <a:lstStyle/>
          <a:p>
            <a:pPr marL="355600" indent="-343535">
              <a:lnSpc>
                <a:spcPct val="100000"/>
              </a:lnSpc>
              <a:spcBef>
                <a:spcPts val="105"/>
              </a:spcBef>
              <a:buClr>
                <a:srgbClr val="00007C"/>
              </a:buClr>
              <a:buSzPct val="75000"/>
              <a:buFont typeface="Wingdings"/>
              <a:buChar char=""/>
              <a:tabLst>
                <a:tab pos="355600" algn="l"/>
              </a:tabLst>
            </a:pPr>
            <a:r>
              <a:rPr sz="2000" dirty="0">
                <a:latin typeface="Arial MT"/>
                <a:cs typeface="Arial MT"/>
              </a:rPr>
              <a:t>It</a:t>
            </a:r>
            <a:r>
              <a:rPr sz="2000" spc="-20" dirty="0">
                <a:latin typeface="Arial MT"/>
                <a:cs typeface="Arial MT"/>
              </a:rPr>
              <a:t> </a:t>
            </a:r>
            <a:r>
              <a:rPr sz="2000" dirty="0">
                <a:latin typeface="Arial MT"/>
                <a:cs typeface="Arial MT"/>
              </a:rPr>
              <a:t>refers</a:t>
            </a:r>
            <a:r>
              <a:rPr sz="2000" spc="-5" dirty="0">
                <a:latin typeface="Arial MT"/>
                <a:cs typeface="Arial MT"/>
              </a:rPr>
              <a:t> </a:t>
            </a:r>
            <a:r>
              <a:rPr sz="2000" dirty="0">
                <a:latin typeface="Arial MT"/>
                <a:cs typeface="Arial MT"/>
              </a:rPr>
              <a:t>to</a:t>
            </a:r>
            <a:r>
              <a:rPr sz="2000" spc="-15" dirty="0">
                <a:latin typeface="Arial MT"/>
                <a:cs typeface="Arial MT"/>
              </a:rPr>
              <a:t> </a:t>
            </a:r>
            <a:r>
              <a:rPr sz="2000" dirty="0">
                <a:latin typeface="Arial MT"/>
                <a:cs typeface="Arial MT"/>
              </a:rPr>
              <a:t>security</a:t>
            </a:r>
            <a:r>
              <a:rPr sz="2000" spc="-10" dirty="0">
                <a:latin typeface="Arial MT"/>
                <a:cs typeface="Arial MT"/>
              </a:rPr>
              <a:t> </a:t>
            </a:r>
            <a:r>
              <a:rPr sz="2000" dirty="0">
                <a:latin typeface="Arial MT"/>
                <a:cs typeface="Arial MT"/>
              </a:rPr>
              <a:t>risks</a:t>
            </a:r>
            <a:r>
              <a:rPr sz="2000" spc="-5" dirty="0">
                <a:latin typeface="Arial MT"/>
                <a:cs typeface="Arial MT"/>
              </a:rPr>
              <a:t> </a:t>
            </a:r>
            <a:r>
              <a:rPr sz="2000" dirty="0">
                <a:latin typeface="Arial MT"/>
                <a:cs typeface="Arial MT"/>
              </a:rPr>
              <a:t>that</a:t>
            </a:r>
            <a:r>
              <a:rPr sz="2000" spc="-20" dirty="0">
                <a:latin typeface="Arial MT"/>
                <a:cs typeface="Arial MT"/>
              </a:rPr>
              <a:t> </a:t>
            </a:r>
            <a:r>
              <a:rPr sz="2000" dirty="0">
                <a:latin typeface="Arial MT"/>
                <a:cs typeface="Arial MT"/>
              </a:rPr>
              <a:t>exploit</a:t>
            </a:r>
            <a:r>
              <a:rPr sz="2000" spc="-15" dirty="0">
                <a:latin typeface="Arial MT"/>
                <a:cs typeface="Arial MT"/>
              </a:rPr>
              <a:t> </a:t>
            </a:r>
            <a:r>
              <a:rPr sz="2000" spc="-10" dirty="0">
                <a:latin typeface="Arial MT"/>
                <a:cs typeface="Arial MT"/>
              </a:rPr>
              <a:t>vulnerabilities </a:t>
            </a:r>
            <a:r>
              <a:rPr sz="2000" dirty="0">
                <a:latin typeface="Arial MT"/>
                <a:cs typeface="Arial MT"/>
              </a:rPr>
              <a:t>in</a:t>
            </a:r>
            <a:r>
              <a:rPr sz="2000" spc="-5" dirty="0">
                <a:latin typeface="Arial MT"/>
                <a:cs typeface="Arial MT"/>
              </a:rPr>
              <a:t> </a:t>
            </a:r>
            <a:r>
              <a:rPr sz="2000" dirty="0">
                <a:latin typeface="Arial MT"/>
                <a:cs typeface="Arial MT"/>
              </a:rPr>
              <a:t>the</a:t>
            </a:r>
            <a:r>
              <a:rPr sz="2000" spc="-10" dirty="0">
                <a:latin typeface="Arial MT"/>
                <a:cs typeface="Arial MT"/>
              </a:rPr>
              <a:t> hypervisor</a:t>
            </a:r>
            <a:endParaRPr sz="2000" dirty="0">
              <a:latin typeface="Arial MT"/>
              <a:cs typeface="Arial MT"/>
            </a:endParaRPr>
          </a:p>
          <a:p>
            <a:pPr marL="355600" marR="63500">
              <a:lnSpc>
                <a:spcPct val="104500"/>
              </a:lnSpc>
            </a:pPr>
            <a:r>
              <a:rPr sz="2000" dirty="0">
                <a:latin typeface="Arial MT"/>
                <a:cs typeface="Arial MT"/>
              </a:rPr>
              <a:t>(VMM),</a:t>
            </a:r>
            <a:r>
              <a:rPr sz="2000" spc="-45" dirty="0">
                <a:latin typeface="Arial MT"/>
                <a:cs typeface="Arial MT"/>
              </a:rPr>
              <a:t> </a:t>
            </a:r>
            <a:r>
              <a:rPr sz="2000" dirty="0">
                <a:latin typeface="Arial MT"/>
                <a:cs typeface="Arial MT"/>
              </a:rPr>
              <a:t>which</a:t>
            </a:r>
            <a:r>
              <a:rPr sz="2000" spc="-40" dirty="0">
                <a:latin typeface="Arial MT"/>
                <a:cs typeface="Arial MT"/>
              </a:rPr>
              <a:t> </a:t>
            </a:r>
            <a:r>
              <a:rPr sz="2000" dirty="0">
                <a:latin typeface="Arial MT"/>
                <a:cs typeface="Arial MT"/>
              </a:rPr>
              <a:t>manages</a:t>
            </a:r>
            <a:r>
              <a:rPr sz="2000" spc="-35" dirty="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controls</a:t>
            </a:r>
            <a:r>
              <a:rPr sz="2000" spc="-50" dirty="0">
                <a:latin typeface="Arial MT"/>
                <a:cs typeface="Arial MT"/>
              </a:rPr>
              <a:t> </a:t>
            </a:r>
            <a:r>
              <a:rPr sz="2000" dirty="0">
                <a:latin typeface="Arial MT"/>
                <a:cs typeface="Arial MT"/>
              </a:rPr>
              <a:t>virtual</a:t>
            </a:r>
            <a:r>
              <a:rPr sz="2000" spc="-30" dirty="0">
                <a:latin typeface="Arial MT"/>
                <a:cs typeface="Arial MT"/>
              </a:rPr>
              <a:t> </a:t>
            </a:r>
            <a:r>
              <a:rPr sz="2000" dirty="0">
                <a:latin typeface="Arial MT"/>
                <a:cs typeface="Arial MT"/>
              </a:rPr>
              <a:t>machines.</a:t>
            </a:r>
            <a:r>
              <a:rPr sz="2000" spc="-35" dirty="0">
                <a:latin typeface="Arial MT"/>
                <a:cs typeface="Arial MT"/>
              </a:rPr>
              <a:t> </a:t>
            </a:r>
            <a:r>
              <a:rPr sz="2000" dirty="0">
                <a:latin typeface="Arial MT"/>
                <a:cs typeface="Arial MT"/>
              </a:rPr>
              <a:t>Starvation</a:t>
            </a:r>
            <a:r>
              <a:rPr sz="2000" spc="-45" dirty="0">
                <a:latin typeface="Arial MT"/>
                <a:cs typeface="Arial MT"/>
              </a:rPr>
              <a:t> </a:t>
            </a:r>
            <a:r>
              <a:rPr sz="2000" spc="-25" dirty="0">
                <a:latin typeface="Arial MT"/>
                <a:cs typeface="Arial MT"/>
              </a:rPr>
              <a:t>of </a:t>
            </a:r>
            <a:r>
              <a:rPr sz="2000" dirty="0">
                <a:latin typeface="Arial MT"/>
                <a:cs typeface="Arial MT"/>
              </a:rPr>
              <a:t>resources</a:t>
            </a:r>
            <a:r>
              <a:rPr sz="2000" spc="-25" dirty="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denial</a:t>
            </a:r>
            <a:r>
              <a:rPr sz="2000" spc="-25"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service</a:t>
            </a:r>
            <a:r>
              <a:rPr sz="2000" spc="-25" dirty="0">
                <a:latin typeface="Arial MT"/>
                <a:cs typeface="Arial MT"/>
              </a:rPr>
              <a:t> </a:t>
            </a:r>
            <a:r>
              <a:rPr sz="2000" dirty="0">
                <a:latin typeface="Arial MT"/>
                <a:cs typeface="Arial MT"/>
              </a:rPr>
              <a:t>for</a:t>
            </a:r>
            <a:r>
              <a:rPr sz="2000" spc="-40" dirty="0">
                <a:latin typeface="Arial MT"/>
                <a:cs typeface="Arial MT"/>
              </a:rPr>
              <a:t> </a:t>
            </a:r>
            <a:r>
              <a:rPr sz="2000" dirty="0">
                <a:latin typeface="Arial MT"/>
                <a:cs typeface="Arial MT"/>
              </a:rPr>
              <a:t>some</a:t>
            </a:r>
            <a:r>
              <a:rPr sz="2000" spc="-30" dirty="0">
                <a:latin typeface="Arial MT"/>
                <a:cs typeface="Arial MT"/>
              </a:rPr>
              <a:t> </a:t>
            </a:r>
            <a:r>
              <a:rPr sz="2000" spc="-20" dirty="0" err="1" smtClean="0">
                <a:latin typeface="Arial MT"/>
                <a:cs typeface="Arial MT"/>
              </a:rPr>
              <a:t>VMs.</a:t>
            </a:r>
            <a:r>
              <a:rPr sz="2000" dirty="0" err="1" smtClean="0">
                <a:latin typeface="Arial MT"/>
                <a:cs typeface="Arial MT"/>
              </a:rPr>
              <a:t>Probable</a:t>
            </a:r>
            <a:r>
              <a:rPr sz="2000" spc="-70" dirty="0" smtClean="0">
                <a:latin typeface="Arial MT"/>
                <a:cs typeface="Arial MT"/>
              </a:rPr>
              <a:t> </a:t>
            </a:r>
            <a:r>
              <a:rPr sz="2000" spc="-10" dirty="0">
                <a:latin typeface="Arial MT"/>
                <a:cs typeface="Arial MT"/>
              </a:rPr>
              <a:t>causes:</a:t>
            </a:r>
            <a:endParaRPr sz="2000" dirty="0">
              <a:latin typeface="Arial MT"/>
              <a:cs typeface="Arial MT"/>
            </a:endParaRPr>
          </a:p>
          <a:p>
            <a:pPr marL="755650" lvl="1" indent="-285750">
              <a:lnSpc>
                <a:spcPct val="100000"/>
              </a:lnSpc>
              <a:spcBef>
                <a:spcPts val="284"/>
              </a:spcBef>
              <a:buClr>
                <a:srgbClr val="9999CC"/>
              </a:buClr>
              <a:buSzPct val="80555"/>
              <a:buFont typeface="Wingdings" panose="05000000000000000000" pitchFamily="2" charset="2"/>
              <a:buChar char="§"/>
              <a:tabLst>
                <a:tab pos="755650" algn="l"/>
              </a:tabLst>
            </a:pPr>
            <a:r>
              <a:rPr sz="1800" dirty="0" smtClean="0">
                <a:latin typeface="Arial MT"/>
                <a:cs typeface="Arial MT"/>
              </a:rPr>
              <a:t>badly</a:t>
            </a:r>
            <a:r>
              <a:rPr sz="1800" spc="-25" dirty="0" smtClean="0">
                <a:latin typeface="Arial MT"/>
                <a:cs typeface="Arial MT"/>
              </a:rPr>
              <a:t> </a:t>
            </a:r>
            <a:r>
              <a:rPr sz="1800" dirty="0">
                <a:latin typeface="Arial MT"/>
                <a:cs typeface="Arial MT"/>
              </a:rPr>
              <a:t>configured</a:t>
            </a:r>
            <a:r>
              <a:rPr sz="1800" spc="-25" dirty="0">
                <a:latin typeface="Arial MT"/>
                <a:cs typeface="Arial MT"/>
              </a:rPr>
              <a:t> </a:t>
            </a:r>
            <a:r>
              <a:rPr sz="1800" dirty="0">
                <a:latin typeface="Arial MT"/>
                <a:cs typeface="Arial MT"/>
              </a:rPr>
              <a:t>resource</a:t>
            </a:r>
            <a:r>
              <a:rPr sz="1800" spc="-15" dirty="0">
                <a:latin typeface="Arial MT"/>
                <a:cs typeface="Arial MT"/>
              </a:rPr>
              <a:t> </a:t>
            </a:r>
            <a:r>
              <a:rPr sz="1800" dirty="0">
                <a:latin typeface="Arial MT"/>
                <a:cs typeface="Arial MT"/>
              </a:rPr>
              <a:t>limits</a:t>
            </a:r>
            <a:r>
              <a:rPr sz="1800" spc="-20" dirty="0">
                <a:latin typeface="Arial MT"/>
                <a:cs typeface="Arial MT"/>
              </a:rPr>
              <a:t> </a:t>
            </a:r>
            <a:r>
              <a:rPr sz="1800" dirty="0">
                <a:latin typeface="Arial MT"/>
                <a:cs typeface="Arial MT"/>
              </a:rPr>
              <a:t>for</a:t>
            </a:r>
            <a:r>
              <a:rPr sz="1800" spc="-25" dirty="0">
                <a:latin typeface="Arial MT"/>
                <a:cs typeface="Arial MT"/>
              </a:rPr>
              <a:t> </a:t>
            </a:r>
            <a:r>
              <a:rPr sz="1800" dirty="0">
                <a:latin typeface="Arial MT"/>
                <a:cs typeface="Arial MT"/>
              </a:rPr>
              <a:t>some</a:t>
            </a:r>
            <a:r>
              <a:rPr sz="1800" spc="-15" dirty="0">
                <a:latin typeface="Arial MT"/>
                <a:cs typeface="Arial MT"/>
              </a:rPr>
              <a:t> </a:t>
            </a:r>
            <a:r>
              <a:rPr sz="1800" spc="-20" dirty="0" smtClean="0">
                <a:latin typeface="Arial MT"/>
                <a:cs typeface="Arial MT"/>
              </a:rPr>
              <a:t>VMs.</a:t>
            </a:r>
            <a:endParaRPr lang="en-US" dirty="0">
              <a:latin typeface="Arial MT"/>
              <a:cs typeface="Arial MT"/>
            </a:endParaRPr>
          </a:p>
          <a:p>
            <a:pPr marL="755650" lvl="1" indent="-285750">
              <a:lnSpc>
                <a:spcPct val="100000"/>
              </a:lnSpc>
              <a:spcBef>
                <a:spcPts val="284"/>
              </a:spcBef>
              <a:buClr>
                <a:srgbClr val="9999CC"/>
              </a:buClr>
              <a:buSzPct val="80555"/>
              <a:buFont typeface="Wingdings" panose="05000000000000000000" pitchFamily="2" charset="2"/>
              <a:buChar char="§"/>
              <a:tabLst>
                <a:tab pos="755650" algn="l"/>
              </a:tabLst>
            </a:pPr>
            <a:r>
              <a:rPr sz="1800" dirty="0" smtClean="0">
                <a:latin typeface="Arial MT"/>
                <a:cs typeface="Arial MT"/>
              </a:rPr>
              <a:t>a</a:t>
            </a:r>
            <a:r>
              <a:rPr sz="1800" spc="-20" dirty="0" smtClean="0">
                <a:latin typeface="Arial MT"/>
                <a:cs typeface="Arial MT"/>
              </a:rPr>
              <a:t> </a:t>
            </a:r>
            <a:r>
              <a:rPr sz="1800" dirty="0">
                <a:latin typeface="Arial MT"/>
                <a:cs typeface="Arial MT"/>
              </a:rPr>
              <a:t>rogue</a:t>
            </a:r>
            <a:r>
              <a:rPr sz="1800" spc="-20" dirty="0">
                <a:latin typeface="Arial MT"/>
                <a:cs typeface="Arial MT"/>
              </a:rPr>
              <a:t> </a:t>
            </a:r>
            <a:r>
              <a:rPr sz="1800" dirty="0">
                <a:latin typeface="Arial MT"/>
                <a:cs typeface="Arial MT"/>
              </a:rPr>
              <a:t>VM</a:t>
            </a:r>
            <a:r>
              <a:rPr sz="1800" spc="-15" dirty="0">
                <a:latin typeface="Arial MT"/>
                <a:cs typeface="Arial MT"/>
              </a:rPr>
              <a:t> </a:t>
            </a:r>
            <a:r>
              <a:rPr sz="1800" dirty="0">
                <a:latin typeface="Arial MT"/>
                <a:cs typeface="Arial MT"/>
              </a:rPr>
              <a:t>(compromised</a:t>
            </a:r>
            <a:r>
              <a:rPr sz="1800" spc="-15" dirty="0">
                <a:latin typeface="Arial MT"/>
                <a:cs typeface="Arial MT"/>
              </a:rPr>
              <a:t> </a:t>
            </a:r>
            <a:r>
              <a:rPr sz="1800" dirty="0">
                <a:latin typeface="Arial MT"/>
                <a:cs typeface="Arial MT"/>
              </a:rPr>
              <a:t>by</a:t>
            </a:r>
            <a:r>
              <a:rPr sz="1800" spc="-20" dirty="0">
                <a:latin typeface="Arial MT"/>
                <a:cs typeface="Arial MT"/>
              </a:rPr>
              <a:t> </a:t>
            </a:r>
            <a:r>
              <a:rPr sz="1800" dirty="0">
                <a:latin typeface="Arial MT"/>
                <a:cs typeface="Arial MT"/>
              </a:rPr>
              <a:t>malware)</a:t>
            </a:r>
            <a:r>
              <a:rPr sz="1800" spc="-10" dirty="0">
                <a:latin typeface="Arial MT"/>
                <a:cs typeface="Arial MT"/>
              </a:rPr>
              <a:t> </a:t>
            </a:r>
            <a:r>
              <a:rPr sz="1800" dirty="0">
                <a:latin typeface="Arial MT"/>
                <a:cs typeface="Arial MT"/>
              </a:rPr>
              <a:t>with</a:t>
            </a:r>
            <a:r>
              <a:rPr sz="1800" spc="-20" dirty="0">
                <a:latin typeface="Arial MT"/>
                <a:cs typeface="Arial MT"/>
              </a:rPr>
              <a:t> </a:t>
            </a:r>
            <a:r>
              <a:rPr sz="1800" dirty="0">
                <a:latin typeface="Arial MT"/>
                <a:cs typeface="Arial MT"/>
              </a:rPr>
              <a:t>the</a:t>
            </a:r>
            <a:r>
              <a:rPr sz="1800" spc="-30" dirty="0">
                <a:latin typeface="Arial MT"/>
                <a:cs typeface="Arial MT"/>
              </a:rPr>
              <a:t> </a:t>
            </a:r>
            <a:r>
              <a:rPr sz="1800" dirty="0">
                <a:latin typeface="Arial MT"/>
                <a:cs typeface="Arial MT"/>
              </a:rPr>
              <a:t>capability</a:t>
            </a:r>
            <a:r>
              <a:rPr sz="1800" spc="-15" dirty="0">
                <a:latin typeface="Arial MT"/>
                <a:cs typeface="Arial MT"/>
              </a:rPr>
              <a:t> </a:t>
            </a:r>
            <a:r>
              <a:rPr sz="1800" dirty="0">
                <a:latin typeface="Arial MT"/>
                <a:cs typeface="Arial MT"/>
              </a:rPr>
              <a:t>to</a:t>
            </a:r>
            <a:r>
              <a:rPr sz="1800" spc="-20" dirty="0">
                <a:latin typeface="Arial MT"/>
                <a:cs typeface="Arial MT"/>
              </a:rPr>
              <a:t> </a:t>
            </a:r>
            <a:r>
              <a:rPr sz="1800" spc="-10" dirty="0">
                <a:latin typeface="Arial MT"/>
                <a:cs typeface="Arial MT"/>
              </a:rPr>
              <a:t>bypass 	</a:t>
            </a:r>
            <a:r>
              <a:rPr sz="1800" dirty="0">
                <a:latin typeface="Arial MT"/>
                <a:cs typeface="Arial MT"/>
              </a:rPr>
              <a:t>resource</a:t>
            </a:r>
            <a:r>
              <a:rPr sz="1800" spc="-25" dirty="0">
                <a:latin typeface="Arial MT"/>
                <a:cs typeface="Arial MT"/>
              </a:rPr>
              <a:t> </a:t>
            </a:r>
            <a:r>
              <a:rPr sz="1800" dirty="0">
                <a:latin typeface="Arial MT"/>
                <a:cs typeface="Arial MT"/>
              </a:rPr>
              <a:t>limits</a:t>
            </a:r>
            <a:r>
              <a:rPr sz="1800" spc="-10" dirty="0">
                <a:latin typeface="Arial MT"/>
                <a:cs typeface="Arial MT"/>
              </a:rPr>
              <a:t> </a:t>
            </a:r>
            <a:r>
              <a:rPr sz="1800" dirty="0">
                <a:latin typeface="Arial MT"/>
                <a:cs typeface="Arial MT"/>
              </a:rPr>
              <a:t>set</a:t>
            </a:r>
            <a:r>
              <a:rPr sz="1800" spc="-20" dirty="0">
                <a:latin typeface="Arial MT"/>
                <a:cs typeface="Arial MT"/>
              </a:rPr>
              <a:t> </a:t>
            </a:r>
            <a:r>
              <a:rPr sz="1800" dirty="0">
                <a:latin typeface="Arial MT"/>
                <a:cs typeface="Arial MT"/>
              </a:rPr>
              <a:t>in</a:t>
            </a:r>
            <a:r>
              <a:rPr sz="1800" spc="-30" dirty="0">
                <a:latin typeface="Arial MT"/>
                <a:cs typeface="Arial MT"/>
              </a:rPr>
              <a:t> </a:t>
            </a:r>
            <a:r>
              <a:rPr sz="1800" spc="-20" dirty="0">
                <a:latin typeface="Arial MT"/>
                <a:cs typeface="Arial MT"/>
              </a:rPr>
              <a:t>VMM.</a:t>
            </a:r>
            <a:endParaRPr sz="1800" dirty="0">
              <a:latin typeface="Arial MT"/>
              <a:cs typeface="Arial MT"/>
            </a:endParaRPr>
          </a:p>
          <a:p>
            <a:pPr marL="355600" marR="217804" indent="-343535">
              <a:lnSpc>
                <a:spcPct val="104800"/>
              </a:lnSpc>
              <a:spcBef>
                <a:spcPts val="550"/>
              </a:spcBef>
              <a:buClr>
                <a:srgbClr val="00007C"/>
              </a:buClr>
              <a:buSzPct val="75000"/>
              <a:buFont typeface="Wingdings"/>
              <a:buChar char=""/>
              <a:tabLst>
                <a:tab pos="355600" algn="l"/>
              </a:tabLst>
            </a:pPr>
            <a:r>
              <a:rPr sz="2000" dirty="0">
                <a:latin typeface="Arial MT"/>
                <a:cs typeface="Arial MT"/>
              </a:rPr>
              <a:t>VM</a:t>
            </a:r>
            <a:r>
              <a:rPr sz="2000" spc="-50" dirty="0">
                <a:latin typeface="Arial MT"/>
                <a:cs typeface="Arial MT"/>
              </a:rPr>
              <a:t> </a:t>
            </a:r>
            <a:r>
              <a:rPr sz="2000" spc="-10" dirty="0">
                <a:latin typeface="Arial MT"/>
                <a:cs typeface="Arial MT"/>
              </a:rPr>
              <a:t>side-</a:t>
            </a:r>
            <a:r>
              <a:rPr sz="2000" dirty="0">
                <a:latin typeface="Arial MT"/>
                <a:cs typeface="Arial MT"/>
              </a:rPr>
              <a:t>channel</a:t>
            </a:r>
            <a:r>
              <a:rPr sz="2000" spc="-20" dirty="0">
                <a:latin typeface="Arial MT"/>
                <a:cs typeface="Arial MT"/>
              </a:rPr>
              <a:t> </a:t>
            </a:r>
            <a:r>
              <a:rPr sz="2000" dirty="0">
                <a:latin typeface="Arial MT"/>
                <a:cs typeface="Arial MT"/>
              </a:rPr>
              <a:t>attacks:</a:t>
            </a:r>
            <a:r>
              <a:rPr sz="2000" spc="-260" dirty="0">
                <a:latin typeface="Arial MT"/>
                <a:cs typeface="Arial MT"/>
              </a:rPr>
              <a:t> </a:t>
            </a:r>
            <a:r>
              <a:rPr sz="2000" dirty="0">
                <a:latin typeface="Arial MT"/>
                <a:cs typeface="Arial MT"/>
              </a:rPr>
              <a:t>security</a:t>
            </a:r>
            <a:r>
              <a:rPr sz="2000" spc="-20" dirty="0">
                <a:latin typeface="Arial MT"/>
                <a:cs typeface="Arial MT"/>
              </a:rPr>
              <a:t> </a:t>
            </a:r>
            <a:r>
              <a:rPr sz="2000" dirty="0">
                <a:latin typeface="Arial MT"/>
                <a:cs typeface="Arial MT"/>
              </a:rPr>
              <a:t>exploit</a:t>
            </a:r>
            <a:r>
              <a:rPr sz="2000" spc="-40" dirty="0">
                <a:latin typeface="Arial MT"/>
                <a:cs typeface="Arial MT"/>
              </a:rPr>
              <a:t> </a:t>
            </a:r>
            <a:r>
              <a:rPr sz="2000" dirty="0">
                <a:latin typeface="Arial MT"/>
                <a:cs typeface="Arial MT"/>
              </a:rPr>
              <a:t>(</a:t>
            </a:r>
            <a:r>
              <a:rPr sz="1800" i="1" dirty="0">
                <a:latin typeface="Arial"/>
                <a:cs typeface="Arial"/>
              </a:rPr>
              <a:t>a</a:t>
            </a:r>
            <a:r>
              <a:rPr sz="1800" i="1" spc="-15" dirty="0">
                <a:latin typeface="Arial"/>
                <a:cs typeface="Arial"/>
              </a:rPr>
              <a:t> </a:t>
            </a:r>
            <a:r>
              <a:rPr sz="1800" i="1" dirty="0">
                <a:latin typeface="Arial"/>
                <a:cs typeface="Arial"/>
              </a:rPr>
              <a:t>piece</a:t>
            </a:r>
            <a:r>
              <a:rPr sz="1800" i="1" spc="-20" dirty="0">
                <a:latin typeface="Arial"/>
                <a:cs typeface="Arial"/>
              </a:rPr>
              <a:t> </a:t>
            </a:r>
            <a:r>
              <a:rPr sz="1800" i="1" dirty="0">
                <a:latin typeface="Arial"/>
                <a:cs typeface="Arial"/>
              </a:rPr>
              <a:t>of</a:t>
            </a:r>
            <a:r>
              <a:rPr sz="1800" i="1" spc="-15" dirty="0">
                <a:latin typeface="Arial"/>
                <a:cs typeface="Arial"/>
              </a:rPr>
              <a:t> </a:t>
            </a:r>
            <a:r>
              <a:rPr sz="1800" i="1" dirty="0">
                <a:latin typeface="Arial"/>
                <a:cs typeface="Arial"/>
              </a:rPr>
              <a:t>code</a:t>
            </a:r>
            <a:r>
              <a:rPr sz="1800" i="1" spc="-15" dirty="0">
                <a:latin typeface="Arial"/>
                <a:cs typeface="Arial"/>
              </a:rPr>
              <a:t> </a:t>
            </a:r>
            <a:r>
              <a:rPr sz="1800" i="1" dirty="0">
                <a:latin typeface="Arial"/>
                <a:cs typeface="Arial"/>
              </a:rPr>
              <a:t>or</a:t>
            </a:r>
            <a:r>
              <a:rPr sz="1800" i="1" spc="-20" dirty="0">
                <a:latin typeface="Arial"/>
                <a:cs typeface="Arial"/>
              </a:rPr>
              <a:t> </a:t>
            </a:r>
            <a:r>
              <a:rPr sz="1800" i="1" spc="-10" dirty="0">
                <a:latin typeface="Arial"/>
                <a:cs typeface="Arial"/>
              </a:rPr>
              <a:t>program </a:t>
            </a:r>
            <a:r>
              <a:rPr sz="1800" i="1" dirty="0">
                <a:latin typeface="Arial"/>
                <a:cs typeface="Arial"/>
              </a:rPr>
              <a:t>that</a:t>
            </a:r>
            <a:r>
              <a:rPr sz="1800" i="1" spc="-10" dirty="0">
                <a:latin typeface="Arial"/>
                <a:cs typeface="Arial"/>
              </a:rPr>
              <a:t> </a:t>
            </a:r>
            <a:r>
              <a:rPr sz="1800" i="1" dirty="0">
                <a:latin typeface="Arial"/>
                <a:cs typeface="Arial"/>
              </a:rPr>
              <a:t>takes</a:t>
            </a:r>
            <a:r>
              <a:rPr sz="1800" i="1" spc="-15" dirty="0">
                <a:latin typeface="Arial"/>
                <a:cs typeface="Arial"/>
              </a:rPr>
              <a:t> </a:t>
            </a:r>
            <a:r>
              <a:rPr sz="1800" i="1" dirty="0">
                <a:latin typeface="Arial"/>
                <a:cs typeface="Arial"/>
              </a:rPr>
              <a:t>advantage</a:t>
            </a:r>
            <a:r>
              <a:rPr sz="1800" i="1" spc="-10" dirty="0">
                <a:latin typeface="Arial"/>
                <a:cs typeface="Arial"/>
              </a:rPr>
              <a:t> </a:t>
            </a:r>
            <a:r>
              <a:rPr sz="1800" i="1" dirty="0">
                <a:latin typeface="Arial"/>
                <a:cs typeface="Arial"/>
              </a:rPr>
              <a:t>of</a:t>
            </a:r>
            <a:r>
              <a:rPr sz="1800" i="1" spc="-15" dirty="0">
                <a:latin typeface="Arial"/>
                <a:cs typeface="Arial"/>
              </a:rPr>
              <a:t> </a:t>
            </a:r>
            <a:r>
              <a:rPr sz="1800" i="1" dirty="0">
                <a:latin typeface="Arial"/>
                <a:cs typeface="Arial"/>
              </a:rPr>
              <a:t>a</a:t>
            </a:r>
            <a:r>
              <a:rPr sz="1800" i="1" spc="-15" dirty="0">
                <a:latin typeface="Arial"/>
                <a:cs typeface="Arial"/>
              </a:rPr>
              <a:t> </a:t>
            </a:r>
            <a:r>
              <a:rPr sz="1800" i="1" dirty="0">
                <a:latin typeface="Arial"/>
                <a:cs typeface="Arial"/>
              </a:rPr>
              <a:t>security</a:t>
            </a:r>
            <a:r>
              <a:rPr sz="1800" i="1" spc="-15" dirty="0">
                <a:latin typeface="Arial"/>
                <a:cs typeface="Arial"/>
              </a:rPr>
              <a:t> </a:t>
            </a:r>
            <a:r>
              <a:rPr sz="1800" i="1" dirty="0">
                <a:latin typeface="Arial"/>
                <a:cs typeface="Arial"/>
              </a:rPr>
              <a:t>flaw</a:t>
            </a:r>
            <a:r>
              <a:rPr sz="1800" i="1" spc="-20" dirty="0">
                <a:latin typeface="Arial"/>
                <a:cs typeface="Arial"/>
              </a:rPr>
              <a:t> </a:t>
            </a:r>
            <a:r>
              <a:rPr sz="1800" i="1" dirty="0">
                <a:latin typeface="Arial"/>
                <a:cs typeface="Arial"/>
              </a:rPr>
              <a:t>in</a:t>
            </a:r>
            <a:r>
              <a:rPr sz="1800" i="1" spc="-20" dirty="0">
                <a:latin typeface="Arial"/>
                <a:cs typeface="Arial"/>
              </a:rPr>
              <a:t> </a:t>
            </a:r>
            <a:r>
              <a:rPr sz="1800" i="1" dirty="0">
                <a:latin typeface="Arial"/>
                <a:cs typeface="Arial"/>
              </a:rPr>
              <a:t>a</a:t>
            </a:r>
            <a:r>
              <a:rPr sz="1800" i="1" spc="-15" dirty="0">
                <a:latin typeface="Arial"/>
                <a:cs typeface="Arial"/>
              </a:rPr>
              <a:t> </a:t>
            </a:r>
            <a:r>
              <a:rPr sz="1800" i="1" dirty="0">
                <a:latin typeface="Arial"/>
                <a:cs typeface="Arial"/>
              </a:rPr>
              <a:t>system</a:t>
            </a:r>
            <a:r>
              <a:rPr sz="1800" i="1" spc="-15" dirty="0">
                <a:latin typeface="Arial"/>
                <a:cs typeface="Arial"/>
              </a:rPr>
              <a:t> </a:t>
            </a:r>
            <a:r>
              <a:rPr sz="1800" i="1" dirty="0">
                <a:latin typeface="Arial"/>
                <a:cs typeface="Arial"/>
              </a:rPr>
              <a:t>to</a:t>
            </a:r>
            <a:r>
              <a:rPr sz="1800" i="1" spc="-15" dirty="0">
                <a:latin typeface="Arial"/>
                <a:cs typeface="Arial"/>
              </a:rPr>
              <a:t> </a:t>
            </a:r>
            <a:r>
              <a:rPr sz="1800" i="1" dirty="0">
                <a:latin typeface="Arial"/>
                <a:cs typeface="Arial"/>
              </a:rPr>
              <a:t>gain</a:t>
            </a:r>
            <a:r>
              <a:rPr sz="1800" i="1" spc="-15" dirty="0">
                <a:latin typeface="Arial"/>
                <a:cs typeface="Arial"/>
              </a:rPr>
              <a:t> </a:t>
            </a:r>
            <a:r>
              <a:rPr sz="1800" i="1" spc="-10" dirty="0">
                <a:latin typeface="Arial"/>
                <a:cs typeface="Arial"/>
              </a:rPr>
              <a:t>unauthorized </a:t>
            </a:r>
            <a:r>
              <a:rPr sz="1800" i="1" dirty="0">
                <a:latin typeface="Arial"/>
                <a:cs typeface="Arial"/>
              </a:rPr>
              <a:t>access</a:t>
            </a:r>
            <a:r>
              <a:rPr sz="2000" dirty="0">
                <a:latin typeface="Arial MT"/>
                <a:cs typeface="Arial MT"/>
              </a:rPr>
              <a:t>)</a:t>
            </a:r>
            <a:r>
              <a:rPr sz="2000" spc="-10" dirty="0">
                <a:latin typeface="Arial MT"/>
                <a:cs typeface="Arial MT"/>
              </a:rPr>
              <a:t> </a:t>
            </a:r>
            <a:r>
              <a:rPr sz="2000" dirty="0">
                <a:latin typeface="Arial MT"/>
                <a:cs typeface="Arial MT"/>
              </a:rPr>
              <a:t>that</a:t>
            </a:r>
            <a:r>
              <a:rPr sz="2000" spc="-15" dirty="0">
                <a:latin typeface="Arial MT"/>
                <a:cs typeface="Arial MT"/>
              </a:rPr>
              <a:t> </a:t>
            </a:r>
            <a:r>
              <a:rPr sz="2000" dirty="0">
                <a:latin typeface="Arial MT"/>
                <a:cs typeface="Arial MT"/>
              </a:rPr>
              <a:t>attempts</a:t>
            </a:r>
            <a:r>
              <a:rPr sz="2000" spc="-5" dirty="0">
                <a:latin typeface="Arial MT"/>
                <a:cs typeface="Arial MT"/>
              </a:rPr>
              <a:t> </a:t>
            </a:r>
            <a:r>
              <a:rPr sz="2000" dirty="0">
                <a:latin typeface="Arial MT"/>
                <a:cs typeface="Arial MT"/>
              </a:rPr>
              <a:t>to</a:t>
            </a:r>
            <a:r>
              <a:rPr sz="2000" spc="-10" dirty="0">
                <a:latin typeface="Arial MT"/>
                <a:cs typeface="Arial MT"/>
              </a:rPr>
              <a:t> </a:t>
            </a:r>
            <a:r>
              <a:rPr sz="2000" dirty="0">
                <a:latin typeface="Arial MT"/>
                <a:cs typeface="Arial MT"/>
              </a:rPr>
              <a:t>extract</a:t>
            </a:r>
            <a:r>
              <a:rPr sz="2000" spc="-10" dirty="0">
                <a:latin typeface="Arial MT"/>
                <a:cs typeface="Arial MT"/>
              </a:rPr>
              <a:t> </a:t>
            </a:r>
            <a:r>
              <a:rPr sz="2000" dirty="0">
                <a:latin typeface="Arial MT"/>
                <a:cs typeface="Arial MT"/>
              </a:rPr>
              <a:t>secrets</a:t>
            </a:r>
            <a:r>
              <a:rPr sz="2000" spc="-5" dirty="0">
                <a:latin typeface="Arial MT"/>
                <a:cs typeface="Arial MT"/>
              </a:rPr>
              <a:t> </a:t>
            </a:r>
            <a:r>
              <a:rPr sz="2000" dirty="0">
                <a:latin typeface="Arial MT"/>
                <a:cs typeface="Arial MT"/>
              </a:rPr>
              <a:t>from</a:t>
            </a:r>
            <a:r>
              <a:rPr sz="2000" spc="-10" dirty="0">
                <a:latin typeface="Arial MT"/>
                <a:cs typeface="Arial MT"/>
              </a:rPr>
              <a:t> </a:t>
            </a:r>
            <a:r>
              <a:rPr sz="2000" dirty="0">
                <a:latin typeface="Arial MT"/>
                <a:cs typeface="Arial MT"/>
              </a:rPr>
              <a:t>a</a:t>
            </a:r>
            <a:r>
              <a:rPr sz="2000" spc="-10" dirty="0">
                <a:latin typeface="Arial MT"/>
                <a:cs typeface="Arial MT"/>
              </a:rPr>
              <a:t> </a:t>
            </a:r>
            <a:r>
              <a:rPr sz="2000" dirty="0">
                <a:latin typeface="Arial MT"/>
                <a:cs typeface="Arial MT"/>
              </a:rPr>
              <a:t>system.</a:t>
            </a:r>
            <a:r>
              <a:rPr sz="2000" spc="-30" dirty="0">
                <a:latin typeface="Arial MT"/>
                <a:cs typeface="Arial MT"/>
              </a:rPr>
              <a:t> </a:t>
            </a:r>
            <a:r>
              <a:rPr sz="2000" spc="-10" dirty="0">
                <a:latin typeface="Arial MT"/>
                <a:cs typeface="Arial MT"/>
              </a:rPr>
              <a:t>malicious </a:t>
            </a:r>
            <a:r>
              <a:rPr sz="2000" dirty="0">
                <a:latin typeface="Arial MT"/>
                <a:cs typeface="Arial MT"/>
              </a:rPr>
              <a:t>attack</a:t>
            </a:r>
            <a:r>
              <a:rPr sz="2000" spc="-15" dirty="0">
                <a:latin typeface="Arial MT"/>
                <a:cs typeface="Arial MT"/>
              </a:rPr>
              <a:t> </a:t>
            </a:r>
            <a:r>
              <a:rPr sz="2000" dirty="0">
                <a:latin typeface="Arial MT"/>
                <a:cs typeface="Arial MT"/>
              </a:rPr>
              <a:t>on</a:t>
            </a:r>
            <a:r>
              <a:rPr sz="2000" spc="-15" dirty="0">
                <a:latin typeface="Arial MT"/>
                <a:cs typeface="Arial MT"/>
              </a:rPr>
              <a:t> </a:t>
            </a:r>
            <a:r>
              <a:rPr sz="2000" dirty="0">
                <a:latin typeface="Arial MT"/>
                <a:cs typeface="Arial MT"/>
              </a:rPr>
              <a:t>one</a:t>
            </a:r>
            <a:r>
              <a:rPr sz="2000" spc="-20" dirty="0">
                <a:latin typeface="Arial MT"/>
                <a:cs typeface="Arial MT"/>
              </a:rPr>
              <a:t> </a:t>
            </a:r>
            <a:r>
              <a:rPr sz="2000" dirty="0">
                <a:latin typeface="Arial MT"/>
                <a:cs typeface="Arial MT"/>
              </a:rPr>
              <a:t>or</a:t>
            </a:r>
            <a:r>
              <a:rPr sz="2000" spc="-15" dirty="0">
                <a:latin typeface="Arial MT"/>
                <a:cs typeface="Arial MT"/>
              </a:rPr>
              <a:t> </a:t>
            </a:r>
            <a:r>
              <a:rPr sz="2000" dirty="0">
                <a:latin typeface="Arial MT"/>
                <a:cs typeface="Arial MT"/>
              </a:rPr>
              <a:t>more</a:t>
            </a:r>
            <a:r>
              <a:rPr sz="2000" spc="-15" dirty="0">
                <a:latin typeface="Arial MT"/>
                <a:cs typeface="Arial MT"/>
              </a:rPr>
              <a:t> </a:t>
            </a:r>
            <a:r>
              <a:rPr sz="2000" dirty="0">
                <a:latin typeface="Arial MT"/>
                <a:cs typeface="Arial MT"/>
              </a:rPr>
              <a:t>VMs</a:t>
            </a:r>
            <a:r>
              <a:rPr sz="2000" spc="-25" dirty="0">
                <a:latin typeface="Arial MT"/>
                <a:cs typeface="Arial MT"/>
              </a:rPr>
              <a:t> </a:t>
            </a:r>
            <a:r>
              <a:rPr sz="2000" dirty="0">
                <a:latin typeface="Arial MT"/>
                <a:cs typeface="Arial MT"/>
              </a:rPr>
              <a:t>by</a:t>
            </a:r>
            <a:r>
              <a:rPr sz="2000" spc="-10" dirty="0">
                <a:latin typeface="Arial MT"/>
                <a:cs typeface="Arial MT"/>
              </a:rPr>
              <a:t> </a:t>
            </a:r>
            <a:r>
              <a:rPr sz="2000" dirty="0">
                <a:latin typeface="Arial MT"/>
                <a:cs typeface="Arial MT"/>
              </a:rPr>
              <a:t>a</a:t>
            </a:r>
            <a:r>
              <a:rPr sz="2000" spc="-25" dirty="0">
                <a:latin typeface="Arial MT"/>
                <a:cs typeface="Arial MT"/>
              </a:rPr>
              <a:t> </a:t>
            </a:r>
            <a:r>
              <a:rPr sz="2000" dirty="0">
                <a:latin typeface="Arial MT"/>
                <a:cs typeface="Arial MT"/>
              </a:rPr>
              <a:t>rogue</a:t>
            </a:r>
            <a:r>
              <a:rPr sz="2000" spc="-10" dirty="0">
                <a:latin typeface="Arial MT"/>
                <a:cs typeface="Arial MT"/>
              </a:rPr>
              <a:t> </a:t>
            </a:r>
            <a:r>
              <a:rPr sz="2000" dirty="0">
                <a:latin typeface="Arial MT"/>
                <a:cs typeface="Arial MT"/>
              </a:rPr>
              <a:t>VM</a:t>
            </a:r>
            <a:r>
              <a:rPr sz="2000" spc="-20" dirty="0">
                <a:latin typeface="Arial MT"/>
                <a:cs typeface="Arial MT"/>
              </a:rPr>
              <a:t> </a:t>
            </a:r>
            <a:r>
              <a:rPr sz="2000" dirty="0">
                <a:latin typeface="Arial MT"/>
                <a:cs typeface="Arial MT"/>
              </a:rPr>
              <a:t>under</a:t>
            </a:r>
            <a:r>
              <a:rPr sz="2000" spc="-10" dirty="0">
                <a:latin typeface="Arial MT"/>
                <a:cs typeface="Arial MT"/>
              </a:rPr>
              <a:t> </a:t>
            </a:r>
            <a:r>
              <a:rPr sz="2000" dirty="0">
                <a:latin typeface="Arial MT"/>
                <a:cs typeface="Arial MT"/>
              </a:rPr>
              <a:t>the</a:t>
            </a:r>
            <a:r>
              <a:rPr sz="2000" spc="-15" dirty="0">
                <a:latin typeface="Arial MT"/>
                <a:cs typeface="Arial MT"/>
              </a:rPr>
              <a:t> </a:t>
            </a:r>
            <a:r>
              <a:rPr sz="2000" dirty="0">
                <a:latin typeface="Arial MT"/>
                <a:cs typeface="Arial MT"/>
              </a:rPr>
              <a:t>same</a:t>
            </a:r>
            <a:r>
              <a:rPr sz="2000" spc="-15" dirty="0">
                <a:latin typeface="Arial MT"/>
                <a:cs typeface="Arial MT"/>
              </a:rPr>
              <a:t> </a:t>
            </a:r>
            <a:r>
              <a:rPr sz="2000" spc="-20" dirty="0">
                <a:latin typeface="Arial MT"/>
                <a:cs typeface="Arial MT"/>
              </a:rPr>
              <a:t>VMM. </a:t>
            </a:r>
            <a:r>
              <a:rPr sz="2000" dirty="0">
                <a:latin typeface="Arial MT"/>
                <a:cs typeface="Arial MT"/>
              </a:rPr>
              <a:t>Probable</a:t>
            </a:r>
            <a:r>
              <a:rPr sz="2000" spc="-70" dirty="0">
                <a:latin typeface="Arial MT"/>
                <a:cs typeface="Arial MT"/>
              </a:rPr>
              <a:t> </a:t>
            </a:r>
            <a:r>
              <a:rPr sz="2000" spc="-10" dirty="0" smtClean="0">
                <a:latin typeface="Arial MT"/>
                <a:cs typeface="Arial MT"/>
              </a:rPr>
              <a:t>causes:</a:t>
            </a:r>
            <a:endParaRPr lang="en-US" sz="2000" spc="-10" dirty="0" smtClean="0">
              <a:latin typeface="Arial MT"/>
              <a:cs typeface="Arial MT"/>
            </a:endParaRPr>
          </a:p>
          <a:p>
            <a:pPr marL="755015" marR="166370" indent="-285750">
              <a:lnSpc>
                <a:spcPct val="101699"/>
              </a:lnSpc>
              <a:spcBef>
                <a:spcPts val="60"/>
              </a:spcBef>
              <a:buClr>
                <a:srgbClr val="9999CC"/>
              </a:buClr>
              <a:buSzPct val="90625"/>
              <a:buFont typeface="Wingdings" panose="05000000000000000000" pitchFamily="2" charset="2"/>
              <a:buChar char="§"/>
              <a:tabLst>
                <a:tab pos="756285" algn="l"/>
              </a:tabLst>
            </a:pPr>
            <a:r>
              <a:rPr lang="en-US" dirty="0" smtClean="0">
                <a:latin typeface="Arial MT"/>
                <a:cs typeface="Arial MT"/>
              </a:rPr>
              <a:t>lack</a:t>
            </a:r>
            <a:r>
              <a:rPr lang="en-US" spc="-10" dirty="0" smtClean="0">
                <a:latin typeface="Arial MT"/>
                <a:cs typeface="Arial MT"/>
              </a:rPr>
              <a:t> </a:t>
            </a:r>
            <a:r>
              <a:rPr lang="en-US" dirty="0" smtClean="0">
                <a:latin typeface="Arial MT"/>
                <a:cs typeface="Arial MT"/>
              </a:rPr>
              <a:t>of</a:t>
            </a:r>
            <a:r>
              <a:rPr lang="en-US" spc="-10" dirty="0" smtClean="0">
                <a:latin typeface="Arial MT"/>
                <a:cs typeface="Arial MT"/>
              </a:rPr>
              <a:t> </a:t>
            </a:r>
            <a:r>
              <a:rPr lang="en-US" dirty="0" smtClean="0">
                <a:latin typeface="Arial MT"/>
                <a:cs typeface="Arial MT"/>
              </a:rPr>
              <a:t>proper</a:t>
            </a:r>
            <a:r>
              <a:rPr lang="en-US" spc="-5" dirty="0" smtClean="0">
                <a:latin typeface="Arial MT"/>
                <a:cs typeface="Arial MT"/>
              </a:rPr>
              <a:t> </a:t>
            </a:r>
            <a:r>
              <a:rPr lang="en-US" dirty="0" smtClean="0">
                <a:latin typeface="Arial MT"/>
                <a:cs typeface="Arial MT"/>
              </a:rPr>
              <a:t>isolation</a:t>
            </a:r>
            <a:r>
              <a:rPr lang="en-US" spc="-5" dirty="0" smtClean="0">
                <a:latin typeface="Arial MT"/>
                <a:cs typeface="Arial MT"/>
              </a:rPr>
              <a:t> </a:t>
            </a:r>
            <a:r>
              <a:rPr lang="en-US" dirty="0" smtClean="0">
                <a:latin typeface="Arial MT"/>
                <a:cs typeface="Arial MT"/>
              </a:rPr>
              <a:t>of</a:t>
            </a:r>
            <a:r>
              <a:rPr lang="en-US" spc="-10" dirty="0" smtClean="0">
                <a:latin typeface="Arial MT"/>
                <a:cs typeface="Arial MT"/>
              </a:rPr>
              <a:t> inter-</a:t>
            </a:r>
            <a:r>
              <a:rPr lang="en-US" dirty="0" smtClean="0">
                <a:latin typeface="Arial MT"/>
                <a:cs typeface="Arial MT"/>
              </a:rPr>
              <a:t>VM</a:t>
            </a:r>
            <a:r>
              <a:rPr lang="en-US" spc="-10" dirty="0" smtClean="0">
                <a:latin typeface="Arial MT"/>
                <a:cs typeface="Arial MT"/>
              </a:rPr>
              <a:t> </a:t>
            </a:r>
            <a:r>
              <a:rPr lang="en-US" dirty="0" smtClean="0">
                <a:latin typeface="Arial MT"/>
                <a:cs typeface="Arial MT"/>
              </a:rPr>
              <a:t>traffic</a:t>
            </a:r>
            <a:r>
              <a:rPr lang="en-US" spc="-5" dirty="0" smtClean="0">
                <a:latin typeface="Arial MT"/>
                <a:cs typeface="Arial MT"/>
              </a:rPr>
              <a:t> </a:t>
            </a:r>
            <a:r>
              <a:rPr lang="en-US" dirty="0" smtClean="0">
                <a:latin typeface="Arial MT"/>
                <a:cs typeface="Arial MT"/>
              </a:rPr>
              <a:t>due</a:t>
            </a:r>
            <a:r>
              <a:rPr lang="en-US" spc="-10" dirty="0" smtClean="0">
                <a:latin typeface="Arial MT"/>
                <a:cs typeface="Arial MT"/>
              </a:rPr>
              <a:t> </a:t>
            </a:r>
            <a:r>
              <a:rPr lang="en-US" dirty="0" smtClean="0">
                <a:latin typeface="Arial MT"/>
                <a:cs typeface="Arial MT"/>
              </a:rPr>
              <a:t>to</a:t>
            </a:r>
            <a:r>
              <a:rPr lang="en-US" spc="-10" dirty="0" smtClean="0">
                <a:latin typeface="Arial MT"/>
                <a:cs typeface="Arial MT"/>
              </a:rPr>
              <a:t> </a:t>
            </a:r>
            <a:r>
              <a:rPr lang="en-US" dirty="0" smtClean="0">
                <a:latin typeface="Arial MT"/>
                <a:cs typeface="Arial MT"/>
              </a:rPr>
              <a:t>misconfiguration</a:t>
            </a:r>
            <a:r>
              <a:rPr lang="en-US" spc="-20" dirty="0" smtClean="0">
                <a:latin typeface="Arial MT"/>
                <a:cs typeface="Arial MT"/>
              </a:rPr>
              <a:t> </a:t>
            </a:r>
            <a:r>
              <a:rPr lang="en-US" spc="-25" dirty="0" smtClean="0">
                <a:latin typeface="Arial MT"/>
                <a:cs typeface="Arial MT"/>
              </a:rPr>
              <a:t>of 	</a:t>
            </a:r>
            <a:r>
              <a:rPr lang="en-US" dirty="0" smtClean="0">
                <a:latin typeface="Arial MT"/>
                <a:cs typeface="Arial MT"/>
              </a:rPr>
              <a:t>the</a:t>
            </a:r>
            <a:r>
              <a:rPr lang="en-US" spc="-25" dirty="0" smtClean="0">
                <a:latin typeface="Arial MT"/>
                <a:cs typeface="Arial MT"/>
              </a:rPr>
              <a:t> </a:t>
            </a:r>
            <a:r>
              <a:rPr lang="en-US" dirty="0" smtClean="0">
                <a:latin typeface="Arial MT"/>
                <a:cs typeface="Arial MT"/>
              </a:rPr>
              <a:t>virtual</a:t>
            </a:r>
            <a:r>
              <a:rPr lang="en-US" spc="-25" dirty="0" smtClean="0">
                <a:latin typeface="Arial MT"/>
                <a:cs typeface="Arial MT"/>
              </a:rPr>
              <a:t> </a:t>
            </a:r>
            <a:r>
              <a:rPr lang="en-US" dirty="0" smtClean="0">
                <a:latin typeface="Arial MT"/>
                <a:cs typeface="Arial MT"/>
              </a:rPr>
              <a:t>network</a:t>
            </a:r>
            <a:r>
              <a:rPr lang="en-US" spc="-15" dirty="0" smtClean="0">
                <a:latin typeface="Arial MT"/>
                <a:cs typeface="Arial MT"/>
              </a:rPr>
              <a:t> </a:t>
            </a:r>
            <a:r>
              <a:rPr lang="en-US" dirty="0" smtClean="0">
                <a:latin typeface="Arial MT"/>
                <a:cs typeface="Arial MT"/>
              </a:rPr>
              <a:t>residing</a:t>
            </a:r>
            <a:r>
              <a:rPr lang="en-US" spc="-15" dirty="0" smtClean="0">
                <a:latin typeface="Arial MT"/>
                <a:cs typeface="Arial MT"/>
              </a:rPr>
              <a:t> </a:t>
            </a:r>
            <a:r>
              <a:rPr lang="en-US" dirty="0" smtClean="0">
                <a:latin typeface="Arial MT"/>
                <a:cs typeface="Arial MT"/>
              </a:rPr>
              <a:t>in</a:t>
            </a:r>
            <a:r>
              <a:rPr lang="en-US" spc="-15" dirty="0" smtClean="0">
                <a:latin typeface="Arial MT"/>
                <a:cs typeface="Arial MT"/>
              </a:rPr>
              <a:t> </a:t>
            </a:r>
            <a:r>
              <a:rPr lang="en-US" dirty="0" smtClean="0">
                <a:latin typeface="Arial MT"/>
                <a:cs typeface="Arial MT"/>
              </a:rPr>
              <a:t>the</a:t>
            </a:r>
            <a:r>
              <a:rPr lang="en-US" spc="-20" dirty="0" smtClean="0">
                <a:latin typeface="Arial MT"/>
                <a:cs typeface="Arial MT"/>
              </a:rPr>
              <a:t> VMM.</a:t>
            </a:r>
            <a:endParaRPr lang="en-US" dirty="0" smtClean="0">
              <a:latin typeface="Arial MT"/>
              <a:cs typeface="Arial MT"/>
            </a:endParaRPr>
          </a:p>
          <a:p>
            <a:pPr marL="755015" marR="271780" indent="-285750">
              <a:lnSpc>
                <a:spcPct val="101699"/>
              </a:lnSpc>
              <a:spcBef>
                <a:spcPts val="420"/>
              </a:spcBef>
              <a:buClr>
                <a:srgbClr val="9999CC"/>
              </a:buClr>
              <a:buSzPct val="80555"/>
              <a:buFont typeface="Wingdings" panose="05000000000000000000" pitchFamily="2" charset="2"/>
              <a:buChar char="§"/>
              <a:tabLst>
                <a:tab pos="756285" algn="l"/>
              </a:tabLst>
            </a:pPr>
            <a:r>
              <a:rPr lang="en-US" dirty="0" smtClean="0">
                <a:latin typeface="Arial MT"/>
                <a:cs typeface="Arial MT"/>
              </a:rPr>
              <a:t>limitation</a:t>
            </a:r>
            <a:r>
              <a:rPr lang="en-US" spc="-30" dirty="0" smtClean="0">
                <a:latin typeface="Arial MT"/>
                <a:cs typeface="Arial MT"/>
              </a:rPr>
              <a:t> </a:t>
            </a:r>
            <a:r>
              <a:rPr lang="en-US" dirty="0" smtClean="0">
                <a:latin typeface="Arial MT"/>
                <a:cs typeface="Arial MT"/>
              </a:rPr>
              <a:t>of</a:t>
            </a:r>
            <a:r>
              <a:rPr lang="en-US" spc="-5" dirty="0" smtClean="0">
                <a:latin typeface="Arial MT"/>
                <a:cs typeface="Arial MT"/>
              </a:rPr>
              <a:t> </a:t>
            </a:r>
            <a:r>
              <a:rPr lang="en-US" dirty="0" smtClean="0">
                <a:latin typeface="Arial MT"/>
                <a:cs typeface="Arial MT"/>
              </a:rPr>
              <a:t>packet</a:t>
            </a:r>
            <a:r>
              <a:rPr lang="en-US" spc="-20" dirty="0" smtClean="0">
                <a:latin typeface="Arial MT"/>
                <a:cs typeface="Arial MT"/>
              </a:rPr>
              <a:t> </a:t>
            </a:r>
            <a:r>
              <a:rPr lang="en-US" dirty="0" smtClean="0">
                <a:latin typeface="Arial MT"/>
                <a:cs typeface="Arial MT"/>
              </a:rPr>
              <a:t>inspection</a:t>
            </a:r>
            <a:r>
              <a:rPr lang="en-US" spc="-15" dirty="0" smtClean="0">
                <a:latin typeface="Arial MT"/>
                <a:cs typeface="Arial MT"/>
              </a:rPr>
              <a:t> </a:t>
            </a:r>
            <a:r>
              <a:rPr lang="en-US" dirty="0" smtClean="0">
                <a:latin typeface="Arial MT"/>
                <a:cs typeface="Arial MT"/>
              </a:rPr>
              <a:t>devices</a:t>
            </a:r>
            <a:r>
              <a:rPr lang="en-US" spc="-10" dirty="0" smtClean="0">
                <a:latin typeface="Arial MT"/>
                <a:cs typeface="Arial MT"/>
              </a:rPr>
              <a:t> </a:t>
            </a:r>
            <a:r>
              <a:rPr lang="en-US" dirty="0" smtClean="0">
                <a:latin typeface="Arial MT"/>
                <a:cs typeface="Arial MT"/>
              </a:rPr>
              <a:t>(hardware</a:t>
            </a:r>
            <a:r>
              <a:rPr lang="en-US" spc="-15" dirty="0" smtClean="0">
                <a:latin typeface="Arial MT"/>
                <a:cs typeface="Arial MT"/>
              </a:rPr>
              <a:t> </a:t>
            </a:r>
            <a:r>
              <a:rPr lang="en-US" dirty="0" smtClean="0">
                <a:latin typeface="Arial MT"/>
                <a:cs typeface="Arial MT"/>
              </a:rPr>
              <a:t>or</a:t>
            </a:r>
            <a:r>
              <a:rPr lang="en-US" spc="-20" dirty="0" smtClean="0">
                <a:latin typeface="Arial MT"/>
                <a:cs typeface="Arial MT"/>
              </a:rPr>
              <a:t> </a:t>
            </a:r>
            <a:r>
              <a:rPr lang="en-US" dirty="0" smtClean="0">
                <a:latin typeface="Arial MT"/>
                <a:cs typeface="Arial MT"/>
              </a:rPr>
              <a:t>software</a:t>
            </a:r>
            <a:r>
              <a:rPr lang="en-US" spc="-15" dirty="0" smtClean="0">
                <a:latin typeface="Arial MT"/>
                <a:cs typeface="Arial MT"/>
              </a:rPr>
              <a:t> </a:t>
            </a:r>
            <a:r>
              <a:rPr lang="en-US" spc="-20" dirty="0" smtClean="0">
                <a:latin typeface="Arial MT"/>
                <a:cs typeface="Arial MT"/>
              </a:rPr>
              <a:t>that </a:t>
            </a:r>
            <a:r>
              <a:rPr lang="en-US" dirty="0" smtClean="0">
                <a:latin typeface="Arial MT"/>
                <a:cs typeface="Arial MT"/>
              </a:rPr>
              <a:t>monitor</a:t>
            </a:r>
            <a:r>
              <a:rPr lang="en-US" spc="-15" dirty="0" smtClean="0">
                <a:latin typeface="Arial MT"/>
                <a:cs typeface="Arial MT"/>
              </a:rPr>
              <a:t> </a:t>
            </a:r>
            <a:r>
              <a:rPr lang="en-US" dirty="0" smtClean="0">
                <a:latin typeface="Arial MT"/>
                <a:cs typeface="Arial MT"/>
              </a:rPr>
              <a:t>network</a:t>
            </a:r>
            <a:r>
              <a:rPr lang="en-US" spc="-10" dirty="0" smtClean="0">
                <a:latin typeface="Arial MT"/>
                <a:cs typeface="Arial MT"/>
              </a:rPr>
              <a:t> </a:t>
            </a:r>
            <a:r>
              <a:rPr lang="en-US" dirty="0" smtClean="0">
                <a:latin typeface="Arial MT"/>
                <a:cs typeface="Arial MT"/>
              </a:rPr>
              <a:t>traffic)</a:t>
            </a:r>
            <a:r>
              <a:rPr lang="en-US" spc="-15" dirty="0" smtClean="0">
                <a:latin typeface="Arial MT"/>
                <a:cs typeface="Arial MT"/>
              </a:rPr>
              <a:t> </a:t>
            </a:r>
            <a:r>
              <a:rPr lang="en-US" dirty="0" smtClean="0">
                <a:latin typeface="Arial MT"/>
                <a:cs typeface="Arial MT"/>
              </a:rPr>
              <a:t>to</a:t>
            </a:r>
            <a:r>
              <a:rPr lang="en-US" spc="-10" dirty="0" smtClean="0">
                <a:latin typeface="Arial MT"/>
                <a:cs typeface="Arial MT"/>
              </a:rPr>
              <a:t> </a:t>
            </a:r>
            <a:r>
              <a:rPr lang="en-US" dirty="0" smtClean="0">
                <a:latin typeface="Arial MT"/>
                <a:cs typeface="Arial MT"/>
              </a:rPr>
              <a:t>handle</a:t>
            </a:r>
            <a:r>
              <a:rPr lang="en-US" spc="-25" dirty="0" smtClean="0">
                <a:latin typeface="Arial MT"/>
                <a:cs typeface="Arial MT"/>
              </a:rPr>
              <a:t> </a:t>
            </a:r>
            <a:r>
              <a:rPr lang="en-US" dirty="0" smtClean="0">
                <a:latin typeface="Arial MT"/>
                <a:cs typeface="Arial MT"/>
              </a:rPr>
              <a:t>high</a:t>
            </a:r>
            <a:r>
              <a:rPr lang="en-US" spc="-10" dirty="0" smtClean="0">
                <a:latin typeface="Arial MT"/>
                <a:cs typeface="Arial MT"/>
              </a:rPr>
              <a:t> </a:t>
            </a:r>
            <a:r>
              <a:rPr lang="en-US" dirty="0" smtClean="0">
                <a:latin typeface="Arial MT"/>
                <a:cs typeface="Arial MT"/>
              </a:rPr>
              <a:t>speed</a:t>
            </a:r>
            <a:r>
              <a:rPr lang="en-US" spc="-10" dirty="0" smtClean="0">
                <a:latin typeface="Arial MT"/>
                <a:cs typeface="Arial MT"/>
              </a:rPr>
              <a:t> </a:t>
            </a:r>
            <a:r>
              <a:rPr lang="en-US" dirty="0" smtClean="0">
                <a:latin typeface="Arial MT"/>
                <a:cs typeface="Arial MT"/>
              </a:rPr>
              <a:t>traffic,</a:t>
            </a:r>
            <a:r>
              <a:rPr lang="en-US" spc="-10" dirty="0" smtClean="0">
                <a:latin typeface="Arial MT"/>
                <a:cs typeface="Arial MT"/>
              </a:rPr>
              <a:t> </a:t>
            </a:r>
            <a:r>
              <a:rPr lang="en-US" dirty="0" smtClean="0">
                <a:latin typeface="Arial MT"/>
                <a:cs typeface="Arial MT"/>
              </a:rPr>
              <a:t>e.g.,</a:t>
            </a:r>
            <a:r>
              <a:rPr lang="en-US" spc="-5" dirty="0" smtClean="0">
                <a:latin typeface="Arial MT"/>
                <a:cs typeface="Arial MT"/>
              </a:rPr>
              <a:t> </a:t>
            </a:r>
            <a:r>
              <a:rPr lang="en-US" dirty="0" smtClean="0">
                <a:latin typeface="Arial MT"/>
                <a:cs typeface="Arial MT"/>
              </a:rPr>
              <a:t>video</a:t>
            </a:r>
            <a:r>
              <a:rPr lang="en-US" spc="-25" dirty="0" smtClean="0">
                <a:latin typeface="Arial MT"/>
                <a:cs typeface="Arial MT"/>
              </a:rPr>
              <a:t> </a:t>
            </a:r>
            <a:r>
              <a:rPr lang="en-US" spc="-10" dirty="0" smtClean="0">
                <a:latin typeface="Arial MT"/>
                <a:cs typeface="Arial MT"/>
              </a:rPr>
              <a:t>traffic.</a:t>
            </a:r>
            <a:endParaRPr lang="en-US" dirty="0" smtClean="0">
              <a:latin typeface="Arial MT"/>
              <a:cs typeface="Arial MT"/>
            </a:endParaRPr>
          </a:p>
          <a:p>
            <a:pPr marL="755015" marR="5080" indent="-285750">
              <a:lnSpc>
                <a:spcPct val="102400"/>
              </a:lnSpc>
              <a:spcBef>
                <a:spcPts val="405"/>
              </a:spcBef>
              <a:buClr>
                <a:srgbClr val="9999CC"/>
              </a:buClr>
              <a:buSzPct val="80555"/>
              <a:buFont typeface="Wingdings" panose="05000000000000000000" pitchFamily="2" charset="2"/>
              <a:buChar char="§"/>
              <a:tabLst>
                <a:tab pos="756285" algn="l"/>
              </a:tabLst>
            </a:pPr>
            <a:r>
              <a:rPr lang="en-US" dirty="0" smtClean="0">
                <a:latin typeface="Arial MT"/>
                <a:cs typeface="Arial MT"/>
              </a:rPr>
              <a:t>presence</a:t>
            </a:r>
            <a:r>
              <a:rPr lang="en-US" spc="-15" dirty="0" smtClean="0">
                <a:latin typeface="Arial MT"/>
                <a:cs typeface="Arial MT"/>
              </a:rPr>
              <a:t> </a:t>
            </a:r>
            <a:r>
              <a:rPr lang="en-US" dirty="0" smtClean="0">
                <a:latin typeface="Arial MT"/>
                <a:cs typeface="Arial MT"/>
              </a:rPr>
              <a:t>of</a:t>
            </a:r>
            <a:r>
              <a:rPr lang="en-US" spc="-10" dirty="0" smtClean="0">
                <a:latin typeface="Arial MT"/>
                <a:cs typeface="Arial MT"/>
              </a:rPr>
              <a:t> </a:t>
            </a:r>
            <a:r>
              <a:rPr lang="en-US" dirty="0" smtClean="0">
                <a:latin typeface="Arial MT"/>
                <a:cs typeface="Arial MT"/>
              </a:rPr>
              <a:t>VM</a:t>
            </a:r>
            <a:r>
              <a:rPr lang="en-US" spc="-20" dirty="0" smtClean="0">
                <a:latin typeface="Arial MT"/>
                <a:cs typeface="Arial MT"/>
              </a:rPr>
              <a:t> </a:t>
            </a:r>
            <a:r>
              <a:rPr lang="en-US" dirty="0" smtClean="0">
                <a:latin typeface="Arial MT"/>
                <a:cs typeface="Arial MT"/>
              </a:rPr>
              <a:t>instances</a:t>
            </a:r>
            <a:r>
              <a:rPr lang="en-US" spc="-5" dirty="0" smtClean="0">
                <a:latin typeface="Arial MT"/>
                <a:cs typeface="Arial MT"/>
              </a:rPr>
              <a:t> </a:t>
            </a:r>
            <a:r>
              <a:rPr lang="en-US" dirty="0" smtClean="0">
                <a:latin typeface="Arial MT"/>
                <a:cs typeface="Arial MT"/>
              </a:rPr>
              <a:t>built</a:t>
            </a:r>
            <a:r>
              <a:rPr lang="en-US" spc="-15" dirty="0" smtClean="0">
                <a:latin typeface="Arial MT"/>
                <a:cs typeface="Arial MT"/>
              </a:rPr>
              <a:t> </a:t>
            </a:r>
            <a:r>
              <a:rPr lang="en-US" dirty="0" smtClean="0">
                <a:latin typeface="Arial MT"/>
                <a:cs typeface="Arial MT"/>
              </a:rPr>
              <a:t>from</a:t>
            </a:r>
            <a:r>
              <a:rPr lang="en-US" spc="-20" dirty="0" smtClean="0">
                <a:latin typeface="Arial MT"/>
                <a:cs typeface="Arial MT"/>
              </a:rPr>
              <a:t> </a:t>
            </a:r>
            <a:r>
              <a:rPr lang="en-US" dirty="0" smtClean="0">
                <a:latin typeface="Arial MT"/>
                <a:cs typeface="Arial MT"/>
              </a:rPr>
              <a:t>insecure</a:t>
            </a:r>
            <a:r>
              <a:rPr lang="en-US" spc="-30" dirty="0" smtClean="0">
                <a:latin typeface="Arial MT"/>
                <a:cs typeface="Arial MT"/>
              </a:rPr>
              <a:t> </a:t>
            </a:r>
            <a:r>
              <a:rPr lang="en-US" dirty="0" smtClean="0">
                <a:latin typeface="Arial MT"/>
                <a:cs typeface="Arial MT"/>
              </a:rPr>
              <a:t>VM</a:t>
            </a:r>
            <a:r>
              <a:rPr lang="en-US" spc="-10" dirty="0" smtClean="0">
                <a:latin typeface="Arial MT"/>
                <a:cs typeface="Arial MT"/>
              </a:rPr>
              <a:t> </a:t>
            </a:r>
            <a:r>
              <a:rPr lang="en-US" dirty="0" smtClean="0">
                <a:latin typeface="Arial MT"/>
                <a:cs typeface="Arial MT"/>
              </a:rPr>
              <a:t>images,</a:t>
            </a:r>
            <a:r>
              <a:rPr lang="en-US" spc="-10" dirty="0" smtClean="0">
                <a:latin typeface="Arial MT"/>
                <a:cs typeface="Arial MT"/>
              </a:rPr>
              <a:t> </a:t>
            </a:r>
            <a:r>
              <a:rPr lang="en-US" dirty="0" smtClean="0">
                <a:latin typeface="Arial MT"/>
                <a:cs typeface="Arial MT"/>
              </a:rPr>
              <a:t>e.g.,</a:t>
            </a:r>
            <a:r>
              <a:rPr lang="en-US" spc="-10" dirty="0" smtClean="0">
                <a:latin typeface="Arial MT"/>
                <a:cs typeface="Arial MT"/>
              </a:rPr>
              <a:t> </a:t>
            </a:r>
            <a:r>
              <a:rPr lang="en-US" dirty="0" smtClean="0">
                <a:latin typeface="Arial MT"/>
                <a:cs typeface="Arial MT"/>
              </a:rPr>
              <a:t>a</a:t>
            </a:r>
            <a:r>
              <a:rPr lang="en-US" spc="-20" dirty="0" smtClean="0">
                <a:latin typeface="Arial MT"/>
                <a:cs typeface="Arial MT"/>
              </a:rPr>
              <a:t> </a:t>
            </a:r>
            <a:r>
              <a:rPr lang="en-US" spc="-25" dirty="0" smtClean="0">
                <a:latin typeface="Arial MT"/>
                <a:cs typeface="Arial MT"/>
              </a:rPr>
              <a:t>VM </a:t>
            </a:r>
            <a:r>
              <a:rPr lang="en-US" dirty="0" smtClean="0">
                <a:latin typeface="Arial MT"/>
                <a:cs typeface="Arial MT"/>
              </a:rPr>
              <a:t>image</a:t>
            </a:r>
            <a:r>
              <a:rPr lang="en-US" spc="-25" dirty="0" smtClean="0">
                <a:latin typeface="Arial MT"/>
                <a:cs typeface="Arial MT"/>
              </a:rPr>
              <a:t> </a:t>
            </a:r>
            <a:r>
              <a:rPr lang="en-US" dirty="0" smtClean="0">
                <a:latin typeface="Arial MT"/>
                <a:cs typeface="Arial MT"/>
              </a:rPr>
              <a:t>having</a:t>
            </a:r>
            <a:r>
              <a:rPr lang="en-US" spc="-25" dirty="0" smtClean="0">
                <a:latin typeface="Arial MT"/>
                <a:cs typeface="Arial MT"/>
              </a:rPr>
              <a:t> </a:t>
            </a:r>
            <a:r>
              <a:rPr lang="en-US" dirty="0" smtClean="0">
                <a:latin typeface="Arial MT"/>
                <a:cs typeface="Arial MT"/>
              </a:rPr>
              <a:t>a</a:t>
            </a:r>
            <a:r>
              <a:rPr lang="en-US" spc="-10" dirty="0" smtClean="0">
                <a:latin typeface="Arial MT"/>
                <a:cs typeface="Arial MT"/>
              </a:rPr>
              <a:t> </a:t>
            </a:r>
            <a:r>
              <a:rPr lang="en-US" dirty="0" smtClean="0">
                <a:latin typeface="Arial MT"/>
                <a:cs typeface="Arial MT"/>
              </a:rPr>
              <a:t>guest</a:t>
            </a:r>
            <a:r>
              <a:rPr lang="en-US" spc="-15" dirty="0" smtClean="0">
                <a:latin typeface="Arial MT"/>
                <a:cs typeface="Arial MT"/>
              </a:rPr>
              <a:t> </a:t>
            </a:r>
            <a:r>
              <a:rPr lang="en-US" dirty="0" smtClean="0">
                <a:latin typeface="Arial MT"/>
                <a:cs typeface="Arial MT"/>
              </a:rPr>
              <a:t>OS</a:t>
            </a:r>
            <a:r>
              <a:rPr lang="en-US" spc="-15" dirty="0" smtClean="0">
                <a:latin typeface="Arial MT"/>
                <a:cs typeface="Arial MT"/>
              </a:rPr>
              <a:t> </a:t>
            </a:r>
            <a:r>
              <a:rPr lang="en-US" dirty="0" smtClean="0">
                <a:latin typeface="Arial MT"/>
                <a:cs typeface="Arial MT"/>
              </a:rPr>
              <a:t>without</a:t>
            </a:r>
            <a:r>
              <a:rPr lang="en-US" spc="-15" dirty="0" smtClean="0">
                <a:latin typeface="Arial MT"/>
                <a:cs typeface="Arial MT"/>
              </a:rPr>
              <a:t> </a:t>
            </a:r>
            <a:r>
              <a:rPr lang="en-US" dirty="0" smtClean="0">
                <a:latin typeface="Arial MT"/>
                <a:cs typeface="Arial MT"/>
              </a:rPr>
              <a:t>the</a:t>
            </a:r>
            <a:r>
              <a:rPr lang="en-US" spc="-20" dirty="0" smtClean="0">
                <a:latin typeface="Arial MT"/>
                <a:cs typeface="Arial MT"/>
              </a:rPr>
              <a:t> </a:t>
            </a:r>
            <a:r>
              <a:rPr lang="en-US" dirty="0" smtClean="0">
                <a:latin typeface="Arial MT"/>
                <a:cs typeface="Arial MT"/>
              </a:rPr>
              <a:t>latest</a:t>
            </a:r>
            <a:r>
              <a:rPr lang="en-US" spc="-10" dirty="0" smtClean="0">
                <a:latin typeface="Arial MT"/>
                <a:cs typeface="Arial MT"/>
              </a:rPr>
              <a:t> patches.</a:t>
            </a:r>
            <a:endParaRPr lang="en-US" dirty="0" smtClean="0">
              <a:latin typeface="Arial MT"/>
              <a:cs typeface="Arial MT"/>
            </a:endParaRPr>
          </a:p>
          <a:p>
            <a:pPr marL="355600" marR="217804" indent="-343535">
              <a:lnSpc>
                <a:spcPct val="104800"/>
              </a:lnSpc>
              <a:spcBef>
                <a:spcPts val="550"/>
              </a:spcBef>
              <a:buClr>
                <a:srgbClr val="00007C"/>
              </a:buClr>
              <a:buSzPct val="75000"/>
              <a:buFont typeface="Wingdings" panose="05000000000000000000" pitchFamily="2" charset="2"/>
              <a:buChar char="§"/>
              <a:tabLst>
                <a:tab pos="355600" algn="l"/>
              </a:tabLst>
            </a:pPr>
            <a:endParaRPr sz="2000" dirty="0">
              <a:latin typeface="Arial MT"/>
              <a:cs typeface="Arial MT"/>
            </a:endParaRPr>
          </a:p>
        </p:txBody>
      </p:sp>
    </p:spTree>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7200" y="1219200"/>
            <a:ext cx="8036559" cy="1975605"/>
          </a:xfrm>
          <a:prstGeom prst="rect">
            <a:avLst/>
          </a:prstGeom>
        </p:spPr>
        <p:txBody>
          <a:bodyPr vert="horz" wrap="square" lIns="0" tIns="7620" rIns="0" bIns="0" rtlCol="0">
            <a:spAutoFit/>
          </a:bodyPr>
          <a:lstStyle/>
          <a:p>
            <a:pPr marL="355600" marR="284480" indent="-343535">
              <a:lnSpc>
                <a:spcPct val="104700"/>
              </a:lnSpc>
              <a:spcBef>
                <a:spcPts val="575"/>
              </a:spcBef>
              <a:buClr>
                <a:srgbClr val="00007C"/>
              </a:buClr>
              <a:buSzPct val="75000"/>
              <a:buFont typeface="Wingdings"/>
              <a:buChar char=""/>
              <a:tabLst>
                <a:tab pos="355600" algn="l"/>
              </a:tabLst>
            </a:pPr>
            <a:r>
              <a:rPr sz="2000" dirty="0" smtClean="0">
                <a:latin typeface="Arial MT"/>
                <a:cs typeface="Arial MT"/>
              </a:rPr>
              <a:t>Buffer</a:t>
            </a:r>
            <a:r>
              <a:rPr sz="2000" spc="-35" dirty="0" smtClean="0">
                <a:latin typeface="Arial MT"/>
                <a:cs typeface="Arial MT"/>
              </a:rPr>
              <a:t> </a:t>
            </a:r>
            <a:r>
              <a:rPr sz="2000" dirty="0" smtClean="0">
                <a:latin typeface="Arial MT"/>
                <a:cs typeface="Arial MT"/>
              </a:rPr>
              <a:t>overflow</a:t>
            </a:r>
            <a:r>
              <a:rPr sz="2000" spc="-20" dirty="0" smtClean="0">
                <a:latin typeface="Arial MT"/>
                <a:cs typeface="Arial MT"/>
              </a:rPr>
              <a:t> </a:t>
            </a:r>
            <a:r>
              <a:rPr sz="2000" dirty="0" smtClean="0">
                <a:latin typeface="Arial MT"/>
                <a:cs typeface="Arial MT"/>
              </a:rPr>
              <a:t>attacks:</a:t>
            </a:r>
            <a:r>
              <a:rPr sz="2000" spc="-325" dirty="0" smtClean="0">
                <a:latin typeface="Arial MT"/>
                <a:cs typeface="Arial MT"/>
              </a:rPr>
              <a:t> </a:t>
            </a:r>
            <a:r>
              <a:rPr sz="2000" dirty="0" smtClean="0">
                <a:latin typeface="Arial MT"/>
                <a:cs typeface="Arial MT"/>
              </a:rPr>
              <a:t>occurs</a:t>
            </a:r>
            <a:r>
              <a:rPr sz="2000" spc="-35" dirty="0" smtClean="0">
                <a:latin typeface="Arial MT"/>
                <a:cs typeface="Arial MT"/>
              </a:rPr>
              <a:t> </a:t>
            </a:r>
            <a:r>
              <a:rPr sz="2000" dirty="0" smtClean="0">
                <a:latin typeface="Arial MT"/>
                <a:cs typeface="Arial MT"/>
              </a:rPr>
              <a:t>when</a:t>
            </a:r>
            <a:r>
              <a:rPr sz="2000" spc="-25" dirty="0" smtClean="0">
                <a:latin typeface="Arial MT"/>
                <a:cs typeface="Arial MT"/>
              </a:rPr>
              <a:t> </a:t>
            </a:r>
            <a:r>
              <a:rPr sz="2000" dirty="0" smtClean="0">
                <a:latin typeface="Arial MT"/>
                <a:cs typeface="Arial MT"/>
              </a:rPr>
              <a:t>an</a:t>
            </a:r>
            <a:r>
              <a:rPr sz="2000" spc="-35" dirty="0" smtClean="0">
                <a:latin typeface="Arial MT"/>
                <a:cs typeface="Arial MT"/>
              </a:rPr>
              <a:t> </a:t>
            </a:r>
            <a:r>
              <a:rPr sz="2000" dirty="0" smtClean="0">
                <a:latin typeface="Arial MT"/>
                <a:cs typeface="Arial MT"/>
              </a:rPr>
              <a:t>attacker</a:t>
            </a:r>
            <a:r>
              <a:rPr sz="2000" spc="-25" dirty="0" smtClean="0">
                <a:latin typeface="Arial MT"/>
                <a:cs typeface="Arial MT"/>
              </a:rPr>
              <a:t> </a:t>
            </a:r>
            <a:r>
              <a:rPr sz="2000" dirty="0" smtClean="0">
                <a:latin typeface="Arial MT"/>
                <a:cs typeface="Arial MT"/>
              </a:rPr>
              <a:t>sends</a:t>
            </a:r>
            <a:r>
              <a:rPr sz="2000" spc="-20" dirty="0" smtClean="0">
                <a:latin typeface="Arial MT"/>
                <a:cs typeface="Arial MT"/>
              </a:rPr>
              <a:t> </a:t>
            </a:r>
            <a:r>
              <a:rPr sz="2000" dirty="0" smtClean="0">
                <a:latin typeface="Arial MT"/>
                <a:cs typeface="Arial MT"/>
              </a:rPr>
              <a:t>more</a:t>
            </a:r>
            <a:r>
              <a:rPr sz="2000" spc="-30" dirty="0" smtClean="0">
                <a:latin typeface="Arial MT"/>
                <a:cs typeface="Arial MT"/>
              </a:rPr>
              <a:t> </a:t>
            </a:r>
            <a:r>
              <a:rPr sz="2000" spc="-20" dirty="0" smtClean="0">
                <a:latin typeface="Arial MT"/>
                <a:cs typeface="Arial MT"/>
              </a:rPr>
              <a:t>data </a:t>
            </a:r>
            <a:r>
              <a:rPr sz="2000" dirty="0" smtClean="0">
                <a:latin typeface="Arial MT"/>
                <a:cs typeface="Arial MT"/>
              </a:rPr>
              <a:t>than</a:t>
            </a:r>
            <a:r>
              <a:rPr sz="2000" spc="-30" dirty="0" smtClean="0">
                <a:latin typeface="Arial MT"/>
                <a:cs typeface="Arial MT"/>
              </a:rPr>
              <a:t> </a:t>
            </a:r>
            <a:r>
              <a:rPr sz="2000" dirty="0" smtClean="0">
                <a:latin typeface="Arial MT"/>
                <a:cs typeface="Arial MT"/>
              </a:rPr>
              <a:t>a</a:t>
            </a:r>
            <a:r>
              <a:rPr sz="2000" spc="-35" dirty="0" smtClean="0">
                <a:latin typeface="Arial MT"/>
                <a:cs typeface="Arial MT"/>
              </a:rPr>
              <a:t> </a:t>
            </a:r>
            <a:r>
              <a:rPr sz="2000" dirty="0" smtClean="0">
                <a:latin typeface="Arial MT"/>
                <a:cs typeface="Arial MT"/>
              </a:rPr>
              <a:t>program’s</a:t>
            </a:r>
            <a:r>
              <a:rPr sz="2000" spc="-25" dirty="0" smtClean="0">
                <a:latin typeface="Arial MT"/>
                <a:cs typeface="Arial MT"/>
              </a:rPr>
              <a:t> </a:t>
            </a:r>
            <a:r>
              <a:rPr sz="2000" dirty="0" smtClean="0">
                <a:latin typeface="Arial MT"/>
                <a:cs typeface="Arial MT"/>
              </a:rPr>
              <a:t>allocated</a:t>
            </a:r>
            <a:r>
              <a:rPr sz="2000" spc="-45" dirty="0" smtClean="0">
                <a:latin typeface="Arial MT"/>
                <a:cs typeface="Arial MT"/>
              </a:rPr>
              <a:t> </a:t>
            </a:r>
            <a:r>
              <a:rPr sz="2000" dirty="0" smtClean="0">
                <a:latin typeface="Arial MT"/>
                <a:cs typeface="Arial MT"/>
              </a:rPr>
              <a:t>memory</a:t>
            </a:r>
            <a:r>
              <a:rPr sz="2000" spc="-30" dirty="0" smtClean="0">
                <a:latin typeface="Arial MT"/>
                <a:cs typeface="Arial MT"/>
              </a:rPr>
              <a:t> </a:t>
            </a:r>
            <a:r>
              <a:rPr sz="2000" dirty="0" smtClean="0">
                <a:latin typeface="Arial MT"/>
                <a:cs typeface="Arial MT"/>
              </a:rPr>
              <a:t>buffer</a:t>
            </a:r>
            <a:r>
              <a:rPr sz="2000" spc="-25" dirty="0" smtClean="0">
                <a:latin typeface="Arial MT"/>
                <a:cs typeface="Arial MT"/>
              </a:rPr>
              <a:t> </a:t>
            </a:r>
            <a:r>
              <a:rPr sz="2000" dirty="0" smtClean="0">
                <a:latin typeface="Arial MT"/>
                <a:cs typeface="Arial MT"/>
              </a:rPr>
              <a:t>can</a:t>
            </a:r>
            <a:r>
              <a:rPr sz="2000" spc="-25" dirty="0" smtClean="0">
                <a:latin typeface="Arial MT"/>
                <a:cs typeface="Arial MT"/>
              </a:rPr>
              <a:t> </a:t>
            </a:r>
            <a:r>
              <a:rPr sz="2000" dirty="0" smtClean="0">
                <a:latin typeface="Arial MT"/>
                <a:cs typeface="Arial MT"/>
              </a:rPr>
              <a:t>handle,</a:t>
            </a:r>
            <a:r>
              <a:rPr sz="2000" spc="-35" dirty="0" smtClean="0">
                <a:latin typeface="Arial MT"/>
                <a:cs typeface="Arial MT"/>
              </a:rPr>
              <a:t> </a:t>
            </a:r>
            <a:r>
              <a:rPr sz="2000" dirty="0" smtClean="0">
                <a:latin typeface="Arial MT"/>
                <a:cs typeface="Arial MT"/>
              </a:rPr>
              <a:t>leading</a:t>
            </a:r>
            <a:r>
              <a:rPr sz="2000" spc="-25" dirty="0" smtClean="0">
                <a:latin typeface="Arial MT"/>
                <a:cs typeface="Arial MT"/>
              </a:rPr>
              <a:t> to </a:t>
            </a:r>
            <a:r>
              <a:rPr sz="2000" dirty="0" smtClean="0">
                <a:latin typeface="Arial MT"/>
                <a:cs typeface="Arial MT"/>
              </a:rPr>
              <a:t>data</a:t>
            </a:r>
            <a:r>
              <a:rPr sz="2000" spc="-35" dirty="0" smtClean="0">
                <a:latin typeface="Arial MT"/>
                <a:cs typeface="Arial MT"/>
              </a:rPr>
              <a:t> </a:t>
            </a:r>
            <a:r>
              <a:rPr sz="2000" dirty="0" smtClean="0">
                <a:latin typeface="Arial MT"/>
                <a:cs typeface="Arial MT"/>
              </a:rPr>
              <a:t>corruption,</a:t>
            </a:r>
            <a:r>
              <a:rPr sz="2000" spc="-40" dirty="0" smtClean="0">
                <a:latin typeface="Arial MT"/>
                <a:cs typeface="Arial MT"/>
              </a:rPr>
              <a:t> </a:t>
            </a:r>
            <a:r>
              <a:rPr sz="2000" dirty="0" smtClean="0">
                <a:latin typeface="Arial MT"/>
                <a:cs typeface="Arial MT"/>
              </a:rPr>
              <a:t>system</a:t>
            </a:r>
            <a:r>
              <a:rPr sz="2000" spc="-30" dirty="0" smtClean="0">
                <a:latin typeface="Arial MT"/>
                <a:cs typeface="Arial MT"/>
              </a:rPr>
              <a:t> </a:t>
            </a:r>
            <a:r>
              <a:rPr sz="2000" dirty="0" smtClean="0">
                <a:latin typeface="Arial MT"/>
                <a:cs typeface="Arial MT"/>
              </a:rPr>
              <a:t>crashes,</a:t>
            </a:r>
            <a:r>
              <a:rPr sz="2000" spc="-30" dirty="0" smtClean="0">
                <a:latin typeface="Arial MT"/>
                <a:cs typeface="Arial MT"/>
              </a:rPr>
              <a:t> </a:t>
            </a:r>
            <a:r>
              <a:rPr sz="2000" dirty="0" smtClean="0">
                <a:latin typeface="Arial MT"/>
                <a:cs typeface="Arial MT"/>
              </a:rPr>
              <a:t>or</a:t>
            </a:r>
            <a:r>
              <a:rPr sz="2000" spc="-30" dirty="0" smtClean="0">
                <a:latin typeface="Arial MT"/>
                <a:cs typeface="Arial MT"/>
              </a:rPr>
              <a:t> </a:t>
            </a:r>
            <a:r>
              <a:rPr sz="2000" dirty="0" smtClean="0">
                <a:latin typeface="Arial MT"/>
                <a:cs typeface="Arial MT"/>
              </a:rPr>
              <a:t>execution</a:t>
            </a:r>
            <a:r>
              <a:rPr sz="2000" spc="-30" dirty="0" smtClean="0">
                <a:latin typeface="Arial MT"/>
                <a:cs typeface="Arial MT"/>
              </a:rPr>
              <a:t> </a:t>
            </a:r>
            <a:r>
              <a:rPr sz="2000" dirty="0" smtClean="0">
                <a:latin typeface="Arial MT"/>
                <a:cs typeface="Arial MT"/>
              </a:rPr>
              <a:t>of</a:t>
            </a:r>
            <a:r>
              <a:rPr sz="2000" spc="-40" dirty="0" smtClean="0">
                <a:latin typeface="Arial MT"/>
                <a:cs typeface="Arial MT"/>
              </a:rPr>
              <a:t> </a:t>
            </a:r>
            <a:r>
              <a:rPr sz="2000" dirty="0" smtClean="0">
                <a:latin typeface="Arial MT"/>
                <a:cs typeface="Arial MT"/>
              </a:rPr>
              <a:t>malicious</a:t>
            </a:r>
            <a:r>
              <a:rPr sz="2000" spc="-40" dirty="0" smtClean="0">
                <a:latin typeface="Arial MT"/>
                <a:cs typeface="Arial MT"/>
              </a:rPr>
              <a:t> </a:t>
            </a:r>
            <a:r>
              <a:rPr sz="2000" spc="-10" dirty="0" smtClean="0">
                <a:latin typeface="Arial MT"/>
                <a:cs typeface="Arial MT"/>
              </a:rPr>
              <a:t>code.</a:t>
            </a:r>
            <a:endParaRPr sz="2000" dirty="0" smtClean="0">
              <a:latin typeface="Arial MT"/>
              <a:cs typeface="Arial MT"/>
            </a:endParaRPr>
          </a:p>
          <a:p>
            <a:pPr marL="355600" marR="30480" indent="-343535">
              <a:lnSpc>
                <a:spcPct val="104700"/>
              </a:lnSpc>
              <a:spcBef>
                <a:spcPts val="380"/>
              </a:spcBef>
              <a:buClr>
                <a:srgbClr val="00007C"/>
              </a:buClr>
              <a:buSzPct val="75000"/>
              <a:buFont typeface="Wingdings"/>
              <a:buChar char=""/>
              <a:tabLst>
                <a:tab pos="355600" algn="l"/>
              </a:tabLst>
            </a:pPr>
            <a:r>
              <a:rPr sz="2000" dirty="0" smtClean="0">
                <a:latin typeface="Arial MT"/>
                <a:cs typeface="Arial MT"/>
              </a:rPr>
              <a:t>Here</a:t>
            </a:r>
            <a:r>
              <a:rPr sz="2000" spc="-25" dirty="0" smtClean="0">
                <a:latin typeface="Arial MT"/>
                <a:cs typeface="Arial MT"/>
              </a:rPr>
              <a:t> </a:t>
            </a:r>
            <a:r>
              <a:rPr sz="2000" dirty="0">
                <a:latin typeface="Arial MT"/>
                <a:cs typeface="Arial MT"/>
              </a:rPr>
              <a:t>are</a:t>
            </a:r>
            <a:r>
              <a:rPr sz="2000" spc="-15" dirty="0">
                <a:latin typeface="Arial MT"/>
                <a:cs typeface="Arial MT"/>
              </a:rPr>
              <a:t> </a:t>
            </a:r>
            <a:r>
              <a:rPr sz="2000" dirty="0">
                <a:latin typeface="Arial MT"/>
                <a:cs typeface="Arial MT"/>
              </a:rPr>
              <a:t>some</a:t>
            </a:r>
            <a:r>
              <a:rPr sz="2000" spc="-15" dirty="0">
                <a:latin typeface="Arial MT"/>
                <a:cs typeface="Arial MT"/>
              </a:rPr>
              <a:t> </a:t>
            </a:r>
            <a:r>
              <a:rPr sz="2000" dirty="0">
                <a:latin typeface="Arial MT"/>
                <a:cs typeface="Arial MT"/>
              </a:rPr>
              <a:t>key</a:t>
            </a:r>
            <a:r>
              <a:rPr sz="2000" spc="-15" dirty="0">
                <a:latin typeface="Arial MT"/>
                <a:cs typeface="Arial MT"/>
              </a:rPr>
              <a:t> </a:t>
            </a:r>
            <a:r>
              <a:rPr sz="2000" spc="-10" dirty="0">
                <a:latin typeface="Arial MT"/>
                <a:cs typeface="Arial MT"/>
              </a:rPr>
              <a:t>VMM-</a:t>
            </a:r>
            <a:r>
              <a:rPr sz="2000" dirty="0">
                <a:latin typeface="Arial MT"/>
                <a:cs typeface="Arial MT"/>
              </a:rPr>
              <a:t>based</a:t>
            </a:r>
            <a:r>
              <a:rPr sz="2000" spc="-15" dirty="0">
                <a:latin typeface="Arial MT"/>
                <a:cs typeface="Arial MT"/>
              </a:rPr>
              <a:t> </a:t>
            </a:r>
            <a:r>
              <a:rPr sz="2000" spc="-10" dirty="0">
                <a:latin typeface="Arial MT"/>
                <a:cs typeface="Arial MT"/>
              </a:rPr>
              <a:t>threats:</a:t>
            </a:r>
            <a:r>
              <a:rPr sz="2000" spc="-315" dirty="0">
                <a:latin typeface="Arial MT"/>
                <a:cs typeface="Arial MT"/>
              </a:rPr>
              <a:t> </a:t>
            </a:r>
            <a:r>
              <a:rPr sz="2000" dirty="0">
                <a:latin typeface="Arial MT"/>
                <a:cs typeface="Arial MT"/>
              </a:rPr>
              <a:t>Hypervisor</a:t>
            </a:r>
            <a:r>
              <a:rPr sz="2000" spc="-30" dirty="0">
                <a:latin typeface="Arial MT"/>
                <a:cs typeface="Arial MT"/>
              </a:rPr>
              <a:t> </a:t>
            </a:r>
            <a:r>
              <a:rPr sz="2000" dirty="0">
                <a:latin typeface="Arial MT"/>
                <a:cs typeface="Arial MT"/>
              </a:rPr>
              <a:t>Hijacking</a:t>
            </a:r>
            <a:r>
              <a:rPr sz="2000" spc="-10" dirty="0">
                <a:latin typeface="Arial MT"/>
                <a:cs typeface="Arial MT"/>
              </a:rPr>
              <a:t> (</a:t>
            </a:r>
            <a:r>
              <a:rPr sz="1800" spc="-10" dirty="0">
                <a:latin typeface="Arial MT"/>
                <a:cs typeface="Arial MT"/>
              </a:rPr>
              <a:t>allows </a:t>
            </a:r>
            <a:r>
              <a:rPr sz="1800" dirty="0">
                <a:latin typeface="Arial MT"/>
                <a:cs typeface="Arial MT"/>
              </a:rPr>
              <a:t>attackers</a:t>
            </a:r>
            <a:r>
              <a:rPr sz="1800" spc="-40" dirty="0">
                <a:latin typeface="Arial MT"/>
                <a:cs typeface="Arial MT"/>
              </a:rPr>
              <a:t> </a:t>
            </a:r>
            <a:r>
              <a:rPr sz="1800" dirty="0">
                <a:latin typeface="Arial MT"/>
                <a:cs typeface="Arial MT"/>
              </a:rPr>
              <a:t>to</a:t>
            </a:r>
            <a:r>
              <a:rPr sz="1800" spc="-30" dirty="0">
                <a:latin typeface="Arial MT"/>
                <a:cs typeface="Arial MT"/>
              </a:rPr>
              <a:t> </a:t>
            </a:r>
            <a:r>
              <a:rPr sz="1800" dirty="0">
                <a:latin typeface="Arial MT"/>
                <a:cs typeface="Arial MT"/>
              </a:rPr>
              <a:t>manipulate</a:t>
            </a:r>
            <a:r>
              <a:rPr sz="1800" spc="-35" dirty="0">
                <a:latin typeface="Arial MT"/>
                <a:cs typeface="Arial MT"/>
              </a:rPr>
              <a:t> </a:t>
            </a:r>
            <a:r>
              <a:rPr sz="1800" dirty="0">
                <a:latin typeface="Arial MT"/>
                <a:cs typeface="Arial MT"/>
              </a:rPr>
              <a:t>VM</a:t>
            </a:r>
            <a:r>
              <a:rPr sz="2000" dirty="0">
                <a:latin typeface="Arial MT"/>
                <a:cs typeface="Arial MT"/>
              </a:rPr>
              <a:t>),</a:t>
            </a:r>
            <a:r>
              <a:rPr sz="2000" spc="-310" dirty="0">
                <a:latin typeface="Arial MT"/>
                <a:cs typeface="Arial MT"/>
              </a:rPr>
              <a:t> </a:t>
            </a:r>
            <a:r>
              <a:rPr sz="2000" dirty="0">
                <a:latin typeface="Arial MT"/>
                <a:cs typeface="Arial MT"/>
              </a:rPr>
              <a:t>Denial</a:t>
            </a:r>
            <a:r>
              <a:rPr sz="2000" spc="-30" dirty="0">
                <a:latin typeface="Arial MT"/>
                <a:cs typeface="Arial MT"/>
              </a:rPr>
              <a:t> </a:t>
            </a:r>
            <a:r>
              <a:rPr sz="2000" dirty="0">
                <a:latin typeface="Arial MT"/>
                <a:cs typeface="Arial MT"/>
              </a:rPr>
              <a:t>of</a:t>
            </a:r>
            <a:r>
              <a:rPr sz="2000" spc="-40" dirty="0">
                <a:latin typeface="Arial MT"/>
                <a:cs typeface="Arial MT"/>
              </a:rPr>
              <a:t> </a:t>
            </a:r>
            <a:r>
              <a:rPr sz="2000" dirty="0">
                <a:latin typeface="Arial MT"/>
                <a:cs typeface="Arial MT"/>
              </a:rPr>
              <a:t>Service</a:t>
            </a:r>
            <a:r>
              <a:rPr sz="2000" spc="-30" dirty="0">
                <a:latin typeface="Arial MT"/>
                <a:cs typeface="Arial MT"/>
              </a:rPr>
              <a:t> </a:t>
            </a:r>
            <a:r>
              <a:rPr sz="2000" dirty="0">
                <a:latin typeface="Arial MT"/>
                <a:cs typeface="Arial MT"/>
              </a:rPr>
              <a:t>(DoS)</a:t>
            </a:r>
            <a:r>
              <a:rPr sz="2000" spc="-30" dirty="0">
                <a:latin typeface="Arial MT"/>
                <a:cs typeface="Arial MT"/>
              </a:rPr>
              <a:t> </a:t>
            </a:r>
            <a:r>
              <a:rPr sz="2000" dirty="0">
                <a:latin typeface="Arial MT"/>
                <a:cs typeface="Arial MT"/>
              </a:rPr>
              <a:t>Attacks</a:t>
            </a:r>
            <a:r>
              <a:rPr sz="2000" spc="-30" dirty="0">
                <a:latin typeface="Arial MT"/>
                <a:cs typeface="Arial MT"/>
              </a:rPr>
              <a:t> </a:t>
            </a:r>
            <a:r>
              <a:rPr sz="2000" spc="-25" dirty="0">
                <a:latin typeface="Arial MT"/>
                <a:cs typeface="Arial MT"/>
              </a:rPr>
              <a:t>on </a:t>
            </a:r>
            <a:r>
              <a:rPr sz="2000" dirty="0">
                <a:latin typeface="Arial MT"/>
                <a:cs typeface="Arial MT"/>
              </a:rPr>
              <a:t>Hypervisor(</a:t>
            </a:r>
            <a:r>
              <a:rPr sz="1800" i="1" dirty="0">
                <a:latin typeface="Arial"/>
                <a:cs typeface="Arial"/>
              </a:rPr>
              <a:t>Attackers</a:t>
            </a:r>
            <a:r>
              <a:rPr sz="1800" i="1" spc="-40" dirty="0">
                <a:latin typeface="Arial"/>
                <a:cs typeface="Arial"/>
              </a:rPr>
              <a:t> </a:t>
            </a:r>
            <a:r>
              <a:rPr sz="1800" i="1" dirty="0">
                <a:latin typeface="Arial"/>
                <a:cs typeface="Arial"/>
              </a:rPr>
              <a:t>create</a:t>
            </a:r>
            <a:r>
              <a:rPr sz="1800" i="1" spc="-30" dirty="0">
                <a:latin typeface="Arial"/>
                <a:cs typeface="Arial"/>
              </a:rPr>
              <a:t> </a:t>
            </a:r>
            <a:r>
              <a:rPr sz="1800" i="1" dirty="0">
                <a:latin typeface="Arial"/>
                <a:cs typeface="Arial"/>
              </a:rPr>
              <a:t>excessive</a:t>
            </a:r>
            <a:r>
              <a:rPr sz="1800" i="1" spc="-35" dirty="0">
                <a:latin typeface="Arial"/>
                <a:cs typeface="Arial"/>
              </a:rPr>
              <a:t> </a:t>
            </a:r>
            <a:r>
              <a:rPr sz="1800" i="1" dirty="0">
                <a:latin typeface="Arial"/>
                <a:cs typeface="Arial"/>
              </a:rPr>
              <a:t>network</a:t>
            </a:r>
            <a:r>
              <a:rPr sz="1800" i="1" spc="-25" dirty="0">
                <a:latin typeface="Arial"/>
                <a:cs typeface="Arial"/>
              </a:rPr>
              <a:t> </a:t>
            </a:r>
            <a:r>
              <a:rPr sz="1800" dirty="0">
                <a:latin typeface="Arial MT"/>
                <a:cs typeface="Arial MT"/>
              </a:rPr>
              <a:t>&amp;</a:t>
            </a:r>
            <a:r>
              <a:rPr sz="1800" spc="-35" dirty="0">
                <a:latin typeface="Arial MT"/>
                <a:cs typeface="Arial MT"/>
              </a:rPr>
              <a:t> </a:t>
            </a:r>
            <a:r>
              <a:rPr sz="1800" i="1" dirty="0">
                <a:latin typeface="Arial"/>
                <a:cs typeface="Arial"/>
              </a:rPr>
              <a:t>disrupt</a:t>
            </a:r>
            <a:r>
              <a:rPr sz="1800" i="1" spc="-35" dirty="0">
                <a:latin typeface="Arial"/>
                <a:cs typeface="Arial"/>
              </a:rPr>
              <a:t> </a:t>
            </a:r>
            <a:r>
              <a:rPr sz="1800" i="1" dirty="0">
                <a:latin typeface="Arial"/>
                <a:cs typeface="Arial"/>
              </a:rPr>
              <a:t>cloud</a:t>
            </a:r>
            <a:r>
              <a:rPr sz="1800" i="1" spc="-35" dirty="0">
                <a:latin typeface="Arial"/>
                <a:cs typeface="Arial"/>
              </a:rPr>
              <a:t> </a:t>
            </a:r>
            <a:r>
              <a:rPr sz="1800" i="1" spc="-10" dirty="0">
                <a:latin typeface="Arial"/>
                <a:cs typeface="Arial"/>
              </a:rPr>
              <a:t>services</a:t>
            </a:r>
            <a:r>
              <a:rPr sz="2000" spc="-10" dirty="0">
                <a:latin typeface="Arial MT"/>
                <a:cs typeface="Arial MT"/>
              </a:rPr>
              <a:t>)</a:t>
            </a:r>
            <a:endParaRPr sz="2000" dirty="0">
              <a:latin typeface="Arial MT"/>
              <a:cs typeface="Arial MT"/>
            </a:endParaRPr>
          </a:p>
        </p:txBody>
      </p:sp>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28</a:t>
            </a:fld>
            <a:endParaRPr spc="-25" dirty="0"/>
          </a:p>
        </p:txBody>
      </p:sp>
      <p:sp>
        <p:nvSpPr>
          <p:cNvPr id="4" name="TextBox 3"/>
          <p:cNvSpPr txBox="1"/>
          <p:nvPr/>
        </p:nvSpPr>
        <p:spPr>
          <a:xfrm>
            <a:off x="1752600" y="381000"/>
            <a:ext cx="5334000" cy="507831"/>
          </a:xfrm>
          <a:prstGeom prst="rect">
            <a:avLst/>
          </a:prstGeom>
          <a:noFill/>
        </p:spPr>
        <p:txBody>
          <a:bodyPr wrap="square" rtlCol="0">
            <a:spAutoFit/>
          </a:bodyPr>
          <a:lstStyle/>
          <a:p>
            <a:pPr algn="ctr"/>
            <a:r>
              <a:rPr kumimoji="0" lang="en-US" sz="2700" b="1" i="0" u="none" strike="noStrike" kern="0" cap="none" spc="-10" normalizeH="0" baseline="0" noProof="0" dirty="0" smtClean="0">
                <a:ln>
                  <a:noFill/>
                </a:ln>
                <a:solidFill>
                  <a:srgbClr val="333399"/>
                </a:solidFill>
                <a:effectLst/>
                <a:uLnTx/>
                <a:uFillTx/>
                <a:latin typeface="Berlin Sans FB Demi"/>
                <a:ea typeface="+mj-ea"/>
                <a:cs typeface="+mj-cs"/>
              </a:rPr>
              <a:t>VMM-</a:t>
            </a:r>
            <a:r>
              <a:rPr kumimoji="0" lang="en-US" sz="2700" b="1" i="0" u="none" strike="noStrike" kern="0" cap="none" spc="0" normalizeH="0" baseline="0" noProof="0" dirty="0" smtClean="0">
                <a:ln>
                  <a:noFill/>
                </a:ln>
                <a:solidFill>
                  <a:srgbClr val="333399"/>
                </a:solidFill>
                <a:effectLst/>
                <a:uLnTx/>
                <a:uFillTx/>
                <a:latin typeface="Berlin Sans FB Demi"/>
                <a:ea typeface="+mj-ea"/>
                <a:cs typeface="+mj-cs"/>
              </a:rPr>
              <a:t>based</a:t>
            </a:r>
            <a:r>
              <a:rPr kumimoji="0" lang="en-US" sz="2700" b="1" i="0" u="none" strike="noStrike" kern="0" cap="none" spc="10" normalizeH="0" baseline="0" noProof="0" dirty="0" smtClean="0">
                <a:ln>
                  <a:noFill/>
                </a:ln>
                <a:solidFill>
                  <a:srgbClr val="333399"/>
                </a:solidFill>
                <a:effectLst/>
                <a:uLnTx/>
                <a:uFillTx/>
                <a:latin typeface="Berlin Sans FB Demi"/>
                <a:ea typeface="+mj-ea"/>
                <a:cs typeface="+mj-cs"/>
              </a:rPr>
              <a:t> </a:t>
            </a:r>
            <a:r>
              <a:rPr kumimoji="0" lang="en-US" sz="2700" b="1" i="0" u="none" strike="noStrike" kern="0" cap="none" spc="-10" normalizeH="0" baseline="0" noProof="0" dirty="0" smtClean="0">
                <a:ln>
                  <a:noFill/>
                </a:ln>
                <a:solidFill>
                  <a:srgbClr val="333399"/>
                </a:solidFill>
                <a:effectLst/>
                <a:uLnTx/>
                <a:uFillTx/>
                <a:latin typeface="Berlin Sans FB Demi"/>
                <a:ea typeface="+mj-ea"/>
                <a:cs typeface="+mj-cs"/>
              </a:rPr>
              <a:t>threats</a:t>
            </a:r>
            <a:endParaRPr lang="en-US" dirty="0"/>
          </a:p>
        </p:txBody>
      </p:sp>
    </p:spTree>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335" rIns="0" bIns="0" rtlCol="0">
            <a:spAutoFit/>
          </a:bodyPr>
          <a:lstStyle/>
          <a:p>
            <a:pPr marL="126364">
              <a:lnSpc>
                <a:spcPct val="100000"/>
              </a:lnSpc>
              <a:spcBef>
                <a:spcPts val="105"/>
              </a:spcBef>
            </a:pPr>
            <a:r>
              <a:rPr spc="-10" dirty="0"/>
              <a:t>VM-</a:t>
            </a:r>
            <a:r>
              <a:rPr dirty="0"/>
              <a:t>based </a:t>
            </a:r>
            <a:r>
              <a:rPr spc="-10" dirty="0"/>
              <a:t>threats</a:t>
            </a:r>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29</a:t>
            </a:fld>
            <a:endParaRPr spc="-25" dirty="0"/>
          </a:p>
        </p:txBody>
      </p:sp>
      <p:sp>
        <p:nvSpPr>
          <p:cNvPr id="3" name="object 3"/>
          <p:cNvSpPr txBox="1"/>
          <p:nvPr/>
        </p:nvSpPr>
        <p:spPr>
          <a:xfrm>
            <a:off x="641095" y="1386586"/>
            <a:ext cx="8035290" cy="5358390"/>
          </a:xfrm>
          <a:prstGeom prst="rect">
            <a:avLst/>
          </a:prstGeom>
        </p:spPr>
        <p:txBody>
          <a:bodyPr vert="horz" wrap="square" lIns="0" tIns="12065" rIns="0" bIns="0" rtlCol="0">
            <a:spAutoFit/>
          </a:bodyPr>
          <a:lstStyle/>
          <a:p>
            <a:pPr marL="355600" marR="60960" indent="-343535">
              <a:lnSpc>
                <a:spcPts val="2510"/>
              </a:lnSpc>
              <a:spcBef>
                <a:spcPts val="95"/>
              </a:spcBef>
              <a:buClr>
                <a:srgbClr val="00007C"/>
              </a:buClr>
              <a:buSzPct val="75000"/>
              <a:buFont typeface="Wingdings"/>
              <a:buChar char=""/>
              <a:tabLst>
                <a:tab pos="355600" algn="l"/>
              </a:tabLst>
            </a:pPr>
            <a:r>
              <a:rPr sz="2000" spc="-10" dirty="0">
                <a:latin typeface="Arial MT"/>
                <a:cs typeface="Arial MT"/>
              </a:rPr>
              <a:t>VM-</a:t>
            </a:r>
            <a:r>
              <a:rPr sz="2000" dirty="0">
                <a:latin typeface="Arial MT"/>
                <a:cs typeface="Arial MT"/>
              </a:rPr>
              <a:t>based</a:t>
            </a:r>
            <a:r>
              <a:rPr sz="2000" spc="-25" dirty="0">
                <a:latin typeface="Arial MT"/>
                <a:cs typeface="Arial MT"/>
              </a:rPr>
              <a:t> </a:t>
            </a:r>
            <a:r>
              <a:rPr sz="2000" dirty="0">
                <a:latin typeface="Arial MT"/>
                <a:cs typeface="Arial MT"/>
              </a:rPr>
              <a:t>threats</a:t>
            </a:r>
            <a:r>
              <a:rPr sz="2000" spc="-25" dirty="0">
                <a:latin typeface="Arial MT"/>
                <a:cs typeface="Arial MT"/>
              </a:rPr>
              <a:t> </a:t>
            </a:r>
            <a:r>
              <a:rPr sz="2000" dirty="0">
                <a:latin typeface="Arial MT"/>
                <a:cs typeface="Arial MT"/>
              </a:rPr>
              <a:t>target</a:t>
            </a:r>
            <a:r>
              <a:rPr sz="2000" spc="-35"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virtualization</a:t>
            </a:r>
            <a:r>
              <a:rPr sz="2000" spc="-25" dirty="0">
                <a:latin typeface="Arial MT"/>
                <a:cs typeface="Arial MT"/>
              </a:rPr>
              <a:t> </a:t>
            </a:r>
            <a:r>
              <a:rPr sz="2000" dirty="0">
                <a:latin typeface="Arial MT"/>
                <a:cs typeface="Arial MT"/>
              </a:rPr>
              <a:t>layer,</a:t>
            </a:r>
            <a:r>
              <a:rPr sz="2000" spc="-25" dirty="0">
                <a:latin typeface="Arial MT"/>
                <a:cs typeface="Arial MT"/>
              </a:rPr>
              <a:t> </a:t>
            </a:r>
            <a:r>
              <a:rPr sz="2000" dirty="0">
                <a:latin typeface="Arial MT"/>
                <a:cs typeface="Arial MT"/>
              </a:rPr>
              <a:t>guest</a:t>
            </a:r>
            <a:r>
              <a:rPr sz="2000" spc="-25" dirty="0">
                <a:latin typeface="Arial MT"/>
                <a:cs typeface="Arial MT"/>
              </a:rPr>
              <a:t> </a:t>
            </a:r>
            <a:r>
              <a:rPr sz="2000" dirty="0">
                <a:latin typeface="Arial MT"/>
                <a:cs typeface="Arial MT"/>
              </a:rPr>
              <a:t>VMs,</a:t>
            </a:r>
            <a:r>
              <a:rPr sz="2000" spc="-25" dirty="0">
                <a:latin typeface="Arial MT"/>
                <a:cs typeface="Arial MT"/>
              </a:rPr>
              <a:t> </a:t>
            </a:r>
            <a:r>
              <a:rPr sz="2000" dirty="0">
                <a:latin typeface="Arial MT"/>
                <a:cs typeface="Arial MT"/>
              </a:rPr>
              <a:t>in</a:t>
            </a:r>
            <a:r>
              <a:rPr sz="2000" spc="-25" dirty="0">
                <a:latin typeface="Arial MT"/>
                <a:cs typeface="Arial MT"/>
              </a:rPr>
              <a:t> </a:t>
            </a:r>
            <a:r>
              <a:rPr sz="2000" spc="-10" dirty="0">
                <a:latin typeface="Arial MT"/>
                <a:cs typeface="Arial MT"/>
              </a:rPr>
              <a:t>cloud </a:t>
            </a:r>
            <a:r>
              <a:rPr sz="2000" dirty="0">
                <a:latin typeface="Arial MT"/>
                <a:cs typeface="Arial MT"/>
              </a:rPr>
              <a:t>environments.</a:t>
            </a:r>
            <a:r>
              <a:rPr sz="2000" spc="-35" dirty="0">
                <a:latin typeface="Arial MT"/>
                <a:cs typeface="Arial MT"/>
              </a:rPr>
              <a:t> </a:t>
            </a:r>
            <a:r>
              <a:rPr sz="2000" dirty="0">
                <a:latin typeface="Arial MT"/>
                <a:cs typeface="Arial MT"/>
              </a:rPr>
              <a:t>Since</a:t>
            </a:r>
            <a:r>
              <a:rPr sz="2000" spc="-25" dirty="0">
                <a:latin typeface="Arial MT"/>
                <a:cs typeface="Arial MT"/>
              </a:rPr>
              <a:t> </a:t>
            </a:r>
            <a:r>
              <a:rPr sz="2000" dirty="0">
                <a:latin typeface="Arial MT"/>
                <a:cs typeface="Arial MT"/>
              </a:rPr>
              <a:t>VMs</a:t>
            </a:r>
            <a:r>
              <a:rPr sz="2000" spc="-20" dirty="0">
                <a:latin typeface="Arial MT"/>
                <a:cs typeface="Arial MT"/>
              </a:rPr>
              <a:t> </a:t>
            </a:r>
            <a:r>
              <a:rPr sz="2000" dirty="0">
                <a:latin typeface="Arial MT"/>
                <a:cs typeface="Arial MT"/>
              </a:rPr>
              <a:t>share</a:t>
            </a:r>
            <a:r>
              <a:rPr sz="2000" spc="-25" dirty="0">
                <a:latin typeface="Arial MT"/>
                <a:cs typeface="Arial MT"/>
              </a:rPr>
              <a:t> </a:t>
            </a:r>
            <a:r>
              <a:rPr sz="2000" dirty="0">
                <a:latin typeface="Arial MT"/>
                <a:cs typeface="Arial MT"/>
              </a:rPr>
              <a:t>the</a:t>
            </a:r>
            <a:r>
              <a:rPr sz="2000" spc="-45" dirty="0">
                <a:latin typeface="Arial MT"/>
                <a:cs typeface="Arial MT"/>
              </a:rPr>
              <a:t> </a:t>
            </a:r>
            <a:r>
              <a:rPr sz="2000" dirty="0">
                <a:latin typeface="Arial MT"/>
                <a:cs typeface="Arial MT"/>
              </a:rPr>
              <a:t>same</a:t>
            </a:r>
            <a:r>
              <a:rPr sz="2000" spc="-20" dirty="0">
                <a:latin typeface="Arial MT"/>
                <a:cs typeface="Arial MT"/>
              </a:rPr>
              <a:t> </a:t>
            </a:r>
            <a:r>
              <a:rPr sz="2000" dirty="0">
                <a:latin typeface="Arial MT"/>
                <a:cs typeface="Arial MT"/>
              </a:rPr>
              <a:t>physical</a:t>
            </a:r>
            <a:r>
              <a:rPr sz="2000" spc="-25" dirty="0">
                <a:latin typeface="Arial MT"/>
                <a:cs typeface="Arial MT"/>
              </a:rPr>
              <a:t> </a:t>
            </a:r>
            <a:r>
              <a:rPr sz="2000" spc="-10" dirty="0">
                <a:latin typeface="Arial MT"/>
                <a:cs typeface="Arial MT"/>
              </a:rPr>
              <a:t>infrastructure,</a:t>
            </a:r>
            <a:endParaRPr sz="2000" dirty="0">
              <a:latin typeface="Arial MT"/>
              <a:cs typeface="Arial MT"/>
            </a:endParaRPr>
          </a:p>
          <a:p>
            <a:pPr marL="355600">
              <a:lnSpc>
                <a:spcPct val="100000"/>
              </a:lnSpc>
              <a:spcBef>
                <a:spcPts val="5"/>
              </a:spcBef>
            </a:pPr>
            <a:r>
              <a:rPr sz="2000" dirty="0">
                <a:latin typeface="Arial MT"/>
                <a:cs typeface="Arial MT"/>
              </a:rPr>
              <a:t>any</a:t>
            </a:r>
            <a:r>
              <a:rPr sz="2000" spc="-35" dirty="0">
                <a:latin typeface="Arial MT"/>
                <a:cs typeface="Arial MT"/>
              </a:rPr>
              <a:t> </a:t>
            </a:r>
            <a:r>
              <a:rPr sz="2000" dirty="0">
                <a:latin typeface="Arial MT"/>
                <a:cs typeface="Arial MT"/>
              </a:rPr>
              <a:t>security</a:t>
            </a:r>
            <a:r>
              <a:rPr sz="2000" spc="-20" dirty="0">
                <a:latin typeface="Arial MT"/>
                <a:cs typeface="Arial MT"/>
              </a:rPr>
              <a:t> </a:t>
            </a:r>
            <a:r>
              <a:rPr sz="2000" dirty="0">
                <a:latin typeface="Arial MT"/>
                <a:cs typeface="Arial MT"/>
              </a:rPr>
              <a:t>weakness</a:t>
            </a:r>
            <a:r>
              <a:rPr sz="2000" spc="-20" dirty="0">
                <a:latin typeface="Arial MT"/>
                <a:cs typeface="Arial MT"/>
              </a:rPr>
              <a:t> </a:t>
            </a:r>
            <a:r>
              <a:rPr sz="2000" dirty="0">
                <a:latin typeface="Arial MT"/>
                <a:cs typeface="Arial MT"/>
              </a:rPr>
              <a:t>can</a:t>
            </a:r>
            <a:r>
              <a:rPr sz="2000" spc="-20" dirty="0">
                <a:latin typeface="Arial MT"/>
                <a:cs typeface="Arial MT"/>
              </a:rPr>
              <a:t> </a:t>
            </a:r>
            <a:r>
              <a:rPr sz="2000" dirty="0">
                <a:latin typeface="Arial MT"/>
                <a:cs typeface="Arial MT"/>
              </a:rPr>
              <a:t>lead</a:t>
            </a:r>
            <a:r>
              <a:rPr sz="2000" spc="-20" dirty="0">
                <a:latin typeface="Arial MT"/>
                <a:cs typeface="Arial MT"/>
              </a:rPr>
              <a:t> </a:t>
            </a:r>
            <a:r>
              <a:rPr sz="2000" dirty="0">
                <a:latin typeface="Arial MT"/>
                <a:cs typeface="Arial MT"/>
              </a:rPr>
              <a:t>to</a:t>
            </a:r>
            <a:r>
              <a:rPr sz="2000" spc="-20" dirty="0">
                <a:latin typeface="Arial MT"/>
                <a:cs typeface="Arial MT"/>
              </a:rPr>
              <a:t> </a:t>
            </a:r>
            <a:r>
              <a:rPr sz="2000" dirty="0">
                <a:latin typeface="Arial MT"/>
                <a:cs typeface="Arial MT"/>
              </a:rPr>
              <a:t>data</a:t>
            </a:r>
            <a:r>
              <a:rPr sz="2000" spc="-35" dirty="0">
                <a:latin typeface="Arial MT"/>
                <a:cs typeface="Arial MT"/>
              </a:rPr>
              <a:t> </a:t>
            </a:r>
            <a:r>
              <a:rPr sz="2000" dirty="0">
                <a:latin typeface="Arial MT"/>
                <a:cs typeface="Arial MT"/>
              </a:rPr>
              <a:t>breaches,</a:t>
            </a:r>
            <a:r>
              <a:rPr sz="2000" spc="-25" dirty="0">
                <a:latin typeface="Arial MT"/>
                <a:cs typeface="Arial MT"/>
              </a:rPr>
              <a:t> </a:t>
            </a:r>
            <a:r>
              <a:rPr sz="2000" spc="-10" dirty="0">
                <a:latin typeface="Arial MT"/>
                <a:cs typeface="Arial MT"/>
              </a:rPr>
              <a:t>unauthorized</a:t>
            </a:r>
            <a:endParaRPr sz="2000" dirty="0">
              <a:latin typeface="Arial MT"/>
              <a:cs typeface="Arial MT"/>
            </a:endParaRPr>
          </a:p>
          <a:p>
            <a:pPr marL="355600">
              <a:lnSpc>
                <a:spcPct val="100000"/>
              </a:lnSpc>
              <a:spcBef>
                <a:spcPts val="120"/>
              </a:spcBef>
            </a:pPr>
            <a:r>
              <a:rPr sz="2000" spc="-10" dirty="0">
                <a:latin typeface="Arial MT"/>
                <a:cs typeface="Arial MT"/>
              </a:rPr>
              <a:t>access.</a:t>
            </a:r>
            <a:endParaRPr sz="2000" dirty="0">
              <a:latin typeface="Arial MT"/>
              <a:cs typeface="Arial MT"/>
            </a:endParaRPr>
          </a:p>
          <a:p>
            <a:pPr marL="355600" marR="864869" indent="-343535">
              <a:lnSpc>
                <a:spcPct val="105000"/>
              </a:lnSpc>
              <a:spcBef>
                <a:spcPts val="145"/>
              </a:spcBef>
              <a:buClr>
                <a:srgbClr val="00007C"/>
              </a:buClr>
              <a:buSzPct val="75000"/>
              <a:buFont typeface="Wingdings"/>
              <a:buChar char=""/>
              <a:tabLst>
                <a:tab pos="355600" algn="l"/>
              </a:tabLst>
            </a:pPr>
            <a:r>
              <a:rPr sz="2000" dirty="0">
                <a:latin typeface="Arial MT"/>
                <a:cs typeface="Arial MT"/>
              </a:rPr>
              <a:t>Unauthorized</a:t>
            </a:r>
            <a:r>
              <a:rPr sz="2000" spc="-40" dirty="0">
                <a:latin typeface="Arial MT"/>
                <a:cs typeface="Arial MT"/>
              </a:rPr>
              <a:t> </a:t>
            </a:r>
            <a:r>
              <a:rPr sz="2000" dirty="0">
                <a:latin typeface="Arial MT"/>
                <a:cs typeface="Arial MT"/>
              </a:rPr>
              <a:t>users</a:t>
            </a:r>
            <a:r>
              <a:rPr sz="2000" spc="-25" dirty="0">
                <a:latin typeface="Arial MT"/>
                <a:cs typeface="Arial MT"/>
              </a:rPr>
              <a:t> </a:t>
            </a:r>
            <a:r>
              <a:rPr sz="2000" dirty="0">
                <a:latin typeface="Arial MT"/>
                <a:cs typeface="Arial MT"/>
              </a:rPr>
              <a:t>may</a:t>
            </a:r>
            <a:r>
              <a:rPr sz="2000" spc="-25" dirty="0">
                <a:latin typeface="Arial MT"/>
                <a:cs typeface="Arial MT"/>
              </a:rPr>
              <a:t> </a:t>
            </a:r>
            <a:r>
              <a:rPr sz="2000" dirty="0">
                <a:latin typeface="Arial MT"/>
                <a:cs typeface="Arial MT"/>
              </a:rPr>
              <a:t>create</a:t>
            </a:r>
            <a:r>
              <a:rPr sz="2000" spc="-30" dirty="0">
                <a:latin typeface="Arial MT"/>
                <a:cs typeface="Arial MT"/>
              </a:rPr>
              <a:t> </a:t>
            </a:r>
            <a:r>
              <a:rPr sz="2000" dirty="0">
                <a:latin typeface="Arial MT"/>
                <a:cs typeface="Arial MT"/>
              </a:rPr>
              <a:t>insecure</a:t>
            </a:r>
            <a:r>
              <a:rPr sz="2000" spc="-25" dirty="0">
                <a:latin typeface="Arial MT"/>
                <a:cs typeface="Arial MT"/>
              </a:rPr>
              <a:t> </a:t>
            </a:r>
            <a:r>
              <a:rPr sz="2000" dirty="0">
                <a:latin typeface="Arial MT"/>
                <a:cs typeface="Arial MT"/>
              </a:rPr>
              <a:t>VM</a:t>
            </a:r>
            <a:r>
              <a:rPr sz="2000" spc="-35" dirty="0">
                <a:latin typeface="Arial MT"/>
                <a:cs typeface="Arial MT"/>
              </a:rPr>
              <a:t> </a:t>
            </a:r>
            <a:r>
              <a:rPr sz="2000" dirty="0">
                <a:latin typeface="Arial MT"/>
                <a:cs typeface="Arial MT"/>
              </a:rPr>
              <a:t>or</a:t>
            </a:r>
            <a:r>
              <a:rPr sz="2000" spc="-20" dirty="0">
                <a:latin typeface="Arial MT"/>
                <a:cs typeface="Arial MT"/>
              </a:rPr>
              <a:t> </a:t>
            </a:r>
            <a:r>
              <a:rPr sz="2000" dirty="0">
                <a:latin typeface="Arial MT"/>
                <a:cs typeface="Arial MT"/>
              </a:rPr>
              <a:t>may</a:t>
            </a:r>
            <a:r>
              <a:rPr sz="2000" spc="-20" dirty="0">
                <a:latin typeface="Arial MT"/>
                <a:cs typeface="Arial MT"/>
              </a:rPr>
              <a:t> </a:t>
            </a:r>
            <a:r>
              <a:rPr sz="2000" spc="-10" dirty="0">
                <a:latin typeface="Arial MT"/>
                <a:cs typeface="Arial MT"/>
              </a:rPr>
              <a:t>perform </a:t>
            </a:r>
            <a:r>
              <a:rPr sz="2000" dirty="0">
                <a:latin typeface="Arial MT"/>
                <a:cs typeface="Arial MT"/>
              </a:rPr>
              <a:t>unauthorized</a:t>
            </a:r>
            <a:r>
              <a:rPr sz="2000" spc="-55" dirty="0">
                <a:latin typeface="Arial MT"/>
                <a:cs typeface="Arial MT"/>
              </a:rPr>
              <a:t> </a:t>
            </a:r>
            <a:r>
              <a:rPr sz="2000" dirty="0">
                <a:latin typeface="Arial MT"/>
                <a:cs typeface="Arial MT"/>
              </a:rPr>
              <a:t>administrative</a:t>
            </a:r>
            <a:r>
              <a:rPr sz="2000" spc="-40" dirty="0">
                <a:latin typeface="Arial MT"/>
                <a:cs typeface="Arial MT"/>
              </a:rPr>
              <a:t> </a:t>
            </a:r>
            <a:r>
              <a:rPr sz="2000" dirty="0">
                <a:latin typeface="Arial MT"/>
                <a:cs typeface="Arial MT"/>
              </a:rPr>
              <a:t>actions</a:t>
            </a:r>
            <a:r>
              <a:rPr sz="2000" spc="-40" dirty="0">
                <a:latin typeface="Arial MT"/>
                <a:cs typeface="Arial MT"/>
              </a:rPr>
              <a:t> </a:t>
            </a:r>
            <a:r>
              <a:rPr sz="2000" dirty="0">
                <a:latin typeface="Arial MT"/>
                <a:cs typeface="Arial MT"/>
              </a:rPr>
              <a:t>on</a:t>
            </a:r>
            <a:r>
              <a:rPr sz="2000" spc="-55" dirty="0">
                <a:latin typeface="Arial MT"/>
                <a:cs typeface="Arial MT"/>
              </a:rPr>
              <a:t> </a:t>
            </a:r>
            <a:r>
              <a:rPr sz="2000" dirty="0">
                <a:latin typeface="Arial MT"/>
                <a:cs typeface="Arial MT"/>
              </a:rPr>
              <a:t>existing</a:t>
            </a:r>
            <a:r>
              <a:rPr sz="2000" spc="-25" dirty="0">
                <a:latin typeface="Arial MT"/>
                <a:cs typeface="Arial MT"/>
              </a:rPr>
              <a:t> </a:t>
            </a:r>
            <a:r>
              <a:rPr sz="2000" spc="-20" dirty="0">
                <a:latin typeface="Arial MT"/>
                <a:cs typeface="Arial MT"/>
              </a:rPr>
              <a:t>VMs.</a:t>
            </a:r>
            <a:endParaRPr sz="2000" dirty="0">
              <a:latin typeface="Arial MT"/>
              <a:cs typeface="Arial MT"/>
            </a:endParaRPr>
          </a:p>
          <a:p>
            <a:pPr marL="355600" indent="-342900">
              <a:lnSpc>
                <a:spcPct val="100000"/>
              </a:lnSpc>
              <a:spcBef>
                <a:spcPts val="265"/>
              </a:spcBef>
              <a:buClr>
                <a:srgbClr val="00007C"/>
              </a:buClr>
              <a:buSzPct val="75000"/>
              <a:buFont typeface="Wingdings"/>
              <a:buChar char=""/>
              <a:tabLst>
                <a:tab pos="355600" algn="l"/>
              </a:tabLst>
            </a:pPr>
            <a:r>
              <a:rPr sz="2000" dirty="0">
                <a:latin typeface="Arial MT"/>
                <a:cs typeface="Arial MT"/>
              </a:rPr>
              <a:t>Probable</a:t>
            </a:r>
            <a:r>
              <a:rPr sz="2000" spc="-70" dirty="0">
                <a:latin typeface="Arial MT"/>
                <a:cs typeface="Arial MT"/>
              </a:rPr>
              <a:t> </a:t>
            </a:r>
            <a:r>
              <a:rPr sz="2000" spc="-10" dirty="0">
                <a:latin typeface="Arial MT"/>
                <a:cs typeface="Arial MT"/>
              </a:rPr>
              <a:t>cause:</a:t>
            </a:r>
            <a:endParaRPr sz="2000" dirty="0">
              <a:latin typeface="Arial MT"/>
              <a:cs typeface="Arial MT"/>
            </a:endParaRPr>
          </a:p>
          <a:p>
            <a:pPr marL="762635" marR="173990" lvl="1" indent="-292735">
              <a:lnSpc>
                <a:spcPct val="100299"/>
              </a:lnSpc>
              <a:spcBef>
                <a:spcPts val="265"/>
              </a:spcBef>
              <a:buClr>
                <a:srgbClr val="9999CC"/>
              </a:buClr>
              <a:buSzPct val="80555"/>
              <a:buFont typeface="Wingdings" panose="05000000000000000000" pitchFamily="2" charset="2"/>
              <a:buChar char="§"/>
              <a:tabLst>
                <a:tab pos="762635" algn="l"/>
              </a:tabLst>
            </a:pPr>
            <a:r>
              <a:rPr sz="1800" dirty="0">
                <a:latin typeface="Arial MT"/>
                <a:cs typeface="Arial MT"/>
              </a:rPr>
              <a:t>improper</a:t>
            </a:r>
            <a:r>
              <a:rPr sz="1800" spc="-25" dirty="0">
                <a:latin typeface="Arial MT"/>
                <a:cs typeface="Arial MT"/>
              </a:rPr>
              <a:t> </a:t>
            </a:r>
            <a:r>
              <a:rPr sz="1800" dirty="0">
                <a:latin typeface="Arial MT"/>
                <a:cs typeface="Arial MT"/>
              </a:rPr>
              <a:t>configuration</a:t>
            </a:r>
            <a:r>
              <a:rPr sz="1800" spc="-35" dirty="0">
                <a:latin typeface="Arial MT"/>
                <a:cs typeface="Arial MT"/>
              </a:rPr>
              <a:t> </a:t>
            </a:r>
            <a:r>
              <a:rPr sz="1800" dirty="0">
                <a:latin typeface="Arial MT"/>
                <a:cs typeface="Arial MT"/>
              </a:rPr>
              <a:t>of</a:t>
            </a:r>
            <a:r>
              <a:rPr sz="1800" spc="-25" dirty="0">
                <a:latin typeface="Arial MT"/>
                <a:cs typeface="Arial MT"/>
              </a:rPr>
              <a:t> </a:t>
            </a:r>
            <a:r>
              <a:rPr sz="1800" dirty="0">
                <a:latin typeface="Arial MT"/>
                <a:cs typeface="Arial MT"/>
              </a:rPr>
              <a:t>access</a:t>
            </a:r>
            <a:r>
              <a:rPr sz="1800" spc="-20" dirty="0">
                <a:latin typeface="Arial MT"/>
                <a:cs typeface="Arial MT"/>
              </a:rPr>
              <a:t> </a:t>
            </a:r>
            <a:r>
              <a:rPr sz="1800" dirty="0">
                <a:latin typeface="Arial MT"/>
                <a:cs typeface="Arial MT"/>
              </a:rPr>
              <a:t>controls</a:t>
            </a:r>
            <a:r>
              <a:rPr sz="1800" spc="-30" dirty="0">
                <a:latin typeface="Arial MT"/>
                <a:cs typeface="Arial MT"/>
              </a:rPr>
              <a:t> </a:t>
            </a:r>
            <a:r>
              <a:rPr sz="1800" dirty="0">
                <a:latin typeface="Arial MT"/>
                <a:cs typeface="Arial MT"/>
              </a:rPr>
              <a:t>on</a:t>
            </a:r>
            <a:r>
              <a:rPr sz="1800" spc="-20" dirty="0">
                <a:latin typeface="Arial MT"/>
                <a:cs typeface="Arial MT"/>
              </a:rPr>
              <a:t> </a:t>
            </a:r>
            <a:r>
              <a:rPr sz="1800" dirty="0">
                <a:latin typeface="Arial MT"/>
                <a:cs typeface="Arial MT"/>
              </a:rPr>
              <a:t>VM</a:t>
            </a:r>
            <a:r>
              <a:rPr sz="1800" spc="-25" dirty="0">
                <a:latin typeface="Arial MT"/>
                <a:cs typeface="Arial MT"/>
              </a:rPr>
              <a:t> </a:t>
            </a:r>
            <a:r>
              <a:rPr sz="1800" dirty="0">
                <a:latin typeface="Arial MT"/>
                <a:cs typeface="Arial MT"/>
              </a:rPr>
              <a:t>administrative</a:t>
            </a:r>
            <a:r>
              <a:rPr sz="1800" spc="-20" dirty="0">
                <a:latin typeface="Arial MT"/>
                <a:cs typeface="Arial MT"/>
              </a:rPr>
              <a:t> </a:t>
            </a:r>
            <a:r>
              <a:rPr sz="1800" spc="-10" dirty="0">
                <a:latin typeface="Arial MT"/>
                <a:cs typeface="Arial MT"/>
              </a:rPr>
              <a:t>tasks </a:t>
            </a:r>
            <a:r>
              <a:rPr sz="1800" dirty="0">
                <a:latin typeface="Arial MT"/>
                <a:cs typeface="Arial MT"/>
              </a:rPr>
              <a:t>such</a:t>
            </a:r>
            <a:r>
              <a:rPr sz="1800" spc="-30" dirty="0">
                <a:latin typeface="Arial MT"/>
                <a:cs typeface="Arial MT"/>
              </a:rPr>
              <a:t> </a:t>
            </a:r>
            <a:r>
              <a:rPr sz="1800" dirty="0">
                <a:latin typeface="Arial MT"/>
                <a:cs typeface="Arial MT"/>
              </a:rPr>
              <a:t>as</a:t>
            </a:r>
            <a:r>
              <a:rPr sz="1800" spc="-20" dirty="0">
                <a:latin typeface="Arial MT"/>
                <a:cs typeface="Arial MT"/>
              </a:rPr>
              <a:t> </a:t>
            </a:r>
            <a:r>
              <a:rPr sz="1800" dirty="0">
                <a:latin typeface="Arial MT"/>
                <a:cs typeface="Arial MT"/>
              </a:rPr>
              <a:t>instance</a:t>
            </a:r>
            <a:r>
              <a:rPr sz="1800" spc="-15" dirty="0">
                <a:latin typeface="Arial MT"/>
                <a:cs typeface="Arial MT"/>
              </a:rPr>
              <a:t> </a:t>
            </a:r>
            <a:r>
              <a:rPr sz="1800" dirty="0">
                <a:latin typeface="Arial MT"/>
                <a:cs typeface="Arial MT"/>
              </a:rPr>
              <a:t>creation,</a:t>
            </a:r>
            <a:r>
              <a:rPr sz="1800" spc="-20" dirty="0">
                <a:latin typeface="Arial MT"/>
                <a:cs typeface="Arial MT"/>
              </a:rPr>
              <a:t> </a:t>
            </a:r>
            <a:r>
              <a:rPr sz="1800" dirty="0">
                <a:latin typeface="Arial MT"/>
                <a:cs typeface="Arial MT"/>
              </a:rPr>
              <a:t>launching,</a:t>
            </a:r>
            <a:r>
              <a:rPr sz="1800" spc="-15" dirty="0">
                <a:latin typeface="Arial MT"/>
                <a:cs typeface="Arial MT"/>
              </a:rPr>
              <a:t> </a:t>
            </a:r>
            <a:r>
              <a:rPr sz="1800" dirty="0">
                <a:latin typeface="Arial MT"/>
                <a:cs typeface="Arial MT"/>
              </a:rPr>
              <a:t>suspension,</a:t>
            </a:r>
            <a:r>
              <a:rPr sz="1800" spc="-10" dirty="0">
                <a:latin typeface="Arial MT"/>
                <a:cs typeface="Arial MT"/>
              </a:rPr>
              <a:t> re-</a:t>
            </a:r>
            <a:r>
              <a:rPr sz="1800" dirty="0">
                <a:latin typeface="Arial MT"/>
                <a:cs typeface="Arial MT"/>
              </a:rPr>
              <a:t>activation</a:t>
            </a:r>
            <a:r>
              <a:rPr sz="1800" spc="-30" dirty="0">
                <a:latin typeface="Arial MT"/>
                <a:cs typeface="Arial MT"/>
              </a:rPr>
              <a:t> </a:t>
            </a:r>
            <a:r>
              <a:rPr sz="1800" dirty="0">
                <a:latin typeface="Arial MT"/>
                <a:cs typeface="Arial MT"/>
              </a:rPr>
              <a:t>and</a:t>
            </a:r>
            <a:r>
              <a:rPr sz="1800" spc="-15" dirty="0">
                <a:latin typeface="Arial MT"/>
                <a:cs typeface="Arial MT"/>
              </a:rPr>
              <a:t> </a:t>
            </a:r>
            <a:r>
              <a:rPr sz="1800" spc="-25" dirty="0">
                <a:latin typeface="Arial MT"/>
                <a:cs typeface="Arial MT"/>
              </a:rPr>
              <a:t>so on.</a:t>
            </a:r>
            <a:endParaRPr sz="1800" dirty="0">
              <a:latin typeface="Arial MT"/>
              <a:cs typeface="Arial MT"/>
            </a:endParaRPr>
          </a:p>
          <a:p>
            <a:pPr marL="355600" marR="5080" indent="-343535">
              <a:lnSpc>
                <a:spcPct val="105000"/>
              </a:lnSpc>
              <a:spcBef>
                <a:spcPts val="545"/>
              </a:spcBef>
              <a:buClr>
                <a:srgbClr val="00007C"/>
              </a:buClr>
              <a:buSzPct val="75000"/>
              <a:buFont typeface="Wingdings"/>
              <a:buChar char=""/>
              <a:tabLst>
                <a:tab pos="355600" algn="l"/>
              </a:tabLst>
            </a:pPr>
            <a:r>
              <a:rPr sz="2000" dirty="0">
                <a:latin typeface="Arial MT"/>
                <a:cs typeface="Arial MT"/>
              </a:rPr>
              <a:t>Presence</a:t>
            </a:r>
            <a:r>
              <a:rPr sz="2000" spc="-25" dirty="0">
                <a:latin typeface="Arial MT"/>
                <a:cs typeface="Arial MT"/>
              </a:rPr>
              <a:t> </a:t>
            </a:r>
            <a:r>
              <a:rPr sz="2000" dirty="0">
                <a:latin typeface="Arial MT"/>
                <a:cs typeface="Arial MT"/>
              </a:rPr>
              <a:t>of</a:t>
            </a:r>
            <a:r>
              <a:rPr sz="2000" spc="-35" dirty="0">
                <a:latin typeface="Arial MT"/>
                <a:cs typeface="Arial MT"/>
              </a:rPr>
              <a:t> </a:t>
            </a:r>
            <a:r>
              <a:rPr sz="2000" dirty="0">
                <a:latin typeface="Arial MT"/>
                <a:cs typeface="Arial MT"/>
              </a:rPr>
              <a:t>insecure</a:t>
            </a:r>
            <a:r>
              <a:rPr sz="2000" spc="-30" dirty="0">
                <a:latin typeface="Arial MT"/>
                <a:cs typeface="Arial MT"/>
              </a:rPr>
              <a:t> </a:t>
            </a:r>
            <a:r>
              <a:rPr sz="2000" dirty="0">
                <a:latin typeface="Arial MT"/>
                <a:cs typeface="Arial MT"/>
              </a:rPr>
              <a:t>and</a:t>
            </a:r>
            <a:r>
              <a:rPr sz="2000" spc="-25" dirty="0">
                <a:latin typeface="Arial MT"/>
                <a:cs typeface="Arial MT"/>
              </a:rPr>
              <a:t> </a:t>
            </a:r>
            <a:r>
              <a:rPr sz="2000" dirty="0">
                <a:latin typeface="Arial MT"/>
                <a:cs typeface="Arial MT"/>
              </a:rPr>
              <a:t>tampered</a:t>
            </a:r>
            <a:r>
              <a:rPr sz="2000" spc="-30" dirty="0">
                <a:latin typeface="Arial MT"/>
                <a:cs typeface="Arial MT"/>
              </a:rPr>
              <a:t> </a:t>
            </a:r>
            <a:r>
              <a:rPr sz="2000" dirty="0">
                <a:latin typeface="Arial MT"/>
                <a:cs typeface="Arial MT"/>
              </a:rPr>
              <a:t>VM</a:t>
            </a:r>
            <a:r>
              <a:rPr sz="2000" spc="-45" dirty="0">
                <a:latin typeface="Arial MT"/>
                <a:cs typeface="Arial MT"/>
              </a:rPr>
              <a:t> </a:t>
            </a:r>
            <a:r>
              <a:rPr sz="2000" dirty="0">
                <a:latin typeface="Arial MT"/>
                <a:cs typeface="Arial MT"/>
              </a:rPr>
              <a:t>images(</a:t>
            </a:r>
            <a:r>
              <a:rPr sz="2000" i="1" dirty="0">
                <a:latin typeface="Arial"/>
                <a:cs typeface="Arial"/>
              </a:rPr>
              <a:t>template</a:t>
            </a:r>
            <a:r>
              <a:rPr sz="2000" i="1" spc="-30" dirty="0">
                <a:latin typeface="Arial"/>
                <a:cs typeface="Arial"/>
              </a:rPr>
              <a:t> </a:t>
            </a:r>
            <a:r>
              <a:rPr sz="2000" i="1" dirty="0">
                <a:latin typeface="Arial"/>
                <a:cs typeface="Arial"/>
              </a:rPr>
              <a:t>of</a:t>
            </a:r>
            <a:r>
              <a:rPr sz="2000" i="1" spc="-40" dirty="0">
                <a:latin typeface="Arial"/>
                <a:cs typeface="Arial"/>
              </a:rPr>
              <a:t> </a:t>
            </a:r>
            <a:r>
              <a:rPr sz="2000" i="1" dirty="0">
                <a:latin typeface="Arial"/>
                <a:cs typeface="Arial"/>
              </a:rPr>
              <a:t>a</a:t>
            </a:r>
            <a:r>
              <a:rPr sz="2000" i="1" spc="-25" dirty="0">
                <a:latin typeface="Arial"/>
                <a:cs typeface="Arial"/>
              </a:rPr>
              <a:t> </a:t>
            </a:r>
            <a:r>
              <a:rPr sz="2000" i="1" spc="-10" dirty="0">
                <a:latin typeface="Arial"/>
                <a:cs typeface="Arial"/>
              </a:rPr>
              <a:t>virtual </a:t>
            </a:r>
            <a:r>
              <a:rPr sz="2000" i="1" dirty="0">
                <a:latin typeface="Arial"/>
                <a:cs typeface="Arial"/>
              </a:rPr>
              <a:t>machine</a:t>
            </a:r>
            <a:r>
              <a:rPr sz="2000" dirty="0">
                <a:latin typeface="Arial MT"/>
                <a:cs typeface="Arial MT"/>
              </a:rPr>
              <a:t>).</a:t>
            </a:r>
            <a:r>
              <a:rPr sz="2000" spc="-50" dirty="0">
                <a:latin typeface="Arial MT"/>
                <a:cs typeface="Arial MT"/>
              </a:rPr>
              <a:t> </a:t>
            </a:r>
            <a:r>
              <a:rPr sz="2000" dirty="0">
                <a:latin typeface="Arial MT"/>
                <a:cs typeface="Arial MT"/>
              </a:rPr>
              <a:t>Probable</a:t>
            </a:r>
            <a:r>
              <a:rPr sz="2000" spc="-55" dirty="0">
                <a:latin typeface="Arial MT"/>
                <a:cs typeface="Arial MT"/>
              </a:rPr>
              <a:t> </a:t>
            </a:r>
            <a:r>
              <a:rPr sz="2000" spc="-10" dirty="0">
                <a:latin typeface="Arial MT"/>
                <a:cs typeface="Arial MT"/>
              </a:rPr>
              <a:t>causes:</a:t>
            </a:r>
            <a:endParaRPr sz="2000" dirty="0">
              <a:latin typeface="Arial MT"/>
              <a:cs typeface="Arial MT"/>
            </a:endParaRPr>
          </a:p>
          <a:p>
            <a:pPr marL="762635" lvl="1" indent="-292735">
              <a:lnSpc>
                <a:spcPct val="100000"/>
              </a:lnSpc>
              <a:spcBef>
                <a:spcPts val="275"/>
              </a:spcBef>
              <a:buClr>
                <a:srgbClr val="9999CC"/>
              </a:buClr>
              <a:buSzPct val="80555"/>
              <a:buFont typeface="Wingdings" panose="05000000000000000000" pitchFamily="2" charset="2"/>
              <a:buChar char="§"/>
              <a:tabLst>
                <a:tab pos="762635" algn="l"/>
              </a:tabLst>
            </a:pPr>
            <a:r>
              <a:rPr sz="1800" dirty="0">
                <a:latin typeface="Arial MT"/>
                <a:cs typeface="Arial MT"/>
              </a:rPr>
              <a:t>(a)</a:t>
            </a:r>
            <a:r>
              <a:rPr sz="1800" spc="-20" dirty="0">
                <a:latin typeface="Arial MT"/>
                <a:cs typeface="Arial MT"/>
              </a:rPr>
              <a:t> </a:t>
            </a:r>
            <a:r>
              <a:rPr sz="1800" dirty="0">
                <a:latin typeface="Arial MT"/>
                <a:cs typeface="Arial MT"/>
              </a:rPr>
              <a:t>lack</a:t>
            </a:r>
            <a:r>
              <a:rPr sz="1800" spc="-10" dirty="0">
                <a:latin typeface="Arial MT"/>
                <a:cs typeface="Arial MT"/>
              </a:rPr>
              <a:t> </a:t>
            </a:r>
            <a:r>
              <a:rPr sz="1800" dirty="0">
                <a:latin typeface="Arial MT"/>
                <a:cs typeface="Arial MT"/>
              </a:rPr>
              <a:t>of</a:t>
            </a:r>
            <a:r>
              <a:rPr sz="1800" spc="-10" dirty="0">
                <a:latin typeface="Arial MT"/>
                <a:cs typeface="Arial MT"/>
              </a:rPr>
              <a:t> </a:t>
            </a:r>
            <a:r>
              <a:rPr sz="1800" dirty="0">
                <a:latin typeface="Arial MT"/>
                <a:cs typeface="Arial MT"/>
              </a:rPr>
              <a:t>access</a:t>
            </a:r>
            <a:r>
              <a:rPr sz="1800" spc="-5" dirty="0">
                <a:latin typeface="Arial MT"/>
                <a:cs typeface="Arial MT"/>
              </a:rPr>
              <a:t> </a:t>
            </a:r>
            <a:r>
              <a:rPr sz="1800" dirty="0">
                <a:latin typeface="Arial MT"/>
                <a:cs typeface="Arial MT"/>
              </a:rPr>
              <a:t>control</a:t>
            </a:r>
            <a:r>
              <a:rPr sz="1800" spc="-10" dirty="0">
                <a:latin typeface="Arial MT"/>
                <a:cs typeface="Arial MT"/>
              </a:rPr>
              <a:t> </a:t>
            </a:r>
            <a:r>
              <a:rPr sz="1800" dirty="0">
                <a:latin typeface="Arial MT"/>
                <a:cs typeface="Arial MT"/>
              </a:rPr>
              <a:t>to</a:t>
            </a:r>
            <a:r>
              <a:rPr sz="1800" spc="-10" dirty="0">
                <a:latin typeface="Arial MT"/>
                <a:cs typeface="Arial MT"/>
              </a:rPr>
              <a:t> </a:t>
            </a:r>
            <a:r>
              <a:rPr sz="1800" dirty="0">
                <a:latin typeface="Arial MT"/>
                <a:cs typeface="Arial MT"/>
              </a:rPr>
              <a:t>the</a:t>
            </a:r>
            <a:r>
              <a:rPr sz="1800" spc="-5" dirty="0">
                <a:latin typeface="Arial MT"/>
                <a:cs typeface="Arial MT"/>
              </a:rPr>
              <a:t> </a:t>
            </a:r>
            <a:r>
              <a:rPr sz="1800" dirty="0">
                <a:latin typeface="Arial MT"/>
                <a:cs typeface="Arial MT"/>
              </a:rPr>
              <a:t>VM</a:t>
            </a:r>
            <a:r>
              <a:rPr sz="1800" spc="-10" dirty="0">
                <a:latin typeface="Arial MT"/>
                <a:cs typeface="Arial MT"/>
              </a:rPr>
              <a:t> </a:t>
            </a:r>
            <a:r>
              <a:rPr sz="1800" dirty="0">
                <a:latin typeface="Arial MT"/>
                <a:cs typeface="Arial MT"/>
              </a:rPr>
              <a:t>image</a:t>
            </a:r>
            <a:r>
              <a:rPr sz="1800" spc="-15" dirty="0">
                <a:latin typeface="Arial MT"/>
                <a:cs typeface="Arial MT"/>
              </a:rPr>
              <a:t> </a:t>
            </a:r>
            <a:r>
              <a:rPr sz="1800" spc="-10" dirty="0">
                <a:latin typeface="Arial MT"/>
                <a:cs typeface="Arial MT"/>
              </a:rPr>
              <a:t>repository</a:t>
            </a:r>
            <a:r>
              <a:rPr sz="1800" spc="-10" dirty="0" smtClean="0">
                <a:latin typeface="Arial MT"/>
                <a:cs typeface="Arial MT"/>
              </a:rPr>
              <a:t>.</a:t>
            </a:r>
            <a:endParaRPr lang="en-US" sz="1800" spc="-10" dirty="0" smtClean="0">
              <a:latin typeface="Arial MT"/>
              <a:cs typeface="Arial MT"/>
            </a:endParaRPr>
          </a:p>
          <a:p>
            <a:pPr marL="762635" lvl="1" indent="-292735" algn="just">
              <a:spcBef>
                <a:spcPts val="275"/>
              </a:spcBef>
              <a:buClr>
                <a:srgbClr val="9999CC"/>
              </a:buClr>
              <a:buSzPct val="80555"/>
              <a:buFont typeface="Wingdings" panose="05000000000000000000" pitchFamily="2" charset="2"/>
              <a:buChar char="§"/>
              <a:tabLst>
                <a:tab pos="762635" algn="l"/>
              </a:tabLst>
            </a:pPr>
            <a:r>
              <a:rPr lang="en-US" sz="1800" dirty="0" smtClean="0">
                <a:latin typeface="Arial MT"/>
                <a:cs typeface="Arial MT"/>
              </a:rPr>
              <a:t>(b)</a:t>
            </a:r>
            <a:r>
              <a:rPr lang="en-US" sz="1800" spc="-15" dirty="0" smtClean="0">
                <a:latin typeface="Arial MT"/>
                <a:cs typeface="Arial MT"/>
              </a:rPr>
              <a:t> </a:t>
            </a:r>
            <a:r>
              <a:rPr lang="en-US" sz="1800" dirty="0" smtClean="0">
                <a:latin typeface="Arial MT"/>
                <a:cs typeface="Arial MT"/>
              </a:rPr>
              <a:t>lack</a:t>
            </a:r>
            <a:r>
              <a:rPr lang="en-US" sz="1800" spc="-10" dirty="0" smtClean="0">
                <a:latin typeface="Arial MT"/>
                <a:cs typeface="Arial MT"/>
              </a:rPr>
              <a:t> </a:t>
            </a:r>
            <a:r>
              <a:rPr lang="en-US" sz="1800" dirty="0" smtClean="0">
                <a:latin typeface="Arial MT"/>
                <a:cs typeface="Arial MT"/>
              </a:rPr>
              <a:t>of</a:t>
            </a:r>
            <a:r>
              <a:rPr lang="en-US" sz="1800" spc="-15" dirty="0" smtClean="0">
                <a:latin typeface="Arial MT"/>
                <a:cs typeface="Arial MT"/>
              </a:rPr>
              <a:t> </a:t>
            </a:r>
            <a:r>
              <a:rPr lang="en-US" sz="1800" dirty="0" smtClean="0">
                <a:latin typeface="Arial MT"/>
                <a:cs typeface="Arial MT"/>
              </a:rPr>
              <a:t>mechanisms</a:t>
            </a:r>
            <a:r>
              <a:rPr lang="en-US" sz="1800" spc="-10" dirty="0" smtClean="0">
                <a:latin typeface="Arial MT"/>
                <a:cs typeface="Arial MT"/>
              </a:rPr>
              <a:t> </a:t>
            </a:r>
            <a:r>
              <a:rPr lang="en-US" sz="1800" dirty="0" smtClean="0">
                <a:latin typeface="Arial MT"/>
                <a:cs typeface="Arial MT"/>
              </a:rPr>
              <a:t>to</a:t>
            </a:r>
            <a:r>
              <a:rPr lang="en-US" sz="1800" spc="-10" dirty="0" smtClean="0">
                <a:latin typeface="Arial MT"/>
                <a:cs typeface="Arial MT"/>
              </a:rPr>
              <a:t> </a:t>
            </a:r>
            <a:r>
              <a:rPr lang="en-US" sz="1800" dirty="0" smtClean="0">
                <a:latin typeface="Arial MT"/>
                <a:cs typeface="Arial MT"/>
              </a:rPr>
              <a:t>verify</a:t>
            </a:r>
            <a:r>
              <a:rPr lang="en-US" sz="1800" spc="-10" dirty="0" smtClean="0">
                <a:latin typeface="Arial MT"/>
                <a:cs typeface="Arial MT"/>
              </a:rPr>
              <a:t> </a:t>
            </a:r>
            <a:r>
              <a:rPr lang="en-US" sz="1800" dirty="0" smtClean="0">
                <a:latin typeface="Arial MT"/>
                <a:cs typeface="Arial MT"/>
              </a:rPr>
              <a:t>the</a:t>
            </a:r>
            <a:r>
              <a:rPr lang="en-US" sz="1800" spc="-20" dirty="0" smtClean="0">
                <a:latin typeface="Arial MT"/>
                <a:cs typeface="Arial MT"/>
              </a:rPr>
              <a:t> </a:t>
            </a:r>
            <a:r>
              <a:rPr lang="en-US" sz="1800" dirty="0" smtClean="0">
                <a:latin typeface="Arial MT"/>
                <a:cs typeface="Arial MT"/>
              </a:rPr>
              <a:t>integrity of</a:t>
            </a:r>
            <a:r>
              <a:rPr lang="en-US" sz="1800" spc="-10" dirty="0" smtClean="0">
                <a:latin typeface="Arial MT"/>
                <a:cs typeface="Arial MT"/>
              </a:rPr>
              <a:t> </a:t>
            </a:r>
            <a:r>
              <a:rPr lang="en-US" sz="1800" dirty="0" smtClean="0">
                <a:latin typeface="Arial MT"/>
                <a:cs typeface="Arial MT"/>
              </a:rPr>
              <a:t>the</a:t>
            </a:r>
            <a:r>
              <a:rPr lang="en-US" sz="1800" spc="-20" dirty="0" smtClean="0">
                <a:latin typeface="Arial MT"/>
                <a:cs typeface="Arial MT"/>
              </a:rPr>
              <a:t> </a:t>
            </a:r>
            <a:r>
              <a:rPr lang="en-US" sz="1800" dirty="0" smtClean="0">
                <a:latin typeface="Arial MT"/>
                <a:cs typeface="Arial MT"/>
              </a:rPr>
              <a:t>images,</a:t>
            </a:r>
            <a:r>
              <a:rPr lang="en-US" sz="1800" spc="-15" dirty="0" smtClean="0">
                <a:latin typeface="Arial MT"/>
                <a:cs typeface="Arial MT"/>
              </a:rPr>
              <a:t> </a:t>
            </a:r>
            <a:r>
              <a:rPr lang="en-US" sz="1800" spc="-10" dirty="0" smtClean="0">
                <a:latin typeface="Arial MT"/>
                <a:cs typeface="Arial MT"/>
              </a:rPr>
              <a:t>e.g., </a:t>
            </a:r>
            <a:r>
              <a:rPr lang="en-US" sz="1800" dirty="0" smtClean="0">
                <a:latin typeface="Arial MT"/>
                <a:cs typeface="Arial MT"/>
              </a:rPr>
              <a:t>digitally</a:t>
            </a:r>
            <a:r>
              <a:rPr lang="en-US" sz="1800" spc="-25" dirty="0" smtClean="0">
                <a:latin typeface="Arial MT"/>
                <a:cs typeface="Arial MT"/>
              </a:rPr>
              <a:t> </a:t>
            </a:r>
            <a:r>
              <a:rPr lang="en-US" sz="1800" dirty="0" smtClean="0">
                <a:latin typeface="Arial MT"/>
                <a:cs typeface="Arial MT"/>
              </a:rPr>
              <a:t>signed</a:t>
            </a:r>
            <a:r>
              <a:rPr lang="en-US" sz="1800" spc="-15" dirty="0" smtClean="0">
                <a:latin typeface="Arial MT"/>
                <a:cs typeface="Arial MT"/>
              </a:rPr>
              <a:t> </a:t>
            </a:r>
            <a:r>
              <a:rPr lang="en-US" sz="1800" dirty="0" smtClean="0">
                <a:latin typeface="Arial MT"/>
                <a:cs typeface="Arial MT"/>
              </a:rPr>
              <a:t>image.</a:t>
            </a:r>
            <a:r>
              <a:rPr lang="en-US" sz="1800" spc="-5" dirty="0" smtClean="0">
                <a:latin typeface="Arial MT"/>
                <a:cs typeface="Arial MT"/>
              </a:rPr>
              <a:t> </a:t>
            </a:r>
            <a:r>
              <a:rPr lang="en-US" sz="1800" dirty="0" smtClean="0">
                <a:latin typeface="Arial MT"/>
                <a:cs typeface="Arial MT"/>
              </a:rPr>
              <a:t>EX:</a:t>
            </a:r>
            <a:r>
              <a:rPr lang="en-US" sz="1800" spc="-15" dirty="0" smtClean="0">
                <a:latin typeface="Arial MT"/>
                <a:cs typeface="Arial MT"/>
              </a:rPr>
              <a:t> </a:t>
            </a:r>
            <a:r>
              <a:rPr lang="en-US" sz="1800" dirty="0" smtClean="0">
                <a:latin typeface="Arial MT"/>
                <a:cs typeface="Arial MT"/>
              </a:rPr>
              <a:t>VM</a:t>
            </a:r>
            <a:r>
              <a:rPr lang="en-US" sz="1800" spc="-20" dirty="0" smtClean="0">
                <a:latin typeface="Arial MT"/>
                <a:cs typeface="Arial MT"/>
              </a:rPr>
              <a:t> </a:t>
            </a:r>
            <a:r>
              <a:rPr lang="en-US" sz="1800" dirty="0" err="1" smtClean="0">
                <a:latin typeface="Arial MT"/>
                <a:cs typeface="Arial MT"/>
              </a:rPr>
              <a:t>DoS</a:t>
            </a:r>
            <a:r>
              <a:rPr lang="en-US" sz="1800" spc="-25" dirty="0" smtClean="0">
                <a:latin typeface="Arial MT"/>
                <a:cs typeface="Arial MT"/>
              </a:rPr>
              <a:t> </a:t>
            </a:r>
            <a:r>
              <a:rPr lang="en-US" sz="1800" dirty="0" smtClean="0">
                <a:latin typeface="Arial MT"/>
                <a:cs typeface="Arial MT"/>
              </a:rPr>
              <a:t>(Denial</a:t>
            </a:r>
            <a:r>
              <a:rPr lang="en-US" sz="1800" spc="-15" dirty="0" smtClean="0">
                <a:latin typeface="Arial MT"/>
                <a:cs typeface="Arial MT"/>
              </a:rPr>
              <a:t> </a:t>
            </a:r>
            <a:r>
              <a:rPr lang="en-US" sz="1800" dirty="0" smtClean="0">
                <a:latin typeface="Arial MT"/>
                <a:cs typeface="Arial MT"/>
              </a:rPr>
              <a:t>of</a:t>
            </a:r>
            <a:r>
              <a:rPr lang="en-US" sz="1800" spc="-20" dirty="0" smtClean="0">
                <a:latin typeface="Arial MT"/>
                <a:cs typeface="Arial MT"/>
              </a:rPr>
              <a:t> </a:t>
            </a:r>
            <a:r>
              <a:rPr lang="en-US" sz="1800" dirty="0" smtClean="0">
                <a:latin typeface="Arial MT"/>
                <a:cs typeface="Arial MT"/>
              </a:rPr>
              <a:t>Service)</a:t>
            </a:r>
            <a:r>
              <a:rPr lang="en-US" sz="1800" spc="-20" dirty="0" smtClean="0">
                <a:latin typeface="Arial MT"/>
                <a:cs typeface="Arial MT"/>
              </a:rPr>
              <a:t> </a:t>
            </a:r>
            <a:r>
              <a:rPr lang="en-US" sz="1800" spc="-10" dirty="0" smtClean="0">
                <a:latin typeface="Arial MT"/>
                <a:cs typeface="Arial MT"/>
              </a:rPr>
              <a:t>Attacks, </a:t>
            </a:r>
            <a:r>
              <a:rPr lang="en-US" sz="1800" dirty="0" smtClean="0">
                <a:latin typeface="Arial MT"/>
                <a:cs typeface="Arial MT"/>
              </a:rPr>
              <a:t>Hypervisor</a:t>
            </a:r>
            <a:r>
              <a:rPr lang="en-US" sz="1800" spc="-20" dirty="0" smtClean="0">
                <a:latin typeface="Arial MT"/>
                <a:cs typeface="Arial MT"/>
              </a:rPr>
              <a:t> </a:t>
            </a:r>
            <a:r>
              <a:rPr lang="en-US" sz="1800" dirty="0" smtClean="0">
                <a:latin typeface="Arial MT"/>
                <a:cs typeface="Arial MT"/>
              </a:rPr>
              <a:t>Attacks</a:t>
            </a:r>
            <a:r>
              <a:rPr lang="en-US" sz="1800" spc="-10" dirty="0" smtClean="0">
                <a:latin typeface="Arial MT"/>
                <a:cs typeface="Arial MT"/>
              </a:rPr>
              <a:t> </a:t>
            </a:r>
            <a:r>
              <a:rPr lang="en-US" sz="1800" dirty="0" smtClean="0">
                <a:latin typeface="Arial MT"/>
                <a:cs typeface="Arial MT"/>
              </a:rPr>
              <a:t>(</a:t>
            </a:r>
            <a:r>
              <a:rPr lang="en-US" sz="1800" i="1" dirty="0" smtClean="0">
                <a:latin typeface="Arial"/>
                <a:cs typeface="Arial"/>
              </a:rPr>
              <a:t>to</a:t>
            </a:r>
            <a:r>
              <a:rPr lang="en-US" sz="1800" i="1" spc="-15" dirty="0" smtClean="0">
                <a:latin typeface="Arial"/>
                <a:cs typeface="Arial"/>
              </a:rPr>
              <a:t> </a:t>
            </a:r>
            <a:r>
              <a:rPr lang="en-US" sz="1800" i="1" dirty="0" smtClean="0">
                <a:latin typeface="Arial"/>
                <a:cs typeface="Arial"/>
              </a:rPr>
              <a:t>gain</a:t>
            </a:r>
            <a:r>
              <a:rPr lang="en-US" sz="1800" i="1" spc="-25" dirty="0" smtClean="0">
                <a:latin typeface="Arial"/>
                <a:cs typeface="Arial"/>
              </a:rPr>
              <a:t> </a:t>
            </a:r>
            <a:r>
              <a:rPr lang="en-US" sz="1800" i="1" dirty="0" smtClean="0">
                <a:latin typeface="Arial"/>
                <a:cs typeface="Arial"/>
              </a:rPr>
              <a:t>control</a:t>
            </a:r>
            <a:r>
              <a:rPr lang="en-US" sz="1800" i="1" spc="-20" dirty="0" smtClean="0">
                <a:latin typeface="Arial"/>
                <a:cs typeface="Arial"/>
              </a:rPr>
              <a:t> </a:t>
            </a:r>
            <a:r>
              <a:rPr lang="en-US" sz="1800" i="1" dirty="0" smtClean="0">
                <a:latin typeface="Arial"/>
                <a:cs typeface="Arial"/>
              </a:rPr>
              <a:t>over</a:t>
            </a:r>
            <a:r>
              <a:rPr lang="en-US" sz="1800" i="1" spc="-15" dirty="0" smtClean="0">
                <a:latin typeface="Arial"/>
                <a:cs typeface="Arial"/>
              </a:rPr>
              <a:t> </a:t>
            </a:r>
            <a:r>
              <a:rPr lang="en-US" sz="1800" i="1" dirty="0" smtClean="0">
                <a:latin typeface="Arial"/>
                <a:cs typeface="Arial"/>
              </a:rPr>
              <a:t>all</a:t>
            </a:r>
            <a:r>
              <a:rPr lang="en-US" sz="1800" i="1" spc="-15" dirty="0" smtClean="0">
                <a:latin typeface="Arial"/>
                <a:cs typeface="Arial"/>
              </a:rPr>
              <a:t> </a:t>
            </a:r>
            <a:r>
              <a:rPr lang="en-US" sz="1800" i="1" dirty="0" smtClean="0">
                <a:latin typeface="Arial"/>
                <a:cs typeface="Arial"/>
              </a:rPr>
              <a:t>hosted</a:t>
            </a:r>
            <a:r>
              <a:rPr lang="en-US" sz="1800" i="1" spc="-25" dirty="0" smtClean="0">
                <a:latin typeface="Arial"/>
                <a:cs typeface="Arial"/>
              </a:rPr>
              <a:t> </a:t>
            </a:r>
            <a:r>
              <a:rPr lang="en-US" sz="1800" i="1" spc="-10" dirty="0" smtClean="0">
                <a:latin typeface="Arial"/>
                <a:cs typeface="Arial"/>
              </a:rPr>
              <a:t>VMs</a:t>
            </a:r>
            <a:r>
              <a:rPr lang="en-US" sz="1800" spc="-10" dirty="0" smtClean="0">
                <a:latin typeface="Arial MT"/>
                <a:cs typeface="Arial MT"/>
              </a:rPr>
              <a:t>.)</a:t>
            </a:r>
            <a:endParaRPr lang="en-US" sz="1800" dirty="0" smtClean="0">
              <a:latin typeface="Arial MT"/>
              <a:cs typeface="Arial MT"/>
            </a:endParaRPr>
          </a:p>
          <a:p>
            <a:pPr marL="762635" lvl="1" indent="-292735">
              <a:lnSpc>
                <a:spcPct val="100000"/>
              </a:lnSpc>
              <a:spcBef>
                <a:spcPts val="275"/>
              </a:spcBef>
              <a:buClr>
                <a:srgbClr val="9999CC"/>
              </a:buClr>
              <a:buSzPct val="80555"/>
              <a:buFont typeface="Wingdings"/>
              <a:buChar char=""/>
              <a:tabLst>
                <a:tab pos="762635" algn="l"/>
              </a:tabLst>
            </a:pPr>
            <a:endParaRPr sz="1800" dirty="0">
              <a:latin typeface="Arial MT"/>
              <a:cs typeface="Arial MT"/>
            </a:endParaRPr>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335" rIns="0" bIns="0" rtlCol="0">
            <a:spAutoFit/>
          </a:bodyPr>
          <a:lstStyle/>
          <a:p>
            <a:pPr marL="126364">
              <a:lnSpc>
                <a:spcPct val="100000"/>
              </a:lnSpc>
              <a:spcBef>
                <a:spcPts val="105"/>
              </a:spcBef>
            </a:pPr>
            <a:r>
              <a:rPr dirty="0"/>
              <a:t>Cloud</a:t>
            </a:r>
            <a:r>
              <a:rPr spc="-20" dirty="0"/>
              <a:t> </a:t>
            </a:r>
            <a:r>
              <a:rPr spc="-10" dirty="0"/>
              <a:t>security</a:t>
            </a:r>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3</a:t>
            </a:fld>
            <a:endParaRPr spc="-25" dirty="0"/>
          </a:p>
        </p:txBody>
      </p:sp>
      <p:sp>
        <p:nvSpPr>
          <p:cNvPr id="3" name="object 3"/>
          <p:cNvSpPr txBox="1"/>
          <p:nvPr/>
        </p:nvSpPr>
        <p:spPr>
          <a:xfrm>
            <a:off x="526795" y="1369821"/>
            <a:ext cx="8334375" cy="4676775"/>
          </a:xfrm>
          <a:prstGeom prst="rect">
            <a:avLst/>
          </a:prstGeom>
        </p:spPr>
        <p:txBody>
          <a:bodyPr vert="horz" wrap="square" lIns="0" tIns="10795" rIns="0" bIns="0" rtlCol="0">
            <a:spAutoFit/>
          </a:bodyPr>
          <a:lstStyle/>
          <a:p>
            <a:pPr marL="355600" marR="92075" indent="-343535">
              <a:lnSpc>
                <a:spcPts val="2520"/>
              </a:lnSpc>
              <a:spcBef>
                <a:spcPts val="85"/>
              </a:spcBef>
              <a:buClr>
                <a:srgbClr val="00007C"/>
              </a:buClr>
              <a:buSzPct val="75000"/>
              <a:buFont typeface="Wingdings"/>
              <a:buChar char=""/>
              <a:tabLst>
                <a:tab pos="355600" algn="l"/>
              </a:tabLst>
            </a:pPr>
            <a:r>
              <a:rPr sz="2000" dirty="0">
                <a:latin typeface="Arial MT"/>
                <a:cs typeface="Arial MT"/>
              </a:rPr>
              <a:t>A</a:t>
            </a:r>
            <a:r>
              <a:rPr sz="2000" spc="-40" dirty="0">
                <a:latin typeface="Arial MT"/>
                <a:cs typeface="Arial MT"/>
              </a:rPr>
              <a:t> </a:t>
            </a:r>
            <a:r>
              <a:rPr sz="2000" dirty="0">
                <a:latin typeface="Arial MT"/>
                <a:cs typeface="Arial MT"/>
              </a:rPr>
              <a:t>computer</a:t>
            </a:r>
            <a:r>
              <a:rPr sz="2000" spc="-25" dirty="0">
                <a:latin typeface="Arial MT"/>
                <a:cs typeface="Arial MT"/>
              </a:rPr>
              <a:t> </a:t>
            </a:r>
            <a:r>
              <a:rPr sz="2000" dirty="0">
                <a:latin typeface="Arial MT"/>
                <a:cs typeface="Arial MT"/>
              </a:rPr>
              <a:t>cloud</a:t>
            </a:r>
            <a:r>
              <a:rPr sz="2000" spc="-25" dirty="0">
                <a:latin typeface="Arial MT"/>
                <a:cs typeface="Arial MT"/>
              </a:rPr>
              <a:t> </a:t>
            </a:r>
            <a:r>
              <a:rPr sz="2000" dirty="0">
                <a:latin typeface="Arial MT"/>
                <a:cs typeface="Arial MT"/>
              </a:rPr>
              <a:t>is</a:t>
            </a:r>
            <a:r>
              <a:rPr sz="2000" spc="-30" dirty="0">
                <a:latin typeface="Arial MT"/>
                <a:cs typeface="Arial MT"/>
              </a:rPr>
              <a:t> </a:t>
            </a:r>
            <a:r>
              <a:rPr sz="2000" dirty="0">
                <a:latin typeface="Arial MT"/>
                <a:cs typeface="Arial MT"/>
              </a:rPr>
              <a:t>a</a:t>
            </a:r>
            <a:r>
              <a:rPr sz="2000" spc="-25" dirty="0">
                <a:latin typeface="Arial MT"/>
                <a:cs typeface="Arial MT"/>
              </a:rPr>
              <a:t> </a:t>
            </a:r>
            <a:r>
              <a:rPr sz="2000" spc="-10" dirty="0">
                <a:latin typeface="Arial MT"/>
                <a:cs typeface="Arial MT"/>
              </a:rPr>
              <a:t>target-</a:t>
            </a:r>
            <a:r>
              <a:rPr sz="2000" dirty="0">
                <a:latin typeface="Arial MT"/>
                <a:cs typeface="Arial MT"/>
              </a:rPr>
              <a:t>rich</a:t>
            </a:r>
            <a:r>
              <a:rPr sz="2000" spc="-25" dirty="0">
                <a:latin typeface="Arial MT"/>
                <a:cs typeface="Arial MT"/>
              </a:rPr>
              <a:t> </a:t>
            </a:r>
            <a:r>
              <a:rPr sz="2000" dirty="0">
                <a:latin typeface="Arial MT"/>
                <a:cs typeface="Arial MT"/>
              </a:rPr>
              <a:t>environment</a:t>
            </a:r>
            <a:r>
              <a:rPr sz="2000" spc="-40" dirty="0">
                <a:latin typeface="Arial MT"/>
                <a:cs typeface="Arial MT"/>
              </a:rPr>
              <a:t> </a:t>
            </a:r>
            <a:r>
              <a:rPr sz="2000" dirty="0">
                <a:latin typeface="Arial MT"/>
                <a:cs typeface="Arial MT"/>
              </a:rPr>
              <a:t>for</a:t>
            </a:r>
            <a:r>
              <a:rPr sz="2000" spc="-25" dirty="0">
                <a:latin typeface="Arial MT"/>
                <a:cs typeface="Arial MT"/>
              </a:rPr>
              <a:t> </a:t>
            </a:r>
            <a:r>
              <a:rPr sz="2000" dirty="0">
                <a:latin typeface="Arial MT"/>
                <a:cs typeface="Arial MT"/>
              </a:rPr>
              <a:t>malicious</a:t>
            </a:r>
            <a:r>
              <a:rPr sz="2000" spc="-25" dirty="0">
                <a:latin typeface="Arial MT"/>
                <a:cs typeface="Arial MT"/>
              </a:rPr>
              <a:t> </a:t>
            </a:r>
            <a:r>
              <a:rPr sz="2000" spc="-10" dirty="0">
                <a:latin typeface="Arial MT"/>
                <a:cs typeface="Arial MT"/>
              </a:rPr>
              <a:t>individuals </a:t>
            </a:r>
            <a:r>
              <a:rPr sz="2000" dirty="0">
                <a:latin typeface="Arial MT"/>
                <a:cs typeface="Arial MT"/>
              </a:rPr>
              <a:t>and</a:t>
            </a:r>
            <a:r>
              <a:rPr sz="2000" spc="-25" dirty="0">
                <a:latin typeface="Arial MT"/>
                <a:cs typeface="Arial MT"/>
              </a:rPr>
              <a:t> </a:t>
            </a:r>
            <a:r>
              <a:rPr sz="2000" dirty="0">
                <a:latin typeface="Arial MT"/>
                <a:cs typeface="Arial MT"/>
              </a:rPr>
              <a:t>criminal</a:t>
            </a:r>
            <a:r>
              <a:rPr sz="2000" spc="-40" dirty="0">
                <a:latin typeface="Arial MT"/>
                <a:cs typeface="Arial MT"/>
              </a:rPr>
              <a:t> </a:t>
            </a:r>
            <a:r>
              <a:rPr sz="2000" spc="-10" dirty="0">
                <a:latin typeface="Arial MT"/>
                <a:cs typeface="Arial MT"/>
              </a:rPr>
              <a:t>organizations.</a:t>
            </a:r>
            <a:endParaRPr sz="2000">
              <a:latin typeface="Arial MT"/>
              <a:cs typeface="Arial MT"/>
            </a:endParaRPr>
          </a:p>
          <a:p>
            <a:pPr marL="355600" marR="134620" indent="-343535">
              <a:lnSpc>
                <a:spcPct val="104700"/>
              </a:lnSpc>
              <a:spcBef>
                <a:spcPts val="280"/>
              </a:spcBef>
              <a:buClr>
                <a:srgbClr val="00007C"/>
              </a:buClr>
              <a:buSzPct val="75000"/>
              <a:buFont typeface="Wingdings"/>
              <a:buChar char=""/>
              <a:tabLst>
                <a:tab pos="355600" algn="l"/>
              </a:tabLst>
            </a:pPr>
            <a:r>
              <a:rPr sz="2000" dirty="0">
                <a:latin typeface="Arial MT"/>
                <a:cs typeface="Arial MT"/>
              </a:rPr>
              <a:t>Major</a:t>
            </a:r>
            <a:r>
              <a:rPr sz="2000" spc="-35" dirty="0">
                <a:latin typeface="Arial MT"/>
                <a:cs typeface="Arial MT"/>
              </a:rPr>
              <a:t> </a:t>
            </a:r>
            <a:r>
              <a:rPr sz="2000" dirty="0">
                <a:latin typeface="Arial MT"/>
                <a:cs typeface="Arial MT"/>
              </a:rPr>
              <a:t>concern</a:t>
            </a:r>
            <a:r>
              <a:rPr sz="2000" spc="-20" dirty="0">
                <a:latin typeface="Arial MT"/>
                <a:cs typeface="Arial MT"/>
              </a:rPr>
              <a:t> </a:t>
            </a:r>
            <a:r>
              <a:rPr sz="2000" dirty="0">
                <a:latin typeface="Arial MT"/>
                <a:cs typeface="Arial MT"/>
              </a:rPr>
              <a:t>for</a:t>
            </a:r>
            <a:r>
              <a:rPr sz="2000" spc="-15" dirty="0">
                <a:latin typeface="Arial MT"/>
                <a:cs typeface="Arial MT"/>
              </a:rPr>
              <a:t> </a:t>
            </a:r>
            <a:r>
              <a:rPr sz="2000" dirty="0">
                <a:latin typeface="Arial MT"/>
                <a:cs typeface="Arial MT"/>
              </a:rPr>
              <a:t>existing</a:t>
            </a:r>
            <a:r>
              <a:rPr sz="2000" spc="-35" dirty="0">
                <a:latin typeface="Arial MT"/>
                <a:cs typeface="Arial MT"/>
              </a:rPr>
              <a:t> </a:t>
            </a:r>
            <a:r>
              <a:rPr sz="2000" dirty="0">
                <a:latin typeface="Arial MT"/>
                <a:cs typeface="Arial MT"/>
              </a:rPr>
              <a:t>users</a:t>
            </a:r>
            <a:r>
              <a:rPr sz="2000" spc="-15" dirty="0">
                <a:latin typeface="Arial MT"/>
                <a:cs typeface="Arial MT"/>
              </a:rPr>
              <a:t> </a:t>
            </a:r>
            <a:r>
              <a:rPr sz="2000" dirty="0">
                <a:latin typeface="Arial MT"/>
                <a:cs typeface="Arial MT"/>
              </a:rPr>
              <a:t>and</a:t>
            </a:r>
            <a:r>
              <a:rPr sz="2000" spc="-20" dirty="0">
                <a:latin typeface="Arial MT"/>
                <a:cs typeface="Arial MT"/>
              </a:rPr>
              <a:t> </a:t>
            </a:r>
            <a:r>
              <a:rPr sz="2000" dirty="0">
                <a:latin typeface="Arial MT"/>
                <a:cs typeface="Arial MT"/>
              </a:rPr>
              <a:t>for</a:t>
            </a:r>
            <a:r>
              <a:rPr sz="2000" spc="-35" dirty="0">
                <a:latin typeface="Arial MT"/>
                <a:cs typeface="Arial MT"/>
              </a:rPr>
              <a:t> </a:t>
            </a:r>
            <a:r>
              <a:rPr sz="2000" dirty="0">
                <a:latin typeface="Arial MT"/>
                <a:cs typeface="Arial MT"/>
              </a:rPr>
              <a:t>potential</a:t>
            </a:r>
            <a:r>
              <a:rPr sz="2000" spc="-30" dirty="0">
                <a:latin typeface="Arial MT"/>
                <a:cs typeface="Arial MT"/>
              </a:rPr>
              <a:t> </a:t>
            </a:r>
            <a:r>
              <a:rPr sz="2000" dirty="0">
                <a:latin typeface="Arial MT"/>
                <a:cs typeface="Arial MT"/>
              </a:rPr>
              <a:t>new</a:t>
            </a:r>
            <a:r>
              <a:rPr sz="2000" spc="-25" dirty="0">
                <a:latin typeface="Arial MT"/>
                <a:cs typeface="Arial MT"/>
              </a:rPr>
              <a:t> </a:t>
            </a:r>
            <a:r>
              <a:rPr sz="2000" dirty="0">
                <a:latin typeface="Arial MT"/>
                <a:cs typeface="Arial MT"/>
              </a:rPr>
              <a:t>users</a:t>
            </a:r>
            <a:r>
              <a:rPr sz="2000" spc="-15" dirty="0">
                <a:latin typeface="Arial MT"/>
                <a:cs typeface="Arial MT"/>
              </a:rPr>
              <a:t> </a:t>
            </a:r>
            <a:r>
              <a:rPr sz="2000" dirty="0">
                <a:latin typeface="Arial MT"/>
                <a:cs typeface="Arial MT"/>
              </a:rPr>
              <a:t>of</a:t>
            </a:r>
            <a:r>
              <a:rPr sz="2000" spc="-30" dirty="0">
                <a:latin typeface="Arial MT"/>
                <a:cs typeface="Arial MT"/>
              </a:rPr>
              <a:t> </a:t>
            </a:r>
            <a:r>
              <a:rPr sz="2000" spc="-10" dirty="0">
                <a:latin typeface="Arial MT"/>
                <a:cs typeface="Arial MT"/>
              </a:rPr>
              <a:t>cloud </a:t>
            </a:r>
            <a:r>
              <a:rPr sz="2000" dirty="0">
                <a:latin typeface="Arial MT"/>
                <a:cs typeface="Arial MT"/>
              </a:rPr>
              <a:t>computing</a:t>
            </a:r>
            <a:r>
              <a:rPr sz="2000" spc="-40" dirty="0">
                <a:latin typeface="Arial MT"/>
                <a:cs typeface="Arial MT"/>
              </a:rPr>
              <a:t> </a:t>
            </a:r>
            <a:r>
              <a:rPr sz="2000" dirty="0">
                <a:latin typeface="Arial MT"/>
                <a:cs typeface="Arial MT"/>
              </a:rPr>
              <a:t>services.</a:t>
            </a:r>
            <a:r>
              <a:rPr sz="2000" spc="-45" dirty="0">
                <a:latin typeface="Arial MT"/>
                <a:cs typeface="Arial MT"/>
              </a:rPr>
              <a:t> </a:t>
            </a:r>
            <a:r>
              <a:rPr sz="2000" dirty="0">
                <a:latin typeface="Arial MT"/>
                <a:cs typeface="Arial MT"/>
              </a:rPr>
              <a:t>Outsourcing</a:t>
            </a:r>
            <a:r>
              <a:rPr sz="2000" spc="-35" dirty="0">
                <a:latin typeface="Arial MT"/>
                <a:cs typeface="Arial MT"/>
              </a:rPr>
              <a:t> </a:t>
            </a:r>
            <a:r>
              <a:rPr sz="2000" dirty="0">
                <a:latin typeface="Arial MT"/>
                <a:cs typeface="Arial MT"/>
              </a:rPr>
              <a:t>computing</a:t>
            </a:r>
            <a:r>
              <a:rPr sz="2000" spc="-45" dirty="0">
                <a:latin typeface="Arial MT"/>
                <a:cs typeface="Arial MT"/>
              </a:rPr>
              <a:t> </a:t>
            </a:r>
            <a:r>
              <a:rPr sz="2000" dirty="0">
                <a:latin typeface="Arial MT"/>
                <a:cs typeface="Arial MT"/>
              </a:rPr>
              <a:t>to</a:t>
            </a:r>
            <a:r>
              <a:rPr sz="2000" spc="-45" dirty="0">
                <a:latin typeface="Arial MT"/>
                <a:cs typeface="Arial MT"/>
              </a:rPr>
              <a:t> </a:t>
            </a:r>
            <a:r>
              <a:rPr sz="2000" dirty="0">
                <a:latin typeface="Arial MT"/>
                <a:cs typeface="Arial MT"/>
              </a:rPr>
              <a:t>a</a:t>
            </a:r>
            <a:r>
              <a:rPr sz="2000" spc="-40" dirty="0">
                <a:latin typeface="Arial MT"/>
                <a:cs typeface="Arial MT"/>
              </a:rPr>
              <a:t> </a:t>
            </a:r>
            <a:r>
              <a:rPr sz="2000" dirty="0">
                <a:latin typeface="Arial MT"/>
                <a:cs typeface="Arial MT"/>
              </a:rPr>
              <a:t>cloud</a:t>
            </a:r>
            <a:r>
              <a:rPr sz="2000" spc="-35" dirty="0">
                <a:latin typeface="Arial MT"/>
                <a:cs typeface="Arial MT"/>
              </a:rPr>
              <a:t> </a:t>
            </a:r>
            <a:r>
              <a:rPr sz="2000" dirty="0">
                <a:latin typeface="Arial MT"/>
                <a:cs typeface="Arial MT"/>
              </a:rPr>
              <a:t>generates</a:t>
            </a:r>
            <a:r>
              <a:rPr sz="2000" spc="-35" dirty="0">
                <a:latin typeface="Arial MT"/>
                <a:cs typeface="Arial MT"/>
              </a:rPr>
              <a:t> </a:t>
            </a:r>
            <a:r>
              <a:rPr sz="2000" spc="-25" dirty="0">
                <a:latin typeface="Arial MT"/>
                <a:cs typeface="Arial MT"/>
              </a:rPr>
              <a:t>new </a:t>
            </a:r>
            <a:r>
              <a:rPr sz="2000" dirty="0">
                <a:latin typeface="Arial MT"/>
                <a:cs typeface="Arial MT"/>
              </a:rPr>
              <a:t>security</a:t>
            </a:r>
            <a:r>
              <a:rPr sz="2000" spc="-20" dirty="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privacy</a:t>
            </a:r>
            <a:r>
              <a:rPr sz="2000" spc="-15" dirty="0">
                <a:latin typeface="Arial MT"/>
                <a:cs typeface="Arial MT"/>
              </a:rPr>
              <a:t> </a:t>
            </a:r>
            <a:r>
              <a:rPr sz="2000" spc="-10" dirty="0">
                <a:latin typeface="Arial MT"/>
                <a:cs typeface="Arial MT"/>
              </a:rPr>
              <a:t>concerns.</a:t>
            </a:r>
            <a:endParaRPr sz="2000">
              <a:latin typeface="Arial MT"/>
              <a:cs typeface="Arial MT"/>
            </a:endParaRPr>
          </a:p>
          <a:p>
            <a:pPr marL="355600" marR="218440" indent="-343535">
              <a:lnSpc>
                <a:spcPct val="104900"/>
              </a:lnSpc>
              <a:spcBef>
                <a:spcPts val="375"/>
              </a:spcBef>
              <a:buClr>
                <a:srgbClr val="00007C"/>
              </a:buClr>
              <a:buSzPct val="75000"/>
              <a:buFont typeface="Wingdings"/>
              <a:buChar char=""/>
              <a:tabLst>
                <a:tab pos="355600" algn="l"/>
              </a:tabLst>
            </a:pPr>
            <a:r>
              <a:rPr sz="2000" dirty="0">
                <a:latin typeface="Arial MT"/>
                <a:cs typeface="Arial MT"/>
              </a:rPr>
              <a:t>Standards,</a:t>
            </a:r>
            <a:r>
              <a:rPr sz="2000" spc="-50" dirty="0">
                <a:latin typeface="Arial MT"/>
                <a:cs typeface="Arial MT"/>
              </a:rPr>
              <a:t> </a:t>
            </a:r>
            <a:r>
              <a:rPr sz="2000" dirty="0">
                <a:latin typeface="Arial MT"/>
                <a:cs typeface="Arial MT"/>
              </a:rPr>
              <a:t>regulations,</a:t>
            </a:r>
            <a:r>
              <a:rPr sz="2000" spc="-35" dirty="0">
                <a:latin typeface="Arial MT"/>
                <a:cs typeface="Arial MT"/>
              </a:rPr>
              <a:t> </a:t>
            </a:r>
            <a:r>
              <a:rPr sz="2000" dirty="0">
                <a:latin typeface="Arial MT"/>
                <a:cs typeface="Arial MT"/>
              </a:rPr>
              <a:t>and</a:t>
            </a:r>
            <a:r>
              <a:rPr sz="2000" spc="-35" dirty="0">
                <a:latin typeface="Arial MT"/>
                <a:cs typeface="Arial MT"/>
              </a:rPr>
              <a:t> </a:t>
            </a:r>
            <a:r>
              <a:rPr sz="2000" dirty="0">
                <a:latin typeface="Arial MT"/>
                <a:cs typeface="Arial MT"/>
              </a:rPr>
              <a:t>laws</a:t>
            </a:r>
            <a:r>
              <a:rPr sz="2000" spc="-35" dirty="0">
                <a:latin typeface="Arial MT"/>
                <a:cs typeface="Arial MT"/>
              </a:rPr>
              <a:t> </a:t>
            </a:r>
            <a:r>
              <a:rPr sz="2000" dirty="0">
                <a:latin typeface="Arial MT"/>
                <a:cs typeface="Arial MT"/>
              </a:rPr>
              <a:t>governing</a:t>
            </a:r>
            <a:r>
              <a:rPr sz="2000" spc="-35" dirty="0">
                <a:latin typeface="Arial MT"/>
                <a:cs typeface="Arial MT"/>
              </a:rPr>
              <a:t> </a:t>
            </a:r>
            <a:r>
              <a:rPr sz="2000" dirty="0">
                <a:latin typeface="Arial MT"/>
                <a:cs typeface="Arial MT"/>
              </a:rPr>
              <a:t>the</a:t>
            </a:r>
            <a:r>
              <a:rPr sz="2000" spc="-50" dirty="0">
                <a:latin typeface="Arial MT"/>
                <a:cs typeface="Arial MT"/>
              </a:rPr>
              <a:t> </a:t>
            </a:r>
            <a:r>
              <a:rPr sz="2000" dirty="0">
                <a:latin typeface="Arial MT"/>
                <a:cs typeface="Arial MT"/>
              </a:rPr>
              <a:t>activities</a:t>
            </a:r>
            <a:r>
              <a:rPr sz="2000" spc="-35" dirty="0">
                <a:latin typeface="Arial MT"/>
                <a:cs typeface="Arial MT"/>
              </a:rPr>
              <a:t> </a:t>
            </a:r>
            <a:r>
              <a:rPr sz="2000" spc="-25" dirty="0">
                <a:latin typeface="Arial MT"/>
                <a:cs typeface="Arial MT"/>
              </a:rPr>
              <a:t>of </a:t>
            </a:r>
            <a:r>
              <a:rPr sz="2000" dirty="0">
                <a:latin typeface="Arial MT"/>
                <a:cs typeface="Arial MT"/>
              </a:rPr>
              <a:t>organizations</a:t>
            </a:r>
            <a:r>
              <a:rPr sz="2000" spc="-45" dirty="0">
                <a:latin typeface="Arial MT"/>
                <a:cs typeface="Arial MT"/>
              </a:rPr>
              <a:t> </a:t>
            </a:r>
            <a:r>
              <a:rPr sz="2000" dirty="0">
                <a:latin typeface="Arial MT"/>
                <a:cs typeface="Arial MT"/>
              </a:rPr>
              <a:t>supporting</a:t>
            </a:r>
            <a:r>
              <a:rPr sz="2000" spc="-45" dirty="0">
                <a:latin typeface="Arial MT"/>
                <a:cs typeface="Arial MT"/>
              </a:rPr>
              <a:t> </a:t>
            </a:r>
            <a:r>
              <a:rPr sz="2000" dirty="0">
                <a:latin typeface="Arial MT"/>
                <a:cs typeface="Arial MT"/>
              </a:rPr>
              <a:t>cloud</a:t>
            </a:r>
            <a:r>
              <a:rPr sz="2000" spc="-25" dirty="0">
                <a:latin typeface="Arial MT"/>
                <a:cs typeface="Arial MT"/>
              </a:rPr>
              <a:t> </a:t>
            </a:r>
            <a:r>
              <a:rPr sz="2000" dirty="0">
                <a:latin typeface="Arial MT"/>
                <a:cs typeface="Arial MT"/>
              </a:rPr>
              <a:t>computing</a:t>
            </a:r>
            <a:r>
              <a:rPr sz="2000" spc="-30" dirty="0">
                <a:latin typeface="Arial MT"/>
                <a:cs typeface="Arial MT"/>
              </a:rPr>
              <a:t> </a:t>
            </a:r>
            <a:r>
              <a:rPr sz="2000" dirty="0">
                <a:latin typeface="Arial MT"/>
                <a:cs typeface="Arial MT"/>
              </a:rPr>
              <a:t>have</a:t>
            </a:r>
            <a:r>
              <a:rPr sz="2000" spc="-35" dirty="0">
                <a:latin typeface="Arial MT"/>
                <a:cs typeface="Arial MT"/>
              </a:rPr>
              <a:t> </a:t>
            </a:r>
            <a:r>
              <a:rPr sz="2000" dirty="0">
                <a:latin typeface="Arial MT"/>
                <a:cs typeface="Arial MT"/>
              </a:rPr>
              <a:t>yet</a:t>
            </a:r>
            <a:r>
              <a:rPr sz="2000" spc="-35" dirty="0">
                <a:latin typeface="Arial MT"/>
                <a:cs typeface="Arial MT"/>
              </a:rPr>
              <a:t> </a:t>
            </a:r>
            <a:r>
              <a:rPr sz="2000" dirty="0">
                <a:latin typeface="Arial MT"/>
                <a:cs typeface="Arial MT"/>
              </a:rPr>
              <a:t>to</a:t>
            </a:r>
            <a:r>
              <a:rPr sz="2000" spc="-35" dirty="0">
                <a:latin typeface="Arial MT"/>
                <a:cs typeface="Arial MT"/>
              </a:rPr>
              <a:t> </a:t>
            </a:r>
            <a:r>
              <a:rPr sz="2000" dirty="0">
                <a:latin typeface="Arial MT"/>
                <a:cs typeface="Arial MT"/>
              </a:rPr>
              <a:t>be</a:t>
            </a:r>
            <a:r>
              <a:rPr sz="2000" spc="-30" dirty="0">
                <a:latin typeface="Arial MT"/>
                <a:cs typeface="Arial MT"/>
              </a:rPr>
              <a:t> </a:t>
            </a:r>
            <a:r>
              <a:rPr sz="2000" spc="-10" dirty="0">
                <a:latin typeface="Arial MT"/>
                <a:cs typeface="Arial MT"/>
              </a:rPr>
              <a:t>adopted. </a:t>
            </a:r>
            <a:r>
              <a:rPr sz="2000" dirty="0">
                <a:latin typeface="Arial MT"/>
                <a:cs typeface="Arial MT"/>
              </a:rPr>
              <a:t>Many</a:t>
            </a:r>
            <a:r>
              <a:rPr sz="2000" spc="-20" dirty="0">
                <a:latin typeface="Arial MT"/>
                <a:cs typeface="Arial MT"/>
              </a:rPr>
              <a:t> </a:t>
            </a:r>
            <a:r>
              <a:rPr sz="2000" dirty="0">
                <a:latin typeface="Arial MT"/>
                <a:cs typeface="Arial MT"/>
              </a:rPr>
              <a:t>issues</a:t>
            </a:r>
            <a:r>
              <a:rPr sz="2000" spc="-20" dirty="0">
                <a:latin typeface="Arial MT"/>
                <a:cs typeface="Arial MT"/>
              </a:rPr>
              <a:t> </a:t>
            </a:r>
            <a:r>
              <a:rPr sz="2000" dirty="0">
                <a:latin typeface="Arial MT"/>
                <a:cs typeface="Arial MT"/>
              </a:rPr>
              <a:t>related</a:t>
            </a:r>
            <a:r>
              <a:rPr sz="2000" spc="-20" dirty="0">
                <a:latin typeface="Arial MT"/>
                <a:cs typeface="Arial MT"/>
              </a:rPr>
              <a:t> </a:t>
            </a:r>
            <a:r>
              <a:rPr sz="2000" dirty="0">
                <a:latin typeface="Arial MT"/>
                <a:cs typeface="Arial MT"/>
              </a:rPr>
              <a:t>to</a:t>
            </a:r>
            <a:r>
              <a:rPr sz="2000" spc="-25" dirty="0">
                <a:latin typeface="Arial MT"/>
                <a:cs typeface="Arial MT"/>
              </a:rPr>
              <a:t> </a:t>
            </a:r>
            <a:r>
              <a:rPr sz="2000" dirty="0">
                <a:latin typeface="Arial MT"/>
                <a:cs typeface="Arial MT"/>
              </a:rPr>
              <a:t>privacy,</a:t>
            </a:r>
            <a:r>
              <a:rPr sz="2000" spc="-20" dirty="0">
                <a:latin typeface="Arial MT"/>
                <a:cs typeface="Arial MT"/>
              </a:rPr>
              <a:t> </a:t>
            </a:r>
            <a:r>
              <a:rPr sz="2000" dirty="0">
                <a:latin typeface="Arial MT"/>
                <a:cs typeface="Arial MT"/>
              </a:rPr>
              <a:t>security,</a:t>
            </a:r>
            <a:r>
              <a:rPr sz="2000" spc="-20" dirty="0">
                <a:latin typeface="Arial MT"/>
                <a:cs typeface="Arial MT"/>
              </a:rPr>
              <a:t> </a:t>
            </a:r>
            <a:r>
              <a:rPr sz="2000" dirty="0">
                <a:latin typeface="Arial MT"/>
                <a:cs typeface="Arial MT"/>
              </a:rPr>
              <a:t>and</a:t>
            </a:r>
            <a:r>
              <a:rPr sz="2000" spc="-20" dirty="0">
                <a:latin typeface="Arial MT"/>
                <a:cs typeface="Arial MT"/>
              </a:rPr>
              <a:t> </a:t>
            </a:r>
            <a:r>
              <a:rPr sz="2000" dirty="0">
                <a:latin typeface="Arial MT"/>
                <a:cs typeface="Arial MT"/>
              </a:rPr>
              <a:t>trust</a:t>
            </a:r>
            <a:r>
              <a:rPr sz="2000" spc="-35" dirty="0">
                <a:latin typeface="Arial MT"/>
                <a:cs typeface="Arial MT"/>
              </a:rPr>
              <a:t> </a:t>
            </a:r>
            <a:r>
              <a:rPr sz="2000" dirty="0">
                <a:latin typeface="Arial MT"/>
                <a:cs typeface="Arial MT"/>
              </a:rPr>
              <a:t>in</a:t>
            </a:r>
            <a:r>
              <a:rPr sz="2000" spc="-20" dirty="0">
                <a:latin typeface="Arial MT"/>
                <a:cs typeface="Arial MT"/>
              </a:rPr>
              <a:t> </a:t>
            </a:r>
            <a:r>
              <a:rPr sz="2000" dirty="0">
                <a:latin typeface="Arial MT"/>
                <a:cs typeface="Arial MT"/>
              </a:rPr>
              <a:t>cloud</a:t>
            </a:r>
            <a:r>
              <a:rPr sz="2000" spc="-20" dirty="0">
                <a:latin typeface="Arial MT"/>
                <a:cs typeface="Arial MT"/>
              </a:rPr>
              <a:t> </a:t>
            </a:r>
            <a:r>
              <a:rPr sz="2000" spc="-10" dirty="0">
                <a:latin typeface="Arial MT"/>
                <a:cs typeface="Arial MT"/>
              </a:rPr>
              <a:t>computing </a:t>
            </a:r>
            <a:r>
              <a:rPr sz="2000" dirty="0">
                <a:latin typeface="Arial MT"/>
                <a:cs typeface="Arial MT"/>
              </a:rPr>
              <a:t>are</a:t>
            </a:r>
            <a:r>
              <a:rPr sz="2000" spc="-15" dirty="0">
                <a:latin typeface="Arial MT"/>
                <a:cs typeface="Arial MT"/>
              </a:rPr>
              <a:t> </a:t>
            </a:r>
            <a:r>
              <a:rPr sz="2000" dirty="0">
                <a:latin typeface="Arial MT"/>
                <a:cs typeface="Arial MT"/>
              </a:rPr>
              <a:t>far</a:t>
            </a:r>
            <a:r>
              <a:rPr sz="2000" spc="-5" dirty="0">
                <a:latin typeface="Arial MT"/>
                <a:cs typeface="Arial MT"/>
              </a:rPr>
              <a:t> </a:t>
            </a:r>
            <a:r>
              <a:rPr sz="2000" dirty="0">
                <a:latin typeface="Arial MT"/>
                <a:cs typeface="Arial MT"/>
              </a:rPr>
              <a:t>from</a:t>
            </a:r>
            <a:r>
              <a:rPr sz="2000" spc="-15" dirty="0">
                <a:latin typeface="Arial MT"/>
                <a:cs typeface="Arial MT"/>
              </a:rPr>
              <a:t> </a:t>
            </a:r>
            <a:r>
              <a:rPr sz="2000" dirty="0">
                <a:latin typeface="Arial MT"/>
                <a:cs typeface="Arial MT"/>
              </a:rPr>
              <a:t>being</a:t>
            </a:r>
            <a:r>
              <a:rPr sz="2000" spc="-10" dirty="0">
                <a:latin typeface="Arial MT"/>
                <a:cs typeface="Arial MT"/>
              </a:rPr>
              <a:t> settled.</a:t>
            </a:r>
            <a:endParaRPr sz="2000">
              <a:latin typeface="Arial MT"/>
              <a:cs typeface="Arial MT"/>
            </a:endParaRPr>
          </a:p>
          <a:p>
            <a:pPr marL="355600" marR="5080" indent="-343535">
              <a:lnSpc>
                <a:spcPct val="105500"/>
              </a:lnSpc>
              <a:spcBef>
                <a:spcPts val="345"/>
              </a:spcBef>
              <a:buClr>
                <a:srgbClr val="00007C"/>
              </a:buClr>
              <a:buSzPct val="75000"/>
              <a:buFont typeface="Wingdings"/>
              <a:buChar char=""/>
              <a:tabLst>
                <a:tab pos="355600" algn="l"/>
              </a:tabLst>
            </a:pPr>
            <a:r>
              <a:rPr sz="2000" dirty="0">
                <a:latin typeface="Arial MT"/>
                <a:cs typeface="Arial MT"/>
              </a:rPr>
              <a:t>There</a:t>
            </a:r>
            <a:r>
              <a:rPr sz="2000" spc="-40" dirty="0">
                <a:latin typeface="Arial MT"/>
                <a:cs typeface="Arial MT"/>
              </a:rPr>
              <a:t> </a:t>
            </a:r>
            <a:r>
              <a:rPr sz="2000" dirty="0">
                <a:latin typeface="Arial MT"/>
                <a:cs typeface="Arial MT"/>
              </a:rPr>
              <a:t>is</a:t>
            </a:r>
            <a:r>
              <a:rPr sz="2000" spc="-25"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need</a:t>
            </a:r>
            <a:r>
              <a:rPr sz="2000" spc="-25" dirty="0">
                <a:latin typeface="Arial MT"/>
                <a:cs typeface="Arial MT"/>
              </a:rPr>
              <a:t> </a:t>
            </a:r>
            <a:r>
              <a:rPr sz="2000" dirty="0">
                <a:latin typeface="Arial MT"/>
                <a:cs typeface="Arial MT"/>
              </a:rPr>
              <a:t>for</a:t>
            </a:r>
            <a:r>
              <a:rPr sz="2000" spc="-25" dirty="0">
                <a:latin typeface="Arial MT"/>
                <a:cs typeface="Arial MT"/>
              </a:rPr>
              <a:t> </a:t>
            </a:r>
            <a:r>
              <a:rPr sz="2000" dirty="0">
                <a:latin typeface="Arial MT"/>
                <a:cs typeface="Arial MT"/>
              </a:rPr>
              <a:t>international</a:t>
            </a:r>
            <a:r>
              <a:rPr sz="2000" spc="-25" dirty="0">
                <a:latin typeface="Arial MT"/>
                <a:cs typeface="Arial MT"/>
              </a:rPr>
              <a:t> </a:t>
            </a:r>
            <a:r>
              <a:rPr sz="2000" dirty="0">
                <a:latin typeface="Arial MT"/>
                <a:cs typeface="Arial MT"/>
              </a:rPr>
              <a:t>regulations</a:t>
            </a:r>
            <a:r>
              <a:rPr sz="2000" spc="-25" dirty="0">
                <a:latin typeface="Arial MT"/>
                <a:cs typeface="Arial MT"/>
              </a:rPr>
              <a:t> </a:t>
            </a:r>
            <a:r>
              <a:rPr sz="2000" dirty="0">
                <a:latin typeface="Arial MT"/>
                <a:cs typeface="Arial MT"/>
              </a:rPr>
              <a:t>adopted</a:t>
            </a:r>
            <a:r>
              <a:rPr sz="2000" spc="-35" dirty="0">
                <a:latin typeface="Arial MT"/>
                <a:cs typeface="Arial MT"/>
              </a:rPr>
              <a:t> </a:t>
            </a:r>
            <a:r>
              <a:rPr sz="2000" dirty="0">
                <a:latin typeface="Arial MT"/>
                <a:cs typeface="Arial MT"/>
              </a:rPr>
              <a:t>by</a:t>
            </a:r>
            <a:r>
              <a:rPr sz="2000" spc="-30" dirty="0">
                <a:latin typeface="Arial MT"/>
                <a:cs typeface="Arial MT"/>
              </a:rPr>
              <a:t> </a:t>
            </a:r>
            <a:r>
              <a:rPr sz="2000" dirty="0">
                <a:latin typeface="Arial MT"/>
                <a:cs typeface="Arial MT"/>
              </a:rPr>
              <a:t>the</a:t>
            </a:r>
            <a:r>
              <a:rPr sz="2000" spc="-25" dirty="0">
                <a:latin typeface="Arial MT"/>
                <a:cs typeface="Arial MT"/>
              </a:rPr>
              <a:t> </a:t>
            </a:r>
            <a:r>
              <a:rPr sz="2000" spc="-10" dirty="0">
                <a:latin typeface="Arial MT"/>
                <a:cs typeface="Arial MT"/>
              </a:rPr>
              <a:t>countries </a:t>
            </a:r>
            <a:r>
              <a:rPr sz="2000" dirty="0">
                <a:latin typeface="Arial MT"/>
                <a:cs typeface="Arial MT"/>
              </a:rPr>
              <a:t>where</a:t>
            </a:r>
            <a:r>
              <a:rPr sz="2000" spc="-25" dirty="0">
                <a:latin typeface="Arial MT"/>
                <a:cs typeface="Arial MT"/>
              </a:rPr>
              <a:t> </a:t>
            </a:r>
            <a:r>
              <a:rPr sz="2000" dirty="0">
                <a:latin typeface="Arial MT"/>
                <a:cs typeface="Arial MT"/>
              </a:rPr>
              <a:t>data</a:t>
            </a:r>
            <a:r>
              <a:rPr sz="2000" spc="-45" dirty="0">
                <a:latin typeface="Arial MT"/>
                <a:cs typeface="Arial MT"/>
              </a:rPr>
              <a:t> </a:t>
            </a:r>
            <a:r>
              <a:rPr sz="2000" dirty="0">
                <a:latin typeface="Arial MT"/>
                <a:cs typeface="Arial MT"/>
              </a:rPr>
              <a:t>centers</a:t>
            </a:r>
            <a:r>
              <a:rPr sz="2000" spc="-30" dirty="0">
                <a:latin typeface="Arial MT"/>
                <a:cs typeface="Arial MT"/>
              </a:rPr>
              <a:t> </a:t>
            </a:r>
            <a:r>
              <a:rPr sz="2000" dirty="0">
                <a:latin typeface="Arial MT"/>
                <a:cs typeface="Arial MT"/>
              </a:rPr>
              <a:t>of</a:t>
            </a:r>
            <a:r>
              <a:rPr sz="2000" spc="-40" dirty="0">
                <a:latin typeface="Arial MT"/>
                <a:cs typeface="Arial MT"/>
              </a:rPr>
              <a:t> </a:t>
            </a:r>
            <a:r>
              <a:rPr sz="2000" dirty="0">
                <a:latin typeface="Arial MT"/>
                <a:cs typeface="Arial MT"/>
              </a:rPr>
              <a:t>cloud</a:t>
            </a:r>
            <a:r>
              <a:rPr sz="2000" spc="-25" dirty="0">
                <a:latin typeface="Arial MT"/>
                <a:cs typeface="Arial MT"/>
              </a:rPr>
              <a:t> </a:t>
            </a:r>
            <a:r>
              <a:rPr sz="2000" dirty="0">
                <a:latin typeface="Arial MT"/>
                <a:cs typeface="Arial MT"/>
              </a:rPr>
              <a:t>computing</a:t>
            </a:r>
            <a:r>
              <a:rPr sz="2000" spc="-40" dirty="0">
                <a:latin typeface="Arial MT"/>
                <a:cs typeface="Arial MT"/>
              </a:rPr>
              <a:t> </a:t>
            </a:r>
            <a:r>
              <a:rPr sz="2000" dirty="0">
                <a:latin typeface="Arial MT"/>
                <a:cs typeface="Arial MT"/>
              </a:rPr>
              <a:t>providers</a:t>
            </a:r>
            <a:r>
              <a:rPr sz="2000" spc="-25" dirty="0">
                <a:latin typeface="Arial MT"/>
                <a:cs typeface="Arial MT"/>
              </a:rPr>
              <a:t> </a:t>
            </a:r>
            <a:r>
              <a:rPr sz="2000" dirty="0">
                <a:latin typeface="Arial MT"/>
                <a:cs typeface="Arial MT"/>
              </a:rPr>
              <a:t>are</a:t>
            </a:r>
            <a:r>
              <a:rPr sz="2000" spc="-30" dirty="0">
                <a:latin typeface="Arial MT"/>
                <a:cs typeface="Arial MT"/>
              </a:rPr>
              <a:t> </a:t>
            </a:r>
            <a:r>
              <a:rPr sz="2000" spc="-10" dirty="0">
                <a:latin typeface="Arial MT"/>
                <a:cs typeface="Arial MT"/>
              </a:rPr>
              <a:t>located.</a:t>
            </a:r>
            <a:endParaRPr sz="2000">
              <a:latin typeface="Arial MT"/>
              <a:cs typeface="Arial MT"/>
            </a:endParaRPr>
          </a:p>
          <a:p>
            <a:pPr marL="354330" marR="698500" indent="-342265" algn="just">
              <a:lnSpc>
                <a:spcPct val="105000"/>
              </a:lnSpc>
              <a:spcBef>
                <a:spcPts val="365"/>
              </a:spcBef>
              <a:buClr>
                <a:srgbClr val="00007C"/>
              </a:buClr>
              <a:buSzPct val="75000"/>
              <a:buFont typeface="Wingdings"/>
              <a:buChar char=""/>
              <a:tabLst>
                <a:tab pos="355600" algn="l"/>
              </a:tabLst>
            </a:pPr>
            <a:r>
              <a:rPr sz="2000" dirty="0">
                <a:latin typeface="Arial MT"/>
                <a:cs typeface="Arial MT"/>
              </a:rPr>
              <a:t>Service</a:t>
            </a:r>
            <a:r>
              <a:rPr sz="2000" spc="-25" dirty="0">
                <a:latin typeface="Arial MT"/>
                <a:cs typeface="Arial MT"/>
              </a:rPr>
              <a:t> </a:t>
            </a:r>
            <a:r>
              <a:rPr sz="2000" dirty="0">
                <a:latin typeface="Arial MT"/>
                <a:cs typeface="Arial MT"/>
              </a:rPr>
              <a:t>Level</a:t>
            </a:r>
            <a:r>
              <a:rPr sz="2000" spc="-35" dirty="0">
                <a:latin typeface="Arial MT"/>
                <a:cs typeface="Arial MT"/>
              </a:rPr>
              <a:t> </a:t>
            </a:r>
            <a:r>
              <a:rPr sz="2000" dirty="0">
                <a:latin typeface="Arial MT"/>
                <a:cs typeface="Arial MT"/>
              </a:rPr>
              <a:t>Agreements</a:t>
            </a:r>
            <a:r>
              <a:rPr sz="2000" spc="-40" dirty="0">
                <a:latin typeface="Arial MT"/>
                <a:cs typeface="Arial MT"/>
              </a:rPr>
              <a:t> </a:t>
            </a:r>
            <a:r>
              <a:rPr sz="2000" dirty="0">
                <a:latin typeface="Arial MT"/>
                <a:cs typeface="Arial MT"/>
              </a:rPr>
              <a:t>(SLAs)</a:t>
            </a:r>
            <a:r>
              <a:rPr sz="2000" spc="-25" dirty="0">
                <a:latin typeface="Arial MT"/>
                <a:cs typeface="Arial MT"/>
              </a:rPr>
              <a:t> </a:t>
            </a:r>
            <a:r>
              <a:rPr sz="2000" dirty="0">
                <a:latin typeface="Arial MT"/>
                <a:cs typeface="Arial MT"/>
              </a:rPr>
              <a:t>do</a:t>
            </a:r>
            <a:r>
              <a:rPr sz="2000" spc="-25" dirty="0">
                <a:latin typeface="Arial MT"/>
                <a:cs typeface="Arial MT"/>
              </a:rPr>
              <a:t> </a:t>
            </a:r>
            <a:r>
              <a:rPr sz="2000" dirty="0">
                <a:latin typeface="Arial MT"/>
                <a:cs typeface="Arial MT"/>
              </a:rPr>
              <a:t>not</a:t>
            </a:r>
            <a:r>
              <a:rPr sz="2000" spc="-40" dirty="0">
                <a:latin typeface="Arial MT"/>
                <a:cs typeface="Arial MT"/>
              </a:rPr>
              <a:t> </a:t>
            </a:r>
            <a:r>
              <a:rPr sz="2000" dirty="0">
                <a:latin typeface="Arial MT"/>
                <a:cs typeface="Arial MT"/>
              </a:rPr>
              <a:t>provide</a:t>
            </a:r>
            <a:r>
              <a:rPr sz="2000" spc="-25" dirty="0">
                <a:latin typeface="Arial MT"/>
                <a:cs typeface="Arial MT"/>
              </a:rPr>
              <a:t> </a:t>
            </a:r>
            <a:r>
              <a:rPr sz="2000" dirty="0">
                <a:latin typeface="Arial MT"/>
                <a:cs typeface="Arial MT"/>
              </a:rPr>
              <a:t>adequate</a:t>
            </a:r>
            <a:r>
              <a:rPr sz="2000" spc="-25" dirty="0">
                <a:latin typeface="Arial MT"/>
                <a:cs typeface="Arial MT"/>
              </a:rPr>
              <a:t> </a:t>
            </a:r>
            <a:r>
              <a:rPr sz="2000" spc="-10" dirty="0">
                <a:latin typeface="Arial MT"/>
                <a:cs typeface="Arial MT"/>
              </a:rPr>
              <a:t>legal 	</a:t>
            </a:r>
            <a:r>
              <a:rPr sz="2000" dirty="0">
                <a:latin typeface="Arial MT"/>
                <a:cs typeface="Arial MT"/>
              </a:rPr>
              <a:t>protection</a:t>
            </a:r>
            <a:r>
              <a:rPr sz="2000" spc="-20" dirty="0">
                <a:latin typeface="Arial MT"/>
                <a:cs typeface="Arial MT"/>
              </a:rPr>
              <a:t> </a:t>
            </a:r>
            <a:r>
              <a:rPr sz="2000" dirty="0">
                <a:latin typeface="Arial MT"/>
                <a:cs typeface="Arial MT"/>
              </a:rPr>
              <a:t>for</a:t>
            </a:r>
            <a:r>
              <a:rPr sz="2000" spc="-35" dirty="0">
                <a:latin typeface="Arial MT"/>
                <a:cs typeface="Arial MT"/>
              </a:rPr>
              <a:t> </a:t>
            </a:r>
            <a:r>
              <a:rPr sz="2000" dirty="0">
                <a:latin typeface="Arial MT"/>
                <a:cs typeface="Arial MT"/>
              </a:rPr>
              <a:t>cloud</a:t>
            </a:r>
            <a:r>
              <a:rPr sz="2000" spc="-20" dirty="0">
                <a:latin typeface="Arial MT"/>
                <a:cs typeface="Arial MT"/>
              </a:rPr>
              <a:t> </a:t>
            </a:r>
            <a:r>
              <a:rPr sz="2000" dirty="0">
                <a:latin typeface="Arial MT"/>
                <a:cs typeface="Arial MT"/>
              </a:rPr>
              <a:t>computer</a:t>
            </a:r>
            <a:r>
              <a:rPr sz="2000" spc="-10" dirty="0">
                <a:latin typeface="Arial MT"/>
                <a:cs typeface="Arial MT"/>
              </a:rPr>
              <a:t> </a:t>
            </a:r>
            <a:r>
              <a:rPr sz="2000" dirty="0">
                <a:latin typeface="Arial MT"/>
                <a:cs typeface="Arial MT"/>
              </a:rPr>
              <a:t>users,</a:t>
            </a:r>
            <a:r>
              <a:rPr sz="2000" spc="-30" dirty="0">
                <a:latin typeface="Arial MT"/>
                <a:cs typeface="Arial MT"/>
              </a:rPr>
              <a:t> </a:t>
            </a:r>
            <a:r>
              <a:rPr sz="2000" dirty="0">
                <a:latin typeface="Arial MT"/>
                <a:cs typeface="Arial MT"/>
              </a:rPr>
              <a:t>often</a:t>
            </a:r>
            <a:r>
              <a:rPr sz="2000" spc="-20" dirty="0">
                <a:latin typeface="Arial MT"/>
                <a:cs typeface="Arial MT"/>
              </a:rPr>
              <a:t> </a:t>
            </a:r>
            <a:r>
              <a:rPr sz="2000" dirty="0">
                <a:latin typeface="Arial MT"/>
                <a:cs typeface="Arial MT"/>
              </a:rPr>
              <a:t>left</a:t>
            </a:r>
            <a:r>
              <a:rPr sz="2000" spc="-25" dirty="0">
                <a:latin typeface="Arial MT"/>
                <a:cs typeface="Arial MT"/>
              </a:rPr>
              <a:t> </a:t>
            </a:r>
            <a:r>
              <a:rPr sz="2000" dirty="0">
                <a:latin typeface="Arial MT"/>
                <a:cs typeface="Arial MT"/>
              </a:rPr>
              <a:t>to</a:t>
            </a:r>
            <a:r>
              <a:rPr sz="2000" spc="-20" dirty="0">
                <a:latin typeface="Arial MT"/>
                <a:cs typeface="Arial MT"/>
              </a:rPr>
              <a:t> </a:t>
            </a:r>
            <a:r>
              <a:rPr sz="2000" dirty="0">
                <a:latin typeface="Arial MT"/>
                <a:cs typeface="Arial MT"/>
              </a:rPr>
              <a:t>deal</a:t>
            </a:r>
            <a:r>
              <a:rPr sz="2000" spc="-20" dirty="0">
                <a:latin typeface="Arial MT"/>
                <a:cs typeface="Arial MT"/>
              </a:rPr>
              <a:t> </a:t>
            </a:r>
            <a:r>
              <a:rPr sz="2000" dirty="0">
                <a:latin typeface="Arial MT"/>
                <a:cs typeface="Arial MT"/>
              </a:rPr>
              <a:t>with</a:t>
            </a:r>
            <a:r>
              <a:rPr sz="2000" spc="-25" dirty="0">
                <a:latin typeface="Arial MT"/>
                <a:cs typeface="Arial MT"/>
              </a:rPr>
              <a:t> </a:t>
            </a:r>
            <a:r>
              <a:rPr sz="2000" spc="-10" dirty="0">
                <a:latin typeface="Arial MT"/>
                <a:cs typeface="Arial MT"/>
              </a:rPr>
              <a:t>events 	</a:t>
            </a:r>
            <a:r>
              <a:rPr sz="2000" dirty="0">
                <a:latin typeface="Arial MT"/>
                <a:cs typeface="Arial MT"/>
              </a:rPr>
              <a:t>beyond</a:t>
            </a:r>
            <a:r>
              <a:rPr sz="2000" spc="-45" dirty="0">
                <a:latin typeface="Arial MT"/>
                <a:cs typeface="Arial MT"/>
              </a:rPr>
              <a:t> </a:t>
            </a:r>
            <a:r>
              <a:rPr sz="2000" dirty="0">
                <a:latin typeface="Arial MT"/>
                <a:cs typeface="Arial MT"/>
              </a:rPr>
              <a:t>their</a:t>
            </a:r>
            <a:r>
              <a:rPr sz="2000" spc="-40" dirty="0">
                <a:latin typeface="Arial MT"/>
                <a:cs typeface="Arial MT"/>
              </a:rPr>
              <a:t> </a:t>
            </a:r>
            <a:r>
              <a:rPr sz="2000" spc="-10" dirty="0">
                <a:latin typeface="Arial MT"/>
                <a:cs typeface="Arial MT"/>
              </a:rPr>
              <a:t>control.</a:t>
            </a:r>
            <a:endParaRPr sz="2000">
              <a:latin typeface="Arial MT"/>
              <a:cs typeface="Arial MT"/>
            </a:endParaRPr>
          </a:p>
        </p:txBody>
      </p:sp>
    </p:spTree>
  </p:cSld>
  <p:clrMapOvr>
    <a:masterClrMapping/>
  </p:clrMapOvr>
  <p:transition>
    <p:zo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514600" y="457200"/>
            <a:ext cx="4319270" cy="513715"/>
          </a:xfrm>
          <a:prstGeom prst="rect">
            <a:avLst/>
          </a:prstGeom>
        </p:spPr>
        <p:txBody>
          <a:bodyPr vert="horz" wrap="square" lIns="0" tIns="13335" rIns="0" bIns="0" rtlCol="0">
            <a:spAutoFit/>
          </a:bodyPr>
          <a:lstStyle/>
          <a:p>
            <a:pPr marL="12700">
              <a:lnSpc>
                <a:spcPct val="100000"/>
              </a:lnSpc>
              <a:spcBef>
                <a:spcPts val="105"/>
              </a:spcBef>
            </a:pPr>
            <a:r>
              <a:rPr dirty="0"/>
              <a:t>Security</a:t>
            </a:r>
            <a:r>
              <a:rPr spc="-5" dirty="0"/>
              <a:t> </a:t>
            </a:r>
            <a:r>
              <a:rPr dirty="0"/>
              <a:t>of</a:t>
            </a:r>
            <a:r>
              <a:rPr spc="-5" dirty="0"/>
              <a:t> </a:t>
            </a:r>
            <a:r>
              <a:rPr spc="-10" dirty="0"/>
              <a:t>virtualization</a:t>
            </a:r>
          </a:p>
        </p:txBody>
      </p:sp>
      <p:sp>
        <p:nvSpPr>
          <p:cNvPr id="5" name="object 5"/>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30</a:t>
            </a:fld>
            <a:endParaRPr spc="-25" dirty="0"/>
          </a:p>
        </p:txBody>
      </p:sp>
      <p:sp>
        <p:nvSpPr>
          <p:cNvPr id="4" name="object 4"/>
          <p:cNvSpPr txBox="1"/>
          <p:nvPr/>
        </p:nvSpPr>
        <p:spPr>
          <a:xfrm>
            <a:off x="304800" y="1295400"/>
            <a:ext cx="8525510" cy="5193794"/>
          </a:xfrm>
          <a:prstGeom prst="rect">
            <a:avLst/>
          </a:prstGeom>
        </p:spPr>
        <p:txBody>
          <a:bodyPr vert="horz" wrap="square" lIns="0" tIns="3810" rIns="0" bIns="0" rtlCol="0">
            <a:spAutoFit/>
          </a:bodyPr>
          <a:lstStyle/>
          <a:p>
            <a:pPr marL="12700" marR="342265" indent="-5080">
              <a:lnSpc>
                <a:spcPct val="103000"/>
              </a:lnSpc>
              <a:spcBef>
                <a:spcPts val="30"/>
              </a:spcBef>
              <a:buClr>
                <a:srgbClr val="00007C"/>
              </a:buClr>
              <a:buSzPct val="70000"/>
              <a:buFont typeface="Wingdings"/>
              <a:buChar char=""/>
              <a:tabLst>
                <a:tab pos="153670" algn="l"/>
              </a:tabLst>
            </a:pPr>
            <a:r>
              <a:rPr sz="2000" dirty="0">
                <a:latin typeface="Arial MT"/>
                <a:cs typeface="Arial MT"/>
              </a:rPr>
              <a:t>	The</a:t>
            </a:r>
            <a:r>
              <a:rPr sz="2000" spc="-25" dirty="0">
                <a:latin typeface="Arial MT"/>
                <a:cs typeface="Arial MT"/>
              </a:rPr>
              <a:t> </a:t>
            </a:r>
            <a:r>
              <a:rPr sz="2000" dirty="0">
                <a:latin typeface="Arial MT"/>
                <a:cs typeface="Arial MT"/>
              </a:rPr>
              <a:t>complete</a:t>
            </a:r>
            <a:r>
              <a:rPr sz="2000" spc="-20" dirty="0">
                <a:latin typeface="Arial MT"/>
                <a:cs typeface="Arial MT"/>
              </a:rPr>
              <a:t> </a:t>
            </a:r>
            <a:r>
              <a:rPr sz="2000" dirty="0">
                <a:latin typeface="Arial MT"/>
                <a:cs typeface="Arial MT"/>
              </a:rPr>
              <a:t>state</a:t>
            </a:r>
            <a:r>
              <a:rPr sz="2000" spc="-30"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an</a:t>
            </a:r>
            <a:r>
              <a:rPr sz="2000" spc="-20" dirty="0">
                <a:latin typeface="Arial MT"/>
                <a:cs typeface="Arial MT"/>
              </a:rPr>
              <a:t> </a:t>
            </a:r>
            <a:r>
              <a:rPr sz="2000" dirty="0">
                <a:latin typeface="Arial MT"/>
                <a:cs typeface="Arial MT"/>
              </a:rPr>
              <a:t>operating</a:t>
            </a:r>
            <a:r>
              <a:rPr sz="2000" spc="-25" dirty="0">
                <a:latin typeface="Arial MT"/>
                <a:cs typeface="Arial MT"/>
              </a:rPr>
              <a:t> </a:t>
            </a:r>
            <a:r>
              <a:rPr sz="2000" dirty="0">
                <a:latin typeface="Arial MT"/>
                <a:cs typeface="Arial MT"/>
              </a:rPr>
              <a:t>system</a:t>
            </a:r>
            <a:r>
              <a:rPr sz="2000" spc="-30" dirty="0">
                <a:latin typeface="Arial MT"/>
                <a:cs typeface="Arial MT"/>
              </a:rPr>
              <a:t> </a:t>
            </a:r>
            <a:r>
              <a:rPr sz="2000" dirty="0">
                <a:latin typeface="Arial MT"/>
                <a:cs typeface="Arial MT"/>
              </a:rPr>
              <a:t>running</a:t>
            </a:r>
            <a:r>
              <a:rPr sz="2000" spc="-20" dirty="0">
                <a:latin typeface="Arial MT"/>
                <a:cs typeface="Arial MT"/>
              </a:rPr>
              <a:t> </a:t>
            </a:r>
            <a:r>
              <a:rPr sz="2000" dirty="0">
                <a:latin typeface="Arial MT"/>
                <a:cs typeface="Arial MT"/>
              </a:rPr>
              <a:t>under</a:t>
            </a:r>
            <a:r>
              <a:rPr sz="2000" spc="-15" dirty="0">
                <a:latin typeface="Arial MT"/>
                <a:cs typeface="Arial MT"/>
              </a:rPr>
              <a:t> </a:t>
            </a:r>
            <a:r>
              <a:rPr sz="2000" dirty="0">
                <a:latin typeface="Arial MT"/>
                <a:cs typeface="Arial MT"/>
              </a:rPr>
              <a:t>a</a:t>
            </a:r>
            <a:r>
              <a:rPr sz="2000" spc="-40" dirty="0">
                <a:latin typeface="Arial MT"/>
                <a:cs typeface="Arial MT"/>
              </a:rPr>
              <a:t> </a:t>
            </a:r>
            <a:r>
              <a:rPr sz="2000" spc="-10" dirty="0">
                <a:latin typeface="Arial MT"/>
                <a:cs typeface="Arial MT"/>
              </a:rPr>
              <a:t>virtual </a:t>
            </a:r>
            <a:r>
              <a:rPr sz="2000" dirty="0">
                <a:latin typeface="Arial MT"/>
                <a:cs typeface="Arial MT"/>
              </a:rPr>
              <a:t>machine</a:t>
            </a:r>
            <a:r>
              <a:rPr sz="2000" spc="-20" dirty="0">
                <a:latin typeface="Arial MT"/>
                <a:cs typeface="Arial MT"/>
              </a:rPr>
              <a:t> </a:t>
            </a:r>
            <a:r>
              <a:rPr sz="2000" dirty="0">
                <a:latin typeface="Arial MT"/>
                <a:cs typeface="Arial MT"/>
              </a:rPr>
              <a:t>is</a:t>
            </a:r>
            <a:r>
              <a:rPr sz="2000" spc="-30" dirty="0">
                <a:latin typeface="Arial MT"/>
                <a:cs typeface="Arial MT"/>
              </a:rPr>
              <a:t> </a:t>
            </a:r>
            <a:r>
              <a:rPr sz="2000" dirty="0">
                <a:latin typeface="Arial MT"/>
                <a:cs typeface="Arial MT"/>
              </a:rPr>
              <a:t>captured</a:t>
            </a:r>
            <a:r>
              <a:rPr sz="2000" spc="-15" dirty="0">
                <a:latin typeface="Arial MT"/>
                <a:cs typeface="Arial MT"/>
              </a:rPr>
              <a:t> </a:t>
            </a:r>
            <a:r>
              <a:rPr sz="2000" dirty="0">
                <a:latin typeface="Arial MT"/>
                <a:cs typeface="Arial MT"/>
              </a:rPr>
              <a:t>by</a:t>
            </a:r>
            <a:r>
              <a:rPr sz="2000" spc="-20"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VM;</a:t>
            </a:r>
            <a:r>
              <a:rPr sz="2000" spc="-30" dirty="0">
                <a:latin typeface="Arial MT"/>
                <a:cs typeface="Arial MT"/>
              </a:rPr>
              <a:t> </a:t>
            </a:r>
            <a:r>
              <a:rPr sz="2000" dirty="0">
                <a:latin typeface="Arial MT"/>
                <a:cs typeface="Arial MT"/>
              </a:rPr>
              <a:t>this</a:t>
            </a:r>
            <a:r>
              <a:rPr sz="2000" spc="-15" dirty="0">
                <a:latin typeface="Arial MT"/>
                <a:cs typeface="Arial MT"/>
              </a:rPr>
              <a:t> </a:t>
            </a:r>
            <a:r>
              <a:rPr sz="2000" dirty="0">
                <a:latin typeface="Arial MT"/>
                <a:cs typeface="Arial MT"/>
              </a:rPr>
              <a:t>state</a:t>
            </a:r>
            <a:r>
              <a:rPr sz="2000" spc="-15" dirty="0">
                <a:latin typeface="Arial MT"/>
                <a:cs typeface="Arial MT"/>
              </a:rPr>
              <a:t> </a:t>
            </a:r>
            <a:r>
              <a:rPr sz="2000" dirty="0">
                <a:latin typeface="Arial MT"/>
                <a:cs typeface="Arial MT"/>
              </a:rPr>
              <a:t>can</a:t>
            </a:r>
            <a:r>
              <a:rPr sz="2000" spc="-20" dirty="0">
                <a:latin typeface="Arial MT"/>
                <a:cs typeface="Arial MT"/>
              </a:rPr>
              <a:t> </a:t>
            </a:r>
            <a:r>
              <a:rPr sz="2000" dirty="0">
                <a:latin typeface="Arial MT"/>
                <a:cs typeface="Arial MT"/>
              </a:rPr>
              <a:t>be</a:t>
            </a:r>
            <a:r>
              <a:rPr sz="2000" spc="-30" dirty="0">
                <a:latin typeface="Arial MT"/>
                <a:cs typeface="Arial MT"/>
              </a:rPr>
              <a:t> </a:t>
            </a:r>
            <a:r>
              <a:rPr sz="2000" dirty="0">
                <a:latin typeface="Arial MT"/>
                <a:cs typeface="Arial MT"/>
              </a:rPr>
              <a:t>saved</a:t>
            </a:r>
            <a:r>
              <a:rPr sz="2000" spc="-15" dirty="0">
                <a:latin typeface="Arial MT"/>
                <a:cs typeface="Arial MT"/>
              </a:rPr>
              <a:t> </a:t>
            </a:r>
            <a:r>
              <a:rPr sz="2000" dirty="0">
                <a:latin typeface="Arial MT"/>
                <a:cs typeface="Arial MT"/>
              </a:rPr>
              <a:t>in</a:t>
            </a:r>
            <a:r>
              <a:rPr sz="2000" spc="-25" dirty="0">
                <a:latin typeface="Arial MT"/>
                <a:cs typeface="Arial MT"/>
              </a:rPr>
              <a:t> </a:t>
            </a:r>
            <a:r>
              <a:rPr sz="2000" dirty="0">
                <a:latin typeface="Arial MT"/>
                <a:cs typeface="Arial MT"/>
              </a:rPr>
              <a:t>a</a:t>
            </a:r>
            <a:r>
              <a:rPr sz="2000" spc="-20" dirty="0">
                <a:latin typeface="Arial MT"/>
                <a:cs typeface="Arial MT"/>
              </a:rPr>
              <a:t> </a:t>
            </a:r>
            <a:r>
              <a:rPr sz="2000" dirty="0">
                <a:latin typeface="Arial MT"/>
                <a:cs typeface="Arial MT"/>
              </a:rPr>
              <a:t>file</a:t>
            </a:r>
            <a:r>
              <a:rPr sz="2000" spc="-15" dirty="0">
                <a:latin typeface="Arial MT"/>
                <a:cs typeface="Arial MT"/>
              </a:rPr>
              <a:t> </a:t>
            </a:r>
            <a:r>
              <a:rPr sz="2000" dirty="0">
                <a:latin typeface="Arial MT"/>
                <a:cs typeface="Arial MT"/>
              </a:rPr>
              <a:t>and</a:t>
            </a:r>
            <a:r>
              <a:rPr sz="2000" spc="-20" dirty="0">
                <a:latin typeface="Arial MT"/>
                <a:cs typeface="Arial MT"/>
              </a:rPr>
              <a:t> then </a:t>
            </a:r>
            <a:r>
              <a:rPr sz="2000" dirty="0">
                <a:latin typeface="Arial MT"/>
                <a:cs typeface="Arial MT"/>
              </a:rPr>
              <a:t>the</a:t>
            </a:r>
            <a:r>
              <a:rPr sz="2000" spc="-30" dirty="0">
                <a:latin typeface="Arial MT"/>
                <a:cs typeface="Arial MT"/>
              </a:rPr>
              <a:t> </a:t>
            </a:r>
            <a:r>
              <a:rPr sz="2000" dirty="0">
                <a:latin typeface="Arial MT"/>
                <a:cs typeface="Arial MT"/>
              </a:rPr>
              <a:t>file</a:t>
            </a:r>
            <a:r>
              <a:rPr sz="2000" spc="-20" dirty="0">
                <a:latin typeface="Arial MT"/>
                <a:cs typeface="Arial MT"/>
              </a:rPr>
              <a:t> </a:t>
            </a:r>
            <a:r>
              <a:rPr sz="2000" dirty="0">
                <a:latin typeface="Arial MT"/>
                <a:cs typeface="Arial MT"/>
              </a:rPr>
              <a:t>can</a:t>
            </a:r>
            <a:r>
              <a:rPr sz="2000" spc="-15" dirty="0">
                <a:latin typeface="Arial MT"/>
                <a:cs typeface="Arial MT"/>
              </a:rPr>
              <a:t> </a:t>
            </a:r>
            <a:r>
              <a:rPr sz="2000" dirty="0">
                <a:latin typeface="Arial MT"/>
                <a:cs typeface="Arial MT"/>
              </a:rPr>
              <a:t>be</a:t>
            </a:r>
            <a:r>
              <a:rPr sz="2000" spc="-20" dirty="0">
                <a:latin typeface="Arial MT"/>
                <a:cs typeface="Arial MT"/>
              </a:rPr>
              <a:t> </a:t>
            </a:r>
            <a:r>
              <a:rPr sz="2000" dirty="0">
                <a:latin typeface="Arial MT"/>
                <a:cs typeface="Arial MT"/>
              </a:rPr>
              <a:t>copied</a:t>
            </a:r>
            <a:r>
              <a:rPr sz="2000" spc="-20" dirty="0">
                <a:latin typeface="Arial MT"/>
                <a:cs typeface="Arial MT"/>
              </a:rPr>
              <a:t> </a:t>
            </a:r>
            <a:r>
              <a:rPr sz="2000" dirty="0">
                <a:latin typeface="Arial MT"/>
                <a:cs typeface="Arial MT"/>
              </a:rPr>
              <a:t>and</a:t>
            </a:r>
            <a:r>
              <a:rPr sz="2000" spc="-35" dirty="0">
                <a:latin typeface="Arial MT"/>
                <a:cs typeface="Arial MT"/>
              </a:rPr>
              <a:t> </a:t>
            </a:r>
            <a:r>
              <a:rPr sz="2000" dirty="0">
                <a:latin typeface="Arial MT"/>
                <a:cs typeface="Arial MT"/>
              </a:rPr>
              <a:t>shared.</a:t>
            </a:r>
            <a:r>
              <a:rPr sz="2000" spc="-30" dirty="0">
                <a:latin typeface="Arial MT"/>
                <a:cs typeface="Arial MT"/>
              </a:rPr>
              <a:t> </a:t>
            </a:r>
            <a:r>
              <a:rPr sz="2000" spc="-10" dirty="0">
                <a:latin typeface="Arial MT"/>
                <a:cs typeface="Arial MT"/>
              </a:rPr>
              <a:t>Implications:</a:t>
            </a:r>
            <a:endParaRPr sz="2000" dirty="0">
              <a:latin typeface="Arial MT"/>
              <a:cs typeface="Arial MT"/>
            </a:endParaRPr>
          </a:p>
          <a:p>
            <a:pPr marL="1106170" lvl="1" indent="-285750">
              <a:lnSpc>
                <a:spcPct val="100000"/>
              </a:lnSpc>
              <a:spcBef>
                <a:spcPts val="910"/>
              </a:spcBef>
              <a:buClr>
                <a:srgbClr val="9999CC"/>
              </a:buClr>
              <a:buSzPct val="80555"/>
              <a:buFont typeface="Wingdings" panose="05000000000000000000" pitchFamily="2" charset="2"/>
              <a:buChar char="§"/>
              <a:tabLst>
                <a:tab pos="1106170" algn="l"/>
              </a:tabLst>
            </a:pPr>
            <a:r>
              <a:rPr sz="1800" dirty="0">
                <a:latin typeface="Arial MT"/>
                <a:cs typeface="Arial MT"/>
              </a:rPr>
              <a:t>Ability</a:t>
            </a:r>
            <a:r>
              <a:rPr sz="1800" spc="-10" dirty="0">
                <a:latin typeface="Arial MT"/>
                <a:cs typeface="Arial MT"/>
              </a:rPr>
              <a:t> </a:t>
            </a:r>
            <a:r>
              <a:rPr sz="1800" dirty="0">
                <a:latin typeface="Arial MT"/>
                <a:cs typeface="Arial MT"/>
              </a:rPr>
              <a:t>to</a:t>
            </a:r>
            <a:r>
              <a:rPr sz="1800" spc="-10" dirty="0">
                <a:latin typeface="Arial MT"/>
                <a:cs typeface="Arial MT"/>
              </a:rPr>
              <a:t> </a:t>
            </a:r>
            <a:r>
              <a:rPr sz="1800" dirty="0">
                <a:latin typeface="Arial MT"/>
                <a:cs typeface="Arial MT"/>
              </a:rPr>
              <a:t>support</a:t>
            </a:r>
            <a:r>
              <a:rPr sz="1800" spc="-5"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IaaS</a:t>
            </a:r>
            <a:r>
              <a:rPr sz="1800" spc="-10" dirty="0">
                <a:latin typeface="Arial MT"/>
                <a:cs typeface="Arial MT"/>
              </a:rPr>
              <a:t> </a:t>
            </a:r>
            <a:r>
              <a:rPr sz="1800" dirty="0">
                <a:latin typeface="Arial MT"/>
                <a:cs typeface="Arial MT"/>
              </a:rPr>
              <a:t>delivery</a:t>
            </a:r>
            <a:r>
              <a:rPr sz="1800" spc="-10" dirty="0">
                <a:latin typeface="Arial MT"/>
                <a:cs typeface="Arial MT"/>
              </a:rPr>
              <a:t> model.</a:t>
            </a:r>
            <a:endParaRPr sz="1800" dirty="0">
              <a:latin typeface="Arial MT"/>
              <a:cs typeface="Arial MT"/>
            </a:endParaRPr>
          </a:p>
          <a:p>
            <a:pPr marL="1105535" marR="5080" lvl="1" indent="-285750">
              <a:lnSpc>
                <a:spcPct val="101699"/>
              </a:lnSpc>
              <a:spcBef>
                <a:spcPts val="420"/>
              </a:spcBef>
              <a:buClr>
                <a:srgbClr val="9999CC"/>
              </a:buClr>
              <a:buSzPct val="80555"/>
              <a:buFont typeface="Wingdings" panose="05000000000000000000" pitchFamily="2" charset="2"/>
              <a:buChar char="§"/>
              <a:tabLst>
                <a:tab pos="1106805" algn="l"/>
              </a:tabLst>
            </a:pPr>
            <a:r>
              <a:rPr sz="1800" dirty="0">
                <a:latin typeface="Arial MT"/>
                <a:cs typeface="Arial MT"/>
              </a:rPr>
              <a:t>Increased</a:t>
            </a:r>
            <a:r>
              <a:rPr sz="1800" spc="-25" dirty="0">
                <a:latin typeface="Arial MT"/>
                <a:cs typeface="Arial MT"/>
              </a:rPr>
              <a:t> </a:t>
            </a:r>
            <a:r>
              <a:rPr sz="1800" dirty="0">
                <a:latin typeface="Arial MT"/>
                <a:cs typeface="Arial MT"/>
              </a:rPr>
              <a:t>reliability.</a:t>
            </a:r>
            <a:r>
              <a:rPr sz="1800" spc="-20" dirty="0">
                <a:latin typeface="Arial MT"/>
                <a:cs typeface="Arial MT"/>
              </a:rPr>
              <a:t> </a:t>
            </a:r>
            <a:r>
              <a:rPr sz="1800" dirty="0">
                <a:latin typeface="Arial MT"/>
                <a:cs typeface="Arial MT"/>
              </a:rPr>
              <a:t>An</a:t>
            </a:r>
            <a:r>
              <a:rPr sz="1800" spc="-25" dirty="0">
                <a:latin typeface="Arial MT"/>
                <a:cs typeface="Arial MT"/>
              </a:rPr>
              <a:t> </a:t>
            </a:r>
            <a:r>
              <a:rPr sz="1800" dirty="0">
                <a:latin typeface="Arial MT"/>
                <a:cs typeface="Arial MT"/>
              </a:rPr>
              <a:t>operating</a:t>
            </a:r>
            <a:r>
              <a:rPr sz="1800" spc="-35" dirty="0">
                <a:latin typeface="Arial MT"/>
                <a:cs typeface="Arial MT"/>
              </a:rPr>
              <a:t> </a:t>
            </a:r>
            <a:r>
              <a:rPr sz="1800" dirty="0">
                <a:latin typeface="Arial MT"/>
                <a:cs typeface="Arial MT"/>
              </a:rPr>
              <a:t>system</a:t>
            </a:r>
            <a:r>
              <a:rPr sz="1800" spc="-25" dirty="0">
                <a:latin typeface="Arial MT"/>
                <a:cs typeface="Arial MT"/>
              </a:rPr>
              <a:t> </a:t>
            </a:r>
            <a:r>
              <a:rPr sz="1800" dirty="0">
                <a:latin typeface="Arial MT"/>
                <a:cs typeface="Arial MT"/>
              </a:rPr>
              <a:t>with</a:t>
            </a:r>
            <a:r>
              <a:rPr sz="1800" spc="-25" dirty="0">
                <a:latin typeface="Arial MT"/>
                <a:cs typeface="Arial MT"/>
              </a:rPr>
              <a:t> </a:t>
            </a:r>
            <a:r>
              <a:rPr sz="1800" dirty="0">
                <a:latin typeface="Arial MT"/>
                <a:cs typeface="Arial MT"/>
              </a:rPr>
              <a:t>all</a:t>
            </a:r>
            <a:r>
              <a:rPr sz="1800" spc="-35"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applications</a:t>
            </a:r>
            <a:r>
              <a:rPr sz="1800" spc="-25" dirty="0">
                <a:latin typeface="Arial MT"/>
                <a:cs typeface="Arial MT"/>
              </a:rPr>
              <a:t> </a:t>
            </a:r>
            <a:r>
              <a:rPr sz="1800" spc="-10" dirty="0">
                <a:latin typeface="Arial MT"/>
                <a:cs typeface="Arial MT"/>
              </a:rPr>
              <a:t>running 	</a:t>
            </a:r>
            <a:r>
              <a:rPr sz="1800" dirty="0">
                <a:latin typeface="Arial MT"/>
                <a:cs typeface="Arial MT"/>
              </a:rPr>
              <a:t>under</a:t>
            </a:r>
            <a:r>
              <a:rPr sz="1800" spc="-20" dirty="0">
                <a:latin typeface="Arial MT"/>
                <a:cs typeface="Arial MT"/>
              </a:rPr>
              <a:t> </a:t>
            </a:r>
            <a:r>
              <a:rPr sz="1800" dirty="0">
                <a:latin typeface="Arial MT"/>
                <a:cs typeface="Arial MT"/>
              </a:rPr>
              <a:t>it</a:t>
            </a:r>
            <a:r>
              <a:rPr sz="1800" spc="-15" dirty="0">
                <a:latin typeface="Arial MT"/>
                <a:cs typeface="Arial MT"/>
              </a:rPr>
              <a:t> </a:t>
            </a:r>
            <a:r>
              <a:rPr sz="1800" dirty="0">
                <a:latin typeface="Arial MT"/>
                <a:cs typeface="Arial MT"/>
              </a:rPr>
              <a:t>can</a:t>
            </a:r>
            <a:r>
              <a:rPr sz="1800" spc="-25" dirty="0">
                <a:latin typeface="Arial MT"/>
                <a:cs typeface="Arial MT"/>
              </a:rPr>
              <a:t> </a:t>
            </a:r>
            <a:r>
              <a:rPr sz="1800" dirty="0">
                <a:latin typeface="Arial MT"/>
                <a:cs typeface="Arial MT"/>
              </a:rPr>
              <a:t>be</a:t>
            </a:r>
            <a:r>
              <a:rPr sz="1800" spc="-15" dirty="0">
                <a:latin typeface="Arial MT"/>
                <a:cs typeface="Arial MT"/>
              </a:rPr>
              <a:t> </a:t>
            </a:r>
            <a:r>
              <a:rPr sz="1800" dirty="0">
                <a:latin typeface="Arial MT"/>
                <a:cs typeface="Arial MT"/>
              </a:rPr>
              <a:t>replicated</a:t>
            </a:r>
            <a:r>
              <a:rPr sz="1800" spc="-20" dirty="0">
                <a:latin typeface="Arial MT"/>
                <a:cs typeface="Arial MT"/>
              </a:rPr>
              <a:t> </a:t>
            </a:r>
            <a:r>
              <a:rPr sz="1800" dirty="0">
                <a:latin typeface="Arial MT"/>
                <a:cs typeface="Arial MT"/>
              </a:rPr>
              <a:t>and</a:t>
            </a:r>
            <a:r>
              <a:rPr sz="1800" spc="-15" dirty="0">
                <a:latin typeface="Arial MT"/>
                <a:cs typeface="Arial MT"/>
              </a:rPr>
              <a:t> </a:t>
            </a:r>
            <a:r>
              <a:rPr sz="1800" dirty="0">
                <a:latin typeface="Arial MT"/>
                <a:cs typeface="Arial MT"/>
              </a:rPr>
              <a:t>switched</a:t>
            </a:r>
            <a:r>
              <a:rPr sz="1800" spc="-15"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a</a:t>
            </a:r>
            <a:r>
              <a:rPr sz="1800" spc="-10" dirty="0">
                <a:latin typeface="Arial MT"/>
                <a:cs typeface="Arial MT"/>
              </a:rPr>
              <a:t> </a:t>
            </a:r>
            <a:r>
              <a:rPr sz="1800" dirty="0">
                <a:latin typeface="Arial MT"/>
                <a:cs typeface="Arial MT"/>
              </a:rPr>
              <a:t>hot</a:t>
            </a:r>
            <a:r>
              <a:rPr sz="1800" spc="-10" dirty="0">
                <a:latin typeface="Arial MT"/>
                <a:cs typeface="Arial MT"/>
              </a:rPr>
              <a:t> </a:t>
            </a:r>
            <a:r>
              <a:rPr sz="1800" dirty="0">
                <a:latin typeface="Arial MT"/>
                <a:cs typeface="Arial MT"/>
              </a:rPr>
              <a:t>standby</a:t>
            </a:r>
            <a:r>
              <a:rPr sz="1800" spc="5" dirty="0">
                <a:latin typeface="Arial MT"/>
                <a:cs typeface="Arial MT"/>
              </a:rPr>
              <a:t> </a:t>
            </a:r>
            <a:r>
              <a:rPr sz="1800" dirty="0">
                <a:latin typeface="Arial MT"/>
                <a:cs typeface="Arial MT"/>
              </a:rPr>
              <a:t>(</a:t>
            </a:r>
            <a:r>
              <a:rPr sz="1600" i="1" dirty="0">
                <a:latin typeface="Arial"/>
                <a:cs typeface="Arial"/>
              </a:rPr>
              <a:t>a</a:t>
            </a:r>
            <a:r>
              <a:rPr sz="1600" i="1" spc="-20" dirty="0">
                <a:latin typeface="Arial"/>
                <a:cs typeface="Arial"/>
              </a:rPr>
              <a:t> </a:t>
            </a:r>
            <a:r>
              <a:rPr sz="1600" i="1" dirty="0">
                <a:latin typeface="Arial"/>
                <a:cs typeface="Arial"/>
              </a:rPr>
              <a:t>backup</a:t>
            </a:r>
            <a:r>
              <a:rPr sz="1600" i="1" spc="-20" dirty="0">
                <a:latin typeface="Arial"/>
                <a:cs typeface="Arial"/>
              </a:rPr>
              <a:t> </a:t>
            </a:r>
            <a:r>
              <a:rPr sz="1600" i="1" spc="-25" dirty="0">
                <a:latin typeface="Arial"/>
                <a:cs typeface="Arial"/>
              </a:rPr>
              <a:t>and 	</a:t>
            </a:r>
            <a:r>
              <a:rPr sz="1600" i="1" dirty="0">
                <a:latin typeface="Arial"/>
                <a:cs typeface="Arial"/>
              </a:rPr>
              <a:t>recovery</a:t>
            </a:r>
            <a:r>
              <a:rPr sz="1600" i="1" spc="-35" dirty="0">
                <a:latin typeface="Arial"/>
                <a:cs typeface="Arial"/>
              </a:rPr>
              <a:t> </a:t>
            </a:r>
            <a:r>
              <a:rPr sz="1600" i="1" dirty="0">
                <a:latin typeface="Arial"/>
                <a:cs typeface="Arial"/>
              </a:rPr>
              <a:t>strategy</a:t>
            </a:r>
            <a:r>
              <a:rPr sz="1600" i="1" spc="-20" dirty="0">
                <a:latin typeface="Arial"/>
                <a:cs typeface="Arial"/>
              </a:rPr>
              <a:t> </a:t>
            </a:r>
            <a:r>
              <a:rPr sz="1600" i="1" dirty="0">
                <a:latin typeface="Arial"/>
                <a:cs typeface="Arial"/>
              </a:rPr>
              <a:t>that</a:t>
            </a:r>
            <a:r>
              <a:rPr sz="1600" i="1" spc="-35" dirty="0">
                <a:latin typeface="Arial"/>
                <a:cs typeface="Arial"/>
              </a:rPr>
              <a:t> </a:t>
            </a:r>
            <a:r>
              <a:rPr sz="1600" i="1" dirty="0">
                <a:latin typeface="Arial"/>
                <a:cs typeface="Arial"/>
              </a:rPr>
              <a:t>allows</a:t>
            </a:r>
            <a:r>
              <a:rPr sz="1600" i="1" spc="-30" dirty="0">
                <a:latin typeface="Arial"/>
                <a:cs typeface="Arial"/>
              </a:rPr>
              <a:t> </a:t>
            </a:r>
            <a:r>
              <a:rPr sz="1600" i="1" dirty="0">
                <a:latin typeface="Arial"/>
                <a:cs typeface="Arial"/>
              </a:rPr>
              <a:t>a</a:t>
            </a:r>
            <a:r>
              <a:rPr sz="1600" i="1" spc="-35" dirty="0">
                <a:latin typeface="Arial"/>
                <a:cs typeface="Arial"/>
              </a:rPr>
              <a:t> </a:t>
            </a:r>
            <a:r>
              <a:rPr sz="1600" i="1" dirty="0">
                <a:latin typeface="Arial"/>
                <a:cs typeface="Arial"/>
              </a:rPr>
              <a:t>system</a:t>
            </a:r>
            <a:r>
              <a:rPr sz="1600" i="1" spc="-30" dirty="0">
                <a:latin typeface="Arial"/>
                <a:cs typeface="Arial"/>
              </a:rPr>
              <a:t> </a:t>
            </a:r>
            <a:r>
              <a:rPr sz="1600" i="1" dirty="0">
                <a:latin typeface="Arial"/>
                <a:cs typeface="Arial"/>
              </a:rPr>
              <a:t>to</a:t>
            </a:r>
            <a:r>
              <a:rPr sz="1600" i="1" spc="-30" dirty="0">
                <a:latin typeface="Arial"/>
                <a:cs typeface="Arial"/>
              </a:rPr>
              <a:t> </a:t>
            </a:r>
            <a:r>
              <a:rPr sz="1600" i="1" dirty="0">
                <a:latin typeface="Arial"/>
                <a:cs typeface="Arial"/>
              </a:rPr>
              <a:t>continue</a:t>
            </a:r>
            <a:r>
              <a:rPr sz="1600" i="1" spc="-25" dirty="0">
                <a:latin typeface="Arial"/>
                <a:cs typeface="Arial"/>
              </a:rPr>
              <a:t> </a:t>
            </a:r>
            <a:r>
              <a:rPr sz="1600" i="1" dirty="0">
                <a:latin typeface="Arial"/>
                <a:cs typeface="Arial"/>
              </a:rPr>
              <a:t>working</a:t>
            </a:r>
            <a:r>
              <a:rPr sz="1600" i="1" spc="-35" dirty="0">
                <a:latin typeface="Arial"/>
                <a:cs typeface="Arial"/>
              </a:rPr>
              <a:t> </a:t>
            </a:r>
            <a:r>
              <a:rPr sz="1600" i="1" dirty="0">
                <a:latin typeface="Arial"/>
                <a:cs typeface="Arial"/>
              </a:rPr>
              <a:t>when</a:t>
            </a:r>
            <a:r>
              <a:rPr sz="1600" i="1" spc="-20" dirty="0">
                <a:latin typeface="Arial"/>
                <a:cs typeface="Arial"/>
              </a:rPr>
              <a:t> </a:t>
            </a:r>
            <a:r>
              <a:rPr sz="1600" i="1" dirty="0">
                <a:latin typeface="Arial"/>
                <a:cs typeface="Arial"/>
              </a:rPr>
              <a:t>a</a:t>
            </a:r>
            <a:r>
              <a:rPr sz="1600" i="1" spc="-20" dirty="0">
                <a:latin typeface="Arial"/>
                <a:cs typeface="Arial"/>
              </a:rPr>
              <a:t> </a:t>
            </a:r>
            <a:r>
              <a:rPr sz="1600" i="1" spc="-10" dirty="0">
                <a:latin typeface="Arial"/>
                <a:cs typeface="Arial"/>
              </a:rPr>
              <a:t>hardware 	</a:t>
            </a:r>
            <a:r>
              <a:rPr sz="1600" i="1" dirty="0">
                <a:latin typeface="Arial"/>
                <a:cs typeface="Arial"/>
              </a:rPr>
              <a:t>component</a:t>
            </a:r>
            <a:r>
              <a:rPr sz="1600" i="1" spc="-105" dirty="0">
                <a:latin typeface="Arial"/>
                <a:cs typeface="Arial"/>
              </a:rPr>
              <a:t> </a:t>
            </a:r>
            <a:r>
              <a:rPr sz="1600" i="1" spc="-10" dirty="0">
                <a:latin typeface="Arial"/>
                <a:cs typeface="Arial"/>
              </a:rPr>
              <a:t>fails</a:t>
            </a:r>
            <a:r>
              <a:rPr sz="1800" spc="-10" dirty="0">
                <a:latin typeface="Arial MT"/>
                <a:cs typeface="Arial MT"/>
              </a:rPr>
              <a:t>).</a:t>
            </a:r>
            <a:endParaRPr sz="1800" dirty="0">
              <a:latin typeface="Arial MT"/>
              <a:cs typeface="Arial MT"/>
            </a:endParaRPr>
          </a:p>
          <a:p>
            <a:pPr marL="1105535" marR="107314" lvl="1" indent="-285750" algn="just">
              <a:lnSpc>
                <a:spcPct val="101699"/>
              </a:lnSpc>
              <a:spcBef>
                <a:spcPts val="420"/>
              </a:spcBef>
              <a:buClr>
                <a:srgbClr val="9999CC"/>
              </a:buClr>
              <a:buSzPct val="80555"/>
              <a:buFont typeface="Wingdings" panose="05000000000000000000" pitchFamily="2" charset="2"/>
              <a:buChar char="§"/>
              <a:tabLst>
                <a:tab pos="1106805" algn="l"/>
              </a:tabLst>
            </a:pPr>
            <a:r>
              <a:rPr sz="1800" dirty="0">
                <a:latin typeface="Arial MT"/>
                <a:cs typeface="Arial MT"/>
              </a:rPr>
              <a:t>Improved</a:t>
            </a:r>
            <a:r>
              <a:rPr sz="1800" spc="-25" dirty="0">
                <a:latin typeface="Arial MT"/>
                <a:cs typeface="Arial MT"/>
              </a:rPr>
              <a:t> </a:t>
            </a:r>
            <a:r>
              <a:rPr sz="1800" dirty="0">
                <a:latin typeface="Arial MT"/>
                <a:cs typeface="Arial MT"/>
              </a:rPr>
              <a:t>intrusion</a:t>
            </a:r>
            <a:r>
              <a:rPr sz="1800" spc="-20" dirty="0">
                <a:latin typeface="Arial MT"/>
                <a:cs typeface="Arial MT"/>
              </a:rPr>
              <a:t> </a:t>
            </a:r>
            <a:r>
              <a:rPr sz="1800" dirty="0">
                <a:latin typeface="Arial MT"/>
                <a:cs typeface="Arial MT"/>
              </a:rPr>
              <a:t>prevention</a:t>
            </a:r>
            <a:r>
              <a:rPr sz="1800" spc="-15" dirty="0">
                <a:latin typeface="Arial MT"/>
                <a:cs typeface="Arial MT"/>
              </a:rPr>
              <a:t> </a:t>
            </a:r>
            <a:r>
              <a:rPr sz="1800" dirty="0">
                <a:latin typeface="Arial MT"/>
                <a:cs typeface="Arial MT"/>
              </a:rPr>
              <a:t>and</a:t>
            </a:r>
            <a:r>
              <a:rPr sz="1800" spc="-20" dirty="0">
                <a:latin typeface="Arial MT"/>
                <a:cs typeface="Arial MT"/>
              </a:rPr>
              <a:t> </a:t>
            </a:r>
            <a:r>
              <a:rPr sz="1800" dirty="0">
                <a:latin typeface="Arial MT"/>
                <a:cs typeface="Arial MT"/>
              </a:rPr>
              <a:t>detection.</a:t>
            </a:r>
            <a:r>
              <a:rPr sz="1800" spc="-10" dirty="0">
                <a:latin typeface="Arial MT"/>
                <a:cs typeface="Arial MT"/>
              </a:rPr>
              <a:t> </a:t>
            </a:r>
            <a:r>
              <a:rPr sz="1800" dirty="0">
                <a:latin typeface="Arial MT"/>
                <a:cs typeface="Arial MT"/>
              </a:rPr>
              <a:t>A</a:t>
            </a:r>
            <a:r>
              <a:rPr sz="1800" spc="-15" dirty="0">
                <a:latin typeface="Arial MT"/>
                <a:cs typeface="Arial MT"/>
              </a:rPr>
              <a:t> </a:t>
            </a:r>
            <a:r>
              <a:rPr sz="1800" dirty="0">
                <a:latin typeface="Arial MT"/>
                <a:cs typeface="Arial MT"/>
              </a:rPr>
              <a:t>clone</a:t>
            </a:r>
            <a:r>
              <a:rPr sz="1800" spc="-30" dirty="0">
                <a:latin typeface="Arial MT"/>
                <a:cs typeface="Arial MT"/>
              </a:rPr>
              <a:t> </a:t>
            </a:r>
            <a:r>
              <a:rPr sz="1800" dirty="0">
                <a:latin typeface="Arial MT"/>
                <a:cs typeface="Arial MT"/>
              </a:rPr>
              <a:t>can</a:t>
            </a:r>
            <a:r>
              <a:rPr sz="1800" spc="-20" dirty="0">
                <a:latin typeface="Arial MT"/>
                <a:cs typeface="Arial MT"/>
              </a:rPr>
              <a:t> </a:t>
            </a:r>
            <a:r>
              <a:rPr sz="1800" dirty="0">
                <a:latin typeface="Arial MT"/>
                <a:cs typeface="Arial MT"/>
              </a:rPr>
              <a:t>look</a:t>
            </a:r>
            <a:r>
              <a:rPr sz="1800" spc="-20" dirty="0">
                <a:latin typeface="Arial MT"/>
                <a:cs typeface="Arial MT"/>
              </a:rPr>
              <a:t> </a:t>
            </a:r>
            <a:r>
              <a:rPr sz="1800" dirty="0">
                <a:latin typeface="Arial MT"/>
                <a:cs typeface="Arial MT"/>
              </a:rPr>
              <a:t>for</a:t>
            </a:r>
            <a:r>
              <a:rPr sz="1800" spc="-20" dirty="0">
                <a:latin typeface="Arial MT"/>
                <a:cs typeface="Arial MT"/>
              </a:rPr>
              <a:t> </a:t>
            </a:r>
            <a:r>
              <a:rPr sz="1800" spc="-10" dirty="0">
                <a:latin typeface="Arial MT"/>
                <a:cs typeface="Arial MT"/>
              </a:rPr>
              <a:t>known 	</a:t>
            </a:r>
            <a:r>
              <a:rPr sz="1800" dirty="0">
                <a:latin typeface="Arial MT"/>
                <a:cs typeface="Arial MT"/>
              </a:rPr>
              <a:t>patterns</a:t>
            </a:r>
            <a:r>
              <a:rPr sz="1800" spc="-15" dirty="0">
                <a:latin typeface="Arial MT"/>
                <a:cs typeface="Arial MT"/>
              </a:rPr>
              <a:t> </a:t>
            </a:r>
            <a:r>
              <a:rPr sz="1800" dirty="0">
                <a:latin typeface="Arial MT"/>
                <a:cs typeface="Arial MT"/>
              </a:rPr>
              <a:t>in</a:t>
            </a:r>
            <a:r>
              <a:rPr sz="1800" spc="-15" dirty="0">
                <a:latin typeface="Arial MT"/>
                <a:cs typeface="Arial MT"/>
              </a:rPr>
              <a:t> </a:t>
            </a:r>
            <a:r>
              <a:rPr sz="1800" dirty="0">
                <a:latin typeface="Arial MT"/>
                <a:cs typeface="Arial MT"/>
              </a:rPr>
              <a:t>system</a:t>
            </a:r>
            <a:r>
              <a:rPr sz="1800" spc="-15" dirty="0">
                <a:latin typeface="Arial MT"/>
                <a:cs typeface="Arial MT"/>
              </a:rPr>
              <a:t> </a:t>
            </a:r>
            <a:r>
              <a:rPr sz="1800" dirty="0">
                <a:latin typeface="Arial MT"/>
                <a:cs typeface="Arial MT"/>
              </a:rPr>
              <a:t>activity</a:t>
            </a:r>
            <a:r>
              <a:rPr sz="1800" spc="-10" dirty="0">
                <a:latin typeface="Arial MT"/>
                <a:cs typeface="Arial MT"/>
              </a:rPr>
              <a:t> </a:t>
            </a:r>
            <a:r>
              <a:rPr sz="1800" dirty="0">
                <a:latin typeface="Arial MT"/>
                <a:cs typeface="Arial MT"/>
              </a:rPr>
              <a:t>and</a:t>
            </a:r>
            <a:r>
              <a:rPr sz="1800" spc="-10" dirty="0">
                <a:latin typeface="Arial MT"/>
                <a:cs typeface="Arial MT"/>
              </a:rPr>
              <a:t> </a:t>
            </a:r>
            <a:r>
              <a:rPr sz="1800" dirty="0">
                <a:latin typeface="Arial MT"/>
                <a:cs typeface="Arial MT"/>
              </a:rPr>
              <a:t>detect</a:t>
            </a:r>
            <a:r>
              <a:rPr sz="1800" spc="-15" dirty="0">
                <a:latin typeface="Arial MT"/>
                <a:cs typeface="Arial MT"/>
              </a:rPr>
              <a:t> </a:t>
            </a:r>
            <a:r>
              <a:rPr sz="1800" dirty="0">
                <a:latin typeface="Arial MT"/>
                <a:cs typeface="Arial MT"/>
              </a:rPr>
              <a:t>intrusion.</a:t>
            </a:r>
            <a:r>
              <a:rPr sz="1800" spc="-15"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operator</a:t>
            </a:r>
            <a:r>
              <a:rPr sz="1800" spc="-15" dirty="0">
                <a:latin typeface="Arial MT"/>
                <a:cs typeface="Arial MT"/>
              </a:rPr>
              <a:t> </a:t>
            </a:r>
            <a:r>
              <a:rPr sz="1800" dirty="0">
                <a:latin typeface="Arial MT"/>
                <a:cs typeface="Arial MT"/>
              </a:rPr>
              <a:t>can</a:t>
            </a:r>
            <a:r>
              <a:rPr sz="1800" spc="-25" dirty="0">
                <a:latin typeface="Arial MT"/>
                <a:cs typeface="Arial MT"/>
              </a:rPr>
              <a:t> </a:t>
            </a:r>
            <a:r>
              <a:rPr sz="1800" spc="-10" dirty="0">
                <a:latin typeface="Arial MT"/>
                <a:cs typeface="Arial MT"/>
              </a:rPr>
              <a:t>switch 	</a:t>
            </a:r>
            <a:r>
              <a:rPr sz="1800" dirty="0">
                <a:latin typeface="Arial MT"/>
                <a:cs typeface="Arial MT"/>
              </a:rPr>
              <a:t>to</a:t>
            </a:r>
            <a:r>
              <a:rPr sz="1800" spc="-15" dirty="0">
                <a:latin typeface="Arial MT"/>
                <a:cs typeface="Arial MT"/>
              </a:rPr>
              <a:t> </a:t>
            </a:r>
            <a:r>
              <a:rPr sz="1800" dirty="0">
                <a:latin typeface="Arial MT"/>
                <a:cs typeface="Arial MT"/>
              </a:rPr>
              <a:t>a</a:t>
            </a:r>
            <a:r>
              <a:rPr sz="1800" spc="-10" dirty="0">
                <a:latin typeface="Arial MT"/>
                <a:cs typeface="Arial MT"/>
              </a:rPr>
              <a:t> </a:t>
            </a:r>
            <a:r>
              <a:rPr sz="1800" dirty="0">
                <a:latin typeface="Arial MT"/>
                <a:cs typeface="Arial MT"/>
              </a:rPr>
              <a:t>hot</a:t>
            </a:r>
            <a:r>
              <a:rPr sz="1800" spc="-10" dirty="0">
                <a:latin typeface="Arial MT"/>
                <a:cs typeface="Arial MT"/>
              </a:rPr>
              <a:t> </a:t>
            </a:r>
            <a:r>
              <a:rPr sz="1800" dirty="0">
                <a:latin typeface="Arial MT"/>
                <a:cs typeface="Arial MT"/>
              </a:rPr>
              <a:t>standby</a:t>
            </a:r>
            <a:r>
              <a:rPr sz="1800" spc="-10" dirty="0">
                <a:latin typeface="Arial MT"/>
                <a:cs typeface="Arial MT"/>
              </a:rPr>
              <a:t> </a:t>
            </a:r>
            <a:r>
              <a:rPr sz="1800" dirty="0">
                <a:latin typeface="Arial MT"/>
                <a:cs typeface="Arial MT"/>
              </a:rPr>
              <a:t>when</a:t>
            </a:r>
            <a:r>
              <a:rPr sz="1800" spc="-15" dirty="0">
                <a:latin typeface="Arial MT"/>
                <a:cs typeface="Arial MT"/>
              </a:rPr>
              <a:t> </a:t>
            </a:r>
            <a:r>
              <a:rPr sz="1800" dirty="0">
                <a:latin typeface="Arial MT"/>
                <a:cs typeface="Arial MT"/>
              </a:rPr>
              <a:t>suspicious</a:t>
            </a:r>
            <a:r>
              <a:rPr sz="1800" spc="-10" dirty="0">
                <a:latin typeface="Arial MT"/>
                <a:cs typeface="Arial MT"/>
              </a:rPr>
              <a:t> </a:t>
            </a:r>
            <a:r>
              <a:rPr sz="1800" dirty="0">
                <a:latin typeface="Arial MT"/>
                <a:cs typeface="Arial MT"/>
              </a:rPr>
              <a:t>events</a:t>
            </a:r>
            <a:r>
              <a:rPr sz="1800" spc="-15" dirty="0">
                <a:latin typeface="Arial MT"/>
                <a:cs typeface="Arial MT"/>
              </a:rPr>
              <a:t> </a:t>
            </a:r>
            <a:r>
              <a:rPr sz="1800" dirty="0">
                <a:latin typeface="Arial MT"/>
                <a:cs typeface="Arial MT"/>
              </a:rPr>
              <a:t>are</a:t>
            </a:r>
            <a:r>
              <a:rPr sz="1800" spc="-10" dirty="0">
                <a:latin typeface="Arial MT"/>
                <a:cs typeface="Arial MT"/>
              </a:rPr>
              <a:t> detected</a:t>
            </a:r>
            <a:r>
              <a:rPr sz="1800" spc="-10" dirty="0" smtClean="0">
                <a:latin typeface="Arial MT"/>
                <a:cs typeface="Arial MT"/>
              </a:rPr>
              <a:t>.</a:t>
            </a:r>
            <a:endParaRPr lang="en-US" sz="1800" spc="-10" dirty="0" smtClean="0">
              <a:latin typeface="Arial MT"/>
              <a:cs typeface="Arial MT"/>
            </a:endParaRPr>
          </a:p>
          <a:p>
            <a:pPr marL="1105535" marR="107314" lvl="1" indent="-285750" algn="just">
              <a:lnSpc>
                <a:spcPct val="101699"/>
              </a:lnSpc>
              <a:spcBef>
                <a:spcPts val="420"/>
              </a:spcBef>
              <a:buClr>
                <a:srgbClr val="9999CC"/>
              </a:buClr>
              <a:buSzPct val="80555"/>
              <a:buFont typeface="Wingdings" panose="05000000000000000000" pitchFamily="2" charset="2"/>
              <a:buChar char="§"/>
              <a:tabLst>
                <a:tab pos="1106805" algn="l"/>
              </a:tabLst>
            </a:pPr>
            <a:r>
              <a:rPr lang="en-US" sz="1800" dirty="0" smtClean="0">
                <a:latin typeface="Arial MT"/>
                <a:cs typeface="Arial MT"/>
              </a:rPr>
              <a:t>More</a:t>
            </a:r>
            <a:r>
              <a:rPr lang="en-US" sz="1800" spc="-25" dirty="0" smtClean="0">
                <a:latin typeface="Arial MT"/>
                <a:cs typeface="Arial MT"/>
              </a:rPr>
              <a:t> </a:t>
            </a:r>
            <a:r>
              <a:rPr lang="en-US" sz="1800" dirty="0" smtClean="0">
                <a:latin typeface="Arial MT"/>
                <a:cs typeface="Arial MT"/>
              </a:rPr>
              <a:t>efficient</a:t>
            </a:r>
            <a:r>
              <a:rPr lang="en-US" sz="1800" spc="-15" dirty="0" smtClean="0">
                <a:latin typeface="Arial MT"/>
                <a:cs typeface="Arial MT"/>
              </a:rPr>
              <a:t> </a:t>
            </a:r>
            <a:r>
              <a:rPr lang="en-US" sz="1800" dirty="0" smtClean="0">
                <a:latin typeface="Arial MT"/>
                <a:cs typeface="Arial MT"/>
              </a:rPr>
              <a:t>and</a:t>
            </a:r>
            <a:r>
              <a:rPr lang="en-US" sz="1800" spc="-20" dirty="0" smtClean="0">
                <a:latin typeface="Arial MT"/>
                <a:cs typeface="Arial MT"/>
              </a:rPr>
              <a:t> </a:t>
            </a:r>
            <a:r>
              <a:rPr lang="en-US" sz="1800" dirty="0" smtClean="0">
                <a:latin typeface="Arial MT"/>
                <a:cs typeface="Arial MT"/>
              </a:rPr>
              <a:t>flexible</a:t>
            </a:r>
            <a:r>
              <a:rPr lang="en-US" sz="1800" spc="-15" dirty="0" smtClean="0">
                <a:latin typeface="Arial MT"/>
                <a:cs typeface="Arial MT"/>
              </a:rPr>
              <a:t> </a:t>
            </a:r>
            <a:r>
              <a:rPr lang="en-US" sz="1800" dirty="0" smtClean="0">
                <a:latin typeface="Arial MT"/>
                <a:cs typeface="Arial MT"/>
              </a:rPr>
              <a:t>software</a:t>
            </a:r>
            <a:r>
              <a:rPr lang="en-US" sz="1800" spc="-25" dirty="0" smtClean="0">
                <a:latin typeface="Arial MT"/>
                <a:cs typeface="Arial MT"/>
              </a:rPr>
              <a:t> </a:t>
            </a:r>
            <a:r>
              <a:rPr lang="en-US" sz="1800" dirty="0" smtClean="0">
                <a:latin typeface="Arial MT"/>
                <a:cs typeface="Arial MT"/>
              </a:rPr>
              <a:t>testing.</a:t>
            </a:r>
            <a:r>
              <a:rPr lang="en-US" sz="1800" spc="-15" dirty="0" smtClean="0">
                <a:latin typeface="Arial MT"/>
                <a:cs typeface="Arial MT"/>
              </a:rPr>
              <a:t> </a:t>
            </a:r>
            <a:r>
              <a:rPr lang="en-US" sz="1800" dirty="0" smtClean="0">
                <a:latin typeface="Arial MT"/>
                <a:cs typeface="Arial MT"/>
              </a:rPr>
              <a:t>Instead</a:t>
            </a:r>
            <a:r>
              <a:rPr lang="en-US" sz="1800" spc="-10" dirty="0" smtClean="0">
                <a:latin typeface="Arial MT"/>
                <a:cs typeface="Arial MT"/>
              </a:rPr>
              <a:t> </a:t>
            </a:r>
            <a:r>
              <a:rPr lang="en-US" sz="1800" dirty="0" smtClean="0">
                <a:latin typeface="Arial MT"/>
                <a:cs typeface="Arial MT"/>
              </a:rPr>
              <a:t>of</a:t>
            </a:r>
            <a:r>
              <a:rPr lang="en-US" sz="1800" spc="-15" dirty="0" smtClean="0">
                <a:latin typeface="Arial MT"/>
                <a:cs typeface="Arial MT"/>
              </a:rPr>
              <a:t> </a:t>
            </a:r>
            <a:r>
              <a:rPr lang="en-US" sz="1800" dirty="0" smtClean="0">
                <a:latin typeface="Arial MT"/>
                <a:cs typeface="Arial MT"/>
              </a:rPr>
              <a:t>a</a:t>
            </a:r>
            <a:r>
              <a:rPr lang="en-US" sz="1800" spc="-15" dirty="0" smtClean="0">
                <a:latin typeface="Arial MT"/>
                <a:cs typeface="Arial MT"/>
              </a:rPr>
              <a:t> </a:t>
            </a:r>
            <a:r>
              <a:rPr lang="en-US" sz="1800" dirty="0" smtClean="0">
                <a:latin typeface="Arial MT"/>
                <a:cs typeface="Arial MT"/>
              </a:rPr>
              <a:t>very</a:t>
            </a:r>
            <a:r>
              <a:rPr lang="en-US" sz="1800" spc="-15" dirty="0" smtClean="0">
                <a:latin typeface="Arial MT"/>
                <a:cs typeface="Arial MT"/>
              </a:rPr>
              <a:t> </a:t>
            </a:r>
            <a:r>
              <a:rPr lang="en-US" sz="1800" spc="-10" dirty="0" smtClean="0">
                <a:latin typeface="Arial MT"/>
                <a:cs typeface="Arial MT"/>
              </a:rPr>
              <a:t>large 	</a:t>
            </a:r>
            <a:r>
              <a:rPr lang="en-US" sz="1800" dirty="0" smtClean="0">
                <a:latin typeface="Arial MT"/>
                <a:cs typeface="Arial MT"/>
              </a:rPr>
              <a:t>number</a:t>
            </a:r>
            <a:r>
              <a:rPr lang="en-US" sz="1800" spc="-20" dirty="0" smtClean="0">
                <a:latin typeface="Arial MT"/>
                <a:cs typeface="Arial MT"/>
              </a:rPr>
              <a:t> </a:t>
            </a:r>
            <a:r>
              <a:rPr lang="en-US" sz="1800" dirty="0" smtClean="0">
                <a:latin typeface="Arial MT"/>
                <a:cs typeface="Arial MT"/>
              </a:rPr>
              <a:t>of</a:t>
            </a:r>
            <a:r>
              <a:rPr lang="en-US" sz="1800" spc="-15" dirty="0" smtClean="0">
                <a:latin typeface="Arial MT"/>
                <a:cs typeface="Arial MT"/>
              </a:rPr>
              <a:t> </a:t>
            </a:r>
            <a:r>
              <a:rPr lang="en-US" sz="1800" dirty="0" smtClean="0">
                <a:latin typeface="Arial MT"/>
                <a:cs typeface="Arial MT"/>
              </a:rPr>
              <a:t>dedicated</a:t>
            </a:r>
            <a:r>
              <a:rPr lang="en-US" sz="1800" spc="-15" dirty="0" smtClean="0">
                <a:latin typeface="Arial MT"/>
                <a:cs typeface="Arial MT"/>
              </a:rPr>
              <a:t> </a:t>
            </a:r>
            <a:r>
              <a:rPr lang="en-US" sz="1800" dirty="0" smtClean="0">
                <a:latin typeface="Arial MT"/>
                <a:cs typeface="Arial MT"/>
              </a:rPr>
              <a:t>systems</a:t>
            </a:r>
            <a:r>
              <a:rPr lang="en-US" sz="1800" spc="-20" dirty="0" smtClean="0">
                <a:latin typeface="Arial MT"/>
                <a:cs typeface="Arial MT"/>
              </a:rPr>
              <a:t> </a:t>
            </a:r>
            <a:r>
              <a:rPr lang="en-US" sz="1800" dirty="0" smtClean="0">
                <a:latin typeface="Arial MT"/>
                <a:cs typeface="Arial MT"/>
              </a:rPr>
              <a:t>running</a:t>
            </a:r>
            <a:r>
              <a:rPr lang="en-US" sz="1800" spc="-10" dirty="0" smtClean="0">
                <a:latin typeface="Arial MT"/>
                <a:cs typeface="Arial MT"/>
              </a:rPr>
              <a:t> </a:t>
            </a:r>
            <a:r>
              <a:rPr lang="en-US" sz="1800" dirty="0" smtClean="0">
                <a:latin typeface="Arial MT"/>
                <a:cs typeface="Arial MT"/>
              </a:rPr>
              <a:t>under</a:t>
            </a:r>
            <a:r>
              <a:rPr lang="en-US" sz="1800" spc="-20" dirty="0" smtClean="0">
                <a:latin typeface="Arial MT"/>
                <a:cs typeface="Arial MT"/>
              </a:rPr>
              <a:t> </a:t>
            </a:r>
            <a:r>
              <a:rPr lang="en-US" sz="1800" dirty="0" smtClean="0">
                <a:latin typeface="Arial MT"/>
                <a:cs typeface="Arial MT"/>
              </a:rPr>
              <a:t>different</a:t>
            </a:r>
            <a:r>
              <a:rPr lang="en-US" sz="1800" spc="-20" dirty="0" smtClean="0">
                <a:latin typeface="Arial MT"/>
                <a:cs typeface="Arial MT"/>
              </a:rPr>
              <a:t> </a:t>
            </a:r>
            <a:r>
              <a:rPr lang="en-US" sz="1800" dirty="0" smtClean="0">
                <a:latin typeface="Arial MT"/>
                <a:cs typeface="Arial MT"/>
              </a:rPr>
              <a:t>OS,</a:t>
            </a:r>
            <a:r>
              <a:rPr lang="en-US" sz="1800" spc="-10" dirty="0" smtClean="0">
                <a:latin typeface="Arial MT"/>
                <a:cs typeface="Arial MT"/>
              </a:rPr>
              <a:t> different 	</a:t>
            </a:r>
            <a:r>
              <a:rPr lang="en-US" sz="1800" dirty="0" smtClean="0">
                <a:latin typeface="Arial MT"/>
                <a:cs typeface="Arial MT"/>
              </a:rPr>
              <a:t>version</a:t>
            </a:r>
            <a:r>
              <a:rPr lang="en-US" sz="1800" spc="-25" dirty="0" smtClean="0">
                <a:latin typeface="Arial MT"/>
                <a:cs typeface="Arial MT"/>
              </a:rPr>
              <a:t> </a:t>
            </a:r>
            <a:r>
              <a:rPr lang="en-US" sz="1800" dirty="0" smtClean="0">
                <a:latin typeface="Arial MT"/>
                <a:cs typeface="Arial MT"/>
              </a:rPr>
              <a:t>of</a:t>
            </a:r>
            <a:r>
              <a:rPr lang="en-US" sz="1800" spc="-15" dirty="0" smtClean="0">
                <a:latin typeface="Arial MT"/>
                <a:cs typeface="Arial MT"/>
              </a:rPr>
              <a:t> </a:t>
            </a:r>
            <a:r>
              <a:rPr lang="en-US" sz="1800" dirty="0" smtClean="0">
                <a:latin typeface="Arial MT"/>
                <a:cs typeface="Arial MT"/>
              </a:rPr>
              <a:t>each</a:t>
            </a:r>
            <a:r>
              <a:rPr lang="en-US" sz="1800" spc="-15" dirty="0" smtClean="0">
                <a:latin typeface="Arial MT"/>
                <a:cs typeface="Arial MT"/>
              </a:rPr>
              <a:t> </a:t>
            </a:r>
            <a:r>
              <a:rPr lang="en-US" sz="1800" dirty="0" smtClean="0">
                <a:latin typeface="Arial MT"/>
                <a:cs typeface="Arial MT"/>
              </a:rPr>
              <a:t>OS,</a:t>
            </a:r>
            <a:r>
              <a:rPr lang="en-US" sz="1800" spc="-15" dirty="0" smtClean="0">
                <a:latin typeface="Arial MT"/>
                <a:cs typeface="Arial MT"/>
              </a:rPr>
              <a:t> </a:t>
            </a:r>
            <a:r>
              <a:rPr lang="en-US" sz="1800" dirty="0" smtClean="0">
                <a:latin typeface="Arial MT"/>
                <a:cs typeface="Arial MT"/>
              </a:rPr>
              <a:t>and</a:t>
            </a:r>
            <a:r>
              <a:rPr lang="en-US" sz="1800" spc="-20" dirty="0" smtClean="0">
                <a:latin typeface="Arial MT"/>
                <a:cs typeface="Arial MT"/>
              </a:rPr>
              <a:t> </a:t>
            </a:r>
            <a:r>
              <a:rPr lang="en-US" sz="1800" dirty="0" smtClean="0">
                <a:latin typeface="Arial MT"/>
                <a:cs typeface="Arial MT"/>
              </a:rPr>
              <a:t>different</a:t>
            </a:r>
            <a:r>
              <a:rPr lang="en-US" sz="1800" spc="-20" dirty="0" smtClean="0">
                <a:latin typeface="Arial MT"/>
                <a:cs typeface="Arial MT"/>
              </a:rPr>
              <a:t> </a:t>
            </a:r>
            <a:r>
              <a:rPr lang="en-US" sz="1800" dirty="0" smtClean="0">
                <a:latin typeface="Arial MT"/>
                <a:cs typeface="Arial MT"/>
              </a:rPr>
              <a:t>patches</a:t>
            </a:r>
            <a:r>
              <a:rPr lang="en-US" sz="1800" spc="-20" dirty="0" smtClean="0">
                <a:latin typeface="Arial MT"/>
                <a:cs typeface="Arial MT"/>
              </a:rPr>
              <a:t> </a:t>
            </a:r>
            <a:r>
              <a:rPr lang="en-US" sz="1800" dirty="0" smtClean="0">
                <a:latin typeface="Arial MT"/>
                <a:cs typeface="Arial MT"/>
              </a:rPr>
              <a:t>for</a:t>
            </a:r>
            <a:r>
              <a:rPr lang="en-US" sz="1800" spc="-20" dirty="0" smtClean="0">
                <a:latin typeface="Arial MT"/>
                <a:cs typeface="Arial MT"/>
              </a:rPr>
              <a:t> </a:t>
            </a:r>
            <a:r>
              <a:rPr lang="en-US" sz="1800" dirty="0" smtClean="0">
                <a:latin typeface="Arial MT"/>
                <a:cs typeface="Arial MT"/>
              </a:rPr>
              <a:t>each</a:t>
            </a:r>
            <a:r>
              <a:rPr lang="en-US" sz="1800" spc="-20" dirty="0" smtClean="0">
                <a:latin typeface="Arial MT"/>
                <a:cs typeface="Arial MT"/>
              </a:rPr>
              <a:t> </a:t>
            </a:r>
            <a:r>
              <a:rPr lang="en-US" sz="1800" dirty="0" smtClean="0">
                <a:latin typeface="Arial MT"/>
                <a:cs typeface="Arial MT"/>
              </a:rPr>
              <a:t>version,</a:t>
            </a:r>
            <a:r>
              <a:rPr lang="en-US" sz="1800" spc="-5" dirty="0" smtClean="0">
                <a:latin typeface="Arial MT"/>
                <a:cs typeface="Arial MT"/>
              </a:rPr>
              <a:t> </a:t>
            </a:r>
            <a:r>
              <a:rPr lang="en-US" sz="1800" spc="-10" dirty="0" smtClean="0">
                <a:latin typeface="Arial MT"/>
                <a:cs typeface="Arial MT"/>
              </a:rPr>
              <a:t>virtualization 	</a:t>
            </a:r>
            <a:r>
              <a:rPr lang="en-US" sz="1800" dirty="0" smtClean="0">
                <a:latin typeface="Arial MT"/>
                <a:cs typeface="Arial MT"/>
              </a:rPr>
              <a:t>allows</a:t>
            </a:r>
            <a:r>
              <a:rPr lang="en-US" sz="1800" spc="-15" dirty="0" smtClean="0">
                <a:latin typeface="Arial MT"/>
                <a:cs typeface="Arial MT"/>
              </a:rPr>
              <a:t> </a:t>
            </a:r>
            <a:r>
              <a:rPr lang="en-US" sz="1800" dirty="0" smtClean="0">
                <a:latin typeface="Arial MT"/>
                <a:cs typeface="Arial MT"/>
              </a:rPr>
              <a:t>the</a:t>
            </a:r>
            <a:r>
              <a:rPr lang="en-US" sz="1800" spc="-20" dirty="0" smtClean="0">
                <a:latin typeface="Arial MT"/>
                <a:cs typeface="Arial MT"/>
              </a:rPr>
              <a:t> </a:t>
            </a:r>
            <a:r>
              <a:rPr lang="en-US" sz="1800" dirty="0" smtClean="0">
                <a:latin typeface="Arial MT"/>
                <a:cs typeface="Arial MT"/>
              </a:rPr>
              <a:t>multitude</a:t>
            </a:r>
            <a:r>
              <a:rPr lang="en-US" sz="1800" spc="-10" dirty="0" smtClean="0">
                <a:latin typeface="Arial MT"/>
                <a:cs typeface="Arial MT"/>
              </a:rPr>
              <a:t> </a:t>
            </a:r>
            <a:r>
              <a:rPr lang="en-US" sz="1800" dirty="0" smtClean="0">
                <a:latin typeface="Arial MT"/>
                <a:cs typeface="Arial MT"/>
              </a:rPr>
              <a:t>of</a:t>
            </a:r>
            <a:r>
              <a:rPr lang="en-US" sz="1800" spc="-5" dirty="0" smtClean="0">
                <a:latin typeface="Arial MT"/>
                <a:cs typeface="Arial MT"/>
              </a:rPr>
              <a:t> </a:t>
            </a:r>
            <a:r>
              <a:rPr lang="en-US" sz="1800" dirty="0" smtClean="0">
                <a:latin typeface="Arial MT"/>
                <a:cs typeface="Arial MT"/>
              </a:rPr>
              <a:t>OS</a:t>
            </a:r>
            <a:r>
              <a:rPr lang="en-US" sz="1800" spc="-10" dirty="0" smtClean="0">
                <a:latin typeface="Arial MT"/>
                <a:cs typeface="Arial MT"/>
              </a:rPr>
              <a:t> </a:t>
            </a:r>
            <a:r>
              <a:rPr lang="en-US" sz="1800" dirty="0" smtClean="0">
                <a:latin typeface="Arial MT"/>
                <a:cs typeface="Arial MT"/>
              </a:rPr>
              <a:t>instances</a:t>
            </a:r>
            <a:r>
              <a:rPr lang="en-US" sz="1800" spc="-10" dirty="0" smtClean="0">
                <a:latin typeface="Arial MT"/>
                <a:cs typeface="Arial MT"/>
              </a:rPr>
              <a:t> </a:t>
            </a:r>
            <a:r>
              <a:rPr lang="en-US" sz="1800" dirty="0" smtClean="0">
                <a:latin typeface="Arial MT"/>
                <a:cs typeface="Arial MT"/>
              </a:rPr>
              <a:t>to</a:t>
            </a:r>
            <a:r>
              <a:rPr lang="en-US" sz="1800" spc="-10" dirty="0" smtClean="0">
                <a:latin typeface="Arial MT"/>
                <a:cs typeface="Arial MT"/>
              </a:rPr>
              <a:t> </a:t>
            </a:r>
            <a:r>
              <a:rPr lang="en-US" sz="1800" dirty="0" smtClean="0">
                <a:latin typeface="Arial MT"/>
                <a:cs typeface="Arial MT"/>
              </a:rPr>
              <a:t>share</a:t>
            </a:r>
            <a:r>
              <a:rPr lang="en-US" sz="1800" spc="5" dirty="0" smtClean="0">
                <a:latin typeface="Arial MT"/>
                <a:cs typeface="Arial MT"/>
              </a:rPr>
              <a:t> </a:t>
            </a:r>
            <a:r>
              <a:rPr lang="en-US" sz="1800" dirty="0" smtClean="0">
                <a:latin typeface="Arial MT"/>
                <a:cs typeface="Arial MT"/>
              </a:rPr>
              <a:t>a</a:t>
            </a:r>
            <a:r>
              <a:rPr lang="en-US" sz="1800" spc="-10" dirty="0" smtClean="0">
                <a:latin typeface="Arial MT"/>
                <a:cs typeface="Arial MT"/>
              </a:rPr>
              <a:t> </a:t>
            </a:r>
            <a:r>
              <a:rPr lang="en-US" sz="1800" dirty="0" smtClean="0">
                <a:latin typeface="Arial MT"/>
                <a:cs typeface="Arial MT"/>
              </a:rPr>
              <a:t>small</a:t>
            </a:r>
            <a:r>
              <a:rPr lang="en-US" sz="1800" spc="-25" dirty="0" smtClean="0">
                <a:latin typeface="Arial MT"/>
                <a:cs typeface="Arial MT"/>
              </a:rPr>
              <a:t> </a:t>
            </a:r>
            <a:r>
              <a:rPr lang="en-US" sz="1800" dirty="0" smtClean="0">
                <a:latin typeface="Arial MT"/>
                <a:cs typeface="Arial MT"/>
              </a:rPr>
              <a:t>number</a:t>
            </a:r>
            <a:r>
              <a:rPr lang="en-US" sz="1800" spc="-10" dirty="0" smtClean="0">
                <a:latin typeface="Arial MT"/>
                <a:cs typeface="Arial MT"/>
              </a:rPr>
              <a:t> </a:t>
            </a:r>
            <a:r>
              <a:rPr lang="en-US" sz="1800" dirty="0" smtClean="0">
                <a:latin typeface="Arial MT"/>
                <a:cs typeface="Arial MT"/>
              </a:rPr>
              <a:t>of</a:t>
            </a:r>
            <a:r>
              <a:rPr lang="en-US" sz="1800" spc="-10" dirty="0" smtClean="0">
                <a:latin typeface="Arial MT"/>
                <a:cs typeface="Arial MT"/>
              </a:rPr>
              <a:t> physical systems.</a:t>
            </a:r>
            <a:endParaRPr lang="en-US" sz="1800" dirty="0" smtClean="0">
              <a:latin typeface="Arial MT"/>
              <a:cs typeface="Arial MT"/>
            </a:endParaRPr>
          </a:p>
          <a:p>
            <a:pPr marL="1105535" marR="107314" lvl="1" indent="-285750" algn="just">
              <a:lnSpc>
                <a:spcPct val="101699"/>
              </a:lnSpc>
              <a:spcBef>
                <a:spcPts val="420"/>
              </a:spcBef>
              <a:buClr>
                <a:srgbClr val="9999CC"/>
              </a:buClr>
              <a:buSzPct val="80555"/>
              <a:buFont typeface="Wingdings" panose="05000000000000000000" pitchFamily="2" charset="2"/>
              <a:buChar char="§"/>
              <a:tabLst>
                <a:tab pos="1106805" algn="l"/>
              </a:tabLst>
            </a:pPr>
            <a:endParaRPr sz="1800" dirty="0">
              <a:latin typeface="Arial MT"/>
              <a:cs typeface="Arial MT"/>
            </a:endParaRPr>
          </a:p>
        </p:txBody>
      </p:sp>
    </p:spTree>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600200" y="457200"/>
            <a:ext cx="5991225" cy="513715"/>
          </a:xfrm>
          <a:prstGeom prst="rect">
            <a:avLst/>
          </a:prstGeom>
        </p:spPr>
        <p:txBody>
          <a:bodyPr vert="horz" wrap="square" lIns="0" tIns="13335" rIns="0" bIns="0" rtlCol="0">
            <a:spAutoFit/>
          </a:bodyPr>
          <a:lstStyle/>
          <a:p>
            <a:pPr marL="12700">
              <a:lnSpc>
                <a:spcPct val="100000"/>
              </a:lnSpc>
              <a:spcBef>
                <a:spcPts val="105"/>
              </a:spcBef>
            </a:pPr>
            <a:r>
              <a:rPr dirty="0"/>
              <a:t>More</a:t>
            </a:r>
            <a:r>
              <a:rPr spc="-30" dirty="0"/>
              <a:t> </a:t>
            </a:r>
            <a:r>
              <a:rPr dirty="0"/>
              <a:t>advantages</a:t>
            </a:r>
            <a:r>
              <a:rPr spc="-15" dirty="0"/>
              <a:t> </a:t>
            </a:r>
            <a:r>
              <a:rPr dirty="0"/>
              <a:t>of</a:t>
            </a:r>
            <a:r>
              <a:rPr spc="-25" dirty="0"/>
              <a:t> </a:t>
            </a:r>
            <a:r>
              <a:rPr spc="-10" dirty="0"/>
              <a:t>virtualization</a:t>
            </a:r>
          </a:p>
        </p:txBody>
      </p:sp>
      <p:sp>
        <p:nvSpPr>
          <p:cNvPr id="5" name="object 5"/>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31</a:t>
            </a:fld>
            <a:endParaRPr spc="-25" dirty="0"/>
          </a:p>
        </p:txBody>
      </p:sp>
      <p:sp>
        <p:nvSpPr>
          <p:cNvPr id="4" name="object 4"/>
          <p:cNvSpPr txBox="1"/>
          <p:nvPr/>
        </p:nvSpPr>
        <p:spPr>
          <a:xfrm>
            <a:off x="381000" y="1295400"/>
            <a:ext cx="8133715" cy="4618700"/>
          </a:xfrm>
          <a:prstGeom prst="rect">
            <a:avLst/>
          </a:prstGeom>
        </p:spPr>
        <p:txBody>
          <a:bodyPr vert="horz" wrap="square" lIns="0" tIns="12700" rIns="0" bIns="0" rtlCol="0">
            <a:spAutoFit/>
          </a:bodyPr>
          <a:lstStyle/>
          <a:p>
            <a:pPr marL="355600" marR="412115" indent="-343535">
              <a:lnSpc>
                <a:spcPct val="105500"/>
              </a:lnSpc>
              <a:spcBef>
                <a:spcPts val="100"/>
              </a:spcBef>
              <a:buClr>
                <a:srgbClr val="00007C"/>
              </a:buClr>
              <a:buSzPct val="75000"/>
              <a:buFont typeface="Wingdings"/>
              <a:buChar char=""/>
              <a:tabLst>
                <a:tab pos="355600" algn="l"/>
              </a:tabLst>
            </a:pPr>
            <a:r>
              <a:rPr sz="2000" dirty="0">
                <a:latin typeface="Arial MT"/>
                <a:cs typeface="Arial MT"/>
              </a:rPr>
              <a:t>Straightforward</a:t>
            </a:r>
            <a:r>
              <a:rPr sz="2000" spc="-30" dirty="0">
                <a:latin typeface="Arial MT"/>
                <a:cs typeface="Arial MT"/>
              </a:rPr>
              <a:t> </a:t>
            </a:r>
            <a:r>
              <a:rPr sz="2000" dirty="0">
                <a:latin typeface="Arial MT"/>
                <a:cs typeface="Arial MT"/>
              </a:rPr>
              <a:t>mechanisms</a:t>
            </a:r>
            <a:r>
              <a:rPr sz="2000" spc="-30" dirty="0">
                <a:latin typeface="Arial MT"/>
                <a:cs typeface="Arial MT"/>
              </a:rPr>
              <a:t> </a:t>
            </a:r>
            <a:r>
              <a:rPr sz="2000" dirty="0">
                <a:latin typeface="Arial MT"/>
                <a:cs typeface="Arial MT"/>
              </a:rPr>
              <a:t>to</a:t>
            </a:r>
            <a:r>
              <a:rPr sz="2000" spc="-40" dirty="0">
                <a:latin typeface="Arial MT"/>
                <a:cs typeface="Arial MT"/>
              </a:rPr>
              <a:t> </a:t>
            </a:r>
            <a:r>
              <a:rPr sz="2000" dirty="0">
                <a:latin typeface="Arial MT"/>
                <a:cs typeface="Arial MT"/>
              </a:rPr>
              <a:t>implement</a:t>
            </a:r>
            <a:r>
              <a:rPr sz="2000" spc="-35" dirty="0">
                <a:latin typeface="Arial MT"/>
                <a:cs typeface="Arial MT"/>
              </a:rPr>
              <a:t> </a:t>
            </a:r>
            <a:r>
              <a:rPr sz="2000" dirty="0">
                <a:latin typeface="Arial MT"/>
                <a:cs typeface="Arial MT"/>
              </a:rPr>
              <a:t>resource</a:t>
            </a:r>
            <a:r>
              <a:rPr sz="2000" spc="-45" dirty="0">
                <a:latin typeface="Arial MT"/>
                <a:cs typeface="Arial MT"/>
              </a:rPr>
              <a:t> </a:t>
            </a:r>
            <a:r>
              <a:rPr sz="2000" spc="-10" dirty="0">
                <a:latin typeface="Arial MT"/>
                <a:cs typeface="Arial MT"/>
              </a:rPr>
              <a:t>management policies:</a:t>
            </a:r>
            <a:endParaRPr sz="2000" dirty="0">
              <a:latin typeface="Arial MT"/>
              <a:cs typeface="Arial MT"/>
            </a:endParaRPr>
          </a:p>
          <a:p>
            <a:pPr marL="355600" marR="412115" lvl="2" indent="-343535">
              <a:lnSpc>
                <a:spcPct val="105500"/>
              </a:lnSpc>
              <a:spcBef>
                <a:spcPts val="100"/>
              </a:spcBef>
              <a:buClr>
                <a:srgbClr val="00007C"/>
              </a:buClr>
              <a:buSzPct val="75000"/>
              <a:buFont typeface="Wingdings" panose="05000000000000000000" pitchFamily="2" charset="2"/>
              <a:buChar char="§"/>
              <a:tabLst>
                <a:tab pos="355600" algn="l"/>
              </a:tabLst>
            </a:pPr>
            <a:r>
              <a:rPr sz="2000" dirty="0">
                <a:latin typeface="Arial MT"/>
                <a:cs typeface="Arial MT"/>
              </a:rPr>
              <a:t>To balance the load of a system, a VMM can move an OS and the 	applications running under it to another server when the load on the 	current server exceeds a high water mark.</a:t>
            </a:r>
          </a:p>
          <a:p>
            <a:pPr marL="355600" marR="412115" lvl="2" indent="-343535">
              <a:lnSpc>
                <a:spcPct val="105500"/>
              </a:lnSpc>
              <a:spcBef>
                <a:spcPts val="100"/>
              </a:spcBef>
              <a:buClr>
                <a:srgbClr val="00007C"/>
              </a:buClr>
              <a:buSzPct val="75000"/>
              <a:buFont typeface="Wingdings" panose="05000000000000000000" pitchFamily="2" charset="2"/>
              <a:buChar char="§"/>
              <a:tabLst>
                <a:tab pos="355600" algn="l"/>
              </a:tabLst>
            </a:pPr>
            <a:r>
              <a:rPr sz="2000" dirty="0">
                <a:latin typeface="Arial MT"/>
                <a:cs typeface="Arial MT"/>
              </a:rPr>
              <a:t>To reduce power consumption, the load of lightly loaded servers can be 	moved to other servers and then, turn off or set on standby mode the 	lightly loaded </a:t>
            </a:r>
            <a:r>
              <a:rPr sz="2000" dirty="0">
                <a:latin typeface="Arial MT"/>
                <a:cs typeface="Arial MT"/>
              </a:rPr>
              <a:t>servers.</a:t>
            </a:r>
            <a:endParaRPr lang="en-US" sz="2000" dirty="0">
              <a:latin typeface="Arial MT"/>
              <a:cs typeface="Arial MT"/>
            </a:endParaRPr>
          </a:p>
          <a:p>
            <a:pPr marL="355600" marR="412115" indent="-343535">
              <a:lnSpc>
                <a:spcPct val="105500"/>
              </a:lnSpc>
              <a:spcBef>
                <a:spcPts val="100"/>
              </a:spcBef>
              <a:buClr>
                <a:srgbClr val="00007C"/>
              </a:buClr>
              <a:buSzPct val="75000"/>
              <a:buFont typeface="Wingdings"/>
              <a:buChar char=""/>
              <a:tabLst>
                <a:tab pos="355600" algn="l"/>
              </a:tabLst>
            </a:pPr>
            <a:r>
              <a:rPr sz="2000" dirty="0">
                <a:latin typeface="Arial MT"/>
                <a:cs typeface="Arial MT"/>
              </a:rPr>
              <a:t>When </a:t>
            </a:r>
            <a:r>
              <a:rPr sz="2000" dirty="0">
                <a:latin typeface="Arial MT"/>
                <a:cs typeface="Arial MT"/>
              </a:rPr>
              <a:t>secure logging and intrusion protection are implemented at the VMM layer, the services cannot be disabled or modified. </a:t>
            </a:r>
            <a:r>
              <a:rPr sz="2000" dirty="0">
                <a:latin typeface="Arial MT"/>
                <a:cs typeface="Arial MT"/>
              </a:rPr>
              <a:t>Intrusion</a:t>
            </a:r>
            <a:r>
              <a:rPr lang="en-US" sz="2000" dirty="0">
                <a:latin typeface="Arial MT"/>
                <a:cs typeface="Arial MT"/>
              </a:rPr>
              <a:t> detection can be disabled and logging can be modified by an intruder when implemented at the OS level.	A VMM may be able to log only events of interest for a post-attack analysis.</a:t>
            </a:r>
            <a:endParaRPr sz="2000" dirty="0">
              <a:latin typeface="Arial MT"/>
              <a:cs typeface="Arial MT"/>
            </a:endParaRPr>
          </a:p>
        </p:txBody>
      </p:sp>
    </p:spTree>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19200" y="457200"/>
            <a:ext cx="6328410" cy="513715"/>
          </a:xfrm>
          <a:prstGeom prst="rect">
            <a:avLst/>
          </a:prstGeom>
        </p:spPr>
        <p:txBody>
          <a:bodyPr vert="horz" wrap="square" lIns="0" tIns="13335" rIns="0" bIns="0" rtlCol="0">
            <a:spAutoFit/>
          </a:bodyPr>
          <a:lstStyle/>
          <a:p>
            <a:pPr marL="12700">
              <a:lnSpc>
                <a:spcPct val="100000"/>
              </a:lnSpc>
              <a:spcBef>
                <a:spcPts val="105"/>
              </a:spcBef>
            </a:pPr>
            <a:r>
              <a:rPr dirty="0"/>
              <a:t>Undesirable</a:t>
            </a:r>
            <a:r>
              <a:rPr spc="-20" dirty="0"/>
              <a:t> </a:t>
            </a:r>
            <a:r>
              <a:rPr dirty="0"/>
              <a:t>effects</a:t>
            </a:r>
            <a:r>
              <a:rPr spc="-25" dirty="0"/>
              <a:t> </a:t>
            </a:r>
            <a:r>
              <a:rPr dirty="0"/>
              <a:t>of</a:t>
            </a:r>
            <a:r>
              <a:rPr spc="-20" dirty="0"/>
              <a:t> </a:t>
            </a:r>
            <a:r>
              <a:rPr spc="-10" dirty="0"/>
              <a:t>virtualization</a:t>
            </a:r>
          </a:p>
        </p:txBody>
      </p:sp>
      <p:pic>
        <p:nvPicPr>
          <p:cNvPr id="3" name="object 3"/>
          <p:cNvPicPr/>
          <p:nvPr/>
        </p:nvPicPr>
        <p:blipFill>
          <a:blip r:embed="rId2" cstate="print"/>
          <a:stretch>
            <a:fillRect/>
          </a:stretch>
        </p:blipFill>
        <p:spPr>
          <a:xfrm>
            <a:off x="2724023" y="4803013"/>
            <a:ext cx="344424" cy="256031"/>
          </a:xfrm>
          <a:prstGeom prst="rect">
            <a:avLst/>
          </a:prstGeom>
        </p:spPr>
      </p:pic>
      <p:sp>
        <p:nvSpPr>
          <p:cNvPr id="4" name="object 4"/>
          <p:cNvSpPr txBox="1"/>
          <p:nvPr/>
        </p:nvSpPr>
        <p:spPr>
          <a:xfrm>
            <a:off x="773988" y="1207858"/>
            <a:ext cx="8048625" cy="4977130"/>
          </a:xfrm>
          <a:prstGeom prst="rect">
            <a:avLst/>
          </a:prstGeom>
        </p:spPr>
        <p:txBody>
          <a:bodyPr vert="horz" wrap="square" lIns="0" tIns="53340" rIns="0" bIns="0" rtlCol="0">
            <a:spAutoFit/>
          </a:bodyPr>
          <a:lstStyle/>
          <a:p>
            <a:pPr marL="344805" indent="-332105">
              <a:lnSpc>
                <a:spcPct val="100000"/>
              </a:lnSpc>
              <a:spcBef>
                <a:spcPts val="420"/>
              </a:spcBef>
              <a:buClr>
                <a:srgbClr val="00007C"/>
              </a:buClr>
              <a:buSzPct val="75000"/>
              <a:buFont typeface="Wingdings"/>
              <a:buChar char=""/>
              <a:tabLst>
                <a:tab pos="344805" algn="l"/>
              </a:tabLst>
            </a:pPr>
            <a:r>
              <a:rPr sz="2000" spc="-10" dirty="0">
                <a:latin typeface="Arial MT"/>
                <a:cs typeface="Arial MT"/>
              </a:rPr>
              <a:t>Diminished</a:t>
            </a:r>
            <a:r>
              <a:rPr sz="2000" spc="-25" dirty="0">
                <a:latin typeface="Arial MT"/>
                <a:cs typeface="Arial MT"/>
              </a:rPr>
              <a:t> </a:t>
            </a:r>
            <a:r>
              <a:rPr sz="2000" dirty="0">
                <a:latin typeface="Arial MT"/>
                <a:cs typeface="Arial MT"/>
              </a:rPr>
              <a:t>ability</a:t>
            </a:r>
            <a:r>
              <a:rPr sz="2000" spc="-25" dirty="0">
                <a:latin typeface="Arial MT"/>
                <a:cs typeface="Arial MT"/>
              </a:rPr>
              <a:t> </a:t>
            </a:r>
            <a:r>
              <a:rPr sz="2000" dirty="0">
                <a:latin typeface="Arial MT"/>
                <a:cs typeface="Arial MT"/>
              </a:rPr>
              <a:t>to</a:t>
            </a:r>
            <a:r>
              <a:rPr sz="2000" spc="-35" dirty="0">
                <a:latin typeface="Arial MT"/>
                <a:cs typeface="Arial MT"/>
              </a:rPr>
              <a:t> </a:t>
            </a:r>
            <a:r>
              <a:rPr sz="2000" dirty="0">
                <a:latin typeface="Arial MT"/>
                <a:cs typeface="Arial MT"/>
              </a:rPr>
              <a:t>manage</a:t>
            </a:r>
            <a:r>
              <a:rPr sz="2000" spc="-2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systems</a:t>
            </a:r>
            <a:r>
              <a:rPr sz="2000" spc="-25" dirty="0">
                <a:latin typeface="Arial MT"/>
                <a:cs typeface="Arial MT"/>
              </a:rPr>
              <a:t> </a:t>
            </a:r>
            <a:r>
              <a:rPr sz="2000" dirty="0">
                <a:latin typeface="Arial MT"/>
                <a:cs typeface="Arial MT"/>
              </a:rPr>
              <a:t>and</a:t>
            </a:r>
            <a:r>
              <a:rPr sz="2000" spc="-25" dirty="0">
                <a:latin typeface="Arial MT"/>
                <a:cs typeface="Arial MT"/>
              </a:rPr>
              <a:t> </a:t>
            </a:r>
            <a:r>
              <a:rPr sz="2000" dirty="0">
                <a:latin typeface="Arial MT"/>
                <a:cs typeface="Arial MT"/>
              </a:rPr>
              <a:t>track</a:t>
            </a:r>
            <a:r>
              <a:rPr sz="2000" spc="-20" dirty="0">
                <a:latin typeface="Arial MT"/>
                <a:cs typeface="Arial MT"/>
              </a:rPr>
              <a:t> </a:t>
            </a:r>
            <a:r>
              <a:rPr sz="2000" dirty="0">
                <a:latin typeface="Arial MT"/>
                <a:cs typeface="Arial MT"/>
              </a:rPr>
              <a:t>their</a:t>
            </a:r>
            <a:r>
              <a:rPr sz="2000" spc="-20" dirty="0">
                <a:latin typeface="Arial MT"/>
                <a:cs typeface="Arial MT"/>
              </a:rPr>
              <a:t> </a:t>
            </a:r>
            <a:r>
              <a:rPr sz="2000" spc="-10" dirty="0">
                <a:latin typeface="Arial MT"/>
                <a:cs typeface="Arial MT"/>
              </a:rPr>
              <a:t>status.</a:t>
            </a:r>
            <a:endParaRPr sz="2000" dirty="0">
              <a:latin typeface="Arial MT"/>
              <a:cs typeface="Arial MT"/>
            </a:endParaRPr>
          </a:p>
          <a:p>
            <a:pPr marL="718185" marR="67945" lvl="1" indent="-288290">
              <a:lnSpc>
                <a:spcPct val="101800"/>
              </a:lnSpc>
              <a:spcBef>
                <a:spcPts val="244"/>
              </a:spcBef>
              <a:buClr>
                <a:srgbClr val="9999CC"/>
              </a:buClr>
              <a:buSzPct val="80555"/>
              <a:buFont typeface="Wingdings" panose="05000000000000000000" pitchFamily="2" charset="2"/>
              <a:buChar char="§"/>
              <a:tabLst>
                <a:tab pos="718185" algn="l"/>
              </a:tabLst>
            </a:pPr>
            <a:r>
              <a:rPr sz="1800" dirty="0">
                <a:latin typeface="Arial MT"/>
                <a:cs typeface="Arial MT"/>
              </a:rPr>
              <a:t>The</a:t>
            </a:r>
            <a:r>
              <a:rPr sz="1800" spc="-40" dirty="0">
                <a:latin typeface="Arial MT"/>
                <a:cs typeface="Arial MT"/>
              </a:rPr>
              <a:t> </a:t>
            </a:r>
            <a:r>
              <a:rPr sz="1800" dirty="0">
                <a:latin typeface="Arial MT"/>
                <a:cs typeface="Arial MT"/>
              </a:rPr>
              <a:t>number</a:t>
            </a:r>
            <a:r>
              <a:rPr sz="1800" spc="-15" dirty="0">
                <a:latin typeface="Arial MT"/>
                <a:cs typeface="Arial MT"/>
              </a:rPr>
              <a:t> </a:t>
            </a:r>
            <a:r>
              <a:rPr sz="1800" dirty="0">
                <a:latin typeface="Arial MT"/>
                <a:cs typeface="Arial MT"/>
              </a:rPr>
              <a:t>of</a:t>
            </a:r>
            <a:r>
              <a:rPr sz="1800" spc="-10" dirty="0">
                <a:latin typeface="Arial MT"/>
                <a:cs typeface="Arial MT"/>
              </a:rPr>
              <a:t> </a:t>
            </a:r>
            <a:r>
              <a:rPr sz="1800" dirty="0">
                <a:latin typeface="Arial MT"/>
                <a:cs typeface="Arial MT"/>
              </a:rPr>
              <a:t>physical</a:t>
            </a:r>
            <a:r>
              <a:rPr sz="1800" spc="-25" dirty="0">
                <a:latin typeface="Arial MT"/>
                <a:cs typeface="Arial MT"/>
              </a:rPr>
              <a:t> </a:t>
            </a:r>
            <a:r>
              <a:rPr sz="1800" dirty="0">
                <a:latin typeface="Arial MT"/>
                <a:cs typeface="Arial MT"/>
              </a:rPr>
              <a:t>systems</a:t>
            </a:r>
            <a:r>
              <a:rPr sz="1800" spc="-15" dirty="0">
                <a:latin typeface="Arial MT"/>
                <a:cs typeface="Arial MT"/>
              </a:rPr>
              <a:t> </a:t>
            </a:r>
            <a:r>
              <a:rPr sz="1800" dirty="0">
                <a:latin typeface="Arial MT"/>
                <a:cs typeface="Arial MT"/>
              </a:rPr>
              <a:t>in</a:t>
            </a:r>
            <a:r>
              <a:rPr sz="1800" spc="-20"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inventory</a:t>
            </a:r>
            <a:r>
              <a:rPr sz="1800" spc="-15"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an</a:t>
            </a:r>
            <a:r>
              <a:rPr sz="1800" spc="-25" dirty="0">
                <a:latin typeface="Arial MT"/>
                <a:cs typeface="Arial MT"/>
              </a:rPr>
              <a:t> </a:t>
            </a:r>
            <a:r>
              <a:rPr sz="1800" dirty="0">
                <a:latin typeface="Arial MT"/>
                <a:cs typeface="Arial MT"/>
              </a:rPr>
              <a:t>organization</a:t>
            </a:r>
            <a:r>
              <a:rPr sz="1800" spc="-25" dirty="0">
                <a:latin typeface="Arial MT"/>
                <a:cs typeface="Arial MT"/>
              </a:rPr>
              <a:t> is </a:t>
            </a:r>
            <a:r>
              <a:rPr sz="1800" dirty="0">
                <a:latin typeface="Arial MT"/>
                <a:cs typeface="Arial MT"/>
              </a:rPr>
              <a:t>limited</a:t>
            </a:r>
            <a:r>
              <a:rPr sz="1800" spc="-20" dirty="0">
                <a:latin typeface="Arial MT"/>
                <a:cs typeface="Arial MT"/>
              </a:rPr>
              <a:t> </a:t>
            </a:r>
            <a:r>
              <a:rPr sz="1800" dirty="0">
                <a:latin typeface="Arial MT"/>
                <a:cs typeface="Arial MT"/>
              </a:rPr>
              <a:t>by</a:t>
            </a:r>
            <a:r>
              <a:rPr sz="1800" spc="-20" dirty="0">
                <a:latin typeface="Arial MT"/>
                <a:cs typeface="Arial MT"/>
              </a:rPr>
              <a:t> </a:t>
            </a:r>
            <a:r>
              <a:rPr sz="1800" dirty="0">
                <a:latin typeface="Arial MT"/>
                <a:cs typeface="Arial MT"/>
              </a:rPr>
              <a:t>cost,</a:t>
            </a:r>
            <a:r>
              <a:rPr sz="1800" spc="-15" dirty="0">
                <a:latin typeface="Arial MT"/>
                <a:cs typeface="Arial MT"/>
              </a:rPr>
              <a:t> </a:t>
            </a:r>
            <a:r>
              <a:rPr sz="1800" dirty="0">
                <a:latin typeface="Arial MT"/>
                <a:cs typeface="Arial MT"/>
              </a:rPr>
              <a:t>space,</a:t>
            </a:r>
            <a:r>
              <a:rPr sz="1800" spc="-20" dirty="0">
                <a:latin typeface="Arial MT"/>
                <a:cs typeface="Arial MT"/>
              </a:rPr>
              <a:t> </a:t>
            </a:r>
            <a:r>
              <a:rPr sz="1800" dirty="0">
                <a:latin typeface="Arial MT"/>
                <a:cs typeface="Arial MT"/>
              </a:rPr>
              <a:t>energy</a:t>
            </a:r>
            <a:r>
              <a:rPr sz="1800" spc="-15" dirty="0">
                <a:latin typeface="Arial MT"/>
                <a:cs typeface="Arial MT"/>
              </a:rPr>
              <a:t> </a:t>
            </a:r>
            <a:r>
              <a:rPr sz="1800" dirty="0">
                <a:latin typeface="Arial MT"/>
                <a:cs typeface="Arial MT"/>
              </a:rPr>
              <a:t>consumption,</a:t>
            </a:r>
            <a:r>
              <a:rPr sz="1800" spc="-5" dirty="0">
                <a:latin typeface="Arial MT"/>
                <a:cs typeface="Arial MT"/>
              </a:rPr>
              <a:t> </a:t>
            </a:r>
            <a:r>
              <a:rPr sz="1800" dirty="0">
                <a:latin typeface="Arial MT"/>
                <a:cs typeface="Arial MT"/>
              </a:rPr>
              <a:t>and</a:t>
            </a:r>
            <a:r>
              <a:rPr sz="1800" spc="-20" dirty="0">
                <a:latin typeface="Arial MT"/>
                <a:cs typeface="Arial MT"/>
              </a:rPr>
              <a:t> </a:t>
            </a:r>
            <a:r>
              <a:rPr sz="1800" dirty="0">
                <a:latin typeface="Arial MT"/>
                <a:cs typeface="Arial MT"/>
              </a:rPr>
              <a:t>human</a:t>
            </a:r>
            <a:r>
              <a:rPr sz="1800" spc="-20" dirty="0">
                <a:latin typeface="Arial MT"/>
                <a:cs typeface="Arial MT"/>
              </a:rPr>
              <a:t> </a:t>
            </a:r>
            <a:r>
              <a:rPr sz="1800" spc="-10" dirty="0">
                <a:latin typeface="Arial MT"/>
                <a:cs typeface="Arial MT"/>
              </a:rPr>
              <a:t>support. </a:t>
            </a:r>
            <a:r>
              <a:rPr sz="1800" dirty="0">
                <a:latin typeface="Arial MT"/>
                <a:cs typeface="Arial MT"/>
              </a:rPr>
              <a:t>Creating</a:t>
            </a:r>
            <a:r>
              <a:rPr sz="1800" spc="-35" dirty="0">
                <a:latin typeface="Arial MT"/>
                <a:cs typeface="Arial MT"/>
              </a:rPr>
              <a:t> </a:t>
            </a:r>
            <a:r>
              <a:rPr sz="1800" dirty="0">
                <a:latin typeface="Arial MT"/>
                <a:cs typeface="Arial MT"/>
              </a:rPr>
              <a:t>a</a:t>
            </a:r>
            <a:r>
              <a:rPr sz="1800" spc="-25" dirty="0">
                <a:latin typeface="Arial MT"/>
                <a:cs typeface="Arial MT"/>
              </a:rPr>
              <a:t> </a:t>
            </a:r>
            <a:r>
              <a:rPr sz="1800" dirty="0">
                <a:latin typeface="Arial MT"/>
                <a:cs typeface="Arial MT"/>
              </a:rPr>
              <a:t>virtual</a:t>
            </a:r>
            <a:r>
              <a:rPr sz="1800" spc="-30" dirty="0">
                <a:latin typeface="Arial MT"/>
                <a:cs typeface="Arial MT"/>
              </a:rPr>
              <a:t> </a:t>
            </a:r>
            <a:r>
              <a:rPr sz="1800" dirty="0">
                <a:latin typeface="Arial MT"/>
                <a:cs typeface="Arial MT"/>
              </a:rPr>
              <a:t>machine</a:t>
            </a:r>
            <a:r>
              <a:rPr sz="1800" spc="-25" dirty="0">
                <a:latin typeface="Arial MT"/>
                <a:cs typeface="Arial MT"/>
              </a:rPr>
              <a:t> </a:t>
            </a:r>
            <a:r>
              <a:rPr sz="1800" dirty="0">
                <a:latin typeface="Arial MT"/>
                <a:cs typeface="Arial MT"/>
              </a:rPr>
              <a:t>(VM)</a:t>
            </a:r>
            <a:r>
              <a:rPr sz="1800" spc="-20" dirty="0">
                <a:latin typeface="Arial MT"/>
                <a:cs typeface="Arial MT"/>
              </a:rPr>
              <a:t> </a:t>
            </a:r>
            <a:r>
              <a:rPr sz="1800" dirty="0">
                <a:latin typeface="Arial MT"/>
                <a:cs typeface="Arial MT"/>
              </a:rPr>
              <a:t>reduces</a:t>
            </a:r>
            <a:r>
              <a:rPr sz="1800" spc="-25" dirty="0">
                <a:latin typeface="Arial MT"/>
                <a:cs typeface="Arial MT"/>
              </a:rPr>
              <a:t> </a:t>
            </a:r>
            <a:r>
              <a:rPr sz="1800" dirty="0">
                <a:latin typeface="Arial MT"/>
                <a:cs typeface="Arial MT"/>
              </a:rPr>
              <a:t>ultimately</a:t>
            </a:r>
            <a:r>
              <a:rPr sz="1800" spc="-25" dirty="0">
                <a:latin typeface="Arial MT"/>
                <a:cs typeface="Arial MT"/>
              </a:rPr>
              <a:t> </a:t>
            </a:r>
            <a:r>
              <a:rPr sz="1800" dirty="0">
                <a:latin typeface="Arial MT"/>
                <a:cs typeface="Arial MT"/>
              </a:rPr>
              <a:t>to</a:t>
            </a:r>
            <a:r>
              <a:rPr sz="1800" spc="-25" dirty="0">
                <a:latin typeface="Arial MT"/>
                <a:cs typeface="Arial MT"/>
              </a:rPr>
              <a:t> </a:t>
            </a:r>
            <a:r>
              <a:rPr sz="1800" dirty="0">
                <a:latin typeface="Arial MT"/>
                <a:cs typeface="Arial MT"/>
              </a:rPr>
              <a:t>copying</a:t>
            </a:r>
            <a:r>
              <a:rPr sz="1800" spc="-30" dirty="0">
                <a:latin typeface="Arial MT"/>
                <a:cs typeface="Arial MT"/>
              </a:rPr>
              <a:t> </a:t>
            </a:r>
            <a:r>
              <a:rPr sz="1800" dirty="0">
                <a:latin typeface="Arial MT"/>
                <a:cs typeface="Arial MT"/>
              </a:rPr>
              <a:t>a</a:t>
            </a:r>
            <a:r>
              <a:rPr sz="1800" spc="-25" dirty="0">
                <a:latin typeface="Arial MT"/>
                <a:cs typeface="Arial MT"/>
              </a:rPr>
              <a:t> </a:t>
            </a:r>
            <a:r>
              <a:rPr sz="1800" spc="-10" dirty="0">
                <a:latin typeface="Arial MT"/>
                <a:cs typeface="Arial MT"/>
              </a:rPr>
              <a:t>file, </a:t>
            </a:r>
            <a:r>
              <a:rPr sz="1800" dirty="0">
                <a:latin typeface="Arial MT"/>
                <a:cs typeface="Arial MT"/>
              </a:rPr>
              <a:t>therefore</a:t>
            </a:r>
            <a:r>
              <a:rPr sz="1800" spc="-20"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explosion</a:t>
            </a:r>
            <a:r>
              <a:rPr sz="1800" spc="-15" dirty="0">
                <a:latin typeface="Arial MT"/>
                <a:cs typeface="Arial MT"/>
              </a:rPr>
              <a:t> </a:t>
            </a:r>
            <a:r>
              <a:rPr sz="1800" dirty="0">
                <a:latin typeface="Arial MT"/>
                <a:cs typeface="Arial MT"/>
              </a:rPr>
              <a:t>of</a:t>
            </a:r>
            <a:r>
              <a:rPr sz="1800" spc="-20" dirty="0">
                <a:latin typeface="Arial MT"/>
                <a:cs typeface="Arial MT"/>
              </a:rPr>
              <a:t> </a:t>
            </a:r>
            <a:r>
              <a:rPr sz="1800" dirty="0">
                <a:latin typeface="Arial MT"/>
                <a:cs typeface="Arial MT"/>
              </a:rPr>
              <a:t>the</a:t>
            </a:r>
            <a:r>
              <a:rPr sz="1800" spc="-10" dirty="0">
                <a:latin typeface="Arial MT"/>
                <a:cs typeface="Arial MT"/>
              </a:rPr>
              <a:t> </a:t>
            </a:r>
            <a:r>
              <a:rPr sz="1800" dirty="0">
                <a:latin typeface="Arial MT"/>
                <a:cs typeface="Arial MT"/>
              </a:rPr>
              <a:t>number</a:t>
            </a:r>
            <a:r>
              <a:rPr sz="1800" spc="-20" dirty="0">
                <a:latin typeface="Arial MT"/>
                <a:cs typeface="Arial MT"/>
              </a:rPr>
              <a:t> </a:t>
            </a:r>
            <a:r>
              <a:rPr sz="1800" dirty="0">
                <a:latin typeface="Arial MT"/>
                <a:cs typeface="Arial MT"/>
              </a:rPr>
              <a:t>of</a:t>
            </a:r>
            <a:r>
              <a:rPr sz="1800" spc="-10" dirty="0">
                <a:latin typeface="Arial MT"/>
                <a:cs typeface="Arial MT"/>
              </a:rPr>
              <a:t> </a:t>
            </a:r>
            <a:r>
              <a:rPr sz="1800" dirty="0">
                <a:latin typeface="Arial MT"/>
                <a:cs typeface="Arial MT"/>
              </a:rPr>
              <a:t>VMs.</a:t>
            </a:r>
            <a:r>
              <a:rPr sz="1800" spc="-15"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only</a:t>
            </a:r>
            <a:r>
              <a:rPr sz="1800" spc="-20" dirty="0">
                <a:latin typeface="Arial MT"/>
                <a:cs typeface="Arial MT"/>
              </a:rPr>
              <a:t> </a:t>
            </a:r>
            <a:r>
              <a:rPr sz="1800" dirty="0">
                <a:latin typeface="Arial MT"/>
                <a:cs typeface="Arial MT"/>
              </a:rPr>
              <a:t>limitation</a:t>
            </a:r>
            <a:r>
              <a:rPr sz="1800" spc="-20" dirty="0">
                <a:latin typeface="Arial MT"/>
                <a:cs typeface="Arial MT"/>
              </a:rPr>
              <a:t> </a:t>
            </a:r>
            <a:r>
              <a:rPr sz="1800" dirty="0">
                <a:latin typeface="Arial MT"/>
                <a:cs typeface="Arial MT"/>
              </a:rPr>
              <a:t>for</a:t>
            </a:r>
            <a:r>
              <a:rPr sz="1800" spc="-15" dirty="0">
                <a:latin typeface="Arial MT"/>
                <a:cs typeface="Arial MT"/>
              </a:rPr>
              <a:t> </a:t>
            </a:r>
            <a:r>
              <a:rPr sz="1800" spc="-25" dirty="0">
                <a:latin typeface="Arial MT"/>
                <a:cs typeface="Arial MT"/>
              </a:rPr>
              <a:t>the </a:t>
            </a:r>
            <a:r>
              <a:rPr sz="1800" dirty="0">
                <a:latin typeface="Arial MT"/>
                <a:cs typeface="Arial MT"/>
              </a:rPr>
              <a:t>number</a:t>
            </a:r>
            <a:r>
              <a:rPr sz="1800" spc="-20" dirty="0">
                <a:latin typeface="Arial MT"/>
                <a:cs typeface="Arial MT"/>
              </a:rPr>
              <a:t> </a:t>
            </a:r>
            <a:r>
              <a:rPr sz="1800" dirty="0">
                <a:latin typeface="Arial MT"/>
                <a:cs typeface="Arial MT"/>
              </a:rPr>
              <a:t>of VMs</a:t>
            </a:r>
            <a:r>
              <a:rPr sz="1800" spc="-10" dirty="0">
                <a:latin typeface="Arial MT"/>
                <a:cs typeface="Arial MT"/>
              </a:rPr>
              <a:t> </a:t>
            </a:r>
            <a:r>
              <a:rPr sz="1800" dirty="0">
                <a:latin typeface="Arial MT"/>
                <a:cs typeface="Arial MT"/>
              </a:rPr>
              <a:t>is</a:t>
            </a:r>
            <a:r>
              <a:rPr sz="1800" spc="-5"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amount</a:t>
            </a:r>
            <a:r>
              <a:rPr sz="1800" spc="-10" dirty="0">
                <a:latin typeface="Arial MT"/>
                <a:cs typeface="Arial MT"/>
              </a:rPr>
              <a:t> </a:t>
            </a:r>
            <a:r>
              <a:rPr sz="1800" dirty="0">
                <a:latin typeface="Arial MT"/>
                <a:cs typeface="Arial MT"/>
              </a:rPr>
              <a:t>of</a:t>
            </a:r>
            <a:r>
              <a:rPr sz="1800" spc="-5" dirty="0">
                <a:latin typeface="Arial MT"/>
                <a:cs typeface="Arial MT"/>
              </a:rPr>
              <a:t> </a:t>
            </a:r>
            <a:r>
              <a:rPr sz="1800" dirty="0">
                <a:latin typeface="Arial MT"/>
                <a:cs typeface="Arial MT"/>
              </a:rPr>
              <a:t>storage</a:t>
            </a:r>
            <a:r>
              <a:rPr sz="1800" spc="-15" dirty="0">
                <a:latin typeface="Arial MT"/>
                <a:cs typeface="Arial MT"/>
              </a:rPr>
              <a:t> </a:t>
            </a:r>
            <a:r>
              <a:rPr sz="1800" dirty="0">
                <a:latin typeface="Arial MT"/>
                <a:cs typeface="Arial MT"/>
              </a:rPr>
              <a:t>space</a:t>
            </a:r>
            <a:r>
              <a:rPr sz="1800" spc="-5" dirty="0">
                <a:latin typeface="Arial MT"/>
                <a:cs typeface="Arial MT"/>
              </a:rPr>
              <a:t> </a:t>
            </a:r>
            <a:r>
              <a:rPr sz="1800" spc="-10" dirty="0">
                <a:latin typeface="Arial MT"/>
                <a:cs typeface="Arial MT"/>
              </a:rPr>
              <a:t>available.</a:t>
            </a:r>
            <a:endParaRPr sz="1800" dirty="0">
              <a:latin typeface="Arial MT"/>
              <a:cs typeface="Arial MT"/>
            </a:endParaRPr>
          </a:p>
          <a:p>
            <a:pPr marL="718185" marR="21590" lvl="1" indent="-288290">
              <a:lnSpc>
                <a:spcPct val="101699"/>
              </a:lnSpc>
              <a:spcBef>
                <a:spcPts val="415"/>
              </a:spcBef>
              <a:buClr>
                <a:srgbClr val="9999CC"/>
              </a:buClr>
              <a:buSzPct val="80555"/>
              <a:buFont typeface="Wingdings" panose="05000000000000000000" pitchFamily="2" charset="2"/>
              <a:buChar char="§"/>
              <a:tabLst>
                <a:tab pos="718185" algn="l"/>
              </a:tabLst>
            </a:pPr>
            <a:r>
              <a:rPr sz="1800" dirty="0">
                <a:latin typeface="Arial MT"/>
                <a:cs typeface="Arial MT"/>
              </a:rPr>
              <a:t>Qualitative</a:t>
            </a:r>
            <a:r>
              <a:rPr sz="1800" spc="-15" dirty="0">
                <a:latin typeface="Arial MT"/>
                <a:cs typeface="Arial MT"/>
              </a:rPr>
              <a:t> </a:t>
            </a:r>
            <a:r>
              <a:rPr sz="1800" dirty="0">
                <a:latin typeface="Arial MT"/>
                <a:cs typeface="Arial MT"/>
              </a:rPr>
              <a:t>aspect</a:t>
            </a:r>
            <a:r>
              <a:rPr sz="1800" spc="-10" dirty="0">
                <a:latin typeface="Arial MT"/>
                <a:cs typeface="Arial MT"/>
              </a:rPr>
              <a:t> </a:t>
            </a:r>
            <a:r>
              <a:rPr sz="1800" dirty="0">
                <a:latin typeface="Arial MT"/>
                <a:cs typeface="Arial MT"/>
              </a:rPr>
              <a:t>of</a:t>
            </a:r>
            <a:r>
              <a:rPr sz="1800" spc="-10"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explosion</a:t>
            </a:r>
            <a:r>
              <a:rPr sz="1800" spc="-20" dirty="0">
                <a:latin typeface="Arial MT"/>
                <a:cs typeface="Arial MT"/>
              </a:rPr>
              <a:t> </a:t>
            </a:r>
            <a:r>
              <a:rPr sz="1800" dirty="0">
                <a:latin typeface="Arial MT"/>
                <a:cs typeface="Arial MT"/>
              </a:rPr>
              <a:t>of</a:t>
            </a:r>
            <a:r>
              <a:rPr sz="1800" spc="-10"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number</a:t>
            </a:r>
            <a:r>
              <a:rPr sz="1800" spc="-10" dirty="0">
                <a:latin typeface="Arial MT"/>
                <a:cs typeface="Arial MT"/>
              </a:rPr>
              <a:t> </a:t>
            </a:r>
            <a:r>
              <a:rPr sz="1800" dirty="0">
                <a:latin typeface="Arial MT"/>
                <a:cs typeface="Arial MT"/>
              </a:rPr>
              <a:t>of</a:t>
            </a:r>
            <a:r>
              <a:rPr sz="1800" spc="-5" dirty="0">
                <a:latin typeface="Arial MT"/>
                <a:cs typeface="Arial MT"/>
              </a:rPr>
              <a:t> </a:t>
            </a:r>
            <a:r>
              <a:rPr sz="1800" dirty="0">
                <a:latin typeface="Arial MT"/>
                <a:cs typeface="Arial MT"/>
              </a:rPr>
              <a:t>VMs</a:t>
            </a:r>
            <a:r>
              <a:rPr sz="1800" spc="5" dirty="0">
                <a:latin typeface="Arial MT"/>
                <a:cs typeface="Arial MT"/>
              </a:rPr>
              <a:t> </a:t>
            </a:r>
            <a:r>
              <a:rPr sz="1800" dirty="0">
                <a:latin typeface="Wingdings"/>
                <a:cs typeface="Wingdings"/>
              </a:rPr>
              <a:t></a:t>
            </a:r>
            <a:r>
              <a:rPr sz="1800" spc="45" dirty="0">
                <a:latin typeface="Times New Roman"/>
                <a:cs typeface="Times New Roman"/>
              </a:rPr>
              <a:t> </a:t>
            </a:r>
            <a:r>
              <a:rPr sz="1800" spc="-10" dirty="0">
                <a:latin typeface="Arial MT"/>
                <a:cs typeface="Arial MT"/>
              </a:rPr>
              <a:t>traditionally, </a:t>
            </a:r>
            <a:r>
              <a:rPr sz="1800" dirty="0">
                <a:latin typeface="Arial MT"/>
                <a:cs typeface="Arial MT"/>
              </a:rPr>
              <a:t>organizations</a:t>
            </a:r>
            <a:r>
              <a:rPr sz="1800" spc="-15" dirty="0">
                <a:latin typeface="Arial MT"/>
                <a:cs typeface="Arial MT"/>
              </a:rPr>
              <a:t> </a:t>
            </a:r>
            <a:r>
              <a:rPr sz="1800" dirty="0">
                <a:latin typeface="Arial MT"/>
                <a:cs typeface="Arial MT"/>
              </a:rPr>
              <a:t>install</a:t>
            </a:r>
            <a:r>
              <a:rPr sz="1800" spc="-25" dirty="0">
                <a:latin typeface="Arial MT"/>
                <a:cs typeface="Arial MT"/>
              </a:rPr>
              <a:t> </a:t>
            </a:r>
            <a:r>
              <a:rPr sz="1800" dirty="0">
                <a:latin typeface="Arial MT"/>
                <a:cs typeface="Arial MT"/>
              </a:rPr>
              <a:t>and</a:t>
            </a:r>
            <a:r>
              <a:rPr sz="1800" spc="-25" dirty="0">
                <a:latin typeface="Arial MT"/>
                <a:cs typeface="Arial MT"/>
              </a:rPr>
              <a:t> </a:t>
            </a:r>
            <a:r>
              <a:rPr sz="1800" dirty="0">
                <a:latin typeface="Arial MT"/>
                <a:cs typeface="Arial MT"/>
              </a:rPr>
              <a:t>maintain</a:t>
            </a:r>
            <a:r>
              <a:rPr sz="1800" spc="-15"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same</a:t>
            </a:r>
            <a:r>
              <a:rPr sz="1800" spc="-15" dirty="0">
                <a:latin typeface="Arial MT"/>
                <a:cs typeface="Arial MT"/>
              </a:rPr>
              <a:t> </a:t>
            </a:r>
            <a:r>
              <a:rPr sz="1800" dirty="0">
                <a:latin typeface="Arial MT"/>
                <a:cs typeface="Arial MT"/>
              </a:rPr>
              <a:t>version</a:t>
            </a:r>
            <a:r>
              <a:rPr sz="1800" spc="-15"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system</a:t>
            </a:r>
            <a:r>
              <a:rPr sz="1800" spc="-15" dirty="0">
                <a:latin typeface="Arial MT"/>
                <a:cs typeface="Arial MT"/>
              </a:rPr>
              <a:t> </a:t>
            </a:r>
            <a:r>
              <a:rPr sz="1800" spc="-10" dirty="0">
                <a:latin typeface="Arial MT"/>
                <a:cs typeface="Arial MT"/>
              </a:rPr>
              <a:t>software. </a:t>
            </a:r>
            <a:r>
              <a:rPr sz="1800" dirty="0">
                <a:latin typeface="Arial MT"/>
                <a:cs typeface="Arial MT"/>
              </a:rPr>
              <a:t>In</a:t>
            </a:r>
            <a:r>
              <a:rPr sz="1800" spc="-25" dirty="0">
                <a:latin typeface="Arial MT"/>
                <a:cs typeface="Arial MT"/>
              </a:rPr>
              <a:t> </a:t>
            </a:r>
            <a:r>
              <a:rPr sz="1800" dirty="0">
                <a:latin typeface="Arial MT"/>
                <a:cs typeface="Arial MT"/>
              </a:rPr>
              <a:t>a</a:t>
            </a:r>
            <a:r>
              <a:rPr sz="1800" spc="-15" dirty="0">
                <a:latin typeface="Arial MT"/>
                <a:cs typeface="Arial MT"/>
              </a:rPr>
              <a:t> </a:t>
            </a:r>
            <a:r>
              <a:rPr sz="1800" dirty="0">
                <a:latin typeface="Arial MT"/>
                <a:cs typeface="Arial MT"/>
              </a:rPr>
              <a:t>virtual</a:t>
            </a:r>
            <a:r>
              <a:rPr sz="1800" spc="-15" dirty="0">
                <a:latin typeface="Arial MT"/>
                <a:cs typeface="Arial MT"/>
              </a:rPr>
              <a:t> </a:t>
            </a:r>
            <a:r>
              <a:rPr sz="1800" dirty="0">
                <a:latin typeface="Arial MT"/>
                <a:cs typeface="Arial MT"/>
              </a:rPr>
              <a:t>environment</a:t>
            </a:r>
            <a:r>
              <a:rPr sz="1800" spc="-15"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number</a:t>
            </a:r>
            <a:r>
              <a:rPr sz="1800" spc="-15"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different</a:t>
            </a:r>
            <a:r>
              <a:rPr sz="1800" spc="-15" dirty="0">
                <a:latin typeface="Arial MT"/>
                <a:cs typeface="Arial MT"/>
              </a:rPr>
              <a:t> </a:t>
            </a:r>
            <a:r>
              <a:rPr sz="1800" dirty="0">
                <a:latin typeface="Arial MT"/>
                <a:cs typeface="Arial MT"/>
              </a:rPr>
              <a:t>operating</a:t>
            </a:r>
            <a:r>
              <a:rPr sz="1800" spc="-20" dirty="0">
                <a:latin typeface="Arial MT"/>
                <a:cs typeface="Arial MT"/>
              </a:rPr>
              <a:t> </a:t>
            </a:r>
            <a:r>
              <a:rPr sz="1800" dirty="0">
                <a:latin typeface="Arial MT"/>
                <a:cs typeface="Arial MT"/>
              </a:rPr>
              <a:t>systems,</a:t>
            </a:r>
            <a:r>
              <a:rPr sz="1800" spc="-10" dirty="0">
                <a:latin typeface="Arial MT"/>
                <a:cs typeface="Arial MT"/>
              </a:rPr>
              <a:t> their </a:t>
            </a:r>
            <a:r>
              <a:rPr sz="1800" dirty="0">
                <a:latin typeface="Arial MT"/>
                <a:cs typeface="Arial MT"/>
              </a:rPr>
              <a:t>versions,</a:t>
            </a:r>
            <a:r>
              <a:rPr sz="1800" spc="-15" dirty="0">
                <a:latin typeface="Arial MT"/>
                <a:cs typeface="Arial MT"/>
              </a:rPr>
              <a:t> </a:t>
            </a:r>
            <a:r>
              <a:rPr sz="1800" dirty="0">
                <a:latin typeface="Arial MT"/>
                <a:cs typeface="Arial MT"/>
              </a:rPr>
              <a:t>and</a:t>
            </a:r>
            <a:r>
              <a:rPr sz="1800" spc="-15"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patch</a:t>
            </a:r>
            <a:r>
              <a:rPr sz="1800" spc="-15" dirty="0">
                <a:latin typeface="Arial MT"/>
                <a:cs typeface="Arial MT"/>
              </a:rPr>
              <a:t> </a:t>
            </a:r>
            <a:r>
              <a:rPr sz="1800" dirty="0">
                <a:latin typeface="Arial MT"/>
                <a:cs typeface="Arial MT"/>
              </a:rPr>
              <a:t>status</a:t>
            </a:r>
            <a:r>
              <a:rPr sz="1800" spc="-15" dirty="0">
                <a:latin typeface="Arial MT"/>
                <a:cs typeface="Arial MT"/>
              </a:rPr>
              <a:t> </a:t>
            </a:r>
            <a:r>
              <a:rPr sz="1800" dirty="0">
                <a:latin typeface="Arial MT"/>
                <a:cs typeface="Arial MT"/>
              </a:rPr>
              <a:t>of</a:t>
            </a:r>
            <a:r>
              <a:rPr sz="1800" spc="-10" dirty="0">
                <a:latin typeface="Arial MT"/>
                <a:cs typeface="Arial MT"/>
              </a:rPr>
              <a:t> </a:t>
            </a:r>
            <a:r>
              <a:rPr sz="1800" dirty="0">
                <a:latin typeface="Arial MT"/>
                <a:cs typeface="Arial MT"/>
              </a:rPr>
              <a:t>each</a:t>
            </a:r>
            <a:r>
              <a:rPr sz="1800" spc="-15" dirty="0">
                <a:latin typeface="Arial MT"/>
                <a:cs typeface="Arial MT"/>
              </a:rPr>
              <a:t> </a:t>
            </a:r>
            <a:r>
              <a:rPr sz="1800" dirty="0">
                <a:latin typeface="Arial MT"/>
                <a:cs typeface="Arial MT"/>
              </a:rPr>
              <a:t>version</a:t>
            </a:r>
            <a:r>
              <a:rPr sz="1800" spc="-10" dirty="0">
                <a:latin typeface="Arial MT"/>
                <a:cs typeface="Arial MT"/>
              </a:rPr>
              <a:t> </a:t>
            </a:r>
            <a:r>
              <a:rPr sz="1800" dirty="0">
                <a:latin typeface="Arial MT"/>
                <a:cs typeface="Arial MT"/>
              </a:rPr>
              <a:t>will</a:t>
            </a:r>
            <a:r>
              <a:rPr sz="1800" spc="-10" dirty="0">
                <a:latin typeface="Arial MT"/>
                <a:cs typeface="Arial MT"/>
              </a:rPr>
              <a:t> </a:t>
            </a:r>
            <a:r>
              <a:rPr sz="1800" dirty="0">
                <a:latin typeface="Arial MT"/>
                <a:cs typeface="Arial MT"/>
              </a:rPr>
              <a:t>be</a:t>
            </a:r>
            <a:r>
              <a:rPr sz="1800" spc="-25" dirty="0">
                <a:latin typeface="Arial MT"/>
                <a:cs typeface="Arial MT"/>
              </a:rPr>
              <a:t> </a:t>
            </a:r>
            <a:r>
              <a:rPr sz="1800" dirty="0">
                <a:latin typeface="Arial MT"/>
                <a:cs typeface="Arial MT"/>
              </a:rPr>
              <a:t>very</a:t>
            </a:r>
            <a:r>
              <a:rPr sz="1800" spc="-10" dirty="0">
                <a:latin typeface="Arial MT"/>
                <a:cs typeface="Arial MT"/>
              </a:rPr>
              <a:t> diverse.</a:t>
            </a:r>
            <a:endParaRPr sz="1800" dirty="0">
              <a:latin typeface="Arial MT"/>
              <a:cs typeface="Arial MT"/>
            </a:endParaRPr>
          </a:p>
          <a:p>
            <a:pPr marL="1003935" indent="-285750">
              <a:lnSpc>
                <a:spcPct val="100000"/>
              </a:lnSpc>
              <a:spcBef>
                <a:spcPts val="50"/>
              </a:spcBef>
              <a:buFont typeface="Wingdings" panose="05000000000000000000" pitchFamily="2" charset="2"/>
              <a:buChar char="§"/>
            </a:pPr>
            <a:r>
              <a:rPr sz="1800" dirty="0">
                <a:latin typeface="Arial MT"/>
                <a:cs typeface="Arial MT"/>
              </a:rPr>
              <a:t>Heterogeneity</a:t>
            </a:r>
            <a:r>
              <a:rPr sz="1800" spc="-15" dirty="0">
                <a:latin typeface="Arial MT"/>
                <a:cs typeface="Arial MT"/>
              </a:rPr>
              <a:t> </a:t>
            </a:r>
            <a:r>
              <a:rPr sz="1800" dirty="0">
                <a:latin typeface="Arial MT"/>
                <a:cs typeface="Arial MT"/>
              </a:rPr>
              <a:t>will</a:t>
            </a:r>
            <a:r>
              <a:rPr sz="1800" spc="-35" dirty="0">
                <a:latin typeface="Arial MT"/>
                <a:cs typeface="Arial MT"/>
              </a:rPr>
              <a:t> </a:t>
            </a:r>
            <a:r>
              <a:rPr sz="1800" dirty="0">
                <a:latin typeface="Arial MT"/>
                <a:cs typeface="Arial MT"/>
              </a:rPr>
              <a:t>tax</a:t>
            </a:r>
            <a:r>
              <a:rPr sz="1800" spc="-25" dirty="0">
                <a:latin typeface="Arial MT"/>
                <a:cs typeface="Arial MT"/>
              </a:rPr>
              <a:t> </a:t>
            </a:r>
            <a:r>
              <a:rPr sz="1800" dirty="0">
                <a:latin typeface="Arial MT"/>
                <a:cs typeface="Arial MT"/>
              </a:rPr>
              <a:t>the</a:t>
            </a:r>
            <a:r>
              <a:rPr sz="1800" spc="-35" dirty="0">
                <a:latin typeface="Arial MT"/>
                <a:cs typeface="Arial MT"/>
              </a:rPr>
              <a:t> </a:t>
            </a:r>
            <a:r>
              <a:rPr sz="1800" dirty="0">
                <a:latin typeface="Arial MT"/>
                <a:cs typeface="Arial MT"/>
              </a:rPr>
              <a:t>support</a:t>
            </a:r>
            <a:r>
              <a:rPr sz="1800" spc="-20" dirty="0">
                <a:latin typeface="Arial MT"/>
                <a:cs typeface="Arial MT"/>
              </a:rPr>
              <a:t> </a:t>
            </a:r>
            <a:r>
              <a:rPr sz="1800" spc="-10" dirty="0">
                <a:latin typeface="Arial MT"/>
                <a:cs typeface="Arial MT"/>
              </a:rPr>
              <a:t>team.</a:t>
            </a:r>
            <a:endParaRPr sz="1800" dirty="0">
              <a:latin typeface="Arial MT"/>
              <a:cs typeface="Arial MT"/>
            </a:endParaRPr>
          </a:p>
          <a:p>
            <a:pPr marL="718185" marR="5080" lvl="1" indent="-288290">
              <a:lnSpc>
                <a:spcPct val="101899"/>
              </a:lnSpc>
              <a:spcBef>
                <a:spcPts val="405"/>
              </a:spcBef>
              <a:buClr>
                <a:srgbClr val="9999CC"/>
              </a:buClr>
              <a:buSzPct val="80555"/>
              <a:buFont typeface="Wingdings" panose="05000000000000000000" pitchFamily="2" charset="2"/>
              <a:buChar char="§"/>
              <a:tabLst>
                <a:tab pos="718185" algn="l"/>
                <a:tab pos="2185670" algn="l"/>
              </a:tabLst>
            </a:pPr>
            <a:r>
              <a:rPr sz="1800" dirty="0">
                <a:latin typeface="Arial MT"/>
                <a:cs typeface="Arial MT"/>
              </a:rPr>
              <a:t>The</a:t>
            </a:r>
            <a:r>
              <a:rPr sz="1800" spc="-45" dirty="0">
                <a:latin typeface="Arial MT"/>
                <a:cs typeface="Arial MT"/>
              </a:rPr>
              <a:t> </a:t>
            </a:r>
            <a:r>
              <a:rPr sz="1800" dirty="0">
                <a:latin typeface="Arial MT"/>
                <a:cs typeface="Arial MT"/>
              </a:rPr>
              <a:t>software</a:t>
            </a:r>
            <a:r>
              <a:rPr sz="1800" spc="-25" dirty="0">
                <a:latin typeface="Arial MT"/>
                <a:cs typeface="Arial MT"/>
              </a:rPr>
              <a:t> </a:t>
            </a:r>
            <a:r>
              <a:rPr sz="1800" dirty="0">
                <a:latin typeface="Arial MT"/>
                <a:cs typeface="Arial MT"/>
              </a:rPr>
              <a:t>lifecycle</a:t>
            </a:r>
            <a:r>
              <a:rPr sz="1800" spc="-25" dirty="0">
                <a:latin typeface="Arial MT"/>
                <a:cs typeface="Arial MT"/>
              </a:rPr>
              <a:t> </a:t>
            </a:r>
            <a:r>
              <a:rPr sz="1800" dirty="0">
                <a:latin typeface="Arial MT"/>
                <a:cs typeface="Arial MT"/>
              </a:rPr>
              <a:t>has</a:t>
            </a:r>
            <a:r>
              <a:rPr sz="1800" spc="-30" dirty="0">
                <a:latin typeface="Arial MT"/>
                <a:cs typeface="Arial MT"/>
              </a:rPr>
              <a:t> </a:t>
            </a:r>
            <a:r>
              <a:rPr sz="1800" dirty="0">
                <a:latin typeface="Arial MT"/>
                <a:cs typeface="Arial MT"/>
              </a:rPr>
              <a:t>serious</a:t>
            </a:r>
            <a:r>
              <a:rPr sz="1800" spc="-25" dirty="0">
                <a:latin typeface="Arial MT"/>
                <a:cs typeface="Arial MT"/>
              </a:rPr>
              <a:t> </a:t>
            </a:r>
            <a:r>
              <a:rPr sz="1800" dirty="0">
                <a:latin typeface="Arial MT"/>
                <a:cs typeface="Arial MT"/>
              </a:rPr>
              <a:t>implication</a:t>
            </a:r>
            <a:r>
              <a:rPr sz="1800" spc="-25" dirty="0">
                <a:latin typeface="Arial MT"/>
                <a:cs typeface="Arial MT"/>
              </a:rPr>
              <a:t> </a:t>
            </a:r>
            <a:r>
              <a:rPr sz="1800" dirty="0">
                <a:latin typeface="Arial MT"/>
                <a:cs typeface="Arial MT"/>
              </a:rPr>
              <a:t>on</a:t>
            </a:r>
            <a:r>
              <a:rPr sz="1800" spc="-35" dirty="0">
                <a:latin typeface="Arial MT"/>
                <a:cs typeface="Arial MT"/>
              </a:rPr>
              <a:t> </a:t>
            </a:r>
            <a:r>
              <a:rPr sz="1800" dirty="0">
                <a:latin typeface="Arial MT"/>
                <a:cs typeface="Arial MT"/>
              </a:rPr>
              <a:t>security.</a:t>
            </a:r>
            <a:r>
              <a:rPr sz="1800" spc="-25" dirty="0">
                <a:latin typeface="Arial MT"/>
                <a:cs typeface="Arial MT"/>
              </a:rPr>
              <a:t> </a:t>
            </a:r>
            <a:r>
              <a:rPr sz="1800" dirty="0">
                <a:latin typeface="Arial MT"/>
                <a:cs typeface="Arial MT"/>
              </a:rPr>
              <a:t>The</a:t>
            </a:r>
            <a:r>
              <a:rPr sz="1800" spc="-30" dirty="0">
                <a:latin typeface="Arial MT"/>
                <a:cs typeface="Arial MT"/>
              </a:rPr>
              <a:t> </a:t>
            </a:r>
            <a:r>
              <a:rPr sz="1800" spc="-10" dirty="0">
                <a:latin typeface="Arial MT"/>
                <a:cs typeface="Arial MT"/>
              </a:rPr>
              <a:t>traditional assumption</a:t>
            </a:r>
            <a:r>
              <a:rPr sz="1800" dirty="0">
                <a:latin typeface="Arial MT"/>
                <a:cs typeface="Arial MT"/>
              </a:rPr>
              <a:t>	the</a:t>
            </a:r>
            <a:r>
              <a:rPr sz="1800" spc="-25" dirty="0">
                <a:latin typeface="Arial MT"/>
                <a:cs typeface="Arial MT"/>
              </a:rPr>
              <a:t> </a:t>
            </a:r>
            <a:r>
              <a:rPr sz="1800" dirty="0">
                <a:latin typeface="Arial MT"/>
                <a:cs typeface="Arial MT"/>
              </a:rPr>
              <a:t>software</a:t>
            </a:r>
            <a:r>
              <a:rPr sz="1800" spc="-15" dirty="0">
                <a:latin typeface="Arial MT"/>
                <a:cs typeface="Arial MT"/>
              </a:rPr>
              <a:t> </a:t>
            </a:r>
            <a:r>
              <a:rPr sz="1800" dirty="0">
                <a:latin typeface="Arial MT"/>
                <a:cs typeface="Arial MT"/>
              </a:rPr>
              <a:t>lifecycle</a:t>
            </a:r>
            <a:r>
              <a:rPr sz="1800" spc="-25" dirty="0">
                <a:latin typeface="Arial MT"/>
                <a:cs typeface="Arial MT"/>
              </a:rPr>
              <a:t> </a:t>
            </a:r>
            <a:r>
              <a:rPr sz="1800" dirty="0">
                <a:latin typeface="Arial MT"/>
                <a:cs typeface="Arial MT"/>
              </a:rPr>
              <a:t>is</a:t>
            </a:r>
            <a:r>
              <a:rPr sz="1800" spc="-15" dirty="0">
                <a:latin typeface="Arial MT"/>
                <a:cs typeface="Arial MT"/>
              </a:rPr>
              <a:t> </a:t>
            </a:r>
            <a:r>
              <a:rPr sz="1800" dirty="0">
                <a:latin typeface="Arial MT"/>
                <a:cs typeface="Arial MT"/>
              </a:rPr>
              <a:t>a</a:t>
            </a:r>
            <a:r>
              <a:rPr sz="1800" spc="-5" dirty="0">
                <a:latin typeface="Arial MT"/>
                <a:cs typeface="Arial MT"/>
              </a:rPr>
              <a:t> </a:t>
            </a:r>
            <a:r>
              <a:rPr sz="1800" u="sng" dirty="0">
                <a:uFill>
                  <a:solidFill>
                    <a:srgbClr val="000000"/>
                  </a:solidFill>
                </a:uFill>
                <a:latin typeface="Arial MT"/>
                <a:cs typeface="Arial MT"/>
              </a:rPr>
              <a:t>straight line</a:t>
            </a:r>
            <a:r>
              <a:rPr sz="1800" dirty="0">
                <a:latin typeface="Arial MT"/>
                <a:cs typeface="Arial MT"/>
              </a:rPr>
              <a:t>;</a:t>
            </a:r>
            <a:r>
              <a:rPr sz="1800" spc="-10" dirty="0">
                <a:latin typeface="Arial MT"/>
                <a:cs typeface="Arial MT"/>
              </a:rPr>
              <a:t> </a:t>
            </a:r>
            <a:r>
              <a:rPr sz="1800" dirty="0">
                <a:latin typeface="Arial MT"/>
                <a:cs typeface="Arial MT"/>
              </a:rPr>
              <a:t>hence</a:t>
            </a:r>
            <a:r>
              <a:rPr sz="1800" spc="-15" dirty="0">
                <a:latin typeface="Arial MT"/>
                <a:cs typeface="Arial MT"/>
              </a:rPr>
              <a:t> </a:t>
            </a:r>
            <a:r>
              <a:rPr sz="1800" dirty="0">
                <a:latin typeface="Arial MT"/>
                <a:cs typeface="Arial MT"/>
              </a:rPr>
              <a:t>the</a:t>
            </a:r>
            <a:r>
              <a:rPr sz="1800" spc="-25" dirty="0">
                <a:latin typeface="Arial MT"/>
                <a:cs typeface="Arial MT"/>
              </a:rPr>
              <a:t> </a:t>
            </a:r>
            <a:r>
              <a:rPr sz="1800" spc="-10" dirty="0">
                <a:latin typeface="Arial MT"/>
                <a:cs typeface="Arial MT"/>
              </a:rPr>
              <a:t>patch </a:t>
            </a:r>
            <a:r>
              <a:rPr sz="1800" dirty="0">
                <a:latin typeface="Arial MT"/>
                <a:cs typeface="Arial MT"/>
              </a:rPr>
              <a:t>management</a:t>
            </a:r>
            <a:r>
              <a:rPr sz="1800" spc="-20" dirty="0">
                <a:latin typeface="Arial MT"/>
                <a:cs typeface="Arial MT"/>
              </a:rPr>
              <a:t> </a:t>
            </a:r>
            <a:r>
              <a:rPr sz="1800" dirty="0">
                <a:latin typeface="Arial MT"/>
                <a:cs typeface="Arial MT"/>
              </a:rPr>
              <a:t>is</a:t>
            </a:r>
            <a:r>
              <a:rPr sz="1800" spc="-20" dirty="0">
                <a:latin typeface="Arial MT"/>
                <a:cs typeface="Arial MT"/>
              </a:rPr>
              <a:t> </a:t>
            </a:r>
            <a:r>
              <a:rPr sz="1800" dirty="0">
                <a:latin typeface="Arial MT"/>
                <a:cs typeface="Arial MT"/>
              </a:rPr>
              <a:t>based</a:t>
            </a:r>
            <a:r>
              <a:rPr sz="1800" spc="-5" dirty="0">
                <a:latin typeface="Arial MT"/>
                <a:cs typeface="Arial MT"/>
              </a:rPr>
              <a:t> </a:t>
            </a:r>
            <a:r>
              <a:rPr sz="1800" dirty="0">
                <a:latin typeface="Arial MT"/>
                <a:cs typeface="Arial MT"/>
              </a:rPr>
              <a:t>on</a:t>
            </a:r>
            <a:r>
              <a:rPr sz="1800" spc="-30" dirty="0">
                <a:latin typeface="Arial MT"/>
                <a:cs typeface="Arial MT"/>
              </a:rPr>
              <a:t> </a:t>
            </a:r>
            <a:r>
              <a:rPr sz="1800" dirty="0">
                <a:latin typeface="Arial MT"/>
                <a:cs typeface="Arial MT"/>
              </a:rPr>
              <a:t>a</a:t>
            </a:r>
            <a:r>
              <a:rPr sz="1800" spc="-5" dirty="0">
                <a:latin typeface="Arial MT"/>
                <a:cs typeface="Arial MT"/>
              </a:rPr>
              <a:t> </a:t>
            </a:r>
            <a:r>
              <a:rPr sz="1800" dirty="0">
                <a:latin typeface="Arial MT"/>
                <a:cs typeface="Arial MT"/>
              </a:rPr>
              <a:t>monotonic</a:t>
            </a:r>
            <a:r>
              <a:rPr sz="1800" spc="-15" dirty="0">
                <a:latin typeface="Arial MT"/>
                <a:cs typeface="Arial MT"/>
              </a:rPr>
              <a:t> </a:t>
            </a:r>
            <a:r>
              <a:rPr sz="1800" dirty="0">
                <a:latin typeface="Arial MT"/>
                <a:cs typeface="Arial MT"/>
              </a:rPr>
              <a:t>forward</a:t>
            </a:r>
            <a:r>
              <a:rPr sz="1800" spc="-20" dirty="0">
                <a:latin typeface="Arial MT"/>
                <a:cs typeface="Arial MT"/>
              </a:rPr>
              <a:t> </a:t>
            </a:r>
            <a:r>
              <a:rPr sz="1800" dirty="0">
                <a:latin typeface="Arial MT"/>
                <a:cs typeface="Arial MT"/>
              </a:rPr>
              <a:t>progress.</a:t>
            </a:r>
            <a:r>
              <a:rPr sz="1800" spc="-15" dirty="0">
                <a:latin typeface="Arial MT"/>
                <a:cs typeface="Arial MT"/>
              </a:rPr>
              <a:t> </a:t>
            </a:r>
            <a:r>
              <a:rPr sz="1800" dirty="0">
                <a:latin typeface="Arial MT"/>
                <a:cs typeface="Arial MT"/>
              </a:rPr>
              <a:t>The</a:t>
            </a:r>
            <a:r>
              <a:rPr sz="1800" spc="-25" dirty="0">
                <a:latin typeface="Arial MT"/>
                <a:cs typeface="Arial MT"/>
              </a:rPr>
              <a:t> </a:t>
            </a:r>
            <a:r>
              <a:rPr sz="1800" spc="-10" dirty="0">
                <a:latin typeface="Arial MT"/>
                <a:cs typeface="Arial MT"/>
              </a:rPr>
              <a:t>virtual </a:t>
            </a:r>
            <a:r>
              <a:rPr sz="1800" dirty="0">
                <a:latin typeface="Arial MT"/>
                <a:cs typeface="Arial MT"/>
              </a:rPr>
              <a:t>execution</a:t>
            </a:r>
            <a:r>
              <a:rPr sz="1800" spc="-25" dirty="0">
                <a:latin typeface="Arial MT"/>
                <a:cs typeface="Arial MT"/>
              </a:rPr>
              <a:t> </a:t>
            </a:r>
            <a:r>
              <a:rPr sz="1800" dirty="0">
                <a:latin typeface="Arial MT"/>
                <a:cs typeface="Arial MT"/>
              </a:rPr>
              <a:t>model</a:t>
            </a:r>
            <a:r>
              <a:rPr sz="1800" spc="-25" dirty="0">
                <a:latin typeface="Arial MT"/>
                <a:cs typeface="Arial MT"/>
              </a:rPr>
              <a:t> </a:t>
            </a:r>
            <a:r>
              <a:rPr sz="1800" dirty="0">
                <a:latin typeface="Arial MT"/>
                <a:cs typeface="Arial MT"/>
              </a:rPr>
              <a:t>maps</a:t>
            </a:r>
            <a:r>
              <a:rPr sz="1800" spc="-15"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a</a:t>
            </a:r>
            <a:r>
              <a:rPr sz="1800" spc="-5" dirty="0">
                <a:latin typeface="Arial MT"/>
                <a:cs typeface="Arial MT"/>
              </a:rPr>
              <a:t> </a:t>
            </a:r>
            <a:r>
              <a:rPr sz="1800" u="sng" dirty="0">
                <a:uFill>
                  <a:solidFill>
                    <a:srgbClr val="000000"/>
                  </a:solidFill>
                </a:uFill>
                <a:latin typeface="Arial MT"/>
                <a:cs typeface="Arial MT"/>
              </a:rPr>
              <a:t>tree</a:t>
            </a:r>
            <a:r>
              <a:rPr sz="1800" u="sng" spc="-25" dirty="0">
                <a:uFill>
                  <a:solidFill>
                    <a:srgbClr val="000000"/>
                  </a:solidFill>
                </a:uFill>
                <a:latin typeface="Arial MT"/>
                <a:cs typeface="Arial MT"/>
              </a:rPr>
              <a:t> </a:t>
            </a:r>
            <a:r>
              <a:rPr sz="1800" u="sng" dirty="0">
                <a:uFill>
                  <a:solidFill>
                    <a:srgbClr val="000000"/>
                  </a:solidFill>
                </a:uFill>
                <a:latin typeface="Arial MT"/>
                <a:cs typeface="Arial MT"/>
              </a:rPr>
              <a:t>structure</a:t>
            </a:r>
            <a:r>
              <a:rPr sz="1800" spc="-15" dirty="0">
                <a:latin typeface="Arial MT"/>
                <a:cs typeface="Arial MT"/>
              </a:rPr>
              <a:t> </a:t>
            </a:r>
            <a:r>
              <a:rPr sz="1800" dirty="0">
                <a:latin typeface="Arial MT"/>
                <a:cs typeface="Arial MT"/>
              </a:rPr>
              <a:t>rather</a:t>
            </a:r>
            <a:r>
              <a:rPr sz="1800" spc="-15" dirty="0">
                <a:latin typeface="Arial MT"/>
                <a:cs typeface="Arial MT"/>
              </a:rPr>
              <a:t> </a:t>
            </a:r>
            <a:r>
              <a:rPr sz="1800" dirty="0">
                <a:latin typeface="Arial MT"/>
                <a:cs typeface="Arial MT"/>
              </a:rPr>
              <a:t>than</a:t>
            </a:r>
            <a:r>
              <a:rPr sz="1800" spc="-10" dirty="0">
                <a:latin typeface="Arial MT"/>
                <a:cs typeface="Arial MT"/>
              </a:rPr>
              <a:t> </a:t>
            </a:r>
            <a:r>
              <a:rPr sz="1800" dirty="0">
                <a:latin typeface="Arial MT"/>
                <a:cs typeface="Arial MT"/>
              </a:rPr>
              <a:t>a</a:t>
            </a:r>
            <a:r>
              <a:rPr sz="1800" spc="-15" dirty="0">
                <a:latin typeface="Arial MT"/>
                <a:cs typeface="Arial MT"/>
              </a:rPr>
              <a:t> </a:t>
            </a:r>
            <a:r>
              <a:rPr sz="1800" dirty="0">
                <a:latin typeface="Arial MT"/>
                <a:cs typeface="Arial MT"/>
              </a:rPr>
              <a:t>line;</a:t>
            </a:r>
            <a:r>
              <a:rPr sz="1800" spc="-15" dirty="0">
                <a:latin typeface="Arial MT"/>
                <a:cs typeface="Arial MT"/>
              </a:rPr>
              <a:t> </a:t>
            </a:r>
            <a:r>
              <a:rPr sz="1800" dirty="0">
                <a:latin typeface="Arial MT"/>
                <a:cs typeface="Arial MT"/>
              </a:rPr>
              <a:t>indeed,</a:t>
            </a:r>
            <a:r>
              <a:rPr sz="1800" spc="-10" dirty="0">
                <a:latin typeface="Arial MT"/>
                <a:cs typeface="Arial MT"/>
              </a:rPr>
              <a:t> </a:t>
            </a:r>
            <a:r>
              <a:rPr sz="1800" spc="-25" dirty="0">
                <a:latin typeface="Arial MT"/>
                <a:cs typeface="Arial MT"/>
              </a:rPr>
              <a:t>at </a:t>
            </a:r>
            <a:r>
              <a:rPr sz="1800" dirty="0">
                <a:latin typeface="Arial MT"/>
                <a:cs typeface="Arial MT"/>
              </a:rPr>
              <a:t>any</a:t>
            </a:r>
            <a:r>
              <a:rPr sz="1800" spc="-15" dirty="0">
                <a:latin typeface="Arial MT"/>
                <a:cs typeface="Arial MT"/>
              </a:rPr>
              <a:t> </a:t>
            </a:r>
            <a:r>
              <a:rPr sz="1800" dirty="0">
                <a:latin typeface="Arial MT"/>
                <a:cs typeface="Arial MT"/>
              </a:rPr>
              <a:t>point</a:t>
            </a:r>
            <a:r>
              <a:rPr sz="1800" spc="-10" dirty="0">
                <a:latin typeface="Arial MT"/>
                <a:cs typeface="Arial MT"/>
              </a:rPr>
              <a:t> </a:t>
            </a:r>
            <a:r>
              <a:rPr sz="1800" dirty="0">
                <a:latin typeface="Arial MT"/>
                <a:cs typeface="Arial MT"/>
              </a:rPr>
              <a:t>in</a:t>
            </a:r>
            <a:r>
              <a:rPr sz="1800" spc="-20" dirty="0">
                <a:latin typeface="Arial MT"/>
                <a:cs typeface="Arial MT"/>
              </a:rPr>
              <a:t> </a:t>
            </a:r>
            <a:r>
              <a:rPr sz="1800" dirty="0">
                <a:latin typeface="Arial MT"/>
                <a:cs typeface="Arial MT"/>
              </a:rPr>
              <a:t>time</a:t>
            </a:r>
            <a:r>
              <a:rPr sz="1800" spc="-15" dirty="0">
                <a:latin typeface="Arial MT"/>
                <a:cs typeface="Arial MT"/>
              </a:rPr>
              <a:t> </a:t>
            </a:r>
            <a:r>
              <a:rPr sz="1800" dirty="0">
                <a:latin typeface="Arial MT"/>
                <a:cs typeface="Arial MT"/>
              </a:rPr>
              <a:t>multiple</a:t>
            </a:r>
            <a:r>
              <a:rPr sz="1800" spc="-10" dirty="0">
                <a:latin typeface="Arial MT"/>
                <a:cs typeface="Arial MT"/>
              </a:rPr>
              <a:t> </a:t>
            </a:r>
            <a:r>
              <a:rPr sz="1800" dirty="0">
                <a:latin typeface="Arial MT"/>
                <a:cs typeface="Arial MT"/>
              </a:rPr>
              <a:t>instances</a:t>
            </a:r>
            <a:r>
              <a:rPr sz="1800" spc="-15" dirty="0">
                <a:latin typeface="Arial MT"/>
                <a:cs typeface="Arial MT"/>
              </a:rPr>
              <a:t> </a:t>
            </a:r>
            <a:r>
              <a:rPr sz="1800" dirty="0">
                <a:latin typeface="Arial MT"/>
                <a:cs typeface="Arial MT"/>
              </a:rPr>
              <a:t>of</a:t>
            </a:r>
            <a:r>
              <a:rPr sz="1800" spc="-10"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VM can</a:t>
            </a:r>
            <a:r>
              <a:rPr sz="1800" spc="-25" dirty="0">
                <a:latin typeface="Arial MT"/>
                <a:cs typeface="Arial MT"/>
              </a:rPr>
              <a:t> </a:t>
            </a:r>
            <a:r>
              <a:rPr sz="1800" dirty="0">
                <a:latin typeface="Arial MT"/>
                <a:cs typeface="Arial MT"/>
              </a:rPr>
              <a:t>be</a:t>
            </a:r>
            <a:r>
              <a:rPr sz="1800" spc="-20" dirty="0">
                <a:latin typeface="Arial MT"/>
                <a:cs typeface="Arial MT"/>
              </a:rPr>
              <a:t> </a:t>
            </a:r>
            <a:r>
              <a:rPr sz="1800" dirty="0">
                <a:latin typeface="Arial MT"/>
                <a:cs typeface="Arial MT"/>
              </a:rPr>
              <a:t>created</a:t>
            </a:r>
            <a:r>
              <a:rPr sz="1800" spc="-15" dirty="0">
                <a:latin typeface="Arial MT"/>
                <a:cs typeface="Arial MT"/>
              </a:rPr>
              <a:t> </a:t>
            </a:r>
            <a:r>
              <a:rPr sz="1800" dirty="0">
                <a:latin typeface="Arial MT"/>
                <a:cs typeface="Arial MT"/>
              </a:rPr>
              <a:t>and</a:t>
            </a:r>
            <a:r>
              <a:rPr sz="1800" spc="-20" dirty="0">
                <a:latin typeface="Arial MT"/>
                <a:cs typeface="Arial MT"/>
              </a:rPr>
              <a:t> </a:t>
            </a:r>
            <a:r>
              <a:rPr sz="1800" spc="-10" dirty="0">
                <a:latin typeface="Arial MT"/>
                <a:cs typeface="Arial MT"/>
              </a:rPr>
              <a:t>then, </a:t>
            </a:r>
            <a:r>
              <a:rPr sz="1800" dirty="0">
                <a:latin typeface="Arial MT"/>
                <a:cs typeface="Arial MT"/>
              </a:rPr>
              <a:t>each</a:t>
            </a:r>
            <a:r>
              <a:rPr sz="1800" spc="-15" dirty="0">
                <a:latin typeface="Arial MT"/>
                <a:cs typeface="Arial MT"/>
              </a:rPr>
              <a:t> </a:t>
            </a:r>
            <a:r>
              <a:rPr sz="1800" dirty="0">
                <a:latin typeface="Arial MT"/>
                <a:cs typeface="Arial MT"/>
              </a:rPr>
              <a:t>one</a:t>
            </a:r>
            <a:r>
              <a:rPr sz="1800" spc="-25"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them</a:t>
            </a:r>
            <a:r>
              <a:rPr sz="1800" spc="-15" dirty="0">
                <a:latin typeface="Arial MT"/>
                <a:cs typeface="Arial MT"/>
              </a:rPr>
              <a:t> </a:t>
            </a:r>
            <a:r>
              <a:rPr sz="1800" dirty="0">
                <a:latin typeface="Arial MT"/>
                <a:cs typeface="Arial MT"/>
              </a:rPr>
              <a:t>can</a:t>
            </a:r>
            <a:r>
              <a:rPr sz="1800" spc="-15" dirty="0">
                <a:latin typeface="Arial MT"/>
                <a:cs typeface="Arial MT"/>
              </a:rPr>
              <a:t> </a:t>
            </a:r>
            <a:r>
              <a:rPr sz="1800" dirty="0">
                <a:latin typeface="Arial MT"/>
                <a:cs typeface="Arial MT"/>
              </a:rPr>
              <a:t>be</a:t>
            </a:r>
            <a:r>
              <a:rPr sz="1800" spc="-10" dirty="0">
                <a:latin typeface="Arial MT"/>
                <a:cs typeface="Arial MT"/>
              </a:rPr>
              <a:t> </a:t>
            </a:r>
            <a:r>
              <a:rPr sz="1800" dirty="0">
                <a:latin typeface="Arial MT"/>
                <a:cs typeface="Arial MT"/>
              </a:rPr>
              <a:t>updated,</a:t>
            </a:r>
            <a:r>
              <a:rPr sz="1800" spc="-15" dirty="0">
                <a:latin typeface="Arial MT"/>
                <a:cs typeface="Arial MT"/>
              </a:rPr>
              <a:t> </a:t>
            </a:r>
            <a:r>
              <a:rPr sz="1800" dirty="0">
                <a:latin typeface="Arial MT"/>
                <a:cs typeface="Arial MT"/>
              </a:rPr>
              <a:t>different</a:t>
            </a:r>
            <a:r>
              <a:rPr sz="1800" spc="-15" dirty="0">
                <a:latin typeface="Arial MT"/>
                <a:cs typeface="Arial MT"/>
              </a:rPr>
              <a:t> </a:t>
            </a:r>
            <a:r>
              <a:rPr sz="1800" dirty="0">
                <a:latin typeface="Arial MT"/>
                <a:cs typeface="Arial MT"/>
              </a:rPr>
              <a:t>patches</a:t>
            </a:r>
            <a:r>
              <a:rPr sz="1800" spc="-15" dirty="0">
                <a:latin typeface="Arial MT"/>
                <a:cs typeface="Arial MT"/>
              </a:rPr>
              <a:t> </a:t>
            </a:r>
            <a:r>
              <a:rPr sz="1800" dirty="0">
                <a:latin typeface="Arial MT"/>
                <a:cs typeface="Arial MT"/>
              </a:rPr>
              <a:t>installed,</a:t>
            </a:r>
            <a:r>
              <a:rPr sz="1800" spc="-10" dirty="0">
                <a:latin typeface="Arial MT"/>
                <a:cs typeface="Arial MT"/>
              </a:rPr>
              <a:t> </a:t>
            </a:r>
            <a:r>
              <a:rPr sz="1800" dirty="0">
                <a:latin typeface="Arial MT"/>
                <a:cs typeface="Arial MT"/>
              </a:rPr>
              <a:t>and</a:t>
            </a:r>
            <a:r>
              <a:rPr sz="1800" spc="-15" dirty="0">
                <a:latin typeface="Arial MT"/>
                <a:cs typeface="Arial MT"/>
              </a:rPr>
              <a:t> </a:t>
            </a:r>
            <a:r>
              <a:rPr sz="1800" dirty="0">
                <a:latin typeface="Arial MT"/>
                <a:cs typeface="Arial MT"/>
              </a:rPr>
              <a:t>so</a:t>
            </a:r>
            <a:r>
              <a:rPr sz="1800" spc="-15" dirty="0">
                <a:latin typeface="Arial MT"/>
                <a:cs typeface="Arial MT"/>
              </a:rPr>
              <a:t> </a:t>
            </a:r>
            <a:r>
              <a:rPr sz="1800" spc="-25" dirty="0">
                <a:latin typeface="Arial MT"/>
                <a:cs typeface="Arial MT"/>
              </a:rPr>
              <a:t>on.</a:t>
            </a:r>
            <a:endParaRPr sz="1800" dirty="0">
              <a:latin typeface="Arial MT"/>
              <a:cs typeface="Arial MT"/>
            </a:endParaRPr>
          </a:p>
        </p:txBody>
      </p:sp>
    </p:spTree>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914400" y="533400"/>
            <a:ext cx="7071995" cy="513715"/>
          </a:xfrm>
          <a:prstGeom prst="rect">
            <a:avLst/>
          </a:prstGeom>
        </p:spPr>
        <p:txBody>
          <a:bodyPr vert="horz" wrap="square" lIns="0" tIns="13335" rIns="0" bIns="0" rtlCol="0">
            <a:spAutoFit/>
          </a:bodyPr>
          <a:lstStyle/>
          <a:p>
            <a:pPr marL="12700">
              <a:lnSpc>
                <a:spcPct val="100000"/>
              </a:lnSpc>
              <a:spcBef>
                <a:spcPts val="105"/>
              </a:spcBef>
            </a:pPr>
            <a:r>
              <a:rPr dirty="0"/>
              <a:t>Implications</a:t>
            </a:r>
            <a:r>
              <a:rPr spc="-45" dirty="0"/>
              <a:t> </a:t>
            </a:r>
            <a:r>
              <a:rPr dirty="0"/>
              <a:t>of</a:t>
            </a:r>
            <a:r>
              <a:rPr spc="-40" dirty="0"/>
              <a:t> </a:t>
            </a:r>
            <a:r>
              <a:rPr dirty="0"/>
              <a:t>virtualization</a:t>
            </a:r>
            <a:r>
              <a:rPr spc="-50" dirty="0"/>
              <a:t> </a:t>
            </a:r>
            <a:r>
              <a:rPr dirty="0"/>
              <a:t>on</a:t>
            </a:r>
            <a:r>
              <a:rPr spc="-40" dirty="0"/>
              <a:t> </a:t>
            </a:r>
            <a:r>
              <a:rPr spc="-10" dirty="0"/>
              <a:t>security</a:t>
            </a:r>
          </a:p>
        </p:txBody>
      </p:sp>
      <p:sp>
        <p:nvSpPr>
          <p:cNvPr id="4" name="object 4"/>
          <p:cNvSpPr txBox="1"/>
          <p:nvPr/>
        </p:nvSpPr>
        <p:spPr>
          <a:xfrm>
            <a:off x="382905" y="1275796"/>
            <a:ext cx="8134984" cy="5313634"/>
          </a:xfrm>
          <a:prstGeom prst="rect">
            <a:avLst/>
          </a:prstGeom>
        </p:spPr>
        <p:txBody>
          <a:bodyPr vert="horz" wrap="square" lIns="0" tIns="12065" rIns="0" bIns="0" rtlCol="0">
            <a:spAutoFit/>
          </a:bodyPr>
          <a:lstStyle/>
          <a:p>
            <a:pPr marL="355600" marR="117475" indent="-343535">
              <a:lnSpc>
                <a:spcPts val="2510"/>
              </a:lnSpc>
              <a:spcBef>
                <a:spcPts val="95"/>
              </a:spcBef>
              <a:buClr>
                <a:srgbClr val="00007C"/>
              </a:buClr>
              <a:buSzPct val="75000"/>
              <a:buFont typeface="Wingdings"/>
              <a:buChar char=""/>
              <a:tabLst>
                <a:tab pos="355600" algn="l"/>
              </a:tabLst>
            </a:pPr>
            <a:r>
              <a:rPr sz="2000" dirty="0">
                <a:latin typeface="Arial MT"/>
                <a:cs typeface="Arial MT"/>
              </a:rPr>
              <a:t>Infection</a:t>
            </a:r>
            <a:r>
              <a:rPr sz="2000" spc="-35" dirty="0">
                <a:latin typeface="Arial MT"/>
                <a:cs typeface="Arial MT"/>
              </a:rPr>
              <a:t> </a:t>
            </a:r>
            <a:r>
              <a:rPr sz="2000" dirty="0">
                <a:latin typeface="Arial MT"/>
                <a:cs typeface="Arial MT"/>
              </a:rPr>
              <a:t>may</a:t>
            </a:r>
            <a:r>
              <a:rPr sz="2000" spc="-40" dirty="0">
                <a:latin typeface="Arial MT"/>
                <a:cs typeface="Arial MT"/>
              </a:rPr>
              <a:t> </a:t>
            </a:r>
            <a:r>
              <a:rPr sz="2000" dirty="0">
                <a:latin typeface="Arial MT"/>
                <a:cs typeface="Arial MT"/>
              </a:rPr>
              <a:t>last</a:t>
            </a:r>
            <a:r>
              <a:rPr sz="2000" spc="-30" dirty="0">
                <a:latin typeface="Arial MT"/>
                <a:cs typeface="Arial MT"/>
              </a:rPr>
              <a:t> </a:t>
            </a:r>
            <a:r>
              <a:rPr sz="2000" dirty="0">
                <a:latin typeface="Arial MT"/>
                <a:cs typeface="Arial MT"/>
              </a:rPr>
              <a:t>indefinitely</a:t>
            </a:r>
            <a:r>
              <a:rPr sz="2000" spc="-15" dirty="0">
                <a:latin typeface="Arial MT"/>
                <a:cs typeface="Arial MT"/>
              </a:rPr>
              <a:t> </a:t>
            </a:r>
            <a:r>
              <a:rPr sz="2000" dirty="0">
                <a:latin typeface="Wingdings"/>
                <a:cs typeface="Wingdings"/>
              </a:rPr>
              <a:t></a:t>
            </a:r>
            <a:r>
              <a:rPr sz="2000" spc="30" dirty="0">
                <a:latin typeface="Times New Roman"/>
                <a:cs typeface="Times New Roman"/>
              </a:rPr>
              <a:t> </a:t>
            </a:r>
            <a:r>
              <a:rPr sz="2000" dirty="0">
                <a:latin typeface="Arial MT"/>
                <a:cs typeface="Arial MT"/>
              </a:rPr>
              <a:t>some</a:t>
            </a:r>
            <a:r>
              <a:rPr sz="2000" spc="-30" dirty="0">
                <a:latin typeface="Arial MT"/>
                <a:cs typeface="Arial MT"/>
              </a:rPr>
              <a:t> </a:t>
            </a:r>
            <a:r>
              <a:rPr sz="2000" dirty="0">
                <a:latin typeface="Arial MT"/>
                <a:cs typeface="Arial MT"/>
              </a:rPr>
              <a:t>of</a:t>
            </a:r>
            <a:r>
              <a:rPr sz="2000" spc="-4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infected</a:t>
            </a:r>
            <a:r>
              <a:rPr sz="2000" spc="-25" dirty="0">
                <a:latin typeface="Arial MT"/>
                <a:cs typeface="Arial MT"/>
              </a:rPr>
              <a:t> </a:t>
            </a:r>
            <a:r>
              <a:rPr sz="2000" dirty="0">
                <a:latin typeface="Arial MT"/>
                <a:cs typeface="Arial MT"/>
              </a:rPr>
              <a:t>VMs</a:t>
            </a:r>
            <a:r>
              <a:rPr sz="2000" spc="-20" dirty="0">
                <a:latin typeface="Arial MT"/>
                <a:cs typeface="Arial MT"/>
              </a:rPr>
              <a:t> </a:t>
            </a:r>
            <a:r>
              <a:rPr sz="2000" dirty="0">
                <a:latin typeface="Arial MT"/>
                <a:cs typeface="Arial MT"/>
              </a:rPr>
              <a:t>may</a:t>
            </a:r>
            <a:r>
              <a:rPr sz="2000" spc="-25" dirty="0">
                <a:latin typeface="Arial MT"/>
                <a:cs typeface="Arial MT"/>
              </a:rPr>
              <a:t> be </a:t>
            </a:r>
            <a:r>
              <a:rPr sz="2000" dirty="0">
                <a:latin typeface="Arial MT"/>
                <a:cs typeface="Arial MT"/>
              </a:rPr>
              <a:t>dormant</a:t>
            </a:r>
            <a:r>
              <a:rPr sz="2000" spc="-20" dirty="0">
                <a:latin typeface="Arial MT"/>
                <a:cs typeface="Arial MT"/>
              </a:rPr>
              <a:t> </a:t>
            </a:r>
            <a:r>
              <a:rPr sz="2000" dirty="0">
                <a:latin typeface="Arial MT"/>
                <a:cs typeface="Arial MT"/>
              </a:rPr>
              <a:t>at</a:t>
            </a:r>
            <a:r>
              <a:rPr sz="2000" spc="-25" dirty="0">
                <a:latin typeface="Arial MT"/>
                <a:cs typeface="Arial MT"/>
              </a:rPr>
              <a:t> </a:t>
            </a:r>
            <a:r>
              <a:rPr sz="2000" dirty="0">
                <a:latin typeface="Arial MT"/>
                <a:cs typeface="Arial MT"/>
              </a:rPr>
              <a:t>the</a:t>
            </a:r>
            <a:r>
              <a:rPr sz="2000" spc="-20" dirty="0">
                <a:latin typeface="Arial MT"/>
                <a:cs typeface="Arial MT"/>
              </a:rPr>
              <a:t> </a:t>
            </a:r>
            <a:r>
              <a:rPr sz="2000" dirty="0">
                <a:latin typeface="Arial MT"/>
                <a:cs typeface="Arial MT"/>
              </a:rPr>
              <a:t>time</a:t>
            </a:r>
            <a:r>
              <a:rPr sz="2000" spc="-15" dirty="0">
                <a:latin typeface="Arial MT"/>
                <a:cs typeface="Arial MT"/>
              </a:rPr>
              <a:t> </a:t>
            </a:r>
            <a:r>
              <a:rPr sz="2000" dirty="0">
                <a:latin typeface="Arial MT"/>
                <a:cs typeface="Arial MT"/>
              </a:rPr>
              <a:t>when</a:t>
            </a:r>
            <a:r>
              <a:rPr sz="2000" spc="-10" dirty="0">
                <a:latin typeface="Arial MT"/>
                <a:cs typeface="Arial MT"/>
              </a:rPr>
              <a:t> </a:t>
            </a:r>
            <a:r>
              <a:rPr sz="2000" dirty="0">
                <a:latin typeface="Arial MT"/>
                <a:cs typeface="Arial MT"/>
              </a:rPr>
              <a:t>the</a:t>
            </a:r>
            <a:r>
              <a:rPr sz="2000" spc="-15" dirty="0">
                <a:latin typeface="Arial MT"/>
                <a:cs typeface="Arial MT"/>
              </a:rPr>
              <a:t> </a:t>
            </a:r>
            <a:r>
              <a:rPr sz="2000" dirty="0">
                <a:latin typeface="Arial MT"/>
                <a:cs typeface="Arial MT"/>
              </a:rPr>
              <a:t>measures</a:t>
            </a:r>
            <a:r>
              <a:rPr sz="2000" spc="-30" dirty="0">
                <a:latin typeface="Arial MT"/>
                <a:cs typeface="Arial MT"/>
              </a:rPr>
              <a:t> </a:t>
            </a:r>
            <a:r>
              <a:rPr sz="2000" dirty="0">
                <a:latin typeface="Arial MT"/>
                <a:cs typeface="Arial MT"/>
              </a:rPr>
              <a:t>to</a:t>
            </a:r>
            <a:r>
              <a:rPr sz="2000" spc="-25" dirty="0">
                <a:latin typeface="Arial MT"/>
                <a:cs typeface="Arial MT"/>
              </a:rPr>
              <a:t> </a:t>
            </a:r>
            <a:r>
              <a:rPr sz="2000" dirty="0">
                <a:latin typeface="Arial MT"/>
                <a:cs typeface="Arial MT"/>
              </a:rPr>
              <a:t>clean</a:t>
            </a:r>
            <a:r>
              <a:rPr sz="2000" spc="-15" dirty="0">
                <a:latin typeface="Arial MT"/>
                <a:cs typeface="Arial MT"/>
              </a:rPr>
              <a:t> </a:t>
            </a:r>
            <a:r>
              <a:rPr sz="2000" dirty="0">
                <a:latin typeface="Arial MT"/>
                <a:cs typeface="Arial MT"/>
              </a:rPr>
              <a:t>up</a:t>
            </a:r>
            <a:r>
              <a:rPr sz="2000" spc="-15" dirty="0">
                <a:latin typeface="Arial MT"/>
                <a:cs typeface="Arial MT"/>
              </a:rPr>
              <a:t> </a:t>
            </a:r>
            <a:r>
              <a:rPr sz="2000" dirty="0">
                <a:latin typeface="Arial MT"/>
                <a:cs typeface="Arial MT"/>
              </a:rPr>
              <a:t>the</a:t>
            </a:r>
            <a:r>
              <a:rPr sz="2000" spc="-15" dirty="0">
                <a:latin typeface="Arial MT"/>
                <a:cs typeface="Arial MT"/>
              </a:rPr>
              <a:t> </a:t>
            </a:r>
            <a:r>
              <a:rPr sz="2000" dirty="0">
                <a:latin typeface="Arial MT"/>
                <a:cs typeface="Arial MT"/>
              </a:rPr>
              <a:t>systems</a:t>
            </a:r>
            <a:r>
              <a:rPr sz="2000" spc="-15" dirty="0">
                <a:latin typeface="Arial MT"/>
                <a:cs typeface="Arial MT"/>
              </a:rPr>
              <a:t> </a:t>
            </a:r>
            <a:r>
              <a:rPr sz="2000" spc="-25" dirty="0">
                <a:latin typeface="Arial MT"/>
                <a:cs typeface="Arial MT"/>
              </a:rPr>
              <a:t>are</a:t>
            </a:r>
            <a:endParaRPr sz="2000" dirty="0">
              <a:latin typeface="Arial MT"/>
              <a:cs typeface="Arial MT"/>
            </a:endParaRPr>
          </a:p>
          <a:p>
            <a:pPr marL="355600" marR="5080">
              <a:lnSpc>
                <a:spcPts val="2520"/>
              </a:lnSpc>
            </a:pPr>
            <a:r>
              <a:rPr sz="2000" dirty="0">
                <a:latin typeface="Arial MT"/>
                <a:cs typeface="Arial MT"/>
              </a:rPr>
              <a:t>taken</a:t>
            </a:r>
            <a:r>
              <a:rPr sz="2000" spc="-15" dirty="0">
                <a:latin typeface="Arial MT"/>
                <a:cs typeface="Arial MT"/>
              </a:rPr>
              <a:t> </a:t>
            </a:r>
            <a:r>
              <a:rPr sz="2000" dirty="0">
                <a:latin typeface="Arial MT"/>
                <a:cs typeface="Arial MT"/>
              </a:rPr>
              <a:t>and</a:t>
            </a:r>
            <a:r>
              <a:rPr sz="2000" spc="-15" dirty="0">
                <a:latin typeface="Arial MT"/>
                <a:cs typeface="Arial MT"/>
              </a:rPr>
              <a:t> </a:t>
            </a:r>
            <a:r>
              <a:rPr sz="2000" dirty="0">
                <a:latin typeface="Arial MT"/>
                <a:cs typeface="Arial MT"/>
              </a:rPr>
              <a:t>then,</a:t>
            </a:r>
            <a:r>
              <a:rPr sz="2000" spc="-25" dirty="0">
                <a:latin typeface="Arial MT"/>
                <a:cs typeface="Arial MT"/>
              </a:rPr>
              <a:t> </a:t>
            </a:r>
            <a:r>
              <a:rPr sz="2000" dirty="0">
                <a:latin typeface="Arial MT"/>
                <a:cs typeface="Arial MT"/>
              </a:rPr>
              <a:t>at</a:t>
            </a:r>
            <a:r>
              <a:rPr sz="2000" spc="-25" dirty="0">
                <a:latin typeface="Arial MT"/>
                <a:cs typeface="Arial MT"/>
              </a:rPr>
              <a:t> </a:t>
            </a:r>
            <a:r>
              <a:rPr sz="2000" dirty="0">
                <a:latin typeface="Arial MT"/>
                <a:cs typeface="Arial MT"/>
              </a:rPr>
              <a:t>a</a:t>
            </a:r>
            <a:r>
              <a:rPr sz="2000" spc="-15" dirty="0">
                <a:latin typeface="Arial MT"/>
                <a:cs typeface="Arial MT"/>
              </a:rPr>
              <a:t> </a:t>
            </a:r>
            <a:r>
              <a:rPr sz="2000" dirty="0">
                <a:latin typeface="Arial MT"/>
                <a:cs typeface="Arial MT"/>
              </a:rPr>
              <a:t>later</a:t>
            </a:r>
            <a:r>
              <a:rPr sz="2000" spc="-10" dirty="0">
                <a:latin typeface="Arial MT"/>
                <a:cs typeface="Arial MT"/>
              </a:rPr>
              <a:t> </a:t>
            </a:r>
            <a:r>
              <a:rPr sz="2000" dirty="0">
                <a:latin typeface="Arial MT"/>
                <a:cs typeface="Arial MT"/>
              </a:rPr>
              <a:t>time,</a:t>
            </a:r>
            <a:r>
              <a:rPr sz="2000" spc="-25" dirty="0">
                <a:latin typeface="Arial MT"/>
                <a:cs typeface="Arial MT"/>
              </a:rPr>
              <a:t> </a:t>
            </a:r>
            <a:r>
              <a:rPr sz="2000" dirty="0">
                <a:latin typeface="Arial MT"/>
                <a:cs typeface="Arial MT"/>
              </a:rPr>
              <a:t>wake</a:t>
            </a:r>
            <a:r>
              <a:rPr sz="2000" spc="-30" dirty="0">
                <a:latin typeface="Arial MT"/>
                <a:cs typeface="Arial MT"/>
              </a:rPr>
              <a:t> </a:t>
            </a:r>
            <a:r>
              <a:rPr sz="2000" dirty="0">
                <a:latin typeface="Arial MT"/>
                <a:cs typeface="Arial MT"/>
              </a:rPr>
              <a:t>up</a:t>
            </a:r>
            <a:r>
              <a:rPr sz="2000" spc="-30" dirty="0">
                <a:latin typeface="Arial MT"/>
                <a:cs typeface="Arial MT"/>
              </a:rPr>
              <a:t> </a:t>
            </a:r>
            <a:r>
              <a:rPr sz="2000" dirty="0">
                <a:latin typeface="Arial MT"/>
                <a:cs typeface="Arial MT"/>
              </a:rPr>
              <a:t>and</a:t>
            </a:r>
            <a:r>
              <a:rPr sz="2000" spc="-15" dirty="0">
                <a:latin typeface="Arial MT"/>
                <a:cs typeface="Arial MT"/>
              </a:rPr>
              <a:t> </a:t>
            </a:r>
            <a:r>
              <a:rPr sz="2000" dirty="0">
                <a:latin typeface="Arial MT"/>
                <a:cs typeface="Arial MT"/>
              </a:rPr>
              <a:t>infect</a:t>
            </a:r>
            <a:r>
              <a:rPr sz="2000" spc="-15" dirty="0">
                <a:latin typeface="Arial MT"/>
                <a:cs typeface="Arial MT"/>
              </a:rPr>
              <a:t> </a:t>
            </a:r>
            <a:r>
              <a:rPr sz="2000" dirty="0">
                <a:latin typeface="Arial MT"/>
                <a:cs typeface="Arial MT"/>
              </a:rPr>
              <a:t>other</a:t>
            </a:r>
            <a:r>
              <a:rPr sz="2000" spc="-10" dirty="0">
                <a:latin typeface="Arial MT"/>
                <a:cs typeface="Arial MT"/>
              </a:rPr>
              <a:t> </a:t>
            </a:r>
            <a:r>
              <a:rPr sz="2000" dirty="0">
                <a:latin typeface="Arial MT"/>
                <a:cs typeface="Arial MT"/>
              </a:rPr>
              <a:t>systems;</a:t>
            </a:r>
            <a:r>
              <a:rPr sz="2000" spc="-15" dirty="0">
                <a:latin typeface="Arial MT"/>
                <a:cs typeface="Arial MT"/>
              </a:rPr>
              <a:t> </a:t>
            </a:r>
            <a:r>
              <a:rPr sz="2000" spc="-25" dirty="0">
                <a:latin typeface="Arial MT"/>
                <a:cs typeface="Arial MT"/>
              </a:rPr>
              <a:t>the </a:t>
            </a:r>
            <a:r>
              <a:rPr sz="2000" dirty="0">
                <a:latin typeface="Arial MT"/>
                <a:cs typeface="Arial MT"/>
              </a:rPr>
              <a:t>scenario</a:t>
            </a:r>
            <a:r>
              <a:rPr sz="2000" spc="-25" dirty="0">
                <a:latin typeface="Arial MT"/>
                <a:cs typeface="Arial MT"/>
              </a:rPr>
              <a:t> </a:t>
            </a:r>
            <a:r>
              <a:rPr sz="2000" dirty="0">
                <a:latin typeface="Arial MT"/>
                <a:cs typeface="Arial MT"/>
              </a:rPr>
              <a:t>can</a:t>
            </a:r>
            <a:r>
              <a:rPr sz="2000" spc="-45" dirty="0">
                <a:latin typeface="Arial MT"/>
                <a:cs typeface="Arial MT"/>
              </a:rPr>
              <a:t> </a:t>
            </a:r>
            <a:r>
              <a:rPr sz="2000" dirty="0">
                <a:latin typeface="Arial MT"/>
                <a:cs typeface="Arial MT"/>
              </a:rPr>
              <a:t>repeat</a:t>
            </a:r>
            <a:r>
              <a:rPr sz="2000" spc="-30" dirty="0">
                <a:latin typeface="Arial MT"/>
                <a:cs typeface="Arial MT"/>
              </a:rPr>
              <a:t> </a:t>
            </a:r>
            <a:r>
              <a:rPr sz="2000" spc="-10" dirty="0">
                <a:latin typeface="Arial MT"/>
                <a:cs typeface="Arial MT"/>
              </a:rPr>
              <a:t>itself.</a:t>
            </a:r>
            <a:endParaRPr sz="2000" dirty="0">
              <a:latin typeface="Arial MT"/>
              <a:cs typeface="Arial MT"/>
            </a:endParaRPr>
          </a:p>
          <a:p>
            <a:pPr marL="355600" marR="35560" indent="-343535">
              <a:lnSpc>
                <a:spcPct val="104800"/>
              </a:lnSpc>
              <a:spcBef>
                <a:spcPts val="265"/>
              </a:spcBef>
              <a:buClr>
                <a:srgbClr val="00007C"/>
              </a:buClr>
              <a:buSzPct val="75000"/>
              <a:buFont typeface="Wingdings"/>
              <a:buChar char=""/>
              <a:tabLst>
                <a:tab pos="355600" algn="l"/>
              </a:tabLst>
            </a:pPr>
            <a:r>
              <a:rPr sz="2000" dirty="0">
                <a:latin typeface="Arial MT"/>
                <a:cs typeface="Arial MT"/>
              </a:rPr>
              <a:t>In</a:t>
            </a:r>
            <a:r>
              <a:rPr sz="2000" spc="-30" dirty="0">
                <a:latin typeface="Arial MT"/>
                <a:cs typeface="Arial MT"/>
              </a:rPr>
              <a:t> </a:t>
            </a:r>
            <a:r>
              <a:rPr sz="2000" dirty="0">
                <a:latin typeface="Arial MT"/>
                <a:cs typeface="Arial MT"/>
              </a:rPr>
              <a:t>a</a:t>
            </a:r>
            <a:r>
              <a:rPr sz="2000" spc="-20" dirty="0">
                <a:latin typeface="Arial MT"/>
                <a:cs typeface="Arial MT"/>
              </a:rPr>
              <a:t> </a:t>
            </a:r>
            <a:r>
              <a:rPr sz="2000" dirty="0">
                <a:latin typeface="Arial MT"/>
                <a:cs typeface="Arial MT"/>
              </a:rPr>
              <a:t>traditional</a:t>
            </a:r>
            <a:r>
              <a:rPr sz="2000" spc="-20" dirty="0">
                <a:latin typeface="Arial MT"/>
                <a:cs typeface="Arial MT"/>
              </a:rPr>
              <a:t> </a:t>
            </a:r>
            <a:r>
              <a:rPr sz="2000" dirty="0">
                <a:latin typeface="Arial MT"/>
                <a:cs typeface="Arial MT"/>
              </a:rPr>
              <a:t>computing</a:t>
            </a:r>
            <a:r>
              <a:rPr sz="2000" spc="-20" dirty="0">
                <a:latin typeface="Arial MT"/>
                <a:cs typeface="Arial MT"/>
              </a:rPr>
              <a:t> </a:t>
            </a:r>
            <a:r>
              <a:rPr sz="2000" dirty="0">
                <a:latin typeface="Arial MT"/>
                <a:cs typeface="Arial MT"/>
              </a:rPr>
              <a:t>environment,</a:t>
            </a:r>
            <a:r>
              <a:rPr sz="2000" spc="-30" dirty="0">
                <a:latin typeface="Arial MT"/>
                <a:cs typeface="Arial MT"/>
              </a:rPr>
              <a:t> </a:t>
            </a:r>
            <a:r>
              <a:rPr sz="2000" dirty="0">
                <a:latin typeface="Arial MT"/>
                <a:cs typeface="Arial MT"/>
              </a:rPr>
              <a:t>a</a:t>
            </a:r>
            <a:r>
              <a:rPr sz="2000" spc="-25" dirty="0">
                <a:latin typeface="Arial MT"/>
                <a:cs typeface="Arial MT"/>
              </a:rPr>
              <a:t> </a:t>
            </a:r>
            <a:r>
              <a:rPr sz="2000" u="sng" dirty="0">
                <a:uFill>
                  <a:solidFill>
                    <a:srgbClr val="000000"/>
                  </a:solidFill>
                </a:uFill>
                <a:latin typeface="Arial MT"/>
                <a:cs typeface="Arial MT"/>
              </a:rPr>
              <a:t>steady</a:t>
            </a:r>
            <a:r>
              <a:rPr sz="2000" u="sng" spc="-20" dirty="0">
                <a:uFill>
                  <a:solidFill>
                    <a:srgbClr val="000000"/>
                  </a:solidFill>
                </a:uFill>
                <a:latin typeface="Arial MT"/>
                <a:cs typeface="Arial MT"/>
              </a:rPr>
              <a:t> </a:t>
            </a:r>
            <a:r>
              <a:rPr sz="2000" u="sng" dirty="0">
                <a:uFill>
                  <a:solidFill>
                    <a:srgbClr val="000000"/>
                  </a:solidFill>
                </a:uFill>
                <a:latin typeface="Arial MT"/>
                <a:cs typeface="Arial MT"/>
              </a:rPr>
              <a:t>st</a:t>
            </a:r>
            <a:r>
              <a:rPr sz="2000" dirty="0">
                <a:latin typeface="Arial MT"/>
                <a:cs typeface="Arial MT"/>
              </a:rPr>
              <a:t>ate</a:t>
            </a:r>
            <a:r>
              <a:rPr sz="2000" spc="-40" dirty="0">
                <a:latin typeface="Arial MT"/>
                <a:cs typeface="Arial MT"/>
              </a:rPr>
              <a:t> </a:t>
            </a:r>
            <a:r>
              <a:rPr sz="2000" dirty="0">
                <a:latin typeface="Arial MT"/>
                <a:cs typeface="Arial MT"/>
              </a:rPr>
              <a:t>can</a:t>
            </a:r>
            <a:r>
              <a:rPr sz="2000" spc="-20" dirty="0">
                <a:latin typeface="Arial MT"/>
                <a:cs typeface="Arial MT"/>
              </a:rPr>
              <a:t> </a:t>
            </a:r>
            <a:r>
              <a:rPr sz="2000" spc="-25" dirty="0">
                <a:latin typeface="Arial MT"/>
                <a:cs typeface="Arial MT"/>
              </a:rPr>
              <a:t>be </a:t>
            </a:r>
            <a:r>
              <a:rPr sz="2000" dirty="0">
                <a:latin typeface="Arial MT"/>
                <a:cs typeface="Arial MT"/>
              </a:rPr>
              <a:t>reached.</a:t>
            </a:r>
            <a:r>
              <a:rPr sz="2000" spc="-30" dirty="0">
                <a:latin typeface="Arial MT"/>
                <a:cs typeface="Arial MT"/>
              </a:rPr>
              <a:t> </a:t>
            </a:r>
            <a:r>
              <a:rPr sz="2000" dirty="0">
                <a:latin typeface="Arial MT"/>
                <a:cs typeface="Arial MT"/>
              </a:rPr>
              <a:t>In</a:t>
            </a:r>
            <a:r>
              <a:rPr sz="2000" spc="-25" dirty="0">
                <a:latin typeface="Arial MT"/>
                <a:cs typeface="Arial MT"/>
              </a:rPr>
              <a:t> </a:t>
            </a:r>
            <a:r>
              <a:rPr sz="2000" dirty="0">
                <a:latin typeface="Arial MT"/>
                <a:cs typeface="Arial MT"/>
              </a:rPr>
              <a:t>this</a:t>
            </a:r>
            <a:r>
              <a:rPr sz="2000" spc="-15" dirty="0">
                <a:latin typeface="Arial MT"/>
                <a:cs typeface="Arial MT"/>
              </a:rPr>
              <a:t> </a:t>
            </a:r>
            <a:r>
              <a:rPr sz="2000" dirty="0">
                <a:latin typeface="Arial MT"/>
                <a:cs typeface="Arial MT"/>
              </a:rPr>
              <a:t>steady</a:t>
            </a:r>
            <a:r>
              <a:rPr sz="2000" spc="-30" dirty="0">
                <a:latin typeface="Arial MT"/>
                <a:cs typeface="Arial MT"/>
              </a:rPr>
              <a:t> </a:t>
            </a:r>
            <a:r>
              <a:rPr sz="2000" dirty="0">
                <a:latin typeface="Arial MT"/>
                <a:cs typeface="Arial MT"/>
              </a:rPr>
              <a:t>state</a:t>
            </a:r>
            <a:r>
              <a:rPr sz="2000" spc="-15" dirty="0">
                <a:latin typeface="Arial MT"/>
                <a:cs typeface="Arial MT"/>
              </a:rPr>
              <a:t> </a:t>
            </a:r>
            <a:r>
              <a:rPr sz="2000" dirty="0">
                <a:latin typeface="Arial MT"/>
                <a:cs typeface="Arial MT"/>
              </a:rPr>
              <a:t>all</a:t>
            </a:r>
            <a:r>
              <a:rPr sz="2000" spc="-25" dirty="0">
                <a:latin typeface="Arial MT"/>
                <a:cs typeface="Arial MT"/>
              </a:rPr>
              <a:t> </a:t>
            </a:r>
            <a:r>
              <a:rPr sz="2000" dirty="0">
                <a:latin typeface="Arial MT"/>
                <a:cs typeface="Arial MT"/>
              </a:rPr>
              <a:t>systems</a:t>
            </a:r>
            <a:r>
              <a:rPr sz="2000" spc="-15" dirty="0">
                <a:latin typeface="Arial MT"/>
                <a:cs typeface="Arial MT"/>
              </a:rPr>
              <a:t> </a:t>
            </a:r>
            <a:r>
              <a:rPr sz="2000" dirty="0">
                <a:latin typeface="Arial MT"/>
                <a:cs typeface="Arial MT"/>
              </a:rPr>
              <a:t>are</a:t>
            </a:r>
            <a:r>
              <a:rPr sz="2000" spc="-15" dirty="0">
                <a:latin typeface="Arial MT"/>
                <a:cs typeface="Arial MT"/>
              </a:rPr>
              <a:t> </a:t>
            </a:r>
            <a:r>
              <a:rPr sz="2000" dirty="0">
                <a:latin typeface="Arial MT"/>
                <a:cs typeface="Arial MT"/>
              </a:rPr>
              <a:t>brought</a:t>
            </a:r>
            <a:r>
              <a:rPr sz="2000" spc="-25" dirty="0">
                <a:latin typeface="Arial MT"/>
                <a:cs typeface="Arial MT"/>
              </a:rPr>
              <a:t> </a:t>
            </a:r>
            <a:r>
              <a:rPr sz="2000" dirty="0">
                <a:latin typeface="Arial MT"/>
                <a:cs typeface="Arial MT"/>
              </a:rPr>
              <a:t>up</a:t>
            </a:r>
            <a:r>
              <a:rPr sz="2000" spc="-15" dirty="0">
                <a:latin typeface="Arial MT"/>
                <a:cs typeface="Arial MT"/>
              </a:rPr>
              <a:t> </a:t>
            </a:r>
            <a:r>
              <a:rPr sz="2000" dirty="0">
                <a:latin typeface="Arial MT"/>
                <a:cs typeface="Arial MT"/>
              </a:rPr>
              <a:t>to</a:t>
            </a:r>
            <a:r>
              <a:rPr sz="2000" spc="-15" dirty="0">
                <a:latin typeface="Arial MT"/>
                <a:cs typeface="Arial MT"/>
              </a:rPr>
              <a:t> </a:t>
            </a:r>
            <a:r>
              <a:rPr sz="2000" spc="-50" dirty="0">
                <a:latin typeface="Arial MT"/>
                <a:cs typeface="Arial MT"/>
              </a:rPr>
              <a:t>a </a:t>
            </a:r>
            <a:r>
              <a:rPr sz="2000" u="sng" dirty="0">
                <a:uFill>
                  <a:solidFill>
                    <a:srgbClr val="000000"/>
                  </a:solidFill>
                </a:uFill>
                <a:latin typeface="Arial MT"/>
                <a:cs typeface="Arial MT"/>
              </a:rPr>
              <a:t>desirable</a:t>
            </a:r>
            <a:r>
              <a:rPr sz="2000" u="sng" spc="-45" dirty="0">
                <a:uFill>
                  <a:solidFill>
                    <a:srgbClr val="000000"/>
                  </a:solidFill>
                </a:uFill>
                <a:latin typeface="Arial MT"/>
                <a:cs typeface="Arial MT"/>
              </a:rPr>
              <a:t> </a:t>
            </a:r>
            <a:r>
              <a:rPr sz="2000" u="sng" dirty="0">
                <a:uFill>
                  <a:solidFill>
                    <a:srgbClr val="000000"/>
                  </a:solidFill>
                </a:uFill>
                <a:latin typeface="Arial MT"/>
                <a:cs typeface="Arial MT"/>
              </a:rPr>
              <a:t>state</a:t>
            </a:r>
            <a:r>
              <a:rPr sz="2000" dirty="0">
                <a:latin typeface="Arial MT"/>
                <a:cs typeface="Arial MT"/>
              </a:rPr>
              <a:t>.</a:t>
            </a:r>
            <a:r>
              <a:rPr sz="2000" spc="-45" dirty="0">
                <a:latin typeface="Arial MT"/>
                <a:cs typeface="Arial MT"/>
              </a:rPr>
              <a:t> </a:t>
            </a:r>
            <a:r>
              <a:rPr sz="2000" dirty="0">
                <a:latin typeface="Arial MT"/>
                <a:cs typeface="Arial MT"/>
              </a:rPr>
              <a:t>This</a:t>
            </a:r>
            <a:r>
              <a:rPr sz="2000" spc="-35" dirty="0">
                <a:latin typeface="Arial MT"/>
                <a:cs typeface="Arial MT"/>
              </a:rPr>
              <a:t> </a:t>
            </a:r>
            <a:r>
              <a:rPr sz="2000" dirty="0">
                <a:latin typeface="Arial MT"/>
                <a:cs typeface="Arial MT"/>
              </a:rPr>
              <a:t>desirable</a:t>
            </a:r>
            <a:r>
              <a:rPr sz="2000" spc="-40" dirty="0">
                <a:latin typeface="Arial MT"/>
                <a:cs typeface="Arial MT"/>
              </a:rPr>
              <a:t> </a:t>
            </a:r>
            <a:r>
              <a:rPr sz="2000" dirty="0">
                <a:latin typeface="Arial MT"/>
                <a:cs typeface="Arial MT"/>
              </a:rPr>
              <a:t>state</a:t>
            </a:r>
            <a:r>
              <a:rPr sz="2000" spc="-50" dirty="0">
                <a:latin typeface="Arial MT"/>
                <a:cs typeface="Arial MT"/>
              </a:rPr>
              <a:t> </a:t>
            </a:r>
            <a:r>
              <a:rPr sz="2000" dirty="0">
                <a:latin typeface="Arial MT"/>
                <a:cs typeface="Arial MT"/>
              </a:rPr>
              <a:t>is</a:t>
            </a:r>
            <a:r>
              <a:rPr sz="2000" spc="-40" dirty="0">
                <a:latin typeface="Arial MT"/>
                <a:cs typeface="Arial MT"/>
              </a:rPr>
              <a:t> </a:t>
            </a:r>
            <a:r>
              <a:rPr sz="2000" dirty="0">
                <a:latin typeface="Arial MT"/>
                <a:cs typeface="Arial MT"/>
              </a:rPr>
              <a:t>reached</a:t>
            </a:r>
            <a:r>
              <a:rPr sz="2000" spc="-40" dirty="0">
                <a:latin typeface="Arial MT"/>
                <a:cs typeface="Arial MT"/>
              </a:rPr>
              <a:t> </a:t>
            </a:r>
            <a:r>
              <a:rPr sz="2000" dirty="0">
                <a:latin typeface="Arial MT"/>
                <a:cs typeface="Arial MT"/>
              </a:rPr>
              <a:t>by</a:t>
            </a:r>
            <a:r>
              <a:rPr sz="2000" spc="-40" dirty="0">
                <a:latin typeface="Arial MT"/>
                <a:cs typeface="Arial MT"/>
              </a:rPr>
              <a:t> </a:t>
            </a:r>
            <a:r>
              <a:rPr sz="2000" dirty="0">
                <a:latin typeface="Arial MT"/>
                <a:cs typeface="Arial MT"/>
              </a:rPr>
              <a:t>installing</a:t>
            </a:r>
            <a:r>
              <a:rPr sz="2000" spc="-40" dirty="0">
                <a:latin typeface="Arial MT"/>
                <a:cs typeface="Arial MT"/>
              </a:rPr>
              <a:t> </a:t>
            </a:r>
            <a:r>
              <a:rPr sz="2000" dirty="0">
                <a:latin typeface="Arial MT"/>
                <a:cs typeface="Arial MT"/>
              </a:rPr>
              <a:t>the</a:t>
            </a:r>
            <a:r>
              <a:rPr sz="2000" spc="-40" dirty="0">
                <a:latin typeface="Arial MT"/>
                <a:cs typeface="Arial MT"/>
              </a:rPr>
              <a:t> </a:t>
            </a:r>
            <a:r>
              <a:rPr sz="2000" spc="-10" dirty="0">
                <a:latin typeface="Arial MT"/>
                <a:cs typeface="Arial MT"/>
              </a:rPr>
              <a:t>latest </a:t>
            </a:r>
            <a:r>
              <a:rPr sz="2000" dirty="0">
                <a:latin typeface="Arial MT"/>
                <a:cs typeface="Arial MT"/>
              </a:rPr>
              <a:t>version</a:t>
            </a:r>
            <a:r>
              <a:rPr sz="2000" spc="-30"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the</a:t>
            </a:r>
            <a:r>
              <a:rPr sz="2000" spc="-20" dirty="0">
                <a:latin typeface="Arial MT"/>
                <a:cs typeface="Arial MT"/>
              </a:rPr>
              <a:t> </a:t>
            </a:r>
            <a:r>
              <a:rPr sz="2000" dirty="0">
                <a:latin typeface="Arial MT"/>
                <a:cs typeface="Arial MT"/>
              </a:rPr>
              <a:t>system</a:t>
            </a:r>
            <a:r>
              <a:rPr sz="2000" spc="-20" dirty="0">
                <a:latin typeface="Arial MT"/>
                <a:cs typeface="Arial MT"/>
              </a:rPr>
              <a:t> </a:t>
            </a:r>
            <a:r>
              <a:rPr sz="2000" dirty="0">
                <a:latin typeface="Arial MT"/>
                <a:cs typeface="Arial MT"/>
              </a:rPr>
              <a:t>software</a:t>
            </a:r>
            <a:r>
              <a:rPr sz="2000" spc="-20" dirty="0">
                <a:latin typeface="Arial MT"/>
                <a:cs typeface="Arial MT"/>
              </a:rPr>
              <a:t> </a:t>
            </a:r>
            <a:r>
              <a:rPr sz="2000" dirty="0">
                <a:latin typeface="Arial MT"/>
                <a:cs typeface="Arial MT"/>
              </a:rPr>
              <a:t>and</a:t>
            </a:r>
            <a:r>
              <a:rPr sz="2000" spc="-15" dirty="0">
                <a:latin typeface="Arial MT"/>
                <a:cs typeface="Arial MT"/>
              </a:rPr>
              <a:t> </a:t>
            </a:r>
            <a:r>
              <a:rPr sz="2000" dirty="0">
                <a:latin typeface="Arial MT"/>
                <a:cs typeface="Arial MT"/>
              </a:rPr>
              <a:t>then</a:t>
            </a:r>
            <a:r>
              <a:rPr sz="2000" spc="-35" dirty="0">
                <a:latin typeface="Arial MT"/>
                <a:cs typeface="Arial MT"/>
              </a:rPr>
              <a:t> </a:t>
            </a:r>
            <a:r>
              <a:rPr sz="2000" dirty="0">
                <a:latin typeface="Arial MT"/>
                <a:cs typeface="Arial MT"/>
              </a:rPr>
              <a:t>applying</a:t>
            </a:r>
            <a:r>
              <a:rPr sz="2000" spc="-15" dirty="0">
                <a:latin typeface="Arial MT"/>
                <a:cs typeface="Arial MT"/>
              </a:rPr>
              <a:t> </a:t>
            </a:r>
            <a:r>
              <a:rPr sz="2000" dirty="0">
                <a:latin typeface="Arial MT"/>
                <a:cs typeface="Arial MT"/>
              </a:rPr>
              <a:t>to</a:t>
            </a:r>
            <a:r>
              <a:rPr sz="2000" spc="-20" dirty="0">
                <a:latin typeface="Arial MT"/>
                <a:cs typeface="Arial MT"/>
              </a:rPr>
              <a:t> </a:t>
            </a:r>
            <a:r>
              <a:rPr sz="2000" dirty="0">
                <a:latin typeface="Arial MT"/>
                <a:cs typeface="Arial MT"/>
              </a:rPr>
              <a:t>all</a:t>
            </a:r>
            <a:r>
              <a:rPr sz="2000" spc="-35" dirty="0">
                <a:latin typeface="Arial MT"/>
                <a:cs typeface="Arial MT"/>
              </a:rPr>
              <a:t> </a:t>
            </a:r>
            <a:r>
              <a:rPr sz="2000" dirty="0">
                <a:latin typeface="Arial MT"/>
                <a:cs typeface="Arial MT"/>
              </a:rPr>
              <a:t>systems</a:t>
            </a:r>
            <a:r>
              <a:rPr sz="2000" spc="-15" dirty="0">
                <a:latin typeface="Arial MT"/>
                <a:cs typeface="Arial MT"/>
              </a:rPr>
              <a:t> </a:t>
            </a:r>
            <a:r>
              <a:rPr sz="2000" spc="-25" dirty="0">
                <a:latin typeface="Arial MT"/>
                <a:cs typeface="Arial MT"/>
              </a:rPr>
              <a:t>the </a:t>
            </a:r>
            <a:r>
              <a:rPr sz="2000" dirty="0">
                <a:latin typeface="Arial MT"/>
                <a:cs typeface="Arial MT"/>
              </a:rPr>
              <a:t>latest</a:t>
            </a:r>
            <a:r>
              <a:rPr sz="2000" spc="-20" dirty="0">
                <a:latin typeface="Arial MT"/>
                <a:cs typeface="Arial MT"/>
              </a:rPr>
              <a:t> </a:t>
            </a:r>
            <a:r>
              <a:rPr sz="2000" dirty="0">
                <a:latin typeface="Arial MT"/>
                <a:cs typeface="Arial MT"/>
              </a:rPr>
              <a:t>patches.</a:t>
            </a:r>
            <a:r>
              <a:rPr sz="2000" spc="-10" dirty="0">
                <a:latin typeface="Arial MT"/>
                <a:cs typeface="Arial MT"/>
              </a:rPr>
              <a:t> </a:t>
            </a:r>
            <a:r>
              <a:rPr sz="2000" dirty="0">
                <a:latin typeface="Arial MT"/>
                <a:cs typeface="Arial MT"/>
              </a:rPr>
              <a:t>Due</a:t>
            </a:r>
            <a:r>
              <a:rPr sz="2000" spc="-10" dirty="0">
                <a:latin typeface="Arial MT"/>
                <a:cs typeface="Arial MT"/>
              </a:rPr>
              <a:t> </a:t>
            </a:r>
            <a:r>
              <a:rPr sz="2000" dirty="0">
                <a:latin typeface="Arial MT"/>
                <a:cs typeface="Arial MT"/>
              </a:rPr>
              <a:t>to</a:t>
            </a:r>
            <a:r>
              <a:rPr sz="2000" spc="-20"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lack</a:t>
            </a:r>
            <a:r>
              <a:rPr sz="2000" spc="-10" dirty="0">
                <a:latin typeface="Arial MT"/>
                <a:cs typeface="Arial MT"/>
              </a:rPr>
              <a:t> </a:t>
            </a:r>
            <a:r>
              <a:rPr sz="2000" dirty="0">
                <a:latin typeface="Arial MT"/>
                <a:cs typeface="Arial MT"/>
              </a:rPr>
              <a:t>of</a:t>
            </a:r>
            <a:r>
              <a:rPr sz="2000" spc="-20" dirty="0">
                <a:latin typeface="Arial MT"/>
                <a:cs typeface="Arial MT"/>
              </a:rPr>
              <a:t> </a:t>
            </a:r>
            <a:r>
              <a:rPr sz="2000" dirty="0">
                <a:latin typeface="Arial MT"/>
                <a:cs typeface="Arial MT"/>
              </a:rPr>
              <a:t>control,</a:t>
            </a:r>
            <a:r>
              <a:rPr sz="2000" spc="-25" dirty="0">
                <a:latin typeface="Arial MT"/>
                <a:cs typeface="Arial MT"/>
              </a:rPr>
              <a:t> </a:t>
            </a:r>
            <a:r>
              <a:rPr sz="2000" dirty="0">
                <a:latin typeface="Arial MT"/>
                <a:cs typeface="Arial MT"/>
              </a:rPr>
              <a:t>a</a:t>
            </a:r>
            <a:r>
              <a:rPr sz="2000" spc="-10" dirty="0">
                <a:latin typeface="Arial MT"/>
                <a:cs typeface="Arial MT"/>
              </a:rPr>
              <a:t> </a:t>
            </a:r>
            <a:r>
              <a:rPr sz="2000" dirty="0">
                <a:latin typeface="Arial MT"/>
                <a:cs typeface="Arial MT"/>
              </a:rPr>
              <a:t>virtual</a:t>
            </a:r>
            <a:r>
              <a:rPr sz="2000" spc="-20" dirty="0">
                <a:latin typeface="Arial MT"/>
                <a:cs typeface="Arial MT"/>
              </a:rPr>
              <a:t> </a:t>
            </a:r>
            <a:r>
              <a:rPr sz="2000" dirty="0">
                <a:latin typeface="Arial MT"/>
                <a:cs typeface="Arial MT"/>
              </a:rPr>
              <a:t>environment</a:t>
            </a:r>
            <a:r>
              <a:rPr sz="2000" spc="-15" dirty="0">
                <a:latin typeface="Arial MT"/>
                <a:cs typeface="Arial MT"/>
              </a:rPr>
              <a:t> </a:t>
            </a:r>
            <a:r>
              <a:rPr sz="2000" spc="-25" dirty="0">
                <a:latin typeface="Arial MT"/>
                <a:cs typeface="Arial MT"/>
              </a:rPr>
              <a:t>may </a:t>
            </a:r>
            <a:r>
              <a:rPr sz="2000" dirty="0">
                <a:latin typeface="Arial MT"/>
                <a:cs typeface="Arial MT"/>
              </a:rPr>
              <a:t>never</a:t>
            </a:r>
            <a:r>
              <a:rPr sz="2000" spc="-10" dirty="0">
                <a:latin typeface="Arial MT"/>
                <a:cs typeface="Arial MT"/>
              </a:rPr>
              <a:t> </a:t>
            </a:r>
            <a:r>
              <a:rPr sz="2000" dirty="0">
                <a:latin typeface="Arial MT"/>
                <a:cs typeface="Arial MT"/>
              </a:rPr>
              <a:t>reach</a:t>
            </a:r>
            <a:r>
              <a:rPr sz="2000" spc="-5" dirty="0">
                <a:latin typeface="Arial MT"/>
                <a:cs typeface="Arial MT"/>
              </a:rPr>
              <a:t> </a:t>
            </a:r>
            <a:r>
              <a:rPr sz="2000" dirty="0">
                <a:latin typeface="Arial MT"/>
                <a:cs typeface="Arial MT"/>
              </a:rPr>
              <a:t>such</a:t>
            </a:r>
            <a:r>
              <a:rPr sz="2000" spc="-5" dirty="0">
                <a:latin typeface="Arial MT"/>
                <a:cs typeface="Arial MT"/>
              </a:rPr>
              <a:t> </a:t>
            </a:r>
            <a:r>
              <a:rPr sz="2000" dirty="0">
                <a:latin typeface="Arial MT"/>
                <a:cs typeface="Arial MT"/>
              </a:rPr>
              <a:t>a</a:t>
            </a:r>
            <a:r>
              <a:rPr sz="2000" spc="-30" dirty="0">
                <a:latin typeface="Arial MT"/>
                <a:cs typeface="Arial MT"/>
              </a:rPr>
              <a:t> </a:t>
            </a:r>
            <a:r>
              <a:rPr sz="2000" dirty="0">
                <a:latin typeface="Arial MT"/>
                <a:cs typeface="Arial MT"/>
              </a:rPr>
              <a:t>steady</a:t>
            </a:r>
            <a:r>
              <a:rPr sz="2000" spc="-20" dirty="0">
                <a:latin typeface="Arial MT"/>
                <a:cs typeface="Arial MT"/>
              </a:rPr>
              <a:t> </a:t>
            </a:r>
            <a:r>
              <a:rPr sz="2000" spc="-10" dirty="0">
                <a:latin typeface="Arial MT"/>
                <a:cs typeface="Arial MT"/>
              </a:rPr>
              <a:t>state.</a:t>
            </a:r>
            <a:endParaRPr sz="2000" dirty="0">
              <a:latin typeface="Arial MT"/>
              <a:cs typeface="Arial MT"/>
            </a:endParaRPr>
          </a:p>
          <a:p>
            <a:pPr marL="355600" marR="356235" indent="-343535">
              <a:lnSpc>
                <a:spcPct val="104900"/>
              </a:lnSpc>
              <a:spcBef>
                <a:spcPts val="360"/>
              </a:spcBef>
              <a:buClr>
                <a:srgbClr val="00007C"/>
              </a:buClr>
              <a:buSzPct val="75000"/>
              <a:buFont typeface="Wingdings"/>
              <a:buChar char=""/>
              <a:tabLst>
                <a:tab pos="355600" algn="l"/>
              </a:tabLst>
            </a:pPr>
            <a:r>
              <a:rPr sz="2000" dirty="0">
                <a:latin typeface="Arial MT"/>
                <a:cs typeface="Arial MT"/>
              </a:rPr>
              <a:t>A</a:t>
            </a:r>
            <a:r>
              <a:rPr sz="2000" spc="-30" dirty="0">
                <a:latin typeface="Arial MT"/>
                <a:cs typeface="Arial MT"/>
              </a:rPr>
              <a:t> </a:t>
            </a:r>
            <a:r>
              <a:rPr sz="2000" dirty="0">
                <a:latin typeface="Arial MT"/>
                <a:cs typeface="Arial MT"/>
              </a:rPr>
              <a:t>side</a:t>
            </a:r>
            <a:r>
              <a:rPr sz="2000" spc="-15" dirty="0">
                <a:latin typeface="Arial MT"/>
                <a:cs typeface="Arial MT"/>
              </a:rPr>
              <a:t> </a:t>
            </a:r>
            <a:r>
              <a:rPr sz="2000" dirty="0">
                <a:latin typeface="Arial MT"/>
                <a:cs typeface="Arial MT"/>
              </a:rPr>
              <a:t>effect</a:t>
            </a:r>
            <a:r>
              <a:rPr sz="2000" spc="-30" dirty="0">
                <a:latin typeface="Arial MT"/>
                <a:cs typeface="Arial MT"/>
              </a:rPr>
              <a:t> </a:t>
            </a:r>
            <a:r>
              <a:rPr sz="2000" dirty="0">
                <a:latin typeface="Arial MT"/>
                <a:cs typeface="Arial MT"/>
              </a:rPr>
              <a:t>of</a:t>
            </a:r>
            <a:r>
              <a:rPr sz="2000" spc="-2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ability</a:t>
            </a:r>
            <a:r>
              <a:rPr sz="2000" spc="-15" dirty="0">
                <a:latin typeface="Arial MT"/>
                <a:cs typeface="Arial MT"/>
              </a:rPr>
              <a:t> </a:t>
            </a:r>
            <a:r>
              <a:rPr sz="2000" dirty="0">
                <a:latin typeface="Arial MT"/>
                <a:cs typeface="Arial MT"/>
              </a:rPr>
              <a:t>to</a:t>
            </a:r>
            <a:r>
              <a:rPr sz="2000" spc="-20" dirty="0">
                <a:latin typeface="Arial MT"/>
                <a:cs typeface="Arial MT"/>
              </a:rPr>
              <a:t> </a:t>
            </a:r>
            <a:r>
              <a:rPr sz="2000" dirty="0">
                <a:latin typeface="Arial MT"/>
                <a:cs typeface="Arial MT"/>
              </a:rPr>
              <a:t>record</a:t>
            </a:r>
            <a:r>
              <a:rPr sz="2000" spc="-15" dirty="0">
                <a:latin typeface="Arial MT"/>
                <a:cs typeface="Arial MT"/>
              </a:rPr>
              <a:t> </a:t>
            </a:r>
            <a:r>
              <a:rPr sz="2000" dirty="0">
                <a:latin typeface="Arial MT"/>
                <a:cs typeface="Arial MT"/>
              </a:rPr>
              <a:t>in</a:t>
            </a:r>
            <a:r>
              <a:rPr sz="2000" spc="-30" dirty="0">
                <a:latin typeface="Arial MT"/>
                <a:cs typeface="Arial MT"/>
              </a:rPr>
              <a:t> </a:t>
            </a:r>
            <a:r>
              <a:rPr sz="2000" dirty="0">
                <a:latin typeface="Arial MT"/>
                <a:cs typeface="Arial MT"/>
              </a:rPr>
              <a:t>a</a:t>
            </a:r>
            <a:r>
              <a:rPr sz="2000" spc="-15" dirty="0">
                <a:latin typeface="Arial MT"/>
                <a:cs typeface="Arial MT"/>
              </a:rPr>
              <a:t> </a:t>
            </a:r>
            <a:r>
              <a:rPr sz="2000" dirty="0">
                <a:latin typeface="Arial MT"/>
                <a:cs typeface="Arial MT"/>
              </a:rPr>
              <a:t>file</a:t>
            </a:r>
            <a:r>
              <a:rPr sz="2000" spc="-20" dirty="0">
                <a:latin typeface="Arial MT"/>
                <a:cs typeface="Arial MT"/>
              </a:rPr>
              <a:t> </a:t>
            </a:r>
            <a:r>
              <a:rPr sz="2000" dirty="0">
                <a:latin typeface="Arial MT"/>
                <a:cs typeface="Arial MT"/>
              </a:rPr>
              <a:t>the</a:t>
            </a:r>
            <a:r>
              <a:rPr sz="2000" spc="-15" dirty="0">
                <a:latin typeface="Arial MT"/>
                <a:cs typeface="Arial MT"/>
              </a:rPr>
              <a:t> </a:t>
            </a:r>
            <a:r>
              <a:rPr sz="2000" dirty="0">
                <a:latin typeface="Arial MT"/>
                <a:cs typeface="Arial MT"/>
              </a:rPr>
              <a:t>complete</a:t>
            </a:r>
            <a:r>
              <a:rPr sz="2000" spc="-20" dirty="0">
                <a:latin typeface="Arial MT"/>
                <a:cs typeface="Arial MT"/>
              </a:rPr>
              <a:t> </a:t>
            </a:r>
            <a:r>
              <a:rPr sz="2000" dirty="0">
                <a:latin typeface="Arial MT"/>
                <a:cs typeface="Arial MT"/>
              </a:rPr>
              <a:t>state</a:t>
            </a:r>
            <a:r>
              <a:rPr sz="2000" spc="-20" dirty="0">
                <a:latin typeface="Arial MT"/>
                <a:cs typeface="Arial MT"/>
              </a:rPr>
              <a:t> </a:t>
            </a:r>
            <a:r>
              <a:rPr sz="2000" dirty="0">
                <a:latin typeface="Arial MT"/>
                <a:cs typeface="Arial MT"/>
              </a:rPr>
              <a:t>of</a:t>
            </a:r>
            <a:r>
              <a:rPr sz="2000" spc="-25" dirty="0">
                <a:latin typeface="Arial MT"/>
                <a:cs typeface="Arial MT"/>
              </a:rPr>
              <a:t> </a:t>
            </a:r>
            <a:r>
              <a:rPr sz="2000" spc="-50" dirty="0">
                <a:latin typeface="Arial MT"/>
                <a:cs typeface="Arial MT"/>
              </a:rPr>
              <a:t>a </a:t>
            </a:r>
            <a:r>
              <a:rPr sz="2000" dirty="0">
                <a:latin typeface="Arial MT"/>
                <a:cs typeface="Arial MT"/>
              </a:rPr>
              <a:t>VM</a:t>
            </a:r>
            <a:r>
              <a:rPr sz="2000" spc="-35" dirty="0">
                <a:latin typeface="Arial MT"/>
                <a:cs typeface="Arial MT"/>
              </a:rPr>
              <a:t> </a:t>
            </a:r>
            <a:r>
              <a:rPr sz="2000" dirty="0">
                <a:latin typeface="Arial MT"/>
                <a:cs typeface="Arial MT"/>
              </a:rPr>
              <a:t>is</a:t>
            </a:r>
            <a:r>
              <a:rPr sz="2000" spc="-20"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possibility</a:t>
            </a:r>
            <a:r>
              <a:rPr sz="2000" spc="-20" dirty="0">
                <a:latin typeface="Arial MT"/>
                <a:cs typeface="Arial MT"/>
              </a:rPr>
              <a:t> </a:t>
            </a:r>
            <a:r>
              <a:rPr sz="2000" dirty="0">
                <a:latin typeface="Arial MT"/>
                <a:cs typeface="Arial MT"/>
              </a:rPr>
              <a:t>to</a:t>
            </a:r>
            <a:r>
              <a:rPr sz="2000" spc="-20" dirty="0">
                <a:latin typeface="Arial MT"/>
                <a:cs typeface="Arial MT"/>
              </a:rPr>
              <a:t> </a:t>
            </a:r>
            <a:r>
              <a:rPr sz="2000" dirty="0">
                <a:latin typeface="Arial MT"/>
                <a:cs typeface="Arial MT"/>
              </a:rPr>
              <a:t>roll</a:t>
            </a:r>
            <a:r>
              <a:rPr sz="2000" spc="-35" dirty="0">
                <a:latin typeface="Arial MT"/>
                <a:cs typeface="Arial MT"/>
              </a:rPr>
              <a:t> </a:t>
            </a:r>
            <a:r>
              <a:rPr sz="2000" dirty="0">
                <a:latin typeface="Arial MT"/>
                <a:cs typeface="Arial MT"/>
              </a:rPr>
              <a:t>back</a:t>
            </a:r>
            <a:r>
              <a:rPr sz="2000" spc="-20" dirty="0">
                <a:latin typeface="Arial MT"/>
                <a:cs typeface="Arial MT"/>
              </a:rPr>
              <a:t> </a:t>
            </a:r>
            <a:r>
              <a:rPr sz="2000" dirty="0">
                <a:latin typeface="Arial MT"/>
                <a:cs typeface="Arial MT"/>
              </a:rPr>
              <a:t>a</a:t>
            </a:r>
            <a:r>
              <a:rPr sz="2000" spc="-20" dirty="0">
                <a:latin typeface="Arial MT"/>
                <a:cs typeface="Arial MT"/>
              </a:rPr>
              <a:t> </a:t>
            </a:r>
            <a:r>
              <a:rPr sz="2000" dirty="0">
                <a:latin typeface="Arial MT"/>
                <a:cs typeface="Arial MT"/>
              </a:rPr>
              <a:t>VM.</a:t>
            </a:r>
            <a:r>
              <a:rPr sz="2000" spc="-25" dirty="0">
                <a:latin typeface="Arial MT"/>
                <a:cs typeface="Arial MT"/>
              </a:rPr>
              <a:t> </a:t>
            </a:r>
            <a:r>
              <a:rPr sz="2000" dirty="0">
                <a:latin typeface="Arial MT"/>
                <a:cs typeface="Arial MT"/>
              </a:rPr>
              <a:t>This</a:t>
            </a:r>
            <a:r>
              <a:rPr sz="2000" spc="-20" dirty="0">
                <a:latin typeface="Arial MT"/>
                <a:cs typeface="Arial MT"/>
              </a:rPr>
              <a:t> </a:t>
            </a:r>
            <a:r>
              <a:rPr sz="2000" dirty="0">
                <a:latin typeface="Arial MT"/>
                <a:cs typeface="Arial MT"/>
              </a:rPr>
              <a:t>allows</a:t>
            </a:r>
            <a:r>
              <a:rPr sz="2000" spc="-10" dirty="0">
                <a:latin typeface="Arial MT"/>
                <a:cs typeface="Arial MT"/>
              </a:rPr>
              <a:t> </a:t>
            </a:r>
            <a:r>
              <a:rPr sz="2000" dirty="0">
                <a:latin typeface="Arial MT"/>
                <a:cs typeface="Arial MT"/>
              </a:rPr>
              <a:t>a</a:t>
            </a:r>
            <a:r>
              <a:rPr sz="2000" spc="-30" dirty="0">
                <a:latin typeface="Arial MT"/>
                <a:cs typeface="Arial MT"/>
              </a:rPr>
              <a:t> </a:t>
            </a:r>
            <a:r>
              <a:rPr sz="2000" dirty="0">
                <a:latin typeface="Arial MT"/>
                <a:cs typeface="Arial MT"/>
              </a:rPr>
              <a:t>new</a:t>
            </a:r>
            <a:r>
              <a:rPr sz="2000" spc="-15" dirty="0">
                <a:latin typeface="Arial MT"/>
                <a:cs typeface="Arial MT"/>
              </a:rPr>
              <a:t> </a:t>
            </a:r>
            <a:r>
              <a:rPr sz="2000" dirty="0">
                <a:latin typeface="Arial MT"/>
                <a:cs typeface="Arial MT"/>
              </a:rPr>
              <a:t>type</a:t>
            </a:r>
            <a:r>
              <a:rPr sz="2000" spc="-30" dirty="0">
                <a:latin typeface="Arial MT"/>
                <a:cs typeface="Arial MT"/>
              </a:rPr>
              <a:t> </a:t>
            </a:r>
            <a:r>
              <a:rPr sz="2000" spc="-25" dirty="0">
                <a:latin typeface="Arial MT"/>
                <a:cs typeface="Arial MT"/>
              </a:rPr>
              <a:t>of </a:t>
            </a:r>
            <a:r>
              <a:rPr sz="2000" dirty="0">
                <a:latin typeface="Arial MT"/>
                <a:cs typeface="Arial MT"/>
              </a:rPr>
              <a:t>vulnerability</a:t>
            </a:r>
            <a:r>
              <a:rPr sz="2000" spc="-30" dirty="0">
                <a:latin typeface="Arial MT"/>
                <a:cs typeface="Arial MT"/>
              </a:rPr>
              <a:t> </a:t>
            </a:r>
            <a:r>
              <a:rPr sz="2000" dirty="0">
                <a:latin typeface="Arial MT"/>
                <a:cs typeface="Arial MT"/>
              </a:rPr>
              <a:t>caused</a:t>
            </a:r>
            <a:r>
              <a:rPr sz="2000" spc="-25" dirty="0">
                <a:latin typeface="Arial MT"/>
                <a:cs typeface="Arial MT"/>
              </a:rPr>
              <a:t> </a:t>
            </a:r>
            <a:r>
              <a:rPr sz="2000" dirty="0">
                <a:latin typeface="Arial MT"/>
                <a:cs typeface="Arial MT"/>
              </a:rPr>
              <a:t>by</a:t>
            </a:r>
            <a:r>
              <a:rPr sz="2000" spc="-25" dirty="0">
                <a:latin typeface="Arial MT"/>
                <a:cs typeface="Arial MT"/>
              </a:rPr>
              <a:t> </a:t>
            </a:r>
            <a:r>
              <a:rPr sz="2000" dirty="0">
                <a:latin typeface="Arial MT"/>
                <a:cs typeface="Arial MT"/>
              </a:rPr>
              <a:t>events</a:t>
            </a:r>
            <a:r>
              <a:rPr sz="2000" spc="-25" dirty="0">
                <a:latin typeface="Arial MT"/>
                <a:cs typeface="Arial MT"/>
              </a:rPr>
              <a:t> </a:t>
            </a:r>
            <a:r>
              <a:rPr sz="2000" dirty="0">
                <a:latin typeface="Arial MT"/>
                <a:cs typeface="Arial MT"/>
              </a:rPr>
              <a:t>recorded</a:t>
            </a:r>
            <a:r>
              <a:rPr sz="2000" spc="-30" dirty="0">
                <a:latin typeface="Arial MT"/>
                <a:cs typeface="Arial MT"/>
              </a:rPr>
              <a:t> </a:t>
            </a:r>
            <a:r>
              <a:rPr sz="2000" dirty="0">
                <a:latin typeface="Arial MT"/>
                <a:cs typeface="Arial MT"/>
              </a:rPr>
              <a:t>in</a:t>
            </a:r>
            <a:r>
              <a:rPr sz="2000" spc="-2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memory</a:t>
            </a:r>
            <a:r>
              <a:rPr sz="2000" spc="-40" dirty="0">
                <a:latin typeface="Arial MT"/>
                <a:cs typeface="Arial MT"/>
              </a:rPr>
              <a:t> </a:t>
            </a:r>
            <a:r>
              <a:rPr sz="2000" dirty="0">
                <a:latin typeface="Arial MT"/>
                <a:cs typeface="Arial MT"/>
              </a:rPr>
              <a:t>of</a:t>
            </a:r>
            <a:r>
              <a:rPr sz="2000" spc="-35" dirty="0">
                <a:latin typeface="Arial MT"/>
                <a:cs typeface="Arial MT"/>
              </a:rPr>
              <a:t> an </a:t>
            </a:r>
            <a:r>
              <a:rPr sz="2000" spc="-10" dirty="0">
                <a:latin typeface="Arial MT"/>
                <a:cs typeface="Arial MT"/>
              </a:rPr>
              <a:t>attacker</a:t>
            </a:r>
            <a:r>
              <a:rPr sz="2000" spc="-10" dirty="0" smtClean="0">
                <a:latin typeface="Arial MT"/>
                <a:cs typeface="Arial MT"/>
              </a:rPr>
              <a:t>.</a:t>
            </a:r>
            <a:endParaRPr lang="en-US" sz="2000" spc="-10" dirty="0" smtClean="0">
              <a:latin typeface="Arial MT"/>
              <a:cs typeface="Arial MT"/>
            </a:endParaRPr>
          </a:p>
          <a:p>
            <a:pPr marL="355600" marR="356235" indent="-343535">
              <a:lnSpc>
                <a:spcPct val="104900"/>
              </a:lnSpc>
              <a:spcBef>
                <a:spcPts val="360"/>
              </a:spcBef>
              <a:buClr>
                <a:srgbClr val="00007C"/>
              </a:buClr>
              <a:buSzPct val="75000"/>
              <a:buFont typeface="Wingdings"/>
              <a:buChar char=""/>
              <a:tabLst>
                <a:tab pos="355600" algn="l"/>
              </a:tabLst>
            </a:pPr>
            <a:r>
              <a:rPr lang="en-US" sz="2000" dirty="0" smtClean="0">
                <a:latin typeface="Arial MT"/>
                <a:cs typeface="Arial MT"/>
              </a:rPr>
              <a:t>Virtualization</a:t>
            </a:r>
            <a:r>
              <a:rPr lang="en-US" sz="2000" spc="-40" dirty="0" smtClean="0">
                <a:latin typeface="Arial MT"/>
                <a:cs typeface="Arial MT"/>
              </a:rPr>
              <a:t> </a:t>
            </a:r>
            <a:r>
              <a:rPr lang="en-US" sz="2000" dirty="0" smtClean="0">
                <a:latin typeface="Arial MT"/>
                <a:cs typeface="Arial MT"/>
              </a:rPr>
              <a:t>undermines</a:t>
            </a:r>
            <a:r>
              <a:rPr lang="en-US" sz="2000" spc="-40" dirty="0" smtClean="0">
                <a:latin typeface="Arial MT"/>
                <a:cs typeface="Arial MT"/>
              </a:rPr>
              <a:t> </a:t>
            </a:r>
            <a:r>
              <a:rPr lang="en-US" sz="2000" dirty="0" smtClean="0">
                <a:latin typeface="Arial MT"/>
                <a:cs typeface="Arial MT"/>
              </a:rPr>
              <a:t>the</a:t>
            </a:r>
            <a:r>
              <a:rPr lang="en-US" sz="2000" spc="-40" dirty="0" smtClean="0">
                <a:latin typeface="Arial MT"/>
                <a:cs typeface="Arial MT"/>
              </a:rPr>
              <a:t> </a:t>
            </a:r>
            <a:r>
              <a:rPr lang="en-US" sz="2000" dirty="0" smtClean="0">
                <a:latin typeface="Arial MT"/>
                <a:cs typeface="Arial MT"/>
              </a:rPr>
              <a:t>basic</a:t>
            </a:r>
            <a:r>
              <a:rPr lang="en-US" sz="2000" spc="-30" dirty="0" smtClean="0">
                <a:latin typeface="Arial MT"/>
                <a:cs typeface="Arial MT"/>
              </a:rPr>
              <a:t> </a:t>
            </a:r>
            <a:r>
              <a:rPr lang="en-US" sz="2000" dirty="0" smtClean="0">
                <a:latin typeface="Arial MT"/>
                <a:cs typeface="Arial MT"/>
              </a:rPr>
              <a:t>principle</a:t>
            </a:r>
            <a:r>
              <a:rPr lang="en-US" sz="2000" spc="-35" dirty="0" smtClean="0">
                <a:latin typeface="Arial MT"/>
                <a:cs typeface="Arial MT"/>
              </a:rPr>
              <a:t> </a:t>
            </a:r>
            <a:r>
              <a:rPr lang="en-US" sz="2000" dirty="0" smtClean="0">
                <a:latin typeface="Arial MT"/>
                <a:cs typeface="Arial MT"/>
              </a:rPr>
              <a:t>that</a:t>
            </a:r>
            <a:r>
              <a:rPr lang="en-US" sz="2000" spc="-45" dirty="0" smtClean="0">
                <a:latin typeface="Arial MT"/>
                <a:cs typeface="Arial MT"/>
              </a:rPr>
              <a:t> </a:t>
            </a:r>
            <a:r>
              <a:rPr lang="en-US" sz="2000" dirty="0" smtClean="0">
                <a:latin typeface="Arial MT"/>
                <a:cs typeface="Arial MT"/>
              </a:rPr>
              <a:t>time</a:t>
            </a:r>
            <a:r>
              <a:rPr lang="en-US" sz="2000" spc="-40" dirty="0" smtClean="0">
                <a:latin typeface="Arial MT"/>
                <a:cs typeface="Arial MT"/>
              </a:rPr>
              <a:t> </a:t>
            </a:r>
            <a:r>
              <a:rPr lang="en-US" sz="2000" dirty="0" smtClean="0">
                <a:latin typeface="Arial MT"/>
                <a:cs typeface="Arial MT"/>
              </a:rPr>
              <a:t>sensitive</a:t>
            </a:r>
            <a:r>
              <a:rPr lang="en-US" sz="2000" spc="-45" dirty="0" smtClean="0">
                <a:latin typeface="Arial MT"/>
                <a:cs typeface="Arial MT"/>
              </a:rPr>
              <a:t> </a:t>
            </a:r>
            <a:r>
              <a:rPr lang="en-US" sz="2000" spc="-20" dirty="0" smtClean="0">
                <a:latin typeface="Arial MT"/>
                <a:cs typeface="Arial MT"/>
              </a:rPr>
              <a:t>data </a:t>
            </a:r>
            <a:r>
              <a:rPr lang="en-US" sz="2000" dirty="0" smtClean="0">
                <a:latin typeface="Arial MT"/>
                <a:cs typeface="Arial MT"/>
              </a:rPr>
              <a:t>stored</a:t>
            </a:r>
            <a:r>
              <a:rPr lang="en-US" sz="2000" spc="-20" dirty="0" smtClean="0">
                <a:latin typeface="Arial MT"/>
                <a:cs typeface="Arial MT"/>
              </a:rPr>
              <a:t> </a:t>
            </a:r>
            <a:r>
              <a:rPr lang="en-US" sz="2000" dirty="0" smtClean="0">
                <a:latin typeface="Arial MT"/>
                <a:cs typeface="Arial MT"/>
              </a:rPr>
              <a:t>on</a:t>
            </a:r>
            <a:r>
              <a:rPr lang="en-US" sz="2000" spc="-15" dirty="0" smtClean="0">
                <a:latin typeface="Arial MT"/>
                <a:cs typeface="Arial MT"/>
              </a:rPr>
              <a:t> </a:t>
            </a:r>
            <a:r>
              <a:rPr lang="en-US" sz="2000" dirty="0" smtClean="0">
                <a:latin typeface="Arial MT"/>
                <a:cs typeface="Arial MT"/>
              </a:rPr>
              <a:t>any</a:t>
            </a:r>
            <a:r>
              <a:rPr lang="en-US" sz="2000" spc="-30" dirty="0" smtClean="0">
                <a:latin typeface="Arial MT"/>
                <a:cs typeface="Arial MT"/>
              </a:rPr>
              <a:t> </a:t>
            </a:r>
            <a:r>
              <a:rPr lang="en-US" sz="2000" dirty="0" smtClean="0">
                <a:latin typeface="Arial MT"/>
                <a:cs typeface="Arial MT"/>
              </a:rPr>
              <a:t>system</a:t>
            </a:r>
            <a:r>
              <a:rPr lang="en-US" sz="2000" spc="-20" dirty="0" smtClean="0">
                <a:latin typeface="Arial MT"/>
                <a:cs typeface="Arial MT"/>
              </a:rPr>
              <a:t> </a:t>
            </a:r>
            <a:r>
              <a:rPr lang="en-US" sz="2000" dirty="0" smtClean="0">
                <a:latin typeface="Arial MT"/>
                <a:cs typeface="Arial MT"/>
              </a:rPr>
              <a:t>should</a:t>
            </a:r>
            <a:r>
              <a:rPr lang="en-US" sz="2000" spc="-15" dirty="0" smtClean="0">
                <a:latin typeface="Arial MT"/>
                <a:cs typeface="Arial MT"/>
              </a:rPr>
              <a:t> </a:t>
            </a:r>
            <a:r>
              <a:rPr lang="en-US" sz="2000" dirty="0" smtClean="0">
                <a:latin typeface="Arial MT"/>
                <a:cs typeface="Arial MT"/>
              </a:rPr>
              <a:t>be</a:t>
            </a:r>
            <a:r>
              <a:rPr lang="en-US" sz="2000" spc="-15" dirty="0" smtClean="0">
                <a:latin typeface="Arial MT"/>
                <a:cs typeface="Arial MT"/>
              </a:rPr>
              <a:t> </a:t>
            </a:r>
            <a:r>
              <a:rPr lang="en-US" sz="2000" dirty="0" smtClean="0">
                <a:latin typeface="Arial MT"/>
                <a:cs typeface="Arial MT"/>
              </a:rPr>
              <a:t>reduced</a:t>
            </a:r>
            <a:r>
              <a:rPr lang="en-US" sz="2000" spc="-35" dirty="0" smtClean="0">
                <a:latin typeface="Arial MT"/>
                <a:cs typeface="Arial MT"/>
              </a:rPr>
              <a:t> </a:t>
            </a:r>
            <a:r>
              <a:rPr lang="en-US" sz="2000" dirty="0" smtClean="0">
                <a:latin typeface="Arial MT"/>
                <a:cs typeface="Arial MT"/>
              </a:rPr>
              <a:t>to</a:t>
            </a:r>
            <a:r>
              <a:rPr lang="en-US" sz="2000" spc="-30" dirty="0" smtClean="0">
                <a:latin typeface="Arial MT"/>
                <a:cs typeface="Arial MT"/>
              </a:rPr>
              <a:t> </a:t>
            </a:r>
            <a:r>
              <a:rPr lang="en-US" sz="2000" dirty="0" smtClean="0">
                <a:latin typeface="Arial MT"/>
                <a:cs typeface="Arial MT"/>
              </a:rPr>
              <a:t>a</a:t>
            </a:r>
            <a:r>
              <a:rPr lang="en-US" sz="2000" spc="-15" dirty="0" smtClean="0">
                <a:latin typeface="Arial MT"/>
                <a:cs typeface="Arial MT"/>
              </a:rPr>
              <a:t> </a:t>
            </a:r>
            <a:r>
              <a:rPr lang="en-US" sz="2000" spc="-10" dirty="0" smtClean="0">
                <a:latin typeface="Arial MT"/>
                <a:cs typeface="Arial MT"/>
              </a:rPr>
              <a:t>minimum.</a:t>
            </a:r>
            <a:endParaRPr lang="en-US" sz="2000" dirty="0" smtClean="0">
              <a:latin typeface="Arial MT"/>
              <a:cs typeface="Arial MT"/>
            </a:endParaRPr>
          </a:p>
        </p:txBody>
      </p:sp>
    </p:spTree>
  </p:cSld>
  <p:clrMapOvr>
    <a:masterClrMapping/>
  </p:clrMapOvr>
  <p:transition>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90600" y="533400"/>
            <a:ext cx="6705600" cy="507831"/>
          </a:xfrm>
          <a:prstGeom prst="rect">
            <a:avLst/>
          </a:prstGeom>
          <a:noFill/>
        </p:spPr>
        <p:txBody>
          <a:bodyPr wrap="square" rtlCol="0">
            <a:spAutoFit/>
          </a:bodyPr>
          <a:lstStyle/>
          <a:p>
            <a:pPr marL="12700" marR="0" lvl="0" indent="0" defTabSz="914400" eaLnBrk="1" fontAlgn="auto" latinLnBrk="0" hangingPunct="1">
              <a:lnSpc>
                <a:spcPct val="100000"/>
              </a:lnSpc>
              <a:spcBef>
                <a:spcPts val="315"/>
              </a:spcBef>
              <a:spcAft>
                <a:spcPts val="0"/>
              </a:spcAft>
              <a:buClrTx/>
              <a:buSzTx/>
              <a:buFontTx/>
              <a:buNone/>
              <a:tabLst/>
              <a:defRPr/>
            </a:pPr>
            <a:r>
              <a:rPr lang="en-US" sz="2700" b="1" dirty="0" smtClean="0">
                <a:solidFill>
                  <a:schemeClr val="tx2"/>
                </a:solidFill>
                <a:latin typeface="+mj-lt"/>
                <a:ea typeface="+mj-ea"/>
                <a:cs typeface="+mj-cs"/>
              </a:rPr>
              <a:t>Security risks posed by shared images</a:t>
            </a:r>
            <a:endParaRPr lang="en-US" sz="2700" b="1" dirty="0">
              <a:solidFill>
                <a:schemeClr val="tx2"/>
              </a:solidFill>
              <a:latin typeface="+mj-lt"/>
              <a:ea typeface="+mj-ea"/>
              <a:cs typeface="+mj-cs"/>
            </a:endParaRPr>
          </a:p>
        </p:txBody>
      </p:sp>
      <p:sp>
        <p:nvSpPr>
          <p:cNvPr id="7" name="TextBox 6"/>
          <p:cNvSpPr txBox="1"/>
          <p:nvPr/>
        </p:nvSpPr>
        <p:spPr>
          <a:xfrm>
            <a:off x="533400" y="1371600"/>
            <a:ext cx="8077200" cy="5293757"/>
          </a:xfrm>
          <a:prstGeom prst="rect">
            <a:avLst/>
          </a:prstGeom>
          <a:noFill/>
        </p:spPr>
        <p:txBody>
          <a:bodyPr wrap="square" rtlCol="0">
            <a:spAutoFit/>
          </a:bodyPr>
          <a:lstStyle/>
          <a:p>
            <a:pPr marL="698500" indent="-342900">
              <a:buClr>
                <a:schemeClr val="tx2"/>
              </a:buClr>
              <a:buFont typeface="Wingdings" panose="05000000000000000000" pitchFamily="2" charset="2"/>
              <a:buChar char="§"/>
            </a:pPr>
            <a:r>
              <a:rPr lang="en-US" sz="2000" dirty="0">
                <a:latin typeface="Arial MT"/>
                <a:cs typeface="Arial MT"/>
              </a:rPr>
              <a:t>An Amazon Machine Image (AMI) is a pre-configured virtual machine template used to launch EC2 instances in Amazon Web Services (AWS). AMIs contain the necessary information to set up an instance, including:</a:t>
            </a:r>
          </a:p>
          <a:p>
            <a:pPr marL="698500" indent="-342900">
              <a:buClr>
                <a:schemeClr val="tx2"/>
              </a:buClr>
              <a:buFont typeface="Wingdings" panose="05000000000000000000" pitchFamily="2" charset="2"/>
              <a:buChar char="§"/>
            </a:pPr>
            <a:r>
              <a:rPr lang="en-US" sz="2000" dirty="0">
                <a:latin typeface="Arial MT"/>
                <a:cs typeface="Arial MT"/>
              </a:rPr>
              <a:t>Operating System (OS) – Linux (Amazon Linux, Ubuntu, Red Hat) or Windows Server.</a:t>
            </a:r>
          </a:p>
          <a:p>
            <a:pPr marL="698500" indent="-342900">
              <a:buClr>
                <a:schemeClr val="tx2"/>
              </a:buClr>
              <a:buFont typeface="Wingdings" panose="05000000000000000000" pitchFamily="2" charset="2"/>
              <a:buChar char="§"/>
            </a:pPr>
            <a:r>
              <a:rPr lang="en-US" sz="2000" dirty="0">
                <a:latin typeface="Arial MT"/>
                <a:cs typeface="Arial MT"/>
              </a:rPr>
              <a:t>Application Software – Pre-installed applications, databases. Security &amp; Configuration Settings – Firewalls, user permissions, and system hardening</a:t>
            </a:r>
          </a:p>
          <a:p>
            <a:pPr marL="698500" indent="-342900">
              <a:buClr>
                <a:schemeClr val="tx2"/>
              </a:buClr>
              <a:buFont typeface="Wingdings" panose="05000000000000000000" pitchFamily="2" charset="2"/>
              <a:buChar char="§"/>
            </a:pPr>
            <a:r>
              <a:rPr lang="en-US" sz="2000" dirty="0">
                <a:latin typeface="Arial MT"/>
                <a:cs typeface="Arial MT"/>
              </a:rPr>
              <a:t>Image sharing is critical for the IaaS cloud delivery model.</a:t>
            </a:r>
          </a:p>
          <a:p>
            <a:pPr marL="698500" indent="-342900">
              <a:buClr>
                <a:schemeClr val="tx2"/>
              </a:buClr>
              <a:buFont typeface="Wingdings" panose="05000000000000000000" pitchFamily="2" charset="2"/>
              <a:buChar char="§"/>
            </a:pPr>
            <a:r>
              <a:rPr lang="en-US" sz="2000" dirty="0">
                <a:latin typeface="Arial MT"/>
                <a:cs typeface="Arial MT"/>
              </a:rPr>
              <a:t>Many of the images analyzed by a recent report allowed a user to undelete files, recover credentials, private keys, or other types of sensitive information with little effort and using standard tools.</a:t>
            </a:r>
          </a:p>
          <a:p>
            <a:pPr marL="698500" indent="-342900">
              <a:buClr>
                <a:schemeClr val="tx2"/>
              </a:buClr>
              <a:buFont typeface="Wingdings" panose="05000000000000000000" pitchFamily="2" charset="2"/>
              <a:buChar char="§"/>
            </a:pPr>
            <a:r>
              <a:rPr lang="en-US" sz="2000" dirty="0">
                <a:latin typeface="Arial MT"/>
                <a:cs typeface="Arial MT"/>
              </a:rPr>
              <a:t>A software vulnerability audit revealed that 98% of the Windows AMIs and 58% of Linux AMIs audited had critical vulnerabilities.</a:t>
            </a:r>
          </a:p>
          <a:p>
            <a:endParaRPr lang="en-US" dirty="0"/>
          </a:p>
        </p:txBody>
      </p:sp>
    </p:spTree>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87748" y="1295400"/>
            <a:ext cx="7578725" cy="4376711"/>
          </a:xfrm>
          <a:prstGeom prst="rect">
            <a:avLst/>
          </a:prstGeom>
        </p:spPr>
        <p:txBody>
          <a:bodyPr vert="horz" wrap="square" lIns="0" tIns="8255" rIns="0" bIns="0" rtlCol="0">
            <a:spAutoFit/>
          </a:bodyPr>
          <a:lstStyle/>
          <a:p>
            <a:pPr marL="362585" indent="-349885">
              <a:lnSpc>
                <a:spcPct val="100000"/>
              </a:lnSpc>
              <a:spcBef>
                <a:spcPts val="455"/>
              </a:spcBef>
              <a:buClr>
                <a:srgbClr val="9999CC"/>
              </a:buClr>
              <a:buSzPct val="72500"/>
              <a:buFont typeface="Wingdings" panose="05000000000000000000" pitchFamily="2" charset="2"/>
              <a:buChar char="§"/>
              <a:tabLst>
                <a:tab pos="362585" algn="l"/>
              </a:tabLst>
            </a:pPr>
            <a:r>
              <a:rPr sz="2000" dirty="0" smtClean="0">
                <a:latin typeface="Arial MT"/>
                <a:cs typeface="Arial MT"/>
              </a:rPr>
              <a:t>Security</a:t>
            </a:r>
            <a:r>
              <a:rPr sz="2000" spc="-25" dirty="0" smtClean="0">
                <a:latin typeface="Arial MT"/>
                <a:cs typeface="Arial MT"/>
              </a:rPr>
              <a:t> </a:t>
            </a:r>
            <a:r>
              <a:rPr sz="2000" spc="-10" dirty="0">
                <a:latin typeface="Arial MT"/>
                <a:cs typeface="Arial MT"/>
              </a:rPr>
              <a:t>risks:</a:t>
            </a:r>
            <a:endParaRPr sz="2000" dirty="0">
              <a:latin typeface="Arial MT"/>
              <a:cs typeface="Arial MT"/>
            </a:endParaRPr>
          </a:p>
          <a:p>
            <a:pPr marL="705485" marR="330200" indent="-342900">
              <a:lnSpc>
                <a:spcPct val="101499"/>
              </a:lnSpc>
              <a:spcBef>
                <a:spcPts val="434"/>
              </a:spcBef>
              <a:buClr>
                <a:schemeClr val="tx2"/>
              </a:buClr>
              <a:buFont typeface="Wingdings" panose="05000000000000000000" pitchFamily="2" charset="2"/>
              <a:buChar char="§"/>
            </a:pPr>
            <a:r>
              <a:rPr sz="2000" b="1" dirty="0">
                <a:latin typeface="Arial"/>
                <a:cs typeface="Arial"/>
              </a:rPr>
              <a:t>Backdoors</a:t>
            </a:r>
            <a:r>
              <a:rPr sz="2000" b="1" spc="-40" dirty="0">
                <a:latin typeface="Arial"/>
                <a:cs typeface="Arial"/>
              </a:rPr>
              <a:t> </a:t>
            </a:r>
            <a:r>
              <a:rPr sz="2000" b="1" dirty="0">
                <a:latin typeface="Arial"/>
                <a:cs typeface="Arial"/>
              </a:rPr>
              <a:t>and</a:t>
            </a:r>
            <a:r>
              <a:rPr sz="2000" b="1" spc="-35" dirty="0">
                <a:latin typeface="Arial"/>
                <a:cs typeface="Arial"/>
              </a:rPr>
              <a:t> </a:t>
            </a:r>
            <a:r>
              <a:rPr sz="2000" b="1" dirty="0">
                <a:latin typeface="Arial"/>
                <a:cs typeface="Arial"/>
              </a:rPr>
              <a:t>leftover</a:t>
            </a:r>
            <a:r>
              <a:rPr sz="2000" b="1" spc="-40" dirty="0">
                <a:latin typeface="Arial"/>
                <a:cs typeface="Arial"/>
              </a:rPr>
              <a:t> </a:t>
            </a:r>
            <a:r>
              <a:rPr sz="2000" b="1" dirty="0">
                <a:latin typeface="Arial"/>
                <a:cs typeface="Arial"/>
              </a:rPr>
              <a:t>credentials</a:t>
            </a:r>
            <a:r>
              <a:rPr sz="2000" dirty="0">
                <a:latin typeface="Arial MT"/>
                <a:cs typeface="Arial MT"/>
              </a:rPr>
              <a:t>:</a:t>
            </a:r>
            <a:r>
              <a:rPr sz="2000" spc="-45" dirty="0">
                <a:latin typeface="Arial MT"/>
                <a:cs typeface="Arial MT"/>
              </a:rPr>
              <a:t> </a:t>
            </a:r>
            <a:r>
              <a:rPr sz="2000" dirty="0">
                <a:latin typeface="Arial MT"/>
                <a:cs typeface="Arial MT"/>
              </a:rPr>
              <a:t>Attackers</a:t>
            </a:r>
            <a:r>
              <a:rPr sz="2000" spc="-30" dirty="0">
                <a:latin typeface="Arial MT"/>
                <a:cs typeface="Arial MT"/>
              </a:rPr>
              <a:t> </a:t>
            </a:r>
            <a:r>
              <a:rPr sz="2000" dirty="0">
                <a:latin typeface="Arial MT"/>
                <a:cs typeface="Arial MT"/>
              </a:rPr>
              <a:t>may</a:t>
            </a:r>
            <a:r>
              <a:rPr sz="2000" spc="-50" dirty="0">
                <a:latin typeface="Arial MT"/>
                <a:cs typeface="Arial MT"/>
              </a:rPr>
              <a:t> </a:t>
            </a:r>
            <a:r>
              <a:rPr sz="2000" spc="-10" dirty="0">
                <a:latin typeface="Arial MT"/>
                <a:cs typeface="Arial MT"/>
              </a:rPr>
              <a:t>install </a:t>
            </a:r>
            <a:r>
              <a:rPr sz="2000" dirty="0">
                <a:latin typeface="Arial MT"/>
                <a:cs typeface="Arial MT"/>
              </a:rPr>
              <a:t>backdoor</a:t>
            </a:r>
            <a:r>
              <a:rPr sz="2000" spc="-50" dirty="0">
                <a:latin typeface="Arial MT"/>
                <a:cs typeface="Arial MT"/>
              </a:rPr>
              <a:t> </a:t>
            </a:r>
            <a:r>
              <a:rPr sz="2000" dirty="0">
                <a:latin typeface="Arial MT"/>
                <a:cs typeface="Arial MT"/>
              </a:rPr>
              <a:t>scripts</a:t>
            </a:r>
            <a:r>
              <a:rPr sz="2000" spc="-40" dirty="0">
                <a:latin typeface="Arial MT"/>
                <a:cs typeface="Arial MT"/>
              </a:rPr>
              <a:t> </a:t>
            </a:r>
            <a:r>
              <a:rPr sz="2000" dirty="0">
                <a:latin typeface="Arial MT"/>
                <a:cs typeface="Arial MT"/>
              </a:rPr>
              <a:t>that</a:t>
            </a:r>
            <a:r>
              <a:rPr sz="2000" spc="-40" dirty="0">
                <a:latin typeface="Arial MT"/>
                <a:cs typeface="Arial MT"/>
              </a:rPr>
              <a:t> </a:t>
            </a:r>
            <a:r>
              <a:rPr sz="2000" dirty="0">
                <a:latin typeface="Arial MT"/>
                <a:cs typeface="Arial MT"/>
              </a:rPr>
              <a:t>provide</a:t>
            </a:r>
            <a:r>
              <a:rPr sz="2000" spc="-35" dirty="0">
                <a:latin typeface="Arial MT"/>
                <a:cs typeface="Arial MT"/>
              </a:rPr>
              <a:t> </a:t>
            </a:r>
            <a:r>
              <a:rPr sz="2000" dirty="0">
                <a:latin typeface="Arial MT"/>
                <a:cs typeface="Arial MT"/>
              </a:rPr>
              <a:t>unauthorized</a:t>
            </a:r>
            <a:r>
              <a:rPr sz="2000" spc="-45" dirty="0">
                <a:latin typeface="Arial MT"/>
                <a:cs typeface="Arial MT"/>
              </a:rPr>
              <a:t> </a:t>
            </a:r>
            <a:r>
              <a:rPr sz="2000" dirty="0">
                <a:latin typeface="Arial MT"/>
                <a:cs typeface="Arial MT"/>
              </a:rPr>
              <a:t>remote</a:t>
            </a:r>
            <a:r>
              <a:rPr sz="2000" spc="-40" dirty="0">
                <a:latin typeface="Arial MT"/>
                <a:cs typeface="Arial MT"/>
              </a:rPr>
              <a:t> </a:t>
            </a:r>
            <a:r>
              <a:rPr sz="2000" spc="-10" dirty="0">
                <a:latin typeface="Arial MT"/>
                <a:cs typeface="Arial MT"/>
              </a:rPr>
              <a:t>access.</a:t>
            </a:r>
            <a:endParaRPr sz="2000" dirty="0">
              <a:latin typeface="Arial MT"/>
              <a:cs typeface="Arial MT"/>
            </a:endParaRPr>
          </a:p>
          <a:p>
            <a:pPr marL="705485" marR="330200" indent="-342900">
              <a:lnSpc>
                <a:spcPct val="101000"/>
              </a:lnSpc>
              <a:spcBef>
                <a:spcPts val="445"/>
              </a:spcBef>
              <a:buClr>
                <a:schemeClr val="tx2"/>
              </a:buClr>
              <a:buFont typeface="Wingdings" panose="05000000000000000000" pitchFamily="2" charset="2"/>
              <a:buChar char="§"/>
            </a:pPr>
            <a:r>
              <a:rPr sz="2000" dirty="0">
                <a:latin typeface="Arial MT"/>
                <a:cs typeface="Arial MT"/>
              </a:rPr>
              <a:t>Default</a:t>
            </a:r>
            <a:r>
              <a:rPr sz="2000" spc="-45" dirty="0">
                <a:latin typeface="Arial MT"/>
                <a:cs typeface="Arial MT"/>
              </a:rPr>
              <a:t> </a:t>
            </a:r>
            <a:r>
              <a:rPr sz="2000" dirty="0">
                <a:latin typeface="Arial MT"/>
                <a:cs typeface="Arial MT"/>
              </a:rPr>
              <a:t>passwords</a:t>
            </a:r>
            <a:r>
              <a:rPr sz="2000" spc="-30" dirty="0">
                <a:latin typeface="Arial MT"/>
                <a:cs typeface="Arial MT"/>
              </a:rPr>
              <a:t> </a:t>
            </a:r>
            <a:r>
              <a:rPr sz="2000" dirty="0">
                <a:latin typeface="Arial MT"/>
                <a:cs typeface="Arial MT"/>
              </a:rPr>
              <a:t>and</a:t>
            </a:r>
            <a:r>
              <a:rPr sz="2000" spc="-35" dirty="0">
                <a:latin typeface="Arial MT"/>
                <a:cs typeface="Arial MT"/>
              </a:rPr>
              <a:t> </a:t>
            </a:r>
            <a:r>
              <a:rPr sz="2000" dirty="0">
                <a:latin typeface="Arial MT"/>
                <a:cs typeface="Arial MT"/>
              </a:rPr>
              <a:t>admin</a:t>
            </a:r>
            <a:r>
              <a:rPr sz="2000" spc="-35" dirty="0">
                <a:latin typeface="Arial MT"/>
                <a:cs typeface="Arial MT"/>
              </a:rPr>
              <a:t> </a:t>
            </a:r>
            <a:r>
              <a:rPr sz="2000" dirty="0">
                <a:latin typeface="Arial MT"/>
                <a:cs typeface="Arial MT"/>
              </a:rPr>
              <a:t>credentials</a:t>
            </a:r>
            <a:r>
              <a:rPr sz="2000" spc="-35" dirty="0">
                <a:latin typeface="Arial MT"/>
                <a:cs typeface="Arial MT"/>
              </a:rPr>
              <a:t> </a:t>
            </a:r>
            <a:r>
              <a:rPr sz="2000" dirty="0">
                <a:latin typeface="Arial MT"/>
                <a:cs typeface="Arial MT"/>
              </a:rPr>
              <a:t>might</a:t>
            </a:r>
            <a:r>
              <a:rPr sz="2000" spc="-40" dirty="0">
                <a:latin typeface="Arial MT"/>
                <a:cs typeface="Arial MT"/>
              </a:rPr>
              <a:t> </a:t>
            </a:r>
            <a:r>
              <a:rPr sz="2000" dirty="0">
                <a:latin typeface="Arial MT"/>
                <a:cs typeface="Arial MT"/>
              </a:rPr>
              <a:t>remain</a:t>
            </a:r>
            <a:r>
              <a:rPr sz="2000" spc="-35" dirty="0">
                <a:latin typeface="Arial MT"/>
                <a:cs typeface="Arial MT"/>
              </a:rPr>
              <a:t> </a:t>
            </a:r>
            <a:r>
              <a:rPr sz="2000" dirty="0">
                <a:latin typeface="Arial MT"/>
                <a:cs typeface="Arial MT"/>
              </a:rPr>
              <a:t>in</a:t>
            </a:r>
            <a:r>
              <a:rPr sz="2000" spc="-45" dirty="0">
                <a:latin typeface="Arial MT"/>
                <a:cs typeface="Arial MT"/>
              </a:rPr>
              <a:t> </a:t>
            </a:r>
            <a:r>
              <a:rPr sz="2000" spc="-25" dirty="0">
                <a:latin typeface="Arial MT"/>
                <a:cs typeface="Arial MT"/>
              </a:rPr>
              <a:t>the </a:t>
            </a:r>
            <a:r>
              <a:rPr sz="2000" spc="-10" dirty="0">
                <a:latin typeface="Arial MT"/>
                <a:cs typeface="Arial MT"/>
              </a:rPr>
              <a:t>image.</a:t>
            </a:r>
            <a:endParaRPr sz="2000" dirty="0">
              <a:latin typeface="Arial MT"/>
              <a:cs typeface="Arial MT"/>
            </a:endParaRPr>
          </a:p>
          <a:p>
            <a:pPr marL="705485" indent="-342900">
              <a:lnSpc>
                <a:spcPct val="100000"/>
              </a:lnSpc>
              <a:spcBef>
                <a:spcPts val="470"/>
              </a:spcBef>
              <a:buClr>
                <a:schemeClr val="tx2"/>
              </a:buClr>
              <a:buFont typeface="Wingdings" panose="05000000000000000000" pitchFamily="2" charset="2"/>
              <a:buChar char="§"/>
            </a:pPr>
            <a:r>
              <a:rPr sz="2000" dirty="0">
                <a:latin typeface="Arial MT"/>
                <a:cs typeface="Arial MT"/>
              </a:rPr>
              <a:t>Misconfigured</a:t>
            </a:r>
            <a:r>
              <a:rPr sz="2000" spc="-55" dirty="0">
                <a:latin typeface="Arial MT"/>
                <a:cs typeface="Arial MT"/>
              </a:rPr>
              <a:t> </a:t>
            </a:r>
            <a:r>
              <a:rPr sz="2000" dirty="0">
                <a:latin typeface="Arial MT"/>
                <a:cs typeface="Arial MT"/>
              </a:rPr>
              <a:t>services</a:t>
            </a:r>
            <a:r>
              <a:rPr sz="2000" spc="-45" dirty="0">
                <a:latin typeface="Arial MT"/>
                <a:cs typeface="Arial MT"/>
              </a:rPr>
              <a:t> </a:t>
            </a:r>
            <a:r>
              <a:rPr sz="2000" dirty="0">
                <a:latin typeface="Arial MT"/>
                <a:cs typeface="Arial MT"/>
              </a:rPr>
              <a:t>could</a:t>
            </a:r>
            <a:r>
              <a:rPr sz="2000" spc="-45" dirty="0">
                <a:latin typeface="Arial MT"/>
                <a:cs typeface="Arial MT"/>
              </a:rPr>
              <a:t> </a:t>
            </a:r>
            <a:r>
              <a:rPr sz="2000" dirty="0">
                <a:latin typeface="Arial MT"/>
                <a:cs typeface="Arial MT"/>
              </a:rPr>
              <a:t>expose</a:t>
            </a:r>
            <a:r>
              <a:rPr sz="2000" spc="-40" dirty="0">
                <a:latin typeface="Arial MT"/>
                <a:cs typeface="Arial MT"/>
              </a:rPr>
              <a:t> </a:t>
            </a:r>
            <a:r>
              <a:rPr sz="2000" dirty="0">
                <a:latin typeface="Arial MT"/>
                <a:cs typeface="Arial MT"/>
              </a:rPr>
              <a:t>internal</a:t>
            </a:r>
            <a:r>
              <a:rPr sz="2000" spc="-45" dirty="0">
                <a:latin typeface="Arial MT"/>
                <a:cs typeface="Arial MT"/>
              </a:rPr>
              <a:t> </a:t>
            </a:r>
            <a:r>
              <a:rPr sz="2000" dirty="0">
                <a:latin typeface="Arial MT"/>
                <a:cs typeface="Arial MT"/>
              </a:rPr>
              <a:t>access</a:t>
            </a:r>
            <a:r>
              <a:rPr sz="2000" spc="-55" dirty="0">
                <a:latin typeface="Arial MT"/>
                <a:cs typeface="Arial MT"/>
              </a:rPr>
              <a:t> </a:t>
            </a:r>
            <a:r>
              <a:rPr sz="2000" spc="-10" dirty="0">
                <a:latin typeface="Arial MT"/>
                <a:cs typeface="Arial MT"/>
              </a:rPr>
              <a:t>points.</a:t>
            </a:r>
            <a:endParaRPr sz="2000" dirty="0">
              <a:latin typeface="Arial MT"/>
              <a:cs typeface="Arial MT"/>
            </a:endParaRPr>
          </a:p>
          <a:p>
            <a:pPr marL="362585" marR="1474470" indent="-350520">
              <a:lnSpc>
                <a:spcPct val="101499"/>
              </a:lnSpc>
              <a:spcBef>
                <a:spcPts val="430"/>
              </a:spcBef>
              <a:buClr>
                <a:srgbClr val="9999CC"/>
              </a:buClr>
              <a:buSzPct val="72500"/>
              <a:buFont typeface="Wingdings" panose="05000000000000000000" pitchFamily="2" charset="2"/>
              <a:buChar char="§"/>
              <a:tabLst>
                <a:tab pos="362585" algn="l"/>
              </a:tabLst>
            </a:pPr>
            <a:r>
              <a:rPr sz="2000" b="1" dirty="0">
                <a:latin typeface="Arial"/>
                <a:cs typeface="Arial"/>
              </a:rPr>
              <a:t>Unsolicited</a:t>
            </a:r>
            <a:r>
              <a:rPr sz="2000" b="1" spc="-70" dirty="0">
                <a:latin typeface="Arial"/>
                <a:cs typeface="Arial"/>
              </a:rPr>
              <a:t> </a:t>
            </a:r>
            <a:r>
              <a:rPr sz="2000" b="1" dirty="0">
                <a:latin typeface="Arial"/>
                <a:cs typeface="Arial"/>
              </a:rPr>
              <a:t>connections:</a:t>
            </a:r>
            <a:r>
              <a:rPr sz="2000" b="1" spc="-60" dirty="0">
                <a:latin typeface="Arial"/>
                <a:cs typeface="Arial"/>
              </a:rPr>
              <a:t> </a:t>
            </a:r>
            <a:r>
              <a:rPr sz="2000" dirty="0">
                <a:latin typeface="Arial MT"/>
                <a:cs typeface="Arial MT"/>
              </a:rPr>
              <a:t>Compromised</a:t>
            </a:r>
            <a:r>
              <a:rPr sz="2000" spc="-65" dirty="0">
                <a:latin typeface="Arial MT"/>
                <a:cs typeface="Arial MT"/>
              </a:rPr>
              <a:t> </a:t>
            </a:r>
            <a:r>
              <a:rPr sz="2000" dirty="0">
                <a:latin typeface="Arial MT"/>
                <a:cs typeface="Arial MT"/>
              </a:rPr>
              <a:t>VMs</a:t>
            </a:r>
            <a:r>
              <a:rPr sz="2000" spc="-65" dirty="0">
                <a:latin typeface="Arial MT"/>
                <a:cs typeface="Arial MT"/>
              </a:rPr>
              <a:t> </a:t>
            </a:r>
            <a:r>
              <a:rPr sz="2000" spc="-25" dirty="0">
                <a:latin typeface="Arial MT"/>
                <a:cs typeface="Arial MT"/>
              </a:rPr>
              <a:t>can </a:t>
            </a:r>
            <a:r>
              <a:rPr sz="2000" dirty="0">
                <a:latin typeface="Arial MT"/>
                <a:cs typeface="Arial MT"/>
              </a:rPr>
              <a:t>communicate</a:t>
            </a:r>
            <a:r>
              <a:rPr sz="2000" spc="-60" dirty="0">
                <a:latin typeface="Arial MT"/>
                <a:cs typeface="Arial MT"/>
              </a:rPr>
              <a:t> </a:t>
            </a:r>
            <a:r>
              <a:rPr sz="2000" dirty="0">
                <a:latin typeface="Arial MT"/>
                <a:cs typeface="Arial MT"/>
              </a:rPr>
              <a:t>with</a:t>
            </a:r>
            <a:r>
              <a:rPr sz="2000" spc="-55" dirty="0">
                <a:latin typeface="Arial MT"/>
                <a:cs typeface="Arial MT"/>
              </a:rPr>
              <a:t> </a:t>
            </a:r>
            <a:r>
              <a:rPr sz="2000" dirty="0">
                <a:latin typeface="Arial MT"/>
                <a:cs typeface="Arial MT"/>
              </a:rPr>
              <a:t>external</a:t>
            </a:r>
            <a:r>
              <a:rPr sz="2000" spc="-50" dirty="0">
                <a:latin typeface="Arial MT"/>
                <a:cs typeface="Arial MT"/>
              </a:rPr>
              <a:t> </a:t>
            </a:r>
            <a:r>
              <a:rPr sz="2000" spc="-10" dirty="0">
                <a:latin typeface="Arial MT"/>
                <a:cs typeface="Arial MT"/>
              </a:rPr>
              <a:t>servers.</a:t>
            </a:r>
            <a:endParaRPr sz="2000" dirty="0">
              <a:latin typeface="Arial MT"/>
              <a:cs typeface="Arial MT"/>
            </a:endParaRPr>
          </a:p>
          <a:p>
            <a:pPr marL="705485" marR="276225" indent="-342900">
              <a:lnSpc>
                <a:spcPct val="101099"/>
              </a:lnSpc>
              <a:spcBef>
                <a:spcPts val="440"/>
              </a:spcBef>
              <a:buClr>
                <a:schemeClr val="tx2"/>
              </a:buClr>
              <a:buFont typeface="Wingdings" panose="05000000000000000000" pitchFamily="2" charset="2"/>
              <a:buChar char="§"/>
            </a:pPr>
            <a:r>
              <a:rPr sz="2000" dirty="0">
                <a:latin typeface="Arial MT"/>
                <a:cs typeface="Arial MT"/>
              </a:rPr>
              <a:t>Misconfigured</a:t>
            </a:r>
            <a:r>
              <a:rPr sz="2000" spc="-45" dirty="0">
                <a:latin typeface="Arial MT"/>
                <a:cs typeface="Arial MT"/>
              </a:rPr>
              <a:t> </a:t>
            </a:r>
            <a:r>
              <a:rPr sz="2000" dirty="0">
                <a:latin typeface="Arial MT"/>
                <a:cs typeface="Arial MT"/>
              </a:rPr>
              <a:t>network</a:t>
            </a:r>
            <a:r>
              <a:rPr sz="2000" spc="-45" dirty="0">
                <a:latin typeface="Arial MT"/>
                <a:cs typeface="Arial MT"/>
              </a:rPr>
              <a:t> </a:t>
            </a:r>
            <a:r>
              <a:rPr sz="2000" dirty="0">
                <a:latin typeface="Arial MT"/>
                <a:cs typeface="Arial MT"/>
              </a:rPr>
              <a:t>rules</a:t>
            </a:r>
            <a:r>
              <a:rPr sz="2000" spc="-30" dirty="0">
                <a:latin typeface="Arial MT"/>
                <a:cs typeface="Arial MT"/>
              </a:rPr>
              <a:t> </a:t>
            </a:r>
            <a:r>
              <a:rPr sz="2000" dirty="0">
                <a:latin typeface="Arial MT"/>
                <a:cs typeface="Arial MT"/>
              </a:rPr>
              <a:t>may</a:t>
            </a:r>
            <a:r>
              <a:rPr sz="2000" spc="-35" dirty="0">
                <a:latin typeface="Arial MT"/>
                <a:cs typeface="Arial MT"/>
              </a:rPr>
              <a:t> </a:t>
            </a:r>
            <a:r>
              <a:rPr sz="2000" dirty="0">
                <a:latin typeface="Arial MT"/>
                <a:cs typeface="Arial MT"/>
              </a:rPr>
              <a:t>expose</a:t>
            </a:r>
            <a:r>
              <a:rPr sz="2000" spc="-30" dirty="0">
                <a:latin typeface="Arial MT"/>
                <a:cs typeface="Arial MT"/>
              </a:rPr>
              <a:t> </a:t>
            </a:r>
            <a:r>
              <a:rPr sz="2000" dirty="0">
                <a:latin typeface="Arial MT"/>
                <a:cs typeface="Arial MT"/>
              </a:rPr>
              <a:t>sensitive</a:t>
            </a:r>
            <a:r>
              <a:rPr sz="2000" spc="-30" dirty="0">
                <a:latin typeface="Arial MT"/>
                <a:cs typeface="Arial MT"/>
              </a:rPr>
              <a:t> </a:t>
            </a:r>
            <a:r>
              <a:rPr sz="2000" dirty="0">
                <a:latin typeface="Arial MT"/>
                <a:cs typeface="Arial MT"/>
              </a:rPr>
              <a:t>data</a:t>
            </a:r>
            <a:r>
              <a:rPr sz="2000" spc="-40" dirty="0">
                <a:latin typeface="Arial MT"/>
                <a:cs typeface="Arial MT"/>
              </a:rPr>
              <a:t> </a:t>
            </a:r>
            <a:r>
              <a:rPr sz="2000" dirty="0">
                <a:latin typeface="Arial MT"/>
                <a:cs typeface="Arial MT"/>
              </a:rPr>
              <a:t>to</a:t>
            </a:r>
            <a:r>
              <a:rPr sz="2000" spc="-45" dirty="0">
                <a:latin typeface="Arial MT"/>
                <a:cs typeface="Arial MT"/>
              </a:rPr>
              <a:t> </a:t>
            </a:r>
            <a:r>
              <a:rPr sz="2000" spc="-25" dirty="0">
                <a:latin typeface="Arial MT"/>
                <a:cs typeface="Arial MT"/>
              </a:rPr>
              <a:t>the </a:t>
            </a:r>
            <a:r>
              <a:rPr sz="2000" spc="-10" dirty="0">
                <a:latin typeface="Arial MT"/>
                <a:cs typeface="Arial MT"/>
              </a:rPr>
              <a:t>internet.</a:t>
            </a:r>
            <a:endParaRPr sz="2000" dirty="0">
              <a:latin typeface="Arial MT"/>
              <a:cs typeface="Arial MT"/>
            </a:endParaRPr>
          </a:p>
          <a:p>
            <a:pPr marL="362585" marR="161290" indent="-350520">
              <a:lnSpc>
                <a:spcPct val="101000"/>
              </a:lnSpc>
              <a:spcBef>
                <a:spcPts val="459"/>
              </a:spcBef>
              <a:buClr>
                <a:srgbClr val="9999CC"/>
              </a:buClr>
              <a:buSzPct val="72500"/>
              <a:buFont typeface="Wingdings" panose="05000000000000000000" pitchFamily="2" charset="2"/>
              <a:buChar char="§"/>
              <a:tabLst>
                <a:tab pos="362585" algn="l"/>
              </a:tabLst>
            </a:pPr>
            <a:r>
              <a:rPr sz="2000" b="1" dirty="0">
                <a:latin typeface="Arial"/>
                <a:cs typeface="Arial"/>
              </a:rPr>
              <a:t>Malware</a:t>
            </a:r>
            <a:r>
              <a:rPr sz="2000" dirty="0">
                <a:latin typeface="Arial MT"/>
                <a:cs typeface="Arial MT"/>
              </a:rPr>
              <a:t>:</a:t>
            </a:r>
            <a:r>
              <a:rPr sz="2000" spc="-45" dirty="0">
                <a:latin typeface="Arial MT"/>
                <a:cs typeface="Arial MT"/>
              </a:rPr>
              <a:t> </a:t>
            </a:r>
            <a:r>
              <a:rPr sz="2000" dirty="0">
                <a:latin typeface="Arial MT"/>
                <a:cs typeface="Arial MT"/>
              </a:rPr>
              <a:t>images</a:t>
            </a:r>
            <a:r>
              <a:rPr sz="2000" spc="-35" dirty="0">
                <a:latin typeface="Arial MT"/>
                <a:cs typeface="Arial MT"/>
              </a:rPr>
              <a:t> </a:t>
            </a:r>
            <a:r>
              <a:rPr sz="2000" dirty="0">
                <a:latin typeface="Arial MT"/>
                <a:cs typeface="Arial MT"/>
              </a:rPr>
              <a:t>may</a:t>
            </a:r>
            <a:r>
              <a:rPr sz="2000" spc="-35" dirty="0">
                <a:latin typeface="Arial MT"/>
                <a:cs typeface="Arial MT"/>
              </a:rPr>
              <a:t> </a:t>
            </a:r>
            <a:r>
              <a:rPr sz="2000" dirty="0">
                <a:latin typeface="Arial MT"/>
                <a:cs typeface="Arial MT"/>
              </a:rPr>
              <a:t>contain</a:t>
            </a:r>
            <a:r>
              <a:rPr sz="2000" spc="-35" dirty="0">
                <a:latin typeface="Arial MT"/>
                <a:cs typeface="Arial MT"/>
              </a:rPr>
              <a:t> </a:t>
            </a:r>
            <a:r>
              <a:rPr sz="2000" spc="-10" dirty="0">
                <a:latin typeface="Arial MT"/>
                <a:cs typeface="Arial MT"/>
              </a:rPr>
              <a:t>pre-</a:t>
            </a:r>
            <a:r>
              <a:rPr sz="2000" dirty="0">
                <a:latin typeface="Arial MT"/>
                <a:cs typeface="Arial MT"/>
              </a:rPr>
              <a:t>installed</a:t>
            </a:r>
            <a:r>
              <a:rPr sz="2000" spc="-35" dirty="0">
                <a:latin typeface="Arial MT"/>
                <a:cs typeface="Arial MT"/>
              </a:rPr>
              <a:t> </a:t>
            </a:r>
            <a:r>
              <a:rPr sz="2000" dirty="0">
                <a:latin typeface="Arial MT"/>
                <a:cs typeface="Arial MT"/>
              </a:rPr>
              <a:t>malware,</a:t>
            </a:r>
            <a:r>
              <a:rPr sz="2000" spc="-55" dirty="0">
                <a:latin typeface="Arial MT"/>
                <a:cs typeface="Arial MT"/>
              </a:rPr>
              <a:t> </a:t>
            </a:r>
            <a:r>
              <a:rPr sz="2000" spc="-10" dirty="0">
                <a:latin typeface="Arial MT"/>
                <a:cs typeface="Arial MT"/>
              </a:rPr>
              <a:t>spyware, </a:t>
            </a:r>
            <a:r>
              <a:rPr sz="2000" dirty="0">
                <a:latin typeface="Arial MT"/>
                <a:cs typeface="Arial MT"/>
              </a:rPr>
              <a:t>or</a:t>
            </a:r>
            <a:r>
              <a:rPr sz="2000" spc="5" dirty="0">
                <a:latin typeface="Arial MT"/>
                <a:cs typeface="Arial MT"/>
              </a:rPr>
              <a:t> </a:t>
            </a:r>
            <a:r>
              <a:rPr sz="2000" spc="-10" dirty="0">
                <a:latin typeface="Arial MT"/>
                <a:cs typeface="Arial MT"/>
              </a:rPr>
              <a:t>ransomware.</a:t>
            </a:r>
            <a:endParaRPr sz="2000" dirty="0">
              <a:latin typeface="Arial MT"/>
              <a:cs typeface="Arial MT"/>
            </a:endParaRPr>
          </a:p>
        </p:txBody>
      </p:sp>
      <p:sp>
        <p:nvSpPr>
          <p:cNvPr id="6" name="TextBox 5"/>
          <p:cNvSpPr txBox="1"/>
          <p:nvPr/>
        </p:nvSpPr>
        <p:spPr>
          <a:xfrm>
            <a:off x="1656795" y="457200"/>
            <a:ext cx="6400800" cy="523220"/>
          </a:xfrm>
          <a:prstGeom prst="rect">
            <a:avLst/>
          </a:prstGeom>
          <a:noFill/>
        </p:spPr>
        <p:txBody>
          <a:bodyPr wrap="square" rtlCol="0">
            <a:spAutoFit/>
          </a:bodyPr>
          <a:lstStyle/>
          <a:p>
            <a:pPr marL="12700" marR="0" lvl="0" indent="0" algn="ctr" defTabSz="914400" eaLnBrk="1" fontAlgn="auto" latinLnBrk="0" hangingPunct="1">
              <a:lnSpc>
                <a:spcPct val="100000"/>
              </a:lnSpc>
              <a:spcBef>
                <a:spcPts val="315"/>
              </a:spcBef>
              <a:spcAft>
                <a:spcPts val="0"/>
              </a:spcAft>
              <a:buClrTx/>
              <a:buSzTx/>
              <a:buFontTx/>
              <a:buNone/>
              <a:tabLst/>
              <a:defRPr/>
            </a:pPr>
            <a:r>
              <a:rPr lang="en-US" sz="2800" b="1" dirty="0">
                <a:solidFill>
                  <a:srgbClr val="333399"/>
                </a:solidFill>
                <a:latin typeface="Berlin Sans FB Demi"/>
                <a:ea typeface="+mj-ea"/>
                <a:cs typeface="+mj-cs"/>
              </a:rPr>
              <a:t>Security risks posed by shared images</a:t>
            </a:r>
            <a:endParaRPr lang="en-US" sz="2800" b="1" dirty="0">
              <a:solidFill>
                <a:srgbClr val="333399"/>
              </a:solidFill>
              <a:latin typeface="Berlin Sans FB Demi"/>
              <a:ea typeface="+mj-ea"/>
              <a:cs typeface="+mj-cs"/>
            </a:endParaRPr>
          </a:p>
        </p:txBody>
      </p:sp>
    </p:spTree>
  </p:cSld>
  <p:clrMapOvr>
    <a:masterClrMapping/>
  </p:clrMapOvr>
  <p:transition>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3"/>
          <p:cNvGraphicFramePr>
            <a:graphicFrameLocks noGrp="1"/>
          </p:cNvGraphicFramePr>
          <p:nvPr/>
        </p:nvGraphicFramePr>
        <p:xfrm>
          <a:off x="1602232" y="1530074"/>
          <a:ext cx="6543040" cy="1812290"/>
        </p:xfrm>
        <a:graphic>
          <a:graphicData uri="http://schemas.openxmlformats.org/drawingml/2006/table">
            <a:tbl>
              <a:tblPr firstRow="1" bandRow="1">
                <a:tableStyleId>{2D5ABB26-0587-4C30-8999-92F81FD0307C}</a:tableStyleId>
              </a:tblPr>
              <a:tblGrid>
                <a:gridCol w="6543040">
                  <a:extLst>
                    <a:ext uri="{9D8B030D-6E8A-4147-A177-3AD203B41FA5}">
                      <a16:colId xmlns:a16="http://schemas.microsoft.com/office/drawing/2014/main" val="20000"/>
                    </a:ext>
                  </a:extLst>
                </a:gridCol>
              </a:tblGrid>
              <a:tr h="342265">
                <a:tc>
                  <a:txBody>
                    <a:bodyPr/>
                    <a:lstStyle/>
                    <a:p>
                      <a:endParaRPr lang="en-US"/>
                    </a:p>
                  </a:txBody>
                  <a:tcPr marL="0" marR="0" marT="0" marB="0"/>
                </a:tc>
                <a:extLst>
                  <a:ext uri="{0D108BD9-81ED-4DB2-BD59-A6C34878D82A}">
                    <a16:rowId xmlns:a16="http://schemas.microsoft.com/office/drawing/2014/main" val="10000"/>
                  </a:ext>
                </a:extLst>
              </a:tr>
              <a:tr h="401320">
                <a:tc>
                  <a:txBody>
                    <a:bodyPr/>
                    <a:lstStyle/>
                    <a:p>
                      <a:endParaRPr lang="en-US"/>
                    </a:p>
                  </a:txBody>
                  <a:tcPr marL="0" marR="0" marT="34290" marB="0"/>
                </a:tc>
                <a:extLst>
                  <a:ext uri="{0D108BD9-81ED-4DB2-BD59-A6C34878D82A}">
                    <a16:rowId xmlns:a16="http://schemas.microsoft.com/office/drawing/2014/main" val="10001"/>
                  </a:ext>
                </a:extLst>
              </a:tr>
              <a:tr h="1068705">
                <a:tc>
                  <a:txBody>
                    <a:bodyPr/>
                    <a:lstStyle/>
                    <a:p>
                      <a:endParaRPr lang="en-US" dirty="0"/>
                    </a:p>
                  </a:txBody>
                  <a:tcPr marL="0" marR="0" marT="35560" marB="0"/>
                </a:tc>
                <a:extLst>
                  <a:ext uri="{0D108BD9-81ED-4DB2-BD59-A6C34878D82A}">
                    <a16:rowId xmlns:a16="http://schemas.microsoft.com/office/drawing/2014/main" val="10002"/>
                  </a:ext>
                </a:extLst>
              </a:tr>
            </a:tbl>
          </a:graphicData>
        </a:graphic>
      </p:graphicFrame>
      <p:sp>
        <p:nvSpPr>
          <p:cNvPr id="4" name="object 4"/>
          <p:cNvSpPr txBox="1"/>
          <p:nvPr/>
        </p:nvSpPr>
        <p:spPr>
          <a:xfrm>
            <a:off x="304800" y="1281712"/>
            <a:ext cx="8305799" cy="3102837"/>
          </a:xfrm>
          <a:prstGeom prst="rect">
            <a:avLst/>
          </a:prstGeom>
        </p:spPr>
        <p:txBody>
          <a:bodyPr vert="horz" wrap="square" lIns="0" tIns="7620" rIns="0" bIns="0" rtlCol="0">
            <a:spAutoFit/>
          </a:bodyPr>
          <a:lstStyle/>
          <a:p>
            <a:pPr marL="698500" marR="5080" indent="-342900">
              <a:lnSpc>
                <a:spcPct val="101699"/>
              </a:lnSpc>
              <a:spcBef>
                <a:spcPts val="60"/>
              </a:spcBef>
              <a:buClr>
                <a:srgbClr val="9999CC"/>
              </a:buClr>
              <a:buSzPct val="72500"/>
              <a:buFont typeface="Wingdings" panose="05000000000000000000" pitchFamily="2" charset="2"/>
              <a:buChar char="§"/>
              <a:tabLst>
                <a:tab pos="362585" algn="l"/>
              </a:tabLst>
            </a:pPr>
            <a:r>
              <a:rPr lang="en-US" sz="2000" dirty="0">
                <a:latin typeface="Arial MT"/>
                <a:cs typeface="Arial MT"/>
              </a:rPr>
              <a:t>Key Security Considerations for AMIs</a:t>
            </a:r>
          </a:p>
          <a:p>
            <a:pPr marL="355600" rtl="0" eaLnBrk="1" fontAlgn="t" latinLnBrk="0" hangingPunct="1"/>
            <a:r>
              <a:rPr lang="en-US" sz="2000" dirty="0">
                <a:latin typeface="Arial MT"/>
                <a:cs typeface="Arial MT"/>
              </a:rPr>
              <a:t>Use trusted AMIs from AWS or verified providers.</a:t>
            </a:r>
          </a:p>
          <a:p>
            <a:pPr marL="355600" rtl="0" eaLnBrk="1" fontAlgn="t" latinLnBrk="0" hangingPunct="1"/>
            <a:r>
              <a:rPr lang="en-US" sz="2000" dirty="0">
                <a:latin typeface="Arial MT"/>
                <a:cs typeface="Arial MT"/>
              </a:rPr>
              <a:t>Scan for vulnerabilities before deploying custom AMIs.</a:t>
            </a:r>
          </a:p>
          <a:p>
            <a:pPr marL="355600" rtl="0" eaLnBrk="1" fontAlgn="t" latinLnBrk="0" hangingPunct="1"/>
            <a:r>
              <a:rPr lang="en-US" sz="2000" dirty="0">
                <a:latin typeface="Arial MT"/>
                <a:cs typeface="Arial MT"/>
              </a:rPr>
              <a:t>Restrict AMI sharing to prevent unauthorized access.</a:t>
            </a:r>
          </a:p>
          <a:p>
            <a:pPr marL="355600" rtl="0" eaLnBrk="1" fontAlgn="t" latinLnBrk="0" hangingPunct="1"/>
            <a:r>
              <a:rPr lang="en-US" sz="2000" dirty="0">
                <a:latin typeface="Arial MT"/>
                <a:cs typeface="Arial MT"/>
              </a:rPr>
              <a:t>Keep AMIs updated to mitigate security risks</a:t>
            </a:r>
          </a:p>
          <a:p>
            <a:pPr marL="355600" rtl="0" eaLnBrk="1" fontAlgn="t" latinLnBrk="0" hangingPunct="1"/>
            <a:r>
              <a:rPr lang="en-US" sz="2000" dirty="0">
                <a:latin typeface="Arial MT"/>
                <a:cs typeface="Arial MT"/>
              </a:rPr>
              <a:t>Enable Logging &amp; Monitoring – Track all image access.</a:t>
            </a:r>
          </a:p>
          <a:p>
            <a:pPr marL="355600" rtl="0" eaLnBrk="1" fontAlgn="t" latinLnBrk="0" hangingPunct="1"/>
            <a:endParaRPr lang="en-US" sz="2000" dirty="0">
              <a:latin typeface="Arial MT"/>
              <a:cs typeface="Arial MT"/>
            </a:endParaRPr>
          </a:p>
          <a:p>
            <a:pPr marL="355600" marR="5080">
              <a:lnSpc>
                <a:spcPct val="101699"/>
              </a:lnSpc>
              <a:spcBef>
                <a:spcPts val="60"/>
              </a:spcBef>
              <a:buClr>
                <a:srgbClr val="9999CC"/>
              </a:buClr>
              <a:buSzPct val="72500"/>
              <a:tabLst>
                <a:tab pos="362585" algn="l"/>
              </a:tabLst>
            </a:pPr>
            <a:r>
              <a:rPr sz="2000" dirty="0">
                <a:latin typeface="Arial MT"/>
                <a:cs typeface="Arial MT"/>
              </a:rPr>
              <a:t>By </a:t>
            </a:r>
            <a:r>
              <a:rPr sz="2000" dirty="0">
                <a:latin typeface="Arial MT"/>
                <a:cs typeface="Arial MT"/>
              </a:rPr>
              <a:t>implementing these measures, you can significantly reduce the risk of malicious scripts being embedded in your custom AMIs and ensure a secure and compliant image creation and distribution process.</a:t>
            </a:r>
          </a:p>
        </p:txBody>
      </p:sp>
      <p:sp>
        <p:nvSpPr>
          <p:cNvPr id="8" name="TextBox 7"/>
          <p:cNvSpPr txBox="1"/>
          <p:nvPr/>
        </p:nvSpPr>
        <p:spPr>
          <a:xfrm>
            <a:off x="1143000" y="533400"/>
            <a:ext cx="6553200" cy="523220"/>
          </a:xfrm>
          <a:prstGeom prst="rect">
            <a:avLst/>
          </a:prstGeom>
          <a:noFill/>
        </p:spPr>
        <p:txBody>
          <a:bodyPr wrap="square" rtlCol="0">
            <a:spAutoFit/>
          </a:bodyPr>
          <a:lstStyle/>
          <a:p>
            <a:pPr marL="12700" marR="0" lvl="0" indent="0" algn="ctr" defTabSz="914400" eaLnBrk="1" fontAlgn="auto" latinLnBrk="0" hangingPunct="1">
              <a:lnSpc>
                <a:spcPct val="100000"/>
              </a:lnSpc>
              <a:spcBef>
                <a:spcPts val="315"/>
              </a:spcBef>
              <a:spcAft>
                <a:spcPts val="0"/>
              </a:spcAft>
              <a:buClrTx/>
              <a:buSzTx/>
              <a:buFontTx/>
              <a:buNone/>
              <a:tabLst/>
              <a:defRPr/>
            </a:pPr>
            <a:r>
              <a:rPr lang="en-US" sz="2800" b="1">
                <a:solidFill>
                  <a:srgbClr val="333399"/>
                </a:solidFill>
                <a:latin typeface="Berlin Sans FB Demi"/>
                <a:ea typeface="+mj-ea"/>
                <a:cs typeface="+mj-cs"/>
              </a:rPr>
              <a:t>Security risks posed by shared images</a:t>
            </a:r>
            <a:endParaRPr lang="en-US" sz="2800" b="1" dirty="0">
              <a:solidFill>
                <a:srgbClr val="333399"/>
              </a:solidFill>
              <a:latin typeface="Berlin Sans FB Demi"/>
              <a:ea typeface="+mj-ea"/>
              <a:cs typeface="+mj-cs"/>
            </a:endParaRPr>
          </a:p>
        </p:txBody>
      </p:sp>
    </p:spTree>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3400" y="533400"/>
            <a:ext cx="7731759" cy="513715"/>
          </a:xfrm>
          <a:prstGeom prst="rect">
            <a:avLst/>
          </a:prstGeom>
        </p:spPr>
        <p:txBody>
          <a:bodyPr vert="horz" wrap="square" lIns="0" tIns="13335" rIns="0" bIns="0" rtlCol="0">
            <a:spAutoFit/>
          </a:bodyPr>
          <a:lstStyle/>
          <a:p>
            <a:pPr marL="12700">
              <a:lnSpc>
                <a:spcPct val="100000"/>
              </a:lnSpc>
              <a:spcBef>
                <a:spcPts val="105"/>
              </a:spcBef>
            </a:pPr>
            <a:r>
              <a:rPr dirty="0"/>
              <a:t>Security</a:t>
            </a:r>
            <a:r>
              <a:rPr spc="-15" dirty="0"/>
              <a:t> </a:t>
            </a:r>
            <a:r>
              <a:rPr dirty="0"/>
              <a:t>risks</a:t>
            </a:r>
            <a:r>
              <a:rPr spc="-10" dirty="0"/>
              <a:t> </a:t>
            </a:r>
            <a:r>
              <a:rPr dirty="0"/>
              <a:t>posed</a:t>
            </a:r>
            <a:r>
              <a:rPr spc="-25" dirty="0"/>
              <a:t> </a:t>
            </a:r>
            <a:r>
              <a:rPr dirty="0"/>
              <a:t>by</a:t>
            </a:r>
            <a:r>
              <a:rPr spc="-15" dirty="0"/>
              <a:t> </a:t>
            </a:r>
            <a:r>
              <a:rPr dirty="0"/>
              <a:t>a</a:t>
            </a:r>
            <a:r>
              <a:rPr spc="-10" dirty="0"/>
              <a:t> </a:t>
            </a:r>
            <a:r>
              <a:rPr dirty="0"/>
              <a:t>management</a:t>
            </a:r>
            <a:r>
              <a:rPr spc="-10" dirty="0"/>
              <a:t> </a:t>
            </a:r>
            <a:r>
              <a:rPr spc="-25" dirty="0"/>
              <a:t>OS</a:t>
            </a:r>
          </a:p>
        </p:txBody>
      </p:sp>
      <p:sp>
        <p:nvSpPr>
          <p:cNvPr id="3" name="object 3"/>
          <p:cNvSpPr txBox="1"/>
          <p:nvPr/>
        </p:nvSpPr>
        <p:spPr>
          <a:xfrm>
            <a:off x="500109" y="1295400"/>
            <a:ext cx="8150859" cy="4308475"/>
          </a:xfrm>
          <a:prstGeom prst="rect">
            <a:avLst/>
          </a:prstGeom>
        </p:spPr>
        <p:txBody>
          <a:bodyPr vert="horz" wrap="square" lIns="0" tIns="13335" rIns="0" bIns="0" rtlCol="0">
            <a:spAutoFit/>
          </a:bodyPr>
          <a:lstStyle/>
          <a:p>
            <a:pPr marL="355600" indent="-342900">
              <a:lnSpc>
                <a:spcPct val="100000"/>
              </a:lnSpc>
              <a:spcBef>
                <a:spcPts val="105"/>
              </a:spcBef>
              <a:buClr>
                <a:srgbClr val="00007C"/>
              </a:buClr>
              <a:buSzPct val="75000"/>
              <a:buFont typeface="Wingdings"/>
              <a:buChar char=""/>
              <a:tabLst>
                <a:tab pos="355600" algn="l"/>
              </a:tabLst>
            </a:pPr>
            <a:r>
              <a:rPr sz="2000" dirty="0">
                <a:latin typeface="Arial MT"/>
                <a:cs typeface="Arial MT"/>
              </a:rPr>
              <a:t>A</a:t>
            </a:r>
            <a:r>
              <a:rPr sz="2000" spc="-45" dirty="0">
                <a:latin typeface="Arial MT"/>
                <a:cs typeface="Arial MT"/>
              </a:rPr>
              <a:t> </a:t>
            </a:r>
            <a:r>
              <a:rPr sz="2000" b="1" dirty="0">
                <a:latin typeface="Arial"/>
                <a:cs typeface="Arial"/>
              </a:rPr>
              <a:t>Management</a:t>
            </a:r>
            <a:r>
              <a:rPr sz="2000" b="1" spc="-30" dirty="0">
                <a:latin typeface="Arial"/>
                <a:cs typeface="Arial"/>
              </a:rPr>
              <a:t> </a:t>
            </a:r>
            <a:r>
              <a:rPr sz="2000" b="1" dirty="0">
                <a:latin typeface="Arial"/>
                <a:cs typeface="Arial"/>
              </a:rPr>
              <a:t>OS</a:t>
            </a:r>
            <a:r>
              <a:rPr sz="2000" b="1" spc="-35" dirty="0">
                <a:latin typeface="Arial"/>
                <a:cs typeface="Arial"/>
              </a:rPr>
              <a:t> </a:t>
            </a:r>
            <a:r>
              <a:rPr sz="2000" dirty="0">
                <a:latin typeface="Arial MT"/>
                <a:cs typeface="Arial MT"/>
              </a:rPr>
              <a:t>Manages</a:t>
            </a:r>
            <a:r>
              <a:rPr sz="2000" spc="-25" dirty="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orchestrates</a:t>
            </a:r>
            <a:r>
              <a:rPr sz="2000" spc="-30" dirty="0">
                <a:latin typeface="Arial MT"/>
                <a:cs typeface="Arial MT"/>
              </a:rPr>
              <a:t> </a:t>
            </a:r>
            <a:r>
              <a:rPr sz="2000" spc="-10" dirty="0">
                <a:latin typeface="Arial MT"/>
                <a:cs typeface="Arial MT"/>
              </a:rPr>
              <a:t>virtualized</a:t>
            </a:r>
            <a:endParaRPr sz="2000" dirty="0">
              <a:latin typeface="Arial MT"/>
              <a:cs typeface="Arial MT"/>
            </a:endParaRPr>
          </a:p>
          <a:p>
            <a:pPr marL="355600" marR="6985">
              <a:lnSpc>
                <a:spcPct val="104500"/>
              </a:lnSpc>
            </a:pPr>
            <a:r>
              <a:rPr sz="2000" dirty="0">
                <a:latin typeface="Arial MT"/>
                <a:cs typeface="Arial MT"/>
              </a:rPr>
              <a:t>environment</a:t>
            </a:r>
            <a:r>
              <a:rPr sz="2000" spc="-25" dirty="0">
                <a:latin typeface="Arial MT"/>
                <a:cs typeface="Arial MT"/>
              </a:rPr>
              <a:t> </a:t>
            </a:r>
            <a:r>
              <a:rPr sz="2000" dirty="0">
                <a:latin typeface="Arial MT"/>
                <a:cs typeface="Arial MT"/>
              </a:rPr>
              <a:t>(VMs,</a:t>
            </a:r>
            <a:r>
              <a:rPr sz="2000" spc="-25" dirty="0">
                <a:latin typeface="Arial MT"/>
                <a:cs typeface="Arial MT"/>
              </a:rPr>
              <a:t> </a:t>
            </a:r>
            <a:r>
              <a:rPr sz="2000" dirty="0">
                <a:latin typeface="Arial MT"/>
                <a:cs typeface="Arial MT"/>
              </a:rPr>
              <a:t>hypervisors,</a:t>
            </a:r>
            <a:r>
              <a:rPr sz="2000" spc="-20" dirty="0">
                <a:latin typeface="Arial MT"/>
                <a:cs typeface="Arial MT"/>
              </a:rPr>
              <a:t> </a:t>
            </a:r>
            <a:r>
              <a:rPr sz="2000" dirty="0">
                <a:latin typeface="Arial MT"/>
                <a:cs typeface="Arial MT"/>
              </a:rPr>
              <a:t>resources)</a:t>
            </a:r>
            <a:r>
              <a:rPr sz="2000" spc="-10" dirty="0">
                <a:latin typeface="Arial MT"/>
                <a:cs typeface="Arial MT"/>
              </a:rPr>
              <a:t> </a:t>
            </a:r>
            <a:r>
              <a:rPr sz="2000" dirty="0">
                <a:latin typeface="Arial MT"/>
                <a:cs typeface="Arial MT"/>
              </a:rPr>
              <a:t>in</a:t>
            </a:r>
            <a:r>
              <a:rPr sz="2000" spc="-20"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cloud</a:t>
            </a:r>
            <a:r>
              <a:rPr sz="2000" spc="-25" dirty="0">
                <a:latin typeface="Arial MT"/>
                <a:cs typeface="Arial MT"/>
              </a:rPr>
              <a:t> </a:t>
            </a:r>
            <a:r>
              <a:rPr sz="2000" dirty="0">
                <a:latin typeface="Arial MT"/>
                <a:cs typeface="Arial MT"/>
              </a:rPr>
              <a:t>it</a:t>
            </a:r>
            <a:r>
              <a:rPr sz="2000" spc="-30" dirty="0">
                <a:latin typeface="Arial MT"/>
                <a:cs typeface="Arial MT"/>
              </a:rPr>
              <a:t> </a:t>
            </a:r>
            <a:r>
              <a:rPr sz="2000" dirty="0">
                <a:latin typeface="Arial MT"/>
                <a:cs typeface="Arial MT"/>
              </a:rPr>
              <a:t>is</a:t>
            </a:r>
            <a:r>
              <a:rPr sz="2000" spc="-20" dirty="0">
                <a:latin typeface="Arial MT"/>
                <a:cs typeface="Arial MT"/>
              </a:rPr>
              <a:t> </a:t>
            </a:r>
            <a:r>
              <a:rPr sz="2000" dirty="0">
                <a:latin typeface="Arial MT"/>
                <a:cs typeface="Arial MT"/>
              </a:rPr>
              <a:t>a</a:t>
            </a:r>
            <a:r>
              <a:rPr sz="2000" spc="-15" dirty="0">
                <a:latin typeface="Arial MT"/>
                <a:cs typeface="Arial MT"/>
              </a:rPr>
              <a:t> </a:t>
            </a:r>
            <a:r>
              <a:rPr sz="2000" dirty="0">
                <a:latin typeface="Arial MT"/>
                <a:cs typeface="Arial MT"/>
              </a:rPr>
              <a:t>used</a:t>
            </a:r>
            <a:r>
              <a:rPr sz="2000" spc="-30" dirty="0">
                <a:latin typeface="Arial MT"/>
                <a:cs typeface="Arial MT"/>
              </a:rPr>
              <a:t> </a:t>
            </a:r>
            <a:r>
              <a:rPr sz="2000" spc="-25" dirty="0">
                <a:latin typeface="Arial MT"/>
                <a:cs typeface="Arial MT"/>
              </a:rPr>
              <a:t>to </a:t>
            </a:r>
            <a:r>
              <a:rPr sz="2000" dirty="0">
                <a:latin typeface="Arial MT"/>
                <a:cs typeface="Arial MT"/>
              </a:rPr>
              <a:t>control,</a:t>
            </a:r>
            <a:r>
              <a:rPr sz="2000" spc="-40" dirty="0">
                <a:latin typeface="Arial MT"/>
                <a:cs typeface="Arial MT"/>
              </a:rPr>
              <a:t> </a:t>
            </a:r>
            <a:r>
              <a:rPr sz="2000" dirty="0">
                <a:latin typeface="Arial MT"/>
                <a:cs typeface="Arial MT"/>
              </a:rPr>
              <a:t>configure,</a:t>
            </a:r>
            <a:r>
              <a:rPr sz="2000" spc="-35" dirty="0">
                <a:latin typeface="Arial MT"/>
                <a:cs typeface="Arial MT"/>
              </a:rPr>
              <a:t> </a:t>
            </a:r>
            <a:r>
              <a:rPr sz="2000" dirty="0">
                <a:latin typeface="Arial MT"/>
                <a:cs typeface="Arial MT"/>
              </a:rPr>
              <a:t>and</a:t>
            </a:r>
            <a:r>
              <a:rPr sz="2000" spc="-25" dirty="0">
                <a:latin typeface="Arial MT"/>
                <a:cs typeface="Arial MT"/>
              </a:rPr>
              <a:t> </a:t>
            </a:r>
            <a:r>
              <a:rPr sz="2000" dirty="0">
                <a:latin typeface="Arial MT"/>
                <a:cs typeface="Arial MT"/>
              </a:rPr>
              <a:t>maintain</a:t>
            </a:r>
            <a:r>
              <a:rPr sz="2000" spc="-30" dirty="0">
                <a:latin typeface="Arial MT"/>
                <a:cs typeface="Arial MT"/>
              </a:rPr>
              <a:t> </a:t>
            </a:r>
            <a:r>
              <a:rPr sz="2000" dirty="0">
                <a:latin typeface="Arial MT"/>
                <a:cs typeface="Arial MT"/>
              </a:rPr>
              <a:t>virtual</a:t>
            </a:r>
            <a:r>
              <a:rPr sz="2000" spc="-25" dirty="0">
                <a:latin typeface="Arial MT"/>
                <a:cs typeface="Arial MT"/>
              </a:rPr>
              <a:t> </a:t>
            </a:r>
            <a:r>
              <a:rPr sz="2000" dirty="0">
                <a:latin typeface="Arial MT"/>
                <a:cs typeface="Arial MT"/>
              </a:rPr>
              <a:t>infrastructure.</a:t>
            </a:r>
            <a:r>
              <a:rPr sz="2000" spc="-30" dirty="0">
                <a:latin typeface="Arial MT"/>
                <a:cs typeface="Arial MT"/>
              </a:rPr>
              <a:t> </a:t>
            </a:r>
            <a:r>
              <a:rPr sz="2000" dirty="0">
                <a:latin typeface="Arial MT"/>
                <a:cs typeface="Arial MT"/>
              </a:rPr>
              <a:t>that</a:t>
            </a:r>
            <a:r>
              <a:rPr sz="2000" spc="-35" dirty="0">
                <a:latin typeface="Arial MT"/>
                <a:cs typeface="Arial MT"/>
              </a:rPr>
              <a:t> </a:t>
            </a:r>
            <a:r>
              <a:rPr sz="2000" spc="-20" dirty="0">
                <a:latin typeface="Arial MT"/>
                <a:cs typeface="Arial MT"/>
              </a:rPr>
              <a:t>runs </a:t>
            </a:r>
            <a:r>
              <a:rPr sz="2000" dirty="0">
                <a:latin typeface="Arial MT"/>
                <a:cs typeface="Arial MT"/>
              </a:rPr>
              <a:t>alongside</a:t>
            </a:r>
            <a:r>
              <a:rPr sz="2000" spc="-15" dirty="0">
                <a:latin typeface="Arial MT"/>
                <a:cs typeface="Arial MT"/>
              </a:rPr>
              <a:t> </a:t>
            </a:r>
            <a:r>
              <a:rPr sz="2000" dirty="0">
                <a:latin typeface="Arial MT"/>
                <a:cs typeface="Arial MT"/>
              </a:rPr>
              <a:t>or</a:t>
            </a:r>
            <a:r>
              <a:rPr sz="2000" spc="-30" dirty="0">
                <a:latin typeface="Arial MT"/>
                <a:cs typeface="Arial MT"/>
              </a:rPr>
              <a:t> </a:t>
            </a:r>
            <a:r>
              <a:rPr sz="2000" dirty="0">
                <a:latin typeface="Arial MT"/>
                <a:cs typeface="Arial MT"/>
              </a:rPr>
              <a:t>on</a:t>
            </a:r>
            <a:r>
              <a:rPr sz="2000" spc="-10" dirty="0">
                <a:latin typeface="Arial MT"/>
                <a:cs typeface="Arial MT"/>
              </a:rPr>
              <a:t> </a:t>
            </a:r>
            <a:r>
              <a:rPr sz="2000" dirty="0">
                <a:latin typeface="Arial MT"/>
                <a:cs typeface="Arial MT"/>
              </a:rPr>
              <a:t>top</a:t>
            </a:r>
            <a:r>
              <a:rPr sz="2000" spc="-15" dirty="0">
                <a:latin typeface="Arial MT"/>
                <a:cs typeface="Arial MT"/>
              </a:rPr>
              <a:t> </a:t>
            </a:r>
            <a:r>
              <a:rPr sz="2000" dirty="0">
                <a:latin typeface="Arial MT"/>
                <a:cs typeface="Arial MT"/>
              </a:rPr>
              <a:t>of</a:t>
            </a:r>
            <a:r>
              <a:rPr sz="2000" spc="-20" dirty="0">
                <a:latin typeface="Arial MT"/>
                <a:cs typeface="Arial MT"/>
              </a:rPr>
              <a:t> </a:t>
            </a:r>
            <a:r>
              <a:rPr sz="2000" dirty="0">
                <a:latin typeface="Arial MT"/>
                <a:cs typeface="Arial MT"/>
              </a:rPr>
              <a:t>a</a:t>
            </a:r>
            <a:r>
              <a:rPr sz="2000" spc="-20" dirty="0">
                <a:latin typeface="Arial MT"/>
                <a:cs typeface="Arial MT"/>
              </a:rPr>
              <a:t> </a:t>
            </a:r>
            <a:r>
              <a:rPr sz="2000" b="1" dirty="0">
                <a:latin typeface="Arial"/>
                <a:cs typeface="Arial"/>
              </a:rPr>
              <a:t>hypervisor</a:t>
            </a:r>
            <a:r>
              <a:rPr sz="2000" b="1" spc="-20" dirty="0">
                <a:latin typeface="Arial"/>
                <a:cs typeface="Arial"/>
              </a:rPr>
              <a:t> </a:t>
            </a:r>
            <a:r>
              <a:rPr sz="2000" dirty="0">
                <a:latin typeface="Arial MT"/>
                <a:cs typeface="Arial MT"/>
              </a:rPr>
              <a:t>to</a:t>
            </a:r>
            <a:r>
              <a:rPr sz="2000" spc="-25" dirty="0">
                <a:latin typeface="Arial MT"/>
                <a:cs typeface="Arial MT"/>
              </a:rPr>
              <a:t> </a:t>
            </a:r>
            <a:r>
              <a:rPr sz="2000" dirty="0">
                <a:latin typeface="Arial MT"/>
                <a:cs typeface="Arial MT"/>
              </a:rPr>
              <a:t>manage</a:t>
            </a:r>
            <a:r>
              <a:rPr sz="2000" spc="-10" dirty="0">
                <a:latin typeface="Arial MT"/>
                <a:cs typeface="Arial MT"/>
              </a:rPr>
              <a:t> virtualized </a:t>
            </a:r>
            <a:r>
              <a:rPr sz="2000" dirty="0">
                <a:latin typeface="Arial MT"/>
                <a:cs typeface="Arial MT"/>
              </a:rPr>
              <a:t>environments.</a:t>
            </a:r>
            <a:r>
              <a:rPr sz="2000" spc="-45" dirty="0">
                <a:latin typeface="Arial MT"/>
                <a:cs typeface="Arial MT"/>
              </a:rPr>
              <a:t> </a:t>
            </a:r>
            <a:r>
              <a:rPr sz="2000" dirty="0">
                <a:latin typeface="Arial MT"/>
                <a:cs typeface="Arial MT"/>
              </a:rPr>
              <a:t>This</a:t>
            </a:r>
            <a:r>
              <a:rPr sz="2000" spc="-35" dirty="0">
                <a:latin typeface="Arial MT"/>
                <a:cs typeface="Arial MT"/>
              </a:rPr>
              <a:t> </a:t>
            </a:r>
            <a:r>
              <a:rPr sz="2000" dirty="0">
                <a:latin typeface="Arial MT"/>
                <a:cs typeface="Arial MT"/>
              </a:rPr>
              <a:t>can</a:t>
            </a:r>
            <a:r>
              <a:rPr sz="2000" spc="-35" dirty="0">
                <a:latin typeface="Arial MT"/>
                <a:cs typeface="Arial MT"/>
              </a:rPr>
              <a:t> </a:t>
            </a:r>
            <a:r>
              <a:rPr sz="2000" dirty="0">
                <a:latin typeface="Arial MT"/>
                <a:cs typeface="Arial MT"/>
              </a:rPr>
              <a:t>include</a:t>
            </a:r>
            <a:r>
              <a:rPr sz="2000" spc="-35" dirty="0">
                <a:latin typeface="Arial MT"/>
                <a:cs typeface="Arial MT"/>
              </a:rPr>
              <a:t> </a:t>
            </a:r>
            <a:r>
              <a:rPr sz="2000" b="1" dirty="0">
                <a:latin typeface="Arial"/>
                <a:cs typeface="Arial"/>
              </a:rPr>
              <a:t>hypervisors</a:t>
            </a:r>
            <a:r>
              <a:rPr sz="2000" b="1" spc="-35" dirty="0">
                <a:latin typeface="Arial"/>
                <a:cs typeface="Arial"/>
              </a:rPr>
              <a:t> </a:t>
            </a:r>
            <a:r>
              <a:rPr sz="2000" dirty="0">
                <a:latin typeface="Arial MT"/>
                <a:cs typeface="Arial MT"/>
              </a:rPr>
              <a:t>and</a:t>
            </a:r>
            <a:r>
              <a:rPr sz="2000" spc="-45" dirty="0">
                <a:latin typeface="Arial MT"/>
                <a:cs typeface="Arial MT"/>
              </a:rPr>
              <a:t> </a:t>
            </a:r>
            <a:r>
              <a:rPr sz="2000" b="1" spc="-10" dirty="0">
                <a:latin typeface="Arial"/>
                <a:cs typeface="Arial"/>
              </a:rPr>
              <a:t>administrative</a:t>
            </a:r>
            <a:endParaRPr sz="2000" dirty="0">
              <a:latin typeface="Arial"/>
              <a:cs typeface="Arial"/>
            </a:endParaRPr>
          </a:p>
          <a:p>
            <a:pPr marL="355600">
              <a:lnSpc>
                <a:spcPct val="100000"/>
              </a:lnSpc>
              <a:spcBef>
                <a:spcPts val="135"/>
              </a:spcBef>
            </a:pPr>
            <a:r>
              <a:rPr sz="2000" b="1" dirty="0">
                <a:latin typeface="Arial"/>
                <a:cs typeface="Arial"/>
              </a:rPr>
              <a:t>VMs</a:t>
            </a:r>
            <a:r>
              <a:rPr sz="2000" b="1" spc="-35" dirty="0">
                <a:latin typeface="Arial"/>
                <a:cs typeface="Arial"/>
              </a:rPr>
              <a:t> </a:t>
            </a:r>
            <a:r>
              <a:rPr sz="2000" dirty="0">
                <a:latin typeface="Arial MT"/>
                <a:cs typeface="Arial MT"/>
              </a:rPr>
              <a:t>used</a:t>
            </a:r>
            <a:r>
              <a:rPr sz="2000" spc="-25" dirty="0">
                <a:latin typeface="Arial MT"/>
                <a:cs typeface="Arial MT"/>
              </a:rPr>
              <a:t> </a:t>
            </a:r>
            <a:r>
              <a:rPr sz="2000" dirty="0">
                <a:latin typeface="Arial MT"/>
                <a:cs typeface="Arial MT"/>
              </a:rPr>
              <a:t>for</a:t>
            </a:r>
            <a:r>
              <a:rPr sz="2000" spc="-30" dirty="0">
                <a:latin typeface="Arial MT"/>
                <a:cs typeface="Arial MT"/>
              </a:rPr>
              <a:t> </a:t>
            </a:r>
            <a:r>
              <a:rPr sz="2000" dirty="0">
                <a:latin typeface="Arial MT"/>
                <a:cs typeface="Arial MT"/>
              </a:rPr>
              <a:t>monitoring</a:t>
            </a:r>
            <a:r>
              <a:rPr sz="2000" spc="-20" dirty="0">
                <a:latin typeface="Arial MT"/>
                <a:cs typeface="Arial MT"/>
              </a:rPr>
              <a:t> </a:t>
            </a:r>
            <a:r>
              <a:rPr sz="2000" dirty="0">
                <a:latin typeface="Arial MT"/>
                <a:cs typeface="Arial MT"/>
              </a:rPr>
              <a:t>and</a:t>
            </a:r>
            <a:r>
              <a:rPr sz="2000" spc="-25" dirty="0">
                <a:latin typeface="Arial MT"/>
                <a:cs typeface="Arial MT"/>
              </a:rPr>
              <a:t> </a:t>
            </a:r>
            <a:r>
              <a:rPr sz="2000" dirty="0">
                <a:latin typeface="Arial MT"/>
                <a:cs typeface="Arial MT"/>
              </a:rPr>
              <a:t>policy</a:t>
            </a:r>
            <a:r>
              <a:rPr sz="2000" spc="-25" dirty="0">
                <a:latin typeface="Arial MT"/>
                <a:cs typeface="Arial MT"/>
              </a:rPr>
              <a:t> </a:t>
            </a:r>
            <a:r>
              <a:rPr sz="2000" spc="-10" dirty="0">
                <a:latin typeface="Arial MT"/>
                <a:cs typeface="Arial MT"/>
              </a:rPr>
              <a:t>enforcement.</a:t>
            </a:r>
            <a:endParaRPr sz="2000" dirty="0">
              <a:latin typeface="Arial MT"/>
              <a:cs typeface="Arial MT"/>
            </a:endParaRPr>
          </a:p>
          <a:p>
            <a:pPr marL="354330" marR="5080" indent="-342265" algn="just">
              <a:lnSpc>
                <a:spcPct val="105000"/>
              </a:lnSpc>
              <a:spcBef>
                <a:spcPts val="360"/>
              </a:spcBef>
              <a:buClr>
                <a:srgbClr val="00007C"/>
              </a:buClr>
              <a:buSzPct val="75000"/>
              <a:buFont typeface="Wingdings"/>
              <a:buChar char=""/>
              <a:tabLst>
                <a:tab pos="355600" algn="l"/>
              </a:tabLst>
            </a:pPr>
            <a:r>
              <a:rPr sz="2000" dirty="0">
                <a:latin typeface="Arial MT"/>
                <a:cs typeface="Arial MT"/>
              </a:rPr>
              <a:t>A</a:t>
            </a:r>
            <a:r>
              <a:rPr sz="2000" spc="-45" dirty="0">
                <a:latin typeface="Arial MT"/>
                <a:cs typeface="Arial MT"/>
              </a:rPr>
              <a:t> </a:t>
            </a:r>
            <a:r>
              <a:rPr sz="2000" dirty="0">
                <a:latin typeface="Arial MT"/>
                <a:cs typeface="Arial MT"/>
              </a:rPr>
              <a:t>virtual</a:t>
            </a:r>
            <a:r>
              <a:rPr sz="2000" spc="-40" dirty="0">
                <a:latin typeface="Arial MT"/>
                <a:cs typeface="Arial MT"/>
              </a:rPr>
              <a:t> </a:t>
            </a:r>
            <a:r>
              <a:rPr sz="2000" dirty="0">
                <a:latin typeface="Arial MT"/>
                <a:cs typeface="Arial MT"/>
              </a:rPr>
              <a:t>machine</a:t>
            </a:r>
            <a:r>
              <a:rPr sz="2000" spc="-40" dirty="0">
                <a:latin typeface="Arial MT"/>
                <a:cs typeface="Arial MT"/>
              </a:rPr>
              <a:t> </a:t>
            </a:r>
            <a:r>
              <a:rPr sz="2000" dirty="0">
                <a:latin typeface="Arial MT"/>
                <a:cs typeface="Arial MT"/>
              </a:rPr>
              <a:t>monitor,</a:t>
            </a:r>
            <a:r>
              <a:rPr sz="2000" spc="-30" dirty="0">
                <a:latin typeface="Arial MT"/>
                <a:cs typeface="Arial MT"/>
              </a:rPr>
              <a:t> </a:t>
            </a:r>
            <a:r>
              <a:rPr sz="2000" dirty="0">
                <a:latin typeface="Arial MT"/>
                <a:cs typeface="Arial MT"/>
              </a:rPr>
              <a:t>or</a:t>
            </a:r>
            <a:r>
              <a:rPr sz="2000" spc="-35" dirty="0">
                <a:latin typeface="Arial MT"/>
                <a:cs typeface="Arial MT"/>
              </a:rPr>
              <a:t> </a:t>
            </a:r>
            <a:r>
              <a:rPr sz="2000" dirty="0">
                <a:latin typeface="Arial MT"/>
                <a:cs typeface="Arial MT"/>
              </a:rPr>
              <a:t>hypervisor,</a:t>
            </a:r>
            <a:r>
              <a:rPr sz="2000" spc="-40" dirty="0">
                <a:latin typeface="Arial MT"/>
                <a:cs typeface="Arial MT"/>
              </a:rPr>
              <a:t> </a:t>
            </a:r>
            <a:r>
              <a:rPr sz="2000" dirty="0">
                <a:latin typeface="Arial MT"/>
                <a:cs typeface="Arial MT"/>
              </a:rPr>
              <a:t>is</a:t>
            </a:r>
            <a:r>
              <a:rPr sz="2000" spc="-30" dirty="0">
                <a:latin typeface="Arial MT"/>
                <a:cs typeface="Arial MT"/>
              </a:rPr>
              <a:t> </a:t>
            </a:r>
            <a:r>
              <a:rPr sz="2000" dirty="0">
                <a:latin typeface="Arial MT"/>
                <a:cs typeface="Arial MT"/>
              </a:rPr>
              <a:t>considerably</a:t>
            </a:r>
            <a:r>
              <a:rPr sz="2000" spc="-30" dirty="0">
                <a:latin typeface="Arial MT"/>
                <a:cs typeface="Arial MT"/>
              </a:rPr>
              <a:t> </a:t>
            </a:r>
            <a:r>
              <a:rPr sz="2000" dirty="0">
                <a:latin typeface="Arial MT"/>
                <a:cs typeface="Arial MT"/>
              </a:rPr>
              <a:t>smaller</a:t>
            </a:r>
            <a:r>
              <a:rPr sz="2000" spc="-30" dirty="0">
                <a:latin typeface="Arial MT"/>
                <a:cs typeface="Arial MT"/>
              </a:rPr>
              <a:t> </a:t>
            </a:r>
            <a:r>
              <a:rPr sz="2000" spc="-20" dirty="0">
                <a:latin typeface="Arial MT"/>
                <a:cs typeface="Arial MT"/>
              </a:rPr>
              <a:t>than 	</a:t>
            </a:r>
            <a:r>
              <a:rPr sz="2000" dirty="0">
                <a:latin typeface="Arial MT"/>
                <a:cs typeface="Arial MT"/>
              </a:rPr>
              <a:t>an</a:t>
            </a:r>
            <a:r>
              <a:rPr sz="2000" spc="-20" dirty="0">
                <a:latin typeface="Arial MT"/>
                <a:cs typeface="Arial MT"/>
              </a:rPr>
              <a:t> </a:t>
            </a:r>
            <a:r>
              <a:rPr sz="2000" dirty="0">
                <a:latin typeface="Arial MT"/>
                <a:cs typeface="Arial MT"/>
              </a:rPr>
              <a:t>operating</a:t>
            </a:r>
            <a:r>
              <a:rPr sz="2000" spc="-35" dirty="0">
                <a:latin typeface="Arial MT"/>
                <a:cs typeface="Arial MT"/>
              </a:rPr>
              <a:t> </a:t>
            </a:r>
            <a:r>
              <a:rPr sz="2000" dirty="0">
                <a:latin typeface="Arial MT"/>
                <a:cs typeface="Arial MT"/>
              </a:rPr>
              <a:t>system,</a:t>
            </a:r>
            <a:r>
              <a:rPr sz="2000" spc="-30" dirty="0">
                <a:latin typeface="Arial MT"/>
                <a:cs typeface="Arial MT"/>
              </a:rPr>
              <a:t> </a:t>
            </a:r>
            <a:r>
              <a:rPr sz="2000" dirty="0">
                <a:latin typeface="Arial MT"/>
                <a:cs typeface="Arial MT"/>
              </a:rPr>
              <a:t>e.g.,</a:t>
            </a:r>
            <a:r>
              <a:rPr sz="2000" spc="-2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Xen</a:t>
            </a:r>
            <a:r>
              <a:rPr sz="2000" spc="-15" dirty="0">
                <a:latin typeface="Arial MT"/>
                <a:cs typeface="Arial MT"/>
              </a:rPr>
              <a:t> </a:t>
            </a:r>
            <a:r>
              <a:rPr sz="2000" dirty="0">
                <a:latin typeface="Arial MT"/>
                <a:cs typeface="Arial MT"/>
              </a:rPr>
              <a:t>(</a:t>
            </a:r>
            <a:r>
              <a:rPr sz="2000" i="1" dirty="0">
                <a:latin typeface="Arial"/>
                <a:cs typeface="Arial"/>
              </a:rPr>
              <a:t>open</a:t>
            </a:r>
            <a:r>
              <a:rPr sz="2000" i="1" spc="-20" dirty="0">
                <a:latin typeface="Arial"/>
                <a:cs typeface="Arial"/>
              </a:rPr>
              <a:t> </a:t>
            </a:r>
            <a:r>
              <a:rPr sz="2000" i="1" dirty="0">
                <a:latin typeface="Arial"/>
                <a:cs typeface="Arial"/>
              </a:rPr>
              <a:t>source</a:t>
            </a:r>
            <a:r>
              <a:rPr sz="2000" i="1" spc="-15" dirty="0">
                <a:latin typeface="Arial"/>
                <a:cs typeface="Arial"/>
              </a:rPr>
              <a:t> </a:t>
            </a:r>
            <a:r>
              <a:rPr sz="2000" i="1" dirty="0">
                <a:latin typeface="Arial"/>
                <a:cs typeface="Arial"/>
              </a:rPr>
              <a:t>hypervisor</a:t>
            </a:r>
            <a:r>
              <a:rPr sz="2000" i="1" spc="-20" dirty="0">
                <a:latin typeface="Arial"/>
                <a:cs typeface="Arial"/>
              </a:rPr>
              <a:t> </a:t>
            </a:r>
            <a:r>
              <a:rPr sz="2000" i="1" dirty="0">
                <a:latin typeface="Arial"/>
                <a:cs typeface="Arial"/>
              </a:rPr>
              <a:t>based</a:t>
            </a:r>
            <a:r>
              <a:rPr sz="2000" i="1" spc="-25" dirty="0">
                <a:latin typeface="Arial"/>
                <a:cs typeface="Arial"/>
              </a:rPr>
              <a:t> on 	</a:t>
            </a:r>
            <a:r>
              <a:rPr sz="2000" i="1" dirty="0">
                <a:latin typeface="Arial"/>
                <a:cs typeface="Arial"/>
              </a:rPr>
              <a:t>paravirtualization</a:t>
            </a:r>
            <a:r>
              <a:rPr sz="2000" dirty="0">
                <a:latin typeface="Arial MT"/>
                <a:cs typeface="Arial MT"/>
              </a:rPr>
              <a:t>)</a:t>
            </a:r>
            <a:r>
              <a:rPr sz="2000" spc="-30" dirty="0">
                <a:latin typeface="Arial MT"/>
                <a:cs typeface="Arial MT"/>
              </a:rPr>
              <a:t> </a:t>
            </a:r>
            <a:r>
              <a:rPr sz="2000" dirty="0">
                <a:latin typeface="Arial MT"/>
                <a:cs typeface="Arial MT"/>
              </a:rPr>
              <a:t>VMM</a:t>
            </a:r>
            <a:r>
              <a:rPr sz="2000" spc="-35" dirty="0">
                <a:latin typeface="Arial MT"/>
                <a:cs typeface="Arial MT"/>
              </a:rPr>
              <a:t> </a:t>
            </a:r>
            <a:r>
              <a:rPr sz="2000" dirty="0">
                <a:latin typeface="Arial MT"/>
                <a:cs typeface="Arial MT"/>
              </a:rPr>
              <a:t>has</a:t>
            </a:r>
            <a:r>
              <a:rPr sz="2000" spc="-30" dirty="0">
                <a:latin typeface="Arial MT"/>
                <a:cs typeface="Arial MT"/>
              </a:rPr>
              <a:t> </a:t>
            </a:r>
            <a:r>
              <a:rPr sz="2000" dirty="0">
                <a:latin typeface="Arial MT"/>
                <a:cs typeface="Arial MT"/>
              </a:rPr>
              <a:t>~</a:t>
            </a:r>
            <a:r>
              <a:rPr sz="2000" spc="-20" dirty="0">
                <a:latin typeface="Arial MT"/>
                <a:cs typeface="Arial MT"/>
              </a:rPr>
              <a:t> </a:t>
            </a:r>
            <a:r>
              <a:rPr sz="2000" dirty="0">
                <a:latin typeface="Arial MT"/>
                <a:cs typeface="Arial MT"/>
              </a:rPr>
              <a:t>60,000</a:t>
            </a:r>
            <a:r>
              <a:rPr sz="2000" spc="-30" dirty="0">
                <a:latin typeface="Arial MT"/>
                <a:cs typeface="Arial MT"/>
              </a:rPr>
              <a:t> </a:t>
            </a:r>
            <a:r>
              <a:rPr sz="2000" dirty="0">
                <a:latin typeface="Arial MT"/>
                <a:cs typeface="Arial MT"/>
              </a:rPr>
              <a:t>lines</a:t>
            </a:r>
            <a:r>
              <a:rPr sz="2000" spc="-20" dirty="0">
                <a:latin typeface="Arial MT"/>
                <a:cs typeface="Arial MT"/>
              </a:rPr>
              <a:t> </a:t>
            </a:r>
            <a:r>
              <a:rPr sz="2000" dirty="0">
                <a:latin typeface="Arial MT"/>
                <a:cs typeface="Arial MT"/>
              </a:rPr>
              <a:t>of</a:t>
            </a:r>
            <a:r>
              <a:rPr sz="2000" spc="-35" dirty="0">
                <a:latin typeface="Arial MT"/>
                <a:cs typeface="Arial MT"/>
              </a:rPr>
              <a:t> </a:t>
            </a:r>
            <a:r>
              <a:rPr sz="2000" spc="-10" dirty="0">
                <a:latin typeface="Arial MT"/>
                <a:cs typeface="Arial MT"/>
              </a:rPr>
              <a:t>code.</a:t>
            </a:r>
            <a:endParaRPr sz="2000" dirty="0">
              <a:latin typeface="Arial MT"/>
              <a:cs typeface="Arial MT"/>
            </a:endParaRPr>
          </a:p>
          <a:p>
            <a:pPr marL="354330" marR="1376045" indent="-342265" algn="just">
              <a:lnSpc>
                <a:spcPct val="104800"/>
              </a:lnSpc>
              <a:spcBef>
                <a:spcPts val="375"/>
              </a:spcBef>
              <a:buClr>
                <a:srgbClr val="00007C"/>
              </a:buClr>
              <a:buSzPct val="75000"/>
              <a:buFont typeface="Wingdings"/>
              <a:buChar char=""/>
              <a:tabLst>
                <a:tab pos="355600" algn="l"/>
              </a:tabLst>
            </a:pPr>
            <a:r>
              <a:rPr sz="2000" dirty="0">
                <a:latin typeface="Arial MT"/>
                <a:cs typeface="Arial MT"/>
              </a:rPr>
              <a:t>The</a:t>
            </a:r>
            <a:r>
              <a:rPr sz="2000" spc="-25" dirty="0">
                <a:latin typeface="Arial MT"/>
                <a:cs typeface="Arial MT"/>
              </a:rPr>
              <a:t> </a:t>
            </a:r>
            <a:r>
              <a:rPr sz="2000" dirty="0">
                <a:latin typeface="Arial MT"/>
                <a:cs typeface="Arial MT"/>
              </a:rPr>
              <a:t>Trusted</a:t>
            </a:r>
            <a:r>
              <a:rPr sz="2000" spc="-35" dirty="0">
                <a:latin typeface="Arial MT"/>
                <a:cs typeface="Arial MT"/>
              </a:rPr>
              <a:t> </a:t>
            </a:r>
            <a:r>
              <a:rPr sz="2000" dirty="0">
                <a:latin typeface="Arial MT"/>
                <a:cs typeface="Arial MT"/>
              </a:rPr>
              <a:t>Computer</a:t>
            </a:r>
            <a:r>
              <a:rPr sz="2000" spc="-25" dirty="0">
                <a:latin typeface="Arial MT"/>
                <a:cs typeface="Arial MT"/>
              </a:rPr>
              <a:t> </a:t>
            </a:r>
            <a:r>
              <a:rPr sz="2000" dirty="0">
                <a:latin typeface="Arial MT"/>
                <a:cs typeface="Arial MT"/>
              </a:rPr>
              <a:t>Base</a:t>
            </a:r>
            <a:r>
              <a:rPr sz="2000" spc="-15" dirty="0">
                <a:latin typeface="Arial MT"/>
                <a:cs typeface="Arial MT"/>
              </a:rPr>
              <a:t> </a:t>
            </a:r>
            <a:r>
              <a:rPr sz="2000" dirty="0">
                <a:latin typeface="Arial MT"/>
                <a:cs typeface="Arial MT"/>
              </a:rPr>
              <a:t>(TCB)</a:t>
            </a:r>
            <a:r>
              <a:rPr sz="2000" spc="-20" dirty="0">
                <a:latin typeface="Arial MT"/>
                <a:cs typeface="Arial MT"/>
              </a:rPr>
              <a:t> </a:t>
            </a:r>
            <a:r>
              <a:rPr sz="2000" dirty="0">
                <a:latin typeface="Arial MT"/>
                <a:cs typeface="Arial MT"/>
              </a:rPr>
              <a:t>of</a:t>
            </a:r>
            <a:r>
              <a:rPr sz="2000" spc="-35" dirty="0">
                <a:latin typeface="Arial MT"/>
                <a:cs typeface="Arial MT"/>
              </a:rPr>
              <a:t> </a:t>
            </a:r>
            <a:r>
              <a:rPr sz="2000" dirty="0">
                <a:latin typeface="Arial MT"/>
                <a:cs typeface="Arial MT"/>
              </a:rPr>
              <a:t>a</a:t>
            </a:r>
            <a:r>
              <a:rPr sz="2000" spc="-30" dirty="0">
                <a:latin typeface="Arial MT"/>
                <a:cs typeface="Arial MT"/>
              </a:rPr>
              <a:t> </a:t>
            </a:r>
            <a:r>
              <a:rPr sz="2000" dirty="0">
                <a:latin typeface="Arial MT"/>
                <a:cs typeface="Arial MT"/>
              </a:rPr>
              <a:t>cloud</a:t>
            </a:r>
            <a:r>
              <a:rPr sz="2000" spc="-35" dirty="0">
                <a:latin typeface="Arial MT"/>
                <a:cs typeface="Arial MT"/>
              </a:rPr>
              <a:t> </a:t>
            </a:r>
            <a:r>
              <a:rPr sz="2000" spc="-10" dirty="0">
                <a:latin typeface="Arial MT"/>
                <a:cs typeface="Arial MT"/>
              </a:rPr>
              <a:t>computing 	</a:t>
            </a:r>
            <a:r>
              <a:rPr sz="2000" dirty="0">
                <a:latin typeface="Arial MT"/>
                <a:cs typeface="Arial MT"/>
              </a:rPr>
              <a:t>environment</a:t>
            </a:r>
            <a:r>
              <a:rPr sz="2000" spc="-35" dirty="0">
                <a:latin typeface="Arial MT"/>
                <a:cs typeface="Arial MT"/>
              </a:rPr>
              <a:t> </a:t>
            </a:r>
            <a:r>
              <a:rPr sz="2000" dirty="0">
                <a:latin typeface="Arial MT"/>
                <a:cs typeface="Arial MT"/>
              </a:rPr>
              <a:t>includes</a:t>
            </a:r>
            <a:r>
              <a:rPr sz="2000" spc="-20" dirty="0">
                <a:latin typeface="Arial MT"/>
                <a:cs typeface="Arial MT"/>
              </a:rPr>
              <a:t> </a:t>
            </a:r>
            <a:r>
              <a:rPr sz="2000" dirty="0">
                <a:latin typeface="Arial MT"/>
                <a:cs typeface="Arial MT"/>
              </a:rPr>
              <a:t>not</a:t>
            </a:r>
            <a:r>
              <a:rPr sz="2000" spc="-35" dirty="0">
                <a:latin typeface="Arial MT"/>
                <a:cs typeface="Arial MT"/>
              </a:rPr>
              <a:t> </a:t>
            </a:r>
            <a:r>
              <a:rPr sz="2000" dirty="0">
                <a:latin typeface="Arial MT"/>
                <a:cs typeface="Arial MT"/>
              </a:rPr>
              <a:t>only</a:t>
            </a:r>
            <a:r>
              <a:rPr sz="2000" spc="-2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hypervisor</a:t>
            </a:r>
            <a:r>
              <a:rPr sz="2000" spc="-25" dirty="0">
                <a:latin typeface="Arial MT"/>
                <a:cs typeface="Arial MT"/>
              </a:rPr>
              <a:t> </a:t>
            </a:r>
            <a:r>
              <a:rPr sz="2000" dirty="0">
                <a:latin typeface="Arial MT"/>
                <a:cs typeface="Arial MT"/>
              </a:rPr>
              <a:t>but</a:t>
            </a:r>
            <a:r>
              <a:rPr sz="2000" spc="-30" dirty="0">
                <a:latin typeface="Arial MT"/>
                <a:cs typeface="Arial MT"/>
              </a:rPr>
              <a:t> </a:t>
            </a:r>
            <a:r>
              <a:rPr sz="2000" dirty="0">
                <a:latin typeface="Arial MT"/>
                <a:cs typeface="Arial MT"/>
              </a:rPr>
              <a:t>also</a:t>
            </a:r>
            <a:r>
              <a:rPr sz="2000" spc="-40" dirty="0">
                <a:latin typeface="Arial MT"/>
                <a:cs typeface="Arial MT"/>
              </a:rPr>
              <a:t> </a:t>
            </a:r>
            <a:r>
              <a:rPr sz="2000" spc="-25" dirty="0">
                <a:latin typeface="Arial MT"/>
                <a:cs typeface="Arial MT"/>
              </a:rPr>
              <a:t>the 	</a:t>
            </a:r>
            <a:r>
              <a:rPr sz="2000" dirty="0">
                <a:latin typeface="Arial MT"/>
                <a:cs typeface="Arial MT"/>
              </a:rPr>
              <a:t>management</a:t>
            </a:r>
            <a:r>
              <a:rPr sz="2000" spc="-50" dirty="0">
                <a:latin typeface="Arial MT"/>
                <a:cs typeface="Arial MT"/>
              </a:rPr>
              <a:t> </a:t>
            </a:r>
            <a:r>
              <a:rPr sz="2000" spc="-25" dirty="0">
                <a:latin typeface="Arial MT"/>
                <a:cs typeface="Arial MT"/>
              </a:rPr>
              <a:t>OS.</a:t>
            </a:r>
            <a:endParaRPr sz="2000" dirty="0">
              <a:latin typeface="Arial MT"/>
              <a:cs typeface="Arial MT"/>
            </a:endParaRPr>
          </a:p>
          <a:p>
            <a:pPr marL="354965" indent="-342265" algn="just">
              <a:lnSpc>
                <a:spcPct val="100000"/>
              </a:lnSpc>
              <a:spcBef>
                <a:spcPts val="505"/>
              </a:spcBef>
              <a:buClr>
                <a:srgbClr val="00007C"/>
              </a:buClr>
              <a:buSzPct val="75000"/>
              <a:buFont typeface="Wingdings"/>
              <a:buChar char=""/>
              <a:tabLst>
                <a:tab pos="354965" algn="l"/>
              </a:tabLst>
            </a:pPr>
            <a:r>
              <a:rPr sz="2000" dirty="0">
                <a:latin typeface="Arial MT"/>
                <a:cs typeface="Arial MT"/>
              </a:rPr>
              <a:t>The</a:t>
            </a:r>
            <a:r>
              <a:rPr sz="2000" spc="-20" dirty="0">
                <a:latin typeface="Arial MT"/>
                <a:cs typeface="Arial MT"/>
              </a:rPr>
              <a:t> </a:t>
            </a:r>
            <a:r>
              <a:rPr sz="2000" dirty="0">
                <a:latin typeface="Arial MT"/>
                <a:cs typeface="Arial MT"/>
              </a:rPr>
              <a:t>management</a:t>
            </a:r>
            <a:r>
              <a:rPr sz="2000" spc="-30" dirty="0">
                <a:latin typeface="Arial MT"/>
                <a:cs typeface="Arial MT"/>
              </a:rPr>
              <a:t> </a:t>
            </a:r>
            <a:r>
              <a:rPr sz="2000" dirty="0">
                <a:latin typeface="Arial MT"/>
                <a:cs typeface="Arial MT"/>
              </a:rPr>
              <a:t>OS</a:t>
            </a:r>
            <a:r>
              <a:rPr sz="2000" spc="-25" dirty="0">
                <a:latin typeface="Arial MT"/>
                <a:cs typeface="Arial MT"/>
              </a:rPr>
              <a:t> </a:t>
            </a:r>
            <a:r>
              <a:rPr sz="2000" spc="-10" dirty="0">
                <a:latin typeface="Arial MT"/>
                <a:cs typeface="Arial MT"/>
              </a:rPr>
              <a:t>supports:</a:t>
            </a:r>
            <a:endParaRPr sz="2000" dirty="0">
              <a:latin typeface="Arial MT"/>
              <a:cs typeface="Arial MT"/>
            </a:endParaRPr>
          </a:p>
        </p:txBody>
      </p:sp>
    </p:spTree>
  </p:cSld>
  <p:clrMapOvr>
    <a:masterClrMapping/>
  </p:clrMapOvr>
  <p:transition>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58458" y="1219200"/>
            <a:ext cx="8198484" cy="5497402"/>
          </a:xfrm>
          <a:prstGeom prst="rect">
            <a:avLst/>
          </a:prstGeom>
        </p:spPr>
        <p:txBody>
          <a:bodyPr vert="horz" wrap="square" lIns="0" tIns="27940" rIns="0" bIns="0" rtlCol="0">
            <a:spAutoFit/>
          </a:bodyPr>
          <a:lstStyle/>
          <a:p>
            <a:pPr marL="354330" marR="490220" indent="-342265" algn="just">
              <a:lnSpc>
                <a:spcPts val="1839"/>
              </a:lnSpc>
              <a:spcBef>
                <a:spcPts val="220"/>
              </a:spcBef>
              <a:buClr>
                <a:srgbClr val="00007C"/>
              </a:buClr>
              <a:buSzPct val="75000"/>
              <a:buFont typeface="Wingdings"/>
              <a:buChar char=""/>
              <a:tabLst>
                <a:tab pos="355600" algn="l"/>
              </a:tabLst>
            </a:pPr>
            <a:r>
              <a:rPr sz="2000" dirty="0">
                <a:latin typeface="Arial MT"/>
                <a:cs typeface="Arial MT"/>
              </a:rPr>
              <a:t>Administrative Tools – Provides access to control cloud resources, manage VMs,	and configure networking.</a:t>
            </a:r>
          </a:p>
          <a:p>
            <a:pPr marL="354330" indent="-342265" algn="just">
              <a:lnSpc>
                <a:spcPts val="1755"/>
              </a:lnSpc>
              <a:buClr>
                <a:srgbClr val="00007C"/>
              </a:buClr>
              <a:buSzPct val="75000"/>
              <a:buFont typeface="Wingdings"/>
              <a:buChar char=""/>
              <a:tabLst>
                <a:tab pos="355600" algn="l"/>
              </a:tabLst>
            </a:pPr>
            <a:r>
              <a:rPr sz="2000" dirty="0">
                <a:latin typeface="Arial MT"/>
                <a:cs typeface="Arial MT"/>
              </a:rPr>
              <a:t>Live Migration – Moves running VMs between physical hosts without downtime.</a:t>
            </a:r>
          </a:p>
          <a:p>
            <a:pPr marL="354330" indent="-342265" algn="just">
              <a:lnSpc>
                <a:spcPts val="1835"/>
              </a:lnSpc>
              <a:buClr>
                <a:srgbClr val="00007C"/>
              </a:buClr>
              <a:buSzPct val="75000"/>
              <a:buFont typeface="Wingdings"/>
              <a:buChar char=""/>
              <a:tabLst>
                <a:tab pos="355600" algn="l"/>
              </a:tabLst>
            </a:pPr>
            <a:r>
              <a:rPr sz="2000" dirty="0">
                <a:latin typeface="Arial MT"/>
                <a:cs typeface="Arial MT"/>
              </a:rPr>
              <a:t>Device Drivers – Enables communication between VMs and underlying hardware.</a:t>
            </a:r>
          </a:p>
          <a:p>
            <a:pPr marL="354330" indent="-342265" algn="just">
              <a:lnSpc>
                <a:spcPts val="1880"/>
              </a:lnSpc>
              <a:buClr>
                <a:srgbClr val="00007C"/>
              </a:buClr>
              <a:buSzPct val="75000"/>
              <a:buFont typeface="Wingdings"/>
              <a:buChar char=""/>
              <a:tabLst>
                <a:tab pos="355600" algn="l"/>
              </a:tabLst>
            </a:pPr>
            <a:r>
              <a:rPr sz="2000" dirty="0">
                <a:latin typeface="Arial MT"/>
                <a:cs typeface="Arial MT"/>
              </a:rPr>
              <a:t>Device Emulators – Simulates hardware components for virtual machines</a:t>
            </a:r>
          </a:p>
          <a:p>
            <a:pPr marL="354330" marR="309880" indent="-342265" algn="just">
              <a:lnSpc>
                <a:spcPct val="105100"/>
              </a:lnSpc>
              <a:spcBef>
                <a:spcPts val="330"/>
              </a:spcBef>
              <a:buClr>
                <a:srgbClr val="00007C"/>
              </a:buClr>
              <a:buSzPct val="75000"/>
              <a:buFont typeface="Wingdings"/>
              <a:buChar char=""/>
              <a:tabLst>
                <a:tab pos="355600" algn="l"/>
              </a:tabLst>
            </a:pPr>
            <a:r>
              <a:rPr sz="2000" dirty="0">
                <a:latin typeface="Arial MT"/>
                <a:cs typeface="Arial MT"/>
              </a:rPr>
              <a:t>In</a:t>
            </a:r>
            <a:r>
              <a:rPr sz="2000" spc="-35" dirty="0">
                <a:latin typeface="Arial MT"/>
                <a:cs typeface="Arial MT"/>
              </a:rPr>
              <a:t> </a:t>
            </a:r>
            <a:r>
              <a:rPr sz="2000" dirty="0">
                <a:latin typeface="Arial MT"/>
                <a:cs typeface="Arial MT"/>
              </a:rPr>
              <a:t>Xen</a:t>
            </a:r>
            <a:r>
              <a:rPr sz="2000" spc="-30"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management</a:t>
            </a:r>
            <a:r>
              <a:rPr sz="2000" spc="-25" dirty="0">
                <a:latin typeface="Arial MT"/>
                <a:cs typeface="Arial MT"/>
              </a:rPr>
              <a:t> </a:t>
            </a:r>
            <a:r>
              <a:rPr sz="2000" dirty="0">
                <a:latin typeface="Arial MT"/>
                <a:cs typeface="Arial MT"/>
              </a:rPr>
              <a:t>operating</a:t>
            </a:r>
            <a:r>
              <a:rPr sz="2000" spc="-25" dirty="0">
                <a:latin typeface="Arial MT"/>
                <a:cs typeface="Arial MT"/>
              </a:rPr>
              <a:t> </a:t>
            </a:r>
            <a:r>
              <a:rPr sz="2000" dirty="0">
                <a:latin typeface="Arial MT"/>
                <a:cs typeface="Arial MT"/>
              </a:rPr>
              <a:t>system</a:t>
            </a:r>
            <a:r>
              <a:rPr sz="2000" spc="-25" dirty="0">
                <a:latin typeface="Arial MT"/>
                <a:cs typeface="Arial MT"/>
              </a:rPr>
              <a:t> </a:t>
            </a:r>
            <a:r>
              <a:rPr sz="2000" dirty="0">
                <a:latin typeface="Arial MT"/>
                <a:cs typeface="Arial MT"/>
              </a:rPr>
              <a:t>runs</a:t>
            </a:r>
            <a:r>
              <a:rPr sz="2000" spc="-15" dirty="0">
                <a:latin typeface="Arial MT"/>
                <a:cs typeface="Arial MT"/>
              </a:rPr>
              <a:t> </a:t>
            </a:r>
            <a:r>
              <a:rPr sz="2000" dirty="0">
                <a:latin typeface="Arial MT"/>
                <a:cs typeface="Arial MT"/>
              </a:rPr>
              <a:t>in</a:t>
            </a:r>
            <a:r>
              <a:rPr sz="2000" spc="-25" dirty="0">
                <a:latin typeface="Arial MT"/>
                <a:cs typeface="Arial MT"/>
              </a:rPr>
              <a:t> </a:t>
            </a:r>
            <a:r>
              <a:rPr sz="2000" dirty="0">
                <a:latin typeface="Arial MT"/>
                <a:cs typeface="Arial MT"/>
              </a:rPr>
              <a:t>Dom0</a:t>
            </a:r>
            <a:r>
              <a:rPr sz="2000" spc="-25" dirty="0">
                <a:latin typeface="Arial MT"/>
                <a:cs typeface="Arial MT"/>
              </a:rPr>
              <a:t> </a:t>
            </a:r>
            <a:r>
              <a:rPr sz="2000" dirty="0">
                <a:latin typeface="Arial MT"/>
                <a:cs typeface="Arial MT"/>
              </a:rPr>
              <a:t>which</a:t>
            </a:r>
            <a:r>
              <a:rPr sz="2000" spc="-20" dirty="0">
                <a:latin typeface="Arial MT"/>
                <a:cs typeface="Arial MT"/>
              </a:rPr>
              <a:t> </a:t>
            </a:r>
            <a:r>
              <a:rPr sz="2000" spc="-25" dirty="0">
                <a:latin typeface="Arial MT"/>
                <a:cs typeface="Arial MT"/>
              </a:rPr>
              <a:t>has 	</a:t>
            </a:r>
            <a:r>
              <a:rPr sz="2000" dirty="0">
                <a:latin typeface="Arial MT"/>
                <a:cs typeface="Arial MT"/>
              </a:rPr>
              <a:t>privileged</a:t>
            </a:r>
            <a:r>
              <a:rPr sz="2000" spc="-30" dirty="0">
                <a:latin typeface="Arial MT"/>
                <a:cs typeface="Arial MT"/>
              </a:rPr>
              <a:t> </a:t>
            </a:r>
            <a:r>
              <a:rPr sz="2000" dirty="0">
                <a:latin typeface="Arial MT"/>
                <a:cs typeface="Arial MT"/>
              </a:rPr>
              <a:t>access</a:t>
            </a:r>
            <a:r>
              <a:rPr sz="2000" spc="-30" dirty="0">
                <a:latin typeface="Arial MT"/>
                <a:cs typeface="Arial MT"/>
              </a:rPr>
              <a:t> </a:t>
            </a:r>
            <a:r>
              <a:rPr sz="2000" dirty="0">
                <a:latin typeface="Arial MT"/>
                <a:cs typeface="Arial MT"/>
              </a:rPr>
              <a:t>to</a:t>
            </a:r>
            <a:r>
              <a:rPr sz="2000" spc="-35" dirty="0">
                <a:latin typeface="Arial MT"/>
                <a:cs typeface="Arial MT"/>
              </a:rPr>
              <a:t> </a:t>
            </a:r>
            <a:r>
              <a:rPr sz="2000" dirty="0">
                <a:latin typeface="Arial MT"/>
                <a:cs typeface="Arial MT"/>
              </a:rPr>
              <a:t>control</a:t>
            </a:r>
            <a:r>
              <a:rPr sz="2000" spc="-45" dirty="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manage</a:t>
            </a:r>
            <a:r>
              <a:rPr sz="2000" spc="-40" dirty="0">
                <a:latin typeface="Arial MT"/>
                <a:cs typeface="Arial MT"/>
              </a:rPr>
              <a:t> </a:t>
            </a:r>
            <a:r>
              <a:rPr sz="2000" dirty="0">
                <a:latin typeface="Arial MT"/>
                <a:cs typeface="Arial MT"/>
              </a:rPr>
              <a:t>virtual</a:t>
            </a:r>
            <a:r>
              <a:rPr sz="2000" spc="-40" dirty="0">
                <a:latin typeface="Arial MT"/>
                <a:cs typeface="Arial MT"/>
              </a:rPr>
              <a:t> </a:t>
            </a:r>
            <a:r>
              <a:rPr sz="2000" dirty="0">
                <a:latin typeface="Arial MT"/>
                <a:cs typeface="Arial MT"/>
              </a:rPr>
              <a:t>machines</a:t>
            </a:r>
            <a:r>
              <a:rPr sz="2000" spc="-20" dirty="0">
                <a:latin typeface="Arial MT"/>
                <a:cs typeface="Arial MT"/>
              </a:rPr>
              <a:t> </a:t>
            </a:r>
            <a:r>
              <a:rPr sz="2000" spc="-10" dirty="0">
                <a:latin typeface="Arial MT"/>
                <a:cs typeface="Arial MT"/>
              </a:rPr>
              <a:t>(DomUs, 	</a:t>
            </a:r>
            <a:r>
              <a:rPr sz="2000" dirty="0">
                <a:latin typeface="Arial MT"/>
                <a:cs typeface="Arial MT"/>
              </a:rPr>
              <a:t>or</a:t>
            </a:r>
            <a:r>
              <a:rPr sz="2000" spc="-15" dirty="0">
                <a:latin typeface="Arial MT"/>
                <a:cs typeface="Arial MT"/>
              </a:rPr>
              <a:t> </a:t>
            </a:r>
            <a:r>
              <a:rPr sz="2000" dirty="0">
                <a:latin typeface="Arial MT"/>
                <a:cs typeface="Arial MT"/>
              </a:rPr>
              <a:t>user</a:t>
            </a:r>
            <a:r>
              <a:rPr sz="2000" spc="-10" dirty="0">
                <a:latin typeface="Arial MT"/>
                <a:cs typeface="Arial MT"/>
              </a:rPr>
              <a:t> </a:t>
            </a:r>
            <a:r>
              <a:rPr sz="2000" dirty="0">
                <a:latin typeface="Arial MT"/>
                <a:cs typeface="Arial MT"/>
              </a:rPr>
              <a:t>domains)</a:t>
            </a:r>
            <a:r>
              <a:rPr sz="2000" spc="-5" dirty="0">
                <a:latin typeface="Arial MT"/>
                <a:cs typeface="Arial MT"/>
              </a:rPr>
              <a:t> </a:t>
            </a:r>
            <a:r>
              <a:rPr sz="2000" dirty="0">
                <a:latin typeface="Arial MT"/>
                <a:cs typeface="Arial MT"/>
              </a:rPr>
              <a:t>in</a:t>
            </a:r>
            <a:r>
              <a:rPr sz="2000" spc="-15" dirty="0">
                <a:latin typeface="Arial MT"/>
                <a:cs typeface="Arial MT"/>
              </a:rPr>
              <a:t> </a:t>
            </a:r>
            <a:r>
              <a:rPr sz="2000" dirty="0">
                <a:latin typeface="Arial MT"/>
                <a:cs typeface="Arial MT"/>
              </a:rPr>
              <a:t>a</a:t>
            </a:r>
            <a:r>
              <a:rPr sz="2000" spc="-25" dirty="0">
                <a:latin typeface="Arial MT"/>
                <a:cs typeface="Arial MT"/>
              </a:rPr>
              <a:t> </a:t>
            </a:r>
            <a:r>
              <a:rPr sz="2000" dirty="0">
                <a:latin typeface="Arial MT"/>
                <a:cs typeface="Arial MT"/>
              </a:rPr>
              <a:t>Xen</a:t>
            </a:r>
            <a:r>
              <a:rPr sz="2000" spc="-15" dirty="0">
                <a:latin typeface="Arial MT"/>
                <a:cs typeface="Arial MT"/>
              </a:rPr>
              <a:t> </a:t>
            </a:r>
            <a:r>
              <a:rPr sz="2000" dirty="0">
                <a:latin typeface="Arial MT"/>
                <a:cs typeface="Arial MT"/>
              </a:rPr>
              <a:t>hypervisor</a:t>
            </a:r>
            <a:r>
              <a:rPr sz="2000" spc="-20" dirty="0">
                <a:latin typeface="Arial MT"/>
                <a:cs typeface="Arial MT"/>
              </a:rPr>
              <a:t> </a:t>
            </a:r>
            <a:r>
              <a:rPr sz="2000" spc="-10" dirty="0">
                <a:latin typeface="Arial MT"/>
                <a:cs typeface="Arial MT"/>
              </a:rPr>
              <a:t>environment;</a:t>
            </a:r>
            <a:endParaRPr sz="2000" dirty="0">
              <a:latin typeface="Arial MT"/>
              <a:cs typeface="Arial MT"/>
            </a:endParaRPr>
          </a:p>
          <a:p>
            <a:pPr marL="354330" marR="351155" indent="-342265" algn="just">
              <a:lnSpc>
                <a:spcPct val="105500"/>
              </a:lnSpc>
              <a:spcBef>
                <a:spcPts val="110"/>
              </a:spcBef>
              <a:buClr>
                <a:srgbClr val="00007C"/>
              </a:buClr>
              <a:buSzPct val="75000"/>
              <a:buFont typeface="Wingdings"/>
              <a:buChar char=""/>
              <a:tabLst>
                <a:tab pos="355600" algn="l"/>
              </a:tabLst>
            </a:pPr>
            <a:r>
              <a:rPr sz="2000" dirty="0">
                <a:latin typeface="Arial MT"/>
                <a:cs typeface="Arial MT"/>
              </a:rPr>
              <a:t>It</a:t>
            </a:r>
            <a:r>
              <a:rPr sz="2000" spc="-35" dirty="0">
                <a:latin typeface="Arial MT"/>
                <a:cs typeface="Arial MT"/>
              </a:rPr>
              <a:t> </a:t>
            </a:r>
            <a:r>
              <a:rPr sz="2000" dirty="0">
                <a:latin typeface="Arial MT"/>
                <a:cs typeface="Arial MT"/>
              </a:rPr>
              <a:t>has</a:t>
            </a:r>
            <a:r>
              <a:rPr sz="2000" spc="-20" dirty="0">
                <a:latin typeface="Arial MT"/>
                <a:cs typeface="Arial MT"/>
              </a:rPr>
              <a:t> </a:t>
            </a:r>
            <a:r>
              <a:rPr sz="2000" dirty="0">
                <a:latin typeface="Arial MT"/>
                <a:cs typeface="Arial MT"/>
              </a:rPr>
              <a:t>direct</a:t>
            </a:r>
            <a:r>
              <a:rPr sz="2000" spc="-30" dirty="0">
                <a:latin typeface="Arial MT"/>
                <a:cs typeface="Arial MT"/>
              </a:rPr>
              <a:t> </a:t>
            </a:r>
            <a:r>
              <a:rPr sz="2000" dirty="0">
                <a:latin typeface="Arial MT"/>
                <a:cs typeface="Arial MT"/>
              </a:rPr>
              <a:t>access</a:t>
            </a:r>
            <a:r>
              <a:rPr sz="2000" spc="-20" dirty="0">
                <a:latin typeface="Arial MT"/>
                <a:cs typeface="Arial MT"/>
              </a:rPr>
              <a:t> </a:t>
            </a:r>
            <a:r>
              <a:rPr sz="2000" dirty="0">
                <a:latin typeface="Arial MT"/>
                <a:cs typeface="Arial MT"/>
              </a:rPr>
              <a:t>to</a:t>
            </a:r>
            <a:r>
              <a:rPr sz="2000" spc="-30"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physical</a:t>
            </a:r>
            <a:r>
              <a:rPr sz="2000" spc="-20" dirty="0">
                <a:latin typeface="Arial MT"/>
                <a:cs typeface="Arial MT"/>
              </a:rPr>
              <a:t> </a:t>
            </a:r>
            <a:r>
              <a:rPr sz="2000" dirty="0">
                <a:latin typeface="Arial MT"/>
                <a:cs typeface="Arial MT"/>
              </a:rPr>
              <a:t>hardware</a:t>
            </a:r>
            <a:r>
              <a:rPr sz="2000" spc="-30" dirty="0">
                <a:latin typeface="Arial MT"/>
                <a:cs typeface="Arial MT"/>
              </a:rPr>
              <a:t> </a:t>
            </a:r>
            <a:r>
              <a:rPr sz="2000" dirty="0">
                <a:latin typeface="Arial MT"/>
                <a:cs typeface="Arial MT"/>
              </a:rPr>
              <a:t>and</a:t>
            </a:r>
            <a:r>
              <a:rPr sz="2000" spc="-20" dirty="0">
                <a:latin typeface="Arial MT"/>
                <a:cs typeface="Arial MT"/>
              </a:rPr>
              <a:t> </a:t>
            </a:r>
            <a:r>
              <a:rPr sz="2000" dirty="0">
                <a:latin typeface="Arial MT"/>
                <a:cs typeface="Arial MT"/>
              </a:rPr>
              <a:t>is</a:t>
            </a:r>
            <a:r>
              <a:rPr sz="2000" spc="-20" dirty="0">
                <a:latin typeface="Arial MT"/>
                <a:cs typeface="Arial MT"/>
              </a:rPr>
              <a:t> </a:t>
            </a:r>
            <a:r>
              <a:rPr sz="2000" dirty="0">
                <a:latin typeface="Arial MT"/>
                <a:cs typeface="Arial MT"/>
              </a:rPr>
              <a:t>responsible</a:t>
            </a:r>
            <a:r>
              <a:rPr sz="2000" spc="-20" dirty="0">
                <a:latin typeface="Arial MT"/>
                <a:cs typeface="Arial MT"/>
              </a:rPr>
              <a:t> </a:t>
            </a:r>
            <a:r>
              <a:rPr sz="2000" spc="-25" dirty="0">
                <a:latin typeface="Arial MT"/>
                <a:cs typeface="Arial MT"/>
              </a:rPr>
              <a:t>for 	</a:t>
            </a:r>
            <a:r>
              <a:rPr sz="2000" dirty="0">
                <a:latin typeface="Arial MT"/>
                <a:cs typeface="Arial MT"/>
              </a:rPr>
              <a:t>managing</a:t>
            </a:r>
            <a:r>
              <a:rPr sz="2000" spc="-40" dirty="0">
                <a:latin typeface="Arial MT"/>
                <a:cs typeface="Arial MT"/>
              </a:rPr>
              <a:t> </a:t>
            </a:r>
            <a:r>
              <a:rPr sz="2000" b="1" dirty="0">
                <a:latin typeface="Arial"/>
                <a:cs typeface="Arial"/>
              </a:rPr>
              <a:t>guest</a:t>
            </a:r>
            <a:r>
              <a:rPr sz="2000" b="1" spc="-30" dirty="0">
                <a:latin typeface="Arial"/>
                <a:cs typeface="Arial"/>
              </a:rPr>
              <a:t> </a:t>
            </a:r>
            <a:r>
              <a:rPr sz="2000" b="1" dirty="0">
                <a:latin typeface="Arial"/>
                <a:cs typeface="Arial"/>
              </a:rPr>
              <a:t>VMs</a:t>
            </a:r>
            <a:r>
              <a:rPr sz="2000" b="1" spc="-35" dirty="0">
                <a:latin typeface="Arial"/>
                <a:cs typeface="Arial"/>
              </a:rPr>
              <a:t> </a:t>
            </a:r>
            <a:r>
              <a:rPr sz="2000" b="1" spc="-10" dirty="0">
                <a:latin typeface="Arial"/>
                <a:cs typeface="Arial"/>
              </a:rPr>
              <a:t>(DomU)</a:t>
            </a:r>
            <a:endParaRPr sz="2000" dirty="0">
              <a:latin typeface="Arial"/>
              <a:cs typeface="Arial"/>
            </a:endParaRPr>
          </a:p>
          <a:p>
            <a:pPr marL="424815" indent="-412115" algn="just">
              <a:spcBef>
                <a:spcPts val="254"/>
              </a:spcBef>
              <a:buClr>
                <a:srgbClr val="00007C"/>
              </a:buClr>
              <a:buSzPct val="75000"/>
              <a:buFont typeface="Wingdings"/>
              <a:buChar char=""/>
              <a:tabLst>
                <a:tab pos="424815" algn="l"/>
              </a:tabLst>
            </a:pPr>
            <a:r>
              <a:rPr sz="2000" dirty="0">
                <a:latin typeface="Arial MT"/>
                <a:cs typeface="Arial MT"/>
              </a:rPr>
              <a:t>it</a:t>
            </a:r>
            <a:r>
              <a:rPr sz="2000" spc="-40" dirty="0">
                <a:latin typeface="Arial MT"/>
                <a:cs typeface="Arial MT"/>
              </a:rPr>
              <a:t> </a:t>
            </a:r>
            <a:r>
              <a:rPr sz="2000" dirty="0">
                <a:latin typeface="Arial MT"/>
                <a:cs typeface="Arial MT"/>
              </a:rPr>
              <a:t>manages</a:t>
            </a:r>
            <a:r>
              <a:rPr sz="2000" spc="-2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building</a:t>
            </a:r>
            <a:r>
              <a:rPr sz="2000" spc="-25" dirty="0">
                <a:latin typeface="Arial MT"/>
                <a:cs typeface="Arial MT"/>
              </a:rPr>
              <a:t> </a:t>
            </a:r>
            <a:r>
              <a:rPr sz="2000" dirty="0">
                <a:latin typeface="Arial MT"/>
                <a:cs typeface="Arial MT"/>
              </a:rPr>
              <a:t>of</a:t>
            </a:r>
            <a:r>
              <a:rPr sz="2000" spc="-25" dirty="0">
                <a:latin typeface="Arial MT"/>
                <a:cs typeface="Arial MT"/>
              </a:rPr>
              <a:t> </a:t>
            </a:r>
            <a:r>
              <a:rPr sz="2000" dirty="0">
                <a:latin typeface="Arial MT"/>
                <a:cs typeface="Arial MT"/>
              </a:rPr>
              <a:t>all</a:t>
            </a:r>
            <a:r>
              <a:rPr sz="2000" spc="-35" dirty="0">
                <a:latin typeface="Arial MT"/>
                <a:cs typeface="Arial MT"/>
              </a:rPr>
              <a:t> </a:t>
            </a:r>
            <a:r>
              <a:rPr sz="2000" dirty="0">
                <a:latin typeface="Arial MT"/>
                <a:cs typeface="Arial MT"/>
              </a:rPr>
              <a:t>user</a:t>
            </a:r>
            <a:r>
              <a:rPr sz="2000" spc="-20" dirty="0">
                <a:latin typeface="Arial MT"/>
                <a:cs typeface="Arial MT"/>
              </a:rPr>
              <a:t> </a:t>
            </a:r>
            <a:r>
              <a:rPr sz="2000" spc="-10" dirty="0" smtClean="0">
                <a:latin typeface="Arial MT"/>
                <a:cs typeface="Arial MT"/>
              </a:rPr>
              <a:t>domains</a:t>
            </a:r>
            <a:r>
              <a:rPr lang="en-US" sz="2000" spc="-10" dirty="0" smtClean="0">
                <a:latin typeface="Arial MT"/>
                <a:cs typeface="Arial MT"/>
              </a:rPr>
              <a:t>.</a:t>
            </a:r>
          </a:p>
          <a:p>
            <a:pPr marL="424815" indent="-412115" algn="just">
              <a:spcBef>
                <a:spcPts val="254"/>
              </a:spcBef>
              <a:buClr>
                <a:srgbClr val="00007C"/>
              </a:buClr>
              <a:buSzPct val="75000"/>
              <a:buFont typeface="Wingdings"/>
              <a:buChar char=""/>
              <a:tabLst>
                <a:tab pos="424815" algn="l"/>
              </a:tabLst>
            </a:pPr>
            <a:r>
              <a:rPr lang="en-US" sz="2000" dirty="0" smtClean="0">
                <a:latin typeface="Arial MT"/>
                <a:cs typeface="Arial MT"/>
              </a:rPr>
              <a:t>The trusted computing base of a </a:t>
            </a:r>
            <a:r>
              <a:rPr lang="en-US" sz="2000" dirty="0" err="1" smtClean="0">
                <a:latin typeface="Arial MT"/>
                <a:cs typeface="Arial MT"/>
              </a:rPr>
              <a:t>Xen</a:t>
            </a:r>
            <a:r>
              <a:rPr lang="en-US" sz="2000" dirty="0" smtClean="0">
                <a:latin typeface="Arial MT"/>
                <a:cs typeface="Arial MT"/>
              </a:rPr>
              <a:t>-based environment includes the </a:t>
            </a:r>
            <a:r>
              <a:rPr lang="en-US" sz="2000" dirty="0" err="1" smtClean="0">
                <a:latin typeface="Arial MT"/>
                <a:cs typeface="Arial MT"/>
              </a:rPr>
              <a:t>hardware,Xen</a:t>
            </a:r>
            <a:r>
              <a:rPr lang="en-US" sz="2000" dirty="0" smtClean="0">
                <a:latin typeface="Arial MT"/>
                <a:cs typeface="Arial MT"/>
              </a:rPr>
              <a:t>, and the management operating system running in Dom0. The management OS supports administrative tools, live migration, device drivers, and device emulators. A guest operating system and applications running under it reside in a </a:t>
            </a:r>
            <a:r>
              <a:rPr lang="en-US" sz="2000" dirty="0" err="1" smtClean="0">
                <a:latin typeface="Arial MT"/>
                <a:cs typeface="Arial MT"/>
              </a:rPr>
              <a:t>DomU</a:t>
            </a:r>
            <a:r>
              <a:rPr lang="en-US" sz="2000" dirty="0" smtClean="0">
                <a:latin typeface="Arial MT"/>
                <a:cs typeface="Arial MT"/>
              </a:rPr>
              <a:t>.</a:t>
            </a:r>
            <a:endParaRPr sz="2000" dirty="0">
              <a:latin typeface="Arial MT"/>
              <a:cs typeface="Arial MT"/>
            </a:endParaRPr>
          </a:p>
        </p:txBody>
      </p:sp>
      <p:sp>
        <p:nvSpPr>
          <p:cNvPr id="6" name="TextBox 5"/>
          <p:cNvSpPr txBox="1"/>
          <p:nvPr/>
        </p:nvSpPr>
        <p:spPr>
          <a:xfrm>
            <a:off x="1143000" y="609600"/>
            <a:ext cx="6629400" cy="507831"/>
          </a:xfrm>
          <a:prstGeom prst="rect">
            <a:avLst/>
          </a:prstGeom>
          <a:noFill/>
        </p:spPr>
        <p:txBody>
          <a:bodyPr wrap="square" rtlCol="0">
            <a:spAutoFit/>
          </a:bodyPr>
          <a:lstStyle/>
          <a:p>
            <a:r>
              <a:rPr kumimoji="0" lang="en-US" sz="2700" b="1" i="0" u="none" strike="noStrike" kern="0" cap="none" spc="0" normalizeH="0" baseline="0" noProof="0" smtClean="0">
                <a:ln>
                  <a:noFill/>
                </a:ln>
                <a:solidFill>
                  <a:srgbClr val="333399"/>
                </a:solidFill>
                <a:effectLst/>
                <a:uLnTx/>
                <a:uFillTx/>
                <a:latin typeface="Berlin Sans FB Demi"/>
                <a:ea typeface="+mj-ea"/>
                <a:cs typeface="+mj-cs"/>
              </a:rPr>
              <a:t>Security</a:t>
            </a:r>
            <a:r>
              <a:rPr kumimoji="0" lang="en-US" sz="2700" b="1" i="0" u="none" strike="noStrike" kern="0" cap="none" spc="-15" normalizeH="0" baseline="0" noProof="0" smtClean="0">
                <a:ln>
                  <a:noFill/>
                </a:ln>
                <a:solidFill>
                  <a:srgbClr val="333399"/>
                </a:solidFill>
                <a:effectLst/>
                <a:uLnTx/>
                <a:uFillTx/>
                <a:latin typeface="Berlin Sans FB Demi"/>
                <a:ea typeface="+mj-ea"/>
                <a:cs typeface="+mj-cs"/>
              </a:rPr>
              <a:t> </a:t>
            </a:r>
            <a:r>
              <a:rPr kumimoji="0" lang="en-US" sz="2700" b="1" i="0" u="none" strike="noStrike" kern="0" cap="none" spc="0" normalizeH="0" baseline="0" noProof="0" smtClean="0">
                <a:ln>
                  <a:noFill/>
                </a:ln>
                <a:solidFill>
                  <a:srgbClr val="333399"/>
                </a:solidFill>
                <a:effectLst/>
                <a:uLnTx/>
                <a:uFillTx/>
                <a:latin typeface="Berlin Sans FB Demi"/>
                <a:ea typeface="+mj-ea"/>
                <a:cs typeface="+mj-cs"/>
              </a:rPr>
              <a:t>risks</a:t>
            </a:r>
            <a:r>
              <a:rPr kumimoji="0" lang="en-US" sz="2700" b="1" i="0" u="none" strike="noStrike" kern="0" cap="none" spc="-10" normalizeH="0" baseline="0" noProof="0" smtClean="0">
                <a:ln>
                  <a:noFill/>
                </a:ln>
                <a:solidFill>
                  <a:srgbClr val="333399"/>
                </a:solidFill>
                <a:effectLst/>
                <a:uLnTx/>
                <a:uFillTx/>
                <a:latin typeface="Berlin Sans FB Demi"/>
                <a:ea typeface="+mj-ea"/>
                <a:cs typeface="+mj-cs"/>
              </a:rPr>
              <a:t> </a:t>
            </a:r>
            <a:r>
              <a:rPr kumimoji="0" lang="en-US" sz="2700" b="1" i="0" u="none" strike="noStrike" kern="0" cap="none" spc="0" normalizeH="0" baseline="0" noProof="0" smtClean="0">
                <a:ln>
                  <a:noFill/>
                </a:ln>
                <a:solidFill>
                  <a:srgbClr val="333399"/>
                </a:solidFill>
                <a:effectLst/>
                <a:uLnTx/>
                <a:uFillTx/>
                <a:latin typeface="Berlin Sans FB Demi"/>
                <a:ea typeface="+mj-ea"/>
                <a:cs typeface="+mj-cs"/>
              </a:rPr>
              <a:t>posed</a:t>
            </a:r>
            <a:r>
              <a:rPr kumimoji="0" lang="en-US" sz="2700" b="1" i="0" u="none" strike="noStrike" kern="0" cap="none" spc="-25" normalizeH="0" baseline="0" noProof="0" smtClean="0">
                <a:ln>
                  <a:noFill/>
                </a:ln>
                <a:solidFill>
                  <a:srgbClr val="333399"/>
                </a:solidFill>
                <a:effectLst/>
                <a:uLnTx/>
                <a:uFillTx/>
                <a:latin typeface="Berlin Sans FB Demi"/>
                <a:ea typeface="+mj-ea"/>
                <a:cs typeface="+mj-cs"/>
              </a:rPr>
              <a:t> </a:t>
            </a:r>
            <a:r>
              <a:rPr kumimoji="0" lang="en-US" sz="2700" b="1" i="0" u="none" strike="noStrike" kern="0" cap="none" spc="0" normalizeH="0" baseline="0" noProof="0" smtClean="0">
                <a:ln>
                  <a:noFill/>
                </a:ln>
                <a:solidFill>
                  <a:srgbClr val="333399"/>
                </a:solidFill>
                <a:effectLst/>
                <a:uLnTx/>
                <a:uFillTx/>
                <a:latin typeface="Berlin Sans FB Demi"/>
                <a:ea typeface="+mj-ea"/>
                <a:cs typeface="+mj-cs"/>
              </a:rPr>
              <a:t>by</a:t>
            </a:r>
            <a:r>
              <a:rPr kumimoji="0" lang="en-US" sz="2700" b="1" i="0" u="none" strike="noStrike" kern="0" cap="none" spc="-15" normalizeH="0" baseline="0" noProof="0" smtClean="0">
                <a:ln>
                  <a:noFill/>
                </a:ln>
                <a:solidFill>
                  <a:srgbClr val="333399"/>
                </a:solidFill>
                <a:effectLst/>
                <a:uLnTx/>
                <a:uFillTx/>
                <a:latin typeface="Berlin Sans FB Demi"/>
                <a:ea typeface="+mj-ea"/>
                <a:cs typeface="+mj-cs"/>
              </a:rPr>
              <a:t> </a:t>
            </a:r>
            <a:r>
              <a:rPr kumimoji="0" lang="en-US" sz="2700" b="1" i="0" u="none" strike="noStrike" kern="0" cap="none" spc="0" normalizeH="0" baseline="0" noProof="0" smtClean="0">
                <a:ln>
                  <a:noFill/>
                </a:ln>
                <a:solidFill>
                  <a:srgbClr val="333399"/>
                </a:solidFill>
                <a:effectLst/>
                <a:uLnTx/>
                <a:uFillTx/>
                <a:latin typeface="Berlin Sans FB Demi"/>
                <a:ea typeface="+mj-ea"/>
                <a:cs typeface="+mj-cs"/>
              </a:rPr>
              <a:t>a</a:t>
            </a:r>
            <a:r>
              <a:rPr kumimoji="0" lang="en-US" sz="2700" b="1" i="0" u="none" strike="noStrike" kern="0" cap="none" spc="-10" normalizeH="0" baseline="0" noProof="0" smtClean="0">
                <a:ln>
                  <a:noFill/>
                </a:ln>
                <a:solidFill>
                  <a:srgbClr val="333399"/>
                </a:solidFill>
                <a:effectLst/>
                <a:uLnTx/>
                <a:uFillTx/>
                <a:latin typeface="Berlin Sans FB Demi"/>
                <a:ea typeface="+mj-ea"/>
                <a:cs typeface="+mj-cs"/>
              </a:rPr>
              <a:t> </a:t>
            </a:r>
            <a:r>
              <a:rPr kumimoji="0" lang="en-US" sz="2700" b="1" i="0" u="none" strike="noStrike" kern="0" cap="none" spc="0" normalizeH="0" baseline="0" noProof="0" smtClean="0">
                <a:ln>
                  <a:noFill/>
                </a:ln>
                <a:solidFill>
                  <a:srgbClr val="333399"/>
                </a:solidFill>
                <a:effectLst/>
                <a:uLnTx/>
                <a:uFillTx/>
                <a:latin typeface="Berlin Sans FB Demi"/>
                <a:ea typeface="+mj-ea"/>
                <a:cs typeface="+mj-cs"/>
              </a:rPr>
              <a:t>management</a:t>
            </a:r>
            <a:r>
              <a:rPr kumimoji="0" lang="en-US" sz="2700" b="1" i="0" u="none" strike="noStrike" kern="0" cap="none" spc="-10" normalizeH="0" baseline="0" noProof="0" smtClean="0">
                <a:ln>
                  <a:noFill/>
                </a:ln>
                <a:solidFill>
                  <a:srgbClr val="333399"/>
                </a:solidFill>
                <a:effectLst/>
                <a:uLnTx/>
                <a:uFillTx/>
                <a:latin typeface="Berlin Sans FB Demi"/>
                <a:ea typeface="+mj-ea"/>
                <a:cs typeface="+mj-cs"/>
              </a:rPr>
              <a:t> </a:t>
            </a:r>
            <a:r>
              <a:rPr kumimoji="0" lang="en-US" sz="2700" b="1" i="0" u="none" strike="noStrike" kern="0" cap="none" spc="-25" normalizeH="0" baseline="0" noProof="0" smtClean="0">
                <a:ln>
                  <a:noFill/>
                </a:ln>
                <a:solidFill>
                  <a:srgbClr val="333399"/>
                </a:solidFill>
                <a:effectLst/>
                <a:uLnTx/>
                <a:uFillTx/>
                <a:latin typeface="Berlin Sans FB Demi"/>
                <a:ea typeface="+mj-ea"/>
                <a:cs typeface="+mj-cs"/>
              </a:rPr>
              <a:t>OS</a:t>
            </a:r>
            <a:endParaRPr lang="en-US" dirty="0"/>
          </a:p>
        </p:txBody>
      </p:sp>
    </p:spTree>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Security</a:t>
            </a:r>
            <a:r>
              <a:rPr lang="en-US" spc="-15" dirty="0"/>
              <a:t> </a:t>
            </a:r>
            <a:r>
              <a:rPr lang="en-US" dirty="0"/>
              <a:t>risks</a:t>
            </a:r>
            <a:r>
              <a:rPr lang="en-US" spc="-10" dirty="0"/>
              <a:t> </a:t>
            </a:r>
            <a:r>
              <a:rPr lang="en-US" dirty="0"/>
              <a:t>posed</a:t>
            </a:r>
            <a:r>
              <a:rPr lang="en-US" spc="-25" dirty="0"/>
              <a:t> </a:t>
            </a:r>
            <a:r>
              <a:rPr lang="en-US" dirty="0"/>
              <a:t>by</a:t>
            </a:r>
            <a:r>
              <a:rPr lang="en-US" spc="-15" dirty="0"/>
              <a:t> </a:t>
            </a:r>
            <a:r>
              <a:rPr lang="en-US" dirty="0"/>
              <a:t>a</a:t>
            </a:r>
            <a:r>
              <a:rPr lang="en-US" spc="-10" dirty="0"/>
              <a:t> </a:t>
            </a:r>
            <a:r>
              <a:rPr lang="en-US" dirty="0"/>
              <a:t>management</a:t>
            </a:r>
            <a:r>
              <a:rPr lang="en-US" spc="-10" dirty="0"/>
              <a:t> </a:t>
            </a:r>
            <a:r>
              <a:rPr lang="en-US" spc="-25" dirty="0"/>
              <a:t>OS</a:t>
            </a:r>
            <a:endParaRPr lang="en-US" dirty="0"/>
          </a:p>
        </p:txBody>
      </p:sp>
      <p:pic>
        <p:nvPicPr>
          <p:cNvPr id="4" name="Content Placeholder 3"/>
          <p:cNvPicPr>
            <a:picLocks noGrp="1" noChangeAspect="1"/>
          </p:cNvPicPr>
          <p:nvPr>
            <p:ph idx="1"/>
          </p:nvPr>
        </p:nvPicPr>
        <p:blipFill>
          <a:blip r:embed="rId2"/>
          <a:stretch>
            <a:fillRect/>
          </a:stretch>
        </p:blipFill>
        <p:spPr>
          <a:xfrm>
            <a:off x="838200" y="1447800"/>
            <a:ext cx="6886575" cy="3943350"/>
          </a:xfrm>
          <a:prstGeom prst="rect">
            <a:avLst/>
          </a:prstGeom>
        </p:spPr>
      </p:pic>
    </p:spTree>
    <p:extLst>
      <p:ext uri="{BB962C8B-B14F-4D97-AF65-F5344CB8AC3E}">
        <p14:creationId xmlns:p14="http://schemas.microsoft.com/office/powerpoint/2010/main" val="3836075850"/>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88594" rIns="0" bIns="0" rtlCol="0">
            <a:spAutoFit/>
          </a:bodyPr>
          <a:lstStyle/>
          <a:p>
            <a:pPr marL="126364">
              <a:lnSpc>
                <a:spcPct val="100000"/>
              </a:lnSpc>
              <a:spcBef>
                <a:spcPts val="105"/>
              </a:spcBef>
            </a:pPr>
            <a:r>
              <a:rPr dirty="0"/>
              <a:t>Cloud</a:t>
            </a:r>
            <a:r>
              <a:rPr spc="-35" dirty="0"/>
              <a:t> </a:t>
            </a:r>
            <a:r>
              <a:rPr dirty="0"/>
              <a:t>security</a:t>
            </a:r>
            <a:r>
              <a:rPr spc="-20" dirty="0"/>
              <a:t> </a:t>
            </a:r>
            <a:r>
              <a:rPr spc="-10" dirty="0"/>
              <a:t>risks</a:t>
            </a:r>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4</a:t>
            </a:fld>
            <a:endParaRPr spc="-25" dirty="0"/>
          </a:p>
        </p:txBody>
      </p:sp>
      <p:sp>
        <p:nvSpPr>
          <p:cNvPr id="3" name="object 3"/>
          <p:cNvSpPr txBox="1"/>
          <p:nvPr/>
        </p:nvSpPr>
        <p:spPr>
          <a:xfrm>
            <a:off x="526795" y="1471930"/>
            <a:ext cx="8313420" cy="5257208"/>
          </a:xfrm>
          <a:prstGeom prst="rect">
            <a:avLst/>
          </a:prstGeom>
        </p:spPr>
        <p:txBody>
          <a:bodyPr vert="horz" wrap="square" lIns="0" tIns="12065" rIns="0" bIns="0" rtlCol="0">
            <a:spAutoFit/>
          </a:bodyPr>
          <a:lstStyle/>
          <a:p>
            <a:pPr marL="360680" marR="67945" indent="-348615" algn="just">
              <a:lnSpc>
                <a:spcPts val="2510"/>
              </a:lnSpc>
              <a:spcBef>
                <a:spcPts val="95"/>
              </a:spcBef>
              <a:buClr>
                <a:srgbClr val="00007C"/>
              </a:buClr>
              <a:buSzPct val="75000"/>
              <a:buFont typeface="Wingdings"/>
              <a:buChar char=""/>
              <a:tabLst>
                <a:tab pos="361950" algn="l"/>
              </a:tabLst>
            </a:pPr>
            <a:r>
              <a:rPr sz="2000" dirty="0">
                <a:solidFill>
                  <a:srgbClr val="00AF50"/>
                </a:solidFill>
                <a:latin typeface="Arial MT"/>
                <a:cs typeface="Arial MT"/>
              </a:rPr>
              <a:t>Traditional</a:t>
            </a:r>
            <a:r>
              <a:rPr sz="2000" spc="-25" dirty="0">
                <a:solidFill>
                  <a:srgbClr val="00AF50"/>
                </a:solidFill>
                <a:latin typeface="Arial MT"/>
                <a:cs typeface="Arial MT"/>
              </a:rPr>
              <a:t> </a:t>
            </a:r>
            <a:r>
              <a:rPr sz="2000" dirty="0">
                <a:solidFill>
                  <a:srgbClr val="00AF50"/>
                </a:solidFill>
                <a:latin typeface="Arial MT"/>
                <a:cs typeface="Arial MT"/>
              </a:rPr>
              <a:t>threats</a:t>
            </a:r>
            <a:r>
              <a:rPr sz="2000" spc="-15" dirty="0">
                <a:solidFill>
                  <a:srgbClr val="00AF50"/>
                </a:solidFill>
                <a:latin typeface="Arial MT"/>
                <a:cs typeface="Arial MT"/>
              </a:rPr>
              <a:t> </a:t>
            </a:r>
            <a:r>
              <a:rPr sz="2000" dirty="0">
                <a:latin typeface="Wingdings"/>
                <a:cs typeface="Wingdings"/>
              </a:rPr>
              <a:t></a:t>
            </a:r>
            <a:r>
              <a:rPr sz="2000" spc="35" dirty="0">
                <a:latin typeface="Times New Roman"/>
                <a:cs typeface="Times New Roman"/>
              </a:rPr>
              <a:t> </a:t>
            </a:r>
            <a:r>
              <a:rPr sz="2000" dirty="0">
                <a:latin typeface="Arial MT"/>
                <a:cs typeface="Arial MT"/>
              </a:rPr>
              <a:t>impact</a:t>
            </a:r>
            <a:r>
              <a:rPr sz="2000" spc="-30" dirty="0">
                <a:latin typeface="Arial MT"/>
                <a:cs typeface="Arial MT"/>
              </a:rPr>
              <a:t> </a:t>
            </a:r>
            <a:r>
              <a:rPr sz="2000" dirty="0">
                <a:latin typeface="Arial MT"/>
                <a:cs typeface="Arial MT"/>
              </a:rPr>
              <a:t>amplified</a:t>
            </a:r>
            <a:r>
              <a:rPr sz="2000" spc="-20" dirty="0">
                <a:latin typeface="Arial MT"/>
                <a:cs typeface="Arial MT"/>
              </a:rPr>
              <a:t> </a:t>
            </a:r>
            <a:r>
              <a:rPr sz="2000" dirty="0">
                <a:latin typeface="Arial MT"/>
                <a:cs typeface="Arial MT"/>
              </a:rPr>
              <a:t>due</a:t>
            </a:r>
            <a:r>
              <a:rPr sz="2000" spc="-20" dirty="0">
                <a:latin typeface="Arial MT"/>
                <a:cs typeface="Arial MT"/>
              </a:rPr>
              <a:t> </a:t>
            </a:r>
            <a:r>
              <a:rPr sz="2000" dirty="0">
                <a:latin typeface="Arial MT"/>
                <a:cs typeface="Arial MT"/>
              </a:rPr>
              <a:t>to</a:t>
            </a:r>
            <a:r>
              <a:rPr sz="2000" spc="-20" dirty="0">
                <a:latin typeface="Arial MT"/>
                <a:cs typeface="Arial MT"/>
              </a:rPr>
              <a:t> </a:t>
            </a:r>
            <a:r>
              <a:rPr sz="2000" dirty="0">
                <a:latin typeface="Arial MT"/>
                <a:cs typeface="Arial MT"/>
              </a:rPr>
              <a:t>the</a:t>
            </a:r>
            <a:r>
              <a:rPr sz="2000" spc="-20" dirty="0">
                <a:latin typeface="Arial MT"/>
                <a:cs typeface="Arial MT"/>
              </a:rPr>
              <a:t> </a:t>
            </a:r>
            <a:r>
              <a:rPr sz="2000" dirty="0">
                <a:latin typeface="Arial MT"/>
                <a:cs typeface="Arial MT"/>
              </a:rPr>
              <a:t>vast</a:t>
            </a:r>
            <a:r>
              <a:rPr sz="2000" spc="-35" dirty="0">
                <a:latin typeface="Arial MT"/>
                <a:cs typeface="Arial MT"/>
              </a:rPr>
              <a:t> </a:t>
            </a:r>
            <a:r>
              <a:rPr sz="2000" dirty="0">
                <a:latin typeface="Arial MT"/>
                <a:cs typeface="Arial MT"/>
              </a:rPr>
              <a:t>amount</a:t>
            </a:r>
            <a:r>
              <a:rPr sz="2000" spc="-20" dirty="0">
                <a:latin typeface="Arial MT"/>
                <a:cs typeface="Arial MT"/>
              </a:rPr>
              <a:t> </a:t>
            </a:r>
            <a:r>
              <a:rPr sz="2000" dirty="0">
                <a:latin typeface="Arial MT"/>
                <a:cs typeface="Arial MT"/>
              </a:rPr>
              <a:t>of</a:t>
            </a:r>
            <a:r>
              <a:rPr sz="2000" spc="-30" dirty="0">
                <a:latin typeface="Arial MT"/>
                <a:cs typeface="Arial MT"/>
              </a:rPr>
              <a:t> </a:t>
            </a:r>
            <a:r>
              <a:rPr sz="2000" spc="-10" dirty="0">
                <a:latin typeface="Arial MT"/>
                <a:cs typeface="Arial MT"/>
              </a:rPr>
              <a:t>cloud 	</a:t>
            </a:r>
            <a:r>
              <a:rPr sz="2000" dirty="0">
                <a:latin typeface="Arial MT"/>
                <a:cs typeface="Arial MT"/>
              </a:rPr>
              <a:t>resources</a:t>
            </a:r>
            <a:r>
              <a:rPr sz="2000" spc="-15" dirty="0">
                <a:latin typeface="Arial MT"/>
                <a:cs typeface="Arial MT"/>
              </a:rPr>
              <a:t> </a:t>
            </a:r>
            <a:r>
              <a:rPr sz="2000" dirty="0">
                <a:latin typeface="Arial MT"/>
                <a:cs typeface="Arial MT"/>
              </a:rPr>
              <a:t>and</a:t>
            </a:r>
            <a:r>
              <a:rPr sz="2000" spc="-20" dirty="0">
                <a:latin typeface="Arial MT"/>
                <a:cs typeface="Arial MT"/>
              </a:rPr>
              <a:t> </a:t>
            </a:r>
            <a:r>
              <a:rPr sz="2000" dirty="0">
                <a:latin typeface="Arial MT"/>
                <a:cs typeface="Arial MT"/>
              </a:rPr>
              <a:t>the</a:t>
            </a:r>
            <a:r>
              <a:rPr sz="2000" spc="-20" dirty="0">
                <a:latin typeface="Arial MT"/>
                <a:cs typeface="Arial MT"/>
              </a:rPr>
              <a:t> </a:t>
            </a:r>
            <a:r>
              <a:rPr sz="2000" dirty="0">
                <a:latin typeface="Arial MT"/>
                <a:cs typeface="Arial MT"/>
              </a:rPr>
              <a:t>large</a:t>
            </a:r>
            <a:r>
              <a:rPr sz="2000" spc="-15" dirty="0">
                <a:latin typeface="Arial MT"/>
                <a:cs typeface="Arial MT"/>
              </a:rPr>
              <a:t> </a:t>
            </a:r>
            <a:r>
              <a:rPr sz="2000" dirty="0">
                <a:latin typeface="Arial MT"/>
                <a:cs typeface="Arial MT"/>
              </a:rPr>
              <a:t>user</a:t>
            </a:r>
            <a:r>
              <a:rPr sz="2000" spc="-20" dirty="0">
                <a:latin typeface="Arial MT"/>
                <a:cs typeface="Arial MT"/>
              </a:rPr>
              <a:t> </a:t>
            </a:r>
            <a:r>
              <a:rPr sz="2000" dirty="0">
                <a:latin typeface="Arial MT"/>
                <a:cs typeface="Arial MT"/>
              </a:rPr>
              <a:t>population</a:t>
            </a:r>
            <a:r>
              <a:rPr sz="2000" spc="-30" dirty="0">
                <a:latin typeface="Arial MT"/>
                <a:cs typeface="Arial MT"/>
              </a:rPr>
              <a:t> </a:t>
            </a:r>
            <a:r>
              <a:rPr sz="2000" dirty="0">
                <a:latin typeface="Arial MT"/>
                <a:cs typeface="Arial MT"/>
              </a:rPr>
              <a:t>that</a:t>
            </a:r>
            <a:r>
              <a:rPr sz="2000" spc="-25" dirty="0">
                <a:latin typeface="Arial MT"/>
                <a:cs typeface="Arial MT"/>
              </a:rPr>
              <a:t> </a:t>
            </a:r>
            <a:r>
              <a:rPr sz="2000" dirty="0">
                <a:latin typeface="Arial MT"/>
                <a:cs typeface="Arial MT"/>
              </a:rPr>
              <a:t>can</a:t>
            </a:r>
            <a:r>
              <a:rPr sz="2000" spc="-20" dirty="0">
                <a:latin typeface="Arial MT"/>
                <a:cs typeface="Arial MT"/>
              </a:rPr>
              <a:t> </a:t>
            </a:r>
            <a:r>
              <a:rPr sz="2000" dirty="0">
                <a:latin typeface="Arial MT"/>
                <a:cs typeface="Arial MT"/>
              </a:rPr>
              <a:t>be</a:t>
            </a:r>
            <a:r>
              <a:rPr sz="2000" spc="-20" dirty="0">
                <a:latin typeface="Arial MT"/>
                <a:cs typeface="Arial MT"/>
              </a:rPr>
              <a:t> </a:t>
            </a:r>
            <a:r>
              <a:rPr sz="2000" dirty="0">
                <a:latin typeface="Arial MT"/>
                <a:cs typeface="Arial MT"/>
              </a:rPr>
              <a:t>affected.</a:t>
            </a:r>
            <a:r>
              <a:rPr sz="2000" spc="-25" dirty="0">
                <a:latin typeface="Arial MT"/>
                <a:cs typeface="Arial MT"/>
              </a:rPr>
              <a:t> The</a:t>
            </a:r>
            <a:endParaRPr sz="2000" dirty="0">
              <a:latin typeface="Arial MT"/>
              <a:cs typeface="Arial MT"/>
            </a:endParaRPr>
          </a:p>
          <a:p>
            <a:pPr marL="361950" marR="85725" algn="just">
              <a:lnSpc>
                <a:spcPts val="2510"/>
              </a:lnSpc>
            </a:pPr>
            <a:r>
              <a:rPr sz="2000" dirty="0">
                <a:latin typeface="Arial MT"/>
                <a:cs typeface="Arial MT"/>
              </a:rPr>
              <a:t>fuzzy</a:t>
            </a:r>
            <a:r>
              <a:rPr sz="2000" spc="-30" dirty="0">
                <a:latin typeface="Arial MT"/>
                <a:cs typeface="Arial MT"/>
              </a:rPr>
              <a:t> </a:t>
            </a:r>
            <a:r>
              <a:rPr sz="2000" dirty="0">
                <a:latin typeface="Arial MT"/>
                <a:cs typeface="Arial MT"/>
              </a:rPr>
              <a:t>bounds</a:t>
            </a:r>
            <a:r>
              <a:rPr sz="2000" spc="-40" dirty="0">
                <a:latin typeface="Arial MT"/>
                <a:cs typeface="Arial MT"/>
              </a:rPr>
              <a:t> </a:t>
            </a:r>
            <a:r>
              <a:rPr sz="2000" dirty="0">
                <a:latin typeface="Arial MT"/>
                <a:cs typeface="Arial MT"/>
              </a:rPr>
              <a:t>of</a:t>
            </a:r>
            <a:r>
              <a:rPr sz="2000" spc="-40" dirty="0">
                <a:latin typeface="Arial MT"/>
                <a:cs typeface="Arial MT"/>
              </a:rPr>
              <a:t> </a:t>
            </a:r>
            <a:r>
              <a:rPr sz="2000" dirty="0">
                <a:latin typeface="Arial MT"/>
                <a:cs typeface="Arial MT"/>
              </a:rPr>
              <a:t>responsibility</a:t>
            </a:r>
            <a:r>
              <a:rPr sz="2000" spc="-25" dirty="0">
                <a:latin typeface="Arial MT"/>
                <a:cs typeface="Arial MT"/>
              </a:rPr>
              <a:t> </a:t>
            </a:r>
            <a:r>
              <a:rPr sz="2000" dirty="0">
                <a:latin typeface="Arial MT"/>
                <a:cs typeface="Arial MT"/>
              </a:rPr>
              <a:t>between</a:t>
            </a:r>
            <a:r>
              <a:rPr sz="2000" spc="-40" dirty="0">
                <a:latin typeface="Arial MT"/>
                <a:cs typeface="Arial MT"/>
              </a:rPr>
              <a:t> </a:t>
            </a:r>
            <a:r>
              <a:rPr sz="2000" dirty="0">
                <a:latin typeface="Arial MT"/>
                <a:cs typeface="Arial MT"/>
              </a:rPr>
              <a:t>the</a:t>
            </a:r>
            <a:r>
              <a:rPr sz="2000" spc="-30" dirty="0">
                <a:latin typeface="Arial MT"/>
                <a:cs typeface="Arial MT"/>
              </a:rPr>
              <a:t> </a:t>
            </a:r>
            <a:r>
              <a:rPr sz="2000" dirty="0">
                <a:latin typeface="Arial MT"/>
                <a:cs typeface="Arial MT"/>
              </a:rPr>
              <a:t>providers</a:t>
            </a:r>
            <a:r>
              <a:rPr sz="2000" spc="-30" dirty="0">
                <a:latin typeface="Arial MT"/>
                <a:cs typeface="Arial MT"/>
              </a:rPr>
              <a:t> </a:t>
            </a:r>
            <a:r>
              <a:rPr sz="2000" dirty="0">
                <a:latin typeface="Arial MT"/>
                <a:cs typeface="Arial MT"/>
              </a:rPr>
              <a:t>of</a:t>
            </a:r>
            <a:r>
              <a:rPr sz="2000" spc="-35" dirty="0">
                <a:latin typeface="Arial MT"/>
                <a:cs typeface="Arial MT"/>
              </a:rPr>
              <a:t> </a:t>
            </a:r>
            <a:r>
              <a:rPr sz="2000" dirty="0">
                <a:latin typeface="Arial MT"/>
                <a:cs typeface="Arial MT"/>
              </a:rPr>
              <a:t>cloud</a:t>
            </a:r>
            <a:r>
              <a:rPr sz="2000" spc="-40" dirty="0">
                <a:latin typeface="Arial MT"/>
                <a:cs typeface="Arial MT"/>
              </a:rPr>
              <a:t> </a:t>
            </a:r>
            <a:r>
              <a:rPr sz="2000" spc="-10" dirty="0">
                <a:latin typeface="Arial MT"/>
                <a:cs typeface="Arial MT"/>
              </a:rPr>
              <a:t>services </a:t>
            </a:r>
            <a:r>
              <a:rPr sz="2000" dirty="0">
                <a:latin typeface="Arial MT"/>
                <a:cs typeface="Arial MT"/>
              </a:rPr>
              <a:t>and</a:t>
            </a:r>
            <a:r>
              <a:rPr sz="2000" spc="-140" dirty="0">
                <a:latin typeface="Arial MT"/>
                <a:cs typeface="Arial MT"/>
              </a:rPr>
              <a:t> </a:t>
            </a:r>
            <a:r>
              <a:rPr sz="2000" dirty="0">
                <a:latin typeface="Arial MT"/>
                <a:cs typeface="Arial MT"/>
              </a:rPr>
              <a:t>users</a:t>
            </a:r>
            <a:r>
              <a:rPr sz="2000" spc="-130" dirty="0">
                <a:latin typeface="Arial MT"/>
                <a:cs typeface="Arial MT"/>
              </a:rPr>
              <a:t> </a:t>
            </a:r>
            <a:r>
              <a:rPr sz="2000" dirty="0">
                <a:latin typeface="Arial MT"/>
                <a:cs typeface="Arial MT"/>
              </a:rPr>
              <a:t>and the</a:t>
            </a:r>
            <a:r>
              <a:rPr sz="2000" spc="5" dirty="0">
                <a:latin typeface="Arial MT"/>
                <a:cs typeface="Arial MT"/>
              </a:rPr>
              <a:t> </a:t>
            </a:r>
            <a:r>
              <a:rPr sz="2000" dirty="0">
                <a:latin typeface="Arial MT"/>
                <a:cs typeface="Arial MT"/>
              </a:rPr>
              <a:t>difficulties</a:t>
            </a:r>
            <a:r>
              <a:rPr sz="2000" spc="5" dirty="0">
                <a:latin typeface="Arial MT"/>
                <a:cs typeface="Arial MT"/>
              </a:rPr>
              <a:t> </a:t>
            </a:r>
            <a:r>
              <a:rPr sz="2000" dirty="0">
                <a:latin typeface="Arial MT"/>
                <a:cs typeface="Arial MT"/>
              </a:rPr>
              <a:t>to</a:t>
            </a:r>
            <a:r>
              <a:rPr sz="2000" spc="5" dirty="0">
                <a:latin typeface="Arial MT"/>
                <a:cs typeface="Arial MT"/>
              </a:rPr>
              <a:t> </a:t>
            </a:r>
            <a:r>
              <a:rPr sz="2000" dirty="0">
                <a:latin typeface="Arial MT"/>
                <a:cs typeface="Arial MT"/>
              </a:rPr>
              <a:t>accurately</a:t>
            </a:r>
            <a:r>
              <a:rPr sz="2000" spc="5" dirty="0">
                <a:latin typeface="Arial MT"/>
                <a:cs typeface="Arial MT"/>
              </a:rPr>
              <a:t> </a:t>
            </a:r>
            <a:r>
              <a:rPr sz="2000" dirty="0">
                <a:latin typeface="Arial MT"/>
                <a:cs typeface="Arial MT"/>
              </a:rPr>
              <a:t>identify the</a:t>
            </a:r>
            <a:r>
              <a:rPr sz="2000" spc="10" dirty="0">
                <a:latin typeface="Arial MT"/>
                <a:cs typeface="Arial MT"/>
              </a:rPr>
              <a:t> </a:t>
            </a:r>
            <a:r>
              <a:rPr sz="2000" dirty="0">
                <a:latin typeface="Arial MT"/>
                <a:cs typeface="Arial MT"/>
              </a:rPr>
              <a:t>cause.</a:t>
            </a:r>
            <a:r>
              <a:rPr sz="2000" spc="-10" dirty="0">
                <a:latin typeface="Arial MT"/>
                <a:cs typeface="Arial MT"/>
              </a:rPr>
              <a:t> </a:t>
            </a:r>
            <a:r>
              <a:rPr sz="2000" spc="-95" dirty="0">
                <a:latin typeface="Arial MT"/>
                <a:cs typeface="Arial MT"/>
              </a:rPr>
              <a:t>Ex:</a:t>
            </a:r>
            <a:r>
              <a:rPr sz="2000" spc="-40" dirty="0">
                <a:latin typeface="Arial MT"/>
                <a:cs typeface="Arial MT"/>
              </a:rPr>
              <a:t> </a:t>
            </a:r>
            <a:r>
              <a:rPr sz="2000" spc="-20" dirty="0">
                <a:latin typeface="Arial MT"/>
                <a:cs typeface="Arial MT"/>
              </a:rPr>
              <a:t>Data </a:t>
            </a:r>
            <a:r>
              <a:rPr sz="2000" dirty="0">
                <a:latin typeface="Arial MT"/>
                <a:cs typeface="Arial MT"/>
              </a:rPr>
              <a:t>Breaches</a:t>
            </a:r>
            <a:r>
              <a:rPr sz="2000" spc="-30" dirty="0">
                <a:latin typeface="Arial MT"/>
                <a:cs typeface="Arial MT"/>
              </a:rPr>
              <a:t> </a:t>
            </a:r>
            <a:r>
              <a:rPr sz="2000" dirty="0">
                <a:latin typeface="Arial MT"/>
                <a:cs typeface="Arial MT"/>
              </a:rPr>
              <a:t>(Attackers</a:t>
            </a:r>
            <a:r>
              <a:rPr sz="2000" spc="-30" dirty="0">
                <a:latin typeface="Arial MT"/>
                <a:cs typeface="Arial MT"/>
              </a:rPr>
              <a:t> </a:t>
            </a:r>
            <a:r>
              <a:rPr sz="2000" dirty="0">
                <a:latin typeface="Arial MT"/>
                <a:cs typeface="Arial MT"/>
              </a:rPr>
              <a:t>trying</a:t>
            </a:r>
            <a:r>
              <a:rPr sz="2000" spc="-45" dirty="0">
                <a:latin typeface="Arial MT"/>
                <a:cs typeface="Arial MT"/>
              </a:rPr>
              <a:t> </a:t>
            </a:r>
            <a:r>
              <a:rPr sz="2000" dirty="0">
                <a:latin typeface="Arial MT"/>
                <a:cs typeface="Arial MT"/>
              </a:rPr>
              <a:t>to</a:t>
            </a:r>
            <a:r>
              <a:rPr sz="2000" spc="-40" dirty="0">
                <a:latin typeface="Arial MT"/>
                <a:cs typeface="Arial MT"/>
              </a:rPr>
              <a:t> </a:t>
            </a:r>
            <a:r>
              <a:rPr sz="2000" dirty="0">
                <a:latin typeface="Arial MT"/>
                <a:cs typeface="Arial MT"/>
              </a:rPr>
              <a:t>gain</a:t>
            </a:r>
            <a:r>
              <a:rPr sz="2000" spc="-30" dirty="0">
                <a:latin typeface="Arial MT"/>
                <a:cs typeface="Arial MT"/>
              </a:rPr>
              <a:t> </a:t>
            </a:r>
            <a:r>
              <a:rPr sz="2000" dirty="0">
                <a:latin typeface="Arial MT"/>
                <a:cs typeface="Arial MT"/>
              </a:rPr>
              <a:t>unauthorized</a:t>
            </a:r>
            <a:r>
              <a:rPr sz="2000" spc="-25" dirty="0">
                <a:latin typeface="Arial MT"/>
                <a:cs typeface="Arial MT"/>
              </a:rPr>
              <a:t> </a:t>
            </a:r>
            <a:r>
              <a:rPr sz="2000" dirty="0">
                <a:latin typeface="Arial MT"/>
                <a:cs typeface="Arial MT"/>
              </a:rPr>
              <a:t>access</a:t>
            </a:r>
            <a:r>
              <a:rPr sz="2000" spc="-20" dirty="0">
                <a:latin typeface="Arial MT"/>
                <a:cs typeface="Arial MT"/>
              </a:rPr>
              <a:t> </a:t>
            </a:r>
            <a:r>
              <a:rPr sz="2000" dirty="0">
                <a:latin typeface="Arial MT"/>
                <a:cs typeface="Arial MT"/>
              </a:rPr>
              <a:t>to</a:t>
            </a:r>
            <a:r>
              <a:rPr sz="2000" spc="-30" dirty="0">
                <a:latin typeface="Arial MT"/>
                <a:cs typeface="Arial MT"/>
              </a:rPr>
              <a:t> </a:t>
            </a:r>
            <a:r>
              <a:rPr sz="2000" spc="-10" dirty="0">
                <a:latin typeface="Arial MT"/>
                <a:cs typeface="Arial MT"/>
              </a:rPr>
              <a:t>sensitive</a:t>
            </a:r>
            <a:endParaRPr sz="2000" dirty="0">
              <a:latin typeface="Arial MT"/>
              <a:cs typeface="Arial MT"/>
            </a:endParaRPr>
          </a:p>
          <a:p>
            <a:pPr marL="361950" algn="just">
              <a:lnSpc>
                <a:spcPct val="100000"/>
              </a:lnSpc>
              <a:spcBef>
                <a:spcPts val="25"/>
              </a:spcBef>
            </a:pPr>
            <a:r>
              <a:rPr sz="2000" spc="-10" dirty="0">
                <a:latin typeface="Arial MT"/>
                <a:cs typeface="Arial MT"/>
              </a:rPr>
              <a:t>data),</a:t>
            </a:r>
            <a:r>
              <a:rPr sz="2000" spc="-310" dirty="0">
                <a:latin typeface="Arial MT"/>
                <a:cs typeface="Arial MT"/>
              </a:rPr>
              <a:t> </a:t>
            </a:r>
            <a:r>
              <a:rPr sz="2000" dirty="0">
                <a:latin typeface="Arial MT"/>
                <a:cs typeface="Arial MT"/>
              </a:rPr>
              <a:t>Insider</a:t>
            </a:r>
            <a:r>
              <a:rPr sz="2000" spc="-25" dirty="0">
                <a:latin typeface="Arial MT"/>
                <a:cs typeface="Arial MT"/>
              </a:rPr>
              <a:t> </a:t>
            </a:r>
            <a:r>
              <a:rPr sz="2000" dirty="0">
                <a:latin typeface="Arial MT"/>
                <a:cs typeface="Arial MT"/>
              </a:rPr>
              <a:t>Threats</a:t>
            </a:r>
            <a:r>
              <a:rPr sz="2000" spc="-10" dirty="0">
                <a:latin typeface="Arial MT"/>
                <a:cs typeface="Arial MT"/>
              </a:rPr>
              <a:t> </a:t>
            </a:r>
            <a:r>
              <a:rPr sz="2000" dirty="0">
                <a:latin typeface="Arial MT"/>
                <a:cs typeface="Arial MT"/>
              </a:rPr>
              <a:t>and</a:t>
            </a:r>
            <a:r>
              <a:rPr sz="2000" spc="-15" dirty="0">
                <a:latin typeface="Arial MT"/>
                <a:cs typeface="Arial MT"/>
              </a:rPr>
              <a:t> </a:t>
            </a:r>
            <a:r>
              <a:rPr sz="2000" spc="-10" dirty="0">
                <a:latin typeface="Arial MT"/>
                <a:cs typeface="Arial MT"/>
              </a:rPr>
              <a:t>malware</a:t>
            </a:r>
            <a:endParaRPr sz="2000" dirty="0">
              <a:latin typeface="Arial MT"/>
              <a:cs typeface="Arial MT"/>
            </a:endParaRPr>
          </a:p>
          <a:p>
            <a:pPr marL="361950" marR="182880" indent="-349885">
              <a:lnSpc>
                <a:spcPct val="104800"/>
              </a:lnSpc>
              <a:spcBef>
                <a:spcPts val="365"/>
              </a:spcBef>
              <a:buClr>
                <a:srgbClr val="00007C"/>
              </a:buClr>
              <a:buSzPct val="75000"/>
              <a:buFont typeface="Wingdings"/>
              <a:buChar char=""/>
              <a:tabLst>
                <a:tab pos="361950" algn="l"/>
                <a:tab pos="2324735" algn="l"/>
                <a:tab pos="3284220" algn="l"/>
              </a:tabLst>
            </a:pPr>
            <a:r>
              <a:rPr sz="2000" dirty="0">
                <a:solidFill>
                  <a:srgbClr val="00AF50"/>
                </a:solidFill>
                <a:latin typeface="Arial MT"/>
                <a:cs typeface="Arial MT"/>
              </a:rPr>
              <a:t>New</a:t>
            </a:r>
            <a:r>
              <a:rPr sz="2000" spc="-35" dirty="0">
                <a:solidFill>
                  <a:srgbClr val="00AF50"/>
                </a:solidFill>
                <a:latin typeface="Arial MT"/>
                <a:cs typeface="Arial MT"/>
              </a:rPr>
              <a:t> </a:t>
            </a:r>
            <a:r>
              <a:rPr sz="2000" dirty="0">
                <a:solidFill>
                  <a:srgbClr val="00AF50"/>
                </a:solidFill>
                <a:latin typeface="Arial MT"/>
                <a:cs typeface="Arial MT"/>
              </a:rPr>
              <a:t>threats</a:t>
            </a:r>
            <a:r>
              <a:rPr sz="2000" spc="-35" dirty="0">
                <a:solidFill>
                  <a:srgbClr val="00AF50"/>
                </a:solidFill>
                <a:latin typeface="Arial MT"/>
                <a:cs typeface="Arial MT"/>
              </a:rPr>
              <a:t> </a:t>
            </a:r>
            <a:r>
              <a:rPr sz="2000" dirty="0">
                <a:latin typeface="Wingdings"/>
                <a:cs typeface="Wingdings"/>
              </a:rPr>
              <a:t></a:t>
            </a:r>
            <a:r>
              <a:rPr sz="2000" spc="25" dirty="0">
                <a:latin typeface="Times New Roman"/>
                <a:cs typeface="Times New Roman"/>
              </a:rPr>
              <a:t> </a:t>
            </a:r>
            <a:r>
              <a:rPr sz="2000" dirty="0">
                <a:latin typeface="Arial MT"/>
                <a:cs typeface="Arial MT"/>
              </a:rPr>
              <a:t>cloud</a:t>
            </a:r>
            <a:r>
              <a:rPr sz="2000" spc="-40" dirty="0">
                <a:latin typeface="Arial MT"/>
                <a:cs typeface="Arial MT"/>
              </a:rPr>
              <a:t> </a:t>
            </a:r>
            <a:r>
              <a:rPr sz="2000" dirty="0">
                <a:latin typeface="Arial MT"/>
                <a:cs typeface="Arial MT"/>
              </a:rPr>
              <a:t>servers</a:t>
            </a:r>
            <a:r>
              <a:rPr sz="2000" spc="-30" dirty="0">
                <a:latin typeface="Arial MT"/>
                <a:cs typeface="Arial MT"/>
              </a:rPr>
              <a:t> </a:t>
            </a:r>
            <a:r>
              <a:rPr sz="2000" dirty="0">
                <a:latin typeface="Arial MT"/>
                <a:cs typeface="Arial MT"/>
              </a:rPr>
              <a:t>host</a:t>
            </a:r>
            <a:r>
              <a:rPr sz="2000" spc="-40" dirty="0">
                <a:latin typeface="Arial MT"/>
                <a:cs typeface="Arial MT"/>
              </a:rPr>
              <a:t> </a:t>
            </a:r>
            <a:r>
              <a:rPr sz="2000" dirty="0">
                <a:latin typeface="Arial MT"/>
                <a:cs typeface="Arial MT"/>
              </a:rPr>
              <a:t>multiple</a:t>
            </a:r>
            <a:r>
              <a:rPr sz="2000" spc="-35" dirty="0">
                <a:latin typeface="Arial MT"/>
                <a:cs typeface="Arial MT"/>
              </a:rPr>
              <a:t> </a:t>
            </a:r>
            <a:r>
              <a:rPr sz="2000" dirty="0">
                <a:latin typeface="Arial MT"/>
                <a:cs typeface="Arial MT"/>
              </a:rPr>
              <a:t>VMs;</a:t>
            </a:r>
            <a:r>
              <a:rPr sz="2000" spc="-35" dirty="0">
                <a:latin typeface="Arial MT"/>
                <a:cs typeface="Arial MT"/>
              </a:rPr>
              <a:t> </a:t>
            </a:r>
            <a:r>
              <a:rPr sz="2000" dirty="0">
                <a:latin typeface="Arial MT"/>
                <a:cs typeface="Arial MT"/>
              </a:rPr>
              <a:t>multiple</a:t>
            </a:r>
            <a:r>
              <a:rPr sz="2000" spc="-45" dirty="0">
                <a:latin typeface="Arial MT"/>
                <a:cs typeface="Arial MT"/>
              </a:rPr>
              <a:t> </a:t>
            </a:r>
            <a:r>
              <a:rPr sz="2000" spc="-10" dirty="0">
                <a:latin typeface="Arial MT"/>
                <a:cs typeface="Arial MT"/>
              </a:rPr>
              <a:t>applications </a:t>
            </a:r>
            <a:r>
              <a:rPr sz="2000" dirty="0">
                <a:latin typeface="Arial MT"/>
                <a:cs typeface="Arial MT"/>
              </a:rPr>
              <a:t>may</a:t>
            </a:r>
            <a:r>
              <a:rPr sz="2000" spc="-15" dirty="0">
                <a:latin typeface="Arial MT"/>
                <a:cs typeface="Arial MT"/>
              </a:rPr>
              <a:t> </a:t>
            </a:r>
            <a:r>
              <a:rPr sz="2000" dirty="0">
                <a:latin typeface="Arial MT"/>
                <a:cs typeface="Arial MT"/>
              </a:rPr>
              <a:t>run</a:t>
            </a:r>
            <a:r>
              <a:rPr sz="2000" spc="-20" dirty="0">
                <a:latin typeface="Arial MT"/>
                <a:cs typeface="Arial MT"/>
              </a:rPr>
              <a:t> </a:t>
            </a:r>
            <a:r>
              <a:rPr sz="2000" dirty="0">
                <a:latin typeface="Arial MT"/>
                <a:cs typeface="Arial MT"/>
              </a:rPr>
              <a:t>under</a:t>
            </a:r>
            <a:r>
              <a:rPr sz="2000" spc="-15" dirty="0">
                <a:latin typeface="Arial MT"/>
                <a:cs typeface="Arial MT"/>
              </a:rPr>
              <a:t> </a:t>
            </a:r>
            <a:r>
              <a:rPr sz="2000" dirty="0">
                <a:latin typeface="Arial MT"/>
                <a:cs typeface="Arial MT"/>
              </a:rPr>
              <a:t>each</a:t>
            </a:r>
            <a:r>
              <a:rPr sz="2000" spc="-20" dirty="0">
                <a:latin typeface="Arial MT"/>
                <a:cs typeface="Arial MT"/>
              </a:rPr>
              <a:t> </a:t>
            </a:r>
            <a:r>
              <a:rPr sz="2000" spc="-25" dirty="0">
                <a:latin typeface="Arial MT"/>
                <a:cs typeface="Arial MT"/>
              </a:rPr>
              <a:t>VM.</a:t>
            </a:r>
            <a:r>
              <a:rPr sz="2000" dirty="0">
                <a:latin typeface="Arial MT"/>
                <a:cs typeface="Arial MT"/>
              </a:rPr>
              <a:t>	</a:t>
            </a:r>
            <a:r>
              <a:rPr sz="2000" spc="-10" dirty="0">
                <a:latin typeface="Arial MT"/>
                <a:cs typeface="Arial MT"/>
              </a:rPr>
              <a:t>Multi-</a:t>
            </a:r>
            <a:r>
              <a:rPr sz="2000" dirty="0">
                <a:latin typeface="Arial MT"/>
                <a:cs typeface="Arial MT"/>
              </a:rPr>
              <a:t>tenancy</a:t>
            </a:r>
            <a:r>
              <a:rPr sz="2000" spc="-25" dirty="0">
                <a:latin typeface="Arial MT"/>
                <a:cs typeface="Arial MT"/>
              </a:rPr>
              <a:t> </a:t>
            </a:r>
            <a:r>
              <a:rPr sz="2000" dirty="0">
                <a:latin typeface="Arial MT"/>
                <a:cs typeface="Arial MT"/>
              </a:rPr>
              <a:t>(If</a:t>
            </a:r>
            <a:r>
              <a:rPr sz="2000" spc="-20" dirty="0">
                <a:latin typeface="Arial MT"/>
                <a:cs typeface="Arial MT"/>
              </a:rPr>
              <a:t> </a:t>
            </a:r>
            <a:r>
              <a:rPr sz="2000" dirty="0">
                <a:latin typeface="Arial MT"/>
                <a:cs typeface="Arial MT"/>
              </a:rPr>
              <a:t>isolation</a:t>
            </a:r>
            <a:r>
              <a:rPr sz="2000" spc="-5" dirty="0">
                <a:latin typeface="Arial MT"/>
                <a:cs typeface="Arial MT"/>
              </a:rPr>
              <a:t> </a:t>
            </a:r>
            <a:r>
              <a:rPr sz="2000" dirty="0">
                <a:latin typeface="Arial MT"/>
                <a:cs typeface="Arial MT"/>
              </a:rPr>
              <a:t>is</a:t>
            </a:r>
            <a:r>
              <a:rPr sz="2000" spc="-25" dirty="0">
                <a:latin typeface="Arial MT"/>
                <a:cs typeface="Arial MT"/>
              </a:rPr>
              <a:t> </a:t>
            </a:r>
            <a:r>
              <a:rPr sz="2000" dirty="0">
                <a:latin typeface="Arial MT"/>
                <a:cs typeface="Arial MT"/>
              </a:rPr>
              <a:t>not</a:t>
            </a:r>
            <a:r>
              <a:rPr sz="2000" spc="-10" dirty="0">
                <a:latin typeface="Arial MT"/>
                <a:cs typeface="Arial MT"/>
              </a:rPr>
              <a:t> properly </a:t>
            </a:r>
            <a:r>
              <a:rPr sz="2000" dirty="0">
                <a:latin typeface="Arial MT"/>
                <a:cs typeface="Arial MT"/>
              </a:rPr>
              <a:t>enforced)</a:t>
            </a:r>
            <a:r>
              <a:rPr sz="2000" spc="-35" dirty="0">
                <a:latin typeface="Arial MT"/>
                <a:cs typeface="Arial MT"/>
              </a:rPr>
              <a:t> </a:t>
            </a:r>
            <a:r>
              <a:rPr sz="2000" dirty="0">
                <a:latin typeface="Arial MT"/>
                <a:cs typeface="Arial MT"/>
              </a:rPr>
              <a:t>and</a:t>
            </a:r>
            <a:r>
              <a:rPr sz="2000" spc="-30" dirty="0">
                <a:latin typeface="Arial MT"/>
                <a:cs typeface="Arial MT"/>
              </a:rPr>
              <a:t> </a:t>
            </a:r>
            <a:r>
              <a:rPr sz="2000" dirty="0">
                <a:latin typeface="Arial MT"/>
                <a:cs typeface="Arial MT"/>
              </a:rPr>
              <a:t>VMM</a:t>
            </a:r>
            <a:r>
              <a:rPr sz="2000" spc="-40" dirty="0">
                <a:latin typeface="Arial MT"/>
                <a:cs typeface="Arial MT"/>
              </a:rPr>
              <a:t> </a:t>
            </a:r>
            <a:r>
              <a:rPr sz="2000" dirty="0">
                <a:latin typeface="Arial MT"/>
                <a:cs typeface="Arial MT"/>
              </a:rPr>
              <a:t>vulnerabilities</a:t>
            </a:r>
            <a:r>
              <a:rPr sz="2000" spc="-25" dirty="0">
                <a:latin typeface="Arial MT"/>
                <a:cs typeface="Arial MT"/>
              </a:rPr>
              <a:t> </a:t>
            </a:r>
            <a:r>
              <a:rPr sz="2000" dirty="0">
                <a:latin typeface="Arial MT"/>
                <a:cs typeface="Arial MT"/>
              </a:rPr>
              <a:t>open</a:t>
            </a:r>
            <a:r>
              <a:rPr sz="2000" spc="-35" dirty="0">
                <a:latin typeface="Arial MT"/>
                <a:cs typeface="Arial MT"/>
              </a:rPr>
              <a:t> </a:t>
            </a:r>
            <a:r>
              <a:rPr sz="2000" dirty="0">
                <a:latin typeface="Arial MT"/>
                <a:cs typeface="Arial MT"/>
              </a:rPr>
              <a:t>new</a:t>
            </a:r>
            <a:r>
              <a:rPr sz="2000" spc="-30" dirty="0">
                <a:latin typeface="Arial MT"/>
                <a:cs typeface="Arial MT"/>
              </a:rPr>
              <a:t> </a:t>
            </a:r>
            <a:r>
              <a:rPr sz="2000" dirty="0">
                <a:latin typeface="Arial MT"/>
                <a:cs typeface="Arial MT"/>
              </a:rPr>
              <a:t>attack</a:t>
            </a:r>
            <a:r>
              <a:rPr sz="2000" spc="-40" dirty="0">
                <a:latin typeface="Arial MT"/>
                <a:cs typeface="Arial MT"/>
              </a:rPr>
              <a:t> </a:t>
            </a:r>
            <a:r>
              <a:rPr sz="2000" dirty="0">
                <a:latin typeface="Arial MT"/>
                <a:cs typeface="Arial MT"/>
              </a:rPr>
              <a:t>channels</a:t>
            </a:r>
            <a:r>
              <a:rPr sz="2000" spc="-30" dirty="0">
                <a:latin typeface="Arial MT"/>
                <a:cs typeface="Arial MT"/>
              </a:rPr>
              <a:t> </a:t>
            </a:r>
            <a:r>
              <a:rPr sz="2000" spc="-25" dirty="0">
                <a:latin typeface="Arial MT"/>
                <a:cs typeface="Arial MT"/>
              </a:rPr>
              <a:t>for </a:t>
            </a:r>
            <a:r>
              <a:rPr sz="2000" dirty="0">
                <a:latin typeface="Arial MT"/>
                <a:cs typeface="Arial MT"/>
              </a:rPr>
              <a:t>malicious</a:t>
            </a:r>
            <a:r>
              <a:rPr sz="2000" spc="-100" dirty="0">
                <a:latin typeface="Arial MT"/>
                <a:cs typeface="Arial MT"/>
              </a:rPr>
              <a:t> </a:t>
            </a:r>
            <a:r>
              <a:rPr sz="2000" spc="-10" dirty="0">
                <a:latin typeface="Arial MT"/>
                <a:cs typeface="Arial MT"/>
              </a:rPr>
              <a:t>users.</a:t>
            </a:r>
            <a:r>
              <a:rPr sz="2000" dirty="0">
                <a:latin typeface="Arial MT"/>
                <a:cs typeface="Arial MT"/>
              </a:rPr>
              <a:t>	Identifying</a:t>
            </a:r>
            <a:r>
              <a:rPr sz="2000" spc="-20" dirty="0">
                <a:latin typeface="Arial MT"/>
                <a:cs typeface="Arial MT"/>
              </a:rPr>
              <a:t> </a:t>
            </a:r>
            <a:r>
              <a:rPr sz="2000" dirty="0">
                <a:latin typeface="Arial MT"/>
                <a:cs typeface="Arial MT"/>
              </a:rPr>
              <a:t>the</a:t>
            </a:r>
            <a:r>
              <a:rPr sz="2000" spc="-20" dirty="0">
                <a:latin typeface="Arial MT"/>
                <a:cs typeface="Arial MT"/>
              </a:rPr>
              <a:t> </a:t>
            </a:r>
            <a:r>
              <a:rPr sz="2000" dirty="0">
                <a:latin typeface="Arial MT"/>
                <a:cs typeface="Arial MT"/>
              </a:rPr>
              <a:t>path</a:t>
            </a:r>
            <a:r>
              <a:rPr sz="2000" spc="-25" dirty="0">
                <a:latin typeface="Arial MT"/>
                <a:cs typeface="Arial MT"/>
              </a:rPr>
              <a:t> </a:t>
            </a:r>
            <a:r>
              <a:rPr sz="2000" dirty="0">
                <a:latin typeface="Arial MT"/>
                <a:cs typeface="Arial MT"/>
              </a:rPr>
              <a:t>followed</a:t>
            </a:r>
            <a:r>
              <a:rPr sz="2000" spc="-20" dirty="0">
                <a:latin typeface="Arial MT"/>
                <a:cs typeface="Arial MT"/>
              </a:rPr>
              <a:t> </a:t>
            </a:r>
            <a:r>
              <a:rPr sz="2000" dirty="0">
                <a:latin typeface="Arial MT"/>
                <a:cs typeface="Arial MT"/>
              </a:rPr>
              <a:t>by</a:t>
            </a:r>
            <a:r>
              <a:rPr sz="2000" spc="-15" dirty="0">
                <a:latin typeface="Arial MT"/>
                <a:cs typeface="Arial MT"/>
              </a:rPr>
              <a:t> </a:t>
            </a:r>
            <a:r>
              <a:rPr sz="2000" dirty="0">
                <a:latin typeface="Arial MT"/>
                <a:cs typeface="Arial MT"/>
              </a:rPr>
              <a:t>an</a:t>
            </a:r>
            <a:r>
              <a:rPr sz="2000" spc="-20" dirty="0">
                <a:latin typeface="Arial MT"/>
                <a:cs typeface="Arial MT"/>
              </a:rPr>
              <a:t> </a:t>
            </a:r>
            <a:r>
              <a:rPr sz="2000" dirty="0">
                <a:latin typeface="Arial MT"/>
                <a:cs typeface="Arial MT"/>
              </a:rPr>
              <a:t>attacker</a:t>
            </a:r>
            <a:r>
              <a:rPr sz="2000" spc="-10" dirty="0">
                <a:latin typeface="Arial MT"/>
                <a:cs typeface="Arial MT"/>
              </a:rPr>
              <a:t> </a:t>
            </a:r>
            <a:r>
              <a:rPr sz="2000" dirty="0">
                <a:latin typeface="Arial MT"/>
                <a:cs typeface="Arial MT"/>
              </a:rPr>
              <a:t>is</a:t>
            </a:r>
            <a:r>
              <a:rPr sz="2000" spc="-20" dirty="0">
                <a:latin typeface="Arial MT"/>
                <a:cs typeface="Arial MT"/>
              </a:rPr>
              <a:t> more </a:t>
            </a:r>
            <a:r>
              <a:rPr sz="2000" dirty="0">
                <a:latin typeface="Arial MT"/>
                <a:cs typeface="Arial MT"/>
              </a:rPr>
              <a:t>difficult</a:t>
            </a:r>
            <a:r>
              <a:rPr sz="2000" spc="-45" dirty="0">
                <a:latin typeface="Arial MT"/>
                <a:cs typeface="Arial MT"/>
              </a:rPr>
              <a:t> </a:t>
            </a:r>
            <a:r>
              <a:rPr sz="2000" dirty="0">
                <a:latin typeface="Arial MT"/>
                <a:cs typeface="Arial MT"/>
              </a:rPr>
              <a:t>in</a:t>
            </a:r>
            <a:r>
              <a:rPr sz="2000" spc="-15" dirty="0">
                <a:latin typeface="Arial MT"/>
                <a:cs typeface="Arial MT"/>
              </a:rPr>
              <a:t> </a:t>
            </a:r>
            <a:r>
              <a:rPr sz="2000" dirty="0">
                <a:latin typeface="Arial MT"/>
                <a:cs typeface="Arial MT"/>
              </a:rPr>
              <a:t>a</a:t>
            </a:r>
            <a:r>
              <a:rPr sz="2000" spc="-30" dirty="0">
                <a:latin typeface="Arial MT"/>
                <a:cs typeface="Arial MT"/>
              </a:rPr>
              <a:t> </a:t>
            </a:r>
            <a:r>
              <a:rPr sz="2000" dirty="0">
                <a:latin typeface="Arial MT"/>
                <a:cs typeface="Arial MT"/>
              </a:rPr>
              <a:t>cloud</a:t>
            </a:r>
            <a:r>
              <a:rPr sz="2000" spc="-20" dirty="0">
                <a:latin typeface="Arial MT"/>
                <a:cs typeface="Arial MT"/>
              </a:rPr>
              <a:t> </a:t>
            </a:r>
            <a:r>
              <a:rPr sz="2000" spc="-10" dirty="0">
                <a:latin typeface="Arial MT"/>
                <a:cs typeface="Arial MT"/>
              </a:rPr>
              <a:t>environment.</a:t>
            </a:r>
            <a:r>
              <a:rPr sz="2000" spc="-305" dirty="0">
                <a:latin typeface="Arial MT"/>
                <a:cs typeface="Arial MT"/>
              </a:rPr>
              <a:t> </a:t>
            </a:r>
            <a:r>
              <a:rPr sz="2000" dirty="0">
                <a:latin typeface="Arial MT"/>
                <a:cs typeface="Arial MT"/>
              </a:rPr>
              <a:t>Misconfiguration</a:t>
            </a:r>
            <a:r>
              <a:rPr sz="2000" spc="-15" dirty="0">
                <a:latin typeface="Arial MT"/>
                <a:cs typeface="Arial MT"/>
              </a:rPr>
              <a:t> </a:t>
            </a:r>
            <a:r>
              <a:rPr sz="2000" dirty="0">
                <a:latin typeface="Arial MT"/>
                <a:cs typeface="Arial MT"/>
              </a:rPr>
              <a:t>of</a:t>
            </a:r>
            <a:r>
              <a:rPr sz="2000" spc="-30" dirty="0">
                <a:latin typeface="Arial MT"/>
                <a:cs typeface="Arial MT"/>
              </a:rPr>
              <a:t> </a:t>
            </a:r>
            <a:r>
              <a:rPr sz="2000" dirty="0">
                <a:latin typeface="Arial MT"/>
                <a:cs typeface="Arial MT"/>
              </a:rPr>
              <a:t>Cloud</a:t>
            </a:r>
            <a:r>
              <a:rPr sz="2000" spc="-15" dirty="0">
                <a:latin typeface="Arial MT"/>
                <a:cs typeface="Arial MT"/>
              </a:rPr>
              <a:t> </a:t>
            </a:r>
            <a:r>
              <a:rPr sz="2000" spc="-10" dirty="0">
                <a:latin typeface="Arial MT"/>
                <a:cs typeface="Arial MT"/>
              </a:rPr>
              <a:t>Resources</a:t>
            </a:r>
            <a:endParaRPr sz="2000" dirty="0">
              <a:latin typeface="Arial MT"/>
              <a:cs typeface="Arial MT"/>
            </a:endParaRPr>
          </a:p>
          <a:p>
            <a:pPr marL="361950" marR="5080" indent="-349885">
              <a:lnSpc>
                <a:spcPct val="104500"/>
              </a:lnSpc>
              <a:spcBef>
                <a:spcPts val="385"/>
              </a:spcBef>
              <a:buClr>
                <a:srgbClr val="00007C"/>
              </a:buClr>
              <a:buSzPct val="75000"/>
              <a:buFont typeface="Wingdings"/>
              <a:buChar char=""/>
              <a:tabLst>
                <a:tab pos="361950" algn="l"/>
              </a:tabLst>
            </a:pPr>
            <a:r>
              <a:rPr sz="2000" dirty="0">
                <a:solidFill>
                  <a:srgbClr val="00AF50"/>
                </a:solidFill>
                <a:latin typeface="Arial MT"/>
                <a:cs typeface="Arial MT"/>
              </a:rPr>
              <a:t>Authentication</a:t>
            </a:r>
            <a:r>
              <a:rPr sz="2000" spc="-30" dirty="0">
                <a:solidFill>
                  <a:srgbClr val="00AF50"/>
                </a:solidFill>
                <a:latin typeface="Arial MT"/>
                <a:cs typeface="Arial MT"/>
              </a:rPr>
              <a:t> </a:t>
            </a:r>
            <a:r>
              <a:rPr sz="2000" dirty="0">
                <a:solidFill>
                  <a:srgbClr val="00AF50"/>
                </a:solidFill>
                <a:latin typeface="Arial MT"/>
                <a:cs typeface="Arial MT"/>
              </a:rPr>
              <a:t>and</a:t>
            </a:r>
            <a:r>
              <a:rPr sz="2000" spc="-25" dirty="0">
                <a:solidFill>
                  <a:srgbClr val="00AF50"/>
                </a:solidFill>
                <a:latin typeface="Arial MT"/>
                <a:cs typeface="Arial MT"/>
              </a:rPr>
              <a:t> </a:t>
            </a:r>
            <a:r>
              <a:rPr sz="2000" dirty="0">
                <a:solidFill>
                  <a:srgbClr val="00AF50"/>
                </a:solidFill>
                <a:latin typeface="Arial MT"/>
                <a:cs typeface="Arial MT"/>
              </a:rPr>
              <a:t>authorization</a:t>
            </a:r>
            <a:r>
              <a:rPr sz="2000" spc="-35" dirty="0">
                <a:solidFill>
                  <a:srgbClr val="00AF50"/>
                </a:solidFill>
                <a:latin typeface="Arial MT"/>
                <a:cs typeface="Arial MT"/>
              </a:rPr>
              <a:t> </a:t>
            </a:r>
            <a:r>
              <a:rPr sz="2000" dirty="0">
                <a:latin typeface="Wingdings"/>
                <a:cs typeface="Wingdings"/>
              </a:rPr>
              <a:t></a:t>
            </a:r>
            <a:r>
              <a:rPr sz="2000" spc="30" dirty="0">
                <a:latin typeface="Times New Roman"/>
                <a:cs typeface="Times New Roman"/>
              </a:rPr>
              <a:t> </a:t>
            </a:r>
            <a:r>
              <a:rPr sz="2000" dirty="0">
                <a:latin typeface="Arial MT"/>
                <a:cs typeface="Arial MT"/>
              </a:rPr>
              <a:t>the</a:t>
            </a:r>
            <a:r>
              <a:rPr sz="2000" spc="-35" dirty="0">
                <a:latin typeface="Arial MT"/>
                <a:cs typeface="Arial MT"/>
              </a:rPr>
              <a:t> </a:t>
            </a:r>
            <a:r>
              <a:rPr sz="2000" dirty="0">
                <a:latin typeface="Arial MT"/>
                <a:cs typeface="Arial MT"/>
              </a:rPr>
              <a:t>procedures</a:t>
            </a:r>
            <a:r>
              <a:rPr sz="2000" spc="-25" dirty="0">
                <a:latin typeface="Arial MT"/>
                <a:cs typeface="Arial MT"/>
              </a:rPr>
              <a:t> </a:t>
            </a:r>
            <a:r>
              <a:rPr sz="2000" dirty="0">
                <a:latin typeface="Arial MT"/>
                <a:cs typeface="Arial MT"/>
              </a:rPr>
              <a:t>in</a:t>
            </a:r>
            <a:r>
              <a:rPr sz="2000" spc="-35" dirty="0">
                <a:latin typeface="Arial MT"/>
                <a:cs typeface="Arial MT"/>
              </a:rPr>
              <a:t> </a:t>
            </a:r>
            <a:r>
              <a:rPr sz="2000" dirty="0">
                <a:latin typeface="Arial MT"/>
                <a:cs typeface="Arial MT"/>
              </a:rPr>
              <a:t>place</a:t>
            </a:r>
            <a:r>
              <a:rPr sz="2000" spc="-25" dirty="0">
                <a:latin typeface="Arial MT"/>
                <a:cs typeface="Arial MT"/>
              </a:rPr>
              <a:t> </a:t>
            </a:r>
            <a:r>
              <a:rPr sz="2000" dirty="0">
                <a:latin typeface="Arial MT"/>
                <a:cs typeface="Arial MT"/>
              </a:rPr>
              <a:t>for</a:t>
            </a:r>
            <a:r>
              <a:rPr sz="2000" spc="-30" dirty="0">
                <a:latin typeface="Arial MT"/>
                <a:cs typeface="Arial MT"/>
              </a:rPr>
              <a:t> </a:t>
            </a:r>
            <a:r>
              <a:rPr sz="2000" spc="-25" dirty="0">
                <a:latin typeface="Arial MT"/>
                <a:cs typeface="Arial MT"/>
              </a:rPr>
              <a:t>one </a:t>
            </a:r>
            <a:r>
              <a:rPr sz="2000" dirty="0">
                <a:latin typeface="Arial MT"/>
                <a:cs typeface="Arial MT"/>
              </a:rPr>
              <a:t>individual</a:t>
            </a:r>
            <a:r>
              <a:rPr sz="2000" spc="-20" dirty="0">
                <a:latin typeface="Arial MT"/>
                <a:cs typeface="Arial MT"/>
              </a:rPr>
              <a:t> </a:t>
            </a:r>
            <a:r>
              <a:rPr sz="2000" dirty="0">
                <a:latin typeface="Arial MT"/>
                <a:cs typeface="Arial MT"/>
              </a:rPr>
              <a:t>does</a:t>
            </a:r>
            <a:r>
              <a:rPr sz="2000" spc="-15" dirty="0">
                <a:latin typeface="Arial MT"/>
                <a:cs typeface="Arial MT"/>
              </a:rPr>
              <a:t> </a:t>
            </a:r>
            <a:r>
              <a:rPr sz="2000" dirty="0">
                <a:latin typeface="Arial MT"/>
                <a:cs typeface="Arial MT"/>
              </a:rPr>
              <a:t>not</a:t>
            </a:r>
            <a:r>
              <a:rPr sz="2000" spc="-10" dirty="0">
                <a:latin typeface="Arial MT"/>
                <a:cs typeface="Arial MT"/>
              </a:rPr>
              <a:t> </a:t>
            </a:r>
            <a:r>
              <a:rPr sz="2000" dirty="0">
                <a:latin typeface="Arial MT"/>
                <a:cs typeface="Arial MT"/>
              </a:rPr>
              <a:t>extend</a:t>
            </a:r>
            <a:r>
              <a:rPr sz="2000" spc="-15" dirty="0">
                <a:latin typeface="Arial MT"/>
                <a:cs typeface="Arial MT"/>
              </a:rPr>
              <a:t> </a:t>
            </a:r>
            <a:r>
              <a:rPr sz="2000" dirty="0">
                <a:latin typeface="Arial MT"/>
                <a:cs typeface="Arial MT"/>
              </a:rPr>
              <a:t>to</a:t>
            </a:r>
            <a:r>
              <a:rPr sz="2000" spc="-10" dirty="0">
                <a:latin typeface="Arial MT"/>
                <a:cs typeface="Arial MT"/>
              </a:rPr>
              <a:t> </a:t>
            </a:r>
            <a:r>
              <a:rPr sz="2000" dirty="0">
                <a:latin typeface="Arial MT"/>
                <a:cs typeface="Arial MT"/>
              </a:rPr>
              <a:t>an</a:t>
            </a:r>
            <a:r>
              <a:rPr sz="2000" spc="-15" dirty="0">
                <a:latin typeface="Arial MT"/>
                <a:cs typeface="Arial MT"/>
              </a:rPr>
              <a:t> </a:t>
            </a:r>
            <a:r>
              <a:rPr sz="2000" spc="-10" dirty="0">
                <a:latin typeface="Arial MT"/>
                <a:cs typeface="Arial MT"/>
              </a:rPr>
              <a:t>enterprise.</a:t>
            </a:r>
            <a:r>
              <a:rPr sz="2000" spc="-310" dirty="0">
                <a:latin typeface="Arial MT"/>
                <a:cs typeface="Arial MT"/>
              </a:rPr>
              <a:t> </a:t>
            </a:r>
            <a:r>
              <a:rPr sz="2000" spc="-10" dirty="0">
                <a:latin typeface="Arial MT"/>
                <a:cs typeface="Arial MT"/>
              </a:rPr>
              <a:t>enterprise-</a:t>
            </a:r>
            <a:r>
              <a:rPr sz="2000" dirty="0">
                <a:latin typeface="Arial MT"/>
                <a:cs typeface="Arial MT"/>
              </a:rPr>
              <a:t>level</a:t>
            </a:r>
            <a:r>
              <a:rPr sz="2000" spc="-25" dirty="0">
                <a:latin typeface="Arial MT"/>
                <a:cs typeface="Arial MT"/>
              </a:rPr>
              <a:t> </a:t>
            </a:r>
            <a:r>
              <a:rPr sz="2000" dirty="0">
                <a:latin typeface="Arial MT"/>
                <a:cs typeface="Arial MT"/>
              </a:rPr>
              <a:t>security</a:t>
            </a:r>
            <a:r>
              <a:rPr sz="2000" spc="-15" dirty="0">
                <a:latin typeface="Arial MT"/>
                <a:cs typeface="Arial MT"/>
              </a:rPr>
              <a:t> </a:t>
            </a:r>
            <a:r>
              <a:rPr sz="2000" spc="-25" dirty="0">
                <a:latin typeface="Arial MT"/>
                <a:cs typeface="Arial MT"/>
              </a:rPr>
              <a:t>is </a:t>
            </a:r>
            <a:r>
              <a:rPr sz="2000" dirty="0">
                <a:latin typeface="Arial MT"/>
                <a:cs typeface="Arial MT"/>
              </a:rPr>
              <a:t>far</a:t>
            </a:r>
            <a:r>
              <a:rPr sz="2000" spc="-25" dirty="0">
                <a:latin typeface="Arial MT"/>
                <a:cs typeface="Arial MT"/>
              </a:rPr>
              <a:t> </a:t>
            </a:r>
            <a:r>
              <a:rPr sz="2000" dirty="0">
                <a:latin typeface="Arial MT"/>
                <a:cs typeface="Arial MT"/>
              </a:rPr>
              <a:t>more</a:t>
            </a:r>
            <a:r>
              <a:rPr sz="2000" spc="-25" dirty="0">
                <a:latin typeface="Arial MT"/>
                <a:cs typeface="Arial MT"/>
              </a:rPr>
              <a:t> </a:t>
            </a:r>
            <a:r>
              <a:rPr sz="2000" dirty="0">
                <a:latin typeface="Arial MT"/>
                <a:cs typeface="Arial MT"/>
              </a:rPr>
              <a:t>intricate</a:t>
            </a:r>
            <a:r>
              <a:rPr sz="2000" spc="-30" dirty="0">
                <a:latin typeface="Arial MT"/>
                <a:cs typeface="Arial MT"/>
              </a:rPr>
              <a:t> </a:t>
            </a:r>
            <a:r>
              <a:rPr sz="2000" dirty="0">
                <a:latin typeface="Arial MT"/>
                <a:cs typeface="Arial MT"/>
              </a:rPr>
              <a:t>than</a:t>
            </a:r>
            <a:r>
              <a:rPr sz="2000" spc="-25" dirty="0">
                <a:latin typeface="Arial MT"/>
                <a:cs typeface="Arial MT"/>
              </a:rPr>
              <a:t> </a:t>
            </a:r>
            <a:r>
              <a:rPr sz="2000" spc="-10" dirty="0">
                <a:latin typeface="Arial MT"/>
                <a:cs typeface="Arial MT"/>
              </a:rPr>
              <a:t>individual-</a:t>
            </a:r>
            <a:r>
              <a:rPr sz="2000" dirty="0">
                <a:latin typeface="Arial MT"/>
                <a:cs typeface="Arial MT"/>
              </a:rPr>
              <a:t>level</a:t>
            </a:r>
            <a:r>
              <a:rPr sz="2000" spc="-30" dirty="0">
                <a:latin typeface="Arial MT"/>
                <a:cs typeface="Arial MT"/>
              </a:rPr>
              <a:t> </a:t>
            </a:r>
            <a:r>
              <a:rPr sz="2000" dirty="0">
                <a:latin typeface="Arial MT"/>
                <a:cs typeface="Arial MT"/>
              </a:rPr>
              <a:t>security,</a:t>
            </a:r>
            <a:r>
              <a:rPr sz="2000" spc="-25" dirty="0">
                <a:latin typeface="Arial MT"/>
                <a:cs typeface="Arial MT"/>
              </a:rPr>
              <a:t> </a:t>
            </a:r>
            <a:r>
              <a:rPr sz="2000" dirty="0">
                <a:latin typeface="Arial MT"/>
                <a:cs typeface="Arial MT"/>
              </a:rPr>
              <a:t>as</a:t>
            </a:r>
            <a:r>
              <a:rPr sz="2000" spc="-20" dirty="0">
                <a:latin typeface="Arial MT"/>
                <a:cs typeface="Arial MT"/>
              </a:rPr>
              <a:t> </a:t>
            </a:r>
            <a:r>
              <a:rPr sz="2000" dirty="0">
                <a:latin typeface="Arial MT"/>
                <a:cs typeface="Arial MT"/>
              </a:rPr>
              <a:t>it</a:t>
            </a:r>
            <a:r>
              <a:rPr sz="2000" spc="-35" dirty="0">
                <a:latin typeface="Arial MT"/>
                <a:cs typeface="Arial MT"/>
              </a:rPr>
              <a:t> </a:t>
            </a:r>
            <a:r>
              <a:rPr sz="2000" dirty="0">
                <a:latin typeface="Arial MT"/>
                <a:cs typeface="Arial MT"/>
              </a:rPr>
              <a:t>involves</a:t>
            </a:r>
            <a:r>
              <a:rPr sz="2000" spc="-20" dirty="0">
                <a:latin typeface="Arial MT"/>
                <a:cs typeface="Arial MT"/>
              </a:rPr>
              <a:t> </a:t>
            </a:r>
            <a:r>
              <a:rPr sz="2000" spc="-10" dirty="0" smtClean="0">
                <a:latin typeface="Arial MT"/>
                <a:cs typeface="Arial MT"/>
              </a:rPr>
              <a:t>managing</a:t>
            </a:r>
            <a:r>
              <a:rPr lang="en-US" sz="2000" spc="-10" dirty="0" smtClean="0">
                <a:latin typeface="Arial MT"/>
                <a:cs typeface="Arial MT"/>
              </a:rPr>
              <a:t> </a:t>
            </a:r>
            <a:r>
              <a:rPr lang="en-US" sz="2000" dirty="0" smtClean="0"/>
              <a:t>a</a:t>
            </a:r>
            <a:r>
              <a:rPr lang="en-US" sz="2000" spc="-25" dirty="0" smtClean="0"/>
              <a:t> </a:t>
            </a:r>
            <a:r>
              <a:rPr lang="en-US" sz="2000" dirty="0" smtClean="0"/>
              <a:t>wide</a:t>
            </a:r>
            <a:r>
              <a:rPr lang="en-US" sz="2000" spc="-25" dirty="0" smtClean="0"/>
              <a:t> </a:t>
            </a:r>
            <a:r>
              <a:rPr lang="en-US" sz="2000" dirty="0" smtClean="0"/>
              <a:t>range</a:t>
            </a:r>
            <a:r>
              <a:rPr lang="en-US" sz="2000" spc="-25" dirty="0" smtClean="0"/>
              <a:t> </a:t>
            </a:r>
            <a:r>
              <a:rPr lang="en-US" sz="2000" dirty="0" smtClean="0"/>
              <a:t>of</a:t>
            </a:r>
            <a:r>
              <a:rPr lang="en-US" sz="2000" spc="-30" dirty="0" smtClean="0"/>
              <a:t> </a:t>
            </a:r>
            <a:r>
              <a:rPr lang="en-US" sz="2000" dirty="0" smtClean="0"/>
              <a:t>permissions</a:t>
            </a:r>
            <a:r>
              <a:rPr lang="en-US" sz="2000" spc="-25" dirty="0" smtClean="0"/>
              <a:t> </a:t>
            </a:r>
            <a:r>
              <a:rPr lang="en-US" sz="2000" dirty="0" smtClean="0"/>
              <a:t>across</a:t>
            </a:r>
            <a:r>
              <a:rPr lang="en-US" sz="2000" spc="-15" dirty="0" smtClean="0"/>
              <a:t> </a:t>
            </a:r>
            <a:r>
              <a:rPr lang="en-US" sz="2000" dirty="0" smtClean="0"/>
              <a:t>a</a:t>
            </a:r>
            <a:r>
              <a:rPr lang="en-US" sz="2000" spc="-35" dirty="0" smtClean="0"/>
              <a:t> </a:t>
            </a:r>
            <a:r>
              <a:rPr lang="en-US" sz="2000" dirty="0" smtClean="0"/>
              <a:t>network</a:t>
            </a:r>
            <a:r>
              <a:rPr lang="en-US" sz="2000" spc="-25" dirty="0" smtClean="0"/>
              <a:t> </a:t>
            </a:r>
            <a:r>
              <a:rPr lang="en-US" sz="2000" dirty="0" smtClean="0"/>
              <a:t>of</a:t>
            </a:r>
            <a:r>
              <a:rPr lang="en-US" sz="2000" spc="-35" dirty="0" smtClean="0"/>
              <a:t> </a:t>
            </a:r>
            <a:r>
              <a:rPr lang="en-US" sz="2000" dirty="0" smtClean="0"/>
              <a:t>users,</a:t>
            </a:r>
            <a:r>
              <a:rPr lang="en-US" sz="2000" spc="-25" dirty="0" smtClean="0"/>
              <a:t> </a:t>
            </a:r>
            <a:r>
              <a:rPr lang="en-US" sz="2000" dirty="0" smtClean="0"/>
              <a:t>devices,</a:t>
            </a:r>
            <a:r>
              <a:rPr lang="en-US" sz="2000" spc="-35" dirty="0" smtClean="0"/>
              <a:t> </a:t>
            </a:r>
            <a:r>
              <a:rPr lang="en-US" sz="2000" spc="-25" dirty="0" smtClean="0"/>
              <a:t>and </a:t>
            </a:r>
            <a:r>
              <a:rPr lang="en-US" sz="2000" spc="-10" dirty="0" smtClean="0"/>
              <a:t>systems</a:t>
            </a:r>
            <a:endParaRPr sz="2000" dirty="0">
              <a:latin typeface="Arial MT"/>
              <a:cs typeface="Arial MT"/>
            </a:endParaRPr>
          </a:p>
        </p:txBody>
      </p:sp>
    </p:spTree>
  </p:cSld>
  <p:clrMapOvr>
    <a:masterClrMapping/>
  </p:clrMapOvr>
  <p:transition>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335" rIns="0" bIns="0" rtlCol="0">
            <a:spAutoFit/>
          </a:bodyPr>
          <a:lstStyle/>
          <a:p>
            <a:pPr marL="239395">
              <a:lnSpc>
                <a:spcPct val="100000"/>
              </a:lnSpc>
              <a:spcBef>
                <a:spcPts val="105"/>
              </a:spcBef>
            </a:pPr>
            <a:r>
              <a:rPr dirty="0"/>
              <a:t>Possible</a:t>
            </a:r>
            <a:r>
              <a:rPr spc="-15" dirty="0"/>
              <a:t> </a:t>
            </a:r>
            <a:r>
              <a:rPr dirty="0"/>
              <a:t>actions</a:t>
            </a:r>
            <a:r>
              <a:rPr spc="-15" dirty="0"/>
              <a:t> </a:t>
            </a:r>
            <a:r>
              <a:rPr dirty="0"/>
              <a:t>of</a:t>
            </a:r>
            <a:r>
              <a:rPr spc="-30" dirty="0"/>
              <a:t> </a:t>
            </a:r>
            <a:r>
              <a:rPr dirty="0"/>
              <a:t>a</a:t>
            </a:r>
            <a:r>
              <a:rPr spc="-15" dirty="0"/>
              <a:t> </a:t>
            </a:r>
            <a:r>
              <a:rPr dirty="0"/>
              <a:t>malicious</a:t>
            </a:r>
            <a:r>
              <a:rPr spc="-30" dirty="0"/>
              <a:t> </a:t>
            </a:r>
            <a:r>
              <a:rPr spc="-20" dirty="0"/>
              <a:t>Dom0</a:t>
            </a:r>
          </a:p>
        </p:txBody>
      </p:sp>
      <p:sp>
        <p:nvSpPr>
          <p:cNvPr id="3" name="object 3"/>
          <p:cNvSpPr txBox="1"/>
          <p:nvPr/>
        </p:nvSpPr>
        <p:spPr>
          <a:xfrm>
            <a:off x="734059" y="1363480"/>
            <a:ext cx="7792720" cy="5207451"/>
          </a:xfrm>
          <a:prstGeom prst="rect">
            <a:avLst/>
          </a:prstGeom>
        </p:spPr>
        <p:txBody>
          <a:bodyPr vert="horz" wrap="square" lIns="0" tIns="51435" rIns="0" bIns="0" rtlCol="0">
            <a:spAutoFit/>
          </a:bodyPr>
          <a:lstStyle/>
          <a:p>
            <a:pPr marL="355600" indent="-342900">
              <a:lnSpc>
                <a:spcPct val="100000"/>
              </a:lnSpc>
              <a:spcBef>
                <a:spcPts val="405"/>
              </a:spcBef>
              <a:buClr>
                <a:srgbClr val="00007C"/>
              </a:buClr>
              <a:buSzPct val="75000"/>
              <a:buFont typeface="Wingdings"/>
              <a:buChar char=""/>
              <a:tabLst>
                <a:tab pos="355600" algn="l"/>
                <a:tab pos="3024505" algn="l"/>
              </a:tabLst>
            </a:pPr>
            <a:r>
              <a:rPr sz="2000" dirty="0">
                <a:latin typeface="Arial MT"/>
                <a:cs typeface="Arial MT"/>
              </a:rPr>
              <a:t>At</a:t>
            </a:r>
            <a:r>
              <a:rPr sz="2000" spc="-20" dirty="0">
                <a:latin typeface="Arial MT"/>
                <a:cs typeface="Arial MT"/>
              </a:rPr>
              <a:t> </a:t>
            </a:r>
            <a:r>
              <a:rPr sz="2000" dirty="0">
                <a:latin typeface="Arial MT"/>
                <a:cs typeface="Arial MT"/>
              </a:rPr>
              <a:t>the</a:t>
            </a:r>
            <a:r>
              <a:rPr sz="2000" spc="-10" dirty="0">
                <a:latin typeface="Arial MT"/>
                <a:cs typeface="Arial MT"/>
              </a:rPr>
              <a:t> </a:t>
            </a:r>
            <a:r>
              <a:rPr sz="2000" dirty="0">
                <a:latin typeface="Arial MT"/>
                <a:cs typeface="Arial MT"/>
              </a:rPr>
              <a:t>time</a:t>
            </a:r>
            <a:r>
              <a:rPr sz="2000" spc="-10" dirty="0">
                <a:latin typeface="Arial MT"/>
                <a:cs typeface="Arial MT"/>
              </a:rPr>
              <a:t> </a:t>
            </a:r>
            <a:r>
              <a:rPr sz="2000" dirty="0">
                <a:latin typeface="Arial MT"/>
                <a:cs typeface="Arial MT"/>
              </a:rPr>
              <a:t>it</a:t>
            </a:r>
            <a:r>
              <a:rPr sz="2000" spc="-5" dirty="0">
                <a:latin typeface="Arial MT"/>
                <a:cs typeface="Arial MT"/>
              </a:rPr>
              <a:t> </a:t>
            </a:r>
            <a:r>
              <a:rPr sz="2000" dirty="0">
                <a:latin typeface="Arial MT"/>
                <a:cs typeface="Arial MT"/>
              </a:rPr>
              <a:t>creates</a:t>
            </a:r>
            <a:r>
              <a:rPr sz="2000" spc="-10" dirty="0">
                <a:latin typeface="Arial MT"/>
                <a:cs typeface="Arial MT"/>
              </a:rPr>
              <a:t> </a:t>
            </a:r>
            <a:r>
              <a:rPr sz="2000" spc="-50" dirty="0">
                <a:latin typeface="Arial MT"/>
                <a:cs typeface="Arial MT"/>
              </a:rPr>
              <a:t>a</a:t>
            </a:r>
            <a:r>
              <a:rPr sz="2000" dirty="0">
                <a:latin typeface="Arial MT"/>
                <a:cs typeface="Arial MT"/>
              </a:rPr>
              <a:t>	DomU</a:t>
            </a:r>
            <a:r>
              <a:rPr sz="2000" spc="-20" dirty="0">
                <a:latin typeface="Arial MT"/>
                <a:cs typeface="Arial MT"/>
              </a:rPr>
              <a:t> </a:t>
            </a:r>
            <a:r>
              <a:rPr sz="2000" dirty="0">
                <a:latin typeface="Arial MT"/>
                <a:cs typeface="Arial MT"/>
              </a:rPr>
              <a:t>(guest</a:t>
            </a:r>
            <a:r>
              <a:rPr sz="2000" spc="-25" dirty="0">
                <a:latin typeface="Arial MT"/>
                <a:cs typeface="Arial MT"/>
              </a:rPr>
              <a:t> </a:t>
            </a:r>
            <a:r>
              <a:rPr sz="2000" dirty="0">
                <a:latin typeface="Arial MT"/>
                <a:cs typeface="Arial MT"/>
              </a:rPr>
              <a:t>vm)</a:t>
            </a:r>
            <a:r>
              <a:rPr sz="2000" spc="-25" dirty="0">
                <a:latin typeface="Arial MT"/>
                <a:cs typeface="Arial MT"/>
              </a:rPr>
              <a:t> </a:t>
            </a:r>
            <a:r>
              <a:rPr sz="2000" spc="-50" dirty="0">
                <a:latin typeface="Arial MT"/>
                <a:cs typeface="Arial MT"/>
              </a:rPr>
              <a:t>:</a:t>
            </a:r>
            <a:endParaRPr sz="2000" dirty="0">
              <a:latin typeface="Arial MT"/>
              <a:cs typeface="Arial MT"/>
            </a:endParaRPr>
          </a:p>
          <a:p>
            <a:pPr marL="755650" lvl="1" indent="-285750">
              <a:lnSpc>
                <a:spcPct val="100000"/>
              </a:lnSpc>
              <a:spcBef>
                <a:spcPts val="270"/>
              </a:spcBef>
              <a:buClr>
                <a:srgbClr val="9999CC"/>
              </a:buClr>
              <a:buSzPct val="80555"/>
              <a:buFont typeface="Wingdings" panose="05000000000000000000" pitchFamily="2" charset="2"/>
              <a:buChar char="§"/>
              <a:tabLst>
                <a:tab pos="755650" algn="l"/>
              </a:tabLst>
            </a:pPr>
            <a:r>
              <a:rPr sz="1800" dirty="0">
                <a:latin typeface="Arial MT"/>
                <a:cs typeface="Arial MT"/>
              </a:rPr>
              <a:t>Refuse</a:t>
            </a:r>
            <a:r>
              <a:rPr sz="1800" spc="-25"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carry out</a:t>
            </a:r>
            <a:r>
              <a:rPr sz="1800" spc="-10"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steps</a:t>
            </a:r>
            <a:r>
              <a:rPr sz="1800" spc="-15" dirty="0">
                <a:latin typeface="Arial MT"/>
                <a:cs typeface="Arial MT"/>
              </a:rPr>
              <a:t> </a:t>
            </a:r>
            <a:r>
              <a:rPr sz="1800" dirty="0">
                <a:latin typeface="Arial MT"/>
                <a:cs typeface="Arial MT"/>
              </a:rPr>
              <a:t>necessary</a:t>
            </a:r>
            <a:r>
              <a:rPr sz="1800" spc="-10"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start</a:t>
            </a:r>
            <a:r>
              <a:rPr sz="1800" spc="-10"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new</a:t>
            </a:r>
            <a:r>
              <a:rPr sz="1800" spc="-15" dirty="0">
                <a:latin typeface="Arial MT"/>
                <a:cs typeface="Arial MT"/>
              </a:rPr>
              <a:t> </a:t>
            </a:r>
            <a:r>
              <a:rPr sz="1800" spc="-25" dirty="0">
                <a:latin typeface="Arial MT"/>
                <a:cs typeface="Arial MT"/>
              </a:rPr>
              <a:t>VM.</a:t>
            </a:r>
            <a:endParaRPr sz="1800" dirty="0">
              <a:latin typeface="Arial MT"/>
              <a:cs typeface="Arial MT"/>
            </a:endParaRPr>
          </a:p>
          <a:p>
            <a:pPr marL="755015" marR="5080" lvl="1" indent="-285750">
              <a:lnSpc>
                <a:spcPct val="102200"/>
              </a:lnSpc>
              <a:spcBef>
                <a:spcPts val="414"/>
              </a:spcBef>
              <a:buClr>
                <a:srgbClr val="9999CC"/>
              </a:buClr>
              <a:buSzPct val="80555"/>
              <a:buFont typeface="Wingdings" panose="05000000000000000000" pitchFamily="2" charset="2"/>
              <a:buChar char="§"/>
              <a:tabLst>
                <a:tab pos="756285" algn="l"/>
              </a:tabLst>
            </a:pPr>
            <a:r>
              <a:rPr sz="1800" dirty="0">
                <a:latin typeface="Arial MT"/>
                <a:cs typeface="Arial MT"/>
              </a:rPr>
              <a:t>Modify</a:t>
            </a:r>
            <a:r>
              <a:rPr sz="1800" spc="-10"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kernel</a:t>
            </a:r>
            <a:r>
              <a:rPr sz="1800" spc="-10" dirty="0">
                <a:latin typeface="Arial MT"/>
                <a:cs typeface="Arial MT"/>
              </a:rPr>
              <a:t> </a:t>
            </a:r>
            <a:r>
              <a:rPr sz="1800" dirty="0">
                <a:latin typeface="Arial MT"/>
                <a:cs typeface="Arial MT"/>
              </a:rPr>
              <a:t>of</a:t>
            </a:r>
            <a:r>
              <a:rPr sz="1800" spc="-10"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guest</a:t>
            </a:r>
            <a:r>
              <a:rPr sz="1800" spc="-5" dirty="0">
                <a:latin typeface="Arial MT"/>
                <a:cs typeface="Arial MT"/>
              </a:rPr>
              <a:t> </a:t>
            </a:r>
            <a:r>
              <a:rPr sz="1800" dirty="0">
                <a:latin typeface="Arial MT"/>
                <a:cs typeface="Arial MT"/>
              </a:rPr>
              <a:t>OS</a:t>
            </a:r>
            <a:r>
              <a:rPr sz="1800" spc="-5" dirty="0">
                <a:latin typeface="Arial MT"/>
                <a:cs typeface="Arial MT"/>
              </a:rPr>
              <a:t> </a:t>
            </a:r>
            <a:r>
              <a:rPr sz="1800" dirty="0">
                <a:latin typeface="Arial MT"/>
                <a:cs typeface="Arial MT"/>
              </a:rPr>
              <a:t>to</a:t>
            </a:r>
            <a:r>
              <a:rPr sz="1800" spc="-20" dirty="0">
                <a:latin typeface="Arial MT"/>
                <a:cs typeface="Arial MT"/>
              </a:rPr>
              <a:t> </a:t>
            </a:r>
            <a:r>
              <a:rPr sz="1800" dirty="0">
                <a:latin typeface="Arial MT"/>
                <a:cs typeface="Arial MT"/>
              </a:rPr>
              <a:t>allow</a:t>
            </a:r>
            <a:r>
              <a:rPr sz="1800" spc="-5" dirty="0">
                <a:latin typeface="Arial MT"/>
                <a:cs typeface="Arial MT"/>
              </a:rPr>
              <a:t> </a:t>
            </a:r>
            <a:r>
              <a:rPr sz="1800" dirty="0">
                <a:latin typeface="Arial MT"/>
                <a:cs typeface="Arial MT"/>
              </a:rPr>
              <a:t>a</a:t>
            </a:r>
            <a:r>
              <a:rPr sz="1800" spc="-10" dirty="0">
                <a:latin typeface="Arial MT"/>
                <a:cs typeface="Arial MT"/>
              </a:rPr>
              <a:t> </a:t>
            </a:r>
            <a:r>
              <a:rPr sz="1800" dirty="0">
                <a:latin typeface="Arial MT"/>
                <a:cs typeface="Arial MT"/>
              </a:rPr>
              <a:t>third</a:t>
            </a:r>
            <a:r>
              <a:rPr sz="1800" spc="-10" dirty="0">
                <a:latin typeface="Arial MT"/>
                <a:cs typeface="Arial MT"/>
              </a:rPr>
              <a:t> </a:t>
            </a:r>
            <a:r>
              <a:rPr sz="1800" dirty="0">
                <a:latin typeface="Arial MT"/>
                <a:cs typeface="Arial MT"/>
              </a:rPr>
              <a:t>party</a:t>
            </a:r>
            <a:r>
              <a:rPr sz="1800" spc="-10" dirty="0">
                <a:latin typeface="Arial MT"/>
                <a:cs typeface="Arial MT"/>
              </a:rPr>
              <a:t> </a:t>
            </a:r>
            <a:r>
              <a:rPr sz="1800" dirty="0">
                <a:latin typeface="Arial MT"/>
                <a:cs typeface="Arial MT"/>
              </a:rPr>
              <a:t>to</a:t>
            </a:r>
            <a:r>
              <a:rPr sz="1800" spc="-5" dirty="0">
                <a:latin typeface="Arial MT"/>
                <a:cs typeface="Arial MT"/>
              </a:rPr>
              <a:t> </a:t>
            </a:r>
            <a:r>
              <a:rPr sz="1800" dirty="0">
                <a:latin typeface="Arial MT"/>
                <a:cs typeface="Arial MT"/>
              </a:rPr>
              <a:t>monitor</a:t>
            </a:r>
            <a:r>
              <a:rPr sz="1800" spc="-10" dirty="0">
                <a:latin typeface="Arial MT"/>
                <a:cs typeface="Arial MT"/>
              </a:rPr>
              <a:t> </a:t>
            </a:r>
            <a:r>
              <a:rPr sz="1800" spc="-25" dirty="0">
                <a:latin typeface="Arial MT"/>
                <a:cs typeface="Arial MT"/>
              </a:rPr>
              <a:t>and 	</a:t>
            </a:r>
            <a:r>
              <a:rPr sz="1800" dirty="0">
                <a:latin typeface="Arial MT"/>
                <a:cs typeface="Arial MT"/>
              </a:rPr>
              <a:t>control</a:t>
            </a:r>
            <a:r>
              <a:rPr sz="1800" spc="-35"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execution</a:t>
            </a:r>
            <a:r>
              <a:rPr sz="1800" spc="-20" dirty="0">
                <a:latin typeface="Arial MT"/>
                <a:cs typeface="Arial MT"/>
              </a:rPr>
              <a:t> </a:t>
            </a:r>
            <a:r>
              <a:rPr sz="1800" dirty="0">
                <a:latin typeface="Arial MT"/>
                <a:cs typeface="Arial MT"/>
              </a:rPr>
              <a:t>of</a:t>
            </a:r>
            <a:r>
              <a:rPr sz="1800" spc="-20" dirty="0">
                <a:latin typeface="Arial MT"/>
                <a:cs typeface="Arial MT"/>
              </a:rPr>
              <a:t> </a:t>
            </a:r>
            <a:r>
              <a:rPr sz="1800" dirty="0">
                <a:latin typeface="Arial MT"/>
                <a:cs typeface="Arial MT"/>
              </a:rPr>
              <a:t>applications</a:t>
            </a:r>
            <a:r>
              <a:rPr sz="1800" spc="-20" dirty="0">
                <a:latin typeface="Arial MT"/>
                <a:cs typeface="Arial MT"/>
              </a:rPr>
              <a:t> </a:t>
            </a:r>
            <a:r>
              <a:rPr sz="1800" dirty="0">
                <a:latin typeface="Arial MT"/>
                <a:cs typeface="Arial MT"/>
              </a:rPr>
              <a:t>running</a:t>
            </a:r>
            <a:r>
              <a:rPr sz="1800" spc="-20" dirty="0">
                <a:latin typeface="Arial MT"/>
                <a:cs typeface="Arial MT"/>
              </a:rPr>
              <a:t> </a:t>
            </a:r>
            <a:r>
              <a:rPr sz="1800" dirty="0">
                <a:latin typeface="Arial MT"/>
                <a:cs typeface="Arial MT"/>
              </a:rPr>
              <a:t>under</a:t>
            </a:r>
            <a:r>
              <a:rPr sz="1800" spc="-25" dirty="0">
                <a:latin typeface="Arial MT"/>
                <a:cs typeface="Arial MT"/>
              </a:rPr>
              <a:t> </a:t>
            </a:r>
            <a:r>
              <a:rPr sz="1800" dirty="0">
                <a:latin typeface="Arial MT"/>
                <a:cs typeface="Arial MT"/>
              </a:rPr>
              <a:t>the</a:t>
            </a:r>
            <a:r>
              <a:rPr sz="1800" spc="-30" dirty="0">
                <a:latin typeface="Arial MT"/>
                <a:cs typeface="Arial MT"/>
              </a:rPr>
              <a:t> </a:t>
            </a:r>
            <a:r>
              <a:rPr sz="1800" dirty="0">
                <a:latin typeface="Arial MT"/>
                <a:cs typeface="Arial MT"/>
              </a:rPr>
              <a:t>new</a:t>
            </a:r>
            <a:r>
              <a:rPr sz="1800" spc="-25" dirty="0">
                <a:latin typeface="Arial MT"/>
                <a:cs typeface="Arial MT"/>
              </a:rPr>
              <a:t> VM.</a:t>
            </a:r>
            <a:endParaRPr sz="1800" dirty="0">
              <a:latin typeface="Arial MT"/>
              <a:cs typeface="Arial MT"/>
            </a:endParaRPr>
          </a:p>
          <a:p>
            <a:pPr marL="755015" marR="227965" lvl="1" indent="-285750">
              <a:lnSpc>
                <a:spcPct val="101899"/>
              </a:lnSpc>
              <a:spcBef>
                <a:spcPts val="400"/>
              </a:spcBef>
              <a:buClr>
                <a:srgbClr val="9999CC"/>
              </a:buClr>
              <a:buSzPct val="80555"/>
              <a:buFont typeface="Wingdings" panose="05000000000000000000" pitchFamily="2" charset="2"/>
              <a:buChar char="§"/>
              <a:tabLst>
                <a:tab pos="756285" algn="l"/>
              </a:tabLst>
            </a:pPr>
            <a:r>
              <a:rPr sz="1800" dirty="0">
                <a:latin typeface="Arial MT"/>
                <a:cs typeface="Arial MT"/>
              </a:rPr>
              <a:t>Undermine</a:t>
            </a:r>
            <a:r>
              <a:rPr sz="1800" spc="-25"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integrity</a:t>
            </a:r>
            <a:r>
              <a:rPr sz="1800" spc="-20"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new</a:t>
            </a:r>
            <a:r>
              <a:rPr sz="1800" spc="-30" dirty="0">
                <a:latin typeface="Arial MT"/>
                <a:cs typeface="Arial MT"/>
              </a:rPr>
              <a:t> </a:t>
            </a:r>
            <a:r>
              <a:rPr sz="1800" dirty="0">
                <a:latin typeface="Arial MT"/>
                <a:cs typeface="Arial MT"/>
              </a:rPr>
              <a:t>VM</a:t>
            </a:r>
            <a:r>
              <a:rPr sz="1800" spc="-25" dirty="0">
                <a:latin typeface="Arial MT"/>
                <a:cs typeface="Arial MT"/>
              </a:rPr>
              <a:t> </a:t>
            </a:r>
            <a:r>
              <a:rPr sz="1800" dirty="0">
                <a:latin typeface="Arial MT"/>
                <a:cs typeface="Arial MT"/>
              </a:rPr>
              <a:t>by</a:t>
            </a:r>
            <a:r>
              <a:rPr sz="1800" spc="-20" dirty="0">
                <a:latin typeface="Arial MT"/>
                <a:cs typeface="Arial MT"/>
              </a:rPr>
              <a:t> </a:t>
            </a:r>
            <a:r>
              <a:rPr sz="1800" dirty="0">
                <a:latin typeface="Arial MT"/>
                <a:cs typeface="Arial MT"/>
              </a:rPr>
              <a:t>setting</a:t>
            </a:r>
            <a:r>
              <a:rPr sz="1800" spc="-20" dirty="0">
                <a:latin typeface="Arial MT"/>
                <a:cs typeface="Arial MT"/>
              </a:rPr>
              <a:t> </a:t>
            </a:r>
            <a:r>
              <a:rPr sz="1800" dirty="0">
                <a:latin typeface="Arial MT"/>
                <a:cs typeface="Arial MT"/>
              </a:rPr>
              <a:t>the</a:t>
            </a:r>
            <a:r>
              <a:rPr sz="1800" spc="-30" dirty="0">
                <a:latin typeface="Arial MT"/>
                <a:cs typeface="Arial MT"/>
              </a:rPr>
              <a:t> </a:t>
            </a:r>
            <a:r>
              <a:rPr sz="1800" dirty="0">
                <a:latin typeface="Arial MT"/>
                <a:cs typeface="Arial MT"/>
              </a:rPr>
              <a:t>wrong</a:t>
            </a:r>
            <a:r>
              <a:rPr sz="1800" spc="-20" dirty="0">
                <a:latin typeface="Arial MT"/>
                <a:cs typeface="Arial MT"/>
              </a:rPr>
              <a:t> page 	</a:t>
            </a:r>
            <a:r>
              <a:rPr sz="1800" dirty="0">
                <a:latin typeface="Arial MT"/>
                <a:cs typeface="Arial MT"/>
              </a:rPr>
              <a:t>tables</a:t>
            </a:r>
            <a:r>
              <a:rPr sz="1800" spc="-45" dirty="0">
                <a:latin typeface="Arial MT"/>
                <a:cs typeface="Arial MT"/>
              </a:rPr>
              <a:t> </a:t>
            </a:r>
            <a:r>
              <a:rPr sz="1800" dirty="0">
                <a:latin typeface="Arial MT"/>
                <a:cs typeface="Arial MT"/>
              </a:rPr>
              <a:t>(</a:t>
            </a:r>
            <a:r>
              <a:rPr sz="1600" i="1" dirty="0">
                <a:latin typeface="Arial"/>
                <a:cs typeface="Arial"/>
              </a:rPr>
              <a:t>data</a:t>
            </a:r>
            <a:r>
              <a:rPr sz="1600" i="1" spc="-30" dirty="0">
                <a:latin typeface="Arial"/>
                <a:cs typeface="Arial"/>
              </a:rPr>
              <a:t> </a:t>
            </a:r>
            <a:r>
              <a:rPr sz="1600" i="1" dirty="0">
                <a:latin typeface="Arial"/>
                <a:cs typeface="Arial"/>
              </a:rPr>
              <a:t>structure</a:t>
            </a:r>
            <a:r>
              <a:rPr sz="1600" i="1" spc="-40" dirty="0">
                <a:latin typeface="Arial"/>
                <a:cs typeface="Arial"/>
              </a:rPr>
              <a:t> </a:t>
            </a:r>
            <a:r>
              <a:rPr sz="1600" i="1" dirty="0">
                <a:latin typeface="Arial"/>
                <a:cs typeface="Arial"/>
              </a:rPr>
              <a:t>used</a:t>
            </a:r>
            <a:r>
              <a:rPr sz="1600" i="1" spc="-45" dirty="0">
                <a:latin typeface="Arial"/>
                <a:cs typeface="Arial"/>
              </a:rPr>
              <a:t> </a:t>
            </a:r>
            <a:r>
              <a:rPr sz="1600" i="1" dirty="0">
                <a:latin typeface="Arial"/>
                <a:cs typeface="Arial"/>
              </a:rPr>
              <a:t>by</a:t>
            </a:r>
            <a:r>
              <a:rPr sz="1600" i="1" spc="-30" dirty="0">
                <a:latin typeface="Arial"/>
                <a:cs typeface="Arial"/>
              </a:rPr>
              <a:t> </a:t>
            </a:r>
            <a:r>
              <a:rPr sz="1600" i="1" dirty="0">
                <a:latin typeface="Arial"/>
                <a:cs typeface="Arial"/>
              </a:rPr>
              <a:t>the</a:t>
            </a:r>
            <a:r>
              <a:rPr sz="1600" i="1" spc="-30" dirty="0">
                <a:latin typeface="Arial"/>
                <a:cs typeface="Arial"/>
              </a:rPr>
              <a:t> </a:t>
            </a:r>
            <a:r>
              <a:rPr sz="1600" i="1" dirty="0">
                <a:latin typeface="Arial"/>
                <a:cs typeface="Arial"/>
              </a:rPr>
              <a:t>operating</a:t>
            </a:r>
            <a:r>
              <a:rPr sz="1600" i="1" spc="-45" dirty="0">
                <a:latin typeface="Arial"/>
                <a:cs typeface="Arial"/>
              </a:rPr>
              <a:t> </a:t>
            </a:r>
            <a:r>
              <a:rPr sz="1600" i="1" dirty="0">
                <a:latin typeface="Arial"/>
                <a:cs typeface="Arial"/>
              </a:rPr>
              <a:t>system</a:t>
            </a:r>
            <a:r>
              <a:rPr sz="1800" dirty="0">
                <a:latin typeface="Arial MT"/>
                <a:cs typeface="Arial MT"/>
              </a:rPr>
              <a:t>)</a:t>
            </a:r>
            <a:r>
              <a:rPr sz="1800" spc="-40" dirty="0">
                <a:latin typeface="Arial MT"/>
                <a:cs typeface="Arial MT"/>
              </a:rPr>
              <a:t> </a:t>
            </a:r>
            <a:r>
              <a:rPr sz="1800" dirty="0">
                <a:latin typeface="Arial MT"/>
                <a:cs typeface="Arial MT"/>
              </a:rPr>
              <a:t>and/or</a:t>
            </a:r>
            <a:r>
              <a:rPr sz="1800" spc="-40" dirty="0">
                <a:latin typeface="Arial MT"/>
                <a:cs typeface="Arial MT"/>
              </a:rPr>
              <a:t> </a:t>
            </a:r>
            <a:r>
              <a:rPr sz="1800" dirty="0">
                <a:latin typeface="Arial MT"/>
                <a:cs typeface="Arial MT"/>
              </a:rPr>
              <a:t>setup</a:t>
            </a:r>
            <a:r>
              <a:rPr sz="1800" spc="-45" dirty="0">
                <a:latin typeface="Arial MT"/>
                <a:cs typeface="Arial MT"/>
              </a:rPr>
              <a:t> </a:t>
            </a:r>
            <a:r>
              <a:rPr sz="1800" spc="-10" dirty="0">
                <a:latin typeface="Arial MT"/>
                <a:cs typeface="Arial MT"/>
              </a:rPr>
              <a:t>wrong 	</a:t>
            </a:r>
            <a:r>
              <a:rPr sz="1800" dirty="0">
                <a:latin typeface="Arial MT"/>
                <a:cs typeface="Arial MT"/>
              </a:rPr>
              <a:t>virtual</a:t>
            </a:r>
            <a:r>
              <a:rPr sz="1800" spc="-25" dirty="0">
                <a:latin typeface="Arial MT"/>
                <a:cs typeface="Arial MT"/>
              </a:rPr>
              <a:t> </a:t>
            </a:r>
            <a:r>
              <a:rPr sz="1800" dirty="0">
                <a:latin typeface="Arial MT"/>
                <a:cs typeface="Arial MT"/>
              </a:rPr>
              <a:t>CPU</a:t>
            </a:r>
            <a:r>
              <a:rPr sz="1800" spc="-25" dirty="0">
                <a:latin typeface="Arial MT"/>
                <a:cs typeface="Arial MT"/>
              </a:rPr>
              <a:t> </a:t>
            </a:r>
            <a:r>
              <a:rPr sz="1800" dirty="0">
                <a:latin typeface="Arial MT"/>
                <a:cs typeface="Arial MT"/>
              </a:rPr>
              <a:t>registers(temporary</a:t>
            </a:r>
            <a:r>
              <a:rPr sz="1800" spc="-25" dirty="0">
                <a:latin typeface="Arial MT"/>
                <a:cs typeface="Arial MT"/>
              </a:rPr>
              <a:t> </a:t>
            </a:r>
            <a:r>
              <a:rPr sz="1800" dirty="0">
                <a:latin typeface="Arial MT"/>
                <a:cs typeface="Arial MT"/>
              </a:rPr>
              <a:t>storage</a:t>
            </a:r>
            <a:r>
              <a:rPr sz="1800" spc="-30" dirty="0">
                <a:latin typeface="Arial MT"/>
                <a:cs typeface="Arial MT"/>
              </a:rPr>
              <a:t> </a:t>
            </a:r>
            <a:r>
              <a:rPr sz="1800" spc="-10" dirty="0">
                <a:latin typeface="Arial MT"/>
                <a:cs typeface="Arial MT"/>
              </a:rPr>
              <a:t>location).</a:t>
            </a:r>
            <a:endParaRPr sz="1800" dirty="0">
              <a:latin typeface="Arial MT"/>
              <a:cs typeface="Arial MT"/>
            </a:endParaRPr>
          </a:p>
          <a:p>
            <a:pPr marL="755015" marR="39370" lvl="1" indent="-285750" algn="just">
              <a:lnSpc>
                <a:spcPct val="101699"/>
              </a:lnSpc>
              <a:spcBef>
                <a:spcPts val="420"/>
              </a:spcBef>
              <a:buClr>
                <a:srgbClr val="9999CC"/>
              </a:buClr>
              <a:buSzPct val="80555"/>
              <a:buFont typeface="Wingdings" panose="05000000000000000000" pitchFamily="2" charset="2"/>
              <a:buChar char="§"/>
              <a:tabLst>
                <a:tab pos="756285" algn="l"/>
              </a:tabLst>
            </a:pPr>
            <a:r>
              <a:rPr sz="1800" dirty="0">
                <a:latin typeface="Arial MT"/>
                <a:cs typeface="Arial MT"/>
              </a:rPr>
              <a:t>Refuse</a:t>
            </a:r>
            <a:r>
              <a:rPr sz="1800" spc="-35" dirty="0">
                <a:latin typeface="Arial MT"/>
                <a:cs typeface="Arial MT"/>
              </a:rPr>
              <a:t> </a:t>
            </a:r>
            <a:r>
              <a:rPr sz="1800" dirty="0">
                <a:latin typeface="Arial MT"/>
                <a:cs typeface="Arial MT"/>
              </a:rPr>
              <a:t>to</a:t>
            </a:r>
            <a:r>
              <a:rPr sz="1800" spc="-20" dirty="0">
                <a:latin typeface="Arial MT"/>
                <a:cs typeface="Arial MT"/>
              </a:rPr>
              <a:t> </a:t>
            </a:r>
            <a:r>
              <a:rPr sz="1800" dirty="0">
                <a:latin typeface="Arial MT"/>
                <a:cs typeface="Arial MT"/>
              </a:rPr>
              <a:t>release</a:t>
            </a:r>
            <a:r>
              <a:rPr sz="1800" spc="-20" dirty="0">
                <a:latin typeface="Arial MT"/>
                <a:cs typeface="Arial MT"/>
              </a:rPr>
              <a:t> </a:t>
            </a:r>
            <a:r>
              <a:rPr sz="1800" dirty="0">
                <a:latin typeface="Arial MT"/>
                <a:cs typeface="Arial MT"/>
              </a:rPr>
              <a:t>the</a:t>
            </a:r>
            <a:r>
              <a:rPr sz="1800" spc="-20" dirty="0">
                <a:latin typeface="Arial MT"/>
                <a:cs typeface="Arial MT"/>
              </a:rPr>
              <a:t> </a:t>
            </a:r>
            <a:r>
              <a:rPr sz="1800" dirty="0">
                <a:latin typeface="Arial MT"/>
                <a:cs typeface="Arial MT"/>
              </a:rPr>
              <a:t>foreign</a:t>
            </a:r>
            <a:r>
              <a:rPr sz="1800" spc="-15" dirty="0">
                <a:latin typeface="Arial MT"/>
                <a:cs typeface="Arial MT"/>
              </a:rPr>
              <a:t> </a:t>
            </a:r>
            <a:r>
              <a:rPr sz="1800" dirty="0">
                <a:latin typeface="Arial MT"/>
                <a:cs typeface="Arial MT"/>
              </a:rPr>
              <a:t>mapping</a:t>
            </a:r>
            <a:r>
              <a:rPr sz="1800" spc="-10" dirty="0">
                <a:latin typeface="Arial MT"/>
                <a:cs typeface="Arial MT"/>
              </a:rPr>
              <a:t> </a:t>
            </a:r>
            <a:r>
              <a:rPr sz="1800" dirty="0">
                <a:latin typeface="Arial MT"/>
                <a:cs typeface="Arial MT"/>
              </a:rPr>
              <a:t>(</a:t>
            </a:r>
            <a:r>
              <a:rPr sz="1600" i="1" dirty="0">
                <a:latin typeface="Arial"/>
                <a:cs typeface="Arial"/>
              </a:rPr>
              <a:t>one</a:t>
            </a:r>
            <a:r>
              <a:rPr sz="1600" i="1" spc="-25" dirty="0">
                <a:latin typeface="Arial"/>
                <a:cs typeface="Arial"/>
              </a:rPr>
              <a:t> </a:t>
            </a:r>
            <a:r>
              <a:rPr sz="1600" i="1" dirty="0">
                <a:latin typeface="Arial"/>
                <a:cs typeface="Arial"/>
              </a:rPr>
              <a:t>VM</a:t>
            </a:r>
            <a:r>
              <a:rPr sz="1600" i="1" spc="-25" dirty="0">
                <a:latin typeface="Arial"/>
                <a:cs typeface="Arial"/>
              </a:rPr>
              <a:t> </a:t>
            </a:r>
            <a:r>
              <a:rPr sz="1600" i="1" dirty="0">
                <a:latin typeface="Arial"/>
                <a:cs typeface="Arial"/>
              </a:rPr>
              <a:t>mapping</a:t>
            </a:r>
            <a:r>
              <a:rPr sz="1600" i="1" spc="-25" dirty="0">
                <a:latin typeface="Arial"/>
                <a:cs typeface="Arial"/>
              </a:rPr>
              <a:t> </a:t>
            </a:r>
            <a:r>
              <a:rPr sz="1600" i="1" dirty="0">
                <a:latin typeface="Arial"/>
                <a:cs typeface="Arial"/>
              </a:rPr>
              <a:t>memory</a:t>
            </a:r>
            <a:r>
              <a:rPr sz="1600" i="1" spc="-20" dirty="0">
                <a:latin typeface="Arial"/>
                <a:cs typeface="Arial"/>
              </a:rPr>
              <a:t> </a:t>
            </a:r>
            <a:r>
              <a:rPr sz="1600" i="1" spc="-10" dirty="0">
                <a:latin typeface="Arial"/>
                <a:cs typeface="Arial"/>
              </a:rPr>
              <a:t>pages 	</a:t>
            </a:r>
            <a:r>
              <a:rPr sz="1600" i="1" dirty="0">
                <a:latin typeface="Arial"/>
                <a:cs typeface="Arial"/>
              </a:rPr>
              <a:t>that</a:t>
            </a:r>
            <a:r>
              <a:rPr sz="1600" i="1" spc="-10" dirty="0">
                <a:latin typeface="Arial"/>
                <a:cs typeface="Arial"/>
              </a:rPr>
              <a:t> </a:t>
            </a:r>
            <a:r>
              <a:rPr sz="1600" i="1" dirty="0">
                <a:latin typeface="Arial"/>
                <a:cs typeface="Arial"/>
              </a:rPr>
              <a:t>belong</a:t>
            </a:r>
            <a:r>
              <a:rPr sz="1600" i="1" spc="-15" dirty="0">
                <a:latin typeface="Arial"/>
                <a:cs typeface="Arial"/>
              </a:rPr>
              <a:t> </a:t>
            </a:r>
            <a:r>
              <a:rPr sz="1600" i="1" dirty="0">
                <a:latin typeface="Arial"/>
                <a:cs typeface="Arial"/>
              </a:rPr>
              <a:t>to</a:t>
            </a:r>
            <a:r>
              <a:rPr sz="1600" i="1" spc="-10" dirty="0">
                <a:latin typeface="Arial"/>
                <a:cs typeface="Arial"/>
              </a:rPr>
              <a:t> </a:t>
            </a:r>
            <a:r>
              <a:rPr sz="1600" i="1" dirty="0">
                <a:latin typeface="Arial"/>
                <a:cs typeface="Arial"/>
              </a:rPr>
              <a:t>another</a:t>
            </a:r>
            <a:r>
              <a:rPr sz="1600" i="1" spc="-15" dirty="0">
                <a:latin typeface="Arial"/>
                <a:cs typeface="Arial"/>
              </a:rPr>
              <a:t> </a:t>
            </a:r>
            <a:r>
              <a:rPr sz="1600" i="1" dirty="0">
                <a:latin typeface="Arial"/>
                <a:cs typeface="Arial"/>
              </a:rPr>
              <a:t>VM</a:t>
            </a:r>
            <a:r>
              <a:rPr sz="1800" dirty="0">
                <a:latin typeface="Arial MT"/>
                <a:cs typeface="Arial MT"/>
              </a:rPr>
              <a:t>)</a:t>
            </a:r>
            <a:r>
              <a:rPr sz="1800" spc="-5" dirty="0">
                <a:latin typeface="Arial MT"/>
                <a:cs typeface="Arial MT"/>
              </a:rPr>
              <a:t> </a:t>
            </a:r>
            <a:r>
              <a:rPr sz="1800" dirty="0">
                <a:latin typeface="Arial MT"/>
                <a:cs typeface="Arial MT"/>
              </a:rPr>
              <a:t>and</a:t>
            </a:r>
            <a:r>
              <a:rPr sz="1800" spc="-10" dirty="0">
                <a:latin typeface="Arial MT"/>
                <a:cs typeface="Arial MT"/>
              </a:rPr>
              <a:t> </a:t>
            </a:r>
            <a:r>
              <a:rPr sz="1800" dirty="0">
                <a:latin typeface="Arial MT"/>
                <a:cs typeface="Arial MT"/>
              </a:rPr>
              <a:t>access</a:t>
            </a:r>
            <a:r>
              <a:rPr sz="1800" spc="-10"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memory</a:t>
            </a:r>
            <a:r>
              <a:rPr sz="1800" spc="-10" dirty="0">
                <a:latin typeface="Arial MT"/>
                <a:cs typeface="Arial MT"/>
              </a:rPr>
              <a:t> </a:t>
            </a:r>
            <a:r>
              <a:rPr sz="1800" dirty="0">
                <a:latin typeface="Arial MT"/>
                <a:cs typeface="Arial MT"/>
              </a:rPr>
              <a:t>while</a:t>
            </a:r>
            <a:r>
              <a:rPr sz="1800" spc="-10"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new</a:t>
            </a:r>
            <a:r>
              <a:rPr sz="1800" spc="-20" dirty="0">
                <a:latin typeface="Arial MT"/>
                <a:cs typeface="Arial MT"/>
              </a:rPr>
              <a:t> </a:t>
            </a:r>
            <a:r>
              <a:rPr sz="1800" dirty="0">
                <a:latin typeface="Arial MT"/>
                <a:cs typeface="Arial MT"/>
              </a:rPr>
              <a:t>VM</a:t>
            </a:r>
            <a:r>
              <a:rPr sz="1800" spc="-5" dirty="0">
                <a:latin typeface="Arial MT"/>
                <a:cs typeface="Arial MT"/>
              </a:rPr>
              <a:t> </a:t>
            </a:r>
            <a:r>
              <a:rPr sz="1800" spc="-25" dirty="0">
                <a:latin typeface="Arial MT"/>
                <a:cs typeface="Arial MT"/>
              </a:rPr>
              <a:t>is 	</a:t>
            </a:r>
            <a:r>
              <a:rPr sz="1800" spc="-10" dirty="0">
                <a:latin typeface="Arial MT"/>
                <a:cs typeface="Arial MT"/>
              </a:rPr>
              <a:t>running.</a:t>
            </a:r>
            <a:endParaRPr sz="1800" dirty="0">
              <a:latin typeface="Arial MT"/>
              <a:cs typeface="Arial MT"/>
            </a:endParaRPr>
          </a:p>
          <a:p>
            <a:pPr marL="354965" indent="-342265" algn="just">
              <a:lnSpc>
                <a:spcPct val="100000"/>
              </a:lnSpc>
              <a:spcBef>
                <a:spcPts val="740"/>
              </a:spcBef>
              <a:buClr>
                <a:srgbClr val="00007C"/>
              </a:buClr>
              <a:buSzPct val="75000"/>
              <a:buFont typeface="Wingdings"/>
              <a:buChar char=""/>
              <a:tabLst>
                <a:tab pos="354965" algn="l"/>
              </a:tabLst>
            </a:pPr>
            <a:r>
              <a:rPr sz="2000" dirty="0">
                <a:latin typeface="Arial MT"/>
                <a:cs typeface="Arial MT"/>
              </a:rPr>
              <a:t>At</a:t>
            </a:r>
            <a:r>
              <a:rPr sz="2000" spc="-25" dirty="0">
                <a:latin typeface="Arial MT"/>
                <a:cs typeface="Arial MT"/>
              </a:rPr>
              <a:t> </a:t>
            </a:r>
            <a:r>
              <a:rPr sz="2000" dirty="0">
                <a:latin typeface="Arial MT"/>
                <a:cs typeface="Arial MT"/>
              </a:rPr>
              <a:t>run</a:t>
            </a:r>
            <a:r>
              <a:rPr sz="2000" spc="-5" dirty="0">
                <a:latin typeface="Arial MT"/>
                <a:cs typeface="Arial MT"/>
              </a:rPr>
              <a:t> </a:t>
            </a:r>
            <a:r>
              <a:rPr sz="2000" spc="-10" dirty="0">
                <a:latin typeface="Arial MT"/>
                <a:cs typeface="Arial MT"/>
              </a:rPr>
              <a:t>time:</a:t>
            </a:r>
            <a:endParaRPr sz="2000" dirty="0">
              <a:latin typeface="Arial MT"/>
              <a:cs typeface="Arial MT"/>
            </a:endParaRPr>
          </a:p>
          <a:p>
            <a:pPr marL="755015" marR="15240" lvl="1" indent="-285750">
              <a:lnSpc>
                <a:spcPct val="101699"/>
              </a:lnSpc>
              <a:spcBef>
                <a:spcPts val="234"/>
              </a:spcBef>
              <a:buClr>
                <a:srgbClr val="9999CC"/>
              </a:buClr>
              <a:buSzPct val="80555"/>
              <a:buFont typeface="Wingdings" panose="05000000000000000000" pitchFamily="2" charset="2"/>
              <a:buChar char="§"/>
              <a:tabLst>
                <a:tab pos="756285" algn="l"/>
                <a:tab pos="1988820" algn="l"/>
                <a:tab pos="3690620" algn="l"/>
              </a:tabLst>
            </a:pPr>
            <a:r>
              <a:rPr sz="1800" dirty="0">
                <a:latin typeface="Arial MT"/>
                <a:cs typeface="Arial MT"/>
              </a:rPr>
              <a:t>Dom0</a:t>
            </a:r>
            <a:r>
              <a:rPr sz="1800" spc="-20" dirty="0">
                <a:latin typeface="Arial MT"/>
                <a:cs typeface="Arial MT"/>
              </a:rPr>
              <a:t> </a:t>
            </a:r>
            <a:r>
              <a:rPr sz="1800" dirty="0">
                <a:latin typeface="Arial MT"/>
                <a:cs typeface="Arial MT"/>
              </a:rPr>
              <a:t>exposes</a:t>
            </a:r>
            <a:r>
              <a:rPr sz="1800" spc="-5" dirty="0">
                <a:latin typeface="Arial MT"/>
                <a:cs typeface="Arial MT"/>
              </a:rPr>
              <a:t> </a:t>
            </a:r>
            <a:r>
              <a:rPr sz="1800" dirty="0">
                <a:latin typeface="Arial MT"/>
                <a:cs typeface="Arial MT"/>
              </a:rPr>
              <a:t>a</a:t>
            </a:r>
            <a:r>
              <a:rPr sz="1800" spc="-10" dirty="0">
                <a:latin typeface="Arial MT"/>
                <a:cs typeface="Arial MT"/>
              </a:rPr>
              <a:t> </a:t>
            </a:r>
            <a:r>
              <a:rPr sz="1800" dirty="0">
                <a:latin typeface="Arial MT"/>
                <a:cs typeface="Arial MT"/>
              </a:rPr>
              <a:t>set</a:t>
            </a:r>
            <a:r>
              <a:rPr sz="1800" spc="-10" dirty="0">
                <a:latin typeface="Arial MT"/>
                <a:cs typeface="Arial MT"/>
              </a:rPr>
              <a:t> </a:t>
            </a:r>
            <a:r>
              <a:rPr sz="1800" dirty="0">
                <a:latin typeface="Arial MT"/>
                <a:cs typeface="Arial MT"/>
              </a:rPr>
              <a:t>of</a:t>
            </a:r>
            <a:r>
              <a:rPr sz="1800" spc="-5" dirty="0">
                <a:latin typeface="Arial MT"/>
                <a:cs typeface="Arial MT"/>
              </a:rPr>
              <a:t> </a:t>
            </a:r>
            <a:r>
              <a:rPr sz="1800" dirty="0">
                <a:latin typeface="Arial MT"/>
                <a:cs typeface="Arial MT"/>
              </a:rPr>
              <a:t>abstract</a:t>
            </a:r>
            <a:r>
              <a:rPr sz="1800" spc="-5" dirty="0">
                <a:latin typeface="Arial MT"/>
                <a:cs typeface="Arial MT"/>
              </a:rPr>
              <a:t> </a:t>
            </a:r>
            <a:r>
              <a:rPr sz="1800" dirty="0">
                <a:latin typeface="Arial MT"/>
                <a:cs typeface="Arial MT"/>
              </a:rPr>
              <a:t>devices</a:t>
            </a:r>
            <a:r>
              <a:rPr sz="1800" spc="-10" dirty="0">
                <a:latin typeface="Arial MT"/>
                <a:cs typeface="Arial MT"/>
              </a:rPr>
              <a:t> </a:t>
            </a:r>
            <a:r>
              <a:rPr sz="1800" dirty="0">
                <a:latin typeface="Arial MT"/>
                <a:cs typeface="Arial MT"/>
              </a:rPr>
              <a:t>to</a:t>
            </a:r>
            <a:r>
              <a:rPr sz="1800" spc="-10" dirty="0">
                <a:latin typeface="Arial MT"/>
                <a:cs typeface="Arial MT"/>
              </a:rPr>
              <a:t> </a:t>
            </a:r>
            <a:r>
              <a:rPr sz="1800" dirty="0">
                <a:latin typeface="Arial MT"/>
                <a:cs typeface="Arial MT"/>
              </a:rPr>
              <a:t>the</a:t>
            </a:r>
            <a:r>
              <a:rPr sz="1800" spc="-10" dirty="0">
                <a:latin typeface="Arial MT"/>
                <a:cs typeface="Arial MT"/>
              </a:rPr>
              <a:t> </a:t>
            </a:r>
            <a:r>
              <a:rPr sz="1800" dirty="0">
                <a:latin typeface="Arial MT"/>
                <a:cs typeface="Arial MT"/>
              </a:rPr>
              <a:t>guest </a:t>
            </a:r>
            <a:r>
              <a:rPr sz="1800" spc="-10" dirty="0">
                <a:latin typeface="Arial MT"/>
                <a:cs typeface="Arial MT"/>
              </a:rPr>
              <a:t>operating 	</a:t>
            </a:r>
            <a:r>
              <a:rPr sz="1800" dirty="0">
                <a:latin typeface="Arial MT"/>
                <a:cs typeface="Arial MT"/>
              </a:rPr>
              <a:t>systems</a:t>
            </a:r>
            <a:r>
              <a:rPr sz="1800" spc="-25" dirty="0">
                <a:latin typeface="Arial MT"/>
                <a:cs typeface="Arial MT"/>
              </a:rPr>
              <a:t> </a:t>
            </a:r>
            <a:r>
              <a:rPr sz="1800" dirty="0">
                <a:latin typeface="Arial MT"/>
                <a:cs typeface="Arial MT"/>
              </a:rPr>
              <a:t>using</a:t>
            </a:r>
            <a:r>
              <a:rPr sz="1800" spc="-10" dirty="0">
                <a:latin typeface="Arial MT"/>
                <a:cs typeface="Arial MT"/>
              </a:rPr>
              <a:t> </a:t>
            </a:r>
            <a:r>
              <a:rPr sz="1800" dirty="0">
                <a:latin typeface="Arial MT"/>
                <a:cs typeface="Arial MT"/>
              </a:rPr>
              <a:t>split</a:t>
            </a:r>
            <a:r>
              <a:rPr sz="1800" spc="-10" dirty="0">
                <a:latin typeface="Arial MT"/>
                <a:cs typeface="Arial MT"/>
              </a:rPr>
              <a:t> </a:t>
            </a:r>
            <a:r>
              <a:rPr sz="1800" dirty="0">
                <a:latin typeface="Arial MT"/>
                <a:cs typeface="Arial MT"/>
              </a:rPr>
              <a:t>drivers</a:t>
            </a:r>
            <a:r>
              <a:rPr sz="1800" spc="-15" dirty="0">
                <a:latin typeface="Arial MT"/>
                <a:cs typeface="Arial MT"/>
              </a:rPr>
              <a:t> </a:t>
            </a:r>
            <a:r>
              <a:rPr sz="1800" dirty="0">
                <a:latin typeface="Arial MT"/>
                <a:cs typeface="Arial MT"/>
              </a:rPr>
              <a:t>with</a:t>
            </a:r>
            <a:r>
              <a:rPr sz="1800" spc="-10"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frontend</a:t>
            </a:r>
            <a:r>
              <a:rPr sz="1800" spc="-15" dirty="0">
                <a:latin typeface="Arial MT"/>
                <a:cs typeface="Arial MT"/>
              </a:rPr>
              <a:t> </a:t>
            </a:r>
            <a:r>
              <a:rPr sz="1800" dirty="0">
                <a:latin typeface="Arial MT"/>
                <a:cs typeface="Arial MT"/>
              </a:rPr>
              <a:t>of</a:t>
            </a:r>
            <a:r>
              <a:rPr sz="1800" spc="-5" dirty="0">
                <a:latin typeface="Arial MT"/>
                <a:cs typeface="Arial MT"/>
              </a:rPr>
              <a:t> </a:t>
            </a:r>
            <a:r>
              <a:rPr sz="1800" dirty="0">
                <a:latin typeface="Arial MT"/>
                <a:cs typeface="Arial MT"/>
              </a:rPr>
              <a:t>in</a:t>
            </a:r>
            <a:r>
              <a:rPr sz="1800" spc="-25" dirty="0">
                <a:latin typeface="Arial MT"/>
                <a:cs typeface="Arial MT"/>
              </a:rPr>
              <a:t> </a:t>
            </a:r>
            <a:r>
              <a:rPr sz="1800" dirty="0">
                <a:latin typeface="Arial MT"/>
                <a:cs typeface="Arial MT"/>
              </a:rPr>
              <a:t>a</a:t>
            </a:r>
            <a:r>
              <a:rPr sz="1800" spc="-10" dirty="0">
                <a:latin typeface="Arial MT"/>
                <a:cs typeface="Arial MT"/>
              </a:rPr>
              <a:t> </a:t>
            </a:r>
            <a:r>
              <a:rPr sz="1800" dirty="0">
                <a:latin typeface="Arial MT"/>
                <a:cs typeface="Arial MT"/>
              </a:rPr>
              <a:t>DomU</a:t>
            </a:r>
            <a:r>
              <a:rPr sz="1800" spc="-15" dirty="0">
                <a:latin typeface="Arial MT"/>
                <a:cs typeface="Arial MT"/>
              </a:rPr>
              <a:t> </a:t>
            </a:r>
            <a:r>
              <a:rPr sz="1800" dirty="0">
                <a:latin typeface="Arial MT"/>
                <a:cs typeface="Arial MT"/>
              </a:rPr>
              <a:t>and</a:t>
            </a:r>
            <a:r>
              <a:rPr sz="1800" spc="-20" dirty="0">
                <a:latin typeface="Arial MT"/>
                <a:cs typeface="Arial MT"/>
              </a:rPr>
              <a:t> </a:t>
            </a:r>
            <a:r>
              <a:rPr sz="1800" spc="-25" dirty="0">
                <a:latin typeface="Arial MT"/>
                <a:cs typeface="Arial MT"/>
              </a:rPr>
              <a:t>the 	</a:t>
            </a:r>
            <a:r>
              <a:rPr sz="1800" dirty="0">
                <a:latin typeface="Arial MT"/>
                <a:cs typeface="Arial MT"/>
              </a:rPr>
              <a:t>backend</a:t>
            </a:r>
            <a:r>
              <a:rPr sz="1800" spc="-35" dirty="0">
                <a:latin typeface="Arial MT"/>
                <a:cs typeface="Arial MT"/>
              </a:rPr>
              <a:t> </a:t>
            </a:r>
            <a:r>
              <a:rPr sz="1800" spc="-25" dirty="0">
                <a:latin typeface="Arial MT"/>
                <a:cs typeface="Arial MT"/>
              </a:rPr>
              <a:t>in</a:t>
            </a:r>
            <a:r>
              <a:rPr sz="1800" dirty="0">
                <a:latin typeface="Arial MT"/>
                <a:cs typeface="Arial MT"/>
              </a:rPr>
              <a:t>	Dom0.</a:t>
            </a:r>
            <a:r>
              <a:rPr sz="1800" spc="-15" dirty="0">
                <a:latin typeface="Arial MT"/>
                <a:cs typeface="Arial MT"/>
              </a:rPr>
              <a:t> </a:t>
            </a:r>
            <a:r>
              <a:rPr sz="1800" dirty="0">
                <a:latin typeface="Arial MT"/>
                <a:cs typeface="Arial MT"/>
              </a:rPr>
              <a:t>We</a:t>
            </a:r>
            <a:r>
              <a:rPr sz="1800" spc="-10" dirty="0">
                <a:latin typeface="Arial MT"/>
                <a:cs typeface="Arial MT"/>
              </a:rPr>
              <a:t> </a:t>
            </a:r>
            <a:r>
              <a:rPr sz="1800" dirty="0">
                <a:latin typeface="Arial MT"/>
                <a:cs typeface="Arial MT"/>
              </a:rPr>
              <a:t>have</a:t>
            </a:r>
            <a:r>
              <a:rPr sz="1800" spc="-20"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ensure</a:t>
            </a:r>
            <a:r>
              <a:rPr sz="1800" spc="-10" dirty="0">
                <a:latin typeface="Arial MT"/>
                <a:cs typeface="Arial MT"/>
              </a:rPr>
              <a:t> </a:t>
            </a:r>
            <a:r>
              <a:rPr sz="1800" dirty="0">
                <a:latin typeface="Arial MT"/>
                <a:cs typeface="Arial MT"/>
              </a:rPr>
              <a:t>that</a:t>
            </a:r>
            <a:r>
              <a:rPr sz="1800" spc="-10" dirty="0">
                <a:latin typeface="Arial MT"/>
                <a:cs typeface="Arial MT"/>
              </a:rPr>
              <a:t> </a:t>
            </a:r>
            <a:r>
              <a:rPr sz="1800" dirty="0">
                <a:latin typeface="Arial MT"/>
                <a:cs typeface="Arial MT"/>
              </a:rPr>
              <a:t>run</a:t>
            </a:r>
            <a:r>
              <a:rPr sz="1800" spc="-20" dirty="0">
                <a:latin typeface="Arial MT"/>
                <a:cs typeface="Arial MT"/>
              </a:rPr>
              <a:t> </a:t>
            </a:r>
            <a:r>
              <a:rPr sz="1800" dirty="0">
                <a:latin typeface="Arial MT"/>
                <a:cs typeface="Arial MT"/>
              </a:rPr>
              <a:t>time</a:t>
            </a:r>
            <a:r>
              <a:rPr sz="1800" spc="-20" dirty="0">
                <a:latin typeface="Arial MT"/>
                <a:cs typeface="Arial MT"/>
              </a:rPr>
              <a:t> </a:t>
            </a:r>
            <a:r>
              <a:rPr sz="1800" spc="-10" dirty="0">
                <a:latin typeface="Arial MT"/>
                <a:cs typeface="Arial MT"/>
              </a:rPr>
              <a:t>communication 	</a:t>
            </a:r>
            <a:r>
              <a:rPr sz="1800" dirty="0">
                <a:latin typeface="Arial MT"/>
                <a:cs typeface="Arial MT"/>
              </a:rPr>
              <a:t>through</a:t>
            </a:r>
            <a:r>
              <a:rPr sz="1800" spc="-20" dirty="0">
                <a:latin typeface="Arial MT"/>
                <a:cs typeface="Arial MT"/>
              </a:rPr>
              <a:t> </a:t>
            </a:r>
            <a:r>
              <a:rPr sz="1800" dirty="0">
                <a:latin typeface="Arial MT"/>
                <a:cs typeface="Arial MT"/>
              </a:rPr>
              <a:t>Dom0</a:t>
            </a:r>
            <a:r>
              <a:rPr sz="1800" spc="-20" dirty="0">
                <a:latin typeface="Arial MT"/>
                <a:cs typeface="Arial MT"/>
              </a:rPr>
              <a:t> </a:t>
            </a:r>
            <a:r>
              <a:rPr sz="1800" dirty="0">
                <a:latin typeface="Arial MT"/>
                <a:cs typeface="Arial MT"/>
              </a:rPr>
              <a:t>is</a:t>
            </a:r>
            <a:r>
              <a:rPr sz="1800" spc="-15" dirty="0">
                <a:latin typeface="Arial MT"/>
                <a:cs typeface="Arial MT"/>
              </a:rPr>
              <a:t> </a:t>
            </a:r>
            <a:r>
              <a:rPr sz="1800" spc="-10" dirty="0">
                <a:latin typeface="Arial MT"/>
                <a:cs typeface="Arial MT"/>
              </a:rPr>
              <a:t>encrypted.</a:t>
            </a:r>
            <a:r>
              <a:rPr sz="1800" dirty="0">
                <a:latin typeface="Arial MT"/>
                <a:cs typeface="Arial MT"/>
              </a:rPr>
              <a:t>	Transport</a:t>
            </a:r>
            <a:r>
              <a:rPr sz="1800" spc="-30" dirty="0">
                <a:latin typeface="Arial MT"/>
                <a:cs typeface="Arial MT"/>
              </a:rPr>
              <a:t> </a:t>
            </a:r>
            <a:r>
              <a:rPr sz="1800" dirty="0">
                <a:latin typeface="Arial MT"/>
                <a:cs typeface="Arial MT"/>
              </a:rPr>
              <a:t>Layer</a:t>
            </a:r>
            <a:r>
              <a:rPr sz="1800" spc="-25" dirty="0">
                <a:latin typeface="Arial MT"/>
                <a:cs typeface="Arial MT"/>
              </a:rPr>
              <a:t> </a:t>
            </a:r>
            <a:r>
              <a:rPr sz="1800" dirty="0">
                <a:latin typeface="Arial MT"/>
                <a:cs typeface="Arial MT"/>
              </a:rPr>
              <a:t>Security</a:t>
            </a:r>
            <a:r>
              <a:rPr sz="1800" spc="-25" dirty="0">
                <a:latin typeface="Arial MT"/>
                <a:cs typeface="Arial MT"/>
              </a:rPr>
              <a:t> </a:t>
            </a:r>
            <a:r>
              <a:rPr sz="1800" dirty="0">
                <a:latin typeface="Arial MT"/>
                <a:cs typeface="Arial MT"/>
              </a:rPr>
              <a:t>(TLS)</a:t>
            </a:r>
            <a:r>
              <a:rPr sz="1800" spc="-30" dirty="0">
                <a:latin typeface="Arial MT"/>
                <a:cs typeface="Arial MT"/>
              </a:rPr>
              <a:t> </a:t>
            </a:r>
            <a:r>
              <a:rPr sz="1800" dirty="0">
                <a:latin typeface="Arial MT"/>
                <a:cs typeface="Arial MT"/>
              </a:rPr>
              <a:t>does</a:t>
            </a:r>
            <a:r>
              <a:rPr sz="1800" spc="-5" dirty="0">
                <a:latin typeface="Arial MT"/>
                <a:cs typeface="Arial MT"/>
              </a:rPr>
              <a:t> </a:t>
            </a:r>
            <a:r>
              <a:rPr sz="1800" spc="-25" dirty="0" smtClean="0">
                <a:latin typeface="Arial MT"/>
                <a:cs typeface="Arial MT"/>
              </a:rPr>
              <a:t>not</a:t>
            </a:r>
            <a:r>
              <a:rPr lang="en-US" sz="1800" spc="-25" dirty="0" smtClean="0">
                <a:latin typeface="Arial MT"/>
                <a:cs typeface="Arial MT"/>
              </a:rPr>
              <a:t> </a:t>
            </a:r>
            <a:r>
              <a:rPr lang="en-US" sz="1800" dirty="0" smtClean="0">
                <a:latin typeface="Arial MT"/>
                <a:cs typeface="Arial MT"/>
              </a:rPr>
              <a:t>guarantee</a:t>
            </a:r>
            <a:r>
              <a:rPr lang="en-US" sz="1800" spc="-20" dirty="0" smtClean="0">
                <a:latin typeface="Arial MT"/>
                <a:cs typeface="Arial MT"/>
              </a:rPr>
              <a:t> </a:t>
            </a:r>
            <a:r>
              <a:rPr lang="en-US" sz="1800" dirty="0" smtClean="0">
                <a:latin typeface="Arial MT"/>
                <a:cs typeface="Arial MT"/>
              </a:rPr>
              <a:t>that</a:t>
            </a:r>
            <a:r>
              <a:rPr lang="en-US" sz="1800" spc="-10" dirty="0" smtClean="0">
                <a:latin typeface="Arial MT"/>
                <a:cs typeface="Arial MT"/>
              </a:rPr>
              <a:t> </a:t>
            </a:r>
            <a:r>
              <a:rPr lang="en-US" sz="1800" dirty="0" smtClean="0">
                <a:latin typeface="Arial MT"/>
                <a:cs typeface="Arial MT"/>
              </a:rPr>
              <a:t>Dom0</a:t>
            </a:r>
            <a:r>
              <a:rPr lang="en-US" sz="1800" spc="-15" dirty="0" smtClean="0">
                <a:latin typeface="Arial MT"/>
                <a:cs typeface="Arial MT"/>
              </a:rPr>
              <a:t> </a:t>
            </a:r>
            <a:r>
              <a:rPr lang="en-US" sz="1800" dirty="0" smtClean="0">
                <a:latin typeface="Arial MT"/>
                <a:cs typeface="Arial MT"/>
              </a:rPr>
              <a:t>cannot</a:t>
            </a:r>
            <a:r>
              <a:rPr lang="en-US" sz="1800" spc="-20" dirty="0" smtClean="0">
                <a:latin typeface="Arial MT"/>
                <a:cs typeface="Arial MT"/>
              </a:rPr>
              <a:t> </a:t>
            </a:r>
            <a:r>
              <a:rPr lang="en-US" sz="1800" dirty="0" smtClean="0">
                <a:latin typeface="Arial MT"/>
                <a:cs typeface="Arial MT"/>
              </a:rPr>
              <a:t>extract</a:t>
            </a:r>
            <a:r>
              <a:rPr lang="en-US" sz="1800" spc="-10" dirty="0" smtClean="0">
                <a:latin typeface="Arial MT"/>
                <a:cs typeface="Arial MT"/>
              </a:rPr>
              <a:t> </a:t>
            </a:r>
            <a:r>
              <a:rPr lang="en-US" sz="1800" dirty="0" smtClean="0">
                <a:latin typeface="Arial MT"/>
                <a:cs typeface="Arial MT"/>
              </a:rPr>
              <a:t>cryptographic</a:t>
            </a:r>
            <a:r>
              <a:rPr lang="en-US" sz="1800" spc="-20" dirty="0" smtClean="0">
                <a:latin typeface="Arial MT"/>
                <a:cs typeface="Arial MT"/>
              </a:rPr>
              <a:t> </a:t>
            </a:r>
            <a:r>
              <a:rPr lang="en-US" sz="1800" dirty="0" smtClean="0">
                <a:latin typeface="Arial MT"/>
                <a:cs typeface="Arial MT"/>
              </a:rPr>
              <a:t>keys</a:t>
            </a:r>
            <a:r>
              <a:rPr lang="en-US" sz="1800" spc="-20" dirty="0" smtClean="0">
                <a:latin typeface="Arial MT"/>
                <a:cs typeface="Arial MT"/>
              </a:rPr>
              <a:t> </a:t>
            </a:r>
            <a:r>
              <a:rPr lang="en-US" sz="1800" dirty="0" smtClean="0">
                <a:latin typeface="Arial MT"/>
                <a:cs typeface="Arial MT"/>
              </a:rPr>
              <a:t>from</a:t>
            </a:r>
            <a:r>
              <a:rPr lang="en-US" sz="1800" spc="-15" dirty="0" smtClean="0">
                <a:latin typeface="Arial MT"/>
                <a:cs typeface="Arial MT"/>
              </a:rPr>
              <a:t> </a:t>
            </a:r>
            <a:r>
              <a:rPr lang="en-US" sz="1800" spc="-25" dirty="0" smtClean="0">
                <a:latin typeface="Arial MT"/>
                <a:cs typeface="Arial MT"/>
              </a:rPr>
              <a:t>the </a:t>
            </a:r>
            <a:r>
              <a:rPr lang="en-US" sz="1800" dirty="0" smtClean="0">
                <a:latin typeface="Arial MT"/>
                <a:cs typeface="Arial MT"/>
              </a:rPr>
              <a:t>memory</a:t>
            </a:r>
            <a:r>
              <a:rPr lang="en-US" sz="1800" spc="-20" dirty="0" smtClean="0">
                <a:latin typeface="Arial MT"/>
                <a:cs typeface="Arial MT"/>
              </a:rPr>
              <a:t> </a:t>
            </a:r>
            <a:r>
              <a:rPr lang="en-US" sz="1800" dirty="0" smtClean="0">
                <a:latin typeface="Arial MT"/>
                <a:cs typeface="Arial MT"/>
              </a:rPr>
              <a:t>of</a:t>
            </a:r>
            <a:r>
              <a:rPr lang="en-US" sz="1800" spc="-10" dirty="0" smtClean="0">
                <a:latin typeface="Arial MT"/>
                <a:cs typeface="Arial MT"/>
              </a:rPr>
              <a:t> </a:t>
            </a:r>
            <a:r>
              <a:rPr lang="en-US" sz="1800" dirty="0" smtClean="0">
                <a:latin typeface="Arial MT"/>
                <a:cs typeface="Arial MT"/>
              </a:rPr>
              <a:t>the</a:t>
            </a:r>
            <a:r>
              <a:rPr lang="en-US" sz="1800" spc="-30" dirty="0" smtClean="0">
                <a:latin typeface="Arial MT"/>
                <a:cs typeface="Arial MT"/>
              </a:rPr>
              <a:t> </a:t>
            </a:r>
            <a:r>
              <a:rPr lang="en-US" sz="1800" dirty="0" smtClean="0">
                <a:latin typeface="Arial MT"/>
                <a:cs typeface="Arial MT"/>
              </a:rPr>
              <a:t>OS</a:t>
            </a:r>
            <a:r>
              <a:rPr lang="en-US" sz="1800" spc="-15" dirty="0" smtClean="0">
                <a:latin typeface="Arial MT"/>
                <a:cs typeface="Arial MT"/>
              </a:rPr>
              <a:t> </a:t>
            </a:r>
            <a:r>
              <a:rPr lang="en-US" sz="1800" dirty="0" smtClean="0">
                <a:latin typeface="Arial MT"/>
                <a:cs typeface="Arial MT"/>
              </a:rPr>
              <a:t>and</a:t>
            </a:r>
            <a:r>
              <a:rPr lang="en-US" sz="1800" spc="-20" dirty="0" smtClean="0">
                <a:latin typeface="Arial MT"/>
                <a:cs typeface="Arial MT"/>
              </a:rPr>
              <a:t> </a:t>
            </a:r>
            <a:r>
              <a:rPr lang="en-US" sz="1800" dirty="0" smtClean="0">
                <a:latin typeface="Arial MT"/>
                <a:cs typeface="Arial MT"/>
              </a:rPr>
              <a:t>applications</a:t>
            </a:r>
            <a:r>
              <a:rPr lang="en-US" sz="1800" spc="-15" dirty="0" smtClean="0">
                <a:latin typeface="Arial MT"/>
                <a:cs typeface="Arial MT"/>
              </a:rPr>
              <a:t> </a:t>
            </a:r>
            <a:r>
              <a:rPr lang="en-US" sz="1800" dirty="0" smtClean="0">
                <a:latin typeface="Arial MT"/>
                <a:cs typeface="Arial MT"/>
              </a:rPr>
              <a:t>running</a:t>
            </a:r>
            <a:r>
              <a:rPr lang="en-US" sz="1800" spc="-15" dirty="0" smtClean="0">
                <a:latin typeface="Arial MT"/>
                <a:cs typeface="Arial MT"/>
              </a:rPr>
              <a:t> </a:t>
            </a:r>
            <a:r>
              <a:rPr lang="en-US" sz="1800" dirty="0" smtClean="0">
                <a:latin typeface="Arial MT"/>
                <a:cs typeface="Arial MT"/>
              </a:rPr>
              <a:t>in</a:t>
            </a:r>
            <a:r>
              <a:rPr lang="en-US" sz="1800" spc="-20" dirty="0" smtClean="0">
                <a:latin typeface="Arial MT"/>
                <a:cs typeface="Arial MT"/>
              </a:rPr>
              <a:t> </a:t>
            </a:r>
            <a:r>
              <a:rPr lang="en-US" sz="1800" spc="-20" dirty="0" err="1" smtClean="0">
                <a:latin typeface="Arial MT"/>
                <a:cs typeface="Arial MT"/>
              </a:rPr>
              <a:t>DomU</a:t>
            </a:r>
            <a:endParaRPr lang="en-US" sz="1800" dirty="0" smtClean="0">
              <a:latin typeface="Arial MT"/>
              <a:cs typeface="Arial MT"/>
            </a:endParaRPr>
          </a:p>
        </p:txBody>
      </p:sp>
    </p:spTree>
  </p:cSld>
  <p:clrMapOvr>
    <a:masterClrMapping/>
  </p:clrMapOvr>
  <p:transition>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981200" y="457200"/>
            <a:ext cx="4633595" cy="513715"/>
          </a:xfrm>
          <a:prstGeom prst="rect">
            <a:avLst/>
          </a:prstGeom>
        </p:spPr>
        <p:txBody>
          <a:bodyPr vert="horz" wrap="square" lIns="0" tIns="13335" rIns="0" bIns="0" rtlCol="0">
            <a:spAutoFit/>
          </a:bodyPr>
          <a:lstStyle/>
          <a:p>
            <a:pPr marL="12700">
              <a:lnSpc>
                <a:spcPct val="100000"/>
              </a:lnSpc>
              <a:spcBef>
                <a:spcPts val="105"/>
              </a:spcBef>
            </a:pPr>
            <a:r>
              <a:rPr dirty="0"/>
              <a:t>A</a:t>
            </a:r>
            <a:r>
              <a:rPr spc="-20" dirty="0"/>
              <a:t> </a:t>
            </a:r>
            <a:r>
              <a:rPr dirty="0"/>
              <a:t>major</a:t>
            </a:r>
            <a:r>
              <a:rPr spc="-30" dirty="0"/>
              <a:t> </a:t>
            </a:r>
            <a:r>
              <a:rPr dirty="0"/>
              <a:t>weakness</a:t>
            </a:r>
            <a:r>
              <a:rPr spc="-20" dirty="0"/>
              <a:t> </a:t>
            </a:r>
            <a:r>
              <a:rPr dirty="0"/>
              <a:t>of</a:t>
            </a:r>
            <a:r>
              <a:rPr spc="-15" dirty="0"/>
              <a:t> </a:t>
            </a:r>
            <a:r>
              <a:rPr spc="-25" dirty="0"/>
              <a:t>Xen</a:t>
            </a:r>
          </a:p>
        </p:txBody>
      </p:sp>
      <p:sp>
        <p:nvSpPr>
          <p:cNvPr id="4" name="object 4"/>
          <p:cNvSpPr txBox="1"/>
          <p:nvPr/>
        </p:nvSpPr>
        <p:spPr>
          <a:xfrm>
            <a:off x="443800" y="1371600"/>
            <a:ext cx="8107680" cy="973087"/>
          </a:xfrm>
          <a:prstGeom prst="rect">
            <a:avLst/>
          </a:prstGeom>
        </p:spPr>
        <p:txBody>
          <a:bodyPr vert="horz" wrap="square" lIns="0" tIns="12700" rIns="0" bIns="0" rtlCol="0">
            <a:spAutoFit/>
          </a:bodyPr>
          <a:lstStyle/>
          <a:p>
            <a:pPr marL="355600" marR="5080" indent="-343535">
              <a:lnSpc>
                <a:spcPct val="105500"/>
              </a:lnSpc>
              <a:spcBef>
                <a:spcPts val="100"/>
              </a:spcBef>
              <a:buClr>
                <a:srgbClr val="00007C"/>
              </a:buClr>
              <a:buSzPct val="75000"/>
              <a:buFont typeface="Wingdings"/>
              <a:buChar char=""/>
              <a:tabLst>
                <a:tab pos="355600" algn="l"/>
                <a:tab pos="5749290" algn="l"/>
              </a:tabLst>
            </a:pPr>
            <a:r>
              <a:rPr sz="2000" dirty="0">
                <a:latin typeface="Arial MT"/>
                <a:cs typeface="Arial MT"/>
              </a:rPr>
              <a:t>The</a:t>
            </a:r>
            <a:r>
              <a:rPr sz="2000" spc="-20" dirty="0">
                <a:latin typeface="Arial MT"/>
                <a:cs typeface="Arial MT"/>
              </a:rPr>
              <a:t> </a:t>
            </a:r>
            <a:r>
              <a:rPr sz="2000" dirty="0">
                <a:latin typeface="Arial MT"/>
                <a:cs typeface="Arial MT"/>
              </a:rPr>
              <a:t>entire</a:t>
            </a:r>
            <a:r>
              <a:rPr sz="2000" spc="-20" dirty="0">
                <a:latin typeface="Arial MT"/>
                <a:cs typeface="Arial MT"/>
              </a:rPr>
              <a:t> </a:t>
            </a:r>
            <a:r>
              <a:rPr sz="2000" dirty="0">
                <a:latin typeface="Arial MT"/>
                <a:cs typeface="Arial MT"/>
              </a:rPr>
              <a:t>state</a:t>
            </a:r>
            <a:r>
              <a:rPr sz="2000" spc="-25" dirty="0">
                <a:latin typeface="Arial MT"/>
                <a:cs typeface="Arial MT"/>
              </a:rPr>
              <a:t> </a:t>
            </a:r>
            <a:r>
              <a:rPr sz="2000" dirty="0">
                <a:latin typeface="Arial MT"/>
                <a:cs typeface="Arial MT"/>
              </a:rPr>
              <a:t>of</a:t>
            </a:r>
            <a:r>
              <a:rPr sz="2000" spc="-25" dirty="0">
                <a:latin typeface="Arial MT"/>
                <a:cs typeface="Arial MT"/>
              </a:rPr>
              <a:t> </a:t>
            </a:r>
            <a:r>
              <a:rPr sz="2000" dirty="0">
                <a:latin typeface="Arial MT"/>
                <a:cs typeface="Arial MT"/>
              </a:rPr>
              <a:t>the</a:t>
            </a:r>
            <a:r>
              <a:rPr sz="2000" spc="-25" dirty="0">
                <a:latin typeface="Arial MT"/>
                <a:cs typeface="Arial MT"/>
              </a:rPr>
              <a:t> </a:t>
            </a:r>
            <a:r>
              <a:rPr sz="2000" dirty="0">
                <a:latin typeface="Arial MT"/>
                <a:cs typeface="Arial MT"/>
              </a:rPr>
              <a:t>system</a:t>
            </a:r>
            <a:r>
              <a:rPr sz="2000" spc="-15" dirty="0">
                <a:latin typeface="Arial MT"/>
                <a:cs typeface="Arial MT"/>
              </a:rPr>
              <a:t> </a:t>
            </a:r>
            <a:r>
              <a:rPr sz="2000" dirty="0">
                <a:latin typeface="Arial MT"/>
                <a:cs typeface="Arial MT"/>
              </a:rPr>
              <a:t>is</a:t>
            </a:r>
            <a:r>
              <a:rPr sz="2000" spc="-20" dirty="0">
                <a:latin typeface="Arial MT"/>
                <a:cs typeface="Arial MT"/>
              </a:rPr>
              <a:t> </a:t>
            </a:r>
            <a:r>
              <a:rPr sz="2000" dirty="0">
                <a:latin typeface="Arial MT"/>
                <a:cs typeface="Arial MT"/>
              </a:rPr>
              <a:t>maintained</a:t>
            </a:r>
            <a:r>
              <a:rPr sz="2000" spc="-20" dirty="0">
                <a:latin typeface="Arial MT"/>
                <a:cs typeface="Arial MT"/>
              </a:rPr>
              <a:t> </a:t>
            </a:r>
            <a:r>
              <a:rPr sz="2000" spc="-25" dirty="0">
                <a:latin typeface="Arial MT"/>
                <a:cs typeface="Arial MT"/>
              </a:rPr>
              <a:t>by</a:t>
            </a:r>
            <a:r>
              <a:rPr sz="2000" dirty="0">
                <a:latin typeface="Arial MT"/>
                <a:cs typeface="Arial MT"/>
              </a:rPr>
              <a:t>	XenStore</a:t>
            </a:r>
            <a:r>
              <a:rPr sz="2000" spc="-30" dirty="0">
                <a:latin typeface="Arial MT"/>
                <a:cs typeface="Arial MT"/>
              </a:rPr>
              <a:t> </a:t>
            </a:r>
            <a:r>
              <a:rPr sz="2000" spc="-10" dirty="0">
                <a:latin typeface="Arial MT"/>
                <a:cs typeface="Arial MT"/>
              </a:rPr>
              <a:t>(</a:t>
            </a:r>
            <a:r>
              <a:rPr sz="1800" i="1" spc="-10" dirty="0">
                <a:latin typeface="Arial"/>
                <a:cs typeface="Arial"/>
              </a:rPr>
              <a:t>information </a:t>
            </a:r>
            <a:r>
              <a:rPr sz="1800" i="1" dirty="0">
                <a:latin typeface="Arial"/>
                <a:cs typeface="Arial"/>
              </a:rPr>
              <a:t>storage</a:t>
            </a:r>
            <a:r>
              <a:rPr sz="1800" i="1" spc="-45" dirty="0">
                <a:latin typeface="Arial"/>
                <a:cs typeface="Arial"/>
              </a:rPr>
              <a:t> </a:t>
            </a:r>
            <a:r>
              <a:rPr sz="1800" i="1" spc="-10" dirty="0">
                <a:latin typeface="Arial"/>
                <a:cs typeface="Arial"/>
              </a:rPr>
              <a:t>space</a:t>
            </a:r>
            <a:r>
              <a:rPr sz="2000" spc="-10" dirty="0" smtClean="0">
                <a:latin typeface="Arial MT"/>
                <a:cs typeface="Arial MT"/>
              </a:rPr>
              <a:t>).</a:t>
            </a:r>
            <a:endParaRPr sz="2000" dirty="0">
              <a:latin typeface="Arial MT"/>
              <a:cs typeface="Arial MT"/>
            </a:endParaRPr>
          </a:p>
          <a:p>
            <a:pPr marL="355600" indent="-342900">
              <a:lnSpc>
                <a:spcPct val="100000"/>
              </a:lnSpc>
              <a:buClr>
                <a:srgbClr val="00007C"/>
              </a:buClr>
              <a:buSzPct val="75000"/>
              <a:buFont typeface="Wingdings"/>
              <a:buChar char=""/>
              <a:tabLst>
                <a:tab pos="355600" algn="l"/>
              </a:tabLst>
            </a:pPr>
            <a:r>
              <a:rPr sz="2000" dirty="0">
                <a:latin typeface="Arial MT"/>
                <a:cs typeface="Arial MT"/>
              </a:rPr>
              <a:t>A</a:t>
            </a:r>
            <a:r>
              <a:rPr sz="2000" spc="-25" dirty="0">
                <a:latin typeface="Arial MT"/>
                <a:cs typeface="Arial MT"/>
              </a:rPr>
              <a:t> </a:t>
            </a:r>
            <a:r>
              <a:rPr sz="2000" dirty="0">
                <a:latin typeface="Arial MT"/>
                <a:cs typeface="Arial MT"/>
              </a:rPr>
              <a:t>malicious</a:t>
            </a:r>
            <a:r>
              <a:rPr sz="2000" spc="-10" dirty="0">
                <a:latin typeface="Arial MT"/>
                <a:cs typeface="Arial MT"/>
              </a:rPr>
              <a:t> </a:t>
            </a:r>
            <a:r>
              <a:rPr sz="2000" dirty="0">
                <a:latin typeface="Arial MT"/>
                <a:cs typeface="Arial MT"/>
              </a:rPr>
              <a:t>VM</a:t>
            </a:r>
            <a:r>
              <a:rPr sz="2000" spc="-15" dirty="0">
                <a:latin typeface="Arial MT"/>
                <a:cs typeface="Arial MT"/>
              </a:rPr>
              <a:t> </a:t>
            </a:r>
            <a:r>
              <a:rPr sz="2000" dirty="0">
                <a:latin typeface="Arial MT"/>
                <a:cs typeface="Arial MT"/>
              </a:rPr>
              <a:t>can</a:t>
            </a:r>
            <a:r>
              <a:rPr sz="2000" spc="-15" dirty="0">
                <a:latin typeface="Arial MT"/>
                <a:cs typeface="Arial MT"/>
              </a:rPr>
              <a:t> </a:t>
            </a:r>
            <a:r>
              <a:rPr sz="2000" dirty="0">
                <a:latin typeface="Arial MT"/>
                <a:cs typeface="Arial MT"/>
              </a:rPr>
              <a:t>deny</a:t>
            </a:r>
            <a:r>
              <a:rPr sz="2000" spc="-5" dirty="0">
                <a:latin typeface="Arial MT"/>
                <a:cs typeface="Arial MT"/>
              </a:rPr>
              <a:t> </a:t>
            </a:r>
            <a:r>
              <a:rPr sz="2000" dirty="0">
                <a:latin typeface="Arial MT"/>
                <a:cs typeface="Arial MT"/>
              </a:rPr>
              <a:t>to</a:t>
            </a:r>
            <a:r>
              <a:rPr sz="2000" spc="-10" dirty="0">
                <a:latin typeface="Arial MT"/>
                <a:cs typeface="Arial MT"/>
              </a:rPr>
              <a:t> </a:t>
            </a:r>
            <a:r>
              <a:rPr sz="2000" dirty="0">
                <a:latin typeface="Arial MT"/>
                <a:cs typeface="Arial MT"/>
              </a:rPr>
              <a:t>other</a:t>
            </a:r>
            <a:r>
              <a:rPr sz="2000" spc="-15" dirty="0">
                <a:latin typeface="Arial MT"/>
                <a:cs typeface="Arial MT"/>
              </a:rPr>
              <a:t> </a:t>
            </a:r>
            <a:r>
              <a:rPr sz="2000" dirty="0">
                <a:latin typeface="Arial MT"/>
                <a:cs typeface="Arial MT"/>
              </a:rPr>
              <a:t>VMs</a:t>
            </a:r>
            <a:r>
              <a:rPr sz="2000" spc="-25" dirty="0">
                <a:latin typeface="Arial MT"/>
                <a:cs typeface="Arial MT"/>
              </a:rPr>
              <a:t> </a:t>
            </a:r>
            <a:r>
              <a:rPr sz="2000" dirty="0">
                <a:latin typeface="Arial MT"/>
                <a:cs typeface="Arial MT"/>
              </a:rPr>
              <a:t>access to</a:t>
            </a:r>
            <a:r>
              <a:rPr sz="2000" spc="-15" dirty="0">
                <a:latin typeface="Arial MT"/>
                <a:cs typeface="Arial MT"/>
              </a:rPr>
              <a:t> </a:t>
            </a:r>
            <a:r>
              <a:rPr sz="2000" spc="-10" dirty="0">
                <a:latin typeface="Arial MT"/>
                <a:cs typeface="Arial MT"/>
              </a:rPr>
              <a:t>XenStore;</a:t>
            </a:r>
            <a:endParaRPr sz="2000" dirty="0">
              <a:latin typeface="Arial MT"/>
              <a:cs typeface="Arial MT"/>
            </a:endParaRPr>
          </a:p>
        </p:txBody>
      </p:sp>
    </p:spTree>
  </p:cSld>
  <p:clrMapOvr>
    <a:masterClrMapping/>
  </p:clrMapOvr>
  <p:transition>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533400"/>
            <a:ext cx="7322184" cy="461665"/>
          </a:xfrm>
          <a:prstGeom prst="rect">
            <a:avLst/>
          </a:prstGeom>
        </p:spPr>
        <p:txBody>
          <a:bodyPr vert="horz" wrap="square" lIns="0" tIns="9525" rIns="0" bIns="0" rtlCol="0">
            <a:spAutoFit/>
          </a:bodyPr>
          <a:lstStyle/>
          <a:p>
            <a:pPr marL="18415" marR="5080" indent="-6350">
              <a:lnSpc>
                <a:spcPts val="3970"/>
              </a:lnSpc>
              <a:spcBef>
                <a:spcPts val="75"/>
              </a:spcBef>
            </a:pPr>
            <a:r>
              <a:rPr sz="2400" dirty="0"/>
              <a:t>How</a:t>
            </a:r>
            <a:r>
              <a:rPr sz="2400" spc="-20" dirty="0"/>
              <a:t> </a:t>
            </a:r>
            <a:r>
              <a:rPr sz="2400" dirty="0"/>
              <a:t>to</a:t>
            </a:r>
            <a:r>
              <a:rPr sz="2400" spc="-25" dirty="0"/>
              <a:t> </a:t>
            </a:r>
            <a:r>
              <a:rPr sz="2400" dirty="0"/>
              <a:t>deal</a:t>
            </a:r>
            <a:r>
              <a:rPr sz="2400" spc="-30" dirty="0"/>
              <a:t> </a:t>
            </a:r>
            <a:r>
              <a:rPr sz="2400" dirty="0"/>
              <a:t>with</a:t>
            </a:r>
            <a:r>
              <a:rPr sz="2400" spc="-25" dirty="0"/>
              <a:t> </a:t>
            </a:r>
            <a:r>
              <a:rPr sz="2400" dirty="0"/>
              <a:t>run-time</a:t>
            </a:r>
            <a:r>
              <a:rPr sz="2400" spc="-25" dirty="0"/>
              <a:t> </a:t>
            </a:r>
            <a:r>
              <a:rPr sz="2400" dirty="0"/>
              <a:t>vulnerability</a:t>
            </a:r>
            <a:r>
              <a:rPr sz="2400" spc="-45" dirty="0"/>
              <a:t> </a:t>
            </a:r>
            <a:r>
              <a:rPr sz="2400" spc="-25" dirty="0" smtClean="0"/>
              <a:t>of</a:t>
            </a:r>
            <a:r>
              <a:rPr lang="en-US" sz="2400" spc="-25" dirty="0" smtClean="0"/>
              <a:t> </a:t>
            </a:r>
            <a:r>
              <a:rPr sz="2400" spc="-20" dirty="0" smtClean="0"/>
              <a:t>Dom0</a:t>
            </a:r>
            <a:endParaRPr sz="2400" spc="-20" dirty="0"/>
          </a:p>
        </p:txBody>
      </p:sp>
      <p:sp>
        <p:nvSpPr>
          <p:cNvPr id="3" name="object 3"/>
          <p:cNvSpPr txBox="1"/>
          <p:nvPr/>
        </p:nvSpPr>
        <p:spPr>
          <a:xfrm>
            <a:off x="76200" y="1143000"/>
            <a:ext cx="8937308" cy="5558381"/>
          </a:xfrm>
          <a:prstGeom prst="rect">
            <a:avLst/>
          </a:prstGeom>
        </p:spPr>
        <p:txBody>
          <a:bodyPr vert="horz" wrap="square" lIns="0" tIns="13335" rIns="0" bIns="0" rtlCol="0">
            <a:spAutoFit/>
          </a:bodyPr>
          <a:lstStyle/>
          <a:p>
            <a:pPr marL="355600" indent="-342900">
              <a:lnSpc>
                <a:spcPct val="100000"/>
              </a:lnSpc>
              <a:spcBef>
                <a:spcPts val="105"/>
              </a:spcBef>
              <a:buClr>
                <a:srgbClr val="00007C"/>
              </a:buClr>
              <a:buSzPct val="75000"/>
              <a:buFont typeface="Wingdings"/>
              <a:buChar char=""/>
              <a:tabLst>
                <a:tab pos="355600" algn="l"/>
              </a:tabLst>
            </a:pPr>
            <a:r>
              <a:rPr sz="2000" dirty="0">
                <a:latin typeface="Arial MT"/>
                <a:cs typeface="Arial MT"/>
              </a:rPr>
              <a:t>To</a:t>
            </a:r>
            <a:r>
              <a:rPr sz="2000" spc="-15" dirty="0">
                <a:latin typeface="Arial MT"/>
                <a:cs typeface="Arial MT"/>
              </a:rPr>
              <a:t> </a:t>
            </a:r>
            <a:r>
              <a:rPr sz="2000" dirty="0">
                <a:latin typeface="Arial MT"/>
                <a:cs typeface="Arial MT"/>
              </a:rPr>
              <a:t>implement</a:t>
            </a:r>
            <a:r>
              <a:rPr sz="2000" spc="-20" dirty="0">
                <a:latin typeface="Arial MT"/>
                <a:cs typeface="Arial MT"/>
              </a:rPr>
              <a:t> </a:t>
            </a:r>
            <a:r>
              <a:rPr sz="2000" dirty="0">
                <a:latin typeface="Arial MT"/>
                <a:cs typeface="Arial MT"/>
              </a:rPr>
              <a:t>a</a:t>
            </a:r>
            <a:r>
              <a:rPr sz="2000" spc="-15" dirty="0">
                <a:latin typeface="Arial MT"/>
                <a:cs typeface="Arial MT"/>
              </a:rPr>
              <a:t> </a:t>
            </a:r>
            <a:r>
              <a:rPr sz="2000" dirty="0">
                <a:latin typeface="Arial MT"/>
                <a:cs typeface="Arial MT"/>
              </a:rPr>
              <a:t>secure</a:t>
            </a:r>
            <a:r>
              <a:rPr sz="2000" spc="-25" dirty="0">
                <a:latin typeface="Arial MT"/>
                <a:cs typeface="Arial MT"/>
              </a:rPr>
              <a:t> </a:t>
            </a:r>
            <a:r>
              <a:rPr sz="2000" spc="-10" dirty="0">
                <a:latin typeface="Arial MT"/>
                <a:cs typeface="Arial MT"/>
              </a:rPr>
              <a:t>run-</a:t>
            </a:r>
            <a:r>
              <a:rPr sz="2000" dirty="0">
                <a:latin typeface="Arial MT"/>
                <a:cs typeface="Arial MT"/>
              </a:rPr>
              <a:t>time</a:t>
            </a:r>
            <a:r>
              <a:rPr sz="2000" spc="-15" dirty="0">
                <a:latin typeface="Arial MT"/>
                <a:cs typeface="Arial MT"/>
              </a:rPr>
              <a:t> </a:t>
            </a:r>
            <a:r>
              <a:rPr sz="2000" dirty="0">
                <a:latin typeface="Arial MT"/>
                <a:cs typeface="Arial MT"/>
              </a:rPr>
              <a:t>system,</a:t>
            </a:r>
            <a:r>
              <a:rPr sz="2000" spc="-35" dirty="0">
                <a:latin typeface="Arial MT"/>
                <a:cs typeface="Arial MT"/>
              </a:rPr>
              <a:t> </a:t>
            </a:r>
            <a:r>
              <a:rPr sz="2000" dirty="0">
                <a:latin typeface="Arial MT"/>
                <a:cs typeface="Arial MT"/>
              </a:rPr>
              <a:t>we</a:t>
            </a:r>
            <a:r>
              <a:rPr sz="2000" spc="-15" dirty="0">
                <a:latin typeface="Arial MT"/>
                <a:cs typeface="Arial MT"/>
              </a:rPr>
              <a:t> </a:t>
            </a:r>
            <a:r>
              <a:rPr sz="2000" dirty="0">
                <a:latin typeface="Arial MT"/>
                <a:cs typeface="Arial MT"/>
              </a:rPr>
              <a:t>have</a:t>
            </a:r>
            <a:r>
              <a:rPr sz="2000" spc="-10" dirty="0">
                <a:latin typeface="Arial MT"/>
                <a:cs typeface="Arial MT"/>
              </a:rPr>
              <a:t> </a:t>
            </a:r>
            <a:r>
              <a:rPr sz="2000" dirty="0">
                <a:latin typeface="Arial MT"/>
                <a:cs typeface="Arial MT"/>
              </a:rPr>
              <a:t>to</a:t>
            </a:r>
            <a:r>
              <a:rPr sz="2000" spc="-10" dirty="0">
                <a:latin typeface="Arial MT"/>
                <a:cs typeface="Arial MT"/>
              </a:rPr>
              <a:t> </a:t>
            </a:r>
            <a:r>
              <a:rPr sz="2000" dirty="0">
                <a:latin typeface="Arial MT"/>
                <a:cs typeface="Arial MT"/>
              </a:rPr>
              <a:t>intercept</a:t>
            </a:r>
            <a:r>
              <a:rPr sz="2000" spc="-25" dirty="0">
                <a:latin typeface="Arial MT"/>
                <a:cs typeface="Arial MT"/>
              </a:rPr>
              <a:t> and</a:t>
            </a:r>
            <a:endParaRPr sz="2000" dirty="0">
              <a:latin typeface="Arial MT"/>
              <a:cs typeface="Arial MT"/>
            </a:endParaRPr>
          </a:p>
          <a:p>
            <a:pPr marL="355600" marR="158115">
              <a:lnSpc>
                <a:spcPct val="104500"/>
              </a:lnSpc>
            </a:pPr>
            <a:r>
              <a:rPr sz="2000" dirty="0">
                <a:latin typeface="Arial MT"/>
                <a:cs typeface="Arial MT"/>
              </a:rPr>
              <a:t>control</a:t>
            </a:r>
            <a:r>
              <a:rPr sz="2000" spc="-25" dirty="0">
                <a:latin typeface="Arial MT"/>
                <a:cs typeface="Arial MT"/>
              </a:rPr>
              <a:t> </a:t>
            </a:r>
            <a:r>
              <a:rPr sz="2000" dirty="0">
                <a:latin typeface="Arial MT"/>
                <a:cs typeface="Arial MT"/>
              </a:rPr>
              <a:t>the</a:t>
            </a:r>
            <a:r>
              <a:rPr sz="2000" spc="-20" dirty="0">
                <a:latin typeface="Arial MT"/>
                <a:cs typeface="Arial MT"/>
              </a:rPr>
              <a:t> </a:t>
            </a:r>
            <a:r>
              <a:rPr sz="2000" dirty="0">
                <a:latin typeface="Arial MT"/>
                <a:cs typeface="Arial MT"/>
              </a:rPr>
              <a:t>hypercalls(</a:t>
            </a:r>
            <a:r>
              <a:rPr sz="1800" i="1" dirty="0">
                <a:latin typeface="Arial"/>
                <a:cs typeface="Arial"/>
              </a:rPr>
              <a:t>privileged</a:t>
            </a:r>
            <a:r>
              <a:rPr sz="1800" i="1" spc="-25" dirty="0">
                <a:latin typeface="Arial"/>
                <a:cs typeface="Arial"/>
              </a:rPr>
              <a:t> </a:t>
            </a:r>
            <a:r>
              <a:rPr sz="1800" i="1" dirty="0">
                <a:latin typeface="Arial"/>
                <a:cs typeface="Arial"/>
              </a:rPr>
              <a:t>function</a:t>
            </a:r>
            <a:r>
              <a:rPr sz="1800" i="1" spc="-20" dirty="0">
                <a:latin typeface="Arial"/>
                <a:cs typeface="Arial"/>
              </a:rPr>
              <a:t> </a:t>
            </a:r>
            <a:r>
              <a:rPr sz="1800" i="1" dirty="0">
                <a:latin typeface="Arial"/>
                <a:cs typeface="Arial"/>
              </a:rPr>
              <a:t>call</a:t>
            </a:r>
            <a:r>
              <a:rPr sz="1800" i="1" spc="-15" dirty="0">
                <a:latin typeface="Arial"/>
                <a:cs typeface="Arial"/>
              </a:rPr>
              <a:t> </a:t>
            </a:r>
            <a:r>
              <a:rPr sz="1800" i="1" dirty="0">
                <a:latin typeface="Arial"/>
                <a:cs typeface="Arial"/>
              </a:rPr>
              <a:t>made</a:t>
            </a:r>
            <a:r>
              <a:rPr sz="1800" i="1" spc="-20" dirty="0">
                <a:latin typeface="Arial"/>
                <a:cs typeface="Arial"/>
              </a:rPr>
              <a:t> </a:t>
            </a:r>
            <a:r>
              <a:rPr sz="1800" i="1" dirty="0">
                <a:latin typeface="Arial"/>
                <a:cs typeface="Arial"/>
              </a:rPr>
              <a:t>by</a:t>
            </a:r>
            <a:r>
              <a:rPr sz="1800" i="1" spc="-20" dirty="0">
                <a:latin typeface="Arial"/>
                <a:cs typeface="Arial"/>
              </a:rPr>
              <a:t> </a:t>
            </a:r>
            <a:r>
              <a:rPr sz="1800" i="1" dirty="0">
                <a:latin typeface="Arial"/>
                <a:cs typeface="Arial"/>
              </a:rPr>
              <a:t>a</a:t>
            </a:r>
            <a:r>
              <a:rPr sz="1800" i="1" spc="-20" dirty="0">
                <a:latin typeface="Arial"/>
                <a:cs typeface="Arial"/>
              </a:rPr>
              <a:t> </a:t>
            </a:r>
            <a:r>
              <a:rPr sz="1800" i="1" dirty="0">
                <a:latin typeface="Arial"/>
                <a:cs typeface="Arial"/>
              </a:rPr>
              <a:t>guest</a:t>
            </a:r>
            <a:r>
              <a:rPr sz="1800" i="1" spc="-20" dirty="0">
                <a:latin typeface="Arial"/>
                <a:cs typeface="Arial"/>
              </a:rPr>
              <a:t> </a:t>
            </a:r>
            <a:r>
              <a:rPr sz="1800" i="1" dirty="0">
                <a:latin typeface="Arial"/>
                <a:cs typeface="Arial"/>
              </a:rPr>
              <a:t>VM</a:t>
            </a:r>
            <a:r>
              <a:rPr sz="1800" i="1" spc="-15" dirty="0">
                <a:latin typeface="Arial"/>
                <a:cs typeface="Arial"/>
              </a:rPr>
              <a:t> </a:t>
            </a:r>
            <a:r>
              <a:rPr sz="1800" i="1" spc="-10" dirty="0">
                <a:latin typeface="Arial"/>
                <a:cs typeface="Arial"/>
              </a:rPr>
              <a:t>(DomU) </a:t>
            </a:r>
            <a:r>
              <a:rPr sz="1800" i="1" dirty="0">
                <a:latin typeface="Arial"/>
                <a:cs typeface="Arial"/>
              </a:rPr>
              <a:t>to</a:t>
            </a:r>
            <a:r>
              <a:rPr sz="1800" i="1" spc="-25" dirty="0">
                <a:latin typeface="Arial"/>
                <a:cs typeface="Arial"/>
              </a:rPr>
              <a:t> </a:t>
            </a:r>
            <a:r>
              <a:rPr sz="1800" i="1" dirty="0">
                <a:latin typeface="Arial"/>
                <a:cs typeface="Arial"/>
              </a:rPr>
              <a:t>the</a:t>
            </a:r>
            <a:r>
              <a:rPr sz="1800" i="1" spc="-30" dirty="0">
                <a:latin typeface="Arial"/>
                <a:cs typeface="Arial"/>
              </a:rPr>
              <a:t> </a:t>
            </a:r>
            <a:r>
              <a:rPr sz="1800" i="1" dirty="0">
                <a:latin typeface="Arial"/>
                <a:cs typeface="Arial"/>
              </a:rPr>
              <a:t>Xen</a:t>
            </a:r>
            <a:r>
              <a:rPr sz="1800" i="1" spc="-35" dirty="0">
                <a:latin typeface="Arial"/>
                <a:cs typeface="Arial"/>
              </a:rPr>
              <a:t> </a:t>
            </a:r>
            <a:r>
              <a:rPr sz="1800" i="1" dirty="0">
                <a:latin typeface="Arial"/>
                <a:cs typeface="Arial"/>
              </a:rPr>
              <a:t>hypervisor</a:t>
            </a:r>
            <a:r>
              <a:rPr sz="2000" dirty="0">
                <a:latin typeface="Arial MT"/>
                <a:cs typeface="Arial MT"/>
              </a:rPr>
              <a:t>)</a:t>
            </a:r>
            <a:r>
              <a:rPr sz="2000" spc="-25" dirty="0">
                <a:latin typeface="Arial MT"/>
                <a:cs typeface="Arial MT"/>
              </a:rPr>
              <a:t> </a:t>
            </a:r>
            <a:r>
              <a:rPr sz="2000" dirty="0">
                <a:latin typeface="Arial MT"/>
                <a:cs typeface="Arial MT"/>
              </a:rPr>
              <a:t>used</a:t>
            </a:r>
            <a:r>
              <a:rPr sz="2000" spc="-25" dirty="0">
                <a:latin typeface="Arial MT"/>
                <a:cs typeface="Arial MT"/>
              </a:rPr>
              <a:t> </a:t>
            </a:r>
            <a:r>
              <a:rPr sz="2000" dirty="0">
                <a:latin typeface="Arial MT"/>
                <a:cs typeface="Arial MT"/>
              </a:rPr>
              <a:t>for</a:t>
            </a:r>
            <a:r>
              <a:rPr sz="2000" spc="-20" dirty="0">
                <a:latin typeface="Arial MT"/>
                <a:cs typeface="Arial MT"/>
              </a:rPr>
              <a:t> </a:t>
            </a:r>
            <a:r>
              <a:rPr sz="2000" dirty="0">
                <a:latin typeface="Arial MT"/>
                <a:cs typeface="Arial MT"/>
              </a:rPr>
              <a:t>communication</a:t>
            </a:r>
            <a:r>
              <a:rPr sz="2000" spc="-25" dirty="0">
                <a:latin typeface="Arial MT"/>
                <a:cs typeface="Arial MT"/>
              </a:rPr>
              <a:t> </a:t>
            </a:r>
            <a:r>
              <a:rPr sz="2000" dirty="0">
                <a:latin typeface="Arial MT"/>
                <a:cs typeface="Arial MT"/>
              </a:rPr>
              <a:t>between</a:t>
            </a:r>
            <a:r>
              <a:rPr sz="2000" spc="-25" dirty="0">
                <a:latin typeface="Arial MT"/>
                <a:cs typeface="Arial MT"/>
              </a:rPr>
              <a:t> </a:t>
            </a:r>
            <a:r>
              <a:rPr sz="2000" dirty="0">
                <a:latin typeface="Arial MT"/>
                <a:cs typeface="Arial MT"/>
              </a:rPr>
              <a:t>a</a:t>
            </a:r>
            <a:r>
              <a:rPr sz="2000" spc="-30" dirty="0">
                <a:latin typeface="Arial MT"/>
                <a:cs typeface="Arial MT"/>
              </a:rPr>
              <a:t> </a:t>
            </a:r>
            <a:r>
              <a:rPr sz="2000" dirty="0">
                <a:latin typeface="Arial MT"/>
                <a:cs typeface="Arial MT"/>
              </a:rPr>
              <a:t>Dom0</a:t>
            </a:r>
            <a:r>
              <a:rPr sz="2000" spc="-25" dirty="0">
                <a:latin typeface="Arial MT"/>
                <a:cs typeface="Arial MT"/>
              </a:rPr>
              <a:t> </a:t>
            </a:r>
            <a:r>
              <a:rPr sz="2000" spc="-20" dirty="0">
                <a:latin typeface="Arial MT"/>
                <a:cs typeface="Arial MT"/>
              </a:rPr>
              <a:t>that</a:t>
            </a:r>
            <a:endParaRPr sz="2000" dirty="0">
              <a:latin typeface="Arial MT"/>
              <a:cs typeface="Arial MT"/>
            </a:endParaRPr>
          </a:p>
          <a:p>
            <a:pPr marL="355600">
              <a:lnSpc>
                <a:spcPct val="100000"/>
              </a:lnSpc>
              <a:spcBef>
                <a:spcPts val="130"/>
              </a:spcBef>
            </a:pPr>
            <a:r>
              <a:rPr sz="2000" dirty="0">
                <a:latin typeface="Arial MT"/>
                <a:cs typeface="Arial MT"/>
              </a:rPr>
              <a:t>cannot</a:t>
            </a:r>
            <a:r>
              <a:rPr sz="2000" spc="-25" dirty="0">
                <a:latin typeface="Arial MT"/>
                <a:cs typeface="Arial MT"/>
              </a:rPr>
              <a:t> </a:t>
            </a:r>
            <a:r>
              <a:rPr sz="2000" dirty="0">
                <a:latin typeface="Arial MT"/>
                <a:cs typeface="Arial MT"/>
              </a:rPr>
              <a:t>be</a:t>
            </a:r>
            <a:r>
              <a:rPr sz="2000" spc="-20" dirty="0">
                <a:latin typeface="Arial MT"/>
                <a:cs typeface="Arial MT"/>
              </a:rPr>
              <a:t> </a:t>
            </a:r>
            <a:r>
              <a:rPr sz="2000" dirty="0">
                <a:latin typeface="Arial MT"/>
                <a:cs typeface="Arial MT"/>
              </a:rPr>
              <a:t>trusted</a:t>
            </a:r>
            <a:r>
              <a:rPr sz="2000" spc="-20" dirty="0">
                <a:latin typeface="Arial MT"/>
                <a:cs typeface="Arial MT"/>
              </a:rPr>
              <a:t> </a:t>
            </a:r>
            <a:r>
              <a:rPr sz="2000" dirty="0">
                <a:latin typeface="Arial MT"/>
                <a:cs typeface="Arial MT"/>
              </a:rPr>
              <a:t>and</a:t>
            </a:r>
            <a:r>
              <a:rPr sz="2000" spc="-20" dirty="0">
                <a:latin typeface="Arial MT"/>
                <a:cs typeface="Arial MT"/>
              </a:rPr>
              <a:t> </a:t>
            </a:r>
            <a:r>
              <a:rPr sz="2000" dirty="0">
                <a:latin typeface="Arial MT"/>
                <a:cs typeface="Arial MT"/>
              </a:rPr>
              <a:t>a</a:t>
            </a:r>
            <a:r>
              <a:rPr sz="2000" spc="-20" dirty="0">
                <a:latin typeface="Arial MT"/>
                <a:cs typeface="Arial MT"/>
              </a:rPr>
              <a:t> </a:t>
            </a:r>
            <a:r>
              <a:rPr sz="2000" dirty="0">
                <a:latin typeface="Arial MT"/>
                <a:cs typeface="Arial MT"/>
              </a:rPr>
              <a:t>DomU</a:t>
            </a:r>
            <a:r>
              <a:rPr sz="2000" spc="-20" dirty="0">
                <a:latin typeface="Arial MT"/>
                <a:cs typeface="Arial MT"/>
              </a:rPr>
              <a:t> </a:t>
            </a:r>
            <a:r>
              <a:rPr sz="2000" dirty="0">
                <a:latin typeface="Arial MT"/>
                <a:cs typeface="Arial MT"/>
              </a:rPr>
              <a:t>we</a:t>
            </a:r>
            <a:r>
              <a:rPr sz="2000" spc="-15" dirty="0">
                <a:latin typeface="Arial MT"/>
                <a:cs typeface="Arial MT"/>
              </a:rPr>
              <a:t> </a:t>
            </a:r>
            <a:r>
              <a:rPr sz="2000" dirty="0">
                <a:latin typeface="Arial MT"/>
                <a:cs typeface="Arial MT"/>
              </a:rPr>
              <a:t>want</a:t>
            </a:r>
            <a:r>
              <a:rPr sz="2000" spc="-30" dirty="0">
                <a:latin typeface="Arial MT"/>
                <a:cs typeface="Arial MT"/>
              </a:rPr>
              <a:t> </a:t>
            </a:r>
            <a:r>
              <a:rPr sz="2000" dirty="0">
                <a:latin typeface="Arial MT"/>
                <a:cs typeface="Arial MT"/>
              </a:rPr>
              <a:t>to</a:t>
            </a:r>
            <a:r>
              <a:rPr sz="2000" spc="-25" dirty="0">
                <a:latin typeface="Arial MT"/>
                <a:cs typeface="Arial MT"/>
              </a:rPr>
              <a:t> </a:t>
            </a:r>
            <a:r>
              <a:rPr sz="2000" spc="-10" dirty="0">
                <a:latin typeface="Arial MT"/>
                <a:cs typeface="Arial MT"/>
              </a:rPr>
              <a:t>protect.</a:t>
            </a:r>
            <a:endParaRPr sz="2000" dirty="0">
              <a:latin typeface="Arial MT"/>
              <a:cs typeface="Arial MT"/>
            </a:endParaRPr>
          </a:p>
          <a:p>
            <a:pPr marL="355600" indent="-457200">
              <a:lnSpc>
                <a:spcPct val="96000"/>
              </a:lnSpc>
              <a:spcBef>
                <a:spcPts val="98"/>
              </a:spcBef>
              <a:buClr>
                <a:srgbClr val="00007C"/>
              </a:buClr>
              <a:buSzPct val="75000"/>
              <a:buFont typeface="Wingdings"/>
              <a:buChar char=""/>
              <a:tabLst>
                <a:tab pos="355600" algn="l"/>
              </a:tabLst>
            </a:pPr>
            <a:r>
              <a:rPr sz="2000" dirty="0">
                <a:latin typeface="Arial MT"/>
                <a:cs typeface="Arial MT"/>
              </a:rPr>
              <a:t>New</a:t>
            </a:r>
            <a:r>
              <a:rPr sz="2000" spc="-30" dirty="0">
                <a:latin typeface="Arial MT"/>
                <a:cs typeface="Arial MT"/>
              </a:rPr>
              <a:t> </a:t>
            </a:r>
            <a:r>
              <a:rPr sz="2000" dirty="0" err="1" smtClean="0">
                <a:latin typeface="Arial MT"/>
                <a:cs typeface="Arial MT"/>
              </a:rPr>
              <a:t>hypercalls</a:t>
            </a:r>
            <a:r>
              <a:rPr sz="2000" spc="-30" dirty="0" smtClean="0">
                <a:latin typeface="Arial MT"/>
                <a:cs typeface="Arial MT"/>
              </a:rPr>
              <a:t> </a:t>
            </a:r>
            <a:r>
              <a:rPr sz="2000" dirty="0" smtClean="0">
                <a:latin typeface="Arial MT"/>
                <a:cs typeface="Arial MT"/>
              </a:rPr>
              <a:t>are</a:t>
            </a:r>
            <a:r>
              <a:rPr sz="2000" spc="-25" dirty="0" smtClean="0">
                <a:latin typeface="Arial MT"/>
                <a:cs typeface="Arial MT"/>
              </a:rPr>
              <a:t> </a:t>
            </a:r>
            <a:r>
              <a:rPr sz="2000" dirty="0" smtClean="0">
                <a:latin typeface="Arial MT"/>
                <a:cs typeface="Arial MT"/>
              </a:rPr>
              <a:t>necessary</a:t>
            </a:r>
            <a:r>
              <a:rPr sz="2000" spc="-25" dirty="0" smtClean="0">
                <a:latin typeface="Arial MT"/>
                <a:cs typeface="Arial MT"/>
              </a:rPr>
              <a:t> </a:t>
            </a:r>
            <a:r>
              <a:rPr sz="2000" dirty="0" smtClean="0">
                <a:latin typeface="Arial MT"/>
                <a:cs typeface="Arial MT"/>
              </a:rPr>
              <a:t>to</a:t>
            </a:r>
            <a:r>
              <a:rPr sz="2000" spc="-25" dirty="0" smtClean="0">
                <a:latin typeface="Arial MT"/>
                <a:cs typeface="Arial MT"/>
              </a:rPr>
              <a:t> </a:t>
            </a:r>
            <a:r>
              <a:rPr sz="2000" spc="-10" dirty="0" smtClean="0">
                <a:latin typeface="Arial MT"/>
                <a:cs typeface="Arial MT"/>
              </a:rPr>
              <a:t>protect:</a:t>
            </a:r>
            <a:endParaRPr sz="2000" dirty="0" smtClean="0">
              <a:latin typeface="Arial MT"/>
              <a:cs typeface="Arial MT"/>
            </a:endParaRPr>
          </a:p>
          <a:p>
            <a:pPr marL="731520" marR="6350" lvl="1" indent="-457200">
              <a:lnSpc>
                <a:spcPct val="96000"/>
              </a:lnSpc>
              <a:spcBef>
                <a:spcPts val="98"/>
              </a:spcBef>
              <a:buClr>
                <a:srgbClr val="9999CC"/>
              </a:buClr>
              <a:buSzPct val="80555"/>
              <a:buFont typeface="Wingdings" panose="05000000000000000000" pitchFamily="2" charset="2"/>
              <a:buChar char="§"/>
              <a:tabLst>
                <a:tab pos="756285" algn="l"/>
                <a:tab pos="7400290" algn="l"/>
              </a:tabLst>
            </a:pPr>
            <a:r>
              <a:rPr sz="1800" u="sng" dirty="0" smtClean="0">
                <a:uFill>
                  <a:solidFill>
                    <a:srgbClr val="000000"/>
                  </a:solidFill>
                </a:uFill>
                <a:latin typeface="Arial MT"/>
                <a:cs typeface="Arial MT"/>
              </a:rPr>
              <a:t>The</a:t>
            </a:r>
            <a:r>
              <a:rPr sz="1800" u="sng" spc="-25" dirty="0" smtClean="0">
                <a:uFill>
                  <a:solidFill>
                    <a:srgbClr val="000000"/>
                  </a:solidFill>
                </a:uFill>
                <a:latin typeface="Arial MT"/>
                <a:cs typeface="Arial MT"/>
              </a:rPr>
              <a:t> </a:t>
            </a:r>
            <a:r>
              <a:rPr sz="1800" u="sng" dirty="0" smtClean="0">
                <a:uFill>
                  <a:solidFill>
                    <a:srgbClr val="000000"/>
                  </a:solidFill>
                </a:uFill>
                <a:latin typeface="Arial MT"/>
                <a:cs typeface="Arial MT"/>
              </a:rPr>
              <a:t>privacy</a:t>
            </a:r>
            <a:r>
              <a:rPr sz="1800" u="sng" spc="-10" dirty="0" smtClean="0">
                <a:uFill>
                  <a:solidFill>
                    <a:srgbClr val="000000"/>
                  </a:solidFill>
                </a:uFill>
                <a:latin typeface="Arial MT"/>
                <a:cs typeface="Arial MT"/>
              </a:rPr>
              <a:t> </a:t>
            </a:r>
            <a:r>
              <a:rPr sz="1800" u="sng" dirty="0" smtClean="0">
                <a:uFill>
                  <a:solidFill>
                    <a:srgbClr val="000000"/>
                  </a:solidFill>
                </a:uFill>
                <a:latin typeface="Arial MT"/>
                <a:cs typeface="Arial MT"/>
              </a:rPr>
              <a:t>and</a:t>
            </a:r>
            <a:r>
              <a:rPr sz="1800" u="sng" spc="-10" dirty="0" smtClean="0">
                <a:uFill>
                  <a:solidFill>
                    <a:srgbClr val="000000"/>
                  </a:solidFill>
                </a:uFill>
                <a:latin typeface="Arial MT"/>
                <a:cs typeface="Arial MT"/>
              </a:rPr>
              <a:t> </a:t>
            </a:r>
            <a:r>
              <a:rPr sz="1800" u="sng" dirty="0" smtClean="0">
                <a:uFill>
                  <a:solidFill>
                    <a:srgbClr val="000000"/>
                  </a:solidFill>
                </a:uFill>
                <a:latin typeface="Arial MT"/>
                <a:cs typeface="Arial MT"/>
              </a:rPr>
              <a:t>integrity</a:t>
            </a:r>
            <a:r>
              <a:rPr sz="1800" u="sng" spc="-10" dirty="0" smtClean="0">
                <a:uFill>
                  <a:solidFill>
                    <a:srgbClr val="000000"/>
                  </a:solidFill>
                </a:uFill>
                <a:latin typeface="Arial MT"/>
                <a:cs typeface="Arial MT"/>
              </a:rPr>
              <a:t> </a:t>
            </a:r>
            <a:r>
              <a:rPr sz="1800" u="sng" dirty="0" smtClean="0">
                <a:uFill>
                  <a:solidFill>
                    <a:srgbClr val="000000"/>
                  </a:solidFill>
                </a:uFill>
                <a:latin typeface="Arial MT"/>
                <a:cs typeface="Arial MT"/>
              </a:rPr>
              <a:t>of</a:t>
            </a:r>
            <a:r>
              <a:rPr sz="1800" u="sng" spc="-10" dirty="0" smtClean="0">
                <a:uFill>
                  <a:solidFill>
                    <a:srgbClr val="000000"/>
                  </a:solidFill>
                </a:uFill>
                <a:latin typeface="Arial MT"/>
                <a:cs typeface="Arial MT"/>
              </a:rPr>
              <a:t> </a:t>
            </a:r>
            <a:r>
              <a:rPr sz="1800" u="sng" dirty="0" smtClean="0">
                <a:uFill>
                  <a:solidFill>
                    <a:srgbClr val="000000"/>
                  </a:solidFill>
                </a:uFill>
                <a:latin typeface="Arial MT"/>
                <a:cs typeface="Arial MT"/>
              </a:rPr>
              <a:t>the</a:t>
            </a:r>
            <a:r>
              <a:rPr sz="1800" u="sng" spc="-20" dirty="0" smtClean="0">
                <a:uFill>
                  <a:solidFill>
                    <a:srgbClr val="000000"/>
                  </a:solidFill>
                </a:uFill>
                <a:latin typeface="Arial MT"/>
                <a:cs typeface="Arial MT"/>
              </a:rPr>
              <a:t> </a:t>
            </a:r>
            <a:r>
              <a:rPr sz="1800" u="sng" dirty="0" smtClean="0">
                <a:uFill>
                  <a:solidFill>
                    <a:srgbClr val="000000"/>
                  </a:solidFill>
                </a:uFill>
                <a:latin typeface="Arial MT"/>
                <a:cs typeface="Arial MT"/>
              </a:rPr>
              <a:t>virtual</a:t>
            </a:r>
            <a:r>
              <a:rPr sz="1800" u="sng" spc="-20" dirty="0" smtClean="0">
                <a:uFill>
                  <a:solidFill>
                    <a:srgbClr val="000000"/>
                  </a:solidFill>
                </a:uFill>
                <a:latin typeface="Arial MT"/>
                <a:cs typeface="Arial MT"/>
              </a:rPr>
              <a:t> </a:t>
            </a:r>
            <a:r>
              <a:rPr sz="1800" u="sng" dirty="0" smtClean="0">
                <a:uFill>
                  <a:solidFill>
                    <a:srgbClr val="000000"/>
                  </a:solidFill>
                </a:uFill>
                <a:latin typeface="Arial MT"/>
                <a:cs typeface="Arial MT"/>
              </a:rPr>
              <a:t>CPU</a:t>
            </a:r>
            <a:r>
              <a:rPr sz="1800" u="sng" spc="-10" dirty="0" smtClean="0">
                <a:uFill>
                  <a:solidFill>
                    <a:srgbClr val="000000"/>
                  </a:solidFill>
                </a:uFill>
                <a:latin typeface="Arial MT"/>
                <a:cs typeface="Arial MT"/>
              </a:rPr>
              <a:t> </a:t>
            </a:r>
            <a:r>
              <a:rPr sz="1800" u="sng" dirty="0" smtClean="0">
                <a:uFill>
                  <a:solidFill>
                    <a:srgbClr val="000000"/>
                  </a:solidFill>
                </a:uFill>
                <a:latin typeface="Arial MT"/>
                <a:cs typeface="Arial MT"/>
              </a:rPr>
              <a:t>of</a:t>
            </a:r>
            <a:r>
              <a:rPr sz="1800" u="sng" spc="-5" dirty="0" smtClean="0">
                <a:uFill>
                  <a:solidFill>
                    <a:srgbClr val="000000"/>
                  </a:solidFill>
                </a:uFill>
                <a:latin typeface="Arial MT"/>
                <a:cs typeface="Arial MT"/>
              </a:rPr>
              <a:t> </a:t>
            </a:r>
            <a:r>
              <a:rPr sz="1800" u="sng" dirty="0" smtClean="0">
                <a:uFill>
                  <a:solidFill>
                    <a:srgbClr val="000000"/>
                  </a:solidFill>
                </a:uFill>
                <a:latin typeface="Arial MT"/>
                <a:cs typeface="Arial MT"/>
              </a:rPr>
              <a:t>a</a:t>
            </a:r>
            <a:r>
              <a:rPr sz="1800" u="sng" spc="-10" dirty="0" smtClean="0">
                <a:uFill>
                  <a:solidFill>
                    <a:srgbClr val="000000"/>
                  </a:solidFill>
                </a:uFill>
                <a:latin typeface="Arial MT"/>
                <a:cs typeface="Arial MT"/>
              </a:rPr>
              <a:t> </a:t>
            </a:r>
            <a:r>
              <a:rPr sz="1800" u="sng" dirty="0" smtClean="0">
                <a:uFill>
                  <a:solidFill>
                    <a:srgbClr val="000000"/>
                  </a:solidFill>
                </a:uFill>
                <a:latin typeface="Arial MT"/>
                <a:cs typeface="Arial MT"/>
              </a:rPr>
              <a:t>VM</a:t>
            </a:r>
            <a:r>
              <a:rPr sz="1800" dirty="0" smtClean="0">
                <a:latin typeface="Arial MT"/>
                <a:cs typeface="Arial MT"/>
              </a:rPr>
              <a:t>.</a:t>
            </a:r>
            <a:r>
              <a:rPr sz="1800" spc="-10" dirty="0" smtClean="0">
                <a:latin typeface="Arial MT"/>
                <a:cs typeface="Arial MT"/>
              </a:rPr>
              <a:t> </a:t>
            </a:r>
            <a:r>
              <a:rPr sz="1800" dirty="0" smtClean="0">
                <a:latin typeface="Arial MT"/>
                <a:cs typeface="Arial MT"/>
              </a:rPr>
              <a:t>When</a:t>
            </a:r>
            <a:r>
              <a:rPr sz="1800" spc="-10" dirty="0" smtClean="0">
                <a:latin typeface="Arial MT"/>
                <a:cs typeface="Arial MT"/>
              </a:rPr>
              <a:t> </a:t>
            </a:r>
            <a:r>
              <a:rPr sz="1800" dirty="0" smtClean="0">
                <a:latin typeface="Arial MT"/>
                <a:cs typeface="Arial MT"/>
              </a:rPr>
              <a:t>Dom0</a:t>
            </a:r>
            <a:r>
              <a:rPr sz="1800" spc="-15" dirty="0" smtClean="0">
                <a:latin typeface="Arial MT"/>
                <a:cs typeface="Arial MT"/>
              </a:rPr>
              <a:t> </a:t>
            </a:r>
            <a:r>
              <a:rPr sz="1800" dirty="0" smtClean="0">
                <a:latin typeface="Arial MT"/>
                <a:cs typeface="Arial MT"/>
              </a:rPr>
              <a:t>wants</a:t>
            </a:r>
            <a:r>
              <a:rPr sz="1800" spc="-5" dirty="0" smtClean="0">
                <a:latin typeface="Arial MT"/>
                <a:cs typeface="Arial MT"/>
              </a:rPr>
              <a:t> </a:t>
            </a:r>
            <a:r>
              <a:rPr sz="1800" spc="-25" dirty="0" smtClean="0">
                <a:latin typeface="Arial MT"/>
                <a:cs typeface="Arial MT"/>
              </a:rPr>
              <a:t>to 	</a:t>
            </a:r>
            <a:r>
              <a:rPr sz="1800" dirty="0" smtClean="0">
                <a:latin typeface="Arial MT"/>
                <a:cs typeface="Arial MT"/>
              </a:rPr>
              <a:t>save</a:t>
            </a:r>
            <a:r>
              <a:rPr sz="1800" spc="-35" dirty="0" smtClean="0">
                <a:latin typeface="Arial MT"/>
                <a:cs typeface="Arial MT"/>
              </a:rPr>
              <a:t> </a:t>
            </a:r>
            <a:r>
              <a:rPr sz="1800" dirty="0" smtClean="0">
                <a:latin typeface="Arial MT"/>
                <a:cs typeface="Arial MT"/>
              </a:rPr>
              <a:t>the</a:t>
            </a:r>
            <a:r>
              <a:rPr sz="1800" spc="-25" dirty="0" smtClean="0">
                <a:latin typeface="Arial MT"/>
                <a:cs typeface="Arial MT"/>
              </a:rPr>
              <a:t> </a:t>
            </a:r>
            <a:r>
              <a:rPr sz="1800" dirty="0" smtClean="0">
                <a:latin typeface="Arial MT"/>
                <a:cs typeface="Arial MT"/>
              </a:rPr>
              <a:t>state</a:t>
            </a:r>
            <a:r>
              <a:rPr sz="1800" spc="-10" dirty="0" smtClean="0">
                <a:latin typeface="Arial MT"/>
                <a:cs typeface="Arial MT"/>
              </a:rPr>
              <a:t> </a:t>
            </a:r>
            <a:r>
              <a:rPr sz="1800" dirty="0" smtClean="0">
                <a:latin typeface="Arial MT"/>
                <a:cs typeface="Arial MT"/>
              </a:rPr>
              <a:t>of</a:t>
            </a:r>
            <a:r>
              <a:rPr sz="1800" spc="-15" dirty="0" smtClean="0">
                <a:latin typeface="Arial MT"/>
                <a:cs typeface="Arial MT"/>
              </a:rPr>
              <a:t> </a:t>
            </a:r>
            <a:r>
              <a:rPr sz="1800" dirty="0" smtClean="0">
                <a:latin typeface="Arial MT"/>
                <a:cs typeface="Arial MT"/>
              </a:rPr>
              <a:t>the</a:t>
            </a:r>
            <a:r>
              <a:rPr sz="1800" spc="-25" dirty="0" smtClean="0">
                <a:latin typeface="Arial MT"/>
                <a:cs typeface="Arial MT"/>
              </a:rPr>
              <a:t> </a:t>
            </a:r>
            <a:r>
              <a:rPr sz="1800" dirty="0" smtClean="0">
                <a:latin typeface="Arial MT"/>
                <a:cs typeface="Arial MT"/>
              </a:rPr>
              <a:t>VM</a:t>
            </a:r>
            <a:r>
              <a:rPr sz="1800" spc="-10" dirty="0" smtClean="0">
                <a:latin typeface="Arial MT"/>
                <a:cs typeface="Arial MT"/>
              </a:rPr>
              <a:t> </a:t>
            </a:r>
            <a:r>
              <a:rPr sz="1800" dirty="0" smtClean="0">
                <a:latin typeface="Arial MT"/>
                <a:cs typeface="Arial MT"/>
              </a:rPr>
              <a:t>the</a:t>
            </a:r>
            <a:r>
              <a:rPr sz="1800" spc="-25" dirty="0" smtClean="0">
                <a:latin typeface="Arial MT"/>
                <a:cs typeface="Arial MT"/>
              </a:rPr>
              <a:t> </a:t>
            </a:r>
            <a:r>
              <a:rPr sz="1800" dirty="0" err="1" smtClean="0">
                <a:latin typeface="Arial MT"/>
                <a:cs typeface="Arial MT"/>
              </a:rPr>
              <a:t>hypercall</a:t>
            </a:r>
            <a:r>
              <a:rPr sz="1800" spc="-15" dirty="0" smtClean="0">
                <a:latin typeface="Arial MT"/>
                <a:cs typeface="Arial MT"/>
              </a:rPr>
              <a:t> </a:t>
            </a:r>
            <a:r>
              <a:rPr sz="1800" dirty="0" smtClean="0">
                <a:latin typeface="Arial MT"/>
                <a:cs typeface="Arial MT"/>
              </a:rPr>
              <a:t>should</a:t>
            </a:r>
            <a:r>
              <a:rPr sz="1800" spc="-5" dirty="0" smtClean="0">
                <a:latin typeface="Arial MT"/>
                <a:cs typeface="Arial MT"/>
              </a:rPr>
              <a:t> </a:t>
            </a:r>
            <a:r>
              <a:rPr sz="1800" dirty="0" smtClean="0">
                <a:latin typeface="Arial MT"/>
                <a:cs typeface="Arial MT"/>
              </a:rPr>
              <a:t>be</a:t>
            </a:r>
            <a:r>
              <a:rPr sz="1800" spc="-25" dirty="0" smtClean="0">
                <a:latin typeface="Arial MT"/>
                <a:cs typeface="Arial MT"/>
              </a:rPr>
              <a:t> </a:t>
            </a:r>
            <a:r>
              <a:rPr sz="1800" dirty="0" smtClean="0">
                <a:latin typeface="Arial MT"/>
                <a:cs typeface="Arial MT"/>
              </a:rPr>
              <a:t>intercepted</a:t>
            </a:r>
            <a:r>
              <a:rPr sz="1800" spc="-5" dirty="0" smtClean="0">
                <a:latin typeface="Arial MT"/>
                <a:cs typeface="Arial MT"/>
              </a:rPr>
              <a:t> </a:t>
            </a:r>
            <a:r>
              <a:rPr sz="1800" spc="-25" dirty="0" smtClean="0">
                <a:latin typeface="Arial MT"/>
                <a:cs typeface="Arial MT"/>
              </a:rPr>
              <a:t>and</a:t>
            </a:r>
            <a:r>
              <a:rPr sz="1800" dirty="0" smtClean="0">
                <a:latin typeface="Arial MT"/>
                <a:cs typeface="Arial MT"/>
              </a:rPr>
              <a:t>	</a:t>
            </a:r>
            <a:r>
              <a:rPr sz="1800" spc="-25" dirty="0" smtClean="0">
                <a:latin typeface="Arial MT"/>
                <a:cs typeface="Arial MT"/>
              </a:rPr>
              <a:t>the 	</a:t>
            </a:r>
            <a:r>
              <a:rPr sz="1800" dirty="0" smtClean="0">
                <a:latin typeface="Arial MT"/>
                <a:cs typeface="Arial MT"/>
              </a:rPr>
              <a:t>contents</a:t>
            </a:r>
            <a:r>
              <a:rPr sz="1800" spc="-15" dirty="0" smtClean="0">
                <a:latin typeface="Arial MT"/>
                <a:cs typeface="Arial MT"/>
              </a:rPr>
              <a:t> </a:t>
            </a:r>
            <a:r>
              <a:rPr sz="1800" dirty="0" smtClean="0">
                <a:latin typeface="Arial MT"/>
                <a:cs typeface="Arial MT"/>
              </a:rPr>
              <a:t>of</a:t>
            </a:r>
            <a:r>
              <a:rPr sz="1800" spc="-15" dirty="0" smtClean="0">
                <a:latin typeface="Arial MT"/>
                <a:cs typeface="Arial MT"/>
              </a:rPr>
              <a:t> </a:t>
            </a:r>
            <a:r>
              <a:rPr sz="1800" dirty="0" smtClean="0">
                <a:latin typeface="Arial MT"/>
                <a:cs typeface="Arial MT"/>
              </a:rPr>
              <a:t>the</a:t>
            </a:r>
            <a:r>
              <a:rPr sz="1800" spc="-15" dirty="0" smtClean="0">
                <a:latin typeface="Arial MT"/>
                <a:cs typeface="Arial MT"/>
              </a:rPr>
              <a:t> </a:t>
            </a:r>
            <a:r>
              <a:rPr sz="1800" dirty="0" smtClean="0">
                <a:latin typeface="Arial MT"/>
                <a:cs typeface="Arial MT"/>
              </a:rPr>
              <a:t>virtual</a:t>
            </a:r>
            <a:r>
              <a:rPr sz="1800" spc="-15" dirty="0" smtClean="0">
                <a:latin typeface="Arial MT"/>
                <a:cs typeface="Arial MT"/>
              </a:rPr>
              <a:t> </a:t>
            </a:r>
            <a:r>
              <a:rPr sz="1800" dirty="0" smtClean="0">
                <a:latin typeface="Arial MT"/>
                <a:cs typeface="Arial MT"/>
              </a:rPr>
              <a:t>CPU</a:t>
            </a:r>
            <a:r>
              <a:rPr sz="1800" spc="-25" dirty="0" smtClean="0">
                <a:latin typeface="Arial MT"/>
                <a:cs typeface="Arial MT"/>
              </a:rPr>
              <a:t> </a:t>
            </a:r>
            <a:r>
              <a:rPr sz="1800" dirty="0" smtClean="0">
                <a:latin typeface="Arial MT"/>
                <a:cs typeface="Arial MT"/>
              </a:rPr>
              <a:t>registers</a:t>
            </a:r>
            <a:r>
              <a:rPr sz="1800" spc="-15" dirty="0" smtClean="0">
                <a:latin typeface="Arial MT"/>
                <a:cs typeface="Arial MT"/>
              </a:rPr>
              <a:t> </a:t>
            </a:r>
            <a:r>
              <a:rPr sz="1800" dirty="0" smtClean="0">
                <a:latin typeface="Arial MT"/>
                <a:cs typeface="Arial MT"/>
              </a:rPr>
              <a:t>should</a:t>
            </a:r>
            <a:r>
              <a:rPr sz="1800" spc="-15" dirty="0" smtClean="0">
                <a:latin typeface="Arial MT"/>
                <a:cs typeface="Arial MT"/>
              </a:rPr>
              <a:t> </a:t>
            </a:r>
            <a:r>
              <a:rPr sz="1800" dirty="0" smtClean="0">
                <a:latin typeface="Arial MT"/>
                <a:cs typeface="Arial MT"/>
              </a:rPr>
              <a:t>be</a:t>
            </a:r>
            <a:r>
              <a:rPr sz="1800" spc="-15" dirty="0" smtClean="0">
                <a:latin typeface="Arial MT"/>
                <a:cs typeface="Arial MT"/>
              </a:rPr>
              <a:t> </a:t>
            </a:r>
            <a:r>
              <a:rPr sz="1800" dirty="0" smtClean="0">
                <a:latin typeface="Arial MT"/>
                <a:cs typeface="Arial MT"/>
              </a:rPr>
              <a:t>encrypted.</a:t>
            </a:r>
            <a:r>
              <a:rPr sz="1800" spc="-10" dirty="0" smtClean="0">
                <a:latin typeface="Arial MT"/>
                <a:cs typeface="Arial MT"/>
              </a:rPr>
              <a:t> </a:t>
            </a:r>
            <a:r>
              <a:rPr sz="1800" dirty="0" smtClean="0">
                <a:latin typeface="Arial MT"/>
                <a:cs typeface="Arial MT"/>
              </a:rPr>
              <a:t>When</a:t>
            </a:r>
            <a:r>
              <a:rPr sz="1800" spc="-25" dirty="0" smtClean="0">
                <a:latin typeface="Arial MT"/>
                <a:cs typeface="Arial MT"/>
              </a:rPr>
              <a:t> </a:t>
            </a:r>
            <a:r>
              <a:rPr sz="1800" dirty="0" err="1" smtClean="0">
                <a:latin typeface="Arial MT"/>
                <a:cs typeface="Arial MT"/>
              </a:rPr>
              <a:t>DomU</a:t>
            </a:r>
            <a:r>
              <a:rPr sz="1800" spc="-15" dirty="0" smtClean="0">
                <a:latin typeface="Arial MT"/>
                <a:cs typeface="Arial MT"/>
              </a:rPr>
              <a:t> </a:t>
            </a:r>
            <a:r>
              <a:rPr sz="1800" spc="-25" dirty="0" smtClean="0">
                <a:latin typeface="Arial MT"/>
                <a:cs typeface="Arial MT"/>
              </a:rPr>
              <a:t>is 	</a:t>
            </a:r>
            <a:r>
              <a:rPr sz="1800" dirty="0" smtClean="0">
                <a:latin typeface="Arial MT"/>
                <a:cs typeface="Arial MT"/>
              </a:rPr>
              <a:t>restored,</a:t>
            </a:r>
            <a:r>
              <a:rPr sz="1800" spc="-15" dirty="0" smtClean="0">
                <a:latin typeface="Arial MT"/>
                <a:cs typeface="Arial MT"/>
              </a:rPr>
              <a:t> </a:t>
            </a:r>
            <a:r>
              <a:rPr sz="1800" dirty="0" smtClean="0">
                <a:latin typeface="Arial MT"/>
                <a:cs typeface="Arial MT"/>
              </a:rPr>
              <a:t>the</a:t>
            </a:r>
            <a:r>
              <a:rPr sz="1800" spc="-25" dirty="0" smtClean="0">
                <a:latin typeface="Arial MT"/>
                <a:cs typeface="Arial MT"/>
              </a:rPr>
              <a:t> </a:t>
            </a:r>
            <a:r>
              <a:rPr sz="1800" dirty="0" smtClean="0">
                <a:latin typeface="Arial MT"/>
                <a:cs typeface="Arial MT"/>
              </a:rPr>
              <a:t>virtual</a:t>
            </a:r>
            <a:r>
              <a:rPr sz="1800" spc="-20" dirty="0" smtClean="0">
                <a:latin typeface="Arial MT"/>
                <a:cs typeface="Arial MT"/>
              </a:rPr>
              <a:t> </a:t>
            </a:r>
            <a:r>
              <a:rPr sz="1800" dirty="0" smtClean="0">
                <a:latin typeface="Arial MT"/>
                <a:cs typeface="Arial MT"/>
              </a:rPr>
              <a:t>CPU</a:t>
            </a:r>
            <a:r>
              <a:rPr sz="1800" spc="-25" dirty="0" smtClean="0">
                <a:latin typeface="Arial MT"/>
                <a:cs typeface="Arial MT"/>
              </a:rPr>
              <a:t> </a:t>
            </a:r>
            <a:r>
              <a:rPr sz="1800" dirty="0" smtClean="0">
                <a:latin typeface="Arial MT"/>
                <a:cs typeface="Arial MT"/>
              </a:rPr>
              <a:t>context</a:t>
            </a:r>
            <a:r>
              <a:rPr sz="1800" spc="-15" dirty="0" smtClean="0">
                <a:latin typeface="Arial MT"/>
                <a:cs typeface="Arial MT"/>
              </a:rPr>
              <a:t> </a:t>
            </a:r>
            <a:r>
              <a:rPr sz="1800" dirty="0" smtClean="0">
                <a:latin typeface="Arial MT"/>
                <a:cs typeface="Arial MT"/>
              </a:rPr>
              <a:t>should</a:t>
            </a:r>
            <a:r>
              <a:rPr sz="1800" spc="-15" dirty="0" smtClean="0">
                <a:latin typeface="Arial MT"/>
                <a:cs typeface="Arial MT"/>
              </a:rPr>
              <a:t> </a:t>
            </a:r>
            <a:r>
              <a:rPr sz="1800" dirty="0" smtClean="0">
                <a:latin typeface="Arial MT"/>
                <a:cs typeface="Arial MT"/>
              </a:rPr>
              <a:t>be</a:t>
            </a:r>
            <a:r>
              <a:rPr sz="1800" spc="-30" dirty="0" smtClean="0">
                <a:latin typeface="Arial MT"/>
                <a:cs typeface="Arial MT"/>
              </a:rPr>
              <a:t> </a:t>
            </a:r>
            <a:r>
              <a:rPr sz="1800" dirty="0" smtClean="0">
                <a:latin typeface="Arial MT"/>
                <a:cs typeface="Arial MT"/>
              </a:rPr>
              <a:t>decrypted</a:t>
            </a:r>
            <a:r>
              <a:rPr sz="1800" spc="-25" dirty="0" smtClean="0">
                <a:latin typeface="Arial MT"/>
                <a:cs typeface="Arial MT"/>
              </a:rPr>
              <a:t> </a:t>
            </a:r>
            <a:r>
              <a:rPr sz="1800" dirty="0" smtClean="0">
                <a:latin typeface="Arial MT"/>
                <a:cs typeface="Arial MT"/>
              </a:rPr>
              <a:t>and</a:t>
            </a:r>
            <a:r>
              <a:rPr sz="1800" spc="-30" dirty="0" smtClean="0">
                <a:latin typeface="Arial MT"/>
                <a:cs typeface="Arial MT"/>
              </a:rPr>
              <a:t> </a:t>
            </a:r>
            <a:r>
              <a:rPr sz="1800" dirty="0" smtClean="0">
                <a:latin typeface="Arial MT"/>
                <a:cs typeface="Arial MT"/>
              </a:rPr>
              <a:t>then</a:t>
            </a:r>
            <a:r>
              <a:rPr sz="1800" spc="-15" dirty="0" smtClean="0">
                <a:latin typeface="Arial MT"/>
                <a:cs typeface="Arial MT"/>
              </a:rPr>
              <a:t> </a:t>
            </a:r>
            <a:r>
              <a:rPr sz="1800" spc="-25" dirty="0" smtClean="0">
                <a:latin typeface="Arial MT"/>
                <a:cs typeface="Arial MT"/>
              </a:rPr>
              <a:t>an</a:t>
            </a:r>
            <a:r>
              <a:rPr sz="1800" spc="500" dirty="0" smtClean="0">
                <a:latin typeface="Arial MT"/>
                <a:cs typeface="Arial MT"/>
              </a:rPr>
              <a:t> 	</a:t>
            </a:r>
            <a:r>
              <a:rPr sz="1800" dirty="0" smtClean="0">
                <a:latin typeface="Arial MT"/>
                <a:cs typeface="Arial MT"/>
              </a:rPr>
              <a:t>integrity</a:t>
            </a:r>
            <a:r>
              <a:rPr sz="1800" spc="-20" dirty="0" smtClean="0">
                <a:latin typeface="Arial MT"/>
                <a:cs typeface="Arial MT"/>
              </a:rPr>
              <a:t> </a:t>
            </a:r>
            <a:r>
              <a:rPr sz="1800" dirty="0" smtClean="0">
                <a:latin typeface="Arial MT"/>
                <a:cs typeface="Arial MT"/>
              </a:rPr>
              <a:t>check</a:t>
            </a:r>
            <a:r>
              <a:rPr sz="1800" spc="-15" dirty="0" smtClean="0">
                <a:latin typeface="Arial MT"/>
                <a:cs typeface="Arial MT"/>
              </a:rPr>
              <a:t> </a:t>
            </a:r>
            <a:r>
              <a:rPr sz="1800" dirty="0" smtClean="0">
                <a:latin typeface="Arial MT"/>
                <a:cs typeface="Arial MT"/>
              </a:rPr>
              <a:t>should</a:t>
            </a:r>
            <a:r>
              <a:rPr sz="1800" spc="-30" dirty="0" smtClean="0">
                <a:latin typeface="Arial MT"/>
                <a:cs typeface="Arial MT"/>
              </a:rPr>
              <a:t> </a:t>
            </a:r>
            <a:r>
              <a:rPr sz="1800" dirty="0" smtClean="0">
                <a:latin typeface="Arial MT"/>
                <a:cs typeface="Arial MT"/>
              </a:rPr>
              <a:t>be</a:t>
            </a:r>
            <a:r>
              <a:rPr sz="1800" spc="-15" dirty="0" smtClean="0">
                <a:latin typeface="Arial MT"/>
                <a:cs typeface="Arial MT"/>
              </a:rPr>
              <a:t> </a:t>
            </a:r>
            <a:r>
              <a:rPr sz="1800" dirty="0" smtClean="0">
                <a:latin typeface="Arial MT"/>
                <a:cs typeface="Arial MT"/>
              </a:rPr>
              <a:t>carried</a:t>
            </a:r>
            <a:r>
              <a:rPr sz="1800" spc="-20" dirty="0" smtClean="0">
                <a:latin typeface="Arial MT"/>
                <a:cs typeface="Arial MT"/>
              </a:rPr>
              <a:t> out.</a:t>
            </a:r>
            <a:endParaRPr sz="1800" dirty="0" smtClean="0">
              <a:latin typeface="Arial MT"/>
              <a:cs typeface="Arial MT"/>
            </a:endParaRPr>
          </a:p>
          <a:p>
            <a:pPr marL="731520" marR="5080" lvl="1" indent="-285750">
              <a:lnSpc>
                <a:spcPct val="101800"/>
              </a:lnSpc>
              <a:spcBef>
                <a:spcPts val="420"/>
              </a:spcBef>
              <a:buClr>
                <a:srgbClr val="9999CC"/>
              </a:buClr>
              <a:buSzPct val="80555"/>
              <a:buFont typeface="Wingdings" panose="05000000000000000000" pitchFamily="2" charset="2"/>
              <a:buChar char="§"/>
              <a:tabLst>
                <a:tab pos="756285" algn="l"/>
              </a:tabLst>
            </a:pPr>
            <a:r>
              <a:rPr sz="1800" u="sng" dirty="0" smtClean="0">
                <a:uFill>
                  <a:solidFill>
                    <a:srgbClr val="000000"/>
                  </a:solidFill>
                </a:uFill>
                <a:latin typeface="Arial MT"/>
                <a:cs typeface="Arial MT"/>
              </a:rPr>
              <a:t>The</a:t>
            </a:r>
            <a:r>
              <a:rPr sz="1800" u="sng" spc="-25" dirty="0" smtClean="0">
                <a:uFill>
                  <a:solidFill>
                    <a:srgbClr val="000000"/>
                  </a:solidFill>
                </a:uFill>
                <a:latin typeface="Arial MT"/>
                <a:cs typeface="Arial MT"/>
              </a:rPr>
              <a:t> </a:t>
            </a:r>
            <a:r>
              <a:rPr sz="1800" u="sng" dirty="0">
                <a:uFill>
                  <a:solidFill>
                    <a:srgbClr val="000000"/>
                  </a:solidFill>
                </a:uFill>
                <a:latin typeface="Arial MT"/>
                <a:cs typeface="Arial MT"/>
              </a:rPr>
              <a:t>privacy</a:t>
            </a:r>
            <a:r>
              <a:rPr sz="1800" u="sng" spc="-15" dirty="0">
                <a:uFill>
                  <a:solidFill>
                    <a:srgbClr val="000000"/>
                  </a:solidFill>
                </a:uFill>
                <a:latin typeface="Arial MT"/>
                <a:cs typeface="Arial MT"/>
              </a:rPr>
              <a:t> </a:t>
            </a:r>
            <a:r>
              <a:rPr sz="1800" u="sng" dirty="0">
                <a:uFill>
                  <a:solidFill>
                    <a:srgbClr val="000000"/>
                  </a:solidFill>
                </a:uFill>
                <a:latin typeface="Arial MT"/>
                <a:cs typeface="Arial MT"/>
              </a:rPr>
              <a:t>and</a:t>
            </a:r>
            <a:r>
              <a:rPr sz="1800" u="sng" spc="-15" dirty="0">
                <a:uFill>
                  <a:solidFill>
                    <a:srgbClr val="000000"/>
                  </a:solidFill>
                </a:uFill>
                <a:latin typeface="Arial MT"/>
                <a:cs typeface="Arial MT"/>
              </a:rPr>
              <a:t> </a:t>
            </a:r>
            <a:r>
              <a:rPr sz="1800" u="sng" dirty="0">
                <a:uFill>
                  <a:solidFill>
                    <a:srgbClr val="000000"/>
                  </a:solidFill>
                </a:uFill>
                <a:latin typeface="Arial MT"/>
                <a:cs typeface="Arial MT"/>
              </a:rPr>
              <a:t>integrity</a:t>
            </a:r>
            <a:r>
              <a:rPr sz="1800" u="sng" spc="-15" dirty="0">
                <a:uFill>
                  <a:solidFill>
                    <a:srgbClr val="000000"/>
                  </a:solidFill>
                </a:uFill>
                <a:latin typeface="Arial MT"/>
                <a:cs typeface="Arial MT"/>
              </a:rPr>
              <a:t> </a:t>
            </a:r>
            <a:r>
              <a:rPr sz="1800" u="sng" dirty="0">
                <a:uFill>
                  <a:solidFill>
                    <a:srgbClr val="000000"/>
                  </a:solidFill>
                </a:uFill>
                <a:latin typeface="Arial MT"/>
                <a:cs typeface="Arial MT"/>
              </a:rPr>
              <a:t>of</a:t>
            </a:r>
            <a:r>
              <a:rPr sz="1800" u="sng" spc="-15" dirty="0">
                <a:uFill>
                  <a:solidFill>
                    <a:srgbClr val="000000"/>
                  </a:solidFill>
                </a:uFill>
                <a:latin typeface="Arial MT"/>
                <a:cs typeface="Arial MT"/>
              </a:rPr>
              <a:t> </a:t>
            </a:r>
            <a:r>
              <a:rPr sz="1800" u="sng" dirty="0">
                <a:uFill>
                  <a:solidFill>
                    <a:srgbClr val="000000"/>
                  </a:solidFill>
                </a:uFill>
                <a:latin typeface="Arial MT"/>
                <a:cs typeface="Arial MT"/>
              </a:rPr>
              <a:t>the</a:t>
            </a:r>
            <a:r>
              <a:rPr sz="1800" u="sng" spc="-25" dirty="0">
                <a:uFill>
                  <a:solidFill>
                    <a:srgbClr val="000000"/>
                  </a:solidFill>
                </a:uFill>
                <a:latin typeface="Arial MT"/>
                <a:cs typeface="Arial MT"/>
              </a:rPr>
              <a:t> </a:t>
            </a:r>
            <a:r>
              <a:rPr sz="1800" u="sng" dirty="0">
                <a:uFill>
                  <a:solidFill>
                    <a:srgbClr val="000000"/>
                  </a:solidFill>
                </a:uFill>
                <a:latin typeface="Arial MT"/>
                <a:cs typeface="Arial MT"/>
              </a:rPr>
              <a:t>VM</a:t>
            </a:r>
            <a:r>
              <a:rPr sz="1800" u="sng" spc="-10" dirty="0">
                <a:uFill>
                  <a:solidFill>
                    <a:srgbClr val="000000"/>
                  </a:solidFill>
                </a:uFill>
                <a:latin typeface="Arial MT"/>
                <a:cs typeface="Arial MT"/>
              </a:rPr>
              <a:t> </a:t>
            </a:r>
            <a:r>
              <a:rPr sz="1800" u="sng" dirty="0">
                <a:uFill>
                  <a:solidFill>
                    <a:srgbClr val="000000"/>
                  </a:solidFill>
                </a:uFill>
                <a:latin typeface="Arial MT"/>
                <a:cs typeface="Arial MT"/>
              </a:rPr>
              <a:t>virtual</a:t>
            </a:r>
            <a:r>
              <a:rPr sz="1800" u="sng" spc="-15" dirty="0">
                <a:uFill>
                  <a:solidFill>
                    <a:srgbClr val="000000"/>
                  </a:solidFill>
                </a:uFill>
                <a:latin typeface="Arial MT"/>
                <a:cs typeface="Arial MT"/>
              </a:rPr>
              <a:t> </a:t>
            </a:r>
            <a:r>
              <a:rPr sz="1800" u="sng" dirty="0">
                <a:uFill>
                  <a:solidFill>
                    <a:srgbClr val="000000"/>
                  </a:solidFill>
                </a:uFill>
                <a:latin typeface="Arial MT"/>
                <a:cs typeface="Arial MT"/>
              </a:rPr>
              <a:t>memory</a:t>
            </a:r>
            <a:r>
              <a:rPr sz="1800" dirty="0">
                <a:latin typeface="Arial MT"/>
                <a:cs typeface="Arial MT"/>
              </a:rPr>
              <a:t>.</a:t>
            </a:r>
            <a:r>
              <a:rPr sz="1800" spc="-10"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page</a:t>
            </a:r>
            <a:r>
              <a:rPr sz="1800" spc="-20" dirty="0">
                <a:latin typeface="Arial MT"/>
                <a:cs typeface="Arial MT"/>
              </a:rPr>
              <a:t> </a:t>
            </a:r>
            <a:r>
              <a:rPr sz="1800" dirty="0">
                <a:latin typeface="Arial MT"/>
                <a:cs typeface="Arial MT"/>
              </a:rPr>
              <a:t>table</a:t>
            </a:r>
            <a:r>
              <a:rPr sz="1800" spc="-15" dirty="0">
                <a:latin typeface="Arial MT"/>
                <a:cs typeface="Arial MT"/>
              </a:rPr>
              <a:t> </a:t>
            </a:r>
            <a:r>
              <a:rPr sz="1800" spc="-10" dirty="0">
                <a:latin typeface="Arial MT"/>
                <a:cs typeface="Arial MT"/>
              </a:rPr>
              <a:t>update 	</a:t>
            </a:r>
            <a:r>
              <a:rPr sz="1800" dirty="0">
                <a:latin typeface="Arial MT"/>
                <a:cs typeface="Arial MT"/>
              </a:rPr>
              <a:t>hypercall</a:t>
            </a:r>
            <a:r>
              <a:rPr sz="1800" spc="-15" dirty="0">
                <a:latin typeface="Arial MT"/>
                <a:cs typeface="Arial MT"/>
              </a:rPr>
              <a:t> </a:t>
            </a:r>
            <a:r>
              <a:rPr sz="1800" dirty="0">
                <a:latin typeface="Arial MT"/>
                <a:cs typeface="Arial MT"/>
              </a:rPr>
              <a:t>should</a:t>
            </a:r>
            <a:r>
              <a:rPr sz="1800" spc="-15" dirty="0">
                <a:latin typeface="Arial MT"/>
                <a:cs typeface="Arial MT"/>
              </a:rPr>
              <a:t> </a:t>
            </a:r>
            <a:r>
              <a:rPr sz="1800" dirty="0">
                <a:latin typeface="Arial MT"/>
                <a:cs typeface="Arial MT"/>
              </a:rPr>
              <a:t>be</a:t>
            </a:r>
            <a:r>
              <a:rPr sz="1800" spc="-15" dirty="0">
                <a:latin typeface="Arial MT"/>
                <a:cs typeface="Arial MT"/>
              </a:rPr>
              <a:t> </a:t>
            </a:r>
            <a:r>
              <a:rPr sz="1800" dirty="0">
                <a:latin typeface="Arial MT"/>
                <a:cs typeface="Arial MT"/>
              </a:rPr>
              <a:t>intercepted</a:t>
            </a:r>
            <a:r>
              <a:rPr sz="1800" spc="-15" dirty="0">
                <a:latin typeface="Arial MT"/>
                <a:cs typeface="Arial MT"/>
              </a:rPr>
              <a:t> </a:t>
            </a:r>
            <a:r>
              <a:rPr sz="1800" dirty="0">
                <a:latin typeface="Arial MT"/>
                <a:cs typeface="Arial MT"/>
              </a:rPr>
              <a:t>and</a:t>
            </a:r>
            <a:r>
              <a:rPr sz="1800" spc="-25" dirty="0">
                <a:latin typeface="Arial MT"/>
                <a:cs typeface="Arial MT"/>
              </a:rPr>
              <a:t> </a:t>
            </a:r>
            <a:r>
              <a:rPr sz="1800" dirty="0">
                <a:latin typeface="Arial MT"/>
                <a:cs typeface="Arial MT"/>
              </a:rPr>
              <a:t>the</a:t>
            </a:r>
            <a:r>
              <a:rPr sz="1800" spc="-15" dirty="0">
                <a:latin typeface="Arial MT"/>
                <a:cs typeface="Arial MT"/>
              </a:rPr>
              <a:t> </a:t>
            </a:r>
            <a:r>
              <a:rPr sz="1800" dirty="0">
                <a:latin typeface="Arial MT"/>
                <a:cs typeface="Arial MT"/>
              </a:rPr>
              <a:t>page</a:t>
            </a:r>
            <a:r>
              <a:rPr sz="1800" spc="-15" dirty="0">
                <a:latin typeface="Arial MT"/>
                <a:cs typeface="Arial MT"/>
              </a:rPr>
              <a:t> </a:t>
            </a:r>
            <a:r>
              <a:rPr sz="1800" dirty="0">
                <a:latin typeface="Arial MT"/>
                <a:cs typeface="Arial MT"/>
              </a:rPr>
              <a:t>should</a:t>
            </a:r>
            <a:r>
              <a:rPr sz="1800" spc="-15" dirty="0">
                <a:latin typeface="Arial MT"/>
                <a:cs typeface="Arial MT"/>
              </a:rPr>
              <a:t> </a:t>
            </a:r>
            <a:r>
              <a:rPr sz="1800" dirty="0">
                <a:latin typeface="Arial MT"/>
                <a:cs typeface="Arial MT"/>
              </a:rPr>
              <a:t>be</a:t>
            </a:r>
            <a:r>
              <a:rPr sz="1800" spc="-25" dirty="0">
                <a:latin typeface="Arial MT"/>
                <a:cs typeface="Arial MT"/>
              </a:rPr>
              <a:t> </a:t>
            </a:r>
            <a:r>
              <a:rPr sz="1800" dirty="0">
                <a:latin typeface="Arial MT"/>
                <a:cs typeface="Arial MT"/>
              </a:rPr>
              <a:t>encrypted</a:t>
            </a:r>
            <a:r>
              <a:rPr sz="1800" spc="-15" dirty="0">
                <a:latin typeface="Arial MT"/>
                <a:cs typeface="Arial MT"/>
              </a:rPr>
              <a:t> </a:t>
            </a:r>
            <a:r>
              <a:rPr sz="1800" dirty="0">
                <a:latin typeface="Arial MT"/>
                <a:cs typeface="Arial MT"/>
              </a:rPr>
              <a:t>so</a:t>
            </a:r>
            <a:r>
              <a:rPr sz="1800" spc="-25" dirty="0">
                <a:latin typeface="Arial MT"/>
                <a:cs typeface="Arial MT"/>
              </a:rPr>
              <a:t> </a:t>
            </a:r>
            <a:r>
              <a:rPr sz="1800" spc="-20" dirty="0">
                <a:latin typeface="Arial MT"/>
                <a:cs typeface="Arial MT"/>
              </a:rPr>
              <a:t>that 	</a:t>
            </a:r>
            <a:r>
              <a:rPr sz="1800" dirty="0">
                <a:latin typeface="Arial MT"/>
                <a:cs typeface="Arial MT"/>
              </a:rPr>
              <a:t>Dom0</a:t>
            </a:r>
            <a:r>
              <a:rPr sz="1800" spc="-15" dirty="0">
                <a:latin typeface="Arial MT"/>
                <a:cs typeface="Arial MT"/>
              </a:rPr>
              <a:t> </a:t>
            </a:r>
            <a:r>
              <a:rPr sz="1800" dirty="0">
                <a:latin typeface="Arial MT"/>
                <a:cs typeface="Arial MT"/>
              </a:rPr>
              <a:t>handles</a:t>
            </a:r>
            <a:r>
              <a:rPr sz="1800" spc="-10" dirty="0">
                <a:latin typeface="Arial MT"/>
                <a:cs typeface="Arial MT"/>
              </a:rPr>
              <a:t> </a:t>
            </a:r>
            <a:r>
              <a:rPr sz="1800" dirty="0">
                <a:latin typeface="Arial MT"/>
                <a:cs typeface="Arial MT"/>
              </a:rPr>
              <a:t>only</a:t>
            </a:r>
            <a:r>
              <a:rPr sz="1800" spc="-20" dirty="0">
                <a:latin typeface="Arial MT"/>
                <a:cs typeface="Arial MT"/>
              </a:rPr>
              <a:t> </a:t>
            </a:r>
            <a:r>
              <a:rPr sz="1800" dirty="0">
                <a:latin typeface="Arial MT"/>
                <a:cs typeface="Arial MT"/>
              </a:rPr>
              <a:t>encrypted</a:t>
            </a:r>
            <a:r>
              <a:rPr sz="1800" spc="-15" dirty="0">
                <a:latin typeface="Arial MT"/>
                <a:cs typeface="Arial MT"/>
              </a:rPr>
              <a:t> </a:t>
            </a:r>
            <a:r>
              <a:rPr sz="1800" dirty="0">
                <a:latin typeface="Arial MT"/>
                <a:cs typeface="Arial MT"/>
              </a:rPr>
              <a:t>pages</a:t>
            </a:r>
            <a:r>
              <a:rPr sz="1800" spc="-15"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VM.</a:t>
            </a:r>
            <a:r>
              <a:rPr sz="1800" spc="-10" dirty="0">
                <a:latin typeface="Arial MT"/>
                <a:cs typeface="Arial MT"/>
              </a:rPr>
              <a:t> </a:t>
            </a:r>
            <a:r>
              <a:rPr sz="1800" dirty="0">
                <a:latin typeface="Arial MT"/>
                <a:cs typeface="Arial MT"/>
              </a:rPr>
              <a:t>To</a:t>
            </a:r>
            <a:r>
              <a:rPr sz="1800" spc="-15" dirty="0">
                <a:latin typeface="Arial MT"/>
                <a:cs typeface="Arial MT"/>
              </a:rPr>
              <a:t> </a:t>
            </a:r>
            <a:r>
              <a:rPr sz="1800" dirty="0">
                <a:latin typeface="Arial MT"/>
                <a:cs typeface="Arial MT"/>
              </a:rPr>
              <a:t>guarantee</a:t>
            </a:r>
            <a:r>
              <a:rPr sz="1800" spc="-15" dirty="0">
                <a:latin typeface="Arial MT"/>
                <a:cs typeface="Arial MT"/>
              </a:rPr>
              <a:t> </a:t>
            </a:r>
            <a:r>
              <a:rPr sz="1800" spc="-25" dirty="0">
                <a:latin typeface="Arial MT"/>
                <a:cs typeface="Arial MT"/>
              </a:rPr>
              <a:t>the</a:t>
            </a:r>
            <a:r>
              <a:rPr sz="1800" spc="500" dirty="0">
                <a:latin typeface="Arial MT"/>
                <a:cs typeface="Arial MT"/>
              </a:rPr>
              <a:t> 	</a:t>
            </a:r>
            <a:r>
              <a:rPr sz="1800" dirty="0">
                <a:latin typeface="Arial MT"/>
                <a:cs typeface="Arial MT"/>
              </a:rPr>
              <a:t>integrity,</a:t>
            </a:r>
            <a:r>
              <a:rPr sz="1800" spc="-35" dirty="0">
                <a:latin typeface="Arial MT"/>
                <a:cs typeface="Arial MT"/>
              </a:rPr>
              <a:t> </a:t>
            </a:r>
            <a:r>
              <a:rPr sz="1800" dirty="0">
                <a:latin typeface="Arial MT"/>
                <a:cs typeface="Arial MT"/>
              </a:rPr>
              <a:t>the</a:t>
            </a:r>
            <a:r>
              <a:rPr sz="1800" spc="-35" dirty="0">
                <a:latin typeface="Arial MT"/>
                <a:cs typeface="Arial MT"/>
              </a:rPr>
              <a:t> </a:t>
            </a:r>
            <a:r>
              <a:rPr sz="1800" dirty="0">
                <a:latin typeface="Arial MT"/>
                <a:cs typeface="Arial MT"/>
              </a:rPr>
              <a:t>hypervisor</a:t>
            </a:r>
            <a:r>
              <a:rPr sz="1800" spc="-25" dirty="0">
                <a:latin typeface="Arial MT"/>
                <a:cs typeface="Arial MT"/>
              </a:rPr>
              <a:t> </a:t>
            </a:r>
            <a:r>
              <a:rPr sz="1800" dirty="0">
                <a:latin typeface="Arial MT"/>
                <a:cs typeface="Arial MT"/>
              </a:rPr>
              <a:t>should</a:t>
            </a:r>
            <a:r>
              <a:rPr sz="1800" spc="-20" dirty="0">
                <a:latin typeface="Arial MT"/>
                <a:cs typeface="Arial MT"/>
              </a:rPr>
              <a:t> </a:t>
            </a:r>
            <a:r>
              <a:rPr sz="1800" dirty="0">
                <a:latin typeface="Arial MT"/>
                <a:cs typeface="Arial MT"/>
              </a:rPr>
              <a:t>calculate</a:t>
            </a:r>
            <a:r>
              <a:rPr sz="1800" spc="-40" dirty="0">
                <a:latin typeface="Arial MT"/>
                <a:cs typeface="Arial MT"/>
              </a:rPr>
              <a:t> </a:t>
            </a:r>
            <a:r>
              <a:rPr sz="1800" dirty="0">
                <a:latin typeface="Arial MT"/>
                <a:cs typeface="Arial MT"/>
              </a:rPr>
              <a:t>a</a:t>
            </a:r>
            <a:r>
              <a:rPr sz="1800" spc="-25" dirty="0">
                <a:latin typeface="Arial MT"/>
                <a:cs typeface="Arial MT"/>
              </a:rPr>
              <a:t> </a:t>
            </a:r>
            <a:r>
              <a:rPr sz="1800" dirty="0">
                <a:latin typeface="Arial MT"/>
                <a:cs typeface="Arial MT"/>
              </a:rPr>
              <a:t>hash</a:t>
            </a:r>
            <a:r>
              <a:rPr sz="1800" spc="-5" dirty="0">
                <a:latin typeface="Arial MT"/>
                <a:cs typeface="Arial MT"/>
              </a:rPr>
              <a:t> </a:t>
            </a:r>
            <a:r>
              <a:rPr sz="1800" dirty="0">
                <a:latin typeface="Arial MT"/>
                <a:cs typeface="Arial MT"/>
              </a:rPr>
              <a:t>(cryptographic</a:t>
            </a:r>
            <a:r>
              <a:rPr sz="1800" spc="-25" dirty="0">
                <a:latin typeface="Arial MT"/>
                <a:cs typeface="Arial MT"/>
              </a:rPr>
              <a:t> </a:t>
            </a:r>
            <a:r>
              <a:rPr sz="1800" spc="-10" dirty="0">
                <a:latin typeface="Arial MT"/>
                <a:cs typeface="Arial MT"/>
              </a:rPr>
              <a:t>process</a:t>
            </a:r>
            <a:r>
              <a:rPr sz="1800" spc="-10" dirty="0" smtClean="0">
                <a:latin typeface="Arial MT"/>
                <a:cs typeface="Arial MT"/>
              </a:rPr>
              <a:t>)</a:t>
            </a:r>
            <a:r>
              <a:rPr lang="en-US" sz="1800" spc="-10" dirty="0" smtClean="0">
                <a:latin typeface="Arial MT"/>
                <a:cs typeface="Arial MT"/>
              </a:rPr>
              <a:t> of all the memory pages before they are saved by Dom0. An address translation is necessary as a restored </a:t>
            </a:r>
            <a:r>
              <a:rPr lang="en-US" sz="1800" spc="-10" dirty="0" err="1" smtClean="0">
                <a:latin typeface="Arial MT"/>
                <a:cs typeface="Arial MT"/>
              </a:rPr>
              <a:t>DomU</a:t>
            </a:r>
            <a:r>
              <a:rPr lang="en-US" sz="1800" spc="-10" dirty="0" smtClean="0">
                <a:latin typeface="Arial MT"/>
                <a:cs typeface="Arial MT"/>
              </a:rPr>
              <a:t> may be allocated a different memory region.</a:t>
            </a:r>
          </a:p>
          <a:p>
            <a:pPr marL="731520" marR="5080" lvl="1" indent="-285750">
              <a:lnSpc>
                <a:spcPct val="101800"/>
              </a:lnSpc>
              <a:spcBef>
                <a:spcPts val="420"/>
              </a:spcBef>
              <a:buClr>
                <a:srgbClr val="9999CC"/>
              </a:buClr>
              <a:buSzPct val="80555"/>
              <a:buFont typeface="Wingdings" panose="05000000000000000000" pitchFamily="2" charset="2"/>
              <a:buChar char="§"/>
              <a:tabLst>
                <a:tab pos="756285" algn="l"/>
              </a:tabLst>
            </a:pPr>
            <a:r>
              <a:rPr lang="en-US" sz="1800" dirty="0" smtClean="0">
                <a:latin typeface="Arial MT"/>
                <a:cs typeface="Arial MT"/>
              </a:rPr>
              <a:t>By</a:t>
            </a:r>
            <a:r>
              <a:rPr lang="en-US" sz="1800" spc="-20" dirty="0" smtClean="0">
                <a:latin typeface="Arial MT"/>
                <a:cs typeface="Arial MT"/>
              </a:rPr>
              <a:t> </a:t>
            </a:r>
            <a:r>
              <a:rPr lang="en-US" sz="1800" dirty="0" smtClean="0">
                <a:latin typeface="Arial MT"/>
                <a:cs typeface="Arial MT"/>
              </a:rPr>
              <a:t>implementing</a:t>
            </a:r>
            <a:r>
              <a:rPr lang="en-US" sz="1800" spc="-15" dirty="0" smtClean="0">
                <a:latin typeface="Arial MT"/>
                <a:cs typeface="Arial MT"/>
              </a:rPr>
              <a:t> </a:t>
            </a:r>
            <a:r>
              <a:rPr lang="en-US" sz="1800" dirty="0" smtClean="0">
                <a:latin typeface="Arial MT"/>
                <a:cs typeface="Arial MT"/>
              </a:rPr>
              <a:t>least</a:t>
            </a:r>
            <a:r>
              <a:rPr lang="en-US" sz="1800" spc="-15" dirty="0" smtClean="0">
                <a:latin typeface="Arial MT"/>
                <a:cs typeface="Arial MT"/>
              </a:rPr>
              <a:t> </a:t>
            </a:r>
            <a:r>
              <a:rPr lang="en-US" sz="1800" dirty="0" smtClean="0">
                <a:latin typeface="Arial MT"/>
                <a:cs typeface="Arial MT"/>
              </a:rPr>
              <a:t>privilege</a:t>
            </a:r>
            <a:r>
              <a:rPr lang="en-US" sz="1800" spc="-30" dirty="0" smtClean="0">
                <a:latin typeface="Arial MT"/>
                <a:cs typeface="Arial MT"/>
              </a:rPr>
              <a:t> </a:t>
            </a:r>
            <a:r>
              <a:rPr lang="en-US" sz="1800" dirty="0" smtClean="0">
                <a:latin typeface="Arial MT"/>
                <a:cs typeface="Arial MT"/>
              </a:rPr>
              <a:t>access,</a:t>
            </a:r>
            <a:r>
              <a:rPr lang="en-US" sz="1800" spc="-10" dirty="0" smtClean="0">
                <a:latin typeface="Arial MT"/>
                <a:cs typeface="Arial MT"/>
              </a:rPr>
              <a:t> </a:t>
            </a:r>
            <a:r>
              <a:rPr lang="en-US" sz="1800" dirty="0" err="1" smtClean="0">
                <a:latin typeface="Arial MT"/>
                <a:cs typeface="Arial MT"/>
              </a:rPr>
              <a:t>hypercall</a:t>
            </a:r>
            <a:r>
              <a:rPr lang="en-US" sz="1800" spc="-25" dirty="0" smtClean="0">
                <a:latin typeface="Arial MT"/>
                <a:cs typeface="Arial MT"/>
              </a:rPr>
              <a:t> </a:t>
            </a:r>
            <a:r>
              <a:rPr lang="en-US" sz="1800" dirty="0" smtClean="0">
                <a:latin typeface="Arial MT"/>
                <a:cs typeface="Arial MT"/>
              </a:rPr>
              <a:t>restrictions,</a:t>
            </a:r>
            <a:r>
              <a:rPr lang="en-US" sz="1800" spc="-15" dirty="0" smtClean="0">
                <a:latin typeface="Arial MT"/>
                <a:cs typeface="Arial MT"/>
              </a:rPr>
              <a:t> </a:t>
            </a:r>
            <a:r>
              <a:rPr lang="en-US" sz="1800" spc="-20" dirty="0" smtClean="0">
                <a:latin typeface="Arial MT"/>
                <a:cs typeface="Arial MT"/>
              </a:rPr>
              <a:t>live 	</a:t>
            </a:r>
            <a:r>
              <a:rPr lang="en-US" sz="1800" dirty="0" smtClean="0">
                <a:latin typeface="Arial MT"/>
                <a:cs typeface="Arial MT"/>
              </a:rPr>
              <a:t>patching,</a:t>
            </a:r>
            <a:r>
              <a:rPr lang="en-US" sz="1800" spc="-25" dirty="0" smtClean="0">
                <a:latin typeface="Arial MT"/>
                <a:cs typeface="Arial MT"/>
              </a:rPr>
              <a:t> </a:t>
            </a:r>
            <a:r>
              <a:rPr lang="en-US" sz="1800" spc="-10" dirty="0" smtClean="0">
                <a:latin typeface="Arial MT"/>
                <a:cs typeface="Arial MT"/>
              </a:rPr>
              <a:t>real-</a:t>
            </a:r>
            <a:r>
              <a:rPr lang="en-US" sz="1800" dirty="0" smtClean="0">
                <a:latin typeface="Arial MT"/>
                <a:cs typeface="Arial MT"/>
              </a:rPr>
              <a:t>time</a:t>
            </a:r>
            <a:r>
              <a:rPr lang="en-US" sz="1800" spc="-20" dirty="0" smtClean="0">
                <a:latin typeface="Arial MT"/>
                <a:cs typeface="Arial MT"/>
              </a:rPr>
              <a:t> </a:t>
            </a:r>
            <a:r>
              <a:rPr lang="en-US" sz="1800" dirty="0" smtClean="0">
                <a:latin typeface="Arial MT"/>
                <a:cs typeface="Arial MT"/>
              </a:rPr>
              <a:t>monitoring,</a:t>
            </a:r>
            <a:r>
              <a:rPr lang="en-US" sz="1800" spc="-10" dirty="0" smtClean="0">
                <a:latin typeface="Arial MT"/>
                <a:cs typeface="Arial MT"/>
              </a:rPr>
              <a:t> </a:t>
            </a:r>
            <a:r>
              <a:rPr lang="en-US" sz="1800" dirty="0" smtClean="0">
                <a:latin typeface="Arial MT"/>
                <a:cs typeface="Arial MT"/>
              </a:rPr>
              <a:t>and</a:t>
            </a:r>
            <a:r>
              <a:rPr lang="en-US" sz="1800" spc="-20" dirty="0" smtClean="0">
                <a:latin typeface="Arial MT"/>
                <a:cs typeface="Arial MT"/>
              </a:rPr>
              <a:t> </a:t>
            </a:r>
            <a:r>
              <a:rPr lang="en-US" sz="1800" dirty="0" smtClean="0">
                <a:latin typeface="Arial MT"/>
                <a:cs typeface="Arial MT"/>
              </a:rPr>
              <a:t>hardware</a:t>
            </a:r>
            <a:r>
              <a:rPr lang="en-US" sz="1800" spc="-15" dirty="0" smtClean="0">
                <a:latin typeface="Arial MT"/>
                <a:cs typeface="Arial MT"/>
              </a:rPr>
              <a:t> </a:t>
            </a:r>
            <a:r>
              <a:rPr lang="en-US" sz="1800" dirty="0" smtClean="0">
                <a:latin typeface="Arial MT"/>
                <a:cs typeface="Arial MT"/>
              </a:rPr>
              <a:t>security,</a:t>
            </a:r>
            <a:r>
              <a:rPr lang="en-US" sz="1800" spc="-10" dirty="0" smtClean="0">
                <a:latin typeface="Arial MT"/>
                <a:cs typeface="Arial MT"/>
              </a:rPr>
              <a:t> </a:t>
            </a:r>
            <a:r>
              <a:rPr lang="en-US" sz="1800" dirty="0" smtClean="0">
                <a:latin typeface="Arial MT"/>
                <a:cs typeface="Arial MT"/>
              </a:rPr>
              <a:t>you</a:t>
            </a:r>
            <a:r>
              <a:rPr lang="en-US" sz="1800" spc="-30" dirty="0" smtClean="0">
                <a:latin typeface="Arial MT"/>
                <a:cs typeface="Arial MT"/>
              </a:rPr>
              <a:t> </a:t>
            </a:r>
            <a:r>
              <a:rPr lang="en-US" sz="1800" dirty="0" smtClean="0">
                <a:latin typeface="Arial MT"/>
                <a:cs typeface="Arial MT"/>
              </a:rPr>
              <a:t>can</a:t>
            </a:r>
            <a:r>
              <a:rPr lang="en-US" sz="1800" spc="-15" dirty="0" smtClean="0">
                <a:latin typeface="Arial MT"/>
                <a:cs typeface="Arial MT"/>
              </a:rPr>
              <a:t> </a:t>
            </a:r>
            <a:r>
              <a:rPr lang="en-US" sz="1800" spc="-10" dirty="0" smtClean="0">
                <a:latin typeface="Arial MT"/>
                <a:cs typeface="Arial MT"/>
              </a:rPr>
              <a:t>greatly </a:t>
            </a:r>
            <a:r>
              <a:rPr lang="en-US" sz="1800" dirty="0" smtClean="0">
                <a:latin typeface="Arial MT"/>
                <a:cs typeface="Arial MT"/>
              </a:rPr>
              <a:t>reduce</a:t>
            </a:r>
            <a:r>
              <a:rPr lang="en-US" sz="1800" spc="-15" dirty="0" smtClean="0">
                <a:latin typeface="Arial MT"/>
                <a:cs typeface="Arial MT"/>
              </a:rPr>
              <a:t> </a:t>
            </a:r>
            <a:r>
              <a:rPr lang="en-US" sz="1800" dirty="0" smtClean="0">
                <a:latin typeface="Arial MT"/>
                <a:cs typeface="Arial MT"/>
              </a:rPr>
              <a:t>attack</a:t>
            </a:r>
            <a:r>
              <a:rPr lang="en-US" sz="1800" spc="-15" dirty="0" smtClean="0">
                <a:latin typeface="Arial MT"/>
                <a:cs typeface="Arial MT"/>
              </a:rPr>
              <a:t> </a:t>
            </a:r>
            <a:r>
              <a:rPr lang="en-US" sz="1800" dirty="0" smtClean="0">
                <a:latin typeface="Arial MT"/>
                <a:cs typeface="Arial MT"/>
              </a:rPr>
              <a:t>vectors</a:t>
            </a:r>
            <a:r>
              <a:rPr lang="en-US" sz="1800" spc="-5" dirty="0" smtClean="0">
                <a:latin typeface="Arial MT"/>
                <a:cs typeface="Arial MT"/>
              </a:rPr>
              <a:t> </a:t>
            </a:r>
            <a:r>
              <a:rPr lang="en-US" sz="1800" dirty="0" smtClean="0">
                <a:latin typeface="Arial MT"/>
                <a:cs typeface="Arial MT"/>
              </a:rPr>
              <a:t>and</a:t>
            </a:r>
            <a:r>
              <a:rPr lang="en-US" sz="1800" spc="-5" dirty="0" smtClean="0">
                <a:latin typeface="Arial MT"/>
                <a:cs typeface="Arial MT"/>
              </a:rPr>
              <a:t> </a:t>
            </a:r>
            <a:r>
              <a:rPr lang="en-US" sz="1800" dirty="0" smtClean="0">
                <a:latin typeface="Arial MT"/>
                <a:cs typeface="Arial MT"/>
              </a:rPr>
              <a:t>ensure</a:t>
            </a:r>
            <a:r>
              <a:rPr lang="en-US" sz="1800" spc="-25" dirty="0" smtClean="0">
                <a:latin typeface="Arial MT"/>
                <a:cs typeface="Arial MT"/>
              </a:rPr>
              <a:t> </a:t>
            </a:r>
            <a:r>
              <a:rPr lang="en-US" sz="1800" dirty="0" smtClean="0">
                <a:latin typeface="Arial MT"/>
                <a:cs typeface="Arial MT"/>
              </a:rPr>
              <a:t>a</a:t>
            </a:r>
            <a:r>
              <a:rPr lang="en-US" sz="1800" spc="-10" dirty="0" smtClean="0">
                <a:latin typeface="Arial MT"/>
                <a:cs typeface="Arial MT"/>
              </a:rPr>
              <a:t> </a:t>
            </a:r>
            <a:r>
              <a:rPr lang="en-US" sz="1800" dirty="0" smtClean="0">
                <a:latin typeface="Arial MT"/>
                <a:cs typeface="Arial MT"/>
              </a:rPr>
              <a:t>secure</a:t>
            </a:r>
            <a:r>
              <a:rPr lang="en-US" sz="1800" spc="-15" dirty="0" smtClean="0">
                <a:latin typeface="Arial MT"/>
                <a:cs typeface="Arial MT"/>
              </a:rPr>
              <a:t> </a:t>
            </a:r>
            <a:r>
              <a:rPr lang="en-US" sz="1800" dirty="0" smtClean="0">
                <a:latin typeface="Arial MT"/>
                <a:cs typeface="Arial MT"/>
              </a:rPr>
              <a:t>cloud</a:t>
            </a:r>
            <a:r>
              <a:rPr lang="en-US" sz="1800" spc="-15" dirty="0" smtClean="0">
                <a:latin typeface="Arial MT"/>
                <a:cs typeface="Arial MT"/>
              </a:rPr>
              <a:t> </a:t>
            </a:r>
            <a:r>
              <a:rPr lang="en-US" sz="1800" spc="-10" dirty="0" smtClean="0">
                <a:latin typeface="Arial MT"/>
                <a:cs typeface="Arial MT"/>
              </a:rPr>
              <a:t>infrastructure.</a:t>
            </a:r>
            <a:endParaRPr lang="en-US" sz="1800" dirty="0" smtClean="0">
              <a:latin typeface="Arial MT"/>
              <a:cs typeface="Arial MT"/>
            </a:endParaRPr>
          </a:p>
        </p:txBody>
      </p:sp>
    </p:spTree>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 y="582899"/>
            <a:ext cx="8763000" cy="331501"/>
          </a:xfrm>
          <a:prstGeom prst="rect">
            <a:avLst/>
          </a:prstGeom>
        </p:spPr>
        <p:txBody>
          <a:bodyPr vert="horz" wrap="square" lIns="0" tIns="10795" rIns="0" bIns="0" rtlCol="0">
            <a:spAutoFit/>
          </a:bodyPr>
          <a:lstStyle/>
          <a:p>
            <a:pPr marL="475615" marR="5080">
              <a:lnSpc>
                <a:spcPts val="2520"/>
              </a:lnSpc>
              <a:spcBef>
                <a:spcPts val="85"/>
              </a:spcBef>
            </a:pPr>
            <a:r>
              <a:rPr lang="en-US" sz="2800" dirty="0"/>
              <a:t>Cloud</a:t>
            </a:r>
            <a:r>
              <a:rPr lang="en-US" sz="2800" spc="-35" dirty="0"/>
              <a:t> </a:t>
            </a:r>
            <a:r>
              <a:rPr lang="en-US" sz="2800" dirty="0"/>
              <a:t>security</a:t>
            </a:r>
            <a:r>
              <a:rPr lang="en-US" sz="2800" spc="-20" dirty="0"/>
              <a:t> </a:t>
            </a:r>
            <a:r>
              <a:rPr lang="en-US" sz="2800" spc="-10" dirty="0"/>
              <a:t>risks</a:t>
            </a:r>
            <a:endParaRPr sz="2800" dirty="0"/>
          </a:p>
        </p:txBody>
      </p:sp>
      <p:sp>
        <p:nvSpPr>
          <p:cNvPr id="3" name="object 3"/>
          <p:cNvSpPr txBox="1">
            <a:spLocks noGrp="1"/>
          </p:cNvSpPr>
          <p:nvPr>
            <p:ph idx="1"/>
          </p:nvPr>
        </p:nvSpPr>
        <p:spPr>
          <a:xfrm>
            <a:off x="304800" y="1295400"/>
            <a:ext cx="8382000" cy="1708545"/>
          </a:xfrm>
          <a:prstGeom prst="rect">
            <a:avLst/>
          </a:prstGeom>
        </p:spPr>
        <p:txBody>
          <a:bodyPr vert="horz" wrap="square" lIns="0" tIns="10795" rIns="0" bIns="0" rtlCol="0">
            <a:spAutoFit/>
          </a:bodyPr>
          <a:lstStyle/>
          <a:p>
            <a:pPr marL="515620" marR="5080" indent="-349885">
              <a:lnSpc>
                <a:spcPts val="2520"/>
              </a:lnSpc>
              <a:spcBef>
                <a:spcPts val="85"/>
              </a:spcBef>
              <a:buClr>
                <a:srgbClr val="00007C"/>
              </a:buClr>
              <a:buSzPct val="75000"/>
              <a:buFont typeface="Wingdings"/>
              <a:buChar char=""/>
              <a:tabLst>
                <a:tab pos="515620" algn="l"/>
              </a:tabLst>
            </a:pPr>
            <a:r>
              <a:rPr spc="-10" dirty="0">
                <a:solidFill>
                  <a:srgbClr val="00AF50"/>
                </a:solidFill>
              </a:rPr>
              <a:t>Third-</a:t>
            </a:r>
            <a:r>
              <a:rPr dirty="0">
                <a:solidFill>
                  <a:srgbClr val="00AF50"/>
                </a:solidFill>
              </a:rPr>
              <a:t>party</a:t>
            </a:r>
            <a:r>
              <a:rPr spc="-30" dirty="0">
                <a:solidFill>
                  <a:srgbClr val="00AF50"/>
                </a:solidFill>
              </a:rPr>
              <a:t> </a:t>
            </a:r>
            <a:r>
              <a:rPr dirty="0">
                <a:solidFill>
                  <a:srgbClr val="00AF50"/>
                </a:solidFill>
              </a:rPr>
              <a:t>control</a:t>
            </a:r>
            <a:r>
              <a:rPr spc="-15" dirty="0">
                <a:solidFill>
                  <a:srgbClr val="00AF50"/>
                </a:solidFill>
              </a:rPr>
              <a:t> </a:t>
            </a:r>
            <a:r>
              <a:rPr dirty="0">
                <a:latin typeface="Wingdings"/>
                <a:cs typeface="Wingdings"/>
              </a:rPr>
              <a:t></a:t>
            </a:r>
            <a:r>
              <a:rPr spc="40" dirty="0">
                <a:latin typeface="Times New Roman"/>
                <a:cs typeface="Times New Roman"/>
              </a:rPr>
              <a:t> </a:t>
            </a:r>
            <a:r>
              <a:rPr dirty="0"/>
              <a:t>generates</a:t>
            </a:r>
            <a:r>
              <a:rPr spc="-15" dirty="0"/>
              <a:t> </a:t>
            </a:r>
            <a:r>
              <a:rPr dirty="0"/>
              <a:t>a</a:t>
            </a:r>
            <a:r>
              <a:rPr spc="-15" dirty="0"/>
              <a:t> </a:t>
            </a:r>
            <a:r>
              <a:rPr dirty="0"/>
              <a:t>spectrum</a:t>
            </a:r>
            <a:r>
              <a:rPr spc="-20" dirty="0"/>
              <a:t> </a:t>
            </a:r>
            <a:r>
              <a:rPr dirty="0"/>
              <a:t>of</a:t>
            </a:r>
            <a:r>
              <a:rPr spc="-25" dirty="0"/>
              <a:t> </a:t>
            </a:r>
            <a:r>
              <a:rPr dirty="0"/>
              <a:t>concerns</a:t>
            </a:r>
            <a:r>
              <a:rPr spc="-30" dirty="0"/>
              <a:t> </a:t>
            </a:r>
            <a:r>
              <a:rPr dirty="0"/>
              <a:t>caused</a:t>
            </a:r>
            <a:r>
              <a:rPr spc="-25" dirty="0"/>
              <a:t> </a:t>
            </a:r>
            <a:r>
              <a:rPr dirty="0"/>
              <a:t>by</a:t>
            </a:r>
            <a:r>
              <a:rPr spc="-15" dirty="0"/>
              <a:t> </a:t>
            </a:r>
            <a:r>
              <a:rPr spc="-25" dirty="0"/>
              <a:t>the </a:t>
            </a:r>
            <a:r>
              <a:rPr dirty="0"/>
              <a:t>lack</a:t>
            </a:r>
            <a:r>
              <a:rPr spc="-25" dirty="0"/>
              <a:t> </a:t>
            </a:r>
            <a:r>
              <a:rPr dirty="0"/>
              <a:t>of</a:t>
            </a:r>
            <a:r>
              <a:rPr spc="-30" dirty="0"/>
              <a:t> </a:t>
            </a:r>
            <a:r>
              <a:rPr dirty="0"/>
              <a:t>transparency</a:t>
            </a:r>
            <a:r>
              <a:rPr spc="-25" dirty="0"/>
              <a:t> </a:t>
            </a:r>
            <a:r>
              <a:rPr dirty="0"/>
              <a:t>and</a:t>
            </a:r>
            <a:r>
              <a:rPr spc="-20" dirty="0"/>
              <a:t> </a:t>
            </a:r>
            <a:r>
              <a:rPr dirty="0"/>
              <a:t>limited</a:t>
            </a:r>
            <a:r>
              <a:rPr spc="-25" dirty="0"/>
              <a:t> </a:t>
            </a:r>
            <a:r>
              <a:rPr dirty="0"/>
              <a:t>user</a:t>
            </a:r>
            <a:r>
              <a:rPr spc="-20" dirty="0"/>
              <a:t> </a:t>
            </a:r>
            <a:r>
              <a:rPr spc="-10" dirty="0"/>
              <a:t>control.</a:t>
            </a:r>
          </a:p>
          <a:p>
            <a:pPr marL="515620" marR="327660" indent="-349885">
              <a:lnSpc>
                <a:spcPct val="104700"/>
              </a:lnSpc>
              <a:spcBef>
                <a:spcPts val="280"/>
              </a:spcBef>
              <a:buClr>
                <a:srgbClr val="00007C"/>
              </a:buClr>
              <a:buSzPct val="75000"/>
              <a:buFont typeface="Wingdings"/>
              <a:buChar char=""/>
              <a:tabLst>
                <a:tab pos="515620" algn="l"/>
              </a:tabLst>
            </a:pPr>
            <a:r>
              <a:rPr dirty="0">
                <a:solidFill>
                  <a:srgbClr val="00AF50"/>
                </a:solidFill>
              </a:rPr>
              <a:t>Availability</a:t>
            </a:r>
            <a:r>
              <a:rPr spc="-35" dirty="0">
                <a:solidFill>
                  <a:srgbClr val="00AF50"/>
                </a:solidFill>
              </a:rPr>
              <a:t> </a:t>
            </a:r>
            <a:r>
              <a:rPr dirty="0">
                <a:solidFill>
                  <a:srgbClr val="00AF50"/>
                </a:solidFill>
              </a:rPr>
              <a:t>of</a:t>
            </a:r>
            <a:r>
              <a:rPr spc="-45" dirty="0">
                <a:solidFill>
                  <a:srgbClr val="00AF50"/>
                </a:solidFill>
              </a:rPr>
              <a:t> </a:t>
            </a:r>
            <a:r>
              <a:rPr dirty="0">
                <a:solidFill>
                  <a:srgbClr val="00AF50"/>
                </a:solidFill>
              </a:rPr>
              <a:t>cloud</a:t>
            </a:r>
            <a:r>
              <a:rPr spc="-35" dirty="0">
                <a:solidFill>
                  <a:srgbClr val="00AF50"/>
                </a:solidFill>
              </a:rPr>
              <a:t> </a:t>
            </a:r>
            <a:r>
              <a:rPr dirty="0">
                <a:solidFill>
                  <a:srgbClr val="00AF50"/>
                </a:solidFill>
              </a:rPr>
              <a:t>services</a:t>
            </a:r>
            <a:r>
              <a:rPr spc="-35" dirty="0">
                <a:solidFill>
                  <a:srgbClr val="00AF50"/>
                </a:solidFill>
              </a:rPr>
              <a:t> </a:t>
            </a:r>
            <a:r>
              <a:rPr dirty="0">
                <a:latin typeface="Wingdings"/>
                <a:cs typeface="Wingdings"/>
              </a:rPr>
              <a:t></a:t>
            </a:r>
            <a:r>
              <a:rPr spc="20" dirty="0">
                <a:latin typeface="Times New Roman"/>
                <a:cs typeface="Times New Roman"/>
              </a:rPr>
              <a:t> </a:t>
            </a:r>
            <a:r>
              <a:rPr dirty="0"/>
              <a:t>system</a:t>
            </a:r>
            <a:r>
              <a:rPr spc="-30" dirty="0"/>
              <a:t> </a:t>
            </a:r>
            <a:r>
              <a:rPr dirty="0"/>
              <a:t>failures,</a:t>
            </a:r>
            <a:r>
              <a:rPr spc="-35" dirty="0"/>
              <a:t> </a:t>
            </a:r>
            <a:r>
              <a:rPr dirty="0"/>
              <a:t>power</a:t>
            </a:r>
            <a:r>
              <a:rPr spc="-35" dirty="0"/>
              <a:t> </a:t>
            </a:r>
            <a:r>
              <a:rPr dirty="0"/>
              <a:t>outages,</a:t>
            </a:r>
            <a:r>
              <a:rPr spc="-35" dirty="0"/>
              <a:t> </a:t>
            </a:r>
            <a:r>
              <a:rPr spc="-25" dirty="0"/>
              <a:t>and </a:t>
            </a:r>
            <a:r>
              <a:rPr dirty="0"/>
              <a:t>other</a:t>
            </a:r>
            <a:r>
              <a:rPr spc="-40" dirty="0"/>
              <a:t> </a:t>
            </a:r>
            <a:r>
              <a:rPr dirty="0"/>
              <a:t>catastrophic(destructive)</a:t>
            </a:r>
            <a:r>
              <a:rPr spc="-30" dirty="0"/>
              <a:t> </a:t>
            </a:r>
            <a:r>
              <a:rPr dirty="0"/>
              <a:t>events</a:t>
            </a:r>
            <a:r>
              <a:rPr spc="-40" dirty="0"/>
              <a:t> </a:t>
            </a:r>
            <a:r>
              <a:rPr dirty="0"/>
              <a:t>could</a:t>
            </a:r>
            <a:r>
              <a:rPr spc="-35" dirty="0"/>
              <a:t> </a:t>
            </a:r>
            <a:r>
              <a:rPr dirty="0"/>
              <a:t>shut</a:t>
            </a:r>
            <a:r>
              <a:rPr spc="-45" dirty="0"/>
              <a:t> </a:t>
            </a:r>
            <a:r>
              <a:rPr dirty="0"/>
              <a:t>down</a:t>
            </a:r>
            <a:r>
              <a:rPr spc="-40" dirty="0"/>
              <a:t> </a:t>
            </a:r>
            <a:r>
              <a:rPr dirty="0"/>
              <a:t>services</a:t>
            </a:r>
            <a:r>
              <a:rPr spc="-40" dirty="0"/>
              <a:t> </a:t>
            </a:r>
            <a:r>
              <a:rPr spc="-25" dirty="0"/>
              <a:t>for </a:t>
            </a:r>
            <a:r>
              <a:rPr dirty="0"/>
              <a:t>extended</a:t>
            </a:r>
            <a:r>
              <a:rPr spc="-25" dirty="0"/>
              <a:t> </a:t>
            </a:r>
            <a:r>
              <a:rPr dirty="0"/>
              <a:t>periods</a:t>
            </a:r>
            <a:r>
              <a:rPr spc="-15" dirty="0"/>
              <a:t> </a:t>
            </a:r>
            <a:r>
              <a:rPr dirty="0"/>
              <a:t>of</a:t>
            </a:r>
            <a:r>
              <a:rPr spc="-25" dirty="0"/>
              <a:t> </a:t>
            </a:r>
            <a:r>
              <a:rPr spc="-10" dirty="0"/>
              <a:t>time</a:t>
            </a:r>
            <a:r>
              <a:rPr spc="-10" dirty="0" smtClean="0"/>
              <a:t>.</a:t>
            </a:r>
            <a:endParaRPr spc="-10" dirty="0"/>
          </a:p>
        </p:txBody>
      </p:sp>
      <p:sp>
        <p:nvSpPr>
          <p:cNvPr id="4" name="object 4"/>
          <p:cNvSpPr txBox="1">
            <a:spLocks noGrp="1"/>
          </p:cNvSpPr>
          <p:nvPr>
            <p:ph type="sldNum" sz="quarter" idx="10"/>
          </p:nvPr>
        </p:nvSpPr>
        <p:spPr>
          <a:prstGeom prst="rect">
            <a:avLst/>
          </a:prstGeom>
        </p:spPr>
        <p:txBody>
          <a:bodyPr vert="horz" wrap="square" lIns="0" tIns="0" rIns="0" bIns="0" rtlCol="0">
            <a:spAutoFit/>
          </a:bodyPr>
          <a:lstStyle/>
          <a:p>
            <a:pPr marL="12700">
              <a:lnSpc>
                <a:spcPts val="1150"/>
              </a:lnSpc>
            </a:pPr>
            <a:fld id="{81D60167-4931-47E6-BA6A-407CBD079E47}" type="slidenum">
              <a:rPr spc="-25" dirty="0"/>
              <a:t>5</a:t>
            </a:fld>
            <a:endParaRPr spc="-25" dirty="0"/>
          </a:p>
        </p:txBody>
      </p:sp>
    </p:spTree>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6</a:t>
            </a:fld>
            <a:endParaRPr spc="-25" dirty="0"/>
          </a:p>
        </p:txBody>
      </p:sp>
      <p:sp>
        <p:nvSpPr>
          <p:cNvPr id="4" name="TextBox 3"/>
          <p:cNvSpPr txBox="1"/>
          <p:nvPr/>
        </p:nvSpPr>
        <p:spPr>
          <a:xfrm>
            <a:off x="512920" y="609600"/>
            <a:ext cx="7633653" cy="412934"/>
          </a:xfrm>
          <a:prstGeom prst="rect">
            <a:avLst/>
          </a:prstGeom>
          <a:noFill/>
        </p:spPr>
        <p:txBody>
          <a:bodyPr wrap="square" rtlCol="0">
            <a:spAutoFit/>
          </a:bodyPr>
          <a:lstStyle/>
          <a:p>
            <a:pPr marL="475615" marR="5080" algn="ctr" rtl="0" fontAlgn="base">
              <a:lnSpc>
                <a:spcPts val="2520"/>
              </a:lnSpc>
              <a:spcBef>
                <a:spcPts val="85"/>
              </a:spcBef>
              <a:spcAft>
                <a:spcPct val="0"/>
              </a:spcAft>
            </a:pPr>
            <a:r>
              <a:rPr lang="en-US" sz="2800" b="1" dirty="0" smtClean="0">
                <a:solidFill>
                  <a:schemeClr val="tx2"/>
                </a:solidFill>
                <a:latin typeface="+mj-lt"/>
                <a:ea typeface="+mj-ea"/>
                <a:cs typeface="+mj-cs"/>
              </a:rPr>
              <a:t>Attacks in a cloud computing environment</a:t>
            </a:r>
            <a:endParaRPr lang="en-US" sz="2800" b="1" dirty="0">
              <a:solidFill>
                <a:schemeClr val="tx2"/>
              </a:solidFill>
              <a:latin typeface="+mj-lt"/>
              <a:ea typeface="+mj-ea"/>
              <a:cs typeface="+mj-cs"/>
            </a:endParaRPr>
          </a:p>
        </p:txBody>
      </p:sp>
      <p:sp>
        <p:nvSpPr>
          <p:cNvPr id="5" name="TextBox 4"/>
          <p:cNvSpPr txBox="1"/>
          <p:nvPr/>
        </p:nvSpPr>
        <p:spPr>
          <a:xfrm>
            <a:off x="457200" y="1295400"/>
            <a:ext cx="8001000" cy="5293757"/>
          </a:xfrm>
          <a:prstGeom prst="rect">
            <a:avLst/>
          </a:prstGeom>
          <a:noFill/>
        </p:spPr>
        <p:txBody>
          <a:bodyPr wrap="square" rtlCol="0">
            <a:spAutoFit/>
          </a:bodyPr>
          <a:lstStyle/>
          <a:p>
            <a:pPr marL="285750" indent="-285750">
              <a:buClr>
                <a:schemeClr val="tx2"/>
              </a:buClr>
              <a:buFont typeface="Wingdings" panose="05000000000000000000" pitchFamily="2" charset="2"/>
              <a:buChar char="§"/>
            </a:pPr>
            <a:r>
              <a:rPr lang="en-US" sz="2000" dirty="0" smtClean="0"/>
              <a:t>Three actors involved- users, service providers, and attackers</a:t>
            </a:r>
          </a:p>
          <a:p>
            <a:pPr marL="285750" indent="-285750">
              <a:buClr>
                <a:schemeClr val="tx2"/>
              </a:buClr>
              <a:buFont typeface="Wingdings" panose="05000000000000000000" pitchFamily="2" charset="2"/>
              <a:buChar char="§"/>
            </a:pPr>
            <a:r>
              <a:rPr lang="en-US" sz="2000" b="1" dirty="0"/>
              <a:t>S</a:t>
            </a:r>
            <a:r>
              <a:rPr lang="en-US" sz="2000" b="1" dirty="0" smtClean="0"/>
              <a:t>ix types of attacks possible-</a:t>
            </a:r>
          </a:p>
          <a:p>
            <a:pPr marL="285750" lvl="4" indent="-285750">
              <a:buClr>
                <a:schemeClr val="tx2"/>
              </a:buClr>
              <a:buFont typeface="Wingdings" panose="05000000000000000000" pitchFamily="2" charset="2"/>
              <a:buChar char="§"/>
            </a:pPr>
            <a:r>
              <a:rPr lang="en-US" sz="2000" dirty="0" smtClean="0"/>
              <a:t>data breaches- A hacker exploiting weak authentication mechanisms to access customer data stored on a cloud server</a:t>
            </a:r>
          </a:p>
          <a:p>
            <a:pPr marL="285750" lvl="2" indent="-285750">
              <a:buClr>
                <a:schemeClr val="tx2"/>
              </a:buClr>
              <a:buFont typeface="Wingdings" panose="05000000000000000000" pitchFamily="2" charset="2"/>
              <a:buChar char="§"/>
            </a:pPr>
            <a:r>
              <a:rPr lang="en-US" sz="2000" dirty="0" err="1" smtClean="0"/>
              <a:t>DoS</a:t>
            </a:r>
            <a:r>
              <a:rPr lang="en-US" sz="2000" dirty="0" smtClean="0"/>
              <a:t>/</a:t>
            </a:r>
            <a:r>
              <a:rPr lang="en-US" sz="2000" dirty="0" err="1" smtClean="0"/>
              <a:t>DDoS</a:t>
            </a:r>
            <a:r>
              <a:rPr lang="en-US" sz="2000" dirty="0" smtClean="0"/>
              <a:t> - A </a:t>
            </a:r>
            <a:r>
              <a:rPr lang="en-US" sz="2000" dirty="0" err="1" smtClean="0"/>
              <a:t>DDoS</a:t>
            </a:r>
            <a:r>
              <a:rPr lang="en-US" sz="2000" dirty="0" smtClean="0"/>
              <a:t> attack targeting a cloud-based website, causing it to become slow or completely offline.</a:t>
            </a:r>
          </a:p>
          <a:p>
            <a:pPr marL="285750" lvl="2" indent="-285750">
              <a:buClr>
                <a:schemeClr val="tx2"/>
              </a:buClr>
              <a:buFont typeface="Wingdings" panose="05000000000000000000" pitchFamily="2" charset="2"/>
              <a:buChar char="§"/>
            </a:pPr>
            <a:r>
              <a:rPr lang="en-US" sz="2000" dirty="0" smtClean="0"/>
              <a:t>insider threats - A disgruntled employee accessing sensitive company data and leaking it to a competitor or selling it.</a:t>
            </a:r>
          </a:p>
          <a:p>
            <a:pPr marL="285750" lvl="2" indent="-285750">
              <a:buClr>
                <a:schemeClr val="tx2"/>
              </a:buClr>
              <a:buFont typeface="Wingdings" panose="05000000000000000000" pitchFamily="2" charset="2"/>
              <a:buChar char="§"/>
            </a:pPr>
            <a:r>
              <a:rPr lang="en-US" sz="2000" dirty="0" err="1" smtClean="0"/>
              <a:t>MitM</a:t>
            </a:r>
            <a:r>
              <a:rPr lang="en-US" sz="2000" dirty="0" smtClean="0"/>
              <a:t> attacks - An attacker intercepting communication between a user and a cloud application, stealing authentication credentials or tampering with data being sent.</a:t>
            </a:r>
          </a:p>
          <a:p>
            <a:pPr marL="285750" lvl="2" indent="-285750">
              <a:buClr>
                <a:schemeClr val="tx2"/>
              </a:buClr>
              <a:buFont typeface="Wingdings" panose="05000000000000000000" pitchFamily="2" charset="2"/>
              <a:buChar char="§"/>
            </a:pPr>
            <a:r>
              <a:rPr lang="en-US" sz="2000" dirty="0" smtClean="0"/>
              <a:t>insecure APIs- An attacker exploiting an insecure API to gain access to an organization’s cloud database</a:t>
            </a:r>
          </a:p>
          <a:p>
            <a:pPr marL="285750" lvl="2" indent="-285750">
              <a:buClr>
                <a:schemeClr val="tx2"/>
              </a:buClr>
              <a:buFont typeface="Wingdings" panose="05000000000000000000" pitchFamily="2" charset="2"/>
              <a:buChar char="§"/>
            </a:pPr>
            <a:r>
              <a:rPr lang="en-US" sz="2000" dirty="0" smtClean="0"/>
              <a:t>privilege escalation- attacks occur when an attacker gains higher privileges than they should have, such as administrative rights or access to restricted cloud resources.</a:t>
            </a:r>
          </a:p>
          <a:p>
            <a:pPr marL="285750" indent="-285750">
              <a:buClr>
                <a:schemeClr val="tx2"/>
              </a:buClr>
              <a:buFont typeface="Wingdings" panose="05000000000000000000" pitchFamily="2" charset="2"/>
              <a:buChar char="§"/>
            </a:pPr>
            <a:endParaRPr lang="en-US" sz="2000" dirty="0"/>
          </a:p>
        </p:txBody>
      </p:sp>
    </p:spTree>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7</a:t>
            </a:fld>
            <a:endParaRPr spc="-25" dirty="0"/>
          </a:p>
        </p:txBody>
      </p:sp>
      <p:sp>
        <p:nvSpPr>
          <p:cNvPr id="4" name="TextBox 3"/>
          <p:cNvSpPr txBox="1"/>
          <p:nvPr/>
        </p:nvSpPr>
        <p:spPr>
          <a:xfrm>
            <a:off x="838200" y="533400"/>
            <a:ext cx="7010400" cy="659155"/>
          </a:xfrm>
          <a:prstGeom prst="rect">
            <a:avLst/>
          </a:prstGeom>
          <a:noFill/>
        </p:spPr>
        <p:txBody>
          <a:bodyPr wrap="square" rtlCol="0">
            <a:spAutoFit/>
          </a:bodyPr>
          <a:lstStyle/>
          <a:p>
            <a:pPr marL="475615" marR="5080" algn="ctr" rtl="0" fontAlgn="base">
              <a:lnSpc>
                <a:spcPts val="2520"/>
              </a:lnSpc>
              <a:spcBef>
                <a:spcPts val="85"/>
              </a:spcBef>
              <a:spcAft>
                <a:spcPct val="0"/>
              </a:spcAft>
            </a:pPr>
            <a:r>
              <a:rPr lang="en-US" sz="2400" b="1" dirty="0">
                <a:solidFill>
                  <a:schemeClr val="tx2"/>
                </a:solidFill>
                <a:latin typeface="+mj-lt"/>
                <a:ea typeface="+mj-ea"/>
                <a:cs typeface="+mj-cs"/>
              </a:rPr>
              <a:t>Attacks in a cloud computing environment</a:t>
            </a:r>
          </a:p>
          <a:p>
            <a:endParaRPr lang="en-US" sz="1600" dirty="0"/>
          </a:p>
        </p:txBody>
      </p:sp>
      <p:sp>
        <p:nvSpPr>
          <p:cNvPr id="5" name="TextBox 4"/>
          <p:cNvSpPr txBox="1"/>
          <p:nvPr/>
        </p:nvSpPr>
        <p:spPr>
          <a:xfrm>
            <a:off x="304800" y="1295400"/>
            <a:ext cx="7848600" cy="4524315"/>
          </a:xfrm>
          <a:prstGeom prst="rect">
            <a:avLst/>
          </a:prstGeom>
          <a:noFill/>
        </p:spPr>
        <p:txBody>
          <a:bodyPr wrap="square" rtlCol="0">
            <a:spAutoFit/>
          </a:bodyPr>
          <a:lstStyle/>
          <a:p>
            <a:pPr marL="285750" indent="-285750">
              <a:buClr>
                <a:schemeClr val="tx2"/>
              </a:buClr>
              <a:buFont typeface="Wingdings" panose="05000000000000000000" pitchFamily="2" charset="2"/>
              <a:buChar char="§"/>
            </a:pPr>
            <a:r>
              <a:rPr lang="en-US" dirty="0" smtClean="0"/>
              <a:t>The user can be attacked by:</a:t>
            </a:r>
          </a:p>
          <a:p>
            <a:pPr marL="285750" lvl="2" indent="-285750">
              <a:buClr>
                <a:schemeClr val="tx2"/>
              </a:buClr>
              <a:buFont typeface="Wingdings" panose="05000000000000000000" pitchFamily="2" charset="2"/>
              <a:buChar char="§"/>
            </a:pPr>
            <a:r>
              <a:rPr lang="en-US" b="1" dirty="0" smtClean="0"/>
              <a:t>Service</a:t>
            </a:r>
            <a:r>
              <a:rPr lang="en-US" dirty="0" smtClean="0"/>
              <a:t> </a:t>
            </a:r>
          </a:p>
          <a:p>
            <a:pPr marL="285750" indent="-285750">
              <a:buClr>
                <a:schemeClr val="tx2"/>
              </a:buClr>
              <a:buFont typeface="Wingdings" panose="05000000000000000000" pitchFamily="2" charset="2"/>
              <a:buChar char="§"/>
            </a:pPr>
            <a:r>
              <a:rPr lang="en-US" dirty="0" smtClean="0"/>
              <a:t>SSL(secure sockets layer) certificate spoofing :it is a digital file that verifies a website’s identity of the server. malicious actor creates a fake SSL/TLS certificate that appears to be valid, tricking users into thinking they're communicating with a legitimate website when they're communicating with an attacker. The goal is often to intercept or steal sensitive information, like login credentials, credit card details, or other personal data.</a:t>
            </a:r>
          </a:p>
          <a:p>
            <a:pPr marL="285750" indent="-285750">
              <a:buClr>
                <a:schemeClr val="tx2"/>
              </a:buClr>
              <a:buFont typeface="Wingdings" panose="05000000000000000000" pitchFamily="2" charset="2"/>
              <a:buChar char="§"/>
            </a:pPr>
            <a:r>
              <a:rPr lang="en-US" dirty="0" smtClean="0"/>
              <a:t>attacks on browser caches or phishing attacks: refer to malicious attempts to exploit the browser's cache storage location on the user's device where frequently accessed data (like images, scripts, and HTML pages) is temporarily stored for faster access. Since cached data can contain sensitive information such as login credentials, session tokens, or private data, attackers can target this storage in various ways to steal or manipulate the data.</a:t>
            </a:r>
            <a:endParaRPr lang="en-US" dirty="0"/>
          </a:p>
        </p:txBody>
      </p:sp>
    </p:spTree>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7200" y="1219200"/>
            <a:ext cx="8263890" cy="4144981"/>
          </a:xfrm>
          <a:prstGeom prst="rect">
            <a:avLst/>
          </a:prstGeom>
        </p:spPr>
        <p:txBody>
          <a:bodyPr vert="horz" wrap="square" lIns="0" tIns="70485" rIns="0" bIns="0" rtlCol="0">
            <a:spAutoFit/>
          </a:bodyPr>
          <a:lstStyle/>
          <a:p>
            <a:pPr marL="821690" marR="516255" indent="-342900">
              <a:lnSpc>
                <a:spcPct val="101699"/>
              </a:lnSpc>
              <a:buClr>
                <a:srgbClr val="00007C"/>
              </a:buClr>
              <a:buSzPct val="83333"/>
              <a:buFont typeface="Wingdings"/>
              <a:buChar char=""/>
              <a:tabLst>
                <a:tab pos="821690" algn="l"/>
              </a:tabLst>
            </a:pPr>
            <a:r>
              <a:rPr lang="en-US" sz="1800" b="1" dirty="0" smtClean="0">
                <a:latin typeface="Arial"/>
                <a:cs typeface="Arial"/>
              </a:rPr>
              <a:t>The</a:t>
            </a:r>
            <a:r>
              <a:rPr lang="en-US" sz="1800" b="1" spc="-30" dirty="0" smtClean="0">
                <a:latin typeface="Arial"/>
                <a:cs typeface="Arial"/>
              </a:rPr>
              <a:t> </a:t>
            </a:r>
            <a:r>
              <a:rPr lang="en-US" sz="1800" b="1" dirty="0" smtClean="0">
                <a:latin typeface="Arial"/>
                <a:cs typeface="Arial"/>
              </a:rPr>
              <a:t>cloud</a:t>
            </a:r>
            <a:r>
              <a:rPr lang="en-US" sz="1800" b="1" spc="-25" dirty="0" smtClean="0">
                <a:latin typeface="Arial"/>
                <a:cs typeface="Arial"/>
              </a:rPr>
              <a:t> </a:t>
            </a:r>
            <a:r>
              <a:rPr lang="en-US" sz="1800" b="1" dirty="0" smtClean="0">
                <a:latin typeface="Arial"/>
                <a:cs typeface="Arial"/>
              </a:rPr>
              <a:t>infrastructure</a:t>
            </a:r>
            <a:r>
              <a:rPr lang="en-US" sz="1800" b="1" spc="-25" dirty="0" smtClean="0">
                <a:latin typeface="Arial"/>
                <a:cs typeface="Arial"/>
              </a:rPr>
              <a:t> </a:t>
            </a:r>
            <a:r>
              <a:rPr lang="en-US" sz="1800" dirty="0" smtClean="0">
                <a:latin typeface="Wingdings"/>
                <a:cs typeface="Wingdings"/>
              </a:rPr>
              <a:t></a:t>
            </a:r>
            <a:r>
              <a:rPr lang="en-US" sz="1800" spc="25" dirty="0" smtClean="0">
                <a:latin typeface="Times New Roman"/>
                <a:cs typeface="Times New Roman"/>
              </a:rPr>
              <a:t> </a:t>
            </a:r>
            <a:r>
              <a:rPr lang="en-US" sz="1800" dirty="0" smtClean="0">
                <a:latin typeface="Arial MT"/>
                <a:cs typeface="Arial MT"/>
              </a:rPr>
              <a:t>attacks</a:t>
            </a:r>
            <a:r>
              <a:rPr lang="en-US" sz="1800" spc="-30" dirty="0" smtClean="0">
                <a:latin typeface="Arial MT"/>
                <a:cs typeface="Arial MT"/>
              </a:rPr>
              <a:t> </a:t>
            </a:r>
            <a:r>
              <a:rPr lang="en-US" sz="1800" dirty="0" smtClean="0">
                <a:latin typeface="Arial MT"/>
                <a:cs typeface="Arial MT"/>
              </a:rPr>
              <a:t>that</a:t>
            </a:r>
            <a:r>
              <a:rPr lang="en-US" sz="1800" spc="-30" dirty="0" smtClean="0">
                <a:latin typeface="Arial MT"/>
                <a:cs typeface="Arial MT"/>
              </a:rPr>
              <a:t> </a:t>
            </a:r>
            <a:r>
              <a:rPr lang="en-US" sz="1800" dirty="0" smtClean="0">
                <a:latin typeface="Arial MT"/>
                <a:cs typeface="Arial MT"/>
              </a:rPr>
              <a:t>either</a:t>
            </a:r>
            <a:r>
              <a:rPr lang="en-US" sz="1800" spc="-30" dirty="0" smtClean="0">
                <a:latin typeface="Arial MT"/>
                <a:cs typeface="Arial MT"/>
              </a:rPr>
              <a:t> </a:t>
            </a:r>
            <a:r>
              <a:rPr lang="en-US" sz="1800" dirty="0" smtClean="0">
                <a:latin typeface="Arial MT"/>
                <a:cs typeface="Arial MT"/>
              </a:rPr>
              <a:t>originates</a:t>
            </a:r>
            <a:r>
              <a:rPr lang="en-US" sz="1800" spc="-20" dirty="0" smtClean="0">
                <a:latin typeface="Arial MT"/>
                <a:cs typeface="Arial MT"/>
              </a:rPr>
              <a:t> </a:t>
            </a:r>
            <a:r>
              <a:rPr lang="en-US" sz="1800" dirty="0" smtClean="0">
                <a:latin typeface="Arial MT"/>
                <a:cs typeface="Arial MT"/>
              </a:rPr>
              <a:t>at</a:t>
            </a:r>
            <a:r>
              <a:rPr lang="en-US" sz="1800" spc="-30" dirty="0" smtClean="0">
                <a:latin typeface="Arial MT"/>
                <a:cs typeface="Arial MT"/>
              </a:rPr>
              <a:t> </a:t>
            </a:r>
            <a:r>
              <a:rPr lang="en-US" sz="1800" spc="-25" dirty="0" smtClean="0">
                <a:latin typeface="Arial MT"/>
                <a:cs typeface="Arial MT"/>
              </a:rPr>
              <a:t>the </a:t>
            </a:r>
            <a:r>
              <a:rPr lang="en-US" sz="1800" dirty="0" smtClean="0">
                <a:latin typeface="Arial MT"/>
                <a:cs typeface="Arial MT"/>
              </a:rPr>
              <a:t>cloud</a:t>
            </a:r>
            <a:r>
              <a:rPr lang="en-US" sz="1800" spc="-20" dirty="0" smtClean="0">
                <a:latin typeface="Arial MT"/>
                <a:cs typeface="Arial MT"/>
              </a:rPr>
              <a:t> </a:t>
            </a:r>
            <a:r>
              <a:rPr lang="en-US" sz="1800" dirty="0" smtClean="0">
                <a:latin typeface="Arial MT"/>
                <a:cs typeface="Arial MT"/>
              </a:rPr>
              <a:t>or</a:t>
            </a:r>
            <a:r>
              <a:rPr lang="en-US" sz="1800" spc="-15" dirty="0" smtClean="0">
                <a:latin typeface="Arial MT"/>
                <a:cs typeface="Arial MT"/>
              </a:rPr>
              <a:t> </a:t>
            </a:r>
            <a:r>
              <a:rPr lang="en-US" sz="1800" dirty="0" smtClean="0">
                <a:latin typeface="Arial MT"/>
                <a:cs typeface="Arial MT"/>
              </a:rPr>
              <a:t>spoofs</a:t>
            </a:r>
            <a:r>
              <a:rPr lang="en-US" sz="1800" spc="-15" dirty="0" smtClean="0">
                <a:latin typeface="Arial MT"/>
                <a:cs typeface="Arial MT"/>
              </a:rPr>
              <a:t> </a:t>
            </a:r>
            <a:r>
              <a:rPr lang="en-US" sz="1800" dirty="0" smtClean="0">
                <a:latin typeface="Arial MT"/>
                <a:cs typeface="Arial MT"/>
              </a:rPr>
              <a:t>to</a:t>
            </a:r>
            <a:r>
              <a:rPr lang="en-US" sz="1800" spc="-15" dirty="0" smtClean="0">
                <a:latin typeface="Arial MT"/>
                <a:cs typeface="Arial MT"/>
              </a:rPr>
              <a:t> </a:t>
            </a:r>
            <a:r>
              <a:rPr lang="en-US" sz="1800" dirty="0" smtClean="0">
                <a:latin typeface="Arial MT"/>
                <a:cs typeface="Arial MT"/>
              </a:rPr>
              <a:t>originate</a:t>
            </a:r>
            <a:r>
              <a:rPr lang="en-US" sz="1800" spc="-15" dirty="0" smtClean="0">
                <a:latin typeface="Arial MT"/>
                <a:cs typeface="Arial MT"/>
              </a:rPr>
              <a:t> </a:t>
            </a:r>
            <a:r>
              <a:rPr lang="en-US" sz="1800" dirty="0" smtClean="0">
                <a:latin typeface="Arial MT"/>
                <a:cs typeface="Arial MT"/>
              </a:rPr>
              <a:t>from</a:t>
            </a:r>
            <a:r>
              <a:rPr lang="en-US" sz="1800" spc="-15" dirty="0" smtClean="0">
                <a:latin typeface="Arial MT"/>
                <a:cs typeface="Arial MT"/>
              </a:rPr>
              <a:t> </a:t>
            </a:r>
            <a:r>
              <a:rPr lang="en-US" sz="1800" dirty="0" smtClean="0">
                <a:latin typeface="Arial MT"/>
                <a:cs typeface="Arial MT"/>
              </a:rPr>
              <a:t>the</a:t>
            </a:r>
            <a:r>
              <a:rPr lang="en-US" sz="1800" spc="-30" dirty="0" smtClean="0">
                <a:latin typeface="Arial MT"/>
                <a:cs typeface="Arial MT"/>
              </a:rPr>
              <a:t> </a:t>
            </a:r>
            <a:r>
              <a:rPr lang="en-US" sz="1800" dirty="0" smtClean="0">
                <a:latin typeface="Arial MT"/>
                <a:cs typeface="Arial MT"/>
              </a:rPr>
              <a:t>cloud</a:t>
            </a:r>
            <a:r>
              <a:rPr lang="en-US" sz="1800" spc="-15" dirty="0" smtClean="0">
                <a:latin typeface="Arial MT"/>
                <a:cs typeface="Arial MT"/>
              </a:rPr>
              <a:t> </a:t>
            </a:r>
            <a:r>
              <a:rPr lang="en-US" sz="1800" spc="-10" dirty="0" smtClean="0">
                <a:latin typeface="Arial MT"/>
                <a:cs typeface="Arial MT"/>
              </a:rPr>
              <a:t>infrastructure.</a:t>
            </a:r>
            <a:endParaRPr lang="en-US" sz="1800" dirty="0" smtClean="0">
              <a:latin typeface="Arial MT"/>
              <a:cs typeface="Arial MT"/>
            </a:endParaRPr>
          </a:p>
          <a:p>
            <a:pPr marL="12700">
              <a:lnSpc>
                <a:spcPct val="100000"/>
              </a:lnSpc>
              <a:spcBef>
                <a:spcPts val="455"/>
              </a:spcBef>
              <a:buClr>
                <a:srgbClr val="9999CC"/>
              </a:buClr>
              <a:buSzPct val="80555"/>
              <a:tabLst>
                <a:tab pos="298450" algn="l"/>
              </a:tabLst>
            </a:pPr>
            <a:r>
              <a:rPr lang="en-US" sz="1800" dirty="0" smtClean="0">
                <a:latin typeface="Arial MT"/>
                <a:cs typeface="Arial MT"/>
              </a:rPr>
              <a:t>The</a:t>
            </a:r>
            <a:r>
              <a:rPr lang="en-US" sz="1800" spc="-25" dirty="0" smtClean="0">
                <a:latin typeface="Arial MT"/>
                <a:cs typeface="Arial MT"/>
              </a:rPr>
              <a:t> </a:t>
            </a:r>
            <a:r>
              <a:rPr lang="en-US" sz="1800" u="sng" dirty="0" smtClean="0">
                <a:uFill>
                  <a:solidFill>
                    <a:srgbClr val="000000"/>
                  </a:solidFill>
                </a:uFill>
                <a:latin typeface="Arial MT"/>
                <a:cs typeface="Arial MT"/>
              </a:rPr>
              <a:t>service</a:t>
            </a:r>
            <a:r>
              <a:rPr lang="en-US" sz="1800" spc="-15" dirty="0" smtClean="0">
                <a:latin typeface="Arial MT"/>
                <a:cs typeface="Arial MT"/>
              </a:rPr>
              <a:t> </a:t>
            </a:r>
            <a:r>
              <a:rPr lang="en-US" sz="1800" dirty="0" smtClean="0">
                <a:latin typeface="Arial MT"/>
                <a:cs typeface="Arial MT"/>
              </a:rPr>
              <a:t>can</a:t>
            </a:r>
            <a:r>
              <a:rPr lang="en-US" sz="1800" spc="-15" dirty="0" smtClean="0">
                <a:latin typeface="Arial MT"/>
                <a:cs typeface="Arial MT"/>
              </a:rPr>
              <a:t> </a:t>
            </a:r>
            <a:r>
              <a:rPr lang="en-US" sz="1800" dirty="0" smtClean="0">
                <a:latin typeface="Arial MT"/>
                <a:cs typeface="Arial MT"/>
              </a:rPr>
              <a:t>be</a:t>
            </a:r>
            <a:r>
              <a:rPr lang="en-US" sz="1800" spc="-15" dirty="0" smtClean="0">
                <a:latin typeface="Arial MT"/>
                <a:cs typeface="Arial MT"/>
              </a:rPr>
              <a:t> </a:t>
            </a:r>
            <a:r>
              <a:rPr lang="en-US" sz="1800" dirty="0" smtClean="0">
                <a:latin typeface="Arial MT"/>
                <a:cs typeface="Arial MT"/>
              </a:rPr>
              <a:t>attacked</a:t>
            </a:r>
            <a:r>
              <a:rPr lang="en-US" sz="1800" spc="-15" dirty="0" smtClean="0">
                <a:latin typeface="Arial MT"/>
                <a:cs typeface="Arial MT"/>
              </a:rPr>
              <a:t> </a:t>
            </a:r>
            <a:r>
              <a:rPr lang="en-US" sz="1800" spc="-25" dirty="0" smtClean="0">
                <a:latin typeface="Arial MT"/>
                <a:cs typeface="Arial MT"/>
              </a:rPr>
              <a:t>by:</a:t>
            </a:r>
            <a:endParaRPr lang="en-US" sz="1800" dirty="0" smtClean="0">
              <a:latin typeface="Arial MT"/>
              <a:cs typeface="Arial MT"/>
            </a:endParaRPr>
          </a:p>
          <a:p>
            <a:pPr marL="707390" marR="264160" lvl="1" indent="-228600">
              <a:lnSpc>
                <a:spcPct val="101699"/>
              </a:lnSpc>
              <a:spcBef>
                <a:spcPts val="420"/>
              </a:spcBef>
              <a:buClr>
                <a:srgbClr val="00007C"/>
              </a:buClr>
              <a:buSzPct val="63888"/>
              <a:buFont typeface="Wingdings"/>
              <a:buChar char=""/>
              <a:tabLst>
                <a:tab pos="707390" algn="l"/>
              </a:tabLst>
            </a:pPr>
            <a:r>
              <a:rPr lang="en-US" sz="1800" dirty="0" smtClean="0">
                <a:latin typeface="Arial MT"/>
                <a:cs typeface="Arial MT"/>
              </a:rPr>
              <a:t>A</a:t>
            </a:r>
            <a:r>
              <a:rPr lang="en-US" sz="1800" spc="-35" dirty="0" smtClean="0">
                <a:latin typeface="Arial MT"/>
                <a:cs typeface="Arial MT"/>
              </a:rPr>
              <a:t> </a:t>
            </a:r>
            <a:r>
              <a:rPr lang="en-US" sz="1800" dirty="0" smtClean="0">
                <a:latin typeface="Arial MT"/>
                <a:cs typeface="Arial MT"/>
              </a:rPr>
              <a:t>user</a:t>
            </a:r>
            <a:r>
              <a:rPr lang="en-US" sz="1800" dirty="0" smtClean="0">
                <a:latin typeface="Wingdings"/>
                <a:cs typeface="Wingdings"/>
              </a:rPr>
              <a:t></a:t>
            </a:r>
            <a:r>
              <a:rPr lang="en-US" sz="1800" spc="30" dirty="0" smtClean="0">
                <a:latin typeface="Times New Roman"/>
                <a:cs typeface="Times New Roman"/>
              </a:rPr>
              <a:t> </a:t>
            </a:r>
            <a:r>
              <a:rPr lang="en-US" sz="1800" dirty="0" smtClean="0">
                <a:latin typeface="Arial MT"/>
                <a:cs typeface="Arial MT"/>
              </a:rPr>
              <a:t>buffer</a:t>
            </a:r>
            <a:r>
              <a:rPr lang="en-US" sz="1800" spc="-20" dirty="0" smtClean="0">
                <a:latin typeface="Arial MT"/>
                <a:cs typeface="Arial MT"/>
              </a:rPr>
              <a:t> </a:t>
            </a:r>
            <a:r>
              <a:rPr lang="en-US" sz="1800" dirty="0" smtClean="0">
                <a:latin typeface="Arial MT"/>
                <a:cs typeface="Arial MT"/>
              </a:rPr>
              <a:t>overflow,</a:t>
            </a:r>
            <a:r>
              <a:rPr lang="en-US" sz="1800" spc="-20" dirty="0" smtClean="0">
                <a:latin typeface="Arial MT"/>
                <a:cs typeface="Arial MT"/>
              </a:rPr>
              <a:t> </a:t>
            </a:r>
            <a:r>
              <a:rPr lang="en-US" sz="1800" dirty="0" smtClean="0">
                <a:latin typeface="Arial MT"/>
                <a:cs typeface="Arial MT"/>
              </a:rPr>
              <a:t>SQL</a:t>
            </a:r>
            <a:r>
              <a:rPr lang="en-US" sz="1800" spc="-15" dirty="0" smtClean="0">
                <a:latin typeface="Arial MT"/>
                <a:cs typeface="Arial MT"/>
              </a:rPr>
              <a:t> </a:t>
            </a:r>
            <a:r>
              <a:rPr lang="en-US" sz="1800" dirty="0" smtClean="0">
                <a:latin typeface="Arial MT"/>
                <a:cs typeface="Arial MT"/>
              </a:rPr>
              <a:t>injection,</a:t>
            </a:r>
            <a:r>
              <a:rPr lang="en-US" sz="1800" spc="-20" dirty="0" smtClean="0">
                <a:latin typeface="Arial MT"/>
                <a:cs typeface="Arial MT"/>
              </a:rPr>
              <a:t> </a:t>
            </a:r>
            <a:r>
              <a:rPr lang="en-US" sz="1800" dirty="0" smtClean="0">
                <a:latin typeface="Arial MT"/>
                <a:cs typeface="Arial MT"/>
              </a:rPr>
              <a:t>and</a:t>
            </a:r>
            <a:r>
              <a:rPr lang="en-US" sz="1800" spc="-25" dirty="0" smtClean="0">
                <a:latin typeface="Arial MT"/>
                <a:cs typeface="Arial MT"/>
              </a:rPr>
              <a:t> </a:t>
            </a:r>
            <a:r>
              <a:rPr lang="en-US" sz="1800" dirty="0" smtClean="0">
                <a:latin typeface="Arial MT"/>
                <a:cs typeface="Arial MT"/>
              </a:rPr>
              <a:t>privilege</a:t>
            </a:r>
            <a:r>
              <a:rPr lang="en-US" sz="1800" spc="-25" dirty="0" smtClean="0">
                <a:latin typeface="Arial MT"/>
                <a:cs typeface="Arial MT"/>
              </a:rPr>
              <a:t> </a:t>
            </a:r>
            <a:r>
              <a:rPr lang="en-US" sz="1800" dirty="0" smtClean="0">
                <a:latin typeface="Arial MT"/>
                <a:cs typeface="Arial MT"/>
              </a:rPr>
              <a:t>escalation</a:t>
            </a:r>
            <a:r>
              <a:rPr lang="en-US" sz="1800" spc="-20" dirty="0" smtClean="0">
                <a:latin typeface="Arial MT"/>
                <a:cs typeface="Arial MT"/>
              </a:rPr>
              <a:t> </a:t>
            </a:r>
            <a:r>
              <a:rPr lang="en-US" sz="1800" spc="-25" dirty="0" smtClean="0">
                <a:latin typeface="Arial MT"/>
                <a:cs typeface="Arial MT"/>
              </a:rPr>
              <a:t>are </a:t>
            </a:r>
            <a:r>
              <a:rPr lang="en-US" sz="1800" dirty="0" smtClean="0">
                <a:latin typeface="Arial MT"/>
                <a:cs typeface="Arial MT"/>
              </a:rPr>
              <a:t>the</a:t>
            </a:r>
            <a:r>
              <a:rPr lang="en-US" sz="1800" spc="-20" dirty="0" smtClean="0">
                <a:latin typeface="Arial MT"/>
                <a:cs typeface="Arial MT"/>
              </a:rPr>
              <a:t> </a:t>
            </a:r>
            <a:r>
              <a:rPr lang="en-US" sz="1800" dirty="0" smtClean="0">
                <a:latin typeface="Arial MT"/>
                <a:cs typeface="Arial MT"/>
              </a:rPr>
              <a:t>common</a:t>
            </a:r>
            <a:r>
              <a:rPr lang="en-US" sz="1800" spc="-20" dirty="0" smtClean="0">
                <a:latin typeface="Arial MT"/>
                <a:cs typeface="Arial MT"/>
              </a:rPr>
              <a:t> </a:t>
            </a:r>
            <a:r>
              <a:rPr lang="en-US" sz="1800" dirty="0" smtClean="0">
                <a:latin typeface="Arial MT"/>
                <a:cs typeface="Arial MT"/>
              </a:rPr>
              <a:t>types</a:t>
            </a:r>
            <a:r>
              <a:rPr lang="en-US" sz="1800" spc="-10" dirty="0" smtClean="0">
                <a:latin typeface="Arial MT"/>
                <a:cs typeface="Arial MT"/>
              </a:rPr>
              <a:t> </a:t>
            </a:r>
            <a:r>
              <a:rPr lang="en-US" sz="1800" dirty="0" smtClean="0">
                <a:latin typeface="Arial MT"/>
                <a:cs typeface="Arial MT"/>
              </a:rPr>
              <a:t>of</a:t>
            </a:r>
            <a:r>
              <a:rPr lang="en-US" sz="1800" spc="-5" dirty="0" smtClean="0">
                <a:latin typeface="Arial MT"/>
                <a:cs typeface="Arial MT"/>
              </a:rPr>
              <a:t> </a:t>
            </a:r>
            <a:r>
              <a:rPr lang="en-US" sz="1800" spc="-10" dirty="0" smtClean="0">
                <a:latin typeface="Arial MT"/>
                <a:cs typeface="Arial MT"/>
              </a:rPr>
              <a:t>attacks.</a:t>
            </a:r>
            <a:endParaRPr lang="en-US" sz="1800" dirty="0" smtClean="0">
              <a:latin typeface="Arial MT"/>
              <a:cs typeface="Arial MT"/>
            </a:endParaRPr>
          </a:p>
          <a:p>
            <a:pPr marL="707390" marR="5080" lvl="1" indent="-228600">
              <a:lnSpc>
                <a:spcPct val="101899"/>
              </a:lnSpc>
              <a:spcBef>
                <a:spcPts val="415"/>
              </a:spcBef>
              <a:buClr>
                <a:srgbClr val="00007C"/>
              </a:buClr>
              <a:buSzPct val="63888"/>
              <a:buFont typeface="Wingdings"/>
              <a:buChar char=""/>
              <a:tabLst>
                <a:tab pos="707390" algn="l"/>
                <a:tab pos="6673850" algn="l"/>
              </a:tabLst>
            </a:pPr>
            <a:r>
              <a:rPr lang="en-US" sz="1800" dirty="0" smtClean="0">
                <a:latin typeface="Arial MT"/>
                <a:cs typeface="Arial MT"/>
              </a:rPr>
              <a:t>The</a:t>
            </a:r>
            <a:r>
              <a:rPr lang="en-US" sz="1800" spc="-30" dirty="0" smtClean="0">
                <a:latin typeface="Arial MT"/>
                <a:cs typeface="Arial MT"/>
              </a:rPr>
              <a:t> </a:t>
            </a:r>
            <a:r>
              <a:rPr lang="en-US" sz="1800" dirty="0" smtClean="0">
                <a:latin typeface="Arial MT"/>
                <a:cs typeface="Arial MT"/>
              </a:rPr>
              <a:t>cloud</a:t>
            </a:r>
            <a:r>
              <a:rPr lang="en-US" sz="1800" spc="-15" dirty="0" smtClean="0">
                <a:latin typeface="Arial MT"/>
                <a:cs typeface="Arial MT"/>
              </a:rPr>
              <a:t> </a:t>
            </a:r>
            <a:r>
              <a:rPr lang="en-US" sz="1800" dirty="0" smtClean="0">
                <a:latin typeface="Arial MT"/>
                <a:cs typeface="Arial MT"/>
              </a:rPr>
              <a:t>infrastructure</a:t>
            </a:r>
            <a:r>
              <a:rPr lang="en-US" sz="1800" spc="-15" dirty="0" smtClean="0">
                <a:latin typeface="Arial MT"/>
                <a:cs typeface="Arial MT"/>
              </a:rPr>
              <a:t> </a:t>
            </a:r>
            <a:r>
              <a:rPr lang="en-US" sz="1800" dirty="0" smtClean="0">
                <a:latin typeface="Wingdings"/>
                <a:cs typeface="Wingdings"/>
              </a:rPr>
              <a:t></a:t>
            </a:r>
            <a:r>
              <a:rPr lang="en-US" sz="1800" spc="35" dirty="0" smtClean="0">
                <a:latin typeface="Times New Roman"/>
                <a:cs typeface="Times New Roman"/>
              </a:rPr>
              <a:t> </a:t>
            </a:r>
            <a:r>
              <a:rPr lang="en-US" sz="1800" dirty="0" smtClean="0">
                <a:latin typeface="Arial MT"/>
                <a:cs typeface="Arial MT"/>
              </a:rPr>
              <a:t>the</a:t>
            </a:r>
            <a:r>
              <a:rPr lang="en-US" sz="1800" spc="-25" dirty="0" smtClean="0">
                <a:latin typeface="Arial MT"/>
                <a:cs typeface="Arial MT"/>
              </a:rPr>
              <a:t> </a:t>
            </a:r>
            <a:r>
              <a:rPr lang="en-US" sz="1800" dirty="0" smtClean="0">
                <a:latin typeface="Arial MT"/>
                <a:cs typeface="Arial MT"/>
              </a:rPr>
              <a:t>most</a:t>
            </a:r>
            <a:r>
              <a:rPr lang="en-US" sz="1800" spc="-15" dirty="0" smtClean="0">
                <a:latin typeface="Arial MT"/>
                <a:cs typeface="Arial MT"/>
              </a:rPr>
              <a:t> </a:t>
            </a:r>
            <a:r>
              <a:rPr lang="en-US" sz="1800" dirty="0" smtClean="0">
                <a:latin typeface="Arial MT"/>
                <a:cs typeface="Arial MT"/>
              </a:rPr>
              <a:t>serious</a:t>
            </a:r>
            <a:r>
              <a:rPr lang="en-US" sz="1800" spc="-15" dirty="0" smtClean="0">
                <a:latin typeface="Arial MT"/>
                <a:cs typeface="Arial MT"/>
              </a:rPr>
              <a:t> </a:t>
            </a:r>
            <a:r>
              <a:rPr lang="en-US" sz="1800" dirty="0" smtClean="0">
                <a:latin typeface="Arial MT"/>
                <a:cs typeface="Arial MT"/>
              </a:rPr>
              <a:t>line</a:t>
            </a:r>
            <a:r>
              <a:rPr lang="en-US" sz="1800" spc="-30" dirty="0" smtClean="0">
                <a:latin typeface="Arial MT"/>
                <a:cs typeface="Arial MT"/>
              </a:rPr>
              <a:t> </a:t>
            </a:r>
            <a:r>
              <a:rPr lang="en-US" sz="1800" dirty="0" smtClean="0">
                <a:latin typeface="Arial MT"/>
                <a:cs typeface="Arial MT"/>
              </a:rPr>
              <a:t>of</a:t>
            </a:r>
            <a:r>
              <a:rPr lang="en-US" sz="1800" spc="-15" dirty="0" smtClean="0">
                <a:latin typeface="Arial MT"/>
                <a:cs typeface="Arial MT"/>
              </a:rPr>
              <a:t> </a:t>
            </a:r>
            <a:r>
              <a:rPr lang="en-US" sz="1800" spc="-10" dirty="0" smtClean="0">
                <a:latin typeface="Arial MT"/>
                <a:cs typeface="Arial MT"/>
              </a:rPr>
              <a:t>attack.</a:t>
            </a:r>
            <a:r>
              <a:rPr lang="en-US" sz="1800" dirty="0" smtClean="0">
                <a:latin typeface="Arial MT"/>
                <a:cs typeface="Arial MT"/>
              </a:rPr>
              <a:t>	</a:t>
            </a:r>
            <a:r>
              <a:rPr lang="en-US" sz="1800" spc="-10" dirty="0" smtClean="0">
                <a:latin typeface="Arial MT"/>
                <a:cs typeface="Arial MT"/>
              </a:rPr>
              <a:t>Limiting </a:t>
            </a:r>
            <a:r>
              <a:rPr lang="en-US" sz="1800" dirty="0" smtClean="0">
                <a:latin typeface="Arial MT"/>
                <a:cs typeface="Arial MT"/>
              </a:rPr>
              <a:t>access</a:t>
            </a:r>
            <a:r>
              <a:rPr lang="en-US" sz="1800" spc="-15" dirty="0" smtClean="0">
                <a:latin typeface="Arial MT"/>
                <a:cs typeface="Arial MT"/>
              </a:rPr>
              <a:t> </a:t>
            </a:r>
            <a:r>
              <a:rPr lang="en-US" sz="1800" dirty="0" smtClean="0">
                <a:latin typeface="Arial MT"/>
                <a:cs typeface="Arial MT"/>
              </a:rPr>
              <a:t>to</a:t>
            </a:r>
            <a:r>
              <a:rPr lang="en-US" sz="1800" spc="-10" dirty="0" smtClean="0">
                <a:latin typeface="Arial MT"/>
                <a:cs typeface="Arial MT"/>
              </a:rPr>
              <a:t> </a:t>
            </a:r>
            <a:r>
              <a:rPr lang="en-US" sz="1800" dirty="0" smtClean="0">
                <a:latin typeface="Arial MT"/>
                <a:cs typeface="Arial MT"/>
              </a:rPr>
              <a:t>resources,</a:t>
            </a:r>
            <a:r>
              <a:rPr lang="en-US" sz="1800" spc="-5" dirty="0" smtClean="0">
                <a:latin typeface="Arial MT"/>
                <a:cs typeface="Arial MT"/>
              </a:rPr>
              <a:t> </a:t>
            </a:r>
            <a:r>
              <a:rPr lang="en-US" sz="1800" spc="-10" dirty="0" smtClean="0">
                <a:latin typeface="Arial MT"/>
                <a:cs typeface="Arial MT"/>
              </a:rPr>
              <a:t>privilege-</a:t>
            </a:r>
            <a:r>
              <a:rPr lang="en-US" sz="1800" dirty="0" smtClean="0">
                <a:latin typeface="Arial MT"/>
                <a:cs typeface="Arial MT"/>
              </a:rPr>
              <a:t>related</a:t>
            </a:r>
            <a:r>
              <a:rPr lang="en-US" sz="1800" spc="-15" dirty="0" smtClean="0">
                <a:latin typeface="Arial MT"/>
                <a:cs typeface="Arial MT"/>
              </a:rPr>
              <a:t> </a:t>
            </a:r>
            <a:r>
              <a:rPr lang="en-US" sz="1800" dirty="0" smtClean="0">
                <a:latin typeface="Arial MT"/>
                <a:cs typeface="Arial MT"/>
              </a:rPr>
              <a:t>attacks,</a:t>
            </a:r>
            <a:r>
              <a:rPr lang="en-US" sz="1800" spc="-5" dirty="0" smtClean="0">
                <a:latin typeface="Arial MT"/>
                <a:cs typeface="Arial MT"/>
              </a:rPr>
              <a:t> </a:t>
            </a:r>
            <a:r>
              <a:rPr lang="en-US" sz="1800" dirty="0" smtClean="0">
                <a:latin typeface="Arial MT"/>
                <a:cs typeface="Arial MT"/>
              </a:rPr>
              <a:t>data</a:t>
            </a:r>
            <a:r>
              <a:rPr lang="en-US" sz="1800" spc="-10" dirty="0" smtClean="0">
                <a:latin typeface="Arial MT"/>
                <a:cs typeface="Arial MT"/>
              </a:rPr>
              <a:t> </a:t>
            </a:r>
            <a:r>
              <a:rPr lang="en-US" sz="1800" dirty="0" smtClean="0">
                <a:latin typeface="Arial MT"/>
                <a:cs typeface="Arial MT"/>
              </a:rPr>
              <a:t>distortion,</a:t>
            </a:r>
            <a:r>
              <a:rPr lang="en-US" sz="1800" spc="-10" dirty="0" smtClean="0">
                <a:latin typeface="Arial MT"/>
                <a:cs typeface="Arial MT"/>
              </a:rPr>
              <a:t> injecting </a:t>
            </a:r>
            <a:r>
              <a:rPr lang="en-US" sz="1800" dirty="0" smtClean="0">
                <a:latin typeface="Arial MT"/>
                <a:cs typeface="Arial MT"/>
              </a:rPr>
              <a:t>additional</a:t>
            </a:r>
            <a:r>
              <a:rPr lang="en-US" sz="1800" spc="-45" dirty="0" smtClean="0">
                <a:latin typeface="Arial MT"/>
                <a:cs typeface="Arial MT"/>
              </a:rPr>
              <a:t> </a:t>
            </a:r>
            <a:r>
              <a:rPr lang="en-US" sz="1800" spc="-10" dirty="0" smtClean="0">
                <a:latin typeface="Arial MT"/>
                <a:cs typeface="Arial MT"/>
              </a:rPr>
              <a:t>operations.</a:t>
            </a:r>
            <a:endParaRPr lang="en-US" sz="1800" dirty="0" smtClean="0">
              <a:latin typeface="Arial MT"/>
              <a:cs typeface="Arial MT"/>
            </a:endParaRPr>
          </a:p>
          <a:p>
            <a:pPr marL="12700">
              <a:lnSpc>
                <a:spcPct val="100000"/>
              </a:lnSpc>
              <a:spcBef>
                <a:spcPts val="459"/>
              </a:spcBef>
              <a:buClr>
                <a:srgbClr val="9999CC"/>
              </a:buClr>
              <a:buSzPct val="80555"/>
              <a:tabLst>
                <a:tab pos="298450" algn="l"/>
              </a:tabLst>
            </a:pPr>
            <a:r>
              <a:rPr lang="en-US" sz="1800" dirty="0" smtClean="0">
                <a:latin typeface="Arial MT"/>
                <a:cs typeface="Arial MT"/>
              </a:rPr>
              <a:t>The</a:t>
            </a:r>
            <a:r>
              <a:rPr lang="en-US" sz="1800" spc="-25" dirty="0" smtClean="0">
                <a:latin typeface="Arial MT"/>
                <a:cs typeface="Arial MT"/>
              </a:rPr>
              <a:t> </a:t>
            </a:r>
            <a:r>
              <a:rPr lang="en-US" sz="1800" u="sng" dirty="0" smtClean="0">
                <a:uFill>
                  <a:solidFill>
                    <a:srgbClr val="000000"/>
                  </a:solidFill>
                </a:uFill>
                <a:latin typeface="Arial MT"/>
                <a:cs typeface="Arial MT"/>
              </a:rPr>
              <a:t>cloud</a:t>
            </a:r>
            <a:r>
              <a:rPr lang="en-US" sz="1800" u="sng" spc="-20" dirty="0" smtClean="0">
                <a:uFill>
                  <a:solidFill>
                    <a:srgbClr val="000000"/>
                  </a:solidFill>
                </a:uFill>
                <a:latin typeface="Arial MT"/>
                <a:cs typeface="Arial MT"/>
              </a:rPr>
              <a:t> </a:t>
            </a:r>
            <a:r>
              <a:rPr lang="en-US" sz="1800" u="sng" dirty="0" smtClean="0">
                <a:uFill>
                  <a:solidFill>
                    <a:srgbClr val="000000"/>
                  </a:solidFill>
                </a:uFill>
                <a:latin typeface="Arial MT"/>
                <a:cs typeface="Arial MT"/>
              </a:rPr>
              <a:t>infrastructure</a:t>
            </a:r>
            <a:r>
              <a:rPr lang="en-US" sz="1800" spc="-20" dirty="0" smtClean="0">
                <a:latin typeface="Arial MT"/>
                <a:cs typeface="Arial MT"/>
              </a:rPr>
              <a:t> </a:t>
            </a:r>
            <a:r>
              <a:rPr lang="en-US" sz="1800" dirty="0" smtClean="0">
                <a:latin typeface="Arial MT"/>
                <a:cs typeface="Arial MT"/>
              </a:rPr>
              <a:t>can</a:t>
            </a:r>
            <a:r>
              <a:rPr lang="en-US" sz="1800" spc="-25" dirty="0" smtClean="0">
                <a:latin typeface="Arial MT"/>
                <a:cs typeface="Arial MT"/>
              </a:rPr>
              <a:t> </a:t>
            </a:r>
            <a:r>
              <a:rPr lang="en-US" sz="1800" dirty="0" smtClean="0">
                <a:latin typeface="Arial MT"/>
                <a:cs typeface="Arial MT"/>
              </a:rPr>
              <a:t>be</a:t>
            </a:r>
            <a:r>
              <a:rPr lang="en-US" sz="1800" spc="-20" dirty="0" smtClean="0">
                <a:latin typeface="Arial MT"/>
                <a:cs typeface="Arial MT"/>
              </a:rPr>
              <a:t> </a:t>
            </a:r>
            <a:r>
              <a:rPr lang="en-US" sz="1800" dirty="0" smtClean="0">
                <a:latin typeface="Arial MT"/>
                <a:cs typeface="Arial MT"/>
              </a:rPr>
              <a:t>attacked</a:t>
            </a:r>
            <a:r>
              <a:rPr lang="en-US" sz="1800" spc="-20" dirty="0" smtClean="0">
                <a:latin typeface="Arial MT"/>
                <a:cs typeface="Arial MT"/>
              </a:rPr>
              <a:t> </a:t>
            </a:r>
            <a:r>
              <a:rPr lang="en-US" sz="1800" spc="-25" dirty="0" smtClean="0">
                <a:latin typeface="Arial MT"/>
                <a:cs typeface="Arial MT"/>
              </a:rPr>
              <a:t>by:</a:t>
            </a:r>
            <a:endParaRPr lang="en-US" sz="1800" dirty="0" smtClean="0">
              <a:latin typeface="Arial MT"/>
              <a:cs typeface="Arial MT"/>
            </a:endParaRPr>
          </a:p>
          <a:p>
            <a:pPr marL="1163955" indent="-227965">
              <a:lnSpc>
                <a:spcPct val="100000"/>
              </a:lnSpc>
              <a:spcBef>
                <a:spcPts val="555"/>
              </a:spcBef>
              <a:buClr>
                <a:srgbClr val="00007C"/>
              </a:buClr>
              <a:buSzPct val="63888"/>
              <a:buFont typeface="Wingdings"/>
              <a:buChar char=""/>
              <a:tabLst>
                <a:tab pos="1163955" algn="l"/>
              </a:tabLst>
            </a:pPr>
            <a:r>
              <a:rPr sz="1800" dirty="0" smtClean="0">
                <a:latin typeface="Arial MT"/>
                <a:cs typeface="Arial MT"/>
              </a:rPr>
              <a:t>A</a:t>
            </a:r>
            <a:r>
              <a:rPr sz="1800" spc="-20" dirty="0" smtClean="0">
                <a:latin typeface="Arial MT"/>
                <a:cs typeface="Arial MT"/>
              </a:rPr>
              <a:t> </a:t>
            </a:r>
            <a:r>
              <a:rPr sz="1800" dirty="0">
                <a:latin typeface="Arial MT"/>
                <a:cs typeface="Arial MT"/>
              </a:rPr>
              <a:t>user</a:t>
            </a:r>
            <a:r>
              <a:rPr sz="1800" spc="-10" dirty="0">
                <a:latin typeface="Arial MT"/>
                <a:cs typeface="Arial MT"/>
              </a:rPr>
              <a:t> </a:t>
            </a:r>
            <a:r>
              <a:rPr sz="1800" dirty="0">
                <a:latin typeface="Wingdings"/>
                <a:cs typeface="Wingdings"/>
              </a:rPr>
              <a:t></a:t>
            </a:r>
            <a:r>
              <a:rPr sz="1800" spc="40" dirty="0">
                <a:latin typeface="Times New Roman"/>
                <a:cs typeface="Times New Roman"/>
              </a:rPr>
              <a:t> </a:t>
            </a:r>
            <a:r>
              <a:rPr sz="1800" dirty="0">
                <a:latin typeface="Arial MT"/>
                <a:cs typeface="Arial MT"/>
              </a:rPr>
              <a:t>targets</a:t>
            </a:r>
            <a:r>
              <a:rPr sz="1800" spc="-15"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cloud</a:t>
            </a:r>
            <a:r>
              <a:rPr sz="1800" spc="-15" dirty="0">
                <a:latin typeface="Arial MT"/>
                <a:cs typeface="Arial MT"/>
              </a:rPr>
              <a:t> </a:t>
            </a:r>
            <a:r>
              <a:rPr sz="1800" dirty="0">
                <a:latin typeface="Arial MT"/>
                <a:cs typeface="Arial MT"/>
              </a:rPr>
              <a:t>control</a:t>
            </a:r>
            <a:r>
              <a:rPr sz="1800" spc="-15" dirty="0">
                <a:latin typeface="Arial MT"/>
                <a:cs typeface="Arial MT"/>
              </a:rPr>
              <a:t> </a:t>
            </a:r>
            <a:r>
              <a:rPr sz="1800" spc="-10" dirty="0">
                <a:latin typeface="Arial MT"/>
                <a:cs typeface="Arial MT"/>
              </a:rPr>
              <a:t>system.</a:t>
            </a:r>
            <a:endParaRPr sz="1800" dirty="0">
              <a:latin typeface="Arial MT"/>
              <a:cs typeface="Arial MT"/>
            </a:endParaRPr>
          </a:p>
          <a:p>
            <a:pPr marL="1164590" marR="756285" indent="-228600">
              <a:lnSpc>
                <a:spcPct val="101699"/>
              </a:lnSpc>
              <a:spcBef>
                <a:spcPts val="420"/>
              </a:spcBef>
              <a:buClr>
                <a:srgbClr val="00007C"/>
              </a:buClr>
              <a:buSzPct val="63888"/>
              <a:buFont typeface="Wingdings"/>
              <a:buChar char=""/>
              <a:tabLst>
                <a:tab pos="1164590" algn="l"/>
              </a:tabLst>
            </a:pPr>
            <a:r>
              <a:rPr sz="1800" dirty="0">
                <a:latin typeface="Arial MT"/>
                <a:cs typeface="Arial MT"/>
              </a:rPr>
              <a:t>A</a:t>
            </a:r>
            <a:r>
              <a:rPr sz="1800" spc="-20" dirty="0">
                <a:latin typeface="Arial MT"/>
                <a:cs typeface="Arial MT"/>
              </a:rPr>
              <a:t> </a:t>
            </a:r>
            <a:r>
              <a:rPr sz="1800" dirty="0">
                <a:latin typeface="Arial MT"/>
                <a:cs typeface="Arial MT"/>
              </a:rPr>
              <a:t>service</a:t>
            </a:r>
            <a:r>
              <a:rPr sz="1800" spc="-25" dirty="0">
                <a:latin typeface="Arial MT"/>
                <a:cs typeface="Arial MT"/>
              </a:rPr>
              <a:t> </a:t>
            </a:r>
            <a:r>
              <a:rPr sz="1800" dirty="0">
                <a:latin typeface="Wingdings"/>
                <a:cs typeface="Wingdings"/>
              </a:rPr>
              <a:t></a:t>
            </a:r>
            <a:r>
              <a:rPr sz="1800" spc="35" dirty="0">
                <a:latin typeface="Times New Roman"/>
                <a:cs typeface="Times New Roman"/>
              </a:rPr>
              <a:t> </a:t>
            </a:r>
            <a:r>
              <a:rPr sz="1800" dirty="0">
                <a:latin typeface="Arial MT"/>
                <a:cs typeface="Arial MT"/>
              </a:rPr>
              <a:t>requesting</a:t>
            </a:r>
            <a:r>
              <a:rPr sz="1800" spc="-30" dirty="0">
                <a:latin typeface="Arial MT"/>
                <a:cs typeface="Arial MT"/>
              </a:rPr>
              <a:t> </a:t>
            </a:r>
            <a:r>
              <a:rPr sz="1800" dirty="0">
                <a:latin typeface="Arial MT"/>
                <a:cs typeface="Arial MT"/>
              </a:rPr>
              <a:t>an</a:t>
            </a:r>
            <a:r>
              <a:rPr sz="1800" spc="-15" dirty="0">
                <a:latin typeface="Arial MT"/>
                <a:cs typeface="Arial MT"/>
              </a:rPr>
              <a:t> </a:t>
            </a:r>
            <a:r>
              <a:rPr sz="1800" dirty="0">
                <a:latin typeface="Arial MT"/>
                <a:cs typeface="Arial MT"/>
              </a:rPr>
              <a:t>excessive</a:t>
            </a:r>
            <a:r>
              <a:rPr sz="1800" spc="-20" dirty="0">
                <a:latin typeface="Arial MT"/>
                <a:cs typeface="Arial MT"/>
              </a:rPr>
              <a:t> </a:t>
            </a:r>
            <a:r>
              <a:rPr sz="1800" dirty="0">
                <a:latin typeface="Arial MT"/>
                <a:cs typeface="Arial MT"/>
              </a:rPr>
              <a:t>amount</a:t>
            </a:r>
            <a:r>
              <a:rPr sz="1800" spc="-10" dirty="0">
                <a:latin typeface="Arial MT"/>
                <a:cs typeface="Arial MT"/>
              </a:rPr>
              <a:t> </a:t>
            </a:r>
            <a:r>
              <a:rPr sz="1800" dirty="0">
                <a:latin typeface="Arial MT"/>
                <a:cs typeface="Arial MT"/>
              </a:rPr>
              <a:t>of</a:t>
            </a:r>
            <a:r>
              <a:rPr sz="1800" spc="-20" dirty="0">
                <a:latin typeface="Arial MT"/>
                <a:cs typeface="Arial MT"/>
              </a:rPr>
              <a:t> </a:t>
            </a:r>
            <a:r>
              <a:rPr sz="1800" dirty="0">
                <a:latin typeface="Arial MT"/>
                <a:cs typeface="Arial MT"/>
              </a:rPr>
              <a:t>resources</a:t>
            </a:r>
            <a:r>
              <a:rPr sz="1800" spc="-15" dirty="0">
                <a:latin typeface="Arial MT"/>
                <a:cs typeface="Arial MT"/>
              </a:rPr>
              <a:t> </a:t>
            </a:r>
            <a:r>
              <a:rPr sz="1800" spc="-25" dirty="0">
                <a:latin typeface="Arial MT"/>
                <a:cs typeface="Arial MT"/>
              </a:rPr>
              <a:t>and </a:t>
            </a:r>
            <a:r>
              <a:rPr sz="1800" dirty="0">
                <a:latin typeface="Arial MT"/>
                <a:cs typeface="Arial MT"/>
              </a:rPr>
              <a:t>causing</a:t>
            </a:r>
            <a:r>
              <a:rPr sz="1800" spc="-25" dirty="0">
                <a:latin typeface="Arial MT"/>
                <a:cs typeface="Arial MT"/>
              </a:rPr>
              <a:t> </a:t>
            </a:r>
            <a:r>
              <a:rPr sz="1800" dirty="0">
                <a:latin typeface="Arial MT"/>
                <a:cs typeface="Arial MT"/>
              </a:rPr>
              <a:t>the</a:t>
            </a:r>
            <a:r>
              <a:rPr sz="1800" spc="-25" dirty="0">
                <a:latin typeface="Arial MT"/>
                <a:cs typeface="Arial MT"/>
              </a:rPr>
              <a:t> </a:t>
            </a:r>
            <a:r>
              <a:rPr sz="1800" dirty="0">
                <a:latin typeface="Arial MT"/>
                <a:cs typeface="Arial MT"/>
              </a:rPr>
              <a:t>exhaustion</a:t>
            </a:r>
            <a:r>
              <a:rPr sz="1800" spc="-25"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the</a:t>
            </a:r>
            <a:r>
              <a:rPr sz="1800" spc="-15" dirty="0">
                <a:latin typeface="Arial MT"/>
                <a:cs typeface="Arial MT"/>
              </a:rPr>
              <a:t> </a:t>
            </a:r>
            <a:r>
              <a:rPr sz="1800" spc="-10" dirty="0">
                <a:latin typeface="Arial MT"/>
                <a:cs typeface="Arial MT"/>
              </a:rPr>
              <a:t>resources.</a:t>
            </a:r>
            <a:endParaRPr sz="1800" dirty="0">
              <a:latin typeface="Arial MT"/>
              <a:cs typeface="Arial MT"/>
            </a:endParaRPr>
          </a:p>
          <a:p>
            <a:pPr marL="1483360">
              <a:lnSpc>
                <a:spcPct val="100000"/>
              </a:lnSpc>
              <a:spcBef>
                <a:spcPts val="455"/>
              </a:spcBef>
            </a:pPr>
            <a:r>
              <a:rPr sz="1800" dirty="0">
                <a:latin typeface="Arial MT"/>
                <a:cs typeface="Arial MT"/>
              </a:rPr>
              <a:t>Surfaces</a:t>
            </a:r>
            <a:r>
              <a:rPr sz="1800" spc="-30" dirty="0">
                <a:latin typeface="Arial MT"/>
                <a:cs typeface="Arial MT"/>
              </a:rPr>
              <a:t> </a:t>
            </a:r>
            <a:r>
              <a:rPr sz="1800" dirty="0">
                <a:latin typeface="Arial MT"/>
                <a:cs typeface="Arial MT"/>
              </a:rPr>
              <a:t>of</a:t>
            </a:r>
            <a:r>
              <a:rPr sz="1800" spc="-15" dirty="0">
                <a:latin typeface="Arial MT"/>
                <a:cs typeface="Arial MT"/>
              </a:rPr>
              <a:t> </a:t>
            </a:r>
            <a:r>
              <a:rPr sz="1800" dirty="0">
                <a:latin typeface="Arial MT"/>
                <a:cs typeface="Arial MT"/>
              </a:rPr>
              <a:t>attacks</a:t>
            </a:r>
            <a:r>
              <a:rPr sz="1800" spc="-15" dirty="0">
                <a:latin typeface="Arial MT"/>
                <a:cs typeface="Arial MT"/>
              </a:rPr>
              <a:t> </a:t>
            </a:r>
            <a:r>
              <a:rPr sz="1800" dirty="0">
                <a:latin typeface="Arial MT"/>
                <a:cs typeface="Arial MT"/>
              </a:rPr>
              <a:t>in</a:t>
            </a:r>
            <a:r>
              <a:rPr sz="1800" spc="-25" dirty="0">
                <a:latin typeface="Arial MT"/>
                <a:cs typeface="Arial MT"/>
              </a:rPr>
              <a:t> </a:t>
            </a:r>
            <a:r>
              <a:rPr sz="1800" dirty="0">
                <a:latin typeface="Arial MT"/>
                <a:cs typeface="Arial MT"/>
              </a:rPr>
              <a:t>a</a:t>
            </a:r>
            <a:r>
              <a:rPr sz="1800" spc="-15" dirty="0">
                <a:latin typeface="Arial MT"/>
                <a:cs typeface="Arial MT"/>
              </a:rPr>
              <a:t> </a:t>
            </a:r>
            <a:r>
              <a:rPr sz="1800" dirty="0">
                <a:latin typeface="Arial MT"/>
                <a:cs typeface="Arial MT"/>
              </a:rPr>
              <a:t>cloud</a:t>
            </a:r>
            <a:r>
              <a:rPr sz="1800" spc="-15" dirty="0">
                <a:latin typeface="Arial MT"/>
                <a:cs typeface="Arial MT"/>
              </a:rPr>
              <a:t> </a:t>
            </a:r>
            <a:r>
              <a:rPr sz="1800" dirty="0">
                <a:latin typeface="Arial MT"/>
                <a:cs typeface="Arial MT"/>
              </a:rPr>
              <a:t>computing</a:t>
            </a:r>
            <a:r>
              <a:rPr sz="1800" spc="-15" dirty="0">
                <a:latin typeface="Arial MT"/>
                <a:cs typeface="Arial MT"/>
              </a:rPr>
              <a:t> </a:t>
            </a:r>
            <a:r>
              <a:rPr sz="1800" spc="-10" dirty="0">
                <a:latin typeface="Arial MT"/>
                <a:cs typeface="Arial MT"/>
              </a:rPr>
              <a:t>environment</a:t>
            </a:r>
            <a:r>
              <a:rPr sz="1800" spc="-10" dirty="0" smtClean="0">
                <a:latin typeface="Arial MT"/>
                <a:cs typeface="Arial MT"/>
              </a:rPr>
              <a:t>.</a:t>
            </a:r>
            <a:endParaRPr sz="1800" dirty="0">
              <a:latin typeface="Arial MT"/>
              <a:cs typeface="Arial MT"/>
            </a:endParaRPr>
          </a:p>
        </p:txBody>
      </p:sp>
      <p:sp>
        <p:nvSpPr>
          <p:cNvPr id="3" name="object 3"/>
          <p:cNvSpPr txBox="1">
            <a:spLocks noGrp="1"/>
          </p:cNvSpPr>
          <p:nvPr>
            <p:ph type="sldNum" sz="quarter" idx="4294967295"/>
          </p:nvPr>
        </p:nvSpPr>
        <p:spPr>
          <a:xfrm>
            <a:off x="8937625" y="6335713"/>
            <a:ext cx="206375" cy="166687"/>
          </a:xfrm>
          <a:prstGeom prst="rect">
            <a:avLst/>
          </a:prstGeom>
        </p:spPr>
        <p:txBody>
          <a:bodyPr vert="horz" wrap="square" lIns="0" tIns="0" rIns="0" bIns="0" rtlCol="0">
            <a:spAutoFit/>
          </a:bodyPr>
          <a:lstStyle/>
          <a:p>
            <a:pPr marL="12700">
              <a:lnSpc>
                <a:spcPts val="1150"/>
              </a:lnSpc>
            </a:pPr>
            <a:fld id="{81D60167-4931-47E6-BA6A-407CBD079E47}" type="slidenum">
              <a:rPr spc="-25" dirty="0"/>
              <a:t>8</a:t>
            </a:fld>
            <a:endParaRPr spc="-25" dirty="0"/>
          </a:p>
        </p:txBody>
      </p:sp>
      <p:sp>
        <p:nvSpPr>
          <p:cNvPr id="4" name="TextBox 3"/>
          <p:cNvSpPr txBox="1"/>
          <p:nvPr/>
        </p:nvSpPr>
        <p:spPr>
          <a:xfrm>
            <a:off x="1350645" y="609600"/>
            <a:ext cx="6477000" cy="689932"/>
          </a:xfrm>
          <a:prstGeom prst="rect">
            <a:avLst/>
          </a:prstGeom>
          <a:noFill/>
        </p:spPr>
        <p:txBody>
          <a:bodyPr wrap="square" rtlCol="0">
            <a:spAutoFit/>
          </a:bodyPr>
          <a:lstStyle/>
          <a:p>
            <a:pPr marL="475615" marR="5080" algn="ctr" rtl="0" fontAlgn="base">
              <a:lnSpc>
                <a:spcPts val="2520"/>
              </a:lnSpc>
              <a:spcBef>
                <a:spcPts val="85"/>
              </a:spcBef>
              <a:spcAft>
                <a:spcPct val="0"/>
              </a:spcAft>
            </a:pPr>
            <a:r>
              <a:rPr lang="en-US" sz="2400" b="1" dirty="0">
                <a:solidFill>
                  <a:schemeClr val="tx2"/>
                </a:solidFill>
                <a:latin typeface="+mj-lt"/>
                <a:ea typeface="+mj-ea"/>
                <a:cs typeface="+mj-cs"/>
              </a:rPr>
              <a:t>Attacks in a cloud computing environment</a:t>
            </a:r>
          </a:p>
          <a:p>
            <a:endParaRPr lang="en-US" dirty="0"/>
          </a:p>
        </p:txBody>
      </p:sp>
    </p:spTree>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219200" y="1447799"/>
            <a:ext cx="6705600" cy="4829175"/>
          </a:xfrm>
          <a:prstGeom prst="rect">
            <a:avLst/>
          </a:prstGeom>
        </p:spPr>
      </p:pic>
      <p:sp>
        <p:nvSpPr>
          <p:cNvPr id="3" name="TextBox 2"/>
          <p:cNvSpPr txBox="1"/>
          <p:nvPr/>
        </p:nvSpPr>
        <p:spPr>
          <a:xfrm>
            <a:off x="914400" y="609600"/>
            <a:ext cx="7010400" cy="689932"/>
          </a:xfrm>
          <a:prstGeom prst="rect">
            <a:avLst/>
          </a:prstGeom>
          <a:noFill/>
        </p:spPr>
        <p:txBody>
          <a:bodyPr wrap="square" rtlCol="0">
            <a:spAutoFit/>
          </a:bodyPr>
          <a:lstStyle/>
          <a:p>
            <a:pPr marL="475615" marR="5080" algn="ctr" rtl="0" fontAlgn="base">
              <a:lnSpc>
                <a:spcPts val="2520"/>
              </a:lnSpc>
              <a:spcBef>
                <a:spcPts val="85"/>
              </a:spcBef>
              <a:spcAft>
                <a:spcPct val="0"/>
              </a:spcAft>
            </a:pPr>
            <a:r>
              <a:rPr lang="en-US" sz="2400" b="1" dirty="0">
                <a:solidFill>
                  <a:schemeClr val="tx2"/>
                </a:solidFill>
                <a:latin typeface="+mj-lt"/>
                <a:ea typeface="+mj-ea"/>
                <a:cs typeface="+mj-cs"/>
              </a:rPr>
              <a:t>Attacks in a cloud computing environment</a:t>
            </a:r>
          </a:p>
          <a:p>
            <a:endParaRPr lang="en-US" dirty="0"/>
          </a:p>
        </p:txBody>
      </p:sp>
    </p:spTree>
    <p:extLst>
      <p:ext uri="{BB962C8B-B14F-4D97-AF65-F5344CB8AC3E}">
        <p14:creationId xmlns:p14="http://schemas.microsoft.com/office/powerpoint/2010/main" val="4287811821"/>
      </p:ext>
    </p:extLst>
  </p:cSld>
  <p:clrMapOvr>
    <a:masterClrMapping/>
  </p:clrMapOvr>
  <p:transition>
    <p:zoom/>
  </p:transition>
</p:sld>
</file>

<file path=ppt/theme/theme1.xml><?xml version="1.0" encoding="utf-8"?>
<a:theme xmlns:a="http://schemas.openxmlformats.org/drawingml/2006/main" name="Theme1">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Berlin Sans FB Demi"/>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800F8EB4-1E14-4101-9B50-9AAB8AC68F30}" vid="{720CD4BD-806C-45D2-827A-20E50CB793C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themeOverride>
</file>

<file path=docProps/app.xml><?xml version="1.0" encoding="utf-8"?>
<Properties xmlns="http://schemas.openxmlformats.org/officeDocument/2006/extended-properties" xmlns:vt="http://schemas.openxmlformats.org/officeDocument/2006/docPropsVTypes">
  <Template/>
  <TotalTime>94</TotalTime>
  <Words>2850</Words>
  <Application>Microsoft Office PowerPoint</Application>
  <PresentationFormat>On-screen Show (4:3)</PresentationFormat>
  <Paragraphs>324</Paragraphs>
  <Slides>42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42</vt:i4>
      </vt:variant>
    </vt:vector>
  </HeadingPairs>
  <TitlesOfParts>
    <vt:vector size="50" baseType="lpstr">
      <vt:lpstr>Arial</vt:lpstr>
      <vt:lpstr>Arial MT</vt:lpstr>
      <vt:lpstr>Berlin Sans FB Demi</vt:lpstr>
      <vt:lpstr>Calibri</vt:lpstr>
      <vt:lpstr>Tahoma</vt:lpstr>
      <vt:lpstr>Times New Roman</vt:lpstr>
      <vt:lpstr>Wingdings</vt:lpstr>
      <vt:lpstr>Theme1</vt:lpstr>
      <vt:lpstr>B.M.S. COLLEGE OF ENGINEERING, BENGALURU  DEPARTMENT OF COMPUTER APPLICATIONS Autonomous Institute, affiliated to VTU ODD 2024-2025</vt:lpstr>
      <vt:lpstr>Computer security in the new millennium</vt:lpstr>
      <vt:lpstr>Cloud security</vt:lpstr>
      <vt:lpstr>Cloud security risks</vt:lpstr>
      <vt:lpstr>Cloud security risks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Security - the top concern for cloud users</vt:lpstr>
      <vt:lpstr>PowerPoint Presentation</vt:lpstr>
      <vt:lpstr>Privacy</vt:lpstr>
      <vt:lpstr>Federal Trading Commission Rules </vt:lpstr>
      <vt:lpstr>Privacy Impact Assessment (PIA)</vt:lpstr>
      <vt:lpstr>PowerPoint Presentation</vt:lpstr>
      <vt:lpstr>PowerPoint Presentation</vt:lpstr>
      <vt:lpstr>How to determine trust </vt:lpstr>
      <vt:lpstr>PowerPoint Presentation</vt:lpstr>
      <vt:lpstr>PowerPoint Presentation</vt:lpstr>
      <vt:lpstr>PowerPoint Presentation</vt:lpstr>
      <vt:lpstr>PowerPoint Presentation</vt:lpstr>
      <vt:lpstr>Virtual machine security</vt:lpstr>
      <vt:lpstr>PowerPoint Presentation</vt:lpstr>
      <vt:lpstr>VMM-based threats</vt:lpstr>
      <vt:lpstr>PowerPoint Presentation</vt:lpstr>
      <vt:lpstr>VM-based threats</vt:lpstr>
      <vt:lpstr>Security of virtualization</vt:lpstr>
      <vt:lpstr>More advantages of virtualization</vt:lpstr>
      <vt:lpstr>Undesirable effects of virtualization</vt:lpstr>
      <vt:lpstr>Implications of virtualization on security</vt:lpstr>
      <vt:lpstr>PowerPoint Presentation</vt:lpstr>
      <vt:lpstr>PowerPoint Presentation</vt:lpstr>
      <vt:lpstr>PowerPoint Presentation</vt:lpstr>
      <vt:lpstr>Security risks posed by a management OS</vt:lpstr>
      <vt:lpstr>PowerPoint Presentation</vt:lpstr>
      <vt:lpstr>Security risks posed by a management OS</vt:lpstr>
      <vt:lpstr>Possible actions of a malicious Dom0</vt:lpstr>
      <vt:lpstr>A major weakness of Xen</vt:lpstr>
      <vt:lpstr>How to deal with run-time vulnerability of Dom0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CLOUD SECURITY</dc:title>
  <dc:creator>SUNITHA T</dc:creator>
  <cp:lastModifiedBy>student</cp:lastModifiedBy>
  <cp:revision>19</cp:revision>
  <dcterms:created xsi:type="dcterms:W3CDTF">2025-08-08T06:07:27Z</dcterms:created>
  <dcterms:modified xsi:type="dcterms:W3CDTF">2025-08-08T07:42:24Z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2025-02-19T00:00:00Z</vt:filetime>
  </property>
  <property fmtid="{D5CDD505-2E9C-101B-9397-08002B2CF9AE}" pid="3" name="Creator">
    <vt:lpwstr>Microsoft® Word for Microsoft 365</vt:lpwstr>
  </property>
  <property fmtid="{D5CDD505-2E9C-101B-9397-08002B2CF9AE}" pid="4" name="LastSaved">
    <vt:filetime>2025-08-08T00:00:00Z</vt:filetime>
  </property>
  <property fmtid="{D5CDD505-2E9C-101B-9397-08002B2CF9AE}" pid="5" name="Producer">
    <vt:lpwstr>Microsoft® Word for Microsoft 365</vt:lpwstr>
  </property>
</Properties>
</file>