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7" r:id="rId2"/>
    <p:sldId id="266" r:id="rId3"/>
    <p:sldId id="268" r:id="rId4"/>
    <p:sldId id="267" r:id="rId5"/>
    <p:sldId id="269" r:id="rId6"/>
    <p:sldId id="270" r:id="rId7"/>
    <p:sldId id="264" r:id="rId8"/>
    <p:sldId id="265" r:id="rId9"/>
    <p:sldId id="261" r:id="rId10"/>
    <p:sldId id="263" r:id="rId11"/>
    <p:sldId id="262" r:id="rId12"/>
    <p:sldId id="259" r:id="rId13"/>
    <p:sldId id="260" r:id="rId14"/>
    <p:sldId id="280" r:id="rId15"/>
    <p:sldId id="258" r:id="rId16"/>
    <p:sldId id="271" r:id="rId17"/>
    <p:sldId id="272" r:id="rId18"/>
    <p:sldId id="273" r:id="rId19"/>
    <p:sldId id="274" r:id="rId20"/>
    <p:sldId id="275" r:id="rId21"/>
    <p:sldId id="276" r:id="rId22"/>
    <p:sldId id="277" r:id="rId23"/>
    <p:sldId id="279" r:id="rId24"/>
    <p:sldId id="278" r:id="rId25"/>
    <p:sldId id="281" r:id="rId26"/>
    <p:sldId id="284" r:id="rId27"/>
    <p:sldId id="283" r:id="rId28"/>
    <p:sldId id="282" r:id="rId29"/>
    <p:sldId id="286" r:id="rId30"/>
    <p:sldId id="287" r:id="rId31"/>
    <p:sldId id="288" r:id="rId32"/>
    <p:sldId id="285" r:id="rId33"/>
    <p:sldId id="289" r:id="rId34"/>
    <p:sldId id="293" r:id="rId35"/>
    <p:sldId id="290" r:id="rId36"/>
    <p:sldId id="292" r:id="rId37"/>
    <p:sldId id="291" r:id="rId38"/>
    <p:sldId id="294" r:id="rId39"/>
    <p:sldId id="295" r:id="rId40"/>
    <p:sldId id="300" r:id="rId41"/>
    <p:sldId id="299" r:id="rId42"/>
    <p:sldId id="301" r:id="rId43"/>
    <p:sldId id="298" r:id="rId44"/>
    <p:sldId id="297" r:id="rId45"/>
    <p:sldId id="296" r:id="rId46"/>
    <p:sldId id="302" r:id="rId47"/>
    <p:sldId id="303" r:id="rId48"/>
    <p:sldId id="304" r:id="rId49"/>
    <p:sldId id="305" r:id="rId50"/>
    <p:sldId id="309" r:id="rId51"/>
    <p:sldId id="308" r:id="rId52"/>
    <p:sldId id="306" r:id="rId53"/>
    <p:sldId id="307" r:id="rId54"/>
    <p:sldId id="314" r:id="rId55"/>
    <p:sldId id="310" r:id="rId56"/>
    <p:sldId id="313" r:id="rId57"/>
    <p:sldId id="312" r:id="rId58"/>
    <p:sldId id="311" r:id="rId59"/>
    <p:sldId id="315" r:id="rId60"/>
    <p:sldId id="316" r:id="rId61"/>
    <p:sldId id="317"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17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AF2405F-BD42-65C7-FC47-F046DF81C94B}"/>
              </a:ext>
            </a:extLst>
          </p:cNvPr>
          <p:cNvGrpSpPr>
            <a:grpSpLocks/>
          </p:cNvGrpSpPr>
          <p:nvPr/>
        </p:nvGrpSpPr>
        <p:grpSpPr bwMode="auto">
          <a:xfrm>
            <a:off x="1" y="2438402"/>
            <a:ext cx="9009063" cy="1052513"/>
            <a:chOff x="0" y="1536"/>
            <a:chExt cx="5675" cy="663"/>
          </a:xfrm>
        </p:grpSpPr>
        <p:grpSp>
          <p:nvGrpSpPr>
            <p:cNvPr id="3" name="Group 3">
              <a:extLst>
                <a:ext uri="{FF2B5EF4-FFF2-40B4-BE49-F238E27FC236}">
                  <a16:creationId xmlns:a16="http://schemas.microsoft.com/office/drawing/2014/main" id="{BA2368D8-3177-AF67-5ED0-D52634C037F1}"/>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207CCDA7-2804-DFCC-279B-6F2296E2F38C}"/>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sp>
            <p:nvSpPr>
              <p:cNvPr id="11" name="Rectangle 5">
                <a:extLst>
                  <a:ext uri="{FF2B5EF4-FFF2-40B4-BE49-F238E27FC236}">
                    <a16:creationId xmlns:a16="http://schemas.microsoft.com/office/drawing/2014/main" id="{8F18C415-4765-1D2F-2D63-EB9DA6681F5A}"/>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grpSp>
        <p:grpSp>
          <p:nvGrpSpPr>
            <p:cNvPr id="4" name="Group 6">
              <a:extLst>
                <a:ext uri="{FF2B5EF4-FFF2-40B4-BE49-F238E27FC236}">
                  <a16:creationId xmlns:a16="http://schemas.microsoft.com/office/drawing/2014/main" id="{7B8976F1-C439-2E81-AF65-720EBE6EBA30}"/>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0392C099-91DA-BD1A-4DAD-883083F662E3}"/>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DEB2EE0F-F4C5-DF7F-CEC0-61FF7F5FCB9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grpSp>
        <p:sp>
          <p:nvSpPr>
            <p:cNvPr id="5" name="Rectangle 9">
              <a:extLst>
                <a:ext uri="{FF2B5EF4-FFF2-40B4-BE49-F238E27FC236}">
                  <a16:creationId xmlns:a16="http://schemas.microsoft.com/office/drawing/2014/main" id="{8625E313-78A2-3919-5749-07BC4A51268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sp>
          <p:nvSpPr>
            <p:cNvPr id="6" name="Rectangle 10">
              <a:extLst>
                <a:ext uri="{FF2B5EF4-FFF2-40B4-BE49-F238E27FC236}">
                  <a16:creationId xmlns:a16="http://schemas.microsoft.com/office/drawing/2014/main" id="{D113DB43-9C43-F9E2-F5A7-1FD0621145CB}"/>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sp>
          <p:nvSpPr>
            <p:cNvPr id="7" name="Rectangle 11">
              <a:extLst>
                <a:ext uri="{FF2B5EF4-FFF2-40B4-BE49-F238E27FC236}">
                  <a16:creationId xmlns:a16="http://schemas.microsoft.com/office/drawing/2014/main" id="{72F3D101-0DF2-84A6-2EFD-D8C1D3DAF740}"/>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800"/>
            </a:p>
          </p:txBody>
        </p:sp>
      </p:grpSp>
      <p:sp>
        <p:nvSpPr>
          <p:cNvPr id="929804" name="Rectangle 12"/>
          <p:cNvSpPr>
            <a:spLocks noGrp="1" noChangeArrowheads="1"/>
          </p:cNvSpPr>
          <p:nvPr>
            <p:ph type="ctrTitle"/>
          </p:nvPr>
        </p:nvSpPr>
        <p:spPr>
          <a:xfrm>
            <a:off x="990600" y="1828800"/>
            <a:ext cx="7772400" cy="1143000"/>
          </a:xfrm>
        </p:spPr>
        <p:txBody>
          <a:bodyPr/>
          <a:lstStyle>
            <a:lvl1pPr>
              <a:defRPr sz="3300"/>
            </a:lvl1pPr>
          </a:lstStyle>
          <a:p>
            <a:r>
              <a:rPr lang="en-US"/>
              <a:t>Click to edit Master title style</a:t>
            </a:r>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4">
            <a:extLst>
              <a:ext uri="{FF2B5EF4-FFF2-40B4-BE49-F238E27FC236}">
                <a16:creationId xmlns:a16="http://schemas.microsoft.com/office/drawing/2014/main" id="{8AF32FD2-57E1-6F61-9A90-B71DD461CF13}"/>
              </a:ext>
            </a:extLst>
          </p:cNvPr>
          <p:cNvSpPr>
            <a:spLocks noGrp="1" noChangeArrowheads="1"/>
          </p:cNvSpPr>
          <p:nvPr>
            <p:ph type="dt" sz="half" idx="10"/>
          </p:nvPr>
        </p:nvSpPr>
        <p:spPr>
          <a:xfrm>
            <a:off x="990600" y="6248400"/>
            <a:ext cx="1905000" cy="457200"/>
          </a:xfrm>
        </p:spPr>
        <p:txBody>
          <a:bodyPr/>
          <a:lstStyle>
            <a:lvl1pPr>
              <a:defRPr sz="1050">
                <a:solidFill>
                  <a:schemeClr val="bg2"/>
                </a:solidFill>
              </a:defRPr>
            </a:lvl1pPr>
          </a:lstStyle>
          <a:p>
            <a:fld id="{26F7E784-1ABE-46D1-A7F5-5C475711C08F}" type="datetimeFigureOut">
              <a:rPr lang="en-US" smtClean="0"/>
              <a:t>8/8/2025</a:t>
            </a:fld>
            <a:endParaRPr lang="en-US"/>
          </a:p>
        </p:txBody>
      </p:sp>
      <p:sp>
        <p:nvSpPr>
          <p:cNvPr id="13" name="Rectangle 15">
            <a:extLst>
              <a:ext uri="{FF2B5EF4-FFF2-40B4-BE49-F238E27FC236}">
                <a16:creationId xmlns:a16="http://schemas.microsoft.com/office/drawing/2014/main" id="{818C53E4-C2FB-7119-CFA1-E0AC9D138910}"/>
              </a:ext>
            </a:extLst>
          </p:cNvPr>
          <p:cNvSpPr>
            <a:spLocks noGrp="1" noChangeArrowheads="1"/>
          </p:cNvSpPr>
          <p:nvPr>
            <p:ph type="ftr" sz="quarter" idx="11"/>
          </p:nvPr>
        </p:nvSpPr>
        <p:spPr>
          <a:xfrm>
            <a:off x="3429000" y="6248400"/>
            <a:ext cx="2895600" cy="457200"/>
          </a:xfrm>
        </p:spPr>
        <p:txBody>
          <a:bodyPr/>
          <a:lstStyle>
            <a:lvl1pPr>
              <a:defRPr sz="1050">
                <a:solidFill>
                  <a:schemeClr val="bg2"/>
                </a:solidFill>
              </a:defRPr>
            </a:lvl1pPr>
          </a:lstStyle>
          <a:p>
            <a:endParaRPr lang="en-US"/>
          </a:p>
        </p:txBody>
      </p:sp>
      <p:sp>
        <p:nvSpPr>
          <p:cNvPr id="14" name="Rectangle 16">
            <a:extLst>
              <a:ext uri="{FF2B5EF4-FFF2-40B4-BE49-F238E27FC236}">
                <a16:creationId xmlns:a16="http://schemas.microsoft.com/office/drawing/2014/main" id="{31D64D42-3774-5BBA-6C41-7DC19275B939}"/>
              </a:ext>
            </a:extLst>
          </p:cNvPr>
          <p:cNvSpPr>
            <a:spLocks noGrp="1" noChangeArrowheads="1"/>
          </p:cNvSpPr>
          <p:nvPr>
            <p:ph type="sldNum" sz="quarter" idx="12"/>
          </p:nvPr>
        </p:nvSpPr>
        <p:spPr>
          <a:xfrm>
            <a:off x="6858000" y="6248400"/>
            <a:ext cx="1905000" cy="457200"/>
          </a:xfrm>
        </p:spPr>
        <p:txBody>
          <a:bodyPr/>
          <a:lstStyle>
            <a:lvl1pPr>
              <a:defRPr sz="1050">
                <a:solidFill>
                  <a:schemeClr val="bg2"/>
                </a:solidFill>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338035642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a:extLst>
              <a:ext uri="{FF2B5EF4-FFF2-40B4-BE49-F238E27FC236}">
                <a16:creationId xmlns:a16="http://schemas.microsoft.com/office/drawing/2014/main" id="{C509470B-6731-A222-3B41-06704D1F541F}"/>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5" name="Rectangle 2060">
            <a:extLst>
              <a:ext uri="{FF2B5EF4-FFF2-40B4-BE49-F238E27FC236}">
                <a16:creationId xmlns:a16="http://schemas.microsoft.com/office/drawing/2014/main" id="{A5E1DF8C-2CAE-1033-B4E1-B3472E0E4C5B}"/>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170CEBCA-B0BB-059F-876B-A27D5C31F152}"/>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376026157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907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198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a:extLst>
              <a:ext uri="{FF2B5EF4-FFF2-40B4-BE49-F238E27FC236}">
                <a16:creationId xmlns:a16="http://schemas.microsoft.com/office/drawing/2014/main" id="{9179F056-850D-1AB8-7A66-7620BAC7C501}"/>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5" name="Rectangle 2060">
            <a:extLst>
              <a:ext uri="{FF2B5EF4-FFF2-40B4-BE49-F238E27FC236}">
                <a16:creationId xmlns:a16="http://schemas.microsoft.com/office/drawing/2014/main" id="{F5C9F690-57C1-95EC-DF4B-65FE932D6E1F}"/>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0DDDCDEE-989F-2128-D006-97EE41663604}"/>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338937699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295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a:extLst>
              <a:ext uri="{FF2B5EF4-FFF2-40B4-BE49-F238E27FC236}">
                <a16:creationId xmlns:a16="http://schemas.microsoft.com/office/drawing/2014/main" id="{B0EC55F9-3B89-23CF-7B1A-8B4707CD9F61}"/>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7" name="Rectangle 2060">
            <a:extLst>
              <a:ext uri="{FF2B5EF4-FFF2-40B4-BE49-F238E27FC236}">
                <a16:creationId xmlns:a16="http://schemas.microsoft.com/office/drawing/2014/main" id="{994AE02A-8935-3017-A9BB-0BA9CE785D93}"/>
              </a:ext>
            </a:extLst>
          </p:cNvPr>
          <p:cNvSpPr>
            <a:spLocks noGrp="1" noChangeArrowheads="1"/>
          </p:cNvSpPr>
          <p:nvPr>
            <p:ph type="ftr" sz="quarter" idx="11"/>
          </p:nvPr>
        </p:nvSpPr>
        <p:spPr>
          <a:ln/>
        </p:spPr>
        <p:txBody>
          <a:bodyPr/>
          <a:lstStyle>
            <a:lvl1pPr>
              <a:defRPr/>
            </a:lvl1pPr>
          </a:lstStyle>
          <a:p>
            <a:endParaRPr lang="en-US"/>
          </a:p>
        </p:txBody>
      </p:sp>
      <p:sp>
        <p:nvSpPr>
          <p:cNvPr id="8" name="Rectangle 2061">
            <a:extLst>
              <a:ext uri="{FF2B5EF4-FFF2-40B4-BE49-F238E27FC236}">
                <a16:creationId xmlns:a16="http://schemas.microsoft.com/office/drawing/2014/main" id="{3DC8EC84-4B0F-6F3E-6E4E-75BD3A58E96D}"/>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2071641639"/>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a:extLst>
              <a:ext uri="{FF2B5EF4-FFF2-40B4-BE49-F238E27FC236}">
                <a16:creationId xmlns:a16="http://schemas.microsoft.com/office/drawing/2014/main" id="{36F9C173-5D06-C8EF-C915-807DBCC1CA53}"/>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6" name="Rectangle 2060">
            <a:extLst>
              <a:ext uri="{FF2B5EF4-FFF2-40B4-BE49-F238E27FC236}">
                <a16:creationId xmlns:a16="http://schemas.microsoft.com/office/drawing/2014/main" id="{47DBC72B-702F-28CF-860A-DCD705023C6A}"/>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98ADC13B-AE7C-8BDB-173F-9E01EB20E34A}"/>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88061616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61">
            <a:extLst>
              <a:ext uri="{FF2B5EF4-FFF2-40B4-BE49-F238E27FC236}">
                <a16:creationId xmlns:a16="http://schemas.microsoft.com/office/drawing/2014/main" id="{19A226E6-0B8D-73B4-9274-BC852825BCF0}"/>
              </a:ext>
            </a:extLst>
          </p:cNvPr>
          <p:cNvSpPr>
            <a:spLocks noGrp="1" noChangeArrowheads="1"/>
          </p:cNvSpPr>
          <p:nvPr>
            <p:ph type="sldNum" sz="quarter" idx="10"/>
          </p:nvPr>
        </p:nvSpPr>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290913982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059">
            <a:extLst>
              <a:ext uri="{FF2B5EF4-FFF2-40B4-BE49-F238E27FC236}">
                <a16:creationId xmlns:a16="http://schemas.microsoft.com/office/drawing/2014/main" id="{74BFF9B4-2F4B-2BBF-5E87-059C102F75BB}"/>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5" name="Rectangle 2060">
            <a:extLst>
              <a:ext uri="{FF2B5EF4-FFF2-40B4-BE49-F238E27FC236}">
                <a16:creationId xmlns:a16="http://schemas.microsoft.com/office/drawing/2014/main" id="{CA28F33D-4E4F-83D5-8632-D096D542F11E}"/>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0E8711D5-D163-AA50-DF1F-48BD0E3907A3}"/>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46292029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14800"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a:extLst>
              <a:ext uri="{FF2B5EF4-FFF2-40B4-BE49-F238E27FC236}">
                <a16:creationId xmlns:a16="http://schemas.microsoft.com/office/drawing/2014/main" id="{903D5109-37D4-52EC-0D3C-B44327095356}"/>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6" name="Rectangle 2060">
            <a:extLst>
              <a:ext uri="{FF2B5EF4-FFF2-40B4-BE49-F238E27FC236}">
                <a16:creationId xmlns:a16="http://schemas.microsoft.com/office/drawing/2014/main" id="{D88789DB-8D38-1797-5755-18BDB73643A4}"/>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BC3A96F6-5FAB-0063-E205-F7B229D994EA}"/>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62821149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9">
            <a:extLst>
              <a:ext uri="{FF2B5EF4-FFF2-40B4-BE49-F238E27FC236}">
                <a16:creationId xmlns:a16="http://schemas.microsoft.com/office/drawing/2014/main" id="{2487FEF2-926F-7C17-FF0C-91DB33951950}"/>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8" name="Rectangle 2060">
            <a:extLst>
              <a:ext uri="{FF2B5EF4-FFF2-40B4-BE49-F238E27FC236}">
                <a16:creationId xmlns:a16="http://schemas.microsoft.com/office/drawing/2014/main" id="{6464CE59-C5E2-8ECC-0827-6828D80CFCFC}"/>
              </a:ext>
            </a:extLst>
          </p:cNvPr>
          <p:cNvSpPr>
            <a:spLocks noGrp="1" noChangeArrowheads="1"/>
          </p:cNvSpPr>
          <p:nvPr>
            <p:ph type="ftr" sz="quarter" idx="11"/>
          </p:nvPr>
        </p:nvSpPr>
        <p:spPr>
          <a:ln/>
        </p:spPr>
        <p:txBody>
          <a:bodyPr/>
          <a:lstStyle>
            <a:lvl1pPr>
              <a:defRPr/>
            </a:lvl1pPr>
          </a:lstStyle>
          <a:p>
            <a:endParaRPr lang="en-US"/>
          </a:p>
        </p:txBody>
      </p:sp>
      <p:sp>
        <p:nvSpPr>
          <p:cNvPr id="9" name="Rectangle 2061">
            <a:extLst>
              <a:ext uri="{FF2B5EF4-FFF2-40B4-BE49-F238E27FC236}">
                <a16:creationId xmlns:a16="http://schemas.microsoft.com/office/drawing/2014/main" id="{4E2F8A9C-52F4-465A-556A-E47240651E9C}"/>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98499586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9">
            <a:extLst>
              <a:ext uri="{FF2B5EF4-FFF2-40B4-BE49-F238E27FC236}">
                <a16:creationId xmlns:a16="http://schemas.microsoft.com/office/drawing/2014/main" id="{3D4552BC-F355-81B8-639C-BA25C38295B1}"/>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4" name="Rectangle 2060">
            <a:extLst>
              <a:ext uri="{FF2B5EF4-FFF2-40B4-BE49-F238E27FC236}">
                <a16:creationId xmlns:a16="http://schemas.microsoft.com/office/drawing/2014/main" id="{96A400E7-DF1B-D9CC-153E-772002C35C1F}"/>
              </a:ext>
            </a:extLst>
          </p:cNvPr>
          <p:cNvSpPr>
            <a:spLocks noGrp="1" noChangeArrowheads="1"/>
          </p:cNvSpPr>
          <p:nvPr>
            <p:ph type="ftr" sz="quarter" idx="11"/>
          </p:nvPr>
        </p:nvSpPr>
        <p:spPr>
          <a:ln/>
        </p:spPr>
        <p:txBody>
          <a:bodyPr/>
          <a:lstStyle>
            <a:lvl1pPr>
              <a:defRPr/>
            </a:lvl1pPr>
          </a:lstStyle>
          <a:p>
            <a:endParaRPr lang="en-US"/>
          </a:p>
        </p:txBody>
      </p:sp>
      <p:sp>
        <p:nvSpPr>
          <p:cNvPr id="5" name="Rectangle 2061">
            <a:extLst>
              <a:ext uri="{FF2B5EF4-FFF2-40B4-BE49-F238E27FC236}">
                <a16:creationId xmlns:a16="http://schemas.microsoft.com/office/drawing/2014/main" id="{FAB99CD2-B70C-083C-462C-939BF3A0F87C}"/>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220856494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39823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059">
            <a:extLst>
              <a:ext uri="{FF2B5EF4-FFF2-40B4-BE49-F238E27FC236}">
                <a16:creationId xmlns:a16="http://schemas.microsoft.com/office/drawing/2014/main" id="{C6357EAC-CD98-E45E-B0F1-3E1157FAF135}"/>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6" name="Rectangle 2060">
            <a:extLst>
              <a:ext uri="{FF2B5EF4-FFF2-40B4-BE49-F238E27FC236}">
                <a16:creationId xmlns:a16="http://schemas.microsoft.com/office/drawing/2014/main" id="{EFFB4677-3268-DAC4-52F4-3DB5EA5CBF17}"/>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FE56C48B-1699-A82C-887A-688FBCFF8676}"/>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56021929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059">
            <a:extLst>
              <a:ext uri="{FF2B5EF4-FFF2-40B4-BE49-F238E27FC236}">
                <a16:creationId xmlns:a16="http://schemas.microsoft.com/office/drawing/2014/main" id="{1D6289F1-D3B6-294D-DE9B-C5737BD047A7}"/>
              </a:ext>
            </a:extLst>
          </p:cNvPr>
          <p:cNvSpPr>
            <a:spLocks noGrp="1" noChangeArrowheads="1"/>
          </p:cNvSpPr>
          <p:nvPr>
            <p:ph type="dt" sz="half" idx="10"/>
          </p:nvPr>
        </p:nvSpPr>
        <p:spPr>
          <a:ln/>
        </p:spPr>
        <p:txBody>
          <a:bodyPr/>
          <a:lstStyle>
            <a:lvl1pPr>
              <a:defRPr/>
            </a:lvl1pPr>
          </a:lstStyle>
          <a:p>
            <a:fld id="{26F7E784-1ABE-46D1-A7F5-5C475711C08F}" type="datetimeFigureOut">
              <a:rPr lang="en-US" smtClean="0"/>
              <a:t>8/8/2025</a:t>
            </a:fld>
            <a:endParaRPr lang="en-US"/>
          </a:p>
        </p:txBody>
      </p:sp>
      <p:sp>
        <p:nvSpPr>
          <p:cNvPr id="6" name="Rectangle 2060">
            <a:extLst>
              <a:ext uri="{FF2B5EF4-FFF2-40B4-BE49-F238E27FC236}">
                <a16:creationId xmlns:a16="http://schemas.microsoft.com/office/drawing/2014/main" id="{D2C059F5-CBCD-C076-FBA3-73CF2DE5D025}"/>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EC666E28-DAD3-BC04-7D26-30F38D120F5E}"/>
              </a:ext>
            </a:extLst>
          </p:cNvPr>
          <p:cNvSpPr>
            <a:spLocks noGrp="1" noChangeArrowheads="1"/>
          </p:cNvSpPr>
          <p:nvPr>
            <p:ph type="sldNum" sz="quarter" idx="12"/>
          </p:nvPr>
        </p:nvSpPr>
        <p:spPr>
          <a:ln/>
        </p:spPr>
        <p:txBody>
          <a:bodyPr/>
          <a:lstStyle>
            <a:lvl1pPr>
              <a:defRPr/>
            </a:lvl1pPr>
          </a:lstStyle>
          <a:p>
            <a:fld id="{B8842866-FA6E-4813-BA62-3DFC51AFBFF2}" type="slidenum">
              <a:rPr lang="en-US" smtClean="0"/>
              <a:t>‹#›</a:t>
            </a:fld>
            <a:endParaRPr lang="en-US"/>
          </a:p>
        </p:txBody>
      </p:sp>
    </p:spTree>
    <p:extLst>
      <p:ext uri="{BB962C8B-B14F-4D97-AF65-F5344CB8AC3E}">
        <p14:creationId xmlns:p14="http://schemas.microsoft.com/office/powerpoint/2010/main" val="39442124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6">
            <a:extLst>
              <a:ext uri="{FF2B5EF4-FFF2-40B4-BE49-F238E27FC236}">
                <a16:creationId xmlns:a16="http://schemas.microsoft.com/office/drawing/2014/main" id="{590D8930-DC4B-7E96-75F5-EDD27E1E8C0E}"/>
              </a:ext>
            </a:extLst>
          </p:cNvPr>
          <p:cNvSpPr>
            <a:spLocks noChangeArrowheads="1"/>
          </p:cNvSpPr>
          <p:nvPr/>
        </p:nvSpPr>
        <p:spPr bwMode="gray">
          <a:xfrm>
            <a:off x="304801" y="1143000"/>
            <a:ext cx="8226425" cy="46038"/>
          </a:xfrm>
          <a:prstGeom prst="rect">
            <a:avLst/>
          </a:prstGeom>
          <a:gradFill rotWithShape="0">
            <a:gsLst>
              <a:gs pos="0">
                <a:srgbClr val="008080">
                  <a:alpha val="95000"/>
                </a:srgbClr>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z="1800"/>
          </a:p>
        </p:txBody>
      </p:sp>
      <p:sp>
        <p:nvSpPr>
          <p:cNvPr id="1027" name="Rectangle 2057">
            <a:extLst>
              <a:ext uri="{FF2B5EF4-FFF2-40B4-BE49-F238E27FC236}">
                <a16:creationId xmlns:a16="http://schemas.microsoft.com/office/drawing/2014/main" id="{8C1A2D25-889E-D699-C16D-5EF61A4C5FD0}"/>
              </a:ext>
            </a:extLst>
          </p:cNvPr>
          <p:cNvSpPr>
            <a:spLocks noGrp="1" noChangeArrowheads="1"/>
          </p:cNvSpPr>
          <p:nvPr>
            <p:ph type="title"/>
          </p:nvPr>
        </p:nvSpPr>
        <p:spPr bwMode="auto">
          <a:xfrm>
            <a:off x="152400" y="304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2058">
            <a:extLst>
              <a:ext uri="{FF2B5EF4-FFF2-40B4-BE49-F238E27FC236}">
                <a16:creationId xmlns:a16="http://schemas.microsoft.com/office/drawing/2014/main" id="{DEB74622-A2DF-328E-0811-7F8C37C06B6A}"/>
              </a:ext>
            </a:extLst>
          </p:cNvPr>
          <p:cNvSpPr>
            <a:spLocks noGrp="1" noChangeArrowheads="1"/>
          </p:cNvSpPr>
          <p:nvPr>
            <p:ph type="body" idx="1"/>
          </p:nvPr>
        </p:nvSpPr>
        <p:spPr bwMode="auto">
          <a:xfrm>
            <a:off x="304800" y="1295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8779" name="Rectangle 2059">
            <a:extLst>
              <a:ext uri="{FF2B5EF4-FFF2-40B4-BE49-F238E27FC236}">
                <a16:creationId xmlns:a16="http://schemas.microsoft.com/office/drawing/2014/main" id="{32F8ECFA-50E2-A616-606D-940AD8E84BAB}"/>
              </a:ext>
            </a:extLst>
          </p:cNvPr>
          <p:cNvSpPr>
            <a:spLocks noGrp="1" noChangeArrowheads="1"/>
          </p:cNvSpPr>
          <p:nvPr>
            <p:ph type="dt" sz="half" idx="2"/>
          </p:nvPr>
        </p:nvSpPr>
        <p:spPr bwMode="auto">
          <a:xfrm>
            <a:off x="1524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vl1pPr>
          </a:lstStyle>
          <a:p>
            <a:fld id="{26F7E784-1ABE-46D1-A7F5-5C475711C08F}" type="datetimeFigureOut">
              <a:rPr lang="en-US" smtClean="0"/>
              <a:t>8/8/2025</a:t>
            </a:fld>
            <a:endParaRPr lang="en-US"/>
          </a:p>
        </p:txBody>
      </p:sp>
      <p:sp>
        <p:nvSpPr>
          <p:cNvPr id="928780" name="Rectangle 2060">
            <a:extLst>
              <a:ext uri="{FF2B5EF4-FFF2-40B4-BE49-F238E27FC236}">
                <a16:creationId xmlns:a16="http://schemas.microsoft.com/office/drawing/2014/main" id="{BBCC2AB6-E615-059D-4B7A-CAF176800183}"/>
              </a:ext>
            </a:extLst>
          </p:cNvPr>
          <p:cNvSpPr>
            <a:spLocks noGrp="1" noChangeArrowheads="1"/>
          </p:cNvSpPr>
          <p:nvPr>
            <p:ph type="ftr" sz="quarter" idx="3"/>
          </p:nvPr>
        </p:nvSpPr>
        <p:spPr bwMode="auto">
          <a:xfrm>
            <a:off x="3124200" y="6477000"/>
            <a:ext cx="2895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lvl1pPr>
          </a:lstStyle>
          <a:p>
            <a:endParaRPr lang="en-US"/>
          </a:p>
        </p:txBody>
      </p:sp>
      <p:sp>
        <p:nvSpPr>
          <p:cNvPr id="928781" name="Rectangle 2061">
            <a:extLst>
              <a:ext uri="{FF2B5EF4-FFF2-40B4-BE49-F238E27FC236}">
                <a16:creationId xmlns:a16="http://schemas.microsoft.com/office/drawing/2014/main" id="{7F4FF386-37C1-E85F-F3F8-0F7AA20AA9EC}"/>
              </a:ext>
            </a:extLst>
          </p:cNvPr>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vl1pPr>
          </a:lstStyle>
          <a:p>
            <a:fld id="{B8842866-FA6E-4813-BA62-3DFC51AFBFF2}" type="slidenum">
              <a:rPr lang="en-US" smtClean="0"/>
              <a:t>‹#›</a:t>
            </a:fld>
            <a:endParaRPr lang="en-US"/>
          </a:p>
        </p:txBody>
      </p:sp>
    </p:spTree>
    <p:extLst>
      <p:ext uri="{BB962C8B-B14F-4D97-AF65-F5344CB8AC3E}">
        <p14:creationId xmlns:p14="http://schemas.microsoft.com/office/powerpoint/2010/main" val="17366886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zoom/>
  </p:transition>
  <p:txStyles>
    <p:titleStyle>
      <a:lvl1pPr algn="ctr" rtl="0" eaLnBrk="1" fontAlgn="base" hangingPunct="1">
        <a:spcBef>
          <a:spcPct val="0"/>
        </a:spcBef>
        <a:spcAft>
          <a:spcPct val="0"/>
        </a:spcAft>
        <a:defRPr sz="2700" b="1">
          <a:solidFill>
            <a:schemeClr val="tx2"/>
          </a:solidFill>
          <a:latin typeface="+mj-lt"/>
          <a:ea typeface="+mj-ea"/>
          <a:cs typeface="+mj-cs"/>
        </a:defRPr>
      </a:lvl1pPr>
      <a:lvl2pPr algn="ctr" rtl="0" eaLnBrk="1" fontAlgn="base" hangingPunct="1">
        <a:spcBef>
          <a:spcPct val="0"/>
        </a:spcBef>
        <a:spcAft>
          <a:spcPct val="0"/>
        </a:spcAft>
        <a:defRPr sz="2700" b="1">
          <a:solidFill>
            <a:schemeClr val="tx2"/>
          </a:solidFill>
          <a:latin typeface="Berlin Sans FB Demi" pitchFamily="34" charset="0"/>
        </a:defRPr>
      </a:lvl2pPr>
      <a:lvl3pPr algn="ctr" rtl="0" eaLnBrk="1" fontAlgn="base" hangingPunct="1">
        <a:spcBef>
          <a:spcPct val="0"/>
        </a:spcBef>
        <a:spcAft>
          <a:spcPct val="0"/>
        </a:spcAft>
        <a:defRPr sz="2700" b="1">
          <a:solidFill>
            <a:schemeClr val="tx2"/>
          </a:solidFill>
          <a:latin typeface="Berlin Sans FB Demi" pitchFamily="34" charset="0"/>
        </a:defRPr>
      </a:lvl3pPr>
      <a:lvl4pPr algn="ctr" rtl="0" eaLnBrk="1" fontAlgn="base" hangingPunct="1">
        <a:spcBef>
          <a:spcPct val="0"/>
        </a:spcBef>
        <a:spcAft>
          <a:spcPct val="0"/>
        </a:spcAft>
        <a:defRPr sz="2700" b="1">
          <a:solidFill>
            <a:schemeClr val="tx2"/>
          </a:solidFill>
          <a:latin typeface="Berlin Sans FB Demi" pitchFamily="34" charset="0"/>
        </a:defRPr>
      </a:lvl4pPr>
      <a:lvl5pPr algn="ctr" rtl="0" eaLnBrk="1" fontAlgn="base" hangingPunct="1">
        <a:spcBef>
          <a:spcPct val="0"/>
        </a:spcBef>
        <a:spcAft>
          <a:spcPct val="0"/>
        </a:spcAft>
        <a:defRPr sz="2700" b="1">
          <a:solidFill>
            <a:schemeClr val="tx2"/>
          </a:solidFill>
          <a:latin typeface="Berlin Sans FB Demi" pitchFamily="34" charset="0"/>
        </a:defRPr>
      </a:lvl5pPr>
      <a:lvl6pPr marL="342900" algn="ctr" rtl="0" eaLnBrk="1" fontAlgn="base" hangingPunct="1">
        <a:spcBef>
          <a:spcPct val="0"/>
        </a:spcBef>
        <a:spcAft>
          <a:spcPct val="0"/>
        </a:spcAft>
        <a:defRPr sz="2700" b="1">
          <a:solidFill>
            <a:schemeClr val="tx2"/>
          </a:solidFill>
          <a:latin typeface="Berlin Sans FB Demi" pitchFamily="34" charset="0"/>
        </a:defRPr>
      </a:lvl6pPr>
      <a:lvl7pPr marL="685800" algn="ctr" rtl="0" eaLnBrk="1" fontAlgn="base" hangingPunct="1">
        <a:spcBef>
          <a:spcPct val="0"/>
        </a:spcBef>
        <a:spcAft>
          <a:spcPct val="0"/>
        </a:spcAft>
        <a:defRPr sz="2700" b="1">
          <a:solidFill>
            <a:schemeClr val="tx2"/>
          </a:solidFill>
          <a:latin typeface="Berlin Sans FB Demi" pitchFamily="34" charset="0"/>
        </a:defRPr>
      </a:lvl7pPr>
      <a:lvl8pPr marL="1028700" algn="ctr" rtl="0" eaLnBrk="1" fontAlgn="base" hangingPunct="1">
        <a:spcBef>
          <a:spcPct val="0"/>
        </a:spcBef>
        <a:spcAft>
          <a:spcPct val="0"/>
        </a:spcAft>
        <a:defRPr sz="2700" b="1">
          <a:solidFill>
            <a:schemeClr val="tx2"/>
          </a:solidFill>
          <a:latin typeface="Berlin Sans FB Demi" pitchFamily="34" charset="0"/>
        </a:defRPr>
      </a:lvl8pPr>
      <a:lvl9pPr marL="1371600" algn="ctr" rtl="0" eaLnBrk="1" fontAlgn="base" hangingPunct="1">
        <a:spcBef>
          <a:spcPct val="0"/>
        </a:spcBef>
        <a:spcAft>
          <a:spcPct val="0"/>
        </a:spcAft>
        <a:defRPr sz="2700" b="1">
          <a:solidFill>
            <a:schemeClr val="tx2"/>
          </a:solidFill>
          <a:latin typeface="Berlin Sans FB Demi" pitchFamily="34" charset="0"/>
        </a:defRPr>
      </a:lvl9pPr>
    </p:titleStyle>
    <p:bodyStyle>
      <a:lvl1pPr marL="257175" indent="-257175" algn="l" rtl="0" eaLnBrk="1" fontAlgn="base" hangingPunct="1">
        <a:spcBef>
          <a:spcPct val="20000"/>
        </a:spcBef>
        <a:spcAft>
          <a:spcPct val="0"/>
        </a:spcAft>
        <a:buClr>
          <a:schemeClr val="folHlink"/>
        </a:buClr>
        <a:buSzPct val="60000"/>
        <a:buFont typeface="Wingdings" panose="05000000000000000000" pitchFamily="2" charset="2"/>
        <a:buChar char="n"/>
        <a:defRPr sz="2100">
          <a:solidFill>
            <a:schemeClr val="tx1"/>
          </a:solidFill>
          <a:latin typeface="+mn-lt"/>
          <a:ea typeface="+mn-ea"/>
          <a:cs typeface="+mn-cs"/>
        </a:defRPr>
      </a:lvl1pPr>
      <a:lvl2pPr marL="557213" indent="-214313" algn="l" rtl="0" eaLnBrk="1" fontAlgn="base" hangingPunct="1">
        <a:spcBef>
          <a:spcPct val="20000"/>
        </a:spcBef>
        <a:spcAft>
          <a:spcPct val="0"/>
        </a:spcAft>
        <a:buClr>
          <a:schemeClr val="hlink"/>
        </a:buClr>
        <a:buSzPct val="55000"/>
        <a:buFont typeface="Wingdings" panose="05000000000000000000" pitchFamily="2" charset="2"/>
        <a:buChar char="n"/>
        <a:defRPr sz="2100">
          <a:solidFill>
            <a:schemeClr val="tx1"/>
          </a:solidFill>
          <a:latin typeface="+mn-lt"/>
        </a:defRPr>
      </a:lvl2pPr>
      <a:lvl3pPr marL="857250" indent="-171450" algn="l" rtl="0" eaLnBrk="1" fontAlgn="base" hangingPunct="1">
        <a:spcBef>
          <a:spcPct val="20000"/>
        </a:spcBef>
        <a:spcAft>
          <a:spcPct val="0"/>
        </a:spcAft>
        <a:buClr>
          <a:schemeClr val="folHlink"/>
        </a:buClr>
        <a:buSzPct val="50000"/>
        <a:buFont typeface="Wingdings" panose="05000000000000000000" pitchFamily="2" charset="2"/>
        <a:buChar char="n"/>
        <a:defRPr sz="1800">
          <a:solidFill>
            <a:schemeClr val="tx1"/>
          </a:solidFill>
          <a:latin typeface="+mn-lt"/>
        </a:defRPr>
      </a:lvl3pPr>
      <a:lvl4pPr marL="1200150" indent="-171450" algn="l" rtl="0" eaLnBrk="1" fontAlgn="base" hangingPunct="1">
        <a:spcBef>
          <a:spcPct val="20000"/>
        </a:spcBef>
        <a:spcAft>
          <a:spcPct val="0"/>
        </a:spcAft>
        <a:buClr>
          <a:schemeClr val="accent2"/>
        </a:buClr>
        <a:buSzPct val="55000"/>
        <a:buFont typeface="Wingdings" panose="05000000000000000000" pitchFamily="2" charset="2"/>
        <a:buChar char="n"/>
        <a:defRPr sz="1500">
          <a:solidFill>
            <a:schemeClr val="tx1"/>
          </a:solidFill>
          <a:latin typeface="+mn-lt"/>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hyperlink" Target="https://en.wikipedia.org/wiki/Discovery+" TargetMode="External"/><Relationship Id="rId13" Type="http://schemas.openxmlformats.org/officeDocument/2006/relationships/hyperlink" Target="https://en.wikipedia.org/wiki/Text_messaging" TargetMode="External"/><Relationship Id="rId18" Type="http://schemas.openxmlformats.org/officeDocument/2006/relationships/hyperlink" Target="https://en.wikipedia.org/wiki/IMessage" TargetMode="External"/><Relationship Id="rId3" Type="http://schemas.openxmlformats.org/officeDocument/2006/relationships/hyperlink" Target="https://en.wikipedia.org/wiki/Direct-to-consumer" TargetMode="External"/><Relationship Id="rId21" Type="http://schemas.openxmlformats.org/officeDocument/2006/relationships/hyperlink" Target="https://en.wikipedia.org/wiki/FaceTime" TargetMode="External"/><Relationship Id="rId7" Type="http://schemas.openxmlformats.org/officeDocument/2006/relationships/hyperlink" Target="https://en.wikipedia.org/wiki/Satellite_television" TargetMode="External"/><Relationship Id="rId12" Type="http://schemas.openxmlformats.org/officeDocument/2006/relationships/hyperlink" Target="https://en.wikipedia.org/wiki/Online_chat" TargetMode="External"/><Relationship Id="rId17" Type="http://schemas.openxmlformats.org/officeDocument/2006/relationships/hyperlink" Target="https://en.wikipedia.org/wiki/WeChat" TargetMode="External"/><Relationship Id="rId2" Type="http://schemas.openxmlformats.org/officeDocument/2006/relationships/hyperlink" Target="https://en.wikipedia.org/wiki/Media_(communications)" TargetMode="External"/><Relationship Id="rId16" Type="http://schemas.openxmlformats.org/officeDocument/2006/relationships/hyperlink" Target="https://en.wikipedia.org/wiki/Viber" TargetMode="External"/><Relationship Id="rId20" Type="http://schemas.openxmlformats.org/officeDocument/2006/relationships/hyperlink" Target="https://en.wikipedia.org/wiki/Telegram_(software)" TargetMode="External"/><Relationship Id="rId1" Type="http://schemas.openxmlformats.org/officeDocument/2006/relationships/slideLayout" Target="../slideLayouts/slideLayout2.xml"/><Relationship Id="rId6" Type="http://schemas.openxmlformats.org/officeDocument/2006/relationships/hyperlink" Target="https://en.wikipedia.org/wiki/Broadcast_television" TargetMode="External"/><Relationship Id="rId11" Type="http://schemas.openxmlformats.org/officeDocument/2006/relationships/hyperlink" Target="https://en.wikipedia.org/wiki/Instant_messaging" TargetMode="External"/><Relationship Id="rId5" Type="http://schemas.openxmlformats.org/officeDocument/2006/relationships/hyperlink" Target="https://en.wikipedia.org/wiki/Cable_television" TargetMode="External"/><Relationship Id="rId15" Type="http://schemas.openxmlformats.org/officeDocument/2006/relationships/hyperlink" Target="https://en.wikipedia.org/wiki/WhatsApp" TargetMode="External"/><Relationship Id="rId10" Type="http://schemas.openxmlformats.org/officeDocument/2006/relationships/hyperlink" Target="https://en.wikipedia.org/wiki/Amazon_Prime_Video" TargetMode="External"/><Relationship Id="rId19" Type="http://schemas.openxmlformats.org/officeDocument/2006/relationships/hyperlink" Target="https://en.wikipedia.org/wiki/Skype" TargetMode="External"/><Relationship Id="rId4" Type="http://schemas.openxmlformats.org/officeDocument/2006/relationships/hyperlink" Target="https://en.wikipedia.org/wiki/Internet" TargetMode="External"/><Relationship Id="rId9" Type="http://schemas.openxmlformats.org/officeDocument/2006/relationships/hyperlink" Target="https://en.wikipedia.org/wiki/Paramount+" TargetMode="External"/><Relationship Id="rId14" Type="http://schemas.openxmlformats.org/officeDocument/2006/relationships/hyperlink" Target="https://en.wikipedia.org/wiki/Mobile_network_operator" TargetMode="External"/><Relationship Id="rId22" Type="http://schemas.openxmlformats.org/officeDocument/2006/relationships/hyperlink" Target="https://en.wikipedia.org/wiki/Zoom_(softwar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E27D-ED58-FCFB-FCCB-5BB5B0DF456F}"/>
              </a:ext>
            </a:extLst>
          </p:cNvPr>
          <p:cNvSpPr>
            <a:spLocks noGrp="1"/>
          </p:cNvSpPr>
          <p:nvPr>
            <p:ph type="title"/>
          </p:nvPr>
        </p:nvSpPr>
        <p:spPr>
          <a:xfrm>
            <a:off x="210192" y="547954"/>
            <a:ext cx="8763000" cy="609600"/>
          </a:xfrm>
        </p:spPr>
        <p:txBody>
          <a:bodyPr/>
          <a:lstStyle/>
          <a:p>
            <a:pPr>
              <a:defRPr/>
            </a:pPr>
            <a:r>
              <a:rPr lang="en-US" altLang="en-US" sz="1400" dirty="0"/>
              <a:t>B.M.S. COLLEGE OF ENGINEERING, BENGALURU </a:t>
            </a:r>
            <a:br>
              <a:rPr lang="en-US" altLang="en-US" sz="1400" dirty="0"/>
            </a:br>
            <a:r>
              <a:rPr lang="en-US" altLang="en-US" sz="1400" dirty="0"/>
              <a:t>DEPARTMENT OF COMPUTER APPLICATIONS</a:t>
            </a:r>
            <a:br>
              <a:rPr lang="en-US" altLang="en-US" sz="1400" dirty="0"/>
            </a:br>
            <a:r>
              <a:rPr lang="en-US" altLang="en-US" sz="1400" dirty="0"/>
              <a:t>Autonomous Institute, affiliated to VTU</a:t>
            </a:r>
            <a:br>
              <a:rPr lang="en-US" altLang="en-US" sz="1400" dirty="0"/>
            </a:br>
            <a:r>
              <a:rPr lang="en-US" altLang="en-US" sz="1400" dirty="0"/>
              <a:t>ODD 2024-2025</a:t>
            </a:r>
            <a:endParaRPr lang="en-US" sz="1400" dirty="0"/>
          </a:p>
        </p:txBody>
      </p:sp>
      <p:sp>
        <p:nvSpPr>
          <p:cNvPr id="3" name="Content Placeholder 2">
            <a:extLst>
              <a:ext uri="{FF2B5EF4-FFF2-40B4-BE49-F238E27FC236}">
                <a16:creationId xmlns:a16="http://schemas.microsoft.com/office/drawing/2014/main" id="{FEB7B614-EEE4-49BC-3F19-29884D601FAF}"/>
              </a:ext>
            </a:extLst>
          </p:cNvPr>
          <p:cNvSpPr>
            <a:spLocks noGrp="1"/>
          </p:cNvSpPr>
          <p:nvPr>
            <p:ph idx="1"/>
          </p:nvPr>
        </p:nvSpPr>
        <p:spPr>
          <a:xfrm>
            <a:off x="304800" y="3429000"/>
            <a:ext cx="8382000" cy="3048000"/>
          </a:xfrm>
        </p:spPr>
        <p:txBody>
          <a:bodyPr/>
          <a:lstStyle/>
          <a:p>
            <a:pPr marL="0" indent="0" algn="ctr">
              <a:buNone/>
            </a:pPr>
            <a:r>
              <a:rPr lang="en-US" altLang="en-US" sz="3200" b="1" dirty="0" smtClean="0">
                <a:solidFill>
                  <a:schemeClr val="tx2"/>
                </a:solidFill>
              </a:rPr>
              <a:t>UNIT-3</a:t>
            </a:r>
            <a:endParaRPr lang="en-US" altLang="en-US" sz="3200" b="1" dirty="0">
              <a:solidFill>
                <a:schemeClr val="tx2"/>
              </a:solidFill>
            </a:endParaRPr>
          </a:p>
          <a:p>
            <a:pPr marL="0" indent="0" algn="ctr">
              <a:buNone/>
            </a:pPr>
            <a:r>
              <a:rPr lang="en-US" sz="2400" b="1" kern="1200" dirty="0" smtClean="0">
                <a:solidFill>
                  <a:schemeClr val="tx2"/>
                </a:solidFill>
              </a:rPr>
              <a:t>Infrastructure  And Advanced Techniques In Cloud Computing</a:t>
            </a:r>
            <a:r>
              <a:rPr lang="en-US" altLang="en-US" sz="4000" b="1" kern="1200" dirty="0">
                <a:solidFill>
                  <a:schemeClr val="tx2"/>
                </a:solidFill>
              </a:rPr>
              <a:t>		</a:t>
            </a:r>
          </a:p>
          <a:p>
            <a:pPr marL="0" indent="0" algn="ctr">
              <a:buNone/>
            </a:pPr>
            <a:r>
              <a:rPr lang="en-US" altLang="en-US" sz="2400" dirty="0">
                <a:solidFill>
                  <a:schemeClr val="tx2"/>
                </a:solidFill>
              </a:rPr>
              <a:t>						</a:t>
            </a:r>
            <a:r>
              <a:rPr lang="en-US" altLang="en-US" sz="1800" dirty="0">
                <a:solidFill>
                  <a:schemeClr val="tx2"/>
                </a:solidFill>
              </a:rPr>
              <a:t>Prof  T. Sunitha</a:t>
            </a:r>
            <a:endParaRPr lang="en-US" altLang="en-US" sz="1600" dirty="0">
              <a:solidFill>
                <a:schemeClr val="tx2"/>
              </a:solidFill>
            </a:endParaRPr>
          </a:p>
          <a:p>
            <a:endParaRPr lang="en-US" dirty="0"/>
          </a:p>
        </p:txBody>
      </p:sp>
      <p:sp>
        <p:nvSpPr>
          <p:cNvPr id="4" name="TextBox 3">
            <a:extLst>
              <a:ext uri="{FF2B5EF4-FFF2-40B4-BE49-F238E27FC236}">
                <a16:creationId xmlns:a16="http://schemas.microsoft.com/office/drawing/2014/main" id="{5018DD7D-C9A4-67AD-06B7-F62ABFC77591}"/>
              </a:ext>
            </a:extLst>
          </p:cNvPr>
          <p:cNvSpPr txBox="1"/>
          <p:nvPr/>
        </p:nvSpPr>
        <p:spPr>
          <a:xfrm>
            <a:off x="94608" y="2342508"/>
            <a:ext cx="8878584" cy="584775"/>
          </a:xfrm>
          <a:prstGeom prst="rect">
            <a:avLst/>
          </a:prstGeom>
          <a:noFill/>
        </p:spPr>
        <p:txBody>
          <a:bodyPr wrap="square" rtlCol="0">
            <a:spAutoFit/>
          </a:bodyPr>
          <a:lstStyle/>
          <a:p>
            <a:pPr algn="ctr"/>
            <a:r>
              <a:rPr lang="en-US" altLang="en-US" sz="3200" b="1" dirty="0">
                <a:solidFill>
                  <a:schemeClr val="tx2"/>
                </a:solidFill>
                <a:latin typeface="+mn-lt"/>
              </a:rPr>
              <a:t>CLOUD COMPUTING</a:t>
            </a:r>
            <a:endParaRPr lang="en-US" sz="3200" b="1" dirty="0">
              <a:solidFill>
                <a:schemeClr val="tx2"/>
              </a:solidFill>
              <a:latin typeface="+mn-lt"/>
            </a:endParaRPr>
          </a:p>
        </p:txBody>
      </p:sp>
      <p:pic>
        <p:nvPicPr>
          <p:cNvPr id="5" name="image1.jpg">
            <a:extLst>
              <a:ext uri="{FF2B5EF4-FFF2-40B4-BE49-F238E27FC236}">
                <a16:creationId xmlns:a16="http://schemas.microsoft.com/office/drawing/2014/main" id="{1F5C4336-619A-A5E3-D577-71169923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701" y="248026"/>
            <a:ext cx="819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87989"/>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09AB-971C-A6EE-99EF-F0D0B6FB3677}"/>
              </a:ext>
            </a:extLst>
          </p:cNvPr>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1260629" y="1325733"/>
            <a:ext cx="5814873" cy="5190476"/>
          </a:xfrm>
          <a:prstGeom prst="rect">
            <a:avLst/>
          </a:prstGeom>
        </p:spPr>
      </p:pic>
    </p:spTree>
    <p:extLst>
      <p:ext uri="{BB962C8B-B14F-4D97-AF65-F5344CB8AC3E}">
        <p14:creationId xmlns:p14="http://schemas.microsoft.com/office/powerpoint/2010/main" val="362466679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860B-9B76-DB25-7DF4-58B1B8444F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94BC02-3D8F-613E-E612-0B39546C37B9}"/>
              </a:ext>
            </a:extLst>
          </p:cNvPr>
          <p:cNvSpPr>
            <a:spLocks noGrp="1"/>
          </p:cNvSpPr>
          <p:nvPr>
            <p:ph idx="1"/>
          </p:nvPr>
        </p:nvSpPr>
        <p:spPr/>
        <p:txBody>
          <a:bodyPr/>
          <a:lstStyle/>
          <a:p>
            <a:pPr marL="355600" marR="5080" indent="-343535">
              <a:lnSpc>
                <a:spcPct val="100000"/>
              </a:lnSpc>
              <a:spcBef>
                <a:spcPts val="105"/>
              </a:spcBef>
              <a:buClr>
                <a:srgbClr val="00007C"/>
              </a:buClr>
              <a:buSzPct val="75000"/>
              <a:buFont typeface="Wingdings"/>
              <a:buChar char=""/>
              <a:tabLst>
                <a:tab pos="355600" algn="l"/>
              </a:tabLst>
            </a:pPr>
            <a:r>
              <a:rPr lang="en-US" sz="2000" i="1" dirty="0">
                <a:latin typeface="Arial"/>
                <a:cs typeface="Arial"/>
              </a:rPr>
              <a:t>EC2</a:t>
            </a:r>
            <a:r>
              <a:rPr lang="en-US" sz="2000" i="1" spc="-20" dirty="0">
                <a:latin typeface="Arial"/>
                <a:cs typeface="Arial"/>
              </a:rPr>
              <a:t> </a:t>
            </a:r>
            <a:r>
              <a:rPr lang="en-US" sz="2000" dirty="0">
                <a:latin typeface="Arial MT"/>
                <a:cs typeface="Arial MT"/>
              </a:rPr>
              <a:t>-</a:t>
            </a:r>
            <a:r>
              <a:rPr lang="en-US" sz="2000" spc="-30" dirty="0">
                <a:latin typeface="Arial MT"/>
                <a:cs typeface="Arial MT"/>
              </a:rPr>
              <a:t> </a:t>
            </a:r>
            <a:r>
              <a:rPr lang="en-US" sz="2000" dirty="0">
                <a:latin typeface="Arial MT"/>
                <a:cs typeface="Arial MT"/>
              </a:rPr>
              <a:t>web</a:t>
            </a:r>
            <a:r>
              <a:rPr lang="en-US" sz="2000" spc="-25" dirty="0">
                <a:latin typeface="Arial MT"/>
                <a:cs typeface="Arial MT"/>
              </a:rPr>
              <a:t> </a:t>
            </a:r>
            <a:r>
              <a:rPr lang="en-US" sz="2000" dirty="0">
                <a:latin typeface="Arial MT"/>
                <a:cs typeface="Arial MT"/>
              </a:rPr>
              <a:t>service</a:t>
            </a:r>
            <a:r>
              <a:rPr lang="en-US" sz="2000" spc="-40" dirty="0">
                <a:latin typeface="Arial MT"/>
                <a:cs typeface="Arial MT"/>
              </a:rPr>
              <a:t> </a:t>
            </a:r>
            <a:r>
              <a:rPr lang="en-US" sz="2000" dirty="0">
                <a:latin typeface="Arial MT"/>
                <a:cs typeface="Arial MT"/>
              </a:rPr>
              <a:t>for</a:t>
            </a:r>
            <a:r>
              <a:rPr lang="en-US" sz="2000" spc="-20" dirty="0">
                <a:latin typeface="Arial MT"/>
                <a:cs typeface="Arial MT"/>
              </a:rPr>
              <a:t> </a:t>
            </a:r>
            <a:r>
              <a:rPr lang="en-US" sz="2000" dirty="0">
                <a:latin typeface="Arial MT"/>
                <a:cs typeface="Arial MT"/>
              </a:rPr>
              <a:t>launching</a:t>
            </a:r>
            <a:r>
              <a:rPr lang="en-US" sz="2000" spc="-40" dirty="0">
                <a:latin typeface="Arial MT"/>
                <a:cs typeface="Arial MT"/>
              </a:rPr>
              <a:t> </a:t>
            </a:r>
            <a:r>
              <a:rPr lang="en-US" sz="2000" dirty="0">
                <a:latin typeface="Arial MT"/>
                <a:cs typeface="Arial MT"/>
              </a:rPr>
              <a:t>instances</a:t>
            </a:r>
            <a:r>
              <a:rPr lang="en-US" sz="2000" spc="-45" dirty="0">
                <a:latin typeface="Arial MT"/>
                <a:cs typeface="Arial MT"/>
              </a:rPr>
              <a:t> </a:t>
            </a:r>
            <a:r>
              <a:rPr lang="en-US" sz="2000" dirty="0">
                <a:latin typeface="Arial MT"/>
                <a:cs typeface="Arial MT"/>
              </a:rPr>
              <a:t>of</a:t>
            </a:r>
            <a:r>
              <a:rPr lang="en-US" sz="2000" spc="-35" dirty="0">
                <a:latin typeface="Arial MT"/>
                <a:cs typeface="Arial MT"/>
              </a:rPr>
              <a:t> </a:t>
            </a:r>
            <a:r>
              <a:rPr lang="en-US" sz="2000" dirty="0">
                <a:latin typeface="Arial MT"/>
                <a:cs typeface="Arial MT"/>
              </a:rPr>
              <a:t>an</a:t>
            </a:r>
            <a:r>
              <a:rPr lang="en-US" sz="2000" spc="-15" dirty="0">
                <a:latin typeface="Arial MT"/>
                <a:cs typeface="Arial MT"/>
              </a:rPr>
              <a:t> </a:t>
            </a:r>
            <a:r>
              <a:rPr lang="en-US" sz="2000" dirty="0">
                <a:latin typeface="Arial MT"/>
                <a:cs typeface="Arial MT"/>
              </a:rPr>
              <a:t>application</a:t>
            </a:r>
            <a:r>
              <a:rPr lang="en-US" sz="2000" spc="-40" dirty="0">
                <a:latin typeface="Arial MT"/>
                <a:cs typeface="Arial MT"/>
              </a:rPr>
              <a:t> </a:t>
            </a:r>
            <a:r>
              <a:rPr lang="en-US" sz="2000" spc="-10" dirty="0">
                <a:latin typeface="Arial MT"/>
                <a:cs typeface="Arial MT"/>
              </a:rPr>
              <a:t>under </a:t>
            </a:r>
            <a:r>
              <a:rPr lang="en-US" sz="2000" dirty="0">
                <a:latin typeface="Arial MT"/>
                <a:cs typeface="Arial MT"/>
              </a:rPr>
              <a:t>several</a:t>
            </a:r>
            <a:r>
              <a:rPr lang="en-US" sz="2000" spc="-25" dirty="0">
                <a:latin typeface="Arial MT"/>
                <a:cs typeface="Arial MT"/>
              </a:rPr>
              <a:t> </a:t>
            </a:r>
            <a:r>
              <a:rPr lang="en-US" sz="2000" dirty="0">
                <a:latin typeface="Arial MT"/>
                <a:cs typeface="Arial MT"/>
              </a:rPr>
              <a:t>operating</a:t>
            </a:r>
            <a:r>
              <a:rPr lang="en-US" sz="2000" spc="-25" dirty="0">
                <a:latin typeface="Arial MT"/>
                <a:cs typeface="Arial MT"/>
              </a:rPr>
              <a:t> </a:t>
            </a:r>
            <a:r>
              <a:rPr lang="en-US" sz="2000" dirty="0">
                <a:latin typeface="Arial MT"/>
                <a:cs typeface="Arial MT"/>
              </a:rPr>
              <a:t>systems,</a:t>
            </a:r>
            <a:r>
              <a:rPr lang="en-US" sz="2000" spc="-40" dirty="0">
                <a:latin typeface="Arial MT"/>
                <a:cs typeface="Arial MT"/>
              </a:rPr>
              <a:t> </a:t>
            </a:r>
            <a:r>
              <a:rPr lang="en-US" sz="2000" dirty="0">
                <a:latin typeface="Arial MT"/>
                <a:cs typeface="Arial MT"/>
              </a:rPr>
              <a:t>such </a:t>
            </a:r>
            <a:r>
              <a:rPr lang="en-US" sz="2000" spc="-25" dirty="0">
                <a:latin typeface="Arial MT"/>
                <a:cs typeface="Arial MT"/>
              </a:rPr>
              <a:t>as:</a:t>
            </a:r>
            <a:endParaRPr lang="en-US" sz="2000" dirty="0">
              <a:latin typeface="Arial MT"/>
              <a:cs typeface="Arial MT"/>
            </a:endParaRPr>
          </a:p>
          <a:p>
            <a:pPr marL="1155065" lvl="1" indent="-227965">
              <a:lnSpc>
                <a:spcPct val="100000"/>
              </a:lnSpc>
              <a:spcBef>
                <a:spcPts val="439"/>
              </a:spcBef>
              <a:buClr>
                <a:srgbClr val="00007C"/>
              </a:buClr>
              <a:buSzPct val="63888"/>
              <a:buFont typeface="Wingdings"/>
              <a:buChar char=""/>
              <a:tabLst>
                <a:tab pos="1155065" algn="l"/>
              </a:tabLst>
            </a:pPr>
            <a:r>
              <a:rPr lang="en-US" sz="1800" dirty="0">
                <a:latin typeface="Arial MT"/>
                <a:cs typeface="Arial MT"/>
              </a:rPr>
              <a:t>Several</a:t>
            </a:r>
            <a:r>
              <a:rPr lang="en-US" sz="1800" spc="-15" dirty="0">
                <a:latin typeface="Arial MT"/>
                <a:cs typeface="Arial MT"/>
              </a:rPr>
              <a:t> </a:t>
            </a:r>
            <a:r>
              <a:rPr lang="en-US" sz="1800" dirty="0">
                <a:latin typeface="Arial MT"/>
                <a:cs typeface="Arial MT"/>
              </a:rPr>
              <a:t>Linux</a:t>
            </a:r>
            <a:r>
              <a:rPr lang="en-US" sz="1800" spc="-5" dirty="0">
                <a:latin typeface="Arial MT"/>
                <a:cs typeface="Arial MT"/>
              </a:rPr>
              <a:t> </a:t>
            </a:r>
            <a:r>
              <a:rPr lang="en-US" sz="1800" spc="-10" dirty="0">
                <a:latin typeface="Arial MT"/>
                <a:cs typeface="Arial MT"/>
              </a:rPr>
              <a:t>distributions.</a:t>
            </a:r>
            <a:endParaRPr lang="en-US" sz="1800" dirty="0">
              <a:latin typeface="Arial MT"/>
              <a:cs typeface="Arial MT"/>
            </a:endParaRPr>
          </a:p>
          <a:p>
            <a:pPr marL="1219835" lvl="1" indent="-292735">
              <a:lnSpc>
                <a:spcPct val="100000"/>
              </a:lnSpc>
              <a:spcBef>
                <a:spcPts val="430"/>
              </a:spcBef>
              <a:buClr>
                <a:srgbClr val="00007C"/>
              </a:buClr>
              <a:buSzPct val="63888"/>
              <a:buFont typeface="Wingdings"/>
              <a:buChar char=""/>
              <a:tabLst>
                <a:tab pos="1219835" algn="l"/>
              </a:tabLst>
            </a:pPr>
            <a:r>
              <a:rPr lang="en-US" sz="1800" dirty="0">
                <a:latin typeface="Arial MT"/>
                <a:cs typeface="Arial MT"/>
              </a:rPr>
              <a:t>Microsoft</a:t>
            </a:r>
            <a:r>
              <a:rPr lang="en-US" sz="1800" spc="-25" dirty="0">
                <a:latin typeface="Arial MT"/>
                <a:cs typeface="Arial MT"/>
              </a:rPr>
              <a:t> </a:t>
            </a:r>
            <a:r>
              <a:rPr lang="en-US" sz="1800" dirty="0">
                <a:latin typeface="Arial MT"/>
                <a:cs typeface="Arial MT"/>
              </a:rPr>
              <a:t>Windows</a:t>
            </a:r>
            <a:r>
              <a:rPr lang="en-US" sz="1800" spc="20" dirty="0">
                <a:latin typeface="Arial MT"/>
                <a:cs typeface="Arial MT"/>
              </a:rPr>
              <a:t> </a:t>
            </a:r>
            <a:r>
              <a:rPr lang="en-US" sz="1800" dirty="0">
                <a:latin typeface="Arial MT"/>
                <a:cs typeface="Arial MT"/>
              </a:rPr>
              <a:t>Server</a:t>
            </a:r>
            <a:r>
              <a:rPr lang="en-US" sz="1800" spc="-50" dirty="0">
                <a:latin typeface="Arial MT"/>
                <a:cs typeface="Arial MT"/>
              </a:rPr>
              <a:t> </a:t>
            </a:r>
            <a:r>
              <a:rPr lang="en-US" sz="1800" dirty="0">
                <a:latin typeface="Arial MT"/>
                <a:cs typeface="Arial MT"/>
              </a:rPr>
              <a:t>2003</a:t>
            </a:r>
            <a:r>
              <a:rPr lang="en-US" sz="1800" spc="-15" dirty="0">
                <a:latin typeface="Arial MT"/>
                <a:cs typeface="Arial MT"/>
              </a:rPr>
              <a:t> </a:t>
            </a:r>
            <a:r>
              <a:rPr lang="en-US" sz="1800" dirty="0">
                <a:latin typeface="Arial MT"/>
                <a:cs typeface="Arial MT"/>
              </a:rPr>
              <a:t>and</a:t>
            </a:r>
            <a:r>
              <a:rPr lang="en-US" sz="1800" spc="-20" dirty="0">
                <a:latin typeface="Arial MT"/>
                <a:cs typeface="Arial MT"/>
              </a:rPr>
              <a:t> </a:t>
            </a:r>
            <a:r>
              <a:rPr lang="en-US" sz="1800" spc="-10" dirty="0">
                <a:latin typeface="Arial MT"/>
                <a:cs typeface="Arial MT"/>
              </a:rPr>
              <a:t>2008.</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spc="-10" dirty="0" err="1">
                <a:latin typeface="Arial MT"/>
                <a:cs typeface="Arial MT"/>
              </a:rPr>
              <a:t>OpenSolaris</a:t>
            </a:r>
            <a:r>
              <a:rPr lang="en-US" sz="1800" spc="-10" dirty="0">
                <a:latin typeface="Arial MT"/>
                <a:cs typeface="Arial MT"/>
              </a:rPr>
              <a:t>.</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Lst>
            </a:pPr>
            <a:r>
              <a:rPr lang="en-US" sz="1800" spc="-10" dirty="0">
                <a:latin typeface="Arial MT"/>
                <a:cs typeface="Arial MT"/>
              </a:rPr>
              <a:t>FreeBSD.</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spc="-10" dirty="0" err="1">
                <a:latin typeface="Arial MT"/>
                <a:cs typeface="Arial MT"/>
              </a:rPr>
              <a:t>NetBSD</a:t>
            </a:r>
            <a:r>
              <a:rPr lang="en-US" sz="1800" spc="-10" dirty="0">
                <a:latin typeface="Arial MT"/>
                <a:cs typeface="Arial MT"/>
              </a:rPr>
              <a:t>.</a:t>
            </a:r>
            <a:endParaRPr lang="en-US" sz="1800" dirty="0">
              <a:latin typeface="Arial MT"/>
              <a:cs typeface="Arial MT"/>
            </a:endParaRPr>
          </a:p>
          <a:p>
            <a:pPr marL="355600" indent="-342900">
              <a:lnSpc>
                <a:spcPct val="100000"/>
              </a:lnSpc>
              <a:spcBef>
                <a:spcPts val="470"/>
              </a:spcBef>
              <a:buClr>
                <a:srgbClr val="00007C"/>
              </a:buClr>
              <a:buSzPct val="75000"/>
              <a:buFont typeface="Wingdings"/>
              <a:buChar char=""/>
              <a:tabLst>
                <a:tab pos="355600" algn="l"/>
              </a:tabLst>
            </a:pPr>
            <a:r>
              <a:rPr lang="en-US" sz="2000" dirty="0">
                <a:latin typeface="Arial MT"/>
                <a:cs typeface="Arial MT"/>
              </a:rPr>
              <a:t>A</a:t>
            </a:r>
            <a:r>
              <a:rPr lang="en-US" sz="2000" spc="-15" dirty="0">
                <a:latin typeface="Arial MT"/>
                <a:cs typeface="Arial MT"/>
              </a:rPr>
              <a:t> </a:t>
            </a:r>
            <a:r>
              <a:rPr lang="en-US" sz="2000" dirty="0">
                <a:latin typeface="Arial MT"/>
                <a:cs typeface="Arial MT"/>
              </a:rPr>
              <a:t>user</a:t>
            </a:r>
            <a:r>
              <a:rPr lang="en-US" sz="2000" spc="-25" dirty="0">
                <a:latin typeface="Arial MT"/>
                <a:cs typeface="Arial MT"/>
              </a:rPr>
              <a:t> can</a:t>
            </a:r>
            <a:endParaRPr lang="en-US" sz="2000" dirty="0">
              <a:latin typeface="Arial MT"/>
              <a:cs typeface="Arial MT"/>
            </a:endParaRPr>
          </a:p>
          <a:p>
            <a:pPr marL="1155065" lvl="1" indent="-227965">
              <a:lnSpc>
                <a:spcPct val="100000"/>
              </a:lnSpc>
              <a:spcBef>
                <a:spcPts val="440"/>
              </a:spcBef>
              <a:buClr>
                <a:srgbClr val="00007C"/>
              </a:buClr>
              <a:buSzPct val="63888"/>
              <a:buFont typeface="Wingdings"/>
              <a:buChar char=""/>
              <a:tabLst>
                <a:tab pos="1155065" algn="l"/>
                <a:tab pos="2616200" algn="l"/>
              </a:tabLst>
            </a:pPr>
            <a:r>
              <a:rPr lang="en-US" sz="1800" dirty="0">
                <a:latin typeface="Arial MT"/>
                <a:cs typeface="Arial MT"/>
              </a:rPr>
              <a:t>Load</a:t>
            </a:r>
            <a:r>
              <a:rPr lang="en-US" sz="1800" spc="-5" dirty="0">
                <a:latin typeface="Arial MT"/>
                <a:cs typeface="Arial MT"/>
              </a:rPr>
              <a:t> </a:t>
            </a:r>
            <a:r>
              <a:rPr lang="en-US" sz="1800" dirty="0">
                <a:latin typeface="Arial MT"/>
                <a:cs typeface="Arial MT"/>
              </a:rPr>
              <a:t>an</a:t>
            </a:r>
            <a:r>
              <a:rPr lang="en-US" sz="1800" spc="-10" dirty="0">
                <a:latin typeface="Arial MT"/>
                <a:cs typeface="Arial MT"/>
              </a:rPr>
              <a:t> </a:t>
            </a:r>
            <a:r>
              <a:rPr lang="en-US" sz="1800" i="1" spc="-25" dirty="0">
                <a:latin typeface="Arial"/>
                <a:cs typeface="Arial"/>
              </a:rPr>
              <a:t>EC2</a:t>
            </a:r>
            <a:r>
              <a:rPr lang="en-US" sz="1800" i="1" dirty="0">
                <a:latin typeface="Arial"/>
                <a:cs typeface="Arial"/>
              </a:rPr>
              <a:t>	</a:t>
            </a:r>
            <a:r>
              <a:rPr lang="en-US" sz="1800" dirty="0">
                <a:latin typeface="Arial MT"/>
                <a:cs typeface="Arial MT"/>
              </a:rPr>
              <a:t>instance</a:t>
            </a:r>
            <a:r>
              <a:rPr lang="en-US" sz="1800" spc="-20" dirty="0">
                <a:latin typeface="Arial MT"/>
                <a:cs typeface="Arial MT"/>
              </a:rPr>
              <a:t> </a:t>
            </a:r>
            <a:r>
              <a:rPr lang="en-US" sz="1800" dirty="0">
                <a:latin typeface="Arial MT"/>
                <a:cs typeface="Arial MT"/>
              </a:rPr>
              <a:t>with</a:t>
            </a:r>
            <a:r>
              <a:rPr lang="en-US" sz="1800" spc="20" dirty="0">
                <a:latin typeface="Arial MT"/>
                <a:cs typeface="Arial MT"/>
              </a:rPr>
              <a:t> </a:t>
            </a:r>
            <a:r>
              <a:rPr lang="en-US" sz="1800" dirty="0">
                <a:latin typeface="Arial MT"/>
                <a:cs typeface="Arial MT"/>
              </a:rPr>
              <a:t>a</a:t>
            </a:r>
            <a:r>
              <a:rPr lang="en-US" sz="1800" spc="-25" dirty="0">
                <a:latin typeface="Arial MT"/>
                <a:cs typeface="Arial MT"/>
              </a:rPr>
              <a:t> </a:t>
            </a:r>
            <a:r>
              <a:rPr lang="en-US" sz="1800" dirty="0">
                <a:latin typeface="Arial MT"/>
                <a:cs typeface="Arial MT"/>
              </a:rPr>
              <a:t>custom</a:t>
            </a:r>
            <a:r>
              <a:rPr lang="en-US" sz="1800" spc="-25" dirty="0">
                <a:latin typeface="Arial MT"/>
                <a:cs typeface="Arial MT"/>
              </a:rPr>
              <a:t> </a:t>
            </a:r>
            <a:r>
              <a:rPr lang="en-US" sz="1800" dirty="0">
                <a:latin typeface="Arial MT"/>
                <a:cs typeface="Arial MT"/>
              </a:rPr>
              <a:t>application</a:t>
            </a:r>
            <a:r>
              <a:rPr lang="en-US" sz="1800" spc="-5" dirty="0">
                <a:latin typeface="Arial MT"/>
                <a:cs typeface="Arial MT"/>
              </a:rPr>
              <a:t> </a:t>
            </a:r>
            <a:r>
              <a:rPr lang="en-US" sz="1800" spc="-10" dirty="0">
                <a:latin typeface="Arial MT"/>
                <a:cs typeface="Arial MT"/>
              </a:rPr>
              <a:t>environment.</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 pos="2108200" algn="l"/>
              </a:tabLst>
            </a:pPr>
            <a:r>
              <a:rPr lang="en-US" sz="1800" spc="-10" dirty="0">
                <a:latin typeface="Arial MT"/>
                <a:cs typeface="Arial MT"/>
              </a:rPr>
              <a:t>Manage</a:t>
            </a:r>
            <a:r>
              <a:rPr lang="en-US" sz="1800" dirty="0">
                <a:latin typeface="Arial MT"/>
                <a:cs typeface="Arial MT"/>
              </a:rPr>
              <a:t>	network’s</a:t>
            </a:r>
            <a:r>
              <a:rPr lang="en-US" sz="1800" spc="-20" dirty="0">
                <a:latin typeface="Arial MT"/>
                <a:cs typeface="Arial MT"/>
              </a:rPr>
              <a:t> </a:t>
            </a:r>
            <a:r>
              <a:rPr lang="en-US" sz="1800" dirty="0">
                <a:latin typeface="Arial MT"/>
                <a:cs typeface="Arial MT"/>
              </a:rPr>
              <a:t>access</a:t>
            </a:r>
            <a:r>
              <a:rPr lang="en-US" sz="1800" spc="-45" dirty="0">
                <a:latin typeface="Arial MT"/>
                <a:cs typeface="Arial MT"/>
              </a:rPr>
              <a:t> </a:t>
            </a:r>
            <a:r>
              <a:rPr lang="en-US" sz="1800" spc="-10" dirty="0">
                <a:latin typeface="Arial MT"/>
                <a:cs typeface="Arial MT"/>
              </a:rPr>
              <a:t>permissions.</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Lst>
            </a:pPr>
            <a:r>
              <a:rPr lang="en-US" sz="1800" dirty="0">
                <a:latin typeface="Arial MT"/>
                <a:cs typeface="Arial MT"/>
              </a:rPr>
              <a:t>Run the</a:t>
            </a:r>
            <a:r>
              <a:rPr lang="en-US" sz="1800" spc="-10" dirty="0">
                <a:latin typeface="Arial MT"/>
                <a:cs typeface="Arial MT"/>
              </a:rPr>
              <a:t> </a:t>
            </a:r>
            <a:r>
              <a:rPr lang="en-US" sz="1800" dirty="0">
                <a:latin typeface="Arial MT"/>
                <a:cs typeface="Arial MT"/>
              </a:rPr>
              <a:t>image using</a:t>
            </a:r>
            <a:r>
              <a:rPr lang="en-US" sz="1800" spc="-5" dirty="0">
                <a:latin typeface="Arial MT"/>
                <a:cs typeface="Arial MT"/>
              </a:rPr>
              <a:t> </a:t>
            </a:r>
            <a:r>
              <a:rPr lang="en-US" sz="1800" dirty="0">
                <a:latin typeface="Arial MT"/>
                <a:cs typeface="Arial MT"/>
              </a:rPr>
              <a:t>as</a:t>
            </a:r>
            <a:r>
              <a:rPr lang="en-US" sz="1800" spc="-5" dirty="0">
                <a:latin typeface="Arial MT"/>
                <a:cs typeface="Arial MT"/>
              </a:rPr>
              <a:t> </a:t>
            </a:r>
            <a:r>
              <a:rPr lang="en-US" sz="1800" dirty="0">
                <a:latin typeface="Arial MT"/>
                <a:cs typeface="Arial MT"/>
              </a:rPr>
              <a:t>many</a:t>
            </a:r>
            <a:r>
              <a:rPr lang="en-US" sz="1800" spc="-10" dirty="0">
                <a:latin typeface="Arial MT"/>
                <a:cs typeface="Arial MT"/>
              </a:rPr>
              <a:t> </a:t>
            </a:r>
            <a:r>
              <a:rPr lang="en-US" sz="1800" dirty="0">
                <a:latin typeface="Arial MT"/>
                <a:cs typeface="Arial MT"/>
              </a:rPr>
              <a:t>or</a:t>
            </a:r>
            <a:r>
              <a:rPr lang="en-US" sz="1800" spc="-5" dirty="0">
                <a:latin typeface="Arial MT"/>
                <a:cs typeface="Arial MT"/>
              </a:rPr>
              <a:t> </a:t>
            </a:r>
            <a:r>
              <a:rPr lang="en-US" sz="1800" dirty="0">
                <a:latin typeface="Arial MT"/>
                <a:cs typeface="Arial MT"/>
              </a:rPr>
              <a:t>as</a:t>
            </a:r>
            <a:r>
              <a:rPr lang="en-US" sz="1800" spc="-10" dirty="0">
                <a:latin typeface="Arial MT"/>
                <a:cs typeface="Arial MT"/>
              </a:rPr>
              <a:t> </a:t>
            </a:r>
            <a:r>
              <a:rPr lang="en-US" sz="1800" dirty="0">
                <a:latin typeface="Arial MT"/>
                <a:cs typeface="Arial MT"/>
              </a:rPr>
              <a:t>few</a:t>
            </a:r>
            <a:r>
              <a:rPr lang="en-US" sz="1800" spc="-15" dirty="0">
                <a:latin typeface="Arial MT"/>
                <a:cs typeface="Arial MT"/>
              </a:rPr>
              <a:t> </a:t>
            </a:r>
            <a:r>
              <a:rPr lang="en-US" sz="1800" dirty="0">
                <a:latin typeface="Arial MT"/>
                <a:cs typeface="Arial MT"/>
              </a:rPr>
              <a:t>systems</a:t>
            </a:r>
            <a:r>
              <a:rPr lang="en-US" sz="1800" spc="20" dirty="0">
                <a:latin typeface="Arial MT"/>
                <a:cs typeface="Arial MT"/>
              </a:rPr>
              <a:t> </a:t>
            </a:r>
            <a:r>
              <a:rPr lang="en-US" sz="1800" dirty="0">
                <a:latin typeface="Arial MT"/>
                <a:cs typeface="Arial MT"/>
              </a:rPr>
              <a:t>as</a:t>
            </a:r>
            <a:r>
              <a:rPr lang="en-US" sz="1800" spc="-5" dirty="0">
                <a:latin typeface="Arial MT"/>
                <a:cs typeface="Arial MT"/>
              </a:rPr>
              <a:t> </a:t>
            </a:r>
            <a:r>
              <a:rPr lang="en-US" sz="1800" spc="-10" dirty="0" smtClean="0">
                <a:latin typeface="Arial MT"/>
                <a:cs typeface="Arial MT"/>
              </a:rPr>
              <a:t>desired</a:t>
            </a:r>
            <a:endParaRPr lang="en-US" sz="2000" dirty="0">
              <a:cs typeface="Arial MT"/>
            </a:endParaRPr>
          </a:p>
          <a:p>
            <a:pPr marL="355600" marR="5080" indent="-342900">
              <a:lnSpc>
                <a:spcPct val="100000"/>
              </a:lnSpc>
              <a:spcBef>
                <a:spcPts val="105"/>
              </a:spcBef>
              <a:buClr>
                <a:srgbClr val="00007C"/>
              </a:buClr>
              <a:buSzPct val="75000"/>
              <a:buFont typeface="Wingdings"/>
              <a:buChar char=""/>
              <a:tabLst>
                <a:tab pos="355600" algn="l"/>
              </a:tabLst>
            </a:pPr>
            <a:r>
              <a:rPr lang="en-US" sz="1800" spc="-10" dirty="0">
                <a:latin typeface="Arial MT"/>
                <a:cs typeface="Arial MT"/>
              </a:rPr>
              <a:t>Import virtual machine (VM) images from the user environment to an instance through VM import.</a:t>
            </a:r>
          </a:p>
          <a:p>
            <a:pPr marL="354965" indent="-342265">
              <a:lnSpc>
                <a:spcPct val="100000"/>
              </a:lnSpc>
              <a:spcBef>
                <a:spcPts val="480"/>
              </a:spcBef>
              <a:buClr>
                <a:srgbClr val="00007C"/>
              </a:buClr>
              <a:buSzPct val="75000"/>
              <a:buFont typeface="Wingdings"/>
              <a:buChar char=""/>
              <a:tabLst>
                <a:tab pos="354965" algn="l"/>
              </a:tabLst>
            </a:pPr>
            <a:r>
              <a:rPr lang="en-US" sz="1800" spc="-10" dirty="0">
                <a:latin typeface="Arial MT"/>
                <a:cs typeface="Arial MT"/>
              </a:rPr>
              <a:t>EC2 instances boot from an AMI (Amazon Machine Image) digitally</a:t>
            </a:r>
          </a:p>
          <a:p>
            <a:pPr marL="354965">
              <a:lnSpc>
                <a:spcPct val="100000"/>
              </a:lnSpc>
            </a:pPr>
            <a:r>
              <a:rPr lang="en-US" sz="1800" spc="-10" dirty="0">
                <a:latin typeface="Arial MT"/>
                <a:cs typeface="Arial MT"/>
              </a:rPr>
              <a:t>signed and stored in S3.</a:t>
            </a:r>
          </a:p>
          <a:p>
            <a:pPr marL="627062" indent="0">
              <a:spcBef>
                <a:spcPts val="430"/>
              </a:spcBef>
              <a:buClr>
                <a:srgbClr val="00007C"/>
              </a:buClr>
              <a:buSzPct val="63888"/>
              <a:buNone/>
              <a:tabLst>
                <a:tab pos="1155065" algn="l"/>
              </a:tabLst>
            </a:pPr>
            <a:endParaRPr lang="en-US" sz="1800" spc="-10" dirty="0" smtClean="0">
              <a:latin typeface="Arial MT"/>
              <a:cs typeface="Arial MT"/>
            </a:endParaRPr>
          </a:p>
        </p:txBody>
      </p:sp>
    </p:spTree>
    <p:extLst>
      <p:ext uri="{BB962C8B-B14F-4D97-AF65-F5344CB8AC3E}">
        <p14:creationId xmlns:p14="http://schemas.microsoft.com/office/powerpoint/2010/main" val="173545606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26F9-9070-D8C8-F838-AD8F9370BB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874484-2862-A396-411A-827184E1B729}"/>
              </a:ext>
            </a:extLst>
          </p:cNvPr>
          <p:cNvSpPr>
            <a:spLocks noGrp="1"/>
          </p:cNvSpPr>
          <p:nvPr>
            <p:ph idx="1"/>
          </p:nvPr>
        </p:nvSpPr>
        <p:spPr/>
        <p:txBody>
          <a:bodyPr/>
          <a:lstStyle/>
          <a:p>
            <a:pPr marL="354965" indent="-342265">
              <a:lnSpc>
                <a:spcPct val="100000"/>
              </a:lnSpc>
              <a:spcBef>
                <a:spcPts val="480"/>
              </a:spcBef>
              <a:buClr>
                <a:srgbClr val="00007C"/>
              </a:buClr>
              <a:buSzPct val="75000"/>
              <a:buFont typeface="Wingdings"/>
              <a:buChar char=""/>
              <a:tabLst>
                <a:tab pos="354965" algn="l"/>
              </a:tabLst>
            </a:pPr>
            <a:r>
              <a:rPr lang="en-US" sz="1800" spc="-10" dirty="0">
                <a:latin typeface="Arial MT"/>
                <a:cs typeface="Arial MT"/>
              </a:rPr>
              <a:t>Users can access:</a:t>
            </a:r>
          </a:p>
          <a:p>
            <a:pPr marL="1154430" lvl="1" indent="-227965">
              <a:lnSpc>
                <a:spcPct val="100000"/>
              </a:lnSpc>
              <a:spcBef>
                <a:spcPts val="440"/>
              </a:spcBef>
              <a:buClr>
                <a:srgbClr val="00007C"/>
              </a:buClr>
              <a:buSzPct val="63888"/>
              <a:buFont typeface="Wingdings"/>
              <a:buChar char=""/>
              <a:tabLst>
                <a:tab pos="1154430" algn="l"/>
              </a:tabLst>
            </a:pPr>
            <a:r>
              <a:rPr lang="en-US" sz="1800" spc="-10" dirty="0">
                <a:latin typeface="Arial MT"/>
                <a:cs typeface="Arial MT"/>
              </a:rPr>
              <a:t>Images provided by Amazon.</a:t>
            </a:r>
          </a:p>
          <a:p>
            <a:pPr marL="1154430" lvl="1" indent="-227965">
              <a:lnSpc>
                <a:spcPct val="100000"/>
              </a:lnSpc>
              <a:spcBef>
                <a:spcPts val="430"/>
              </a:spcBef>
              <a:buClr>
                <a:srgbClr val="00007C"/>
              </a:buClr>
              <a:buSzPct val="63888"/>
              <a:buFont typeface="Wingdings"/>
              <a:buChar char=""/>
              <a:tabLst>
                <a:tab pos="1154430" algn="l"/>
              </a:tabLst>
            </a:pPr>
            <a:r>
              <a:rPr lang="en-US" sz="1800" spc="-10" dirty="0">
                <a:latin typeface="Arial MT"/>
                <a:cs typeface="Arial MT"/>
              </a:rPr>
              <a:t>Customize an image and store it in S3.</a:t>
            </a:r>
          </a:p>
          <a:p>
            <a:pPr marL="354965" indent="-342265">
              <a:lnSpc>
                <a:spcPct val="100000"/>
              </a:lnSpc>
              <a:spcBef>
                <a:spcPts val="475"/>
              </a:spcBef>
              <a:buClr>
                <a:srgbClr val="00007C"/>
              </a:buClr>
              <a:buSzPct val="75000"/>
              <a:buFont typeface="Wingdings"/>
              <a:buChar char=""/>
              <a:tabLst>
                <a:tab pos="354965" algn="l"/>
              </a:tabLst>
            </a:pPr>
            <a:r>
              <a:rPr lang="en-US" sz="1800" spc="-10" dirty="0">
                <a:latin typeface="Arial MT"/>
                <a:cs typeface="Arial MT"/>
              </a:rPr>
              <a:t>An EC2 instance is characterized by the resources it provides:</a:t>
            </a:r>
          </a:p>
          <a:p>
            <a:pPr marL="1154430" lvl="1" indent="-227965">
              <a:lnSpc>
                <a:spcPct val="100000"/>
              </a:lnSpc>
              <a:spcBef>
                <a:spcPts val="440"/>
              </a:spcBef>
              <a:buClr>
                <a:srgbClr val="00007C"/>
              </a:buClr>
              <a:buSzPct val="63888"/>
              <a:buFont typeface="Wingdings"/>
              <a:buChar char=""/>
              <a:tabLst>
                <a:tab pos="1154430" algn="l"/>
              </a:tabLst>
            </a:pPr>
            <a:r>
              <a:rPr lang="en-US" sz="1800" spc="-10" dirty="0">
                <a:latin typeface="Arial MT"/>
                <a:cs typeface="Arial MT"/>
              </a:rPr>
              <a:t>VC (Virtual Computers) – virtual systems running the instance.</a:t>
            </a:r>
          </a:p>
          <a:p>
            <a:pPr marL="1154430" lvl="1" indent="-227965">
              <a:lnSpc>
                <a:spcPct val="100000"/>
              </a:lnSpc>
              <a:spcBef>
                <a:spcPts val="434"/>
              </a:spcBef>
              <a:buClr>
                <a:srgbClr val="00007C"/>
              </a:buClr>
              <a:buSzPct val="63888"/>
              <a:buFont typeface="Wingdings"/>
              <a:buChar char=""/>
              <a:tabLst>
                <a:tab pos="1154430" algn="l"/>
              </a:tabLst>
            </a:pPr>
            <a:r>
              <a:rPr lang="en-US" sz="1800" spc="-10" dirty="0">
                <a:latin typeface="Arial MT"/>
                <a:cs typeface="Arial MT"/>
              </a:rPr>
              <a:t>CU (Compute Units) – measure computing power of each system.</a:t>
            </a:r>
          </a:p>
          <a:p>
            <a:pPr marL="1154430" lvl="1" indent="-227965">
              <a:lnSpc>
                <a:spcPct val="100000"/>
              </a:lnSpc>
              <a:spcBef>
                <a:spcPts val="430"/>
              </a:spcBef>
              <a:buClr>
                <a:srgbClr val="00007C"/>
              </a:buClr>
              <a:buSzPct val="63888"/>
              <a:buFont typeface="Wingdings"/>
              <a:buChar char=""/>
              <a:tabLst>
                <a:tab pos="1154430" algn="l"/>
              </a:tabLst>
            </a:pPr>
            <a:r>
              <a:rPr lang="en-US" sz="1800" spc="-10" dirty="0">
                <a:latin typeface="Arial MT"/>
                <a:cs typeface="Arial MT"/>
              </a:rPr>
              <a:t>Memory.</a:t>
            </a:r>
          </a:p>
          <a:p>
            <a:pPr marL="1154430" lvl="1" indent="-227965">
              <a:lnSpc>
                <a:spcPct val="100000"/>
              </a:lnSpc>
              <a:spcBef>
                <a:spcPts val="434"/>
              </a:spcBef>
              <a:buClr>
                <a:srgbClr val="00007C"/>
              </a:buClr>
              <a:buSzPct val="63888"/>
              <a:buFont typeface="Wingdings"/>
              <a:buChar char=""/>
              <a:tabLst>
                <a:tab pos="1154430" algn="l"/>
              </a:tabLst>
            </a:pPr>
            <a:r>
              <a:rPr lang="en-US" sz="1800" spc="-10" dirty="0">
                <a:latin typeface="Arial MT"/>
                <a:cs typeface="Arial MT"/>
              </a:rPr>
              <a:t>I/O capabilities.</a:t>
            </a:r>
          </a:p>
          <a:p>
            <a:r>
              <a:rPr lang="en-US" sz="1800" spc="-10" dirty="0">
                <a:latin typeface="Arial MT"/>
                <a:cs typeface="Arial MT"/>
              </a:rPr>
              <a:t>It also automatically distributes the incoming application traffic among multiple instances using the elastic load-balancing facility</a:t>
            </a:r>
          </a:p>
          <a:p>
            <a:r>
              <a:rPr lang="en-US" sz="1800" spc="-10" dirty="0">
                <a:latin typeface="Arial MT"/>
                <a:cs typeface="Arial MT"/>
              </a:rPr>
              <a:t>A user can interact with EC2 using a set of SOAP (Simple Object Access Protocol) messages (It is a messaging protocol that allows programs running on different operating systems and platforms (e.g., Windows, Linux) to communicate over a network)</a:t>
            </a:r>
          </a:p>
          <a:p>
            <a:endParaRPr lang="en-US" dirty="0"/>
          </a:p>
        </p:txBody>
      </p:sp>
    </p:spTree>
    <p:extLst>
      <p:ext uri="{BB962C8B-B14F-4D97-AF65-F5344CB8AC3E}">
        <p14:creationId xmlns:p14="http://schemas.microsoft.com/office/powerpoint/2010/main" val="326136097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AE20-E7FA-49FA-0978-1DF4312372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34377F-CE3D-1076-6D0E-01622065C904}"/>
              </a:ext>
            </a:extLst>
          </p:cNvPr>
          <p:cNvSpPr>
            <a:spLocks noGrp="1"/>
          </p:cNvSpPr>
          <p:nvPr>
            <p:ph idx="1"/>
          </p:nvPr>
        </p:nvSpPr>
        <p:spPr/>
        <p:txBody>
          <a:bodyPr/>
          <a:lstStyle/>
          <a:p>
            <a:r>
              <a:rPr lang="en-US" dirty="0"/>
              <a:t>Instance</a:t>
            </a:r>
            <a:r>
              <a:rPr lang="en-US" spc="-55" dirty="0"/>
              <a:t> </a:t>
            </a:r>
            <a:r>
              <a:rPr lang="en-US" spc="-10" dirty="0" smtClean="0"/>
              <a:t>types</a:t>
            </a:r>
          </a:p>
          <a:p>
            <a:pPr marL="355600" indent="-342900">
              <a:lnSpc>
                <a:spcPct val="100000"/>
              </a:lnSpc>
              <a:spcBef>
                <a:spcPts val="105"/>
              </a:spcBef>
              <a:buClr>
                <a:srgbClr val="9898CC"/>
              </a:buClr>
              <a:buSzPct val="80000"/>
              <a:buFont typeface="Wingdings" panose="05000000000000000000" pitchFamily="2" charset="2"/>
              <a:buChar char="§"/>
              <a:tabLst>
                <a:tab pos="298450" algn="l"/>
                <a:tab pos="2681605" algn="l"/>
              </a:tabLst>
            </a:pPr>
            <a:r>
              <a:rPr lang="en-US" dirty="0"/>
              <a:t>Standard instances:	micro (</a:t>
            </a:r>
            <a:r>
              <a:rPr lang="en-US" dirty="0" err="1"/>
              <a:t>StdM</a:t>
            </a:r>
            <a:r>
              <a:rPr lang="en-US" dirty="0"/>
              <a:t>), small (</a:t>
            </a:r>
            <a:r>
              <a:rPr lang="en-US" dirty="0" err="1"/>
              <a:t>StdS</a:t>
            </a:r>
            <a:r>
              <a:rPr lang="en-US" dirty="0"/>
              <a:t>), large (</a:t>
            </a:r>
            <a:r>
              <a:rPr lang="en-US" dirty="0" err="1"/>
              <a:t>StdL</a:t>
            </a:r>
            <a:r>
              <a:rPr lang="en-US" dirty="0"/>
              <a:t>), extra</a:t>
            </a:r>
          </a:p>
          <a:p>
            <a:pPr marL="384810" indent="-342900">
              <a:lnSpc>
                <a:spcPct val="100000"/>
              </a:lnSpc>
              <a:buFont typeface="Wingdings" panose="05000000000000000000" pitchFamily="2" charset="2"/>
              <a:buChar char="§"/>
            </a:pPr>
            <a:r>
              <a:rPr lang="en-US" dirty="0"/>
              <a:t>large (</a:t>
            </a:r>
            <a:r>
              <a:rPr lang="en-US" dirty="0" err="1"/>
              <a:t>StdXL</a:t>
            </a:r>
            <a:r>
              <a:rPr lang="en-US" dirty="0"/>
              <a:t>); small is the default.</a:t>
            </a:r>
          </a:p>
          <a:p>
            <a:pPr marL="354965" marR="298450" indent="-342900">
              <a:lnSpc>
                <a:spcPct val="100000"/>
              </a:lnSpc>
              <a:spcBef>
                <a:spcPts val="480"/>
              </a:spcBef>
              <a:buClr>
                <a:srgbClr val="9898CC"/>
              </a:buClr>
              <a:buSzPct val="80000"/>
              <a:buFont typeface="Wingdings" panose="05000000000000000000" pitchFamily="2" charset="2"/>
              <a:buChar char="§"/>
              <a:tabLst>
                <a:tab pos="299085" algn="l"/>
                <a:tab pos="3160395" algn="l"/>
              </a:tabLst>
            </a:pPr>
            <a:r>
              <a:rPr lang="en-US" dirty="0"/>
              <a:t>High memory instances:	high-memory extra large (</a:t>
            </a:r>
            <a:r>
              <a:rPr lang="en-US" dirty="0" err="1"/>
              <a:t>HmXL</a:t>
            </a:r>
            <a:r>
              <a:rPr lang="en-US" dirty="0"/>
              <a:t>), high- 	memory double extra large (Hm2XL), and high-memory quadruple 	extra large (Hm4XL).</a:t>
            </a:r>
          </a:p>
          <a:p>
            <a:pPr marL="355600" indent="-342900">
              <a:lnSpc>
                <a:spcPct val="100000"/>
              </a:lnSpc>
              <a:spcBef>
                <a:spcPts val="480"/>
              </a:spcBef>
              <a:buClr>
                <a:srgbClr val="9898CC"/>
              </a:buClr>
              <a:buSzPct val="80000"/>
              <a:buFont typeface="Wingdings" panose="05000000000000000000" pitchFamily="2" charset="2"/>
              <a:buChar char="§"/>
              <a:tabLst>
                <a:tab pos="298450" algn="l"/>
                <a:tab pos="2783205" algn="l"/>
              </a:tabLst>
            </a:pPr>
            <a:r>
              <a:rPr lang="en-US" dirty="0"/>
              <a:t>High CPU instances:	high-CPU extra large (</a:t>
            </a:r>
            <a:r>
              <a:rPr lang="en-US" dirty="0" err="1"/>
              <a:t>HcpuXL</a:t>
            </a:r>
            <a:r>
              <a:rPr lang="en-US" dirty="0"/>
              <a:t>).</a:t>
            </a:r>
          </a:p>
          <a:p>
            <a:pPr marL="355600" indent="-342900">
              <a:lnSpc>
                <a:spcPct val="100000"/>
              </a:lnSpc>
              <a:spcBef>
                <a:spcPts val="484"/>
              </a:spcBef>
              <a:buClr>
                <a:srgbClr val="9898CC"/>
              </a:buClr>
              <a:buSzPct val="80000"/>
              <a:buFont typeface="Wingdings" panose="05000000000000000000" pitchFamily="2" charset="2"/>
              <a:buChar char="§"/>
              <a:tabLst>
                <a:tab pos="298450" algn="l"/>
                <a:tab pos="2554605" algn="l"/>
              </a:tabLst>
            </a:pPr>
            <a:r>
              <a:rPr lang="en-US" dirty="0"/>
              <a:t>Cluster computing:	cluster computing quadruple extra large (Cl4XL).</a:t>
            </a:r>
          </a:p>
          <a:p>
            <a:endParaRPr lang="en-US" dirty="0"/>
          </a:p>
        </p:txBody>
      </p:sp>
      <p:pic>
        <p:nvPicPr>
          <p:cNvPr id="4" name="object 4"/>
          <p:cNvPicPr/>
          <p:nvPr/>
        </p:nvPicPr>
        <p:blipFill>
          <a:blip r:embed="rId2" cstate="print"/>
          <a:stretch>
            <a:fillRect/>
          </a:stretch>
        </p:blipFill>
        <p:spPr>
          <a:xfrm>
            <a:off x="1645018" y="4531553"/>
            <a:ext cx="6325355" cy="2125132"/>
          </a:xfrm>
          <a:prstGeom prst="rect">
            <a:avLst/>
          </a:prstGeom>
        </p:spPr>
      </p:pic>
    </p:spTree>
    <p:extLst>
      <p:ext uri="{BB962C8B-B14F-4D97-AF65-F5344CB8AC3E}">
        <p14:creationId xmlns:p14="http://schemas.microsoft.com/office/powerpoint/2010/main" val="3409200922"/>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878889" y="1295400"/>
            <a:ext cx="7164280" cy="5181600"/>
          </a:xfrm>
          <a:prstGeom prst="rect">
            <a:avLst/>
          </a:prstGeom>
        </p:spPr>
      </p:pic>
    </p:spTree>
    <p:extLst>
      <p:ext uri="{BB962C8B-B14F-4D97-AF65-F5344CB8AC3E}">
        <p14:creationId xmlns:p14="http://schemas.microsoft.com/office/powerpoint/2010/main" val="324417420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8B35-62B1-7DE9-884B-E1B76A474456}"/>
              </a:ext>
            </a:extLst>
          </p:cNvPr>
          <p:cNvSpPr>
            <a:spLocks noGrp="1"/>
          </p:cNvSpPr>
          <p:nvPr>
            <p:ph type="title"/>
          </p:nvPr>
        </p:nvSpPr>
        <p:spPr>
          <a:xfrm>
            <a:off x="196788" y="685800"/>
            <a:ext cx="8763000" cy="609600"/>
          </a:xfrm>
        </p:spPr>
        <p:txBody>
          <a:bodyPr/>
          <a:lstStyle/>
          <a:p>
            <a:r>
              <a:rPr lang="en-US" dirty="0" smtClean="0"/>
              <a:t>Simple </a:t>
            </a:r>
            <a:r>
              <a:rPr lang="en-US" dirty="0"/>
              <a:t>Storage System</a:t>
            </a:r>
            <a:br>
              <a:rPr lang="en-US" dirty="0"/>
            </a:br>
            <a:endParaRPr lang="en-US" dirty="0"/>
          </a:p>
        </p:txBody>
      </p:sp>
      <p:sp>
        <p:nvSpPr>
          <p:cNvPr id="3" name="Content Placeholder 2">
            <a:extLst>
              <a:ext uri="{FF2B5EF4-FFF2-40B4-BE49-F238E27FC236}">
                <a16:creationId xmlns:a16="http://schemas.microsoft.com/office/drawing/2014/main" id="{25395F2C-F371-B21D-3AB3-BDC1B45C924E}"/>
              </a:ext>
            </a:extLst>
          </p:cNvPr>
          <p:cNvSpPr>
            <a:spLocks noGrp="1"/>
          </p:cNvSpPr>
          <p:nvPr>
            <p:ph idx="1"/>
          </p:nvPr>
        </p:nvSpPr>
        <p:spPr/>
        <p:txBody>
          <a:bodyPr/>
          <a:lstStyle/>
          <a:p>
            <a:pPr marL="355600" marR="14224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Service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designed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store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large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objects;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application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handle </a:t>
            </a:r>
            <a:r>
              <a:rPr lang="en-US" sz="2000" dirty="0">
                <a:solidFill>
                  <a:sysClr val="windowText" lastClr="000000"/>
                </a:solidFill>
                <a:latin typeface="Arial MT"/>
                <a:cs typeface="Arial MT"/>
              </a:rPr>
              <a:t>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unlimited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number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objects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ranging</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in size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1</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byte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5</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TB.</a:t>
            </a:r>
            <a:endParaRPr lang="en-US" sz="2000" dirty="0">
              <a:solidFill>
                <a:sysClr val="windowText" lastClr="000000"/>
              </a:solidFill>
              <a:latin typeface="Arial MT"/>
              <a:cs typeface="Arial MT"/>
            </a:endParaRPr>
          </a:p>
          <a:p>
            <a:pPr marL="354965" marR="852805" lvl="0" indent="-342900" fontAlgn="auto">
              <a:spcBef>
                <a:spcPts val="480"/>
              </a:spcBef>
              <a:spcAft>
                <a:spcPts val="0"/>
              </a:spcAft>
              <a:buClrTx/>
              <a:buSzTx/>
              <a:buFont typeface="Wingdings"/>
              <a:buChar char=""/>
              <a:tabLst>
                <a:tab pos="354965" algn="l"/>
                <a:tab pos="425450" algn="l"/>
              </a:tabLst>
            </a:pPr>
            <a:r>
              <a:rPr lang="en-US" sz="1500" dirty="0">
                <a:solidFill>
                  <a:srgbClr val="00007C"/>
                </a:solidFill>
                <a:latin typeface="Times New Roman"/>
                <a:cs typeface="Times New Roman"/>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stored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in a</a:t>
            </a:r>
            <a:r>
              <a:rPr lang="en-US" sz="2000" spc="-5" dirty="0">
                <a:solidFill>
                  <a:sysClr val="windowText" lastClr="000000"/>
                </a:solidFill>
                <a:latin typeface="Arial MT"/>
                <a:cs typeface="Arial MT"/>
              </a:rPr>
              <a:t> </a:t>
            </a:r>
            <a:r>
              <a:rPr lang="en-US" sz="2000" u="heavy" dirty="0">
                <a:solidFill>
                  <a:sysClr val="windowText" lastClr="000000"/>
                </a:solidFill>
                <a:uFill>
                  <a:solidFill>
                    <a:srgbClr val="000000"/>
                  </a:solidFill>
                </a:uFill>
                <a:latin typeface="Arial MT"/>
                <a:cs typeface="Arial MT"/>
              </a:rPr>
              <a:t>bucket</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retrieved</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via a</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unique, developer-</a:t>
            </a:r>
            <a:r>
              <a:rPr lang="en-US" sz="2000" dirty="0">
                <a:solidFill>
                  <a:sysClr val="windowText" lastClr="000000"/>
                </a:solidFill>
                <a:latin typeface="Arial MT"/>
                <a:cs typeface="Arial MT"/>
              </a:rPr>
              <a:t>assigned</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key;</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bucket</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can be</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stored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5" dirty="0">
                <a:solidFill>
                  <a:sysClr val="windowText" lastClr="000000"/>
                </a:solidFill>
                <a:latin typeface="Arial MT"/>
                <a:cs typeface="Arial MT"/>
              </a:rPr>
              <a:t> </a:t>
            </a:r>
            <a:r>
              <a:rPr lang="en-US" sz="2000" spc="-10" dirty="0">
                <a:solidFill>
                  <a:sysClr val="windowText" lastClr="000000"/>
                </a:solidFill>
                <a:latin typeface="Arial MT"/>
                <a:cs typeface="Arial MT"/>
              </a:rPr>
              <a:t>Region </a:t>
            </a:r>
            <a:r>
              <a:rPr lang="en-US" sz="2000" dirty="0">
                <a:solidFill>
                  <a:sysClr val="windowText" lastClr="000000"/>
                </a:solidFill>
                <a:latin typeface="Arial MT"/>
                <a:cs typeface="Arial MT"/>
              </a:rPr>
              <a:t>selected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spc="-20" dirty="0">
                <a:solidFill>
                  <a:sysClr val="windowText" lastClr="000000"/>
                </a:solidFill>
                <a:latin typeface="Arial MT"/>
                <a:cs typeface="Arial MT"/>
              </a:rPr>
              <a:t>user.</a:t>
            </a:r>
            <a:endParaRPr lang="en-US" sz="2000" dirty="0">
              <a:solidFill>
                <a:sysClr val="windowText" lastClr="000000"/>
              </a:solidFill>
              <a:latin typeface="Arial MT"/>
              <a:cs typeface="Arial MT"/>
            </a:endParaRPr>
          </a:p>
          <a:p>
            <a:pPr marL="355600" marR="5080" lvl="0" indent="-342900" algn="just" fontAlgn="auto">
              <a:spcBef>
                <a:spcPts val="48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Supports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 minimal</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set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functions: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write,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read,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delete;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it</a:t>
            </a:r>
            <a:r>
              <a:rPr lang="en-US" sz="2000" spc="-10" dirty="0">
                <a:solidFill>
                  <a:sysClr val="windowText" lastClr="000000"/>
                </a:solidFill>
                <a:latin typeface="Arial MT"/>
                <a:cs typeface="Arial MT"/>
              </a:rPr>
              <a:t> </a:t>
            </a:r>
            <a:r>
              <a:rPr lang="en-US" sz="2000" spc="-20" dirty="0">
                <a:solidFill>
                  <a:sysClr val="windowText" lastClr="000000"/>
                </a:solidFill>
                <a:latin typeface="Arial MT"/>
                <a:cs typeface="Arial MT"/>
              </a:rPr>
              <a:t>does </a:t>
            </a:r>
            <a:r>
              <a:rPr lang="en-US" sz="2000" dirty="0">
                <a:solidFill>
                  <a:sysClr val="windowText" lastClr="000000"/>
                </a:solidFill>
                <a:latin typeface="Arial MT"/>
                <a:cs typeface="Arial MT"/>
              </a:rPr>
              <a:t>not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support</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primitives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copy,</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rename,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or</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move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25" dirty="0">
                <a:solidFill>
                  <a:sysClr val="windowText" lastClr="000000"/>
                </a:solidFill>
                <a:latin typeface="Arial MT"/>
                <a:cs typeface="Arial MT"/>
              </a:rPr>
              <a:t> </a:t>
            </a:r>
            <a:r>
              <a:rPr lang="en-US" sz="2000" spc="-20" dirty="0">
                <a:solidFill>
                  <a:sysClr val="windowText" lastClr="000000"/>
                </a:solidFill>
                <a:latin typeface="Arial MT"/>
                <a:cs typeface="Arial MT"/>
              </a:rPr>
              <a:t>from </a:t>
            </a:r>
            <a:r>
              <a:rPr lang="en-US" sz="2000" dirty="0">
                <a:solidFill>
                  <a:sysClr val="windowText" lastClr="000000"/>
                </a:solidFill>
                <a:latin typeface="Arial MT"/>
                <a:cs typeface="Arial MT"/>
              </a:rPr>
              <a:t>one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bucket</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5" dirty="0">
                <a:solidFill>
                  <a:sysClr val="windowText" lastClr="000000"/>
                </a:solidFill>
                <a:latin typeface="Arial MT"/>
                <a:cs typeface="Arial MT"/>
              </a:rPr>
              <a:t> </a:t>
            </a:r>
            <a:r>
              <a:rPr lang="en-US" sz="2000" spc="-10" dirty="0">
                <a:solidFill>
                  <a:sysClr val="windowText" lastClr="000000"/>
                </a:solidFill>
                <a:latin typeface="Arial MT"/>
                <a:cs typeface="Arial MT"/>
              </a:rPr>
              <a:t>another.</a:t>
            </a:r>
            <a:endParaRPr lang="en-US" sz="2000" dirty="0">
              <a:solidFill>
                <a:sysClr val="windowText" lastClr="000000"/>
              </a:solidFill>
              <a:latin typeface="Arial MT"/>
              <a:cs typeface="Arial MT"/>
            </a:endParaRPr>
          </a:p>
          <a:p>
            <a:pPr marL="354965" lvl="0" indent="-342265" algn="just" fontAlgn="auto">
              <a:spcBef>
                <a:spcPts val="484"/>
              </a:spcBef>
              <a:spcAft>
                <a:spcPts val="0"/>
              </a:spcAft>
              <a:buClr>
                <a:srgbClr val="00007C"/>
              </a:buClr>
              <a:buSzPct val="75000"/>
              <a:buFont typeface="Wingdings"/>
              <a:buChar char=""/>
              <a:tabLst>
                <a:tab pos="354965" algn="l"/>
              </a:tabLst>
            </a:pPr>
            <a:r>
              <a:rPr lang="en-US" sz="2000" dirty="0">
                <a:solidFill>
                  <a:sysClr val="windowText" lastClr="000000"/>
                </a:solidFill>
                <a:latin typeface="Arial MT"/>
                <a:cs typeface="Arial MT"/>
              </a:rPr>
              <a:t>The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names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are</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global.</a:t>
            </a:r>
            <a:endParaRPr lang="en-US" sz="2000" dirty="0">
              <a:solidFill>
                <a:sysClr val="windowText" lastClr="000000"/>
              </a:solidFill>
              <a:latin typeface="Arial MT"/>
              <a:cs typeface="Arial MT"/>
            </a:endParaRPr>
          </a:p>
          <a:p>
            <a:pPr marL="355600" marR="662305" lvl="0" indent="-342900" algn="just" fontAlgn="auto">
              <a:spcBef>
                <a:spcPts val="48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S3</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maintains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each</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name,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modification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time,</a:t>
            </a:r>
            <a:r>
              <a:rPr lang="en-US" sz="2000" spc="-10" dirty="0">
                <a:solidFill>
                  <a:sysClr val="windowText" lastClr="000000"/>
                </a:solidFill>
                <a:latin typeface="Arial MT"/>
                <a:cs typeface="Arial MT"/>
              </a:rPr>
              <a:t> </a:t>
            </a:r>
            <a:r>
              <a:rPr lang="en-US" sz="2000" spc="-25" dirty="0">
                <a:solidFill>
                  <a:sysClr val="windowText" lastClr="000000"/>
                </a:solidFill>
                <a:latin typeface="Arial MT"/>
                <a:cs typeface="Arial MT"/>
              </a:rPr>
              <a:t>an </a:t>
            </a:r>
            <a:r>
              <a:rPr lang="en-US" sz="2000" dirty="0">
                <a:solidFill>
                  <a:sysClr val="windowText" lastClr="000000"/>
                </a:solidFill>
                <a:latin typeface="Arial MT"/>
                <a:cs typeface="Arial MT"/>
              </a:rPr>
              <a:t>access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control</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list,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up</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4</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KB</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user-defined</a:t>
            </a:r>
            <a:r>
              <a:rPr lang="en-US" sz="2000" spc="-55" dirty="0">
                <a:solidFill>
                  <a:sysClr val="windowText" lastClr="000000"/>
                </a:solidFill>
                <a:latin typeface="Arial MT"/>
                <a:cs typeface="Arial MT"/>
              </a:rPr>
              <a:t> </a:t>
            </a:r>
            <a:r>
              <a:rPr lang="en-US" sz="2000" spc="-10" dirty="0">
                <a:solidFill>
                  <a:sysClr val="windowText" lastClr="000000"/>
                </a:solidFill>
                <a:latin typeface="Arial MT"/>
                <a:cs typeface="Arial MT"/>
              </a:rPr>
              <a:t>metadata.</a:t>
            </a:r>
            <a:endParaRPr lang="en-US" sz="2000" dirty="0">
              <a:solidFill>
                <a:sysClr val="windowText" lastClr="000000"/>
              </a:solidFill>
              <a:latin typeface="Arial MT"/>
              <a:cs typeface="Arial MT"/>
            </a:endParaRPr>
          </a:p>
          <a:p>
            <a:pPr marL="0" marR="0">
              <a:lnSpc>
                <a:spcPct val="107000"/>
              </a:lnSpc>
              <a:spcBef>
                <a:spcPts val="0"/>
              </a:spcBef>
              <a:spcAft>
                <a:spcPts val="800"/>
              </a:spcAft>
            </a:pPr>
            <a:r>
              <a:rPr lang="en-US" sz="2000" dirty="0">
                <a:solidFill>
                  <a:sysClr val="windowText" lastClr="000000"/>
                </a:solidFill>
                <a:latin typeface="Arial MT"/>
                <a:cs typeface="Arial MT"/>
              </a:rPr>
              <a:t>Authentication mechanisms ensure that data is kept secure.</a:t>
            </a:r>
          </a:p>
          <a:p>
            <a:pPr marL="0" marR="0">
              <a:lnSpc>
                <a:spcPct val="107000"/>
              </a:lnSpc>
              <a:spcBef>
                <a:spcPts val="0"/>
              </a:spcBef>
              <a:spcAft>
                <a:spcPts val="800"/>
              </a:spcAft>
            </a:pPr>
            <a:r>
              <a:rPr lang="en-US" sz="2000" dirty="0">
                <a:solidFill>
                  <a:sysClr val="windowText" lastClr="000000"/>
                </a:solidFill>
                <a:latin typeface="Arial MT"/>
                <a:cs typeface="Arial MT"/>
              </a:rPr>
              <a:t>Object Storage: S3 stores data as objects</a:t>
            </a:r>
          </a:p>
          <a:p>
            <a:endParaRPr lang="en-US" dirty="0"/>
          </a:p>
        </p:txBody>
      </p:sp>
    </p:spTree>
    <p:extLst>
      <p:ext uri="{BB962C8B-B14F-4D97-AF65-F5344CB8AC3E}">
        <p14:creationId xmlns:p14="http://schemas.microsoft.com/office/powerpoint/2010/main" val="42975633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10" y="685800"/>
            <a:ext cx="8763000" cy="609600"/>
          </a:xfrm>
        </p:spPr>
        <p:txBody>
          <a:bodyPr/>
          <a:lstStyle/>
          <a:p>
            <a:r>
              <a:rPr lang="en-US" dirty="0"/>
              <a:t>Simple Storage System</a:t>
            </a:r>
            <a:br>
              <a:rPr lang="en-US" dirty="0"/>
            </a:br>
            <a:endParaRPr lang="en-US" dirty="0"/>
          </a:p>
        </p:txBody>
      </p:sp>
      <p:sp>
        <p:nvSpPr>
          <p:cNvPr id="3" name="Content Placeholder 2"/>
          <p:cNvSpPr>
            <a:spLocks noGrp="1"/>
          </p:cNvSpPr>
          <p:nvPr>
            <p:ph idx="1"/>
          </p:nvPr>
        </p:nvSpPr>
        <p:spPr/>
        <p:txBody>
          <a:bodyPr/>
          <a:lstStyle/>
          <a:p>
            <a:pPr marL="355600" marR="5080" lvl="0" indent="-342900" fontAlgn="auto">
              <a:spcBef>
                <a:spcPts val="484"/>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Objects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made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public,</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rights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granted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other users.</a:t>
            </a:r>
            <a:endParaRPr lang="en-US" sz="2000" dirty="0">
              <a:solidFill>
                <a:sysClr val="windowText" lastClr="000000"/>
              </a:solidFill>
              <a:latin typeface="Arial MT"/>
              <a:cs typeface="Arial MT"/>
            </a:endParaRPr>
          </a:p>
          <a:p>
            <a:pPr marL="354965" lvl="0" indent="-342265" fontAlgn="auto">
              <a:spcBef>
                <a:spcPts val="480"/>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S3</a:t>
            </a:r>
            <a:r>
              <a:rPr lang="en-US" sz="2000" i="1" spc="-10" dirty="0">
                <a:solidFill>
                  <a:sysClr val="windowText" lastClr="000000"/>
                </a:solidFill>
                <a:latin typeface="Arial"/>
                <a:cs typeface="Arial"/>
              </a:rPr>
              <a:t> </a:t>
            </a:r>
            <a:r>
              <a:rPr lang="en-US" sz="2000" dirty="0">
                <a:solidFill>
                  <a:sysClr val="windowText" lastClr="000000"/>
                </a:solidFill>
                <a:latin typeface="Arial MT"/>
                <a:cs typeface="Arial MT"/>
              </a:rPr>
              <a:t>computes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MD5</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every</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written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returns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5" dirty="0">
                <a:solidFill>
                  <a:sysClr val="windowText" lastClr="000000"/>
                </a:solidFill>
                <a:latin typeface="Arial MT"/>
                <a:cs typeface="Arial MT"/>
              </a:rPr>
              <a:t> </a:t>
            </a:r>
            <a:r>
              <a:rPr lang="en-US" sz="2000" spc="-50" dirty="0">
                <a:solidFill>
                  <a:sysClr val="windowText" lastClr="000000"/>
                </a:solidFill>
                <a:latin typeface="Arial MT"/>
                <a:cs typeface="Arial MT"/>
              </a:rPr>
              <a:t>a</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field</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called</a:t>
            </a:r>
            <a:r>
              <a:rPr lang="en-US" sz="2000" spc="-20" dirty="0">
                <a:solidFill>
                  <a:sysClr val="windowText" lastClr="000000"/>
                </a:solidFill>
                <a:latin typeface="Arial MT"/>
                <a:cs typeface="Arial MT"/>
              </a:rPr>
              <a:t> </a:t>
            </a:r>
            <a:r>
              <a:rPr lang="en-US" sz="2000" spc="-10" dirty="0" err="1">
                <a:solidFill>
                  <a:sysClr val="windowText" lastClr="000000"/>
                </a:solidFill>
                <a:latin typeface="Arial MT"/>
                <a:cs typeface="Arial MT"/>
              </a:rPr>
              <a:t>ETag</a:t>
            </a:r>
            <a:r>
              <a:rPr lang="en-US" sz="2000" spc="-10" dirty="0">
                <a:solidFill>
                  <a:sysClr val="windowText" lastClr="000000"/>
                </a:solidFill>
                <a:latin typeface="Arial MT"/>
                <a:cs typeface="Arial MT"/>
              </a:rPr>
              <a:t>.</a:t>
            </a:r>
            <a:endParaRPr lang="en-US" sz="2000" dirty="0">
              <a:solidFill>
                <a:sysClr val="windowText" lastClr="000000"/>
              </a:solidFill>
              <a:latin typeface="Arial MT"/>
              <a:cs typeface="Arial MT"/>
            </a:endParaRPr>
          </a:p>
          <a:p>
            <a:pPr marL="355600" marR="191770" lvl="0" indent="-342900" fontAlgn="auto">
              <a:spcBef>
                <a:spcPts val="48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user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is expected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compute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MD5</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stored</a:t>
            </a:r>
            <a:r>
              <a:rPr lang="en-US" sz="2000" spc="-40" dirty="0">
                <a:solidFill>
                  <a:sysClr val="windowText" lastClr="000000"/>
                </a:solidFill>
                <a:latin typeface="Arial MT"/>
                <a:cs typeface="Arial MT"/>
              </a:rPr>
              <a:t> </a:t>
            </a:r>
            <a:r>
              <a:rPr lang="en-US" sz="2000" spc="-25" dirty="0">
                <a:solidFill>
                  <a:sysClr val="windowText" lastClr="000000"/>
                </a:solidFill>
                <a:latin typeface="Arial MT"/>
                <a:cs typeface="Arial MT"/>
              </a:rPr>
              <a:t>or </a:t>
            </a:r>
            <a:r>
              <a:rPr lang="en-US" sz="2000" dirty="0">
                <a:solidFill>
                  <a:sysClr val="windowText" lastClr="000000"/>
                </a:solidFill>
                <a:latin typeface="Arial MT"/>
                <a:cs typeface="Arial MT"/>
              </a:rPr>
              <a:t>written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compare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this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15" dirty="0">
                <a:solidFill>
                  <a:sysClr val="windowText" lastClr="000000"/>
                </a:solidFill>
                <a:latin typeface="Arial MT"/>
                <a:cs typeface="Arial MT"/>
              </a:rPr>
              <a:t> </a:t>
            </a:r>
            <a:r>
              <a:rPr lang="en-US" sz="2000" dirty="0" err="1">
                <a:solidFill>
                  <a:sysClr val="windowText" lastClr="000000"/>
                </a:solidFill>
                <a:latin typeface="Arial MT"/>
                <a:cs typeface="Arial MT"/>
              </a:rPr>
              <a:t>ETag</a:t>
            </a:r>
            <a:r>
              <a:rPr lang="en-US" sz="2000" dirty="0">
                <a:solidFill>
                  <a:sysClr val="windowText" lastClr="000000"/>
                </a:solidFill>
                <a:latin typeface="Arial MT"/>
                <a:cs typeface="Arial MT"/>
              </a:rPr>
              <a:t>;</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if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two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values</a:t>
            </a:r>
            <a:r>
              <a:rPr lang="en-US" sz="2000" spc="-15" dirty="0">
                <a:solidFill>
                  <a:sysClr val="windowText" lastClr="000000"/>
                </a:solidFill>
                <a:latin typeface="Arial MT"/>
                <a:cs typeface="Arial MT"/>
              </a:rPr>
              <a:t> </a:t>
            </a:r>
            <a:r>
              <a:rPr lang="en-US" sz="2000" spc="-25" dirty="0">
                <a:solidFill>
                  <a:sysClr val="windowText" lastClr="000000"/>
                </a:solidFill>
                <a:latin typeface="Arial MT"/>
                <a:cs typeface="Arial MT"/>
              </a:rPr>
              <a:t>do </a:t>
            </a:r>
            <a:r>
              <a:rPr lang="en-US" sz="2000" dirty="0">
                <a:solidFill>
                  <a:sysClr val="windowText" lastClr="000000"/>
                </a:solidFill>
                <a:latin typeface="Arial MT"/>
                <a:cs typeface="Arial MT"/>
              </a:rPr>
              <a:t>not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match,</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then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object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was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corrupted</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during</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transmission </a:t>
            </a:r>
            <a:r>
              <a:rPr lang="en-US" sz="2000" dirty="0">
                <a:solidFill>
                  <a:sysClr val="windowText" lastClr="000000"/>
                </a:solidFill>
                <a:latin typeface="Arial MT"/>
                <a:cs typeface="Arial MT"/>
              </a:rPr>
              <a:t>or</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storage.</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181130770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a:t>
            </a:r>
            <a:r>
              <a:rPr lang="en-US" spc="-15" dirty="0"/>
              <a:t> </a:t>
            </a:r>
            <a:r>
              <a:rPr lang="en-US" dirty="0"/>
              <a:t>Block</a:t>
            </a:r>
            <a:r>
              <a:rPr lang="en-US" spc="-30" dirty="0"/>
              <a:t> </a:t>
            </a:r>
            <a:r>
              <a:rPr lang="en-US" dirty="0"/>
              <a:t>Store</a:t>
            </a:r>
            <a:r>
              <a:rPr lang="en-US" spc="-30" dirty="0"/>
              <a:t> </a:t>
            </a:r>
            <a:r>
              <a:rPr lang="en-US" spc="-10" dirty="0"/>
              <a:t>(EBS)</a:t>
            </a:r>
            <a:endParaRPr lang="en-US" dirty="0"/>
          </a:p>
        </p:txBody>
      </p:sp>
      <p:sp>
        <p:nvSpPr>
          <p:cNvPr id="3" name="Content Placeholder 2"/>
          <p:cNvSpPr>
            <a:spLocks noGrp="1"/>
          </p:cNvSpPr>
          <p:nvPr>
            <p:ph idx="1"/>
          </p:nvPr>
        </p:nvSpPr>
        <p:spPr/>
        <p:txBody>
          <a:bodyPr/>
          <a:lstStyle/>
          <a:p>
            <a:pPr marL="355600" marR="593090" lvl="0" indent="-343535" fontAlgn="auto">
              <a:spcBef>
                <a:spcPts val="105"/>
              </a:spcBef>
              <a:spcAft>
                <a:spcPts val="0"/>
              </a:spcAft>
              <a:buClr>
                <a:srgbClr val="00007C"/>
              </a:buClr>
              <a:buSzPct val="75000"/>
              <a:buFont typeface="Wingdings"/>
              <a:buChar char=""/>
              <a:tabLst>
                <a:tab pos="355600" algn="l"/>
                <a:tab pos="1638935" algn="l"/>
              </a:tabLst>
            </a:pPr>
            <a:r>
              <a:rPr lang="en-US" sz="2000">
                <a:solidFill>
                  <a:sysClr val="windowText" lastClr="000000"/>
                </a:solidFill>
                <a:latin typeface="Arial MT"/>
                <a:cs typeface="Arial MT"/>
              </a:rPr>
              <a:t>Provides</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persistent</a:t>
            </a:r>
            <a:r>
              <a:rPr lang="en-US" sz="2000" spc="-55">
                <a:solidFill>
                  <a:sysClr val="windowText" lastClr="000000"/>
                </a:solidFill>
                <a:latin typeface="Arial MT"/>
                <a:cs typeface="Arial MT"/>
              </a:rPr>
              <a:t> </a:t>
            </a:r>
            <a:r>
              <a:rPr lang="en-US" sz="2000">
                <a:solidFill>
                  <a:sysClr val="windowText" lastClr="000000"/>
                </a:solidFill>
                <a:latin typeface="Arial MT"/>
                <a:cs typeface="Arial MT"/>
              </a:rPr>
              <a:t>block</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level</a:t>
            </a:r>
            <a:r>
              <a:rPr lang="en-US" sz="2000" spc="-5">
                <a:solidFill>
                  <a:sysClr val="windowText" lastClr="000000"/>
                </a:solidFill>
                <a:latin typeface="Arial MT"/>
                <a:cs typeface="Arial MT"/>
              </a:rPr>
              <a:t> </a:t>
            </a:r>
            <a:r>
              <a:rPr lang="en-US" sz="2000">
                <a:solidFill>
                  <a:sysClr val="windowText" lastClr="000000"/>
                </a:solidFill>
                <a:latin typeface="Arial MT"/>
                <a:cs typeface="Arial MT"/>
              </a:rPr>
              <a:t>storage</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volumes</a:t>
            </a:r>
            <a:r>
              <a:rPr lang="en-US" sz="2000" spc="-35">
                <a:solidFill>
                  <a:sysClr val="windowText" lastClr="000000"/>
                </a:solidFill>
                <a:latin typeface="Arial MT"/>
                <a:cs typeface="Arial MT"/>
              </a:rPr>
              <a:t> </a:t>
            </a:r>
            <a:r>
              <a:rPr lang="en-US" sz="2000">
                <a:solidFill>
                  <a:sysClr val="windowText" lastClr="000000"/>
                </a:solidFill>
                <a:latin typeface="Arial MT"/>
                <a:cs typeface="Arial MT"/>
              </a:rPr>
              <a:t>for</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use</a:t>
            </a:r>
            <a:r>
              <a:rPr lang="en-US" sz="2000" spc="-30">
                <a:solidFill>
                  <a:sysClr val="windowText" lastClr="000000"/>
                </a:solidFill>
                <a:latin typeface="Arial MT"/>
                <a:cs typeface="Arial MT"/>
              </a:rPr>
              <a:t> </a:t>
            </a:r>
            <a:r>
              <a:rPr lang="en-US" sz="2000">
                <a:solidFill>
                  <a:sysClr val="windowText" lastClr="000000"/>
                </a:solidFill>
                <a:latin typeface="Arial MT"/>
                <a:cs typeface="Arial MT"/>
              </a:rPr>
              <a:t>with </a:t>
            </a:r>
            <a:r>
              <a:rPr lang="en-US" sz="2000" i="1" spc="-25">
                <a:solidFill>
                  <a:sysClr val="windowText" lastClr="000000"/>
                </a:solidFill>
                <a:latin typeface="Arial"/>
                <a:cs typeface="Arial"/>
              </a:rPr>
              <a:t>EC2 </a:t>
            </a:r>
            <a:r>
              <a:rPr lang="en-US" sz="2000" spc="-10">
                <a:solidFill>
                  <a:sysClr val="windowText" lastClr="000000"/>
                </a:solidFill>
                <a:latin typeface="Arial MT"/>
                <a:cs typeface="Arial MT"/>
              </a:rPr>
              <a:t>instances;</a:t>
            </a:r>
            <a:r>
              <a:rPr lang="en-US" sz="2000">
                <a:solidFill>
                  <a:sysClr val="windowText" lastClr="000000"/>
                </a:solidFill>
                <a:latin typeface="Arial MT"/>
                <a:cs typeface="Arial MT"/>
              </a:rPr>
              <a:t>	suitable</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for</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database</a:t>
            </a:r>
            <a:r>
              <a:rPr lang="en-US" sz="2000" spc="-50">
                <a:solidFill>
                  <a:sysClr val="windowText" lastClr="000000"/>
                </a:solidFill>
                <a:latin typeface="Arial MT"/>
                <a:cs typeface="Arial MT"/>
              </a:rPr>
              <a:t> </a:t>
            </a:r>
            <a:r>
              <a:rPr lang="en-US" sz="2000">
                <a:solidFill>
                  <a:sysClr val="windowText" lastClr="000000"/>
                </a:solidFill>
                <a:latin typeface="Arial MT"/>
                <a:cs typeface="Arial MT"/>
              </a:rPr>
              <a:t>applications,</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file</a:t>
            </a:r>
            <a:r>
              <a:rPr lang="en-US" sz="2000" spc="-5">
                <a:solidFill>
                  <a:sysClr val="windowText" lastClr="000000"/>
                </a:solidFill>
                <a:latin typeface="Arial MT"/>
                <a:cs typeface="Arial MT"/>
              </a:rPr>
              <a:t> </a:t>
            </a:r>
            <a:r>
              <a:rPr lang="en-US" sz="2000">
                <a:solidFill>
                  <a:sysClr val="windowText" lastClr="000000"/>
                </a:solidFill>
                <a:latin typeface="Arial MT"/>
                <a:cs typeface="Arial MT"/>
              </a:rPr>
              <a:t>systems,</a:t>
            </a:r>
            <a:r>
              <a:rPr lang="en-US" sz="2000" spc="-55">
                <a:solidFill>
                  <a:sysClr val="windowText" lastClr="000000"/>
                </a:solidFill>
                <a:latin typeface="Arial MT"/>
                <a:cs typeface="Arial MT"/>
              </a:rPr>
              <a:t> </a:t>
            </a:r>
            <a:r>
              <a:rPr lang="en-US" sz="2000" spc="-25">
                <a:solidFill>
                  <a:sysClr val="windowText" lastClr="000000"/>
                </a:solidFill>
                <a:latin typeface="Arial MT"/>
                <a:cs typeface="Arial MT"/>
              </a:rPr>
              <a:t>and </a:t>
            </a:r>
            <a:r>
              <a:rPr lang="en-US" sz="2000">
                <a:solidFill>
                  <a:sysClr val="windowText" lastClr="000000"/>
                </a:solidFill>
                <a:latin typeface="Arial MT"/>
                <a:cs typeface="Arial MT"/>
              </a:rPr>
              <a:t>applications</a:t>
            </a:r>
            <a:r>
              <a:rPr lang="en-US" sz="2000" spc="-50">
                <a:solidFill>
                  <a:sysClr val="windowText" lastClr="000000"/>
                </a:solidFill>
                <a:latin typeface="Arial MT"/>
                <a:cs typeface="Arial MT"/>
              </a:rPr>
              <a:t> </a:t>
            </a:r>
            <a:r>
              <a:rPr lang="en-US" sz="2000">
                <a:solidFill>
                  <a:sysClr val="windowText" lastClr="000000"/>
                </a:solidFill>
                <a:latin typeface="Arial MT"/>
                <a:cs typeface="Arial MT"/>
              </a:rPr>
              <a:t>using</a:t>
            </a:r>
            <a:r>
              <a:rPr lang="en-US" sz="2000" spc="-35">
                <a:solidFill>
                  <a:sysClr val="windowText" lastClr="000000"/>
                </a:solidFill>
                <a:latin typeface="Arial MT"/>
                <a:cs typeface="Arial MT"/>
              </a:rPr>
              <a:t> </a:t>
            </a:r>
            <a:r>
              <a:rPr lang="en-US" sz="2000">
                <a:solidFill>
                  <a:sysClr val="windowText" lastClr="000000"/>
                </a:solidFill>
                <a:latin typeface="Arial MT"/>
                <a:cs typeface="Arial MT"/>
              </a:rPr>
              <a:t>raw</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data</a:t>
            </a:r>
            <a:r>
              <a:rPr lang="en-US" sz="2000" spc="-35">
                <a:solidFill>
                  <a:sysClr val="windowText" lastClr="000000"/>
                </a:solidFill>
                <a:latin typeface="Arial MT"/>
                <a:cs typeface="Arial MT"/>
              </a:rPr>
              <a:t> </a:t>
            </a:r>
            <a:r>
              <a:rPr lang="en-US" sz="2000" spc="-10">
                <a:solidFill>
                  <a:sysClr val="windowText" lastClr="000000"/>
                </a:solidFill>
                <a:latin typeface="Arial MT"/>
                <a:cs typeface="Arial MT"/>
              </a:rPr>
              <a:t>devices.</a:t>
            </a:r>
            <a:endParaRPr lang="en-US" sz="2000">
              <a:solidFill>
                <a:sysClr val="windowText" lastClr="000000"/>
              </a:solidFill>
              <a:latin typeface="Arial MT"/>
              <a:cs typeface="Arial MT"/>
            </a:endParaRPr>
          </a:p>
          <a:p>
            <a:pPr marL="355600" lvl="0" indent="-342900" fontAlgn="auto">
              <a:spcBef>
                <a:spcPts val="484"/>
              </a:spcBef>
              <a:spcAft>
                <a:spcPts val="0"/>
              </a:spcAft>
              <a:buClr>
                <a:srgbClr val="00007C"/>
              </a:buClr>
              <a:buSzPct val="75000"/>
              <a:buFont typeface="Wingdings"/>
              <a:buChar char=""/>
              <a:tabLst>
                <a:tab pos="355600" algn="l"/>
              </a:tabLst>
            </a:pPr>
            <a:r>
              <a:rPr lang="en-US" sz="2000">
                <a:solidFill>
                  <a:sysClr val="windowText" lastClr="000000"/>
                </a:solidFill>
                <a:latin typeface="Arial MT"/>
                <a:cs typeface="Arial MT"/>
              </a:rPr>
              <a:t>A</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volume</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appears</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to</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an</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application</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as</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a</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raw,</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unformatted</a:t>
            </a:r>
            <a:r>
              <a:rPr lang="en-US" sz="2000" spc="-60">
                <a:solidFill>
                  <a:sysClr val="windowText" lastClr="000000"/>
                </a:solidFill>
                <a:latin typeface="Arial MT"/>
                <a:cs typeface="Arial MT"/>
              </a:rPr>
              <a:t> </a:t>
            </a:r>
            <a:r>
              <a:rPr lang="en-US" sz="2000">
                <a:solidFill>
                  <a:sysClr val="windowText" lastClr="000000"/>
                </a:solidFill>
                <a:latin typeface="Arial MT"/>
                <a:cs typeface="Arial MT"/>
              </a:rPr>
              <a:t>and</a:t>
            </a:r>
            <a:r>
              <a:rPr lang="en-US" sz="2000" spc="-20">
                <a:solidFill>
                  <a:sysClr val="windowText" lastClr="000000"/>
                </a:solidFill>
                <a:latin typeface="Arial MT"/>
                <a:cs typeface="Arial MT"/>
              </a:rPr>
              <a:t> </a:t>
            </a:r>
            <a:r>
              <a:rPr lang="en-US" sz="2000" spc="-10">
                <a:solidFill>
                  <a:sysClr val="windowText" lastClr="000000"/>
                </a:solidFill>
                <a:latin typeface="Arial MT"/>
                <a:cs typeface="Arial MT"/>
              </a:rPr>
              <a:t>reliable</a:t>
            </a:r>
            <a:endParaRPr lang="en-US" sz="2000">
              <a:solidFill>
                <a:sysClr val="windowText" lastClr="000000"/>
              </a:solidFill>
              <a:latin typeface="Arial MT"/>
              <a:cs typeface="Arial MT"/>
            </a:endParaRPr>
          </a:p>
          <a:p>
            <a:pPr marL="355600" lvl="0" indent="0" fontAlgn="auto">
              <a:spcBef>
                <a:spcPts val="0"/>
              </a:spcBef>
              <a:spcAft>
                <a:spcPts val="0"/>
              </a:spcAft>
              <a:buClrTx/>
              <a:buSzTx/>
              <a:buNone/>
            </a:pPr>
            <a:r>
              <a:rPr lang="en-US" sz="2000">
                <a:solidFill>
                  <a:sysClr val="windowText" lastClr="000000"/>
                </a:solidFill>
                <a:latin typeface="Arial MT"/>
                <a:cs typeface="Arial MT"/>
              </a:rPr>
              <a:t>physical</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disk;</a:t>
            </a:r>
            <a:r>
              <a:rPr lang="en-US" sz="2000" spc="-30">
                <a:solidFill>
                  <a:sysClr val="windowText" lastClr="000000"/>
                </a:solidFill>
                <a:latin typeface="Arial MT"/>
                <a:cs typeface="Arial MT"/>
              </a:rPr>
              <a:t> </a:t>
            </a:r>
            <a:r>
              <a:rPr lang="en-US" sz="2000">
                <a:solidFill>
                  <a:sysClr val="windowText" lastClr="000000"/>
                </a:solidFill>
                <a:latin typeface="Arial MT"/>
                <a:cs typeface="Arial MT"/>
              </a:rPr>
              <a:t>the</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range</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1 GB</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-1</a:t>
            </a:r>
            <a:r>
              <a:rPr lang="en-US" sz="2000" spc="-25">
                <a:solidFill>
                  <a:sysClr val="windowText" lastClr="000000"/>
                </a:solidFill>
                <a:latin typeface="Arial MT"/>
                <a:cs typeface="Arial MT"/>
              </a:rPr>
              <a:t> TB.</a:t>
            </a:r>
            <a:endParaRPr lang="en-US" sz="2000">
              <a:solidFill>
                <a:sysClr val="windowText" lastClr="000000"/>
              </a:solidFill>
              <a:latin typeface="Arial MT"/>
              <a:cs typeface="Arial MT"/>
            </a:endParaRPr>
          </a:p>
          <a:p>
            <a:pPr marL="355600" marR="200025" lvl="0" indent="-343535" fontAlgn="auto">
              <a:spcBef>
                <a:spcPts val="480"/>
              </a:spcBef>
              <a:spcAft>
                <a:spcPts val="0"/>
              </a:spcAft>
              <a:buClr>
                <a:srgbClr val="00007C"/>
              </a:buClr>
              <a:buSzPct val="75000"/>
              <a:buFont typeface="Wingdings"/>
              <a:buChar char=""/>
              <a:tabLst>
                <a:tab pos="355600" algn="l"/>
                <a:tab pos="5744210" algn="l"/>
              </a:tabLst>
            </a:pPr>
            <a:r>
              <a:rPr lang="en-US" sz="2000">
                <a:solidFill>
                  <a:sysClr val="windowText" lastClr="000000"/>
                </a:solidFill>
                <a:latin typeface="Arial MT"/>
                <a:cs typeface="Arial MT"/>
              </a:rPr>
              <a:t>An</a:t>
            </a:r>
            <a:r>
              <a:rPr lang="en-US" sz="2000" spc="-30">
                <a:solidFill>
                  <a:sysClr val="windowText" lastClr="000000"/>
                </a:solidFill>
                <a:latin typeface="Arial MT"/>
                <a:cs typeface="Arial MT"/>
              </a:rPr>
              <a:t> </a:t>
            </a:r>
            <a:r>
              <a:rPr lang="en-US" sz="2000" i="1">
                <a:solidFill>
                  <a:sysClr val="windowText" lastClr="000000"/>
                </a:solidFill>
                <a:latin typeface="Arial"/>
                <a:cs typeface="Arial"/>
              </a:rPr>
              <a:t>EC2</a:t>
            </a:r>
            <a:r>
              <a:rPr lang="en-US" sz="2000" i="1" spc="-20">
                <a:solidFill>
                  <a:sysClr val="windowText" lastClr="000000"/>
                </a:solidFill>
                <a:latin typeface="Arial"/>
                <a:cs typeface="Arial"/>
              </a:rPr>
              <a:t> </a:t>
            </a:r>
            <a:r>
              <a:rPr lang="en-US" sz="2000">
                <a:solidFill>
                  <a:sysClr val="windowText" lastClr="000000"/>
                </a:solidFill>
                <a:latin typeface="Arial MT"/>
                <a:cs typeface="Arial MT"/>
              </a:rPr>
              <a:t>instance</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may</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mount</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multiple</a:t>
            </a:r>
            <a:r>
              <a:rPr lang="en-US" sz="2000" spc="-20">
                <a:solidFill>
                  <a:sysClr val="windowText" lastClr="000000"/>
                </a:solidFill>
                <a:latin typeface="Arial MT"/>
                <a:cs typeface="Arial MT"/>
              </a:rPr>
              <a:t> </a:t>
            </a:r>
            <a:r>
              <a:rPr lang="en-US" sz="2000" spc="-10">
                <a:solidFill>
                  <a:sysClr val="windowText" lastClr="000000"/>
                </a:solidFill>
                <a:latin typeface="Arial MT"/>
                <a:cs typeface="Arial MT"/>
              </a:rPr>
              <a:t>volumes,</a:t>
            </a:r>
            <a:r>
              <a:rPr lang="en-US" sz="2000">
                <a:solidFill>
                  <a:sysClr val="windowText" lastClr="000000"/>
                </a:solidFill>
                <a:latin typeface="Arial MT"/>
                <a:cs typeface="Arial MT"/>
              </a:rPr>
              <a:t>	but</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a</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volume</a:t>
            </a:r>
            <a:r>
              <a:rPr lang="en-US" sz="2000" spc="-20">
                <a:solidFill>
                  <a:sysClr val="windowText" lastClr="000000"/>
                </a:solidFill>
                <a:latin typeface="Arial MT"/>
                <a:cs typeface="Arial MT"/>
              </a:rPr>
              <a:t> </a:t>
            </a:r>
            <a:r>
              <a:rPr lang="en-US" sz="2000" spc="-10">
                <a:solidFill>
                  <a:sysClr val="windowText" lastClr="000000"/>
                </a:solidFill>
                <a:latin typeface="Arial MT"/>
                <a:cs typeface="Arial MT"/>
              </a:rPr>
              <a:t>cannot </a:t>
            </a:r>
            <a:r>
              <a:rPr lang="en-US" sz="2000">
                <a:solidFill>
                  <a:sysClr val="windowText" lastClr="000000"/>
                </a:solidFill>
                <a:latin typeface="Arial MT"/>
                <a:cs typeface="Arial MT"/>
              </a:rPr>
              <a:t>be</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shared</a:t>
            </a:r>
            <a:r>
              <a:rPr lang="en-US" sz="2000" spc="-50">
                <a:solidFill>
                  <a:sysClr val="windowText" lastClr="000000"/>
                </a:solidFill>
                <a:latin typeface="Arial MT"/>
                <a:cs typeface="Arial MT"/>
              </a:rPr>
              <a:t> </a:t>
            </a:r>
            <a:r>
              <a:rPr lang="en-US" sz="2000">
                <a:solidFill>
                  <a:sysClr val="windowText" lastClr="000000"/>
                </a:solidFill>
                <a:latin typeface="Arial MT"/>
                <a:cs typeface="Arial MT"/>
              </a:rPr>
              <a:t>among</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multiple</a:t>
            </a:r>
            <a:r>
              <a:rPr lang="en-US" sz="2000" spc="-10">
                <a:solidFill>
                  <a:sysClr val="windowText" lastClr="000000"/>
                </a:solidFill>
                <a:latin typeface="Arial MT"/>
                <a:cs typeface="Arial MT"/>
              </a:rPr>
              <a:t> instances.</a:t>
            </a:r>
            <a:endParaRPr lang="en-US" sz="2000">
              <a:solidFill>
                <a:sysClr val="windowText" lastClr="000000"/>
              </a:solidFill>
              <a:latin typeface="Arial MT"/>
              <a:cs typeface="Arial MT"/>
            </a:endParaRPr>
          </a:p>
          <a:p>
            <a:pPr marL="355600" lvl="0" indent="-342900" fontAlgn="auto">
              <a:spcBef>
                <a:spcPts val="480"/>
              </a:spcBef>
              <a:spcAft>
                <a:spcPts val="0"/>
              </a:spcAft>
              <a:buClr>
                <a:srgbClr val="00007C"/>
              </a:buClr>
              <a:buSzPct val="75000"/>
              <a:buFont typeface="Wingdings"/>
              <a:buChar char=""/>
              <a:tabLst>
                <a:tab pos="355600" algn="l"/>
              </a:tabLst>
            </a:pPr>
            <a:r>
              <a:rPr lang="en-US" sz="2000">
                <a:solidFill>
                  <a:sysClr val="windowText" lastClr="000000"/>
                </a:solidFill>
                <a:latin typeface="Arial MT"/>
                <a:cs typeface="Arial MT"/>
              </a:rPr>
              <a:t>EBS</a:t>
            </a:r>
            <a:r>
              <a:rPr lang="en-US" sz="2000" spc="-5">
                <a:solidFill>
                  <a:sysClr val="windowText" lastClr="000000"/>
                </a:solidFill>
                <a:latin typeface="Arial MT"/>
                <a:cs typeface="Arial MT"/>
              </a:rPr>
              <a:t> </a:t>
            </a:r>
            <a:r>
              <a:rPr lang="en-US" sz="2000">
                <a:solidFill>
                  <a:sysClr val="windowText" lastClr="000000"/>
                </a:solidFill>
                <a:latin typeface="Arial MT"/>
                <a:cs typeface="Arial MT"/>
              </a:rPr>
              <a:t>supports</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the</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creation</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of</a:t>
            </a:r>
            <a:r>
              <a:rPr lang="en-US" sz="2000" spc="-10">
                <a:solidFill>
                  <a:sysClr val="windowText" lastClr="000000"/>
                </a:solidFill>
                <a:latin typeface="Arial MT"/>
                <a:cs typeface="Arial MT"/>
              </a:rPr>
              <a:t> </a:t>
            </a:r>
            <a:r>
              <a:rPr lang="en-US" sz="2000">
                <a:solidFill>
                  <a:sysClr val="windowText" lastClr="000000"/>
                </a:solidFill>
                <a:latin typeface="Arial MT"/>
                <a:cs typeface="Arial MT"/>
              </a:rPr>
              <a:t>snapshots</a:t>
            </a:r>
            <a:r>
              <a:rPr lang="en-US" sz="2000" spc="-55">
                <a:solidFill>
                  <a:sysClr val="windowText" lastClr="000000"/>
                </a:solidFill>
                <a:latin typeface="Arial MT"/>
                <a:cs typeface="Arial MT"/>
              </a:rPr>
              <a:t> </a:t>
            </a:r>
            <a:r>
              <a:rPr lang="en-US" sz="2000">
                <a:solidFill>
                  <a:sysClr val="windowText" lastClr="000000"/>
                </a:solidFill>
                <a:latin typeface="Arial MT"/>
                <a:cs typeface="Arial MT"/>
              </a:rPr>
              <a:t>of</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the</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volumes</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attached</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to</a:t>
            </a:r>
            <a:r>
              <a:rPr lang="en-US" sz="2000" spc="-15">
                <a:solidFill>
                  <a:sysClr val="windowText" lastClr="000000"/>
                </a:solidFill>
                <a:latin typeface="Arial MT"/>
                <a:cs typeface="Arial MT"/>
              </a:rPr>
              <a:t> </a:t>
            </a:r>
            <a:r>
              <a:rPr lang="en-US" sz="2000" spc="-25">
                <a:solidFill>
                  <a:sysClr val="windowText" lastClr="000000"/>
                </a:solidFill>
                <a:latin typeface="Arial MT"/>
                <a:cs typeface="Arial MT"/>
              </a:rPr>
              <a:t>an</a:t>
            </a:r>
            <a:endParaRPr lang="en-US" sz="2000">
              <a:solidFill>
                <a:sysClr val="windowText" lastClr="000000"/>
              </a:solidFill>
              <a:latin typeface="Arial MT"/>
              <a:cs typeface="Arial MT"/>
            </a:endParaRPr>
          </a:p>
          <a:p>
            <a:pPr marL="355600" lvl="0" indent="0" fontAlgn="auto">
              <a:spcBef>
                <a:spcPts val="0"/>
              </a:spcBef>
              <a:spcAft>
                <a:spcPts val="0"/>
              </a:spcAft>
              <a:buClrTx/>
              <a:buSzTx/>
              <a:buNone/>
            </a:pPr>
            <a:r>
              <a:rPr lang="en-US" sz="2000">
                <a:solidFill>
                  <a:sysClr val="windowText" lastClr="000000"/>
                </a:solidFill>
                <a:latin typeface="Arial MT"/>
                <a:cs typeface="Arial MT"/>
              </a:rPr>
              <a:t>instance</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and</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then</a:t>
            </a:r>
            <a:r>
              <a:rPr lang="en-US" sz="2000" spc="-35">
                <a:solidFill>
                  <a:sysClr val="windowText" lastClr="000000"/>
                </a:solidFill>
                <a:latin typeface="Arial MT"/>
                <a:cs typeface="Arial MT"/>
              </a:rPr>
              <a:t> </a:t>
            </a:r>
            <a:r>
              <a:rPr lang="en-US" sz="2000">
                <a:solidFill>
                  <a:sysClr val="windowText" lastClr="000000"/>
                </a:solidFill>
                <a:latin typeface="Arial MT"/>
                <a:cs typeface="Arial MT"/>
              </a:rPr>
              <a:t>uses</a:t>
            </a:r>
            <a:r>
              <a:rPr lang="en-US" sz="2000" spc="-20">
                <a:solidFill>
                  <a:sysClr val="windowText" lastClr="000000"/>
                </a:solidFill>
                <a:latin typeface="Arial MT"/>
                <a:cs typeface="Arial MT"/>
              </a:rPr>
              <a:t> </a:t>
            </a:r>
            <a:r>
              <a:rPr lang="en-US" sz="2000">
                <a:solidFill>
                  <a:sysClr val="windowText" lastClr="000000"/>
                </a:solidFill>
                <a:latin typeface="Arial MT"/>
                <a:cs typeface="Arial MT"/>
              </a:rPr>
              <a:t>them</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to</a:t>
            </a:r>
            <a:r>
              <a:rPr lang="en-US" sz="2000" spc="-25">
                <a:solidFill>
                  <a:sysClr val="windowText" lastClr="000000"/>
                </a:solidFill>
                <a:latin typeface="Arial MT"/>
                <a:cs typeface="Arial MT"/>
              </a:rPr>
              <a:t> </a:t>
            </a:r>
            <a:r>
              <a:rPr lang="en-US" sz="2000">
                <a:solidFill>
                  <a:sysClr val="windowText" lastClr="000000"/>
                </a:solidFill>
                <a:latin typeface="Arial MT"/>
                <a:cs typeface="Arial MT"/>
              </a:rPr>
              <a:t>restart</a:t>
            </a:r>
            <a:r>
              <a:rPr lang="en-US" sz="2000" spc="-50">
                <a:solidFill>
                  <a:sysClr val="windowText" lastClr="000000"/>
                </a:solidFill>
                <a:latin typeface="Arial MT"/>
                <a:cs typeface="Arial MT"/>
              </a:rPr>
              <a:t> </a:t>
            </a:r>
            <a:r>
              <a:rPr lang="en-US" sz="2000">
                <a:solidFill>
                  <a:sysClr val="windowText" lastClr="000000"/>
                </a:solidFill>
                <a:latin typeface="Arial MT"/>
                <a:cs typeface="Arial MT"/>
              </a:rPr>
              <a:t>the</a:t>
            </a:r>
            <a:r>
              <a:rPr lang="en-US" sz="2000" spc="-15">
                <a:solidFill>
                  <a:sysClr val="windowText" lastClr="000000"/>
                </a:solidFill>
                <a:latin typeface="Arial MT"/>
                <a:cs typeface="Arial MT"/>
              </a:rPr>
              <a:t> </a:t>
            </a:r>
            <a:r>
              <a:rPr lang="en-US" sz="2000" spc="-10">
                <a:solidFill>
                  <a:sysClr val="windowText" lastClr="000000"/>
                </a:solidFill>
                <a:latin typeface="Arial MT"/>
                <a:cs typeface="Arial MT"/>
              </a:rPr>
              <a:t>instance.</a:t>
            </a:r>
            <a:endParaRPr lang="en-US" sz="2000">
              <a:solidFill>
                <a:sysClr val="windowText" lastClr="000000"/>
              </a:solidFill>
              <a:latin typeface="Arial MT"/>
              <a:cs typeface="Arial MT"/>
            </a:endParaRPr>
          </a:p>
          <a:p>
            <a:pPr marL="355600" marR="594360" lvl="0" indent="-343535" fontAlgn="auto">
              <a:spcBef>
                <a:spcPts val="484"/>
              </a:spcBef>
              <a:spcAft>
                <a:spcPts val="0"/>
              </a:spcAft>
              <a:buClr>
                <a:srgbClr val="00007C"/>
              </a:buClr>
              <a:buSzPct val="75000"/>
              <a:buFont typeface="Wingdings"/>
              <a:buChar char=""/>
              <a:tabLst>
                <a:tab pos="355600" algn="l"/>
                <a:tab pos="3387725" algn="l"/>
                <a:tab pos="6774815" algn="l"/>
              </a:tabLst>
            </a:pPr>
            <a:r>
              <a:rPr lang="en-US" sz="2000">
                <a:solidFill>
                  <a:sysClr val="windowText" lastClr="000000"/>
                </a:solidFill>
                <a:latin typeface="Arial MT"/>
                <a:cs typeface="Arial MT"/>
              </a:rPr>
              <a:t>The</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volumes</a:t>
            </a:r>
            <a:r>
              <a:rPr lang="en-US" sz="2000" spc="-15">
                <a:solidFill>
                  <a:sysClr val="windowText" lastClr="000000"/>
                </a:solidFill>
                <a:latin typeface="Arial MT"/>
                <a:cs typeface="Arial MT"/>
              </a:rPr>
              <a:t> </a:t>
            </a:r>
            <a:r>
              <a:rPr lang="en-US" sz="2000">
                <a:solidFill>
                  <a:sysClr val="windowText" lastClr="000000"/>
                </a:solidFill>
                <a:latin typeface="Arial MT"/>
                <a:cs typeface="Arial MT"/>
              </a:rPr>
              <a:t>are</a:t>
            </a:r>
            <a:r>
              <a:rPr lang="en-US" sz="2000" spc="-30">
                <a:solidFill>
                  <a:sysClr val="windowText" lastClr="000000"/>
                </a:solidFill>
                <a:latin typeface="Arial MT"/>
                <a:cs typeface="Arial MT"/>
              </a:rPr>
              <a:t> </a:t>
            </a:r>
            <a:r>
              <a:rPr lang="en-US" sz="2000" spc="-10">
                <a:solidFill>
                  <a:sysClr val="windowText" lastClr="000000"/>
                </a:solidFill>
                <a:latin typeface="Arial MT"/>
                <a:cs typeface="Arial MT"/>
              </a:rPr>
              <a:t>grouped</a:t>
            </a:r>
            <a:r>
              <a:rPr lang="en-US" sz="2000">
                <a:solidFill>
                  <a:sysClr val="windowText" lastClr="000000"/>
                </a:solidFill>
                <a:latin typeface="Arial MT"/>
                <a:cs typeface="Arial MT"/>
              </a:rPr>
              <a:t>	together</a:t>
            </a:r>
            <a:r>
              <a:rPr lang="en-US" sz="2000" spc="-75">
                <a:solidFill>
                  <a:sysClr val="windowText" lastClr="000000"/>
                </a:solidFill>
                <a:latin typeface="Arial MT"/>
                <a:cs typeface="Arial MT"/>
              </a:rPr>
              <a:t> </a:t>
            </a:r>
            <a:r>
              <a:rPr lang="en-US" sz="2000">
                <a:solidFill>
                  <a:sysClr val="windowText" lastClr="000000"/>
                </a:solidFill>
                <a:latin typeface="Arial MT"/>
                <a:cs typeface="Arial MT"/>
              </a:rPr>
              <a:t>in</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Availability</a:t>
            </a:r>
            <a:r>
              <a:rPr lang="en-US" sz="2000" spc="-30">
                <a:solidFill>
                  <a:sysClr val="windowText" lastClr="000000"/>
                </a:solidFill>
                <a:latin typeface="Arial MT"/>
                <a:cs typeface="Arial MT"/>
              </a:rPr>
              <a:t> </a:t>
            </a:r>
            <a:r>
              <a:rPr lang="en-US" sz="2000" spc="-10">
                <a:solidFill>
                  <a:sysClr val="windowText" lastClr="000000"/>
                </a:solidFill>
                <a:latin typeface="Arial MT"/>
                <a:cs typeface="Arial MT"/>
              </a:rPr>
              <a:t>Zones</a:t>
            </a:r>
            <a:r>
              <a:rPr lang="en-US" sz="2000">
                <a:solidFill>
                  <a:sysClr val="windowText" lastClr="000000"/>
                </a:solidFill>
                <a:latin typeface="Arial MT"/>
                <a:cs typeface="Arial MT"/>
              </a:rPr>
              <a:t>	and</a:t>
            </a:r>
            <a:r>
              <a:rPr lang="en-US" sz="2000" spc="-30">
                <a:solidFill>
                  <a:sysClr val="windowText" lastClr="000000"/>
                </a:solidFill>
                <a:latin typeface="Arial MT"/>
                <a:cs typeface="Arial MT"/>
              </a:rPr>
              <a:t> </a:t>
            </a:r>
            <a:r>
              <a:rPr lang="en-US" sz="2000" spc="-25">
                <a:solidFill>
                  <a:sysClr val="windowText" lastClr="000000"/>
                </a:solidFill>
                <a:latin typeface="Arial MT"/>
                <a:cs typeface="Arial MT"/>
              </a:rPr>
              <a:t>are </a:t>
            </a:r>
            <a:r>
              <a:rPr lang="en-US" sz="2000">
                <a:solidFill>
                  <a:sysClr val="windowText" lastClr="000000"/>
                </a:solidFill>
                <a:latin typeface="Arial MT"/>
                <a:cs typeface="Arial MT"/>
              </a:rPr>
              <a:t>automatically</a:t>
            </a:r>
            <a:r>
              <a:rPr lang="en-US" sz="2000" spc="-40">
                <a:solidFill>
                  <a:sysClr val="windowText" lastClr="000000"/>
                </a:solidFill>
                <a:latin typeface="Arial MT"/>
                <a:cs typeface="Arial MT"/>
              </a:rPr>
              <a:t> </a:t>
            </a:r>
            <a:r>
              <a:rPr lang="en-US" sz="2000">
                <a:solidFill>
                  <a:sysClr val="windowText" lastClr="000000"/>
                </a:solidFill>
                <a:latin typeface="Arial MT"/>
                <a:cs typeface="Arial MT"/>
              </a:rPr>
              <a:t>replicated</a:t>
            </a:r>
            <a:r>
              <a:rPr lang="en-US" sz="2000" spc="-45">
                <a:solidFill>
                  <a:sysClr val="windowText" lastClr="000000"/>
                </a:solidFill>
                <a:latin typeface="Arial MT"/>
                <a:cs typeface="Arial MT"/>
              </a:rPr>
              <a:t> </a:t>
            </a:r>
            <a:r>
              <a:rPr lang="en-US" sz="2000">
                <a:solidFill>
                  <a:sysClr val="windowText" lastClr="000000"/>
                </a:solidFill>
                <a:latin typeface="Arial MT"/>
                <a:cs typeface="Arial MT"/>
              </a:rPr>
              <a:t>in</a:t>
            </a:r>
            <a:r>
              <a:rPr lang="en-US" sz="2000" spc="-10">
                <a:solidFill>
                  <a:sysClr val="windowText" lastClr="000000"/>
                </a:solidFill>
                <a:latin typeface="Arial MT"/>
                <a:cs typeface="Arial MT"/>
              </a:rPr>
              <a:t> </a:t>
            </a:r>
            <a:r>
              <a:rPr lang="en-US" sz="2000">
                <a:solidFill>
                  <a:sysClr val="windowText" lastClr="000000"/>
                </a:solidFill>
                <a:latin typeface="Arial MT"/>
                <a:cs typeface="Arial MT"/>
              </a:rPr>
              <a:t>each</a:t>
            </a:r>
            <a:r>
              <a:rPr lang="en-US" sz="2000" spc="-40">
                <a:solidFill>
                  <a:sysClr val="windowText" lastClr="000000"/>
                </a:solidFill>
                <a:latin typeface="Arial MT"/>
                <a:cs typeface="Arial MT"/>
              </a:rPr>
              <a:t> </a:t>
            </a:r>
            <a:r>
              <a:rPr lang="en-US" sz="2000" spc="-10">
                <a:solidFill>
                  <a:sysClr val="windowText" lastClr="000000"/>
                </a:solidFill>
                <a:latin typeface="Arial MT"/>
                <a:cs typeface="Arial MT"/>
              </a:rPr>
              <a:t>zone.</a:t>
            </a:r>
            <a:endParaRPr lang="en-US" sz="2000" dirty="0">
              <a:solidFill>
                <a:sysClr val="windowText" lastClr="000000"/>
              </a:solidFill>
              <a:latin typeface="Arial MT"/>
              <a:cs typeface="Arial MT"/>
            </a:endParaRPr>
          </a:p>
        </p:txBody>
      </p:sp>
    </p:spTree>
    <p:extLst>
      <p:ext uri="{BB962C8B-B14F-4D97-AF65-F5344CB8AC3E}">
        <p14:creationId xmlns:p14="http://schemas.microsoft.com/office/powerpoint/2010/main" val="2398629377"/>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err="1"/>
              <a:t>SimpleDB</a:t>
            </a:r>
            <a:endParaRPr lang="en-US" dirty="0"/>
          </a:p>
        </p:txBody>
      </p:sp>
      <p:sp>
        <p:nvSpPr>
          <p:cNvPr id="3" name="Content Placeholder 2"/>
          <p:cNvSpPr>
            <a:spLocks noGrp="1"/>
          </p:cNvSpPr>
          <p:nvPr>
            <p:ph idx="1"/>
          </p:nvPr>
        </p:nvSpPr>
        <p:spPr/>
        <p:txBody>
          <a:bodyPr/>
          <a:lstStyle/>
          <a:p>
            <a:pPr marL="35560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Non-relational</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store.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Supports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store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query</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functions</a:t>
            </a:r>
            <a:endParaRPr lang="en-US" sz="2000" dirty="0">
              <a:solidFill>
                <a:sysClr val="windowText" lastClr="000000"/>
              </a:solidFill>
              <a:latin typeface="Arial MT"/>
              <a:cs typeface="Arial MT"/>
            </a:endParaRPr>
          </a:p>
          <a:p>
            <a:pPr marL="355600" lvl="0" indent="0" fontAlgn="auto">
              <a:spcBef>
                <a:spcPts val="5"/>
              </a:spcBef>
              <a:spcAft>
                <a:spcPts val="0"/>
              </a:spcAft>
              <a:buClrTx/>
              <a:buSzTx/>
              <a:buNone/>
              <a:tabLst>
                <a:tab pos="3701415" algn="l"/>
              </a:tabLst>
            </a:pPr>
            <a:r>
              <a:rPr lang="en-US" sz="2000" dirty="0">
                <a:solidFill>
                  <a:sysClr val="windowText" lastClr="000000"/>
                </a:solidFill>
                <a:latin typeface="Arial MT"/>
                <a:cs typeface="Arial MT"/>
              </a:rPr>
              <a:t>traditionally</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provided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only</a:t>
            </a:r>
            <a:r>
              <a:rPr lang="en-US" sz="2000" spc="-10" dirty="0">
                <a:solidFill>
                  <a:sysClr val="windowText" lastClr="000000"/>
                </a:solidFill>
                <a:latin typeface="Arial MT"/>
                <a:cs typeface="Arial MT"/>
              </a:rPr>
              <a:t> </a:t>
            </a:r>
            <a:r>
              <a:rPr lang="en-US" sz="2000" spc="-25" dirty="0">
                <a:solidFill>
                  <a:sysClr val="windowText" lastClr="000000"/>
                </a:solidFill>
                <a:latin typeface="Arial MT"/>
                <a:cs typeface="Arial MT"/>
              </a:rPr>
              <a:t>by</a:t>
            </a:r>
            <a:r>
              <a:rPr lang="en-US" sz="2000" dirty="0">
                <a:solidFill>
                  <a:sysClr val="windowText" lastClr="000000"/>
                </a:solidFill>
                <a:latin typeface="Arial MT"/>
                <a:cs typeface="Arial MT"/>
              </a:rPr>
              <a:t>	relational</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databases.</a:t>
            </a:r>
            <a:endParaRPr lang="en-US" sz="2000" dirty="0">
              <a:solidFill>
                <a:sysClr val="windowText" lastClr="000000"/>
              </a:solidFill>
              <a:latin typeface="Arial MT"/>
              <a:cs typeface="Arial MT"/>
            </a:endParaRPr>
          </a:p>
          <a:p>
            <a:pPr marL="0" lvl="0" indent="0" fontAlgn="auto">
              <a:spcBef>
                <a:spcPts val="1055"/>
              </a:spcBef>
              <a:spcAft>
                <a:spcPts val="0"/>
              </a:spcAft>
              <a:buClrTx/>
              <a:buSzTx/>
              <a:buNone/>
            </a:pPr>
            <a:endParaRPr lang="en-US" sz="2000" dirty="0">
              <a:solidFill>
                <a:sysClr val="windowText" lastClr="000000"/>
              </a:solidFill>
              <a:latin typeface="Arial MT"/>
              <a:cs typeface="Arial MT"/>
            </a:endParaRPr>
          </a:p>
          <a:p>
            <a:pPr marL="355600" lvl="0" indent="-342900" fontAlgn="auto">
              <a:spcBef>
                <a:spcPts val="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Supports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high</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performance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Web</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applications;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store</a:t>
            </a:r>
            <a:r>
              <a:rPr lang="en-US" sz="2000" spc="-35" dirty="0">
                <a:solidFill>
                  <a:sysClr val="windowText" lastClr="000000"/>
                </a:solidFill>
                <a:latin typeface="Arial MT"/>
                <a:cs typeface="Arial MT"/>
              </a:rPr>
              <a:t> </a:t>
            </a:r>
            <a:r>
              <a:rPr lang="en-US" sz="2000" spc="-25" dirty="0">
                <a:solidFill>
                  <a:sysClr val="windowText" lastClr="000000"/>
                </a:solidFill>
                <a:latin typeface="Arial MT"/>
                <a:cs typeface="Arial MT"/>
              </a:rPr>
              <a:t>and</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query</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items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via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Web</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services</a:t>
            </a:r>
            <a:r>
              <a:rPr lang="en-US" sz="2000" spc="-45" dirty="0">
                <a:solidFill>
                  <a:sysClr val="windowText" lastClr="000000"/>
                </a:solidFill>
                <a:latin typeface="Arial MT"/>
                <a:cs typeface="Arial MT"/>
              </a:rPr>
              <a:t> </a:t>
            </a:r>
            <a:r>
              <a:rPr lang="en-US" sz="2000" spc="-10" dirty="0">
                <a:solidFill>
                  <a:sysClr val="windowText" lastClr="000000"/>
                </a:solidFill>
                <a:latin typeface="Arial MT"/>
                <a:cs typeface="Arial MT"/>
              </a:rPr>
              <a:t>requests.</a:t>
            </a:r>
            <a:endParaRPr lang="en-US" sz="2000" dirty="0">
              <a:solidFill>
                <a:sysClr val="windowText" lastClr="000000"/>
              </a:solidFill>
              <a:latin typeface="Arial MT"/>
              <a:cs typeface="Arial MT"/>
            </a:endParaRPr>
          </a:p>
          <a:p>
            <a:pPr marL="0" lvl="0" indent="0" fontAlgn="auto">
              <a:spcBef>
                <a:spcPts val="1060"/>
              </a:spcBef>
              <a:spcAft>
                <a:spcPts val="0"/>
              </a:spcAft>
              <a:buClrTx/>
              <a:buSzTx/>
              <a:buNone/>
            </a:pPr>
            <a:endParaRPr lang="en-US" sz="2000" dirty="0">
              <a:solidFill>
                <a:sysClr val="windowText" lastClr="000000"/>
              </a:solidFill>
              <a:latin typeface="Arial MT"/>
              <a:cs typeface="Arial MT"/>
            </a:endParaRPr>
          </a:p>
          <a:p>
            <a:pPr marL="355600" lvl="0" indent="-342900" fontAlgn="auto">
              <a:spcBef>
                <a:spcPts val="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Creates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multiple</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geographically</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distributed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copies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each</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item.</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5600" lvl="0" indent="-342900" fontAlgn="auto">
              <a:spcBef>
                <a:spcPts val="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It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manages</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automatically:</a:t>
            </a:r>
            <a:endParaRPr lang="en-US" sz="2000" dirty="0">
              <a:solidFill>
                <a:sysClr val="windowText" lastClr="000000"/>
              </a:solidFill>
              <a:latin typeface="Arial MT"/>
              <a:cs typeface="Arial MT"/>
            </a:endParaRPr>
          </a:p>
          <a:p>
            <a:pPr marL="1155065" lvl="1" indent="-227965" fontAlgn="auto">
              <a:spcBef>
                <a:spcPts val="44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infrastructure </a:t>
            </a:r>
            <a:r>
              <a:rPr lang="en-US" sz="1800" spc="-10" dirty="0">
                <a:solidFill>
                  <a:sysClr val="windowText" lastClr="000000"/>
                </a:solidFill>
                <a:latin typeface="Arial MT"/>
                <a:cs typeface="Arial MT"/>
              </a:rPr>
              <a:t>provisioning.</a:t>
            </a:r>
            <a:endParaRPr lang="en-US" sz="1800" dirty="0">
              <a:solidFill>
                <a:sysClr val="windowText" lastClr="000000"/>
              </a:solidFill>
              <a:latin typeface="Arial MT"/>
              <a:cs typeface="Arial MT"/>
            </a:endParaRPr>
          </a:p>
          <a:p>
            <a:pPr marL="1155065" lvl="1" indent="-227965" fontAlgn="auto">
              <a:spcBef>
                <a:spcPts val="434"/>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Hardware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software</a:t>
            </a:r>
            <a:r>
              <a:rPr lang="en-US" sz="1800" spc="-10" dirty="0">
                <a:solidFill>
                  <a:sysClr val="windowText" lastClr="000000"/>
                </a:solidFill>
                <a:latin typeface="Arial MT"/>
                <a:cs typeface="Arial MT"/>
              </a:rPr>
              <a:t> maintenance.</a:t>
            </a:r>
            <a:endParaRPr lang="en-US" sz="1800" dirty="0">
              <a:solidFill>
                <a:sysClr val="windowText" lastClr="000000"/>
              </a:solidFill>
              <a:latin typeface="Arial MT"/>
              <a:cs typeface="Arial MT"/>
            </a:endParaRPr>
          </a:p>
          <a:p>
            <a:pPr marL="1155065" lvl="1" indent="-227965" fontAlgn="auto">
              <a:spcBef>
                <a:spcPts val="43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Replication</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indexing</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data</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items.</a:t>
            </a:r>
            <a:endParaRPr lang="en-US" sz="1800" dirty="0">
              <a:solidFill>
                <a:sysClr val="windowText" lastClr="000000"/>
              </a:solidFill>
              <a:latin typeface="Arial MT"/>
              <a:cs typeface="Arial MT"/>
            </a:endParaRPr>
          </a:p>
          <a:p>
            <a:pPr marL="1155065" lvl="1" indent="-227965" fontAlgn="auto">
              <a:spcBef>
                <a:spcPts val="434"/>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Performance</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tuning</a:t>
            </a:r>
            <a:endParaRPr lang="en-US" dirty="0"/>
          </a:p>
        </p:txBody>
      </p:sp>
    </p:spTree>
    <p:extLst>
      <p:ext uri="{BB962C8B-B14F-4D97-AF65-F5344CB8AC3E}">
        <p14:creationId xmlns:p14="http://schemas.microsoft.com/office/powerpoint/2010/main" val="6853346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smtClean="0"/>
              <a:t>SQS</a:t>
            </a:r>
            <a:r>
              <a:rPr lang="en-US" spc="-50" dirty="0" smtClean="0"/>
              <a:t>-</a:t>
            </a:r>
            <a:r>
              <a:rPr lang="en-US" dirty="0" smtClean="0"/>
              <a:t>Simple</a:t>
            </a:r>
            <a:r>
              <a:rPr lang="en-US" spc="-35" dirty="0" smtClean="0"/>
              <a:t> </a:t>
            </a:r>
            <a:r>
              <a:rPr lang="en-US" dirty="0"/>
              <a:t>Queue</a:t>
            </a:r>
            <a:r>
              <a:rPr lang="en-US" spc="-35" dirty="0"/>
              <a:t> </a:t>
            </a:r>
            <a:r>
              <a:rPr lang="en-US" spc="-10" dirty="0"/>
              <a:t>Service</a:t>
            </a:r>
            <a:endParaRPr lang="en-US" dirty="0"/>
          </a:p>
        </p:txBody>
      </p:sp>
      <p:sp>
        <p:nvSpPr>
          <p:cNvPr id="3" name="Content Placeholder 2"/>
          <p:cNvSpPr>
            <a:spLocks noGrp="1"/>
          </p:cNvSpPr>
          <p:nvPr>
            <p:ph idx="1"/>
          </p:nvPr>
        </p:nvSpPr>
        <p:spPr/>
        <p:txBody>
          <a:bodyPr/>
          <a:lstStyle/>
          <a:p>
            <a:pPr marL="355600" marR="26162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Hosted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message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queues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are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accessed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through</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standard</a:t>
            </a:r>
            <a:r>
              <a:rPr lang="en-US" sz="2000" spc="-45" dirty="0">
                <a:solidFill>
                  <a:sysClr val="windowText" lastClr="000000"/>
                </a:solidFill>
                <a:latin typeface="Arial MT"/>
                <a:cs typeface="Arial MT"/>
              </a:rPr>
              <a:t> </a:t>
            </a:r>
            <a:r>
              <a:rPr lang="en-US" sz="2000" spc="-20" dirty="0">
                <a:solidFill>
                  <a:sysClr val="windowText" lastClr="000000"/>
                </a:solidFill>
                <a:latin typeface="Arial MT"/>
                <a:cs typeface="Arial MT"/>
              </a:rPr>
              <a:t>SOAP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Query</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interfaces.</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4965" marR="5080" lvl="0" indent="-342900" fontAlgn="auto">
              <a:spcBef>
                <a:spcPts val="0"/>
              </a:spcBef>
              <a:spcAft>
                <a:spcPts val="0"/>
              </a:spcAft>
              <a:buClr>
                <a:srgbClr val="00007C"/>
              </a:buClr>
              <a:buSzPct val="75000"/>
              <a:buFont typeface="Wingdings"/>
              <a:buChar char=""/>
              <a:tabLst>
                <a:tab pos="354965" algn="l"/>
              </a:tabLst>
            </a:pPr>
            <a:r>
              <a:rPr lang="en-US" sz="2000" dirty="0">
                <a:solidFill>
                  <a:sysClr val="windowText" lastClr="000000"/>
                </a:solidFill>
                <a:latin typeface="Arial MT"/>
                <a:cs typeface="Arial MT"/>
              </a:rPr>
              <a:t>Supports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automated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workflows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i="1" dirty="0">
                <a:solidFill>
                  <a:sysClr val="windowText" lastClr="000000"/>
                </a:solidFill>
                <a:latin typeface="Arial"/>
                <a:cs typeface="Arial"/>
              </a:rPr>
              <a:t>EC2</a:t>
            </a:r>
            <a:r>
              <a:rPr lang="en-US" sz="2000" i="1" spc="-10" dirty="0">
                <a:solidFill>
                  <a:sysClr val="windowText" lastClr="000000"/>
                </a:solidFill>
                <a:latin typeface="Arial"/>
                <a:cs typeface="Arial"/>
              </a:rPr>
              <a:t> </a:t>
            </a:r>
            <a:r>
              <a:rPr lang="en-US" sz="2000" dirty="0">
                <a:solidFill>
                  <a:sysClr val="windowText" lastClr="000000"/>
                </a:solidFill>
                <a:latin typeface="Arial MT"/>
                <a:cs typeface="Arial MT"/>
              </a:rPr>
              <a:t>instances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coordinate</a:t>
            </a:r>
            <a:r>
              <a:rPr lang="en-US" sz="2000" spc="-50" dirty="0">
                <a:solidFill>
                  <a:sysClr val="windowText" lastClr="000000"/>
                </a:solidFill>
                <a:latin typeface="Arial MT"/>
                <a:cs typeface="Arial MT"/>
              </a:rPr>
              <a:t> </a:t>
            </a:r>
            <a:r>
              <a:rPr lang="en-US" sz="2000" spc="-25" dirty="0">
                <a:solidFill>
                  <a:sysClr val="windowText" lastClr="000000"/>
                </a:solidFill>
                <a:latin typeface="Arial MT"/>
                <a:cs typeface="Arial MT"/>
              </a:rPr>
              <a:t>by </a:t>
            </a:r>
            <a:r>
              <a:rPr lang="en-US" sz="2000" dirty="0">
                <a:solidFill>
                  <a:sysClr val="windowText" lastClr="000000"/>
                </a:solidFill>
                <a:latin typeface="Arial MT"/>
                <a:cs typeface="Arial MT"/>
              </a:rPr>
              <a:t>sending</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receiving</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SQS</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messages.</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5600" marR="158115" lvl="0" indent="-342900" fontAlgn="auto">
              <a:spcBef>
                <a:spcPts val="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Applications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using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SQS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run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independently</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and </a:t>
            </a:r>
            <a:r>
              <a:rPr lang="en-US" sz="2000" dirty="0">
                <a:solidFill>
                  <a:sysClr val="windowText" lastClr="000000"/>
                </a:solidFill>
                <a:latin typeface="Arial MT"/>
                <a:cs typeface="Arial MT"/>
              </a:rPr>
              <a:t>asynchronously,</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do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not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need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be developed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15" dirty="0">
                <a:solidFill>
                  <a:sysClr val="windowText" lastClr="000000"/>
                </a:solidFill>
                <a:latin typeface="Arial MT"/>
                <a:cs typeface="Arial MT"/>
              </a:rPr>
              <a:t> </a:t>
            </a:r>
            <a:r>
              <a:rPr lang="en-US" sz="2000" spc="-20" dirty="0">
                <a:solidFill>
                  <a:sysClr val="windowText" lastClr="000000"/>
                </a:solidFill>
                <a:latin typeface="Arial MT"/>
                <a:cs typeface="Arial MT"/>
              </a:rPr>
              <a:t>same </a:t>
            </a:r>
            <a:r>
              <a:rPr lang="en-US" sz="2000" spc="-10" dirty="0">
                <a:solidFill>
                  <a:sysClr val="windowText" lastClr="000000"/>
                </a:solidFill>
                <a:latin typeface="Arial MT"/>
                <a:cs typeface="Arial MT"/>
              </a:rPr>
              <a:t>technologies.</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4965" lvl="0" indent="-342265" fontAlgn="auto">
              <a:spcBef>
                <a:spcPts val="0"/>
              </a:spcBef>
              <a:spcAft>
                <a:spcPts val="0"/>
              </a:spcAft>
              <a:buClr>
                <a:srgbClr val="00007C"/>
              </a:buClr>
              <a:buSzPct val="75000"/>
              <a:buFont typeface="Wingdings"/>
              <a:buChar char=""/>
              <a:tabLst>
                <a:tab pos="354965" algn="l"/>
                <a:tab pos="6179820" algn="l"/>
              </a:tabLst>
            </a:pPr>
            <a:r>
              <a:rPr lang="en-US" sz="2000" dirty="0">
                <a:solidFill>
                  <a:sysClr val="windowText" lastClr="000000"/>
                </a:solidFill>
                <a:latin typeface="Arial MT"/>
                <a:cs typeface="Arial MT"/>
              </a:rPr>
              <a:t>A</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received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message</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“locked''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during</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processing;</a:t>
            </a:r>
            <a:r>
              <a:rPr lang="en-US" sz="2000" dirty="0">
                <a:solidFill>
                  <a:sysClr val="windowText" lastClr="000000"/>
                </a:solidFill>
                <a:latin typeface="Arial MT"/>
                <a:cs typeface="Arial MT"/>
              </a:rPr>
              <a:t>	if</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processing</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fails,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lock</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expires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message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available</a:t>
            </a:r>
            <a:r>
              <a:rPr lang="en-US" sz="2000" spc="-10" dirty="0">
                <a:solidFill>
                  <a:sysClr val="windowText" lastClr="000000"/>
                </a:solidFill>
                <a:latin typeface="Arial MT"/>
                <a:cs typeface="Arial MT"/>
              </a:rPr>
              <a:t> again.</a:t>
            </a:r>
            <a:endParaRPr lang="en-US" sz="2000" dirty="0">
              <a:solidFill>
                <a:sysClr val="windowText" lastClr="000000"/>
              </a:solidFill>
              <a:latin typeface="Arial MT"/>
              <a:cs typeface="Arial MT"/>
            </a:endParaRPr>
          </a:p>
          <a:p>
            <a:pPr marL="0" lvl="0" indent="0" fontAlgn="auto">
              <a:spcBef>
                <a:spcPts val="1060"/>
              </a:spcBef>
              <a:spcAft>
                <a:spcPts val="0"/>
              </a:spcAft>
              <a:buClrTx/>
              <a:buSzTx/>
              <a:buNone/>
            </a:pPr>
            <a:endParaRPr lang="en-US" sz="2000" dirty="0">
              <a:solidFill>
                <a:sysClr val="windowText" lastClr="000000"/>
              </a:solidFill>
              <a:latin typeface="Arial MT"/>
              <a:cs typeface="Arial MT"/>
            </a:endParaRPr>
          </a:p>
          <a:p>
            <a:pPr marL="354965" lvl="0" indent="-342265" fontAlgn="auto">
              <a:spcBef>
                <a:spcPts val="5"/>
              </a:spcBef>
              <a:spcAft>
                <a:spcPts val="0"/>
              </a:spcAft>
              <a:buClr>
                <a:srgbClr val="00007C"/>
              </a:buClr>
              <a:buSzPct val="75000"/>
              <a:buFont typeface="Wingdings"/>
              <a:buChar char=""/>
              <a:tabLst>
                <a:tab pos="354965" algn="l"/>
              </a:tabLst>
            </a:pPr>
            <a:r>
              <a:rPr lang="en-US" sz="2000" dirty="0">
                <a:solidFill>
                  <a:sysClr val="windowText" lastClr="000000"/>
                </a:solidFill>
                <a:latin typeface="Arial MT"/>
                <a:cs typeface="Arial MT"/>
              </a:rPr>
              <a:t>Queue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sharing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restricted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time-</a:t>
            </a:r>
            <a:r>
              <a:rPr lang="en-US" sz="2000" spc="-10" dirty="0">
                <a:solidFill>
                  <a:sysClr val="windowText" lastClr="000000"/>
                </a:solidFill>
                <a:latin typeface="Arial MT"/>
                <a:cs typeface="Arial MT"/>
              </a:rPr>
              <a:t>of-</a:t>
            </a:r>
            <a:r>
              <a:rPr lang="en-US" sz="2000" spc="-20" dirty="0">
                <a:solidFill>
                  <a:sysClr val="windowText" lastClr="000000"/>
                </a:solidFill>
                <a:latin typeface="Arial MT"/>
                <a:cs typeface="Arial MT"/>
              </a:rPr>
              <a:t>day.</a:t>
            </a:r>
            <a:endParaRPr lang="en-US" sz="2000" dirty="0">
              <a:solidFill>
                <a:sysClr val="windowText" lastClr="000000"/>
              </a:solidFill>
              <a:latin typeface="Arial MT"/>
              <a:cs typeface="Arial MT"/>
            </a:endParaRPr>
          </a:p>
        </p:txBody>
      </p:sp>
    </p:spTree>
    <p:extLst>
      <p:ext uri="{BB962C8B-B14F-4D97-AF65-F5344CB8AC3E}">
        <p14:creationId xmlns:p14="http://schemas.microsoft.com/office/powerpoint/2010/main" val="2242379715"/>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26EC-2F68-1BF8-59F6-9E3BC12750AF}"/>
              </a:ext>
            </a:extLst>
          </p:cNvPr>
          <p:cNvSpPr>
            <a:spLocks noGrp="1"/>
          </p:cNvSpPr>
          <p:nvPr>
            <p:ph type="title"/>
          </p:nvPr>
        </p:nvSpPr>
        <p:spPr/>
        <p:txBody>
          <a:bodyPr/>
          <a:lstStyle/>
          <a:p>
            <a:r>
              <a:rPr lang="en-US" sz="3200" dirty="0"/>
              <a:t>Infrastructure</a:t>
            </a:r>
          </a:p>
        </p:txBody>
      </p:sp>
      <p:sp>
        <p:nvSpPr>
          <p:cNvPr id="3" name="Content Placeholder 2">
            <a:extLst>
              <a:ext uri="{FF2B5EF4-FFF2-40B4-BE49-F238E27FC236}">
                <a16:creationId xmlns:a16="http://schemas.microsoft.com/office/drawing/2014/main" id="{584B3AC2-E572-413B-3C21-DA7F9AD4A37A}"/>
              </a:ext>
            </a:extLst>
          </p:cNvPr>
          <p:cNvSpPr>
            <a:spLocks noGrp="1"/>
          </p:cNvSpPr>
          <p:nvPr>
            <p:ph idx="1"/>
          </p:nvPr>
        </p:nvSpPr>
        <p:spPr/>
        <p:txBody>
          <a:bodyPr/>
          <a:lstStyle/>
          <a:p>
            <a:r>
              <a:rPr lang="en-US" b="1" dirty="0" smtClean="0"/>
              <a:t>Existing</a:t>
            </a:r>
            <a:r>
              <a:rPr lang="en-US" b="1" spc="-25" dirty="0" smtClean="0"/>
              <a:t> </a:t>
            </a:r>
            <a:r>
              <a:rPr lang="en-US" b="1" dirty="0"/>
              <a:t>cloud</a:t>
            </a:r>
            <a:r>
              <a:rPr lang="en-US" b="1" spc="-15" dirty="0"/>
              <a:t> </a:t>
            </a:r>
            <a:r>
              <a:rPr lang="en-US" b="1" spc="-10" dirty="0" smtClean="0"/>
              <a:t>infrastructure</a:t>
            </a:r>
          </a:p>
          <a:p>
            <a:pPr marL="355600" marR="5080" indent="-342900">
              <a:lnSpc>
                <a:spcPct val="100000"/>
              </a:lnSpc>
              <a:spcBef>
                <a:spcPts val="105"/>
              </a:spcBef>
              <a:buClr>
                <a:srgbClr val="00007C"/>
              </a:buClr>
              <a:buSzPct val="75000"/>
              <a:buFont typeface="Wingdings"/>
              <a:buChar char=""/>
              <a:tabLst>
                <a:tab pos="355600" algn="l"/>
              </a:tabLst>
            </a:pPr>
            <a:r>
              <a:rPr lang="en-US" sz="2000" dirty="0">
                <a:latin typeface="Arial MT"/>
                <a:cs typeface="Arial MT"/>
              </a:rPr>
              <a:t>The</a:t>
            </a:r>
            <a:r>
              <a:rPr lang="en-US" sz="2000" spc="-20" dirty="0">
                <a:latin typeface="Arial MT"/>
                <a:cs typeface="Arial MT"/>
              </a:rPr>
              <a:t> </a:t>
            </a:r>
            <a:r>
              <a:rPr lang="en-US" sz="2000" dirty="0">
                <a:latin typeface="Arial MT"/>
                <a:cs typeface="Arial MT"/>
              </a:rPr>
              <a:t>cloud</a:t>
            </a:r>
            <a:r>
              <a:rPr lang="en-US" sz="2000" spc="-20" dirty="0">
                <a:latin typeface="Arial MT"/>
                <a:cs typeface="Arial MT"/>
              </a:rPr>
              <a:t> </a:t>
            </a:r>
            <a:r>
              <a:rPr lang="en-US" sz="2000" dirty="0">
                <a:latin typeface="Arial MT"/>
                <a:cs typeface="Arial MT"/>
              </a:rPr>
              <a:t>computing</a:t>
            </a:r>
            <a:r>
              <a:rPr lang="en-US" sz="2000" spc="-30" dirty="0">
                <a:latin typeface="Arial MT"/>
                <a:cs typeface="Arial MT"/>
              </a:rPr>
              <a:t> </a:t>
            </a:r>
            <a:r>
              <a:rPr lang="en-US" sz="2000" dirty="0">
                <a:latin typeface="Arial MT"/>
                <a:cs typeface="Arial MT"/>
              </a:rPr>
              <a:t>infrastructure</a:t>
            </a:r>
            <a:r>
              <a:rPr lang="en-US" sz="2000" spc="-60" dirty="0">
                <a:latin typeface="Arial MT"/>
                <a:cs typeface="Arial MT"/>
              </a:rPr>
              <a:t> </a:t>
            </a:r>
            <a:r>
              <a:rPr lang="en-US" sz="2000" dirty="0">
                <a:latin typeface="Arial MT"/>
                <a:cs typeface="Arial MT"/>
              </a:rPr>
              <a:t>at</a:t>
            </a:r>
            <a:r>
              <a:rPr lang="en-US" sz="2000" spc="-15" dirty="0">
                <a:latin typeface="Arial MT"/>
                <a:cs typeface="Arial MT"/>
              </a:rPr>
              <a:t> </a:t>
            </a:r>
            <a:r>
              <a:rPr lang="en-US" sz="2000" dirty="0">
                <a:latin typeface="Arial MT"/>
                <a:cs typeface="Arial MT"/>
              </a:rPr>
              <a:t>Amazon,</a:t>
            </a:r>
            <a:r>
              <a:rPr lang="en-US" sz="2000" spc="-30" dirty="0">
                <a:latin typeface="Arial MT"/>
                <a:cs typeface="Arial MT"/>
              </a:rPr>
              <a:t> </a:t>
            </a:r>
            <a:r>
              <a:rPr lang="en-US" sz="2000" dirty="0">
                <a:latin typeface="Arial MT"/>
                <a:cs typeface="Arial MT"/>
              </a:rPr>
              <a:t>Google,</a:t>
            </a:r>
            <a:r>
              <a:rPr lang="en-US" sz="2000" spc="-40" dirty="0">
                <a:latin typeface="Arial MT"/>
                <a:cs typeface="Arial MT"/>
              </a:rPr>
              <a:t> </a:t>
            </a:r>
            <a:r>
              <a:rPr lang="en-US" sz="2000" dirty="0">
                <a:latin typeface="Arial MT"/>
                <a:cs typeface="Arial MT"/>
              </a:rPr>
              <a:t>and</a:t>
            </a:r>
            <a:r>
              <a:rPr lang="en-US" sz="2000" spc="-20" dirty="0">
                <a:latin typeface="Arial MT"/>
                <a:cs typeface="Arial MT"/>
              </a:rPr>
              <a:t> </a:t>
            </a:r>
            <a:r>
              <a:rPr lang="en-US" sz="2000" spc="-10" dirty="0">
                <a:latin typeface="Arial MT"/>
                <a:cs typeface="Arial MT"/>
              </a:rPr>
              <a:t>Microsoft </a:t>
            </a:r>
            <a:r>
              <a:rPr lang="en-US" sz="2000" dirty="0">
                <a:latin typeface="Arial MT"/>
                <a:cs typeface="Arial MT"/>
              </a:rPr>
              <a:t>(as</a:t>
            </a:r>
            <a:r>
              <a:rPr lang="en-US" sz="2000" spc="-25" dirty="0">
                <a:latin typeface="Arial MT"/>
                <a:cs typeface="Arial MT"/>
              </a:rPr>
              <a:t> </a:t>
            </a:r>
            <a:r>
              <a:rPr lang="en-US" sz="2000" dirty="0">
                <a:latin typeface="Arial MT"/>
                <a:cs typeface="Arial MT"/>
              </a:rPr>
              <a:t>of</a:t>
            </a:r>
            <a:r>
              <a:rPr lang="en-US" sz="2000" spc="-20" dirty="0">
                <a:latin typeface="Arial MT"/>
                <a:cs typeface="Arial MT"/>
              </a:rPr>
              <a:t> </a:t>
            </a:r>
            <a:r>
              <a:rPr lang="en-US" sz="2000" dirty="0">
                <a:latin typeface="Arial MT"/>
                <a:cs typeface="Arial MT"/>
              </a:rPr>
              <a:t>mid </a:t>
            </a:r>
            <a:r>
              <a:rPr lang="en-US" sz="2000" spc="-10" dirty="0">
                <a:latin typeface="Arial MT"/>
                <a:cs typeface="Arial MT"/>
              </a:rPr>
              <a:t>2012).</a:t>
            </a:r>
            <a:endParaRPr lang="en-US" sz="2000" dirty="0">
              <a:latin typeface="Arial MT"/>
              <a:cs typeface="Arial MT"/>
            </a:endParaRPr>
          </a:p>
          <a:p>
            <a:pPr marL="1155065" lvl="1" indent="-227965">
              <a:lnSpc>
                <a:spcPct val="100000"/>
              </a:lnSpc>
              <a:spcBef>
                <a:spcPts val="440"/>
              </a:spcBef>
              <a:buClr>
                <a:srgbClr val="00007C"/>
              </a:buClr>
              <a:buSzPct val="63888"/>
              <a:buFont typeface="Wingdings"/>
              <a:buChar char=""/>
              <a:tabLst>
                <a:tab pos="1155065" algn="l"/>
              </a:tabLst>
            </a:pPr>
            <a:r>
              <a:rPr lang="en-US" sz="1800" dirty="0">
                <a:latin typeface="Arial MT"/>
                <a:cs typeface="Arial MT"/>
              </a:rPr>
              <a:t>Amazon</a:t>
            </a:r>
            <a:r>
              <a:rPr lang="en-US" sz="1800" spc="15" dirty="0">
                <a:latin typeface="Arial MT"/>
                <a:cs typeface="Arial MT"/>
              </a:rPr>
              <a:t> </a:t>
            </a:r>
            <a:r>
              <a:rPr lang="en-US" sz="1800" dirty="0">
                <a:latin typeface="Arial MT"/>
                <a:cs typeface="Arial MT"/>
              </a:rPr>
              <a:t>is</a:t>
            </a:r>
            <a:r>
              <a:rPr lang="en-US" sz="1800" spc="10" dirty="0">
                <a:latin typeface="Arial MT"/>
                <a:cs typeface="Arial MT"/>
              </a:rPr>
              <a:t> </a:t>
            </a:r>
            <a:r>
              <a:rPr lang="en-US" sz="1800" dirty="0">
                <a:latin typeface="Arial MT"/>
                <a:cs typeface="Arial MT"/>
              </a:rPr>
              <a:t>a</a:t>
            </a:r>
            <a:r>
              <a:rPr lang="en-US" sz="1800" spc="15" dirty="0">
                <a:latin typeface="Arial MT"/>
                <a:cs typeface="Arial MT"/>
              </a:rPr>
              <a:t> </a:t>
            </a:r>
            <a:r>
              <a:rPr lang="en-US" sz="1800" dirty="0">
                <a:latin typeface="Arial MT"/>
                <a:cs typeface="Arial MT"/>
              </a:rPr>
              <a:t>pioneer</a:t>
            </a:r>
            <a:r>
              <a:rPr lang="en-US" sz="1800" spc="15" dirty="0">
                <a:latin typeface="Arial MT"/>
                <a:cs typeface="Arial MT"/>
              </a:rPr>
              <a:t> </a:t>
            </a:r>
            <a:r>
              <a:rPr lang="en-US" sz="1800" dirty="0">
                <a:latin typeface="Arial MT"/>
                <a:cs typeface="Arial MT"/>
              </a:rPr>
              <a:t>in</a:t>
            </a:r>
            <a:r>
              <a:rPr lang="en-US" sz="1800" spc="15" dirty="0">
                <a:latin typeface="Arial MT"/>
                <a:cs typeface="Arial MT"/>
              </a:rPr>
              <a:t> </a:t>
            </a:r>
            <a:r>
              <a:rPr lang="en-US" sz="1800" spc="-10" dirty="0">
                <a:latin typeface="Arial MT"/>
                <a:cs typeface="Arial MT"/>
              </a:rPr>
              <a:t>Infrastructure-as-a-</a:t>
            </a:r>
            <a:r>
              <a:rPr lang="en-US" sz="1800" dirty="0">
                <a:latin typeface="Arial MT"/>
                <a:cs typeface="Arial MT"/>
              </a:rPr>
              <a:t>Service</a:t>
            </a:r>
            <a:r>
              <a:rPr lang="en-US" sz="1800" spc="15" dirty="0">
                <a:latin typeface="Arial MT"/>
                <a:cs typeface="Arial MT"/>
              </a:rPr>
              <a:t> </a:t>
            </a:r>
            <a:r>
              <a:rPr lang="en-US" sz="1800" spc="-10" dirty="0">
                <a:latin typeface="Arial MT"/>
                <a:cs typeface="Arial MT"/>
              </a:rPr>
              <a:t>(IaaS).</a:t>
            </a:r>
            <a:endParaRPr lang="en-US" sz="1800" dirty="0">
              <a:latin typeface="Arial MT"/>
              <a:cs typeface="Arial MT"/>
            </a:endParaRPr>
          </a:p>
          <a:p>
            <a:pPr marL="1155700" marR="309245" lvl="1" indent="-228600">
              <a:lnSpc>
                <a:spcPct val="100000"/>
              </a:lnSpc>
              <a:spcBef>
                <a:spcPts val="430"/>
              </a:spcBef>
              <a:buClr>
                <a:srgbClr val="00007C"/>
              </a:buClr>
              <a:buSzPct val="63888"/>
              <a:buFont typeface="Wingdings"/>
              <a:buChar char=""/>
              <a:tabLst>
                <a:tab pos="1155700" algn="l"/>
              </a:tabLst>
            </a:pPr>
            <a:r>
              <a:rPr lang="en-US" sz="1800" dirty="0">
                <a:latin typeface="Arial MT"/>
                <a:cs typeface="Arial MT"/>
              </a:rPr>
              <a:t>Google's</a:t>
            </a:r>
            <a:r>
              <a:rPr lang="en-US" sz="1800" spc="-5" dirty="0">
                <a:latin typeface="Arial MT"/>
                <a:cs typeface="Arial MT"/>
              </a:rPr>
              <a:t> </a:t>
            </a:r>
            <a:r>
              <a:rPr lang="en-US" sz="1800" dirty="0">
                <a:latin typeface="Arial MT"/>
                <a:cs typeface="Arial MT"/>
              </a:rPr>
              <a:t>efforts</a:t>
            </a:r>
            <a:r>
              <a:rPr lang="en-US" sz="1800" spc="-15" dirty="0">
                <a:latin typeface="Arial MT"/>
                <a:cs typeface="Arial MT"/>
              </a:rPr>
              <a:t> </a:t>
            </a:r>
            <a:r>
              <a:rPr lang="en-US" sz="1800" dirty="0">
                <a:latin typeface="Arial MT"/>
                <a:cs typeface="Arial MT"/>
              </a:rPr>
              <a:t>are focused</a:t>
            </a:r>
            <a:r>
              <a:rPr lang="en-US" sz="1800" spc="-15" dirty="0">
                <a:latin typeface="Arial MT"/>
                <a:cs typeface="Arial MT"/>
              </a:rPr>
              <a:t> </a:t>
            </a:r>
            <a:r>
              <a:rPr lang="en-US" sz="1800" dirty="0">
                <a:latin typeface="Arial MT"/>
                <a:cs typeface="Arial MT"/>
              </a:rPr>
              <a:t>on </a:t>
            </a:r>
            <a:r>
              <a:rPr lang="en-US" sz="1800" spc="-10" dirty="0">
                <a:latin typeface="Arial MT"/>
                <a:cs typeface="Arial MT"/>
              </a:rPr>
              <a:t>Software-as-a-</a:t>
            </a:r>
            <a:r>
              <a:rPr lang="en-US" sz="1800" dirty="0">
                <a:latin typeface="Arial MT"/>
                <a:cs typeface="Arial MT"/>
              </a:rPr>
              <a:t>Service</a:t>
            </a:r>
            <a:r>
              <a:rPr lang="en-US" sz="1800" spc="40" dirty="0">
                <a:latin typeface="Arial MT"/>
                <a:cs typeface="Arial MT"/>
              </a:rPr>
              <a:t> </a:t>
            </a:r>
            <a:r>
              <a:rPr lang="en-US" sz="1800" dirty="0">
                <a:latin typeface="Arial MT"/>
                <a:cs typeface="Arial MT"/>
              </a:rPr>
              <a:t>(SaaS)</a:t>
            </a:r>
            <a:r>
              <a:rPr lang="en-US" sz="1800" spc="-5" dirty="0">
                <a:latin typeface="Arial MT"/>
                <a:cs typeface="Arial MT"/>
              </a:rPr>
              <a:t> </a:t>
            </a:r>
            <a:r>
              <a:rPr lang="en-US" sz="1800" spc="-25" dirty="0">
                <a:latin typeface="Arial MT"/>
                <a:cs typeface="Arial MT"/>
              </a:rPr>
              <a:t>and </a:t>
            </a:r>
            <a:r>
              <a:rPr lang="en-US" sz="1800" spc="-10" dirty="0">
                <a:latin typeface="Arial MT"/>
                <a:cs typeface="Arial MT"/>
              </a:rPr>
              <a:t>Platform-as-a-</a:t>
            </a:r>
            <a:r>
              <a:rPr lang="en-US" sz="1800" dirty="0">
                <a:latin typeface="Arial MT"/>
                <a:cs typeface="Arial MT"/>
              </a:rPr>
              <a:t>Service</a:t>
            </a:r>
            <a:r>
              <a:rPr lang="en-US" sz="1800" spc="30" dirty="0">
                <a:latin typeface="Arial MT"/>
                <a:cs typeface="Arial MT"/>
              </a:rPr>
              <a:t> </a:t>
            </a:r>
            <a:r>
              <a:rPr lang="en-US" sz="1800" spc="-10" dirty="0">
                <a:latin typeface="Arial MT"/>
                <a:cs typeface="Arial MT"/>
              </a:rPr>
              <a:t>(PaaS).</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dirty="0">
                <a:latin typeface="Arial MT"/>
                <a:cs typeface="Arial MT"/>
              </a:rPr>
              <a:t>Microsoft</a:t>
            </a:r>
            <a:r>
              <a:rPr lang="en-US" sz="1800" spc="-25" dirty="0">
                <a:latin typeface="Arial MT"/>
                <a:cs typeface="Arial MT"/>
              </a:rPr>
              <a:t> </a:t>
            </a:r>
            <a:r>
              <a:rPr lang="en-US" sz="1800" dirty="0">
                <a:latin typeface="Arial MT"/>
                <a:cs typeface="Arial MT"/>
              </a:rPr>
              <a:t>is</a:t>
            </a:r>
            <a:r>
              <a:rPr lang="en-US" sz="1800" spc="-20" dirty="0">
                <a:latin typeface="Arial MT"/>
                <a:cs typeface="Arial MT"/>
              </a:rPr>
              <a:t> </a:t>
            </a:r>
            <a:r>
              <a:rPr lang="en-US" sz="1800" dirty="0">
                <a:latin typeface="Arial MT"/>
                <a:cs typeface="Arial MT"/>
              </a:rPr>
              <a:t>involved</a:t>
            </a:r>
            <a:r>
              <a:rPr lang="en-US" sz="1800" spc="-10" dirty="0">
                <a:latin typeface="Arial MT"/>
                <a:cs typeface="Arial MT"/>
              </a:rPr>
              <a:t> </a:t>
            </a:r>
            <a:r>
              <a:rPr lang="en-US" sz="1800" dirty="0">
                <a:latin typeface="Arial MT"/>
                <a:cs typeface="Arial MT"/>
              </a:rPr>
              <a:t>in</a:t>
            </a:r>
            <a:r>
              <a:rPr lang="en-US" sz="1800" spc="-30" dirty="0">
                <a:latin typeface="Arial MT"/>
                <a:cs typeface="Arial MT"/>
              </a:rPr>
              <a:t> </a:t>
            </a:r>
            <a:r>
              <a:rPr lang="en-US" sz="1800" spc="-20" dirty="0">
                <a:latin typeface="Arial MT"/>
                <a:cs typeface="Arial MT"/>
              </a:rPr>
              <a:t>PaaS.</a:t>
            </a:r>
            <a:endParaRPr lang="en-US" sz="1800" dirty="0">
              <a:latin typeface="Arial MT"/>
              <a:cs typeface="Arial MT"/>
            </a:endParaRPr>
          </a:p>
          <a:p>
            <a:pPr marL="355600" marR="86360" indent="-342900">
              <a:lnSpc>
                <a:spcPct val="100000"/>
              </a:lnSpc>
              <a:spcBef>
                <a:spcPts val="475"/>
              </a:spcBef>
              <a:buClr>
                <a:srgbClr val="00007C"/>
              </a:buClr>
              <a:buSzPct val="75000"/>
              <a:buFont typeface="Wingdings"/>
              <a:buChar char=""/>
              <a:tabLst>
                <a:tab pos="355600" algn="l"/>
              </a:tabLst>
            </a:pPr>
            <a:r>
              <a:rPr lang="en-US" sz="2000" dirty="0">
                <a:latin typeface="Arial MT"/>
                <a:cs typeface="Arial MT"/>
              </a:rPr>
              <a:t>Private</a:t>
            </a:r>
            <a:r>
              <a:rPr lang="en-US" sz="2000" spc="-15" dirty="0">
                <a:latin typeface="Arial MT"/>
                <a:cs typeface="Arial MT"/>
              </a:rPr>
              <a:t> </a:t>
            </a:r>
            <a:r>
              <a:rPr lang="en-US" sz="2000" dirty="0">
                <a:latin typeface="Arial MT"/>
                <a:cs typeface="Arial MT"/>
              </a:rPr>
              <a:t>clouds</a:t>
            </a:r>
            <a:r>
              <a:rPr lang="en-US" sz="2000" spc="-35" dirty="0">
                <a:latin typeface="Arial MT"/>
                <a:cs typeface="Arial MT"/>
              </a:rPr>
              <a:t> </a:t>
            </a:r>
            <a:r>
              <a:rPr lang="en-US" sz="2000" dirty="0">
                <a:latin typeface="Arial MT"/>
                <a:cs typeface="Arial MT"/>
              </a:rPr>
              <a:t>are</a:t>
            </a:r>
            <a:r>
              <a:rPr lang="en-US" sz="2000" spc="-35" dirty="0">
                <a:latin typeface="Arial MT"/>
                <a:cs typeface="Arial MT"/>
              </a:rPr>
              <a:t> </a:t>
            </a:r>
            <a:r>
              <a:rPr lang="en-US" sz="2000" dirty="0">
                <a:latin typeface="Arial MT"/>
                <a:cs typeface="Arial MT"/>
              </a:rPr>
              <a:t>an</a:t>
            </a:r>
            <a:r>
              <a:rPr lang="en-US" sz="2000" spc="-25" dirty="0">
                <a:latin typeface="Arial MT"/>
                <a:cs typeface="Arial MT"/>
              </a:rPr>
              <a:t> </a:t>
            </a:r>
            <a:r>
              <a:rPr lang="en-US" sz="2000" dirty="0">
                <a:latin typeface="Arial MT"/>
                <a:cs typeface="Arial MT"/>
              </a:rPr>
              <a:t>alternative</a:t>
            </a:r>
            <a:r>
              <a:rPr lang="en-US" sz="2000" spc="-20" dirty="0">
                <a:latin typeface="Arial MT"/>
                <a:cs typeface="Arial MT"/>
              </a:rPr>
              <a:t> </a:t>
            </a:r>
            <a:r>
              <a:rPr lang="en-US" sz="2000" dirty="0">
                <a:latin typeface="Arial MT"/>
                <a:cs typeface="Arial MT"/>
              </a:rPr>
              <a:t>to</a:t>
            </a:r>
            <a:r>
              <a:rPr lang="en-US" sz="2000" spc="-30" dirty="0">
                <a:latin typeface="Arial MT"/>
                <a:cs typeface="Arial MT"/>
              </a:rPr>
              <a:t> </a:t>
            </a:r>
            <a:r>
              <a:rPr lang="en-US" sz="2000" dirty="0">
                <a:latin typeface="Arial MT"/>
                <a:cs typeface="Arial MT"/>
              </a:rPr>
              <a:t>public clouds.</a:t>
            </a:r>
            <a:r>
              <a:rPr lang="en-US" sz="2000" spc="-45" dirty="0">
                <a:latin typeface="Arial MT"/>
                <a:cs typeface="Arial MT"/>
              </a:rPr>
              <a:t> </a:t>
            </a:r>
            <a:r>
              <a:rPr lang="en-US" sz="2000" dirty="0">
                <a:latin typeface="Arial MT"/>
                <a:cs typeface="Arial MT"/>
              </a:rPr>
              <a:t>Open-source</a:t>
            </a:r>
            <a:r>
              <a:rPr lang="en-US" sz="2000" spc="-50" dirty="0">
                <a:latin typeface="Arial MT"/>
                <a:cs typeface="Arial MT"/>
              </a:rPr>
              <a:t> </a:t>
            </a:r>
            <a:r>
              <a:rPr lang="en-US" sz="2000" spc="-10" dirty="0">
                <a:latin typeface="Arial MT"/>
                <a:cs typeface="Arial MT"/>
              </a:rPr>
              <a:t>cloud </a:t>
            </a:r>
            <a:r>
              <a:rPr lang="en-US" sz="2000" dirty="0">
                <a:latin typeface="Arial MT"/>
                <a:cs typeface="Arial MT"/>
              </a:rPr>
              <a:t>computing</a:t>
            </a:r>
            <a:r>
              <a:rPr lang="en-US" sz="2000" spc="-30" dirty="0">
                <a:latin typeface="Arial MT"/>
                <a:cs typeface="Arial MT"/>
              </a:rPr>
              <a:t> </a:t>
            </a:r>
            <a:r>
              <a:rPr lang="en-US" sz="2000" dirty="0">
                <a:latin typeface="Arial MT"/>
                <a:cs typeface="Arial MT"/>
              </a:rPr>
              <a:t>platforms</a:t>
            </a:r>
            <a:r>
              <a:rPr lang="en-US" sz="2000" spc="-35" dirty="0">
                <a:latin typeface="Arial MT"/>
                <a:cs typeface="Arial MT"/>
              </a:rPr>
              <a:t> </a:t>
            </a:r>
            <a:r>
              <a:rPr lang="en-US" sz="2000" dirty="0">
                <a:latin typeface="Arial MT"/>
                <a:cs typeface="Arial MT"/>
              </a:rPr>
              <a:t>such</a:t>
            </a:r>
            <a:r>
              <a:rPr lang="en-US" sz="2000" spc="-25" dirty="0">
                <a:latin typeface="Arial MT"/>
                <a:cs typeface="Arial MT"/>
              </a:rPr>
              <a:t> as:</a:t>
            </a:r>
            <a:endParaRPr lang="en-US" sz="2000" dirty="0">
              <a:latin typeface="Arial MT"/>
              <a:cs typeface="Arial MT"/>
            </a:endParaRPr>
          </a:p>
          <a:p>
            <a:pPr marL="1155065" lvl="1" indent="-227965">
              <a:lnSpc>
                <a:spcPct val="100000"/>
              </a:lnSpc>
              <a:spcBef>
                <a:spcPts val="439"/>
              </a:spcBef>
              <a:buClr>
                <a:srgbClr val="00007C"/>
              </a:buClr>
              <a:buSzPct val="63888"/>
              <a:buFont typeface="Wingdings"/>
              <a:buChar char=""/>
              <a:tabLst>
                <a:tab pos="1155065" algn="l"/>
              </a:tabLst>
            </a:pPr>
            <a:r>
              <a:rPr lang="en-US" sz="1800" spc="-10" dirty="0">
                <a:latin typeface="Arial MT"/>
                <a:cs typeface="Arial MT"/>
              </a:rPr>
              <a:t>Eucalyptus,</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Lst>
            </a:pPr>
            <a:r>
              <a:rPr lang="en-US" sz="1800" spc="-10" dirty="0" err="1">
                <a:latin typeface="Arial MT"/>
                <a:cs typeface="Arial MT"/>
              </a:rPr>
              <a:t>OpenNebula</a:t>
            </a:r>
            <a:r>
              <a:rPr lang="en-US" sz="1800" spc="-10" dirty="0">
                <a:latin typeface="Arial MT"/>
                <a:cs typeface="Arial MT"/>
              </a:rPr>
              <a:t>,</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spc="-10" dirty="0">
                <a:latin typeface="Arial MT"/>
                <a:cs typeface="Arial MT"/>
              </a:rPr>
              <a:t>Nimbus,</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Lst>
            </a:pPr>
            <a:r>
              <a:rPr lang="en-US" sz="1800" spc="-10" dirty="0">
                <a:latin typeface="Arial MT"/>
                <a:cs typeface="Arial MT"/>
              </a:rPr>
              <a:t>OpenStack</a:t>
            </a:r>
            <a:endParaRPr lang="en-US" sz="1800" dirty="0">
              <a:latin typeface="Arial MT"/>
              <a:cs typeface="Arial MT"/>
            </a:endParaRPr>
          </a:p>
          <a:p>
            <a:pPr marL="361315">
              <a:lnSpc>
                <a:spcPct val="100000"/>
              </a:lnSpc>
              <a:spcBef>
                <a:spcPts val="965"/>
              </a:spcBef>
            </a:pPr>
            <a:r>
              <a:rPr lang="en-US" sz="2000" dirty="0">
                <a:latin typeface="Arial MT"/>
                <a:cs typeface="Arial MT"/>
              </a:rPr>
              <a:t>can</a:t>
            </a:r>
            <a:r>
              <a:rPr lang="en-US" sz="2000" spc="-20" dirty="0">
                <a:latin typeface="Arial MT"/>
                <a:cs typeface="Arial MT"/>
              </a:rPr>
              <a:t> </a:t>
            </a:r>
            <a:r>
              <a:rPr lang="en-US" sz="2000" dirty="0">
                <a:latin typeface="Arial MT"/>
                <a:cs typeface="Arial MT"/>
              </a:rPr>
              <a:t>be</a:t>
            </a:r>
            <a:r>
              <a:rPr lang="en-US" sz="2000" spc="-20" dirty="0">
                <a:latin typeface="Arial MT"/>
                <a:cs typeface="Arial MT"/>
              </a:rPr>
              <a:t> </a:t>
            </a:r>
            <a:r>
              <a:rPr lang="en-US" sz="2000" dirty="0">
                <a:latin typeface="Arial MT"/>
                <a:cs typeface="Arial MT"/>
              </a:rPr>
              <a:t>used</a:t>
            </a:r>
            <a:r>
              <a:rPr lang="en-US" sz="2000" spc="-25" dirty="0">
                <a:latin typeface="Arial MT"/>
                <a:cs typeface="Arial MT"/>
              </a:rPr>
              <a:t> </a:t>
            </a:r>
            <a:r>
              <a:rPr lang="en-US" sz="2000" dirty="0">
                <a:latin typeface="Arial MT"/>
                <a:cs typeface="Arial MT"/>
              </a:rPr>
              <a:t>as</a:t>
            </a:r>
            <a:r>
              <a:rPr lang="en-US" sz="2000" spc="-20" dirty="0">
                <a:latin typeface="Arial MT"/>
                <a:cs typeface="Arial MT"/>
              </a:rPr>
              <a:t> </a:t>
            </a:r>
            <a:r>
              <a:rPr lang="en-US" sz="2000" dirty="0">
                <a:latin typeface="Arial MT"/>
                <a:cs typeface="Arial MT"/>
              </a:rPr>
              <a:t>a control</a:t>
            </a:r>
            <a:r>
              <a:rPr lang="en-US" sz="2000" spc="-35" dirty="0">
                <a:latin typeface="Arial MT"/>
                <a:cs typeface="Arial MT"/>
              </a:rPr>
              <a:t> </a:t>
            </a:r>
            <a:r>
              <a:rPr lang="en-US" sz="2000" dirty="0">
                <a:latin typeface="Arial MT"/>
                <a:cs typeface="Arial MT"/>
              </a:rPr>
              <a:t>infrastructure</a:t>
            </a:r>
            <a:r>
              <a:rPr lang="en-US" sz="2000" spc="-50" dirty="0">
                <a:latin typeface="Arial MT"/>
                <a:cs typeface="Arial MT"/>
              </a:rPr>
              <a:t> </a:t>
            </a:r>
            <a:r>
              <a:rPr lang="en-US" sz="2000" dirty="0">
                <a:latin typeface="Arial MT"/>
                <a:cs typeface="Arial MT"/>
              </a:rPr>
              <a:t>for</a:t>
            </a:r>
            <a:r>
              <a:rPr lang="en-US" sz="2000" spc="-15" dirty="0">
                <a:latin typeface="Arial MT"/>
                <a:cs typeface="Arial MT"/>
              </a:rPr>
              <a:t> </a:t>
            </a:r>
            <a:r>
              <a:rPr lang="en-US" sz="2000" dirty="0">
                <a:latin typeface="Arial MT"/>
                <a:cs typeface="Arial MT"/>
              </a:rPr>
              <a:t>a</a:t>
            </a:r>
            <a:r>
              <a:rPr lang="en-US" sz="2000" spc="-20" dirty="0">
                <a:latin typeface="Arial MT"/>
                <a:cs typeface="Arial MT"/>
              </a:rPr>
              <a:t> </a:t>
            </a:r>
            <a:r>
              <a:rPr lang="en-US" sz="2000" dirty="0">
                <a:latin typeface="Arial MT"/>
                <a:cs typeface="Arial MT"/>
              </a:rPr>
              <a:t>private</a:t>
            </a:r>
            <a:r>
              <a:rPr lang="en-US" sz="2000" spc="-20" dirty="0">
                <a:latin typeface="Arial MT"/>
                <a:cs typeface="Arial MT"/>
              </a:rPr>
              <a:t> </a:t>
            </a:r>
            <a:r>
              <a:rPr lang="en-US" sz="2000" spc="-10" dirty="0">
                <a:latin typeface="Arial MT"/>
                <a:cs typeface="Arial MT"/>
              </a:rPr>
              <a:t>cloud.</a:t>
            </a:r>
            <a:endParaRPr lang="en-US" sz="2000" dirty="0">
              <a:latin typeface="Arial MT"/>
              <a:cs typeface="Arial MT"/>
            </a:endParaRPr>
          </a:p>
          <a:p>
            <a:pPr lvl="1"/>
            <a:endParaRPr lang="en-US" b="1" dirty="0"/>
          </a:p>
        </p:txBody>
      </p:sp>
    </p:spTree>
    <p:extLst>
      <p:ext uri="{BB962C8B-B14F-4D97-AF65-F5344CB8AC3E}">
        <p14:creationId xmlns:p14="http://schemas.microsoft.com/office/powerpoint/2010/main" val="97075284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err="1"/>
              <a:t>CloudWatch</a:t>
            </a:r>
            <a:endParaRPr lang="en-US" dirty="0"/>
          </a:p>
        </p:txBody>
      </p:sp>
      <p:sp>
        <p:nvSpPr>
          <p:cNvPr id="3" name="Content Placeholder 2"/>
          <p:cNvSpPr>
            <a:spLocks noGrp="1"/>
          </p:cNvSpPr>
          <p:nvPr>
            <p:ph idx="1"/>
          </p:nvPr>
        </p:nvSpPr>
        <p:spPr/>
        <p:txBody>
          <a:bodyPr/>
          <a:lstStyle/>
          <a:p>
            <a:pPr marL="355600" marR="1524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Monitoring</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infrastructure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used</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application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developers,</a:t>
            </a:r>
            <a:r>
              <a:rPr lang="en-US" sz="2000" spc="-45" dirty="0">
                <a:solidFill>
                  <a:sysClr val="windowText" lastClr="000000"/>
                </a:solidFill>
                <a:latin typeface="Arial MT"/>
                <a:cs typeface="Arial MT"/>
              </a:rPr>
              <a:t> </a:t>
            </a:r>
            <a:r>
              <a:rPr lang="en-US" sz="2000" spc="-10" dirty="0">
                <a:solidFill>
                  <a:sysClr val="windowText" lastClr="000000"/>
                </a:solidFill>
                <a:latin typeface="Arial MT"/>
                <a:cs typeface="Arial MT"/>
              </a:rPr>
              <a:t>users,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system</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administrators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collect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track</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metrics</a:t>
            </a:r>
            <a:r>
              <a:rPr lang="en-US" sz="2000" spc="500" dirty="0">
                <a:solidFill>
                  <a:sysClr val="windowText" lastClr="000000"/>
                </a:solidFill>
                <a:latin typeface="Arial MT"/>
                <a:cs typeface="Arial MT"/>
              </a:rPr>
              <a:t> </a:t>
            </a:r>
            <a:r>
              <a:rPr lang="en-US" sz="2000" dirty="0">
                <a:solidFill>
                  <a:sysClr val="windowText" lastClr="000000"/>
                </a:solidFill>
                <a:latin typeface="Arial MT"/>
                <a:cs typeface="Arial MT"/>
              </a:rPr>
              <a:t>important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optimizing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performance</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applications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for </a:t>
            </a:r>
            <a:r>
              <a:rPr lang="en-US" sz="2000" dirty="0">
                <a:solidFill>
                  <a:sysClr val="windowText" lastClr="000000"/>
                </a:solidFill>
                <a:latin typeface="Arial MT"/>
                <a:cs typeface="Arial MT"/>
              </a:rPr>
              <a:t>increasing</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efficiency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resource</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utilization.</a:t>
            </a:r>
            <a:endParaRPr lang="en-US" sz="2000" dirty="0">
              <a:solidFill>
                <a:sysClr val="windowText" lastClr="000000"/>
              </a:solidFill>
              <a:latin typeface="Arial MT"/>
              <a:cs typeface="Arial MT"/>
            </a:endParaRPr>
          </a:p>
          <a:p>
            <a:pPr marL="355600" marR="90805" lvl="0" indent="-342900" fontAlgn="auto">
              <a:spcBef>
                <a:spcPts val="48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Without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installing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any</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software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user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monitor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either</a:t>
            </a:r>
            <a:r>
              <a:rPr lang="en-US" sz="2000" spc="-35" dirty="0">
                <a:solidFill>
                  <a:sysClr val="windowText" lastClr="000000"/>
                </a:solidFill>
                <a:latin typeface="Arial MT"/>
                <a:cs typeface="Arial MT"/>
              </a:rPr>
              <a:t> </a:t>
            </a:r>
            <a:r>
              <a:rPr lang="en-US" sz="2000" spc="-10" dirty="0">
                <a:solidFill>
                  <a:sysClr val="windowText" lastClr="000000"/>
                </a:solidFill>
                <a:latin typeface="Arial MT"/>
                <a:cs typeface="Arial MT"/>
              </a:rPr>
              <a:t>seven </a:t>
            </a:r>
            <a:r>
              <a:rPr lang="en-US" sz="2000" dirty="0">
                <a:solidFill>
                  <a:sysClr val="windowText" lastClr="000000"/>
                </a:solidFill>
                <a:latin typeface="Arial MT"/>
                <a:cs typeface="Arial MT"/>
              </a:rPr>
              <a:t>or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eight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pre-selected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metrics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view graphs</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and </a:t>
            </a:r>
            <a:r>
              <a:rPr lang="en-US" sz="2000" dirty="0">
                <a:solidFill>
                  <a:sysClr val="windowText" lastClr="000000"/>
                </a:solidFill>
                <a:latin typeface="Arial MT"/>
                <a:cs typeface="Arial MT"/>
              </a:rPr>
              <a:t>statistics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these</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metrics.</a:t>
            </a:r>
            <a:endParaRPr lang="en-US" sz="2000" dirty="0">
              <a:solidFill>
                <a:sysClr val="windowText" lastClr="000000"/>
              </a:solidFill>
              <a:latin typeface="Arial MT"/>
              <a:cs typeface="Arial MT"/>
            </a:endParaRPr>
          </a:p>
          <a:p>
            <a:pPr marL="355600" marR="5080" lvl="0" indent="-342900" fontAlgn="auto">
              <a:spcBef>
                <a:spcPts val="48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When</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launching</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Amazon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Machine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Image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(AMI)</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user</a:t>
            </a:r>
            <a:r>
              <a:rPr lang="en-US" sz="2000" spc="-25" dirty="0">
                <a:solidFill>
                  <a:sysClr val="windowText" lastClr="000000"/>
                </a:solidFill>
                <a:latin typeface="Arial MT"/>
                <a:cs typeface="Arial MT"/>
              </a:rPr>
              <a:t> can </a:t>
            </a:r>
            <a:r>
              <a:rPr lang="en-US" sz="2000" dirty="0">
                <a:solidFill>
                  <a:sysClr val="windowText" lastClr="000000"/>
                </a:solidFill>
                <a:latin typeface="Arial MT"/>
                <a:cs typeface="Arial MT"/>
              </a:rPr>
              <a:t>start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dirty="0" err="1">
                <a:solidFill>
                  <a:sysClr val="windowText" lastClr="000000"/>
                </a:solidFill>
                <a:latin typeface="Arial MT"/>
                <a:cs typeface="Arial MT"/>
              </a:rPr>
              <a:t>CloudWatch</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specify</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type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monitoring:</a:t>
            </a:r>
            <a:endParaRPr lang="en-US" sz="2000" dirty="0">
              <a:solidFill>
                <a:sysClr val="windowText" lastClr="000000"/>
              </a:solidFill>
              <a:latin typeface="Arial MT"/>
              <a:cs typeface="Arial MT"/>
            </a:endParaRPr>
          </a:p>
          <a:p>
            <a:pPr marL="756285" marR="606425" lvl="1" indent="-287020" fontAlgn="auto">
              <a:spcBef>
                <a:spcPts val="440"/>
              </a:spcBef>
              <a:spcAft>
                <a:spcPts val="0"/>
              </a:spcAft>
              <a:buClr>
                <a:srgbClr val="9898CC"/>
              </a:buClr>
              <a:buSzPct val="80555"/>
              <a:buFont typeface="Wingdings"/>
              <a:buChar char=""/>
              <a:tabLst>
                <a:tab pos="756285" algn="l"/>
              </a:tabLst>
            </a:pPr>
            <a:r>
              <a:rPr lang="en-US" sz="1800" dirty="0">
                <a:solidFill>
                  <a:sysClr val="windowText" lastClr="000000"/>
                </a:solidFill>
                <a:latin typeface="Arial MT"/>
                <a:cs typeface="Arial MT"/>
              </a:rPr>
              <a:t>Basic</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Monitoring</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free</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charge;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collects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data</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at</a:t>
            </a:r>
            <a:r>
              <a:rPr lang="en-US" sz="1800" spc="-10" dirty="0">
                <a:solidFill>
                  <a:sysClr val="windowText" lastClr="000000"/>
                </a:solidFill>
                <a:latin typeface="Arial MT"/>
                <a:cs typeface="Arial MT"/>
              </a:rPr>
              <a:t> five-minute </a:t>
            </a:r>
            <a:r>
              <a:rPr lang="en-US" sz="1800" dirty="0">
                <a:solidFill>
                  <a:sysClr val="windowText" lastClr="000000"/>
                </a:solidFill>
                <a:latin typeface="Arial MT"/>
                <a:cs typeface="Arial MT"/>
              </a:rPr>
              <a:t>intervals for</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up</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to</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seven</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metrics.</a:t>
            </a:r>
            <a:endParaRPr lang="en-US" sz="1800" dirty="0">
              <a:solidFill>
                <a:sysClr val="windowText" lastClr="000000"/>
              </a:solidFill>
              <a:latin typeface="Arial MT"/>
              <a:cs typeface="Arial MT"/>
            </a:endParaRPr>
          </a:p>
          <a:p>
            <a:pPr marL="755650" lvl="1" indent="-285750" fontAlgn="auto">
              <a:spcBef>
                <a:spcPts val="434"/>
              </a:spcBef>
              <a:spcAft>
                <a:spcPts val="0"/>
              </a:spcAft>
              <a:buClr>
                <a:srgbClr val="9898CC"/>
              </a:buClr>
              <a:buSzPct val="80555"/>
              <a:buFont typeface="Wingdings"/>
              <a:buChar char=""/>
              <a:tabLst>
                <a:tab pos="755650" algn="l"/>
                <a:tab pos="2851785" algn="l"/>
              </a:tabLst>
            </a:pPr>
            <a:r>
              <a:rPr lang="en-US" sz="1800" dirty="0">
                <a:solidFill>
                  <a:sysClr val="windowText" lastClr="000000"/>
                </a:solidFill>
                <a:latin typeface="Arial MT"/>
                <a:cs typeface="Arial MT"/>
              </a:rPr>
              <a:t>Detailed</a:t>
            </a:r>
            <a:r>
              <a:rPr lang="en-US" sz="1800" spc="-20" dirty="0">
                <a:solidFill>
                  <a:sysClr val="windowText" lastClr="000000"/>
                </a:solidFill>
                <a:latin typeface="Arial MT"/>
                <a:cs typeface="Arial MT"/>
              </a:rPr>
              <a:t> </a:t>
            </a:r>
            <a:r>
              <a:rPr lang="en-US" sz="1800" spc="-10" dirty="0">
                <a:solidFill>
                  <a:sysClr val="windowText" lastClr="000000"/>
                </a:solidFill>
                <a:latin typeface="Arial MT"/>
                <a:cs typeface="Arial MT"/>
              </a:rPr>
              <a:t>Monitoring</a:t>
            </a:r>
            <a:r>
              <a:rPr lang="en-US" sz="1800" dirty="0">
                <a:solidFill>
                  <a:sysClr val="windowText" lastClr="000000"/>
                </a:solidFill>
                <a:latin typeface="Arial MT"/>
                <a:cs typeface="Arial MT"/>
              </a:rPr>
              <a:t>	-</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subject</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to</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charge;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collects</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data</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at</a:t>
            </a:r>
            <a:r>
              <a:rPr lang="en-US" sz="1800" spc="-20" dirty="0">
                <a:solidFill>
                  <a:sysClr val="windowText" lastClr="000000"/>
                </a:solidFill>
                <a:latin typeface="Arial MT"/>
                <a:cs typeface="Arial MT"/>
              </a:rPr>
              <a:t> </a:t>
            </a:r>
            <a:r>
              <a:rPr lang="en-US" sz="1800" spc="-25" dirty="0">
                <a:solidFill>
                  <a:sysClr val="windowText" lastClr="000000"/>
                </a:solidFill>
                <a:latin typeface="Arial MT"/>
                <a:cs typeface="Arial MT"/>
              </a:rPr>
              <a:t>one</a:t>
            </a:r>
            <a:endParaRPr lang="en-US" sz="1800" dirty="0">
              <a:solidFill>
                <a:sysClr val="windowText" lastClr="000000"/>
              </a:solidFill>
              <a:latin typeface="Arial MT"/>
              <a:cs typeface="Arial MT"/>
            </a:endParaRPr>
          </a:p>
          <a:p>
            <a:pPr marL="756285" lvl="0" indent="0" fontAlgn="auto">
              <a:spcBef>
                <a:spcPts val="0"/>
              </a:spcBef>
              <a:spcAft>
                <a:spcPts val="0"/>
              </a:spcAft>
              <a:buClrTx/>
              <a:buSzTx/>
              <a:buNone/>
            </a:pPr>
            <a:r>
              <a:rPr lang="en-US" sz="1800" dirty="0">
                <a:solidFill>
                  <a:sysClr val="windowText" lastClr="000000"/>
                </a:solidFill>
                <a:latin typeface="Arial MT"/>
                <a:cs typeface="Arial MT"/>
              </a:rPr>
              <a:t>minute</a:t>
            </a:r>
            <a:r>
              <a:rPr lang="en-US" sz="1800" spc="-35" dirty="0">
                <a:solidFill>
                  <a:sysClr val="windowText" lastClr="000000"/>
                </a:solidFill>
                <a:latin typeface="Arial MT"/>
                <a:cs typeface="Arial MT"/>
              </a:rPr>
              <a:t> </a:t>
            </a:r>
            <a:r>
              <a:rPr lang="en-US" sz="1800" spc="-10" dirty="0">
                <a:solidFill>
                  <a:sysClr val="windowText" lastClr="000000"/>
                </a:solidFill>
                <a:latin typeface="Arial MT"/>
                <a:cs typeface="Arial MT"/>
              </a:rPr>
              <a:t>interval.</a:t>
            </a:r>
            <a:endParaRPr lang="en-US" sz="18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401718577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a:t>
            </a:r>
            <a:r>
              <a:rPr lang="en-US" spc="-15" dirty="0"/>
              <a:t> </a:t>
            </a:r>
            <a:r>
              <a:rPr lang="en-US" dirty="0"/>
              <a:t>services</a:t>
            </a:r>
            <a:r>
              <a:rPr lang="en-US" spc="-45" dirty="0"/>
              <a:t> </a:t>
            </a:r>
            <a:r>
              <a:rPr lang="en-US" dirty="0"/>
              <a:t>introduced</a:t>
            </a:r>
            <a:r>
              <a:rPr lang="en-US" spc="-35" dirty="0"/>
              <a:t> </a:t>
            </a:r>
            <a:r>
              <a:rPr lang="en-US" dirty="0"/>
              <a:t>in</a:t>
            </a:r>
            <a:r>
              <a:rPr lang="en-US" spc="-20" dirty="0"/>
              <a:t> 2012</a:t>
            </a:r>
            <a:endParaRPr lang="en-US" dirty="0"/>
          </a:p>
        </p:txBody>
      </p:sp>
      <p:sp>
        <p:nvSpPr>
          <p:cNvPr id="3" name="Content Placeholder 2"/>
          <p:cNvSpPr>
            <a:spLocks noGrp="1"/>
          </p:cNvSpPr>
          <p:nvPr>
            <p:ph idx="1"/>
          </p:nvPr>
        </p:nvSpPr>
        <p:spPr>
          <a:xfrm>
            <a:off x="233779" y="1144479"/>
            <a:ext cx="8382000" cy="5181600"/>
          </a:xfrm>
        </p:spPr>
        <p:txBody>
          <a:bodyPr/>
          <a:lstStyle/>
          <a:p>
            <a:pPr marL="354965" lvl="0" indent="-342265" fontAlgn="auto">
              <a:spcBef>
                <a:spcPts val="105"/>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Route</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53</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low-</a:t>
            </a:r>
            <a:r>
              <a:rPr lang="en-US" sz="2000" dirty="0">
                <a:solidFill>
                  <a:sysClr val="windowText" lastClr="000000"/>
                </a:solidFill>
                <a:latin typeface="Arial MT"/>
                <a:cs typeface="Arial MT"/>
              </a:rPr>
              <a:t>latency</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DNS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service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used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manage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40" dirty="0">
                <a:solidFill>
                  <a:sysClr val="windowText" lastClr="000000"/>
                </a:solidFill>
                <a:latin typeface="Arial MT"/>
                <a:cs typeface="Arial MT"/>
              </a:rPr>
              <a:t> </a:t>
            </a:r>
            <a:r>
              <a:rPr lang="en-US" sz="2000" spc="-25" dirty="0">
                <a:solidFill>
                  <a:sysClr val="windowText" lastClr="000000"/>
                </a:solidFill>
                <a:latin typeface="Arial MT"/>
                <a:cs typeface="Arial MT"/>
              </a:rPr>
              <a:t>DNS</a:t>
            </a:r>
            <a:endParaRPr lang="en-US" sz="2000" dirty="0">
              <a:solidFill>
                <a:sysClr val="windowText" lastClr="000000"/>
              </a:solidFill>
              <a:latin typeface="Arial MT"/>
              <a:cs typeface="Arial MT"/>
            </a:endParaRPr>
          </a:p>
          <a:p>
            <a:pPr marL="355600" lvl="0" indent="0" fontAlgn="auto">
              <a:spcBef>
                <a:spcPts val="5"/>
              </a:spcBef>
              <a:spcAft>
                <a:spcPts val="0"/>
              </a:spcAft>
              <a:buClrTx/>
              <a:buSzTx/>
              <a:buNone/>
            </a:pPr>
            <a:r>
              <a:rPr lang="en-US" sz="2000" dirty="0">
                <a:solidFill>
                  <a:sysClr val="windowText" lastClr="000000"/>
                </a:solidFill>
                <a:latin typeface="Arial MT"/>
                <a:cs typeface="Arial MT"/>
              </a:rPr>
              <a:t>public</a:t>
            </a:r>
            <a:r>
              <a:rPr lang="en-US" sz="2000" spc="-65" dirty="0">
                <a:solidFill>
                  <a:sysClr val="windowText" lastClr="000000"/>
                </a:solidFill>
                <a:latin typeface="Arial MT"/>
                <a:cs typeface="Arial MT"/>
              </a:rPr>
              <a:t> </a:t>
            </a:r>
            <a:r>
              <a:rPr lang="en-US" sz="2000" spc="-10" dirty="0">
                <a:solidFill>
                  <a:sysClr val="windowText" lastClr="000000"/>
                </a:solidFill>
                <a:latin typeface="Arial MT"/>
                <a:cs typeface="Arial MT"/>
              </a:rPr>
              <a:t>records.</a:t>
            </a:r>
            <a:endParaRPr lang="en-US" sz="2000" dirty="0">
              <a:solidFill>
                <a:sysClr val="windowText" lastClr="000000"/>
              </a:solidFill>
              <a:latin typeface="Arial MT"/>
              <a:cs typeface="Arial MT"/>
            </a:endParaRPr>
          </a:p>
          <a:p>
            <a:pPr marL="355600" marR="122555"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Elastic</a:t>
            </a:r>
            <a:r>
              <a:rPr lang="en-US" sz="2000" i="1" spc="-15" dirty="0">
                <a:solidFill>
                  <a:sysClr val="windowText" lastClr="000000"/>
                </a:solidFill>
                <a:latin typeface="Arial"/>
                <a:cs typeface="Arial"/>
              </a:rPr>
              <a:t> </a:t>
            </a:r>
            <a:r>
              <a:rPr lang="en-US" sz="2000" i="1" dirty="0" err="1">
                <a:solidFill>
                  <a:sysClr val="windowText" lastClr="000000"/>
                </a:solidFill>
                <a:latin typeface="Arial"/>
                <a:cs typeface="Arial"/>
              </a:rPr>
              <a:t>MapReduce</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(EMR)</a:t>
            </a:r>
            <a:r>
              <a:rPr lang="en-US" sz="2000" i="1" spc="-1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supports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processing</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large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amounts</a:t>
            </a:r>
            <a:r>
              <a:rPr lang="en-US" sz="2000" spc="-35" dirty="0">
                <a:solidFill>
                  <a:sysClr val="windowText" lastClr="000000"/>
                </a:solidFill>
                <a:latin typeface="Arial MT"/>
                <a:cs typeface="Arial MT"/>
              </a:rPr>
              <a:t> </a:t>
            </a:r>
            <a:r>
              <a:rPr lang="en-US" sz="2000" spc="-25" dirty="0">
                <a:solidFill>
                  <a:sysClr val="windowText" lastClr="000000"/>
                </a:solidFill>
                <a:latin typeface="Arial MT"/>
                <a:cs typeface="Arial MT"/>
              </a:rPr>
              <a:t>of </a:t>
            </a:r>
            <a:r>
              <a:rPr lang="en-US" sz="2000" dirty="0">
                <a:solidFill>
                  <a:sysClr val="windowText" lastClr="000000"/>
                </a:solidFill>
                <a:latin typeface="Arial MT"/>
                <a:cs typeface="Arial MT"/>
              </a:rPr>
              <a:t>data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using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hosted</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Hadoop</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running</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10" dirty="0">
                <a:solidFill>
                  <a:sysClr val="windowText" lastClr="000000"/>
                </a:solidFill>
                <a:latin typeface="Arial MT"/>
                <a:cs typeface="Arial MT"/>
              </a:rPr>
              <a:t> </a:t>
            </a:r>
            <a:r>
              <a:rPr lang="en-US" sz="2000" i="1" spc="-20" dirty="0">
                <a:solidFill>
                  <a:sysClr val="windowText" lastClr="000000"/>
                </a:solidFill>
                <a:latin typeface="Arial"/>
                <a:cs typeface="Arial"/>
              </a:rPr>
              <a:t>EC2</a:t>
            </a:r>
            <a:r>
              <a:rPr lang="en-US" sz="2000" spc="-20" dirty="0">
                <a:solidFill>
                  <a:sysClr val="windowText" lastClr="000000"/>
                </a:solidFill>
                <a:latin typeface="Arial MT"/>
                <a:cs typeface="Arial MT"/>
              </a:rPr>
              <a:t>.</a:t>
            </a:r>
            <a:endParaRPr lang="en-US" sz="2000" dirty="0">
              <a:solidFill>
                <a:sysClr val="windowText" lastClr="000000"/>
              </a:solidFill>
              <a:latin typeface="Arial MT"/>
              <a:cs typeface="Arial MT"/>
            </a:endParaRPr>
          </a:p>
          <a:p>
            <a:pPr marL="354965" marR="5080" lvl="0" indent="-342900" fontAlgn="auto">
              <a:spcBef>
                <a:spcPts val="480"/>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Simple</a:t>
            </a:r>
            <a:r>
              <a:rPr lang="en-US" sz="2000" i="1" spc="-5" dirty="0">
                <a:solidFill>
                  <a:sysClr val="windowText" lastClr="000000"/>
                </a:solidFill>
                <a:latin typeface="Arial"/>
                <a:cs typeface="Arial"/>
              </a:rPr>
              <a:t> </a:t>
            </a:r>
            <a:r>
              <a:rPr lang="en-US" sz="2000" i="1" dirty="0">
                <a:solidFill>
                  <a:sysClr val="windowText" lastClr="000000"/>
                </a:solidFill>
                <a:latin typeface="Arial"/>
                <a:cs typeface="Arial"/>
              </a:rPr>
              <a:t>Workflow</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Service</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(SWF)</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supports</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workflow</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management; </a:t>
            </a:r>
            <a:r>
              <a:rPr lang="en-US" sz="2000" dirty="0">
                <a:solidFill>
                  <a:sysClr val="windowText" lastClr="000000"/>
                </a:solidFill>
                <a:latin typeface="Arial MT"/>
                <a:cs typeface="Arial MT"/>
              </a:rPr>
              <a:t>allows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scheduling,</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management</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dependencies,</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coordination</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of </a:t>
            </a:r>
            <a:r>
              <a:rPr lang="en-US" sz="2000" dirty="0">
                <a:solidFill>
                  <a:sysClr val="windowText" lastClr="000000"/>
                </a:solidFill>
                <a:latin typeface="Arial MT"/>
                <a:cs typeface="Arial MT"/>
              </a:rPr>
              <a:t>multiple</a:t>
            </a:r>
            <a:r>
              <a:rPr lang="en-US" sz="2000" spc="-40" dirty="0">
                <a:solidFill>
                  <a:sysClr val="windowText" lastClr="000000"/>
                </a:solidFill>
                <a:latin typeface="Arial MT"/>
                <a:cs typeface="Arial MT"/>
              </a:rPr>
              <a:t> </a:t>
            </a:r>
            <a:r>
              <a:rPr lang="en-US" sz="2000" i="1" dirty="0">
                <a:solidFill>
                  <a:sysClr val="windowText" lastClr="000000"/>
                </a:solidFill>
                <a:latin typeface="Arial"/>
                <a:cs typeface="Arial"/>
              </a:rPr>
              <a:t>EC2</a:t>
            </a:r>
            <a:r>
              <a:rPr lang="en-US" sz="2000" i="1" spc="-45" dirty="0">
                <a:solidFill>
                  <a:sysClr val="windowText" lastClr="000000"/>
                </a:solidFill>
                <a:latin typeface="Arial"/>
                <a:cs typeface="Arial"/>
              </a:rPr>
              <a:t> </a:t>
            </a:r>
            <a:r>
              <a:rPr lang="en-US" sz="2000" spc="-10" dirty="0">
                <a:solidFill>
                  <a:sysClr val="windowText" lastClr="000000"/>
                </a:solidFill>
                <a:latin typeface="Arial MT"/>
                <a:cs typeface="Arial MT"/>
              </a:rPr>
              <a:t>instances.</a:t>
            </a:r>
            <a:endParaRPr lang="en-US" sz="2000" dirty="0">
              <a:solidFill>
                <a:sysClr val="windowText" lastClr="000000"/>
              </a:solidFill>
              <a:latin typeface="Arial MT"/>
              <a:cs typeface="Arial MT"/>
            </a:endParaRPr>
          </a:p>
          <a:p>
            <a:pPr marL="355600" marR="92075" lvl="0" indent="-342900" fontAlgn="auto">
              <a:spcBef>
                <a:spcPts val="480"/>
              </a:spcBef>
              <a:spcAft>
                <a:spcPts val="0"/>
              </a:spcAft>
              <a:buClrTx/>
              <a:buSzTx/>
              <a:buFont typeface="Wingdings"/>
              <a:buChar char=""/>
              <a:tabLst>
                <a:tab pos="355600" algn="l"/>
                <a:tab pos="425450" algn="l"/>
                <a:tab pos="2076450" algn="l"/>
              </a:tabLst>
            </a:pPr>
            <a:r>
              <a:rPr lang="en-US" sz="1500" dirty="0">
                <a:solidFill>
                  <a:srgbClr val="00007C"/>
                </a:solidFill>
                <a:latin typeface="Times New Roman"/>
                <a:cs typeface="Times New Roman"/>
              </a:rPr>
              <a:t>	</a:t>
            </a:r>
            <a:r>
              <a:rPr lang="en-US" sz="2000" i="1" dirty="0" err="1">
                <a:solidFill>
                  <a:sysClr val="windowText" lastClr="000000"/>
                </a:solidFill>
                <a:latin typeface="Arial"/>
                <a:cs typeface="Arial"/>
              </a:rPr>
              <a:t>ElastiCache</a:t>
            </a:r>
            <a:r>
              <a:rPr lang="en-US" sz="2000" i="1" spc="-20" dirty="0">
                <a:solidFill>
                  <a:sysClr val="windowText" lastClr="000000"/>
                </a:solidFill>
                <a:latin typeface="Arial"/>
                <a:cs typeface="Arial"/>
              </a:rPr>
              <a:t> </a:t>
            </a:r>
            <a:r>
              <a:rPr lang="en-US" sz="2000" spc="-50" dirty="0">
                <a:solidFill>
                  <a:sysClr val="windowText" lastClr="000000"/>
                </a:solidFill>
                <a:latin typeface="Arial MT"/>
                <a:cs typeface="Arial MT"/>
              </a:rPr>
              <a:t>-</a:t>
            </a:r>
            <a:r>
              <a:rPr lang="en-US" sz="2000" dirty="0">
                <a:solidFill>
                  <a:sysClr val="windowText" lastClr="000000"/>
                </a:solidFill>
                <a:latin typeface="Arial MT"/>
                <a:cs typeface="Arial MT"/>
              </a:rPr>
              <a:t>	enables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web</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applications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retrieve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40" dirty="0">
                <a:solidFill>
                  <a:sysClr val="windowText" lastClr="000000"/>
                </a:solidFill>
                <a:latin typeface="Arial MT"/>
                <a:cs typeface="Arial MT"/>
              </a:rPr>
              <a:t> </a:t>
            </a:r>
            <a:r>
              <a:rPr lang="en-US" sz="2000" spc="-50" dirty="0">
                <a:solidFill>
                  <a:sysClr val="windowText" lastClr="000000"/>
                </a:solidFill>
                <a:latin typeface="Arial MT"/>
                <a:cs typeface="Arial MT"/>
              </a:rPr>
              <a:t>a </a:t>
            </a:r>
            <a:r>
              <a:rPr lang="en-US" sz="2000" dirty="0">
                <a:solidFill>
                  <a:sysClr val="windowText" lastClr="000000"/>
                </a:solidFill>
                <a:latin typeface="Arial MT"/>
                <a:cs typeface="Arial MT"/>
              </a:rPr>
              <a:t>managed</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in-</a:t>
            </a:r>
            <a:r>
              <a:rPr lang="en-US" sz="2000" dirty="0">
                <a:solidFill>
                  <a:sysClr val="windowText" lastClr="000000"/>
                </a:solidFill>
                <a:latin typeface="Arial MT"/>
                <a:cs typeface="Arial MT"/>
              </a:rPr>
              <a:t>memory</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caching</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system</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rather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much</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slower</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disk- </a:t>
            </a:r>
            <a:r>
              <a:rPr lang="en-US" sz="2000" dirty="0">
                <a:solidFill>
                  <a:sysClr val="windowText" lastClr="000000"/>
                </a:solidFill>
                <a:latin typeface="Arial MT"/>
                <a:cs typeface="Arial MT"/>
              </a:rPr>
              <a:t>based</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database.</a:t>
            </a:r>
            <a:endParaRPr lang="en-US" sz="2000" dirty="0">
              <a:solidFill>
                <a:sysClr val="windowText" lastClr="000000"/>
              </a:solidFill>
              <a:latin typeface="Arial MT"/>
              <a:cs typeface="Arial MT"/>
            </a:endParaRPr>
          </a:p>
          <a:p>
            <a:pPr marL="354965" marR="1000760" lvl="0" indent="-342900" fontAlgn="auto">
              <a:spcBef>
                <a:spcPts val="484"/>
              </a:spcBef>
              <a:spcAft>
                <a:spcPts val="0"/>
              </a:spcAft>
              <a:buClr>
                <a:srgbClr val="00007C"/>
              </a:buClr>
              <a:buSzPct val="75000"/>
              <a:buFont typeface="Wingdings"/>
              <a:buChar char=""/>
              <a:tabLst>
                <a:tab pos="354965" algn="l"/>
              </a:tabLst>
            </a:pPr>
            <a:r>
              <a:rPr lang="en-US" sz="2000" i="1" dirty="0" err="1">
                <a:solidFill>
                  <a:sysClr val="windowText" lastClr="000000"/>
                </a:solidFill>
                <a:latin typeface="Arial"/>
                <a:cs typeface="Arial"/>
              </a:rPr>
              <a:t>DynamoDB</a:t>
            </a:r>
            <a:r>
              <a:rPr lang="en-US" sz="2000" i="1" spc="-3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scalable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low-</a:t>
            </a:r>
            <a:r>
              <a:rPr lang="en-US" sz="2000" dirty="0">
                <a:solidFill>
                  <a:sysClr val="windowText" lastClr="000000"/>
                </a:solidFill>
                <a:latin typeface="Arial MT"/>
                <a:cs typeface="Arial MT"/>
              </a:rPr>
              <a:t>latency</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fully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managed</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NoSQL </a:t>
            </a:r>
            <a:r>
              <a:rPr lang="en-US" sz="2000" dirty="0">
                <a:solidFill>
                  <a:sysClr val="windowText" lastClr="000000"/>
                </a:solidFill>
                <a:latin typeface="Arial MT"/>
                <a:cs typeface="Arial MT"/>
              </a:rPr>
              <a:t>database</a:t>
            </a:r>
            <a:r>
              <a:rPr lang="en-US" sz="2000" spc="-35" dirty="0">
                <a:solidFill>
                  <a:sysClr val="windowText" lastClr="000000"/>
                </a:solidFill>
                <a:latin typeface="Arial MT"/>
                <a:cs typeface="Arial MT"/>
              </a:rPr>
              <a:t> </a:t>
            </a:r>
            <a:r>
              <a:rPr lang="en-US" sz="2000" spc="-10" dirty="0">
                <a:solidFill>
                  <a:sysClr val="windowText" lastClr="000000"/>
                </a:solidFill>
                <a:latin typeface="Arial MT"/>
                <a:cs typeface="Arial MT"/>
              </a:rPr>
              <a:t>service.</a:t>
            </a:r>
            <a:endParaRPr lang="en-US" sz="2000" dirty="0">
              <a:solidFill>
                <a:sysClr val="windowText" lastClr="000000"/>
              </a:solidFill>
              <a:latin typeface="Arial MT"/>
              <a:cs typeface="Arial MT"/>
            </a:endParaRPr>
          </a:p>
          <a:p>
            <a:pPr marL="355600" lvl="0" indent="-342900" fontAlgn="auto">
              <a:spcBef>
                <a:spcPts val="585"/>
              </a:spcBef>
              <a:spcAft>
                <a:spcPts val="0"/>
              </a:spcAft>
              <a:buClr>
                <a:srgbClr val="00007C"/>
              </a:buClr>
              <a:buSzPct val="75000"/>
              <a:buFont typeface="Wingdings"/>
              <a:buChar char=""/>
              <a:tabLst>
                <a:tab pos="355600" algn="l"/>
              </a:tabLst>
            </a:pPr>
            <a:r>
              <a:rPr lang="en-US" sz="2000" i="1" dirty="0" err="1">
                <a:solidFill>
                  <a:sysClr val="windowText" lastClr="000000"/>
                </a:solidFill>
                <a:latin typeface="Arial"/>
                <a:cs typeface="Arial"/>
              </a:rPr>
              <a:t>CloudFront</a:t>
            </a:r>
            <a:r>
              <a:rPr lang="en-US" sz="2000" i="1" spc="-3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web</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service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content</a:t>
            </a:r>
            <a:r>
              <a:rPr lang="en-US" sz="2000" spc="-45" dirty="0">
                <a:solidFill>
                  <a:sysClr val="windowText" lastClr="000000"/>
                </a:solidFill>
                <a:latin typeface="Arial MT"/>
                <a:cs typeface="Arial MT"/>
              </a:rPr>
              <a:t> </a:t>
            </a:r>
            <a:r>
              <a:rPr lang="en-US" sz="2000" spc="-10" dirty="0">
                <a:solidFill>
                  <a:sysClr val="windowText" lastClr="000000"/>
                </a:solidFill>
                <a:latin typeface="Arial MT"/>
                <a:cs typeface="Arial MT"/>
              </a:rPr>
              <a:t>delivery.</a:t>
            </a:r>
            <a:endParaRPr lang="en-US" sz="2000" dirty="0">
              <a:solidFill>
                <a:sysClr val="windowText" lastClr="000000"/>
              </a:solidFill>
              <a:latin typeface="Arial MT"/>
              <a:cs typeface="Arial MT"/>
            </a:endParaRPr>
          </a:p>
          <a:p>
            <a:pPr marL="355600" marR="162560" lvl="0" indent="-343535"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Elastic</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Load</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Balancer</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automatically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distributes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incoming </a:t>
            </a:r>
            <a:r>
              <a:rPr lang="en-US" sz="2000" dirty="0">
                <a:solidFill>
                  <a:sysClr val="windowText" lastClr="000000"/>
                </a:solidFill>
                <a:latin typeface="Arial MT"/>
                <a:cs typeface="Arial MT"/>
              </a:rPr>
              <a:t>requests</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across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multiple instances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application.</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203564053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55600" marR="5080" lvl="0" indent="-343535" fontAlgn="auto">
              <a:spcBef>
                <a:spcPts val="480"/>
              </a:spcBef>
              <a:spcAft>
                <a:spcPts val="0"/>
              </a:spcAft>
              <a:buClr>
                <a:srgbClr val="00007C"/>
              </a:buClr>
              <a:buSzPct val="75000"/>
              <a:buFont typeface="Wingdings"/>
              <a:buChar char=""/>
              <a:tabLst>
                <a:tab pos="355600" algn="l"/>
              </a:tabLst>
            </a:pPr>
            <a:r>
              <a:rPr lang="en-US" sz="1800" i="1" dirty="0">
                <a:solidFill>
                  <a:sysClr val="windowText" lastClr="000000"/>
                </a:solidFill>
                <a:latin typeface="Arial"/>
                <a:cs typeface="Arial"/>
              </a:rPr>
              <a:t>Elastic</a:t>
            </a:r>
            <a:r>
              <a:rPr lang="en-US" sz="1800" i="1" spc="-25" dirty="0">
                <a:solidFill>
                  <a:sysClr val="windowText" lastClr="000000"/>
                </a:solidFill>
                <a:latin typeface="Arial"/>
                <a:cs typeface="Arial"/>
              </a:rPr>
              <a:t> </a:t>
            </a:r>
            <a:r>
              <a:rPr lang="en-US" sz="1800" i="1" dirty="0">
                <a:solidFill>
                  <a:sysClr val="windowText" lastClr="000000"/>
                </a:solidFill>
                <a:latin typeface="Arial"/>
                <a:cs typeface="Arial"/>
              </a:rPr>
              <a:t>Beanstalk</a:t>
            </a:r>
            <a:r>
              <a:rPr lang="en-US" sz="1800" i="1" spc="-15" dirty="0">
                <a:solidFill>
                  <a:sysClr val="windowText" lastClr="000000"/>
                </a:solidFill>
                <a:latin typeface="Arial"/>
                <a:cs typeface="Arial"/>
              </a:rPr>
              <a:t> </a:t>
            </a:r>
            <a:r>
              <a:rPr lang="en-US" sz="1800" dirty="0">
                <a:solidFill>
                  <a:sysClr val="windowText" lastClr="000000"/>
                </a:solidFill>
                <a:latin typeface="Arial MT"/>
                <a:cs typeface="Arial MT"/>
              </a:rPr>
              <a:t>-</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handles</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automatically</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deployment,</a:t>
            </a:r>
            <a:r>
              <a:rPr lang="en-US" sz="1800" spc="-40" dirty="0">
                <a:solidFill>
                  <a:sysClr val="windowText" lastClr="000000"/>
                </a:solidFill>
                <a:latin typeface="Arial MT"/>
                <a:cs typeface="Arial MT"/>
              </a:rPr>
              <a:t> </a:t>
            </a:r>
            <a:r>
              <a:rPr lang="en-US" sz="1800" spc="-10" dirty="0">
                <a:solidFill>
                  <a:sysClr val="windowText" lastClr="000000"/>
                </a:solidFill>
                <a:latin typeface="Arial MT"/>
                <a:cs typeface="Arial MT"/>
              </a:rPr>
              <a:t>capacity </a:t>
            </a:r>
            <a:r>
              <a:rPr lang="en-US" sz="1800" dirty="0">
                <a:solidFill>
                  <a:sysClr val="windowText" lastClr="000000"/>
                </a:solidFill>
                <a:latin typeface="Arial MT"/>
                <a:cs typeface="Arial MT"/>
              </a:rPr>
              <a:t>provisioning,</a:t>
            </a:r>
            <a:r>
              <a:rPr lang="en-US" sz="1800" spc="-40" dirty="0">
                <a:solidFill>
                  <a:sysClr val="windowText" lastClr="000000"/>
                </a:solidFill>
                <a:latin typeface="Arial MT"/>
                <a:cs typeface="Arial MT"/>
              </a:rPr>
              <a:t> </a:t>
            </a:r>
            <a:r>
              <a:rPr lang="en-US" sz="1800" dirty="0">
                <a:solidFill>
                  <a:sysClr val="windowText" lastClr="000000"/>
                </a:solidFill>
                <a:latin typeface="Arial MT"/>
                <a:cs typeface="Arial MT"/>
              </a:rPr>
              <a:t>load balancing,</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auto-scaling,</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application </a:t>
            </a:r>
            <a:r>
              <a:rPr lang="en-US" sz="1800" dirty="0">
                <a:solidFill>
                  <a:sysClr val="windowText" lastClr="000000"/>
                </a:solidFill>
                <a:latin typeface="Arial MT"/>
                <a:cs typeface="Arial MT"/>
              </a:rPr>
              <a:t>monitoring</a:t>
            </a:r>
            <a:r>
              <a:rPr lang="en-US" sz="1800" spc="-25" dirty="0">
                <a:solidFill>
                  <a:sysClr val="windowText" lastClr="000000"/>
                </a:solidFill>
                <a:latin typeface="Arial MT"/>
                <a:cs typeface="Arial MT"/>
              </a:rPr>
              <a:t> </a:t>
            </a:r>
            <a:r>
              <a:rPr lang="en-US" sz="1800" spc="-10" dirty="0">
                <a:solidFill>
                  <a:sysClr val="windowText" lastClr="000000"/>
                </a:solidFill>
                <a:latin typeface="Arial MT"/>
                <a:cs typeface="Arial MT"/>
              </a:rPr>
              <a:t>functions.</a:t>
            </a:r>
            <a:endParaRPr lang="en-US" sz="1800" dirty="0">
              <a:solidFill>
                <a:sysClr val="windowText" lastClr="000000"/>
              </a:solidFill>
              <a:latin typeface="Arial MT"/>
              <a:cs typeface="Arial MT"/>
            </a:endParaRPr>
          </a:p>
          <a:p>
            <a:pPr marL="355600" marR="53975" lvl="0" indent="-343535" fontAlgn="auto">
              <a:spcBef>
                <a:spcPts val="484"/>
              </a:spcBef>
              <a:spcAft>
                <a:spcPts val="0"/>
              </a:spcAft>
              <a:buClrTx/>
              <a:buSzTx/>
              <a:buFont typeface="Wingdings"/>
              <a:buChar char=""/>
              <a:tabLst>
                <a:tab pos="355600" algn="l"/>
                <a:tab pos="425450" algn="l"/>
              </a:tabLst>
            </a:pPr>
            <a:r>
              <a:rPr lang="en-US" sz="1400" dirty="0">
                <a:solidFill>
                  <a:srgbClr val="00007C"/>
                </a:solidFill>
                <a:latin typeface="Times New Roman"/>
                <a:cs typeface="Times New Roman"/>
              </a:rPr>
              <a:t>	</a:t>
            </a:r>
            <a:r>
              <a:rPr lang="en-US" sz="1800" i="1" dirty="0" err="1">
                <a:solidFill>
                  <a:sysClr val="windowText" lastClr="000000"/>
                </a:solidFill>
                <a:latin typeface="Arial"/>
                <a:cs typeface="Arial"/>
              </a:rPr>
              <a:t>CloudFormation</a:t>
            </a:r>
            <a:r>
              <a:rPr lang="en-US" sz="1800" i="1" spc="-40" dirty="0">
                <a:solidFill>
                  <a:sysClr val="windowText" lastClr="000000"/>
                </a:solidFill>
                <a:latin typeface="Arial"/>
                <a:cs typeface="Arial"/>
              </a:rPr>
              <a:t> </a:t>
            </a:r>
            <a:r>
              <a:rPr lang="en-US" sz="1800" dirty="0">
                <a:solidFill>
                  <a:sysClr val="windowText" lastClr="000000"/>
                </a:solidFill>
                <a:latin typeface="Arial MT"/>
                <a:cs typeface="Arial MT"/>
              </a:rPr>
              <a:t>-</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allows</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creation</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stack</a:t>
            </a:r>
            <a:r>
              <a:rPr lang="en-US" sz="1800" spc="-40" dirty="0">
                <a:solidFill>
                  <a:sysClr val="windowText" lastClr="000000"/>
                </a:solidFill>
                <a:latin typeface="Arial MT"/>
                <a:cs typeface="Arial MT"/>
              </a:rPr>
              <a:t> </a:t>
            </a:r>
            <a:r>
              <a:rPr lang="en-US" sz="1800" dirty="0">
                <a:solidFill>
                  <a:sysClr val="windowText" lastClr="000000"/>
                </a:solidFill>
                <a:latin typeface="Arial MT"/>
                <a:cs typeface="Arial MT"/>
              </a:rPr>
              <a:t>describing</a:t>
            </a:r>
            <a:r>
              <a:rPr lang="en-US" sz="1800" spc="-50" dirty="0">
                <a:solidFill>
                  <a:sysClr val="windowText" lastClr="000000"/>
                </a:solidFill>
                <a:latin typeface="Arial MT"/>
                <a:cs typeface="Arial MT"/>
              </a:rPr>
              <a:t> </a:t>
            </a:r>
            <a:r>
              <a:rPr lang="en-US" sz="1800" spc="-25" dirty="0">
                <a:solidFill>
                  <a:sysClr val="windowText" lastClr="000000"/>
                </a:solidFill>
                <a:latin typeface="Arial MT"/>
                <a:cs typeface="Arial MT"/>
              </a:rPr>
              <a:t>the </a:t>
            </a:r>
            <a:r>
              <a:rPr lang="en-US" sz="1800" dirty="0">
                <a:solidFill>
                  <a:sysClr val="windowText" lastClr="000000"/>
                </a:solidFill>
                <a:latin typeface="Arial MT"/>
                <a:cs typeface="Arial MT"/>
              </a:rPr>
              <a:t>infrastructure</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an </a:t>
            </a:r>
            <a:r>
              <a:rPr lang="en-US" sz="1800" spc="-10" dirty="0">
                <a:solidFill>
                  <a:sysClr val="windowText" lastClr="000000"/>
                </a:solidFill>
                <a:latin typeface="Arial MT"/>
                <a:cs typeface="Arial MT"/>
              </a:rPr>
              <a:t>application.</a:t>
            </a:r>
            <a:endParaRPr lang="en-US" sz="1800" dirty="0">
              <a:solidFill>
                <a:sysClr val="windowText" lastClr="000000"/>
              </a:solidFill>
              <a:latin typeface="Arial MT"/>
              <a:cs typeface="Arial MT"/>
            </a:endParaRPr>
          </a:p>
          <a:p>
            <a:pPr marL="0" indent="0">
              <a:buNone/>
            </a:pPr>
            <a:r>
              <a:rPr lang="en-US" sz="2000" b="1" dirty="0" smtClean="0"/>
              <a:t>     Elastic</a:t>
            </a:r>
            <a:r>
              <a:rPr lang="en-US" sz="2000" b="1" spc="-30" dirty="0" smtClean="0"/>
              <a:t> </a:t>
            </a:r>
            <a:r>
              <a:rPr lang="en-US" sz="2000" b="1" spc="-10" dirty="0" smtClean="0"/>
              <a:t>Beanstalk</a:t>
            </a:r>
            <a:r>
              <a:rPr lang="en-US" sz="2000" b="1" spc="-10" dirty="0"/>
              <a:t>	</a:t>
            </a:r>
            <a:endParaRPr lang="en-US" sz="2000" b="1" spc="-10" dirty="0" smtClean="0"/>
          </a:p>
          <a:p>
            <a:pPr marL="355600" marR="276225" lvl="0" indent="-342900" fontAlgn="auto">
              <a:spcBef>
                <a:spcPts val="105"/>
              </a:spcBef>
              <a:spcAft>
                <a:spcPts val="0"/>
              </a:spcAft>
              <a:buClr>
                <a:srgbClr val="00007C"/>
              </a:buClr>
              <a:buSzPct val="75000"/>
              <a:buFont typeface="Wingdings"/>
              <a:buChar char=""/>
              <a:tabLst>
                <a:tab pos="355600" algn="l"/>
              </a:tabLst>
            </a:pPr>
            <a:r>
              <a:rPr lang="en-US" sz="1800" dirty="0">
                <a:solidFill>
                  <a:sysClr val="windowText" lastClr="000000"/>
                </a:solidFill>
                <a:latin typeface="Arial MT"/>
                <a:cs typeface="Arial MT"/>
              </a:rPr>
              <a:t>Handles</a:t>
            </a:r>
            <a:r>
              <a:rPr lang="en-US" sz="1800" spc="-45" dirty="0">
                <a:solidFill>
                  <a:sysClr val="windowText" lastClr="000000"/>
                </a:solidFill>
                <a:latin typeface="Arial MT"/>
                <a:cs typeface="Arial MT"/>
              </a:rPr>
              <a:t> </a:t>
            </a:r>
            <a:r>
              <a:rPr lang="en-US" sz="1800" dirty="0">
                <a:solidFill>
                  <a:sysClr val="windowText" lastClr="000000"/>
                </a:solidFill>
                <a:latin typeface="Arial MT"/>
                <a:cs typeface="Arial MT"/>
              </a:rPr>
              <a:t>automatically</a:t>
            </a:r>
            <a:r>
              <a:rPr lang="en-US" sz="1800" spc="-45"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40" dirty="0">
                <a:solidFill>
                  <a:sysClr val="windowText" lastClr="000000"/>
                </a:solidFill>
                <a:latin typeface="Arial MT"/>
                <a:cs typeface="Arial MT"/>
              </a:rPr>
              <a:t> </a:t>
            </a:r>
            <a:r>
              <a:rPr lang="en-US" sz="1800" dirty="0">
                <a:solidFill>
                  <a:sysClr val="windowText" lastClr="000000"/>
                </a:solidFill>
                <a:latin typeface="Arial MT"/>
                <a:cs typeface="Arial MT"/>
              </a:rPr>
              <a:t>deployment,</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capacity</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provisioning,</a:t>
            </a:r>
            <a:r>
              <a:rPr lang="en-US" sz="1800" spc="-50" dirty="0">
                <a:solidFill>
                  <a:sysClr val="windowText" lastClr="000000"/>
                </a:solidFill>
                <a:latin typeface="Arial MT"/>
                <a:cs typeface="Arial MT"/>
              </a:rPr>
              <a:t> </a:t>
            </a:r>
            <a:r>
              <a:rPr lang="en-US" sz="1800" spc="-20" dirty="0">
                <a:solidFill>
                  <a:sysClr val="windowText" lastClr="000000"/>
                </a:solidFill>
                <a:latin typeface="Arial MT"/>
                <a:cs typeface="Arial MT"/>
              </a:rPr>
              <a:t>load </a:t>
            </a:r>
            <a:r>
              <a:rPr lang="en-US" sz="1800" dirty="0">
                <a:solidFill>
                  <a:sysClr val="windowText" lastClr="000000"/>
                </a:solidFill>
                <a:latin typeface="Arial MT"/>
                <a:cs typeface="Arial MT"/>
              </a:rPr>
              <a:t>balancing,</a:t>
            </a:r>
            <a:r>
              <a:rPr lang="en-US" sz="1800" spc="-40" dirty="0">
                <a:solidFill>
                  <a:sysClr val="windowText" lastClr="000000"/>
                </a:solidFill>
                <a:latin typeface="Arial MT"/>
                <a:cs typeface="Arial MT"/>
              </a:rPr>
              <a:t> </a:t>
            </a:r>
            <a:r>
              <a:rPr lang="en-US" sz="1800" dirty="0">
                <a:solidFill>
                  <a:sysClr val="windowText" lastClr="000000"/>
                </a:solidFill>
                <a:latin typeface="Arial MT"/>
                <a:cs typeface="Arial MT"/>
              </a:rPr>
              <a:t>auto-scaling,</a:t>
            </a:r>
            <a:r>
              <a:rPr lang="en-US" sz="1800" spc="-50"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monitoring</a:t>
            </a:r>
            <a:r>
              <a:rPr lang="en-US" sz="1800" spc="-30" dirty="0">
                <a:solidFill>
                  <a:sysClr val="windowText" lastClr="000000"/>
                </a:solidFill>
                <a:latin typeface="Arial MT"/>
                <a:cs typeface="Arial MT"/>
              </a:rPr>
              <a:t> </a:t>
            </a:r>
            <a:r>
              <a:rPr lang="en-US" sz="1800" spc="-10" dirty="0">
                <a:solidFill>
                  <a:sysClr val="windowText" lastClr="000000"/>
                </a:solidFill>
                <a:latin typeface="Arial MT"/>
                <a:cs typeface="Arial MT"/>
              </a:rPr>
              <a:t>functions.</a:t>
            </a:r>
            <a:endParaRPr lang="en-US" sz="1800" dirty="0">
              <a:solidFill>
                <a:sysClr val="windowText" lastClr="000000"/>
              </a:solidFill>
              <a:latin typeface="Arial MT"/>
              <a:cs typeface="Arial MT"/>
            </a:endParaRPr>
          </a:p>
          <a:p>
            <a:pPr marL="354965" lvl="0" indent="-342265" fontAlgn="auto">
              <a:spcBef>
                <a:spcPts val="475"/>
              </a:spcBef>
              <a:spcAft>
                <a:spcPts val="0"/>
              </a:spcAft>
              <a:buClr>
                <a:srgbClr val="00007C"/>
              </a:buClr>
              <a:buSzPct val="75000"/>
              <a:buFont typeface="Wingdings"/>
              <a:buChar char=""/>
              <a:tabLst>
                <a:tab pos="354965" algn="l"/>
              </a:tabLst>
            </a:pPr>
            <a:r>
              <a:rPr lang="en-US" sz="1800" dirty="0">
                <a:solidFill>
                  <a:sysClr val="windowText" lastClr="000000"/>
                </a:solidFill>
                <a:latin typeface="Arial MT"/>
                <a:cs typeface="Arial MT"/>
              </a:rPr>
              <a:t>Interacts</a:t>
            </a:r>
            <a:r>
              <a:rPr lang="en-US" sz="1800" spc="-60" dirty="0">
                <a:solidFill>
                  <a:sysClr val="windowText" lastClr="000000"/>
                </a:solidFill>
                <a:latin typeface="Arial MT"/>
                <a:cs typeface="Arial MT"/>
              </a:rPr>
              <a:t> </a:t>
            </a:r>
            <a:r>
              <a:rPr lang="en-US" sz="1800" dirty="0">
                <a:solidFill>
                  <a:sysClr val="windowText" lastClr="000000"/>
                </a:solidFill>
                <a:latin typeface="Arial MT"/>
                <a:cs typeface="Arial MT"/>
              </a:rPr>
              <a:t>with</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other</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services</a:t>
            </a:r>
            <a:r>
              <a:rPr lang="en-US" sz="1800" spc="-40" dirty="0">
                <a:solidFill>
                  <a:sysClr val="windowText" lastClr="000000"/>
                </a:solidFill>
                <a:latin typeface="Arial MT"/>
                <a:cs typeface="Arial MT"/>
              </a:rPr>
              <a:t> </a:t>
            </a:r>
            <a:r>
              <a:rPr lang="en-US" sz="1800" dirty="0">
                <a:solidFill>
                  <a:sysClr val="windowText" lastClr="000000"/>
                </a:solidFill>
                <a:latin typeface="Arial MT"/>
                <a:cs typeface="Arial MT"/>
              </a:rPr>
              <a:t>including</a:t>
            </a:r>
            <a:r>
              <a:rPr lang="en-US" sz="1800" spc="5" dirty="0">
                <a:solidFill>
                  <a:sysClr val="windowText" lastClr="000000"/>
                </a:solidFill>
                <a:latin typeface="Arial MT"/>
                <a:cs typeface="Arial MT"/>
              </a:rPr>
              <a:t> </a:t>
            </a:r>
            <a:r>
              <a:rPr lang="en-US" sz="1800" i="1" dirty="0">
                <a:solidFill>
                  <a:sysClr val="windowText" lastClr="000000"/>
                </a:solidFill>
                <a:latin typeface="Arial"/>
                <a:cs typeface="Arial"/>
              </a:rPr>
              <a:t>EC2</a:t>
            </a:r>
            <a:r>
              <a:rPr lang="en-US" sz="1800" dirty="0">
                <a:solidFill>
                  <a:sysClr val="windowText" lastClr="000000"/>
                </a:solidFill>
                <a:latin typeface="Arial MT"/>
                <a:cs typeface="Arial MT"/>
              </a:rPr>
              <a:t>,</a:t>
            </a:r>
            <a:r>
              <a:rPr lang="en-US" sz="1800" spc="-30" dirty="0">
                <a:solidFill>
                  <a:sysClr val="windowText" lastClr="000000"/>
                </a:solidFill>
                <a:latin typeface="Arial MT"/>
                <a:cs typeface="Arial MT"/>
              </a:rPr>
              <a:t> </a:t>
            </a:r>
            <a:r>
              <a:rPr lang="en-US" sz="1800" i="1" dirty="0">
                <a:solidFill>
                  <a:sysClr val="windowText" lastClr="000000"/>
                </a:solidFill>
                <a:latin typeface="Arial"/>
                <a:cs typeface="Arial"/>
              </a:rPr>
              <a:t>S3</a:t>
            </a:r>
            <a:r>
              <a:rPr lang="en-US" sz="1800" dirty="0">
                <a:solidFill>
                  <a:sysClr val="windowText" lastClr="000000"/>
                </a:solidFill>
                <a:latin typeface="Arial MT"/>
                <a:cs typeface="Arial MT"/>
              </a:rPr>
              <a:t>,</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SNS,</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Elastic</a:t>
            </a:r>
            <a:r>
              <a:rPr lang="en-US" sz="1800" spc="-5" dirty="0">
                <a:solidFill>
                  <a:sysClr val="windowText" lastClr="000000"/>
                </a:solidFill>
                <a:latin typeface="Arial MT"/>
                <a:cs typeface="Arial MT"/>
              </a:rPr>
              <a:t> </a:t>
            </a:r>
            <a:r>
              <a:rPr lang="en-US" sz="1800" spc="-20" dirty="0">
                <a:solidFill>
                  <a:sysClr val="windowText" lastClr="000000"/>
                </a:solidFill>
                <a:latin typeface="Arial MT"/>
                <a:cs typeface="Arial MT"/>
              </a:rPr>
              <a:t>Load</a:t>
            </a:r>
            <a:endParaRPr lang="en-US" sz="1800" dirty="0">
              <a:solidFill>
                <a:sysClr val="windowText" lastClr="000000"/>
              </a:solidFill>
              <a:latin typeface="Arial MT"/>
              <a:cs typeface="Arial MT"/>
            </a:endParaRPr>
          </a:p>
          <a:p>
            <a:pPr marL="355600" lvl="0" indent="0" fontAlgn="auto">
              <a:spcBef>
                <a:spcPts val="5"/>
              </a:spcBef>
              <a:spcAft>
                <a:spcPts val="0"/>
              </a:spcAft>
              <a:buClrTx/>
              <a:buSzTx/>
              <a:buNone/>
            </a:pPr>
            <a:r>
              <a:rPr lang="en-US" sz="1800" dirty="0">
                <a:solidFill>
                  <a:sysClr val="windowText" lastClr="000000"/>
                </a:solidFill>
                <a:latin typeface="Arial MT"/>
                <a:cs typeface="Arial MT"/>
              </a:rPr>
              <a:t>Balance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15" dirty="0">
                <a:solidFill>
                  <a:sysClr val="windowText" lastClr="000000"/>
                </a:solidFill>
                <a:latin typeface="Arial MT"/>
                <a:cs typeface="Arial MT"/>
              </a:rPr>
              <a:t> </a:t>
            </a:r>
            <a:r>
              <a:rPr lang="en-US" sz="1800" spc="-10" dirty="0" err="1">
                <a:solidFill>
                  <a:sysClr val="windowText" lastClr="000000"/>
                </a:solidFill>
                <a:latin typeface="Arial MT"/>
                <a:cs typeface="Arial MT"/>
              </a:rPr>
              <a:t>AutoScaling</a:t>
            </a:r>
            <a:r>
              <a:rPr lang="en-US" sz="1800" spc="-10" dirty="0">
                <a:solidFill>
                  <a:sysClr val="windowText" lastClr="000000"/>
                </a:solidFill>
                <a:latin typeface="Arial MT"/>
                <a:cs typeface="Arial MT"/>
              </a:rPr>
              <a:t>.</a:t>
            </a:r>
            <a:endParaRPr lang="en-US" sz="1800" dirty="0">
              <a:solidFill>
                <a:sysClr val="windowText" lastClr="000000"/>
              </a:solidFill>
              <a:latin typeface="Arial MT"/>
              <a:cs typeface="Arial MT"/>
            </a:endParaRPr>
          </a:p>
          <a:p>
            <a:pPr marL="354965" lvl="0" indent="-342265" fontAlgn="auto">
              <a:spcBef>
                <a:spcPts val="480"/>
              </a:spcBef>
              <a:spcAft>
                <a:spcPts val="0"/>
              </a:spcAft>
              <a:buClr>
                <a:srgbClr val="00007C"/>
              </a:buClr>
              <a:buSzPct val="75000"/>
              <a:buFont typeface="Wingdings"/>
              <a:buChar char=""/>
              <a:tabLst>
                <a:tab pos="354965" algn="l"/>
              </a:tabLst>
            </a:pPr>
            <a:r>
              <a:rPr lang="en-US" sz="1800" dirty="0">
                <a:solidFill>
                  <a:sysClr val="windowText" lastClr="000000"/>
                </a:solidFill>
                <a:latin typeface="Arial MT"/>
                <a:cs typeface="Arial MT"/>
              </a:rPr>
              <a:t>The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management</a:t>
            </a:r>
            <a:r>
              <a:rPr lang="en-US" sz="1800" spc="-45" dirty="0">
                <a:solidFill>
                  <a:sysClr val="windowText" lastClr="000000"/>
                </a:solidFill>
                <a:latin typeface="Arial MT"/>
                <a:cs typeface="Arial MT"/>
              </a:rPr>
              <a:t> </a:t>
            </a:r>
            <a:r>
              <a:rPr lang="en-US" sz="1800" dirty="0">
                <a:solidFill>
                  <a:sysClr val="windowText" lastClr="000000"/>
                </a:solidFill>
                <a:latin typeface="Arial MT"/>
                <a:cs typeface="Arial MT"/>
              </a:rPr>
              <a:t>functions</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provided</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by</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service</a:t>
            </a:r>
            <a:r>
              <a:rPr lang="en-US" sz="1800" spc="-20" dirty="0">
                <a:solidFill>
                  <a:sysClr val="windowText" lastClr="000000"/>
                </a:solidFill>
                <a:latin typeface="Arial MT"/>
                <a:cs typeface="Arial MT"/>
              </a:rPr>
              <a:t> are:</a:t>
            </a:r>
            <a:endParaRPr lang="en-US" sz="1800" dirty="0">
              <a:solidFill>
                <a:sysClr val="windowText" lastClr="000000"/>
              </a:solidFill>
              <a:latin typeface="Arial MT"/>
              <a:cs typeface="Arial MT"/>
            </a:endParaRPr>
          </a:p>
          <a:p>
            <a:pPr marL="1454467" lvl="2" indent="-227965" fontAlgn="auto">
              <a:spcBef>
                <a:spcPts val="440"/>
              </a:spcBef>
              <a:spcAft>
                <a:spcPts val="0"/>
              </a:spcAft>
              <a:buClr>
                <a:srgbClr val="00007C"/>
              </a:buClr>
              <a:buSzPct val="63888"/>
              <a:buFont typeface="Wingdings"/>
              <a:buChar char=""/>
              <a:tabLst>
                <a:tab pos="1154430" algn="l"/>
              </a:tabLst>
            </a:pPr>
            <a:r>
              <a:rPr lang="en-US" sz="1600" dirty="0">
                <a:solidFill>
                  <a:sysClr val="windowText" lastClr="000000"/>
                </a:solidFill>
                <a:latin typeface="Arial MT"/>
                <a:cs typeface="Arial MT"/>
              </a:rPr>
              <a:t>Deploy</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a</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new</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application version</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(or</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rollback</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to</a:t>
            </a:r>
            <a:r>
              <a:rPr lang="en-US" sz="1600" spc="-30" dirty="0">
                <a:solidFill>
                  <a:sysClr val="windowText" lastClr="000000"/>
                </a:solidFill>
                <a:latin typeface="Arial MT"/>
                <a:cs typeface="Arial MT"/>
              </a:rPr>
              <a:t> </a:t>
            </a:r>
            <a:r>
              <a:rPr lang="en-US" sz="1600" dirty="0">
                <a:solidFill>
                  <a:sysClr val="windowText" lastClr="000000"/>
                </a:solidFill>
                <a:latin typeface="Arial MT"/>
                <a:cs typeface="Arial MT"/>
              </a:rPr>
              <a:t>a</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previous</a:t>
            </a:r>
            <a:r>
              <a:rPr lang="en-US" sz="1600" spc="5" dirty="0">
                <a:solidFill>
                  <a:sysClr val="windowText" lastClr="000000"/>
                </a:solidFill>
                <a:latin typeface="Arial MT"/>
                <a:cs typeface="Arial MT"/>
              </a:rPr>
              <a:t> </a:t>
            </a:r>
            <a:r>
              <a:rPr lang="en-US" sz="1600" spc="-10" dirty="0">
                <a:solidFill>
                  <a:sysClr val="windowText" lastClr="000000"/>
                </a:solidFill>
                <a:latin typeface="Arial MT"/>
                <a:cs typeface="Arial MT"/>
              </a:rPr>
              <a:t>version).</a:t>
            </a:r>
            <a:endParaRPr lang="en-US" sz="1600" dirty="0">
              <a:solidFill>
                <a:sysClr val="windowText" lastClr="000000"/>
              </a:solidFill>
              <a:latin typeface="Arial MT"/>
              <a:cs typeface="Arial MT"/>
            </a:endParaRPr>
          </a:p>
          <a:p>
            <a:pPr marL="1454467" lvl="2" indent="-227965" fontAlgn="auto">
              <a:spcBef>
                <a:spcPts val="434"/>
              </a:spcBef>
              <a:spcAft>
                <a:spcPts val="0"/>
              </a:spcAft>
              <a:buClr>
                <a:srgbClr val="00007C"/>
              </a:buClr>
              <a:buSzPct val="63888"/>
              <a:buFont typeface="Wingdings"/>
              <a:buChar char=""/>
              <a:tabLst>
                <a:tab pos="1154430" algn="l"/>
              </a:tabLst>
            </a:pPr>
            <a:r>
              <a:rPr lang="en-US" sz="1600" dirty="0">
                <a:solidFill>
                  <a:sysClr val="windowText" lastClr="000000"/>
                </a:solidFill>
                <a:latin typeface="Arial MT"/>
                <a:cs typeface="Arial MT"/>
              </a:rPr>
              <a:t>Access</a:t>
            </a:r>
            <a:r>
              <a:rPr lang="en-US" sz="1600" spc="-20" dirty="0">
                <a:solidFill>
                  <a:sysClr val="windowText" lastClr="000000"/>
                </a:solidFill>
                <a:latin typeface="Arial MT"/>
                <a:cs typeface="Arial MT"/>
              </a:rPr>
              <a:t> </a:t>
            </a:r>
            <a:r>
              <a:rPr lang="en-US" sz="1600" dirty="0">
                <a:solidFill>
                  <a:sysClr val="windowText" lastClr="000000"/>
                </a:solidFill>
                <a:latin typeface="Arial MT"/>
                <a:cs typeface="Arial MT"/>
              </a:rPr>
              <a:t>to</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the</a:t>
            </a:r>
            <a:r>
              <a:rPr lang="en-US" sz="1600" spc="-20" dirty="0">
                <a:solidFill>
                  <a:sysClr val="windowText" lastClr="000000"/>
                </a:solidFill>
                <a:latin typeface="Arial MT"/>
                <a:cs typeface="Arial MT"/>
              </a:rPr>
              <a:t> </a:t>
            </a:r>
            <a:r>
              <a:rPr lang="en-US" sz="1600" dirty="0">
                <a:solidFill>
                  <a:sysClr val="windowText" lastClr="000000"/>
                </a:solidFill>
                <a:latin typeface="Arial MT"/>
                <a:cs typeface="Arial MT"/>
              </a:rPr>
              <a:t>results</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reported</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by</a:t>
            </a:r>
            <a:r>
              <a:rPr lang="en-US" sz="1600" spc="-20" dirty="0">
                <a:solidFill>
                  <a:sysClr val="windowText" lastClr="000000"/>
                </a:solidFill>
                <a:latin typeface="Arial MT"/>
                <a:cs typeface="Arial MT"/>
              </a:rPr>
              <a:t> </a:t>
            </a:r>
            <a:r>
              <a:rPr lang="en-US" sz="1600" dirty="0" err="1">
                <a:solidFill>
                  <a:sysClr val="windowText" lastClr="000000"/>
                </a:solidFill>
                <a:latin typeface="Arial MT"/>
                <a:cs typeface="Arial MT"/>
              </a:rPr>
              <a:t>CloudWatch</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monitoring </a:t>
            </a:r>
            <a:r>
              <a:rPr lang="en-US" sz="1600" spc="-10" dirty="0">
                <a:solidFill>
                  <a:sysClr val="windowText" lastClr="000000"/>
                </a:solidFill>
                <a:latin typeface="Arial MT"/>
                <a:cs typeface="Arial MT"/>
              </a:rPr>
              <a:t>service.</a:t>
            </a:r>
            <a:endParaRPr lang="en-US" sz="1600" dirty="0">
              <a:solidFill>
                <a:sysClr val="windowText" lastClr="000000"/>
              </a:solidFill>
              <a:latin typeface="Arial MT"/>
              <a:cs typeface="Arial MT"/>
            </a:endParaRPr>
          </a:p>
          <a:p>
            <a:pPr marL="1455102" marR="259715" lvl="2" indent="-228600" fontAlgn="auto">
              <a:spcBef>
                <a:spcPts val="430"/>
              </a:spcBef>
              <a:spcAft>
                <a:spcPts val="0"/>
              </a:spcAft>
              <a:buClr>
                <a:srgbClr val="00007C"/>
              </a:buClr>
              <a:buSzPct val="63888"/>
              <a:buFont typeface="Wingdings"/>
              <a:buChar char=""/>
              <a:tabLst>
                <a:tab pos="1155065" algn="l"/>
              </a:tabLst>
            </a:pPr>
            <a:r>
              <a:rPr lang="en-US" sz="1600" dirty="0">
                <a:solidFill>
                  <a:sysClr val="windowText" lastClr="000000"/>
                </a:solidFill>
                <a:latin typeface="Arial MT"/>
                <a:cs typeface="Arial MT"/>
              </a:rPr>
              <a:t>Email</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notifications</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when</a:t>
            </a:r>
            <a:r>
              <a:rPr lang="en-US" sz="1600" spc="25" dirty="0">
                <a:solidFill>
                  <a:sysClr val="windowText" lastClr="000000"/>
                </a:solidFill>
                <a:latin typeface="Arial MT"/>
                <a:cs typeface="Arial MT"/>
              </a:rPr>
              <a:t> </a:t>
            </a:r>
            <a:r>
              <a:rPr lang="en-US" sz="1600" dirty="0">
                <a:solidFill>
                  <a:sysClr val="windowText" lastClr="000000"/>
                </a:solidFill>
                <a:latin typeface="Arial MT"/>
                <a:cs typeface="Arial MT"/>
              </a:rPr>
              <a:t>application</a:t>
            </a:r>
            <a:r>
              <a:rPr lang="en-US" sz="1600" spc="-10" dirty="0">
                <a:solidFill>
                  <a:sysClr val="windowText" lastClr="000000"/>
                </a:solidFill>
                <a:latin typeface="Arial MT"/>
                <a:cs typeface="Arial MT"/>
              </a:rPr>
              <a:t> </a:t>
            </a:r>
            <a:r>
              <a:rPr lang="en-US" sz="1600" dirty="0">
                <a:solidFill>
                  <a:sysClr val="windowText" lastClr="000000"/>
                </a:solidFill>
                <a:latin typeface="Arial MT"/>
                <a:cs typeface="Arial MT"/>
              </a:rPr>
              <a:t>status</a:t>
            </a:r>
            <a:r>
              <a:rPr lang="en-US" sz="1600" spc="-20" dirty="0">
                <a:solidFill>
                  <a:sysClr val="windowText" lastClr="000000"/>
                </a:solidFill>
                <a:latin typeface="Arial MT"/>
                <a:cs typeface="Arial MT"/>
              </a:rPr>
              <a:t> </a:t>
            </a:r>
            <a:r>
              <a:rPr lang="en-US" sz="1600" dirty="0">
                <a:solidFill>
                  <a:sysClr val="windowText" lastClr="000000"/>
                </a:solidFill>
                <a:latin typeface="Arial MT"/>
                <a:cs typeface="Arial MT"/>
              </a:rPr>
              <a:t>changes</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or</a:t>
            </a:r>
            <a:r>
              <a:rPr lang="en-US" sz="1600" spc="-20" dirty="0">
                <a:solidFill>
                  <a:sysClr val="windowText" lastClr="000000"/>
                </a:solidFill>
                <a:latin typeface="Arial MT"/>
                <a:cs typeface="Arial MT"/>
              </a:rPr>
              <a:t> </a:t>
            </a:r>
            <a:r>
              <a:rPr lang="en-US" sz="1600" spc="-10" dirty="0">
                <a:solidFill>
                  <a:sysClr val="windowText" lastClr="000000"/>
                </a:solidFill>
                <a:latin typeface="Arial MT"/>
                <a:cs typeface="Arial MT"/>
              </a:rPr>
              <a:t>application </a:t>
            </a:r>
            <a:r>
              <a:rPr lang="en-US" sz="1600" dirty="0">
                <a:solidFill>
                  <a:sysClr val="windowText" lastClr="000000"/>
                </a:solidFill>
                <a:latin typeface="Arial MT"/>
                <a:cs typeface="Arial MT"/>
              </a:rPr>
              <a:t>servers</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are</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added</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or</a:t>
            </a:r>
            <a:r>
              <a:rPr lang="en-US" sz="1600" spc="-10" dirty="0">
                <a:solidFill>
                  <a:sysClr val="windowText" lastClr="000000"/>
                </a:solidFill>
                <a:latin typeface="Arial MT"/>
                <a:cs typeface="Arial MT"/>
              </a:rPr>
              <a:t> removed.</a:t>
            </a:r>
            <a:endParaRPr lang="en-US" sz="1600" dirty="0">
              <a:solidFill>
                <a:sysClr val="windowText" lastClr="000000"/>
              </a:solidFill>
              <a:latin typeface="Arial MT"/>
              <a:cs typeface="Arial MT"/>
            </a:endParaRPr>
          </a:p>
          <a:p>
            <a:pPr marL="1454467" lvl="2" indent="-227965" fontAlgn="auto">
              <a:spcBef>
                <a:spcPts val="434"/>
              </a:spcBef>
              <a:spcAft>
                <a:spcPts val="0"/>
              </a:spcAft>
              <a:buClr>
                <a:srgbClr val="00007C"/>
              </a:buClr>
              <a:buSzPct val="63888"/>
              <a:buFont typeface="Wingdings"/>
              <a:buChar char=""/>
              <a:tabLst>
                <a:tab pos="1154430" algn="l"/>
              </a:tabLst>
            </a:pPr>
            <a:r>
              <a:rPr lang="en-US" sz="1600" dirty="0">
                <a:solidFill>
                  <a:sysClr val="windowText" lastClr="000000"/>
                </a:solidFill>
                <a:latin typeface="Arial MT"/>
                <a:cs typeface="Arial MT"/>
              </a:rPr>
              <a:t>Access</a:t>
            </a:r>
            <a:r>
              <a:rPr lang="en-US" sz="1600" spc="-20" dirty="0">
                <a:solidFill>
                  <a:sysClr val="windowText" lastClr="000000"/>
                </a:solidFill>
                <a:latin typeface="Arial MT"/>
                <a:cs typeface="Arial MT"/>
              </a:rPr>
              <a:t> </a:t>
            </a:r>
            <a:r>
              <a:rPr lang="en-US" sz="1600" dirty="0">
                <a:solidFill>
                  <a:sysClr val="windowText" lastClr="000000"/>
                </a:solidFill>
                <a:latin typeface="Arial MT"/>
                <a:cs typeface="Arial MT"/>
              </a:rPr>
              <a:t>to</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server</a:t>
            </a:r>
            <a:r>
              <a:rPr lang="en-US" sz="1600" spc="-15" dirty="0">
                <a:solidFill>
                  <a:sysClr val="windowText" lastClr="000000"/>
                </a:solidFill>
                <a:latin typeface="Arial MT"/>
                <a:cs typeface="Arial MT"/>
              </a:rPr>
              <a:t> </a:t>
            </a:r>
            <a:r>
              <a:rPr lang="en-US" sz="1600" dirty="0">
                <a:solidFill>
                  <a:sysClr val="windowText" lastClr="000000"/>
                </a:solidFill>
                <a:latin typeface="Arial MT"/>
                <a:cs typeface="Arial MT"/>
              </a:rPr>
              <a:t>log</a:t>
            </a:r>
            <a:r>
              <a:rPr lang="en-US" sz="1600" spc="-10" dirty="0">
                <a:solidFill>
                  <a:sysClr val="windowText" lastClr="000000"/>
                </a:solidFill>
                <a:latin typeface="Arial MT"/>
                <a:cs typeface="Arial MT"/>
              </a:rPr>
              <a:t> </a:t>
            </a:r>
            <a:r>
              <a:rPr lang="en-US" sz="1600" dirty="0">
                <a:solidFill>
                  <a:sysClr val="windowText" lastClr="000000"/>
                </a:solidFill>
                <a:latin typeface="Arial MT"/>
                <a:cs typeface="Arial MT"/>
              </a:rPr>
              <a:t>files</a:t>
            </a:r>
            <a:r>
              <a:rPr lang="en-US" sz="1600" spc="-20" dirty="0">
                <a:solidFill>
                  <a:sysClr val="windowText" lastClr="000000"/>
                </a:solidFill>
                <a:latin typeface="Arial MT"/>
                <a:cs typeface="Arial MT"/>
              </a:rPr>
              <a:t> </a:t>
            </a:r>
            <a:r>
              <a:rPr lang="en-US" sz="1600" dirty="0">
                <a:solidFill>
                  <a:sysClr val="windowText" lastClr="000000"/>
                </a:solidFill>
                <a:latin typeface="Arial MT"/>
                <a:cs typeface="Arial MT"/>
              </a:rPr>
              <a:t>without</a:t>
            </a:r>
            <a:r>
              <a:rPr lang="en-US" sz="1600" spc="30" dirty="0">
                <a:solidFill>
                  <a:sysClr val="windowText" lastClr="000000"/>
                </a:solidFill>
                <a:latin typeface="Arial MT"/>
                <a:cs typeface="Arial MT"/>
              </a:rPr>
              <a:t> </a:t>
            </a:r>
            <a:r>
              <a:rPr lang="en-US" sz="1600" dirty="0">
                <a:solidFill>
                  <a:sysClr val="windowText" lastClr="000000"/>
                </a:solidFill>
                <a:latin typeface="Arial MT"/>
                <a:cs typeface="Arial MT"/>
              </a:rPr>
              <a:t>needing</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to</a:t>
            </a:r>
            <a:r>
              <a:rPr lang="en-US" sz="1600" spc="-30" dirty="0">
                <a:solidFill>
                  <a:sysClr val="windowText" lastClr="000000"/>
                </a:solidFill>
                <a:latin typeface="Arial MT"/>
                <a:cs typeface="Arial MT"/>
              </a:rPr>
              <a:t> </a:t>
            </a:r>
            <a:r>
              <a:rPr lang="en-US" sz="1600" dirty="0">
                <a:solidFill>
                  <a:sysClr val="windowText" lastClr="000000"/>
                </a:solidFill>
                <a:latin typeface="Arial MT"/>
                <a:cs typeface="Arial MT"/>
              </a:rPr>
              <a:t>login</a:t>
            </a:r>
            <a:r>
              <a:rPr lang="en-US" sz="1600" spc="5" dirty="0">
                <a:solidFill>
                  <a:sysClr val="windowText" lastClr="000000"/>
                </a:solidFill>
                <a:latin typeface="Arial MT"/>
                <a:cs typeface="Arial MT"/>
              </a:rPr>
              <a:t> </a:t>
            </a:r>
            <a:r>
              <a:rPr lang="en-US" sz="1600" dirty="0">
                <a:solidFill>
                  <a:sysClr val="windowText" lastClr="000000"/>
                </a:solidFill>
                <a:latin typeface="Arial MT"/>
                <a:cs typeface="Arial MT"/>
              </a:rPr>
              <a:t>to</a:t>
            </a:r>
            <a:r>
              <a:rPr lang="en-US" sz="1600" spc="-25" dirty="0">
                <a:solidFill>
                  <a:sysClr val="windowText" lastClr="000000"/>
                </a:solidFill>
                <a:latin typeface="Arial MT"/>
                <a:cs typeface="Arial MT"/>
              </a:rPr>
              <a:t> </a:t>
            </a:r>
            <a:r>
              <a:rPr lang="en-US" sz="1600" dirty="0">
                <a:solidFill>
                  <a:sysClr val="windowText" lastClr="000000"/>
                </a:solidFill>
                <a:latin typeface="Arial MT"/>
                <a:cs typeface="Arial MT"/>
              </a:rPr>
              <a:t>the</a:t>
            </a:r>
            <a:r>
              <a:rPr lang="en-US" sz="1600" spc="-25" dirty="0">
                <a:solidFill>
                  <a:sysClr val="windowText" lastClr="000000"/>
                </a:solidFill>
                <a:latin typeface="Arial MT"/>
                <a:cs typeface="Arial MT"/>
              </a:rPr>
              <a:t> </a:t>
            </a:r>
            <a:r>
              <a:rPr lang="en-US" sz="1600" spc="-10" dirty="0">
                <a:solidFill>
                  <a:sysClr val="windowText" lastClr="000000"/>
                </a:solidFill>
                <a:latin typeface="Arial MT"/>
                <a:cs typeface="Arial MT"/>
              </a:rPr>
              <a:t>application</a:t>
            </a:r>
            <a:endParaRPr lang="en-US" sz="1600" dirty="0">
              <a:solidFill>
                <a:sysClr val="windowText" lastClr="000000"/>
              </a:solidFill>
              <a:latin typeface="Arial MT"/>
              <a:cs typeface="Arial MT"/>
            </a:endParaRPr>
          </a:p>
          <a:p>
            <a:pPr marL="1455103" lvl="1" indent="0" fontAlgn="auto">
              <a:spcBef>
                <a:spcPts val="0"/>
              </a:spcBef>
              <a:spcAft>
                <a:spcPts val="0"/>
              </a:spcAft>
              <a:buClrTx/>
              <a:buSzTx/>
              <a:buNone/>
            </a:pPr>
            <a:r>
              <a:rPr lang="en-US" sz="1600" spc="-10" dirty="0">
                <a:solidFill>
                  <a:sysClr val="windowText" lastClr="000000"/>
                </a:solidFill>
                <a:latin typeface="Arial MT"/>
                <a:cs typeface="Arial MT"/>
              </a:rPr>
              <a:t>servers.</a:t>
            </a:r>
            <a:endParaRPr lang="en-US" sz="1600" dirty="0">
              <a:solidFill>
                <a:sysClr val="windowText" lastClr="000000"/>
              </a:solidFill>
              <a:latin typeface="Arial MT"/>
              <a:cs typeface="Arial MT"/>
            </a:endParaRPr>
          </a:p>
          <a:p>
            <a:pPr marL="355600" marR="5080" lvl="0" indent="-342900" fontAlgn="auto">
              <a:spcBef>
                <a:spcPts val="470"/>
              </a:spcBef>
              <a:spcAft>
                <a:spcPts val="0"/>
              </a:spcAft>
              <a:buClr>
                <a:srgbClr val="00007C"/>
              </a:buClr>
              <a:buSzPct val="75000"/>
              <a:buFont typeface="Wingdings"/>
              <a:buChar char=""/>
              <a:tabLst>
                <a:tab pos="355600" algn="l"/>
                <a:tab pos="6179820" algn="l"/>
              </a:tabLst>
            </a:pPr>
            <a:r>
              <a:rPr lang="en-US" sz="1600" spc="-20" dirty="0">
                <a:solidFill>
                  <a:sysClr val="windowText" lastClr="000000"/>
                </a:solidFill>
                <a:latin typeface="Arial MT"/>
                <a:cs typeface="Arial MT"/>
              </a:rPr>
              <a:t>The service is available using: a Java platform, </a:t>
            </a:r>
            <a:r>
              <a:rPr lang="en-US" sz="1600" spc="-20" dirty="0" smtClean="0">
                <a:solidFill>
                  <a:sysClr val="windowText" lastClr="000000"/>
                </a:solidFill>
                <a:latin typeface="Arial MT"/>
                <a:cs typeface="Arial MT"/>
              </a:rPr>
              <a:t>the PHP </a:t>
            </a:r>
            <a:r>
              <a:rPr lang="en-US" sz="1600" spc="-20" dirty="0">
                <a:solidFill>
                  <a:sysClr val="windowText" lastClr="000000"/>
                </a:solidFill>
                <a:latin typeface="Arial MT"/>
                <a:cs typeface="Arial MT"/>
              </a:rPr>
              <a:t>server-side description language, or the .NET framework</a:t>
            </a:r>
          </a:p>
        </p:txBody>
      </p:sp>
    </p:spTree>
    <p:extLst>
      <p:ext uri="{BB962C8B-B14F-4D97-AF65-F5344CB8AC3E}">
        <p14:creationId xmlns:p14="http://schemas.microsoft.com/office/powerpoint/2010/main" val="387436940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SaaS</a:t>
            </a:r>
            <a:r>
              <a:rPr lang="en-US" b="0" spc="-15" dirty="0"/>
              <a:t> </a:t>
            </a:r>
            <a:r>
              <a:rPr lang="en-US" b="0" dirty="0"/>
              <a:t>services</a:t>
            </a:r>
            <a:r>
              <a:rPr lang="en-US" b="0" spc="-50" dirty="0"/>
              <a:t> </a:t>
            </a:r>
            <a:r>
              <a:rPr lang="en-US" b="0" dirty="0"/>
              <a:t>offered</a:t>
            </a:r>
            <a:r>
              <a:rPr lang="en-US" b="0" spc="-35" dirty="0"/>
              <a:t> </a:t>
            </a:r>
            <a:r>
              <a:rPr lang="en-US" b="0" dirty="0"/>
              <a:t>by</a:t>
            </a:r>
            <a:r>
              <a:rPr lang="en-US" b="0" spc="-30" dirty="0"/>
              <a:t> </a:t>
            </a:r>
            <a:r>
              <a:rPr lang="en-US" b="0" spc="-10" dirty="0"/>
              <a:t>Google</a:t>
            </a:r>
            <a:endParaRPr lang="en-US" b="0" dirty="0"/>
          </a:p>
        </p:txBody>
      </p:sp>
      <p:sp>
        <p:nvSpPr>
          <p:cNvPr id="3" name="Content Placeholder 2"/>
          <p:cNvSpPr>
            <a:spLocks noGrp="1"/>
          </p:cNvSpPr>
          <p:nvPr>
            <p:ph idx="1"/>
          </p:nvPr>
        </p:nvSpPr>
        <p:spPr/>
        <p:txBody>
          <a:bodyPr/>
          <a:lstStyle/>
          <a:p>
            <a:pPr marL="354965" lvl="0" indent="-342265" fontAlgn="auto">
              <a:spcBef>
                <a:spcPts val="105"/>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Gmail</a:t>
            </a:r>
            <a:r>
              <a:rPr lang="en-US" sz="2000" i="1" spc="-1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hosts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Emails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Google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servers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provides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5" dirty="0">
                <a:solidFill>
                  <a:sysClr val="windowText" lastClr="000000"/>
                </a:solidFill>
                <a:latin typeface="Arial MT"/>
                <a:cs typeface="Arial MT"/>
              </a:rPr>
              <a:t> </a:t>
            </a:r>
            <a:r>
              <a:rPr lang="en-US" sz="2000" spc="-25" dirty="0">
                <a:solidFill>
                  <a:sysClr val="windowText" lastClr="000000"/>
                </a:solidFill>
                <a:latin typeface="Arial MT"/>
                <a:cs typeface="Arial MT"/>
              </a:rPr>
              <a:t>web</a:t>
            </a:r>
            <a:endParaRPr lang="en-US" sz="2000" dirty="0">
              <a:solidFill>
                <a:sysClr val="windowText" lastClr="000000"/>
              </a:solidFill>
              <a:latin typeface="Arial MT"/>
              <a:cs typeface="Arial MT"/>
            </a:endParaRPr>
          </a:p>
          <a:p>
            <a:pPr marL="354965" lvl="0" indent="0" fontAlgn="auto">
              <a:spcBef>
                <a:spcPts val="0"/>
              </a:spcBef>
              <a:spcAft>
                <a:spcPts val="0"/>
              </a:spcAft>
              <a:buClrTx/>
              <a:buSzTx/>
              <a:buNone/>
            </a:pPr>
            <a:r>
              <a:rPr lang="en-US" sz="2000" dirty="0">
                <a:solidFill>
                  <a:sysClr val="windowText" lastClr="000000"/>
                </a:solidFill>
                <a:latin typeface="Arial MT"/>
                <a:cs typeface="Arial MT"/>
              </a:rPr>
              <a:t>interface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access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Email.</a:t>
            </a:r>
            <a:endParaRPr lang="en-US" sz="2000" dirty="0">
              <a:solidFill>
                <a:sysClr val="windowText" lastClr="000000"/>
              </a:solidFill>
              <a:latin typeface="Arial MT"/>
              <a:cs typeface="Arial MT"/>
            </a:endParaRPr>
          </a:p>
          <a:p>
            <a:pPr marL="354965" marR="5080" lvl="0" indent="-342900" fontAlgn="auto">
              <a:spcBef>
                <a:spcPts val="480"/>
              </a:spcBef>
              <a:spcAft>
                <a:spcPts val="0"/>
              </a:spcAft>
              <a:buClrTx/>
              <a:buSzTx/>
              <a:buFont typeface="Wingdings"/>
              <a:buChar char=""/>
              <a:tabLst>
                <a:tab pos="354965" algn="l"/>
                <a:tab pos="425450" algn="l"/>
              </a:tabLst>
            </a:pPr>
            <a:r>
              <a:rPr lang="en-US" sz="1500" dirty="0">
                <a:solidFill>
                  <a:srgbClr val="00007C"/>
                </a:solidFill>
                <a:latin typeface="Times New Roman"/>
                <a:cs typeface="Times New Roman"/>
              </a:rPr>
              <a:t>	</a:t>
            </a:r>
            <a:r>
              <a:rPr lang="en-US" sz="2000" i="1" dirty="0">
                <a:solidFill>
                  <a:sysClr val="windowText" lastClr="000000"/>
                </a:solidFill>
                <a:latin typeface="Arial"/>
                <a:cs typeface="Arial"/>
              </a:rPr>
              <a:t>Google</a:t>
            </a:r>
            <a:r>
              <a:rPr lang="en-US" sz="2000" i="1" spc="-45" dirty="0">
                <a:solidFill>
                  <a:sysClr val="windowText" lastClr="000000"/>
                </a:solidFill>
                <a:latin typeface="Arial"/>
                <a:cs typeface="Arial"/>
              </a:rPr>
              <a:t> </a:t>
            </a:r>
            <a:r>
              <a:rPr lang="en-US" sz="2000" i="1" dirty="0">
                <a:solidFill>
                  <a:sysClr val="windowText" lastClr="000000"/>
                </a:solidFill>
                <a:latin typeface="Arial"/>
                <a:cs typeface="Arial"/>
              </a:rPr>
              <a:t>docs</a:t>
            </a:r>
            <a:r>
              <a:rPr lang="en-US" sz="2000" i="1" spc="-3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web-based</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software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building</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text</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documents, </a:t>
            </a:r>
            <a:r>
              <a:rPr lang="en-US" sz="2000" dirty="0">
                <a:solidFill>
                  <a:sysClr val="windowText" lastClr="000000"/>
                </a:solidFill>
                <a:latin typeface="Arial MT"/>
                <a:cs typeface="Arial MT"/>
              </a:rPr>
              <a:t>spreadsheets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presentations.</a:t>
            </a:r>
            <a:endParaRPr lang="en-US" sz="2000" dirty="0">
              <a:solidFill>
                <a:sysClr val="windowText" lastClr="000000"/>
              </a:solidFill>
              <a:latin typeface="Arial MT"/>
              <a:cs typeface="Arial MT"/>
            </a:endParaRPr>
          </a:p>
          <a:p>
            <a:pPr marL="354965" marR="46355" lvl="0" indent="-342900" fontAlgn="auto">
              <a:spcBef>
                <a:spcPts val="480"/>
              </a:spcBef>
              <a:spcAft>
                <a:spcPts val="0"/>
              </a:spcAft>
              <a:buClr>
                <a:srgbClr val="00007C"/>
              </a:buClr>
              <a:buSzPct val="75000"/>
              <a:buFont typeface="Wingdings"/>
              <a:buChar char=""/>
              <a:tabLst>
                <a:tab pos="354965" algn="l"/>
                <a:tab pos="5772150" algn="l"/>
                <a:tab pos="5840095" algn="l"/>
              </a:tabLst>
            </a:pPr>
            <a:r>
              <a:rPr lang="en-US" sz="2000" i="1" dirty="0">
                <a:solidFill>
                  <a:sysClr val="windowText" lastClr="000000"/>
                </a:solidFill>
                <a:latin typeface="Arial"/>
                <a:cs typeface="Arial"/>
              </a:rPr>
              <a:t>Google</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Calendar</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browser-based</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scheduler;</a:t>
            </a:r>
            <a:r>
              <a:rPr lang="en-US" sz="2000" dirty="0">
                <a:solidFill>
                  <a:sysClr val="windowText" lastClr="000000"/>
                </a:solidFill>
                <a:latin typeface="Arial MT"/>
                <a:cs typeface="Arial MT"/>
              </a:rPr>
              <a:t>	supports</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multiple </a:t>
            </a:r>
            <a:r>
              <a:rPr lang="en-US" sz="2000" dirty="0">
                <a:solidFill>
                  <a:sysClr val="windowText" lastClr="000000"/>
                </a:solidFill>
                <a:latin typeface="Arial MT"/>
                <a:cs typeface="Arial MT"/>
              </a:rPr>
              <a:t>user</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calendars,</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calendar</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sharing,</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event</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search,</a:t>
            </a:r>
            <a:r>
              <a:rPr lang="en-US" sz="2000" dirty="0">
                <a:solidFill>
                  <a:sysClr val="windowText" lastClr="000000"/>
                </a:solidFill>
                <a:latin typeface="Arial MT"/>
                <a:cs typeface="Arial MT"/>
              </a:rPr>
              <a:t>		display</a:t>
            </a:r>
            <a:r>
              <a:rPr lang="en-US" sz="2000" spc="-40" dirty="0">
                <a:solidFill>
                  <a:sysClr val="windowText" lastClr="000000"/>
                </a:solidFill>
                <a:latin typeface="Arial MT"/>
                <a:cs typeface="Arial MT"/>
              </a:rPr>
              <a:t> </a:t>
            </a:r>
            <a:r>
              <a:rPr lang="en-US" sz="2000" spc="-25" dirty="0">
                <a:solidFill>
                  <a:sysClr val="windowText" lastClr="000000"/>
                </a:solidFill>
                <a:latin typeface="Arial MT"/>
                <a:cs typeface="Arial MT"/>
              </a:rPr>
              <a:t>of </a:t>
            </a:r>
            <a:r>
              <a:rPr lang="en-US" sz="2000" dirty="0">
                <a:solidFill>
                  <a:sysClr val="windowText" lastClr="000000"/>
                </a:solidFill>
                <a:latin typeface="Arial MT"/>
                <a:cs typeface="Arial MT"/>
              </a:rPr>
              <a:t>daily/weekly/monthly</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views,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so</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on.</a:t>
            </a:r>
            <a:endParaRPr lang="en-US" sz="2000" dirty="0">
              <a:solidFill>
                <a:sysClr val="windowText" lastClr="000000"/>
              </a:solidFill>
              <a:latin typeface="Arial MT"/>
              <a:cs typeface="Arial MT"/>
            </a:endParaRPr>
          </a:p>
          <a:p>
            <a:pPr marL="355600" marR="49530"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Google</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Groups</a:t>
            </a:r>
            <a:r>
              <a:rPr lang="en-US" sz="2000" i="1" spc="-3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allows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host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discussion</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forums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create </a:t>
            </a:r>
            <a:r>
              <a:rPr lang="en-US" sz="2000" dirty="0">
                <a:solidFill>
                  <a:sysClr val="windowText" lastClr="000000"/>
                </a:solidFill>
                <a:latin typeface="Arial MT"/>
                <a:cs typeface="Arial MT"/>
              </a:rPr>
              <a:t>messages</a:t>
            </a:r>
            <a:r>
              <a:rPr lang="en-US" sz="2000" spc="-65" dirty="0">
                <a:solidFill>
                  <a:sysClr val="windowText" lastClr="000000"/>
                </a:solidFill>
                <a:latin typeface="Arial MT"/>
                <a:cs typeface="Arial MT"/>
              </a:rPr>
              <a:t> </a:t>
            </a:r>
            <a:r>
              <a:rPr lang="en-US" sz="2000" dirty="0">
                <a:solidFill>
                  <a:sysClr val="windowText" lastClr="000000"/>
                </a:solidFill>
                <a:latin typeface="Arial MT"/>
                <a:cs typeface="Arial MT"/>
              </a:rPr>
              <a:t>online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or</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via</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Email.</a:t>
            </a:r>
            <a:endParaRPr lang="en-US" sz="2000" dirty="0">
              <a:solidFill>
                <a:sysClr val="windowText" lastClr="000000"/>
              </a:solidFill>
              <a:latin typeface="Arial MT"/>
              <a:cs typeface="Arial MT"/>
            </a:endParaRPr>
          </a:p>
          <a:p>
            <a:pPr marL="354965" lvl="0" indent="-342265" fontAlgn="auto">
              <a:spcBef>
                <a:spcPts val="480"/>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Picasa</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tool</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upload,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share,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edit</a:t>
            </a:r>
            <a:r>
              <a:rPr lang="en-US" sz="2000" spc="-5" dirty="0">
                <a:solidFill>
                  <a:sysClr val="windowText" lastClr="000000"/>
                </a:solidFill>
                <a:latin typeface="Arial MT"/>
                <a:cs typeface="Arial MT"/>
              </a:rPr>
              <a:t> </a:t>
            </a:r>
            <a:r>
              <a:rPr lang="en-US" sz="2000" spc="-10" dirty="0">
                <a:solidFill>
                  <a:sysClr val="windowText" lastClr="000000"/>
                </a:solidFill>
                <a:latin typeface="Arial MT"/>
                <a:cs typeface="Arial MT"/>
              </a:rPr>
              <a:t>images.</a:t>
            </a:r>
            <a:endParaRPr lang="en-US" sz="2000" dirty="0">
              <a:solidFill>
                <a:sysClr val="windowText" lastClr="000000"/>
              </a:solidFill>
              <a:latin typeface="Arial MT"/>
              <a:cs typeface="Arial MT"/>
            </a:endParaRPr>
          </a:p>
          <a:p>
            <a:pPr marL="355600" marR="23495" lvl="0" indent="-342900" fontAlgn="auto">
              <a:spcBef>
                <a:spcPts val="484"/>
              </a:spcBef>
              <a:spcAft>
                <a:spcPts val="0"/>
              </a:spcAft>
              <a:buClr>
                <a:srgbClr val="00007C"/>
              </a:buClr>
              <a:buSzPct val="75000"/>
              <a:buFont typeface="Wingdings"/>
              <a:buChar char=""/>
              <a:tabLst>
                <a:tab pos="355600" algn="l"/>
                <a:tab pos="2158365" algn="l"/>
                <a:tab pos="4755515" algn="l"/>
              </a:tabLst>
            </a:pPr>
            <a:r>
              <a:rPr lang="en-US" sz="2000" i="1" dirty="0">
                <a:solidFill>
                  <a:sysClr val="windowText" lastClr="000000"/>
                </a:solidFill>
                <a:latin typeface="Arial"/>
                <a:cs typeface="Arial"/>
              </a:rPr>
              <a:t>Google</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Maps</a:t>
            </a:r>
            <a:r>
              <a:rPr lang="en-US" sz="2000" i="1" spc="-30" dirty="0">
                <a:solidFill>
                  <a:sysClr val="windowText" lastClr="000000"/>
                </a:solidFill>
                <a:latin typeface="Arial"/>
                <a:cs typeface="Arial"/>
              </a:rPr>
              <a:t> </a:t>
            </a:r>
            <a:r>
              <a:rPr lang="en-US" sz="2000" spc="-50" dirty="0">
                <a:solidFill>
                  <a:sysClr val="windowText" lastClr="000000"/>
                </a:solidFill>
                <a:latin typeface="Arial MT"/>
                <a:cs typeface="Arial MT"/>
              </a:rPr>
              <a:t>-</a:t>
            </a:r>
            <a:r>
              <a:rPr lang="en-US" sz="2000" dirty="0">
                <a:solidFill>
                  <a:sysClr val="windowText" lastClr="000000"/>
                </a:solidFill>
                <a:latin typeface="Arial MT"/>
                <a:cs typeface="Arial MT"/>
              </a:rPr>
              <a:t>	web</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mapping</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service;</a:t>
            </a:r>
            <a:r>
              <a:rPr lang="en-US" sz="2000" dirty="0">
                <a:solidFill>
                  <a:sysClr val="windowText" lastClr="000000"/>
                </a:solidFill>
                <a:latin typeface="Arial MT"/>
                <a:cs typeface="Arial MT"/>
              </a:rPr>
              <a:t>	offers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street</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maps,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spc="-10" dirty="0">
                <a:solidFill>
                  <a:sysClr val="windowText" lastClr="000000"/>
                </a:solidFill>
                <a:latin typeface="Arial MT"/>
                <a:cs typeface="Arial MT"/>
              </a:rPr>
              <a:t>route </a:t>
            </a:r>
            <a:r>
              <a:rPr lang="en-US" sz="2000" dirty="0">
                <a:solidFill>
                  <a:sysClr val="windowText" lastClr="000000"/>
                </a:solidFill>
                <a:latin typeface="Arial MT"/>
                <a:cs typeface="Arial MT"/>
              </a:rPr>
              <a:t>planner,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urban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business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locator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numerous</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countries </a:t>
            </a:r>
            <a:r>
              <a:rPr lang="en-US" sz="2000" dirty="0">
                <a:solidFill>
                  <a:sysClr val="windowText" lastClr="000000"/>
                </a:solidFill>
                <a:latin typeface="Arial MT"/>
                <a:cs typeface="Arial MT"/>
              </a:rPr>
              <a:t>around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world</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1619785688"/>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PaaS</a:t>
            </a:r>
            <a:r>
              <a:rPr lang="en-US" spc="-25" dirty="0"/>
              <a:t> </a:t>
            </a:r>
            <a:r>
              <a:rPr lang="en-US" dirty="0"/>
              <a:t>services</a:t>
            </a:r>
            <a:r>
              <a:rPr lang="en-US" spc="-50" dirty="0"/>
              <a:t> </a:t>
            </a:r>
            <a:r>
              <a:rPr lang="en-US" dirty="0"/>
              <a:t>offered</a:t>
            </a:r>
            <a:r>
              <a:rPr lang="en-US" spc="-40" dirty="0"/>
              <a:t> </a:t>
            </a:r>
            <a:r>
              <a:rPr lang="en-US" dirty="0"/>
              <a:t>by</a:t>
            </a:r>
            <a:r>
              <a:rPr lang="en-US" spc="-25" dirty="0"/>
              <a:t> </a:t>
            </a:r>
            <a:r>
              <a:rPr lang="en-US" spc="-10" dirty="0"/>
              <a:t>Google</a:t>
            </a:r>
            <a:endParaRPr lang="en-US" dirty="0"/>
          </a:p>
        </p:txBody>
      </p:sp>
      <p:sp>
        <p:nvSpPr>
          <p:cNvPr id="3" name="Content Placeholder 2"/>
          <p:cNvSpPr>
            <a:spLocks noGrp="1"/>
          </p:cNvSpPr>
          <p:nvPr>
            <p:ph idx="1"/>
          </p:nvPr>
        </p:nvSpPr>
        <p:spPr/>
        <p:txBody>
          <a:bodyPr/>
          <a:lstStyle/>
          <a:p>
            <a:pPr marL="439420" lvl="0" indent="-426720" fontAlgn="auto">
              <a:spcBef>
                <a:spcPts val="685"/>
              </a:spcBef>
              <a:spcAft>
                <a:spcPts val="0"/>
              </a:spcAft>
              <a:buClr>
                <a:srgbClr val="00007C"/>
              </a:buClr>
              <a:buSzPct val="90000"/>
              <a:buFont typeface="Wingdings"/>
              <a:buChar char=""/>
              <a:tabLst>
                <a:tab pos="439420" algn="l"/>
              </a:tabLst>
            </a:pPr>
            <a:r>
              <a:rPr lang="en-US" sz="2000" i="1" dirty="0" err="1">
                <a:solidFill>
                  <a:sysClr val="windowText" lastClr="000000"/>
                </a:solidFill>
                <a:latin typeface="Arial"/>
                <a:cs typeface="Arial"/>
              </a:rPr>
              <a:t>AppEngine</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developer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platform</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hosted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cloud.</a:t>
            </a:r>
            <a:endParaRPr lang="en-US" sz="2000" dirty="0">
              <a:solidFill>
                <a:sysClr val="windowText" lastClr="000000"/>
              </a:solidFill>
              <a:latin typeface="Arial MT"/>
              <a:cs typeface="Arial MT"/>
            </a:endParaRPr>
          </a:p>
          <a:p>
            <a:pPr marL="1155065" lvl="1" indent="-227965" fontAlgn="auto">
              <a:spcBef>
                <a:spcPts val="525"/>
              </a:spcBef>
              <a:spcAft>
                <a:spcPts val="0"/>
              </a:spcAft>
              <a:buClr>
                <a:srgbClr val="00007C"/>
              </a:buClr>
              <a:buSzPct val="63888"/>
              <a:buFont typeface="Wingdings"/>
              <a:buChar char=""/>
              <a:tabLst>
                <a:tab pos="1155065" algn="l"/>
                <a:tab pos="3060065" algn="l"/>
              </a:tabLst>
            </a:pPr>
            <a:r>
              <a:rPr lang="en-US" sz="1800" dirty="0">
                <a:solidFill>
                  <a:sysClr val="windowText" lastClr="000000"/>
                </a:solidFill>
                <a:latin typeface="Arial MT"/>
                <a:cs typeface="Arial MT"/>
              </a:rPr>
              <a:t>Initially</a:t>
            </a:r>
            <a:r>
              <a:rPr lang="en-US" sz="1800" spc="-20" dirty="0">
                <a:solidFill>
                  <a:sysClr val="windowText" lastClr="000000"/>
                </a:solidFill>
                <a:latin typeface="Arial MT"/>
                <a:cs typeface="Arial MT"/>
              </a:rPr>
              <a:t> </a:t>
            </a:r>
            <a:r>
              <a:rPr lang="en-US" sz="1800" spc="-10" dirty="0">
                <a:solidFill>
                  <a:sysClr val="windowText" lastClr="000000"/>
                </a:solidFill>
                <a:latin typeface="Arial MT"/>
                <a:cs typeface="Arial MT"/>
              </a:rPr>
              <a:t>supported</a:t>
            </a:r>
            <a:r>
              <a:rPr lang="en-US" sz="1800" dirty="0">
                <a:solidFill>
                  <a:sysClr val="windowText" lastClr="000000"/>
                </a:solidFill>
                <a:latin typeface="Arial MT"/>
                <a:cs typeface="Arial MT"/>
              </a:rPr>
              <a:t>	Python,</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Java</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was</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added</a:t>
            </a:r>
            <a:r>
              <a:rPr lang="en-US" sz="1800" spc="-20" dirty="0">
                <a:solidFill>
                  <a:sysClr val="windowText" lastClr="000000"/>
                </a:solidFill>
                <a:latin typeface="Arial MT"/>
                <a:cs typeface="Arial MT"/>
              </a:rPr>
              <a:t> </a:t>
            </a:r>
            <a:r>
              <a:rPr lang="en-US" sz="1800" spc="-10" dirty="0">
                <a:solidFill>
                  <a:sysClr val="windowText" lastClr="000000"/>
                </a:solidFill>
                <a:latin typeface="Arial MT"/>
                <a:cs typeface="Arial MT"/>
              </a:rPr>
              <a:t>later.</a:t>
            </a:r>
            <a:endParaRPr lang="en-US" sz="1800" dirty="0">
              <a:solidFill>
                <a:sysClr val="windowText" lastClr="000000"/>
              </a:solidFill>
              <a:latin typeface="Arial MT"/>
              <a:cs typeface="Arial MT"/>
            </a:endParaRPr>
          </a:p>
          <a:p>
            <a:pPr marL="1155065" lvl="1" indent="-227965" fontAlgn="auto">
              <a:spcBef>
                <a:spcPts val="43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database</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code</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development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can</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be</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accessed</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with</a:t>
            </a:r>
            <a:r>
              <a:rPr lang="en-US" sz="1800" spc="30" dirty="0">
                <a:solidFill>
                  <a:sysClr val="windowText" lastClr="000000"/>
                </a:solidFill>
                <a:latin typeface="Arial MT"/>
                <a:cs typeface="Arial MT"/>
              </a:rPr>
              <a:t> </a:t>
            </a:r>
            <a:r>
              <a:rPr lang="en-US" sz="1800" spc="-25" dirty="0">
                <a:solidFill>
                  <a:sysClr val="windowText" lastClr="000000"/>
                </a:solidFill>
                <a:latin typeface="Arial MT"/>
                <a:cs typeface="Arial MT"/>
              </a:rPr>
              <a:t>GQL</a:t>
            </a:r>
            <a:endParaRPr lang="en-US" sz="1800" dirty="0">
              <a:solidFill>
                <a:sysClr val="windowText" lastClr="000000"/>
              </a:solidFill>
              <a:latin typeface="Arial MT"/>
              <a:cs typeface="Arial MT"/>
            </a:endParaRPr>
          </a:p>
          <a:p>
            <a:pPr marL="1155700" lvl="0" indent="0" fontAlgn="auto">
              <a:spcBef>
                <a:spcPts val="0"/>
              </a:spcBef>
              <a:spcAft>
                <a:spcPts val="0"/>
              </a:spcAft>
              <a:buClrTx/>
              <a:buSzTx/>
              <a:buNone/>
            </a:pPr>
            <a:r>
              <a:rPr lang="en-US" sz="1800" dirty="0">
                <a:solidFill>
                  <a:sysClr val="windowText" lastClr="000000"/>
                </a:solidFill>
                <a:latin typeface="Arial MT"/>
                <a:cs typeface="Arial MT"/>
              </a:rPr>
              <a:t>(Google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Query</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Language)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with</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30" dirty="0">
                <a:solidFill>
                  <a:sysClr val="windowText" lastClr="000000"/>
                </a:solidFill>
                <a:latin typeface="Arial MT"/>
                <a:cs typeface="Arial MT"/>
              </a:rPr>
              <a:t> </a:t>
            </a:r>
            <a:r>
              <a:rPr lang="en-US" sz="1800" spc="-10" dirty="0">
                <a:solidFill>
                  <a:sysClr val="windowText" lastClr="000000"/>
                </a:solidFill>
                <a:latin typeface="Arial MT"/>
                <a:cs typeface="Arial MT"/>
              </a:rPr>
              <a:t>SQL-</a:t>
            </a:r>
            <a:r>
              <a:rPr lang="en-US" sz="1800" dirty="0">
                <a:solidFill>
                  <a:sysClr val="windowText" lastClr="000000"/>
                </a:solidFill>
                <a:latin typeface="Arial MT"/>
                <a:cs typeface="Arial MT"/>
              </a:rPr>
              <a:t>like</a:t>
            </a:r>
            <a:r>
              <a:rPr lang="en-US" sz="1800" spc="-30" dirty="0">
                <a:solidFill>
                  <a:sysClr val="windowText" lastClr="000000"/>
                </a:solidFill>
                <a:latin typeface="Arial MT"/>
                <a:cs typeface="Arial MT"/>
              </a:rPr>
              <a:t> </a:t>
            </a:r>
            <a:r>
              <a:rPr lang="en-US" sz="1800" spc="-10" dirty="0">
                <a:solidFill>
                  <a:sysClr val="windowText" lastClr="000000"/>
                </a:solidFill>
                <a:latin typeface="Arial MT"/>
                <a:cs typeface="Arial MT"/>
              </a:rPr>
              <a:t>syntax.</a:t>
            </a:r>
            <a:endParaRPr lang="en-US" sz="1800" dirty="0">
              <a:solidFill>
                <a:sysClr val="windowText" lastClr="000000"/>
              </a:solidFill>
              <a:latin typeface="Arial MT"/>
              <a:cs typeface="Arial MT"/>
            </a:endParaRPr>
          </a:p>
          <a:p>
            <a:pPr marL="355600" marR="5080" lvl="0" indent="-343535" fontAlgn="auto">
              <a:spcBef>
                <a:spcPts val="475"/>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Google</a:t>
            </a:r>
            <a:r>
              <a:rPr lang="en-US" sz="2000" i="1" spc="-35" dirty="0">
                <a:solidFill>
                  <a:sysClr val="windowText" lastClr="000000"/>
                </a:solidFill>
                <a:latin typeface="Arial"/>
                <a:cs typeface="Arial"/>
              </a:rPr>
              <a:t> </a:t>
            </a:r>
            <a:r>
              <a:rPr lang="en-US" sz="2000" i="1" spc="-10" dirty="0">
                <a:solidFill>
                  <a:sysClr val="windowText" lastClr="000000"/>
                </a:solidFill>
                <a:latin typeface="Arial"/>
                <a:cs typeface="Arial"/>
              </a:rPr>
              <a:t>Co-</a:t>
            </a:r>
            <a:r>
              <a:rPr lang="en-US" sz="2000" i="1" dirty="0">
                <a:solidFill>
                  <a:sysClr val="windowText" lastClr="000000"/>
                </a:solidFill>
                <a:latin typeface="Arial"/>
                <a:cs typeface="Arial"/>
              </a:rPr>
              <a:t>op</a:t>
            </a:r>
            <a:r>
              <a:rPr lang="en-US" sz="2000" i="1" spc="-3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allows users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create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customized</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search</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engines </a:t>
            </a:r>
            <a:r>
              <a:rPr lang="en-US" sz="2000" dirty="0">
                <a:solidFill>
                  <a:sysClr val="windowText" lastClr="000000"/>
                </a:solidFill>
                <a:latin typeface="Arial MT"/>
                <a:cs typeface="Arial MT"/>
              </a:rPr>
              <a:t>based</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 set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facets/categories.</a:t>
            </a:r>
            <a:endParaRPr lang="en-US" sz="2000" dirty="0">
              <a:solidFill>
                <a:sysClr val="windowText" lastClr="000000"/>
              </a:solidFill>
              <a:latin typeface="Arial MT"/>
              <a:cs typeface="Arial MT"/>
            </a:endParaRPr>
          </a:p>
          <a:p>
            <a:pPr marL="355600"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Google</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Drive</a:t>
            </a:r>
            <a:r>
              <a:rPr lang="en-US" sz="2000" i="1" spc="-1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online service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storage.</a:t>
            </a:r>
            <a:endParaRPr lang="en-US" sz="2000" dirty="0">
              <a:solidFill>
                <a:sysClr val="windowText" lastClr="000000"/>
              </a:solidFill>
              <a:latin typeface="Arial MT"/>
              <a:cs typeface="Arial MT"/>
            </a:endParaRPr>
          </a:p>
          <a:p>
            <a:pPr marL="355600" marR="5080" lvl="0" indent="-343535"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Google</a:t>
            </a:r>
            <a:r>
              <a:rPr lang="en-US" sz="2000" i="1" spc="-35" dirty="0">
                <a:solidFill>
                  <a:sysClr val="windowText" lastClr="000000"/>
                </a:solidFill>
                <a:latin typeface="Arial"/>
                <a:cs typeface="Arial"/>
              </a:rPr>
              <a:t> </a:t>
            </a:r>
            <a:r>
              <a:rPr lang="en-US" sz="2000" i="1" dirty="0">
                <a:solidFill>
                  <a:sysClr val="windowText" lastClr="000000"/>
                </a:solidFill>
                <a:latin typeface="Arial"/>
                <a:cs typeface="Arial"/>
              </a:rPr>
              <a:t>Base</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allows users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load structured</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different </a:t>
            </a:r>
            <a:r>
              <a:rPr lang="en-US" sz="2000" dirty="0">
                <a:solidFill>
                  <a:sysClr val="windowText" lastClr="000000"/>
                </a:solidFill>
                <a:latin typeface="Arial MT"/>
                <a:cs typeface="Arial MT"/>
              </a:rPr>
              <a:t>sources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central</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repository,</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very</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large,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self-describing,</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semi- </a:t>
            </a:r>
            <a:r>
              <a:rPr lang="en-US" sz="2000" dirty="0">
                <a:solidFill>
                  <a:sysClr val="windowText" lastClr="000000"/>
                </a:solidFill>
                <a:latin typeface="Arial MT"/>
                <a:cs typeface="Arial MT"/>
              </a:rPr>
              <a:t>structured,</a:t>
            </a:r>
            <a:r>
              <a:rPr lang="en-US" sz="2000" spc="-70" dirty="0">
                <a:solidFill>
                  <a:sysClr val="windowText" lastClr="000000"/>
                </a:solidFill>
                <a:latin typeface="Arial MT"/>
                <a:cs typeface="Arial MT"/>
              </a:rPr>
              <a:t> </a:t>
            </a:r>
            <a:r>
              <a:rPr lang="en-US" sz="2000" dirty="0">
                <a:solidFill>
                  <a:sysClr val="windowText" lastClr="000000"/>
                </a:solidFill>
                <a:latin typeface="Arial MT"/>
                <a:cs typeface="Arial MT"/>
              </a:rPr>
              <a:t>heterogeneous</a:t>
            </a:r>
            <a:r>
              <a:rPr lang="en-US" sz="2000" spc="-35" dirty="0">
                <a:solidFill>
                  <a:sysClr val="windowText" lastClr="000000"/>
                </a:solidFill>
                <a:latin typeface="Arial MT"/>
                <a:cs typeface="Arial MT"/>
              </a:rPr>
              <a:t> </a:t>
            </a:r>
            <a:r>
              <a:rPr lang="en-US" sz="2000" spc="-10" dirty="0">
                <a:solidFill>
                  <a:sysClr val="windowText" lastClr="000000"/>
                </a:solidFill>
                <a:latin typeface="Arial MT"/>
                <a:cs typeface="Arial MT"/>
              </a:rPr>
              <a:t>database</a:t>
            </a:r>
            <a:r>
              <a:rPr lang="en-US" sz="2400" spc="-10" dirty="0">
                <a:solidFill>
                  <a:sysClr val="windowText" lastClr="000000"/>
                </a:solidFill>
                <a:latin typeface="Arial MT"/>
                <a:cs typeface="Arial MT"/>
              </a:rPr>
              <a:t>.</a:t>
            </a:r>
            <a:endParaRPr lang="en-US" sz="24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102158591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PaaS</a:t>
            </a:r>
            <a:r>
              <a:rPr lang="en-US" spc="-20" dirty="0"/>
              <a:t> </a:t>
            </a:r>
            <a:r>
              <a:rPr lang="en-US" dirty="0"/>
              <a:t>and</a:t>
            </a:r>
            <a:r>
              <a:rPr lang="en-US" spc="-15" dirty="0"/>
              <a:t> </a:t>
            </a:r>
            <a:r>
              <a:rPr lang="en-US" dirty="0"/>
              <a:t>SaaS</a:t>
            </a:r>
            <a:r>
              <a:rPr lang="en-US" spc="-15" dirty="0"/>
              <a:t> </a:t>
            </a:r>
            <a:r>
              <a:rPr lang="en-US" dirty="0"/>
              <a:t>services</a:t>
            </a:r>
            <a:r>
              <a:rPr lang="en-US" spc="-55" dirty="0"/>
              <a:t> </a:t>
            </a:r>
            <a:r>
              <a:rPr lang="en-US" dirty="0"/>
              <a:t>from</a:t>
            </a:r>
            <a:r>
              <a:rPr lang="en-US" spc="-40" dirty="0"/>
              <a:t> </a:t>
            </a:r>
            <a:r>
              <a:rPr lang="en-US" spc="-10" dirty="0"/>
              <a:t>Microsoft</a:t>
            </a:r>
            <a:endParaRPr lang="en-US" dirty="0"/>
          </a:p>
        </p:txBody>
      </p:sp>
      <p:sp>
        <p:nvSpPr>
          <p:cNvPr id="3" name="Content Placeholder 2"/>
          <p:cNvSpPr>
            <a:spLocks noGrp="1"/>
          </p:cNvSpPr>
          <p:nvPr>
            <p:ph idx="1"/>
          </p:nvPr>
        </p:nvSpPr>
        <p:spPr/>
        <p:txBody>
          <a:bodyPr/>
          <a:lstStyle/>
          <a:p>
            <a:pPr marL="354965" lvl="0" indent="-342265" fontAlgn="auto">
              <a:spcBef>
                <a:spcPts val="595"/>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Windows</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Azure</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operating</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system;</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has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3 </a:t>
            </a:r>
            <a:r>
              <a:rPr lang="en-US" sz="2000" spc="-10" dirty="0">
                <a:solidFill>
                  <a:sysClr val="windowText" lastClr="000000"/>
                </a:solidFill>
                <a:latin typeface="Arial MT"/>
                <a:cs typeface="Arial MT"/>
              </a:rPr>
              <a:t>components:</a:t>
            </a:r>
            <a:endParaRPr lang="en-US" sz="2000" dirty="0">
              <a:solidFill>
                <a:sysClr val="windowText" lastClr="000000"/>
              </a:solidFill>
              <a:latin typeface="Arial MT"/>
              <a:cs typeface="Arial MT"/>
            </a:endParaRPr>
          </a:p>
          <a:p>
            <a:pPr marL="1154430" lvl="1" indent="-227965" fontAlgn="auto">
              <a:spcBef>
                <a:spcPts val="445"/>
              </a:spcBef>
              <a:spcAft>
                <a:spcPts val="0"/>
              </a:spcAft>
              <a:buClr>
                <a:srgbClr val="00007C"/>
              </a:buClr>
              <a:buSzPct val="63888"/>
              <a:buFont typeface="Wingdings"/>
              <a:buChar char=""/>
              <a:tabLst>
                <a:tab pos="1154430" algn="l"/>
              </a:tabLst>
            </a:pPr>
            <a:r>
              <a:rPr lang="en-US" sz="1800" dirty="0">
                <a:solidFill>
                  <a:sysClr val="windowText" lastClr="000000"/>
                </a:solidFill>
                <a:latin typeface="Arial MT"/>
                <a:cs typeface="Arial MT"/>
              </a:rPr>
              <a:t>Compute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provides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computation</a:t>
            </a:r>
            <a:r>
              <a:rPr lang="en-US" sz="1800" spc="-10" dirty="0">
                <a:solidFill>
                  <a:sysClr val="windowText" lastClr="000000"/>
                </a:solidFill>
                <a:latin typeface="Arial MT"/>
                <a:cs typeface="Arial MT"/>
              </a:rPr>
              <a:t> environment.</a:t>
            </a:r>
            <a:endParaRPr lang="en-US" sz="1800" dirty="0">
              <a:solidFill>
                <a:sysClr val="windowText" lastClr="000000"/>
              </a:solidFill>
              <a:latin typeface="Arial MT"/>
              <a:cs typeface="Arial MT"/>
            </a:endParaRPr>
          </a:p>
          <a:p>
            <a:pPr marL="1154430" lvl="1" indent="-227965" fontAlgn="auto">
              <a:spcBef>
                <a:spcPts val="430"/>
              </a:spcBef>
              <a:spcAft>
                <a:spcPts val="0"/>
              </a:spcAft>
              <a:buClr>
                <a:srgbClr val="00007C"/>
              </a:buClr>
              <a:buSzPct val="63888"/>
              <a:buFont typeface="Wingdings"/>
              <a:buChar char=""/>
              <a:tabLst>
                <a:tab pos="1154430" algn="l"/>
              </a:tabLst>
            </a:pPr>
            <a:r>
              <a:rPr lang="en-US" sz="1800" dirty="0">
                <a:solidFill>
                  <a:sysClr val="windowText" lastClr="000000"/>
                </a:solidFill>
                <a:latin typeface="Arial MT"/>
                <a:cs typeface="Arial MT"/>
              </a:rPr>
              <a:t>Storage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scalable</a:t>
            </a:r>
            <a:r>
              <a:rPr lang="en-US" sz="1800" spc="10" dirty="0">
                <a:solidFill>
                  <a:sysClr val="windowText" lastClr="000000"/>
                </a:solidFill>
                <a:latin typeface="Arial MT"/>
                <a:cs typeface="Arial MT"/>
              </a:rPr>
              <a:t> </a:t>
            </a:r>
            <a:r>
              <a:rPr lang="en-US" sz="1800" spc="-10" dirty="0">
                <a:solidFill>
                  <a:sysClr val="windowText" lastClr="000000"/>
                </a:solidFill>
                <a:latin typeface="Arial MT"/>
                <a:cs typeface="Arial MT"/>
              </a:rPr>
              <a:t>storage.</a:t>
            </a:r>
            <a:endParaRPr lang="en-US" sz="1800" dirty="0">
              <a:solidFill>
                <a:sysClr val="windowText" lastClr="000000"/>
              </a:solidFill>
              <a:latin typeface="Arial MT"/>
              <a:cs typeface="Arial MT"/>
            </a:endParaRPr>
          </a:p>
          <a:p>
            <a:pPr marL="1154430" lvl="1" indent="-227965" fontAlgn="auto">
              <a:spcBef>
                <a:spcPts val="434"/>
              </a:spcBef>
              <a:spcAft>
                <a:spcPts val="0"/>
              </a:spcAft>
              <a:buClr>
                <a:srgbClr val="00007C"/>
              </a:buClr>
              <a:buSzPct val="63888"/>
              <a:buFont typeface="Wingdings"/>
              <a:buChar char=""/>
              <a:tabLst>
                <a:tab pos="1154430" algn="l"/>
              </a:tabLst>
            </a:pPr>
            <a:r>
              <a:rPr lang="en-US" sz="1800" dirty="0">
                <a:solidFill>
                  <a:sysClr val="windowText" lastClr="000000"/>
                </a:solidFill>
                <a:latin typeface="Arial MT"/>
                <a:cs typeface="Arial MT"/>
              </a:rPr>
              <a:t>Fabric</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Controller</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deploys,</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manages,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monitors</a:t>
            </a:r>
            <a:r>
              <a:rPr lang="en-US" sz="1800" spc="5" dirty="0">
                <a:solidFill>
                  <a:sysClr val="windowText" lastClr="000000"/>
                </a:solidFill>
                <a:latin typeface="Arial MT"/>
                <a:cs typeface="Arial MT"/>
              </a:rPr>
              <a:t> </a:t>
            </a:r>
            <a:r>
              <a:rPr lang="en-US" sz="1800" spc="-10" dirty="0">
                <a:solidFill>
                  <a:sysClr val="windowText" lastClr="000000"/>
                </a:solidFill>
                <a:latin typeface="Arial MT"/>
                <a:cs typeface="Arial MT"/>
              </a:rPr>
              <a:t>applications</a:t>
            </a:r>
            <a:r>
              <a:rPr lang="en-US" sz="1800" spc="-10" dirty="0" smtClean="0">
                <a:solidFill>
                  <a:sysClr val="windowText" lastClr="000000"/>
                </a:solidFill>
                <a:latin typeface="Arial MT"/>
                <a:cs typeface="Arial MT"/>
              </a:rPr>
              <a:t>.</a:t>
            </a:r>
            <a:endParaRPr lang="en-US" sz="1800" dirty="0">
              <a:solidFill>
                <a:sysClr val="windowText" lastClr="000000"/>
              </a:solidFill>
              <a:latin typeface="Arial MT"/>
              <a:cs typeface="Arial MT"/>
            </a:endParaRPr>
          </a:p>
          <a:p>
            <a:pPr marL="425450" lvl="0" indent="-412750" fontAlgn="auto">
              <a:spcBef>
                <a:spcPts val="0"/>
              </a:spcBef>
              <a:spcAft>
                <a:spcPts val="0"/>
              </a:spcAft>
              <a:buClr>
                <a:srgbClr val="00007C"/>
              </a:buClr>
              <a:buSzPct val="75000"/>
              <a:buFont typeface="Wingdings"/>
              <a:buChar char=""/>
              <a:tabLst>
                <a:tab pos="425450" algn="l"/>
              </a:tabLst>
            </a:pPr>
            <a:r>
              <a:rPr lang="en-US" sz="2000" i="1" dirty="0">
                <a:solidFill>
                  <a:sysClr val="windowText" lastClr="000000"/>
                </a:solidFill>
                <a:latin typeface="Arial"/>
                <a:cs typeface="Arial"/>
              </a:rPr>
              <a:t>SQL</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Azure</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 cloud-based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version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SQL</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Server</a:t>
            </a:r>
            <a:r>
              <a:rPr lang="en-US" sz="2000" spc="-10" dirty="0" smtClean="0">
                <a:solidFill>
                  <a:sysClr val="windowText" lastClr="000000"/>
                </a:solidFill>
                <a:latin typeface="Arial MT"/>
                <a:cs typeface="Arial MT"/>
              </a:rPr>
              <a:t>.</a:t>
            </a:r>
            <a:endParaRPr lang="en-US" sz="2000" dirty="0">
              <a:solidFill>
                <a:sysClr val="windowText" lastClr="000000"/>
              </a:solidFill>
              <a:latin typeface="Arial MT"/>
              <a:cs typeface="Arial MT"/>
            </a:endParaRPr>
          </a:p>
          <a:p>
            <a:pPr marL="425450" lvl="0" indent="-412750" fontAlgn="auto">
              <a:spcBef>
                <a:spcPts val="0"/>
              </a:spcBef>
              <a:spcAft>
                <a:spcPts val="0"/>
              </a:spcAft>
              <a:buClr>
                <a:srgbClr val="00007C"/>
              </a:buClr>
              <a:buSzPct val="75000"/>
              <a:buFont typeface="Wingdings"/>
              <a:buChar char=""/>
              <a:tabLst>
                <a:tab pos="425450" algn="l"/>
              </a:tabLst>
            </a:pPr>
            <a:r>
              <a:rPr lang="en-US" sz="2000" i="1" dirty="0">
                <a:solidFill>
                  <a:sysClr val="windowText" lastClr="000000"/>
                </a:solidFill>
                <a:latin typeface="Arial"/>
                <a:cs typeface="Arial"/>
              </a:rPr>
              <a:t>Azure</a:t>
            </a:r>
            <a:r>
              <a:rPr lang="en-US" sz="2000" i="1" spc="-40" dirty="0">
                <a:solidFill>
                  <a:sysClr val="windowText" lastClr="000000"/>
                </a:solidFill>
                <a:latin typeface="Arial"/>
                <a:cs typeface="Arial"/>
              </a:rPr>
              <a:t> </a:t>
            </a:r>
            <a:r>
              <a:rPr lang="en-US" sz="2000" i="1" dirty="0" err="1">
                <a:solidFill>
                  <a:sysClr val="windowText" lastClr="000000"/>
                </a:solidFill>
                <a:latin typeface="Arial"/>
                <a:cs typeface="Arial"/>
              </a:rPr>
              <a:t>AppFabric</a:t>
            </a:r>
            <a:r>
              <a:rPr lang="en-US" sz="2000" dirty="0">
                <a:solidFill>
                  <a:sysClr val="windowText" lastClr="000000"/>
                </a:solidFill>
                <a:latin typeface="Arial MT"/>
                <a:cs typeface="Arial MT"/>
              </a:rPr>
              <a: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formerly</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.NET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Services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collection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services</a:t>
            </a:r>
            <a:endParaRPr lang="en-US" sz="2000" dirty="0">
              <a:solidFill>
                <a:sysClr val="windowText" lastClr="000000"/>
              </a:solidFill>
              <a:latin typeface="Arial MT"/>
              <a:cs typeface="Arial MT"/>
            </a:endParaRPr>
          </a:p>
          <a:p>
            <a:pPr marL="354965" lvl="0" indent="0" fontAlgn="auto">
              <a:spcBef>
                <a:spcPts val="0"/>
              </a:spcBef>
              <a:spcAft>
                <a:spcPts val="0"/>
              </a:spcAft>
              <a:buClrTx/>
              <a:buSzTx/>
              <a:buNone/>
            </a:pPr>
            <a:r>
              <a:rPr lang="en-US" sz="2000" dirty="0">
                <a:solidFill>
                  <a:sysClr val="windowText" lastClr="000000"/>
                </a:solidFill>
                <a:latin typeface="Arial MT"/>
                <a:cs typeface="Arial MT"/>
              </a:rPr>
              <a:t>for</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applications.</a:t>
            </a:r>
            <a:endParaRPr lang="en-US" sz="2000" dirty="0">
              <a:solidFill>
                <a:sysClr val="windowText" lastClr="000000"/>
              </a:solidFill>
              <a:latin typeface="Arial MT"/>
              <a:cs typeface="Arial MT"/>
            </a:endParaRPr>
          </a:p>
          <a:p>
            <a:endParaRPr lang="en-US" dirty="0"/>
          </a:p>
        </p:txBody>
      </p:sp>
      <p:pic>
        <p:nvPicPr>
          <p:cNvPr id="4" name="Picture 3"/>
          <p:cNvPicPr/>
          <p:nvPr/>
        </p:nvPicPr>
        <p:blipFill>
          <a:blip r:embed="rId2"/>
          <a:stretch>
            <a:fillRect/>
          </a:stretch>
        </p:blipFill>
        <p:spPr>
          <a:xfrm>
            <a:off x="1505319" y="3602299"/>
            <a:ext cx="5543550" cy="3086100"/>
          </a:xfrm>
          <a:prstGeom prst="rect">
            <a:avLst/>
          </a:prstGeom>
        </p:spPr>
      </p:pic>
    </p:spTree>
    <p:extLst>
      <p:ext uri="{BB962C8B-B14F-4D97-AF65-F5344CB8AC3E}">
        <p14:creationId xmlns:p14="http://schemas.microsoft.com/office/powerpoint/2010/main" val="324426250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Open-</a:t>
            </a:r>
            <a:r>
              <a:rPr lang="en-US" dirty="0"/>
              <a:t>source</a:t>
            </a:r>
            <a:r>
              <a:rPr lang="en-US" spc="-55" dirty="0"/>
              <a:t> </a:t>
            </a:r>
            <a:r>
              <a:rPr lang="en-US" dirty="0"/>
              <a:t>platforms</a:t>
            </a:r>
            <a:r>
              <a:rPr lang="en-US" spc="-35" dirty="0"/>
              <a:t> </a:t>
            </a:r>
            <a:r>
              <a:rPr lang="en-US" dirty="0"/>
              <a:t>for</a:t>
            </a:r>
            <a:r>
              <a:rPr lang="en-US" spc="-5" dirty="0"/>
              <a:t> </a:t>
            </a:r>
            <a:r>
              <a:rPr lang="en-US" dirty="0"/>
              <a:t>private</a:t>
            </a:r>
            <a:r>
              <a:rPr lang="en-US" spc="-35" dirty="0"/>
              <a:t> </a:t>
            </a:r>
            <a:r>
              <a:rPr lang="en-US" spc="-10" dirty="0"/>
              <a:t>clouds</a:t>
            </a:r>
            <a:endParaRPr lang="en-US" dirty="0"/>
          </a:p>
        </p:txBody>
      </p:sp>
      <p:sp>
        <p:nvSpPr>
          <p:cNvPr id="3" name="Content Placeholder 2"/>
          <p:cNvSpPr>
            <a:spLocks noGrp="1"/>
          </p:cNvSpPr>
          <p:nvPr>
            <p:ph idx="1"/>
          </p:nvPr>
        </p:nvSpPr>
        <p:spPr/>
        <p:txBody>
          <a:bodyPr/>
          <a:lstStyle/>
          <a:p>
            <a:pPr marL="355600" marR="219075" lvl="0" indent="-343535" fontAlgn="auto">
              <a:spcBef>
                <a:spcPts val="105"/>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Eucalyptus</a:t>
            </a:r>
            <a:r>
              <a:rPr lang="en-US" sz="2000" i="1" spc="-3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regarded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open-source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counterpart</a:t>
            </a:r>
            <a:r>
              <a:rPr lang="en-US" sz="2000" spc="-50" dirty="0">
                <a:solidFill>
                  <a:sysClr val="windowText" lastClr="000000"/>
                </a:solidFill>
                <a:latin typeface="Arial MT"/>
                <a:cs typeface="Arial MT"/>
              </a:rPr>
              <a:t> </a:t>
            </a:r>
            <a:r>
              <a:rPr lang="en-US" sz="2000" spc="-25" dirty="0">
                <a:solidFill>
                  <a:sysClr val="windowText" lastClr="000000"/>
                </a:solidFill>
                <a:latin typeface="Arial MT"/>
                <a:cs typeface="Arial MT"/>
              </a:rPr>
              <a:t>of </a:t>
            </a:r>
            <a:r>
              <a:rPr lang="en-US" sz="2000" dirty="0">
                <a:solidFill>
                  <a:sysClr val="windowText" lastClr="000000"/>
                </a:solidFill>
                <a:latin typeface="Arial MT"/>
                <a:cs typeface="Arial MT"/>
              </a:rPr>
              <a:t>Amazon's</a:t>
            </a:r>
            <a:r>
              <a:rPr lang="en-US" sz="2000" spc="-25" dirty="0">
                <a:solidFill>
                  <a:sysClr val="windowText" lastClr="000000"/>
                </a:solidFill>
                <a:latin typeface="Arial MT"/>
                <a:cs typeface="Arial MT"/>
              </a:rPr>
              <a:t> </a:t>
            </a:r>
            <a:r>
              <a:rPr lang="en-US" sz="2000" spc="-20" dirty="0">
                <a:solidFill>
                  <a:sysClr val="windowText" lastClr="000000"/>
                </a:solidFill>
                <a:latin typeface="Arial MT"/>
                <a:cs typeface="Arial MT"/>
              </a:rPr>
              <a:t>EC2.</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5600" marR="5080" lvl="0" indent="-343535" fontAlgn="auto">
              <a:spcBef>
                <a:spcPts val="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Open-Nebula</a:t>
            </a:r>
            <a:r>
              <a:rPr lang="en-US" sz="2000" i="1" spc="-3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private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actually</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logging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into</a:t>
            </a:r>
            <a:r>
              <a:rPr lang="en-US" sz="2000" spc="-10" dirty="0">
                <a:solidFill>
                  <a:sysClr val="windowText" lastClr="000000"/>
                </a:solidFill>
                <a:latin typeface="Arial MT"/>
                <a:cs typeface="Arial MT"/>
              </a:rPr>
              <a:t> </a:t>
            </a:r>
            <a:r>
              <a:rPr lang="en-US" sz="2000" spc="-25" dirty="0">
                <a:solidFill>
                  <a:sysClr val="windowText" lastClr="000000"/>
                </a:solidFill>
                <a:latin typeface="Arial MT"/>
                <a:cs typeface="Arial MT"/>
              </a:rPr>
              <a:t>the </a:t>
            </a:r>
            <a:r>
              <a:rPr lang="en-US" sz="2000" dirty="0">
                <a:solidFill>
                  <a:sysClr val="windowText" lastClr="000000"/>
                </a:solidFill>
                <a:latin typeface="Arial MT"/>
                <a:cs typeface="Arial MT"/>
              </a:rPr>
              <a:t>head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node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access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functions.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system</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centralized </a:t>
            </a:r>
            <a:r>
              <a:rPr lang="en-US" sz="2000" dirty="0">
                <a:solidFill>
                  <a:sysClr val="windowText" lastClr="000000"/>
                </a:solidFill>
                <a:latin typeface="Arial MT"/>
                <a:cs typeface="Arial MT"/>
              </a:rPr>
              <a:t>and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its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default</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configuration</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uses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NFS file</a:t>
            </a:r>
            <a:r>
              <a:rPr lang="en-US" sz="2000" spc="-5" dirty="0">
                <a:solidFill>
                  <a:sysClr val="windowText" lastClr="000000"/>
                </a:solidFill>
                <a:latin typeface="Arial MT"/>
                <a:cs typeface="Arial MT"/>
              </a:rPr>
              <a:t> </a:t>
            </a:r>
            <a:r>
              <a:rPr lang="en-US" sz="2000" spc="-10" dirty="0">
                <a:solidFill>
                  <a:sysClr val="windowText" lastClr="000000"/>
                </a:solidFill>
                <a:latin typeface="Arial MT"/>
                <a:cs typeface="Arial MT"/>
              </a:rPr>
              <a:t>system.</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5600" marR="551815" lvl="0" indent="-343535" fontAlgn="auto">
              <a:spcBef>
                <a:spcPts val="0"/>
              </a:spcBef>
              <a:spcAft>
                <a:spcPts val="0"/>
              </a:spcAft>
              <a:buClr>
                <a:srgbClr val="00007C"/>
              </a:buClr>
              <a:buSzPct val="75000"/>
              <a:buFont typeface="Wingdings"/>
              <a:buChar char=""/>
              <a:tabLst>
                <a:tab pos="355600" algn="l"/>
                <a:tab pos="2399030" algn="l"/>
              </a:tabLst>
            </a:pPr>
            <a:r>
              <a:rPr lang="en-US" sz="2000" i="1" dirty="0">
                <a:solidFill>
                  <a:sysClr val="windowText" lastClr="000000"/>
                </a:solidFill>
                <a:latin typeface="Arial"/>
                <a:cs typeface="Arial"/>
              </a:rPr>
              <a:t>Nimbus</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solution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scientific</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applications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based</a:t>
            </a:r>
            <a:r>
              <a:rPr lang="en-US" sz="2000" spc="-35" dirty="0">
                <a:solidFill>
                  <a:sysClr val="windowText" lastClr="000000"/>
                </a:solidFill>
                <a:latin typeface="Arial MT"/>
                <a:cs typeface="Arial MT"/>
              </a:rPr>
              <a:t> </a:t>
            </a:r>
            <a:r>
              <a:rPr lang="en-US" sz="2000" spc="-25" dirty="0">
                <a:solidFill>
                  <a:sysClr val="windowText" lastClr="000000"/>
                </a:solidFill>
                <a:latin typeface="Arial MT"/>
                <a:cs typeface="Arial MT"/>
              </a:rPr>
              <a:t>on </a:t>
            </a:r>
            <a:r>
              <a:rPr lang="en-US" sz="2000" dirty="0">
                <a:solidFill>
                  <a:sysClr val="windowText" lastClr="000000"/>
                </a:solidFill>
                <a:latin typeface="Arial MT"/>
                <a:cs typeface="Arial MT"/>
              </a:rPr>
              <a:t>Globus</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software;</a:t>
            </a:r>
            <a:r>
              <a:rPr lang="en-US" sz="2000" dirty="0">
                <a:solidFill>
                  <a:sysClr val="windowText" lastClr="000000"/>
                </a:solidFill>
                <a:latin typeface="Arial MT"/>
                <a:cs typeface="Arial MT"/>
              </a:rPr>
              <a:t>	inherits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Globus:</a:t>
            </a:r>
            <a:endParaRPr lang="en-US" sz="2000" dirty="0">
              <a:solidFill>
                <a:sysClr val="windowText" lastClr="000000"/>
              </a:solidFill>
              <a:latin typeface="Arial MT"/>
              <a:cs typeface="Arial MT"/>
            </a:endParaRPr>
          </a:p>
          <a:p>
            <a:pPr marL="1155065" lvl="1" indent="-227965" fontAlgn="auto">
              <a:spcBef>
                <a:spcPts val="44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image </a:t>
            </a:r>
            <a:r>
              <a:rPr lang="en-US" sz="1800" spc="-10" dirty="0">
                <a:solidFill>
                  <a:sysClr val="windowText" lastClr="000000"/>
                </a:solidFill>
                <a:latin typeface="Arial MT"/>
                <a:cs typeface="Arial MT"/>
              </a:rPr>
              <a:t>storage.</a:t>
            </a:r>
            <a:endParaRPr lang="en-US" sz="1800" dirty="0">
              <a:solidFill>
                <a:sysClr val="windowText" lastClr="000000"/>
              </a:solidFill>
              <a:latin typeface="Arial MT"/>
              <a:cs typeface="Arial MT"/>
            </a:endParaRPr>
          </a:p>
          <a:p>
            <a:pPr marL="1155065" lvl="1" indent="-227965" fontAlgn="auto">
              <a:spcBef>
                <a:spcPts val="434"/>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credentials</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user</a:t>
            </a:r>
            <a:r>
              <a:rPr lang="en-US" sz="1800" spc="-5" dirty="0">
                <a:solidFill>
                  <a:sysClr val="windowText" lastClr="000000"/>
                </a:solidFill>
                <a:latin typeface="Arial MT"/>
                <a:cs typeface="Arial MT"/>
              </a:rPr>
              <a:t> </a:t>
            </a:r>
            <a:r>
              <a:rPr lang="en-US" sz="1800" spc="-10" dirty="0">
                <a:solidFill>
                  <a:sysClr val="windowText" lastClr="000000"/>
                </a:solidFill>
                <a:latin typeface="Arial MT"/>
                <a:cs typeface="Arial MT"/>
              </a:rPr>
              <a:t>authentication.</a:t>
            </a:r>
            <a:endParaRPr lang="en-US" sz="1800" dirty="0">
              <a:solidFill>
                <a:sysClr val="windowText" lastClr="000000"/>
              </a:solidFill>
              <a:latin typeface="Arial MT"/>
              <a:cs typeface="Arial MT"/>
            </a:endParaRPr>
          </a:p>
          <a:p>
            <a:pPr marL="1155700" marR="88265" lvl="1" indent="-228600" fontAlgn="auto">
              <a:spcBef>
                <a:spcPts val="434"/>
              </a:spcBef>
              <a:spcAft>
                <a:spcPts val="0"/>
              </a:spcAft>
              <a:buClr>
                <a:srgbClr val="00007C"/>
              </a:buClr>
              <a:buSzPct val="63888"/>
              <a:buFont typeface="Wingdings"/>
              <a:buChar char=""/>
              <a:tabLst>
                <a:tab pos="1155700" algn="l"/>
              </a:tabLst>
            </a:pP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requirement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that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running</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Nimbus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process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can</a:t>
            </a:r>
            <a:r>
              <a:rPr lang="en-US" sz="1800" spc="-5" dirty="0">
                <a:solidFill>
                  <a:sysClr val="windowText" lastClr="000000"/>
                </a:solidFill>
                <a:latin typeface="Arial MT"/>
                <a:cs typeface="Arial MT"/>
              </a:rPr>
              <a:t> </a:t>
            </a:r>
            <a:r>
              <a:rPr lang="en-US" sz="1800" b="1" dirty="0" err="1">
                <a:solidFill>
                  <a:sysClr val="windowText" lastClr="000000"/>
                </a:solidFill>
                <a:latin typeface="Arial"/>
                <a:cs typeface="Arial"/>
              </a:rPr>
              <a:t>ssh</a:t>
            </a:r>
            <a:r>
              <a:rPr lang="en-US" sz="1800" b="1" spc="-10" dirty="0">
                <a:solidFill>
                  <a:sysClr val="windowText" lastClr="000000"/>
                </a:solidFill>
                <a:latin typeface="Arial"/>
                <a:cs typeface="Arial"/>
              </a:rPr>
              <a:t> </a:t>
            </a:r>
            <a:r>
              <a:rPr lang="en-US" sz="1800" dirty="0">
                <a:solidFill>
                  <a:sysClr val="windowText" lastClr="000000"/>
                </a:solidFill>
                <a:latin typeface="Arial MT"/>
                <a:cs typeface="Arial MT"/>
              </a:rPr>
              <a:t>into</a:t>
            </a:r>
            <a:r>
              <a:rPr lang="en-US" sz="1800" spc="-10" dirty="0">
                <a:solidFill>
                  <a:sysClr val="windowText" lastClr="000000"/>
                </a:solidFill>
                <a:latin typeface="Arial MT"/>
                <a:cs typeface="Arial MT"/>
              </a:rPr>
              <a:t> </a:t>
            </a:r>
            <a:r>
              <a:rPr lang="en-US" sz="1800" spc="-25" dirty="0">
                <a:solidFill>
                  <a:sysClr val="windowText" lastClr="000000"/>
                </a:solidFill>
                <a:latin typeface="Arial MT"/>
                <a:cs typeface="Arial MT"/>
              </a:rPr>
              <a:t>all </a:t>
            </a:r>
            <a:r>
              <a:rPr lang="en-US" sz="1800" dirty="0">
                <a:solidFill>
                  <a:sysClr val="windowText" lastClr="000000"/>
                </a:solidFill>
                <a:latin typeface="Arial MT"/>
                <a:cs typeface="Arial MT"/>
              </a:rPr>
              <a:t>compute</a:t>
            </a:r>
            <a:r>
              <a:rPr lang="en-US" sz="1800" spc="-5" dirty="0">
                <a:solidFill>
                  <a:sysClr val="windowText" lastClr="000000"/>
                </a:solidFill>
                <a:latin typeface="Arial MT"/>
                <a:cs typeface="Arial MT"/>
              </a:rPr>
              <a:t> </a:t>
            </a:r>
            <a:r>
              <a:rPr lang="en-US" sz="1800" spc="-10" dirty="0">
                <a:solidFill>
                  <a:sysClr val="windowText" lastClr="000000"/>
                </a:solidFill>
                <a:latin typeface="Arial MT"/>
                <a:cs typeface="Arial MT"/>
              </a:rPr>
              <a:t>nodes.</a:t>
            </a:r>
            <a:endParaRPr lang="en-US" sz="18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384731545"/>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Eucalyptus</a:t>
            </a:r>
            <a:endParaRPr lang="en-US" dirty="0"/>
          </a:p>
        </p:txBody>
      </p:sp>
      <p:sp>
        <p:nvSpPr>
          <p:cNvPr id="3" name="Content Placeholder 2"/>
          <p:cNvSpPr>
            <a:spLocks noGrp="1"/>
          </p:cNvSpPr>
          <p:nvPr>
            <p:ph idx="1"/>
          </p:nvPr>
        </p:nvSpPr>
        <p:spPr/>
        <p:txBody>
          <a:bodyPr/>
          <a:lstStyle/>
          <a:p>
            <a:pPr marL="355600" marR="104775" lvl="0" indent="-343535" fontAlgn="auto">
              <a:spcBef>
                <a:spcPts val="105"/>
              </a:spcBef>
              <a:spcAft>
                <a:spcPts val="0"/>
              </a:spcAft>
              <a:buClr>
                <a:srgbClr val="00007C"/>
              </a:buClr>
              <a:buSzPct val="75000"/>
              <a:buFont typeface="Wingdings"/>
              <a:buChar char=""/>
              <a:tabLst>
                <a:tab pos="355600" algn="l"/>
                <a:tab pos="2527300" algn="l"/>
              </a:tabLst>
            </a:pPr>
            <a:r>
              <a:rPr lang="en-US" sz="2000" i="1" dirty="0">
                <a:solidFill>
                  <a:sysClr val="windowText" lastClr="000000"/>
                </a:solidFill>
                <a:latin typeface="Arial"/>
                <a:cs typeface="Arial"/>
              </a:rPr>
              <a:t>Virtual</a:t>
            </a:r>
            <a:r>
              <a:rPr lang="en-US" sz="2000" i="1" spc="-10" dirty="0">
                <a:solidFill>
                  <a:sysClr val="windowText" lastClr="000000"/>
                </a:solidFill>
                <a:latin typeface="Arial"/>
                <a:cs typeface="Arial"/>
              </a:rPr>
              <a:t> </a:t>
            </a:r>
            <a:r>
              <a:rPr lang="en-US" sz="2000" i="1" dirty="0">
                <a:solidFill>
                  <a:sysClr val="windowText" lastClr="000000"/>
                </a:solidFill>
                <a:latin typeface="Arial"/>
                <a:cs typeface="Arial"/>
              </a:rPr>
              <a:t>Machines</a:t>
            </a:r>
            <a:r>
              <a:rPr lang="en-US" sz="2000" i="1" spc="-25" dirty="0">
                <a:solidFill>
                  <a:sysClr val="windowText" lastClr="000000"/>
                </a:solidFill>
                <a:latin typeface="Arial"/>
                <a:cs typeface="Arial"/>
              </a:rPr>
              <a:t> </a:t>
            </a:r>
            <a:r>
              <a:rPr lang="en-US" sz="2000" spc="-50" dirty="0">
                <a:solidFill>
                  <a:sysClr val="windowText" lastClr="000000"/>
                </a:solidFill>
                <a:latin typeface="Arial MT"/>
                <a:cs typeface="Arial MT"/>
              </a:rPr>
              <a:t>-</a:t>
            </a:r>
            <a:r>
              <a:rPr lang="en-US" sz="2000" dirty="0">
                <a:solidFill>
                  <a:sysClr val="windowText" lastClr="000000"/>
                </a:solidFill>
                <a:latin typeface="Arial MT"/>
                <a:cs typeface="Arial MT"/>
              </a:rPr>
              <a:t>	run</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under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several</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VMMs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including</a:t>
            </a:r>
            <a:r>
              <a:rPr lang="en-US" sz="2000" spc="-15" dirty="0">
                <a:solidFill>
                  <a:sysClr val="windowText" lastClr="000000"/>
                </a:solidFill>
                <a:latin typeface="Arial MT"/>
                <a:cs typeface="Arial MT"/>
              </a:rPr>
              <a:t> </a:t>
            </a:r>
            <a:r>
              <a:rPr lang="en-US" sz="2000" dirty="0" err="1">
                <a:solidFill>
                  <a:sysClr val="windowText" lastClr="000000"/>
                </a:solidFill>
                <a:latin typeface="Arial MT"/>
                <a:cs typeface="Arial MT"/>
              </a:rPr>
              <a:t>Xen</a:t>
            </a:r>
            <a:r>
              <a:rPr lang="en-US" sz="2000" dirty="0">
                <a:solidFill>
                  <a:sysClr val="windowText" lastClr="000000"/>
                </a:solidFill>
                <a:latin typeface="Arial MT"/>
                <a:cs typeface="Arial MT"/>
              </a:rPr>
              <a:t>,</a:t>
            </a:r>
            <a:r>
              <a:rPr lang="en-US" sz="2000" spc="-35" dirty="0">
                <a:solidFill>
                  <a:sysClr val="windowText" lastClr="000000"/>
                </a:solidFill>
                <a:latin typeface="Arial MT"/>
                <a:cs typeface="Arial MT"/>
              </a:rPr>
              <a:t> </a:t>
            </a:r>
            <a:r>
              <a:rPr lang="en-US" sz="2000" spc="-20" dirty="0">
                <a:solidFill>
                  <a:sysClr val="windowText" lastClr="000000"/>
                </a:solidFill>
                <a:latin typeface="Arial MT"/>
                <a:cs typeface="Arial MT"/>
              </a:rPr>
              <a:t>KVM,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VMware.</a:t>
            </a:r>
            <a:endParaRPr lang="en-US" sz="2000" dirty="0">
              <a:solidFill>
                <a:sysClr val="windowText" lastClr="000000"/>
              </a:solidFill>
              <a:latin typeface="Arial MT"/>
              <a:cs typeface="Arial MT"/>
            </a:endParaRPr>
          </a:p>
          <a:p>
            <a:pPr marL="355600"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Node</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Controller</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runs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server</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nodes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hosting</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VM</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controls</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activities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node.</a:t>
            </a:r>
            <a:endParaRPr lang="en-US" sz="2000" dirty="0">
              <a:solidFill>
                <a:sysClr val="windowText" lastClr="000000"/>
              </a:solidFill>
              <a:latin typeface="Arial MT"/>
              <a:cs typeface="Arial MT"/>
            </a:endParaRPr>
          </a:p>
          <a:p>
            <a:pPr marL="355600"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Cluster</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Controller</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controls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number</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servers.</a:t>
            </a:r>
            <a:endParaRPr lang="en-US" sz="2000" dirty="0">
              <a:solidFill>
                <a:sysClr val="windowText" lastClr="000000"/>
              </a:solidFill>
              <a:latin typeface="Arial MT"/>
              <a:cs typeface="Arial MT"/>
            </a:endParaRPr>
          </a:p>
          <a:p>
            <a:pPr marL="355600" marR="859155" lvl="0" indent="-343535"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Cloud</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Controller</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provides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access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end-</a:t>
            </a:r>
            <a:r>
              <a:rPr lang="en-US" sz="2000" spc="-10" dirty="0">
                <a:solidFill>
                  <a:sysClr val="windowText" lastClr="000000"/>
                </a:solidFill>
                <a:latin typeface="Arial MT"/>
                <a:cs typeface="Arial MT"/>
              </a:rPr>
              <a:t>users, </a:t>
            </a:r>
            <a:r>
              <a:rPr lang="en-US" sz="2000" dirty="0">
                <a:solidFill>
                  <a:sysClr val="windowText" lastClr="000000"/>
                </a:solidFill>
                <a:latin typeface="Arial MT"/>
                <a:cs typeface="Arial MT"/>
              </a:rPr>
              <a:t>developers,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0" dirty="0">
                <a:solidFill>
                  <a:sysClr val="windowText" lastClr="000000"/>
                </a:solidFill>
                <a:latin typeface="Arial MT"/>
                <a:cs typeface="Arial MT"/>
              </a:rPr>
              <a:t> administrators.</a:t>
            </a:r>
            <a:endParaRPr lang="en-US" sz="2000" dirty="0">
              <a:solidFill>
                <a:sysClr val="windowText" lastClr="000000"/>
              </a:solidFill>
              <a:latin typeface="Arial MT"/>
              <a:cs typeface="Arial MT"/>
            </a:endParaRPr>
          </a:p>
          <a:p>
            <a:pPr marL="355600" lvl="0" indent="-342900" fontAlgn="auto">
              <a:spcBef>
                <a:spcPts val="480"/>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Storage</a:t>
            </a:r>
            <a:r>
              <a:rPr lang="en-US" sz="2000" i="1" spc="-35" dirty="0">
                <a:solidFill>
                  <a:sysClr val="windowText" lastClr="000000"/>
                </a:solidFill>
                <a:latin typeface="Arial"/>
                <a:cs typeface="Arial"/>
              </a:rPr>
              <a:t> </a:t>
            </a:r>
            <a:r>
              <a:rPr lang="en-US" sz="2000" i="1" dirty="0">
                <a:solidFill>
                  <a:sysClr val="windowText" lastClr="000000"/>
                </a:solidFill>
                <a:latin typeface="Arial"/>
                <a:cs typeface="Arial"/>
              </a:rPr>
              <a:t>Controller</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provides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persistent</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virtual</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hard</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drives</a:t>
            </a:r>
            <a:r>
              <a:rPr lang="en-US" sz="2000" spc="-30" dirty="0">
                <a:solidFill>
                  <a:sysClr val="windowText" lastClr="000000"/>
                </a:solidFill>
                <a:latin typeface="Arial MT"/>
                <a:cs typeface="Arial MT"/>
              </a:rPr>
              <a:t> </a:t>
            </a:r>
            <a:r>
              <a:rPr lang="en-US" sz="2000" spc="-25" dirty="0">
                <a:solidFill>
                  <a:sysClr val="windowText" lastClr="000000"/>
                </a:solidFill>
                <a:latin typeface="Arial MT"/>
                <a:cs typeface="Arial MT"/>
              </a:rPr>
              <a:t>to</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applications.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It</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correspondent</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30" dirty="0">
                <a:solidFill>
                  <a:sysClr val="windowText" lastClr="000000"/>
                </a:solidFill>
                <a:latin typeface="Arial MT"/>
                <a:cs typeface="Arial MT"/>
              </a:rPr>
              <a:t> </a:t>
            </a:r>
            <a:r>
              <a:rPr lang="en-US" sz="2000" spc="-20" dirty="0">
                <a:solidFill>
                  <a:sysClr val="windowText" lastClr="000000"/>
                </a:solidFill>
                <a:latin typeface="Arial MT"/>
                <a:cs typeface="Arial MT"/>
              </a:rPr>
              <a:t>EBS.</a:t>
            </a:r>
            <a:endParaRPr lang="en-US" sz="2000" dirty="0">
              <a:solidFill>
                <a:sysClr val="windowText" lastClr="000000"/>
              </a:solidFill>
              <a:latin typeface="Arial MT"/>
              <a:cs typeface="Arial MT"/>
            </a:endParaRPr>
          </a:p>
          <a:p>
            <a:pPr marL="355600" marR="135255" lvl="0" indent="-343535" fontAlgn="auto">
              <a:spcBef>
                <a:spcPts val="484"/>
              </a:spcBef>
              <a:spcAft>
                <a:spcPts val="0"/>
              </a:spcAft>
              <a:buClr>
                <a:srgbClr val="00007C"/>
              </a:buClr>
              <a:buSzPct val="75000"/>
              <a:buFont typeface="Wingdings"/>
              <a:buChar char=""/>
              <a:tabLst>
                <a:tab pos="355600" algn="l"/>
              </a:tabLst>
            </a:pPr>
            <a:r>
              <a:rPr lang="en-US" sz="2000" i="1" dirty="0">
                <a:solidFill>
                  <a:sysClr val="windowText" lastClr="000000"/>
                </a:solidFill>
                <a:latin typeface="Arial"/>
                <a:cs typeface="Arial"/>
              </a:rPr>
              <a:t>Storage</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Service</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(Walrus)</a:t>
            </a:r>
            <a:r>
              <a:rPr lang="en-US" sz="2000" i="1" spc="-30"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provides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persistent</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storage;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similar</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to </a:t>
            </a:r>
            <a:r>
              <a:rPr lang="en-US" sz="2000" dirty="0">
                <a:solidFill>
                  <a:sysClr val="windowText" lastClr="000000"/>
                </a:solidFill>
                <a:latin typeface="Arial MT"/>
                <a:cs typeface="Arial MT"/>
              </a:rPr>
              <a:t>S3,</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allows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store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objects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10" dirty="0">
                <a:solidFill>
                  <a:sysClr val="windowText" lastClr="000000"/>
                </a:solidFill>
                <a:latin typeface="Arial MT"/>
                <a:cs typeface="Arial MT"/>
              </a:rPr>
              <a:t> buckets.</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3905773711"/>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Eucalyptus</a:t>
            </a:r>
            <a:endParaRPr lang="en-US" dirty="0"/>
          </a:p>
        </p:txBody>
      </p:sp>
      <p:pic>
        <p:nvPicPr>
          <p:cNvPr id="4" name="object 2"/>
          <p:cNvPicPr>
            <a:picLocks noGrp="1"/>
          </p:cNvPicPr>
          <p:nvPr>
            <p:ph idx="1"/>
          </p:nvPr>
        </p:nvPicPr>
        <p:blipFill>
          <a:blip r:embed="rId2" cstate="print"/>
          <a:stretch>
            <a:fillRect/>
          </a:stretch>
        </p:blipFill>
        <p:spPr>
          <a:xfrm>
            <a:off x="1729581" y="1295400"/>
            <a:ext cx="5532437" cy="5181600"/>
          </a:xfrm>
          <a:prstGeom prst="rect">
            <a:avLst/>
          </a:prstGeom>
        </p:spPr>
      </p:pic>
    </p:spTree>
    <p:extLst>
      <p:ext uri="{BB962C8B-B14F-4D97-AF65-F5344CB8AC3E}">
        <p14:creationId xmlns:p14="http://schemas.microsoft.com/office/powerpoint/2010/main" val="3311452680"/>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Comparision</a:t>
            </a:r>
            <a:endParaRPr lang="en-US" dirty="0"/>
          </a:p>
        </p:txBody>
      </p:sp>
      <p:pic>
        <p:nvPicPr>
          <p:cNvPr id="4" name="Content Placeholder 3"/>
          <p:cNvPicPr>
            <a:picLocks noGrp="1"/>
          </p:cNvPicPr>
          <p:nvPr>
            <p:ph idx="1"/>
          </p:nvPr>
        </p:nvPicPr>
        <p:blipFill>
          <a:blip r:embed="rId2"/>
          <a:stretch>
            <a:fillRect/>
          </a:stretch>
        </p:blipFill>
        <p:spPr>
          <a:xfrm>
            <a:off x="549629" y="1408590"/>
            <a:ext cx="7839075" cy="2895600"/>
          </a:xfrm>
          <a:prstGeom prst="rect">
            <a:avLst/>
          </a:prstGeom>
        </p:spPr>
      </p:pic>
    </p:spTree>
    <p:extLst>
      <p:ext uri="{BB962C8B-B14F-4D97-AF65-F5344CB8AC3E}">
        <p14:creationId xmlns:p14="http://schemas.microsoft.com/office/powerpoint/2010/main" val="1863253223"/>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2FA8-B2F3-CA17-AA9D-93BAB8BE4D09}"/>
              </a:ext>
            </a:extLst>
          </p:cNvPr>
          <p:cNvSpPr>
            <a:spLocks noGrp="1"/>
          </p:cNvSpPr>
          <p:nvPr>
            <p:ph type="title"/>
          </p:nvPr>
        </p:nvSpPr>
        <p:spPr/>
        <p:txBody>
          <a:bodyPr/>
          <a:lstStyle/>
          <a:p>
            <a:r>
              <a:rPr lang="en-US" sz="2800" dirty="0"/>
              <a:t>Infrastructure</a:t>
            </a:r>
            <a:endParaRPr lang="en-US" dirty="0"/>
          </a:p>
        </p:txBody>
      </p:sp>
      <p:sp>
        <p:nvSpPr>
          <p:cNvPr id="3" name="Content Placeholder 2">
            <a:extLst>
              <a:ext uri="{FF2B5EF4-FFF2-40B4-BE49-F238E27FC236}">
                <a16:creationId xmlns:a16="http://schemas.microsoft.com/office/drawing/2014/main" id="{C46E66B4-2F35-F57F-073E-72440AE7B53C}"/>
              </a:ext>
            </a:extLst>
          </p:cNvPr>
          <p:cNvSpPr>
            <a:spLocks noGrp="1"/>
          </p:cNvSpPr>
          <p:nvPr>
            <p:ph idx="1"/>
          </p:nvPr>
        </p:nvSpPr>
        <p:spPr/>
        <p:txBody>
          <a:bodyPr/>
          <a:lstStyle/>
          <a:p>
            <a:pPr lvl="0"/>
            <a:r>
              <a:rPr lang="en-US" b="1" dirty="0"/>
              <a:t>Eucalyptus</a:t>
            </a:r>
            <a:r>
              <a:rPr lang="en-US" dirty="0"/>
              <a:t> (Elastic Utility Computing Architecture for Linking Your Programs to Useful Systems) is an open-source software platform that enables organizations to build private and hybrid cloud environments</a:t>
            </a:r>
          </a:p>
          <a:p>
            <a:pPr lvl="0"/>
            <a:r>
              <a:rPr lang="en-US" b="1" dirty="0" err="1"/>
              <a:t>OpenNebula</a:t>
            </a:r>
            <a:r>
              <a:rPr lang="en-US" dirty="0"/>
              <a:t> is an open-source cloud computing platform that focuses on simplifying the management of heterogeneous data center infrastructures (Ex, file &amp; database servers).</a:t>
            </a:r>
          </a:p>
          <a:p>
            <a:pPr lvl="0"/>
            <a:r>
              <a:rPr lang="en-US" b="1" dirty="0"/>
              <a:t>Nimbus</a:t>
            </a:r>
            <a:r>
              <a:rPr lang="en-US" dirty="0"/>
              <a:t> is an open-source toolkit tailored for creating and managing cloud infrastructure. It is specifically designed for scientific and research communities.</a:t>
            </a:r>
          </a:p>
          <a:p>
            <a:pPr lvl="0"/>
            <a:r>
              <a:rPr lang="en-US" b="1" dirty="0"/>
              <a:t>OpenStack</a:t>
            </a:r>
            <a:r>
              <a:rPr lang="en-US" dirty="0"/>
              <a:t> is a widely used open-source cloud computing platform that provides a services for building and managing public, private, and hybrid clouds can be used as a control infrastructure for a private cloud</a:t>
            </a:r>
          </a:p>
          <a:p>
            <a:endParaRPr lang="en-US" sz="2000" dirty="0"/>
          </a:p>
        </p:txBody>
      </p:sp>
    </p:spTree>
    <p:extLst>
      <p:ext uri="{BB962C8B-B14F-4D97-AF65-F5344CB8AC3E}">
        <p14:creationId xmlns:p14="http://schemas.microsoft.com/office/powerpoint/2010/main" val="238211399"/>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a:t>
            </a:r>
            <a:r>
              <a:rPr lang="en-US" spc="-30" dirty="0"/>
              <a:t> </a:t>
            </a:r>
            <a:r>
              <a:rPr lang="en-US" dirty="0"/>
              <a:t>storage</a:t>
            </a:r>
            <a:r>
              <a:rPr lang="en-US" spc="-50" dirty="0"/>
              <a:t> </a:t>
            </a:r>
            <a:r>
              <a:rPr lang="en-US" dirty="0"/>
              <a:t>diversity</a:t>
            </a:r>
            <a:r>
              <a:rPr lang="en-US" spc="-40" dirty="0"/>
              <a:t> </a:t>
            </a:r>
            <a:r>
              <a:rPr lang="en-US" dirty="0"/>
              <a:t>and</a:t>
            </a:r>
            <a:r>
              <a:rPr lang="en-US" spc="-30" dirty="0"/>
              <a:t> </a:t>
            </a:r>
            <a:r>
              <a:rPr lang="en-US" dirty="0"/>
              <a:t>vendor</a:t>
            </a:r>
            <a:r>
              <a:rPr lang="en-US" spc="-35" dirty="0"/>
              <a:t> </a:t>
            </a:r>
            <a:r>
              <a:rPr lang="en-US" dirty="0"/>
              <a:t>lock-</a:t>
            </a:r>
            <a:r>
              <a:rPr lang="en-US" spc="-25" dirty="0"/>
              <a:t>in</a:t>
            </a:r>
            <a:endParaRPr lang="en-US" dirty="0"/>
          </a:p>
        </p:txBody>
      </p:sp>
      <p:sp>
        <p:nvSpPr>
          <p:cNvPr id="3" name="Content Placeholder 2"/>
          <p:cNvSpPr>
            <a:spLocks noGrp="1"/>
          </p:cNvSpPr>
          <p:nvPr>
            <p:ph idx="1"/>
          </p:nvPr>
        </p:nvSpPr>
        <p:spPr/>
        <p:txBody>
          <a:bodyPr/>
          <a:lstStyle/>
          <a:p>
            <a:pPr marL="355600" marR="365125"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Risks</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when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large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organization</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relies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single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service provider:</a:t>
            </a:r>
            <a:endParaRPr lang="en-US" sz="2000" dirty="0">
              <a:solidFill>
                <a:sysClr val="windowText" lastClr="000000"/>
              </a:solidFill>
              <a:latin typeface="Arial MT"/>
              <a:cs typeface="Arial MT"/>
            </a:endParaRPr>
          </a:p>
          <a:p>
            <a:pPr marL="1155700" marR="487680" lvl="1" indent="-228600" fontAlgn="auto">
              <a:spcBef>
                <a:spcPts val="439"/>
              </a:spcBef>
              <a:spcAft>
                <a:spcPts val="0"/>
              </a:spcAft>
              <a:buClr>
                <a:srgbClr val="00007C"/>
              </a:buClr>
              <a:buSzPct val="63888"/>
              <a:buFont typeface="Wingdings"/>
              <a:buChar char=""/>
              <a:tabLst>
                <a:tab pos="1155700" algn="l"/>
              </a:tabLst>
            </a:pPr>
            <a:r>
              <a:rPr lang="en-US" sz="1800" dirty="0">
                <a:solidFill>
                  <a:sysClr val="windowText" lastClr="000000"/>
                </a:solidFill>
                <a:latin typeface="Arial MT"/>
                <a:cs typeface="Arial MT"/>
              </a:rPr>
              <a:t>Cloud</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services</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may</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be</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unavailable</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short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or</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an</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extended </a:t>
            </a:r>
            <a:r>
              <a:rPr lang="en-US" sz="1800" dirty="0">
                <a:solidFill>
                  <a:sysClr val="windowText" lastClr="000000"/>
                </a:solidFill>
                <a:latin typeface="Arial MT"/>
                <a:cs typeface="Arial MT"/>
              </a:rPr>
              <a:t>period</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15" dirty="0">
                <a:solidFill>
                  <a:sysClr val="windowText" lastClr="000000"/>
                </a:solidFill>
                <a:latin typeface="Arial MT"/>
                <a:cs typeface="Arial MT"/>
              </a:rPr>
              <a:t> </a:t>
            </a:r>
            <a:r>
              <a:rPr lang="en-US" sz="1800" spc="-20" dirty="0">
                <a:solidFill>
                  <a:sysClr val="windowText" lastClr="000000"/>
                </a:solidFill>
                <a:latin typeface="Arial MT"/>
                <a:cs typeface="Arial MT"/>
              </a:rPr>
              <a:t>time.</a:t>
            </a:r>
            <a:endParaRPr lang="en-US" sz="1800" dirty="0">
              <a:solidFill>
                <a:sysClr val="windowText" lastClr="000000"/>
              </a:solidFill>
              <a:latin typeface="Arial MT"/>
              <a:cs typeface="Arial MT"/>
            </a:endParaRPr>
          </a:p>
          <a:p>
            <a:pPr marL="1155065" lvl="1" indent="-227965" fontAlgn="auto">
              <a:spcBef>
                <a:spcPts val="434"/>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Permanent</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data</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loss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in</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case</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a</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catastrophic system</a:t>
            </a:r>
            <a:r>
              <a:rPr lang="en-US" sz="1800" spc="15" dirty="0">
                <a:solidFill>
                  <a:sysClr val="windowText" lastClr="000000"/>
                </a:solidFill>
                <a:latin typeface="Arial MT"/>
                <a:cs typeface="Arial MT"/>
              </a:rPr>
              <a:t> </a:t>
            </a:r>
            <a:r>
              <a:rPr lang="en-US" sz="1800" spc="-10" dirty="0">
                <a:solidFill>
                  <a:sysClr val="windowText" lastClr="000000"/>
                </a:solidFill>
                <a:latin typeface="Arial MT"/>
                <a:cs typeface="Arial MT"/>
              </a:rPr>
              <a:t>failure.</a:t>
            </a:r>
            <a:endParaRPr lang="en-US" sz="1800" dirty="0">
              <a:solidFill>
                <a:sysClr val="windowText" lastClr="000000"/>
              </a:solidFill>
              <a:latin typeface="Arial MT"/>
              <a:cs typeface="Arial MT"/>
            </a:endParaRPr>
          </a:p>
          <a:p>
            <a:pPr marL="1155065" lvl="1" indent="-227965" fontAlgn="auto">
              <a:spcBef>
                <a:spcPts val="43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provider may</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increase</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prices</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10" dirty="0">
                <a:solidFill>
                  <a:sysClr val="windowText" lastClr="000000"/>
                </a:solidFill>
                <a:latin typeface="Arial MT"/>
                <a:cs typeface="Arial MT"/>
              </a:rPr>
              <a:t> service.</a:t>
            </a:r>
            <a:endParaRPr lang="en-US" sz="1800" dirty="0">
              <a:solidFill>
                <a:sysClr val="windowText" lastClr="000000"/>
              </a:solidFill>
              <a:latin typeface="Arial MT"/>
              <a:cs typeface="Arial MT"/>
            </a:endParaRPr>
          </a:p>
          <a:p>
            <a:pPr marL="0" lvl="1" indent="0" fontAlgn="auto">
              <a:spcBef>
                <a:spcPts val="994"/>
              </a:spcBef>
              <a:spcAft>
                <a:spcPts val="0"/>
              </a:spcAft>
              <a:buClr>
                <a:srgbClr val="00007C"/>
              </a:buClr>
              <a:buSzTx/>
              <a:buFont typeface="Wingdings"/>
              <a:buChar char=""/>
            </a:pPr>
            <a:endParaRPr lang="en-US" sz="1800" dirty="0">
              <a:solidFill>
                <a:sysClr val="windowText" lastClr="000000"/>
              </a:solidFill>
              <a:latin typeface="Arial MT"/>
              <a:cs typeface="Arial MT"/>
            </a:endParaRPr>
          </a:p>
          <a:p>
            <a:pPr marL="355600" marR="5080" lvl="0" indent="-342900" fontAlgn="auto">
              <a:spcBef>
                <a:spcPts val="0"/>
              </a:spcBef>
              <a:spcAft>
                <a:spcPts val="0"/>
              </a:spcAft>
              <a:buClr>
                <a:srgbClr val="00007C"/>
              </a:buClr>
              <a:buSzPct val="75000"/>
              <a:buFont typeface="Wingdings"/>
              <a:buChar char=""/>
              <a:tabLst>
                <a:tab pos="355600" algn="l"/>
                <a:tab pos="4812665" algn="l"/>
              </a:tabLst>
            </a:pPr>
            <a:r>
              <a:rPr lang="en-US" sz="2000" dirty="0">
                <a:solidFill>
                  <a:sysClr val="windowText" lastClr="000000"/>
                </a:solidFill>
                <a:latin typeface="Arial MT"/>
                <a:cs typeface="Arial MT"/>
              </a:rPr>
              <a:t>Switching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another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provider</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could</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be</a:t>
            </a:r>
            <a:r>
              <a:rPr lang="en-US" sz="2000" dirty="0">
                <a:solidFill>
                  <a:sysClr val="windowText" lastClr="000000"/>
                </a:solidFill>
                <a:latin typeface="Arial MT"/>
                <a:cs typeface="Arial MT"/>
              </a:rPr>
              <a:t>	very</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costly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due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large </a:t>
            </a:r>
            <a:r>
              <a:rPr lang="en-US" sz="2000" dirty="0">
                <a:solidFill>
                  <a:sysClr val="windowText" lastClr="000000"/>
                </a:solidFill>
                <a:latin typeface="Arial MT"/>
                <a:cs typeface="Arial MT"/>
              </a:rPr>
              <a:t>volume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transferred</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old 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new</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provider.</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pPr marL="355600" marR="1045210" lvl="0" indent="-342900" fontAlgn="auto">
              <a:spcBef>
                <a:spcPts val="0"/>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solution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replicate</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multiple</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cloud</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service </a:t>
            </a:r>
            <a:r>
              <a:rPr lang="en-US" sz="2000" dirty="0">
                <a:solidFill>
                  <a:sysClr val="windowText" lastClr="000000"/>
                </a:solidFill>
                <a:latin typeface="Arial MT"/>
                <a:cs typeface="Arial MT"/>
              </a:rPr>
              <a:t>providers,</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similar</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replication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10" dirty="0">
                <a:solidFill>
                  <a:sysClr val="windowText" lastClr="000000"/>
                </a:solidFill>
                <a:latin typeface="Arial MT"/>
                <a:cs typeface="Arial MT"/>
              </a:rPr>
              <a:t> RAID.</a:t>
            </a:r>
            <a:endParaRPr lang="en-US" sz="2000" dirty="0">
              <a:solidFill>
                <a:sysClr val="windowText" lastClr="000000"/>
              </a:solidFill>
              <a:latin typeface="Arial MT"/>
              <a:cs typeface="Arial MT"/>
            </a:endParaRPr>
          </a:p>
        </p:txBody>
      </p:sp>
    </p:spTree>
    <p:extLst>
      <p:ext uri="{BB962C8B-B14F-4D97-AF65-F5344CB8AC3E}">
        <p14:creationId xmlns:p14="http://schemas.microsoft.com/office/powerpoint/2010/main" val="3322571196"/>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642658" y="1295400"/>
            <a:ext cx="3706283" cy="5181600"/>
          </a:xfrm>
          <a:prstGeom prst="rect">
            <a:avLst/>
          </a:prstGeom>
        </p:spPr>
      </p:pic>
    </p:spTree>
    <p:extLst>
      <p:ext uri="{BB962C8B-B14F-4D97-AF65-F5344CB8AC3E}">
        <p14:creationId xmlns:p14="http://schemas.microsoft.com/office/powerpoint/2010/main" val="3287703949"/>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a:t>
            </a:r>
            <a:r>
              <a:rPr lang="en-US" spc="-30" dirty="0"/>
              <a:t> </a:t>
            </a:r>
            <a:r>
              <a:rPr lang="en-US" dirty="0" smtClean="0"/>
              <a:t>interoperability: the</a:t>
            </a:r>
            <a:r>
              <a:rPr lang="en-US" spc="-45" dirty="0" smtClean="0"/>
              <a:t> </a:t>
            </a:r>
            <a:r>
              <a:rPr lang="en-US" spc="-10" dirty="0" err="1"/>
              <a:t>Intercloud</a:t>
            </a:r>
            <a:endParaRPr lang="en-US" dirty="0"/>
          </a:p>
        </p:txBody>
      </p:sp>
      <p:sp>
        <p:nvSpPr>
          <p:cNvPr id="3" name="Content Placeholder 2"/>
          <p:cNvSpPr>
            <a:spLocks noGrp="1"/>
          </p:cNvSpPr>
          <p:nvPr>
            <p:ph idx="1"/>
          </p:nvPr>
        </p:nvSpPr>
        <p:spPr/>
        <p:txBody>
          <a:bodyPr/>
          <a:lstStyle/>
          <a:p>
            <a:pPr marL="435609" indent="-342900" fontAlgn="auto">
              <a:spcBef>
                <a:spcPts val="105"/>
              </a:spcBef>
              <a:spcAft>
                <a:spcPts val="0"/>
              </a:spcAft>
              <a:buClr>
                <a:srgbClr val="00007C"/>
              </a:buClr>
              <a:buSzPct val="75000"/>
              <a:buFont typeface="Wingdings"/>
              <a:buChar char=""/>
              <a:tabLst>
                <a:tab pos="435609" algn="l"/>
              </a:tabLst>
            </a:pPr>
            <a:r>
              <a:rPr lang="en-US" sz="2000" dirty="0"/>
              <a:t>T</a:t>
            </a:r>
            <a:r>
              <a:rPr lang="en-US" sz="2000" dirty="0" smtClean="0"/>
              <a:t>he </a:t>
            </a:r>
            <a:r>
              <a:rPr lang="en-US" sz="2000" dirty="0"/>
              <a:t>concern that users could become hopelessly dependent on a single cloud service provider, the so-called vendor lock-in</a:t>
            </a:r>
          </a:p>
          <a:p>
            <a:pPr marL="435609" lvl="0" indent="-342900" fontAlgn="auto">
              <a:spcBef>
                <a:spcPts val="105"/>
              </a:spcBef>
              <a:spcAft>
                <a:spcPts val="0"/>
              </a:spcAft>
              <a:buClr>
                <a:srgbClr val="00007C"/>
              </a:buClr>
              <a:buSzPct val="75000"/>
              <a:buFont typeface="Wingdings"/>
              <a:buChar char=""/>
              <a:tabLst>
                <a:tab pos="435609" algn="l"/>
              </a:tabLst>
            </a:pPr>
            <a:r>
              <a:rPr lang="en-US" sz="1800" dirty="0" smtClean="0">
                <a:solidFill>
                  <a:prstClr val="black"/>
                </a:solidFill>
                <a:latin typeface="Arial MT"/>
              </a:rPr>
              <a:t>An</a:t>
            </a:r>
            <a:r>
              <a:rPr lang="en-US" sz="1800" spc="-5" dirty="0" smtClean="0">
                <a:solidFill>
                  <a:prstClr val="black"/>
                </a:solidFill>
                <a:latin typeface="Arial MT"/>
              </a:rPr>
              <a:t> </a:t>
            </a:r>
            <a:r>
              <a:rPr lang="en-US" sz="1800" dirty="0" err="1">
                <a:solidFill>
                  <a:prstClr val="black"/>
                </a:solidFill>
                <a:latin typeface="Arial MT"/>
              </a:rPr>
              <a:t>Intercloud</a:t>
            </a:r>
            <a:r>
              <a:rPr lang="en-US" sz="1800" spc="-45" dirty="0">
                <a:solidFill>
                  <a:prstClr val="black"/>
                </a:solidFill>
                <a:latin typeface="Arial MT"/>
              </a:rPr>
              <a:t> </a:t>
            </a:r>
            <a:r>
              <a:rPr lang="en-US" sz="1800" dirty="0">
                <a:solidFill>
                  <a:prstClr val="black"/>
                </a:solidFill>
                <a:latin typeface="Wingdings"/>
                <a:cs typeface="Wingdings"/>
              </a:rPr>
              <a:t></a:t>
            </a:r>
            <a:r>
              <a:rPr lang="en-US" sz="1800" spc="45" dirty="0">
                <a:solidFill>
                  <a:prstClr val="black"/>
                </a:solidFill>
                <a:latin typeface="Times New Roman"/>
                <a:cs typeface="Times New Roman"/>
              </a:rPr>
              <a:t> </a:t>
            </a:r>
            <a:r>
              <a:rPr lang="en-US" sz="1800" dirty="0">
                <a:solidFill>
                  <a:prstClr val="black"/>
                </a:solidFill>
                <a:latin typeface="Arial MT"/>
              </a:rPr>
              <a:t>a</a:t>
            </a:r>
            <a:r>
              <a:rPr lang="en-US" sz="1800" spc="-5" dirty="0">
                <a:solidFill>
                  <a:prstClr val="black"/>
                </a:solidFill>
                <a:latin typeface="Arial MT"/>
              </a:rPr>
              <a:t> </a:t>
            </a:r>
            <a:r>
              <a:rPr lang="en-US" sz="1800" dirty="0">
                <a:solidFill>
                  <a:prstClr val="black"/>
                </a:solidFill>
                <a:latin typeface="Arial MT"/>
              </a:rPr>
              <a:t>federation</a:t>
            </a:r>
            <a:r>
              <a:rPr lang="en-US" sz="1800" spc="-40" dirty="0">
                <a:solidFill>
                  <a:prstClr val="black"/>
                </a:solidFill>
                <a:latin typeface="Arial MT"/>
              </a:rPr>
              <a:t> </a:t>
            </a:r>
            <a:r>
              <a:rPr lang="en-US" sz="1800" dirty="0">
                <a:solidFill>
                  <a:prstClr val="black"/>
                </a:solidFill>
                <a:latin typeface="Arial MT"/>
              </a:rPr>
              <a:t>of</a:t>
            </a:r>
            <a:r>
              <a:rPr lang="en-US" sz="1800" spc="-30" dirty="0">
                <a:solidFill>
                  <a:prstClr val="black"/>
                </a:solidFill>
                <a:latin typeface="Arial MT"/>
              </a:rPr>
              <a:t> </a:t>
            </a:r>
            <a:r>
              <a:rPr lang="en-US" sz="1800" dirty="0">
                <a:solidFill>
                  <a:prstClr val="black"/>
                </a:solidFill>
                <a:latin typeface="Arial MT"/>
              </a:rPr>
              <a:t>clouds</a:t>
            </a:r>
            <a:r>
              <a:rPr lang="en-US" sz="1800" spc="-10" dirty="0">
                <a:solidFill>
                  <a:prstClr val="black"/>
                </a:solidFill>
                <a:latin typeface="Arial MT"/>
              </a:rPr>
              <a:t> </a:t>
            </a:r>
            <a:r>
              <a:rPr lang="en-US" sz="1800" dirty="0">
                <a:solidFill>
                  <a:prstClr val="black"/>
                </a:solidFill>
                <a:latin typeface="Arial MT"/>
              </a:rPr>
              <a:t>that</a:t>
            </a:r>
            <a:r>
              <a:rPr lang="en-US" sz="1800" spc="-45" dirty="0">
                <a:solidFill>
                  <a:prstClr val="black"/>
                </a:solidFill>
                <a:latin typeface="Arial MT"/>
              </a:rPr>
              <a:t> </a:t>
            </a:r>
            <a:r>
              <a:rPr lang="en-US" sz="1800" dirty="0">
                <a:solidFill>
                  <a:prstClr val="black"/>
                </a:solidFill>
                <a:latin typeface="Arial MT"/>
              </a:rPr>
              <a:t>cooperate</a:t>
            </a:r>
            <a:r>
              <a:rPr lang="en-US" sz="1800" spc="-40" dirty="0">
                <a:solidFill>
                  <a:prstClr val="black"/>
                </a:solidFill>
                <a:latin typeface="Arial MT"/>
              </a:rPr>
              <a:t> </a:t>
            </a:r>
            <a:r>
              <a:rPr lang="en-US" sz="1800" dirty="0">
                <a:solidFill>
                  <a:prstClr val="black"/>
                </a:solidFill>
                <a:latin typeface="Arial MT"/>
              </a:rPr>
              <a:t>to</a:t>
            </a:r>
            <a:r>
              <a:rPr lang="en-US" sz="1800" spc="-30" dirty="0">
                <a:solidFill>
                  <a:prstClr val="black"/>
                </a:solidFill>
                <a:latin typeface="Arial MT"/>
              </a:rPr>
              <a:t> </a:t>
            </a:r>
            <a:r>
              <a:rPr lang="en-US" sz="1800" dirty="0">
                <a:solidFill>
                  <a:prstClr val="black"/>
                </a:solidFill>
                <a:latin typeface="Arial MT"/>
              </a:rPr>
              <a:t>provide</a:t>
            </a:r>
            <a:r>
              <a:rPr lang="en-US" sz="1800" spc="-20" dirty="0">
                <a:solidFill>
                  <a:prstClr val="black"/>
                </a:solidFill>
                <a:latin typeface="Arial MT"/>
              </a:rPr>
              <a:t> </a:t>
            </a:r>
            <a:r>
              <a:rPr lang="en-US" sz="1800" spc="-50" dirty="0">
                <a:solidFill>
                  <a:prstClr val="black"/>
                </a:solidFill>
                <a:latin typeface="Arial MT"/>
              </a:rPr>
              <a:t>a</a:t>
            </a:r>
          </a:p>
          <a:p>
            <a:pPr marL="435609" lvl="0" indent="0" fontAlgn="auto">
              <a:spcBef>
                <a:spcPts val="5"/>
              </a:spcBef>
              <a:spcAft>
                <a:spcPts val="0"/>
              </a:spcAft>
              <a:buClrTx/>
              <a:buSzTx/>
              <a:buNone/>
            </a:pPr>
            <a:r>
              <a:rPr lang="en-US" sz="1800" dirty="0">
                <a:solidFill>
                  <a:prstClr val="black"/>
                </a:solidFill>
                <a:latin typeface="Arial MT"/>
              </a:rPr>
              <a:t>better</a:t>
            </a:r>
            <a:r>
              <a:rPr lang="en-US" sz="1800" spc="-30" dirty="0">
                <a:solidFill>
                  <a:prstClr val="black"/>
                </a:solidFill>
                <a:latin typeface="Arial MT"/>
              </a:rPr>
              <a:t> </a:t>
            </a:r>
            <a:r>
              <a:rPr lang="en-US" sz="1800" dirty="0">
                <a:solidFill>
                  <a:prstClr val="black"/>
                </a:solidFill>
                <a:latin typeface="Arial MT"/>
              </a:rPr>
              <a:t>user</a:t>
            </a:r>
            <a:r>
              <a:rPr lang="en-US" sz="1800" spc="-25" dirty="0">
                <a:solidFill>
                  <a:prstClr val="black"/>
                </a:solidFill>
                <a:latin typeface="Arial MT"/>
              </a:rPr>
              <a:t> </a:t>
            </a:r>
            <a:r>
              <a:rPr lang="en-US" sz="1800" spc="-10" dirty="0" smtClean="0">
                <a:solidFill>
                  <a:prstClr val="black"/>
                </a:solidFill>
                <a:latin typeface="Arial MT"/>
              </a:rPr>
              <a:t>experience.</a:t>
            </a:r>
          </a:p>
          <a:p>
            <a:pPr marL="435609" lvl="0" indent="0" fontAlgn="auto">
              <a:spcBef>
                <a:spcPts val="5"/>
              </a:spcBef>
              <a:spcAft>
                <a:spcPts val="0"/>
              </a:spcAft>
              <a:buClrTx/>
              <a:buSzTx/>
              <a:buNone/>
            </a:pPr>
            <a:r>
              <a:rPr lang="en-US" sz="2000" dirty="0" smtClean="0"/>
              <a:t>organizations </a:t>
            </a:r>
            <a:r>
              <a:rPr lang="en-US" sz="2000" dirty="0"/>
              <a:t>increasingly rely on multiple cloud providers, interoperability challenges arise. The concept of the "</a:t>
            </a:r>
            <a:r>
              <a:rPr lang="en-US" sz="2000" dirty="0" err="1"/>
              <a:t>Intercloud</a:t>
            </a:r>
            <a:r>
              <a:rPr lang="en-US" sz="2000" dirty="0"/>
              <a:t>" seeks to address these challenges by enabling seamless interaction between different cloud environments</a:t>
            </a:r>
            <a:r>
              <a:rPr lang="en-US" sz="2000" dirty="0" smtClean="0"/>
              <a:t>.</a:t>
            </a:r>
            <a:endParaRPr lang="en-US" sz="1800" spc="-10" dirty="0">
              <a:solidFill>
                <a:prstClr val="black"/>
              </a:solidFill>
              <a:latin typeface="Arial MT"/>
            </a:endParaRPr>
          </a:p>
          <a:p>
            <a:pPr marL="435609" lvl="0" indent="-342900" fontAlgn="auto">
              <a:spcBef>
                <a:spcPts val="480"/>
              </a:spcBef>
              <a:spcAft>
                <a:spcPts val="0"/>
              </a:spcAft>
              <a:buClr>
                <a:srgbClr val="00007C"/>
              </a:buClr>
              <a:buSzPct val="75000"/>
              <a:buFont typeface="Wingdings"/>
              <a:buChar char=""/>
              <a:tabLst>
                <a:tab pos="435609" algn="l"/>
              </a:tabLst>
            </a:pPr>
            <a:r>
              <a:rPr lang="en-US" sz="2000" dirty="0" smtClean="0">
                <a:solidFill>
                  <a:prstClr val="black"/>
                </a:solidFill>
                <a:latin typeface="Arial MT"/>
              </a:rPr>
              <a:t>Not</a:t>
            </a:r>
            <a:r>
              <a:rPr lang="en-US" sz="2000" spc="-40" dirty="0" smtClean="0">
                <a:solidFill>
                  <a:prstClr val="black"/>
                </a:solidFill>
                <a:latin typeface="Arial MT"/>
              </a:rPr>
              <a:t> </a:t>
            </a:r>
            <a:r>
              <a:rPr lang="en-US" sz="2000" dirty="0">
                <a:solidFill>
                  <a:prstClr val="black"/>
                </a:solidFill>
                <a:latin typeface="Arial MT"/>
              </a:rPr>
              <a:t>likely</a:t>
            </a:r>
            <a:r>
              <a:rPr lang="en-US" sz="2000" spc="-15" dirty="0">
                <a:solidFill>
                  <a:prstClr val="black"/>
                </a:solidFill>
                <a:latin typeface="Arial MT"/>
              </a:rPr>
              <a:t> </a:t>
            </a:r>
            <a:r>
              <a:rPr lang="en-US" sz="2000" dirty="0">
                <a:solidFill>
                  <a:prstClr val="black"/>
                </a:solidFill>
                <a:latin typeface="Arial MT"/>
              </a:rPr>
              <a:t>at</a:t>
            </a:r>
            <a:r>
              <a:rPr lang="en-US" sz="2000" spc="-40" dirty="0">
                <a:solidFill>
                  <a:prstClr val="black"/>
                </a:solidFill>
                <a:latin typeface="Arial MT"/>
              </a:rPr>
              <a:t> </a:t>
            </a:r>
            <a:r>
              <a:rPr lang="en-US" sz="2000" dirty="0">
                <a:solidFill>
                  <a:prstClr val="black"/>
                </a:solidFill>
                <a:latin typeface="Arial MT"/>
              </a:rPr>
              <a:t>this</a:t>
            </a:r>
            <a:r>
              <a:rPr lang="en-US" sz="2000" spc="-10" dirty="0">
                <a:solidFill>
                  <a:prstClr val="black"/>
                </a:solidFill>
                <a:latin typeface="Arial MT"/>
              </a:rPr>
              <a:t> time:</a:t>
            </a:r>
          </a:p>
          <a:p>
            <a:pPr marL="1235075" lvl="1" indent="-227965" fontAlgn="auto">
              <a:spcBef>
                <a:spcPts val="439"/>
              </a:spcBef>
              <a:spcAft>
                <a:spcPts val="0"/>
              </a:spcAft>
              <a:buClr>
                <a:srgbClr val="00007C"/>
              </a:buClr>
              <a:buSzPct val="63888"/>
              <a:buFont typeface="Wingdings"/>
              <a:buChar char=""/>
              <a:tabLst>
                <a:tab pos="1235075" algn="l"/>
              </a:tabLst>
            </a:pPr>
            <a:r>
              <a:rPr lang="en-US" sz="1800" dirty="0">
                <a:solidFill>
                  <a:sysClr val="windowText" lastClr="000000"/>
                </a:solidFill>
                <a:latin typeface="Arial MT"/>
                <a:ea typeface="+mn-ea"/>
                <a:cs typeface="Arial MT"/>
              </a:rPr>
              <a:t>There</a:t>
            </a:r>
            <a:r>
              <a:rPr lang="en-US" sz="1800" spc="-5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are</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no</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standards</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for</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either</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storage</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or</a:t>
            </a:r>
            <a:r>
              <a:rPr lang="en-US" sz="1800" spc="-15" dirty="0">
                <a:solidFill>
                  <a:sysClr val="windowText" lastClr="000000"/>
                </a:solidFill>
                <a:latin typeface="Arial MT"/>
                <a:ea typeface="+mn-ea"/>
                <a:cs typeface="Arial MT"/>
              </a:rPr>
              <a:t> </a:t>
            </a:r>
            <a:r>
              <a:rPr lang="en-US" sz="1800" spc="-10" dirty="0">
                <a:solidFill>
                  <a:sysClr val="windowText" lastClr="000000"/>
                </a:solidFill>
                <a:latin typeface="Arial MT"/>
                <a:ea typeface="+mn-ea"/>
                <a:cs typeface="Arial MT"/>
              </a:rPr>
              <a:t>processing.</a:t>
            </a:r>
            <a:endParaRPr lang="en-US" sz="1800" dirty="0">
              <a:solidFill>
                <a:sysClr val="windowText" lastClr="000000"/>
              </a:solidFill>
              <a:latin typeface="Arial MT"/>
              <a:ea typeface="+mn-ea"/>
              <a:cs typeface="Arial MT"/>
            </a:endParaRPr>
          </a:p>
          <a:p>
            <a:pPr marL="1235075" lvl="1" indent="-227965" fontAlgn="auto">
              <a:spcBef>
                <a:spcPts val="430"/>
              </a:spcBef>
              <a:spcAft>
                <a:spcPts val="0"/>
              </a:spcAft>
              <a:buClr>
                <a:srgbClr val="00007C"/>
              </a:buClr>
              <a:buSzPct val="63888"/>
              <a:buFont typeface="Wingdings"/>
              <a:buChar char=""/>
              <a:tabLst>
                <a:tab pos="1235075" algn="l"/>
              </a:tabLst>
            </a:pPr>
            <a:r>
              <a:rPr lang="en-US" sz="1800" dirty="0">
                <a:solidFill>
                  <a:sysClr val="windowText" lastClr="000000"/>
                </a:solidFill>
                <a:latin typeface="Arial MT"/>
                <a:ea typeface="+mn-ea"/>
                <a:cs typeface="Arial MT"/>
              </a:rPr>
              <a:t>The</a:t>
            </a:r>
            <a:r>
              <a:rPr lang="en-US" sz="1800" spc="-3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clouds are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based</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on</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different</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delivery</a:t>
            </a:r>
            <a:r>
              <a:rPr lang="en-US" sz="1800" spc="-5" dirty="0">
                <a:solidFill>
                  <a:sysClr val="windowText" lastClr="000000"/>
                </a:solidFill>
                <a:latin typeface="Arial MT"/>
                <a:ea typeface="+mn-ea"/>
                <a:cs typeface="Arial MT"/>
              </a:rPr>
              <a:t> </a:t>
            </a:r>
            <a:r>
              <a:rPr lang="en-US" sz="1800" spc="-10" dirty="0">
                <a:solidFill>
                  <a:sysClr val="windowText" lastClr="000000"/>
                </a:solidFill>
                <a:latin typeface="Arial MT"/>
                <a:ea typeface="+mn-ea"/>
                <a:cs typeface="Arial MT"/>
              </a:rPr>
              <a:t>models.</a:t>
            </a:r>
            <a:endParaRPr lang="en-US" sz="1800" dirty="0">
              <a:solidFill>
                <a:sysClr val="windowText" lastClr="000000"/>
              </a:solidFill>
              <a:latin typeface="Arial MT"/>
              <a:ea typeface="+mn-ea"/>
              <a:cs typeface="Arial MT"/>
            </a:endParaRPr>
          </a:p>
          <a:p>
            <a:pPr marL="1235710" marR="386080" lvl="1" indent="-228600" fontAlgn="auto">
              <a:spcBef>
                <a:spcPts val="434"/>
              </a:spcBef>
              <a:spcAft>
                <a:spcPts val="0"/>
              </a:spcAft>
              <a:buClr>
                <a:srgbClr val="00007C"/>
              </a:buClr>
              <a:buSzPct val="63888"/>
              <a:buFont typeface="Wingdings"/>
              <a:buChar char=""/>
              <a:tabLst>
                <a:tab pos="1235710" algn="l"/>
              </a:tabLst>
            </a:pPr>
            <a:r>
              <a:rPr lang="en-US" sz="1800" dirty="0">
                <a:solidFill>
                  <a:sysClr val="windowText" lastClr="000000"/>
                </a:solidFill>
                <a:latin typeface="Arial MT"/>
                <a:ea typeface="+mn-ea"/>
                <a:cs typeface="Arial MT"/>
              </a:rPr>
              <a:t>The</a:t>
            </a:r>
            <a:r>
              <a:rPr lang="en-US" sz="1800" spc="-3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set</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of</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services</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supported</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by</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these</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delivery</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models is</a:t>
            </a:r>
            <a:r>
              <a:rPr lang="en-US" sz="1800" spc="-10" dirty="0">
                <a:solidFill>
                  <a:sysClr val="windowText" lastClr="000000"/>
                </a:solidFill>
                <a:latin typeface="Arial MT"/>
                <a:ea typeface="+mn-ea"/>
                <a:cs typeface="Arial MT"/>
              </a:rPr>
              <a:t> large </a:t>
            </a:r>
            <a:r>
              <a:rPr lang="en-US" sz="1800" dirty="0">
                <a:solidFill>
                  <a:sysClr val="windowText" lastClr="000000"/>
                </a:solidFill>
                <a:latin typeface="Arial MT"/>
                <a:ea typeface="+mn-ea"/>
                <a:cs typeface="Arial MT"/>
              </a:rPr>
              <a:t>and</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open;</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new services</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are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offered</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every</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few</a:t>
            </a:r>
            <a:r>
              <a:rPr lang="en-US" sz="1800" spc="-15" dirty="0">
                <a:solidFill>
                  <a:sysClr val="windowText" lastClr="000000"/>
                </a:solidFill>
                <a:latin typeface="Arial MT"/>
                <a:ea typeface="+mn-ea"/>
                <a:cs typeface="Arial MT"/>
              </a:rPr>
              <a:t> </a:t>
            </a:r>
            <a:r>
              <a:rPr lang="en-US" sz="1800" spc="-10" dirty="0">
                <a:solidFill>
                  <a:sysClr val="windowText" lastClr="000000"/>
                </a:solidFill>
                <a:latin typeface="Arial MT"/>
                <a:ea typeface="+mn-ea"/>
                <a:cs typeface="Arial MT"/>
              </a:rPr>
              <a:t>months.</a:t>
            </a:r>
            <a:endParaRPr lang="en-US" sz="1800" dirty="0">
              <a:solidFill>
                <a:sysClr val="windowText" lastClr="000000"/>
              </a:solidFill>
              <a:latin typeface="Arial MT"/>
              <a:ea typeface="+mn-ea"/>
              <a:cs typeface="Arial MT"/>
            </a:endParaRPr>
          </a:p>
          <a:p>
            <a:pPr marL="1235710" marR="220345" lvl="1" indent="-228600" fontAlgn="auto">
              <a:spcBef>
                <a:spcPts val="430"/>
              </a:spcBef>
              <a:spcAft>
                <a:spcPts val="0"/>
              </a:spcAft>
              <a:buClr>
                <a:srgbClr val="00007C"/>
              </a:buClr>
              <a:buSzPct val="63888"/>
              <a:buFont typeface="Wingdings"/>
              <a:buChar char=""/>
              <a:tabLst>
                <a:tab pos="1235710" algn="l"/>
              </a:tabLst>
            </a:pPr>
            <a:r>
              <a:rPr lang="en-US" sz="1800" dirty="0">
                <a:solidFill>
                  <a:sysClr val="windowText" lastClr="000000"/>
                </a:solidFill>
                <a:latin typeface="Arial MT"/>
                <a:ea typeface="+mn-ea"/>
                <a:cs typeface="Arial MT"/>
              </a:rPr>
              <a:t>CSPs</a:t>
            </a:r>
            <a:r>
              <a:rPr lang="en-US" sz="1800" spc="-3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(Cloud</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Service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Providers)</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believe</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that</a:t>
            </a:r>
            <a:r>
              <a:rPr lang="en-US" sz="1800" spc="-3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they</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have</a:t>
            </a:r>
            <a:r>
              <a:rPr lang="en-US" sz="1800" spc="-15" dirty="0">
                <a:solidFill>
                  <a:sysClr val="windowText" lastClr="000000"/>
                </a:solidFill>
                <a:latin typeface="Arial MT"/>
                <a:ea typeface="+mn-ea"/>
                <a:cs typeface="Arial MT"/>
              </a:rPr>
              <a:t> </a:t>
            </a:r>
            <a:r>
              <a:rPr lang="en-US" sz="1800" spc="-50" dirty="0">
                <a:solidFill>
                  <a:sysClr val="windowText" lastClr="000000"/>
                </a:solidFill>
                <a:latin typeface="Arial MT"/>
                <a:ea typeface="+mn-ea"/>
                <a:cs typeface="Arial MT"/>
              </a:rPr>
              <a:t>a </a:t>
            </a:r>
            <a:r>
              <a:rPr lang="en-US" sz="1800" dirty="0">
                <a:solidFill>
                  <a:sysClr val="windowText" lastClr="000000"/>
                </a:solidFill>
                <a:latin typeface="Arial MT"/>
                <a:ea typeface="+mn-ea"/>
                <a:cs typeface="Arial MT"/>
              </a:rPr>
              <a:t>competitive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advantage</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due</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to</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the</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uniqueness</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of</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added</a:t>
            </a:r>
            <a:r>
              <a:rPr lang="en-US" sz="1800" spc="-5" dirty="0">
                <a:solidFill>
                  <a:sysClr val="windowText" lastClr="000000"/>
                </a:solidFill>
                <a:latin typeface="Arial MT"/>
                <a:ea typeface="+mn-ea"/>
                <a:cs typeface="Arial MT"/>
              </a:rPr>
              <a:t> </a:t>
            </a:r>
            <a:r>
              <a:rPr lang="en-US" sz="1800" spc="-10" dirty="0">
                <a:solidFill>
                  <a:sysClr val="windowText" lastClr="000000"/>
                </a:solidFill>
                <a:latin typeface="Arial MT"/>
                <a:ea typeface="+mn-ea"/>
                <a:cs typeface="Arial MT"/>
              </a:rPr>
              <a:t>value </a:t>
            </a:r>
            <a:r>
              <a:rPr lang="en-US" sz="1800" dirty="0">
                <a:solidFill>
                  <a:sysClr val="windowText" lastClr="000000"/>
                </a:solidFill>
                <a:latin typeface="Arial MT"/>
                <a:ea typeface="+mn-ea"/>
                <a:cs typeface="Arial MT"/>
              </a:rPr>
              <a:t>of</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their</a:t>
            </a:r>
            <a:r>
              <a:rPr lang="en-US" sz="1800" spc="-10" dirty="0">
                <a:solidFill>
                  <a:sysClr val="windowText" lastClr="000000"/>
                </a:solidFill>
                <a:latin typeface="Arial MT"/>
                <a:ea typeface="+mn-ea"/>
                <a:cs typeface="Arial MT"/>
              </a:rPr>
              <a:t> services.</a:t>
            </a:r>
            <a:endParaRPr lang="en-US" sz="1800" dirty="0">
              <a:solidFill>
                <a:sysClr val="windowText" lastClr="000000"/>
              </a:solidFill>
              <a:latin typeface="Arial MT"/>
              <a:ea typeface="+mn-ea"/>
              <a:cs typeface="Arial MT"/>
            </a:endParaRPr>
          </a:p>
          <a:p>
            <a:pPr marL="1235710" marR="5080" lvl="1" indent="-228600" fontAlgn="auto">
              <a:spcBef>
                <a:spcPts val="434"/>
              </a:spcBef>
              <a:spcAft>
                <a:spcPts val="0"/>
              </a:spcAft>
              <a:buClr>
                <a:srgbClr val="00007C"/>
              </a:buClr>
              <a:buSzPct val="63888"/>
              <a:buFont typeface="Wingdings"/>
              <a:buChar char=""/>
              <a:tabLst>
                <a:tab pos="1235710" algn="l"/>
              </a:tabLst>
            </a:pPr>
            <a:r>
              <a:rPr lang="en-US" sz="1800" dirty="0">
                <a:solidFill>
                  <a:sysClr val="windowText" lastClr="000000"/>
                </a:solidFill>
                <a:latin typeface="Arial MT"/>
                <a:ea typeface="+mn-ea"/>
                <a:cs typeface="Arial MT"/>
              </a:rPr>
              <a:t>Security</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is</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major</a:t>
            </a:r>
            <a:r>
              <a:rPr lang="en-US" sz="1800" spc="-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concern</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for</a:t>
            </a:r>
            <a:r>
              <a:rPr lang="en-US" sz="1800" spc="-15"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cloud</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users</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and</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an</a:t>
            </a:r>
            <a:r>
              <a:rPr lang="en-US" sz="1800" spc="-25" dirty="0">
                <a:solidFill>
                  <a:sysClr val="windowText" lastClr="000000"/>
                </a:solidFill>
                <a:latin typeface="Arial MT"/>
                <a:ea typeface="+mn-ea"/>
                <a:cs typeface="Arial MT"/>
              </a:rPr>
              <a:t> </a:t>
            </a:r>
            <a:r>
              <a:rPr lang="en-US" sz="1800" dirty="0" err="1">
                <a:solidFill>
                  <a:sysClr val="windowText" lastClr="000000"/>
                </a:solidFill>
                <a:latin typeface="Arial MT"/>
                <a:ea typeface="+mn-ea"/>
                <a:cs typeface="Arial MT"/>
              </a:rPr>
              <a:t>Intercloud</a:t>
            </a:r>
            <a:r>
              <a:rPr lang="en-US" sz="1800" spc="-15" dirty="0">
                <a:solidFill>
                  <a:sysClr val="windowText" lastClr="000000"/>
                </a:solidFill>
                <a:latin typeface="Arial MT"/>
                <a:ea typeface="+mn-ea"/>
                <a:cs typeface="Arial MT"/>
              </a:rPr>
              <a:t> </a:t>
            </a:r>
            <a:r>
              <a:rPr lang="en-US" sz="1800" spc="-10" dirty="0">
                <a:solidFill>
                  <a:sysClr val="windowText" lastClr="000000"/>
                </a:solidFill>
                <a:latin typeface="Arial MT"/>
                <a:ea typeface="+mn-ea"/>
                <a:cs typeface="Arial MT"/>
              </a:rPr>
              <a:t>could </a:t>
            </a:r>
            <a:r>
              <a:rPr lang="en-US" sz="1800" dirty="0">
                <a:solidFill>
                  <a:sysClr val="windowText" lastClr="000000"/>
                </a:solidFill>
                <a:latin typeface="Arial MT"/>
                <a:ea typeface="+mn-ea"/>
                <a:cs typeface="Arial MT"/>
              </a:rPr>
              <a:t>only</a:t>
            </a:r>
            <a:r>
              <a:rPr lang="en-US" sz="1800" spc="-1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create</a:t>
            </a:r>
            <a:r>
              <a:rPr lang="en-US" sz="1800" spc="-20" dirty="0">
                <a:solidFill>
                  <a:sysClr val="windowText" lastClr="000000"/>
                </a:solidFill>
                <a:latin typeface="Arial MT"/>
                <a:ea typeface="+mn-ea"/>
                <a:cs typeface="Arial MT"/>
              </a:rPr>
              <a:t> </a:t>
            </a:r>
            <a:r>
              <a:rPr lang="en-US" sz="1800" dirty="0">
                <a:solidFill>
                  <a:sysClr val="windowText" lastClr="000000"/>
                </a:solidFill>
                <a:latin typeface="Arial MT"/>
                <a:ea typeface="+mn-ea"/>
                <a:cs typeface="Arial MT"/>
              </a:rPr>
              <a:t>new</a:t>
            </a:r>
            <a:r>
              <a:rPr lang="en-US" sz="1800" spc="-10" dirty="0">
                <a:solidFill>
                  <a:sysClr val="windowText" lastClr="000000"/>
                </a:solidFill>
                <a:latin typeface="Arial MT"/>
                <a:ea typeface="+mn-ea"/>
                <a:cs typeface="Arial MT"/>
              </a:rPr>
              <a:t> threats.</a:t>
            </a:r>
            <a:endParaRPr lang="en-US" sz="1800" dirty="0">
              <a:solidFill>
                <a:sysClr val="windowText" lastClr="000000"/>
              </a:solidFill>
              <a:latin typeface="Arial MT"/>
              <a:ea typeface="+mn-ea"/>
              <a:cs typeface="Arial MT"/>
            </a:endParaRPr>
          </a:p>
          <a:p>
            <a:endParaRPr lang="en-US" dirty="0"/>
          </a:p>
        </p:txBody>
      </p:sp>
    </p:spTree>
    <p:extLst>
      <p:ext uri="{BB962C8B-B14F-4D97-AF65-F5344CB8AC3E}">
        <p14:creationId xmlns:p14="http://schemas.microsoft.com/office/powerpoint/2010/main" val="2761899707"/>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t>
            </a:r>
            <a:r>
              <a:rPr lang="en-US" spc="-35" dirty="0"/>
              <a:t> </a:t>
            </a:r>
            <a:r>
              <a:rPr lang="en-US" dirty="0"/>
              <a:t>use</a:t>
            </a:r>
            <a:r>
              <a:rPr lang="en-US" spc="-40" dirty="0"/>
              <a:t> </a:t>
            </a:r>
            <a:r>
              <a:rPr lang="en-US" dirty="0"/>
              <a:t>and</a:t>
            </a:r>
            <a:r>
              <a:rPr lang="en-US" spc="-25" dirty="0"/>
              <a:t> </a:t>
            </a:r>
            <a:r>
              <a:rPr lang="en-US" dirty="0"/>
              <a:t>ecological</a:t>
            </a:r>
            <a:r>
              <a:rPr lang="en-US" spc="-40" dirty="0"/>
              <a:t> </a:t>
            </a:r>
            <a:r>
              <a:rPr lang="en-US" spc="-10" dirty="0"/>
              <a:t>impact</a:t>
            </a:r>
            <a:endParaRPr lang="en-US" dirty="0"/>
          </a:p>
        </p:txBody>
      </p:sp>
      <p:sp>
        <p:nvSpPr>
          <p:cNvPr id="3" name="Content Placeholder 2"/>
          <p:cNvSpPr>
            <a:spLocks noGrp="1"/>
          </p:cNvSpPr>
          <p:nvPr>
            <p:ph idx="1"/>
          </p:nvPr>
        </p:nvSpPr>
        <p:spPr/>
        <p:txBody>
          <a:bodyPr/>
          <a:lstStyle/>
          <a:p>
            <a:pPr marL="431800" marR="304800" lvl="0" indent="-342900" fontAlgn="auto">
              <a:spcBef>
                <a:spcPts val="105"/>
              </a:spcBef>
              <a:spcAft>
                <a:spcPts val="0"/>
              </a:spcAft>
              <a:buClr>
                <a:srgbClr val="00007C"/>
              </a:buClr>
              <a:buSzPct val="75000"/>
              <a:buFont typeface="Wingdings"/>
              <a:buChar char=""/>
              <a:tabLst>
                <a:tab pos="431800" algn="l"/>
              </a:tabLst>
            </a:pP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energy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consumption</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large-scale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centers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their</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costs </a:t>
            </a:r>
            <a:r>
              <a:rPr lang="en-US" sz="2000" dirty="0">
                <a:solidFill>
                  <a:sysClr val="windowText" lastClr="000000"/>
                </a:solidFill>
                <a:latin typeface="Arial MT"/>
                <a:cs typeface="Arial MT"/>
              </a:rPr>
              <a:t>for</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energy</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cooling</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are</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significant.</a:t>
            </a:r>
            <a:endParaRPr lang="en-US" sz="2000" dirty="0">
              <a:solidFill>
                <a:sysClr val="windowText" lastClr="000000"/>
              </a:solidFill>
              <a:latin typeface="Arial MT"/>
              <a:cs typeface="Arial MT"/>
            </a:endParaRPr>
          </a:p>
          <a:p>
            <a:pPr marL="431165" lvl="0" indent="-342265" fontAlgn="auto">
              <a:spcBef>
                <a:spcPts val="480"/>
              </a:spcBef>
              <a:spcAft>
                <a:spcPts val="0"/>
              </a:spcAft>
              <a:buClr>
                <a:srgbClr val="00007C"/>
              </a:buClr>
              <a:buSzPct val="75000"/>
              <a:buFont typeface="Wingdings"/>
              <a:buChar char=""/>
              <a:tabLst>
                <a:tab pos="431165" algn="l"/>
              </a:tabLst>
            </a:pPr>
            <a:r>
              <a:rPr lang="en-US" sz="2000" dirty="0">
                <a:solidFill>
                  <a:sysClr val="windowText" lastClr="000000"/>
                </a:solidFill>
                <a:latin typeface="Arial MT"/>
                <a:cs typeface="Arial MT"/>
              </a:rPr>
              <a:t>In</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2006,</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6,000</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centers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U.S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consumed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61x10</a:t>
            </a:r>
            <a:r>
              <a:rPr lang="en-US" sz="1950" baseline="25641" dirty="0">
                <a:solidFill>
                  <a:sysClr val="windowText" lastClr="000000"/>
                </a:solidFill>
                <a:latin typeface="Arial MT"/>
                <a:cs typeface="Arial MT"/>
              </a:rPr>
              <a:t>9</a:t>
            </a:r>
            <a:r>
              <a:rPr lang="en-US" sz="1950" spc="555" baseline="25641" dirty="0">
                <a:solidFill>
                  <a:sysClr val="windowText" lastClr="000000"/>
                </a:solidFill>
                <a:latin typeface="Arial MT"/>
                <a:cs typeface="Arial MT"/>
              </a:rPr>
              <a:t> </a:t>
            </a:r>
            <a:r>
              <a:rPr lang="en-US" sz="2000" dirty="0">
                <a:solidFill>
                  <a:sysClr val="windowText" lastClr="000000"/>
                </a:solidFill>
                <a:latin typeface="Arial MT"/>
                <a:cs typeface="Arial MT"/>
              </a:rPr>
              <a:t>KWh</a:t>
            </a:r>
            <a:r>
              <a:rPr lang="en-US" sz="2000" spc="-15" dirty="0">
                <a:solidFill>
                  <a:sysClr val="windowText" lastClr="000000"/>
                </a:solidFill>
                <a:latin typeface="Arial MT"/>
                <a:cs typeface="Arial MT"/>
              </a:rPr>
              <a:t> </a:t>
            </a:r>
            <a:r>
              <a:rPr lang="en-US" sz="2000" spc="-25" dirty="0">
                <a:solidFill>
                  <a:sysClr val="windowText" lastClr="000000"/>
                </a:solidFill>
                <a:latin typeface="Arial MT"/>
                <a:cs typeface="Arial MT"/>
              </a:rPr>
              <a:t>of</a:t>
            </a:r>
            <a:endParaRPr lang="en-US" sz="2000" dirty="0">
              <a:solidFill>
                <a:sysClr val="windowText" lastClr="000000"/>
              </a:solidFill>
              <a:latin typeface="Arial MT"/>
              <a:cs typeface="Arial MT"/>
            </a:endParaRPr>
          </a:p>
          <a:p>
            <a:pPr marL="431800" lvl="0" indent="0" fontAlgn="auto">
              <a:spcBef>
                <a:spcPts val="0"/>
              </a:spcBef>
              <a:spcAft>
                <a:spcPts val="0"/>
              </a:spcAft>
              <a:buClrTx/>
              <a:buSzTx/>
              <a:buNone/>
            </a:pPr>
            <a:r>
              <a:rPr lang="en-US" sz="2000" dirty="0">
                <a:solidFill>
                  <a:sysClr val="windowText" lastClr="000000"/>
                </a:solidFill>
                <a:latin typeface="Arial MT"/>
                <a:cs typeface="Arial MT"/>
              </a:rPr>
              <a:t>energy,</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1.5%</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all</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electricity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consumption,</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at</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 cost</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$4.5</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billion.</a:t>
            </a:r>
            <a:endParaRPr lang="en-US" sz="2000" dirty="0">
              <a:solidFill>
                <a:sysClr val="windowText" lastClr="000000"/>
              </a:solidFill>
              <a:latin typeface="Arial MT"/>
              <a:cs typeface="Arial MT"/>
            </a:endParaRPr>
          </a:p>
          <a:p>
            <a:pPr marL="431800" marR="111125" lvl="0" indent="-342900" fontAlgn="auto">
              <a:spcBef>
                <a:spcPts val="480"/>
              </a:spcBef>
              <a:spcAft>
                <a:spcPts val="0"/>
              </a:spcAft>
              <a:buClr>
                <a:srgbClr val="00007C"/>
              </a:buClr>
              <a:buSzPct val="75000"/>
              <a:buFont typeface="Wingdings"/>
              <a:buChar char=""/>
              <a:tabLst>
                <a:tab pos="431800" algn="l"/>
                <a:tab pos="1219835" algn="l"/>
                <a:tab pos="6379845" algn="l"/>
              </a:tabLst>
            </a:pP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energy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consumed</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centers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was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expected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spc="-10" dirty="0">
                <a:solidFill>
                  <a:sysClr val="windowText" lastClr="000000"/>
                </a:solidFill>
                <a:latin typeface="Arial MT"/>
                <a:cs typeface="Arial MT"/>
              </a:rPr>
              <a:t>double </a:t>
            </a:r>
            <a:r>
              <a:rPr lang="en-US" sz="2000" dirty="0">
                <a:solidFill>
                  <a:sysClr val="windowText" lastClr="000000"/>
                </a:solidFill>
                <a:latin typeface="Arial MT"/>
                <a:cs typeface="Arial MT"/>
              </a:rPr>
              <a:t>from</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2006</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2011</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peak</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instantaneous</a:t>
            </a:r>
            <a:r>
              <a:rPr lang="en-US" sz="2000" spc="-55" dirty="0">
                <a:solidFill>
                  <a:sysClr val="windowText" lastClr="000000"/>
                </a:solidFill>
                <a:latin typeface="Arial MT"/>
                <a:cs typeface="Arial MT"/>
              </a:rPr>
              <a:t> </a:t>
            </a:r>
            <a:r>
              <a:rPr lang="en-US" sz="2000" spc="-10" dirty="0">
                <a:solidFill>
                  <a:sysClr val="windowText" lastClr="000000"/>
                </a:solidFill>
                <a:latin typeface="Arial MT"/>
                <a:cs typeface="Arial MT"/>
              </a:rPr>
              <a:t>demand</a:t>
            </a:r>
            <a:r>
              <a:rPr lang="en-US" sz="2000" dirty="0">
                <a:solidFill>
                  <a:sysClr val="windowText" lastClr="000000"/>
                </a:solidFill>
                <a:latin typeface="Arial MT"/>
                <a:cs typeface="Arial MT"/>
              </a:rPr>
              <a:t>	to increase</a:t>
            </a:r>
            <a:r>
              <a:rPr lang="en-US" sz="2000" spc="-35" dirty="0">
                <a:solidFill>
                  <a:sysClr val="windowText" lastClr="000000"/>
                </a:solidFill>
                <a:latin typeface="Arial MT"/>
                <a:cs typeface="Arial MT"/>
              </a:rPr>
              <a:t> </a:t>
            </a:r>
            <a:r>
              <a:rPr lang="en-US" sz="2000" spc="-20" dirty="0">
                <a:solidFill>
                  <a:sysClr val="windowText" lastClr="000000"/>
                </a:solidFill>
                <a:latin typeface="Arial MT"/>
                <a:cs typeface="Arial MT"/>
              </a:rPr>
              <a:t>from </a:t>
            </a:r>
            <a:r>
              <a:rPr lang="en-US" sz="2000" dirty="0">
                <a:solidFill>
                  <a:sysClr val="windowText" lastClr="000000"/>
                </a:solidFill>
                <a:latin typeface="Arial MT"/>
                <a:cs typeface="Arial MT"/>
              </a:rPr>
              <a:t>7 </a:t>
            </a:r>
            <a:r>
              <a:rPr lang="en-US" sz="2000" spc="-25" dirty="0" err="1" smtClean="0">
                <a:solidFill>
                  <a:sysClr val="windowText" lastClr="000000"/>
                </a:solidFill>
                <a:latin typeface="Arial MT"/>
                <a:cs typeface="Arial MT"/>
              </a:rPr>
              <a:t>GW</a:t>
            </a:r>
            <a:r>
              <a:rPr lang="en-US" sz="2000" dirty="0" err="1" smtClean="0">
                <a:solidFill>
                  <a:sysClr val="windowText" lastClr="000000"/>
                </a:solidFill>
                <a:latin typeface="Arial MT"/>
                <a:cs typeface="Arial MT"/>
              </a:rPr>
              <a:t>to</a:t>
            </a:r>
            <a:r>
              <a:rPr lang="en-US" sz="2000" spc="-25" dirty="0" smtClean="0">
                <a:solidFill>
                  <a:sysClr val="windowText" lastClr="000000"/>
                </a:solidFill>
                <a:latin typeface="Arial MT"/>
                <a:cs typeface="Arial MT"/>
              </a:rPr>
              <a:t> </a:t>
            </a:r>
            <a:r>
              <a:rPr lang="en-US" sz="2000" dirty="0">
                <a:solidFill>
                  <a:sysClr val="windowText" lastClr="000000"/>
                </a:solidFill>
                <a:latin typeface="Arial MT"/>
                <a:cs typeface="Arial MT"/>
              </a:rPr>
              <a:t>12</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GW.</a:t>
            </a:r>
            <a:endParaRPr lang="en-US" sz="2000" dirty="0">
              <a:solidFill>
                <a:sysClr val="windowText" lastClr="000000"/>
              </a:solidFill>
              <a:latin typeface="Arial MT"/>
              <a:cs typeface="Arial MT"/>
            </a:endParaRPr>
          </a:p>
          <a:p>
            <a:pPr marL="431165" marR="111760" lvl="0" indent="-342900" fontAlgn="auto">
              <a:spcBef>
                <a:spcPts val="480"/>
              </a:spcBef>
              <a:spcAft>
                <a:spcPts val="0"/>
              </a:spcAft>
              <a:buClr>
                <a:srgbClr val="00007C"/>
              </a:buClr>
              <a:buSzPct val="75000"/>
              <a:buFont typeface="Wingdings"/>
              <a:buChar char=""/>
              <a:tabLst>
                <a:tab pos="431165" algn="l"/>
                <a:tab pos="5573395" algn="l"/>
                <a:tab pos="5923915" algn="l"/>
              </a:tabLst>
            </a:pP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greenhouse</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gas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emission</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due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centers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is estimated</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to </a:t>
            </a:r>
            <a:r>
              <a:rPr lang="en-US" sz="2000" dirty="0">
                <a:solidFill>
                  <a:sysClr val="windowText" lastClr="000000"/>
                </a:solidFill>
                <a:latin typeface="Arial MT"/>
                <a:cs typeface="Arial MT"/>
              </a:rPr>
              <a:t>increase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116</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x10</a:t>
            </a:r>
            <a:r>
              <a:rPr lang="en-US" sz="1950" baseline="25641" dirty="0">
                <a:solidFill>
                  <a:sysClr val="windowText" lastClr="000000"/>
                </a:solidFill>
                <a:latin typeface="Arial MT"/>
                <a:cs typeface="Arial MT"/>
              </a:rPr>
              <a:t>9</a:t>
            </a:r>
            <a:r>
              <a:rPr lang="en-US" sz="1950" spc="15" baseline="25641" dirty="0">
                <a:solidFill>
                  <a:sysClr val="windowText" lastClr="000000"/>
                </a:solidFill>
                <a:latin typeface="Arial MT"/>
                <a:cs typeface="Arial MT"/>
              </a:rPr>
              <a:t> </a:t>
            </a:r>
            <a:r>
              <a:rPr lang="en-US" sz="2000" dirty="0">
                <a:solidFill>
                  <a:sysClr val="windowText" lastClr="000000"/>
                </a:solidFill>
                <a:latin typeface="Arial MT"/>
                <a:cs typeface="Arial MT"/>
              </a:rPr>
              <a:t>tones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CO</a:t>
            </a:r>
            <a:r>
              <a:rPr lang="en-US" sz="1950" baseline="-21367" dirty="0">
                <a:solidFill>
                  <a:sysClr val="windowText" lastClr="000000"/>
                </a:solidFill>
                <a:latin typeface="Arial MT"/>
                <a:cs typeface="Arial MT"/>
              </a:rPr>
              <a:t>2</a:t>
            </a:r>
            <a:r>
              <a:rPr lang="en-US" sz="1950" spc="254" baseline="-21367" dirty="0">
                <a:solidFill>
                  <a:sysClr val="windowText" lastClr="000000"/>
                </a:solidFill>
                <a:latin typeface="Arial MT"/>
                <a:cs typeface="Arial MT"/>
              </a:rPr>
              <a:t> </a:t>
            </a:r>
            <a:r>
              <a:rPr lang="en-US" sz="2000" dirty="0">
                <a:solidFill>
                  <a:sysClr val="windowText" lastClr="000000"/>
                </a:solidFill>
                <a:latin typeface="Arial MT"/>
                <a:cs typeface="Arial MT"/>
              </a:rPr>
              <a:t>in </a:t>
            </a:r>
            <a:r>
              <a:rPr lang="en-US" sz="2000" spc="-20" dirty="0" smtClean="0">
                <a:solidFill>
                  <a:sysClr val="windowText" lastClr="000000"/>
                </a:solidFill>
                <a:latin typeface="Arial MT"/>
                <a:cs typeface="Arial MT"/>
              </a:rPr>
              <a:t>2007</a:t>
            </a:r>
            <a:r>
              <a:rPr lang="en-US" sz="2000" dirty="0" smtClean="0">
                <a:solidFill>
                  <a:sysClr val="windowText" lastClr="000000"/>
                </a:solidFill>
                <a:latin typeface="Arial MT"/>
                <a:cs typeface="Arial MT"/>
              </a:rPr>
              <a:t> </a:t>
            </a:r>
            <a:r>
              <a:rPr lang="en-US" sz="2000" spc="-25" dirty="0" smtClean="0">
                <a:solidFill>
                  <a:sysClr val="windowText" lastClr="000000"/>
                </a:solidFill>
                <a:latin typeface="Arial MT"/>
                <a:cs typeface="Arial MT"/>
              </a:rPr>
              <a:t>to</a:t>
            </a:r>
            <a:r>
              <a:rPr lang="en-US" sz="2000" dirty="0" smtClean="0">
                <a:solidFill>
                  <a:sysClr val="windowText" lastClr="000000"/>
                </a:solidFill>
                <a:latin typeface="Arial MT"/>
                <a:cs typeface="Arial MT"/>
              </a:rPr>
              <a:t> 257</a:t>
            </a:r>
            <a:r>
              <a:rPr lang="en-US" sz="2000" spc="-25" dirty="0" smtClean="0">
                <a:solidFill>
                  <a:sysClr val="windowText" lastClr="000000"/>
                </a:solidFill>
                <a:latin typeface="Arial MT"/>
                <a:cs typeface="Arial MT"/>
              </a:rPr>
              <a:t> </a:t>
            </a:r>
            <a:r>
              <a:rPr lang="en-US" sz="2000" dirty="0">
                <a:solidFill>
                  <a:sysClr val="windowText" lastClr="000000"/>
                </a:solidFill>
                <a:latin typeface="Arial MT"/>
                <a:cs typeface="Arial MT"/>
              </a:rPr>
              <a:t>tones</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in</a:t>
            </a:r>
            <a:r>
              <a:rPr lang="en-US" sz="2000" spc="-5" dirty="0">
                <a:solidFill>
                  <a:sysClr val="windowText" lastClr="000000"/>
                </a:solidFill>
                <a:latin typeface="Arial MT"/>
                <a:cs typeface="Arial MT"/>
              </a:rPr>
              <a:t> </a:t>
            </a:r>
            <a:r>
              <a:rPr lang="en-US" sz="2000" spc="-20" dirty="0">
                <a:solidFill>
                  <a:sysClr val="windowText" lastClr="000000"/>
                </a:solidFill>
                <a:latin typeface="Arial MT"/>
                <a:cs typeface="Arial MT"/>
              </a:rPr>
              <a:t>2020 </a:t>
            </a:r>
            <a:r>
              <a:rPr lang="en-US" sz="2000" dirty="0">
                <a:solidFill>
                  <a:sysClr val="windowText" lastClr="000000"/>
                </a:solidFill>
                <a:latin typeface="Arial MT"/>
                <a:cs typeface="Arial MT"/>
              </a:rPr>
              <a:t>due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increased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consumer</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demand.</a:t>
            </a:r>
            <a:endParaRPr lang="en-US" sz="2000" dirty="0">
              <a:solidFill>
                <a:sysClr val="windowText" lastClr="000000"/>
              </a:solidFill>
              <a:latin typeface="Arial MT"/>
              <a:cs typeface="Arial MT"/>
            </a:endParaRPr>
          </a:p>
          <a:p>
            <a:pPr marL="431165" lvl="0" indent="-342265" fontAlgn="auto">
              <a:spcBef>
                <a:spcPts val="480"/>
              </a:spcBef>
              <a:spcAft>
                <a:spcPts val="0"/>
              </a:spcAft>
              <a:buClr>
                <a:srgbClr val="00007C"/>
              </a:buClr>
              <a:buSzPct val="75000"/>
              <a:buFont typeface="Wingdings"/>
              <a:buChar char=""/>
              <a:tabLst>
                <a:tab pos="431165" algn="l"/>
              </a:tabLst>
            </a:pP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effort</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reduce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energy</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use</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focused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computing,</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networking,</a:t>
            </a:r>
            <a:endParaRPr lang="en-US" sz="2000" dirty="0">
              <a:solidFill>
                <a:sysClr val="windowText" lastClr="000000"/>
              </a:solidFill>
              <a:latin typeface="Arial MT"/>
              <a:cs typeface="Arial MT"/>
            </a:endParaRPr>
          </a:p>
          <a:p>
            <a:pPr marL="431800" lvl="0" indent="0" fontAlgn="auto">
              <a:spcBef>
                <a:spcPts val="5"/>
              </a:spcBef>
              <a:spcAft>
                <a:spcPts val="0"/>
              </a:spcAft>
              <a:buClrTx/>
              <a:buSzTx/>
              <a:buNone/>
            </a:pPr>
            <a:r>
              <a:rPr lang="en-US" sz="2000" dirty="0">
                <a:solidFill>
                  <a:sysClr val="windowText" lastClr="000000"/>
                </a:solidFill>
                <a:latin typeface="Arial MT"/>
                <a:cs typeface="Arial MT"/>
              </a:rPr>
              <a:t>and</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storage</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activities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data</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center.</a:t>
            </a:r>
            <a:endParaRPr lang="en-US" sz="2000" dirty="0">
              <a:solidFill>
                <a:sysClr val="windowText" lastClr="000000"/>
              </a:solidFill>
              <a:latin typeface="Arial MT"/>
              <a:cs typeface="Arial MT"/>
            </a:endParaRPr>
          </a:p>
          <a:p>
            <a:pPr marL="35560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Operating</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efficiency</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system</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captured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10" dirty="0">
                <a:solidFill>
                  <a:sysClr val="windowText" lastClr="000000"/>
                </a:solidFill>
                <a:latin typeface="Arial MT"/>
                <a:cs typeface="Arial MT"/>
              </a:rPr>
              <a:t> </a:t>
            </a:r>
            <a:r>
              <a:rPr lang="en-US" sz="2000" i="1" dirty="0">
                <a:solidFill>
                  <a:sysClr val="windowText" lastClr="000000"/>
                </a:solidFill>
                <a:latin typeface="Arial"/>
                <a:cs typeface="Arial"/>
              </a:rPr>
              <a:t>performance</a:t>
            </a:r>
            <a:r>
              <a:rPr lang="en-US" sz="2000" i="1" spc="-60" dirty="0">
                <a:solidFill>
                  <a:sysClr val="windowText" lastClr="000000"/>
                </a:solidFill>
                <a:latin typeface="Arial"/>
                <a:cs typeface="Arial"/>
              </a:rPr>
              <a:t> </a:t>
            </a:r>
            <a:r>
              <a:rPr lang="en-US" sz="2000" i="1" spc="-25" dirty="0">
                <a:solidFill>
                  <a:sysClr val="windowText" lastClr="000000"/>
                </a:solidFill>
                <a:latin typeface="Arial"/>
                <a:cs typeface="Arial"/>
              </a:rPr>
              <a:t>per</a:t>
            </a:r>
            <a:endParaRPr lang="en-US" sz="2000" dirty="0">
              <a:solidFill>
                <a:sysClr val="windowText" lastClr="000000"/>
              </a:solidFill>
              <a:latin typeface="Arial"/>
              <a:cs typeface="Arial"/>
            </a:endParaRPr>
          </a:p>
          <a:p>
            <a:pPr marL="355600" lvl="0" indent="0" fontAlgn="auto">
              <a:spcBef>
                <a:spcPts val="0"/>
              </a:spcBef>
              <a:spcAft>
                <a:spcPts val="0"/>
              </a:spcAft>
              <a:buClrTx/>
              <a:buSzTx/>
              <a:buNone/>
            </a:pPr>
            <a:r>
              <a:rPr lang="en-US" sz="2000" i="1" dirty="0">
                <a:solidFill>
                  <a:sysClr val="windowText" lastClr="000000"/>
                </a:solidFill>
                <a:latin typeface="Arial"/>
                <a:cs typeface="Arial"/>
              </a:rPr>
              <a:t>Watt</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of</a:t>
            </a:r>
            <a:r>
              <a:rPr lang="en-US" sz="2000" i="1" spc="-10" dirty="0">
                <a:solidFill>
                  <a:sysClr val="windowText" lastClr="000000"/>
                </a:solidFill>
                <a:latin typeface="Arial"/>
                <a:cs typeface="Arial"/>
              </a:rPr>
              <a:t> power</a:t>
            </a:r>
            <a:r>
              <a:rPr lang="en-US" sz="2000" spc="-10" dirty="0">
                <a:solidFill>
                  <a:sysClr val="windowText" lastClr="000000"/>
                </a:solidFill>
                <a:latin typeface="Arial MT"/>
                <a:cs typeface="Arial MT"/>
              </a:rPr>
              <a:t>.</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1317525683"/>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t>
            </a:r>
            <a:r>
              <a:rPr lang="en-US" spc="-35" dirty="0"/>
              <a:t> </a:t>
            </a:r>
            <a:r>
              <a:rPr lang="en-US" dirty="0"/>
              <a:t>use</a:t>
            </a:r>
            <a:r>
              <a:rPr lang="en-US" spc="-40" dirty="0"/>
              <a:t> </a:t>
            </a:r>
            <a:r>
              <a:rPr lang="en-US" dirty="0"/>
              <a:t>and</a:t>
            </a:r>
            <a:r>
              <a:rPr lang="en-US" spc="-25" dirty="0"/>
              <a:t> </a:t>
            </a:r>
            <a:r>
              <a:rPr lang="en-US" dirty="0"/>
              <a:t>ecological</a:t>
            </a:r>
            <a:r>
              <a:rPr lang="en-US" spc="-40" dirty="0"/>
              <a:t> </a:t>
            </a:r>
            <a:r>
              <a:rPr lang="en-US" spc="-10" dirty="0"/>
              <a:t>impact</a:t>
            </a:r>
            <a:endParaRPr lang="en-US" dirty="0"/>
          </a:p>
        </p:txBody>
      </p:sp>
      <p:sp>
        <p:nvSpPr>
          <p:cNvPr id="3" name="Content Placeholder 2"/>
          <p:cNvSpPr>
            <a:spLocks noGrp="1"/>
          </p:cNvSpPr>
          <p:nvPr>
            <p:ph idx="1"/>
          </p:nvPr>
        </p:nvSpPr>
        <p:spPr>
          <a:xfrm>
            <a:off x="278167" y="1082336"/>
            <a:ext cx="8382000" cy="5181600"/>
          </a:xfrm>
        </p:spPr>
        <p:txBody>
          <a:bodyPr/>
          <a:lstStyle/>
          <a:p>
            <a:pPr marL="0" marR="0" fontAlgn="auto">
              <a:lnSpc>
                <a:spcPct val="107000"/>
              </a:lnSpc>
              <a:spcBef>
                <a:spcPts val="0"/>
              </a:spcBef>
              <a:spcAft>
                <a:spcPts val="0"/>
              </a:spcAft>
            </a:pPr>
            <a:r>
              <a:rPr lang="en-US" sz="2000" dirty="0">
                <a:solidFill>
                  <a:sysClr val="windowText" lastClr="000000"/>
                </a:solidFill>
                <a:latin typeface="Arial MT"/>
                <a:cs typeface="Arial MT"/>
              </a:rPr>
              <a:t>energy-proportional systems strategy for resource management in a computing cloud is to concentrate the load on a subset of servers and switching the rest of the servers to a standby mode whenever possible. This reduce power consumption and, the cost of providing computing and storage services</a:t>
            </a:r>
          </a:p>
          <a:p>
            <a:pPr marL="0" marR="0" fontAlgn="auto">
              <a:lnSpc>
                <a:spcPct val="107000"/>
              </a:lnSpc>
              <a:spcBef>
                <a:spcPts val="0"/>
              </a:spcBef>
              <a:spcAft>
                <a:spcPts val="0"/>
              </a:spcAft>
            </a:pPr>
            <a:r>
              <a:rPr lang="en-US" sz="2000" dirty="0">
                <a:solidFill>
                  <a:sysClr val="windowText" lastClr="000000"/>
                </a:solidFill>
                <a:latin typeface="Arial MT"/>
                <a:cs typeface="Arial MT"/>
              </a:rPr>
              <a:t>In an ideal world, the energy consumed by an idle system should be near zero and should grow linearly with the system load.</a:t>
            </a:r>
          </a:p>
          <a:p>
            <a:pPr marL="0" marR="0" fontAlgn="auto">
              <a:lnSpc>
                <a:spcPct val="107000"/>
              </a:lnSpc>
              <a:spcBef>
                <a:spcPts val="0"/>
              </a:spcBef>
              <a:spcAft>
                <a:spcPts val="0"/>
              </a:spcAft>
            </a:pPr>
            <a:r>
              <a:rPr lang="en-US" sz="2000" dirty="0">
                <a:solidFill>
                  <a:sysClr val="windowText" lastClr="000000"/>
                </a:solidFill>
                <a:latin typeface="Arial MT"/>
                <a:cs typeface="Arial MT"/>
              </a:rPr>
              <a:t>Energy-proportional systems could lead to large savings in energy costs for computing clouds. An energy-proportional system consumes no power when idle, very little power under a light load, and gradually more power as the load increases. example of an energy-proportional network is </a:t>
            </a:r>
            <a:r>
              <a:rPr lang="en-US" sz="2000" dirty="0" err="1">
                <a:solidFill>
                  <a:sysClr val="windowText" lastClr="000000"/>
                </a:solidFill>
                <a:latin typeface="Arial MT"/>
                <a:cs typeface="Arial MT"/>
              </a:rPr>
              <a:t>InfiniBand</a:t>
            </a:r>
            <a:endParaRPr lang="en-US" sz="2000" dirty="0">
              <a:solidFill>
                <a:sysClr val="windowText" lastClr="000000"/>
              </a:solidFill>
              <a:latin typeface="Arial MT"/>
              <a:cs typeface="Arial MT"/>
            </a:endParaRPr>
          </a:p>
          <a:p>
            <a:pPr marL="0" marR="0" fontAlgn="auto">
              <a:lnSpc>
                <a:spcPct val="107000"/>
              </a:lnSpc>
              <a:spcBef>
                <a:spcPts val="0"/>
              </a:spcBef>
              <a:spcAft>
                <a:spcPts val="0"/>
              </a:spcAft>
            </a:pPr>
            <a:r>
              <a:rPr lang="en-US" sz="2000" dirty="0">
                <a:solidFill>
                  <a:sysClr val="windowText" lastClr="000000"/>
                </a:solidFill>
                <a:latin typeface="Arial MT"/>
                <a:cs typeface="Arial MT"/>
              </a:rPr>
              <a:t>The power consumption required by different types of human activities is partially responsible for the world’s greenhouse gas emissions. According to a recent study the greenhouse gas emissions due to data centers are estimated to increase from 150 tons of CO2 in 2007 to 257 tons in 2020, due primarily to increased consumer demand</a:t>
            </a:r>
          </a:p>
          <a:p>
            <a:endParaRPr lang="en-US" sz="2000" dirty="0"/>
          </a:p>
        </p:txBody>
      </p:sp>
    </p:spTree>
    <p:extLst>
      <p:ext uri="{BB962C8B-B14F-4D97-AF65-F5344CB8AC3E}">
        <p14:creationId xmlns:p14="http://schemas.microsoft.com/office/powerpoint/2010/main" val="769140375"/>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t>
            </a:r>
            <a:r>
              <a:rPr lang="en-US" spc="-35" dirty="0"/>
              <a:t> </a:t>
            </a:r>
            <a:r>
              <a:rPr lang="en-US" dirty="0"/>
              <a:t>use</a:t>
            </a:r>
            <a:r>
              <a:rPr lang="en-US" spc="-40" dirty="0"/>
              <a:t> </a:t>
            </a:r>
            <a:r>
              <a:rPr lang="en-US" dirty="0"/>
              <a:t>and</a:t>
            </a:r>
            <a:r>
              <a:rPr lang="en-US" spc="-25" dirty="0"/>
              <a:t> </a:t>
            </a:r>
            <a:r>
              <a:rPr lang="en-US" dirty="0"/>
              <a:t>ecological</a:t>
            </a:r>
            <a:r>
              <a:rPr lang="en-US" spc="-40" dirty="0"/>
              <a:t> </a:t>
            </a:r>
            <a:r>
              <a:rPr lang="en-US" spc="-10" dirty="0"/>
              <a:t>impact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392368" y="1295400"/>
            <a:ext cx="7854987" cy="4601916"/>
          </a:xfrm>
          <a:prstGeom prst="rect">
            <a:avLst/>
          </a:prstGeom>
        </p:spPr>
      </p:pic>
    </p:spTree>
    <p:extLst>
      <p:ext uri="{BB962C8B-B14F-4D97-AF65-F5344CB8AC3E}">
        <p14:creationId xmlns:p14="http://schemas.microsoft.com/office/powerpoint/2010/main" val="858854975"/>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a:t>
            </a:r>
            <a:r>
              <a:rPr lang="en-US" spc="-75" dirty="0"/>
              <a:t> </a:t>
            </a:r>
            <a:r>
              <a:rPr lang="en-US" dirty="0"/>
              <a:t>Level</a:t>
            </a:r>
            <a:r>
              <a:rPr lang="en-US" spc="-25" dirty="0"/>
              <a:t> </a:t>
            </a:r>
            <a:r>
              <a:rPr lang="en-US" dirty="0"/>
              <a:t>Agreement</a:t>
            </a:r>
            <a:r>
              <a:rPr lang="en-US" spc="-45" dirty="0"/>
              <a:t> </a:t>
            </a:r>
            <a:r>
              <a:rPr lang="en-US" spc="-10" dirty="0"/>
              <a:t>(SLA)</a:t>
            </a:r>
            <a:endParaRPr lang="en-US" dirty="0"/>
          </a:p>
        </p:txBody>
      </p:sp>
      <p:sp>
        <p:nvSpPr>
          <p:cNvPr id="3" name="Content Placeholder 2"/>
          <p:cNvSpPr>
            <a:spLocks noGrp="1"/>
          </p:cNvSpPr>
          <p:nvPr>
            <p:ph idx="1"/>
          </p:nvPr>
        </p:nvSpPr>
        <p:spPr/>
        <p:txBody>
          <a:bodyPr/>
          <a:lstStyle/>
          <a:p>
            <a:pPr marL="355600" marR="5080" indent="-343535">
              <a:lnSpc>
                <a:spcPct val="100000"/>
              </a:lnSpc>
              <a:spcBef>
                <a:spcPts val="105"/>
              </a:spcBef>
              <a:buClr>
                <a:srgbClr val="00007C"/>
              </a:buClr>
              <a:buSzPct val="75000"/>
              <a:buFont typeface="Wingdings"/>
              <a:buChar char=""/>
              <a:tabLst>
                <a:tab pos="355600" algn="l"/>
              </a:tabLst>
            </a:pPr>
            <a:r>
              <a:rPr lang="en-US" sz="2000" dirty="0">
                <a:latin typeface="Arial MT"/>
                <a:cs typeface="Arial MT"/>
              </a:rPr>
              <a:t>SLA</a:t>
            </a:r>
            <a:r>
              <a:rPr lang="en-US" sz="2000" spc="-15" dirty="0">
                <a:latin typeface="Arial MT"/>
                <a:cs typeface="Arial MT"/>
              </a:rPr>
              <a:t> </a:t>
            </a:r>
            <a:r>
              <a:rPr lang="en-US" sz="2000" dirty="0">
                <a:latin typeface="Arial MT"/>
                <a:cs typeface="Arial MT"/>
              </a:rPr>
              <a:t>-</a:t>
            </a:r>
            <a:r>
              <a:rPr lang="en-US" sz="2000" spc="-15" dirty="0">
                <a:latin typeface="Arial MT"/>
                <a:cs typeface="Arial MT"/>
              </a:rPr>
              <a:t> </a:t>
            </a:r>
            <a:r>
              <a:rPr lang="en-US" sz="2000" dirty="0">
                <a:latin typeface="Arial MT"/>
                <a:cs typeface="Arial MT"/>
              </a:rPr>
              <a:t>a</a:t>
            </a:r>
            <a:r>
              <a:rPr lang="en-US" sz="2000" spc="5" dirty="0">
                <a:latin typeface="Arial MT"/>
                <a:cs typeface="Arial MT"/>
              </a:rPr>
              <a:t> </a:t>
            </a:r>
            <a:r>
              <a:rPr lang="en-US" sz="2000" dirty="0">
                <a:latin typeface="Arial MT"/>
                <a:cs typeface="Arial MT"/>
              </a:rPr>
              <a:t>negotiated</a:t>
            </a:r>
            <a:r>
              <a:rPr lang="en-US" sz="2000" spc="-35" dirty="0">
                <a:latin typeface="Arial MT"/>
                <a:cs typeface="Arial MT"/>
              </a:rPr>
              <a:t> </a:t>
            </a:r>
            <a:r>
              <a:rPr lang="en-US" sz="2000" dirty="0">
                <a:latin typeface="Arial MT"/>
                <a:cs typeface="Arial MT"/>
              </a:rPr>
              <a:t>contract</a:t>
            </a:r>
            <a:r>
              <a:rPr lang="en-US" sz="2000" spc="-40" dirty="0">
                <a:latin typeface="Arial MT"/>
                <a:cs typeface="Arial MT"/>
              </a:rPr>
              <a:t> </a:t>
            </a:r>
            <a:r>
              <a:rPr lang="en-US" sz="2000" dirty="0">
                <a:latin typeface="Arial MT"/>
                <a:cs typeface="Arial MT"/>
              </a:rPr>
              <a:t>between</a:t>
            </a:r>
            <a:r>
              <a:rPr lang="en-US" sz="2000" spc="-30" dirty="0">
                <a:latin typeface="Arial MT"/>
                <a:cs typeface="Arial MT"/>
              </a:rPr>
              <a:t> </a:t>
            </a:r>
            <a:r>
              <a:rPr lang="en-US" sz="2000" dirty="0">
                <a:latin typeface="Arial MT"/>
                <a:cs typeface="Arial MT"/>
              </a:rPr>
              <a:t>the</a:t>
            </a:r>
            <a:r>
              <a:rPr lang="en-US" sz="2000" spc="-15" dirty="0">
                <a:latin typeface="Arial MT"/>
                <a:cs typeface="Arial MT"/>
              </a:rPr>
              <a:t> </a:t>
            </a:r>
            <a:r>
              <a:rPr lang="en-US" sz="2000" dirty="0">
                <a:latin typeface="Arial MT"/>
                <a:cs typeface="Arial MT"/>
              </a:rPr>
              <a:t>customer</a:t>
            </a:r>
            <a:r>
              <a:rPr lang="en-US" sz="2000" spc="-45" dirty="0">
                <a:latin typeface="Arial MT"/>
                <a:cs typeface="Arial MT"/>
              </a:rPr>
              <a:t> </a:t>
            </a:r>
            <a:r>
              <a:rPr lang="en-US" sz="2000" dirty="0">
                <a:latin typeface="Arial MT"/>
                <a:cs typeface="Arial MT"/>
              </a:rPr>
              <a:t>and</a:t>
            </a:r>
            <a:r>
              <a:rPr lang="en-US" sz="2000" spc="-10" dirty="0">
                <a:latin typeface="Arial MT"/>
                <a:cs typeface="Arial MT"/>
              </a:rPr>
              <a:t> </a:t>
            </a:r>
            <a:r>
              <a:rPr lang="en-US" sz="2000" dirty="0">
                <a:latin typeface="Arial MT"/>
                <a:cs typeface="Arial MT"/>
              </a:rPr>
              <a:t>CSP;</a:t>
            </a:r>
            <a:r>
              <a:rPr lang="en-US" sz="2000" spc="-10" dirty="0">
                <a:latin typeface="Arial MT"/>
                <a:cs typeface="Arial MT"/>
              </a:rPr>
              <a:t> </a:t>
            </a:r>
            <a:r>
              <a:rPr lang="en-US" sz="2000" dirty="0">
                <a:latin typeface="Arial MT"/>
                <a:cs typeface="Arial MT"/>
              </a:rPr>
              <a:t>can</a:t>
            </a:r>
            <a:r>
              <a:rPr lang="en-US" sz="2000" spc="-10" dirty="0">
                <a:latin typeface="Arial MT"/>
                <a:cs typeface="Arial MT"/>
              </a:rPr>
              <a:t> </a:t>
            </a:r>
            <a:r>
              <a:rPr lang="en-US" sz="2000" spc="-25" dirty="0">
                <a:latin typeface="Arial MT"/>
                <a:cs typeface="Arial MT"/>
              </a:rPr>
              <a:t>be </a:t>
            </a:r>
            <a:r>
              <a:rPr lang="en-US" sz="2000" dirty="0">
                <a:latin typeface="Arial MT"/>
                <a:cs typeface="Arial MT"/>
              </a:rPr>
              <a:t>legally</a:t>
            </a:r>
            <a:r>
              <a:rPr lang="en-US" sz="2000" spc="-25" dirty="0">
                <a:latin typeface="Arial MT"/>
                <a:cs typeface="Arial MT"/>
              </a:rPr>
              <a:t> </a:t>
            </a:r>
            <a:r>
              <a:rPr lang="en-US" sz="2000" dirty="0">
                <a:latin typeface="Arial MT"/>
                <a:cs typeface="Arial MT"/>
              </a:rPr>
              <a:t>binding</a:t>
            </a:r>
            <a:r>
              <a:rPr lang="en-US" sz="2000" spc="-35" dirty="0">
                <a:latin typeface="Arial MT"/>
                <a:cs typeface="Arial MT"/>
              </a:rPr>
              <a:t> </a:t>
            </a:r>
            <a:r>
              <a:rPr lang="en-US" sz="2000" dirty="0">
                <a:latin typeface="Arial MT"/>
                <a:cs typeface="Arial MT"/>
              </a:rPr>
              <a:t>or</a:t>
            </a:r>
            <a:r>
              <a:rPr lang="en-US" sz="2000" spc="-35" dirty="0">
                <a:latin typeface="Arial MT"/>
                <a:cs typeface="Arial MT"/>
              </a:rPr>
              <a:t> </a:t>
            </a:r>
            <a:r>
              <a:rPr lang="en-US" sz="2000" dirty="0">
                <a:latin typeface="Arial MT"/>
                <a:cs typeface="Arial MT"/>
              </a:rPr>
              <a:t>informal.</a:t>
            </a:r>
            <a:r>
              <a:rPr lang="en-US" sz="2000" spc="-55" dirty="0">
                <a:latin typeface="Arial MT"/>
                <a:cs typeface="Arial MT"/>
              </a:rPr>
              <a:t> </a:t>
            </a:r>
            <a:r>
              <a:rPr lang="en-US" sz="2000" spc="-10" dirty="0">
                <a:latin typeface="Arial MT"/>
                <a:cs typeface="Arial MT"/>
              </a:rPr>
              <a:t>Objectives:</a:t>
            </a:r>
            <a:endParaRPr lang="en-US" sz="2000" dirty="0">
              <a:latin typeface="Arial MT"/>
              <a:cs typeface="Arial MT"/>
            </a:endParaRPr>
          </a:p>
          <a:p>
            <a:pPr marL="1155065" lvl="1" indent="-227965">
              <a:lnSpc>
                <a:spcPct val="100000"/>
              </a:lnSpc>
              <a:spcBef>
                <a:spcPts val="439"/>
              </a:spcBef>
              <a:buClr>
                <a:srgbClr val="00007C"/>
              </a:buClr>
              <a:buSzPct val="63888"/>
              <a:buFont typeface="Wingdings"/>
              <a:buChar char=""/>
              <a:tabLst>
                <a:tab pos="1155065" algn="l"/>
              </a:tabLst>
            </a:pPr>
            <a:r>
              <a:rPr lang="en-US" sz="1800" dirty="0">
                <a:latin typeface="Arial MT"/>
                <a:cs typeface="Arial MT"/>
              </a:rPr>
              <a:t>Identify</a:t>
            </a:r>
            <a:r>
              <a:rPr lang="en-US" sz="1800" spc="-30" dirty="0">
                <a:latin typeface="Arial MT"/>
                <a:cs typeface="Arial MT"/>
              </a:rPr>
              <a:t> </a:t>
            </a:r>
            <a:r>
              <a:rPr lang="en-US" sz="1800" dirty="0">
                <a:latin typeface="Arial MT"/>
                <a:cs typeface="Arial MT"/>
              </a:rPr>
              <a:t>and</a:t>
            </a:r>
            <a:r>
              <a:rPr lang="en-US" sz="1800" spc="-25" dirty="0">
                <a:latin typeface="Arial MT"/>
                <a:cs typeface="Arial MT"/>
              </a:rPr>
              <a:t> </a:t>
            </a:r>
            <a:r>
              <a:rPr lang="en-US" sz="1800" dirty="0">
                <a:latin typeface="Arial MT"/>
                <a:cs typeface="Arial MT"/>
              </a:rPr>
              <a:t>define</a:t>
            </a:r>
            <a:r>
              <a:rPr lang="en-US" sz="1800" spc="-25" dirty="0">
                <a:latin typeface="Arial MT"/>
                <a:cs typeface="Arial MT"/>
              </a:rPr>
              <a:t> </a:t>
            </a:r>
            <a:r>
              <a:rPr lang="en-US" sz="1800" dirty="0">
                <a:latin typeface="Arial MT"/>
                <a:cs typeface="Arial MT"/>
              </a:rPr>
              <a:t>the</a:t>
            </a:r>
            <a:r>
              <a:rPr lang="en-US" sz="1800" spc="-40" dirty="0">
                <a:latin typeface="Arial MT"/>
                <a:cs typeface="Arial MT"/>
              </a:rPr>
              <a:t> </a:t>
            </a:r>
            <a:r>
              <a:rPr lang="en-US" sz="1800" dirty="0">
                <a:latin typeface="Arial MT"/>
                <a:cs typeface="Arial MT"/>
              </a:rPr>
              <a:t>customer’s</a:t>
            </a:r>
            <a:r>
              <a:rPr lang="en-US" sz="1800" spc="-30" dirty="0">
                <a:latin typeface="Arial MT"/>
                <a:cs typeface="Arial MT"/>
              </a:rPr>
              <a:t> </a:t>
            </a:r>
            <a:r>
              <a:rPr lang="en-US" sz="1800" dirty="0">
                <a:latin typeface="Arial MT"/>
                <a:cs typeface="Arial MT"/>
              </a:rPr>
              <a:t>needs</a:t>
            </a:r>
            <a:r>
              <a:rPr lang="en-US" sz="1800" spc="-15" dirty="0">
                <a:latin typeface="Arial MT"/>
                <a:cs typeface="Arial MT"/>
              </a:rPr>
              <a:t> </a:t>
            </a:r>
            <a:r>
              <a:rPr lang="en-US" sz="1800" dirty="0">
                <a:latin typeface="Arial MT"/>
                <a:cs typeface="Arial MT"/>
              </a:rPr>
              <a:t>and</a:t>
            </a:r>
            <a:r>
              <a:rPr lang="en-US" sz="1800" spc="-25" dirty="0">
                <a:latin typeface="Arial MT"/>
                <a:cs typeface="Arial MT"/>
              </a:rPr>
              <a:t> </a:t>
            </a:r>
            <a:r>
              <a:rPr lang="en-US" sz="1800" dirty="0">
                <a:latin typeface="Arial MT"/>
                <a:cs typeface="Arial MT"/>
              </a:rPr>
              <a:t>constraints</a:t>
            </a:r>
            <a:r>
              <a:rPr lang="en-US" sz="1800" spc="-15" dirty="0">
                <a:latin typeface="Arial MT"/>
                <a:cs typeface="Arial MT"/>
              </a:rPr>
              <a:t> </a:t>
            </a:r>
            <a:r>
              <a:rPr lang="en-US" sz="1800" spc="-10" dirty="0">
                <a:latin typeface="Arial MT"/>
                <a:cs typeface="Arial MT"/>
              </a:rPr>
              <a:t>including</a:t>
            </a:r>
            <a:endParaRPr lang="en-US" sz="1800" dirty="0">
              <a:latin typeface="Arial MT"/>
              <a:cs typeface="Arial MT"/>
            </a:endParaRPr>
          </a:p>
          <a:p>
            <a:pPr marL="1155700">
              <a:lnSpc>
                <a:spcPct val="100000"/>
              </a:lnSpc>
            </a:pPr>
            <a:r>
              <a:rPr lang="en-US" sz="1800" dirty="0">
                <a:latin typeface="Arial MT"/>
                <a:cs typeface="Arial MT"/>
              </a:rPr>
              <a:t>the</a:t>
            </a:r>
            <a:r>
              <a:rPr lang="en-US" sz="1800" spc="-35" dirty="0">
                <a:latin typeface="Arial MT"/>
                <a:cs typeface="Arial MT"/>
              </a:rPr>
              <a:t> </a:t>
            </a:r>
            <a:r>
              <a:rPr lang="en-US" sz="1800" dirty="0">
                <a:latin typeface="Arial MT"/>
                <a:cs typeface="Arial MT"/>
              </a:rPr>
              <a:t>level</a:t>
            </a:r>
            <a:r>
              <a:rPr lang="en-US" sz="1800" spc="-15" dirty="0">
                <a:latin typeface="Arial MT"/>
                <a:cs typeface="Arial MT"/>
              </a:rPr>
              <a:t> </a:t>
            </a:r>
            <a:r>
              <a:rPr lang="en-US" sz="1800" dirty="0">
                <a:latin typeface="Arial MT"/>
                <a:cs typeface="Arial MT"/>
              </a:rPr>
              <a:t>of</a:t>
            </a:r>
            <a:r>
              <a:rPr lang="en-US" sz="1800" spc="-20" dirty="0">
                <a:latin typeface="Arial MT"/>
                <a:cs typeface="Arial MT"/>
              </a:rPr>
              <a:t> </a:t>
            </a:r>
            <a:r>
              <a:rPr lang="en-US" sz="1800" dirty="0">
                <a:latin typeface="Arial MT"/>
                <a:cs typeface="Arial MT"/>
              </a:rPr>
              <a:t>resources,</a:t>
            </a:r>
            <a:r>
              <a:rPr lang="en-US" sz="1800" spc="-25" dirty="0">
                <a:latin typeface="Arial MT"/>
                <a:cs typeface="Arial MT"/>
              </a:rPr>
              <a:t> </a:t>
            </a:r>
            <a:r>
              <a:rPr lang="en-US" sz="1800" dirty="0">
                <a:latin typeface="Arial MT"/>
                <a:cs typeface="Arial MT"/>
              </a:rPr>
              <a:t>security, timing,</a:t>
            </a:r>
            <a:r>
              <a:rPr lang="en-US" sz="1800" spc="-10" dirty="0">
                <a:latin typeface="Arial MT"/>
                <a:cs typeface="Arial MT"/>
              </a:rPr>
              <a:t> </a:t>
            </a:r>
            <a:r>
              <a:rPr lang="en-US" sz="1800" dirty="0">
                <a:latin typeface="Arial MT"/>
                <a:cs typeface="Arial MT"/>
              </a:rPr>
              <a:t>and</a:t>
            </a:r>
            <a:r>
              <a:rPr lang="en-US" sz="1800" spc="-25" dirty="0">
                <a:latin typeface="Arial MT"/>
                <a:cs typeface="Arial MT"/>
              </a:rPr>
              <a:t> </a:t>
            </a:r>
            <a:r>
              <a:rPr lang="en-US" sz="1800" spc="-20" dirty="0" err="1">
                <a:latin typeface="Arial MT"/>
                <a:cs typeface="Arial MT"/>
              </a:rPr>
              <a:t>QoS</a:t>
            </a:r>
            <a:r>
              <a:rPr lang="en-US" sz="1800" spc="-20" dirty="0">
                <a:latin typeface="Arial MT"/>
                <a:cs typeface="Arial MT"/>
              </a:rPr>
              <a:t>.</a:t>
            </a:r>
            <a:endParaRPr lang="en-US" sz="1800" dirty="0">
              <a:latin typeface="Arial MT"/>
              <a:cs typeface="Arial MT"/>
            </a:endParaRPr>
          </a:p>
          <a:p>
            <a:pPr marL="1155700" marR="204470" lvl="1" indent="-228600">
              <a:lnSpc>
                <a:spcPct val="100000"/>
              </a:lnSpc>
              <a:spcBef>
                <a:spcPts val="434"/>
              </a:spcBef>
              <a:buClr>
                <a:srgbClr val="00007C"/>
              </a:buClr>
              <a:buSzPct val="63888"/>
              <a:buFont typeface="Wingdings"/>
              <a:buChar char=""/>
              <a:tabLst>
                <a:tab pos="1155700" algn="l"/>
              </a:tabLst>
            </a:pPr>
            <a:r>
              <a:rPr lang="en-US" sz="1800" dirty="0">
                <a:latin typeface="Arial MT"/>
                <a:cs typeface="Arial MT"/>
              </a:rPr>
              <a:t>Provide</a:t>
            </a:r>
            <a:r>
              <a:rPr lang="en-US" sz="1800" spc="-15" dirty="0">
                <a:latin typeface="Arial MT"/>
                <a:cs typeface="Arial MT"/>
              </a:rPr>
              <a:t> </a:t>
            </a:r>
            <a:r>
              <a:rPr lang="en-US" sz="1800" dirty="0">
                <a:latin typeface="Arial MT"/>
                <a:cs typeface="Arial MT"/>
              </a:rPr>
              <a:t>a</a:t>
            </a:r>
            <a:r>
              <a:rPr lang="en-US" sz="1800" spc="-15" dirty="0">
                <a:latin typeface="Arial MT"/>
                <a:cs typeface="Arial MT"/>
              </a:rPr>
              <a:t> </a:t>
            </a:r>
            <a:r>
              <a:rPr lang="en-US" sz="1800" dirty="0">
                <a:latin typeface="Arial MT"/>
                <a:cs typeface="Arial MT"/>
              </a:rPr>
              <a:t>framework</a:t>
            </a:r>
            <a:r>
              <a:rPr lang="en-US" sz="1800" spc="30" dirty="0">
                <a:latin typeface="Arial MT"/>
                <a:cs typeface="Arial MT"/>
              </a:rPr>
              <a:t> </a:t>
            </a:r>
            <a:r>
              <a:rPr lang="en-US" sz="1800" dirty="0">
                <a:latin typeface="Arial MT"/>
                <a:cs typeface="Arial MT"/>
              </a:rPr>
              <a:t>for</a:t>
            </a:r>
            <a:r>
              <a:rPr lang="en-US" sz="1800" spc="-30" dirty="0">
                <a:latin typeface="Arial MT"/>
                <a:cs typeface="Arial MT"/>
              </a:rPr>
              <a:t> </a:t>
            </a:r>
            <a:r>
              <a:rPr lang="en-US" sz="1800" dirty="0">
                <a:latin typeface="Arial MT"/>
                <a:cs typeface="Arial MT"/>
              </a:rPr>
              <a:t>understanding;</a:t>
            </a:r>
            <a:r>
              <a:rPr lang="en-US" sz="1800" spc="25" dirty="0">
                <a:latin typeface="Arial MT"/>
                <a:cs typeface="Arial MT"/>
              </a:rPr>
              <a:t> </a:t>
            </a:r>
            <a:r>
              <a:rPr lang="en-US" sz="1800" dirty="0">
                <a:latin typeface="Arial MT"/>
                <a:cs typeface="Arial MT"/>
              </a:rPr>
              <a:t>a</a:t>
            </a:r>
            <a:r>
              <a:rPr lang="en-US" sz="1800" spc="-15" dirty="0">
                <a:latin typeface="Arial MT"/>
                <a:cs typeface="Arial MT"/>
              </a:rPr>
              <a:t> </a:t>
            </a:r>
            <a:r>
              <a:rPr lang="en-US" sz="1800" dirty="0">
                <a:latin typeface="Arial MT"/>
                <a:cs typeface="Arial MT"/>
              </a:rPr>
              <a:t>critical</a:t>
            </a:r>
            <a:r>
              <a:rPr lang="en-US" sz="1800" spc="-15" dirty="0">
                <a:latin typeface="Arial MT"/>
                <a:cs typeface="Arial MT"/>
              </a:rPr>
              <a:t> </a:t>
            </a:r>
            <a:r>
              <a:rPr lang="en-US" sz="1800" dirty="0">
                <a:latin typeface="Arial MT"/>
                <a:cs typeface="Arial MT"/>
              </a:rPr>
              <a:t>aspect</a:t>
            </a:r>
            <a:r>
              <a:rPr lang="en-US" sz="1800" spc="-10" dirty="0">
                <a:latin typeface="Arial MT"/>
                <a:cs typeface="Arial MT"/>
              </a:rPr>
              <a:t> </a:t>
            </a:r>
            <a:r>
              <a:rPr lang="en-US" sz="1800" dirty="0">
                <a:latin typeface="Arial MT"/>
                <a:cs typeface="Arial MT"/>
              </a:rPr>
              <a:t>of</a:t>
            </a:r>
            <a:r>
              <a:rPr lang="en-US" sz="1800" spc="-25" dirty="0">
                <a:latin typeface="Arial MT"/>
                <a:cs typeface="Arial MT"/>
              </a:rPr>
              <a:t> </a:t>
            </a:r>
            <a:r>
              <a:rPr lang="en-US" sz="1800" spc="-20" dirty="0">
                <a:latin typeface="Arial MT"/>
                <a:cs typeface="Arial MT"/>
              </a:rPr>
              <a:t>this </a:t>
            </a:r>
            <a:r>
              <a:rPr lang="en-US" sz="1800" dirty="0">
                <a:latin typeface="Arial MT"/>
                <a:cs typeface="Arial MT"/>
              </a:rPr>
              <a:t>framework</a:t>
            </a:r>
            <a:r>
              <a:rPr lang="en-US" sz="1800" spc="30" dirty="0">
                <a:latin typeface="Arial MT"/>
                <a:cs typeface="Arial MT"/>
              </a:rPr>
              <a:t> </a:t>
            </a:r>
            <a:r>
              <a:rPr lang="en-US" sz="1800" dirty="0">
                <a:latin typeface="Arial MT"/>
                <a:cs typeface="Arial MT"/>
              </a:rPr>
              <a:t>is</a:t>
            </a:r>
            <a:r>
              <a:rPr lang="en-US" sz="1800" spc="-15" dirty="0">
                <a:latin typeface="Arial MT"/>
                <a:cs typeface="Arial MT"/>
              </a:rPr>
              <a:t> </a:t>
            </a:r>
            <a:r>
              <a:rPr lang="en-US" sz="1800" dirty="0">
                <a:latin typeface="Arial MT"/>
                <a:cs typeface="Arial MT"/>
              </a:rPr>
              <a:t>a</a:t>
            </a:r>
            <a:r>
              <a:rPr lang="en-US" sz="1800" spc="-10" dirty="0">
                <a:latin typeface="Arial MT"/>
                <a:cs typeface="Arial MT"/>
              </a:rPr>
              <a:t> </a:t>
            </a:r>
            <a:r>
              <a:rPr lang="en-US" sz="1800" dirty="0">
                <a:latin typeface="Arial MT"/>
                <a:cs typeface="Arial MT"/>
              </a:rPr>
              <a:t>clear</a:t>
            </a:r>
            <a:r>
              <a:rPr lang="en-US" sz="1800" spc="-15" dirty="0">
                <a:latin typeface="Arial MT"/>
                <a:cs typeface="Arial MT"/>
              </a:rPr>
              <a:t> </a:t>
            </a:r>
            <a:r>
              <a:rPr lang="en-US" sz="1800" dirty="0">
                <a:latin typeface="Arial MT"/>
                <a:cs typeface="Arial MT"/>
              </a:rPr>
              <a:t>definition</a:t>
            </a:r>
            <a:r>
              <a:rPr lang="en-US" sz="1800" spc="10" dirty="0">
                <a:latin typeface="Arial MT"/>
                <a:cs typeface="Arial MT"/>
              </a:rPr>
              <a:t> </a:t>
            </a:r>
            <a:r>
              <a:rPr lang="en-US" sz="1800" dirty="0">
                <a:latin typeface="Arial MT"/>
                <a:cs typeface="Arial MT"/>
              </a:rPr>
              <a:t>of</a:t>
            </a:r>
            <a:r>
              <a:rPr lang="en-US" sz="1800" spc="-15" dirty="0">
                <a:latin typeface="Arial MT"/>
                <a:cs typeface="Arial MT"/>
              </a:rPr>
              <a:t> </a:t>
            </a:r>
            <a:r>
              <a:rPr lang="en-US" sz="1800" dirty="0">
                <a:latin typeface="Arial MT"/>
                <a:cs typeface="Arial MT"/>
              </a:rPr>
              <a:t>classes</a:t>
            </a:r>
            <a:r>
              <a:rPr lang="en-US" sz="1800" spc="-10" dirty="0">
                <a:latin typeface="Arial MT"/>
                <a:cs typeface="Arial MT"/>
              </a:rPr>
              <a:t> </a:t>
            </a:r>
            <a:r>
              <a:rPr lang="en-US" sz="1800" dirty="0">
                <a:latin typeface="Arial MT"/>
                <a:cs typeface="Arial MT"/>
              </a:rPr>
              <a:t>of</a:t>
            </a:r>
            <a:r>
              <a:rPr lang="en-US" sz="1800" spc="-10" dirty="0">
                <a:latin typeface="Arial MT"/>
                <a:cs typeface="Arial MT"/>
              </a:rPr>
              <a:t> </a:t>
            </a:r>
            <a:r>
              <a:rPr lang="en-US" sz="1800" dirty="0">
                <a:latin typeface="Arial MT"/>
                <a:cs typeface="Arial MT"/>
              </a:rPr>
              <a:t>service</a:t>
            </a:r>
            <a:r>
              <a:rPr lang="en-US" sz="1800" spc="-5" dirty="0">
                <a:latin typeface="Arial MT"/>
                <a:cs typeface="Arial MT"/>
              </a:rPr>
              <a:t> </a:t>
            </a:r>
            <a:r>
              <a:rPr lang="en-US" sz="1800" dirty="0">
                <a:latin typeface="Arial MT"/>
                <a:cs typeface="Arial MT"/>
              </a:rPr>
              <a:t>and</a:t>
            </a:r>
            <a:r>
              <a:rPr lang="en-US" sz="1800" spc="-15" dirty="0">
                <a:latin typeface="Arial MT"/>
                <a:cs typeface="Arial MT"/>
              </a:rPr>
              <a:t> </a:t>
            </a:r>
            <a:r>
              <a:rPr lang="en-US" sz="1800" dirty="0">
                <a:latin typeface="Arial MT"/>
                <a:cs typeface="Arial MT"/>
              </a:rPr>
              <a:t>the</a:t>
            </a:r>
            <a:r>
              <a:rPr lang="en-US" sz="1800" spc="-20" dirty="0">
                <a:latin typeface="Arial MT"/>
                <a:cs typeface="Arial MT"/>
              </a:rPr>
              <a:t> </a:t>
            </a:r>
            <a:r>
              <a:rPr lang="en-US" sz="1800" spc="-10" dirty="0">
                <a:latin typeface="Arial MT"/>
                <a:cs typeface="Arial MT"/>
              </a:rPr>
              <a:t>costs.</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 pos="3771265" algn="l"/>
              </a:tabLst>
            </a:pPr>
            <a:r>
              <a:rPr lang="en-US" sz="1800" dirty="0">
                <a:latin typeface="Arial MT"/>
                <a:cs typeface="Arial MT"/>
              </a:rPr>
              <a:t>Simplify</a:t>
            </a:r>
            <a:r>
              <a:rPr lang="en-US" sz="1800" spc="-10" dirty="0">
                <a:latin typeface="Arial MT"/>
                <a:cs typeface="Arial MT"/>
              </a:rPr>
              <a:t> </a:t>
            </a:r>
            <a:r>
              <a:rPr lang="en-US" sz="1800" dirty="0">
                <a:latin typeface="Arial MT"/>
                <a:cs typeface="Arial MT"/>
              </a:rPr>
              <a:t>complex</a:t>
            </a:r>
            <a:r>
              <a:rPr lang="en-US" sz="1800" spc="-15" dirty="0">
                <a:latin typeface="Arial MT"/>
                <a:cs typeface="Arial MT"/>
              </a:rPr>
              <a:t> </a:t>
            </a:r>
            <a:r>
              <a:rPr lang="en-US" sz="1800" spc="-10" dirty="0">
                <a:latin typeface="Arial MT"/>
                <a:cs typeface="Arial MT"/>
              </a:rPr>
              <a:t>issues;</a:t>
            </a:r>
            <a:r>
              <a:rPr lang="en-US" sz="1800" dirty="0">
                <a:latin typeface="Arial MT"/>
                <a:cs typeface="Arial MT"/>
              </a:rPr>
              <a:t>	clarify</a:t>
            </a:r>
            <a:r>
              <a:rPr lang="en-US" sz="1800" spc="-40" dirty="0">
                <a:latin typeface="Arial MT"/>
                <a:cs typeface="Arial MT"/>
              </a:rPr>
              <a:t> </a:t>
            </a:r>
            <a:r>
              <a:rPr lang="en-US" sz="1800" dirty="0">
                <a:latin typeface="Arial MT"/>
                <a:cs typeface="Arial MT"/>
              </a:rPr>
              <a:t>the</a:t>
            </a:r>
            <a:r>
              <a:rPr lang="en-US" sz="1800" spc="-45" dirty="0">
                <a:latin typeface="Arial MT"/>
                <a:cs typeface="Arial MT"/>
              </a:rPr>
              <a:t> </a:t>
            </a:r>
            <a:r>
              <a:rPr lang="en-US" sz="1800" dirty="0">
                <a:latin typeface="Arial MT"/>
                <a:cs typeface="Arial MT"/>
              </a:rPr>
              <a:t>boundaries</a:t>
            </a:r>
            <a:r>
              <a:rPr lang="en-US" sz="1800" spc="-15" dirty="0">
                <a:latin typeface="Arial MT"/>
                <a:cs typeface="Arial MT"/>
              </a:rPr>
              <a:t> </a:t>
            </a:r>
            <a:r>
              <a:rPr lang="en-US" sz="1800" dirty="0">
                <a:latin typeface="Arial MT"/>
                <a:cs typeface="Arial MT"/>
              </a:rPr>
              <a:t>between</a:t>
            </a:r>
            <a:r>
              <a:rPr lang="en-US" sz="1800" spc="15" dirty="0">
                <a:latin typeface="Arial MT"/>
                <a:cs typeface="Arial MT"/>
              </a:rPr>
              <a:t> </a:t>
            </a:r>
            <a:r>
              <a:rPr lang="en-US" sz="1800" spc="-25" dirty="0">
                <a:latin typeface="Arial MT"/>
                <a:cs typeface="Arial MT"/>
              </a:rPr>
              <a:t>the</a:t>
            </a:r>
            <a:endParaRPr lang="en-US" sz="1800" dirty="0">
              <a:latin typeface="Arial MT"/>
              <a:cs typeface="Arial MT"/>
            </a:endParaRPr>
          </a:p>
          <a:p>
            <a:pPr marL="1155700">
              <a:lnSpc>
                <a:spcPct val="100000"/>
              </a:lnSpc>
            </a:pPr>
            <a:r>
              <a:rPr lang="en-US" sz="1800" dirty="0">
                <a:latin typeface="Arial MT"/>
                <a:cs typeface="Arial MT"/>
              </a:rPr>
              <a:t>responsibilities of</a:t>
            </a:r>
            <a:r>
              <a:rPr lang="en-US" sz="1800" spc="-20" dirty="0">
                <a:latin typeface="Arial MT"/>
                <a:cs typeface="Arial MT"/>
              </a:rPr>
              <a:t> </a:t>
            </a:r>
            <a:r>
              <a:rPr lang="en-US" sz="1800" dirty="0">
                <a:latin typeface="Arial MT"/>
                <a:cs typeface="Arial MT"/>
              </a:rPr>
              <a:t>clients</a:t>
            </a:r>
            <a:r>
              <a:rPr lang="en-US" sz="1800" spc="-20" dirty="0">
                <a:latin typeface="Arial MT"/>
                <a:cs typeface="Arial MT"/>
              </a:rPr>
              <a:t> </a:t>
            </a:r>
            <a:r>
              <a:rPr lang="en-US" sz="1800" dirty="0">
                <a:latin typeface="Arial MT"/>
                <a:cs typeface="Arial MT"/>
              </a:rPr>
              <a:t>and</a:t>
            </a:r>
            <a:r>
              <a:rPr lang="en-US" sz="1800" spc="-15" dirty="0">
                <a:latin typeface="Arial MT"/>
                <a:cs typeface="Arial MT"/>
              </a:rPr>
              <a:t> </a:t>
            </a:r>
            <a:r>
              <a:rPr lang="en-US" sz="1800" dirty="0">
                <a:latin typeface="Arial MT"/>
                <a:cs typeface="Arial MT"/>
              </a:rPr>
              <a:t>CSP</a:t>
            </a:r>
            <a:r>
              <a:rPr lang="en-US" sz="1800" spc="-20" dirty="0">
                <a:latin typeface="Arial MT"/>
                <a:cs typeface="Arial MT"/>
              </a:rPr>
              <a:t> </a:t>
            </a:r>
            <a:r>
              <a:rPr lang="en-US" sz="1800" dirty="0">
                <a:latin typeface="Arial MT"/>
                <a:cs typeface="Arial MT"/>
              </a:rPr>
              <a:t>in</a:t>
            </a:r>
            <a:r>
              <a:rPr lang="en-US" sz="1800" spc="-30" dirty="0">
                <a:latin typeface="Arial MT"/>
                <a:cs typeface="Arial MT"/>
              </a:rPr>
              <a:t> </a:t>
            </a:r>
            <a:r>
              <a:rPr lang="en-US" sz="1800" dirty="0">
                <a:latin typeface="Arial MT"/>
                <a:cs typeface="Arial MT"/>
              </a:rPr>
              <a:t>case</a:t>
            </a:r>
            <a:r>
              <a:rPr lang="en-US" sz="1800" spc="-15" dirty="0">
                <a:latin typeface="Arial MT"/>
                <a:cs typeface="Arial MT"/>
              </a:rPr>
              <a:t> </a:t>
            </a:r>
            <a:r>
              <a:rPr lang="en-US" sz="1800" dirty="0">
                <a:latin typeface="Arial MT"/>
                <a:cs typeface="Arial MT"/>
              </a:rPr>
              <a:t>of</a:t>
            </a:r>
            <a:r>
              <a:rPr lang="en-US" sz="1800" spc="-20" dirty="0">
                <a:latin typeface="Arial MT"/>
                <a:cs typeface="Arial MT"/>
              </a:rPr>
              <a:t> </a:t>
            </a:r>
            <a:r>
              <a:rPr lang="en-US" sz="1800" spc="-10" dirty="0">
                <a:latin typeface="Arial MT"/>
                <a:cs typeface="Arial MT"/>
              </a:rPr>
              <a:t>failures.</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dirty="0">
                <a:latin typeface="Arial MT"/>
                <a:cs typeface="Arial MT"/>
              </a:rPr>
              <a:t>Reduce</a:t>
            </a:r>
            <a:r>
              <a:rPr lang="en-US" sz="1800" spc="-5" dirty="0">
                <a:latin typeface="Arial MT"/>
                <a:cs typeface="Arial MT"/>
              </a:rPr>
              <a:t> </a:t>
            </a:r>
            <a:r>
              <a:rPr lang="en-US" sz="1800" dirty="0">
                <a:latin typeface="Arial MT"/>
                <a:cs typeface="Arial MT"/>
              </a:rPr>
              <a:t>areas</a:t>
            </a:r>
            <a:r>
              <a:rPr lang="en-US" sz="1800" spc="-10" dirty="0">
                <a:latin typeface="Arial MT"/>
                <a:cs typeface="Arial MT"/>
              </a:rPr>
              <a:t> </a:t>
            </a:r>
            <a:r>
              <a:rPr lang="en-US" sz="1800" dirty="0">
                <a:latin typeface="Arial MT"/>
                <a:cs typeface="Arial MT"/>
              </a:rPr>
              <a:t>of</a:t>
            </a:r>
            <a:r>
              <a:rPr lang="en-US" sz="1800" spc="-5" dirty="0">
                <a:latin typeface="Arial MT"/>
                <a:cs typeface="Arial MT"/>
              </a:rPr>
              <a:t> </a:t>
            </a:r>
            <a:r>
              <a:rPr lang="en-US" sz="1800" spc="-10" dirty="0">
                <a:latin typeface="Arial MT"/>
                <a:cs typeface="Arial MT"/>
              </a:rPr>
              <a:t>conflict.</a:t>
            </a:r>
            <a:endParaRPr lang="en-US" sz="1800" dirty="0">
              <a:latin typeface="Arial MT"/>
              <a:cs typeface="Arial MT"/>
            </a:endParaRPr>
          </a:p>
          <a:p>
            <a:pPr marL="1155065" lvl="1" indent="-227965">
              <a:lnSpc>
                <a:spcPct val="100000"/>
              </a:lnSpc>
              <a:spcBef>
                <a:spcPts val="430"/>
              </a:spcBef>
              <a:buClr>
                <a:srgbClr val="00007C"/>
              </a:buClr>
              <a:buSzPct val="63888"/>
              <a:buFont typeface="Wingdings"/>
              <a:buChar char=""/>
              <a:tabLst>
                <a:tab pos="1155065" algn="l"/>
              </a:tabLst>
            </a:pPr>
            <a:r>
              <a:rPr lang="en-US" sz="1800" dirty="0">
                <a:latin typeface="Arial MT"/>
                <a:cs typeface="Arial MT"/>
              </a:rPr>
              <a:t>Encourage</a:t>
            </a:r>
            <a:r>
              <a:rPr lang="en-US" sz="1800" spc="5" dirty="0">
                <a:latin typeface="Arial MT"/>
                <a:cs typeface="Arial MT"/>
              </a:rPr>
              <a:t> </a:t>
            </a:r>
            <a:r>
              <a:rPr lang="en-US" sz="1800" dirty="0">
                <a:latin typeface="Arial MT"/>
                <a:cs typeface="Arial MT"/>
              </a:rPr>
              <a:t>dialog</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 </a:t>
            </a:r>
            <a:r>
              <a:rPr lang="en-US" sz="1800" dirty="0">
                <a:latin typeface="Arial MT"/>
                <a:cs typeface="Arial MT"/>
              </a:rPr>
              <a:t>the</a:t>
            </a:r>
            <a:r>
              <a:rPr lang="en-US" sz="1800" spc="-20" dirty="0">
                <a:latin typeface="Arial MT"/>
                <a:cs typeface="Arial MT"/>
              </a:rPr>
              <a:t> </a:t>
            </a:r>
            <a:r>
              <a:rPr lang="en-US" sz="1800" dirty="0">
                <a:latin typeface="Arial MT"/>
                <a:cs typeface="Arial MT"/>
              </a:rPr>
              <a:t>event</a:t>
            </a:r>
            <a:r>
              <a:rPr lang="en-US" sz="1800" spc="-10" dirty="0">
                <a:latin typeface="Arial MT"/>
                <a:cs typeface="Arial MT"/>
              </a:rPr>
              <a:t> </a:t>
            </a:r>
            <a:r>
              <a:rPr lang="en-US" sz="1800" dirty="0">
                <a:latin typeface="Arial MT"/>
                <a:cs typeface="Arial MT"/>
              </a:rPr>
              <a:t>of</a:t>
            </a:r>
            <a:r>
              <a:rPr lang="en-US" sz="1800" spc="-5" dirty="0">
                <a:latin typeface="Arial MT"/>
                <a:cs typeface="Arial MT"/>
              </a:rPr>
              <a:t> </a:t>
            </a:r>
            <a:r>
              <a:rPr lang="en-US" sz="1800" spc="-10" dirty="0">
                <a:latin typeface="Arial MT"/>
                <a:cs typeface="Arial MT"/>
              </a:rPr>
              <a:t>disputes.</a:t>
            </a:r>
            <a:endParaRPr lang="en-US" sz="1800" dirty="0">
              <a:latin typeface="Arial MT"/>
              <a:cs typeface="Arial MT"/>
            </a:endParaRPr>
          </a:p>
          <a:p>
            <a:pPr marL="1155065" lvl="1" indent="-227965">
              <a:lnSpc>
                <a:spcPct val="100000"/>
              </a:lnSpc>
              <a:spcBef>
                <a:spcPts val="434"/>
              </a:spcBef>
              <a:buClr>
                <a:srgbClr val="00007C"/>
              </a:buClr>
              <a:buSzPct val="63888"/>
              <a:buFont typeface="Wingdings"/>
              <a:buChar char=""/>
              <a:tabLst>
                <a:tab pos="1155065" algn="l"/>
              </a:tabLst>
            </a:pPr>
            <a:r>
              <a:rPr lang="en-US" sz="1800" dirty="0">
                <a:latin typeface="Arial MT"/>
                <a:cs typeface="Arial MT"/>
              </a:rPr>
              <a:t>Eliminate</a:t>
            </a:r>
            <a:r>
              <a:rPr lang="en-US" sz="1800" spc="-25" dirty="0">
                <a:latin typeface="Arial MT"/>
                <a:cs typeface="Arial MT"/>
              </a:rPr>
              <a:t> </a:t>
            </a:r>
            <a:r>
              <a:rPr lang="en-US" sz="1800" dirty="0">
                <a:latin typeface="Arial MT"/>
                <a:cs typeface="Arial MT"/>
              </a:rPr>
              <a:t>unrealistic</a:t>
            </a:r>
            <a:r>
              <a:rPr lang="en-US" sz="1800" spc="-5" dirty="0">
                <a:latin typeface="Arial MT"/>
                <a:cs typeface="Arial MT"/>
              </a:rPr>
              <a:t> </a:t>
            </a:r>
            <a:r>
              <a:rPr lang="en-US" sz="1800" spc="-10" dirty="0">
                <a:latin typeface="Arial MT"/>
                <a:cs typeface="Arial MT"/>
              </a:rPr>
              <a:t>expectations.</a:t>
            </a:r>
            <a:endParaRPr lang="en-US" sz="1800" dirty="0">
              <a:latin typeface="Arial MT"/>
              <a:cs typeface="Arial MT"/>
            </a:endParaRPr>
          </a:p>
          <a:p>
            <a:pPr marL="425450" indent="-412750">
              <a:lnSpc>
                <a:spcPct val="100000"/>
              </a:lnSpc>
              <a:spcBef>
                <a:spcPts val="470"/>
              </a:spcBef>
              <a:buClr>
                <a:srgbClr val="00007C"/>
              </a:buClr>
              <a:buSzPct val="75000"/>
              <a:buFont typeface="Wingdings"/>
              <a:buChar char=""/>
              <a:tabLst>
                <a:tab pos="425450" algn="l"/>
              </a:tabLst>
            </a:pPr>
            <a:r>
              <a:rPr lang="en-US" sz="2000" dirty="0">
                <a:latin typeface="Arial MT"/>
                <a:cs typeface="Arial MT"/>
              </a:rPr>
              <a:t>Specifies</a:t>
            </a:r>
            <a:r>
              <a:rPr lang="en-US" sz="2000" spc="-20" dirty="0">
                <a:latin typeface="Arial MT"/>
                <a:cs typeface="Arial MT"/>
              </a:rPr>
              <a:t> </a:t>
            </a:r>
            <a:r>
              <a:rPr lang="en-US" sz="2000" dirty="0">
                <a:latin typeface="Arial MT"/>
                <a:cs typeface="Arial MT"/>
              </a:rPr>
              <a:t>the</a:t>
            </a:r>
            <a:r>
              <a:rPr lang="en-US" sz="2000" spc="-25" dirty="0">
                <a:latin typeface="Arial MT"/>
                <a:cs typeface="Arial MT"/>
              </a:rPr>
              <a:t> </a:t>
            </a:r>
            <a:r>
              <a:rPr lang="en-US" sz="2000" dirty="0">
                <a:latin typeface="Arial MT"/>
                <a:cs typeface="Arial MT"/>
              </a:rPr>
              <a:t>services</a:t>
            </a:r>
            <a:r>
              <a:rPr lang="en-US" sz="2000" spc="-35" dirty="0">
                <a:latin typeface="Arial MT"/>
                <a:cs typeface="Arial MT"/>
              </a:rPr>
              <a:t> </a:t>
            </a:r>
            <a:r>
              <a:rPr lang="en-US" sz="2000" dirty="0">
                <a:latin typeface="Arial MT"/>
                <a:cs typeface="Arial MT"/>
              </a:rPr>
              <a:t>that</a:t>
            </a:r>
            <a:r>
              <a:rPr lang="en-US" sz="2000" spc="-35" dirty="0">
                <a:latin typeface="Arial MT"/>
                <a:cs typeface="Arial MT"/>
              </a:rPr>
              <a:t> </a:t>
            </a:r>
            <a:r>
              <a:rPr lang="en-US" sz="2000" dirty="0">
                <a:latin typeface="Arial MT"/>
                <a:cs typeface="Arial MT"/>
              </a:rPr>
              <a:t>the</a:t>
            </a:r>
            <a:r>
              <a:rPr lang="en-US" sz="2000" spc="-20" dirty="0">
                <a:latin typeface="Arial MT"/>
                <a:cs typeface="Arial MT"/>
              </a:rPr>
              <a:t> </a:t>
            </a:r>
            <a:r>
              <a:rPr lang="en-US" sz="2000" dirty="0">
                <a:latin typeface="Arial MT"/>
                <a:cs typeface="Arial MT"/>
              </a:rPr>
              <a:t>customer</a:t>
            </a:r>
            <a:r>
              <a:rPr lang="en-US" sz="2000" spc="-55" dirty="0">
                <a:latin typeface="Arial MT"/>
                <a:cs typeface="Arial MT"/>
              </a:rPr>
              <a:t> </a:t>
            </a:r>
            <a:r>
              <a:rPr lang="en-US" sz="2000" dirty="0">
                <a:latin typeface="Arial MT"/>
                <a:cs typeface="Arial MT"/>
              </a:rPr>
              <a:t>receives,</a:t>
            </a:r>
            <a:r>
              <a:rPr lang="en-US" sz="2000" spc="-30" dirty="0">
                <a:latin typeface="Arial MT"/>
                <a:cs typeface="Arial MT"/>
              </a:rPr>
              <a:t> </a:t>
            </a:r>
            <a:r>
              <a:rPr lang="en-US" sz="2000" dirty="0">
                <a:latin typeface="Arial MT"/>
                <a:cs typeface="Arial MT"/>
              </a:rPr>
              <a:t>rather</a:t>
            </a:r>
            <a:r>
              <a:rPr lang="en-US" sz="2000" spc="-45" dirty="0">
                <a:latin typeface="Arial MT"/>
                <a:cs typeface="Arial MT"/>
              </a:rPr>
              <a:t> </a:t>
            </a:r>
            <a:r>
              <a:rPr lang="en-US" sz="2000" dirty="0">
                <a:latin typeface="Arial MT"/>
                <a:cs typeface="Arial MT"/>
              </a:rPr>
              <a:t>than</a:t>
            </a:r>
            <a:r>
              <a:rPr lang="en-US" sz="2000" spc="-20" dirty="0">
                <a:latin typeface="Arial MT"/>
                <a:cs typeface="Arial MT"/>
              </a:rPr>
              <a:t> </a:t>
            </a:r>
            <a:r>
              <a:rPr lang="en-US" sz="2000" spc="-25" dirty="0">
                <a:latin typeface="Arial MT"/>
                <a:cs typeface="Arial MT"/>
              </a:rPr>
              <a:t>how</a:t>
            </a:r>
            <a:endParaRPr lang="en-US" sz="2000" dirty="0">
              <a:latin typeface="Arial MT"/>
              <a:cs typeface="Arial MT"/>
            </a:endParaRPr>
          </a:p>
          <a:p>
            <a:pPr marL="355600">
              <a:lnSpc>
                <a:spcPct val="100000"/>
              </a:lnSpc>
            </a:pPr>
            <a:r>
              <a:rPr lang="en-US" sz="2000" dirty="0">
                <a:latin typeface="Arial MT"/>
                <a:cs typeface="Arial MT"/>
              </a:rPr>
              <a:t>the</a:t>
            </a:r>
            <a:r>
              <a:rPr lang="en-US" sz="2000" spc="-25" dirty="0">
                <a:latin typeface="Arial MT"/>
                <a:cs typeface="Arial MT"/>
              </a:rPr>
              <a:t> </a:t>
            </a:r>
            <a:r>
              <a:rPr lang="en-US" sz="2000" dirty="0">
                <a:latin typeface="Arial MT"/>
                <a:cs typeface="Arial MT"/>
              </a:rPr>
              <a:t>cloud</a:t>
            </a:r>
            <a:r>
              <a:rPr lang="en-US" sz="2000" spc="-20" dirty="0">
                <a:latin typeface="Arial MT"/>
                <a:cs typeface="Arial MT"/>
              </a:rPr>
              <a:t> </a:t>
            </a:r>
            <a:r>
              <a:rPr lang="en-US" sz="2000" dirty="0">
                <a:latin typeface="Arial MT"/>
                <a:cs typeface="Arial MT"/>
              </a:rPr>
              <a:t>service</a:t>
            </a:r>
            <a:r>
              <a:rPr lang="en-US" sz="2000" spc="-30" dirty="0">
                <a:latin typeface="Arial MT"/>
                <a:cs typeface="Arial MT"/>
              </a:rPr>
              <a:t> </a:t>
            </a:r>
            <a:r>
              <a:rPr lang="en-US" sz="2000" dirty="0">
                <a:latin typeface="Arial MT"/>
                <a:cs typeface="Arial MT"/>
              </a:rPr>
              <a:t>provider</a:t>
            </a:r>
            <a:r>
              <a:rPr lang="en-US" sz="2000" spc="-25" dirty="0">
                <a:latin typeface="Arial MT"/>
                <a:cs typeface="Arial MT"/>
              </a:rPr>
              <a:t> </a:t>
            </a:r>
            <a:r>
              <a:rPr lang="en-US" sz="2000" dirty="0">
                <a:latin typeface="Arial MT"/>
                <a:cs typeface="Arial MT"/>
              </a:rPr>
              <a:t>delivers</a:t>
            </a:r>
            <a:r>
              <a:rPr lang="en-US" sz="2000" spc="-20" dirty="0">
                <a:latin typeface="Arial MT"/>
                <a:cs typeface="Arial MT"/>
              </a:rPr>
              <a:t> </a:t>
            </a:r>
            <a:r>
              <a:rPr lang="en-US" sz="2000" dirty="0">
                <a:latin typeface="Arial MT"/>
                <a:cs typeface="Arial MT"/>
              </a:rPr>
              <a:t>the</a:t>
            </a:r>
            <a:r>
              <a:rPr lang="en-US" sz="2000" spc="-25" dirty="0">
                <a:latin typeface="Arial MT"/>
                <a:cs typeface="Arial MT"/>
              </a:rPr>
              <a:t> </a:t>
            </a:r>
            <a:r>
              <a:rPr lang="en-US" sz="2000" spc="-10" dirty="0">
                <a:latin typeface="Arial MT"/>
                <a:cs typeface="Arial MT"/>
              </a:rPr>
              <a:t>services.</a:t>
            </a:r>
            <a:endParaRPr lang="en-US" sz="2000" dirty="0">
              <a:latin typeface="Arial MT"/>
              <a:cs typeface="Arial MT"/>
            </a:endParaRPr>
          </a:p>
          <a:p>
            <a:pPr marL="285750" lvl="1" indent="-285750">
              <a:buClr>
                <a:srgbClr val="00007C"/>
              </a:buClr>
              <a:buSzPct val="63888"/>
              <a:buFont typeface="Wingdings"/>
              <a:buChar char=""/>
            </a:pPr>
            <a:r>
              <a:rPr lang="en-US" sz="1800" dirty="0">
                <a:latin typeface="Arial MT"/>
                <a:cs typeface="Arial MT"/>
              </a:rPr>
              <a:t>An SLA records a common understanding in several areas: </a:t>
            </a:r>
          </a:p>
          <a:p>
            <a:pPr marL="585787" lvl="2" indent="-285750">
              <a:buClr>
                <a:srgbClr val="00007C"/>
              </a:buClr>
              <a:buSzPct val="63888"/>
              <a:buFont typeface="Wingdings"/>
              <a:buChar char=""/>
            </a:pPr>
            <a:r>
              <a:rPr lang="en-US" dirty="0">
                <a:latin typeface="Arial MT"/>
                <a:cs typeface="Arial MT"/>
              </a:rPr>
              <a:t>services, (ii) priorities, (iii) </a:t>
            </a:r>
            <a:r>
              <a:rPr lang="en-US" dirty="0" err="1">
                <a:latin typeface="Arial MT"/>
                <a:cs typeface="Arial MT"/>
              </a:rPr>
              <a:t>respon</a:t>
            </a:r>
            <a:r>
              <a:rPr lang="en-US" dirty="0">
                <a:latin typeface="Arial MT"/>
                <a:cs typeface="Arial MT"/>
              </a:rPr>
              <a:t> </a:t>
            </a:r>
            <a:r>
              <a:rPr lang="en-US" dirty="0" err="1">
                <a:latin typeface="Arial MT"/>
                <a:cs typeface="Arial MT"/>
              </a:rPr>
              <a:t>sibilities</a:t>
            </a:r>
            <a:r>
              <a:rPr lang="en-US" dirty="0">
                <a:latin typeface="Arial MT"/>
                <a:cs typeface="Arial MT"/>
              </a:rPr>
              <a:t>, (iv) guarantees, and </a:t>
            </a:r>
          </a:p>
          <a:p>
            <a:pPr marL="585787" lvl="2" indent="-285750">
              <a:buClr>
                <a:srgbClr val="00007C"/>
              </a:buClr>
              <a:buSzPct val="63888"/>
              <a:buFont typeface="Wingdings"/>
              <a:buChar char=""/>
            </a:pPr>
            <a:r>
              <a:rPr lang="en-US" dirty="0">
                <a:latin typeface="Arial MT"/>
                <a:cs typeface="Arial MT"/>
              </a:rPr>
              <a:t>(v) warranties. </a:t>
            </a:r>
          </a:p>
          <a:p>
            <a:pPr lvl="1"/>
            <a:endParaRPr lang="en-US" dirty="0"/>
          </a:p>
        </p:txBody>
      </p:sp>
    </p:spTree>
    <p:extLst>
      <p:ext uri="{BB962C8B-B14F-4D97-AF65-F5344CB8AC3E}">
        <p14:creationId xmlns:p14="http://schemas.microsoft.com/office/powerpoint/2010/main" val="361950103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r>
              <a:rPr lang="en-US" spc="-45" dirty="0"/>
              <a:t> </a:t>
            </a:r>
            <a:r>
              <a:rPr lang="en-US" dirty="0"/>
              <a:t>sharing</a:t>
            </a:r>
            <a:r>
              <a:rPr lang="en-US" spc="-30" dirty="0"/>
              <a:t> </a:t>
            </a:r>
            <a:r>
              <a:rPr lang="en-US" dirty="0"/>
              <a:t>between</a:t>
            </a:r>
            <a:r>
              <a:rPr lang="en-US" spc="-35" dirty="0"/>
              <a:t> </a:t>
            </a:r>
            <a:r>
              <a:rPr lang="en-US" dirty="0"/>
              <a:t>user</a:t>
            </a:r>
            <a:r>
              <a:rPr lang="en-US" spc="-50" dirty="0"/>
              <a:t> </a:t>
            </a:r>
            <a:r>
              <a:rPr lang="en-US" dirty="0"/>
              <a:t>and</a:t>
            </a:r>
            <a:r>
              <a:rPr lang="en-US" spc="-15" dirty="0"/>
              <a:t> </a:t>
            </a:r>
            <a:r>
              <a:rPr lang="en-US" spc="-25" dirty="0"/>
              <a:t>CSP</a:t>
            </a:r>
            <a:endParaRPr lang="en-US" dirty="0"/>
          </a:p>
        </p:txBody>
      </p:sp>
      <p:pic>
        <p:nvPicPr>
          <p:cNvPr id="4" name="Content Placeholder 3"/>
          <p:cNvPicPr>
            <a:picLocks noGrp="1"/>
          </p:cNvPicPr>
          <p:nvPr>
            <p:ph idx="1"/>
          </p:nvPr>
        </p:nvPicPr>
        <p:blipFill>
          <a:blip r:embed="rId2"/>
          <a:stretch>
            <a:fillRect/>
          </a:stretch>
        </p:blipFill>
        <p:spPr>
          <a:xfrm>
            <a:off x="585926" y="1295400"/>
            <a:ext cx="7519387" cy="5181600"/>
          </a:xfrm>
          <a:prstGeom prst="rect">
            <a:avLst/>
          </a:prstGeom>
        </p:spPr>
      </p:pic>
    </p:spTree>
    <p:extLst>
      <p:ext uri="{BB962C8B-B14F-4D97-AF65-F5344CB8AC3E}">
        <p14:creationId xmlns:p14="http://schemas.microsoft.com/office/powerpoint/2010/main" val="2459283483"/>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r>
              <a:rPr lang="en-US" spc="-45" dirty="0"/>
              <a:t> </a:t>
            </a:r>
            <a:r>
              <a:rPr lang="en-US" dirty="0"/>
              <a:t>sharing</a:t>
            </a:r>
            <a:r>
              <a:rPr lang="en-US" spc="-30" dirty="0"/>
              <a:t> </a:t>
            </a:r>
            <a:r>
              <a:rPr lang="en-US" dirty="0"/>
              <a:t>between</a:t>
            </a:r>
            <a:r>
              <a:rPr lang="en-US" spc="-35" dirty="0"/>
              <a:t> </a:t>
            </a:r>
            <a:r>
              <a:rPr lang="en-US" dirty="0"/>
              <a:t>user</a:t>
            </a:r>
            <a:r>
              <a:rPr lang="en-US" spc="-50" dirty="0"/>
              <a:t> </a:t>
            </a:r>
            <a:r>
              <a:rPr lang="en-US" dirty="0"/>
              <a:t>and</a:t>
            </a:r>
            <a:r>
              <a:rPr lang="en-US" spc="-15" dirty="0"/>
              <a:t> </a:t>
            </a:r>
            <a:r>
              <a:rPr lang="en-US" spc="-25" dirty="0"/>
              <a:t>CSP</a:t>
            </a:r>
            <a:endParaRPr lang="en-US" dirty="0"/>
          </a:p>
        </p:txBody>
      </p:sp>
      <p:sp>
        <p:nvSpPr>
          <p:cNvPr id="3" name="Content Placeholder 2"/>
          <p:cNvSpPr>
            <a:spLocks noGrp="1"/>
          </p:cNvSpPr>
          <p:nvPr>
            <p:ph idx="1"/>
          </p:nvPr>
        </p:nvSpPr>
        <p:spPr>
          <a:xfrm>
            <a:off x="251534" y="1117847"/>
            <a:ext cx="8382000" cy="5181600"/>
          </a:xfrm>
        </p:spPr>
        <p:txBody>
          <a:bodyPr/>
          <a:lstStyle/>
          <a:p>
            <a:r>
              <a:rPr lang="en-US" sz="2000" dirty="0" err="1">
                <a:latin typeface="Arial MT"/>
                <a:cs typeface="Arial MT"/>
              </a:rPr>
              <a:t>Saas</a:t>
            </a:r>
            <a:r>
              <a:rPr lang="en-US" sz="2000" dirty="0">
                <a:latin typeface="Arial MT"/>
                <a:cs typeface="Arial MT"/>
              </a:rPr>
              <a:t> service provider supplies both the hardware and the application software, and the user has direct access to these services through a Web interface and has no control over cloud resources Typical examples of SAAS are Google with Gmail, Google Docs, Google Calendar, Google Groups, and Picasa and Microsoft with the Online Services.</a:t>
            </a:r>
          </a:p>
          <a:p>
            <a:r>
              <a:rPr lang="en-US" sz="2000" dirty="0">
                <a:latin typeface="Arial MT"/>
                <a:cs typeface="Arial MT"/>
              </a:rPr>
              <a:t>IaaS, the service provider supplies the hardware (servers, storage, networks) and system software (operating systems, databases); in addition, the provider ensures system attributes such as security, fault tolerance, and load balancing. The representative of IaaS is Amazon AWS.</a:t>
            </a:r>
          </a:p>
          <a:p>
            <a:r>
              <a:rPr lang="en-US" sz="2000" dirty="0">
                <a:latin typeface="Arial MT"/>
                <a:cs typeface="Arial MT"/>
              </a:rPr>
              <a:t>PaaS provides only a platform, including the hardware and system software, such as operating systems and databases; the service provider is responsible for system updates, patches, and software maintenance. PaaS does not allow any user control of the operating system, security features, or the ability to install applications. examples are Google App Engine, Microsoft Azure, and Force.com, provided by Salesforce.com.</a:t>
            </a:r>
          </a:p>
          <a:p>
            <a:endParaRPr lang="en-US" dirty="0"/>
          </a:p>
        </p:txBody>
      </p:sp>
    </p:spTree>
    <p:extLst>
      <p:ext uri="{BB962C8B-B14F-4D97-AF65-F5344CB8AC3E}">
        <p14:creationId xmlns:p14="http://schemas.microsoft.com/office/powerpoint/2010/main" val="343823349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44" y="748683"/>
            <a:ext cx="8763000" cy="609600"/>
          </a:xfrm>
        </p:spPr>
        <p:txBody>
          <a:bodyPr/>
          <a:lstStyle/>
          <a:p>
            <a:r>
              <a:rPr lang="en-US" dirty="0" smtClean="0"/>
              <a:t>Advanced Techniques in Cloud Computing</a:t>
            </a:r>
            <a:br>
              <a:rPr lang="en-US" dirty="0" smtClean="0"/>
            </a:br>
            <a:endParaRPr lang="en-US" dirty="0"/>
          </a:p>
        </p:txBody>
      </p:sp>
      <p:sp>
        <p:nvSpPr>
          <p:cNvPr id="3" name="Content Placeholder 2"/>
          <p:cNvSpPr>
            <a:spLocks noGrp="1"/>
          </p:cNvSpPr>
          <p:nvPr>
            <p:ph idx="1"/>
          </p:nvPr>
        </p:nvSpPr>
        <p:spPr/>
        <p:txBody>
          <a:bodyPr/>
          <a:lstStyle/>
          <a:p>
            <a:r>
              <a:rPr lang="en" sz="2000" b="1" dirty="0"/>
              <a:t>Future </a:t>
            </a:r>
            <a:r>
              <a:rPr lang="en" sz="2000" b="1" dirty="0" smtClean="0"/>
              <a:t>Trends </a:t>
            </a:r>
            <a:r>
              <a:rPr lang="en" sz="2000" b="1" dirty="0"/>
              <a:t>in Cloud </a:t>
            </a:r>
            <a:r>
              <a:rPr lang="en" sz="2000" b="1" dirty="0" smtClean="0"/>
              <a:t>Computing - </a:t>
            </a:r>
            <a:r>
              <a:rPr lang="en-US" dirty="0"/>
              <a:t>Future trends in cloud computing include </a:t>
            </a:r>
            <a:r>
              <a:rPr lang="en-US" sz="2000" dirty="0"/>
              <a:t>increased adoption of multi-cloud and hybrid cloud </a:t>
            </a:r>
            <a:r>
              <a:rPr lang="en-US" sz="2000" dirty="0" smtClean="0"/>
              <a:t>strategies.</a:t>
            </a:r>
          </a:p>
          <a:p>
            <a:r>
              <a:rPr lang="en-US" sz="2000" b="1" dirty="0"/>
              <a:t>Multi-Cloud and Hybrid Cloud Dominance</a:t>
            </a:r>
            <a:endParaRPr lang="en" sz="2000" b="1" dirty="0" smtClean="0"/>
          </a:p>
          <a:p>
            <a:pPr lvl="1"/>
            <a:r>
              <a:rPr lang="en-US" sz="2000" dirty="0" smtClean="0"/>
              <a:t>Hybrid IT Solutions = </a:t>
            </a:r>
            <a:r>
              <a:rPr lang="en-US" sz="2000" dirty="0"/>
              <a:t>Cloud + on-premises </a:t>
            </a:r>
            <a:r>
              <a:rPr lang="en-US" sz="2000" dirty="0" smtClean="0"/>
              <a:t>compute</a:t>
            </a:r>
            <a:endParaRPr lang="en-US" sz="2000" dirty="0"/>
          </a:p>
          <a:p>
            <a:pPr lvl="1"/>
            <a:r>
              <a:rPr lang="en-US" sz="2000" dirty="0"/>
              <a:t>Multi cloud - </a:t>
            </a:r>
            <a:r>
              <a:rPr lang="en-US" sz="2000" dirty="0" smtClean="0"/>
              <a:t>Presence </a:t>
            </a:r>
            <a:r>
              <a:rPr lang="en-US" sz="2000" dirty="0"/>
              <a:t>of more than one cloud service</a:t>
            </a:r>
          </a:p>
          <a:p>
            <a:pPr lvl="1"/>
            <a:r>
              <a:rPr lang="en-US" sz="2000" dirty="0"/>
              <a:t>The service is sourced from multiple cloud vendors</a:t>
            </a:r>
          </a:p>
          <a:p>
            <a:pPr lvl="1"/>
            <a:r>
              <a:rPr lang="en-US" sz="2000" dirty="0"/>
              <a:t>Distributes workload across multiple cloud </a:t>
            </a:r>
            <a:r>
              <a:rPr lang="en-US" sz="2000" dirty="0" smtClean="0"/>
              <a:t>environments</a:t>
            </a:r>
            <a:endParaRPr lang="en-US" sz="2000" dirty="0"/>
          </a:p>
          <a:p>
            <a:pPr lvl="1"/>
            <a:r>
              <a:rPr lang="en-US" sz="2000" dirty="0" smtClean="0"/>
              <a:t>Ex: A </a:t>
            </a:r>
            <a:r>
              <a:rPr lang="en-US" sz="2000" dirty="0"/>
              <a:t>company might use AWS for data storage, Azure for machine learning, and a private cloud for sensitive </a:t>
            </a:r>
            <a:r>
              <a:rPr lang="en-US" sz="2000" dirty="0" smtClean="0"/>
              <a:t>data.</a:t>
            </a:r>
          </a:p>
          <a:p>
            <a:pPr lvl="1"/>
            <a:r>
              <a:rPr lang="en-US" sz="2000" b="1" dirty="0" smtClean="0"/>
              <a:t>Hybrid </a:t>
            </a:r>
            <a:r>
              <a:rPr lang="en-US" sz="2000" b="1" dirty="0"/>
              <a:t>Cloud Computing</a:t>
            </a:r>
          </a:p>
          <a:p>
            <a:pPr marL="114300" lvl="0" indent="0">
              <a:spcBef>
                <a:spcPts val="1200"/>
              </a:spcBef>
              <a:spcAft>
                <a:spcPts val="0"/>
              </a:spcAft>
              <a:buClr>
                <a:schemeClr val="dk1"/>
              </a:buClr>
              <a:buSzPts val="1800"/>
              <a:buNone/>
            </a:pPr>
            <a:r>
              <a:rPr lang="en-US" sz="2000" dirty="0" smtClean="0">
                <a:solidFill>
                  <a:schemeClr val="dk1"/>
                </a:solidFill>
              </a:rPr>
              <a:t>Hybrid </a:t>
            </a:r>
            <a:r>
              <a:rPr lang="en-US" sz="2000" dirty="0">
                <a:solidFill>
                  <a:schemeClr val="dk1"/>
                </a:solidFill>
              </a:rPr>
              <a:t>cloud = private cloud + public cloud</a:t>
            </a:r>
          </a:p>
          <a:p>
            <a:pPr marL="114300" lvl="0" indent="0">
              <a:spcBef>
                <a:spcPts val="0"/>
              </a:spcBef>
              <a:spcAft>
                <a:spcPts val="0"/>
              </a:spcAft>
              <a:buClr>
                <a:schemeClr val="dk1"/>
              </a:buClr>
              <a:buSzPts val="1800"/>
              <a:buNone/>
            </a:pPr>
            <a:r>
              <a:rPr lang="en-US" sz="2000" dirty="0">
                <a:solidFill>
                  <a:schemeClr val="dk1"/>
                </a:solidFill>
              </a:rPr>
              <a:t>You can shift your workload between </a:t>
            </a:r>
            <a:endParaRPr lang="en-US" sz="2000" dirty="0" smtClean="0">
              <a:solidFill>
                <a:schemeClr val="dk1"/>
              </a:solidFill>
            </a:endParaRPr>
          </a:p>
          <a:p>
            <a:pPr marL="114300" lvl="0" indent="0">
              <a:spcBef>
                <a:spcPts val="0"/>
              </a:spcBef>
              <a:spcAft>
                <a:spcPts val="0"/>
              </a:spcAft>
              <a:buClr>
                <a:schemeClr val="dk1"/>
              </a:buClr>
              <a:buSzPts val="1800"/>
              <a:buNone/>
            </a:pPr>
            <a:r>
              <a:rPr lang="en-US" sz="2000" dirty="0" smtClean="0">
                <a:solidFill>
                  <a:schemeClr val="dk1"/>
                </a:solidFill>
              </a:rPr>
              <a:t>private </a:t>
            </a:r>
            <a:r>
              <a:rPr lang="en-US" sz="2000" dirty="0">
                <a:solidFill>
                  <a:schemeClr val="dk1"/>
                </a:solidFill>
              </a:rPr>
              <a:t>cloud and public cloud</a:t>
            </a:r>
          </a:p>
          <a:p>
            <a:pPr marL="0" lvl="0" indent="0">
              <a:spcBef>
                <a:spcPts val="1200"/>
              </a:spcBef>
              <a:spcAft>
                <a:spcPts val="0"/>
              </a:spcAft>
              <a:buNone/>
            </a:pPr>
            <a:endParaRPr lang="en-US" dirty="0">
              <a:solidFill>
                <a:schemeClr val="dk1"/>
              </a:solidFill>
            </a:endParaRPr>
          </a:p>
          <a:p>
            <a:endParaRPr lang="en-US" b="1" dirty="0"/>
          </a:p>
        </p:txBody>
      </p:sp>
      <p:pic>
        <p:nvPicPr>
          <p:cNvPr id="4" name="Google Shape;104;p21"/>
          <p:cNvPicPr preferRelativeResize="0"/>
          <p:nvPr/>
        </p:nvPicPr>
        <p:blipFill>
          <a:blip r:embed="rId2">
            <a:alphaModFix/>
          </a:blip>
          <a:stretch>
            <a:fillRect/>
          </a:stretch>
        </p:blipFill>
        <p:spPr>
          <a:xfrm>
            <a:off x="5424256" y="4772763"/>
            <a:ext cx="3648723" cy="1716165"/>
          </a:xfrm>
          <a:prstGeom prst="rect">
            <a:avLst/>
          </a:prstGeom>
          <a:noFill/>
          <a:ln>
            <a:noFill/>
          </a:ln>
        </p:spPr>
      </p:pic>
    </p:spTree>
    <p:extLst>
      <p:ext uri="{BB962C8B-B14F-4D97-AF65-F5344CB8AC3E}">
        <p14:creationId xmlns:p14="http://schemas.microsoft.com/office/powerpoint/2010/main" val="1164264957"/>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DC2D-494B-5490-DDE8-51E1B30B629F}"/>
              </a:ext>
            </a:extLst>
          </p:cNvPr>
          <p:cNvSpPr>
            <a:spLocks noGrp="1"/>
          </p:cNvSpPr>
          <p:nvPr>
            <p:ph type="title"/>
          </p:nvPr>
        </p:nvSpPr>
        <p:spPr/>
        <p:txBody>
          <a:bodyPr/>
          <a:lstStyle/>
          <a:p>
            <a:r>
              <a:rPr lang="en-US" dirty="0" smtClean="0"/>
              <a:t>Cloud Computing at Amazon</a:t>
            </a:r>
            <a:endParaRPr lang="en-US" dirty="0"/>
          </a:p>
        </p:txBody>
      </p:sp>
      <p:sp>
        <p:nvSpPr>
          <p:cNvPr id="3" name="Content Placeholder 2">
            <a:extLst>
              <a:ext uri="{FF2B5EF4-FFF2-40B4-BE49-F238E27FC236}">
                <a16:creationId xmlns:a16="http://schemas.microsoft.com/office/drawing/2014/main" id="{BE2A053E-C406-9FCD-6808-330901742159}"/>
              </a:ext>
            </a:extLst>
          </p:cNvPr>
          <p:cNvSpPr>
            <a:spLocks noGrp="1"/>
          </p:cNvSpPr>
          <p:nvPr>
            <p:ph idx="1"/>
          </p:nvPr>
        </p:nvSpPr>
        <p:spPr>
          <a:xfrm>
            <a:off x="152400" y="1100091"/>
            <a:ext cx="8763000" cy="5181600"/>
          </a:xfrm>
        </p:spPr>
        <p:txBody>
          <a:bodyPr/>
          <a:lstStyle/>
          <a:p>
            <a:r>
              <a:rPr lang="en-US" b="1" dirty="0"/>
              <a:t>Amazon Web Services (AWS)</a:t>
            </a:r>
            <a:endParaRPr lang="en-US" dirty="0"/>
          </a:p>
          <a:p>
            <a:pPr lvl="2"/>
            <a:r>
              <a:rPr lang="en-US" dirty="0"/>
              <a:t>IaaS cloud computing services launched in 2006 by AWS.</a:t>
            </a:r>
          </a:p>
          <a:p>
            <a:pPr lvl="2"/>
            <a:r>
              <a:rPr lang="en-US" dirty="0"/>
              <a:t>Businesses in 200+ countries used AWS </a:t>
            </a:r>
          </a:p>
          <a:p>
            <a:pPr lvl="2"/>
            <a:r>
              <a:rPr lang="en-US" dirty="0"/>
              <a:t>The infrastructure consists of compute and storage servers interconnected by high-speed networks and supports a set of services.</a:t>
            </a:r>
          </a:p>
          <a:p>
            <a:pPr lvl="2"/>
            <a:r>
              <a:rPr lang="en-US" dirty="0"/>
              <a:t>An application developer: Installs applications on a platform of his/her choice Manages resources allocated by Amazon.</a:t>
            </a:r>
          </a:p>
          <a:p>
            <a:pPr lvl="2"/>
            <a:r>
              <a:rPr lang="en-US" dirty="0"/>
              <a:t>Amazon was the first provider of cloud computing, which release of its Elastic Computing platform called EC2</a:t>
            </a:r>
          </a:p>
          <a:p>
            <a:pPr lvl="2"/>
            <a:r>
              <a:rPr lang="en-US" dirty="0"/>
              <a:t>Elastic Compute Cloud (EC2) is a Web service with a simple interface for launching instances of an application under several operating systems, such as Microsoft Windows Server.</a:t>
            </a:r>
          </a:p>
          <a:p>
            <a:pPr lvl="2"/>
            <a:r>
              <a:rPr lang="en-US" dirty="0"/>
              <a:t>EC2 Is based on the </a:t>
            </a:r>
            <a:r>
              <a:rPr lang="en-US" dirty="0" err="1"/>
              <a:t>Xen</a:t>
            </a:r>
            <a:r>
              <a:rPr lang="en-US" dirty="0"/>
              <a:t> virtualization strategy</a:t>
            </a:r>
          </a:p>
          <a:p>
            <a:pPr lvl="2"/>
            <a:r>
              <a:rPr lang="en-US" dirty="0"/>
              <a:t>Simple Storage System (S3) is a storage service designed to store large objects. It supports a minimal set of functions: write, read, and delete.</a:t>
            </a:r>
          </a:p>
          <a:p>
            <a:pPr lvl="1"/>
            <a:endParaRPr lang="en-US" dirty="0"/>
          </a:p>
        </p:txBody>
      </p:sp>
    </p:spTree>
    <p:extLst>
      <p:ext uri="{BB962C8B-B14F-4D97-AF65-F5344CB8AC3E}">
        <p14:creationId xmlns:p14="http://schemas.microsoft.com/office/powerpoint/2010/main" val="2583292753"/>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800" dirty="0"/>
              <a:t>Future Trends in Cloud Computing</a:t>
            </a:r>
            <a:endParaRPr lang="en-US" dirty="0"/>
          </a:p>
        </p:txBody>
      </p:sp>
      <p:sp>
        <p:nvSpPr>
          <p:cNvPr id="3" name="Content Placeholder 2"/>
          <p:cNvSpPr>
            <a:spLocks noGrp="1"/>
          </p:cNvSpPr>
          <p:nvPr>
            <p:ph idx="1"/>
          </p:nvPr>
        </p:nvSpPr>
        <p:spPr>
          <a:xfrm>
            <a:off x="227120" y="1126725"/>
            <a:ext cx="8688280" cy="5181600"/>
          </a:xfrm>
        </p:spPr>
        <p:txBody>
          <a:bodyPr/>
          <a:lstStyle/>
          <a:p>
            <a:r>
              <a:rPr lang="en-US" sz="2000" b="1" dirty="0"/>
              <a:t>AI and Machine Learning </a:t>
            </a:r>
            <a:r>
              <a:rPr lang="en-US" sz="2000" b="1" dirty="0" smtClean="0"/>
              <a:t>Integration</a:t>
            </a:r>
          </a:p>
          <a:p>
            <a:pPr lvl="1"/>
            <a:r>
              <a:rPr lang="en-US" sz="2000" dirty="0"/>
              <a:t>Cloud platforms will embed AI tools and offer scalable infrastructure for ML workloads</a:t>
            </a:r>
            <a:r>
              <a:rPr lang="en-US" sz="2000" dirty="0" smtClean="0"/>
              <a:t>.</a:t>
            </a:r>
          </a:p>
          <a:p>
            <a:pPr lvl="1"/>
            <a:r>
              <a:rPr lang="en-US" sz="2000" dirty="0"/>
              <a:t>Enables businesses to analyze large datasets, automate tasks, and drive smarter decisions</a:t>
            </a:r>
            <a:r>
              <a:rPr lang="en-US" sz="2000" dirty="0" smtClean="0"/>
              <a:t>.</a:t>
            </a:r>
          </a:p>
          <a:p>
            <a:pPr lvl="1"/>
            <a:r>
              <a:rPr lang="en-US" sz="2000" b="1" dirty="0"/>
              <a:t>Example:</a:t>
            </a:r>
            <a:r>
              <a:rPr lang="en-US" sz="2000" dirty="0"/>
              <a:t> Cloud-native AI services like AWS </a:t>
            </a:r>
            <a:r>
              <a:rPr lang="en-US" sz="2000" dirty="0" err="1"/>
              <a:t>SageMaker</a:t>
            </a:r>
            <a:r>
              <a:rPr lang="en-US" sz="2000" dirty="0"/>
              <a:t>, Google Vertex </a:t>
            </a:r>
            <a:r>
              <a:rPr lang="en-US" sz="2000" dirty="0" smtClean="0"/>
              <a:t>AI.</a:t>
            </a:r>
          </a:p>
          <a:p>
            <a:r>
              <a:rPr lang="en-US" sz="2000" b="1" dirty="0" smtClean="0"/>
              <a:t>5G </a:t>
            </a:r>
            <a:r>
              <a:rPr lang="en-US" sz="2000" b="1" dirty="0"/>
              <a:t>+ Cloud </a:t>
            </a:r>
            <a:r>
              <a:rPr lang="en-US" sz="2000" b="1" dirty="0" smtClean="0"/>
              <a:t>Synergy</a:t>
            </a:r>
            <a:r>
              <a:rPr lang="en-US" sz="2000" dirty="0" smtClean="0"/>
              <a:t>(</a:t>
            </a:r>
            <a:r>
              <a:rPr lang="en-US" sz="2000" dirty="0"/>
              <a:t>cloud services integrated with other technologies like Edge computing</a:t>
            </a:r>
            <a:r>
              <a:rPr lang="en-US" sz="2000" dirty="0" smtClean="0"/>
              <a:t>)</a:t>
            </a:r>
          </a:p>
          <a:p>
            <a:pPr lvl="1"/>
            <a:r>
              <a:rPr lang="en-US" sz="2000" dirty="0"/>
              <a:t>5G networks enable faster data transmission, enhancing mobile cloud experiences</a:t>
            </a:r>
            <a:r>
              <a:rPr lang="en-US" sz="2000" dirty="0" smtClean="0"/>
              <a:t>.</a:t>
            </a:r>
          </a:p>
          <a:p>
            <a:pPr lvl="1"/>
            <a:r>
              <a:rPr lang="en-US" sz="2000" dirty="0"/>
              <a:t>Powers real-time applications like AR/VR, gaming, and smart cities</a:t>
            </a:r>
            <a:r>
              <a:rPr lang="en-US" sz="2000" dirty="0" smtClean="0"/>
              <a:t>.</a:t>
            </a:r>
          </a:p>
          <a:p>
            <a:r>
              <a:rPr lang="en-US" sz="2000" b="1" dirty="0"/>
              <a:t>Edge Computing </a:t>
            </a:r>
            <a:r>
              <a:rPr lang="en-US" sz="2000" b="1" dirty="0" smtClean="0"/>
              <a:t>Expansion</a:t>
            </a:r>
          </a:p>
          <a:p>
            <a:pPr lvl="1"/>
            <a:r>
              <a:rPr lang="en-US" sz="2000" dirty="0"/>
              <a:t>Data processing is moving closer to the source—especially for real-time applications (</a:t>
            </a:r>
            <a:r>
              <a:rPr lang="en-US" sz="2000" dirty="0" err="1"/>
              <a:t>IoT</a:t>
            </a:r>
            <a:r>
              <a:rPr lang="en-US" sz="2000" dirty="0"/>
              <a:t>, autonomous vehicles</a:t>
            </a:r>
            <a:r>
              <a:rPr lang="en-US" sz="2000" dirty="0" smtClean="0"/>
              <a:t>).</a:t>
            </a:r>
          </a:p>
          <a:p>
            <a:pPr lvl="1"/>
            <a:r>
              <a:rPr lang="en-US" sz="2000" b="1" dirty="0"/>
              <a:t>Example:</a:t>
            </a:r>
            <a:r>
              <a:rPr lang="en-US" sz="2000" dirty="0"/>
              <a:t> </a:t>
            </a:r>
            <a:r>
              <a:rPr lang="en-US" sz="1800" dirty="0"/>
              <a:t>AWS Wavelength, Azure Stack Edge, and Google Distributed Cloud.</a:t>
            </a:r>
          </a:p>
          <a:p>
            <a:pPr lvl="1"/>
            <a:endParaRPr lang="en-US" sz="2000" b="1" dirty="0"/>
          </a:p>
        </p:txBody>
      </p:sp>
    </p:spTree>
    <p:extLst>
      <p:ext uri="{BB962C8B-B14F-4D97-AF65-F5344CB8AC3E}">
        <p14:creationId xmlns:p14="http://schemas.microsoft.com/office/powerpoint/2010/main" val="1120905733"/>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Cloud Computing</a:t>
            </a:r>
          </a:p>
        </p:txBody>
      </p:sp>
      <p:sp>
        <p:nvSpPr>
          <p:cNvPr id="3" name="Content Placeholder 2"/>
          <p:cNvSpPr>
            <a:spLocks noGrp="1"/>
          </p:cNvSpPr>
          <p:nvPr>
            <p:ph idx="1"/>
          </p:nvPr>
        </p:nvSpPr>
        <p:spPr/>
        <p:txBody>
          <a:bodyPr/>
          <a:lstStyle/>
          <a:p>
            <a:r>
              <a:rPr lang="en-US" dirty="0"/>
              <a:t>a model that combines </a:t>
            </a:r>
            <a:r>
              <a:rPr lang="en-US" b="1" dirty="0"/>
              <a:t>mobile computing</a:t>
            </a:r>
            <a:r>
              <a:rPr lang="en-US" dirty="0"/>
              <a:t> and </a:t>
            </a:r>
            <a:r>
              <a:rPr lang="en-US" b="1" dirty="0"/>
              <a:t>cloud computing</a:t>
            </a:r>
            <a:r>
              <a:rPr lang="en-US" dirty="0"/>
              <a:t> to deliver rich computing services and applications to mobile users over the internet</a:t>
            </a:r>
            <a:r>
              <a:rPr lang="en-US" dirty="0" smtClean="0"/>
              <a:t>.</a:t>
            </a:r>
          </a:p>
          <a:p>
            <a:r>
              <a:rPr lang="en-US" dirty="0"/>
              <a:t>It allows mobile devices (phones, tablets) to run applications and store data </a:t>
            </a:r>
            <a:r>
              <a:rPr lang="en-US" b="1" dirty="0"/>
              <a:t>in the cloud</a:t>
            </a:r>
            <a:r>
              <a:rPr lang="en-US" dirty="0"/>
              <a:t> instead of on the device itself.</a:t>
            </a:r>
            <a:endParaRPr lang="en-US" dirty="0" smtClean="0"/>
          </a:p>
          <a:p>
            <a:r>
              <a:rPr lang="en-US" dirty="0"/>
              <a:t>Data storage and data processing happen outside of the mobile device</a:t>
            </a:r>
          </a:p>
          <a:p>
            <a:r>
              <a:rPr lang="en-US" dirty="0" err="1"/>
              <a:t>I.e</a:t>
            </a:r>
            <a:r>
              <a:rPr lang="en-US" dirty="0"/>
              <a:t> into the cloud (powerful and centralized computing platforms)</a:t>
            </a:r>
          </a:p>
          <a:p>
            <a:r>
              <a:rPr lang="en-US" dirty="0"/>
              <a:t>With low cost and elastically in on-demand </a:t>
            </a:r>
            <a:r>
              <a:rPr lang="en-US" dirty="0" smtClean="0"/>
              <a:t>fashion</a:t>
            </a:r>
            <a:endParaRPr lang="en-US" dirty="0"/>
          </a:p>
          <a:p>
            <a:r>
              <a:rPr lang="en-US" dirty="0"/>
              <a:t>Mobile device face many resource challenges - like- battery life, storage, bandwidth etc</a:t>
            </a:r>
            <a:r>
              <a:rPr lang="en-US" dirty="0" smtClean="0"/>
              <a:t>.</a:t>
            </a:r>
          </a:p>
          <a:p>
            <a:r>
              <a:rPr lang="en-US" b="1" dirty="0"/>
              <a:t>Examples</a:t>
            </a:r>
            <a:r>
              <a:rPr lang="en-US" dirty="0"/>
              <a:t> </a:t>
            </a:r>
            <a:r>
              <a:rPr lang="en-US" dirty="0" smtClean="0"/>
              <a:t>Google </a:t>
            </a:r>
            <a:r>
              <a:rPr lang="en-US" dirty="0"/>
              <a:t>Photos – Cloud storage and AI-based photo </a:t>
            </a:r>
            <a:r>
              <a:rPr lang="en-US" dirty="0" smtClean="0"/>
              <a:t>management. Dropbox/OneDrive </a:t>
            </a:r>
            <a:r>
              <a:rPr lang="en-US" dirty="0"/>
              <a:t>– File access and sync across mobile and </a:t>
            </a:r>
            <a:r>
              <a:rPr lang="en-US" dirty="0" smtClean="0"/>
              <a:t>cloud. Spotify </a:t>
            </a:r>
            <a:r>
              <a:rPr lang="en-US" dirty="0"/>
              <a:t>– Streaming music from the </a:t>
            </a:r>
            <a:r>
              <a:rPr lang="en-US" dirty="0" smtClean="0"/>
              <a:t>cloud. Microsoft </a:t>
            </a:r>
            <a:r>
              <a:rPr lang="en-US" dirty="0"/>
              <a:t>Office 365 Mobile – Cloud-based document editing.</a:t>
            </a:r>
          </a:p>
          <a:p>
            <a:endParaRPr lang="en-US" dirty="0"/>
          </a:p>
        </p:txBody>
      </p:sp>
    </p:spTree>
    <p:extLst>
      <p:ext uri="{BB962C8B-B14F-4D97-AF65-F5344CB8AC3E}">
        <p14:creationId xmlns:p14="http://schemas.microsoft.com/office/powerpoint/2010/main" val="1129799025"/>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Advantages and Disadvantages of MCC</a:t>
            </a:r>
            <a:endParaRPr lang="en-US" dirty="0"/>
          </a:p>
        </p:txBody>
      </p:sp>
      <p:sp>
        <p:nvSpPr>
          <p:cNvPr id="3" name="Content Placeholder 2"/>
          <p:cNvSpPr>
            <a:spLocks noGrp="1"/>
          </p:cNvSpPr>
          <p:nvPr>
            <p:ph idx="1"/>
          </p:nvPr>
        </p:nvSpPr>
        <p:spPr/>
        <p:txBody>
          <a:bodyPr/>
          <a:lstStyle/>
          <a:p>
            <a:r>
              <a:rPr lang="en-US" sz="2000" b="1" dirty="0"/>
              <a:t>Advantages →</a:t>
            </a:r>
          </a:p>
          <a:p>
            <a:pPr lvl="1"/>
            <a:r>
              <a:rPr lang="en-US" sz="2000" dirty="0"/>
              <a:t>Saves battery power</a:t>
            </a:r>
          </a:p>
          <a:p>
            <a:pPr lvl="1"/>
            <a:r>
              <a:rPr lang="en-US" sz="2000" dirty="0"/>
              <a:t>Makes execution faster</a:t>
            </a:r>
          </a:p>
          <a:p>
            <a:pPr lvl="1"/>
            <a:r>
              <a:rPr lang="en-US" sz="2000" dirty="0"/>
              <a:t>Improves data storage capacity and processing power</a:t>
            </a:r>
          </a:p>
          <a:p>
            <a:pPr lvl="1"/>
            <a:r>
              <a:rPr lang="en-US" sz="2000" dirty="0"/>
              <a:t>Improves reliability and availability</a:t>
            </a:r>
          </a:p>
          <a:p>
            <a:pPr lvl="1"/>
            <a:r>
              <a:rPr lang="en-US" sz="2000" dirty="0"/>
              <a:t>Dynamic provisioning </a:t>
            </a:r>
          </a:p>
          <a:p>
            <a:r>
              <a:rPr lang="en-US" sz="2000" b="1" dirty="0"/>
              <a:t>Disadvantages →</a:t>
            </a:r>
          </a:p>
          <a:p>
            <a:pPr lvl="1"/>
            <a:r>
              <a:rPr lang="en-US" sz="2000" dirty="0"/>
              <a:t>Must send the program states (data) to the cloud server</a:t>
            </a:r>
          </a:p>
          <a:p>
            <a:pPr lvl="1"/>
            <a:r>
              <a:rPr lang="en-US" sz="2000" dirty="0"/>
              <a:t>Network latency can lead to execution delay</a:t>
            </a:r>
          </a:p>
          <a:p>
            <a:pPr marL="342900" lvl="1" indent="0">
              <a:buNone/>
            </a:pPr>
            <a:endParaRPr lang="en-US" sz="2000" dirty="0"/>
          </a:p>
        </p:txBody>
      </p:sp>
      <p:pic>
        <p:nvPicPr>
          <p:cNvPr id="2050" name="Picture 2" descr="https://www.esds.co.in/blog/wp-content/uploads/2016/04/mobile-cloud-compu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98" y="4607511"/>
            <a:ext cx="4563123" cy="225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12012"/>
      </p:ext>
    </p:extLst>
  </p:cSld>
  <p:clrMapOvr>
    <a:overrideClrMapping bg1="lt1" tx1="dk1" bg2="lt2" tx2="dk2" accent1="accent1" accent2="accent2" accent3="accent3" accent4="accent4" accent5="accent5" accent6="accent6" hlink="hlink" folHlink="folHlink"/>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Google Shape;128;p25"/>
          <p:cNvPicPr preferRelativeResize="0">
            <a:picLocks noGrp="1"/>
          </p:cNvPicPr>
          <p:nvPr>
            <p:ph idx="1"/>
          </p:nvPr>
        </p:nvPicPr>
        <p:blipFill>
          <a:blip r:embed="rId2">
            <a:alphaModFix/>
          </a:blip>
          <a:stretch>
            <a:fillRect/>
          </a:stretch>
        </p:blipFill>
        <p:spPr>
          <a:xfrm>
            <a:off x="304800" y="1198485"/>
            <a:ext cx="8382000" cy="4628854"/>
          </a:xfrm>
          <a:prstGeom prst="rect">
            <a:avLst/>
          </a:prstGeom>
          <a:noFill/>
          <a:ln>
            <a:noFill/>
          </a:ln>
        </p:spPr>
      </p:pic>
    </p:spTree>
    <p:extLst>
      <p:ext uri="{BB962C8B-B14F-4D97-AF65-F5344CB8AC3E}">
        <p14:creationId xmlns:p14="http://schemas.microsoft.com/office/powerpoint/2010/main" val="1038876900"/>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oogle Shape;133;p26"/>
          <p:cNvPicPr preferRelativeResize="0">
            <a:picLocks noGrp="1"/>
          </p:cNvPicPr>
          <p:nvPr>
            <p:ph idx="1"/>
          </p:nvPr>
        </p:nvPicPr>
        <p:blipFill>
          <a:blip r:embed="rId2">
            <a:alphaModFix/>
          </a:blip>
          <a:stretch>
            <a:fillRect/>
          </a:stretch>
        </p:blipFill>
        <p:spPr>
          <a:xfrm>
            <a:off x="304800" y="1065320"/>
            <a:ext cx="8382000" cy="5495278"/>
          </a:xfrm>
          <a:prstGeom prst="rect">
            <a:avLst/>
          </a:prstGeom>
          <a:noFill/>
          <a:ln>
            <a:noFill/>
          </a:ln>
        </p:spPr>
      </p:pic>
    </p:spTree>
    <p:extLst>
      <p:ext uri="{BB962C8B-B14F-4D97-AF65-F5344CB8AC3E}">
        <p14:creationId xmlns:p14="http://schemas.microsoft.com/office/powerpoint/2010/main" val="181380266"/>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Google Shape;138;p27"/>
          <p:cNvPicPr preferRelativeResize="0">
            <a:picLocks noGrp="1"/>
          </p:cNvPicPr>
          <p:nvPr>
            <p:ph idx="1"/>
          </p:nvPr>
        </p:nvPicPr>
        <p:blipFill>
          <a:blip r:embed="rId2">
            <a:alphaModFix/>
          </a:blip>
          <a:stretch>
            <a:fillRect/>
          </a:stretch>
        </p:blipFill>
        <p:spPr>
          <a:xfrm>
            <a:off x="304800" y="1918653"/>
            <a:ext cx="8382000" cy="3935093"/>
          </a:xfrm>
          <a:prstGeom prst="rect">
            <a:avLst/>
          </a:prstGeom>
          <a:noFill/>
          <a:ln>
            <a:noFill/>
          </a:ln>
        </p:spPr>
      </p:pic>
    </p:spTree>
    <p:extLst>
      <p:ext uri="{BB962C8B-B14F-4D97-AF65-F5344CB8AC3E}">
        <p14:creationId xmlns:p14="http://schemas.microsoft.com/office/powerpoint/2010/main" val="362941017"/>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oogle Shape;143;p28"/>
          <p:cNvPicPr preferRelativeResize="0">
            <a:picLocks noGrp="1"/>
          </p:cNvPicPr>
          <p:nvPr>
            <p:ph idx="1"/>
          </p:nvPr>
        </p:nvPicPr>
        <p:blipFill>
          <a:blip r:embed="rId2">
            <a:alphaModFix/>
          </a:blip>
          <a:stretch>
            <a:fillRect/>
          </a:stretch>
        </p:blipFill>
        <p:spPr>
          <a:xfrm>
            <a:off x="304800" y="1296140"/>
            <a:ext cx="8382000" cy="5095781"/>
          </a:xfrm>
          <a:prstGeom prst="rect">
            <a:avLst/>
          </a:prstGeom>
          <a:noFill/>
          <a:ln>
            <a:noFill/>
          </a:ln>
        </p:spPr>
      </p:pic>
    </p:spTree>
    <p:extLst>
      <p:ext uri="{BB962C8B-B14F-4D97-AF65-F5344CB8AC3E}">
        <p14:creationId xmlns:p14="http://schemas.microsoft.com/office/powerpoint/2010/main" val="453461246"/>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Mobile Cloud Application</a:t>
            </a:r>
            <a:endParaRPr lang="en-US" dirty="0"/>
          </a:p>
        </p:txBody>
      </p:sp>
      <p:sp>
        <p:nvSpPr>
          <p:cNvPr id="3" name="Content Placeholder 2"/>
          <p:cNvSpPr>
            <a:spLocks noGrp="1"/>
          </p:cNvSpPr>
          <p:nvPr>
            <p:ph idx="1"/>
          </p:nvPr>
        </p:nvSpPr>
        <p:spPr/>
        <p:txBody>
          <a:bodyPr/>
          <a:lstStyle/>
          <a:p>
            <a:pPr lvl="0"/>
            <a:r>
              <a:rPr lang="en-US" sz="2000" dirty="0">
                <a:solidFill>
                  <a:schemeClr val="dk1"/>
                </a:solidFill>
              </a:rPr>
              <a:t>Mobile Healthcare</a:t>
            </a:r>
          </a:p>
          <a:p>
            <a:pPr lvl="1"/>
            <a:r>
              <a:rPr lang="en-US" sz="1800" dirty="0"/>
              <a:t>Mobile healthcare (</a:t>
            </a:r>
            <a:r>
              <a:rPr lang="en-US" sz="1800" dirty="0" err="1"/>
              <a:t>mHealth</a:t>
            </a:r>
            <a:r>
              <a:rPr lang="en-US" sz="1800" dirty="0"/>
              <a:t>) refers to the use of mobile devices (smartphones, tablets, wearables) and wireless technologies to support medical and public health practices. It involves delivering health services, data, and information via mobile technologies</a:t>
            </a:r>
            <a:r>
              <a:rPr lang="en-US" sz="1800" dirty="0" smtClean="0"/>
              <a:t>.</a:t>
            </a:r>
            <a:endParaRPr lang="en-US" sz="1800" dirty="0"/>
          </a:p>
          <a:p>
            <a:pPr lvl="1"/>
            <a:r>
              <a:rPr lang="en-US" sz="1800" dirty="0" smtClean="0"/>
              <a:t>(</a:t>
            </a:r>
            <a:r>
              <a:rPr lang="en-US" sz="1800" dirty="0" err="1"/>
              <a:t>eg</a:t>
            </a:r>
            <a:r>
              <a:rPr lang="en-US" sz="1800" dirty="0"/>
              <a:t>. medical records</a:t>
            </a:r>
            <a:r>
              <a:rPr lang="en-US" sz="1800" dirty="0" smtClean="0"/>
              <a:t>)</a:t>
            </a:r>
            <a:endParaRPr lang="en-US" sz="1800" dirty="0"/>
          </a:p>
          <a:p>
            <a:pPr lvl="1"/>
            <a:r>
              <a:rPr lang="en-US" sz="1800" dirty="0"/>
              <a:t>M-healthcare offers hospitals and healthcare organizations - </a:t>
            </a:r>
            <a:r>
              <a:rPr lang="en-US" sz="1800" dirty="0" smtClean="0"/>
              <a:t>a </a:t>
            </a:r>
            <a:r>
              <a:rPr lang="en-US" sz="1800" dirty="0"/>
              <a:t>variety of on-demand services on </a:t>
            </a:r>
            <a:r>
              <a:rPr lang="en-US" sz="1800" dirty="0" smtClean="0"/>
              <a:t>clouds.</a:t>
            </a:r>
            <a:r>
              <a:rPr lang="en-US" sz="2000" dirty="0"/>
              <a:t> involves </a:t>
            </a:r>
            <a:r>
              <a:rPr lang="en-US" sz="1800" dirty="0"/>
              <a:t>using cloud resources to power mobile applications that provide healthcare services</a:t>
            </a:r>
          </a:p>
          <a:p>
            <a:pPr lvl="1"/>
            <a:r>
              <a:rPr lang="en-US" sz="1800" dirty="0"/>
              <a:t>For </a:t>
            </a:r>
            <a:r>
              <a:rPr lang="en-US" sz="1800" dirty="0" smtClean="0"/>
              <a:t>Ex: Health-Monitoring </a:t>
            </a:r>
            <a:r>
              <a:rPr lang="en-US" sz="1800" dirty="0"/>
              <a:t>services, </a:t>
            </a:r>
            <a:r>
              <a:rPr lang="en-US" sz="1800" dirty="0" smtClean="0"/>
              <a:t>Intelligent </a:t>
            </a:r>
            <a:r>
              <a:rPr lang="en-US" sz="1800" dirty="0"/>
              <a:t>emergency management </a:t>
            </a:r>
            <a:r>
              <a:rPr lang="en-US" sz="1800" dirty="0" smtClean="0"/>
              <a:t>system, Health-aware </a:t>
            </a:r>
            <a:r>
              <a:rPr lang="en-US" sz="1800" dirty="0"/>
              <a:t>mobile devices (detect pulse rate, blood pressure, alcohol-level etc</a:t>
            </a:r>
            <a:r>
              <a:rPr lang="en-US" sz="1800" dirty="0" smtClean="0"/>
              <a:t>.)</a:t>
            </a:r>
            <a:endParaRPr lang="en-US" sz="1800" dirty="0"/>
          </a:p>
          <a:p>
            <a:pPr lvl="1"/>
            <a:r>
              <a:rPr lang="en-US" sz="1800" dirty="0"/>
              <a:t>Mobile Apps – health tracking, consultation, and </a:t>
            </a:r>
            <a:r>
              <a:rPr lang="en-US" sz="1800" dirty="0" smtClean="0"/>
              <a:t>medication apps. Wearables </a:t>
            </a:r>
            <a:r>
              <a:rPr lang="en-US" sz="1800" dirty="0"/>
              <a:t>– smartwatches, fitness bands, ECG </a:t>
            </a:r>
            <a:r>
              <a:rPr lang="en-US" sz="1800" dirty="0" smtClean="0"/>
              <a:t>monitors. Cloud </a:t>
            </a:r>
            <a:r>
              <a:rPr lang="en-US" sz="1800" dirty="0"/>
              <a:t>Computing – secure storage and access to patient data</a:t>
            </a:r>
            <a:r>
              <a:rPr lang="en-US" sz="1800" dirty="0" smtClean="0"/>
              <a:t>. </a:t>
            </a:r>
            <a:r>
              <a:rPr lang="en-US" sz="1800" dirty="0" err="1" smtClean="0"/>
              <a:t>IoT</a:t>
            </a:r>
            <a:r>
              <a:rPr lang="en-US" sz="1800" dirty="0" smtClean="0"/>
              <a:t> </a:t>
            </a:r>
            <a:r>
              <a:rPr lang="en-US" sz="1800" dirty="0"/>
              <a:t>– Internet-connected medical devices.AI &amp; Big Data – insights from real-time and historical data.</a:t>
            </a:r>
          </a:p>
        </p:txBody>
      </p:sp>
    </p:spTree>
    <p:extLst>
      <p:ext uri="{BB962C8B-B14F-4D97-AF65-F5344CB8AC3E}">
        <p14:creationId xmlns:p14="http://schemas.microsoft.com/office/powerpoint/2010/main" val="944008320"/>
      </p:ext>
    </p:extLst>
  </p:cSld>
  <p:clrMapOvr>
    <a:overrideClrMapping bg1="lt1" tx1="dk1" bg2="lt2" tx2="dk2" accent1="accent1" accent2="accent2" accent3="accent3" accent4="accent4" accent5="accent5" accent6="accent6" hlink="hlink" folHlink="folHlink"/>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Mobile Cloud Application</a:t>
            </a:r>
            <a:endParaRPr lang="en-US" dirty="0"/>
          </a:p>
        </p:txBody>
      </p:sp>
      <p:pic>
        <p:nvPicPr>
          <p:cNvPr id="4" name="Google Shape;184;p35"/>
          <p:cNvPicPr preferRelativeResize="0">
            <a:picLocks noGrp="1"/>
          </p:cNvPicPr>
          <p:nvPr>
            <p:ph idx="1"/>
          </p:nvPr>
        </p:nvPicPr>
        <p:blipFill>
          <a:blip r:embed="rId2">
            <a:alphaModFix/>
          </a:blip>
          <a:stretch>
            <a:fillRect/>
          </a:stretch>
        </p:blipFill>
        <p:spPr>
          <a:xfrm>
            <a:off x="304800" y="1526716"/>
            <a:ext cx="8382000" cy="4718967"/>
          </a:xfrm>
          <a:prstGeom prst="rect">
            <a:avLst/>
          </a:prstGeom>
          <a:noFill/>
          <a:ln>
            <a:noFill/>
          </a:ln>
        </p:spPr>
      </p:pic>
    </p:spTree>
    <p:extLst>
      <p:ext uri="{BB962C8B-B14F-4D97-AF65-F5344CB8AC3E}">
        <p14:creationId xmlns:p14="http://schemas.microsoft.com/office/powerpoint/2010/main" val="376571836"/>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Mobile Cloud</a:t>
            </a:r>
            <a:endParaRPr lang="en-US" dirty="0"/>
          </a:p>
        </p:txBody>
      </p:sp>
      <p:sp>
        <p:nvSpPr>
          <p:cNvPr id="3" name="Content Placeholder 2"/>
          <p:cNvSpPr>
            <a:spLocks noGrp="1"/>
          </p:cNvSpPr>
          <p:nvPr>
            <p:ph idx="1"/>
          </p:nvPr>
        </p:nvSpPr>
        <p:spPr>
          <a:xfrm>
            <a:off x="304800" y="1295400"/>
            <a:ext cx="5146089" cy="5181600"/>
          </a:xfrm>
        </p:spPr>
        <p:txBody>
          <a:bodyPr/>
          <a:lstStyle/>
          <a:p>
            <a:r>
              <a:rPr lang="en" b="1" dirty="0"/>
              <a:t>Mobile Learning</a:t>
            </a:r>
          </a:p>
          <a:p>
            <a:pPr lvl="1"/>
            <a:r>
              <a:rPr lang="en-US" dirty="0" smtClean="0"/>
              <a:t>Mobile </a:t>
            </a:r>
            <a:r>
              <a:rPr lang="en-US" dirty="0"/>
              <a:t>learning (m-learning) refers to learning activities conducted using mobile devices like smartphones and tablets. It enables learning on the go, providing access to educational resources anytime, anywhere. </a:t>
            </a:r>
          </a:p>
          <a:p>
            <a:pPr marL="114300" lvl="0" indent="0" fontAlgn="auto">
              <a:lnSpc>
                <a:spcPct val="115000"/>
              </a:lnSpc>
              <a:spcBef>
                <a:spcPts val="0"/>
              </a:spcBef>
              <a:spcAft>
                <a:spcPts val="0"/>
              </a:spcAft>
              <a:buClr>
                <a:srgbClr val="000000"/>
              </a:buClr>
              <a:buSzPts val="1800"/>
              <a:buNone/>
            </a:pPr>
            <a:r>
              <a:rPr lang="en-US" dirty="0">
                <a:sym typeface="Arial"/>
              </a:rPr>
              <a:t>Enhanced communication quality between - students and teachers</a:t>
            </a:r>
          </a:p>
          <a:p>
            <a:pPr marL="114300" lvl="0" indent="0" fontAlgn="auto">
              <a:lnSpc>
                <a:spcPct val="115000"/>
              </a:lnSpc>
              <a:spcBef>
                <a:spcPts val="0"/>
              </a:spcBef>
              <a:spcAft>
                <a:spcPts val="0"/>
              </a:spcAft>
              <a:buClr>
                <a:srgbClr val="000000"/>
              </a:buClr>
              <a:buSzPts val="1800"/>
              <a:buNone/>
            </a:pPr>
            <a:r>
              <a:rPr lang="en-US" dirty="0">
                <a:sym typeface="Arial"/>
              </a:rPr>
              <a:t>Help learners to access remote resources</a:t>
            </a:r>
          </a:p>
          <a:p>
            <a:r>
              <a:rPr lang="en" b="1" dirty="0"/>
              <a:t>Mobile </a:t>
            </a:r>
            <a:r>
              <a:rPr lang="en" b="1" dirty="0" smtClean="0"/>
              <a:t>Commerce</a:t>
            </a:r>
          </a:p>
          <a:p>
            <a:pPr marL="457200" lvl="0" indent="-342900">
              <a:spcBef>
                <a:spcPts val="0"/>
              </a:spcBef>
              <a:spcAft>
                <a:spcPts val="0"/>
              </a:spcAft>
              <a:buClr>
                <a:srgbClr val="FF0000"/>
              </a:buClr>
              <a:buSzPts val="1800"/>
              <a:buFont typeface="Wingdings" panose="05000000000000000000" pitchFamily="2" charset="2"/>
              <a:buChar char="§"/>
            </a:pPr>
            <a:r>
              <a:rPr lang="en-US" dirty="0">
                <a:solidFill>
                  <a:schemeClr val="dk1"/>
                </a:solidFill>
              </a:rPr>
              <a:t>M-commerce allows business models for commerce using mobile devices</a:t>
            </a:r>
          </a:p>
          <a:p>
            <a:pPr marL="457200" lvl="0" indent="-342900">
              <a:spcBef>
                <a:spcPts val="0"/>
              </a:spcBef>
              <a:spcAft>
                <a:spcPts val="0"/>
              </a:spcAft>
              <a:buClr>
                <a:schemeClr val="dk1"/>
              </a:buClr>
              <a:buSzPts val="1800"/>
              <a:buFont typeface="Wingdings" panose="05000000000000000000" pitchFamily="2" charset="2"/>
              <a:buChar char="§"/>
            </a:pPr>
            <a:r>
              <a:rPr lang="en-US" dirty="0">
                <a:solidFill>
                  <a:schemeClr val="dk1"/>
                </a:solidFill>
              </a:rPr>
              <a:t>Ex. mobile financial, mobile advertising, mobile shopping</a:t>
            </a:r>
          </a:p>
          <a:p>
            <a:pPr lvl="1"/>
            <a:endParaRPr lang="en-US" b="1" dirty="0"/>
          </a:p>
          <a:p>
            <a:endParaRPr lang="en-US" dirty="0" smtClean="0"/>
          </a:p>
          <a:p>
            <a:endParaRPr lang="en-US" dirty="0"/>
          </a:p>
        </p:txBody>
      </p:sp>
      <p:pic>
        <p:nvPicPr>
          <p:cNvPr id="4" name="Google Shape;258;p49"/>
          <p:cNvPicPr preferRelativeResize="0"/>
          <p:nvPr/>
        </p:nvPicPr>
        <p:blipFill>
          <a:blip r:embed="rId2">
            <a:alphaModFix/>
          </a:blip>
          <a:stretch>
            <a:fillRect/>
          </a:stretch>
        </p:blipFill>
        <p:spPr>
          <a:xfrm>
            <a:off x="5426475" y="1731146"/>
            <a:ext cx="3488925" cy="4492102"/>
          </a:xfrm>
          <a:prstGeom prst="rect">
            <a:avLst/>
          </a:prstGeom>
          <a:noFill/>
          <a:ln>
            <a:noFill/>
          </a:ln>
        </p:spPr>
      </p:pic>
    </p:spTree>
    <p:extLst>
      <p:ext uri="{BB962C8B-B14F-4D97-AF65-F5344CB8AC3E}">
        <p14:creationId xmlns:p14="http://schemas.microsoft.com/office/powerpoint/2010/main" val="3712491840"/>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a:t>
            </a:r>
            <a:r>
              <a:rPr lang="en-US" spc="-45" dirty="0"/>
              <a:t> </a:t>
            </a:r>
            <a:r>
              <a:rPr lang="en-US" dirty="0"/>
              <a:t>regions</a:t>
            </a:r>
            <a:r>
              <a:rPr lang="en-US" spc="-45" dirty="0"/>
              <a:t> </a:t>
            </a:r>
            <a:r>
              <a:rPr lang="en-US" dirty="0"/>
              <a:t>and</a:t>
            </a:r>
            <a:r>
              <a:rPr lang="en-US" spc="-55" dirty="0"/>
              <a:t> </a:t>
            </a:r>
            <a:r>
              <a:rPr lang="en-US" dirty="0"/>
              <a:t>availability</a:t>
            </a:r>
            <a:r>
              <a:rPr lang="en-US" spc="-40" dirty="0"/>
              <a:t> </a:t>
            </a:r>
            <a:r>
              <a:rPr lang="en-US" spc="-10" dirty="0"/>
              <a:t>zones</a:t>
            </a:r>
            <a:endParaRPr lang="en-US" dirty="0"/>
          </a:p>
        </p:txBody>
      </p:sp>
      <p:sp>
        <p:nvSpPr>
          <p:cNvPr id="3" name="Content Placeholder 2"/>
          <p:cNvSpPr>
            <a:spLocks noGrp="1"/>
          </p:cNvSpPr>
          <p:nvPr>
            <p:ph idx="1"/>
          </p:nvPr>
        </p:nvSpPr>
        <p:spPr/>
        <p:txBody>
          <a:bodyPr/>
          <a:lstStyle/>
          <a:p>
            <a:pPr marL="355600" marR="123825" indent="-342900">
              <a:lnSpc>
                <a:spcPct val="100000"/>
              </a:lnSpc>
              <a:spcBef>
                <a:spcPts val="105"/>
              </a:spcBef>
              <a:buClr>
                <a:srgbClr val="00007C"/>
              </a:buClr>
              <a:buSzPct val="75000"/>
              <a:buFont typeface="Wingdings"/>
              <a:buChar char=""/>
              <a:tabLst>
                <a:tab pos="355600" algn="l"/>
              </a:tabLst>
            </a:pPr>
            <a:r>
              <a:rPr lang="en-US" sz="2000" dirty="0">
                <a:latin typeface="Arial MT"/>
                <a:cs typeface="Arial MT"/>
              </a:rPr>
              <a:t>Amazon</a:t>
            </a:r>
            <a:r>
              <a:rPr lang="en-US" sz="2000" spc="-15" dirty="0">
                <a:latin typeface="Arial MT"/>
                <a:cs typeface="Arial MT"/>
              </a:rPr>
              <a:t> </a:t>
            </a:r>
            <a:r>
              <a:rPr lang="en-US" sz="2000" dirty="0">
                <a:latin typeface="Arial MT"/>
                <a:cs typeface="Arial MT"/>
              </a:rPr>
              <a:t>offers</a:t>
            </a:r>
            <a:r>
              <a:rPr lang="en-US" sz="2000" spc="-15" dirty="0">
                <a:latin typeface="Arial MT"/>
                <a:cs typeface="Arial MT"/>
              </a:rPr>
              <a:t> </a:t>
            </a:r>
            <a:r>
              <a:rPr lang="en-US" sz="2000" dirty="0">
                <a:latin typeface="Arial MT"/>
                <a:cs typeface="Arial MT"/>
              </a:rPr>
              <a:t>cloud</a:t>
            </a:r>
            <a:r>
              <a:rPr lang="en-US" sz="2000" spc="-5" dirty="0">
                <a:latin typeface="Arial MT"/>
                <a:cs typeface="Arial MT"/>
              </a:rPr>
              <a:t> </a:t>
            </a:r>
            <a:r>
              <a:rPr lang="en-US" sz="2000" dirty="0">
                <a:latin typeface="Arial MT"/>
                <a:cs typeface="Arial MT"/>
              </a:rPr>
              <a:t>services</a:t>
            </a:r>
            <a:r>
              <a:rPr lang="en-US" sz="2000" spc="-25" dirty="0">
                <a:latin typeface="Arial MT"/>
                <a:cs typeface="Arial MT"/>
              </a:rPr>
              <a:t> </a:t>
            </a:r>
            <a:r>
              <a:rPr lang="en-US" sz="2000" dirty="0">
                <a:latin typeface="Arial MT"/>
                <a:cs typeface="Arial MT"/>
              </a:rPr>
              <a:t>through</a:t>
            </a:r>
            <a:r>
              <a:rPr lang="en-US" sz="2000" spc="-30" dirty="0">
                <a:latin typeface="Arial MT"/>
                <a:cs typeface="Arial MT"/>
              </a:rPr>
              <a:t> </a:t>
            </a:r>
            <a:r>
              <a:rPr lang="en-US" sz="2000" dirty="0">
                <a:latin typeface="Arial MT"/>
                <a:cs typeface="Arial MT"/>
              </a:rPr>
              <a:t>a</a:t>
            </a:r>
            <a:r>
              <a:rPr lang="en-US" sz="2000" spc="5" dirty="0">
                <a:latin typeface="Arial MT"/>
                <a:cs typeface="Arial MT"/>
              </a:rPr>
              <a:t> </a:t>
            </a:r>
            <a:r>
              <a:rPr lang="en-US" sz="2000" dirty="0">
                <a:latin typeface="Arial MT"/>
                <a:cs typeface="Arial MT"/>
              </a:rPr>
              <a:t>network</a:t>
            </a:r>
            <a:r>
              <a:rPr lang="en-US" sz="2000" spc="-30" dirty="0">
                <a:latin typeface="Arial MT"/>
                <a:cs typeface="Arial MT"/>
              </a:rPr>
              <a:t> </a:t>
            </a:r>
            <a:r>
              <a:rPr lang="en-US" sz="2000" dirty="0">
                <a:latin typeface="Arial MT"/>
                <a:cs typeface="Arial MT"/>
              </a:rPr>
              <a:t>of</a:t>
            </a:r>
            <a:r>
              <a:rPr lang="en-US" sz="2000" spc="-5" dirty="0">
                <a:latin typeface="Arial MT"/>
                <a:cs typeface="Arial MT"/>
              </a:rPr>
              <a:t> </a:t>
            </a:r>
            <a:r>
              <a:rPr lang="en-US" sz="2000" dirty="0">
                <a:latin typeface="Arial MT"/>
                <a:cs typeface="Arial MT"/>
              </a:rPr>
              <a:t>data</a:t>
            </a:r>
            <a:r>
              <a:rPr lang="en-US" sz="2000" spc="-10" dirty="0">
                <a:latin typeface="Arial MT"/>
                <a:cs typeface="Arial MT"/>
              </a:rPr>
              <a:t> </a:t>
            </a:r>
            <a:r>
              <a:rPr lang="en-US" sz="2000" dirty="0">
                <a:latin typeface="Arial MT"/>
                <a:cs typeface="Arial MT"/>
              </a:rPr>
              <a:t>centers</a:t>
            </a:r>
            <a:r>
              <a:rPr lang="en-US" sz="2000" spc="-30" dirty="0">
                <a:latin typeface="Arial MT"/>
                <a:cs typeface="Arial MT"/>
              </a:rPr>
              <a:t> </a:t>
            </a:r>
            <a:r>
              <a:rPr lang="en-US" sz="2000" spc="-25" dirty="0">
                <a:latin typeface="Arial MT"/>
                <a:cs typeface="Arial MT"/>
              </a:rPr>
              <a:t>on </a:t>
            </a:r>
            <a:r>
              <a:rPr lang="en-US" sz="2000" dirty="0">
                <a:latin typeface="Arial MT"/>
                <a:cs typeface="Arial MT"/>
              </a:rPr>
              <a:t>several</a:t>
            </a:r>
            <a:r>
              <a:rPr lang="en-US" sz="2000" spc="-30" dirty="0">
                <a:latin typeface="Arial MT"/>
                <a:cs typeface="Arial MT"/>
              </a:rPr>
              <a:t> </a:t>
            </a:r>
            <a:r>
              <a:rPr lang="en-US" sz="2000" spc="-10" dirty="0">
                <a:latin typeface="Arial MT"/>
                <a:cs typeface="Arial MT"/>
              </a:rPr>
              <a:t>continents.</a:t>
            </a:r>
            <a:endParaRPr lang="en-US" sz="2000" dirty="0">
              <a:latin typeface="Arial MT"/>
              <a:cs typeface="Arial MT"/>
            </a:endParaRPr>
          </a:p>
          <a:p>
            <a:pPr marL="354965" marR="5080" indent="-342900">
              <a:lnSpc>
                <a:spcPct val="100000"/>
              </a:lnSpc>
              <a:spcBef>
                <a:spcPts val="480"/>
              </a:spcBef>
              <a:buClr>
                <a:srgbClr val="00007C"/>
              </a:buClr>
              <a:buSzPct val="75000"/>
              <a:buFont typeface="Wingdings"/>
              <a:buChar char=""/>
              <a:tabLst>
                <a:tab pos="354965" algn="l"/>
              </a:tabLst>
            </a:pPr>
            <a:r>
              <a:rPr lang="en-US" sz="2000" dirty="0">
                <a:latin typeface="Arial MT"/>
                <a:cs typeface="Arial MT"/>
              </a:rPr>
              <a:t>In</a:t>
            </a:r>
            <a:r>
              <a:rPr lang="en-US" sz="2000" spc="-30" dirty="0">
                <a:latin typeface="Arial MT"/>
                <a:cs typeface="Arial MT"/>
              </a:rPr>
              <a:t> </a:t>
            </a:r>
            <a:r>
              <a:rPr lang="en-US" sz="2000" dirty="0">
                <a:latin typeface="Arial MT"/>
                <a:cs typeface="Arial MT"/>
              </a:rPr>
              <a:t>each</a:t>
            </a:r>
            <a:r>
              <a:rPr lang="en-US" sz="2000" spc="-25" dirty="0">
                <a:latin typeface="Arial MT"/>
                <a:cs typeface="Arial MT"/>
              </a:rPr>
              <a:t> </a:t>
            </a:r>
            <a:r>
              <a:rPr lang="en-US" sz="2000" i="1" dirty="0">
                <a:latin typeface="Arial"/>
                <a:cs typeface="Arial"/>
              </a:rPr>
              <a:t>region</a:t>
            </a:r>
            <a:r>
              <a:rPr lang="en-US" sz="2000" i="1" spc="-35" dirty="0">
                <a:latin typeface="Arial"/>
                <a:cs typeface="Arial"/>
              </a:rPr>
              <a:t> </a:t>
            </a:r>
            <a:r>
              <a:rPr lang="en-US" sz="2000" dirty="0">
                <a:latin typeface="Arial MT"/>
                <a:cs typeface="Arial MT"/>
              </a:rPr>
              <a:t>there</a:t>
            </a:r>
            <a:r>
              <a:rPr lang="en-US" sz="2000" spc="-35" dirty="0">
                <a:latin typeface="Arial MT"/>
                <a:cs typeface="Arial MT"/>
              </a:rPr>
              <a:t> </a:t>
            </a:r>
            <a:r>
              <a:rPr lang="en-US" sz="2000" dirty="0">
                <a:latin typeface="Arial MT"/>
                <a:cs typeface="Arial MT"/>
              </a:rPr>
              <a:t>are</a:t>
            </a:r>
            <a:r>
              <a:rPr lang="en-US" sz="2000" spc="-25" dirty="0">
                <a:latin typeface="Arial MT"/>
                <a:cs typeface="Arial MT"/>
              </a:rPr>
              <a:t> </a:t>
            </a:r>
            <a:r>
              <a:rPr lang="en-US" sz="2000" dirty="0">
                <a:latin typeface="Arial MT"/>
                <a:cs typeface="Arial MT"/>
              </a:rPr>
              <a:t>several</a:t>
            </a:r>
            <a:r>
              <a:rPr lang="en-US" sz="2000" spc="-35" dirty="0">
                <a:latin typeface="Arial MT"/>
                <a:cs typeface="Arial MT"/>
              </a:rPr>
              <a:t> </a:t>
            </a:r>
            <a:r>
              <a:rPr lang="en-US" sz="2000" dirty="0">
                <a:latin typeface="Arial MT"/>
                <a:cs typeface="Arial MT"/>
              </a:rPr>
              <a:t>availability zones</a:t>
            </a:r>
            <a:r>
              <a:rPr lang="en-US" sz="2000" spc="-45" dirty="0">
                <a:latin typeface="Arial MT"/>
                <a:cs typeface="Arial MT"/>
              </a:rPr>
              <a:t> </a:t>
            </a:r>
            <a:r>
              <a:rPr lang="en-US" sz="2000" dirty="0">
                <a:latin typeface="Arial MT"/>
                <a:cs typeface="Arial MT"/>
              </a:rPr>
              <a:t>interconnected</a:t>
            </a:r>
            <a:r>
              <a:rPr lang="en-US" sz="2000" spc="-50" dirty="0">
                <a:latin typeface="Arial MT"/>
                <a:cs typeface="Arial MT"/>
              </a:rPr>
              <a:t> </a:t>
            </a:r>
            <a:r>
              <a:rPr lang="en-US" sz="2000" spc="-25" dirty="0">
                <a:latin typeface="Arial MT"/>
                <a:cs typeface="Arial MT"/>
              </a:rPr>
              <a:t>by </a:t>
            </a:r>
            <a:r>
              <a:rPr lang="en-US" sz="2000" spc="-10" dirty="0">
                <a:latin typeface="Arial MT"/>
                <a:cs typeface="Arial MT"/>
              </a:rPr>
              <a:t>high-</a:t>
            </a:r>
            <a:r>
              <a:rPr lang="en-US" sz="2000" dirty="0">
                <a:latin typeface="Arial MT"/>
                <a:cs typeface="Arial MT"/>
              </a:rPr>
              <a:t>speed</a:t>
            </a:r>
            <a:r>
              <a:rPr lang="en-US" sz="2000" spc="-5" dirty="0">
                <a:latin typeface="Arial MT"/>
                <a:cs typeface="Arial MT"/>
              </a:rPr>
              <a:t> </a:t>
            </a:r>
            <a:r>
              <a:rPr lang="en-US" sz="2000" spc="-10" dirty="0">
                <a:latin typeface="Arial MT"/>
                <a:cs typeface="Arial MT"/>
              </a:rPr>
              <a:t>networks.</a:t>
            </a:r>
            <a:endParaRPr lang="en-US" sz="2000" dirty="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r>
              <a:rPr lang="en-US" sz="2000" dirty="0">
                <a:latin typeface="Arial MT"/>
                <a:cs typeface="Arial MT"/>
              </a:rPr>
              <a:t>An</a:t>
            </a:r>
            <a:r>
              <a:rPr lang="en-US" sz="2000" spc="-15" dirty="0">
                <a:latin typeface="Arial MT"/>
                <a:cs typeface="Arial MT"/>
              </a:rPr>
              <a:t> </a:t>
            </a:r>
            <a:r>
              <a:rPr lang="en-US" sz="2000" i="1" dirty="0">
                <a:latin typeface="Arial"/>
                <a:cs typeface="Arial"/>
              </a:rPr>
              <a:t>availability</a:t>
            </a:r>
            <a:r>
              <a:rPr lang="en-US" sz="2000" i="1" spc="-5" dirty="0">
                <a:latin typeface="Arial"/>
                <a:cs typeface="Arial"/>
              </a:rPr>
              <a:t> </a:t>
            </a:r>
            <a:r>
              <a:rPr lang="en-US" sz="2000" i="1" dirty="0">
                <a:latin typeface="Arial"/>
                <a:cs typeface="Arial"/>
              </a:rPr>
              <a:t>zone</a:t>
            </a:r>
            <a:r>
              <a:rPr lang="en-US" sz="2000" i="1" spc="-25" dirty="0">
                <a:latin typeface="Arial"/>
                <a:cs typeface="Arial"/>
              </a:rPr>
              <a:t> </a:t>
            </a:r>
            <a:r>
              <a:rPr lang="en-US" sz="2000" dirty="0">
                <a:latin typeface="Arial MT"/>
                <a:cs typeface="Arial MT"/>
              </a:rPr>
              <a:t>is</a:t>
            </a:r>
            <a:r>
              <a:rPr lang="en-US" sz="2000" spc="-5" dirty="0">
                <a:latin typeface="Arial MT"/>
                <a:cs typeface="Arial MT"/>
              </a:rPr>
              <a:t> </a:t>
            </a:r>
            <a:r>
              <a:rPr lang="en-US" sz="2000" dirty="0">
                <a:latin typeface="Arial MT"/>
                <a:cs typeface="Arial MT"/>
              </a:rPr>
              <a:t>a</a:t>
            </a:r>
            <a:r>
              <a:rPr lang="en-US" sz="2000" spc="-20" dirty="0">
                <a:latin typeface="Arial MT"/>
                <a:cs typeface="Arial MT"/>
              </a:rPr>
              <a:t> </a:t>
            </a:r>
            <a:r>
              <a:rPr lang="en-US" sz="2000" dirty="0">
                <a:latin typeface="Arial MT"/>
                <a:cs typeface="Arial MT"/>
              </a:rPr>
              <a:t>data</a:t>
            </a:r>
            <a:r>
              <a:rPr lang="en-US" sz="2000" spc="-20" dirty="0">
                <a:latin typeface="Arial MT"/>
                <a:cs typeface="Arial MT"/>
              </a:rPr>
              <a:t> </a:t>
            </a:r>
            <a:r>
              <a:rPr lang="en-US" sz="2000" dirty="0">
                <a:latin typeface="Arial MT"/>
                <a:cs typeface="Arial MT"/>
              </a:rPr>
              <a:t>center</a:t>
            </a:r>
            <a:r>
              <a:rPr lang="en-US" sz="2000" spc="-45" dirty="0">
                <a:latin typeface="Arial MT"/>
                <a:cs typeface="Arial MT"/>
              </a:rPr>
              <a:t> </a:t>
            </a:r>
            <a:r>
              <a:rPr lang="en-US" sz="2000" dirty="0">
                <a:latin typeface="Arial MT"/>
                <a:cs typeface="Arial MT"/>
              </a:rPr>
              <a:t>consisting</a:t>
            </a:r>
            <a:r>
              <a:rPr lang="en-US" sz="2000" spc="-30" dirty="0">
                <a:latin typeface="Arial MT"/>
                <a:cs typeface="Arial MT"/>
              </a:rPr>
              <a:t> </a:t>
            </a:r>
            <a:r>
              <a:rPr lang="en-US" sz="2000" dirty="0">
                <a:latin typeface="Arial MT"/>
                <a:cs typeface="Arial MT"/>
              </a:rPr>
              <a:t>of</a:t>
            </a:r>
            <a:r>
              <a:rPr lang="en-US" sz="2000" spc="-25" dirty="0">
                <a:latin typeface="Arial MT"/>
                <a:cs typeface="Arial MT"/>
              </a:rPr>
              <a:t> </a:t>
            </a:r>
            <a:r>
              <a:rPr lang="en-US" sz="2000" dirty="0">
                <a:latin typeface="Arial MT"/>
                <a:cs typeface="Arial MT"/>
              </a:rPr>
              <a:t>a</a:t>
            </a:r>
            <a:r>
              <a:rPr lang="en-US" sz="2000" spc="-10" dirty="0">
                <a:latin typeface="Arial MT"/>
                <a:cs typeface="Arial MT"/>
              </a:rPr>
              <a:t> </a:t>
            </a:r>
            <a:r>
              <a:rPr lang="en-US" sz="2000" dirty="0">
                <a:latin typeface="Arial MT"/>
                <a:cs typeface="Arial MT"/>
              </a:rPr>
              <a:t>large</a:t>
            </a:r>
            <a:r>
              <a:rPr lang="en-US" sz="2000" spc="-30" dirty="0">
                <a:latin typeface="Arial MT"/>
                <a:cs typeface="Arial MT"/>
              </a:rPr>
              <a:t> </a:t>
            </a:r>
            <a:r>
              <a:rPr lang="en-US" sz="2000" dirty="0">
                <a:latin typeface="Arial MT"/>
                <a:cs typeface="Arial MT"/>
              </a:rPr>
              <a:t>number</a:t>
            </a:r>
            <a:r>
              <a:rPr lang="en-US" sz="2000" spc="-30" dirty="0">
                <a:latin typeface="Arial MT"/>
                <a:cs typeface="Arial MT"/>
              </a:rPr>
              <a:t> </a:t>
            </a:r>
            <a:r>
              <a:rPr lang="en-US" sz="2000" spc="-25" dirty="0">
                <a:latin typeface="Arial MT"/>
                <a:cs typeface="Arial MT"/>
              </a:rPr>
              <a:t>of </a:t>
            </a:r>
            <a:r>
              <a:rPr lang="en-US" sz="2000" spc="-10" dirty="0">
                <a:latin typeface="Arial MT"/>
                <a:cs typeface="Arial MT"/>
              </a:rPr>
              <a:t>servers</a:t>
            </a:r>
            <a:r>
              <a:rPr lang="en-US" sz="2000" spc="-10" dirty="0" smtClean="0">
                <a:latin typeface="Arial MT"/>
                <a:cs typeface="Arial MT"/>
              </a:rPr>
              <a:t>.</a:t>
            </a:r>
          </a:p>
          <a:p>
            <a:pPr marL="354965" marR="131445" indent="-342900">
              <a:lnSpc>
                <a:spcPct val="100000"/>
              </a:lnSpc>
              <a:spcBef>
                <a:spcPts val="480"/>
              </a:spcBef>
              <a:buClr>
                <a:srgbClr val="00007C"/>
              </a:buClr>
              <a:buSzPct val="75000"/>
              <a:buFont typeface="Wingdings"/>
              <a:buChar char=""/>
              <a:tabLst>
                <a:tab pos="354965" algn="l"/>
              </a:tabLst>
            </a:pPr>
            <a:endParaRPr lang="en-US" sz="2000" spc="-10" dirty="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endParaRPr lang="en-US" sz="2000" spc="-10" dirty="0" smtClean="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endParaRPr lang="en-US" sz="2000" spc="-10" dirty="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endParaRPr lang="en-US" sz="2000" spc="-10" dirty="0" smtClean="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endParaRPr lang="en-US" sz="2000" spc="-10" dirty="0">
              <a:latin typeface="Arial MT"/>
              <a:cs typeface="Arial MT"/>
            </a:endParaRPr>
          </a:p>
          <a:p>
            <a:pPr marL="354965" indent="-342265">
              <a:lnSpc>
                <a:spcPct val="100000"/>
              </a:lnSpc>
              <a:spcBef>
                <a:spcPts val="100"/>
              </a:spcBef>
              <a:buClr>
                <a:srgbClr val="00007C"/>
              </a:buClr>
              <a:buSzPct val="75000"/>
              <a:buFont typeface="Wingdings"/>
              <a:buChar char=""/>
              <a:tabLst>
                <a:tab pos="354965" algn="l"/>
              </a:tabLst>
            </a:pPr>
            <a:r>
              <a:rPr lang="en-US" sz="2000" dirty="0">
                <a:latin typeface="Arial MT"/>
                <a:cs typeface="Arial MT"/>
              </a:rPr>
              <a:t>Regions</a:t>
            </a:r>
            <a:r>
              <a:rPr lang="en-US" sz="2000" spc="-35" dirty="0">
                <a:latin typeface="Arial MT"/>
                <a:cs typeface="Arial MT"/>
              </a:rPr>
              <a:t> </a:t>
            </a:r>
            <a:r>
              <a:rPr lang="en-US" sz="2000" dirty="0">
                <a:latin typeface="Arial MT"/>
                <a:cs typeface="Arial MT"/>
              </a:rPr>
              <a:t>do not</a:t>
            </a:r>
            <a:r>
              <a:rPr lang="en-US" sz="2000" spc="-20" dirty="0">
                <a:latin typeface="Arial MT"/>
                <a:cs typeface="Arial MT"/>
              </a:rPr>
              <a:t> </a:t>
            </a:r>
            <a:r>
              <a:rPr lang="en-US" sz="2000" dirty="0">
                <a:latin typeface="Arial MT"/>
                <a:cs typeface="Arial MT"/>
              </a:rPr>
              <a:t>share</a:t>
            </a:r>
            <a:r>
              <a:rPr lang="en-US" sz="2000" spc="-40" dirty="0">
                <a:latin typeface="Arial MT"/>
                <a:cs typeface="Arial MT"/>
              </a:rPr>
              <a:t> </a:t>
            </a:r>
            <a:r>
              <a:rPr lang="en-US" sz="2000" dirty="0">
                <a:latin typeface="Arial MT"/>
                <a:cs typeface="Arial MT"/>
              </a:rPr>
              <a:t>resources</a:t>
            </a:r>
            <a:r>
              <a:rPr lang="en-US" sz="2000" spc="-55" dirty="0">
                <a:latin typeface="Arial MT"/>
                <a:cs typeface="Arial MT"/>
              </a:rPr>
              <a:t> </a:t>
            </a:r>
            <a:r>
              <a:rPr lang="en-US" sz="2000" dirty="0">
                <a:latin typeface="Arial MT"/>
                <a:cs typeface="Arial MT"/>
              </a:rPr>
              <a:t>and</a:t>
            </a:r>
            <a:r>
              <a:rPr lang="en-US" sz="2000" spc="-15" dirty="0">
                <a:latin typeface="Arial MT"/>
                <a:cs typeface="Arial MT"/>
              </a:rPr>
              <a:t> </a:t>
            </a:r>
            <a:r>
              <a:rPr lang="en-US" sz="2000" dirty="0">
                <a:latin typeface="Arial MT"/>
                <a:cs typeface="Arial MT"/>
              </a:rPr>
              <a:t>communicate</a:t>
            </a:r>
            <a:r>
              <a:rPr lang="en-US" sz="2000" spc="-50" dirty="0">
                <a:latin typeface="Arial MT"/>
                <a:cs typeface="Arial MT"/>
              </a:rPr>
              <a:t> </a:t>
            </a:r>
            <a:r>
              <a:rPr lang="en-US" sz="2000" dirty="0">
                <a:latin typeface="Arial MT"/>
                <a:cs typeface="Arial MT"/>
              </a:rPr>
              <a:t>through</a:t>
            </a:r>
            <a:r>
              <a:rPr lang="en-US" sz="2000" spc="-40" dirty="0">
                <a:latin typeface="Arial MT"/>
                <a:cs typeface="Arial MT"/>
              </a:rPr>
              <a:t> </a:t>
            </a:r>
            <a:r>
              <a:rPr lang="en-US" sz="2000" spc="-25" dirty="0" smtClean="0">
                <a:latin typeface="Arial MT"/>
                <a:cs typeface="Arial MT"/>
              </a:rPr>
              <a:t>the</a:t>
            </a:r>
            <a:r>
              <a:rPr lang="en-US" sz="2000" dirty="0" smtClean="0">
                <a:latin typeface="Arial MT"/>
                <a:cs typeface="Arial MT"/>
              </a:rPr>
              <a:t> </a:t>
            </a:r>
            <a:r>
              <a:rPr lang="en-US" sz="2000" spc="-10" dirty="0" smtClean="0">
                <a:latin typeface="Arial MT"/>
                <a:cs typeface="Arial MT"/>
              </a:rPr>
              <a:t>Internet</a:t>
            </a:r>
            <a:r>
              <a:rPr lang="en-US" sz="2000" spc="-10" dirty="0">
                <a:latin typeface="Arial MT"/>
                <a:cs typeface="Arial MT"/>
              </a:rPr>
              <a:t>.</a:t>
            </a:r>
            <a:endParaRPr lang="en-US" sz="2000" dirty="0">
              <a:latin typeface="Arial MT"/>
              <a:cs typeface="Arial MT"/>
            </a:endParaRPr>
          </a:p>
          <a:p>
            <a:pPr marL="354965" marR="131445" indent="-342900">
              <a:lnSpc>
                <a:spcPct val="100000"/>
              </a:lnSpc>
              <a:spcBef>
                <a:spcPts val="480"/>
              </a:spcBef>
              <a:buClr>
                <a:srgbClr val="00007C"/>
              </a:buClr>
              <a:buSzPct val="75000"/>
              <a:buFont typeface="Wingdings"/>
              <a:buChar char=""/>
              <a:tabLst>
                <a:tab pos="354965" algn="l"/>
              </a:tabLst>
            </a:pPr>
            <a:endParaRPr lang="en-US" sz="2000" dirty="0">
              <a:latin typeface="Arial MT"/>
              <a:cs typeface="Arial MT"/>
            </a:endParaRPr>
          </a:p>
          <a:p>
            <a:endParaRPr lang="en-US" dirty="0"/>
          </a:p>
        </p:txBody>
      </p:sp>
      <p:pic>
        <p:nvPicPr>
          <p:cNvPr id="4" name="object 5"/>
          <p:cNvPicPr/>
          <p:nvPr/>
        </p:nvPicPr>
        <p:blipFill>
          <a:blip r:embed="rId2" cstate="print"/>
          <a:stretch>
            <a:fillRect/>
          </a:stretch>
        </p:blipFill>
        <p:spPr>
          <a:xfrm>
            <a:off x="1815808" y="3113443"/>
            <a:ext cx="5561253" cy="1775460"/>
          </a:xfrm>
          <a:prstGeom prst="rect">
            <a:avLst/>
          </a:prstGeom>
        </p:spPr>
      </p:pic>
    </p:spTree>
    <p:extLst>
      <p:ext uri="{BB962C8B-B14F-4D97-AF65-F5344CB8AC3E}">
        <p14:creationId xmlns:p14="http://schemas.microsoft.com/office/powerpoint/2010/main" val="4039570048"/>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MCommerce</a:t>
            </a:r>
            <a:endParaRPr lang="en-US" dirty="0"/>
          </a:p>
        </p:txBody>
      </p:sp>
      <p:sp>
        <p:nvSpPr>
          <p:cNvPr id="5" name="Content Placeholder 4"/>
          <p:cNvSpPr>
            <a:spLocks noGrp="1"/>
          </p:cNvSpPr>
          <p:nvPr>
            <p:ph idx="1"/>
          </p:nvPr>
        </p:nvSpPr>
        <p:spPr/>
        <p:txBody>
          <a:bodyPr/>
          <a:lstStyle/>
          <a:p>
            <a:endParaRPr lang="en-US"/>
          </a:p>
        </p:txBody>
      </p:sp>
      <p:pic>
        <p:nvPicPr>
          <p:cNvPr id="6" name="Google Shape;270;p51"/>
          <p:cNvPicPr preferRelativeResize="0"/>
          <p:nvPr/>
        </p:nvPicPr>
        <p:blipFill>
          <a:blip r:embed="rId2">
            <a:alphaModFix/>
          </a:blip>
          <a:stretch>
            <a:fillRect/>
          </a:stretch>
        </p:blipFill>
        <p:spPr>
          <a:xfrm>
            <a:off x="420210" y="1295400"/>
            <a:ext cx="7969188" cy="4998129"/>
          </a:xfrm>
          <a:prstGeom prst="rect">
            <a:avLst/>
          </a:prstGeom>
          <a:noFill/>
          <a:ln>
            <a:noFill/>
          </a:ln>
        </p:spPr>
      </p:pic>
    </p:spTree>
    <p:extLst>
      <p:ext uri="{BB962C8B-B14F-4D97-AF65-F5344CB8AC3E}">
        <p14:creationId xmlns:p14="http://schemas.microsoft.com/office/powerpoint/2010/main" val="1563285425"/>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Autonomic Cloud Computing</a:t>
            </a:r>
            <a:endParaRPr lang="en-US" dirty="0"/>
          </a:p>
        </p:txBody>
      </p:sp>
      <p:sp>
        <p:nvSpPr>
          <p:cNvPr id="3" name="Content Placeholder 2"/>
          <p:cNvSpPr>
            <a:spLocks noGrp="1"/>
          </p:cNvSpPr>
          <p:nvPr>
            <p:ph idx="1"/>
          </p:nvPr>
        </p:nvSpPr>
        <p:spPr/>
        <p:txBody>
          <a:bodyPr/>
          <a:lstStyle/>
          <a:p>
            <a:r>
              <a:rPr lang="en-US" sz="2000" b="1" dirty="0"/>
              <a:t>Autonomic Cloud Computing</a:t>
            </a:r>
            <a:r>
              <a:rPr lang="en-US" sz="2000" dirty="0"/>
              <a:t> refers to cloud systems designed to manage themselves with minimal human intervention by using self-managing features inspired by the human autonomic nervous system.</a:t>
            </a:r>
          </a:p>
          <a:p>
            <a:r>
              <a:rPr lang="en-US" sz="2000" dirty="0"/>
              <a:t>These systems automatically handle tasks such as</a:t>
            </a:r>
            <a:r>
              <a:rPr lang="en-US" sz="2000" dirty="0" smtClean="0"/>
              <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1806164"/>
              </p:ext>
            </p:extLst>
          </p:nvPr>
        </p:nvGraphicFramePr>
        <p:xfrm>
          <a:off x="736847" y="2707688"/>
          <a:ext cx="7093258" cy="3769314"/>
        </p:xfrm>
        <a:graphic>
          <a:graphicData uri="http://schemas.openxmlformats.org/drawingml/2006/table">
            <a:tbl>
              <a:tblPr/>
              <a:tblGrid>
                <a:gridCol w="3546629">
                  <a:extLst>
                    <a:ext uri="{9D8B030D-6E8A-4147-A177-3AD203B41FA5}">
                      <a16:colId xmlns:a16="http://schemas.microsoft.com/office/drawing/2014/main" val="1152644611"/>
                    </a:ext>
                  </a:extLst>
                </a:gridCol>
                <a:gridCol w="3546629">
                  <a:extLst>
                    <a:ext uri="{9D8B030D-6E8A-4147-A177-3AD203B41FA5}">
                      <a16:colId xmlns:a16="http://schemas.microsoft.com/office/drawing/2014/main" val="891275541"/>
                    </a:ext>
                  </a:extLst>
                </a:gridCol>
              </a:tblGrid>
              <a:tr h="485158">
                <a:tc>
                  <a:txBody>
                    <a:bodyPr/>
                    <a:lstStyle/>
                    <a:p>
                      <a:r>
                        <a:rPr lang="en-US" b="1" dirty="0"/>
                        <a:t>Characteristic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38333"/>
                  </a:ext>
                </a:extLst>
              </a:tr>
              <a:tr h="821039">
                <a:tc>
                  <a:txBody>
                    <a:bodyPr/>
                    <a:lstStyle/>
                    <a:p>
                      <a:r>
                        <a:rPr lang="en-US" b="1" dirty="0"/>
                        <a:t>Self-Configuration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Automatically sets up and configures cloud resources and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732639"/>
                  </a:ext>
                </a:extLst>
              </a:tr>
              <a:tr h="821039">
                <a:tc>
                  <a:txBody>
                    <a:bodyPr/>
                    <a:lstStyle/>
                    <a:p>
                      <a:r>
                        <a:rPr lang="en-US" b="1"/>
                        <a:t>Self-Optimization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Continuously monitors and improves system performance and resource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339402"/>
                  </a:ext>
                </a:extLst>
              </a:tr>
              <a:tr h="821039">
                <a:tc>
                  <a:txBody>
                    <a:bodyPr/>
                    <a:lstStyle/>
                    <a:p>
                      <a:r>
                        <a:rPr lang="en-US" b="1"/>
                        <a:t>Self-Healing</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Detects faults and recovers from failures automatically.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462343"/>
                  </a:ext>
                </a:extLst>
              </a:tr>
              <a:tr h="821039">
                <a:tc>
                  <a:txBody>
                    <a:bodyPr/>
                    <a:lstStyle/>
                    <a:p>
                      <a:r>
                        <a:rPr lang="en-US" b="1"/>
                        <a:t>Self-Protection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Monitors security threats and takes protective actions without manual 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093259"/>
                  </a:ext>
                </a:extLst>
              </a:tr>
            </a:tbl>
          </a:graphicData>
        </a:graphic>
      </p:graphicFrame>
    </p:spTree>
    <p:extLst>
      <p:ext uri="{BB962C8B-B14F-4D97-AF65-F5344CB8AC3E}">
        <p14:creationId xmlns:p14="http://schemas.microsoft.com/office/powerpoint/2010/main" val="1509004341"/>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Comet Cloud - an autonomic cloud engine</a:t>
            </a:r>
          </a:p>
        </p:txBody>
      </p:sp>
      <p:sp>
        <p:nvSpPr>
          <p:cNvPr id="3" name="Content Placeholder 2"/>
          <p:cNvSpPr>
            <a:spLocks noGrp="1"/>
          </p:cNvSpPr>
          <p:nvPr>
            <p:ph idx="1"/>
          </p:nvPr>
        </p:nvSpPr>
        <p:spPr/>
        <p:txBody>
          <a:bodyPr/>
          <a:lstStyle/>
          <a:p>
            <a:r>
              <a:rPr lang="en-US" sz="2000" dirty="0" err="1"/>
              <a:t>CometCloud</a:t>
            </a:r>
            <a:r>
              <a:rPr lang="en-US" sz="2000" dirty="0"/>
              <a:t> allows organizations to build flexible, on-demand cloud systems that can span across multiple cloud providers, grids, data centers, and edge environments — automatically managing resources and </a:t>
            </a:r>
            <a:r>
              <a:rPr lang="en-US" sz="2000" dirty="0" smtClean="0"/>
              <a:t>workloads. Ex: High-throughput computing, Real-time </a:t>
            </a:r>
            <a:r>
              <a:rPr lang="en-US" sz="2000" dirty="0"/>
              <a:t>data </a:t>
            </a:r>
            <a:r>
              <a:rPr lang="en-US" sz="2000" dirty="0" smtClean="0"/>
              <a:t>analytics, Federated </a:t>
            </a:r>
            <a:r>
              <a:rPr lang="en-US" sz="2000" dirty="0"/>
              <a:t>research </a:t>
            </a:r>
            <a:r>
              <a:rPr lang="en-US" sz="2000" dirty="0" smtClean="0"/>
              <a:t>infrastructures</a:t>
            </a:r>
          </a:p>
          <a:p>
            <a:r>
              <a:rPr lang="en-US" sz="2000" b="1" dirty="0"/>
              <a:t>Supports </a:t>
            </a:r>
          </a:p>
          <a:p>
            <a:pPr lvl="1"/>
            <a:r>
              <a:rPr lang="en-US" sz="2000" dirty="0"/>
              <a:t>highly heterogeneous and dynamic cloud infrastructures, </a:t>
            </a:r>
          </a:p>
          <a:p>
            <a:pPr lvl="1"/>
            <a:r>
              <a:rPr lang="en-US" sz="2000" dirty="0"/>
              <a:t>integration of public/private clouds, and cloudbursts </a:t>
            </a:r>
          </a:p>
          <a:p>
            <a:endParaRPr lang="en-US" dirty="0"/>
          </a:p>
        </p:txBody>
      </p:sp>
      <p:pic>
        <p:nvPicPr>
          <p:cNvPr id="5" name="Picture 4"/>
          <p:cNvPicPr>
            <a:picLocks noChangeAspect="1"/>
          </p:cNvPicPr>
          <p:nvPr/>
        </p:nvPicPr>
        <p:blipFill rotWithShape="1">
          <a:blip r:embed="rId2"/>
          <a:srcRect l="10646" t="27001" r="1750" b="5329"/>
          <a:stretch/>
        </p:blipFill>
        <p:spPr>
          <a:xfrm>
            <a:off x="1329062" y="4072631"/>
            <a:ext cx="5817463" cy="2536311"/>
          </a:xfrm>
          <a:prstGeom prst="rect">
            <a:avLst/>
          </a:prstGeom>
        </p:spPr>
      </p:pic>
    </p:spTree>
    <p:extLst>
      <p:ext uri="{BB962C8B-B14F-4D97-AF65-F5344CB8AC3E}">
        <p14:creationId xmlns:p14="http://schemas.microsoft.com/office/powerpoint/2010/main" val="1558394588"/>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Comet cloud layered abstraction</a:t>
            </a:r>
            <a:endParaRPr lang="en-US" dirty="0"/>
          </a:p>
        </p:txBody>
      </p:sp>
      <p:sp>
        <p:nvSpPr>
          <p:cNvPr id="3" name="Content Placeholder 2"/>
          <p:cNvSpPr>
            <a:spLocks noGrp="1"/>
          </p:cNvSpPr>
          <p:nvPr>
            <p:ph idx="1"/>
          </p:nvPr>
        </p:nvSpPr>
        <p:spPr>
          <a:xfrm>
            <a:off x="304800" y="1295399"/>
            <a:ext cx="8382000" cy="5389485"/>
          </a:xfrm>
        </p:spPr>
        <p:txBody>
          <a:bodyPr/>
          <a:lstStyle/>
          <a:p>
            <a:pPr marL="457200" lvl="0" indent="-342900">
              <a:spcBef>
                <a:spcPts val="0"/>
              </a:spcBef>
              <a:spcAft>
                <a:spcPts val="0"/>
              </a:spcAft>
              <a:buClr>
                <a:schemeClr val="tx2"/>
              </a:buClr>
              <a:buSzPts val="1800"/>
              <a:buFont typeface="Wingdings" panose="05000000000000000000" pitchFamily="2" charset="2"/>
              <a:buChar char="§"/>
            </a:pPr>
            <a:r>
              <a:rPr lang="en-US" b="1" dirty="0"/>
              <a:t>Comet is composed of three layers </a:t>
            </a:r>
            <a:r>
              <a:rPr lang="en-US" b="1" dirty="0" smtClean="0"/>
              <a:t>–</a:t>
            </a:r>
          </a:p>
          <a:p>
            <a:pPr marL="757238" lvl="1" indent="-342900">
              <a:spcBef>
                <a:spcPts val="0"/>
              </a:spcBef>
              <a:spcAft>
                <a:spcPts val="0"/>
              </a:spcAft>
              <a:buClr>
                <a:schemeClr val="tx2"/>
              </a:buClr>
              <a:buSzPts val="1800"/>
              <a:buFont typeface="Wingdings" panose="05000000000000000000" pitchFamily="2" charset="2"/>
              <a:buChar char="§"/>
            </a:pPr>
            <a:r>
              <a:rPr lang="en-US" dirty="0" smtClean="0">
                <a:solidFill>
                  <a:schemeClr val="dk1"/>
                </a:solidFill>
              </a:rPr>
              <a:t>Programming Layer</a:t>
            </a:r>
          </a:p>
          <a:p>
            <a:pPr marL="757238" lvl="1" indent="-342900">
              <a:spcBef>
                <a:spcPts val="0"/>
              </a:spcBef>
              <a:spcAft>
                <a:spcPts val="0"/>
              </a:spcAft>
              <a:buClr>
                <a:schemeClr val="tx2"/>
              </a:buClr>
              <a:buSzPts val="1800"/>
              <a:buFont typeface="Wingdings" panose="05000000000000000000" pitchFamily="2" charset="2"/>
              <a:buChar char="§"/>
            </a:pPr>
            <a:r>
              <a:rPr lang="en-US" dirty="0" smtClean="0">
                <a:solidFill>
                  <a:schemeClr val="dk1"/>
                </a:solidFill>
              </a:rPr>
              <a:t>Service Layer</a:t>
            </a:r>
          </a:p>
          <a:p>
            <a:pPr marL="757238" lvl="1" indent="-342900">
              <a:spcBef>
                <a:spcPts val="0"/>
              </a:spcBef>
              <a:spcAft>
                <a:spcPts val="0"/>
              </a:spcAft>
              <a:buClr>
                <a:schemeClr val="tx2"/>
              </a:buClr>
              <a:buSzPts val="1800"/>
              <a:buFont typeface="Wingdings" panose="05000000000000000000" pitchFamily="2" charset="2"/>
              <a:buChar char="§"/>
            </a:pPr>
            <a:r>
              <a:rPr lang="en-US" dirty="0" smtClean="0">
                <a:solidFill>
                  <a:schemeClr val="dk1"/>
                </a:solidFill>
              </a:rPr>
              <a:t>Infrastructure Layer</a:t>
            </a:r>
          </a:p>
          <a:p>
            <a:pPr marL="457200" lvl="0" indent="-342900">
              <a:spcBef>
                <a:spcPts val="0"/>
              </a:spcBef>
              <a:spcAft>
                <a:spcPts val="0"/>
              </a:spcAft>
              <a:buClr>
                <a:schemeClr val="tx2"/>
              </a:buClr>
              <a:buSzPts val="1800"/>
              <a:buFont typeface="Wingdings" panose="05000000000000000000" pitchFamily="2" charset="2"/>
              <a:buChar char="§"/>
            </a:pPr>
            <a:r>
              <a:rPr lang="en-US" b="1" dirty="0" smtClean="0">
                <a:ea typeface="+mn-ea"/>
                <a:cs typeface="+mn-cs"/>
              </a:rPr>
              <a:t>Programming </a:t>
            </a:r>
            <a:r>
              <a:rPr lang="en-US" b="1" dirty="0">
                <a:ea typeface="+mn-ea"/>
                <a:cs typeface="+mn-cs"/>
              </a:rPr>
              <a:t>Layer  </a:t>
            </a:r>
            <a:r>
              <a:rPr lang="en-US" dirty="0" smtClean="0">
                <a:solidFill>
                  <a:schemeClr val="dk1"/>
                </a:solidFill>
              </a:rPr>
              <a:t>provides -</a:t>
            </a:r>
            <a:r>
              <a:rPr lang="en-US" sz="1800" dirty="0" smtClean="0">
                <a:solidFill>
                  <a:schemeClr val="dk1"/>
                </a:solidFill>
              </a:rPr>
              <a:t>basic </a:t>
            </a:r>
            <a:r>
              <a:rPr lang="en-US" sz="1800" dirty="0">
                <a:solidFill>
                  <a:schemeClr val="dk1"/>
                </a:solidFill>
              </a:rPr>
              <a:t>framework for </a:t>
            </a:r>
            <a:r>
              <a:rPr lang="en-US" sz="1800" dirty="0" smtClean="0">
                <a:solidFill>
                  <a:schemeClr val="dk1"/>
                </a:solidFill>
              </a:rPr>
              <a:t>application, development </a:t>
            </a:r>
            <a:r>
              <a:rPr lang="en-US" sz="1800" dirty="0">
                <a:solidFill>
                  <a:schemeClr val="dk1"/>
                </a:solidFill>
              </a:rPr>
              <a:t>and management</a:t>
            </a:r>
          </a:p>
          <a:p>
            <a:pPr marL="757238" lvl="1" indent="-342900">
              <a:spcBef>
                <a:spcPts val="0"/>
              </a:spcBef>
              <a:spcAft>
                <a:spcPts val="0"/>
              </a:spcAft>
              <a:buClr>
                <a:schemeClr val="tx2"/>
              </a:buClr>
              <a:buSzPts val="1800"/>
              <a:buFont typeface="Wingdings" panose="05000000000000000000" pitchFamily="2" charset="2"/>
              <a:buChar char="§"/>
            </a:pPr>
            <a:r>
              <a:rPr lang="en-US" dirty="0">
                <a:solidFill>
                  <a:schemeClr val="dk1"/>
                </a:solidFill>
              </a:rPr>
              <a:t>It supports range of paradigms like - master / worker </a:t>
            </a:r>
          </a:p>
          <a:p>
            <a:pPr marL="757238" lvl="1" indent="-342900">
              <a:spcBef>
                <a:spcPts val="0"/>
              </a:spcBef>
              <a:spcAft>
                <a:spcPts val="0"/>
              </a:spcAft>
              <a:buClr>
                <a:schemeClr val="tx2"/>
              </a:buClr>
              <a:buSzPts val="1800"/>
              <a:buFont typeface="Wingdings" panose="05000000000000000000" pitchFamily="2" charset="2"/>
              <a:buChar char="§"/>
            </a:pPr>
            <a:r>
              <a:rPr lang="en-US" dirty="0">
                <a:solidFill>
                  <a:schemeClr val="dk1"/>
                </a:solidFill>
              </a:rPr>
              <a:t>Masters generate tasks and workers consume </a:t>
            </a:r>
            <a:r>
              <a:rPr lang="en-US" dirty="0" smtClean="0">
                <a:solidFill>
                  <a:schemeClr val="dk1"/>
                </a:solidFill>
              </a:rPr>
              <a:t>them</a:t>
            </a:r>
            <a:endParaRPr lang="en-US" dirty="0" smtClean="0"/>
          </a:p>
          <a:p>
            <a:pPr marL="114300" lvl="0" indent="0">
              <a:spcBef>
                <a:spcPts val="0"/>
              </a:spcBef>
              <a:spcAft>
                <a:spcPts val="0"/>
              </a:spcAft>
              <a:buClr>
                <a:srgbClr val="000000"/>
              </a:buClr>
              <a:buSzPts val="1800"/>
              <a:buNone/>
            </a:pPr>
            <a:r>
              <a:rPr lang="en-US" b="1" dirty="0"/>
              <a:t>The service layer </a:t>
            </a:r>
            <a:r>
              <a:rPr lang="en-US" dirty="0" smtClean="0">
                <a:solidFill>
                  <a:srgbClr val="000000"/>
                </a:solidFill>
              </a:rPr>
              <a:t>-provides </a:t>
            </a:r>
            <a:r>
              <a:rPr lang="en-US" dirty="0">
                <a:solidFill>
                  <a:srgbClr val="000000"/>
                </a:solidFill>
              </a:rPr>
              <a:t>a range of services - </a:t>
            </a:r>
          </a:p>
          <a:p>
            <a:pPr marL="757238" lvl="1" indent="-342900">
              <a:spcBef>
                <a:spcPts val="0"/>
              </a:spcBef>
              <a:spcAft>
                <a:spcPts val="0"/>
              </a:spcAft>
              <a:buClr>
                <a:schemeClr val="tx2"/>
              </a:buClr>
              <a:buSzPts val="1800"/>
              <a:buFont typeface="Wingdings" panose="05000000000000000000" pitchFamily="2" charset="2"/>
              <a:buChar char="§"/>
            </a:pPr>
            <a:r>
              <a:rPr lang="en-US" dirty="0"/>
              <a:t>Handles scheduling, resource management, and autonomic </a:t>
            </a:r>
            <a:r>
              <a:rPr lang="en-US" dirty="0" smtClean="0"/>
              <a:t>behavior</a:t>
            </a:r>
          </a:p>
          <a:p>
            <a:pPr marL="457200" indent="-342900">
              <a:spcBef>
                <a:spcPts val="0"/>
              </a:spcBef>
              <a:spcAft>
                <a:spcPts val="0"/>
              </a:spcAft>
              <a:buClr>
                <a:schemeClr val="tx2"/>
              </a:buClr>
              <a:buSzPts val="1800"/>
              <a:buFont typeface="Wingdings" panose="05000000000000000000" pitchFamily="2" charset="2"/>
              <a:buChar char="§"/>
            </a:pPr>
            <a:r>
              <a:rPr lang="en-US" b="1" dirty="0" smtClean="0"/>
              <a:t>The </a:t>
            </a:r>
            <a:r>
              <a:rPr lang="en-US" b="1" dirty="0"/>
              <a:t>infrastructure layer </a:t>
            </a:r>
            <a:r>
              <a:rPr lang="en-US" dirty="0">
                <a:solidFill>
                  <a:schemeClr val="dk1"/>
                </a:solidFill>
              </a:rPr>
              <a:t>Provides - </a:t>
            </a:r>
            <a:r>
              <a:rPr lang="en-US" sz="1800" dirty="0" smtClean="0">
                <a:solidFill>
                  <a:schemeClr val="dk1"/>
                </a:solidFill>
              </a:rPr>
              <a:t>Load Balancing, Data Replication, Content </a:t>
            </a:r>
            <a:r>
              <a:rPr lang="en-US" sz="1800" dirty="0">
                <a:solidFill>
                  <a:schemeClr val="dk1"/>
                </a:solidFill>
              </a:rPr>
              <a:t>based </a:t>
            </a:r>
            <a:r>
              <a:rPr lang="en-US" sz="1800" dirty="0" smtClean="0">
                <a:solidFill>
                  <a:schemeClr val="dk1"/>
                </a:solidFill>
              </a:rPr>
              <a:t>routing, Self </a:t>
            </a:r>
            <a:r>
              <a:rPr lang="en-US" sz="1800" dirty="0">
                <a:solidFill>
                  <a:schemeClr val="dk1"/>
                </a:solidFill>
              </a:rPr>
              <a:t>organizing </a:t>
            </a:r>
            <a:r>
              <a:rPr lang="en-US" sz="1800" dirty="0" smtClean="0">
                <a:solidFill>
                  <a:schemeClr val="dk1"/>
                </a:solidFill>
              </a:rPr>
              <a:t>layer.</a:t>
            </a:r>
            <a:r>
              <a:rPr lang="en-US" sz="1800" dirty="0"/>
              <a:t> Federates resources from private clouds, public clouds (AWS, Azure), grids, and data centers.</a:t>
            </a:r>
            <a:endParaRPr lang="en-US" sz="1800" dirty="0">
              <a:solidFill>
                <a:schemeClr val="dk1"/>
              </a:solidFill>
            </a:endParaRPr>
          </a:p>
          <a:p>
            <a:pPr marL="457200" lvl="0" indent="-342900">
              <a:spcBef>
                <a:spcPts val="0"/>
              </a:spcBef>
              <a:spcAft>
                <a:spcPts val="0"/>
              </a:spcAft>
              <a:buClr>
                <a:schemeClr val="tx2"/>
              </a:buClr>
              <a:buSzPts val="1800"/>
              <a:buFont typeface="Wingdings" panose="05000000000000000000" pitchFamily="2" charset="2"/>
              <a:buChar char="§"/>
            </a:pPr>
            <a:endParaRPr lang="en-US" dirty="0">
              <a:solidFill>
                <a:srgbClr val="FF0000"/>
              </a:solidFill>
            </a:endParaRPr>
          </a:p>
          <a:p>
            <a:pPr marL="457200" indent="-342900">
              <a:spcBef>
                <a:spcPts val="0"/>
              </a:spcBef>
              <a:spcAft>
                <a:spcPts val="0"/>
              </a:spcAft>
              <a:buClr>
                <a:schemeClr val="tx2"/>
              </a:buClr>
              <a:buSzPts val="1800"/>
              <a:buFont typeface="Wingdings" panose="05000000000000000000" pitchFamily="2" charset="2"/>
              <a:buChar char="§"/>
            </a:pPr>
            <a:endParaRPr lang="en-US" dirty="0" smtClean="0">
              <a:solidFill>
                <a:schemeClr val="dk1"/>
              </a:solidFill>
            </a:endParaRPr>
          </a:p>
          <a:p>
            <a:pPr marL="757238" lvl="1" indent="-342900">
              <a:spcBef>
                <a:spcPts val="0"/>
              </a:spcBef>
              <a:spcAft>
                <a:spcPts val="0"/>
              </a:spcAft>
              <a:buClr>
                <a:schemeClr val="tx2"/>
              </a:buClr>
              <a:buSzPts val="1800"/>
              <a:buFont typeface="Wingdings" panose="05000000000000000000" pitchFamily="2" charset="2"/>
              <a:buChar char="§"/>
            </a:pPr>
            <a:endParaRPr lang="en-US" dirty="0">
              <a:solidFill>
                <a:srgbClr val="000000"/>
              </a:solidFill>
            </a:endParaRPr>
          </a:p>
        </p:txBody>
      </p:sp>
    </p:spTree>
    <p:extLst>
      <p:ext uri="{BB962C8B-B14F-4D97-AF65-F5344CB8AC3E}">
        <p14:creationId xmlns:p14="http://schemas.microsoft.com/office/powerpoint/2010/main" val="3456950004"/>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Multimedia Cloud</a:t>
            </a:r>
          </a:p>
        </p:txBody>
      </p:sp>
      <p:sp>
        <p:nvSpPr>
          <p:cNvPr id="3" name="Content Placeholder 2"/>
          <p:cNvSpPr>
            <a:spLocks noGrp="1"/>
          </p:cNvSpPr>
          <p:nvPr>
            <p:ph idx="1"/>
          </p:nvPr>
        </p:nvSpPr>
        <p:spPr/>
        <p:txBody>
          <a:bodyPr/>
          <a:lstStyle/>
          <a:p>
            <a:r>
              <a:rPr lang="en-US" dirty="0"/>
              <a:t>Multimedia Cloud refers to cloud computing services specially designed to store, process, and deliver multimedia content—such as videos, images, audio, and interactive media—over the internet.</a:t>
            </a:r>
          </a:p>
        </p:txBody>
      </p:sp>
      <p:pic>
        <p:nvPicPr>
          <p:cNvPr id="4" name="Google Shape;360;p66"/>
          <p:cNvPicPr preferRelativeResize="0"/>
          <p:nvPr/>
        </p:nvPicPr>
        <p:blipFill>
          <a:blip r:embed="rId2">
            <a:alphaModFix/>
          </a:blip>
          <a:stretch>
            <a:fillRect/>
          </a:stretch>
        </p:blipFill>
        <p:spPr>
          <a:xfrm>
            <a:off x="430361" y="2554137"/>
            <a:ext cx="8364675" cy="3843275"/>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4057895629"/>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Multimedia Cloud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309050"/>
              </p:ext>
            </p:extLst>
          </p:nvPr>
        </p:nvGraphicFramePr>
        <p:xfrm>
          <a:off x="342900" y="1272392"/>
          <a:ext cx="8382000" cy="1783080"/>
        </p:xfrm>
        <a:graphic>
          <a:graphicData uri="http://schemas.openxmlformats.org/drawingml/2006/table">
            <a:tbl>
              <a:tblPr/>
              <a:tblGrid>
                <a:gridCol w="4191000">
                  <a:extLst>
                    <a:ext uri="{9D8B030D-6E8A-4147-A177-3AD203B41FA5}">
                      <a16:colId xmlns:a16="http://schemas.microsoft.com/office/drawing/2014/main" val="1128995679"/>
                    </a:ext>
                  </a:extLst>
                </a:gridCol>
                <a:gridCol w="4191000">
                  <a:extLst>
                    <a:ext uri="{9D8B030D-6E8A-4147-A177-3AD203B41FA5}">
                      <a16:colId xmlns:a16="http://schemas.microsoft.com/office/drawing/2014/main" val="3795882415"/>
                    </a:ext>
                  </a:extLst>
                </a:gridCol>
              </a:tblGrid>
              <a:tr h="0">
                <a:tc>
                  <a:txBody>
                    <a:bodyPr/>
                    <a:lstStyle/>
                    <a:p>
                      <a:r>
                        <a:rPr lang="en-US" b="1" dirty="0" smtClean="0"/>
                        <a:t>Service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009997"/>
                  </a:ext>
                </a:extLst>
              </a:tr>
              <a:tr h="0">
                <a:tc>
                  <a:txBody>
                    <a:bodyPr/>
                    <a:lstStyle/>
                    <a:p>
                      <a:r>
                        <a:rPr lang="en-US" b="1" dirty="0"/>
                        <a:t>YouTube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Video hosting and streaming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198570"/>
                  </a:ext>
                </a:extLst>
              </a:tr>
              <a:tr h="0">
                <a:tc>
                  <a:txBody>
                    <a:bodyPr/>
                    <a:lstStyle/>
                    <a:p>
                      <a:r>
                        <a:rPr lang="en-US" b="1" dirty="0"/>
                        <a:t>Netflix</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Cloud-based video streaming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959937"/>
                  </a:ext>
                </a:extLst>
              </a:tr>
              <a:tr h="0">
                <a:tc>
                  <a:txBody>
                    <a:bodyPr/>
                    <a:lstStyle/>
                    <a:p>
                      <a:r>
                        <a:rPr lang="en-US" b="1" dirty="0"/>
                        <a:t>Adobe Creative Cloud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Cloud media editing and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278525"/>
                  </a:ext>
                </a:extLst>
              </a:tr>
              <a:tr h="0">
                <a:tc>
                  <a:txBody>
                    <a:bodyPr/>
                    <a:lstStyle/>
                    <a:p>
                      <a:r>
                        <a:rPr lang="en-US" b="1"/>
                        <a:t>Twitch</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Live video game streaming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184963"/>
                  </a:ext>
                </a:extLst>
              </a:tr>
              <a:tr h="0">
                <a:tc>
                  <a:txBody>
                    <a:bodyPr/>
                    <a:lstStyle/>
                    <a:p>
                      <a:r>
                        <a:rPr lang="en-US" b="1"/>
                        <a:t>Spotify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Cloud music streaming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504780"/>
                  </a:ext>
                </a:extLst>
              </a:tr>
            </a:tbl>
          </a:graphicData>
        </a:graphic>
      </p:graphicFrame>
      <p:sp>
        <p:nvSpPr>
          <p:cNvPr id="5" name="TextBox 4"/>
          <p:cNvSpPr txBox="1"/>
          <p:nvPr/>
        </p:nvSpPr>
        <p:spPr>
          <a:xfrm>
            <a:off x="342900" y="3204839"/>
            <a:ext cx="8312828" cy="1631216"/>
          </a:xfrm>
          <a:prstGeom prst="rect">
            <a:avLst/>
          </a:prstGeom>
          <a:noFill/>
        </p:spPr>
        <p:txBody>
          <a:bodyPr wrap="square" rtlCol="0">
            <a:spAutoFit/>
          </a:bodyPr>
          <a:lstStyle/>
          <a:p>
            <a:pPr marL="114300" lvl="0">
              <a:spcBef>
                <a:spcPts val="0"/>
              </a:spcBef>
              <a:spcAft>
                <a:spcPts val="0"/>
              </a:spcAft>
              <a:buClr>
                <a:schemeClr val="dk1"/>
              </a:buClr>
              <a:buSzPts val="1800"/>
            </a:pPr>
            <a:r>
              <a:rPr lang="en-US" sz="2000" b="1" dirty="0" smtClean="0"/>
              <a:t>IPTV </a:t>
            </a:r>
            <a:r>
              <a:rPr lang="en-US" sz="2000" b="1" dirty="0"/>
              <a:t>(Internet Protocol Television)</a:t>
            </a:r>
            <a:r>
              <a:rPr lang="en-US" sz="2000" dirty="0"/>
              <a:t> is a technology that delivers television content over Internet Protocol (IP) networks instead of traditional terrestrial, satellite, or cable formats. You can watch your favorite TV shows from computers, laptops, and mobile devices.</a:t>
            </a:r>
          </a:p>
          <a:p>
            <a:pPr marL="114300" lvl="0">
              <a:spcBef>
                <a:spcPts val="0"/>
              </a:spcBef>
              <a:spcAft>
                <a:spcPts val="0"/>
              </a:spcAft>
              <a:buClr>
                <a:schemeClr val="dk1"/>
              </a:buClr>
              <a:buSzPts val="1800"/>
            </a:pPr>
            <a:r>
              <a:rPr lang="en-US" sz="2000" dirty="0"/>
              <a:t>Ex: Smart TV, Apple TV,</a:t>
            </a:r>
            <a:r>
              <a:rPr lang="en" sz="2000" dirty="0"/>
              <a:t> Google chromecast, </a:t>
            </a:r>
            <a:endParaRPr lang="en-US" sz="2000" dirty="0"/>
          </a:p>
        </p:txBody>
      </p:sp>
      <p:pic>
        <p:nvPicPr>
          <p:cNvPr id="6" name="Google Shape;390;p71"/>
          <p:cNvPicPr preferRelativeResize="0"/>
          <p:nvPr/>
        </p:nvPicPr>
        <p:blipFill rotWithShape="1">
          <a:blip r:embed="rId2">
            <a:alphaModFix/>
          </a:blip>
          <a:srcRect t="17678" b="17790"/>
          <a:stretch/>
        </p:blipFill>
        <p:spPr>
          <a:xfrm>
            <a:off x="378600" y="5143831"/>
            <a:ext cx="3289041" cy="1642370"/>
          </a:xfrm>
          <a:prstGeom prst="rect">
            <a:avLst/>
          </a:prstGeom>
          <a:noFill/>
          <a:ln>
            <a:noFill/>
          </a:ln>
        </p:spPr>
      </p:pic>
      <p:pic>
        <p:nvPicPr>
          <p:cNvPr id="8" name="Picture 7"/>
          <p:cNvPicPr>
            <a:picLocks noChangeAspect="1"/>
          </p:cNvPicPr>
          <p:nvPr/>
        </p:nvPicPr>
        <p:blipFill rotWithShape="1">
          <a:blip r:embed="rId3"/>
          <a:srcRect t="17006" b="16694"/>
          <a:stretch/>
        </p:blipFill>
        <p:spPr>
          <a:xfrm>
            <a:off x="4126685" y="5086905"/>
            <a:ext cx="2354014" cy="1233996"/>
          </a:xfrm>
          <a:prstGeom prst="rect">
            <a:avLst/>
          </a:prstGeom>
        </p:spPr>
      </p:pic>
      <p:pic>
        <p:nvPicPr>
          <p:cNvPr id="9" name="Picture 8"/>
          <p:cNvPicPr>
            <a:picLocks noChangeAspect="1"/>
          </p:cNvPicPr>
          <p:nvPr/>
        </p:nvPicPr>
        <p:blipFill>
          <a:blip r:embed="rId4"/>
          <a:stretch>
            <a:fillRect/>
          </a:stretch>
        </p:blipFill>
        <p:spPr>
          <a:xfrm>
            <a:off x="6939743" y="4950876"/>
            <a:ext cx="1653841" cy="1370025"/>
          </a:xfrm>
          <a:prstGeom prst="rect">
            <a:avLst/>
          </a:prstGeom>
        </p:spPr>
      </p:pic>
    </p:spTree>
    <p:extLst>
      <p:ext uri="{BB962C8B-B14F-4D97-AF65-F5344CB8AC3E}">
        <p14:creationId xmlns:p14="http://schemas.microsoft.com/office/powerpoint/2010/main" val="1042398929"/>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Multimedia Cloud</a:t>
            </a:r>
          </a:p>
        </p:txBody>
      </p:sp>
      <p:sp>
        <p:nvSpPr>
          <p:cNvPr id="3" name="Content Placeholder 2"/>
          <p:cNvSpPr>
            <a:spLocks noGrp="1"/>
          </p:cNvSpPr>
          <p:nvPr>
            <p:ph idx="1"/>
          </p:nvPr>
        </p:nvSpPr>
        <p:spPr/>
        <p:txBody>
          <a:bodyPr/>
          <a:lstStyle/>
          <a:p>
            <a:r>
              <a:rPr lang="en-US" b="1" dirty="0">
                <a:solidFill>
                  <a:schemeClr val="dk1"/>
                </a:solidFill>
              </a:rPr>
              <a:t>over-the-top (OTT) </a:t>
            </a:r>
            <a:r>
              <a:rPr lang="en-US" dirty="0">
                <a:solidFill>
                  <a:schemeClr val="dk1"/>
                </a:solidFill>
              </a:rPr>
              <a:t>media service is a </a:t>
            </a:r>
            <a:r>
              <a:rPr lang="en-US" dirty="0">
                <a:solidFill>
                  <a:schemeClr val="dk1"/>
                </a:solidFill>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media</a:t>
            </a:r>
            <a:r>
              <a:rPr lang="en-US" dirty="0">
                <a:solidFill>
                  <a:schemeClr val="dk1"/>
                </a:solidFill>
              </a:rPr>
              <a:t> service offered </a:t>
            </a:r>
            <a:r>
              <a:rPr lang="en-US" dirty="0">
                <a:solidFill>
                  <a:schemeClr val="dk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directly to viewers</a:t>
            </a:r>
            <a:r>
              <a:rPr lang="en-US" dirty="0">
                <a:solidFill>
                  <a:schemeClr val="dk1"/>
                </a:solidFill>
              </a:rPr>
              <a:t> via the </a:t>
            </a:r>
            <a:r>
              <a:rPr lang="en-US" dirty="0">
                <a:solidFill>
                  <a:schemeClr val="dk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Internet</a:t>
            </a:r>
            <a:r>
              <a:rPr lang="en-US" dirty="0">
                <a:solidFill>
                  <a:schemeClr val="dk1"/>
                </a:solidFill>
              </a:rPr>
              <a:t>. OTT bypasses </a:t>
            </a:r>
            <a:r>
              <a:rPr lang="en-US" dirty="0">
                <a:solidFill>
                  <a:schemeClr val="dk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cable</a:t>
            </a:r>
            <a:r>
              <a:rPr lang="en-US" dirty="0">
                <a:solidFill>
                  <a:schemeClr val="dk1"/>
                </a:solidFill>
              </a:rPr>
              <a:t>, </a:t>
            </a:r>
            <a:r>
              <a:rPr lang="en-US" dirty="0">
                <a:solidFill>
                  <a:schemeClr val="dk1"/>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broadcast</a:t>
            </a:r>
            <a:r>
              <a:rPr lang="en-US" dirty="0">
                <a:solidFill>
                  <a:schemeClr val="dk1"/>
                </a:solidFill>
              </a:rPr>
              <a:t>, and </a:t>
            </a:r>
            <a:r>
              <a:rPr lang="en-US" dirty="0">
                <a:solidFill>
                  <a:schemeClr val="dk1"/>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satellite television</a:t>
            </a:r>
            <a:r>
              <a:rPr lang="en-US" dirty="0">
                <a:solidFill>
                  <a:schemeClr val="dk1"/>
                </a:solidFill>
              </a:rPr>
              <a:t> platforms.</a:t>
            </a:r>
          </a:p>
          <a:p>
            <a:pPr marL="114300" indent="0">
              <a:spcBef>
                <a:spcPts val="0"/>
              </a:spcBef>
              <a:spcAft>
                <a:spcPts val="0"/>
              </a:spcAft>
              <a:buClr>
                <a:schemeClr val="dk1"/>
              </a:buClr>
              <a:buSzPts val="1800"/>
              <a:buNone/>
            </a:pPr>
            <a:r>
              <a:rPr lang="en-US" dirty="0">
                <a:solidFill>
                  <a:schemeClr val="dk1"/>
                </a:solidFill>
              </a:rPr>
              <a:t>Ex: NETFLIX Are offering - Direct-to-Consumer services With Low Prices, Advanced User Interfaces and Easy-to-Access Multi Stream Video. Popular IPTV services include: Disney+, Hulu, HBO Max, and Peacock TV,  </a:t>
            </a:r>
            <a:r>
              <a:rPr lang="en-US" dirty="0">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Discovery+</a:t>
            </a:r>
            <a:r>
              <a:rPr lang="en-US" dirty="0"/>
              <a:t>, </a:t>
            </a:r>
            <a:r>
              <a:rPr lang="en-US" dirty="0">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Paramount+</a:t>
            </a:r>
            <a:r>
              <a:rPr lang="en-US" dirty="0"/>
              <a:t>, </a:t>
            </a:r>
            <a:r>
              <a:rPr lang="en-US" dirty="0">
                <a:solidFill>
                  <a:schemeClr val="dk1"/>
                </a:solidFill>
              </a:rPr>
              <a:t>and </a:t>
            </a:r>
            <a:r>
              <a:rPr lang="en-US" dirty="0">
                <a:solidFill>
                  <a:schemeClr val="dk1"/>
                </a:solidFil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Amazon Prime </a:t>
            </a:r>
            <a:r>
              <a:rPr lang="en-US" dirty="0">
                <a:solidFill>
                  <a:schemeClr val="dk1"/>
                </a:solidFil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Video</a:t>
            </a:r>
            <a:endParaRPr lang="en-US" dirty="0">
              <a:solidFill>
                <a:schemeClr val="dk1"/>
              </a:solidFill>
            </a:endParaRPr>
          </a:p>
          <a:p>
            <a:pPr lvl="0"/>
            <a:r>
              <a:rPr lang="en-US" b="1" dirty="0">
                <a:solidFill>
                  <a:schemeClr val="dk1"/>
                </a:solidFill>
              </a:rPr>
              <a:t>OTT messaging </a:t>
            </a:r>
            <a:r>
              <a:rPr lang="en-US" dirty="0" smtClean="0">
                <a:solidFill>
                  <a:schemeClr val="dk1"/>
                </a:solidFill>
              </a:rPr>
              <a:t>is </a:t>
            </a:r>
            <a:r>
              <a:rPr lang="en-US" dirty="0">
                <a:solidFill>
                  <a:schemeClr val="dk1"/>
                </a:solidFill>
              </a:rPr>
              <a:t>defined as </a:t>
            </a:r>
            <a:r>
              <a:rPr lang="en-US" dirty="0">
                <a:solidFill>
                  <a:schemeClr val="dk1"/>
                </a:solidFill>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instant messaging</a:t>
            </a:r>
            <a:r>
              <a:rPr lang="en-US" dirty="0">
                <a:solidFill>
                  <a:schemeClr val="dk1"/>
                </a:solidFill>
              </a:rPr>
              <a:t> services or </a:t>
            </a:r>
            <a:r>
              <a:rPr lang="en-US" dirty="0" err="1" smtClean="0">
                <a:solidFill>
                  <a:schemeClr val="dk1"/>
                </a:solidFill>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onlinechat</a:t>
            </a:r>
            <a:r>
              <a:rPr lang="en-US" dirty="0" smtClean="0">
                <a:solidFill>
                  <a:schemeClr val="dk1"/>
                </a:solidFill>
              </a:rPr>
              <a:t> </a:t>
            </a:r>
            <a:r>
              <a:rPr lang="en-US" dirty="0">
                <a:solidFill>
                  <a:schemeClr val="dk1"/>
                </a:solidFill>
              </a:rPr>
              <a:t>provided by third </a:t>
            </a:r>
            <a:r>
              <a:rPr lang="en-US" dirty="0" smtClean="0">
                <a:solidFill>
                  <a:schemeClr val="dk1"/>
                </a:solidFill>
              </a:rPr>
              <a:t>parties as </a:t>
            </a:r>
            <a:r>
              <a:rPr lang="en-US" dirty="0">
                <a:solidFill>
                  <a:schemeClr val="dk1"/>
                </a:solidFill>
              </a:rPr>
              <a:t>an alternative to </a:t>
            </a:r>
            <a:r>
              <a:rPr lang="en-US" dirty="0">
                <a:solidFill>
                  <a:schemeClr val="dk1"/>
                </a:solidFill>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text messaging</a:t>
            </a:r>
            <a:r>
              <a:rPr lang="en-US" dirty="0">
                <a:solidFill>
                  <a:schemeClr val="dk1"/>
                </a:solidFill>
              </a:rPr>
              <a:t> services provided by a </a:t>
            </a:r>
            <a:r>
              <a:rPr lang="en-US" dirty="0">
                <a:solidFill>
                  <a:schemeClr val="dk1"/>
                </a:solidFill>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mobile network operator</a:t>
            </a:r>
            <a:r>
              <a:rPr lang="en-US" dirty="0">
                <a:solidFill>
                  <a:schemeClr val="dk1"/>
                </a:solidFill>
              </a:rPr>
              <a:t>. </a:t>
            </a:r>
          </a:p>
          <a:p>
            <a:pPr marL="114300" lvl="0" indent="0">
              <a:spcBef>
                <a:spcPts val="0"/>
              </a:spcBef>
              <a:spcAft>
                <a:spcPts val="0"/>
              </a:spcAft>
              <a:buSzPts val="1800"/>
              <a:buNone/>
            </a:pPr>
            <a:r>
              <a:rPr lang="en-US" dirty="0">
                <a:solidFill>
                  <a:schemeClr val="dk1"/>
                </a:solidFill>
              </a:rPr>
              <a:t>For Ex. - </a:t>
            </a:r>
            <a:r>
              <a:rPr lang="en-US" dirty="0">
                <a:solidFill>
                  <a:schemeClr val="dk1"/>
                </a:solidFill>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WhatsApp</a:t>
            </a:r>
            <a:r>
              <a:rPr lang="en-US" dirty="0">
                <a:solidFill>
                  <a:schemeClr val="dk1"/>
                </a:solidFill>
              </a:rPr>
              <a:t>, </a:t>
            </a:r>
            <a:r>
              <a:rPr lang="en-US" dirty="0">
                <a:solidFill>
                  <a:schemeClr val="dk1"/>
                </a:solidFill>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Viber</a:t>
            </a:r>
            <a:r>
              <a:rPr lang="en-US" dirty="0">
                <a:solidFill>
                  <a:schemeClr val="dk1"/>
                </a:solidFill>
              </a:rPr>
              <a:t>, </a:t>
            </a:r>
            <a:r>
              <a:rPr lang="en-US" dirty="0">
                <a:solidFill>
                  <a:schemeClr val="dk1"/>
                </a:solidFill>
                <a:hlinkClick r:id="rId1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WeChat</a:t>
            </a:r>
            <a:r>
              <a:rPr lang="en-US" dirty="0">
                <a:solidFill>
                  <a:schemeClr val="dk1"/>
                </a:solidFill>
              </a:rPr>
              <a:t>, </a:t>
            </a:r>
            <a:r>
              <a:rPr lang="en-US" dirty="0" err="1">
                <a:solidFill>
                  <a:schemeClr val="dk1"/>
                </a:solidFill>
                <a:hlinkClick r:id="rId1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iMessage</a:t>
            </a:r>
            <a:r>
              <a:rPr lang="en-US" dirty="0">
                <a:solidFill>
                  <a:schemeClr val="dk1"/>
                </a:solidFill>
              </a:rPr>
              <a:t>, </a:t>
            </a:r>
            <a:r>
              <a:rPr lang="en-US" dirty="0">
                <a:solidFill>
                  <a:schemeClr val="dk1"/>
                </a:solidFill>
                <a:hlinkClick r:id="rId1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Skype</a:t>
            </a:r>
            <a:r>
              <a:rPr lang="en-US" dirty="0">
                <a:solidFill>
                  <a:schemeClr val="dk1"/>
                </a:solidFill>
              </a:rPr>
              <a:t>, </a:t>
            </a:r>
            <a:r>
              <a:rPr lang="en-US" dirty="0">
                <a:solidFill>
                  <a:schemeClr val="dk1"/>
                </a:solidFill>
                <a:hlinkClick r:id="rId2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Telegram</a:t>
            </a:r>
            <a:r>
              <a:rPr lang="en-US" dirty="0" smtClean="0">
                <a:solidFill>
                  <a:schemeClr val="dk1"/>
                </a:solidFill>
              </a:rPr>
              <a:t>.</a:t>
            </a:r>
          </a:p>
          <a:p>
            <a:pPr marL="114300" lvl="0" indent="0">
              <a:spcBef>
                <a:spcPts val="0"/>
              </a:spcBef>
              <a:spcAft>
                <a:spcPts val="0"/>
              </a:spcAft>
              <a:buSzPts val="1800"/>
              <a:buNone/>
            </a:pPr>
            <a:endParaRPr lang="en-US" dirty="0" smtClean="0">
              <a:solidFill>
                <a:schemeClr val="dk1"/>
              </a:solidFill>
            </a:endParaRPr>
          </a:p>
          <a:p>
            <a:pPr marL="457200" lvl="0" indent="-342900">
              <a:spcBef>
                <a:spcPts val="0"/>
              </a:spcBef>
              <a:spcAft>
                <a:spcPts val="0"/>
              </a:spcAft>
              <a:buSzPts val="1800"/>
            </a:pPr>
            <a:r>
              <a:rPr lang="en" b="1" dirty="0">
                <a:solidFill>
                  <a:srgbClr val="202122"/>
                </a:solidFill>
                <a:highlight>
                  <a:srgbClr val="FFFFFF"/>
                </a:highlight>
              </a:rPr>
              <a:t>OTT voice </a:t>
            </a:r>
            <a:r>
              <a:rPr lang="en" b="1" dirty="0" smtClean="0">
                <a:solidFill>
                  <a:srgbClr val="202122"/>
                </a:solidFill>
                <a:highlight>
                  <a:srgbClr val="FFFFFF"/>
                </a:highlight>
              </a:rPr>
              <a:t>calling </a:t>
            </a:r>
            <a:r>
              <a:rPr lang="en-US" dirty="0"/>
              <a:t>refers to </a:t>
            </a:r>
            <a:r>
              <a:rPr lang="en-US" b="1" dirty="0"/>
              <a:t>voice communication services</a:t>
            </a:r>
            <a:r>
              <a:rPr lang="en-US" dirty="0"/>
              <a:t> delivered via the </a:t>
            </a:r>
            <a:r>
              <a:rPr lang="en-US" b="1" dirty="0" smtClean="0"/>
              <a:t>internet.</a:t>
            </a:r>
            <a:r>
              <a:rPr lang="en-US" dirty="0">
                <a:solidFill>
                  <a:srgbClr val="202122"/>
                </a:solidFill>
                <a:highlight>
                  <a:srgbClr val="FFFFFF"/>
                </a:highlight>
              </a:rPr>
              <a:t> as provided by </a:t>
            </a:r>
            <a:r>
              <a:rPr lang="en-US" dirty="0">
                <a:solidFill>
                  <a:srgbClr val="0645AD"/>
                </a:solidFill>
                <a:highlight>
                  <a:srgbClr val="FFFFFF"/>
                </a:highlight>
                <a:uFill>
                  <a:noFill/>
                </a:uFill>
                <a:hlinkClick r:id="rId2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FaceTime</a:t>
            </a:r>
            <a:r>
              <a:rPr lang="en-US" dirty="0">
                <a:solidFill>
                  <a:srgbClr val="202122"/>
                </a:solidFill>
                <a:highlight>
                  <a:srgbClr val="FFFFFF"/>
                </a:highlight>
              </a:rPr>
              <a:t>, </a:t>
            </a:r>
            <a:r>
              <a:rPr lang="en-US" dirty="0">
                <a:solidFill>
                  <a:srgbClr val="0645AD"/>
                </a:solidFill>
                <a:highlight>
                  <a:srgbClr val="FFFFFF"/>
                </a:highlight>
                <a:uFill>
                  <a:noFill/>
                </a:uFill>
                <a:hlinkClick r:id="rId1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Skype</a:t>
            </a:r>
            <a:r>
              <a:rPr lang="en-US" dirty="0">
                <a:solidFill>
                  <a:srgbClr val="202122"/>
                </a:solidFill>
                <a:highlight>
                  <a:srgbClr val="FFFFFF"/>
                </a:highlight>
              </a:rPr>
              <a:t>, </a:t>
            </a:r>
            <a:r>
              <a:rPr lang="en-US" dirty="0">
                <a:solidFill>
                  <a:srgbClr val="0645AD"/>
                </a:solidFill>
                <a:highlight>
                  <a:srgbClr val="FFFFFF"/>
                </a:highlight>
                <a:uFill>
                  <a:noFill/>
                </a:uFill>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Viber</a:t>
            </a:r>
            <a:r>
              <a:rPr lang="en-US" dirty="0">
                <a:solidFill>
                  <a:srgbClr val="202122"/>
                </a:solidFill>
                <a:highlight>
                  <a:srgbClr val="FFFFFF"/>
                </a:highlight>
              </a:rPr>
              <a:t>, </a:t>
            </a:r>
            <a:r>
              <a:rPr lang="en-US" dirty="0">
                <a:solidFill>
                  <a:srgbClr val="0645AD"/>
                </a:solidFill>
                <a:highlight>
                  <a:srgbClr val="FFFFFF"/>
                </a:highlight>
                <a:uFill>
                  <a:noFill/>
                </a:uFill>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WhatsApp</a:t>
            </a:r>
            <a:r>
              <a:rPr lang="en-US" dirty="0">
                <a:solidFill>
                  <a:srgbClr val="202122"/>
                </a:solidFill>
                <a:highlight>
                  <a:srgbClr val="FFFFFF"/>
                </a:highlight>
              </a:rPr>
              <a:t>, </a:t>
            </a:r>
            <a:r>
              <a:rPr lang="en-US" dirty="0">
                <a:solidFill>
                  <a:srgbClr val="0645AD"/>
                </a:solidFill>
                <a:highlight>
                  <a:srgbClr val="FFFFFF"/>
                </a:highlight>
                <a:uFill>
                  <a:noFill/>
                </a:uFill>
                <a:hlinkClick r:id="rId1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WeChat</a:t>
            </a:r>
            <a:r>
              <a:rPr lang="en-US" dirty="0">
                <a:solidFill>
                  <a:srgbClr val="202122"/>
                </a:solidFill>
                <a:highlight>
                  <a:srgbClr val="FFFFFF"/>
                </a:highlight>
              </a:rPr>
              <a:t>, and </a:t>
            </a:r>
            <a:r>
              <a:rPr lang="en-US" dirty="0">
                <a:solidFill>
                  <a:srgbClr val="0645AD"/>
                </a:solidFill>
                <a:highlight>
                  <a:srgbClr val="FFFFFF"/>
                </a:highlight>
                <a:uFill>
                  <a:noFill/>
                </a:uFill>
                <a:hlinkClick r:id="rId2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Zoom</a:t>
            </a:r>
            <a:r>
              <a:rPr lang="en-US" dirty="0">
                <a:solidFill>
                  <a:srgbClr val="202122"/>
                </a:solidFill>
                <a:highlight>
                  <a:srgbClr val="FFFFFF"/>
                </a:highlight>
              </a:rPr>
              <a:t> </a:t>
            </a:r>
          </a:p>
          <a:p>
            <a:pPr marL="457200" indent="-342900">
              <a:spcBef>
                <a:spcPts val="0"/>
              </a:spcBef>
              <a:spcAft>
                <a:spcPts val="0"/>
              </a:spcAft>
              <a:buSzPts val="1800"/>
            </a:pPr>
            <a:endParaRPr lang="en-US" dirty="0">
              <a:solidFill>
                <a:schemeClr val="dk1"/>
              </a:solidFill>
            </a:endParaRPr>
          </a:p>
        </p:txBody>
      </p:sp>
    </p:spTree>
    <p:extLst>
      <p:ext uri="{BB962C8B-B14F-4D97-AF65-F5344CB8AC3E}">
        <p14:creationId xmlns:p14="http://schemas.microsoft.com/office/powerpoint/2010/main" val="1652066105"/>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Multimedia Cloud</a:t>
            </a:r>
          </a:p>
        </p:txBody>
      </p:sp>
      <p:pic>
        <p:nvPicPr>
          <p:cNvPr id="4" name="Google Shape;454;p82"/>
          <p:cNvPicPr preferRelativeResize="0">
            <a:picLocks noGrp="1"/>
          </p:cNvPicPr>
          <p:nvPr>
            <p:ph idx="1"/>
          </p:nvPr>
        </p:nvPicPr>
        <p:blipFill>
          <a:blip r:embed="rId2">
            <a:alphaModFix/>
          </a:blip>
          <a:stretch>
            <a:fillRect/>
          </a:stretch>
        </p:blipFill>
        <p:spPr>
          <a:xfrm>
            <a:off x="1147762" y="1714500"/>
            <a:ext cx="6696075" cy="4343400"/>
          </a:xfrm>
          <a:prstGeom prst="rect">
            <a:avLst/>
          </a:prstGeom>
          <a:noFill/>
          <a:ln>
            <a:noFill/>
          </a:ln>
        </p:spPr>
      </p:pic>
    </p:spTree>
    <p:extLst>
      <p:ext uri="{BB962C8B-B14F-4D97-AF65-F5344CB8AC3E}">
        <p14:creationId xmlns:p14="http://schemas.microsoft.com/office/powerpoint/2010/main" val="1313599116"/>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Energy Aware Cloud Computing</a:t>
            </a:r>
            <a:endParaRPr lang="en-US" dirty="0"/>
          </a:p>
        </p:txBody>
      </p:sp>
      <p:sp>
        <p:nvSpPr>
          <p:cNvPr id="3" name="Content Placeholder 2"/>
          <p:cNvSpPr>
            <a:spLocks noGrp="1"/>
          </p:cNvSpPr>
          <p:nvPr>
            <p:ph idx="1"/>
          </p:nvPr>
        </p:nvSpPr>
        <p:spPr/>
        <p:txBody>
          <a:bodyPr/>
          <a:lstStyle/>
          <a:p>
            <a:r>
              <a:rPr lang="en-US" sz="1800" dirty="0"/>
              <a:t>Green Computing (or Green IT) is the practice of environmentally sustainable computing that focuses on reducing the energy consumption, e-waste, and overall environmental impact of IT </a:t>
            </a:r>
            <a:r>
              <a:rPr lang="en-US" sz="1800" dirty="0" smtClean="0"/>
              <a:t>systems. It </a:t>
            </a:r>
            <a:r>
              <a:rPr lang="en-US" sz="1800" dirty="0"/>
              <a:t>applies to hardware, software, data centers, and user practices</a:t>
            </a:r>
            <a:r>
              <a:rPr lang="en-US" sz="1800" dirty="0" smtClean="0"/>
              <a:t>.</a:t>
            </a:r>
          </a:p>
          <a:p>
            <a:r>
              <a:rPr lang="en-US" sz="1800" b="1" dirty="0"/>
              <a:t>Key Issues </a:t>
            </a:r>
            <a:endParaRPr lang="en-US" sz="1800" b="1" dirty="0" smtClean="0"/>
          </a:p>
          <a:p>
            <a:pPr lvl="1"/>
            <a:r>
              <a:rPr lang="en-US" sz="1800" dirty="0" smtClean="0"/>
              <a:t>High </a:t>
            </a:r>
            <a:r>
              <a:rPr lang="en-US" sz="1800" dirty="0"/>
              <a:t>Power </a:t>
            </a:r>
            <a:r>
              <a:rPr lang="en-US" sz="1800" dirty="0" smtClean="0"/>
              <a:t>Consumption </a:t>
            </a:r>
          </a:p>
          <a:p>
            <a:pPr lvl="1"/>
            <a:r>
              <a:rPr lang="en-US" sz="1800" dirty="0" smtClean="0"/>
              <a:t>Cooling Requirements </a:t>
            </a:r>
          </a:p>
          <a:p>
            <a:pPr lvl="1"/>
            <a:r>
              <a:rPr lang="en-US" sz="1800" dirty="0" smtClean="0"/>
              <a:t>Underutilization </a:t>
            </a:r>
            <a:r>
              <a:rPr lang="en-US" sz="1800" dirty="0"/>
              <a:t>of </a:t>
            </a:r>
            <a:r>
              <a:rPr lang="en-US" sz="1800" dirty="0" smtClean="0"/>
              <a:t>Resources </a:t>
            </a:r>
          </a:p>
          <a:p>
            <a:pPr lvl="1"/>
            <a:r>
              <a:rPr lang="en-US" sz="1800" dirty="0" smtClean="0"/>
              <a:t>Carbon Footprint </a:t>
            </a:r>
          </a:p>
          <a:p>
            <a:pPr lvl="1"/>
            <a:r>
              <a:rPr lang="en-US" sz="1800" dirty="0" smtClean="0"/>
              <a:t>Lack </a:t>
            </a:r>
            <a:r>
              <a:rPr lang="en-US" sz="1800" dirty="0"/>
              <a:t>of Energy-Aware </a:t>
            </a:r>
            <a:endParaRPr lang="en-US" sz="1800" dirty="0" smtClean="0"/>
          </a:p>
          <a:p>
            <a:pPr lvl="1"/>
            <a:r>
              <a:rPr lang="en-US" sz="1800" dirty="0" smtClean="0"/>
              <a:t>Security </a:t>
            </a:r>
            <a:r>
              <a:rPr lang="en-US" sz="1800" dirty="0"/>
              <a:t>vs. Energy </a:t>
            </a:r>
            <a:r>
              <a:rPr lang="en-US" sz="1800" dirty="0" smtClean="0"/>
              <a:t>Trade-offs </a:t>
            </a:r>
          </a:p>
          <a:p>
            <a:pPr lvl="1"/>
            <a:r>
              <a:rPr lang="en-US" sz="1800" dirty="0" smtClean="0"/>
              <a:t>Data </a:t>
            </a:r>
            <a:r>
              <a:rPr lang="en-US" sz="1800" dirty="0"/>
              <a:t>Transfer Energy </a:t>
            </a:r>
            <a:endParaRPr lang="en-US" sz="1800" dirty="0" smtClean="0"/>
          </a:p>
          <a:p>
            <a:pPr lvl="1"/>
            <a:r>
              <a:rPr lang="en-US" sz="1800" dirty="0" smtClean="0"/>
              <a:t>Infrequent </a:t>
            </a:r>
            <a:r>
              <a:rPr lang="en-US" sz="1800" dirty="0"/>
              <a:t>Hardware Refresh</a:t>
            </a:r>
          </a:p>
        </p:txBody>
      </p:sp>
      <p:sp>
        <p:nvSpPr>
          <p:cNvPr id="7" name="TextBox 6"/>
          <p:cNvSpPr txBox="1"/>
          <p:nvPr/>
        </p:nvSpPr>
        <p:spPr>
          <a:xfrm>
            <a:off x="4119239" y="2405848"/>
            <a:ext cx="4557943" cy="4056495"/>
          </a:xfrm>
          <a:prstGeom prst="rect">
            <a:avLst/>
          </a:prstGeom>
          <a:noFill/>
        </p:spPr>
        <p:txBody>
          <a:bodyPr wrap="square" rtlCol="0">
            <a:spAutoFit/>
          </a:bodyPr>
          <a:lstStyle/>
          <a:p>
            <a:r>
              <a:rPr lang="en-US" sz="1800" b="1" dirty="0"/>
              <a:t>Best </a:t>
            </a:r>
            <a:r>
              <a:rPr lang="en-US" sz="1800" b="1" dirty="0" smtClean="0"/>
              <a:t>Practices</a:t>
            </a:r>
            <a:r>
              <a:rPr lang="en-US" sz="1800" dirty="0" smtClean="0"/>
              <a:t>:</a:t>
            </a:r>
          </a:p>
          <a:p>
            <a:pPr marL="557213" lvl="1" indent="-214313" eaLnBrk="1" hangingPunct="1">
              <a:spcBef>
                <a:spcPct val="20000"/>
              </a:spcBef>
              <a:buClr>
                <a:schemeClr val="hlink"/>
              </a:buClr>
              <a:buSzPct val="55000"/>
              <a:buFont typeface="Wingdings" panose="05000000000000000000" pitchFamily="2" charset="2"/>
              <a:buChar char="n"/>
            </a:pPr>
            <a:r>
              <a:rPr lang="en-US" sz="1800" dirty="0">
                <a:latin typeface="+mn-lt"/>
              </a:rPr>
              <a:t>Use green-certified data centers (e.g., LEED-certified)</a:t>
            </a:r>
          </a:p>
          <a:p>
            <a:pPr marL="557213" lvl="1" indent="-214313" eaLnBrk="1" hangingPunct="1">
              <a:spcBef>
                <a:spcPct val="20000"/>
              </a:spcBef>
              <a:buClr>
                <a:schemeClr val="hlink"/>
              </a:buClr>
              <a:buSzPct val="55000"/>
              <a:buFont typeface="Wingdings" panose="05000000000000000000" pitchFamily="2" charset="2"/>
              <a:buChar char="n"/>
            </a:pPr>
            <a:r>
              <a:rPr lang="en-US" sz="1800" dirty="0">
                <a:latin typeface="+mn-lt"/>
              </a:rPr>
              <a:t>Adopt renewable energy sources (solar, wind)</a:t>
            </a:r>
          </a:p>
          <a:p>
            <a:pPr marL="557213" lvl="1" indent="-214313" eaLnBrk="1" hangingPunct="1">
              <a:spcBef>
                <a:spcPct val="20000"/>
              </a:spcBef>
              <a:buClr>
                <a:schemeClr val="hlink"/>
              </a:buClr>
              <a:buSzPct val="55000"/>
              <a:buFont typeface="Wingdings" panose="05000000000000000000" pitchFamily="2" charset="2"/>
              <a:buChar char="n"/>
            </a:pPr>
            <a:r>
              <a:rPr lang="en-US" sz="1800" dirty="0" smtClean="0">
                <a:latin typeface="+mn-lt"/>
              </a:rPr>
              <a:t>Implement </a:t>
            </a:r>
            <a:r>
              <a:rPr lang="en-US" sz="1800" dirty="0">
                <a:latin typeface="+mn-lt"/>
              </a:rPr>
              <a:t>auto-scaling policies</a:t>
            </a:r>
          </a:p>
          <a:p>
            <a:pPr marL="557213" lvl="1" indent="-214313" eaLnBrk="1" hangingPunct="1">
              <a:spcBef>
                <a:spcPct val="20000"/>
              </a:spcBef>
              <a:buClr>
                <a:schemeClr val="hlink"/>
              </a:buClr>
              <a:buSzPct val="55000"/>
              <a:buFont typeface="Wingdings" panose="05000000000000000000" pitchFamily="2" charset="2"/>
              <a:buChar char="n"/>
            </a:pPr>
            <a:r>
              <a:rPr lang="en-US" sz="1800" dirty="0">
                <a:latin typeface="+mn-lt"/>
              </a:rPr>
              <a:t>Use </a:t>
            </a:r>
            <a:r>
              <a:rPr lang="en-US" sz="1800" dirty="0" err="1">
                <a:latin typeface="+mn-lt"/>
              </a:rPr>
              <a:t>serverless</a:t>
            </a:r>
            <a:r>
              <a:rPr lang="en-US" sz="1800" dirty="0">
                <a:latin typeface="+mn-lt"/>
              </a:rPr>
              <a:t> computing to optimize resource usage</a:t>
            </a:r>
          </a:p>
          <a:p>
            <a:pPr marL="557213" lvl="1" indent="-214313" eaLnBrk="1" hangingPunct="1">
              <a:spcBef>
                <a:spcPct val="20000"/>
              </a:spcBef>
              <a:buClr>
                <a:schemeClr val="hlink"/>
              </a:buClr>
              <a:buSzPct val="55000"/>
              <a:buFont typeface="Wingdings" panose="05000000000000000000" pitchFamily="2" charset="2"/>
              <a:buChar char="n"/>
            </a:pPr>
            <a:r>
              <a:rPr lang="en-US" sz="1800" dirty="0">
                <a:latin typeface="+mn-lt"/>
              </a:rPr>
              <a:t>Encourage geographical load balancing (use data centers in cooler climates or near renewable sources</a:t>
            </a:r>
            <a:r>
              <a:rPr lang="en-US" sz="1800" dirty="0" smtClean="0">
                <a:latin typeface="+mn-lt"/>
              </a:rPr>
              <a:t>)</a:t>
            </a:r>
          </a:p>
          <a:p>
            <a:pPr marL="557213" lvl="1" indent="-214313" eaLnBrk="1" hangingPunct="1">
              <a:spcBef>
                <a:spcPct val="20000"/>
              </a:spcBef>
              <a:buClr>
                <a:schemeClr val="hlink"/>
              </a:buClr>
              <a:buSzPct val="55000"/>
              <a:buFont typeface="Wingdings" panose="05000000000000000000" pitchFamily="2" charset="2"/>
              <a:buChar char="n"/>
            </a:pPr>
            <a:r>
              <a:rPr lang="en-US" sz="1800" dirty="0"/>
              <a:t>Energy-Efficient Data Centers</a:t>
            </a:r>
            <a:endParaRPr lang="en-US" sz="1800" dirty="0">
              <a:latin typeface="+mn-lt"/>
            </a:endParaRPr>
          </a:p>
          <a:p>
            <a:r>
              <a:rPr lang="en-US" sz="2000" dirty="0" smtClean="0"/>
              <a:t> </a:t>
            </a:r>
            <a:endParaRPr lang="en-US" sz="2000" dirty="0"/>
          </a:p>
        </p:txBody>
      </p:sp>
    </p:spTree>
    <p:extLst>
      <p:ext uri="{BB962C8B-B14F-4D97-AF65-F5344CB8AC3E}">
        <p14:creationId xmlns:p14="http://schemas.microsoft.com/office/powerpoint/2010/main" val="3995924642"/>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Computing </a:t>
            </a:r>
          </a:p>
        </p:txBody>
      </p:sp>
      <p:sp>
        <p:nvSpPr>
          <p:cNvPr id="3" name="Content Placeholder 2"/>
          <p:cNvSpPr>
            <a:spLocks noGrp="1"/>
          </p:cNvSpPr>
          <p:nvPr>
            <p:ph idx="1"/>
          </p:nvPr>
        </p:nvSpPr>
        <p:spPr/>
        <p:txBody>
          <a:bodyPr/>
          <a:lstStyle/>
          <a:p>
            <a:pPr marL="114300" lvl="0" indent="0">
              <a:spcBef>
                <a:spcPts val="0"/>
              </a:spcBef>
              <a:spcAft>
                <a:spcPts val="0"/>
              </a:spcAft>
              <a:buClr>
                <a:srgbClr val="FF0000"/>
              </a:buClr>
              <a:buSzPts val="1800"/>
              <a:buNone/>
            </a:pPr>
            <a:r>
              <a:rPr lang="en-US" sz="2000" b="1" dirty="0" smtClean="0"/>
              <a:t>Green </a:t>
            </a:r>
            <a:r>
              <a:rPr lang="en-US" sz="2000" b="1" dirty="0"/>
              <a:t>use</a:t>
            </a:r>
          </a:p>
          <a:p>
            <a:pPr marL="571500" lvl="1" indent="0">
              <a:spcBef>
                <a:spcPts val="0"/>
              </a:spcBef>
              <a:spcAft>
                <a:spcPts val="0"/>
              </a:spcAft>
              <a:buClr>
                <a:schemeClr val="dk1"/>
              </a:buClr>
              <a:buSzPts val="1800"/>
              <a:buNone/>
            </a:pPr>
            <a:r>
              <a:rPr lang="en-US" sz="1800" dirty="0">
                <a:solidFill>
                  <a:schemeClr val="dk1"/>
                </a:solidFill>
              </a:rPr>
              <a:t>Minimizing the electricity consumption of computers and their peripherals </a:t>
            </a:r>
          </a:p>
          <a:p>
            <a:pPr marL="571500" lvl="1" indent="0">
              <a:spcBef>
                <a:spcPts val="0"/>
              </a:spcBef>
              <a:spcAft>
                <a:spcPts val="0"/>
              </a:spcAft>
              <a:buClr>
                <a:schemeClr val="dk1"/>
              </a:buClr>
              <a:buSzPts val="1800"/>
              <a:buNone/>
            </a:pPr>
            <a:r>
              <a:rPr lang="en-US" sz="1800" dirty="0">
                <a:solidFill>
                  <a:schemeClr val="dk1"/>
                </a:solidFill>
              </a:rPr>
              <a:t>By Using them in eco-friendly manner</a:t>
            </a:r>
          </a:p>
          <a:p>
            <a:pPr marL="114300" lvl="0" indent="0">
              <a:spcBef>
                <a:spcPts val="0"/>
              </a:spcBef>
              <a:spcAft>
                <a:spcPts val="0"/>
              </a:spcAft>
              <a:buClr>
                <a:srgbClr val="FF0000"/>
              </a:buClr>
              <a:buSzPts val="1800"/>
              <a:buNone/>
            </a:pPr>
            <a:r>
              <a:rPr lang="en-US" b="1" dirty="0"/>
              <a:t>Green disposal </a:t>
            </a:r>
          </a:p>
          <a:p>
            <a:pPr marL="571500" lvl="1" indent="0">
              <a:spcBef>
                <a:spcPts val="0"/>
              </a:spcBef>
              <a:spcAft>
                <a:spcPts val="0"/>
              </a:spcAft>
              <a:buClr>
                <a:schemeClr val="dk1"/>
              </a:buClr>
              <a:buSzPts val="1800"/>
              <a:buNone/>
            </a:pPr>
            <a:r>
              <a:rPr lang="en-US" sz="1800" dirty="0">
                <a:solidFill>
                  <a:schemeClr val="dk1"/>
                </a:solidFill>
              </a:rPr>
              <a:t>Reusing old devices or recycling or disposing them in proper way</a:t>
            </a:r>
          </a:p>
          <a:p>
            <a:pPr marL="114300" lvl="0" indent="0">
              <a:spcBef>
                <a:spcPts val="0"/>
              </a:spcBef>
              <a:spcAft>
                <a:spcPts val="0"/>
              </a:spcAft>
              <a:buClr>
                <a:srgbClr val="FF0000"/>
              </a:buClr>
              <a:buSzPts val="1800"/>
              <a:buNone/>
            </a:pPr>
            <a:r>
              <a:rPr lang="en-US" b="1" dirty="0"/>
              <a:t>Green design</a:t>
            </a:r>
          </a:p>
          <a:p>
            <a:pPr marL="571500" lvl="1" indent="0">
              <a:spcBef>
                <a:spcPts val="0"/>
              </a:spcBef>
              <a:spcAft>
                <a:spcPts val="0"/>
              </a:spcAft>
              <a:buClr>
                <a:schemeClr val="dk1"/>
              </a:buClr>
              <a:buSzPts val="1800"/>
              <a:buNone/>
            </a:pPr>
            <a:r>
              <a:rPr lang="en-US" sz="1800" dirty="0">
                <a:solidFill>
                  <a:schemeClr val="dk1"/>
                </a:solidFill>
              </a:rPr>
              <a:t>Designing energy efficient computers, servers, printers, projectors </a:t>
            </a:r>
          </a:p>
          <a:p>
            <a:pPr marL="571500" lvl="1" indent="0">
              <a:spcBef>
                <a:spcPts val="0"/>
              </a:spcBef>
              <a:spcAft>
                <a:spcPts val="0"/>
              </a:spcAft>
              <a:buClr>
                <a:schemeClr val="dk1"/>
              </a:buClr>
              <a:buSzPts val="1800"/>
              <a:buNone/>
            </a:pPr>
            <a:r>
              <a:rPr lang="en-US" sz="1800" dirty="0">
                <a:solidFill>
                  <a:schemeClr val="dk1"/>
                </a:solidFill>
              </a:rPr>
              <a:t>and other digital devices</a:t>
            </a:r>
          </a:p>
          <a:p>
            <a:pPr marL="114300" lvl="0" indent="0">
              <a:spcBef>
                <a:spcPts val="0"/>
              </a:spcBef>
              <a:spcAft>
                <a:spcPts val="0"/>
              </a:spcAft>
              <a:buClr>
                <a:srgbClr val="FF0000"/>
              </a:buClr>
              <a:buSzPts val="1800"/>
              <a:buNone/>
            </a:pPr>
            <a:r>
              <a:rPr lang="en-US" b="1" dirty="0"/>
              <a:t>Green manufacturing</a:t>
            </a:r>
          </a:p>
          <a:p>
            <a:pPr marL="571500" lvl="1" indent="0">
              <a:spcBef>
                <a:spcPts val="0"/>
              </a:spcBef>
              <a:spcAft>
                <a:spcPts val="0"/>
              </a:spcAft>
              <a:buClr>
                <a:schemeClr val="dk1"/>
              </a:buClr>
              <a:buSzPts val="1800"/>
              <a:buNone/>
            </a:pPr>
            <a:r>
              <a:rPr lang="en-US" sz="1800" dirty="0">
                <a:solidFill>
                  <a:schemeClr val="dk1"/>
                </a:solidFill>
              </a:rPr>
              <a:t>Minimizing waste during manufacturing of computers and other subsystems</a:t>
            </a:r>
          </a:p>
          <a:p>
            <a:pPr lvl="1"/>
            <a:endParaRPr lang="en-US" dirty="0">
              <a:solidFill>
                <a:schemeClr val="dk1"/>
              </a:solidFill>
            </a:endParaRPr>
          </a:p>
        </p:txBody>
      </p:sp>
    </p:spTree>
    <p:extLst>
      <p:ext uri="{BB962C8B-B14F-4D97-AF65-F5344CB8AC3E}">
        <p14:creationId xmlns:p14="http://schemas.microsoft.com/office/powerpoint/2010/main" val="105199019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a:t>
            </a:r>
            <a:r>
              <a:rPr lang="en-US" spc="-45" dirty="0"/>
              <a:t> </a:t>
            </a:r>
            <a:r>
              <a:rPr lang="en-US" dirty="0"/>
              <a:t>regions</a:t>
            </a:r>
            <a:r>
              <a:rPr lang="en-US" spc="-45" dirty="0"/>
              <a:t> </a:t>
            </a:r>
            <a:r>
              <a:rPr lang="en-US" dirty="0"/>
              <a:t>and</a:t>
            </a:r>
            <a:r>
              <a:rPr lang="en-US" spc="-55" dirty="0"/>
              <a:t> </a:t>
            </a:r>
            <a:r>
              <a:rPr lang="en-US" dirty="0"/>
              <a:t>availability</a:t>
            </a:r>
            <a:r>
              <a:rPr lang="en-US" spc="-40" dirty="0"/>
              <a:t> </a:t>
            </a:r>
            <a:r>
              <a:rPr lang="en-US" spc="-10" dirty="0"/>
              <a:t>zones</a:t>
            </a:r>
            <a:endParaRPr lang="en-US" dirty="0"/>
          </a:p>
        </p:txBody>
      </p:sp>
      <p:pic>
        <p:nvPicPr>
          <p:cNvPr id="4" name="object 2"/>
          <p:cNvPicPr>
            <a:picLocks noGrp="1"/>
          </p:cNvPicPr>
          <p:nvPr>
            <p:ph idx="1"/>
          </p:nvPr>
        </p:nvPicPr>
        <p:blipFill>
          <a:blip r:embed="rId2" cstate="print"/>
          <a:stretch>
            <a:fillRect/>
          </a:stretch>
        </p:blipFill>
        <p:spPr>
          <a:xfrm>
            <a:off x="304800" y="1374100"/>
            <a:ext cx="8382000" cy="5024200"/>
          </a:xfrm>
          <a:prstGeom prst="rect">
            <a:avLst/>
          </a:prstGeom>
        </p:spPr>
      </p:pic>
    </p:spTree>
    <p:extLst>
      <p:ext uri="{BB962C8B-B14F-4D97-AF65-F5344CB8AC3E}">
        <p14:creationId xmlns:p14="http://schemas.microsoft.com/office/powerpoint/2010/main" val="292013148"/>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Jungle Computing</a:t>
            </a:r>
            <a:endParaRPr lang="en-US" dirty="0"/>
          </a:p>
        </p:txBody>
      </p:sp>
      <p:sp>
        <p:nvSpPr>
          <p:cNvPr id="3" name="Content Placeholder 2"/>
          <p:cNvSpPr>
            <a:spLocks noGrp="1"/>
          </p:cNvSpPr>
          <p:nvPr>
            <p:ph idx="1"/>
          </p:nvPr>
        </p:nvSpPr>
        <p:spPr/>
        <p:txBody>
          <a:bodyPr/>
          <a:lstStyle/>
          <a:p>
            <a:r>
              <a:rPr lang="en-US" dirty="0"/>
              <a:t>Jungle Computing refers to a complex, heterogeneous, and highly distributed computing environment that combines various types of computing resources such </a:t>
            </a:r>
            <a:r>
              <a:rPr lang="en-US" dirty="0" err="1"/>
              <a:t>as:Clouds</a:t>
            </a:r>
            <a:r>
              <a:rPr lang="en-US" dirty="0"/>
              <a:t> (public/private</a:t>
            </a:r>
            <a:r>
              <a:rPr lang="en-US" dirty="0" smtClean="0"/>
              <a:t>),</a:t>
            </a:r>
            <a:r>
              <a:rPr lang="en" dirty="0">
                <a:solidFill>
                  <a:schemeClr val="dk1"/>
                </a:solidFill>
              </a:rPr>
              <a:t> clusters, </a:t>
            </a:r>
            <a:r>
              <a:rPr lang="en" dirty="0" smtClean="0">
                <a:solidFill>
                  <a:schemeClr val="dk1"/>
                </a:solidFill>
              </a:rPr>
              <a:t>grids</a:t>
            </a:r>
            <a:r>
              <a:rPr lang="en" dirty="0">
                <a:solidFill>
                  <a:schemeClr val="dk1"/>
                </a:solidFill>
              </a:rPr>
              <a:t>, desktop grids, supercomputers, stand alone machines and mobile </a:t>
            </a:r>
            <a:r>
              <a:rPr lang="en" dirty="0" smtClean="0">
                <a:solidFill>
                  <a:schemeClr val="dk1"/>
                </a:solidFill>
              </a:rPr>
              <a:t>devices.</a:t>
            </a:r>
          </a:p>
          <a:p>
            <a:r>
              <a:rPr lang="en-US" dirty="0"/>
              <a:t>To efficiently run complex, large-scale, or parallel scientific and technical applications using whatever computing resources are available—regardless of location, type, or ownership.</a:t>
            </a:r>
          </a:p>
        </p:txBody>
      </p:sp>
      <p:pic>
        <p:nvPicPr>
          <p:cNvPr id="4" name="Google Shape;523;p94"/>
          <p:cNvPicPr preferRelativeResize="0"/>
          <p:nvPr/>
        </p:nvPicPr>
        <p:blipFill>
          <a:blip r:embed="rId2">
            <a:alphaModFix/>
          </a:blip>
          <a:stretch>
            <a:fillRect/>
          </a:stretch>
        </p:blipFill>
        <p:spPr>
          <a:xfrm>
            <a:off x="710213" y="4030462"/>
            <a:ext cx="7812349" cy="2743200"/>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361689704"/>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Jungle Computing</a:t>
            </a:r>
            <a:endParaRPr lang="en-US" dirty="0"/>
          </a:p>
        </p:txBody>
      </p:sp>
      <p:sp>
        <p:nvSpPr>
          <p:cNvPr id="3" name="Content Placeholder 2"/>
          <p:cNvSpPr>
            <a:spLocks noGrp="1"/>
          </p:cNvSpPr>
          <p:nvPr>
            <p:ph idx="1"/>
          </p:nvPr>
        </p:nvSpPr>
        <p:spPr/>
        <p:txBody>
          <a:bodyPr/>
          <a:lstStyle/>
          <a:p>
            <a:r>
              <a:rPr lang="en-US" dirty="0" smtClean="0"/>
              <a:t>Examples</a:t>
            </a:r>
            <a:r>
              <a:rPr lang="en-US" dirty="0"/>
              <a:t>:</a:t>
            </a:r>
          </a:p>
          <a:p>
            <a:pPr marL="0" indent="0">
              <a:buNone/>
            </a:pPr>
            <a:r>
              <a:rPr lang="en-US" dirty="0"/>
              <a:t>A scientific research project might use a cloud platform for data storage, a local cluster for intensive calculations, and a grid system for simulations, all as part of a jungle computing environment. </a:t>
            </a:r>
          </a:p>
        </p:txBody>
      </p:sp>
    </p:spTree>
    <p:extLst>
      <p:ext uri="{BB962C8B-B14F-4D97-AF65-F5344CB8AC3E}">
        <p14:creationId xmlns:p14="http://schemas.microsoft.com/office/powerpoint/2010/main" val="1755997411"/>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6FBF-557A-9D9D-2EF8-A306D3404575}"/>
              </a:ext>
            </a:extLst>
          </p:cNvPr>
          <p:cNvSpPr>
            <a:spLocks noGrp="1"/>
          </p:cNvSpPr>
          <p:nvPr>
            <p:ph type="title"/>
          </p:nvPr>
        </p:nvSpPr>
        <p:spPr/>
        <p:txBody>
          <a:bodyPr/>
          <a:lstStyle/>
          <a:p>
            <a:r>
              <a:rPr lang="en-US" dirty="0"/>
              <a:t>AWS </a:t>
            </a:r>
            <a:r>
              <a:rPr lang="en-US" spc="-10" dirty="0"/>
              <a:t>instances</a:t>
            </a:r>
            <a:endParaRPr lang="en-US" dirty="0"/>
          </a:p>
        </p:txBody>
      </p:sp>
      <p:sp>
        <p:nvSpPr>
          <p:cNvPr id="3" name="Content Placeholder 2">
            <a:extLst>
              <a:ext uri="{FF2B5EF4-FFF2-40B4-BE49-F238E27FC236}">
                <a16:creationId xmlns:a16="http://schemas.microsoft.com/office/drawing/2014/main" id="{57D56753-87BA-9D2F-2BAF-3945F912D881}"/>
              </a:ext>
            </a:extLst>
          </p:cNvPr>
          <p:cNvSpPr>
            <a:spLocks noGrp="1"/>
          </p:cNvSpPr>
          <p:nvPr>
            <p:ph idx="1"/>
          </p:nvPr>
        </p:nvSpPr>
        <p:spPr/>
        <p:txBody>
          <a:bodyPr/>
          <a:lstStyle/>
          <a:p>
            <a:pPr marL="355600" marR="382270" lvl="0" indent="-342900" fontAlgn="auto">
              <a:spcBef>
                <a:spcPts val="105"/>
              </a:spcBef>
              <a:spcAft>
                <a:spcPts val="0"/>
              </a:spcAft>
              <a:buClr>
                <a:srgbClr val="00007C"/>
              </a:buClr>
              <a:buSzPct val="75000"/>
              <a:buFont typeface="Wingdings"/>
              <a:buChar char=""/>
              <a:tabLst>
                <a:tab pos="355600" algn="l"/>
                <a:tab pos="2753360" algn="l"/>
              </a:tabLst>
            </a:pPr>
            <a:r>
              <a:rPr lang="en-US" sz="2000" dirty="0">
                <a:solidFill>
                  <a:sysClr val="windowText" lastClr="000000"/>
                </a:solidFill>
                <a:latin typeface="Arial MT"/>
                <a:cs typeface="Arial MT"/>
              </a:rPr>
              <a:t>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instance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virtual</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server</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well</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specified</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set</a:t>
            </a:r>
            <a:r>
              <a:rPr lang="en-US" sz="2000" spc="-40" dirty="0">
                <a:solidFill>
                  <a:sysClr val="windowText" lastClr="000000"/>
                </a:solidFill>
                <a:latin typeface="Arial MT"/>
                <a:cs typeface="Arial MT"/>
              </a:rPr>
              <a:t> </a:t>
            </a:r>
            <a:r>
              <a:rPr lang="en-US" sz="2000" spc="-25" dirty="0">
                <a:solidFill>
                  <a:sysClr val="windowText" lastClr="000000"/>
                </a:solidFill>
                <a:latin typeface="Arial MT"/>
                <a:cs typeface="Arial MT"/>
              </a:rPr>
              <a:t>of </a:t>
            </a:r>
            <a:r>
              <a:rPr lang="en-US" sz="2000" dirty="0">
                <a:solidFill>
                  <a:sysClr val="windowText" lastClr="000000"/>
                </a:solidFill>
                <a:latin typeface="Arial MT"/>
                <a:cs typeface="Arial MT"/>
              </a:rPr>
              <a:t>resources</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including:</a:t>
            </a:r>
            <a:r>
              <a:rPr lang="en-US" sz="2000" dirty="0">
                <a:solidFill>
                  <a:sysClr val="windowText" lastClr="000000"/>
                </a:solidFill>
                <a:latin typeface="Arial MT"/>
                <a:cs typeface="Arial MT"/>
              </a:rPr>
              <a:t>	CPU cycles,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main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memory,</a:t>
            </a:r>
            <a:r>
              <a:rPr lang="en-US" sz="2000" spc="-45" dirty="0">
                <a:solidFill>
                  <a:sysClr val="windowText" lastClr="000000"/>
                </a:solidFill>
                <a:latin typeface="Arial MT"/>
                <a:cs typeface="Arial MT"/>
              </a:rPr>
              <a:t> </a:t>
            </a:r>
            <a:r>
              <a:rPr lang="en-US" sz="2000" spc="-10" dirty="0">
                <a:solidFill>
                  <a:sysClr val="windowText" lastClr="000000"/>
                </a:solidFill>
                <a:latin typeface="Arial MT"/>
                <a:cs typeface="Arial MT"/>
              </a:rPr>
              <a:t>secondary </a:t>
            </a:r>
            <a:r>
              <a:rPr lang="en-US" sz="2000" dirty="0">
                <a:solidFill>
                  <a:sysClr val="windowText" lastClr="000000"/>
                </a:solidFill>
                <a:latin typeface="Arial MT"/>
                <a:cs typeface="Arial MT"/>
              </a:rPr>
              <a:t>storage,</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communication</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and I/O</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bandwidth.</a:t>
            </a:r>
            <a:endParaRPr lang="en-US" sz="2000" dirty="0">
              <a:solidFill>
                <a:sysClr val="windowText" lastClr="000000"/>
              </a:solidFill>
              <a:latin typeface="Arial MT"/>
              <a:cs typeface="Arial MT"/>
            </a:endParaRPr>
          </a:p>
          <a:p>
            <a:pPr marL="425450" lvl="0" indent="-412750" fontAlgn="auto">
              <a:spcBef>
                <a:spcPts val="480"/>
              </a:spcBef>
              <a:spcAft>
                <a:spcPts val="0"/>
              </a:spcAft>
              <a:buClr>
                <a:srgbClr val="00007C"/>
              </a:buClr>
              <a:buSzPct val="75000"/>
              <a:buFont typeface="Wingdings"/>
              <a:buChar char=""/>
              <a:tabLst>
                <a:tab pos="425450" algn="l"/>
              </a:tabLst>
            </a:pP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user</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chooses:</a:t>
            </a:r>
            <a:endParaRPr lang="en-US" sz="2000" dirty="0">
              <a:solidFill>
                <a:sysClr val="windowText" lastClr="000000"/>
              </a:solidFill>
              <a:latin typeface="Arial MT"/>
              <a:cs typeface="Arial MT"/>
            </a:endParaRPr>
          </a:p>
          <a:p>
            <a:pPr marL="1155065" marR="219075" lvl="1" indent="-228600" fontAlgn="auto">
              <a:spcBef>
                <a:spcPts val="440"/>
              </a:spcBef>
              <a:spcAft>
                <a:spcPts val="0"/>
              </a:spcAft>
              <a:buClr>
                <a:srgbClr val="00007C"/>
              </a:buClr>
              <a:buSzPct val="63888"/>
              <a:buFont typeface="Wingdings"/>
              <a:buChar char=""/>
              <a:tabLst>
                <a:tab pos="1155065" algn="l"/>
              </a:tabLst>
            </a:pP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region</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and</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availability</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zone</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where</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this</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virtual</a:t>
            </a:r>
            <a:r>
              <a:rPr lang="en-US" sz="1800" spc="-10" dirty="0">
                <a:solidFill>
                  <a:sysClr val="windowText" lastClr="000000"/>
                </a:solidFill>
                <a:latin typeface="Arial MT"/>
                <a:cs typeface="Arial MT"/>
              </a:rPr>
              <a:t> server </a:t>
            </a:r>
            <a:r>
              <a:rPr lang="en-US" sz="1800" dirty="0">
                <a:solidFill>
                  <a:sysClr val="windowText" lastClr="000000"/>
                </a:solidFill>
                <a:latin typeface="Arial MT"/>
                <a:cs typeface="Arial MT"/>
              </a:rPr>
              <a:t>should</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be </a:t>
            </a:r>
            <a:r>
              <a:rPr lang="en-US" sz="1800" spc="-10" dirty="0">
                <a:solidFill>
                  <a:sysClr val="windowText" lastClr="000000"/>
                </a:solidFill>
                <a:latin typeface="Arial MT"/>
                <a:cs typeface="Arial MT"/>
              </a:rPr>
              <a:t>placed.</a:t>
            </a:r>
            <a:endParaRPr lang="en-US" sz="1800" dirty="0">
              <a:solidFill>
                <a:sysClr val="windowText" lastClr="000000"/>
              </a:solidFill>
              <a:latin typeface="Arial MT"/>
              <a:cs typeface="Arial MT"/>
            </a:endParaRPr>
          </a:p>
          <a:p>
            <a:pPr marL="1154430" lvl="1" indent="-227965" fontAlgn="auto">
              <a:spcBef>
                <a:spcPts val="434"/>
              </a:spcBef>
              <a:spcAft>
                <a:spcPts val="0"/>
              </a:spcAft>
              <a:buClr>
                <a:srgbClr val="00007C"/>
              </a:buClr>
              <a:buSzPct val="63888"/>
              <a:buFont typeface="Wingdings"/>
              <a:buChar char=""/>
              <a:tabLst>
                <a:tab pos="1154430" algn="l"/>
              </a:tabLst>
            </a:pPr>
            <a:r>
              <a:rPr lang="en-US" sz="1800" dirty="0">
                <a:solidFill>
                  <a:sysClr val="windowText" lastClr="000000"/>
                </a:solidFill>
                <a:latin typeface="Arial MT"/>
                <a:cs typeface="Arial MT"/>
              </a:rPr>
              <a:t>An</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instance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type</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from a</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limited</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menu</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of</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instance</a:t>
            </a:r>
            <a:r>
              <a:rPr lang="en-US" sz="1800" spc="5" dirty="0">
                <a:solidFill>
                  <a:sysClr val="windowText" lastClr="000000"/>
                </a:solidFill>
                <a:latin typeface="Arial MT"/>
                <a:cs typeface="Arial MT"/>
              </a:rPr>
              <a:t> </a:t>
            </a:r>
            <a:r>
              <a:rPr lang="en-US" sz="1800" spc="-10" dirty="0">
                <a:solidFill>
                  <a:sysClr val="windowText" lastClr="000000"/>
                </a:solidFill>
                <a:latin typeface="Arial MT"/>
                <a:cs typeface="Arial MT"/>
              </a:rPr>
              <a:t>types.</a:t>
            </a:r>
            <a:endParaRPr lang="en-US" sz="1800" dirty="0">
              <a:solidFill>
                <a:sysClr val="windowText" lastClr="000000"/>
              </a:solidFill>
              <a:latin typeface="Arial MT"/>
              <a:cs typeface="Arial MT"/>
            </a:endParaRPr>
          </a:p>
          <a:p>
            <a:pPr marL="354965" lvl="0" indent="-342265" fontAlgn="auto">
              <a:spcBef>
                <a:spcPts val="470"/>
              </a:spcBef>
              <a:spcAft>
                <a:spcPts val="0"/>
              </a:spcAft>
              <a:buClr>
                <a:srgbClr val="00007C"/>
              </a:buClr>
              <a:buSzPct val="75000"/>
              <a:buFont typeface="Wingdings"/>
              <a:buChar char=""/>
              <a:tabLst>
                <a:tab pos="354965" algn="l"/>
              </a:tabLst>
            </a:pPr>
            <a:r>
              <a:rPr lang="en-US" sz="2000" dirty="0">
                <a:solidFill>
                  <a:sysClr val="windowText" lastClr="000000"/>
                </a:solidFill>
                <a:latin typeface="Arial MT"/>
                <a:cs typeface="Arial MT"/>
              </a:rPr>
              <a:t>When</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launched,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instance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provided</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DNS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name;</a:t>
            </a:r>
            <a:r>
              <a:rPr lang="en-US" sz="2000" spc="-30" dirty="0">
                <a:solidFill>
                  <a:sysClr val="windowText" lastClr="000000"/>
                </a:solidFill>
                <a:latin typeface="Arial MT"/>
                <a:cs typeface="Arial MT"/>
              </a:rPr>
              <a:t> </a:t>
            </a:r>
            <a:r>
              <a:rPr lang="en-US" sz="2000" spc="-20" dirty="0">
                <a:solidFill>
                  <a:sysClr val="windowText" lastClr="000000"/>
                </a:solidFill>
                <a:latin typeface="Arial MT"/>
                <a:cs typeface="Arial MT"/>
              </a:rPr>
              <a:t>this</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name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maps</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20" dirty="0">
                <a:solidFill>
                  <a:sysClr val="windowText" lastClr="000000"/>
                </a:solidFill>
                <a:latin typeface="Arial MT"/>
                <a:cs typeface="Arial MT"/>
              </a:rPr>
              <a:t> </a:t>
            </a:r>
            <a:r>
              <a:rPr lang="en-US" sz="2000" spc="-50" dirty="0">
                <a:solidFill>
                  <a:sysClr val="windowText" lastClr="000000"/>
                </a:solidFill>
                <a:latin typeface="Arial MT"/>
                <a:cs typeface="Arial MT"/>
              </a:rPr>
              <a:t>a</a:t>
            </a:r>
            <a:endParaRPr lang="en-US" sz="2000" dirty="0">
              <a:solidFill>
                <a:sysClr val="windowText" lastClr="000000"/>
              </a:solidFill>
              <a:latin typeface="Arial MT"/>
              <a:cs typeface="Arial MT"/>
            </a:endParaRPr>
          </a:p>
          <a:p>
            <a:pPr marL="1155065" marR="324485" lvl="1" indent="-228600" algn="just" fontAlgn="auto">
              <a:lnSpc>
                <a:spcPts val="2160"/>
              </a:lnSpc>
              <a:spcBef>
                <a:spcPts val="515"/>
              </a:spcBef>
              <a:spcAft>
                <a:spcPts val="0"/>
              </a:spcAft>
              <a:buClrTx/>
              <a:buSzPct val="63888"/>
              <a:buFont typeface="Wingdings"/>
              <a:buChar char=""/>
              <a:tabLst>
                <a:tab pos="1155065" algn="l"/>
                <a:tab pos="1218565" algn="l"/>
              </a:tabLst>
            </a:pPr>
            <a:r>
              <a:rPr lang="en-US" sz="1800" dirty="0">
                <a:solidFill>
                  <a:srgbClr val="00007C"/>
                </a:solidFill>
                <a:latin typeface="Arial"/>
                <a:cs typeface="Arial"/>
              </a:rPr>
              <a:t>	</a:t>
            </a:r>
            <a:r>
              <a:rPr lang="en-US" sz="1800" i="1" dirty="0">
                <a:solidFill>
                  <a:sysClr val="windowText" lastClr="000000"/>
                </a:solidFill>
                <a:latin typeface="Arial"/>
                <a:cs typeface="Arial"/>
              </a:rPr>
              <a:t>private</a:t>
            </a:r>
            <a:r>
              <a:rPr lang="en-US" sz="1800" i="1" spc="-30" dirty="0">
                <a:solidFill>
                  <a:sysClr val="windowText" lastClr="000000"/>
                </a:solidFill>
                <a:latin typeface="Arial"/>
                <a:cs typeface="Arial"/>
              </a:rPr>
              <a:t> </a:t>
            </a:r>
            <a:r>
              <a:rPr lang="en-US" sz="1800" i="1" dirty="0">
                <a:solidFill>
                  <a:sysClr val="windowText" lastClr="000000"/>
                </a:solidFill>
                <a:latin typeface="Arial"/>
                <a:cs typeface="Arial"/>
              </a:rPr>
              <a:t>IP</a:t>
            </a:r>
            <a:r>
              <a:rPr lang="en-US" sz="1800" i="1" spc="-35" dirty="0">
                <a:solidFill>
                  <a:sysClr val="windowText" lastClr="000000"/>
                </a:solidFill>
                <a:latin typeface="Arial"/>
                <a:cs typeface="Arial"/>
              </a:rPr>
              <a:t> </a:t>
            </a:r>
            <a:r>
              <a:rPr lang="en-US" sz="1800" i="1" dirty="0">
                <a:solidFill>
                  <a:sysClr val="windowText" lastClr="000000"/>
                </a:solidFill>
                <a:latin typeface="Arial"/>
                <a:cs typeface="Arial"/>
              </a:rPr>
              <a:t>address</a:t>
            </a:r>
            <a:r>
              <a:rPr lang="en-US" sz="1800" i="1" spc="-20" dirty="0">
                <a:solidFill>
                  <a:sysClr val="windowText" lastClr="000000"/>
                </a:solidFill>
                <a:latin typeface="Arial"/>
                <a:cs typeface="Arial"/>
              </a:rPr>
              <a:t> </a:t>
            </a:r>
            <a:r>
              <a:rPr lang="en-US" sz="1900" dirty="0">
                <a:solidFill>
                  <a:sysClr val="windowText" lastClr="000000"/>
                </a:solidFill>
                <a:latin typeface="Wingdings"/>
                <a:cs typeface="Wingdings"/>
              </a:rPr>
              <a:t></a:t>
            </a:r>
            <a:r>
              <a:rPr lang="en-US" sz="1900" spc="-15" dirty="0">
                <a:solidFill>
                  <a:sysClr val="windowText" lastClr="000000"/>
                </a:solidFill>
                <a:latin typeface="Times New Roman"/>
                <a:cs typeface="Times New Roman"/>
              </a:rPr>
              <a:t> </a:t>
            </a:r>
            <a:r>
              <a:rPr lang="en-US" sz="1800" dirty="0">
                <a:solidFill>
                  <a:sysClr val="windowText" lastClr="000000"/>
                </a:solidFill>
                <a:latin typeface="Arial MT"/>
                <a:cs typeface="Arial MT"/>
              </a:rPr>
              <a:t>for</a:t>
            </a:r>
            <a:r>
              <a:rPr lang="en-US" sz="1800" spc="-30" dirty="0">
                <a:solidFill>
                  <a:sysClr val="windowText" lastClr="000000"/>
                </a:solidFill>
                <a:latin typeface="Arial MT"/>
                <a:cs typeface="Arial MT"/>
              </a:rPr>
              <a:t> </a:t>
            </a:r>
            <a:r>
              <a:rPr lang="en-US" sz="1800" dirty="0">
                <a:solidFill>
                  <a:sysClr val="windowText" lastClr="000000"/>
                </a:solidFill>
                <a:latin typeface="Arial MT"/>
                <a:cs typeface="Arial MT"/>
              </a:rPr>
              <a:t>internal</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communication</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within</a:t>
            </a:r>
            <a:r>
              <a:rPr lang="en-US" sz="1800" spc="15" dirty="0">
                <a:solidFill>
                  <a:sysClr val="windowText" lastClr="000000"/>
                </a:solidFill>
                <a:latin typeface="Arial MT"/>
                <a:cs typeface="Arial MT"/>
              </a:rPr>
              <a:t> </a:t>
            </a:r>
            <a:r>
              <a:rPr lang="en-US" sz="1800" spc="-25" dirty="0">
                <a:solidFill>
                  <a:sysClr val="windowText" lastClr="000000"/>
                </a:solidFill>
                <a:latin typeface="Arial MT"/>
                <a:cs typeface="Arial MT"/>
              </a:rPr>
              <a:t>the </a:t>
            </a:r>
            <a:r>
              <a:rPr lang="en-US" sz="1800" dirty="0">
                <a:solidFill>
                  <a:sysClr val="windowText" lastClr="000000"/>
                </a:solidFill>
                <a:latin typeface="Arial MT"/>
                <a:cs typeface="Arial MT"/>
              </a:rPr>
              <a:t>internal</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EC2</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communication</a:t>
            </a:r>
            <a:r>
              <a:rPr lang="en-US" sz="1800" spc="10" dirty="0">
                <a:solidFill>
                  <a:sysClr val="windowText" lastClr="000000"/>
                </a:solidFill>
                <a:latin typeface="Arial MT"/>
                <a:cs typeface="Arial MT"/>
              </a:rPr>
              <a:t> </a:t>
            </a:r>
            <a:r>
              <a:rPr lang="en-US" sz="1800" spc="-10" dirty="0">
                <a:solidFill>
                  <a:sysClr val="windowText" lastClr="000000"/>
                </a:solidFill>
                <a:latin typeface="Arial MT"/>
                <a:cs typeface="Arial MT"/>
              </a:rPr>
              <a:t>network.</a:t>
            </a:r>
            <a:endParaRPr lang="en-US" sz="1800" dirty="0">
              <a:solidFill>
                <a:sysClr val="windowText" lastClr="000000"/>
              </a:solidFill>
              <a:latin typeface="Arial MT"/>
              <a:cs typeface="Arial MT"/>
            </a:endParaRPr>
          </a:p>
          <a:p>
            <a:pPr marL="1155065" marR="280670" lvl="1" indent="-228600" algn="just" fontAlgn="auto">
              <a:lnSpc>
                <a:spcPct val="99600"/>
              </a:lnSpc>
              <a:spcBef>
                <a:spcPts val="270"/>
              </a:spcBef>
              <a:spcAft>
                <a:spcPts val="0"/>
              </a:spcAft>
              <a:buClr>
                <a:srgbClr val="00007C"/>
              </a:buClr>
              <a:buSzPct val="63888"/>
              <a:buFont typeface="Wingdings"/>
              <a:buChar char=""/>
              <a:tabLst>
                <a:tab pos="1155065" algn="l"/>
              </a:tabLst>
            </a:pPr>
            <a:r>
              <a:rPr lang="en-US" sz="1800" i="1" dirty="0">
                <a:solidFill>
                  <a:sysClr val="windowText" lastClr="000000"/>
                </a:solidFill>
                <a:latin typeface="Arial"/>
                <a:cs typeface="Arial"/>
              </a:rPr>
              <a:t>public</a:t>
            </a:r>
            <a:r>
              <a:rPr lang="en-US" sz="1800" i="1" spc="-20" dirty="0">
                <a:solidFill>
                  <a:sysClr val="windowText" lastClr="000000"/>
                </a:solidFill>
                <a:latin typeface="Arial"/>
                <a:cs typeface="Arial"/>
              </a:rPr>
              <a:t> </a:t>
            </a:r>
            <a:r>
              <a:rPr lang="en-US" sz="1800" i="1" dirty="0">
                <a:solidFill>
                  <a:sysClr val="windowText" lastClr="000000"/>
                </a:solidFill>
                <a:latin typeface="Arial"/>
                <a:cs typeface="Arial"/>
              </a:rPr>
              <a:t>IP</a:t>
            </a:r>
            <a:r>
              <a:rPr lang="en-US" sz="1800" i="1" spc="-15" dirty="0">
                <a:solidFill>
                  <a:sysClr val="windowText" lastClr="000000"/>
                </a:solidFill>
                <a:latin typeface="Arial"/>
                <a:cs typeface="Arial"/>
              </a:rPr>
              <a:t> </a:t>
            </a:r>
            <a:r>
              <a:rPr lang="en-US" sz="1800" i="1" dirty="0">
                <a:solidFill>
                  <a:sysClr val="windowText" lastClr="000000"/>
                </a:solidFill>
                <a:latin typeface="Arial"/>
                <a:cs typeface="Arial"/>
              </a:rPr>
              <a:t>address</a:t>
            </a:r>
            <a:r>
              <a:rPr lang="en-US" sz="1800" i="1" spc="-10" dirty="0">
                <a:solidFill>
                  <a:sysClr val="windowText" lastClr="000000"/>
                </a:solidFill>
                <a:latin typeface="Arial"/>
                <a:cs typeface="Arial"/>
              </a:rPr>
              <a:t> </a:t>
            </a:r>
            <a:r>
              <a:rPr lang="en-US" sz="1900" dirty="0">
                <a:solidFill>
                  <a:sysClr val="windowText" lastClr="000000"/>
                </a:solidFill>
                <a:latin typeface="Wingdings"/>
                <a:cs typeface="Wingdings"/>
              </a:rPr>
              <a:t></a:t>
            </a:r>
            <a:r>
              <a:rPr lang="en-US" sz="1900" spc="-10" dirty="0">
                <a:solidFill>
                  <a:sysClr val="windowText" lastClr="000000"/>
                </a:solidFill>
                <a:latin typeface="Times New Roman"/>
                <a:cs typeface="Times New Roman"/>
              </a:rPr>
              <a:t> </a:t>
            </a:r>
            <a:r>
              <a:rPr lang="en-US" sz="1800" dirty="0">
                <a:solidFill>
                  <a:sysClr val="windowText" lastClr="000000"/>
                </a:solidFill>
                <a:latin typeface="Arial MT"/>
                <a:cs typeface="Arial MT"/>
              </a:rPr>
              <a:t>for</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communication</a:t>
            </a:r>
            <a:r>
              <a:rPr lang="en-US" sz="1800" spc="-15" dirty="0">
                <a:solidFill>
                  <a:sysClr val="windowText" lastClr="000000"/>
                </a:solidFill>
                <a:latin typeface="Arial MT"/>
                <a:cs typeface="Arial MT"/>
              </a:rPr>
              <a:t> </a:t>
            </a:r>
            <a:r>
              <a:rPr lang="en-US" sz="1800" dirty="0">
                <a:solidFill>
                  <a:sysClr val="windowText" lastClr="000000"/>
                </a:solidFill>
                <a:latin typeface="Arial MT"/>
                <a:cs typeface="Arial MT"/>
              </a:rPr>
              <a:t>outside</a:t>
            </a:r>
            <a:r>
              <a:rPr lang="en-US" sz="1800" spc="-20"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30" dirty="0">
                <a:solidFill>
                  <a:sysClr val="windowText" lastClr="000000"/>
                </a:solidFill>
                <a:latin typeface="Arial MT"/>
                <a:cs typeface="Arial MT"/>
              </a:rPr>
              <a:t> </a:t>
            </a:r>
            <a:r>
              <a:rPr lang="en-US" sz="1800" spc="-10" dirty="0">
                <a:solidFill>
                  <a:sysClr val="windowText" lastClr="000000"/>
                </a:solidFill>
                <a:latin typeface="Arial MT"/>
                <a:cs typeface="Arial MT"/>
              </a:rPr>
              <a:t>internal </a:t>
            </a:r>
            <a:r>
              <a:rPr lang="en-US" sz="1800" dirty="0">
                <a:solidFill>
                  <a:sysClr val="windowText" lastClr="000000"/>
                </a:solidFill>
                <a:latin typeface="Arial MT"/>
                <a:cs typeface="Arial MT"/>
              </a:rPr>
              <a:t>Amazon</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network,</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e.g.,</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for</a:t>
            </a:r>
            <a:r>
              <a:rPr lang="en-US" sz="1800" spc="-25" dirty="0">
                <a:solidFill>
                  <a:sysClr val="windowText" lastClr="000000"/>
                </a:solidFill>
                <a:latin typeface="Arial MT"/>
                <a:cs typeface="Arial MT"/>
              </a:rPr>
              <a:t> </a:t>
            </a:r>
            <a:r>
              <a:rPr lang="en-US" sz="1800" dirty="0">
                <a:solidFill>
                  <a:sysClr val="windowText" lastClr="000000"/>
                </a:solidFill>
                <a:latin typeface="Arial MT"/>
                <a:cs typeface="Arial MT"/>
              </a:rPr>
              <a:t>communication</a:t>
            </a:r>
            <a:r>
              <a:rPr lang="en-US" sz="1800" spc="-10" dirty="0">
                <a:solidFill>
                  <a:sysClr val="windowText" lastClr="000000"/>
                </a:solidFill>
                <a:latin typeface="Arial MT"/>
                <a:cs typeface="Arial MT"/>
              </a:rPr>
              <a:t> </a:t>
            </a:r>
            <a:r>
              <a:rPr lang="en-US" sz="1800" dirty="0">
                <a:solidFill>
                  <a:sysClr val="windowText" lastClr="000000"/>
                </a:solidFill>
                <a:latin typeface="Arial MT"/>
                <a:cs typeface="Arial MT"/>
              </a:rPr>
              <a:t>with</a:t>
            </a:r>
            <a:r>
              <a:rPr lang="en-US" sz="1800" spc="5" dirty="0">
                <a:solidFill>
                  <a:sysClr val="windowText" lastClr="000000"/>
                </a:solidFill>
                <a:latin typeface="Arial MT"/>
                <a:cs typeface="Arial MT"/>
              </a:rPr>
              <a:t> </a:t>
            </a:r>
            <a:r>
              <a:rPr lang="en-US" sz="1800" dirty="0">
                <a:solidFill>
                  <a:sysClr val="windowText" lastClr="000000"/>
                </a:solidFill>
                <a:latin typeface="Arial MT"/>
                <a:cs typeface="Arial MT"/>
              </a:rPr>
              <a:t>the</a:t>
            </a:r>
            <a:r>
              <a:rPr lang="en-US" sz="1800" spc="-35" dirty="0">
                <a:solidFill>
                  <a:sysClr val="windowText" lastClr="000000"/>
                </a:solidFill>
                <a:latin typeface="Arial MT"/>
                <a:cs typeface="Arial MT"/>
              </a:rPr>
              <a:t> </a:t>
            </a:r>
            <a:r>
              <a:rPr lang="en-US" sz="1800" dirty="0">
                <a:solidFill>
                  <a:sysClr val="windowText" lastClr="000000"/>
                </a:solidFill>
                <a:latin typeface="Arial MT"/>
                <a:cs typeface="Arial MT"/>
              </a:rPr>
              <a:t>user</a:t>
            </a:r>
            <a:r>
              <a:rPr lang="en-US" sz="1800" spc="-15" dirty="0">
                <a:solidFill>
                  <a:sysClr val="windowText" lastClr="000000"/>
                </a:solidFill>
                <a:latin typeface="Arial MT"/>
                <a:cs typeface="Arial MT"/>
              </a:rPr>
              <a:t> </a:t>
            </a:r>
            <a:r>
              <a:rPr lang="en-US" sz="1800" spc="-20" dirty="0">
                <a:solidFill>
                  <a:sysClr val="windowText" lastClr="000000"/>
                </a:solidFill>
                <a:latin typeface="Arial MT"/>
                <a:cs typeface="Arial MT"/>
              </a:rPr>
              <a:t>that </a:t>
            </a:r>
            <a:r>
              <a:rPr lang="en-US" sz="1800" dirty="0">
                <a:solidFill>
                  <a:sysClr val="windowText" lastClr="000000"/>
                </a:solidFill>
                <a:latin typeface="Arial MT"/>
                <a:cs typeface="Arial MT"/>
              </a:rPr>
              <a:t>launched the</a:t>
            </a:r>
            <a:r>
              <a:rPr lang="en-US" sz="1800" spc="-20" dirty="0">
                <a:solidFill>
                  <a:sysClr val="windowText" lastClr="000000"/>
                </a:solidFill>
                <a:latin typeface="Arial MT"/>
                <a:cs typeface="Arial MT"/>
              </a:rPr>
              <a:t> </a:t>
            </a:r>
            <a:r>
              <a:rPr lang="en-US" sz="1800" spc="-10" dirty="0">
                <a:solidFill>
                  <a:sysClr val="windowText" lastClr="000000"/>
                </a:solidFill>
                <a:latin typeface="Arial MT"/>
                <a:cs typeface="Arial MT"/>
              </a:rPr>
              <a:t>instance.</a:t>
            </a:r>
            <a:endParaRPr lang="en-US" sz="1800" dirty="0">
              <a:solidFill>
                <a:sysClr val="windowText" lastClr="000000"/>
              </a:solidFill>
              <a:latin typeface="Arial MT"/>
              <a:cs typeface="Arial MT"/>
            </a:endParaRPr>
          </a:p>
          <a:p>
            <a:pPr marL="355600" marR="344170" lvl="0" indent="-342900" fontAlgn="auto">
              <a:spcBef>
                <a:spcPts val="105"/>
              </a:spcBef>
              <a:spcAft>
                <a:spcPts val="0"/>
              </a:spcAft>
              <a:buClr>
                <a:srgbClr val="00007C"/>
              </a:buClr>
              <a:buSzPct val="75000"/>
              <a:buFont typeface="Wingdings"/>
              <a:buChar char=""/>
              <a:tabLst>
                <a:tab pos="355600" algn="l"/>
              </a:tabLst>
            </a:pPr>
            <a:r>
              <a:rPr lang="en-US" sz="2000" dirty="0">
                <a:solidFill>
                  <a:sysClr val="windowText" lastClr="000000"/>
                </a:solidFill>
                <a:latin typeface="Arial MT"/>
                <a:cs typeface="Arial MT"/>
              </a:rPr>
              <a:t>Network</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Translation</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(NAT)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maps</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external</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addresses</a:t>
            </a:r>
            <a:r>
              <a:rPr lang="en-US" sz="2000" spc="-60" dirty="0">
                <a:solidFill>
                  <a:sysClr val="windowText" lastClr="000000"/>
                </a:solidFill>
                <a:latin typeface="Arial MT"/>
                <a:cs typeface="Arial MT"/>
              </a:rPr>
              <a:t> </a:t>
            </a:r>
            <a:r>
              <a:rPr lang="en-US" sz="2000" spc="-25" dirty="0">
                <a:solidFill>
                  <a:sysClr val="windowText" lastClr="000000"/>
                </a:solidFill>
                <a:latin typeface="Arial MT"/>
                <a:cs typeface="Arial MT"/>
              </a:rPr>
              <a:t>to </a:t>
            </a:r>
            <a:r>
              <a:rPr lang="en-US" sz="2000" dirty="0">
                <a:solidFill>
                  <a:sysClr val="windowText" lastClr="000000"/>
                </a:solidFill>
                <a:latin typeface="Arial MT"/>
                <a:cs typeface="Arial MT"/>
              </a:rPr>
              <a:t>internal</a:t>
            </a:r>
            <a:r>
              <a:rPr lang="en-US" sz="2000" spc="-15" dirty="0">
                <a:solidFill>
                  <a:sysClr val="windowText" lastClr="000000"/>
                </a:solidFill>
                <a:latin typeface="Arial MT"/>
                <a:cs typeface="Arial MT"/>
              </a:rPr>
              <a:t> </a:t>
            </a:r>
            <a:r>
              <a:rPr lang="en-US" sz="2000" spc="-20" dirty="0">
                <a:solidFill>
                  <a:sysClr val="windowText" lastClr="000000"/>
                </a:solidFill>
                <a:latin typeface="Arial MT"/>
                <a:cs typeface="Arial MT"/>
              </a:rPr>
              <a:t>ones.</a:t>
            </a:r>
            <a:endParaRPr lang="en-US" sz="2000" dirty="0">
              <a:solidFill>
                <a:sysClr val="windowText" lastClr="000000"/>
              </a:solidFill>
              <a:latin typeface="Arial MT"/>
              <a:cs typeface="Arial MT"/>
            </a:endParaRPr>
          </a:p>
          <a:p>
            <a:pPr marL="0" lvl="0" indent="0" fontAlgn="auto">
              <a:spcBef>
                <a:spcPts val="1060"/>
              </a:spcBef>
              <a:spcAft>
                <a:spcPts val="0"/>
              </a:spcAft>
              <a:buClr>
                <a:srgbClr val="00007C"/>
              </a:buClr>
              <a:buSzTx/>
              <a:buFont typeface="Wingdings"/>
              <a:buChar char=""/>
            </a:pP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83780662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FEC3-AFDF-A923-0008-BDFDC04525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A3CB14-0094-C420-BA7B-2F6904B73DAE}"/>
              </a:ext>
            </a:extLst>
          </p:cNvPr>
          <p:cNvSpPr>
            <a:spLocks noGrp="1"/>
          </p:cNvSpPr>
          <p:nvPr>
            <p:ph idx="1"/>
          </p:nvPr>
        </p:nvSpPr>
        <p:spPr/>
        <p:txBody>
          <a:bodyPr/>
          <a:lstStyle/>
          <a:p>
            <a:pPr marL="354965" lvl="0" indent="-342265" fontAlgn="auto">
              <a:spcBef>
                <a:spcPts val="0"/>
              </a:spcBef>
              <a:spcAft>
                <a:spcPts val="0"/>
              </a:spcAft>
              <a:buClr>
                <a:srgbClr val="00007C"/>
              </a:buClr>
              <a:buSzPct val="75000"/>
              <a:buFont typeface="Wingdings"/>
              <a:buChar char=""/>
              <a:tabLst>
                <a:tab pos="354965" algn="l"/>
              </a:tabLst>
            </a:pP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public</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assigned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for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lifetime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instance.</a:t>
            </a:r>
            <a:endParaRPr lang="en-US" sz="2000" dirty="0">
              <a:solidFill>
                <a:sysClr val="windowText" lastClr="000000"/>
              </a:solidFill>
              <a:latin typeface="Arial MT"/>
              <a:cs typeface="Arial MT"/>
            </a:endParaRPr>
          </a:p>
          <a:p>
            <a:pPr marL="354965" marR="5080" lvl="0" indent="-342900" algn="just" fontAlgn="auto">
              <a:spcBef>
                <a:spcPts val="0"/>
              </a:spcBef>
              <a:spcAft>
                <a:spcPts val="0"/>
              </a:spcAft>
              <a:buClrTx/>
              <a:buSzPct val="75000"/>
              <a:buFont typeface="Wingdings"/>
              <a:buChar char=""/>
              <a:tabLst>
                <a:tab pos="354965" algn="l"/>
                <a:tab pos="424815" algn="l"/>
              </a:tabLst>
            </a:pPr>
            <a:r>
              <a:rPr lang="en-US" sz="2000" dirty="0">
                <a:solidFill>
                  <a:srgbClr val="00007C"/>
                </a:solidFill>
                <a:latin typeface="Arial MT"/>
                <a:cs typeface="Arial MT"/>
              </a:rPr>
              <a:t>	</a:t>
            </a:r>
            <a:r>
              <a:rPr lang="en-US" sz="2000" dirty="0">
                <a:solidFill>
                  <a:sysClr val="windowText" lastClr="000000"/>
                </a:solidFill>
                <a:latin typeface="Arial MT"/>
                <a:cs typeface="Arial MT"/>
              </a:rPr>
              <a:t>An</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instance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can</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request</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0" dirty="0">
                <a:solidFill>
                  <a:sysClr val="windowText" lastClr="000000"/>
                </a:solidFill>
                <a:latin typeface="Arial MT"/>
                <a:cs typeface="Arial MT"/>
              </a:rPr>
              <a:t> </a:t>
            </a:r>
            <a:r>
              <a:rPr lang="en-US" sz="2000" i="1" dirty="0">
                <a:solidFill>
                  <a:sysClr val="windowText" lastClr="000000"/>
                </a:solidFill>
                <a:latin typeface="Arial"/>
                <a:cs typeface="Arial"/>
              </a:rPr>
              <a:t>elastic</a:t>
            </a:r>
            <a:r>
              <a:rPr lang="en-US" sz="2000" i="1" spc="-15" dirty="0">
                <a:solidFill>
                  <a:sysClr val="windowText" lastClr="000000"/>
                </a:solidFill>
                <a:latin typeface="Arial"/>
                <a:cs typeface="Arial"/>
              </a:rPr>
              <a:t> </a:t>
            </a:r>
            <a:r>
              <a:rPr lang="en-US" sz="2000" i="1" dirty="0">
                <a:solidFill>
                  <a:sysClr val="windowText" lastClr="000000"/>
                </a:solidFill>
                <a:latin typeface="Arial"/>
                <a:cs typeface="Arial"/>
              </a:rPr>
              <a:t>IP</a:t>
            </a:r>
            <a:r>
              <a:rPr lang="en-US" sz="2000" i="1" spc="-10" dirty="0">
                <a:solidFill>
                  <a:sysClr val="windowText" lastClr="000000"/>
                </a:solidFill>
                <a:latin typeface="Arial"/>
                <a:cs typeface="Arial"/>
              </a:rPr>
              <a:t> </a:t>
            </a:r>
            <a:r>
              <a:rPr lang="en-US" sz="2000" i="1" dirty="0">
                <a:solidFill>
                  <a:sysClr val="windowText" lastClr="000000"/>
                </a:solidFill>
                <a:latin typeface="Arial"/>
                <a:cs typeface="Arial"/>
              </a:rPr>
              <a:t>address</a:t>
            </a:r>
            <a:r>
              <a:rPr lang="en-US" sz="2000" dirty="0">
                <a:solidFill>
                  <a:sysClr val="windowText" lastClr="000000"/>
                </a:solidFill>
                <a:latin typeface="Arial MT"/>
                <a:cs typeface="Arial MT"/>
              </a:rPr>
              <a:t>,</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rather</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than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public</a:t>
            </a:r>
            <a:r>
              <a:rPr lang="en-US" sz="2000" spc="-15" dirty="0">
                <a:solidFill>
                  <a:sysClr val="windowText" lastClr="000000"/>
                </a:solidFill>
                <a:latin typeface="Arial MT"/>
                <a:cs typeface="Arial MT"/>
              </a:rPr>
              <a:t> </a:t>
            </a:r>
            <a:r>
              <a:rPr lang="en-US" sz="2000" spc="-25" dirty="0">
                <a:solidFill>
                  <a:sysClr val="windowText" lastClr="000000"/>
                </a:solidFill>
                <a:latin typeface="Arial MT"/>
                <a:cs typeface="Arial MT"/>
              </a:rPr>
              <a:t>IP </a:t>
            </a:r>
            <a:r>
              <a:rPr lang="en-US" sz="2000" dirty="0">
                <a:solidFill>
                  <a:sysClr val="windowText" lastClr="000000"/>
                </a:solidFill>
                <a:latin typeface="Arial MT"/>
                <a:cs typeface="Arial MT"/>
              </a:rPr>
              <a:t>address.</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elastic</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static</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public</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40" dirty="0">
                <a:solidFill>
                  <a:sysClr val="windowText" lastClr="000000"/>
                </a:solidFill>
                <a:latin typeface="Arial MT"/>
                <a:cs typeface="Arial MT"/>
              </a:rPr>
              <a:t> </a:t>
            </a:r>
            <a:r>
              <a:rPr lang="en-US" sz="2000" spc="-10" dirty="0">
                <a:solidFill>
                  <a:sysClr val="windowText" lastClr="000000"/>
                </a:solidFill>
                <a:latin typeface="Arial MT"/>
                <a:cs typeface="Arial MT"/>
              </a:rPr>
              <a:t>allocated </a:t>
            </a:r>
            <a:r>
              <a:rPr lang="en-US" sz="2000" dirty="0">
                <a:solidFill>
                  <a:sysClr val="windowText" lastClr="000000"/>
                </a:solidFill>
                <a:latin typeface="Arial MT"/>
                <a:cs typeface="Arial MT"/>
              </a:rPr>
              <a:t>to</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an</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instance</a:t>
            </a:r>
            <a:r>
              <a:rPr lang="en-US" sz="2000" spc="-55" dirty="0">
                <a:solidFill>
                  <a:sysClr val="windowText" lastClr="000000"/>
                </a:solidFill>
                <a:latin typeface="Arial MT"/>
                <a:cs typeface="Arial MT"/>
              </a:rPr>
              <a:t> </a:t>
            </a:r>
            <a:r>
              <a:rPr lang="en-US" sz="2000" dirty="0">
                <a:solidFill>
                  <a:sysClr val="windowText" lastClr="000000"/>
                </a:solidFill>
                <a:latin typeface="Arial MT"/>
                <a:cs typeface="Arial MT"/>
              </a:rPr>
              <a:t>from</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available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pool</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availability</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zone</a:t>
            </a:r>
            <a:r>
              <a:rPr lang="en-US" sz="2000" spc="-10" dirty="0" smtClean="0">
                <a:solidFill>
                  <a:sysClr val="windowText" lastClr="000000"/>
                </a:solidFill>
                <a:latin typeface="Arial MT"/>
                <a:cs typeface="Arial MT"/>
              </a:rPr>
              <a:t>.</a:t>
            </a:r>
            <a:endParaRPr lang="en-US" sz="2000" dirty="0">
              <a:solidFill>
                <a:sysClr val="windowText" lastClr="000000"/>
              </a:solidFill>
              <a:latin typeface="Arial MT"/>
              <a:cs typeface="Arial MT"/>
            </a:endParaRPr>
          </a:p>
          <a:p>
            <a:pPr marL="425450" lvl="0" indent="-412750" fontAlgn="auto">
              <a:spcBef>
                <a:spcPts val="0"/>
              </a:spcBef>
              <a:spcAft>
                <a:spcPts val="0"/>
              </a:spcAft>
              <a:buClr>
                <a:srgbClr val="00007C"/>
              </a:buClr>
              <a:buSzPct val="75000"/>
              <a:buFont typeface="Wingdings"/>
              <a:buChar char=""/>
              <a:tabLst>
                <a:tab pos="425450" algn="l"/>
              </a:tabLst>
            </a:pPr>
            <a:r>
              <a:rPr lang="en-US" sz="2000" dirty="0">
                <a:solidFill>
                  <a:sysClr val="windowText" lastClr="000000"/>
                </a:solidFill>
                <a:latin typeface="Arial MT"/>
                <a:cs typeface="Arial MT"/>
              </a:rPr>
              <a:t>An</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elastic</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IP</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address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not</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released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when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25" dirty="0">
                <a:solidFill>
                  <a:sysClr val="windowText" lastClr="000000"/>
                </a:solidFill>
                <a:latin typeface="Arial MT"/>
                <a:cs typeface="Arial MT"/>
              </a:rPr>
              <a:t> </a:t>
            </a:r>
            <a:r>
              <a:rPr lang="en-US" sz="2000" dirty="0">
                <a:solidFill>
                  <a:sysClr val="windowText" lastClr="000000"/>
                </a:solidFill>
                <a:latin typeface="Arial MT"/>
                <a:cs typeface="Arial MT"/>
              </a:rPr>
              <a:t>instance</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is</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stopped</a:t>
            </a:r>
            <a:r>
              <a:rPr lang="en-US" sz="2000" spc="-45" dirty="0">
                <a:solidFill>
                  <a:sysClr val="windowText" lastClr="000000"/>
                </a:solidFill>
                <a:latin typeface="Arial MT"/>
                <a:cs typeface="Arial MT"/>
              </a:rPr>
              <a:t> </a:t>
            </a:r>
            <a:r>
              <a:rPr lang="en-US" sz="2000" spc="-25" dirty="0">
                <a:solidFill>
                  <a:sysClr val="windowText" lastClr="000000"/>
                </a:solidFill>
                <a:latin typeface="Arial MT"/>
                <a:cs typeface="Arial MT"/>
              </a:rPr>
              <a:t>or</a:t>
            </a:r>
            <a:endParaRPr lang="en-US" sz="2000" dirty="0">
              <a:solidFill>
                <a:sysClr val="windowText" lastClr="000000"/>
              </a:solidFill>
              <a:latin typeface="Arial MT"/>
              <a:cs typeface="Arial MT"/>
            </a:endParaRPr>
          </a:p>
          <a:p>
            <a:pPr marL="354965" lvl="0" indent="0" fontAlgn="auto">
              <a:spcBef>
                <a:spcPts val="5"/>
              </a:spcBef>
              <a:spcAft>
                <a:spcPts val="0"/>
              </a:spcAft>
              <a:buClrTx/>
              <a:buSzTx/>
              <a:buNone/>
            </a:pPr>
            <a:r>
              <a:rPr lang="en-US" sz="2000" dirty="0">
                <a:solidFill>
                  <a:sysClr val="windowText" lastClr="000000"/>
                </a:solidFill>
                <a:latin typeface="Arial MT"/>
                <a:cs typeface="Arial MT"/>
              </a:rPr>
              <a:t>terminated</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and</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must</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be</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released</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when</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no</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longer</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needed.</a:t>
            </a:r>
            <a:endParaRPr lang="en-US" sz="20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1769198813"/>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AB83-770E-A7B9-43FA-6C9C76FFA8F0}"/>
              </a:ext>
            </a:extLst>
          </p:cNvPr>
          <p:cNvSpPr>
            <a:spLocks noGrp="1"/>
          </p:cNvSpPr>
          <p:nvPr>
            <p:ph type="title"/>
          </p:nvPr>
        </p:nvSpPr>
        <p:spPr/>
        <p:txBody>
          <a:bodyPr/>
          <a:lstStyle/>
          <a:p>
            <a:r>
              <a:rPr lang="en-US" dirty="0"/>
              <a:t>Examples</a:t>
            </a:r>
            <a:r>
              <a:rPr lang="en-US" spc="-20" dirty="0"/>
              <a:t> </a:t>
            </a:r>
            <a:r>
              <a:rPr lang="en-US" dirty="0"/>
              <a:t>of</a:t>
            </a:r>
            <a:r>
              <a:rPr lang="en-US" spc="-15" dirty="0"/>
              <a:t> </a:t>
            </a:r>
            <a:r>
              <a:rPr lang="en-US" dirty="0"/>
              <a:t>Amazon</a:t>
            </a:r>
            <a:r>
              <a:rPr lang="en-US" spc="-35" dirty="0"/>
              <a:t> </a:t>
            </a:r>
            <a:r>
              <a:rPr lang="en-US" dirty="0"/>
              <a:t>Web</a:t>
            </a:r>
            <a:r>
              <a:rPr lang="en-US" spc="-15" dirty="0"/>
              <a:t> </a:t>
            </a:r>
            <a:r>
              <a:rPr lang="en-US" spc="-10" dirty="0"/>
              <a:t>Services</a:t>
            </a:r>
            <a:endParaRPr lang="en-US" dirty="0"/>
          </a:p>
        </p:txBody>
      </p:sp>
      <p:sp>
        <p:nvSpPr>
          <p:cNvPr id="3" name="Content Placeholder 2">
            <a:extLst>
              <a:ext uri="{FF2B5EF4-FFF2-40B4-BE49-F238E27FC236}">
                <a16:creationId xmlns:a16="http://schemas.microsoft.com/office/drawing/2014/main" id="{3385998A-B179-B200-E36F-B82E332391D4}"/>
              </a:ext>
            </a:extLst>
          </p:cNvPr>
          <p:cNvSpPr>
            <a:spLocks noGrp="1"/>
          </p:cNvSpPr>
          <p:nvPr>
            <p:ph idx="1"/>
          </p:nvPr>
        </p:nvSpPr>
        <p:spPr/>
        <p:txBody>
          <a:bodyPr/>
          <a:lstStyle/>
          <a:p>
            <a:pPr marL="354965" marR="207010" lvl="0" indent="-342900" fontAlgn="auto">
              <a:spcBef>
                <a:spcPts val="105"/>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AWS</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Management</a:t>
            </a:r>
            <a:r>
              <a:rPr lang="en-US" sz="2000" i="1" spc="-40" dirty="0">
                <a:solidFill>
                  <a:sysClr val="windowText" lastClr="000000"/>
                </a:solidFill>
                <a:latin typeface="Arial"/>
                <a:cs typeface="Arial"/>
              </a:rPr>
              <a:t> </a:t>
            </a:r>
            <a:r>
              <a:rPr lang="en-US" sz="2000" i="1" dirty="0">
                <a:solidFill>
                  <a:sysClr val="windowText" lastClr="000000"/>
                </a:solidFill>
                <a:latin typeface="Arial"/>
                <a:cs typeface="Arial"/>
              </a:rPr>
              <a:t>Console</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allows</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users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access</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the</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services </a:t>
            </a:r>
            <a:r>
              <a:rPr lang="en-US" sz="2000" dirty="0">
                <a:solidFill>
                  <a:sysClr val="windowText" lastClr="000000"/>
                </a:solidFill>
                <a:latin typeface="Arial MT"/>
                <a:cs typeface="Arial MT"/>
              </a:rPr>
              <a:t>offered</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by</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AWS</a:t>
            </a:r>
            <a:r>
              <a:rPr lang="en-US" sz="2000" spc="-10" dirty="0">
                <a:solidFill>
                  <a:sysClr val="windowText" lastClr="000000"/>
                </a:solidFill>
                <a:latin typeface="Arial MT"/>
                <a:cs typeface="Arial MT"/>
              </a:rPr>
              <a:t> </a:t>
            </a:r>
            <a:r>
              <a:rPr lang="en-US" sz="2000" spc="-50" dirty="0">
                <a:solidFill>
                  <a:sysClr val="windowText" lastClr="000000"/>
                </a:solidFill>
                <a:latin typeface="Arial MT"/>
                <a:cs typeface="Arial MT"/>
              </a:rPr>
              <a:t>.</a:t>
            </a:r>
            <a:endParaRPr lang="en-US" sz="2000" dirty="0">
              <a:solidFill>
                <a:sysClr val="windowText" lastClr="000000"/>
              </a:solidFill>
              <a:latin typeface="Arial MT"/>
              <a:cs typeface="Arial MT"/>
            </a:endParaRPr>
          </a:p>
          <a:p>
            <a:pPr marL="425450" lvl="0" indent="-412750" fontAlgn="auto">
              <a:spcBef>
                <a:spcPts val="480"/>
              </a:spcBef>
              <a:spcAft>
                <a:spcPts val="0"/>
              </a:spcAft>
              <a:buClr>
                <a:srgbClr val="00007C"/>
              </a:buClr>
              <a:buSzPct val="75000"/>
              <a:buFont typeface="Wingdings"/>
              <a:buChar char=""/>
              <a:tabLst>
                <a:tab pos="425450" algn="l"/>
              </a:tabLst>
            </a:pPr>
            <a:r>
              <a:rPr lang="en-US" sz="2000" i="1" dirty="0">
                <a:solidFill>
                  <a:sysClr val="windowText" lastClr="000000"/>
                </a:solidFill>
                <a:latin typeface="Arial"/>
                <a:cs typeface="Arial"/>
              </a:rPr>
              <a:t>Elastic</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Cloud</a:t>
            </a:r>
            <a:r>
              <a:rPr lang="en-US" sz="2000" i="1" spc="-10" dirty="0">
                <a:solidFill>
                  <a:sysClr val="windowText" lastClr="000000"/>
                </a:solidFill>
                <a:latin typeface="Arial"/>
                <a:cs typeface="Arial"/>
              </a:rPr>
              <a:t> </a:t>
            </a:r>
            <a:r>
              <a:rPr lang="en-US" sz="2000" i="1" dirty="0">
                <a:solidFill>
                  <a:sysClr val="windowText" lastClr="000000"/>
                </a:solidFill>
                <a:latin typeface="Arial"/>
                <a:cs typeface="Arial"/>
              </a:rPr>
              <a:t>Computing</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(EC2)</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allows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10" dirty="0">
                <a:solidFill>
                  <a:sysClr val="windowText" lastClr="000000"/>
                </a:solidFill>
                <a:latin typeface="Arial MT"/>
                <a:cs typeface="Arial MT"/>
              </a:rPr>
              <a:t> </a:t>
            </a:r>
            <a:r>
              <a:rPr lang="en-US" sz="2000" dirty="0">
                <a:solidFill>
                  <a:sysClr val="windowText" lastClr="000000"/>
                </a:solidFill>
                <a:latin typeface="Arial MT"/>
                <a:cs typeface="Arial MT"/>
              </a:rPr>
              <a:t>user</a:t>
            </a:r>
            <a:r>
              <a:rPr lang="en-US" sz="2000" spc="-35" dirty="0">
                <a:solidFill>
                  <a:sysClr val="windowText" lastClr="000000"/>
                </a:solidFill>
                <a:latin typeface="Arial MT"/>
                <a:cs typeface="Arial MT"/>
              </a:rPr>
              <a:t> </a:t>
            </a:r>
            <a:r>
              <a:rPr lang="en-US" sz="2000" dirty="0">
                <a:solidFill>
                  <a:sysClr val="windowText" lastClr="000000"/>
                </a:solidFill>
                <a:latin typeface="Arial MT"/>
                <a:cs typeface="Arial MT"/>
              </a:rPr>
              <a:t>to</a:t>
            </a:r>
            <a:r>
              <a:rPr lang="en-US" sz="2000" spc="-30" dirty="0">
                <a:solidFill>
                  <a:sysClr val="windowText" lastClr="000000"/>
                </a:solidFill>
                <a:latin typeface="Arial MT"/>
                <a:cs typeface="Arial MT"/>
              </a:rPr>
              <a:t> </a:t>
            </a:r>
            <a:r>
              <a:rPr lang="en-US" sz="2000" dirty="0">
                <a:solidFill>
                  <a:sysClr val="windowText" lastClr="000000"/>
                </a:solidFill>
                <a:latin typeface="Arial MT"/>
                <a:cs typeface="Arial MT"/>
              </a:rPr>
              <a:t>launch</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a</a:t>
            </a:r>
            <a:r>
              <a:rPr lang="en-US" sz="2000" spc="-30" dirty="0">
                <a:solidFill>
                  <a:sysClr val="windowText" lastClr="000000"/>
                </a:solidFill>
                <a:latin typeface="Arial MT"/>
                <a:cs typeface="Arial MT"/>
              </a:rPr>
              <a:t> </a:t>
            </a:r>
            <a:r>
              <a:rPr lang="en-US" sz="2000" spc="-10" dirty="0">
                <a:solidFill>
                  <a:sysClr val="windowText" lastClr="000000"/>
                </a:solidFill>
                <a:latin typeface="Arial MT"/>
                <a:cs typeface="Arial MT"/>
              </a:rPr>
              <a:t>variety</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operating</a:t>
            </a:r>
            <a:r>
              <a:rPr lang="en-US" sz="2000" spc="-25" dirty="0">
                <a:solidFill>
                  <a:sysClr val="windowText" lastClr="000000"/>
                </a:solidFill>
                <a:latin typeface="Arial MT"/>
                <a:cs typeface="Arial MT"/>
              </a:rPr>
              <a:t> </a:t>
            </a:r>
            <a:r>
              <a:rPr lang="en-US" sz="2000" spc="-10" dirty="0">
                <a:solidFill>
                  <a:sysClr val="windowText" lastClr="000000"/>
                </a:solidFill>
                <a:latin typeface="Arial MT"/>
                <a:cs typeface="Arial MT"/>
              </a:rPr>
              <a:t>systems.</a:t>
            </a:r>
            <a:endParaRPr lang="en-US" sz="2000" dirty="0">
              <a:solidFill>
                <a:sysClr val="windowText" lastClr="000000"/>
              </a:solidFill>
              <a:latin typeface="Arial MT"/>
              <a:cs typeface="Arial MT"/>
            </a:endParaRPr>
          </a:p>
          <a:p>
            <a:pPr marL="355600" marR="90170" lvl="0" indent="-342900" fontAlgn="auto">
              <a:spcBef>
                <a:spcPts val="480"/>
              </a:spcBef>
              <a:spcAft>
                <a:spcPts val="0"/>
              </a:spcAft>
              <a:buClr>
                <a:srgbClr val="00007C"/>
              </a:buClr>
              <a:buSzPct val="75000"/>
              <a:buFont typeface="Wingdings"/>
              <a:buChar char=""/>
              <a:tabLst>
                <a:tab pos="355600" algn="l"/>
                <a:tab pos="4928235" algn="l"/>
              </a:tabLst>
            </a:pPr>
            <a:r>
              <a:rPr lang="en-US" sz="2000" i="1" dirty="0">
                <a:solidFill>
                  <a:sysClr val="windowText" lastClr="000000"/>
                </a:solidFill>
                <a:latin typeface="Arial"/>
                <a:cs typeface="Arial"/>
              </a:rPr>
              <a:t>Simple</a:t>
            </a:r>
            <a:r>
              <a:rPr lang="en-US" sz="2000" i="1" spc="-15" dirty="0">
                <a:solidFill>
                  <a:sysClr val="windowText" lastClr="000000"/>
                </a:solidFill>
                <a:latin typeface="Arial"/>
                <a:cs typeface="Arial"/>
              </a:rPr>
              <a:t> </a:t>
            </a:r>
            <a:r>
              <a:rPr lang="en-US" sz="2000" i="1" dirty="0">
                <a:solidFill>
                  <a:sysClr val="windowText" lastClr="000000"/>
                </a:solidFill>
                <a:latin typeface="Arial"/>
                <a:cs typeface="Arial"/>
              </a:rPr>
              <a:t>Queuing</a:t>
            </a:r>
            <a:r>
              <a:rPr lang="en-US" sz="2000" i="1" spc="-45" dirty="0">
                <a:solidFill>
                  <a:sysClr val="windowText" lastClr="000000"/>
                </a:solidFill>
                <a:latin typeface="Arial"/>
                <a:cs typeface="Arial"/>
              </a:rPr>
              <a:t> </a:t>
            </a:r>
            <a:r>
              <a:rPr lang="en-US" sz="2000" i="1" dirty="0">
                <a:solidFill>
                  <a:sysClr val="windowText" lastClr="000000"/>
                </a:solidFill>
                <a:latin typeface="Arial"/>
                <a:cs typeface="Arial"/>
              </a:rPr>
              <a:t>Service</a:t>
            </a:r>
            <a:r>
              <a:rPr lang="en-US" sz="2000" i="1" spc="-45" dirty="0">
                <a:solidFill>
                  <a:sysClr val="windowText" lastClr="000000"/>
                </a:solidFill>
                <a:latin typeface="Arial"/>
                <a:cs typeface="Arial"/>
              </a:rPr>
              <a:t> </a:t>
            </a:r>
            <a:r>
              <a:rPr lang="en-US" sz="2000" i="1" dirty="0">
                <a:solidFill>
                  <a:sysClr val="windowText" lastClr="000000"/>
                </a:solidFill>
                <a:latin typeface="Arial"/>
                <a:cs typeface="Arial"/>
              </a:rPr>
              <a:t>(SQS)</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30" dirty="0">
                <a:solidFill>
                  <a:sysClr val="windowText" lastClr="000000"/>
                </a:solidFill>
                <a:latin typeface="Arial"/>
                <a:cs typeface="Arial"/>
              </a:rPr>
              <a:t> </a:t>
            </a:r>
            <a:r>
              <a:rPr lang="en-US" sz="2000" spc="-10" dirty="0">
                <a:solidFill>
                  <a:sysClr val="windowText" lastClr="000000"/>
                </a:solidFill>
                <a:latin typeface="Arial MT"/>
                <a:cs typeface="Arial MT"/>
              </a:rPr>
              <a:t>allows</a:t>
            </a:r>
            <a:r>
              <a:rPr lang="en-US" sz="2000" dirty="0">
                <a:solidFill>
                  <a:sysClr val="windowText" lastClr="000000"/>
                </a:solidFill>
                <a:latin typeface="Arial MT"/>
                <a:cs typeface="Arial MT"/>
              </a:rPr>
              <a:t>	multiple</a:t>
            </a:r>
            <a:r>
              <a:rPr lang="en-US" sz="2000" spc="-45" dirty="0">
                <a:solidFill>
                  <a:sysClr val="windowText" lastClr="000000"/>
                </a:solidFill>
                <a:latin typeface="Arial MT"/>
                <a:cs typeface="Arial MT"/>
              </a:rPr>
              <a:t> </a:t>
            </a:r>
            <a:r>
              <a:rPr lang="en-US" sz="2000" i="1" dirty="0">
                <a:solidFill>
                  <a:sysClr val="windowText" lastClr="000000"/>
                </a:solidFill>
                <a:latin typeface="Arial"/>
                <a:cs typeface="Arial"/>
              </a:rPr>
              <a:t>EC2</a:t>
            </a:r>
            <a:r>
              <a:rPr lang="en-US" sz="2000" i="1" spc="-45" dirty="0">
                <a:solidFill>
                  <a:sysClr val="windowText" lastClr="000000"/>
                </a:solidFill>
                <a:latin typeface="Arial"/>
                <a:cs typeface="Arial"/>
              </a:rPr>
              <a:t> </a:t>
            </a:r>
            <a:r>
              <a:rPr lang="en-US" sz="2000" dirty="0">
                <a:solidFill>
                  <a:sysClr val="windowText" lastClr="000000"/>
                </a:solidFill>
                <a:latin typeface="Arial MT"/>
                <a:cs typeface="Arial MT"/>
              </a:rPr>
              <a:t>instances</a:t>
            </a:r>
            <a:r>
              <a:rPr lang="en-US" sz="2000" spc="-75" dirty="0">
                <a:solidFill>
                  <a:sysClr val="windowText" lastClr="000000"/>
                </a:solidFill>
                <a:latin typeface="Arial MT"/>
                <a:cs typeface="Arial MT"/>
              </a:rPr>
              <a:t> </a:t>
            </a:r>
            <a:r>
              <a:rPr lang="en-US" sz="2000" spc="-25" dirty="0">
                <a:solidFill>
                  <a:sysClr val="windowText" lastClr="000000"/>
                </a:solidFill>
                <a:latin typeface="Arial MT"/>
                <a:cs typeface="Arial MT"/>
              </a:rPr>
              <a:t>to </a:t>
            </a:r>
            <a:r>
              <a:rPr lang="en-US" sz="2000" dirty="0">
                <a:solidFill>
                  <a:sysClr val="windowText" lastClr="000000"/>
                </a:solidFill>
                <a:latin typeface="Arial MT"/>
                <a:cs typeface="Arial MT"/>
              </a:rPr>
              <a:t>communicate</a:t>
            </a:r>
            <a:r>
              <a:rPr lang="en-US" sz="2000" spc="-65" dirty="0">
                <a:solidFill>
                  <a:sysClr val="windowText" lastClr="000000"/>
                </a:solidFill>
                <a:latin typeface="Arial MT"/>
                <a:cs typeface="Arial MT"/>
              </a:rPr>
              <a:t> </a:t>
            </a:r>
            <a:r>
              <a:rPr lang="en-US" sz="2000" dirty="0">
                <a:solidFill>
                  <a:sysClr val="windowText" lastClr="000000"/>
                </a:solidFill>
                <a:latin typeface="Arial MT"/>
                <a:cs typeface="Arial MT"/>
              </a:rPr>
              <a:t>with</a:t>
            </a:r>
            <a:r>
              <a:rPr lang="en-US" sz="2000" spc="5" dirty="0">
                <a:solidFill>
                  <a:sysClr val="windowText" lastClr="000000"/>
                </a:solidFill>
                <a:latin typeface="Arial MT"/>
                <a:cs typeface="Arial MT"/>
              </a:rPr>
              <a:t> </a:t>
            </a:r>
            <a:r>
              <a:rPr lang="en-US" sz="2000" dirty="0">
                <a:solidFill>
                  <a:sysClr val="windowText" lastClr="000000"/>
                </a:solidFill>
                <a:latin typeface="Arial MT"/>
                <a:cs typeface="Arial MT"/>
              </a:rPr>
              <a:t>one</a:t>
            </a:r>
            <a:r>
              <a:rPr lang="en-US" sz="2000" spc="-10" dirty="0">
                <a:solidFill>
                  <a:sysClr val="windowText" lastClr="000000"/>
                </a:solidFill>
                <a:latin typeface="Arial MT"/>
                <a:cs typeface="Arial MT"/>
              </a:rPr>
              <a:t> another.</a:t>
            </a:r>
            <a:endParaRPr lang="en-US" sz="2000" dirty="0">
              <a:solidFill>
                <a:sysClr val="windowText" lastClr="000000"/>
              </a:solidFill>
              <a:latin typeface="Arial MT"/>
              <a:cs typeface="Arial MT"/>
            </a:endParaRPr>
          </a:p>
          <a:p>
            <a:pPr marL="354965" lvl="0" indent="-342265" fontAlgn="auto">
              <a:spcBef>
                <a:spcPts val="480"/>
              </a:spcBef>
              <a:spcAft>
                <a:spcPts val="0"/>
              </a:spcAft>
              <a:buClr>
                <a:srgbClr val="00007C"/>
              </a:buClr>
              <a:buSzPct val="75000"/>
              <a:buFont typeface="Wingdings"/>
              <a:buChar char=""/>
              <a:tabLst>
                <a:tab pos="354965" algn="l"/>
                <a:tab pos="5604510" algn="l"/>
              </a:tabLst>
            </a:pPr>
            <a:r>
              <a:rPr lang="en-US" sz="2000" i="1" dirty="0">
                <a:solidFill>
                  <a:sysClr val="windowText" lastClr="000000"/>
                </a:solidFill>
                <a:latin typeface="Arial"/>
                <a:cs typeface="Arial"/>
              </a:rPr>
              <a:t>Simple</a:t>
            </a:r>
            <a:r>
              <a:rPr lang="en-US" sz="2000" i="1" spc="-15" dirty="0">
                <a:solidFill>
                  <a:sysClr val="windowText" lastClr="000000"/>
                </a:solidFill>
                <a:latin typeface="Arial"/>
                <a:cs typeface="Arial"/>
              </a:rPr>
              <a:t> </a:t>
            </a:r>
            <a:r>
              <a:rPr lang="en-US" sz="2000" i="1" dirty="0">
                <a:solidFill>
                  <a:sysClr val="windowText" lastClr="000000"/>
                </a:solidFill>
                <a:latin typeface="Arial"/>
                <a:cs typeface="Arial"/>
              </a:rPr>
              <a:t>Storage</a:t>
            </a:r>
            <a:r>
              <a:rPr lang="en-US" sz="2000" i="1" spc="-35" dirty="0">
                <a:solidFill>
                  <a:sysClr val="windowText" lastClr="000000"/>
                </a:solidFill>
                <a:latin typeface="Arial"/>
                <a:cs typeface="Arial"/>
              </a:rPr>
              <a:t> </a:t>
            </a:r>
            <a:r>
              <a:rPr lang="en-US" sz="2000" i="1" dirty="0">
                <a:solidFill>
                  <a:sysClr val="windowText" lastClr="000000"/>
                </a:solidFill>
                <a:latin typeface="Arial"/>
                <a:cs typeface="Arial"/>
              </a:rPr>
              <a:t>Service</a:t>
            </a:r>
            <a:r>
              <a:rPr lang="en-US" sz="2000" i="1" spc="-30" dirty="0">
                <a:solidFill>
                  <a:sysClr val="windowText" lastClr="000000"/>
                </a:solidFill>
                <a:latin typeface="Arial"/>
                <a:cs typeface="Arial"/>
              </a:rPr>
              <a:t> </a:t>
            </a:r>
            <a:r>
              <a:rPr lang="en-US" sz="2000" i="1" dirty="0">
                <a:solidFill>
                  <a:sysClr val="windowText" lastClr="000000"/>
                </a:solidFill>
                <a:latin typeface="Arial"/>
                <a:cs typeface="Arial"/>
              </a:rPr>
              <a:t>(S3)</a:t>
            </a:r>
            <a:r>
              <a:rPr lang="en-US" sz="2000" dirty="0">
                <a:solidFill>
                  <a:sysClr val="windowText" lastClr="000000"/>
                </a:solidFill>
                <a:latin typeface="Arial MT"/>
                <a:cs typeface="Arial MT"/>
              </a:rPr>
              <a:t>,</a:t>
            </a:r>
            <a:r>
              <a:rPr lang="en-US" sz="2000" spc="-45" dirty="0">
                <a:solidFill>
                  <a:sysClr val="windowText" lastClr="000000"/>
                </a:solidFill>
                <a:latin typeface="Arial MT"/>
                <a:cs typeface="Arial MT"/>
              </a:rPr>
              <a:t> </a:t>
            </a:r>
            <a:r>
              <a:rPr lang="en-US" sz="2000" i="1" dirty="0">
                <a:solidFill>
                  <a:sysClr val="windowText" lastClr="000000"/>
                </a:solidFill>
                <a:latin typeface="Arial"/>
                <a:cs typeface="Arial"/>
              </a:rPr>
              <a:t>Simple</a:t>
            </a:r>
            <a:r>
              <a:rPr lang="en-US" sz="2000" i="1" spc="-15" dirty="0">
                <a:solidFill>
                  <a:sysClr val="windowText" lastClr="000000"/>
                </a:solidFill>
                <a:latin typeface="Arial"/>
                <a:cs typeface="Arial"/>
              </a:rPr>
              <a:t> </a:t>
            </a:r>
            <a:r>
              <a:rPr lang="en-US" sz="2000" i="1" dirty="0">
                <a:solidFill>
                  <a:sysClr val="windowText" lastClr="000000"/>
                </a:solidFill>
                <a:latin typeface="Arial"/>
                <a:cs typeface="Arial"/>
              </a:rPr>
              <a:t>DB</a:t>
            </a:r>
            <a:r>
              <a:rPr lang="en-US" sz="2000" dirty="0">
                <a:solidFill>
                  <a:sysClr val="windowText" lastClr="000000"/>
                </a:solidFill>
                <a:latin typeface="Arial MT"/>
                <a:cs typeface="Arial MT"/>
              </a:rPr>
              <a:t>,</a:t>
            </a:r>
            <a:r>
              <a:rPr lang="en-US" sz="2000" spc="-20" dirty="0">
                <a:solidFill>
                  <a:sysClr val="windowText" lastClr="000000"/>
                </a:solidFill>
                <a:latin typeface="Arial MT"/>
                <a:cs typeface="Arial MT"/>
              </a:rPr>
              <a:t> </a:t>
            </a:r>
            <a:r>
              <a:rPr lang="en-US" sz="2000" spc="-25" dirty="0">
                <a:solidFill>
                  <a:sysClr val="windowText" lastClr="000000"/>
                </a:solidFill>
                <a:latin typeface="Arial MT"/>
                <a:cs typeface="Arial MT"/>
              </a:rPr>
              <a:t>and</a:t>
            </a:r>
            <a:r>
              <a:rPr lang="en-US" sz="2000" dirty="0">
                <a:solidFill>
                  <a:sysClr val="windowText" lastClr="000000"/>
                </a:solidFill>
                <a:latin typeface="Arial MT"/>
                <a:cs typeface="Arial MT"/>
              </a:rPr>
              <a:t>	</a:t>
            </a:r>
            <a:r>
              <a:rPr lang="en-US" sz="2000" i="1" dirty="0">
                <a:solidFill>
                  <a:sysClr val="windowText" lastClr="000000"/>
                </a:solidFill>
                <a:latin typeface="Arial"/>
                <a:cs typeface="Arial"/>
              </a:rPr>
              <a:t>Elastic</a:t>
            </a:r>
            <a:r>
              <a:rPr lang="en-US" sz="2000" i="1" spc="-35" dirty="0">
                <a:solidFill>
                  <a:sysClr val="windowText" lastClr="000000"/>
                </a:solidFill>
                <a:latin typeface="Arial"/>
                <a:cs typeface="Arial"/>
              </a:rPr>
              <a:t> </a:t>
            </a:r>
            <a:r>
              <a:rPr lang="en-US" sz="2000" i="1" dirty="0">
                <a:solidFill>
                  <a:sysClr val="windowText" lastClr="000000"/>
                </a:solidFill>
                <a:latin typeface="Arial"/>
                <a:cs typeface="Arial"/>
              </a:rPr>
              <a:t>Bloc</a:t>
            </a:r>
            <a:r>
              <a:rPr lang="en-US" sz="2000" i="1" spc="-10" dirty="0">
                <a:solidFill>
                  <a:sysClr val="windowText" lastClr="000000"/>
                </a:solidFill>
                <a:latin typeface="Arial"/>
                <a:cs typeface="Arial"/>
              </a:rPr>
              <a:t> Storage</a:t>
            </a:r>
            <a:endParaRPr lang="en-US" sz="2000" dirty="0">
              <a:solidFill>
                <a:sysClr val="windowText" lastClr="000000"/>
              </a:solidFill>
              <a:latin typeface="Arial"/>
              <a:cs typeface="Arial"/>
            </a:endParaRPr>
          </a:p>
          <a:p>
            <a:pPr marL="354965" lvl="0" indent="0" fontAlgn="auto">
              <a:spcBef>
                <a:spcPts val="0"/>
              </a:spcBef>
              <a:spcAft>
                <a:spcPts val="0"/>
              </a:spcAft>
              <a:buClrTx/>
              <a:buSzTx/>
              <a:buNone/>
            </a:pPr>
            <a:r>
              <a:rPr lang="en-US" sz="2000" i="1" dirty="0">
                <a:solidFill>
                  <a:sysClr val="windowText" lastClr="000000"/>
                </a:solidFill>
                <a:latin typeface="Arial"/>
                <a:cs typeface="Arial"/>
              </a:rPr>
              <a:t>(EBS)</a:t>
            </a:r>
            <a:r>
              <a:rPr lang="en-US" sz="2000" i="1" spc="-5" dirty="0">
                <a:solidFill>
                  <a:sysClr val="windowText" lastClr="000000"/>
                </a:solidFill>
                <a:latin typeface="Arial"/>
                <a:cs typeface="Arial"/>
              </a:rPr>
              <a:t> </a:t>
            </a:r>
            <a:r>
              <a:rPr lang="en-US" sz="2000" dirty="0">
                <a:solidFill>
                  <a:sysClr val="windowText" lastClr="000000"/>
                </a:solidFill>
                <a:latin typeface="Arial MT"/>
                <a:cs typeface="Arial MT"/>
              </a:rPr>
              <a:t>-</a:t>
            </a:r>
            <a:r>
              <a:rPr lang="en-US" sz="2000" spc="-15" dirty="0">
                <a:solidFill>
                  <a:sysClr val="windowText" lastClr="000000"/>
                </a:solidFill>
                <a:latin typeface="Arial MT"/>
                <a:cs typeface="Arial MT"/>
              </a:rPr>
              <a:t> </a:t>
            </a:r>
            <a:r>
              <a:rPr lang="en-US" sz="2000" dirty="0">
                <a:solidFill>
                  <a:sysClr val="windowText" lastClr="000000"/>
                </a:solidFill>
                <a:latin typeface="Arial MT"/>
                <a:cs typeface="Arial MT"/>
              </a:rPr>
              <a:t>storage</a:t>
            </a:r>
            <a:r>
              <a:rPr lang="en-US" sz="2000" spc="-35" dirty="0">
                <a:solidFill>
                  <a:sysClr val="windowText" lastClr="000000"/>
                </a:solidFill>
                <a:latin typeface="Arial MT"/>
                <a:cs typeface="Arial MT"/>
              </a:rPr>
              <a:t> </a:t>
            </a:r>
            <a:r>
              <a:rPr lang="en-US" sz="2000" spc="-10" dirty="0">
                <a:solidFill>
                  <a:sysClr val="windowText" lastClr="000000"/>
                </a:solidFill>
                <a:latin typeface="Arial MT"/>
                <a:cs typeface="Arial MT"/>
              </a:rPr>
              <a:t>services.</a:t>
            </a:r>
            <a:endParaRPr lang="en-US" sz="2000" dirty="0">
              <a:solidFill>
                <a:sysClr val="windowText" lastClr="000000"/>
              </a:solidFill>
              <a:latin typeface="Arial MT"/>
              <a:cs typeface="Arial MT"/>
            </a:endParaRPr>
          </a:p>
          <a:p>
            <a:pPr marL="354965" lvl="0" indent="-342265" fontAlgn="auto">
              <a:spcBef>
                <a:spcPts val="480"/>
              </a:spcBef>
              <a:spcAft>
                <a:spcPts val="0"/>
              </a:spcAft>
              <a:buClr>
                <a:srgbClr val="00007C"/>
              </a:buClr>
              <a:buSzPct val="75000"/>
              <a:buFont typeface="Wingdings"/>
              <a:buChar char=""/>
              <a:tabLst>
                <a:tab pos="354965" algn="l"/>
              </a:tabLst>
            </a:pPr>
            <a:r>
              <a:rPr lang="en-US" sz="2000" i="1" dirty="0">
                <a:solidFill>
                  <a:sysClr val="windowText" lastClr="000000"/>
                </a:solidFill>
                <a:latin typeface="Arial"/>
                <a:cs typeface="Arial"/>
              </a:rPr>
              <a:t>Cloud</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Watch</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20" dirty="0">
                <a:solidFill>
                  <a:sysClr val="windowText" lastClr="000000"/>
                </a:solidFill>
                <a:latin typeface="Arial"/>
                <a:cs typeface="Arial"/>
              </a:rPr>
              <a:t> </a:t>
            </a:r>
            <a:r>
              <a:rPr lang="en-US" sz="2000" dirty="0">
                <a:solidFill>
                  <a:sysClr val="windowText" lastClr="000000"/>
                </a:solidFill>
                <a:latin typeface="Arial MT"/>
                <a:cs typeface="Arial MT"/>
              </a:rPr>
              <a:t>supports</a:t>
            </a:r>
            <a:r>
              <a:rPr lang="en-US" sz="2000" spc="-60" dirty="0">
                <a:solidFill>
                  <a:sysClr val="windowText" lastClr="000000"/>
                </a:solidFill>
                <a:latin typeface="Arial MT"/>
                <a:cs typeface="Arial MT"/>
              </a:rPr>
              <a:t> </a:t>
            </a:r>
            <a:r>
              <a:rPr lang="en-US" sz="2000" dirty="0">
                <a:solidFill>
                  <a:sysClr val="windowText" lastClr="000000"/>
                </a:solidFill>
                <a:latin typeface="Arial MT"/>
                <a:cs typeface="Arial MT"/>
              </a:rPr>
              <a:t>performance</a:t>
            </a:r>
            <a:r>
              <a:rPr lang="en-US" sz="2000" spc="-50" dirty="0">
                <a:solidFill>
                  <a:sysClr val="windowText" lastClr="000000"/>
                </a:solidFill>
                <a:latin typeface="Arial MT"/>
                <a:cs typeface="Arial MT"/>
              </a:rPr>
              <a:t> </a:t>
            </a:r>
            <a:r>
              <a:rPr lang="en-US" sz="2000" spc="-10" dirty="0">
                <a:solidFill>
                  <a:sysClr val="windowText" lastClr="000000"/>
                </a:solidFill>
                <a:latin typeface="Arial MT"/>
                <a:cs typeface="Arial MT"/>
              </a:rPr>
              <a:t>monitoring.</a:t>
            </a:r>
            <a:endParaRPr lang="en-US" sz="2000" dirty="0">
              <a:solidFill>
                <a:sysClr val="windowText" lastClr="000000"/>
              </a:solidFill>
              <a:latin typeface="Arial MT"/>
              <a:cs typeface="Arial MT"/>
            </a:endParaRPr>
          </a:p>
          <a:p>
            <a:pPr marL="425450" lvl="0" indent="-412750" fontAlgn="auto">
              <a:spcBef>
                <a:spcPts val="480"/>
              </a:spcBef>
              <a:spcAft>
                <a:spcPts val="0"/>
              </a:spcAft>
              <a:buClr>
                <a:srgbClr val="00007C"/>
              </a:buClr>
              <a:buSzPct val="75000"/>
              <a:buFont typeface="Wingdings"/>
              <a:buChar char=""/>
              <a:tabLst>
                <a:tab pos="425450" algn="l"/>
              </a:tabLst>
            </a:pPr>
            <a:r>
              <a:rPr lang="en-US" sz="2000" i="1" dirty="0">
                <a:solidFill>
                  <a:sysClr val="windowText" lastClr="000000"/>
                </a:solidFill>
                <a:latin typeface="Arial"/>
                <a:cs typeface="Arial"/>
              </a:rPr>
              <a:t>Auto</a:t>
            </a:r>
            <a:r>
              <a:rPr lang="en-US" sz="2000" i="1" spc="-25" dirty="0">
                <a:solidFill>
                  <a:sysClr val="windowText" lastClr="000000"/>
                </a:solidFill>
                <a:latin typeface="Arial"/>
                <a:cs typeface="Arial"/>
              </a:rPr>
              <a:t> </a:t>
            </a:r>
            <a:r>
              <a:rPr lang="en-US" sz="2000" i="1" dirty="0">
                <a:solidFill>
                  <a:sysClr val="windowText" lastClr="000000"/>
                </a:solidFill>
                <a:latin typeface="Arial"/>
                <a:cs typeface="Arial"/>
              </a:rPr>
              <a:t>Scaling</a:t>
            </a:r>
            <a:r>
              <a:rPr lang="en-US" sz="2000" i="1" spc="-10"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25" dirty="0">
                <a:solidFill>
                  <a:sysClr val="windowText" lastClr="000000"/>
                </a:solidFill>
                <a:latin typeface="Arial"/>
                <a:cs typeface="Arial"/>
              </a:rPr>
              <a:t> </a:t>
            </a:r>
            <a:r>
              <a:rPr lang="en-US" sz="2000" dirty="0">
                <a:solidFill>
                  <a:sysClr val="windowText" lastClr="000000"/>
                </a:solidFill>
                <a:latin typeface="Arial MT"/>
                <a:cs typeface="Arial MT"/>
              </a:rPr>
              <a:t>supports</a:t>
            </a:r>
            <a:r>
              <a:rPr lang="en-US" sz="2000" spc="-50" dirty="0">
                <a:solidFill>
                  <a:sysClr val="windowText" lastClr="000000"/>
                </a:solidFill>
                <a:latin typeface="Arial MT"/>
                <a:cs typeface="Arial MT"/>
              </a:rPr>
              <a:t> </a:t>
            </a:r>
            <a:r>
              <a:rPr lang="en-US" sz="2000" dirty="0">
                <a:solidFill>
                  <a:sysClr val="windowText" lastClr="000000"/>
                </a:solidFill>
                <a:latin typeface="Arial MT"/>
                <a:cs typeface="Arial MT"/>
              </a:rPr>
              <a:t>elastic</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resource</a:t>
            </a:r>
            <a:r>
              <a:rPr lang="en-US" sz="2000" spc="-55" dirty="0">
                <a:solidFill>
                  <a:sysClr val="windowText" lastClr="000000"/>
                </a:solidFill>
                <a:latin typeface="Arial MT"/>
                <a:cs typeface="Arial MT"/>
              </a:rPr>
              <a:t> </a:t>
            </a:r>
            <a:r>
              <a:rPr lang="en-US" sz="2000" spc="-10" dirty="0">
                <a:solidFill>
                  <a:sysClr val="windowText" lastClr="000000"/>
                </a:solidFill>
                <a:latin typeface="Arial MT"/>
                <a:cs typeface="Arial MT"/>
              </a:rPr>
              <a:t>management.</a:t>
            </a:r>
            <a:endParaRPr lang="en-US" sz="2000" dirty="0">
              <a:solidFill>
                <a:sysClr val="windowText" lastClr="000000"/>
              </a:solidFill>
              <a:latin typeface="Arial MT"/>
              <a:cs typeface="Arial MT"/>
            </a:endParaRPr>
          </a:p>
          <a:p>
            <a:pPr marL="425450" lvl="0" indent="-412750" fontAlgn="auto">
              <a:spcBef>
                <a:spcPts val="480"/>
              </a:spcBef>
              <a:spcAft>
                <a:spcPts val="0"/>
              </a:spcAft>
              <a:buClr>
                <a:srgbClr val="00007C"/>
              </a:buClr>
              <a:buSzPct val="75000"/>
              <a:buFont typeface="Wingdings"/>
              <a:buChar char=""/>
              <a:tabLst>
                <a:tab pos="425450" algn="l"/>
              </a:tabLst>
            </a:pPr>
            <a:r>
              <a:rPr lang="en-US" sz="2000" i="1" dirty="0">
                <a:solidFill>
                  <a:sysClr val="windowText" lastClr="000000"/>
                </a:solidFill>
                <a:latin typeface="Arial"/>
                <a:cs typeface="Arial"/>
              </a:rPr>
              <a:t>Virtual</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Private</a:t>
            </a:r>
            <a:r>
              <a:rPr lang="en-US" sz="2000" i="1" spc="-45" dirty="0">
                <a:solidFill>
                  <a:sysClr val="windowText" lastClr="000000"/>
                </a:solidFill>
                <a:latin typeface="Arial"/>
                <a:cs typeface="Arial"/>
              </a:rPr>
              <a:t> </a:t>
            </a:r>
            <a:r>
              <a:rPr lang="en-US" sz="2000" i="1" dirty="0">
                <a:solidFill>
                  <a:sysClr val="windowText" lastClr="000000"/>
                </a:solidFill>
                <a:latin typeface="Arial"/>
                <a:cs typeface="Arial"/>
              </a:rPr>
              <a:t>Cloud</a:t>
            </a:r>
            <a:r>
              <a:rPr lang="en-US" sz="2000" i="1" spc="-20" dirty="0">
                <a:solidFill>
                  <a:sysClr val="windowText" lastClr="000000"/>
                </a:solidFill>
                <a:latin typeface="Arial"/>
                <a:cs typeface="Arial"/>
              </a:rPr>
              <a:t> </a:t>
            </a:r>
            <a:r>
              <a:rPr lang="en-US" sz="2000" i="1" dirty="0">
                <a:solidFill>
                  <a:sysClr val="windowText" lastClr="000000"/>
                </a:solidFill>
                <a:latin typeface="Arial"/>
                <a:cs typeface="Arial"/>
              </a:rPr>
              <a:t>-</a:t>
            </a:r>
            <a:r>
              <a:rPr lang="en-US" sz="2000" i="1" spc="-10" dirty="0">
                <a:solidFill>
                  <a:sysClr val="windowText" lastClr="000000"/>
                </a:solidFill>
                <a:latin typeface="Arial"/>
                <a:cs typeface="Arial"/>
              </a:rPr>
              <a:t> </a:t>
            </a:r>
            <a:r>
              <a:rPr lang="en-US" sz="2000" dirty="0">
                <a:solidFill>
                  <a:sysClr val="windowText" lastClr="000000"/>
                </a:solidFill>
                <a:latin typeface="Arial MT"/>
                <a:cs typeface="Arial MT"/>
              </a:rPr>
              <a:t>allows</a:t>
            </a:r>
            <a:r>
              <a:rPr lang="en-US" sz="2000" spc="-20" dirty="0">
                <a:solidFill>
                  <a:sysClr val="windowText" lastClr="000000"/>
                </a:solidFill>
                <a:latin typeface="Arial MT"/>
                <a:cs typeface="Arial MT"/>
              </a:rPr>
              <a:t> </a:t>
            </a:r>
            <a:r>
              <a:rPr lang="en-US" sz="2000" dirty="0">
                <a:solidFill>
                  <a:sysClr val="windowText" lastClr="000000"/>
                </a:solidFill>
                <a:latin typeface="Arial MT"/>
                <a:cs typeface="Arial MT"/>
              </a:rPr>
              <a:t>direct</a:t>
            </a:r>
            <a:r>
              <a:rPr lang="en-US" sz="2000" spc="-45" dirty="0">
                <a:solidFill>
                  <a:sysClr val="windowText" lastClr="000000"/>
                </a:solidFill>
                <a:latin typeface="Arial MT"/>
                <a:cs typeface="Arial MT"/>
              </a:rPr>
              <a:t> </a:t>
            </a:r>
            <a:r>
              <a:rPr lang="en-US" sz="2000" dirty="0">
                <a:solidFill>
                  <a:sysClr val="windowText" lastClr="000000"/>
                </a:solidFill>
                <a:latin typeface="Arial MT"/>
                <a:cs typeface="Arial MT"/>
              </a:rPr>
              <a:t>migration</a:t>
            </a:r>
            <a:r>
              <a:rPr lang="en-US" sz="2000" spc="-40" dirty="0">
                <a:solidFill>
                  <a:sysClr val="windowText" lastClr="000000"/>
                </a:solidFill>
                <a:latin typeface="Arial MT"/>
                <a:cs typeface="Arial MT"/>
              </a:rPr>
              <a:t> </a:t>
            </a:r>
            <a:r>
              <a:rPr lang="en-US" sz="2000" dirty="0">
                <a:solidFill>
                  <a:sysClr val="windowText" lastClr="000000"/>
                </a:solidFill>
                <a:latin typeface="Arial MT"/>
                <a:cs typeface="Arial MT"/>
              </a:rPr>
              <a:t>of</a:t>
            </a:r>
            <a:r>
              <a:rPr lang="en-US" sz="2000" spc="-20" dirty="0">
                <a:solidFill>
                  <a:sysClr val="windowText" lastClr="000000"/>
                </a:solidFill>
                <a:latin typeface="Arial MT"/>
                <a:cs typeface="Arial MT"/>
              </a:rPr>
              <a:t> </a:t>
            </a:r>
            <a:r>
              <a:rPr lang="en-US" sz="2000" spc="-10" dirty="0">
                <a:solidFill>
                  <a:sysClr val="windowText" lastClr="000000"/>
                </a:solidFill>
                <a:latin typeface="Arial MT"/>
                <a:cs typeface="Arial MT"/>
              </a:rPr>
              <a:t>parallel</a:t>
            </a:r>
            <a:endParaRPr lang="en-US" sz="2000" dirty="0">
              <a:solidFill>
                <a:sysClr val="windowText" lastClr="000000"/>
              </a:solidFill>
              <a:latin typeface="Arial MT"/>
              <a:cs typeface="Arial MT"/>
            </a:endParaRPr>
          </a:p>
          <a:p>
            <a:pPr marL="355600" lvl="0" indent="0" fontAlgn="auto">
              <a:spcBef>
                <a:spcPts val="0"/>
              </a:spcBef>
              <a:spcAft>
                <a:spcPts val="0"/>
              </a:spcAft>
              <a:buClrTx/>
              <a:buSzTx/>
              <a:buNone/>
            </a:pPr>
            <a:r>
              <a:rPr lang="en-US" sz="2000" spc="-10" dirty="0">
                <a:solidFill>
                  <a:sysClr val="windowText" lastClr="000000"/>
                </a:solidFill>
                <a:latin typeface="Arial MT"/>
                <a:cs typeface="Arial MT"/>
              </a:rPr>
              <a:t>applications</a:t>
            </a:r>
            <a:r>
              <a:rPr lang="en-US" sz="2400" spc="-10" dirty="0">
                <a:solidFill>
                  <a:sysClr val="windowText" lastClr="000000"/>
                </a:solidFill>
                <a:latin typeface="Arial MT"/>
                <a:cs typeface="Arial MT"/>
              </a:rPr>
              <a:t>.</a:t>
            </a:r>
            <a:endParaRPr lang="en-US" sz="2400" dirty="0">
              <a:solidFill>
                <a:sysClr val="windowText" lastClr="000000"/>
              </a:solidFill>
              <a:latin typeface="Arial MT"/>
              <a:cs typeface="Arial MT"/>
            </a:endParaRPr>
          </a:p>
          <a:p>
            <a:endParaRPr lang="en-US" dirty="0"/>
          </a:p>
        </p:txBody>
      </p:sp>
    </p:spTree>
    <p:extLst>
      <p:ext uri="{BB962C8B-B14F-4D97-AF65-F5344CB8AC3E}">
        <p14:creationId xmlns:p14="http://schemas.microsoft.com/office/powerpoint/2010/main" val="2742620409"/>
      </p:ext>
    </p:extLst>
  </p:cSld>
  <p:clrMapOvr>
    <a:masterClrMapping/>
  </p:clrMapOvr>
  <p:transition>
    <p:zoom/>
  </p:transition>
</p:sld>
</file>

<file path=ppt/theme/theme1.xml><?xml version="1.0" encoding="utf-8"?>
<a:theme xmlns:a="http://schemas.openxmlformats.org/drawingml/2006/main" name="Theme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Berlin Sans FB Dem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12F6DC97-647C-408A-BC54-2E23FD94D740}" vid="{4EA3AE9A-7D04-4C8B-94E0-F55C1B73D7F5}"/>
    </a:ext>
  </a:extLst>
</a:theme>
</file>

<file path=docProps/app.xml><?xml version="1.0" encoding="utf-8"?>
<Properties xmlns="http://schemas.openxmlformats.org/officeDocument/2006/extended-properties" xmlns:vt="http://schemas.openxmlformats.org/officeDocument/2006/docPropsVTypes">
  <Template/>
  <TotalTime>360</TotalTime>
  <Words>3225</Words>
  <Application>Microsoft Office PowerPoint</Application>
  <PresentationFormat>On-screen Show (4:3)</PresentationFormat>
  <Paragraphs>422</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MT</vt:lpstr>
      <vt:lpstr>Berlin Sans FB Demi</vt:lpstr>
      <vt:lpstr>Tahoma</vt:lpstr>
      <vt:lpstr>Times New Roman</vt:lpstr>
      <vt:lpstr>Wingdings</vt:lpstr>
      <vt:lpstr>Theme1</vt:lpstr>
      <vt:lpstr>B.M.S. COLLEGE OF ENGINEERING, BENGALURU  DEPARTMENT OF COMPUTER APPLICATIONS Autonomous Institute, affiliated to VTU ODD 2024-2025</vt:lpstr>
      <vt:lpstr>Infrastructure</vt:lpstr>
      <vt:lpstr>Infrastructure</vt:lpstr>
      <vt:lpstr>Cloud Computing at Amazon</vt:lpstr>
      <vt:lpstr>AWS regions and availability zones</vt:lpstr>
      <vt:lpstr>AWS regions and availability zones</vt:lpstr>
      <vt:lpstr>AWS instances</vt:lpstr>
      <vt:lpstr>PowerPoint Presentation</vt:lpstr>
      <vt:lpstr>Examples of Amazon Web Services</vt:lpstr>
      <vt:lpstr>PowerPoint Presentation</vt:lpstr>
      <vt:lpstr>PowerPoint Presentation</vt:lpstr>
      <vt:lpstr>PowerPoint Presentation</vt:lpstr>
      <vt:lpstr>PowerPoint Presentation</vt:lpstr>
      <vt:lpstr>PowerPoint Presentation</vt:lpstr>
      <vt:lpstr>Simple Storage System </vt:lpstr>
      <vt:lpstr>Simple Storage System </vt:lpstr>
      <vt:lpstr>Elastic Block Store (EBS)</vt:lpstr>
      <vt:lpstr>SimpleDB</vt:lpstr>
      <vt:lpstr>SQS-Simple Queue Service</vt:lpstr>
      <vt:lpstr>CloudWatch</vt:lpstr>
      <vt:lpstr>AWS services introduced in 2012</vt:lpstr>
      <vt:lpstr>PowerPoint Presentation</vt:lpstr>
      <vt:lpstr>SaaS services offered by Google</vt:lpstr>
      <vt:lpstr>PaaS services offered by Google</vt:lpstr>
      <vt:lpstr>PaaS and SaaS services from Microsoft</vt:lpstr>
      <vt:lpstr>Open-source platforms for private clouds</vt:lpstr>
      <vt:lpstr>Eucalyptus</vt:lpstr>
      <vt:lpstr>Eucalyptus</vt:lpstr>
      <vt:lpstr>Comparision</vt:lpstr>
      <vt:lpstr>Cloud storage diversity and vendor lock-in</vt:lpstr>
      <vt:lpstr>PowerPoint Presentation</vt:lpstr>
      <vt:lpstr>Cloud interoperability: the Intercloud</vt:lpstr>
      <vt:lpstr>Energy use and ecological impact</vt:lpstr>
      <vt:lpstr>Energy use and ecological impact</vt:lpstr>
      <vt:lpstr>Energy use and ecological impact</vt:lpstr>
      <vt:lpstr>Service Level Agreement (SLA)</vt:lpstr>
      <vt:lpstr>Responsibility sharing between user and CSP</vt:lpstr>
      <vt:lpstr>Responsibility sharing between user and CSP</vt:lpstr>
      <vt:lpstr>Advanced Techniques in Cloud Computing </vt:lpstr>
      <vt:lpstr>Future Trends in Cloud Computing</vt:lpstr>
      <vt:lpstr>Mobile Cloud Computing</vt:lpstr>
      <vt:lpstr>Advantages and Disadvantages of MCC</vt:lpstr>
      <vt:lpstr>PowerPoint Presentation</vt:lpstr>
      <vt:lpstr>PowerPoint Presentation</vt:lpstr>
      <vt:lpstr>PowerPoint Presentation</vt:lpstr>
      <vt:lpstr>PowerPoint Presentation</vt:lpstr>
      <vt:lpstr>Mobile Cloud Application</vt:lpstr>
      <vt:lpstr>Mobile Cloud Application</vt:lpstr>
      <vt:lpstr>Mobile Cloud</vt:lpstr>
      <vt:lpstr>Types of MCommerce</vt:lpstr>
      <vt:lpstr>Autonomic Cloud Computing</vt:lpstr>
      <vt:lpstr>Comet Cloud - an autonomic cloud engine</vt:lpstr>
      <vt:lpstr>Comet cloud layered abstraction</vt:lpstr>
      <vt:lpstr>Multimedia Cloud</vt:lpstr>
      <vt:lpstr>Multimedia Cloud</vt:lpstr>
      <vt:lpstr>Multimedia Cloud</vt:lpstr>
      <vt:lpstr>Multimedia Cloud</vt:lpstr>
      <vt:lpstr>Energy Aware Cloud Computing</vt:lpstr>
      <vt:lpstr>Green Computing </vt:lpstr>
      <vt:lpstr>Jungle Computing</vt:lpstr>
      <vt:lpstr>Jungle Computing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COLLEGE OF ENGINEERING, BENGALURU  DEPARTMENT OF COMPUTER APPLICATIONS Autonomous Institute, affiliated to VTU ODD 2024-2025</dc:title>
  <dc:creator>Kiran C</dc:creator>
  <cp:lastModifiedBy>student</cp:lastModifiedBy>
  <cp:revision>44</cp:revision>
  <dcterms:created xsi:type="dcterms:W3CDTF">2025-08-04T12:01:34Z</dcterms:created>
  <dcterms:modified xsi:type="dcterms:W3CDTF">2025-08-08T04:41:10Z</dcterms:modified>
</cp:coreProperties>
</file>