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88432"/>
          </a:xfrm>
        </p:spPr>
        <p:txBody>
          <a:bodyPr>
            <a:noAutofit/>
          </a:bodyPr>
          <a:lstStyle/>
          <a:p>
            <a:r>
              <a:rPr/>
              <a:t>Value </a:t>
            </a:r>
            <a:r>
              <a:rPr smtClean="0"/>
              <a:t>Engineering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Overview</a:t>
            </a:r>
            <a:r>
              <a:rPr lang="en-US" dirty="0" smtClean="0"/>
              <a:t/>
            </a:r>
            <a:br>
              <a:rPr lang="en-US" dirty="0" smtClean="0"/>
            </a:b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90309"/>
            <a:ext cx="6400800" cy="1103811"/>
          </a:xfrm>
        </p:spPr>
        <p:txBody>
          <a:bodyPr>
            <a:normAutofit lnSpcReduction="10000"/>
          </a:bodyPr>
          <a:lstStyle/>
          <a:p>
            <a:r>
              <a:rPr sz="2000" smtClean="0"/>
              <a:t>Presented by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Prof. Mayur Appaiah</a:t>
            </a:r>
          </a:p>
          <a:p>
            <a:r>
              <a:rPr lang="en-US" sz="2000" dirty="0" smtClean="0"/>
              <a:t>IEM Dept. - BMSCE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3: Functions &amp;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Function: Primary purpose of a product/service</a:t>
            </a:r>
          </a:p>
          <a:p>
            <a:pPr>
              <a:defRPr sz="1200"/>
            </a:pPr>
            <a:r>
              <a:t>Functional Cost: Cost of performing a function</a:t>
            </a:r>
          </a:p>
          <a:p>
            <a:pPr>
              <a:defRPr sz="1200"/>
            </a:pPr>
            <a:r>
              <a:t>Types: Primary &amp; Secondary functions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3: Rules for Functional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Use verb + noun format</a:t>
            </a:r>
          </a:p>
          <a:p>
            <a:pPr>
              <a:defRPr sz="1200"/>
            </a:pPr>
            <a:r>
              <a:t>Keep it simple &amp; precise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3: Function Evaluation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Evaluation by comparison</a:t>
            </a:r>
          </a:p>
          <a:p>
            <a:pPr>
              <a:defRPr sz="1200"/>
            </a:pPr>
            <a:r>
              <a:t>Evaluation of interacting functions</a:t>
            </a:r>
          </a:p>
          <a:p>
            <a:pPr>
              <a:defRPr sz="1200"/>
            </a:pPr>
            <a:r>
              <a:t>Evaluation from available data</a:t>
            </a:r>
          </a:p>
          <a:p>
            <a:pPr>
              <a:defRPr sz="1200"/>
            </a:pPr>
            <a:r>
              <a:t>Matrix technique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4: Project &amp; Team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Select projects with high cost reduction potential</a:t>
            </a:r>
          </a:p>
          <a:p>
            <a:pPr>
              <a:defRPr sz="1200"/>
            </a:pPr>
            <a:r>
              <a:t>Multidisciplinary teams for creativity &amp; expertise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4: VE for Cost Reduction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Materials management</a:t>
            </a:r>
          </a:p>
          <a:p>
            <a:pPr>
              <a:defRPr sz="1200"/>
            </a:pPr>
            <a:r>
              <a:t>Design optimization</a:t>
            </a:r>
          </a:p>
          <a:p>
            <a:pPr>
              <a:defRPr sz="1200"/>
            </a:pPr>
            <a:r>
              <a:t>Process improvements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4: Examples of VE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Redesign for cost efficiency</a:t>
            </a:r>
          </a:p>
          <a:p>
            <a:pPr>
              <a:defRPr sz="1200"/>
            </a:pPr>
            <a:r>
              <a:t>Streamlined supply chain operations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5: FAST Diagram &amp; LCC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FAST: Visualizes functions &amp; relationships</a:t>
            </a:r>
          </a:p>
          <a:p>
            <a:pPr>
              <a:defRPr sz="1200"/>
            </a:pPr>
            <a:r>
              <a:t>LCC: Total cost of ownership across lifecycle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5: VE &amp; New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BPR, Product Reengineering, QFD, Benchmarking</a:t>
            </a:r>
          </a:p>
          <a:p>
            <a:pPr>
              <a:defRPr sz="1200"/>
            </a:pPr>
            <a:r>
              <a:t>VAMP for management practice improvement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5: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Transformer tapping device</a:t>
            </a:r>
          </a:p>
          <a:p>
            <a:pPr>
              <a:defRPr sz="1200"/>
            </a:pPr>
            <a:r>
              <a:t>Front rings, conveyor rollers</a:t>
            </a:r>
          </a:p>
          <a:p>
            <a:pPr>
              <a:defRPr sz="1200"/>
            </a:pPr>
            <a:r>
              <a:t>Motorcycle speedometer, oil pump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1: Introduction to Value Analysis - Key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 sz="1200"/>
            </a:pPr>
            <a:r>
              <a:rPr sz="1800" smtClean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sz="1800">
                <a:latin typeface="Times New Roman" pitchFamily="18" charset="0"/>
                <a:cs typeface="Times New Roman" pitchFamily="18" charset="0"/>
              </a:rPr>
              <a:t>: </a:t>
            </a:r>
            <a:r>
              <a:rPr sz="1800" b="1">
                <a:latin typeface="Times New Roman" pitchFamily="18" charset="0"/>
                <a:cs typeface="Times New Roman" pitchFamily="18" charset="0"/>
              </a:rPr>
              <a:t>Relationship between product function </a:t>
            </a:r>
            <a:r>
              <a:rPr sz="1800" b="1">
                <a:latin typeface="Times New Roman" pitchFamily="18" charset="0"/>
                <a:cs typeface="Times New Roman" pitchFamily="18" charset="0"/>
              </a:rPr>
              <a:t>&amp; </a:t>
            </a:r>
            <a:r>
              <a:rPr sz="1800" b="1" smtClean="0">
                <a:latin typeface="Times New Roman" pitchFamily="18" charset="0"/>
                <a:cs typeface="Times New Roman" pitchFamily="18" charset="0"/>
              </a:rPr>
              <a:t>cost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Understanding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= Relationship between a product’s function and its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value means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 Performs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intended function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effectively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Achieved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at the lowest possible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</a:t>
            </a:r>
          </a:p>
          <a:p>
            <a:pPr>
              <a:defRPr sz="1200"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 sz="1200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Value Analysis (VA)Definition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 A systematic approach to improve product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value</a:t>
            </a:r>
          </a:p>
          <a:p>
            <a:pPr>
              <a:buNone/>
              <a:defRPr sz="1200"/>
            </a:pP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 Reduce cost without affecting quality or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performance</a:t>
            </a:r>
          </a:p>
          <a:p>
            <a:pPr>
              <a:buNone/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Steps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Identify functions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Evaluate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vs.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function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cost-saving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alternatives</a:t>
            </a:r>
          </a:p>
          <a:p>
            <a:pPr>
              <a:defRPr sz="1200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Implement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without compromising quality</a:t>
            </a:r>
            <a:endParaRPr sz="1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1: Introduction to Value Analysis - Key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 sz="1200"/>
            </a:pPr>
            <a:r>
              <a:rPr sz="1800" b="1" smtClean="0"/>
              <a:t>Value </a:t>
            </a:r>
            <a:r>
              <a:rPr sz="1800" b="1"/>
              <a:t>Engineering (VE): Applied during design stage to </a:t>
            </a:r>
            <a:r>
              <a:rPr sz="1800" b="1"/>
              <a:t>improve </a:t>
            </a:r>
            <a:r>
              <a:rPr sz="1800" b="1" smtClean="0"/>
              <a:t>value</a:t>
            </a:r>
            <a:endParaRPr lang="en-US" sz="1800" b="1" dirty="0" smtClean="0"/>
          </a:p>
          <a:p>
            <a:pPr>
              <a:buNone/>
              <a:defRPr sz="1200"/>
            </a:pPr>
            <a:r>
              <a:rPr lang="en-US" sz="1800" dirty="0" smtClean="0"/>
              <a:t>	</a:t>
            </a:r>
            <a:r>
              <a:rPr lang="en-US" sz="1800" u="sng" dirty="0" smtClean="0"/>
              <a:t>Definition</a:t>
            </a:r>
            <a:r>
              <a:rPr lang="en-US" sz="1800" dirty="0" smtClean="0"/>
              <a:t>: Method applied during the design </a:t>
            </a:r>
            <a:r>
              <a:rPr lang="en-US" sz="1800" dirty="0" smtClean="0"/>
              <a:t>stage</a:t>
            </a:r>
          </a:p>
          <a:p>
            <a:pPr>
              <a:buNone/>
              <a:defRPr sz="1200"/>
            </a:pPr>
            <a:r>
              <a:rPr lang="en-US" sz="1800" dirty="0" smtClean="0"/>
              <a:t>	</a:t>
            </a:r>
            <a:r>
              <a:rPr lang="en-US" sz="1800" dirty="0" smtClean="0"/>
              <a:t>Goal</a:t>
            </a:r>
            <a:r>
              <a:rPr lang="en-US" sz="1800" dirty="0" smtClean="0"/>
              <a:t>: Improve product value before production </a:t>
            </a:r>
            <a:r>
              <a:rPr lang="en-US" sz="1800" dirty="0" smtClean="0"/>
              <a:t>begins</a:t>
            </a:r>
          </a:p>
          <a:p>
            <a:pPr>
              <a:buNone/>
              <a:defRPr sz="1200"/>
            </a:pPr>
            <a:r>
              <a:rPr lang="en-US" sz="1800" dirty="0" smtClean="0"/>
              <a:t>	</a:t>
            </a:r>
            <a:r>
              <a:rPr lang="en-US" sz="1800" dirty="0" smtClean="0"/>
              <a:t>Approach: Analyze </a:t>
            </a:r>
            <a:r>
              <a:rPr lang="en-US" sz="1800" dirty="0" smtClean="0"/>
              <a:t>functions </a:t>
            </a:r>
            <a:r>
              <a:rPr lang="en-US" sz="1800" dirty="0" smtClean="0"/>
              <a:t>early	</a:t>
            </a:r>
          </a:p>
          <a:p>
            <a:pPr>
              <a:buNone/>
              <a:defRPr sz="1200"/>
            </a:pPr>
            <a:r>
              <a:rPr lang="en-US" sz="1800" dirty="0" smtClean="0"/>
              <a:t>	</a:t>
            </a:r>
            <a:r>
              <a:rPr lang="en-US" sz="1800" dirty="0" smtClean="0"/>
              <a:t>Select </a:t>
            </a:r>
            <a:r>
              <a:rPr lang="en-US" sz="1800" dirty="0" smtClean="0"/>
              <a:t>cost-effective </a:t>
            </a:r>
            <a:r>
              <a:rPr lang="en-US" sz="1800" dirty="0" smtClean="0"/>
              <a:t>alternatives</a:t>
            </a:r>
          </a:p>
          <a:p>
            <a:pPr>
              <a:buNone/>
              <a:defRPr sz="1200"/>
            </a:pPr>
            <a:r>
              <a:rPr lang="en-US" sz="1800" dirty="0" smtClean="0"/>
              <a:t>	</a:t>
            </a:r>
            <a:r>
              <a:rPr lang="en-US" sz="1800" dirty="0" smtClean="0"/>
              <a:t>Ensure </a:t>
            </a:r>
            <a:r>
              <a:rPr lang="en-US" sz="1800" dirty="0" smtClean="0"/>
              <a:t>performance and quality remain </a:t>
            </a:r>
            <a:r>
              <a:rPr lang="en-US" sz="1800" dirty="0" smtClean="0"/>
              <a:t>intact</a:t>
            </a:r>
          </a:p>
          <a:p>
            <a:pPr>
              <a:buNone/>
              <a:defRPr sz="1200"/>
            </a:pPr>
            <a:endParaRPr sz="1800"/>
          </a:p>
          <a:p>
            <a:pPr>
              <a:buNone/>
              <a:defRPr sz="1200"/>
            </a:pPr>
            <a:r>
              <a:rPr sz="1800" b="1"/>
              <a:t>Value Management</a:t>
            </a:r>
            <a:r>
              <a:rPr sz="1800"/>
              <a:t>: </a:t>
            </a:r>
            <a:r>
              <a:rPr sz="1800" b="1"/>
              <a:t>Integrates VA &amp; VE for </a:t>
            </a:r>
            <a:r>
              <a:rPr sz="1800" b="1"/>
              <a:t>lifecycle </a:t>
            </a:r>
            <a:r>
              <a:rPr sz="1800" b="1" smtClean="0"/>
              <a:t>optimization</a:t>
            </a:r>
            <a:endParaRPr lang="en-US" sz="1800" b="1" dirty="0" smtClean="0"/>
          </a:p>
          <a:p>
            <a:pPr>
              <a:buNone/>
              <a:defRPr sz="1200"/>
            </a:pPr>
            <a:r>
              <a:rPr lang="en-US" sz="1800" dirty="0" smtClean="0"/>
              <a:t>Definition</a:t>
            </a:r>
            <a:r>
              <a:rPr lang="en-US" sz="1800" dirty="0" smtClean="0"/>
              <a:t>: Broader approach integrating Value Analysis (VA) and Value Engineering (VE</a:t>
            </a:r>
            <a:r>
              <a:rPr lang="en-US" sz="1800" dirty="0" smtClean="0"/>
              <a:t>)</a:t>
            </a:r>
          </a:p>
          <a:p>
            <a:pPr>
              <a:buNone/>
              <a:defRPr sz="1200"/>
            </a:pPr>
            <a:r>
              <a:rPr lang="en-US" sz="1800" dirty="0" smtClean="0"/>
              <a:t>Objective</a:t>
            </a:r>
            <a:r>
              <a:rPr lang="en-US" sz="1800" dirty="0" smtClean="0"/>
              <a:t>: Optimize value across the entire product </a:t>
            </a:r>
            <a:r>
              <a:rPr lang="en-US" sz="1800" dirty="0" smtClean="0"/>
              <a:t>lifecycle</a:t>
            </a:r>
          </a:p>
          <a:p>
            <a:pPr>
              <a:buNone/>
              <a:defRPr sz="1200"/>
            </a:pPr>
            <a:r>
              <a:rPr lang="en-US" sz="1800" dirty="0" smtClean="0"/>
              <a:t>Benefits:</a:t>
            </a:r>
          </a:p>
          <a:p>
            <a:pPr>
              <a:defRPr sz="1200"/>
            </a:pPr>
            <a:r>
              <a:rPr lang="en-US" sz="1800" dirty="0" smtClean="0"/>
              <a:t>Cost reduction at multiple stages</a:t>
            </a:r>
          </a:p>
          <a:p>
            <a:pPr>
              <a:defRPr sz="1200"/>
            </a:pPr>
            <a:r>
              <a:rPr lang="en-US" sz="1800" dirty="0" smtClean="0"/>
              <a:t>Improved </a:t>
            </a:r>
            <a:r>
              <a:rPr lang="en-US" sz="1800" dirty="0" smtClean="0"/>
              <a:t>efficiency and resource </a:t>
            </a:r>
            <a:r>
              <a:rPr lang="en-US" sz="1800" dirty="0" smtClean="0"/>
              <a:t>use</a:t>
            </a:r>
          </a:p>
          <a:p>
            <a:pPr>
              <a:defRPr sz="1200"/>
            </a:pPr>
            <a:r>
              <a:rPr lang="en-US" sz="1800" dirty="0" smtClean="0"/>
              <a:t>Sustained </a:t>
            </a:r>
            <a:r>
              <a:rPr lang="en-US" sz="1800" dirty="0" smtClean="0"/>
              <a:t>quality and performance over time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1: VA vs VE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rcRect l="35713" t="24292" r="23267" b="54542"/>
          <a:stretch>
            <a:fillRect/>
          </a:stretch>
        </p:blipFill>
        <p:spPr bwMode="auto">
          <a:xfrm>
            <a:off x="457200" y="3135085"/>
            <a:ext cx="8491250" cy="246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18457" y="1150985"/>
            <a:ext cx="740663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VA: Applied to existing products; reactive </a:t>
            </a:r>
            <a:r>
              <a:rPr lang="en-US" dirty="0" smtClean="0"/>
              <a:t>approach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VE: Applied during design stage; proactive approach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1: Applications of 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200"/>
            </a:pPr>
            <a:r>
              <a:rPr sz="1800" smtClean="0"/>
              <a:t>Product </a:t>
            </a:r>
            <a:r>
              <a:rPr sz="1800"/>
              <a:t>design improvements</a:t>
            </a:r>
          </a:p>
          <a:p>
            <a:pPr>
              <a:defRPr sz="1200"/>
            </a:pPr>
            <a:r>
              <a:rPr sz="1800"/>
              <a:t>Cost reduction initiatives</a:t>
            </a:r>
          </a:p>
          <a:p>
            <a:pPr>
              <a:defRPr sz="1200"/>
            </a:pPr>
            <a:r>
              <a:rPr sz="1800"/>
              <a:t>Efficiency improvements</a:t>
            </a:r>
          </a:p>
          <a:p>
            <a:pPr>
              <a:defRPr sz="1200"/>
            </a:pPr>
            <a:r>
              <a:rPr sz="1800"/>
              <a:t>Streamlining operations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1: Types of Values &amp; Peeling Cost Onion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200"/>
            </a:pPr>
            <a:r>
              <a:rPr smtClean="0"/>
              <a:t>Use </a:t>
            </a:r>
            <a:r>
              <a:t>Value: Practical utility</a:t>
            </a:r>
          </a:p>
          <a:p>
            <a:pPr>
              <a:defRPr sz="1200"/>
            </a:pPr>
            <a:r>
              <a:t>Esteem Value: Perceived worth</a:t>
            </a:r>
          </a:p>
          <a:p>
            <a:pPr>
              <a:defRPr sz="1200"/>
            </a:pPr>
            <a:r>
              <a:t>Cost Value: Economic cost</a:t>
            </a:r>
          </a:p>
          <a:p>
            <a:pPr>
              <a:defRPr sz="1200"/>
            </a:pPr>
            <a:r>
              <a:t>Peeling Cost Onion: Breaking down total costs to find inefficiencies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2: Value Engineering Job Plan - Definition &amp;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Structured approach for VE application</a:t>
            </a:r>
          </a:p>
          <a:p>
            <a:pPr>
              <a:defRPr sz="1200"/>
            </a:pPr>
            <a:r>
              <a:t>Ensures systematic cost reduction &amp; product optimization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2: Phases of VE Job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Information Phase</a:t>
            </a:r>
          </a:p>
          <a:p>
            <a:pPr>
              <a:defRPr sz="1200"/>
            </a:pPr>
            <a:r>
              <a:t>Analysis Phase</a:t>
            </a:r>
          </a:p>
          <a:p>
            <a:pPr>
              <a:defRPr sz="1200"/>
            </a:pPr>
            <a:r>
              <a:t>Creative Phase</a:t>
            </a:r>
          </a:p>
          <a:p>
            <a:pPr>
              <a:defRPr sz="1200"/>
            </a:pPr>
            <a:r>
              <a:t>Judgment Phase</a:t>
            </a:r>
          </a:p>
          <a:p>
            <a:pPr>
              <a:defRPr sz="1200"/>
            </a:pPr>
            <a:r>
              <a:t>Development Planning Phase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/>
              <a:t>Unit 2: VE Job Plan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200"/>
            </a:pPr>
            <a:r>
              <a:t>Case studies: Real-world examples</a:t>
            </a:r>
          </a:p>
          <a:p>
            <a:pPr>
              <a:defRPr sz="1200"/>
            </a:pPr>
            <a:r>
              <a:t>Cost reduction programs using VE techniques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424</Words>
  <Application>Microsoft Macintosh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Value Engineering  Overview </vt:lpstr>
      <vt:lpstr>Unit 1: Introduction to Value Analysis - Key Definitions</vt:lpstr>
      <vt:lpstr>Unit 1: Introduction to Value Analysis - Key Definitions</vt:lpstr>
      <vt:lpstr>Unit 1: VA vs VE</vt:lpstr>
      <vt:lpstr>Unit 1: Applications of VA</vt:lpstr>
      <vt:lpstr>Unit 1: Types of Values &amp; Peeling Cost Onion</vt:lpstr>
      <vt:lpstr>Unit 2: Value Engineering Job Plan - Definition &amp; Importance</vt:lpstr>
      <vt:lpstr>Unit 2: Phases of VE Job Plan</vt:lpstr>
      <vt:lpstr>Unit 2: VE Job Plan in Action</vt:lpstr>
      <vt:lpstr>Unit 3: Functions &amp; Costs</vt:lpstr>
      <vt:lpstr>Unit 3: Rules for Functional Definition</vt:lpstr>
      <vt:lpstr>Unit 3: Function Evaluation Methods</vt:lpstr>
      <vt:lpstr>Unit 4: Project &amp; Team Selection</vt:lpstr>
      <vt:lpstr>Unit 4: VE for Cost Reduction</vt:lpstr>
      <vt:lpstr>Unit 4: Examples of VE Applications</vt:lpstr>
      <vt:lpstr>Unit 5: FAST Diagram &amp; LCC</vt:lpstr>
      <vt:lpstr>Unit 5: VE &amp; New Variants</vt:lpstr>
      <vt:lpstr>Unit 5: Case Studies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Engineering</dc:title>
  <dc:subject/>
  <dc:creator/>
  <cp:keywords/>
  <dc:description>generated using python-pptx</dc:description>
  <cp:lastModifiedBy>Mayur</cp:lastModifiedBy>
  <cp:revision>9</cp:revision>
  <dcterms:created xsi:type="dcterms:W3CDTF">2013-01-27T09:14:16Z</dcterms:created>
  <dcterms:modified xsi:type="dcterms:W3CDTF">2025-08-13T05:23:14Z</dcterms:modified>
  <cp:category/>
</cp:coreProperties>
</file>