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438400"/>
            <a:ext cx="56714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Value Engineering</a:t>
            </a:r>
          </a:p>
          <a:p>
            <a:pPr algn="ctr"/>
            <a:r>
              <a:rPr lang="en-US" sz="2800" b="1" dirty="0" smtClean="0"/>
              <a:t>Unit 1 - </a:t>
            </a:r>
            <a:r>
              <a:rPr lang="en-US" sz="2800" b="1" dirty="0" smtClean="0"/>
              <a:t>FUNCTIONAL  </a:t>
            </a:r>
            <a:r>
              <a:rPr lang="en-US" sz="2800" b="1" dirty="0" smtClean="0"/>
              <a:t>COST  AND  ITS  EVALUATION</a:t>
            </a:r>
            <a:endParaRPr lang="en-IN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00400" y="5334000"/>
            <a:ext cx="3291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Prepared by Prof. Mayur Appaiah</a:t>
            </a: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IEM - BMSCE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685800"/>
            <a:ext cx="8077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i="1" dirty="0" smtClean="0"/>
              <a:t>Function</a:t>
            </a:r>
          </a:p>
          <a:p>
            <a:pPr marL="352425" indent="-352425" algn="just">
              <a:buFont typeface="Arial" pitchFamily="34" charset="0"/>
              <a:buChar char="•"/>
            </a:pPr>
            <a:r>
              <a:rPr lang="en-IN" sz="2400" dirty="0" smtClean="0"/>
              <a:t>The basic purpose of each expenditure, whether it be for hardware, the work of a group of men, a procedure, or whatever, is to accomplish a function.</a:t>
            </a:r>
          </a:p>
          <a:p>
            <a:pPr marL="352425" indent="-352425" algn="just">
              <a:buFont typeface="Arial" pitchFamily="34" charset="0"/>
              <a:buChar char="•"/>
            </a:pPr>
            <a:r>
              <a:rPr lang="en-IN" sz="2400" dirty="0" smtClean="0"/>
              <a:t> It is necessary to establish the language of function and stay</a:t>
            </a:r>
          </a:p>
          <a:p>
            <a:pPr marL="352425" algn="just"/>
            <a:r>
              <a:rPr lang="en-IN" sz="2400" dirty="0" smtClean="0"/>
              <a:t>within this language</a:t>
            </a:r>
          </a:p>
          <a:p>
            <a:pPr marL="352425" algn="just"/>
            <a:r>
              <a:rPr lang="en-US" sz="2400" b="1" dirty="0" smtClean="0"/>
              <a:t>The three main functions</a:t>
            </a:r>
          </a:p>
          <a:p>
            <a:pPr marL="446088" indent="-446088" algn="just">
              <a:buFont typeface="Arial" pitchFamily="34" charset="0"/>
              <a:buChar char="•"/>
            </a:pPr>
            <a:r>
              <a:rPr lang="en-IN" sz="2400" dirty="0" smtClean="0"/>
              <a:t>In the search for basic objective thinking, functions are divided into two types.</a:t>
            </a:r>
          </a:p>
          <a:p>
            <a:pPr marL="446088" indent="-446088" algn="just">
              <a:buFont typeface="Arial" pitchFamily="34" charset="0"/>
              <a:buChar char="•"/>
            </a:pPr>
            <a:r>
              <a:rPr lang="en-IN" sz="2400" dirty="0" smtClean="0"/>
              <a:t> Either or both may cause the buyer or the user to buy the product.</a:t>
            </a:r>
          </a:p>
          <a:p>
            <a:pPr marL="446088" indent="-446088" algn="just">
              <a:buFont typeface="Arial" pitchFamily="34" charset="0"/>
              <a:buChar char="•"/>
            </a:pPr>
            <a:r>
              <a:rPr lang="en-IN" sz="2400" dirty="0" smtClean="0"/>
              <a:t>One type is the use function and the other is the aesthetic function</a:t>
            </a:r>
            <a:endParaRPr lang="en-IN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81000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i="1" dirty="0" smtClean="0"/>
              <a:t>Use </a:t>
            </a:r>
            <a:r>
              <a:rPr lang="en-IN" sz="2400" b="1" i="1" dirty="0" smtClean="0"/>
              <a:t>Function</a:t>
            </a:r>
          </a:p>
          <a:p>
            <a:endParaRPr lang="en-IN" sz="2400" b="1" i="1" dirty="0" smtClean="0"/>
          </a:p>
          <a:p>
            <a:endParaRPr lang="en-IN" sz="2400" b="1" i="1" dirty="0" smtClean="0"/>
          </a:p>
          <a:p>
            <a:endParaRPr lang="en-IN" sz="2400" b="1" i="1" dirty="0" smtClean="0"/>
          </a:p>
          <a:p>
            <a:endParaRPr lang="en-IN" sz="2400" b="1" i="1" dirty="0" smtClean="0"/>
          </a:p>
          <a:p>
            <a:endParaRPr lang="en-IN" sz="2400" b="1" i="1" dirty="0" smtClean="0"/>
          </a:p>
          <a:p>
            <a:pPr algn="just"/>
            <a:r>
              <a:rPr lang="en-IN" dirty="0" smtClean="0"/>
              <a:t>The cost that is expended to cause the product to perform a use that the buyer wants and is willing to pay for is called the use function cost</a:t>
            </a:r>
            <a:r>
              <a:rPr lang="en-IN" dirty="0" smtClean="0"/>
              <a:t>.</a:t>
            </a:r>
          </a:p>
          <a:p>
            <a:r>
              <a:rPr lang="en-IN" sz="2400" b="1" dirty="0" smtClean="0"/>
              <a:t>Aesthetic </a:t>
            </a:r>
            <a:r>
              <a:rPr lang="en-IN" sz="2400" b="1" dirty="0" smtClean="0"/>
              <a:t>Function</a:t>
            </a:r>
          </a:p>
          <a:p>
            <a:pPr algn="just"/>
            <a:r>
              <a:rPr lang="en-IN" dirty="0" smtClean="0"/>
              <a:t>The cost that is expended for the purpose of pleasing the buyer through colour or shape or feature, causing him to buy, is typed as the aesthetic function cost.</a:t>
            </a:r>
          </a:p>
          <a:p>
            <a:endParaRPr lang="en-IN" sz="2400" dirty="0" smtClean="0"/>
          </a:p>
          <a:p>
            <a:r>
              <a:rPr lang="en-IN" sz="2400" dirty="0" smtClean="0"/>
              <a:t> </a:t>
            </a:r>
            <a:endParaRPr lang="en-IN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48" t="13077" r="8879" b="21868"/>
          <a:stretch>
            <a:fillRect/>
          </a:stretch>
        </p:blipFill>
        <p:spPr bwMode="auto">
          <a:xfrm>
            <a:off x="2895600" y="914400"/>
            <a:ext cx="321688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4167" t="22222" r="45000" b="31111"/>
          <a:stretch>
            <a:fillRect/>
          </a:stretch>
        </p:blipFill>
        <p:spPr bwMode="auto">
          <a:xfrm>
            <a:off x="4953000" y="4038600"/>
            <a:ext cx="2438400" cy="207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27083" t="23969" r="56667" b="51481"/>
          <a:stretch>
            <a:fillRect/>
          </a:stretch>
        </p:blipFill>
        <p:spPr bwMode="auto">
          <a:xfrm>
            <a:off x="1752600" y="4038600"/>
            <a:ext cx="2443326" cy="207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743200" y="61722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Honda – Regular Model and </a:t>
            </a:r>
            <a:r>
              <a:rPr lang="en-US" sz="1400" dirty="0" err="1" smtClean="0"/>
              <a:t>DaX</a:t>
            </a:r>
            <a:r>
              <a:rPr lang="en-US" sz="1400" dirty="0" smtClean="0"/>
              <a:t> 125 “Monkey Bike”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81000"/>
            <a:ext cx="7924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/>
              <a:t>Basic </a:t>
            </a:r>
            <a:r>
              <a:rPr lang="en-IN" sz="2400" b="1" dirty="0" smtClean="0"/>
              <a:t>Function</a:t>
            </a:r>
          </a:p>
          <a:p>
            <a:r>
              <a:rPr lang="en-IN" sz="2400" dirty="0" smtClean="0"/>
              <a:t>The basic function is that function for which the user or buyer buys the product</a:t>
            </a:r>
            <a:r>
              <a:rPr lang="en-IN" sz="2400" dirty="0" smtClean="0"/>
              <a:t>.</a:t>
            </a:r>
          </a:p>
          <a:p>
            <a:endParaRPr lang="en-IN" sz="2400" dirty="0" smtClean="0"/>
          </a:p>
          <a:p>
            <a:endParaRPr lang="en-IN" sz="2400" dirty="0" smtClean="0"/>
          </a:p>
          <a:p>
            <a:r>
              <a:rPr lang="en-IN" sz="2400" b="1" dirty="0" smtClean="0"/>
              <a:t>Secondary Functions</a:t>
            </a:r>
          </a:p>
          <a:p>
            <a:r>
              <a:rPr lang="en-IN" sz="2400" dirty="0" smtClean="0"/>
              <a:t>Secondary functions are those functions that become necessary in order to allow the designer's choice for means of accomplishing the basic function to do so effectively</a:t>
            </a:r>
            <a:r>
              <a:rPr lang="en-IN" sz="2400" dirty="0" smtClean="0"/>
              <a:t>.</a:t>
            </a:r>
          </a:p>
          <a:p>
            <a:endParaRPr lang="en-IN" sz="2400" dirty="0" smtClean="0"/>
          </a:p>
          <a:p>
            <a:r>
              <a:rPr lang="en-IN" sz="2400" dirty="0" smtClean="0"/>
              <a:t> </a:t>
            </a:r>
            <a:endParaRPr lang="en-IN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667" t="8101" r="14167" b="4173"/>
          <a:stretch>
            <a:fillRect/>
          </a:stretch>
        </p:blipFill>
        <p:spPr bwMode="auto">
          <a:xfrm>
            <a:off x="3810000" y="4343400"/>
            <a:ext cx="1752600" cy="14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4110" b="8904"/>
          <a:stretch>
            <a:fillRect/>
          </a:stretch>
        </p:blipFill>
        <p:spPr bwMode="auto">
          <a:xfrm>
            <a:off x="6096000" y="4038600"/>
            <a:ext cx="1676400" cy="177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52600" y="6019800"/>
            <a:ext cx="5579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The Fireman’s Helmet – the Basic Function and Secondary Function (Light)</a:t>
            </a:r>
            <a:endParaRPr lang="en-US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267200"/>
            <a:ext cx="1524000" cy="153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7432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THE END</a:t>
            </a:r>
            <a:endParaRPr lang="en-US" sz="5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257</Words>
  <Application>Microsoft Office PowerPoint</Application>
  <PresentationFormat>On-screen Show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Mayur</cp:lastModifiedBy>
  <cp:revision>14</cp:revision>
  <dcterms:created xsi:type="dcterms:W3CDTF">2006-08-16T00:00:00Z</dcterms:created>
  <dcterms:modified xsi:type="dcterms:W3CDTF">2025-08-18T06:40:30Z</dcterms:modified>
</cp:coreProperties>
</file>