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65"/>
  </p:notesMasterIdLst>
  <p:sldIdLst>
    <p:sldId id="257" r:id="rId3"/>
    <p:sldId id="260" r:id="rId4"/>
    <p:sldId id="407" r:id="rId5"/>
    <p:sldId id="408" r:id="rId6"/>
    <p:sldId id="409" r:id="rId7"/>
    <p:sldId id="410" r:id="rId8"/>
    <p:sldId id="411" r:id="rId9"/>
    <p:sldId id="412" r:id="rId10"/>
    <p:sldId id="414" r:id="rId11"/>
    <p:sldId id="415" r:id="rId12"/>
    <p:sldId id="416" r:id="rId13"/>
    <p:sldId id="417" r:id="rId14"/>
    <p:sldId id="418" r:id="rId15"/>
    <p:sldId id="419" r:id="rId16"/>
    <p:sldId id="420" r:id="rId17"/>
    <p:sldId id="421" r:id="rId18"/>
    <p:sldId id="463" r:id="rId19"/>
    <p:sldId id="464" r:id="rId20"/>
    <p:sldId id="422" r:id="rId21"/>
    <p:sldId id="423" r:id="rId22"/>
    <p:sldId id="424" r:id="rId23"/>
    <p:sldId id="465"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6" r:id="rId63"/>
    <p:sldId id="467" r:id="rId6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5409" autoAdjust="0"/>
  </p:normalViewPr>
  <p:slideViewPr>
    <p:cSldViewPr>
      <p:cViewPr varScale="1">
        <p:scale>
          <a:sx n="96" d="100"/>
          <a:sy n="96" d="100"/>
        </p:scale>
        <p:origin x="1746"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DB69FF5-3BD0-488B-B3E0-6A1A50F05C2B}" type="datetimeFigureOut">
              <a:rPr lang="en-IN" smtClean="0"/>
              <a:pPr/>
              <a:t>18-01-2024</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8F46B27-CD24-4256-B8C3-DDD384422727}" type="slidenum">
              <a:rPr lang="en-IN" smtClean="0"/>
              <a:pPr/>
              <a:t>‹#›</a:t>
            </a:fld>
            <a:endParaRPr lang="en-IN"/>
          </a:p>
        </p:txBody>
      </p:sp>
    </p:spTree>
    <p:extLst>
      <p:ext uri="{BB962C8B-B14F-4D97-AF65-F5344CB8AC3E}">
        <p14:creationId xmlns:p14="http://schemas.microsoft.com/office/powerpoint/2010/main" val="39938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a:t>
            </a:fld>
            <a:endParaRPr lang="en-IN"/>
          </a:p>
        </p:txBody>
      </p:sp>
    </p:spTree>
    <p:extLst>
      <p:ext uri="{BB962C8B-B14F-4D97-AF65-F5344CB8AC3E}">
        <p14:creationId xmlns:p14="http://schemas.microsoft.com/office/powerpoint/2010/main" val="49971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You may wonder what happens if you change the units of your data. After all, units</a:t>
            </a:r>
          </a:p>
          <a:p>
            <a:pPr algn="l"/>
            <a:r>
              <a:rPr lang="en-US" sz="1800" b="0" i="0" u="none" strike="noStrike" baseline="0" dirty="0">
                <a:solidFill>
                  <a:srgbClr val="000000"/>
                </a:solidFill>
                <a:latin typeface="MinionPro-Regular"/>
              </a:rPr>
              <a:t>are arbitrary, and your preferences might be different from somebody else’s. A change</a:t>
            </a:r>
          </a:p>
          <a:p>
            <a:pPr algn="l"/>
            <a:r>
              <a:rPr lang="en-US" sz="1800" b="0" i="0" u="none" strike="noStrike" baseline="0" dirty="0">
                <a:solidFill>
                  <a:srgbClr val="000000"/>
                </a:solidFill>
                <a:latin typeface="MinionPro-Regular"/>
              </a:rPr>
              <a:t>in units is a linear transformation, where we add or subtract a number to or from all</a:t>
            </a:r>
          </a:p>
          <a:p>
            <a:pPr algn="l"/>
            <a:r>
              <a:rPr lang="en-US" sz="1800" b="0" i="0" u="none" strike="noStrike" baseline="0" dirty="0">
                <a:solidFill>
                  <a:srgbClr val="000000"/>
                </a:solidFill>
                <a:latin typeface="MinionPro-Regular"/>
              </a:rPr>
              <a:t>data values and/or multiply all data values with another number. Fortunately, Cartesian</a:t>
            </a:r>
          </a:p>
          <a:p>
            <a:pPr algn="l"/>
            <a:r>
              <a:rPr lang="en-US" sz="1800" b="0" i="0" u="none" strike="noStrike" baseline="0" dirty="0">
                <a:solidFill>
                  <a:srgbClr val="000000"/>
                </a:solidFill>
                <a:latin typeface="MinionPro-Regular"/>
              </a:rPr>
              <a:t>coordinate systems are invariant under such linear transformations. Therefore,</a:t>
            </a:r>
          </a:p>
          <a:p>
            <a:pPr algn="l"/>
            <a:r>
              <a:rPr lang="en-US" sz="1800" b="0" i="0" u="none" strike="noStrike" baseline="0" dirty="0">
                <a:solidFill>
                  <a:srgbClr val="000000"/>
                </a:solidFill>
                <a:latin typeface="MinionPro-Regular"/>
              </a:rPr>
              <a:t>you can change the units of your data and the resulting figure will not change as long</a:t>
            </a:r>
          </a:p>
          <a:p>
            <a:pPr algn="l"/>
            <a:r>
              <a:rPr lang="en-US" sz="1800" b="0" i="0" u="none" strike="noStrike" baseline="0" dirty="0">
                <a:solidFill>
                  <a:srgbClr val="000000"/>
                </a:solidFill>
                <a:latin typeface="MinionPro-Regular"/>
              </a:rPr>
              <a:t>as you change the axes accordingly. As an example, compare Figures </a:t>
            </a:r>
            <a:r>
              <a:rPr lang="en-US" sz="1800" b="0" i="0" u="none" strike="noStrike" baseline="0" dirty="0">
                <a:solidFill>
                  <a:srgbClr val="9A0000"/>
                </a:solidFill>
                <a:latin typeface="MinionPro-Regular"/>
              </a:rPr>
              <a:t>3-3</a:t>
            </a:r>
            <a:r>
              <a:rPr lang="en-US" sz="1800" b="0" i="0" u="none" strike="noStrike" baseline="0" dirty="0">
                <a:solidFill>
                  <a:srgbClr val="000000"/>
                </a:solidFill>
                <a:latin typeface="MinionPro-Regular"/>
              </a:rPr>
              <a:t>a and </a:t>
            </a:r>
            <a:r>
              <a:rPr lang="en-US" sz="1800" b="0" i="0" u="none" strike="noStrike" baseline="0" dirty="0">
                <a:solidFill>
                  <a:srgbClr val="9A0000"/>
                </a:solidFill>
                <a:latin typeface="MinionPro-Regular"/>
              </a:rPr>
              <a:t>3-3</a:t>
            </a:r>
            <a:r>
              <a:rPr lang="en-US" sz="1800" b="0" i="0" u="none" strike="noStrike" baseline="0" dirty="0">
                <a:solidFill>
                  <a:srgbClr val="000000"/>
                </a:solidFill>
                <a:latin typeface="MinionPro-Regular"/>
              </a:rPr>
              <a:t>b.</a:t>
            </a:r>
          </a:p>
          <a:p>
            <a:pPr algn="l"/>
            <a:r>
              <a:rPr lang="en-US" sz="1800" b="0" i="0" u="none" strike="noStrike" baseline="0" dirty="0">
                <a:solidFill>
                  <a:srgbClr val="000000"/>
                </a:solidFill>
                <a:latin typeface="MinionPro-Regular"/>
              </a:rPr>
              <a:t>Both show the same data, but in part (a) the temperature units are degrees Fahrenheit</a:t>
            </a:r>
          </a:p>
          <a:p>
            <a:pPr algn="l"/>
            <a:r>
              <a:rPr lang="en-US" sz="1800" b="0" i="0" u="none" strike="noStrike" baseline="0" dirty="0">
                <a:solidFill>
                  <a:srgbClr val="000000"/>
                </a:solidFill>
                <a:latin typeface="MinionPro-Regular"/>
              </a:rPr>
              <a:t>and in part (b) they are degrees Celsius. Even though the grid lines are in different</a:t>
            </a:r>
          </a:p>
          <a:p>
            <a:pPr algn="l"/>
            <a:r>
              <a:rPr lang="en-US" sz="1800" b="0" i="0" u="none" strike="noStrike" baseline="0" dirty="0">
                <a:solidFill>
                  <a:srgbClr val="000000"/>
                </a:solidFill>
                <a:latin typeface="MinionPro-Regular"/>
              </a:rPr>
              <a:t>locations and the numbers along the axes are different, the two data visualizations</a:t>
            </a:r>
          </a:p>
          <a:p>
            <a:pPr algn="l"/>
            <a:r>
              <a:rPr lang="en-IN" sz="1800" b="0" i="0" u="none" strike="noStrike" baseline="0" dirty="0">
                <a:solidFill>
                  <a:srgbClr val="000000"/>
                </a:solidFill>
                <a:latin typeface="MinionPro-Regular"/>
              </a:rPr>
              <a:t>look exactly the same.</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11</a:t>
            </a:fld>
            <a:endParaRPr lang="en-IN"/>
          </a:p>
        </p:txBody>
      </p:sp>
    </p:spTree>
    <p:extLst>
      <p:ext uri="{BB962C8B-B14F-4D97-AF65-F5344CB8AC3E}">
        <p14:creationId xmlns:p14="http://schemas.microsoft.com/office/powerpoint/2010/main" val="333663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of 3.16 is 0.5 and Log of 31.6 is 1.5.. 1, 10 and 100 is 0.0, 1.0, 2.0</a:t>
            </a:r>
          </a:p>
          <a:p>
            <a:pPr algn="l"/>
            <a:r>
              <a:rPr lang="en-US" sz="1800" b="0" i="0" u="none" strike="noStrike" baseline="0" dirty="0">
                <a:solidFill>
                  <a:srgbClr val="000000"/>
                </a:solidFill>
                <a:latin typeface="MinionPro-Regular"/>
              </a:rPr>
              <a:t>This process is demonstrated in </a:t>
            </a:r>
            <a:r>
              <a:rPr lang="en-US" sz="1800" b="0" i="0" u="none" strike="noStrike" baseline="0" dirty="0">
                <a:solidFill>
                  <a:srgbClr val="9A0000"/>
                </a:solidFill>
                <a:latin typeface="MinionPro-Regular"/>
              </a:rPr>
              <a:t>Figure 3-4</a:t>
            </a:r>
            <a:r>
              <a:rPr lang="en-US" sz="1800" b="0" i="0" u="none" strike="noStrike" baseline="0" dirty="0">
                <a:solidFill>
                  <a:srgbClr val="000000"/>
                </a:solidFill>
                <a:latin typeface="MinionPro-Regular"/>
              </a:rPr>
              <a:t>, which shows the numbers</a:t>
            </a:r>
          </a:p>
          <a:p>
            <a:pPr algn="l"/>
            <a:r>
              <a:rPr lang="en-US" sz="1800" b="0" i="0" u="none" strike="noStrike" baseline="0" dirty="0">
                <a:solidFill>
                  <a:srgbClr val="000000"/>
                </a:solidFill>
                <a:latin typeface="MinionPro-Regular"/>
              </a:rPr>
              <a:t>1, 3.16, 10, 31.6, and 100 placed on linear and log scales. The numbers 3.16 and 31.6</a:t>
            </a:r>
          </a:p>
          <a:p>
            <a:pPr algn="l"/>
            <a:r>
              <a:rPr lang="en-US" sz="1800" b="0" i="0" u="none" strike="noStrike" baseline="0" dirty="0">
                <a:solidFill>
                  <a:srgbClr val="000000"/>
                </a:solidFill>
                <a:latin typeface="MinionPro-Regular"/>
              </a:rPr>
              <a:t>may seem like strange choices, but they were selected because they are exactly halfway</a:t>
            </a:r>
          </a:p>
          <a:p>
            <a:pPr algn="l"/>
            <a:r>
              <a:rPr lang="en-US" sz="1800" b="0" i="0" u="none" strike="noStrike" baseline="0" dirty="0">
                <a:solidFill>
                  <a:srgbClr val="000000"/>
                </a:solidFill>
                <a:latin typeface="MinionPro-Regular"/>
              </a:rPr>
              <a:t>between 1 and 10 and between 10 and 100 on a log scale. We can see this by</a:t>
            </a:r>
          </a:p>
          <a:p>
            <a:pPr algn="l"/>
            <a:r>
              <a:rPr lang="en-US" sz="1800" b="0" i="0" u="none" strike="noStrike" baseline="0" dirty="0">
                <a:solidFill>
                  <a:srgbClr val="000000"/>
                </a:solidFill>
                <a:latin typeface="MinionPro-Regular"/>
              </a:rPr>
              <a:t>observing that 100.5 = 10 ≈ 3.16, and equivalently 3.16 × 3.16 ≈ 10. Similarly, 101.5 =</a:t>
            </a:r>
          </a:p>
          <a:p>
            <a:pPr algn="l"/>
            <a:r>
              <a:rPr lang="en-IN" sz="1800" b="0" i="0" u="none" strike="noStrike" baseline="0" dirty="0">
                <a:solidFill>
                  <a:srgbClr val="000000"/>
                </a:solidFill>
                <a:latin typeface="MinionPro-Regular"/>
              </a:rPr>
              <a:t>10 × 100.5 ≈ 31.6.</a:t>
            </a:r>
          </a:p>
          <a:p>
            <a:pPr algn="l"/>
            <a:endParaRPr lang="en-IN" sz="1800" b="0" i="0" u="none" strike="noStrike" baseline="0" dirty="0">
              <a:solidFill>
                <a:srgbClr val="000000"/>
              </a:solidFill>
              <a:latin typeface="MinionPro-Regular"/>
            </a:endParaRPr>
          </a:p>
          <a:p>
            <a:pPr algn="l"/>
            <a:r>
              <a:rPr lang="en-US" b="0" i="0" dirty="0">
                <a:solidFill>
                  <a:srgbClr val="374151"/>
                </a:solidFill>
                <a:effectLst/>
                <a:latin typeface="Söhne"/>
              </a:rPr>
              <a:t>In a linear scale, equal distances represent equal differences in values. In a nonlinear scale, such as logarithmic, equal distances represent equal ratios, making it easier to visualize data that spans multiple orders of magnitude.</a:t>
            </a:r>
          </a:p>
          <a:p>
            <a:pPr algn="l"/>
            <a:r>
              <a:rPr lang="en-US" b="0" i="0" dirty="0">
                <a:solidFill>
                  <a:srgbClr val="374151"/>
                </a:solidFill>
                <a:effectLst/>
                <a:latin typeface="Söhne"/>
              </a:rPr>
              <a:t>This is especially useful when dealing with data that spans several orders of magnitude, such as financial data, earthquake magnitudes, or signal-to-noise ratios. Logarithmic scales can compress the large range of values into a more manageable visual space.</a:t>
            </a:r>
          </a:p>
          <a:p>
            <a:pPr algn="l"/>
            <a:r>
              <a:rPr lang="en-US" b="0" i="0" dirty="0">
                <a:solidFill>
                  <a:srgbClr val="374151"/>
                </a:solidFill>
                <a:effectLst/>
                <a:latin typeface="Söhne"/>
              </a:rPr>
              <a:t>You can apply similar transformations to the x-axis using </a:t>
            </a:r>
            <a:r>
              <a:rPr lang="en-US" b="0" i="0" dirty="0" err="1">
                <a:solidFill>
                  <a:srgbClr val="374151"/>
                </a:solidFill>
                <a:effectLst/>
                <a:latin typeface="Söhne"/>
              </a:rPr>
              <a:t>plt.xscale</a:t>
            </a:r>
            <a:r>
              <a:rPr lang="en-US" b="0" i="0" dirty="0">
                <a:solidFill>
                  <a:srgbClr val="374151"/>
                </a:solidFill>
                <a:effectLst/>
                <a:latin typeface="Söhne"/>
              </a:rPr>
              <a:t>('log') or other nonlinear transformations like square root, power, etc., depending on the nature of your data. Keep in mind that using nonlinear scales requires careful interpretation, as the spacing between ticks is no longer uniform in the transformed space.</a:t>
            </a:r>
          </a:p>
          <a:p>
            <a:pPr algn="l"/>
            <a:endParaRPr lang="en-IN" dirty="0"/>
          </a:p>
          <a:p>
            <a:pPr algn="l"/>
            <a:r>
              <a:rPr lang="en-US" b="1" i="0" dirty="0">
                <a:effectLst/>
                <a:latin typeface="Söhne"/>
              </a:rPr>
              <a:t>Logarithmic Scale:</a:t>
            </a:r>
          </a:p>
          <a:p>
            <a:pPr algn="l">
              <a:buFont typeface="+mj-lt"/>
              <a:buAutoNum type="arabicPeriod"/>
            </a:pPr>
            <a:r>
              <a:rPr lang="en-US" b="1" i="0" dirty="0">
                <a:solidFill>
                  <a:srgbClr val="374151"/>
                </a:solidFill>
                <a:effectLst/>
                <a:latin typeface="Söhne"/>
              </a:rPr>
              <a:t>Transformation Function:</a:t>
            </a:r>
            <a:r>
              <a:rPr lang="en-US" b="0" i="0" dirty="0">
                <a:solidFill>
                  <a:srgbClr val="374151"/>
                </a:solidFill>
                <a:effectLst/>
                <a:latin typeface="Söhne"/>
              </a:rPr>
              <a:t> </a:t>
            </a:r>
            <a:r>
              <a:rPr lang="en-US" b="0" i="0" dirty="0">
                <a:solidFill>
                  <a:srgbClr val="374151"/>
                </a:solidFill>
                <a:effectLst/>
                <a:latin typeface="KaTeX_Main"/>
              </a:rPr>
              <a:t>�=log⁡�(�)</a:t>
            </a:r>
            <a:r>
              <a:rPr lang="en-US" b="0" i="1" dirty="0">
                <a:solidFill>
                  <a:srgbClr val="374151"/>
                </a:solidFill>
                <a:effectLst/>
                <a:latin typeface="KaTeX_Math"/>
              </a:rPr>
              <a:t>y</a:t>
            </a:r>
            <a:r>
              <a:rPr lang="en-US" b="0" i="0" dirty="0">
                <a:solidFill>
                  <a:srgbClr val="374151"/>
                </a:solidFill>
                <a:effectLst/>
                <a:latin typeface="KaTeX_Main"/>
              </a:rPr>
              <a:t>=</a:t>
            </a:r>
            <a:r>
              <a:rPr lang="en-US" b="0" i="0" dirty="0" err="1">
                <a:solidFill>
                  <a:srgbClr val="374151"/>
                </a:solidFill>
                <a:effectLst/>
                <a:latin typeface="KaTeX_Main"/>
              </a:rPr>
              <a:t>log</a:t>
            </a:r>
            <a:r>
              <a:rPr lang="en-US" b="0" i="1" dirty="0" err="1">
                <a:solidFill>
                  <a:srgbClr val="374151"/>
                </a:solidFill>
                <a:effectLst/>
                <a:latin typeface="KaTeX_Math"/>
              </a:rPr>
              <a:t>b</a:t>
            </a:r>
            <a:r>
              <a:rPr lang="en-US" b="0" i="0" dirty="0">
                <a:solidFill>
                  <a:srgbClr val="374151"/>
                </a:solidFill>
                <a:effectLst/>
                <a:latin typeface="KaTeX_Main"/>
              </a:rPr>
              <a:t>​(</a:t>
            </a:r>
            <a:r>
              <a:rPr lang="en-US" b="0" i="1" dirty="0">
                <a:solidFill>
                  <a:srgbClr val="374151"/>
                </a:solidFill>
                <a:effectLst/>
                <a:latin typeface="KaTeX_Math"/>
              </a:rPr>
              <a:t>x</a:t>
            </a:r>
            <a:r>
              <a:rPr lang="en-US" b="0" i="0" dirty="0">
                <a:solidFill>
                  <a:srgbClr val="374151"/>
                </a:solidFill>
                <a:effectLst/>
                <a:latin typeface="KaTeX_Main"/>
              </a:rPr>
              <a:t>)</a:t>
            </a:r>
            <a:r>
              <a:rPr lang="en-US" b="0" i="0" dirty="0">
                <a:solidFill>
                  <a:srgbClr val="374151"/>
                </a:solidFill>
                <a:effectLst/>
                <a:latin typeface="Söhne"/>
              </a:rPr>
              <a:t>, where </a:t>
            </a:r>
            <a:r>
              <a:rPr lang="en-US" b="0" i="0" dirty="0">
                <a:solidFill>
                  <a:srgbClr val="374151"/>
                </a:solidFill>
                <a:effectLst/>
                <a:latin typeface="KaTeX_Main"/>
              </a:rPr>
              <a:t>�</a:t>
            </a:r>
            <a:r>
              <a:rPr lang="en-US" b="0" i="1" dirty="0">
                <a:solidFill>
                  <a:srgbClr val="374151"/>
                </a:solidFill>
                <a:effectLst/>
                <a:latin typeface="KaTeX_Math"/>
              </a:rPr>
              <a:t>b</a:t>
            </a:r>
            <a:r>
              <a:rPr lang="en-US" b="0" i="0" dirty="0">
                <a:solidFill>
                  <a:srgbClr val="374151"/>
                </a:solidFill>
                <a:effectLst/>
                <a:latin typeface="Söhne"/>
              </a:rPr>
              <a:t> is the base of the logarithm.</a:t>
            </a:r>
          </a:p>
          <a:p>
            <a:pPr algn="l">
              <a:buFont typeface="+mj-lt"/>
              <a:buAutoNum type="arabicPeriod"/>
            </a:pPr>
            <a:r>
              <a:rPr lang="en-US" b="1" i="0" dirty="0">
                <a:solidFill>
                  <a:srgbClr val="374151"/>
                </a:solidFill>
                <a:effectLst/>
                <a:latin typeface="Söhne"/>
              </a:rPr>
              <a:t>Representation:</a:t>
            </a:r>
            <a:r>
              <a:rPr lang="en-US" b="0" i="0" dirty="0">
                <a:solidFill>
                  <a:srgbClr val="374151"/>
                </a:solidFill>
                <a:effectLst/>
                <a:latin typeface="Söhne"/>
              </a:rPr>
              <a:t> In a logarithmic scale, equal intervals on the scale represent multiplicative factors, not additive differences. The scale compresses larger values and expands smaller values.</a:t>
            </a:r>
          </a:p>
          <a:p>
            <a:pPr algn="l">
              <a:buFont typeface="+mj-lt"/>
              <a:buAutoNum type="arabicPeriod"/>
            </a:pPr>
            <a:r>
              <a:rPr lang="en-US" b="1" i="0" dirty="0">
                <a:solidFill>
                  <a:srgbClr val="374151"/>
                </a:solidFill>
                <a:effectLst/>
                <a:latin typeface="Söhne"/>
              </a:rPr>
              <a:t>Visual Impact:</a:t>
            </a:r>
            <a:r>
              <a:rPr lang="en-US" b="0" i="0" dirty="0">
                <a:solidFill>
                  <a:srgbClr val="374151"/>
                </a:solidFill>
                <a:effectLst/>
                <a:latin typeface="Söhne"/>
              </a:rPr>
              <a:t> Logarithmic scales are effective for visualizing data that spans several orders of magnitude. They emphasize percentage changes rather than absolute differences.</a:t>
            </a:r>
          </a:p>
          <a:p>
            <a:pPr algn="l">
              <a:buFont typeface="+mj-lt"/>
              <a:buAutoNum type="arabicPeriod"/>
            </a:pPr>
            <a:r>
              <a:rPr lang="en-US" b="1" i="0" dirty="0">
                <a:solidFill>
                  <a:srgbClr val="374151"/>
                </a:solidFill>
                <a:effectLst/>
                <a:latin typeface="Söhne"/>
              </a:rPr>
              <a:t>Use Cases: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Visualizing data with a wide range of values.</a:t>
            </a:r>
          </a:p>
          <a:p>
            <a:pPr marL="742950" lvl="1" indent="-285750" algn="l">
              <a:buFont typeface="+mj-lt"/>
              <a:buAutoNum type="arabicPeriod"/>
            </a:pPr>
            <a:r>
              <a:rPr lang="en-US" b="0" i="0" dirty="0">
                <a:solidFill>
                  <a:srgbClr val="374151"/>
                </a:solidFill>
                <a:effectLst/>
                <a:latin typeface="Söhne"/>
              </a:rPr>
              <a:t>Representing exponential growth or decay.</a:t>
            </a:r>
          </a:p>
          <a:p>
            <a:pPr marL="742950" lvl="1" indent="-285750" algn="l">
              <a:buFont typeface="+mj-lt"/>
              <a:buAutoNum type="arabicPeriod"/>
            </a:pPr>
            <a:r>
              <a:rPr lang="en-US" b="0" i="0" dirty="0">
                <a:solidFill>
                  <a:srgbClr val="374151"/>
                </a:solidFill>
                <a:effectLst/>
                <a:latin typeface="Söhne"/>
              </a:rPr>
              <a:t>Highlighting patterns in datasets with large variations.</a:t>
            </a:r>
          </a:p>
          <a:p>
            <a:pPr algn="l"/>
            <a:r>
              <a:rPr lang="en-US" b="1" i="0" dirty="0">
                <a:effectLst/>
                <a:latin typeface="Söhne"/>
              </a:rPr>
              <a:t>Exponential Scale:</a:t>
            </a:r>
          </a:p>
          <a:p>
            <a:pPr algn="l">
              <a:buFont typeface="+mj-lt"/>
              <a:buAutoNum type="arabicPeriod"/>
            </a:pPr>
            <a:r>
              <a:rPr lang="en-US" b="1" i="0" dirty="0">
                <a:solidFill>
                  <a:srgbClr val="374151"/>
                </a:solidFill>
                <a:effectLst/>
                <a:latin typeface="Söhne"/>
              </a:rPr>
              <a:t>Transformation Function:</a:t>
            </a:r>
            <a:r>
              <a:rPr lang="en-US" b="0" i="0" dirty="0">
                <a:solidFill>
                  <a:srgbClr val="374151"/>
                </a:solidFill>
                <a:effectLst/>
                <a:latin typeface="Söhne"/>
              </a:rPr>
              <a:t> </a:t>
            </a:r>
            <a:r>
              <a:rPr lang="en-US" b="0" i="0" dirty="0">
                <a:solidFill>
                  <a:srgbClr val="374151"/>
                </a:solidFill>
                <a:effectLst/>
                <a:latin typeface="KaTeX_Main"/>
              </a:rPr>
              <a:t>�=���</a:t>
            </a:r>
            <a:r>
              <a:rPr lang="en-US" b="0" i="1" dirty="0">
                <a:solidFill>
                  <a:srgbClr val="374151"/>
                </a:solidFill>
                <a:effectLst/>
                <a:latin typeface="KaTeX_Math"/>
              </a:rPr>
              <a:t>y</a:t>
            </a:r>
            <a:r>
              <a:rPr lang="en-US" b="0" i="0" dirty="0">
                <a:solidFill>
                  <a:srgbClr val="374151"/>
                </a:solidFill>
                <a:effectLst/>
                <a:latin typeface="KaTeX_Main"/>
              </a:rPr>
              <a:t>=</a:t>
            </a:r>
            <a:r>
              <a:rPr lang="en-US" b="0" i="1" dirty="0" err="1">
                <a:solidFill>
                  <a:srgbClr val="374151"/>
                </a:solidFill>
                <a:effectLst/>
                <a:latin typeface="KaTeX_Math"/>
              </a:rPr>
              <a:t>ekx</a:t>
            </a:r>
            <a:r>
              <a:rPr lang="en-US" b="0" i="0" dirty="0">
                <a:solidFill>
                  <a:srgbClr val="374151"/>
                </a:solidFill>
                <a:effectLst/>
                <a:latin typeface="Söhne"/>
              </a:rPr>
              <a:t>, where </a:t>
            </a:r>
            <a:r>
              <a:rPr lang="en-US" b="0" i="0" dirty="0">
                <a:solidFill>
                  <a:srgbClr val="374151"/>
                </a:solidFill>
                <a:effectLst/>
                <a:latin typeface="KaTeX_Main"/>
              </a:rPr>
              <a:t>�</a:t>
            </a:r>
            <a:r>
              <a:rPr lang="en-US" b="0" i="1" dirty="0">
                <a:solidFill>
                  <a:srgbClr val="374151"/>
                </a:solidFill>
                <a:effectLst/>
                <a:latin typeface="KaTeX_Math"/>
              </a:rPr>
              <a:t>e</a:t>
            </a:r>
            <a:r>
              <a:rPr lang="en-US" b="0" i="0" dirty="0">
                <a:solidFill>
                  <a:srgbClr val="374151"/>
                </a:solidFill>
                <a:effectLst/>
                <a:latin typeface="Söhne"/>
              </a:rPr>
              <a:t> is the base of the natural logarithm and </a:t>
            </a:r>
            <a:r>
              <a:rPr lang="en-US" b="0" i="0" dirty="0">
                <a:solidFill>
                  <a:srgbClr val="374151"/>
                </a:solidFill>
                <a:effectLst/>
                <a:latin typeface="KaTeX_Main"/>
              </a:rPr>
              <a:t>�</a:t>
            </a:r>
            <a:r>
              <a:rPr lang="en-US" b="0" i="1" dirty="0">
                <a:solidFill>
                  <a:srgbClr val="374151"/>
                </a:solidFill>
                <a:effectLst/>
                <a:latin typeface="KaTeX_Math"/>
              </a:rPr>
              <a:t>k</a:t>
            </a:r>
            <a:r>
              <a:rPr lang="en-US" b="0" i="0" dirty="0">
                <a:solidFill>
                  <a:srgbClr val="374151"/>
                </a:solidFill>
                <a:effectLst/>
                <a:latin typeface="Söhne"/>
              </a:rPr>
              <a:t> is a constant.</a:t>
            </a:r>
          </a:p>
          <a:p>
            <a:pPr algn="l">
              <a:buFont typeface="+mj-lt"/>
              <a:buAutoNum type="arabicPeriod"/>
            </a:pPr>
            <a:r>
              <a:rPr lang="en-US" b="1" i="0" dirty="0">
                <a:solidFill>
                  <a:srgbClr val="374151"/>
                </a:solidFill>
                <a:effectLst/>
                <a:latin typeface="Söhne"/>
              </a:rPr>
              <a:t>Representation:</a:t>
            </a:r>
            <a:r>
              <a:rPr lang="en-US" b="0" i="0" dirty="0">
                <a:solidFill>
                  <a:srgbClr val="374151"/>
                </a:solidFill>
                <a:effectLst/>
                <a:latin typeface="Söhne"/>
              </a:rPr>
              <a:t> In an exponential scale, equal intervals on the scale represent additive differences. The scale emphasizes the rate of change in the data.</a:t>
            </a:r>
          </a:p>
          <a:p>
            <a:pPr algn="l">
              <a:buFont typeface="+mj-lt"/>
              <a:buAutoNum type="arabicPeriod"/>
            </a:pPr>
            <a:r>
              <a:rPr lang="en-US" b="1" i="0" dirty="0">
                <a:solidFill>
                  <a:srgbClr val="374151"/>
                </a:solidFill>
                <a:effectLst/>
                <a:latin typeface="Söhne"/>
              </a:rPr>
              <a:t>Visual Impact:</a:t>
            </a:r>
            <a:r>
              <a:rPr lang="en-US" b="0" i="0" dirty="0">
                <a:solidFill>
                  <a:srgbClr val="374151"/>
                </a:solidFill>
                <a:effectLst/>
                <a:latin typeface="Söhne"/>
              </a:rPr>
              <a:t> Exponential scales are useful for visualizing data with rapid changes, especially when the emphasis is on the rate of growth or decay.</a:t>
            </a:r>
          </a:p>
          <a:p>
            <a:pPr algn="l">
              <a:buFont typeface="+mj-lt"/>
              <a:buAutoNum type="arabicPeriod"/>
            </a:pPr>
            <a:r>
              <a:rPr lang="en-US" b="1" i="0" dirty="0">
                <a:solidFill>
                  <a:srgbClr val="374151"/>
                </a:solidFill>
                <a:effectLst/>
                <a:latin typeface="Söhne"/>
              </a:rPr>
              <a:t>Use Cases: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Modeling exponential growth or decay.</a:t>
            </a:r>
          </a:p>
          <a:p>
            <a:pPr marL="742950" lvl="1" indent="-285750" algn="l">
              <a:buFont typeface="+mj-lt"/>
              <a:buAutoNum type="arabicPeriod"/>
            </a:pPr>
            <a:r>
              <a:rPr lang="en-US" b="0" i="0" dirty="0">
                <a:solidFill>
                  <a:srgbClr val="374151"/>
                </a:solidFill>
                <a:effectLst/>
                <a:latin typeface="Söhne"/>
              </a:rPr>
              <a:t>Visualizing data with rapidly changing values.</a:t>
            </a:r>
          </a:p>
          <a:p>
            <a:pPr marL="742950" lvl="1" indent="-285750" algn="l">
              <a:buFont typeface="+mj-lt"/>
              <a:buAutoNum type="arabicPeriod"/>
            </a:pPr>
            <a:r>
              <a:rPr lang="en-US" b="0" i="0" dirty="0">
                <a:solidFill>
                  <a:srgbClr val="374151"/>
                </a:solidFill>
                <a:effectLst/>
                <a:latin typeface="Söhne"/>
              </a:rPr>
              <a:t>Highlighting the impact of compounding or exponential processes.</a:t>
            </a:r>
          </a:p>
          <a:p>
            <a:pPr algn="l"/>
            <a:r>
              <a:rPr lang="en-US" b="1" i="0" dirty="0">
                <a:solidFill>
                  <a:srgbClr val="374151"/>
                </a:solidFill>
                <a:effectLst/>
                <a:latin typeface="Söhne"/>
              </a:rPr>
              <a:t>Common Use Cases:</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Logarithmic:</a:t>
            </a:r>
            <a:r>
              <a:rPr lang="en-US" b="0" i="0" dirty="0">
                <a:solidFill>
                  <a:srgbClr val="374151"/>
                </a:solidFill>
                <a:effectLst/>
                <a:latin typeface="Söhne"/>
              </a:rPr>
              <a:t> Used when the data spans multiple orders of magnitude, such as in financial markets or seismic measurements.</a:t>
            </a:r>
          </a:p>
          <a:p>
            <a:pPr algn="l">
              <a:buFont typeface="Arial" panose="020B0604020202020204" pitchFamily="34" charset="0"/>
              <a:buChar char="•"/>
            </a:pPr>
            <a:r>
              <a:rPr lang="en-US" b="1" i="0" dirty="0">
                <a:solidFill>
                  <a:srgbClr val="374151"/>
                </a:solidFill>
                <a:effectLst/>
                <a:latin typeface="Söhne"/>
              </a:rPr>
              <a:t>Exponential:</a:t>
            </a:r>
            <a:r>
              <a:rPr lang="en-US" b="0" i="0" dirty="0">
                <a:solidFill>
                  <a:srgbClr val="374151"/>
                </a:solidFill>
                <a:effectLst/>
                <a:latin typeface="Söhne"/>
              </a:rPr>
              <a:t> Used to model processes with constant growth or decay rates, such as population growth or radioactive decay.</a:t>
            </a:r>
          </a:p>
          <a:p>
            <a:pPr algn="l"/>
            <a:endParaRPr lang="en-IN" dirty="0"/>
          </a:p>
          <a:p>
            <a:pPr algn="l"/>
            <a:r>
              <a:rPr lang="en-US" b="1" i="0" dirty="0">
                <a:effectLst/>
                <a:latin typeface="Söhne"/>
              </a:rPr>
              <a:t>2. Square Root Scale:</a:t>
            </a:r>
          </a:p>
          <a:p>
            <a:pPr algn="l">
              <a:buFont typeface="Arial" panose="020B0604020202020204" pitchFamily="34" charset="0"/>
              <a:buChar char="•"/>
            </a:pPr>
            <a:r>
              <a:rPr lang="en-US" b="1" i="0" dirty="0">
                <a:solidFill>
                  <a:srgbClr val="374151"/>
                </a:solidFill>
                <a:effectLst/>
                <a:latin typeface="Söhne"/>
              </a:rPr>
              <a:t>Transformation Function:</a:t>
            </a:r>
            <a:r>
              <a:rPr lang="en-US" b="0" i="0" dirty="0">
                <a:solidFill>
                  <a:srgbClr val="374151"/>
                </a:solidFill>
                <a:effectLst/>
                <a:latin typeface="Söhne"/>
              </a:rPr>
              <a:t> </a:t>
            </a:r>
            <a:r>
              <a:rPr lang="en-US" b="0" i="0" dirty="0">
                <a:solidFill>
                  <a:srgbClr val="374151"/>
                </a:solidFill>
                <a:effectLst/>
                <a:latin typeface="KaTeX_Main"/>
              </a:rPr>
              <a:t>�=�</a:t>
            </a:r>
            <a:r>
              <a:rPr lang="en-US" b="0" i="1" dirty="0">
                <a:solidFill>
                  <a:srgbClr val="374151"/>
                </a:solidFill>
                <a:effectLst/>
                <a:latin typeface="KaTeX_Math"/>
              </a:rPr>
              <a:t>y</a:t>
            </a:r>
            <a:r>
              <a:rPr lang="en-US" b="0" i="0" dirty="0">
                <a:solidFill>
                  <a:srgbClr val="374151"/>
                </a:solidFill>
                <a:effectLst/>
                <a:latin typeface="KaTeX_Main"/>
              </a:rPr>
              <a:t>=</a:t>
            </a:r>
            <a:r>
              <a:rPr lang="en-US" b="0" i="1" dirty="0">
                <a:solidFill>
                  <a:srgbClr val="374151"/>
                </a:solidFill>
                <a:effectLst/>
                <a:latin typeface="KaTeX_Math"/>
              </a:rPr>
              <a:t>x</a:t>
            </a:r>
            <a:r>
              <a:rPr lang="en-US" b="0" i="0" dirty="0">
                <a:solidFill>
                  <a:srgbClr val="374151"/>
                </a:solidFill>
                <a:effectLst/>
                <a:latin typeface="KaTeX_Main"/>
              </a:rPr>
              <a:t>​</a:t>
            </a:r>
            <a:r>
              <a:rPr lang="en-US" b="0" i="0" dirty="0">
                <a:solidFill>
                  <a:srgbClr val="374151"/>
                </a:solidFill>
                <a:effectLst/>
                <a:latin typeface="Söhne"/>
              </a:rPr>
              <a:t>.</a:t>
            </a:r>
          </a:p>
          <a:p>
            <a:pPr algn="l">
              <a:buFont typeface="Arial" panose="020B0604020202020204" pitchFamily="34" charset="0"/>
              <a:buChar char="•"/>
            </a:pPr>
            <a:r>
              <a:rPr lang="en-US" b="1" i="0" dirty="0">
                <a:solidFill>
                  <a:srgbClr val="374151"/>
                </a:solidFill>
                <a:effectLst/>
                <a:latin typeface="Söhne"/>
              </a:rPr>
              <a:t>Use Cases:</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Emphasizing smaller values in a dataset.</a:t>
            </a:r>
          </a:p>
          <a:p>
            <a:pPr marL="742950" lvl="1" indent="-285750" algn="l">
              <a:buFont typeface="Arial" panose="020B0604020202020204" pitchFamily="34" charset="0"/>
              <a:buChar char="•"/>
            </a:pPr>
            <a:r>
              <a:rPr lang="en-US" b="0" i="0" dirty="0">
                <a:solidFill>
                  <a:srgbClr val="374151"/>
                </a:solidFill>
                <a:effectLst/>
                <a:latin typeface="Söhne"/>
              </a:rPr>
              <a:t>Reducing the impact of extreme values in positively skewed distributions.</a:t>
            </a:r>
          </a:p>
          <a:p>
            <a:pPr marL="742950" lvl="1" indent="-285750" algn="l">
              <a:buFont typeface="Arial" panose="020B0604020202020204" pitchFamily="34" charset="0"/>
              <a:buChar char="•"/>
            </a:pPr>
            <a:r>
              <a:rPr lang="en-US" b="0" i="0" dirty="0">
                <a:solidFill>
                  <a:srgbClr val="374151"/>
                </a:solidFill>
                <a:effectLst/>
                <a:latin typeface="Söhne"/>
              </a:rPr>
              <a:t>Maintaining a linear relationship for positive values.</a:t>
            </a:r>
          </a:p>
          <a:p>
            <a:pPr algn="l"/>
            <a:r>
              <a:rPr lang="en-US" b="0" i="0" dirty="0">
                <a:solidFill>
                  <a:srgbClr val="374151"/>
                </a:solidFill>
                <a:effectLst/>
                <a:latin typeface="Söhne"/>
              </a:rPr>
              <a:t>Square root scales are commonly used in various applications to visualize data with a wide range of values, especially when emphasizing smaller values. Here are some applications where square root scales are frequently employed:</a:t>
            </a:r>
          </a:p>
          <a:p>
            <a:pPr algn="l"/>
            <a:r>
              <a:rPr lang="en-US" b="1" i="0" dirty="0">
                <a:effectLst/>
                <a:latin typeface="Söhne"/>
              </a:rPr>
              <a:t>1. Financial Data:</a:t>
            </a:r>
          </a:p>
          <a:p>
            <a:pPr algn="l">
              <a:buFont typeface="Arial" panose="020B0604020202020204" pitchFamily="34" charset="0"/>
              <a:buChar char="•"/>
            </a:pPr>
            <a:r>
              <a:rPr lang="en-US" b="1" i="0" dirty="0">
                <a:solidFill>
                  <a:srgbClr val="374151"/>
                </a:solidFill>
                <a:effectLst/>
                <a:latin typeface="Söhne"/>
              </a:rPr>
              <a:t>Example:</a:t>
            </a:r>
            <a:r>
              <a:rPr lang="en-US" b="0" i="0" dirty="0">
                <a:solidFill>
                  <a:srgbClr val="374151"/>
                </a:solidFill>
                <a:effectLst/>
                <a:latin typeface="Söhne"/>
              </a:rPr>
              <a:t> Visualizing the distribution of stock price changes.</a:t>
            </a:r>
          </a:p>
          <a:p>
            <a:pPr algn="l">
              <a:buFont typeface="Arial" panose="020B0604020202020204" pitchFamily="34" charset="0"/>
              <a:buChar char="•"/>
            </a:pPr>
            <a:r>
              <a:rPr lang="en-US" b="1" i="0" dirty="0">
                <a:solidFill>
                  <a:srgbClr val="374151"/>
                </a:solidFill>
                <a:effectLst/>
                <a:latin typeface="Söhne"/>
              </a:rPr>
              <a:t>Reason:</a:t>
            </a:r>
            <a:r>
              <a:rPr lang="en-US" b="0" i="0" dirty="0">
                <a:solidFill>
                  <a:srgbClr val="374151"/>
                </a:solidFill>
                <a:effectLst/>
                <a:latin typeface="Söhne"/>
              </a:rPr>
              <a:t> Smaller stock price changes are often of greater interest, and using a square root scale can provide a clearer representation of smaller fluctuations.</a:t>
            </a:r>
          </a:p>
          <a:p>
            <a:pPr algn="l"/>
            <a:r>
              <a:rPr lang="en-US" b="1" i="0" dirty="0">
                <a:effectLst/>
                <a:latin typeface="Söhne"/>
              </a:rPr>
              <a:t>2. Population Growth:</a:t>
            </a:r>
          </a:p>
          <a:p>
            <a:pPr algn="l">
              <a:buFont typeface="Arial" panose="020B0604020202020204" pitchFamily="34" charset="0"/>
              <a:buChar char="•"/>
            </a:pPr>
            <a:r>
              <a:rPr lang="en-US" b="1" i="0" dirty="0">
                <a:solidFill>
                  <a:srgbClr val="374151"/>
                </a:solidFill>
                <a:effectLst/>
                <a:latin typeface="Söhne"/>
              </a:rPr>
              <a:t>Example:</a:t>
            </a:r>
            <a:r>
              <a:rPr lang="en-US" b="0" i="0" dirty="0">
                <a:solidFill>
                  <a:srgbClr val="374151"/>
                </a:solidFill>
                <a:effectLst/>
                <a:latin typeface="Söhne"/>
              </a:rPr>
              <a:t> Representing population sizes of cities or countries.</a:t>
            </a:r>
          </a:p>
          <a:p>
            <a:pPr algn="l">
              <a:buFont typeface="Arial" panose="020B0604020202020204" pitchFamily="34" charset="0"/>
              <a:buChar char="•"/>
            </a:pPr>
            <a:r>
              <a:rPr lang="en-US" b="1" i="0" dirty="0">
                <a:solidFill>
                  <a:srgbClr val="374151"/>
                </a:solidFill>
                <a:effectLst/>
                <a:latin typeface="Söhne"/>
              </a:rPr>
              <a:t>Reason:</a:t>
            </a:r>
            <a:r>
              <a:rPr lang="en-US" b="0" i="0" dirty="0">
                <a:solidFill>
                  <a:srgbClr val="374151"/>
                </a:solidFill>
                <a:effectLst/>
                <a:latin typeface="Söhne"/>
              </a:rPr>
              <a:t> Smaller population sizes are visually emphasized, making it easier to compare and analyze cities or regions with fewer inhabitants.</a:t>
            </a:r>
          </a:p>
          <a:p>
            <a:pPr algn="l"/>
            <a:r>
              <a:rPr lang="en-US" b="1" i="0" dirty="0">
                <a:effectLst/>
                <a:latin typeface="Söhne"/>
              </a:rPr>
              <a:t>3. Biology and Medicine:</a:t>
            </a:r>
          </a:p>
          <a:p>
            <a:pPr algn="l">
              <a:buFont typeface="Arial" panose="020B0604020202020204" pitchFamily="34" charset="0"/>
              <a:buChar char="•"/>
            </a:pPr>
            <a:r>
              <a:rPr lang="en-US" b="1" i="0" dirty="0">
                <a:solidFill>
                  <a:srgbClr val="374151"/>
                </a:solidFill>
                <a:effectLst/>
                <a:latin typeface="Söhne"/>
              </a:rPr>
              <a:t>Example:</a:t>
            </a:r>
            <a:r>
              <a:rPr lang="en-US" b="0" i="0" dirty="0">
                <a:solidFill>
                  <a:srgbClr val="374151"/>
                </a:solidFill>
                <a:effectLst/>
                <a:latin typeface="Söhne"/>
              </a:rPr>
              <a:t> Visualizing the sizes of organisms or biological structures.</a:t>
            </a:r>
          </a:p>
          <a:p>
            <a:pPr algn="l">
              <a:buFont typeface="Arial" panose="020B0604020202020204" pitchFamily="34" charset="0"/>
              <a:buChar char="•"/>
            </a:pPr>
            <a:r>
              <a:rPr lang="en-US" b="1" i="0" dirty="0">
                <a:solidFill>
                  <a:srgbClr val="374151"/>
                </a:solidFill>
                <a:effectLst/>
                <a:latin typeface="Söhne"/>
              </a:rPr>
              <a:t>Reason:</a:t>
            </a:r>
            <a:r>
              <a:rPr lang="en-US" b="0" i="0" dirty="0">
                <a:solidFill>
                  <a:srgbClr val="374151"/>
                </a:solidFill>
                <a:effectLst/>
                <a:latin typeface="Söhne"/>
              </a:rPr>
              <a:t> Smaller organisms or structures are highlighted, aiding in the comparison of sizes within a diverse dataset.</a:t>
            </a:r>
          </a:p>
          <a:p>
            <a:pPr algn="l"/>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12</a:t>
            </a:fld>
            <a:endParaRPr lang="en-IN"/>
          </a:p>
        </p:txBody>
      </p:sp>
    </p:spTree>
    <p:extLst>
      <p:ext uri="{BB962C8B-B14F-4D97-AF65-F5344CB8AC3E}">
        <p14:creationId xmlns:p14="http://schemas.microsoft.com/office/powerpoint/2010/main" val="232448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MinionPro-It"/>
              </a:rPr>
              <a:t>Figure 3-5. Population numbers of Texas counties relative to their median value. Select</a:t>
            </a:r>
          </a:p>
          <a:p>
            <a:pPr algn="l"/>
            <a:r>
              <a:rPr lang="en-US" sz="1800" b="0" i="1" u="none" strike="noStrike" baseline="0" dirty="0">
                <a:latin typeface="MinionPro-It"/>
              </a:rPr>
              <a:t>counties are highlighted by name. The dashed line indicates a ratio of 1, corresponding to</a:t>
            </a:r>
          </a:p>
          <a:p>
            <a:pPr algn="l"/>
            <a:r>
              <a:rPr lang="en-US" sz="1800" b="0" i="1" u="none" strike="noStrike" baseline="0" dirty="0">
                <a:latin typeface="MinionPro-It"/>
              </a:rPr>
              <a:t>a county with median population number. The most populous counties have approximately</a:t>
            </a:r>
          </a:p>
          <a:p>
            <a:pPr algn="l"/>
            <a:r>
              <a:rPr lang="en-US" sz="1800" b="0" i="1" u="none" strike="noStrike" baseline="0" dirty="0">
                <a:latin typeface="MinionPro-It"/>
              </a:rPr>
              <a:t>100 times more inhabitants than the median county, and the least populous</a:t>
            </a:r>
          </a:p>
          <a:p>
            <a:pPr algn="l"/>
            <a:r>
              <a:rPr lang="en-US" sz="1800" b="0" i="1" u="none" strike="noStrike" baseline="0" dirty="0">
                <a:latin typeface="MinionPro-It"/>
              </a:rPr>
              <a:t>counties have approximately 100 times fewer inhabitants than the median county. Data</a:t>
            </a:r>
          </a:p>
          <a:p>
            <a:pPr algn="l"/>
            <a:r>
              <a:rPr lang="en-US" sz="1800" b="0" i="1" u="none" strike="noStrike" baseline="0" dirty="0">
                <a:latin typeface="MinionPro-It"/>
              </a:rPr>
              <a:t>source: 2010 US Decennial Census.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13</a:t>
            </a:fld>
            <a:endParaRPr lang="en-IN"/>
          </a:p>
        </p:txBody>
      </p:sp>
    </p:spTree>
    <p:extLst>
      <p:ext uri="{BB962C8B-B14F-4D97-AF65-F5344CB8AC3E}">
        <p14:creationId xmlns:p14="http://schemas.microsoft.com/office/powerpoint/2010/main" val="363019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By contrast, for the same data, a linear scale obscures the differences between a</a:t>
            </a:r>
          </a:p>
          <a:p>
            <a:pPr algn="l"/>
            <a:r>
              <a:rPr lang="en-US" sz="1800" b="0" i="0" u="none" strike="noStrike" baseline="0" dirty="0">
                <a:solidFill>
                  <a:srgbClr val="000000"/>
                </a:solidFill>
                <a:latin typeface="MinionPro-Regular"/>
              </a:rPr>
              <a:t>county with median population number and a county with a much smaller population</a:t>
            </a:r>
          </a:p>
          <a:p>
            <a:pPr algn="l"/>
            <a:r>
              <a:rPr lang="en-US" sz="1800" b="0" i="0" u="none" strike="noStrike" baseline="0" dirty="0">
                <a:solidFill>
                  <a:srgbClr val="000000"/>
                </a:solidFill>
                <a:latin typeface="MinionPro-Regular"/>
              </a:rPr>
              <a:t>number than median (</a:t>
            </a:r>
            <a:r>
              <a:rPr lang="en-US" sz="1800" b="0" i="0" u="none" strike="noStrike" baseline="0" dirty="0">
                <a:solidFill>
                  <a:srgbClr val="9A0000"/>
                </a:solidFill>
                <a:latin typeface="MinionPro-Regular"/>
              </a:rPr>
              <a:t>Figure 3-6</a:t>
            </a:r>
            <a:r>
              <a:rPr lang="en-US" sz="1800" b="0" i="0" u="none" strike="noStrike" baseline="0" dirty="0">
                <a:solidFill>
                  <a:srgbClr val="000000"/>
                </a:solidFill>
                <a:latin typeface="MinionPro-Regular"/>
              </a:rPr>
              <a: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14</a:t>
            </a:fld>
            <a:endParaRPr lang="en-IN"/>
          </a:p>
        </p:txBody>
      </p:sp>
    </p:spTree>
    <p:extLst>
      <p:ext uri="{BB962C8B-B14F-4D97-AF65-F5344CB8AC3E}">
        <p14:creationId xmlns:p14="http://schemas.microsoft.com/office/powerpoint/2010/main" val="2852589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I see two problems with square-root scales. First, while on a linear scale one unit step</a:t>
            </a:r>
          </a:p>
          <a:p>
            <a:pPr algn="l"/>
            <a:r>
              <a:rPr lang="en-US" sz="1800" b="0" i="0" u="none" strike="noStrike" baseline="0" dirty="0">
                <a:solidFill>
                  <a:srgbClr val="000000"/>
                </a:solidFill>
                <a:latin typeface="MinionPro-Regular"/>
              </a:rPr>
              <a:t>corresponds to addition or subtraction of a constant value, and on a log scale it corresponds</a:t>
            </a:r>
          </a:p>
          <a:p>
            <a:pPr algn="l"/>
            <a:r>
              <a:rPr lang="en-US" sz="1800" b="0" i="0" u="none" strike="noStrike" baseline="0" dirty="0">
                <a:solidFill>
                  <a:srgbClr val="000000"/>
                </a:solidFill>
                <a:latin typeface="MinionPro-Regular"/>
              </a:rPr>
              <a:t>to multiplication with or division by a constant value, no such rule exists for a</a:t>
            </a:r>
          </a:p>
          <a:p>
            <a:pPr algn="l"/>
            <a:r>
              <a:rPr lang="en-US" sz="1800" b="0" i="0" u="none" strike="noStrike" baseline="0" dirty="0">
                <a:solidFill>
                  <a:srgbClr val="000000"/>
                </a:solidFill>
                <a:latin typeface="MinionPro-Regular"/>
              </a:rPr>
              <a:t>square-root scale. The meaning of a unit step on a square-root scale depends on the</a:t>
            </a:r>
          </a:p>
          <a:p>
            <a:pPr algn="l"/>
            <a:r>
              <a:rPr lang="en-US" sz="1800" b="0" i="0" u="none" strike="noStrike" baseline="0" dirty="0">
                <a:solidFill>
                  <a:srgbClr val="000000"/>
                </a:solidFill>
                <a:latin typeface="MinionPro-Regular"/>
              </a:rPr>
              <a:t>scale value at which we’re starting. Second, it is unclear how to best place axis ticks on</a:t>
            </a:r>
          </a:p>
          <a:p>
            <a:pPr algn="l"/>
            <a:r>
              <a:rPr lang="en-US" sz="1800" b="0" i="0" u="none" strike="noStrike" baseline="0" dirty="0">
                <a:solidFill>
                  <a:srgbClr val="000000"/>
                </a:solidFill>
                <a:latin typeface="MinionPro-Regular"/>
              </a:rPr>
              <a:t>a square-root scale. To obtain evenly spaced ticks, we would have to place them at</a:t>
            </a:r>
          </a:p>
          <a:p>
            <a:pPr algn="l"/>
            <a:r>
              <a:rPr lang="en-US" sz="1800" b="0" i="0" u="none" strike="noStrike" baseline="0" dirty="0">
                <a:solidFill>
                  <a:srgbClr val="000000"/>
                </a:solidFill>
                <a:latin typeface="MinionPro-Regular"/>
              </a:rPr>
              <a:t>squares, but axis ticks at, for example, positions 0, 4, 25, 49, and 81 (every second</a:t>
            </a:r>
          </a:p>
          <a:p>
            <a:pPr algn="l"/>
            <a:r>
              <a:rPr lang="en-US" sz="1800" b="0" i="0" u="none" strike="noStrike" baseline="0" dirty="0">
                <a:solidFill>
                  <a:srgbClr val="000000"/>
                </a:solidFill>
                <a:latin typeface="MinionPro-Regular"/>
              </a:rPr>
              <a:t>square) would be unintuitive. Alternatively, we could place them at linear intervals</a:t>
            </a:r>
          </a:p>
          <a:p>
            <a:pPr algn="l"/>
            <a:r>
              <a:rPr lang="en-US" sz="1800" b="0" i="0" u="none" strike="noStrike" baseline="0" dirty="0">
                <a:solidFill>
                  <a:srgbClr val="000000"/>
                </a:solidFill>
                <a:latin typeface="MinionPro-Regular"/>
              </a:rPr>
              <a:t>(10, 20, 30, etc.), but this would result in either too few axis ticks near the low end of</a:t>
            </a:r>
          </a:p>
          <a:p>
            <a:pPr algn="l"/>
            <a:r>
              <a:rPr lang="en-US" sz="1800" b="0" i="0" u="none" strike="noStrike" baseline="0" dirty="0">
                <a:solidFill>
                  <a:srgbClr val="000000"/>
                </a:solidFill>
                <a:latin typeface="MinionPro-Regular"/>
              </a:rPr>
              <a:t>the scale or too many near the high end. In </a:t>
            </a:r>
            <a:r>
              <a:rPr lang="en-US" sz="1800" b="0" i="0" u="none" strike="noStrike" baseline="0" dirty="0">
                <a:solidFill>
                  <a:srgbClr val="9A0000"/>
                </a:solidFill>
                <a:latin typeface="MinionPro-Regular"/>
              </a:rPr>
              <a:t>Figure 3-7</a:t>
            </a:r>
            <a:r>
              <a:rPr lang="en-US" sz="1800" b="0" i="0" u="none" strike="noStrike" baseline="0" dirty="0">
                <a:solidFill>
                  <a:srgbClr val="000000"/>
                </a:solidFill>
                <a:latin typeface="MinionPro-Regular"/>
              </a:rPr>
              <a:t>, I have placed the axis ticks at</a:t>
            </a:r>
          </a:p>
          <a:p>
            <a:pPr algn="l"/>
            <a:r>
              <a:rPr lang="en-US" sz="1800" b="0" i="0" u="none" strike="noStrike" baseline="0" dirty="0">
                <a:solidFill>
                  <a:srgbClr val="000000"/>
                </a:solidFill>
                <a:latin typeface="MinionPro-Regular"/>
              </a:rPr>
              <a:t>positions 0, 1, 5, 10, 20, 30, 40, and 50 on the square-root scale. These values are arbitrary</a:t>
            </a:r>
          </a:p>
          <a:p>
            <a:pPr algn="l"/>
            <a:r>
              <a:rPr lang="en-US" sz="1800" b="0" i="0" u="none" strike="noStrike" baseline="0" dirty="0">
                <a:solidFill>
                  <a:srgbClr val="000000"/>
                </a:solidFill>
                <a:latin typeface="MinionPro-Regular"/>
              </a:rPr>
              <a:t>but provide a reasonable covering of the data range.</a:t>
            </a:r>
          </a:p>
          <a:p>
            <a:pPr algn="l"/>
            <a:endParaRPr lang="en-US" sz="1800" b="0" i="0" u="none" strike="noStrike" baseline="0" dirty="0">
              <a:solidFill>
                <a:srgbClr val="000000"/>
              </a:solidFill>
              <a:latin typeface="MinionPro-Regular"/>
            </a:endParaRPr>
          </a:p>
          <a:p>
            <a:pPr algn="l"/>
            <a:r>
              <a:rPr lang="en-US" b="0" i="0" dirty="0">
                <a:solidFill>
                  <a:srgbClr val="374151"/>
                </a:solidFill>
                <a:effectLst/>
                <a:latin typeface="Söhne"/>
              </a:rPr>
              <a:t>choose a linear scale when your data exhibits a natural linear progression and proportional differences are crucial. Use a square-root scale when dealing with quadratic relationships, highlighting smaller values, or when you want to mitigate the visual impact of extreme values in a positively skewed distribution. Always consider the characteristics of your data and the interpretability for your audience when making this decision.</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15</a:t>
            </a:fld>
            <a:endParaRPr lang="en-IN"/>
          </a:p>
        </p:txBody>
      </p:sp>
    </p:spTree>
    <p:extLst>
      <p:ext uri="{BB962C8B-B14F-4D97-AF65-F5344CB8AC3E}">
        <p14:creationId xmlns:p14="http://schemas.microsoft.com/office/powerpoint/2010/main" val="116055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00000"/>
                </a:solidFill>
                <a:effectLst/>
                <a:latin typeface="Söhne"/>
              </a:rPr>
              <a:t>Linear Scale:</a:t>
            </a:r>
            <a:endParaRPr lang="en-US" b="0" i="0" dirty="0">
              <a:solidFill>
                <a:srgbClr val="000000"/>
              </a:solidFill>
              <a:effectLst/>
              <a:latin typeface="Söhne"/>
            </a:endParaRPr>
          </a:p>
          <a:p>
            <a:pPr marL="742950" lvl="1" indent="-285750" algn="l">
              <a:buFont typeface="+mj-lt"/>
              <a:buAutoNum type="arabicPeriod"/>
            </a:pPr>
            <a:r>
              <a:rPr lang="en-US" b="0" i="0" dirty="0">
                <a:solidFill>
                  <a:srgbClr val="000000"/>
                </a:solidFill>
                <a:effectLst/>
                <a:latin typeface="Söhne"/>
              </a:rPr>
              <a:t>Differences in bar heights directly represent differences in actual area sizes.</a:t>
            </a:r>
          </a:p>
          <a:p>
            <a:pPr marL="742950" lvl="1" indent="-285750" algn="l">
              <a:buFont typeface="+mj-lt"/>
              <a:buAutoNum type="arabicPeriod"/>
            </a:pPr>
            <a:r>
              <a:rPr lang="en-US" b="0" i="0" dirty="0">
                <a:solidFill>
                  <a:srgbClr val="000000"/>
                </a:solidFill>
                <a:effectLst/>
                <a:latin typeface="Söhne"/>
              </a:rPr>
              <a:t>The larger area (C) dominates visually, and the differences between areas are more pronounced.</a:t>
            </a:r>
          </a:p>
          <a:p>
            <a:pPr algn="l">
              <a:buFont typeface="+mj-lt"/>
              <a:buAutoNum type="arabicPeriod"/>
            </a:pPr>
            <a:r>
              <a:rPr lang="en-US" b="1" i="0" dirty="0">
                <a:solidFill>
                  <a:srgbClr val="000000"/>
                </a:solidFill>
                <a:effectLst/>
                <a:latin typeface="Söhne"/>
              </a:rPr>
              <a:t>Square-Root Scale:</a:t>
            </a:r>
            <a:endParaRPr lang="en-US" b="0" i="0" dirty="0">
              <a:solidFill>
                <a:srgbClr val="000000"/>
              </a:solidFill>
              <a:effectLst/>
              <a:latin typeface="Söhne"/>
            </a:endParaRPr>
          </a:p>
          <a:p>
            <a:pPr marL="742950" lvl="1" indent="-285750" algn="l">
              <a:buFont typeface="+mj-lt"/>
              <a:buAutoNum type="arabicPeriod"/>
            </a:pPr>
            <a:r>
              <a:rPr lang="en-US" b="0" i="0" dirty="0">
                <a:solidFill>
                  <a:srgbClr val="000000"/>
                </a:solidFill>
                <a:effectLst/>
                <a:latin typeface="Söhne"/>
              </a:rPr>
              <a:t>Smaller areas (A and B) are visually emphasized, and the differences between them are more apparent.</a:t>
            </a:r>
          </a:p>
          <a:p>
            <a:pPr marL="742950" lvl="1" indent="-285750" algn="l">
              <a:buFont typeface="+mj-lt"/>
              <a:buAutoNum type="arabicPeriod"/>
            </a:pPr>
            <a:r>
              <a:rPr lang="en-US" b="0" i="0" dirty="0">
                <a:solidFill>
                  <a:srgbClr val="000000"/>
                </a:solidFill>
                <a:effectLst/>
                <a:latin typeface="Söhne"/>
              </a:rPr>
              <a:t>The larger area (C) appears less dominant compared to the linear scale.</a:t>
            </a:r>
          </a:p>
          <a:p>
            <a:pPr algn="l"/>
            <a:r>
              <a:rPr lang="en-US" b="0" i="0" dirty="0">
                <a:solidFill>
                  <a:srgbClr val="000000"/>
                </a:solidFill>
                <a:effectLst/>
                <a:latin typeface="Söhne"/>
              </a:rPr>
              <a:t>Choosing between linear and square-root scales depends on your goals. If you want to emphasize the differences in smaller values or reduce the visual impact of extreme values, a square-root scale may be appropriate. If proportional differences in the actual sizes are more critical, a linear scale might be more suitable. Always consider the story you want to convey and how the choice of scale affects the viewer's perception.</a:t>
            </a:r>
          </a:p>
          <a:p>
            <a:br>
              <a:rPr lang="en-US" b="0" i="0" dirty="0">
                <a:solidFill>
                  <a:srgbClr val="000000"/>
                </a:solidFill>
                <a:effectLst/>
                <a:latin typeface="Söhne"/>
              </a:rPr>
            </a:b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16</a:t>
            </a:fld>
            <a:endParaRPr lang="en-IN"/>
          </a:p>
        </p:txBody>
      </p:sp>
    </p:spTree>
    <p:extLst>
      <p:ext uri="{BB962C8B-B14F-4D97-AF65-F5344CB8AC3E}">
        <p14:creationId xmlns:p14="http://schemas.microsoft.com/office/powerpoint/2010/main" val="1442507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a:t>
            </a:r>
            <a:r>
              <a:rPr lang="en-IN" dirty="0" err="1"/>
              <a:t>matplotlib.pyplot</a:t>
            </a:r>
            <a:r>
              <a:rPr lang="en-IN" dirty="0"/>
              <a:t> as </a:t>
            </a:r>
            <a:r>
              <a:rPr lang="en-IN" dirty="0" err="1"/>
              <a:t>plt</a:t>
            </a:r>
            <a:endParaRPr lang="en-IN" dirty="0"/>
          </a:p>
          <a:p>
            <a:r>
              <a:rPr lang="en-IN" dirty="0"/>
              <a:t>import </a:t>
            </a:r>
            <a:r>
              <a:rPr lang="en-IN" dirty="0" err="1"/>
              <a:t>numpy</a:t>
            </a:r>
            <a:r>
              <a:rPr lang="en-IN" dirty="0"/>
              <a:t> as np</a:t>
            </a:r>
          </a:p>
          <a:p>
            <a:endParaRPr lang="en-IN" dirty="0"/>
          </a:p>
          <a:p>
            <a:r>
              <a:rPr lang="en-IN" dirty="0"/>
              <a:t># Sample data</a:t>
            </a:r>
          </a:p>
          <a:p>
            <a:r>
              <a:rPr lang="en-IN" dirty="0"/>
              <a:t>time = </a:t>
            </a:r>
            <a:r>
              <a:rPr lang="en-IN" dirty="0" err="1"/>
              <a:t>np.array</a:t>
            </a:r>
            <a:r>
              <a:rPr lang="en-IN" dirty="0"/>
              <a:t>([1, 2, 3, 4, 5, 6, 7, 8, 9, 10])</a:t>
            </a:r>
          </a:p>
          <a:p>
            <a:r>
              <a:rPr lang="en-IN" dirty="0"/>
              <a:t>population = </a:t>
            </a:r>
            <a:r>
              <a:rPr lang="en-IN" dirty="0" err="1"/>
              <a:t>np.array</a:t>
            </a:r>
            <a:r>
              <a:rPr lang="en-IN" dirty="0"/>
              <a:t>([100, 200, 400, 800, 1600, 3200, 6400, 12800, 25600, 51200])</a:t>
            </a:r>
          </a:p>
          <a:p>
            <a:endParaRPr lang="en-IN" dirty="0"/>
          </a:p>
          <a:p>
            <a:r>
              <a:rPr lang="en-IN" dirty="0"/>
              <a:t># Create a scatter plot with a logarithmic y-axis</a:t>
            </a:r>
          </a:p>
          <a:p>
            <a:r>
              <a:rPr lang="en-IN" dirty="0" err="1"/>
              <a:t>plt.scatter</a:t>
            </a:r>
            <a:r>
              <a:rPr lang="en-IN" dirty="0"/>
              <a:t>(time, population)</a:t>
            </a:r>
          </a:p>
          <a:p>
            <a:r>
              <a:rPr lang="en-IN" dirty="0" err="1"/>
              <a:t>plt.yscale</a:t>
            </a:r>
            <a:r>
              <a:rPr lang="en-IN" dirty="0"/>
              <a:t>('log')  # Set the y-axis to be logarithmic</a:t>
            </a:r>
          </a:p>
          <a:p>
            <a:endParaRPr lang="en-IN" dirty="0"/>
          </a:p>
          <a:p>
            <a:r>
              <a:rPr lang="en-IN" dirty="0"/>
              <a:t># Adding labels and title</a:t>
            </a:r>
          </a:p>
          <a:p>
            <a:r>
              <a:rPr lang="en-IN" dirty="0" err="1"/>
              <a:t>plt.xlabel</a:t>
            </a:r>
            <a:r>
              <a:rPr lang="en-IN" dirty="0"/>
              <a:t>('Time')</a:t>
            </a:r>
          </a:p>
          <a:p>
            <a:r>
              <a:rPr lang="en-IN" dirty="0" err="1"/>
              <a:t>plt.ylabel</a:t>
            </a:r>
            <a:r>
              <a:rPr lang="en-IN" dirty="0"/>
              <a:t>('Population')</a:t>
            </a:r>
          </a:p>
          <a:p>
            <a:r>
              <a:rPr lang="en-IN" dirty="0" err="1"/>
              <a:t>plt.title</a:t>
            </a:r>
            <a:r>
              <a:rPr lang="en-IN" dirty="0"/>
              <a:t>('Bacterial Population Growth Over Time')</a:t>
            </a:r>
          </a:p>
          <a:p>
            <a:endParaRPr lang="en-IN" dirty="0"/>
          </a:p>
          <a:p>
            <a:r>
              <a:rPr lang="en-IN" dirty="0" err="1"/>
              <a:t>plt.show</a:t>
            </a:r>
            <a:r>
              <a:rPr lang="en-IN" dirty="0"/>
              <a:t>()</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17</a:t>
            </a:fld>
            <a:endParaRPr lang="en-IN"/>
          </a:p>
        </p:txBody>
      </p:sp>
    </p:spTree>
    <p:extLst>
      <p:ext uri="{BB962C8B-B14F-4D97-AF65-F5344CB8AC3E}">
        <p14:creationId xmlns:p14="http://schemas.microsoft.com/office/powerpoint/2010/main" val="3652962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a:t>
            </a:r>
            <a:r>
              <a:rPr lang="en-IN" dirty="0" err="1"/>
              <a:t>matplotlib.pyplot</a:t>
            </a:r>
            <a:r>
              <a:rPr lang="en-IN" dirty="0"/>
              <a:t> as </a:t>
            </a:r>
            <a:r>
              <a:rPr lang="en-IN" dirty="0" err="1"/>
              <a:t>plt</a:t>
            </a:r>
            <a:endParaRPr lang="en-IN" dirty="0"/>
          </a:p>
          <a:p>
            <a:r>
              <a:rPr lang="en-IN" dirty="0"/>
              <a:t>import </a:t>
            </a:r>
            <a:r>
              <a:rPr lang="en-IN" dirty="0" err="1"/>
              <a:t>numpy</a:t>
            </a:r>
            <a:r>
              <a:rPr lang="en-IN" dirty="0"/>
              <a:t> as np</a:t>
            </a:r>
          </a:p>
          <a:p>
            <a:endParaRPr lang="en-IN" dirty="0"/>
          </a:p>
          <a:p>
            <a:r>
              <a:rPr lang="en-IN" dirty="0"/>
              <a:t># Sample data</a:t>
            </a:r>
          </a:p>
          <a:p>
            <a:r>
              <a:rPr lang="en-IN" dirty="0" err="1"/>
              <a:t>tree_heights</a:t>
            </a:r>
            <a:r>
              <a:rPr lang="en-IN" dirty="0"/>
              <a:t> = </a:t>
            </a:r>
            <a:r>
              <a:rPr lang="en-IN" dirty="0" err="1"/>
              <a:t>np.linspace</a:t>
            </a:r>
            <a:r>
              <a:rPr lang="en-IN" dirty="0"/>
              <a:t>(1, 100, 50)</a:t>
            </a:r>
          </a:p>
          <a:p>
            <a:endParaRPr lang="en-IN" dirty="0"/>
          </a:p>
          <a:p>
            <a:r>
              <a:rPr lang="en-IN" dirty="0"/>
              <a:t># Create a line plot with a linear y-axis</a:t>
            </a:r>
          </a:p>
          <a:p>
            <a:r>
              <a:rPr lang="en-IN" dirty="0" err="1"/>
              <a:t>plt.subplot</a:t>
            </a:r>
            <a:r>
              <a:rPr lang="en-IN" dirty="0"/>
              <a:t>(1, 2, 1)</a:t>
            </a:r>
          </a:p>
          <a:p>
            <a:r>
              <a:rPr lang="en-IN" dirty="0" err="1"/>
              <a:t>plt.plot</a:t>
            </a:r>
            <a:r>
              <a:rPr lang="en-IN" dirty="0"/>
              <a:t>(</a:t>
            </a:r>
            <a:r>
              <a:rPr lang="en-IN" dirty="0" err="1"/>
              <a:t>tree_heights</a:t>
            </a:r>
            <a:r>
              <a:rPr lang="en-IN" dirty="0"/>
              <a:t>, label='Linear Y-axis')</a:t>
            </a:r>
          </a:p>
          <a:p>
            <a:r>
              <a:rPr lang="en-IN" dirty="0" err="1"/>
              <a:t>plt.xlabel</a:t>
            </a:r>
            <a:r>
              <a:rPr lang="en-IN" dirty="0"/>
              <a:t>('Tree')</a:t>
            </a:r>
          </a:p>
          <a:p>
            <a:r>
              <a:rPr lang="en-IN" dirty="0" err="1"/>
              <a:t>plt.ylabel</a:t>
            </a:r>
            <a:r>
              <a:rPr lang="en-IN" dirty="0"/>
              <a:t>('Height (meters)')</a:t>
            </a:r>
          </a:p>
          <a:p>
            <a:r>
              <a:rPr lang="en-IN" dirty="0" err="1"/>
              <a:t>plt.title</a:t>
            </a:r>
            <a:r>
              <a:rPr lang="en-IN" dirty="0"/>
              <a:t>('Tree Heights with Linear Y-axis')</a:t>
            </a:r>
          </a:p>
          <a:p>
            <a:r>
              <a:rPr lang="en-IN" dirty="0" err="1"/>
              <a:t>plt.legend</a:t>
            </a:r>
            <a:r>
              <a:rPr lang="en-IN" dirty="0"/>
              <a:t>()</a:t>
            </a:r>
          </a:p>
          <a:p>
            <a:endParaRPr lang="en-IN" dirty="0"/>
          </a:p>
          <a:p>
            <a:r>
              <a:rPr lang="en-IN" dirty="0"/>
              <a:t># Create a line plot with a square root y-axis</a:t>
            </a:r>
          </a:p>
          <a:p>
            <a:r>
              <a:rPr lang="en-IN" dirty="0" err="1"/>
              <a:t>plt.subplot</a:t>
            </a:r>
            <a:r>
              <a:rPr lang="en-IN" dirty="0"/>
              <a:t>(1, 2, 2)</a:t>
            </a:r>
          </a:p>
          <a:p>
            <a:r>
              <a:rPr lang="en-IN" dirty="0" err="1"/>
              <a:t>plt.plot</a:t>
            </a:r>
            <a:r>
              <a:rPr lang="en-IN" dirty="0"/>
              <a:t>(</a:t>
            </a:r>
            <a:r>
              <a:rPr lang="en-IN" dirty="0" err="1"/>
              <a:t>tree_heights</a:t>
            </a:r>
            <a:r>
              <a:rPr lang="en-IN" dirty="0"/>
              <a:t>, </a:t>
            </a:r>
            <a:r>
              <a:rPr lang="en-IN" dirty="0" err="1"/>
              <a:t>np.sqrt</a:t>
            </a:r>
            <a:r>
              <a:rPr lang="en-IN" dirty="0"/>
              <a:t>(</a:t>
            </a:r>
            <a:r>
              <a:rPr lang="en-IN" dirty="0" err="1"/>
              <a:t>tree_heights</a:t>
            </a:r>
            <a:r>
              <a:rPr lang="en-IN" dirty="0"/>
              <a:t>), label='Square Root Y-axis')</a:t>
            </a:r>
          </a:p>
          <a:p>
            <a:r>
              <a:rPr lang="en-IN" dirty="0" err="1"/>
              <a:t>plt.xlabel</a:t>
            </a:r>
            <a:r>
              <a:rPr lang="en-IN" dirty="0"/>
              <a:t>('Tree')</a:t>
            </a:r>
          </a:p>
          <a:p>
            <a:r>
              <a:rPr lang="en-IN" dirty="0" err="1"/>
              <a:t>plt.ylabel</a:t>
            </a:r>
            <a:r>
              <a:rPr lang="en-IN" dirty="0"/>
              <a:t>('Square Root of Height')</a:t>
            </a:r>
          </a:p>
          <a:p>
            <a:r>
              <a:rPr lang="en-IN" dirty="0" err="1"/>
              <a:t>plt.title</a:t>
            </a:r>
            <a:r>
              <a:rPr lang="en-IN" dirty="0"/>
              <a:t>('Tree Heights with Square Root Y-axis')</a:t>
            </a:r>
          </a:p>
          <a:p>
            <a:r>
              <a:rPr lang="en-IN" dirty="0" err="1"/>
              <a:t>plt.legend</a:t>
            </a:r>
            <a:r>
              <a:rPr lang="en-IN" dirty="0"/>
              <a:t>()</a:t>
            </a:r>
          </a:p>
          <a:p>
            <a:endParaRPr lang="en-IN" dirty="0"/>
          </a:p>
          <a:p>
            <a:r>
              <a:rPr lang="en-IN" dirty="0" err="1"/>
              <a:t>plt.tight_layout</a:t>
            </a:r>
            <a:r>
              <a:rPr lang="en-IN" dirty="0"/>
              <a:t>()</a:t>
            </a:r>
          </a:p>
          <a:p>
            <a:r>
              <a:rPr lang="en-IN" dirty="0" err="1"/>
              <a:t>plt.show</a:t>
            </a:r>
            <a:r>
              <a:rPr lang="en-IN" dirty="0"/>
              <a:t>()</a:t>
            </a:r>
          </a:p>
          <a:p>
            <a:endParaRPr lang="en-IN" dirty="0"/>
          </a:p>
          <a:p>
            <a:pPr algn="l"/>
            <a:r>
              <a:rPr lang="en-US" b="0" i="0" dirty="0">
                <a:solidFill>
                  <a:srgbClr val="374151"/>
                </a:solidFill>
                <a:effectLst/>
                <a:latin typeface="Söhne"/>
              </a:rPr>
              <a:t>In this solution:</a:t>
            </a:r>
          </a:p>
          <a:p>
            <a:pPr algn="l">
              <a:buFont typeface="Arial" panose="020B0604020202020204" pitchFamily="34" charset="0"/>
              <a:buChar char="•"/>
            </a:pPr>
            <a:r>
              <a:rPr lang="en-US" b="0" i="0" dirty="0">
                <a:solidFill>
                  <a:srgbClr val="374151"/>
                </a:solidFill>
                <a:effectLst/>
                <a:latin typeface="Söhne"/>
              </a:rPr>
              <a:t>The left subplot shows the heights with a linear y-axis, representing the actual heights of the trees.</a:t>
            </a:r>
          </a:p>
          <a:p>
            <a:pPr algn="l">
              <a:buFont typeface="Arial" panose="020B0604020202020204" pitchFamily="34" charset="0"/>
              <a:buChar char="•"/>
            </a:pPr>
            <a:r>
              <a:rPr lang="en-US" b="0" i="0" dirty="0">
                <a:solidFill>
                  <a:srgbClr val="374151"/>
                </a:solidFill>
                <a:effectLst/>
                <a:latin typeface="Söhne"/>
              </a:rPr>
              <a:t>The right subplot shows the heights with a square root y-axis, emphasizing the differences in the smaller values. This can be useful when you want to focus on the details of shorter trees.</a:t>
            </a:r>
          </a:p>
          <a:p>
            <a:pPr algn="l"/>
            <a:r>
              <a:rPr lang="en-US" b="0" i="0" dirty="0">
                <a:solidFill>
                  <a:srgbClr val="374151"/>
                </a:solidFill>
                <a:effectLst/>
                <a:latin typeface="Söhne"/>
              </a:rPr>
              <a:t>This exercise helps you understand how the choice of scale can affect the visual representation of data, especially when dealing with a wide range of values.</a:t>
            </a:r>
          </a:p>
          <a:p>
            <a:endParaRPr lang="en-IN" dirty="0"/>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18</a:t>
            </a:fld>
            <a:endParaRPr lang="en-IN"/>
          </a:p>
        </p:txBody>
      </p:sp>
    </p:spTree>
    <p:extLst>
      <p:ext uri="{BB962C8B-B14F-4D97-AF65-F5344CB8AC3E}">
        <p14:creationId xmlns:p14="http://schemas.microsoft.com/office/powerpoint/2010/main" val="220804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MinionPro-It"/>
              </a:rPr>
              <a:t>Figure 3-9. Relationship between Cartesian and polar coordinates. (a) Three data points</a:t>
            </a:r>
          </a:p>
          <a:p>
            <a:pPr algn="l"/>
            <a:r>
              <a:rPr lang="en-US" sz="1800" b="0" i="1" u="none" strike="noStrike" baseline="0" dirty="0">
                <a:latin typeface="MinionPro-It"/>
              </a:rPr>
              <a:t>shown in a Cartesian coordinate system. (b) The same three data points shown in a</a:t>
            </a:r>
          </a:p>
          <a:p>
            <a:pPr algn="l"/>
            <a:r>
              <a:rPr lang="en-US" sz="1800" b="0" i="1" u="none" strike="noStrike" baseline="0" dirty="0">
                <a:latin typeface="MinionPro-It"/>
              </a:rPr>
              <a:t>polar coordinate system. We have taken the </a:t>
            </a:r>
            <a:r>
              <a:rPr lang="en-US" sz="1800" b="0" i="0" u="none" strike="noStrike" baseline="0" dirty="0">
                <a:latin typeface="MinionPro-Regular"/>
              </a:rPr>
              <a:t>x </a:t>
            </a:r>
            <a:r>
              <a:rPr lang="en-US" sz="1800" b="0" i="1" u="none" strike="noStrike" baseline="0" dirty="0">
                <a:latin typeface="MinionPro-It"/>
              </a:rPr>
              <a:t>coordinates from part (a) and used them</a:t>
            </a:r>
          </a:p>
          <a:p>
            <a:pPr algn="l"/>
            <a:r>
              <a:rPr lang="en-US" sz="1800" b="0" i="1" u="none" strike="noStrike" baseline="0" dirty="0">
                <a:latin typeface="MinionPro-It"/>
              </a:rPr>
              <a:t>as angular coordinates and the </a:t>
            </a:r>
            <a:r>
              <a:rPr lang="en-US" sz="1800" b="0" i="0" u="none" strike="noStrike" baseline="0" dirty="0">
                <a:latin typeface="MinionPro-Regular"/>
              </a:rPr>
              <a:t>y </a:t>
            </a:r>
            <a:r>
              <a:rPr lang="en-US" sz="1800" b="0" i="1" u="none" strike="noStrike" baseline="0" dirty="0">
                <a:latin typeface="MinionPro-It"/>
              </a:rPr>
              <a:t>coordinates from part (a) and used them as radial</a:t>
            </a:r>
          </a:p>
          <a:p>
            <a:pPr algn="l"/>
            <a:r>
              <a:rPr lang="en-US" sz="1800" b="0" i="1" u="none" strike="noStrike" baseline="0" dirty="0">
                <a:latin typeface="MinionPro-It"/>
              </a:rPr>
              <a:t>coordinates. The circular axis runs from 0 to 4 in this example, and therefore </a:t>
            </a:r>
            <a:r>
              <a:rPr lang="en-US" sz="1800" b="0" i="0" u="none" strike="noStrike" baseline="0" dirty="0">
                <a:latin typeface="MinionPro-Regular"/>
              </a:rPr>
              <a:t>x </a:t>
            </a:r>
            <a:r>
              <a:rPr lang="en-US" sz="1800" b="0" i="1" u="none" strike="noStrike" baseline="0" dirty="0">
                <a:latin typeface="MinionPro-It"/>
              </a:rPr>
              <a:t>= 0 and</a:t>
            </a:r>
          </a:p>
          <a:p>
            <a:pPr algn="l"/>
            <a:r>
              <a:rPr lang="en-US" sz="1800" b="0" i="0" u="none" strike="noStrike" baseline="0" dirty="0">
                <a:latin typeface="MinionPro-Regular"/>
              </a:rPr>
              <a:t>x </a:t>
            </a:r>
            <a:r>
              <a:rPr lang="en-US" sz="1800" b="0" i="1" u="none" strike="noStrike" baseline="0" dirty="0">
                <a:latin typeface="MinionPro-It"/>
              </a:rPr>
              <a:t>= 4 are the same locations in this coordinate system.</a:t>
            </a:r>
          </a:p>
          <a:p>
            <a:pPr algn="l"/>
            <a:endParaRPr lang="en-US" sz="1800" b="0" i="1" u="none" strike="noStrike" baseline="0" dirty="0">
              <a:latin typeface="MinionPro-It"/>
            </a:endParaRPr>
          </a:p>
          <a:p>
            <a:pPr algn="l"/>
            <a:r>
              <a:rPr lang="en-US" b="0" i="0" dirty="0">
                <a:solidFill>
                  <a:srgbClr val="374151"/>
                </a:solidFill>
                <a:effectLst/>
                <a:latin typeface="Söhne"/>
              </a:rPr>
              <a:t>In polar coordinates, points are defined by a distance from the origin (radial distance) and an angle from a reference axis. This system is often used for circular or periodic data. Polar coordinates are frequently employed in applications such as:</a:t>
            </a:r>
          </a:p>
          <a:p>
            <a:pPr algn="l">
              <a:buFont typeface="+mj-lt"/>
              <a:buAutoNum type="arabicPeriod"/>
            </a:pPr>
            <a:r>
              <a:rPr lang="en-US" b="1" i="0" dirty="0">
                <a:solidFill>
                  <a:srgbClr val="374151"/>
                </a:solidFill>
                <a:effectLst/>
                <a:latin typeface="Söhne"/>
              </a:rPr>
              <a:t>Meteorology:</a:t>
            </a:r>
            <a:r>
              <a:rPr lang="en-US" b="0" i="0" dirty="0">
                <a:solidFill>
                  <a:srgbClr val="374151"/>
                </a:solidFill>
                <a:effectLst/>
                <a:latin typeface="Söhne"/>
              </a:rPr>
              <a:t> Representing wind direction and speed.</a:t>
            </a:r>
          </a:p>
          <a:p>
            <a:pPr algn="l">
              <a:buFont typeface="+mj-lt"/>
              <a:buAutoNum type="arabicPeriod"/>
            </a:pPr>
            <a:r>
              <a:rPr lang="en-US" b="1" i="0" dirty="0">
                <a:solidFill>
                  <a:srgbClr val="374151"/>
                </a:solidFill>
                <a:effectLst/>
                <a:latin typeface="Söhne"/>
              </a:rPr>
              <a:t>Physics:</a:t>
            </a:r>
            <a:r>
              <a:rPr lang="en-US" b="0" i="0" dirty="0">
                <a:solidFill>
                  <a:srgbClr val="374151"/>
                </a:solidFill>
                <a:effectLst/>
                <a:latin typeface="Söhne"/>
              </a:rPr>
              <a:t> Analyzing circular or rotational motion.</a:t>
            </a:r>
          </a:p>
          <a:p>
            <a:pPr algn="l">
              <a:buFont typeface="+mj-lt"/>
              <a:buAutoNum type="arabicPeriod"/>
            </a:pPr>
            <a:r>
              <a:rPr lang="en-US" b="1" i="0" dirty="0">
                <a:solidFill>
                  <a:srgbClr val="374151"/>
                </a:solidFill>
                <a:effectLst/>
                <a:latin typeface="Söhne"/>
              </a:rPr>
              <a:t>Engineering:</a:t>
            </a:r>
            <a:r>
              <a:rPr lang="en-US" b="0" i="0" dirty="0">
                <a:solidFill>
                  <a:srgbClr val="374151"/>
                </a:solidFill>
                <a:effectLst/>
                <a:latin typeface="Söhne"/>
              </a:rPr>
              <a:t> Designing circular objects or systems.</a:t>
            </a:r>
          </a:p>
          <a:p>
            <a:pPr algn="l"/>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19</a:t>
            </a:fld>
            <a:endParaRPr lang="en-IN"/>
          </a:p>
        </p:txBody>
      </p:sp>
    </p:spTree>
    <p:extLst>
      <p:ext uri="{BB962C8B-B14F-4D97-AF65-F5344CB8AC3E}">
        <p14:creationId xmlns:p14="http://schemas.microsoft.com/office/powerpoint/2010/main" val="2629271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MinionPro-It"/>
              </a:rPr>
              <a:t>Figure 3-10. Daily temperature </a:t>
            </a:r>
            <a:r>
              <a:rPr lang="en-US" sz="1800" b="0" i="1" u="none" strike="noStrike" baseline="0" dirty="0" err="1">
                <a:latin typeface="MinionPro-It"/>
              </a:rPr>
              <a:t>normals</a:t>
            </a:r>
            <a:r>
              <a:rPr lang="en-US" sz="1800" b="0" i="1" u="none" strike="noStrike" baseline="0" dirty="0">
                <a:latin typeface="MinionPro-It"/>
              </a:rPr>
              <a:t> for four selected locations in the US, shown in</a:t>
            </a:r>
          </a:p>
          <a:p>
            <a:pPr algn="l"/>
            <a:r>
              <a:rPr lang="en-US" sz="1800" b="0" i="1" u="none" strike="noStrike" baseline="0" dirty="0">
                <a:latin typeface="MinionPro-It"/>
              </a:rPr>
              <a:t>polar coordinates. The radial distance from the center point indicates the daily temperature</a:t>
            </a:r>
          </a:p>
          <a:p>
            <a:pPr algn="l"/>
            <a:r>
              <a:rPr lang="en-US" sz="1800" b="0" i="1" u="none" strike="noStrike" baseline="0" dirty="0">
                <a:latin typeface="MinionPro-It"/>
              </a:rPr>
              <a:t>in Fahrenheit, and the days of the year are arranged counterclockwise starting with</a:t>
            </a:r>
          </a:p>
          <a:p>
            <a:pPr algn="l"/>
            <a:r>
              <a:rPr lang="en-US" sz="1800" b="0" i="1" u="none" strike="noStrike" baseline="0" dirty="0">
                <a:latin typeface="MinionPro-It"/>
              </a:rPr>
              <a:t>Jan. 1st at the 6:00 position. Data source: NOAA.</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20</a:t>
            </a:fld>
            <a:endParaRPr lang="en-IN"/>
          </a:p>
        </p:txBody>
      </p:sp>
    </p:spTree>
    <p:extLst>
      <p:ext uri="{BB962C8B-B14F-4D97-AF65-F5344CB8AC3E}">
        <p14:creationId xmlns:p14="http://schemas.microsoft.com/office/powerpoint/2010/main" val="380621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MinionPro-Regular"/>
              </a:rPr>
              <a:t>Aesthetics describe every aspect of a given graphical element.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a:t>
            </a:fld>
            <a:endParaRPr lang="en-IN"/>
          </a:p>
        </p:txBody>
      </p:sp>
    </p:spTree>
    <p:extLst>
      <p:ext uri="{BB962C8B-B14F-4D97-AF65-F5344CB8AC3E}">
        <p14:creationId xmlns:p14="http://schemas.microsoft.com/office/powerpoint/2010/main" val="3568461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MinionPro-It"/>
              </a:rPr>
              <a:t>Figure 3-11. Map of the world, shown in four different projections. The Cartesian longitude</a:t>
            </a:r>
          </a:p>
          <a:p>
            <a:pPr algn="l"/>
            <a:r>
              <a:rPr lang="en-US" sz="1800" b="0" i="1" u="none" strike="noStrike" baseline="0" dirty="0">
                <a:latin typeface="MinionPro-It"/>
              </a:rPr>
              <a:t>and latitude system maps the longitude and latitude of each location onto a regular</a:t>
            </a:r>
          </a:p>
          <a:p>
            <a:pPr algn="l"/>
            <a:r>
              <a:rPr lang="en-US" sz="1800" b="0" i="1" u="none" strike="noStrike" baseline="0" dirty="0">
                <a:latin typeface="MinionPro-It"/>
              </a:rPr>
              <a:t>Cartesian coordinate system. This mapping causes substantial distortions in both areas</a:t>
            </a:r>
          </a:p>
          <a:p>
            <a:pPr algn="l"/>
            <a:r>
              <a:rPr lang="en-US" sz="1800" b="0" i="1" u="none" strike="noStrike" baseline="0" dirty="0">
                <a:latin typeface="MinionPro-It"/>
              </a:rPr>
              <a:t>and angles relative to their true values on the 3D globe. The interrupted Goode homolosine</a:t>
            </a:r>
          </a:p>
          <a:p>
            <a:pPr algn="l"/>
            <a:r>
              <a:rPr lang="en-US" sz="1800" b="0" i="1" u="none" strike="noStrike" baseline="0" dirty="0">
                <a:latin typeface="MinionPro-It"/>
              </a:rPr>
              <a:t>projection perfectly represents true surface areas, at the cost of dividing some land</a:t>
            </a:r>
          </a:p>
          <a:p>
            <a:pPr algn="l"/>
            <a:r>
              <a:rPr lang="en-US" sz="1800" b="0" i="1" u="none" strike="noStrike" baseline="0" dirty="0">
                <a:latin typeface="MinionPro-It"/>
              </a:rPr>
              <a:t>masses into separate pieces, most notably Greenland and Antarctica. The Robinson projection</a:t>
            </a:r>
          </a:p>
          <a:p>
            <a:pPr algn="l"/>
            <a:r>
              <a:rPr lang="en-US" sz="1800" b="0" i="1" u="none" strike="noStrike" baseline="0" dirty="0">
                <a:latin typeface="MinionPro-It"/>
              </a:rPr>
              <a:t>and the Winkel </a:t>
            </a:r>
            <a:r>
              <a:rPr lang="en-US" sz="1800" b="0" i="1" u="none" strike="noStrike" baseline="0" dirty="0" err="1">
                <a:latin typeface="MinionPro-It"/>
              </a:rPr>
              <a:t>tripel</a:t>
            </a:r>
            <a:r>
              <a:rPr lang="en-US" sz="1800" b="0" i="1" u="none" strike="noStrike" baseline="0" dirty="0">
                <a:latin typeface="MinionPro-It"/>
              </a:rPr>
              <a:t> projection both strike a balance between angular and area</a:t>
            </a:r>
          </a:p>
          <a:p>
            <a:pPr algn="l"/>
            <a:r>
              <a:rPr lang="en-US" sz="1800" b="0" i="1" u="none" strike="noStrike" baseline="0" dirty="0">
                <a:latin typeface="MinionPro-It"/>
              </a:rPr>
              <a:t>distortions, and they are commonly used for maps of the entire globe.</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21</a:t>
            </a:fld>
            <a:endParaRPr lang="en-IN"/>
          </a:p>
        </p:txBody>
      </p:sp>
    </p:spTree>
    <p:extLst>
      <p:ext uri="{BB962C8B-B14F-4D97-AF65-F5344CB8AC3E}">
        <p14:creationId xmlns:p14="http://schemas.microsoft.com/office/powerpoint/2010/main" val="18255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a:t>
            </a:r>
            <a:r>
              <a:rPr lang="en-IN" dirty="0" err="1"/>
              <a:t>matplotlib.pyplot</a:t>
            </a:r>
            <a:r>
              <a:rPr lang="en-IN" dirty="0"/>
              <a:t> as </a:t>
            </a:r>
            <a:r>
              <a:rPr lang="en-IN" dirty="0" err="1"/>
              <a:t>plt</a:t>
            </a:r>
            <a:endParaRPr lang="en-IN" dirty="0"/>
          </a:p>
          <a:p>
            <a:r>
              <a:rPr lang="en-IN" dirty="0"/>
              <a:t>import </a:t>
            </a:r>
            <a:r>
              <a:rPr lang="en-IN" dirty="0" err="1"/>
              <a:t>numpy</a:t>
            </a:r>
            <a:r>
              <a:rPr lang="en-IN" dirty="0"/>
              <a:t> as np</a:t>
            </a:r>
          </a:p>
          <a:p>
            <a:endParaRPr lang="en-IN" dirty="0"/>
          </a:p>
          <a:p>
            <a:r>
              <a:rPr lang="en-IN" dirty="0"/>
              <a:t># Sample data</a:t>
            </a:r>
          </a:p>
          <a:p>
            <a:r>
              <a:rPr lang="en-IN" dirty="0"/>
              <a:t>hours = </a:t>
            </a:r>
            <a:r>
              <a:rPr lang="en-IN" dirty="0" err="1"/>
              <a:t>np.arange</a:t>
            </a:r>
            <a:r>
              <a:rPr lang="en-IN" dirty="0"/>
              <a:t>(0, 24, 1)</a:t>
            </a:r>
          </a:p>
          <a:p>
            <a:r>
              <a:rPr lang="en-IN" dirty="0"/>
              <a:t>temperatures = </a:t>
            </a:r>
            <a:r>
              <a:rPr lang="en-IN" dirty="0" err="1"/>
              <a:t>np.random.uniform</a:t>
            </a:r>
            <a:r>
              <a:rPr lang="en-IN" dirty="0"/>
              <a:t>(-10, 40, size=24)</a:t>
            </a:r>
          </a:p>
          <a:p>
            <a:endParaRPr lang="en-IN" dirty="0"/>
          </a:p>
          <a:p>
            <a:r>
              <a:rPr lang="en-IN" dirty="0"/>
              <a:t># Create a line plot using a polar coordinate system</a:t>
            </a:r>
          </a:p>
          <a:p>
            <a:r>
              <a:rPr lang="en-IN" dirty="0"/>
              <a:t>theta = </a:t>
            </a:r>
            <a:r>
              <a:rPr lang="en-IN" dirty="0" err="1"/>
              <a:t>np.radians</a:t>
            </a:r>
            <a:r>
              <a:rPr lang="en-IN" dirty="0"/>
              <a:t>(</a:t>
            </a:r>
            <a:r>
              <a:rPr lang="en-IN" dirty="0" err="1"/>
              <a:t>np.linspace</a:t>
            </a:r>
            <a:r>
              <a:rPr lang="en-IN" dirty="0"/>
              <a:t>(0, 360, 24))</a:t>
            </a:r>
          </a:p>
          <a:p>
            <a:r>
              <a:rPr lang="en-IN" dirty="0"/>
              <a:t>r = temperatures</a:t>
            </a:r>
          </a:p>
          <a:p>
            <a:endParaRPr lang="en-IN" dirty="0"/>
          </a:p>
          <a:p>
            <a:r>
              <a:rPr lang="en-IN" dirty="0"/>
              <a:t>fig, </a:t>
            </a:r>
            <a:r>
              <a:rPr lang="en-IN" dirty="0" err="1"/>
              <a:t>ax</a:t>
            </a:r>
            <a:r>
              <a:rPr lang="en-IN" dirty="0"/>
              <a:t> = </a:t>
            </a:r>
            <a:r>
              <a:rPr lang="en-IN" dirty="0" err="1"/>
              <a:t>plt.subplots</a:t>
            </a:r>
            <a:r>
              <a:rPr lang="en-IN" dirty="0"/>
              <a:t>(</a:t>
            </a:r>
            <a:r>
              <a:rPr lang="en-IN" dirty="0" err="1"/>
              <a:t>subplot_kw</a:t>
            </a:r>
            <a:r>
              <a:rPr lang="en-IN" dirty="0"/>
              <a:t>={'projection': 'polar'})</a:t>
            </a:r>
          </a:p>
          <a:p>
            <a:r>
              <a:rPr lang="en-IN" dirty="0" err="1"/>
              <a:t>ax.plot</a:t>
            </a:r>
            <a:r>
              <a:rPr lang="en-IN" dirty="0"/>
              <a:t>(theta, r, label='Temperature')</a:t>
            </a:r>
          </a:p>
          <a:p>
            <a:endParaRPr lang="en-IN" dirty="0"/>
          </a:p>
          <a:p>
            <a:r>
              <a:rPr lang="en-IN" dirty="0"/>
              <a:t># Adding labels and title</a:t>
            </a:r>
          </a:p>
          <a:p>
            <a:r>
              <a:rPr lang="en-IN" dirty="0" err="1"/>
              <a:t>ax.set_xlabel</a:t>
            </a:r>
            <a:r>
              <a:rPr lang="en-IN" dirty="0"/>
              <a:t>('Hours of the Day')</a:t>
            </a:r>
          </a:p>
          <a:p>
            <a:r>
              <a:rPr lang="en-IN" dirty="0" err="1"/>
              <a:t>ax.set_title</a:t>
            </a:r>
            <a:r>
              <a:rPr lang="en-IN" dirty="0"/>
              <a:t>('Temperature Variations Over 24 Hours')</a:t>
            </a:r>
          </a:p>
          <a:p>
            <a:endParaRPr lang="en-IN" dirty="0"/>
          </a:p>
          <a:p>
            <a:r>
              <a:rPr lang="en-IN" dirty="0" err="1"/>
              <a:t>plt.legend</a:t>
            </a:r>
            <a:r>
              <a:rPr lang="en-IN" dirty="0"/>
              <a:t>()</a:t>
            </a:r>
          </a:p>
          <a:p>
            <a:r>
              <a:rPr lang="en-IN" dirty="0" err="1"/>
              <a:t>plt.show</a:t>
            </a:r>
            <a:r>
              <a:rPr lang="en-IN" dirty="0"/>
              <a:t>()</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22</a:t>
            </a:fld>
            <a:endParaRPr lang="en-IN"/>
          </a:p>
        </p:txBody>
      </p:sp>
    </p:spTree>
    <p:extLst>
      <p:ext uri="{BB962C8B-B14F-4D97-AF65-F5344CB8AC3E}">
        <p14:creationId xmlns:p14="http://schemas.microsoft.com/office/powerpoint/2010/main" val="3145123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The most common approach to visualizing amounts (i.e., numerical values shown for</a:t>
            </a:r>
          </a:p>
          <a:p>
            <a:pPr algn="l"/>
            <a:r>
              <a:rPr lang="en-US" sz="1800" b="0" i="0" u="none" strike="noStrike" baseline="0" dirty="0">
                <a:solidFill>
                  <a:srgbClr val="000000"/>
                </a:solidFill>
                <a:latin typeface="MinionPro-Regular"/>
              </a:rPr>
              <a:t>some set of categories) is using bars, either vertically or horizontally arranged (</a:t>
            </a:r>
            <a:r>
              <a:rPr lang="en-US" sz="1800" b="0" i="0" u="none" strike="noStrike" baseline="0" dirty="0">
                <a:solidFill>
                  <a:srgbClr val="9A0000"/>
                </a:solidFill>
                <a:latin typeface="MinionPro-Regular"/>
              </a:rPr>
              <a:t>Chapter</a:t>
            </a:r>
          </a:p>
          <a:p>
            <a:pPr algn="l"/>
            <a:r>
              <a:rPr lang="en-US" sz="1800" b="0" i="0" u="none" strike="noStrike" baseline="0" dirty="0">
                <a:solidFill>
                  <a:srgbClr val="9A0000"/>
                </a:solidFill>
                <a:latin typeface="MinionPro-Regular"/>
              </a:rPr>
              <a:t>6</a:t>
            </a:r>
            <a:r>
              <a:rPr lang="en-US" sz="1800" b="0" i="0" u="none" strike="noStrike" baseline="0" dirty="0">
                <a:solidFill>
                  <a:srgbClr val="000000"/>
                </a:solidFill>
                <a:latin typeface="MinionPro-Regular"/>
              </a:rPr>
              <a:t>). However, instead of using bars, we can also place dots at the location where the</a:t>
            </a:r>
          </a:p>
          <a:p>
            <a:pPr algn="l"/>
            <a:r>
              <a:rPr lang="en-US" sz="1800" b="0" i="0" u="none" strike="noStrike" baseline="0" dirty="0">
                <a:solidFill>
                  <a:srgbClr val="000000"/>
                </a:solidFill>
                <a:latin typeface="MinionPro-Regular"/>
              </a:rPr>
              <a:t>corresponding bar would end (</a:t>
            </a:r>
            <a:r>
              <a:rPr lang="en-US" sz="1800" b="0" i="0" u="none" strike="noStrike" baseline="0" dirty="0">
                <a:solidFill>
                  <a:srgbClr val="9A0000"/>
                </a:solidFill>
                <a:latin typeface="MinionPro-Regular"/>
              </a:rPr>
              <a:t>Chapter 6</a:t>
            </a:r>
            <a:r>
              <a:rPr lang="en-US" sz="1800" b="0" i="0" u="none" strike="noStrike" baseline="0" dirty="0">
                <a:solidFill>
                  <a:srgbClr val="000000"/>
                </a:solidFill>
                <a:latin typeface="MinionPro-Regular"/>
              </a:rPr>
              <a: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23</a:t>
            </a:fld>
            <a:endParaRPr lang="en-IN"/>
          </a:p>
        </p:txBody>
      </p:sp>
    </p:spTree>
    <p:extLst>
      <p:ext uri="{BB962C8B-B14F-4D97-AF65-F5344CB8AC3E}">
        <p14:creationId xmlns:p14="http://schemas.microsoft.com/office/powerpoint/2010/main" val="1870017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Histograms and density plots (</a:t>
            </a:r>
            <a:r>
              <a:rPr lang="en-US" sz="1800" b="0" i="0" u="none" strike="noStrike" baseline="0" dirty="0">
                <a:solidFill>
                  <a:srgbClr val="9A0000"/>
                </a:solidFill>
                <a:latin typeface="MinionPro-Regular"/>
              </a:rPr>
              <a:t>Chapter 7</a:t>
            </a:r>
            <a:r>
              <a:rPr lang="en-US" sz="1800" b="0" i="0" u="none" strike="noStrike" baseline="0" dirty="0">
                <a:solidFill>
                  <a:srgbClr val="000000"/>
                </a:solidFill>
                <a:latin typeface="MinionPro-Regular"/>
              </a:rPr>
              <a:t>) provide the most intuitive visualizations of</a:t>
            </a:r>
          </a:p>
          <a:p>
            <a:pPr algn="l"/>
            <a:r>
              <a:rPr lang="en-US" sz="1800" b="0" i="0" u="none" strike="noStrike" baseline="0" dirty="0">
                <a:solidFill>
                  <a:srgbClr val="000000"/>
                </a:solidFill>
                <a:latin typeface="MinionPro-Regular"/>
              </a:rPr>
              <a:t>a distribution, but both require arbitrary parameter choices and can be misleading.</a:t>
            </a:r>
          </a:p>
          <a:p>
            <a:pPr algn="l"/>
            <a:r>
              <a:rPr lang="en-IN" sz="1800" b="0" i="0" u="none" strike="noStrike" baseline="0" dirty="0">
                <a:solidFill>
                  <a:srgbClr val="000000"/>
                </a:solidFill>
                <a:latin typeface="MinionPro-Regular"/>
              </a:rPr>
              <a:t>Cumulative densities and quantile-quantile (q-q) plots (</a:t>
            </a:r>
            <a:r>
              <a:rPr lang="en-IN" sz="1800" b="0" i="0" u="none" strike="noStrike" baseline="0" dirty="0">
                <a:solidFill>
                  <a:srgbClr val="9A0000"/>
                </a:solidFill>
                <a:latin typeface="MinionPro-Regular"/>
              </a:rPr>
              <a:t>Chapter 8</a:t>
            </a:r>
            <a:r>
              <a:rPr lang="en-IN" sz="1800" b="0" i="0" u="none" strike="noStrike" baseline="0" dirty="0">
                <a:solidFill>
                  <a:srgbClr val="000000"/>
                </a:solidFill>
                <a:latin typeface="MinionPro-Regular"/>
              </a:rPr>
              <a:t>) always represent</a:t>
            </a:r>
          </a:p>
          <a:p>
            <a:pPr algn="l"/>
            <a:r>
              <a:rPr lang="en-US" sz="1800" b="0" i="0" u="none" strike="noStrike" baseline="0" dirty="0">
                <a:solidFill>
                  <a:srgbClr val="000000"/>
                </a:solidFill>
                <a:latin typeface="MinionPro-Regular"/>
              </a:rPr>
              <a:t>the data faithfully but can be more difficult to interpret.</a:t>
            </a:r>
          </a:p>
          <a:p>
            <a:pPr algn="l"/>
            <a:endParaRPr lang="en-US" sz="1800" b="0" i="0" u="none" strike="noStrike" baseline="0" dirty="0">
              <a:solidFill>
                <a:srgbClr val="000000"/>
              </a:solidFill>
              <a:latin typeface="MinionPro-Regular"/>
            </a:endParaRPr>
          </a:p>
          <a:p>
            <a:pPr algn="l"/>
            <a:r>
              <a:rPr lang="en-US" b="0" i="0" dirty="0">
                <a:solidFill>
                  <a:srgbClr val="374151"/>
                </a:solidFill>
                <a:effectLst/>
                <a:latin typeface="Söhne"/>
              </a:rPr>
              <a:t>A Quantile-Quantile (Q-Q) plot is a graphical tool used to assess whether a dataset follows a specific theoretical distribution, such as the normal distribution. It compares the quantiles of the observed data with the quantiles of the expected theoretical distribution. If the points on the Q-Q plot fall approximately along a straight line, it suggests that the data follows the assumed distribution.</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24</a:t>
            </a:fld>
            <a:endParaRPr lang="en-IN"/>
          </a:p>
        </p:txBody>
      </p:sp>
    </p:spTree>
    <p:extLst>
      <p:ext uri="{BB962C8B-B14F-4D97-AF65-F5344CB8AC3E}">
        <p14:creationId xmlns:p14="http://schemas.microsoft.com/office/powerpoint/2010/main" val="4049691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One problem we commonly encounter with vertical bars is that the labels identifying</a:t>
            </a:r>
          </a:p>
          <a:p>
            <a:pPr algn="l"/>
            <a:r>
              <a:rPr lang="en-US" sz="1800" b="0" i="0" u="none" strike="noStrike" baseline="0" dirty="0">
                <a:solidFill>
                  <a:srgbClr val="000000"/>
                </a:solidFill>
                <a:latin typeface="MinionPro-Regular"/>
              </a:rPr>
              <a:t>each bar take up a lot of horizontal space. In fact, I had to make </a:t>
            </a:r>
            <a:r>
              <a:rPr lang="en-US" sz="1800" b="0" i="0" u="none" strike="noStrike" baseline="0" dirty="0">
                <a:solidFill>
                  <a:srgbClr val="9A0000"/>
                </a:solidFill>
                <a:latin typeface="MinionPro-Regular"/>
              </a:rPr>
              <a:t>Figure 6-1 </a:t>
            </a:r>
            <a:r>
              <a:rPr lang="en-US" sz="1800" b="0" i="0" u="none" strike="noStrike" baseline="0" dirty="0">
                <a:solidFill>
                  <a:srgbClr val="000000"/>
                </a:solidFill>
                <a:latin typeface="MinionPro-Regular"/>
              </a:rPr>
              <a:t>fairly wide</a:t>
            </a:r>
          </a:p>
          <a:p>
            <a:pPr algn="l"/>
            <a:r>
              <a:rPr lang="en-US" sz="1800" b="0" i="0" u="none" strike="noStrike" baseline="0" dirty="0">
                <a:solidFill>
                  <a:srgbClr val="000000"/>
                </a:solidFill>
                <a:latin typeface="MinionPro-Regular"/>
              </a:rPr>
              <a:t>and space out the bars so that I could place the movie titles underneath. To save horizontal</a:t>
            </a:r>
          </a:p>
          <a:p>
            <a:pPr algn="l"/>
            <a:r>
              <a:rPr lang="en-US" sz="1800" b="0" i="0" u="none" strike="noStrike" baseline="0" dirty="0">
                <a:solidFill>
                  <a:srgbClr val="000000"/>
                </a:solidFill>
                <a:latin typeface="MinionPro-Regular"/>
              </a:rPr>
              <a:t>space, we could place the bars closer together and rotate the labels</a:t>
            </a:r>
          </a:p>
          <a:p>
            <a:pPr algn="l"/>
            <a:r>
              <a:rPr lang="en-US" sz="1800" b="0" i="0" u="none" strike="noStrike" baseline="0" dirty="0">
                <a:solidFill>
                  <a:srgbClr val="000000"/>
                </a:solidFill>
                <a:latin typeface="MinionPro-Regular"/>
              </a:rPr>
              <a:t>(</a:t>
            </a:r>
            <a:r>
              <a:rPr lang="en-US" sz="1800" b="0" i="0" u="none" strike="noStrike" baseline="0" dirty="0">
                <a:solidFill>
                  <a:srgbClr val="9A0000"/>
                </a:solidFill>
                <a:latin typeface="MinionPro-Regular"/>
              </a:rPr>
              <a:t>Figure 6-2</a:t>
            </a:r>
            <a:r>
              <a:rPr lang="en-US" sz="1800" b="0" i="0" u="none" strike="noStrike" baseline="0" dirty="0">
                <a:solidFill>
                  <a:srgbClr val="000000"/>
                </a:solidFill>
                <a:latin typeface="MinionPro-Regular"/>
              </a:rPr>
              <a:t>). However, I am not a big proponent of rotated labels. I find the resulting</a:t>
            </a:r>
          </a:p>
          <a:p>
            <a:pPr algn="l"/>
            <a:r>
              <a:rPr lang="en-US" sz="1800" b="0" i="0" u="none" strike="noStrike" baseline="0" dirty="0">
                <a:solidFill>
                  <a:srgbClr val="000000"/>
                </a:solidFill>
                <a:latin typeface="MinionPro-Regular"/>
              </a:rPr>
              <a:t>plots awkward and difficult to read. And, in my experience, whenever the labels are</a:t>
            </a:r>
          </a:p>
          <a:p>
            <a:pPr algn="l"/>
            <a:r>
              <a:rPr lang="en-US" sz="1800" b="0" i="0" u="none" strike="noStrike" baseline="0" dirty="0">
                <a:solidFill>
                  <a:srgbClr val="000000"/>
                </a:solidFill>
                <a:latin typeface="MinionPro-Regular"/>
              </a:rPr>
              <a:t>too long to place horizontally, they also don’t look good rotated.</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29</a:t>
            </a:fld>
            <a:endParaRPr lang="en-IN"/>
          </a:p>
        </p:txBody>
      </p:sp>
    </p:spTree>
    <p:extLst>
      <p:ext uri="{BB962C8B-B14F-4D97-AF65-F5344CB8AC3E}">
        <p14:creationId xmlns:p14="http://schemas.microsoft.com/office/powerpoint/2010/main" val="1334793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Regardless of whether we place bars vertically or horizontally, we need to pay attention</a:t>
            </a:r>
          </a:p>
          <a:p>
            <a:pPr algn="l"/>
            <a:r>
              <a:rPr lang="en-US" sz="1800" b="0" i="0" u="none" strike="noStrike" baseline="0" dirty="0">
                <a:solidFill>
                  <a:srgbClr val="000000"/>
                </a:solidFill>
                <a:latin typeface="MinionPro-Regular"/>
              </a:rPr>
              <a:t>to the order in which the bars are arranged. I often see bar plots where the bars</a:t>
            </a:r>
          </a:p>
          <a:p>
            <a:pPr algn="l"/>
            <a:r>
              <a:rPr lang="en-US" sz="1800" b="0" i="0" u="none" strike="noStrike" baseline="0" dirty="0">
                <a:solidFill>
                  <a:srgbClr val="000000"/>
                </a:solidFill>
                <a:latin typeface="MinionPro-Regular"/>
              </a:rPr>
              <a:t>are arranged arbitrarily or by some criterion that is not meaningful in the context of</a:t>
            </a:r>
          </a:p>
          <a:p>
            <a:pPr algn="l"/>
            <a:r>
              <a:rPr lang="en-US" sz="1800" b="0" i="0" u="none" strike="noStrike" baseline="0" dirty="0">
                <a:solidFill>
                  <a:srgbClr val="000000"/>
                </a:solidFill>
                <a:latin typeface="MinionPro-Regular"/>
              </a:rPr>
              <a:t>the figure. Some plotting programs arrange bars by default in alphabetical order of</a:t>
            </a:r>
          </a:p>
          <a:p>
            <a:pPr algn="l"/>
            <a:r>
              <a:rPr lang="en-US" sz="1800" b="0" i="0" u="none" strike="noStrike" baseline="0" dirty="0">
                <a:solidFill>
                  <a:srgbClr val="000000"/>
                </a:solidFill>
                <a:latin typeface="MinionPro-Regular"/>
              </a:rPr>
              <a:t>the labels, and other similarly arbitrary arrangements are possible (</a:t>
            </a:r>
            <a:r>
              <a:rPr lang="en-US" sz="1800" b="0" i="0" u="none" strike="noStrike" baseline="0" dirty="0">
                <a:solidFill>
                  <a:srgbClr val="9A0000"/>
                </a:solidFill>
                <a:latin typeface="MinionPro-Regular"/>
              </a:rPr>
              <a:t>Figure 6-4</a:t>
            </a:r>
            <a:r>
              <a:rPr lang="en-US" sz="1800" b="0" i="0" u="none" strike="noStrike" baseline="0" dirty="0">
                <a:solidFill>
                  <a:srgbClr val="000000"/>
                </a:solidFill>
                <a:latin typeface="MinionPro-Regular"/>
              </a:rPr>
              <a:t>). In</a:t>
            </a:r>
          </a:p>
          <a:p>
            <a:pPr algn="l"/>
            <a:r>
              <a:rPr lang="en-US" sz="1800" b="0" i="0" u="none" strike="noStrike" baseline="0" dirty="0">
                <a:solidFill>
                  <a:srgbClr val="000000"/>
                </a:solidFill>
                <a:latin typeface="MinionPro-Regular"/>
              </a:rPr>
              <a:t>general, the resulting figures are more confusing and less intuitive than figures where</a:t>
            </a:r>
          </a:p>
          <a:p>
            <a:pPr algn="l"/>
            <a:r>
              <a:rPr lang="en-US" sz="1800" b="0" i="0" u="none" strike="noStrike" baseline="0" dirty="0">
                <a:solidFill>
                  <a:srgbClr val="000000"/>
                </a:solidFill>
                <a:latin typeface="MinionPro-Regular"/>
              </a:rPr>
              <a:t>bars are arranged in order of their size.</a:t>
            </a:r>
          </a:p>
          <a:p>
            <a:pPr algn="l"/>
            <a:r>
              <a:rPr lang="en-US" sz="1800" b="0" i="0" u="none" strike="noStrike" baseline="0" dirty="0">
                <a:solidFill>
                  <a:srgbClr val="000000"/>
                </a:solidFill>
                <a:latin typeface="MinionPro-Regular"/>
              </a:rPr>
              <a:t>We should only rearrange bars, however, when there is no natural ordering to the categories</a:t>
            </a:r>
          </a:p>
          <a:p>
            <a:pPr algn="l"/>
            <a:r>
              <a:rPr lang="en-US" sz="1800" b="0" i="0" u="none" strike="noStrike" baseline="0" dirty="0">
                <a:solidFill>
                  <a:srgbClr val="000000"/>
                </a:solidFill>
                <a:latin typeface="MinionPro-Regular"/>
              </a:rPr>
              <a:t>the bars represent. Whenever there is a natural ordering (i.e., when our categorical</a:t>
            </a:r>
          </a:p>
          <a:p>
            <a:pPr algn="l"/>
            <a:r>
              <a:rPr lang="en-US" sz="1800" b="0" i="0" u="none" strike="noStrike" baseline="0" dirty="0">
                <a:solidFill>
                  <a:srgbClr val="000000"/>
                </a:solidFill>
                <a:latin typeface="MinionPro-Regular"/>
              </a:rPr>
              <a:t>variable is an ordered factor), we should retain that ordering in the</a:t>
            </a:r>
          </a:p>
          <a:p>
            <a:pPr algn="l"/>
            <a:r>
              <a:rPr lang="en-IN" sz="1800" b="0" i="0" u="none" strike="noStrike" baseline="0" dirty="0">
                <a:solidFill>
                  <a:srgbClr val="000000"/>
                </a:solidFill>
                <a:latin typeface="MinionPro-Regular"/>
              </a:rPr>
              <a:t>visualization</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30</a:t>
            </a:fld>
            <a:endParaRPr lang="en-IN"/>
          </a:p>
        </p:txBody>
      </p:sp>
    </p:spTree>
    <p:extLst>
      <p:ext uri="{BB962C8B-B14F-4D97-AF65-F5344CB8AC3E}">
        <p14:creationId xmlns:p14="http://schemas.microsoft.com/office/powerpoint/2010/main" val="3072150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MinionPro-It"/>
              </a:rPr>
              <a:t>Figure 6-6. 2016 median US annual household income versus age group, sorted by</a:t>
            </a:r>
          </a:p>
          <a:p>
            <a:pPr algn="l"/>
            <a:r>
              <a:rPr lang="en-US" sz="1800" b="0" i="1" u="none" strike="noStrike" baseline="0" dirty="0">
                <a:latin typeface="MinionPro-It"/>
              </a:rPr>
              <a:t>income. While this order of bars looks visually appealing, the order of the age groups is</a:t>
            </a:r>
          </a:p>
          <a:p>
            <a:pPr algn="l"/>
            <a:r>
              <a:rPr lang="en-US" sz="1800" b="0" i="1" u="none" strike="noStrike" baseline="0" dirty="0">
                <a:latin typeface="MinionPro-It"/>
              </a:rPr>
              <a:t>now confusing. Data source: US Census Bureau.</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31</a:t>
            </a:fld>
            <a:endParaRPr lang="en-IN"/>
          </a:p>
        </p:txBody>
      </p:sp>
    </p:spTree>
    <p:extLst>
      <p:ext uri="{BB962C8B-B14F-4D97-AF65-F5344CB8AC3E}">
        <p14:creationId xmlns:p14="http://schemas.microsoft.com/office/powerpoint/2010/main" val="1154551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800" b="0" i="0" u="none" strike="noStrike" baseline="0" dirty="0">
                <a:latin typeface="MinionPro-Regular"/>
              </a:rPr>
              <a:t>Two </a:t>
            </a:r>
            <a:r>
              <a:rPr lang="en-US" sz="1800" b="0" i="0" u="none" strike="noStrike" baseline="0" dirty="0">
                <a:latin typeface="MinionPro-Regular"/>
              </a:rPr>
              <a:t>categorical variables at the same time. For example, the US Census Bureau provides</a:t>
            </a:r>
          </a:p>
          <a:p>
            <a:pPr algn="l"/>
            <a:r>
              <a:rPr lang="en-US" sz="1800" b="0" i="0" u="none" strike="noStrike" baseline="0" dirty="0">
                <a:latin typeface="MinionPro-Regular"/>
              </a:rPr>
              <a:t>median income levels broken down by both age and race.</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32</a:t>
            </a:fld>
            <a:endParaRPr lang="en-IN"/>
          </a:p>
        </p:txBody>
      </p:sp>
    </p:spTree>
    <p:extLst>
      <p:ext uri="{BB962C8B-B14F-4D97-AF65-F5344CB8AC3E}">
        <p14:creationId xmlns:p14="http://schemas.microsoft.com/office/powerpoint/2010/main" val="4065606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Both Figures </a:t>
            </a:r>
            <a:r>
              <a:rPr lang="en-US" sz="1800" b="0" i="0" u="none" strike="noStrike" baseline="0" dirty="0">
                <a:solidFill>
                  <a:srgbClr val="9A0000"/>
                </a:solidFill>
                <a:latin typeface="MinionPro-Regular"/>
              </a:rPr>
              <a:t>6-7 </a:t>
            </a:r>
            <a:r>
              <a:rPr lang="en-US" sz="1800" b="0" i="0" u="none" strike="noStrike" baseline="0" dirty="0">
                <a:solidFill>
                  <a:srgbClr val="000000"/>
                </a:solidFill>
                <a:latin typeface="MinionPro-Regular"/>
              </a:rPr>
              <a:t>and </a:t>
            </a:r>
            <a:r>
              <a:rPr lang="en-US" sz="1800" b="0" i="0" u="none" strike="noStrike" baseline="0" dirty="0">
                <a:solidFill>
                  <a:srgbClr val="9A0000"/>
                </a:solidFill>
                <a:latin typeface="MinionPro-Regular"/>
              </a:rPr>
              <a:t>6-8 </a:t>
            </a:r>
            <a:r>
              <a:rPr lang="en-US" sz="1800" b="0" i="0" u="none" strike="noStrike" baseline="0" dirty="0">
                <a:solidFill>
                  <a:srgbClr val="000000"/>
                </a:solidFill>
                <a:latin typeface="MinionPro-Regular"/>
              </a:rPr>
              <a:t>encode one categorical variable by position along the </a:t>
            </a:r>
            <a:r>
              <a:rPr lang="en-US" sz="1800" b="0" i="1" u="none" strike="noStrike" baseline="0" dirty="0">
                <a:solidFill>
                  <a:srgbClr val="000000"/>
                </a:solidFill>
                <a:latin typeface="MinionPro-It"/>
              </a:rPr>
              <a:t>x </a:t>
            </a:r>
            <a:r>
              <a:rPr lang="en-US" sz="1800" b="0" i="0" u="none" strike="noStrike" baseline="0" dirty="0">
                <a:solidFill>
                  <a:srgbClr val="000000"/>
                </a:solidFill>
                <a:latin typeface="MinionPro-Regular"/>
              </a:rPr>
              <a:t>axis</a:t>
            </a:r>
          </a:p>
          <a:p>
            <a:pPr algn="l"/>
            <a:r>
              <a:rPr lang="en-US" sz="1800" b="0" i="0" u="none" strike="noStrike" baseline="0" dirty="0">
                <a:solidFill>
                  <a:srgbClr val="000000"/>
                </a:solidFill>
                <a:latin typeface="MinionPro-Regular"/>
              </a:rPr>
              <a:t>and the other by bar color. And in both cases, the encoding by position is easy to read</a:t>
            </a:r>
          </a:p>
          <a:p>
            <a:pPr algn="l"/>
            <a:r>
              <a:rPr lang="en-US" sz="1800" b="0" i="0" u="none" strike="noStrike" baseline="0" dirty="0">
                <a:solidFill>
                  <a:srgbClr val="000000"/>
                </a:solidFill>
                <a:latin typeface="MinionPro-Regular"/>
              </a:rPr>
              <a:t>while the encoding by bar color requires more mental effort, as we have to mentally</a:t>
            </a:r>
          </a:p>
          <a:p>
            <a:pPr algn="l"/>
            <a:r>
              <a:rPr lang="en-US" sz="1800" b="0" i="0" u="none" strike="noStrike" baseline="0" dirty="0">
                <a:solidFill>
                  <a:srgbClr val="000000"/>
                </a:solidFill>
                <a:latin typeface="MinionPro-Regular"/>
              </a:rPr>
              <a:t>match the colors of the bars against the colors in the legend. We can avoid this added</a:t>
            </a:r>
          </a:p>
          <a:p>
            <a:pPr algn="l"/>
            <a:r>
              <a:rPr lang="en-US" sz="1800" b="0" i="0" u="none" strike="noStrike" baseline="0" dirty="0">
                <a:solidFill>
                  <a:srgbClr val="000000"/>
                </a:solidFill>
                <a:latin typeface="MinionPro-Regular"/>
              </a:rPr>
              <a:t>mental effort by showing four separate regular bar plots rather than one grouped bar</a:t>
            </a:r>
          </a:p>
          <a:p>
            <a:pPr algn="l"/>
            <a:r>
              <a:rPr lang="en-US" sz="1800" b="0" i="0" u="none" strike="noStrike" baseline="0" dirty="0">
                <a:solidFill>
                  <a:srgbClr val="000000"/>
                </a:solidFill>
                <a:latin typeface="MinionPro-Regular"/>
              </a:rPr>
              <a:t>plot (</a:t>
            </a:r>
            <a:r>
              <a:rPr lang="en-US" sz="1800" b="0" i="0" u="none" strike="noStrike" baseline="0" dirty="0">
                <a:solidFill>
                  <a:srgbClr val="9A0000"/>
                </a:solidFill>
                <a:latin typeface="MinionPro-Regular"/>
              </a:rPr>
              <a:t>Figure 6-9</a:t>
            </a:r>
            <a:r>
              <a:rPr lang="en-US" sz="1800" b="0" i="0" u="none" strike="noStrike" baseline="0" dirty="0">
                <a:solidFill>
                  <a:srgbClr val="000000"/>
                </a:solidFill>
                <a:latin typeface="MinionPro-Regular"/>
              </a:rPr>
              <a:t>). Which of these various options we choose is ultimately a matter of</a:t>
            </a:r>
          </a:p>
          <a:p>
            <a:pPr algn="l"/>
            <a:r>
              <a:rPr lang="en-US" sz="1800" b="0" i="0" u="none" strike="noStrike" baseline="0" dirty="0">
                <a:solidFill>
                  <a:srgbClr val="000000"/>
                </a:solidFill>
                <a:latin typeface="MinionPro-Regular"/>
              </a:rPr>
              <a:t>taste. I would likely choose </a:t>
            </a:r>
            <a:r>
              <a:rPr lang="en-US" sz="1800" b="0" i="0" u="none" strike="noStrike" baseline="0" dirty="0">
                <a:solidFill>
                  <a:srgbClr val="9A0000"/>
                </a:solidFill>
                <a:latin typeface="MinionPro-Regular"/>
              </a:rPr>
              <a:t>Figure 6-9</a:t>
            </a:r>
            <a:r>
              <a:rPr lang="en-US" sz="1800" b="0" i="0" u="none" strike="noStrike" baseline="0" dirty="0">
                <a:solidFill>
                  <a:srgbClr val="000000"/>
                </a:solidFill>
                <a:latin typeface="MinionPro-Regular"/>
              </a:rPr>
              <a:t>, because it circumvents the need for different</a:t>
            </a:r>
          </a:p>
          <a:p>
            <a:pPr algn="l"/>
            <a:r>
              <a:rPr lang="en-IN" sz="1800" b="0" i="0" u="none" strike="noStrike" baseline="0" dirty="0">
                <a:solidFill>
                  <a:srgbClr val="000000"/>
                </a:solidFill>
                <a:latin typeface="MinionPro-Regular"/>
              </a:rPr>
              <a:t>bar </a:t>
            </a:r>
            <a:r>
              <a:rPr lang="en-IN" sz="1800" b="0" i="0" u="none" strike="noStrike" baseline="0" dirty="0" err="1">
                <a:solidFill>
                  <a:srgbClr val="000000"/>
                </a:solidFill>
                <a:latin typeface="MinionPro-Regular"/>
              </a:rPr>
              <a:t>colors</a:t>
            </a:r>
            <a:r>
              <a:rPr lang="en-IN" sz="1800" b="0" i="0" u="none" strike="noStrike" baseline="0" dirty="0">
                <a:solidFill>
                  <a:srgbClr val="000000"/>
                </a:solidFill>
                <a:latin typeface="MinionPro-Regular"/>
              </a:rPr>
              <a: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33</a:t>
            </a:fld>
            <a:endParaRPr lang="en-IN"/>
          </a:p>
        </p:txBody>
      </p:sp>
    </p:spTree>
    <p:extLst>
      <p:ext uri="{BB962C8B-B14F-4D97-AF65-F5344CB8AC3E}">
        <p14:creationId xmlns:p14="http://schemas.microsoft.com/office/powerpoint/2010/main" val="2161067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Bars are not the only option for visualizing amounts. One important limitation of</a:t>
            </a:r>
          </a:p>
          <a:p>
            <a:pPr algn="l"/>
            <a:r>
              <a:rPr lang="en-US" sz="1800" b="0" i="0" u="none" strike="noStrike" baseline="0" dirty="0">
                <a:latin typeface="MinionPro-Regular"/>
              </a:rPr>
              <a:t>bars is that they need to start at zero, so that the bar length is proportional to the</a:t>
            </a:r>
          </a:p>
          <a:p>
            <a:pPr algn="l"/>
            <a:r>
              <a:rPr lang="en-US" sz="1800" b="0" i="0" u="none" strike="noStrike" baseline="0" dirty="0">
                <a:latin typeface="MinionPro-Regular"/>
              </a:rPr>
              <a:t>amount shown. For some datasets, this can be impractical or may obscure key features.</a:t>
            </a:r>
          </a:p>
          <a:p>
            <a:pPr algn="l"/>
            <a:r>
              <a:rPr lang="en-US" sz="1800" b="0" i="0" u="none" strike="noStrike" baseline="0" dirty="0">
                <a:latin typeface="MinionPro-Regular"/>
              </a:rPr>
              <a:t>In this case, we can indicate amounts by placing dots at the appropriate locations</a:t>
            </a:r>
          </a:p>
          <a:p>
            <a:pPr algn="l"/>
            <a:r>
              <a:rPr lang="en-US" sz="1800" b="0" i="0" u="none" strike="noStrike" baseline="0" dirty="0">
                <a:latin typeface="MinionPro-Regular"/>
              </a:rPr>
              <a:t>along the </a:t>
            </a:r>
            <a:r>
              <a:rPr lang="en-US" sz="1800" b="0" i="1" u="none" strike="noStrike" baseline="0" dirty="0">
                <a:latin typeface="MinionPro-It"/>
              </a:rPr>
              <a:t>x </a:t>
            </a:r>
            <a:r>
              <a:rPr lang="en-US" sz="1800" b="0" i="0" u="none" strike="noStrike" baseline="0" dirty="0">
                <a:latin typeface="MinionPro-Regular"/>
              </a:rPr>
              <a:t>or </a:t>
            </a:r>
            <a:r>
              <a:rPr lang="en-US" sz="1800" b="0" i="1" u="none" strike="noStrike" baseline="0" dirty="0">
                <a:latin typeface="MinionPro-It"/>
              </a:rPr>
              <a:t>y </a:t>
            </a:r>
            <a:r>
              <a:rPr lang="en-US" sz="1800" b="0" i="0" u="none" strike="noStrike" baseline="0" dirty="0">
                <a:latin typeface="MinionPro-Regular"/>
              </a:rPr>
              <a:t>axis.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35</a:t>
            </a:fld>
            <a:endParaRPr lang="en-IN"/>
          </a:p>
        </p:txBody>
      </p:sp>
    </p:spTree>
    <p:extLst>
      <p:ext uri="{BB962C8B-B14F-4D97-AF65-F5344CB8AC3E}">
        <p14:creationId xmlns:p14="http://schemas.microsoft.com/office/powerpoint/2010/main" val="378806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Next we’ll consider the types of data we may want to represent in our visualization.</a:t>
            </a:r>
          </a:p>
          <a:p>
            <a:pPr algn="l"/>
            <a:r>
              <a:rPr lang="en-US" sz="1800" b="0" i="0" u="none" strike="noStrike" baseline="0" dirty="0">
                <a:solidFill>
                  <a:srgbClr val="000000"/>
                </a:solidFill>
                <a:latin typeface="MinionPro-Regular"/>
              </a:rPr>
              <a:t>You may think of data as numbers, but numerical values are only two out of several</a:t>
            </a:r>
          </a:p>
          <a:p>
            <a:pPr algn="l"/>
            <a:r>
              <a:rPr lang="en-US" sz="1800" b="0" i="0" u="none" strike="noStrike" baseline="0" dirty="0">
                <a:solidFill>
                  <a:srgbClr val="000000"/>
                </a:solidFill>
                <a:latin typeface="MinionPro-Regular"/>
              </a:rPr>
              <a:t>types of data we may encounter. In addition to continuous and discrete numerical</a:t>
            </a:r>
          </a:p>
          <a:p>
            <a:pPr algn="l"/>
            <a:r>
              <a:rPr lang="en-US" sz="1800" b="0" i="0" u="none" strike="noStrike" baseline="0" dirty="0">
                <a:solidFill>
                  <a:srgbClr val="000000"/>
                </a:solidFill>
                <a:latin typeface="MinionPro-Regular"/>
              </a:rPr>
              <a:t>values, data can come in the form of discrete categories, in the form of dates or times,</a:t>
            </a:r>
          </a:p>
          <a:p>
            <a:pPr algn="l"/>
            <a:r>
              <a:rPr lang="en-US" sz="1800" b="0" i="0" u="none" strike="noStrike" baseline="0" dirty="0">
                <a:solidFill>
                  <a:srgbClr val="000000"/>
                </a:solidFill>
                <a:latin typeface="MinionPro-Regular"/>
              </a:rPr>
              <a:t>and as text (</a:t>
            </a:r>
            <a:r>
              <a:rPr lang="en-US" sz="1800" b="0" i="0" u="none" strike="noStrike" baseline="0" dirty="0">
                <a:solidFill>
                  <a:srgbClr val="9A0000"/>
                </a:solidFill>
                <a:latin typeface="MinionPro-Regular"/>
              </a:rPr>
              <a:t>Table 2-1</a:t>
            </a:r>
            <a:r>
              <a:rPr lang="en-US" sz="1800" b="0" i="0" u="none" strike="noStrike" baseline="0" dirty="0">
                <a:solidFill>
                  <a:srgbClr val="000000"/>
                </a:solidFill>
                <a:latin typeface="MinionPro-Regular"/>
              </a:rPr>
              <a:t>). When data is numerical we also call it </a:t>
            </a:r>
            <a:r>
              <a:rPr lang="en-US" sz="1800" b="0" i="1" u="none" strike="noStrike" baseline="0" dirty="0">
                <a:solidFill>
                  <a:srgbClr val="000000"/>
                </a:solidFill>
                <a:latin typeface="MinionPro-It"/>
              </a:rPr>
              <a:t>quantitative </a:t>
            </a:r>
            <a:r>
              <a:rPr lang="en-US" sz="1800" b="0" i="0" u="none" strike="noStrike" baseline="0" dirty="0">
                <a:solidFill>
                  <a:srgbClr val="000000"/>
                </a:solidFill>
                <a:latin typeface="MinionPro-Regular"/>
              </a:rPr>
              <a:t>and when</a:t>
            </a:r>
          </a:p>
          <a:p>
            <a:pPr algn="l"/>
            <a:r>
              <a:rPr lang="en-US" sz="1800" b="0" i="0" u="none" strike="noStrike" baseline="0" dirty="0">
                <a:solidFill>
                  <a:srgbClr val="000000"/>
                </a:solidFill>
                <a:latin typeface="MinionPro-Regular"/>
              </a:rPr>
              <a:t>it is categorical we call it </a:t>
            </a:r>
            <a:r>
              <a:rPr lang="en-US" sz="1800" b="0" i="1" u="none" strike="noStrike" baseline="0" dirty="0">
                <a:solidFill>
                  <a:srgbClr val="000000"/>
                </a:solidFill>
                <a:latin typeface="MinionPro-It"/>
              </a:rPr>
              <a:t>qualitative</a:t>
            </a:r>
            <a:r>
              <a:rPr lang="en-US" sz="1800" b="0" i="0" u="none" strike="noStrike" baseline="0" dirty="0">
                <a:solidFill>
                  <a:srgbClr val="000000"/>
                </a:solidFill>
                <a:latin typeface="MinionPro-Regular"/>
              </a:rPr>
              <a:t>. Variables holding qualitative data are </a:t>
            </a:r>
            <a:r>
              <a:rPr lang="en-US" sz="1800" b="0" i="1" u="none" strike="noStrike" baseline="0" dirty="0">
                <a:solidFill>
                  <a:srgbClr val="000000"/>
                </a:solidFill>
                <a:latin typeface="MinionPro-It"/>
              </a:rPr>
              <a:t>factors</a:t>
            </a:r>
            <a:r>
              <a:rPr lang="en-US" sz="1800" b="0" i="0" u="none" strike="noStrike" baseline="0" dirty="0">
                <a:solidFill>
                  <a:srgbClr val="000000"/>
                </a:solidFill>
                <a:latin typeface="MinionPro-Regular"/>
              </a:rPr>
              <a:t>, and</a:t>
            </a:r>
          </a:p>
          <a:p>
            <a:pPr algn="l"/>
            <a:r>
              <a:rPr lang="en-US" sz="1800" b="0" i="0" u="none" strike="noStrike" baseline="0" dirty="0">
                <a:solidFill>
                  <a:srgbClr val="000000"/>
                </a:solidFill>
                <a:latin typeface="MinionPro-Regular"/>
              </a:rPr>
              <a:t>the different categories are called </a:t>
            </a:r>
            <a:r>
              <a:rPr lang="en-US" sz="1800" b="0" i="1" u="none" strike="noStrike" baseline="0" dirty="0">
                <a:solidFill>
                  <a:srgbClr val="000000"/>
                </a:solidFill>
                <a:latin typeface="MinionPro-It"/>
              </a:rPr>
              <a:t>levels</a:t>
            </a:r>
            <a:r>
              <a:rPr lang="en-US" sz="1800" b="0" i="0" u="none" strike="noStrike" baseline="0" dirty="0">
                <a:solidFill>
                  <a:srgbClr val="000000"/>
                </a:solidFill>
                <a:latin typeface="MinionPro-Regular"/>
              </a:rPr>
              <a:t>. The levels of a factor are most commonly</a:t>
            </a:r>
          </a:p>
          <a:p>
            <a:pPr algn="l"/>
            <a:r>
              <a:rPr lang="en-US" sz="1800" b="0" i="0" u="none" strike="noStrike" baseline="0" dirty="0">
                <a:solidFill>
                  <a:srgbClr val="000000"/>
                </a:solidFill>
                <a:latin typeface="MinionPro-Regular"/>
              </a:rPr>
              <a:t>without order (as in the example of </a:t>
            </a:r>
            <a:r>
              <a:rPr lang="en-US" sz="1800" b="0" i="1" u="none" strike="noStrike" baseline="0" dirty="0">
                <a:solidFill>
                  <a:srgbClr val="000000"/>
                </a:solidFill>
                <a:latin typeface="MinionPro-It"/>
              </a:rPr>
              <a:t>dog, cat, fish </a:t>
            </a:r>
            <a:r>
              <a:rPr lang="en-US" sz="1800" b="0" i="0" u="none" strike="noStrike" baseline="0" dirty="0">
                <a:solidFill>
                  <a:srgbClr val="000000"/>
                </a:solidFill>
                <a:latin typeface="MinionPro-Regular"/>
              </a:rPr>
              <a:t>in </a:t>
            </a:r>
            <a:r>
              <a:rPr lang="en-US" sz="1800" b="0" i="0" u="none" strike="noStrike" baseline="0" dirty="0">
                <a:solidFill>
                  <a:srgbClr val="9A0000"/>
                </a:solidFill>
                <a:latin typeface="MinionPro-Regular"/>
              </a:rPr>
              <a:t>Table 2-1</a:t>
            </a:r>
            <a:r>
              <a:rPr lang="en-US" sz="1800" b="0" i="0" u="none" strike="noStrike" baseline="0" dirty="0">
                <a:solidFill>
                  <a:srgbClr val="000000"/>
                </a:solidFill>
                <a:latin typeface="MinionPro-Regular"/>
              </a:rPr>
              <a:t>), but factors can also be</a:t>
            </a:r>
          </a:p>
          <a:p>
            <a:pPr algn="l"/>
            <a:r>
              <a:rPr lang="en-US" sz="1800" b="0" i="0" u="none" strike="noStrike" baseline="0" dirty="0">
                <a:solidFill>
                  <a:srgbClr val="000000"/>
                </a:solidFill>
                <a:latin typeface="MinionPro-Regular"/>
              </a:rPr>
              <a:t>ordered, when there is an intrinsic order among the levels of the factor (as in the</a:t>
            </a:r>
          </a:p>
          <a:p>
            <a:pPr algn="l"/>
            <a:r>
              <a:rPr lang="en-US" sz="1800" b="0" i="0" u="none" strike="noStrike" baseline="0" dirty="0">
                <a:solidFill>
                  <a:srgbClr val="000000"/>
                </a:solidFill>
                <a:latin typeface="MinionPro-Regular"/>
              </a:rPr>
              <a:t>example of </a:t>
            </a:r>
            <a:r>
              <a:rPr lang="en-US" sz="1800" b="0" i="1" u="none" strike="noStrike" baseline="0" dirty="0">
                <a:solidFill>
                  <a:srgbClr val="000000"/>
                </a:solidFill>
                <a:latin typeface="MinionPro-It"/>
              </a:rPr>
              <a:t>good, fair, poor </a:t>
            </a:r>
            <a:r>
              <a:rPr lang="en-US" sz="1800" b="0" i="0" u="none" strike="noStrike" baseline="0" dirty="0">
                <a:solidFill>
                  <a:srgbClr val="000000"/>
                </a:solidFill>
                <a:latin typeface="MinionPro-Regular"/>
              </a:rPr>
              <a:t>in </a:t>
            </a:r>
            <a:r>
              <a:rPr lang="en-US" sz="1800" b="0" i="0" u="none" strike="noStrike" baseline="0" dirty="0">
                <a:solidFill>
                  <a:srgbClr val="9A0000"/>
                </a:solidFill>
                <a:latin typeface="MinionPro-Regular"/>
              </a:rPr>
              <a:t>Table 2-1</a:t>
            </a:r>
            <a:r>
              <a:rPr lang="en-US" sz="1800" b="0" i="0" u="none" strike="noStrike" baseline="0" dirty="0">
                <a:solidFill>
                  <a:srgbClr val="000000"/>
                </a:solidFill>
                <a:latin typeface="MinionPro-Regular"/>
              </a:rPr>
              <a: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a:t>
            </a:fld>
            <a:endParaRPr lang="en-IN"/>
          </a:p>
        </p:txBody>
      </p:sp>
    </p:spTree>
    <p:extLst>
      <p:ext uri="{BB962C8B-B14F-4D97-AF65-F5344CB8AC3E}">
        <p14:creationId xmlns:p14="http://schemas.microsoft.com/office/powerpoint/2010/main" val="1176027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All the examples so far have represented amounts by location along a position scale,</a:t>
            </a:r>
          </a:p>
          <a:p>
            <a:pPr algn="l"/>
            <a:r>
              <a:rPr lang="en-US" sz="1800" b="0" i="0" u="none" strike="noStrike" baseline="0" dirty="0">
                <a:solidFill>
                  <a:srgbClr val="000000"/>
                </a:solidFill>
                <a:latin typeface="MinionPro-Regular"/>
              </a:rPr>
              <a:t>either through the endpoint of a bar or the placement of a dot. For very large datasets,</a:t>
            </a:r>
          </a:p>
          <a:p>
            <a:pPr algn="l"/>
            <a:r>
              <a:rPr lang="en-US" sz="1800" b="0" i="0" u="none" strike="noStrike" baseline="0" dirty="0">
                <a:solidFill>
                  <a:srgbClr val="000000"/>
                </a:solidFill>
                <a:latin typeface="MinionPro-Regular"/>
              </a:rPr>
              <a:t>neither of these options may be appropriate, because the resulting figure would</a:t>
            </a:r>
          </a:p>
          <a:p>
            <a:pPr algn="l"/>
            <a:r>
              <a:rPr lang="en-US" sz="1800" b="0" i="0" u="none" strike="noStrike" baseline="0" dirty="0">
                <a:solidFill>
                  <a:srgbClr val="000000"/>
                </a:solidFill>
                <a:latin typeface="MinionPro-Regular"/>
              </a:rPr>
              <a:t>become too busy. We already saw in </a:t>
            </a:r>
            <a:r>
              <a:rPr lang="en-US" sz="1800" b="0" i="0" u="none" strike="noStrike" baseline="0" dirty="0">
                <a:solidFill>
                  <a:srgbClr val="9A0000"/>
                </a:solidFill>
                <a:latin typeface="MinionPro-Regular"/>
              </a:rPr>
              <a:t>Figure 6-7 </a:t>
            </a:r>
            <a:r>
              <a:rPr lang="en-US" sz="1800" b="0" i="0" u="none" strike="noStrike" baseline="0" dirty="0">
                <a:solidFill>
                  <a:srgbClr val="000000"/>
                </a:solidFill>
                <a:latin typeface="MinionPro-Regular"/>
              </a:rPr>
              <a:t>that just seven groups of four data</a:t>
            </a:r>
          </a:p>
          <a:p>
            <a:pPr algn="l"/>
            <a:r>
              <a:rPr lang="en-US" sz="1800" b="0" i="0" u="none" strike="noStrike" baseline="0" dirty="0">
                <a:solidFill>
                  <a:srgbClr val="000000"/>
                </a:solidFill>
                <a:latin typeface="MinionPro-Regular"/>
              </a:rPr>
              <a:t>values can result in a figure that is complex and not that easy to read. If we had 20</a:t>
            </a:r>
          </a:p>
          <a:p>
            <a:pPr algn="l"/>
            <a:r>
              <a:rPr lang="en-US" sz="1800" b="0" i="0" u="none" strike="noStrike" baseline="0" dirty="0">
                <a:solidFill>
                  <a:srgbClr val="000000"/>
                </a:solidFill>
                <a:latin typeface="MinionPro-Regular"/>
              </a:rPr>
              <a:t>groups of 20 data values, a similar figure would likely be quite confusing.</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36</a:t>
            </a:fld>
            <a:endParaRPr lang="en-IN"/>
          </a:p>
        </p:txBody>
      </p:sp>
    </p:spTree>
    <p:extLst>
      <p:ext uri="{BB962C8B-B14F-4D97-AF65-F5344CB8AC3E}">
        <p14:creationId xmlns:p14="http://schemas.microsoft.com/office/powerpoint/2010/main" val="3307799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MinionPro-It"/>
              </a:rPr>
              <a:t>Figure 6-14. Internet adoption over time, for select countries. Color represents the percent</a:t>
            </a:r>
          </a:p>
          <a:p>
            <a:pPr algn="l"/>
            <a:r>
              <a:rPr lang="en-US" sz="1800" b="0" i="1" u="none" strike="noStrike" baseline="0" dirty="0">
                <a:latin typeface="MinionPro-It"/>
              </a:rPr>
              <a:t>of internet users for the respective country and year. Countries were ordered by percent</a:t>
            </a:r>
          </a:p>
          <a:p>
            <a:pPr algn="l"/>
            <a:r>
              <a:rPr lang="en-US" sz="1800" b="0" i="1" u="none" strike="noStrike" baseline="0" dirty="0">
                <a:latin typeface="MinionPro-It"/>
              </a:rPr>
              <a:t>internet users in 2016. Data source: World Bank.</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37</a:t>
            </a:fld>
            <a:endParaRPr lang="en-IN"/>
          </a:p>
        </p:txBody>
      </p:sp>
    </p:spTree>
    <p:extLst>
      <p:ext uri="{BB962C8B-B14F-4D97-AF65-F5344CB8AC3E}">
        <p14:creationId xmlns:p14="http://schemas.microsoft.com/office/powerpoint/2010/main" val="3448777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Histograms have been a popular visualization option since at least the 18th century,</a:t>
            </a:r>
          </a:p>
          <a:p>
            <a:pPr algn="l"/>
            <a:r>
              <a:rPr lang="en-US" sz="1800" b="0" i="0" u="none" strike="noStrike" baseline="0" dirty="0">
                <a:solidFill>
                  <a:srgbClr val="000000"/>
                </a:solidFill>
                <a:latin typeface="MinionPro-Regular"/>
              </a:rPr>
              <a:t>in part because they are easily generated by hand. More recently, as extensive computing</a:t>
            </a:r>
          </a:p>
          <a:p>
            <a:pPr algn="l"/>
            <a:r>
              <a:rPr lang="en-US" sz="1800" b="0" i="0" u="none" strike="noStrike" baseline="0" dirty="0">
                <a:solidFill>
                  <a:srgbClr val="000000"/>
                </a:solidFill>
                <a:latin typeface="MinionPro-Regular"/>
              </a:rPr>
              <a:t>power has become available in everyday devices such as laptops and cell</a:t>
            </a:r>
          </a:p>
          <a:p>
            <a:pPr algn="l"/>
            <a:r>
              <a:rPr lang="en-US" sz="1800" b="0" i="0" u="none" strike="noStrike" baseline="0" dirty="0">
                <a:solidFill>
                  <a:srgbClr val="000000"/>
                </a:solidFill>
                <a:latin typeface="MinionPro-Regular"/>
              </a:rPr>
              <a:t>phones, we see them increasingly being replaced by </a:t>
            </a:r>
            <a:r>
              <a:rPr lang="en-US" sz="1800" b="0" i="1" u="none" strike="noStrike" baseline="0" dirty="0">
                <a:solidFill>
                  <a:srgbClr val="000000"/>
                </a:solidFill>
                <a:latin typeface="MinionPro-It"/>
              </a:rPr>
              <a:t>density plots</a:t>
            </a:r>
            <a:r>
              <a:rPr lang="en-US" sz="1800" b="0" i="0" u="none" strike="noStrike" baseline="0" dirty="0">
                <a:solidFill>
                  <a:srgbClr val="000000"/>
                </a:solidFill>
                <a:latin typeface="MinionPro-Regular"/>
              </a:rPr>
              <a:t>. In a density plot, we</a:t>
            </a:r>
          </a:p>
          <a:p>
            <a:pPr algn="l"/>
            <a:r>
              <a:rPr lang="en-US" sz="1800" b="0" i="0" u="none" strike="noStrike" baseline="0" dirty="0">
                <a:solidFill>
                  <a:srgbClr val="000000"/>
                </a:solidFill>
                <a:latin typeface="MinionPro-Regular"/>
              </a:rPr>
              <a:t>attempt to visualize the underlying probability distribution of the data by drawing an</a:t>
            </a:r>
          </a:p>
          <a:p>
            <a:pPr algn="l"/>
            <a:r>
              <a:rPr lang="en-US" sz="1800" b="0" i="0" u="none" strike="noStrike" baseline="0" dirty="0">
                <a:solidFill>
                  <a:srgbClr val="000000"/>
                </a:solidFill>
                <a:latin typeface="MinionPro-Regular"/>
              </a:rPr>
              <a:t>appropriate continuous curve (</a:t>
            </a:r>
            <a:r>
              <a:rPr lang="en-US" sz="1800" b="0" i="0" u="none" strike="noStrike" baseline="0" dirty="0">
                <a:solidFill>
                  <a:srgbClr val="9A0000"/>
                </a:solidFill>
                <a:latin typeface="MinionPro-Regular"/>
              </a:rPr>
              <a:t>Figure 7-3</a:t>
            </a:r>
            <a:r>
              <a:rPr lang="en-US" sz="1800" b="0" i="0" u="none" strike="noStrike" baseline="0" dirty="0">
                <a:solidFill>
                  <a:srgbClr val="000000"/>
                </a:solidFill>
                <a:latin typeface="MinionPro-Regular"/>
              </a:rPr>
              <a:t>). This curve needs to be estimated from the</a:t>
            </a:r>
          </a:p>
          <a:p>
            <a:pPr algn="l"/>
            <a:r>
              <a:rPr lang="en-US" sz="1800" b="0" i="0" u="none" strike="noStrike" baseline="0" dirty="0">
                <a:solidFill>
                  <a:srgbClr val="000000"/>
                </a:solidFill>
                <a:latin typeface="MinionPro-Regular"/>
              </a:rPr>
              <a:t>data, and the most commonly used method for this estimation procedure is called</a:t>
            </a:r>
          </a:p>
          <a:p>
            <a:pPr algn="l"/>
            <a:r>
              <a:rPr lang="en-US" sz="1800" b="0" i="1" u="none" strike="noStrike" baseline="0" dirty="0">
                <a:solidFill>
                  <a:srgbClr val="000000"/>
                </a:solidFill>
                <a:latin typeface="MinionPro-It"/>
              </a:rPr>
              <a:t>kernel density estimation. </a:t>
            </a:r>
            <a:r>
              <a:rPr lang="en-US" sz="1800" b="0" i="0" u="none" strike="noStrike" baseline="0" dirty="0">
                <a:solidFill>
                  <a:srgbClr val="000000"/>
                </a:solidFill>
                <a:latin typeface="MinionPro-Regular"/>
              </a:rPr>
              <a:t>In kernel density estimation, we draw a continuous curve</a:t>
            </a:r>
          </a:p>
          <a:p>
            <a:pPr algn="l"/>
            <a:r>
              <a:rPr lang="en-US" sz="1800" b="0" i="0" u="none" strike="noStrike" baseline="0" dirty="0">
                <a:solidFill>
                  <a:srgbClr val="000000"/>
                </a:solidFill>
                <a:latin typeface="MinionPro-Regular"/>
              </a:rPr>
              <a:t>(the kernel) with a small width (controlled by a parameter called </a:t>
            </a:r>
            <a:r>
              <a:rPr lang="en-US" sz="1800" b="0" i="1" u="none" strike="noStrike" baseline="0" dirty="0">
                <a:solidFill>
                  <a:srgbClr val="000000"/>
                </a:solidFill>
                <a:latin typeface="MinionPro-It"/>
              </a:rPr>
              <a:t>bandwidth</a:t>
            </a:r>
            <a:r>
              <a:rPr lang="en-US" sz="1800" b="0" i="0" u="none" strike="noStrike" baseline="0" dirty="0">
                <a:solidFill>
                  <a:srgbClr val="000000"/>
                </a:solidFill>
                <a:latin typeface="MinionPro-Regular"/>
              </a:rPr>
              <a:t>) at the</a:t>
            </a:r>
          </a:p>
          <a:p>
            <a:pPr algn="l"/>
            <a:r>
              <a:rPr lang="en-US" sz="1800" b="0" i="0" u="none" strike="noStrike" baseline="0" dirty="0">
                <a:solidFill>
                  <a:srgbClr val="000000"/>
                </a:solidFill>
                <a:latin typeface="MinionPro-Regular"/>
              </a:rPr>
              <a:t>location of each data point, and then we add up all these curves to obtain the final</a:t>
            </a:r>
          </a:p>
          <a:p>
            <a:pPr algn="l"/>
            <a:r>
              <a:rPr lang="en-US" sz="1800" b="0" i="0" u="none" strike="noStrike" baseline="0" dirty="0">
                <a:solidFill>
                  <a:srgbClr val="000000"/>
                </a:solidFill>
                <a:latin typeface="MinionPro-Regular"/>
              </a:rPr>
              <a:t>density estimate. The most widely used kernel is a Gaussian kernel (i.e., a Gaussian</a:t>
            </a:r>
          </a:p>
          <a:p>
            <a:pPr algn="l"/>
            <a:r>
              <a:rPr lang="en-US" sz="1800" b="0" i="0" u="none" strike="noStrike" baseline="0" dirty="0">
                <a:solidFill>
                  <a:srgbClr val="000000"/>
                </a:solidFill>
                <a:latin typeface="MinionPro-Regular"/>
              </a:rPr>
              <a:t>bell curve), but there are many other choices.</a:t>
            </a:r>
          </a:p>
          <a:p>
            <a:pPr algn="l"/>
            <a:r>
              <a:rPr lang="en-US" sz="1800" b="0" i="0" u="none" strike="noStrike" baseline="0" dirty="0">
                <a:solidFill>
                  <a:srgbClr val="000000"/>
                </a:solidFill>
                <a:latin typeface="MinionPro-Regular"/>
              </a:rPr>
              <a:t>Just as is the case with histograms, the exact visual appearance of a density plot</a:t>
            </a:r>
          </a:p>
          <a:p>
            <a:pPr algn="l"/>
            <a:r>
              <a:rPr lang="en-US" sz="1800" b="0" i="0" u="none" strike="noStrike" baseline="0" dirty="0">
                <a:solidFill>
                  <a:srgbClr val="000000"/>
                </a:solidFill>
                <a:latin typeface="MinionPro-Regular"/>
              </a:rPr>
              <a:t>depends on the kernel and bandwidth choices (</a:t>
            </a:r>
            <a:r>
              <a:rPr lang="en-US" sz="1800" b="0" i="0" u="none" strike="noStrike" baseline="0" dirty="0">
                <a:solidFill>
                  <a:srgbClr val="9A0000"/>
                </a:solidFill>
                <a:latin typeface="MinionPro-Regular"/>
              </a:rPr>
              <a:t>Figure 7-4</a:t>
            </a:r>
            <a:r>
              <a:rPr lang="en-US" sz="1800" b="0" i="0" u="none" strike="noStrike" baseline="0" dirty="0">
                <a:solidFill>
                  <a:srgbClr val="000000"/>
                </a:solidFill>
                <a:latin typeface="MinionPro-Regular"/>
              </a:rPr>
              <a:t>). The bandwidth parameter</a:t>
            </a:r>
          </a:p>
          <a:p>
            <a:pPr algn="l"/>
            <a:r>
              <a:rPr lang="en-US" sz="1800" b="0" i="0" u="none" strike="noStrike" baseline="0" dirty="0">
                <a:solidFill>
                  <a:srgbClr val="000000"/>
                </a:solidFill>
                <a:latin typeface="MinionPro-Regular"/>
              </a:rPr>
              <a:t>behaves similarly to the bin width in histograms. If the bandwidth is too small,</a:t>
            </a:r>
          </a:p>
          <a:p>
            <a:pPr algn="l"/>
            <a:r>
              <a:rPr lang="en-US" sz="1800" b="0" i="0" u="none" strike="noStrike" baseline="0" dirty="0">
                <a:solidFill>
                  <a:srgbClr val="000000"/>
                </a:solidFill>
                <a:latin typeface="MinionPro-Regular"/>
              </a:rPr>
              <a:t>then the density estimate can become overly peaky and visually busy and the main</a:t>
            </a:r>
          </a:p>
          <a:p>
            <a:pPr algn="l"/>
            <a:r>
              <a:rPr lang="en-US" sz="1800" b="0" i="0" u="none" strike="noStrike" baseline="0" dirty="0">
                <a:solidFill>
                  <a:srgbClr val="000000"/>
                </a:solidFill>
                <a:latin typeface="MinionPro-Regular"/>
              </a:rPr>
              <a:t>trends in the data may be obscured. On the other hand, if the bandwidth is too large,</a:t>
            </a:r>
          </a:p>
          <a:p>
            <a:pPr algn="l"/>
            <a:r>
              <a:rPr lang="en-US" sz="1800" b="0" i="0" u="none" strike="noStrike" baseline="0" dirty="0">
                <a:solidFill>
                  <a:srgbClr val="000000"/>
                </a:solidFill>
                <a:latin typeface="MinionPro-Regular"/>
              </a:rPr>
              <a:t>then smaller features in the distribution of the data may disappear. In addition, the</a:t>
            </a:r>
          </a:p>
          <a:p>
            <a:pPr algn="l"/>
            <a:r>
              <a:rPr lang="en-US" sz="1800" b="0" i="0" u="none" strike="noStrike" baseline="0" dirty="0">
                <a:solidFill>
                  <a:srgbClr val="000000"/>
                </a:solidFill>
                <a:latin typeface="MinionPro-Regular"/>
              </a:rPr>
              <a:t>choice of the kernel affects the shape of the density curve. For example, a Gaussian</a:t>
            </a:r>
          </a:p>
          <a:p>
            <a:pPr algn="l"/>
            <a:r>
              <a:rPr lang="en-US" sz="1800" b="0" i="0" u="none" strike="noStrike" baseline="0" dirty="0">
                <a:solidFill>
                  <a:srgbClr val="000000"/>
                </a:solidFill>
                <a:latin typeface="MinionPro-Regular"/>
              </a:rPr>
              <a:t>kernel will have a tendency to produce density estimates that look Gaussian-like, with</a:t>
            </a:r>
          </a:p>
          <a:p>
            <a:pPr algn="l"/>
            <a:r>
              <a:rPr lang="en-US" sz="1800" b="0" i="0" u="none" strike="noStrike" baseline="0" dirty="0">
                <a:solidFill>
                  <a:srgbClr val="000000"/>
                </a:solidFill>
                <a:latin typeface="MinionPro-Regular"/>
              </a:rPr>
              <a:t>smooth features and tails. By contrast, a rectangular kernel can generate the appearance</a:t>
            </a:r>
          </a:p>
          <a:p>
            <a:pPr algn="l"/>
            <a:r>
              <a:rPr lang="en-US" sz="1800" b="0" i="0" u="none" strike="noStrike" baseline="0" dirty="0">
                <a:solidFill>
                  <a:srgbClr val="000000"/>
                </a:solidFill>
                <a:latin typeface="MinionPro-Regular"/>
              </a:rPr>
              <a:t>of steps in the density curve (</a:t>
            </a:r>
            <a:r>
              <a:rPr lang="en-US" sz="1800" b="0" i="0" u="none" strike="noStrike" baseline="0" dirty="0">
                <a:solidFill>
                  <a:srgbClr val="9A0000"/>
                </a:solidFill>
                <a:latin typeface="MinionPro-Regular"/>
              </a:rPr>
              <a:t>Figure 7-4</a:t>
            </a:r>
            <a:r>
              <a:rPr lang="en-US" sz="1800" b="0" i="0" u="none" strike="noStrike" baseline="0" dirty="0">
                <a:solidFill>
                  <a:srgbClr val="000000"/>
                </a:solidFill>
                <a:latin typeface="MinionPro-Regular"/>
              </a:rPr>
              <a:t>d). In general, the more data points</a:t>
            </a:r>
          </a:p>
          <a:p>
            <a:pPr algn="l"/>
            <a:r>
              <a:rPr lang="en-US" sz="1800" b="0" i="0" u="none" strike="noStrike" baseline="0" dirty="0">
                <a:solidFill>
                  <a:srgbClr val="000000"/>
                </a:solidFill>
                <a:latin typeface="MinionPro-Regular"/>
              </a:rPr>
              <a:t>there are in the dataset, the less the choice of the kernel matters. Therefore, density</a:t>
            </a:r>
          </a:p>
          <a:p>
            <a:pPr algn="l"/>
            <a:r>
              <a:rPr lang="en-US" sz="1800" b="0" i="0" u="none" strike="noStrike" baseline="0" dirty="0">
                <a:solidFill>
                  <a:srgbClr val="000000"/>
                </a:solidFill>
                <a:latin typeface="MinionPro-Regular"/>
              </a:rPr>
              <a:t>plots tend to be quite reliable and informative for large datasets but can be misleading</a:t>
            </a:r>
          </a:p>
          <a:p>
            <a:pPr algn="l"/>
            <a:r>
              <a:rPr lang="en-US" sz="1800" b="0" i="0" u="none" strike="noStrike" baseline="0" dirty="0">
                <a:solidFill>
                  <a:srgbClr val="000000"/>
                </a:solidFill>
                <a:latin typeface="MinionPro-Regular"/>
              </a:rPr>
              <a:t>for datasets of only a few points.</a:t>
            </a:r>
          </a:p>
          <a:p>
            <a:pPr algn="l"/>
            <a:endParaRPr lang="en-US" sz="1800" b="0" i="0" u="none" strike="noStrike" baseline="0" dirty="0">
              <a:solidFill>
                <a:srgbClr val="000000"/>
              </a:solidFill>
              <a:latin typeface="MinionPro-Regular"/>
            </a:endParaRPr>
          </a:p>
          <a:p>
            <a:pPr algn="l"/>
            <a:r>
              <a:rPr lang="en-US" sz="1800" b="0" i="0" u="none" strike="noStrike" baseline="0" dirty="0">
                <a:solidFill>
                  <a:srgbClr val="000000"/>
                </a:solidFill>
                <a:latin typeface="MinionPro-Regular"/>
              </a:rPr>
              <a:t>Density curves are usually scaled such that the area under the curve equals 1. This</a:t>
            </a:r>
          </a:p>
          <a:p>
            <a:pPr algn="l"/>
            <a:r>
              <a:rPr lang="en-US" sz="1800" b="0" i="0" u="none" strike="noStrike" baseline="0" dirty="0">
                <a:solidFill>
                  <a:srgbClr val="000000"/>
                </a:solidFill>
                <a:latin typeface="MinionPro-Regular"/>
              </a:rPr>
              <a:t>convention can make the </a:t>
            </a:r>
            <a:r>
              <a:rPr lang="en-US" sz="1800" b="0" i="1" u="none" strike="noStrike" baseline="0" dirty="0">
                <a:solidFill>
                  <a:srgbClr val="000000"/>
                </a:solidFill>
                <a:latin typeface="MinionPro-It"/>
              </a:rPr>
              <a:t>y </a:t>
            </a:r>
            <a:r>
              <a:rPr lang="en-US" sz="1800" b="0" i="0" u="none" strike="noStrike" baseline="0" dirty="0">
                <a:solidFill>
                  <a:srgbClr val="000000"/>
                </a:solidFill>
                <a:latin typeface="MinionPro-Regular"/>
              </a:rPr>
              <a:t>axis scale confusing, because it depends on the units of the</a:t>
            </a:r>
          </a:p>
          <a:p>
            <a:pPr algn="l"/>
            <a:r>
              <a:rPr lang="en-US" sz="1800" b="0" i="1" u="none" strike="noStrike" baseline="0" dirty="0">
                <a:solidFill>
                  <a:srgbClr val="000000"/>
                </a:solidFill>
                <a:latin typeface="MinionPro-It"/>
              </a:rPr>
              <a:t>x </a:t>
            </a:r>
            <a:r>
              <a:rPr lang="en-US" sz="1800" b="0" i="0" u="none" strike="noStrike" baseline="0" dirty="0">
                <a:solidFill>
                  <a:srgbClr val="000000"/>
                </a:solidFill>
                <a:latin typeface="MinionPro-Regular"/>
              </a:rPr>
              <a:t>axis. For example, in the case of the age distribution, the data range on the </a:t>
            </a:r>
            <a:r>
              <a:rPr lang="en-US" sz="1800" b="0" i="1" u="none" strike="noStrike" baseline="0" dirty="0">
                <a:solidFill>
                  <a:srgbClr val="000000"/>
                </a:solidFill>
                <a:latin typeface="MinionPro-It"/>
              </a:rPr>
              <a:t>x </a:t>
            </a:r>
            <a:r>
              <a:rPr lang="en-US" sz="1800" b="0" i="0" u="none" strike="noStrike" baseline="0" dirty="0">
                <a:solidFill>
                  <a:srgbClr val="000000"/>
                </a:solidFill>
                <a:latin typeface="MinionPro-Regular"/>
              </a:rPr>
              <a:t>axis</a:t>
            </a:r>
          </a:p>
          <a:p>
            <a:pPr algn="l"/>
            <a:r>
              <a:rPr lang="en-US" sz="1800" b="0" i="0" u="none" strike="noStrike" baseline="0" dirty="0">
                <a:solidFill>
                  <a:srgbClr val="000000"/>
                </a:solidFill>
                <a:latin typeface="MinionPro-Regular"/>
              </a:rPr>
              <a:t>goes from 0 to approximately 75. Therefore, we expect the mean height of the density</a:t>
            </a:r>
          </a:p>
          <a:p>
            <a:pPr algn="l"/>
            <a:r>
              <a:rPr lang="en-US" sz="1800" b="0" i="0" u="none" strike="noStrike" baseline="0" dirty="0">
                <a:solidFill>
                  <a:srgbClr val="000000"/>
                </a:solidFill>
                <a:latin typeface="MinionPro-Regular"/>
              </a:rPr>
              <a:t>curve to be 1/75 = 0.013. Indeed, when looking at the age density curves (e.g.,</a:t>
            </a:r>
          </a:p>
          <a:p>
            <a:pPr algn="l"/>
            <a:r>
              <a:rPr lang="en-US" sz="1800" b="0" i="0" u="none" strike="noStrike" baseline="0" dirty="0">
                <a:solidFill>
                  <a:srgbClr val="9A0000"/>
                </a:solidFill>
                <a:latin typeface="MinionPro-Regular"/>
              </a:rPr>
              <a:t>Figure 7-4</a:t>
            </a:r>
            <a:r>
              <a:rPr lang="en-US" sz="1800" b="0" i="0" u="none" strike="noStrike" baseline="0" dirty="0">
                <a:solidFill>
                  <a:srgbClr val="000000"/>
                </a:solidFill>
                <a:latin typeface="MinionPro-Regular"/>
              </a:rPr>
              <a:t>), we see that the </a:t>
            </a:r>
            <a:r>
              <a:rPr lang="en-US" sz="1800" b="0" i="1" u="none" strike="noStrike" baseline="0" dirty="0">
                <a:solidFill>
                  <a:srgbClr val="000000"/>
                </a:solidFill>
                <a:latin typeface="MinionPro-It"/>
              </a:rPr>
              <a:t>y </a:t>
            </a:r>
            <a:r>
              <a:rPr lang="en-US" sz="1800" b="0" i="0" u="none" strike="noStrike" baseline="0" dirty="0">
                <a:solidFill>
                  <a:srgbClr val="000000"/>
                </a:solidFill>
                <a:latin typeface="MinionPro-Regular"/>
              </a:rPr>
              <a:t>values range from 0 to approximately 0.04, with an average</a:t>
            </a:r>
          </a:p>
          <a:p>
            <a:pPr algn="l"/>
            <a:r>
              <a:rPr lang="en-US" sz="1800" b="0" i="0" u="none" strike="noStrike" baseline="0" dirty="0">
                <a:solidFill>
                  <a:srgbClr val="000000"/>
                </a:solidFill>
                <a:latin typeface="MinionPro-Regular"/>
              </a:rPr>
              <a:t>of somewhere close to 0.01.</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40</a:t>
            </a:fld>
            <a:endParaRPr lang="en-IN"/>
          </a:p>
        </p:txBody>
      </p:sp>
    </p:spTree>
    <p:extLst>
      <p:ext uri="{BB962C8B-B14F-4D97-AF65-F5344CB8AC3E}">
        <p14:creationId xmlns:p14="http://schemas.microsoft.com/office/powerpoint/2010/main" val="3832699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MinionPro-It"/>
              </a:rPr>
              <a:t>Figure 7-5. Kernel density estimates can extend the tails of the distribution into areas</a:t>
            </a:r>
          </a:p>
          <a:p>
            <a:pPr algn="l"/>
            <a:r>
              <a:rPr lang="en-US" sz="1800" b="0" i="1" u="none" strike="noStrike" baseline="0" dirty="0">
                <a:latin typeface="MinionPro-It"/>
              </a:rPr>
              <a:t>where no data exists and no data is even possible. Here, the density estimate for ages of</a:t>
            </a:r>
          </a:p>
          <a:p>
            <a:pPr algn="l"/>
            <a:r>
              <a:rPr lang="en-US" sz="1800" b="0" i="0" u="none" strike="noStrike" baseline="0" dirty="0">
                <a:latin typeface="MinionPro-Regular"/>
              </a:rPr>
              <a:t>Titanic </a:t>
            </a:r>
            <a:r>
              <a:rPr lang="en-US" sz="1800" b="0" i="1" u="none" strike="noStrike" baseline="0" dirty="0">
                <a:latin typeface="MinionPro-It"/>
              </a:rPr>
              <a:t>passengers has been allowed to extend into the negative age range. This is nonsensical</a:t>
            </a:r>
          </a:p>
          <a:p>
            <a:pPr algn="l"/>
            <a:r>
              <a:rPr lang="en-US" sz="1800" b="0" i="1" u="none" strike="noStrike" baseline="0" dirty="0">
                <a:latin typeface="MinionPro-It"/>
              </a:rPr>
              <a:t>and should be avoided. Data source: Encyclopedia </a:t>
            </a:r>
            <a:r>
              <a:rPr lang="en-US" sz="1800" b="0" i="1" u="none" strike="noStrike" baseline="0" dirty="0" err="1">
                <a:latin typeface="MinionPro-It"/>
              </a:rPr>
              <a:t>Titanica</a:t>
            </a:r>
            <a:r>
              <a:rPr lang="en-US" sz="1800" b="0" i="1" u="none" strike="noStrike" baseline="0" dirty="0">
                <a:latin typeface="MinionPro-It"/>
              </a:rPr>
              <a:t>.</a:t>
            </a:r>
          </a:p>
          <a:p>
            <a:pPr algn="l"/>
            <a:endParaRPr lang="en-US" sz="1800" b="0" i="1" u="none" strike="noStrike" baseline="0" dirty="0">
              <a:latin typeface="MinionPro-It"/>
            </a:endParaRPr>
          </a:p>
          <a:p>
            <a:pPr algn="l"/>
            <a:r>
              <a:rPr lang="en-US" sz="1800" b="0" i="0" u="none" strike="noStrike" baseline="0" dirty="0">
                <a:solidFill>
                  <a:srgbClr val="000000"/>
                </a:solidFill>
                <a:latin typeface="MinionPro-Regular"/>
              </a:rPr>
              <a:t>So should you choose a histogram or a density plot to visualize a distribution? Heated</a:t>
            </a:r>
          </a:p>
          <a:p>
            <a:pPr algn="l"/>
            <a:r>
              <a:rPr lang="en-US" sz="1800" b="0" i="0" u="none" strike="noStrike" baseline="0" dirty="0">
                <a:solidFill>
                  <a:srgbClr val="000000"/>
                </a:solidFill>
                <a:latin typeface="MinionPro-Regular"/>
              </a:rPr>
              <a:t>discussions can be had on this topic. Some people are vehemently against density</a:t>
            </a:r>
          </a:p>
          <a:p>
            <a:pPr algn="l"/>
            <a:r>
              <a:rPr lang="en-US" sz="1800" b="0" i="0" u="none" strike="noStrike" baseline="0" dirty="0">
                <a:solidFill>
                  <a:srgbClr val="000000"/>
                </a:solidFill>
                <a:latin typeface="MinionPro-Regular"/>
              </a:rPr>
              <a:t>plots and believe that they are arbitrary and misleading. Others realize that histograms</a:t>
            </a:r>
          </a:p>
          <a:p>
            <a:pPr algn="l"/>
            <a:r>
              <a:rPr lang="en-US" sz="1800" b="0" i="0" u="none" strike="noStrike" baseline="0" dirty="0">
                <a:solidFill>
                  <a:srgbClr val="000000"/>
                </a:solidFill>
                <a:latin typeface="MinionPro-Regular"/>
              </a:rPr>
              <a:t>can be just as arbitrary and misleading. I think the choice is largely a matter of</a:t>
            </a:r>
          </a:p>
          <a:p>
            <a:pPr algn="l"/>
            <a:r>
              <a:rPr lang="en-US" sz="1800" b="0" i="0" u="none" strike="noStrike" baseline="0" dirty="0">
                <a:solidFill>
                  <a:srgbClr val="000000"/>
                </a:solidFill>
                <a:latin typeface="MinionPro-Regular"/>
              </a:rPr>
              <a:t>taste, but sometimes one or the other option may more accurately reflect the specific</a:t>
            </a:r>
          </a:p>
          <a:p>
            <a:pPr algn="l"/>
            <a:r>
              <a:rPr lang="en-US" sz="1800" b="0" i="0" u="none" strike="noStrike" baseline="0" dirty="0">
                <a:solidFill>
                  <a:srgbClr val="000000"/>
                </a:solidFill>
                <a:latin typeface="MinionPro-Regular"/>
              </a:rPr>
              <a:t>features of interest in the data at hand. There is also the possibility of using neither</a:t>
            </a:r>
          </a:p>
          <a:p>
            <a:pPr algn="l"/>
            <a:r>
              <a:rPr lang="en-US" sz="1800" b="0" i="0" u="none" strike="noStrike" baseline="0" dirty="0">
                <a:solidFill>
                  <a:srgbClr val="000000"/>
                </a:solidFill>
                <a:latin typeface="MinionPro-Regular"/>
              </a:rPr>
              <a:t>and instead choosing empirical cumulative density functions or q-q plots (</a:t>
            </a:r>
            <a:r>
              <a:rPr lang="en-US" sz="1800" b="0" i="0" u="none" strike="noStrike" baseline="0" dirty="0">
                <a:solidFill>
                  <a:srgbClr val="9A0000"/>
                </a:solidFill>
                <a:latin typeface="MinionPro-Regular"/>
              </a:rPr>
              <a:t>Chapter 8</a:t>
            </a:r>
            <a:r>
              <a:rPr lang="en-US" sz="1800" b="0" i="0" u="none" strike="noStrike" baseline="0" dirty="0">
                <a:solidFill>
                  <a:srgbClr val="000000"/>
                </a:solidFill>
                <a:latin typeface="MinionPro-Regular"/>
              </a:rPr>
              <a:t>).</a:t>
            </a:r>
          </a:p>
          <a:p>
            <a:pPr algn="l"/>
            <a:r>
              <a:rPr lang="en-US" sz="1800" b="0" i="0" u="none" strike="noStrike" baseline="0" dirty="0">
                <a:solidFill>
                  <a:srgbClr val="000000"/>
                </a:solidFill>
                <a:latin typeface="MinionPro-Regular"/>
              </a:rPr>
              <a:t>However, I believe that density estimates have an inherent advantage over histograms</a:t>
            </a:r>
          </a:p>
          <a:p>
            <a:pPr algn="l"/>
            <a:r>
              <a:rPr lang="en-US" sz="1800" b="0" i="0" u="none" strike="noStrike" baseline="0" dirty="0">
                <a:solidFill>
                  <a:srgbClr val="000000"/>
                </a:solidFill>
                <a:latin typeface="MinionPro-Regular"/>
              </a:rPr>
              <a:t>as soon as we want to visualize more than one distribution at a time.</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41</a:t>
            </a:fld>
            <a:endParaRPr lang="en-IN"/>
          </a:p>
        </p:txBody>
      </p:sp>
    </p:spTree>
    <p:extLst>
      <p:ext uri="{BB962C8B-B14F-4D97-AF65-F5344CB8AC3E}">
        <p14:creationId xmlns:p14="http://schemas.microsoft.com/office/powerpoint/2010/main" val="615983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this type of visualization should be avoided. There are two key problems</a:t>
            </a:r>
          </a:p>
          <a:p>
            <a:pPr algn="l"/>
            <a:r>
              <a:rPr lang="en-US" sz="1800" b="0" i="0" u="none" strike="noStrike" baseline="0" dirty="0">
                <a:latin typeface="MinionPro-Regular"/>
              </a:rPr>
              <a:t>here. First, from just looking at the figure, it is never entirely clear where exactly</a:t>
            </a:r>
          </a:p>
          <a:p>
            <a:pPr algn="l"/>
            <a:r>
              <a:rPr lang="en-US" sz="1800" b="0" i="0" u="none" strike="noStrike" baseline="0" dirty="0">
                <a:latin typeface="MinionPro-Regular"/>
              </a:rPr>
              <a:t>the bars begin. Do they start where the color changes or are they meant to start at</a:t>
            </a:r>
          </a:p>
          <a:p>
            <a:pPr algn="l"/>
            <a:r>
              <a:rPr lang="en-US" sz="1800" b="0" i="0" u="none" strike="noStrike" baseline="0" dirty="0">
                <a:latin typeface="MinionPro-Regular"/>
              </a:rPr>
              <a:t>zero? In other words, are there about 25 females of age 18–20, or are there almost 80?</a:t>
            </a:r>
          </a:p>
          <a:p>
            <a:pPr algn="l"/>
            <a:r>
              <a:rPr lang="en-US" sz="1800" b="0" i="0" u="none" strike="noStrike" baseline="0" dirty="0">
                <a:latin typeface="MinionPro-Regular"/>
              </a:rPr>
              <a:t>(The former is the case.) Second, the bar heights for the female counts cannot be</a:t>
            </a:r>
          </a:p>
          <a:p>
            <a:pPr algn="l"/>
            <a:r>
              <a:rPr lang="en-US" sz="1800" b="0" i="0" u="none" strike="noStrike" baseline="0" dirty="0">
                <a:latin typeface="MinionPro-Regular"/>
              </a:rPr>
              <a:t>directly compared to each other, because the bars all start at a different height.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42</a:t>
            </a:fld>
            <a:endParaRPr lang="en-IN"/>
          </a:p>
        </p:txBody>
      </p:sp>
    </p:spTree>
    <p:extLst>
      <p:ext uri="{BB962C8B-B14F-4D97-AF65-F5344CB8AC3E}">
        <p14:creationId xmlns:p14="http://schemas.microsoft.com/office/powerpoint/2010/main" val="2281923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Finally, when we want to visualize exactly two distributions, we can also make two</a:t>
            </a:r>
          </a:p>
          <a:p>
            <a:pPr algn="l"/>
            <a:r>
              <a:rPr lang="en-US" sz="1800" b="0" i="0" u="none" strike="noStrike" baseline="0" dirty="0">
                <a:latin typeface="MinionPro-Regular"/>
              </a:rPr>
              <a:t>separate histograms, rotate them by 90 degrees, and have the bars in one histogram</a:t>
            </a:r>
          </a:p>
          <a:p>
            <a:pPr algn="l"/>
            <a:r>
              <a:rPr lang="en-US" sz="1800" b="0" i="0" u="none" strike="noStrike" baseline="0" dirty="0">
                <a:latin typeface="MinionPro-Regular"/>
              </a:rPr>
              <a:t>point in the opposite direction of the other. This trick is commonly employed when</a:t>
            </a:r>
          </a:p>
          <a:p>
            <a:pPr algn="l"/>
            <a:r>
              <a:rPr lang="en-US" sz="1800" b="0" i="0" u="none" strike="noStrike" baseline="0" dirty="0">
                <a:latin typeface="MinionPro-Regular"/>
              </a:rPr>
              <a:t>visualizing age distributions, and the resulting plot is usually called an </a:t>
            </a:r>
            <a:r>
              <a:rPr lang="en-US" sz="1800" b="0" i="1" u="none" strike="noStrike" baseline="0" dirty="0">
                <a:latin typeface="MinionPro-It"/>
              </a:rPr>
              <a:t>age pyramid</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44</a:t>
            </a:fld>
            <a:endParaRPr lang="en-IN"/>
          </a:p>
        </p:txBody>
      </p:sp>
    </p:spTree>
    <p:extLst>
      <p:ext uri="{BB962C8B-B14F-4D97-AF65-F5344CB8AC3E}">
        <p14:creationId xmlns:p14="http://schemas.microsoft.com/office/powerpoint/2010/main" val="3319084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Importantly, this trick does not work when there are more than two distributions we</a:t>
            </a:r>
          </a:p>
          <a:p>
            <a:pPr algn="l"/>
            <a:r>
              <a:rPr lang="en-US" sz="1800" b="0" i="0" u="none" strike="noStrike" baseline="0" dirty="0">
                <a:solidFill>
                  <a:srgbClr val="000000"/>
                </a:solidFill>
                <a:latin typeface="MinionPro-Regular"/>
              </a:rPr>
              <a:t>want to visualize at the same time. For multiple distributions, histograms tend to</a:t>
            </a:r>
          </a:p>
          <a:p>
            <a:pPr algn="l"/>
            <a:r>
              <a:rPr lang="en-US" sz="1800" b="0" i="0" u="none" strike="noStrike" baseline="0" dirty="0">
                <a:solidFill>
                  <a:srgbClr val="000000"/>
                </a:solidFill>
                <a:latin typeface="MinionPro-Regular"/>
              </a:rPr>
              <a:t>become confusing, whereas density plots work well as long as the distributions are</a:t>
            </a:r>
          </a:p>
          <a:p>
            <a:pPr algn="l"/>
            <a:r>
              <a:rPr lang="en-US" sz="1800" b="0" i="0" u="none" strike="noStrike" baseline="0" dirty="0">
                <a:solidFill>
                  <a:srgbClr val="000000"/>
                </a:solidFill>
                <a:latin typeface="MinionPro-Regular"/>
              </a:rPr>
              <a:t>somewhat distinct and contiguous. For example, to visualize the distribution of butterfat</a:t>
            </a:r>
          </a:p>
          <a:p>
            <a:pPr algn="l"/>
            <a:r>
              <a:rPr lang="en-US" sz="1800" b="0" i="0" u="none" strike="noStrike" baseline="0" dirty="0">
                <a:solidFill>
                  <a:srgbClr val="000000"/>
                </a:solidFill>
                <a:latin typeface="MinionPro-Regular"/>
              </a:rPr>
              <a:t>percentage in the milk of cows from four different cattle breeds, density plots</a:t>
            </a:r>
          </a:p>
          <a:p>
            <a:pPr algn="l"/>
            <a:r>
              <a:rPr lang="en-IN" sz="1800" b="0" i="0" u="none" strike="noStrike" baseline="0" dirty="0">
                <a:solidFill>
                  <a:srgbClr val="000000"/>
                </a:solidFill>
                <a:latin typeface="MinionPro-Regular"/>
              </a:rPr>
              <a:t>are fine (</a:t>
            </a:r>
            <a:r>
              <a:rPr lang="en-IN" sz="1800" b="0" i="0" u="none" strike="noStrike" baseline="0" dirty="0">
                <a:solidFill>
                  <a:srgbClr val="9A0000"/>
                </a:solidFill>
                <a:latin typeface="MinionPro-Regular"/>
              </a:rPr>
              <a:t>Figure 7-11</a:t>
            </a:r>
            <a:r>
              <a:rPr lang="en-IN" sz="1800" b="0" i="0" u="none" strike="noStrike" baseline="0" dirty="0">
                <a:solidFill>
                  <a:srgbClr val="000000"/>
                </a:solidFill>
                <a:latin typeface="MinionPro-Regular"/>
              </a:rPr>
              <a: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45</a:t>
            </a:fld>
            <a:endParaRPr lang="en-IN"/>
          </a:p>
        </p:txBody>
      </p:sp>
    </p:spTree>
    <p:extLst>
      <p:ext uri="{BB962C8B-B14F-4D97-AF65-F5344CB8AC3E}">
        <p14:creationId xmlns:p14="http://schemas.microsoft.com/office/powerpoint/2010/main" val="2265164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the limitation that the resulting figure</a:t>
            </a:r>
          </a:p>
          <a:p>
            <a:pPr algn="l"/>
            <a:r>
              <a:rPr lang="en-US" sz="1800" b="0" i="0" u="none" strike="noStrike" baseline="0" dirty="0">
                <a:latin typeface="MinionPro-Regular"/>
              </a:rPr>
              <a:t>depends to a substantial degree on parameters the user has to choose, such as the bin</a:t>
            </a:r>
          </a:p>
          <a:p>
            <a:pPr algn="l"/>
            <a:r>
              <a:rPr lang="en-US" sz="1800" b="0" i="0" u="none" strike="noStrike" baseline="0" dirty="0">
                <a:latin typeface="MinionPro-Regular"/>
              </a:rPr>
              <a:t>width for histograms and the bandwidth for density plots. As a result, both have to be</a:t>
            </a:r>
          </a:p>
          <a:p>
            <a:pPr algn="l"/>
            <a:r>
              <a:rPr lang="en-US" sz="1800" b="0" i="0" u="none" strike="noStrike" baseline="0" dirty="0">
                <a:latin typeface="MinionPro-Regular"/>
              </a:rPr>
              <a:t>considered as an interpretation of the data rather than a direct visualization of the</a:t>
            </a:r>
          </a:p>
          <a:p>
            <a:pPr algn="l"/>
            <a:r>
              <a:rPr lang="en-IN" sz="1800" b="0" i="0" u="none" strike="noStrike" baseline="0" dirty="0">
                <a:latin typeface="MinionPro-Regular"/>
              </a:rPr>
              <a:t>data itself.</a:t>
            </a:r>
          </a:p>
          <a:p>
            <a:pPr algn="l"/>
            <a:r>
              <a:rPr lang="en-US" sz="1800" b="0" i="0" u="none" strike="noStrike" baseline="0" dirty="0">
                <a:latin typeface="MinionPro-Regular"/>
              </a:rPr>
              <a:t>We can plot the total number of students that have received at most a certain number</a:t>
            </a:r>
          </a:p>
          <a:p>
            <a:pPr algn="l"/>
            <a:r>
              <a:rPr lang="en-US" sz="1800" b="0" i="0" u="none" strike="noStrike" baseline="0" dirty="0">
                <a:latin typeface="MinionPro-Regular"/>
              </a:rPr>
              <a:t>of points versus all possible point scores. This plot will be an ascending function,</a:t>
            </a:r>
          </a:p>
          <a:p>
            <a:pPr algn="l"/>
            <a:r>
              <a:rPr lang="en-US" sz="1800" b="0" i="0" u="none" strike="noStrike" baseline="0" dirty="0">
                <a:latin typeface="MinionPro-Regular"/>
              </a:rPr>
              <a:t>starting at 0 for 0 points and ending at 50 for 100 points. A different way of thinking</a:t>
            </a:r>
          </a:p>
          <a:p>
            <a:pPr algn="l"/>
            <a:r>
              <a:rPr lang="en-US" sz="1800" b="0" i="0" u="none" strike="noStrike" baseline="0" dirty="0">
                <a:latin typeface="MinionPro-Regular"/>
              </a:rPr>
              <a:t>about this visualization is the following: we can rank all students by the number of</a:t>
            </a:r>
          </a:p>
          <a:p>
            <a:pPr algn="l"/>
            <a:r>
              <a:rPr lang="en-US" sz="1800" b="0" i="0" u="none" strike="noStrike" baseline="0" dirty="0">
                <a:latin typeface="MinionPro-Regular"/>
              </a:rPr>
              <a:t>points they obtained, in ascending order (so the student with the fewest points</a:t>
            </a:r>
          </a:p>
          <a:p>
            <a:pPr algn="l"/>
            <a:r>
              <a:rPr lang="en-US" sz="1800" b="0" i="0" u="none" strike="noStrike" baseline="0" dirty="0">
                <a:latin typeface="MinionPro-Regular"/>
              </a:rPr>
              <a:t>receives the lowest rank and the student with the most points the highest), and then</a:t>
            </a:r>
          </a:p>
          <a:p>
            <a:pPr algn="l"/>
            <a:r>
              <a:rPr lang="en-US" sz="1800" b="0" i="0" u="none" strike="noStrike" baseline="0" dirty="0">
                <a:latin typeface="MinionPro-Regular"/>
              </a:rPr>
              <a:t>plot the rank versus the actual points obtained. The result is an empirical cumulative</a:t>
            </a:r>
          </a:p>
          <a:p>
            <a:pPr algn="l"/>
            <a:r>
              <a:rPr lang="en-IN" sz="1800" b="0" i="0" u="none" strike="noStrike" baseline="0" dirty="0">
                <a:latin typeface="MinionPro-Regular"/>
              </a:rPr>
              <a:t>distribution function, or simply </a:t>
            </a:r>
            <a:r>
              <a:rPr lang="en-IN" sz="1800" b="0" i="1" u="none" strike="noStrike" baseline="0" dirty="0">
                <a:latin typeface="MinionPro-It"/>
              </a:rPr>
              <a:t>cumulative distribution</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46</a:t>
            </a:fld>
            <a:endParaRPr lang="en-IN"/>
          </a:p>
        </p:txBody>
      </p:sp>
    </p:spTree>
    <p:extLst>
      <p:ext uri="{BB962C8B-B14F-4D97-AF65-F5344CB8AC3E}">
        <p14:creationId xmlns:p14="http://schemas.microsoft.com/office/powerpoint/2010/main" val="816847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We can directly read off key properties of the student grade distribution from this</a:t>
            </a:r>
          </a:p>
          <a:p>
            <a:pPr algn="l"/>
            <a:r>
              <a:rPr lang="en-US" sz="1800" b="0" i="0" u="none" strike="noStrike" baseline="0" dirty="0">
                <a:latin typeface="MinionPro-Regular"/>
              </a:rPr>
              <a:t>plot. For example, approximately a quarter of the students (25%) received less than 75</a:t>
            </a:r>
          </a:p>
          <a:p>
            <a:pPr algn="l"/>
            <a:r>
              <a:rPr lang="en-US" sz="1800" b="0" i="0" u="none" strike="noStrike" baseline="0" dirty="0">
                <a:latin typeface="MinionPro-Regular"/>
              </a:rPr>
              <a:t>points. The median point value (corresponding to a cumulative frequency of 0.5) is</a:t>
            </a:r>
          </a:p>
          <a:p>
            <a:pPr algn="l"/>
            <a:r>
              <a:rPr lang="en-US" sz="1800" b="0" i="0" u="none" strike="noStrike" baseline="0" dirty="0">
                <a:latin typeface="MinionPro-Regular"/>
              </a:rPr>
              <a:t>81. Approximately 20% of the students received 90 points or more.</a:t>
            </a:r>
          </a:p>
          <a:p>
            <a:pPr algn="l"/>
            <a:r>
              <a:rPr lang="en-US" sz="1800" b="0" i="0" u="none" strike="noStrike" baseline="0" dirty="0">
                <a:latin typeface="MinionPro-Regular"/>
              </a:rPr>
              <a:t>I find ECDFs handy for assigning grade boundaries because they help me locate the</a:t>
            </a:r>
          </a:p>
          <a:p>
            <a:pPr algn="l"/>
            <a:r>
              <a:rPr lang="en-US" sz="1800" b="0" i="0" u="none" strike="noStrike" baseline="0" dirty="0">
                <a:latin typeface="MinionPro-Regular"/>
              </a:rPr>
              <a:t>exact cutoffs that minimize student unhappiness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47</a:t>
            </a:fld>
            <a:endParaRPr lang="en-IN"/>
          </a:p>
        </p:txBody>
      </p:sp>
    </p:spTree>
    <p:extLst>
      <p:ext uri="{BB962C8B-B14F-4D97-AF65-F5344CB8AC3E}">
        <p14:creationId xmlns:p14="http://schemas.microsoft.com/office/powerpoint/2010/main" val="3010527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Many empirical datasets display highly skewed distributions, in particular with heavy</a:t>
            </a:r>
          </a:p>
          <a:p>
            <a:pPr algn="l"/>
            <a:r>
              <a:rPr lang="en-US" sz="1800" b="0" i="0" u="none" strike="noStrike" baseline="0" dirty="0">
                <a:latin typeface="MinionPro-Regular"/>
              </a:rPr>
              <a:t>tails to the right, and these distributions can be challenging to visualize. Examples of</a:t>
            </a:r>
          </a:p>
          <a:p>
            <a:pPr algn="l"/>
            <a:r>
              <a:rPr lang="en-US" sz="1800" b="0" i="0" u="none" strike="noStrike" baseline="0" dirty="0">
                <a:latin typeface="MinionPro-Regular"/>
              </a:rPr>
              <a:t>such distributions include the number of people living in different cities or counties,</a:t>
            </a:r>
          </a:p>
          <a:p>
            <a:pPr algn="l"/>
            <a:r>
              <a:rPr lang="en-US" sz="1800" b="0" i="0" u="none" strike="noStrike" baseline="0" dirty="0">
                <a:latin typeface="MinionPro-Regular"/>
              </a:rPr>
              <a:t>the number of contacts in a social network, the frequency with which individual</a:t>
            </a:r>
          </a:p>
          <a:p>
            <a:pPr algn="l"/>
            <a:r>
              <a:rPr lang="en-US" sz="1800" b="0" i="0" u="none" strike="noStrike" baseline="0" dirty="0">
                <a:latin typeface="MinionPro-Regular"/>
              </a:rPr>
              <a:t>words appear in a book, the number of academic papers written by different authors,</a:t>
            </a:r>
          </a:p>
          <a:p>
            <a:pPr algn="l"/>
            <a:r>
              <a:rPr lang="en-US" sz="1800" b="0" i="0" u="none" strike="noStrike" baseline="0" dirty="0">
                <a:latin typeface="MinionPro-Regular"/>
              </a:rPr>
              <a:t>the net worth of individuals, and the number of interaction partners of individual</a:t>
            </a:r>
          </a:p>
          <a:p>
            <a:pPr algn="l"/>
            <a:r>
              <a:rPr lang="de-DE" sz="1800" b="0" i="0" u="none" strike="noStrike" baseline="0" dirty="0">
                <a:latin typeface="MinionPro-Regular"/>
              </a:rPr>
              <a:t>proteins in protein–protein interaction networks.</a:t>
            </a:r>
          </a:p>
          <a:p>
            <a:pPr algn="l"/>
            <a:endParaRPr lang="de-DE" sz="1800" b="0" i="0" u="none" strike="noStrike" baseline="0" dirty="0">
              <a:latin typeface="MinionPro-Regular"/>
            </a:endParaRPr>
          </a:p>
          <a:p>
            <a:pPr algn="l"/>
            <a:r>
              <a:rPr lang="en-US" sz="1800" b="0" i="0" u="none" strike="noStrike" baseline="0" dirty="0">
                <a:solidFill>
                  <a:srgbClr val="000000"/>
                </a:solidFill>
                <a:latin typeface="MinionPro-Regular"/>
              </a:rPr>
              <a:t>The density plot (</a:t>
            </a:r>
            <a:r>
              <a:rPr lang="en-US" sz="1800" b="0" i="0" u="none" strike="noStrike" baseline="0" dirty="0">
                <a:solidFill>
                  <a:srgbClr val="9A0000"/>
                </a:solidFill>
                <a:latin typeface="MinionPro-Regular"/>
              </a:rPr>
              <a:t>Figure 8-4</a:t>
            </a:r>
            <a:r>
              <a:rPr lang="en-US" sz="1800" b="0" i="0" u="none" strike="noStrike" baseline="0" dirty="0">
                <a:solidFill>
                  <a:srgbClr val="000000"/>
                </a:solidFill>
                <a:latin typeface="MinionPro-Regular"/>
              </a:rPr>
              <a:t>a) shows a sharp peak right at 0, and virtually no details</a:t>
            </a:r>
          </a:p>
          <a:p>
            <a:pPr algn="l"/>
            <a:r>
              <a:rPr lang="en-US" sz="1800" b="0" i="0" u="none" strike="noStrike" baseline="0" dirty="0">
                <a:solidFill>
                  <a:srgbClr val="000000"/>
                </a:solidFill>
                <a:latin typeface="MinionPro-Regular"/>
              </a:rPr>
              <a:t>of the distribution are visible. Similarly, the ECDF (</a:t>
            </a:r>
            <a:r>
              <a:rPr lang="en-US" sz="1800" b="0" i="0" u="none" strike="noStrike" baseline="0" dirty="0">
                <a:solidFill>
                  <a:srgbClr val="9A0000"/>
                </a:solidFill>
                <a:latin typeface="MinionPro-Regular"/>
              </a:rPr>
              <a:t>Figure 8-4</a:t>
            </a:r>
            <a:r>
              <a:rPr lang="en-US" sz="1800" b="0" i="0" u="none" strike="noStrike" baseline="0" dirty="0">
                <a:solidFill>
                  <a:srgbClr val="000000"/>
                </a:solidFill>
                <a:latin typeface="MinionPro-Regular"/>
              </a:rPr>
              <a:t>b) shows a rapid rise</a:t>
            </a:r>
          </a:p>
          <a:p>
            <a:pPr algn="l"/>
            <a:r>
              <a:rPr lang="en-US" sz="1800" b="0" i="0" u="none" strike="noStrike" baseline="0" dirty="0">
                <a:solidFill>
                  <a:srgbClr val="000000"/>
                </a:solidFill>
                <a:latin typeface="MinionPro-Regular"/>
              </a:rPr>
              <a:t>near 0, and again no details of the distribution are visible. For this particular dataset,</a:t>
            </a:r>
          </a:p>
          <a:p>
            <a:pPr algn="l"/>
            <a:r>
              <a:rPr lang="en-US" sz="1800" b="0" i="0" u="none" strike="noStrike" baseline="0" dirty="0">
                <a:solidFill>
                  <a:srgbClr val="000000"/>
                </a:solidFill>
                <a:latin typeface="MinionPro-Regular"/>
              </a:rPr>
              <a:t>we can log-transform the data and visualize the distribution of the log-transformed</a:t>
            </a:r>
          </a:p>
          <a:p>
            <a:pPr algn="l"/>
            <a:r>
              <a:rPr lang="en-US" sz="1800" b="0" i="0" u="none" strike="noStrike" baseline="0" dirty="0">
                <a:solidFill>
                  <a:srgbClr val="000000"/>
                </a:solidFill>
                <a:latin typeface="MinionPro-Regular"/>
              </a:rPr>
              <a:t>values. This transformation works here because the distribution of population numbers</a:t>
            </a:r>
          </a:p>
          <a:p>
            <a:pPr algn="l"/>
            <a:r>
              <a:rPr lang="en-US" sz="1800" b="0" i="0" u="none" strike="noStrike" baseline="0" dirty="0">
                <a:solidFill>
                  <a:srgbClr val="000000"/>
                </a:solidFill>
                <a:latin typeface="MinionPro-Regular"/>
              </a:rPr>
              <a:t>in counties is not actually a power law, but instead is a nearly perfect log-normal</a:t>
            </a:r>
          </a:p>
          <a:p>
            <a:pPr algn="l"/>
            <a:r>
              <a:rPr lang="en-US" sz="1800" b="0" i="0" u="none" strike="noStrike" baseline="0" dirty="0">
                <a:solidFill>
                  <a:srgbClr val="000000"/>
                </a:solidFill>
                <a:latin typeface="MinionPro-Regular"/>
              </a:rPr>
              <a:t>distribution (see </a:t>
            </a:r>
            <a:r>
              <a:rPr lang="en-US" sz="1800" b="0" i="0" u="none" strike="noStrike" baseline="0" dirty="0">
                <a:solidFill>
                  <a:srgbClr val="9A0000"/>
                </a:solidFill>
                <a:latin typeface="MinionPro-Regular"/>
              </a:rPr>
              <a:t>“Quantile-Quantile Plots” on page 78</a:t>
            </a:r>
            <a:r>
              <a:rPr lang="en-US" sz="1800" b="0" i="0" u="none" strike="noStrike" baseline="0" dirty="0">
                <a:solidFill>
                  <a:srgbClr val="000000"/>
                </a:solidFill>
                <a:latin typeface="MinionPro-Regular"/>
              </a:rPr>
              <a:t>). Indeed, the density plot of</a:t>
            </a:r>
          </a:p>
          <a:p>
            <a:pPr algn="l"/>
            <a:r>
              <a:rPr lang="en-US" sz="1800" b="0" i="0" u="none" strike="noStrike" baseline="0" dirty="0">
                <a:solidFill>
                  <a:srgbClr val="000000"/>
                </a:solidFill>
                <a:latin typeface="MinionPro-Regular"/>
              </a:rPr>
              <a:t>the log-transformed values shows a nice bell curve and the corresponding ECDF</a:t>
            </a:r>
          </a:p>
          <a:p>
            <a:pPr algn="l"/>
            <a:r>
              <a:rPr lang="en-US" sz="1800" b="0" i="0" u="none" strike="noStrike" baseline="0" dirty="0">
                <a:solidFill>
                  <a:srgbClr val="000000"/>
                </a:solidFill>
                <a:latin typeface="MinionPro-Regular"/>
              </a:rPr>
              <a:t>shows a nice sigmoidal shape (</a:t>
            </a:r>
            <a:r>
              <a:rPr lang="en-US" sz="1800" b="0" i="0" u="none" strike="noStrike" baseline="0" dirty="0">
                <a:solidFill>
                  <a:srgbClr val="9A0000"/>
                </a:solidFill>
                <a:latin typeface="MinionPro-Regular"/>
              </a:rPr>
              <a:t>Figure 8-5</a:t>
            </a:r>
            <a:r>
              <a:rPr lang="en-US" sz="1800" b="0" i="0" u="none" strike="noStrike" baseline="0" dirty="0">
                <a:solidFill>
                  <a:srgbClr val="000000"/>
                </a:solidFill>
                <a:latin typeface="MinionPro-Regular"/>
              </a:rPr>
              <a:t>).</a:t>
            </a:r>
            <a:endParaRPr lang="de-DE" sz="1800" b="0" i="0" u="none" strike="noStrike" baseline="0" dirty="0">
              <a:latin typeface="MinionPro-Regular"/>
            </a:endParaRPr>
          </a:p>
          <a:p>
            <a:pPr algn="l"/>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48</a:t>
            </a:fld>
            <a:endParaRPr lang="en-IN"/>
          </a:p>
        </p:txBody>
      </p:sp>
    </p:spTree>
    <p:extLst>
      <p:ext uri="{BB962C8B-B14F-4D97-AF65-F5344CB8AC3E}">
        <p14:creationId xmlns:p14="http://schemas.microsoft.com/office/powerpoint/2010/main" val="419273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800" b="0" i="0" u="none" strike="noStrike" baseline="0" dirty="0">
                <a:latin typeface="MinionPro-Regular"/>
              </a:rPr>
              <a:t>This table contains</a:t>
            </a:r>
          </a:p>
          <a:p>
            <a:pPr algn="l"/>
            <a:r>
              <a:rPr lang="en-US" sz="1800" b="0" i="0" u="none" strike="noStrike" baseline="0" dirty="0">
                <a:latin typeface="MinionPro-Regular"/>
              </a:rPr>
              <a:t>five variables: month, day, location, station ID, and temperature (in degrees</a:t>
            </a:r>
          </a:p>
          <a:p>
            <a:pPr algn="l"/>
            <a:r>
              <a:rPr lang="en-US" sz="1800" b="0" i="0" u="none" strike="noStrike" baseline="0" dirty="0">
                <a:latin typeface="MinionPro-Regular"/>
              </a:rPr>
              <a:t>Fahrenheit). Month is an ordered factor, day is a discrete numerical value, location is</a:t>
            </a:r>
          </a:p>
          <a:p>
            <a:pPr algn="l"/>
            <a:r>
              <a:rPr lang="en-US" sz="1800" b="0" i="0" u="none" strike="noStrike" baseline="0" dirty="0">
                <a:latin typeface="MinionPro-Regular"/>
              </a:rPr>
              <a:t>an unordered factor, station ID is similarly an unordered factor, and temperature is a</a:t>
            </a:r>
          </a:p>
          <a:p>
            <a:pPr algn="l"/>
            <a:r>
              <a:rPr lang="en-IN" sz="1800" b="0" i="0" u="none" strike="noStrike" baseline="0" dirty="0">
                <a:latin typeface="MinionPro-Regular"/>
              </a:rPr>
              <a:t>continuous numerical value.</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a:t>
            </a:fld>
            <a:endParaRPr lang="en-IN"/>
          </a:p>
        </p:txBody>
      </p:sp>
    </p:spTree>
    <p:extLst>
      <p:ext uri="{BB962C8B-B14F-4D97-AF65-F5344CB8AC3E}">
        <p14:creationId xmlns:p14="http://schemas.microsoft.com/office/powerpoint/2010/main" val="2094866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800" b="0" i="0" u="none" strike="noStrike" baseline="0" dirty="0">
                <a:latin typeface="MinionPro-Regular"/>
              </a:rPr>
              <a:t>Just like</a:t>
            </a:r>
          </a:p>
          <a:p>
            <a:pPr algn="l"/>
            <a:r>
              <a:rPr lang="en-US" sz="1800" b="0" i="0" u="none" strike="noStrike" baseline="0" dirty="0">
                <a:latin typeface="MinionPro-Regular"/>
              </a:rPr>
              <a:t>ECDFs, q-q plots are also based on ranking the data and visualizing the relationship</a:t>
            </a:r>
          </a:p>
          <a:p>
            <a:pPr algn="l"/>
            <a:r>
              <a:rPr lang="en-US" sz="1800" b="0" i="0" u="none" strike="noStrike" baseline="0" dirty="0">
                <a:latin typeface="MinionPro-Regular"/>
              </a:rPr>
              <a:t>between ranks and actual values. However, in q-q plots we don’t plot the ranks</a:t>
            </a:r>
          </a:p>
          <a:p>
            <a:pPr algn="l"/>
            <a:r>
              <a:rPr lang="en-US" sz="1800" b="0" i="0" u="none" strike="noStrike" baseline="0" dirty="0">
                <a:latin typeface="MinionPro-Regular"/>
              </a:rPr>
              <a:t>directly; rather, we use them to predict where a given data point would fall if the data</a:t>
            </a:r>
          </a:p>
          <a:p>
            <a:pPr algn="l"/>
            <a:r>
              <a:rPr lang="en-US" sz="1800" b="0" i="0" u="none" strike="noStrike" baseline="0" dirty="0">
                <a:latin typeface="MinionPro-Regular"/>
              </a:rPr>
              <a:t>were distributed according to a specified reference distribution. Most commonly, q-q</a:t>
            </a:r>
          </a:p>
          <a:p>
            <a:pPr algn="l"/>
            <a:r>
              <a:rPr lang="en-US" sz="1800" b="0" i="0" u="none" strike="noStrike" baseline="0" dirty="0">
                <a:latin typeface="MinionPro-Regular"/>
              </a:rPr>
              <a:t>plots are constructed using a normal distribution as the reference. To give a concrete</a:t>
            </a:r>
          </a:p>
          <a:p>
            <a:pPr algn="l"/>
            <a:r>
              <a:rPr lang="en-US" sz="1800" b="0" i="0" u="none" strike="noStrike" baseline="0" dirty="0">
                <a:latin typeface="MinionPro-Regular"/>
              </a:rPr>
              <a:t>example, assume the actual data values have a mean of 10 and a standard deviation of</a:t>
            </a:r>
          </a:p>
          <a:p>
            <a:pPr algn="l"/>
            <a:r>
              <a:rPr lang="en-US" sz="1800" b="0" i="0" u="none" strike="noStrike" baseline="0" dirty="0">
                <a:latin typeface="MinionPro-Regular"/>
              </a:rPr>
              <a:t>3. Then, assuming a normal distribution, we would expect a data point ranked at the</a:t>
            </a:r>
          </a:p>
          <a:p>
            <a:pPr algn="l"/>
            <a:r>
              <a:rPr lang="en-US" sz="1800" b="0" i="0" u="none" strike="noStrike" baseline="0" dirty="0">
                <a:latin typeface="MinionPro-Regular"/>
              </a:rPr>
              <a:t>50th percentile to lie at position 10 (the mean), a data point at the 84th percentile to</a:t>
            </a:r>
          </a:p>
          <a:p>
            <a:pPr algn="l"/>
            <a:r>
              <a:rPr lang="en-US" sz="1800" b="0" i="0" u="none" strike="noStrike" baseline="0" dirty="0">
                <a:latin typeface="MinionPro-Regular"/>
              </a:rPr>
              <a:t>lie at position 13 (one standard deviation above the mean), and a data point at the</a:t>
            </a:r>
          </a:p>
          <a:p>
            <a:pPr algn="l"/>
            <a:r>
              <a:rPr lang="en-US" sz="1800" b="0" i="0" u="none" strike="noStrike" baseline="0" dirty="0">
                <a:latin typeface="MinionPro-Regular"/>
              </a:rPr>
              <a:t>2.3rd percentile to lie at position 4 (two standard deviations below the mean). We can</a:t>
            </a:r>
          </a:p>
          <a:p>
            <a:pPr algn="l"/>
            <a:r>
              <a:rPr lang="en-US" sz="1800" b="0" i="0" u="none" strike="noStrike" baseline="0" dirty="0">
                <a:latin typeface="MinionPro-Regular"/>
              </a:rPr>
              <a:t>carry out this calculation for all points in the dataset and then plot the observed values</a:t>
            </a:r>
          </a:p>
          <a:p>
            <a:pPr algn="l"/>
            <a:r>
              <a:rPr lang="en-US" sz="1800" b="0" i="0" u="none" strike="noStrike" baseline="0" dirty="0">
                <a:latin typeface="MinionPro-Regular"/>
              </a:rPr>
              <a:t>(i.e., values in the dataset) against the theoretical values (i.e., values expected</a:t>
            </a:r>
          </a:p>
          <a:p>
            <a:pPr algn="l"/>
            <a:r>
              <a:rPr lang="en-US" sz="1800" b="0" i="0" u="none" strike="noStrike" baseline="0" dirty="0">
                <a:latin typeface="MinionPro-Regular"/>
              </a:rPr>
              <a:t>given each data point’s rank and the assumed reference distribution).</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50</a:t>
            </a:fld>
            <a:endParaRPr lang="en-IN"/>
          </a:p>
        </p:txBody>
      </p:sp>
    </p:spTree>
    <p:extLst>
      <p:ext uri="{BB962C8B-B14F-4D97-AF65-F5344CB8AC3E}">
        <p14:creationId xmlns:p14="http://schemas.microsoft.com/office/powerpoint/2010/main" val="2734887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Only the </a:t>
            </a:r>
            <a:r>
              <a:rPr lang="en-US" sz="1800" b="0" i="1" u="none" strike="noStrike" baseline="0" dirty="0">
                <a:solidFill>
                  <a:srgbClr val="000000"/>
                </a:solidFill>
                <a:latin typeface="MinionPro-It"/>
              </a:rPr>
              <a:t>y </a:t>
            </a:r>
            <a:r>
              <a:rPr lang="en-US" sz="1800" b="0" i="0" u="none" strike="noStrike" baseline="0" dirty="0">
                <a:solidFill>
                  <a:srgbClr val="000000"/>
                </a:solidFill>
                <a:latin typeface="MinionPro-Regular"/>
              </a:rPr>
              <a:t>values of the points are visualized in the boxplot in </a:t>
            </a:r>
            <a:r>
              <a:rPr lang="en-US" sz="1800" b="0" i="0" u="none" strike="noStrike" baseline="0" dirty="0">
                <a:solidFill>
                  <a:srgbClr val="9A0000"/>
                </a:solidFill>
                <a:latin typeface="MinionPro-Regular"/>
              </a:rPr>
              <a:t>Figure 9-2</a:t>
            </a:r>
            <a:r>
              <a:rPr lang="en-US" sz="1800" b="0" i="0" u="none" strike="noStrike" baseline="0" dirty="0">
                <a:solidFill>
                  <a:srgbClr val="000000"/>
                </a:solidFill>
                <a:latin typeface="MinionPro-Regular"/>
              </a:rPr>
              <a:t>. The line in</a:t>
            </a:r>
          </a:p>
          <a:p>
            <a:pPr algn="l"/>
            <a:r>
              <a:rPr lang="en-US" sz="1800" b="0" i="0" u="none" strike="noStrike" baseline="0" dirty="0">
                <a:solidFill>
                  <a:srgbClr val="000000"/>
                </a:solidFill>
                <a:latin typeface="MinionPro-Regular"/>
              </a:rPr>
              <a:t>the middle of the boxplot represents the median, and the box encloses the middle</a:t>
            </a:r>
          </a:p>
          <a:p>
            <a:pPr algn="l"/>
            <a:r>
              <a:rPr lang="en-US" sz="1800" b="0" i="0" u="none" strike="noStrike" baseline="0" dirty="0">
                <a:solidFill>
                  <a:srgbClr val="000000"/>
                </a:solidFill>
                <a:latin typeface="MinionPro-Regular"/>
              </a:rPr>
              <a:t>50% of the data. The vertical lines extending upwards and downwards from the box</a:t>
            </a:r>
          </a:p>
          <a:p>
            <a:pPr algn="l"/>
            <a:r>
              <a:rPr lang="en-US" sz="1800" b="0" i="0" u="none" strike="noStrike" baseline="0" dirty="0">
                <a:solidFill>
                  <a:srgbClr val="000000"/>
                </a:solidFill>
                <a:latin typeface="MinionPro-Regular"/>
              </a:rPr>
              <a:t>are called </a:t>
            </a:r>
            <a:r>
              <a:rPr lang="en-US" sz="1800" b="0" i="1" u="none" strike="noStrike" baseline="0" dirty="0">
                <a:solidFill>
                  <a:srgbClr val="000000"/>
                </a:solidFill>
                <a:latin typeface="MinionPro-It"/>
              </a:rPr>
              <a:t>whiskers</a:t>
            </a:r>
            <a:r>
              <a:rPr lang="en-US" sz="1800" b="0" i="0" u="none" strike="noStrike" baseline="0" dirty="0">
                <a:solidFill>
                  <a:srgbClr val="000000"/>
                </a:solidFill>
                <a:latin typeface="MinionPro-Regular"/>
              </a:rPr>
              <a:t>. The top and bottom whiskers extend either to the maximum and</a:t>
            </a:r>
          </a:p>
          <a:p>
            <a:pPr algn="l"/>
            <a:r>
              <a:rPr lang="en-US" sz="1800" b="0" i="0" u="none" strike="noStrike" baseline="0" dirty="0">
                <a:solidFill>
                  <a:srgbClr val="000000"/>
                </a:solidFill>
                <a:latin typeface="MinionPro-Regular"/>
              </a:rPr>
              <a:t>minimum values of the data or to the maximum or minimum values that fall within</a:t>
            </a:r>
          </a:p>
          <a:p>
            <a:pPr algn="l"/>
            <a:r>
              <a:rPr lang="en-US" sz="1800" b="0" i="0" u="none" strike="noStrike" baseline="0" dirty="0">
                <a:solidFill>
                  <a:srgbClr val="000000"/>
                </a:solidFill>
                <a:latin typeface="MinionPro-Regular"/>
              </a:rPr>
              <a:t>1.5 times the height of the box, whichever yields the shorter whisker. The distances of</a:t>
            </a:r>
          </a:p>
          <a:p>
            <a:pPr algn="l"/>
            <a:r>
              <a:rPr lang="en-US" sz="1800" b="0" i="0" u="none" strike="noStrike" baseline="0" dirty="0">
                <a:solidFill>
                  <a:srgbClr val="000000"/>
                </a:solidFill>
                <a:latin typeface="MinionPro-Regular"/>
              </a:rPr>
              <a:t>1.5 times the height of the box in either direction are called the upper and lower </a:t>
            </a:r>
            <a:r>
              <a:rPr lang="en-US" sz="1800" b="0" i="1" u="none" strike="noStrike" baseline="0" dirty="0">
                <a:solidFill>
                  <a:srgbClr val="000000"/>
                </a:solidFill>
                <a:latin typeface="MinionPro-It"/>
              </a:rPr>
              <a:t>fences</a:t>
            </a:r>
            <a:r>
              <a:rPr lang="en-US" sz="1800" b="0" i="0" u="none" strike="noStrike" baseline="0" dirty="0">
                <a:solidFill>
                  <a:srgbClr val="000000"/>
                </a:solidFill>
                <a:latin typeface="MinionPro-Regular"/>
              </a:rPr>
              <a:t>.</a:t>
            </a:r>
          </a:p>
          <a:p>
            <a:pPr algn="l"/>
            <a:r>
              <a:rPr lang="en-US" sz="1800" b="0" i="0" u="none" strike="noStrike" baseline="0" dirty="0">
                <a:solidFill>
                  <a:srgbClr val="000000"/>
                </a:solidFill>
                <a:latin typeface="MinionPro-Regular"/>
              </a:rPr>
              <a:t>Individual data points that fall beyond the fences are referred to as outliers and</a:t>
            </a:r>
          </a:p>
          <a:p>
            <a:pPr algn="l"/>
            <a:r>
              <a:rPr lang="en-US" sz="1800" b="0" i="0" u="none" strike="noStrike" baseline="0" dirty="0">
                <a:solidFill>
                  <a:srgbClr val="000000"/>
                </a:solidFill>
                <a:latin typeface="MinionPro-Regular"/>
              </a:rPr>
              <a:t>are usually shown as individual dots.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51</a:t>
            </a:fld>
            <a:endParaRPr lang="en-IN"/>
          </a:p>
        </p:txBody>
      </p:sp>
    </p:spTree>
    <p:extLst>
      <p:ext uri="{BB962C8B-B14F-4D97-AF65-F5344CB8AC3E}">
        <p14:creationId xmlns:p14="http://schemas.microsoft.com/office/powerpoint/2010/main" val="2359991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Because violin plots are derived from density estimates, they have similar shortcomings.</a:t>
            </a:r>
          </a:p>
          <a:p>
            <a:pPr algn="l"/>
            <a:r>
              <a:rPr lang="en-US" sz="1800" b="0" i="0" u="none" strike="noStrike" baseline="0" dirty="0">
                <a:solidFill>
                  <a:srgbClr val="000000"/>
                </a:solidFill>
                <a:latin typeface="MinionPro-Regular"/>
              </a:rPr>
              <a:t>In particular, they can generate the appearance that there is data where none</a:t>
            </a:r>
          </a:p>
          <a:p>
            <a:pPr algn="l"/>
            <a:r>
              <a:rPr lang="en-US" sz="1800" b="0" i="0" u="none" strike="noStrike" baseline="0" dirty="0">
                <a:solidFill>
                  <a:srgbClr val="000000"/>
                </a:solidFill>
                <a:latin typeface="MinionPro-Regular"/>
              </a:rPr>
              <a:t>exists, or that the dataset is very dense when actually it is quite sparse. We can try to</a:t>
            </a:r>
          </a:p>
          <a:p>
            <a:pPr algn="l"/>
            <a:r>
              <a:rPr lang="en-US" sz="1800" b="0" i="0" u="none" strike="noStrike" baseline="0" dirty="0">
                <a:solidFill>
                  <a:srgbClr val="000000"/>
                </a:solidFill>
                <a:latin typeface="MinionPro-Regular"/>
              </a:rPr>
              <a:t>circumvent these issues by simply plotting all the individual data points directly, as</a:t>
            </a:r>
          </a:p>
          <a:p>
            <a:pPr algn="l"/>
            <a:r>
              <a:rPr lang="en-US" sz="1800" b="0" i="0" u="none" strike="noStrike" baseline="0" dirty="0">
                <a:solidFill>
                  <a:srgbClr val="000000"/>
                </a:solidFill>
                <a:latin typeface="MinionPro-Regular"/>
              </a:rPr>
              <a:t>dots (</a:t>
            </a:r>
            <a:r>
              <a:rPr lang="en-US" sz="1800" b="0" i="0" u="none" strike="noStrike" baseline="0" dirty="0">
                <a:solidFill>
                  <a:srgbClr val="9A0000"/>
                </a:solidFill>
                <a:latin typeface="MinionPro-Regular"/>
              </a:rPr>
              <a:t>Figure 9-6</a:t>
            </a:r>
            <a:r>
              <a:rPr lang="en-US" sz="1800" b="0" i="0" u="none" strike="noStrike" baseline="0" dirty="0">
                <a:solidFill>
                  <a:srgbClr val="000000"/>
                </a:solidFill>
                <a:latin typeface="MinionPro-Regular"/>
              </a:rPr>
              <a:t>). Such a figure is called a </a:t>
            </a:r>
            <a:r>
              <a:rPr lang="en-US" sz="1800" b="0" i="1" u="none" strike="noStrike" baseline="0" dirty="0">
                <a:solidFill>
                  <a:srgbClr val="000000"/>
                </a:solidFill>
                <a:latin typeface="MinionPro-It"/>
              </a:rPr>
              <a:t>strip chart. </a:t>
            </a:r>
            <a:r>
              <a:rPr lang="en-US" sz="1800" b="0" i="0" u="none" strike="noStrike" baseline="0" dirty="0">
                <a:solidFill>
                  <a:srgbClr val="000000"/>
                </a:solidFill>
                <a:latin typeface="MinionPro-Regular"/>
              </a:rPr>
              <a:t>Strip charts are fine in principle,</a:t>
            </a:r>
          </a:p>
          <a:p>
            <a:pPr algn="l"/>
            <a:r>
              <a:rPr lang="en-US" sz="1800" b="0" i="0" u="none" strike="noStrike" baseline="0" dirty="0">
                <a:solidFill>
                  <a:srgbClr val="000000"/>
                </a:solidFill>
                <a:latin typeface="MinionPro-Regular"/>
              </a:rPr>
              <a:t>as long as we make sure that we don’t plot too many points on top of each other. A</a:t>
            </a:r>
          </a:p>
          <a:p>
            <a:pPr algn="l"/>
            <a:r>
              <a:rPr lang="en-US" sz="1800" b="0" i="0" u="none" strike="noStrike" baseline="0" dirty="0">
                <a:solidFill>
                  <a:srgbClr val="000000"/>
                </a:solidFill>
                <a:latin typeface="MinionPro-Regular"/>
              </a:rPr>
              <a:t>simple solution to overplotting is to spread out the points somewhat along the </a:t>
            </a:r>
            <a:r>
              <a:rPr lang="en-US" sz="1800" b="0" i="1" u="none" strike="noStrike" baseline="0" dirty="0">
                <a:solidFill>
                  <a:srgbClr val="000000"/>
                </a:solidFill>
                <a:latin typeface="MinionPro-It"/>
              </a:rPr>
              <a:t>x </a:t>
            </a:r>
            <a:r>
              <a:rPr lang="en-US" sz="1800" b="0" i="0" u="none" strike="noStrike" baseline="0" dirty="0">
                <a:solidFill>
                  <a:srgbClr val="000000"/>
                </a:solidFill>
                <a:latin typeface="MinionPro-Regular"/>
              </a:rPr>
              <a:t>axis,</a:t>
            </a:r>
          </a:p>
          <a:p>
            <a:pPr algn="l"/>
            <a:r>
              <a:rPr lang="en-US" sz="1800" b="0" i="0" u="none" strike="noStrike" baseline="0" dirty="0">
                <a:solidFill>
                  <a:srgbClr val="000000"/>
                </a:solidFill>
                <a:latin typeface="MinionPro-Regular"/>
              </a:rPr>
              <a:t>by adding some random noise in the </a:t>
            </a:r>
            <a:r>
              <a:rPr lang="en-US" sz="1800" b="0" i="1" u="none" strike="noStrike" baseline="0" dirty="0">
                <a:solidFill>
                  <a:srgbClr val="000000"/>
                </a:solidFill>
                <a:latin typeface="MinionPro-It"/>
              </a:rPr>
              <a:t>x </a:t>
            </a:r>
            <a:r>
              <a:rPr lang="en-US" sz="1800" b="0" i="0" u="none" strike="noStrike" baseline="0" dirty="0">
                <a:solidFill>
                  <a:srgbClr val="000000"/>
                </a:solidFill>
                <a:latin typeface="MinionPro-Regular"/>
              </a:rPr>
              <a:t>dimension (</a:t>
            </a:r>
            <a:r>
              <a:rPr lang="en-US" sz="1800" b="0" i="0" u="none" strike="noStrike" baseline="0" dirty="0">
                <a:solidFill>
                  <a:srgbClr val="9A0000"/>
                </a:solidFill>
                <a:latin typeface="MinionPro-Regular"/>
              </a:rPr>
              <a:t>Figure 9-7</a:t>
            </a:r>
            <a:r>
              <a:rPr lang="en-US" sz="1800" b="0" i="0" u="none" strike="noStrike" baseline="0" dirty="0">
                <a:solidFill>
                  <a:srgbClr val="000000"/>
                </a:solidFill>
                <a:latin typeface="MinionPro-Regular"/>
              </a:rPr>
              <a:t>). This technique is</a:t>
            </a:r>
          </a:p>
          <a:p>
            <a:pPr algn="l"/>
            <a:r>
              <a:rPr lang="en-IN" sz="1800" b="0" i="0" u="none" strike="noStrike" baseline="0" dirty="0">
                <a:solidFill>
                  <a:srgbClr val="000000"/>
                </a:solidFill>
                <a:latin typeface="MinionPro-Regular"/>
              </a:rPr>
              <a:t>called </a:t>
            </a:r>
            <a:r>
              <a:rPr lang="en-IN" sz="1800" b="0" i="1" u="none" strike="noStrike" baseline="0" dirty="0">
                <a:solidFill>
                  <a:srgbClr val="000000"/>
                </a:solidFill>
                <a:latin typeface="MinionPro-It"/>
              </a:rPr>
              <a:t>jittering.</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52</a:t>
            </a:fld>
            <a:endParaRPr lang="en-IN"/>
          </a:p>
        </p:txBody>
      </p:sp>
    </p:spTree>
    <p:extLst>
      <p:ext uri="{BB962C8B-B14F-4D97-AF65-F5344CB8AC3E}">
        <p14:creationId xmlns:p14="http://schemas.microsoft.com/office/powerpoint/2010/main" val="2230779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MinionPro-It"/>
              </a:rPr>
              <a:t>Mean daily temperatures in Lincoln, NE, visualized as strip charts. Each</a:t>
            </a:r>
          </a:p>
          <a:p>
            <a:pPr algn="l"/>
            <a:r>
              <a:rPr lang="en-US" sz="1800" b="0" i="1" u="none" strike="noStrike" baseline="0" dirty="0">
                <a:latin typeface="MinionPro-It"/>
              </a:rPr>
              <a:t>point represents the mean temperature for one day. This figure is labeled as “bad”</a:t>
            </a:r>
          </a:p>
          <a:p>
            <a:pPr algn="l"/>
            <a:r>
              <a:rPr lang="en-US" sz="1800" b="0" i="1" u="none" strike="noStrike" baseline="0" dirty="0">
                <a:latin typeface="MinionPro-It"/>
              </a:rPr>
              <a:t>because so many points are plotted on top of each other that it is not possible to ascertain</a:t>
            </a:r>
          </a:p>
          <a:p>
            <a:pPr algn="l"/>
            <a:r>
              <a:rPr lang="en-US" sz="1800" b="0" i="1" u="none" strike="noStrike" baseline="0" dirty="0">
                <a:latin typeface="MinionPro-It"/>
              </a:rPr>
              <a:t>which temperatures were the most common in each month</a:t>
            </a:r>
          </a:p>
          <a:p>
            <a:pPr algn="l"/>
            <a:r>
              <a:rPr lang="en-US" sz="1800" b="0" i="0" u="none" strike="noStrike" baseline="0" dirty="0">
                <a:solidFill>
                  <a:srgbClr val="000000"/>
                </a:solidFill>
                <a:latin typeface="MinionPro-Regular"/>
              </a:rPr>
              <a:t>Strip charts are fine in principle,</a:t>
            </a:r>
          </a:p>
          <a:p>
            <a:pPr algn="l"/>
            <a:r>
              <a:rPr lang="en-US" sz="1800" b="0" i="0" u="none" strike="noStrike" baseline="0" dirty="0">
                <a:solidFill>
                  <a:srgbClr val="000000"/>
                </a:solidFill>
                <a:latin typeface="MinionPro-Regular"/>
              </a:rPr>
              <a:t>as long as we make sure that we don’t plot too many points on top of each other. A</a:t>
            </a:r>
          </a:p>
          <a:p>
            <a:pPr algn="l"/>
            <a:r>
              <a:rPr lang="en-US" sz="1800" b="0" i="0" u="none" strike="noStrike" baseline="0" dirty="0">
                <a:solidFill>
                  <a:srgbClr val="000000"/>
                </a:solidFill>
                <a:latin typeface="MinionPro-Regular"/>
              </a:rPr>
              <a:t>simple solution to overplotting is to spread out the points somewhat along the </a:t>
            </a:r>
            <a:r>
              <a:rPr lang="en-US" sz="1800" b="0" i="1" u="none" strike="noStrike" baseline="0" dirty="0">
                <a:solidFill>
                  <a:srgbClr val="000000"/>
                </a:solidFill>
                <a:latin typeface="MinionPro-It"/>
              </a:rPr>
              <a:t>x </a:t>
            </a:r>
            <a:r>
              <a:rPr lang="en-US" sz="1800" b="0" i="0" u="none" strike="noStrike" baseline="0" dirty="0">
                <a:solidFill>
                  <a:srgbClr val="000000"/>
                </a:solidFill>
                <a:latin typeface="MinionPro-Regular"/>
              </a:rPr>
              <a:t>axis,</a:t>
            </a:r>
          </a:p>
          <a:p>
            <a:pPr algn="l"/>
            <a:r>
              <a:rPr lang="en-US" sz="1800" b="0" i="0" u="none" strike="noStrike" baseline="0" dirty="0">
                <a:solidFill>
                  <a:srgbClr val="000000"/>
                </a:solidFill>
                <a:latin typeface="MinionPro-Regular"/>
              </a:rPr>
              <a:t>by adding some random noise in the </a:t>
            </a:r>
            <a:r>
              <a:rPr lang="en-US" sz="1800" b="0" i="1" u="none" strike="noStrike" baseline="0" dirty="0">
                <a:solidFill>
                  <a:srgbClr val="000000"/>
                </a:solidFill>
                <a:latin typeface="MinionPro-It"/>
              </a:rPr>
              <a:t>x </a:t>
            </a:r>
            <a:r>
              <a:rPr lang="en-US" sz="1800" b="0" i="0" u="none" strike="noStrike" baseline="0" dirty="0">
                <a:solidFill>
                  <a:srgbClr val="000000"/>
                </a:solidFill>
                <a:latin typeface="MinionPro-Regular"/>
              </a:rPr>
              <a:t>dimension (</a:t>
            </a:r>
            <a:r>
              <a:rPr lang="en-US" sz="1800" b="0" i="0" u="none" strike="noStrike" baseline="0" dirty="0">
                <a:solidFill>
                  <a:srgbClr val="9A0000"/>
                </a:solidFill>
                <a:latin typeface="MinionPro-Regular"/>
              </a:rPr>
              <a:t>Figure 9-7</a:t>
            </a:r>
            <a:r>
              <a:rPr lang="en-US" sz="1800" b="0" i="0" u="none" strike="noStrike" baseline="0" dirty="0">
                <a:solidFill>
                  <a:srgbClr val="000000"/>
                </a:solidFill>
                <a:latin typeface="MinionPro-Regular"/>
              </a:rPr>
              <a:t>). This technique is</a:t>
            </a:r>
          </a:p>
          <a:p>
            <a:pPr algn="l"/>
            <a:r>
              <a:rPr lang="en-IN" sz="1800" b="0" i="0" u="none" strike="noStrike" baseline="0" dirty="0">
                <a:solidFill>
                  <a:srgbClr val="000000"/>
                </a:solidFill>
                <a:latin typeface="MinionPro-Regular"/>
              </a:rPr>
              <a:t>called </a:t>
            </a:r>
            <a:r>
              <a:rPr lang="en-IN" sz="1800" b="0" i="1" u="none" strike="noStrike" baseline="0" dirty="0">
                <a:solidFill>
                  <a:srgbClr val="000000"/>
                </a:solidFill>
                <a:latin typeface="MinionPro-It"/>
              </a:rPr>
              <a:t>jittering.</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53</a:t>
            </a:fld>
            <a:endParaRPr lang="en-IN"/>
          </a:p>
        </p:txBody>
      </p:sp>
    </p:spTree>
    <p:extLst>
      <p:ext uri="{BB962C8B-B14F-4D97-AF65-F5344CB8AC3E}">
        <p14:creationId xmlns:p14="http://schemas.microsoft.com/office/powerpoint/2010/main" val="399498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Finally, we can combine the best of both worlds by spreading out the dots in proportion</a:t>
            </a:r>
          </a:p>
          <a:p>
            <a:pPr algn="l"/>
            <a:r>
              <a:rPr lang="en-US" sz="1800" b="0" i="0" u="none" strike="noStrike" baseline="0" dirty="0">
                <a:solidFill>
                  <a:srgbClr val="000000"/>
                </a:solidFill>
                <a:latin typeface="MinionPro-Regular"/>
              </a:rPr>
              <a:t>to the point density at a given </a:t>
            </a:r>
            <a:r>
              <a:rPr lang="en-US" sz="1800" b="0" i="1" u="none" strike="noStrike" baseline="0" dirty="0">
                <a:solidFill>
                  <a:srgbClr val="000000"/>
                </a:solidFill>
                <a:latin typeface="MinionPro-It"/>
              </a:rPr>
              <a:t>y </a:t>
            </a:r>
            <a:r>
              <a:rPr lang="en-US" sz="1800" b="0" i="0" u="none" strike="noStrike" baseline="0" dirty="0">
                <a:solidFill>
                  <a:srgbClr val="000000"/>
                </a:solidFill>
                <a:latin typeface="MinionPro-Regular"/>
              </a:rPr>
              <a:t>coordinate. This method, called a </a:t>
            </a:r>
            <a:r>
              <a:rPr lang="en-US" sz="1800" b="0" i="1" u="none" strike="noStrike" baseline="0" dirty="0" err="1">
                <a:solidFill>
                  <a:srgbClr val="000000"/>
                </a:solidFill>
                <a:latin typeface="MinionPro-It"/>
              </a:rPr>
              <a:t>sina</a:t>
            </a:r>
            <a:r>
              <a:rPr lang="en-US" sz="1800" b="0" i="1" u="none" strike="noStrike" baseline="0" dirty="0">
                <a:solidFill>
                  <a:srgbClr val="000000"/>
                </a:solidFill>
                <a:latin typeface="MinionPro-It"/>
              </a:rPr>
              <a:t> plot </a:t>
            </a:r>
            <a:r>
              <a:rPr lang="en-US" sz="1800" b="0" i="0" u="none" strike="noStrike" baseline="0" dirty="0">
                <a:solidFill>
                  <a:srgbClr val="9A0000"/>
                </a:solidFill>
                <a:latin typeface="MinionPro-Regular"/>
              </a:rPr>
              <a:t>[</a:t>
            </a:r>
            <a:r>
              <a:rPr lang="en-US" sz="1800" b="0" i="0" u="none" strike="noStrike" baseline="0" dirty="0" err="1">
                <a:solidFill>
                  <a:srgbClr val="9A0000"/>
                </a:solidFill>
                <a:latin typeface="MinionPro-Regular"/>
              </a:rPr>
              <a:t>Sidiropoulos</a:t>
            </a:r>
            <a:endParaRPr lang="en-US" sz="1800" b="0" i="0" u="none" strike="noStrike" baseline="0" dirty="0">
              <a:solidFill>
                <a:srgbClr val="9A0000"/>
              </a:solidFill>
              <a:latin typeface="MinionPro-Regular"/>
            </a:endParaRPr>
          </a:p>
          <a:p>
            <a:pPr algn="l"/>
            <a:r>
              <a:rPr lang="en-US" sz="1800" b="0" i="0" u="none" strike="noStrike" baseline="0" dirty="0">
                <a:solidFill>
                  <a:srgbClr val="9A0000"/>
                </a:solidFill>
                <a:latin typeface="MinionPro-Regular"/>
              </a:rPr>
              <a:t>et al. 2018]</a:t>
            </a:r>
            <a:r>
              <a:rPr lang="en-US" sz="1800" b="0" i="0" u="none" strike="noStrike" baseline="0" dirty="0">
                <a:solidFill>
                  <a:srgbClr val="000000"/>
                </a:solidFill>
                <a:latin typeface="MinionPro-Regular"/>
              </a:rPr>
              <a:t>,1 can be thought of as a hybrid between a violin plot and jittered</a:t>
            </a:r>
          </a:p>
          <a:p>
            <a:pPr algn="l"/>
            <a:r>
              <a:rPr lang="en-US" sz="1800" b="0" i="0" u="none" strike="noStrike" baseline="0" dirty="0">
                <a:solidFill>
                  <a:srgbClr val="000000"/>
                </a:solidFill>
                <a:latin typeface="MinionPro-Regular"/>
              </a:rPr>
              <a:t>points, and it shows each individual point while also visualizing the distributions. In</a:t>
            </a:r>
          </a:p>
          <a:p>
            <a:pPr algn="l"/>
            <a:r>
              <a:rPr lang="en-US" sz="1800" b="0" i="0" u="none" strike="noStrike" baseline="0" dirty="0">
                <a:solidFill>
                  <a:srgbClr val="9A0000"/>
                </a:solidFill>
                <a:latin typeface="MinionPro-Regular"/>
              </a:rPr>
              <a:t>Figure 9-8</a:t>
            </a:r>
            <a:r>
              <a:rPr lang="en-US" sz="1800" b="0" i="0" u="none" strike="noStrike" baseline="0" dirty="0">
                <a:solidFill>
                  <a:srgbClr val="000000"/>
                </a:solidFill>
                <a:latin typeface="MinionPro-Regular"/>
              </a:rPr>
              <a:t>, I have drawn the </a:t>
            </a:r>
            <a:r>
              <a:rPr lang="en-US" sz="1800" b="0" i="0" u="none" strike="noStrike" baseline="0" dirty="0" err="1">
                <a:solidFill>
                  <a:srgbClr val="000000"/>
                </a:solidFill>
                <a:latin typeface="MinionPro-Regular"/>
              </a:rPr>
              <a:t>sina</a:t>
            </a:r>
            <a:r>
              <a:rPr lang="en-US" sz="1800" b="0" i="0" u="none" strike="noStrike" baseline="0" dirty="0">
                <a:solidFill>
                  <a:srgbClr val="000000"/>
                </a:solidFill>
                <a:latin typeface="MinionPro-Regular"/>
              </a:rPr>
              <a:t> plots on top of the violins to highlight the relationship</a:t>
            </a:r>
          </a:p>
          <a:p>
            <a:pPr algn="l"/>
            <a:r>
              <a:rPr lang="en-IN" sz="1800" b="0" i="0" u="none" strike="noStrike" baseline="0" dirty="0">
                <a:solidFill>
                  <a:srgbClr val="000000"/>
                </a:solidFill>
                <a:latin typeface="MinionPro-Regular"/>
              </a:rPr>
              <a:t>between these two approaches.</a:t>
            </a:r>
          </a:p>
          <a:p>
            <a:pPr algn="l"/>
            <a:endParaRPr lang="en-IN" sz="1800" b="0" i="0" u="none" strike="noStrike" baseline="0" dirty="0">
              <a:solidFill>
                <a:srgbClr val="000000"/>
              </a:solidFill>
              <a:latin typeface="MinionPro-Regular"/>
            </a:endParaRPr>
          </a:p>
          <a:p>
            <a:pPr algn="l"/>
            <a:endParaRPr lang="en-IN" sz="1800" b="0" i="0" u="none" strike="noStrike" baseline="0" dirty="0">
              <a:solidFill>
                <a:srgbClr val="000000"/>
              </a:solidFill>
              <a:latin typeface="MinionPro-Regular"/>
            </a:endParaRPr>
          </a:p>
          <a:p>
            <a:pPr algn="l"/>
            <a:r>
              <a:rPr lang="en-US" sz="1800" b="0" i="1" u="none" strike="noStrike" baseline="0" dirty="0">
                <a:latin typeface="MinionPro-It"/>
              </a:rPr>
              <a:t>Mean daily temperatures in Lincoln, NE, visualized as </a:t>
            </a:r>
            <a:r>
              <a:rPr lang="en-US" sz="1800" b="0" i="1" u="none" strike="noStrike" baseline="0" dirty="0" err="1">
                <a:latin typeface="MinionPro-It"/>
              </a:rPr>
              <a:t>sina</a:t>
            </a:r>
            <a:r>
              <a:rPr lang="en-US" sz="1800" b="0" i="1" u="none" strike="noStrike" baseline="0" dirty="0">
                <a:latin typeface="MinionPro-It"/>
              </a:rPr>
              <a:t> plots (a combination</a:t>
            </a:r>
          </a:p>
          <a:p>
            <a:pPr algn="l"/>
            <a:r>
              <a:rPr lang="en-US" sz="1800" b="0" i="1" u="none" strike="noStrike" baseline="0" dirty="0">
                <a:latin typeface="MinionPro-It"/>
              </a:rPr>
              <a:t>of individual points and violins). The points have been jittered along the </a:t>
            </a:r>
            <a:r>
              <a:rPr lang="en-US" sz="1800" b="0" i="0" u="none" strike="noStrike" baseline="0" dirty="0">
                <a:latin typeface="MinionPro-Regular"/>
              </a:rPr>
              <a:t>x </a:t>
            </a:r>
            <a:r>
              <a:rPr lang="en-US" sz="1800" b="0" i="1" u="none" strike="noStrike" baseline="0" dirty="0">
                <a:latin typeface="MinionPro-It"/>
              </a:rPr>
              <a:t>axis in</a:t>
            </a:r>
          </a:p>
          <a:p>
            <a:pPr algn="l"/>
            <a:r>
              <a:rPr lang="en-US" sz="1800" b="0" i="1" u="none" strike="noStrike" baseline="0" dirty="0">
                <a:latin typeface="MinionPro-It"/>
              </a:rPr>
              <a:t>proportion to the point density at the respective temperature. Here, the </a:t>
            </a:r>
            <a:r>
              <a:rPr lang="en-US" sz="1800" b="0" i="1" u="none" strike="noStrike" baseline="0" dirty="0" err="1">
                <a:latin typeface="MinionPro-It"/>
              </a:rPr>
              <a:t>sina</a:t>
            </a:r>
            <a:r>
              <a:rPr lang="en-US" sz="1800" b="0" i="1" u="none" strike="noStrike" baseline="0" dirty="0">
                <a:latin typeface="MinionPro-It"/>
              </a:rPr>
              <a:t> plots are</a:t>
            </a:r>
          </a:p>
          <a:p>
            <a:pPr algn="l"/>
            <a:r>
              <a:rPr lang="en-US" sz="1800" b="0" i="1" u="none" strike="noStrike" baseline="0" dirty="0">
                <a:latin typeface="MinionPro-It"/>
              </a:rPr>
              <a:t>shown superimposed on violin plots.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54</a:t>
            </a:fld>
            <a:endParaRPr lang="en-IN"/>
          </a:p>
        </p:txBody>
      </p:sp>
    </p:spTree>
    <p:extLst>
      <p:ext uri="{BB962C8B-B14F-4D97-AF65-F5344CB8AC3E}">
        <p14:creationId xmlns:p14="http://schemas.microsoft.com/office/powerpoint/2010/main" val="721522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Because the </a:t>
            </a:r>
            <a:r>
              <a:rPr lang="en-US" sz="1800" b="0" i="1" u="none" strike="noStrike" baseline="0" dirty="0">
                <a:latin typeface="MinionPro-It"/>
              </a:rPr>
              <a:t>x </a:t>
            </a:r>
            <a:r>
              <a:rPr lang="en-US" sz="1800" b="0" i="0" u="none" strike="noStrike" baseline="0" dirty="0">
                <a:latin typeface="MinionPro-Regular"/>
              </a:rPr>
              <a:t>axis shows the response variable and the </a:t>
            </a:r>
            <a:r>
              <a:rPr lang="en-US" sz="1800" b="0" i="1" u="none" strike="noStrike" baseline="0" dirty="0">
                <a:latin typeface="MinionPro-It"/>
              </a:rPr>
              <a:t>y </a:t>
            </a:r>
            <a:r>
              <a:rPr lang="en-US" sz="1800" b="0" i="0" u="none" strike="noStrike" baseline="0" dirty="0">
                <a:latin typeface="MinionPro-Regular"/>
              </a:rPr>
              <a:t>axis shows the grouping</a:t>
            </a:r>
          </a:p>
          <a:p>
            <a:pPr algn="l"/>
            <a:r>
              <a:rPr lang="en-US" sz="1800" b="0" i="0" u="none" strike="noStrike" baseline="0" dirty="0">
                <a:latin typeface="MinionPro-Regular"/>
              </a:rPr>
              <a:t>variable, there is no separate axis for the density estimates in a ridgeline plot. Density</a:t>
            </a:r>
          </a:p>
          <a:p>
            <a:pPr algn="l"/>
            <a:r>
              <a:rPr lang="en-US" sz="1800" b="0" i="0" u="none" strike="noStrike" baseline="0" dirty="0">
                <a:latin typeface="MinionPro-Regular"/>
              </a:rPr>
              <a:t>estimates are shown alongside the grouping variable. This is no different from the</a:t>
            </a:r>
          </a:p>
          <a:p>
            <a:pPr algn="l"/>
            <a:r>
              <a:rPr lang="en-US" sz="1800" b="0" i="0" u="none" strike="noStrike" baseline="0" dirty="0">
                <a:latin typeface="MinionPro-Regular"/>
              </a:rPr>
              <a:t>violin plot, where densities are also shown alongside the grouping variable, without a</a:t>
            </a:r>
          </a:p>
          <a:p>
            <a:pPr algn="l"/>
            <a:r>
              <a:rPr lang="en-US" sz="1800" b="0" i="0" u="none" strike="noStrike" baseline="0" dirty="0">
                <a:latin typeface="MinionPro-Regular"/>
              </a:rPr>
              <a:t>separate, explicit scale. In both cases, the purpose of the plot is not to show specific</a:t>
            </a:r>
          </a:p>
          <a:p>
            <a:pPr algn="l"/>
            <a:r>
              <a:rPr lang="en-US" sz="1800" b="0" i="0" u="none" strike="noStrike" baseline="0" dirty="0">
                <a:latin typeface="MinionPro-Regular"/>
              </a:rPr>
              <a:t>density values but instead to allow for easy comparison of density shapes and relative</a:t>
            </a:r>
          </a:p>
          <a:p>
            <a:pPr algn="l"/>
            <a:r>
              <a:rPr lang="en-IN" sz="1800" b="0" i="0" u="none" strike="noStrike" baseline="0" dirty="0">
                <a:latin typeface="MinionPro-Regular"/>
              </a:rPr>
              <a:t>heights across groups.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55</a:t>
            </a:fld>
            <a:endParaRPr lang="en-IN"/>
          </a:p>
        </p:txBody>
      </p:sp>
    </p:spTree>
    <p:extLst>
      <p:ext uri="{BB962C8B-B14F-4D97-AF65-F5344CB8AC3E}">
        <p14:creationId xmlns:p14="http://schemas.microsoft.com/office/powerpoint/2010/main" val="2571340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57</a:t>
            </a:fld>
            <a:endParaRPr lang="en-IN"/>
          </a:p>
        </p:txBody>
      </p:sp>
    </p:spTree>
    <p:extLst>
      <p:ext uri="{BB962C8B-B14F-4D97-AF65-F5344CB8AC3E}">
        <p14:creationId xmlns:p14="http://schemas.microsoft.com/office/powerpoint/2010/main" val="2838160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To visualize how the proportion of women</a:t>
            </a:r>
          </a:p>
          <a:p>
            <a:pPr algn="l"/>
            <a:r>
              <a:rPr lang="en-US" sz="1800" b="0" i="0" u="none" strike="noStrike" baseline="0" dirty="0">
                <a:solidFill>
                  <a:srgbClr val="000000"/>
                </a:solidFill>
                <a:latin typeface="MinionPro-Regular"/>
              </a:rPr>
              <a:t>in the Rwandan parliament has changed over time, we can draw a sequence of</a:t>
            </a:r>
          </a:p>
          <a:p>
            <a:pPr algn="l"/>
            <a:r>
              <a:rPr lang="en-US" sz="1800" b="0" i="0" u="none" strike="noStrike" baseline="0" dirty="0">
                <a:solidFill>
                  <a:srgbClr val="000000"/>
                </a:solidFill>
                <a:latin typeface="MinionPro-Regular"/>
              </a:rPr>
              <a:t>stacked bar graphs (</a:t>
            </a:r>
            <a:r>
              <a:rPr lang="en-US" sz="1800" b="0" i="0" u="none" strike="noStrike" baseline="0" dirty="0">
                <a:solidFill>
                  <a:srgbClr val="9A0000"/>
                </a:solidFill>
                <a:latin typeface="MinionPro-Regular"/>
              </a:rPr>
              <a:t>Figure 10-7</a:t>
            </a:r>
            <a:r>
              <a:rPr lang="en-US" sz="1800" b="0" i="0" u="none" strike="noStrike" baseline="0" dirty="0">
                <a:solidFill>
                  <a:srgbClr val="000000"/>
                </a:solidFill>
                <a:latin typeface="MinionPro-Regular"/>
              </a:rPr>
              <a:t>). This figure provides an immediate visual representation</a:t>
            </a:r>
          </a:p>
          <a:p>
            <a:pPr algn="l"/>
            <a:r>
              <a:rPr lang="en-US" sz="1800" b="0" i="0" u="none" strike="noStrike" baseline="0" dirty="0">
                <a:solidFill>
                  <a:srgbClr val="000000"/>
                </a:solidFill>
                <a:latin typeface="MinionPro-Regular"/>
              </a:rPr>
              <a:t>of the changing proportions over time. To help the reader see exactly when the</a:t>
            </a:r>
          </a:p>
          <a:p>
            <a:pPr algn="l"/>
            <a:r>
              <a:rPr lang="en-US" sz="1800" b="0" i="0" u="none" strike="noStrike" baseline="0" dirty="0">
                <a:solidFill>
                  <a:srgbClr val="000000"/>
                </a:solidFill>
                <a:latin typeface="MinionPro-Regular"/>
              </a:rPr>
              <a:t>majority turned female, I have added a dashed horizontal line at 50%. Without this</a:t>
            </a:r>
          </a:p>
          <a:p>
            <a:pPr algn="l"/>
            <a:r>
              <a:rPr lang="en-US" sz="1800" b="0" i="0" u="none" strike="noStrike" baseline="0" dirty="0">
                <a:solidFill>
                  <a:srgbClr val="000000"/>
                </a:solidFill>
                <a:latin typeface="MinionPro-Regular"/>
              </a:rPr>
              <a:t>line, it would be near impossible to determine whether from 2003 to 2007 the majority</a:t>
            </a:r>
          </a:p>
          <a:p>
            <a:pPr algn="l"/>
            <a:r>
              <a:rPr lang="en-US" sz="1800" b="0" i="0" u="none" strike="noStrike" baseline="0" dirty="0">
                <a:solidFill>
                  <a:srgbClr val="000000"/>
                </a:solidFill>
                <a:latin typeface="MinionPro-Regular"/>
              </a:rPr>
              <a:t>was male or female. I have not added similar lines at 25% and 75%, to avoid making</a:t>
            </a:r>
          </a:p>
          <a:p>
            <a:pPr algn="l"/>
            <a:r>
              <a:rPr lang="en-IN" sz="1800" b="0" i="0" u="none" strike="noStrike" baseline="0" dirty="0">
                <a:solidFill>
                  <a:srgbClr val="000000"/>
                </a:solidFill>
                <a:latin typeface="MinionPro-Regular"/>
              </a:rPr>
              <a:t>the figure too cluttered.</a:t>
            </a:r>
          </a:p>
          <a:p>
            <a:pPr algn="l"/>
            <a:endParaRPr lang="en-IN" sz="1800" b="0" i="0" u="none" strike="noStrike" baseline="0" dirty="0">
              <a:solidFill>
                <a:srgbClr val="000000"/>
              </a:solidFill>
              <a:latin typeface="MinionPro-Regular"/>
            </a:endParaRPr>
          </a:p>
          <a:p>
            <a:pPr algn="l"/>
            <a:r>
              <a:rPr lang="en-IN" sz="1800" b="0" i="0" u="none" strike="noStrike" baseline="0" dirty="0">
                <a:solidFill>
                  <a:srgbClr val="000000"/>
                </a:solidFill>
                <a:latin typeface="MinionPro-Regular"/>
              </a:rPr>
              <a:t>consider the health</a:t>
            </a:r>
          </a:p>
          <a:p>
            <a:pPr algn="l"/>
            <a:r>
              <a:rPr lang="en-US" sz="1800" b="0" i="0" u="none" strike="noStrike" baseline="0" dirty="0">
                <a:solidFill>
                  <a:srgbClr val="000000"/>
                </a:solidFill>
                <a:latin typeface="MinionPro-Regular"/>
              </a:rPr>
              <a:t>status of people as a function of age. Age can be considered a continuous variable,</a:t>
            </a:r>
          </a:p>
          <a:p>
            <a:pPr algn="l"/>
            <a:r>
              <a:rPr lang="en-US" sz="1800" b="0" i="0" u="none" strike="noStrike" baseline="0" dirty="0">
                <a:solidFill>
                  <a:srgbClr val="000000"/>
                </a:solidFill>
                <a:latin typeface="MinionPro-Regular"/>
              </a:rPr>
              <a:t>and visualizing the data in this way works reasonably well (</a:t>
            </a:r>
            <a:r>
              <a:rPr lang="en-US" sz="1800" b="0" i="0" u="none" strike="noStrike" baseline="0" dirty="0">
                <a:solidFill>
                  <a:srgbClr val="9A0000"/>
                </a:solidFill>
                <a:latin typeface="MinionPro-Regular"/>
              </a:rPr>
              <a:t>Figure 10-8</a:t>
            </a:r>
            <a:r>
              <a:rPr lang="en-US" sz="1800" b="0" i="0" u="none" strike="noStrike" baseline="0" dirty="0">
                <a:solidFill>
                  <a:srgbClr val="000000"/>
                </a:solidFill>
                <a:latin typeface="MinionPro-Regular"/>
              </a:rPr>
              <a:t>). Even though</a:t>
            </a:r>
          </a:p>
          <a:p>
            <a:pPr algn="l"/>
            <a:r>
              <a:rPr lang="en-US" sz="1800" b="0" i="0" u="none" strike="noStrike" baseline="0" dirty="0">
                <a:solidFill>
                  <a:srgbClr val="000000"/>
                </a:solidFill>
                <a:latin typeface="MinionPro-Regular"/>
              </a:rPr>
              <a:t>we have four health categories here, and I’m generally not a fan of stacking multiple</a:t>
            </a:r>
          </a:p>
          <a:p>
            <a:pPr algn="l"/>
            <a:r>
              <a:rPr lang="en-US" sz="1800" b="0" i="0" u="none" strike="noStrike" baseline="0" dirty="0">
                <a:solidFill>
                  <a:srgbClr val="000000"/>
                </a:solidFill>
                <a:latin typeface="MinionPro-Regular"/>
              </a:rPr>
              <a:t>conditions, as discussed previously, I think in this case the figure is acceptable. We</a:t>
            </a:r>
          </a:p>
          <a:p>
            <a:pPr algn="l"/>
            <a:r>
              <a:rPr lang="en-US" sz="1800" b="0" i="0" u="none" strike="noStrike" baseline="0" dirty="0">
                <a:solidFill>
                  <a:srgbClr val="000000"/>
                </a:solidFill>
                <a:latin typeface="MinionPro-Regular"/>
              </a:rPr>
              <a:t>can see that overall health declines as people age, and we can also see that despite this</a:t>
            </a:r>
          </a:p>
          <a:p>
            <a:pPr algn="l"/>
            <a:r>
              <a:rPr lang="en-US" sz="1800" b="0" i="0" u="none" strike="noStrike" baseline="0" dirty="0">
                <a:solidFill>
                  <a:srgbClr val="000000"/>
                </a:solidFill>
                <a:latin typeface="MinionPro-Regular"/>
              </a:rPr>
              <a:t>trend, over half of the population remains in good or excellent health until very old</a:t>
            </a:r>
          </a:p>
          <a:p>
            <a:pPr algn="l"/>
            <a:r>
              <a:rPr lang="en-IN" sz="1800" b="0" i="0" u="none" strike="noStrike" baseline="0" dirty="0">
                <a:solidFill>
                  <a:srgbClr val="000000"/>
                </a:solidFill>
                <a:latin typeface="MinionPro-Regular"/>
              </a:rPr>
              <a:t>age.</a:t>
            </a:r>
          </a:p>
          <a:p>
            <a:pPr algn="l"/>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58</a:t>
            </a:fld>
            <a:endParaRPr lang="en-IN"/>
          </a:p>
        </p:txBody>
      </p:sp>
    </p:spTree>
    <p:extLst>
      <p:ext uri="{BB962C8B-B14F-4D97-AF65-F5344CB8AC3E}">
        <p14:creationId xmlns:p14="http://schemas.microsoft.com/office/powerpoint/2010/main" val="2629403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However, one downside of </a:t>
            </a:r>
            <a:r>
              <a:rPr lang="en-US" sz="1800" b="0" i="0" u="none" strike="noStrike" baseline="0" dirty="0">
                <a:solidFill>
                  <a:srgbClr val="9A0000"/>
                </a:solidFill>
                <a:latin typeface="MinionPro-Regular"/>
              </a:rPr>
              <a:t>Figure 10-11 </a:t>
            </a:r>
            <a:r>
              <a:rPr lang="en-US" sz="1800" b="0" i="0" u="none" strike="noStrike" baseline="0" dirty="0">
                <a:solidFill>
                  <a:srgbClr val="000000"/>
                </a:solidFill>
                <a:latin typeface="MinionPro-Regular"/>
              </a:rPr>
              <a:t>is that this representation doesn’t make it</a:t>
            </a:r>
          </a:p>
          <a:p>
            <a:pPr algn="l"/>
            <a:r>
              <a:rPr lang="en-US" sz="1800" b="0" i="0" u="none" strike="noStrike" baseline="0" dirty="0">
                <a:solidFill>
                  <a:srgbClr val="000000"/>
                </a:solidFill>
                <a:latin typeface="MinionPro-Regular"/>
              </a:rPr>
              <a:t>easy to determine relative proportions at any given point in time. For example, if we</a:t>
            </a:r>
          </a:p>
          <a:p>
            <a:pPr algn="l"/>
            <a:r>
              <a:rPr lang="en-US" sz="1800" b="0" i="0" u="none" strike="noStrike" baseline="0" dirty="0">
                <a:solidFill>
                  <a:srgbClr val="000000"/>
                </a:solidFill>
                <a:latin typeface="MinionPro-Regular"/>
              </a:rPr>
              <a:t>wanted to know at what age more than 50% of all people surveyed are married, we</a:t>
            </a:r>
          </a:p>
          <a:p>
            <a:pPr algn="l"/>
            <a:r>
              <a:rPr lang="en-US" sz="1800" b="0" i="0" u="none" strike="noStrike" baseline="0" dirty="0">
                <a:solidFill>
                  <a:srgbClr val="000000"/>
                </a:solidFill>
                <a:latin typeface="MinionPro-Regular"/>
              </a:rPr>
              <a:t>could not easily tell from </a:t>
            </a:r>
            <a:r>
              <a:rPr lang="en-US" sz="1800" b="0" i="0" u="none" strike="noStrike" baseline="0" dirty="0">
                <a:solidFill>
                  <a:srgbClr val="9A0000"/>
                </a:solidFill>
                <a:latin typeface="MinionPro-Regular"/>
              </a:rPr>
              <a:t>Figure 10-11</a:t>
            </a:r>
            <a:r>
              <a:rPr lang="en-US" sz="1800" b="0" i="0" u="none" strike="noStrike" baseline="0" dirty="0">
                <a:solidFill>
                  <a:srgbClr val="000000"/>
                </a:solidFill>
                <a:latin typeface="MinionPro-Regular"/>
              </a:rPr>
              <a:t>. To answer this question, we can use the same</a:t>
            </a:r>
          </a:p>
          <a:p>
            <a:pPr algn="l"/>
            <a:r>
              <a:rPr lang="en-US" sz="1800" b="0" i="0" u="none" strike="noStrike" baseline="0" dirty="0">
                <a:solidFill>
                  <a:srgbClr val="000000"/>
                </a:solidFill>
                <a:latin typeface="MinionPro-Regular"/>
              </a:rPr>
              <a:t>type of display but show relative proportions instead of absolute counts along the </a:t>
            </a:r>
            <a:r>
              <a:rPr lang="en-US" sz="1800" b="0" i="1" u="none" strike="noStrike" baseline="0" dirty="0">
                <a:solidFill>
                  <a:srgbClr val="000000"/>
                </a:solidFill>
                <a:latin typeface="MinionPro-It"/>
              </a:rPr>
              <a:t>y</a:t>
            </a:r>
          </a:p>
          <a:p>
            <a:pPr algn="l"/>
            <a:r>
              <a:rPr lang="en-US" sz="1800" b="0" i="0" u="none" strike="noStrike" baseline="0" dirty="0">
                <a:solidFill>
                  <a:srgbClr val="000000"/>
                </a:solidFill>
                <a:latin typeface="MinionPro-Regular"/>
              </a:rPr>
              <a:t>axis (</a:t>
            </a:r>
            <a:r>
              <a:rPr lang="en-US" sz="1800" b="0" i="0" u="none" strike="noStrike" baseline="0" dirty="0">
                <a:solidFill>
                  <a:srgbClr val="9A0000"/>
                </a:solidFill>
                <a:latin typeface="MinionPro-Regular"/>
              </a:rPr>
              <a:t>Figure 10-12</a:t>
            </a:r>
            <a:r>
              <a:rPr lang="en-US" sz="1800" b="0" i="0" u="none" strike="noStrike" baseline="0" dirty="0">
                <a:solidFill>
                  <a:srgbClr val="000000"/>
                </a:solidFill>
                <a:latin typeface="MinionPro-Regular"/>
              </a:rPr>
              <a:t>). Now we see that married people are in the majority starting in</a:t>
            </a:r>
          </a:p>
          <a:p>
            <a:pPr algn="l"/>
            <a:r>
              <a:rPr lang="en-US" sz="1800" b="0" i="0" u="none" strike="noStrike" baseline="0" dirty="0">
                <a:solidFill>
                  <a:srgbClr val="000000"/>
                </a:solidFill>
                <a:latin typeface="MinionPro-Regular"/>
              </a:rPr>
              <a:t>the late 20s, and widowed people are in the majority starting in the mid 70s.</a:t>
            </a:r>
          </a:p>
          <a:p>
            <a:pPr algn="l"/>
            <a:endParaRPr lang="en-US" sz="1800" b="0" i="0" u="none" strike="noStrike" baseline="0" dirty="0">
              <a:solidFill>
                <a:srgbClr val="000000"/>
              </a:solidFill>
              <a:latin typeface="MinionPro-Regular"/>
            </a:endParaRPr>
          </a:p>
          <a:p>
            <a:pPr algn="l"/>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59</a:t>
            </a:fld>
            <a:endParaRPr lang="en-IN"/>
          </a:p>
        </p:txBody>
      </p:sp>
    </p:spTree>
    <p:extLst>
      <p:ext uri="{BB962C8B-B14F-4D97-AF65-F5344CB8AC3E}">
        <p14:creationId xmlns:p14="http://schemas.microsoft.com/office/powerpoint/2010/main" val="246092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16-3. Quantile dot plot representations of the election outcome distribution of Figure 16-2. (a) The smooth distribution is approximated with 50 dots representing a 2% chance each. The 6 yellow dots thus correspond to a 12% chance, reasonably close to the true value of 12.9%. (b) The smooth distribution is approximated with 10 dots represent‐ </a:t>
            </a:r>
            <a:r>
              <a:rPr lang="en-US" dirty="0" err="1"/>
              <a:t>ing</a:t>
            </a:r>
            <a:r>
              <a:rPr lang="en-US" dirty="0"/>
              <a:t> a 10% chance each. The 1 yellow dot thus corresponds to a 10% chance, still close to the true value. Quantile dot plots with a smaller number of dots tend to be easier to read, so in this example, the 10-dot version might be preferable to the 50-dot version.</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62</a:t>
            </a:fld>
            <a:endParaRPr lang="en-IN"/>
          </a:p>
        </p:txBody>
      </p:sp>
    </p:spTree>
    <p:extLst>
      <p:ext uri="{BB962C8B-B14F-4D97-AF65-F5344CB8AC3E}">
        <p14:creationId xmlns:p14="http://schemas.microsoft.com/office/powerpoint/2010/main" val="366010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öhne"/>
              </a:rPr>
              <a:t>Scales:</a:t>
            </a:r>
            <a:r>
              <a:rPr lang="en-US" b="0" i="0" dirty="0">
                <a:solidFill>
                  <a:srgbClr val="374151"/>
                </a:solidFill>
                <a:effectLst/>
                <a:latin typeface="Söhne"/>
              </a:rPr>
              <a:t> These are the mappings between the data values and the aesthetics of a plot. Scales can be linear, logarithmic, categorical, etc., depending on the nature of your data. The scales ensure that the data values are appropriately represented in the visual space.</a:t>
            </a:r>
          </a:p>
          <a:p>
            <a:pPr algn="l">
              <a:buFont typeface="+mj-lt"/>
              <a:buAutoNum type="arabicPeriod"/>
            </a:pPr>
            <a:r>
              <a:rPr lang="en-US" b="1" i="0" dirty="0">
                <a:solidFill>
                  <a:srgbClr val="374151"/>
                </a:solidFill>
                <a:effectLst/>
                <a:latin typeface="Söhne"/>
              </a:rPr>
              <a:t>Aesthetics:</a:t>
            </a:r>
            <a:r>
              <a:rPr lang="en-US" b="0" i="0" dirty="0">
                <a:solidFill>
                  <a:srgbClr val="374151"/>
                </a:solidFill>
                <a:effectLst/>
                <a:latin typeface="Söhne"/>
              </a:rPr>
              <a:t> These are the visual properties of the plot, such as position, color, shape, size, etc. For example, in a scatter plot, you might map the x-axis and y-axis positions to two variables, and perhaps map the color or size of the points to another variable.</a:t>
            </a:r>
          </a:p>
          <a:p>
            <a:pPr algn="l">
              <a:buFont typeface="+mj-lt"/>
              <a:buAutoNum type="arabicPeriod"/>
            </a:pPr>
            <a:endParaRPr lang="en-US" b="0" i="0" dirty="0">
              <a:solidFill>
                <a:srgbClr val="374151"/>
              </a:solidFill>
              <a:effectLst/>
              <a:latin typeface="Söhne"/>
            </a:endParaRPr>
          </a:p>
          <a:p>
            <a:pPr algn="l"/>
            <a:r>
              <a:rPr lang="en-US" b="1" i="0" dirty="0">
                <a:effectLst/>
                <a:latin typeface="Söhne"/>
              </a:rPr>
              <a:t>Linear Scale:</a:t>
            </a:r>
          </a:p>
          <a:p>
            <a:pPr algn="l">
              <a:buFont typeface="+mj-lt"/>
              <a:buAutoNum type="arabicPeriod"/>
            </a:pPr>
            <a:r>
              <a:rPr lang="en-US" b="1" i="0" dirty="0">
                <a:solidFill>
                  <a:srgbClr val="374151"/>
                </a:solidFill>
                <a:effectLst/>
                <a:latin typeface="Söhne"/>
              </a:rPr>
              <a:t>Representation:</a:t>
            </a:r>
            <a:r>
              <a:rPr lang="en-US" b="0" i="0" dirty="0">
                <a:solidFill>
                  <a:srgbClr val="374151"/>
                </a:solidFill>
                <a:effectLst/>
                <a:latin typeface="Söhne"/>
              </a:rPr>
              <a:t> In a linear scale, equal differences in values are represented by equal distances on the axis. It is a straightforward, proportional representation.</a:t>
            </a:r>
          </a:p>
          <a:p>
            <a:pPr algn="l">
              <a:buFont typeface="+mj-lt"/>
              <a:buAutoNum type="arabicPeriod"/>
            </a:pPr>
            <a:r>
              <a:rPr lang="en-US" b="1" i="0" dirty="0">
                <a:solidFill>
                  <a:srgbClr val="374151"/>
                </a:solidFill>
                <a:effectLst/>
                <a:latin typeface="Söhne"/>
              </a:rPr>
              <a:t>Visual Impact:</a:t>
            </a:r>
            <a:r>
              <a:rPr lang="en-US" b="0" i="0" dirty="0">
                <a:solidFill>
                  <a:srgbClr val="374151"/>
                </a:solidFill>
                <a:effectLst/>
                <a:latin typeface="Söhne"/>
              </a:rPr>
              <a:t> Larger values have a more pronounced visual impact, and the spacing between ticks is uniform.</a:t>
            </a:r>
          </a:p>
          <a:p>
            <a:pPr algn="l">
              <a:buFont typeface="+mj-lt"/>
              <a:buAutoNum type="arabicPeriod"/>
            </a:pPr>
            <a:r>
              <a:rPr lang="en-US" b="1" i="0" dirty="0">
                <a:solidFill>
                  <a:srgbClr val="374151"/>
                </a:solidFill>
                <a:effectLst/>
                <a:latin typeface="Söhne"/>
              </a:rPr>
              <a:t>Common Usage:</a:t>
            </a:r>
            <a:r>
              <a:rPr lang="en-US" b="0" i="0" dirty="0">
                <a:solidFill>
                  <a:srgbClr val="374151"/>
                </a:solidFill>
                <a:effectLst/>
                <a:latin typeface="Söhne"/>
              </a:rPr>
              <a:t> Linear scales are commonly used when the proportional relationships between values are crucial for accurate interpretation. They are suitable for a wide range of applications.</a:t>
            </a:r>
          </a:p>
          <a:p>
            <a:pPr algn="l">
              <a:buFont typeface="+mj-lt"/>
              <a:buAutoNum type="arabicPeriod"/>
            </a:pPr>
            <a:r>
              <a:rPr lang="en-US" b="1" i="0" dirty="0">
                <a:solidFill>
                  <a:srgbClr val="374151"/>
                </a:solidFill>
                <a:effectLst/>
                <a:latin typeface="Söhne"/>
              </a:rPr>
              <a:t>Examples:</a:t>
            </a:r>
            <a:r>
              <a:rPr lang="en-US" b="0" i="0" dirty="0">
                <a:solidFill>
                  <a:srgbClr val="374151"/>
                </a:solidFill>
                <a:effectLst/>
                <a:latin typeface="Söhne"/>
              </a:rPr>
              <a:t> The standard x-axis and y-axis on most charts and plots are typically linear scales.</a:t>
            </a:r>
          </a:p>
          <a:p>
            <a:pPr algn="l"/>
            <a:r>
              <a:rPr lang="en-US" b="1" i="0" dirty="0">
                <a:effectLst/>
                <a:latin typeface="Söhne"/>
              </a:rPr>
              <a:t>Non-linear Scale:</a:t>
            </a:r>
          </a:p>
          <a:p>
            <a:pPr algn="l">
              <a:buFont typeface="+mj-lt"/>
              <a:buAutoNum type="arabicPeriod"/>
            </a:pPr>
            <a:r>
              <a:rPr lang="en-US" b="1" i="0" dirty="0">
                <a:solidFill>
                  <a:srgbClr val="374151"/>
                </a:solidFill>
                <a:effectLst/>
                <a:latin typeface="Söhne"/>
              </a:rPr>
              <a:t>Representation:</a:t>
            </a:r>
            <a:r>
              <a:rPr lang="en-US" b="0" i="0" dirty="0">
                <a:solidFill>
                  <a:srgbClr val="374151"/>
                </a:solidFill>
                <a:effectLst/>
                <a:latin typeface="Söhne"/>
              </a:rPr>
              <a:t> In a non-linear scale, the distances between values on the axis are not uniform. It involves transforming the data using a function before plotting.</a:t>
            </a:r>
          </a:p>
          <a:p>
            <a:pPr algn="l">
              <a:buFont typeface="+mj-lt"/>
              <a:buAutoNum type="arabicPeriod"/>
            </a:pPr>
            <a:r>
              <a:rPr lang="en-US" b="1" i="0" dirty="0">
                <a:solidFill>
                  <a:srgbClr val="374151"/>
                </a:solidFill>
                <a:effectLst/>
                <a:latin typeface="Söhne"/>
              </a:rPr>
              <a:t>Visual Impact:</a:t>
            </a:r>
            <a:r>
              <a:rPr lang="en-US" b="0" i="0" dirty="0">
                <a:solidFill>
                  <a:srgbClr val="374151"/>
                </a:solidFill>
                <a:effectLst/>
                <a:latin typeface="Söhne"/>
              </a:rPr>
              <a:t> Non-linear scales can compress or expand certain ranges of values, depending on the transformation applied. They are used to highlight specific parts of the data.</a:t>
            </a:r>
          </a:p>
          <a:p>
            <a:pPr algn="l">
              <a:buFont typeface="+mj-lt"/>
              <a:buAutoNum type="arabicPeriod"/>
            </a:pPr>
            <a:r>
              <a:rPr lang="en-US" b="1" i="0" dirty="0">
                <a:solidFill>
                  <a:srgbClr val="374151"/>
                </a:solidFill>
                <a:effectLst/>
                <a:latin typeface="Söhne"/>
              </a:rPr>
              <a:t>Common Usage:</a:t>
            </a:r>
            <a:r>
              <a:rPr lang="en-US" b="0" i="0" dirty="0">
                <a:solidFill>
                  <a:srgbClr val="374151"/>
                </a:solidFill>
                <a:effectLst/>
                <a:latin typeface="Söhne"/>
              </a:rPr>
              <a:t> Non-linear scales are used when the nature of the data or the message being conveyed benefits from a non-uniform representation. Common types include logarithmic, square root, and other transformations.</a:t>
            </a:r>
          </a:p>
          <a:p>
            <a:pPr algn="l">
              <a:buFont typeface="+mj-lt"/>
              <a:buAutoNum type="arabicPeriod"/>
            </a:pPr>
            <a:r>
              <a:rPr lang="en-US" b="1" i="0" dirty="0">
                <a:solidFill>
                  <a:srgbClr val="374151"/>
                </a:solidFill>
                <a:effectLst/>
                <a:latin typeface="Söhne"/>
              </a:rPr>
              <a:t>Examples:</a:t>
            </a:r>
            <a:r>
              <a:rPr lang="en-US" b="0" i="0" dirty="0">
                <a:solidFill>
                  <a:srgbClr val="374151"/>
                </a:solidFill>
                <a:effectLst/>
                <a:latin typeface="Söhne"/>
              </a:rPr>
              <a:t> Logarithmic scales are often used for data with a wide range of values, while square root scales can be used to emphasize smaller values.</a:t>
            </a:r>
          </a:p>
          <a:p>
            <a:pPr algn="l"/>
            <a:r>
              <a:rPr lang="en-US" b="1" i="0" dirty="0">
                <a:effectLst/>
                <a:latin typeface="Söhne"/>
              </a:rPr>
              <a:t>Use Cases:</a:t>
            </a:r>
          </a:p>
          <a:p>
            <a:pPr algn="l">
              <a:buFont typeface="Arial" panose="020B0604020202020204" pitchFamily="34" charset="0"/>
              <a:buChar char="•"/>
            </a:pPr>
            <a:r>
              <a:rPr lang="en-US" b="1" i="0" dirty="0">
                <a:solidFill>
                  <a:srgbClr val="374151"/>
                </a:solidFill>
                <a:effectLst/>
                <a:latin typeface="Söhne"/>
              </a:rPr>
              <a:t>Linear Scale:</a:t>
            </a:r>
            <a:r>
              <a:rPr lang="en-US" b="0" i="0" dirty="0">
                <a:solidFill>
                  <a:srgbClr val="374151"/>
                </a:solidFill>
                <a:effectLst/>
                <a:latin typeface="Söhne"/>
              </a:rPr>
              <a:t> Appropriate when equal differences in values have equal significance. Commonly used for everyday data visualization.</a:t>
            </a:r>
          </a:p>
          <a:p>
            <a:pPr algn="l">
              <a:buFont typeface="Arial" panose="020B0604020202020204" pitchFamily="34" charset="0"/>
              <a:buChar char="•"/>
            </a:pPr>
            <a:r>
              <a:rPr lang="en-US" b="1" i="0" dirty="0">
                <a:solidFill>
                  <a:srgbClr val="374151"/>
                </a:solidFill>
                <a:effectLst/>
                <a:latin typeface="Söhne"/>
              </a:rPr>
              <a:t>Non-linear Scale:</a:t>
            </a:r>
            <a:r>
              <a:rPr lang="en-US" b="0" i="0" dirty="0">
                <a:solidFill>
                  <a:srgbClr val="374151"/>
                </a:solidFill>
                <a:effectLst/>
                <a:latin typeface="Söhne"/>
              </a:rPr>
              <a:t> Useful when dealing with data that spans multiple orders of magnitude or when certain ranges of values need emphasis. Commonly applied in scientific, financial, and specialized visualizations.</a:t>
            </a:r>
          </a:p>
          <a:p>
            <a:pPr algn="l"/>
            <a:r>
              <a:rPr lang="en-US" b="1" i="0" dirty="0">
                <a:effectLst/>
                <a:latin typeface="Söhne"/>
              </a:rPr>
              <a:t>Examples:</a:t>
            </a:r>
          </a:p>
          <a:p>
            <a:pPr algn="l">
              <a:buFont typeface="Arial" panose="020B0604020202020204" pitchFamily="34" charset="0"/>
              <a:buChar char="•"/>
            </a:pPr>
            <a:r>
              <a:rPr lang="en-US" b="1" i="0" dirty="0">
                <a:solidFill>
                  <a:srgbClr val="374151"/>
                </a:solidFill>
                <a:effectLst/>
                <a:latin typeface="Söhne"/>
              </a:rPr>
              <a:t>Linear Scale Example:</a:t>
            </a:r>
            <a:r>
              <a:rPr lang="en-US" b="0" i="0" dirty="0">
                <a:solidFill>
                  <a:srgbClr val="374151"/>
                </a:solidFill>
                <a:effectLst/>
                <a:latin typeface="Söhne"/>
              </a:rPr>
              <a:t> A simple line chart representing population growth over time.</a:t>
            </a:r>
          </a:p>
          <a:p>
            <a:pPr algn="l">
              <a:buFont typeface="Arial" panose="020B0604020202020204" pitchFamily="34" charset="0"/>
              <a:buChar char="•"/>
            </a:pPr>
            <a:r>
              <a:rPr lang="en-US" b="1" i="0" dirty="0">
                <a:solidFill>
                  <a:srgbClr val="374151"/>
                </a:solidFill>
                <a:effectLst/>
                <a:latin typeface="Söhne"/>
              </a:rPr>
              <a:t>Non-linear Scale Example:</a:t>
            </a:r>
            <a:r>
              <a:rPr lang="en-US" b="0" i="0" dirty="0">
                <a:solidFill>
                  <a:srgbClr val="374151"/>
                </a:solidFill>
                <a:effectLst/>
                <a:latin typeface="Söhne"/>
              </a:rPr>
              <a:t> A logarithmic scale used to represent earthquake magnitudes, where small differences in magnitude correspond to large differences in energy release.</a:t>
            </a:r>
          </a:p>
          <a:p>
            <a:pPr algn="l">
              <a:buFont typeface="+mj-lt"/>
              <a:buAutoNum type="arabicPeriod"/>
            </a:pPr>
            <a:endParaRPr lang="en-US" b="0" i="0" dirty="0">
              <a:solidFill>
                <a:srgbClr val="374151"/>
              </a:solidFill>
              <a:effectLst/>
              <a:latin typeface="Söhne"/>
            </a:endParaRP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6</a:t>
            </a:fld>
            <a:endParaRPr lang="en-IN"/>
          </a:p>
        </p:txBody>
      </p:sp>
    </p:spTree>
    <p:extLst>
      <p:ext uri="{BB962C8B-B14F-4D97-AF65-F5344CB8AC3E}">
        <p14:creationId xmlns:p14="http://schemas.microsoft.com/office/powerpoint/2010/main" val="119015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MinionPro-It"/>
              </a:rPr>
              <a:t>Daily temperature </a:t>
            </a:r>
            <a:r>
              <a:rPr lang="en-US" sz="1800" b="0" i="1" u="none" strike="noStrike" baseline="0" dirty="0" err="1">
                <a:latin typeface="MinionPro-It"/>
              </a:rPr>
              <a:t>normals</a:t>
            </a:r>
            <a:r>
              <a:rPr lang="en-US" sz="1800" b="0" i="1" u="none" strike="noStrike" baseline="0" dirty="0">
                <a:latin typeface="MinionPro-It"/>
              </a:rPr>
              <a:t> for four selected locations in the US. Temperature</a:t>
            </a:r>
          </a:p>
          <a:p>
            <a:pPr algn="l"/>
            <a:r>
              <a:rPr lang="en-US" sz="1800" b="0" i="1" u="none" strike="noStrike" baseline="0" dirty="0">
                <a:latin typeface="MinionPro-It"/>
              </a:rPr>
              <a:t>is mapped to the </a:t>
            </a:r>
            <a:r>
              <a:rPr lang="en-US" sz="1800" b="0" i="0" u="none" strike="noStrike" baseline="0" dirty="0">
                <a:latin typeface="MinionPro-Regular"/>
              </a:rPr>
              <a:t>y </a:t>
            </a:r>
            <a:r>
              <a:rPr lang="en-US" sz="1800" b="0" i="1" u="none" strike="noStrike" baseline="0" dirty="0">
                <a:latin typeface="MinionPro-It"/>
              </a:rPr>
              <a:t>axis, day of the year to the </a:t>
            </a:r>
            <a:r>
              <a:rPr lang="en-US" sz="1800" b="0" i="0" u="none" strike="noStrike" baseline="0" dirty="0">
                <a:latin typeface="MinionPro-Regular"/>
              </a:rPr>
              <a:t>x </a:t>
            </a:r>
            <a:r>
              <a:rPr lang="en-US" sz="1800" b="0" i="1" u="none" strike="noStrike" baseline="0" dirty="0">
                <a:latin typeface="MinionPro-It"/>
              </a:rPr>
              <a:t>axis, and location to line color. Data</a:t>
            </a:r>
          </a:p>
          <a:p>
            <a:pPr algn="l"/>
            <a:r>
              <a:rPr lang="en-IN" sz="1800" b="0" i="1" u="none" strike="noStrike" baseline="0" dirty="0">
                <a:latin typeface="MinionPro-It"/>
              </a:rPr>
              <a:t>source: NOAA</a:t>
            </a:r>
          </a:p>
          <a:p>
            <a:pPr algn="l"/>
            <a:r>
              <a:rPr lang="en-US" sz="1800" b="0" i="0" u="none" strike="noStrike" baseline="0" dirty="0">
                <a:latin typeface="MinionPro-Regular"/>
              </a:rPr>
              <a:t>is a fairly standard visualization for a temperature curve and likely the visualization</a:t>
            </a:r>
          </a:p>
          <a:p>
            <a:pPr algn="l"/>
            <a:r>
              <a:rPr lang="en-US" sz="1800" b="0" i="0" u="none" strike="noStrike" baseline="0" dirty="0">
                <a:latin typeface="MinionPro-Regular"/>
              </a:rPr>
              <a:t>most data scientists would intuitively choose first. However, it is up to us</a:t>
            </a:r>
          </a:p>
          <a:p>
            <a:pPr algn="l"/>
            <a:r>
              <a:rPr lang="en-US" sz="1800" b="0" i="0" u="none" strike="noStrike" baseline="0" dirty="0">
                <a:latin typeface="MinionPro-Regular"/>
              </a:rPr>
              <a:t>which variables we map onto which scales</a:t>
            </a:r>
          </a:p>
          <a:p>
            <a:pPr algn="l"/>
            <a:r>
              <a:rPr lang="en-US" sz="1800" b="0" i="0" u="none" strike="noStrike" baseline="0" dirty="0">
                <a:solidFill>
                  <a:srgbClr val="000000"/>
                </a:solidFill>
                <a:latin typeface="MinionPro-Regular"/>
              </a:rPr>
              <a:t>I would like to emphasize that </a:t>
            </a:r>
            <a:r>
              <a:rPr lang="en-US" sz="1800" b="0" i="0" u="none" strike="noStrike" baseline="0" dirty="0">
                <a:solidFill>
                  <a:srgbClr val="9A0000"/>
                </a:solidFill>
                <a:latin typeface="MinionPro-Regular"/>
              </a:rPr>
              <a:t>Figure 2-4 </a:t>
            </a:r>
            <a:r>
              <a:rPr lang="en-US" sz="1800" b="0" i="0" u="none" strike="noStrike" baseline="0" dirty="0">
                <a:solidFill>
                  <a:srgbClr val="000000"/>
                </a:solidFill>
                <a:latin typeface="MinionPro-Regular"/>
              </a:rPr>
              <a:t>uses two position scales (month along the </a:t>
            </a:r>
            <a:r>
              <a:rPr lang="en-US" sz="1800" b="0" i="1" u="none" strike="noStrike" baseline="0" dirty="0">
                <a:solidFill>
                  <a:srgbClr val="000000"/>
                </a:solidFill>
                <a:latin typeface="MinionPro-It"/>
              </a:rPr>
              <a:t>x</a:t>
            </a:r>
          </a:p>
          <a:p>
            <a:pPr algn="l"/>
            <a:r>
              <a:rPr lang="en-US" sz="1800" b="0" i="0" u="none" strike="noStrike" baseline="0" dirty="0">
                <a:solidFill>
                  <a:srgbClr val="000000"/>
                </a:solidFill>
                <a:latin typeface="MinionPro-Regular"/>
              </a:rPr>
              <a:t>axis and location along the </a:t>
            </a:r>
            <a:r>
              <a:rPr lang="en-US" sz="1800" b="0" i="1" u="none" strike="noStrike" baseline="0" dirty="0">
                <a:solidFill>
                  <a:srgbClr val="000000"/>
                </a:solidFill>
                <a:latin typeface="MinionPro-It"/>
              </a:rPr>
              <a:t>y </a:t>
            </a:r>
            <a:r>
              <a:rPr lang="en-US" sz="1800" b="0" i="0" u="none" strike="noStrike" baseline="0" dirty="0">
                <a:solidFill>
                  <a:srgbClr val="000000"/>
                </a:solidFill>
                <a:latin typeface="MinionPro-Regular"/>
              </a:rPr>
              <a:t>axis), but neither is a continuous scale. Month is an</a:t>
            </a:r>
          </a:p>
          <a:p>
            <a:pPr algn="l"/>
            <a:r>
              <a:rPr lang="en-US" sz="1800" b="0" i="0" u="none" strike="noStrike" baseline="0" dirty="0">
                <a:solidFill>
                  <a:srgbClr val="000000"/>
                </a:solidFill>
                <a:latin typeface="MinionPro-Regular"/>
              </a:rPr>
              <a:t>ordered factor with 12 levels and location is an unordered factor with 4 levels. Therefore,</a:t>
            </a:r>
          </a:p>
          <a:p>
            <a:pPr algn="l"/>
            <a:r>
              <a:rPr lang="en-US" sz="1800" b="0" i="0" u="none" strike="noStrike" baseline="0" dirty="0">
                <a:solidFill>
                  <a:srgbClr val="000000"/>
                </a:solidFill>
                <a:latin typeface="MinionPro-Regular"/>
              </a:rPr>
              <a:t>the two position scales are both discrete. For discrete position scales, we generally</a:t>
            </a:r>
          </a:p>
          <a:p>
            <a:pPr algn="l"/>
            <a:r>
              <a:rPr lang="en-US" sz="1800" b="0" i="0" u="none" strike="noStrike" baseline="0" dirty="0">
                <a:solidFill>
                  <a:srgbClr val="000000"/>
                </a:solidFill>
                <a:latin typeface="MinionPro-Regular"/>
              </a:rPr>
              <a:t>place the different levels of the factor at an equal spacing along the axis. If the</a:t>
            </a:r>
          </a:p>
          <a:p>
            <a:pPr algn="l"/>
            <a:r>
              <a:rPr lang="en-US" sz="1800" b="0" i="0" u="none" strike="noStrike" baseline="0" dirty="0">
                <a:solidFill>
                  <a:srgbClr val="000000"/>
                </a:solidFill>
                <a:latin typeface="MinionPro-Regular"/>
              </a:rPr>
              <a:t>factor is ordered (as is here the case for month), then the levels need to be placed in</a:t>
            </a:r>
          </a:p>
          <a:p>
            <a:pPr algn="l"/>
            <a:r>
              <a:rPr lang="en-US" sz="1800" b="0" i="0" u="none" strike="noStrike" baseline="0" dirty="0">
                <a:solidFill>
                  <a:srgbClr val="000000"/>
                </a:solidFill>
                <a:latin typeface="MinionPro-Regular"/>
              </a:rPr>
              <a:t>the appropriate order. If the factor is unordered (as is here the case for location), then</a:t>
            </a:r>
          </a:p>
          <a:p>
            <a:pPr algn="l"/>
            <a:r>
              <a:rPr lang="en-US" sz="1800" b="0" i="0" u="none" strike="noStrike" baseline="0" dirty="0">
                <a:solidFill>
                  <a:srgbClr val="000000"/>
                </a:solidFill>
                <a:latin typeface="MinionPro-Regular"/>
              </a:rPr>
              <a:t>the order is arbitrary, and we can choose any order we want. I have ordered the locations</a:t>
            </a:r>
          </a:p>
          <a:p>
            <a:pPr algn="l"/>
            <a:r>
              <a:rPr lang="en-US" sz="1800" b="0" i="0" u="none" strike="noStrike" baseline="0" dirty="0">
                <a:solidFill>
                  <a:srgbClr val="000000"/>
                </a:solidFill>
                <a:latin typeface="MinionPro-Regular"/>
              </a:rPr>
              <a:t>from overall coldest (Chicago) to overall hottest (Death Valley) to generate a</a:t>
            </a:r>
          </a:p>
          <a:p>
            <a:pPr algn="l"/>
            <a:r>
              <a:rPr lang="en-US" sz="1800" b="0" i="0" u="none" strike="noStrike" baseline="0" dirty="0">
                <a:solidFill>
                  <a:srgbClr val="000000"/>
                </a:solidFill>
                <a:latin typeface="MinionPro-Regular"/>
              </a:rPr>
              <a:t>pleasant staggering of colors. However, I could have chosen any other order and the</a:t>
            </a:r>
          </a:p>
          <a:p>
            <a:pPr algn="l"/>
            <a:r>
              <a:rPr lang="en-US" sz="1800" b="0" i="0" u="none" strike="noStrike" baseline="0" dirty="0">
                <a:solidFill>
                  <a:srgbClr val="000000"/>
                </a:solidFill>
                <a:latin typeface="MinionPro-Regular"/>
              </a:rPr>
              <a:t>figure would have been equally valid.</a:t>
            </a:r>
          </a:p>
          <a:p>
            <a:pPr algn="l"/>
            <a:r>
              <a:rPr lang="en-US" sz="1800" b="0" i="0" u="none" strike="noStrike" baseline="0" dirty="0">
                <a:solidFill>
                  <a:srgbClr val="000000"/>
                </a:solidFill>
                <a:latin typeface="MinionPro-Regular"/>
              </a:rPr>
              <a:t>Both Figures </a:t>
            </a:r>
            <a:r>
              <a:rPr lang="en-US" sz="1800" b="0" i="0" u="none" strike="noStrike" baseline="0" dirty="0">
                <a:solidFill>
                  <a:srgbClr val="9A0000"/>
                </a:solidFill>
                <a:latin typeface="MinionPro-Regular"/>
              </a:rPr>
              <a:t>2-3 </a:t>
            </a:r>
            <a:r>
              <a:rPr lang="en-US" sz="1800" b="0" i="0" u="none" strike="noStrike" baseline="0" dirty="0">
                <a:solidFill>
                  <a:srgbClr val="000000"/>
                </a:solidFill>
                <a:latin typeface="MinionPro-Regular"/>
              </a:rPr>
              <a:t>and </a:t>
            </a:r>
            <a:r>
              <a:rPr lang="en-US" sz="1800" b="0" i="0" u="none" strike="noStrike" baseline="0" dirty="0">
                <a:solidFill>
                  <a:srgbClr val="9A0000"/>
                </a:solidFill>
                <a:latin typeface="MinionPro-Regular"/>
              </a:rPr>
              <a:t>2-4 </a:t>
            </a:r>
            <a:r>
              <a:rPr lang="en-US" sz="1800" b="0" i="0" u="none" strike="noStrike" baseline="0" dirty="0">
                <a:solidFill>
                  <a:srgbClr val="000000"/>
                </a:solidFill>
                <a:latin typeface="MinionPro-Regular"/>
              </a:rPr>
              <a:t>used three scales in total, two position scales and one color</a:t>
            </a:r>
          </a:p>
          <a:p>
            <a:pPr algn="l"/>
            <a:r>
              <a:rPr lang="en-IN" sz="1800" b="0" i="0" u="none" strike="noStrike" baseline="0" dirty="0">
                <a:solidFill>
                  <a:srgbClr val="000000"/>
                </a:solidFill>
                <a:latin typeface="MinionPro-Regular"/>
              </a:rPr>
              <a:t>scale.</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7</a:t>
            </a:fld>
            <a:endParaRPr lang="en-IN"/>
          </a:p>
        </p:txBody>
      </p:sp>
    </p:spTree>
    <p:extLst>
      <p:ext uri="{BB962C8B-B14F-4D97-AF65-F5344CB8AC3E}">
        <p14:creationId xmlns:p14="http://schemas.microsoft.com/office/powerpoint/2010/main" val="92517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0" dirty="0">
                <a:solidFill>
                  <a:srgbClr val="AF00DB"/>
                </a:solidFill>
                <a:effectLst/>
                <a:latin typeface="Courier New" panose="02070309020205020404" pitchFamily="49" charset="0"/>
              </a:rPr>
              <a:t>import</a:t>
            </a:r>
            <a:r>
              <a:rPr lang="en-IN" b="0" dirty="0">
                <a:solidFill>
                  <a:srgbClr val="000000"/>
                </a:solidFill>
                <a:effectLst/>
                <a:latin typeface="Courier New" panose="02070309020205020404" pitchFamily="49" charset="0"/>
              </a:rPr>
              <a:t> seaborn </a:t>
            </a:r>
            <a:r>
              <a:rPr lang="en-IN" b="0" dirty="0">
                <a:solidFill>
                  <a:srgbClr val="AF00DB"/>
                </a:solidFill>
                <a:effectLst/>
                <a:latin typeface="Courier New" panose="02070309020205020404" pitchFamily="49" charset="0"/>
              </a:rPr>
              <a:t>as</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sns</a:t>
            </a:r>
            <a:endParaRPr lang="en-IN" b="0" dirty="0">
              <a:solidFill>
                <a:srgbClr val="000000"/>
              </a:solidFill>
              <a:effectLst/>
              <a:latin typeface="Courier New" panose="02070309020205020404" pitchFamily="49" charset="0"/>
            </a:endParaRPr>
          </a:p>
          <a:p>
            <a:r>
              <a:rPr lang="en-IN" b="0" dirty="0">
                <a:solidFill>
                  <a:srgbClr val="AF00DB"/>
                </a:solidFill>
                <a:effectLst/>
                <a:latin typeface="Courier New" panose="02070309020205020404" pitchFamily="49" charset="0"/>
              </a:rPr>
              <a:t>import</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matplotlib.pyplot</a:t>
            </a:r>
            <a:r>
              <a:rPr lang="en-IN" b="0" dirty="0">
                <a:solidFill>
                  <a:srgbClr val="000000"/>
                </a:solidFill>
                <a:effectLst/>
                <a:latin typeface="Courier New" panose="02070309020205020404" pitchFamily="49" charset="0"/>
              </a:rPr>
              <a:t> </a:t>
            </a:r>
            <a:r>
              <a:rPr lang="en-IN" b="0" dirty="0">
                <a:solidFill>
                  <a:srgbClr val="AF00DB"/>
                </a:solidFill>
                <a:effectLst/>
                <a:latin typeface="Courier New" panose="02070309020205020404" pitchFamily="49" charset="0"/>
              </a:rPr>
              <a:t>as</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plt</a:t>
            </a:r>
            <a:endParaRPr lang="en-IN" b="0" dirty="0">
              <a:solidFill>
                <a:srgbClr val="000000"/>
              </a:solidFill>
              <a:effectLst/>
              <a:latin typeface="Courier New" panose="02070309020205020404" pitchFamily="49" charset="0"/>
            </a:endParaRPr>
          </a:p>
          <a:p>
            <a:r>
              <a:rPr lang="en-IN" b="0" dirty="0">
                <a:solidFill>
                  <a:srgbClr val="AF00DB"/>
                </a:solidFill>
                <a:effectLst/>
                <a:latin typeface="Courier New" panose="02070309020205020404" pitchFamily="49" charset="0"/>
              </a:rPr>
              <a:t>import</a:t>
            </a:r>
            <a:r>
              <a:rPr lang="en-IN" b="0" dirty="0">
                <a:solidFill>
                  <a:srgbClr val="000000"/>
                </a:solidFill>
                <a:effectLst/>
                <a:latin typeface="Courier New" panose="02070309020205020404" pitchFamily="49" charset="0"/>
              </a:rPr>
              <a:t> pandas </a:t>
            </a:r>
            <a:r>
              <a:rPr lang="en-IN" b="0" dirty="0">
                <a:solidFill>
                  <a:srgbClr val="AF00DB"/>
                </a:solidFill>
                <a:effectLst/>
                <a:latin typeface="Courier New" panose="02070309020205020404" pitchFamily="49" charset="0"/>
              </a:rPr>
              <a:t>as</a:t>
            </a:r>
            <a:r>
              <a:rPr lang="en-IN" b="0" dirty="0">
                <a:solidFill>
                  <a:srgbClr val="000000"/>
                </a:solidFill>
                <a:effectLst/>
                <a:latin typeface="Courier New" panose="02070309020205020404" pitchFamily="49" charset="0"/>
              </a:rPr>
              <a:t> pd</a:t>
            </a:r>
          </a:p>
          <a:p>
            <a:r>
              <a:rPr lang="en-IN" b="0" dirty="0">
                <a:solidFill>
                  <a:srgbClr val="AF00DB"/>
                </a:solidFill>
                <a:effectLst/>
                <a:latin typeface="Courier New" panose="02070309020205020404" pitchFamily="49" charset="0"/>
              </a:rPr>
              <a:t>import</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numpy</a:t>
            </a:r>
            <a:r>
              <a:rPr lang="en-IN" b="0" dirty="0">
                <a:solidFill>
                  <a:srgbClr val="000000"/>
                </a:solidFill>
                <a:effectLst/>
                <a:latin typeface="Courier New" panose="02070309020205020404" pitchFamily="49" charset="0"/>
              </a:rPr>
              <a:t> </a:t>
            </a:r>
            <a:r>
              <a:rPr lang="en-IN" b="0" dirty="0">
                <a:solidFill>
                  <a:srgbClr val="AF00DB"/>
                </a:solidFill>
                <a:effectLst/>
                <a:latin typeface="Courier New" panose="02070309020205020404" pitchFamily="49" charset="0"/>
              </a:rPr>
              <a:t>as</a:t>
            </a:r>
            <a:r>
              <a:rPr lang="en-IN" b="0" dirty="0">
                <a:solidFill>
                  <a:srgbClr val="000000"/>
                </a:solidFill>
                <a:effectLst/>
                <a:latin typeface="Courier New" panose="02070309020205020404" pitchFamily="49" charset="0"/>
              </a:rPr>
              <a:t> np</a:t>
            </a:r>
          </a:p>
          <a:p>
            <a:br>
              <a:rPr lang="en-IN" b="0" dirty="0">
                <a:solidFill>
                  <a:srgbClr val="000000"/>
                </a:solidFill>
                <a:effectLst/>
                <a:latin typeface="Courier New" panose="02070309020205020404" pitchFamily="49" charset="0"/>
              </a:rPr>
            </a:br>
            <a:r>
              <a:rPr lang="en-IN" b="0" dirty="0">
                <a:solidFill>
                  <a:srgbClr val="008000"/>
                </a:solidFill>
                <a:effectLst/>
                <a:latin typeface="Courier New" panose="02070309020205020404" pitchFamily="49" charset="0"/>
              </a:rPr>
              <a:t># Creating a sample dataset</a:t>
            </a:r>
            <a:endParaRPr lang="en-IN" b="0" dirty="0">
              <a:solidFill>
                <a:srgbClr val="000000"/>
              </a:solidFill>
              <a:effectLst/>
              <a:latin typeface="Courier New" panose="02070309020205020404" pitchFamily="49" charset="0"/>
            </a:endParaRPr>
          </a:p>
          <a:p>
            <a:r>
              <a:rPr lang="en-IN" b="0" dirty="0" err="1">
                <a:solidFill>
                  <a:srgbClr val="000000"/>
                </a:solidFill>
                <a:effectLst/>
                <a:latin typeface="Courier New" panose="02070309020205020404" pitchFamily="49" charset="0"/>
              </a:rPr>
              <a:t>np.random.seed</a:t>
            </a:r>
            <a:r>
              <a:rPr lang="en-IN" b="0" dirty="0">
                <a:solidFill>
                  <a:srgbClr val="000000"/>
                </a:solidFill>
                <a:effectLst/>
                <a:latin typeface="Courier New" panose="02070309020205020404" pitchFamily="49" charset="0"/>
              </a:rPr>
              <a:t>(</a:t>
            </a:r>
            <a:r>
              <a:rPr lang="en-IN" b="0" dirty="0">
                <a:solidFill>
                  <a:srgbClr val="116644"/>
                </a:solidFill>
                <a:effectLst/>
                <a:latin typeface="Courier New" panose="02070309020205020404" pitchFamily="49" charset="0"/>
              </a:rPr>
              <a:t>42</a:t>
            </a:r>
            <a:r>
              <a:rPr lang="en-IN" b="0" dirty="0">
                <a:solidFill>
                  <a:srgbClr val="000000"/>
                </a:solidFill>
                <a:effectLst/>
                <a:latin typeface="Courier New" panose="02070309020205020404" pitchFamily="49" charset="0"/>
              </a:rPr>
              <a:t>)</a:t>
            </a:r>
          </a:p>
          <a:p>
            <a:r>
              <a:rPr lang="en-IN" b="0" dirty="0" err="1">
                <a:solidFill>
                  <a:srgbClr val="000000"/>
                </a:solidFill>
                <a:effectLst/>
                <a:latin typeface="Courier New" panose="02070309020205020404" pitchFamily="49" charset="0"/>
              </a:rPr>
              <a:t>num_samples</a:t>
            </a:r>
            <a:r>
              <a:rPr lang="en-IN" b="0" dirty="0">
                <a:solidFill>
                  <a:srgbClr val="000000"/>
                </a:solidFill>
                <a:effectLst/>
                <a:latin typeface="Courier New" panose="02070309020205020404" pitchFamily="49" charset="0"/>
              </a:rPr>
              <a:t> = </a:t>
            </a:r>
            <a:r>
              <a:rPr lang="en-IN" b="0" dirty="0">
                <a:solidFill>
                  <a:srgbClr val="116644"/>
                </a:solidFill>
                <a:effectLst/>
                <a:latin typeface="Courier New" panose="02070309020205020404" pitchFamily="49" charset="0"/>
              </a:rPr>
              <a:t>200</a:t>
            </a:r>
            <a:endParaRPr lang="en-IN" b="0" dirty="0">
              <a:solidFill>
                <a:srgbClr val="000000"/>
              </a:solidFill>
              <a:effectLst/>
              <a:latin typeface="Courier New" panose="02070309020205020404" pitchFamily="49" charset="0"/>
            </a:endParaRPr>
          </a:p>
          <a:p>
            <a:br>
              <a:rPr lang="en-IN" b="0" dirty="0">
                <a:solidFill>
                  <a:srgbClr val="000000"/>
                </a:solidFill>
                <a:effectLst/>
                <a:latin typeface="Courier New" panose="02070309020205020404" pitchFamily="49" charset="0"/>
              </a:rPr>
            </a:br>
            <a:r>
              <a:rPr lang="en-IN" b="0" dirty="0">
                <a:solidFill>
                  <a:srgbClr val="000000"/>
                </a:solidFill>
                <a:effectLst/>
                <a:latin typeface="Courier New" panose="02070309020205020404" pitchFamily="49" charset="0"/>
              </a:rPr>
              <a:t>data = {</a:t>
            </a:r>
          </a:p>
          <a:p>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'Age'</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np.random.randint</a:t>
            </a:r>
            <a:r>
              <a:rPr lang="en-IN" b="0" dirty="0">
                <a:solidFill>
                  <a:srgbClr val="000000"/>
                </a:solidFill>
                <a:effectLst/>
                <a:latin typeface="Courier New" panose="02070309020205020404" pitchFamily="49" charset="0"/>
              </a:rPr>
              <a:t>(</a:t>
            </a:r>
            <a:r>
              <a:rPr lang="en-IN" b="0" dirty="0">
                <a:solidFill>
                  <a:srgbClr val="116644"/>
                </a:solidFill>
                <a:effectLst/>
                <a:latin typeface="Courier New" panose="02070309020205020404" pitchFamily="49" charset="0"/>
              </a:rPr>
              <a:t>18</a:t>
            </a:r>
            <a:r>
              <a:rPr lang="en-IN" b="0" dirty="0">
                <a:solidFill>
                  <a:srgbClr val="000000"/>
                </a:solidFill>
                <a:effectLst/>
                <a:latin typeface="Courier New" panose="02070309020205020404" pitchFamily="49" charset="0"/>
              </a:rPr>
              <a:t>, </a:t>
            </a:r>
            <a:r>
              <a:rPr lang="en-IN" b="0" dirty="0">
                <a:solidFill>
                  <a:srgbClr val="116644"/>
                </a:solidFill>
                <a:effectLst/>
                <a:latin typeface="Courier New" panose="02070309020205020404" pitchFamily="49" charset="0"/>
              </a:rPr>
              <a:t>40</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num_samples</a:t>
            </a:r>
            <a:r>
              <a:rPr lang="en-IN" b="0" dirty="0">
                <a:solidFill>
                  <a:srgbClr val="000000"/>
                </a:solidFill>
                <a:effectLst/>
                <a:latin typeface="Courier New" panose="02070309020205020404" pitchFamily="49" charset="0"/>
              </a:rPr>
              <a:t>),</a:t>
            </a:r>
          </a:p>
          <a:p>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'Height'</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np.random.uniform</a:t>
            </a:r>
            <a:r>
              <a:rPr lang="en-IN" b="0" dirty="0">
                <a:solidFill>
                  <a:srgbClr val="000000"/>
                </a:solidFill>
                <a:effectLst/>
                <a:latin typeface="Courier New" panose="02070309020205020404" pitchFamily="49" charset="0"/>
              </a:rPr>
              <a:t>(</a:t>
            </a:r>
            <a:r>
              <a:rPr lang="en-IN" b="0" dirty="0">
                <a:solidFill>
                  <a:srgbClr val="116644"/>
                </a:solidFill>
                <a:effectLst/>
                <a:latin typeface="Courier New" panose="02070309020205020404" pitchFamily="49" charset="0"/>
              </a:rPr>
              <a:t>150</a:t>
            </a:r>
            <a:r>
              <a:rPr lang="en-IN" b="0" dirty="0">
                <a:solidFill>
                  <a:srgbClr val="000000"/>
                </a:solidFill>
                <a:effectLst/>
                <a:latin typeface="Courier New" panose="02070309020205020404" pitchFamily="49" charset="0"/>
              </a:rPr>
              <a:t>, </a:t>
            </a:r>
            <a:r>
              <a:rPr lang="en-IN" b="0" dirty="0">
                <a:solidFill>
                  <a:srgbClr val="116644"/>
                </a:solidFill>
                <a:effectLst/>
                <a:latin typeface="Courier New" panose="02070309020205020404" pitchFamily="49" charset="0"/>
              </a:rPr>
              <a:t>190</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num_samples</a:t>
            </a:r>
            <a:r>
              <a:rPr lang="en-IN" b="0" dirty="0">
                <a:solidFill>
                  <a:srgbClr val="000000"/>
                </a:solidFill>
                <a:effectLst/>
                <a:latin typeface="Courier New" panose="02070309020205020404" pitchFamily="49" charset="0"/>
              </a:rPr>
              <a:t>),</a:t>
            </a:r>
          </a:p>
          <a:p>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'Income'</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np.random.normal</a:t>
            </a:r>
            <a:r>
              <a:rPr lang="en-IN" b="0" dirty="0">
                <a:solidFill>
                  <a:srgbClr val="000000"/>
                </a:solidFill>
                <a:effectLst/>
                <a:latin typeface="Courier New" panose="02070309020205020404" pitchFamily="49" charset="0"/>
              </a:rPr>
              <a:t>(</a:t>
            </a:r>
            <a:r>
              <a:rPr lang="en-IN" b="0" dirty="0">
                <a:solidFill>
                  <a:srgbClr val="116644"/>
                </a:solidFill>
                <a:effectLst/>
                <a:latin typeface="Courier New" panose="02070309020205020404" pitchFamily="49" charset="0"/>
              </a:rPr>
              <a:t>50000</a:t>
            </a:r>
            <a:r>
              <a:rPr lang="en-IN" b="0" dirty="0">
                <a:solidFill>
                  <a:srgbClr val="000000"/>
                </a:solidFill>
                <a:effectLst/>
                <a:latin typeface="Courier New" panose="02070309020205020404" pitchFamily="49" charset="0"/>
              </a:rPr>
              <a:t>, </a:t>
            </a:r>
            <a:r>
              <a:rPr lang="en-IN" b="0" dirty="0">
                <a:solidFill>
                  <a:srgbClr val="116644"/>
                </a:solidFill>
                <a:effectLst/>
                <a:latin typeface="Courier New" panose="02070309020205020404" pitchFamily="49" charset="0"/>
              </a:rPr>
              <a:t>10000</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num_samples</a:t>
            </a:r>
            <a:r>
              <a:rPr lang="en-IN" b="0" dirty="0">
                <a:solidFill>
                  <a:srgbClr val="000000"/>
                </a:solidFill>
                <a:effectLst/>
                <a:latin typeface="Courier New" panose="02070309020205020404" pitchFamily="49" charset="0"/>
              </a:rPr>
              <a:t>),</a:t>
            </a:r>
          </a:p>
          <a:p>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'Education Level'</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np.random.choice</a:t>
            </a:r>
            <a:r>
              <a:rPr lang="en-IN" b="0" dirty="0">
                <a:solidFill>
                  <a:srgbClr val="000000"/>
                </a:solidFill>
                <a:effectLst/>
                <a:latin typeface="Courier New" panose="02070309020205020404" pitchFamily="49" charset="0"/>
              </a:rPr>
              <a:t>([</a:t>
            </a:r>
            <a:r>
              <a:rPr lang="en-IN" b="0" dirty="0">
                <a:solidFill>
                  <a:srgbClr val="A31515"/>
                </a:solidFill>
                <a:effectLst/>
                <a:latin typeface="Courier New" panose="02070309020205020404" pitchFamily="49" charset="0"/>
              </a:rPr>
              <a:t>'High School'</a:t>
            </a:r>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'Bachelor'</a:t>
            </a:r>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'Master'</a:t>
            </a:r>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'PhD'</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num_samples</a:t>
            </a:r>
            <a:r>
              <a:rPr lang="en-IN" b="0" dirty="0">
                <a:solidFill>
                  <a:srgbClr val="000000"/>
                </a:solidFill>
                <a:effectLst/>
                <a:latin typeface="Courier New" panose="02070309020205020404" pitchFamily="49" charset="0"/>
              </a:rPr>
              <a:t>),</a:t>
            </a:r>
          </a:p>
          <a:p>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'Performance Rating'</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np.random.randint</a:t>
            </a:r>
            <a:r>
              <a:rPr lang="en-IN" b="0" dirty="0">
                <a:solidFill>
                  <a:srgbClr val="000000"/>
                </a:solidFill>
                <a:effectLst/>
                <a:latin typeface="Courier New" panose="02070309020205020404" pitchFamily="49" charset="0"/>
              </a:rPr>
              <a:t>(</a:t>
            </a:r>
            <a:r>
              <a:rPr lang="en-IN" b="0" dirty="0">
                <a:solidFill>
                  <a:srgbClr val="116644"/>
                </a:solidFill>
                <a:effectLst/>
                <a:latin typeface="Courier New" panose="02070309020205020404" pitchFamily="49" charset="0"/>
              </a:rPr>
              <a:t>1</a:t>
            </a:r>
            <a:r>
              <a:rPr lang="en-IN" b="0" dirty="0">
                <a:solidFill>
                  <a:srgbClr val="000000"/>
                </a:solidFill>
                <a:effectLst/>
                <a:latin typeface="Courier New" panose="02070309020205020404" pitchFamily="49" charset="0"/>
              </a:rPr>
              <a:t>, </a:t>
            </a:r>
            <a:r>
              <a:rPr lang="en-IN" b="0" dirty="0">
                <a:solidFill>
                  <a:srgbClr val="116644"/>
                </a:solidFill>
                <a:effectLst/>
                <a:latin typeface="Courier New" panose="02070309020205020404" pitchFamily="49" charset="0"/>
              </a:rPr>
              <a:t>6</a:t>
            </a:r>
            <a:r>
              <a:rPr lang="en-IN" b="0" dirty="0">
                <a:solidFill>
                  <a:srgbClr val="000000"/>
                </a:solidFill>
                <a:effectLst/>
                <a:latin typeface="Courier New" panose="02070309020205020404" pitchFamily="49" charset="0"/>
              </a:rPr>
              <a:t>, </a:t>
            </a:r>
            <a:r>
              <a:rPr lang="en-IN" b="0" dirty="0" err="1">
                <a:solidFill>
                  <a:srgbClr val="000000"/>
                </a:solidFill>
                <a:effectLst/>
                <a:latin typeface="Courier New" panose="02070309020205020404" pitchFamily="49" charset="0"/>
              </a:rPr>
              <a:t>num_samples</a:t>
            </a:r>
            <a:r>
              <a:rPr lang="en-IN" b="0" dirty="0">
                <a:solidFill>
                  <a:srgbClr val="000000"/>
                </a:solidFill>
                <a:effectLst/>
                <a:latin typeface="Courier New" panose="02070309020205020404" pitchFamily="49" charset="0"/>
              </a:rPr>
              <a:t>)</a:t>
            </a:r>
          </a:p>
          <a:p>
            <a:r>
              <a:rPr lang="en-IN" b="0" dirty="0">
                <a:solidFill>
                  <a:srgbClr val="000000"/>
                </a:solidFill>
                <a:effectLst/>
                <a:latin typeface="Courier New" panose="02070309020205020404" pitchFamily="49" charset="0"/>
              </a:rPr>
              <a:t>}</a:t>
            </a:r>
          </a:p>
          <a:p>
            <a:br>
              <a:rPr lang="en-IN" b="0" dirty="0">
                <a:solidFill>
                  <a:srgbClr val="000000"/>
                </a:solidFill>
                <a:effectLst/>
                <a:latin typeface="Courier New" panose="02070309020205020404" pitchFamily="49" charset="0"/>
              </a:rPr>
            </a:br>
            <a:r>
              <a:rPr lang="en-IN" b="0" dirty="0">
                <a:solidFill>
                  <a:srgbClr val="000000"/>
                </a:solidFill>
                <a:effectLst/>
                <a:latin typeface="Courier New" panose="02070309020205020404" pitchFamily="49" charset="0"/>
              </a:rPr>
              <a:t>df = </a:t>
            </a:r>
            <a:r>
              <a:rPr lang="en-IN" b="0" dirty="0" err="1">
                <a:solidFill>
                  <a:srgbClr val="000000"/>
                </a:solidFill>
                <a:effectLst/>
                <a:latin typeface="Courier New" panose="02070309020205020404" pitchFamily="49" charset="0"/>
              </a:rPr>
              <a:t>pd.DataFrame</a:t>
            </a:r>
            <a:r>
              <a:rPr lang="en-IN" b="0" dirty="0">
                <a:solidFill>
                  <a:srgbClr val="000000"/>
                </a:solidFill>
                <a:effectLst/>
                <a:latin typeface="Courier New" panose="02070309020205020404" pitchFamily="49" charset="0"/>
              </a:rPr>
              <a:t>(data)</a:t>
            </a:r>
          </a:p>
          <a:p>
            <a:br>
              <a:rPr lang="en-IN" b="0" dirty="0">
                <a:solidFill>
                  <a:srgbClr val="000000"/>
                </a:solidFill>
                <a:effectLst/>
                <a:latin typeface="Courier New" panose="02070309020205020404" pitchFamily="49" charset="0"/>
              </a:rPr>
            </a:br>
            <a:r>
              <a:rPr lang="en-IN" b="0" dirty="0">
                <a:solidFill>
                  <a:srgbClr val="008000"/>
                </a:solidFill>
                <a:effectLst/>
                <a:latin typeface="Courier New" panose="02070309020205020404" pitchFamily="49" charset="0"/>
              </a:rPr>
              <a:t># Creating a </a:t>
            </a:r>
            <a:r>
              <a:rPr lang="en-IN" b="0" dirty="0" err="1">
                <a:solidFill>
                  <a:srgbClr val="008000"/>
                </a:solidFill>
                <a:effectLst/>
                <a:latin typeface="Courier New" panose="02070309020205020404" pitchFamily="49" charset="0"/>
              </a:rPr>
              <a:t>pairplot</a:t>
            </a:r>
            <a:r>
              <a:rPr lang="en-IN" b="0" dirty="0">
                <a:solidFill>
                  <a:srgbClr val="008000"/>
                </a:solidFill>
                <a:effectLst/>
                <a:latin typeface="Courier New" panose="02070309020205020404" pitchFamily="49" charset="0"/>
              </a:rPr>
              <a:t> with five scales</a:t>
            </a:r>
            <a:endParaRPr lang="en-IN" b="0" dirty="0">
              <a:solidFill>
                <a:srgbClr val="000000"/>
              </a:solidFill>
              <a:effectLst/>
              <a:latin typeface="Courier New" panose="02070309020205020404" pitchFamily="49" charset="0"/>
            </a:endParaRPr>
          </a:p>
          <a:p>
            <a:r>
              <a:rPr lang="en-IN" b="0" dirty="0" err="1">
                <a:solidFill>
                  <a:srgbClr val="000000"/>
                </a:solidFill>
                <a:effectLst/>
                <a:latin typeface="Courier New" panose="02070309020205020404" pitchFamily="49" charset="0"/>
              </a:rPr>
              <a:t>sns.pairplot</a:t>
            </a:r>
            <a:r>
              <a:rPr lang="en-IN" b="0" dirty="0">
                <a:solidFill>
                  <a:srgbClr val="000000"/>
                </a:solidFill>
                <a:effectLst/>
                <a:latin typeface="Courier New" panose="02070309020205020404" pitchFamily="49" charset="0"/>
              </a:rPr>
              <a:t>(df, hue=</a:t>
            </a:r>
            <a:r>
              <a:rPr lang="en-IN" b="0" dirty="0">
                <a:solidFill>
                  <a:srgbClr val="A31515"/>
                </a:solidFill>
                <a:effectLst/>
                <a:latin typeface="Courier New" panose="02070309020205020404" pitchFamily="49" charset="0"/>
              </a:rPr>
              <a:t>'Education Level'</a:t>
            </a:r>
            <a:r>
              <a:rPr lang="en-IN" b="0" dirty="0">
                <a:solidFill>
                  <a:srgbClr val="000000"/>
                </a:solidFill>
                <a:effectLst/>
                <a:latin typeface="Courier New" panose="02070309020205020404" pitchFamily="49" charset="0"/>
              </a:rPr>
              <a:t>, palette=</a:t>
            </a:r>
            <a:r>
              <a:rPr lang="en-IN" b="0" dirty="0">
                <a:solidFill>
                  <a:srgbClr val="A31515"/>
                </a:solidFill>
                <a:effectLst/>
                <a:latin typeface="Courier New" panose="02070309020205020404" pitchFamily="49" charset="0"/>
              </a:rPr>
              <a:t>'Set1'</a:t>
            </a:r>
            <a:r>
              <a:rPr lang="en-IN" b="0" dirty="0">
                <a:solidFill>
                  <a:srgbClr val="000000"/>
                </a:solidFill>
                <a:effectLst/>
                <a:latin typeface="Courier New" panose="02070309020205020404" pitchFamily="49" charset="0"/>
              </a:rPr>
              <a:t>, markers=[</a:t>
            </a:r>
            <a:r>
              <a:rPr lang="en-IN" b="0" dirty="0">
                <a:solidFill>
                  <a:srgbClr val="A31515"/>
                </a:solidFill>
                <a:effectLst/>
                <a:latin typeface="Courier New" panose="02070309020205020404" pitchFamily="49" charset="0"/>
              </a:rPr>
              <a:t>"o"</a:t>
            </a:r>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"s"</a:t>
            </a:r>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"D"</a:t>
            </a:r>
            <a:r>
              <a:rPr lang="en-IN" b="0" dirty="0">
                <a:solidFill>
                  <a:srgbClr val="000000"/>
                </a:solidFill>
                <a:effectLst/>
                <a:latin typeface="Courier New" panose="02070309020205020404" pitchFamily="49" charset="0"/>
              </a:rPr>
              <a:t>, </a:t>
            </a:r>
            <a:r>
              <a:rPr lang="en-IN" b="0" dirty="0">
                <a:solidFill>
                  <a:srgbClr val="A31515"/>
                </a:solidFill>
                <a:effectLst/>
                <a:latin typeface="Courier New" panose="02070309020205020404" pitchFamily="49" charset="0"/>
              </a:rPr>
              <a:t>"^"</a:t>
            </a:r>
            <a:r>
              <a:rPr lang="en-IN" b="0" dirty="0">
                <a:solidFill>
                  <a:srgbClr val="000000"/>
                </a:solidFill>
                <a:effectLst/>
                <a:latin typeface="Courier New" panose="02070309020205020404" pitchFamily="49" charset="0"/>
              </a:rPr>
              <a:t>])</a:t>
            </a:r>
          </a:p>
          <a:p>
            <a:r>
              <a:rPr lang="en-IN" b="0" dirty="0" err="1">
                <a:solidFill>
                  <a:srgbClr val="000000"/>
                </a:solidFill>
                <a:effectLst/>
                <a:latin typeface="Courier New" panose="02070309020205020404" pitchFamily="49" charset="0"/>
              </a:rPr>
              <a:t>plt.suptitle</a:t>
            </a:r>
            <a:r>
              <a:rPr lang="en-IN" b="0" dirty="0">
                <a:solidFill>
                  <a:srgbClr val="000000"/>
                </a:solidFill>
                <a:effectLst/>
                <a:latin typeface="Courier New" panose="02070309020205020404" pitchFamily="49" charset="0"/>
              </a:rPr>
              <a:t>(</a:t>
            </a:r>
            <a:r>
              <a:rPr lang="en-IN" b="0" dirty="0">
                <a:solidFill>
                  <a:srgbClr val="A31515"/>
                </a:solidFill>
                <a:effectLst/>
                <a:latin typeface="Courier New" panose="02070309020205020404" pitchFamily="49" charset="0"/>
              </a:rPr>
              <a:t>'</a:t>
            </a:r>
            <a:r>
              <a:rPr lang="en-IN" b="0" dirty="0" err="1">
                <a:solidFill>
                  <a:srgbClr val="A31515"/>
                </a:solidFill>
                <a:effectLst/>
                <a:latin typeface="Courier New" panose="02070309020205020404" pitchFamily="49" charset="0"/>
              </a:rPr>
              <a:t>Pairplot</a:t>
            </a:r>
            <a:r>
              <a:rPr lang="en-IN" b="0" dirty="0">
                <a:solidFill>
                  <a:srgbClr val="A31515"/>
                </a:solidFill>
                <a:effectLst/>
                <a:latin typeface="Courier New" panose="02070309020205020404" pitchFamily="49" charset="0"/>
              </a:rPr>
              <a:t> with Five Scales'</a:t>
            </a:r>
            <a:r>
              <a:rPr lang="en-IN" b="0" dirty="0">
                <a:solidFill>
                  <a:srgbClr val="000000"/>
                </a:solidFill>
                <a:effectLst/>
                <a:latin typeface="Courier New" panose="02070309020205020404" pitchFamily="49" charset="0"/>
              </a:rPr>
              <a:t>, y=</a:t>
            </a:r>
            <a:r>
              <a:rPr lang="en-IN" b="0" dirty="0">
                <a:solidFill>
                  <a:srgbClr val="116644"/>
                </a:solidFill>
                <a:effectLst/>
                <a:latin typeface="Courier New" panose="02070309020205020404" pitchFamily="49" charset="0"/>
              </a:rPr>
              <a:t>1.02</a:t>
            </a:r>
            <a:r>
              <a:rPr lang="en-IN" b="0" dirty="0">
                <a:solidFill>
                  <a:srgbClr val="000000"/>
                </a:solidFill>
                <a:effectLst/>
                <a:latin typeface="Courier New" panose="02070309020205020404" pitchFamily="49" charset="0"/>
              </a:rPr>
              <a:t>)</a:t>
            </a:r>
          </a:p>
          <a:p>
            <a:r>
              <a:rPr lang="en-IN" b="0" dirty="0" err="1">
                <a:solidFill>
                  <a:srgbClr val="000000"/>
                </a:solidFill>
                <a:effectLst/>
                <a:latin typeface="Courier New" panose="02070309020205020404" pitchFamily="49" charset="0"/>
              </a:rPr>
              <a:t>plt.show</a:t>
            </a:r>
            <a:r>
              <a:rPr lang="en-IN" b="0" dirty="0">
                <a:solidFill>
                  <a:srgbClr val="000000"/>
                </a:solidFill>
                <a:effectLst/>
                <a:latin typeface="Courier New" panose="02070309020205020404" pitchFamily="49" charset="0"/>
              </a:rPr>
              <a:t>()</a:t>
            </a:r>
          </a:p>
          <a:p>
            <a:br>
              <a:rPr lang="en-IN" b="0" dirty="0">
                <a:solidFill>
                  <a:srgbClr val="000000"/>
                </a:solidFill>
                <a:effectLst/>
                <a:latin typeface="Courier New" panose="02070309020205020404" pitchFamily="49" charset="0"/>
              </a:rPr>
            </a:br>
            <a:endParaRPr lang="en-IN" b="0" dirty="0">
              <a:solidFill>
                <a:srgbClr val="000000"/>
              </a:solidFill>
              <a:effectLst/>
              <a:latin typeface="Courier New" panose="02070309020205020404" pitchFamily="49" charset="0"/>
            </a:endParaRP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8</a:t>
            </a:fld>
            <a:endParaRPr lang="en-IN"/>
          </a:p>
        </p:txBody>
      </p:sp>
    </p:spTree>
    <p:extLst>
      <p:ext uri="{BB962C8B-B14F-4D97-AF65-F5344CB8AC3E}">
        <p14:creationId xmlns:p14="http://schemas.microsoft.com/office/powerpoint/2010/main" val="52603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Coordinate systems and axes are fundamental concepts in the field of mathematics and graphics, especially when it comes to data visualization and plotting. They provide a framework for specifying the positions of points in space and are essential for creating meaningful visualizations.</a:t>
            </a:r>
          </a:p>
          <a:p>
            <a:pPr algn="l">
              <a:buFont typeface="+mj-lt"/>
              <a:buAutoNum type="arabicPeriod"/>
            </a:pPr>
            <a:r>
              <a:rPr lang="en-US" b="1" i="0" dirty="0">
                <a:solidFill>
                  <a:srgbClr val="374151"/>
                </a:solidFill>
                <a:effectLst/>
                <a:latin typeface="Söhne"/>
              </a:rPr>
              <a:t>Coordinate System:</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 coordinate system is a system that uses one or more numbers, or coordinates, to uniquely determine the position of a point or other geometric element.</a:t>
            </a:r>
          </a:p>
          <a:p>
            <a:pPr marL="742950" lvl="1" indent="-285750" algn="l">
              <a:buFont typeface="+mj-lt"/>
              <a:buAutoNum type="arabicPeriod"/>
            </a:pPr>
            <a:r>
              <a:rPr lang="en-US" b="0" i="0" dirty="0">
                <a:solidFill>
                  <a:srgbClr val="374151"/>
                </a:solidFill>
                <a:effectLst/>
                <a:latin typeface="Söhne"/>
              </a:rPr>
              <a:t>The most common coordinate systems are Cartesian coordinates and polar coordinates.</a:t>
            </a:r>
          </a:p>
          <a:p>
            <a:pPr marL="742950" lvl="1" indent="-285750" algn="l">
              <a:buFont typeface="+mj-lt"/>
              <a:buAutoNum type="arabicPeriod"/>
            </a:pPr>
            <a:r>
              <a:rPr lang="en-US" b="0" i="0" dirty="0">
                <a:solidFill>
                  <a:srgbClr val="374151"/>
                </a:solidFill>
                <a:effectLst/>
                <a:latin typeface="Söhne"/>
              </a:rPr>
              <a:t>In a Cartesian coordinate system, points are located using two or more perpendicular axes (usually x and y) intersecting at a point called the origin. The coordinates (x, y) specify the position of a point in relation to the origin.</a:t>
            </a:r>
          </a:p>
          <a:p>
            <a:pPr marL="742950" lvl="1" indent="-285750" algn="l">
              <a:buFont typeface="+mj-lt"/>
              <a:buAutoNum type="arabicPeriod"/>
            </a:pPr>
            <a:r>
              <a:rPr lang="en-US" b="0" i="0" dirty="0">
                <a:solidFill>
                  <a:srgbClr val="374151"/>
                </a:solidFill>
                <a:effectLst/>
                <a:latin typeface="Söhne"/>
              </a:rPr>
              <a:t>In a polar coordinate system, points are located using a distance and an angle from a reference point (usually the origin).</a:t>
            </a:r>
          </a:p>
          <a:p>
            <a:pPr algn="l">
              <a:buFont typeface="+mj-lt"/>
              <a:buAutoNum type="arabicPeriod"/>
            </a:pPr>
            <a:r>
              <a:rPr lang="en-US" b="1" i="0" dirty="0">
                <a:solidFill>
                  <a:srgbClr val="374151"/>
                </a:solidFill>
                <a:effectLst/>
                <a:latin typeface="Söhne"/>
              </a:rPr>
              <a:t>Axes: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Axes are the lines or vectors along which coordinates are measured.</a:t>
            </a:r>
          </a:p>
          <a:p>
            <a:pPr marL="742950" lvl="1" indent="-285750" algn="l">
              <a:buFont typeface="+mj-lt"/>
              <a:buAutoNum type="arabicPeriod"/>
            </a:pPr>
            <a:r>
              <a:rPr lang="en-US" b="0" i="0" dirty="0">
                <a:solidFill>
                  <a:srgbClr val="374151"/>
                </a:solidFill>
                <a:effectLst/>
                <a:latin typeface="Söhne"/>
              </a:rPr>
              <a:t>In a Cartesian coordinate system, there are typically two axes: the x-axis and the y-axis. These axes are perpendicular to each other at the origin.</a:t>
            </a:r>
          </a:p>
          <a:p>
            <a:pPr marL="742950" lvl="1" indent="-285750" algn="l">
              <a:buFont typeface="+mj-lt"/>
              <a:buAutoNum type="arabicPeriod"/>
            </a:pPr>
            <a:r>
              <a:rPr lang="en-US" b="0" i="0" dirty="0">
                <a:solidFill>
                  <a:srgbClr val="374151"/>
                </a:solidFill>
                <a:effectLst/>
                <a:latin typeface="Söhne"/>
              </a:rPr>
              <a:t>The x-axis is the horizontal line, and the y-axis is the vertical line. Together, they form a plane.</a:t>
            </a:r>
          </a:p>
          <a:p>
            <a:pPr marL="742950" lvl="1" indent="-285750" algn="l">
              <a:buFont typeface="+mj-lt"/>
              <a:buAutoNum type="arabicPeriod"/>
            </a:pPr>
            <a:r>
              <a:rPr lang="en-US" b="0" i="0" dirty="0">
                <a:solidFill>
                  <a:srgbClr val="374151"/>
                </a:solidFill>
                <a:effectLst/>
                <a:latin typeface="Söhne"/>
              </a:rPr>
              <a:t>Additional axes can be introduced for three-dimensional coordinate systems, where you might have x, y, and z axes.</a:t>
            </a:r>
          </a:p>
          <a:p>
            <a:pPr algn="l"/>
            <a:r>
              <a:rPr lang="en-US" b="0" i="0" dirty="0">
                <a:solidFill>
                  <a:srgbClr val="374151"/>
                </a:solidFill>
                <a:effectLst/>
                <a:latin typeface="Söhne"/>
              </a:rPr>
              <a:t>In the context of data visualization:</a:t>
            </a:r>
          </a:p>
          <a:p>
            <a:pPr algn="l">
              <a:buFont typeface="Arial" panose="020B0604020202020204" pitchFamily="34" charset="0"/>
              <a:buChar char="•"/>
            </a:pPr>
            <a:r>
              <a:rPr lang="en-US" b="1" i="0" dirty="0">
                <a:solidFill>
                  <a:srgbClr val="374151"/>
                </a:solidFill>
                <a:effectLst/>
                <a:latin typeface="Söhne"/>
              </a:rPr>
              <a:t>2D Plotting:</a:t>
            </a:r>
            <a:r>
              <a:rPr lang="en-US" b="0" i="0" dirty="0">
                <a:solidFill>
                  <a:srgbClr val="374151"/>
                </a:solidFill>
                <a:effectLst/>
                <a:latin typeface="Söhne"/>
              </a:rPr>
              <a:t> In a 2D plot, you typically have x and y axes. These can represent different variables, such as time, distance, or categories, depending on the nature of your data.</a:t>
            </a:r>
          </a:p>
          <a:p>
            <a:pPr algn="l">
              <a:buFont typeface="Arial" panose="020B0604020202020204" pitchFamily="34" charset="0"/>
              <a:buChar char="•"/>
            </a:pPr>
            <a:r>
              <a:rPr lang="en-US" b="1" i="0" dirty="0">
                <a:solidFill>
                  <a:srgbClr val="374151"/>
                </a:solidFill>
                <a:effectLst/>
                <a:latin typeface="Söhne"/>
              </a:rPr>
              <a:t>3D Plotting:</a:t>
            </a:r>
            <a:r>
              <a:rPr lang="en-US" b="0" i="0" dirty="0">
                <a:solidFill>
                  <a:srgbClr val="374151"/>
                </a:solidFill>
                <a:effectLst/>
                <a:latin typeface="Söhne"/>
              </a:rPr>
              <a:t> In a 3D plot, you might have x, y, and z axes. This allows you to visualize relationships between three variables.</a:t>
            </a:r>
          </a:p>
          <a:p>
            <a:pPr algn="l">
              <a:buFont typeface="Arial" panose="020B0604020202020204" pitchFamily="34" charset="0"/>
              <a:buChar char="•"/>
            </a:pPr>
            <a:r>
              <a:rPr lang="en-US" b="1" i="0" dirty="0">
                <a:solidFill>
                  <a:srgbClr val="374151"/>
                </a:solidFill>
                <a:effectLst/>
                <a:latin typeface="Söhne"/>
              </a:rPr>
              <a:t>Multivariate Plotting:</a:t>
            </a:r>
            <a:r>
              <a:rPr lang="en-US" b="0" i="0" dirty="0">
                <a:solidFill>
                  <a:srgbClr val="374151"/>
                </a:solidFill>
                <a:effectLst/>
                <a:latin typeface="Söhne"/>
              </a:rPr>
              <a:t> For more than three variables, you might use techniques like color, size, or shape to represent additional dimensions.</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9</a:t>
            </a:fld>
            <a:endParaRPr lang="en-IN"/>
          </a:p>
        </p:txBody>
      </p:sp>
    </p:spTree>
    <p:extLst>
      <p:ext uri="{BB962C8B-B14F-4D97-AF65-F5344CB8AC3E}">
        <p14:creationId xmlns:p14="http://schemas.microsoft.com/office/powerpoint/2010/main" val="109365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A tall and narrow figure emphasizes change along the </a:t>
            </a:r>
            <a:r>
              <a:rPr lang="en-US" sz="1800" b="0" i="1" u="none" strike="noStrike" baseline="0" dirty="0">
                <a:latin typeface="MinionPro-It"/>
              </a:rPr>
              <a:t>y </a:t>
            </a:r>
            <a:r>
              <a:rPr lang="en-US" sz="1800" b="0" i="0" u="none" strike="noStrike" baseline="0" dirty="0">
                <a:latin typeface="MinionPro-Regular"/>
              </a:rPr>
              <a:t>axis and a short and</a:t>
            </a:r>
          </a:p>
          <a:p>
            <a:pPr algn="l"/>
            <a:r>
              <a:rPr lang="en-US" sz="1800" b="0" i="0" u="none" strike="noStrike" baseline="0" dirty="0">
                <a:latin typeface="MinionPro-Regular"/>
              </a:rPr>
              <a:t>wide figure does the opposite. Ideally, we want to choose an aspect ratio that ensures</a:t>
            </a:r>
          </a:p>
          <a:p>
            <a:pPr algn="l"/>
            <a:r>
              <a:rPr lang="en-US" sz="1800" b="0" i="0" u="none" strike="noStrike" baseline="0" dirty="0">
                <a:latin typeface="MinionPro-Regular"/>
              </a:rPr>
              <a:t>that any important differences in position are noticeable.</a:t>
            </a:r>
          </a:p>
          <a:p>
            <a:pPr algn="l"/>
            <a:r>
              <a:rPr lang="en-US" b="0" i="0" dirty="0">
                <a:solidFill>
                  <a:srgbClr val="374151"/>
                </a:solidFill>
                <a:effectLst/>
                <a:latin typeface="Söhne"/>
              </a:rPr>
              <a:t>In the context of plotting, adjusting the aspect ratio can significantly impact how the data is perceived visually. An aspect ratio that is not equal might stretch or compress the plot, altering the appearance of shapes and patterns.</a:t>
            </a:r>
          </a:p>
          <a:p>
            <a:pPr algn="l"/>
            <a:endParaRPr lang="en-US" b="0" i="0" dirty="0">
              <a:solidFill>
                <a:srgbClr val="374151"/>
              </a:solidFill>
              <a:effectLst/>
              <a:latin typeface="Söhne"/>
            </a:endParaRPr>
          </a:p>
          <a:p>
            <a:pPr algn="l"/>
            <a:r>
              <a:rPr lang="en-US" b="0" i="0" dirty="0">
                <a:solidFill>
                  <a:srgbClr val="374151"/>
                </a:solidFill>
                <a:effectLst/>
                <a:latin typeface="Söhne"/>
              </a:rPr>
              <a:t>Adjusting the aspect ratio can be crucial in situations where maintaining the proportional relationship between the axes is important for accurate interpretation, especially when dealing with geographical maps, images, or any other data where the spatial relationship matters.</a:t>
            </a:r>
          </a:p>
          <a:p>
            <a:pPr algn="l"/>
            <a:r>
              <a:rPr lang="en-US" b="0" i="0" dirty="0">
                <a:solidFill>
                  <a:srgbClr val="374151"/>
                </a:solidFill>
                <a:effectLst/>
                <a:latin typeface="Söhne"/>
              </a:rPr>
              <a:t>Keep in mind that aspect ratio is just one aspect (pun intended) of fine-tuning a plot. The appropriate aspect ratio depends on the nature of your data and the message you want to convey.</a:t>
            </a:r>
          </a:p>
          <a:p>
            <a:pPr algn="l"/>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10</a:t>
            </a:fld>
            <a:endParaRPr lang="en-IN"/>
          </a:p>
        </p:txBody>
      </p:sp>
    </p:spTree>
    <p:extLst>
      <p:ext uri="{BB962C8B-B14F-4D97-AF65-F5344CB8AC3E}">
        <p14:creationId xmlns:p14="http://schemas.microsoft.com/office/powerpoint/2010/main" val="322570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310" y="646429"/>
            <a:ext cx="10679379" cy="375919"/>
          </a:xfrm>
          <a:prstGeom prst="rect">
            <a:avLst/>
          </a:prstGeom>
        </p:spPr>
        <p:txBody>
          <a:bodyPr wrap="square" lIns="0" tIns="0" rIns="0" bIns="0">
            <a:spAutoFit/>
          </a:bodyPr>
          <a:lstStyle>
            <a:lvl1pPr>
              <a:defRPr sz="2400" b="1" i="0">
                <a:solidFill>
                  <a:srgbClr val="0E6EC5"/>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D708-C3CE-42C4-392C-2616BE7B6E9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0D56B8F-C723-4F18-B6D5-0EE7840FF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E1C2-6A37-33F4-7670-04A11F9DA7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3A189F-E3FB-E9A7-107B-575AD18F6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BFCE1D-9CE8-FADC-80C6-6D8A83BE56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C59ED8B-BA94-D736-AAC8-2180438E5395}"/>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8" name="Footer Placeholder 7">
            <a:extLst>
              <a:ext uri="{FF2B5EF4-FFF2-40B4-BE49-F238E27FC236}">
                <a16:creationId xmlns:a16="http://schemas.microsoft.com/office/drawing/2014/main" id="{778F7822-7499-2C0E-D829-6DDB2FF0B27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64A96AB-55BB-57C9-D2B6-0EF4EE69D55A}"/>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325728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DF81-EA8D-83C3-8267-CA643B00639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CCA983-0AE5-F30C-A064-4C585E5D7041}"/>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4" name="Footer Placeholder 3">
            <a:extLst>
              <a:ext uri="{FF2B5EF4-FFF2-40B4-BE49-F238E27FC236}">
                <a16:creationId xmlns:a16="http://schemas.microsoft.com/office/drawing/2014/main" id="{59878F20-391B-D2E0-147C-668AA1D5383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912E192-D443-F888-C842-4C67343AAC8F}"/>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261750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0C4EB-B1BE-EB3A-30B8-8EF88BEAB94E}"/>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3" name="Footer Placeholder 2">
            <a:extLst>
              <a:ext uri="{FF2B5EF4-FFF2-40B4-BE49-F238E27FC236}">
                <a16:creationId xmlns:a16="http://schemas.microsoft.com/office/drawing/2014/main" id="{E8D28ED5-D69E-D2EB-1485-FEACAC78FFA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FB4F431-D9F4-56BD-CE34-E5453B2620C1}"/>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48464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895A-55AD-1915-E234-F85D4DEA7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AF51EB8-55A4-1D45-011E-6ED0AB91A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59E922A-D2E6-5169-3C26-8CEB8D79B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A86E3-1A50-F01D-6BCE-17E5A51108F4}"/>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6" name="Footer Placeholder 5">
            <a:extLst>
              <a:ext uri="{FF2B5EF4-FFF2-40B4-BE49-F238E27FC236}">
                <a16:creationId xmlns:a16="http://schemas.microsoft.com/office/drawing/2014/main" id="{D0A4682A-5209-EA69-A4C4-ECB9A3C0F1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577CF7-4B08-947A-FAB9-D1B276A45FFF}"/>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199532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5D0A-8B4F-94B1-0E31-CC9746A34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AE0A135-2BAF-222C-FB23-B5EAA9C894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FC4A8DC-73F6-A9F2-D777-B51A33E89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1882A-8F08-C57F-0AF6-7DB934C27E77}"/>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6" name="Footer Placeholder 5">
            <a:extLst>
              <a:ext uri="{FF2B5EF4-FFF2-40B4-BE49-F238E27FC236}">
                <a16:creationId xmlns:a16="http://schemas.microsoft.com/office/drawing/2014/main" id="{AC5DC8E5-9961-A79F-D2AE-1159B67742A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ABF26A3-7C8D-EAEA-2728-D6907835CA1F}"/>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111200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531C-47D8-22BD-9CB8-2DFA99578E6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52F4E5E-5253-C021-1B2C-FCDF5C6F80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24065B-FD93-7250-16E0-F852E830D231}"/>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5" name="Footer Placeholder 4">
            <a:extLst>
              <a:ext uri="{FF2B5EF4-FFF2-40B4-BE49-F238E27FC236}">
                <a16:creationId xmlns:a16="http://schemas.microsoft.com/office/drawing/2014/main" id="{75FEF24B-DD40-4819-E102-C571F44113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8634F7-1BE8-ACCD-EB61-341D48FCE8C5}"/>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321477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1DEF3-7A35-BCD7-E950-0BED6BC2D1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E8B422A-8156-9EC4-7DC6-01512DAB0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A15AEC-B6CD-5518-7ABD-8A6B65FBBBC1}"/>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5" name="Footer Placeholder 4">
            <a:extLst>
              <a:ext uri="{FF2B5EF4-FFF2-40B4-BE49-F238E27FC236}">
                <a16:creationId xmlns:a16="http://schemas.microsoft.com/office/drawing/2014/main" id="{8F23FDEF-1765-3B45-4808-134BAFB03FE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631686-D3D2-C45E-B0B5-38FA72D4E041}"/>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128881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E6EC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E6EC5"/>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E6EC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864235" cy="5690870"/>
          </a:xfrm>
          <a:custGeom>
            <a:avLst/>
            <a:gdLst/>
            <a:ahLst/>
            <a:cxnLst/>
            <a:rect l="l" t="t" r="r" b="b"/>
            <a:pathLst>
              <a:path w="864235" h="5690870">
                <a:moveTo>
                  <a:pt x="864108" y="0"/>
                </a:moveTo>
                <a:lnTo>
                  <a:pt x="90279" y="0"/>
                </a:lnTo>
                <a:lnTo>
                  <a:pt x="0" y="889"/>
                </a:lnTo>
                <a:lnTo>
                  <a:pt x="0" y="5690616"/>
                </a:lnTo>
                <a:lnTo>
                  <a:pt x="864108" y="9271"/>
                </a:lnTo>
                <a:lnTo>
                  <a:pt x="864108" y="0"/>
                </a:lnTo>
                <a:close/>
              </a:path>
            </a:pathLst>
          </a:custGeom>
          <a:solidFill>
            <a:srgbClr val="0E6EC5"/>
          </a:solidFill>
        </p:spPr>
        <p:txBody>
          <a:bodyPr wrap="square" lIns="0" tIns="0" rIns="0" bIns="0" rtlCol="0"/>
          <a:lstStyle/>
          <a:p>
            <a:endParaRPr/>
          </a:p>
        </p:txBody>
      </p:sp>
      <p:sp>
        <p:nvSpPr>
          <p:cNvPr id="17" name="bk object 17"/>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0E6EC5"/>
            </a:solidFill>
          </a:ln>
        </p:spPr>
        <p:txBody>
          <a:bodyPr wrap="square" lIns="0" tIns="0" rIns="0" bIns="0" rtlCol="0"/>
          <a:lstStyle/>
          <a:p>
            <a:endParaRPr/>
          </a:p>
        </p:txBody>
      </p:sp>
      <p:sp>
        <p:nvSpPr>
          <p:cNvPr id="18" name="bk object 18"/>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0E6EC5"/>
            </a:solidFill>
          </a:ln>
        </p:spPr>
        <p:txBody>
          <a:bodyPr wrap="square" lIns="0" tIns="0" rIns="0" bIns="0" rtlCol="0"/>
          <a:lstStyle/>
          <a:p>
            <a:endParaRPr/>
          </a:p>
        </p:txBody>
      </p:sp>
      <p:sp>
        <p:nvSpPr>
          <p:cNvPr id="19" name="bk object 19"/>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20" name="bk object 20"/>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1" name="bk object 21"/>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A5294"/>
          </a:solidFill>
        </p:spPr>
        <p:txBody>
          <a:bodyPr wrap="square" lIns="0" tIns="0" rIns="0" bIns="0" rtlCol="0"/>
          <a:lstStyle/>
          <a:p>
            <a:endParaRPr/>
          </a:p>
        </p:txBody>
      </p:sp>
      <p:sp>
        <p:nvSpPr>
          <p:cNvPr id="22" name="bk object 22"/>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A5294"/>
          </a:solidFill>
        </p:spPr>
        <p:txBody>
          <a:bodyPr wrap="square" lIns="0" tIns="0" rIns="0" bIns="0" rtlCol="0"/>
          <a:lstStyle/>
          <a:p>
            <a:endParaRPr/>
          </a:p>
        </p:txBody>
      </p:sp>
      <p:sp>
        <p:nvSpPr>
          <p:cNvPr id="23" name="bk object 23"/>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009DD9"/>
          </a:solidFill>
        </p:spPr>
        <p:txBody>
          <a:bodyPr wrap="square" lIns="0" tIns="0" rIns="0" bIns="0" rtlCol="0"/>
          <a:lstStyle/>
          <a:p>
            <a:endParaRPr/>
          </a:p>
        </p:txBody>
      </p:sp>
      <p:sp>
        <p:nvSpPr>
          <p:cNvPr id="24" name="bk object 24"/>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076A2"/>
          </a:solidFill>
        </p:spPr>
        <p:txBody>
          <a:bodyPr wrap="square" lIns="0" tIns="0" rIns="0" bIns="0" rtlCol="0"/>
          <a:lstStyle/>
          <a:p>
            <a:endParaRPr/>
          </a:p>
        </p:txBody>
      </p:sp>
      <p:sp>
        <p:nvSpPr>
          <p:cNvPr id="25" name="bk object 25"/>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A529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B58B-1B02-3A17-6981-68461F099D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CDAAE4B-302B-B5D7-9D49-B65F644B6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98D2799-E9F9-BBCD-2199-F60DA70BEEA2}"/>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5" name="Footer Placeholder 4">
            <a:extLst>
              <a:ext uri="{FF2B5EF4-FFF2-40B4-BE49-F238E27FC236}">
                <a16:creationId xmlns:a16="http://schemas.microsoft.com/office/drawing/2014/main" id="{5F44B52D-D366-B4C8-42CC-966A88AED1D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103456-E6CD-D1AE-FE92-1CF62FA09F97}"/>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152226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41A2-6CFB-919F-B52A-4B20DE5D94C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4128A63-0FDB-1513-AD80-55FC1A3FEE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5189F5F-BC97-CFDC-00C3-E585C88A4C9D}"/>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5" name="Footer Placeholder 4">
            <a:extLst>
              <a:ext uri="{FF2B5EF4-FFF2-40B4-BE49-F238E27FC236}">
                <a16:creationId xmlns:a16="http://schemas.microsoft.com/office/drawing/2014/main" id="{351B1DF7-214E-12AC-741B-580208E8EC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31CEB6-CB59-05E9-5A92-F57E60361534}"/>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44883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9E4C-1AAC-E9EC-71E5-5E286BF8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F58F742-3F0C-8ED4-14A0-BEE58B263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49EDC7-2B9F-8472-EF4F-ED32D0ED2749}"/>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5" name="Footer Placeholder 4">
            <a:extLst>
              <a:ext uri="{FF2B5EF4-FFF2-40B4-BE49-F238E27FC236}">
                <a16:creationId xmlns:a16="http://schemas.microsoft.com/office/drawing/2014/main" id="{2E4A863B-9879-7DCC-7D57-6F236B6B41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6146CA-96F2-70FE-4527-0CE1BE292A34}"/>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25008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65D-E262-539D-65B5-D9C1353ED7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994B03B-30A7-223F-74E2-D0EE8ED1B7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6F23756-7E26-3F46-FD36-1BB1C8781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DB6AE1E-493E-C4B9-58EB-7435E6C4A328}"/>
              </a:ext>
            </a:extLst>
          </p:cNvPr>
          <p:cNvSpPr>
            <a:spLocks noGrp="1"/>
          </p:cNvSpPr>
          <p:nvPr>
            <p:ph type="dt" sz="half" idx="10"/>
          </p:nvPr>
        </p:nvSpPr>
        <p:spPr/>
        <p:txBody>
          <a:bodyPr/>
          <a:lstStyle/>
          <a:p>
            <a:fld id="{4284F208-0B09-40C1-BD63-A75502F26118}" type="datetimeFigureOut">
              <a:rPr lang="en-IN" smtClean="0"/>
              <a:t>18-01-2024</a:t>
            </a:fld>
            <a:endParaRPr lang="en-IN"/>
          </a:p>
        </p:txBody>
      </p:sp>
      <p:sp>
        <p:nvSpPr>
          <p:cNvPr id="6" name="Footer Placeholder 5">
            <a:extLst>
              <a:ext uri="{FF2B5EF4-FFF2-40B4-BE49-F238E27FC236}">
                <a16:creationId xmlns:a16="http://schemas.microsoft.com/office/drawing/2014/main" id="{BE1933A6-E5A8-C6ED-BAE3-5B6262BB2FB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693124-D76A-1F35-959E-B6C159FA78CF}"/>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569789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0E6EC5"/>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0E6EC5"/>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A5294"/>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A5294"/>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009DD9"/>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076A2"/>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A5294"/>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a:xfrm>
            <a:off x="442976" y="435864"/>
            <a:ext cx="11306047" cy="375920"/>
          </a:xfrm>
          <a:prstGeom prst="rect">
            <a:avLst/>
          </a:prstGeom>
        </p:spPr>
        <p:txBody>
          <a:bodyPr wrap="square" lIns="0" tIns="0" rIns="0" bIns="0">
            <a:spAutoFit/>
          </a:bodyPr>
          <a:lstStyle>
            <a:lvl1pPr>
              <a:defRPr sz="2200" b="1" i="0">
                <a:solidFill>
                  <a:srgbClr val="0E6EC5"/>
                </a:solidFill>
                <a:latin typeface="Trebuchet MS"/>
                <a:cs typeface="Trebuchet MS"/>
              </a:defRPr>
            </a:lvl1pPr>
          </a:lstStyle>
          <a:p>
            <a:endParaRPr/>
          </a:p>
        </p:txBody>
      </p:sp>
      <p:sp>
        <p:nvSpPr>
          <p:cNvPr id="3" name="Holder 3"/>
          <p:cNvSpPr>
            <a:spLocks noGrp="1"/>
          </p:cNvSpPr>
          <p:nvPr>
            <p:ph type="body" idx="1"/>
          </p:nvPr>
        </p:nvSpPr>
        <p:spPr>
          <a:xfrm>
            <a:off x="756310" y="2200909"/>
            <a:ext cx="10679379" cy="21647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54939" y="6426200"/>
            <a:ext cx="3905885" cy="333375"/>
          </a:xfrm>
          <a:prstGeom prst="rect">
            <a:avLst/>
          </a:prstGeom>
        </p:spPr>
        <p:txBody>
          <a:bodyPr wrap="square" lIns="0" tIns="0" rIns="0" bIns="0">
            <a:spAutoFit/>
          </a:bodyPr>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58FBB-7267-40AB-7045-52289DEFE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DA4AE26-897E-C5D1-C650-07762C158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D8CD24-5BB6-1CF8-8904-66E5E7338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4F208-0B09-40C1-BD63-A75502F26118}" type="datetimeFigureOut">
              <a:rPr lang="en-IN" smtClean="0"/>
              <a:t>18-01-2024</a:t>
            </a:fld>
            <a:endParaRPr lang="en-IN"/>
          </a:p>
        </p:txBody>
      </p:sp>
      <p:sp>
        <p:nvSpPr>
          <p:cNvPr id="5" name="Footer Placeholder 4">
            <a:extLst>
              <a:ext uri="{FF2B5EF4-FFF2-40B4-BE49-F238E27FC236}">
                <a16:creationId xmlns:a16="http://schemas.microsoft.com/office/drawing/2014/main" id="{DDDEAFAF-465C-0380-D1D1-57130B209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4EB8CA0-FBF3-9518-61B4-A7D8D594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BAF12-624A-4315-8E29-96EF6A193C67}" type="slidenum">
              <a:rPr lang="en-IN" smtClean="0"/>
              <a:t>‹#›</a:t>
            </a:fld>
            <a:endParaRPr lang="en-IN"/>
          </a:p>
        </p:txBody>
      </p:sp>
    </p:spTree>
    <p:extLst>
      <p:ext uri="{BB962C8B-B14F-4D97-AF65-F5344CB8AC3E}">
        <p14:creationId xmlns:p14="http://schemas.microsoft.com/office/powerpoint/2010/main" val="12473204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5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368" y="4314839"/>
            <a:ext cx="5544616" cy="2708434"/>
          </a:xfrm>
          <a:prstGeom prst="rect">
            <a:avLst/>
          </a:prstGeom>
        </p:spPr>
        <p:txBody>
          <a:bodyPr vert="horz" wrap="square" lIns="0" tIns="0" rIns="0" bIns="0" rtlCol="0">
            <a:spAutoFit/>
          </a:bodyPr>
          <a:lstStyle/>
          <a:p>
            <a:pPr marL="12700" algn="ctr">
              <a:lnSpc>
                <a:spcPct val="100000"/>
              </a:lnSpc>
            </a:pPr>
            <a:r>
              <a:rPr lang="en-US" sz="4400" b="1" spc="-220" dirty="0">
                <a:solidFill>
                  <a:srgbClr val="7E7E7E"/>
                </a:solidFill>
                <a:latin typeface="Aharoni" panose="02010803020104030203" pitchFamily="2" charset="-79"/>
                <a:cs typeface="Aharoni" panose="02010803020104030203" pitchFamily="2" charset="-79"/>
              </a:rPr>
              <a:t>Data Exploration &amp; Visualization</a:t>
            </a:r>
          </a:p>
          <a:p>
            <a:pPr marL="12700" algn="ctr">
              <a:lnSpc>
                <a:spcPct val="100000"/>
              </a:lnSpc>
            </a:pPr>
            <a:r>
              <a:rPr lang="en-US" sz="4400" b="1" spc="-220" dirty="0">
                <a:solidFill>
                  <a:srgbClr val="7E7E7E"/>
                </a:solidFill>
                <a:latin typeface="Aharoni" panose="02010803020104030203" pitchFamily="2" charset="-79"/>
                <a:cs typeface="Aharoni" panose="02010803020104030203" pitchFamily="2" charset="-79"/>
              </a:rPr>
              <a:t>Unit - 5</a:t>
            </a:r>
          </a:p>
          <a:p>
            <a:pPr marL="12700" algn="ctr">
              <a:lnSpc>
                <a:spcPct val="100000"/>
              </a:lnSpc>
            </a:pPr>
            <a:r>
              <a:rPr sz="4400" b="1" spc="-5" dirty="0">
                <a:solidFill>
                  <a:srgbClr val="7E7E7E"/>
                </a:solidFill>
                <a:latin typeface="Aharoni" panose="02010803020104030203" pitchFamily="2" charset="-79"/>
                <a:cs typeface="Aharoni" panose="02010803020104030203" pitchFamily="2" charset="-79"/>
              </a:rPr>
              <a:t> </a:t>
            </a:r>
            <a:endParaRPr sz="4400" dirty="0">
              <a:latin typeface="Aharoni" panose="02010803020104030203" pitchFamily="2" charset="-79"/>
              <a:cs typeface="Aharoni" panose="02010803020104030203" pitchFamily="2" charset="-79"/>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4" name="TextBox 3">
            <a:extLst>
              <a:ext uri="{FF2B5EF4-FFF2-40B4-BE49-F238E27FC236}">
                <a16:creationId xmlns:a16="http://schemas.microsoft.com/office/drawing/2014/main" id="{833AC7B8-D769-17F0-2D35-F408851F5659}"/>
              </a:ext>
            </a:extLst>
          </p:cNvPr>
          <p:cNvSpPr txBox="1"/>
          <p:nvPr/>
        </p:nvSpPr>
        <p:spPr>
          <a:xfrm>
            <a:off x="5951984" y="5444775"/>
            <a:ext cx="2638007" cy="1015663"/>
          </a:xfrm>
          <a:prstGeom prst="rect">
            <a:avLst/>
          </a:prstGeom>
          <a:noFill/>
        </p:spPr>
        <p:txBody>
          <a:bodyPr wrap="square" rtlCol="0">
            <a:spAutoFit/>
          </a:bodyPr>
          <a:lstStyle/>
          <a:p>
            <a:r>
              <a:rPr lang="en-US" sz="2000" b="1" dirty="0"/>
              <a:t>Dr. SELVA KUMAR S</a:t>
            </a:r>
          </a:p>
          <a:p>
            <a:r>
              <a:rPr lang="en-US" sz="2000" b="1" dirty="0"/>
              <a:t>ASSISTANT PROFESSOR</a:t>
            </a:r>
          </a:p>
          <a:p>
            <a:r>
              <a:rPr lang="en-US" sz="2000" b="1" dirty="0"/>
              <a:t>DEPT. OF CSE</a:t>
            </a:r>
            <a:endParaRPr lang="en-IN" sz="2000" b="1" dirty="0"/>
          </a:p>
        </p:txBody>
      </p:sp>
      <p:pic>
        <p:nvPicPr>
          <p:cNvPr id="1026" name="Picture 2" descr="What is Data?">
            <a:extLst>
              <a:ext uri="{FF2B5EF4-FFF2-40B4-BE49-F238E27FC236}">
                <a16:creationId xmlns:a16="http://schemas.microsoft.com/office/drawing/2014/main" id="{F9956F8A-9CB1-4A7B-96CB-F39055524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plore Your Interests | hhpathways">
            <a:extLst>
              <a:ext uri="{FF2B5EF4-FFF2-40B4-BE49-F238E27FC236}">
                <a16:creationId xmlns:a16="http://schemas.microsoft.com/office/drawing/2014/main" id="{8F7D4846-A7A0-43EF-86F5-A605B32BC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836" y="1188944"/>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30 Best Data Visualizations of 2023 [Examples]">
            <a:extLst>
              <a:ext uri="{FF2B5EF4-FFF2-40B4-BE49-F238E27FC236}">
                <a16:creationId xmlns:a16="http://schemas.microsoft.com/office/drawing/2014/main" id="{16DFA8DB-278B-45A2-9CD3-78E9F6A9F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441" y="2714639"/>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65D0-73C6-9FFD-D318-254A90D0BB5E}"/>
              </a:ext>
            </a:extLst>
          </p:cNvPr>
          <p:cNvSpPr>
            <a:spLocks noGrp="1"/>
          </p:cNvSpPr>
          <p:nvPr>
            <p:ph type="title"/>
          </p:nvPr>
        </p:nvSpPr>
        <p:spPr/>
        <p:txBody>
          <a:bodyPr/>
          <a:lstStyle/>
          <a:p>
            <a:r>
              <a:rPr lang="en-US" dirty="0"/>
              <a:t>Example: Aspect Ratio</a:t>
            </a:r>
            <a:endParaRPr lang="en-IN" dirty="0"/>
          </a:p>
        </p:txBody>
      </p:sp>
      <p:sp>
        <p:nvSpPr>
          <p:cNvPr id="3" name="Content Placeholder 2">
            <a:extLst>
              <a:ext uri="{FF2B5EF4-FFF2-40B4-BE49-F238E27FC236}">
                <a16:creationId xmlns:a16="http://schemas.microsoft.com/office/drawing/2014/main" id="{524E6174-8B9D-12D5-6D80-1A7CA624C7F4}"/>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F3BF03A7-A196-70C2-84F3-5FEA40AFF23A}"/>
              </a:ext>
            </a:extLst>
          </p:cNvPr>
          <p:cNvPicPr>
            <a:picLocks noChangeAspect="1"/>
          </p:cNvPicPr>
          <p:nvPr/>
        </p:nvPicPr>
        <p:blipFill>
          <a:blip r:embed="rId3"/>
          <a:stretch>
            <a:fillRect/>
          </a:stretch>
        </p:blipFill>
        <p:spPr>
          <a:xfrm>
            <a:off x="2423592" y="1660109"/>
            <a:ext cx="6480720" cy="4832766"/>
          </a:xfrm>
          <a:prstGeom prst="rect">
            <a:avLst/>
          </a:prstGeom>
        </p:spPr>
      </p:pic>
    </p:spTree>
    <p:extLst>
      <p:ext uri="{BB962C8B-B14F-4D97-AF65-F5344CB8AC3E}">
        <p14:creationId xmlns:p14="http://schemas.microsoft.com/office/powerpoint/2010/main" val="105115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9061-F47E-BFDC-32DD-91700FEAFDD1}"/>
              </a:ext>
            </a:extLst>
          </p:cNvPr>
          <p:cNvSpPr>
            <a:spLocks noGrp="1"/>
          </p:cNvSpPr>
          <p:nvPr>
            <p:ph type="title"/>
          </p:nvPr>
        </p:nvSpPr>
        <p:spPr/>
        <p:txBody>
          <a:bodyPr/>
          <a:lstStyle/>
          <a:p>
            <a:r>
              <a:rPr lang="en-US" dirty="0"/>
              <a:t>Example: Change in Units</a:t>
            </a:r>
            <a:endParaRPr lang="en-IN" dirty="0"/>
          </a:p>
        </p:txBody>
      </p:sp>
      <p:sp>
        <p:nvSpPr>
          <p:cNvPr id="3" name="Content Placeholder 2">
            <a:extLst>
              <a:ext uri="{FF2B5EF4-FFF2-40B4-BE49-F238E27FC236}">
                <a16:creationId xmlns:a16="http://schemas.microsoft.com/office/drawing/2014/main" id="{663A369D-EBC4-60A6-3BF2-E96015A78679}"/>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0AD6BEA4-7FBD-E984-F243-8236EA49D2A1}"/>
              </a:ext>
            </a:extLst>
          </p:cNvPr>
          <p:cNvPicPr>
            <a:picLocks noChangeAspect="1"/>
          </p:cNvPicPr>
          <p:nvPr/>
        </p:nvPicPr>
        <p:blipFill>
          <a:blip r:embed="rId3"/>
          <a:stretch>
            <a:fillRect/>
          </a:stretch>
        </p:blipFill>
        <p:spPr>
          <a:xfrm>
            <a:off x="1343472" y="1841451"/>
            <a:ext cx="8164254" cy="4082127"/>
          </a:xfrm>
          <a:prstGeom prst="rect">
            <a:avLst/>
          </a:prstGeom>
        </p:spPr>
      </p:pic>
    </p:spTree>
    <p:extLst>
      <p:ext uri="{BB962C8B-B14F-4D97-AF65-F5344CB8AC3E}">
        <p14:creationId xmlns:p14="http://schemas.microsoft.com/office/powerpoint/2010/main" val="295470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041A-DB28-BF97-A6EB-24DBEDCD14DB}"/>
              </a:ext>
            </a:extLst>
          </p:cNvPr>
          <p:cNvSpPr>
            <a:spLocks noGrp="1"/>
          </p:cNvSpPr>
          <p:nvPr>
            <p:ph type="title"/>
          </p:nvPr>
        </p:nvSpPr>
        <p:spPr/>
        <p:txBody>
          <a:bodyPr/>
          <a:lstStyle/>
          <a:p>
            <a:r>
              <a:rPr lang="en-US" dirty="0"/>
              <a:t>Nonlinear Axes</a:t>
            </a:r>
            <a:endParaRPr lang="en-IN" dirty="0"/>
          </a:p>
        </p:txBody>
      </p:sp>
      <p:sp>
        <p:nvSpPr>
          <p:cNvPr id="3" name="Content Placeholder 2">
            <a:extLst>
              <a:ext uri="{FF2B5EF4-FFF2-40B4-BE49-F238E27FC236}">
                <a16:creationId xmlns:a16="http://schemas.microsoft.com/office/drawing/2014/main" id="{D7491891-8F56-03E7-1B0A-E6F778B2EA49}"/>
              </a:ext>
            </a:extLst>
          </p:cNvPr>
          <p:cNvSpPr>
            <a:spLocks noGrp="1"/>
          </p:cNvSpPr>
          <p:nvPr>
            <p:ph idx="1"/>
          </p:nvPr>
        </p:nvSpPr>
        <p:spPr/>
        <p:txBody>
          <a:bodyPr/>
          <a:lstStyle/>
          <a:p>
            <a:pPr algn="l"/>
            <a:r>
              <a:rPr lang="en-IN" sz="1800" b="0" i="0" u="none" strike="noStrike" baseline="0" dirty="0">
                <a:latin typeface="MinionPro-Regular"/>
              </a:rPr>
              <a:t>In a </a:t>
            </a:r>
            <a:r>
              <a:rPr lang="en-US" sz="1800" b="0" i="0" u="none" strike="noStrike" baseline="0" dirty="0">
                <a:latin typeface="MinionPro-Regular"/>
              </a:rPr>
              <a:t>nonlinear scale, even spacing in data units corresponds to uneven spacing in the Visualization</a:t>
            </a:r>
          </a:p>
          <a:p>
            <a:pPr algn="l"/>
            <a:r>
              <a:rPr lang="en-US" sz="1800" dirty="0">
                <a:latin typeface="MinionPro-Regular"/>
              </a:rPr>
              <a:t>Conversely even spacing in the visualization corresponds to uneven spacing in data units.</a:t>
            </a:r>
            <a:endParaRPr lang="en-IN" dirty="0"/>
          </a:p>
        </p:txBody>
      </p:sp>
      <p:pic>
        <p:nvPicPr>
          <p:cNvPr id="4" name="Picture 3">
            <a:extLst>
              <a:ext uri="{FF2B5EF4-FFF2-40B4-BE49-F238E27FC236}">
                <a16:creationId xmlns:a16="http://schemas.microsoft.com/office/drawing/2014/main" id="{CB9C4A59-FA9E-B4B2-4A19-26B81EA72712}"/>
              </a:ext>
            </a:extLst>
          </p:cNvPr>
          <p:cNvPicPr>
            <a:picLocks noChangeAspect="1"/>
          </p:cNvPicPr>
          <p:nvPr/>
        </p:nvPicPr>
        <p:blipFill>
          <a:blip r:embed="rId3"/>
          <a:stretch>
            <a:fillRect/>
          </a:stretch>
        </p:blipFill>
        <p:spPr>
          <a:xfrm>
            <a:off x="2783632" y="2708920"/>
            <a:ext cx="5544616" cy="4025794"/>
          </a:xfrm>
          <a:prstGeom prst="rect">
            <a:avLst/>
          </a:prstGeom>
        </p:spPr>
      </p:pic>
    </p:spTree>
    <p:extLst>
      <p:ext uri="{BB962C8B-B14F-4D97-AF65-F5344CB8AC3E}">
        <p14:creationId xmlns:p14="http://schemas.microsoft.com/office/powerpoint/2010/main" val="105651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7B14-57F5-51E2-EB5E-373C054DF6CA}"/>
              </a:ext>
            </a:extLst>
          </p:cNvPr>
          <p:cNvSpPr>
            <a:spLocks noGrp="1"/>
          </p:cNvSpPr>
          <p:nvPr>
            <p:ph type="title"/>
          </p:nvPr>
        </p:nvSpPr>
        <p:spPr/>
        <p:txBody>
          <a:bodyPr/>
          <a:lstStyle/>
          <a:p>
            <a:r>
              <a:rPr lang="en-US" dirty="0"/>
              <a:t>Example-1</a:t>
            </a:r>
            <a:endParaRPr lang="en-IN" dirty="0"/>
          </a:p>
        </p:txBody>
      </p:sp>
      <p:sp>
        <p:nvSpPr>
          <p:cNvPr id="3" name="Content Placeholder 2">
            <a:extLst>
              <a:ext uri="{FF2B5EF4-FFF2-40B4-BE49-F238E27FC236}">
                <a16:creationId xmlns:a16="http://schemas.microsoft.com/office/drawing/2014/main" id="{C3E849BA-0292-4EF0-76B8-CCDE2001CE23}"/>
              </a:ext>
            </a:extLst>
          </p:cNvPr>
          <p:cNvSpPr>
            <a:spLocks noGrp="1"/>
          </p:cNvSpPr>
          <p:nvPr>
            <p:ph idx="1"/>
          </p:nvPr>
        </p:nvSpPr>
        <p:spPr/>
        <p:txBody>
          <a:bodyPr/>
          <a:lstStyle/>
          <a:p>
            <a:r>
              <a:rPr lang="en-US" sz="2800" b="0" i="1" u="none" strike="noStrike" baseline="0" dirty="0">
                <a:latin typeface="MinionPro-It"/>
              </a:rPr>
              <a:t>Population numbers of Texas counties relative to their median value</a:t>
            </a:r>
            <a:endParaRPr lang="en-IN" dirty="0"/>
          </a:p>
        </p:txBody>
      </p:sp>
      <p:pic>
        <p:nvPicPr>
          <p:cNvPr id="4" name="Picture 3">
            <a:extLst>
              <a:ext uri="{FF2B5EF4-FFF2-40B4-BE49-F238E27FC236}">
                <a16:creationId xmlns:a16="http://schemas.microsoft.com/office/drawing/2014/main" id="{9B806EB6-9DC9-553D-084B-0CDFB54BBBEF}"/>
              </a:ext>
            </a:extLst>
          </p:cNvPr>
          <p:cNvPicPr>
            <a:picLocks noChangeAspect="1"/>
          </p:cNvPicPr>
          <p:nvPr/>
        </p:nvPicPr>
        <p:blipFill>
          <a:blip r:embed="rId3"/>
          <a:stretch>
            <a:fillRect/>
          </a:stretch>
        </p:blipFill>
        <p:spPr>
          <a:xfrm>
            <a:off x="2279576" y="2304752"/>
            <a:ext cx="7012899" cy="4188123"/>
          </a:xfrm>
          <a:prstGeom prst="rect">
            <a:avLst/>
          </a:prstGeom>
        </p:spPr>
      </p:pic>
    </p:spTree>
    <p:extLst>
      <p:ext uri="{BB962C8B-B14F-4D97-AF65-F5344CB8AC3E}">
        <p14:creationId xmlns:p14="http://schemas.microsoft.com/office/powerpoint/2010/main" val="172467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C878-28EA-C47C-F5F1-C3A00F131A3F}"/>
              </a:ext>
            </a:extLst>
          </p:cNvPr>
          <p:cNvSpPr>
            <a:spLocks noGrp="1"/>
          </p:cNvSpPr>
          <p:nvPr>
            <p:ph type="title"/>
          </p:nvPr>
        </p:nvSpPr>
        <p:spPr/>
        <p:txBody>
          <a:bodyPr/>
          <a:lstStyle/>
          <a:p>
            <a:r>
              <a:rPr lang="en-US" dirty="0"/>
              <a:t>Example-2</a:t>
            </a:r>
            <a:endParaRPr lang="en-IN" dirty="0"/>
          </a:p>
        </p:txBody>
      </p:sp>
      <p:sp>
        <p:nvSpPr>
          <p:cNvPr id="3" name="Content Placeholder 2">
            <a:extLst>
              <a:ext uri="{FF2B5EF4-FFF2-40B4-BE49-F238E27FC236}">
                <a16:creationId xmlns:a16="http://schemas.microsoft.com/office/drawing/2014/main" id="{014C7BF7-2C5D-3652-00A6-7B3B3C8225BD}"/>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F9D93B8F-B710-21D9-874B-A1FA97DB5E90}"/>
              </a:ext>
            </a:extLst>
          </p:cNvPr>
          <p:cNvPicPr>
            <a:picLocks noChangeAspect="1"/>
          </p:cNvPicPr>
          <p:nvPr/>
        </p:nvPicPr>
        <p:blipFill>
          <a:blip r:embed="rId3"/>
          <a:stretch>
            <a:fillRect/>
          </a:stretch>
        </p:blipFill>
        <p:spPr>
          <a:xfrm>
            <a:off x="2207568" y="1690688"/>
            <a:ext cx="7476332" cy="4568297"/>
          </a:xfrm>
          <a:prstGeom prst="rect">
            <a:avLst/>
          </a:prstGeom>
        </p:spPr>
      </p:pic>
    </p:spTree>
    <p:extLst>
      <p:ext uri="{BB962C8B-B14F-4D97-AF65-F5344CB8AC3E}">
        <p14:creationId xmlns:p14="http://schemas.microsoft.com/office/powerpoint/2010/main" val="300148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C857-9BF3-029B-E468-4B6C55B2CDBC}"/>
              </a:ext>
            </a:extLst>
          </p:cNvPr>
          <p:cNvSpPr>
            <a:spLocks noGrp="1"/>
          </p:cNvSpPr>
          <p:nvPr>
            <p:ph type="title"/>
          </p:nvPr>
        </p:nvSpPr>
        <p:spPr/>
        <p:txBody>
          <a:bodyPr/>
          <a:lstStyle/>
          <a:p>
            <a:r>
              <a:rPr lang="en-US" dirty="0"/>
              <a:t>Example-3</a:t>
            </a:r>
            <a:endParaRPr lang="en-IN" dirty="0"/>
          </a:p>
        </p:txBody>
      </p:sp>
      <p:sp>
        <p:nvSpPr>
          <p:cNvPr id="3" name="Content Placeholder 2">
            <a:extLst>
              <a:ext uri="{FF2B5EF4-FFF2-40B4-BE49-F238E27FC236}">
                <a16:creationId xmlns:a16="http://schemas.microsoft.com/office/drawing/2014/main" id="{8F75D952-FACD-A56C-5568-1B652464C55B}"/>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C875213D-9F88-7302-94EF-D47E7E3EB3DA}"/>
              </a:ext>
            </a:extLst>
          </p:cNvPr>
          <p:cNvPicPr>
            <a:picLocks noChangeAspect="1"/>
          </p:cNvPicPr>
          <p:nvPr/>
        </p:nvPicPr>
        <p:blipFill>
          <a:blip r:embed="rId3"/>
          <a:stretch>
            <a:fillRect/>
          </a:stretch>
        </p:blipFill>
        <p:spPr>
          <a:xfrm>
            <a:off x="2135560" y="1910182"/>
            <a:ext cx="7137988" cy="4182223"/>
          </a:xfrm>
          <a:prstGeom prst="rect">
            <a:avLst/>
          </a:prstGeom>
        </p:spPr>
      </p:pic>
    </p:spTree>
    <p:extLst>
      <p:ext uri="{BB962C8B-B14F-4D97-AF65-F5344CB8AC3E}">
        <p14:creationId xmlns:p14="http://schemas.microsoft.com/office/powerpoint/2010/main" val="12672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7FBE-985A-721E-7358-7474913D7B65}"/>
              </a:ext>
            </a:extLst>
          </p:cNvPr>
          <p:cNvSpPr>
            <a:spLocks noGrp="1"/>
          </p:cNvSpPr>
          <p:nvPr>
            <p:ph type="title"/>
          </p:nvPr>
        </p:nvSpPr>
        <p:spPr/>
        <p:txBody>
          <a:bodyPr/>
          <a:lstStyle/>
          <a:p>
            <a:r>
              <a:rPr lang="en-US" dirty="0"/>
              <a:t>Example-4</a:t>
            </a:r>
            <a:endParaRPr lang="en-IN" dirty="0"/>
          </a:p>
        </p:txBody>
      </p:sp>
      <p:sp>
        <p:nvSpPr>
          <p:cNvPr id="3" name="Content Placeholder 2">
            <a:extLst>
              <a:ext uri="{FF2B5EF4-FFF2-40B4-BE49-F238E27FC236}">
                <a16:creationId xmlns:a16="http://schemas.microsoft.com/office/drawing/2014/main" id="{9C2A2A20-5EF2-9799-415F-D551519B1258}"/>
              </a:ext>
            </a:extLst>
          </p:cNvPr>
          <p:cNvSpPr>
            <a:spLocks noGrp="1"/>
          </p:cNvSpPr>
          <p:nvPr>
            <p:ph idx="1"/>
          </p:nvPr>
        </p:nvSpPr>
        <p:spPr/>
        <p:txBody>
          <a:bodyPr/>
          <a:lstStyle/>
          <a:p>
            <a:pPr algn="l"/>
            <a:r>
              <a:rPr lang="en-US" sz="1800" b="0" i="1" u="none" strike="noStrike" baseline="0" dirty="0">
                <a:latin typeface="MinionPro-It"/>
              </a:rPr>
              <a:t>Areas of northeastern US states. (a) Areas shown on a linear scale. (b) Areas shown on a square-root scale. Data source: Google.</a:t>
            </a:r>
            <a:endParaRPr lang="en-IN" dirty="0"/>
          </a:p>
        </p:txBody>
      </p:sp>
      <p:pic>
        <p:nvPicPr>
          <p:cNvPr id="4" name="Picture 3">
            <a:extLst>
              <a:ext uri="{FF2B5EF4-FFF2-40B4-BE49-F238E27FC236}">
                <a16:creationId xmlns:a16="http://schemas.microsoft.com/office/drawing/2014/main" id="{EBB9D317-94D8-A1D1-B9DE-1D0A424231B1}"/>
              </a:ext>
            </a:extLst>
          </p:cNvPr>
          <p:cNvPicPr>
            <a:picLocks noChangeAspect="1"/>
          </p:cNvPicPr>
          <p:nvPr/>
        </p:nvPicPr>
        <p:blipFill>
          <a:blip r:embed="rId3"/>
          <a:stretch>
            <a:fillRect/>
          </a:stretch>
        </p:blipFill>
        <p:spPr>
          <a:xfrm>
            <a:off x="1487488" y="2852936"/>
            <a:ext cx="7946080" cy="3258392"/>
          </a:xfrm>
          <a:prstGeom prst="rect">
            <a:avLst/>
          </a:prstGeom>
        </p:spPr>
      </p:pic>
    </p:spTree>
    <p:extLst>
      <p:ext uri="{BB962C8B-B14F-4D97-AF65-F5344CB8AC3E}">
        <p14:creationId xmlns:p14="http://schemas.microsoft.com/office/powerpoint/2010/main" val="177523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7E41-5915-4B44-9294-09CB7CB8B935}"/>
              </a:ext>
            </a:extLst>
          </p:cNvPr>
          <p:cNvSpPr>
            <a:spLocks noGrp="1"/>
          </p:cNvSpPr>
          <p:nvPr>
            <p:ph type="title"/>
          </p:nvPr>
        </p:nvSpPr>
        <p:spPr/>
        <p:txBody>
          <a:bodyPr/>
          <a:lstStyle/>
          <a:p>
            <a:r>
              <a:rPr lang="en-US" dirty="0"/>
              <a:t>Exercise-1</a:t>
            </a:r>
            <a:endParaRPr lang="en-IN" dirty="0"/>
          </a:p>
        </p:txBody>
      </p:sp>
      <p:sp>
        <p:nvSpPr>
          <p:cNvPr id="3" name="Content Placeholder 2">
            <a:extLst>
              <a:ext uri="{FF2B5EF4-FFF2-40B4-BE49-F238E27FC236}">
                <a16:creationId xmlns:a16="http://schemas.microsoft.com/office/drawing/2014/main" id="{BE3E50DA-5790-4FE3-BD02-EA1498CE6F7E}"/>
              </a:ext>
            </a:extLst>
          </p:cNvPr>
          <p:cNvSpPr>
            <a:spLocks noGrp="1"/>
          </p:cNvSpPr>
          <p:nvPr>
            <p:ph idx="1"/>
          </p:nvPr>
        </p:nvSpPr>
        <p:spPr/>
        <p:txBody>
          <a:bodyPr>
            <a:normAutofit/>
          </a:bodyPr>
          <a:lstStyle/>
          <a:p>
            <a:r>
              <a:rPr lang="en-US" b="0" i="0" dirty="0">
                <a:solidFill>
                  <a:srgbClr val="374151"/>
                </a:solidFill>
                <a:effectLst/>
                <a:latin typeface="Söhne"/>
              </a:rPr>
              <a:t>Consider the dataset below representing the growth of a bacterial population over time. Create a scatter plot of the data with a logarithmic y-axis to better visualize the exponential growth.</a:t>
            </a:r>
          </a:p>
          <a:p>
            <a:r>
              <a:rPr lang="en-IN" sz="2000" dirty="0"/>
              <a:t># Sample data</a:t>
            </a:r>
          </a:p>
          <a:p>
            <a:r>
              <a:rPr lang="en-IN" sz="2000" dirty="0"/>
              <a:t>time = </a:t>
            </a:r>
            <a:r>
              <a:rPr lang="en-IN" sz="2000" dirty="0" err="1"/>
              <a:t>np.array</a:t>
            </a:r>
            <a:r>
              <a:rPr lang="en-IN" sz="2000" dirty="0"/>
              <a:t>([1, 2, 3, 4, 5, 6, 7, 8, 9, 10])</a:t>
            </a:r>
          </a:p>
          <a:p>
            <a:r>
              <a:rPr lang="en-IN" sz="2000" dirty="0"/>
              <a:t>population = </a:t>
            </a:r>
            <a:r>
              <a:rPr lang="en-IN" sz="2000" dirty="0" err="1"/>
              <a:t>np.array</a:t>
            </a:r>
            <a:r>
              <a:rPr lang="en-IN" sz="2000" dirty="0"/>
              <a:t>([100, 200, 400, 800, 1600, 3200, 6400, 12800, 25600, 51200])</a:t>
            </a:r>
          </a:p>
          <a:p>
            <a:endParaRPr lang="en-IN" dirty="0"/>
          </a:p>
        </p:txBody>
      </p:sp>
      <p:pic>
        <p:nvPicPr>
          <p:cNvPr id="1026" name="Picture 2">
            <a:extLst>
              <a:ext uri="{FF2B5EF4-FFF2-40B4-BE49-F238E27FC236}">
                <a16:creationId xmlns:a16="http://schemas.microsoft.com/office/drawing/2014/main" id="{2B017A26-6051-4BA2-B985-DF9EF2571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4437112"/>
            <a:ext cx="2816281" cy="224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21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17CF-5BDA-441B-BD15-E65C3DBFB974}"/>
              </a:ext>
            </a:extLst>
          </p:cNvPr>
          <p:cNvSpPr>
            <a:spLocks noGrp="1"/>
          </p:cNvSpPr>
          <p:nvPr>
            <p:ph type="title"/>
          </p:nvPr>
        </p:nvSpPr>
        <p:spPr/>
        <p:txBody>
          <a:bodyPr/>
          <a:lstStyle/>
          <a:p>
            <a:r>
              <a:rPr lang="en-US" dirty="0"/>
              <a:t>Exercise-2</a:t>
            </a:r>
            <a:endParaRPr lang="en-IN" dirty="0"/>
          </a:p>
        </p:txBody>
      </p:sp>
      <p:sp>
        <p:nvSpPr>
          <p:cNvPr id="3" name="Content Placeholder 2">
            <a:extLst>
              <a:ext uri="{FF2B5EF4-FFF2-40B4-BE49-F238E27FC236}">
                <a16:creationId xmlns:a16="http://schemas.microsoft.com/office/drawing/2014/main" id="{E1492343-575F-4FFC-B645-FBA2775CDA7F}"/>
              </a:ext>
            </a:extLst>
          </p:cNvPr>
          <p:cNvSpPr>
            <a:spLocks noGrp="1"/>
          </p:cNvSpPr>
          <p:nvPr>
            <p:ph idx="1"/>
          </p:nvPr>
        </p:nvSpPr>
        <p:spPr/>
        <p:txBody>
          <a:bodyPr/>
          <a:lstStyle/>
          <a:p>
            <a:r>
              <a:rPr lang="en-US" b="0" i="0" dirty="0">
                <a:solidFill>
                  <a:srgbClr val="374151"/>
                </a:solidFill>
                <a:effectLst/>
                <a:latin typeface="Söhne"/>
              </a:rPr>
              <a:t>Consider a dataset representing the heights of trees in a forest. The heights range from 1 meter to 100 meters. Create two separate line plots – one with a linear y-axis and another with a square root y-axis – to visualize t</a:t>
            </a:r>
          </a:p>
          <a:p>
            <a:r>
              <a:rPr lang="en-US" b="0" i="0" dirty="0">
                <a:effectLst/>
                <a:latin typeface="Söhne Mono"/>
              </a:rPr>
              <a:t># Sample data</a:t>
            </a:r>
            <a:r>
              <a:rPr lang="en-US" b="0" i="0" dirty="0">
                <a:solidFill>
                  <a:srgbClr val="FFFFFF"/>
                </a:solidFill>
                <a:effectLst/>
                <a:latin typeface="Söhne Mono"/>
              </a:rPr>
              <a:t> </a:t>
            </a:r>
          </a:p>
          <a:p>
            <a:r>
              <a:rPr lang="en-US" b="0" i="0" dirty="0" err="1">
                <a:solidFill>
                  <a:srgbClr val="FF0000"/>
                </a:solidFill>
                <a:effectLst/>
                <a:latin typeface="Söhne Mono"/>
              </a:rPr>
              <a:t>tree_heights</a:t>
            </a:r>
            <a:r>
              <a:rPr lang="en-US" b="0" i="0" dirty="0">
                <a:solidFill>
                  <a:srgbClr val="FF0000"/>
                </a:solidFill>
                <a:effectLst/>
                <a:latin typeface="Söhne Mono"/>
              </a:rPr>
              <a:t> = </a:t>
            </a:r>
            <a:r>
              <a:rPr lang="en-US" b="0" i="0" dirty="0" err="1">
                <a:solidFill>
                  <a:srgbClr val="FF0000"/>
                </a:solidFill>
                <a:effectLst/>
                <a:latin typeface="Söhne Mono"/>
              </a:rPr>
              <a:t>np.linspace</a:t>
            </a:r>
            <a:r>
              <a:rPr lang="en-US" b="0" i="0" dirty="0">
                <a:solidFill>
                  <a:srgbClr val="FF0000"/>
                </a:solidFill>
                <a:effectLst/>
                <a:latin typeface="Söhne Mono"/>
              </a:rPr>
              <a:t> =(</a:t>
            </a:r>
            <a:r>
              <a:rPr lang="en-US" b="0" i="0" dirty="0">
                <a:solidFill>
                  <a:srgbClr val="DF3079"/>
                </a:solidFill>
                <a:effectLst/>
                <a:latin typeface="Söhne Mono"/>
              </a:rPr>
              <a:t>1</a:t>
            </a:r>
            <a:r>
              <a:rPr lang="en-US" b="0" i="0" dirty="0">
                <a:solidFill>
                  <a:srgbClr val="FFFFFF"/>
                </a:solidFill>
                <a:effectLst/>
                <a:latin typeface="Söhne Mono"/>
              </a:rPr>
              <a:t>, </a:t>
            </a:r>
            <a:r>
              <a:rPr lang="en-US" b="0" i="0" dirty="0">
                <a:solidFill>
                  <a:srgbClr val="DF3079"/>
                </a:solidFill>
                <a:effectLst/>
                <a:latin typeface="Söhne Mono"/>
              </a:rPr>
              <a:t>100</a:t>
            </a:r>
            <a:r>
              <a:rPr lang="en-US" b="0" i="0" dirty="0">
                <a:solidFill>
                  <a:srgbClr val="FFFFFF"/>
                </a:solidFill>
                <a:effectLst/>
                <a:latin typeface="Söhne Mono"/>
              </a:rPr>
              <a:t>, </a:t>
            </a:r>
            <a:r>
              <a:rPr lang="en-US" b="0" i="0" dirty="0">
                <a:solidFill>
                  <a:srgbClr val="DF3079"/>
                </a:solidFill>
                <a:effectLst/>
                <a:latin typeface="Söhne Mono"/>
              </a:rPr>
              <a:t>50)</a:t>
            </a:r>
            <a:r>
              <a:rPr lang="en-US" b="0" i="0" dirty="0">
                <a:solidFill>
                  <a:srgbClr val="FFFFFF"/>
                </a:solidFill>
                <a:effectLst/>
                <a:latin typeface="Söhne Mono"/>
              </a:rPr>
              <a:t>)</a:t>
            </a:r>
            <a:endParaRPr lang="en-IN" dirty="0"/>
          </a:p>
        </p:txBody>
      </p:sp>
      <p:pic>
        <p:nvPicPr>
          <p:cNvPr id="2050" name="Picture 2">
            <a:extLst>
              <a:ext uri="{FF2B5EF4-FFF2-40B4-BE49-F238E27FC236}">
                <a16:creationId xmlns:a16="http://schemas.microsoft.com/office/drawing/2014/main" id="{ED2C9AA7-25C0-46AF-84A3-625200D3D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3372988"/>
            <a:ext cx="4348336" cy="311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1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730E-C003-8947-3419-32626A122A6D}"/>
              </a:ext>
            </a:extLst>
          </p:cNvPr>
          <p:cNvSpPr>
            <a:spLocks noGrp="1"/>
          </p:cNvSpPr>
          <p:nvPr>
            <p:ph type="title"/>
          </p:nvPr>
        </p:nvSpPr>
        <p:spPr/>
        <p:txBody>
          <a:bodyPr/>
          <a:lstStyle/>
          <a:p>
            <a:r>
              <a:rPr lang="en-US" dirty="0"/>
              <a:t>Coordinate Systems with Curved Axes</a:t>
            </a:r>
            <a:endParaRPr lang="en-IN" dirty="0"/>
          </a:p>
        </p:txBody>
      </p:sp>
      <p:sp>
        <p:nvSpPr>
          <p:cNvPr id="3" name="Content Placeholder 2">
            <a:extLst>
              <a:ext uri="{FF2B5EF4-FFF2-40B4-BE49-F238E27FC236}">
                <a16:creationId xmlns:a16="http://schemas.microsoft.com/office/drawing/2014/main" id="{99DF00CB-18FE-9265-F20F-A6BBD8114B2F}"/>
              </a:ext>
            </a:extLst>
          </p:cNvPr>
          <p:cNvSpPr>
            <a:spLocks noGrp="1"/>
          </p:cNvSpPr>
          <p:nvPr>
            <p:ph idx="1"/>
          </p:nvPr>
        </p:nvSpPr>
        <p:spPr/>
        <p:txBody>
          <a:bodyPr/>
          <a:lstStyle/>
          <a:p>
            <a:pPr algn="l"/>
            <a:r>
              <a:rPr lang="en-US" sz="1800" dirty="0">
                <a:latin typeface="MinionPro-Regular"/>
              </a:rPr>
              <a:t>T</a:t>
            </a:r>
            <a:r>
              <a:rPr lang="en-US" sz="1800" b="0" i="0" u="none" strike="noStrike" baseline="0" dirty="0">
                <a:latin typeface="MinionPro-Regular"/>
              </a:rPr>
              <a:t>he axes themselves establish a nonlinear mapping from data values to positions.</a:t>
            </a:r>
          </a:p>
          <a:p>
            <a:pPr algn="l"/>
            <a:r>
              <a:rPr lang="en-IN" sz="1800" b="0" i="0" u="none" strike="noStrike" baseline="0" dirty="0">
                <a:latin typeface="MinionPro-Regular"/>
              </a:rPr>
              <a:t>the </a:t>
            </a:r>
            <a:r>
              <a:rPr lang="en-IN" sz="1800" b="0" i="1" u="none" strike="noStrike" baseline="0" dirty="0">
                <a:latin typeface="MinionPro-It"/>
              </a:rPr>
              <a:t>polar </a:t>
            </a:r>
            <a:r>
              <a:rPr lang="en-IN" sz="1800" b="0" i="0" u="none" strike="noStrike" baseline="0" dirty="0">
                <a:latin typeface="MinionPro-Regular"/>
              </a:rPr>
              <a:t>coordinate </a:t>
            </a:r>
            <a:r>
              <a:rPr lang="en-US" sz="1800" b="0" i="0" u="none" strike="noStrike" baseline="0" dirty="0">
                <a:latin typeface="MinionPro-Regular"/>
              </a:rPr>
              <a:t>system, we specify positions via an angle and a radial distance from the origin, and therefore the angle axis is circular.</a:t>
            </a:r>
          </a:p>
          <a:p>
            <a:pPr algn="l"/>
            <a:endParaRPr lang="en-IN" dirty="0"/>
          </a:p>
        </p:txBody>
      </p:sp>
      <p:pic>
        <p:nvPicPr>
          <p:cNvPr id="4" name="Picture 3">
            <a:extLst>
              <a:ext uri="{FF2B5EF4-FFF2-40B4-BE49-F238E27FC236}">
                <a16:creationId xmlns:a16="http://schemas.microsoft.com/office/drawing/2014/main" id="{C205DFA0-2D27-A81D-77D3-4BF04326F345}"/>
              </a:ext>
            </a:extLst>
          </p:cNvPr>
          <p:cNvPicPr>
            <a:picLocks noChangeAspect="1"/>
          </p:cNvPicPr>
          <p:nvPr/>
        </p:nvPicPr>
        <p:blipFill>
          <a:blip r:embed="rId3"/>
          <a:stretch>
            <a:fillRect/>
          </a:stretch>
        </p:blipFill>
        <p:spPr>
          <a:xfrm>
            <a:off x="2279576" y="2996952"/>
            <a:ext cx="7344816" cy="3757812"/>
          </a:xfrm>
          <a:prstGeom prst="rect">
            <a:avLst/>
          </a:prstGeom>
        </p:spPr>
      </p:pic>
    </p:spTree>
    <p:extLst>
      <p:ext uri="{BB962C8B-B14F-4D97-AF65-F5344CB8AC3E}">
        <p14:creationId xmlns:p14="http://schemas.microsoft.com/office/powerpoint/2010/main" val="26491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pc="-10" dirty="0"/>
              <a:t>Agenda</a:t>
            </a:r>
          </a:p>
        </p:txBody>
      </p:sp>
      <p:sp>
        <p:nvSpPr>
          <p:cNvPr id="3" name="object 3"/>
          <p:cNvSpPr txBox="1"/>
          <p:nvPr/>
        </p:nvSpPr>
        <p:spPr>
          <a:xfrm>
            <a:off x="952464" y="1035893"/>
            <a:ext cx="8671928" cy="4344779"/>
          </a:xfrm>
          <a:prstGeom prst="rect">
            <a:avLst/>
          </a:prstGeom>
        </p:spPr>
        <p:txBody>
          <a:bodyPr vert="horz" wrap="square" lIns="0" tIns="0" rIns="0" bIns="0" rtlCol="0">
            <a:spAutoFit/>
          </a:bodyPr>
          <a:lstStyle/>
          <a:p>
            <a:pPr marL="12700">
              <a:spcBef>
                <a:spcPts val="994"/>
              </a:spcBef>
              <a:tabLst>
                <a:tab pos="355600" algn="l"/>
              </a:tabLst>
            </a:pPr>
            <a:r>
              <a:rPr sz="2400" b="1" spc="-10" dirty="0">
                <a:solidFill>
                  <a:srgbClr val="404040"/>
                </a:solidFill>
                <a:latin typeface="Times New Roman" panose="02020603050405020304" pitchFamily="18" charset="0"/>
                <a:ea typeface="Calibri" panose="020F0502020204030204" pitchFamily="34" charset="0"/>
              </a:rPr>
              <a:t>	</a:t>
            </a:r>
            <a:r>
              <a:rPr lang="en-IN" sz="2000"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Visualizing Data: Mapping Data onto Aesthetics </a:t>
            </a:r>
          </a:p>
          <a:p>
            <a:pPr marL="12700">
              <a:spcBef>
                <a:spcPts val="994"/>
              </a:spcBef>
              <a:tabLst>
                <a:tab pos="355600" algn="l"/>
              </a:tabLst>
            </a:pPr>
            <a:r>
              <a:rPr lang="en-IN" sz="2000"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Coordinate Systems and Axes, Directory of Visualizations, Visualizing Amounts.</a:t>
            </a:r>
          </a:p>
          <a:p>
            <a:pPr marL="12700">
              <a:spcBef>
                <a:spcPts val="994"/>
              </a:spcBef>
              <a:tabLst>
                <a:tab pos="355600" algn="l"/>
              </a:tabLst>
            </a:pPr>
            <a:r>
              <a:rPr lang="en-IN" sz="2000"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Visualizing Distributions: Histograms and Density Plots.</a:t>
            </a:r>
          </a:p>
          <a:p>
            <a:pPr marL="12700">
              <a:spcBef>
                <a:spcPts val="994"/>
              </a:spcBef>
              <a:tabLst>
                <a:tab pos="355600" algn="l"/>
              </a:tabLst>
            </a:pPr>
            <a:r>
              <a:rPr lang="en-IN" sz="2000"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Visualizing Multiple Distributions at the Same Time.</a:t>
            </a:r>
          </a:p>
          <a:p>
            <a:pPr marL="12700">
              <a:spcBef>
                <a:spcPts val="994"/>
              </a:spcBef>
              <a:tabLst>
                <a:tab pos="355600" algn="l"/>
              </a:tabLst>
            </a:pPr>
            <a:r>
              <a:rPr lang="en-IN" sz="2000"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Visualizing Distributions: Empirical Cumulative Distribution Functions and Q-Q Plots.</a:t>
            </a:r>
          </a:p>
          <a:p>
            <a:pPr marL="12700">
              <a:spcBef>
                <a:spcPts val="994"/>
              </a:spcBef>
              <a:tabLst>
                <a:tab pos="355600" algn="l"/>
              </a:tabLst>
            </a:pPr>
            <a:r>
              <a:rPr lang="en-IN" sz="2000"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Visualizing Many Distributions at Once</a:t>
            </a:r>
          </a:p>
          <a:p>
            <a:pPr marL="12700">
              <a:spcBef>
                <a:spcPts val="994"/>
              </a:spcBef>
              <a:tabLst>
                <a:tab pos="355600" algn="l"/>
              </a:tabLst>
            </a:pPr>
            <a:r>
              <a:rPr lang="en-IN" sz="2000"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Visualizing Uncertainty, Visualizing proportions.</a:t>
            </a:r>
          </a:p>
          <a:p>
            <a:pPr marL="12700">
              <a:spcBef>
                <a:spcPts val="994"/>
              </a:spcBef>
              <a:tabLst>
                <a:tab pos="355600" algn="l"/>
              </a:tabLst>
            </a:pPr>
            <a:r>
              <a:rPr lang="en-IN" sz="2000"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Handling overlapping points: Partial Transparency and Jittering,2D Histograms, Redundant Coding</a:t>
            </a:r>
          </a:p>
          <a:p>
            <a:pPr marL="12700">
              <a:lnSpc>
                <a:spcPct val="100000"/>
              </a:lnSpc>
              <a:tabLst>
                <a:tab pos="355600" algn="l"/>
              </a:tabLst>
            </a:pPr>
            <a:endParaRPr sz="2000" b="1" spc="-10" dirty="0">
              <a:solidFill>
                <a:srgbClr val="404040"/>
              </a:solidFill>
              <a:latin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4164-D841-6CB3-4B51-20AA39103019}"/>
              </a:ext>
            </a:extLst>
          </p:cNvPr>
          <p:cNvSpPr>
            <a:spLocks noGrp="1"/>
          </p:cNvSpPr>
          <p:nvPr>
            <p:ph type="title"/>
          </p:nvPr>
        </p:nvSpPr>
        <p:spPr/>
        <p:txBody>
          <a:bodyPr/>
          <a:lstStyle/>
          <a:p>
            <a:r>
              <a:rPr lang="en-US" dirty="0"/>
              <a:t>Example-5</a:t>
            </a:r>
            <a:endParaRPr lang="en-IN" dirty="0"/>
          </a:p>
        </p:txBody>
      </p:sp>
      <p:sp>
        <p:nvSpPr>
          <p:cNvPr id="3" name="Content Placeholder 2">
            <a:extLst>
              <a:ext uri="{FF2B5EF4-FFF2-40B4-BE49-F238E27FC236}">
                <a16:creationId xmlns:a16="http://schemas.microsoft.com/office/drawing/2014/main" id="{A8BD1FFF-64C5-AB05-930F-1C7C4425D5EF}"/>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BA0685E2-6D7D-9AF7-704E-43E24B7AAEC3}"/>
              </a:ext>
            </a:extLst>
          </p:cNvPr>
          <p:cNvPicPr>
            <a:picLocks noChangeAspect="1"/>
          </p:cNvPicPr>
          <p:nvPr/>
        </p:nvPicPr>
        <p:blipFill>
          <a:blip r:embed="rId3"/>
          <a:stretch>
            <a:fillRect/>
          </a:stretch>
        </p:blipFill>
        <p:spPr>
          <a:xfrm>
            <a:off x="2567608" y="1916832"/>
            <a:ext cx="5429604" cy="3770845"/>
          </a:xfrm>
          <a:prstGeom prst="rect">
            <a:avLst/>
          </a:prstGeom>
        </p:spPr>
      </p:pic>
    </p:spTree>
    <p:extLst>
      <p:ext uri="{BB962C8B-B14F-4D97-AF65-F5344CB8AC3E}">
        <p14:creationId xmlns:p14="http://schemas.microsoft.com/office/powerpoint/2010/main" val="3977474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F506-0952-CC4B-9E58-3742517E8D8F}"/>
              </a:ext>
            </a:extLst>
          </p:cNvPr>
          <p:cNvSpPr>
            <a:spLocks noGrp="1"/>
          </p:cNvSpPr>
          <p:nvPr>
            <p:ph type="title"/>
          </p:nvPr>
        </p:nvSpPr>
        <p:spPr/>
        <p:txBody>
          <a:bodyPr/>
          <a:lstStyle/>
          <a:p>
            <a:r>
              <a:rPr lang="en-US" dirty="0"/>
              <a:t>Example-6</a:t>
            </a:r>
            <a:endParaRPr lang="en-IN" dirty="0"/>
          </a:p>
        </p:txBody>
      </p:sp>
      <p:sp>
        <p:nvSpPr>
          <p:cNvPr id="3" name="Content Placeholder 2">
            <a:extLst>
              <a:ext uri="{FF2B5EF4-FFF2-40B4-BE49-F238E27FC236}">
                <a16:creationId xmlns:a16="http://schemas.microsoft.com/office/drawing/2014/main" id="{EE8F1513-C3EE-46E0-434A-DAF40C8DBC2E}"/>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6B38289D-69C2-7E09-2685-8C78C02D0474}"/>
              </a:ext>
            </a:extLst>
          </p:cNvPr>
          <p:cNvPicPr>
            <a:picLocks noChangeAspect="1"/>
          </p:cNvPicPr>
          <p:nvPr/>
        </p:nvPicPr>
        <p:blipFill>
          <a:blip r:embed="rId3"/>
          <a:stretch>
            <a:fillRect/>
          </a:stretch>
        </p:blipFill>
        <p:spPr>
          <a:xfrm>
            <a:off x="983432" y="1848833"/>
            <a:ext cx="7200800" cy="4521652"/>
          </a:xfrm>
          <a:prstGeom prst="rect">
            <a:avLst/>
          </a:prstGeom>
        </p:spPr>
      </p:pic>
    </p:spTree>
    <p:extLst>
      <p:ext uri="{BB962C8B-B14F-4D97-AF65-F5344CB8AC3E}">
        <p14:creationId xmlns:p14="http://schemas.microsoft.com/office/powerpoint/2010/main" val="322365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3CC7-3669-432F-A35A-CFDDC2FE957F}"/>
              </a:ext>
            </a:extLst>
          </p:cNvPr>
          <p:cNvSpPr>
            <a:spLocks noGrp="1"/>
          </p:cNvSpPr>
          <p:nvPr>
            <p:ph type="title"/>
          </p:nvPr>
        </p:nvSpPr>
        <p:spPr/>
        <p:txBody>
          <a:bodyPr/>
          <a:lstStyle/>
          <a:p>
            <a:r>
              <a:rPr lang="en-US" dirty="0"/>
              <a:t>Exercise-3</a:t>
            </a:r>
            <a:endParaRPr lang="en-IN" dirty="0"/>
          </a:p>
        </p:txBody>
      </p:sp>
      <p:sp>
        <p:nvSpPr>
          <p:cNvPr id="3" name="Content Placeholder 2">
            <a:extLst>
              <a:ext uri="{FF2B5EF4-FFF2-40B4-BE49-F238E27FC236}">
                <a16:creationId xmlns:a16="http://schemas.microsoft.com/office/drawing/2014/main" id="{F03B26E0-721D-4959-ACE0-4293E5B4B17C}"/>
              </a:ext>
            </a:extLst>
          </p:cNvPr>
          <p:cNvSpPr>
            <a:spLocks noGrp="1"/>
          </p:cNvSpPr>
          <p:nvPr>
            <p:ph idx="1"/>
          </p:nvPr>
        </p:nvSpPr>
        <p:spPr/>
        <p:txBody>
          <a:bodyPr>
            <a:normAutofit fontScale="92500" lnSpcReduction="20000"/>
          </a:bodyPr>
          <a:lstStyle/>
          <a:p>
            <a:r>
              <a:rPr lang="en-US" b="0" i="0" dirty="0">
                <a:solidFill>
                  <a:srgbClr val="374151"/>
                </a:solidFill>
                <a:effectLst/>
                <a:latin typeface="Söhne"/>
              </a:rPr>
              <a:t>You are working with a dataset that represents temperature variations throughout a day. The temperature readings range from -10°C to 40°C. Create a line plot using a polar coordinate system to visualize the temperature changes over the course of 24 hours.</a:t>
            </a:r>
          </a:p>
          <a:p>
            <a:endParaRPr lang="en-IN" dirty="0"/>
          </a:p>
          <a:p>
            <a:r>
              <a:rPr lang="en-IN" dirty="0"/>
              <a:t># Sample data</a:t>
            </a:r>
          </a:p>
          <a:p>
            <a:r>
              <a:rPr lang="en-IN" dirty="0"/>
              <a:t>hours = </a:t>
            </a:r>
            <a:r>
              <a:rPr lang="en-IN" dirty="0" err="1"/>
              <a:t>np.arange</a:t>
            </a:r>
            <a:r>
              <a:rPr lang="en-IN" dirty="0"/>
              <a:t>(0, 24, 1)</a:t>
            </a:r>
          </a:p>
          <a:p>
            <a:r>
              <a:rPr lang="en-IN" dirty="0"/>
              <a:t>temperatures = </a:t>
            </a:r>
            <a:r>
              <a:rPr lang="en-IN" dirty="0" err="1"/>
              <a:t>np.random.uniform</a:t>
            </a:r>
            <a:r>
              <a:rPr lang="en-IN" dirty="0"/>
              <a:t>(-10, 40, size=24)</a:t>
            </a:r>
          </a:p>
          <a:p>
            <a:endParaRPr lang="en-IN" dirty="0"/>
          </a:p>
          <a:p>
            <a:r>
              <a:rPr lang="en-IN" dirty="0"/>
              <a:t># Create a line plot using a polar coordinate system</a:t>
            </a:r>
          </a:p>
          <a:p>
            <a:r>
              <a:rPr lang="en-IN" dirty="0"/>
              <a:t># Your code here</a:t>
            </a:r>
          </a:p>
          <a:p>
            <a:endParaRPr lang="en-IN" dirty="0"/>
          </a:p>
        </p:txBody>
      </p:sp>
      <p:pic>
        <p:nvPicPr>
          <p:cNvPr id="3074" name="Picture 2">
            <a:extLst>
              <a:ext uri="{FF2B5EF4-FFF2-40B4-BE49-F238E27FC236}">
                <a16:creationId xmlns:a16="http://schemas.microsoft.com/office/drawing/2014/main" id="{33399AF7-E38D-441E-8CDD-6DA68F16F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28" y="3459426"/>
            <a:ext cx="2589460" cy="253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6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5D84-4884-27E8-20E8-3EED5D7B0487}"/>
              </a:ext>
            </a:extLst>
          </p:cNvPr>
          <p:cNvSpPr>
            <a:spLocks noGrp="1"/>
          </p:cNvSpPr>
          <p:nvPr>
            <p:ph type="title"/>
          </p:nvPr>
        </p:nvSpPr>
        <p:spPr/>
        <p:txBody>
          <a:bodyPr/>
          <a:lstStyle/>
          <a:p>
            <a:r>
              <a:rPr lang="en-US" dirty="0"/>
              <a:t>Directory of Visualizations</a:t>
            </a:r>
            <a:endParaRPr lang="en-IN" dirty="0"/>
          </a:p>
        </p:txBody>
      </p:sp>
      <p:sp>
        <p:nvSpPr>
          <p:cNvPr id="3" name="Content Placeholder 2">
            <a:extLst>
              <a:ext uri="{FF2B5EF4-FFF2-40B4-BE49-F238E27FC236}">
                <a16:creationId xmlns:a16="http://schemas.microsoft.com/office/drawing/2014/main" id="{FD9A6736-8B3F-5F2F-B7EF-BCE8C576D158}"/>
              </a:ext>
            </a:extLst>
          </p:cNvPr>
          <p:cNvSpPr>
            <a:spLocks noGrp="1"/>
          </p:cNvSpPr>
          <p:nvPr>
            <p:ph idx="1"/>
          </p:nvPr>
        </p:nvSpPr>
        <p:spPr/>
        <p:txBody>
          <a:bodyPr/>
          <a:lstStyle/>
          <a:p>
            <a:r>
              <a:rPr lang="en-US" dirty="0"/>
              <a:t>Amounts</a:t>
            </a:r>
          </a:p>
          <a:p>
            <a:endParaRPr lang="en-US" dirty="0"/>
          </a:p>
          <a:p>
            <a:endParaRPr lang="en-US" dirty="0"/>
          </a:p>
          <a:p>
            <a:endParaRPr lang="en-US" dirty="0"/>
          </a:p>
          <a:p>
            <a:r>
              <a:rPr lang="en-US" dirty="0"/>
              <a:t>Two or more sets of amount category</a:t>
            </a:r>
            <a:endParaRPr lang="en-IN" dirty="0"/>
          </a:p>
        </p:txBody>
      </p:sp>
      <p:pic>
        <p:nvPicPr>
          <p:cNvPr id="4" name="Picture 3">
            <a:extLst>
              <a:ext uri="{FF2B5EF4-FFF2-40B4-BE49-F238E27FC236}">
                <a16:creationId xmlns:a16="http://schemas.microsoft.com/office/drawing/2014/main" id="{69684976-84FE-1B94-A0B9-32B098D6C881}"/>
              </a:ext>
            </a:extLst>
          </p:cNvPr>
          <p:cNvPicPr>
            <a:picLocks noChangeAspect="1"/>
          </p:cNvPicPr>
          <p:nvPr/>
        </p:nvPicPr>
        <p:blipFill>
          <a:blip r:embed="rId3"/>
          <a:stretch>
            <a:fillRect/>
          </a:stretch>
        </p:blipFill>
        <p:spPr>
          <a:xfrm>
            <a:off x="3287688" y="1955295"/>
            <a:ext cx="4527528" cy="1459359"/>
          </a:xfrm>
          <a:prstGeom prst="rect">
            <a:avLst/>
          </a:prstGeom>
        </p:spPr>
      </p:pic>
      <p:pic>
        <p:nvPicPr>
          <p:cNvPr id="7" name="Picture 6">
            <a:extLst>
              <a:ext uri="{FF2B5EF4-FFF2-40B4-BE49-F238E27FC236}">
                <a16:creationId xmlns:a16="http://schemas.microsoft.com/office/drawing/2014/main" id="{9F97B8CE-A17C-A504-C4CA-74FB011F5DC3}"/>
              </a:ext>
            </a:extLst>
          </p:cNvPr>
          <p:cNvPicPr>
            <a:picLocks noChangeAspect="1"/>
          </p:cNvPicPr>
          <p:nvPr/>
        </p:nvPicPr>
        <p:blipFill>
          <a:blip r:embed="rId4"/>
          <a:stretch>
            <a:fillRect/>
          </a:stretch>
        </p:blipFill>
        <p:spPr>
          <a:xfrm>
            <a:off x="1196707" y="4420099"/>
            <a:ext cx="3493298" cy="1756864"/>
          </a:xfrm>
          <a:prstGeom prst="rect">
            <a:avLst/>
          </a:prstGeom>
        </p:spPr>
      </p:pic>
      <p:pic>
        <p:nvPicPr>
          <p:cNvPr id="9" name="Picture 8">
            <a:extLst>
              <a:ext uri="{FF2B5EF4-FFF2-40B4-BE49-F238E27FC236}">
                <a16:creationId xmlns:a16="http://schemas.microsoft.com/office/drawing/2014/main" id="{891DF38E-AE32-2BDC-3FCC-FDBA0CCF132F}"/>
              </a:ext>
            </a:extLst>
          </p:cNvPr>
          <p:cNvPicPr>
            <a:picLocks noChangeAspect="1"/>
          </p:cNvPicPr>
          <p:nvPr/>
        </p:nvPicPr>
        <p:blipFill>
          <a:blip r:embed="rId5"/>
          <a:stretch>
            <a:fillRect/>
          </a:stretch>
        </p:blipFill>
        <p:spPr>
          <a:xfrm>
            <a:off x="4555908" y="4400753"/>
            <a:ext cx="3493299" cy="1674303"/>
          </a:xfrm>
          <a:prstGeom prst="rect">
            <a:avLst/>
          </a:prstGeom>
        </p:spPr>
      </p:pic>
      <p:pic>
        <p:nvPicPr>
          <p:cNvPr id="10" name="Picture 9">
            <a:extLst>
              <a:ext uri="{FF2B5EF4-FFF2-40B4-BE49-F238E27FC236}">
                <a16:creationId xmlns:a16="http://schemas.microsoft.com/office/drawing/2014/main" id="{EBA70DAB-1957-59C3-2151-A9DF3E6DAC28}"/>
              </a:ext>
            </a:extLst>
          </p:cNvPr>
          <p:cNvPicPr>
            <a:picLocks noChangeAspect="1"/>
          </p:cNvPicPr>
          <p:nvPr/>
        </p:nvPicPr>
        <p:blipFill>
          <a:blip r:embed="rId6"/>
          <a:stretch>
            <a:fillRect/>
          </a:stretch>
        </p:blipFill>
        <p:spPr>
          <a:xfrm>
            <a:off x="7815216" y="4396925"/>
            <a:ext cx="1729301" cy="1761128"/>
          </a:xfrm>
          <a:prstGeom prst="rect">
            <a:avLst/>
          </a:prstGeom>
        </p:spPr>
      </p:pic>
    </p:spTree>
    <p:extLst>
      <p:ext uri="{BB962C8B-B14F-4D97-AF65-F5344CB8AC3E}">
        <p14:creationId xmlns:p14="http://schemas.microsoft.com/office/powerpoint/2010/main" val="296114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5622-0292-D267-A752-9D0678A09A47}"/>
              </a:ext>
            </a:extLst>
          </p:cNvPr>
          <p:cNvSpPr>
            <a:spLocks noGrp="1"/>
          </p:cNvSpPr>
          <p:nvPr>
            <p:ph type="title"/>
          </p:nvPr>
        </p:nvSpPr>
        <p:spPr/>
        <p:txBody>
          <a:bodyPr/>
          <a:lstStyle/>
          <a:p>
            <a:r>
              <a:rPr lang="en-US" dirty="0"/>
              <a:t>Directory of Visualizations</a:t>
            </a:r>
            <a:endParaRPr lang="en-IN" dirty="0"/>
          </a:p>
        </p:txBody>
      </p:sp>
      <p:sp>
        <p:nvSpPr>
          <p:cNvPr id="3" name="Content Placeholder 2">
            <a:extLst>
              <a:ext uri="{FF2B5EF4-FFF2-40B4-BE49-F238E27FC236}">
                <a16:creationId xmlns:a16="http://schemas.microsoft.com/office/drawing/2014/main" id="{773F460A-749D-B39E-FDFF-BBF1D621A775}"/>
              </a:ext>
            </a:extLst>
          </p:cNvPr>
          <p:cNvSpPr>
            <a:spLocks noGrp="1"/>
          </p:cNvSpPr>
          <p:nvPr>
            <p:ph idx="1"/>
          </p:nvPr>
        </p:nvSpPr>
        <p:spPr/>
        <p:txBody>
          <a:bodyPr/>
          <a:lstStyle/>
          <a:p>
            <a:r>
              <a:rPr lang="en-US" dirty="0"/>
              <a:t>Distributions</a:t>
            </a:r>
          </a:p>
          <a:p>
            <a:endParaRPr lang="en-IN" dirty="0"/>
          </a:p>
        </p:txBody>
      </p:sp>
      <p:pic>
        <p:nvPicPr>
          <p:cNvPr id="4" name="Picture 3">
            <a:extLst>
              <a:ext uri="{FF2B5EF4-FFF2-40B4-BE49-F238E27FC236}">
                <a16:creationId xmlns:a16="http://schemas.microsoft.com/office/drawing/2014/main" id="{D8C100F4-1581-E846-3367-FA884F14BE8F}"/>
              </a:ext>
            </a:extLst>
          </p:cNvPr>
          <p:cNvPicPr>
            <a:picLocks noChangeAspect="1"/>
          </p:cNvPicPr>
          <p:nvPr/>
        </p:nvPicPr>
        <p:blipFill>
          <a:blip r:embed="rId3"/>
          <a:stretch>
            <a:fillRect/>
          </a:stretch>
        </p:blipFill>
        <p:spPr>
          <a:xfrm>
            <a:off x="4007768" y="1556792"/>
            <a:ext cx="6984776" cy="1722980"/>
          </a:xfrm>
          <a:prstGeom prst="rect">
            <a:avLst/>
          </a:prstGeom>
        </p:spPr>
      </p:pic>
      <p:pic>
        <p:nvPicPr>
          <p:cNvPr id="5" name="Picture 4">
            <a:extLst>
              <a:ext uri="{FF2B5EF4-FFF2-40B4-BE49-F238E27FC236}">
                <a16:creationId xmlns:a16="http://schemas.microsoft.com/office/drawing/2014/main" id="{FFF7BAA3-1E24-6FB5-E14B-4371EF1E99B6}"/>
              </a:ext>
            </a:extLst>
          </p:cNvPr>
          <p:cNvPicPr>
            <a:picLocks noChangeAspect="1"/>
          </p:cNvPicPr>
          <p:nvPr/>
        </p:nvPicPr>
        <p:blipFill>
          <a:blip r:embed="rId4"/>
          <a:stretch>
            <a:fillRect/>
          </a:stretch>
        </p:blipFill>
        <p:spPr>
          <a:xfrm>
            <a:off x="4007768" y="3279772"/>
            <a:ext cx="6984776" cy="3409972"/>
          </a:xfrm>
          <a:prstGeom prst="rect">
            <a:avLst/>
          </a:prstGeom>
        </p:spPr>
      </p:pic>
    </p:spTree>
    <p:extLst>
      <p:ext uri="{BB962C8B-B14F-4D97-AF65-F5344CB8AC3E}">
        <p14:creationId xmlns:p14="http://schemas.microsoft.com/office/powerpoint/2010/main" val="186282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FEEB-12BB-E8F1-A364-2766C8DC970B}"/>
              </a:ext>
            </a:extLst>
          </p:cNvPr>
          <p:cNvSpPr>
            <a:spLocks noGrp="1"/>
          </p:cNvSpPr>
          <p:nvPr>
            <p:ph type="title"/>
          </p:nvPr>
        </p:nvSpPr>
        <p:spPr/>
        <p:txBody>
          <a:bodyPr/>
          <a:lstStyle/>
          <a:p>
            <a:r>
              <a:rPr lang="en-US" dirty="0"/>
              <a:t>Directory of Visualizations</a:t>
            </a:r>
            <a:endParaRPr lang="en-IN" dirty="0"/>
          </a:p>
        </p:txBody>
      </p:sp>
      <p:sp>
        <p:nvSpPr>
          <p:cNvPr id="3" name="Content Placeholder 2">
            <a:extLst>
              <a:ext uri="{FF2B5EF4-FFF2-40B4-BE49-F238E27FC236}">
                <a16:creationId xmlns:a16="http://schemas.microsoft.com/office/drawing/2014/main" id="{11C6CF8E-B6BD-C47B-FA81-E1BE545B6B0A}"/>
              </a:ext>
            </a:extLst>
          </p:cNvPr>
          <p:cNvSpPr>
            <a:spLocks noGrp="1"/>
          </p:cNvSpPr>
          <p:nvPr>
            <p:ph idx="1"/>
          </p:nvPr>
        </p:nvSpPr>
        <p:spPr/>
        <p:txBody>
          <a:bodyPr/>
          <a:lstStyle/>
          <a:p>
            <a:r>
              <a:rPr lang="en-US" dirty="0"/>
              <a:t>Proportions</a:t>
            </a:r>
          </a:p>
          <a:p>
            <a:endParaRPr lang="en-IN" dirty="0"/>
          </a:p>
        </p:txBody>
      </p:sp>
      <p:pic>
        <p:nvPicPr>
          <p:cNvPr id="4" name="Picture 3">
            <a:extLst>
              <a:ext uri="{FF2B5EF4-FFF2-40B4-BE49-F238E27FC236}">
                <a16:creationId xmlns:a16="http://schemas.microsoft.com/office/drawing/2014/main" id="{DD1CAF14-5402-BABE-EE96-E5A47E3CC7A7}"/>
              </a:ext>
            </a:extLst>
          </p:cNvPr>
          <p:cNvPicPr>
            <a:picLocks noChangeAspect="1"/>
          </p:cNvPicPr>
          <p:nvPr/>
        </p:nvPicPr>
        <p:blipFill>
          <a:blip r:embed="rId2"/>
          <a:stretch>
            <a:fillRect/>
          </a:stretch>
        </p:blipFill>
        <p:spPr>
          <a:xfrm>
            <a:off x="4007768" y="1690688"/>
            <a:ext cx="6225886" cy="1522288"/>
          </a:xfrm>
          <a:prstGeom prst="rect">
            <a:avLst/>
          </a:prstGeom>
        </p:spPr>
      </p:pic>
      <p:pic>
        <p:nvPicPr>
          <p:cNvPr id="5" name="Picture 4">
            <a:extLst>
              <a:ext uri="{FF2B5EF4-FFF2-40B4-BE49-F238E27FC236}">
                <a16:creationId xmlns:a16="http://schemas.microsoft.com/office/drawing/2014/main" id="{3128989A-A109-1645-59FF-0278AFC2F785}"/>
              </a:ext>
            </a:extLst>
          </p:cNvPr>
          <p:cNvPicPr>
            <a:picLocks noChangeAspect="1"/>
          </p:cNvPicPr>
          <p:nvPr/>
        </p:nvPicPr>
        <p:blipFill>
          <a:blip r:embed="rId3"/>
          <a:stretch>
            <a:fillRect/>
          </a:stretch>
        </p:blipFill>
        <p:spPr>
          <a:xfrm>
            <a:off x="4007767" y="3311613"/>
            <a:ext cx="6410631" cy="1522288"/>
          </a:xfrm>
          <a:prstGeom prst="rect">
            <a:avLst/>
          </a:prstGeom>
        </p:spPr>
      </p:pic>
      <p:pic>
        <p:nvPicPr>
          <p:cNvPr id="6" name="Picture 5">
            <a:extLst>
              <a:ext uri="{FF2B5EF4-FFF2-40B4-BE49-F238E27FC236}">
                <a16:creationId xmlns:a16="http://schemas.microsoft.com/office/drawing/2014/main" id="{87FC027C-CB1D-4BBF-A857-5FEC6EF67DAB}"/>
              </a:ext>
            </a:extLst>
          </p:cNvPr>
          <p:cNvPicPr>
            <a:picLocks noChangeAspect="1"/>
          </p:cNvPicPr>
          <p:nvPr/>
        </p:nvPicPr>
        <p:blipFill>
          <a:blip r:embed="rId4"/>
          <a:stretch>
            <a:fillRect/>
          </a:stretch>
        </p:blipFill>
        <p:spPr>
          <a:xfrm>
            <a:off x="4014465" y="4951494"/>
            <a:ext cx="4969966" cy="1541381"/>
          </a:xfrm>
          <a:prstGeom prst="rect">
            <a:avLst/>
          </a:prstGeom>
        </p:spPr>
      </p:pic>
    </p:spTree>
    <p:extLst>
      <p:ext uri="{BB962C8B-B14F-4D97-AF65-F5344CB8AC3E}">
        <p14:creationId xmlns:p14="http://schemas.microsoft.com/office/powerpoint/2010/main" val="286680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8DA6-D5B2-6B2A-C7A3-9940AE7F78CB}"/>
              </a:ext>
            </a:extLst>
          </p:cNvPr>
          <p:cNvSpPr>
            <a:spLocks noGrp="1"/>
          </p:cNvSpPr>
          <p:nvPr>
            <p:ph type="title"/>
          </p:nvPr>
        </p:nvSpPr>
        <p:spPr/>
        <p:txBody>
          <a:bodyPr/>
          <a:lstStyle/>
          <a:p>
            <a:r>
              <a:rPr lang="en-US" dirty="0"/>
              <a:t>Directory of Visualizations</a:t>
            </a:r>
            <a:endParaRPr lang="en-IN" dirty="0"/>
          </a:p>
        </p:txBody>
      </p:sp>
      <p:sp>
        <p:nvSpPr>
          <p:cNvPr id="3" name="Content Placeholder 2">
            <a:extLst>
              <a:ext uri="{FF2B5EF4-FFF2-40B4-BE49-F238E27FC236}">
                <a16:creationId xmlns:a16="http://schemas.microsoft.com/office/drawing/2014/main" id="{BC4C4543-278E-B2C9-AD90-CE64A310147F}"/>
              </a:ext>
            </a:extLst>
          </p:cNvPr>
          <p:cNvSpPr>
            <a:spLocks noGrp="1"/>
          </p:cNvSpPr>
          <p:nvPr>
            <p:ph idx="1"/>
          </p:nvPr>
        </p:nvSpPr>
        <p:spPr/>
        <p:txBody>
          <a:bodyPr/>
          <a:lstStyle/>
          <a:p>
            <a:r>
              <a:rPr lang="en-US" dirty="0"/>
              <a:t>x-y relationships</a:t>
            </a:r>
          </a:p>
          <a:p>
            <a:endParaRPr lang="en-IN" dirty="0"/>
          </a:p>
        </p:txBody>
      </p:sp>
      <p:pic>
        <p:nvPicPr>
          <p:cNvPr id="4" name="Picture 3">
            <a:extLst>
              <a:ext uri="{FF2B5EF4-FFF2-40B4-BE49-F238E27FC236}">
                <a16:creationId xmlns:a16="http://schemas.microsoft.com/office/drawing/2014/main" id="{59FFFC04-FA36-6AEB-FBC7-D976A522250D}"/>
              </a:ext>
            </a:extLst>
          </p:cNvPr>
          <p:cNvPicPr>
            <a:picLocks noChangeAspect="1"/>
          </p:cNvPicPr>
          <p:nvPr/>
        </p:nvPicPr>
        <p:blipFill>
          <a:blip r:embed="rId2"/>
          <a:stretch>
            <a:fillRect/>
          </a:stretch>
        </p:blipFill>
        <p:spPr>
          <a:xfrm>
            <a:off x="4007768" y="1690688"/>
            <a:ext cx="6822608" cy="1625386"/>
          </a:xfrm>
          <a:prstGeom prst="rect">
            <a:avLst/>
          </a:prstGeom>
        </p:spPr>
      </p:pic>
      <p:pic>
        <p:nvPicPr>
          <p:cNvPr id="5" name="Picture 4">
            <a:extLst>
              <a:ext uri="{FF2B5EF4-FFF2-40B4-BE49-F238E27FC236}">
                <a16:creationId xmlns:a16="http://schemas.microsoft.com/office/drawing/2014/main" id="{C60E42E7-54E3-29B6-1A98-42D73735064E}"/>
              </a:ext>
            </a:extLst>
          </p:cNvPr>
          <p:cNvPicPr>
            <a:picLocks noChangeAspect="1"/>
          </p:cNvPicPr>
          <p:nvPr/>
        </p:nvPicPr>
        <p:blipFill>
          <a:blip r:embed="rId3"/>
          <a:stretch>
            <a:fillRect/>
          </a:stretch>
        </p:blipFill>
        <p:spPr>
          <a:xfrm>
            <a:off x="4007767" y="3541926"/>
            <a:ext cx="6912769" cy="1682581"/>
          </a:xfrm>
          <a:prstGeom prst="rect">
            <a:avLst/>
          </a:prstGeom>
        </p:spPr>
      </p:pic>
      <p:pic>
        <p:nvPicPr>
          <p:cNvPr id="6" name="Picture 5">
            <a:extLst>
              <a:ext uri="{FF2B5EF4-FFF2-40B4-BE49-F238E27FC236}">
                <a16:creationId xmlns:a16="http://schemas.microsoft.com/office/drawing/2014/main" id="{5B258ACE-FBF4-6125-27B0-1D4E0250251B}"/>
              </a:ext>
            </a:extLst>
          </p:cNvPr>
          <p:cNvPicPr>
            <a:picLocks noChangeAspect="1"/>
          </p:cNvPicPr>
          <p:nvPr/>
        </p:nvPicPr>
        <p:blipFill>
          <a:blip r:embed="rId4"/>
          <a:stretch>
            <a:fillRect/>
          </a:stretch>
        </p:blipFill>
        <p:spPr>
          <a:xfrm>
            <a:off x="4015148" y="5235466"/>
            <a:ext cx="5033179" cy="1622021"/>
          </a:xfrm>
          <a:prstGeom prst="rect">
            <a:avLst/>
          </a:prstGeom>
        </p:spPr>
      </p:pic>
    </p:spTree>
    <p:extLst>
      <p:ext uri="{BB962C8B-B14F-4D97-AF65-F5344CB8AC3E}">
        <p14:creationId xmlns:p14="http://schemas.microsoft.com/office/powerpoint/2010/main" val="4157086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F7BC-ECCC-2E0E-9AE1-35CDFCFC9B9E}"/>
              </a:ext>
            </a:extLst>
          </p:cNvPr>
          <p:cNvSpPr>
            <a:spLocks noGrp="1"/>
          </p:cNvSpPr>
          <p:nvPr>
            <p:ph type="title"/>
          </p:nvPr>
        </p:nvSpPr>
        <p:spPr/>
        <p:txBody>
          <a:bodyPr/>
          <a:lstStyle/>
          <a:p>
            <a:r>
              <a:rPr lang="en-US" dirty="0"/>
              <a:t>Directory of Visualizations</a:t>
            </a:r>
            <a:endParaRPr lang="en-IN" dirty="0"/>
          </a:p>
        </p:txBody>
      </p:sp>
      <p:sp>
        <p:nvSpPr>
          <p:cNvPr id="3" name="Content Placeholder 2">
            <a:extLst>
              <a:ext uri="{FF2B5EF4-FFF2-40B4-BE49-F238E27FC236}">
                <a16:creationId xmlns:a16="http://schemas.microsoft.com/office/drawing/2014/main" id="{0963ECCB-6746-260A-9507-2BF821B7C87F}"/>
              </a:ext>
            </a:extLst>
          </p:cNvPr>
          <p:cNvSpPr>
            <a:spLocks noGrp="1"/>
          </p:cNvSpPr>
          <p:nvPr>
            <p:ph idx="1"/>
          </p:nvPr>
        </p:nvSpPr>
        <p:spPr/>
        <p:txBody>
          <a:bodyPr/>
          <a:lstStyle/>
          <a:p>
            <a:r>
              <a:rPr lang="en-US" dirty="0"/>
              <a:t>Geospatial Data</a:t>
            </a:r>
            <a:endParaRPr lang="en-IN" dirty="0"/>
          </a:p>
        </p:txBody>
      </p:sp>
      <p:pic>
        <p:nvPicPr>
          <p:cNvPr id="4" name="Picture 3">
            <a:extLst>
              <a:ext uri="{FF2B5EF4-FFF2-40B4-BE49-F238E27FC236}">
                <a16:creationId xmlns:a16="http://schemas.microsoft.com/office/drawing/2014/main" id="{801D882F-5EF1-3693-7D06-34B029A87796}"/>
              </a:ext>
            </a:extLst>
          </p:cNvPr>
          <p:cNvPicPr>
            <a:picLocks noChangeAspect="1"/>
          </p:cNvPicPr>
          <p:nvPr/>
        </p:nvPicPr>
        <p:blipFill>
          <a:blip r:embed="rId2"/>
          <a:stretch>
            <a:fillRect/>
          </a:stretch>
        </p:blipFill>
        <p:spPr>
          <a:xfrm>
            <a:off x="2927648" y="2996952"/>
            <a:ext cx="6468026" cy="1595510"/>
          </a:xfrm>
          <a:prstGeom prst="rect">
            <a:avLst/>
          </a:prstGeom>
        </p:spPr>
      </p:pic>
    </p:spTree>
    <p:extLst>
      <p:ext uri="{BB962C8B-B14F-4D97-AF65-F5344CB8AC3E}">
        <p14:creationId xmlns:p14="http://schemas.microsoft.com/office/powerpoint/2010/main" val="2084654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CAC4-8099-C6DB-DDA5-37956AF5A0CB}"/>
              </a:ext>
            </a:extLst>
          </p:cNvPr>
          <p:cNvSpPr>
            <a:spLocks noGrp="1"/>
          </p:cNvSpPr>
          <p:nvPr>
            <p:ph type="title"/>
          </p:nvPr>
        </p:nvSpPr>
        <p:spPr/>
        <p:txBody>
          <a:bodyPr/>
          <a:lstStyle/>
          <a:p>
            <a:r>
              <a:rPr lang="en-US" dirty="0"/>
              <a:t>Directory of Visualizations</a:t>
            </a:r>
            <a:endParaRPr lang="en-IN" dirty="0"/>
          </a:p>
        </p:txBody>
      </p:sp>
      <p:sp>
        <p:nvSpPr>
          <p:cNvPr id="3" name="Content Placeholder 2">
            <a:extLst>
              <a:ext uri="{FF2B5EF4-FFF2-40B4-BE49-F238E27FC236}">
                <a16:creationId xmlns:a16="http://schemas.microsoft.com/office/drawing/2014/main" id="{622904A9-ABB6-5387-0AA7-61294819B6A7}"/>
              </a:ext>
            </a:extLst>
          </p:cNvPr>
          <p:cNvSpPr>
            <a:spLocks noGrp="1"/>
          </p:cNvSpPr>
          <p:nvPr>
            <p:ph idx="1"/>
          </p:nvPr>
        </p:nvSpPr>
        <p:spPr/>
        <p:txBody>
          <a:bodyPr/>
          <a:lstStyle/>
          <a:p>
            <a:r>
              <a:rPr lang="en-US" dirty="0"/>
              <a:t>Uncertainty</a:t>
            </a:r>
            <a:endParaRPr lang="en-IN" dirty="0"/>
          </a:p>
        </p:txBody>
      </p:sp>
      <p:pic>
        <p:nvPicPr>
          <p:cNvPr id="4" name="Picture 3">
            <a:extLst>
              <a:ext uri="{FF2B5EF4-FFF2-40B4-BE49-F238E27FC236}">
                <a16:creationId xmlns:a16="http://schemas.microsoft.com/office/drawing/2014/main" id="{FC99A194-15A8-572D-BD98-35CB2D6AF5A0}"/>
              </a:ext>
            </a:extLst>
          </p:cNvPr>
          <p:cNvPicPr>
            <a:picLocks noChangeAspect="1"/>
          </p:cNvPicPr>
          <p:nvPr/>
        </p:nvPicPr>
        <p:blipFill>
          <a:blip r:embed="rId2"/>
          <a:stretch>
            <a:fillRect/>
          </a:stretch>
        </p:blipFill>
        <p:spPr>
          <a:xfrm>
            <a:off x="3262657" y="1628199"/>
            <a:ext cx="6740405" cy="1640627"/>
          </a:xfrm>
          <a:prstGeom prst="rect">
            <a:avLst/>
          </a:prstGeom>
        </p:spPr>
      </p:pic>
      <p:pic>
        <p:nvPicPr>
          <p:cNvPr id="5" name="Picture 4">
            <a:extLst>
              <a:ext uri="{FF2B5EF4-FFF2-40B4-BE49-F238E27FC236}">
                <a16:creationId xmlns:a16="http://schemas.microsoft.com/office/drawing/2014/main" id="{47D46BF0-D2D6-CF39-26C4-CFB96ACDCE14}"/>
              </a:ext>
            </a:extLst>
          </p:cNvPr>
          <p:cNvPicPr>
            <a:picLocks noChangeAspect="1"/>
          </p:cNvPicPr>
          <p:nvPr/>
        </p:nvPicPr>
        <p:blipFill>
          <a:blip r:embed="rId3"/>
          <a:stretch>
            <a:fillRect/>
          </a:stretch>
        </p:blipFill>
        <p:spPr>
          <a:xfrm>
            <a:off x="3262657" y="3403763"/>
            <a:ext cx="6649767" cy="1561163"/>
          </a:xfrm>
          <a:prstGeom prst="rect">
            <a:avLst/>
          </a:prstGeom>
        </p:spPr>
      </p:pic>
      <p:pic>
        <p:nvPicPr>
          <p:cNvPr id="6" name="Picture 5">
            <a:extLst>
              <a:ext uri="{FF2B5EF4-FFF2-40B4-BE49-F238E27FC236}">
                <a16:creationId xmlns:a16="http://schemas.microsoft.com/office/drawing/2014/main" id="{47F64672-B772-4B00-B3E6-9D200D41A203}"/>
              </a:ext>
            </a:extLst>
          </p:cNvPr>
          <p:cNvPicPr>
            <a:picLocks noChangeAspect="1"/>
          </p:cNvPicPr>
          <p:nvPr/>
        </p:nvPicPr>
        <p:blipFill>
          <a:blip r:embed="rId4"/>
          <a:stretch>
            <a:fillRect/>
          </a:stretch>
        </p:blipFill>
        <p:spPr>
          <a:xfrm>
            <a:off x="3262657" y="5099863"/>
            <a:ext cx="4895498" cy="1561163"/>
          </a:xfrm>
          <a:prstGeom prst="rect">
            <a:avLst/>
          </a:prstGeom>
        </p:spPr>
      </p:pic>
    </p:spTree>
    <p:extLst>
      <p:ext uri="{BB962C8B-B14F-4D97-AF65-F5344CB8AC3E}">
        <p14:creationId xmlns:p14="http://schemas.microsoft.com/office/powerpoint/2010/main" val="3583576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743C-7ADA-B8E4-1104-1270774E06A2}"/>
              </a:ext>
            </a:extLst>
          </p:cNvPr>
          <p:cNvSpPr>
            <a:spLocks noGrp="1"/>
          </p:cNvSpPr>
          <p:nvPr>
            <p:ph type="title"/>
          </p:nvPr>
        </p:nvSpPr>
        <p:spPr/>
        <p:txBody>
          <a:bodyPr/>
          <a:lstStyle/>
          <a:p>
            <a:r>
              <a:rPr lang="en-US" dirty="0"/>
              <a:t>Visualizing Amounts</a:t>
            </a:r>
            <a:endParaRPr lang="en-IN" dirty="0"/>
          </a:p>
        </p:txBody>
      </p:sp>
      <p:sp>
        <p:nvSpPr>
          <p:cNvPr id="3" name="Content Placeholder 2">
            <a:extLst>
              <a:ext uri="{FF2B5EF4-FFF2-40B4-BE49-F238E27FC236}">
                <a16:creationId xmlns:a16="http://schemas.microsoft.com/office/drawing/2014/main" id="{959E207D-98A6-1FC3-605A-DEA745D7681F}"/>
              </a:ext>
            </a:extLst>
          </p:cNvPr>
          <p:cNvSpPr>
            <a:spLocks noGrp="1"/>
          </p:cNvSpPr>
          <p:nvPr>
            <p:ph idx="1"/>
          </p:nvPr>
        </p:nvSpPr>
        <p:spPr/>
        <p:txBody>
          <a:bodyPr/>
          <a:lstStyle/>
          <a:p>
            <a:r>
              <a:rPr lang="en-US" dirty="0"/>
              <a:t>Bar Plots</a:t>
            </a:r>
            <a:endParaRPr lang="en-IN" dirty="0"/>
          </a:p>
        </p:txBody>
      </p:sp>
      <p:pic>
        <p:nvPicPr>
          <p:cNvPr id="5" name="Picture 4">
            <a:extLst>
              <a:ext uri="{FF2B5EF4-FFF2-40B4-BE49-F238E27FC236}">
                <a16:creationId xmlns:a16="http://schemas.microsoft.com/office/drawing/2014/main" id="{C87BE694-8AE3-2B8F-D34C-FE2BCFA08FE4}"/>
              </a:ext>
            </a:extLst>
          </p:cNvPr>
          <p:cNvPicPr>
            <a:picLocks noChangeAspect="1"/>
          </p:cNvPicPr>
          <p:nvPr/>
        </p:nvPicPr>
        <p:blipFill>
          <a:blip r:embed="rId3"/>
          <a:stretch>
            <a:fillRect/>
          </a:stretch>
        </p:blipFill>
        <p:spPr>
          <a:xfrm>
            <a:off x="2948296" y="1690688"/>
            <a:ext cx="3837158" cy="2005523"/>
          </a:xfrm>
          <a:prstGeom prst="rect">
            <a:avLst/>
          </a:prstGeom>
        </p:spPr>
      </p:pic>
      <p:pic>
        <p:nvPicPr>
          <p:cNvPr id="6" name="Picture 5">
            <a:extLst>
              <a:ext uri="{FF2B5EF4-FFF2-40B4-BE49-F238E27FC236}">
                <a16:creationId xmlns:a16="http://schemas.microsoft.com/office/drawing/2014/main" id="{EF273CB9-7D16-6381-5EFB-844FF3109E45}"/>
              </a:ext>
            </a:extLst>
          </p:cNvPr>
          <p:cNvPicPr>
            <a:picLocks noChangeAspect="1"/>
          </p:cNvPicPr>
          <p:nvPr/>
        </p:nvPicPr>
        <p:blipFill>
          <a:blip r:embed="rId4"/>
          <a:stretch>
            <a:fillRect/>
          </a:stretch>
        </p:blipFill>
        <p:spPr>
          <a:xfrm>
            <a:off x="2530607" y="3987274"/>
            <a:ext cx="4968552" cy="2480752"/>
          </a:xfrm>
          <a:prstGeom prst="rect">
            <a:avLst/>
          </a:prstGeom>
        </p:spPr>
      </p:pic>
      <p:pic>
        <p:nvPicPr>
          <p:cNvPr id="8" name="Picture 7">
            <a:extLst>
              <a:ext uri="{FF2B5EF4-FFF2-40B4-BE49-F238E27FC236}">
                <a16:creationId xmlns:a16="http://schemas.microsoft.com/office/drawing/2014/main" id="{B09646ED-AFFA-2642-C562-94BE36EB5B7A}"/>
              </a:ext>
            </a:extLst>
          </p:cNvPr>
          <p:cNvPicPr>
            <a:picLocks noChangeAspect="1"/>
          </p:cNvPicPr>
          <p:nvPr/>
        </p:nvPicPr>
        <p:blipFill>
          <a:blip r:embed="rId5"/>
          <a:stretch>
            <a:fillRect/>
          </a:stretch>
        </p:blipFill>
        <p:spPr>
          <a:xfrm>
            <a:off x="7919672" y="3187014"/>
            <a:ext cx="4272328" cy="3670986"/>
          </a:xfrm>
          <a:prstGeom prst="rect">
            <a:avLst/>
          </a:prstGeom>
        </p:spPr>
      </p:pic>
    </p:spTree>
    <p:extLst>
      <p:ext uri="{BB962C8B-B14F-4D97-AF65-F5344CB8AC3E}">
        <p14:creationId xmlns:p14="http://schemas.microsoft.com/office/powerpoint/2010/main" val="166679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DCA6-1540-20DB-F5ED-EB6FC047706F}"/>
              </a:ext>
            </a:extLst>
          </p:cNvPr>
          <p:cNvSpPr>
            <a:spLocks noGrp="1"/>
          </p:cNvSpPr>
          <p:nvPr>
            <p:ph type="title"/>
          </p:nvPr>
        </p:nvSpPr>
        <p:spPr/>
        <p:txBody>
          <a:bodyPr>
            <a:normAutofit/>
          </a:bodyPr>
          <a:lstStyle/>
          <a:p>
            <a:pPr marL="12700">
              <a:spcBef>
                <a:spcPts val="994"/>
              </a:spcBef>
              <a:tabLst>
                <a:tab pos="355600" algn="l"/>
              </a:tabLst>
            </a:pPr>
            <a:r>
              <a:rPr lang="en-IN" sz="4000" spc="-10" dirty="0">
                <a:solidFill>
                  <a:srgbClr val="404040"/>
                </a:solidFill>
                <a:latin typeface="Times New Roman" panose="02020603050405020304" pitchFamily="18" charset="0"/>
                <a:ea typeface="Calibri" panose="020F0502020204030204" pitchFamily="34" charset="0"/>
              </a:rPr>
              <a:t>Visualizing Data :Aesthetics and Types of data</a:t>
            </a:r>
          </a:p>
        </p:txBody>
      </p:sp>
      <p:sp>
        <p:nvSpPr>
          <p:cNvPr id="3" name="Content Placeholder 2">
            <a:extLst>
              <a:ext uri="{FF2B5EF4-FFF2-40B4-BE49-F238E27FC236}">
                <a16:creationId xmlns:a16="http://schemas.microsoft.com/office/drawing/2014/main" id="{AEDEB3BF-C18F-9F53-F88F-56BAB05A2F94}"/>
              </a:ext>
            </a:extLst>
          </p:cNvPr>
          <p:cNvSpPr>
            <a:spLocks noGrp="1"/>
          </p:cNvSpPr>
          <p:nvPr>
            <p:ph idx="1"/>
          </p:nvPr>
        </p:nvSpPr>
        <p:spPr/>
        <p:txBody>
          <a:bodyPr>
            <a:normAutofit/>
          </a:bodyPr>
          <a:lstStyle/>
          <a:p>
            <a:r>
              <a:rPr lang="en-US" b="0" i="0" u="none" strike="noStrike" baseline="0" dirty="0">
                <a:latin typeface="Times New Roman" panose="02020603050405020304" pitchFamily="18" charset="0"/>
                <a:cs typeface="Times New Roman" panose="02020603050405020304" pitchFamily="18" charset="0"/>
              </a:rPr>
              <a:t>Aesthetics describe every aspect of a given graphical element.</a:t>
            </a:r>
            <a:endParaRPr lang="en-IN"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Two groups of Aesthetic : Continuous data and  Discrete data.</a:t>
            </a:r>
          </a:p>
          <a:p>
            <a:pPr algn="l"/>
            <a:r>
              <a:rPr lang="en-US" b="0" i="0" u="none" strike="noStrike" baseline="0" dirty="0">
                <a:latin typeface="Times New Roman" panose="02020603050405020304" pitchFamily="18" charset="0"/>
                <a:cs typeface="Times New Roman" panose="02020603050405020304" pitchFamily="18" charset="0"/>
              </a:rPr>
              <a:t>Continuous data : position, size, color, and line width.</a:t>
            </a:r>
          </a:p>
          <a:p>
            <a:pPr algn="l"/>
            <a:r>
              <a:rPr lang="en-US" dirty="0">
                <a:latin typeface="Times New Roman" panose="02020603050405020304" pitchFamily="18" charset="0"/>
                <a:cs typeface="Times New Roman" panose="02020603050405020304" pitchFamily="18" charset="0"/>
              </a:rPr>
              <a:t>Discrete data : </a:t>
            </a:r>
            <a:r>
              <a:rPr lang="en-US" b="0" i="0" u="none" strike="noStrike" baseline="0" dirty="0">
                <a:latin typeface="Times New Roman" panose="02020603050405020304" pitchFamily="18" charset="0"/>
                <a:cs typeface="Times New Roman" panose="02020603050405020304" pitchFamily="18" charset="0"/>
              </a:rPr>
              <a:t>shape and line type.</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17C08F8-C31B-D5DD-1490-997294F3191F}"/>
              </a:ext>
            </a:extLst>
          </p:cNvPr>
          <p:cNvPicPr>
            <a:picLocks noChangeAspect="1"/>
          </p:cNvPicPr>
          <p:nvPr/>
        </p:nvPicPr>
        <p:blipFill>
          <a:blip r:embed="rId3"/>
          <a:stretch>
            <a:fillRect/>
          </a:stretch>
        </p:blipFill>
        <p:spPr>
          <a:xfrm>
            <a:off x="3215680" y="3872707"/>
            <a:ext cx="5394887" cy="2304256"/>
          </a:xfrm>
          <a:prstGeom prst="rect">
            <a:avLst/>
          </a:prstGeom>
        </p:spPr>
      </p:pic>
    </p:spTree>
    <p:extLst>
      <p:ext uri="{BB962C8B-B14F-4D97-AF65-F5344CB8AC3E}">
        <p14:creationId xmlns:p14="http://schemas.microsoft.com/office/powerpoint/2010/main" val="3696966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3FD3-D51E-40CF-ABB5-C61AE11627C0}"/>
              </a:ext>
            </a:extLst>
          </p:cNvPr>
          <p:cNvSpPr>
            <a:spLocks noGrp="1"/>
          </p:cNvSpPr>
          <p:nvPr>
            <p:ph type="title"/>
          </p:nvPr>
        </p:nvSpPr>
        <p:spPr/>
        <p:txBody>
          <a:bodyPr/>
          <a:lstStyle/>
          <a:p>
            <a:r>
              <a:rPr lang="en-US" dirty="0"/>
              <a:t>Visualizing Amounts</a:t>
            </a:r>
            <a:endParaRPr lang="en-IN" dirty="0"/>
          </a:p>
        </p:txBody>
      </p:sp>
      <p:sp>
        <p:nvSpPr>
          <p:cNvPr id="3" name="Content Placeholder 2">
            <a:extLst>
              <a:ext uri="{FF2B5EF4-FFF2-40B4-BE49-F238E27FC236}">
                <a16:creationId xmlns:a16="http://schemas.microsoft.com/office/drawing/2014/main" id="{D46A1D07-0BD1-F74D-4572-B9E0333E386A}"/>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174833CC-CBDC-0E19-3CDA-25E2BC567B05}"/>
              </a:ext>
            </a:extLst>
          </p:cNvPr>
          <p:cNvPicPr>
            <a:picLocks noChangeAspect="1"/>
          </p:cNvPicPr>
          <p:nvPr/>
        </p:nvPicPr>
        <p:blipFill>
          <a:blip r:embed="rId3"/>
          <a:stretch>
            <a:fillRect/>
          </a:stretch>
        </p:blipFill>
        <p:spPr>
          <a:xfrm>
            <a:off x="695400" y="1719713"/>
            <a:ext cx="5786658" cy="3561020"/>
          </a:xfrm>
          <a:prstGeom prst="rect">
            <a:avLst/>
          </a:prstGeom>
        </p:spPr>
      </p:pic>
      <p:pic>
        <p:nvPicPr>
          <p:cNvPr id="5" name="Picture 4">
            <a:extLst>
              <a:ext uri="{FF2B5EF4-FFF2-40B4-BE49-F238E27FC236}">
                <a16:creationId xmlns:a16="http://schemas.microsoft.com/office/drawing/2014/main" id="{D4470558-D87E-A45C-A26D-3B7A85B4F669}"/>
              </a:ext>
            </a:extLst>
          </p:cNvPr>
          <p:cNvPicPr>
            <a:picLocks noChangeAspect="1"/>
          </p:cNvPicPr>
          <p:nvPr/>
        </p:nvPicPr>
        <p:blipFill>
          <a:blip r:embed="rId4"/>
          <a:stretch>
            <a:fillRect/>
          </a:stretch>
        </p:blipFill>
        <p:spPr>
          <a:xfrm>
            <a:off x="6720438" y="1793453"/>
            <a:ext cx="5478724" cy="3487280"/>
          </a:xfrm>
          <a:prstGeom prst="rect">
            <a:avLst/>
          </a:prstGeom>
        </p:spPr>
      </p:pic>
    </p:spTree>
    <p:extLst>
      <p:ext uri="{BB962C8B-B14F-4D97-AF65-F5344CB8AC3E}">
        <p14:creationId xmlns:p14="http://schemas.microsoft.com/office/powerpoint/2010/main" val="155688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1D7A-3A03-E674-1FD9-1A0B31A886EF}"/>
              </a:ext>
            </a:extLst>
          </p:cNvPr>
          <p:cNvSpPr>
            <a:spLocks noGrp="1"/>
          </p:cNvSpPr>
          <p:nvPr>
            <p:ph type="title"/>
          </p:nvPr>
        </p:nvSpPr>
        <p:spPr/>
        <p:txBody>
          <a:bodyPr/>
          <a:lstStyle/>
          <a:p>
            <a:r>
              <a:rPr lang="en-US" dirty="0"/>
              <a:t>Bar Plot :Income vs Age</a:t>
            </a:r>
            <a:endParaRPr lang="en-IN" dirty="0"/>
          </a:p>
        </p:txBody>
      </p:sp>
      <p:sp>
        <p:nvSpPr>
          <p:cNvPr id="3" name="Content Placeholder 2">
            <a:extLst>
              <a:ext uri="{FF2B5EF4-FFF2-40B4-BE49-F238E27FC236}">
                <a16:creationId xmlns:a16="http://schemas.microsoft.com/office/drawing/2014/main" id="{2ED08E40-F4C4-4748-E3A8-164D178E1858}"/>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61003F89-084F-A623-0A67-9186E90D6ED4}"/>
              </a:ext>
            </a:extLst>
          </p:cNvPr>
          <p:cNvPicPr>
            <a:picLocks noChangeAspect="1"/>
          </p:cNvPicPr>
          <p:nvPr/>
        </p:nvPicPr>
        <p:blipFill>
          <a:blip r:embed="rId3"/>
          <a:stretch>
            <a:fillRect/>
          </a:stretch>
        </p:blipFill>
        <p:spPr>
          <a:xfrm>
            <a:off x="551384" y="1855089"/>
            <a:ext cx="5112568" cy="2873311"/>
          </a:xfrm>
          <a:prstGeom prst="rect">
            <a:avLst/>
          </a:prstGeom>
        </p:spPr>
      </p:pic>
      <p:pic>
        <p:nvPicPr>
          <p:cNvPr id="5" name="Picture 4">
            <a:extLst>
              <a:ext uri="{FF2B5EF4-FFF2-40B4-BE49-F238E27FC236}">
                <a16:creationId xmlns:a16="http://schemas.microsoft.com/office/drawing/2014/main" id="{E7954F61-FF8A-3989-1B8D-F0A0B9A7A65A}"/>
              </a:ext>
            </a:extLst>
          </p:cNvPr>
          <p:cNvPicPr>
            <a:picLocks noChangeAspect="1"/>
          </p:cNvPicPr>
          <p:nvPr/>
        </p:nvPicPr>
        <p:blipFill>
          <a:blip r:embed="rId4"/>
          <a:stretch>
            <a:fillRect/>
          </a:stretch>
        </p:blipFill>
        <p:spPr>
          <a:xfrm>
            <a:off x="6241232" y="3429000"/>
            <a:ext cx="5112568" cy="3148175"/>
          </a:xfrm>
          <a:prstGeom prst="rect">
            <a:avLst/>
          </a:prstGeom>
        </p:spPr>
      </p:pic>
    </p:spTree>
    <p:extLst>
      <p:ext uri="{BB962C8B-B14F-4D97-AF65-F5344CB8AC3E}">
        <p14:creationId xmlns:p14="http://schemas.microsoft.com/office/powerpoint/2010/main" val="2339165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0400-965F-3127-6A31-39CF15DE7F56}"/>
              </a:ext>
            </a:extLst>
          </p:cNvPr>
          <p:cNvSpPr>
            <a:spLocks noGrp="1"/>
          </p:cNvSpPr>
          <p:nvPr>
            <p:ph type="title"/>
          </p:nvPr>
        </p:nvSpPr>
        <p:spPr/>
        <p:txBody>
          <a:bodyPr/>
          <a:lstStyle/>
          <a:p>
            <a:r>
              <a:rPr lang="en-US" dirty="0"/>
              <a:t>Grouped and Stacked Bars</a:t>
            </a:r>
            <a:endParaRPr lang="en-IN" dirty="0"/>
          </a:p>
        </p:txBody>
      </p:sp>
      <p:sp>
        <p:nvSpPr>
          <p:cNvPr id="3" name="Content Placeholder 2">
            <a:extLst>
              <a:ext uri="{FF2B5EF4-FFF2-40B4-BE49-F238E27FC236}">
                <a16:creationId xmlns:a16="http://schemas.microsoft.com/office/drawing/2014/main" id="{6E378453-EA86-B397-B06D-2C54070D7652}"/>
              </a:ext>
            </a:extLst>
          </p:cNvPr>
          <p:cNvSpPr>
            <a:spLocks noGrp="1"/>
          </p:cNvSpPr>
          <p:nvPr>
            <p:ph idx="1"/>
          </p:nvPr>
        </p:nvSpPr>
        <p:spPr/>
        <p:txBody>
          <a:bodyPr/>
          <a:lstStyle/>
          <a:p>
            <a:r>
              <a:rPr lang="en-US" sz="1800" b="0" i="1" u="none" strike="noStrike" baseline="0" dirty="0">
                <a:latin typeface="MinionPro-It"/>
              </a:rPr>
              <a:t>household income versus age group and race</a:t>
            </a:r>
            <a:endParaRPr lang="en-IN" dirty="0"/>
          </a:p>
        </p:txBody>
      </p:sp>
      <p:pic>
        <p:nvPicPr>
          <p:cNvPr id="4" name="Picture 3">
            <a:extLst>
              <a:ext uri="{FF2B5EF4-FFF2-40B4-BE49-F238E27FC236}">
                <a16:creationId xmlns:a16="http://schemas.microsoft.com/office/drawing/2014/main" id="{0618B6FE-705B-3D36-F2CC-25C41AF8E9DC}"/>
              </a:ext>
            </a:extLst>
          </p:cNvPr>
          <p:cNvPicPr>
            <a:picLocks noChangeAspect="1"/>
          </p:cNvPicPr>
          <p:nvPr/>
        </p:nvPicPr>
        <p:blipFill>
          <a:blip r:embed="rId3"/>
          <a:stretch>
            <a:fillRect/>
          </a:stretch>
        </p:blipFill>
        <p:spPr>
          <a:xfrm>
            <a:off x="983432" y="2132856"/>
            <a:ext cx="5913632" cy="2987299"/>
          </a:xfrm>
          <a:prstGeom prst="rect">
            <a:avLst/>
          </a:prstGeom>
        </p:spPr>
      </p:pic>
      <p:pic>
        <p:nvPicPr>
          <p:cNvPr id="5" name="Picture 4">
            <a:extLst>
              <a:ext uri="{FF2B5EF4-FFF2-40B4-BE49-F238E27FC236}">
                <a16:creationId xmlns:a16="http://schemas.microsoft.com/office/drawing/2014/main" id="{ED039AB3-9664-DD53-AAD5-EEC2D0A5A0F0}"/>
              </a:ext>
            </a:extLst>
          </p:cNvPr>
          <p:cNvPicPr>
            <a:picLocks noChangeAspect="1"/>
          </p:cNvPicPr>
          <p:nvPr/>
        </p:nvPicPr>
        <p:blipFill>
          <a:blip r:embed="rId4"/>
          <a:stretch>
            <a:fillRect/>
          </a:stretch>
        </p:blipFill>
        <p:spPr>
          <a:xfrm>
            <a:off x="6263443" y="4411768"/>
            <a:ext cx="5906012" cy="2446232"/>
          </a:xfrm>
          <a:prstGeom prst="rect">
            <a:avLst/>
          </a:prstGeom>
        </p:spPr>
      </p:pic>
    </p:spTree>
    <p:extLst>
      <p:ext uri="{BB962C8B-B14F-4D97-AF65-F5344CB8AC3E}">
        <p14:creationId xmlns:p14="http://schemas.microsoft.com/office/powerpoint/2010/main" val="362260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9D27-323C-771E-35D7-3EA541DD410A}"/>
              </a:ext>
            </a:extLst>
          </p:cNvPr>
          <p:cNvSpPr>
            <a:spLocks noGrp="1"/>
          </p:cNvSpPr>
          <p:nvPr>
            <p:ph type="title"/>
          </p:nvPr>
        </p:nvSpPr>
        <p:spPr/>
        <p:txBody>
          <a:bodyPr/>
          <a:lstStyle/>
          <a:p>
            <a:r>
              <a:rPr lang="en-US" dirty="0"/>
              <a:t>Grouped and Stacked Bars</a:t>
            </a:r>
            <a:endParaRPr lang="en-IN" dirty="0"/>
          </a:p>
        </p:txBody>
      </p:sp>
      <p:sp>
        <p:nvSpPr>
          <p:cNvPr id="3" name="Content Placeholder 2">
            <a:extLst>
              <a:ext uri="{FF2B5EF4-FFF2-40B4-BE49-F238E27FC236}">
                <a16:creationId xmlns:a16="http://schemas.microsoft.com/office/drawing/2014/main" id="{4553232C-2A0A-E3A6-1961-1E2ED0346DB5}"/>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61545C8B-6369-22F9-71A7-C09828EE18DA}"/>
              </a:ext>
            </a:extLst>
          </p:cNvPr>
          <p:cNvPicPr>
            <a:picLocks noChangeAspect="1"/>
          </p:cNvPicPr>
          <p:nvPr/>
        </p:nvPicPr>
        <p:blipFill>
          <a:blip r:embed="rId3"/>
          <a:stretch>
            <a:fillRect/>
          </a:stretch>
        </p:blipFill>
        <p:spPr>
          <a:xfrm>
            <a:off x="911424" y="1961829"/>
            <a:ext cx="7416824" cy="4350071"/>
          </a:xfrm>
          <a:prstGeom prst="rect">
            <a:avLst/>
          </a:prstGeom>
        </p:spPr>
      </p:pic>
    </p:spTree>
    <p:extLst>
      <p:ext uri="{BB962C8B-B14F-4D97-AF65-F5344CB8AC3E}">
        <p14:creationId xmlns:p14="http://schemas.microsoft.com/office/powerpoint/2010/main" val="454465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C2E6-1347-B3EA-5C8C-8BD8264D9D18}"/>
              </a:ext>
            </a:extLst>
          </p:cNvPr>
          <p:cNvSpPr>
            <a:spLocks noGrp="1"/>
          </p:cNvSpPr>
          <p:nvPr>
            <p:ph type="title"/>
          </p:nvPr>
        </p:nvSpPr>
        <p:spPr/>
        <p:txBody>
          <a:bodyPr/>
          <a:lstStyle/>
          <a:p>
            <a:r>
              <a:rPr lang="en-US" dirty="0"/>
              <a:t>Grouped and Stacked Bars</a:t>
            </a:r>
            <a:endParaRPr lang="en-IN" dirty="0"/>
          </a:p>
        </p:txBody>
      </p:sp>
      <p:sp>
        <p:nvSpPr>
          <p:cNvPr id="3" name="Content Placeholder 2">
            <a:extLst>
              <a:ext uri="{FF2B5EF4-FFF2-40B4-BE49-F238E27FC236}">
                <a16:creationId xmlns:a16="http://schemas.microsoft.com/office/drawing/2014/main" id="{D33FD12E-7583-B837-B482-A2F9B27C0155}"/>
              </a:ext>
            </a:extLst>
          </p:cNvPr>
          <p:cNvSpPr>
            <a:spLocks noGrp="1"/>
          </p:cNvSpPr>
          <p:nvPr>
            <p:ph idx="1"/>
          </p:nvPr>
        </p:nvSpPr>
        <p:spPr/>
        <p:txBody>
          <a:bodyPr/>
          <a:lstStyle/>
          <a:p>
            <a:pPr algn="l"/>
            <a:r>
              <a:rPr lang="en-US" sz="1800" b="0" i="1" u="none" strike="noStrike" baseline="0" dirty="0">
                <a:latin typeface="MinionPro-It"/>
              </a:rPr>
              <a:t>Numbers of female and male passengers on the </a:t>
            </a:r>
            <a:r>
              <a:rPr lang="en-US" sz="1800" b="0" i="0" u="none" strike="noStrike" baseline="0" dirty="0">
                <a:latin typeface="MinionPro-Regular"/>
              </a:rPr>
              <a:t>Titanic </a:t>
            </a:r>
            <a:r>
              <a:rPr lang="en-US" sz="1800" b="0" i="1" u="none" strike="noStrike" baseline="0" dirty="0">
                <a:latin typeface="MinionPro-It"/>
              </a:rPr>
              <a:t>traveling in 1st, 2nd, </a:t>
            </a:r>
            <a:r>
              <a:rPr lang="en-IN" sz="1800" b="0" i="1" u="none" strike="noStrike" baseline="0" dirty="0">
                <a:latin typeface="MinionPro-It"/>
              </a:rPr>
              <a:t>and 3rd class</a:t>
            </a:r>
            <a:endParaRPr lang="en-IN" dirty="0"/>
          </a:p>
        </p:txBody>
      </p:sp>
      <p:pic>
        <p:nvPicPr>
          <p:cNvPr id="4" name="Picture 3">
            <a:extLst>
              <a:ext uri="{FF2B5EF4-FFF2-40B4-BE49-F238E27FC236}">
                <a16:creationId xmlns:a16="http://schemas.microsoft.com/office/drawing/2014/main" id="{5C31E04C-8C6F-7FA1-52AF-29C5774CFE5E}"/>
              </a:ext>
            </a:extLst>
          </p:cNvPr>
          <p:cNvPicPr>
            <a:picLocks noChangeAspect="1"/>
          </p:cNvPicPr>
          <p:nvPr/>
        </p:nvPicPr>
        <p:blipFill>
          <a:blip r:embed="rId2"/>
          <a:stretch>
            <a:fillRect/>
          </a:stretch>
        </p:blipFill>
        <p:spPr>
          <a:xfrm>
            <a:off x="2567607" y="2492896"/>
            <a:ext cx="5080131" cy="2952328"/>
          </a:xfrm>
          <a:prstGeom prst="rect">
            <a:avLst/>
          </a:prstGeom>
        </p:spPr>
      </p:pic>
    </p:spTree>
    <p:extLst>
      <p:ext uri="{BB962C8B-B14F-4D97-AF65-F5344CB8AC3E}">
        <p14:creationId xmlns:p14="http://schemas.microsoft.com/office/powerpoint/2010/main" val="1069095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075B-64AC-9D18-94BC-716F93982E25}"/>
              </a:ext>
            </a:extLst>
          </p:cNvPr>
          <p:cNvSpPr>
            <a:spLocks noGrp="1"/>
          </p:cNvSpPr>
          <p:nvPr>
            <p:ph type="title"/>
          </p:nvPr>
        </p:nvSpPr>
        <p:spPr/>
        <p:txBody>
          <a:bodyPr/>
          <a:lstStyle/>
          <a:p>
            <a:r>
              <a:rPr lang="en-US" dirty="0"/>
              <a:t>Dot Plots and Heatmaps</a:t>
            </a:r>
            <a:endParaRPr lang="en-IN" dirty="0"/>
          </a:p>
        </p:txBody>
      </p:sp>
      <p:sp>
        <p:nvSpPr>
          <p:cNvPr id="3" name="Content Placeholder 2">
            <a:extLst>
              <a:ext uri="{FF2B5EF4-FFF2-40B4-BE49-F238E27FC236}">
                <a16:creationId xmlns:a16="http://schemas.microsoft.com/office/drawing/2014/main" id="{1A7EE420-3547-80AF-0934-A53936DF313F}"/>
              </a:ext>
            </a:extLst>
          </p:cNvPr>
          <p:cNvSpPr>
            <a:spLocks noGrp="1"/>
          </p:cNvSpPr>
          <p:nvPr>
            <p:ph idx="1"/>
          </p:nvPr>
        </p:nvSpPr>
        <p:spPr/>
        <p:txBody>
          <a:bodyPr/>
          <a:lstStyle/>
          <a:p>
            <a:r>
              <a:rPr lang="en-US" sz="1800" b="0" i="1" u="none" strike="noStrike" baseline="0" dirty="0">
                <a:latin typeface="MinionPro-It"/>
              </a:rPr>
              <a:t>Life expectancies of countries in the Americas, for the year 2007</a:t>
            </a:r>
            <a:endParaRPr lang="en-IN" dirty="0"/>
          </a:p>
        </p:txBody>
      </p:sp>
      <p:pic>
        <p:nvPicPr>
          <p:cNvPr id="4" name="Picture 3">
            <a:extLst>
              <a:ext uri="{FF2B5EF4-FFF2-40B4-BE49-F238E27FC236}">
                <a16:creationId xmlns:a16="http://schemas.microsoft.com/office/drawing/2014/main" id="{B98C2694-2F7B-835D-1D2F-A8A3EF253876}"/>
              </a:ext>
            </a:extLst>
          </p:cNvPr>
          <p:cNvPicPr>
            <a:picLocks noChangeAspect="1"/>
          </p:cNvPicPr>
          <p:nvPr/>
        </p:nvPicPr>
        <p:blipFill>
          <a:blip r:embed="rId3"/>
          <a:stretch>
            <a:fillRect/>
          </a:stretch>
        </p:blipFill>
        <p:spPr>
          <a:xfrm>
            <a:off x="1554086" y="2305668"/>
            <a:ext cx="4541914" cy="3871295"/>
          </a:xfrm>
          <a:prstGeom prst="rect">
            <a:avLst/>
          </a:prstGeom>
        </p:spPr>
      </p:pic>
      <p:pic>
        <p:nvPicPr>
          <p:cNvPr id="5" name="Picture 4">
            <a:extLst>
              <a:ext uri="{FF2B5EF4-FFF2-40B4-BE49-F238E27FC236}">
                <a16:creationId xmlns:a16="http://schemas.microsoft.com/office/drawing/2014/main" id="{7367594A-4ADB-5141-A1AD-0E88B3F7E176}"/>
              </a:ext>
            </a:extLst>
          </p:cNvPr>
          <p:cNvPicPr>
            <a:picLocks noChangeAspect="1"/>
          </p:cNvPicPr>
          <p:nvPr/>
        </p:nvPicPr>
        <p:blipFill>
          <a:blip r:embed="rId4"/>
          <a:stretch>
            <a:fillRect/>
          </a:stretch>
        </p:blipFill>
        <p:spPr>
          <a:xfrm>
            <a:off x="6328127" y="2168496"/>
            <a:ext cx="4762913" cy="4008467"/>
          </a:xfrm>
          <a:prstGeom prst="rect">
            <a:avLst/>
          </a:prstGeom>
        </p:spPr>
      </p:pic>
    </p:spTree>
    <p:extLst>
      <p:ext uri="{BB962C8B-B14F-4D97-AF65-F5344CB8AC3E}">
        <p14:creationId xmlns:p14="http://schemas.microsoft.com/office/powerpoint/2010/main" val="2105690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8528-A55C-E6FD-46DB-2FED9C9E8B33}"/>
              </a:ext>
            </a:extLst>
          </p:cNvPr>
          <p:cNvSpPr>
            <a:spLocks noGrp="1"/>
          </p:cNvSpPr>
          <p:nvPr>
            <p:ph type="title"/>
          </p:nvPr>
        </p:nvSpPr>
        <p:spPr/>
        <p:txBody>
          <a:bodyPr/>
          <a:lstStyle/>
          <a:p>
            <a:r>
              <a:rPr lang="en-US" dirty="0"/>
              <a:t>Dot Plots and Heatmaps</a:t>
            </a:r>
            <a:endParaRPr lang="en-IN" dirty="0"/>
          </a:p>
        </p:txBody>
      </p:sp>
      <p:sp>
        <p:nvSpPr>
          <p:cNvPr id="3" name="Content Placeholder 2">
            <a:extLst>
              <a:ext uri="{FF2B5EF4-FFF2-40B4-BE49-F238E27FC236}">
                <a16:creationId xmlns:a16="http://schemas.microsoft.com/office/drawing/2014/main" id="{460ADA98-E121-1C1B-0038-11F4A213A730}"/>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596E6B1B-1C2E-A7A5-ED4F-011433EA3DE0}"/>
              </a:ext>
            </a:extLst>
          </p:cNvPr>
          <p:cNvPicPr>
            <a:picLocks noChangeAspect="1"/>
          </p:cNvPicPr>
          <p:nvPr/>
        </p:nvPicPr>
        <p:blipFill>
          <a:blip r:embed="rId3"/>
          <a:stretch>
            <a:fillRect/>
          </a:stretch>
        </p:blipFill>
        <p:spPr>
          <a:xfrm>
            <a:off x="1487488" y="1825625"/>
            <a:ext cx="5040977" cy="4667250"/>
          </a:xfrm>
          <a:prstGeom prst="rect">
            <a:avLst/>
          </a:prstGeom>
        </p:spPr>
      </p:pic>
    </p:spTree>
    <p:extLst>
      <p:ext uri="{BB962C8B-B14F-4D97-AF65-F5344CB8AC3E}">
        <p14:creationId xmlns:p14="http://schemas.microsoft.com/office/powerpoint/2010/main" val="2562151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02CA-2E69-03A6-1082-6DEF0007B8FA}"/>
              </a:ext>
            </a:extLst>
          </p:cNvPr>
          <p:cNvSpPr>
            <a:spLocks noGrp="1"/>
          </p:cNvSpPr>
          <p:nvPr>
            <p:ph type="title"/>
          </p:nvPr>
        </p:nvSpPr>
        <p:spPr/>
        <p:txBody>
          <a:bodyPr/>
          <a:lstStyle/>
          <a:p>
            <a:r>
              <a:rPr lang="en-US" dirty="0"/>
              <a:t>Heatmap</a:t>
            </a:r>
            <a:endParaRPr lang="en-IN" dirty="0"/>
          </a:p>
        </p:txBody>
      </p:sp>
      <p:sp>
        <p:nvSpPr>
          <p:cNvPr id="3" name="Content Placeholder 2">
            <a:extLst>
              <a:ext uri="{FF2B5EF4-FFF2-40B4-BE49-F238E27FC236}">
                <a16:creationId xmlns:a16="http://schemas.microsoft.com/office/drawing/2014/main" id="{3C2ADB4C-5BD8-2B47-E28F-82E2B176B0FD}"/>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AB972B01-C066-E7CC-D1C9-A4CF2C201602}"/>
              </a:ext>
            </a:extLst>
          </p:cNvPr>
          <p:cNvPicPr>
            <a:picLocks noChangeAspect="1"/>
          </p:cNvPicPr>
          <p:nvPr/>
        </p:nvPicPr>
        <p:blipFill>
          <a:blip r:embed="rId3"/>
          <a:stretch>
            <a:fillRect/>
          </a:stretch>
        </p:blipFill>
        <p:spPr>
          <a:xfrm>
            <a:off x="838200" y="1690688"/>
            <a:ext cx="7662040" cy="4690640"/>
          </a:xfrm>
          <a:prstGeom prst="rect">
            <a:avLst/>
          </a:prstGeom>
        </p:spPr>
      </p:pic>
    </p:spTree>
    <p:extLst>
      <p:ext uri="{BB962C8B-B14F-4D97-AF65-F5344CB8AC3E}">
        <p14:creationId xmlns:p14="http://schemas.microsoft.com/office/powerpoint/2010/main" val="432712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4F0F-BD9C-D3E7-4F63-B5E1B1AE8A44}"/>
              </a:ext>
            </a:extLst>
          </p:cNvPr>
          <p:cNvSpPr>
            <a:spLocks noGrp="1"/>
          </p:cNvSpPr>
          <p:nvPr>
            <p:ph type="title"/>
          </p:nvPr>
        </p:nvSpPr>
        <p:spPr/>
        <p:txBody>
          <a:bodyPr/>
          <a:lstStyle/>
          <a:p>
            <a:r>
              <a:rPr lang="en-US" dirty="0"/>
              <a:t>Visualizing a Single Distribution</a:t>
            </a:r>
            <a:endParaRPr lang="en-IN" dirty="0"/>
          </a:p>
        </p:txBody>
      </p:sp>
      <p:sp>
        <p:nvSpPr>
          <p:cNvPr id="3" name="Content Placeholder 2">
            <a:extLst>
              <a:ext uri="{FF2B5EF4-FFF2-40B4-BE49-F238E27FC236}">
                <a16:creationId xmlns:a16="http://schemas.microsoft.com/office/drawing/2014/main" id="{0563E3A1-8385-EC71-8866-B71BC5ED9021}"/>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33062F27-96DB-0E0F-E71E-A8D8AEB54D2B}"/>
              </a:ext>
            </a:extLst>
          </p:cNvPr>
          <p:cNvPicPr>
            <a:picLocks noChangeAspect="1"/>
          </p:cNvPicPr>
          <p:nvPr/>
        </p:nvPicPr>
        <p:blipFill>
          <a:blip r:embed="rId2"/>
          <a:stretch>
            <a:fillRect/>
          </a:stretch>
        </p:blipFill>
        <p:spPr>
          <a:xfrm>
            <a:off x="838200" y="1806791"/>
            <a:ext cx="4019712" cy="1974771"/>
          </a:xfrm>
          <a:prstGeom prst="rect">
            <a:avLst/>
          </a:prstGeom>
        </p:spPr>
      </p:pic>
      <p:pic>
        <p:nvPicPr>
          <p:cNvPr id="5" name="Picture 4">
            <a:extLst>
              <a:ext uri="{FF2B5EF4-FFF2-40B4-BE49-F238E27FC236}">
                <a16:creationId xmlns:a16="http://schemas.microsoft.com/office/drawing/2014/main" id="{FB2503D5-9C3F-1D14-58CF-CF816998667D}"/>
              </a:ext>
            </a:extLst>
          </p:cNvPr>
          <p:cNvPicPr>
            <a:picLocks noChangeAspect="1"/>
          </p:cNvPicPr>
          <p:nvPr/>
        </p:nvPicPr>
        <p:blipFill>
          <a:blip r:embed="rId3"/>
          <a:stretch>
            <a:fillRect/>
          </a:stretch>
        </p:blipFill>
        <p:spPr>
          <a:xfrm>
            <a:off x="6456040" y="1806791"/>
            <a:ext cx="4610500" cy="2842506"/>
          </a:xfrm>
          <a:prstGeom prst="rect">
            <a:avLst/>
          </a:prstGeom>
        </p:spPr>
      </p:pic>
    </p:spTree>
    <p:extLst>
      <p:ext uri="{BB962C8B-B14F-4D97-AF65-F5344CB8AC3E}">
        <p14:creationId xmlns:p14="http://schemas.microsoft.com/office/powerpoint/2010/main" val="1983074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AF3E-2E75-CE24-6359-A1DD2E0DEAB7}"/>
              </a:ext>
            </a:extLst>
          </p:cNvPr>
          <p:cNvSpPr>
            <a:spLocks noGrp="1"/>
          </p:cNvSpPr>
          <p:nvPr>
            <p:ph type="title"/>
          </p:nvPr>
        </p:nvSpPr>
        <p:spPr/>
        <p:txBody>
          <a:bodyPr/>
          <a:lstStyle/>
          <a:p>
            <a:r>
              <a:rPr lang="en-US" dirty="0"/>
              <a:t>Visualizing a Single Distribution</a:t>
            </a:r>
            <a:endParaRPr lang="en-IN" dirty="0"/>
          </a:p>
        </p:txBody>
      </p:sp>
      <p:sp>
        <p:nvSpPr>
          <p:cNvPr id="3" name="Content Placeholder 2">
            <a:extLst>
              <a:ext uri="{FF2B5EF4-FFF2-40B4-BE49-F238E27FC236}">
                <a16:creationId xmlns:a16="http://schemas.microsoft.com/office/drawing/2014/main" id="{6E7A300C-2E52-89FB-FADC-966D69461EE6}"/>
              </a:ext>
            </a:extLst>
          </p:cNvPr>
          <p:cNvSpPr>
            <a:spLocks noGrp="1"/>
          </p:cNvSpPr>
          <p:nvPr>
            <p:ph idx="1"/>
          </p:nvPr>
        </p:nvSpPr>
        <p:spPr/>
        <p:txBody>
          <a:bodyPr/>
          <a:lstStyle/>
          <a:p>
            <a:pPr algn="l"/>
            <a:r>
              <a:rPr lang="en-US" sz="1800" b="0" i="0" u="none" strike="noStrike" baseline="0" dirty="0">
                <a:latin typeface="MinionPro-Regular"/>
              </a:rPr>
              <a:t>Titanic </a:t>
            </a:r>
            <a:r>
              <a:rPr lang="en-US" sz="1800" b="0" i="1" u="none" strike="noStrike" baseline="0" dirty="0">
                <a:latin typeface="MinionPro-It"/>
              </a:rPr>
              <a:t>passengers is shown with four different bin widths: (a) 1 year; (b) 3 years; (c) 5 years; (d) 15 years.</a:t>
            </a:r>
            <a:endParaRPr lang="en-IN" dirty="0"/>
          </a:p>
        </p:txBody>
      </p:sp>
      <p:pic>
        <p:nvPicPr>
          <p:cNvPr id="4" name="Picture 3">
            <a:extLst>
              <a:ext uri="{FF2B5EF4-FFF2-40B4-BE49-F238E27FC236}">
                <a16:creationId xmlns:a16="http://schemas.microsoft.com/office/drawing/2014/main" id="{0508C89B-18AC-A4AA-06AD-95F5E8D433FB}"/>
              </a:ext>
            </a:extLst>
          </p:cNvPr>
          <p:cNvPicPr>
            <a:picLocks noChangeAspect="1"/>
          </p:cNvPicPr>
          <p:nvPr/>
        </p:nvPicPr>
        <p:blipFill>
          <a:blip r:embed="rId2"/>
          <a:stretch>
            <a:fillRect/>
          </a:stretch>
        </p:blipFill>
        <p:spPr>
          <a:xfrm>
            <a:off x="2279576" y="2213574"/>
            <a:ext cx="6624736" cy="4103444"/>
          </a:xfrm>
          <a:prstGeom prst="rect">
            <a:avLst/>
          </a:prstGeom>
        </p:spPr>
      </p:pic>
    </p:spTree>
    <p:extLst>
      <p:ext uri="{BB962C8B-B14F-4D97-AF65-F5344CB8AC3E}">
        <p14:creationId xmlns:p14="http://schemas.microsoft.com/office/powerpoint/2010/main" val="284471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679D-B24C-1635-79BE-EA49D90DE2CD}"/>
              </a:ext>
            </a:extLst>
          </p:cNvPr>
          <p:cNvSpPr>
            <a:spLocks noGrp="1"/>
          </p:cNvSpPr>
          <p:nvPr>
            <p:ph type="title"/>
          </p:nvPr>
        </p:nvSpPr>
        <p:spPr/>
        <p:txBody>
          <a:bodyPr/>
          <a:lstStyle/>
          <a:p>
            <a:r>
              <a:rPr lang="en-US" dirty="0"/>
              <a:t>Types of variables – visualization scenarios</a:t>
            </a:r>
            <a:endParaRPr lang="en-IN" dirty="0"/>
          </a:p>
        </p:txBody>
      </p:sp>
      <p:sp>
        <p:nvSpPr>
          <p:cNvPr id="3" name="Content Placeholder 2">
            <a:extLst>
              <a:ext uri="{FF2B5EF4-FFF2-40B4-BE49-F238E27FC236}">
                <a16:creationId xmlns:a16="http://schemas.microsoft.com/office/drawing/2014/main" id="{BF6A148E-4FB2-BB39-C11C-8796B0B9F7BA}"/>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239C2CE5-2BCE-B78C-EB3B-7004FCC86568}"/>
              </a:ext>
            </a:extLst>
          </p:cNvPr>
          <p:cNvPicPr>
            <a:picLocks noChangeAspect="1"/>
          </p:cNvPicPr>
          <p:nvPr/>
        </p:nvPicPr>
        <p:blipFill>
          <a:blip r:embed="rId3"/>
          <a:stretch>
            <a:fillRect/>
          </a:stretch>
        </p:blipFill>
        <p:spPr>
          <a:xfrm>
            <a:off x="2135560" y="1668726"/>
            <a:ext cx="7416824" cy="4866626"/>
          </a:xfrm>
          <a:prstGeom prst="rect">
            <a:avLst/>
          </a:prstGeom>
        </p:spPr>
      </p:pic>
    </p:spTree>
    <p:extLst>
      <p:ext uri="{BB962C8B-B14F-4D97-AF65-F5344CB8AC3E}">
        <p14:creationId xmlns:p14="http://schemas.microsoft.com/office/powerpoint/2010/main" val="3015343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8CE5-7F08-1C22-5D0C-5EF7309AAF70}"/>
              </a:ext>
            </a:extLst>
          </p:cNvPr>
          <p:cNvSpPr>
            <a:spLocks noGrp="1"/>
          </p:cNvSpPr>
          <p:nvPr>
            <p:ph type="title"/>
          </p:nvPr>
        </p:nvSpPr>
        <p:spPr/>
        <p:txBody>
          <a:bodyPr/>
          <a:lstStyle/>
          <a:p>
            <a:r>
              <a:rPr lang="en-US" dirty="0"/>
              <a:t>Kernel Density Estimation</a:t>
            </a:r>
            <a:endParaRPr lang="en-IN" dirty="0"/>
          </a:p>
        </p:txBody>
      </p:sp>
      <p:sp>
        <p:nvSpPr>
          <p:cNvPr id="3" name="Content Placeholder 2">
            <a:extLst>
              <a:ext uri="{FF2B5EF4-FFF2-40B4-BE49-F238E27FC236}">
                <a16:creationId xmlns:a16="http://schemas.microsoft.com/office/drawing/2014/main" id="{B74822ED-2668-8E04-2B69-481109EDAC2B}"/>
              </a:ext>
            </a:extLst>
          </p:cNvPr>
          <p:cNvSpPr>
            <a:spLocks noGrp="1"/>
          </p:cNvSpPr>
          <p:nvPr>
            <p:ph idx="1"/>
          </p:nvPr>
        </p:nvSpPr>
        <p:spPr/>
        <p:txBody>
          <a:bodyPr/>
          <a:lstStyle/>
          <a:p>
            <a:pPr algn="l"/>
            <a:r>
              <a:rPr lang="en-IN" sz="1800" b="0" i="1" u="none" strike="noStrike" baseline="0" dirty="0">
                <a:latin typeface="MinionPro-It"/>
              </a:rPr>
              <a:t>(a) Gaussian kernel, bandwidth = 0.5; (b) Gaussian kernel, bandwidth= 2; (c) Gaussian kernel, bandwidth = 5; (d) rectangular kernel, bandwidth = 2.</a:t>
            </a:r>
            <a:endParaRPr lang="en-IN" dirty="0"/>
          </a:p>
        </p:txBody>
      </p:sp>
      <p:pic>
        <p:nvPicPr>
          <p:cNvPr id="5" name="Picture 4">
            <a:extLst>
              <a:ext uri="{FF2B5EF4-FFF2-40B4-BE49-F238E27FC236}">
                <a16:creationId xmlns:a16="http://schemas.microsoft.com/office/drawing/2014/main" id="{51A54FA2-62BD-1A08-1B69-02DD5098648C}"/>
              </a:ext>
            </a:extLst>
          </p:cNvPr>
          <p:cNvPicPr>
            <a:picLocks noChangeAspect="1"/>
          </p:cNvPicPr>
          <p:nvPr/>
        </p:nvPicPr>
        <p:blipFill>
          <a:blip r:embed="rId3"/>
          <a:stretch>
            <a:fillRect/>
          </a:stretch>
        </p:blipFill>
        <p:spPr>
          <a:xfrm>
            <a:off x="2814419" y="2564986"/>
            <a:ext cx="6563161" cy="3927889"/>
          </a:xfrm>
          <a:prstGeom prst="rect">
            <a:avLst/>
          </a:prstGeom>
        </p:spPr>
      </p:pic>
    </p:spTree>
    <p:extLst>
      <p:ext uri="{BB962C8B-B14F-4D97-AF65-F5344CB8AC3E}">
        <p14:creationId xmlns:p14="http://schemas.microsoft.com/office/powerpoint/2010/main" val="60913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E6DD-00BB-2A43-7E5B-D3A6EFCFFAFC}"/>
              </a:ext>
            </a:extLst>
          </p:cNvPr>
          <p:cNvSpPr>
            <a:spLocks noGrp="1"/>
          </p:cNvSpPr>
          <p:nvPr>
            <p:ph type="title"/>
          </p:nvPr>
        </p:nvSpPr>
        <p:spPr/>
        <p:txBody>
          <a:bodyPr/>
          <a:lstStyle/>
          <a:p>
            <a:r>
              <a:rPr lang="en-US" dirty="0"/>
              <a:t>Kernel Density Estimation</a:t>
            </a:r>
            <a:endParaRPr lang="en-IN" dirty="0"/>
          </a:p>
        </p:txBody>
      </p:sp>
      <p:sp>
        <p:nvSpPr>
          <p:cNvPr id="3" name="Content Placeholder 2">
            <a:extLst>
              <a:ext uri="{FF2B5EF4-FFF2-40B4-BE49-F238E27FC236}">
                <a16:creationId xmlns:a16="http://schemas.microsoft.com/office/drawing/2014/main" id="{13296462-BACA-E58A-993A-E4B67F75A161}"/>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7B07C3AB-D5B5-D7C2-8BEF-EAE8499541B3}"/>
              </a:ext>
            </a:extLst>
          </p:cNvPr>
          <p:cNvPicPr>
            <a:picLocks noChangeAspect="1"/>
          </p:cNvPicPr>
          <p:nvPr/>
        </p:nvPicPr>
        <p:blipFill>
          <a:blip r:embed="rId3"/>
          <a:stretch>
            <a:fillRect/>
          </a:stretch>
        </p:blipFill>
        <p:spPr>
          <a:xfrm>
            <a:off x="3786940" y="2030609"/>
            <a:ext cx="4618120" cy="2796782"/>
          </a:xfrm>
          <a:prstGeom prst="rect">
            <a:avLst/>
          </a:prstGeom>
        </p:spPr>
      </p:pic>
    </p:spTree>
    <p:extLst>
      <p:ext uri="{BB962C8B-B14F-4D97-AF65-F5344CB8AC3E}">
        <p14:creationId xmlns:p14="http://schemas.microsoft.com/office/powerpoint/2010/main" val="841519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759A-CB37-F078-E566-F48DC7607D66}"/>
              </a:ext>
            </a:extLst>
          </p:cNvPr>
          <p:cNvSpPr>
            <a:spLocks noGrp="1"/>
          </p:cNvSpPr>
          <p:nvPr>
            <p:ph type="title"/>
          </p:nvPr>
        </p:nvSpPr>
        <p:spPr/>
        <p:txBody>
          <a:bodyPr>
            <a:normAutofit/>
          </a:bodyPr>
          <a:lstStyle/>
          <a:p>
            <a:r>
              <a:rPr lang="en-US" sz="4000" dirty="0"/>
              <a:t>Visualizing Multiple Distributions at the same time</a:t>
            </a:r>
            <a:endParaRPr lang="en-IN" sz="4000" dirty="0"/>
          </a:p>
        </p:txBody>
      </p:sp>
      <p:sp>
        <p:nvSpPr>
          <p:cNvPr id="3" name="Content Placeholder 2">
            <a:extLst>
              <a:ext uri="{FF2B5EF4-FFF2-40B4-BE49-F238E27FC236}">
                <a16:creationId xmlns:a16="http://schemas.microsoft.com/office/drawing/2014/main" id="{95A062BC-886E-2D2A-61DB-64BF3AFA8D81}"/>
              </a:ext>
            </a:extLst>
          </p:cNvPr>
          <p:cNvSpPr>
            <a:spLocks noGrp="1"/>
          </p:cNvSpPr>
          <p:nvPr>
            <p:ph idx="1"/>
          </p:nvPr>
        </p:nvSpPr>
        <p:spPr/>
        <p:txBody>
          <a:bodyPr/>
          <a:lstStyle/>
          <a:p>
            <a:r>
              <a:rPr lang="en-US" dirty="0"/>
              <a:t>Stacked Histogram</a:t>
            </a:r>
            <a:endParaRPr lang="en-IN" dirty="0"/>
          </a:p>
        </p:txBody>
      </p:sp>
      <p:pic>
        <p:nvPicPr>
          <p:cNvPr id="4" name="Picture 3">
            <a:extLst>
              <a:ext uri="{FF2B5EF4-FFF2-40B4-BE49-F238E27FC236}">
                <a16:creationId xmlns:a16="http://schemas.microsoft.com/office/drawing/2014/main" id="{A2D71BEF-7BE8-DD3C-D6FB-BFEFD6B07CBA}"/>
              </a:ext>
            </a:extLst>
          </p:cNvPr>
          <p:cNvPicPr>
            <a:picLocks noChangeAspect="1"/>
          </p:cNvPicPr>
          <p:nvPr/>
        </p:nvPicPr>
        <p:blipFill>
          <a:blip r:embed="rId3"/>
          <a:stretch>
            <a:fillRect/>
          </a:stretch>
        </p:blipFill>
        <p:spPr>
          <a:xfrm>
            <a:off x="6023992" y="2366122"/>
            <a:ext cx="5557043" cy="3428226"/>
          </a:xfrm>
          <a:prstGeom prst="rect">
            <a:avLst/>
          </a:prstGeom>
        </p:spPr>
      </p:pic>
      <p:pic>
        <p:nvPicPr>
          <p:cNvPr id="5" name="Picture 4">
            <a:extLst>
              <a:ext uri="{FF2B5EF4-FFF2-40B4-BE49-F238E27FC236}">
                <a16:creationId xmlns:a16="http://schemas.microsoft.com/office/drawing/2014/main" id="{E23B7333-B177-80C6-6EF0-808FA201BB31}"/>
              </a:ext>
            </a:extLst>
          </p:cNvPr>
          <p:cNvPicPr>
            <a:picLocks noChangeAspect="1"/>
          </p:cNvPicPr>
          <p:nvPr/>
        </p:nvPicPr>
        <p:blipFill>
          <a:blip r:embed="rId4"/>
          <a:stretch>
            <a:fillRect/>
          </a:stretch>
        </p:blipFill>
        <p:spPr>
          <a:xfrm>
            <a:off x="914316" y="2580190"/>
            <a:ext cx="5115164" cy="3153066"/>
          </a:xfrm>
          <a:prstGeom prst="rect">
            <a:avLst/>
          </a:prstGeom>
        </p:spPr>
      </p:pic>
    </p:spTree>
    <p:extLst>
      <p:ext uri="{BB962C8B-B14F-4D97-AF65-F5344CB8AC3E}">
        <p14:creationId xmlns:p14="http://schemas.microsoft.com/office/powerpoint/2010/main" val="2018701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F817-512A-8F3E-C0D9-E88233D8A41B}"/>
              </a:ext>
            </a:extLst>
          </p:cNvPr>
          <p:cNvSpPr>
            <a:spLocks noGrp="1"/>
          </p:cNvSpPr>
          <p:nvPr>
            <p:ph type="title"/>
          </p:nvPr>
        </p:nvSpPr>
        <p:spPr/>
        <p:txBody>
          <a:bodyPr>
            <a:normAutofit/>
          </a:bodyPr>
          <a:lstStyle/>
          <a:p>
            <a:r>
              <a:rPr lang="en-US" sz="4000" dirty="0"/>
              <a:t>Visualizing Multiple Distributions at the same time</a:t>
            </a:r>
            <a:endParaRPr lang="en-IN" sz="4000" dirty="0"/>
          </a:p>
        </p:txBody>
      </p:sp>
      <p:sp>
        <p:nvSpPr>
          <p:cNvPr id="3" name="Content Placeholder 2">
            <a:extLst>
              <a:ext uri="{FF2B5EF4-FFF2-40B4-BE49-F238E27FC236}">
                <a16:creationId xmlns:a16="http://schemas.microsoft.com/office/drawing/2014/main" id="{74A1E97A-7330-B42F-3DD4-A7A56D4CEC0A}"/>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6B7C3645-AA86-BFD4-7D0D-DDB283239860}"/>
              </a:ext>
            </a:extLst>
          </p:cNvPr>
          <p:cNvPicPr>
            <a:picLocks noChangeAspect="1"/>
          </p:cNvPicPr>
          <p:nvPr/>
        </p:nvPicPr>
        <p:blipFill>
          <a:blip r:embed="rId2"/>
          <a:stretch>
            <a:fillRect/>
          </a:stretch>
        </p:blipFill>
        <p:spPr>
          <a:xfrm>
            <a:off x="1919536" y="2132856"/>
            <a:ext cx="7719164" cy="3501476"/>
          </a:xfrm>
          <a:prstGeom prst="rect">
            <a:avLst/>
          </a:prstGeom>
        </p:spPr>
      </p:pic>
    </p:spTree>
    <p:extLst>
      <p:ext uri="{BB962C8B-B14F-4D97-AF65-F5344CB8AC3E}">
        <p14:creationId xmlns:p14="http://schemas.microsoft.com/office/powerpoint/2010/main" val="3321967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F07D-77C8-C8FF-B04D-98301F58A50C}"/>
              </a:ext>
            </a:extLst>
          </p:cNvPr>
          <p:cNvSpPr>
            <a:spLocks noGrp="1"/>
          </p:cNvSpPr>
          <p:nvPr>
            <p:ph type="title"/>
          </p:nvPr>
        </p:nvSpPr>
        <p:spPr/>
        <p:txBody>
          <a:bodyPr>
            <a:normAutofit/>
          </a:bodyPr>
          <a:lstStyle/>
          <a:p>
            <a:r>
              <a:rPr lang="en-US" sz="4000" dirty="0"/>
              <a:t>Visualizing Multiple Distributions at the same time</a:t>
            </a:r>
            <a:endParaRPr lang="en-IN" sz="4000" dirty="0"/>
          </a:p>
        </p:txBody>
      </p:sp>
      <p:sp>
        <p:nvSpPr>
          <p:cNvPr id="3" name="Content Placeholder 2">
            <a:extLst>
              <a:ext uri="{FF2B5EF4-FFF2-40B4-BE49-F238E27FC236}">
                <a16:creationId xmlns:a16="http://schemas.microsoft.com/office/drawing/2014/main" id="{C5B235B1-71FC-2903-7DA4-64F11222C71A}"/>
              </a:ext>
            </a:extLst>
          </p:cNvPr>
          <p:cNvSpPr>
            <a:spLocks noGrp="1"/>
          </p:cNvSpPr>
          <p:nvPr>
            <p:ph idx="1"/>
          </p:nvPr>
        </p:nvSpPr>
        <p:spPr/>
        <p:txBody>
          <a:bodyPr/>
          <a:lstStyle/>
          <a:p>
            <a:r>
              <a:rPr lang="en-US" dirty="0"/>
              <a:t>Age Pyramid</a:t>
            </a:r>
            <a:endParaRPr lang="en-IN" dirty="0"/>
          </a:p>
        </p:txBody>
      </p:sp>
      <p:pic>
        <p:nvPicPr>
          <p:cNvPr id="4" name="Picture 3">
            <a:extLst>
              <a:ext uri="{FF2B5EF4-FFF2-40B4-BE49-F238E27FC236}">
                <a16:creationId xmlns:a16="http://schemas.microsoft.com/office/drawing/2014/main" id="{56D138A1-9E35-83C6-475C-7F57DDD22DF1}"/>
              </a:ext>
            </a:extLst>
          </p:cNvPr>
          <p:cNvPicPr>
            <a:picLocks noChangeAspect="1"/>
          </p:cNvPicPr>
          <p:nvPr/>
        </p:nvPicPr>
        <p:blipFill>
          <a:blip r:embed="rId3"/>
          <a:stretch>
            <a:fillRect/>
          </a:stretch>
        </p:blipFill>
        <p:spPr>
          <a:xfrm>
            <a:off x="3863752" y="2132856"/>
            <a:ext cx="6595434" cy="3800939"/>
          </a:xfrm>
          <a:prstGeom prst="rect">
            <a:avLst/>
          </a:prstGeom>
        </p:spPr>
      </p:pic>
    </p:spTree>
    <p:extLst>
      <p:ext uri="{BB962C8B-B14F-4D97-AF65-F5344CB8AC3E}">
        <p14:creationId xmlns:p14="http://schemas.microsoft.com/office/powerpoint/2010/main" val="425039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9DFE-86C5-0B75-55F8-D2686030FF20}"/>
              </a:ext>
            </a:extLst>
          </p:cNvPr>
          <p:cNvSpPr>
            <a:spLocks noGrp="1"/>
          </p:cNvSpPr>
          <p:nvPr>
            <p:ph type="title"/>
          </p:nvPr>
        </p:nvSpPr>
        <p:spPr/>
        <p:txBody>
          <a:bodyPr>
            <a:normAutofit/>
          </a:bodyPr>
          <a:lstStyle/>
          <a:p>
            <a:r>
              <a:rPr lang="en-US" sz="4000" dirty="0"/>
              <a:t>Visualizing Multiple Distributions at the same time</a:t>
            </a:r>
            <a:endParaRPr lang="en-IN" sz="4000" dirty="0"/>
          </a:p>
        </p:txBody>
      </p:sp>
      <p:sp>
        <p:nvSpPr>
          <p:cNvPr id="3" name="Content Placeholder 2">
            <a:extLst>
              <a:ext uri="{FF2B5EF4-FFF2-40B4-BE49-F238E27FC236}">
                <a16:creationId xmlns:a16="http://schemas.microsoft.com/office/drawing/2014/main" id="{018BCC39-DE71-7E91-F28D-6A5E6CDFDB4F}"/>
              </a:ext>
            </a:extLst>
          </p:cNvPr>
          <p:cNvSpPr>
            <a:spLocks noGrp="1"/>
          </p:cNvSpPr>
          <p:nvPr>
            <p:ph idx="1"/>
          </p:nvPr>
        </p:nvSpPr>
        <p:spPr/>
        <p:txBody>
          <a:bodyPr/>
          <a:lstStyle/>
          <a:p>
            <a:pPr algn="l"/>
            <a:r>
              <a:rPr lang="en-US" sz="1800" b="0" i="1" u="none" strike="noStrike" baseline="0" dirty="0">
                <a:latin typeface="MinionPro-It"/>
              </a:rPr>
              <a:t>Density estimates of the butterfat percentage in the milk of four cattle </a:t>
            </a:r>
            <a:r>
              <a:rPr lang="en-IN" sz="1800" b="0" i="1" u="none" strike="noStrike" baseline="0" dirty="0">
                <a:latin typeface="MinionPro-It"/>
              </a:rPr>
              <a:t>breeds.</a:t>
            </a:r>
            <a:endParaRPr lang="en-IN" dirty="0"/>
          </a:p>
        </p:txBody>
      </p:sp>
      <p:pic>
        <p:nvPicPr>
          <p:cNvPr id="4" name="Picture 3">
            <a:extLst>
              <a:ext uri="{FF2B5EF4-FFF2-40B4-BE49-F238E27FC236}">
                <a16:creationId xmlns:a16="http://schemas.microsoft.com/office/drawing/2014/main" id="{9BB012CA-C226-C5BF-98B4-9ACA4D495767}"/>
              </a:ext>
            </a:extLst>
          </p:cNvPr>
          <p:cNvPicPr>
            <a:picLocks noChangeAspect="1"/>
          </p:cNvPicPr>
          <p:nvPr/>
        </p:nvPicPr>
        <p:blipFill>
          <a:blip r:embed="rId3"/>
          <a:stretch>
            <a:fillRect/>
          </a:stretch>
        </p:blipFill>
        <p:spPr>
          <a:xfrm>
            <a:off x="2279576" y="2420888"/>
            <a:ext cx="6294639" cy="3663273"/>
          </a:xfrm>
          <a:prstGeom prst="rect">
            <a:avLst/>
          </a:prstGeom>
        </p:spPr>
      </p:pic>
    </p:spTree>
    <p:extLst>
      <p:ext uri="{BB962C8B-B14F-4D97-AF65-F5344CB8AC3E}">
        <p14:creationId xmlns:p14="http://schemas.microsoft.com/office/powerpoint/2010/main" val="3660101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978E-7F53-BE48-3556-2143FBE5AC6A}"/>
              </a:ext>
            </a:extLst>
          </p:cNvPr>
          <p:cNvSpPr>
            <a:spLocks noGrp="1"/>
          </p:cNvSpPr>
          <p:nvPr>
            <p:ph type="title"/>
          </p:nvPr>
        </p:nvSpPr>
        <p:spPr/>
        <p:txBody>
          <a:bodyPr>
            <a:normAutofit/>
          </a:bodyPr>
          <a:lstStyle/>
          <a:p>
            <a:r>
              <a:rPr lang="en-IN" sz="3200" b="0" i="0" u="none" strike="noStrike" baseline="0" dirty="0">
                <a:latin typeface="MyriadPro-SemiboldCond"/>
              </a:rPr>
              <a:t>Empirical Cumulative Distribution Functions and Q-Q Plots</a:t>
            </a:r>
            <a:endParaRPr lang="en-IN" sz="6600" dirty="0"/>
          </a:p>
        </p:txBody>
      </p:sp>
      <p:sp>
        <p:nvSpPr>
          <p:cNvPr id="3" name="Content Placeholder 2">
            <a:extLst>
              <a:ext uri="{FF2B5EF4-FFF2-40B4-BE49-F238E27FC236}">
                <a16:creationId xmlns:a16="http://schemas.microsoft.com/office/drawing/2014/main" id="{D2CFC84A-292F-3CDB-C071-29EE20816B6D}"/>
              </a:ext>
            </a:extLst>
          </p:cNvPr>
          <p:cNvSpPr>
            <a:spLocks noGrp="1"/>
          </p:cNvSpPr>
          <p:nvPr>
            <p:ph idx="1"/>
          </p:nvPr>
        </p:nvSpPr>
        <p:spPr/>
        <p:txBody>
          <a:bodyPr/>
          <a:lstStyle/>
          <a:p>
            <a:pPr algn="l"/>
            <a:r>
              <a:rPr lang="en-US" sz="1800" b="0" i="0" u="none" strike="noStrike" baseline="0" dirty="0">
                <a:latin typeface="MinionPro-Regular"/>
              </a:rPr>
              <a:t>Assume our hypothetical class has 50 students, and the students just completed an exam on which they could score between 0 and 100 points. How can we best </a:t>
            </a:r>
            <a:r>
              <a:rPr lang="en-IN" sz="1800" b="0" i="0" u="none" strike="noStrike" baseline="0" dirty="0">
                <a:latin typeface="MinionPro-Regular"/>
              </a:rPr>
              <a:t>visualize the class’s performance.</a:t>
            </a:r>
            <a:endParaRPr lang="en-IN" dirty="0"/>
          </a:p>
        </p:txBody>
      </p:sp>
      <p:pic>
        <p:nvPicPr>
          <p:cNvPr id="4" name="Picture 3">
            <a:extLst>
              <a:ext uri="{FF2B5EF4-FFF2-40B4-BE49-F238E27FC236}">
                <a16:creationId xmlns:a16="http://schemas.microsoft.com/office/drawing/2014/main" id="{506C68F5-D30A-C507-CB9E-B1C8CDF8B806}"/>
              </a:ext>
            </a:extLst>
          </p:cNvPr>
          <p:cNvPicPr>
            <a:picLocks noChangeAspect="1"/>
          </p:cNvPicPr>
          <p:nvPr/>
        </p:nvPicPr>
        <p:blipFill>
          <a:blip r:embed="rId3"/>
          <a:stretch>
            <a:fillRect/>
          </a:stretch>
        </p:blipFill>
        <p:spPr>
          <a:xfrm>
            <a:off x="3071664" y="2808082"/>
            <a:ext cx="5779936" cy="3528392"/>
          </a:xfrm>
          <a:prstGeom prst="rect">
            <a:avLst/>
          </a:prstGeom>
        </p:spPr>
      </p:pic>
    </p:spTree>
    <p:extLst>
      <p:ext uri="{BB962C8B-B14F-4D97-AF65-F5344CB8AC3E}">
        <p14:creationId xmlns:p14="http://schemas.microsoft.com/office/powerpoint/2010/main" val="1053177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C2DD-0A18-11BB-C2B5-F431A7D3B475}"/>
              </a:ext>
            </a:extLst>
          </p:cNvPr>
          <p:cNvSpPr>
            <a:spLocks noGrp="1"/>
          </p:cNvSpPr>
          <p:nvPr>
            <p:ph type="title"/>
          </p:nvPr>
        </p:nvSpPr>
        <p:spPr/>
        <p:txBody>
          <a:bodyPr>
            <a:normAutofit/>
          </a:bodyPr>
          <a:lstStyle/>
          <a:p>
            <a:r>
              <a:rPr lang="en-IN" sz="3200" b="0" i="0" u="none" strike="noStrike" baseline="0" dirty="0">
                <a:latin typeface="MyriadPro-SemiboldCond"/>
              </a:rPr>
              <a:t>Empirical Cumulative Distribution Functions and Q-Q Plots</a:t>
            </a:r>
            <a:endParaRPr lang="en-IN" sz="3200" dirty="0"/>
          </a:p>
        </p:txBody>
      </p:sp>
      <p:sp>
        <p:nvSpPr>
          <p:cNvPr id="3" name="Content Placeholder 2">
            <a:extLst>
              <a:ext uri="{FF2B5EF4-FFF2-40B4-BE49-F238E27FC236}">
                <a16:creationId xmlns:a16="http://schemas.microsoft.com/office/drawing/2014/main" id="{0ED2E54F-9B09-FDC2-1A62-4B82BE2BB8C4}"/>
              </a:ext>
            </a:extLst>
          </p:cNvPr>
          <p:cNvSpPr>
            <a:spLocks noGrp="1"/>
          </p:cNvSpPr>
          <p:nvPr>
            <p:ph idx="1"/>
          </p:nvPr>
        </p:nvSpPr>
        <p:spPr/>
        <p:txBody>
          <a:bodyPr/>
          <a:lstStyle/>
          <a:p>
            <a:pPr algn="l"/>
            <a:r>
              <a:rPr lang="en-US" sz="1800" b="0" i="1" u="none" strike="noStrike" baseline="0" dirty="0">
                <a:latin typeface="MinionPro-It"/>
              </a:rPr>
              <a:t>ECDF of student grades. The student ranks have been normalized to the total number of students, such that the </a:t>
            </a:r>
            <a:r>
              <a:rPr lang="en-US" sz="1800" b="0" i="0" u="none" strike="noStrike" baseline="0" dirty="0">
                <a:latin typeface="MinionPro-Regular"/>
              </a:rPr>
              <a:t>y </a:t>
            </a:r>
            <a:r>
              <a:rPr lang="en-US" sz="1800" b="0" i="1" u="none" strike="noStrike" baseline="0" dirty="0">
                <a:latin typeface="MinionPro-It"/>
              </a:rPr>
              <a:t>values plotted correspond to the fraction of students in the class with at most that many points.</a:t>
            </a:r>
            <a:endParaRPr lang="en-IN" dirty="0"/>
          </a:p>
        </p:txBody>
      </p:sp>
      <p:pic>
        <p:nvPicPr>
          <p:cNvPr id="4" name="Picture 3">
            <a:extLst>
              <a:ext uri="{FF2B5EF4-FFF2-40B4-BE49-F238E27FC236}">
                <a16:creationId xmlns:a16="http://schemas.microsoft.com/office/drawing/2014/main" id="{785955B0-9F3F-60EF-0CA9-9A2FAAD17ABE}"/>
              </a:ext>
            </a:extLst>
          </p:cNvPr>
          <p:cNvPicPr>
            <a:picLocks noChangeAspect="1"/>
          </p:cNvPicPr>
          <p:nvPr/>
        </p:nvPicPr>
        <p:blipFill>
          <a:blip r:embed="rId3"/>
          <a:stretch>
            <a:fillRect/>
          </a:stretch>
        </p:blipFill>
        <p:spPr>
          <a:xfrm>
            <a:off x="2351584" y="2829519"/>
            <a:ext cx="6208459" cy="3468043"/>
          </a:xfrm>
          <a:prstGeom prst="rect">
            <a:avLst/>
          </a:prstGeom>
        </p:spPr>
      </p:pic>
    </p:spTree>
    <p:extLst>
      <p:ext uri="{BB962C8B-B14F-4D97-AF65-F5344CB8AC3E}">
        <p14:creationId xmlns:p14="http://schemas.microsoft.com/office/powerpoint/2010/main" val="2237154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E357-518A-D4F1-CDF6-D224739CBB26}"/>
              </a:ext>
            </a:extLst>
          </p:cNvPr>
          <p:cNvSpPr>
            <a:spLocks noGrp="1"/>
          </p:cNvSpPr>
          <p:nvPr>
            <p:ph type="title"/>
          </p:nvPr>
        </p:nvSpPr>
        <p:spPr/>
        <p:txBody>
          <a:bodyPr/>
          <a:lstStyle/>
          <a:p>
            <a:r>
              <a:rPr lang="en-US" dirty="0"/>
              <a:t>Highly skewed Distributions</a:t>
            </a:r>
            <a:endParaRPr lang="en-IN" dirty="0"/>
          </a:p>
        </p:txBody>
      </p:sp>
      <p:sp>
        <p:nvSpPr>
          <p:cNvPr id="3" name="Content Placeholder 2">
            <a:extLst>
              <a:ext uri="{FF2B5EF4-FFF2-40B4-BE49-F238E27FC236}">
                <a16:creationId xmlns:a16="http://schemas.microsoft.com/office/drawing/2014/main" id="{3E73CF11-792F-8E96-3799-CB6E5283C045}"/>
              </a:ext>
            </a:extLst>
          </p:cNvPr>
          <p:cNvSpPr>
            <a:spLocks noGrp="1"/>
          </p:cNvSpPr>
          <p:nvPr>
            <p:ph idx="1"/>
          </p:nvPr>
        </p:nvSpPr>
        <p:spPr/>
        <p:txBody>
          <a:bodyPr/>
          <a:lstStyle/>
          <a:p>
            <a:pPr algn="l"/>
            <a:r>
              <a:rPr lang="en-US" sz="1800" b="0" i="0" u="none" strike="noStrike" baseline="0" dirty="0">
                <a:latin typeface="MinionPro-Regular"/>
              </a:rPr>
              <a:t>Many empirical datasets display highly skewed distributions, in particular with heavy tails to the right, and these distributions can be challenging to visualize.</a:t>
            </a:r>
          </a:p>
          <a:p>
            <a:pPr algn="l"/>
            <a:r>
              <a:rPr lang="en-US" sz="1800" b="0" i="1" u="none" strike="noStrike" baseline="0" dirty="0">
                <a:latin typeface="MinionPro-It"/>
              </a:rPr>
              <a:t>Distribution of the number of inhabitants in US counties. (a) Density plot. </a:t>
            </a:r>
            <a:r>
              <a:rPr lang="en-IN" sz="1800" b="0" i="1" u="none" strike="noStrike" baseline="0" dirty="0">
                <a:latin typeface="MinionPro-It"/>
              </a:rPr>
              <a:t>(b) Empirical cumulative distribution function</a:t>
            </a:r>
            <a:endParaRPr lang="en-US" sz="1800" b="0" i="0" u="none" strike="noStrike" baseline="0" dirty="0">
              <a:latin typeface="MinionPro-Regular"/>
            </a:endParaRPr>
          </a:p>
          <a:p>
            <a:pPr algn="l"/>
            <a:endParaRPr lang="en-IN" dirty="0"/>
          </a:p>
        </p:txBody>
      </p:sp>
      <p:pic>
        <p:nvPicPr>
          <p:cNvPr id="4" name="Picture 3">
            <a:extLst>
              <a:ext uri="{FF2B5EF4-FFF2-40B4-BE49-F238E27FC236}">
                <a16:creationId xmlns:a16="http://schemas.microsoft.com/office/drawing/2014/main" id="{139D4E97-DEA7-B186-D384-B6B3F85BB954}"/>
              </a:ext>
            </a:extLst>
          </p:cNvPr>
          <p:cNvPicPr>
            <a:picLocks noChangeAspect="1"/>
          </p:cNvPicPr>
          <p:nvPr/>
        </p:nvPicPr>
        <p:blipFill>
          <a:blip r:embed="rId3"/>
          <a:stretch>
            <a:fillRect/>
          </a:stretch>
        </p:blipFill>
        <p:spPr>
          <a:xfrm>
            <a:off x="983432" y="3401220"/>
            <a:ext cx="5112568" cy="2865393"/>
          </a:xfrm>
          <a:prstGeom prst="rect">
            <a:avLst/>
          </a:prstGeom>
        </p:spPr>
      </p:pic>
      <p:pic>
        <p:nvPicPr>
          <p:cNvPr id="5" name="Picture 4">
            <a:extLst>
              <a:ext uri="{FF2B5EF4-FFF2-40B4-BE49-F238E27FC236}">
                <a16:creationId xmlns:a16="http://schemas.microsoft.com/office/drawing/2014/main" id="{FB720376-0B70-B015-9CEE-E7A49450CE37}"/>
              </a:ext>
            </a:extLst>
          </p:cNvPr>
          <p:cNvPicPr>
            <a:picLocks noChangeAspect="1"/>
          </p:cNvPicPr>
          <p:nvPr/>
        </p:nvPicPr>
        <p:blipFill>
          <a:blip r:embed="rId4"/>
          <a:stretch>
            <a:fillRect/>
          </a:stretch>
        </p:blipFill>
        <p:spPr>
          <a:xfrm>
            <a:off x="6196462" y="3381011"/>
            <a:ext cx="5012106" cy="2930889"/>
          </a:xfrm>
          <a:prstGeom prst="rect">
            <a:avLst/>
          </a:prstGeom>
        </p:spPr>
      </p:pic>
    </p:spTree>
    <p:extLst>
      <p:ext uri="{BB962C8B-B14F-4D97-AF65-F5344CB8AC3E}">
        <p14:creationId xmlns:p14="http://schemas.microsoft.com/office/powerpoint/2010/main" val="102639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767C-662B-1D3E-D9B9-65F93F184DD9}"/>
              </a:ext>
            </a:extLst>
          </p:cNvPr>
          <p:cNvSpPr>
            <a:spLocks noGrp="1"/>
          </p:cNvSpPr>
          <p:nvPr>
            <p:ph type="title"/>
          </p:nvPr>
        </p:nvSpPr>
        <p:spPr/>
        <p:txBody>
          <a:bodyPr/>
          <a:lstStyle/>
          <a:p>
            <a:r>
              <a:rPr lang="en-US" dirty="0"/>
              <a:t>Highly skewed Distributions</a:t>
            </a:r>
            <a:endParaRPr lang="en-IN" dirty="0"/>
          </a:p>
        </p:txBody>
      </p:sp>
      <p:sp>
        <p:nvSpPr>
          <p:cNvPr id="3" name="Content Placeholder 2">
            <a:extLst>
              <a:ext uri="{FF2B5EF4-FFF2-40B4-BE49-F238E27FC236}">
                <a16:creationId xmlns:a16="http://schemas.microsoft.com/office/drawing/2014/main" id="{05A6A1A7-751E-A86B-EDF7-65DDFED7309F}"/>
              </a:ext>
            </a:extLst>
          </p:cNvPr>
          <p:cNvSpPr>
            <a:spLocks noGrp="1"/>
          </p:cNvSpPr>
          <p:nvPr>
            <p:ph idx="1"/>
          </p:nvPr>
        </p:nvSpPr>
        <p:spPr/>
        <p:txBody>
          <a:bodyPr/>
          <a:lstStyle/>
          <a:p>
            <a:pPr algn="l"/>
            <a:r>
              <a:rPr lang="en-US" sz="1800" b="0" i="1" u="none" strike="noStrike" baseline="0" dirty="0">
                <a:latin typeface="MinionPro-It"/>
              </a:rPr>
              <a:t>Distribution of the logarithm of the number of inhabitants in US counties. (a) Density plot. (b) Empirical cumulative distribution function</a:t>
            </a:r>
            <a:endParaRPr lang="en-IN" dirty="0"/>
          </a:p>
        </p:txBody>
      </p:sp>
      <p:pic>
        <p:nvPicPr>
          <p:cNvPr id="4" name="Picture 3">
            <a:extLst>
              <a:ext uri="{FF2B5EF4-FFF2-40B4-BE49-F238E27FC236}">
                <a16:creationId xmlns:a16="http://schemas.microsoft.com/office/drawing/2014/main" id="{D39B1BD8-3E39-EFC6-7629-8F39077A0BBC}"/>
              </a:ext>
            </a:extLst>
          </p:cNvPr>
          <p:cNvPicPr>
            <a:picLocks noChangeAspect="1"/>
          </p:cNvPicPr>
          <p:nvPr/>
        </p:nvPicPr>
        <p:blipFill>
          <a:blip r:embed="rId2"/>
          <a:stretch>
            <a:fillRect/>
          </a:stretch>
        </p:blipFill>
        <p:spPr>
          <a:xfrm>
            <a:off x="838200" y="2708920"/>
            <a:ext cx="4523106" cy="2664296"/>
          </a:xfrm>
          <a:prstGeom prst="rect">
            <a:avLst/>
          </a:prstGeom>
        </p:spPr>
      </p:pic>
      <p:pic>
        <p:nvPicPr>
          <p:cNvPr id="5" name="Picture 4">
            <a:extLst>
              <a:ext uri="{FF2B5EF4-FFF2-40B4-BE49-F238E27FC236}">
                <a16:creationId xmlns:a16="http://schemas.microsoft.com/office/drawing/2014/main" id="{CA041432-1574-3730-61B9-39FE0595BF73}"/>
              </a:ext>
            </a:extLst>
          </p:cNvPr>
          <p:cNvPicPr>
            <a:picLocks noChangeAspect="1"/>
          </p:cNvPicPr>
          <p:nvPr/>
        </p:nvPicPr>
        <p:blipFill>
          <a:blip r:embed="rId3"/>
          <a:stretch>
            <a:fillRect/>
          </a:stretch>
        </p:blipFill>
        <p:spPr>
          <a:xfrm>
            <a:off x="5951984" y="2708920"/>
            <a:ext cx="4824536" cy="2765946"/>
          </a:xfrm>
          <a:prstGeom prst="rect">
            <a:avLst/>
          </a:prstGeom>
        </p:spPr>
      </p:pic>
    </p:spTree>
    <p:extLst>
      <p:ext uri="{BB962C8B-B14F-4D97-AF65-F5344CB8AC3E}">
        <p14:creationId xmlns:p14="http://schemas.microsoft.com/office/powerpoint/2010/main" val="336003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7C7A-59FF-CEFD-6902-CE3345EF3415}"/>
              </a:ext>
            </a:extLst>
          </p:cNvPr>
          <p:cNvSpPr>
            <a:spLocks noGrp="1"/>
          </p:cNvSpPr>
          <p:nvPr>
            <p:ph type="title"/>
          </p:nvPr>
        </p:nvSpPr>
        <p:spPr/>
        <p:txBody>
          <a:bodyPr/>
          <a:lstStyle/>
          <a:p>
            <a:r>
              <a:rPr lang="en-US" dirty="0"/>
              <a:t>Example : Daily Temperature</a:t>
            </a:r>
            <a:endParaRPr lang="en-IN" dirty="0"/>
          </a:p>
        </p:txBody>
      </p:sp>
      <p:sp>
        <p:nvSpPr>
          <p:cNvPr id="3" name="Content Placeholder 2">
            <a:extLst>
              <a:ext uri="{FF2B5EF4-FFF2-40B4-BE49-F238E27FC236}">
                <a16:creationId xmlns:a16="http://schemas.microsoft.com/office/drawing/2014/main" id="{FE62221D-4B1E-0A5A-0E59-890939F68735}"/>
              </a:ext>
            </a:extLst>
          </p:cNvPr>
          <p:cNvSpPr>
            <a:spLocks noGrp="1"/>
          </p:cNvSpPr>
          <p:nvPr>
            <p:ph idx="1"/>
          </p:nvPr>
        </p:nvSpPr>
        <p:spPr/>
        <p:txBody>
          <a:bodyPr/>
          <a:lstStyle/>
          <a:p>
            <a:endParaRPr lang="en-IN"/>
          </a:p>
        </p:txBody>
      </p:sp>
      <p:pic>
        <p:nvPicPr>
          <p:cNvPr id="6" name="Picture 5">
            <a:extLst>
              <a:ext uri="{FF2B5EF4-FFF2-40B4-BE49-F238E27FC236}">
                <a16:creationId xmlns:a16="http://schemas.microsoft.com/office/drawing/2014/main" id="{30D97E50-A780-8AE6-02B2-C9629CEC9FDD}"/>
              </a:ext>
            </a:extLst>
          </p:cNvPr>
          <p:cNvPicPr>
            <a:picLocks noChangeAspect="1"/>
          </p:cNvPicPr>
          <p:nvPr/>
        </p:nvPicPr>
        <p:blipFill>
          <a:blip r:embed="rId3"/>
          <a:stretch>
            <a:fillRect/>
          </a:stretch>
        </p:blipFill>
        <p:spPr>
          <a:xfrm>
            <a:off x="2351584" y="1988840"/>
            <a:ext cx="5934940" cy="3816431"/>
          </a:xfrm>
          <a:prstGeom prst="rect">
            <a:avLst/>
          </a:prstGeom>
        </p:spPr>
      </p:pic>
    </p:spTree>
    <p:extLst>
      <p:ext uri="{BB962C8B-B14F-4D97-AF65-F5344CB8AC3E}">
        <p14:creationId xmlns:p14="http://schemas.microsoft.com/office/powerpoint/2010/main" val="903576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1FE7-8DB3-16B5-ED81-E4320D666D65}"/>
              </a:ext>
            </a:extLst>
          </p:cNvPr>
          <p:cNvSpPr>
            <a:spLocks noGrp="1"/>
          </p:cNvSpPr>
          <p:nvPr>
            <p:ph type="title"/>
          </p:nvPr>
        </p:nvSpPr>
        <p:spPr/>
        <p:txBody>
          <a:bodyPr/>
          <a:lstStyle/>
          <a:p>
            <a:r>
              <a:rPr lang="en-US" dirty="0"/>
              <a:t>Quantile-Quantile Plots</a:t>
            </a:r>
            <a:endParaRPr lang="en-IN" dirty="0"/>
          </a:p>
        </p:txBody>
      </p:sp>
      <p:sp>
        <p:nvSpPr>
          <p:cNvPr id="3" name="Content Placeholder 2">
            <a:extLst>
              <a:ext uri="{FF2B5EF4-FFF2-40B4-BE49-F238E27FC236}">
                <a16:creationId xmlns:a16="http://schemas.microsoft.com/office/drawing/2014/main" id="{E94D4349-F8A4-AA66-6D18-32797F61F428}"/>
              </a:ext>
            </a:extLst>
          </p:cNvPr>
          <p:cNvSpPr>
            <a:spLocks noGrp="1"/>
          </p:cNvSpPr>
          <p:nvPr>
            <p:ph idx="1"/>
          </p:nvPr>
        </p:nvSpPr>
        <p:spPr/>
        <p:txBody>
          <a:bodyPr/>
          <a:lstStyle/>
          <a:p>
            <a:pPr algn="l"/>
            <a:r>
              <a:rPr lang="en-US" sz="1800" b="0" i="0" u="none" strike="noStrike" baseline="0" dirty="0">
                <a:latin typeface="MinionPro-Regular"/>
              </a:rPr>
              <a:t>Quantile-quantile (q-q) plots are useful visualizations when we want to determine to what extent the observed data points do or do not follow a given distribution.</a:t>
            </a:r>
            <a:endParaRPr lang="en-IN" dirty="0"/>
          </a:p>
        </p:txBody>
      </p:sp>
      <p:pic>
        <p:nvPicPr>
          <p:cNvPr id="4" name="Picture 3">
            <a:extLst>
              <a:ext uri="{FF2B5EF4-FFF2-40B4-BE49-F238E27FC236}">
                <a16:creationId xmlns:a16="http://schemas.microsoft.com/office/drawing/2014/main" id="{D8ECFD8F-3703-019E-B8E4-BD5568391401}"/>
              </a:ext>
            </a:extLst>
          </p:cNvPr>
          <p:cNvPicPr>
            <a:picLocks noChangeAspect="1"/>
          </p:cNvPicPr>
          <p:nvPr/>
        </p:nvPicPr>
        <p:blipFill>
          <a:blip r:embed="rId3"/>
          <a:stretch>
            <a:fillRect/>
          </a:stretch>
        </p:blipFill>
        <p:spPr>
          <a:xfrm>
            <a:off x="3359696" y="2711913"/>
            <a:ext cx="4968552" cy="3916689"/>
          </a:xfrm>
          <a:prstGeom prst="rect">
            <a:avLst/>
          </a:prstGeom>
        </p:spPr>
      </p:pic>
    </p:spTree>
    <p:extLst>
      <p:ext uri="{BB962C8B-B14F-4D97-AF65-F5344CB8AC3E}">
        <p14:creationId xmlns:p14="http://schemas.microsoft.com/office/powerpoint/2010/main" val="499082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C5E0-AF02-CB2A-4681-E55338A4CDF8}"/>
              </a:ext>
            </a:extLst>
          </p:cNvPr>
          <p:cNvSpPr>
            <a:spLocks noGrp="1"/>
          </p:cNvSpPr>
          <p:nvPr>
            <p:ph type="title"/>
          </p:nvPr>
        </p:nvSpPr>
        <p:spPr/>
        <p:txBody>
          <a:bodyPr/>
          <a:lstStyle/>
          <a:p>
            <a:r>
              <a:rPr lang="en-US" dirty="0"/>
              <a:t>Visualizing may distributions at Once</a:t>
            </a:r>
            <a:endParaRPr lang="en-IN" dirty="0"/>
          </a:p>
        </p:txBody>
      </p:sp>
      <p:sp>
        <p:nvSpPr>
          <p:cNvPr id="3" name="Content Placeholder 2">
            <a:extLst>
              <a:ext uri="{FF2B5EF4-FFF2-40B4-BE49-F238E27FC236}">
                <a16:creationId xmlns:a16="http://schemas.microsoft.com/office/drawing/2014/main" id="{8A46B192-3123-6BF9-52F9-6F39513DA5E7}"/>
              </a:ext>
            </a:extLst>
          </p:cNvPr>
          <p:cNvSpPr>
            <a:spLocks noGrp="1"/>
          </p:cNvSpPr>
          <p:nvPr>
            <p:ph idx="1"/>
          </p:nvPr>
        </p:nvSpPr>
        <p:spPr/>
        <p:txBody>
          <a:bodyPr/>
          <a:lstStyle/>
          <a:p>
            <a:pPr algn="l"/>
            <a:r>
              <a:rPr lang="en-US" sz="1800" b="0" i="0" u="none" strike="noStrike" baseline="0" dirty="0">
                <a:latin typeface="MinionPro-Regular"/>
              </a:rPr>
              <a:t>We may want to visualize how temperature varies across different months while also showing the distribution of observed temperatures within each month.</a:t>
            </a:r>
            <a:endParaRPr lang="en-IN" dirty="0"/>
          </a:p>
        </p:txBody>
      </p:sp>
      <p:pic>
        <p:nvPicPr>
          <p:cNvPr id="4" name="Picture 3">
            <a:extLst>
              <a:ext uri="{FF2B5EF4-FFF2-40B4-BE49-F238E27FC236}">
                <a16:creationId xmlns:a16="http://schemas.microsoft.com/office/drawing/2014/main" id="{53FC8361-F51F-D0BD-265C-78B583B099D6}"/>
              </a:ext>
            </a:extLst>
          </p:cNvPr>
          <p:cNvPicPr>
            <a:picLocks noChangeAspect="1"/>
          </p:cNvPicPr>
          <p:nvPr/>
        </p:nvPicPr>
        <p:blipFill>
          <a:blip r:embed="rId3"/>
          <a:stretch>
            <a:fillRect/>
          </a:stretch>
        </p:blipFill>
        <p:spPr>
          <a:xfrm>
            <a:off x="837076" y="2780928"/>
            <a:ext cx="5384467" cy="3168352"/>
          </a:xfrm>
          <a:prstGeom prst="rect">
            <a:avLst/>
          </a:prstGeom>
        </p:spPr>
      </p:pic>
      <p:pic>
        <p:nvPicPr>
          <p:cNvPr id="6" name="Picture 5">
            <a:extLst>
              <a:ext uri="{FF2B5EF4-FFF2-40B4-BE49-F238E27FC236}">
                <a16:creationId xmlns:a16="http://schemas.microsoft.com/office/drawing/2014/main" id="{0C33ED3E-1042-5132-0060-C76616E95B2B}"/>
              </a:ext>
            </a:extLst>
          </p:cNvPr>
          <p:cNvPicPr>
            <a:picLocks noChangeAspect="1"/>
          </p:cNvPicPr>
          <p:nvPr/>
        </p:nvPicPr>
        <p:blipFill>
          <a:blip r:embed="rId4"/>
          <a:stretch>
            <a:fillRect/>
          </a:stretch>
        </p:blipFill>
        <p:spPr>
          <a:xfrm>
            <a:off x="6375732" y="2816651"/>
            <a:ext cx="5388462" cy="3132629"/>
          </a:xfrm>
          <a:prstGeom prst="rect">
            <a:avLst/>
          </a:prstGeom>
        </p:spPr>
      </p:pic>
    </p:spTree>
    <p:extLst>
      <p:ext uri="{BB962C8B-B14F-4D97-AF65-F5344CB8AC3E}">
        <p14:creationId xmlns:p14="http://schemas.microsoft.com/office/powerpoint/2010/main" val="692167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F938-AFB8-D561-EBB6-EB59DB370C89}"/>
              </a:ext>
            </a:extLst>
          </p:cNvPr>
          <p:cNvSpPr>
            <a:spLocks noGrp="1"/>
          </p:cNvSpPr>
          <p:nvPr>
            <p:ph type="title"/>
          </p:nvPr>
        </p:nvSpPr>
        <p:spPr/>
        <p:txBody>
          <a:bodyPr/>
          <a:lstStyle/>
          <a:p>
            <a:r>
              <a:rPr lang="en-US" dirty="0"/>
              <a:t>Violin Plot</a:t>
            </a:r>
            <a:endParaRPr lang="en-IN" dirty="0"/>
          </a:p>
        </p:txBody>
      </p:sp>
      <p:sp>
        <p:nvSpPr>
          <p:cNvPr id="3" name="Content Placeholder 2">
            <a:extLst>
              <a:ext uri="{FF2B5EF4-FFF2-40B4-BE49-F238E27FC236}">
                <a16:creationId xmlns:a16="http://schemas.microsoft.com/office/drawing/2014/main" id="{DD56E5CB-168D-A844-977C-D9AA20885E37}"/>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ACAE6833-2AFB-5B59-2ED7-12EFAE0A4CEE}"/>
              </a:ext>
            </a:extLst>
          </p:cNvPr>
          <p:cNvPicPr>
            <a:picLocks noChangeAspect="1"/>
          </p:cNvPicPr>
          <p:nvPr/>
        </p:nvPicPr>
        <p:blipFill>
          <a:blip r:embed="rId3"/>
          <a:stretch>
            <a:fillRect/>
          </a:stretch>
        </p:blipFill>
        <p:spPr>
          <a:xfrm>
            <a:off x="983432" y="1825625"/>
            <a:ext cx="3856054" cy="3558848"/>
          </a:xfrm>
          <a:prstGeom prst="rect">
            <a:avLst/>
          </a:prstGeom>
        </p:spPr>
      </p:pic>
      <p:pic>
        <p:nvPicPr>
          <p:cNvPr id="5" name="Picture 4">
            <a:extLst>
              <a:ext uri="{FF2B5EF4-FFF2-40B4-BE49-F238E27FC236}">
                <a16:creationId xmlns:a16="http://schemas.microsoft.com/office/drawing/2014/main" id="{B7AD33FF-B2F7-BD7C-148C-EC3FB46063F3}"/>
              </a:ext>
            </a:extLst>
          </p:cNvPr>
          <p:cNvPicPr>
            <a:picLocks noChangeAspect="1"/>
          </p:cNvPicPr>
          <p:nvPr/>
        </p:nvPicPr>
        <p:blipFill>
          <a:blip r:embed="rId4"/>
          <a:stretch>
            <a:fillRect/>
          </a:stretch>
        </p:blipFill>
        <p:spPr>
          <a:xfrm>
            <a:off x="5045474" y="2060848"/>
            <a:ext cx="6046109" cy="3558848"/>
          </a:xfrm>
          <a:prstGeom prst="rect">
            <a:avLst/>
          </a:prstGeom>
        </p:spPr>
      </p:pic>
    </p:spTree>
    <p:extLst>
      <p:ext uri="{BB962C8B-B14F-4D97-AF65-F5344CB8AC3E}">
        <p14:creationId xmlns:p14="http://schemas.microsoft.com/office/powerpoint/2010/main" val="3271864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EC05-7852-527F-1725-406EEA21184F}"/>
              </a:ext>
            </a:extLst>
          </p:cNvPr>
          <p:cNvSpPr>
            <a:spLocks noGrp="1"/>
          </p:cNvSpPr>
          <p:nvPr>
            <p:ph type="title"/>
          </p:nvPr>
        </p:nvSpPr>
        <p:spPr/>
        <p:txBody>
          <a:bodyPr/>
          <a:lstStyle/>
          <a:p>
            <a:r>
              <a:rPr lang="en-US" dirty="0"/>
              <a:t>Strip Charts</a:t>
            </a:r>
            <a:endParaRPr lang="en-IN" dirty="0"/>
          </a:p>
        </p:txBody>
      </p:sp>
      <p:sp>
        <p:nvSpPr>
          <p:cNvPr id="3" name="Content Placeholder 2">
            <a:extLst>
              <a:ext uri="{FF2B5EF4-FFF2-40B4-BE49-F238E27FC236}">
                <a16:creationId xmlns:a16="http://schemas.microsoft.com/office/drawing/2014/main" id="{B22E5D9A-6DED-D4C2-45CA-4CAD654058FA}"/>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E584E2A8-4DE6-AAD6-370B-3D6B68154261}"/>
              </a:ext>
            </a:extLst>
          </p:cNvPr>
          <p:cNvPicPr>
            <a:picLocks noChangeAspect="1"/>
          </p:cNvPicPr>
          <p:nvPr/>
        </p:nvPicPr>
        <p:blipFill>
          <a:blip r:embed="rId3"/>
          <a:stretch>
            <a:fillRect/>
          </a:stretch>
        </p:blipFill>
        <p:spPr>
          <a:xfrm>
            <a:off x="623392" y="1916832"/>
            <a:ext cx="5598284" cy="3384376"/>
          </a:xfrm>
          <a:prstGeom prst="rect">
            <a:avLst/>
          </a:prstGeom>
        </p:spPr>
      </p:pic>
      <p:pic>
        <p:nvPicPr>
          <p:cNvPr id="5" name="Picture 4">
            <a:extLst>
              <a:ext uri="{FF2B5EF4-FFF2-40B4-BE49-F238E27FC236}">
                <a16:creationId xmlns:a16="http://schemas.microsoft.com/office/drawing/2014/main" id="{1347D704-B97A-93D9-5AD0-83365D187804}"/>
              </a:ext>
            </a:extLst>
          </p:cNvPr>
          <p:cNvPicPr>
            <a:picLocks noChangeAspect="1"/>
          </p:cNvPicPr>
          <p:nvPr/>
        </p:nvPicPr>
        <p:blipFill>
          <a:blip r:embed="rId4"/>
          <a:stretch>
            <a:fillRect/>
          </a:stretch>
        </p:blipFill>
        <p:spPr>
          <a:xfrm>
            <a:off x="6517391" y="2034418"/>
            <a:ext cx="5400020" cy="3266789"/>
          </a:xfrm>
          <a:prstGeom prst="rect">
            <a:avLst/>
          </a:prstGeom>
        </p:spPr>
      </p:pic>
    </p:spTree>
    <p:extLst>
      <p:ext uri="{BB962C8B-B14F-4D97-AF65-F5344CB8AC3E}">
        <p14:creationId xmlns:p14="http://schemas.microsoft.com/office/powerpoint/2010/main" val="1966701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4953-27C3-4017-1E81-069313838C68}"/>
              </a:ext>
            </a:extLst>
          </p:cNvPr>
          <p:cNvSpPr>
            <a:spLocks noGrp="1"/>
          </p:cNvSpPr>
          <p:nvPr>
            <p:ph type="title"/>
          </p:nvPr>
        </p:nvSpPr>
        <p:spPr/>
        <p:txBody>
          <a:bodyPr/>
          <a:lstStyle/>
          <a:p>
            <a:r>
              <a:rPr lang="en-US" dirty="0"/>
              <a:t>Sina Plot</a:t>
            </a:r>
            <a:endParaRPr lang="en-IN" dirty="0"/>
          </a:p>
        </p:txBody>
      </p:sp>
      <p:sp>
        <p:nvSpPr>
          <p:cNvPr id="3" name="Content Placeholder 2">
            <a:extLst>
              <a:ext uri="{FF2B5EF4-FFF2-40B4-BE49-F238E27FC236}">
                <a16:creationId xmlns:a16="http://schemas.microsoft.com/office/drawing/2014/main" id="{6F8A571B-12C6-249A-7B41-B959955EC056}"/>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A7CB4268-9CD4-FEC4-3041-C97593517C22}"/>
              </a:ext>
            </a:extLst>
          </p:cNvPr>
          <p:cNvPicPr>
            <a:picLocks noChangeAspect="1"/>
          </p:cNvPicPr>
          <p:nvPr/>
        </p:nvPicPr>
        <p:blipFill>
          <a:blip r:embed="rId3"/>
          <a:stretch>
            <a:fillRect/>
          </a:stretch>
        </p:blipFill>
        <p:spPr>
          <a:xfrm>
            <a:off x="2567608" y="1988840"/>
            <a:ext cx="6366506" cy="3899620"/>
          </a:xfrm>
          <a:prstGeom prst="rect">
            <a:avLst/>
          </a:prstGeom>
        </p:spPr>
      </p:pic>
    </p:spTree>
    <p:extLst>
      <p:ext uri="{BB962C8B-B14F-4D97-AF65-F5344CB8AC3E}">
        <p14:creationId xmlns:p14="http://schemas.microsoft.com/office/powerpoint/2010/main" val="2173800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615E-B373-FCC0-BEF7-48570A4EFF6E}"/>
              </a:ext>
            </a:extLst>
          </p:cNvPr>
          <p:cNvSpPr>
            <a:spLocks noGrp="1"/>
          </p:cNvSpPr>
          <p:nvPr>
            <p:ph type="title"/>
          </p:nvPr>
        </p:nvSpPr>
        <p:spPr/>
        <p:txBody>
          <a:bodyPr>
            <a:normAutofit/>
          </a:bodyPr>
          <a:lstStyle/>
          <a:p>
            <a:r>
              <a:rPr lang="en-US" sz="4000" dirty="0"/>
              <a:t>Visualizing Distributions along the Horizontal Axis</a:t>
            </a:r>
            <a:endParaRPr lang="en-IN" sz="4000" dirty="0"/>
          </a:p>
        </p:txBody>
      </p:sp>
      <p:sp>
        <p:nvSpPr>
          <p:cNvPr id="3" name="Content Placeholder 2">
            <a:extLst>
              <a:ext uri="{FF2B5EF4-FFF2-40B4-BE49-F238E27FC236}">
                <a16:creationId xmlns:a16="http://schemas.microsoft.com/office/drawing/2014/main" id="{04EFD6C6-F19E-253E-349B-F65E39CF514B}"/>
              </a:ext>
            </a:extLst>
          </p:cNvPr>
          <p:cNvSpPr>
            <a:spLocks noGrp="1"/>
          </p:cNvSpPr>
          <p:nvPr>
            <p:ph idx="1"/>
          </p:nvPr>
        </p:nvSpPr>
        <p:spPr/>
        <p:txBody>
          <a:bodyPr/>
          <a:lstStyle/>
          <a:p>
            <a:pPr algn="l"/>
            <a:r>
              <a:rPr lang="en-US" sz="1800" b="0" i="0" u="none" strike="noStrike" baseline="0" dirty="0">
                <a:latin typeface="MinionPro-Regular"/>
              </a:rPr>
              <a:t>Ridgeline plots tend to work particularly well if you want to show trends in distributions over time.</a:t>
            </a:r>
            <a:endParaRPr lang="en-IN" dirty="0"/>
          </a:p>
        </p:txBody>
      </p:sp>
      <p:pic>
        <p:nvPicPr>
          <p:cNvPr id="4" name="Picture 3">
            <a:extLst>
              <a:ext uri="{FF2B5EF4-FFF2-40B4-BE49-F238E27FC236}">
                <a16:creationId xmlns:a16="http://schemas.microsoft.com/office/drawing/2014/main" id="{78FCBDAC-C0B3-64E5-3C85-957B933D0683}"/>
              </a:ext>
            </a:extLst>
          </p:cNvPr>
          <p:cNvPicPr>
            <a:picLocks noChangeAspect="1"/>
          </p:cNvPicPr>
          <p:nvPr/>
        </p:nvPicPr>
        <p:blipFill>
          <a:blip r:embed="rId3"/>
          <a:stretch>
            <a:fillRect/>
          </a:stretch>
        </p:blipFill>
        <p:spPr>
          <a:xfrm>
            <a:off x="3196285" y="2564904"/>
            <a:ext cx="5799429" cy="3528392"/>
          </a:xfrm>
          <a:prstGeom prst="rect">
            <a:avLst/>
          </a:prstGeom>
        </p:spPr>
      </p:pic>
    </p:spTree>
    <p:extLst>
      <p:ext uri="{BB962C8B-B14F-4D97-AF65-F5344CB8AC3E}">
        <p14:creationId xmlns:p14="http://schemas.microsoft.com/office/powerpoint/2010/main" val="1842315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D0C5-1F4A-58B7-37E1-91624802AB85}"/>
              </a:ext>
            </a:extLst>
          </p:cNvPr>
          <p:cNvSpPr>
            <a:spLocks noGrp="1"/>
          </p:cNvSpPr>
          <p:nvPr>
            <p:ph type="title"/>
          </p:nvPr>
        </p:nvSpPr>
        <p:spPr/>
        <p:txBody>
          <a:bodyPr/>
          <a:lstStyle/>
          <a:p>
            <a:r>
              <a:rPr lang="en-US" dirty="0"/>
              <a:t>Visualizing Proportions</a:t>
            </a:r>
            <a:endParaRPr lang="en-IN" dirty="0"/>
          </a:p>
        </p:txBody>
      </p:sp>
      <p:sp>
        <p:nvSpPr>
          <p:cNvPr id="3" name="Content Placeholder 2">
            <a:extLst>
              <a:ext uri="{FF2B5EF4-FFF2-40B4-BE49-F238E27FC236}">
                <a16:creationId xmlns:a16="http://schemas.microsoft.com/office/drawing/2014/main" id="{4BE466D1-14BD-2991-78F5-7BA64131D496}"/>
              </a:ext>
            </a:extLst>
          </p:cNvPr>
          <p:cNvSpPr>
            <a:spLocks noGrp="1"/>
          </p:cNvSpPr>
          <p:nvPr>
            <p:ph idx="1"/>
          </p:nvPr>
        </p:nvSpPr>
        <p:spPr/>
        <p:txBody>
          <a:bodyPr/>
          <a:lstStyle/>
          <a:p>
            <a:pPr algn="l"/>
            <a:r>
              <a:rPr lang="en-US" sz="1800" b="0" i="0" u="none" strike="noStrike" baseline="0" dirty="0">
                <a:latin typeface="MinionPro-Regular"/>
              </a:rPr>
              <a:t>A pie chart breaks a circle into slices such that the area of each slice is proportional to the fraction of the total it represents.</a:t>
            </a:r>
          </a:p>
          <a:p>
            <a:pPr algn="l"/>
            <a:r>
              <a:rPr lang="en-IN" sz="1800" b="0" i="1" u="none" strike="noStrike" baseline="0" dirty="0">
                <a:latin typeface="MinionPro-It"/>
              </a:rPr>
              <a:t>Visualized </a:t>
            </a:r>
            <a:r>
              <a:rPr lang="en-US" sz="1800" b="0" i="1" u="none" strike="noStrike" baseline="0" dirty="0">
                <a:latin typeface="MinionPro-It"/>
              </a:rPr>
              <a:t>as stacked bars. (a) Bars stacked vertically. (b) Bars stacked horizontally.</a:t>
            </a:r>
            <a:endParaRPr lang="en-IN" dirty="0"/>
          </a:p>
        </p:txBody>
      </p:sp>
      <p:pic>
        <p:nvPicPr>
          <p:cNvPr id="4" name="Picture 3">
            <a:extLst>
              <a:ext uri="{FF2B5EF4-FFF2-40B4-BE49-F238E27FC236}">
                <a16:creationId xmlns:a16="http://schemas.microsoft.com/office/drawing/2014/main" id="{2306F46A-5A3C-0471-C42D-BBC3998E02B2}"/>
              </a:ext>
            </a:extLst>
          </p:cNvPr>
          <p:cNvPicPr>
            <a:picLocks noChangeAspect="1"/>
          </p:cNvPicPr>
          <p:nvPr/>
        </p:nvPicPr>
        <p:blipFill>
          <a:blip r:embed="rId2"/>
          <a:stretch>
            <a:fillRect/>
          </a:stretch>
        </p:blipFill>
        <p:spPr>
          <a:xfrm>
            <a:off x="1055440" y="3357319"/>
            <a:ext cx="3871295" cy="2819644"/>
          </a:xfrm>
          <a:prstGeom prst="rect">
            <a:avLst/>
          </a:prstGeom>
        </p:spPr>
      </p:pic>
      <p:pic>
        <p:nvPicPr>
          <p:cNvPr id="5" name="Picture 4">
            <a:extLst>
              <a:ext uri="{FF2B5EF4-FFF2-40B4-BE49-F238E27FC236}">
                <a16:creationId xmlns:a16="http://schemas.microsoft.com/office/drawing/2014/main" id="{10437627-3A3E-217B-8180-3608F2BE63F6}"/>
              </a:ext>
            </a:extLst>
          </p:cNvPr>
          <p:cNvPicPr>
            <a:picLocks noChangeAspect="1"/>
          </p:cNvPicPr>
          <p:nvPr/>
        </p:nvPicPr>
        <p:blipFill>
          <a:blip r:embed="rId3"/>
          <a:stretch>
            <a:fillRect/>
          </a:stretch>
        </p:blipFill>
        <p:spPr>
          <a:xfrm>
            <a:off x="5735960" y="2924944"/>
            <a:ext cx="6027942" cy="3696020"/>
          </a:xfrm>
          <a:prstGeom prst="rect">
            <a:avLst/>
          </a:prstGeom>
        </p:spPr>
      </p:pic>
    </p:spTree>
    <p:extLst>
      <p:ext uri="{BB962C8B-B14F-4D97-AF65-F5344CB8AC3E}">
        <p14:creationId xmlns:p14="http://schemas.microsoft.com/office/powerpoint/2010/main" val="3924796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8212-B645-2A55-D8AF-4026B8B54804}"/>
              </a:ext>
            </a:extLst>
          </p:cNvPr>
          <p:cNvSpPr>
            <a:spLocks noGrp="1"/>
          </p:cNvSpPr>
          <p:nvPr>
            <p:ph type="title"/>
          </p:nvPr>
        </p:nvSpPr>
        <p:spPr/>
        <p:txBody>
          <a:bodyPr/>
          <a:lstStyle/>
          <a:p>
            <a:r>
              <a:rPr lang="en-US" dirty="0"/>
              <a:t>Visualizing Proportions</a:t>
            </a:r>
            <a:endParaRPr lang="en-IN" dirty="0"/>
          </a:p>
        </p:txBody>
      </p:sp>
      <p:sp>
        <p:nvSpPr>
          <p:cNvPr id="3" name="Content Placeholder 2">
            <a:extLst>
              <a:ext uri="{FF2B5EF4-FFF2-40B4-BE49-F238E27FC236}">
                <a16:creationId xmlns:a16="http://schemas.microsoft.com/office/drawing/2014/main" id="{BDB01A4B-B325-0A0D-105A-2377E1B58149}"/>
              </a:ext>
            </a:extLst>
          </p:cNvPr>
          <p:cNvSpPr>
            <a:spLocks noGrp="1"/>
          </p:cNvSpPr>
          <p:nvPr>
            <p:ph idx="1"/>
          </p:nvPr>
        </p:nvSpPr>
        <p:spPr/>
        <p:txBody>
          <a:bodyPr/>
          <a:lstStyle/>
          <a:p>
            <a:r>
              <a:rPr lang="en-US" dirty="0"/>
              <a:t>A Case of Side-by-Side Bars.</a:t>
            </a:r>
            <a:endParaRPr lang="en-IN" dirty="0"/>
          </a:p>
        </p:txBody>
      </p:sp>
      <p:pic>
        <p:nvPicPr>
          <p:cNvPr id="4" name="Picture 3">
            <a:extLst>
              <a:ext uri="{FF2B5EF4-FFF2-40B4-BE49-F238E27FC236}">
                <a16:creationId xmlns:a16="http://schemas.microsoft.com/office/drawing/2014/main" id="{D953D41B-C626-8558-278C-56E54A5DD45E}"/>
              </a:ext>
            </a:extLst>
          </p:cNvPr>
          <p:cNvPicPr>
            <a:picLocks noChangeAspect="1"/>
          </p:cNvPicPr>
          <p:nvPr/>
        </p:nvPicPr>
        <p:blipFill>
          <a:blip r:embed="rId3"/>
          <a:stretch>
            <a:fillRect/>
          </a:stretch>
        </p:blipFill>
        <p:spPr>
          <a:xfrm>
            <a:off x="773487" y="2449745"/>
            <a:ext cx="5296359" cy="1958510"/>
          </a:xfrm>
          <a:prstGeom prst="rect">
            <a:avLst/>
          </a:prstGeom>
        </p:spPr>
      </p:pic>
      <p:pic>
        <p:nvPicPr>
          <p:cNvPr id="5" name="Picture 4">
            <a:extLst>
              <a:ext uri="{FF2B5EF4-FFF2-40B4-BE49-F238E27FC236}">
                <a16:creationId xmlns:a16="http://schemas.microsoft.com/office/drawing/2014/main" id="{ED1B60F8-EDBB-0AA2-6E2F-EAA061530A5A}"/>
              </a:ext>
            </a:extLst>
          </p:cNvPr>
          <p:cNvPicPr>
            <a:picLocks noChangeAspect="1"/>
          </p:cNvPicPr>
          <p:nvPr/>
        </p:nvPicPr>
        <p:blipFill>
          <a:blip r:embed="rId4"/>
          <a:stretch>
            <a:fillRect/>
          </a:stretch>
        </p:blipFill>
        <p:spPr>
          <a:xfrm>
            <a:off x="6728059" y="908720"/>
            <a:ext cx="4625741" cy="2827265"/>
          </a:xfrm>
          <a:prstGeom prst="rect">
            <a:avLst/>
          </a:prstGeom>
        </p:spPr>
      </p:pic>
      <p:pic>
        <p:nvPicPr>
          <p:cNvPr id="6" name="Picture 5">
            <a:extLst>
              <a:ext uri="{FF2B5EF4-FFF2-40B4-BE49-F238E27FC236}">
                <a16:creationId xmlns:a16="http://schemas.microsoft.com/office/drawing/2014/main" id="{DAB138CF-44BE-F6EE-1ABE-46121183D473}"/>
              </a:ext>
            </a:extLst>
          </p:cNvPr>
          <p:cNvPicPr>
            <a:picLocks noChangeAspect="1"/>
          </p:cNvPicPr>
          <p:nvPr/>
        </p:nvPicPr>
        <p:blipFill>
          <a:blip r:embed="rId5"/>
          <a:stretch>
            <a:fillRect/>
          </a:stretch>
        </p:blipFill>
        <p:spPr>
          <a:xfrm>
            <a:off x="6866263" y="3966376"/>
            <a:ext cx="4587638" cy="2872989"/>
          </a:xfrm>
          <a:prstGeom prst="rect">
            <a:avLst/>
          </a:prstGeom>
        </p:spPr>
      </p:pic>
    </p:spTree>
    <p:extLst>
      <p:ext uri="{BB962C8B-B14F-4D97-AF65-F5344CB8AC3E}">
        <p14:creationId xmlns:p14="http://schemas.microsoft.com/office/powerpoint/2010/main" val="279927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D14BE-CE10-0510-4635-35B2235292F7}"/>
              </a:ext>
            </a:extLst>
          </p:cNvPr>
          <p:cNvSpPr>
            <a:spLocks noGrp="1"/>
          </p:cNvSpPr>
          <p:nvPr>
            <p:ph type="title"/>
          </p:nvPr>
        </p:nvSpPr>
        <p:spPr/>
        <p:txBody>
          <a:bodyPr/>
          <a:lstStyle/>
          <a:p>
            <a:r>
              <a:rPr lang="en-US" dirty="0"/>
              <a:t>Visualizing Proportions</a:t>
            </a:r>
            <a:endParaRPr lang="en-IN" dirty="0"/>
          </a:p>
        </p:txBody>
      </p:sp>
      <p:sp>
        <p:nvSpPr>
          <p:cNvPr id="3" name="Content Placeholder 2">
            <a:extLst>
              <a:ext uri="{FF2B5EF4-FFF2-40B4-BE49-F238E27FC236}">
                <a16:creationId xmlns:a16="http://schemas.microsoft.com/office/drawing/2014/main" id="{8228A370-7DA2-324D-6529-31EB9C7D6FD6}"/>
              </a:ext>
            </a:extLst>
          </p:cNvPr>
          <p:cNvSpPr>
            <a:spLocks noGrp="1"/>
          </p:cNvSpPr>
          <p:nvPr>
            <p:ph idx="1"/>
          </p:nvPr>
        </p:nvSpPr>
        <p:spPr/>
        <p:txBody>
          <a:bodyPr/>
          <a:lstStyle/>
          <a:p>
            <a:r>
              <a:rPr lang="en-US" dirty="0"/>
              <a:t>A Case of Stacked Bars and Stacked Densities</a:t>
            </a:r>
            <a:endParaRPr lang="en-IN" dirty="0"/>
          </a:p>
        </p:txBody>
      </p:sp>
      <p:pic>
        <p:nvPicPr>
          <p:cNvPr id="4" name="Picture 3">
            <a:extLst>
              <a:ext uri="{FF2B5EF4-FFF2-40B4-BE49-F238E27FC236}">
                <a16:creationId xmlns:a16="http://schemas.microsoft.com/office/drawing/2014/main" id="{709A9EB3-8F1E-B836-3278-CA201693C46F}"/>
              </a:ext>
            </a:extLst>
          </p:cNvPr>
          <p:cNvPicPr>
            <a:picLocks noChangeAspect="1"/>
          </p:cNvPicPr>
          <p:nvPr/>
        </p:nvPicPr>
        <p:blipFill>
          <a:blip r:embed="rId3"/>
          <a:stretch>
            <a:fillRect/>
          </a:stretch>
        </p:blipFill>
        <p:spPr>
          <a:xfrm>
            <a:off x="407368" y="2708920"/>
            <a:ext cx="5878510" cy="3168352"/>
          </a:xfrm>
          <a:prstGeom prst="rect">
            <a:avLst/>
          </a:prstGeom>
        </p:spPr>
      </p:pic>
      <p:pic>
        <p:nvPicPr>
          <p:cNvPr id="5" name="Picture 4">
            <a:extLst>
              <a:ext uri="{FF2B5EF4-FFF2-40B4-BE49-F238E27FC236}">
                <a16:creationId xmlns:a16="http://schemas.microsoft.com/office/drawing/2014/main" id="{EB09B1D2-73FF-854E-4810-BAC19B441334}"/>
              </a:ext>
            </a:extLst>
          </p:cNvPr>
          <p:cNvPicPr>
            <a:picLocks noChangeAspect="1"/>
          </p:cNvPicPr>
          <p:nvPr/>
        </p:nvPicPr>
        <p:blipFill>
          <a:blip r:embed="rId4"/>
          <a:stretch>
            <a:fillRect/>
          </a:stretch>
        </p:blipFill>
        <p:spPr>
          <a:xfrm>
            <a:off x="6716709" y="2850574"/>
            <a:ext cx="5221153" cy="2810674"/>
          </a:xfrm>
          <a:prstGeom prst="rect">
            <a:avLst/>
          </a:prstGeom>
        </p:spPr>
      </p:pic>
    </p:spTree>
    <p:extLst>
      <p:ext uri="{BB962C8B-B14F-4D97-AF65-F5344CB8AC3E}">
        <p14:creationId xmlns:p14="http://schemas.microsoft.com/office/powerpoint/2010/main" val="857908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3BE0-96AA-38E3-7365-19E39CEE9CE9}"/>
              </a:ext>
            </a:extLst>
          </p:cNvPr>
          <p:cNvSpPr>
            <a:spLocks noGrp="1"/>
          </p:cNvSpPr>
          <p:nvPr>
            <p:ph type="title"/>
          </p:nvPr>
        </p:nvSpPr>
        <p:spPr/>
        <p:txBody>
          <a:bodyPr/>
          <a:lstStyle/>
          <a:p>
            <a:r>
              <a:rPr lang="en-US" dirty="0"/>
              <a:t>Visualizing Proportions</a:t>
            </a:r>
            <a:endParaRPr lang="en-IN" dirty="0"/>
          </a:p>
        </p:txBody>
      </p:sp>
      <p:sp>
        <p:nvSpPr>
          <p:cNvPr id="3" name="Content Placeholder 2">
            <a:extLst>
              <a:ext uri="{FF2B5EF4-FFF2-40B4-BE49-F238E27FC236}">
                <a16:creationId xmlns:a16="http://schemas.microsoft.com/office/drawing/2014/main" id="{284849B7-34B2-E30C-755A-FE7DA6CBC3E8}"/>
              </a:ext>
            </a:extLst>
          </p:cNvPr>
          <p:cNvSpPr>
            <a:spLocks noGrp="1"/>
          </p:cNvSpPr>
          <p:nvPr>
            <p:ph idx="1"/>
          </p:nvPr>
        </p:nvSpPr>
        <p:spPr/>
        <p:txBody>
          <a:bodyPr/>
          <a:lstStyle/>
          <a:p>
            <a:pPr algn="l"/>
            <a:r>
              <a:rPr lang="en-US" sz="1800" b="0" i="1" u="none" strike="noStrike" baseline="0" dirty="0">
                <a:latin typeface="MinionPro-It"/>
              </a:rPr>
              <a:t>Marital status by age, shown as proportion of the total number of people </a:t>
            </a:r>
            <a:r>
              <a:rPr lang="en-IN" sz="1800" b="0" i="1" u="none" strike="noStrike" baseline="0" dirty="0">
                <a:latin typeface="MinionPro-It"/>
              </a:rPr>
              <a:t>in the survey.</a:t>
            </a:r>
            <a:endParaRPr lang="en-IN" dirty="0"/>
          </a:p>
        </p:txBody>
      </p:sp>
      <p:pic>
        <p:nvPicPr>
          <p:cNvPr id="4" name="Picture 3">
            <a:extLst>
              <a:ext uri="{FF2B5EF4-FFF2-40B4-BE49-F238E27FC236}">
                <a16:creationId xmlns:a16="http://schemas.microsoft.com/office/drawing/2014/main" id="{D2F39CCE-86C9-87B9-1A1F-1695E1C41A03}"/>
              </a:ext>
            </a:extLst>
          </p:cNvPr>
          <p:cNvPicPr>
            <a:picLocks noChangeAspect="1"/>
          </p:cNvPicPr>
          <p:nvPr/>
        </p:nvPicPr>
        <p:blipFill>
          <a:blip r:embed="rId3"/>
          <a:stretch>
            <a:fillRect/>
          </a:stretch>
        </p:blipFill>
        <p:spPr>
          <a:xfrm>
            <a:off x="263352" y="2669146"/>
            <a:ext cx="5337563" cy="2664296"/>
          </a:xfrm>
          <a:prstGeom prst="rect">
            <a:avLst/>
          </a:prstGeom>
        </p:spPr>
      </p:pic>
      <p:pic>
        <p:nvPicPr>
          <p:cNvPr id="5" name="Picture 4">
            <a:extLst>
              <a:ext uri="{FF2B5EF4-FFF2-40B4-BE49-F238E27FC236}">
                <a16:creationId xmlns:a16="http://schemas.microsoft.com/office/drawing/2014/main" id="{B2D257B6-C7B7-2872-FCDD-E64AEECA6EE4}"/>
              </a:ext>
            </a:extLst>
          </p:cNvPr>
          <p:cNvPicPr>
            <a:picLocks noChangeAspect="1"/>
          </p:cNvPicPr>
          <p:nvPr/>
        </p:nvPicPr>
        <p:blipFill>
          <a:blip r:embed="rId4"/>
          <a:stretch>
            <a:fillRect/>
          </a:stretch>
        </p:blipFill>
        <p:spPr>
          <a:xfrm>
            <a:off x="5735715" y="2392590"/>
            <a:ext cx="5837426" cy="2072820"/>
          </a:xfrm>
          <a:prstGeom prst="rect">
            <a:avLst/>
          </a:prstGeom>
        </p:spPr>
      </p:pic>
      <p:pic>
        <p:nvPicPr>
          <p:cNvPr id="6" name="Picture 5">
            <a:extLst>
              <a:ext uri="{FF2B5EF4-FFF2-40B4-BE49-F238E27FC236}">
                <a16:creationId xmlns:a16="http://schemas.microsoft.com/office/drawing/2014/main" id="{0E8A9214-3421-F543-9FD1-B5D7FB0AFD70}"/>
              </a:ext>
            </a:extLst>
          </p:cNvPr>
          <p:cNvPicPr>
            <a:picLocks noChangeAspect="1"/>
          </p:cNvPicPr>
          <p:nvPr/>
        </p:nvPicPr>
        <p:blipFill>
          <a:blip r:embed="rId5"/>
          <a:stretch>
            <a:fillRect/>
          </a:stretch>
        </p:blipFill>
        <p:spPr>
          <a:xfrm>
            <a:off x="5879976" y="4724453"/>
            <a:ext cx="5890770" cy="2019475"/>
          </a:xfrm>
          <a:prstGeom prst="rect">
            <a:avLst/>
          </a:prstGeom>
        </p:spPr>
      </p:pic>
    </p:spTree>
    <p:extLst>
      <p:ext uri="{BB962C8B-B14F-4D97-AF65-F5344CB8AC3E}">
        <p14:creationId xmlns:p14="http://schemas.microsoft.com/office/powerpoint/2010/main" val="128458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5BA9-E298-07BE-7C9F-7A8EDD2B3F1A}"/>
              </a:ext>
            </a:extLst>
          </p:cNvPr>
          <p:cNvSpPr>
            <a:spLocks noGrp="1"/>
          </p:cNvSpPr>
          <p:nvPr>
            <p:ph type="title"/>
          </p:nvPr>
        </p:nvSpPr>
        <p:spPr/>
        <p:txBody>
          <a:bodyPr/>
          <a:lstStyle/>
          <a:p>
            <a:r>
              <a:rPr lang="en-US" dirty="0"/>
              <a:t>Scales Map Data Values onto Aesthetics</a:t>
            </a:r>
            <a:endParaRPr lang="en-IN" dirty="0"/>
          </a:p>
        </p:txBody>
      </p:sp>
      <p:sp>
        <p:nvSpPr>
          <p:cNvPr id="3" name="Content Placeholder 2">
            <a:extLst>
              <a:ext uri="{FF2B5EF4-FFF2-40B4-BE49-F238E27FC236}">
                <a16:creationId xmlns:a16="http://schemas.microsoft.com/office/drawing/2014/main" id="{6D6FF2C6-6603-2EFF-8F54-DDC8941A431E}"/>
              </a:ext>
            </a:extLst>
          </p:cNvPr>
          <p:cNvSpPr>
            <a:spLocks noGrp="1"/>
          </p:cNvSpPr>
          <p:nvPr>
            <p:ph idx="1"/>
          </p:nvPr>
        </p:nvSpPr>
        <p:spPr/>
        <p:txBody>
          <a:bodyPr/>
          <a:lstStyle/>
          <a:p>
            <a:r>
              <a:rPr lang="en-US" dirty="0"/>
              <a:t>A Scale defines a unique mapping between data and aesthetic.</a:t>
            </a:r>
          </a:p>
          <a:p>
            <a:r>
              <a:rPr lang="en-US" dirty="0"/>
              <a:t>A scale must be one-to-one.</a:t>
            </a:r>
          </a:p>
          <a:p>
            <a:pPr algn="l"/>
            <a:r>
              <a:rPr lang="en-US" dirty="0"/>
              <a:t>If a scale isn’t one-to-one, then the data </a:t>
            </a:r>
            <a:r>
              <a:rPr lang="en-IN" dirty="0"/>
              <a:t>visualization becomes ambiguous.</a:t>
            </a:r>
          </a:p>
        </p:txBody>
      </p:sp>
      <p:pic>
        <p:nvPicPr>
          <p:cNvPr id="4" name="Picture 3">
            <a:extLst>
              <a:ext uri="{FF2B5EF4-FFF2-40B4-BE49-F238E27FC236}">
                <a16:creationId xmlns:a16="http://schemas.microsoft.com/office/drawing/2014/main" id="{967CFDB1-6272-64F6-72A9-6D3E9A1A7F3A}"/>
              </a:ext>
            </a:extLst>
          </p:cNvPr>
          <p:cNvPicPr>
            <a:picLocks noChangeAspect="1"/>
          </p:cNvPicPr>
          <p:nvPr/>
        </p:nvPicPr>
        <p:blipFill>
          <a:blip r:embed="rId3"/>
          <a:stretch>
            <a:fillRect/>
          </a:stretch>
        </p:blipFill>
        <p:spPr>
          <a:xfrm>
            <a:off x="2567608" y="4094787"/>
            <a:ext cx="6452122" cy="2055763"/>
          </a:xfrm>
          <a:prstGeom prst="rect">
            <a:avLst/>
          </a:prstGeom>
        </p:spPr>
      </p:pic>
    </p:spTree>
    <p:extLst>
      <p:ext uri="{BB962C8B-B14F-4D97-AF65-F5344CB8AC3E}">
        <p14:creationId xmlns:p14="http://schemas.microsoft.com/office/powerpoint/2010/main" val="776686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4C8C-2CE8-2811-BF96-A62377FDC884}"/>
              </a:ext>
            </a:extLst>
          </p:cNvPr>
          <p:cNvSpPr>
            <a:spLocks noGrp="1"/>
          </p:cNvSpPr>
          <p:nvPr>
            <p:ph type="title"/>
          </p:nvPr>
        </p:nvSpPr>
        <p:spPr/>
        <p:txBody>
          <a:bodyPr/>
          <a:lstStyle/>
          <a:p>
            <a:r>
              <a:rPr lang="en-US" dirty="0"/>
              <a:t>Visualizing Uncertainty</a:t>
            </a:r>
            <a:endParaRPr lang="en-IN" dirty="0"/>
          </a:p>
        </p:txBody>
      </p:sp>
      <p:sp>
        <p:nvSpPr>
          <p:cNvPr id="3" name="Content Placeholder 2">
            <a:extLst>
              <a:ext uri="{FF2B5EF4-FFF2-40B4-BE49-F238E27FC236}">
                <a16:creationId xmlns:a16="http://schemas.microsoft.com/office/drawing/2014/main" id="{5CBD4678-3F6B-AB15-BA84-48068C171964}"/>
              </a:ext>
            </a:extLst>
          </p:cNvPr>
          <p:cNvSpPr>
            <a:spLocks noGrp="1"/>
          </p:cNvSpPr>
          <p:nvPr>
            <p:ph idx="1"/>
          </p:nvPr>
        </p:nvSpPr>
        <p:spPr/>
        <p:txBody>
          <a:bodyPr>
            <a:normAutofit/>
          </a:bodyPr>
          <a:lstStyle/>
          <a:p>
            <a:pPr algn="l"/>
            <a:r>
              <a:rPr lang="en-US" sz="2400" dirty="0">
                <a:latin typeface="MinionPro-Regular"/>
              </a:rPr>
              <a:t>One of the most challenging aspects of data visualization is the visualization of uncertainty. </a:t>
            </a:r>
          </a:p>
          <a:p>
            <a:pPr algn="l"/>
            <a:r>
              <a:rPr lang="en-US" sz="2400" dirty="0">
                <a:latin typeface="MinionPro-Regular"/>
              </a:rPr>
              <a:t>Two commonly used approaches to indicate uncertainty are </a:t>
            </a:r>
            <a:r>
              <a:rPr lang="en-US" sz="2400" b="1" dirty="0">
                <a:latin typeface="MinionPro-Regular"/>
              </a:rPr>
              <a:t>error </a:t>
            </a:r>
            <a:r>
              <a:rPr lang="en-US" sz="2400" b="1" i="0" u="none" strike="noStrike" baseline="0" dirty="0">
                <a:latin typeface="MinionPro-Regular"/>
              </a:rPr>
              <a:t>bars </a:t>
            </a:r>
            <a:r>
              <a:rPr lang="en-US" sz="2400" b="0" i="0" u="none" strike="noStrike" baseline="0" dirty="0">
                <a:latin typeface="MinionPro-Regular"/>
              </a:rPr>
              <a:t>and </a:t>
            </a:r>
            <a:r>
              <a:rPr lang="en-US" sz="2400" b="1" i="0" u="none" strike="noStrike" baseline="0" dirty="0">
                <a:latin typeface="MinionPro-Regular"/>
              </a:rPr>
              <a:t>confidence </a:t>
            </a:r>
            <a:r>
              <a:rPr lang="en-IN" sz="2400" b="1" i="0" u="none" strike="noStrike" baseline="0" dirty="0">
                <a:latin typeface="MinionPro-Regular"/>
              </a:rPr>
              <a:t>bands</a:t>
            </a:r>
            <a:r>
              <a:rPr lang="en-IN" sz="2400" b="0" i="0" u="none" strike="noStrike" baseline="0" dirty="0">
                <a:latin typeface="MinionPro-Regular"/>
              </a:rPr>
              <a:t>.</a:t>
            </a:r>
          </a:p>
          <a:p>
            <a:pPr algn="l"/>
            <a:r>
              <a:rPr lang="en-US" sz="2400" dirty="0">
                <a:latin typeface="MinionPro-Regular"/>
              </a:rPr>
              <a:t>Effective visualization of uncertainty is crucial for decision-making, risk assessment, and conveying the reliability of data and models. </a:t>
            </a:r>
          </a:p>
          <a:p>
            <a:pPr algn="l"/>
            <a:r>
              <a:rPr lang="en-US" sz="2400" dirty="0">
                <a:latin typeface="MinionPro-Regular"/>
              </a:rPr>
              <a:t>By employing a variety of techniques and adhering to fundamental principles, visualizations can enhance understanding and facilitate more informed interpretations.</a:t>
            </a:r>
            <a:endParaRPr lang="en-IN" sz="2400" dirty="0">
              <a:latin typeface="MinionPro-Regular"/>
            </a:endParaRPr>
          </a:p>
        </p:txBody>
      </p:sp>
    </p:spTree>
    <p:extLst>
      <p:ext uri="{BB962C8B-B14F-4D97-AF65-F5344CB8AC3E}">
        <p14:creationId xmlns:p14="http://schemas.microsoft.com/office/powerpoint/2010/main" val="2937664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E0D6-810E-4278-BFE1-80CF5BA7866C}"/>
              </a:ext>
            </a:extLst>
          </p:cNvPr>
          <p:cNvSpPr>
            <a:spLocks noGrp="1"/>
          </p:cNvSpPr>
          <p:nvPr>
            <p:ph type="title"/>
          </p:nvPr>
        </p:nvSpPr>
        <p:spPr/>
        <p:txBody>
          <a:bodyPr/>
          <a:lstStyle/>
          <a:p>
            <a:r>
              <a:rPr lang="en-IN" dirty="0"/>
              <a:t>Framing Probabilities as Frequencies</a:t>
            </a:r>
          </a:p>
        </p:txBody>
      </p:sp>
      <p:sp>
        <p:nvSpPr>
          <p:cNvPr id="3" name="Content Placeholder 2">
            <a:extLst>
              <a:ext uri="{FF2B5EF4-FFF2-40B4-BE49-F238E27FC236}">
                <a16:creationId xmlns:a16="http://schemas.microsoft.com/office/drawing/2014/main" id="{92AC650A-DD4E-400B-B982-356770FCD471}"/>
              </a:ext>
            </a:extLst>
          </p:cNvPr>
          <p:cNvSpPr>
            <a:spLocks noGrp="1"/>
          </p:cNvSpPr>
          <p:nvPr>
            <p:ph idx="1"/>
          </p:nvPr>
        </p:nvSpPr>
        <p:spPr/>
        <p:txBody>
          <a:bodyPr/>
          <a:lstStyle/>
          <a:p>
            <a:r>
              <a:rPr lang="en-US" dirty="0"/>
              <a:t>Visualizing probability as frequency. There are 100 squares in each grid, and each square represents either success of failure in some random trial.</a:t>
            </a:r>
          </a:p>
          <a:p>
            <a:r>
              <a:rPr lang="en-US" dirty="0"/>
              <a:t>If two discrete outcomes, success or failure, then a  below visualization is sufficient to represent.</a:t>
            </a:r>
          </a:p>
          <a:p>
            <a:endParaRPr lang="en-US" dirty="0"/>
          </a:p>
          <a:p>
            <a:endParaRPr lang="en-IN" dirty="0"/>
          </a:p>
        </p:txBody>
      </p:sp>
      <p:pic>
        <p:nvPicPr>
          <p:cNvPr id="5" name="Picture 4">
            <a:extLst>
              <a:ext uri="{FF2B5EF4-FFF2-40B4-BE49-F238E27FC236}">
                <a16:creationId xmlns:a16="http://schemas.microsoft.com/office/drawing/2014/main" id="{0E6A780B-A015-4FE6-9E56-D7A4AD241ABE}"/>
              </a:ext>
            </a:extLst>
          </p:cNvPr>
          <p:cNvPicPr>
            <a:picLocks noChangeAspect="1"/>
          </p:cNvPicPr>
          <p:nvPr/>
        </p:nvPicPr>
        <p:blipFill>
          <a:blip r:embed="rId2"/>
          <a:stretch>
            <a:fillRect/>
          </a:stretch>
        </p:blipFill>
        <p:spPr>
          <a:xfrm>
            <a:off x="2711624" y="4001294"/>
            <a:ext cx="6643526" cy="2699317"/>
          </a:xfrm>
          <a:prstGeom prst="rect">
            <a:avLst/>
          </a:prstGeom>
        </p:spPr>
      </p:pic>
    </p:spTree>
    <p:extLst>
      <p:ext uri="{BB962C8B-B14F-4D97-AF65-F5344CB8AC3E}">
        <p14:creationId xmlns:p14="http://schemas.microsoft.com/office/powerpoint/2010/main" val="60176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30DF-9B08-4B2E-90E3-7E2D0488B75B}"/>
              </a:ext>
            </a:extLst>
          </p:cNvPr>
          <p:cNvSpPr>
            <a:spLocks noGrp="1"/>
          </p:cNvSpPr>
          <p:nvPr>
            <p:ph type="title"/>
          </p:nvPr>
        </p:nvSpPr>
        <p:spPr/>
        <p:txBody>
          <a:bodyPr/>
          <a:lstStyle/>
          <a:p>
            <a:r>
              <a:rPr lang="en-IN" dirty="0"/>
              <a:t>Framing Probabilities as Frequencies</a:t>
            </a:r>
          </a:p>
        </p:txBody>
      </p:sp>
      <p:sp>
        <p:nvSpPr>
          <p:cNvPr id="3" name="Content Placeholder 2">
            <a:extLst>
              <a:ext uri="{FF2B5EF4-FFF2-40B4-BE49-F238E27FC236}">
                <a16:creationId xmlns:a16="http://schemas.microsoft.com/office/drawing/2014/main" id="{D4297F9A-9495-43FC-9286-3D659F9C11CA}"/>
              </a:ext>
            </a:extLst>
          </p:cNvPr>
          <p:cNvSpPr>
            <a:spLocks noGrp="1"/>
          </p:cNvSpPr>
          <p:nvPr>
            <p:ph idx="1"/>
          </p:nvPr>
        </p:nvSpPr>
        <p:spPr/>
        <p:txBody>
          <a:bodyPr>
            <a:normAutofit/>
          </a:bodyPr>
          <a:lstStyle/>
          <a:p>
            <a:r>
              <a:rPr lang="en-US" sz="2000" dirty="0"/>
              <a:t>we are dealing with more complex scenarios where the outcome of a random trial is a numeric variable. </a:t>
            </a:r>
          </a:p>
          <a:p>
            <a:r>
              <a:rPr lang="en-US" sz="2000" dirty="0"/>
              <a:t>One common scenario is that of election predictions, where we are interested not only in who will win but also by how much. </a:t>
            </a:r>
          </a:p>
          <a:p>
            <a:r>
              <a:rPr lang="en-US" sz="2000" dirty="0"/>
              <a:t>The range of possible out‐ comes with their associated likelihoods is called a </a:t>
            </a:r>
            <a:r>
              <a:rPr lang="en-US" sz="2000" b="1" dirty="0"/>
              <a:t>probability distribution</a:t>
            </a:r>
            <a:r>
              <a:rPr lang="en-US" sz="2000" dirty="0"/>
              <a:t>, and we can draw it as a smooth curve that rises and then falls over the range of possible outcomes.</a:t>
            </a:r>
            <a:endParaRPr lang="en-IN" sz="2000" dirty="0"/>
          </a:p>
        </p:txBody>
      </p:sp>
      <p:pic>
        <p:nvPicPr>
          <p:cNvPr id="5" name="Picture 4">
            <a:extLst>
              <a:ext uri="{FF2B5EF4-FFF2-40B4-BE49-F238E27FC236}">
                <a16:creationId xmlns:a16="http://schemas.microsoft.com/office/drawing/2014/main" id="{E1EC359D-09C5-4DF2-B1E8-0FF9EE23CAF7}"/>
              </a:ext>
            </a:extLst>
          </p:cNvPr>
          <p:cNvPicPr>
            <a:picLocks noChangeAspect="1"/>
          </p:cNvPicPr>
          <p:nvPr/>
        </p:nvPicPr>
        <p:blipFill>
          <a:blip r:embed="rId3"/>
          <a:stretch>
            <a:fillRect/>
          </a:stretch>
        </p:blipFill>
        <p:spPr>
          <a:xfrm>
            <a:off x="695400" y="4263714"/>
            <a:ext cx="4382112" cy="2229161"/>
          </a:xfrm>
          <a:prstGeom prst="rect">
            <a:avLst/>
          </a:prstGeom>
        </p:spPr>
      </p:pic>
      <p:pic>
        <p:nvPicPr>
          <p:cNvPr id="7" name="Picture 6">
            <a:extLst>
              <a:ext uri="{FF2B5EF4-FFF2-40B4-BE49-F238E27FC236}">
                <a16:creationId xmlns:a16="http://schemas.microsoft.com/office/drawing/2014/main" id="{0F18C585-02D5-4A33-896B-0DD521FC9C41}"/>
              </a:ext>
            </a:extLst>
          </p:cNvPr>
          <p:cNvPicPr>
            <a:picLocks noChangeAspect="1"/>
          </p:cNvPicPr>
          <p:nvPr/>
        </p:nvPicPr>
        <p:blipFill>
          <a:blip r:embed="rId4"/>
          <a:stretch>
            <a:fillRect/>
          </a:stretch>
        </p:blipFill>
        <p:spPr>
          <a:xfrm>
            <a:off x="5519936" y="3861048"/>
            <a:ext cx="4032448" cy="2862864"/>
          </a:xfrm>
          <a:prstGeom prst="rect">
            <a:avLst/>
          </a:prstGeom>
        </p:spPr>
      </p:pic>
    </p:spTree>
    <p:extLst>
      <p:ext uri="{BB962C8B-B14F-4D97-AF65-F5344CB8AC3E}">
        <p14:creationId xmlns:p14="http://schemas.microsoft.com/office/powerpoint/2010/main" val="206491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055A-1302-154B-92E1-98D602F75DC8}"/>
              </a:ext>
            </a:extLst>
          </p:cNvPr>
          <p:cNvSpPr>
            <a:spLocks noGrp="1"/>
          </p:cNvSpPr>
          <p:nvPr>
            <p:ph type="title"/>
          </p:nvPr>
        </p:nvSpPr>
        <p:spPr/>
        <p:txBody>
          <a:bodyPr/>
          <a:lstStyle/>
          <a:p>
            <a:r>
              <a:rPr lang="en-US" dirty="0"/>
              <a:t>Example: 3 scale</a:t>
            </a:r>
            <a:endParaRPr lang="en-IN" dirty="0"/>
          </a:p>
        </p:txBody>
      </p:sp>
      <p:sp>
        <p:nvSpPr>
          <p:cNvPr id="3" name="Content Placeholder 2">
            <a:extLst>
              <a:ext uri="{FF2B5EF4-FFF2-40B4-BE49-F238E27FC236}">
                <a16:creationId xmlns:a16="http://schemas.microsoft.com/office/drawing/2014/main" id="{D77F11F1-DD2A-F8EE-93F8-FC77770956B7}"/>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F762EB7F-7507-FB43-BED3-766EE82E78AB}"/>
              </a:ext>
            </a:extLst>
          </p:cNvPr>
          <p:cNvPicPr>
            <a:picLocks noChangeAspect="1"/>
          </p:cNvPicPr>
          <p:nvPr/>
        </p:nvPicPr>
        <p:blipFill>
          <a:blip r:embed="rId3"/>
          <a:stretch>
            <a:fillRect/>
          </a:stretch>
        </p:blipFill>
        <p:spPr>
          <a:xfrm>
            <a:off x="720224" y="1711207"/>
            <a:ext cx="5371281" cy="3247545"/>
          </a:xfrm>
          <a:prstGeom prst="rect">
            <a:avLst/>
          </a:prstGeom>
        </p:spPr>
      </p:pic>
      <p:pic>
        <p:nvPicPr>
          <p:cNvPr id="5" name="Picture 4">
            <a:extLst>
              <a:ext uri="{FF2B5EF4-FFF2-40B4-BE49-F238E27FC236}">
                <a16:creationId xmlns:a16="http://schemas.microsoft.com/office/drawing/2014/main" id="{BAC86F2B-0663-288A-DE14-AAAFD87E959F}"/>
              </a:ext>
            </a:extLst>
          </p:cNvPr>
          <p:cNvPicPr>
            <a:picLocks noChangeAspect="1"/>
          </p:cNvPicPr>
          <p:nvPr/>
        </p:nvPicPr>
        <p:blipFill>
          <a:blip r:embed="rId4"/>
          <a:stretch>
            <a:fillRect/>
          </a:stretch>
        </p:blipFill>
        <p:spPr>
          <a:xfrm>
            <a:off x="5591944" y="4468697"/>
            <a:ext cx="6100466" cy="2017221"/>
          </a:xfrm>
          <a:prstGeom prst="rect">
            <a:avLst/>
          </a:prstGeom>
        </p:spPr>
      </p:pic>
    </p:spTree>
    <p:extLst>
      <p:ext uri="{BB962C8B-B14F-4D97-AF65-F5344CB8AC3E}">
        <p14:creationId xmlns:p14="http://schemas.microsoft.com/office/powerpoint/2010/main" val="421731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4DF6-DB3C-3B92-CE59-2F09564AC588}"/>
              </a:ext>
            </a:extLst>
          </p:cNvPr>
          <p:cNvSpPr>
            <a:spLocks noGrp="1"/>
          </p:cNvSpPr>
          <p:nvPr>
            <p:ph type="title"/>
          </p:nvPr>
        </p:nvSpPr>
        <p:spPr/>
        <p:txBody>
          <a:bodyPr/>
          <a:lstStyle/>
          <a:p>
            <a:r>
              <a:rPr lang="en-US" dirty="0"/>
              <a:t>Example: 5 scale</a:t>
            </a:r>
            <a:endParaRPr lang="en-IN" dirty="0"/>
          </a:p>
        </p:txBody>
      </p:sp>
      <p:sp>
        <p:nvSpPr>
          <p:cNvPr id="3" name="Content Placeholder 2">
            <a:extLst>
              <a:ext uri="{FF2B5EF4-FFF2-40B4-BE49-F238E27FC236}">
                <a16:creationId xmlns:a16="http://schemas.microsoft.com/office/drawing/2014/main" id="{B551FD29-9F32-C46A-8D2C-E72DB7ABAA62}"/>
              </a:ext>
            </a:extLst>
          </p:cNvPr>
          <p:cNvSpPr>
            <a:spLocks noGrp="1"/>
          </p:cNvSpPr>
          <p:nvPr>
            <p:ph idx="1"/>
          </p:nvPr>
        </p:nvSpPr>
        <p:spPr/>
        <p:txBody>
          <a:bodyPr>
            <a:normAutofit/>
          </a:bodyPr>
          <a:lstStyle/>
          <a:p>
            <a:pPr algn="l"/>
            <a:r>
              <a:rPr lang="en-US" sz="2400" dirty="0">
                <a:latin typeface="Times New Roman" panose="02020603050405020304" pitchFamily="18" charset="0"/>
                <a:cs typeface="Times New Roman" panose="02020603050405020304" pitchFamily="18" charset="0"/>
              </a:rPr>
              <a:t>F</a:t>
            </a:r>
            <a:r>
              <a:rPr lang="en-US" sz="2400" b="0" i="0" u="none" strike="noStrike" baseline="0" dirty="0">
                <a:latin typeface="Times New Roman" panose="02020603050405020304" pitchFamily="18" charset="0"/>
                <a:cs typeface="Times New Roman" panose="02020603050405020304" pitchFamily="18" charset="0"/>
              </a:rPr>
              <a:t>ive scales—two position scales, one color scale, one size scale, and one shape scale.</a:t>
            </a:r>
          </a:p>
        </p:txBody>
      </p:sp>
      <p:pic>
        <p:nvPicPr>
          <p:cNvPr id="4" name="Picture 3">
            <a:extLst>
              <a:ext uri="{FF2B5EF4-FFF2-40B4-BE49-F238E27FC236}">
                <a16:creationId xmlns:a16="http://schemas.microsoft.com/office/drawing/2014/main" id="{B55A50A5-6AE4-0E16-FA97-DF1BE782E6E3}"/>
              </a:ext>
            </a:extLst>
          </p:cNvPr>
          <p:cNvPicPr>
            <a:picLocks noChangeAspect="1"/>
          </p:cNvPicPr>
          <p:nvPr/>
        </p:nvPicPr>
        <p:blipFill>
          <a:blip r:embed="rId3"/>
          <a:stretch>
            <a:fillRect/>
          </a:stretch>
        </p:blipFill>
        <p:spPr>
          <a:xfrm>
            <a:off x="838200" y="2880816"/>
            <a:ext cx="4762396" cy="3612059"/>
          </a:xfrm>
          <a:prstGeom prst="rect">
            <a:avLst/>
          </a:prstGeom>
        </p:spPr>
      </p:pic>
      <p:pic>
        <p:nvPicPr>
          <p:cNvPr id="6" name="Picture 5">
            <a:extLst>
              <a:ext uri="{FF2B5EF4-FFF2-40B4-BE49-F238E27FC236}">
                <a16:creationId xmlns:a16="http://schemas.microsoft.com/office/drawing/2014/main" id="{AAAC2CAF-661E-49F0-9224-4E6FB72B6A87}"/>
              </a:ext>
            </a:extLst>
          </p:cNvPr>
          <p:cNvPicPr>
            <a:picLocks noChangeAspect="1"/>
          </p:cNvPicPr>
          <p:nvPr/>
        </p:nvPicPr>
        <p:blipFill>
          <a:blip r:embed="rId4"/>
          <a:stretch>
            <a:fillRect/>
          </a:stretch>
        </p:blipFill>
        <p:spPr>
          <a:xfrm>
            <a:off x="6603035" y="2620144"/>
            <a:ext cx="4533525" cy="4060640"/>
          </a:xfrm>
          <a:prstGeom prst="rect">
            <a:avLst/>
          </a:prstGeom>
        </p:spPr>
      </p:pic>
    </p:spTree>
    <p:extLst>
      <p:ext uri="{BB962C8B-B14F-4D97-AF65-F5344CB8AC3E}">
        <p14:creationId xmlns:p14="http://schemas.microsoft.com/office/powerpoint/2010/main" val="129566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CA71-742A-51FD-DF48-26D1A5F31028}"/>
              </a:ext>
            </a:extLst>
          </p:cNvPr>
          <p:cNvSpPr>
            <a:spLocks noGrp="1"/>
          </p:cNvSpPr>
          <p:nvPr>
            <p:ph type="title"/>
          </p:nvPr>
        </p:nvSpPr>
        <p:spPr/>
        <p:txBody>
          <a:bodyPr/>
          <a:lstStyle/>
          <a:p>
            <a:r>
              <a:rPr lang="en-US" dirty="0"/>
              <a:t>Coordinate Systems and Axes</a:t>
            </a:r>
            <a:endParaRPr lang="en-IN" dirty="0"/>
          </a:p>
        </p:txBody>
      </p:sp>
      <p:sp>
        <p:nvSpPr>
          <p:cNvPr id="3" name="Content Placeholder 2">
            <a:extLst>
              <a:ext uri="{FF2B5EF4-FFF2-40B4-BE49-F238E27FC236}">
                <a16:creationId xmlns:a16="http://schemas.microsoft.com/office/drawing/2014/main" id="{69FA4B60-1A1D-A473-7BB0-064FCBFCFEAE}"/>
              </a:ext>
            </a:extLst>
          </p:cNvPr>
          <p:cNvSpPr>
            <a:spLocks noGrp="1"/>
          </p:cNvSpPr>
          <p:nvPr>
            <p:ph idx="1"/>
          </p:nvPr>
        </p:nvSpPr>
        <p:spPr/>
        <p:txBody>
          <a:bodyPr>
            <a:normAutofit/>
          </a:bodyPr>
          <a:lstStyle/>
          <a:p>
            <a:pPr algn="l"/>
            <a:r>
              <a:rPr lang="en-IN" sz="2400" b="0" i="0" u="none" strike="noStrike" baseline="0" dirty="0">
                <a:latin typeface="Times New Roman" panose="02020603050405020304" pitchFamily="18" charset="0"/>
                <a:cs typeface="Times New Roman" panose="02020603050405020304" pitchFamily="18" charset="0"/>
              </a:rPr>
              <a:t>The combination of </a:t>
            </a:r>
            <a:r>
              <a:rPr lang="en-US" sz="2400" b="0" i="0" u="none" strike="noStrike" baseline="0" dirty="0">
                <a:latin typeface="Times New Roman" panose="02020603050405020304" pitchFamily="18" charset="0"/>
                <a:cs typeface="Times New Roman" panose="02020603050405020304" pitchFamily="18" charset="0"/>
              </a:rPr>
              <a:t>a set of position scales and their relative geometric arrangement is called a </a:t>
            </a:r>
            <a:r>
              <a:rPr lang="en-US" sz="2400" b="0" i="1" u="none" strike="noStrike" baseline="0" dirty="0">
                <a:latin typeface="Times New Roman" panose="02020603050405020304" pitchFamily="18" charset="0"/>
                <a:cs typeface="Times New Roman" panose="02020603050405020304" pitchFamily="18" charset="0"/>
              </a:rPr>
              <a:t>coordinate </a:t>
            </a:r>
            <a:r>
              <a:rPr lang="en-IN" sz="2400" b="0" i="1" u="none" strike="noStrike" baseline="0" dirty="0">
                <a:latin typeface="Times New Roman" panose="02020603050405020304" pitchFamily="18" charset="0"/>
                <a:cs typeface="Times New Roman" panose="02020603050405020304" pitchFamily="18" charset="0"/>
              </a:rPr>
              <a:t>system.</a:t>
            </a:r>
          </a:p>
          <a:p>
            <a:pPr algn="l"/>
            <a:r>
              <a:rPr lang="en-US" sz="2400" dirty="0">
                <a:latin typeface="Times New Roman" panose="02020603050405020304" pitchFamily="18" charset="0"/>
                <a:cs typeface="Times New Roman" panose="02020603050405020304" pitchFamily="18" charset="0"/>
              </a:rPr>
              <a:t>A Cartesian coordinate system can have two axes representing two different units.</a:t>
            </a:r>
            <a:endParaRPr lang="en-IN" sz="2400" dirty="0">
              <a:latin typeface="Times New Roman" panose="02020603050405020304" pitchFamily="18" charset="0"/>
              <a:cs typeface="Times New Roman" panose="02020603050405020304" pitchFamily="18" charset="0"/>
            </a:endParaRPr>
          </a:p>
          <a:p>
            <a:pPr algn="l"/>
            <a:endParaRPr lang="en-IN"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E6D6A21-1339-5E51-6633-DC366B266A65}"/>
              </a:ext>
            </a:extLst>
          </p:cNvPr>
          <p:cNvPicPr>
            <a:picLocks noChangeAspect="1"/>
          </p:cNvPicPr>
          <p:nvPr/>
        </p:nvPicPr>
        <p:blipFill>
          <a:blip r:embed="rId3"/>
          <a:stretch>
            <a:fillRect/>
          </a:stretch>
        </p:blipFill>
        <p:spPr>
          <a:xfrm>
            <a:off x="3503712" y="3091656"/>
            <a:ext cx="4392488" cy="3763838"/>
          </a:xfrm>
          <a:prstGeom prst="rect">
            <a:avLst/>
          </a:prstGeom>
        </p:spPr>
      </p:pic>
    </p:spTree>
    <p:extLst>
      <p:ext uri="{BB962C8B-B14F-4D97-AF65-F5344CB8AC3E}">
        <p14:creationId xmlns:p14="http://schemas.microsoft.com/office/powerpoint/2010/main" val="2438159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19493</TotalTime>
  <Words>9052</Words>
  <Application>Microsoft Office PowerPoint</Application>
  <PresentationFormat>Widescreen</PresentationFormat>
  <Paragraphs>712</Paragraphs>
  <Slides>62</Slides>
  <Notes>49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62</vt:i4>
      </vt:variant>
    </vt:vector>
  </HeadingPairs>
  <TitlesOfParts>
    <vt:vector size="78" baseType="lpstr">
      <vt:lpstr>Aharoni</vt:lpstr>
      <vt:lpstr>Arial</vt:lpstr>
      <vt:lpstr>Calibri</vt:lpstr>
      <vt:lpstr>Calibri Light</vt:lpstr>
      <vt:lpstr>Courier New</vt:lpstr>
      <vt:lpstr>KaTeX_Main</vt:lpstr>
      <vt:lpstr>KaTeX_Math</vt:lpstr>
      <vt:lpstr>MinionPro-It</vt:lpstr>
      <vt:lpstr>MinionPro-Regular</vt:lpstr>
      <vt:lpstr>MyriadPro-SemiboldCond</vt:lpstr>
      <vt:lpstr>Söhne</vt:lpstr>
      <vt:lpstr>Söhne Mono</vt:lpstr>
      <vt:lpstr>Times New Roman</vt:lpstr>
      <vt:lpstr>Trebuchet MS</vt:lpstr>
      <vt:lpstr>Office Theme</vt:lpstr>
      <vt:lpstr>1_Office Theme</vt:lpstr>
      <vt:lpstr>PowerPoint Presentation</vt:lpstr>
      <vt:lpstr>Agenda</vt:lpstr>
      <vt:lpstr>Visualizing Data :Aesthetics and Types of data</vt:lpstr>
      <vt:lpstr>Types of variables – visualization scenarios</vt:lpstr>
      <vt:lpstr>Example : Daily Temperature</vt:lpstr>
      <vt:lpstr>Scales Map Data Values onto Aesthetics</vt:lpstr>
      <vt:lpstr>Example: 3 scale</vt:lpstr>
      <vt:lpstr>Example: 5 scale</vt:lpstr>
      <vt:lpstr>Coordinate Systems and Axes</vt:lpstr>
      <vt:lpstr>Example: Aspect Ratio</vt:lpstr>
      <vt:lpstr>Example: Change in Units</vt:lpstr>
      <vt:lpstr>Nonlinear Axes</vt:lpstr>
      <vt:lpstr>Example-1</vt:lpstr>
      <vt:lpstr>Example-2</vt:lpstr>
      <vt:lpstr>Example-3</vt:lpstr>
      <vt:lpstr>Example-4</vt:lpstr>
      <vt:lpstr>Exercise-1</vt:lpstr>
      <vt:lpstr>Exercise-2</vt:lpstr>
      <vt:lpstr>Coordinate Systems with Curved Axes</vt:lpstr>
      <vt:lpstr>Example-5</vt:lpstr>
      <vt:lpstr>Example-6</vt:lpstr>
      <vt:lpstr>Exercise-3</vt:lpstr>
      <vt:lpstr>Directory of Visualizations</vt:lpstr>
      <vt:lpstr>Directory of Visualizations</vt:lpstr>
      <vt:lpstr>Directory of Visualizations</vt:lpstr>
      <vt:lpstr>Directory of Visualizations</vt:lpstr>
      <vt:lpstr>Directory of Visualizations</vt:lpstr>
      <vt:lpstr>Directory of Visualizations</vt:lpstr>
      <vt:lpstr>Visualizing Amounts</vt:lpstr>
      <vt:lpstr>Visualizing Amounts</vt:lpstr>
      <vt:lpstr>Bar Plot :Income vs Age</vt:lpstr>
      <vt:lpstr>Grouped and Stacked Bars</vt:lpstr>
      <vt:lpstr>Grouped and Stacked Bars</vt:lpstr>
      <vt:lpstr>Grouped and Stacked Bars</vt:lpstr>
      <vt:lpstr>Dot Plots and Heatmaps</vt:lpstr>
      <vt:lpstr>Dot Plots and Heatmaps</vt:lpstr>
      <vt:lpstr>Heatmap</vt:lpstr>
      <vt:lpstr>Visualizing a Single Distribution</vt:lpstr>
      <vt:lpstr>Visualizing a Single Distribution</vt:lpstr>
      <vt:lpstr>Kernel Density Estimation</vt:lpstr>
      <vt:lpstr>Kernel Density Estimation</vt:lpstr>
      <vt:lpstr>Visualizing Multiple Distributions at the same time</vt:lpstr>
      <vt:lpstr>Visualizing Multiple Distributions at the same time</vt:lpstr>
      <vt:lpstr>Visualizing Multiple Distributions at the same time</vt:lpstr>
      <vt:lpstr>Visualizing Multiple Distributions at the same time</vt:lpstr>
      <vt:lpstr>Empirical Cumulative Distribution Functions and Q-Q Plots</vt:lpstr>
      <vt:lpstr>Empirical Cumulative Distribution Functions and Q-Q Plots</vt:lpstr>
      <vt:lpstr>Highly skewed Distributions</vt:lpstr>
      <vt:lpstr>Highly skewed Distributions</vt:lpstr>
      <vt:lpstr>Quantile-Quantile Plots</vt:lpstr>
      <vt:lpstr>Visualizing may distributions at Once</vt:lpstr>
      <vt:lpstr>Violin Plot</vt:lpstr>
      <vt:lpstr>Strip Charts</vt:lpstr>
      <vt:lpstr>Sina Plot</vt:lpstr>
      <vt:lpstr>Visualizing Distributions along the Horizontal Axis</vt:lpstr>
      <vt:lpstr>Visualizing Proportions</vt:lpstr>
      <vt:lpstr>Visualizing Proportions</vt:lpstr>
      <vt:lpstr>Visualizing Proportions</vt:lpstr>
      <vt:lpstr>Visualizing Proportions</vt:lpstr>
      <vt:lpstr>Visualizing Uncertainty</vt:lpstr>
      <vt:lpstr>Framing Probabilities as Frequencies</vt:lpstr>
      <vt:lpstr>Framing Probabilities as Frequencies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Seema Acharya</dc:creator>
  <cp:lastModifiedBy>Selva Kumar</cp:lastModifiedBy>
  <cp:revision>860</cp:revision>
  <dcterms:created xsi:type="dcterms:W3CDTF">2015-09-02T07:53:38Z</dcterms:created>
  <dcterms:modified xsi:type="dcterms:W3CDTF">2024-01-18T10:59:27Z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2015-08-06T00:00:00Z</vt:filetime>
  </property>
  <property fmtid="{D5CDD505-2E9C-101B-9397-08002B2CF9AE}" pid="3" name="Creator">
    <vt:lpwstr>Microsoft® PowerPoint® 2013</vt:lpwstr>
  </property>
  <property fmtid="{D5CDD505-2E9C-101B-9397-08002B2CF9AE}" pid="4" name="LastSaved">
    <vt:filetime>2015-09-02T00:00:00Z</vt:filetime>
  </property>
</Properties>
</file>