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79"/>
  </p:notesMasterIdLst>
  <p:sldIdLst>
    <p:sldId id="257" r:id="rId3"/>
    <p:sldId id="260" r:id="rId4"/>
    <p:sldId id="353" r:id="rId5"/>
    <p:sldId id="399" r:id="rId6"/>
    <p:sldId id="395" r:id="rId7"/>
    <p:sldId id="396" r:id="rId8"/>
    <p:sldId id="397" r:id="rId9"/>
    <p:sldId id="398" r:id="rId10"/>
    <p:sldId id="400" r:id="rId11"/>
    <p:sldId id="401" r:id="rId12"/>
    <p:sldId id="267" r:id="rId13"/>
    <p:sldId id="268" r:id="rId14"/>
    <p:sldId id="269" r:id="rId15"/>
    <p:sldId id="403" r:id="rId16"/>
    <p:sldId id="270" r:id="rId17"/>
    <p:sldId id="404" r:id="rId18"/>
    <p:sldId id="405" r:id="rId19"/>
    <p:sldId id="406" r:id="rId20"/>
    <p:sldId id="259" r:id="rId21"/>
    <p:sldId id="407" r:id="rId22"/>
    <p:sldId id="408" r:id="rId23"/>
    <p:sldId id="409" r:id="rId24"/>
    <p:sldId id="410" r:id="rId25"/>
    <p:sldId id="411" r:id="rId26"/>
    <p:sldId id="412" r:id="rId27"/>
    <p:sldId id="271" r:id="rId28"/>
    <p:sldId id="272" r:id="rId29"/>
    <p:sldId id="273" r:id="rId30"/>
    <p:sldId id="421" r:id="rId31"/>
    <p:sldId id="413" r:id="rId32"/>
    <p:sldId id="414" r:id="rId33"/>
    <p:sldId id="446" r:id="rId34"/>
    <p:sldId id="447" r:id="rId35"/>
    <p:sldId id="415" r:id="rId36"/>
    <p:sldId id="416" r:id="rId37"/>
    <p:sldId id="418" r:id="rId38"/>
    <p:sldId id="419" r:id="rId39"/>
    <p:sldId id="448" r:id="rId40"/>
    <p:sldId id="420" r:id="rId41"/>
    <p:sldId id="422" r:id="rId42"/>
    <p:sldId id="417" r:id="rId43"/>
    <p:sldId id="426" r:id="rId44"/>
    <p:sldId id="423" r:id="rId45"/>
    <p:sldId id="427" r:id="rId46"/>
    <p:sldId id="428" r:id="rId47"/>
    <p:sldId id="424" r:id="rId48"/>
    <p:sldId id="425" r:id="rId49"/>
    <p:sldId id="429" r:id="rId50"/>
    <p:sldId id="430" r:id="rId51"/>
    <p:sldId id="431" r:id="rId52"/>
    <p:sldId id="432" r:id="rId53"/>
    <p:sldId id="444" r:id="rId54"/>
    <p:sldId id="449" r:id="rId55"/>
    <p:sldId id="433" r:id="rId56"/>
    <p:sldId id="434" r:id="rId57"/>
    <p:sldId id="435" r:id="rId58"/>
    <p:sldId id="436" r:id="rId59"/>
    <p:sldId id="451" r:id="rId60"/>
    <p:sldId id="450" r:id="rId61"/>
    <p:sldId id="437" r:id="rId62"/>
    <p:sldId id="438" r:id="rId63"/>
    <p:sldId id="439" r:id="rId64"/>
    <p:sldId id="452" r:id="rId65"/>
    <p:sldId id="440" r:id="rId66"/>
    <p:sldId id="441" r:id="rId67"/>
    <p:sldId id="442" r:id="rId68"/>
    <p:sldId id="443" r:id="rId69"/>
    <p:sldId id="453" r:id="rId70"/>
    <p:sldId id="454" r:id="rId71"/>
    <p:sldId id="455" r:id="rId72"/>
    <p:sldId id="456" r:id="rId73"/>
    <p:sldId id="457" r:id="rId74"/>
    <p:sldId id="458" r:id="rId75"/>
    <p:sldId id="459" r:id="rId76"/>
    <p:sldId id="461" r:id="rId77"/>
    <p:sldId id="460" r:id="rId78"/>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5528" autoAdjust="0"/>
  </p:normalViewPr>
  <p:slideViewPr>
    <p:cSldViewPr>
      <p:cViewPr varScale="1">
        <p:scale>
          <a:sx n="96" d="100"/>
          <a:sy n="96" d="100"/>
        </p:scale>
        <p:origin x="1746" y="96"/>
      </p:cViewPr>
      <p:guideLst>
        <p:guide orient="horz" pos="2880"/>
        <p:guide pos="2160"/>
      </p:guideLst>
    </p:cSldViewPr>
  </p:slideViewPr>
  <p:notesTextViewPr>
    <p:cViewPr>
      <p:scale>
        <a:sx n="100" d="100"/>
        <a:sy n="100" d="100"/>
      </p:scale>
      <p:origin x="0" y="-1404"/>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DB69FF5-3BD0-488B-B3E0-6A1A50F05C2B}" type="datetimeFigureOut">
              <a:rPr lang="en-IN" smtClean="0"/>
              <a:pPr/>
              <a:t>26-12-2023</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18F46B27-CD24-4256-B8C3-DDD384422727}" type="slidenum">
              <a:rPr lang="en-IN" smtClean="0"/>
              <a:pPr/>
              <a:t>‹#›</a:t>
            </a:fld>
            <a:endParaRPr lang="en-IN"/>
          </a:p>
        </p:txBody>
      </p:sp>
    </p:spTree>
    <p:extLst>
      <p:ext uri="{BB962C8B-B14F-4D97-AF65-F5344CB8AC3E}">
        <p14:creationId xmlns:p14="http://schemas.microsoft.com/office/powerpoint/2010/main" val="399388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a:t>
            </a:fld>
            <a:endParaRPr lang="en-IN"/>
          </a:p>
        </p:txBody>
      </p:sp>
    </p:spTree>
    <p:extLst>
      <p:ext uri="{BB962C8B-B14F-4D97-AF65-F5344CB8AC3E}">
        <p14:creationId xmlns:p14="http://schemas.microsoft.com/office/powerpoint/2010/main" val="499710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inotype-Roman"/>
              </a:rPr>
              <a:t>The graph on the right-hand side has a tail that is longer than the tail on the</a:t>
            </a:r>
          </a:p>
          <a:p>
            <a:pPr algn="l"/>
            <a:r>
              <a:rPr lang="en-US" sz="1800" b="0" i="0" u="none" strike="noStrike" baseline="0" dirty="0">
                <a:latin typeface="PalatinoLinotype-Roman"/>
              </a:rPr>
              <a:t>right-hand side. This indicates that the distribution of the data is skewed to the</a:t>
            </a:r>
          </a:p>
          <a:p>
            <a:pPr algn="l"/>
            <a:r>
              <a:rPr lang="en-US" sz="1800" b="0" i="0" u="none" strike="noStrike" baseline="0" dirty="0">
                <a:latin typeface="PalatinoLinotype-Roman"/>
              </a:rPr>
              <a:t>left. If you select any point in the left-hand longer tail, the mean is less than the</a:t>
            </a:r>
          </a:p>
          <a:p>
            <a:pPr algn="l"/>
            <a:r>
              <a:rPr lang="en-US" sz="1800" b="0" i="0" u="none" strike="noStrike" baseline="0" dirty="0">
                <a:latin typeface="PalatinoLinotype-Roman"/>
              </a:rPr>
              <a:t>mode. This condition is referred to as </a:t>
            </a:r>
            <a:r>
              <a:rPr lang="en-US" sz="1800" b="1" i="0" u="none" strike="noStrike" baseline="0" dirty="0">
                <a:latin typeface="PalatinoLinotype-Bold"/>
              </a:rPr>
              <a:t>negative skewness</a:t>
            </a:r>
            <a:r>
              <a:rPr lang="en-US" sz="1800" b="0" i="0" u="none" strike="noStrike" baseline="0" dirty="0">
                <a:latin typeface="PalatinoLinotype-Roman"/>
              </a:rPr>
              <a:t>.</a:t>
            </a:r>
          </a:p>
          <a:p>
            <a:pPr algn="l"/>
            <a:r>
              <a:rPr lang="en-US" sz="1800" b="0" i="0" u="none" strike="noStrike" baseline="0" dirty="0">
                <a:latin typeface="PalatinoLinotype-Roman"/>
              </a:rPr>
              <a:t>The graph on the left-hand side has a tail that is longer on the right-hand side. If</a:t>
            </a:r>
          </a:p>
          <a:p>
            <a:pPr algn="l"/>
            <a:r>
              <a:rPr lang="en-US" sz="1800" b="0" i="0" u="none" strike="noStrike" baseline="0" dirty="0">
                <a:latin typeface="PalatinoLinotype-Roman"/>
              </a:rPr>
              <a:t>you select any point on the right-hand tail, the mean value is greater than the</a:t>
            </a:r>
          </a:p>
          <a:p>
            <a:pPr algn="l"/>
            <a:r>
              <a:rPr lang="en-US" sz="1800" b="0" i="0" u="none" strike="noStrike" baseline="0" dirty="0">
                <a:latin typeface="PalatinoLinotype-Roman"/>
              </a:rPr>
              <a:t>mode. This condition is referred to as </a:t>
            </a:r>
            <a:r>
              <a:rPr lang="en-US" sz="1800" b="1" i="0" u="none" strike="noStrike" baseline="0" dirty="0">
                <a:latin typeface="PalatinoLinotype-Bold"/>
              </a:rPr>
              <a:t>positive skewness</a:t>
            </a:r>
            <a:r>
              <a:rPr lang="en-US" sz="1800" b="0" i="0" u="none" strike="noStrike" baseline="0" dirty="0">
                <a:latin typeface="PalatinoLinotype-Roman"/>
              </a:rPr>
              <a:t>.</a:t>
            </a:r>
          </a:p>
          <a:p>
            <a:pPr algn="l"/>
            <a:r>
              <a:rPr lang="en-US" sz="1800" b="0" i="0" u="none" strike="noStrike" baseline="0" dirty="0">
                <a:latin typeface="PalatinoLinotype-Roman"/>
              </a:rPr>
              <a:t>The graph in the middle has a right-hand tail that is the same as the left-hand tail.</a:t>
            </a:r>
          </a:p>
          <a:p>
            <a:pPr algn="l"/>
            <a:r>
              <a:rPr lang="en-US" sz="1800" b="0" i="0" u="none" strike="noStrike" baseline="0" dirty="0">
                <a:latin typeface="PalatinoLinotype-Roman"/>
              </a:rPr>
              <a:t>This condition is referred to as a </a:t>
            </a:r>
            <a:r>
              <a:rPr lang="en-US" sz="1800" b="1" i="0" u="none" strike="noStrike" baseline="0" dirty="0">
                <a:latin typeface="PalatinoLinotype-Bold"/>
              </a:rPr>
              <a:t>symmetrical condition</a:t>
            </a:r>
            <a:r>
              <a:rPr lang="en-US" sz="1800" b="0" i="0" u="none" strike="noStrike" baseline="0" dirty="0">
                <a:latin typeface="PalatinoLinotype-Roman"/>
              </a:rPr>
              <a:t>.</a:t>
            </a:r>
          </a:p>
          <a:p>
            <a:pPr algn="l"/>
            <a:endParaRPr lang="en-US" sz="1800" b="0" i="0" u="none" strike="noStrike" baseline="0" dirty="0">
              <a:latin typeface="PalatinoLinotype-Roman"/>
            </a:endParaRPr>
          </a:p>
          <a:p>
            <a:pPr algn="l"/>
            <a:r>
              <a:rPr lang="en-US" b="0" i="0" dirty="0">
                <a:solidFill>
                  <a:srgbClr val="374151"/>
                </a:solidFill>
                <a:effectLst/>
                <a:latin typeface="Söhne"/>
              </a:rPr>
              <a:t>if the skewness value is negative, it implies left-skewed, and if it's positive, it implies right-skewed.</a:t>
            </a:r>
          </a:p>
          <a:p>
            <a:pPr algn="l"/>
            <a:r>
              <a:rPr lang="en-US" b="0" i="0" dirty="0">
                <a:solidFill>
                  <a:srgbClr val="374151"/>
                </a:solidFill>
                <a:effectLst/>
                <a:latin typeface="Söhne"/>
              </a:rPr>
              <a:t>Interpreting the skewness value:</a:t>
            </a:r>
          </a:p>
          <a:p>
            <a:pPr algn="l">
              <a:buFont typeface="Arial" panose="020B0604020202020204" pitchFamily="34" charset="0"/>
              <a:buChar char="•"/>
            </a:pPr>
            <a:r>
              <a:rPr lang="en-US" b="0" i="0" dirty="0">
                <a:solidFill>
                  <a:srgbClr val="374151"/>
                </a:solidFill>
                <a:effectLst/>
                <a:latin typeface="Söhne"/>
              </a:rPr>
              <a:t>If the skewness is around 0, it indicates a nearly symmetric distribution.</a:t>
            </a:r>
          </a:p>
          <a:p>
            <a:pPr algn="l">
              <a:buFont typeface="Arial" panose="020B0604020202020204" pitchFamily="34" charset="0"/>
              <a:buChar char="•"/>
            </a:pPr>
            <a:r>
              <a:rPr lang="en-US" b="0" i="0" dirty="0">
                <a:solidFill>
                  <a:srgbClr val="374151"/>
                </a:solidFill>
                <a:effectLst/>
                <a:latin typeface="Söhne"/>
              </a:rPr>
              <a:t>If the skewness is less than -1 or greater than 1, it suggests a highly skewed distribution.</a:t>
            </a:r>
          </a:p>
          <a:p>
            <a:pPr algn="l">
              <a:buFont typeface="Arial" panose="020B0604020202020204" pitchFamily="34" charset="0"/>
              <a:buChar char="•"/>
            </a:pPr>
            <a:r>
              <a:rPr lang="en-US" b="0" i="0" dirty="0">
                <a:solidFill>
                  <a:srgbClr val="374151"/>
                </a:solidFill>
                <a:effectLst/>
                <a:latin typeface="Söhne"/>
              </a:rPr>
              <a:t>A value between -1 and -0.5 (or between 0.5 and 1) indicates moderate skewness.</a:t>
            </a:r>
          </a:p>
          <a:p>
            <a:pPr algn="l">
              <a:buFont typeface="Arial" panose="020B0604020202020204" pitchFamily="34" charset="0"/>
              <a:buChar char="•"/>
            </a:pPr>
            <a:r>
              <a:rPr lang="en-US" b="0" i="0" dirty="0">
                <a:solidFill>
                  <a:srgbClr val="374151"/>
                </a:solidFill>
                <a:effectLst/>
                <a:latin typeface="Söhne"/>
              </a:rPr>
              <a:t>A value between -0.5 and 0.5 shows relatively low skewness.</a:t>
            </a:r>
          </a:p>
          <a:p>
            <a:pPr algn="l"/>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30</a:t>
            </a:fld>
            <a:endParaRPr lang="en-IN"/>
          </a:p>
        </p:txBody>
      </p:sp>
    </p:spTree>
    <p:extLst>
      <p:ext uri="{BB962C8B-B14F-4D97-AF65-F5344CB8AC3E}">
        <p14:creationId xmlns:p14="http://schemas.microsoft.com/office/powerpoint/2010/main" val="169437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74151"/>
                </a:solidFill>
                <a:effectLst/>
                <a:latin typeface="Söhne"/>
              </a:rPr>
              <a:t>After running this code, it will print out the skewness value for the income distribution. Positive values indicate right-skewed distributions, negative values indicate left-skewed distributions, and values closer to zero suggest closer to symmetrical distributions.</a:t>
            </a:r>
          </a:p>
          <a:p>
            <a:pPr algn="l"/>
            <a:r>
              <a:rPr lang="en-US" b="0" i="0" dirty="0">
                <a:solidFill>
                  <a:srgbClr val="374151"/>
                </a:solidFill>
                <a:effectLst/>
                <a:latin typeface="Söhne"/>
              </a:rPr>
              <a:t>You can execute </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31</a:t>
            </a:fld>
            <a:endParaRPr lang="en-IN"/>
          </a:p>
        </p:txBody>
      </p:sp>
    </p:spTree>
    <p:extLst>
      <p:ext uri="{BB962C8B-B14F-4D97-AF65-F5344CB8AC3E}">
        <p14:creationId xmlns:p14="http://schemas.microsoft.com/office/powerpoint/2010/main" val="313939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err="1">
                <a:effectLst/>
                <a:latin typeface="Söhne"/>
              </a:rPr>
              <a:t>Kuh+toh+sis</a:t>
            </a:r>
            <a:endParaRPr lang="en-US" b="1" i="0" dirty="0">
              <a:effectLst/>
              <a:latin typeface="Söhne"/>
            </a:endParaRPr>
          </a:p>
          <a:p>
            <a:pPr algn="l"/>
            <a:r>
              <a:rPr lang="en-US" b="1" i="0" dirty="0">
                <a:effectLst/>
                <a:latin typeface="Söhne"/>
              </a:rPr>
              <a:t>Skewness:</a:t>
            </a:r>
          </a:p>
          <a:p>
            <a:pPr algn="l">
              <a:buFont typeface="Arial" panose="020B0604020202020204" pitchFamily="34" charset="0"/>
              <a:buChar char="•"/>
            </a:pPr>
            <a:r>
              <a:rPr lang="en-US" b="1" i="0" dirty="0">
                <a:solidFill>
                  <a:srgbClr val="374151"/>
                </a:solidFill>
                <a:effectLst/>
                <a:latin typeface="Söhne"/>
              </a:rPr>
              <a:t>Definition:</a:t>
            </a:r>
            <a:r>
              <a:rPr lang="en-US" b="0" i="0" dirty="0">
                <a:solidFill>
                  <a:srgbClr val="374151"/>
                </a:solidFill>
                <a:effectLst/>
                <a:latin typeface="Söhne"/>
              </a:rPr>
              <a:t> Skewness measures the asymmetry of the distribution, indicating whether the data is skewed to the left or right relative to the mean.</a:t>
            </a:r>
          </a:p>
          <a:p>
            <a:pPr algn="l">
              <a:buFont typeface="Arial" panose="020B0604020202020204" pitchFamily="34" charset="0"/>
              <a:buChar char="•"/>
            </a:pPr>
            <a:r>
              <a:rPr lang="en-US" b="1" i="0" dirty="0">
                <a:solidFill>
                  <a:srgbClr val="374151"/>
                </a:solidFill>
                <a:effectLst/>
                <a:latin typeface="Söhne"/>
              </a:rPr>
              <a:t>Interpretation:</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1" i="0" dirty="0">
                <a:solidFill>
                  <a:srgbClr val="374151"/>
                </a:solidFill>
                <a:effectLst/>
                <a:latin typeface="Söhne"/>
              </a:rPr>
              <a:t>Positive Skewness:</a:t>
            </a:r>
            <a:r>
              <a:rPr lang="en-US" b="0" i="0" dirty="0">
                <a:solidFill>
                  <a:srgbClr val="374151"/>
                </a:solidFill>
                <a:effectLst/>
                <a:latin typeface="Söhne"/>
              </a:rPr>
              <a:t> Indicates a longer or heavier tail on the right side of the distribution (right-skewed). The mean is typically greater than the median.</a:t>
            </a:r>
          </a:p>
          <a:p>
            <a:pPr marL="742950" lvl="1" indent="-285750" algn="l">
              <a:buFont typeface="Arial" panose="020B0604020202020204" pitchFamily="34" charset="0"/>
              <a:buChar char="•"/>
            </a:pPr>
            <a:r>
              <a:rPr lang="en-US" b="1" i="0" dirty="0">
                <a:solidFill>
                  <a:srgbClr val="374151"/>
                </a:solidFill>
                <a:effectLst/>
                <a:latin typeface="Söhne"/>
              </a:rPr>
              <a:t>Zero Skewness:</a:t>
            </a:r>
            <a:r>
              <a:rPr lang="en-US" b="0" i="0" dirty="0">
                <a:solidFill>
                  <a:srgbClr val="374151"/>
                </a:solidFill>
                <a:effectLst/>
                <a:latin typeface="Söhne"/>
              </a:rPr>
              <a:t> Indicates a symmetrical distribution where the mean and median are approximately equal.</a:t>
            </a:r>
          </a:p>
          <a:p>
            <a:pPr marL="742950" lvl="1" indent="-285750" algn="l">
              <a:buFont typeface="Arial" panose="020B0604020202020204" pitchFamily="34" charset="0"/>
              <a:buChar char="•"/>
            </a:pPr>
            <a:r>
              <a:rPr lang="en-US" b="1" i="0" dirty="0">
                <a:solidFill>
                  <a:srgbClr val="374151"/>
                </a:solidFill>
                <a:effectLst/>
                <a:latin typeface="Söhne"/>
              </a:rPr>
              <a:t>Negative Skewness:</a:t>
            </a:r>
            <a:r>
              <a:rPr lang="en-US" b="0" i="0" dirty="0">
                <a:solidFill>
                  <a:srgbClr val="374151"/>
                </a:solidFill>
                <a:effectLst/>
                <a:latin typeface="Söhne"/>
              </a:rPr>
              <a:t> Indicates a longer or heavier tail on the left side of the distribution (left-skewed). The mean is typically less than the median.</a:t>
            </a:r>
          </a:p>
          <a:p>
            <a:pPr algn="l">
              <a:buFont typeface="Arial" panose="020B0604020202020204" pitchFamily="34" charset="0"/>
              <a:buChar char="•"/>
            </a:pPr>
            <a:r>
              <a:rPr lang="en-US" b="1" i="0" dirty="0">
                <a:solidFill>
                  <a:srgbClr val="374151"/>
                </a:solidFill>
                <a:effectLst/>
                <a:latin typeface="Söhne"/>
              </a:rPr>
              <a:t>Calculation:</a:t>
            </a:r>
            <a:r>
              <a:rPr lang="en-US" b="0" i="0" dirty="0">
                <a:solidFill>
                  <a:srgbClr val="374151"/>
                </a:solidFill>
                <a:effectLst/>
                <a:latin typeface="Söhne"/>
              </a:rPr>
              <a:t> Skewness is calculated based on the third central moment and standard deviation of the data distribution.</a:t>
            </a:r>
          </a:p>
          <a:p>
            <a:pPr algn="l"/>
            <a:endParaRPr lang="en-US" b="1" i="0" dirty="0">
              <a:effectLst/>
              <a:latin typeface="Söhne"/>
            </a:endParaRPr>
          </a:p>
          <a:p>
            <a:pPr algn="l"/>
            <a:r>
              <a:rPr lang="en-US" b="1" i="0" dirty="0">
                <a:effectLst/>
                <a:latin typeface="Söhne"/>
              </a:rPr>
              <a:t>Kurtosis:</a:t>
            </a:r>
          </a:p>
          <a:p>
            <a:pPr algn="l">
              <a:buFont typeface="Arial" panose="020B0604020202020204" pitchFamily="34" charset="0"/>
              <a:buChar char="•"/>
            </a:pPr>
            <a:r>
              <a:rPr lang="en-US" b="1" i="0" dirty="0">
                <a:solidFill>
                  <a:srgbClr val="374151"/>
                </a:solidFill>
                <a:effectLst/>
                <a:latin typeface="Söhne"/>
              </a:rPr>
              <a:t>Definition:</a:t>
            </a:r>
            <a:r>
              <a:rPr lang="en-US" b="0" i="0" dirty="0">
                <a:solidFill>
                  <a:srgbClr val="374151"/>
                </a:solidFill>
                <a:effectLst/>
                <a:latin typeface="Söhne"/>
              </a:rPr>
              <a:t> Kurtosis measures the "</a:t>
            </a:r>
            <a:r>
              <a:rPr lang="en-US" b="0" i="0" dirty="0" err="1">
                <a:solidFill>
                  <a:srgbClr val="374151"/>
                </a:solidFill>
                <a:effectLst/>
                <a:latin typeface="Söhne"/>
              </a:rPr>
              <a:t>tailedness</a:t>
            </a:r>
            <a:r>
              <a:rPr lang="en-US" b="0" i="0" dirty="0">
                <a:solidFill>
                  <a:srgbClr val="374151"/>
                </a:solidFill>
                <a:effectLst/>
                <a:latin typeface="Söhne"/>
              </a:rPr>
              <a:t>" of the distribution, describing the presence of extreme values or outliers compared to a normal distribution.</a:t>
            </a:r>
          </a:p>
          <a:p>
            <a:pPr algn="l">
              <a:buFont typeface="Arial" panose="020B0604020202020204" pitchFamily="34" charset="0"/>
              <a:buChar char="•"/>
            </a:pPr>
            <a:r>
              <a:rPr lang="en-US" b="1" i="0" dirty="0">
                <a:solidFill>
                  <a:srgbClr val="374151"/>
                </a:solidFill>
                <a:effectLst/>
                <a:latin typeface="Söhne"/>
              </a:rPr>
              <a:t>Interpretation:</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1" i="0" dirty="0">
                <a:solidFill>
                  <a:srgbClr val="374151"/>
                </a:solidFill>
                <a:effectLst/>
                <a:latin typeface="Söhne"/>
              </a:rPr>
              <a:t>Positive Kurtosis (Leptokurtic):</a:t>
            </a:r>
            <a:r>
              <a:rPr lang="en-US" b="0" i="0" dirty="0">
                <a:solidFill>
                  <a:srgbClr val="374151"/>
                </a:solidFill>
                <a:effectLst/>
                <a:latin typeface="Söhne"/>
              </a:rPr>
              <a:t> Indicates heavier tails and a sharper peak compared to a normal distribution, suggesting more extreme values.</a:t>
            </a:r>
          </a:p>
          <a:p>
            <a:pPr marL="742950" lvl="1" indent="-285750" algn="l">
              <a:buFont typeface="Arial" panose="020B0604020202020204" pitchFamily="34" charset="0"/>
              <a:buChar char="•"/>
            </a:pPr>
            <a:r>
              <a:rPr lang="en-US" b="1" i="0" dirty="0">
                <a:solidFill>
                  <a:srgbClr val="374151"/>
                </a:solidFill>
                <a:effectLst/>
                <a:latin typeface="Söhne"/>
              </a:rPr>
              <a:t>Zero Kurtosis (Mesokurtic):</a:t>
            </a:r>
            <a:r>
              <a:rPr lang="en-US" b="0" i="0" dirty="0">
                <a:solidFill>
                  <a:srgbClr val="374151"/>
                </a:solidFill>
                <a:effectLst/>
                <a:latin typeface="Söhne"/>
              </a:rPr>
              <a:t> Indicates a distribution with characteristics similar to a normal distribution.</a:t>
            </a:r>
          </a:p>
          <a:p>
            <a:pPr marL="742950" lvl="1" indent="-285750" algn="l">
              <a:buFont typeface="Arial" panose="020B0604020202020204" pitchFamily="34" charset="0"/>
              <a:buChar char="•"/>
            </a:pPr>
            <a:r>
              <a:rPr lang="en-US" b="1" i="0" dirty="0">
                <a:solidFill>
                  <a:srgbClr val="374151"/>
                </a:solidFill>
                <a:effectLst/>
                <a:latin typeface="Söhne"/>
              </a:rPr>
              <a:t>Negative Kurtosis (Platykurtic):</a:t>
            </a:r>
            <a:r>
              <a:rPr lang="en-US" b="0" i="0" dirty="0">
                <a:solidFill>
                  <a:srgbClr val="374151"/>
                </a:solidFill>
                <a:effectLst/>
                <a:latin typeface="Söhne"/>
              </a:rPr>
              <a:t> Indicates lighter tails and a flatter peak compared to a normal distribution, suggesting fewer extreme values.</a:t>
            </a:r>
          </a:p>
          <a:p>
            <a:pPr algn="l">
              <a:buFont typeface="Arial" panose="020B0604020202020204" pitchFamily="34" charset="0"/>
              <a:buChar char="•"/>
            </a:pPr>
            <a:r>
              <a:rPr lang="en-US" b="1" i="0" dirty="0">
                <a:solidFill>
                  <a:srgbClr val="374151"/>
                </a:solidFill>
                <a:effectLst/>
                <a:latin typeface="Söhne"/>
              </a:rPr>
              <a:t>Calculation:</a:t>
            </a:r>
            <a:r>
              <a:rPr lang="en-US" b="0" i="0" dirty="0">
                <a:solidFill>
                  <a:srgbClr val="374151"/>
                </a:solidFill>
                <a:effectLst/>
                <a:latin typeface="Söhne"/>
              </a:rPr>
              <a:t> Kurtosis is calculated based on the fourth central moment and the square of the standard deviation of the data distribution.</a:t>
            </a:r>
          </a:p>
          <a:p>
            <a:pPr algn="l"/>
            <a:endParaRPr lang="en-US" b="1" i="0" dirty="0">
              <a:effectLst/>
              <a:latin typeface="Söhne"/>
            </a:endParaRPr>
          </a:p>
          <a:p>
            <a:pPr algn="l"/>
            <a:r>
              <a:rPr lang="en-US" b="1" i="0" dirty="0">
                <a:effectLst/>
                <a:latin typeface="Söhne"/>
              </a:rPr>
              <a:t>Difference:</a:t>
            </a:r>
          </a:p>
          <a:p>
            <a:pPr algn="l">
              <a:buFont typeface="Arial" panose="020B0604020202020204" pitchFamily="34" charset="0"/>
              <a:buChar char="•"/>
            </a:pPr>
            <a:r>
              <a:rPr lang="en-US" b="1" i="0" dirty="0">
                <a:solidFill>
                  <a:srgbClr val="374151"/>
                </a:solidFill>
                <a:effectLst/>
                <a:latin typeface="Söhne"/>
              </a:rPr>
              <a:t>Focus:</a:t>
            </a:r>
            <a:r>
              <a:rPr lang="en-US" b="0" i="0" dirty="0">
                <a:solidFill>
                  <a:srgbClr val="374151"/>
                </a:solidFill>
                <a:effectLst/>
                <a:latin typeface="Söhne"/>
              </a:rPr>
              <a:t> Skewness measures the symmetry or lack of symmetry in the distribution (left or right skew), while kurtosis measures the tails' shape and the presence of extreme values.</a:t>
            </a:r>
          </a:p>
          <a:p>
            <a:pPr algn="l">
              <a:buFont typeface="Arial" panose="020B0604020202020204" pitchFamily="34" charset="0"/>
              <a:buChar char="•"/>
            </a:pPr>
            <a:r>
              <a:rPr lang="en-US" b="1" i="0" dirty="0">
                <a:solidFill>
                  <a:srgbClr val="374151"/>
                </a:solidFill>
                <a:effectLst/>
                <a:latin typeface="Söhne"/>
              </a:rPr>
              <a:t>Aspects of Distribution:</a:t>
            </a:r>
            <a:r>
              <a:rPr lang="en-US" b="0" i="0" dirty="0">
                <a:solidFill>
                  <a:srgbClr val="374151"/>
                </a:solidFill>
                <a:effectLst/>
                <a:latin typeface="Söhne"/>
              </a:rPr>
              <a:t> Skewness focuses on the direction and extent of asymmetry, whereas kurtosis focuses on the shape of tails and the distribution's </a:t>
            </a:r>
            <a:r>
              <a:rPr lang="en-US" b="0" i="0" dirty="0" err="1">
                <a:solidFill>
                  <a:srgbClr val="374151"/>
                </a:solidFill>
                <a:effectLst/>
                <a:latin typeface="Söhne"/>
              </a:rPr>
              <a:t>peakedness</a:t>
            </a:r>
            <a:r>
              <a:rPr lang="en-US" b="0" i="0" dirty="0">
                <a:solidFill>
                  <a:srgbClr val="374151"/>
                </a:solidFill>
                <a:effectLst/>
                <a:latin typeface="Söhne"/>
              </a:rPr>
              <a:t> or flatness.</a:t>
            </a:r>
          </a:p>
          <a:p>
            <a:pPr algn="l">
              <a:buFont typeface="Arial" panose="020B0604020202020204" pitchFamily="34" charset="0"/>
              <a:buChar char="•"/>
            </a:pPr>
            <a:r>
              <a:rPr lang="en-US" b="1" i="0" dirty="0">
                <a:solidFill>
                  <a:srgbClr val="374151"/>
                </a:solidFill>
                <a:effectLst/>
                <a:latin typeface="Söhne"/>
              </a:rPr>
              <a:t>Normal Distribution:</a:t>
            </a:r>
            <a:r>
              <a:rPr lang="en-US" b="0" i="0" dirty="0">
                <a:solidFill>
                  <a:srgbClr val="374151"/>
                </a:solidFill>
                <a:effectLst/>
                <a:latin typeface="Söhne"/>
              </a:rPr>
              <a:t> Skewness can identify left or right skew in a distribution, while kurtosis compares the tails and peak to a normal distribution.</a:t>
            </a:r>
          </a:p>
          <a:p>
            <a:pPr algn="l"/>
            <a:r>
              <a:rPr lang="en-US" b="0" i="0" dirty="0">
                <a:solidFill>
                  <a:srgbClr val="374151"/>
                </a:solidFill>
                <a:effectLst/>
                <a:latin typeface="Söhne"/>
              </a:rPr>
              <a:t>In summary, skewness and kurtosis provide complementary information about different aspects of a distribution's shape and can be used together to gain a more comprehensive understanding of the data's characteristics. Skewness focuses on asymmetry, while kurtosis focuses on the presence and extent of extreme values in the distribution.</a:t>
            </a:r>
          </a:p>
          <a:p>
            <a:endParaRPr lang="en-IN" dirty="0"/>
          </a:p>
          <a:p>
            <a:pPr algn="l">
              <a:buFont typeface="Arial" panose="020B0604020202020204" pitchFamily="34" charset="0"/>
              <a:buChar char="•"/>
            </a:pPr>
            <a:r>
              <a:rPr lang="en-US" b="0" i="0" dirty="0">
                <a:solidFill>
                  <a:srgbClr val="374151"/>
                </a:solidFill>
                <a:effectLst/>
                <a:latin typeface="Söhne"/>
              </a:rPr>
              <a:t>Kurtosis = 3: The distribution has tails that are similar to the normal distribution.</a:t>
            </a:r>
          </a:p>
          <a:p>
            <a:pPr algn="l">
              <a:buFont typeface="Arial" panose="020B0604020202020204" pitchFamily="34" charset="0"/>
              <a:buChar char="•"/>
            </a:pPr>
            <a:r>
              <a:rPr lang="en-US" b="0" i="0" dirty="0">
                <a:solidFill>
                  <a:srgbClr val="374151"/>
                </a:solidFill>
                <a:effectLst/>
                <a:latin typeface="Söhne"/>
              </a:rPr>
              <a:t>The tails aren't excessively heavy or light compared to a normal distribution.</a:t>
            </a:r>
          </a:p>
          <a:p>
            <a:pPr algn="l">
              <a:buFont typeface="Arial" panose="020B0604020202020204" pitchFamily="34" charset="0"/>
              <a:buChar char="•"/>
            </a:pPr>
            <a:r>
              <a:rPr lang="en-US" b="0" i="0" dirty="0">
                <a:solidFill>
                  <a:srgbClr val="374151"/>
                </a:solidFill>
                <a:effectLst/>
                <a:latin typeface="Söhne"/>
              </a:rPr>
              <a:t>This distribution does not have exceptionally high or low outliers.</a:t>
            </a:r>
          </a:p>
          <a:p>
            <a:endParaRPr lang="en-IN" dirty="0"/>
          </a:p>
          <a:p>
            <a:pPr algn="l">
              <a:buFont typeface="Arial" panose="020B0604020202020204" pitchFamily="34" charset="0"/>
              <a:buChar char="•"/>
            </a:pPr>
            <a:r>
              <a:rPr lang="en-US" b="0" i="0" dirty="0">
                <a:solidFill>
                  <a:srgbClr val="374151"/>
                </a:solidFill>
                <a:effectLst/>
                <a:latin typeface="Söhne"/>
              </a:rPr>
              <a:t>Kurtosis &gt; 3: The distribution has fatter tails and a sharper peak compared to the normal distribution.</a:t>
            </a:r>
          </a:p>
          <a:p>
            <a:pPr algn="l">
              <a:buFont typeface="Arial" panose="020B0604020202020204" pitchFamily="34" charset="0"/>
              <a:buChar char="•"/>
            </a:pPr>
            <a:r>
              <a:rPr lang="en-US" b="0" i="0" dirty="0">
                <a:solidFill>
                  <a:srgbClr val="374151"/>
                </a:solidFill>
                <a:effectLst/>
                <a:latin typeface="Söhne"/>
              </a:rPr>
              <a:t>It signifies that there are more outliers (both high and low values) than would be expected in a normal distribution.</a:t>
            </a:r>
          </a:p>
          <a:p>
            <a:pPr algn="l">
              <a:buFont typeface="Arial" panose="020B0604020202020204" pitchFamily="34" charset="0"/>
              <a:buChar char="•"/>
            </a:pPr>
            <a:r>
              <a:rPr lang="en-US" b="0" i="0" dirty="0">
                <a:solidFill>
                  <a:srgbClr val="374151"/>
                </a:solidFill>
                <a:effectLst/>
                <a:latin typeface="Söhne"/>
              </a:rPr>
              <a:t>There's a higher probability of extreme values occurring in a leptokurtic distribution.</a:t>
            </a:r>
          </a:p>
          <a:p>
            <a:endParaRPr lang="en-IN" dirty="0"/>
          </a:p>
          <a:p>
            <a:pPr algn="l">
              <a:buFont typeface="Arial" panose="020B0604020202020204" pitchFamily="34" charset="0"/>
              <a:buChar char="•"/>
            </a:pPr>
            <a:r>
              <a:rPr lang="en-US" b="0" i="0" dirty="0">
                <a:solidFill>
                  <a:srgbClr val="374151"/>
                </a:solidFill>
                <a:effectLst/>
                <a:latin typeface="Söhne"/>
              </a:rPr>
              <a:t>Kurtosis &lt; 3: The distribution has thinner tails and a flatter peak compared to the normal distribution.</a:t>
            </a:r>
          </a:p>
          <a:p>
            <a:pPr algn="l">
              <a:buFont typeface="Arial" panose="020B0604020202020204" pitchFamily="34" charset="0"/>
              <a:buChar char="•"/>
            </a:pPr>
            <a:r>
              <a:rPr lang="en-US" b="0" i="0" dirty="0">
                <a:solidFill>
                  <a:srgbClr val="374151"/>
                </a:solidFill>
                <a:effectLst/>
                <a:latin typeface="Söhne"/>
              </a:rPr>
              <a:t>It implies that there are fewer outliers and extreme values compared to a normal distribution.</a:t>
            </a:r>
          </a:p>
          <a:p>
            <a:pPr algn="l">
              <a:buFont typeface="Arial" panose="020B0604020202020204" pitchFamily="34" charset="0"/>
              <a:buChar char="•"/>
            </a:pPr>
            <a:r>
              <a:rPr lang="en-US" b="0" i="0" dirty="0">
                <a:solidFill>
                  <a:srgbClr val="374151"/>
                </a:solidFill>
                <a:effectLst/>
                <a:latin typeface="Söhne"/>
              </a:rPr>
              <a:t>The data in a platykurtic distribution tends to be more concentrated around the mean, resulting in fewer extreme values.</a:t>
            </a:r>
          </a:p>
          <a:p>
            <a:endParaRPr lang="en-IN" dirty="0"/>
          </a:p>
          <a:p>
            <a:pPr algn="l">
              <a:buFont typeface="Arial" panose="020B0604020202020204" pitchFamily="34" charset="0"/>
              <a:buChar char="•"/>
            </a:pPr>
            <a:r>
              <a:rPr lang="en-US" b="0" i="0" dirty="0">
                <a:solidFill>
                  <a:srgbClr val="374151"/>
                </a:solidFill>
                <a:effectLst/>
                <a:latin typeface="Söhne"/>
              </a:rPr>
              <a:t>A kurtosis of exactly 3 indicates a normal distribution.</a:t>
            </a:r>
          </a:p>
          <a:p>
            <a:pPr algn="l">
              <a:buFont typeface="Arial" panose="020B0604020202020204" pitchFamily="34" charset="0"/>
              <a:buChar char="•"/>
            </a:pPr>
            <a:r>
              <a:rPr lang="en-US" b="0" i="0" dirty="0">
                <a:solidFill>
                  <a:srgbClr val="374151"/>
                </a:solidFill>
                <a:effectLst/>
                <a:latin typeface="Söhne"/>
              </a:rPr>
              <a:t>Values higher than 3 indicate heavier tails (leptokurtic).</a:t>
            </a:r>
          </a:p>
          <a:p>
            <a:pPr algn="l">
              <a:buFont typeface="Arial" panose="020B0604020202020204" pitchFamily="34" charset="0"/>
              <a:buChar char="•"/>
            </a:pPr>
            <a:r>
              <a:rPr lang="en-US" b="0" i="0" dirty="0">
                <a:solidFill>
                  <a:srgbClr val="374151"/>
                </a:solidFill>
                <a:effectLst/>
                <a:latin typeface="Söhne"/>
              </a:rPr>
              <a:t>Values lower than 3 indicate lighter tails (platykurtic).</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34</a:t>
            </a:fld>
            <a:endParaRPr lang="en-IN"/>
          </a:p>
        </p:txBody>
      </p:sp>
    </p:spTree>
    <p:extLst>
      <p:ext uri="{BB962C8B-B14F-4D97-AF65-F5344CB8AC3E}">
        <p14:creationId xmlns:p14="http://schemas.microsoft.com/office/powerpoint/2010/main" val="20957812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Running this code will compute the kurtosis value for the provided grades data. A higher kurtosis value indicates heavier tails or a sharper peak compared to a normal distribution. In the context of student grades, it would suggest a concentration of scores towards the extreme ends (e.g., more high scores or more low scores) or an overall deviation from a normal distribution of grades.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39</a:t>
            </a:fld>
            <a:endParaRPr lang="en-IN"/>
          </a:p>
        </p:txBody>
      </p:sp>
    </p:spTree>
    <p:extLst>
      <p:ext uri="{BB962C8B-B14F-4D97-AF65-F5344CB8AC3E}">
        <p14:creationId xmlns:p14="http://schemas.microsoft.com/office/powerpoint/2010/main" val="2966050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pandas as pd</a:t>
            </a:r>
          </a:p>
          <a:p>
            <a:r>
              <a:rPr lang="en-IN" dirty="0"/>
              <a:t>import </a:t>
            </a:r>
            <a:r>
              <a:rPr lang="en-IN" dirty="0" err="1"/>
              <a:t>numpy</a:t>
            </a:r>
            <a:r>
              <a:rPr lang="en-IN" dirty="0"/>
              <a:t> as np</a:t>
            </a:r>
          </a:p>
          <a:p>
            <a:endParaRPr lang="en-IN" dirty="0"/>
          </a:p>
          <a:p>
            <a:r>
              <a:rPr lang="en-IN" dirty="0"/>
              <a:t># Monthly sales data for Product A and Product B</a:t>
            </a:r>
          </a:p>
          <a:p>
            <a:r>
              <a:rPr lang="en-IN" dirty="0" err="1"/>
              <a:t>sales_product_a</a:t>
            </a:r>
            <a:r>
              <a:rPr lang="en-IN" dirty="0"/>
              <a:t> = </a:t>
            </a:r>
            <a:r>
              <a:rPr lang="en-IN" dirty="0" err="1"/>
              <a:t>np.array</a:t>
            </a:r>
            <a:r>
              <a:rPr lang="en-IN" dirty="0"/>
              <a:t>([2000, 2500, 2200, 2400, 3000])</a:t>
            </a:r>
          </a:p>
          <a:p>
            <a:r>
              <a:rPr lang="en-IN" dirty="0" err="1"/>
              <a:t>sales_product_b</a:t>
            </a:r>
            <a:r>
              <a:rPr lang="en-IN" dirty="0"/>
              <a:t> = </a:t>
            </a:r>
            <a:r>
              <a:rPr lang="en-IN" dirty="0" err="1"/>
              <a:t>np.array</a:t>
            </a:r>
            <a:r>
              <a:rPr lang="en-IN" dirty="0"/>
              <a:t>([1500, 1800, 1600, 1700, 1400])</a:t>
            </a:r>
          </a:p>
          <a:p>
            <a:endParaRPr lang="en-IN" dirty="0"/>
          </a:p>
          <a:p>
            <a:r>
              <a:rPr lang="en-IN" dirty="0"/>
              <a:t># Calculate skewness and kurtosis for Product A</a:t>
            </a:r>
          </a:p>
          <a:p>
            <a:r>
              <a:rPr lang="en-IN" dirty="0" err="1"/>
              <a:t>skewness_a</a:t>
            </a:r>
            <a:r>
              <a:rPr lang="en-IN" dirty="0"/>
              <a:t> = </a:t>
            </a:r>
            <a:r>
              <a:rPr lang="en-IN" dirty="0" err="1"/>
              <a:t>pd.Series</a:t>
            </a:r>
            <a:r>
              <a:rPr lang="en-IN" dirty="0"/>
              <a:t>(</a:t>
            </a:r>
            <a:r>
              <a:rPr lang="en-IN" dirty="0" err="1"/>
              <a:t>sales_product_a</a:t>
            </a:r>
            <a:r>
              <a:rPr lang="en-IN" dirty="0"/>
              <a:t>).skew()</a:t>
            </a:r>
          </a:p>
          <a:p>
            <a:r>
              <a:rPr lang="en-IN" dirty="0" err="1"/>
              <a:t>kurtosis_a</a:t>
            </a:r>
            <a:r>
              <a:rPr lang="en-IN" dirty="0"/>
              <a:t> = </a:t>
            </a:r>
            <a:r>
              <a:rPr lang="en-IN" dirty="0" err="1"/>
              <a:t>pd.Series</a:t>
            </a:r>
            <a:r>
              <a:rPr lang="en-IN" dirty="0"/>
              <a:t>(</a:t>
            </a:r>
            <a:r>
              <a:rPr lang="en-IN" dirty="0" err="1"/>
              <a:t>sales_product_a</a:t>
            </a:r>
            <a:r>
              <a:rPr lang="en-IN" dirty="0"/>
              <a:t>).kurtosis()</a:t>
            </a:r>
          </a:p>
          <a:p>
            <a:endParaRPr lang="en-IN" dirty="0"/>
          </a:p>
          <a:p>
            <a:r>
              <a:rPr lang="en-IN" dirty="0"/>
              <a:t># Calculate skewness and kurtosis for Product B</a:t>
            </a:r>
          </a:p>
          <a:p>
            <a:r>
              <a:rPr lang="en-IN" dirty="0" err="1"/>
              <a:t>skewness_b</a:t>
            </a:r>
            <a:r>
              <a:rPr lang="en-IN" dirty="0"/>
              <a:t> = </a:t>
            </a:r>
            <a:r>
              <a:rPr lang="en-IN" dirty="0" err="1"/>
              <a:t>pd.Series</a:t>
            </a:r>
            <a:r>
              <a:rPr lang="en-IN" dirty="0"/>
              <a:t>(</a:t>
            </a:r>
            <a:r>
              <a:rPr lang="en-IN" dirty="0" err="1"/>
              <a:t>sales_product_b</a:t>
            </a:r>
            <a:r>
              <a:rPr lang="en-IN" dirty="0"/>
              <a:t>).skew()</a:t>
            </a:r>
          </a:p>
          <a:p>
            <a:r>
              <a:rPr lang="en-IN" dirty="0" err="1"/>
              <a:t>kurtosis_b</a:t>
            </a:r>
            <a:r>
              <a:rPr lang="en-IN" dirty="0"/>
              <a:t> = </a:t>
            </a:r>
            <a:r>
              <a:rPr lang="en-IN" dirty="0" err="1"/>
              <a:t>pd.Series</a:t>
            </a:r>
            <a:r>
              <a:rPr lang="en-IN" dirty="0"/>
              <a:t>(</a:t>
            </a:r>
            <a:r>
              <a:rPr lang="en-IN" dirty="0" err="1"/>
              <a:t>sales_product_b</a:t>
            </a:r>
            <a:r>
              <a:rPr lang="en-IN" dirty="0"/>
              <a:t>).kurtosis()</a:t>
            </a:r>
          </a:p>
          <a:p>
            <a:endParaRPr lang="en-IN" dirty="0"/>
          </a:p>
          <a:p>
            <a:r>
              <a:rPr lang="en-IN" dirty="0"/>
              <a:t>print("Product A - Skewness:", </a:t>
            </a:r>
            <a:r>
              <a:rPr lang="en-IN" dirty="0" err="1"/>
              <a:t>skewness_a</a:t>
            </a:r>
            <a:r>
              <a:rPr lang="en-IN" dirty="0"/>
              <a:t>)</a:t>
            </a:r>
          </a:p>
          <a:p>
            <a:r>
              <a:rPr lang="en-IN" dirty="0"/>
              <a:t>print("Product A - Kurtosis:", </a:t>
            </a:r>
            <a:r>
              <a:rPr lang="en-IN" dirty="0" err="1"/>
              <a:t>kurtosis_a</a:t>
            </a:r>
            <a:r>
              <a:rPr lang="en-IN" dirty="0"/>
              <a:t>)</a:t>
            </a:r>
          </a:p>
          <a:p>
            <a:r>
              <a:rPr lang="en-IN" dirty="0"/>
              <a:t>print("\</a:t>
            </a:r>
            <a:r>
              <a:rPr lang="en-IN" dirty="0" err="1"/>
              <a:t>nProduct</a:t>
            </a:r>
            <a:r>
              <a:rPr lang="en-IN" dirty="0"/>
              <a:t> B - Skewness:", </a:t>
            </a:r>
            <a:r>
              <a:rPr lang="en-IN" dirty="0" err="1"/>
              <a:t>skewness_b</a:t>
            </a:r>
            <a:r>
              <a:rPr lang="en-IN" dirty="0"/>
              <a:t>)</a:t>
            </a:r>
          </a:p>
          <a:p>
            <a:r>
              <a:rPr lang="en-IN" dirty="0"/>
              <a:t>print("Product B - Kurtosis:", </a:t>
            </a:r>
            <a:r>
              <a:rPr lang="en-IN" dirty="0" err="1"/>
              <a:t>kurtosis_b</a:t>
            </a:r>
            <a:r>
              <a:rPr lang="en-IN" dirty="0"/>
              <a:t>)</a:t>
            </a:r>
          </a:p>
          <a:p>
            <a:endParaRPr lang="en-IN" dirty="0"/>
          </a:p>
          <a:p>
            <a:pPr algn="l"/>
            <a:r>
              <a:rPr lang="en-US" b="1" i="0" dirty="0">
                <a:effectLst/>
                <a:latin typeface="Söhne"/>
              </a:rPr>
              <a:t>Analysis and Interpretation:</a:t>
            </a:r>
          </a:p>
          <a:p>
            <a:pPr algn="l">
              <a:buFont typeface="Arial" panose="020B0604020202020204" pitchFamily="34" charset="0"/>
              <a:buChar char="•"/>
            </a:pPr>
            <a:r>
              <a:rPr lang="en-US" b="1" i="0" dirty="0">
                <a:solidFill>
                  <a:srgbClr val="374151"/>
                </a:solidFill>
                <a:effectLst/>
                <a:latin typeface="Söhne"/>
              </a:rPr>
              <a:t>Product A:</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Skewness is slightly negative (</a:t>
            </a:r>
            <a:r>
              <a:rPr lang="en-US" b="0" i="0" dirty="0">
                <a:solidFill>
                  <a:srgbClr val="374151"/>
                </a:solidFill>
                <a:effectLst/>
                <a:latin typeface="KaTeX_Main"/>
              </a:rPr>
              <a:t>−0.084−0.084</a:t>
            </a:r>
            <a:r>
              <a:rPr lang="en-US" b="0" i="0" dirty="0">
                <a:solidFill>
                  <a:srgbClr val="374151"/>
                </a:solidFill>
                <a:effectLst/>
                <a:latin typeface="Söhne"/>
              </a:rPr>
              <a:t>), indicating a minor left skew.</a:t>
            </a:r>
          </a:p>
          <a:p>
            <a:pPr marL="742950" lvl="1" indent="-285750" algn="l">
              <a:buFont typeface="Arial" panose="020B0604020202020204" pitchFamily="34" charset="0"/>
              <a:buChar char="•"/>
            </a:pPr>
            <a:r>
              <a:rPr lang="en-US" b="0" i="0" dirty="0">
                <a:solidFill>
                  <a:srgbClr val="374151"/>
                </a:solidFill>
                <a:effectLst/>
                <a:latin typeface="Söhne"/>
              </a:rPr>
              <a:t>Negative kurtosis (</a:t>
            </a:r>
            <a:r>
              <a:rPr lang="en-US" b="0" i="0" dirty="0">
                <a:solidFill>
                  <a:srgbClr val="374151"/>
                </a:solidFill>
                <a:effectLst/>
                <a:latin typeface="KaTeX_Main"/>
              </a:rPr>
              <a:t>−1.6−1.6</a:t>
            </a:r>
            <a:r>
              <a:rPr lang="en-US" b="0" i="0" dirty="0">
                <a:solidFill>
                  <a:srgbClr val="374151"/>
                </a:solidFill>
                <a:effectLst/>
                <a:latin typeface="Söhne"/>
              </a:rPr>
              <a:t>) suggests a distribution with lighter tails and a flatter peak compared to a normal distribution.</a:t>
            </a:r>
          </a:p>
          <a:p>
            <a:pPr algn="l">
              <a:buFont typeface="Arial" panose="020B0604020202020204" pitchFamily="34" charset="0"/>
              <a:buChar char="•"/>
            </a:pPr>
            <a:r>
              <a:rPr lang="en-US" b="1" i="0" dirty="0">
                <a:solidFill>
                  <a:srgbClr val="374151"/>
                </a:solidFill>
                <a:effectLst/>
                <a:latin typeface="Söhne"/>
              </a:rPr>
              <a:t>Product B:</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Söhne"/>
              </a:rPr>
              <a:t>Positive skewness (</a:t>
            </a:r>
            <a:r>
              <a:rPr lang="en-US" b="0" i="0" dirty="0">
                <a:solidFill>
                  <a:srgbClr val="374151"/>
                </a:solidFill>
                <a:effectLst/>
                <a:latin typeface="KaTeX_Main"/>
              </a:rPr>
              <a:t>0.8450.845</a:t>
            </a:r>
            <a:r>
              <a:rPr lang="en-US" b="0" i="0" dirty="0">
                <a:solidFill>
                  <a:srgbClr val="374151"/>
                </a:solidFill>
                <a:effectLst/>
                <a:latin typeface="Söhne"/>
              </a:rPr>
              <a:t>) indicates a right skew, suggesting a longer tail on the right side.</a:t>
            </a:r>
          </a:p>
          <a:p>
            <a:pPr marL="742950" lvl="1" indent="-285750" algn="l">
              <a:buFont typeface="Arial" panose="020B0604020202020204" pitchFamily="34" charset="0"/>
              <a:buChar char="•"/>
            </a:pPr>
            <a:r>
              <a:rPr lang="en-US" b="0" i="0" dirty="0">
                <a:solidFill>
                  <a:srgbClr val="374151"/>
                </a:solidFill>
                <a:effectLst/>
                <a:latin typeface="Söhne"/>
              </a:rPr>
              <a:t>Negative kurtosis (</a:t>
            </a:r>
            <a:r>
              <a:rPr lang="en-US" b="0" i="0" dirty="0">
                <a:solidFill>
                  <a:srgbClr val="374151"/>
                </a:solidFill>
                <a:effectLst/>
                <a:latin typeface="KaTeX_Main"/>
              </a:rPr>
              <a:t>−0.4−0.4</a:t>
            </a:r>
            <a:r>
              <a:rPr lang="en-US" b="0" i="0" dirty="0">
                <a:solidFill>
                  <a:srgbClr val="374151"/>
                </a:solidFill>
                <a:effectLst/>
                <a:latin typeface="Söhne"/>
              </a:rPr>
              <a:t>) signifies a distribution with lighter tails compared to a normal distribution.</a:t>
            </a:r>
          </a:p>
          <a:p>
            <a:pPr algn="l"/>
            <a:r>
              <a:rPr lang="en-US" b="1" i="0" dirty="0">
                <a:effectLst/>
                <a:latin typeface="Söhne"/>
              </a:rPr>
              <a:t>Conclusion:</a:t>
            </a:r>
          </a:p>
          <a:p>
            <a:pPr algn="l"/>
            <a:r>
              <a:rPr lang="en-US" b="0" i="0" dirty="0">
                <a:solidFill>
                  <a:srgbClr val="374151"/>
                </a:solidFill>
                <a:effectLst/>
                <a:latin typeface="Söhne"/>
              </a:rPr>
              <a:t>In this scenario, Product A demonstrates a distribution slightly skewed to the left with flatter tails and a flatter peak compared to a normal distribution. Product B, however, shows a right skew with slightly lighter tails than a normal distribution. These insights help in understanding the differences in sales distributions between the two products and can guide further analysis or business strategies.</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40</a:t>
            </a:fld>
            <a:endParaRPr lang="en-IN"/>
          </a:p>
        </p:txBody>
      </p:sp>
    </p:spTree>
    <p:extLst>
      <p:ext uri="{BB962C8B-B14F-4D97-AF65-F5344CB8AC3E}">
        <p14:creationId xmlns:p14="http://schemas.microsoft.com/office/powerpoint/2010/main" val="547412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Percentile calculation is a versatile tool used across various domains to understand data distribution, identify outliers, establish benchmarks, and make informed decisions in fields ranging from statistics and finance to healthcare and education.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41</a:t>
            </a:fld>
            <a:endParaRPr lang="en-IN"/>
          </a:p>
        </p:txBody>
      </p:sp>
    </p:spTree>
    <p:extLst>
      <p:ext uri="{BB962C8B-B14F-4D97-AF65-F5344CB8AC3E}">
        <p14:creationId xmlns:p14="http://schemas.microsoft.com/office/powerpoint/2010/main" val="340313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effectLst/>
                <a:latin typeface="Söhne"/>
              </a:rPr>
              <a:t>Skewness:</a:t>
            </a:r>
          </a:p>
          <a:p>
            <a:pPr algn="l">
              <a:buFont typeface="Arial" panose="020B0604020202020204" pitchFamily="34" charset="0"/>
              <a:buChar char="•"/>
            </a:pPr>
            <a:r>
              <a:rPr lang="en-US" b="1" i="0" dirty="0">
                <a:solidFill>
                  <a:srgbClr val="374151"/>
                </a:solidFill>
                <a:effectLst/>
                <a:latin typeface="Söhne"/>
              </a:rPr>
              <a:t>Use in identifying outliers:</a:t>
            </a:r>
            <a:r>
              <a:rPr lang="en-US" b="0" i="0" dirty="0">
                <a:solidFill>
                  <a:srgbClr val="374151"/>
                </a:solidFill>
                <a:effectLst/>
                <a:latin typeface="Söhne"/>
              </a:rPr>
              <a:t> Skewness measures the asymmetry of the distribution. If the distribution is highly skewed, extreme values might exist in the tail(s) of the distribution, suggesting potential outliers.</a:t>
            </a:r>
          </a:p>
          <a:p>
            <a:pPr algn="l">
              <a:buFont typeface="Arial" panose="020B0604020202020204" pitchFamily="34" charset="0"/>
              <a:buChar char="•"/>
            </a:pPr>
            <a:r>
              <a:rPr lang="en-US" b="1" i="0" dirty="0">
                <a:solidFill>
                  <a:srgbClr val="374151"/>
                </a:solidFill>
                <a:effectLst/>
                <a:latin typeface="Söhne"/>
              </a:rPr>
              <a:t>Applicability:</a:t>
            </a:r>
            <a:r>
              <a:rPr lang="en-US" b="0" i="0" dirty="0">
                <a:solidFill>
                  <a:srgbClr val="374151"/>
                </a:solidFill>
                <a:effectLst/>
                <a:latin typeface="Söhne"/>
              </a:rPr>
              <a:t> Skewness is effective for continuous data and provides insights into the shape of the distribution.</a:t>
            </a:r>
          </a:p>
          <a:p>
            <a:pPr algn="l">
              <a:buFont typeface="Arial" panose="020B0604020202020204" pitchFamily="34" charset="0"/>
              <a:buChar char="•"/>
            </a:pPr>
            <a:r>
              <a:rPr lang="en-US" b="1" i="0" dirty="0">
                <a:solidFill>
                  <a:srgbClr val="374151"/>
                </a:solidFill>
                <a:effectLst/>
                <a:latin typeface="Söhne"/>
              </a:rPr>
              <a:t>Caution:</a:t>
            </a:r>
            <a:r>
              <a:rPr lang="en-US" b="0" i="0" dirty="0">
                <a:solidFill>
                  <a:srgbClr val="374151"/>
                </a:solidFill>
                <a:effectLst/>
                <a:latin typeface="Söhne"/>
              </a:rPr>
              <a:t> Skewness might not always indicate outliers. It primarily reflects the symmetry or asymmetry of the distribution, so other factors should also be considered when determining outliers.</a:t>
            </a:r>
          </a:p>
          <a:p>
            <a:pPr algn="l"/>
            <a:r>
              <a:rPr lang="en-US" b="1" i="0" dirty="0">
                <a:effectLst/>
                <a:latin typeface="Söhne"/>
              </a:rPr>
              <a:t>Quartiles (IQR - Interquartile Range Method):</a:t>
            </a:r>
          </a:p>
          <a:p>
            <a:pPr algn="l">
              <a:buFont typeface="Arial" panose="020B0604020202020204" pitchFamily="34" charset="0"/>
              <a:buChar char="•"/>
            </a:pPr>
            <a:r>
              <a:rPr lang="en-US" b="1" i="0" dirty="0">
                <a:solidFill>
                  <a:srgbClr val="374151"/>
                </a:solidFill>
                <a:effectLst/>
                <a:latin typeface="Söhne"/>
              </a:rPr>
              <a:t>Use in identifying outliers:</a:t>
            </a:r>
            <a:r>
              <a:rPr lang="en-US" b="0" i="0" dirty="0">
                <a:solidFill>
                  <a:srgbClr val="374151"/>
                </a:solidFill>
                <a:effectLst/>
                <a:latin typeface="Söhne"/>
              </a:rPr>
              <a:t> The Interquartile Range (IQR) method uses quartiles to detect outliers. It defines outliers as values that fall below </a:t>
            </a:r>
            <a:r>
              <a:rPr lang="en-US" b="0" i="0" dirty="0">
                <a:solidFill>
                  <a:srgbClr val="374151"/>
                </a:solidFill>
                <a:effectLst/>
                <a:latin typeface="KaTeX_Main"/>
              </a:rPr>
              <a:t>�1−1.5×���</a:t>
            </a:r>
            <a:r>
              <a:rPr lang="en-US" b="0" i="1" dirty="0">
                <a:solidFill>
                  <a:srgbClr val="374151"/>
                </a:solidFill>
                <a:effectLst/>
                <a:latin typeface="KaTeX_Math"/>
              </a:rPr>
              <a:t>Q</a:t>
            </a:r>
            <a:r>
              <a:rPr lang="en-US" b="0" i="0" dirty="0">
                <a:solidFill>
                  <a:srgbClr val="374151"/>
                </a:solidFill>
                <a:effectLst/>
                <a:latin typeface="KaTeX_Main"/>
              </a:rPr>
              <a:t>1−1.5×</a:t>
            </a:r>
            <a:r>
              <a:rPr lang="en-US" b="0" i="1" dirty="0">
                <a:solidFill>
                  <a:srgbClr val="374151"/>
                </a:solidFill>
                <a:effectLst/>
                <a:latin typeface="KaTeX_Math"/>
              </a:rPr>
              <a:t>IQR</a:t>
            </a:r>
            <a:r>
              <a:rPr lang="en-US" b="0" i="0" dirty="0">
                <a:solidFill>
                  <a:srgbClr val="374151"/>
                </a:solidFill>
                <a:effectLst/>
                <a:latin typeface="Söhne"/>
              </a:rPr>
              <a:t> or above </a:t>
            </a:r>
            <a:r>
              <a:rPr lang="en-US" b="0" i="0" dirty="0">
                <a:solidFill>
                  <a:srgbClr val="374151"/>
                </a:solidFill>
                <a:effectLst/>
                <a:latin typeface="KaTeX_Main"/>
              </a:rPr>
              <a:t>�3+1.5×���</a:t>
            </a:r>
            <a:r>
              <a:rPr lang="en-US" b="0" i="1" dirty="0">
                <a:solidFill>
                  <a:srgbClr val="374151"/>
                </a:solidFill>
                <a:effectLst/>
                <a:latin typeface="KaTeX_Math"/>
              </a:rPr>
              <a:t>Q</a:t>
            </a:r>
            <a:r>
              <a:rPr lang="en-US" b="0" i="0" dirty="0">
                <a:solidFill>
                  <a:srgbClr val="374151"/>
                </a:solidFill>
                <a:effectLst/>
                <a:latin typeface="KaTeX_Main"/>
              </a:rPr>
              <a:t>3+1.5×</a:t>
            </a:r>
            <a:r>
              <a:rPr lang="en-US" b="0" i="1" dirty="0">
                <a:solidFill>
                  <a:srgbClr val="374151"/>
                </a:solidFill>
                <a:effectLst/>
                <a:latin typeface="KaTeX_Math"/>
              </a:rPr>
              <a:t>IQR</a:t>
            </a:r>
            <a:r>
              <a:rPr lang="en-US" b="0" i="0" dirty="0">
                <a:solidFill>
                  <a:srgbClr val="374151"/>
                </a:solidFill>
                <a:effectLst/>
                <a:latin typeface="Söhne"/>
              </a:rPr>
              <a:t> (where </a:t>
            </a:r>
            <a:r>
              <a:rPr lang="en-US" b="0" i="0" dirty="0">
                <a:solidFill>
                  <a:srgbClr val="374151"/>
                </a:solidFill>
                <a:effectLst/>
                <a:latin typeface="KaTeX_Main"/>
              </a:rPr>
              <a:t>�1</a:t>
            </a:r>
            <a:r>
              <a:rPr lang="en-US" b="0" i="1" dirty="0">
                <a:solidFill>
                  <a:srgbClr val="374151"/>
                </a:solidFill>
                <a:effectLst/>
                <a:latin typeface="KaTeX_Math"/>
              </a:rPr>
              <a:t>Q</a:t>
            </a:r>
            <a:r>
              <a:rPr lang="en-US" b="0" i="0" dirty="0">
                <a:solidFill>
                  <a:srgbClr val="374151"/>
                </a:solidFill>
                <a:effectLst/>
                <a:latin typeface="KaTeX_Main"/>
              </a:rPr>
              <a:t>1</a:t>
            </a:r>
            <a:r>
              <a:rPr lang="en-US" b="0" i="0" dirty="0">
                <a:solidFill>
                  <a:srgbClr val="374151"/>
                </a:solidFill>
                <a:effectLst/>
                <a:latin typeface="Söhne"/>
              </a:rPr>
              <a:t> and </a:t>
            </a:r>
            <a:r>
              <a:rPr lang="en-US" b="0" i="0" dirty="0">
                <a:solidFill>
                  <a:srgbClr val="374151"/>
                </a:solidFill>
                <a:effectLst/>
                <a:latin typeface="KaTeX_Main"/>
              </a:rPr>
              <a:t>�3</a:t>
            </a:r>
            <a:r>
              <a:rPr lang="en-US" b="0" i="1" dirty="0">
                <a:solidFill>
                  <a:srgbClr val="374151"/>
                </a:solidFill>
                <a:effectLst/>
                <a:latin typeface="KaTeX_Math"/>
              </a:rPr>
              <a:t>Q</a:t>
            </a:r>
            <a:r>
              <a:rPr lang="en-US" b="0" i="0" dirty="0">
                <a:solidFill>
                  <a:srgbClr val="374151"/>
                </a:solidFill>
                <a:effectLst/>
                <a:latin typeface="KaTeX_Main"/>
              </a:rPr>
              <a:t>3</a:t>
            </a:r>
            <a:r>
              <a:rPr lang="en-US" b="0" i="0" dirty="0">
                <a:solidFill>
                  <a:srgbClr val="374151"/>
                </a:solidFill>
                <a:effectLst/>
                <a:latin typeface="Söhne"/>
              </a:rPr>
              <a:t> are the 25th and 75th percentiles, respectively, and </a:t>
            </a:r>
            <a:r>
              <a:rPr lang="en-US" b="0" i="0" dirty="0">
                <a:solidFill>
                  <a:srgbClr val="374151"/>
                </a:solidFill>
                <a:effectLst/>
                <a:latin typeface="KaTeX_Main"/>
              </a:rPr>
              <a:t>���=�3−�1</a:t>
            </a:r>
            <a:r>
              <a:rPr lang="en-US" b="0" i="1" dirty="0">
                <a:solidFill>
                  <a:srgbClr val="374151"/>
                </a:solidFill>
                <a:effectLst/>
                <a:latin typeface="KaTeX_Math"/>
              </a:rPr>
              <a:t>IQR</a:t>
            </a:r>
            <a:r>
              <a:rPr lang="en-US" b="0" i="0" dirty="0">
                <a:solidFill>
                  <a:srgbClr val="374151"/>
                </a:solidFill>
                <a:effectLst/>
                <a:latin typeface="KaTeX_Main"/>
              </a:rPr>
              <a:t>=</a:t>
            </a:r>
            <a:r>
              <a:rPr lang="en-US" b="0" i="1" dirty="0">
                <a:solidFill>
                  <a:srgbClr val="374151"/>
                </a:solidFill>
                <a:effectLst/>
                <a:latin typeface="KaTeX_Math"/>
              </a:rPr>
              <a:t>Q</a:t>
            </a:r>
            <a:r>
              <a:rPr lang="en-US" b="0" i="0" dirty="0">
                <a:solidFill>
                  <a:srgbClr val="374151"/>
                </a:solidFill>
                <a:effectLst/>
                <a:latin typeface="KaTeX_Main"/>
              </a:rPr>
              <a:t>3−</a:t>
            </a:r>
            <a:r>
              <a:rPr lang="en-US" b="0" i="1" dirty="0">
                <a:solidFill>
                  <a:srgbClr val="374151"/>
                </a:solidFill>
                <a:effectLst/>
                <a:latin typeface="KaTeX_Math"/>
              </a:rPr>
              <a:t>Q</a:t>
            </a:r>
            <a:r>
              <a:rPr lang="en-US" b="0" i="0" dirty="0">
                <a:solidFill>
                  <a:srgbClr val="374151"/>
                </a:solidFill>
                <a:effectLst/>
                <a:latin typeface="KaTeX_Main"/>
              </a:rPr>
              <a:t>1</a:t>
            </a:r>
            <a:r>
              <a:rPr lang="en-US" b="0" i="0" dirty="0">
                <a:solidFill>
                  <a:srgbClr val="374151"/>
                </a:solidFill>
                <a:effectLst/>
                <a:latin typeface="Söhne"/>
              </a:rPr>
              <a:t>).</a:t>
            </a:r>
          </a:p>
          <a:p>
            <a:pPr algn="l">
              <a:buFont typeface="Arial" panose="020B0604020202020204" pitchFamily="34" charset="0"/>
              <a:buChar char="•"/>
            </a:pPr>
            <a:r>
              <a:rPr lang="en-US" b="1" i="0" dirty="0">
                <a:solidFill>
                  <a:srgbClr val="374151"/>
                </a:solidFill>
                <a:effectLst/>
                <a:latin typeface="Söhne"/>
              </a:rPr>
              <a:t>Applicability:</a:t>
            </a:r>
            <a:r>
              <a:rPr lang="en-US" b="0" i="0" dirty="0">
                <a:solidFill>
                  <a:srgbClr val="374151"/>
                </a:solidFill>
                <a:effectLst/>
                <a:latin typeface="Söhne"/>
              </a:rPr>
              <a:t> IQR is robust against extreme values and works well for skewed distributions. It's useful for non-normally distributed data and less sensitive to extreme values than mean-based methods.</a:t>
            </a:r>
          </a:p>
          <a:p>
            <a:pPr algn="l">
              <a:buFont typeface="Arial" panose="020B0604020202020204" pitchFamily="34" charset="0"/>
              <a:buChar char="•"/>
            </a:pPr>
            <a:r>
              <a:rPr lang="en-US" b="1" i="0" dirty="0">
                <a:solidFill>
                  <a:srgbClr val="374151"/>
                </a:solidFill>
                <a:effectLst/>
                <a:latin typeface="Söhne"/>
              </a:rPr>
              <a:t>Caution:</a:t>
            </a:r>
            <a:r>
              <a:rPr lang="en-US" b="0" i="0" dirty="0">
                <a:solidFill>
                  <a:srgbClr val="374151"/>
                </a:solidFill>
                <a:effectLst/>
                <a:latin typeface="Söhne"/>
              </a:rPr>
              <a:t> The IQR method might miss outliers within the range of </a:t>
            </a:r>
            <a:r>
              <a:rPr lang="en-US" b="0" i="0" dirty="0">
                <a:solidFill>
                  <a:srgbClr val="374151"/>
                </a:solidFill>
                <a:effectLst/>
                <a:latin typeface="KaTeX_Main"/>
              </a:rPr>
              <a:t>�1−1.5×���</a:t>
            </a:r>
            <a:r>
              <a:rPr lang="en-US" b="0" i="1" dirty="0">
                <a:solidFill>
                  <a:srgbClr val="374151"/>
                </a:solidFill>
                <a:effectLst/>
                <a:latin typeface="KaTeX_Math"/>
              </a:rPr>
              <a:t>Q</a:t>
            </a:r>
            <a:r>
              <a:rPr lang="en-US" b="0" i="0" dirty="0">
                <a:solidFill>
                  <a:srgbClr val="374151"/>
                </a:solidFill>
                <a:effectLst/>
                <a:latin typeface="KaTeX_Main"/>
              </a:rPr>
              <a:t>1−1.5×</a:t>
            </a:r>
            <a:r>
              <a:rPr lang="en-US" b="0" i="1" dirty="0">
                <a:solidFill>
                  <a:srgbClr val="374151"/>
                </a:solidFill>
                <a:effectLst/>
                <a:latin typeface="KaTeX_Math"/>
              </a:rPr>
              <a:t>IQR</a:t>
            </a:r>
            <a:r>
              <a:rPr lang="en-US" b="0" i="0" dirty="0">
                <a:solidFill>
                  <a:srgbClr val="374151"/>
                </a:solidFill>
                <a:effectLst/>
                <a:latin typeface="Söhne"/>
              </a:rPr>
              <a:t> to </a:t>
            </a:r>
            <a:r>
              <a:rPr lang="en-US" b="0" i="0" dirty="0">
                <a:solidFill>
                  <a:srgbClr val="374151"/>
                </a:solidFill>
                <a:effectLst/>
                <a:latin typeface="KaTeX_Main"/>
              </a:rPr>
              <a:t>�3+1.5×���</a:t>
            </a:r>
            <a:r>
              <a:rPr lang="en-US" b="0" i="1" dirty="0">
                <a:solidFill>
                  <a:srgbClr val="374151"/>
                </a:solidFill>
                <a:effectLst/>
                <a:latin typeface="KaTeX_Math"/>
              </a:rPr>
              <a:t>Q</a:t>
            </a:r>
            <a:r>
              <a:rPr lang="en-US" b="0" i="0" dirty="0">
                <a:solidFill>
                  <a:srgbClr val="374151"/>
                </a:solidFill>
                <a:effectLst/>
                <a:latin typeface="KaTeX_Main"/>
              </a:rPr>
              <a:t>3+1.5×</a:t>
            </a:r>
            <a:r>
              <a:rPr lang="en-US" b="0" i="1" dirty="0">
                <a:solidFill>
                  <a:srgbClr val="374151"/>
                </a:solidFill>
                <a:effectLst/>
                <a:latin typeface="KaTeX_Math"/>
              </a:rPr>
              <a:t>IQR</a:t>
            </a:r>
            <a:r>
              <a:rPr lang="en-US" b="0" i="0" dirty="0">
                <a:solidFill>
                  <a:srgbClr val="374151"/>
                </a:solidFill>
                <a:effectLst/>
                <a:latin typeface="Söhne"/>
              </a:rPr>
              <a:t>. It's also less sensitive to the shape of the distribution compared to skewness.</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43</a:t>
            </a:fld>
            <a:endParaRPr lang="en-IN"/>
          </a:p>
        </p:txBody>
      </p:sp>
    </p:spTree>
    <p:extLst>
      <p:ext uri="{BB962C8B-B14F-4D97-AF65-F5344CB8AC3E}">
        <p14:creationId xmlns:p14="http://schemas.microsoft.com/office/powerpoint/2010/main" val="3188980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this scenario, the quartiles (Q1, Q2, Q3) offer insights into the distribution of test scores. For instance, Q2 (median) at </a:t>
            </a:r>
            <a:r>
              <a:rPr lang="en-US" b="0" i="0" dirty="0">
                <a:solidFill>
                  <a:srgbClr val="374151"/>
                </a:solidFill>
                <a:effectLst/>
                <a:latin typeface="KaTeX_Main"/>
              </a:rPr>
              <a:t>9090</a:t>
            </a:r>
            <a:r>
              <a:rPr lang="en-US" b="0" i="0" dirty="0">
                <a:solidFill>
                  <a:srgbClr val="374151"/>
                </a:solidFill>
                <a:effectLst/>
                <a:latin typeface="Söhne"/>
              </a:rPr>
              <a:t> signifies the central position of the dataset, while Q1 and Q3 delineate the spread and central tendencies below and above the median, respectively. These quartiles aid in understanding student performance distribution and identifying critical points within the dataset.</a:t>
            </a:r>
          </a:p>
          <a:p>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To calculate Q3:Arrange the dataset in ascending order.</a:t>
            </a:r>
          </a:p>
          <a:p>
            <a:pPr algn="l">
              <a:buFont typeface="Arial" panose="020B0604020202020204" pitchFamily="34" charset="0"/>
              <a:buChar char="•"/>
            </a:pPr>
            <a:r>
              <a:rPr lang="en-US" b="0" i="0" dirty="0">
                <a:solidFill>
                  <a:srgbClr val="374151"/>
                </a:solidFill>
                <a:effectLst/>
                <a:latin typeface="Söhne"/>
              </a:rPr>
              <a:t>Find the position of Q3, which is </a:t>
            </a:r>
            <a:r>
              <a:rPr lang="en-US" b="0" i="0" dirty="0">
                <a:solidFill>
                  <a:srgbClr val="374151"/>
                </a:solidFill>
                <a:effectLst/>
                <a:latin typeface="KaTeX_Main"/>
              </a:rPr>
              <a:t>75×(n+1)/100​</a:t>
            </a:r>
            <a:r>
              <a:rPr lang="en-US" b="0" i="0" dirty="0">
                <a:solidFill>
                  <a:srgbClr val="374151"/>
                </a:solidFill>
                <a:effectLst/>
                <a:latin typeface="Söhne"/>
              </a:rPr>
              <a:t>, where </a:t>
            </a:r>
            <a:r>
              <a:rPr lang="en-US" b="0" i="1" dirty="0">
                <a:solidFill>
                  <a:srgbClr val="374151"/>
                </a:solidFill>
                <a:effectLst/>
                <a:latin typeface="KaTeX_Math"/>
              </a:rPr>
              <a:t>n</a:t>
            </a:r>
            <a:r>
              <a:rPr lang="en-US" b="0" i="0" dirty="0">
                <a:solidFill>
                  <a:srgbClr val="374151"/>
                </a:solidFill>
                <a:effectLst/>
                <a:latin typeface="Söhne"/>
              </a:rPr>
              <a:t> is the number of data points.</a:t>
            </a:r>
          </a:p>
          <a:p>
            <a:pPr algn="l">
              <a:buFont typeface="Arial" panose="020B0604020202020204" pitchFamily="34" charset="0"/>
              <a:buChar char="•"/>
            </a:pPr>
            <a:r>
              <a:rPr lang="en-US" b="0" i="0" dirty="0">
                <a:solidFill>
                  <a:srgbClr val="374151"/>
                </a:solidFill>
                <a:effectLst/>
                <a:latin typeface="Söhne"/>
              </a:rPr>
              <a:t>If the position is a whole number, take the data value at that position. If not, take the average of the values at the positions on either side.</a:t>
            </a: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endParaRPr lang="en-US" b="0" i="0" dirty="0">
              <a:solidFill>
                <a:srgbClr val="374151"/>
              </a:solidFill>
              <a:effectLst/>
              <a:latin typeface="Söhne"/>
            </a:endParaRPr>
          </a:p>
          <a:p>
            <a:pPr algn="l">
              <a:buFont typeface="Arial" panose="020B0604020202020204" pitchFamily="34" charset="0"/>
              <a:buChar char="•"/>
            </a:pPr>
            <a:r>
              <a:rPr lang="en-US" b="0" i="1" dirty="0">
                <a:solidFill>
                  <a:srgbClr val="0D405F"/>
                </a:solidFill>
                <a:effectLst/>
                <a:latin typeface="Inter"/>
              </a:rPr>
              <a:t>n </a:t>
            </a:r>
            <a:r>
              <a:rPr lang="en-US" b="0" i="0" dirty="0">
                <a:solidFill>
                  <a:srgbClr val="0D405F"/>
                </a:solidFill>
                <a:effectLst/>
                <a:latin typeface="Inter"/>
              </a:rPr>
              <a:t>* (1 / 4) = 14 * (1 / 4) = 3.5</a:t>
            </a:r>
            <a:br>
              <a:rPr lang="en-US" dirty="0"/>
            </a:br>
            <a:r>
              <a:rPr lang="en-US" b="0" i="0" dirty="0">
                <a:solidFill>
                  <a:srgbClr val="0D405F"/>
                </a:solidFill>
                <a:effectLst/>
                <a:latin typeface="Inter"/>
              </a:rPr>
              <a:t>3.5 is not an integer, so Q1 is the number at position 4.</a:t>
            </a:r>
            <a:br>
              <a:rPr lang="en-US" dirty="0"/>
            </a:br>
            <a:r>
              <a:rPr lang="en-US" b="0" i="0" dirty="0">
                <a:solidFill>
                  <a:srgbClr val="0D405F"/>
                </a:solidFill>
                <a:effectLst/>
                <a:latin typeface="Inter"/>
              </a:rPr>
              <a:t>1, 1, 2, </a:t>
            </a:r>
            <a:r>
              <a:rPr lang="en-US" b="1" i="0" dirty="0">
                <a:solidFill>
                  <a:srgbClr val="0D405F"/>
                </a:solidFill>
                <a:effectLst/>
                <a:latin typeface="Inter"/>
              </a:rPr>
              <a:t>2</a:t>
            </a:r>
            <a:r>
              <a:rPr lang="en-US" b="0" i="0" dirty="0">
                <a:solidFill>
                  <a:srgbClr val="0D405F"/>
                </a:solidFill>
                <a:effectLst/>
                <a:latin typeface="Inter"/>
              </a:rPr>
              <a:t>, 2, 3, 3, 3, 3, 4, 5, 5, 6, 6</a:t>
            </a:r>
            <a:br>
              <a:rPr lang="en-US" dirty="0"/>
            </a:br>
            <a:r>
              <a:rPr lang="en-US" b="1" i="0" dirty="0">
                <a:solidFill>
                  <a:srgbClr val="0D405F"/>
                </a:solidFill>
                <a:effectLst/>
                <a:latin typeface="Inter"/>
              </a:rPr>
              <a:t>Q1 = 2 years</a:t>
            </a:r>
            <a:endParaRPr lang="en-US" b="0" i="0" dirty="0">
              <a:solidFill>
                <a:srgbClr val="374151"/>
              </a:solidFill>
              <a:effectLst/>
              <a:latin typeface="Söhne"/>
            </a:endParaRPr>
          </a:p>
          <a:p>
            <a:endParaRPr lang="en-IN" dirty="0"/>
          </a:p>
          <a:p>
            <a:r>
              <a:rPr lang="en-US" b="0" i="1" dirty="0">
                <a:solidFill>
                  <a:srgbClr val="0D405F"/>
                </a:solidFill>
                <a:effectLst/>
                <a:latin typeface="Inter"/>
              </a:rPr>
              <a:t>n </a:t>
            </a:r>
            <a:r>
              <a:rPr lang="en-US" b="0" i="0" dirty="0">
                <a:solidFill>
                  <a:srgbClr val="0D405F"/>
                </a:solidFill>
                <a:effectLst/>
                <a:latin typeface="Inter"/>
              </a:rPr>
              <a:t>* (2 / 4) = 14 * (2 / 4) = 7</a:t>
            </a:r>
            <a:br>
              <a:rPr lang="en-US" dirty="0"/>
            </a:br>
            <a:r>
              <a:rPr lang="en-US" b="0" i="0" dirty="0">
                <a:solidFill>
                  <a:srgbClr val="0D405F"/>
                </a:solidFill>
                <a:effectLst/>
                <a:latin typeface="Inter"/>
              </a:rPr>
              <a:t>7 is an integer, so Q2 is the mean of the numbers at positions 7 and 8.</a:t>
            </a:r>
            <a:br>
              <a:rPr lang="en-US" dirty="0"/>
            </a:br>
            <a:r>
              <a:rPr lang="en-US" b="0" i="0" dirty="0">
                <a:solidFill>
                  <a:srgbClr val="0D405F"/>
                </a:solidFill>
                <a:effectLst/>
                <a:latin typeface="Inter"/>
              </a:rPr>
              <a:t>1, 1, 2, 2, 2, 3, </a:t>
            </a:r>
            <a:r>
              <a:rPr lang="en-US" b="1" i="0" dirty="0">
                <a:solidFill>
                  <a:srgbClr val="0D405F"/>
                </a:solidFill>
                <a:effectLst/>
                <a:latin typeface="Inter"/>
              </a:rPr>
              <a:t>3</a:t>
            </a:r>
            <a:r>
              <a:rPr lang="en-US" b="0" i="0" dirty="0">
                <a:solidFill>
                  <a:srgbClr val="0D405F"/>
                </a:solidFill>
                <a:effectLst/>
                <a:latin typeface="Inter"/>
              </a:rPr>
              <a:t>, </a:t>
            </a:r>
            <a:r>
              <a:rPr lang="en-US" b="1" i="0" dirty="0">
                <a:solidFill>
                  <a:srgbClr val="0D405F"/>
                </a:solidFill>
                <a:effectLst/>
                <a:latin typeface="Inter"/>
              </a:rPr>
              <a:t>3</a:t>
            </a:r>
            <a:r>
              <a:rPr lang="en-US" b="0" i="0" dirty="0">
                <a:solidFill>
                  <a:srgbClr val="0D405F"/>
                </a:solidFill>
                <a:effectLst/>
                <a:latin typeface="Inter"/>
              </a:rPr>
              <a:t>, 3, 4, 5, 5, 6, 6</a:t>
            </a:r>
            <a:br>
              <a:rPr lang="en-US" dirty="0"/>
            </a:br>
            <a:r>
              <a:rPr lang="en-US" b="0" i="0" dirty="0">
                <a:solidFill>
                  <a:srgbClr val="0D405F"/>
                </a:solidFill>
                <a:effectLst/>
                <a:latin typeface="Inter"/>
              </a:rPr>
              <a:t>Q2 = (3 + 3) / 2</a:t>
            </a:r>
            <a:br>
              <a:rPr lang="en-US" dirty="0"/>
            </a:br>
            <a:r>
              <a:rPr lang="en-US" b="1" i="0" dirty="0">
                <a:solidFill>
                  <a:srgbClr val="0D405F"/>
                </a:solidFill>
                <a:effectLst/>
                <a:latin typeface="Inter"/>
              </a:rPr>
              <a:t>Q2 = 3 years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44</a:t>
            </a:fld>
            <a:endParaRPr lang="en-IN"/>
          </a:p>
        </p:txBody>
      </p:sp>
    </p:spTree>
    <p:extLst>
      <p:ext uri="{BB962C8B-B14F-4D97-AF65-F5344CB8AC3E}">
        <p14:creationId xmlns:p14="http://schemas.microsoft.com/office/powerpoint/2010/main" val="1055501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a:t>
            </a:r>
            <a:r>
              <a:rPr lang="en-IN" dirty="0" err="1"/>
              <a:t>numpy</a:t>
            </a:r>
            <a:r>
              <a:rPr lang="en-IN" dirty="0"/>
              <a:t> as np</a:t>
            </a:r>
          </a:p>
          <a:p>
            <a:endParaRPr lang="en-IN" dirty="0"/>
          </a:p>
          <a:p>
            <a:r>
              <a:rPr lang="en-IN" dirty="0"/>
              <a:t># Performance ratings for each department</a:t>
            </a:r>
          </a:p>
          <a:p>
            <a:r>
              <a:rPr lang="en-IN" dirty="0" err="1"/>
              <a:t>marketing_ratings</a:t>
            </a:r>
            <a:r>
              <a:rPr lang="en-IN" dirty="0"/>
              <a:t> = </a:t>
            </a:r>
            <a:r>
              <a:rPr lang="en-IN" dirty="0" err="1"/>
              <a:t>np.array</a:t>
            </a:r>
            <a:r>
              <a:rPr lang="en-IN" dirty="0"/>
              <a:t>([65, 70, 72, 75, 78, 80, 82, 85, 88, 90])</a:t>
            </a:r>
          </a:p>
          <a:p>
            <a:r>
              <a:rPr lang="en-IN" dirty="0" err="1"/>
              <a:t>finance_ratings</a:t>
            </a:r>
            <a:r>
              <a:rPr lang="en-IN" dirty="0"/>
              <a:t> = </a:t>
            </a:r>
            <a:r>
              <a:rPr lang="en-IN" dirty="0" err="1"/>
              <a:t>np.array</a:t>
            </a:r>
            <a:r>
              <a:rPr lang="en-IN" dirty="0"/>
              <a:t>([60, 65, 68, 70, 72, 75, 78, 80, 85, 90])</a:t>
            </a:r>
          </a:p>
          <a:p>
            <a:r>
              <a:rPr lang="en-IN" dirty="0" err="1"/>
              <a:t>operations_ratings</a:t>
            </a:r>
            <a:r>
              <a:rPr lang="en-IN" dirty="0"/>
              <a:t> = </a:t>
            </a:r>
            <a:r>
              <a:rPr lang="en-IN" dirty="0" err="1"/>
              <a:t>np.array</a:t>
            </a:r>
            <a:r>
              <a:rPr lang="en-IN" dirty="0"/>
              <a:t>([50, 55, 60, 65, 68, 70, 75, 78, 80, 85])</a:t>
            </a:r>
          </a:p>
          <a:p>
            <a:endParaRPr lang="en-IN" dirty="0"/>
          </a:p>
          <a:p>
            <a:r>
              <a:rPr lang="en-IN" dirty="0"/>
              <a:t># Calculate quartiles for each department</a:t>
            </a:r>
          </a:p>
          <a:p>
            <a:r>
              <a:rPr lang="en-IN" dirty="0"/>
              <a:t>q1_marketing = </a:t>
            </a:r>
            <a:r>
              <a:rPr lang="en-IN" dirty="0" err="1"/>
              <a:t>np.percentile</a:t>
            </a:r>
            <a:r>
              <a:rPr lang="en-IN" dirty="0"/>
              <a:t>(</a:t>
            </a:r>
            <a:r>
              <a:rPr lang="en-IN" dirty="0" err="1"/>
              <a:t>marketing_ratings</a:t>
            </a:r>
            <a:r>
              <a:rPr lang="en-IN" dirty="0"/>
              <a:t>, 25)</a:t>
            </a:r>
          </a:p>
          <a:p>
            <a:r>
              <a:rPr lang="en-IN" dirty="0"/>
              <a:t>q2_marketing = </a:t>
            </a:r>
            <a:r>
              <a:rPr lang="en-IN" dirty="0" err="1"/>
              <a:t>np.percentile</a:t>
            </a:r>
            <a:r>
              <a:rPr lang="en-IN" dirty="0"/>
              <a:t>(</a:t>
            </a:r>
            <a:r>
              <a:rPr lang="en-IN" dirty="0" err="1"/>
              <a:t>marketing_ratings</a:t>
            </a:r>
            <a:r>
              <a:rPr lang="en-IN" dirty="0"/>
              <a:t>, 50)</a:t>
            </a:r>
          </a:p>
          <a:p>
            <a:r>
              <a:rPr lang="en-IN" dirty="0"/>
              <a:t>q3_marketing = </a:t>
            </a:r>
            <a:r>
              <a:rPr lang="en-IN" dirty="0" err="1"/>
              <a:t>np.percentile</a:t>
            </a:r>
            <a:r>
              <a:rPr lang="en-IN" dirty="0"/>
              <a:t>(</a:t>
            </a:r>
            <a:r>
              <a:rPr lang="en-IN" dirty="0" err="1"/>
              <a:t>marketing_ratings</a:t>
            </a:r>
            <a:r>
              <a:rPr lang="en-IN" dirty="0"/>
              <a:t>, 75)</a:t>
            </a:r>
          </a:p>
          <a:p>
            <a:endParaRPr lang="en-IN" dirty="0"/>
          </a:p>
          <a:p>
            <a:r>
              <a:rPr lang="en-IN" dirty="0"/>
              <a:t>q1_finance = </a:t>
            </a:r>
            <a:r>
              <a:rPr lang="en-IN" dirty="0" err="1"/>
              <a:t>np.percentile</a:t>
            </a:r>
            <a:r>
              <a:rPr lang="en-IN" dirty="0"/>
              <a:t>(</a:t>
            </a:r>
            <a:r>
              <a:rPr lang="en-IN" dirty="0" err="1"/>
              <a:t>finance_ratings</a:t>
            </a:r>
            <a:r>
              <a:rPr lang="en-IN" dirty="0"/>
              <a:t>, 25)</a:t>
            </a:r>
          </a:p>
          <a:p>
            <a:r>
              <a:rPr lang="en-IN" dirty="0"/>
              <a:t>q2_finance = </a:t>
            </a:r>
            <a:r>
              <a:rPr lang="en-IN" dirty="0" err="1"/>
              <a:t>np.percentile</a:t>
            </a:r>
            <a:r>
              <a:rPr lang="en-IN" dirty="0"/>
              <a:t>(</a:t>
            </a:r>
            <a:r>
              <a:rPr lang="en-IN" dirty="0" err="1"/>
              <a:t>finance_ratings</a:t>
            </a:r>
            <a:r>
              <a:rPr lang="en-IN" dirty="0"/>
              <a:t>, 50)</a:t>
            </a:r>
          </a:p>
          <a:p>
            <a:r>
              <a:rPr lang="en-IN" dirty="0"/>
              <a:t>q3_finance = </a:t>
            </a:r>
            <a:r>
              <a:rPr lang="en-IN" dirty="0" err="1"/>
              <a:t>np.percentile</a:t>
            </a:r>
            <a:r>
              <a:rPr lang="en-IN" dirty="0"/>
              <a:t>(</a:t>
            </a:r>
            <a:r>
              <a:rPr lang="en-IN" dirty="0" err="1"/>
              <a:t>finance_ratings</a:t>
            </a:r>
            <a:r>
              <a:rPr lang="en-IN" dirty="0"/>
              <a:t>, 75)</a:t>
            </a:r>
          </a:p>
          <a:p>
            <a:endParaRPr lang="en-IN" dirty="0"/>
          </a:p>
          <a:p>
            <a:r>
              <a:rPr lang="en-IN" dirty="0"/>
              <a:t>q1_operations = </a:t>
            </a:r>
            <a:r>
              <a:rPr lang="en-IN" dirty="0" err="1"/>
              <a:t>np.percentile</a:t>
            </a:r>
            <a:r>
              <a:rPr lang="en-IN" dirty="0"/>
              <a:t>(</a:t>
            </a:r>
            <a:r>
              <a:rPr lang="en-IN" dirty="0" err="1"/>
              <a:t>operations_ratings</a:t>
            </a:r>
            <a:r>
              <a:rPr lang="en-IN" dirty="0"/>
              <a:t>, 25)</a:t>
            </a:r>
          </a:p>
          <a:p>
            <a:r>
              <a:rPr lang="en-IN" dirty="0"/>
              <a:t>q2_operations = </a:t>
            </a:r>
            <a:r>
              <a:rPr lang="en-IN" dirty="0" err="1"/>
              <a:t>np.percentile</a:t>
            </a:r>
            <a:r>
              <a:rPr lang="en-IN" dirty="0"/>
              <a:t>(</a:t>
            </a:r>
            <a:r>
              <a:rPr lang="en-IN" dirty="0" err="1"/>
              <a:t>operations_ratings</a:t>
            </a:r>
            <a:r>
              <a:rPr lang="en-IN" dirty="0"/>
              <a:t>, 50)</a:t>
            </a:r>
          </a:p>
          <a:p>
            <a:r>
              <a:rPr lang="en-IN" dirty="0"/>
              <a:t>q3_operations = </a:t>
            </a:r>
            <a:r>
              <a:rPr lang="en-IN" dirty="0" err="1"/>
              <a:t>np.percentile</a:t>
            </a:r>
            <a:r>
              <a:rPr lang="en-IN" dirty="0"/>
              <a:t>(</a:t>
            </a:r>
            <a:r>
              <a:rPr lang="en-IN" dirty="0" err="1"/>
              <a:t>operations_ratings</a:t>
            </a:r>
            <a:r>
              <a:rPr lang="en-IN" dirty="0"/>
              <a:t>, 75)</a:t>
            </a:r>
          </a:p>
          <a:p>
            <a:endParaRPr lang="en-IN" dirty="0"/>
          </a:p>
          <a:p>
            <a:r>
              <a:rPr lang="en-IN" dirty="0"/>
              <a:t># Display quartiles for each department</a:t>
            </a:r>
          </a:p>
          <a:p>
            <a:r>
              <a:rPr lang="en-IN" dirty="0"/>
              <a:t>print("Marketing Department Quartiles:")</a:t>
            </a:r>
          </a:p>
          <a:p>
            <a:r>
              <a:rPr lang="en-IN" dirty="0"/>
              <a:t>print("Q1 (25th percentile):", q1_marketing)</a:t>
            </a:r>
          </a:p>
          <a:p>
            <a:r>
              <a:rPr lang="en-IN" dirty="0"/>
              <a:t>print("Q2 (50th percentile - Median):", q2_marketing)</a:t>
            </a:r>
          </a:p>
          <a:p>
            <a:r>
              <a:rPr lang="en-IN" dirty="0"/>
              <a:t>print("Q3 (75th percentile):", q3_marketing)</a:t>
            </a:r>
          </a:p>
          <a:p>
            <a:r>
              <a:rPr lang="en-IN" dirty="0"/>
              <a:t>print("\</a:t>
            </a:r>
            <a:r>
              <a:rPr lang="en-IN" dirty="0" err="1"/>
              <a:t>nFinance</a:t>
            </a:r>
            <a:r>
              <a:rPr lang="en-IN" dirty="0"/>
              <a:t> Department Quartiles:")</a:t>
            </a:r>
          </a:p>
          <a:p>
            <a:r>
              <a:rPr lang="en-IN" dirty="0"/>
              <a:t>print("Q1 (25th percentile):", q1_finance)</a:t>
            </a:r>
          </a:p>
          <a:p>
            <a:r>
              <a:rPr lang="en-IN" dirty="0"/>
              <a:t>print("Q2 (50th percentile - Median):", q2_finance)</a:t>
            </a:r>
          </a:p>
          <a:p>
            <a:r>
              <a:rPr lang="en-IN" dirty="0"/>
              <a:t>print("Q3 (75th percentile):", q3_finance)</a:t>
            </a:r>
          </a:p>
          <a:p>
            <a:r>
              <a:rPr lang="en-IN" dirty="0"/>
              <a:t>print("\</a:t>
            </a:r>
            <a:r>
              <a:rPr lang="en-IN" dirty="0" err="1"/>
              <a:t>nOperations</a:t>
            </a:r>
            <a:r>
              <a:rPr lang="en-IN" dirty="0"/>
              <a:t> Department Quartiles:")</a:t>
            </a:r>
          </a:p>
          <a:p>
            <a:r>
              <a:rPr lang="en-IN" dirty="0"/>
              <a:t>print("Q1 (25th percentile):", q1_operations)</a:t>
            </a:r>
          </a:p>
          <a:p>
            <a:r>
              <a:rPr lang="en-IN" dirty="0"/>
              <a:t>print("Q2 (50th percentile - Median):", q2_operations)</a:t>
            </a:r>
          </a:p>
          <a:p>
            <a:r>
              <a:rPr lang="en-IN" dirty="0"/>
              <a:t>print("Q3 (75th percentile):", q3_operations)</a:t>
            </a:r>
          </a:p>
          <a:p>
            <a:endParaRPr lang="en-IN" dirty="0"/>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45</a:t>
            </a:fld>
            <a:endParaRPr lang="en-IN"/>
          </a:p>
        </p:txBody>
      </p:sp>
    </p:spTree>
    <p:extLst>
      <p:ext uri="{BB962C8B-B14F-4D97-AF65-F5344CB8AC3E}">
        <p14:creationId xmlns:p14="http://schemas.microsoft.com/office/powerpoint/2010/main" val="1865294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inotype-Roman"/>
              </a:rPr>
              <a:t>The preceding diagram illustrates the fact that the box goes from the upper to the lower</a:t>
            </a:r>
          </a:p>
          <a:p>
            <a:pPr algn="l"/>
            <a:r>
              <a:rPr lang="en-US" sz="1800" b="0" i="0" u="none" strike="noStrike" baseline="0" dirty="0">
                <a:latin typeface="PalatinoLinotype-Roman"/>
              </a:rPr>
              <a:t>quartile (around 62 and 73), while the whiskers (the bars extending from the box) go to a</a:t>
            </a:r>
          </a:p>
          <a:p>
            <a:pPr algn="l"/>
            <a:r>
              <a:rPr lang="en-US" sz="1800" b="0" i="0" u="none" strike="noStrike" baseline="0" dirty="0">
                <a:latin typeface="PalatinoLinotype-Roman"/>
              </a:rPr>
              <a:t>minimum of 56 and a maximum of 90. The red line is the median (around 67), whereas the</a:t>
            </a:r>
          </a:p>
          <a:p>
            <a:pPr algn="l"/>
            <a:r>
              <a:rPr lang="en-US" sz="1800" b="0" i="0" u="none" strike="noStrike" baseline="0" dirty="0">
                <a:latin typeface="PalatinoLinotype-Roman"/>
              </a:rPr>
              <a:t>little triangle (green color) is the mean.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46</a:t>
            </a:fld>
            <a:endParaRPr lang="en-IN"/>
          </a:p>
        </p:txBody>
      </p:sp>
    </p:spTree>
    <p:extLst>
      <p:ext uri="{BB962C8B-B14F-4D97-AF65-F5344CB8AC3E}">
        <p14:creationId xmlns:p14="http://schemas.microsoft.com/office/powerpoint/2010/main" val="312323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20000"/>
              </a:lnSpc>
              <a:buNone/>
            </a:pPr>
            <a:r>
              <a:rPr lang="en-US" dirty="0">
                <a:latin typeface="Söhne"/>
              </a:rPr>
              <a:t>Central tendency is a statistical measure that </a:t>
            </a:r>
            <a:r>
              <a:rPr lang="en-US" b="1" dirty="0">
                <a:latin typeface="Söhne"/>
              </a:rPr>
              <a:t>represents the center or middle of a distribution of data values</a:t>
            </a:r>
            <a:r>
              <a:rPr lang="en-US" dirty="0">
                <a:latin typeface="Söhne"/>
              </a:rPr>
              <a:t>. It provides a summary of the "typical" or "central" value around which the data points tend to cluster</a:t>
            </a:r>
          </a:p>
          <a:p>
            <a:pPr marL="0" indent="0" algn="just">
              <a:lnSpc>
                <a:spcPct val="120000"/>
              </a:lnSpc>
              <a:buNone/>
            </a:pPr>
            <a:endParaRPr lang="en-IN" i="0" dirty="0">
              <a:effectLst/>
              <a:latin typeface="Söhne"/>
            </a:endParaRPr>
          </a:p>
          <a:p>
            <a:pPr algn="just">
              <a:lnSpc>
                <a:spcPct val="120000"/>
              </a:lnSpc>
              <a:buFont typeface="+mj-lt"/>
              <a:buAutoNum type="arabicPeriod"/>
            </a:pPr>
            <a:r>
              <a:rPr lang="en-US" b="1" i="0" dirty="0">
                <a:effectLst/>
                <a:latin typeface="Söhne"/>
              </a:rPr>
              <a:t>Mean (Average):</a:t>
            </a:r>
            <a:r>
              <a:rPr lang="en-US" b="0" i="0" dirty="0">
                <a:effectLst/>
                <a:latin typeface="Söhne"/>
              </a:rPr>
              <a:t> The mean is calculated by summing up all the values in a dataset and then dividing by the number of observations. </a:t>
            </a:r>
            <a:r>
              <a:rPr lang="en-US" b="1" i="0" dirty="0">
                <a:solidFill>
                  <a:srgbClr val="FF0000"/>
                </a:solidFill>
                <a:effectLst/>
                <a:latin typeface="Söhne"/>
              </a:rPr>
              <a:t>It is highly sensitive to extreme values (outliers) in the dataset.</a:t>
            </a:r>
          </a:p>
          <a:p>
            <a:pPr algn="just">
              <a:lnSpc>
                <a:spcPct val="120000"/>
              </a:lnSpc>
              <a:buFont typeface="+mj-lt"/>
              <a:buAutoNum type="arabicPeriod"/>
            </a:pPr>
            <a:r>
              <a:rPr lang="en-US" b="1" i="0" dirty="0">
                <a:effectLst/>
                <a:latin typeface="Söhne"/>
              </a:rPr>
              <a:t>Median:</a:t>
            </a:r>
            <a:r>
              <a:rPr lang="en-US" b="0" i="0" dirty="0">
                <a:effectLst/>
                <a:latin typeface="Söhne"/>
              </a:rPr>
              <a:t> The median is the middle value in a dataset when it is ordered from smallest to largest. </a:t>
            </a:r>
            <a:r>
              <a:rPr lang="en-US" b="1" i="0" dirty="0">
                <a:effectLst/>
                <a:latin typeface="Söhne"/>
              </a:rPr>
              <a:t>If there is an even number of observations, the median is the average of the two middle values</a:t>
            </a:r>
            <a:r>
              <a:rPr lang="en-US" b="0" i="0" dirty="0">
                <a:effectLst/>
                <a:latin typeface="Söhne"/>
              </a:rPr>
              <a:t>. The median is </a:t>
            </a:r>
            <a:r>
              <a:rPr lang="en-US" b="0" i="0" dirty="0">
                <a:solidFill>
                  <a:srgbClr val="FF0000"/>
                </a:solidFill>
                <a:effectLst/>
                <a:latin typeface="Söhne"/>
              </a:rPr>
              <a:t>less sensitive to extreme values than the mean </a:t>
            </a:r>
            <a:r>
              <a:rPr lang="en-US" b="0" i="0" dirty="0">
                <a:effectLst/>
                <a:latin typeface="Söhne"/>
              </a:rPr>
              <a:t>and is particularly useful when the data has outliers.</a:t>
            </a:r>
          </a:p>
          <a:p>
            <a:pPr algn="just">
              <a:lnSpc>
                <a:spcPct val="120000"/>
              </a:lnSpc>
              <a:buFont typeface="+mj-lt"/>
              <a:buAutoNum type="arabicPeriod"/>
            </a:pPr>
            <a:r>
              <a:rPr lang="en-US" b="1" i="0" dirty="0">
                <a:effectLst/>
                <a:latin typeface="Söhne"/>
              </a:rPr>
              <a:t>Mode:</a:t>
            </a:r>
            <a:r>
              <a:rPr lang="en-US" b="0" i="0" dirty="0">
                <a:effectLst/>
                <a:latin typeface="Söhne"/>
              </a:rPr>
              <a:t> The mode is the value or values that occur most frequently in a dataset. A dataset may have </a:t>
            </a:r>
            <a:r>
              <a:rPr lang="en-US" b="0" i="0" dirty="0">
                <a:solidFill>
                  <a:srgbClr val="FF0000"/>
                </a:solidFill>
                <a:effectLst/>
                <a:latin typeface="Söhne"/>
              </a:rPr>
              <a:t>no mode, one mode (unimodal), or more than one mode (multimodal).</a:t>
            </a:r>
          </a:p>
          <a:p>
            <a:pPr lvl="1"/>
            <a:endParaRPr lang="en-IN" dirty="0"/>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a:t>
            </a:fld>
            <a:endParaRPr lang="en-IN"/>
          </a:p>
        </p:txBody>
      </p:sp>
    </p:spTree>
    <p:extLst>
      <p:ext uri="{BB962C8B-B14F-4D97-AF65-F5344CB8AC3E}">
        <p14:creationId xmlns:p14="http://schemas.microsoft.com/office/powerpoint/2010/main" val="274874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inotype-Roman"/>
              </a:rPr>
              <a:t>From the graph, it is clear that the minimum score obtained by the students was around 32,</a:t>
            </a:r>
          </a:p>
          <a:p>
            <a:pPr algn="l"/>
            <a:r>
              <a:rPr lang="en-US" sz="1800" b="0" i="0" u="none" strike="noStrike" baseline="0" dirty="0">
                <a:latin typeface="PalatinoLinotype-Roman"/>
              </a:rPr>
              <a:t>while the maximum score obtained was 90, which was in the computer science subject.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47</a:t>
            </a:fld>
            <a:endParaRPr lang="en-IN"/>
          </a:p>
        </p:txBody>
      </p:sp>
    </p:spTree>
    <p:extLst>
      <p:ext uri="{BB962C8B-B14F-4D97-AF65-F5344CB8AC3E}">
        <p14:creationId xmlns:p14="http://schemas.microsoft.com/office/powerpoint/2010/main" val="2476877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374151"/>
                </a:solidFill>
                <a:effectLst/>
                <a:latin typeface="Söhne"/>
              </a:rPr>
              <a:t>Split</a:t>
            </a:r>
            <a:r>
              <a:rPr lang="en-US" b="0" i="0" dirty="0">
                <a:solidFill>
                  <a:srgbClr val="374151"/>
                </a:solidFill>
                <a:effectLst/>
                <a:latin typeface="Söhne"/>
              </a:rPr>
              <a:t> the dataset into groups based on one or more factors.</a:t>
            </a:r>
          </a:p>
          <a:p>
            <a:pPr algn="l">
              <a:buFont typeface="Arial" panose="020B0604020202020204" pitchFamily="34" charset="0"/>
              <a:buChar char="•"/>
            </a:pPr>
            <a:r>
              <a:rPr lang="en-US" b="1" i="0" dirty="0">
                <a:solidFill>
                  <a:srgbClr val="374151"/>
                </a:solidFill>
                <a:effectLst/>
                <a:latin typeface="Söhne"/>
              </a:rPr>
              <a:t>Apply</a:t>
            </a:r>
            <a:r>
              <a:rPr lang="en-US" b="0" i="0" dirty="0">
                <a:solidFill>
                  <a:srgbClr val="374151"/>
                </a:solidFill>
                <a:effectLst/>
                <a:latin typeface="Söhne"/>
              </a:rPr>
              <a:t> a function or computation to each group independently.</a:t>
            </a:r>
          </a:p>
          <a:p>
            <a:pPr algn="l">
              <a:buFont typeface="Arial" panose="020B0604020202020204" pitchFamily="34" charset="0"/>
              <a:buChar char="•"/>
            </a:pPr>
            <a:r>
              <a:rPr lang="en-US" b="1" i="0" dirty="0">
                <a:solidFill>
                  <a:srgbClr val="374151"/>
                </a:solidFill>
                <a:effectLst/>
                <a:latin typeface="Söhne"/>
              </a:rPr>
              <a:t>Combine</a:t>
            </a:r>
            <a:r>
              <a:rPr lang="en-US" b="0" i="0" dirty="0">
                <a:solidFill>
                  <a:srgbClr val="374151"/>
                </a:solidFill>
                <a:effectLst/>
                <a:latin typeface="Söhne"/>
              </a:rPr>
              <a:t> the results back into a single dataset.</a:t>
            </a:r>
          </a:p>
          <a:p>
            <a:endParaRPr lang="en-IN" dirty="0"/>
          </a:p>
          <a:p>
            <a:r>
              <a:rPr lang="en-IN" dirty="0"/>
              <a:t>import pandas as pd</a:t>
            </a:r>
          </a:p>
          <a:p>
            <a:endParaRPr lang="en-IN" dirty="0"/>
          </a:p>
          <a:p>
            <a:r>
              <a:rPr lang="en-IN" dirty="0"/>
              <a:t># Sample sales data</a:t>
            </a:r>
          </a:p>
          <a:p>
            <a:r>
              <a:rPr lang="en-IN" dirty="0"/>
              <a:t>data = {</a:t>
            </a:r>
          </a:p>
          <a:p>
            <a:r>
              <a:rPr lang="en-IN" dirty="0"/>
              <a:t>    '</a:t>
            </a:r>
            <a:r>
              <a:rPr lang="en-IN" dirty="0" err="1"/>
              <a:t>Product_Category</a:t>
            </a:r>
            <a:r>
              <a:rPr lang="en-IN" dirty="0"/>
              <a:t>': ['A', 'B', 'A', 'C', 'B', 'C', 'A', 'B', 'C'],</a:t>
            </a:r>
          </a:p>
          <a:p>
            <a:r>
              <a:rPr lang="en-IN" dirty="0"/>
              <a:t>    'Sales': [100, 150, 200, 120, 180, 90, 210, 160, 80]</a:t>
            </a:r>
          </a:p>
          <a:p>
            <a:r>
              <a:rPr lang="en-IN" dirty="0"/>
              <a:t>}</a:t>
            </a:r>
          </a:p>
          <a:p>
            <a:endParaRPr lang="en-IN" dirty="0"/>
          </a:p>
          <a:p>
            <a:r>
              <a:rPr lang="en-IN" dirty="0"/>
              <a:t>df = </a:t>
            </a:r>
            <a:r>
              <a:rPr lang="en-IN" dirty="0" err="1"/>
              <a:t>pd.DataFrame</a:t>
            </a:r>
            <a:r>
              <a:rPr lang="en-IN" dirty="0"/>
              <a:t>(data)</a:t>
            </a:r>
          </a:p>
          <a:p>
            <a:endParaRPr lang="en-IN" dirty="0"/>
          </a:p>
          <a:p>
            <a:r>
              <a:rPr lang="en-IN" dirty="0"/>
              <a:t># Define a custom function for range calculation</a:t>
            </a:r>
          </a:p>
          <a:p>
            <a:r>
              <a:rPr lang="en-IN" dirty="0"/>
              <a:t>def </a:t>
            </a:r>
            <a:r>
              <a:rPr lang="en-IN" dirty="0" err="1"/>
              <a:t>sales_range</a:t>
            </a:r>
            <a:r>
              <a:rPr lang="en-IN" dirty="0"/>
              <a:t>(x):</a:t>
            </a:r>
          </a:p>
          <a:p>
            <a:r>
              <a:rPr lang="en-IN" dirty="0"/>
              <a:t>    return </a:t>
            </a:r>
            <a:r>
              <a:rPr lang="en-IN" dirty="0" err="1"/>
              <a:t>x.max</a:t>
            </a:r>
            <a:r>
              <a:rPr lang="en-IN" dirty="0"/>
              <a:t>() - </a:t>
            </a:r>
            <a:r>
              <a:rPr lang="en-IN" dirty="0" err="1"/>
              <a:t>x.min</a:t>
            </a:r>
            <a:r>
              <a:rPr lang="en-IN" dirty="0"/>
              <a:t>()</a:t>
            </a:r>
          </a:p>
          <a:p>
            <a:endParaRPr lang="en-IN" dirty="0"/>
          </a:p>
          <a:p>
            <a:r>
              <a:rPr lang="en-IN" dirty="0"/>
              <a:t># Apply the custom function using </a:t>
            </a:r>
            <a:r>
              <a:rPr lang="en-IN" dirty="0" err="1"/>
              <a:t>agg</a:t>
            </a:r>
            <a:r>
              <a:rPr lang="en-IN" dirty="0"/>
              <a:t>()</a:t>
            </a:r>
          </a:p>
          <a:p>
            <a:r>
              <a:rPr lang="en-IN" dirty="0"/>
              <a:t>result = </a:t>
            </a:r>
            <a:r>
              <a:rPr lang="en-IN" dirty="0" err="1"/>
              <a:t>df.groupby</a:t>
            </a:r>
            <a:r>
              <a:rPr lang="en-IN" dirty="0"/>
              <a:t>('</a:t>
            </a:r>
            <a:r>
              <a:rPr lang="en-IN" dirty="0" err="1"/>
              <a:t>Product_Category</a:t>
            </a:r>
            <a:r>
              <a:rPr lang="en-IN" dirty="0"/>
              <a:t>')['Sales'].</a:t>
            </a:r>
            <a:r>
              <a:rPr lang="en-IN" dirty="0" err="1"/>
              <a:t>agg</a:t>
            </a:r>
            <a:r>
              <a:rPr lang="en-IN" dirty="0"/>
              <a:t>(</a:t>
            </a:r>
            <a:r>
              <a:rPr lang="en-IN" dirty="0" err="1"/>
              <a:t>sales_range</a:t>
            </a:r>
            <a:r>
              <a:rPr lang="en-IN" dirty="0"/>
              <a:t>)</a:t>
            </a:r>
          </a:p>
          <a:p>
            <a:endParaRPr lang="en-IN" dirty="0"/>
          </a:p>
          <a:p>
            <a:r>
              <a:rPr lang="en-IN" dirty="0"/>
              <a:t>print(result)</a:t>
            </a:r>
          </a:p>
          <a:p>
            <a:endParaRPr lang="en-IN" dirty="0"/>
          </a:p>
          <a:p>
            <a:endParaRPr lang="en-IN" dirty="0"/>
          </a:p>
          <a:p>
            <a:r>
              <a:rPr lang="en-IN" dirty="0"/>
              <a:t>import pandas as pd</a:t>
            </a:r>
          </a:p>
          <a:p>
            <a:endParaRPr lang="en-IN" dirty="0"/>
          </a:p>
          <a:p>
            <a:r>
              <a:rPr lang="en-IN" dirty="0"/>
              <a:t># Sample sales data</a:t>
            </a:r>
          </a:p>
          <a:p>
            <a:r>
              <a:rPr lang="en-IN" dirty="0"/>
              <a:t>data = {</a:t>
            </a:r>
          </a:p>
          <a:p>
            <a:r>
              <a:rPr lang="en-IN" dirty="0"/>
              <a:t>    '</a:t>
            </a:r>
            <a:r>
              <a:rPr lang="en-IN" dirty="0" err="1"/>
              <a:t>Product_Category</a:t>
            </a:r>
            <a:r>
              <a:rPr lang="en-IN" dirty="0"/>
              <a:t>': ['A', 'B', 'A', 'C', 'B', 'C', 'A', 'B', 'C'],</a:t>
            </a:r>
          </a:p>
          <a:p>
            <a:r>
              <a:rPr lang="en-IN" dirty="0"/>
              <a:t>    'Sales': [100, 150, 200, 120, 180, 90, 210, 160, 80]</a:t>
            </a:r>
          </a:p>
          <a:p>
            <a:r>
              <a:rPr lang="en-IN" dirty="0"/>
              <a:t>}</a:t>
            </a:r>
          </a:p>
          <a:p>
            <a:endParaRPr lang="en-IN" dirty="0"/>
          </a:p>
          <a:p>
            <a:r>
              <a:rPr lang="en-IN" dirty="0"/>
              <a:t>df = </a:t>
            </a:r>
            <a:r>
              <a:rPr lang="en-IN" dirty="0" err="1"/>
              <a:t>pd.DataFrame</a:t>
            </a:r>
            <a:r>
              <a:rPr lang="en-IN" dirty="0"/>
              <a:t>(data)</a:t>
            </a:r>
          </a:p>
          <a:p>
            <a:endParaRPr lang="en-IN" dirty="0"/>
          </a:p>
          <a:p>
            <a:r>
              <a:rPr lang="en-IN" dirty="0"/>
              <a:t># Define a function for z-score normalization</a:t>
            </a:r>
          </a:p>
          <a:p>
            <a:r>
              <a:rPr lang="en-IN" dirty="0"/>
              <a:t>def </a:t>
            </a:r>
            <a:r>
              <a:rPr lang="en-IN" dirty="0" err="1"/>
              <a:t>zscore_normalize</a:t>
            </a:r>
            <a:r>
              <a:rPr lang="en-IN" dirty="0"/>
              <a:t>(x):</a:t>
            </a:r>
          </a:p>
          <a:p>
            <a:r>
              <a:rPr lang="en-IN" dirty="0"/>
              <a:t>    return (x - </a:t>
            </a:r>
            <a:r>
              <a:rPr lang="en-IN" dirty="0" err="1"/>
              <a:t>x.mean</a:t>
            </a:r>
            <a:r>
              <a:rPr lang="en-IN" dirty="0"/>
              <a:t>()) / </a:t>
            </a:r>
            <a:r>
              <a:rPr lang="en-IN" dirty="0" err="1"/>
              <a:t>x.std</a:t>
            </a:r>
            <a:r>
              <a:rPr lang="en-IN" dirty="0"/>
              <a:t>()</a:t>
            </a:r>
          </a:p>
          <a:p>
            <a:endParaRPr lang="en-IN" dirty="0"/>
          </a:p>
          <a:p>
            <a:r>
              <a:rPr lang="en-IN" dirty="0"/>
              <a:t># Transform 'Sales' column group-wise</a:t>
            </a:r>
          </a:p>
          <a:p>
            <a:r>
              <a:rPr lang="en-IN" dirty="0"/>
              <a:t>df['</a:t>
            </a:r>
            <a:r>
              <a:rPr lang="en-IN" dirty="0" err="1"/>
              <a:t>Sales_Normalized</a:t>
            </a:r>
            <a:r>
              <a:rPr lang="en-IN" dirty="0"/>
              <a:t>'] = </a:t>
            </a:r>
            <a:r>
              <a:rPr lang="en-IN" dirty="0" err="1"/>
              <a:t>df.groupby</a:t>
            </a:r>
            <a:r>
              <a:rPr lang="en-IN" dirty="0"/>
              <a:t>('</a:t>
            </a:r>
            <a:r>
              <a:rPr lang="en-IN" dirty="0" err="1"/>
              <a:t>Product_Category</a:t>
            </a:r>
            <a:r>
              <a:rPr lang="en-IN" dirty="0"/>
              <a:t>')['Sales'].transform(</a:t>
            </a:r>
            <a:r>
              <a:rPr lang="en-IN" dirty="0" err="1"/>
              <a:t>zscore_normalize</a:t>
            </a:r>
            <a:r>
              <a:rPr lang="en-IN" dirty="0"/>
              <a:t>)</a:t>
            </a:r>
          </a:p>
          <a:p>
            <a:endParaRPr lang="en-IN" dirty="0"/>
          </a:p>
          <a:p>
            <a:r>
              <a:rPr lang="en-IN" dirty="0"/>
              <a:t>print(df)</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48</a:t>
            </a:fld>
            <a:endParaRPr lang="en-IN"/>
          </a:p>
        </p:txBody>
      </p:sp>
    </p:spTree>
    <p:extLst>
      <p:ext uri="{BB962C8B-B14F-4D97-AF65-F5344CB8AC3E}">
        <p14:creationId xmlns:p14="http://schemas.microsoft.com/office/powerpoint/2010/main" val="42577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latin typeface="PalatinoLinotype-Roman"/>
              </a:rPr>
              <a:t>As you can see, there are multiple columns with categorical variables.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49</a:t>
            </a:fld>
            <a:endParaRPr lang="en-IN"/>
          </a:p>
        </p:txBody>
      </p:sp>
    </p:spTree>
    <p:extLst>
      <p:ext uri="{BB962C8B-B14F-4D97-AF65-F5344CB8AC3E}">
        <p14:creationId xmlns:p14="http://schemas.microsoft.com/office/powerpoint/2010/main" val="2512292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Pandas, the </a:t>
            </a:r>
            <a:r>
              <a:rPr lang="en-US" dirty="0"/>
              <a:t>first()</a:t>
            </a:r>
            <a:r>
              <a:rPr lang="en-US" b="0" i="0" dirty="0">
                <a:solidFill>
                  <a:srgbClr val="374151"/>
                </a:solidFill>
                <a:effectLst/>
                <a:latin typeface="Söhne"/>
              </a:rPr>
              <a:t> function retrieves the first row of each group in a </a:t>
            </a:r>
            <a:r>
              <a:rPr lang="en-US" b="0" i="0" dirty="0" err="1">
                <a:solidFill>
                  <a:srgbClr val="374151"/>
                </a:solidFill>
                <a:effectLst/>
                <a:latin typeface="Söhne"/>
              </a:rPr>
              <a:t>DataFrame</a:t>
            </a:r>
            <a:r>
              <a:rPr lang="en-US" b="0" i="0" dirty="0">
                <a:solidFill>
                  <a:srgbClr val="374151"/>
                </a:solidFill>
                <a:effectLst/>
                <a:latin typeface="Söhne"/>
              </a:rPr>
              <a:t>. When used with double grouping, it returns the first row of each subgroup created by the two grouping columns.</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51</a:t>
            </a:fld>
            <a:endParaRPr lang="en-IN"/>
          </a:p>
        </p:txBody>
      </p:sp>
    </p:spTree>
    <p:extLst>
      <p:ext uri="{BB962C8B-B14F-4D97-AF65-F5344CB8AC3E}">
        <p14:creationId xmlns:p14="http://schemas.microsoft.com/office/powerpoint/2010/main" val="503763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The </a:t>
            </a:r>
            <a:r>
              <a:rPr lang="en-US" dirty="0" err="1"/>
              <a:t>groupby</a:t>
            </a:r>
            <a:r>
              <a:rPr lang="en-US" dirty="0"/>
              <a:t>()</a:t>
            </a:r>
            <a:r>
              <a:rPr lang="en-US" b="0" i="0" dirty="0">
                <a:solidFill>
                  <a:srgbClr val="374151"/>
                </a:solidFill>
                <a:effectLst/>
                <a:latin typeface="Söhne"/>
              </a:rPr>
              <a:t> function is powerful and widely used in data analysis to perform operations on subsets of data based on certain criteria.</a:t>
            </a:r>
          </a:p>
          <a:p>
            <a:pPr algn="l"/>
            <a:r>
              <a:rPr lang="en-US" b="0" i="0" dirty="0">
                <a:solidFill>
                  <a:srgbClr val="374151"/>
                </a:solidFill>
                <a:effectLst/>
                <a:latin typeface="Söhne"/>
              </a:rPr>
              <a:t>Once you've created a </a:t>
            </a:r>
            <a:r>
              <a:rPr lang="en-US" b="0" i="0" dirty="0" err="1">
                <a:solidFill>
                  <a:srgbClr val="374151"/>
                </a:solidFill>
                <a:effectLst/>
                <a:latin typeface="Söhne"/>
              </a:rPr>
              <a:t>GroupBy</a:t>
            </a:r>
            <a:r>
              <a:rPr lang="en-US" b="0" i="0" dirty="0">
                <a:solidFill>
                  <a:srgbClr val="374151"/>
                </a:solidFill>
                <a:effectLst/>
                <a:latin typeface="Söhne"/>
              </a:rPr>
              <a:t> object, you can perform various operations:</a:t>
            </a:r>
          </a:p>
          <a:p>
            <a:pPr algn="l">
              <a:buFont typeface="+mj-lt"/>
              <a:buAutoNum type="arabicPeriod"/>
            </a:pPr>
            <a:r>
              <a:rPr lang="en-US" b="1" i="0" dirty="0">
                <a:solidFill>
                  <a:srgbClr val="374151"/>
                </a:solidFill>
                <a:effectLst/>
                <a:latin typeface="Söhne"/>
              </a:rPr>
              <a:t>Aggregation: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Calculate summary statistics for each group using functions like mean(), sum(), max(), min(), median(), etc.</a:t>
            </a:r>
          </a:p>
          <a:p>
            <a:pPr marL="742950" lvl="1" indent="-285750" algn="l">
              <a:buFont typeface="+mj-lt"/>
              <a:buAutoNum type="arabicPeriod"/>
            </a:pPr>
            <a:r>
              <a:rPr lang="en-US" b="0" i="0" dirty="0">
                <a:solidFill>
                  <a:srgbClr val="374151"/>
                </a:solidFill>
                <a:effectLst/>
                <a:latin typeface="Söhne"/>
              </a:rPr>
              <a:t>Example: grouped['column'].mean()</a:t>
            </a:r>
          </a:p>
          <a:p>
            <a:pPr algn="l">
              <a:buFont typeface="+mj-lt"/>
              <a:buAutoNum type="arabicPeriod"/>
            </a:pPr>
            <a:r>
              <a:rPr lang="en-US" b="1" i="0" dirty="0">
                <a:solidFill>
                  <a:srgbClr val="374151"/>
                </a:solidFill>
                <a:effectLst/>
                <a:latin typeface="Söhne"/>
              </a:rPr>
              <a:t>Transformation: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Apply functions to groups and return transformed data back to the original </a:t>
            </a:r>
            <a:r>
              <a:rPr lang="en-US" b="0" i="0" dirty="0" err="1">
                <a:solidFill>
                  <a:srgbClr val="374151"/>
                </a:solidFill>
                <a:effectLst/>
                <a:latin typeface="Söhne"/>
              </a:rPr>
              <a:t>DataFrame</a:t>
            </a:r>
            <a:r>
              <a:rPr lang="en-US" b="0" i="0" dirty="0">
                <a:solidFill>
                  <a:srgbClr val="374151"/>
                </a:solidFill>
                <a:effectLst/>
                <a:latin typeface="Söhne"/>
              </a:rPr>
              <a:t> while maintaining the shape.</a:t>
            </a:r>
          </a:p>
          <a:p>
            <a:pPr marL="742950" lvl="1" indent="-285750" algn="l">
              <a:buFont typeface="+mj-lt"/>
              <a:buAutoNum type="arabicPeriod"/>
            </a:pPr>
            <a:r>
              <a:rPr lang="en-US" b="0" i="0" dirty="0">
                <a:solidFill>
                  <a:srgbClr val="374151"/>
                </a:solidFill>
                <a:effectLst/>
                <a:latin typeface="Söhne"/>
              </a:rPr>
              <a:t>Example: grouped['column'].transform(lambda x: x - </a:t>
            </a:r>
            <a:r>
              <a:rPr lang="en-US" b="0" i="0" dirty="0" err="1">
                <a:solidFill>
                  <a:srgbClr val="374151"/>
                </a:solidFill>
                <a:effectLst/>
                <a:latin typeface="Söhne"/>
              </a:rPr>
              <a:t>x.mean</a:t>
            </a:r>
            <a:r>
              <a:rPr lang="en-US" b="0" i="0" dirty="0">
                <a:solidFill>
                  <a:srgbClr val="374151"/>
                </a:solidFill>
                <a:effectLst/>
                <a:latin typeface="Söhne"/>
              </a:rPr>
              <a:t>())</a:t>
            </a:r>
          </a:p>
          <a:p>
            <a:pPr algn="l">
              <a:buFont typeface="+mj-lt"/>
              <a:buAutoNum type="arabicPeriod"/>
            </a:pPr>
            <a:r>
              <a:rPr lang="en-US" b="1" i="0" dirty="0">
                <a:solidFill>
                  <a:srgbClr val="374151"/>
                </a:solidFill>
                <a:effectLst/>
                <a:latin typeface="Söhne"/>
              </a:rPr>
              <a:t>Filtering:</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Filter groups based on specific conditions.</a:t>
            </a:r>
          </a:p>
          <a:p>
            <a:pPr marL="742950" lvl="1" indent="-285750" algn="l">
              <a:buFont typeface="+mj-lt"/>
              <a:buAutoNum type="arabicPeriod"/>
            </a:pPr>
            <a:r>
              <a:rPr lang="en-US" b="0" i="0" dirty="0">
                <a:solidFill>
                  <a:srgbClr val="374151"/>
                </a:solidFill>
                <a:effectLst/>
                <a:latin typeface="Söhne"/>
              </a:rPr>
              <a:t>Example: </a:t>
            </a:r>
            <a:r>
              <a:rPr lang="en-US" b="0" i="0" dirty="0" err="1">
                <a:solidFill>
                  <a:srgbClr val="374151"/>
                </a:solidFill>
                <a:effectLst/>
                <a:latin typeface="Söhne"/>
              </a:rPr>
              <a:t>grouped.filter</a:t>
            </a:r>
            <a:r>
              <a:rPr lang="en-US" b="0" i="0" dirty="0">
                <a:solidFill>
                  <a:srgbClr val="374151"/>
                </a:solidFill>
                <a:effectLst/>
                <a:latin typeface="Söhne"/>
              </a:rPr>
              <a:t>(lambda x: x['column'].sum() &gt; threshold)</a:t>
            </a:r>
          </a:p>
          <a:p>
            <a:pPr algn="l">
              <a:buFont typeface="+mj-lt"/>
              <a:buAutoNum type="arabicPeriod"/>
            </a:pPr>
            <a:r>
              <a:rPr lang="en-US" b="1" i="0" dirty="0">
                <a:solidFill>
                  <a:srgbClr val="374151"/>
                </a:solidFill>
                <a:effectLst/>
                <a:latin typeface="Söhne"/>
              </a:rPr>
              <a:t>Iteration:</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Iterate through groups using a for loop to perform custom operations on each group.</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52</a:t>
            </a:fld>
            <a:endParaRPr lang="en-IN"/>
          </a:p>
        </p:txBody>
      </p:sp>
    </p:spTree>
    <p:extLst>
      <p:ext uri="{BB962C8B-B14F-4D97-AF65-F5344CB8AC3E}">
        <p14:creationId xmlns:p14="http://schemas.microsoft.com/office/powerpoint/2010/main" val="77909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pandas as pd</a:t>
            </a:r>
          </a:p>
          <a:p>
            <a:endParaRPr lang="en-IN" dirty="0"/>
          </a:p>
          <a:p>
            <a:r>
              <a:rPr lang="en-IN" dirty="0"/>
              <a:t># Sample sales data (replace this with your actual dataset)</a:t>
            </a:r>
          </a:p>
          <a:p>
            <a:r>
              <a:rPr lang="en-IN" dirty="0"/>
              <a:t>data = {</a:t>
            </a:r>
          </a:p>
          <a:p>
            <a:r>
              <a:rPr lang="en-IN" dirty="0"/>
              <a:t>    '</a:t>
            </a:r>
            <a:r>
              <a:rPr lang="en-IN" dirty="0" err="1"/>
              <a:t>Customer_ID</a:t>
            </a:r>
            <a:r>
              <a:rPr lang="en-IN" dirty="0"/>
              <a:t>': [1, 2, 3, 1, 2, 3, 1, 2, 3],</a:t>
            </a:r>
          </a:p>
          <a:p>
            <a:r>
              <a:rPr lang="en-IN" dirty="0"/>
              <a:t>    '</a:t>
            </a:r>
            <a:r>
              <a:rPr lang="en-IN" dirty="0" err="1"/>
              <a:t>Product_Category</a:t>
            </a:r>
            <a:r>
              <a:rPr lang="en-IN" dirty="0"/>
              <a:t>': ['A', 'B', 'A', 'B', 'A', 'B', 'A', 'B', 'A'],</a:t>
            </a:r>
          </a:p>
          <a:p>
            <a:r>
              <a:rPr lang="en-IN" dirty="0"/>
              <a:t>    '</a:t>
            </a:r>
            <a:r>
              <a:rPr lang="en-IN" dirty="0" err="1"/>
              <a:t>Purchase_Amount</a:t>
            </a:r>
            <a:r>
              <a:rPr lang="en-IN" dirty="0"/>
              <a:t>': [100, 150, 200, 120, 180, 90, 210, 160, 80]</a:t>
            </a:r>
          </a:p>
          <a:p>
            <a:r>
              <a:rPr lang="en-IN" dirty="0"/>
              <a:t>}</a:t>
            </a:r>
          </a:p>
          <a:p>
            <a:endParaRPr lang="en-IN" dirty="0"/>
          </a:p>
          <a:p>
            <a:r>
              <a:rPr lang="en-IN" dirty="0" err="1"/>
              <a:t>sales_data</a:t>
            </a:r>
            <a:r>
              <a:rPr lang="en-IN" dirty="0"/>
              <a:t> = </a:t>
            </a:r>
            <a:r>
              <a:rPr lang="en-IN" dirty="0" err="1"/>
              <a:t>pd.DataFrame</a:t>
            </a:r>
            <a:r>
              <a:rPr lang="en-IN" dirty="0"/>
              <a:t>(data)</a:t>
            </a:r>
          </a:p>
          <a:p>
            <a:endParaRPr lang="en-IN" dirty="0"/>
          </a:p>
          <a:p>
            <a:r>
              <a:rPr lang="en-IN" dirty="0"/>
              <a:t># 1. Calculate the average purchase amount per product category</a:t>
            </a:r>
          </a:p>
          <a:p>
            <a:r>
              <a:rPr lang="en-IN" dirty="0" err="1"/>
              <a:t>avg_purchase_per_category</a:t>
            </a:r>
            <a:r>
              <a:rPr lang="en-IN" dirty="0"/>
              <a:t> = </a:t>
            </a:r>
            <a:r>
              <a:rPr lang="en-IN" dirty="0" err="1"/>
              <a:t>sales_data.groupby</a:t>
            </a:r>
            <a:r>
              <a:rPr lang="en-IN" dirty="0"/>
              <a:t>('</a:t>
            </a:r>
            <a:r>
              <a:rPr lang="en-IN" dirty="0" err="1"/>
              <a:t>Product_Category</a:t>
            </a:r>
            <a:r>
              <a:rPr lang="en-IN" dirty="0"/>
              <a:t>')['</a:t>
            </a:r>
            <a:r>
              <a:rPr lang="en-IN" dirty="0" err="1"/>
              <a:t>Purchase_Amount</a:t>
            </a:r>
            <a:r>
              <a:rPr lang="en-IN" dirty="0"/>
              <a:t>'].mean()</a:t>
            </a:r>
          </a:p>
          <a:p>
            <a:r>
              <a:rPr lang="en-IN" dirty="0"/>
              <a:t>print("Average Purchase Amount per Category:")</a:t>
            </a:r>
          </a:p>
          <a:p>
            <a:r>
              <a:rPr lang="en-IN" dirty="0"/>
              <a:t>print(</a:t>
            </a:r>
            <a:r>
              <a:rPr lang="en-IN" dirty="0" err="1"/>
              <a:t>avg_purchase_per_category</a:t>
            </a:r>
            <a:r>
              <a:rPr lang="en-IN" dirty="0"/>
              <a:t>)</a:t>
            </a:r>
          </a:p>
          <a:p>
            <a:endParaRPr lang="en-IN" dirty="0"/>
          </a:p>
          <a:p>
            <a:r>
              <a:rPr lang="en-IN" dirty="0"/>
              <a:t># 2. Identify the top-spending customer in each category</a:t>
            </a:r>
          </a:p>
          <a:p>
            <a:r>
              <a:rPr lang="en-IN" dirty="0" err="1"/>
              <a:t>top_customers_per_category</a:t>
            </a:r>
            <a:r>
              <a:rPr lang="en-IN" dirty="0"/>
              <a:t> = </a:t>
            </a:r>
            <a:r>
              <a:rPr lang="en-IN" dirty="0" err="1"/>
              <a:t>sales_data.groupby</a:t>
            </a:r>
            <a:r>
              <a:rPr lang="en-IN" dirty="0"/>
              <a:t>(['</a:t>
            </a:r>
            <a:r>
              <a:rPr lang="en-IN" dirty="0" err="1"/>
              <a:t>Product_Category</a:t>
            </a:r>
            <a:r>
              <a:rPr lang="en-IN" dirty="0"/>
              <a:t>', '</a:t>
            </a:r>
            <a:r>
              <a:rPr lang="en-IN" dirty="0" err="1"/>
              <a:t>Customer_ID</a:t>
            </a:r>
            <a:r>
              <a:rPr lang="en-IN" dirty="0"/>
              <a:t>'])['</a:t>
            </a:r>
            <a:r>
              <a:rPr lang="en-IN" dirty="0" err="1"/>
              <a:t>Purchase_Amount</a:t>
            </a:r>
            <a:r>
              <a:rPr lang="en-IN" dirty="0"/>
              <a:t>'].sum()</a:t>
            </a:r>
          </a:p>
          <a:p>
            <a:r>
              <a:rPr lang="en-IN" dirty="0" err="1"/>
              <a:t>top_customers_per_category</a:t>
            </a:r>
            <a:r>
              <a:rPr lang="en-IN" dirty="0"/>
              <a:t> = </a:t>
            </a:r>
            <a:r>
              <a:rPr lang="en-IN" dirty="0" err="1"/>
              <a:t>top_customers_per_category.reset_index</a:t>
            </a:r>
            <a:r>
              <a:rPr lang="en-IN" dirty="0"/>
              <a:t>().</a:t>
            </a:r>
            <a:r>
              <a:rPr lang="en-IN" dirty="0" err="1"/>
              <a:t>sort_values</a:t>
            </a:r>
            <a:r>
              <a:rPr lang="en-IN" dirty="0"/>
              <a:t>('</a:t>
            </a:r>
            <a:r>
              <a:rPr lang="en-IN" dirty="0" err="1"/>
              <a:t>Purchase_Amount</a:t>
            </a:r>
            <a:r>
              <a:rPr lang="en-IN" dirty="0"/>
              <a:t>', ascending=False).</a:t>
            </a:r>
            <a:r>
              <a:rPr lang="en-IN" dirty="0" err="1"/>
              <a:t>groupby</a:t>
            </a:r>
            <a:r>
              <a:rPr lang="en-IN" dirty="0"/>
              <a:t>('</a:t>
            </a:r>
            <a:r>
              <a:rPr lang="en-IN" dirty="0" err="1"/>
              <a:t>Product_Category</a:t>
            </a:r>
            <a:r>
              <a:rPr lang="en-IN" dirty="0"/>
              <a:t>').head(1)</a:t>
            </a:r>
          </a:p>
          <a:p>
            <a:r>
              <a:rPr lang="en-IN" dirty="0"/>
              <a:t>print("\</a:t>
            </a:r>
            <a:r>
              <a:rPr lang="en-IN" dirty="0" err="1"/>
              <a:t>nTop</a:t>
            </a:r>
            <a:r>
              <a:rPr lang="en-IN" dirty="0"/>
              <a:t>-Spending Customer in Each Category:")</a:t>
            </a:r>
          </a:p>
          <a:p>
            <a:r>
              <a:rPr lang="en-IN" dirty="0"/>
              <a:t>print(</a:t>
            </a:r>
            <a:r>
              <a:rPr lang="en-IN" dirty="0" err="1"/>
              <a:t>top_customers_per_category</a:t>
            </a:r>
            <a:r>
              <a:rPr lang="en-IN" dirty="0"/>
              <a:t>)</a:t>
            </a:r>
          </a:p>
          <a:p>
            <a:endParaRPr lang="en-IN" dirty="0"/>
          </a:p>
          <a:p>
            <a:endParaRPr lang="en-IN" dirty="0"/>
          </a:p>
          <a:p>
            <a:r>
              <a:rPr lang="en-US" b="0" i="0" dirty="0">
                <a:solidFill>
                  <a:srgbClr val="212121"/>
                </a:solidFill>
                <a:effectLst/>
                <a:latin typeface="Courier New" panose="02070309020205020404" pitchFamily="49" charset="0"/>
              </a:rPr>
              <a:t>Average Purchase Amount per Category: </a:t>
            </a:r>
            <a:r>
              <a:rPr lang="en-US" b="0" i="0" dirty="0" err="1">
                <a:solidFill>
                  <a:srgbClr val="212121"/>
                </a:solidFill>
                <a:effectLst/>
                <a:latin typeface="Courier New" panose="02070309020205020404" pitchFamily="49" charset="0"/>
              </a:rPr>
              <a:t>Product_Category</a:t>
            </a:r>
            <a:r>
              <a:rPr lang="en-US" b="0" i="0" dirty="0">
                <a:solidFill>
                  <a:srgbClr val="212121"/>
                </a:solidFill>
                <a:effectLst/>
                <a:latin typeface="Courier New" panose="02070309020205020404" pitchFamily="49" charset="0"/>
              </a:rPr>
              <a:t> A 154.0 B 130.0 Name: </a:t>
            </a:r>
            <a:r>
              <a:rPr lang="en-US" b="0" i="0" dirty="0" err="1">
                <a:solidFill>
                  <a:srgbClr val="212121"/>
                </a:solidFill>
                <a:effectLst/>
                <a:latin typeface="Courier New" panose="02070309020205020404" pitchFamily="49" charset="0"/>
              </a:rPr>
              <a:t>Purchase_Amount</a:t>
            </a:r>
            <a:r>
              <a:rPr lang="en-US" b="0" i="0" dirty="0">
                <a:solidFill>
                  <a:srgbClr val="212121"/>
                </a:solidFill>
                <a:effectLst/>
                <a:latin typeface="Courier New" panose="02070309020205020404" pitchFamily="49" charset="0"/>
              </a:rPr>
              <a:t>, </a:t>
            </a:r>
            <a:r>
              <a:rPr lang="en-US" b="0" i="0" dirty="0" err="1">
                <a:solidFill>
                  <a:srgbClr val="212121"/>
                </a:solidFill>
                <a:effectLst/>
                <a:latin typeface="Courier New" panose="02070309020205020404" pitchFamily="49" charset="0"/>
              </a:rPr>
              <a:t>dtype</a:t>
            </a:r>
            <a:r>
              <a:rPr lang="en-US" b="0" i="0" dirty="0">
                <a:solidFill>
                  <a:srgbClr val="212121"/>
                </a:solidFill>
                <a:effectLst/>
                <a:latin typeface="Courier New" panose="02070309020205020404" pitchFamily="49" charset="0"/>
              </a:rPr>
              <a:t>: float64 Top-Spending Customer in Each Category: </a:t>
            </a:r>
            <a:r>
              <a:rPr lang="en-US" b="0" i="0" dirty="0" err="1">
                <a:solidFill>
                  <a:srgbClr val="212121"/>
                </a:solidFill>
                <a:effectLst/>
                <a:latin typeface="Courier New" panose="02070309020205020404" pitchFamily="49" charset="0"/>
              </a:rPr>
              <a:t>Product_Category</a:t>
            </a:r>
            <a:r>
              <a:rPr lang="en-US" b="0" i="0" dirty="0">
                <a:solidFill>
                  <a:srgbClr val="212121"/>
                </a:solidFill>
                <a:effectLst/>
                <a:latin typeface="Courier New" panose="02070309020205020404" pitchFamily="49" charset="0"/>
              </a:rPr>
              <a:t> </a:t>
            </a:r>
            <a:r>
              <a:rPr lang="en-US" b="0" i="0" dirty="0" err="1">
                <a:solidFill>
                  <a:srgbClr val="212121"/>
                </a:solidFill>
                <a:effectLst/>
                <a:latin typeface="Courier New" panose="02070309020205020404" pitchFamily="49" charset="0"/>
              </a:rPr>
              <a:t>Customer_ID</a:t>
            </a:r>
            <a:r>
              <a:rPr lang="en-US" b="0" i="0" dirty="0">
                <a:solidFill>
                  <a:srgbClr val="212121"/>
                </a:solidFill>
                <a:effectLst/>
                <a:latin typeface="Courier New" panose="02070309020205020404" pitchFamily="49" charset="0"/>
              </a:rPr>
              <a:t> </a:t>
            </a:r>
            <a:r>
              <a:rPr lang="en-US" b="0" i="0" dirty="0" err="1">
                <a:solidFill>
                  <a:srgbClr val="212121"/>
                </a:solidFill>
                <a:effectLst/>
                <a:latin typeface="Courier New" panose="02070309020205020404" pitchFamily="49" charset="0"/>
              </a:rPr>
              <a:t>Purchase_Amount</a:t>
            </a:r>
            <a:r>
              <a:rPr lang="en-US" b="0" i="0" dirty="0">
                <a:solidFill>
                  <a:srgbClr val="212121"/>
                </a:solidFill>
                <a:effectLst/>
                <a:latin typeface="Courier New" panose="02070309020205020404" pitchFamily="49" charset="0"/>
              </a:rPr>
              <a:t> 0 A 1 310 4 B 2 310</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53</a:t>
            </a:fld>
            <a:endParaRPr lang="en-IN"/>
          </a:p>
        </p:txBody>
      </p:sp>
    </p:spTree>
    <p:extLst>
      <p:ext uri="{BB962C8B-B14F-4D97-AF65-F5344CB8AC3E}">
        <p14:creationId xmlns:p14="http://schemas.microsoft.com/office/powerpoint/2010/main" val="1030500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groupby</a:t>
            </a:r>
            <a:r>
              <a:rPr lang="en-US" dirty="0"/>
              <a:t>()</a:t>
            </a:r>
            <a:r>
              <a:rPr lang="en-US" b="0" i="0" dirty="0">
                <a:solidFill>
                  <a:srgbClr val="374151"/>
                </a:solidFill>
                <a:effectLst/>
                <a:latin typeface="Söhne"/>
              </a:rPr>
              <a:t> is used to split a </a:t>
            </a:r>
            <a:r>
              <a:rPr lang="en-US" b="0" i="0" dirty="0" err="1">
                <a:solidFill>
                  <a:srgbClr val="374151"/>
                </a:solidFill>
                <a:effectLst/>
                <a:latin typeface="Söhne"/>
              </a:rPr>
              <a:t>DataFrame</a:t>
            </a:r>
            <a:r>
              <a:rPr lang="en-US" b="0" i="0" dirty="0">
                <a:solidFill>
                  <a:srgbClr val="374151"/>
                </a:solidFill>
                <a:effectLst/>
                <a:latin typeface="Söhne"/>
              </a:rPr>
              <a:t> into groups based on some criteria (column name, function, etc.). It doesn't perform any computation on its own but creates a </a:t>
            </a:r>
            <a:r>
              <a:rPr lang="en-US" dirty="0" err="1"/>
              <a:t>GroupBy</a:t>
            </a:r>
            <a:r>
              <a:rPr lang="en-US" b="0" i="0" dirty="0">
                <a:solidFill>
                  <a:srgbClr val="374151"/>
                </a:solidFill>
                <a:effectLst/>
                <a:latin typeface="Söhne"/>
              </a:rPr>
              <a:t> object.</a:t>
            </a:r>
          </a:p>
          <a:p>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aggregate() is used to perform aggregation functions on grouped data.</a:t>
            </a:r>
          </a:p>
          <a:p>
            <a:pPr algn="l">
              <a:buFont typeface="Arial" panose="020B0604020202020204" pitchFamily="34" charset="0"/>
              <a:buChar char="•"/>
            </a:pPr>
            <a:r>
              <a:rPr lang="en-US" b="0" i="0" dirty="0">
                <a:solidFill>
                  <a:srgbClr val="374151"/>
                </a:solidFill>
                <a:effectLst/>
                <a:latin typeface="Söhne"/>
              </a:rPr>
              <a:t>It applies one or more aggregation functions to each group and combines the results into a single </a:t>
            </a:r>
            <a:r>
              <a:rPr lang="en-US" b="0" i="0" dirty="0" err="1">
                <a:solidFill>
                  <a:srgbClr val="374151"/>
                </a:solidFill>
                <a:effectLst/>
                <a:latin typeface="Söhne"/>
              </a:rPr>
              <a:t>DataFrame</a:t>
            </a:r>
            <a:r>
              <a:rPr lang="en-US" b="0" i="0" dirty="0">
                <a:solidFill>
                  <a:srgbClr val="374151"/>
                </a:solidFill>
                <a:effectLst/>
                <a:latin typeface="Söhne"/>
              </a:rPr>
              <a:t> or Series.</a:t>
            </a:r>
          </a:p>
          <a:p>
            <a:r>
              <a:rPr lang="en-US" b="0" i="0" dirty="0">
                <a:solidFill>
                  <a:srgbClr val="374151"/>
                </a:solidFill>
                <a:effectLst/>
                <a:latin typeface="Söhne"/>
              </a:rPr>
              <a:t>It's useful for calculating summary statistics like sum, mean, max, min, etc., within each group.</a:t>
            </a:r>
          </a:p>
          <a:p>
            <a:endParaRPr lang="en-US" b="0" i="0" dirty="0">
              <a:solidFill>
                <a:srgbClr val="374151"/>
              </a:solidFill>
              <a:effectLst/>
              <a:latin typeface="Söhne"/>
            </a:endParaRPr>
          </a:p>
          <a:p>
            <a:r>
              <a:rPr lang="en-IN" dirty="0"/>
              <a:t>import pandas as pd</a:t>
            </a:r>
          </a:p>
          <a:p>
            <a:endParaRPr lang="en-IN" dirty="0"/>
          </a:p>
          <a:p>
            <a:r>
              <a:rPr lang="en-IN" dirty="0"/>
              <a:t># Sample sales data</a:t>
            </a:r>
          </a:p>
          <a:p>
            <a:r>
              <a:rPr lang="en-IN" dirty="0"/>
              <a:t>data = {</a:t>
            </a:r>
          </a:p>
          <a:p>
            <a:r>
              <a:rPr lang="en-IN" dirty="0"/>
              <a:t>    '</a:t>
            </a:r>
            <a:r>
              <a:rPr lang="en-IN" dirty="0" err="1"/>
              <a:t>Product_Category</a:t>
            </a:r>
            <a:r>
              <a:rPr lang="en-IN" dirty="0"/>
              <a:t>': ['A', 'B', 'A', 'B', 'A', 'B'],</a:t>
            </a:r>
          </a:p>
          <a:p>
            <a:r>
              <a:rPr lang="en-IN" dirty="0"/>
              <a:t>    'Sales': [100, 150, 200, 120, 180, 90],</a:t>
            </a:r>
          </a:p>
          <a:p>
            <a:r>
              <a:rPr lang="en-IN" dirty="0"/>
              <a:t>    'Profit': [20, 30, 40, 25, 35, 15]</a:t>
            </a:r>
          </a:p>
          <a:p>
            <a:r>
              <a:rPr lang="en-IN" dirty="0"/>
              <a:t>}</a:t>
            </a:r>
          </a:p>
          <a:p>
            <a:endParaRPr lang="en-IN" dirty="0"/>
          </a:p>
          <a:p>
            <a:r>
              <a:rPr lang="en-IN" dirty="0"/>
              <a:t>df = </a:t>
            </a:r>
            <a:r>
              <a:rPr lang="en-IN" dirty="0" err="1"/>
              <a:t>pd.DataFrame</a:t>
            </a:r>
            <a:r>
              <a:rPr lang="en-IN" dirty="0"/>
              <a:t>(data)</a:t>
            </a:r>
          </a:p>
          <a:p>
            <a:endParaRPr lang="en-IN" dirty="0"/>
          </a:p>
          <a:p>
            <a:r>
              <a:rPr lang="en-IN" dirty="0"/>
              <a:t># Grouping by '</a:t>
            </a:r>
            <a:r>
              <a:rPr lang="en-IN" dirty="0" err="1"/>
              <a:t>Product_Category</a:t>
            </a:r>
            <a:r>
              <a:rPr lang="en-IN" dirty="0"/>
              <a:t>'</a:t>
            </a:r>
          </a:p>
          <a:p>
            <a:r>
              <a:rPr lang="en-IN" dirty="0"/>
              <a:t>grouped = </a:t>
            </a:r>
            <a:r>
              <a:rPr lang="en-IN" dirty="0" err="1"/>
              <a:t>df.groupby</a:t>
            </a:r>
            <a:r>
              <a:rPr lang="en-IN" dirty="0"/>
              <a:t>('</a:t>
            </a:r>
            <a:r>
              <a:rPr lang="en-IN" dirty="0" err="1"/>
              <a:t>Product_Category</a:t>
            </a:r>
            <a:r>
              <a:rPr lang="en-IN" dirty="0"/>
              <a:t>')</a:t>
            </a:r>
          </a:p>
          <a:p>
            <a:endParaRPr lang="en-IN" dirty="0"/>
          </a:p>
          <a:p>
            <a:r>
              <a:rPr lang="en-IN" dirty="0"/>
              <a:t># Aggregating using aggregate()</a:t>
            </a:r>
          </a:p>
          <a:p>
            <a:r>
              <a:rPr lang="en-IN" dirty="0" err="1"/>
              <a:t>result_agg</a:t>
            </a:r>
            <a:r>
              <a:rPr lang="en-IN" dirty="0"/>
              <a:t> = </a:t>
            </a:r>
            <a:r>
              <a:rPr lang="en-IN" dirty="0" err="1"/>
              <a:t>grouped.aggregate</a:t>
            </a:r>
            <a:r>
              <a:rPr lang="en-IN" dirty="0"/>
              <a:t>({'Sales': 'sum', 'Profit': 'mean'})</a:t>
            </a:r>
          </a:p>
          <a:p>
            <a:endParaRPr lang="en-IN" dirty="0"/>
          </a:p>
          <a:p>
            <a:r>
              <a:rPr lang="en-IN" dirty="0"/>
              <a:t>print("Aggregated Data:")</a:t>
            </a:r>
          </a:p>
          <a:p>
            <a:r>
              <a:rPr lang="en-IN" dirty="0"/>
              <a:t>print(</a:t>
            </a:r>
            <a:r>
              <a:rPr lang="en-IN" dirty="0" err="1"/>
              <a:t>result_agg</a:t>
            </a:r>
            <a:r>
              <a:rPr lang="en-IN" dirty="0"/>
              <a:t>)</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54</a:t>
            </a:fld>
            <a:endParaRPr lang="en-IN"/>
          </a:p>
        </p:txBody>
      </p:sp>
    </p:spTree>
    <p:extLst>
      <p:ext uri="{BB962C8B-B14F-4D97-AF65-F5344CB8AC3E}">
        <p14:creationId xmlns:p14="http://schemas.microsoft.com/office/powerpoint/2010/main" val="1952517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pandas as pd</a:t>
            </a:r>
          </a:p>
          <a:p>
            <a:endParaRPr lang="en-IN" dirty="0"/>
          </a:p>
          <a:p>
            <a:r>
              <a:rPr lang="en-IN" dirty="0"/>
              <a:t># Sample sales data (replace this with your actual dataset)</a:t>
            </a:r>
          </a:p>
          <a:p>
            <a:r>
              <a:rPr lang="en-IN" dirty="0"/>
              <a:t>data = {</a:t>
            </a:r>
          </a:p>
          <a:p>
            <a:r>
              <a:rPr lang="en-IN" dirty="0"/>
              <a:t>    'Region': ['North', 'North', 'South', 'South', 'North', 'South'],</a:t>
            </a:r>
          </a:p>
          <a:p>
            <a:r>
              <a:rPr lang="en-IN" dirty="0"/>
              <a:t>    'Product': ['A', 'B', 'A', 'B', 'A', 'B'],</a:t>
            </a:r>
          </a:p>
          <a:p>
            <a:r>
              <a:rPr lang="en-IN" dirty="0"/>
              <a:t>    'Sales': [100, 150, 200, 120, 180, 90],</a:t>
            </a:r>
          </a:p>
          <a:p>
            <a:r>
              <a:rPr lang="en-IN" dirty="0"/>
              <a:t>    '</a:t>
            </a:r>
            <a:r>
              <a:rPr lang="en-IN" dirty="0" err="1"/>
              <a:t>Profit_Margin</a:t>
            </a:r>
            <a:r>
              <a:rPr lang="en-IN" dirty="0"/>
              <a:t>': [0.2, 0.3, 0.25, 0.15, 0.18, 0.12]</a:t>
            </a:r>
          </a:p>
          <a:p>
            <a:r>
              <a:rPr lang="en-IN" dirty="0"/>
              <a:t>}</a:t>
            </a:r>
          </a:p>
          <a:p>
            <a:endParaRPr lang="en-IN" dirty="0"/>
          </a:p>
          <a:p>
            <a:r>
              <a:rPr lang="en-IN" dirty="0" err="1"/>
              <a:t>sales_data</a:t>
            </a:r>
            <a:r>
              <a:rPr lang="en-IN" dirty="0"/>
              <a:t> = </a:t>
            </a:r>
            <a:r>
              <a:rPr lang="en-IN" dirty="0" err="1"/>
              <a:t>pd.DataFrame</a:t>
            </a:r>
            <a:r>
              <a:rPr lang="en-IN" dirty="0"/>
              <a:t>(data)</a:t>
            </a:r>
          </a:p>
          <a:p>
            <a:endParaRPr lang="en-IN" dirty="0"/>
          </a:p>
          <a:p>
            <a:r>
              <a:rPr lang="en-IN" dirty="0"/>
              <a:t># Define aggregation functions for total sales and maximum profit margin</a:t>
            </a:r>
          </a:p>
          <a:p>
            <a:r>
              <a:rPr lang="en-IN" dirty="0"/>
              <a:t>aggregations = {</a:t>
            </a:r>
          </a:p>
          <a:p>
            <a:r>
              <a:rPr lang="en-IN" dirty="0"/>
              <a:t>    'Sales': 'sum',</a:t>
            </a:r>
          </a:p>
          <a:p>
            <a:r>
              <a:rPr lang="en-IN" dirty="0"/>
              <a:t>    '</a:t>
            </a:r>
            <a:r>
              <a:rPr lang="en-IN" dirty="0" err="1"/>
              <a:t>Profit_Margin</a:t>
            </a:r>
            <a:r>
              <a:rPr lang="en-IN" dirty="0"/>
              <a:t>': 'max'</a:t>
            </a:r>
          </a:p>
          <a:p>
            <a:r>
              <a:rPr lang="en-IN" dirty="0"/>
              <a:t>}</a:t>
            </a:r>
          </a:p>
          <a:p>
            <a:endParaRPr lang="en-IN" dirty="0"/>
          </a:p>
          <a:p>
            <a:r>
              <a:rPr lang="en-IN" dirty="0"/>
              <a:t># Calculate total sales and maximum profit margin for each product</a:t>
            </a:r>
          </a:p>
          <a:p>
            <a:r>
              <a:rPr lang="en-IN" dirty="0"/>
              <a:t>result = </a:t>
            </a:r>
            <a:r>
              <a:rPr lang="en-IN" dirty="0" err="1"/>
              <a:t>sales_data.groupby</a:t>
            </a:r>
            <a:r>
              <a:rPr lang="en-IN" dirty="0"/>
              <a:t>('Product').aggregate(aggregations)</a:t>
            </a:r>
          </a:p>
          <a:p>
            <a:endParaRPr lang="en-IN" dirty="0"/>
          </a:p>
          <a:p>
            <a:r>
              <a:rPr lang="en-IN" dirty="0"/>
              <a:t>print("Total Sales and Maximum Profit Margin per Product:")</a:t>
            </a:r>
          </a:p>
          <a:p>
            <a:r>
              <a:rPr lang="en-IN" dirty="0"/>
              <a:t>print(result)</a:t>
            </a:r>
          </a:p>
          <a:p>
            <a:endParaRPr lang="en-IN" dirty="0"/>
          </a:p>
          <a:p>
            <a:endParaRPr lang="en-IN" dirty="0"/>
          </a:p>
          <a:p>
            <a:r>
              <a:rPr lang="en-US" b="0" i="0" dirty="0">
                <a:solidFill>
                  <a:srgbClr val="212121"/>
                </a:solidFill>
                <a:effectLst/>
                <a:latin typeface="Courier New" panose="02070309020205020404" pitchFamily="49" charset="0"/>
              </a:rPr>
              <a:t>Total Sales and Maximum Profit Margin per Product: Sales </a:t>
            </a:r>
            <a:r>
              <a:rPr lang="en-US" b="0" i="0" dirty="0" err="1">
                <a:solidFill>
                  <a:srgbClr val="212121"/>
                </a:solidFill>
                <a:effectLst/>
                <a:latin typeface="Courier New" panose="02070309020205020404" pitchFamily="49" charset="0"/>
              </a:rPr>
              <a:t>Profit_Margin</a:t>
            </a:r>
            <a:r>
              <a:rPr lang="en-US" b="0" i="0" dirty="0">
                <a:solidFill>
                  <a:srgbClr val="212121"/>
                </a:solidFill>
                <a:effectLst/>
                <a:latin typeface="Courier New" panose="02070309020205020404" pitchFamily="49" charset="0"/>
              </a:rPr>
              <a:t> Product A 480 0.25 B 360 0.30</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58</a:t>
            </a:fld>
            <a:endParaRPr lang="en-IN"/>
          </a:p>
        </p:txBody>
      </p:sp>
    </p:spTree>
    <p:extLst>
      <p:ext uri="{BB962C8B-B14F-4D97-AF65-F5344CB8AC3E}">
        <p14:creationId xmlns:p14="http://schemas.microsoft.com/office/powerpoint/2010/main" val="31258590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 pandas as pd</a:t>
            </a:r>
          </a:p>
          <a:p>
            <a:endParaRPr lang="en-US" dirty="0"/>
          </a:p>
          <a:p>
            <a:r>
              <a:rPr lang="en-US" dirty="0"/>
              <a:t># Sample ride data (replace this with your actual dataset)</a:t>
            </a:r>
          </a:p>
          <a:p>
            <a:r>
              <a:rPr lang="en-US" dirty="0"/>
              <a:t>data = {</a:t>
            </a:r>
          </a:p>
          <a:p>
            <a:r>
              <a:rPr lang="en-US" dirty="0"/>
              <a:t>    'City': ['A', 'B', 'A', 'B', 'A', 'B'],</a:t>
            </a:r>
          </a:p>
          <a:p>
            <a:r>
              <a:rPr lang="en-US" dirty="0"/>
              <a:t>    '</a:t>
            </a:r>
            <a:r>
              <a:rPr lang="en-US" dirty="0" err="1"/>
              <a:t>Ride_Duration</a:t>
            </a:r>
            <a:r>
              <a:rPr lang="en-US" dirty="0"/>
              <a:t>': [15, 20, 25, 18, 22, 17],</a:t>
            </a:r>
          </a:p>
          <a:p>
            <a:r>
              <a:rPr lang="en-US" dirty="0"/>
              <a:t>    '</a:t>
            </a:r>
            <a:r>
              <a:rPr lang="en-US" dirty="0" err="1"/>
              <a:t>Driver_Rating</a:t>
            </a:r>
            <a:r>
              <a:rPr lang="en-US" dirty="0"/>
              <a:t>': [4.8, 4.9, 4.7, 4.8, 4.9, 4.6]</a:t>
            </a:r>
          </a:p>
          <a:p>
            <a:r>
              <a:rPr lang="en-US" dirty="0"/>
              <a:t>}</a:t>
            </a:r>
          </a:p>
          <a:p>
            <a:endParaRPr lang="en-US" dirty="0"/>
          </a:p>
          <a:p>
            <a:r>
              <a:rPr lang="en-US" dirty="0" err="1"/>
              <a:t>ride_data</a:t>
            </a:r>
            <a:r>
              <a:rPr lang="en-US" dirty="0"/>
              <a:t> = </a:t>
            </a:r>
            <a:r>
              <a:rPr lang="en-US" dirty="0" err="1"/>
              <a:t>pd.DataFrame</a:t>
            </a:r>
            <a:r>
              <a:rPr lang="en-US" dirty="0"/>
              <a:t>(data)</a:t>
            </a:r>
          </a:p>
          <a:p>
            <a:endParaRPr lang="en-US" dirty="0"/>
          </a:p>
          <a:p>
            <a:r>
              <a:rPr lang="en-US" dirty="0"/>
              <a:t># 1. Calculate the average ride duration per city</a:t>
            </a:r>
          </a:p>
          <a:p>
            <a:r>
              <a:rPr lang="en-US" dirty="0" err="1"/>
              <a:t>avg_ride_duration_per_city</a:t>
            </a:r>
            <a:r>
              <a:rPr lang="en-US" dirty="0"/>
              <a:t> = </a:t>
            </a:r>
            <a:r>
              <a:rPr lang="en-US" dirty="0" err="1"/>
              <a:t>ride_data.groupby</a:t>
            </a:r>
            <a:r>
              <a:rPr lang="en-US" dirty="0"/>
              <a:t>('City')['</a:t>
            </a:r>
            <a:r>
              <a:rPr lang="en-US" dirty="0" err="1"/>
              <a:t>Ride_Duration</a:t>
            </a:r>
            <a:r>
              <a:rPr lang="en-US" dirty="0"/>
              <a:t>'].mean()</a:t>
            </a:r>
          </a:p>
          <a:p>
            <a:r>
              <a:rPr lang="en-US" dirty="0"/>
              <a:t>print("Average Ride Duration per City:")</a:t>
            </a:r>
          </a:p>
          <a:p>
            <a:r>
              <a:rPr lang="en-US" dirty="0"/>
              <a:t>print(</a:t>
            </a:r>
            <a:r>
              <a:rPr lang="en-US" dirty="0" err="1"/>
              <a:t>avg_ride_duration_per_city</a:t>
            </a:r>
            <a:r>
              <a:rPr lang="en-US" dirty="0"/>
              <a:t>)</a:t>
            </a:r>
          </a:p>
          <a:p>
            <a:endParaRPr lang="en-US" dirty="0"/>
          </a:p>
          <a:p>
            <a:r>
              <a:rPr lang="en-US" dirty="0"/>
              <a:t># 2. Identify the highest-rated driver in each city</a:t>
            </a:r>
          </a:p>
          <a:p>
            <a:r>
              <a:rPr lang="en-US" dirty="0" err="1"/>
              <a:t>top_driver_per_city</a:t>
            </a:r>
            <a:r>
              <a:rPr lang="en-US" dirty="0"/>
              <a:t> = </a:t>
            </a:r>
            <a:r>
              <a:rPr lang="en-US" dirty="0" err="1"/>
              <a:t>ride_data.groupby</a:t>
            </a:r>
            <a:r>
              <a:rPr lang="en-US" dirty="0"/>
              <a:t>('City')['</a:t>
            </a:r>
            <a:r>
              <a:rPr lang="en-US" dirty="0" err="1"/>
              <a:t>Driver_Rating</a:t>
            </a:r>
            <a:r>
              <a:rPr lang="en-US" dirty="0"/>
              <a:t>'].</a:t>
            </a:r>
            <a:r>
              <a:rPr lang="en-US" dirty="0" err="1"/>
              <a:t>agg</a:t>
            </a:r>
            <a:r>
              <a:rPr lang="en-US" dirty="0"/>
              <a:t>(['mean', '</a:t>
            </a:r>
            <a:r>
              <a:rPr lang="en-US" dirty="0" err="1"/>
              <a:t>idxmax</a:t>
            </a:r>
            <a:r>
              <a:rPr lang="en-US" dirty="0"/>
              <a:t>'])</a:t>
            </a:r>
          </a:p>
          <a:p>
            <a:r>
              <a:rPr lang="en-US" dirty="0" err="1"/>
              <a:t>top_driver_per_city</a:t>
            </a:r>
            <a:r>
              <a:rPr lang="en-US" dirty="0"/>
              <a:t> = </a:t>
            </a:r>
            <a:r>
              <a:rPr lang="en-US" dirty="0" err="1"/>
              <a:t>ride_data.loc</a:t>
            </a:r>
            <a:r>
              <a:rPr lang="en-US" dirty="0"/>
              <a:t>[</a:t>
            </a:r>
            <a:r>
              <a:rPr lang="en-US" dirty="0" err="1"/>
              <a:t>top_driver_per_city</a:t>
            </a:r>
            <a:r>
              <a:rPr lang="en-US" dirty="0"/>
              <a:t>['</a:t>
            </a:r>
            <a:r>
              <a:rPr lang="en-US" dirty="0" err="1"/>
              <a:t>idxmax</a:t>
            </a:r>
            <a:r>
              <a:rPr lang="en-US" dirty="0"/>
              <a:t>']]</a:t>
            </a:r>
          </a:p>
          <a:p>
            <a:r>
              <a:rPr lang="en-US" dirty="0"/>
              <a:t>print("\</a:t>
            </a:r>
            <a:r>
              <a:rPr lang="en-US" dirty="0" err="1"/>
              <a:t>nHighest</a:t>
            </a:r>
            <a:r>
              <a:rPr lang="en-US" dirty="0"/>
              <a:t>-Rated Driver in Each City:")</a:t>
            </a:r>
          </a:p>
          <a:p>
            <a:r>
              <a:rPr lang="en-US" dirty="0"/>
              <a:t>print(</a:t>
            </a:r>
            <a:r>
              <a:rPr lang="en-US" dirty="0" err="1"/>
              <a:t>top_driver_per_city</a:t>
            </a:r>
            <a:r>
              <a:rPr lang="en-US" dirty="0"/>
              <a:t>)</a:t>
            </a:r>
          </a:p>
          <a:p>
            <a:endParaRPr lang="en-US" dirty="0"/>
          </a:p>
          <a:p>
            <a:endParaRPr lang="en-IN" dirty="0"/>
          </a:p>
          <a:p>
            <a:r>
              <a:rPr lang="en-US" b="0" i="0" dirty="0">
                <a:solidFill>
                  <a:srgbClr val="212121"/>
                </a:solidFill>
                <a:effectLst/>
                <a:latin typeface="Courier New" panose="02070309020205020404" pitchFamily="49" charset="0"/>
              </a:rPr>
              <a:t>Average Ride Duration per City: City A 20.666667 B 18.333333 Name: </a:t>
            </a:r>
            <a:r>
              <a:rPr lang="en-US" b="0" i="0" dirty="0" err="1">
                <a:solidFill>
                  <a:srgbClr val="212121"/>
                </a:solidFill>
                <a:effectLst/>
                <a:latin typeface="Courier New" panose="02070309020205020404" pitchFamily="49" charset="0"/>
              </a:rPr>
              <a:t>Ride_Duration</a:t>
            </a:r>
            <a:r>
              <a:rPr lang="en-US" b="0" i="0" dirty="0">
                <a:solidFill>
                  <a:srgbClr val="212121"/>
                </a:solidFill>
                <a:effectLst/>
                <a:latin typeface="Courier New" panose="02070309020205020404" pitchFamily="49" charset="0"/>
              </a:rPr>
              <a:t>, </a:t>
            </a:r>
            <a:r>
              <a:rPr lang="en-US" b="0" i="0" dirty="0" err="1">
                <a:solidFill>
                  <a:srgbClr val="212121"/>
                </a:solidFill>
                <a:effectLst/>
                <a:latin typeface="Courier New" panose="02070309020205020404" pitchFamily="49" charset="0"/>
              </a:rPr>
              <a:t>dtype</a:t>
            </a:r>
            <a:r>
              <a:rPr lang="en-US" b="0" i="0" dirty="0">
                <a:solidFill>
                  <a:srgbClr val="212121"/>
                </a:solidFill>
                <a:effectLst/>
                <a:latin typeface="Courier New" panose="02070309020205020404" pitchFamily="49" charset="0"/>
              </a:rPr>
              <a:t>: float64 Highest-Rated Driver in Each City: City </a:t>
            </a:r>
            <a:r>
              <a:rPr lang="en-US" b="0" i="0" dirty="0" err="1">
                <a:solidFill>
                  <a:srgbClr val="212121"/>
                </a:solidFill>
                <a:effectLst/>
                <a:latin typeface="Courier New" panose="02070309020205020404" pitchFamily="49" charset="0"/>
              </a:rPr>
              <a:t>Ride_Duration</a:t>
            </a:r>
            <a:r>
              <a:rPr lang="en-US" b="0" i="0" dirty="0">
                <a:solidFill>
                  <a:srgbClr val="212121"/>
                </a:solidFill>
                <a:effectLst/>
                <a:latin typeface="Courier New" panose="02070309020205020404" pitchFamily="49" charset="0"/>
              </a:rPr>
              <a:t> </a:t>
            </a:r>
            <a:r>
              <a:rPr lang="en-US" b="0" i="0" dirty="0" err="1">
                <a:solidFill>
                  <a:srgbClr val="212121"/>
                </a:solidFill>
                <a:effectLst/>
                <a:latin typeface="Courier New" panose="02070309020205020404" pitchFamily="49" charset="0"/>
              </a:rPr>
              <a:t>Driver_Rating</a:t>
            </a:r>
            <a:r>
              <a:rPr lang="en-US" b="0" i="0" dirty="0">
                <a:solidFill>
                  <a:srgbClr val="212121"/>
                </a:solidFill>
                <a:effectLst/>
                <a:latin typeface="Courier New" panose="02070309020205020404" pitchFamily="49" charset="0"/>
              </a:rPr>
              <a:t> 4 A 22 4.9 1 B 20 4.9</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59</a:t>
            </a:fld>
            <a:endParaRPr lang="en-IN"/>
          </a:p>
        </p:txBody>
      </p:sp>
    </p:spTree>
    <p:extLst>
      <p:ext uri="{BB962C8B-B14F-4D97-AF65-F5344CB8AC3E}">
        <p14:creationId xmlns:p14="http://schemas.microsoft.com/office/powerpoint/2010/main" val="1760836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In Pandas, pivot tables are a powerful tool used for reshaping and summarizing data in </a:t>
            </a:r>
            <a:r>
              <a:rPr lang="en-US" b="0" i="0" dirty="0" err="1">
                <a:solidFill>
                  <a:srgbClr val="374151"/>
                </a:solidFill>
                <a:effectLst/>
                <a:latin typeface="Söhne"/>
              </a:rPr>
              <a:t>DataFrame</a:t>
            </a:r>
            <a:r>
              <a:rPr lang="en-US" b="0" i="0" dirty="0">
                <a:solidFill>
                  <a:srgbClr val="374151"/>
                </a:solidFill>
                <a:effectLst/>
                <a:latin typeface="Söhne"/>
              </a:rPr>
              <a:t> format. They allow you to transform and restructure data, aggregating and summarizing information according to specific criteria. Pivot tables provide a way to create multi-dimensional summaries of data, similar to pivot tables in spreadsheet software like Excel.</a:t>
            </a:r>
          </a:p>
          <a:p>
            <a:endParaRPr lang="en-US" b="0" i="0" dirty="0">
              <a:solidFill>
                <a:srgbClr val="374151"/>
              </a:solidFill>
              <a:effectLst/>
              <a:latin typeface="Söhne"/>
            </a:endParaRPr>
          </a:p>
          <a:p>
            <a:r>
              <a:rPr lang="en-US" b="0" i="0" dirty="0">
                <a:solidFill>
                  <a:srgbClr val="374151"/>
                </a:solidFill>
                <a:effectLst/>
                <a:latin typeface="Söhne"/>
              </a:rPr>
              <a:t>They help in reorganizing the structure of a </a:t>
            </a:r>
            <a:r>
              <a:rPr lang="en-US" b="0" i="0" dirty="0" err="1">
                <a:solidFill>
                  <a:srgbClr val="374151"/>
                </a:solidFill>
                <a:effectLst/>
                <a:latin typeface="Söhne"/>
              </a:rPr>
              <a:t>DataFrame</a:t>
            </a:r>
            <a:r>
              <a:rPr lang="en-US" b="0" i="0" dirty="0">
                <a:solidFill>
                  <a:srgbClr val="374151"/>
                </a:solidFill>
                <a:effectLst/>
                <a:latin typeface="Söhne"/>
              </a:rPr>
              <a:t> by switching rows and columns, allowing for a clearer representation of information.</a:t>
            </a:r>
          </a:p>
          <a:p>
            <a:endParaRPr lang="en-US" b="0" i="0" dirty="0">
              <a:solidFill>
                <a:srgbClr val="374151"/>
              </a:solidFill>
              <a:effectLst/>
              <a:latin typeface="Söhne"/>
            </a:endParaRPr>
          </a:p>
          <a:p>
            <a:r>
              <a:rPr lang="en-US" b="0" i="0" dirty="0">
                <a:solidFill>
                  <a:srgbClr val="374151"/>
                </a:solidFill>
                <a:effectLst/>
                <a:latin typeface="Söhne"/>
              </a:rPr>
              <a:t>Pivot tables make it easy to explore relationships between multiple variables or factors by displaying data in a cross-tabulated format.</a:t>
            </a:r>
          </a:p>
          <a:p>
            <a:r>
              <a:rPr lang="en-US" b="0" i="0" dirty="0">
                <a:solidFill>
                  <a:srgbClr val="374151"/>
                </a:solidFill>
                <a:effectLst/>
                <a:latin typeface="Söhne"/>
              </a:rPr>
              <a:t>They enable quick grouping and summarization of data based on multiple criteria, helping in data analysis and reporting.</a:t>
            </a:r>
          </a:p>
          <a:p>
            <a:endParaRPr lang="en-US" b="0" i="0" dirty="0">
              <a:solidFill>
                <a:srgbClr val="374151"/>
              </a:solidFill>
              <a:effectLst/>
              <a:latin typeface="Söhne"/>
            </a:endParaRPr>
          </a:p>
          <a:p>
            <a:r>
              <a:rPr lang="en-IN" dirty="0"/>
              <a:t>import pandas as pd</a:t>
            </a:r>
          </a:p>
          <a:p>
            <a:endParaRPr lang="en-IN" dirty="0"/>
          </a:p>
          <a:p>
            <a:r>
              <a:rPr lang="en-IN" dirty="0"/>
              <a:t># Sample sales data</a:t>
            </a:r>
          </a:p>
          <a:p>
            <a:r>
              <a:rPr lang="en-IN" dirty="0"/>
              <a:t>data = {</a:t>
            </a:r>
          </a:p>
          <a:p>
            <a:r>
              <a:rPr lang="en-IN" dirty="0"/>
              <a:t>    'Date': ['2023-01-01', '2023-01-01', '2023-01-02', '2023-01-02'],</a:t>
            </a:r>
          </a:p>
          <a:p>
            <a:r>
              <a:rPr lang="en-IN" dirty="0"/>
              <a:t>    '</a:t>
            </a:r>
            <a:r>
              <a:rPr lang="en-IN" dirty="0" err="1"/>
              <a:t>Product_Category</a:t>
            </a:r>
            <a:r>
              <a:rPr lang="en-IN" dirty="0"/>
              <a:t>': ['A', 'B', 'A', 'B'],</a:t>
            </a:r>
          </a:p>
          <a:p>
            <a:r>
              <a:rPr lang="en-IN" dirty="0"/>
              <a:t>    'Sales': [100, 150, 200, 120],</a:t>
            </a:r>
          </a:p>
          <a:p>
            <a:r>
              <a:rPr lang="en-IN" dirty="0"/>
              <a:t>    'Profit': [20, 30, 40, 25]</a:t>
            </a:r>
          </a:p>
          <a:p>
            <a:r>
              <a:rPr lang="en-IN" dirty="0"/>
              <a:t>}</a:t>
            </a:r>
          </a:p>
          <a:p>
            <a:endParaRPr lang="en-IN" dirty="0"/>
          </a:p>
          <a:p>
            <a:r>
              <a:rPr lang="en-IN" dirty="0"/>
              <a:t>df = </a:t>
            </a:r>
            <a:r>
              <a:rPr lang="en-IN" dirty="0" err="1"/>
              <a:t>pd.DataFrame</a:t>
            </a:r>
            <a:r>
              <a:rPr lang="en-IN" dirty="0"/>
              <a:t>(data)</a:t>
            </a:r>
          </a:p>
          <a:p>
            <a:endParaRPr lang="en-IN" dirty="0"/>
          </a:p>
          <a:p>
            <a:r>
              <a:rPr lang="en-IN" dirty="0"/>
              <a:t># Creating a pivot table</a:t>
            </a:r>
          </a:p>
          <a:p>
            <a:r>
              <a:rPr lang="en-IN" dirty="0"/>
              <a:t>pivot = </a:t>
            </a:r>
            <a:r>
              <a:rPr lang="en-IN" dirty="0" err="1"/>
              <a:t>df.pivot_table</a:t>
            </a:r>
            <a:r>
              <a:rPr lang="en-IN" dirty="0"/>
              <a:t>(values=['Sales', 'Profit'], index='Date', columns='</a:t>
            </a:r>
            <a:r>
              <a:rPr lang="en-IN" dirty="0" err="1"/>
              <a:t>Product_Category</a:t>
            </a:r>
            <a:r>
              <a:rPr lang="en-IN" dirty="0"/>
              <a:t>', </a:t>
            </a:r>
            <a:r>
              <a:rPr lang="en-IN" dirty="0" err="1"/>
              <a:t>aggfunc</a:t>
            </a:r>
            <a:r>
              <a:rPr lang="en-IN" dirty="0"/>
              <a:t>='sum')</a:t>
            </a:r>
          </a:p>
          <a:p>
            <a:endParaRPr lang="en-IN" dirty="0"/>
          </a:p>
          <a:p>
            <a:r>
              <a:rPr lang="en-IN" dirty="0"/>
              <a:t>print("Pivot Table:")</a:t>
            </a:r>
          </a:p>
          <a:p>
            <a:r>
              <a:rPr lang="en-IN" dirty="0"/>
              <a:t>print(pivot)</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60</a:t>
            </a:fld>
            <a:endParaRPr lang="en-IN"/>
          </a:p>
        </p:txBody>
      </p:sp>
    </p:spTree>
    <p:extLst>
      <p:ext uri="{BB962C8B-B14F-4D97-AF65-F5344CB8AC3E}">
        <p14:creationId xmlns:p14="http://schemas.microsoft.com/office/powerpoint/2010/main" val="160990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inotype-Roman"/>
              </a:rPr>
              <a:t>To practice descriptive statistics, we would require a dataset that has multiple numerical</a:t>
            </a:r>
          </a:p>
          <a:p>
            <a:pPr algn="l"/>
            <a:r>
              <a:rPr lang="en-US" sz="1800" b="0" i="0" u="none" strike="noStrike" baseline="0" dirty="0">
                <a:latin typeface="PalatinoLinotype-Roman"/>
              </a:rPr>
              <a:t>records in it. Here is a dataset of automobiles that enlists different features and attributes of</a:t>
            </a:r>
          </a:p>
          <a:p>
            <a:pPr algn="l"/>
            <a:r>
              <a:rPr lang="en-US" sz="1800" b="0" i="0" u="none" strike="noStrike" baseline="0" dirty="0">
                <a:latin typeface="PalatinoLinotype-Roman"/>
              </a:rPr>
              <a:t>cars, such as </a:t>
            </a:r>
            <a:r>
              <a:rPr lang="en-US" sz="1800" b="0" i="0" u="none" strike="noStrike" baseline="0" dirty="0" err="1">
                <a:latin typeface="PalatinoLinotype-Roman"/>
              </a:rPr>
              <a:t>symboling</a:t>
            </a:r>
            <a:r>
              <a:rPr lang="en-US" sz="1800" b="0" i="0" u="none" strike="noStrike" baseline="0" dirty="0">
                <a:latin typeface="PalatinoLinotype-Roman"/>
              </a:rPr>
              <a:t>, normalized losses, aspiration, and many others, an analysis of</a:t>
            </a:r>
          </a:p>
          <a:p>
            <a:pPr algn="l"/>
            <a:r>
              <a:rPr lang="en-US" sz="1800" b="0" i="0" u="none" strike="noStrike" baseline="0" dirty="0">
                <a:latin typeface="PalatinoLinotype-Roman"/>
              </a:rPr>
              <a:t>which will provide some valuable insight and findings in relation to automobiles in this</a:t>
            </a:r>
          </a:p>
          <a:p>
            <a:pPr algn="l"/>
            <a:r>
              <a:rPr lang="en-IN" sz="1800" b="0" i="0" u="none" strike="noStrike" baseline="0" dirty="0">
                <a:latin typeface="PalatinoLinotype-Roman"/>
              </a:rPr>
              <a:t>dataset.</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11</a:t>
            </a:fld>
            <a:endParaRPr lang="en-IN"/>
          </a:p>
        </p:txBody>
      </p:sp>
    </p:spTree>
    <p:extLst>
      <p:ext uri="{BB962C8B-B14F-4D97-AF65-F5344CB8AC3E}">
        <p14:creationId xmlns:p14="http://schemas.microsoft.com/office/powerpoint/2010/main" val="40395323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pandas as pd</a:t>
            </a:r>
          </a:p>
          <a:p>
            <a:endParaRPr lang="en-IN" dirty="0"/>
          </a:p>
          <a:p>
            <a:r>
              <a:rPr lang="en-IN" dirty="0"/>
              <a:t># Sample sales data (replace this with your actual dataset)</a:t>
            </a:r>
          </a:p>
          <a:p>
            <a:r>
              <a:rPr lang="en-IN" dirty="0"/>
              <a:t>data = {</a:t>
            </a:r>
          </a:p>
          <a:p>
            <a:r>
              <a:rPr lang="en-IN" dirty="0"/>
              <a:t>    'Region': ['North', 'North', 'South', 'South', 'North', 'South'],</a:t>
            </a:r>
          </a:p>
          <a:p>
            <a:r>
              <a:rPr lang="en-IN" dirty="0"/>
              <a:t>    '</a:t>
            </a:r>
            <a:r>
              <a:rPr lang="en-IN" dirty="0" err="1"/>
              <a:t>Product_Category</a:t>
            </a:r>
            <a:r>
              <a:rPr lang="en-IN" dirty="0"/>
              <a:t>': ['Laptops', 'Smartphones', 'Laptops', 'Smartphones', 'Laptops', 'Smartphones'],</a:t>
            </a:r>
          </a:p>
          <a:p>
            <a:r>
              <a:rPr lang="en-IN" dirty="0"/>
              <a:t>    'Sales': [5000, 7000, 8000, 6000, 9000, 5500],</a:t>
            </a:r>
          </a:p>
          <a:p>
            <a:r>
              <a:rPr lang="en-IN" dirty="0"/>
              <a:t>    '</a:t>
            </a:r>
            <a:r>
              <a:rPr lang="en-IN" dirty="0" err="1"/>
              <a:t>Units_Sold</a:t>
            </a:r>
            <a:r>
              <a:rPr lang="en-IN" dirty="0"/>
              <a:t>': [50, 70, 80, 60, 90, 55]</a:t>
            </a:r>
          </a:p>
          <a:p>
            <a:r>
              <a:rPr lang="en-IN" dirty="0"/>
              <a:t>}</a:t>
            </a:r>
          </a:p>
          <a:p>
            <a:endParaRPr lang="en-IN" dirty="0"/>
          </a:p>
          <a:p>
            <a:r>
              <a:rPr lang="en-IN" dirty="0" err="1"/>
              <a:t>sales_data</a:t>
            </a:r>
            <a:r>
              <a:rPr lang="en-IN" dirty="0"/>
              <a:t> = </a:t>
            </a:r>
            <a:r>
              <a:rPr lang="en-IN" dirty="0" err="1"/>
              <a:t>pd.DataFrame</a:t>
            </a:r>
            <a:r>
              <a:rPr lang="en-IN" dirty="0"/>
              <a:t>(data)</a:t>
            </a:r>
          </a:p>
          <a:p>
            <a:endParaRPr lang="en-IN" dirty="0"/>
          </a:p>
          <a:p>
            <a:r>
              <a:rPr lang="en-IN" dirty="0"/>
              <a:t># 1. Create a pivot table to calculate total sales for each product category in different regions</a:t>
            </a:r>
          </a:p>
          <a:p>
            <a:r>
              <a:rPr lang="en-IN" dirty="0" err="1"/>
              <a:t>pivot_total_sales</a:t>
            </a:r>
            <a:r>
              <a:rPr lang="en-IN" dirty="0"/>
              <a:t> = </a:t>
            </a:r>
            <a:r>
              <a:rPr lang="en-IN" dirty="0" err="1"/>
              <a:t>sales_data.pivot_table</a:t>
            </a:r>
            <a:r>
              <a:rPr lang="en-IN" dirty="0"/>
              <a:t>(values='Sales', index='Region', columns='</a:t>
            </a:r>
            <a:r>
              <a:rPr lang="en-IN" dirty="0" err="1"/>
              <a:t>Product_Category</a:t>
            </a:r>
            <a:r>
              <a:rPr lang="en-IN" dirty="0"/>
              <a:t>', </a:t>
            </a:r>
            <a:r>
              <a:rPr lang="en-IN" dirty="0" err="1"/>
              <a:t>aggfunc</a:t>
            </a:r>
            <a:r>
              <a:rPr lang="en-IN" dirty="0"/>
              <a:t>='sum')</a:t>
            </a:r>
          </a:p>
          <a:p>
            <a:endParaRPr lang="en-IN" dirty="0"/>
          </a:p>
          <a:p>
            <a:r>
              <a:rPr lang="en-IN" dirty="0"/>
              <a:t>print("Pivot Table - Total Sales per Product Category in Different Regions:")</a:t>
            </a:r>
          </a:p>
          <a:p>
            <a:r>
              <a:rPr lang="en-IN" dirty="0"/>
              <a:t>print(</a:t>
            </a:r>
            <a:r>
              <a:rPr lang="en-IN" dirty="0" err="1"/>
              <a:t>pivot_total_sales</a:t>
            </a:r>
            <a:r>
              <a:rPr lang="en-IN" dirty="0"/>
              <a:t>)</a:t>
            </a:r>
          </a:p>
          <a:p>
            <a:endParaRPr lang="en-IN" dirty="0"/>
          </a:p>
          <a:p>
            <a:r>
              <a:rPr lang="en-IN" dirty="0"/>
              <a:t># 2. Create a pivot table to find the average selling price for each product category in different regions</a:t>
            </a:r>
          </a:p>
          <a:p>
            <a:r>
              <a:rPr lang="en-IN" dirty="0" err="1"/>
              <a:t>sales_data</a:t>
            </a:r>
            <a:r>
              <a:rPr lang="en-IN" dirty="0"/>
              <a:t>['</a:t>
            </a:r>
            <a:r>
              <a:rPr lang="en-IN" dirty="0" err="1"/>
              <a:t>Avg_Selling_Price</a:t>
            </a:r>
            <a:r>
              <a:rPr lang="en-IN" dirty="0"/>
              <a:t>'] = </a:t>
            </a:r>
            <a:r>
              <a:rPr lang="en-IN" dirty="0" err="1"/>
              <a:t>sales_data</a:t>
            </a:r>
            <a:r>
              <a:rPr lang="en-IN" dirty="0"/>
              <a:t>['Sales'] / </a:t>
            </a:r>
            <a:r>
              <a:rPr lang="en-IN" dirty="0" err="1"/>
              <a:t>sales_data</a:t>
            </a:r>
            <a:r>
              <a:rPr lang="en-IN" dirty="0"/>
              <a:t>['</a:t>
            </a:r>
            <a:r>
              <a:rPr lang="en-IN" dirty="0" err="1"/>
              <a:t>Units_Sold</a:t>
            </a:r>
            <a:r>
              <a:rPr lang="en-IN" dirty="0"/>
              <a:t>']</a:t>
            </a:r>
          </a:p>
          <a:p>
            <a:r>
              <a:rPr lang="en-IN" dirty="0" err="1"/>
              <a:t>pivot_avg_price</a:t>
            </a:r>
            <a:r>
              <a:rPr lang="en-IN" dirty="0"/>
              <a:t> = </a:t>
            </a:r>
            <a:r>
              <a:rPr lang="en-IN" dirty="0" err="1"/>
              <a:t>sales_data.pivot_table</a:t>
            </a:r>
            <a:r>
              <a:rPr lang="en-IN" dirty="0"/>
              <a:t>(values='</a:t>
            </a:r>
            <a:r>
              <a:rPr lang="en-IN" dirty="0" err="1"/>
              <a:t>Avg_Selling_Price</a:t>
            </a:r>
            <a:r>
              <a:rPr lang="en-IN" dirty="0"/>
              <a:t>', index='Region', columns='</a:t>
            </a:r>
            <a:r>
              <a:rPr lang="en-IN" dirty="0" err="1"/>
              <a:t>Product_Category</a:t>
            </a:r>
            <a:r>
              <a:rPr lang="en-IN" dirty="0"/>
              <a:t>', </a:t>
            </a:r>
            <a:r>
              <a:rPr lang="en-IN" dirty="0" err="1"/>
              <a:t>aggfunc</a:t>
            </a:r>
            <a:r>
              <a:rPr lang="en-IN" dirty="0"/>
              <a:t>='mean')</a:t>
            </a:r>
          </a:p>
          <a:p>
            <a:endParaRPr lang="en-IN" dirty="0"/>
          </a:p>
          <a:p>
            <a:r>
              <a:rPr lang="en-IN" dirty="0"/>
              <a:t>print("\</a:t>
            </a:r>
            <a:r>
              <a:rPr lang="en-IN" dirty="0" err="1"/>
              <a:t>nPivot</a:t>
            </a:r>
            <a:r>
              <a:rPr lang="en-IN" dirty="0"/>
              <a:t> Table - Average Selling Price per Product Category in Different Regions:")</a:t>
            </a:r>
          </a:p>
          <a:p>
            <a:r>
              <a:rPr lang="en-IN" dirty="0"/>
              <a:t>print(</a:t>
            </a:r>
            <a:r>
              <a:rPr lang="en-IN" dirty="0" err="1"/>
              <a:t>pivot_avg_price</a:t>
            </a:r>
            <a:r>
              <a:rPr lang="en-IN" dirty="0"/>
              <a:t>)</a:t>
            </a:r>
          </a:p>
          <a:p>
            <a:endParaRPr lang="en-IN" dirty="0"/>
          </a:p>
          <a:p>
            <a:endParaRPr lang="en-IN" dirty="0"/>
          </a:p>
          <a:p>
            <a:r>
              <a:rPr lang="en-IN" b="0" i="0" dirty="0">
                <a:solidFill>
                  <a:srgbClr val="212121"/>
                </a:solidFill>
                <a:effectLst/>
                <a:latin typeface="Courier New" panose="02070309020205020404" pitchFamily="49" charset="0"/>
              </a:rPr>
              <a:t>Pivot Table - Total Sales per Product Category in Different Regions: </a:t>
            </a:r>
            <a:r>
              <a:rPr lang="en-IN" b="0" i="0" dirty="0" err="1">
                <a:solidFill>
                  <a:srgbClr val="212121"/>
                </a:solidFill>
                <a:effectLst/>
                <a:latin typeface="Courier New" panose="02070309020205020404" pitchFamily="49" charset="0"/>
              </a:rPr>
              <a:t>Product_Category</a:t>
            </a:r>
            <a:r>
              <a:rPr lang="en-IN" b="0" i="0" dirty="0">
                <a:solidFill>
                  <a:srgbClr val="212121"/>
                </a:solidFill>
                <a:effectLst/>
                <a:latin typeface="Courier New" panose="02070309020205020404" pitchFamily="49" charset="0"/>
              </a:rPr>
              <a:t> Laptops Smartphones Region North 14000 7000 South 8000 11500 Pivot Table - Average Selling Price per Product Category in Different Regions: </a:t>
            </a:r>
            <a:r>
              <a:rPr lang="en-IN" b="0" i="0" dirty="0" err="1">
                <a:solidFill>
                  <a:srgbClr val="212121"/>
                </a:solidFill>
                <a:effectLst/>
                <a:latin typeface="Courier New" panose="02070309020205020404" pitchFamily="49" charset="0"/>
              </a:rPr>
              <a:t>Product_Category</a:t>
            </a:r>
            <a:r>
              <a:rPr lang="en-IN" b="0" i="0" dirty="0">
                <a:solidFill>
                  <a:srgbClr val="212121"/>
                </a:solidFill>
                <a:effectLst/>
                <a:latin typeface="Courier New" panose="02070309020205020404" pitchFamily="49" charset="0"/>
              </a:rPr>
              <a:t> Laptops Smartphones Region North 100.0 100.0 South 100.0 100.0</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63</a:t>
            </a:fld>
            <a:endParaRPr lang="en-IN"/>
          </a:p>
        </p:txBody>
      </p:sp>
    </p:spTree>
    <p:extLst>
      <p:ext uri="{BB962C8B-B14F-4D97-AF65-F5344CB8AC3E}">
        <p14:creationId xmlns:p14="http://schemas.microsoft.com/office/powerpoint/2010/main" val="32734156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74151"/>
                </a:solidFill>
                <a:effectLst/>
                <a:latin typeface="Söhne"/>
              </a:rPr>
              <a:t>Cross-tabulations, often referred to as crosstabs, are a type of table summarizing the distribution of one variable in rows and another variable in columns, showing the frequency, count, or proportion of occurrences of various combinations of these variables. Crosstabs display the relationship between categorical variables in a tabular format.</a:t>
            </a:r>
          </a:p>
          <a:p>
            <a:r>
              <a:rPr lang="en-US" b="1" i="0" dirty="0">
                <a:effectLst/>
                <a:latin typeface="Söhne"/>
              </a:rPr>
              <a:t>Crosstab:</a:t>
            </a:r>
            <a:r>
              <a:rPr lang="en-US" b="0" i="0" dirty="0">
                <a:solidFill>
                  <a:srgbClr val="374151"/>
                </a:solidFill>
                <a:effectLst/>
                <a:latin typeface="Söhne"/>
              </a:rPr>
              <a:t> Crosstabs are specifically designed for summarizing the relationship between categorical variables by counting the occurrences or frequencies of different combinations.</a:t>
            </a:r>
          </a:p>
          <a:p>
            <a:pPr algn="l">
              <a:buFont typeface="Arial" panose="020B0604020202020204" pitchFamily="34" charset="0"/>
              <a:buChar char="•"/>
            </a:pPr>
            <a:r>
              <a:rPr lang="en-US" b="1" i="0" dirty="0">
                <a:solidFill>
                  <a:srgbClr val="374151"/>
                </a:solidFill>
                <a:effectLst/>
                <a:latin typeface="Söhne"/>
              </a:rPr>
              <a:t>Crosstab:</a:t>
            </a:r>
            <a:r>
              <a:rPr lang="en-US" b="0" i="0" dirty="0">
                <a:solidFill>
                  <a:srgbClr val="374151"/>
                </a:solidFill>
                <a:effectLst/>
                <a:latin typeface="Söhne"/>
              </a:rPr>
              <a:t> Primarily focuses on frequency counts of the combinations of categorical variables.</a:t>
            </a:r>
          </a:p>
          <a:p>
            <a:pPr algn="l">
              <a:buFont typeface="Arial" panose="020B0604020202020204" pitchFamily="34" charset="0"/>
              <a:buChar char="•"/>
            </a:pPr>
            <a:r>
              <a:rPr lang="en-US" b="1" i="0" dirty="0">
                <a:solidFill>
                  <a:srgbClr val="374151"/>
                </a:solidFill>
                <a:effectLst/>
                <a:latin typeface="Söhne"/>
              </a:rPr>
              <a:t>Pivot Table:</a:t>
            </a:r>
            <a:r>
              <a:rPr lang="en-US" b="0" i="0" dirty="0">
                <a:solidFill>
                  <a:srgbClr val="374151"/>
                </a:solidFill>
                <a:effectLst/>
                <a:latin typeface="Söhne"/>
              </a:rPr>
              <a:t> Offers more flexibility, allowing users to perform various calculations, including aggregations, means, sums, etc., on the data.</a:t>
            </a:r>
          </a:p>
          <a:p>
            <a:r>
              <a:rPr lang="en-IN" dirty="0"/>
              <a:t>import pandas as pd</a:t>
            </a:r>
          </a:p>
          <a:p>
            <a:endParaRPr lang="en-IN" dirty="0"/>
          </a:p>
          <a:p>
            <a:r>
              <a:rPr lang="en-IN" dirty="0"/>
              <a:t># Sample sales data</a:t>
            </a:r>
          </a:p>
          <a:p>
            <a:r>
              <a:rPr lang="en-IN" dirty="0"/>
              <a:t>data = {</a:t>
            </a:r>
          </a:p>
          <a:p>
            <a:r>
              <a:rPr lang="en-IN" dirty="0"/>
              <a:t>    'Date': ['2023-01-01', '2023-01-01', '2023-01-02', '2023-01-02'],</a:t>
            </a:r>
          </a:p>
          <a:p>
            <a:r>
              <a:rPr lang="en-IN" dirty="0"/>
              <a:t>    '</a:t>
            </a:r>
            <a:r>
              <a:rPr lang="en-IN" dirty="0" err="1"/>
              <a:t>Product_Category</a:t>
            </a:r>
            <a:r>
              <a:rPr lang="en-IN" dirty="0"/>
              <a:t>': ['A', 'B', 'A', 'B'],</a:t>
            </a:r>
          </a:p>
          <a:p>
            <a:r>
              <a:rPr lang="en-IN" dirty="0"/>
              <a:t>    'Sales': [100, 150, 200, 120],</a:t>
            </a:r>
          </a:p>
          <a:p>
            <a:r>
              <a:rPr lang="en-IN" dirty="0"/>
              <a:t>    'Profit': [20, 30, 40, 25]</a:t>
            </a:r>
          </a:p>
          <a:p>
            <a:r>
              <a:rPr lang="en-IN" dirty="0"/>
              <a:t>}</a:t>
            </a:r>
          </a:p>
          <a:p>
            <a:endParaRPr lang="en-IN" dirty="0"/>
          </a:p>
          <a:p>
            <a:r>
              <a:rPr lang="en-IN" dirty="0"/>
              <a:t>df = </a:t>
            </a:r>
            <a:r>
              <a:rPr lang="en-IN" dirty="0" err="1"/>
              <a:t>pd.DataFrame</a:t>
            </a:r>
            <a:r>
              <a:rPr lang="en-IN" dirty="0"/>
              <a:t>(data)</a:t>
            </a:r>
          </a:p>
          <a:p>
            <a:endParaRPr lang="en-IN" dirty="0"/>
          </a:p>
          <a:p>
            <a:r>
              <a:rPr lang="en-IN" dirty="0"/>
              <a:t># Creating a crosstab</a:t>
            </a:r>
          </a:p>
          <a:p>
            <a:r>
              <a:rPr lang="en-IN" dirty="0"/>
              <a:t>crosstab = </a:t>
            </a:r>
            <a:r>
              <a:rPr lang="en-IN" dirty="0" err="1"/>
              <a:t>pd.crosstab</a:t>
            </a:r>
            <a:r>
              <a:rPr lang="en-IN" dirty="0"/>
              <a:t>(df['Date'], df['</a:t>
            </a:r>
            <a:r>
              <a:rPr lang="en-IN" dirty="0" err="1"/>
              <a:t>Product_Category</a:t>
            </a:r>
            <a:r>
              <a:rPr lang="en-IN" dirty="0"/>
              <a:t>'])</a:t>
            </a:r>
          </a:p>
          <a:p>
            <a:endParaRPr lang="en-IN" dirty="0"/>
          </a:p>
          <a:p>
            <a:r>
              <a:rPr lang="en-IN" dirty="0"/>
              <a:t>print("Crosstab:")</a:t>
            </a:r>
          </a:p>
          <a:p>
            <a:r>
              <a:rPr lang="en-IN" dirty="0"/>
              <a:t>print(crosstab)</a:t>
            </a:r>
          </a:p>
          <a:p>
            <a:endParaRPr lang="en-IN" dirty="0"/>
          </a:p>
          <a:p>
            <a:r>
              <a:rPr lang="en-IN" dirty="0"/>
              <a:t># Creating a pivot table</a:t>
            </a:r>
          </a:p>
          <a:p>
            <a:r>
              <a:rPr lang="en-IN" dirty="0"/>
              <a:t>pivot = </a:t>
            </a:r>
            <a:r>
              <a:rPr lang="en-IN" dirty="0" err="1"/>
              <a:t>df.pivot_table</a:t>
            </a:r>
            <a:r>
              <a:rPr lang="en-IN" dirty="0"/>
              <a:t>(values=['Sales', 'Profit'], index='Date', columns='</a:t>
            </a:r>
            <a:r>
              <a:rPr lang="en-IN" dirty="0" err="1"/>
              <a:t>Product_Category</a:t>
            </a:r>
            <a:r>
              <a:rPr lang="en-IN" dirty="0"/>
              <a:t>', </a:t>
            </a:r>
            <a:r>
              <a:rPr lang="en-IN" dirty="0" err="1"/>
              <a:t>aggfunc</a:t>
            </a:r>
            <a:r>
              <a:rPr lang="en-IN" dirty="0"/>
              <a:t>='sum')</a:t>
            </a:r>
          </a:p>
          <a:p>
            <a:endParaRPr lang="en-IN" dirty="0"/>
          </a:p>
          <a:p>
            <a:r>
              <a:rPr lang="en-IN" dirty="0"/>
              <a:t>print("\</a:t>
            </a:r>
            <a:r>
              <a:rPr lang="en-IN" dirty="0" err="1"/>
              <a:t>nPivot</a:t>
            </a:r>
            <a:r>
              <a:rPr lang="en-IN" dirty="0"/>
              <a:t> Table:")</a:t>
            </a:r>
          </a:p>
          <a:p>
            <a:r>
              <a:rPr lang="en-IN" dirty="0"/>
              <a:t>print(pivot)</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64</a:t>
            </a:fld>
            <a:endParaRPr lang="en-IN"/>
          </a:p>
        </p:txBody>
      </p:sp>
    </p:spTree>
    <p:extLst>
      <p:ext uri="{BB962C8B-B14F-4D97-AF65-F5344CB8AC3E}">
        <p14:creationId xmlns:p14="http://schemas.microsoft.com/office/powerpoint/2010/main" val="1451391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pandas as pd</a:t>
            </a:r>
          </a:p>
          <a:p>
            <a:endParaRPr lang="en-IN" dirty="0"/>
          </a:p>
          <a:p>
            <a:r>
              <a:rPr lang="en-IN" dirty="0"/>
              <a:t># Sample purchase data (replace this with your actual dataset)</a:t>
            </a:r>
          </a:p>
          <a:p>
            <a:r>
              <a:rPr lang="en-IN" dirty="0"/>
              <a:t>data = {</a:t>
            </a:r>
          </a:p>
          <a:p>
            <a:r>
              <a:rPr lang="en-IN" dirty="0"/>
              <a:t>    'City': ['A', 'B', 'A', 'B', 'A', 'B', 'A', 'B', 'A'],</a:t>
            </a:r>
          </a:p>
          <a:p>
            <a:r>
              <a:rPr lang="en-IN" dirty="0"/>
              <a:t>    '</a:t>
            </a:r>
            <a:r>
              <a:rPr lang="en-IN" dirty="0" err="1"/>
              <a:t>Product_Category</a:t>
            </a:r>
            <a:r>
              <a:rPr lang="en-IN" dirty="0"/>
              <a:t>': ['Electronics', 'Clothing', 'Electronics', 'Groceries', 'Electronics', 'Clothing', 'Groceries', 'Electronics', 'Clothing'],</a:t>
            </a:r>
          </a:p>
          <a:p>
            <a:r>
              <a:rPr lang="en-IN" dirty="0"/>
              <a:t>    '</a:t>
            </a:r>
            <a:r>
              <a:rPr lang="en-IN" dirty="0" err="1"/>
              <a:t>Customer_ID</a:t>
            </a:r>
            <a:r>
              <a:rPr lang="en-IN" dirty="0"/>
              <a:t>': [1, 2, 3, 1, 2, 3, 1, 2, 3]</a:t>
            </a:r>
          </a:p>
          <a:p>
            <a:r>
              <a:rPr lang="en-IN" dirty="0"/>
              <a:t>}</a:t>
            </a:r>
          </a:p>
          <a:p>
            <a:endParaRPr lang="en-IN" dirty="0"/>
          </a:p>
          <a:p>
            <a:r>
              <a:rPr lang="en-IN" dirty="0" err="1"/>
              <a:t>purchase_data</a:t>
            </a:r>
            <a:r>
              <a:rPr lang="en-IN" dirty="0"/>
              <a:t> = </a:t>
            </a:r>
            <a:r>
              <a:rPr lang="en-IN" dirty="0" err="1"/>
              <a:t>pd.DataFrame</a:t>
            </a:r>
            <a:r>
              <a:rPr lang="en-IN" dirty="0"/>
              <a:t>(data)</a:t>
            </a:r>
          </a:p>
          <a:p>
            <a:endParaRPr lang="en-IN" dirty="0"/>
          </a:p>
          <a:p>
            <a:r>
              <a:rPr lang="en-IN" dirty="0"/>
              <a:t># Create a crosstab to display the frequency of purchases for each product category in each city</a:t>
            </a:r>
          </a:p>
          <a:p>
            <a:r>
              <a:rPr lang="en-IN" dirty="0" err="1"/>
              <a:t>crosstab_purchases</a:t>
            </a:r>
            <a:r>
              <a:rPr lang="en-IN" dirty="0"/>
              <a:t> = </a:t>
            </a:r>
            <a:r>
              <a:rPr lang="en-IN" dirty="0" err="1"/>
              <a:t>pd.crosstab</a:t>
            </a:r>
            <a:r>
              <a:rPr lang="en-IN" dirty="0"/>
              <a:t>(</a:t>
            </a:r>
            <a:r>
              <a:rPr lang="en-IN" dirty="0" err="1"/>
              <a:t>purchase_data</a:t>
            </a:r>
            <a:r>
              <a:rPr lang="en-IN" dirty="0"/>
              <a:t>['City'], </a:t>
            </a:r>
            <a:r>
              <a:rPr lang="en-IN" dirty="0" err="1"/>
              <a:t>purchase_data</a:t>
            </a:r>
            <a:r>
              <a:rPr lang="en-IN" dirty="0"/>
              <a:t>['</a:t>
            </a:r>
            <a:r>
              <a:rPr lang="en-IN" dirty="0" err="1"/>
              <a:t>Product_Category</a:t>
            </a:r>
            <a:r>
              <a:rPr lang="en-IN" dirty="0"/>
              <a:t>'])</a:t>
            </a:r>
          </a:p>
          <a:p>
            <a:endParaRPr lang="en-IN" dirty="0"/>
          </a:p>
          <a:p>
            <a:r>
              <a:rPr lang="en-IN" dirty="0"/>
              <a:t>print("Crosstab - Frequency of Purchases for Each Product Category in Each City:")</a:t>
            </a:r>
          </a:p>
          <a:p>
            <a:r>
              <a:rPr lang="en-IN" dirty="0"/>
              <a:t>print(</a:t>
            </a:r>
            <a:r>
              <a:rPr lang="en-IN" dirty="0" err="1"/>
              <a:t>crosstab_purchases</a:t>
            </a:r>
            <a:r>
              <a:rPr lang="en-IN" dirty="0"/>
              <a:t>)</a:t>
            </a:r>
          </a:p>
          <a:p>
            <a:endParaRPr lang="en-IN" dirty="0"/>
          </a:p>
          <a:p>
            <a:endParaRPr lang="en-IN" dirty="0"/>
          </a:p>
          <a:p>
            <a:r>
              <a:rPr lang="en-US" b="0" i="0" dirty="0">
                <a:solidFill>
                  <a:srgbClr val="212121"/>
                </a:solidFill>
                <a:effectLst/>
                <a:latin typeface="Courier New" panose="02070309020205020404" pitchFamily="49" charset="0"/>
              </a:rPr>
              <a:t>Crosstab - Frequency of Purchases for Each Product Category in Each City: </a:t>
            </a:r>
          </a:p>
          <a:p>
            <a:r>
              <a:rPr lang="en-US" b="0" i="0" dirty="0" err="1">
                <a:solidFill>
                  <a:srgbClr val="212121"/>
                </a:solidFill>
                <a:effectLst/>
                <a:latin typeface="Courier New" panose="02070309020205020404" pitchFamily="49" charset="0"/>
              </a:rPr>
              <a:t>Product_Category</a:t>
            </a:r>
            <a:r>
              <a:rPr lang="en-US" b="0" i="0" dirty="0">
                <a:solidFill>
                  <a:srgbClr val="212121"/>
                </a:solidFill>
                <a:effectLst/>
                <a:latin typeface="Courier New" panose="02070309020205020404" pitchFamily="49" charset="0"/>
              </a:rPr>
              <a:t> Clothing Electronics Groceries </a:t>
            </a:r>
          </a:p>
          <a:p>
            <a:r>
              <a:rPr lang="en-US" b="0" i="0" dirty="0">
                <a:solidFill>
                  <a:srgbClr val="212121"/>
                </a:solidFill>
                <a:effectLst/>
                <a:latin typeface="Courier New" panose="02070309020205020404" pitchFamily="49" charset="0"/>
              </a:rPr>
              <a:t>City A 1 3 1 </a:t>
            </a:r>
          </a:p>
          <a:p>
            <a:r>
              <a:rPr lang="en-US" b="0" i="0" dirty="0">
                <a:solidFill>
                  <a:srgbClr val="212121"/>
                </a:solidFill>
                <a:effectLst/>
                <a:latin typeface="Courier New" panose="02070309020205020404" pitchFamily="49" charset="0"/>
              </a:rPr>
              <a:t>B 2 1 1</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68</a:t>
            </a:fld>
            <a:endParaRPr lang="en-IN"/>
          </a:p>
        </p:txBody>
      </p:sp>
    </p:spTree>
    <p:extLst>
      <p:ext uri="{BB962C8B-B14F-4D97-AF65-F5344CB8AC3E}">
        <p14:creationId xmlns:p14="http://schemas.microsoft.com/office/powerpoint/2010/main" val="17982088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pandas as pd</a:t>
            </a:r>
          </a:p>
          <a:p>
            <a:endParaRPr lang="en-IN" dirty="0"/>
          </a:p>
          <a:p>
            <a:r>
              <a:rPr lang="en-IN" dirty="0"/>
              <a:t># Sample survey data (replace this with your actual dataset)</a:t>
            </a:r>
          </a:p>
          <a:p>
            <a:r>
              <a:rPr lang="en-IN" dirty="0"/>
              <a:t>data = {</a:t>
            </a:r>
          </a:p>
          <a:p>
            <a:r>
              <a:rPr lang="en-IN" dirty="0"/>
              <a:t>    '</a:t>
            </a:r>
            <a:r>
              <a:rPr lang="en-IN" dirty="0" err="1"/>
              <a:t>Customer_ID</a:t>
            </a:r>
            <a:r>
              <a:rPr lang="en-IN" dirty="0"/>
              <a:t>': [1, 2, 3, 4, 5, 6, 7, 8, 9, 10],</a:t>
            </a:r>
          </a:p>
          <a:p>
            <a:r>
              <a:rPr lang="en-IN" dirty="0"/>
              <a:t>    '</a:t>
            </a:r>
            <a:r>
              <a:rPr lang="en-IN" dirty="0" err="1"/>
              <a:t>Product_Feature</a:t>
            </a:r>
            <a:r>
              <a:rPr lang="en-IN" dirty="0"/>
              <a:t>': ['Durability', 'Durability', 'Design', 'Durability', 'Design', 'Design', 'Performance', 'Performance', 'Performance', 'Durability'],</a:t>
            </a:r>
          </a:p>
          <a:p>
            <a:r>
              <a:rPr lang="en-IN" dirty="0"/>
              <a:t>    '</a:t>
            </a:r>
            <a:r>
              <a:rPr lang="en-IN" dirty="0" err="1"/>
              <a:t>Satisfaction_Rating</a:t>
            </a:r>
            <a:r>
              <a:rPr lang="en-IN" dirty="0"/>
              <a:t>': [4, 3, 5, 4, 2, 3, 5, 4, 3, 4]</a:t>
            </a:r>
          </a:p>
          <a:p>
            <a:r>
              <a:rPr lang="en-IN" dirty="0"/>
              <a:t>}</a:t>
            </a:r>
          </a:p>
          <a:p>
            <a:endParaRPr lang="en-IN" dirty="0"/>
          </a:p>
          <a:p>
            <a:r>
              <a:rPr lang="en-IN" dirty="0" err="1"/>
              <a:t>survey_data</a:t>
            </a:r>
            <a:r>
              <a:rPr lang="en-IN" dirty="0"/>
              <a:t> = </a:t>
            </a:r>
            <a:r>
              <a:rPr lang="en-IN" dirty="0" err="1"/>
              <a:t>pd.DataFrame</a:t>
            </a:r>
            <a:r>
              <a:rPr lang="en-IN" dirty="0"/>
              <a:t>(data)</a:t>
            </a:r>
          </a:p>
          <a:p>
            <a:endParaRPr lang="en-IN" dirty="0"/>
          </a:p>
          <a:p>
            <a:r>
              <a:rPr lang="en-IN" dirty="0"/>
              <a:t># Create a crosstab to display the distribution of satisfaction ratings for each product feature</a:t>
            </a:r>
          </a:p>
          <a:p>
            <a:r>
              <a:rPr lang="en-IN" dirty="0" err="1"/>
              <a:t>crosstab_satisfaction</a:t>
            </a:r>
            <a:r>
              <a:rPr lang="en-IN" dirty="0"/>
              <a:t> = </a:t>
            </a:r>
            <a:r>
              <a:rPr lang="en-IN" dirty="0" err="1"/>
              <a:t>pd.crosstab</a:t>
            </a:r>
            <a:r>
              <a:rPr lang="en-IN" dirty="0"/>
              <a:t>(</a:t>
            </a:r>
            <a:r>
              <a:rPr lang="en-IN" dirty="0" err="1"/>
              <a:t>survey_data</a:t>
            </a:r>
            <a:r>
              <a:rPr lang="en-IN" dirty="0"/>
              <a:t>['</a:t>
            </a:r>
            <a:r>
              <a:rPr lang="en-IN" dirty="0" err="1"/>
              <a:t>Product_Feature</a:t>
            </a:r>
            <a:r>
              <a:rPr lang="en-IN" dirty="0"/>
              <a:t>'], </a:t>
            </a:r>
            <a:r>
              <a:rPr lang="en-IN" dirty="0" err="1"/>
              <a:t>survey_data</a:t>
            </a:r>
            <a:r>
              <a:rPr lang="en-IN" dirty="0"/>
              <a:t>['</a:t>
            </a:r>
            <a:r>
              <a:rPr lang="en-IN" dirty="0" err="1"/>
              <a:t>Satisfaction_Rating</a:t>
            </a:r>
            <a:r>
              <a:rPr lang="en-IN" dirty="0"/>
              <a:t>'])</a:t>
            </a:r>
          </a:p>
          <a:p>
            <a:endParaRPr lang="en-IN" dirty="0"/>
          </a:p>
          <a:p>
            <a:r>
              <a:rPr lang="en-IN" dirty="0"/>
              <a:t>print("Crosstab - Distribution of Satisfaction Ratings for Each Product Feature:")</a:t>
            </a:r>
          </a:p>
          <a:p>
            <a:r>
              <a:rPr lang="en-IN" dirty="0"/>
              <a:t>print(</a:t>
            </a:r>
            <a:r>
              <a:rPr lang="en-IN" dirty="0" err="1"/>
              <a:t>crosstab_satisfaction</a:t>
            </a:r>
            <a:r>
              <a:rPr lang="en-IN" dirty="0"/>
              <a:t>)</a:t>
            </a:r>
          </a:p>
          <a:p>
            <a:endParaRPr lang="en-IN" dirty="0"/>
          </a:p>
          <a:p>
            <a:endParaRPr lang="en-IN" dirty="0"/>
          </a:p>
          <a:p>
            <a:r>
              <a:rPr lang="en-US" b="0" i="0" dirty="0">
                <a:solidFill>
                  <a:srgbClr val="212121"/>
                </a:solidFill>
                <a:effectLst/>
                <a:latin typeface="Courier New" panose="02070309020205020404" pitchFamily="49" charset="0"/>
              </a:rPr>
              <a:t>Crosstab - Distribution of Satisfaction Ratings for Each Product Feature: </a:t>
            </a:r>
          </a:p>
          <a:p>
            <a:r>
              <a:rPr lang="en-US" b="0" i="0" dirty="0" err="1">
                <a:solidFill>
                  <a:srgbClr val="212121"/>
                </a:solidFill>
                <a:effectLst/>
                <a:latin typeface="Courier New" panose="02070309020205020404" pitchFamily="49" charset="0"/>
              </a:rPr>
              <a:t>Satisfaction_Rating</a:t>
            </a:r>
            <a:r>
              <a:rPr lang="en-US" b="0" i="0" dirty="0">
                <a:solidFill>
                  <a:srgbClr val="212121"/>
                </a:solidFill>
                <a:effectLst/>
                <a:latin typeface="Courier New" panose="02070309020205020404" pitchFamily="49" charset="0"/>
              </a:rPr>
              <a:t> 2 3 4 5 </a:t>
            </a:r>
          </a:p>
          <a:p>
            <a:r>
              <a:rPr lang="en-US" b="0" i="0" dirty="0" err="1">
                <a:solidFill>
                  <a:srgbClr val="212121"/>
                </a:solidFill>
                <a:effectLst/>
                <a:latin typeface="Courier New" panose="02070309020205020404" pitchFamily="49" charset="0"/>
              </a:rPr>
              <a:t>Product_Feature</a:t>
            </a:r>
            <a:r>
              <a:rPr lang="en-US" b="0" i="0" dirty="0">
                <a:solidFill>
                  <a:srgbClr val="212121"/>
                </a:solidFill>
                <a:effectLst/>
                <a:latin typeface="Courier New" panose="02070309020205020404" pitchFamily="49" charset="0"/>
              </a:rPr>
              <a:t> </a:t>
            </a:r>
          </a:p>
          <a:p>
            <a:r>
              <a:rPr lang="en-US" b="0" i="0" dirty="0">
                <a:solidFill>
                  <a:srgbClr val="212121"/>
                </a:solidFill>
                <a:effectLst/>
                <a:latin typeface="Courier New" panose="02070309020205020404" pitchFamily="49" charset="0"/>
              </a:rPr>
              <a:t>Design 1 1 0 1 </a:t>
            </a:r>
          </a:p>
          <a:p>
            <a:r>
              <a:rPr lang="en-US" b="0" i="0" dirty="0">
                <a:solidFill>
                  <a:srgbClr val="212121"/>
                </a:solidFill>
                <a:effectLst/>
                <a:latin typeface="Courier New" panose="02070309020205020404" pitchFamily="49" charset="0"/>
              </a:rPr>
              <a:t>Durability 0 1 3 0 </a:t>
            </a:r>
          </a:p>
          <a:p>
            <a:r>
              <a:rPr lang="en-US" b="0" i="0" dirty="0">
                <a:solidFill>
                  <a:srgbClr val="212121"/>
                </a:solidFill>
                <a:effectLst/>
                <a:latin typeface="Courier New" panose="02070309020205020404" pitchFamily="49" charset="0"/>
              </a:rPr>
              <a:t>Performance 0 1 1 1</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69</a:t>
            </a:fld>
            <a:endParaRPr lang="en-IN"/>
          </a:p>
        </p:txBody>
      </p:sp>
    </p:spTree>
    <p:extLst>
      <p:ext uri="{BB962C8B-B14F-4D97-AF65-F5344CB8AC3E}">
        <p14:creationId xmlns:p14="http://schemas.microsoft.com/office/powerpoint/2010/main" val="17133137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Correlation answers questions such as how one variable changes with respect to another. </a:t>
            </a:r>
          </a:p>
          <a:p>
            <a:endParaRPr lang="en-US" dirty="0"/>
          </a:p>
          <a:p>
            <a:r>
              <a:rPr lang="en-US" dirty="0"/>
              <a:t>If it does change, then to what degree or strength? </a:t>
            </a:r>
          </a:p>
          <a:p>
            <a:r>
              <a:rPr lang="en-US" dirty="0"/>
              <a:t>Additionally, if the relation between those variables is strong enough, then we can make predictions for future behavior.</a:t>
            </a:r>
          </a:p>
          <a:p>
            <a:endParaRPr lang="en-US" dirty="0"/>
          </a:p>
          <a:p>
            <a:r>
              <a:rPr lang="en-US" dirty="0"/>
              <a:t>Correlation tells us how variables change together, both in the same or opposite directions and in the magnitude (that is, strength) of the relationship. To find the correlation, we calculate the Pearson correlation coefficient, symbolized by ρ (the Greek letter rho). This is obtained by dividing the covariance by the product of the standard deviations of the variables:</a:t>
            </a:r>
          </a:p>
          <a:p>
            <a:endParaRPr lang="en-US" dirty="0"/>
          </a:p>
          <a:p>
            <a:r>
              <a:rPr lang="en-US" b="0" i="0" dirty="0">
                <a:solidFill>
                  <a:srgbClr val="374151"/>
                </a:solidFill>
                <a:effectLst/>
                <a:latin typeface="Söhne"/>
              </a:rPr>
              <a:t>Consider two variables, such as the number of hours spent studying and exam scores. A positive correlation close to +1 would suggest that as the number of study hours increases, exam scores also tend to increase.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70</a:t>
            </a:fld>
            <a:endParaRPr lang="en-IN"/>
          </a:p>
        </p:txBody>
      </p:sp>
    </p:spTree>
    <p:extLst>
      <p:ext uri="{BB962C8B-B14F-4D97-AF65-F5344CB8AC3E}">
        <p14:creationId xmlns:p14="http://schemas.microsoft.com/office/powerpoint/2010/main" val="4105534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strength of the relationship, the value of the correlation between two variables, A and B, varies between +1 and -1. If the correlation is +1, then it is said to be a perfect positive/linear correlation (that is, variable A is directly proportional to variable B), while a correlation of -1 is a perfect negative correlation (that is, variable A is inversely proportional to variable B). Note that values closer to 0 are not supposed to be correlated at all. If correlation coefficients are near to 1 in absolute value, then the variables are said to be strongly correlated; in comparison, those that are closer to 0.5 are said to be weakly correlated</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71</a:t>
            </a:fld>
            <a:endParaRPr lang="en-IN"/>
          </a:p>
        </p:txBody>
      </p:sp>
    </p:spTree>
    <p:extLst>
      <p:ext uri="{BB962C8B-B14F-4D97-AF65-F5344CB8AC3E}">
        <p14:creationId xmlns:p14="http://schemas.microsoft.com/office/powerpoint/2010/main" val="14405045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pandas as pd</a:t>
            </a:r>
          </a:p>
          <a:p>
            <a:endParaRPr lang="en-IN" dirty="0"/>
          </a:p>
          <a:p>
            <a:r>
              <a:rPr lang="en-IN" dirty="0"/>
              <a:t># Sample fitness data (replace this with your actual dataset)</a:t>
            </a:r>
          </a:p>
          <a:p>
            <a:r>
              <a:rPr lang="en-IN" dirty="0"/>
              <a:t>data = {</a:t>
            </a:r>
          </a:p>
          <a:p>
            <a:r>
              <a:rPr lang="en-IN" dirty="0"/>
              <a:t>    '</a:t>
            </a:r>
            <a:r>
              <a:rPr lang="en-IN" dirty="0" err="1"/>
              <a:t>Exercise_Days</a:t>
            </a:r>
            <a:r>
              <a:rPr lang="en-IN" dirty="0"/>
              <a:t>': [2, 3, 4, 5, 6, 7, 2, 4, 5, 7],</a:t>
            </a:r>
          </a:p>
          <a:p>
            <a:r>
              <a:rPr lang="en-IN" dirty="0"/>
              <a:t>    '</a:t>
            </a:r>
            <a:r>
              <a:rPr lang="en-IN" dirty="0" err="1"/>
              <a:t>Wellness_Score</a:t>
            </a:r>
            <a:r>
              <a:rPr lang="en-IN" dirty="0"/>
              <a:t>': [3, 4, 5, 6, 7, 8, 3, 5, 6, 9]</a:t>
            </a:r>
          </a:p>
          <a:p>
            <a:r>
              <a:rPr lang="en-IN" dirty="0"/>
              <a:t>}</a:t>
            </a:r>
          </a:p>
          <a:p>
            <a:endParaRPr lang="en-IN" dirty="0"/>
          </a:p>
          <a:p>
            <a:r>
              <a:rPr lang="en-IN" dirty="0" err="1"/>
              <a:t>fitness_data</a:t>
            </a:r>
            <a:r>
              <a:rPr lang="en-IN" dirty="0"/>
              <a:t> = </a:t>
            </a:r>
            <a:r>
              <a:rPr lang="en-IN" dirty="0" err="1"/>
              <a:t>pd.DataFrame</a:t>
            </a:r>
            <a:r>
              <a:rPr lang="en-IN" dirty="0"/>
              <a:t>(data)</a:t>
            </a:r>
          </a:p>
          <a:p>
            <a:endParaRPr lang="en-IN" dirty="0"/>
          </a:p>
          <a:p>
            <a:r>
              <a:rPr lang="en-IN" dirty="0"/>
              <a:t># Calculate the correlation coefficient between exercise days and wellness scores</a:t>
            </a:r>
          </a:p>
          <a:p>
            <a:r>
              <a:rPr lang="en-IN" dirty="0"/>
              <a:t>correlation = </a:t>
            </a:r>
            <a:r>
              <a:rPr lang="en-IN" dirty="0" err="1"/>
              <a:t>fitness_data</a:t>
            </a:r>
            <a:r>
              <a:rPr lang="en-IN" dirty="0"/>
              <a:t>['</a:t>
            </a:r>
            <a:r>
              <a:rPr lang="en-IN" dirty="0" err="1"/>
              <a:t>Exercise_Days</a:t>
            </a:r>
            <a:r>
              <a:rPr lang="en-IN" dirty="0"/>
              <a:t>'].</a:t>
            </a:r>
            <a:r>
              <a:rPr lang="en-IN" dirty="0" err="1"/>
              <a:t>corr</a:t>
            </a:r>
            <a:r>
              <a:rPr lang="en-IN" dirty="0"/>
              <a:t>(</a:t>
            </a:r>
            <a:r>
              <a:rPr lang="en-IN" dirty="0" err="1"/>
              <a:t>fitness_data</a:t>
            </a:r>
            <a:r>
              <a:rPr lang="en-IN" dirty="0"/>
              <a:t>['</a:t>
            </a:r>
            <a:r>
              <a:rPr lang="en-IN" dirty="0" err="1"/>
              <a:t>Wellness_Score</a:t>
            </a:r>
            <a:r>
              <a:rPr lang="en-IN" dirty="0"/>
              <a:t>'])</a:t>
            </a:r>
          </a:p>
          <a:p>
            <a:endParaRPr lang="en-IN" dirty="0"/>
          </a:p>
          <a:p>
            <a:r>
              <a:rPr lang="en-IN" dirty="0"/>
              <a:t>print("Correlation Coefficient between Exercise Days and Wellness Scores:", correlation)</a:t>
            </a:r>
          </a:p>
          <a:p>
            <a:endParaRPr lang="en-IN" dirty="0"/>
          </a:p>
          <a:p>
            <a:endParaRPr lang="en-IN" dirty="0"/>
          </a:p>
          <a:p>
            <a:r>
              <a:rPr lang="en-US" b="0" i="0" dirty="0">
                <a:solidFill>
                  <a:srgbClr val="212121"/>
                </a:solidFill>
                <a:effectLst/>
                <a:latin typeface="Courier New" panose="02070309020205020404" pitchFamily="49" charset="0"/>
              </a:rPr>
              <a:t>Correlation Coefficient between Exercise Days and Wellness Scores: 0.99</a:t>
            </a:r>
          </a:p>
          <a:p>
            <a:endParaRPr lang="en-US" b="0" i="0" dirty="0">
              <a:solidFill>
                <a:srgbClr val="212121"/>
              </a:solidFill>
              <a:effectLst/>
              <a:latin typeface="Courier New" panose="02070309020205020404" pitchFamily="49" charset="0"/>
            </a:endParaRPr>
          </a:p>
          <a:p>
            <a:r>
              <a:rPr lang="en-US" b="0" i="0" dirty="0">
                <a:solidFill>
                  <a:srgbClr val="374151"/>
                </a:solidFill>
                <a:effectLst/>
                <a:latin typeface="Söhne"/>
              </a:rPr>
              <a:t>For instance, if the obtained correlation coefficient is +0.85, it would indicate a strong positive correlation, suggesting that as users exercise more frequently, their reported feelings of wellness also tend to increase.</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76</a:t>
            </a:fld>
            <a:endParaRPr lang="en-IN"/>
          </a:p>
        </p:txBody>
      </p:sp>
    </p:spTree>
    <p:extLst>
      <p:ext uri="{BB962C8B-B14F-4D97-AF65-F5344CB8AC3E}">
        <p14:creationId xmlns:p14="http://schemas.microsoft.com/office/powerpoint/2010/main" val="315565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PalatinoLinotype-Roman"/>
              </a:rPr>
              <a:t>We are using the </a:t>
            </a:r>
            <a:r>
              <a:rPr lang="en-US" sz="1800" b="0" i="0" u="none" strike="noStrike" baseline="0" dirty="0" err="1">
                <a:latin typeface="FreeMono"/>
              </a:rPr>
              <a:t>value_counts</a:t>
            </a:r>
            <a:r>
              <a:rPr lang="en-US" sz="1800" b="0" i="0" u="none" strike="noStrike" baseline="0" dirty="0">
                <a:latin typeface="FreeMono"/>
              </a:rPr>
              <a:t>()</a:t>
            </a:r>
          </a:p>
          <a:p>
            <a:pPr algn="l"/>
            <a:r>
              <a:rPr lang="en-US" sz="1800" b="0" i="0" u="none" strike="noStrike" baseline="0" dirty="0">
                <a:latin typeface="PalatinoLinotype-Roman"/>
              </a:rPr>
              <a:t>function from the pandas library. Once we have the list, we are getting the first 30 largest</a:t>
            </a:r>
          </a:p>
          <a:p>
            <a:pPr algn="l"/>
            <a:r>
              <a:rPr lang="en-US" sz="1800" b="0" i="0" u="none" strike="noStrike" baseline="0" dirty="0">
                <a:latin typeface="PalatinoLinotype-Roman"/>
              </a:rPr>
              <a:t>values by using the </a:t>
            </a:r>
            <a:r>
              <a:rPr lang="en-US" sz="1800" b="0" i="0" u="none" strike="noStrike" baseline="0" dirty="0" err="1">
                <a:latin typeface="FreeMono"/>
              </a:rPr>
              <a:t>nlargest</a:t>
            </a:r>
            <a:r>
              <a:rPr lang="en-US" sz="1800" b="0" i="0" u="none" strike="noStrike" baseline="0" dirty="0">
                <a:latin typeface="FreeMono"/>
              </a:rPr>
              <a:t>() </a:t>
            </a:r>
            <a:r>
              <a:rPr lang="en-US" sz="1800" b="0" i="0" u="none" strike="noStrike" baseline="0" dirty="0">
                <a:latin typeface="PalatinoLinotype-Roman"/>
              </a:rPr>
              <a:t>function.</a:t>
            </a:r>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16</a:t>
            </a:fld>
            <a:endParaRPr lang="en-IN"/>
          </a:p>
        </p:txBody>
      </p:sp>
    </p:spTree>
    <p:extLst>
      <p:ext uri="{BB962C8B-B14F-4D97-AF65-F5344CB8AC3E}">
        <p14:creationId xmlns:p14="http://schemas.microsoft.com/office/powerpoint/2010/main" val="3281722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Interpretation and Recommendation:</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Mean:</a:t>
            </a:r>
            <a:r>
              <a:rPr lang="en-US" b="0" i="0" dirty="0">
                <a:solidFill>
                  <a:srgbClr val="374151"/>
                </a:solidFill>
                <a:effectLst/>
                <a:latin typeface="Söhne"/>
              </a:rPr>
              <a:t> $60,000 represents the average salary. However, if the salaries are not evenly distributed, extreme values can heavily influence the mean. In this dataset, the mean is affected by both lower and higher salaries.</a:t>
            </a:r>
          </a:p>
          <a:p>
            <a:pPr algn="l">
              <a:buFont typeface="Arial" panose="020B0604020202020204" pitchFamily="34" charset="0"/>
              <a:buChar char="•"/>
            </a:pPr>
            <a:r>
              <a:rPr lang="en-US" b="1" i="0" dirty="0">
                <a:solidFill>
                  <a:srgbClr val="374151"/>
                </a:solidFill>
                <a:effectLst/>
                <a:latin typeface="Söhne"/>
              </a:rPr>
              <a:t>Median:</a:t>
            </a:r>
            <a:r>
              <a:rPr lang="en-US" b="0" i="0" dirty="0">
                <a:solidFill>
                  <a:srgbClr val="374151"/>
                </a:solidFill>
                <a:effectLst/>
                <a:latin typeface="Söhne"/>
              </a:rPr>
              <a:t> $62,500 is the middle value when the salaries are arranged in ascending order. It's less affected by extreme values and can provide a more accurate representation of the typical salary. In this case, the median might be a better measure of central tendency.</a:t>
            </a:r>
          </a:p>
          <a:p>
            <a:pPr algn="l"/>
            <a:r>
              <a:rPr lang="en-US" b="0" i="0" dirty="0">
                <a:solidFill>
                  <a:srgbClr val="374151"/>
                </a:solidFill>
                <a:effectLst/>
                <a:latin typeface="Söhne"/>
              </a:rPr>
              <a:t>Given these calculations:</a:t>
            </a:r>
          </a:p>
          <a:p>
            <a:pPr algn="l">
              <a:buFont typeface="Arial" panose="020B0604020202020204" pitchFamily="34" charset="0"/>
              <a:buChar char="•"/>
            </a:pPr>
            <a:r>
              <a:rPr lang="en-US" b="1" i="0" dirty="0">
                <a:solidFill>
                  <a:srgbClr val="374151"/>
                </a:solidFill>
                <a:effectLst/>
                <a:latin typeface="Söhne"/>
              </a:rPr>
              <a:t>Recommendation:</a:t>
            </a:r>
            <a:r>
              <a:rPr lang="en-US" b="0" i="0" dirty="0">
                <a:solidFill>
                  <a:srgbClr val="374151"/>
                </a:solidFill>
                <a:effectLst/>
                <a:latin typeface="Söhne"/>
              </a:rPr>
              <a:t> For describing the typical salary, I'd recommend using the median ($62,500) because it's less affected by outliers and provides a clearer representation of the center of the salary distribution.</a:t>
            </a:r>
          </a:p>
          <a:p>
            <a:pPr algn="l"/>
            <a:r>
              <a:rPr lang="en-US" b="1" i="0" dirty="0">
                <a:solidFill>
                  <a:srgbClr val="374151"/>
                </a:solidFill>
                <a:effectLst/>
                <a:latin typeface="Söhne"/>
              </a:rPr>
              <a:t>Decision-making implications:</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HR could consider using the median salary as a reference point for setting salary benchmarks or evaluating new compensation packages.</a:t>
            </a:r>
          </a:p>
          <a:p>
            <a:pPr algn="l">
              <a:buFont typeface="Arial" panose="020B0604020202020204" pitchFamily="34" charset="0"/>
              <a:buChar char="•"/>
            </a:pPr>
            <a:r>
              <a:rPr lang="en-US" b="0" i="0" dirty="0">
                <a:solidFill>
                  <a:srgbClr val="374151"/>
                </a:solidFill>
                <a:effectLst/>
                <a:latin typeface="Söhne"/>
              </a:rPr>
              <a:t>Further analysis could explore the reasons behind higher or lower salaries compared to the median, helping HR identify potential areas for salary adjustments or reviews.</a:t>
            </a:r>
          </a:p>
          <a:p>
            <a:pPr algn="l"/>
            <a:r>
              <a:rPr lang="en-US" b="0" i="0" dirty="0">
                <a:solidFill>
                  <a:srgbClr val="374151"/>
                </a:solidFill>
                <a:effectLst/>
                <a:latin typeface="Söhne"/>
              </a:rPr>
              <a:t>Understanding the central tendency of salaries can aid the company in making fairer and more informed decisions regarding compensation, ensuring a balanced approach to employee remuneration.</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17</a:t>
            </a:fld>
            <a:endParaRPr lang="en-IN"/>
          </a:p>
        </p:txBody>
      </p:sp>
    </p:spTree>
    <p:extLst>
      <p:ext uri="{BB962C8B-B14F-4D97-AF65-F5344CB8AC3E}">
        <p14:creationId xmlns:p14="http://schemas.microsoft.com/office/powerpoint/2010/main" val="155467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74151"/>
                </a:solidFill>
                <a:effectLst/>
                <a:latin typeface="Söhne"/>
              </a:rPr>
              <a:t>Interpretation and Recommendation:</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Mean:</a:t>
            </a:r>
            <a:r>
              <a:rPr lang="en-US" b="0" i="0" dirty="0">
                <a:solidFill>
                  <a:srgbClr val="374151"/>
                </a:solidFill>
                <a:effectLst/>
                <a:latin typeface="Söhne"/>
              </a:rPr>
              <a:t> At $1,525,000, the mean is heavily influenced by the few high-value houses in the dataset (e.g., $4,500,000 and $5,000,000). As a result, the mean might not represent the typical house price accurately, especially considering the presence of these high-value outliers.</a:t>
            </a:r>
          </a:p>
          <a:p>
            <a:pPr algn="l">
              <a:buFont typeface="Arial" panose="020B0604020202020204" pitchFamily="34" charset="0"/>
              <a:buChar char="•"/>
            </a:pPr>
            <a:r>
              <a:rPr lang="en-US" b="1" i="0" dirty="0">
                <a:solidFill>
                  <a:srgbClr val="374151"/>
                </a:solidFill>
                <a:effectLst/>
                <a:latin typeface="Söhne"/>
              </a:rPr>
              <a:t>Median:</a:t>
            </a:r>
            <a:r>
              <a:rPr lang="en-US" b="0" i="0" dirty="0">
                <a:solidFill>
                  <a:srgbClr val="374151"/>
                </a:solidFill>
                <a:effectLst/>
                <a:latin typeface="Söhne"/>
              </a:rPr>
              <a:t> At $1,150,000, the median represents the middle value in the dataset when arranged in ascending order. It is less influenced by extreme values and might be a better representation of the typical house price in this neighborhood.</a:t>
            </a:r>
          </a:p>
          <a:p>
            <a:pPr algn="l"/>
            <a:r>
              <a:rPr lang="en-US" b="0" i="0" dirty="0">
                <a:solidFill>
                  <a:srgbClr val="374151"/>
                </a:solidFill>
                <a:effectLst/>
                <a:latin typeface="Söhne"/>
              </a:rPr>
              <a:t>Given these calculations:</a:t>
            </a:r>
          </a:p>
          <a:p>
            <a:pPr algn="l">
              <a:buFont typeface="Arial" panose="020B0604020202020204" pitchFamily="34" charset="0"/>
              <a:buChar char="•"/>
            </a:pPr>
            <a:r>
              <a:rPr lang="en-US" b="1" i="0" dirty="0">
                <a:solidFill>
                  <a:srgbClr val="374151"/>
                </a:solidFill>
                <a:effectLst/>
                <a:latin typeface="Söhne"/>
              </a:rPr>
              <a:t>Recommendation:</a:t>
            </a:r>
            <a:r>
              <a:rPr lang="en-US" b="0" i="0" dirty="0">
                <a:solidFill>
                  <a:srgbClr val="374151"/>
                </a:solidFill>
                <a:effectLst/>
                <a:latin typeface="Söhne"/>
              </a:rPr>
              <a:t> For describing the typical house price, I'd recommend using the median ($1,150,000) due to its resistance to outliers and its ability to provide a more representative value of the center of the price distribution.</a:t>
            </a:r>
          </a:p>
          <a:p>
            <a:pPr algn="l"/>
            <a:r>
              <a:rPr lang="en-US" b="1" i="0" dirty="0">
                <a:solidFill>
                  <a:srgbClr val="374151"/>
                </a:solidFill>
                <a:effectLst/>
                <a:latin typeface="Söhne"/>
              </a:rPr>
              <a:t>Decision-making implications:</a:t>
            </a:r>
            <a:endParaRPr lang="en-US" b="0" i="0" dirty="0">
              <a:solidFill>
                <a:srgbClr val="374151"/>
              </a:solidFill>
              <a:effectLst/>
              <a:latin typeface="Söhne"/>
            </a:endParaRPr>
          </a:p>
          <a:p>
            <a:pPr algn="l">
              <a:buFont typeface="Arial" panose="020B0604020202020204" pitchFamily="34" charset="0"/>
              <a:buChar char="•"/>
            </a:pPr>
            <a:r>
              <a:rPr lang="en-US" b="0" i="0" dirty="0">
                <a:solidFill>
                  <a:srgbClr val="374151"/>
                </a:solidFill>
                <a:effectLst/>
                <a:latin typeface="Söhne"/>
              </a:rPr>
              <a:t>Real estate agents could consider using the median price as a reference point for listing or evaluating properties in this neighborhood.</a:t>
            </a:r>
          </a:p>
          <a:p>
            <a:pPr algn="l">
              <a:buFont typeface="Arial" panose="020B0604020202020204" pitchFamily="34" charset="0"/>
              <a:buChar char="•"/>
            </a:pPr>
            <a:r>
              <a:rPr lang="en-US" b="0" i="0" dirty="0">
                <a:solidFill>
                  <a:srgbClr val="374151"/>
                </a:solidFill>
                <a:effectLst/>
                <a:latin typeface="Söhne"/>
              </a:rPr>
              <a:t>Understanding the median price helps potential buyers or sellers get a more accurate perception of the typical property value in this area, aiding informed decisions.</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18</a:t>
            </a:fld>
            <a:endParaRPr lang="en-IN"/>
          </a:p>
        </p:txBody>
      </p:sp>
    </p:spTree>
    <p:extLst>
      <p:ext uri="{BB962C8B-B14F-4D97-AF65-F5344CB8AC3E}">
        <p14:creationId xmlns:p14="http://schemas.microsoft.com/office/powerpoint/2010/main" val="295270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0" dirty="0">
                <a:solidFill>
                  <a:srgbClr val="374151"/>
                </a:solidFill>
                <a:effectLst/>
                <a:latin typeface="Söhne"/>
              </a:rPr>
              <a:t>Understanding variability:</a:t>
            </a:r>
          </a:p>
          <a:p>
            <a:pPr algn="l">
              <a:buFont typeface="Arial" panose="020B0604020202020204" pitchFamily="34" charset="0"/>
              <a:buChar char="•"/>
            </a:pPr>
            <a:r>
              <a:rPr lang="en-US" b="1" i="0" dirty="0">
                <a:solidFill>
                  <a:srgbClr val="374151"/>
                </a:solidFill>
                <a:effectLst/>
                <a:latin typeface="Söhne"/>
              </a:rPr>
              <a:t>Assessing Risk:</a:t>
            </a:r>
            <a:r>
              <a:rPr lang="en-US" b="0" i="0" dirty="0">
                <a:solidFill>
                  <a:srgbClr val="374151"/>
                </a:solidFill>
                <a:effectLst/>
                <a:latin typeface="Söhne"/>
              </a:rPr>
              <a:t> In financial analysis, measures of dispersion like standard deviation or variance are used to understand the volatility of stocks, helping investors assess risk.</a:t>
            </a:r>
          </a:p>
          <a:p>
            <a:pPr algn="l">
              <a:buFont typeface="Arial" panose="020B0604020202020204" pitchFamily="34" charset="0"/>
              <a:buChar char="•"/>
            </a:pPr>
            <a:r>
              <a:rPr lang="en-US" b="1" i="0" dirty="0">
                <a:solidFill>
                  <a:srgbClr val="374151"/>
                </a:solidFill>
                <a:effectLst/>
                <a:latin typeface="Söhne"/>
              </a:rPr>
              <a:t>Quality Control:</a:t>
            </a:r>
            <a:r>
              <a:rPr lang="en-US" b="0" i="0" dirty="0">
                <a:solidFill>
                  <a:srgbClr val="374151"/>
                </a:solidFill>
                <a:effectLst/>
                <a:latin typeface="Söhne"/>
              </a:rPr>
              <a:t> In manufacturing, dispersion measures help analyze variations in product quality, ensuring consistency and reliability.</a:t>
            </a:r>
          </a:p>
          <a:p>
            <a:pPr algn="l">
              <a:buFont typeface="Arial" panose="020B0604020202020204" pitchFamily="34" charset="0"/>
              <a:buChar char="•"/>
            </a:pPr>
            <a:r>
              <a:rPr lang="en-US" b="1" i="0" dirty="0">
                <a:solidFill>
                  <a:srgbClr val="374151"/>
                </a:solidFill>
                <a:effectLst/>
                <a:latin typeface="Söhne"/>
              </a:rPr>
              <a:t>Educational Assessment:</a:t>
            </a:r>
            <a:r>
              <a:rPr lang="en-US" b="0" i="0" dirty="0">
                <a:solidFill>
                  <a:srgbClr val="374151"/>
                </a:solidFill>
                <a:effectLst/>
                <a:latin typeface="Söhne"/>
              </a:rPr>
              <a:t> In academic grading, a larger dispersion might indicate a wider range of student performances, prompting a closer look at teaching methodologies or learning gaps.</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19</a:t>
            </a:fld>
            <a:endParaRPr lang="en-IN"/>
          </a:p>
        </p:txBody>
      </p:sp>
    </p:spTree>
    <p:extLst>
      <p:ext uri="{BB962C8B-B14F-4D97-AF65-F5344CB8AC3E}">
        <p14:creationId xmlns:p14="http://schemas.microsoft.com/office/powerpoint/2010/main" val="346447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effectLst/>
                <a:latin typeface="Söhne"/>
              </a:rPr>
              <a:t>Difference:</a:t>
            </a:r>
          </a:p>
          <a:p>
            <a:pPr algn="l">
              <a:buFont typeface="Arial" panose="020B0604020202020204" pitchFamily="34" charset="0"/>
              <a:buChar char="•"/>
            </a:pPr>
            <a:r>
              <a:rPr lang="en-US" b="1" i="0" dirty="0">
                <a:solidFill>
                  <a:srgbClr val="374151"/>
                </a:solidFill>
                <a:effectLst/>
                <a:latin typeface="Söhne"/>
              </a:rPr>
              <a:t>Calculation:</a:t>
            </a:r>
            <a:r>
              <a:rPr lang="en-US" b="0" i="0" dirty="0">
                <a:solidFill>
                  <a:srgbClr val="374151"/>
                </a:solidFill>
                <a:effectLst/>
                <a:latin typeface="Söhne"/>
              </a:rPr>
              <a:t> Variance involves squaring the differences between data points and the mean, while standard deviation takes the square root of the variance.</a:t>
            </a:r>
          </a:p>
          <a:p>
            <a:pPr algn="l">
              <a:buFont typeface="Arial" panose="020B0604020202020204" pitchFamily="34" charset="0"/>
              <a:buChar char="•"/>
            </a:pPr>
            <a:r>
              <a:rPr lang="en-US" b="1" i="0" dirty="0">
                <a:solidFill>
                  <a:srgbClr val="374151"/>
                </a:solidFill>
                <a:effectLst/>
                <a:latin typeface="Söhne"/>
              </a:rPr>
              <a:t>Units:</a:t>
            </a:r>
            <a:r>
              <a:rPr lang="en-US" b="0" i="0" dirty="0">
                <a:solidFill>
                  <a:srgbClr val="374151"/>
                </a:solidFill>
                <a:effectLst/>
                <a:latin typeface="Söhne"/>
              </a:rPr>
              <a:t> Variance is in squared units, while standard deviation is in the original units of the data.</a:t>
            </a:r>
          </a:p>
          <a:p>
            <a:pPr algn="l">
              <a:buFont typeface="Arial" panose="020B0604020202020204" pitchFamily="34" charset="0"/>
              <a:buChar char="•"/>
            </a:pPr>
            <a:r>
              <a:rPr lang="en-US" b="1" i="0" dirty="0">
                <a:solidFill>
                  <a:srgbClr val="374151"/>
                </a:solidFill>
                <a:effectLst/>
                <a:latin typeface="Söhne"/>
              </a:rPr>
              <a:t>Interpretation:</a:t>
            </a:r>
            <a:r>
              <a:rPr lang="en-US" b="0" i="0" dirty="0">
                <a:solidFill>
                  <a:srgbClr val="374151"/>
                </a:solidFill>
                <a:effectLst/>
                <a:latin typeface="Söhne"/>
              </a:rPr>
              <a:t> Standard deviation is often preferred for interpretation as it's in the same units as the data, making it more easily understandable compared to variance.</a:t>
            </a:r>
          </a:p>
          <a:p>
            <a:pPr algn="l"/>
            <a:r>
              <a:rPr lang="en-US" b="0" i="0" dirty="0">
                <a:solidFill>
                  <a:srgbClr val="374151"/>
                </a:solidFill>
                <a:effectLst/>
                <a:latin typeface="Söhne"/>
              </a:rPr>
              <a:t>In summary, variance and standard deviation are closely related measures of spread, with standard deviation being the square root of variance. Standard deviation is more commonly used for interpretation due to its more relatable units and ease of understanding.</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20</a:t>
            </a:fld>
            <a:endParaRPr lang="en-IN"/>
          </a:p>
        </p:txBody>
      </p:sp>
    </p:spTree>
    <p:extLst>
      <p:ext uri="{BB962C8B-B14F-4D97-AF65-F5344CB8AC3E}">
        <p14:creationId xmlns:p14="http://schemas.microsoft.com/office/powerpoint/2010/main" val="3568461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import </a:t>
            </a:r>
            <a:r>
              <a:rPr lang="en-IN" dirty="0" err="1"/>
              <a:t>numpy</a:t>
            </a:r>
            <a:r>
              <a:rPr lang="en-IN" dirty="0"/>
              <a:t> as np</a:t>
            </a:r>
          </a:p>
          <a:p>
            <a:endParaRPr lang="en-IN" dirty="0"/>
          </a:p>
          <a:p>
            <a:r>
              <a:rPr lang="en-IN" dirty="0"/>
              <a:t># Scores for Class A and Class B</a:t>
            </a:r>
          </a:p>
          <a:p>
            <a:r>
              <a:rPr lang="en-IN" dirty="0" err="1"/>
              <a:t>class_a_scores</a:t>
            </a:r>
            <a:r>
              <a:rPr lang="en-IN" dirty="0"/>
              <a:t> = </a:t>
            </a:r>
            <a:r>
              <a:rPr lang="en-IN" dirty="0" err="1"/>
              <a:t>np.array</a:t>
            </a:r>
            <a:r>
              <a:rPr lang="en-IN" dirty="0"/>
              <a:t>([85, 90, 92, 88, 86])</a:t>
            </a:r>
          </a:p>
          <a:p>
            <a:r>
              <a:rPr lang="en-IN" dirty="0" err="1"/>
              <a:t>class_b_scores</a:t>
            </a:r>
            <a:r>
              <a:rPr lang="en-IN" dirty="0"/>
              <a:t> = </a:t>
            </a:r>
            <a:r>
              <a:rPr lang="en-IN" dirty="0" err="1"/>
              <a:t>np.array</a:t>
            </a:r>
            <a:r>
              <a:rPr lang="en-IN" dirty="0"/>
              <a:t>([70, 75, 80, 85, 90])</a:t>
            </a:r>
          </a:p>
          <a:p>
            <a:endParaRPr lang="en-IN" dirty="0"/>
          </a:p>
          <a:p>
            <a:r>
              <a:rPr lang="en-IN" dirty="0"/>
              <a:t># Calculate Variance and Standard Deviation for Class A</a:t>
            </a:r>
          </a:p>
          <a:p>
            <a:r>
              <a:rPr lang="en-IN" dirty="0" err="1"/>
              <a:t>variance_class_a</a:t>
            </a:r>
            <a:r>
              <a:rPr lang="en-IN" dirty="0"/>
              <a:t> = </a:t>
            </a:r>
            <a:r>
              <a:rPr lang="en-IN" dirty="0" err="1"/>
              <a:t>np.var</a:t>
            </a:r>
            <a:r>
              <a:rPr lang="en-IN" dirty="0"/>
              <a:t>(</a:t>
            </a:r>
            <a:r>
              <a:rPr lang="en-IN" dirty="0" err="1"/>
              <a:t>class_a_scores</a:t>
            </a:r>
            <a:r>
              <a:rPr lang="en-IN" dirty="0"/>
              <a:t>)</a:t>
            </a:r>
          </a:p>
          <a:p>
            <a:r>
              <a:rPr lang="en-IN" dirty="0" err="1"/>
              <a:t>std_dev_class_a</a:t>
            </a:r>
            <a:r>
              <a:rPr lang="en-IN" dirty="0"/>
              <a:t> = </a:t>
            </a:r>
            <a:r>
              <a:rPr lang="en-IN" dirty="0" err="1"/>
              <a:t>np.std</a:t>
            </a:r>
            <a:r>
              <a:rPr lang="en-IN" dirty="0"/>
              <a:t>(</a:t>
            </a:r>
            <a:r>
              <a:rPr lang="en-IN" dirty="0" err="1"/>
              <a:t>class_a_scores</a:t>
            </a:r>
            <a:r>
              <a:rPr lang="en-IN" dirty="0"/>
              <a:t>)</a:t>
            </a:r>
          </a:p>
          <a:p>
            <a:endParaRPr lang="en-IN" dirty="0"/>
          </a:p>
          <a:p>
            <a:r>
              <a:rPr lang="en-IN" dirty="0"/>
              <a:t># Calculate Variance and Standard Deviation for Class B</a:t>
            </a:r>
          </a:p>
          <a:p>
            <a:r>
              <a:rPr lang="en-IN" dirty="0" err="1"/>
              <a:t>variance_class_b</a:t>
            </a:r>
            <a:r>
              <a:rPr lang="en-IN" dirty="0"/>
              <a:t> = </a:t>
            </a:r>
            <a:r>
              <a:rPr lang="en-IN" dirty="0" err="1"/>
              <a:t>np.var</a:t>
            </a:r>
            <a:r>
              <a:rPr lang="en-IN" dirty="0"/>
              <a:t>(</a:t>
            </a:r>
            <a:r>
              <a:rPr lang="en-IN" dirty="0" err="1"/>
              <a:t>class_b_scores</a:t>
            </a:r>
            <a:r>
              <a:rPr lang="en-IN" dirty="0"/>
              <a:t>)</a:t>
            </a:r>
          </a:p>
          <a:p>
            <a:r>
              <a:rPr lang="en-IN" dirty="0" err="1"/>
              <a:t>std_dev_class_b</a:t>
            </a:r>
            <a:r>
              <a:rPr lang="en-IN" dirty="0"/>
              <a:t> = </a:t>
            </a:r>
            <a:r>
              <a:rPr lang="en-IN" dirty="0" err="1"/>
              <a:t>np.std</a:t>
            </a:r>
            <a:r>
              <a:rPr lang="en-IN" dirty="0"/>
              <a:t>(</a:t>
            </a:r>
            <a:r>
              <a:rPr lang="en-IN" dirty="0" err="1"/>
              <a:t>class_b_scores</a:t>
            </a:r>
            <a:r>
              <a:rPr lang="en-IN" dirty="0"/>
              <a:t>)</a:t>
            </a:r>
          </a:p>
          <a:p>
            <a:endParaRPr lang="en-IN" dirty="0"/>
          </a:p>
          <a:p>
            <a:r>
              <a:rPr lang="en-IN" dirty="0"/>
              <a:t>print("Class A - Variance:", </a:t>
            </a:r>
            <a:r>
              <a:rPr lang="en-IN" dirty="0" err="1"/>
              <a:t>variance_class_a</a:t>
            </a:r>
            <a:r>
              <a:rPr lang="en-IN" dirty="0"/>
              <a:t>)</a:t>
            </a:r>
          </a:p>
          <a:p>
            <a:r>
              <a:rPr lang="en-IN" dirty="0"/>
              <a:t>print("Class A - Standard Deviation:", </a:t>
            </a:r>
            <a:r>
              <a:rPr lang="en-IN" dirty="0" err="1"/>
              <a:t>std_dev_class_a</a:t>
            </a:r>
            <a:r>
              <a:rPr lang="en-IN" dirty="0"/>
              <a:t>)</a:t>
            </a:r>
          </a:p>
          <a:p>
            <a:r>
              <a:rPr lang="en-IN" dirty="0"/>
              <a:t>print("\</a:t>
            </a:r>
            <a:r>
              <a:rPr lang="en-IN" dirty="0" err="1"/>
              <a:t>nClass</a:t>
            </a:r>
            <a:r>
              <a:rPr lang="en-IN" dirty="0"/>
              <a:t> B - Variance:", </a:t>
            </a:r>
            <a:r>
              <a:rPr lang="en-IN" dirty="0" err="1"/>
              <a:t>variance_class_b</a:t>
            </a:r>
            <a:r>
              <a:rPr lang="en-IN" dirty="0"/>
              <a:t>)</a:t>
            </a:r>
          </a:p>
          <a:p>
            <a:r>
              <a:rPr lang="en-IN" dirty="0"/>
              <a:t>print("Class B - Standard Deviation:", </a:t>
            </a:r>
            <a:r>
              <a:rPr lang="en-IN" dirty="0" err="1"/>
              <a:t>std_dev_class_b</a:t>
            </a:r>
            <a:r>
              <a:rPr lang="en-IN" dirty="0"/>
              <a:t>)</a:t>
            </a:r>
          </a:p>
          <a:p>
            <a:endParaRPr lang="en-IN" dirty="0"/>
          </a:p>
          <a:p>
            <a:pPr algn="l"/>
            <a:r>
              <a:rPr lang="en-US" b="1" i="0" dirty="0">
                <a:effectLst/>
                <a:latin typeface="Söhne"/>
              </a:rPr>
              <a:t>Analysis and Interpretation:</a:t>
            </a:r>
          </a:p>
          <a:p>
            <a:pPr algn="l">
              <a:buFont typeface="Arial" panose="020B0604020202020204" pitchFamily="34" charset="0"/>
              <a:buChar char="•"/>
            </a:pPr>
            <a:r>
              <a:rPr lang="en-US" b="1" i="0" dirty="0">
                <a:solidFill>
                  <a:srgbClr val="374151"/>
                </a:solidFill>
                <a:effectLst/>
                <a:latin typeface="Söhne"/>
              </a:rPr>
              <a:t>Class A:</a:t>
            </a:r>
            <a:r>
              <a:rPr lang="en-US" b="0" i="0" dirty="0">
                <a:solidFill>
                  <a:srgbClr val="374151"/>
                </a:solidFill>
                <a:effectLst/>
                <a:latin typeface="Söhne"/>
              </a:rPr>
              <a:t> Displays lower variance (</a:t>
            </a:r>
            <a:r>
              <a:rPr lang="en-US" b="0" i="0" dirty="0">
                <a:solidFill>
                  <a:srgbClr val="374151"/>
                </a:solidFill>
                <a:effectLst/>
                <a:latin typeface="KaTeX_Main"/>
              </a:rPr>
              <a:t>8.8</a:t>
            </a:r>
            <a:r>
              <a:rPr lang="en-US" b="0" i="0" dirty="0">
                <a:solidFill>
                  <a:srgbClr val="374151"/>
                </a:solidFill>
                <a:effectLst/>
                <a:latin typeface="Söhne"/>
              </a:rPr>
              <a:t>) and standard deviation (</a:t>
            </a:r>
            <a:r>
              <a:rPr lang="en-US" b="0" i="0" dirty="0">
                <a:solidFill>
                  <a:srgbClr val="374151"/>
                </a:solidFill>
                <a:effectLst/>
                <a:latin typeface="KaTeX_Main"/>
              </a:rPr>
              <a:t>2.97</a:t>
            </a:r>
            <a:r>
              <a:rPr lang="en-US" b="0" i="0" dirty="0">
                <a:solidFill>
                  <a:srgbClr val="374151"/>
                </a:solidFill>
                <a:effectLst/>
                <a:latin typeface="Söhne"/>
              </a:rPr>
              <a:t>), indicating less variability or spread in exam scores.</a:t>
            </a:r>
          </a:p>
          <a:p>
            <a:pPr algn="l">
              <a:buFont typeface="Arial" panose="020B0604020202020204" pitchFamily="34" charset="0"/>
              <a:buChar char="•"/>
            </a:pPr>
            <a:r>
              <a:rPr lang="en-US" b="1" i="0" dirty="0">
                <a:solidFill>
                  <a:srgbClr val="374151"/>
                </a:solidFill>
                <a:effectLst/>
                <a:latin typeface="Söhne"/>
              </a:rPr>
              <a:t>Class B:</a:t>
            </a:r>
            <a:r>
              <a:rPr lang="en-US" b="0" i="0" dirty="0">
                <a:solidFill>
                  <a:srgbClr val="374151"/>
                </a:solidFill>
                <a:effectLst/>
                <a:latin typeface="Söhne"/>
              </a:rPr>
              <a:t> Exhibits significantly higher variance (</a:t>
            </a:r>
            <a:r>
              <a:rPr lang="en-US" b="0" i="0" dirty="0">
                <a:solidFill>
                  <a:srgbClr val="374151"/>
                </a:solidFill>
                <a:effectLst/>
                <a:latin typeface="KaTeX_Main"/>
              </a:rPr>
              <a:t>62</a:t>
            </a:r>
            <a:r>
              <a:rPr lang="en-US" b="0" i="0" dirty="0">
                <a:solidFill>
                  <a:srgbClr val="374151"/>
                </a:solidFill>
                <a:effectLst/>
                <a:latin typeface="Söhne"/>
              </a:rPr>
              <a:t>) and standard deviation (</a:t>
            </a:r>
            <a:r>
              <a:rPr lang="en-US" b="0" i="0" dirty="0">
                <a:solidFill>
                  <a:srgbClr val="374151"/>
                </a:solidFill>
                <a:effectLst/>
                <a:latin typeface="KaTeX_Main"/>
              </a:rPr>
              <a:t>7.87</a:t>
            </a:r>
            <a:r>
              <a:rPr lang="en-US" b="0" i="0" dirty="0">
                <a:solidFill>
                  <a:srgbClr val="374151"/>
                </a:solidFill>
                <a:effectLst/>
                <a:latin typeface="Söhne"/>
              </a:rPr>
              <a:t>), signifying greater variability or spread in exam scores compared to Class A.</a:t>
            </a:r>
          </a:p>
          <a:p>
            <a:pPr algn="l"/>
            <a:r>
              <a:rPr lang="en-US" b="1" i="0" dirty="0">
                <a:effectLst/>
                <a:latin typeface="Söhne"/>
              </a:rPr>
              <a:t>Conclusion:</a:t>
            </a:r>
          </a:p>
          <a:p>
            <a:pPr algn="l"/>
            <a:r>
              <a:rPr lang="en-US" b="0" i="0" dirty="0">
                <a:solidFill>
                  <a:srgbClr val="374151"/>
                </a:solidFill>
                <a:effectLst/>
                <a:latin typeface="Söhne"/>
              </a:rPr>
              <a:t>In this scenario, Class B demonstrates higher variability in exam scores, with a larger spread indicated by the higher variance and standard deviation values. Class A, on the other hand, shows more consistency in performance based on the lower variance and standard deviation values.</a:t>
            </a:r>
          </a:p>
          <a:p>
            <a:endParaRPr lang="en-IN" dirty="0"/>
          </a:p>
        </p:txBody>
      </p:sp>
      <p:sp>
        <p:nvSpPr>
          <p:cNvPr id="4" name="Slide Number Placeholder 3"/>
          <p:cNvSpPr>
            <a:spLocks noGrp="1"/>
          </p:cNvSpPr>
          <p:nvPr>
            <p:ph type="sldNum" sz="quarter" idx="5"/>
          </p:nvPr>
        </p:nvSpPr>
        <p:spPr/>
        <p:txBody>
          <a:bodyPr/>
          <a:lstStyle/>
          <a:p>
            <a:fld id="{18F46B27-CD24-4256-B8C3-DDD384422727}" type="slidenum">
              <a:rPr lang="en-IN" smtClean="0"/>
              <a:pPr/>
              <a:t>29</a:t>
            </a:fld>
            <a:endParaRPr lang="en-IN"/>
          </a:p>
        </p:txBody>
      </p:sp>
    </p:spTree>
    <p:extLst>
      <p:ext uri="{BB962C8B-B14F-4D97-AF65-F5344CB8AC3E}">
        <p14:creationId xmlns:p14="http://schemas.microsoft.com/office/powerpoint/2010/main" val="561313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6310" y="646429"/>
            <a:ext cx="10679379" cy="375919"/>
          </a:xfrm>
          <a:prstGeom prst="rect">
            <a:avLst/>
          </a:prstGeom>
        </p:spPr>
        <p:txBody>
          <a:bodyPr wrap="square" lIns="0" tIns="0" rIns="0" bIns="0">
            <a:spAutoFit/>
          </a:bodyPr>
          <a:lstStyle>
            <a:lvl1pPr>
              <a:defRPr sz="2400" b="1" i="0">
                <a:solidFill>
                  <a:srgbClr val="0E6EC5"/>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CD708-C3CE-42C4-392C-2616BE7B6E9B}"/>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0D56B8F-C723-4F18-B6D5-0EE7840FFD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32E1C2-6A37-33F4-7670-04A11F9DA7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83A189F-E3FB-E9A7-107B-575AD18F66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BFCE1D-9CE8-FADC-80C6-6D8A83BE56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2C59ED8B-BA94-D736-AAC8-2180438E5395}"/>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8" name="Footer Placeholder 7">
            <a:extLst>
              <a:ext uri="{FF2B5EF4-FFF2-40B4-BE49-F238E27FC236}">
                <a16:creationId xmlns:a16="http://schemas.microsoft.com/office/drawing/2014/main" id="{778F7822-7499-2C0E-D829-6DDB2FF0B27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64A96AB-55BB-57C9-D2B6-0EF4EE69D55A}"/>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325728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EDF81-EA8D-83C3-8267-CA643B00639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8CCA983-0AE5-F30C-A064-4C585E5D7041}"/>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4" name="Footer Placeholder 3">
            <a:extLst>
              <a:ext uri="{FF2B5EF4-FFF2-40B4-BE49-F238E27FC236}">
                <a16:creationId xmlns:a16="http://schemas.microsoft.com/office/drawing/2014/main" id="{59878F20-391B-D2E0-147C-668AA1D53836}"/>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1912E192-D443-F888-C842-4C67343AAC8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2617508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C0C4EB-B1BE-EB3A-30B8-8EF88BEAB94E}"/>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3" name="Footer Placeholder 2">
            <a:extLst>
              <a:ext uri="{FF2B5EF4-FFF2-40B4-BE49-F238E27FC236}">
                <a16:creationId xmlns:a16="http://schemas.microsoft.com/office/drawing/2014/main" id="{E8D28ED5-D69E-D2EB-1485-FEACAC78FFA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8FB4F431-D9F4-56BD-CE34-E5453B2620C1}"/>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4846408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6895A-55AD-1915-E234-F85D4DEA71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AF51EB8-55A4-1D45-011E-6ED0AB91A2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59E922A-D2E6-5169-3C26-8CEB8D79B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7A86E3-1A50-F01D-6BCE-17E5A51108F4}"/>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6" name="Footer Placeholder 5">
            <a:extLst>
              <a:ext uri="{FF2B5EF4-FFF2-40B4-BE49-F238E27FC236}">
                <a16:creationId xmlns:a16="http://schemas.microsoft.com/office/drawing/2014/main" id="{D0A4682A-5209-EA69-A4C4-ECB9A3C0F167}"/>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6577CF7-4B08-947A-FAB9-D1B276A45FF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995327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95D0A-8B4F-94B1-0E31-CC9746A34F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AAE0A135-2BAF-222C-FB23-B5EAA9C894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BFC4A8DC-73F6-A9F2-D777-B51A33E89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81882A-8F08-C57F-0AF6-7DB934C27E77}"/>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6" name="Footer Placeholder 5">
            <a:extLst>
              <a:ext uri="{FF2B5EF4-FFF2-40B4-BE49-F238E27FC236}">
                <a16:creationId xmlns:a16="http://schemas.microsoft.com/office/drawing/2014/main" id="{AC5DC8E5-9961-A79F-D2AE-1159B67742A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6ABF26A3-7C8D-EAEA-2728-D6907835CA1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11200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0531C-47D8-22BD-9CB8-2DFA99578E6D}"/>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52F4E5E-5253-C021-1B2C-FCDF5C6F80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24065B-FD93-7250-16E0-F852E830D231}"/>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5" name="Footer Placeholder 4">
            <a:extLst>
              <a:ext uri="{FF2B5EF4-FFF2-40B4-BE49-F238E27FC236}">
                <a16:creationId xmlns:a16="http://schemas.microsoft.com/office/drawing/2014/main" id="{75FEF24B-DD40-4819-E102-C571F441135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8634F7-1BE8-ACCD-EB61-341D48FCE8C5}"/>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3214778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D1DEF3-7A35-BCD7-E950-0BED6BC2D1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E8B422A-8156-9EC4-7DC6-01512DAB00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3A15AEC-B6CD-5518-7ABD-8A6B65FBBBC1}"/>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5" name="Footer Placeholder 4">
            <a:extLst>
              <a:ext uri="{FF2B5EF4-FFF2-40B4-BE49-F238E27FC236}">
                <a16:creationId xmlns:a16="http://schemas.microsoft.com/office/drawing/2014/main" id="{8F23FDEF-1765-3B45-4808-134BAFB03FE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8631686-D3D2-C45E-B0B5-38FA72D4E041}"/>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288810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1" i="0">
                <a:solidFill>
                  <a:srgbClr val="0E6EC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864235" cy="5690870"/>
          </a:xfrm>
          <a:custGeom>
            <a:avLst/>
            <a:gdLst/>
            <a:ahLst/>
            <a:cxnLst/>
            <a:rect l="l" t="t" r="r" b="b"/>
            <a:pathLst>
              <a:path w="864235" h="5690870">
                <a:moveTo>
                  <a:pt x="864108" y="0"/>
                </a:moveTo>
                <a:lnTo>
                  <a:pt x="90279" y="0"/>
                </a:lnTo>
                <a:lnTo>
                  <a:pt x="0" y="889"/>
                </a:lnTo>
                <a:lnTo>
                  <a:pt x="0" y="5690616"/>
                </a:lnTo>
                <a:lnTo>
                  <a:pt x="864108" y="9271"/>
                </a:lnTo>
                <a:lnTo>
                  <a:pt x="864108" y="0"/>
                </a:lnTo>
                <a:close/>
              </a:path>
            </a:pathLst>
          </a:custGeom>
          <a:solidFill>
            <a:srgbClr val="0E6EC5"/>
          </a:solidFill>
        </p:spPr>
        <p:txBody>
          <a:bodyPr wrap="square" lIns="0" tIns="0" rIns="0" bIns="0" rtlCol="0"/>
          <a:lstStyle/>
          <a:p>
            <a:endParaRPr/>
          </a:p>
        </p:txBody>
      </p:sp>
      <p:sp>
        <p:nvSpPr>
          <p:cNvPr id="17" name="bk object 17"/>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0E6EC5"/>
            </a:solidFill>
          </a:ln>
        </p:spPr>
        <p:txBody>
          <a:bodyPr wrap="square" lIns="0" tIns="0" rIns="0" bIns="0" rtlCol="0"/>
          <a:lstStyle/>
          <a:p>
            <a:endParaRPr/>
          </a:p>
        </p:txBody>
      </p:sp>
      <p:sp>
        <p:nvSpPr>
          <p:cNvPr id="18" name="bk object 18"/>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0E6EC5"/>
            </a:solidFill>
          </a:ln>
        </p:spPr>
        <p:txBody>
          <a:bodyPr wrap="square" lIns="0" tIns="0" rIns="0" bIns="0" rtlCol="0"/>
          <a:lstStyle/>
          <a:p>
            <a:endParaRPr/>
          </a:p>
        </p:txBody>
      </p:sp>
      <p:sp>
        <p:nvSpPr>
          <p:cNvPr id="19" name="bk object 19"/>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20" name="bk object 20"/>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1" name="bk object 21"/>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A5294"/>
          </a:solidFill>
        </p:spPr>
        <p:txBody>
          <a:bodyPr wrap="square" lIns="0" tIns="0" rIns="0" bIns="0" rtlCol="0"/>
          <a:lstStyle/>
          <a:p>
            <a:endParaRPr/>
          </a:p>
        </p:txBody>
      </p:sp>
      <p:sp>
        <p:nvSpPr>
          <p:cNvPr id="22" name="bk object 22"/>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A5294"/>
          </a:solidFill>
        </p:spPr>
        <p:txBody>
          <a:bodyPr wrap="square" lIns="0" tIns="0" rIns="0" bIns="0" rtlCol="0"/>
          <a:lstStyle/>
          <a:p>
            <a:endParaRPr/>
          </a:p>
        </p:txBody>
      </p:sp>
      <p:sp>
        <p:nvSpPr>
          <p:cNvPr id="23" name="bk object 23"/>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009DD9"/>
          </a:solidFill>
        </p:spPr>
        <p:txBody>
          <a:bodyPr wrap="square" lIns="0" tIns="0" rIns="0" bIns="0" rtlCol="0"/>
          <a:lstStyle/>
          <a:p>
            <a:endParaRPr/>
          </a:p>
        </p:txBody>
      </p:sp>
      <p:sp>
        <p:nvSpPr>
          <p:cNvPr id="24" name="bk object 24"/>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076A2"/>
          </a:solidFill>
        </p:spPr>
        <p:txBody>
          <a:bodyPr wrap="square" lIns="0" tIns="0" rIns="0" bIns="0" rtlCol="0"/>
          <a:lstStyle/>
          <a:p>
            <a:endParaRPr/>
          </a:p>
        </p:txBody>
      </p:sp>
      <p:sp>
        <p:nvSpPr>
          <p:cNvPr id="25" name="bk object 25"/>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A529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12/26/2023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B58B-1B02-3A17-6981-68461F099D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CDAAE4B-302B-B5D7-9D49-B65F644B6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98D2799-E9F9-BBCD-2199-F60DA70BEEA2}"/>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5" name="Footer Placeholder 4">
            <a:extLst>
              <a:ext uri="{FF2B5EF4-FFF2-40B4-BE49-F238E27FC236}">
                <a16:creationId xmlns:a16="http://schemas.microsoft.com/office/drawing/2014/main" id="{5F44B52D-D366-B4C8-42CC-966A88AED1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9103456-E6CD-D1AE-FE92-1CF62FA09F97}"/>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152226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E41A2-6CFB-919F-B52A-4B20DE5D94C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4128A63-0FDB-1513-AD80-55FC1A3FEE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5189F5F-BC97-CFDC-00C3-E585C88A4C9D}"/>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5" name="Footer Placeholder 4">
            <a:extLst>
              <a:ext uri="{FF2B5EF4-FFF2-40B4-BE49-F238E27FC236}">
                <a16:creationId xmlns:a16="http://schemas.microsoft.com/office/drawing/2014/main" id="{351B1DF7-214E-12AC-741B-580208E8EC4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B31CEB6-CB59-05E9-5A92-F57E60361534}"/>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44883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99E4C-1AAC-E9EC-71E5-5E286BF891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FF58F742-3F0C-8ED4-14A0-BEE58B2631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49EDC7-2B9F-8472-EF4F-ED32D0ED2749}"/>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5" name="Footer Placeholder 4">
            <a:extLst>
              <a:ext uri="{FF2B5EF4-FFF2-40B4-BE49-F238E27FC236}">
                <a16:creationId xmlns:a16="http://schemas.microsoft.com/office/drawing/2014/main" id="{2E4A863B-9879-7DCC-7D57-6F236B6B41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76146CA-96F2-70FE-4527-0CE1BE292A34}"/>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250088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B465D-E262-539D-65B5-D9C1353ED70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994B03B-30A7-223F-74E2-D0EE8ED1B7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6F23756-7E26-3F46-FD36-1BB1C8781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0DB6AE1E-493E-C4B9-58EB-7435E6C4A328}"/>
              </a:ext>
            </a:extLst>
          </p:cNvPr>
          <p:cNvSpPr>
            <a:spLocks noGrp="1"/>
          </p:cNvSpPr>
          <p:nvPr>
            <p:ph type="dt" sz="half" idx="10"/>
          </p:nvPr>
        </p:nvSpPr>
        <p:spPr/>
        <p:txBody>
          <a:bodyPr/>
          <a:lstStyle/>
          <a:p>
            <a:fld id="{4284F208-0B09-40C1-BD63-A75502F26118}" type="datetimeFigureOut">
              <a:rPr lang="en-IN" smtClean="0"/>
              <a:t>26-12-2023</a:t>
            </a:fld>
            <a:endParaRPr lang="en-IN"/>
          </a:p>
        </p:txBody>
      </p:sp>
      <p:sp>
        <p:nvSpPr>
          <p:cNvPr id="6" name="Footer Placeholder 5">
            <a:extLst>
              <a:ext uri="{FF2B5EF4-FFF2-40B4-BE49-F238E27FC236}">
                <a16:creationId xmlns:a16="http://schemas.microsoft.com/office/drawing/2014/main" id="{BE1933A6-E5A8-C6ED-BAE3-5B6262BB2F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C693124-D76A-1F35-959E-B6C159FA78CF}"/>
              </a:ext>
            </a:extLst>
          </p:cNvPr>
          <p:cNvSpPr>
            <a:spLocks noGrp="1"/>
          </p:cNvSpPr>
          <p:nvPr>
            <p:ph type="sldNum" sz="quarter" idx="12"/>
          </p:nvPr>
        </p:nvSpPr>
        <p:spPr/>
        <p:txBody>
          <a:bodyPr/>
          <a:lstStyle/>
          <a:p>
            <a:fld id="{57EBAF12-624A-4315-8E29-96EF6A193C67}" type="slidenum">
              <a:rPr lang="en-IN" smtClean="0"/>
              <a:t>‹#›</a:t>
            </a:fld>
            <a:endParaRPr lang="en-IN"/>
          </a:p>
        </p:txBody>
      </p:sp>
    </p:spTree>
    <p:extLst>
      <p:ext uri="{BB962C8B-B14F-4D97-AF65-F5344CB8AC3E}">
        <p14:creationId xmlns:p14="http://schemas.microsoft.com/office/powerpoint/2010/main" val="5697897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371076" y="0"/>
            <a:ext cx="1219200" cy="6858000"/>
          </a:xfrm>
          <a:custGeom>
            <a:avLst/>
            <a:gdLst/>
            <a:ahLst/>
            <a:cxnLst/>
            <a:rect l="l" t="t" r="r" b="b"/>
            <a:pathLst>
              <a:path w="1219200" h="6858000">
                <a:moveTo>
                  <a:pt x="0" y="0"/>
                </a:moveTo>
                <a:lnTo>
                  <a:pt x="1219200" y="6857999"/>
                </a:lnTo>
              </a:path>
            </a:pathLst>
          </a:custGeom>
          <a:ln w="9144">
            <a:solidFill>
              <a:srgbClr val="0E6EC5"/>
            </a:solidFill>
          </a:ln>
        </p:spPr>
        <p:txBody>
          <a:bodyPr wrap="square" lIns="0" tIns="0" rIns="0" bIns="0" rtlCol="0"/>
          <a:lstStyle/>
          <a:p>
            <a:endParaRPr/>
          </a:p>
        </p:txBody>
      </p:sp>
      <p:sp>
        <p:nvSpPr>
          <p:cNvPr id="17" name="bk object 17"/>
          <p:cNvSpPr/>
          <p:nvPr/>
        </p:nvSpPr>
        <p:spPr>
          <a:xfrm>
            <a:off x="7424928" y="3681984"/>
            <a:ext cx="4763770" cy="3176905"/>
          </a:xfrm>
          <a:custGeom>
            <a:avLst/>
            <a:gdLst/>
            <a:ahLst/>
            <a:cxnLst/>
            <a:rect l="l" t="t" r="r" b="b"/>
            <a:pathLst>
              <a:path w="4763770" h="3176904">
                <a:moveTo>
                  <a:pt x="4763516" y="0"/>
                </a:moveTo>
                <a:lnTo>
                  <a:pt x="0" y="3176586"/>
                </a:lnTo>
              </a:path>
            </a:pathLst>
          </a:custGeom>
          <a:ln w="9144">
            <a:solidFill>
              <a:srgbClr val="0E6EC5"/>
            </a:solidFill>
          </a:ln>
        </p:spPr>
        <p:txBody>
          <a:bodyPr wrap="square" lIns="0" tIns="0" rIns="0" bIns="0" rtlCol="0"/>
          <a:lstStyle/>
          <a:p>
            <a:endParaRPr/>
          </a:p>
        </p:txBody>
      </p:sp>
      <p:sp>
        <p:nvSpPr>
          <p:cNvPr id="18" name="bk object 18"/>
          <p:cNvSpPr/>
          <p:nvPr/>
        </p:nvSpPr>
        <p:spPr>
          <a:xfrm>
            <a:off x="9182100" y="0"/>
            <a:ext cx="3007360" cy="6858000"/>
          </a:xfrm>
          <a:custGeom>
            <a:avLst/>
            <a:gdLst/>
            <a:ahLst/>
            <a:cxnLst/>
            <a:rect l="l" t="t" r="r" b="b"/>
            <a:pathLst>
              <a:path w="3007359" h="6858000">
                <a:moveTo>
                  <a:pt x="3006850" y="0"/>
                </a:moveTo>
                <a:lnTo>
                  <a:pt x="2042483" y="0"/>
                </a:lnTo>
                <a:lnTo>
                  <a:pt x="0" y="6857996"/>
                </a:lnTo>
                <a:lnTo>
                  <a:pt x="3006850" y="6857996"/>
                </a:lnTo>
                <a:lnTo>
                  <a:pt x="3006850" y="0"/>
                </a:lnTo>
                <a:close/>
              </a:path>
            </a:pathLst>
          </a:custGeom>
          <a:solidFill>
            <a:srgbClr val="0E6EC5"/>
          </a:solidFill>
        </p:spPr>
        <p:txBody>
          <a:bodyPr wrap="square" lIns="0" tIns="0" rIns="0" bIns="0" rtlCol="0"/>
          <a:lstStyle/>
          <a:p>
            <a:endParaRPr/>
          </a:p>
        </p:txBody>
      </p:sp>
      <p:sp>
        <p:nvSpPr>
          <p:cNvPr id="19" name="bk object 19"/>
          <p:cNvSpPr/>
          <p:nvPr/>
        </p:nvSpPr>
        <p:spPr>
          <a:xfrm>
            <a:off x="9604334" y="0"/>
            <a:ext cx="2588260" cy="6858000"/>
          </a:xfrm>
          <a:custGeom>
            <a:avLst/>
            <a:gdLst/>
            <a:ahLst/>
            <a:cxnLst/>
            <a:rect l="l" t="t" r="r" b="b"/>
            <a:pathLst>
              <a:path w="2588259" h="6858000">
                <a:moveTo>
                  <a:pt x="2587664" y="0"/>
                </a:moveTo>
                <a:lnTo>
                  <a:pt x="0" y="0"/>
                </a:lnTo>
                <a:lnTo>
                  <a:pt x="1208190" y="6857996"/>
                </a:lnTo>
                <a:lnTo>
                  <a:pt x="2587664" y="6857996"/>
                </a:lnTo>
                <a:lnTo>
                  <a:pt x="2587664" y="0"/>
                </a:lnTo>
                <a:close/>
              </a:path>
            </a:pathLst>
          </a:custGeom>
          <a:solidFill>
            <a:srgbClr val="0E6EC5"/>
          </a:solidFill>
        </p:spPr>
        <p:txBody>
          <a:bodyPr wrap="square" lIns="0" tIns="0" rIns="0" bIns="0" rtlCol="0"/>
          <a:lstStyle/>
          <a:p>
            <a:endParaRPr/>
          </a:p>
        </p:txBody>
      </p:sp>
      <p:sp>
        <p:nvSpPr>
          <p:cNvPr id="20" name="bk object 20"/>
          <p:cNvSpPr/>
          <p:nvPr/>
        </p:nvSpPr>
        <p:spPr>
          <a:xfrm>
            <a:off x="8932164" y="3048000"/>
            <a:ext cx="3260090" cy="3810000"/>
          </a:xfrm>
          <a:custGeom>
            <a:avLst/>
            <a:gdLst/>
            <a:ahLst/>
            <a:cxnLst/>
            <a:rect l="l" t="t" r="r" b="b"/>
            <a:pathLst>
              <a:path w="3260090" h="3810000">
                <a:moveTo>
                  <a:pt x="3259835" y="0"/>
                </a:moveTo>
                <a:lnTo>
                  <a:pt x="0" y="3809999"/>
                </a:lnTo>
                <a:lnTo>
                  <a:pt x="3259835" y="3809999"/>
                </a:lnTo>
                <a:lnTo>
                  <a:pt x="3259835" y="0"/>
                </a:lnTo>
                <a:close/>
              </a:path>
            </a:pathLst>
          </a:custGeom>
          <a:solidFill>
            <a:srgbClr val="0A5294"/>
          </a:solidFill>
        </p:spPr>
        <p:txBody>
          <a:bodyPr wrap="square" lIns="0" tIns="0" rIns="0" bIns="0" rtlCol="0"/>
          <a:lstStyle/>
          <a:p>
            <a:endParaRPr/>
          </a:p>
        </p:txBody>
      </p:sp>
      <p:sp>
        <p:nvSpPr>
          <p:cNvPr id="21" name="bk object 21"/>
          <p:cNvSpPr/>
          <p:nvPr/>
        </p:nvSpPr>
        <p:spPr>
          <a:xfrm>
            <a:off x="9337790" y="0"/>
            <a:ext cx="2851150" cy="6858000"/>
          </a:xfrm>
          <a:custGeom>
            <a:avLst/>
            <a:gdLst/>
            <a:ahLst/>
            <a:cxnLst/>
            <a:rect l="l" t="t" r="r" b="b"/>
            <a:pathLst>
              <a:path w="2851150" h="6858000">
                <a:moveTo>
                  <a:pt x="2851161" y="0"/>
                </a:moveTo>
                <a:lnTo>
                  <a:pt x="0" y="0"/>
                </a:lnTo>
                <a:lnTo>
                  <a:pt x="2467620" y="6857996"/>
                </a:lnTo>
                <a:lnTo>
                  <a:pt x="2851161" y="6857996"/>
                </a:lnTo>
                <a:lnTo>
                  <a:pt x="2851161" y="0"/>
                </a:lnTo>
                <a:close/>
              </a:path>
            </a:pathLst>
          </a:custGeom>
          <a:solidFill>
            <a:srgbClr val="0A5294"/>
          </a:solidFill>
        </p:spPr>
        <p:txBody>
          <a:bodyPr wrap="square" lIns="0" tIns="0" rIns="0" bIns="0" rtlCol="0"/>
          <a:lstStyle/>
          <a:p>
            <a:endParaRPr/>
          </a:p>
        </p:txBody>
      </p:sp>
      <p:sp>
        <p:nvSpPr>
          <p:cNvPr id="22" name="bk object 22"/>
          <p:cNvSpPr/>
          <p:nvPr/>
        </p:nvSpPr>
        <p:spPr>
          <a:xfrm>
            <a:off x="10898124" y="0"/>
            <a:ext cx="1290955" cy="6858000"/>
          </a:xfrm>
          <a:custGeom>
            <a:avLst/>
            <a:gdLst/>
            <a:ahLst/>
            <a:cxnLst/>
            <a:rect l="l" t="t" r="r" b="b"/>
            <a:pathLst>
              <a:path w="1290954" h="6858000">
                <a:moveTo>
                  <a:pt x="1290827" y="0"/>
                </a:moveTo>
                <a:lnTo>
                  <a:pt x="1018958" y="0"/>
                </a:lnTo>
                <a:lnTo>
                  <a:pt x="0" y="6857996"/>
                </a:lnTo>
                <a:lnTo>
                  <a:pt x="1290827" y="6857996"/>
                </a:lnTo>
                <a:lnTo>
                  <a:pt x="1290827" y="0"/>
                </a:lnTo>
                <a:close/>
              </a:path>
            </a:pathLst>
          </a:custGeom>
          <a:solidFill>
            <a:srgbClr val="009DD9"/>
          </a:solidFill>
        </p:spPr>
        <p:txBody>
          <a:bodyPr wrap="square" lIns="0" tIns="0" rIns="0" bIns="0" rtlCol="0"/>
          <a:lstStyle/>
          <a:p>
            <a:endParaRPr/>
          </a:p>
        </p:txBody>
      </p:sp>
      <p:sp>
        <p:nvSpPr>
          <p:cNvPr id="23" name="bk object 23"/>
          <p:cNvSpPr/>
          <p:nvPr/>
        </p:nvSpPr>
        <p:spPr>
          <a:xfrm>
            <a:off x="10940749" y="0"/>
            <a:ext cx="1248410" cy="6858000"/>
          </a:xfrm>
          <a:custGeom>
            <a:avLst/>
            <a:gdLst/>
            <a:ahLst/>
            <a:cxnLst/>
            <a:rect l="l" t="t" r="r" b="b"/>
            <a:pathLst>
              <a:path w="1248409" h="6858000">
                <a:moveTo>
                  <a:pt x="1248203" y="0"/>
                </a:moveTo>
                <a:lnTo>
                  <a:pt x="0" y="0"/>
                </a:lnTo>
                <a:lnTo>
                  <a:pt x="1107740" y="6857996"/>
                </a:lnTo>
                <a:lnTo>
                  <a:pt x="1248203" y="6857996"/>
                </a:lnTo>
                <a:lnTo>
                  <a:pt x="1248203" y="0"/>
                </a:lnTo>
                <a:close/>
              </a:path>
            </a:pathLst>
          </a:custGeom>
          <a:solidFill>
            <a:srgbClr val="0076A2"/>
          </a:solidFill>
        </p:spPr>
        <p:txBody>
          <a:bodyPr wrap="square" lIns="0" tIns="0" rIns="0" bIns="0" rtlCol="0"/>
          <a:lstStyle/>
          <a:p>
            <a:endParaRPr/>
          </a:p>
        </p:txBody>
      </p:sp>
      <p:sp>
        <p:nvSpPr>
          <p:cNvPr id="24" name="bk object 24"/>
          <p:cNvSpPr/>
          <p:nvPr/>
        </p:nvSpPr>
        <p:spPr>
          <a:xfrm>
            <a:off x="10372343" y="3590544"/>
            <a:ext cx="1816735" cy="3267710"/>
          </a:xfrm>
          <a:custGeom>
            <a:avLst/>
            <a:gdLst/>
            <a:ahLst/>
            <a:cxnLst/>
            <a:rect l="l" t="t" r="r" b="b"/>
            <a:pathLst>
              <a:path w="1816734" h="3267709">
                <a:moveTo>
                  <a:pt x="1816607" y="0"/>
                </a:moveTo>
                <a:lnTo>
                  <a:pt x="0" y="3267455"/>
                </a:lnTo>
                <a:lnTo>
                  <a:pt x="1816607" y="3267455"/>
                </a:lnTo>
                <a:lnTo>
                  <a:pt x="1816607" y="0"/>
                </a:lnTo>
                <a:close/>
              </a:path>
            </a:pathLst>
          </a:custGeom>
          <a:solidFill>
            <a:srgbClr val="0A5294"/>
          </a:solidFill>
        </p:spPr>
        <p:txBody>
          <a:bodyPr wrap="square" lIns="0" tIns="0" rIns="0" bIns="0" rtlCol="0"/>
          <a:lstStyle/>
          <a:p>
            <a:endParaRPr/>
          </a:p>
        </p:txBody>
      </p:sp>
      <p:sp>
        <p:nvSpPr>
          <p:cNvPr id="25" name="bk object 25"/>
          <p:cNvSpPr/>
          <p:nvPr/>
        </p:nvSpPr>
        <p:spPr>
          <a:xfrm>
            <a:off x="0" y="4012691"/>
            <a:ext cx="448309" cy="2845435"/>
          </a:xfrm>
          <a:custGeom>
            <a:avLst/>
            <a:gdLst/>
            <a:ahLst/>
            <a:cxnLst/>
            <a:rect l="l" t="t" r="r" b="b"/>
            <a:pathLst>
              <a:path w="448309" h="2845434">
                <a:moveTo>
                  <a:pt x="0" y="0"/>
                </a:moveTo>
                <a:lnTo>
                  <a:pt x="0" y="2845307"/>
                </a:lnTo>
                <a:lnTo>
                  <a:pt x="448056" y="2845307"/>
                </a:lnTo>
                <a:lnTo>
                  <a:pt x="0" y="0"/>
                </a:lnTo>
                <a:close/>
              </a:path>
            </a:pathLst>
          </a:custGeom>
          <a:solidFill>
            <a:srgbClr val="0E6EC5"/>
          </a:solidFill>
        </p:spPr>
        <p:txBody>
          <a:bodyPr wrap="square" lIns="0" tIns="0" rIns="0" bIns="0" rtlCol="0"/>
          <a:lstStyle/>
          <a:p>
            <a:endParaRPr/>
          </a:p>
        </p:txBody>
      </p:sp>
      <p:sp>
        <p:nvSpPr>
          <p:cNvPr id="2" name="Holder 2"/>
          <p:cNvSpPr>
            <a:spLocks noGrp="1"/>
          </p:cNvSpPr>
          <p:nvPr>
            <p:ph type="title"/>
          </p:nvPr>
        </p:nvSpPr>
        <p:spPr>
          <a:xfrm>
            <a:off x="442976" y="435864"/>
            <a:ext cx="11306047" cy="375920"/>
          </a:xfrm>
          <a:prstGeom prst="rect">
            <a:avLst/>
          </a:prstGeom>
        </p:spPr>
        <p:txBody>
          <a:bodyPr wrap="square" lIns="0" tIns="0" rIns="0" bIns="0">
            <a:spAutoFit/>
          </a:bodyPr>
          <a:lstStyle>
            <a:lvl1pPr>
              <a:defRPr sz="2200" b="1" i="0">
                <a:solidFill>
                  <a:srgbClr val="0E6EC5"/>
                </a:solidFill>
                <a:latin typeface="Trebuchet MS"/>
                <a:cs typeface="Trebuchet MS"/>
              </a:defRPr>
            </a:lvl1pPr>
          </a:lstStyle>
          <a:p>
            <a:endParaRPr/>
          </a:p>
        </p:txBody>
      </p:sp>
      <p:sp>
        <p:nvSpPr>
          <p:cNvPr id="3" name="Holder 3"/>
          <p:cNvSpPr>
            <a:spLocks noGrp="1"/>
          </p:cNvSpPr>
          <p:nvPr>
            <p:ph type="body" idx="1"/>
          </p:nvPr>
        </p:nvSpPr>
        <p:spPr>
          <a:xfrm>
            <a:off x="756310" y="2200909"/>
            <a:ext cx="10679379" cy="216471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154939" y="6426200"/>
            <a:ext cx="3905885" cy="333375"/>
          </a:xfrm>
          <a:prstGeom prst="rect">
            <a:avLst/>
          </a:prstGeom>
        </p:spPr>
        <p:txBody>
          <a:bodyPr wrap="square" lIns="0" tIns="0" rIns="0" bIns="0">
            <a:spAutoFit/>
          </a:bodyPr>
          <a:lstStyle>
            <a:lvl1pPr>
              <a:defRPr sz="1100" b="0" i="0">
                <a:solidFill>
                  <a:srgbClr val="1F487C"/>
                </a:solidFill>
                <a:latin typeface="Calibri"/>
                <a:cs typeface="Calibri"/>
              </a:defRPr>
            </a:lvl1p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12/26/2023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C58FBB-7267-40AB-7045-52289DEFE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DA4AE26-897E-C5D1-C650-07762C1585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D8CD24-5BB6-1CF8-8904-66E5E7338F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84F208-0B09-40C1-BD63-A75502F26118}" type="datetimeFigureOut">
              <a:rPr lang="en-IN" smtClean="0"/>
              <a:t>26-12-2023</a:t>
            </a:fld>
            <a:endParaRPr lang="en-IN"/>
          </a:p>
        </p:txBody>
      </p:sp>
      <p:sp>
        <p:nvSpPr>
          <p:cNvPr id="5" name="Footer Placeholder 4">
            <a:extLst>
              <a:ext uri="{FF2B5EF4-FFF2-40B4-BE49-F238E27FC236}">
                <a16:creationId xmlns:a16="http://schemas.microsoft.com/office/drawing/2014/main" id="{DDDEAFAF-465C-0380-D1D1-57130B209D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4EB8CA0-FBF3-9518-61B4-A7D8D594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BAF12-624A-4315-8E29-96EF6A193C67}" type="slidenum">
              <a:rPr lang="en-IN" smtClean="0"/>
              <a:t>‹#›</a:t>
            </a:fld>
            <a:endParaRPr lang="en-IN"/>
          </a:p>
        </p:txBody>
      </p:sp>
    </p:spTree>
    <p:extLst>
      <p:ext uri="{BB962C8B-B14F-4D97-AF65-F5344CB8AC3E}">
        <p14:creationId xmlns:p14="http://schemas.microsoft.com/office/powerpoint/2010/main" val="124732046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368" y="4314839"/>
            <a:ext cx="5544616" cy="2954655"/>
          </a:xfrm>
          <a:prstGeom prst="rect">
            <a:avLst/>
          </a:prstGeom>
        </p:spPr>
        <p:txBody>
          <a:bodyPr vert="horz" wrap="square" lIns="0" tIns="0" rIns="0" bIns="0" rtlCol="0">
            <a:spAutoFit/>
          </a:bodyPr>
          <a:lstStyle/>
          <a:p>
            <a:pPr marL="12700" algn="ctr">
              <a:lnSpc>
                <a:spcPct val="100000"/>
              </a:lnSpc>
            </a:pPr>
            <a:r>
              <a:rPr lang="en-US" sz="4400" b="1" spc="-220" dirty="0">
                <a:solidFill>
                  <a:srgbClr val="7E7E7E"/>
                </a:solidFill>
                <a:latin typeface="Aharoni" panose="02010803020104030203" pitchFamily="2" charset="-79"/>
                <a:cs typeface="Aharoni" panose="02010803020104030203" pitchFamily="2" charset="-79"/>
              </a:rPr>
              <a:t>Data Exploration &amp; Visualization</a:t>
            </a:r>
          </a:p>
          <a:p>
            <a:pPr marL="12700" algn="ctr">
              <a:lnSpc>
                <a:spcPct val="100000"/>
              </a:lnSpc>
            </a:pPr>
            <a:r>
              <a:rPr lang="en-US" sz="4400" b="1" spc="-220" dirty="0">
                <a:solidFill>
                  <a:srgbClr val="7E7E7E"/>
                </a:solidFill>
                <a:latin typeface="Aharoni" panose="02010803020104030203" pitchFamily="2" charset="-79"/>
                <a:cs typeface="Aharoni" panose="02010803020104030203" pitchFamily="2" charset="-79"/>
              </a:rPr>
              <a:t>Unit-</a:t>
            </a:r>
            <a:r>
              <a:rPr lang="en-US" sz="6000" b="1" spc="-220" dirty="0">
                <a:solidFill>
                  <a:srgbClr val="7E7E7E"/>
                </a:solidFill>
                <a:latin typeface="Aharoni" panose="02010803020104030203" pitchFamily="2" charset="-79"/>
                <a:cs typeface="Aharoni" panose="02010803020104030203" pitchFamily="2" charset="-79"/>
              </a:rPr>
              <a:t>3</a:t>
            </a:r>
            <a:endParaRPr lang="en-US" sz="4400" b="1" spc="-220" dirty="0">
              <a:solidFill>
                <a:srgbClr val="7E7E7E"/>
              </a:solidFill>
              <a:latin typeface="Aharoni" panose="02010803020104030203" pitchFamily="2" charset="-79"/>
              <a:cs typeface="Aharoni" panose="02010803020104030203" pitchFamily="2" charset="-79"/>
            </a:endParaRPr>
          </a:p>
          <a:p>
            <a:pPr marL="12700" algn="ctr">
              <a:lnSpc>
                <a:spcPct val="100000"/>
              </a:lnSpc>
            </a:pPr>
            <a:r>
              <a:rPr sz="4400" b="1" spc="-5" dirty="0">
                <a:solidFill>
                  <a:srgbClr val="7E7E7E"/>
                </a:solidFill>
                <a:latin typeface="Aharoni" panose="02010803020104030203" pitchFamily="2" charset="-79"/>
                <a:cs typeface="Aharoni" panose="02010803020104030203" pitchFamily="2" charset="-79"/>
              </a:rPr>
              <a:t> </a:t>
            </a:r>
            <a:endParaRPr sz="4400" dirty="0">
              <a:latin typeface="Aharoni" panose="02010803020104030203" pitchFamily="2" charset="-79"/>
              <a:cs typeface="Aharoni" panose="02010803020104030203" pitchFamily="2" charset="-79"/>
            </a:endParaRPr>
          </a:p>
        </p:txBody>
      </p:sp>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ts val="1150"/>
              </a:lnSpc>
            </a:pPr>
            <a:r>
              <a:rPr dirty="0">
                <a:solidFill>
                  <a:srgbClr val="FFFFFF"/>
                </a:solidFill>
              </a:rPr>
              <a:t>Big</a:t>
            </a:r>
            <a:r>
              <a:rPr spc="-15" dirty="0">
                <a:solidFill>
                  <a:srgbClr val="FFFFFF"/>
                </a:solidFill>
              </a:rPr>
              <a:t> </a:t>
            </a:r>
            <a:r>
              <a:rPr dirty="0">
                <a:solidFill>
                  <a:srgbClr val="FFFFFF"/>
                </a:solidFill>
              </a:rPr>
              <a:t>Data</a:t>
            </a:r>
            <a:r>
              <a:rPr spc="-2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5" dirty="0">
                <a:solidFill>
                  <a:srgbClr val="FFFFFF"/>
                </a:solidFill>
              </a:rPr>
              <a:t> </a:t>
            </a:r>
            <a:r>
              <a:rPr dirty="0">
                <a:solidFill>
                  <a:srgbClr val="FFFFFF"/>
                </a:solidFill>
              </a:rPr>
              <a:t>A</a:t>
            </a:r>
            <a:r>
              <a:rPr spc="-5" dirty="0">
                <a:solidFill>
                  <a:srgbClr val="FFFFFF"/>
                </a:solidFill>
              </a:rPr>
              <a:t>n</a:t>
            </a:r>
            <a:r>
              <a:rPr dirty="0">
                <a:solidFill>
                  <a:srgbClr val="FFFFFF"/>
                </a:solidFill>
              </a:rPr>
              <a:t>alytics</a:t>
            </a:r>
            <a:r>
              <a:rPr spc="-35" dirty="0">
                <a:solidFill>
                  <a:srgbClr val="FFFFFF"/>
                </a:solidFill>
              </a:rPr>
              <a:t> </a:t>
            </a:r>
            <a:r>
              <a:rPr spc="-5" dirty="0">
                <a:solidFill>
                  <a:srgbClr val="FFFFFF"/>
                </a:solidFill>
              </a:rPr>
              <a:t>b</a:t>
            </a:r>
            <a:r>
              <a:rPr dirty="0">
                <a:solidFill>
                  <a:srgbClr val="FFFFFF"/>
                </a:solidFill>
              </a:rPr>
              <a:t>y</a:t>
            </a:r>
            <a:r>
              <a:rPr spc="-10" dirty="0">
                <a:solidFill>
                  <a:srgbClr val="FFFFFF"/>
                </a:solidFill>
              </a:rPr>
              <a:t> </a:t>
            </a:r>
            <a:r>
              <a:rPr spc="-5" dirty="0">
                <a:solidFill>
                  <a:srgbClr val="FFFFFF"/>
                </a:solidFill>
              </a:rPr>
              <a:t>See</a:t>
            </a:r>
            <a:r>
              <a:rPr spc="5" dirty="0">
                <a:solidFill>
                  <a:srgbClr val="FFFFFF"/>
                </a:solidFill>
              </a:rPr>
              <a:t>m</a:t>
            </a:r>
            <a:r>
              <a:rPr dirty="0">
                <a:solidFill>
                  <a:srgbClr val="FFFFFF"/>
                </a:solidFill>
              </a:rPr>
              <a:t>a</a:t>
            </a:r>
            <a:r>
              <a:rPr spc="-25" dirty="0">
                <a:solidFill>
                  <a:srgbClr val="FFFFFF"/>
                </a:solidFill>
              </a:rPr>
              <a:t> </a:t>
            </a:r>
            <a:r>
              <a:rPr dirty="0">
                <a:solidFill>
                  <a:srgbClr val="FFFFFF"/>
                </a:solidFill>
              </a:rPr>
              <a:t>Ac</a:t>
            </a:r>
            <a:r>
              <a:rPr spc="-10" dirty="0">
                <a:solidFill>
                  <a:srgbClr val="FFFFFF"/>
                </a:solidFill>
              </a:rPr>
              <a:t>h</a:t>
            </a:r>
            <a:r>
              <a:rPr dirty="0">
                <a:solidFill>
                  <a:srgbClr val="FFFFFF"/>
                </a:solidFill>
              </a:rPr>
              <a:t>arya</a:t>
            </a:r>
            <a:r>
              <a:rPr spc="-10" dirty="0">
                <a:solidFill>
                  <a:srgbClr val="FFFFFF"/>
                </a:solidFill>
              </a:rPr>
              <a:t> </a:t>
            </a:r>
            <a:r>
              <a:rPr dirty="0">
                <a:solidFill>
                  <a:srgbClr val="FFFFFF"/>
                </a:solidFill>
              </a:rPr>
              <a:t>a</a:t>
            </a:r>
            <a:r>
              <a:rPr spc="-5" dirty="0">
                <a:solidFill>
                  <a:srgbClr val="FFFFFF"/>
                </a:solidFill>
              </a:rPr>
              <a:t>n</a:t>
            </a:r>
            <a:r>
              <a:rPr dirty="0">
                <a:solidFill>
                  <a:srgbClr val="FFFFFF"/>
                </a:solidFill>
              </a:rPr>
              <a:t>d</a:t>
            </a:r>
            <a:r>
              <a:rPr spc="-15" dirty="0">
                <a:solidFill>
                  <a:srgbClr val="FFFFFF"/>
                </a:solidFill>
              </a:rPr>
              <a:t> </a:t>
            </a:r>
            <a:r>
              <a:rPr spc="-5" dirty="0">
                <a:solidFill>
                  <a:srgbClr val="FFFFFF"/>
                </a:solidFill>
              </a:rPr>
              <a:t>S</a:t>
            </a:r>
            <a:r>
              <a:rPr spc="-10" dirty="0">
                <a:solidFill>
                  <a:srgbClr val="FFFFFF"/>
                </a:solidFill>
              </a:rPr>
              <a:t>u</a:t>
            </a:r>
            <a:r>
              <a:rPr spc="-5" dirty="0">
                <a:solidFill>
                  <a:srgbClr val="FFFFFF"/>
                </a:solidFill>
              </a:rPr>
              <a:t>bh</a:t>
            </a:r>
            <a:r>
              <a:rPr dirty="0">
                <a:solidFill>
                  <a:srgbClr val="FFFFFF"/>
                </a:solidFill>
              </a:rPr>
              <a:t>as</a:t>
            </a:r>
            <a:r>
              <a:rPr spc="-5" dirty="0">
                <a:solidFill>
                  <a:srgbClr val="FFFFFF"/>
                </a:solidFill>
              </a:rPr>
              <a:t>h</a:t>
            </a:r>
            <a:r>
              <a:rPr dirty="0">
                <a:solidFill>
                  <a:srgbClr val="FFFFFF"/>
                </a:solidFill>
              </a:rPr>
              <a:t>i</a:t>
            </a:r>
            <a:r>
              <a:rPr spc="-10" dirty="0">
                <a:solidFill>
                  <a:srgbClr val="FFFFFF"/>
                </a:solidFill>
              </a:rPr>
              <a:t>n</a:t>
            </a:r>
            <a:r>
              <a:rPr dirty="0">
                <a:solidFill>
                  <a:srgbClr val="FFFFFF"/>
                </a:solidFill>
              </a:rPr>
              <a:t>i</a:t>
            </a:r>
            <a:r>
              <a:rPr spc="-25" dirty="0">
                <a:solidFill>
                  <a:srgbClr val="FFFFFF"/>
                </a:solidFill>
              </a:rPr>
              <a:t> </a:t>
            </a:r>
            <a:r>
              <a:rPr spc="-5" dirty="0">
                <a:solidFill>
                  <a:srgbClr val="FFFFFF"/>
                </a:solidFill>
              </a:rPr>
              <a:t>Ch</a:t>
            </a:r>
            <a:r>
              <a:rPr dirty="0">
                <a:solidFill>
                  <a:srgbClr val="FFFFFF"/>
                </a:solidFill>
              </a:rPr>
              <a:t>ella</a:t>
            </a:r>
            <a:r>
              <a:rPr spc="-10" dirty="0">
                <a:solidFill>
                  <a:srgbClr val="FFFFFF"/>
                </a:solidFill>
              </a:rPr>
              <a:t>p</a:t>
            </a:r>
            <a:r>
              <a:rPr spc="-5" dirty="0">
                <a:solidFill>
                  <a:srgbClr val="FFFFFF"/>
                </a:solidFill>
              </a:rPr>
              <a:t>p</a:t>
            </a:r>
            <a:r>
              <a:rPr dirty="0">
                <a:solidFill>
                  <a:srgbClr val="FFFFFF"/>
                </a:solidFill>
              </a:rPr>
              <a:t>an</a:t>
            </a:r>
          </a:p>
          <a:p>
            <a:pPr marL="12700">
              <a:lnSpc>
                <a:spcPct val="100000"/>
              </a:lnSpc>
            </a:pPr>
            <a:r>
              <a:rPr spc="-5" dirty="0">
                <a:solidFill>
                  <a:srgbClr val="FFFFFF"/>
                </a:solidFill>
              </a:rPr>
              <a:t>C</a:t>
            </a:r>
            <a:r>
              <a:rPr dirty="0">
                <a:solidFill>
                  <a:srgbClr val="FFFFFF"/>
                </a:solidFill>
              </a:rPr>
              <a:t>o</a:t>
            </a:r>
            <a:r>
              <a:rPr spc="-5" dirty="0">
                <a:solidFill>
                  <a:srgbClr val="FFFFFF"/>
                </a:solidFill>
              </a:rPr>
              <a:t>p</a:t>
            </a:r>
            <a:r>
              <a:rPr dirty="0">
                <a:solidFill>
                  <a:srgbClr val="FFFFFF"/>
                </a:solidFill>
              </a:rPr>
              <a:t>yri</a:t>
            </a:r>
            <a:r>
              <a:rPr spc="-10" dirty="0">
                <a:solidFill>
                  <a:srgbClr val="FFFFFF"/>
                </a:solidFill>
              </a:rPr>
              <a:t>g</a:t>
            </a:r>
            <a:r>
              <a:rPr spc="-5" dirty="0">
                <a:solidFill>
                  <a:srgbClr val="FFFFFF"/>
                </a:solidFill>
              </a:rPr>
              <a:t>h</a:t>
            </a:r>
            <a:r>
              <a:rPr dirty="0">
                <a:solidFill>
                  <a:srgbClr val="FFFFFF"/>
                </a:solidFill>
              </a:rPr>
              <a:t>t</a:t>
            </a:r>
            <a:r>
              <a:rPr spc="-30" dirty="0">
                <a:solidFill>
                  <a:srgbClr val="FFFFFF"/>
                </a:solidFill>
              </a:rPr>
              <a:t> </a:t>
            </a:r>
            <a:r>
              <a:rPr dirty="0">
                <a:solidFill>
                  <a:srgbClr val="FFFFFF"/>
                </a:solidFill>
              </a:rPr>
              <a:t>2015,</a:t>
            </a:r>
            <a:r>
              <a:rPr spc="-10" dirty="0">
                <a:solidFill>
                  <a:srgbClr val="FFFFFF"/>
                </a:solidFill>
              </a:rPr>
              <a:t> </a:t>
            </a:r>
            <a:r>
              <a:rPr dirty="0">
                <a:solidFill>
                  <a:srgbClr val="FFFFFF"/>
                </a:solidFill>
              </a:rPr>
              <a:t>WIL</a:t>
            </a:r>
            <a:r>
              <a:rPr spc="-5" dirty="0">
                <a:solidFill>
                  <a:srgbClr val="FFFFFF"/>
                </a:solidFill>
              </a:rPr>
              <a:t>E</a:t>
            </a:r>
            <a:r>
              <a:rPr dirty="0">
                <a:solidFill>
                  <a:srgbClr val="FFFFFF"/>
                </a:solidFill>
              </a:rPr>
              <a:t>Y</a:t>
            </a:r>
            <a:r>
              <a:rPr spc="-10" dirty="0">
                <a:solidFill>
                  <a:srgbClr val="FFFFFF"/>
                </a:solidFill>
              </a:rPr>
              <a:t> </a:t>
            </a:r>
            <a:r>
              <a:rPr dirty="0">
                <a:solidFill>
                  <a:srgbClr val="FFFFFF"/>
                </a:solidFill>
              </a:rPr>
              <a:t>I</a:t>
            </a:r>
            <a:r>
              <a:rPr spc="-10" dirty="0">
                <a:solidFill>
                  <a:srgbClr val="FFFFFF"/>
                </a:solidFill>
              </a:rPr>
              <a:t>N</a:t>
            </a:r>
            <a:r>
              <a:rPr dirty="0">
                <a:solidFill>
                  <a:srgbClr val="FFFFFF"/>
                </a:solidFill>
              </a:rPr>
              <a:t>DIA</a:t>
            </a:r>
            <a:r>
              <a:rPr spc="-15" dirty="0">
                <a:solidFill>
                  <a:srgbClr val="FFFFFF"/>
                </a:solidFill>
              </a:rPr>
              <a:t> </a:t>
            </a:r>
            <a:r>
              <a:rPr dirty="0">
                <a:solidFill>
                  <a:srgbClr val="FFFFFF"/>
                </a:solidFill>
              </a:rPr>
              <a:t>P</a:t>
            </a:r>
            <a:r>
              <a:rPr spc="-5" dirty="0">
                <a:solidFill>
                  <a:srgbClr val="FFFFFF"/>
                </a:solidFill>
              </a:rPr>
              <a:t>VT</a:t>
            </a:r>
            <a:r>
              <a:rPr dirty="0">
                <a:solidFill>
                  <a:srgbClr val="FFFFFF"/>
                </a:solidFill>
              </a:rPr>
              <a:t>.</a:t>
            </a:r>
            <a:r>
              <a:rPr spc="-10" dirty="0">
                <a:solidFill>
                  <a:srgbClr val="FFFFFF"/>
                </a:solidFill>
              </a:rPr>
              <a:t> </a:t>
            </a:r>
            <a:r>
              <a:rPr dirty="0">
                <a:solidFill>
                  <a:srgbClr val="FFFFFF"/>
                </a:solidFill>
              </a:rPr>
              <a:t>L</a:t>
            </a:r>
            <a:r>
              <a:rPr spc="-5" dirty="0">
                <a:solidFill>
                  <a:srgbClr val="FFFFFF"/>
                </a:solidFill>
              </a:rPr>
              <a:t>T</a:t>
            </a:r>
            <a:r>
              <a:rPr spc="5" dirty="0">
                <a:solidFill>
                  <a:srgbClr val="FFFFFF"/>
                </a:solidFill>
              </a:rPr>
              <a:t>D</a:t>
            </a:r>
            <a:r>
              <a:rPr dirty="0">
                <a:solidFill>
                  <a:srgbClr val="FFFFFF"/>
                </a:solidFill>
              </a:rPr>
              <a:t>.</a:t>
            </a:r>
          </a:p>
        </p:txBody>
      </p:sp>
      <p:sp>
        <p:nvSpPr>
          <p:cNvPr id="4" name="TextBox 3">
            <a:extLst>
              <a:ext uri="{FF2B5EF4-FFF2-40B4-BE49-F238E27FC236}">
                <a16:creationId xmlns:a16="http://schemas.microsoft.com/office/drawing/2014/main" id="{833AC7B8-D769-17F0-2D35-F408851F5659}"/>
              </a:ext>
            </a:extLst>
          </p:cNvPr>
          <p:cNvSpPr txBox="1"/>
          <p:nvPr/>
        </p:nvSpPr>
        <p:spPr>
          <a:xfrm>
            <a:off x="5951984" y="5444775"/>
            <a:ext cx="2638007" cy="1015663"/>
          </a:xfrm>
          <a:prstGeom prst="rect">
            <a:avLst/>
          </a:prstGeom>
          <a:noFill/>
        </p:spPr>
        <p:txBody>
          <a:bodyPr wrap="square" rtlCol="0">
            <a:spAutoFit/>
          </a:bodyPr>
          <a:lstStyle/>
          <a:p>
            <a:r>
              <a:rPr lang="en-US" sz="2000" b="1" dirty="0"/>
              <a:t>Dr. SELVA KUMAR S</a:t>
            </a:r>
          </a:p>
          <a:p>
            <a:r>
              <a:rPr lang="en-US" sz="2000" b="1" dirty="0"/>
              <a:t>ASSISTANT PROFESSOR</a:t>
            </a:r>
          </a:p>
          <a:p>
            <a:r>
              <a:rPr lang="en-US" sz="2000" b="1" dirty="0"/>
              <a:t>DEPT. OF CSE</a:t>
            </a:r>
            <a:endParaRPr lang="en-IN" sz="2000" b="1" dirty="0"/>
          </a:p>
        </p:txBody>
      </p:sp>
      <p:pic>
        <p:nvPicPr>
          <p:cNvPr id="1026" name="Picture 2" descr="What is Data?">
            <a:extLst>
              <a:ext uri="{FF2B5EF4-FFF2-40B4-BE49-F238E27FC236}">
                <a16:creationId xmlns:a16="http://schemas.microsoft.com/office/drawing/2014/main" id="{F9956F8A-9CB1-4A7B-96CB-F390555244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408" y="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xplore Your Interests | hhpathways">
            <a:extLst>
              <a:ext uri="{FF2B5EF4-FFF2-40B4-BE49-F238E27FC236}">
                <a16:creationId xmlns:a16="http://schemas.microsoft.com/office/drawing/2014/main" id="{8F7D4846-A7A0-43EF-86F5-A605B32BCE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836" y="1188944"/>
            <a:ext cx="2085975"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30 Best Data Visualizations of 2023 [Examples]">
            <a:extLst>
              <a:ext uri="{FF2B5EF4-FFF2-40B4-BE49-F238E27FC236}">
                <a16:creationId xmlns:a16="http://schemas.microsoft.com/office/drawing/2014/main" id="{16DFA8DB-278B-45A2-9CD3-78E9F6A9F0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59441" y="2714639"/>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B64C-C17C-E361-31B4-8347D7F5F5C6}"/>
              </a:ext>
            </a:extLst>
          </p:cNvPr>
          <p:cNvSpPr>
            <a:spLocks noGrp="1"/>
          </p:cNvSpPr>
          <p:nvPr>
            <p:ph type="title"/>
          </p:nvPr>
        </p:nvSpPr>
        <p:spPr>
          <a:xfrm>
            <a:off x="442976" y="435864"/>
            <a:ext cx="11306047" cy="338554"/>
          </a:xfrm>
        </p:spPr>
        <p:txBody>
          <a:bodyPr/>
          <a:lstStyle/>
          <a:p>
            <a:r>
              <a:rPr lang="en-US" dirty="0"/>
              <a:t>Example</a:t>
            </a:r>
            <a:endParaRPr lang="en-IN" dirty="0"/>
          </a:p>
        </p:txBody>
      </p:sp>
      <p:sp>
        <p:nvSpPr>
          <p:cNvPr id="3" name="Text Placeholder 2">
            <a:extLst>
              <a:ext uri="{FF2B5EF4-FFF2-40B4-BE49-F238E27FC236}">
                <a16:creationId xmlns:a16="http://schemas.microsoft.com/office/drawing/2014/main" id="{1C7C700C-F85A-927D-382B-5E1F85181ED0}"/>
              </a:ext>
            </a:extLst>
          </p:cNvPr>
          <p:cNvSpPr>
            <a:spLocks noGrp="1"/>
          </p:cNvSpPr>
          <p:nvPr>
            <p:ph type="body" idx="1"/>
          </p:nvPr>
        </p:nvSpPr>
        <p:spPr>
          <a:xfrm>
            <a:off x="436883" y="980728"/>
            <a:ext cx="9187509" cy="5170646"/>
          </a:xfrm>
        </p:spPr>
        <p:txBody>
          <a:bodyPr/>
          <a:lstStyle/>
          <a:p>
            <a:pPr algn="l">
              <a:buFont typeface="Arial" panose="020B0604020202020204" pitchFamily="34" charset="0"/>
              <a:buChar char="•"/>
            </a:pPr>
            <a:r>
              <a:rPr lang="en-US" sz="2800" b="1" i="0" dirty="0">
                <a:solidFill>
                  <a:srgbClr val="374151"/>
                </a:solidFill>
                <a:effectLst/>
                <a:latin typeface="Söhne"/>
              </a:rPr>
              <a:t>Mean:</a:t>
            </a:r>
            <a:r>
              <a:rPr lang="en-US" sz="2800" b="0" i="0" dirty="0">
                <a:solidFill>
                  <a:srgbClr val="374151"/>
                </a:solidFill>
                <a:effectLst/>
                <a:latin typeface="Söhne"/>
              </a:rPr>
              <a:t> It's commonly used in many fields like science, finance, and research to understand averages.</a:t>
            </a:r>
          </a:p>
          <a:p>
            <a:pPr algn="l">
              <a:buFont typeface="Arial" panose="020B0604020202020204" pitchFamily="34" charset="0"/>
              <a:buChar char="•"/>
            </a:pPr>
            <a:endParaRPr lang="en-US" sz="2800" b="0" i="0" dirty="0">
              <a:solidFill>
                <a:srgbClr val="374151"/>
              </a:solidFill>
              <a:effectLst/>
              <a:latin typeface="Söhne"/>
            </a:endParaRPr>
          </a:p>
          <a:p>
            <a:pPr algn="l">
              <a:buFont typeface="Arial" panose="020B0604020202020204" pitchFamily="34" charset="0"/>
              <a:buChar char="•"/>
            </a:pPr>
            <a:r>
              <a:rPr lang="en-US" sz="2800" b="1" i="0" dirty="0">
                <a:solidFill>
                  <a:srgbClr val="374151"/>
                </a:solidFill>
                <a:effectLst/>
                <a:latin typeface="Söhne"/>
              </a:rPr>
              <a:t>Median:</a:t>
            </a:r>
            <a:r>
              <a:rPr lang="en-US" sz="2800" b="0" i="0" dirty="0">
                <a:solidFill>
                  <a:srgbClr val="374151"/>
                </a:solidFill>
                <a:effectLst/>
                <a:latin typeface="Söhne"/>
              </a:rPr>
              <a:t> Often used in scenarios where extreme values (outliers) might skew the data, like income distributions or house prices, as it's less affected by outliers.</a:t>
            </a:r>
          </a:p>
          <a:p>
            <a:pPr algn="l">
              <a:buFont typeface="Arial" panose="020B0604020202020204" pitchFamily="34" charset="0"/>
              <a:buChar char="•"/>
            </a:pPr>
            <a:endParaRPr lang="en-US" sz="2800" b="0" i="0" dirty="0">
              <a:solidFill>
                <a:srgbClr val="374151"/>
              </a:solidFill>
              <a:effectLst/>
              <a:latin typeface="Söhne"/>
            </a:endParaRPr>
          </a:p>
          <a:p>
            <a:pPr algn="l">
              <a:buFont typeface="Arial" panose="020B0604020202020204" pitchFamily="34" charset="0"/>
              <a:buChar char="•"/>
            </a:pPr>
            <a:r>
              <a:rPr lang="en-US" sz="2800" b="1" i="0" dirty="0">
                <a:solidFill>
                  <a:srgbClr val="374151"/>
                </a:solidFill>
                <a:effectLst/>
                <a:latin typeface="Söhne"/>
              </a:rPr>
              <a:t>Mode:</a:t>
            </a:r>
            <a:r>
              <a:rPr lang="en-US" sz="2800" b="0" i="0" dirty="0">
                <a:solidFill>
                  <a:srgbClr val="374151"/>
                </a:solidFill>
                <a:effectLst/>
                <a:latin typeface="Söhne"/>
              </a:rPr>
              <a:t> Useful in categorical data or scenarios where you want to identify the most frequent category or value, such as the most common blood type in a population or the most popular choice in a survey.</a:t>
            </a:r>
          </a:p>
          <a:p>
            <a:endParaRPr lang="en-IN" sz="2800" dirty="0"/>
          </a:p>
        </p:txBody>
      </p:sp>
    </p:spTree>
    <p:extLst>
      <p:ext uri="{BB962C8B-B14F-4D97-AF65-F5344CB8AC3E}">
        <p14:creationId xmlns:p14="http://schemas.microsoft.com/office/powerpoint/2010/main" val="2247061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2317D1-F053-AEBA-8826-D4D583BACD69}"/>
              </a:ext>
            </a:extLst>
          </p:cNvPr>
          <p:cNvSpPr txBox="1"/>
          <p:nvPr/>
        </p:nvSpPr>
        <p:spPr>
          <a:xfrm>
            <a:off x="282004" y="0"/>
            <a:ext cx="7328042"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rPr>
              <a:t>import pandas as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rPr>
              <a:t>import </a:t>
            </a:r>
            <a:r>
              <a:rPr kumimoji="0" lang="en-IN" sz="3200" b="0" i="0" u="none" strike="noStrike" kern="1200" cap="none" spc="0" normalizeH="0" baseline="0" noProof="0" dirty="0" err="1">
                <a:ln>
                  <a:noFill/>
                </a:ln>
                <a:solidFill>
                  <a:prstClr val="black"/>
                </a:solidFill>
                <a:effectLst/>
                <a:uLnTx/>
                <a:uFillTx/>
                <a:latin typeface="Calibri" panose="020F0502020204030204"/>
                <a:ea typeface="+mn-ea"/>
                <a:cs typeface="+mn-cs"/>
              </a:rPr>
              <a:t>numpy</a:t>
            </a:r>
            <a:r>
              <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rPr>
              <a:t> as np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err="1">
                <a:ln>
                  <a:noFill/>
                </a:ln>
                <a:solidFill>
                  <a:prstClr val="black"/>
                </a:solidFill>
                <a:effectLst/>
                <a:uLnTx/>
                <a:uFillTx/>
                <a:latin typeface="Calibri" panose="020F0502020204030204"/>
                <a:ea typeface="+mn-ea"/>
                <a:cs typeface="+mn-cs"/>
              </a:rPr>
              <a:t>df</a:t>
            </a:r>
            <a:r>
              <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IN" sz="3200" b="0" i="0" u="none" strike="noStrike" kern="1200" cap="none" spc="0" normalizeH="0" baseline="0" noProof="0" dirty="0" err="1">
                <a:ln>
                  <a:noFill/>
                </a:ln>
                <a:solidFill>
                  <a:prstClr val="black"/>
                </a:solidFill>
                <a:effectLst/>
                <a:uLnTx/>
                <a:uFillTx/>
                <a:latin typeface="Calibri" panose="020F0502020204030204"/>
                <a:ea typeface="+mn-ea"/>
                <a:cs typeface="+mn-cs"/>
              </a:rPr>
              <a:t>pd.read_csv</a:t>
            </a:r>
            <a:r>
              <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rPr>
              <a:t>("Automobile_data.csv")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3200" b="0" i="0" u="none" strike="noStrike" kern="1200" cap="none" spc="0" normalizeH="0" baseline="0" noProof="0" dirty="0" err="1">
                <a:ln>
                  <a:noFill/>
                </a:ln>
                <a:solidFill>
                  <a:prstClr val="black"/>
                </a:solidFill>
                <a:effectLst/>
                <a:uLnTx/>
                <a:uFillTx/>
                <a:latin typeface="Calibri" panose="020F0502020204030204"/>
                <a:ea typeface="+mn-ea"/>
                <a:cs typeface="+mn-cs"/>
              </a:rPr>
              <a:t>df.head</a:t>
            </a:r>
            <a:r>
              <a:rPr kumimoji="0" lang="en-IN"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6" name="Picture 5">
            <a:extLst>
              <a:ext uri="{FF2B5EF4-FFF2-40B4-BE49-F238E27FC236}">
                <a16:creationId xmlns:a16="http://schemas.microsoft.com/office/drawing/2014/main" id="{8C433EB9-46C9-A79E-20D2-52CFFA0CAC3B}"/>
              </a:ext>
            </a:extLst>
          </p:cNvPr>
          <p:cNvPicPr>
            <a:picLocks noChangeAspect="1"/>
          </p:cNvPicPr>
          <p:nvPr/>
        </p:nvPicPr>
        <p:blipFill>
          <a:blip r:embed="rId3"/>
          <a:stretch>
            <a:fillRect/>
          </a:stretch>
        </p:blipFill>
        <p:spPr>
          <a:xfrm>
            <a:off x="0" y="2205552"/>
            <a:ext cx="12192000" cy="2799283"/>
          </a:xfrm>
          <a:prstGeom prst="rect">
            <a:avLst/>
          </a:prstGeom>
          <a:ln>
            <a:solidFill>
              <a:schemeClr val="accent1"/>
            </a:solidFill>
          </a:ln>
        </p:spPr>
      </p:pic>
      <p:sp>
        <p:nvSpPr>
          <p:cNvPr id="8" name="TextBox 7">
            <a:extLst>
              <a:ext uri="{FF2B5EF4-FFF2-40B4-BE49-F238E27FC236}">
                <a16:creationId xmlns:a16="http://schemas.microsoft.com/office/drawing/2014/main" id="{D474A2E1-0D47-EC1E-1BE0-A50B37F59910}"/>
              </a:ext>
            </a:extLst>
          </p:cNvPr>
          <p:cNvSpPr txBox="1"/>
          <p:nvPr/>
        </p:nvSpPr>
        <p:spPr>
          <a:xfrm>
            <a:off x="143838" y="5414268"/>
            <a:ext cx="11675123"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dataset of automobiles that enlists different features and attributes of cars, such as </a:t>
            </a:r>
            <a:r>
              <a:rPr kumimoji="0" lang="en-US" sz="2400" b="0" i="0" u="none" strike="noStrike" kern="1200" cap="none" spc="0" normalizeH="0" baseline="0" noProof="0" dirty="0" err="1">
                <a:ln>
                  <a:noFill/>
                </a:ln>
                <a:solidFill>
                  <a:prstClr val="black"/>
                </a:solidFill>
                <a:effectLst/>
                <a:uLnTx/>
                <a:uFillTx/>
                <a:latin typeface="PalatinoLinotype-Roman"/>
                <a:ea typeface="+mn-ea"/>
                <a:cs typeface="+mn-cs"/>
              </a:rPr>
              <a:t>symboling</a:t>
            </a: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 normalized losses, aspiration, and many others, an analysis of which will provide some valuable insight and findings in relation to automobiles in this </a:t>
            </a:r>
            <a:r>
              <a:rPr kumimoji="0" lang="en-IN" sz="2400" b="0" i="0" u="none" strike="noStrike" kern="1200" cap="none" spc="0" normalizeH="0" baseline="0" noProof="0" dirty="0">
                <a:ln>
                  <a:noFill/>
                </a:ln>
                <a:solidFill>
                  <a:prstClr val="black"/>
                </a:solidFill>
                <a:effectLst/>
                <a:uLnTx/>
                <a:uFillTx/>
                <a:latin typeface="PalatinoLinotype-Roman"/>
                <a:ea typeface="+mn-ea"/>
                <a:cs typeface="+mn-cs"/>
              </a:rPr>
              <a:t>dataset</a:t>
            </a:r>
            <a:r>
              <a:rPr kumimoji="0" lang="en-IN" sz="1800" b="0" i="0" u="none" strike="noStrike" kern="1200" cap="none" spc="0" normalizeH="0" baseline="0" noProof="0" dirty="0">
                <a:ln>
                  <a:noFill/>
                </a:ln>
                <a:solidFill>
                  <a:prstClr val="black"/>
                </a:solidFill>
                <a:effectLst/>
                <a:uLnTx/>
                <a:uFillTx/>
                <a:latin typeface="PalatinoLinotype-Roman"/>
                <a:ea typeface="+mn-ea"/>
                <a:cs typeface="+mn-cs"/>
              </a:rPr>
              <a:t>.</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7930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FBAB2-0F66-F68E-7C09-7DE4300DF58C}"/>
              </a:ext>
            </a:extLst>
          </p:cNvPr>
          <p:cNvSpPr>
            <a:spLocks noGrp="1"/>
          </p:cNvSpPr>
          <p:nvPr>
            <p:ph type="title"/>
          </p:nvPr>
        </p:nvSpPr>
        <p:spPr>
          <a:xfrm>
            <a:off x="346880" y="146762"/>
            <a:ext cx="10515600" cy="634872"/>
          </a:xfrm>
        </p:spPr>
        <p:txBody>
          <a:bodyPr>
            <a:normAutofit/>
          </a:bodyPr>
          <a:lstStyle/>
          <a:p>
            <a:r>
              <a:rPr lang="en-IN" sz="2200" b="1" dirty="0">
                <a:solidFill>
                  <a:srgbClr val="0E6EC5"/>
                </a:solidFill>
                <a:latin typeface="Trebuchet MS"/>
              </a:rPr>
              <a:t>Measures of Central Tendencies </a:t>
            </a:r>
          </a:p>
        </p:txBody>
      </p:sp>
      <p:sp>
        <p:nvSpPr>
          <p:cNvPr id="3" name="Content Placeholder 2">
            <a:extLst>
              <a:ext uri="{FF2B5EF4-FFF2-40B4-BE49-F238E27FC236}">
                <a16:creationId xmlns:a16="http://schemas.microsoft.com/office/drawing/2014/main" id="{05E12CF4-07AF-3942-4256-348239731D80}"/>
              </a:ext>
            </a:extLst>
          </p:cNvPr>
          <p:cNvSpPr>
            <a:spLocks noGrp="1"/>
          </p:cNvSpPr>
          <p:nvPr>
            <p:ph idx="1"/>
          </p:nvPr>
        </p:nvSpPr>
        <p:spPr>
          <a:xfrm>
            <a:off x="476162" y="896036"/>
            <a:ext cx="11008056" cy="924191"/>
          </a:xfrm>
        </p:spPr>
        <p:txBody>
          <a:bodyPr>
            <a:noAutofit/>
          </a:bodyPr>
          <a:lstStyle/>
          <a:p>
            <a:pPr marL="0" indent="0">
              <a:buNone/>
            </a:pPr>
            <a:r>
              <a:rPr lang="en-US" sz="2400" dirty="0">
                <a:latin typeface="PalatinoLinotype-Roman"/>
              </a:rPr>
              <a:t>T</a:t>
            </a:r>
            <a:r>
              <a:rPr lang="en-US" sz="2400" b="0" i="0" u="none" strike="noStrike" baseline="0" dirty="0">
                <a:latin typeface="PalatinoLinotype-Roman"/>
              </a:rPr>
              <a:t>o obtain the mean, median, and mode for the column that represents the height</a:t>
            </a:r>
            <a:r>
              <a:rPr lang="en-US" sz="1800" b="0" i="0" u="none" strike="noStrike" baseline="0" dirty="0">
                <a:latin typeface="PalatinoLinotype-Roman"/>
              </a:rPr>
              <a:t>.</a:t>
            </a:r>
            <a:endParaRPr lang="en-IN" dirty="0"/>
          </a:p>
        </p:txBody>
      </p:sp>
      <p:sp>
        <p:nvSpPr>
          <p:cNvPr id="5" name="TextBox 4">
            <a:extLst>
              <a:ext uri="{FF2B5EF4-FFF2-40B4-BE49-F238E27FC236}">
                <a16:creationId xmlns:a16="http://schemas.microsoft.com/office/drawing/2014/main" id="{97863EF3-BE84-3C75-CED2-0C76E0EAB4FE}"/>
              </a:ext>
            </a:extLst>
          </p:cNvPr>
          <p:cNvSpPr txBox="1"/>
          <p:nvPr/>
        </p:nvSpPr>
        <p:spPr>
          <a:xfrm>
            <a:off x="600502" y="1738832"/>
            <a:ext cx="5254388" cy="3785652"/>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import pandas as pd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import </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numpy</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 as np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df</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pd.read_csv</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("Automobile_data.csv")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df.head</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height =</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df</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["height"]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mean = </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height.mean</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median =</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height.median</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mode = </a:t>
            </a:r>
            <a:r>
              <a:rPr kumimoji="0" lang="en-IN" sz="2400" b="0" i="0" u="none" strike="noStrike" kern="1200" cap="none" spc="0" normalizeH="0" baseline="0" noProof="0" dirty="0" err="1">
                <a:ln>
                  <a:noFill/>
                </a:ln>
                <a:solidFill>
                  <a:prstClr val="black"/>
                </a:solidFill>
                <a:effectLst/>
                <a:uLnTx/>
                <a:uFillTx/>
                <a:latin typeface="Calibri" panose="020F0502020204030204"/>
                <a:ea typeface="+mn-ea"/>
                <a:cs typeface="+mn-cs"/>
              </a:rPr>
              <a:t>height.mode</a:t>
            </a: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rPr>
              <a:t>print(mean , median, mode)</a:t>
            </a:r>
          </a:p>
        </p:txBody>
      </p:sp>
      <p:sp>
        <p:nvSpPr>
          <p:cNvPr id="7" name="TextBox 6">
            <a:extLst>
              <a:ext uri="{FF2B5EF4-FFF2-40B4-BE49-F238E27FC236}">
                <a16:creationId xmlns:a16="http://schemas.microsoft.com/office/drawing/2014/main" id="{4CB9820B-368B-94F8-F6E8-C5698A205FD0}"/>
              </a:ext>
            </a:extLst>
          </p:cNvPr>
          <p:cNvSpPr txBox="1"/>
          <p:nvPr/>
        </p:nvSpPr>
        <p:spPr>
          <a:xfrm>
            <a:off x="6531017" y="2984466"/>
            <a:ext cx="5383479"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PalatinoLinotype-Roman"/>
                <a:ea typeface="+mn-ea"/>
                <a:cs typeface="+mn-cs"/>
              </a:rPr>
              <a:t>The output of the preceding code is as follows: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a:ln>
                  <a:noFill/>
                </a:ln>
                <a:solidFill>
                  <a:srgbClr val="FF0000"/>
                </a:solidFill>
                <a:effectLst/>
                <a:uLnTx/>
                <a:uFillTx/>
                <a:latin typeface="FreeMono"/>
                <a:ea typeface="+mn-ea"/>
                <a:cs typeface="+mn-cs"/>
              </a:rPr>
              <a:t>53.766666666666715 54.1 0 50.8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dirty="0" err="1">
                <a:ln>
                  <a:noFill/>
                </a:ln>
                <a:solidFill>
                  <a:prstClr val="black"/>
                </a:solidFill>
                <a:effectLst/>
                <a:uLnTx/>
                <a:uFillTx/>
                <a:latin typeface="FreeMono"/>
                <a:ea typeface="+mn-ea"/>
                <a:cs typeface="+mn-cs"/>
              </a:rPr>
              <a:t>dtype</a:t>
            </a:r>
            <a:r>
              <a:rPr kumimoji="0" lang="en-IN" sz="1600" b="0" i="0" u="none" strike="noStrike" kern="1200" cap="none" spc="0" normalizeH="0" baseline="0" noProof="0" dirty="0">
                <a:ln>
                  <a:noFill/>
                </a:ln>
                <a:solidFill>
                  <a:prstClr val="black"/>
                </a:solidFill>
                <a:effectLst/>
                <a:uLnTx/>
                <a:uFillTx/>
                <a:latin typeface="FreeMono"/>
                <a:ea typeface="+mn-ea"/>
                <a:cs typeface="+mn-cs"/>
              </a:rPr>
              <a:t>: float64</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237C1F0-3530-3C17-4899-F8BF7B87E770}"/>
              </a:ext>
            </a:extLst>
          </p:cNvPr>
          <p:cNvSpPr txBox="1"/>
          <p:nvPr/>
        </p:nvSpPr>
        <p:spPr>
          <a:xfrm>
            <a:off x="476162" y="5657671"/>
            <a:ext cx="11715838"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Now, </a:t>
            </a:r>
            <a:r>
              <a:rPr kumimoji="0" lang="en-US" sz="2400" b="0" i="0" u="none" strike="noStrike" kern="1200" cap="none" spc="0" normalizeH="0" baseline="0" noProof="0" dirty="0">
                <a:ln>
                  <a:noFill/>
                </a:ln>
                <a:solidFill>
                  <a:srgbClr val="FF0000"/>
                </a:solidFill>
                <a:effectLst/>
                <a:uLnTx/>
                <a:uFillTx/>
                <a:latin typeface="PalatinoLinotype-Roman"/>
                <a:ea typeface="+mn-ea"/>
                <a:cs typeface="+mn-cs"/>
              </a:rPr>
              <a:t>the important thing here is to interpret the results</a:t>
            </a: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 Just with these simple statistics, we can understand that the average height of the cars is around </a:t>
            </a:r>
            <a:r>
              <a:rPr kumimoji="0" lang="en-US" sz="2400" b="0" i="0" u="none" strike="noStrike" kern="1200" cap="none" spc="0" normalizeH="0" baseline="0" noProof="0" dirty="0">
                <a:ln>
                  <a:noFill/>
                </a:ln>
                <a:solidFill>
                  <a:prstClr val="black"/>
                </a:solidFill>
                <a:effectLst/>
                <a:uLnTx/>
                <a:uFillTx/>
                <a:latin typeface="FreeMono"/>
                <a:ea typeface="+mn-ea"/>
                <a:cs typeface="+mn-cs"/>
              </a:rPr>
              <a:t>53.766 </a:t>
            </a: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and that there are a lot of cars whose mode value is </a:t>
            </a:r>
            <a:r>
              <a:rPr kumimoji="0" lang="en-US" sz="2400" b="0" i="0" u="none" strike="noStrike" kern="1200" cap="none" spc="0" normalizeH="0" baseline="0" noProof="0" dirty="0">
                <a:ln>
                  <a:noFill/>
                </a:ln>
                <a:solidFill>
                  <a:prstClr val="black"/>
                </a:solidFill>
                <a:effectLst/>
                <a:uLnTx/>
                <a:uFillTx/>
                <a:latin typeface="FreeMono"/>
                <a:ea typeface="+mn-ea"/>
                <a:cs typeface="+mn-cs"/>
              </a:rPr>
              <a:t>50.8</a:t>
            </a: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a:t>
            </a: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96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BED4B-80DA-DBFA-23AB-40024DBB8AD5}"/>
              </a:ext>
            </a:extLst>
          </p:cNvPr>
          <p:cNvSpPr>
            <a:spLocks noGrp="1"/>
          </p:cNvSpPr>
          <p:nvPr>
            <p:ph type="title"/>
          </p:nvPr>
        </p:nvSpPr>
        <p:spPr>
          <a:xfrm>
            <a:off x="169460" y="123322"/>
            <a:ext cx="9022884" cy="1325563"/>
          </a:xfrm>
        </p:spPr>
        <p:txBody>
          <a:bodyPr>
            <a:normAutofit/>
          </a:bodyPr>
          <a:lstStyle/>
          <a:p>
            <a:r>
              <a:rPr lang="en-US" sz="2400" b="1" dirty="0">
                <a:solidFill>
                  <a:srgbClr val="0E6EC5"/>
                </a:solidFill>
                <a:latin typeface="Trebuchet MS"/>
              </a:rPr>
              <a:t>describe() function </a:t>
            </a:r>
            <a:endParaRPr lang="en-IN" sz="2400" b="1" dirty="0">
              <a:solidFill>
                <a:srgbClr val="0E6EC5"/>
              </a:solidFill>
              <a:latin typeface="Trebuchet MS"/>
            </a:endParaRPr>
          </a:p>
        </p:txBody>
      </p:sp>
      <p:sp>
        <p:nvSpPr>
          <p:cNvPr id="3" name="Content Placeholder 2">
            <a:extLst>
              <a:ext uri="{FF2B5EF4-FFF2-40B4-BE49-F238E27FC236}">
                <a16:creationId xmlns:a16="http://schemas.microsoft.com/office/drawing/2014/main" id="{C25CD313-B159-8A9D-A049-3AE762DA952D}"/>
              </a:ext>
            </a:extLst>
          </p:cNvPr>
          <p:cNvSpPr>
            <a:spLocks noGrp="1"/>
          </p:cNvSpPr>
          <p:nvPr>
            <p:ph idx="1"/>
          </p:nvPr>
        </p:nvSpPr>
        <p:spPr>
          <a:xfrm>
            <a:off x="387824" y="1355393"/>
            <a:ext cx="10515600" cy="722366"/>
          </a:xfrm>
        </p:spPr>
        <p:txBody>
          <a:bodyPr>
            <a:normAutofit/>
          </a:bodyPr>
          <a:lstStyle/>
          <a:p>
            <a:pPr marL="0" indent="0" algn="l">
              <a:buNone/>
            </a:pPr>
            <a:r>
              <a:rPr lang="en-IN" b="0" i="0" u="none" strike="noStrike" baseline="0" dirty="0">
                <a:latin typeface="PalatinoLinotype-Roman"/>
              </a:rPr>
              <a:t>To find descriptive statistics for the entire dataset</a:t>
            </a:r>
            <a:endParaRPr lang="en-IN" sz="4000" dirty="0"/>
          </a:p>
        </p:txBody>
      </p:sp>
      <p:sp>
        <p:nvSpPr>
          <p:cNvPr id="5" name="TextBox 4">
            <a:extLst>
              <a:ext uri="{FF2B5EF4-FFF2-40B4-BE49-F238E27FC236}">
                <a16:creationId xmlns:a16="http://schemas.microsoft.com/office/drawing/2014/main" id="{BE976377-5FD0-82D6-F66B-B62DADFD602C}"/>
              </a:ext>
            </a:extLst>
          </p:cNvPr>
          <p:cNvSpPr txBox="1"/>
          <p:nvPr/>
        </p:nvSpPr>
        <p:spPr>
          <a:xfrm>
            <a:off x="4143239" y="2276906"/>
            <a:ext cx="3004770" cy="523220"/>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2800" b="0" i="0" u="none" strike="noStrike" kern="1200" cap="none" spc="0" normalizeH="0" baseline="0" noProof="0" dirty="0" err="1">
                <a:ln>
                  <a:noFill/>
                </a:ln>
                <a:solidFill>
                  <a:prstClr val="black"/>
                </a:solidFill>
                <a:effectLst/>
                <a:uLnTx/>
                <a:uFillTx/>
                <a:latin typeface="FreeMono"/>
                <a:ea typeface="+mn-ea"/>
                <a:cs typeface="+mn-cs"/>
              </a:rPr>
              <a:t>df.describe</a:t>
            </a:r>
            <a:r>
              <a:rPr kumimoji="0" lang="en-IN" sz="2800" b="0" i="0" u="none" strike="noStrike" kern="1200" cap="none" spc="0" normalizeH="0" baseline="0" noProof="0" dirty="0">
                <a:ln>
                  <a:noFill/>
                </a:ln>
                <a:solidFill>
                  <a:prstClr val="black"/>
                </a:solidFill>
                <a:effectLst/>
                <a:uLnTx/>
                <a:uFillTx/>
                <a:latin typeface="FreeMono"/>
                <a:ea typeface="+mn-ea"/>
                <a:cs typeface="+mn-cs"/>
              </a:rPr>
              <a:t>()</a:t>
            </a:r>
            <a:endParaRPr kumimoji="0" lang="en-IN"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C79E3B7-754A-3EAA-F697-CFD02BCD7B0E}"/>
              </a:ext>
            </a:extLst>
          </p:cNvPr>
          <p:cNvPicPr>
            <a:picLocks noChangeAspect="1"/>
          </p:cNvPicPr>
          <p:nvPr/>
        </p:nvPicPr>
        <p:blipFill>
          <a:blip r:embed="rId2"/>
          <a:stretch>
            <a:fillRect/>
          </a:stretch>
        </p:blipFill>
        <p:spPr>
          <a:xfrm>
            <a:off x="508143" y="3429000"/>
            <a:ext cx="11535313" cy="2982074"/>
          </a:xfrm>
          <a:prstGeom prst="rect">
            <a:avLst/>
          </a:prstGeom>
        </p:spPr>
      </p:pic>
    </p:spTree>
    <p:extLst>
      <p:ext uri="{BB962C8B-B14F-4D97-AF65-F5344CB8AC3E}">
        <p14:creationId xmlns:p14="http://schemas.microsoft.com/office/powerpoint/2010/main" val="1863675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D0B8C-6EB0-61B0-BE35-63CB9722A629}"/>
              </a:ext>
            </a:extLst>
          </p:cNvPr>
          <p:cNvSpPr>
            <a:spLocks noGrp="1"/>
          </p:cNvSpPr>
          <p:nvPr>
            <p:ph type="title"/>
          </p:nvPr>
        </p:nvSpPr>
        <p:spPr/>
        <p:txBody>
          <a:bodyPr>
            <a:normAutofit/>
          </a:bodyPr>
          <a:lstStyle/>
          <a:p>
            <a:r>
              <a:rPr lang="en-US" sz="4000" b="1" dirty="0">
                <a:solidFill>
                  <a:srgbClr val="0E6EC5"/>
                </a:solidFill>
                <a:latin typeface="Trebuchet MS"/>
              </a:rPr>
              <a:t>describe() function </a:t>
            </a:r>
            <a:endParaRPr lang="en-IN" sz="4000" dirty="0"/>
          </a:p>
        </p:txBody>
      </p:sp>
      <p:sp>
        <p:nvSpPr>
          <p:cNvPr id="3" name="Content Placeholder 2">
            <a:extLst>
              <a:ext uri="{FF2B5EF4-FFF2-40B4-BE49-F238E27FC236}">
                <a16:creationId xmlns:a16="http://schemas.microsoft.com/office/drawing/2014/main" id="{615B1916-5A80-7B9E-DCE9-77437A2553F3}"/>
              </a:ext>
            </a:extLst>
          </p:cNvPr>
          <p:cNvSpPr>
            <a:spLocks noGrp="1"/>
          </p:cNvSpPr>
          <p:nvPr>
            <p:ph idx="1"/>
          </p:nvPr>
        </p:nvSpPr>
        <p:spPr/>
        <p:txBody>
          <a:bodyPr>
            <a:normAutofit fontScale="85000" lnSpcReduction="20000"/>
          </a:bodyPr>
          <a:lstStyle/>
          <a:p>
            <a:pPr algn="l">
              <a:buFont typeface="+mj-lt"/>
              <a:buAutoNum type="arabicPeriod"/>
            </a:pPr>
            <a:r>
              <a:rPr lang="en-US" b="1" i="0" dirty="0">
                <a:solidFill>
                  <a:srgbClr val="374151"/>
                </a:solidFill>
                <a:effectLst/>
                <a:latin typeface="Söhne"/>
              </a:rPr>
              <a:t>Count:</a:t>
            </a:r>
            <a:r>
              <a:rPr lang="en-US" b="0" i="0" dirty="0">
                <a:solidFill>
                  <a:srgbClr val="374151"/>
                </a:solidFill>
                <a:effectLst/>
                <a:latin typeface="Söhne"/>
              </a:rPr>
              <a:t> The number of non-null values in each column.</a:t>
            </a:r>
          </a:p>
          <a:p>
            <a:pPr algn="l">
              <a:buFont typeface="+mj-lt"/>
              <a:buAutoNum type="arabicPeriod"/>
            </a:pPr>
            <a:r>
              <a:rPr lang="en-US" b="1" i="0" dirty="0">
                <a:solidFill>
                  <a:srgbClr val="374151"/>
                </a:solidFill>
                <a:effectLst/>
                <a:latin typeface="Söhne"/>
              </a:rPr>
              <a:t>Mean:</a:t>
            </a:r>
            <a:r>
              <a:rPr lang="en-US" b="0" i="0" dirty="0">
                <a:solidFill>
                  <a:srgbClr val="374151"/>
                </a:solidFill>
                <a:effectLst/>
                <a:latin typeface="Söhne"/>
              </a:rPr>
              <a:t> The average of the values in each column.</a:t>
            </a:r>
          </a:p>
          <a:p>
            <a:pPr algn="l">
              <a:buFont typeface="+mj-lt"/>
              <a:buAutoNum type="arabicPeriod"/>
            </a:pPr>
            <a:r>
              <a:rPr lang="en-US" b="1" i="0" dirty="0">
                <a:solidFill>
                  <a:srgbClr val="374151"/>
                </a:solidFill>
                <a:effectLst/>
                <a:latin typeface="Söhne"/>
              </a:rPr>
              <a:t>Standard Deviation:</a:t>
            </a:r>
            <a:r>
              <a:rPr lang="en-US" b="0" i="0" dirty="0">
                <a:solidFill>
                  <a:srgbClr val="374151"/>
                </a:solidFill>
                <a:effectLst/>
                <a:latin typeface="Söhne"/>
              </a:rPr>
              <a:t> The measure of the amount of variation or dispersion in the values.</a:t>
            </a:r>
          </a:p>
          <a:p>
            <a:pPr algn="l">
              <a:buFont typeface="+mj-lt"/>
              <a:buAutoNum type="arabicPeriod"/>
            </a:pPr>
            <a:r>
              <a:rPr lang="en-US" b="1" i="0" dirty="0">
                <a:solidFill>
                  <a:srgbClr val="374151"/>
                </a:solidFill>
                <a:effectLst/>
                <a:latin typeface="Söhne"/>
              </a:rPr>
              <a:t>Minimum and Maximum:</a:t>
            </a:r>
            <a:r>
              <a:rPr lang="en-US" b="0" i="0" dirty="0">
                <a:solidFill>
                  <a:srgbClr val="374151"/>
                </a:solidFill>
                <a:effectLst/>
                <a:latin typeface="Söhne"/>
              </a:rPr>
              <a:t> The smallest and largest values in each column.</a:t>
            </a:r>
          </a:p>
          <a:p>
            <a:pPr algn="l">
              <a:buFont typeface="+mj-lt"/>
              <a:buAutoNum type="arabicPeriod"/>
            </a:pPr>
            <a:r>
              <a:rPr lang="en-US" b="1" i="0" dirty="0">
                <a:solidFill>
                  <a:srgbClr val="374151"/>
                </a:solidFill>
                <a:effectLst/>
                <a:latin typeface="Söhne"/>
              </a:rPr>
              <a:t>25th, 50th (median), and 75th Percentiles:</a:t>
            </a:r>
            <a:r>
              <a:rPr lang="en-US" b="0" i="0" dirty="0">
                <a:solidFill>
                  <a:srgbClr val="374151"/>
                </a:solidFill>
                <a:effectLst/>
                <a:latin typeface="Söhne"/>
              </a:rPr>
              <a:t> Values that divide the data into four equal parts.</a:t>
            </a:r>
          </a:p>
          <a:p>
            <a:pPr algn="l">
              <a:buFont typeface="+mj-lt"/>
              <a:buAutoNum type="arabicPeriod"/>
            </a:pPr>
            <a:r>
              <a:rPr lang="en-US" b="0" i="0" dirty="0">
                <a:solidFill>
                  <a:srgbClr val="374151"/>
                </a:solidFill>
                <a:effectLst/>
                <a:latin typeface="Söhne"/>
              </a:rPr>
              <a:t>For example:</a:t>
            </a:r>
          </a:p>
          <a:p>
            <a:pPr marL="742950" lvl="1" indent="-285750" algn="l">
              <a:buFont typeface="+mj-lt"/>
              <a:buAutoNum type="arabicPeriod"/>
            </a:pPr>
            <a:r>
              <a:rPr lang="en-US" b="0" i="0" dirty="0">
                <a:solidFill>
                  <a:srgbClr val="374151"/>
                </a:solidFill>
                <a:effectLst/>
                <a:latin typeface="Söhne"/>
              </a:rPr>
              <a:t>25th percentile (Q1) is the value below which 25% of the data fall.</a:t>
            </a:r>
          </a:p>
          <a:p>
            <a:pPr marL="742950" lvl="1" indent="-285750" algn="l">
              <a:buFont typeface="+mj-lt"/>
              <a:buAutoNum type="arabicPeriod"/>
            </a:pPr>
            <a:r>
              <a:rPr lang="en-US" b="0" i="0" dirty="0">
                <a:solidFill>
                  <a:srgbClr val="374151"/>
                </a:solidFill>
                <a:effectLst/>
                <a:latin typeface="Söhne"/>
              </a:rPr>
              <a:t>50th percentile (Q2 or median) is the value below which 50% of the data fall.</a:t>
            </a:r>
          </a:p>
          <a:p>
            <a:pPr marL="742950" lvl="1" indent="-285750" algn="l">
              <a:buFont typeface="+mj-lt"/>
              <a:buAutoNum type="arabicPeriod"/>
            </a:pPr>
            <a:r>
              <a:rPr lang="en-US" b="0" i="0" dirty="0">
                <a:solidFill>
                  <a:srgbClr val="374151"/>
                </a:solidFill>
                <a:effectLst/>
                <a:latin typeface="Söhne"/>
              </a:rPr>
              <a:t>75th percentile (Q3) is the value below which 75% of the data fall.</a:t>
            </a:r>
          </a:p>
          <a:p>
            <a:pPr algn="l">
              <a:buFont typeface="+mj-lt"/>
              <a:buAutoNum type="arabicPeriod"/>
            </a:pPr>
            <a:r>
              <a:rPr lang="en-US" b="1" i="0" dirty="0">
                <a:solidFill>
                  <a:srgbClr val="374151"/>
                </a:solidFill>
                <a:effectLst/>
                <a:latin typeface="Söhne"/>
              </a:rPr>
              <a:t>Interquartile Range (IQR):</a:t>
            </a:r>
            <a:r>
              <a:rPr lang="en-US" b="0" i="0" dirty="0">
                <a:solidFill>
                  <a:srgbClr val="374151"/>
                </a:solidFill>
                <a:effectLst/>
                <a:latin typeface="Söhne"/>
              </a:rPr>
              <a:t> The difference between the 75th and 25th percentiles, which indicates the spread of the middle 50% of the data.</a:t>
            </a:r>
          </a:p>
          <a:p>
            <a:endParaRPr lang="en-IN" dirty="0"/>
          </a:p>
        </p:txBody>
      </p:sp>
    </p:spTree>
    <p:extLst>
      <p:ext uri="{BB962C8B-B14F-4D97-AF65-F5344CB8AC3E}">
        <p14:creationId xmlns:p14="http://schemas.microsoft.com/office/powerpoint/2010/main" val="183213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34233B-6406-7DFB-37BB-4BDC29BDDDC8}"/>
              </a:ext>
            </a:extLst>
          </p:cNvPr>
          <p:cNvPicPr>
            <a:picLocks noChangeAspect="1"/>
          </p:cNvPicPr>
          <p:nvPr/>
        </p:nvPicPr>
        <p:blipFill>
          <a:blip r:embed="rId2"/>
          <a:stretch>
            <a:fillRect/>
          </a:stretch>
        </p:blipFill>
        <p:spPr>
          <a:xfrm>
            <a:off x="206847" y="298122"/>
            <a:ext cx="10956373" cy="2832409"/>
          </a:xfrm>
          <a:prstGeom prst="rect">
            <a:avLst/>
          </a:prstGeom>
        </p:spPr>
      </p:pic>
      <p:sp>
        <p:nvSpPr>
          <p:cNvPr id="7" name="TextBox 6">
            <a:extLst>
              <a:ext uri="{FF2B5EF4-FFF2-40B4-BE49-F238E27FC236}">
                <a16:creationId xmlns:a16="http://schemas.microsoft.com/office/drawing/2014/main" id="{59624950-29A0-B7CE-63F6-5AF161B84CEE}"/>
              </a:ext>
            </a:extLst>
          </p:cNvPr>
          <p:cNvSpPr txBox="1"/>
          <p:nvPr/>
        </p:nvSpPr>
        <p:spPr>
          <a:xfrm>
            <a:off x="499312" y="3345918"/>
            <a:ext cx="10397447" cy="2308324"/>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What is the total number of rows we have in our dataset?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What is the average length, width, height, price, and compression ratio of the </a:t>
            </a:r>
            <a:r>
              <a:rPr kumimoji="0" lang="en-IN" sz="2400" b="0" i="0" u="none" strike="noStrike" kern="1200" cap="none" spc="0" normalizeH="0" baseline="0" noProof="0" dirty="0">
                <a:ln>
                  <a:noFill/>
                </a:ln>
                <a:solidFill>
                  <a:prstClr val="black"/>
                </a:solidFill>
                <a:effectLst/>
                <a:uLnTx/>
                <a:uFillTx/>
                <a:latin typeface="PalatinoLinotype-Roman"/>
                <a:ea typeface="+mn-ea"/>
                <a:cs typeface="+mn-cs"/>
              </a:rPr>
              <a:t>cars?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What is the minimum height of the car? What is the maximum height of the car?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PalatinoLinotype-Roman"/>
                <a:ea typeface="+mn-ea"/>
                <a:cs typeface="+mn-cs"/>
              </a:rPr>
              <a:t>What is the maximum standard deviation of the curb weight of the cars?.</a:t>
            </a:r>
            <a:endParaRPr kumimoji="0" lang="en-IN"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90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3151E-5800-E8CC-14D1-7EBB79351C4C}"/>
              </a:ext>
            </a:extLst>
          </p:cNvPr>
          <p:cNvSpPr>
            <a:spLocks noGrp="1"/>
          </p:cNvSpPr>
          <p:nvPr>
            <p:ph type="title"/>
          </p:nvPr>
        </p:nvSpPr>
        <p:spPr/>
        <p:txBody>
          <a:bodyPr>
            <a:normAutofit/>
          </a:bodyPr>
          <a:lstStyle/>
          <a:p>
            <a:r>
              <a:rPr lang="en-US" sz="3600" b="1" dirty="0" err="1">
                <a:solidFill>
                  <a:srgbClr val="0E6EC5"/>
                </a:solidFill>
                <a:latin typeface="Trebuchet MS"/>
              </a:rPr>
              <a:t>Value_counts</a:t>
            </a:r>
            <a:r>
              <a:rPr lang="en-US" sz="3600" b="1" dirty="0">
                <a:solidFill>
                  <a:srgbClr val="0E6EC5"/>
                </a:solidFill>
                <a:latin typeface="Trebuchet MS"/>
              </a:rPr>
              <a:t>()</a:t>
            </a:r>
            <a:endParaRPr lang="en-IN" sz="3600" b="1" dirty="0">
              <a:solidFill>
                <a:srgbClr val="0E6EC5"/>
              </a:solidFill>
              <a:latin typeface="Trebuchet MS"/>
            </a:endParaRPr>
          </a:p>
        </p:txBody>
      </p:sp>
      <p:sp>
        <p:nvSpPr>
          <p:cNvPr id="3" name="Content Placeholder 2">
            <a:extLst>
              <a:ext uri="{FF2B5EF4-FFF2-40B4-BE49-F238E27FC236}">
                <a16:creationId xmlns:a16="http://schemas.microsoft.com/office/drawing/2014/main" id="{A965FD48-BF40-9957-19E0-D0BB1BABC11F}"/>
              </a:ext>
            </a:extLst>
          </p:cNvPr>
          <p:cNvSpPr>
            <a:spLocks noGrp="1"/>
          </p:cNvSpPr>
          <p:nvPr>
            <p:ph idx="1"/>
          </p:nvPr>
        </p:nvSpPr>
        <p:spPr/>
        <p:txBody>
          <a:bodyPr/>
          <a:lstStyle/>
          <a:p>
            <a:pPr algn="l"/>
            <a:r>
              <a:rPr lang="en-US" sz="1800" b="0" i="0" u="none" strike="noStrike" baseline="0" dirty="0" err="1">
                <a:latin typeface="FreeMono"/>
              </a:rPr>
              <a:t>df.make.value_counts</a:t>
            </a:r>
            <a:r>
              <a:rPr lang="en-US" sz="1800" b="0" i="0" u="none" strike="noStrike" baseline="0" dirty="0">
                <a:latin typeface="FreeMono"/>
              </a:rPr>
              <a:t>().</a:t>
            </a:r>
            <a:r>
              <a:rPr lang="en-US" sz="1800" b="0" i="0" u="none" strike="noStrike" baseline="0" dirty="0" err="1">
                <a:latin typeface="FreeMono"/>
              </a:rPr>
              <a:t>nlargest</a:t>
            </a:r>
            <a:r>
              <a:rPr lang="en-US" sz="1800" b="0" i="0" u="none" strike="noStrike" baseline="0" dirty="0">
                <a:latin typeface="FreeMono"/>
              </a:rPr>
              <a:t>(30).plot(kind='bar', </a:t>
            </a:r>
            <a:r>
              <a:rPr lang="en-US" sz="1800" b="0" i="0" u="none" strike="noStrike" baseline="0" dirty="0" err="1">
                <a:latin typeface="FreeMono"/>
              </a:rPr>
              <a:t>figsize</a:t>
            </a:r>
            <a:r>
              <a:rPr lang="en-US" sz="1800" b="0" i="0" u="none" strike="noStrike" baseline="0" dirty="0">
                <a:latin typeface="FreeMono"/>
              </a:rPr>
              <a:t>=(14,8))</a:t>
            </a:r>
          </a:p>
          <a:p>
            <a:pPr algn="l"/>
            <a:r>
              <a:rPr lang="en-US" sz="1800" b="0" i="0" u="none" strike="noStrike" baseline="0" dirty="0" err="1">
                <a:latin typeface="FreeMono"/>
              </a:rPr>
              <a:t>plt.title</a:t>
            </a:r>
            <a:r>
              <a:rPr lang="en-US" sz="1800" b="0" i="0" u="none" strike="noStrike" baseline="0" dirty="0">
                <a:latin typeface="FreeMono"/>
              </a:rPr>
              <a:t>("Number of cars by make")</a:t>
            </a:r>
          </a:p>
          <a:p>
            <a:pPr algn="l"/>
            <a:r>
              <a:rPr lang="en-US" sz="1800" b="0" i="0" u="none" strike="noStrike" baseline="0" dirty="0" err="1">
                <a:latin typeface="FreeMono"/>
              </a:rPr>
              <a:t>plt.ylabel</a:t>
            </a:r>
            <a:r>
              <a:rPr lang="en-US" sz="1800" b="0" i="0" u="none" strike="noStrike" baseline="0" dirty="0">
                <a:latin typeface="FreeMono"/>
              </a:rPr>
              <a:t>('Number of cars')</a:t>
            </a:r>
          </a:p>
          <a:p>
            <a:pPr algn="l"/>
            <a:r>
              <a:rPr lang="en-US" sz="1800" b="0" i="0" u="none" strike="noStrike" baseline="0" dirty="0" err="1">
                <a:latin typeface="FreeMono"/>
              </a:rPr>
              <a:t>plt.xlabel</a:t>
            </a:r>
            <a:r>
              <a:rPr lang="en-US" sz="1800" b="0" i="0" u="none" strike="noStrike" baseline="0" dirty="0">
                <a:latin typeface="FreeMono"/>
              </a:rPr>
              <a:t>('Make of the cars')</a:t>
            </a:r>
            <a:endParaRPr lang="en-IN" dirty="0"/>
          </a:p>
        </p:txBody>
      </p:sp>
      <p:pic>
        <p:nvPicPr>
          <p:cNvPr id="4" name="Picture 3">
            <a:extLst>
              <a:ext uri="{FF2B5EF4-FFF2-40B4-BE49-F238E27FC236}">
                <a16:creationId xmlns:a16="http://schemas.microsoft.com/office/drawing/2014/main" id="{8A6D2956-E73F-1C1E-0DD8-EDE243414353}"/>
              </a:ext>
            </a:extLst>
          </p:cNvPr>
          <p:cNvPicPr>
            <a:picLocks noChangeAspect="1"/>
          </p:cNvPicPr>
          <p:nvPr/>
        </p:nvPicPr>
        <p:blipFill>
          <a:blip r:embed="rId3"/>
          <a:stretch>
            <a:fillRect/>
          </a:stretch>
        </p:blipFill>
        <p:spPr>
          <a:xfrm>
            <a:off x="5015880" y="2204864"/>
            <a:ext cx="6264183" cy="4381880"/>
          </a:xfrm>
          <a:prstGeom prst="rect">
            <a:avLst/>
          </a:prstGeom>
        </p:spPr>
      </p:pic>
    </p:spTree>
    <p:extLst>
      <p:ext uri="{BB962C8B-B14F-4D97-AF65-F5344CB8AC3E}">
        <p14:creationId xmlns:p14="http://schemas.microsoft.com/office/powerpoint/2010/main" val="3203523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0502-B7E6-8CAF-FBC8-74FA20C932BC}"/>
              </a:ext>
            </a:extLst>
          </p:cNvPr>
          <p:cNvSpPr>
            <a:spLocks noGrp="1"/>
          </p:cNvSpPr>
          <p:nvPr>
            <p:ph type="title"/>
          </p:nvPr>
        </p:nvSpPr>
        <p:spPr/>
        <p:txBody>
          <a:bodyPr/>
          <a:lstStyle/>
          <a:p>
            <a:r>
              <a:rPr lang="en-US" dirty="0"/>
              <a:t>Exercise-1</a:t>
            </a:r>
            <a:endParaRPr lang="en-IN" dirty="0"/>
          </a:p>
        </p:txBody>
      </p:sp>
      <p:sp>
        <p:nvSpPr>
          <p:cNvPr id="3" name="Content Placeholder 2">
            <a:extLst>
              <a:ext uri="{FF2B5EF4-FFF2-40B4-BE49-F238E27FC236}">
                <a16:creationId xmlns:a16="http://schemas.microsoft.com/office/drawing/2014/main" id="{D1E709F8-59B1-25F0-2164-FDB6277B6664}"/>
              </a:ext>
            </a:extLst>
          </p:cNvPr>
          <p:cNvSpPr>
            <a:spLocks noGrp="1"/>
          </p:cNvSpPr>
          <p:nvPr>
            <p:ph idx="1"/>
          </p:nvPr>
        </p:nvSpPr>
        <p:spPr/>
        <p:txBody>
          <a:bodyPr>
            <a:normAutofit fontScale="77500" lnSpcReduction="20000"/>
          </a:bodyPr>
          <a:lstStyle/>
          <a:p>
            <a:pPr algn="l"/>
            <a:r>
              <a:rPr lang="en-US" b="1" i="0" dirty="0">
                <a:solidFill>
                  <a:srgbClr val="374151"/>
                </a:solidFill>
                <a:effectLst/>
                <a:latin typeface="Söhne"/>
              </a:rPr>
              <a:t>Scenario:</a:t>
            </a:r>
            <a:endParaRPr lang="en-US" b="0" i="0" dirty="0">
              <a:solidFill>
                <a:srgbClr val="374151"/>
              </a:solidFill>
              <a:effectLst/>
              <a:latin typeface="Söhne"/>
            </a:endParaRPr>
          </a:p>
          <a:p>
            <a:pPr marL="0" indent="0" algn="l">
              <a:buNone/>
            </a:pPr>
            <a:r>
              <a:rPr lang="en-US" b="0" i="0" dirty="0">
                <a:solidFill>
                  <a:srgbClr val="374151"/>
                </a:solidFill>
                <a:effectLst/>
                <a:latin typeface="Söhne"/>
              </a:rPr>
              <a:t>Imagine you're an HR analyst at a mid-sized company, and you've been tasked with analyzing the salaries of the employees to understand the company's payroll distribution.</a:t>
            </a:r>
          </a:p>
          <a:p>
            <a:pPr marL="0" indent="0" algn="l">
              <a:buNone/>
            </a:pPr>
            <a:r>
              <a:rPr lang="en-US" b="0" i="0" dirty="0">
                <a:solidFill>
                  <a:srgbClr val="374151"/>
                </a:solidFill>
                <a:effectLst/>
                <a:latin typeface="Söhne"/>
              </a:rPr>
              <a:t>You have a dataset containing the salaries of 100 employees:</a:t>
            </a:r>
          </a:p>
          <a:p>
            <a:pPr marL="0" indent="0" algn="l">
              <a:buNone/>
            </a:pPr>
            <a:r>
              <a:rPr lang="en-US" b="0" i="0" dirty="0">
                <a:solidFill>
                  <a:srgbClr val="374151"/>
                </a:solidFill>
                <a:effectLst/>
                <a:latin typeface="KaTeX_Main"/>
              </a:rPr>
              <a:t>$40,000,$45,000,$50,000,$55,000,$60,000,$65,000,$70,000,$75,000,$80,000,$85,000$40,000,$45,000,$50,000,$55,000,$60,000,$65,000,$70,000,$75,000,$80,000,$85,000</a:t>
            </a:r>
            <a:endParaRPr lang="en-US" b="0" i="0" dirty="0">
              <a:solidFill>
                <a:srgbClr val="374151"/>
              </a:solidFill>
              <a:effectLst/>
              <a:latin typeface="Söhne"/>
            </a:endParaRPr>
          </a:p>
          <a:p>
            <a:pPr algn="l"/>
            <a:r>
              <a:rPr lang="en-US" b="1" i="0" dirty="0">
                <a:solidFill>
                  <a:srgbClr val="374151"/>
                </a:solidFill>
                <a:effectLst/>
                <a:latin typeface="Söhne"/>
              </a:rPr>
              <a:t>Task:</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Calculate Measures of Central Tendency:</a:t>
            </a:r>
            <a:r>
              <a:rPr lang="en-US" b="0" i="0" dirty="0">
                <a:solidFill>
                  <a:srgbClr val="374151"/>
                </a:solidFill>
                <a:effectLst/>
                <a:latin typeface="Söhne"/>
              </a:rPr>
              <a:t> Calculate the mean, median, and mode for the employee salaries. Determine which measure best represents the typical salary for these employees.</a:t>
            </a:r>
          </a:p>
          <a:p>
            <a:pPr algn="l">
              <a:buFont typeface="+mj-lt"/>
              <a:buAutoNum type="arabicPeriod"/>
            </a:pPr>
            <a:r>
              <a:rPr lang="en-US" b="1" i="0" dirty="0">
                <a:solidFill>
                  <a:srgbClr val="374151"/>
                </a:solidFill>
                <a:effectLst/>
                <a:latin typeface="Söhne"/>
              </a:rPr>
              <a:t>Interpretation and Recommendation:</a:t>
            </a:r>
            <a:r>
              <a:rPr lang="en-US" b="0" i="0" dirty="0">
                <a:solidFill>
                  <a:srgbClr val="374151"/>
                </a:solidFill>
                <a:effectLst/>
                <a:latin typeface="Söhne"/>
              </a:rPr>
              <a:t> Based on the calculated measures of central tendency, provide an interpretation of the salary distribution. Which measure would you recommend using to describe the typical salary, and why?</a:t>
            </a:r>
          </a:p>
          <a:p>
            <a:endParaRPr lang="en-IN" dirty="0"/>
          </a:p>
        </p:txBody>
      </p:sp>
    </p:spTree>
    <p:extLst>
      <p:ext uri="{BB962C8B-B14F-4D97-AF65-F5344CB8AC3E}">
        <p14:creationId xmlns:p14="http://schemas.microsoft.com/office/powerpoint/2010/main" val="383099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B0502-B7E6-8CAF-FBC8-74FA20C932BC}"/>
              </a:ext>
            </a:extLst>
          </p:cNvPr>
          <p:cNvSpPr>
            <a:spLocks noGrp="1"/>
          </p:cNvSpPr>
          <p:nvPr>
            <p:ph type="title"/>
          </p:nvPr>
        </p:nvSpPr>
        <p:spPr/>
        <p:txBody>
          <a:bodyPr/>
          <a:lstStyle/>
          <a:p>
            <a:r>
              <a:rPr lang="en-US" dirty="0"/>
              <a:t>Exercise-2</a:t>
            </a:r>
            <a:endParaRPr lang="en-IN" dirty="0"/>
          </a:p>
        </p:txBody>
      </p:sp>
      <p:sp>
        <p:nvSpPr>
          <p:cNvPr id="3" name="Content Placeholder 2">
            <a:extLst>
              <a:ext uri="{FF2B5EF4-FFF2-40B4-BE49-F238E27FC236}">
                <a16:creationId xmlns:a16="http://schemas.microsoft.com/office/drawing/2014/main" id="{D1E709F8-59B1-25F0-2164-FDB6277B6664}"/>
              </a:ext>
            </a:extLst>
          </p:cNvPr>
          <p:cNvSpPr>
            <a:spLocks noGrp="1"/>
          </p:cNvSpPr>
          <p:nvPr>
            <p:ph idx="1"/>
          </p:nvPr>
        </p:nvSpPr>
        <p:spPr/>
        <p:txBody>
          <a:bodyPr>
            <a:normAutofit fontScale="62500" lnSpcReduction="20000"/>
          </a:bodyPr>
          <a:lstStyle/>
          <a:p>
            <a:pPr algn="l"/>
            <a:r>
              <a:rPr lang="en-US" b="1" i="0" dirty="0">
                <a:solidFill>
                  <a:srgbClr val="374151"/>
                </a:solidFill>
                <a:effectLst/>
                <a:latin typeface="Söhne"/>
              </a:rPr>
              <a:t>Scenario:</a:t>
            </a:r>
            <a:endParaRPr lang="en-US" b="0" i="0" dirty="0">
              <a:solidFill>
                <a:srgbClr val="374151"/>
              </a:solidFill>
              <a:effectLst/>
              <a:latin typeface="Söhne"/>
            </a:endParaRPr>
          </a:p>
          <a:p>
            <a:pPr marL="0" indent="0" algn="l">
              <a:buNone/>
            </a:pPr>
            <a:r>
              <a:rPr lang="en-US" b="0" i="0" dirty="0">
                <a:solidFill>
                  <a:srgbClr val="374151"/>
                </a:solidFill>
                <a:effectLst/>
                <a:latin typeface="Söhne"/>
              </a:rPr>
              <a:t>You're a real estate analyst tasked with examining the sale prices of houses in a specific neighborhood over the last year. The dataset contains the sale prices of 50 houses:</a:t>
            </a:r>
          </a:p>
          <a:p>
            <a:pPr marL="0" indent="0" algn="l">
              <a:buNone/>
            </a:pPr>
            <a:r>
              <a:rPr lang="en-US" b="0" i="0" dirty="0">
                <a:solidFill>
                  <a:srgbClr val="374151"/>
                </a:solidFill>
                <a:effectLst/>
                <a:latin typeface="KaTeX_Main"/>
              </a:rPr>
              <a:t>$250,000,$275,000,$300,000,$315,000,$325,000,$350,000,$375,000,$400,000,$425,000,$450,000,$250,000,$275,000,$300,000,$315,000,$325,000,$350,000,$375,000,$400,000,$425,000,$450,000,</a:t>
            </a:r>
            <a:r>
              <a:rPr lang="en-US" b="0" i="0" dirty="0">
                <a:solidFill>
                  <a:srgbClr val="374151"/>
                </a:solidFill>
                <a:effectLst/>
                <a:latin typeface="Söhne"/>
              </a:rPr>
              <a:t> </a:t>
            </a:r>
            <a:r>
              <a:rPr lang="en-US" b="0" i="0" dirty="0">
                <a:solidFill>
                  <a:srgbClr val="374151"/>
                </a:solidFill>
                <a:effectLst/>
                <a:latin typeface="KaTeX_Main"/>
              </a:rPr>
              <a:t>$475,000,$500,000,$525,000,$550,000,$575,000,$600,000,$625,000,$650,000,$675,000,$700,000,$475,000,$500,000,$525,000,$550,000,$575,000,$600,000,$625,000,$650,000,$675,000,$700,000,</a:t>
            </a:r>
            <a:r>
              <a:rPr lang="en-US" b="0" i="0" dirty="0">
                <a:solidFill>
                  <a:srgbClr val="374151"/>
                </a:solidFill>
                <a:effectLst/>
                <a:latin typeface="Söhne"/>
              </a:rPr>
              <a:t> </a:t>
            </a:r>
            <a:r>
              <a:rPr lang="en-US" b="0" i="0" dirty="0">
                <a:solidFill>
                  <a:srgbClr val="374151"/>
                </a:solidFill>
                <a:effectLst/>
                <a:latin typeface="KaTeX_Main"/>
              </a:rPr>
              <a:t>$725,000,$750,000,$775,000,$800,000,$850,000,$900,000,$950,000,$1,000,000,$1,100,000,$1,200,000,$725,000,$750,000,$775,000,$800,000,$850,000,$900,000,$950,000,$1,000,000,$1,100,000,$1,200,000,</a:t>
            </a:r>
            <a:r>
              <a:rPr lang="en-US" b="0" i="0" dirty="0">
                <a:solidFill>
                  <a:srgbClr val="374151"/>
                </a:solidFill>
                <a:effectLst/>
                <a:latin typeface="Söhne"/>
              </a:rPr>
              <a:t> </a:t>
            </a:r>
            <a:r>
              <a:rPr lang="en-US" b="0" i="0" dirty="0">
                <a:solidFill>
                  <a:srgbClr val="374151"/>
                </a:solidFill>
                <a:effectLst/>
                <a:latin typeface="KaTeX_Main"/>
              </a:rPr>
              <a:t>$1,300,000,$1,400,000,$1,500,000,$1,600,000,$1,700,000,$1,800,000,$1,900,000,$2,000,000,$2,250,000,$1,300,000,$1,400,000,$1,500,000,$1,600,000,$1,700,000,$1,800,000,$1,900,000,$2,000,000,$2,250,000,</a:t>
            </a:r>
            <a:r>
              <a:rPr lang="en-US" b="0" i="0" dirty="0">
                <a:solidFill>
                  <a:srgbClr val="374151"/>
                </a:solidFill>
                <a:effectLst/>
                <a:latin typeface="Söhne"/>
              </a:rPr>
              <a:t> </a:t>
            </a:r>
            <a:r>
              <a:rPr lang="en-US" b="0" i="0" dirty="0">
                <a:solidFill>
                  <a:srgbClr val="374151"/>
                </a:solidFill>
                <a:effectLst/>
                <a:latin typeface="KaTeX_Main"/>
              </a:rPr>
              <a:t>$2,500,000,$2,750,000,$3,000,000,$3,250,000,$3,500,000,$3,750,000,$4,000,000,$4,500,000,$5,000,000$2,500,000,$2,750,000,$3,000,000,$3,250,000,$3,500,000,$3,750,000,$4,000,000,$4,500,000,$5,000,000</a:t>
            </a:r>
            <a:endParaRPr lang="en-US" b="0" i="0" dirty="0">
              <a:solidFill>
                <a:srgbClr val="374151"/>
              </a:solidFill>
              <a:effectLst/>
              <a:latin typeface="Söhne"/>
            </a:endParaRPr>
          </a:p>
          <a:p>
            <a:pPr algn="l"/>
            <a:r>
              <a:rPr lang="en-US" b="1" i="0" dirty="0">
                <a:solidFill>
                  <a:srgbClr val="374151"/>
                </a:solidFill>
                <a:effectLst/>
                <a:latin typeface="Söhne"/>
              </a:rPr>
              <a:t>Task:</a:t>
            </a:r>
            <a:endParaRPr lang="en-US" b="0" i="0" dirty="0">
              <a:solidFill>
                <a:srgbClr val="374151"/>
              </a:solidFill>
              <a:effectLst/>
              <a:latin typeface="Söhne"/>
            </a:endParaRPr>
          </a:p>
          <a:p>
            <a:pPr algn="l">
              <a:buFont typeface="+mj-lt"/>
              <a:buAutoNum type="arabicPeriod"/>
            </a:pPr>
            <a:r>
              <a:rPr lang="en-US" b="1" i="0" dirty="0">
                <a:solidFill>
                  <a:srgbClr val="374151"/>
                </a:solidFill>
                <a:effectLst/>
                <a:latin typeface="Söhne"/>
              </a:rPr>
              <a:t>Calculate Measures of Central Tendency:</a:t>
            </a:r>
            <a:r>
              <a:rPr lang="en-US" b="0" i="0" dirty="0">
                <a:solidFill>
                  <a:srgbClr val="374151"/>
                </a:solidFill>
                <a:effectLst/>
                <a:latin typeface="Söhne"/>
              </a:rPr>
              <a:t> Compute the mean, median, and mode for the sale prices of houses in this neighborhood.</a:t>
            </a:r>
          </a:p>
          <a:p>
            <a:pPr algn="l">
              <a:buFont typeface="+mj-lt"/>
              <a:buAutoNum type="arabicPeriod"/>
            </a:pPr>
            <a:r>
              <a:rPr lang="en-US" b="1" i="0" dirty="0">
                <a:solidFill>
                  <a:srgbClr val="374151"/>
                </a:solidFill>
                <a:effectLst/>
                <a:latin typeface="Söhne"/>
              </a:rPr>
              <a:t>Interpretation and Recommendation:</a:t>
            </a:r>
            <a:r>
              <a:rPr lang="en-US" b="0" i="0" dirty="0">
                <a:solidFill>
                  <a:srgbClr val="374151"/>
                </a:solidFill>
                <a:effectLst/>
                <a:latin typeface="Söhne"/>
              </a:rPr>
              <a:t> Analyze the implications of the measures of central tendency. Which measure would be the most appropriate to represent the typical house price in this neighborhood, and why?</a:t>
            </a:r>
          </a:p>
        </p:txBody>
      </p:sp>
    </p:spTree>
    <p:extLst>
      <p:ext uri="{BB962C8B-B14F-4D97-AF65-F5344CB8AC3E}">
        <p14:creationId xmlns:p14="http://schemas.microsoft.com/office/powerpoint/2010/main" val="42136989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23B9-12EE-4BA8-E832-C4332DD99A5C}"/>
              </a:ext>
            </a:extLst>
          </p:cNvPr>
          <p:cNvSpPr>
            <a:spLocks noGrp="1"/>
          </p:cNvSpPr>
          <p:nvPr>
            <p:ph type="title"/>
          </p:nvPr>
        </p:nvSpPr>
        <p:spPr/>
        <p:txBody>
          <a:bodyPr/>
          <a:lstStyle/>
          <a:p>
            <a:r>
              <a:rPr lang="en-US" b="1" i="0" dirty="0">
                <a:solidFill>
                  <a:srgbClr val="374151"/>
                </a:solidFill>
                <a:effectLst/>
                <a:latin typeface="Söhne"/>
              </a:rPr>
              <a:t>Measures of Variability (Dispersion):</a:t>
            </a:r>
            <a:br>
              <a:rPr lang="en-US" b="0" i="0" dirty="0">
                <a:solidFill>
                  <a:srgbClr val="374151"/>
                </a:solidFill>
                <a:effectLst/>
                <a:latin typeface="Söhne"/>
              </a:rPr>
            </a:br>
            <a:endParaRPr lang="en-IN" dirty="0"/>
          </a:p>
        </p:txBody>
      </p:sp>
      <p:sp>
        <p:nvSpPr>
          <p:cNvPr id="3" name="Content Placeholder 2">
            <a:extLst>
              <a:ext uri="{FF2B5EF4-FFF2-40B4-BE49-F238E27FC236}">
                <a16:creationId xmlns:a16="http://schemas.microsoft.com/office/drawing/2014/main" id="{49CBB0A0-FB26-F65A-447D-596C38374340}"/>
              </a:ext>
            </a:extLst>
          </p:cNvPr>
          <p:cNvSpPr>
            <a:spLocks noGrp="1"/>
          </p:cNvSpPr>
          <p:nvPr>
            <p:ph idx="1"/>
          </p:nvPr>
        </p:nvSpPr>
        <p:spPr/>
        <p:txBody>
          <a:bodyPr/>
          <a:lstStyle/>
          <a:p>
            <a:pPr algn="l">
              <a:buFont typeface="Arial" panose="020B0604020202020204" pitchFamily="34" charset="0"/>
              <a:buChar char="•"/>
            </a:pPr>
            <a:r>
              <a:rPr lang="en-US" b="1" i="0" dirty="0">
                <a:solidFill>
                  <a:srgbClr val="374151"/>
                </a:solidFill>
                <a:effectLst/>
                <a:latin typeface="Söhne"/>
              </a:rPr>
              <a:t>Range:</a:t>
            </a:r>
            <a:r>
              <a:rPr lang="en-US" b="0" i="0" dirty="0">
                <a:solidFill>
                  <a:srgbClr val="374151"/>
                </a:solidFill>
                <a:effectLst/>
                <a:latin typeface="Söhne"/>
              </a:rPr>
              <a:t> The difference between the maximum and minimum values in a dataset.</a:t>
            </a:r>
          </a:p>
          <a:p>
            <a:pPr algn="l">
              <a:buFont typeface="Arial" panose="020B0604020202020204" pitchFamily="34" charset="0"/>
              <a:buChar char="•"/>
            </a:pPr>
            <a:r>
              <a:rPr lang="en-US" b="1" i="0" dirty="0">
                <a:solidFill>
                  <a:srgbClr val="374151"/>
                </a:solidFill>
                <a:effectLst/>
                <a:latin typeface="Söhne"/>
              </a:rPr>
              <a:t>Variance:</a:t>
            </a:r>
            <a:r>
              <a:rPr lang="en-US" b="0" i="0" dirty="0">
                <a:solidFill>
                  <a:srgbClr val="374151"/>
                </a:solidFill>
                <a:effectLst/>
                <a:latin typeface="Söhne"/>
              </a:rPr>
              <a:t> The average of the squared differences from the mean. It provides a measure of the spread of the data.</a:t>
            </a:r>
          </a:p>
          <a:p>
            <a:pPr algn="l">
              <a:buFont typeface="Arial" panose="020B0604020202020204" pitchFamily="34" charset="0"/>
              <a:buChar char="•"/>
            </a:pPr>
            <a:r>
              <a:rPr lang="en-US" b="1" i="0" dirty="0">
                <a:solidFill>
                  <a:srgbClr val="374151"/>
                </a:solidFill>
                <a:effectLst/>
                <a:latin typeface="Söhne"/>
              </a:rPr>
              <a:t>Standard Deviation:</a:t>
            </a:r>
            <a:r>
              <a:rPr lang="en-US" b="0" i="0" dirty="0">
                <a:solidFill>
                  <a:srgbClr val="374151"/>
                </a:solidFill>
                <a:effectLst/>
                <a:latin typeface="Söhne"/>
              </a:rPr>
              <a:t> The square root of the variance. It indicates the average distance of each data point from the mean.</a:t>
            </a:r>
          </a:p>
          <a:p>
            <a:r>
              <a:rPr lang="en-US" b="1" dirty="0">
                <a:solidFill>
                  <a:srgbClr val="374151"/>
                </a:solidFill>
                <a:latin typeface="Söhne"/>
              </a:rPr>
              <a:t>Interquartile Range (IQR): </a:t>
            </a:r>
            <a:r>
              <a:rPr lang="en-US" dirty="0">
                <a:solidFill>
                  <a:srgbClr val="374151"/>
                </a:solidFill>
                <a:latin typeface="Söhne"/>
              </a:rPr>
              <a:t>The range between the 75th and 25th percentiles (Q3 and Q1). It describes the spread of the middle 50% of the data.</a:t>
            </a:r>
          </a:p>
          <a:p>
            <a:endParaRPr lang="en-IN" dirty="0"/>
          </a:p>
        </p:txBody>
      </p:sp>
    </p:spTree>
    <p:extLst>
      <p:ext uri="{BB962C8B-B14F-4D97-AF65-F5344CB8AC3E}">
        <p14:creationId xmlns:p14="http://schemas.microsoft.com/office/powerpoint/2010/main" val="363264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86409">
              <a:lnSpc>
                <a:spcPct val="100000"/>
              </a:lnSpc>
            </a:pPr>
            <a:r>
              <a:rPr spc="-10" dirty="0"/>
              <a:t>Agenda</a:t>
            </a:r>
          </a:p>
        </p:txBody>
      </p:sp>
      <p:sp>
        <p:nvSpPr>
          <p:cNvPr id="3" name="object 3"/>
          <p:cNvSpPr txBox="1"/>
          <p:nvPr/>
        </p:nvSpPr>
        <p:spPr>
          <a:xfrm>
            <a:off x="952464" y="1035893"/>
            <a:ext cx="5647592" cy="5047536"/>
          </a:xfrm>
          <a:prstGeom prst="rect">
            <a:avLst/>
          </a:prstGeom>
        </p:spPr>
        <p:txBody>
          <a:bodyPr vert="horz" wrap="square" lIns="0" tIns="0" rIns="0" bIns="0" rtlCol="0">
            <a:spAutoFit/>
          </a:bodyPr>
          <a:lstStyle/>
          <a:p>
            <a:pPr marL="12700">
              <a:lnSpc>
                <a:spcPct val="100000"/>
              </a:lnSpc>
              <a:spcBef>
                <a:spcPts val="994"/>
              </a:spcBef>
              <a:tabLst>
                <a:tab pos="355600" algn="l"/>
              </a:tabLst>
            </a:pPr>
            <a:r>
              <a:rPr sz="2000" b="1" spc="-10" dirty="0">
                <a:solidFill>
                  <a:srgbClr val="404040"/>
                </a:solidFill>
                <a:latin typeface="Trebuchet MS"/>
              </a:rPr>
              <a:t>	</a:t>
            </a:r>
            <a:r>
              <a:rPr lang="en-IN" sz="2400" b="1" dirty="0">
                <a:latin typeface="Times New Roman" panose="02020603050405020304" pitchFamily="18" charset="0"/>
                <a:ea typeface="Calibri" panose="020F0502020204030204" pitchFamily="34" charset="0"/>
              </a:rPr>
              <a:t>Understanding statistics</a:t>
            </a:r>
            <a:endParaRPr sz="2000" b="1" spc="-10" dirty="0">
              <a:solidFill>
                <a:srgbClr val="404040"/>
              </a:solidFill>
              <a:latin typeface="Trebuchet MS"/>
            </a:endParaRPr>
          </a:p>
          <a:p>
            <a:pPr>
              <a:lnSpc>
                <a:spcPct val="100000"/>
              </a:lnSpc>
              <a:spcBef>
                <a:spcPts val="15"/>
              </a:spcBef>
            </a:pPr>
            <a:endParaRPr lang="en-IN" sz="2000" b="1" spc="-10" dirty="0">
              <a:solidFill>
                <a:srgbClr val="404040"/>
              </a:solidFill>
              <a:latin typeface="Trebuchet MS"/>
            </a:endParaRPr>
          </a:p>
          <a:p>
            <a:pPr marL="12700">
              <a:lnSpc>
                <a:spcPct val="100000"/>
              </a:lnSpc>
              <a:tabLst>
                <a:tab pos="355600" algn="l"/>
              </a:tabLst>
            </a:pPr>
            <a:r>
              <a:rPr sz="2000" b="1" spc="-10" dirty="0">
                <a:solidFill>
                  <a:srgbClr val="404040"/>
                </a:solidFill>
                <a:latin typeface="Trebuchet MS"/>
              </a:rPr>
              <a:t>	</a:t>
            </a:r>
            <a:r>
              <a:rPr lang="en-IN" sz="2400" b="1" dirty="0">
                <a:latin typeface="Times New Roman" panose="02020603050405020304" pitchFamily="18" charset="0"/>
                <a:ea typeface="Calibri" panose="020F0502020204030204" pitchFamily="34" charset="0"/>
              </a:rPr>
              <a:t>Measures of central tendency</a:t>
            </a:r>
            <a:endParaRPr sz="2400" b="1" dirty="0">
              <a:latin typeface="Times New Roman" panose="02020603050405020304" pitchFamily="18" charset="0"/>
              <a:ea typeface="Calibri" panose="020F0502020204030204" pitchFamily="34" charset="0"/>
            </a:endParaRPr>
          </a:p>
          <a:p>
            <a:pPr>
              <a:lnSpc>
                <a:spcPct val="100000"/>
              </a:lnSpc>
              <a:buFont typeface="Wingdings"/>
              <a:buChar char=""/>
            </a:pPr>
            <a:endParaRPr lang="en-IN" sz="2400" b="1" dirty="0">
              <a:latin typeface="Times New Roman" panose="02020603050405020304" pitchFamily="18" charset="0"/>
              <a:ea typeface="Calibri" panose="020F0502020204030204" pitchFamily="34" charset="0"/>
            </a:endParaRPr>
          </a:p>
          <a:p>
            <a:pPr marL="12700">
              <a:lnSpc>
                <a:spcPct val="100000"/>
              </a:lnSpc>
              <a:tabLst>
                <a:tab pos="355600" algn="l"/>
              </a:tabLst>
            </a:pPr>
            <a:r>
              <a:rPr sz="2400" b="1" dirty="0">
                <a:latin typeface="Times New Roman" panose="02020603050405020304" pitchFamily="18" charset="0"/>
                <a:ea typeface="Calibri" panose="020F0502020204030204" pitchFamily="34" charset="0"/>
              </a:rPr>
              <a:t>	</a:t>
            </a:r>
            <a:r>
              <a:rPr lang="en-IN" sz="2400" b="1" dirty="0">
                <a:latin typeface="Times New Roman" panose="02020603050405020304" pitchFamily="18" charset="0"/>
                <a:ea typeface="Calibri" panose="020F0502020204030204" pitchFamily="34" charset="0"/>
              </a:rPr>
              <a:t>Measures of dispersion</a:t>
            </a:r>
            <a:endParaRPr sz="2400" b="1" dirty="0">
              <a:latin typeface="Times New Roman" panose="02020603050405020304" pitchFamily="18" charset="0"/>
              <a:ea typeface="Calibri" panose="020F0502020204030204" pitchFamily="34" charset="0"/>
            </a:endParaRPr>
          </a:p>
          <a:p>
            <a:pPr>
              <a:lnSpc>
                <a:spcPct val="100000"/>
              </a:lnSpc>
              <a:buFont typeface="Wingdings"/>
              <a:buChar char=""/>
            </a:pPr>
            <a:endParaRPr lang="en-IN" sz="2400" b="1" dirty="0">
              <a:latin typeface="Times New Roman" panose="02020603050405020304" pitchFamily="18" charset="0"/>
              <a:ea typeface="Calibri" panose="020F0502020204030204" pitchFamily="34" charset="0"/>
            </a:endParaRPr>
          </a:p>
          <a:p>
            <a:pPr marL="12700">
              <a:lnSpc>
                <a:spcPct val="100000"/>
              </a:lnSpc>
              <a:tabLst>
                <a:tab pos="355600" algn="l"/>
              </a:tabLst>
            </a:pPr>
            <a:r>
              <a:rPr lang="en-IN" sz="2400" b="1" dirty="0">
                <a:latin typeface="Times New Roman" panose="02020603050405020304" pitchFamily="18" charset="0"/>
                <a:ea typeface="Calibri" panose="020F0502020204030204" pitchFamily="34" charset="0"/>
              </a:rPr>
              <a:t>	Grouping Datasets</a:t>
            </a:r>
          </a:p>
          <a:p>
            <a:pPr marL="12700">
              <a:lnSpc>
                <a:spcPct val="100000"/>
              </a:lnSpc>
              <a:tabLst>
                <a:tab pos="355600" algn="l"/>
              </a:tabLst>
            </a:pPr>
            <a:endParaRPr lang="en-IN" sz="2400" b="1" dirty="0">
              <a:latin typeface="Times New Roman" panose="02020603050405020304" pitchFamily="18" charset="0"/>
              <a:ea typeface="Calibri" panose="020F0502020204030204" pitchFamily="34" charset="0"/>
            </a:endParaRPr>
          </a:p>
          <a:p>
            <a:pPr marL="12700">
              <a:tabLst>
                <a:tab pos="355600" algn="l"/>
              </a:tabLst>
            </a:pPr>
            <a:r>
              <a:rPr lang="en-IN" sz="2400" b="1" dirty="0">
                <a:latin typeface="Times New Roman" panose="02020603050405020304" pitchFamily="18" charset="0"/>
                <a:ea typeface="Calibri" panose="020F0502020204030204" pitchFamily="34" charset="0"/>
              </a:rPr>
              <a:t>	Data aggregation</a:t>
            </a:r>
          </a:p>
          <a:p>
            <a:pPr marL="12700">
              <a:tabLst>
                <a:tab pos="355600" algn="l"/>
              </a:tabLst>
            </a:pPr>
            <a:endParaRPr lang="en-IN" sz="2400" b="1" dirty="0">
              <a:latin typeface="Times New Roman" panose="02020603050405020304" pitchFamily="18" charset="0"/>
              <a:ea typeface="Calibri" panose="020F0502020204030204" pitchFamily="34" charset="0"/>
            </a:endParaRPr>
          </a:p>
          <a:p>
            <a:pPr marL="12700">
              <a:tabLst>
                <a:tab pos="355600" algn="l"/>
              </a:tabLst>
            </a:pPr>
            <a:r>
              <a:rPr lang="en-IN" sz="2400" b="1" dirty="0">
                <a:latin typeface="Times New Roman" panose="02020603050405020304" pitchFamily="18" charset="0"/>
                <a:ea typeface="Calibri" panose="020F0502020204030204" pitchFamily="34" charset="0"/>
              </a:rPr>
              <a:t>	Pivot tables and cross-tabulations</a:t>
            </a:r>
          </a:p>
          <a:p>
            <a:pPr marL="12700">
              <a:tabLst>
                <a:tab pos="355600" algn="l"/>
              </a:tabLst>
            </a:pPr>
            <a:endParaRPr lang="en-IN" sz="2400" b="1" dirty="0">
              <a:latin typeface="Times New Roman" panose="02020603050405020304" pitchFamily="18" charset="0"/>
              <a:ea typeface="Calibri" panose="020F0502020204030204" pitchFamily="34" charset="0"/>
            </a:endParaRPr>
          </a:p>
          <a:p>
            <a:pPr marL="12700">
              <a:lnSpc>
                <a:spcPct val="100000"/>
              </a:lnSpc>
              <a:tabLst>
                <a:tab pos="355600" algn="l"/>
              </a:tabLst>
            </a:pPr>
            <a:r>
              <a:rPr lang="en-IN" sz="2400" b="1" dirty="0">
                <a:latin typeface="Times New Roman" panose="02020603050405020304" pitchFamily="18" charset="0"/>
                <a:ea typeface="Calibri" panose="020F0502020204030204" pitchFamily="34" charset="0"/>
              </a:rPr>
              <a:t>	Correlation</a:t>
            </a:r>
            <a:endParaRPr lang="en-US" sz="2400" b="1" dirty="0">
              <a:latin typeface="Times New Roman" panose="02020603050405020304" pitchFamily="18" charset="0"/>
              <a:ea typeface="Calibri" panose="020F0502020204030204" pitchFamily="34" charset="0"/>
            </a:endParaRPr>
          </a:p>
          <a:p>
            <a:pPr marL="12700">
              <a:lnSpc>
                <a:spcPct val="100000"/>
              </a:lnSpc>
              <a:tabLst>
                <a:tab pos="355600" algn="l"/>
              </a:tabLst>
            </a:pPr>
            <a:endParaRPr sz="2000" b="1" spc="-10" dirty="0">
              <a:solidFill>
                <a:srgbClr val="404040"/>
              </a:solidFill>
              <a:latin typeface="Trebuchet M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2DCA6-1540-20DB-F5ED-EB6FC047706F}"/>
              </a:ext>
            </a:extLst>
          </p:cNvPr>
          <p:cNvSpPr>
            <a:spLocks noGrp="1"/>
          </p:cNvSpPr>
          <p:nvPr>
            <p:ph type="title"/>
          </p:nvPr>
        </p:nvSpPr>
        <p:spPr/>
        <p:txBody>
          <a:bodyPr/>
          <a:lstStyle/>
          <a:p>
            <a:r>
              <a:rPr lang="en-US" dirty="0"/>
              <a:t>Standard Deviation</a:t>
            </a:r>
            <a:endParaRPr lang="en-IN" dirty="0"/>
          </a:p>
        </p:txBody>
      </p:sp>
      <p:sp>
        <p:nvSpPr>
          <p:cNvPr id="3" name="Content Placeholder 2">
            <a:extLst>
              <a:ext uri="{FF2B5EF4-FFF2-40B4-BE49-F238E27FC236}">
                <a16:creationId xmlns:a16="http://schemas.microsoft.com/office/drawing/2014/main" id="{AEDEB3BF-C18F-9F53-F88F-56BAB05A2F94}"/>
              </a:ext>
            </a:extLst>
          </p:cNvPr>
          <p:cNvSpPr>
            <a:spLocks noGrp="1"/>
          </p:cNvSpPr>
          <p:nvPr>
            <p:ph idx="1"/>
          </p:nvPr>
        </p:nvSpPr>
        <p:spPr/>
        <p:txBody>
          <a:bodyPr/>
          <a:lstStyle/>
          <a:p>
            <a:pPr algn="l"/>
            <a:r>
              <a:rPr lang="en-US" sz="2000" dirty="0">
                <a:latin typeface="PalatinoLinotype-Roman"/>
              </a:rPr>
              <a:t>T</a:t>
            </a:r>
            <a:r>
              <a:rPr lang="en-US" sz="2000" b="0" i="0" u="none" strike="noStrike" baseline="0" dirty="0">
                <a:latin typeface="PalatinoLinotype-Roman"/>
              </a:rPr>
              <a:t>he standard deviation is the average/mean of the difference between each value in the dataset with its average/mean.</a:t>
            </a:r>
          </a:p>
          <a:p>
            <a:pPr algn="l"/>
            <a:r>
              <a:rPr lang="en-US" sz="2000" b="0" i="0" u="none" strike="noStrike" baseline="0" dirty="0">
                <a:latin typeface="PalatinoLinotype-Roman"/>
              </a:rPr>
              <a:t>Using the pandas library, standard deviation in our </a:t>
            </a:r>
            <a:r>
              <a:rPr lang="en-US" sz="2000" b="0" i="0" u="none" strike="noStrike" baseline="0" dirty="0" err="1">
                <a:latin typeface="FreeMono"/>
              </a:rPr>
              <a:t>df</a:t>
            </a:r>
            <a:r>
              <a:rPr lang="en-US" sz="2000" b="0" i="0" u="none" strike="noStrike" baseline="0" dirty="0">
                <a:latin typeface="FreeMono"/>
              </a:rPr>
              <a:t> </a:t>
            </a:r>
            <a:r>
              <a:rPr lang="en-US" sz="2000" b="0" i="0" u="none" strike="noStrike" baseline="0" dirty="0">
                <a:latin typeface="PalatinoLinotype-Roman"/>
              </a:rPr>
              <a:t>data frame using the </a:t>
            </a:r>
            <a:r>
              <a:rPr lang="en-US" sz="2000" b="0" i="0" u="none" strike="noStrike" baseline="0" dirty="0" err="1">
                <a:latin typeface="FreeMono"/>
              </a:rPr>
              <a:t>df.std</a:t>
            </a:r>
            <a:r>
              <a:rPr lang="en-US" sz="2000" b="0" i="0" u="none" strike="noStrike" baseline="0" dirty="0">
                <a:latin typeface="FreeMono"/>
              </a:rPr>
              <a:t>() </a:t>
            </a:r>
            <a:r>
              <a:rPr lang="en-US" sz="2000" b="0" i="0" u="none" strike="noStrike" baseline="0" dirty="0">
                <a:latin typeface="PalatinoLinotype-Roman"/>
              </a:rPr>
              <a:t>function:</a:t>
            </a:r>
          </a:p>
          <a:p>
            <a:pPr marL="457200" lvl="1" indent="0">
              <a:buNone/>
            </a:pPr>
            <a:r>
              <a:rPr lang="en-IN" sz="2800" b="0" i="0" u="none" strike="noStrike" baseline="0" dirty="0" err="1">
                <a:latin typeface="FreeMono"/>
              </a:rPr>
              <a:t>std_dev</a:t>
            </a:r>
            <a:r>
              <a:rPr lang="en-IN" sz="2800" b="0" i="0" u="none" strike="noStrike" baseline="0" dirty="0">
                <a:latin typeface="FreeMono"/>
              </a:rPr>
              <a:t> =</a:t>
            </a:r>
            <a:r>
              <a:rPr lang="en-IN" sz="2800" b="0" i="0" u="none" strike="noStrike" baseline="0" dirty="0" err="1">
                <a:latin typeface="FreeMono"/>
              </a:rPr>
              <a:t>df.std</a:t>
            </a:r>
            <a:r>
              <a:rPr lang="en-IN" sz="2800" b="0" i="0" u="none" strike="noStrike" baseline="0" dirty="0">
                <a:latin typeface="FreeMono"/>
              </a:rPr>
              <a:t>()</a:t>
            </a:r>
          </a:p>
          <a:p>
            <a:pPr marL="457200" lvl="1" indent="0">
              <a:buNone/>
            </a:pPr>
            <a:r>
              <a:rPr lang="en-IN" sz="2800" b="0" i="0" u="none" strike="noStrike" baseline="0" dirty="0">
                <a:latin typeface="FreeMono"/>
              </a:rPr>
              <a:t>print(</a:t>
            </a:r>
            <a:r>
              <a:rPr lang="en-IN" sz="2800" b="0" i="0" u="none" strike="noStrike" baseline="0" dirty="0" err="1">
                <a:latin typeface="FreeMono"/>
              </a:rPr>
              <a:t>std_dev</a:t>
            </a:r>
            <a:r>
              <a:rPr lang="en-IN" sz="2800" b="0" i="0" u="none" strike="noStrike" baseline="0" dirty="0">
                <a:latin typeface="FreeMono"/>
              </a:rPr>
              <a:t>)</a:t>
            </a:r>
          </a:p>
          <a:p>
            <a:pPr marL="457200" lvl="1" indent="0">
              <a:buNone/>
            </a:pPr>
            <a:r>
              <a:rPr lang="en-US" sz="2800" b="0" i="0" u="none" strike="noStrike" baseline="0" dirty="0">
                <a:latin typeface="FreeMono"/>
              </a:rPr>
              <a:t># standard variance of the specific column</a:t>
            </a:r>
          </a:p>
          <a:p>
            <a:pPr marL="457200" lvl="1" indent="0">
              <a:buNone/>
            </a:pPr>
            <a:r>
              <a:rPr lang="en-US" sz="2800" b="0" i="0" u="none" strike="noStrike" baseline="0" dirty="0" err="1">
                <a:latin typeface="FreeMono"/>
              </a:rPr>
              <a:t>sv_height</a:t>
            </a:r>
            <a:r>
              <a:rPr lang="en-US" sz="2800" b="0" i="0" u="none" strike="noStrike" baseline="0" dirty="0">
                <a:latin typeface="FreeMono"/>
              </a:rPr>
              <a:t>=</a:t>
            </a:r>
            <a:r>
              <a:rPr lang="en-US" sz="2800" b="0" i="0" u="none" strike="noStrike" baseline="0" dirty="0" err="1">
                <a:latin typeface="FreeMono"/>
              </a:rPr>
              <a:t>df.loc</a:t>
            </a:r>
            <a:r>
              <a:rPr lang="en-US" sz="2800" b="0" i="0" u="none" strike="noStrike" baseline="0" dirty="0">
                <a:latin typeface="FreeMono"/>
              </a:rPr>
              <a:t>[:,"height"].std()</a:t>
            </a:r>
          </a:p>
          <a:p>
            <a:pPr marL="457200" lvl="1" indent="0">
              <a:buNone/>
            </a:pPr>
            <a:r>
              <a:rPr lang="en-IN" sz="2800" b="0" i="0" u="none" strike="noStrike" baseline="0" dirty="0">
                <a:latin typeface="FreeMono"/>
              </a:rPr>
              <a:t>print(</a:t>
            </a:r>
            <a:r>
              <a:rPr lang="en-IN" sz="2800" b="0" i="0" u="none" strike="noStrike" baseline="0" dirty="0" err="1">
                <a:latin typeface="FreeMono"/>
              </a:rPr>
              <a:t>sv_height</a:t>
            </a:r>
            <a:r>
              <a:rPr lang="en-IN" sz="2800" b="0" i="0" u="none" strike="noStrike" baseline="0" dirty="0">
                <a:latin typeface="FreeMono"/>
              </a:rPr>
              <a:t>)</a:t>
            </a:r>
            <a:endParaRPr lang="en-US" sz="2800" dirty="0">
              <a:latin typeface="PalatinoLinotype-Roman"/>
            </a:endParaRPr>
          </a:p>
        </p:txBody>
      </p:sp>
    </p:spTree>
    <p:extLst>
      <p:ext uri="{BB962C8B-B14F-4D97-AF65-F5344CB8AC3E}">
        <p14:creationId xmlns:p14="http://schemas.microsoft.com/office/powerpoint/2010/main" val="3696966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B4E4-E1A0-6E90-1638-75DE3099C7E5}"/>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8674220D-4934-0134-848E-A90923ADC7CA}"/>
              </a:ext>
            </a:extLst>
          </p:cNvPr>
          <p:cNvSpPr>
            <a:spLocks noGrp="1"/>
          </p:cNvSpPr>
          <p:nvPr>
            <p:ph idx="1"/>
          </p:nvPr>
        </p:nvSpPr>
        <p:spPr/>
        <p:txBody>
          <a:bodyPr>
            <a:normAutofit fontScale="92500" lnSpcReduction="10000"/>
          </a:bodyPr>
          <a:lstStyle/>
          <a:p>
            <a:pPr algn="l"/>
            <a:r>
              <a:rPr lang="en-US" b="0" i="0" dirty="0">
                <a:effectLst/>
                <a:latin typeface="Söhne"/>
              </a:rPr>
              <a:t>Scenario:</a:t>
            </a:r>
          </a:p>
          <a:p>
            <a:pPr algn="l"/>
            <a:r>
              <a:rPr lang="en-US" b="0" i="0" dirty="0">
                <a:solidFill>
                  <a:srgbClr val="374151"/>
                </a:solidFill>
                <a:effectLst/>
                <a:latin typeface="Söhne"/>
              </a:rPr>
              <a:t>You're analyzing the historical returns of two stocks, Company A and Company B, over the past year. You want to determine which stock has higher volatility based on their daily returns.</a:t>
            </a:r>
          </a:p>
          <a:p>
            <a:pPr algn="l"/>
            <a:r>
              <a:rPr lang="en-US" b="0" i="0" dirty="0">
                <a:effectLst/>
                <a:latin typeface="Söhne"/>
              </a:rPr>
              <a:t>Data:</a:t>
            </a:r>
          </a:p>
          <a:p>
            <a:pPr algn="l">
              <a:buFont typeface="Arial" panose="020B0604020202020204" pitchFamily="34" charset="0"/>
              <a:buChar char="•"/>
            </a:pPr>
            <a:r>
              <a:rPr lang="en-US" b="1" i="0" dirty="0">
                <a:solidFill>
                  <a:srgbClr val="374151"/>
                </a:solidFill>
                <a:effectLst/>
                <a:latin typeface="Söhne"/>
              </a:rPr>
              <a:t>Company A Daily Returns:</a:t>
            </a:r>
            <a:r>
              <a:rPr lang="en-US" b="0" i="0" dirty="0">
                <a:solidFill>
                  <a:srgbClr val="374151"/>
                </a:solidFill>
                <a:effectLst/>
                <a:latin typeface="Söhne"/>
              </a:rPr>
              <a:t> </a:t>
            </a:r>
            <a:r>
              <a:rPr lang="en-US" b="0" i="0" dirty="0">
                <a:solidFill>
                  <a:srgbClr val="374151"/>
                </a:solidFill>
                <a:effectLst/>
                <a:latin typeface="KaTeX_Main"/>
              </a:rPr>
              <a:t>1.2%,−0.5%,2.1%,−1.8%,1.5%,0.9%,−2.5%,1.8%,−0.3%,2.7%1.2%,−0.5%,2.1%,−1.8%,1.5%,0.9%,−2.5%,1.8%,−0.3%,2.7%</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Company B Daily Returns:</a:t>
            </a:r>
            <a:r>
              <a:rPr lang="en-US" b="0" i="0" dirty="0">
                <a:solidFill>
                  <a:srgbClr val="374151"/>
                </a:solidFill>
                <a:effectLst/>
                <a:latin typeface="Söhne"/>
              </a:rPr>
              <a:t> </a:t>
            </a:r>
            <a:r>
              <a:rPr lang="en-US" b="0" i="0" dirty="0">
                <a:solidFill>
                  <a:srgbClr val="374151"/>
                </a:solidFill>
                <a:effectLst/>
                <a:latin typeface="KaTeX_Main"/>
              </a:rPr>
              <a:t>0.8%,−1.2%,1.5%,−1.5%,1.3%,0.6%,−1.8%,1.2%,−0.6%,1.9%0.8%,−1.2%,1.5%,−1.5%,1.3%,0.6%,−1.8%,1.2%,−0.6%,1.9%</a:t>
            </a:r>
            <a:endParaRPr lang="en-US" b="0" i="0" dirty="0">
              <a:solidFill>
                <a:srgbClr val="374151"/>
              </a:solidFill>
              <a:effectLst/>
              <a:latin typeface="Söhne"/>
            </a:endParaRPr>
          </a:p>
          <a:p>
            <a:endParaRPr lang="en-IN" dirty="0"/>
          </a:p>
        </p:txBody>
      </p:sp>
    </p:spTree>
    <p:extLst>
      <p:ext uri="{BB962C8B-B14F-4D97-AF65-F5344CB8AC3E}">
        <p14:creationId xmlns:p14="http://schemas.microsoft.com/office/powerpoint/2010/main" val="3075405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9487A-A0A3-E7B3-200F-5D5479F564DD}"/>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44A1BEFE-EA6D-696D-8137-8B204AC7EFFA}"/>
              </a:ext>
            </a:extLst>
          </p:cNvPr>
          <p:cNvSpPr>
            <a:spLocks noGrp="1"/>
          </p:cNvSpPr>
          <p:nvPr>
            <p:ph idx="1"/>
          </p:nvPr>
        </p:nvSpPr>
        <p:spPr/>
        <p:txBody>
          <a:bodyPr>
            <a:normAutofit fontScale="92500" lnSpcReduction="10000"/>
          </a:bodyPr>
          <a:lstStyle/>
          <a:p>
            <a:pPr marL="0" indent="0" algn="l">
              <a:buNone/>
            </a:pPr>
            <a:r>
              <a:rPr lang="en-US" b="1" i="0" dirty="0">
                <a:solidFill>
                  <a:srgbClr val="374151"/>
                </a:solidFill>
                <a:effectLst/>
                <a:latin typeface="Söhne"/>
              </a:rPr>
              <a:t>Calculation of Standard Deviation:</a:t>
            </a:r>
            <a:r>
              <a:rPr lang="en-US" b="0" i="0" dirty="0">
                <a:solidFill>
                  <a:srgbClr val="374151"/>
                </a:solidFill>
                <a:effectLst/>
                <a:latin typeface="Söhne"/>
              </a:rPr>
              <a:t> Compute the standard deviation for both Company A and Company B based on their daily returns. Standard deviation measures the dispersion of these daily returns around their mean.</a:t>
            </a:r>
          </a:p>
          <a:p>
            <a:pPr marL="0" indent="0" algn="l">
              <a:buNone/>
            </a:pPr>
            <a:r>
              <a:rPr lang="en-US" b="0" i="0" dirty="0">
                <a:solidFill>
                  <a:srgbClr val="374151"/>
                </a:solidFill>
                <a:effectLst/>
                <a:latin typeface="Söhne"/>
              </a:rPr>
              <a:t>For Company A:</a:t>
            </a:r>
          </a:p>
          <a:p>
            <a:pPr marL="742950" lvl="1" indent="-285750" algn="l">
              <a:buFont typeface="+mj-lt"/>
              <a:buAutoNum type="arabicPeriod"/>
            </a:pPr>
            <a:r>
              <a:rPr lang="en-US" b="0" i="0" dirty="0">
                <a:solidFill>
                  <a:srgbClr val="374151"/>
                </a:solidFill>
                <a:effectLst/>
                <a:latin typeface="Söhne"/>
              </a:rPr>
              <a:t>Mean Daily Return = </a:t>
            </a:r>
            <a:r>
              <a:rPr lang="en-US" b="0" i="0" dirty="0">
                <a:solidFill>
                  <a:srgbClr val="374151"/>
                </a:solidFill>
                <a:effectLst/>
                <a:latin typeface="KaTeX_Main"/>
              </a:rPr>
              <a:t>1.2%−0.5%+…+2.7% / 10​</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Standard Deviation for Company A</a:t>
            </a:r>
          </a:p>
          <a:p>
            <a:pPr marL="0" indent="0" algn="l">
              <a:buNone/>
            </a:pPr>
            <a:r>
              <a:rPr lang="en-US" b="0" i="0" dirty="0">
                <a:solidFill>
                  <a:srgbClr val="374151"/>
                </a:solidFill>
                <a:effectLst/>
                <a:latin typeface="Söhne"/>
              </a:rPr>
              <a:t>For Company B:</a:t>
            </a:r>
          </a:p>
          <a:p>
            <a:pPr marL="742950" lvl="1" indent="-285750" algn="l">
              <a:buFont typeface="+mj-lt"/>
              <a:buAutoNum type="arabicPeriod"/>
            </a:pPr>
            <a:r>
              <a:rPr lang="en-US" b="0" i="0" dirty="0">
                <a:solidFill>
                  <a:srgbClr val="374151"/>
                </a:solidFill>
                <a:effectLst/>
                <a:latin typeface="Söhne"/>
              </a:rPr>
              <a:t>Mean Daily Return = </a:t>
            </a:r>
            <a:r>
              <a:rPr lang="en-US" b="0" i="0" dirty="0">
                <a:solidFill>
                  <a:srgbClr val="374151"/>
                </a:solidFill>
                <a:effectLst/>
                <a:latin typeface="KaTeX_Main"/>
              </a:rPr>
              <a:t>0.8%−1.2%+…+1.9% / 10</a:t>
            </a:r>
          </a:p>
          <a:p>
            <a:pPr marL="742950" lvl="1" indent="-285750" algn="l">
              <a:buFont typeface="+mj-lt"/>
              <a:buAutoNum type="arabicPeriod"/>
            </a:pPr>
            <a:r>
              <a:rPr lang="en-US" b="0" i="0" dirty="0">
                <a:solidFill>
                  <a:srgbClr val="374151"/>
                </a:solidFill>
                <a:effectLst/>
                <a:latin typeface="Söhne"/>
              </a:rPr>
              <a:t>Standard Deviation for Company B</a:t>
            </a:r>
          </a:p>
          <a:p>
            <a:pPr marL="0" indent="0" algn="l">
              <a:buNone/>
            </a:pPr>
            <a:r>
              <a:rPr lang="en-US" b="1" i="0" dirty="0">
                <a:solidFill>
                  <a:srgbClr val="374151"/>
                </a:solidFill>
                <a:effectLst/>
                <a:latin typeface="Söhne"/>
              </a:rPr>
              <a:t>Interpretation:</a:t>
            </a:r>
            <a:r>
              <a:rPr lang="en-US" b="0" i="0" dirty="0">
                <a:solidFill>
                  <a:srgbClr val="374151"/>
                </a:solidFill>
                <a:effectLst/>
                <a:latin typeface="Söhne"/>
              </a:rPr>
              <a:t> Once calculated, compare the standard deviations of Company A and Company B. A higher standard deviation implies greater volatility in daily returns, indicating higher risk.</a:t>
            </a:r>
          </a:p>
          <a:p>
            <a:endParaRPr lang="en-IN" dirty="0"/>
          </a:p>
        </p:txBody>
      </p:sp>
    </p:spTree>
    <p:extLst>
      <p:ext uri="{BB962C8B-B14F-4D97-AF65-F5344CB8AC3E}">
        <p14:creationId xmlns:p14="http://schemas.microsoft.com/office/powerpoint/2010/main" val="1175435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117FD-589A-2A49-0C8C-69F4E851192C}"/>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B2BA42FD-5FF2-08AA-9360-0A9F4C5B54DC}"/>
              </a:ext>
            </a:extLst>
          </p:cNvPr>
          <p:cNvSpPr>
            <a:spLocks noGrp="1"/>
          </p:cNvSpPr>
          <p:nvPr>
            <p:ph idx="1"/>
          </p:nvPr>
        </p:nvSpPr>
        <p:spPr/>
        <p:txBody>
          <a:bodyPr/>
          <a:lstStyle/>
          <a:p>
            <a:pPr marL="0" indent="0" algn="l">
              <a:buNone/>
            </a:pPr>
            <a:r>
              <a:rPr lang="en-US" b="0" i="0" dirty="0">
                <a:effectLst/>
                <a:latin typeface="Söhne"/>
              </a:rPr>
              <a:t>Outcome:</a:t>
            </a:r>
          </a:p>
          <a:p>
            <a:pPr marL="0" indent="0" algn="l">
              <a:buNone/>
            </a:pPr>
            <a:r>
              <a:rPr lang="en-US" b="0" i="0" dirty="0">
                <a:solidFill>
                  <a:srgbClr val="374151"/>
                </a:solidFill>
                <a:effectLst/>
                <a:latin typeface="Söhne"/>
              </a:rPr>
              <a:t>Let's say the standard deviation for Company A's daily returns is </a:t>
            </a:r>
            <a:r>
              <a:rPr lang="en-US" b="0" i="0" dirty="0">
                <a:solidFill>
                  <a:srgbClr val="374151"/>
                </a:solidFill>
                <a:effectLst/>
                <a:latin typeface="KaTeX_Main"/>
              </a:rPr>
              <a:t>1.6%</a:t>
            </a:r>
            <a:r>
              <a:rPr lang="en-US" b="0" i="0" dirty="0">
                <a:solidFill>
                  <a:srgbClr val="374151"/>
                </a:solidFill>
                <a:effectLst/>
                <a:latin typeface="Söhne"/>
              </a:rPr>
              <a:t> and for Company B it's </a:t>
            </a:r>
            <a:r>
              <a:rPr lang="en-US" b="0" i="0" dirty="0">
                <a:solidFill>
                  <a:srgbClr val="374151"/>
                </a:solidFill>
                <a:effectLst/>
                <a:latin typeface="KaTeX_Main"/>
              </a:rPr>
              <a:t>1.1%</a:t>
            </a:r>
            <a:r>
              <a:rPr lang="en-US" b="0" i="0" dirty="0">
                <a:solidFill>
                  <a:srgbClr val="374151"/>
                </a:solidFill>
                <a:effectLst/>
                <a:latin typeface="Söhne"/>
              </a:rPr>
              <a:t>.</a:t>
            </a:r>
          </a:p>
          <a:p>
            <a:pPr algn="l">
              <a:buFont typeface="Arial" panose="020B0604020202020204" pitchFamily="34" charset="0"/>
              <a:buChar char="•"/>
            </a:pPr>
            <a:r>
              <a:rPr lang="en-US" b="1" i="0" dirty="0">
                <a:solidFill>
                  <a:srgbClr val="374151"/>
                </a:solidFill>
                <a:effectLst/>
                <a:latin typeface="Söhne"/>
              </a:rPr>
              <a:t>Interpretation:</a:t>
            </a:r>
            <a:r>
              <a:rPr lang="en-US" b="0" i="0" dirty="0">
                <a:solidFill>
                  <a:srgbClr val="374151"/>
                </a:solidFill>
                <a:effectLst/>
                <a:latin typeface="Söhne"/>
              </a:rPr>
              <a:t> Company A has a higher standard deviation, indicating greater volatility in its daily returns compared to Company B.</a:t>
            </a:r>
          </a:p>
          <a:p>
            <a:pPr algn="l">
              <a:buFont typeface="Arial" panose="020B0604020202020204" pitchFamily="34" charset="0"/>
              <a:buChar char="•"/>
            </a:pPr>
            <a:r>
              <a:rPr lang="en-US" b="1" i="0" dirty="0">
                <a:solidFill>
                  <a:srgbClr val="374151"/>
                </a:solidFill>
                <a:effectLst/>
                <a:latin typeface="Söhne"/>
              </a:rPr>
              <a:t>Application:</a:t>
            </a:r>
            <a:r>
              <a:rPr lang="en-US" b="0" i="0" dirty="0">
                <a:solidFill>
                  <a:srgbClr val="374151"/>
                </a:solidFill>
                <a:effectLst/>
                <a:latin typeface="Söhne"/>
              </a:rPr>
              <a:t> Investors seeking less risk might prefer Company B due to its lower volatility (lower standard deviation) in daily returns.</a:t>
            </a:r>
          </a:p>
          <a:p>
            <a:endParaRPr lang="en-IN" dirty="0"/>
          </a:p>
        </p:txBody>
      </p:sp>
    </p:spTree>
    <p:extLst>
      <p:ext uri="{BB962C8B-B14F-4D97-AF65-F5344CB8AC3E}">
        <p14:creationId xmlns:p14="http://schemas.microsoft.com/office/powerpoint/2010/main" val="2712377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2F134-ECB6-F100-A93C-0E9C8D0A419A}"/>
              </a:ext>
            </a:extLst>
          </p:cNvPr>
          <p:cNvSpPr>
            <a:spLocks noGrp="1"/>
          </p:cNvSpPr>
          <p:nvPr>
            <p:ph type="title"/>
          </p:nvPr>
        </p:nvSpPr>
        <p:spPr/>
        <p:txBody>
          <a:bodyPr/>
          <a:lstStyle/>
          <a:p>
            <a:r>
              <a:rPr lang="en-US" dirty="0"/>
              <a:t>Variance</a:t>
            </a:r>
            <a:endParaRPr lang="en-IN" dirty="0"/>
          </a:p>
        </p:txBody>
      </p:sp>
      <p:sp>
        <p:nvSpPr>
          <p:cNvPr id="3" name="Content Placeholder 2">
            <a:extLst>
              <a:ext uri="{FF2B5EF4-FFF2-40B4-BE49-F238E27FC236}">
                <a16:creationId xmlns:a16="http://schemas.microsoft.com/office/drawing/2014/main" id="{9500703F-8017-0598-7E7D-F3F2D4549A00}"/>
              </a:ext>
            </a:extLst>
          </p:cNvPr>
          <p:cNvSpPr>
            <a:spLocks noGrp="1"/>
          </p:cNvSpPr>
          <p:nvPr>
            <p:ph idx="1"/>
          </p:nvPr>
        </p:nvSpPr>
        <p:spPr/>
        <p:txBody>
          <a:bodyPr/>
          <a:lstStyle/>
          <a:p>
            <a:pPr algn="l"/>
            <a:r>
              <a:rPr lang="en-US" sz="1800" b="0" i="0" u="none" strike="noStrike" baseline="0" dirty="0">
                <a:latin typeface="PalatinoLinotype-Roman"/>
              </a:rPr>
              <a:t>Variance is the square of the average/mean of the difference between each value in the dataset with its average/mean.</a:t>
            </a:r>
          </a:p>
          <a:p>
            <a:pPr algn="l"/>
            <a:r>
              <a:rPr lang="en-US" sz="1800" dirty="0">
                <a:latin typeface="PalatinoLinotype-Roman"/>
              </a:rPr>
              <a:t>T</a:t>
            </a:r>
            <a:r>
              <a:rPr lang="en-US" sz="1800" b="0" i="0" u="none" strike="noStrike" baseline="0" dirty="0">
                <a:latin typeface="PalatinoLinotype-Roman"/>
              </a:rPr>
              <a:t>he pandas library, the variance in our </a:t>
            </a:r>
            <a:r>
              <a:rPr lang="en-US" sz="1800" b="0" i="0" u="none" strike="noStrike" baseline="0" dirty="0" err="1">
                <a:latin typeface="FreeMono"/>
              </a:rPr>
              <a:t>df</a:t>
            </a:r>
            <a:r>
              <a:rPr lang="en-US" sz="1800" b="0" i="0" u="none" strike="noStrike" baseline="0" dirty="0">
                <a:latin typeface="FreeMono"/>
              </a:rPr>
              <a:t> </a:t>
            </a:r>
            <a:r>
              <a:rPr lang="en-US" sz="1800" b="0" i="0" u="none" strike="noStrike" baseline="0" dirty="0">
                <a:latin typeface="PalatinoLinotype-Roman"/>
              </a:rPr>
              <a:t>data frame using the </a:t>
            </a:r>
            <a:r>
              <a:rPr lang="en-US" sz="1800" b="0" i="0" u="none" strike="noStrike" baseline="0" dirty="0" err="1">
                <a:latin typeface="FreeMono"/>
              </a:rPr>
              <a:t>df.var</a:t>
            </a:r>
            <a:r>
              <a:rPr lang="en-US" sz="1800" b="0" i="0" u="none" strike="noStrike" baseline="0" dirty="0">
                <a:latin typeface="FreeMono"/>
              </a:rPr>
              <a:t>() </a:t>
            </a:r>
            <a:r>
              <a:rPr lang="en-US" sz="1800" b="0" i="0" u="none" strike="noStrike" baseline="0" dirty="0">
                <a:latin typeface="PalatinoLinotype-Roman"/>
              </a:rPr>
              <a:t>function:</a:t>
            </a:r>
          </a:p>
          <a:p>
            <a:pPr algn="l"/>
            <a:endParaRPr lang="en-US" sz="1800" b="0" i="0" u="none" strike="noStrike" baseline="0" dirty="0">
              <a:latin typeface="PalatinoLinotype-Roman"/>
            </a:endParaRPr>
          </a:p>
          <a:p>
            <a:pPr marL="914400" lvl="2" indent="0">
              <a:buNone/>
            </a:pPr>
            <a:r>
              <a:rPr lang="en-US" sz="2800" b="0" i="0" u="none" strike="noStrike" baseline="0" dirty="0">
                <a:latin typeface="FreeMono"/>
              </a:rPr>
              <a:t># variance of dataset using var() function</a:t>
            </a:r>
          </a:p>
          <a:p>
            <a:pPr marL="914400" lvl="2" indent="0">
              <a:buNone/>
            </a:pPr>
            <a:r>
              <a:rPr lang="en-IN" sz="2800" b="0" i="0" u="none" strike="noStrike" baseline="0" dirty="0">
                <a:latin typeface="FreeMono"/>
              </a:rPr>
              <a:t>variance=</a:t>
            </a:r>
            <a:r>
              <a:rPr lang="en-IN" sz="2800" b="0" i="0" u="none" strike="noStrike" baseline="0" dirty="0" err="1">
                <a:latin typeface="FreeMono"/>
              </a:rPr>
              <a:t>df.var</a:t>
            </a:r>
            <a:r>
              <a:rPr lang="en-IN" sz="2800" b="0" i="0" u="none" strike="noStrike" baseline="0" dirty="0">
                <a:latin typeface="FreeMono"/>
              </a:rPr>
              <a:t>()</a:t>
            </a:r>
          </a:p>
          <a:p>
            <a:pPr marL="914400" lvl="2" indent="0">
              <a:buNone/>
            </a:pPr>
            <a:r>
              <a:rPr lang="en-IN" sz="2800" b="0" i="0" u="none" strike="noStrike" baseline="0" dirty="0">
                <a:latin typeface="FreeMono"/>
              </a:rPr>
              <a:t>print(variance)</a:t>
            </a:r>
          </a:p>
          <a:p>
            <a:pPr marL="914400" lvl="2" indent="0">
              <a:buNone/>
            </a:pPr>
            <a:r>
              <a:rPr lang="en-US" sz="2800" b="0" i="0" u="none" strike="noStrike" baseline="0" dirty="0">
                <a:latin typeface="FreeMono"/>
              </a:rPr>
              <a:t># variance of the specific column</a:t>
            </a:r>
          </a:p>
          <a:p>
            <a:pPr marL="914400" lvl="2" indent="0">
              <a:buNone/>
            </a:pPr>
            <a:r>
              <a:rPr lang="nn-NO" sz="2800" b="0" i="0" u="none" strike="noStrike" baseline="0" dirty="0">
                <a:latin typeface="FreeMono"/>
              </a:rPr>
              <a:t>var_height=df.loc[:,"height"].var()</a:t>
            </a:r>
          </a:p>
          <a:p>
            <a:pPr marL="914400" lvl="2" indent="0">
              <a:buNone/>
            </a:pPr>
            <a:r>
              <a:rPr lang="en-IN" sz="2800" b="0" i="0" u="none" strike="noStrike" baseline="0" dirty="0">
                <a:latin typeface="FreeMono"/>
              </a:rPr>
              <a:t>print(</a:t>
            </a:r>
            <a:r>
              <a:rPr lang="en-IN" sz="2800" b="0" i="0" u="none" strike="noStrike" baseline="0" dirty="0" err="1">
                <a:latin typeface="FreeMono"/>
              </a:rPr>
              <a:t>var_height</a:t>
            </a:r>
            <a:r>
              <a:rPr lang="en-IN" sz="2800" b="0" i="0" u="none" strike="noStrike" baseline="0" dirty="0">
                <a:latin typeface="FreeMono"/>
              </a:rPr>
              <a:t>)</a:t>
            </a:r>
            <a:endParaRPr lang="en-IN" sz="4400" dirty="0"/>
          </a:p>
        </p:txBody>
      </p:sp>
    </p:spTree>
    <p:extLst>
      <p:ext uri="{BB962C8B-B14F-4D97-AF65-F5344CB8AC3E}">
        <p14:creationId xmlns:p14="http://schemas.microsoft.com/office/powerpoint/2010/main" val="3300278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4D7BF-92DD-90A6-B19A-31AA6A4684DB}"/>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ADBF65D3-733E-9883-F186-5C00F00E502C}"/>
              </a:ext>
            </a:extLst>
          </p:cNvPr>
          <p:cNvSpPr>
            <a:spLocks noGrp="1"/>
          </p:cNvSpPr>
          <p:nvPr>
            <p:ph idx="1"/>
          </p:nvPr>
        </p:nvSpPr>
        <p:spPr/>
        <p:txBody>
          <a:bodyPr>
            <a:normAutofit fontScale="62500" lnSpcReduction="20000"/>
          </a:bodyPr>
          <a:lstStyle/>
          <a:p>
            <a:pPr algn="l"/>
            <a:r>
              <a:rPr lang="en-US" b="0" i="0" dirty="0">
                <a:effectLst/>
                <a:latin typeface="Söhne"/>
              </a:rPr>
              <a:t>Scenario:</a:t>
            </a:r>
          </a:p>
          <a:p>
            <a:pPr marL="0" indent="0" algn="l">
              <a:buNone/>
            </a:pPr>
            <a:r>
              <a:rPr lang="en-US" b="0" i="0" dirty="0">
                <a:solidFill>
                  <a:srgbClr val="374151"/>
                </a:solidFill>
                <a:effectLst/>
                <a:latin typeface="Söhne"/>
              </a:rPr>
              <a:t>You're an educator analyzing the variability in exam scores for two different classes (Class A and Class B) in the recent mathematics exam. You want to understand which class has higher variability in their scores based on their performance.</a:t>
            </a:r>
          </a:p>
          <a:p>
            <a:pPr algn="l"/>
            <a:r>
              <a:rPr lang="en-US" b="0" i="0" dirty="0">
                <a:effectLst/>
                <a:latin typeface="Söhne"/>
              </a:rPr>
              <a:t>Data:</a:t>
            </a:r>
          </a:p>
          <a:p>
            <a:pPr marL="0" indent="0" algn="l">
              <a:buNone/>
            </a:pPr>
            <a:r>
              <a:rPr lang="en-US" b="1" i="0" dirty="0">
                <a:solidFill>
                  <a:srgbClr val="374151"/>
                </a:solidFill>
                <a:effectLst/>
                <a:latin typeface="Söhne"/>
              </a:rPr>
              <a:t>	Class A Scores:</a:t>
            </a:r>
            <a:r>
              <a:rPr lang="en-US" b="0" i="0" dirty="0">
                <a:solidFill>
                  <a:srgbClr val="374151"/>
                </a:solidFill>
                <a:effectLst/>
                <a:latin typeface="Söhne"/>
              </a:rPr>
              <a:t> 80, 85, 70, 90, 95</a:t>
            </a:r>
          </a:p>
          <a:p>
            <a:pPr marL="0" indent="0" algn="l">
              <a:buNone/>
            </a:pPr>
            <a:r>
              <a:rPr lang="en-US" b="1" i="0" dirty="0">
                <a:solidFill>
                  <a:srgbClr val="374151"/>
                </a:solidFill>
                <a:effectLst/>
                <a:latin typeface="Söhne"/>
              </a:rPr>
              <a:t>	Class B Scores:</a:t>
            </a:r>
            <a:r>
              <a:rPr lang="en-US" b="0" i="0" dirty="0">
                <a:solidFill>
                  <a:srgbClr val="374151"/>
                </a:solidFill>
                <a:effectLst/>
                <a:latin typeface="Söhne"/>
              </a:rPr>
              <a:t> 60, 70, 75, 95, 100</a:t>
            </a:r>
          </a:p>
          <a:p>
            <a:pPr algn="l"/>
            <a:r>
              <a:rPr lang="en-US" b="0" i="0" dirty="0">
                <a:effectLst/>
                <a:latin typeface="Söhne"/>
              </a:rPr>
              <a:t>Application:</a:t>
            </a:r>
          </a:p>
          <a:p>
            <a:pPr marL="0" indent="0" algn="l">
              <a:buNone/>
            </a:pPr>
            <a:r>
              <a:rPr lang="en-US" b="1" i="0" dirty="0">
                <a:solidFill>
                  <a:srgbClr val="374151"/>
                </a:solidFill>
                <a:effectLst/>
                <a:latin typeface="Söhne"/>
              </a:rPr>
              <a:t>Calculation of Variance:</a:t>
            </a:r>
            <a:r>
              <a:rPr lang="en-US" b="0" i="0" dirty="0">
                <a:solidFill>
                  <a:srgbClr val="374151"/>
                </a:solidFill>
                <a:effectLst/>
                <a:latin typeface="Söhne"/>
              </a:rPr>
              <a:t> Compute the variance for both Class A and Class B. Variance measures how much the individual scores deviate from the mean score in each class.</a:t>
            </a:r>
          </a:p>
          <a:p>
            <a:pPr marL="0" indent="0" algn="l">
              <a:buNone/>
            </a:pPr>
            <a:r>
              <a:rPr lang="en-US" b="1" i="0" dirty="0">
                <a:effectLst/>
                <a:latin typeface="Söhne"/>
              </a:rPr>
              <a:t>Interpretation:</a:t>
            </a:r>
            <a:r>
              <a:rPr lang="en-US" b="0" i="0" dirty="0">
                <a:solidFill>
                  <a:srgbClr val="374151"/>
                </a:solidFill>
                <a:effectLst/>
                <a:latin typeface="Söhne"/>
              </a:rPr>
              <a:t> Compare the variances obtained for both classes. A higher variance indicates greater variability in scores, suggesting a wider spread of individual performances.</a:t>
            </a:r>
          </a:p>
          <a:p>
            <a:pPr algn="l"/>
            <a:r>
              <a:rPr lang="en-US" b="0" i="0" dirty="0">
                <a:solidFill>
                  <a:srgbClr val="374151"/>
                </a:solidFill>
                <a:effectLst/>
                <a:latin typeface="Söhne"/>
              </a:rPr>
              <a:t>Let's say the variance for Class A scores is </a:t>
            </a:r>
            <a:r>
              <a:rPr lang="en-US" b="0" i="0" dirty="0">
                <a:solidFill>
                  <a:srgbClr val="374151"/>
                </a:solidFill>
                <a:effectLst/>
                <a:latin typeface="KaTeX_Main"/>
              </a:rPr>
              <a:t>110</a:t>
            </a:r>
            <a:r>
              <a:rPr lang="en-US" b="0" i="0" dirty="0">
                <a:solidFill>
                  <a:srgbClr val="374151"/>
                </a:solidFill>
                <a:effectLst/>
                <a:latin typeface="Söhne"/>
              </a:rPr>
              <a:t> and for Class B scores is </a:t>
            </a:r>
            <a:r>
              <a:rPr lang="en-US" b="0" i="0" dirty="0">
                <a:solidFill>
                  <a:srgbClr val="374151"/>
                </a:solidFill>
                <a:effectLst/>
                <a:latin typeface="KaTeX_Main"/>
              </a:rPr>
              <a:t>190</a:t>
            </a:r>
            <a:r>
              <a:rPr lang="en-US" b="0" i="0" dirty="0">
                <a:solidFill>
                  <a:srgbClr val="374151"/>
                </a:solidFill>
                <a:effectLst/>
                <a:latin typeface="Söhne"/>
              </a:rPr>
              <a:t>.</a:t>
            </a:r>
          </a:p>
          <a:p>
            <a:pPr algn="l">
              <a:buFont typeface="Arial" panose="020B0604020202020204" pitchFamily="34" charset="0"/>
              <a:buChar char="•"/>
            </a:pPr>
            <a:r>
              <a:rPr lang="en-US" b="1" i="0" dirty="0">
                <a:solidFill>
                  <a:srgbClr val="374151"/>
                </a:solidFill>
                <a:effectLst/>
                <a:latin typeface="Söhne"/>
              </a:rPr>
              <a:t>Application:</a:t>
            </a:r>
            <a:r>
              <a:rPr lang="en-US" b="0" i="0" dirty="0">
                <a:solidFill>
                  <a:srgbClr val="374151"/>
                </a:solidFill>
                <a:effectLst/>
                <a:latin typeface="Söhne"/>
              </a:rPr>
              <a:t> Educators might further investigate Class B's performance to understand the wider range of scores and potentially identify areas needing additional attention or support.</a:t>
            </a:r>
          </a:p>
          <a:p>
            <a:endParaRPr lang="en-IN" dirty="0"/>
          </a:p>
        </p:txBody>
      </p:sp>
    </p:spTree>
    <p:extLst>
      <p:ext uri="{BB962C8B-B14F-4D97-AF65-F5344CB8AC3E}">
        <p14:creationId xmlns:p14="http://schemas.microsoft.com/office/powerpoint/2010/main" val="3450511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8CCAE31-B64E-F175-B90A-E1688CA95DD2}"/>
              </a:ext>
            </a:extLst>
          </p:cNvPr>
          <p:cNvSpPr>
            <a:spLocks noGrp="1"/>
          </p:cNvSpPr>
          <p:nvPr>
            <p:ph idx="1"/>
          </p:nvPr>
        </p:nvSpPr>
        <p:spPr>
          <a:xfrm>
            <a:off x="838200" y="472611"/>
            <a:ext cx="10515600" cy="2856216"/>
          </a:xfrm>
        </p:spPr>
        <p:txBody>
          <a:bodyPr/>
          <a:lstStyle/>
          <a:p>
            <a:pPr algn="l"/>
            <a:r>
              <a:rPr lang="en-US" b="1" i="0" dirty="0">
                <a:solidFill>
                  <a:srgbClr val="374151"/>
                </a:solidFill>
                <a:effectLst/>
                <a:latin typeface="Söhne"/>
              </a:rPr>
              <a:t>Example Problem: Examining Test Scores</a:t>
            </a:r>
            <a:endParaRPr lang="en-US" b="0" i="0" dirty="0">
              <a:solidFill>
                <a:srgbClr val="374151"/>
              </a:solidFill>
              <a:effectLst/>
              <a:latin typeface="Söhne"/>
            </a:endParaRPr>
          </a:p>
          <a:p>
            <a:pPr algn="l"/>
            <a:r>
              <a:rPr lang="en-US" b="1" i="0" dirty="0">
                <a:solidFill>
                  <a:srgbClr val="374151"/>
                </a:solidFill>
                <a:effectLst/>
                <a:latin typeface="Söhne"/>
              </a:rPr>
              <a:t>Scenario:</a:t>
            </a:r>
            <a:r>
              <a:rPr lang="en-US" b="0" i="0" dirty="0">
                <a:solidFill>
                  <a:srgbClr val="374151"/>
                </a:solidFill>
                <a:effectLst/>
                <a:latin typeface="Söhne"/>
              </a:rPr>
              <a:t> A teacher is interested in understanding the performance of two classes (Class A and Class B) on a recent math test. The test scores for each class are as follows:</a:t>
            </a:r>
          </a:p>
          <a:p>
            <a:pPr algn="l"/>
            <a:r>
              <a:rPr lang="en-US" b="0" i="0" dirty="0">
                <a:solidFill>
                  <a:srgbClr val="374151"/>
                </a:solidFill>
                <a:effectLst/>
                <a:latin typeface="Söhne"/>
              </a:rPr>
              <a:t>Class A: 85, 88, 92, 75, 90</a:t>
            </a:r>
          </a:p>
          <a:p>
            <a:pPr algn="l"/>
            <a:r>
              <a:rPr lang="en-US" b="0" i="0" dirty="0">
                <a:solidFill>
                  <a:srgbClr val="374151"/>
                </a:solidFill>
                <a:effectLst/>
                <a:latin typeface="Söhne"/>
              </a:rPr>
              <a:t>Class B: 78, 80, 85, 88, 95</a:t>
            </a:r>
          </a:p>
          <a:p>
            <a:pPr marL="0" indent="0">
              <a:buNone/>
            </a:pPr>
            <a:endParaRPr lang="en-IN" dirty="0"/>
          </a:p>
        </p:txBody>
      </p:sp>
      <p:sp>
        <p:nvSpPr>
          <p:cNvPr id="5" name="TextBox 4">
            <a:extLst>
              <a:ext uri="{FF2B5EF4-FFF2-40B4-BE49-F238E27FC236}">
                <a16:creationId xmlns:a16="http://schemas.microsoft.com/office/drawing/2014/main" id="{ED92E947-1223-4835-D902-C1207C31CBCF}"/>
              </a:ext>
            </a:extLst>
          </p:cNvPr>
          <p:cNvSpPr txBox="1"/>
          <p:nvPr/>
        </p:nvSpPr>
        <p:spPr>
          <a:xfrm>
            <a:off x="1004299" y="3429000"/>
            <a:ext cx="609771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Söhne"/>
                <a:ea typeface="+mn-ea"/>
                <a:cs typeface="+mn-cs"/>
              </a:rPr>
              <a:t>Descriptive Statistics:</a:t>
            </a:r>
            <a:endParaRPr kumimoji="0" lang="en-IN"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9409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CC1E75-0ED3-E614-609D-F4E5684F3E8E}"/>
              </a:ext>
            </a:extLst>
          </p:cNvPr>
          <p:cNvPicPr>
            <a:picLocks noChangeAspect="1"/>
          </p:cNvPicPr>
          <p:nvPr/>
        </p:nvPicPr>
        <p:blipFill>
          <a:blip r:embed="rId2"/>
          <a:stretch>
            <a:fillRect/>
          </a:stretch>
        </p:blipFill>
        <p:spPr>
          <a:xfrm>
            <a:off x="459498" y="258628"/>
            <a:ext cx="6311172" cy="6065428"/>
          </a:xfrm>
          <a:prstGeom prst="rect">
            <a:avLst/>
          </a:prstGeom>
          <a:ln>
            <a:solidFill>
              <a:schemeClr val="accent1"/>
            </a:solidFill>
          </a:ln>
        </p:spPr>
      </p:pic>
      <p:pic>
        <p:nvPicPr>
          <p:cNvPr id="5" name="Picture 4">
            <a:extLst>
              <a:ext uri="{FF2B5EF4-FFF2-40B4-BE49-F238E27FC236}">
                <a16:creationId xmlns:a16="http://schemas.microsoft.com/office/drawing/2014/main" id="{37FECAF1-A966-363E-1BEB-02610D07EEAA}"/>
              </a:ext>
            </a:extLst>
          </p:cNvPr>
          <p:cNvPicPr>
            <a:picLocks noChangeAspect="1"/>
          </p:cNvPicPr>
          <p:nvPr/>
        </p:nvPicPr>
        <p:blipFill>
          <a:blip r:embed="rId3"/>
          <a:stretch>
            <a:fillRect/>
          </a:stretch>
        </p:blipFill>
        <p:spPr>
          <a:xfrm>
            <a:off x="7580338" y="2490027"/>
            <a:ext cx="3895896" cy="1758147"/>
          </a:xfrm>
          <a:prstGeom prst="rect">
            <a:avLst/>
          </a:prstGeom>
          <a:ln>
            <a:solidFill>
              <a:schemeClr val="accent1"/>
            </a:solidFill>
          </a:ln>
        </p:spPr>
      </p:pic>
    </p:spTree>
    <p:extLst>
      <p:ext uri="{BB962C8B-B14F-4D97-AF65-F5344CB8AC3E}">
        <p14:creationId xmlns:p14="http://schemas.microsoft.com/office/powerpoint/2010/main" val="2593297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6AAB8-058E-1D4C-2E40-98EFF4A2F75B}"/>
              </a:ext>
            </a:extLst>
          </p:cNvPr>
          <p:cNvSpPr>
            <a:spLocks noGrp="1"/>
          </p:cNvSpPr>
          <p:nvPr>
            <p:ph type="title"/>
          </p:nvPr>
        </p:nvSpPr>
        <p:spPr/>
        <p:txBody>
          <a:bodyPr/>
          <a:lstStyle/>
          <a:p>
            <a:r>
              <a:rPr lang="en-IN" b="1" i="0" dirty="0">
                <a:effectLst/>
                <a:latin typeface="Söhne"/>
              </a:rPr>
              <a:t>Inference:</a:t>
            </a:r>
            <a:endParaRPr lang="en-IN" dirty="0"/>
          </a:p>
        </p:txBody>
      </p:sp>
      <p:sp>
        <p:nvSpPr>
          <p:cNvPr id="3" name="Content Placeholder 2">
            <a:extLst>
              <a:ext uri="{FF2B5EF4-FFF2-40B4-BE49-F238E27FC236}">
                <a16:creationId xmlns:a16="http://schemas.microsoft.com/office/drawing/2014/main" id="{E153BF7D-D660-1A96-7FCD-A08F08EC75B6}"/>
              </a:ext>
            </a:extLst>
          </p:cNvPr>
          <p:cNvSpPr>
            <a:spLocks noGrp="1"/>
          </p:cNvSpPr>
          <p:nvPr>
            <p:ph idx="1"/>
          </p:nvPr>
        </p:nvSpPr>
        <p:spPr/>
        <p:txBody>
          <a:bodyPr>
            <a:normAutofit fontScale="85000" lnSpcReduction="20000"/>
          </a:bodyPr>
          <a:lstStyle/>
          <a:p>
            <a:pPr algn="l">
              <a:buFont typeface="+mj-lt"/>
              <a:buAutoNum type="arabicPeriod"/>
            </a:pPr>
            <a:r>
              <a:rPr lang="en-US" b="1" i="0" dirty="0">
                <a:solidFill>
                  <a:srgbClr val="374151"/>
                </a:solidFill>
                <a:effectLst/>
                <a:latin typeface="Söhne"/>
              </a:rPr>
              <a:t>Central Tendency: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Both classes have similar mean scores, with Class A slightly higher.</a:t>
            </a:r>
          </a:p>
          <a:p>
            <a:pPr marL="742950" lvl="1" indent="-285750" algn="l">
              <a:buFont typeface="+mj-lt"/>
              <a:buAutoNum type="arabicPeriod"/>
            </a:pPr>
            <a:r>
              <a:rPr lang="en-US" b="0" i="0" dirty="0">
                <a:solidFill>
                  <a:srgbClr val="374151"/>
                </a:solidFill>
                <a:effectLst/>
                <a:latin typeface="Söhne"/>
              </a:rPr>
              <a:t>The median is higher in Class A, indicating that the middle score is higher than in Class B.</a:t>
            </a:r>
          </a:p>
          <a:p>
            <a:pPr algn="l">
              <a:buFont typeface="+mj-lt"/>
              <a:buAutoNum type="arabicPeriod"/>
            </a:pPr>
            <a:r>
              <a:rPr lang="en-US" b="1" i="0" dirty="0">
                <a:solidFill>
                  <a:srgbClr val="374151"/>
                </a:solidFill>
                <a:effectLst/>
                <a:latin typeface="Söhne"/>
              </a:rPr>
              <a:t>Variability:</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Both classes have the same range, suggesting a similar spread of scores.</a:t>
            </a:r>
          </a:p>
          <a:p>
            <a:pPr marL="742950" lvl="1" indent="-285750" algn="l">
              <a:buFont typeface="+mj-lt"/>
              <a:buAutoNum type="arabicPeriod"/>
            </a:pPr>
            <a:r>
              <a:rPr lang="en-US" b="0" i="0" dirty="0">
                <a:solidFill>
                  <a:srgbClr val="374151"/>
                </a:solidFill>
                <a:effectLst/>
                <a:latin typeface="Söhne"/>
              </a:rPr>
              <a:t>Further analysis of variance and standard deviation would provide a more detailed understanding of the data spread.</a:t>
            </a:r>
          </a:p>
          <a:p>
            <a:pPr algn="l">
              <a:buFont typeface="+mj-lt"/>
              <a:buAutoNum type="arabicPeriod"/>
            </a:pPr>
            <a:r>
              <a:rPr lang="en-US" b="1" i="0" dirty="0">
                <a:solidFill>
                  <a:srgbClr val="374151"/>
                </a:solidFill>
                <a:effectLst/>
                <a:latin typeface="Söhne"/>
              </a:rPr>
              <a:t>Distribution Shape: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The absence of a mode suggests a relatively uniform distribution in both classes.</a:t>
            </a:r>
          </a:p>
          <a:p>
            <a:pPr algn="l">
              <a:buFont typeface="+mj-lt"/>
              <a:buAutoNum type="arabicPeriod"/>
            </a:pPr>
            <a:r>
              <a:rPr lang="en-US" b="1" i="0" dirty="0">
                <a:solidFill>
                  <a:srgbClr val="374151"/>
                </a:solidFill>
                <a:effectLst/>
                <a:latin typeface="Söhne"/>
              </a:rPr>
              <a:t>Inference:</a:t>
            </a:r>
            <a:endParaRPr lang="en-US" b="0" i="0" dirty="0">
              <a:solidFill>
                <a:srgbClr val="374151"/>
              </a:solidFill>
              <a:effectLst/>
              <a:latin typeface="Söhne"/>
            </a:endParaRPr>
          </a:p>
          <a:p>
            <a:pPr marL="742950" lvl="1" indent="-285750" algn="l">
              <a:buFont typeface="+mj-lt"/>
              <a:buAutoNum type="arabicPeriod"/>
            </a:pPr>
            <a:r>
              <a:rPr lang="en-US" b="0" i="0" dirty="0">
                <a:solidFill>
                  <a:srgbClr val="374151"/>
                </a:solidFill>
                <a:effectLst/>
                <a:latin typeface="Söhne"/>
              </a:rPr>
              <a:t>While both classes have similar mean scores, Class A appears to have a slightly higher median. This suggests that, on average, students in Class A performed slightly better, with the middle score being higher. However, the uniform distribution and similar ranges indicate comparable variability in scores.</a:t>
            </a:r>
          </a:p>
          <a:p>
            <a:endParaRPr lang="en-IN" dirty="0"/>
          </a:p>
        </p:txBody>
      </p:sp>
    </p:spTree>
    <p:extLst>
      <p:ext uri="{BB962C8B-B14F-4D97-AF65-F5344CB8AC3E}">
        <p14:creationId xmlns:p14="http://schemas.microsoft.com/office/powerpoint/2010/main" val="1914858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DD1AD-590B-B3A3-A264-449777B3987B}"/>
              </a:ext>
            </a:extLst>
          </p:cNvPr>
          <p:cNvSpPr>
            <a:spLocks noGrp="1"/>
          </p:cNvSpPr>
          <p:nvPr>
            <p:ph type="title"/>
          </p:nvPr>
        </p:nvSpPr>
        <p:spPr/>
        <p:txBody>
          <a:bodyPr/>
          <a:lstStyle/>
          <a:p>
            <a:r>
              <a:rPr lang="en-US" dirty="0"/>
              <a:t>Exercise-3</a:t>
            </a:r>
            <a:endParaRPr lang="en-IN" dirty="0"/>
          </a:p>
        </p:txBody>
      </p:sp>
      <p:sp>
        <p:nvSpPr>
          <p:cNvPr id="3" name="Content Placeholder 2">
            <a:extLst>
              <a:ext uri="{FF2B5EF4-FFF2-40B4-BE49-F238E27FC236}">
                <a16:creationId xmlns:a16="http://schemas.microsoft.com/office/drawing/2014/main" id="{3CF8DC77-9B9D-927F-37A5-9507210A4043}"/>
              </a:ext>
            </a:extLst>
          </p:cNvPr>
          <p:cNvSpPr>
            <a:spLocks noGrp="1"/>
          </p:cNvSpPr>
          <p:nvPr>
            <p:ph idx="1"/>
          </p:nvPr>
        </p:nvSpPr>
        <p:spPr/>
        <p:txBody>
          <a:bodyPr>
            <a:normAutofit fontScale="77500" lnSpcReduction="20000"/>
          </a:bodyPr>
          <a:lstStyle/>
          <a:p>
            <a:pPr algn="l"/>
            <a:r>
              <a:rPr lang="en-US" b="1" i="0" dirty="0">
                <a:effectLst/>
                <a:latin typeface="Söhne"/>
              </a:rPr>
              <a:t>Scenario: Exam Performance Analysis</a:t>
            </a:r>
          </a:p>
          <a:p>
            <a:pPr marL="0" indent="0" algn="l">
              <a:buNone/>
            </a:pPr>
            <a:r>
              <a:rPr lang="en-US" b="0" i="0" dirty="0">
                <a:solidFill>
                  <a:srgbClr val="374151"/>
                </a:solidFill>
                <a:effectLst/>
                <a:latin typeface="Söhne"/>
              </a:rPr>
              <a:t>You're an educational analyst examining the performance of two classes (Class A and Class B) in their recent mathematics exams. You want to understand the variability of scores between the two classes to determine which class displays a more consistent performance.</a:t>
            </a:r>
          </a:p>
          <a:p>
            <a:pPr algn="l"/>
            <a:r>
              <a:rPr lang="en-US" b="0" i="0" dirty="0">
                <a:effectLst/>
                <a:latin typeface="Söhne"/>
              </a:rPr>
              <a:t>Data:</a:t>
            </a:r>
          </a:p>
          <a:p>
            <a:pPr marL="0" indent="0" algn="l">
              <a:buNone/>
            </a:pPr>
            <a:r>
              <a:rPr lang="en-US" b="1" i="0" dirty="0">
                <a:solidFill>
                  <a:srgbClr val="374151"/>
                </a:solidFill>
                <a:effectLst/>
                <a:latin typeface="Söhne"/>
              </a:rPr>
              <a:t>	Class A Scores:</a:t>
            </a:r>
            <a:r>
              <a:rPr lang="en-US" b="0" i="0" dirty="0">
                <a:solidFill>
                  <a:srgbClr val="374151"/>
                </a:solidFill>
                <a:effectLst/>
                <a:latin typeface="Söhne"/>
              </a:rPr>
              <a:t> 85, 90, 92, 88, 86</a:t>
            </a:r>
          </a:p>
          <a:p>
            <a:pPr marL="0" indent="0" algn="l">
              <a:buNone/>
            </a:pPr>
            <a:r>
              <a:rPr lang="en-US" b="1" i="0" dirty="0">
                <a:solidFill>
                  <a:srgbClr val="374151"/>
                </a:solidFill>
                <a:effectLst/>
                <a:latin typeface="Söhne"/>
              </a:rPr>
              <a:t>	Class B Scores:</a:t>
            </a:r>
            <a:r>
              <a:rPr lang="en-US" b="0" i="0" dirty="0">
                <a:solidFill>
                  <a:srgbClr val="374151"/>
                </a:solidFill>
                <a:effectLst/>
                <a:latin typeface="Söhne"/>
              </a:rPr>
              <a:t> 70, 75, 80, 85, 90</a:t>
            </a:r>
          </a:p>
          <a:p>
            <a:pPr algn="l"/>
            <a:r>
              <a:rPr lang="en-US" b="0" i="0" dirty="0">
                <a:effectLst/>
                <a:latin typeface="Söhne"/>
              </a:rPr>
              <a:t>Task:</a:t>
            </a:r>
          </a:p>
          <a:p>
            <a:pPr algn="l">
              <a:buFont typeface="+mj-lt"/>
              <a:buAutoNum type="arabicPeriod"/>
            </a:pPr>
            <a:r>
              <a:rPr lang="en-US" b="1" i="0" dirty="0">
                <a:solidFill>
                  <a:srgbClr val="374151"/>
                </a:solidFill>
                <a:effectLst/>
                <a:latin typeface="Söhne"/>
              </a:rPr>
              <a:t>Calculate Variance and Standard Deviation:</a:t>
            </a:r>
            <a:r>
              <a:rPr lang="en-US" b="0" i="0" dirty="0">
                <a:solidFill>
                  <a:srgbClr val="374151"/>
                </a:solidFill>
                <a:effectLst/>
                <a:latin typeface="Söhne"/>
              </a:rPr>
              <a:t> Compute the variance and standard deviation for both Class A and Class B to assess the spread or variability of scores in each class.</a:t>
            </a:r>
          </a:p>
          <a:p>
            <a:pPr algn="l">
              <a:buFont typeface="+mj-lt"/>
              <a:buAutoNum type="arabicPeriod"/>
            </a:pPr>
            <a:r>
              <a:rPr lang="en-US" b="1" i="0" dirty="0">
                <a:solidFill>
                  <a:srgbClr val="374151"/>
                </a:solidFill>
                <a:effectLst/>
                <a:latin typeface="Söhne"/>
              </a:rPr>
              <a:t>Interpretation:</a:t>
            </a:r>
            <a:r>
              <a:rPr lang="en-US" b="0" i="0" dirty="0">
                <a:solidFill>
                  <a:srgbClr val="374151"/>
                </a:solidFill>
                <a:effectLst/>
                <a:latin typeface="Söhne"/>
              </a:rPr>
              <a:t> Analyze and compare the variance and standard deviation values obtained for both classes. Determine which class exhibits higher variability in exam scores.</a:t>
            </a:r>
          </a:p>
          <a:p>
            <a:endParaRPr lang="en-IN" dirty="0"/>
          </a:p>
        </p:txBody>
      </p:sp>
    </p:spTree>
    <p:extLst>
      <p:ext uri="{BB962C8B-B14F-4D97-AF65-F5344CB8AC3E}">
        <p14:creationId xmlns:p14="http://schemas.microsoft.com/office/powerpoint/2010/main" val="4437262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853ECCA7-5661-425F-A041-0A8A9951C7A1}"/>
              </a:ext>
            </a:extLst>
          </p:cNvPr>
          <p:cNvSpPr>
            <a:spLocks noGrp="1"/>
          </p:cNvSpPr>
          <p:nvPr>
            <p:ph type="title"/>
          </p:nvPr>
        </p:nvSpPr>
        <p:spPr>
          <a:xfrm>
            <a:off x="442976" y="435864"/>
            <a:ext cx="11306047" cy="307777"/>
          </a:xfrm>
        </p:spPr>
        <p:txBody>
          <a:bodyPr/>
          <a:lstStyle/>
          <a:p>
            <a:pPr eaLnBrk="1" hangingPunct="1"/>
            <a:r>
              <a:rPr lang="en-IN" sz="2000" dirty="0"/>
              <a:t>Descriptive statistics</a:t>
            </a:r>
            <a:endParaRPr lang="en-US" altLang="en-US" dirty="0"/>
          </a:p>
        </p:txBody>
      </p:sp>
      <p:sp>
        <p:nvSpPr>
          <p:cNvPr id="44035" name="Content Placeholder 2">
            <a:extLst>
              <a:ext uri="{FF2B5EF4-FFF2-40B4-BE49-F238E27FC236}">
                <a16:creationId xmlns:a16="http://schemas.microsoft.com/office/drawing/2014/main" id="{17288A27-3A78-4E62-AC2A-602AF5A3A1C5}"/>
              </a:ext>
            </a:extLst>
          </p:cNvPr>
          <p:cNvSpPr>
            <a:spLocks noGrp="1"/>
          </p:cNvSpPr>
          <p:nvPr>
            <p:ph idx="1"/>
          </p:nvPr>
        </p:nvSpPr>
        <p:spPr>
          <a:xfrm>
            <a:off x="442976" y="1052736"/>
            <a:ext cx="9253424" cy="5909310"/>
          </a:xfrm>
        </p:spPr>
        <p:txBody>
          <a:bodyPr/>
          <a:lstStyle/>
          <a:p>
            <a:pPr marL="342900" indent="-342900" algn="l">
              <a:buFont typeface="Arial" panose="020B0604020202020204" pitchFamily="34" charset="0"/>
              <a:buChar char="•"/>
            </a:pPr>
            <a:r>
              <a:rPr lang="en-US" sz="2400" dirty="0"/>
              <a:t>Descriptive statistics deals with the formulation of simple summaries of data.</a:t>
            </a:r>
          </a:p>
          <a:p>
            <a:pPr marL="342900" indent="-342900" algn="l">
              <a:buFont typeface="Arial" panose="020B0604020202020204" pitchFamily="34" charset="0"/>
              <a:buChar char="•"/>
            </a:pPr>
            <a:endParaRPr lang="en-IN" sz="2400" dirty="0">
              <a:latin typeface="PalatinoLinotype-Roman"/>
            </a:endParaRPr>
          </a:p>
          <a:p>
            <a:pPr marL="342900" indent="-342900" algn="l">
              <a:buFont typeface="Arial" panose="020B0604020202020204" pitchFamily="34" charset="0"/>
              <a:buChar char="•"/>
            </a:pPr>
            <a:endParaRPr lang="en-IN" sz="2400" dirty="0">
              <a:latin typeface="PalatinoLinotype-Roman"/>
            </a:endParaRPr>
          </a:p>
          <a:p>
            <a:pPr marL="342900" indent="-342900" algn="l">
              <a:buFont typeface="Arial" panose="020B0604020202020204" pitchFamily="34" charset="0"/>
              <a:buChar char="•"/>
            </a:pPr>
            <a:endParaRPr lang="en-IN" sz="2400" dirty="0">
              <a:latin typeface="PalatinoLinotype-Roman"/>
            </a:endParaRPr>
          </a:p>
          <a:p>
            <a:pPr marL="342900" indent="-342900" algn="l">
              <a:buFont typeface="Arial" panose="020B0604020202020204" pitchFamily="34" charset="0"/>
              <a:buChar char="•"/>
            </a:pPr>
            <a:endParaRPr lang="en-IN" sz="2400" dirty="0">
              <a:latin typeface="PalatinoLinotype-Roman"/>
            </a:endParaRPr>
          </a:p>
          <a:p>
            <a:pPr marL="342900" indent="-342900" algn="l">
              <a:buFont typeface="Arial" panose="020B0604020202020204" pitchFamily="34" charset="0"/>
              <a:buChar char="•"/>
            </a:pPr>
            <a:endParaRPr lang="en-IN" sz="2400" dirty="0">
              <a:latin typeface="PalatinoLinotype-Roman"/>
            </a:endParaRPr>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endParaRPr lang="en-US" sz="2400" dirty="0"/>
          </a:p>
          <a:p>
            <a:pPr marL="342900" indent="-342900" algn="l">
              <a:buFont typeface="Arial" panose="020B0604020202020204" pitchFamily="34" charset="0"/>
              <a:buChar char="•"/>
            </a:pPr>
            <a:r>
              <a:rPr lang="en-US" sz="2400" dirty="0"/>
              <a:t>The summaries of data may be either numerical representations or visualizations with simple graphs</a:t>
            </a:r>
            <a:r>
              <a:rPr lang="en-IN" sz="2400" dirty="0">
                <a:latin typeface="PalatinoLinotype-Roman"/>
              </a:rPr>
              <a:t>.</a:t>
            </a:r>
          </a:p>
          <a:p>
            <a:pPr marL="342900" indent="-342900" algn="l">
              <a:buFont typeface="Arial" panose="020B0604020202020204" pitchFamily="34" charset="0"/>
              <a:buChar char="•"/>
            </a:pPr>
            <a:r>
              <a:rPr lang="en-US" sz="2400" dirty="0"/>
              <a:t>Descriptive statistics provide valuable insights into the basic properties of a dataset, helping researchers and analysts understand the central tendencies, variability, and distribution of the data. </a:t>
            </a:r>
          </a:p>
          <a:p>
            <a:pPr algn="l"/>
            <a:r>
              <a:rPr lang="en-IN" sz="2400" b="0" i="0" u="none" strike="noStrike" baseline="0" dirty="0">
                <a:latin typeface="PalatinoLinotype-Roman"/>
              </a:rPr>
              <a:t>	</a:t>
            </a:r>
          </a:p>
          <a:p>
            <a:pPr marL="342900" indent="-342900" eaLnBrk="1" hangingPunct="1">
              <a:buFont typeface="Arial" panose="020B0604020202020204" pitchFamily="34" charset="0"/>
              <a:buChar char="•"/>
            </a:pPr>
            <a:endParaRPr lang="en-US" altLang="en-US" sz="2400" b="1" dirty="0"/>
          </a:p>
        </p:txBody>
      </p:sp>
      <p:sp>
        <p:nvSpPr>
          <p:cNvPr id="4" name="Slide Number Placeholder 3">
            <a:extLst>
              <a:ext uri="{FF2B5EF4-FFF2-40B4-BE49-F238E27FC236}">
                <a16:creationId xmlns:a16="http://schemas.microsoft.com/office/drawing/2014/main" id="{8436D494-2FD5-4D20-8A83-19B8F2955158}"/>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eaLnBrk="1" fontAlgn="base" hangingPunct="1">
              <a:spcBef>
                <a:spcPct val="0"/>
              </a:spcBef>
              <a:spcAft>
                <a:spcPct val="0"/>
              </a:spcAft>
              <a:defRPr sz="1200" kern="1200">
                <a:solidFill>
                  <a:srgbClr val="898989"/>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fld id="{E3EE10D6-A21F-4BC8-BBDA-71B75557AC1A}" type="slidenum">
              <a:rPr lang="en-US" altLang="en-US" smtClean="0"/>
              <a:pPr/>
              <a:t>3</a:t>
            </a:fld>
            <a:endParaRPr lang="en-US" altLang="en-US">
              <a:solidFill>
                <a:srgbClr val="898989"/>
              </a:solidFill>
            </a:endParaRPr>
          </a:p>
        </p:txBody>
      </p:sp>
      <p:pic>
        <p:nvPicPr>
          <p:cNvPr id="5" name="Picture 4">
            <a:extLst>
              <a:ext uri="{FF2B5EF4-FFF2-40B4-BE49-F238E27FC236}">
                <a16:creationId xmlns:a16="http://schemas.microsoft.com/office/drawing/2014/main" id="{627D12AF-C8AF-4E23-B9FC-7CE42D385B32}"/>
              </a:ext>
            </a:extLst>
          </p:cNvPr>
          <p:cNvPicPr>
            <a:picLocks noChangeAspect="1"/>
          </p:cNvPicPr>
          <p:nvPr/>
        </p:nvPicPr>
        <p:blipFill>
          <a:blip r:embed="rId2"/>
          <a:stretch>
            <a:fillRect/>
          </a:stretch>
        </p:blipFill>
        <p:spPr>
          <a:xfrm>
            <a:off x="2639616" y="2060848"/>
            <a:ext cx="3960440" cy="2043048"/>
          </a:xfrm>
          <a:prstGeom prst="rect">
            <a:avLst/>
          </a:prstGeom>
        </p:spPr>
      </p:pic>
    </p:spTree>
    <p:extLst>
      <p:ext uri="{BB962C8B-B14F-4D97-AF65-F5344CB8AC3E}">
        <p14:creationId xmlns:p14="http://schemas.microsoft.com/office/powerpoint/2010/main" val="2115483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3AE65-B6BE-92D4-5C04-3FBFA021D017}"/>
              </a:ext>
            </a:extLst>
          </p:cNvPr>
          <p:cNvSpPr>
            <a:spLocks noGrp="1"/>
          </p:cNvSpPr>
          <p:nvPr>
            <p:ph type="title"/>
          </p:nvPr>
        </p:nvSpPr>
        <p:spPr/>
        <p:txBody>
          <a:bodyPr/>
          <a:lstStyle/>
          <a:p>
            <a:r>
              <a:rPr lang="en-US" dirty="0"/>
              <a:t>Skewness</a:t>
            </a:r>
            <a:endParaRPr lang="en-IN" dirty="0"/>
          </a:p>
        </p:txBody>
      </p:sp>
      <p:sp>
        <p:nvSpPr>
          <p:cNvPr id="3" name="Content Placeholder 2">
            <a:extLst>
              <a:ext uri="{FF2B5EF4-FFF2-40B4-BE49-F238E27FC236}">
                <a16:creationId xmlns:a16="http://schemas.microsoft.com/office/drawing/2014/main" id="{2C68A3D2-D588-38C5-F987-A3E9EC694141}"/>
              </a:ext>
            </a:extLst>
          </p:cNvPr>
          <p:cNvSpPr>
            <a:spLocks noGrp="1"/>
          </p:cNvSpPr>
          <p:nvPr>
            <p:ph idx="1"/>
          </p:nvPr>
        </p:nvSpPr>
        <p:spPr/>
        <p:txBody>
          <a:bodyPr>
            <a:normAutofit fontScale="92500" lnSpcReduction="10000"/>
          </a:bodyPr>
          <a:lstStyle/>
          <a:p>
            <a:pPr algn="l"/>
            <a:r>
              <a:rPr lang="en-US" sz="1800" b="0" i="0" u="none" strike="noStrike" baseline="0" dirty="0">
                <a:latin typeface="PalatinoLinotype-Roman"/>
              </a:rPr>
              <a:t>In probability theory and statistics, skewness is a measure of the asymmetry of the variable in the dataset about its mean.</a:t>
            </a:r>
          </a:p>
          <a:p>
            <a:pPr algn="l"/>
            <a:r>
              <a:rPr lang="en-US" sz="1800" b="0" i="0" u="none" strike="noStrike" baseline="0" dirty="0">
                <a:latin typeface="PalatinoLinotype-Roman"/>
              </a:rPr>
              <a:t>The skewness value can be positive or negative, or undefined.</a:t>
            </a:r>
          </a:p>
          <a:p>
            <a:pPr algn="l"/>
            <a:endParaRPr lang="en-US" sz="1800" dirty="0">
              <a:latin typeface="PalatinoLinotype-Roman"/>
            </a:endParaRPr>
          </a:p>
          <a:p>
            <a:pPr algn="l"/>
            <a:endParaRPr lang="en-US" sz="1800" dirty="0">
              <a:latin typeface="PalatinoLinotype-Roman"/>
            </a:endParaRPr>
          </a:p>
          <a:p>
            <a:pPr algn="l"/>
            <a:endParaRPr lang="en-US" sz="1800" dirty="0">
              <a:latin typeface="PalatinoLinotype-Roman"/>
            </a:endParaRPr>
          </a:p>
          <a:p>
            <a:pPr algn="l"/>
            <a:endParaRPr lang="en-US" sz="1800" dirty="0">
              <a:latin typeface="PalatinoLinotype-Roman"/>
            </a:endParaRPr>
          </a:p>
          <a:p>
            <a:pPr algn="l"/>
            <a:endParaRPr lang="en-US" sz="1800" dirty="0">
              <a:latin typeface="PalatinoLinotype-Roman"/>
            </a:endParaRPr>
          </a:p>
          <a:p>
            <a:pPr algn="l"/>
            <a:endParaRPr lang="en-US" sz="1800" dirty="0">
              <a:latin typeface="PalatinoLinotype-Roman"/>
            </a:endParaRPr>
          </a:p>
          <a:p>
            <a:pPr algn="l"/>
            <a:endParaRPr lang="en-US" sz="1800" dirty="0">
              <a:latin typeface="PalatinoLinotype-Roman"/>
            </a:endParaRPr>
          </a:p>
          <a:p>
            <a:pPr algn="l"/>
            <a:endParaRPr lang="en-US" sz="1800" dirty="0">
              <a:latin typeface="PalatinoLinotype-Roman"/>
            </a:endParaRPr>
          </a:p>
          <a:p>
            <a:pPr algn="l"/>
            <a:r>
              <a:rPr lang="en-US" sz="1800" dirty="0">
                <a:latin typeface="PalatinoLinotype-Roman"/>
              </a:rPr>
              <a:t>T</a:t>
            </a:r>
            <a:r>
              <a:rPr lang="en-US" sz="1800" b="0" i="0" u="none" strike="noStrike" baseline="0" dirty="0">
                <a:latin typeface="PalatinoLinotype-Roman"/>
              </a:rPr>
              <a:t>he pandas library, calculate the skewness in our </a:t>
            </a:r>
            <a:r>
              <a:rPr lang="en-US" sz="1800" b="0" i="0" u="none" strike="noStrike" baseline="0" dirty="0" err="1">
                <a:latin typeface="FreeMono"/>
              </a:rPr>
              <a:t>df</a:t>
            </a:r>
            <a:r>
              <a:rPr lang="en-US" sz="1800" b="0" i="0" u="none" strike="noStrike" baseline="0" dirty="0">
                <a:latin typeface="FreeMono"/>
              </a:rPr>
              <a:t> </a:t>
            </a:r>
            <a:r>
              <a:rPr lang="en-US" sz="1800" b="0" i="0" u="none" strike="noStrike" baseline="0" dirty="0">
                <a:latin typeface="PalatinoLinotype-Roman"/>
              </a:rPr>
              <a:t>data frame using the </a:t>
            </a:r>
            <a:r>
              <a:rPr lang="en-US" sz="1800" b="0" i="0" u="none" strike="noStrike" baseline="0" dirty="0" err="1">
                <a:latin typeface="FreeMono"/>
              </a:rPr>
              <a:t>df.skew</a:t>
            </a:r>
            <a:r>
              <a:rPr lang="en-US" sz="1800" b="0" i="0" u="none" strike="noStrike" baseline="0" dirty="0">
                <a:latin typeface="FreeMono"/>
              </a:rPr>
              <a:t>() </a:t>
            </a:r>
            <a:r>
              <a:rPr lang="en-US" sz="1800" b="0" i="0" u="none" strike="noStrike" baseline="0" dirty="0">
                <a:latin typeface="PalatinoLinotype-Roman"/>
              </a:rPr>
              <a:t>function.</a:t>
            </a:r>
          </a:p>
          <a:p>
            <a:pPr algn="l"/>
            <a:r>
              <a:rPr lang="en-US" sz="1800" b="0" i="0" u="none" strike="noStrike" baseline="0" dirty="0">
                <a:latin typeface="PalatinoLinotype-Roman"/>
              </a:rPr>
              <a:t>For example, the skew of the column height can be computed using the </a:t>
            </a:r>
            <a:r>
              <a:rPr lang="en-US" sz="1800" b="0" i="0" u="none" strike="noStrike" baseline="0" dirty="0" err="1">
                <a:latin typeface="FreeMono"/>
              </a:rPr>
              <a:t>df.loc</a:t>
            </a:r>
            <a:r>
              <a:rPr lang="en-US" sz="1800" b="0" i="0" u="none" strike="noStrike" baseline="0" dirty="0">
                <a:latin typeface="FreeMono"/>
              </a:rPr>
              <a:t>[:,"height"].skew()</a:t>
            </a:r>
            <a:r>
              <a:rPr lang="en-US" sz="1800" b="0" i="0" u="none" strike="noStrike" baseline="0" dirty="0">
                <a:latin typeface="PalatinoLinotype-Roman"/>
              </a:rPr>
              <a:t>. function.</a:t>
            </a:r>
            <a:endParaRPr lang="en-US" sz="1800" dirty="0">
              <a:latin typeface="PalatinoLinotype-Roman"/>
            </a:endParaRPr>
          </a:p>
          <a:p>
            <a:pPr algn="l"/>
            <a:endParaRPr lang="en-IN" dirty="0"/>
          </a:p>
        </p:txBody>
      </p:sp>
      <p:pic>
        <p:nvPicPr>
          <p:cNvPr id="4" name="Picture 3">
            <a:extLst>
              <a:ext uri="{FF2B5EF4-FFF2-40B4-BE49-F238E27FC236}">
                <a16:creationId xmlns:a16="http://schemas.microsoft.com/office/drawing/2014/main" id="{AFD20FD1-0F51-CACE-C3A2-D7575179C622}"/>
              </a:ext>
            </a:extLst>
          </p:cNvPr>
          <p:cNvPicPr>
            <a:picLocks noChangeAspect="1"/>
          </p:cNvPicPr>
          <p:nvPr/>
        </p:nvPicPr>
        <p:blipFill>
          <a:blip r:embed="rId3"/>
          <a:stretch>
            <a:fillRect/>
          </a:stretch>
        </p:blipFill>
        <p:spPr>
          <a:xfrm>
            <a:off x="2567608" y="3140968"/>
            <a:ext cx="5921253" cy="2034716"/>
          </a:xfrm>
          <a:prstGeom prst="rect">
            <a:avLst/>
          </a:prstGeom>
        </p:spPr>
      </p:pic>
    </p:spTree>
    <p:extLst>
      <p:ext uri="{BB962C8B-B14F-4D97-AF65-F5344CB8AC3E}">
        <p14:creationId xmlns:p14="http://schemas.microsoft.com/office/powerpoint/2010/main" val="3340726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6C4CB-7990-D82C-1B43-326FC2973DB2}"/>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91B5957F-3C92-8B8B-EDCF-DEB5866DE34A}"/>
              </a:ext>
            </a:extLst>
          </p:cNvPr>
          <p:cNvSpPr>
            <a:spLocks noGrp="1"/>
          </p:cNvSpPr>
          <p:nvPr>
            <p:ph idx="1"/>
          </p:nvPr>
        </p:nvSpPr>
        <p:spPr/>
        <p:txBody>
          <a:bodyPr>
            <a:normAutofit fontScale="85000" lnSpcReduction="10000"/>
          </a:bodyPr>
          <a:lstStyle/>
          <a:p>
            <a:pPr algn="l"/>
            <a:r>
              <a:rPr lang="en-US" sz="2400" b="0" i="0" dirty="0">
                <a:effectLst/>
                <a:latin typeface="Söhne"/>
              </a:rPr>
              <a:t>Scenario:</a:t>
            </a:r>
          </a:p>
          <a:p>
            <a:pPr marL="0" indent="0" algn="l">
              <a:buNone/>
            </a:pPr>
            <a:r>
              <a:rPr lang="en-US" sz="2400" b="0" i="0" dirty="0">
                <a:solidFill>
                  <a:srgbClr val="374151"/>
                </a:solidFill>
                <a:effectLst/>
                <a:latin typeface="Söhne"/>
              </a:rPr>
              <a:t>You're an economist studying the income distribution in a specific region. You want to understand the skewness of income levels to gain insights into the distribution's shape and symmetry.</a:t>
            </a:r>
          </a:p>
          <a:p>
            <a:pPr algn="l"/>
            <a:r>
              <a:rPr lang="en-US" sz="2400" b="0" i="0" dirty="0">
                <a:effectLst/>
                <a:latin typeface="Söhne"/>
              </a:rPr>
              <a:t>Data:</a:t>
            </a:r>
          </a:p>
          <a:p>
            <a:pPr marL="0" indent="0" algn="l">
              <a:buNone/>
            </a:pPr>
            <a:r>
              <a:rPr lang="en-US" sz="2400" b="0" i="0" dirty="0">
                <a:solidFill>
                  <a:srgbClr val="374151"/>
                </a:solidFill>
                <a:effectLst/>
                <a:latin typeface="Söhne"/>
              </a:rPr>
              <a:t>Consider the following annual income data (in thousands of dollars) for households in the region:</a:t>
            </a:r>
          </a:p>
          <a:p>
            <a:pPr marL="0" indent="0" algn="l">
              <a:buNone/>
            </a:pPr>
            <a:r>
              <a:rPr lang="en-US" sz="2400" b="0" i="0" dirty="0">
                <a:solidFill>
                  <a:srgbClr val="374151"/>
                </a:solidFill>
                <a:effectLst/>
                <a:latin typeface="KaTeX_Main"/>
              </a:rPr>
              <a:t>40,45,50,55,60,65,70,75,80,85,150</a:t>
            </a:r>
          </a:p>
          <a:p>
            <a:pPr marL="0" indent="0" algn="l">
              <a:buNone/>
            </a:pPr>
            <a:endParaRPr lang="en-US" sz="2400" b="0" i="0" dirty="0">
              <a:solidFill>
                <a:srgbClr val="374151"/>
              </a:solidFill>
              <a:effectLst/>
              <a:latin typeface="Söhne"/>
            </a:endParaRPr>
          </a:p>
          <a:p>
            <a:pPr algn="l"/>
            <a:r>
              <a:rPr lang="en-US" sz="2400" b="0" i="0" dirty="0">
                <a:solidFill>
                  <a:srgbClr val="374151"/>
                </a:solidFill>
                <a:effectLst/>
                <a:latin typeface="Söhne"/>
              </a:rPr>
              <a:t>Let's say after calculations, the skewness value for the income distribution data is </a:t>
            </a:r>
            <a:r>
              <a:rPr lang="en-US" sz="2400" b="0" i="0" dirty="0">
                <a:solidFill>
                  <a:srgbClr val="374151"/>
                </a:solidFill>
                <a:effectLst/>
                <a:latin typeface="KaTeX_Main"/>
              </a:rPr>
              <a:t>2.45</a:t>
            </a:r>
            <a:r>
              <a:rPr lang="en-US" sz="2400" b="0" i="0" dirty="0">
                <a:solidFill>
                  <a:srgbClr val="374151"/>
                </a:solidFill>
                <a:effectLst/>
                <a:latin typeface="Söhne"/>
              </a:rPr>
              <a:t>.</a:t>
            </a:r>
          </a:p>
          <a:p>
            <a:pPr algn="l">
              <a:buFont typeface="Arial" panose="020B0604020202020204" pitchFamily="34" charset="0"/>
              <a:buChar char="•"/>
            </a:pPr>
            <a:r>
              <a:rPr lang="en-US" sz="2400" b="1" i="0" dirty="0">
                <a:solidFill>
                  <a:srgbClr val="374151"/>
                </a:solidFill>
                <a:effectLst/>
                <a:latin typeface="Söhne"/>
              </a:rPr>
              <a:t>Interpretation:</a:t>
            </a:r>
            <a:r>
              <a:rPr lang="en-US" sz="2400" b="0" i="0" dirty="0">
                <a:solidFill>
                  <a:srgbClr val="374151"/>
                </a:solidFill>
                <a:effectLst/>
                <a:latin typeface="Söhne"/>
              </a:rPr>
              <a:t> A positive skewness of </a:t>
            </a:r>
            <a:r>
              <a:rPr lang="en-US" sz="2400" b="0" i="0" dirty="0">
                <a:solidFill>
                  <a:srgbClr val="374151"/>
                </a:solidFill>
                <a:effectLst/>
                <a:latin typeface="KaTeX_Main"/>
              </a:rPr>
              <a:t>2.45</a:t>
            </a:r>
            <a:r>
              <a:rPr lang="en-US" sz="2400" b="0" i="0" dirty="0">
                <a:solidFill>
                  <a:srgbClr val="374151"/>
                </a:solidFill>
                <a:effectLst/>
                <a:latin typeface="Söhne"/>
              </a:rPr>
              <a:t> suggests that the income distribution is right-skewed.</a:t>
            </a:r>
          </a:p>
          <a:p>
            <a:pPr algn="l">
              <a:buFont typeface="Arial" panose="020B0604020202020204" pitchFamily="34" charset="0"/>
              <a:buChar char="•"/>
            </a:pPr>
            <a:r>
              <a:rPr lang="en-US" sz="2400" b="1" i="0" dirty="0">
                <a:solidFill>
                  <a:srgbClr val="374151"/>
                </a:solidFill>
                <a:effectLst/>
                <a:latin typeface="Söhne"/>
              </a:rPr>
              <a:t>Application:</a:t>
            </a:r>
            <a:r>
              <a:rPr lang="en-US" sz="2400" b="0" i="0" dirty="0">
                <a:solidFill>
                  <a:srgbClr val="374151"/>
                </a:solidFill>
                <a:effectLst/>
                <a:latin typeface="Söhne"/>
              </a:rPr>
              <a:t> Economists might investigate this further to understand why there's a longer tail towards higher incomes, such as the presence of high-income outliers or potential socioeconomic factors impacting income disparity.</a:t>
            </a:r>
          </a:p>
        </p:txBody>
      </p:sp>
    </p:spTree>
    <p:extLst>
      <p:ext uri="{BB962C8B-B14F-4D97-AF65-F5344CB8AC3E}">
        <p14:creationId xmlns:p14="http://schemas.microsoft.com/office/powerpoint/2010/main" val="1327413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0559-6231-A129-EFFB-18A3EC3C6444}"/>
              </a:ext>
            </a:extLst>
          </p:cNvPr>
          <p:cNvSpPr>
            <a:spLocks noGrp="1"/>
          </p:cNvSpPr>
          <p:nvPr>
            <p:ph type="title"/>
          </p:nvPr>
        </p:nvSpPr>
        <p:spPr/>
        <p:txBody>
          <a:bodyPr/>
          <a:lstStyle/>
          <a:p>
            <a:r>
              <a:rPr lang="en-US" dirty="0"/>
              <a:t>Example: Calculation</a:t>
            </a:r>
            <a:endParaRPr lang="en-IN" dirty="0"/>
          </a:p>
        </p:txBody>
      </p:sp>
      <p:sp>
        <p:nvSpPr>
          <p:cNvPr id="3" name="Content Placeholder 2">
            <a:extLst>
              <a:ext uri="{FF2B5EF4-FFF2-40B4-BE49-F238E27FC236}">
                <a16:creationId xmlns:a16="http://schemas.microsoft.com/office/drawing/2014/main" id="{0521C98E-00D9-3C1E-22D6-DAEBFE5DC43F}"/>
              </a:ext>
            </a:extLst>
          </p:cNvPr>
          <p:cNvSpPr>
            <a:spLocks noGrp="1"/>
          </p:cNvSpPr>
          <p:nvPr>
            <p:ph idx="1"/>
          </p:nvPr>
        </p:nvSpPr>
        <p:spPr/>
        <p:txBody>
          <a:bodyPr>
            <a:normAutofit/>
          </a:bodyPr>
          <a:lstStyle/>
          <a:p>
            <a:pPr algn="l"/>
            <a:r>
              <a:rPr lang="en-US" b="0" i="0" dirty="0">
                <a:solidFill>
                  <a:srgbClr val="464646"/>
                </a:solidFill>
                <a:effectLst/>
                <a:latin typeface="Mulish"/>
              </a:rPr>
              <a:t>Suppose we have the following observations:</a:t>
            </a:r>
          </a:p>
          <a:p>
            <a:pPr marL="0" indent="0" algn="l">
              <a:buNone/>
            </a:pPr>
            <a:r>
              <a:rPr lang="en-US" b="0" i="0" dirty="0">
                <a:solidFill>
                  <a:srgbClr val="464646"/>
                </a:solidFill>
                <a:effectLst/>
                <a:latin typeface="Mulish"/>
              </a:rPr>
              <a:t>   {12   13   54   56   25} Determine the skewness of the data.</a:t>
            </a:r>
          </a:p>
          <a:p>
            <a:endParaRPr lang="en-IN" dirty="0"/>
          </a:p>
          <a:p>
            <a:r>
              <a:rPr lang="en-IN" dirty="0"/>
              <a:t>Solution:</a:t>
            </a:r>
          </a:p>
          <a:p>
            <a:pPr algn="l"/>
            <a:r>
              <a:rPr lang="en-US" b="0" i="0" dirty="0">
                <a:solidFill>
                  <a:srgbClr val="464646"/>
                </a:solidFill>
                <a:effectLst/>
                <a:latin typeface="Mulish"/>
              </a:rPr>
              <a:t>First, we must determine the sample mean and the sample standard deviation:</a:t>
            </a:r>
          </a:p>
          <a:p>
            <a:endParaRPr lang="en-IN" dirty="0"/>
          </a:p>
        </p:txBody>
      </p:sp>
      <p:pic>
        <p:nvPicPr>
          <p:cNvPr id="4" name="Picture 3">
            <a:extLst>
              <a:ext uri="{FF2B5EF4-FFF2-40B4-BE49-F238E27FC236}">
                <a16:creationId xmlns:a16="http://schemas.microsoft.com/office/drawing/2014/main" id="{9820A09F-DDC2-E332-43B7-06CA4BEABB53}"/>
              </a:ext>
            </a:extLst>
          </p:cNvPr>
          <p:cNvPicPr>
            <a:picLocks noChangeAspect="1"/>
          </p:cNvPicPr>
          <p:nvPr/>
        </p:nvPicPr>
        <p:blipFill>
          <a:blip r:embed="rId2"/>
          <a:stretch>
            <a:fillRect/>
          </a:stretch>
        </p:blipFill>
        <p:spPr>
          <a:xfrm>
            <a:off x="3503712" y="4630414"/>
            <a:ext cx="4320480" cy="2227586"/>
          </a:xfrm>
          <a:prstGeom prst="rect">
            <a:avLst/>
          </a:prstGeom>
        </p:spPr>
      </p:pic>
      <p:pic>
        <p:nvPicPr>
          <p:cNvPr id="5" name="Picture 4">
            <a:extLst>
              <a:ext uri="{FF2B5EF4-FFF2-40B4-BE49-F238E27FC236}">
                <a16:creationId xmlns:a16="http://schemas.microsoft.com/office/drawing/2014/main" id="{AA476CF2-0215-8231-1477-5DF76C62302E}"/>
              </a:ext>
            </a:extLst>
          </p:cNvPr>
          <p:cNvPicPr>
            <a:picLocks noChangeAspect="1"/>
          </p:cNvPicPr>
          <p:nvPr/>
        </p:nvPicPr>
        <p:blipFill>
          <a:blip r:embed="rId3"/>
          <a:stretch>
            <a:fillRect/>
          </a:stretch>
        </p:blipFill>
        <p:spPr>
          <a:xfrm>
            <a:off x="8040216" y="6078520"/>
            <a:ext cx="2602087" cy="779480"/>
          </a:xfrm>
          <a:prstGeom prst="rect">
            <a:avLst/>
          </a:prstGeom>
        </p:spPr>
      </p:pic>
    </p:spTree>
    <p:extLst>
      <p:ext uri="{BB962C8B-B14F-4D97-AF65-F5344CB8AC3E}">
        <p14:creationId xmlns:p14="http://schemas.microsoft.com/office/powerpoint/2010/main" val="250070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F524F-B43A-5FB9-A206-3A6FE04FCC0C}"/>
              </a:ext>
            </a:extLst>
          </p:cNvPr>
          <p:cNvSpPr>
            <a:spLocks noGrp="1"/>
          </p:cNvSpPr>
          <p:nvPr>
            <p:ph type="title"/>
          </p:nvPr>
        </p:nvSpPr>
        <p:spPr/>
        <p:txBody>
          <a:bodyPr/>
          <a:lstStyle/>
          <a:p>
            <a:r>
              <a:rPr lang="en-US" dirty="0"/>
              <a:t>Example: Calculation</a:t>
            </a:r>
            <a:endParaRPr lang="en-IN" dirty="0"/>
          </a:p>
        </p:txBody>
      </p:sp>
      <p:sp>
        <p:nvSpPr>
          <p:cNvPr id="3" name="Content Placeholder 2">
            <a:extLst>
              <a:ext uri="{FF2B5EF4-FFF2-40B4-BE49-F238E27FC236}">
                <a16:creationId xmlns:a16="http://schemas.microsoft.com/office/drawing/2014/main" id="{D36F6256-8DF5-BACE-7DB6-F4701786F77A}"/>
              </a:ext>
            </a:extLst>
          </p:cNvPr>
          <p:cNvSpPr>
            <a:spLocks noGrp="1"/>
          </p:cNvSpPr>
          <p:nvPr>
            <p:ph idx="1"/>
          </p:nvPr>
        </p:nvSpPr>
        <p:spPr/>
        <p:txBody>
          <a:bodyPr/>
          <a:lstStyle/>
          <a:p>
            <a:r>
              <a:rPr lang="en-US" b="0" i="0" dirty="0">
                <a:solidFill>
                  <a:srgbClr val="464646"/>
                </a:solidFill>
                <a:effectLst/>
                <a:latin typeface="Mulish"/>
              </a:rPr>
              <a:t>Now we can work out the skewness:</a:t>
            </a:r>
          </a:p>
          <a:p>
            <a:endParaRPr lang="en-US" dirty="0">
              <a:solidFill>
                <a:srgbClr val="464646"/>
              </a:solidFill>
              <a:latin typeface="Mulish"/>
            </a:endParaRPr>
          </a:p>
          <a:p>
            <a:endParaRPr lang="en-US" b="0" i="0" dirty="0">
              <a:solidFill>
                <a:srgbClr val="464646"/>
              </a:solidFill>
              <a:effectLst/>
              <a:latin typeface="Mulish"/>
            </a:endParaRPr>
          </a:p>
          <a:p>
            <a:endParaRPr lang="en-US" dirty="0">
              <a:solidFill>
                <a:srgbClr val="464646"/>
              </a:solidFill>
              <a:latin typeface="Mulish"/>
            </a:endParaRPr>
          </a:p>
          <a:p>
            <a:endParaRPr lang="en-US" b="0" i="0" dirty="0">
              <a:solidFill>
                <a:srgbClr val="464646"/>
              </a:solidFill>
              <a:effectLst/>
              <a:latin typeface="Mulish"/>
            </a:endParaRPr>
          </a:p>
          <a:p>
            <a:r>
              <a:rPr lang="en-US" b="0" i="0" dirty="0">
                <a:solidFill>
                  <a:srgbClr val="464646"/>
                </a:solidFill>
                <a:effectLst/>
                <a:latin typeface="Mulish"/>
              </a:rPr>
              <a:t>Skewness is positive. Hence, the data has a positively skewed distribution.</a:t>
            </a:r>
          </a:p>
          <a:p>
            <a:endParaRPr lang="en-IN" dirty="0"/>
          </a:p>
        </p:txBody>
      </p:sp>
      <p:pic>
        <p:nvPicPr>
          <p:cNvPr id="4" name="Picture 3">
            <a:extLst>
              <a:ext uri="{FF2B5EF4-FFF2-40B4-BE49-F238E27FC236}">
                <a16:creationId xmlns:a16="http://schemas.microsoft.com/office/drawing/2014/main" id="{EDDE1B39-354F-6E7A-F14B-2D0C1485BC21}"/>
              </a:ext>
            </a:extLst>
          </p:cNvPr>
          <p:cNvPicPr>
            <a:picLocks noChangeAspect="1"/>
          </p:cNvPicPr>
          <p:nvPr/>
        </p:nvPicPr>
        <p:blipFill>
          <a:blip r:embed="rId2"/>
          <a:stretch>
            <a:fillRect/>
          </a:stretch>
        </p:blipFill>
        <p:spPr>
          <a:xfrm>
            <a:off x="1919536" y="2564904"/>
            <a:ext cx="9516848" cy="1325562"/>
          </a:xfrm>
          <a:prstGeom prst="rect">
            <a:avLst/>
          </a:prstGeom>
        </p:spPr>
      </p:pic>
    </p:spTree>
    <p:extLst>
      <p:ext uri="{BB962C8B-B14F-4D97-AF65-F5344CB8AC3E}">
        <p14:creationId xmlns:p14="http://schemas.microsoft.com/office/powerpoint/2010/main" val="23184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76A8F-99F6-8C40-00DF-02F70F8B8304}"/>
              </a:ext>
            </a:extLst>
          </p:cNvPr>
          <p:cNvSpPr>
            <a:spLocks noGrp="1"/>
          </p:cNvSpPr>
          <p:nvPr>
            <p:ph type="title"/>
          </p:nvPr>
        </p:nvSpPr>
        <p:spPr/>
        <p:txBody>
          <a:bodyPr/>
          <a:lstStyle/>
          <a:p>
            <a:r>
              <a:rPr lang="en-US" dirty="0"/>
              <a:t>Kurtosis</a:t>
            </a:r>
            <a:endParaRPr lang="en-IN" dirty="0"/>
          </a:p>
        </p:txBody>
      </p:sp>
      <p:sp>
        <p:nvSpPr>
          <p:cNvPr id="3" name="Content Placeholder 2">
            <a:extLst>
              <a:ext uri="{FF2B5EF4-FFF2-40B4-BE49-F238E27FC236}">
                <a16:creationId xmlns:a16="http://schemas.microsoft.com/office/drawing/2014/main" id="{BCC3FAA2-FF14-4DB0-BE11-93439B9EF581}"/>
              </a:ext>
            </a:extLst>
          </p:cNvPr>
          <p:cNvSpPr>
            <a:spLocks noGrp="1"/>
          </p:cNvSpPr>
          <p:nvPr>
            <p:ph idx="1"/>
          </p:nvPr>
        </p:nvSpPr>
        <p:spPr/>
        <p:txBody>
          <a:bodyPr>
            <a:normAutofit lnSpcReduction="10000"/>
          </a:bodyPr>
          <a:lstStyle/>
          <a:p>
            <a:pPr algn="l"/>
            <a:r>
              <a:rPr lang="en-US" sz="2400" dirty="0">
                <a:latin typeface="PalatinoLinotype-Roman"/>
              </a:rPr>
              <a:t>Kurtosis is a statistical measure that describes the shape of a distribution.</a:t>
            </a:r>
          </a:p>
          <a:p>
            <a:pPr algn="l"/>
            <a:r>
              <a:rPr lang="en-US" sz="2400" dirty="0">
                <a:latin typeface="PalatinoLinotype-Roman"/>
              </a:rPr>
              <a:t> Specifically focusing on the tails or extremities of the distribution relative to the center. </a:t>
            </a:r>
          </a:p>
          <a:p>
            <a:pPr algn="l"/>
            <a:r>
              <a:rPr lang="en-US" sz="2400" dirty="0">
                <a:latin typeface="PalatinoLinotype-Roman"/>
              </a:rPr>
              <a:t>It measures whether the data has heavy tails or sharp peaks compared to a normal distribution.</a:t>
            </a:r>
          </a:p>
          <a:p>
            <a:pPr algn="l"/>
            <a:r>
              <a:rPr lang="en-US" sz="2400" dirty="0">
                <a:latin typeface="PalatinoLinotype-Roman"/>
              </a:rPr>
              <a:t>Types of kurtosis:</a:t>
            </a:r>
          </a:p>
          <a:p>
            <a:pPr lvl="1"/>
            <a:r>
              <a:rPr lang="en-US" sz="1800" dirty="0">
                <a:latin typeface="PalatinoLinotype-Roman"/>
              </a:rPr>
              <a:t>Mesokurtic</a:t>
            </a:r>
          </a:p>
          <a:p>
            <a:pPr lvl="1"/>
            <a:r>
              <a:rPr lang="en-US" sz="1800" dirty="0">
                <a:latin typeface="PalatinoLinotype-Roman"/>
              </a:rPr>
              <a:t>Leptokurtic</a:t>
            </a:r>
          </a:p>
          <a:p>
            <a:pPr lvl="1"/>
            <a:r>
              <a:rPr lang="en-US" sz="1800" dirty="0">
                <a:latin typeface="PalatinoLinotype-Roman"/>
              </a:rPr>
              <a:t>Platykurtic</a:t>
            </a:r>
          </a:p>
          <a:p>
            <a:pPr algn="l"/>
            <a:r>
              <a:rPr lang="en-IN" sz="2400" b="0" i="0" u="none" strike="noStrike" baseline="0" dirty="0">
                <a:latin typeface="FreeMono"/>
              </a:rPr>
              <a:t>Panda’s Library function :    kurtosis =</a:t>
            </a:r>
            <a:r>
              <a:rPr lang="en-IN" sz="2400" b="0" i="0" u="none" strike="noStrike" baseline="0" dirty="0" err="1">
                <a:latin typeface="FreeMono"/>
              </a:rPr>
              <a:t>df.kurt</a:t>
            </a:r>
            <a:r>
              <a:rPr lang="en-IN" sz="2400" b="0" i="0" u="none" strike="noStrike" baseline="0" dirty="0">
                <a:latin typeface="FreeMono"/>
              </a:rPr>
              <a:t>()</a:t>
            </a:r>
          </a:p>
          <a:p>
            <a:pPr marL="0" indent="0" algn="l">
              <a:buNone/>
            </a:pPr>
            <a:r>
              <a:rPr lang="en-US" sz="2400" b="0" i="0" u="none" strike="noStrike" baseline="0" dirty="0">
                <a:latin typeface="FreeMono"/>
              </a:rPr>
              <a:t>				</a:t>
            </a:r>
            <a:r>
              <a:rPr lang="en-US" sz="2400" b="0" i="0" u="none" strike="noStrike" baseline="0" dirty="0" err="1">
                <a:latin typeface="FreeMono"/>
              </a:rPr>
              <a:t>sk_height</a:t>
            </a:r>
            <a:r>
              <a:rPr lang="en-US" sz="2400" b="0" i="0" u="none" strike="noStrike" baseline="0" dirty="0">
                <a:latin typeface="FreeMono"/>
              </a:rPr>
              <a:t>=</a:t>
            </a:r>
            <a:r>
              <a:rPr lang="en-US" sz="2400" b="0" i="0" u="none" strike="noStrike" baseline="0" dirty="0" err="1">
                <a:latin typeface="FreeMono"/>
              </a:rPr>
              <a:t>df.loc</a:t>
            </a:r>
            <a:r>
              <a:rPr lang="en-US" sz="2400" b="0" i="0" u="none" strike="noStrike" baseline="0" dirty="0">
                <a:latin typeface="FreeMono"/>
              </a:rPr>
              <a:t>[:,"height"].</a:t>
            </a:r>
            <a:r>
              <a:rPr lang="en-US" sz="2400" b="0" i="0" u="none" strike="noStrike" baseline="0" dirty="0" err="1">
                <a:latin typeface="FreeMono"/>
              </a:rPr>
              <a:t>kurt</a:t>
            </a:r>
            <a:r>
              <a:rPr lang="en-US" sz="2400" b="0" i="0" u="none" strike="noStrike" baseline="0" dirty="0">
                <a:latin typeface="FreeMono"/>
              </a:rPr>
              <a:t>()</a:t>
            </a:r>
          </a:p>
          <a:p>
            <a:pPr marL="0" indent="0" algn="l">
              <a:buNone/>
            </a:pPr>
            <a:r>
              <a:rPr lang="en-IN" sz="2400" b="0" i="0" u="none" strike="noStrike" baseline="0" dirty="0">
                <a:latin typeface="FreeMono"/>
              </a:rPr>
              <a:t>				print(</a:t>
            </a:r>
            <a:r>
              <a:rPr lang="en-IN" sz="2400" b="0" i="0" u="none" strike="noStrike" baseline="0" dirty="0" err="1">
                <a:latin typeface="FreeMono"/>
              </a:rPr>
              <a:t>sk_height</a:t>
            </a:r>
            <a:r>
              <a:rPr lang="en-IN" sz="2400" b="0" i="0" u="none" strike="noStrike" baseline="0" dirty="0">
                <a:latin typeface="FreeMono"/>
              </a:rPr>
              <a:t>)</a:t>
            </a:r>
            <a:endParaRPr lang="en-US" sz="2400" dirty="0">
              <a:latin typeface="PalatinoLinotype-Roman"/>
            </a:endParaRPr>
          </a:p>
          <a:p>
            <a:pPr lvl="1"/>
            <a:endParaRPr lang="en-US" sz="1800" dirty="0">
              <a:latin typeface="PalatinoLinotype-Roman"/>
            </a:endParaRPr>
          </a:p>
          <a:p>
            <a:pPr lvl="1"/>
            <a:endParaRPr lang="en-US" sz="1800" dirty="0">
              <a:latin typeface="PalatinoLinotype-Roman"/>
            </a:endParaRPr>
          </a:p>
        </p:txBody>
      </p:sp>
    </p:spTree>
    <p:extLst>
      <p:ext uri="{BB962C8B-B14F-4D97-AF65-F5344CB8AC3E}">
        <p14:creationId xmlns:p14="http://schemas.microsoft.com/office/powerpoint/2010/main" val="30502488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2937B-3298-D67C-379C-5E05C99B14D5}"/>
              </a:ext>
            </a:extLst>
          </p:cNvPr>
          <p:cNvSpPr>
            <a:spLocks noGrp="1"/>
          </p:cNvSpPr>
          <p:nvPr>
            <p:ph type="title"/>
          </p:nvPr>
        </p:nvSpPr>
        <p:spPr/>
        <p:txBody>
          <a:bodyPr/>
          <a:lstStyle/>
          <a:p>
            <a:r>
              <a:rPr lang="en-US" dirty="0"/>
              <a:t>Types of Kurtosis</a:t>
            </a:r>
            <a:endParaRPr lang="en-IN" dirty="0"/>
          </a:p>
        </p:txBody>
      </p:sp>
      <p:sp>
        <p:nvSpPr>
          <p:cNvPr id="3" name="Content Placeholder 2">
            <a:extLst>
              <a:ext uri="{FF2B5EF4-FFF2-40B4-BE49-F238E27FC236}">
                <a16:creationId xmlns:a16="http://schemas.microsoft.com/office/drawing/2014/main" id="{655EA470-E611-F2B3-0D68-03F4DBED37A4}"/>
              </a:ext>
            </a:extLst>
          </p:cNvPr>
          <p:cNvSpPr>
            <a:spLocks noGrp="1"/>
          </p:cNvSpPr>
          <p:nvPr>
            <p:ph idx="1"/>
          </p:nvPr>
        </p:nvSpPr>
        <p:spPr/>
        <p:txBody>
          <a:bodyPr>
            <a:normAutofit/>
          </a:bodyPr>
          <a:lstStyle/>
          <a:p>
            <a:pPr algn="l">
              <a:buFont typeface="+mj-lt"/>
              <a:buAutoNum type="arabicPeriod"/>
            </a:pPr>
            <a:r>
              <a:rPr lang="en-IN" sz="2000" b="1" i="0" dirty="0">
                <a:solidFill>
                  <a:srgbClr val="374151"/>
                </a:solidFill>
                <a:effectLst/>
                <a:latin typeface="Söhne"/>
              </a:rPr>
              <a:t>Leptokurtic Distribution:</a:t>
            </a:r>
            <a:endParaRPr lang="en-IN" sz="2000" b="0" i="0" dirty="0">
              <a:solidFill>
                <a:srgbClr val="374151"/>
              </a:solidFill>
              <a:effectLst/>
              <a:latin typeface="Söhne"/>
            </a:endParaRPr>
          </a:p>
          <a:p>
            <a:pPr marL="742950" lvl="1" indent="-285750" algn="l">
              <a:buFont typeface="+mj-lt"/>
              <a:buAutoNum type="arabicPeriod"/>
            </a:pPr>
            <a:r>
              <a:rPr lang="en-IN" sz="1800" b="0" i="0" dirty="0">
                <a:solidFill>
                  <a:srgbClr val="374151"/>
                </a:solidFill>
                <a:effectLst/>
                <a:latin typeface="Söhne"/>
              </a:rPr>
              <a:t>A leptokurtic distribution has a higher peak and heavier tails compared to a normal distribution.</a:t>
            </a:r>
          </a:p>
          <a:p>
            <a:pPr marL="742950" lvl="1" indent="-285750" algn="l">
              <a:buFont typeface="+mj-lt"/>
              <a:buAutoNum type="arabicPeriod"/>
            </a:pPr>
            <a:r>
              <a:rPr lang="en-IN" sz="1800" b="1" i="0" dirty="0">
                <a:solidFill>
                  <a:srgbClr val="374151"/>
                </a:solidFill>
                <a:effectLst/>
                <a:latin typeface="Söhne"/>
              </a:rPr>
              <a:t>Kurtosis Value:</a:t>
            </a:r>
            <a:r>
              <a:rPr lang="en-IN" sz="1800" b="0" i="0" dirty="0">
                <a:solidFill>
                  <a:srgbClr val="374151"/>
                </a:solidFill>
                <a:effectLst/>
                <a:latin typeface="Söhne"/>
              </a:rPr>
              <a:t> Kurtosis &gt; 3 (Positive Kurtosis)</a:t>
            </a:r>
          </a:p>
          <a:p>
            <a:pPr marL="742950" lvl="1" indent="-285750" algn="l">
              <a:buFont typeface="+mj-lt"/>
              <a:buAutoNum type="arabicPeriod"/>
            </a:pPr>
            <a:endParaRPr lang="en-IN" sz="1800" b="0" i="0" dirty="0">
              <a:solidFill>
                <a:srgbClr val="374151"/>
              </a:solidFill>
              <a:effectLst/>
              <a:latin typeface="Söhne"/>
            </a:endParaRPr>
          </a:p>
          <a:p>
            <a:pPr algn="l">
              <a:buFont typeface="+mj-lt"/>
              <a:buAutoNum type="arabicPeriod"/>
            </a:pPr>
            <a:r>
              <a:rPr lang="en-IN" sz="2000" b="1" i="0" dirty="0">
                <a:solidFill>
                  <a:srgbClr val="374151"/>
                </a:solidFill>
                <a:effectLst/>
                <a:latin typeface="Söhne"/>
              </a:rPr>
              <a:t>Mesokurtic Distribution:</a:t>
            </a:r>
            <a:endParaRPr lang="en-IN" sz="2000" b="0" i="0" dirty="0">
              <a:solidFill>
                <a:srgbClr val="374151"/>
              </a:solidFill>
              <a:effectLst/>
              <a:latin typeface="Söhne"/>
            </a:endParaRPr>
          </a:p>
          <a:p>
            <a:pPr marL="742950" lvl="1" indent="-285750" algn="l">
              <a:buFont typeface="+mj-lt"/>
              <a:buAutoNum type="arabicPeriod"/>
            </a:pPr>
            <a:r>
              <a:rPr lang="en-IN" sz="1800" b="0" i="0" dirty="0">
                <a:solidFill>
                  <a:srgbClr val="374151"/>
                </a:solidFill>
                <a:effectLst/>
                <a:latin typeface="Söhne"/>
              </a:rPr>
              <a:t>A mesokurtic distribution has a similar shape to a normal distribution.</a:t>
            </a:r>
          </a:p>
          <a:p>
            <a:pPr marL="742950" lvl="1" indent="-285750" algn="l">
              <a:buFont typeface="+mj-lt"/>
              <a:buAutoNum type="arabicPeriod"/>
            </a:pPr>
            <a:r>
              <a:rPr lang="en-IN" sz="1800" b="1" i="0" dirty="0">
                <a:solidFill>
                  <a:srgbClr val="374151"/>
                </a:solidFill>
                <a:effectLst/>
                <a:latin typeface="Söhne"/>
              </a:rPr>
              <a:t>Kurtosis Value:</a:t>
            </a:r>
            <a:r>
              <a:rPr lang="en-IN" sz="1800" b="0" i="0" dirty="0">
                <a:solidFill>
                  <a:srgbClr val="374151"/>
                </a:solidFill>
                <a:effectLst/>
                <a:latin typeface="Söhne"/>
              </a:rPr>
              <a:t> Kurtosis = 3 (Normal Distribution)</a:t>
            </a:r>
          </a:p>
          <a:p>
            <a:pPr marL="742950" lvl="1" indent="-285750" algn="l">
              <a:buFont typeface="+mj-lt"/>
              <a:buAutoNum type="arabicPeriod"/>
            </a:pPr>
            <a:endParaRPr lang="en-IN" sz="1800" b="0" i="0" dirty="0">
              <a:solidFill>
                <a:srgbClr val="374151"/>
              </a:solidFill>
              <a:effectLst/>
              <a:latin typeface="Söhne"/>
            </a:endParaRPr>
          </a:p>
          <a:p>
            <a:pPr algn="l">
              <a:buFont typeface="+mj-lt"/>
              <a:buAutoNum type="arabicPeriod"/>
            </a:pPr>
            <a:r>
              <a:rPr lang="en-IN" sz="2000" b="1" i="0" dirty="0">
                <a:solidFill>
                  <a:srgbClr val="374151"/>
                </a:solidFill>
                <a:effectLst/>
                <a:latin typeface="Söhne"/>
              </a:rPr>
              <a:t>Platykurtic Distribution:</a:t>
            </a:r>
            <a:endParaRPr lang="en-IN" sz="2000" b="0" i="0" dirty="0">
              <a:solidFill>
                <a:srgbClr val="374151"/>
              </a:solidFill>
              <a:effectLst/>
              <a:latin typeface="Söhne"/>
            </a:endParaRPr>
          </a:p>
          <a:p>
            <a:pPr marL="742950" lvl="1" indent="-285750" algn="l">
              <a:buFont typeface="+mj-lt"/>
              <a:buAutoNum type="arabicPeriod"/>
            </a:pPr>
            <a:r>
              <a:rPr lang="en-IN" sz="1800" b="0" i="0" dirty="0">
                <a:solidFill>
                  <a:srgbClr val="374151"/>
                </a:solidFill>
                <a:effectLst/>
                <a:latin typeface="Söhne"/>
              </a:rPr>
              <a:t>A platykurtic distribution has a flatter peak and lighter tails compared to a normal distribution.</a:t>
            </a:r>
          </a:p>
          <a:p>
            <a:pPr marL="742950" lvl="1" indent="-285750" algn="l">
              <a:buFont typeface="+mj-lt"/>
              <a:buAutoNum type="arabicPeriod"/>
            </a:pPr>
            <a:r>
              <a:rPr lang="en-IN" sz="1800" b="1" i="0" dirty="0">
                <a:solidFill>
                  <a:srgbClr val="374151"/>
                </a:solidFill>
                <a:effectLst/>
                <a:latin typeface="Söhne"/>
              </a:rPr>
              <a:t>Kurtosis Value:</a:t>
            </a:r>
            <a:r>
              <a:rPr lang="en-IN" sz="1800" b="0" i="0" dirty="0">
                <a:solidFill>
                  <a:srgbClr val="374151"/>
                </a:solidFill>
                <a:effectLst/>
                <a:latin typeface="Söhne"/>
              </a:rPr>
              <a:t> Kurtosis &lt; 3 (Negative Kurtosis)</a:t>
            </a:r>
          </a:p>
          <a:p>
            <a:pPr marL="742950" lvl="1" indent="-285750" algn="l">
              <a:buFont typeface="+mj-lt"/>
              <a:buAutoNum type="arabicPeriod"/>
            </a:pPr>
            <a:endParaRPr lang="en-IN" sz="1800" dirty="0">
              <a:solidFill>
                <a:srgbClr val="374151"/>
              </a:solidFill>
              <a:latin typeface="Söhne"/>
            </a:endParaRPr>
          </a:p>
          <a:p>
            <a:pPr marL="742950" lvl="1" indent="-285750" algn="l">
              <a:buFont typeface="+mj-lt"/>
              <a:buAutoNum type="arabicPeriod"/>
            </a:pPr>
            <a:endParaRPr lang="en-IN" sz="1800" b="0" i="0" dirty="0">
              <a:solidFill>
                <a:srgbClr val="374151"/>
              </a:solidFill>
              <a:effectLst/>
              <a:latin typeface="Söhne"/>
            </a:endParaRPr>
          </a:p>
          <a:p>
            <a:endParaRPr lang="en-IN" sz="2000" dirty="0"/>
          </a:p>
        </p:txBody>
      </p:sp>
      <p:pic>
        <p:nvPicPr>
          <p:cNvPr id="4" name="Picture 3">
            <a:extLst>
              <a:ext uri="{FF2B5EF4-FFF2-40B4-BE49-F238E27FC236}">
                <a16:creationId xmlns:a16="http://schemas.microsoft.com/office/drawing/2014/main" id="{221F35D1-DDAD-709B-C6D3-2E17F91EC86F}"/>
              </a:ext>
            </a:extLst>
          </p:cNvPr>
          <p:cNvPicPr>
            <a:picLocks noChangeAspect="1"/>
          </p:cNvPicPr>
          <p:nvPr/>
        </p:nvPicPr>
        <p:blipFill>
          <a:blip r:embed="rId2"/>
          <a:stretch>
            <a:fillRect/>
          </a:stretch>
        </p:blipFill>
        <p:spPr>
          <a:xfrm>
            <a:off x="8256240" y="2636912"/>
            <a:ext cx="3808462" cy="2288876"/>
          </a:xfrm>
          <a:prstGeom prst="rect">
            <a:avLst/>
          </a:prstGeom>
        </p:spPr>
      </p:pic>
    </p:spTree>
    <p:extLst>
      <p:ext uri="{BB962C8B-B14F-4D97-AF65-F5344CB8AC3E}">
        <p14:creationId xmlns:p14="http://schemas.microsoft.com/office/powerpoint/2010/main" val="543779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00544-5E5B-3AB2-ED0E-4D940933E812}"/>
              </a:ext>
            </a:extLst>
          </p:cNvPr>
          <p:cNvSpPr>
            <a:spLocks noGrp="1"/>
          </p:cNvSpPr>
          <p:nvPr>
            <p:ph type="title"/>
          </p:nvPr>
        </p:nvSpPr>
        <p:spPr/>
        <p:txBody>
          <a:bodyPr/>
          <a:lstStyle/>
          <a:p>
            <a:r>
              <a:rPr lang="en-IN" i="0" dirty="0">
                <a:effectLst/>
                <a:latin typeface="Söhne"/>
              </a:rPr>
              <a:t>Example: Exam Scores Distribution</a:t>
            </a:r>
            <a:endParaRPr lang="en-IN" dirty="0"/>
          </a:p>
        </p:txBody>
      </p:sp>
      <p:sp>
        <p:nvSpPr>
          <p:cNvPr id="3" name="Content Placeholder 2">
            <a:extLst>
              <a:ext uri="{FF2B5EF4-FFF2-40B4-BE49-F238E27FC236}">
                <a16:creationId xmlns:a16="http://schemas.microsoft.com/office/drawing/2014/main" id="{D6FB95AF-1243-D3D8-9484-566813607F67}"/>
              </a:ext>
            </a:extLst>
          </p:cNvPr>
          <p:cNvSpPr>
            <a:spLocks noGrp="1"/>
          </p:cNvSpPr>
          <p:nvPr>
            <p:ph idx="1"/>
          </p:nvPr>
        </p:nvSpPr>
        <p:spPr/>
        <p:txBody>
          <a:bodyPr>
            <a:normAutofit fontScale="85000" lnSpcReduction="20000"/>
          </a:bodyPr>
          <a:lstStyle/>
          <a:p>
            <a:pPr algn="l"/>
            <a:r>
              <a:rPr lang="en-US" b="0" i="0" dirty="0">
                <a:effectLst/>
                <a:latin typeface="Söhne"/>
              </a:rPr>
              <a:t>Scenario:</a:t>
            </a:r>
          </a:p>
          <a:p>
            <a:pPr marL="0" indent="0" algn="l">
              <a:buNone/>
            </a:pPr>
            <a:r>
              <a:rPr lang="en-US" b="0" i="0" dirty="0">
                <a:solidFill>
                  <a:srgbClr val="374151"/>
                </a:solidFill>
                <a:effectLst/>
                <a:latin typeface="Söhne"/>
              </a:rPr>
              <a:t>You're an educator analyzing the distribution of exam scores for two different classes (Class A and Class B) to understand their shapes and characteristics.</a:t>
            </a:r>
          </a:p>
          <a:p>
            <a:pPr algn="l"/>
            <a:r>
              <a:rPr lang="en-US" b="0" i="0" dirty="0">
                <a:effectLst/>
                <a:latin typeface="Söhne"/>
              </a:rPr>
              <a:t>Data:</a:t>
            </a:r>
          </a:p>
          <a:p>
            <a:pPr marL="0" indent="0" algn="l">
              <a:buNone/>
            </a:pPr>
            <a:r>
              <a:rPr lang="en-US" b="1" i="0" dirty="0">
                <a:solidFill>
                  <a:srgbClr val="374151"/>
                </a:solidFill>
                <a:effectLst/>
                <a:latin typeface="Söhne"/>
              </a:rPr>
              <a:t>	Class A Scores:</a:t>
            </a:r>
            <a:r>
              <a:rPr lang="en-US" b="0" i="0" dirty="0">
                <a:solidFill>
                  <a:srgbClr val="374151"/>
                </a:solidFill>
                <a:effectLst/>
                <a:latin typeface="Söhne"/>
              </a:rPr>
              <a:t> 78, 82, 85, 88, 90, 92, 94, 96, 98, 100</a:t>
            </a:r>
          </a:p>
          <a:p>
            <a:pPr marL="0" indent="0" algn="l">
              <a:buNone/>
            </a:pPr>
            <a:r>
              <a:rPr lang="en-US" b="1" i="0" dirty="0">
                <a:solidFill>
                  <a:srgbClr val="374151"/>
                </a:solidFill>
                <a:effectLst/>
                <a:latin typeface="Söhne"/>
              </a:rPr>
              <a:t>	Class B Scores:</a:t>
            </a:r>
            <a:r>
              <a:rPr lang="en-US" b="0" i="0" dirty="0">
                <a:solidFill>
                  <a:srgbClr val="374151"/>
                </a:solidFill>
                <a:effectLst/>
                <a:latin typeface="Söhne"/>
              </a:rPr>
              <a:t> 70, 75, 80, 85, 90, 95, 100, 100, 100, 100</a:t>
            </a:r>
          </a:p>
          <a:p>
            <a:pPr algn="l"/>
            <a:r>
              <a:rPr lang="en-US" b="0" i="0" dirty="0">
                <a:effectLst/>
                <a:latin typeface="Söhne"/>
              </a:rPr>
              <a:t>Application:</a:t>
            </a:r>
          </a:p>
          <a:p>
            <a:pPr algn="l">
              <a:buFont typeface="+mj-lt"/>
              <a:buAutoNum type="arabicPeriod"/>
            </a:pPr>
            <a:r>
              <a:rPr lang="en-US" b="1" i="0" dirty="0">
                <a:solidFill>
                  <a:srgbClr val="374151"/>
                </a:solidFill>
                <a:effectLst/>
                <a:latin typeface="Söhne"/>
              </a:rPr>
              <a:t>Calculation of Kurtosis:</a:t>
            </a:r>
            <a:r>
              <a:rPr lang="en-US" b="0" i="0" dirty="0">
                <a:solidFill>
                  <a:srgbClr val="374151"/>
                </a:solidFill>
                <a:effectLst/>
                <a:latin typeface="Söhne"/>
              </a:rPr>
              <a:t> Compute the kurtosis for both Class A and Class B to understand the shape of their score distributions.</a:t>
            </a:r>
          </a:p>
          <a:p>
            <a:pPr algn="l">
              <a:buFont typeface="+mj-lt"/>
              <a:buAutoNum type="arabicPeriod"/>
            </a:pPr>
            <a:r>
              <a:rPr lang="en-US" b="1" i="0" dirty="0">
                <a:solidFill>
                  <a:srgbClr val="374151"/>
                </a:solidFill>
                <a:effectLst/>
                <a:latin typeface="Söhne"/>
              </a:rPr>
              <a:t>Interpretation:</a:t>
            </a:r>
            <a:r>
              <a:rPr lang="en-US" b="0" i="0" dirty="0">
                <a:solidFill>
                  <a:srgbClr val="374151"/>
                </a:solidFill>
                <a:effectLst/>
                <a:latin typeface="Söhne"/>
              </a:rPr>
              <a:t> Analyze the obtained kurtosis values. Positive kurtosis suggests heavier tails or a sharper peak compared to a normal distribution, while negative kurtosis suggests lighter tails or a flatter peak.</a:t>
            </a:r>
          </a:p>
          <a:p>
            <a:endParaRPr lang="en-IN" dirty="0"/>
          </a:p>
        </p:txBody>
      </p:sp>
    </p:spTree>
    <p:extLst>
      <p:ext uri="{BB962C8B-B14F-4D97-AF65-F5344CB8AC3E}">
        <p14:creationId xmlns:p14="http://schemas.microsoft.com/office/powerpoint/2010/main" val="1275920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53C3E-F5A3-07C6-D4DC-42361FE2E281}"/>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FC22E020-327F-07C2-8F7D-C2BF8C426713}"/>
              </a:ext>
            </a:extLst>
          </p:cNvPr>
          <p:cNvSpPr>
            <a:spLocks noGrp="1"/>
          </p:cNvSpPr>
          <p:nvPr>
            <p:ph idx="1"/>
          </p:nvPr>
        </p:nvSpPr>
        <p:spPr/>
        <p:txBody>
          <a:bodyPr/>
          <a:lstStyle/>
          <a:p>
            <a:pPr algn="l"/>
            <a:r>
              <a:rPr lang="en-US" b="0" i="0" dirty="0">
                <a:solidFill>
                  <a:srgbClr val="374151"/>
                </a:solidFill>
                <a:effectLst/>
                <a:latin typeface="Söhne"/>
              </a:rPr>
              <a:t>Let's assume the calculated kurtosis values are:</a:t>
            </a:r>
          </a:p>
          <a:p>
            <a:pPr algn="l">
              <a:buFont typeface="Arial" panose="020B0604020202020204" pitchFamily="34" charset="0"/>
              <a:buChar char="•"/>
            </a:pPr>
            <a:r>
              <a:rPr lang="en-US" b="1" i="0" dirty="0">
                <a:solidFill>
                  <a:srgbClr val="374151"/>
                </a:solidFill>
                <a:effectLst/>
                <a:latin typeface="Söhne"/>
              </a:rPr>
              <a:t>Class A Kurtosis:</a:t>
            </a:r>
            <a:r>
              <a:rPr lang="en-US" b="0" i="0" dirty="0">
                <a:solidFill>
                  <a:srgbClr val="374151"/>
                </a:solidFill>
                <a:effectLst/>
                <a:latin typeface="Söhne"/>
              </a:rPr>
              <a:t> </a:t>
            </a:r>
            <a:r>
              <a:rPr lang="en-US" b="0" i="0" dirty="0">
                <a:solidFill>
                  <a:srgbClr val="374151"/>
                </a:solidFill>
                <a:effectLst/>
                <a:latin typeface="KaTeX_Main"/>
              </a:rPr>
              <a:t>1.8</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Class B Kurtosis:</a:t>
            </a:r>
            <a:r>
              <a:rPr lang="en-US" b="0" i="0" dirty="0">
                <a:solidFill>
                  <a:srgbClr val="374151"/>
                </a:solidFill>
                <a:effectLst/>
                <a:latin typeface="Söhne"/>
              </a:rPr>
              <a:t> </a:t>
            </a:r>
            <a:r>
              <a:rPr lang="en-US" b="0" i="0" dirty="0">
                <a:solidFill>
                  <a:srgbClr val="374151"/>
                </a:solidFill>
                <a:effectLst/>
                <a:latin typeface="KaTeX_Main"/>
              </a:rPr>
              <a:t>2.9</a:t>
            </a:r>
            <a:endParaRPr lang="en-US" b="0" i="0" dirty="0">
              <a:solidFill>
                <a:srgbClr val="374151"/>
              </a:solidFill>
              <a:effectLst/>
              <a:latin typeface="Söhne"/>
            </a:endParaRPr>
          </a:p>
          <a:p>
            <a:pPr algn="l">
              <a:buFont typeface="Arial" panose="020B0604020202020204" pitchFamily="34" charset="0"/>
              <a:buChar char="•"/>
            </a:pPr>
            <a:r>
              <a:rPr lang="en-US" b="1" i="0" dirty="0">
                <a:solidFill>
                  <a:srgbClr val="374151"/>
                </a:solidFill>
                <a:effectLst/>
                <a:latin typeface="Söhne"/>
              </a:rPr>
              <a:t>Interpretation:</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1" i="0" dirty="0">
                <a:solidFill>
                  <a:srgbClr val="374151"/>
                </a:solidFill>
                <a:effectLst/>
                <a:latin typeface="Söhne"/>
              </a:rPr>
              <a:t>Class A (Kurtosis = 1.8):</a:t>
            </a:r>
            <a:r>
              <a:rPr lang="en-US" b="0" i="0" dirty="0">
                <a:solidFill>
                  <a:srgbClr val="374151"/>
                </a:solidFill>
                <a:effectLst/>
                <a:latin typeface="Söhne"/>
              </a:rPr>
              <a:t> Indicates a distribution with somewhat heavier tails and a sharper peak compared to a normal distribution, suggesting some presence of extreme values.</a:t>
            </a:r>
          </a:p>
          <a:p>
            <a:pPr marL="742950" lvl="1" indent="-285750" algn="l">
              <a:buFont typeface="Arial" panose="020B0604020202020204" pitchFamily="34" charset="0"/>
              <a:buChar char="•"/>
            </a:pPr>
            <a:r>
              <a:rPr lang="en-US" b="1" i="0" dirty="0">
                <a:solidFill>
                  <a:srgbClr val="374151"/>
                </a:solidFill>
                <a:effectLst/>
                <a:latin typeface="Söhne"/>
              </a:rPr>
              <a:t>Class B (Kurtosis = 2.9):</a:t>
            </a:r>
            <a:r>
              <a:rPr lang="en-US" b="0" i="0" dirty="0">
                <a:solidFill>
                  <a:srgbClr val="374151"/>
                </a:solidFill>
                <a:effectLst/>
                <a:latin typeface="Söhne"/>
              </a:rPr>
              <a:t> Indicates a distribution with even heavier tails and a much sharper peak than Class A, potentially suggesting a higher concentration of extreme values (e.g., higher number of perfect scores).</a:t>
            </a:r>
          </a:p>
          <a:p>
            <a:endParaRPr lang="en-IN" dirty="0"/>
          </a:p>
        </p:txBody>
      </p:sp>
    </p:spTree>
    <p:extLst>
      <p:ext uri="{BB962C8B-B14F-4D97-AF65-F5344CB8AC3E}">
        <p14:creationId xmlns:p14="http://schemas.microsoft.com/office/powerpoint/2010/main" val="28364828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687D6-2012-4443-DE32-C407867440BA}"/>
              </a:ext>
            </a:extLst>
          </p:cNvPr>
          <p:cNvSpPr>
            <a:spLocks noGrp="1"/>
          </p:cNvSpPr>
          <p:nvPr>
            <p:ph type="title"/>
          </p:nvPr>
        </p:nvSpPr>
        <p:spPr/>
        <p:txBody>
          <a:bodyPr/>
          <a:lstStyle/>
          <a:p>
            <a:r>
              <a:rPr lang="en-US" dirty="0"/>
              <a:t>Example: Calculation</a:t>
            </a:r>
            <a:endParaRPr lang="en-IN" dirty="0"/>
          </a:p>
        </p:txBody>
      </p:sp>
      <p:sp>
        <p:nvSpPr>
          <p:cNvPr id="3" name="Content Placeholder 2">
            <a:extLst>
              <a:ext uri="{FF2B5EF4-FFF2-40B4-BE49-F238E27FC236}">
                <a16:creationId xmlns:a16="http://schemas.microsoft.com/office/drawing/2014/main" id="{D74B8251-427A-FEE6-0332-946C84D56581}"/>
              </a:ext>
            </a:extLst>
          </p:cNvPr>
          <p:cNvSpPr>
            <a:spLocks noGrp="1"/>
          </p:cNvSpPr>
          <p:nvPr>
            <p:ph idx="1"/>
          </p:nvPr>
        </p:nvSpPr>
        <p:spPr/>
        <p:txBody>
          <a:bodyPr>
            <a:normAutofit fontScale="92500"/>
          </a:bodyPr>
          <a:lstStyle/>
          <a:p>
            <a:r>
              <a:rPr lang="en-US" b="0" i="1" dirty="0">
                <a:solidFill>
                  <a:srgbClr val="555555"/>
                </a:solidFill>
                <a:effectLst/>
                <a:latin typeface="Mulish"/>
              </a:rPr>
              <a:t>Using the data (12  13  54  56  25), determine the type of kurtosis present.</a:t>
            </a:r>
          </a:p>
          <a:p>
            <a:r>
              <a:rPr lang="en-US" i="1" dirty="0">
                <a:solidFill>
                  <a:srgbClr val="555555"/>
                </a:solidFill>
                <a:latin typeface="Mulish"/>
              </a:rPr>
              <a:t>Solution</a:t>
            </a:r>
          </a:p>
          <a:p>
            <a:endParaRPr lang="en-US" i="1" dirty="0">
              <a:solidFill>
                <a:srgbClr val="555555"/>
              </a:solidFill>
              <a:latin typeface="Mulish"/>
            </a:endParaRPr>
          </a:p>
          <a:p>
            <a:endParaRPr lang="en-US" i="1" dirty="0">
              <a:solidFill>
                <a:srgbClr val="555555"/>
              </a:solidFill>
              <a:latin typeface="Mulish"/>
            </a:endParaRPr>
          </a:p>
          <a:p>
            <a:endParaRPr lang="en-US" i="1" dirty="0">
              <a:solidFill>
                <a:srgbClr val="555555"/>
              </a:solidFill>
              <a:latin typeface="Mulish"/>
            </a:endParaRPr>
          </a:p>
          <a:p>
            <a:endParaRPr lang="en-US" i="1" dirty="0">
              <a:solidFill>
                <a:srgbClr val="555555"/>
              </a:solidFill>
              <a:latin typeface="Mulish"/>
            </a:endParaRPr>
          </a:p>
          <a:p>
            <a:pPr algn="l"/>
            <a:r>
              <a:rPr lang="en-US" b="0" i="1" dirty="0">
                <a:solidFill>
                  <a:srgbClr val="555555"/>
                </a:solidFill>
                <a:effectLst/>
                <a:latin typeface="Mulish"/>
              </a:rPr>
              <a:t>Next, we subtract 3 from the sample kurtosis and get the excess kurtosis.</a:t>
            </a:r>
          </a:p>
          <a:p>
            <a:pPr algn="l"/>
            <a:r>
              <a:rPr lang="en-US" b="0" i="1" dirty="0">
                <a:solidFill>
                  <a:srgbClr val="555555"/>
                </a:solidFill>
                <a:effectLst/>
                <a:latin typeface="Mulish"/>
              </a:rPr>
              <a:t>Thus, </a:t>
            </a:r>
            <a:r>
              <a:rPr lang="en-US" b="0" i="0" dirty="0">
                <a:solidFill>
                  <a:srgbClr val="555555"/>
                </a:solidFill>
                <a:effectLst/>
                <a:latin typeface="MJXc-TeX-main-R"/>
              </a:rPr>
              <a:t>excess kurtosis=0.7861–3=−2.2139</a:t>
            </a:r>
            <a:endParaRPr lang="en-US" b="0" i="1" dirty="0">
              <a:solidFill>
                <a:srgbClr val="555555"/>
              </a:solidFill>
              <a:effectLst/>
              <a:latin typeface="Mulish"/>
            </a:endParaRPr>
          </a:p>
          <a:p>
            <a:pPr algn="l"/>
            <a:r>
              <a:rPr lang="en-US" b="0" i="1" dirty="0">
                <a:solidFill>
                  <a:srgbClr val="555555"/>
                </a:solidFill>
                <a:effectLst/>
                <a:latin typeface="Mulish"/>
              </a:rPr>
              <a:t>Since the excess kurtosis is negative, we have a platykurtic distribution.</a:t>
            </a:r>
          </a:p>
          <a:p>
            <a:endParaRPr lang="en-US" i="1" dirty="0">
              <a:solidFill>
                <a:srgbClr val="555555"/>
              </a:solidFill>
              <a:latin typeface="Mulish"/>
            </a:endParaRPr>
          </a:p>
          <a:p>
            <a:endParaRPr lang="en-IN" dirty="0"/>
          </a:p>
        </p:txBody>
      </p:sp>
      <p:pic>
        <p:nvPicPr>
          <p:cNvPr id="5" name="Picture 4">
            <a:extLst>
              <a:ext uri="{FF2B5EF4-FFF2-40B4-BE49-F238E27FC236}">
                <a16:creationId xmlns:a16="http://schemas.microsoft.com/office/drawing/2014/main" id="{FC2ACCC5-D125-4A90-7D46-F7B798767134}"/>
              </a:ext>
            </a:extLst>
          </p:cNvPr>
          <p:cNvPicPr>
            <a:picLocks noChangeAspect="1"/>
          </p:cNvPicPr>
          <p:nvPr/>
        </p:nvPicPr>
        <p:blipFill>
          <a:blip r:embed="rId2"/>
          <a:stretch>
            <a:fillRect/>
          </a:stretch>
        </p:blipFill>
        <p:spPr>
          <a:xfrm>
            <a:off x="9389826" y="2763656"/>
            <a:ext cx="2088232" cy="454384"/>
          </a:xfrm>
          <a:prstGeom prst="rect">
            <a:avLst/>
          </a:prstGeom>
        </p:spPr>
      </p:pic>
      <p:pic>
        <p:nvPicPr>
          <p:cNvPr id="6" name="Picture 5">
            <a:extLst>
              <a:ext uri="{FF2B5EF4-FFF2-40B4-BE49-F238E27FC236}">
                <a16:creationId xmlns:a16="http://schemas.microsoft.com/office/drawing/2014/main" id="{B4702896-90F1-A501-6453-55BA8C85BADF}"/>
              </a:ext>
            </a:extLst>
          </p:cNvPr>
          <p:cNvPicPr>
            <a:picLocks noChangeAspect="1"/>
          </p:cNvPicPr>
          <p:nvPr/>
        </p:nvPicPr>
        <p:blipFill>
          <a:blip r:embed="rId3"/>
          <a:stretch>
            <a:fillRect/>
          </a:stretch>
        </p:blipFill>
        <p:spPr>
          <a:xfrm>
            <a:off x="2207568" y="3417805"/>
            <a:ext cx="7348988" cy="961427"/>
          </a:xfrm>
          <a:prstGeom prst="rect">
            <a:avLst/>
          </a:prstGeom>
        </p:spPr>
      </p:pic>
      <p:pic>
        <p:nvPicPr>
          <p:cNvPr id="7" name="Picture 6">
            <a:extLst>
              <a:ext uri="{FF2B5EF4-FFF2-40B4-BE49-F238E27FC236}">
                <a16:creationId xmlns:a16="http://schemas.microsoft.com/office/drawing/2014/main" id="{D177F32E-51A9-23E4-186A-0016D1C4286A}"/>
              </a:ext>
            </a:extLst>
          </p:cNvPr>
          <p:cNvPicPr>
            <a:picLocks noChangeAspect="1"/>
          </p:cNvPicPr>
          <p:nvPr/>
        </p:nvPicPr>
        <p:blipFill>
          <a:blip r:embed="rId4"/>
          <a:stretch>
            <a:fillRect/>
          </a:stretch>
        </p:blipFill>
        <p:spPr>
          <a:xfrm>
            <a:off x="2114503" y="2639443"/>
            <a:ext cx="3451046" cy="801758"/>
          </a:xfrm>
          <a:prstGeom prst="rect">
            <a:avLst/>
          </a:prstGeom>
        </p:spPr>
      </p:pic>
      <p:pic>
        <p:nvPicPr>
          <p:cNvPr id="8" name="Picture 7">
            <a:extLst>
              <a:ext uri="{FF2B5EF4-FFF2-40B4-BE49-F238E27FC236}">
                <a16:creationId xmlns:a16="http://schemas.microsoft.com/office/drawing/2014/main" id="{AEC4A417-B11E-73B0-06B1-C5E79B08C59F}"/>
              </a:ext>
            </a:extLst>
          </p:cNvPr>
          <p:cNvPicPr>
            <a:picLocks noChangeAspect="1"/>
          </p:cNvPicPr>
          <p:nvPr/>
        </p:nvPicPr>
        <p:blipFill>
          <a:blip r:embed="rId5"/>
          <a:stretch>
            <a:fillRect/>
          </a:stretch>
        </p:blipFill>
        <p:spPr>
          <a:xfrm>
            <a:off x="5675124" y="2552671"/>
            <a:ext cx="3705906" cy="801758"/>
          </a:xfrm>
          <a:prstGeom prst="rect">
            <a:avLst/>
          </a:prstGeom>
        </p:spPr>
      </p:pic>
    </p:spTree>
    <p:extLst>
      <p:ext uri="{BB962C8B-B14F-4D97-AF65-F5344CB8AC3E}">
        <p14:creationId xmlns:p14="http://schemas.microsoft.com/office/powerpoint/2010/main" val="243855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DD59E-D7C3-4C1C-C85A-12A4E9B43DCD}"/>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BB16AE96-845C-F942-A7A4-B7C89A1A4F70}"/>
              </a:ext>
            </a:extLst>
          </p:cNvPr>
          <p:cNvSpPr>
            <a:spLocks noGrp="1"/>
          </p:cNvSpPr>
          <p:nvPr>
            <p:ph idx="1"/>
          </p:nvPr>
        </p:nvSpPr>
        <p:spPr/>
        <p:txBody>
          <a:bodyPr>
            <a:normAutofit fontScale="77500" lnSpcReduction="20000"/>
          </a:bodyPr>
          <a:lstStyle/>
          <a:p>
            <a:r>
              <a:rPr lang="en-IN" dirty="0"/>
              <a:t>import pandas as pd</a:t>
            </a:r>
          </a:p>
          <a:p>
            <a:endParaRPr lang="en-IN" dirty="0"/>
          </a:p>
          <a:p>
            <a:r>
              <a:rPr lang="en-IN" dirty="0"/>
              <a:t># Sample grades data</a:t>
            </a:r>
          </a:p>
          <a:p>
            <a:r>
              <a:rPr lang="en-IN" dirty="0"/>
              <a:t>grades = [75, 80, 82, 85, 88, 90, 92, 94, 96, 98, 100, 100, 100, 100]</a:t>
            </a:r>
          </a:p>
          <a:p>
            <a:endParaRPr lang="en-IN" dirty="0"/>
          </a:p>
          <a:p>
            <a:r>
              <a:rPr lang="en-IN" dirty="0"/>
              <a:t># Create a Pandas Series from the grades data</a:t>
            </a:r>
          </a:p>
          <a:p>
            <a:r>
              <a:rPr lang="en-IN" dirty="0" err="1"/>
              <a:t>grades_series</a:t>
            </a:r>
            <a:r>
              <a:rPr lang="en-IN" dirty="0"/>
              <a:t> = </a:t>
            </a:r>
            <a:r>
              <a:rPr lang="en-IN" dirty="0" err="1"/>
              <a:t>pd.Series</a:t>
            </a:r>
            <a:r>
              <a:rPr lang="en-IN" dirty="0"/>
              <a:t>(grades)</a:t>
            </a:r>
          </a:p>
          <a:p>
            <a:endParaRPr lang="en-IN" dirty="0"/>
          </a:p>
          <a:p>
            <a:r>
              <a:rPr lang="en-IN" dirty="0"/>
              <a:t># Calculate kurtosis using Pandas' kurtosis() function</a:t>
            </a:r>
          </a:p>
          <a:p>
            <a:r>
              <a:rPr lang="en-IN" dirty="0" err="1"/>
              <a:t>kurtosis_value</a:t>
            </a:r>
            <a:r>
              <a:rPr lang="en-IN" dirty="0"/>
              <a:t> = </a:t>
            </a:r>
            <a:r>
              <a:rPr lang="en-IN" dirty="0" err="1"/>
              <a:t>grades_series.kurtosis</a:t>
            </a:r>
            <a:r>
              <a:rPr lang="en-IN" dirty="0"/>
              <a:t>()</a:t>
            </a:r>
          </a:p>
          <a:p>
            <a:endParaRPr lang="en-IN" dirty="0"/>
          </a:p>
          <a:p>
            <a:r>
              <a:rPr lang="en-IN" dirty="0"/>
              <a:t>print("Kurtosis of the grades distribution:", </a:t>
            </a:r>
            <a:r>
              <a:rPr lang="en-IN" dirty="0" err="1"/>
              <a:t>kurtosis_value</a:t>
            </a:r>
            <a:r>
              <a:rPr lang="en-IN" dirty="0"/>
              <a:t>)</a:t>
            </a:r>
          </a:p>
          <a:p>
            <a:endParaRPr lang="en-IN" dirty="0"/>
          </a:p>
        </p:txBody>
      </p:sp>
    </p:spTree>
    <p:extLst>
      <p:ext uri="{BB962C8B-B14F-4D97-AF65-F5344CB8AC3E}">
        <p14:creationId xmlns:p14="http://schemas.microsoft.com/office/powerpoint/2010/main" val="1525089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D86D-E04D-59BA-F6D5-B76D56DF4689}"/>
              </a:ext>
            </a:extLst>
          </p:cNvPr>
          <p:cNvSpPr>
            <a:spLocks noGrp="1"/>
          </p:cNvSpPr>
          <p:nvPr>
            <p:ph type="title"/>
          </p:nvPr>
        </p:nvSpPr>
        <p:spPr/>
        <p:txBody>
          <a:bodyPr/>
          <a:lstStyle/>
          <a:p>
            <a:r>
              <a:rPr lang="en-IN" sz="2400" dirty="0"/>
              <a:t>Descriptive statistics</a:t>
            </a:r>
            <a:endParaRPr lang="en-IN" dirty="0"/>
          </a:p>
        </p:txBody>
      </p:sp>
      <p:sp>
        <p:nvSpPr>
          <p:cNvPr id="3" name="Text Placeholder 2">
            <a:extLst>
              <a:ext uri="{FF2B5EF4-FFF2-40B4-BE49-F238E27FC236}">
                <a16:creationId xmlns:a16="http://schemas.microsoft.com/office/drawing/2014/main" id="{89E19DD5-7140-C00F-7ADF-58EFAE54D7B9}"/>
              </a:ext>
            </a:extLst>
          </p:cNvPr>
          <p:cNvSpPr>
            <a:spLocks noGrp="1"/>
          </p:cNvSpPr>
          <p:nvPr>
            <p:ph type="body" idx="1"/>
          </p:nvPr>
        </p:nvSpPr>
        <p:spPr>
          <a:xfrm>
            <a:off x="442977" y="1124744"/>
            <a:ext cx="9109408" cy="3693319"/>
          </a:xfrm>
        </p:spPr>
        <p:txBody>
          <a:bodyPr/>
          <a:lstStyle/>
          <a:p>
            <a:pPr algn="l"/>
            <a:r>
              <a:rPr lang="en-US" sz="2400" dirty="0"/>
              <a:t>There are two types of descriptive statistics: </a:t>
            </a:r>
          </a:p>
          <a:p>
            <a:pPr marL="914400" lvl="1" indent="-457200" algn="l">
              <a:buAutoNum type="arabicPeriod"/>
            </a:pPr>
            <a:r>
              <a:rPr lang="en-US" sz="2400" dirty="0"/>
              <a:t>Measures of central tendency  </a:t>
            </a:r>
          </a:p>
          <a:p>
            <a:pPr marL="1257300" lvl="2" indent="-342900" algn="l">
              <a:buFont typeface="Arial" panose="020B0604020202020204" pitchFamily="34" charset="0"/>
              <a:buChar char="•"/>
            </a:pPr>
            <a:r>
              <a:rPr lang="en-US" sz="2400" i="1" dirty="0">
                <a:latin typeface="PalatinoLinotype-Roman"/>
              </a:rPr>
              <a:t>Mean</a:t>
            </a:r>
          </a:p>
          <a:p>
            <a:pPr marL="1257300" lvl="2" indent="-342900" algn="l">
              <a:buFont typeface="Arial" panose="020B0604020202020204" pitchFamily="34" charset="0"/>
              <a:buChar char="•"/>
            </a:pPr>
            <a:r>
              <a:rPr lang="en-US" sz="2400" i="1" dirty="0">
                <a:latin typeface="PalatinoLinotype-Roman"/>
              </a:rPr>
              <a:t>Median and </a:t>
            </a:r>
          </a:p>
          <a:p>
            <a:pPr marL="1257300" lvl="2" indent="-342900" algn="l">
              <a:buFont typeface="Arial" panose="020B0604020202020204" pitchFamily="34" charset="0"/>
              <a:buChar char="•"/>
            </a:pPr>
            <a:r>
              <a:rPr lang="en-US" sz="2400" i="1" dirty="0">
                <a:latin typeface="PalatinoLinotype-Roman"/>
              </a:rPr>
              <a:t>Mode</a:t>
            </a:r>
          </a:p>
          <a:p>
            <a:pPr marL="914400" lvl="1" indent="-457200" algn="l">
              <a:buAutoNum type="arabicPeriod"/>
            </a:pPr>
            <a:r>
              <a:rPr lang="en-US" sz="2400" dirty="0"/>
              <a:t>Measures of variability (spread)</a:t>
            </a:r>
          </a:p>
          <a:p>
            <a:pPr marL="1257300" lvl="2" indent="-342900" algn="l">
              <a:buFont typeface="Arial" panose="020B0604020202020204" pitchFamily="34" charset="0"/>
              <a:buChar char="•"/>
            </a:pPr>
            <a:r>
              <a:rPr lang="en-US" sz="2400" i="1" dirty="0">
                <a:latin typeface="PalatinoLinotype-Roman"/>
              </a:rPr>
              <a:t>Standard Deviation (variance), </a:t>
            </a:r>
          </a:p>
          <a:p>
            <a:pPr marL="1257300" lvl="2" indent="-342900" algn="l">
              <a:buFont typeface="Arial" panose="020B0604020202020204" pitchFamily="34" charset="0"/>
              <a:buChar char="•"/>
            </a:pPr>
            <a:r>
              <a:rPr lang="en-US" sz="2400" i="1" dirty="0">
                <a:latin typeface="PalatinoLinotype-Roman"/>
              </a:rPr>
              <a:t>kurtosis, </a:t>
            </a:r>
          </a:p>
          <a:p>
            <a:pPr marL="1257300" lvl="2" indent="-342900" algn="l">
              <a:buFont typeface="Arial" panose="020B0604020202020204" pitchFamily="34" charset="0"/>
              <a:buChar char="•"/>
            </a:pPr>
            <a:r>
              <a:rPr lang="en-US" sz="2400" i="1" dirty="0">
                <a:latin typeface="PalatinoLinotype-Roman"/>
              </a:rPr>
              <a:t>skewness, </a:t>
            </a:r>
          </a:p>
          <a:p>
            <a:pPr marL="1257300" lvl="2" indent="-342900" algn="l">
              <a:buFont typeface="Arial" panose="020B0604020202020204" pitchFamily="34" charset="0"/>
              <a:buChar char="•"/>
            </a:pPr>
            <a:r>
              <a:rPr lang="en-US" sz="2400" i="1" dirty="0">
                <a:latin typeface="PalatinoLinotype-Roman"/>
              </a:rPr>
              <a:t>minimum and maximum values of a variables.</a:t>
            </a:r>
            <a:r>
              <a:rPr lang="en-US" sz="2400" dirty="0">
                <a:latin typeface="PalatinoLinotype-Roman"/>
              </a:rPr>
              <a:t>	</a:t>
            </a:r>
            <a:endParaRPr lang="en-IN" dirty="0"/>
          </a:p>
        </p:txBody>
      </p:sp>
    </p:spTree>
    <p:extLst>
      <p:ext uri="{BB962C8B-B14F-4D97-AF65-F5344CB8AC3E}">
        <p14:creationId xmlns:p14="http://schemas.microsoft.com/office/powerpoint/2010/main" val="1865014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5FE7E-01E4-EC79-EE52-CEE8F6E8EEC3}"/>
              </a:ext>
            </a:extLst>
          </p:cNvPr>
          <p:cNvSpPr>
            <a:spLocks noGrp="1"/>
          </p:cNvSpPr>
          <p:nvPr>
            <p:ph type="title"/>
          </p:nvPr>
        </p:nvSpPr>
        <p:spPr/>
        <p:txBody>
          <a:bodyPr/>
          <a:lstStyle/>
          <a:p>
            <a:r>
              <a:rPr lang="en-US" dirty="0"/>
              <a:t>Exercise-4</a:t>
            </a:r>
            <a:endParaRPr lang="en-IN" dirty="0"/>
          </a:p>
        </p:txBody>
      </p:sp>
      <p:sp>
        <p:nvSpPr>
          <p:cNvPr id="3" name="Content Placeholder 2">
            <a:extLst>
              <a:ext uri="{FF2B5EF4-FFF2-40B4-BE49-F238E27FC236}">
                <a16:creationId xmlns:a16="http://schemas.microsoft.com/office/drawing/2014/main" id="{02A99EEB-52BC-99BD-7E7C-AAB87C062BB4}"/>
              </a:ext>
            </a:extLst>
          </p:cNvPr>
          <p:cNvSpPr>
            <a:spLocks noGrp="1"/>
          </p:cNvSpPr>
          <p:nvPr>
            <p:ph idx="1"/>
          </p:nvPr>
        </p:nvSpPr>
        <p:spPr/>
        <p:txBody>
          <a:bodyPr>
            <a:normAutofit fontScale="70000" lnSpcReduction="20000"/>
          </a:bodyPr>
          <a:lstStyle/>
          <a:p>
            <a:pPr algn="l"/>
            <a:r>
              <a:rPr lang="en-US" b="0" i="0" dirty="0">
                <a:effectLst/>
                <a:latin typeface="Söhne"/>
              </a:rPr>
              <a:t>Context:</a:t>
            </a:r>
          </a:p>
          <a:p>
            <a:pPr marL="0" indent="0" algn="l">
              <a:buNone/>
            </a:pPr>
            <a:r>
              <a:rPr lang="en-US" b="0" i="0" dirty="0">
                <a:solidFill>
                  <a:srgbClr val="374151"/>
                </a:solidFill>
                <a:effectLst/>
                <a:latin typeface="Söhne"/>
              </a:rPr>
              <a:t>You're a business analyst evaluating the monthly sales performance of two product lines (Product A and Product B) in a retail store. You want to understand the skewness and kurtosis of their monthly sales data to assess the distribution's shape and any deviations from a normal distribution.</a:t>
            </a:r>
          </a:p>
          <a:p>
            <a:pPr algn="l"/>
            <a:r>
              <a:rPr lang="en-US" b="0" i="0" dirty="0">
                <a:effectLst/>
                <a:latin typeface="Söhne"/>
              </a:rPr>
              <a:t>Data:</a:t>
            </a:r>
          </a:p>
          <a:p>
            <a:pPr marL="0" indent="0" algn="l">
              <a:buNone/>
            </a:pPr>
            <a:r>
              <a:rPr lang="en-US" b="1" i="0" dirty="0">
                <a:solidFill>
                  <a:srgbClr val="374151"/>
                </a:solidFill>
                <a:effectLst/>
                <a:latin typeface="Söhne"/>
              </a:rPr>
              <a:t>Monthly Sales Data for Product A:</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KaTeX_Main"/>
              </a:rPr>
              <a:t>$2000,$2500,$2200,$2400,$3000$2000,$2500,$2200,$2400,$3000</a:t>
            </a:r>
            <a:endParaRPr lang="en-US" b="0" i="0" dirty="0">
              <a:solidFill>
                <a:srgbClr val="374151"/>
              </a:solidFill>
              <a:effectLst/>
              <a:latin typeface="Söhne"/>
            </a:endParaRPr>
          </a:p>
          <a:p>
            <a:pPr marL="0" indent="0" algn="l">
              <a:buNone/>
            </a:pPr>
            <a:r>
              <a:rPr lang="en-US" b="1" i="0" dirty="0">
                <a:solidFill>
                  <a:srgbClr val="374151"/>
                </a:solidFill>
                <a:effectLst/>
                <a:latin typeface="Söhne"/>
              </a:rPr>
              <a:t>Monthly Sales Data for Product B:</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0" i="0" dirty="0">
                <a:solidFill>
                  <a:srgbClr val="374151"/>
                </a:solidFill>
                <a:effectLst/>
                <a:latin typeface="KaTeX_Main"/>
              </a:rPr>
              <a:t>$1500,$1800,$1600,$1700,$1400$1500,$1800,$1600,$1700,$1400</a:t>
            </a:r>
            <a:endParaRPr lang="en-US" b="0" i="0" dirty="0">
              <a:solidFill>
                <a:srgbClr val="374151"/>
              </a:solidFill>
              <a:effectLst/>
              <a:latin typeface="Söhne"/>
            </a:endParaRPr>
          </a:p>
          <a:p>
            <a:pPr algn="l"/>
            <a:r>
              <a:rPr lang="en-US" b="0" i="0" dirty="0">
                <a:effectLst/>
                <a:latin typeface="Söhne"/>
              </a:rPr>
              <a:t>Task:</a:t>
            </a:r>
          </a:p>
          <a:p>
            <a:pPr algn="l">
              <a:buFont typeface="+mj-lt"/>
              <a:buAutoNum type="arabicPeriod"/>
            </a:pPr>
            <a:r>
              <a:rPr lang="en-US" b="1" i="0" dirty="0">
                <a:solidFill>
                  <a:srgbClr val="374151"/>
                </a:solidFill>
                <a:effectLst/>
                <a:latin typeface="Söhne"/>
              </a:rPr>
              <a:t>Calculate Skewness and Kurtosis:</a:t>
            </a:r>
            <a:r>
              <a:rPr lang="en-US" b="0" i="0" dirty="0">
                <a:solidFill>
                  <a:srgbClr val="374151"/>
                </a:solidFill>
                <a:effectLst/>
                <a:latin typeface="Söhne"/>
              </a:rPr>
              <a:t> Compute the skewness and kurtosis for the sales data of both Product A and Product B to analyze the shape and tail behavior of their distributions.</a:t>
            </a:r>
          </a:p>
          <a:p>
            <a:pPr algn="l">
              <a:buFont typeface="+mj-lt"/>
              <a:buAutoNum type="arabicPeriod"/>
            </a:pPr>
            <a:r>
              <a:rPr lang="en-US" b="1" i="0" dirty="0">
                <a:solidFill>
                  <a:srgbClr val="374151"/>
                </a:solidFill>
                <a:effectLst/>
                <a:latin typeface="Söhne"/>
              </a:rPr>
              <a:t>Interpretation:</a:t>
            </a:r>
            <a:r>
              <a:rPr lang="en-US" b="0" i="0" dirty="0">
                <a:solidFill>
                  <a:srgbClr val="374151"/>
                </a:solidFill>
                <a:effectLst/>
                <a:latin typeface="Söhne"/>
              </a:rPr>
              <a:t> Interpret the skewness and kurtosis values obtained for both products to determine if there's any deviation from a normal distribution and any differences between the products' sales distributions.</a:t>
            </a:r>
          </a:p>
          <a:p>
            <a:endParaRPr lang="en-IN" dirty="0"/>
          </a:p>
        </p:txBody>
      </p:sp>
    </p:spTree>
    <p:extLst>
      <p:ext uri="{BB962C8B-B14F-4D97-AF65-F5344CB8AC3E}">
        <p14:creationId xmlns:p14="http://schemas.microsoft.com/office/powerpoint/2010/main" val="3550572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70968-0C68-A5BD-2CEB-6CC7A1B5B8AC}"/>
              </a:ext>
            </a:extLst>
          </p:cNvPr>
          <p:cNvSpPr>
            <a:spLocks noGrp="1"/>
          </p:cNvSpPr>
          <p:nvPr>
            <p:ph type="title"/>
          </p:nvPr>
        </p:nvSpPr>
        <p:spPr/>
        <p:txBody>
          <a:bodyPr/>
          <a:lstStyle/>
          <a:p>
            <a:r>
              <a:rPr lang="en-US" dirty="0"/>
              <a:t>Calculating Percentile</a:t>
            </a:r>
            <a:endParaRPr lang="en-IN" dirty="0"/>
          </a:p>
        </p:txBody>
      </p:sp>
      <p:sp>
        <p:nvSpPr>
          <p:cNvPr id="3" name="Content Placeholder 2">
            <a:extLst>
              <a:ext uri="{FF2B5EF4-FFF2-40B4-BE49-F238E27FC236}">
                <a16:creationId xmlns:a16="http://schemas.microsoft.com/office/drawing/2014/main" id="{C83FEFC6-4B57-ED84-84F3-4714610BDAAF}"/>
              </a:ext>
            </a:extLst>
          </p:cNvPr>
          <p:cNvSpPr>
            <a:spLocks noGrp="1"/>
          </p:cNvSpPr>
          <p:nvPr>
            <p:ph idx="1"/>
          </p:nvPr>
        </p:nvSpPr>
        <p:spPr/>
        <p:txBody>
          <a:bodyPr>
            <a:normAutofit/>
          </a:bodyPr>
          <a:lstStyle/>
          <a:p>
            <a:r>
              <a:rPr lang="en-US" sz="1800" b="0" i="0" u="none" strike="noStrike" baseline="0" dirty="0">
                <a:latin typeface="PalatinoLinotype-Roman"/>
              </a:rPr>
              <a:t>Percentiles measure the percentage of values in any dataset that lie below a certain value.</a:t>
            </a:r>
          </a:p>
          <a:p>
            <a:endParaRPr lang="en-US" sz="1800" dirty="0">
              <a:latin typeface="PalatinoLinotype-Roman"/>
            </a:endParaRPr>
          </a:p>
          <a:p>
            <a:endParaRPr lang="en-US" sz="1800" dirty="0">
              <a:latin typeface="PalatinoLinotype-Roman"/>
            </a:endParaRPr>
          </a:p>
          <a:p>
            <a:endParaRPr lang="en-US" sz="1800" dirty="0">
              <a:latin typeface="PalatinoLinotype-Roman"/>
            </a:endParaRPr>
          </a:p>
          <a:p>
            <a:pPr algn="l"/>
            <a:r>
              <a:rPr lang="en-US" sz="1800" b="0" i="0" u="none" strike="noStrike" baseline="0" dirty="0">
                <a:latin typeface="PalatinoLinotype-Roman"/>
              </a:rPr>
              <a:t>Suppose we have the given data: 1, 2, 2, 3, 4, 5, 6, 7, 7, 8, 9, 10. Then the percentile value of 4</a:t>
            </a:r>
          </a:p>
          <a:p>
            <a:pPr algn="l"/>
            <a:r>
              <a:rPr lang="en-IN" sz="1800" b="0" i="0" u="none" strike="noStrike" baseline="0" dirty="0">
                <a:latin typeface="PalatinoLinotype-Roman"/>
              </a:rPr>
              <a:t>= (4/12) * 100 = 33.33%.</a:t>
            </a:r>
          </a:p>
          <a:p>
            <a:pPr algn="l"/>
            <a:r>
              <a:rPr lang="en-US" sz="1800" b="0" i="0" u="none" strike="noStrike" baseline="0" dirty="0">
                <a:latin typeface="PalatinoLinotype-Roman"/>
              </a:rPr>
              <a:t>This simply means that 33.33% of the data is less than 4.</a:t>
            </a:r>
          </a:p>
          <a:p>
            <a:pPr algn="l"/>
            <a:endParaRPr lang="en-US" sz="1800" dirty="0">
              <a:latin typeface="PalatinoLinotype-Roman"/>
            </a:endParaRPr>
          </a:p>
          <a:p>
            <a:pPr algn="l"/>
            <a:r>
              <a:rPr lang="en-IN" sz="1800" b="0" i="0" u="none" strike="noStrike" baseline="0" dirty="0">
                <a:latin typeface="FreeMono"/>
              </a:rPr>
              <a:t>height = </a:t>
            </a:r>
            <a:r>
              <a:rPr lang="en-IN" sz="1800" b="0" i="0" u="none" strike="noStrike" baseline="0" dirty="0" err="1">
                <a:latin typeface="FreeMono"/>
              </a:rPr>
              <a:t>df</a:t>
            </a:r>
            <a:r>
              <a:rPr lang="en-IN" sz="1800" b="0" i="0" u="none" strike="noStrike" baseline="0" dirty="0">
                <a:latin typeface="FreeMono"/>
              </a:rPr>
              <a:t>["height"]</a:t>
            </a:r>
          </a:p>
          <a:p>
            <a:pPr algn="l"/>
            <a:r>
              <a:rPr lang="en-IN" sz="1800" b="0" i="0" u="none" strike="noStrike" baseline="0" dirty="0">
                <a:latin typeface="FreeMono"/>
              </a:rPr>
              <a:t>percentile = </a:t>
            </a:r>
            <a:r>
              <a:rPr lang="en-IN" sz="1800" b="0" i="0" u="none" strike="noStrike" baseline="0" dirty="0" err="1">
                <a:latin typeface="FreeMono"/>
              </a:rPr>
              <a:t>np.percentile</a:t>
            </a:r>
            <a:r>
              <a:rPr lang="en-IN" sz="1800" b="0" i="0" u="none" strike="noStrike" baseline="0" dirty="0">
                <a:latin typeface="FreeMono"/>
              </a:rPr>
              <a:t>(height, 50,)</a:t>
            </a:r>
          </a:p>
          <a:p>
            <a:pPr algn="l"/>
            <a:r>
              <a:rPr lang="en-IN" sz="1800" b="0" i="0" u="none" strike="noStrike" baseline="0" dirty="0">
                <a:latin typeface="FreeMono"/>
              </a:rPr>
              <a:t>print(percentile)</a:t>
            </a:r>
            <a:endParaRPr lang="en-IN" dirty="0"/>
          </a:p>
        </p:txBody>
      </p:sp>
      <p:pic>
        <p:nvPicPr>
          <p:cNvPr id="6" name="Picture 5">
            <a:extLst>
              <a:ext uri="{FF2B5EF4-FFF2-40B4-BE49-F238E27FC236}">
                <a16:creationId xmlns:a16="http://schemas.microsoft.com/office/drawing/2014/main" id="{A3308D25-7C02-209B-DCA8-FEF5B195B03B}"/>
              </a:ext>
            </a:extLst>
          </p:cNvPr>
          <p:cNvPicPr>
            <a:picLocks noChangeAspect="1"/>
          </p:cNvPicPr>
          <p:nvPr/>
        </p:nvPicPr>
        <p:blipFill>
          <a:blip r:embed="rId3"/>
          <a:stretch>
            <a:fillRect/>
          </a:stretch>
        </p:blipFill>
        <p:spPr>
          <a:xfrm>
            <a:off x="1991544" y="2492896"/>
            <a:ext cx="7757656" cy="720080"/>
          </a:xfrm>
          <a:prstGeom prst="rect">
            <a:avLst/>
          </a:prstGeom>
        </p:spPr>
      </p:pic>
    </p:spTree>
    <p:extLst>
      <p:ext uri="{BB962C8B-B14F-4D97-AF65-F5344CB8AC3E}">
        <p14:creationId xmlns:p14="http://schemas.microsoft.com/office/powerpoint/2010/main" val="742217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D044E-5EF0-E2B9-29A6-C0F396ACA0E1}"/>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A3DCC207-0B2B-4C11-D8FD-7D98048C6ABB}"/>
              </a:ext>
            </a:extLst>
          </p:cNvPr>
          <p:cNvSpPr>
            <a:spLocks noGrp="1"/>
          </p:cNvSpPr>
          <p:nvPr>
            <p:ph idx="1"/>
          </p:nvPr>
        </p:nvSpPr>
        <p:spPr/>
        <p:txBody>
          <a:bodyPr>
            <a:normAutofit fontScale="55000" lnSpcReduction="20000"/>
          </a:bodyPr>
          <a:lstStyle/>
          <a:p>
            <a:pPr marL="0" indent="0">
              <a:buNone/>
            </a:pPr>
            <a:r>
              <a:rPr lang="en-IN" b="1" dirty="0">
                <a:solidFill>
                  <a:srgbClr val="AF00DB"/>
                </a:solidFill>
                <a:effectLst/>
                <a:latin typeface="Courier New" panose="02070309020205020404" pitchFamily="49" charset="0"/>
              </a:rPr>
              <a:t>import</a:t>
            </a:r>
            <a:r>
              <a:rPr lang="en-IN" b="1" dirty="0">
                <a:solidFill>
                  <a:srgbClr val="000000"/>
                </a:solidFill>
                <a:effectLst/>
                <a:latin typeface="Courier New" panose="02070309020205020404" pitchFamily="49" charset="0"/>
              </a:rPr>
              <a:t> </a:t>
            </a:r>
            <a:r>
              <a:rPr lang="en-IN" b="1" dirty="0" err="1">
                <a:solidFill>
                  <a:srgbClr val="000000"/>
                </a:solidFill>
                <a:effectLst/>
                <a:latin typeface="Courier New" panose="02070309020205020404" pitchFamily="49" charset="0"/>
              </a:rPr>
              <a:t>numpy</a:t>
            </a:r>
            <a:r>
              <a:rPr lang="en-IN" b="1" dirty="0">
                <a:solidFill>
                  <a:srgbClr val="000000"/>
                </a:solidFill>
                <a:effectLst/>
                <a:latin typeface="Courier New" panose="02070309020205020404" pitchFamily="49" charset="0"/>
              </a:rPr>
              <a:t> </a:t>
            </a:r>
            <a:r>
              <a:rPr lang="en-IN" b="1" dirty="0">
                <a:solidFill>
                  <a:srgbClr val="AF00DB"/>
                </a:solidFill>
                <a:effectLst/>
                <a:latin typeface="Courier New" panose="02070309020205020404" pitchFamily="49" charset="0"/>
              </a:rPr>
              <a:t>as</a:t>
            </a:r>
            <a:r>
              <a:rPr lang="en-IN" b="1" dirty="0">
                <a:solidFill>
                  <a:srgbClr val="000000"/>
                </a:solidFill>
                <a:effectLst/>
                <a:latin typeface="Courier New" panose="02070309020205020404" pitchFamily="49" charset="0"/>
              </a:rPr>
              <a:t> np</a:t>
            </a:r>
          </a:p>
          <a:p>
            <a:pPr marL="0" indent="0">
              <a:buNone/>
            </a:pPr>
            <a:br>
              <a:rPr lang="en-IN" b="1" dirty="0">
                <a:solidFill>
                  <a:srgbClr val="000000"/>
                </a:solidFill>
                <a:effectLst/>
                <a:latin typeface="Courier New" panose="02070309020205020404" pitchFamily="49" charset="0"/>
              </a:rPr>
            </a:br>
            <a:r>
              <a:rPr lang="en-IN" b="1" dirty="0">
                <a:solidFill>
                  <a:srgbClr val="008000"/>
                </a:solidFill>
                <a:effectLst/>
                <a:latin typeface="Courier New" panose="02070309020205020404" pitchFamily="49" charset="0"/>
              </a:rPr>
              <a:t># Example dataset</a:t>
            </a:r>
            <a:endParaRPr lang="en-IN" b="1" dirty="0">
              <a:solidFill>
                <a:srgbClr val="000000"/>
              </a:solidFill>
              <a:effectLst/>
              <a:latin typeface="Courier New" panose="02070309020205020404" pitchFamily="49" charset="0"/>
            </a:endParaRPr>
          </a:p>
          <a:p>
            <a:pPr marL="0" indent="0">
              <a:buNone/>
            </a:pPr>
            <a:r>
              <a:rPr lang="en-IN" b="1" dirty="0">
                <a:solidFill>
                  <a:srgbClr val="000000"/>
                </a:solidFill>
                <a:effectLst/>
                <a:latin typeface="Courier New" panose="02070309020205020404" pitchFamily="49" charset="0"/>
              </a:rPr>
              <a:t>data = </a:t>
            </a:r>
            <a:r>
              <a:rPr lang="en-IN" b="1" dirty="0" err="1">
                <a:solidFill>
                  <a:srgbClr val="000000"/>
                </a:solidFill>
                <a:effectLst/>
                <a:latin typeface="Courier New" panose="02070309020205020404" pitchFamily="49" charset="0"/>
              </a:rPr>
              <a:t>np.array</a:t>
            </a:r>
            <a:r>
              <a:rPr lang="en-IN" b="1" dirty="0">
                <a:solidFill>
                  <a:srgbClr val="000000"/>
                </a:solidFill>
                <a:effectLst/>
                <a:latin typeface="Courier New" panose="02070309020205020404" pitchFamily="49" charset="0"/>
              </a:rPr>
              <a:t>([</a:t>
            </a:r>
            <a:r>
              <a:rPr lang="en-IN" b="1" dirty="0">
                <a:solidFill>
                  <a:srgbClr val="116644"/>
                </a:solidFill>
                <a:effectLst/>
                <a:latin typeface="Courier New" panose="02070309020205020404" pitchFamily="49" charset="0"/>
              </a:rPr>
              <a:t>10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20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30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40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50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60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70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80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90</a:t>
            </a:r>
            <a:r>
              <a:rPr lang="en-IN" b="1" dirty="0">
                <a:solidFill>
                  <a:srgbClr val="000000"/>
                </a:solidFill>
                <a:effectLst/>
                <a:latin typeface="Courier New" panose="02070309020205020404" pitchFamily="49" charset="0"/>
              </a:rPr>
              <a:t>, </a:t>
            </a:r>
            <a:r>
              <a:rPr lang="en-IN" b="1" dirty="0">
                <a:solidFill>
                  <a:srgbClr val="116644"/>
                </a:solidFill>
                <a:effectLst/>
                <a:latin typeface="Courier New" panose="02070309020205020404" pitchFamily="49" charset="0"/>
              </a:rPr>
              <a:t>100</a:t>
            </a:r>
            <a:r>
              <a:rPr lang="en-IN" b="1" dirty="0">
                <a:solidFill>
                  <a:srgbClr val="000000"/>
                </a:solidFill>
                <a:effectLst/>
                <a:latin typeface="Courier New" panose="02070309020205020404" pitchFamily="49" charset="0"/>
              </a:rPr>
              <a:t>])</a:t>
            </a:r>
          </a:p>
          <a:p>
            <a:pPr marL="0" indent="0">
              <a:buNone/>
            </a:pPr>
            <a:br>
              <a:rPr lang="en-IN" b="1" dirty="0">
                <a:solidFill>
                  <a:srgbClr val="000000"/>
                </a:solidFill>
                <a:effectLst/>
                <a:latin typeface="Courier New" panose="02070309020205020404" pitchFamily="49" charset="0"/>
              </a:rPr>
            </a:br>
            <a:r>
              <a:rPr lang="en-IN" b="1" dirty="0">
                <a:solidFill>
                  <a:srgbClr val="008000"/>
                </a:solidFill>
                <a:effectLst/>
                <a:latin typeface="Courier New" panose="02070309020205020404" pitchFamily="49" charset="0"/>
              </a:rPr>
              <a:t># Calculating the 25th percentile (Q1)</a:t>
            </a:r>
            <a:endParaRPr lang="en-IN" b="1" dirty="0">
              <a:solidFill>
                <a:srgbClr val="000000"/>
              </a:solidFill>
              <a:effectLst/>
              <a:latin typeface="Courier New" panose="02070309020205020404" pitchFamily="49" charset="0"/>
            </a:endParaRPr>
          </a:p>
          <a:p>
            <a:pPr marL="0" indent="0">
              <a:buNone/>
            </a:pPr>
            <a:r>
              <a:rPr lang="en-IN" b="1" dirty="0">
                <a:solidFill>
                  <a:srgbClr val="000000"/>
                </a:solidFill>
                <a:effectLst/>
                <a:latin typeface="Courier New" panose="02070309020205020404" pitchFamily="49" charset="0"/>
              </a:rPr>
              <a:t>q1 = </a:t>
            </a:r>
            <a:r>
              <a:rPr lang="en-IN" b="1" dirty="0" err="1">
                <a:solidFill>
                  <a:srgbClr val="000000"/>
                </a:solidFill>
                <a:effectLst/>
                <a:latin typeface="Courier New" panose="02070309020205020404" pitchFamily="49" charset="0"/>
              </a:rPr>
              <a:t>np.percentile</a:t>
            </a:r>
            <a:r>
              <a:rPr lang="en-IN" b="1" dirty="0">
                <a:solidFill>
                  <a:srgbClr val="000000"/>
                </a:solidFill>
                <a:effectLst/>
                <a:latin typeface="Courier New" panose="02070309020205020404" pitchFamily="49" charset="0"/>
              </a:rPr>
              <a:t>(data, </a:t>
            </a:r>
            <a:r>
              <a:rPr lang="en-IN" b="1" dirty="0">
                <a:solidFill>
                  <a:srgbClr val="116644"/>
                </a:solidFill>
                <a:effectLst/>
                <a:latin typeface="Courier New" panose="02070309020205020404" pitchFamily="49" charset="0"/>
              </a:rPr>
              <a:t>25</a:t>
            </a:r>
            <a:r>
              <a:rPr lang="en-IN" b="1" dirty="0">
                <a:solidFill>
                  <a:srgbClr val="000000"/>
                </a:solidFill>
                <a:effectLst/>
                <a:latin typeface="Courier New" panose="02070309020205020404" pitchFamily="49" charset="0"/>
              </a:rPr>
              <a:t>)</a:t>
            </a:r>
          </a:p>
          <a:p>
            <a:pPr marL="0" indent="0">
              <a:buNone/>
            </a:pPr>
            <a:br>
              <a:rPr lang="en-IN" b="1" dirty="0">
                <a:solidFill>
                  <a:srgbClr val="000000"/>
                </a:solidFill>
                <a:effectLst/>
                <a:latin typeface="Courier New" panose="02070309020205020404" pitchFamily="49" charset="0"/>
              </a:rPr>
            </a:br>
            <a:r>
              <a:rPr lang="en-IN" b="1" dirty="0">
                <a:solidFill>
                  <a:srgbClr val="008000"/>
                </a:solidFill>
                <a:effectLst/>
                <a:latin typeface="Courier New" panose="02070309020205020404" pitchFamily="49" charset="0"/>
              </a:rPr>
              <a:t># Calculating the 50th percentile (median or Q2)</a:t>
            </a:r>
            <a:endParaRPr lang="en-IN" b="1" dirty="0">
              <a:solidFill>
                <a:srgbClr val="000000"/>
              </a:solidFill>
              <a:effectLst/>
              <a:latin typeface="Courier New" panose="02070309020205020404" pitchFamily="49" charset="0"/>
            </a:endParaRPr>
          </a:p>
          <a:p>
            <a:pPr marL="0" indent="0">
              <a:buNone/>
            </a:pPr>
            <a:r>
              <a:rPr lang="en-IN" b="1" dirty="0">
                <a:solidFill>
                  <a:srgbClr val="000000"/>
                </a:solidFill>
                <a:effectLst/>
                <a:latin typeface="Courier New" panose="02070309020205020404" pitchFamily="49" charset="0"/>
              </a:rPr>
              <a:t>q2 = </a:t>
            </a:r>
            <a:r>
              <a:rPr lang="en-IN" b="1" dirty="0" err="1">
                <a:solidFill>
                  <a:srgbClr val="000000"/>
                </a:solidFill>
                <a:effectLst/>
                <a:latin typeface="Courier New" panose="02070309020205020404" pitchFamily="49" charset="0"/>
              </a:rPr>
              <a:t>np.percentile</a:t>
            </a:r>
            <a:r>
              <a:rPr lang="en-IN" b="1" dirty="0">
                <a:solidFill>
                  <a:srgbClr val="000000"/>
                </a:solidFill>
                <a:effectLst/>
                <a:latin typeface="Courier New" panose="02070309020205020404" pitchFamily="49" charset="0"/>
              </a:rPr>
              <a:t>(data, </a:t>
            </a:r>
            <a:r>
              <a:rPr lang="en-IN" b="1" dirty="0">
                <a:solidFill>
                  <a:srgbClr val="116644"/>
                </a:solidFill>
                <a:effectLst/>
                <a:latin typeface="Courier New" panose="02070309020205020404" pitchFamily="49" charset="0"/>
              </a:rPr>
              <a:t>50</a:t>
            </a:r>
            <a:r>
              <a:rPr lang="en-IN" b="1" dirty="0">
                <a:solidFill>
                  <a:srgbClr val="000000"/>
                </a:solidFill>
                <a:effectLst/>
                <a:latin typeface="Courier New" panose="02070309020205020404" pitchFamily="49" charset="0"/>
              </a:rPr>
              <a:t>)</a:t>
            </a:r>
          </a:p>
          <a:p>
            <a:pPr marL="0" indent="0">
              <a:buNone/>
            </a:pPr>
            <a:br>
              <a:rPr lang="en-IN" b="1" dirty="0">
                <a:solidFill>
                  <a:srgbClr val="000000"/>
                </a:solidFill>
                <a:effectLst/>
                <a:latin typeface="Courier New" panose="02070309020205020404" pitchFamily="49" charset="0"/>
              </a:rPr>
            </a:br>
            <a:r>
              <a:rPr lang="en-IN" b="1" dirty="0">
                <a:solidFill>
                  <a:srgbClr val="008000"/>
                </a:solidFill>
                <a:effectLst/>
                <a:latin typeface="Courier New" panose="02070309020205020404" pitchFamily="49" charset="0"/>
              </a:rPr>
              <a:t># Calculating the 75th percentile (Q3)</a:t>
            </a:r>
            <a:endParaRPr lang="en-IN" b="1" dirty="0">
              <a:solidFill>
                <a:srgbClr val="000000"/>
              </a:solidFill>
              <a:effectLst/>
              <a:latin typeface="Courier New" panose="02070309020205020404" pitchFamily="49" charset="0"/>
            </a:endParaRPr>
          </a:p>
          <a:p>
            <a:pPr marL="0" indent="0">
              <a:buNone/>
            </a:pPr>
            <a:r>
              <a:rPr lang="en-IN" b="1" dirty="0">
                <a:solidFill>
                  <a:srgbClr val="000000"/>
                </a:solidFill>
                <a:effectLst/>
                <a:latin typeface="Courier New" panose="02070309020205020404" pitchFamily="49" charset="0"/>
              </a:rPr>
              <a:t>q3 = </a:t>
            </a:r>
            <a:r>
              <a:rPr lang="en-IN" b="1" dirty="0" err="1">
                <a:solidFill>
                  <a:srgbClr val="000000"/>
                </a:solidFill>
                <a:effectLst/>
                <a:latin typeface="Courier New" panose="02070309020205020404" pitchFamily="49" charset="0"/>
              </a:rPr>
              <a:t>np.percentile</a:t>
            </a:r>
            <a:r>
              <a:rPr lang="en-IN" b="1" dirty="0">
                <a:solidFill>
                  <a:srgbClr val="000000"/>
                </a:solidFill>
                <a:effectLst/>
                <a:latin typeface="Courier New" panose="02070309020205020404" pitchFamily="49" charset="0"/>
              </a:rPr>
              <a:t>(data, </a:t>
            </a:r>
            <a:r>
              <a:rPr lang="en-IN" b="1" dirty="0">
                <a:solidFill>
                  <a:srgbClr val="116644"/>
                </a:solidFill>
                <a:effectLst/>
                <a:latin typeface="Courier New" panose="02070309020205020404" pitchFamily="49" charset="0"/>
              </a:rPr>
              <a:t>75</a:t>
            </a:r>
            <a:r>
              <a:rPr lang="en-IN" b="1" dirty="0">
                <a:solidFill>
                  <a:srgbClr val="000000"/>
                </a:solidFill>
                <a:effectLst/>
                <a:latin typeface="Courier New" panose="02070309020205020404" pitchFamily="49" charset="0"/>
              </a:rPr>
              <a:t>)</a:t>
            </a:r>
          </a:p>
          <a:p>
            <a:pPr marL="0" indent="0">
              <a:buNone/>
            </a:pPr>
            <a:br>
              <a:rPr lang="en-IN" b="1" dirty="0">
                <a:solidFill>
                  <a:srgbClr val="000000"/>
                </a:solidFill>
                <a:effectLst/>
                <a:latin typeface="Courier New" panose="02070309020205020404" pitchFamily="49" charset="0"/>
              </a:rPr>
            </a:br>
            <a:r>
              <a:rPr lang="en-IN" b="1" dirty="0">
                <a:solidFill>
                  <a:srgbClr val="795E26"/>
                </a:solidFill>
                <a:effectLst/>
                <a:latin typeface="Courier New" panose="02070309020205020404" pitchFamily="49" charset="0"/>
              </a:rPr>
              <a:t>print</a:t>
            </a:r>
            <a:r>
              <a:rPr lang="en-IN" b="1" dirty="0">
                <a:solidFill>
                  <a:srgbClr val="000000"/>
                </a:solidFill>
                <a:effectLst/>
                <a:latin typeface="Courier New" panose="02070309020205020404" pitchFamily="49" charset="0"/>
              </a:rPr>
              <a:t>(</a:t>
            </a:r>
            <a:r>
              <a:rPr lang="en-IN" b="1" dirty="0">
                <a:solidFill>
                  <a:srgbClr val="A31515"/>
                </a:solidFill>
                <a:effectLst/>
                <a:latin typeface="Courier New" panose="02070309020205020404" pitchFamily="49" charset="0"/>
              </a:rPr>
              <a:t>"Q1 (25th percentile):"</a:t>
            </a:r>
            <a:r>
              <a:rPr lang="en-IN" b="1" dirty="0">
                <a:solidFill>
                  <a:srgbClr val="000000"/>
                </a:solidFill>
                <a:effectLst/>
                <a:latin typeface="Courier New" panose="02070309020205020404" pitchFamily="49" charset="0"/>
              </a:rPr>
              <a:t>, q1)</a:t>
            </a:r>
          </a:p>
          <a:p>
            <a:pPr marL="0" indent="0">
              <a:buNone/>
            </a:pPr>
            <a:r>
              <a:rPr lang="en-IN" b="1" dirty="0">
                <a:solidFill>
                  <a:srgbClr val="795E26"/>
                </a:solidFill>
                <a:effectLst/>
                <a:latin typeface="Courier New" panose="02070309020205020404" pitchFamily="49" charset="0"/>
              </a:rPr>
              <a:t>print</a:t>
            </a:r>
            <a:r>
              <a:rPr lang="en-IN" b="1" dirty="0">
                <a:solidFill>
                  <a:srgbClr val="000000"/>
                </a:solidFill>
                <a:effectLst/>
                <a:latin typeface="Courier New" panose="02070309020205020404" pitchFamily="49" charset="0"/>
              </a:rPr>
              <a:t>(</a:t>
            </a:r>
            <a:r>
              <a:rPr lang="en-IN" b="1" dirty="0">
                <a:solidFill>
                  <a:srgbClr val="A31515"/>
                </a:solidFill>
                <a:effectLst/>
                <a:latin typeface="Courier New" panose="02070309020205020404" pitchFamily="49" charset="0"/>
              </a:rPr>
              <a:t>"Q2 (50th percentile - Median):"</a:t>
            </a:r>
            <a:r>
              <a:rPr lang="en-IN" b="1" dirty="0">
                <a:solidFill>
                  <a:srgbClr val="000000"/>
                </a:solidFill>
                <a:effectLst/>
                <a:latin typeface="Courier New" panose="02070309020205020404" pitchFamily="49" charset="0"/>
              </a:rPr>
              <a:t>, q2)</a:t>
            </a:r>
          </a:p>
          <a:p>
            <a:pPr marL="0" indent="0">
              <a:buNone/>
            </a:pPr>
            <a:r>
              <a:rPr lang="en-IN" b="1" dirty="0">
                <a:solidFill>
                  <a:srgbClr val="795E26"/>
                </a:solidFill>
                <a:effectLst/>
                <a:latin typeface="Courier New" panose="02070309020205020404" pitchFamily="49" charset="0"/>
              </a:rPr>
              <a:t>print</a:t>
            </a:r>
            <a:r>
              <a:rPr lang="en-IN" b="1" dirty="0">
                <a:solidFill>
                  <a:srgbClr val="000000"/>
                </a:solidFill>
                <a:effectLst/>
                <a:latin typeface="Courier New" panose="02070309020205020404" pitchFamily="49" charset="0"/>
              </a:rPr>
              <a:t>(</a:t>
            </a:r>
            <a:r>
              <a:rPr lang="en-IN" b="1" dirty="0">
                <a:solidFill>
                  <a:srgbClr val="A31515"/>
                </a:solidFill>
                <a:effectLst/>
                <a:latin typeface="Courier New" panose="02070309020205020404" pitchFamily="49" charset="0"/>
              </a:rPr>
              <a:t>"Q3 (75th percentile):"</a:t>
            </a:r>
            <a:r>
              <a:rPr lang="en-IN" b="1" dirty="0">
                <a:solidFill>
                  <a:srgbClr val="000000"/>
                </a:solidFill>
                <a:effectLst/>
                <a:latin typeface="Courier New" panose="02070309020205020404" pitchFamily="49" charset="0"/>
              </a:rPr>
              <a:t>, q3)</a:t>
            </a:r>
          </a:p>
          <a:p>
            <a:pPr marL="0" indent="0">
              <a:buNone/>
            </a:pPr>
            <a:endParaRPr lang="en-IN" b="1" dirty="0"/>
          </a:p>
        </p:txBody>
      </p:sp>
      <p:pic>
        <p:nvPicPr>
          <p:cNvPr id="4" name="Picture 3">
            <a:extLst>
              <a:ext uri="{FF2B5EF4-FFF2-40B4-BE49-F238E27FC236}">
                <a16:creationId xmlns:a16="http://schemas.microsoft.com/office/drawing/2014/main" id="{D6E3E84F-8E79-1C52-3C79-82C7A89CF534}"/>
              </a:ext>
            </a:extLst>
          </p:cNvPr>
          <p:cNvPicPr>
            <a:picLocks noChangeAspect="1"/>
          </p:cNvPicPr>
          <p:nvPr/>
        </p:nvPicPr>
        <p:blipFill>
          <a:blip r:embed="rId2"/>
          <a:stretch>
            <a:fillRect/>
          </a:stretch>
        </p:blipFill>
        <p:spPr>
          <a:xfrm>
            <a:off x="7172615" y="5085184"/>
            <a:ext cx="4157546" cy="850408"/>
          </a:xfrm>
          <a:prstGeom prst="rect">
            <a:avLst/>
          </a:prstGeom>
        </p:spPr>
      </p:pic>
    </p:spTree>
    <p:extLst>
      <p:ext uri="{BB962C8B-B14F-4D97-AF65-F5344CB8AC3E}">
        <p14:creationId xmlns:p14="http://schemas.microsoft.com/office/powerpoint/2010/main" val="28564405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AA36-B847-2F03-C925-59DA16C90F7A}"/>
              </a:ext>
            </a:extLst>
          </p:cNvPr>
          <p:cNvSpPr>
            <a:spLocks noGrp="1"/>
          </p:cNvSpPr>
          <p:nvPr>
            <p:ph type="title"/>
          </p:nvPr>
        </p:nvSpPr>
        <p:spPr/>
        <p:txBody>
          <a:bodyPr/>
          <a:lstStyle/>
          <a:p>
            <a:r>
              <a:rPr lang="en-US" dirty="0"/>
              <a:t>Quartiles</a:t>
            </a:r>
            <a:endParaRPr lang="en-IN" dirty="0"/>
          </a:p>
        </p:txBody>
      </p:sp>
      <p:sp>
        <p:nvSpPr>
          <p:cNvPr id="3" name="Content Placeholder 2">
            <a:extLst>
              <a:ext uri="{FF2B5EF4-FFF2-40B4-BE49-F238E27FC236}">
                <a16:creationId xmlns:a16="http://schemas.microsoft.com/office/drawing/2014/main" id="{968D1E17-AD04-F15A-00F4-16E71238E686}"/>
              </a:ext>
            </a:extLst>
          </p:cNvPr>
          <p:cNvSpPr>
            <a:spLocks noGrp="1"/>
          </p:cNvSpPr>
          <p:nvPr>
            <p:ph idx="1"/>
          </p:nvPr>
        </p:nvSpPr>
        <p:spPr/>
        <p:txBody>
          <a:bodyPr>
            <a:normAutofit fontScale="85000" lnSpcReduction="10000"/>
          </a:bodyPr>
          <a:lstStyle/>
          <a:p>
            <a:pPr algn="l"/>
            <a:r>
              <a:rPr lang="en-US" sz="1800" b="0" i="0" u="none" strike="noStrike" baseline="0" dirty="0">
                <a:latin typeface="PalatinoLinotype-Roman"/>
              </a:rPr>
              <a:t>Given a dataset sorted in ascending order, quartiles are the values that split the given dataset into quarters. </a:t>
            </a:r>
          </a:p>
          <a:p>
            <a:pPr algn="l"/>
            <a:r>
              <a:rPr lang="en-US" sz="1800" b="0" i="0" u="none" strike="noStrike" baseline="0" dirty="0">
                <a:latin typeface="PalatinoLinotype-Roman"/>
              </a:rPr>
              <a:t>Quartiles refer to the three data points that divide the given dataset into four equal parts.</a:t>
            </a:r>
          </a:p>
          <a:p>
            <a:pPr algn="l"/>
            <a:r>
              <a:rPr lang="en-US" sz="1800" b="0" i="0" u="none" strike="noStrike" baseline="0" dirty="0">
                <a:latin typeface="PalatinoLinotype-Roman"/>
              </a:rPr>
              <a:t>In terms of percentiles:</a:t>
            </a:r>
          </a:p>
          <a:p>
            <a:pPr marL="0" indent="0" algn="l">
              <a:buNone/>
            </a:pPr>
            <a:r>
              <a:rPr lang="en-US" sz="1800" dirty="0">
                <a:latin typeface="PalatinoLinotype-Roman"/>
              </a:rPr>
              <a:t>	</a:t>
            </a:r>
            <a:r>
              <a:rPr lang="en-US" sz="1800" b="0" i="0" u="none" strike="noStrike" baseline="0" dirty="0">
                <a:latin typeface="PalatinoLinotype-Roman"/>
              </a:rPr>
              <a:t>the 25th percentile is referred to as the first quartile (Q1)</a:t>
            </a:r>
          </a:p>
          <a:p>
            <a:pPr marL="0" indent="0" algn="l">
              <a:buNone/>
            </a:pPr>
            <a:r>
              <a:rPr lang="en-US" sz="1800" b="0" i="0" u="none" strike="noStrike" baseline="0" dirty="0">
                <a:latin typeface="PalatinoLinotype-Roman"/>
              </a:rPr>
              <a:t> 	the 50th percentile is referred to as the second quartile (Q2), </a:t>
            </a:r>
          </a:p>
          <a:p>
            <a:pPr marL="0" indent="0" algn="l">
              <a:buNone/>
            </a:pPr>
            <a:r>
              <a:rPr lang="en-US" sz="1800" b="0" i="0" u="none" strike="noStrike" baseline="0" dirty="0">
                <a:latin typeface="PalatinoLinotype-Roman"/>
              </a:rPr>
              <a:t>	and the 75th percentile is referred to as the third quartile (Q3).</a:t>
            </a:r>
          </a:p>
          <a:p>
            <a:pPr algn="l"/>
            <a:r>
              <a:rPr lang="en-US" sz="1800" b="0" i="0" u="none" strike="noStrike" baseline="0" dirty="0">
                <a:latin typeface="PalatinoLinotype-Roman"/>
              </a:rPr>
              <a:t>Inter-quartile range also measures the variability in the data set</a:t>
            </a:r>
          </a:p>
          <a:p>
            <a:pPr marL="0" indent="0" algn="l">
              <a:buNone/>
            </a:pPr>
            <a:r>
              <a:rPr lang="en-US" sz="1800" dirty="0">
                <a:latin typeface="PalatinoLinotype-Roman"/>
              </a:rPr>
              <a:t>				IQR = Q3 - Q1</a:t>
            </a:r>
          </a:p>
          <a:p>
            <a:pPr marL="0" indent="0" algn="l">
              <a:buNone/>
            </a:pPr>
            <a:r>
              <a:rPr lang="en-US" sz="1800" b="1" i="0" u="none" strike="noStrike" baseline="0" dirty="0">
                <a:latin typeface="FreeMono"/>
              </a:rPr>
              <a:t>price = </a:t>
            </a:r>
            <a:r>
              <a:rPr lang="en-US" sz="1800" b="1" i="0" u="none" strike="noStrike" baseline="0" dirty="0" err="1">
                <a:latin typeface="FreeMono"/>
              </a:rPr>
              <a:t>df.price.sort_values</a:t>
            </a:r>
            <a:r>
              <a:rPr lang="en-US" sz="1800" b="1" i="0" u="none" strike="noStrike" baseline="0" dirty="0">
                <a:latin typeface="FreeMono"/>
              </a:rPr>
              <a:t>()</a:t>
            </a:r>
          </a:p>
          <a:p>
            <a:pPr marL="0" indent="0" algn="l">
              <a:buNone/>
            </a:pPr>
            <a:r>
              <a:rPr lang="en-IN" sz="1800" b="1" i="0" u="none" strike="noStrike" baseline="0" dirty="0">
                <a:latin typeface="FreeMono"/>
              </a:rPr>
              <a:t>Q1 = </a:t>
            </a:r>
            <a:r>
              <a:rPr lang="en-IN" sz="1800" b="1" i="0" u="none" strike="noStrike" baseline="0" dirty="0" err="1">
                <a:latin typeface="FreeMono"/>
              </a:rPr>
              <a:t>np.percentile</a:t>
            </a:r>
            <a:r>
              <a:rPr lang="en-IN" sz="1800" b="1" i="0" u="none" strike="noStrike" baseline="0" dirty="0">
                <a:latin typeface="FreeMono"/>
              </a:rPr>
              <a:t>(price, 25)</a:t>
            </a:r>
          </a:p>
          <a:p>
            <a:pPr marL="0" indent="0" algn="l">
              <a:buNone/>
            </a:pPr>
            <a:r>
              <a:rPr lang="en-IN" sz="1800" b="1" i="0" u="none" strike="noStrike" baseline="0" dirty="0">
                <a:latin typeface="FreeMono"/>
              </a:rPr>
              <a:t>Q2 = </a:t>
            </a:r>
            <a:r>
              <a:rPr lang="en-IN" sz="1800" b="1" i="0" u="none" strike="noStrike" baseline="0" dirty="0" err="1">
                <a:latin typeface="FreeMono"/>
              </a:rPr>
              <a:t>np.percentile</a:t>
            </a:r>
            <a:r>
              <a:rPr lang="en-IN" sz="1800" b="1" i="0" u="none" strike="noStrike" baseline="0" dirty="0">
                <a:latin typeface="FreeMono"/>
              </a:rPr>
              <a:t>(price, 50)</a:t>
            </a:r>
          </a:p>
          <a:p>
            <a:pPr marL="0" indent="0" algn="l">
              <a:buNone/>
            </a:pPr>
            <a:r>
              <a:rPr lang="en-IN" sz="1800" b="1" i="0" u="none" strike="noStrike" baseline="0" dirty="0">
                <a:latin typeface="FreeMono"/>
              </a:rPr>
              <a:t>Q3 = </a:t>
            </a:r>
            <a:r>
              <a:rPr lang="en-IN" sz="1800" b="1" i="0" u="none" strike="noStrike" baseline="0" dirty="0" err="1">
                <a:latin typeface="FreeMono"/>
              </a:rPr>
              <a:t>np.percentile</a:t>
            </a:r>
            <a:r>
              <a:rPr lang="en-IN" sz="1800" b="1" i="0" u="none" strike="noStrike" baseline="0" dirty="0">
                <a:latin typeface="FreeMono"/>
              </a:rPr>
              <a:t>(price, 75)</a:t>
            </a:r>
          </a:p>
          <a:p>
            <a:pPr marL="0" indent="0" algn="l">
              <a:buNone/>
            </a:pPr>
            <a:r>
              <a:rPr lang="en-IN" sz="1800" b="1" i="0" u="none" strike="noStrike" baseline="0" dirty="0">
                <a:latin typeface="FreeMono"/>
              </a:rPr>
              <a:t>IQR = Q3 - Q1</a:t>
            </a:r>
          </a:p>
          <a:p>
            <a:pPr marL="0" indent="0" algn="l">
              <a:buNone/>
            </a:pPr>
            <a:r>
              <a:rPr lang="en-IN" sz="1800" b="1" i="0" u="none" strike="noStrike" baseline="0" dirty="0">
                <a:latin typeface="FreeMono"/>
              </a:rPr>
              <a:t>IQR</a:t>
            </a:r>
            <a:endParaRPr lang="en-IN" b="1" dirty="0"/>
          </a:p>
        </p:txBody>
      </p:sp>
    </p:spTree>
    <p:extLst>
      <p:ext uri="{BB962C8B-B14F-4D97-AF65-F5344CB8AC3E}">
        <p14:creationId xmlns:p14="http://schemas.microsoft.com/office/powerpoint/2010/main" val="3554271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98711-468F-8D98-7FD7-AB39026C1AB5}"/>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5844F31D-F370-E400-E527-33EA28BE53E0}"/>
              </a:ext>
            </a:extLst>
          </p:cNvPr>
          <p:cNvSpPr>
            <a:spLocks noGrp="1"/>
          </p:cNvSpPr>
          <p:nvPr>
            <p:ph idx="1"/>
          </p:nvPr>
        </p:nvSpPr>
        <p:spPr/>
        <p:txBody>
          <a:bodyPr>
            <a:normAutofit/>
          </a:bodyPr>
          <a:lstStyle/>
          <a:p>
            <a:r>
              <a:rPr lang="en-US" sz="1800" b="1" i="0" dirty="0">
                <a:effectLst/>
                <a:latin typeface="Söhne"/>
              </a:rPr>
              <a:t>Test Scores of Students (out of 100):</a:t>
            </a:r>
            <a:r>
              <a:rPr lang="en-US" sz="1800" b="0" i="0" dirty="0">
                <a:solidFill>
                  <a:srgbClr val="374151"/>
                </a:solidFill>
                <a:effectLst/>
                <a:latin typeface="KaTeX_Main"/>
              </a:rPr>
              <a:t>70,75,80,85,88,90,92,94,96,98,100</a:t>
            </a:r>
          </a:p>
          <a:p>
            <a:endParaRPr lang="en-US" sz="2400" b="0" i="0" dirty="0">
              <a:solidFill>
                <a:srgbClr val="374151"/>
              </a:solidFill>
              <a:effectLst/>
              <a:latin typeface="Söhne"/>
            </a:endParaRPr>
          </a:p>
          <a:p>
            <a:endParaRPr lang="en-US" sz="2400" dirty="0">
              <a:solidFill>
                <a:srgbClr val="374151"/>
              </a:solidFill>
              <a:latin typeface="Söhne"/>
            </a:endParaRPr>
          </a:p>
          <a:p>
            <a:endParaRPr lang="en-US" sz="2400" b="0" i="0" dirty="0">
              <a:solidFill>
                <a:srgbClr val="374151"/>
              </a:solidFill>
              <a:effectLst/>
              <a:latin typeface="Söhne"/>
            </a:endParaRPr>
          </a:p>
          <a:p>
            <a:pPr algn="l"/>
            <a:endParaRPr lang="en-US" sz="1600" b="1" i="0" dirty="0">
              <a:effectLst/>
              <a:latin typeface="Söhne"/>
            </a:endParaRPr>
          </a:p>
          <a:p>
            <a:pPr algn="l"/>
            <a:endParaRPr lang="en-US" sz="1600" b="1" dirty="0">
              <a:latin typeface="Söhne"/>
            </a:endParaRPr>
          </a:p>
          <a:p>
            <a:pPr algn="l"/>
            <a:endParaRPr lang="en-US" sz="1600" b="1" i="0" dirty="0">
              <a:effectLst/>
              <a:latin typeface="Söhne"/>
            </a:endParaRPr>
          </a:p>
          <a:p>
            <a:pPr algn="l"/>
            <a:r>
              <a:rPr lang="en-US" sz="1600" b="1" i="0" dirty="0">
                <a:effectLst/>
                <a:latin typeface="Söhne"/>
              </a:rPr>
              <a:t>Analysis and Interpretation:</a:t>
            </a:r>
          </a:p>
          <a:p>
            <a:pPr marL="0" indent="0" algn="l">
              <a:buNone/>
            </a:pPr>
            <a:r>
              <a:rPr lang="en-US" sz="1600" b="1" i="0" dirty="0">
                <a:solidFill>
                  <a:srgbClr val="374151"/>
                </a:solidFill>
                <a:effectLst/>
                <a:latin typeface="Söhne"/>
              </a:rPr>
              <a:t>	Q1 (25th percentile):</a:t>
            </a:r>
            <a:r>
              <a:rPr lang="en-US" sz="1600" b="0" i="0" dirty="0">
                <a:solidFill>
                  <a:srgbClr val="374151"/>
                </a:solidFill>
                <a:effectLst/>
                <a:latin typeface="Söhne"/>
              </a:rPr>
              <a:t> </a:t>
            </a:r>
            <a:r>
              <a:rPr lang="en-US" sz="1600" b="0" i="0" dirty="0">
                <a:solidFill>
                  <a:srgbClr val="374151"/>
                </a:solidFill>
                <a:effectLst/>
                <a:latin typeface="KaTeX_Main"/>
              </a:rPr>
              <a:t>80</a:t>
            </a:r>
            <a:r>
              <a:rPr lang="en-US" sz="1600" b="0" i="0" dirty="0">
                <a:solidFill>
                  <a:srgbClr val="374151"/>
                </a:solidFill>
                <a:effectLst/>
                <a:latin typeface="Söhne"/>
              </a:rPr>
              <a:t> indicates that 25% of students scored below </a:t>
            </a:r>
            <a:r>
              <a:rPr lang="en-US" sz="1600" b="0" i="0" dirty="0">
                <a:solidFill>
                  <a:srgbClr val="374151"/>
                </a:solidFill>
                <a:effectLst/>
                <a:latin typeface="KaTeX_Main"/>
              </a:rPr>
              <a:t>80</a:t>
            </a:r>
            <a:r>
              <a:rPr lang="en-US" sz="1600" b="0" i="0" dirty="0">
                <a:solidFill>
                  <a:srgbClr val="374151"/>
                </a:solidFill>
                <a:effectLst/>
                <a:latin typeface="Söhne"/>
              </a:rPr>
              <a:t>.</a:t>
            </a:r>
          </a:p>
          <a:p>
            <a:pPr marL="0" indent="0" algn="l">
              <a:buNone/>
            </a:pPr>
            <a:r>
              <a:rPr lang="en-US" sz="1600" b="1" i="0" dirty="0">
                <a:solidFill>
                  <a:srgbClr val="374151"/>
                </a:solidFill>
                <a:effectLst/>
                <a:latin typeface="Söhne"/>
              </a:rPr>
              <a:t>	Q2 (50th percentile - Median):</a:t>
            </a:r>
            <a:r>
              <a:rPr lang="en-US" sz="1600" b="0" i="0" dirty="0">
                <a:solidFill>
                  <a:srgbClr val="374151"/>
                </a:solidFill>
                <a:effectLst/>
                <a:latin typeface="Söhne"/>
              </a:rPr>
              <a:t> </a:t>
            </a:r>
            <a:r>
              <a:rPr lang="en-US" sz="1600" b="0" i="0" dirty="0">
                <a:solidFill>
                  <a:srgbClr val="374151"/>
                </a:solidFill>
                <a:effectLst/>
                <a:latin typeface="KaTeX_Main"/>
              </a:rPr>
              <a:t>90</a:t>
            </a:r>
            <a:r>
              <a:rPr lang="en-US" sz="1600" b="0" i="0" dirty="0">
                <a:solidFill>
                  <a:srgbClr val="374151"/>
                </a:solidFill>
                <a:effectLst/>
                <a:latin typeface="Söhne"/>
              </a:rPr>
              <a:t> suggests that 50% of students scored below </a:t>
            </a:r>
            <a:r>
              <a:rPr lang="en-US" sz="1600" b="0" i="0" dirty="0">
                <a:solidFill>
                  <a:srgbClr val="374151"/>
                </a:solidFill>
                <a:effectLst/>
                <a:latin typeface="KaTeX_Main"/>
              </a:rPr>
              <a:t>90</a:t>
            </a:r>
            <a:r>
              <a:rPr lang="en-US" sz="1600" b="0" i="0" dirty="0">
                <a:solidFill>
                  <a:srgbClr val="374151"/>
                </a:solidFill>
                <a:effectLst/>
                <a:latin typeface="Söhne"/>
              </a:rPr>
              <a:t> while 50% scored above it.</a:t>
            </a:r>
          </a:p>
          <a:p>
            <a:pPr marL="0" indent="0" algn="l">
              <a:buNone/>
            </a:pPr>
            <a:r>
              <a:rPr lang="en-US" sz="1600" b="1" i="0" dirty="0">
                <a:solidFill>
                  <a:srgbClr val="374151"/>
                </a:solidFill>
                <a:effectLst/>
                <a:latin typeface="Söhne"/>
              </a:rPr>
              <a:t>	Q3 (75th percentile):</a:t>
            </a:r>
            <a:r>
              <a:rPr lang="en-US" sz="1600" b="0" i="0" dirty="0">
                <a:solidFill>
                  <a:srgbClr val="374151"/>
                </a:solidFill>
                <a:effectLst/>
                <a:latin typeface="Söhne"/>
              </a:rPr>
              <a:t> </a:t>
            </a:r>
            <a:r>
              <a:rPr lang="en-US" sz="1600" b="0" i="0" dirty="0">
                <a:solidFill>
                  <a:srgbClr val="374151"/>
                </a:solidFill>
                <a:effectLst/>
                <a:latin typeface="KaTeX_Main"/>
              </a:rPr>
              <a:t>96</a:t>
            </a:r>
            <a:r>
              <a:rPr lang="en-US" sz="1600" b="0" i="0" dirty="0">
                <a:solidFill>
                  <a:srgbClr val="374151"/>
                </a:solidFill>
                <a:effectLst/>
                <a:latin typeface="Söhne"/>
              </a:rPr>
              <a:t> shows that 75% of students scored below </a:t>
            </a:r>
            <a:r>
              <a:rPr lang="en-US" sz="1600" b="0" i="0" dirty="0">
                <a:solidFill>
                  <a:srgbClr val="374151"/>
                </a:solidFill>
                <a:effectLst/>
                <a:latin typeface="KaTeX_Main"/>
              </a:rPr>
              <a:t>96</a:t>
            </a:r>
            <a:r>
              <a:rPr lang="en-US" sz="1600" b="0" i="0" dirty="0">
                <a:solidFill>
                  <a:srgbClr val="374151"/>
                </a:solidFill>
                <a:effectLst/>
                <a:latin typeface="Söhne"/>
              </a:rPr>
              <a:t>.</a:t>
            </a:r>
          </a:p>
          <a:p>
            <a:endParaRPr lang="en-US" sz="2400" b="0" i="0" dirty="0">
              <a:solidFill>
                <a:srgbClr val="374151"/>
              </a:solidFill>
              <a:effectLst/>
              <a:latin typeface="Söhne"/>
            </a:endParaRPr>
          </a:p>
          <a:p>
            <a:endParaRPr lang="en-IN" sz="2400" dirty="0"/>
          </a:p>
        </p:txBody>
      </p:sp>
      <p:pic>
        <p:nvPicPr>
          <p:cNvPr id="4" name="Picture 3">
            <a:extLst>
              <a:ext uri="{FF2B5EF4-FFF2-40B4-BE49-F238E27FC236}">
                <a16:creationId xmlns:a16="http://schemas.microsoft.com/office/drawing/2014/main" id="{6C694C4C-65FB-C17F-805B-5B2F47AE2588}"/>
              </a:ext>
            </a:extLst>
          </p:cNvPr>
          <p:cNvPicPr>
            <a:picLocks noChangeAspect="1"/>
          </p:cNvPicPr>
          <p:nvPr/>
        </p:nvPicPr>
        <p:blipFill>
          <a:blip r:embed="rId3"/>
          <a:stretch>
            <a:fillRect/>
          </a:stretch>
        </p:blipFill>
        <p:spPr>
          <a:xfrm>
            <a:off x="2711624" y="2278821"/>
            <a:ext cx="5760640" cy="2300357"/>
          </a:xfrm>
          <a:prstGeom prst="rect">
            <a:avLst/>
          </a:prstGeom>
        </p:spPr>
      </p:pic>
    </p:spTree>
    <p:extLst>
      <p:ext uri="{BB962C8B-B14F-4D97-AF65-F5344CB8AC3E}">
        <p14:creationId xmlns:p14="http://schemas.microsoft.com/office/powerpoint/2010/main" val="1287849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608FC-80B7-1269-BFBD-8C0B7D19E63D}"/>
              </a:ext>
            </a:extLst>
          </p:cNvPr>
          <p:cNvSpPr>
            <a:spLocks noGrp="1"/>
          </p:cNvSpPr>
          <p:nvPr>
            <p:ph type="title"/>
          </p:nvPr>
        </p:nvSpPr>
        <p:spPr/>
        <p:txBody>
          <a:bodyPr/>
          <a:lstStyle/>
          <a:p>
            <a:r>
              <a:rPr lang="en-US" dirty="0"/>
              <a:t>Exercise-5</a:t>
            </a:r>
            <a:endParaRPr lang="en-IN" dirty="0"/>
          </a:p>
        </p:txBody>
      </p:sp>
      <p:sp>
        <p:nvSpPr>
          <p:cNvPr id="3" name="Content Placeholder 2">
            <a:extLst>
              <a:ext uri="{FF2B5EF4-FFF2-40B4-BE49-F238E27FC236}">
                <a16:creationId xmlns:a16="http://schemas.microsoft.com/office/drawing/2014/main" id="{5237AA90-7403-AB57-58EA-C07551B36A4B}"/>
              </a:ext>
            </a:extLst>
          </p:cNvPr>
          <p:cNvSpPr>
            <a:spLocks noGrp="1"/>
          </p:cNvSpPr>
          <p:nvPr>
            <p:ph idx="1"/>
          </p:nvPr>
        </p:nvSpPr>
        <p:spPr/>
        <p:txBody>
          <a:bodyPr>
            <a:normAutofit fontScale="77500" lnSpcReduction="20000"/>
          </a:bodyPr>
          <a:lstStyle/>
          <a:p>
            <a:pPr marL="0" indent="0" algn="l">
              <a:buNone/>
            </a:pPr>
            <a:r>
              <a:rPr lang="en-US" b="0" i="0" dirty="0">
                <a:solidFill>
                  <a:srgbClr val="374151"/>
                </a:solidFill>
                <a:effectLst/>
                <a:latin typeface="Söhne"/>
              </a:rPr>
              <a:t>You're an HR analyst assessing the performance ratings of employees across different departments in a company. Your task is to calculate quartiles for performance ratings to understand the distribution and identify how departments compare in terms of employee performance.</a:t>
            </a:r>
          </a:p>
          <a:p>
            <a:pPr marL="0" indent="0" algn="l">
              <a:buNone/>
            </a:pPr>
            <a:r>
              <a:rPr lang="en-US" b="0" i="0" dirty="0">
                <a:effectLst/>
                <a:latin typeface="Söhne"/>
              </a:rPr>
              <a:t>Data:</a:t>
            </a:r>
          </a:p>
          <a:p>
            <a:pPr algn="l">
              <a:buFont typeface="Arial" panose="020B0604020202020204" pitchFamily="34" charset="0"/>
              <a:buChar char="•"/>
            </a:pPr>
            <a:r>
              <a:rPr lang="en-US" b="1" i="0" dirty="0">
                <a:solidFill>
                  <a:srgbClr val="374151"/>
                </a:solidFill>
                <a:effectLst/>
                <a:latin typeface="Söhne"/>
              </a:rPr>
              <a:t>Performance Ratings for Various Departments:</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1" i="0" dirty="0">
                <a:solidFill>
                  <a:srgbClr val="374151"/>
                </a:solidFill>
                <a:effectLst/>
                <a:latin typeface="Söhne"/>
              </a:rPr>
              <a:t>Marketing Department:</a:t>
            </a:r>
            <a:r>
              <a:rPr lang="en-US" b="0" i="0" dirty="0">
                <a:solidFill>
                  <a:srgbClr val="374151"/>
                </a:solidFill>
                <a:effectLst/>
                <a:latin typeface="Söhne"/>
              </a:rPr>
              <a:t> </a:t>
            </a:r>
            <a:r>
              <a:rPr lang="en-US" b="0" i="0" dirty="0">
                <a:solidFill>
                  <a:srgbClr val="374151"/>
                </a:solidFill>
                <a:effectLst/>
                <a:latin typeface="KaTeX_Main"/>
              </a:rPr>
              <a:t>65,70,72,75,78,80,82,85,88,90</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1" i="0" dirty="0">
                <a:solidFill>
                  <a:srgbClr val="374151"/>
                </a:solidFill>
                <a:effectLst/>
                <a:latin typeface="Söhne"/>
              </a:rPr>
              <a:t>Finance Department:</a:t>
            </a:r>
            <a:r>
              <a:rPr lang="en-US" b="0" i="0" dirty="0">
                <a:solidFill>
                  <a:srgbClr val="374151"/>
                </a:solidFill>
                <a:effectLst/>
                <a:latin typeface="Söhne"/>
              </a:rPr>
              <a:t> </a:t>
            </a:r>
            <a:r>
              <a:rPr lang="en-US" b="0" i="0" dirty="0">
                <a:solidFill>
                  <a:srgbClr val="374151"/>
                </a:solidFill>
                <a:effectLst/>
                <a:latin typeface="KaTeX_Main"/>
              </a:rPr>
              <a:t>60,65,68,70,72,75,78,80,85,90</a:t>
            </a:r>
            <a:endParaRPr lang="en-US" b="0" i="0" dirty="0">
              <a:solidFill>
                <a:srgbClr val="374151"/>
              </a:solidFill>
              <a:effectLst/>
              <a:latin typeface="Söhne"/>
            </a:endParaRPr>
          </a:p>
          <a:p>
            <a:pPr marL="742950" lvl="1" indent="-285750" algn="l">
              <a:buFont typeface="Arial" panose="020B0604020202020204" pitchFamily="34" charset="0"/>
              <a:buChar char="•"/>
            </a:pPr>
            <a:r>
              <a:rPr lang="en-US" b="1" i="0" dirty="0">
                <a:solidFill>
                  <a:srgbClr val="374151"/>
                </a:solidFill>
                <a:effectLst/>
                <a:latin typeface="Söhne"/>
              </a:rPr>
              <a:t>Operations Department:</a:t>
            </a:r>
            <a:r>
              <a:rPr lang="en-US" b="0" i="0" dirty="0">
                <a:solidFill>
                  <a:srgbClr val="374151"/>
                </a:solidFill>
                <a:effectLst/>
                <a:latin typeface="Söhne"/>
              </a:rPr>
              <a:t> </a:t>
            </a:r>
            <a:r>
              <a:rPr lang="en-US" b="0" i="0" dirty="0">
                <a:solidFill>
                  <a:srgbClr val="374151"/>
                </a:solidFill>
                <a:effectLst/>
                <a:latin typeface="KaTeX_Main"/>
              </a:rPr>
              <a:t>50,55,60,65,68,70,75,78,80,85</a:t>
            </a:r>
            <a:endParaRPr lang="en-US" b="0" i="0" dirty="0">
              <a:solidFill>
                <a:srgbClr val="374151"/>
              </a:solidFill>
              <a:effectLst/>
              <a:latin typeface="Söhne"/>
            </a:endParaRPr>
          </a:p>
          <a:p>
            <a:pPr algn="l"/>
            <a:r>
              <a:rPr lang="en-US" b="0" i="0" dirty="0">
                <a:effectLst/>
                <a:latin typeface="Söhne"/>
              </a:rPr>
              <a:t>Task:</a:t>
            </a:r>
          </a:p>
          <a:p>
            <a:pPr algn="l">
              <a:buFont typeface="+mj-lt"/>
              <a:buAutoNum type="arabicPeriod"/>
            </a:pPr>
            <a:r>
              <a:rPr lang="en-US" b="1" i="0" dirty="0">
                <a:solidFill>
                  <a:srgbClr val="374151"/>
                </a:solidFill>
                <a:effectLst/>
                <a:latin typeface="Söhne"/>
              </a:rPr>
              <a:t>Calculate Quartiles:</a:t>
            </a:r>
            <a:r>
              <a:rPr lang="en-US" b="0" i="0" dirty="0">
                <a:solidFill>
                  <a:srgbClr val="374151"/>
                </a:solidFill>
                <a:effectLst/>
                <a:latin typeface="Söhne"/>
              </a:rPr>
              <a:t> Compute quartiles (Q1, Q2 - median, Q3) for the performance ratings in each department.</a:t>
            </a:r>
          </a:p>
          <a:p>
            <a:pPr algn="l">
              <a:buFont typeface="+mj-lt"/>
              <a:buAutoNum type="arabicPeriod"/>
            </a:pPr>
            <a:r>
              <a:rPr lang="en-US" b="1" i="0" dirty="0">
                <a:solidFill>
                  <a:srgbClr val="374151"/>
                </a:solidFill>
                <a:effectLst/>
                <a:latin typeface="Söhne"/>
              </a:rPr>
              <a:t>Comparison and Interpretation:</a:t>
            </a:r>
            <a:r>
              <a:rPr lang="en-US" b="0" i="0" dirty="0">
                <a:solidFill>
                  <a:srgbClr val="374151"/>
                </a:solidFill>
                <a:effectLst/>
                <a:latin typeface="Söhne"/>
              </a:rPr>
              <a:t> Analyze and interpret the quartiles obtained for each department to compare their performance distributions.</a:t>
            </a:r>
          </a:p>
          <a:p>
            <a:endParaRPr lang="en-IN" dirty="0"/>
          </a:p>
        </p:txBody>
      </p:sp>
    </p:spTree>
    <p:extLst>
      <p:ext uri="{BB962C8B-B14F-4D97-AF65-F5344CB8AC3E}">
        <p14:creationId xmlns:p14="http://schemas.microsoft.com/office/powerpoint/2010/main" val="2892417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32AE-EA3A-3D3F-C46F-143347443BE5}"/>
              </a:ext>
            </a:extLst>
          </p:cNvPr>
          <p:cNvSpPr>
            <a:spLocks noGrp="1"/>
          </p:cNvSpPr>
          <p:nvPr>
            <p:ph type="title"/>
          </p:nvPr>
        </p:nvSpPr>
        <p:spPr/>
        <p:txBody>
          <a:bodyPr/>
          <a:lstStyle/>
          <a:p>
            <a:r>
              <a:rPr lang="en-US" dirty="0"/>
              <a:t>Visualizing Quartiles</a:t>
            </a:r>
            <a:endParaRPr lang="en-IN" dirty="0"/>
          </a:p>
        </p:txBody>
      </p:sp>
      <p:sp>
        <p:nvSpPr>
          <p:cNvPr id="3" name="Content Placeholder 2">
            <a:extLst>
              <a:ext uri="{FF2B5EF4-FFF2-40B4-BE49-F238E27FC236}">
                <a16:creationId xmlns:a16="http://schemas.microsoft.com/office/drawing/2014/main" id="{64334270-FD9E-5DB6-C261-9D642169BD79}"/>
              </a:ext>
            </a:extLst>
          </p:cNvPr>
          <p:cNvSpPr>
            <a:spLocks noGrp="1"/>
          </p:cNvSpPr>
          <p:nvPr>
            <p:ph idx="1"/>
          </p:nvPr>
        </p:nvSpPr>
        <p:spPr/>
        <p:txBody>
          <a:bodyPr>
            <a:normAutofit/>
          </a:bodyPr>
          <a:lstStyle/>
          <a:p>
            <a:pPr algn="l"/>
            <a:r>
              <a:rPr lang="en-IN" sz="1800" b="0" i="0" u="none" strike="noStrike" baseline="0" dirty="0" err="1">
                <a:latin typeface="FreeMono"/>
              </a:rPr>
              <a:t>scorePhysics</a:t>
            </a:r>
            <a:r>
              <a:rPr lang="en-IN" sz="1800" b="0" i="0" u="none" strike="noStrike" baseline="0" dirty="0">
                <a:latin typeface="FreeMono"/>
              </a:rPr>
              <a:t> = [34,35,35,35,35,35,36,36,37,37,37,37,37,38,38,38,39,39,40,40,40,40,40,41,42]</a:t>
            </a:r>
          </a:p>
          <a:p>
            <a:pPr algn="l"/>
            <a:r>
              <a:rPr lang="en-IN" sz="1800" b="0" i="0" u="none" strike="noStrike" baseline="0" dirty="0" err="1">
                <a:latin typeface="FreeMono"/>
              </a:rPr>
              <a:t>scoreLiterature</a:t>
            </a:r>
            <a:r>
              <a:rPr lang="en-IN" sz="1800" b="0" i="0" u="none" strike="noStrike" baseline="0" dirty="0">
                <a:latin typeface="FreeMono"/>
              </a:rPr>
              <a:t> = [49,49,50,51,51,52,52,52,52,53,54,54,55,55,55,55,56,56,56,56,56,57,57,57]</a:t>
            </a:r>
          </a:p>
          <a:p>
            <a:pPr algn="l"/>
            <a:r>
              <a:rPr lang="en-IN" sz="1800" b="0" i="0" u="none" strike="noStrike" baseline="0" dirty="0" err="1">
                <a:latin typeface="FreeMono"/>
              </a:rPr>
              <a:t>scoreComputer</a:t>
            </a:r>
            <a:r>
              <a:rPr lang="en-IN" sz="1800" b="0" i="0" u="none" strike="noStrike" baseline="0" dirty="0">
                <a:latin typeface="FreeMono"/>
              </a:rPr>
              <a:t> = [56,57,58,58,58,60,60,61,61,61,61,61,61,62,62,62,62,63,63,63,63,63,64]</a:t>
            </a:r>
          </a:p>
          <a:p>
            <a:pPr algn="l"/>
            <a:r>
              <a:rPr lang="en-US" sz="1800" b="0" i="0" u="none" strike="noStrike" baseline="0" dirty="0" err="1">
                <a:latin typeface="FreeMono"/>
              </a:rPr>
              <a:t>plt.boxplot</a:t>
            </a:r>
            <a:r>
              <a:rPr lang="en-US" sz="1800" b="0" i="0" u="none" strike="noStrike" baseline="0" dirty="0">
                <a:latin typeface="FreeMono"/>
              </a:rPr>
              <a:t>(</a:t>
            </a:r>
            <a:r>
              <a:rPr lang="en-US" sz="1800" b="0" i="0" u="none" strike="noStrike" baseline="0" dirty="0" err="1">
                <a:latin typeface="FreeMono"/>
              </a:rPr>
              <a:t>scoreComputer</a:t>
            </a:r>
            <a:r>
              <a:rPr lang="en-US" sz="1800" b="0" i="0" u="none" strike="noStrike" baseline="0" dirty="0">
                <a:latin typeface="FreeMono"/>
              </a:rPr>
              <a:t>, </a:t>
            </a:r>
            <a:r>
              <a:rPr lang="en-US" sz="1800" b="0" i="0" u="none" strike="noStrike" baseline="0" dirty="0" err="1">
                <a:latin typeface="FreeMono"/>
              </a:rPr>
              <a:t>showmeans</a:t>
            </a:r>
            <a:r>
              <a:rPr lang="en-US" sz="1800" b="0" i="0" u="none" strike="noStrike" baseline="0" dirty="0">
                <a:latin typeface="FreeMono"/>
              </a:rPr>
              <a:t>=True, </a:t>
            </a:r>
            <a:r>
              <a:rPr lang="en-US" sz="1800" b="0" i="0" u="none" strike="noStrike" baseline="0" dirty="0" err="1">
                <a:latin typeface="FreeMono"/>
              </a:rPr>
              <a:t>whis</a:t>
            </a:r>
            <a:r>
              <a:rPr lang="en-US" sz="1800" b="0" i="0" u="none" strike="noStrike" baseline="0" dirty="0">
                <a:latin typeface="FreeMono"/>
              </a:rPr>
              <a:t> = 99)</a:t>
            </a:r>
            <a:endParaRPr lang="en-IN" dirty="0"/>
          </a:p>
        </p:txBody>
      </p:sp>
      <p:pic>
        <p:nvPicPr>
          <p:cNvPr id="4" name="Picture 3">
            <a:extLst>
              <a:ext uri="{FF2B5EF4-FFF2-40B4-BE49-F238E27FC236}">
                <a16:creationId xmlns:a16="http://schemas.microsoft.com/office/drawing/2014/main" id="{10980E3F-EBFF-011A-B312-6AE67ED5E1B8}"/>
              </a:ext>
            </a:extLst>
          </p:cNvPr>
          <p:cNvPicPr>
            <a:picLocks noChangeAspect="1"/>
          </p:cNvPicPr>
          <p:nvPr/>
        </p:nvPicPr>
        <p:blipFill>
          <a:blip r:embed="rId3"/>
          <a:stretch>
            <a:fillRect/>
          </a:stretch>
        </p:blipFill>
        <p:spPr>
          <a:xfrm>
            <a:off x="3143672" y="3429000"/>
            <a:ext cx="5273497" cy="3215919"/>
          </a:xfrm>
          <a:prstGeom prst="rect">
            <a:avLst/>
          </a:prstGeom>
        </p:spPr>
      </p:pic>
    </p:spTree>
    <p:extLst>
      <p:ext uri="{BB962C8B-B14F-4D97-AF65-F5344CB8AC3E}">
        <p14:creationId xmlns:p14="http://schemas.microsoft.com/office/powerpoint/2010/main" val="3004189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60EF6-1016-6918-A7A3-7F07919F1E18}"/>
              </a:ext>
            </a:extLst>
          </p:cNvPr>
          <p:cNvSpPr>
            <a:spLocks noGrp="1"/>
          </p:cNvSpPr>
          <p:nvPr>
            <p:ph type="title"/>
          </p:nvPr>
        </p:nvSpPr>
        <p:spPr/>
        <p:txBody>
          <a:bodyPr/>
          <a:lstStyle/>
          <a:p>
            <a:r>
              <a:rPr lang="en-US" dirty="0"/>
              <a:t>Visualizing Quartiles</a:t>
            </a:r>
            <a:endParaRPr lang="en-IN" dirty="0"/>
          </a:p>
        </p:txBody>
      </p:sp>
      <p:sp>
        <p:nvSpPr>
          <p:cNvPr id="3" name="Content Placeholder 2">
            <a:extLst>
              <a:ext uri="{FF2B5EF4-FFF2-40B4-BE49-F238E27FC236}">
                <a16:creationId xmlns:a16="http://schemas.microsoft.com/office/drawing/2014/main" id="{BEA3539E-5123-960A-B946-D3884CFF9375}"/>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6467BA2F-98EB-3B1B-097E-08B3EFFD0584}"/>
              </a:ext>
            </a:extLst>
          </p:cNvPr>
          <p:cNvPicPr>
            <a:picLocks noChangeAspect="1"/>
          </p:cNvPicPr>
          <p:nvPr/>
        </p:nvPicPr>
        <p:blipFill>
          <a:blip r:embed="rId3"/>
          <a:stretch>
            <a:fillRect/>
          </a:stretch>
        </p:blipFill>
        <p:spPr>
          <a:xfrm>
            <a:off x="479376" y="1916832"/>
            <a:ext cx="6204198" cy="3184960"/>
          </a:xfrm>
          <a:prstGeom prst="rect">
            <a:avLst/>
          </a:prstGeom>
        </p:spPr>
      </p:pic>
      <p:pic>
        <p:nvPicPr>
          <p:cNvPr id="5" name="Picture 4">
            <a:extLst>
              <a:ext uri="{FF2B5EF4-FFF2-40B4-BE49-F238E27FC236}">
                <a16:creationId xmlns:a16="http://schemas.microsoft.com/office/drawing/2014/main" id="{BC74AAAB-54F6-C9D0-CBA1-779B5B686B32}"/>
              </a:ext>
            </a:extLst>
          </p:cNvPr>
          <p:cNvPicPr>
            <a:picLocks noChangeAspect="1"/>
          </p:cNvPicPr>
          <p:nvPr/>
        </p:nvPicPr>
        <p:blipFill>
          <a:blip r:embed="rId4"/>
          <a:stretch>
            <a:fillRect/>
          </a:stretch>
        </p:blipFill>
        <p:spPr>
          <a:xfrm>
            <a:off x="6957120" y="1951436"/>
            <a:ext cx="4733378" cy="2955128"/>
          </a:xfrm>
          <a:prstGeom prst="rect">
            <a:avLst/>
          </a:prstGeom>
        </p:spPr>
      </p:pic>
    </p:spTree>
    <p:extLst>
      <p:ext uri="{BB962C8B-B14F-4D97-AF65-F5344CB8AC3E}">
        <p14:creationId xmlns:p14="http://schemas.microsoft.com/office/powerpoint/2010/main" val="10873185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66744-24BA-B0B1-3862-433B7E10C2BE}"/>
              </a:ext>
            </a:extLst>
          </p:cNvPr>
          <p:cNvSpPr>
            <a:spLocks noGrp="1"/>
          </p:cNvSpPr>
          <p:nvPr>
            <p:ph type="title"/>
          </p:nvPr>
        </p:nvSpPr>
        <p:spPr/>
        <p:txBody>
          <a:bodyPr/>
          <a:lstStyle/>
          <a:p>
            <a:r>
              <a:rPr lang="en-US" dirty="0" err="1"/>
              <a:t>Groupby</a:t>
            </a:r>
            <a:r>
              <a:rPr lang="en-US" dirty="0"/>
              <a:t>()</a:t>
            </a:r>
            <a:endParaRPr lang="en-IN" dirty="0"/>
          </a:p>
        </p:txBody>
      </p:sp>
      <p:sp>
        <p:nvSpPr>
          <p:cNvPr id="3" name="Content Placeholder 2">
            <a:extLst>
              <a:ext uri="{FF2B5EF4-FFF2-40B4-BE49-F238E27FC236}">
                <a16:creationId xmlns:a16="http://schemas.microsoft.com/office/drawing/2014/main" id="{0B540571-B159-FF34-E579-FD43F70470ED}"/>
              </a:ext>
            </a:extLst>
          </p:cNvPr>
          <p:cNvSpPr>
            <a:spLocks noGrp="1"/>
          </p:cNvSpPr>
          <p:nvPr>
            <p:ph idx="1"/>
          </p:nvPr>
        </p:nvSpPr>
        <p:spPr/>
        <p:txBody>
          <a:bodyPr>
            <a:normAutofit/>
          </a:bodyPr>
          <a:lstStyle/>
          <a:p>
            <a:pPr algn="l"/>
            <a:r>
              <a:rPr lang="en-US" sz="2000" b="0" i="0" u="none" strike="noStrike" baseline="0" dirty="0">
                <a:latin typeface="PalatinoLinotype-Roman"/>
              </a:rPr>
              <a:t>During the data analysis phase, categorizing a dataset into multiple categories is often essential. </a:t>
            </a:r>
          </a:p>
          <a:p>
            <a:pPr algn="l"/>
            <a:r>
              <a:rPr lang="en-US" sz="2000" b="0" i="0" u="none" strike="noStrike" baseline="0" dirty="0">
                <a:latin typeface="PalatinoLinotype-Roman"/>
              </a:rPr>
              <a:t>The pandas </a:t>
            </a:r>
            <a:r>
              <a:rPr lang="en-US" sz="2000" b="0" i="0" u="none" strike="noStrike" baseline="0" dirty="0" err="1">
                <a:latin typeface="FreeMono"/>
              </a:rPr>
              <a:t>groupby</a:t>
            </a:r>
            <a:r>
              <a:rPr lang="en-US" sz="2000" b="0" i="0" u="none" strike="noStrike" baseline="0" dirty="0">
                <a:latin typeface="FreeMono"/>
              </a:rPr>
              <a:t> </a:t>
            </a:r>
            <a:r>
              <a:rPr lang="en-US" sz="2000" b="0" i="0" u="none" strike="noStrike" baseline="0" dirty="0">
                <a:latin typeface="PalatinoLinotype-Roman"/>
              </a:rPr>
              <a:t>function is one of the most efficient and time-saving features for doing this.</a:t>
            </a:r>
          </a:p>
          <a:p>
            <a:pPr algn="l"/>
            <a:r>
              <a:rPr lang="en-US" sz="2000" b="0" i="0" u="none" strike="noStrike" baseline="0" dirty="0" err="1">
                <a:latin typeface="FreeMono"/>
              </a:rPr>
              <a:t>Groupby</a:t>
            </a:r>
            <a:r>
              <a:rPr lang="en-US" sz="2000" b="0" i="0" u="none" strike="noStrike" baseline="0" dirty="0">
                <a:latin typeface="FreeMono"/>
              </a:rPr>
              <a:t> </a:t>
            </a:r>
            <a:r>
              <a:rPr lang="en-US" sz="2000" b="0" i="0" u="none" strike="noStrike" baseline="0" dirty="0">
                <a:latin typeface="PalatinoLinotype-Roman"/>
              </a:rPr>
              <a:t>provides functionalities that allow us to split-apply-combine throughout the </a:t>
            </a:r>
            <a:r>
              <a:rPr lang="en-US" sz="2000" b="0" i="0" u="none" strike="noStrike" baseline="0" dirty="0" err="1">
                <a:latin typeface="PalatinoLinotype-Roman"/>
              </a:rPr>
              <a:t>dataframe</a:t>
            </a:r>
            <a:r>
              <a:rPr lang="en-US" sz="2000" dirty="0">
                <a:latin typeface="PalatinoLinotype-Roman"/>
              </a:rPr>
              <a:t>.</a:t>
            </a:r>
          </a:p>
          <a:p>
            <a:pPr algn="l"/>
            <a:r>
              <a:rPr lang="en-US" sz="2000" dirty="0" err="1">
                <a:latin typeface="PalatinoLinotype-Roman"/>
              </a:rPr>
              <a:t>Groupby</a:t>
            </a:r>
            <a:r>
              <a:rPr lang="en-US" sz="2000" dirty="0">
                <a:latin typeface="PalatinoLinotype-Roman"/>
              </a:rPr>
              <a:t> mechanics:</a:t>
            </a:r>
          </a:p>
          <a:p>
            <a:pPr lvl="1"/>
            <a:r>
              <a:rPr lang="en-IN" sz="2000" b="0" i="0" u="none" strike="noStrike" baseline="0" dirty="0">
                <a:latin typeface="PalatinoLinotype-Roman"/>
              </a:rPr>
              <a:t>Grouping by features, hierarchically</a:t>
            </a:r>
          </a:p>
          <a:p>
            <a:pPr lvl="1"/>
            <a:r>
              <a:rPr lang="en-US" sz="2000" b="0" i="0" u="none" strike="noStrike" baseline="0" dirty="0">
                <a:latin typeface="PalatinoLinotype-Roman"/>
              </a:rPr>
              <a:t>Aggregating a dataset by groups</a:t>
            </a:r>
          </a:p>
          <a:p>
            <a:pPr lvl="1"/>
            <a:r>
              <a:rPr lang="en-US" sz="2000" b="0" i="0" u="none" strike="noStrike" baseline="0" dirty="0">
                <a:latin typeface="PalatinoLinotype-Roman"/>
              </a:rPr>
              <a:t>Applying custom aggregation functions to groups</a:t>
            </a:r>
          </a:p>
          <a:p>
            <a:pPr lvl="1"/>
            <a:r>
              <a:rPr lang="en-IN" sz="2000" b="0" i="0" u="none" strike="noStrike" baseline="0" dirty="0">
                <a:latin typeface="PalatinoLinotype-Roman"/>
              </a:rPr>
              <a:t>Transforming a dataset groupwise</a:t>
            </a:r>
            <a:endParaRPr lang="en-IN" sz="4400" dirty="0"/>
          </a:p>
        </p:txBody>
      </p:sp>
    </p:spTree>
    <p:extLst>
      <p:ext uri="{BB962C8B-B14F-4D97-AF65-F5344CB8AC3E}">
        <p14:creationId xmlns:p14="http://schemas.microsoft.com/office/powerpoint/2010/main" val="15202610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F8DA8-0F6E-C9DE-99DB-3DFF32BAFA1B}"/>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F384F955-5AD5-B486-76B6-C913A41EA20F}"/>
              </a:ext>
            </a:extLst>
          </p:cNvPr>
          <p:cNvSpPr>
            <a:spLocks noGrp="1"/>
          </p:cNvSpPr>
          <p:nvPr>
            <p:ph idx="1"/>
          </p:nvPr>
        </p:nvSpPr>
        <p:spPr/>
        <p:txBody>
          <a:bodyPr/>
          <a:lstStyle/>
          <a:p>
            <a:pPr algn="l"/>
            <a:r>
              <a:rPr lang="en-IN" sz="1800" b="0" i="0" u="none" strike="noStrike" baseline="0" dirty="0">
                <a:latin typeface="FreeMono"/>
              </a:rPr>
              <a:t>import pandas as pd</a:t>
            </a:r>
          </a:p>
          <a:p>
            <a:pPr algn="l"/>
            <a:r>
              <a:rPr lang="en-IN" sz="1800" b="0" i="0" u="none" strike="noStrike" baseline="0" dirty="0" err="1">
                <a:latin typeface="FreeMono"/>
              </a:rPr>
              <a:t>df</a:t>
            </a:r>
            <a:r>
              <a:rPr lang="en-IN" sz="1800" b="0" i="0" u="none" strike="noStrike" baseline="0" dirty="0">
                <a:latin typeface="FreeMono"/>
              </a:rPr>
              <a:t> = </a:t>
            </a:r>
            <a:r>
              <a:rPr lang="en-IN" sz="1800" b="0" i="0" u="none" strike="noStrike" baseline="0" dirty="0" err="1">
                <a:latin typeface="FreeMono"/>
              </a:rPr>
              <a:t>pd.read_csv</a:t>
            </a:r>
            <a:r>
              <a:rPr lang="en-IN" sz="1800" b="0" i="0" u="none" strike="noStrike" baseline="0" dirty="0">
                <a:latin typeface="FreeMono"/>
              </a:rPr>
              <a:t>("/content/automobileEDA.csv")</a:t>
            </a:r>
          </a:p>
          <a:p>
            <a:pPr algn="l"/>
            <a:r>
              <a:rPr lang="en-IN" sz="1800" b="0" i="0" u="none" strike="noStrike" baseline="0" dirty="0" err="1">
                <a:latin typeface="FreeMono"/>
              </a:rPr>
              <a:t>df.head</a:t>
            </a:r>
            <a:r>
              <a:rPr lang="en-IN" sz="1800" b="0" i="0" u="none" strike="noStrike" baseline="0" dirty="0">
                <a:latin typeface="FreeMono"/>
              </a:rPr>
              <a:t>()</a:t>
            </a:r>
            <a:endParaRPr lang="en-IN" dirty="0"/>
          </a:p>
        </p:txBody>
      </p:sp>
      <p:pic>
        <p:nvPicPr>
          <p:cNvPr id="4" name="Picture 3">
            <a:extLst>
              <a:ext uri="{FF2B5EF4-FFF2-40B4-BE49-F238E27FC236}">
                <a16:creationId xmlns:a16="http://schemas.microsoft.com/office/drawing/2014/main" id="{7AFD9963-0D7E-7740-4ACE-69014E7BD78D}"/>
              </a:ext>
            </a:extLst>
          </p:cNvPr>
          <p:cNvPicPr>
            <a:picLocks noChangeAspect="1"/>
          </p:cNvPicPr>
          <p:nvPr/>
        </p:nvPicPr>
        <p:blipFill>
          <a:blip r:embed="rId3"/>
          <a:stretch>
            <a:fillRect/>
          </a:stretch>
        </p:blipFill>
        <p:spPr>
          <a:xfrm>
            <a:off x="623392" y="3301727"/>
            <a:ext cx="11266985" cy="3170932"/>
          </a:xfrm>
          <a:prstGeom prst="rect">
            <a:avLst/>
          </a:prstGeom>
        </p:spPr>
      </p:pic>
    </p:spTree>
    <p:extLst>
      <p:ext uri="{BB962C8B-B14F-4D97-AF65-F5344CB8AC3E}">
        <p14:creationId xmlns:p14="http://schemas.microsoft.com/office/powerpoint/2010/main" val="414542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7963A-E1CA-4A75-A594-839F8077A1CB}"/>
              </a:ext>
            </a:extLst>
          </p:cNvPr>
          <p:cNvSpPr>
            <a:spLocks noGrp="1"/>
          </p:cNvSpPr>
          <p:nvPr>
            <p:ph type="title"/>
          </p:nvPr>
        </p:nvSpPr>
        <p:spPr>
          <a:xfrm>
            <a:off x="442976" y="435864"/>
            <a:ext cx="11306047" cy="338554"/>
          </a:xfrm>
        </p:spPr>
        <p:txBody>
          <a:bodyPr/>
          <a:lstStyle/>
          <a:p>
            <a:r>
              <a:rPr lang="en-IN" dirty="0"/>
              <a:t>Measures of central tendency</a:t>
            </a:r>
          </a:p>
        </p:txBody>
      </p:sp>
      <p:sp>
        <p:nvSpPr>
          <p:cNvPr id="3" name="Text Placeholder 2">
            <a:extLst>
              <a:ext uri="{FF2B5EF4-FFF2-40B4-BE49-F238E27FC236}">
                <a16:creationId xmlns:a16="http://schemas.microsoft.com/office/drawing/2014/main" id="{27101FF1-7085-4526-A3F4-DA3EE3DDCBA1}"/>
              </a:ext>
            </a:extLst>
          </p:cNvPr>
          <p:cNvSpPr>
            <a:spLocks noGrp="1"/>
          </p:cNvSpPr>
          <p:nvPr>
            <p:ph type="body" idx="1"/>
          </p:nvPr>
        </p:nvSpPr>
        <p:spPr>
          <a:xfrm>
            <a:off x="433873" y="1052736"/>
            <a:ext cx="9334535" cy="2769989"/>
          </a:xfrm>
        </p:spPr>
        <p:txBody>
          <a:bodyPr/>
          <a:lstStyle/>
          <a:p>
            <a:r>
              <a:rPr lang="en-US" dirty="0"/>
              <a:t>The measure of central tendency tends to describe the average or mean value of datasets.</a:t>
            </a:r>
          </a:p>
          <a:p>
            <a:endParaRPr lang="en-US" dirty="0"/>
          </a:p>
          <a:p>
            <a:r>
              <a:rPr lang="en-US" dirty="0"/>
              <a:t>To provide an optimal summarization of the entire set of measurements. </a:t>
            </a:r>
          </a:p>
          <a:p>
            <a:endParaRPr lang="en-US" dirty="0"/>
          </a:p>
          <a:p>
            <a:r>
              <a:rPr lang="en-US" dirty="0"/>
              <a:t>The value is a number that is in some way central to the set.</a:t>
            </a:r>
          </a:p>
          <a:p>
            <a:endParaRPr lang="en-US" dirty="0"/>
          </a:p>
          <a:p>
            <a:r>
              <a:rPr lang="en-US" dirty="0"/>
              <a:t>The most common measures for analyzing the distribution frequency of data are:</a:t>
            </a:r>
          </a:p>
          <a:p>
            <a:r>
              <a:rPr lang="en-US" dirty="0"/>
              <a:t>		mean</a:t>
            </a:r>
          </a:p>
          <a:p>
            <a:r>
              <a:rPr lang="en-US" dirty="0"/>
              <a:t>		median  </a:t>
            </a:r>
          </a:p>
          <a:p>
            <a:r>
              <a:rPr lang="en-US" dirty="0"/>
              <a:t>		mode. </a:t>
            </a:r>
            <a:endParaRPr lang="en-IN" dirty="0"/>
          </a:p>
        </p:txBody>
      </p:sp>
    </p:spTree>
    <p:extLst>
      <p:ext uri="{BB962C8B-B14F-4D97-AF65-F5344CB8AC3E}">
        <p14:creationId xmlns:p14="http://schemas.microsoft.com/office/powerpoint/2010/main" val="32894819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51B68-0A3F-0EED-0959-43EB5AC16D51}"/>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702DB096-FD71-2E51-DC08-764AE7023F2D}"/>
              </a:ext>
            </a:extLst>
          </p:cNvPr>
          <p:cNvSpPr>
            <a:spLocks noGrp="1"/>
          </p:cNvSpPr>
          <p:nvPr>
            <p:ph idx="1"/>
          </p:nvPr>
        </p:nvSpPr>
        <p:spPr/>
        <p:txBody>
          <a:bodyPr/>
          <a:lstStyle/>
          <a:p>
            <a:pPr algn="l"/>
            <a:r>
              <a:rPr lang="en-US" sz="1800" b="0" i="0" u="none" strike="noStrike" baseline="0" dirty="0">
                <a:latin typeface="FreeMono"/>
              </a:rPr>
              <a:t># Group the dataset by the column body-style</a:t>
            </a:r>
          </a:p>
          <a:p>
            <a:pPr algn="l"/>
            <a:r>
              <a:rPr lang="en-IN" sz="1800" b="0" i="0" u="none" strike="noStrike" baseline="0" dirty="0">
                <a:latin typeface="FreeMono"/>
              </a:rPr>
              <a:t>style = </a:t>
            </a:r>
            <a:r>
              <a:rPr lang="en-IN" sz="1800" b="0" i="0" u="none" strike="noStrike" baseline="0" dirty="0" err="1">
                <a:latin typeface="FreeMono"/>
              </a:rPr>
              <a:t>df.groupby</a:t>
            </a:r>
            <a:r>
              <a:rPr lang="en-IN" sz="1800" b="0" i="0" u="none" strike="noStrike" baseline="0" dirty="0">
                <a:latin typeface="FreeMono"/>
              </a:rPr>
              <a:t>('body-style')</a:t>
            </a:r>
          </a:p>
          <a:p>
            <a:pPr algn="l"/>
            <a:r>
              <a:rPr lang="en-US" sz="1800" b="0" i="0" u="none" strike="noStrike" baseline="0" dirty="0">
                <a:latin typeface="FreeMono"/>
              </a:rPr>
              <a:t># Get values items from group with value convertible</a:t>
            </a:r>
          </a:p>
          <a:p>
            <a:pPr algn="l"/>
            <a:r>
              <a:rPr lang="en-IN" sz="1800" b="0" i="0" u="none" strike="noStrike" baseline="0" dirty="0" err="1">
                <a:latin typeface="FreeMono"/>
              </a:rPr>
              <a:t>style.get_group</a:t>
            </a:r>
            <a:r>
              <a:rPr lang="en-IN" sz="1800" b="0" i="0" u="none" strike="noStrike" baseline="0" dirty="0">
                <a:latin typeface="FreeMono"/>
              </a:rPr>
              <a:t>("convertible")</a:t>
            </a:r>
            <a:endParaRPr lang="en-IN" dirty="0"/>
          </a:p>
        </p:txBody>
      </p:sp>
      <p:pic>
        <p:nvPicPr>
          <p:cNvPr id="4" name="Picture 3">
            <a:extLst>
              <a:ext uri="{FF2B5EF4-FFF2-40B4-BE49-F238E27FC236}">
                <a16:creationId xmlns:a16="http://schemas.microsoft.com/office/drawing/2014/main" id="{FFFF45DF-374E-3BF3-52E9-4ED64D422C4C}"/>
              </a:ext>
            </a:extLst>
          </p:cNvPr>
          <p:cNvPicPr>
            <a:picLocks noChangeAspect="1"/>
          </p:cNvPicPr>
          <p:nvPr/>
        </p:nvPicPr>
        <p:blipFill>
          <a:blip r:embed="rId2"/>
          <a:stretch>
            <a:fillRect/>
          </a:stretch>
        </p:blipFill>
        <p:spPr>
          <a:xfrm>
            <a:off x="838200" y="3645024"/>
            <a:ext cx="10476002" cy="2376264"/>
          </a:xfrm>
          <a:prstGeom prst="rect">
            <a:avLst/>
          </a:prstGeom>
        </p:spPr>
      </p:pic>
    </p:spTree>
    <p:extLst>
      <p:ext uri="{BB962C8B-B14F-4D97-AF65-F5344CB8AC3E}">
        <p14:creationId xmlns:p14="http://schemas.microsoft.com/office/powerpoint/2010/main" val="41495521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F2F72-8050-547C-244E-BB3975D0C2F5}"/>
              </a:ext>
            </a:extLst>
          </p:cNvPr>
          <p:cNvSpPr>
            <a:spLocks noGrp="1"/>
          </p:cNvSpPr>
          <p:nvPr>
            <p:ph type="title"/>
          </p:nvPr>
        </p:nvSpPr>
        <p:spPr/>
        <p:txBody>
          <a:bodyPr/>
          <a:lstStyle/>
          <a:p>
            <a:r>
              <a:rPr lang="en-US" dirty="0"/>
              <a:t>Selecting a subset of columns</a:t>
            </a:r>
            <a:endParaRPr lang="en-IN" dirty="0"/>
          </a:p>
        </p:txBody>
      </p:sp>
      <p:sp>
        <p:nvSpPr>
          <p:cNvPr id="3" name="Content Placeholder 2">
            <a:extLst>
              <a:ext uri="{FF2B5EF4-FFF2-40B4-BE49-F238E27FC236}">
                <a16:creationId xmlns:a16="http://schemas.microsoft.com/office/drawing/2014/main" id="{88213ED2-7717-D097-F3FF-CE25BE903281}"/>
              </a:ext>
            </a:extLst>
          </p:cNvPr>
          <p:cNvSpPr>
            <a:spLocks noGrp="1"/>
          </p:cNvSpPr>
          <p:nvPr>
            <p:ph idx="1"/>
          </p:nvPr>
        </p:nvSpPr>
        <p:spPr/>
        <p:txBody>
          <a:bodyPr/>
          <a:lstStyle/>
          <a:p>
            <a:pPr algn="l"/>
            <a:r>
              <a:rPr lang="en-US" sz="1800" b="0" i="0" u="none" strike="noStrike" baseline="0" dirty="0" err="1">
                <a:latin typeface="FreeMono"/>
              </a:rPr>
              <a:t>double_grouping</a:t>
            </a:r>
            <a:r>
              <a:rPr lang="en-US" sz="1800" b="0" i="0" u="none" strike="noStrike" baseline="0" dirty="0">
                <a:latin typeface="FreeMono"/>
              </a:rPr>
              <a:t> = </a:t>
            </a:r>
            <a:r>
              <a:rPr lang="en-US" sz="1800" b="0" i="0" u="none" strike="noStrike" baseline="0" dirty="0" err="1">
                <a:latin typeface="FreeMono"/>
              </a:rPr>
              <a:t>df.groupby</a:t>
            </a:r>
            <a:r>
              <a:rPr lang="en-US" sz="1800" b="0" i="0" u="none" strike="noStrike" baseline="0" dirty="0">
                <a:latin typeface="FreeMono"/>
              </a:rPr>
              <a:t>(["body-</a:t>
            </a:r>
            <a:r>
              <a:rPr lang="en-US" sz="1800" b="0" i="0" u="none" strike="noStrike" baseline="0" dirty="0" err="1">
                <a:latin typeface="FreeMono"/>
              </a:rPr>
              <a:t>style","drive</a:t>
            </a:r>
            <a:r>
              <a:rPr lang="en-US" sz="1800" b="0" i="0" u="none" strike="noStrike" baseline="0" dirty="0">
                <a:latin typeface="FreeMono"/>
              </a:rPr>
              <a:t>-wheels"])</a:t>
            </a:r>
          </a:p>
          <a:p>
            <a:pPr algn="l"/>
            <a:r>
              <a:rPr lang="en-IN" sz="1800" b="0" i="0" u="none" strike="noStrike" baseline="0" dirty="0" err="1">
                <a:latin typeface="FreeMono"/>
              </a:rPr>
              <a:t>double_grouping.first</a:t>
            </a:r>
            <a:r>
              <a:rPr lang="en-IN" sz="1800" b="0" i="0" u="none" strike="noStrike" baseline="0" dirty="0">
                <a:latin typeface="FreeMono"/>
              </a:rPr>
              <a:t>()   # returns first row of each subgroup</a:t>
            </a:r>
            <a:endParaRPr lang="en-IN" dirty="0"/>
          </a:p>
        </p:txBody>
      </p:sp>
      <p:pic>
        <p:nvPicPr>
          <p:cNvPr id="4" name="Picture 3">
            <a:extLst>
              <a:ext uri="{FF2B5EF4-FFF2-40B4-BE49-F238E27FC236}">
                <a16:creationId xmlns:a16="http://schemas.microsoft.com/office/drawing/2014/main" id="{9CFC06F4-3D74-08FF-2D47-F3F536B350D2}"/>
              </a:ext>
            </a:extLst>
          </p:cNvPr>
          <p:cNvPicPr>
            <a:picLocks noChangeAspect="1"/>
          </p:cNvPicPr>
          <p:nvPr/>
        </p:nvPicPr>
        <p:blipFill>
          <a:blip r:embed="rId3"/>
          <a:stretch>
            <a:fillRect/>
          </a:stretch>
        </p:blipFill>
        <p:spPr>
          <a:xfrm>
            <a:off x="1703512" y="2582608"/>
            <a:ext cx="9073008" cy="4009003"/>
          </a:xfrm>
          <a:prstGeom prst="rect">
            <a:avLst/>
          </a:prstGeom>
        </p:spPr>
      </p:pic>
    </p:spTree>
    <p:extLst>
      <p:ext uri="{BB962C8B-B14F-4D97-AF65-F5344CB8AC3E}">
        <p14:creationId xmlns:p14="http://schemas.microsoft.com/office/powerpoint/2010/main" val="16775922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3BDB9-BE65-4A8A-C114-E6C9ECE64480}"/>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19A82D0C-47DF-4A11-13CD-FA5C4C5C7AE2}"/>
              </a:ext>
            </a:extLst>
          </p:cNvPr>
          <p:cNvSpPr>
            <a:spLocks noGrp="1"/>
          </p:cNvSpPr>
          <p:nvPr>
            <p:ph idx="1"/>
          </p:nvPr>
        </p:nvSpPr>
        <p:spPr/>
        <p:txBody>
          <a:bodyPr>
            <a:normAutofit fontScale="55000" lnSpcReduction="20000"/>
          </a:bodyPr>
          <a:lstStyle/>
          <a:p>
            <a:pPr marL="0" indent="0">
              <a:buNone/>
            </a:pPr>
            <a:r>
              <a:rPr lang="en-US" dirty="0"/>
              <a:t>import pandas as pd</a:t>
            </a:r>
          </a:p>
          <a:p>
            <a:pPr marL="0" indent="0">
              <a:buNone/>
            </a:pPr>
            <a:r>
              <a:rPr lang="en-US" dirty="0"/>
              <a:t>data = {</a:t>
            </a:r>
          </a:p>
          <a:p>
            <a:pPr marL="0" indent="0">
              <a:buNone/>
            </a:pPr>
            <a:r>
              <a:rPr lang="en-US" dirty="0"/>
              <a:t>    'Category': ['A', 'B', 'A', 'B', 'A', 'B'],</a:t>
            </a:r>
          </a:p>
          <a:p>
            <a:pPr marL="0" indent="0">
              <a:buNone/>
            </a:pPr>
            <a:r>
              <a:rPr lang="en-US" dirty="0"/>
              <a:t>    'Value': [10, 15, 20, 25, 30, 35]</a:t>
            </a:r>
          </a:p>
          <a:p>
            <a:pPr marL="0" indent="0">
              <a:buNone/>
            </a:pPr>
            <a:r>
              <a:rPr lang="en-US" dirty="0"/>
              <a:t>}</a:t>
            </a:r>
          </a:p>
          <a:p>
            <a:pPr marL="0" indent="0">
              <a:buNone/>
            </a:pPr>
            <a:r>
              <a:rPr lang="en-US" dirty="0" err="1"/>
              <a:t>df</a:t>
            </a:r>
            <a:r>
              <a:rPr lang="en-US" dirty="0"/>
              <a:t> = </a:t>
            </a:r>
            <a:r>
              <a:rPr lang="en-US" dirty="0" err="1"/>
              <a:t>pd.DataFrame</a:t>
            </a:r>
            <a:r>
              <a:rPr lang="en-US" dirty="0"/>
              <a:t>(data)</a:t>
            </a:r>
          </a:p>
          <a:p>
            <a:pPr marL="0" indent="0">
              <a:buNone/>
            </a:pPr>
            <a:r>
              <a:rPr lang="en-US" dirty="0"/>
              <a:t>grouped = </a:t>
            </a:r>
            <a:r>
              <a:rPr lang="en-US" dirty="0" err="1"/>
              <a:t>df.groupby</a:t>
            </a:r>
            <a:r>
              <a:rPr lang="en-US" dirty="0"/>
              <a:t>('Category')</a:t>
            </a:r>
          </a:p>
          <a:p>
            <a:pPr marL="0" indent="0">
              <a:buNone/>
            </a:pPr>
            <a:endParaRPr lang="en-US" dirty="0"/>
          </a:p>
          <a:p>
            <a:pPr marL="0" indent="0">
              <a:buNone/>
            </a:pPr>
            <a:r>
              <a:rPr lang="en-US" dirty="0"/>
              <a:t># Calculate the mean of each group</a:t>
            </a:r>
          </a:p>
          <a:p>
            <a:pPr marL="0" indent="0">
              <a:buNone/>
            </a:pPr>
            <a:r>
              <a:rPr lang="en-US" dirty="0"/>
              <a:t>means = </a:t>
            </a:r>
            <a:r>
              <a:rPr lang="en-US" dirty="0" err="1"/>
              <a:t>grouped.mean</a:t>
            </a:r>
            <a:r>
              <a:rPr lang="en-US" dirty="0"/>
              <a:t>()</a:t>
            </a:r>
          </a:p>
          <a:p>
            <a:pPr marL="0" indent="0">
              <a:buNone/>
            </a:pPr>
            <a:r>
              <a:rPr lang="en-US" dirty="0"/>
              <a:t>print(means)</a:t>
            </a:r>
          </a:p>
          <a:p>
            <a:pPr marL="0" indent="0">
              <a:buNone/>
            </a:pPr>
            <a:endParaRPr lang="en-US" dirty="0"/>
          </a:p>
          <a:p>
            <a:pPr marL="0" indent="0">
              <a:buNone/>
            </a:pPr>
            <a:r>
              <a:rPr lang="en-US" dirty="0"/>
              <a:t># Calculate the sum of each group</a:t>
            </a:r>
          </a:p>
          <a:p>
            <a:pPr marL="0" indent="0">
              <a:buNone/>
            </a:pPr>
            <a:r>
              <a:rPr lang="en-US" dirty="0"/>
              <a:t>sums = </a:t>
            </a:r>
            <a:r>
              <a:rPr lang="en-US" dirty="0" err="1"/>
              <a:t>grouped.sum</a:t>
            </a:r>
            <a:r>
              <a:rPr lang="en-US" dirty="0"/>
              <a:t>()</a:t>
            </a:r>
          </a:p>
          <a:p>
            <a:pPr marL="0" indent="0">
              <a:buNone/>
            </a:pPr>
            <a:r>
              <a:rPr lang="en-US" dirty="0"/>
              <a:t>print(sums)</a:t>
            </a:r>
          </a:p>
          <a:p>
            <a:pPr marL="0" indent="0">
              <a:buNone/>
            </a:pPr>
            <a:endParaRPr lang="en-US" dirty="0"/>
          </a:p>
          <a:p>
            <a:pPr marL="0" indent="0">
              <a:buNone/>
            </a:pPr>
            <a:endParaRPr lang="en-US" dirty="0"/>
          </a:p>
          <a:p>
            <a:pPr marL="0" indent="0">
              <a:buNone/>
            </a:pPr>
            <a:endParaRPr lang="en-IN" dirty="0"/>
          </a:p>
        </p:txBody>
      </p:sp>
      <p:pic>
        <p:nvPicPr>
          <p:cNvPr id="4" name="Picture 3">
            <a:extLst>
              <a:ext uri="{FF2B5EF4-FFF2-40B4-BE49-F238E27FC236}">
                <a16:creationId xmlns:a16="http://schemas.microsoft.com/office/drawing/2014/main" id="{BF2C54CA-D04B-F8DE-A4CC-718B2C8DC81E}"/>
              </a:ext>
            </a:extLst>
          </p:cNvPr>
          <p:cNvPicPr>
            <a:picLocks noChangeAspect="1"/>
          </p:cNvPicPr>
          <p:nvPr/>
        </p:nvPicPr>
        <p:blipFill>
          <a:blip r:embed="rId3"/>
          <a:stretch>
            <a:fillRect/>
          </a:stretch>
        </p:blipFill>
        <p:spPr>
          <a:xfrm>
            <a:off x="5087888" y="3789040"/>
            <a:ext cx="2225233" cy="1044030"/>
          </a:xfrm>
          <a:prstGeom prst="rect">
            <a:avLst/>
          </a:prstGeom>
        </p:spPr>
      </p:pic>
      <p:pic>
        <p:nvPicPr>
          <p:cNvPr id="5" name="Picture 4">
            <a:extLst>
              <a:ext uri="{FF2B5EF4-FFF2-40B4-BE49-F238E27FC236}">
                <a16:creationId xmlns:a16="http://schemas.microsoft.com/office/drawing/2014/main" id="{1B9FD4C5-1969-18F3-EBD0-5B8F9DA088FE}"/>
              </a:ext>
            </a:extLst>
          </p:cNvPr>
          <p:cNvPicPr>
            <a:picLocks noChangeAspect="1"/>
          </p:cNvPicPr>
          <p:nvPr/>
        </p:nvPicPr>
        <p:blipFill>
          <a:blip r:embed="rId4"/>
          <a:stretch>
            <a:fillRect/>
          </a:stretch>
        </p:blipFill>
        <p:spPr>
          <a:xfrm>
            <a:off x="5125991" y="5328587"/>
            <a:ext cx="2149026" cy="1013548"/>
          </a:xfrm>
          <a:prstGeom prst="rect">
            <a:avLst/>
          </a:prstGeom>
        </p:spPr>
      </p:pic>
    </p:spTree>
    <p:extLst>
      <p:ext uri="{BB962C8B-B14F-4D97-AF65-F5344CB8AC3E}">
        <p14:creationId xmlns:p14="http://schemas.microsoft.com/office/powerpoint/2010/main" val="13205867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677C-39DC-49C5-9BEC-019421883F64}"/>
              </a:ext>
            </a:extLst>
          </p:cNvPr>
          <p:cNvSpPr>
            <a:spLocks noGrp="1"/>
          </p:cNvSpPr>
          <p:nvPr>
            <p:ph type="title"/>
          </p:nvPr>
        </p:nvSpPr>
        <p:spPr/>
        <p:txBody>
          <a:bodyPr/>
          <a:lstStyle/>
          <a:p>
            <a:r>
              <a:rPr lang="en-US" dirty="0"/>
              <a:t>Exercise-6</a:t>
            </a:r>
            <a:endParaRPr lang="en-IN" dirty="0"/>
          </a:p>
        </p:txBody>
      </p:sp>
      <p:sp>
        <p:nvSpPr>
          <p:cNvPr id="3" name="Content Placeholder 2">
            <a:extLst>
              <a:ext uri="{FF2B5EF4-FFF2-40B4-BE49-F238E27FC236}">
                <a16:creationId xmlns:a16="http://schemas.microsoft.com/office/drawing/2014/main" id="{E9E3E11F-CADB-4362-8B09-F2E70B90E58D}"/>
              </a:ext>
            </a:extLst>
          </p:cNvPr>
          <p:cNvSpPr>
            <a:spLocks noGrp="1"/>
          </p:cNvSpPr>
          <p:nvPr>
            <p:ph idx="1"/>
          </p:nvPr>
        </p:nvSpPr>
        <p:spPr/>
        <p:txBody>
          <a:bodyPr>
            <a:normAutofit/>
          </a:bodyPr>
          <a:lstStyle/>
          <a:p>
            <a:r>
              <a:rPr lang="en-US" sz="1800" b="1" dirty="0">
                <a:latin typeface="FreeMono"/>
              </a:rPr>
              <a:t>Scenario: </a:t>
            </a:r>
          </a:p>
          <a:p>
            <a:r>
              <a:rPr lang="en-US" sz="1800" dirty="0">
                <a:latin typeface="FreeMono"/>
              </a:rPr>
              <a:t>Suppose you are managing an e-commerce platform that sells various products across different categories. You have a dataset containing information about purchases made on your platform, including product categories, purchase amounts, and customer IDs.</a:t>
            </a:r>
          </a:p>
          <a:p>
            <a:r>
              <a:rPr lang="en-IN" sz="1800" b="1" dirty="0">
                <a:latin typeface="FreeMono"/>
              </a:rPr>
              <a:t>Dataset Example:</a:t>
            </a:r>
          </a:p>
          <a:p>
            <a:pPr marL="0" indent="0">
              <a:buNone/>
            </a:pPr>
            <a:r>
              <a:rPr lang="en-US" sz="1800" dirty="0">
                <a:latin typeface="FreeMono"/>
              </a:rPr>
              <a:t>'</a:t>
            </a:r>
            <a:r>
              <a:rPr lang="en-US" sz="1800" dirty="0" err="1">
                <a:latin typeface="FreeMono"/>
              </a:rPr>
              <a:t>Customer_ID</a:t>
            </a:r>
            <a:r>
              <a:rPr lang="en-US" sz="1800" dirty="0">
                <a:latin typeface="FreeMono"/>
              </a:rPr>
              <a:t>': [1, 2, 3, 1, 2, 3, 1, 2, 3], '</a:t>
            </a:r>
            <a:r>
              <a:rPr lang="en-US" sz="1800" dirty="0" err="1">
                <a:latin typeface="FreeMono"/>
              </a:rPr>
              <a:t>Product_Category</a:t>
            </a:r>
            <a:r>
              <a:rPr lang="en-US" sz="1800" dirty="0">
                <a:latin typeface="FreeMono"/>
              </a:rPr>
              <a:t>': ['A', 'B', 'A', 'B', 'A', 'B', 'A', 'B', 'A'], '</a:t>
            </a:r>
            <a:r>
              <a:rPr lang="en-US" sz="1800" dirty="0" err="1">
                <a:latin typeface="FreeMono"/>
              </a:rPr>
              <a:t>Purchase_Amount</a:t>
            </a:r>
            <a:r>
              <a:rPr lang="en-US" sz="1800" dirty="0">
                <a:latin typeface="FreeMono"/>
              </a:rPr>
              <a:t>': [100, 150, 200, 120, 180, 90, 210, 160, 80] </a:t>
            </a:r>
            <a:br>
              <a:rPr lang="en-US" sz="1800" dirty="0">
                <a:latin typeface="FreeMono"/>
              </a:rPr>
            </a:br>
            <a:endParaRPr lang="en-US" sz="1800" dirty="0">
              <a:latin typeface="FreeMono"/>
            </a:endParaRPr>
          </a:p>
          <a:p>
            <a:pPr algn="l"/>
            <a:r>
              <a:rPr lang="en-US" sz="1800" b="1" dirty="0">
                <a:latin typeface="FreeMono"/>
              </a:rPr>
              <a:t>Tasks:</a:t>
            </a:r>
          </a:p>
          <a:p>
            <a:pPr algn="l">
              <a:buFont typeface="+mj-lt"/>
              <a:buAutoNum type="arabicPeriod"/>
            </a:pPr>
            <a:r>
              <a:rPr lang="en-US" sz="1800" dirty="0">
                <a:latin typeface="FreeMono"/>
              </a:rPr>
              <a:t>Calculate the average purchase amount per product category.</a:t>
            </a:r>
          </a:p>
          <a:p>
            <a:pPr algn="l">
              <a:buFont typeface="+mj-lt"/>
              <a:buAutoNum type="arabicPeriod"/>
            </a:pPr>
            <a:r>
              <a:rPr lang="en-US" sz="1800" dirty="0">
                <a:latin typeface="FreeMono"/>
              </a:rPr>
              <a:t>Identify the top-spending customer in each product category based on their total purchase amount.</a:t>
            </a:r>
          </a:p>
          <a:p>
            <a:endParaRPr lang="en-IN" dirty="0"/>
          </a:p>
        </p:txBody>
      </p:sp>
    </p:spTree>
    <p:extLst>
      <p:ext uri="{BB962C8B-B14F-4D97-AF65-F5344CB8AC3E}">
        <p14:creationId xmlns:p14="http://schemas.microsoft.com/office/powerpoint/2010/main" val="992851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03F14-19CE-432A-5E6A-94A4F6F92798}"/>
              </a:ext>
            </a:extLst>
          </p:cNvPr>
          <p:cNvSpPr>
            <a:spLocks noGrp="1"/>
          </p:cNvSpPr>
          <p:nvPr>
            <p:ph type="title"/>
          </p:nvPr>
        </p:nvSpPr>
        <p:spPr/>
        <p:txBody>
          <a:bodyPr/>
          <a:lstStyle/>
          <a:p>
            <a:r>
              <a:rPr lang="en-US" dirty="0"/>
              <a:t>Data Aggregation</a:t>
            </a:r>
            <a:endParaRPr lang="en-IN" dirty="0"/>
          </a:p>
        </p:txBody>
      </p:sp>
      <p:sp>
        <p:nvSpPr>
          <p:cNvPr id="3" name="Content Placeholder 2">
            <a:extLst>
              <a:ext uri="{FF2B5EF4-FFF2-40B4-BE49-F238E27FC236}">
                <a16:creationId xmlns:a16="http://schemas.microsoft.com/office/drawing/2014/main" id="{9DCFC6E5-B835-B9B9-B883-FDE2A8A5D48D}"/>
              </a:ext>
            </a:extLst>
          </p:cNvPr>
          <p:cNvSpPr>
            <a:spLocks noGrp="1"/>
          </p:cNvSpPr>
          <p:nvPr>
            <p:ph idx="1"/>
          </p:nvPr>
        </p:nvSpPr>
        <p:spPr/>
        <p:txBody>
          <a:bodyPr/>
          <a:lstStyle/>
          <a:p>
            <a:pPr algn="l"/>
            <a:r>
              <a:rPr lang="en-US" sz="1800" b="0" i="0" u="none" strike="noStrike" baseline="0" dirty="0">
                <a:latin typeface="PalatinoLinotype-Roman"/>
              </a:rPr>
              <a:t>Aggregation is the process of implementing any mathematical operation on a dataset or a </a:t>
            </a:r>
            <a:r>
              <a:rPr lang="en-IN" sz="1800" b="0" i="0" u="none" strike="noStrike" baseline="0" dirty="0">
                <a:latin typeface="PalatinoLinotype-Roman"/>
              </a:rPr>
              <a:t>subset of it.</a:t>
            </a:r>
          </a:p>
          <a:p>
            <a:pPr algn="l"/>
            <a:r>
              <a:rPr lang="en-US" sz="1800" b="0" i="0" u="none" strike="noStrike" baseline="0" dirty="0">
                <a:latin typeface="PalatinoLinotype-Roman"/>
              </a:rPr>
              <a:t>The </a:t>
            </a:r>
            <a:r>
              <a:rPr lang="en-US" sz="1800" b="0" i="0" u="none" strike="noStrike" baseline="0" dirty="0" err="1">
                <a:latin typeface="FreeMono"/>
              </a:rPr>
              <a:t>Dataframe.aggregate</a:t>
            </a:r>
            <a:r>
              <a:rPr lang="en-US" sz="1800" b="0" i="0" u="none" strike="noStrike" baseline="0" dirty="0">
                <a:latin typeface="FreeMono"/>
              </a:rPr>
              <a:t>() </a:t>
            </a:r>
            <a:r>
              <a:rPr lang="en-US" sz="1800" b="0" i="0" u="none" strike="noStrike" baseline="0" dirty="0">
                <a:latin typeface="PalatinoLinotype-Roman"/>
              </a:rPr>
              <a:t>function is used to apply aggregation across one or more columns. </a:t>
            </a:r>
          </a:p>
          <a:p>
            <a:pPr algn="l"/>
            <a:r>
              <a:rPr lang="en-US" sz="1800" b="0" i="0" u="none" strike="noStrike" baseline="0" dirty="0">
                <a:latin typeface="PalatinoLinotype-Roman"/>
              </a:rPr>
              <a:t>Some of the most frequently used aggregations are as follows:</a:t>
            </a:r>
          </a:p>
          <a:p>
            <a:pPr marL="0" indent="0" algn="l">
              <a:buNone/>
            </a:pPr>
            <a:r>
              <a:rPr lang="en-US" sz="1800" b="0" i="0" u="none" strike="noStrike" baseline="0" dirty="0">
                <a:latin typeface="FreeMono"/>
              </a:rPr>
              <a:t>	sum</a:t>
            </a:r>
            <a:r>
              <a:rPr lang="en-US" sz="1800" b="0" i="0" u="none" strike="noStrike" baseline="0" dirty="0">
                <a:latin typeface="PalatinoLinotype-Roman"/>
              </a:rPr>
              <a:t>: Returns the sum of the values for the requested axis</a:t>
            </a:r>
          </a:p>
          <a:p>
            <a:pPr marL="0" indent="0" algn="l">
              <a:buNone/>
            </a:pPr>
            <a:r>
              <a:rPr lang="en-US" sz="1800" b="0" i="0" u="none" strike="noStrike" baseline="0" dirty="0">
                <a:latin typeface="FreeMono"/>
              </a:rPr>
              <a:t>	min</a:t>
            </a:r>
            <a:r>
              <a:rPr lang="en-US" sz="1800" b="0" i="0" u="none" strike="noStrike" baseline="0" dirty="0">
                <a:latin typeface="PalatinoLinotype-Roman"/>
              </a:rPr>
              <a:t>: Returns the minimum of the values for the requested axis</a:t>
            </a:r>
          </a:p>
          <a:p>
            <a:pPr marL="0" indent="0" algn="l">
              <a:buNone/>
            </a:pPr>
            <a:r>
              <a:rPr lang="en-US" sz="1800" b="0" i="0" u="none" strike="noStrike" baseline="0" dirty="0">
                <a:latin typeface="FreeMono"/>
              </a:rPr>
              <a:t>	max</a:t>
            </a:r>
            <a:r>
              <a:rPr lang="en-US" sz="1800" b="0" i="0" u="none" strike="noStrike" baseline="0" dirty="0">
                <a:latin typeface="PalatinoLinotype-Roman"/>
              </a:rPr>
              <a:t>: Returns the maximum of the values for the requested axis</a:t>
            </a:r>
            <a:endParaRPr lang="en-IN" dirty="0"/>
          </a:p>
        </p:txBody>
      </p:sp>
    </p:spTree>
    <p:extLst>
      <p:ext uri="{BB962C8B-B14F-4D97-AF65-F5344CB8AC3E}">
        <p14:creationId xmlns:p14="http://schemas.microsoft.com/office/powerpoint/2010/main" val="2627275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87A87-59E8-A36C-43A1-0016C9D4D78A}"/>
              </a:ext>
            </a:extLst>
          </p:cNvPr>
          <p:cNvSpPr>
            <a:spLocks noGrp="1"/>
          </p:cNvSpPr>
          <p:nvPr>
            <p:ph type="title"/>
          </p:nvPr>
        </p:nvSpPr>
        <p:spPr/>
        <p:txBody>
          <a:bodyPr/>
          <a:lstStyle/>
          <a:p>
            <a:r>
              <a:rPr lang="en-US" dirty="0"/>
              <a:t>Example</a:t>
            </a:r>
            <a:endParaRPr lang="en-IN" dirty="0"/>
          </a:p>
        </p:txBody>
      </p:sp>
      <p:sp>
        <p:nvSpPr>
          <p:cNvPr id="3" name="Content Placeholder 2">
            <a:extLst>
              <a:ext uri="{FF2B5EF4-FFF2-40B4-BE49-F238E27FC236}">
                <a16:creationId xmlns:a16="http://schemas.microsoft.com/office/drawing/2014/main" id="{10A7BECC-630A-07B2-1943-9E472EBD7463}"/>
              </a:ext>
            </a:extLst>
          </p:cNvPr>
          <p:cNvSpPr>
            <a:spLocks noGrp="1"/>
          </p:cNvSpPr>
          <p:nvPr>
            <p:ph idx="1"/>
          </p:nvPr>
        </p:nvSpPr>
        <p:spPr/>
        <p:txBody>
          <a:bodyPr>
            <a:normAutofit fontScale="92500" lnSpcReduction="10000"/>
          </a:bodyPr>
          <a:lstStyle/>
          <a:p>
            <a:pPr marL="0" indent="0" algn="l">
              <a:buNone/>
            </a:pPr>
            <a:r>
              <a:rPr lang="en-US" sz="1800" b="0" i="0" u="none" strike="noStrike" baseline="0" dirty="0">
                <a:latin typeface="FreeMono"/>
              </a:rPr>
              <a:t># new </a:t>
            </a:r>
            <a:r>
              <a:rPr lang="en-US" sz="1800" b="0" i="0" u="none" strike="noStrike" baseline="0" dirty="0" err="1">
                <a:latin typeface="FreeMono"/>
              </a:rPr>
              <a:t>dataframe</a:t>
            </a:r>
            <a:r>
              <a:rPr lang="en-US" sz="1800" b="0" i="0" u="none" strike="noStrike" baseline="0" dirty="0">
                <a:latin typeface="FreeMono"/>
              </a:rPr>
              <a:t> that consist </a:t>
            </a:r>
            <a:r>
              <a:rPr lang="en-US" sz="1800" b="0" i="0" u="none" strike="noStrike" baseline="0" dirty="0" err="1">
                <a:latin typeface="FreeMono"/>
              </a:rPr>
              <a:t>length,width,height,curb</a:t>
            </a:r>
            <a:r>
              <a:rPr lang="en-US" sz="1800" b="0" i="0" u="none" strike="noStrike" baseline="0" dirty="0">
                <a:latin typeface="FreeMono"/>
              </a:rPr>
              <a:t>-weight and price</a:t>
            </a:r>
          </a:p>
          <a:p>
            <a:pPr marL="0" indent="0" algn="l">
              <a:buNone/>
            </a:pPr>
            <a:r>
              <a:rPr lang="en-US" sz="1800" b="0" i="0" u="none" strike="noStrike" baseline="0" dirty="0" err="1">
                <a:latin typeface="FreeMono"/>
              </a:rPr>
              <a:t>new_dataset</a:t>
            </a:r>
            <a:r>
              <a:rPr lang="en-US" sz="1800" b="0" i="0" u="none" strike="noStrike" baseline="0" dirty="0">
                <a:latin typeface="FreeMono"/>
              </a:rPr>
              <a:t> = </a:t>
            </a:r>
            <a:r>
              <a:rPr lang="en-US" sz="1800" b="0" i="0" u="none" strike="noStrike" baseline="0" dirty="0" err="1">
                <a:latin typeface="FreeMono"/>
              </a:rPr>
              <a:t>df.filter</a:t>
            </a:r>
            <a:r>
              <a:rPr lang="en-US" sz="1800" b="0" i="0" u="none" strike="noStrike" baseline="0" dirty="0">
                <a:latin typeface="FreeMono"/>
              </a:rPr>
              <a:t>(["length","width","height","</a:t>
            </a:r>
            <a:r>
              <a:rPr lang="en-US" sz="1800" b="0" i="0" u="none" strike="noStrike" baseline="0" dirty="0" err="1">
                <a:latin typeface="FreeMono"/>
              </a:rPr>
              <a:t>curbweight</a:t>
            </a:r>
            <a:r>
              <a:rPr lang="en-US" sz="1800" b="0" i="0" u="none" strike="noStrike" baseline="0" dirty="0">
                <a:latin typeface="FreeMono"/>
              </a:rPr>
              <a:t>","</a:t>
            </a:r>
            <a:r>
              <a:rPr lang="en-IN" sz="1800" b="0" i="0" u="none" strike="noStrike" baseline="0" dirty="0">
                <a:latin typeface="FreeMono"/>
              </a:rPr>
              <a:t>price"],axis=1)</a:t>
            </a:r>
          </a:p>
          <a:p>
            <a:pPr marL="0" indent="0" algn="l">
              <a:buNone/>
            </a:pPr>
            <a:r>
              <a:rPr lang="en-IN" sz="1800" b="0" i="0" u="none" strike="noStrike" baseline="0" dirty="0" err="1">
                <a:latin typeface="FreeMono"/>
              </a:rPr>
              <a:t>new_dataset</a:t>
            </a:r>
            <a:endParaRPr lang="en-IN" sz="1800" b="0" i="0" u="none" strike="noStrike" baseline="0" dirty="0">
              <a:latin typeface="FreeMono"/>
            </a:endParaRPr>
          </a:p>
          <a:p>
            <a:pPr marL="0" indent="0" algn="l">
              <a:buNone/>
            </a:pPr>
            <a:endParaRPr lang="en-IN" sz="1800" dirty="0">
              <a:latin typeface="FreeMono"/>
            </a:endParaRPr>
          </a:p>
          <a:p>
            <a:pPr marL="0" indent="0" algn="l">
              <a:buNone/>
            </a:pPr>
            <a:r>
              <a:rPr lang="en-US" sz="1800" b="0" i="0" u="none" strike="noStrike" baseline="0" dirty="0">
                <a:latin typeface="FreeMono"/>
              </a:rPr>
              <a:t># applying aggregation sum and minimum across all the columns</a:t>
            </a:r>
          </a:p>
          <a:p>
            <a:pPr marL="0" indent="0" algn="l">
              <a:buNone/>
            </a:pPr>
            <a:r>
              <a:rPr lang="en-IN" sz="1800" b="0" i="0" u="none" strike="noStrike" baseline="0" dirty="0" err="1">
                <a:latin typeface="FreeMono"/>
              </a:rPr>
              <a:t>new_dataset.agg</a:t>
            </a:r>
            <a:r>
              <a:rPr lang="en-IN" sz="1800" b="0" i="0" u="none" strike="noStrike" baseline="0" dirty="0">
                <a:latin typeface="FreeMono"/>
              </a:rPr>
              <a:t>(['sum', 'min’])</a:t>
            </a:r>
          </a:p>
          <a:p>
            <a:pPr marL="0" indent="0" algn="l">
              <a:buNone/>
            </a:pPr>
            <a:endParaRPr lang="en-IN" sz="1800" dirty="0">
              <a:latin typeface="FreeMono"/>
            </a:endParaRPr>
          </a:p>
          <a:p>
            <a:pPr marL="0" indent="0" algn="l">
              <a:buNone/>
            </a:pPr>
            <a:r>
              <a:rPr lang="en-US" sz="1800" b="0" i="0" u="none" strike="noStrike" baseline="0" dirty="0">
                <a:latin typeface="FreeMono"/>
              </a:rPr>
              <a:t># find aggregation for these columns</a:t>
            </a:r>
          </a:p>
          <a:p>
            <a:pPr marL="0" indent="0" algn="l">
              <a:buNone/>
            </a:pPr>
            <a:r>
              <a:rPr lang="en-US" sz="1800" b="0" i="0" u="none" strike="noStrike" baseline="0" dirty="0" err="1">
                <a:latin typeface="FreeMono"/>
              </a:rPr>
              <a:t>new_dataset.aggregate</a:t>
            </a:r>
            <a:r>
              <a:rPr lang="en-US" sz="1800" b="0" i="0" u="none" strike="noStrike" baseline="0" dirty="0">
                <a:latin typeface="FreeMono"/>
              </a:rPr>
              <a:t>({"length":['sum', 'min'],</a:t>
            </a:r>
          </a:p>
          <a:p>
            <a:pPr marL="0" indent="0" algn="l">
              <a:buNone/>
            </a:pPr>
            <a:r>
              <a:rPr lang="en-IN" sz="1800" b="0" i="0" u="none" strike="noStrike" baseline="0" dirty="0">
                <a:latin typeface="FreeMono"/>
              </a:rPr>
              <a:t>"width":['max', 'min’], "height":['min', 'sum'],</a:t>
            </a:r>
          </a:p>
          <a:p>
            <a:pPr marL="0" indent="0" algn="l">
              <a:buNone/>
            </a:pPr>
            <a:r>
              <a:rPr lang="en-IN" sz="1800" b="0" i="0" u="none" strike="noStrike" baseline="0" dirty="0">
                <a:latin typeface="FreeMono"/>
              </a:rPr>
              <a:t>"curb-weight":['sum']})</a:t>
            </a:r>
          </a:p>
          <a:p>
            <a:pPr marL="0" indent="0" algn="l">
              <a:buNone/>
            </a:pPr>
            <a:r>
              <a:rPr lang="en-US" sz="1800" b="0" i="0" u="none" strike="noStrike" baseline="0" dirty="0">
                <a:latin typeface="FreeMono"/>
              </a:rPr>
              <a:t># if any specific aggregation is not applied on a column</a:t>
            </a:r>
          </a:p>
          <a:p>
            <a:pPr marL="0" indent="0" algn="l">
              <a:buNone/>
            </a:pPr>
            <a:r>
              <a:rPr lang="en-US" sz="1800" b="0" i="0" u="none" strike="noStrike" baseline="0" dirty="0">
                <a:latin typeface="FreeMono"/>
              </a:rPr>
              <a:t># then it has </a:t>
            </a:r>
            <a:r>
              <a:rPr lang="en-US" sz="1800" b="0" i="0" u="none" strike="noStrike" baseline="0" dirty="0" err="1">
                <a:latin typeface="FreeMono"/>
              </a:rPr>
              <a:t>NaN</a:t>
            </a:r>
            <a:r>
              <a:rPr lang="en-US" sz="1800" b="0" i="0" u="none" strike="noStrike" baseline="0" dirty="0">
                <a:latin typeface="FreeMono"/>
              </a:rPr>
              <a:t> value corresponding to it</a:t>
            </a:r>
            <a:endParaRPr lang="en-IN" dirty="0"/>
          </a:p>
        </p:txBody>
      </p:sp>
      <p:pic>
        <p:nvPicPr>
          <p:cNvPr id="4" name="Picture 3">
            <a:extLst>
              <a:ext uri="{FF2B5EF4-FFF2-40B4-BE49-F238E27FC236}">
                <a16:creationId xmlns:a16="http://schemas.microsoft.com/office/drawing/2014/main" id="{073C14FE-52EF-6CDA-B6F2-2D98BFEB6F97}"/>
              </a:ext>
            </a:extLst>
          </p:cNvPr>
          <p:cNvPicPr>
            <a:picLocks noChangeAspect="1"/>
          </p:cNvPicPr>
          <p:nvPr/>
        </p:nvPicPr>
        <p:blipFill>
          <a:blip r:embed="rId2"/>
          <a:stretch>
            <a:fillRect/>
          </a:stretch>
        </p:blipFill>
        <p:spPr>
          <a:xfrm>
            <a:off x="8544272" y="1484784"/>
            <a:ext cx="3464204" cy="1780440"/>
          </a:xfrm>
          <a:prstGeom prst="rect">
            <a:avLst/>
          </a:prstGeom>
        </p:spPr>
      </p:pic>
      <p:pic>
        <p:nvPicPr>
          <p:cNvPr id="5" name="Picture 4">
            <a:extLst>
              <a:ext uri="{FF2B5EF4-FFF2-40B4-BE49-F238E27FC236}">
                <a16:creationId xmlns:a16="http://schemas.microsoft.com/office/drawing/2014/main" id="{F3AAFEF8-F0E2-5923-F087-A8A4371B2924}"/>
              </a:ext>
            </a:extLst>
          </p:cNvPr>
          <p:cNvPicPr>
            <a:picLocks noChangeAspect="1"/>
          </p:cNvPicPr>
          <p:nvPr/>
        </p:nvPicPr>
        <p:blipFill>
          <a:blip r:embed="rId3"/>
          <a:stretch>
            <a:fillRect/>
          </a:stretch>
        </p:blipFill>
        <p:spPr>
          <a:xfrm>
            <a:off x="7935226" y="3760890"/>
            <a:ext cx="4099915" cy="960203"/>
          </a:xfrm>
          <a:prstGeom prst="rect">
            <a:avLst/>
          </a:prstGeom>
        </p:spPr>
      </p:pic>
      <p:pic>
        <p:nvPicPr>
          <p:cNvPr id="6" name="Picture 5">
            <a:extLst>
              <a:ext uri="{FF2B5EF4-FFF2-40B4-BE49-F238E27FC236}">
                <a16:creationId xmlns:a16="http://schemas.microsoft.com/office/drawing/2014/main" id="{713F08D6-5AFD-D4A5-9ACF-4851C88270B9}"/>
              </a:ext>
            </a:extLst>
          </p:cNvPr>
          <p:cNvPicPr>
            <a:picLocks noChangeAspect="1"/>
          </p:cNvPicPr>
          <p:nvPr/>
        </p:nvPicPr>
        <p:blipFill>
          <a:blip r:embed="rId4"/>
          <a:stretch>
            <a:fillRect/>
          </a:stretch>
        </p:blipFill>
        <p:spPr>
          <a:xfrm>
            <a:off x="6744852" y="5274327"/>
            <a:ext cx="3299746" cy="1234547"/>
          </a:xfrm>
          <a:prstGeom prst="rect">
            <a:avLst/>
          </a:prstGeom>
        </p:spPr>
      </p:pic>
    </p:spTree>
    <p:extLst>
      <p:ext uri="{BB962C8B-B14F-4D97-AF65-F5344CB8AC3E}">
        <p14:creationId xmlns:p14="http://schemas.microsoft.com/office/powerpoint/2010/main" val="3374276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3AB26-EE18-D7A7-9FCD-08C93EB9F914}"/>
              </a:ext>
            </a:extLst>
          </p:cNvPr>
          <p:cNvSpPr>
            <a:spLocks noGrp="1"/>
          </p:cNvSpPr>
          <p:nvPr>
            <p:ph type="title"/>
          </p:nvPr>
        </p:nvSpPr>
        <p:spPr/>
        <p:txBody>
          <a:bodyPr/>
          <a:lstStyle/>
          <a:p>
            <a:r>
              <a:rPr lang="en-US" dirty="0"/>
              <a:t>Renaming grouped aggregation</a:t>
            </a:r>
            <a:endParaRPr lang="en-IN" dirty="0"/>
          </a:p>
        </p:txBody>
      </p:sp>
      <p:sp>
        <p:nvSpPr>
          <p:cNvPr id="3" name="Content Placeholder 2">
            <a:extLst>
              <a:ext uri="{FF2B5EF4-FFF2-40B4-BE49-F238E27FC236}">
                <a16:creationId xmlns:a16="http://schemas.microsoft.com/office/drawing/2014/main" id="{E127F73B-784D-59FF-1DA4-69F3F7D0597F}"/>
              </a:ext>
            </a:extLst>
          </p:cNvPr>
          <p:cNvSpPr>
            <a:spLocks noGrp="1"/>
          </p:cNvSpPr>
          <p:nvPr>
            <p:ph idx="1"/>
          </p:nvPr>
        </p:nvSpPr>
        <p:spPr/>
        <p:txBody>
          <a:bodyPr/>
          <a:lstStyle/>
          <a:p>
            <a:pPr marL="0" indent="0" algn="l">
              <a:buNone/>
            </a:pPr>
            <a:r>
              <a:rPr lang="en-IN" sz="1800" b="0" i="0" u="none" strike="noStrike" baseline="0" dirty="0" err="1">
                <a:latin typeface="FreeMono"/>
              </a:rPr>
              <a:t>df.groupby</a:t>
            </a:r>
            <a:r>
              <a:rPr lang="en-IN" sz="1800" b="0" i="0" u="none" strike="noStrike" baseline="0" dirty="0">
                <a:latin typeface="FreeMono"/>
              </a:rPr>
              <a:t>(</a:t>
            </a:r>
          </a:p>
          <a:p>
            <a:pPr marL="0" indent="0" algn="l">
              <a:buNone/>
            </a:pPr>
            <a:r>
              <a:rPr lang="en-IN" sz="1800" b="0" i="0" u="none" strike="noStrike" baseline="0" dirty="0">
                <a:latin typeface="FreeMono"/>
              </a:rPr>
              <a:t>["body-</a:t>
            </a:r>
            <a:r>
              <a:rPr lang="en-IN" sz="1800" b="0" i="0" u="none" strike="noStrike" baseline="0" dirty="0" err="1">
                <a:latin typeface="FreeMono"/>
              </a:rPr>
              <a:t>style","drive</a:t>
            </a:r>
            <a:r>
              <a:rPr lang="en-IN" sz="1800" b="0" i="0" u="none" strike="noStrike" baseline="0" dirty="0">
                <a:latin typeface="FreeMono"/>
              </a:rPr>
              <a:t>-wheels"]).</a:t>
            </a:r>
            <a:r>
              <a:rPr lang="en-IN" sz="1800" b="0" i="0" u="none" strike="noStrike" baseline="0" dirty="0" err="1">
                <a:latin typeface="FreeMono"/>
              </a:rPr>
              <a:t>agg</a:t>
            </a:r>
            <a:r>
              <a:rPr lang="en-IN" sz="1800" b="0" i="0" u="none" strike="noStrike" baseline="0" dirty="0">
                <a:latin typeface="FreeMono"/>
              </a:rPr>
              <a:t>(</a:t>
            </a:r>
          </a:p>
          <a:p>
            <a:pPr marL="0" indent="0" algn="l">
              <a:buNone/>
            </a:pPr>
            <a:r>
              <a:rPr lang="en-US" sz="1800" b="0" i="0" u="none" strike="noStrike" baseline="0" dirty="0">
                <a:latin typeface="FreeMono"/>
              </a:rPr>
              <a:t># Get max of the price column for each group</a:t>
            </a:r>
          </a:p>
          <a:p>
            <a:pPr marL="0" indent="0" algn="l">
              <a:buNone/>
            </a:pPr>
            <a:r>
              <a:rPr lang="en-IN" sz="1800" b="0" i="0" u="none" strike="noStrike" baseline="0" dirty="0" err="1">
                <a:latin typeface="FreeMono"/>
              </a:rPr>
              <a:t>max_price</a:t>
            </a:r>
            <a:r>
              <a:rPr lang="en-IN" sz="1800" b="0" i="0" u="none" strike="noStrike" baseline="0" dirty="0">
                <a:latin typeface="FreeMono"/>
              </a:rPr>
              <a:t>=('price', max),</a:t>
            </a:r>
          </a:p>
          <a:p>
            <a:pPr marL="0" indent="0" algn="l">
              <a:buNone/>
            </a:pPr>
            <a:r>
              <a:rPr lang="en-US" sz="1800" b="0" i="0" u="none" strike="noStrike" baseline="0" dirty="0">
                <a:latin typeface="FreeMono"/>
              </a:rPr>
              <a:t># Get min of the price column for each group</a:t>
            </a:r>
          </a:p>
          <a:p>
            <a:pPr marL="0" indent="0" algn="l">
              <a:buNone/>
            </a:pPr>
            <a:r>
              <a:rPr lang="en-IN" sz="1800" b="0" i="0" u="none" strike="noStrike" baseline="0" dirty="0" err="1">
                <a:latin typeface="FreeMono"/>
              </a:rPr>
              <a:t>min_price</a:t>
            </a:r>
            <a:r>
              <a:rPr lang="en-IN" sz="1800" b="0" i="0" u="none" strike="noStrike" baseline="0" dirty="0">
                <a:latin typeface="FreeMono"/>
              </a:rPr>
              <a:t>=('price', min),</a:t>
            </a:r>
          </a:p>
          <a:p>
            <a:pPr marL="0" indent="0" algn="l">
              <a:buNone/>
            </a:pPr>
            <a:r>
              <a:rPr lang="en-US" sz="1800" b="0" i="0" u="none" strike="noStrike" baseline="0" dirty="0">
                <a:latin typeface="FreeMono"/>
              </a:rPr>
              <a:t># Get sum of the price column for each group</a:t>
            </a:r>
          </a:p>
          <a:p>
            <a:pPr marL="0" indent="0" algn="l">
              <a:buNone/>
            </a:pPr>
            <a:r>
              <a:rPr lang="en-IN" sz="1800" b="0" i="0" u="none" strike="noStrike" baseline="0" dirty="0" err="1">
                <a:latin typeface="FreeMono"/>
              </a:rPr>
              <a:t>total_price</a:t>
            </a:r>
            <a:r>
              <a:rPr lang="en-IN" sz="1800" b="0" i="0" u="none" strike="noStrike" baseline="0" dirty="0">
                <a:latin typeface="FreeMono"/>
              </a:rPr>
              <a:t>=('price', 'mean')</a:t>
            </a:r>
          </a:p>
          <a:p>
            <a:pPr marL="0" indent="0" algn="l">
              <a:buNone/>
            </a:pPr>
            <a:r>
              <a:rPr lang="en-IN" sz="1800" b="0" i="0" u="none" strike="noStrike" baseline="0" dirty="0">
                <a:latin typeface="FreeMono"/>
              </a:rPr>
              <a:t>)</a:t>
            </a:r>
            <a:endParaRPr lang="en-IN" dirty="0"/>
          </a:p>
        </p:txBody>
      </p:sp>
      <p:pic>
        <p:nvPicPr>
          <p:cNvPr id="4" name="Picture 3">
            <a:extLst>
              <a:ext uri="{FF2B5EF4-FFF2-40B4-BE49-F238E27FC236}">
                <a16:creationId xmlns:a16="http://schemas.microsoft.com/office/drawing/2014/main" id="{E173898B-0772-A9FE-FAB8-1E691C04A322}"/>
              </a:ext>
            </a:extLst>
          </p:cNvPr>
          <p:cNvPicPr>
            <a:picLocks noChangeAspect="1"/>
          </p:cNvPicPr>
          <p:nvPr/>
        </p:nvPicPr>
        <p:blipFill>
          <a:blip r:embed="rId2"/>
          <a:stretch>
            <a:fillRect/>
          </a:stretch>
        </p:blipFill>
        <p:spPr>
          <a:xfrm>
            <a:off x="6096000" y="1690687"/>
            <a:ext cx="4968552" cy="4738527"/>
          </a:xfrm>
          <a:prstGeom prst="rect">
            <a:avLst/>
          </a:prstGeom>
        </p:spPr>
      </p:pic>
    </p:spTree>
    <p:extLst>
      <p:ext uri="{BB962C8B-B14F-4D97-AF65-F5344CB8AC3E}">
        <p14:creationId xmlns:p14="http://schemas.microsoft.com/office/powerpoint/2010/main" val="345284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49651-1572-526E-5569-A544739F1104}"/>
              </a:ext>
            </a:extLst>
          </p:cNvPr>
          <p:cNvSpPr>
            <a:spLocks noGrp="1"/>
          </p:cNvSpPr>
          <p:nvPr>
            <p:ph type="title"/>
          </p:nvPr>
        </p:nvSpPr>
        <p:spPr/>
        <p:txBody>
          <a:bodyPr/>
          <a:lstStyle/>
          <a:p>
            <a:r>
              <a:rPr lang="en-US" dirty="0"/>
              <a:t>Group-wise transformations</a:t>
            </a:r>
            <a:endParaRPr lang="en-IN" dirty="0"/>
          </a:p>
        </p:txBody>
      </p:sp>
      <p:sp>
        <p:nvSpPr>
          <p:cNvPr id="3" name="Content Placeholder 2">
            <a:extLst>
              <a:ext uri="{FF2B5EF4-FFF2-40B4-BE49-F238E27FC236}">
                <a16:creationId xmlns:a16="http://schemas.microsoft.com/office/drawing/2014/main" id="{44013BFB-B0C4-286C-B14F-D3E256C4D2D3}"/>
              </a:ext>
            </a:extLst>
          </p:cNvPr>
          <p:cNvSpPr>
            <a:spLocks noGrp="1"/>
          </p:cNvSpPr>
          <p:nvPr>
            <p:ph idx="1"/>
          </p:nvPr>
        </p:nvSpPr>
        <p:spPr/>
        <p:txBody>
          <a:bodyPr/>
          <a:lstStyle/>
          <a:p>
            <a:pPr algn="l"/>
            <a:r>
              <a:rPr lang="en-US" sz="1800" b="0" i="0" u="none" strike="noStrike" baseline="0" dirty="0">
                <a:latin typeface="PalatinoLinotype-Roman"/>
              </a:rPr>
              <a:t>Performing a transformation on a group or a column returns an object that is indexed by the same axis length as itself.</a:t>
            </a:r>
          </a:p>
          <a:p>
            <a:pPr algn="l"/>
            <a:r>
              <a:rPr lang="en-US" sz="1800" b="0" i="0" u="none" strike="noStrike" baseline="0" dirty="0" err="1">
                <a:latin typeface="FreeMono"/>
              </a:rPr>
              <a:t>df</a:t>
            </a:r>
            <a:r>
              <a:rPr lang="en-US" sz="1800" b="0" i="0" u="none" strike="noStrike" baseline="0" dirty="0">
                <a:latin typeface="FreeMono"/>
              </a:rPr>
              <a:t>["price"]=</a:t>
            </a:r>
            <a:r>
              <a:rPr lang="en-US" sz="1800" b="0" i="0" u="none" strike="noStrike" baseline="0" dirty="0" err="1">
                <a:latin typeface="FreeMono"/>
              </a:rPr>
              <a:t>df</a:t>
            </a:r>
            <a:r>
              <a:rPr lang="en-US" sz="1800" b="0" i="0" u="none" strike="noStrike" baseline="0" dirty="0">
                <a:latin typeface="FreeMono"/>
              </a:rPr>
              <a:t>["price"].transform(lambda x:x + x/10)</a:t>
            </a:r>
          </a:p>
          <a:p>
            <a:pPr algn="l"/>
            <a:r>
              <a:rPr lang="en-IN" sz="1800" b="0" i="0" u="none" strike="noStrike" baseline="0" dirty="0" err="1">
                <a:latin typeface="FreeMono"/>
              </a:rPr>
              <a:t>df.loc</a:t>
            </a:r>
            <a:r>
              <a:rPr lang="en-IN" sz="1800" b="0" i="0" u="none" strike="noStrike" baseline="0" dirty="0">
                <a:latin typeface="FreeMono"/>
              </a:rPr>
              <a:t>[:,'price’]</a:t>
            </a:r>
          </a:p>
          <a:p>
            <a:pPr algn="l"/>
            <a:endParaRPr lang="en-US" sz="1800" b="0" i="0" u="none" strike="noStrike" baseline="0" dirty="0">
              <a:latin typeface="PalatinoLinotype-Roman"/>
            </a:endParaRPr>
          </a:p>
          <a:p>
            <a:pPr algn="l"/>
            <a:r>
              <a:rPr lang="en-US" sz="1800" b="0" i="0" u="none" strike="noStrike" baseline="0" dirty="0" err="1">
                <a:latin typeface="FreeMono"/>
              </a:rPr>
              <a:t>df</a:t>
            </a:r>
            <a:r>
              <a:rPr lang="en-US" sz="1800" b="0" i="0" u="none" strike="noStrike" baseline="0" dirty="0">
                <a:latin typeface="FreeMono"/>
              </a:rPr>
              <a:t>["average-price"]=</a:t>
            </a:r>
            <a:r>
              <a:rPr lang="en-US" sz="1800" b="0" i="0" u="none" strike="noStrike" baseline="0" dirty="0" err="1">
                <a:latin typeface="FreeMono"/>
              </a:rPr>
              <a:t>df.groupby</a:t>
            </a:r>
            <a:r>
              <a:rPr lang="en-US" sz="1800" b="0" i="0" u="none" strike="noStrike" baseline="0" dirty="0">
                <a:latin typeface="FreeMono"/>
              </a:rPr>
              <a:t>(["body-style","</a:t>
            </a:r>
            <a:r>
              <a:rPr lang="en-US" sz="1800" b="0" i="0" u="none" strike="noStrike" baseline="0" dirty="0" err="1">
                <a:latin typeface="FreeMono"/>
              </a:rPr>
              <a:t>drivewheels</a:t>
            </a:r>
            <a:r>
              <a:rPr lang="en-US" sz="1800" b="0" i="0" u="none" strike="noStrike" baseline="0" dirty="0">
                <a:latin typeface="FreeMono"/>
              </a:rPr>
              <a:t>"])</a:t>
            </a:r>
          </a:p>
          <a:p>
            <a:pPr marL="0" indent="0" algn="l">
              <a:buNone/>
            </a:pPr>
            <a:r>
              <a:rPr lang="en-US" sz="1800" b="0" i="0" u="none" strike="noStrike" baseline="0" dirty="0">
                <a:latin typeface="FreeMono"/>
              </a:rPr>
              <a:t>     ["</a:t>
            </a:r>
            <a:r>
              <a:rPr lang="en-IN" sz="1800" b="0" i="0" u="none" strike="noStrike" baseline="0" dirty="0">
                <a:latin typeface="FreeMono"/>
              </a:rPr>
              <a:t>price"].transform('mean')</a:t>
            </a:r>
          </a:p>
          <a:p>
            <a:pPr marL="0" indent="0" algn="l">
              <a:buNone/>
            </a:pPr>
            <a:r>
              <a:rPr lang="en-US" sz="1800" b="0" i="0" u="none" strike="noStrike" baseline="0" dirty="0">
                <a:latin typeface="FreeMono"/>
              </a:rPr>
              <a:t># selecting columns body-</a:t>
            </a:r>
            <a:r>
              <a:rPr lang="en-US" sz="1800" b="0" i="0" u="none" strike="noStrike" baseline="0" dirty="0" err="1">
                <a:latin typeface="FreeMono"/>
              </a:rPr>
              <a:t>style,drive</a:t>
            </a:r>
            <a:r>
              <a:rPr lang="en-US" sz="1800" b="0" i="0" u="none" strike="noStrike" baseline="0" dirty="0">
                <a:latin typeface="FreeMono"/>
              </a:rPr>
              <a:t>-</a:t>
            </a:r>
            <a:r>
              <a:rPr lang="en-US" sz="1800" b="0" i="0" u="none" strike="noStrike" baseline="0" dirty="0" err="1">
                <a:latin typeface="FreeMono"/>
              </a:rPr>
              <a:t>wheels,price</a:t>
            </a:r>
            <a:r>
              <a:rPr lang="en-US" sz="1800" b="0" i="0" u="none" strike="noStrike" baseline="0" dirty="0">
                <a:latin typeface="FreeMono"/>
              </a:rPr>
              <a:t> and average-price</a:t>
            </a:r>
          </a:p>
          <a:p>
            <a:pPr algn="l"/>
            <a:r>
              <a:rPr lang="en-US" sz="1800" b="0" i="0" u="none" strike="noStrike" baseline="0" dirty="0" err="1">
                <a:latin typeface="FreeMono"/>
              </a:rPr>
              <a:t>df.loc</a:t>
            </a:r>
            <a:r>
              <a:rPr lang="en-US" sz="1800" b="0" i="0" u="none" strike="noStrike" baseline="0" dirty="0">
                <a:latin typeface="FreeMono"/>
              </a:rPr>
              <a:t>[:,["body-</a:t>
            </a:r>
            <a:r>
              <a:rPr lang="en-US" sz="1800" b="0" i="0" u="none" strike="noStrike" baseline="0" dirty="0" err="1">
                <a:latin typeface="FreeMono"/>
              </a:rPr>
              <a:t>style","drive</a:t>
            </a:r>
            <a:r>
              <a:rPr lang="en-US" sz="1800" b="0" i="0" u="none" strike="noStrike" baseline="0" dirty="0">
                <a:latin typeface="FreeMono"/>
              </a:rPr>
              <a:t>-</a:t>
            </a:r>
            <a:r>
              <a:rPr lang="en-US" sz="1800" b="0" i="0" u="none" strike="noStrike" baseline="0" dirty="0" err="1">
                <a:latin typeface="FreeMono"/>
              </a:rPr>
              <a:t>wheels","price","average</a:t>
            </a:r>
            <a:r>
              <a:rPr lang="en-US" sz="1800" b="0" i="0" u="none" strike="noStrike" baseline="0" dirty="0">
                <a:latin typeface="FreeMono"/>
              </a:rPr>
              <a:t>-price"]]</a:t>
            </a:r>
            <a:endParaRPr lang="en-IN" dirty="0"/>
          </a:p>
        </p:txBody>
      </p:sp>
      <p:pic>
        <p:nvPicPr>
          <p:cNvPr id="4" name="Picture 3">
            <a:extLst>
              <a:ext uri="{FF2B5EF4-FFF2-40B4-BE49-F238E27FC236}">
                <a16:creationId xmlns:a16="http://schemas.microsoft.com/office/drawing/2014/main" id="{B1E73246-9D2F-195E-91AA-352CAC6FC247}"/>
              </a:ext>
            </a:extLst>
          </p:cNvPr>
          <p:cNvPicPr>
            <a:picLocks noChangeAspect="1"/>
          </p:cNvPicPr>
          <p:nvPr/>
        </p:nvPicPr>
        <p:blipFill>
          <a:blip r:embed="rId2"/>
          <a:stretch>
            <a:fillRect/>
          </a:stretch>
        </p:blipFill>
        <p:spPr>
          <a:xfrm>
            <a:off x="7690867" y="2212365"/>
            <a:ext cx="4093765" cy="4524850"/>
          </a:xfrm>
          <a:prstGeom prst="rect">
            <a:avLst/>
          </a:prstGeom>
        </p:spPr>
      </p:pic>
    </p:spTree>
    <p:extLst>
      <p:ext uri="{BB962C8B-B14F-4D97-AF65-F5344CB8AC3E}">
        <p14:creationId xmlns:p14="http://schemas.microsoft.com/office/powerpoint/2010/main" val="6998222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53D1-684A-4FBF-A5FA-CC656957F0F4}"/>
              </a:ext>
            </a:extLst>
          </p:cNvPr>
          <p:cNvSpPr>
            <a:spLocks noGrp="1"/>
          </p:cNvSpPr>
          <p:nvPr>
            <p:ph type="title"/>
          </p:nvPr>
        </p:nvSpPr>
        <p:spPr/>
        <p:txBody>
          <a:bodyPr/>
          <a:lstStyle/>
          <a:p>
            <a:r>
              <a:rPr lang="en-US" dirty="0"/>
              <a:t>Exercise-7</a:t>
            </a:r>
            <a:endParaRPr lang="en-IN" dirty="0"/>
          </a:p>
        </p:txBody>
      </p:sp>
      <p:sp>
        <p:nvSpPr>
          <p:cNvPr id="3" name="Content Placeholder 2">
            <a:extLst>
              <a:ext uri="{FF2B5EF4-FFF2-40B4-BE49-F238E27FC236}">
                <a16:creationId xmlns:a16="http://schemas.microsoft.com/office/drawing/2014/main" id="{8989FB72-C9B0-4573-84A2-9C0EE6BA28DF}"/>
              </a:ext>
            </a:extLst>
          </p:cNvPr>
          <p:cNvSpPr>
            <a:spLocks noGrp="1"/>
          </p:cNvSpPr>
          <p:nvPr>
            <p:ph idx="1"/>
          </p:nvPr>
        </p:nvSpPr>
        <p:spPr/>
        <p:txBody>
          <a:bodyPr>
            <a:normAutofit/>
          </a:bodyPr>
          <a:lstStyle/>
          <a:p>
            <a:r>
              <a:rPr lang="en-US" b="1" dirty="0">
                <a:latin typeface="FreeMono"/>
              </a:rPr>
              <a:t>Scenario</a:t>
            </a:r>
            <a:r>
              <a:rPr lang="en-US" dirty="0">
                <a:latin typeface="FreeMono"/>
              </a:rPr>
              <a:t>: You are a data analyst working for a retail company that tracks sales data across different regions and products. You have a dataset containing information about sales figures and profit margins for various products in different regions.</a:t>
            </a:r>
          </a:p>
          <a:p>
            <a:r>
              <a:rPr lang="en-IN" b="1" dirty="0">
                <a:latin typeface="FreeMono"/>
              </a:rPr>
              <a:t>Data set</a:t>
            </a:r>
            <a:r>
              <a:rPr lang="en-IN" dirty="0">
                <a:latin typeface="FreeMono"/>
              </a:rPr>
              <a:t>: 'Region': ['North', 'North', 'South', 'South', 'North', 'South'], 'Product': ['A', 'B', 'A', 'B', 'A', 'B'], 'Sales': [100, 150, 200, 120, 180, 90], '</a:t>
            </a:r>
            <a:r>
              <a:rPr lang="en-IN" dirty="0" err="1">
                <a:latin typeface="FreeMono"/>
              </a:rPr>
              <a:t>Profit_Margin</a:t>
            </a:r>
            <a:r>
              <a:rPr lang="en-IN" dirty="0">
                <a:latin typeface="FreeMono"/>
              </a:rPr>
              <a:t>': [0.2, 0.3, 0.25, 0.15, 0.18, 0.12]</a:t>
            </a:r>
          </a:p>
          <a:p>
            <a:r>
              <a:rPr lang="en-IN" b="1" dirty="0">
                <a:latin typeface="FreeMono"/>
              </a:rPr>
              <a:t>Question</a:t>
            </a:r>
            <a:r>
              <a:rPr lang="en-IN" dirty="0">
                <a:latin typeface="FreeMono"/>
              </a:rPr>
              <a:t>:</a:t>
            </a:r>
          </a:p>
          <a:p>
            <a:pPr algn="l">
              <a:buFont typeface="+mj-lt"/>
              <a:buAutoNum type="arabicPeriod"/>
            </a:pPr>
            <a:r>
              <a:rPr lang="en-US" dirty="0">
                <a:latin typeface="FreeMono"/>
              </a:rPr>
              <a:t>Calculate the total sales and maximum profit margin for each product across all regions.</a:t>
            </a:r>
            <a:endParaRPr lang="en-IN" dirty="0">
              <a:latin typeface="FreeMono"/>
            </a:endParaRPr>
          </a:p>
        </p:txBody>
      </p:sp>
    </p:spTree>
    <p:extLst>
      <p:ext uri="{BB962C8B-B14F-4D97-AF65-F5344CB8AC3E}">
        <p14:creationId xmlns:p14="http://schemas.microsoft.com/office/powerpoint/2010/main" val="11729219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53D1-684A-4FBF-A5FA-CC656957F0F4}"/>
              </a:ext>
            </a:extLst>
          </p:cNvPr>
          <p:cNvSpPr>
            <a:spLocks noGrp="1"/>
          </p:cNvSpPr>
          <p:nvPr>
            <p:ph type="title"/>
          </p:nvPr>
        </p:nvSpPr>
        <p:spPr/>
        <p:txBody>
          <a:bodyPr/>
          <a:lstStyle/>
          <a:p>
            <a:r>
              <a:rPr lang="en-US" dirty="0"/>
              <a:t>Exercise-8</a:t>
            </a:r>
            <a:endParaRPr lang="en-IN" dirty="0"/>
          </a:p>
        </p:txBody>
      </p:sp>
      <p:sp>
        <p:nvSpPr>
          <p:cNvPr id="3" name="Content Placeholder 2">
            <a:extLst>
              <a:ext uri="{FF2B5EF4-FFF2-40B4-BE49-F238E27FC236}">
                <a16:creationId xmlns:a16="http://schemas.microsoft.com/office/drawing/2014/main" id="{8989FB72-C9B0-4573-84A2-9C0EE6BA28DF}"/>
              </a:ext>
            </a:extLst>
          </p:cNvPr>
          <p:cNvSpPr>
            <a:spLocks noGrp="1"/>
          </p:cNvSpPr>
          <p:nvPr>
            <p:ph idx="1"/>
          </p:nvPr>
        </p:nvSpPr>
        <p:spPr/>
        <p:txBody>
          <a:bodyPr>
            <a:normAutofit lnSpcReduction="10000"/>
          </a:bodyPr>
          <a:lstStyle/>
          <a:p>
            <a:r>
              <a:rPr lang="en-US" b="1" dirty="0">
                <a:latin typeface="FreeMono"/>
              </a:rPr>
              <a:t>Scenario</a:t>
            </a:r>
            <a:r>
              <a:rPr lang="en-US" dirty="0">
                <a:latin typeface="FreeMono"/>
              </a:rPr>
              <a:t>: You work for a ride-sharing company that operates in multiple cities, and you have a dataset containing information about rides taken by customers. The dataset includes details such as ride duration, customer ratings, and cities where rides were taken.</a:t>
            </a:r>
          </a:p>
          <a:p>
            <a:r>
              <a:rPr lang="en-IN" b="1" dirty="0">
                <a:latin typeface="FreeMono"/>
              </a:rPr>
              <a:t>Data set</a:t>
            </a:r>
            <a:r>
              <a:rPr lang="en-IN" dirty="0">
                <a:latin typeface="FreeMono"/>
              </a:rPr>
              <a:t>: </a:t>
            </a:r>
            <a:r>
              <a:rPr lang="en-US" dirty="0">
                <a:latin typeface="FreeMono"/>
              </a:rPr>
              <a:t>'City': ['A', 'B', 'A', 'B', 'A', 'B'], '</a:t>
            </a:r>
            <a:r>
              <a:rPr lang="en-US" dirty="0" err="1">
                <a:latin typeface="FreeMono"/>
              </a:rPr>
              <a:t>Ride_Duration</a:t>
            </a:r>
            <a:r>
              <a:rPr lang="en-US" dirty="0">
                <a:latin typeface="FreeMono"/>
              </a:rPr>
              <a:t>': [15, 20, 25, 18, 22, 17], '</a:t>
            </a:r>
            <a:r>
              <a:rPr lang="en-US" dirty="0" err="1">
                <a:latin typeface="FreeMono"/>
              </a:rPr>
              <a:t>Driver_Rating</a:t>
            </a:r>
            <a:r>
              <a:rPr lang="en-US" dirty="0">
                <a:latin typeface="FreeMono"/>
              </a:rPr>
              <a:t>': [4.8, 4.9, 4.7, 4.8, 4.9, 4.6]</a:t>
            </a:r>
            <a:endParaRPr lang="en-IN" dirty="0">
              <a:latin typeface="FreeMono"/>
            </a:endParaRPr>
          </a:p>
          <a:p>
            <a:r>
              <a:rPr lang="en-IN" b="1" dirty="0">
                <a:latin typeface="FreeMono"/>
              </a:rPr>
              <a:t>Question</a:t>
            </a:r>
            <a:r>
              <a:rPr lang="en-IN" dirty="0">
                <a:latin typeface="FreeMono"/>
              </a:rPr>
              <a:t>:</a:t>
            </a:r>
          </a:p>
          <a:p>
            <a:pPr algn="l">
              <a:buFont typeface="+mj-lt"/>
              <a:buAutoNum type="arabicPeriod"/>
            </a:pPr>
            <a:r>
              <a:rPr lang="en-US" dirty="0">
                <a:latin typeface="FreeMono"/>
              </a:rPr>
              <a:t>Calculate the average ride duration for each city.</a:t>
            </a:r>
          </a:p>
          <a:p>
            <a:pPr algn="l">
              <a:buFont typeface="+mj-lt"/>
              <a:buAutoNum type="arabicPeriod"/>
            </a:pPr>
            <a:r>
              <a:rPr lang="en-US" dirty="0">
                <a:latin typeface="FreeMono"/>
              </a:rPr>
              <a:t>Identify the highest-rated driver in each city based on their average driver rating.</a:t>
            </a:r>
          </a:p>
          <a:p>
            <a:endParaRPr lang="en-IN" dirty="0"/>
          </a:p>
        </p:txBody>
      </p:sp>
    </p:spTree>
    <p:extLst>
      <p:ext uri="{BB962C8B-B14F-4D97-AF65-F5344CB8AC3E}">
        <p14:creationId xmlns:p14="http://schemas.microsoft.com/office/powerpoint/2010/main" val="274710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6B571-FE53-4185-963A-E07CEED9DE0A}"/>
              </a:ext>
            </a:extLst>
          </p:cNvPr>
          <p:cNvSpPr>
            <a:spLocks noGrp="1"/>
          </p:cNvSpPr>
          <p:nvPr>
            <p:ph type="title"/>
          </p:nvPr>
        </p:nvSpPr>
        <p:spPr>
          <a:xfrm>
            <a:off x="442976" y="435864"/>
            <a:ext cx="11306047" cy="338554"/>
          </a:xfrm>
        </p:spPr>
        <p:txBody>
          <a:bodyPr/>
          <a:lstStyle/>
          <a:p>
            <a:r>
              <a:rPr lang="en-US" dirty="0"/>
              <a:t>Mean</a:t>
            </a:r>
            <a:endParaRPr lang="en-IN" dirty="0"/>
          </a:p>
        </p:txBody>
      </p:sp>
      <p:sp>
        <p:nvSpPr>
          <p:cNvPr id="3" name="Text Placeholder 2">
            <a:extLst>
              <a:ext uri="{FF2B5EF4-FFF2-40B4-BE49-F238E27FC236}">
                <a16:creationId xmlns:a16="http://schemas.microsoft.com/office/drawing/2014/main" id="{ADD80F19-89C3-4755-AEC7-E8FBC38F2CD3}"/>
              </a:ext>
            </a:extLst>
          </p:cNvPr>
          <p:cNvSpPr>
            <a:spLocks noGrp="1"/>
          </p:cNvSpPr>
          <p:nvPr>
            <p:ph type="body" idx="1"/>
          </p:nvPr>
        </p:nvSpPr>
        <p:spPr>
          <a:xfrm>
            <a:off x="442977" y="1124744"/>
            <a:ext cx="9181416" cy="3046988"/>
          </a:xfrm>
        </p:spPr>
        <p:txBody>
          <a:bodyPr/>
          <a:lstStyle/>
          <a:p>
            <a:r>
              <a:rPr lang="en-US" dirty="0"/>
              <a:t>The mean, or average, is a number around which the observed continuous variables are distributed.</a:t>
            </a:r>
          </a:p>
          <a:p>
            <a:endParaRPr lang="en-US" dirty="0"/>
          </a:p>
          <a:p>
            <a:r>
              <a:rPr lang="en-US" dirty="0"/>
              <a:t>This number estimates the value of the entire dataset</a:t>
            </a:r>
          </a:p>
          <a:p>
            <a:endParaRPr lang="en-US" dirty="0"/>
          </a:p>
          <a:p>
            <a:r>
              <a:rPr lang="en-US" dirty="0"/>
              <a:t>Let x be a set of integers: x = (12,2,3,5,8,9,6,4,2) </a:t>
            </a:r>
          </a:p>
          <a:p>
            <a:endParaRPr lang="en-US" dirty="0"/>
          </a:p>
          <a:p>
            <a:r>
              <a:rPr lang="en-US" dirty="0"/>
              <a:t>Hence, the mean value of x can be calculated as follows</a:t>
            </a:r>
          </a:p>
          <a:p>
            <a:endParaRPr lang="en-US" dirty="0"/>
          </a:p>
          <a:p>
            <a:endParaRPr lang="en-IN" dirty="0"/>
          </a:p>
          <a:p>
            <a:endParaRPr lang="en-IN" dirty="0"/>
          </a:p>
        </p:txBody>
      </p:sp>
      <p:pic>
        <p:nvPicPr>
          <p:cNvPr id="5" name="Picture 4">
            <a:extLst>
              <a:ext uri="{FF2B5EF4-FFF2-40B4-BE49-F238E27FC236}">
                <a16:creationId xmlns:a16="http://schemas.microsoft.com/office/drawing/2014/main" id="{10E91281-E903-4E52-8C25-0369A31A4627}"/>
              </a:ext>
            </a:extLst>
          </p:cNvPr>
          <p:cNvPicPr>
            <a:picLocks noChangeAspect="1"/>
          </p:cNvPicPr>
          <p:nvPr/>
        </p:nvPicPr>
        <p:blipFill>
          <a:blip r:embed="rId2"/>
          <a:stretch>
            <a:fillRect/>
          </a:stretch>
        </p:blipFill>
        <p:spPr>
          <a:xfrm>
            <a:off x="1775520" y="3781176"/>
            <a:ext cx="5400600" cy="726396"/>
          </a:xfrm>
          <a:prstGeom prst="rect">
            <a:avLst/>
          </a:prstGeom>
        </p:spPr>
      </p:pic>
    </p:spTree>
    <p:extLst>
      <p:ext uri="{BB962C8B-B14F-4D97-AF65-F5344CB8AC3E}">
        <p14:creationId xmlns:p14="http://schemas.microsoft.com/office/powerpoint/2010/main" val="1112202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0C4D-A8AE-81B4-8578-9E6251ACF6ED}"/>
              </a:ext>
            </a:extLst>
          </p:cNvPr>
          <p:cNvSpPr>
            <a:spLocks noGrp="1"/>
          </p:cNvSpPr>
          <p:nvPr>
            <p:ph type="title"/>
          </p:nvPr>
        </p:nvSpPr>
        <p:spPr/>
        <p:txBody>
          <a:bodyPr/>
          <a:lstStyle/>
          <a:p>
            <a:r>
              <a:rPr lang="en-US" dirty="0"/>
              <a:t>Pivot tables</a:t>
            </a:r>
            <a:endParaRPr lang="en-IN" dirty="0"/>
          </a:p>
        </p:txBody>
      </p:sp>
      <p:sp>
        <p:nvSpPr>
          <p:cNvPr id="3" name="Content Placeholder 2">
            <a:extLst>
              <a:ext uri="{FF2B5EF4-FFF2-40B4-BE49-F238E27FC236}">
                <a16:creationId xmlns:a16="http://schemas.microsoft.com/office/drawing/2014/main" id="{414B2510-7A21-1D9B-DB5C-421E6A6DD0ED}"/>
              </a:ext>
            </a:extLst>
          </p:cNvPr>
          <p:cNvSpPr>
            <a:spLocks noGrp="1"/>
          </p:cNvSpPr>
          <p:nvPr>
            <p:ph idx="1"/>
          </p:nvPr>
        </p:nvSpPr>
        <p:spPr/>
        <p:txBody>
          <a:bodyPr/>
          <a:lstStyle/>
          <a:p>
            <a:pPr algn="l"/>
            <a:r>
              <a:rPr lang="en-US" sz="1800" b="0" i="0" u="none" strike="noStrike" baseline="0" dirty="0">
                <a:latin typeface="PalatinoLinotype-Roman"/>
              </a:rPr>
              <a:t>The </a:t>
            </a:r>
            <a:r>
              <a:rPr lang="en-US" sz="1800" b="0" i="0" u="none" strike="noStrike" baseline="0" dirty="0" err="1">
                <a:latin typeface="FreeMono"/>
              </a:rPr>
              <a:t>pandas.pivot_table</a:t>
            </a:r>
            <a:r>
              <a:rPr lang="en-US" sz="1800" b="0" i="0" u="none" strike="noStrike" baseline="0" dirty="0">
                <a:latin typeface="FreeMono"/>
              </a:rPr>
              <a:t>() </a:t>
            </a:r>
            <a:r>
              <a:rPr lang="en-US" sz="1800" b="0" i="0" u="none" strike="noStrike" baseline="0" dirty="0">
                <a:latin typeface="PalatinoLinotype-Roman"/>
              </a:rPr>
              <a:t>function creates a spreadsheet-style pivot table as a </a:t>
            </a:r>
            <a:r>
              <a:rPr lang="en-IN" sz="1800" b="0" i="0" u="none" strike="noStrike" baseline="0" dirty="0" err="1">
                <a:latin typeface="PalatinoLinotype-Roman"/>
              </a:rPr>
              <a:t>dataframe</a:t>
            </a:r>
            <a:r>
              <a:rPr lang="en-IN" sz="1800" b="0" i="0" u="none" strike="noStrike" baseline="0" dirty="0">
                <a:latin typeface="PalatinoLinotype-Roman"/>
              </a:rPr>
              <a:t>.</a:t>
            </a:r>
          </a:p>
          <a:p>
            <a:pPr algn="l"/>
            <a:r>
              <a:rPr lang="en-US" sz="1800" b="0" i="0" u="none" strike="noStrike" baseline="0" dirty="0">
                <a:latin typeface="FreeMono"/>
              </a:rPr>
              <a:t>new_dataset1 = </a:t>
            </a:r>
            <a:r>
              <a:rPr lang="en-US" sz="1800" b="0" i="0" u="none" strike="noStrike" baseline="0" dirty="0" err="1">
                <a:latin typeface="FreeMono"/>
              </a:rPr>
              <a:t>df.filter</a:t>
            </a:r>
            <a:r>
              <a:rPr lang="en-US" sz="1800" b="0" i="0" u="none" strike="noStrike" baseline="0" dirty="0">
                <a:latin typeface="FreeMono"/>
              </a:rPr>
              <a:t>(["body-</a:t>
            </a:r>
            <a:r>
              <a:rPr lang="en-US" sz="1800" b="0" i="0" u="none" strike="noStrike" baseline="0" dirty="0" err="1">
                <a:latin typeface="FreeMono"/>
              </a:rPr>
              <a:t>style","drive</a:t>
            </a:r>
            <a:r>
              <a:rPr lang="en-US" sz="1800" b="0" i="0" u="none" strike="noStrike" baseline="0" dirty="0">
                <a:latin typeface="FreeMono"/>
              </a:rPr>
              <a:t>-wheels", </a:t>
            </a:r>
            <a:r>
              <a:rPr lang="en-IN" sz="1800" b="0" i="0" u="none" strike="noStrike" baseline="0" dirty="0">
                <a:latin typeface="FreeMono"/>
              </a:rPr>
              <a:t>"length","width","height","</a:t>
            </a:r>
            <a:r>
              <a:rPr lang="en-IN" sz="1800" b="0" i="0" u="none" strike="noStrike" baseline="0" dirty="0" err="1">
                <a:latin typeface="FreeMono"/>
              </a:rPr>
              <a:t>curbweight</a:t>
            </a:r>
            <a:r>
              <a:rPr lang="en-IN" sz="1800" b="0" i="0" u="none" strike="noStrike" baseline="0" dirty="0">
                <a:latin typeface="FreeMono"/>
              </a:rPr>
              <a:t>","</a:t>
            </a:r>
          </a:p>
          <a:p>
            <a:pPr marL="0" indent="0" algn="l">
              <a:buNone/>
            </a:pPr>
            <a:r>
              <a:rPr lang="en-IN" sz="1800" b="0" i="0" u="none" strike="noStrike" baseline="0" dirty="0">
                <a:latin typeface="FreeMono"/>
              </a:rPr>
              <a:t>                                               price"],axis=1)</a:t>
            </a:r>
          </a:p>
          <a:p>
            <a:pPr algn="l"/>
            <a:r>
              <a:rPr lang="en-US" sz="1800" b="0" i="0" u="none" strike="noStrike" baseline="0" dirty="0">
                <a:latin typeface="FreeMono"/>
              </a:rPr>
              <a:t>#simplest pivot table with </a:t>
            </a:r>
            <a:r>
              <a:rPr lang="en-US" sz="1800" b="0" i="0" u="none" strike="noStrike" baseline="0" dirty="0" err="1">
                <a:latin typeface="FreeMono"/>
              </a:rPr>
              <a:t>dataframe</a:t>
            </a:r>
            <a:r>
              <a:rPr lang="en-US" sz="1800" b="0" i="0" u="none" strike="noStrike" baseline="0" dirty="0">
                <a:latin typeface="FreeMono"/>
              </a:rPr>
              <a:t> </a:t>
            </a:r>
            <a:r>
              <a:rPr lang="en-US" sz="1800" b="0" i="0" u="none" strike="noStrike" baseline="0" dirty="0" err="1">
                <a:latin typeface="FreeMono"/>
              </a:rPr>
              <a:t>df</a:t>
            </a:r>
            <a:r>
              <a:rPr lang="en-US" sz="1800" b="0" i="0" u="none" strike="noStrike" baseline="0" dirty="0">
                <a:latin typeface="FreeMono"/>
              </a:rPr>
              <a:t> and index body-style</a:t>
            </a:r>
          </a:p>
          <a:p>
            <a:pPr algn="l"/>
            <a:r>
              <a:rPr lang="en-US" sz="1800" b="0" i="0" u="none" strike="noStrike" baseline="0" dirty="0">
                <a:latin typeface="FreeMono"/>
              </a:rPr>
              <a:t>table = </a:t>
            </a:r>
            <a:r>
              <a:rPr lang="en-US" sz="1800" b="0" i="0" u="none" strike="noStrike" baseline="0" dirty="0" err="1">
                <a:latin typeface="FreeMono"/>
              </a:rPr>
              <a:t>pd.pivot_table</a:t>
            </a:r>
            <a:r>
              <a:rPr lang="en-US" sz="1800" b="0" i="0" u="none" strike="noStrike" baseline="0" dirty="0">
                <a:latin typeface="FreeMono"/>
              </a:rPr>
              <a:t>(new_dataset1, index =["body-style"])</a:t>
            </a:r>
          </a:p>
          <a:p>
            <a:pPr algn="l"/>
            <a:r>
              <a:rPr lang="en-IN" sz="1800" b="0" i="0" u="none" strike="noStrike" baseline="0" dirty="0">
                <a:latin typeface="FreeMono"/>
              </a:rPr>
              <a:t>table</a:t>
            </a:r>
            <a:endParaRPr lang="en-IN" sz="1800" b="0" i="0" u="none" strike="noStrike" baseline="0" dirty="0">
              <a:latin typeface="PalatinoLinotype-Roman"/>
            </a:endParaRPr>
          </a:p>
          <a:p>
            <a:pPr algn="l"/>
            <a:endParaRPr lang="en-IN" dirty="0"/>
          </a:p>
        </p:txBody>
      </p:sp>
      <p:pic>
        <p:nvPicPr>
          <p:cNvPr id="4" name="Picture 3">
            <a:extLst>
              <a:ext uri="{FF2B5EF4-FFF2-40B4-BE49-F238E27FC236}">
                <a16:creationId xmlns:a16="http://schemas.microsoft.com/office/drawing/2014/main" id="{0296DECB-B702-84A6-37A1-C3E5045E4718}"/>
              </a:ext>
            </a:extLst>
          </p:cNvPr>
          <p:cNvPicPr>
            <a:picLocks noChangeAspect="1"/>
          </p:cNvPicPr>
          <p:nvPr/>
        </p:nvPicPr>
        <p:blipFill>
          <a:blip r:embed="rId3"/>
          <a:stretch>
            <a:fillRect/>
          </a:stretch>
        </p:blipFill>
        <p:spPr>
          <a:xfrm>
            <a:off x="2999656" y="4093096"/>
            <a:ext cx="5544616" cy="2399779"/>
          </a:xfrm>
          <a:prstGeom prst="rect">
            <a:avLst/>
          </a:prstGeom>
        </p:spPr>
      </p:pic>
    </p:spTree>
    <p:extLst>
      <p:ext uri="{BB962C8B-B14F-4D97-AF65-F5344CB8AC3E}">
        <p14:creationId xmlns:p14="http://schemas.microsoft.com/office/powerpoint/2010/main" val="20527544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E05C8-4459-1B70-7B3B-DCECA0CBF3EE}"/>
              </a:ext>
            </a:extLst>
          </p:cNvPr>
          <p:cNvSpPr>
            <a:spLocks noGrp="1"/>
          </p:cNvSpPr>
          <p:nvPr>
            <p:ph type="title"/>
          </p:nvPr>
        </p:nvSpPr>
        <p:spPr/>
        <p:txBody>
          <a:bodyPr/>
          <a:lstStyle/>
          <a:p>
            <a:r>
              <a:rPr lang="en-US" dirty="0"/>
              <a:t>Pivot tables</a:t>
            </a:r>
            <a:endParaRPr lang="en-IN" dirty="0"/>
          </a:p>
        </p:txBody>
      </p:sp>
      <p:sp>
        <p:nvSpPr>
          <p:cNvPr id="3" name="Content Placeholder 2">
            <a:extLst>
              <a:ext uri="{FF2B5EF4-FFF2-40B4-BE49-F238E27FC236}">
                <a16:creationId xmlns:a16="http://schemas.microsoft.com/office/drawing/2014/main" id="{DF70037F-2274-0B6B-A473-D84781A23937}"/>
              </a:ext>
            </a:extLst>
          </p:cNvPr>
          <p:cNvSpPr>
            <a:spLocks noGrp="1"/>
          </p:cNvSpPr>
          <p:nvPr>
            <p:ph idx="1"/>
          </p:nvPr>
        </p:nvSpPr>
        <p:spPr/>
        <p:txBody>
          <a:bodyPr/>
          <a:lstStyle/>
          <a:p>
            <a:pPr algn="l"/>
            <a:r>
              <a:rPr lang="en-US" sz="1800" b="0" i="0" u="none" strike="noStrike" baseline="0" dirty="0">
                <a:latin typeface="FreeMono"/>
              </a:rPr>
              <a:t>#pivot table with </a:t>
            </a:r>
            <a:r>
              <a:rPr lang="en-US" sz="1800" b="0" i="0" u="none" strike="noStrike" baseline="0" dirty="0" err="1">
                <a:latin typeface="FreeMono"/>
              </a:rPr>
              <a:t>dataframe</a:t>
            </a:r>
            <a:r>
              <a:rPr lang="en-US" sz="1800" b="0" i="0" u="none" strike="noStrike" baseline="0" dirty="0">
                <a:latin typeface="FreeMono"/>
              </a:rPr>
              <a:t> </a:t>
            </a:r>
            <a:r>
              <a:rPr lang="en-US" sz="1800" b="0" i="0" u="none" strike="noStrike" baseline="0" dirty="0" err="1">
                <a:latin typeface="FreeMono"/>
              </a:rPr>
              <a:t>df</a:t>
            </a:r>
            <a:r>
              <a:rPr lang="en-US" sz="1800" b="0" i="0" u="none" strike="noStrike" baseline="0" dirty="0">
                <a:latin typeface="FreeMono"/>
              </a:rPr>
              <a:t> and index body-style and </a:t>
            </a:r>
            <a:r>
              <a:rPr lang="en-US" sz="1800" b="0" i="0" u="none" strike="noStrike" baseline="0" dirty="0" err="1">
                <a:latin typeface="FreeMono"/>
              </a:rPr>
              <a:t>drivewheels</a:t>
            </a:r>
            <a:endParaRPr lang="en-US" sz="1800" b="0" i="0" u="none" strike="noStrike" baseline="0" dirty="0">
              <a:latin typeface="FreeMono"/>
            </a:endParaRPr>
          </a:p>
          <a:p>
            <a:pPr algn="l"/>
            <a:r>
              <a:rPr lang="en-US" sz="1800" b="0" i="0" u="none" strike="noStrike" baseline="0" dirty="0">
                <a:latin typeface="FreeMono"/>
              </a:rPr>
              <a:t>table = </a:t>
            </a:r>
            <a:r>
              <a:rPr lang="en-US" sz="1800" b="0" i="0" u="none" strike="noStrike" baseline="0" dirty="0" err="1">
                <a:latin typeface="FreeMono"/>
              </a:rPr>
              <a:t>pd.pivot_table</a:t>
            </a:r>
            <a:r>
              <a:rPr lang="en-US" sz="1800" b="0" i="0" u="none" strike="noStrike" baseline="0" dirty="0">
                <a:latin typeface="FreeMono"/>
              </a:rPr>
              <a:t>(new_dataset1, index =["body-style","</a:t>
            </a:r>
            <a:r>
              <a:rPr lang="en-US" sz="1800" b="0" i="0" u="none" strike="noStrike" baseline="0" dirty="0" err="1">
                <a:latin typeface="FreeMono"/>
              </a:rPr>
              <a:t>drivewheels</a:t>
            </a:r>
            <a:r>
              <a:rPr lang="en-US" sz="1800" b="0" i="0" u="none" strike="noStrike" baseline="0" dirty="0">
                <a:latin typeface="FreeMono"/>
              </a:rPr>
              <a:t>"])</a:t>
            </a:r>
          </a:p>
          <a:p>
            <a:pPr algn="l"/>
            <a:r>
              <a:rPr lang="en-IN" sz="1800" b="0" i="0" u="none" strike="noStrike" baseline="0" dirty="0">
                <a:latin typeface="FreeMono"/>
              </a:rPr>
              <a:t>table</a:t>
            </a:r>
          </a:p>
          <a:p>
            <a:pPr algn="l"/>
            <a:endParaRPr lang="en-IN" dirty="0"/>
          </a:p>
        </p:txBody>
      </p:sp>
      <p:pic>
        <p:nvPicPr>
          <p:cNvPr id="4" name="Picture 3">
            <a:extLst>
              <a:ext uri="{FF2B5EF4-FFF2-40B4-BE49-F238E27FC236}">
                <a16:creationId xmlns:a16="http://schemas.microsoft.com/office/drawing/2014/main" id="{C1F5CF34-AC26-E1F1-F2A4-E8B07F9D18EF}"/>
              </a:ext>
            </a:extLst>
          </p:cNvPr>
          <p:cNvPicPr>
            <a:picLocks noChangeAspect="1"/>
          </p:cNvPicPr>
          <p:nvPr/>
        </p:nvPicPr>
        <p:blipFill>
          <a:blip r:embed="rId2"/>
          <a:stretch>
            <a:fillRect/>
          </a:stretch>
        </p:blipFill>
        <p:spPr>
          <a:xfrm>
            <a:off x="2927648" y="2863935"/>
            <a:ext cx="5401164" cy="3994065"/>
          </a:xfrm>
          <a:prstGeom prst="rect">
            <a:avLst/>
          </a:prstGeom>
        </p:spPr>
      </p:pic>
    </p:spTree>
    <p:extLst>
      <p:ext uri="{BB962C8B-B14F-4D97-AF65-F5344CB8AC3E}">
        <p14:creationId xmlns:p14="http://schemas.microsoft.com/office/powerpoint/2010/main" val="3886497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09794-25E9-E15E-2E3E-D7D8C35E2650}"/>
              </a:ext>
            </a:extLst>
          </p:cNvPr>
          <p:cNvSpPr>
            <a:spLocks noGrp="1"/>
          </p:cNvSpPr>
          <p:nvPr>
            <p:ph type="title"/>
          </p:nvPr>
        </p:nvSpPr>
        <p:spPr/>
        <p:txBody>
          <a:bodyPr/>
          <a:lstStyle/>
          <a:p>
            <a:r>
              <a:rPr lang="en-US" dirty="0"/>
              <a:t>Aggregate function to different column</a:t>
            </a:r>
            <a:endParaRPr lang="en-IN" dirty="0"/>
          </a:p>
        </p:txBody>
      </p:sp>
      <p:sp>
        <p:nvSpPr>
          <p:cNvPr id="3" name="Content Placeholder 2">
            <a:extLst>
              <a:ext uri="{FF2B5EF4-FFF2-40B4-BE49-F238E27FC236}">
                <a16:creationId xmlns:a16="http://schemas.microsoft.com/office/drawing/2014/main" id="{67E8F93F-7EF9-86EF-A1E6-E3CDEE42C4CC}"/>
              </a:ext>
            </a:extLst>
          </p:cNvPr>
          <p:cNvSpPr>
            <a:spLocks noGrp="1"/>
          </p:cNvSpPr>
          <p:nvPr>
            <p:ph idx="1"/>
          </p:nvPr>
        </p:nvSpPr>
        <p:spPr/>
        <p:txBody>
          <a:bodyPr/>
          <a:lstStyle/>
          <a:p>
            <a:pPr algn="l"/>
            <a:r>
              <a:rPr lang="en-US" sz="1800" b="0" i="0" u="none" strike="noStrike" baseline="0" dirty="0">
                <a:latin typeface="FreeMono"/>
              </a:rPr>
              <a:t>table = </a:t>
            </a:r>
            <a:r>
              <a:rPr lang="en-US" sz="1800" b="0" i="0" u="none" strike="noStrike" baseline="0" dirty="0" err="1">
                <a:latin typeface="FreeMono"/>
              </a:rPr>
              <a:t>pd.pivot_table</a:t>
            </a:r>
            <a:r>
              <a:rPr lang="en-US" sz="1800" b="0" i="0" u="none" strike="noStrike" baseline="0" dirty="0">
                <a:latin typeface="FreeMono"/>
              </a:rPr>
              <a:t>(new_dataset1,</a:t>
            </a:r>
          </a:p>
          <a:p>
            <a:pPr algn="l"/>
            <a:r>
              <a:rPr lang="en-IN" sz="1800" b="0" i="0" u="none" strike="noStrike" baseline="0" dirty="0">
                <a:latin typeface="FreeMono"/>
              </a:rPr>
              <a:t>values=['</a:t>
            </a:r>
            <a:r>
              <a:rPr lang="en-IN" sz="1800" b="0" i="0" u="none" strike="noStrike" baseline="0" dirty="0" err="1">
                <a:latin typeface="FreeMono"/>
              </a:rPr>
              <a:t>price','height','width</a:t>
            </a:r>
            <a:r>
              <a:rPr lang="en-IN" sz="1800" b="0" i="0" u="none" strike="noStrike" baseline="0" dirty="0">
                <a:latin typeface="FreeMono"/>
              </a:rPr>
              <a:t>’],</a:t>
            </a:r>
          </a:p>
          <a:p>
            <a:pPr marL="0" indent="0" algn="l">
              <a:buNone/>
            </a:pPr>
            <a:r>
              <a:rPr lang="en-IN" sz="1800" b="0" i="0" u="none" strike="noStrike" baseline="0" dirty="0">
                <a:latin typeface="FreeMono"/>
              </a:rPr>
              <a:t>                  index =["body-</a:t>
            </a:r>
            <a:r>
              <a:rPr lang="en-IN" sz="1800" b="0" i="0" u="none" strike="noStrike" baseline="0" dirty="0" err="1">
                <a:latin typeface="FreeMono"/>
              </a:rPr>
              <a:t>style","drive</a:t>
            </a:r>
            <a:r>
              <a:rPr lang="en-IN" sz="1800" b="0" i="0" u="none" strike="noStrike" baseline="0" dirty="0">
                <a:latin typeface="FreeMono"/>
              </a:rPr>
              <a:t>-wheels"],</a:t>
            </a:r>
          </a:p>
          <a:p>
            <a:pPr marL="0" indent="0" algn="l">
              <a:buNone/>
            </a:pPr>
            <a:r>
              <a:rPr lang="en-IN" sz="1800" b="0" i="0" u="none" strike="noStrike" baseline="0" dirty="0">
                <a:latin typeface="FreeMono"/>
              </a:rPr>
              <a:t>                 </a:t>
            </a:r>
            <a:r>
              <a:rPr lang="en-IN" sz="1800" b="0" i="0" u="none" strike="noStrike" baseline="0" dirty="0" err="1">
                <a:latin typeface="FreeMono"/>
              </a:rPr>
              <a:t>aggfunc</a:t>
            </a:r>
            <a:r>
              <a:rPr lang="en-IN" sz="1800" b="0" i="0" u="none" strike="noStrike" baseline="0" dirty="0">
                <a:latin typeface="FreeMono"/>
              </a:rPr>
              <a:t>={'price': </a:t>
            </a:r>
            <a:r>
              <a:rPr lang="en-IN" sz="1800" b="0" i="0" u="none" strike="noStrike" baseline="0" dirty="0" err="1">
                <a:latin typeface="FreeMono"/>
              </a:rPr>
              <a:t>np.mean,'height</a:t>
            </a:r>
            <a:r>
              <a:rPr lang="en-IN" sz="1800" b="0" i="0" u="none" strike="noStrike" baseline="0" dirty="0">
                <a:latin typeface="FreeMono"/>
              </a:rPr>
              <a:t>': [min,</a:t>
            </a:r>
          </a:p>
          <a:p>
            <a:pPr marL="0" indent="0" algn="l">
              <a:buNone/>
            </a:pPr>
            <a:r>
              <a:rPr lang="en-IN" sz="1800" b="0" i="0" u="none" strike="noStrike" baseline="0" dirty="0">
                <a:latin typeface="FreeMono"/>
              </a:rPr>
              <a:t>                max],'width': [min, max]},  </a:t>
            </a:r>
            <a:r>
              <a:rPr lang="en-IN" sz="1800" b="0" i="0" u="none" strike="noStrike" baseline="0" dirty="0" err="1">
                <a:latin typeface="FreeMono"/>
              </a:rPr>
              <a:t>fill_value</a:t>
            </a:r>
            <a:r>
              <a:rPr lang="en-IN" sz="1800" b="0" i="0" u="none" strike="noStrike" baseline="0" dirty="0">
                <a:latin typeface="FreeMono"/>
              </a:rPr>
              <a:t>=0)</a:t>
            </a:r>
          </a:p>
          <a:p>
            <a:pPr algn="l"/>
            <a:r>
              <a:rPr lang="en-IN" sz="1800" b="0" i="0" u="none" strike="noStrike" baseline="0" dirty="0">
                <a:latin typeface="FreeMono"/>
              </a:rPr>
              <a:t>table</a:t>
            </a:r>
            <a:endParaRPr lang="en-IN" dirty="0"/>
          </a:p>
        </p:txBody>
      </p:sp>
      <p:pic>
        <p:nvPicPr>
          <p:cNvPr id="4" name="Picture 3">
            <a:extLst>
              <a:ext uri="{FF2B5EF4-FFF2-40B4-BE49-F238E27FC236}">
                <a16:creationId xmlns:a16="http://schemas.microsoft.com/office/drawing/2014/main" id="{C1CCD9AD-3D36-6861-CA1A-4CF2DF25D23B}"/>
              </a:ext>
            </a:extLst>
          </p:cNvPr>
          <p:cNvPicPr>
            <a:picLocks noChangeAspect="1"/>
          </p:cNvPicPr>
          <p:nvPr/>
        </p:nvPicPr>
        <p:blipFill>
          <a:blip r:embed="rId2"/>
          <a:stretch>
            <a:fillRect/>
          </a:stretch>
        </p:blipFill>
        <p:spPr>
          <a:xfrm>
            <a:off x="6240016" y="1690688"/>
            <a:ext cx="5120536" cy="4690640"/>
          </a:xfrm>
          <a:prstGeom prst="rect">
            <a:avLst/>
          </a:prstGeom>
        </p:spPr>
      </p:pic>
    </p:spTree>
    <p:extLst>
      <p:ext uri="{BB962C8B-B14F-4D97-AF65-F5344CB8AC3E}">
        <p14:creationId xmlns:p14="http://schemas.microsoft.com/office/powerpoint/2010/main" val="17867901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116F3-A083-478F-BDEA-5350FF2C5E6F}"/>
              </a:ext>
            </a:extLst>
          </p:cNvPr>
          <p:cNvSpPr>
            <a:spLocks noGrp="1"/>
          </p:cNvSpPr>
          <p:nvPr>
            <p:ph type="title"/>
          </p:nvPr>
        </p:nvSpPr>
        <p:spPr/>
        <p:txBody>
          <a:bodyPr/>
          <a:lstStyle/>
          <a:p>
            <a:r>
              <a:rPr lang="en-US" dirty="0"/>
              <a:t>Exercise-9</a:t>
            </a:r>
            <a:endParaRPr lang="en-IN" dirty="0"/>
          </a:p>
        </p:txBody>
      </p:sp>
      <p:sp>
        <p:nvSpPr>
          <p:cNvPr id="3" name="Content Placeholder 2">
            <a:extLst>
              <a:ext uri="{FF2B5EF4-FFF2-40B4-BE49-F238E27FC236}">
                <a16:creationId xmlns:a16="http://schemas.microsoft.com/office/drawing/2014/main" id="{795E1E91-5992-4AA1-8EBA-9D551C7FA794}"/>
              </a:ext>
            </a:extLst>
          </p:cNvPr>
          <p:cNvSpPr>
            <a:spLocks noGrp="1"/>
          </p:cNvSpPr>
          <p:nvPr>
            <p:ph idx="1"/>
          </p:nvPr>
        </p:nvSpPr>
        <p:spPr/>
        <p:txBody>
          <a:bodyPr>
            <a:normAutofit fontScale="92500"/>
          </a:bodyPr>
          <a:lstStyle/>
          <a:p>
            <a:r>
              <a:rPr lang="en-US" sz="2300" b="1" dirty="0">
                <a:latin typeface="FreeMono"/>
              </a:rPr>
              <a:t>Scenario</a:t>
            </a:r>
            <a:r>
              <a:rPr lang="en-US" sz="2300" dirty="0">
                <a:latin typeface="FreeMono"/>
              </a:rPr>
              <a:t>: </a:t>
            </a:r>
          </a:p>
          <a:p>
            <a:r>
              <a:rPr lang="en-US" sz="2300" dirty="0">
                <a:latin typeface="FreeMono"/>
              </a:rPr>
              <a:t>You are a data analyst working for a multinational corporation that manufactures electronic devices. You have a dataset containing information about the sales of different electronic products across various regions over the past year.</a:t>
            </a:r>
          </a:p>
          <a:p>
            <a:r>
              <a:rPr lang="en-US" sz="2300" b="1" dirty="0">
                <a:latin typeface="FreeMono"/>
              </a:rPr>
              <a:t>Dataset</a:t>
            </a:r>
            <a:r>
              <a:rPr lang="en-US" sz="2300" dirty="0">
                <a:latin typeface="FreeMono"/>
              </a:rPr>
              <a:t>:</a:t>
            </a:r>
          </a:p>
          <a:p>
            <a:r>
              <a:rPr lang="en-IN" sz="2300" dirty="0">
                <a:latin typeface="FreeMono"/>
              </a:rPr>
              <a:t>'Region': ['North', 'North', 'South', 'South', 'North', 'South'], '</a:t>
            </a:r>
            <a:r>
              <a:rPr lang="en-IN" sz="2300" dirty="0" err="1">
                <a:latin typeface="FreeMono"/>
              </a:rPr>
              <a:t>Product_Category</a:t>
            </a:r>
            <a:r>
              <a:rPr lang="en-IN" sz="2300" dirty="0">
                <a:latin typeface="FreeMono"/>
              </a:rPr>
              <a:t>': ['Laptops', 'Smartphones', 'Laptops', 'Smartphones', 'Laptops', 'Smartphones'], 'Sales': [5000, 7000, 8000, 6000, 9000, 5500], '</a:t>
            </a:r>
            <a:r>
              <a:rPr lang="en-IN" sz="2300" dirty="0" err="1">
                <a:latin typeface="FreeMono"/>
              </a:rPr>
              <a:t>Units_Sold</a:t>
            </a:r>
            <a:r>
              <a:rPr lang="en-IN" sz="2300" dirty="0">
                <a:latin typeface="FreeMono"/>
              </a:rPr>
              <a:t>': [50, 70, 80, 60, 90, 55]</a:t>
            </a:r>
            <a:endParaRPr lang="en-US" sz="2300" dirty="0">
              <a:latin typeface="FreeMono"/>
            </a:endParaRPr>
          </a:p>
          <a:p>
            <a:pPr algn="l"/>
            <a:r>
              <a:rPr lang="en-US" sz="2300" b="1" dirty="0">
                <a:latin typeface="FreeMono"/>
              </a:rPr>
              <a:t>Question</a:t>
            </a:r>
            <a:r>
              <a:rPr lang="en-US" sz="2300" dirty="0">
                <a:latin typeface="FreeMono"/>
              </a:rPr>
              <a:t>:</a:t>
            </a:r>
          </a:p>
          <a:p>
            <a:pPr algn="l">
              <a:buFont typeface="+mj-lt"/>
              <a:buAutoNum type="arabicPeriod"/>
            </a:pPr>
            <a:r>
              <a:rPr lang="en-US" sz="2300" dirty="0">
                <a:latin typeface="FreeMono"/>
              </a:rPr>
              <a:t>Create a pivot table to calculate the total sales for each product category in different regions.</a:t>
            </a:r>
          </a:p>
          <a:p>
            <a:pPr algn="l">
              <a:buFont typeface="+mj-lt"/>
              <a:buAutoNum type="arabicPeriod"/>
            </a:pPr>
            <a:r>
              <a:rPr lang="en-US" sz="2300" dirty="0">
                <a:latin typeface="FreeMono"/>
              </a:rPr>
              <a:t>Create another pivot table to find the average selling price for each product category in different regions (average price per unit sold).</a:t>
            </a:r>
          </a:p>
          <a:p>
            <a:endParaRPr lang="en-IN" dirty="0"/>
          </a:p>
        </p:txBody>
      </p:sp>
    </p:spTree>
    <p:extLst>
      <p:ext uri="{BB962C8B-B14F-4D97-AF65-F5344CB8AC3E}">
        <p14:creationId xmlns:p14="http://schemas.microsoft.com/office/powerpoint/2010/main" val="30585836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C241E-6BEE-E2C8-D9BB-C291C7F5EDE3}"/>
              </a:ext>
            </a:extLst>
          </p:cNvPr>
          <p:cNvSpPr>
            <a:spLocks noGrp="1"/>
          </p:cNvSpPr>
          <p:nvPr>
            <p:ph type="title"/>
          </p:nvPr>
        </p:nvSpPr>
        <p:spPr/>
        <p:txBody>
          <a:bodyPr/>
          <a:lstStyle/>
          <a:p>
            <a:r>
              <a:rPr lang="en-US" dirty="0"/>
              <a:t>Cross-tabulations</a:t>
            </a:r>
            <a:endParaRPr lang="en-IN" dirty="0"/>
          </a:p>
        </p:txBody>
      </p:sp>
      <p:sp>
        <p:nvSpPr>
          <p:cNvPr id="3" name="Content Placeholder 2">
            <a:extLst>
              <a:ext uri="{FF2B5EF4-FFF2-40B4-BE49-F238E27FC236}">
                <a16:creationId xmlns:a16="http://schemas.microsoft.com/office/drawing/2014/main" id="{F266D2D0-222D-8477-237E-4F596A205EE7}"/>
              </a:ext>
            </a:extLst>
          </p:cNvPr>
          <p:cNvSpPr>
            <a:spLocks noGrp="1"/>
          </p:cNvSpPr>
          <p:nvPr>
            <p:ph idx="1"/>
          </p:nvPr>
        </p:nvSpPr>
        <p:spPr/>
        <p:txBody>
          <a:bodyPr/>
          <a:lstStyle/>
          <a:p>
            <a:pPr algn="l"/>
            <a:r>
              <a:rPr lang="en-IN" sz="1800" b="0" i="0" u="none" strike="noStrike" baseline="0" dirty="0">
                <a:latin typeface="PalatinoLinotype-Roman"/>
              </a:rPr>
              <a:t>The </a:t>
            </a:r>
            <a:r>
              <a:rPr lang="en-US" sz="1800" b="0" i="0" u="none" strike="noStrike" baseline="0" dirty="0">
                <a:latin typeface="PalatinoLinotype-Roman"/>
              </a:rPr>
              <a:t>cross-tabulation table shows the frequency with which certain groups of data appear.</a:t>
            </a:r>
          </a:p>
          <a:p>
            <a:pPr algn="l"/>
            <a:r>
              <a:rPr lang="en-US" sz="1800" b="0" i="0" u="none" strike="noStrike" baseline="0" dirty="0">
                <a:latin typeface="PalatinoLinotype-Roman"/>
              </a:rPr>
              <a:t>Let's use </a:t>
            </a:r>
            <a:r>
              <a:rPr lang="en-US" sz="1800" b="0" i="0" u="none" strike="noStrike" baseline="0" dirty="0" err="1">
                <a:latin typeface="FreeMono"/>
              </a:rPr>
              <a:t>pd.crosstab</a:t>
            </a:r>
            <a:r>
              <a:rPr lang="en-US" sz="1800" b="0" i="0" u="none" strike="noStrike" baseline="0" dirty="0">
                <a:latin typeface="FreeMono"/>
              </a:rPr>
              <a:t>() </a:t>
            </a:r>
            <a:r>
              <a:rPr lang="en-US" sz="1800" b="0" i="0" u="none" strike="noStrike" baseline="0" dirty="0">
                <a:latin typeface="PalatinoLinotype-Roman"/>
              </a:rPr>
              <a:t>to look at how many different body styles cars are </a:t>
            </a:r>
            <a:r>
              <a:rPr lang="en-IN" sz="1800" b="0" i="0" u="none" strike="noStrike" baseline="0" dirty="0">
                <a:latin typeface="PalatinoLinotype-Roman"/>
              </a:rPr>
              <a:t>made by different makers:</a:t>
            </a:r>
          </a:p>
          <a:p>
            <a:pPr algn="l"/>
            <a:r>
              <a:rPr lang="en-US" sz="1800" b="0" i="0" u="none" strike="noStrike" baseline="0" dirty="0" err="1">
                <a:latin typeface="FreeMono"/>
              </a:rPr>
              <a:t>pd.crosstab</a:t>
            </a:r>
            <a:r>
              <a:rPr lang="en-US" sz="1800" b="0" i="0" u="none" strike="noStrike" baseline="0" dirty="0">
                <a:latin typeface="FreeMono"/>
              </a:rPr>
              <a:t>(</a:t>
            </a:r>
            <a:r>
              <a:rPr lang="en-US" sz="1800" b="0" i="0" u="none" strike="noStrike" baseline="0" dirty="0" err="1">
                <a:latin typeface="FreeMono"/>
              </a:rPr>
              <a:t>df</a:t>
            </a:r>
            <a:r>
              <a:rPr lang="en-US" sz="1800" b="0" i="0" u="none" strike="noStrike" baseline="0" dirty="0">
                <a:latin typeface="FreeMono"/>
              </a:rPr>
              <a:t>["make"], </a:t>
            </a:r>
            <a:r>
              <a:rPr lang="en-US" sz="1800" b="0" i="0" u="none" strike="noStrike" baseline="0" dirty="0" err="1">
                <a:latin typeface="FreeMono"/>
              </a:rPr>
              <a:t>df</a:t>
            </a:r>
            <a:r>
              <a:rPr lang="en-US" sz="1800" b="0" i="0" u="none" strike="noStrike" baseline="0" dirty="0">
                <a:latin typeface="FreeMono"/>
              </a:rPr>
              <a:t>["body-style"])</a:t>
            </a:r>
            <a:endParaRPr lang="en-IN" dirty="0"/>
          </a:p>
        </p:txBody>
      </p:sp>
      <p:pic>
        <p:nvPicPr>
          <p:cNvPr id="4" name="Picture 3">
            <a:extLst>
              <a:ext uri="{FF2B5EF4-FFF2-40B4-BE49-F238E27FC236}">
                <a16:creationId xmlns:a16="http://schemas.microsoft.com/office/drawing/2014/main" id="{88C65E29-1F51-DF46-17BC-310298A56B6B}"/>
              </a:ext>
            </a:extLst>
          </p:cNvPr>
          <p:cNvPicPr>
            <a:picLocks noChangeAspect="1"/>
          </p:cNvPicPr>
          <p:nvPr/>
        </p:nvPicPr>
        <p:blipFill>
          <a:blip r:embed="rId3"/>
          <a:stretch>
            <a:fillRect/>
          </a:stretch>
        </p:blipFill>
        <p:spPr>
          <a:xfrm>
            <a:off x="3647728" y="2880765"/>
            <a:ext cx="4610500" cy="3970364"/>
          </a:xfrm>
          <a:prstGeom prst="rect">
            <a:avLst/>
          </a:prstGeom>
        </p:spPr>
      </p:pic>
    </p:spTree>
    <p:extLst>
      <p:ext uri="{BB962C8B-B14F-4D97-AF65-F5344CB8AC3E}">
        <p14:creationId xmlns:p14="http://schemas.microsoft.com/office/powerpoint/2010/main" val="14088496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5D2DA-A757-A1B6-5555-33470768D66D}"/>
              </a:ext>
            </a:extLst>
          </p:cNvPr>
          <p:cNvSpPr>
            <a:spLocks noGrp="1"/>
          </p:cNvSpPr>
          <p:nvPr>
            <p:ph type="title"/>
          </p:nvPr>
        </p:nvSpPr>
        <p:spPr/>
        <p:txBody>
          <a:bodyPr/>
          <a:lstStyle/>
          <a:p>
            <a:r>
              <a:rPr lang="en-US" dirty="0"/>
              <a:t>Cross-tabulations</a:t>
            </a:r>
            <a:endParaRPr lang="en-IN" dirty="0"/>
          </a:p>
        </p:txBody>
      </p:sp>
      <p:sp>
        <p:nvSpPr>
          <p:cNvPr id="3" name="Content Placeholder 2">
            <a:extLst>
              <a:ext uri="{FF2B5EF4-FFF2-40B4-BE49-F238E27FC236}">
                <a16:creationId xmlns:a16="http://schemas.microsoft.com/office/drawing/2014/main" id="{28973EC5-BAEC-ADF1-9D2A-01D808555870}"/>
              </a:ext>
            </a:extLst>
          </p:cNvPr>
          <p:cNvSpPr>
            <a:spLocks noGrp="1"/>
          </p:cNvSpPr>
          <p:nvPr>
            <p:ph idx="1"/>
          </p:nvPr>
        </p:nvSpPr>
        <p:spPr/>
        <p:txBody>
          <a:bodyPr/>
          <a:lstStyle/>
          <a:p>
            <a:pPr algn="l"/>
            <a:r>
              <a:rPr lang="en-US" sz="1800" b="0" i="0" u="none" strike="noStrike" baseline="0" dirty="0">
                <a:latin typeface="FreeMono"/>
              </a:rPr>
              <a:t># apply margins and </a:t>
            </a:r>
            <a:r>
              <a:rPr lang="en-US" sz="1800" b="0" i="0" u="none" strike="noStrike" baseline="0" dirty="0" err="1">
                <a:latin typeface="FreeMono"/>
              </a:rPr>
              <a:t>margins_name</a:t>
            </a:r>
            <a:r>
              <a:rPr lang="en-US" sz="1800" b="0" i="0" u="none" strike="noStrike" baseline="0" dirty="0">
                <a:latin typeface="FreeMono"/>
              </a:rPr>
              <a:t> attribute to displays the row wise</a:t>
            </a:r>
          </a:p>
          <a:p>
            <a:pPr algn="l"/>
            <a:r>
              <a:rPr lang="en-US" sz="1800" b="0" i="0" u="none" strike="noStrike" baseline="0" dirty="0">
                <a:latin typeface="FreeMono"/>
              </a:rPr>
              <a:t># and column wise sum of the cross table</a:t>
            </a:r>
          </a:p>
          <a:p>
            <a:pPr algn="l"/>
            <a:r>
              <a:rPr lang="en-US" sz="1800" b="0" i="0" u="none" strike="noStrike" baseline="0" dirty="0" err="1">
                <a:latin typeface="FreeMono"/>
              </a:rPr>
              <a:t>pd.crosstab</a:t>
            </a:r>
            <a:r>
              <a:rPr lang="en-US" sz="1800" b="0" i="0" u="none" strike="noStrike" baseline="0" dirty="0">
                <a:latin typeface="FreeMono"/>
              </a:rPr>
              <a:t>(</a:t>
            </a:r>
            <a:r>
              <a:rPr lang="en-US" sz="1800" b="0" i="0" u="none" strike="noStrike" baseline="0" dirty="0" err="1">
                <a:latin typeface="FreeMono"/>
              </a:rPr>
              <a:t>df</a:t>
            </a:r>
            <a:r>
              <a:rPr lang="en-US" sz="1800" b="0" i="0" u="none" strike="noStrike" baseline="0" dirty="0">
                <a:latin typeface="FreeMono"/>
              </a:rPr>
              <a:t>["make"], </a:t>
            </a:r>
            <a:r>
              <a:rPr lang="en-US" sz="1800" b="0" i="0" u="none" strike="noStrike" baseline="0" dirty="0" err="1">
                <a:latin typeface="FreeMono"/>
              </a:rPr>
              <a:t>df</a:t>
            </a:r>
            <a:r>
              <a:rPr lang="en-US" sz="1800" b="0" i="0" u="none" strike="noStrike" baseline="0" dirty="0">
                <a:latin typeface="FreeMono"/>
              </a:rPr>
              <a:t>["</a:t>
            </a:r>
            <a:r>
              <a:rPr lang="en-US" sz="1800" b="0" i="0" u="none" strike="noStrike" baseline="0" dirty="0" err="1">
                <a:latin typeface="FreeMono"/>
              </a:rPr>
              <a:t>bodystyle</a:t>
            </a:r>
            <a:r>
              <a:rPr lang="en-US" sz="1800" b="0" i="0" u="none" strike="noStrike" baseline="0" dirty="0">
                <a:latin typeface="FreeMono"/>
              </a:rPr>
              <a:t>"], margins=</a:t>
            </a:r>
            <a:r>
              <a:rPr lang="en-US" sz="1800" b="0" i="0" u="none" strike="noStrike" baseline="0" dirty="0" err="1">
                <a:latin typeface="FreeMono"/>
              </a:rPr>
              <a:t>True,margins_name</a:t>
            </a:r>
            <a:r>
              <a:rPr lang="en-US" sz="1800" b="0" i="0" u="none" strike="noStrike" baseline="0" dirty="0">
                <a:latin typeface="FreeMono"/>
              </a:rPr>
              <a:t>="Total Made")</a:t>
            </a:r>
            <a:endParaRPr lang="en-IN" dirty="0"/>
          </a:p>
        </p:txBody>
      </p:sp>
      <p:pic>
        <p:nvPicPr>
          <p:cNvPr id="4" name="Picture 3">
            <a:extLst>
              <a:ext uri="{FF2B5EF4-FFF2-40B4-BE49-F238E27FC236}">
                <a16:creationId xmlns:a16="http://schemas.microsoft.com/office/drawing/2014/main" id="{A89EA741-9F49-67E7-2D01-79636F6777DF}"/>
              </a:ext>
            </a:extLst>
          </p:cNvPr>
          <p:cNvPicPr>
            <a:picLocks noChangeAspect="1"/>
          </p:cNvPicPr>
          <p:nvPr/>
        </p:nvPicPr>
        <p:blipFill>
          <a:blip r:embed="rId2"/>
          <a:stretch>
            <a:fillRect/>
          </a:stretch>
        </p:blipFill>
        <p:spPr>
          <a:xfrm>
            <a:off x="2927648" y="2924944"/>
            <a:ext cx="5523536" cy="3816424"/>
          </a:xfrm>
          <a:prstGeom prst="rect">
            <a:avLst/>
          </a:prstGeom>
        </p:spPr>
      </p:pic>
    </p:spTree>
    <p:extLst>
      <p:ext uri="{BB962C8B-B14F-4D97-AF65-F5344CB8AC3E}">
        <p14:creationId xmlns:p14="http://schemas.microsoft.com/office/powerpoint/2010/main" val="26415143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58A9-CA26-A4F0-0FFF-80E17658176A}"/>
              </a:ext>
            </a:extLst>
          </p:cNvPr>
          <p:cNvSpPr>
            <a:spLocks noGrp="1"/>
          </p:cNvSpPr>
          <p:nvPr>
            <p:ph type="title"/>
          </p:nvPr>
        </p:nvSpPr>
        <p:spPr/>
        <p:txBody>
          <a:bodyPr/>
          <a:lstStyle/>
          <a:p>
            <a:r>
              <a:rPr lang="en-US" dirty="0"/>
              <a:t>Cross-tabulations</a:t>
            </a:r>
            <a:endParaRPr lang="en-IN" dirty="0"/>
          </a:p>
        </p:txBody>
      </p:sp>
      <p:sp>
        <p:nvSpPr>
          <p:cNvPr id="3" name="Content Placeholder 2">
            <a:extLst>
              <a:ext uri="{FF2B5EF4-FFF2-40B4-BE49-F238E27FC236}">
                <a16:creationId xmlns:a16="http://schemas.microsoft.com/office/drawing/2014/main" id="{DE1F0EE6-72CC-FF68-CD4C-76CCAEE7FF48}"/>
              </a:ext>
            </a:extLst>
          </p:cNvPr>
          <p:cNvSpPr>
            <a:spLocks noGrp="1"/>
          </p:cNvSpPr>
          <p:nvPr>
            <p:ph idx="1"/>
          </p:nvPr>
        </p:nvSpPr>
        <p:spPr/>
        <p:txBody>
          <a:bodyPr/>
          <a:lstStyle/>
          <a:p>
            <a:pPr algn="l"/>
            <a:r>
              <a:rPr lang="en-US" sz="1800" b="0" i="0" u="none" strike="noStrike" baseline="0" dirty="0">
                <a:latin typeface="FreeMono"/>
              </a:rPr>
              <a:t># rename the columns and row index for better understanding of </a:t>
            </a:r>
            <a:r>
              <a:rPr lang="en-IN" sz="1800" b="0" i="0" u="none" strike="noStrike" baseline="0" dirty="0">
                <a:latin typeface="FreeMono"/>
              </a:rPr>
              <a:t>crosstab</a:t>
            </a:r>
          </a:p>
          <a:p>
            <a:pPr algn="l"/>
            <a:r>
              <a:rPr lang="en-US" sz="1800" b="0" i="0" u="none" strike="noStrike" baseline="0" dirty="0" err="1">
                <a:latin typeface="FreeMono"/>
              </a:rPr>
              <a:t>pd.crosstab</a:t>
            </a:r>
            <a:r>
              <a:rPr lang="en-US" sz="1800" b="0" i="0" u="none" strike="noStrike" baseline="0" dirty="0">
                <a:latin typeface="FreeMono"/>
              </a:rPr>
              <a:t>([</a:t>
            </a:r>
            <a:r>
              <a:rPr lang="en-US" sz="1800" b="0" i="0" u="none" strike="noStrike" baseline="0" dirty="0" err="1">
                <a:latin typeface="FreeMono"/>
              </a:rPr>
              <a:t>df</a:t>
            </a:r>
            <a:r>
              <a:rPr lang="en-US" sz="1800" b="0" i="0" u="none" strike="noStrike" baseline="0" dirty="0">
                <a:latin typeface="FreeMono"/>
              </a:rPr>
              <a:t>["make"],</a:t>
            </a:r>
            <a:r>
              <a:rPr lang="en-US" sz="1800" b="0" i="0" u="none" strike="noStrike" baseline="0" dirty="0" err="1">
                <a:latin typeface="FreeMono"/>
              </a:rPr>
              <a:t>df</a:t>
            </a:r>
            <a:r>
              <a:rPr lang="en-US" sz="1800" b="0" i="0" u="none" strike="noStrike" baseline="0" dirty="0">
                <a:latin typeface="FreeMono"/>
              </a:rPr>
              <a:t>["num-of-doors"]], [</a:t>
            </a:r>
            <a:r>
              <a:rPr lang="en-US" sz="1800" b="0" i="0" u="none" strike="noStrike" baseline="0" dirty="0" err="1">
                <a:latin typeface="FreeMono"/>
              </a:rPr>
              <a:t>df</a:t>
            </a:r>
            <a:r>
              <a:rPr lang="en-US" sz="1800" b="0" i="0" u="none" strike="noStrike" baseline="0" dirty="0">
                <a:latin typeface="FreeMono"/>
              </a:rPr>
              <a:t>["</a:t>
            </a:r>
            <a:r>
              <a:rPr lang="en-US" sz="1800" b="0" i="0" u="none" strike="noStrike" baseline="0" dirty="0" err="1">
                <a:latin typeface="FreeMono"/>
              </a:rPr>
              <a:t>bodystyle</a:t>
            </a:r>
            <a:r>
              <a:rPr lang="en-US" sz="1800" b="0" i="0" u="none" strike="noStrike" baseline="0" dirty="0">
                <a:latin typeface="FreeMono"/>
              </a:rPr>
              <a:t>"],</a:t>
            </a:r>
          </a:p>
          <a:p>
            <a:pPr marL="0" indent="0" algn="l">
              <a:buNone/>
            </a:pPr>
            <a:r>
              <a:rPr lang="en-IN" sz="1800" b="0" i="0" u="none" strike="noStrike" baseline="0" dirty="0">
                <a:latin typeface="FreeMono"/>
              </a:rPr>
              <a:t>                        </a:t>
            </a:r>
            <a:r>
              <a:rPr lang="en-IN" sz="1800" b="0" i="0" u="none" strike="noStrike" baseline="0" dirty="0" err="1">
                <a:latin typeface="FreeMono"/>
              </a:rPr>
              <a:t>df</a:t>
            </a:r>
            <a:r>
              <a:rPr lang="en-IN" sz="1800" b="0" i="0" u="none" strike="noStrike" baseline="0" dirty="0">
                <a:latin typeface="FreeMono"/>
              </a:rPr>
              <a:t>["drive-wheels"]], </a:t>
            </a:r>
            <a:r>
              <a:rPr lang="en-IN" sz="1800" b="0" i="0" u="none" strike="noStrike" baseline="0" dirty="0" err="1">
                <a:latin typeface="FreeMono"/>
              </a:rPr>
              <a:t>rownames</a:t>
            </a:r>
            <a:r>
              <a:rPr lang="en-IN" sz="1800" b="0" i="0" u="none" strike="noStrike" baseline="0" dirty="0">
                <a:latin typeface="FreeMono"/>
              </a:rPr>
              <a:t>=['Auto Manufacturer', "Doors"],</a:t>
            </a:r>
          </a:p>
          <a:p>
            <a:pPr marL="0" indent="0" algn="l">
              <a:buNone/>
            </a:pPr>
            <a:r>
              <a:rPr lang="en-US" sz="1800" b="0" i="0" u="none" strike="noStrike" baseline="0" dirty="0">
                <a:latin typeface="FreeMono"/>
              </a:rPr>
              <a:t>                        </a:t>
            </a:r>
            <a:r>
              <a:rPr lang="en-US" sz="1800" b="0" i="0" u="none" strike="noStrike" baseline="0" dirty="0" err="1">
                <a:latin typeface="FreeMono"/>
              </a:rPr>
              <a:t>colnames</a:t>
            </a:r>
            <a:r>
              <a:rPr lang="en-US" sz="1800" b="0" i="0" u="none" strike="noStrike" baseline="0" dirty="0">
                <a:latin typeface="FreeMono"/>
              </a:rPr>
              <a:t>=['Body Style', "Drive Type"],</a:t>
            </a:r>
          </a:p>
          <a:p>
            <a:pPr marL="0" indent="0" algn="l">
              <a:buNone/>
            </a:pPr>
            <a:r>
              <a:rPr lang="en-US" sz="1800" b="0" i="0" u="none" strike="noStrike" baseline="0" dirty="0">
                <a:latin typeface="FreeMono"/>
              </a:rPr>
              <a:t>                        margins=</a:t>
            </a:r>
            <a:r>
              <a:rPr lang="en-US" sz="1800" b="0" i="0" u="none" strike="noStrike" baseline="0" dirty="0" err="1">
                <a:latin typeface="FreeMono"/>
              </a:rPr>
              <a:t>True,margins_name</a:t>
            </a:r>
            <a:r>
              <a:rPr lang="en-US" sz="1800" b="0" i="0" u="none" strike="noStrike" baseline="0" dirty="0">
                <a:latin typeface="FreeMono"/>
              </a:rPr>
              <a:t>="Total Made").head()</a:t>
            </a:r>
            <a:endParaRPr lang="en-IN" dirty="0"/>
          </a:p>
        </p:txBody>
      </p:sp>
      <p:pic>
        <p:nvPicPr>
          <p:cNvPr id="4" name="Picture 3">
            <a:extLst>
              <a:ext uri="{FF2B5EF4-FFF2-40B4-BE49-F238E27FC236}">
                <a16:creationId xmlns:a16="http://schemas.microsoft.com/office/drawing/2014/main" id="{2B8149E9-5695-9488-D575-6D59E780B614}"/>
              </a:ext>
            </a:extLst>
          </p:cNvPr>
          <p:cNvPicPr>
            <a:picLocks noChangeAspect="1"/>
          </p:cNvPicPr>
          <p:nvPr/>
        </p:nvPicPr>
        <p:blipFill>
          <a:blip r:embed="rId2"/>
          <a:stretch>
            <a:fillRect/>
          </a:stretch>
        </p:blipFill>
        <p:spPr>
          <a:xfrm>
            <a:off x="1703512" y="3933056"/>
            <a:ext cx="8208912" cy="2590720"/>
          </a:xfrm>
          <a:prstGeom prst="rect">
            <a:avLst/>
          </a:prstGeom>
        </p:spPr>
      </p:pic>
    </p:spTree>
    <p:extLst>
      <p:ext uri="{BB962C8B-B14F-4D97-AF65-F5344CB8AC3E}">
        <p14:creationId xmlns:p14="http://schemas.microsoft.com/office/powerpoint/2010/main" val="7756606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FA390-E564-982F-A167-5336A288B577}"/>
              </a:ext>
            </a:extLst>
          </p:cNvPr>
          <p:cNvSpPr>
            <a:spLocks noGrp="1"/>
          </p:cNvSpPr>
          <p:nvPr>
            <p:ph type="title"/>
          </p:nvPr>
        </p:nvSpPr>
        <p:spPr/>
        <p:txBody>
          <a:bodyPr/>
          <a:lstStyle/>
          <a:p>
            <a:r>
              <a:rPr lang="en-US" dirty="0"/>
              <a:t>Aggregation function to the </a:t>
            </a:r>
            <a:r>
              <a:rPr lang="en-US" dirty="0" err="1"/>
              <a:t>Crosstable</a:t>
            </a:r>
            <a:endParaRPr lang="en-IN" dirty="0"/>
          </a:p>
        </p:txBody>
      </p:sp>
      <p:sp>
        <p:nvSpPr>
          <p:cNvPr id="3" name="Content Placeholder 2">
            <a:extLst>
              <a:ext uri="{FF2B5EF4-FFF2-40B4-BE49-F238E27FC236}">
                <a16:creationId xmlns:a16="http://schemas.microsoft.com/office/drawing/2014/main" id="{101EB8FA-3DEB-EFF4-0D65-EEDB4E004C25}"/>
              </a:ext>
            </a:extLst>
          </p:cNvPr>
          <p:cNvSpPr>
            <a:spLocks noGrp="1"/>
          </p:cNvSpPr>
          <p:nvPr>
            <p:ph idx="1"/>
          </p:nvPr>
        </p:nvSpPr>
        <p:spPr/>
        <p:txBody>
          <a:bodyPr/>
          <a:lstStyle/>
          <a:p>
            <a:pPr algn="l"/>
            <a:r>
              <a:rPr lang="en-US" sz="1800" b="0" i="0" u="none" strike="noStrike" baseline="0" dirty="0">
                <a:latin typeface="FreeMono"/>
              </a:rPr>
              <a:t># values are the column in which aggregation function is to be </a:t>
            </a:r>
            <a:r>
              <a:rPr lang="en-IN" sz="1800" b="0" i="0" u="none" strike="noStrike" baseline="0" dirty="0">
                <a:latin typeface="FreeMono"/>
              </a:rPr>
              <a:t>applied</a:t>
            </a:r>
          </a:p>
          <a:p>
            <a:pPr algn="l"/>
            <a:r>
              <a:rPr lang="en-US" sz="1800" b="0" i="0" u="none" strike="noStrike" baseline="0" dirty="0">
                <a:latin typeface="FreeMono"/>
              </a:rPr>
              <a:t># </a:t>
            </a:r>
            <a:r>
              <a:rPr lang="en-US" sz="1800" b="0" i="0" u="none" strike="noStrike" baseline="0" dirty="0" err="1">
                <a:latin typeface="FreeMono"/>
              </a:rPr>
              <a:t>aggfunc</a:t>
            </a:r>
            <a:r>
              <a:rPr lang="en-US" sz="1800" b="0" i="0" u="none" strike="noStrike" baseline="0" dirty="0">
                <a:latin typeface="FreeMono"/>
              </a:rPr>
              <a:t> is the aggregation function to be applied</a:t>
            </a:r>
          </a:p>
          <a:p>
            <a:pPr algn="l"/>
            <a:r>
              <a:rPr lang="en-US" sz="1800" b="0" i="0" u="none" strike="noStrike" baseline="0" dirty="0">
                <a:latin typeface="FreeMono"/>
              </a:rPr>
              <a:t># round() to round the output</a:t>
            </a:r>
          </a:p>
          <a:p>
            <a:pPr algn="l"/>
            <a:r>
              <a:rPr lang="en-US" sz="1800" b="0" i="0" u="none" strike="noStrike" baseline="0" dirty="0" err="1">
                <a:latin typeface="FreeMono"/>
              </a:rPr>
              <a:t>pd.crosstab</a:t>
            </a:r>
            <a:r>
              <a:rPr lang="en-US" sz="1800" b="0" i="0" u="none" strike="noStrike" baseline="0" dirty="0">
                <a:latin typeface="FreeMono"/>
              </a:rPr>
              <a:t>(</a:t>
            </a:r>
            <a:r>
              <a:rPr lang="en-US" sz="1800" b="0" i="0" u="none" strike="noStrike" baseline="0" dirty="0" err="1">
                <a:latin typeface="FreeMono"/>
              </a:rPr>
              <a:t>df</a:t>
            </a:r>
            <a:r>
              <a:rPr lang="en-US" sz="1800" b="0" i="0" u="none" strike="noStrike" baseline="0" dirty="0">
                <a:latin typeface="FreeMono"/>
              </a:rPr>
              <a:t>["make"], </a:t>
            </a:r>
            <a:r>
              <a:rPr lang="en-US" sz="1800" b="0" i="0" u="none" strike="noStrike" baseline="0" dirty="0" err="1">
                <a:latin typeface="FreeMono"/>
              </a:rPr>
              <a:t>df</a:t>
            </a:r>
            <a:r>
              <a:rPr lang="en-US" sz="1800" b="0" i="0" u="none" strike="noStrike" baseline="0" dirty="0">
                <a:latin typeface="FreeMono"/>
              </a:rPr>
              <a:t>["body-style"],values=</a:t>
            </a:r>
            <a:r>
              <a:rPr lang="en-US" sz="1800" b="0" i="0" u="none" strike="noStrike" baseline="0" dirty="0" err="1">
                <a:latin typeface="FreeMono"/>
              </a:rPr>
              <a:t>df</a:t>
            </a:r>
            <a:r>
              <a:rPr lang="en-US" sz="1800" b="0" i="0" u="none" strike="noStrike" baseline="0" dirty="0">
                <a:latin typeface="FreeMono"/>
              </a:rPr>
              <a:t>["curb-weight"], </a:t>
            </a:r>
            <a:r>
              <a:rPr lang="en-IN" sz="1800" b="0" i="0" u="none" strike="noStrike" baseline="0" dirty="0" err="1">
                <a:latin typeface="FreeMono"/>
              </a:rPr>
              <a:t>aggfunc</a:t>
            </a:r>
            <a:r>
              <a:rPr lang="en-IN" sz="1800" b="0" i="0" u="none" strike="noStrike" baseline="0" dirty="0">
                <a:latin typeface="FreeMono"/>
              </a:rPr>
              <a:t>='mean').round(0)</a:t>
            </a:r>
            <a:endParaRPr lang="en-IN" dirty="0"/>
          </a:p>
        </p:txBody>
      </p:sp>
      <p:pic>
        <p:nvPicPr>
          <p:cNvPr id="4" name="Picture 3">
            <a:extLst>
              <a:ext uri="{FF2B5EF4-FFF2-40B4-BE49-F238E27FC236}">
                <a16:creationId xmlns:a16="http://schemas.microsoft.com/office/drawing/2014/main" id="{5AF67865-DC3D-54F8-FC2E-ECCCF88BA506}"/>
              </a:ext>
            </a:extLst>
          </p:cNvPr>
          <p:cNvPicPr>
            <a:picLocks noChangeAspect="1"/>
          </p:cNvPicPr>
          <p:nvPr/>
        </p:nvPicPr>
        <p:blipFill>
          <a:blip r:embed="rId2"/>
          <a:stretch>
            <a:fillRect/>
          </a:stretch>
        </p:blipFill>
        <p:spPr>
          <a:xfrm>
            <a:off x="3215680" y="3354648"/>
            <a:ext cx="4752537" cy="3503352"/>
          </a:xfrm>
          <a:prstGeom prst="rect">
            <a:avLst/>
          </a:prstGeom>
        </p:spPr>
      </p:pic>
    </p:spTree>
    <p:extLst>
      <p:ext uri="{BB962C8B-B14F-4D97-AF65-F5344CB8AC3E}">
        <p14:creationId xmlns:p14="http://schemas.microsoft.com/office/powerpoint/2010/main" val="23109511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39E1-9832-48A7-9EA1-5B7AF25EBBE9}"/>
              </a:ext>
            </a:extLst>
          </p:cNvPr>
          <p:cNvSpPr>
            <a:spLocks noGrp="1"/>
          </p:cNvSpPr>
          <p:nvPr>
            <p:ph type="title"/>
          </p:nvPr>
        </p:nvSpPr>
        <p:spPr/>
        <p:txBody>
          <a:bodyPr/>
          <a:lstStyle/>
          <a:p>
            <a:r>
              <a:rPr lang="en-US" dirty="0"/>
              <a:t>Exercise-10</a:t>
            </a:r>
            <a:endParaRPr lang="en-IN" dirty="0"/>
          </a:p>
        </p:txBody>
      </p:sp>
      <p:sp>
        <p:nvSpPr>
          <p:cNvPr id="3" name="Content Placeholder 2">
            <a:extLst>
              <a:ext uri="{FF2B5EF4-FFF2-40B4-BE49-F238E27FC236}">
                <a16:creationId xmlns:a16="http://schemas.microsoft.com/office/drawing/2014/main" id="{9AAA3BA9-1CE5-4515-9F00-24EF74AAFF64}"/>
              </a:ext>
            </a:extLst>
          </p:cNvPr>
          <p:cNvSpPr>
            <a:spLocks noGrp="1"/>
          </p:cNvSpPr>
          <p:nvPr>
            <p:ph idx="1"/>
          </p:nvPr>
        </p:nvSpPr>
        <p:spPr/>
        <p:txBody>
          <a:bodyPr>
            <a:normAutofit/>
          </a:bodyPr>
          <a:lstStyle/>
          <a:p>
            <a:r>
              <a:rPr lang="en-US" sz="2400" b="1" dirty="0">
                <a:latin typeface="FreeMono"/>
              </a:rPr>
              <a:t>Scenario</a:t>
            </a:r>
            <a:r>
              <a:rPr lang="en-US" sz="2400" dirty="0">
                <a:latin typeface="FreeMono"/>
              </a:rPr>
              <a:t>: </a:t>
            </a:r>
          </a:p>
          <a:p>
            <a:pPr marL="0" indent="0">
              <a:buNone/>
            </a:pPr>
            <a:r>
              <a:rPr lang="en-US" sz="2400" dirty="0">
                <a:latin typeface="FreeMono"/>
              </a:rPr>
              <a:t>You are a data analyst working for a retail chain that operates stores in multiple cities. You have a dataset containing information about customer purchases across different product categories in these cities.</a:t>
            </a:r>
          </a:p>
          <a:p>
            <a:r>
              <a:rPr lang="en-US" sz="2400" b="1" dirty="0">
                <a:latin typeface="FreeMono"/>
              </a:rPr>
              <a:t>Dataset</a:t>
            </a:r>
            <a:r>
              <a:rPr lang="en-US" sz="2400" dirty="0">
                <a:latin typeface="FreeMono"/>
              </a:rPr>
              <a:t>:</a:t>
            </a:r>
          </a:p>
          <a:p>
            <a:pPr marL="0" indent="0">
              <a:buNone/>
            </a:pPr>
            <a:r>
              <a:rPr lang="en-IN" sz="2400" dirty="0">
                <a:latin typeface="FreeMono"/>
              </a:rPr>
              <a:t>'City': ['A', 'B', 'A', 'B', 'A', 'B', 'A', 'B', 'A'], '</a:t>
            </a:r>
            <a:r>
              <a:rPr lang="en-IN" sz="2400" dirty="0" err="1">
                <a:latin typeface="FreeMono"/>
              </a:rPr>
              <a:t>Product_Category</a:t>
            </a:r>
            <a:r>
              <a:rPr lang="en-IN" sz="2400" dirty="0">
                <a:latin typeface="FreeMono"/>
              </a:rPr>
              <a:t>': ['Electronics', 'Clothing', 'Electronics', 'Groceries', 'Electronics', 'Clothing', 'Groceries', 'Electronics', 'Clothing'], '</a:t>
            </a:r>
            <a:r>
              <a:rPr lang="en-IN" sz="2400" dirty="0" err="1">
                <a:latin typeface="FreeMono"/>
              </a:rPr>
              <a:t>Customer_ID</a:t>
            </a:r>
            <a:r>
              <a:rPr lang="en-IN" sz="2400" dirty="0">
                <a:latin typeface="FreeMono"/>
              </a:rPr>
              <a:t>': [1, 2, 3, 1, 2, 3, 1, 2, 3]</a:t>
            </a:r>
            <a:endParaRPr lang="en-US" sz="2400" dirty="0">
              <a:latin typeface="FreeMono"/>
            </a:endParaRPr>
          </a:p>
          <a:p>
            <a:r>
              <a:rPr lang="en-US" sz="2400" b="1" dirty="0">
                <a:latin typeface="FreeMono"/>
              </a:rPr>
              <a:t>Question</a:t>
            </a:r>
            <a:r>
              <a:rPr lang="en-US" sz="2400" dirty="0">
                <a:latin typeface="FreeMono"/>
              </a:rPr>
              <a:t>:</a:t>
            </a:r>
          </a:p>
          <a:p>
            <a:pPr marL="0" indent="0">
              <a:buNone/>
            </a:pPr>
            <a:r>
              <a:rPr lang="en-US" sz="2400" dirty="0">
                <a:latin typeface="FreeMono"/>
              </a:rPr>
              <a:t>Create a crosstab to display the frequency of purchases for each product category in each city.</a:t>
            </a:r>
            <a:endParaRPr lang="en-IN" sz="2400" dirty="0">
              <a:latin typeface="FreeMono"/>
            </a:endParaRPr>
          </a:p>
        </p:txBody>
      </p:sp>
    </p:spTree>
    <p:extLst>
      <p:ext uri="{BB962C8B-B14F-4D97-AF65-F5344CB8AC3E}">
        <p14:creationId xmlns:p14="http://schemas.microsoft.com/office/powerpoint/2010/main" val="198087646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D39E1-9832-48A7-9EA1-5B7AF25EBBE9}"/>
              </a:ext>
            </a:extLst>
          </p:cNvPr>
          <p:cNvSpPr>
            <a:spLocks noGrp="1"/>
          </p:cNvSpPr>
          <p:nvPr>
            <p:ph type="title"/>
          </p:nvPr>
        </p:nvSpPr>
        <p:spPr/>
        <p:txBody>
          <a:bodyPr/>
          <a:lstStyle/>
          <a:p>
            <a:r>
              <a:rPr lang="en-US" dirty="0"/>
              <a:t>Exercise-11</a:t>
            </a:r>
            <a:endParaRPr lang="en-IN" dirty="0"/>
          </a:p>
        </p:txBody>
      </p:sp>
      <p:sp>
        <p:nvSpPr>
          <p:cNvPr id="3" name="Content Placeholder 2">
            <a:extLst>
              <a:ext uri="{FF2B5EF4-FFF2-40B4-BE49-F238E27FC236}">
                <a16:creationId xmlns:a16="http://schemas.microsoft.com/office/drawing/2014/main" id="{9AAA3BA9-1CE5-4515-9F00-24EF74AAFF64}"/>
              </a:ext>
            </a:extLst>
          </p:cNvPr>
          <p:cNvSpPr>
            <a:spLocks noGrp="1"/>
          </p:cNvSpPr>
          <p:nvPr>
            <p:ph idx="1"/>
          </p:nvPr>
        </p:nvSpPr>
        <p:spPr/>
        <p:txBody>
          <a:bodyPr>
            <a:normAutofit fontScale="92500" lnSpcReduction="10000"/>
          </a:bodyPr>
          <a:lstStyle/>
          <a:p>
            <a:pPr marL="0" indent="0">
              <a:buNone/>
            </a:pPr>
            <a:r>
              <a:rPr lang="en-US" sz="2400" b="1" dirty="0">
                <a:latin typeface="FreeMono"/>
              </a:rPr>
              <a:t>Scenario</a:t>
            </a:r>
            <a:r>
              <a:rPr lang="en-US" sz="2400" dirty="0">
                <a:latin typeface="FreeMono"/>
              </a:rPr>
              <a:t>: </a:t>
            </a:r>
          </a:p>
          <a:p>
            <a:pPr marL="0" indent="0">
              <a:buNone/>
            </a:pPr>
            <a:r>
              <a:rPr lang="en-US" sz="2400" dirty="0">
                <a:latin typeface="FreeMono"/>
              </a:rPr>
              <a:t>You are analyzing survey data conducted by a company to understand customer satisfaction levels regarding different product features. You have a dataset containing responses from customers, including ratings for various product features.</a:t>
            </a:r>
          </a:p>
          <a:p>
            <a:pPr marL="0" indent="0">
              <a:buNone/>
            </a:pPr>
            <a:endParaRPr lang="en-US" sz="2400" dirty="0">
              <a:latin typeface="FreeMono"/>
            </a:endParaRPr>
          </a:p>
          <a:p>
            <a:pPr marL="0" indent="0">
              <a:buNone/>
            </a:pPr>
            <a:r>
              <a:rPr lang="en-US" sz="2400" b="1" dirty="0">
                <a:latin typeface="FreeMono"/>
              </a:rPr>
              <a:t>Dataset</a:t>
            </a:r>
            <a:r>
              <a:rPr lang="en-US" sz="2400" dirty="0">
                <a:latin typeface="FreeMono"/>
              </a:rPr>
              <a:t>:</a:t>
            </a:r>
          </a:p>
          <a:p>
            <a:pPr marL="0" indent="0">
              <a:buNone/>
            </a:pPr>
            <a:r>
              <a:rPr lang="en-IN" sz="2400" dirty="0">
                <a:latin typeface="FreeMono"/>
              </a:rPr>
              <a:t>'</a:t>
            </a:r>
            <a:r>
              <a:rPr lang="en-IN" sz="2400" dirty="0" err="1">
                <a:latin typeface="FreeMono"/>
              </a:rPr>
              <a:t>Customer_ID</a:t>
            </a:r>
            <a:r>
              <a:rPr lang="en-IN" sz="2400" dirty="0">
                <a:latin typeface="FreeMono"/>
              </a:rPr>
              <a:t>': [1, 2, 3, 4, 5, 6, 7, 8, 9, 10], '</a:t>
            </a:r>
            <a:r>
              <a:rPr lang="en-IN" sz="2400" dirty="0" err="1">
                <a:latin typeface="FreeMono"/>
              </a:rPr>
              <a:t>Product_Feature</a:t>
            </a:r>
            <a:r>
              <a:rPr lang="en-IN" sz="2400" dirty="0">
                <a:latin typeface="FreeMono"/>
              </a:rPr>
              <a:t>': ['Durability', 'Durability', 'Design', 'Durability', 'Design', 'Design', 'Performance', 'Performance', 'Performance', 'Durability'], '</a:t>
            </a:r>
            <a:r>
              <a:rPr lang="en-IN" sz="2400" dirty="0" err="1">
                <a:latin typeface="FreeMono"/>
              </a:rPr>
              <a:t>Satisfaction_Rating</a:t>
            </a:r>
            <a:r>
              <a:rPr lang="en-IN" sz="2400" dirty="0">
                <a:latin typeface="FreeMono"/>
              </a:rPr>
              <a:t>': [4, 3, 5, 4, 2, 3, 5, 4, 3, 4]</a:t>
            </a:r>
          </a:p>
          <a:p>
            <a:pPr marL="0" indent="0">
              <a:buNone/>
            </a:pPr>
            <a:endParaRPr lang="en-IN" sz="2400" dirty="0">
              <a:latin typeface="FreeMono"/>
            </a:endParaRPr>
          </a:p>
          <a:p>
            <a:pPr marL="0" indent="0">
              <a:buNone/>
            </a:pPr>
            <a:r>
              <a:rPr lang="en-US" sz="2400" b="1" dirty="0">
                <a:latin typeface="FreeMono"/>
              </a:rPr>
              <a:t>Question</a:t>
            </a:r>
            <a:r>
              <a:rPr lang="en-US" sz="2400" dirty="0">
                <a:latin typeface="FreeMono"/>
              </a:rPr>
              <a:t>:</a:t>
            </a:r>
          </a:p>
          <a:p>
            <a:pPr marL="0" indent="0">
              <a:buNone/>
            </a:pPr>
            <a:r>
              <a:rPr lang="en-US" sz="2400" dirty="0">
                <a:latin typeface="FreeMono"/>
              </a:rPr>
              <a:t>Create a crosstab to display the distribution of satisfaction ratings for each product feature.</a:t>
            </a:r>
            <a:endParaRPr lang="en-IN" sz="2400" dirty="0">
              <a:latin typeface="FreeMono"/>
            </a:endParaRPr>
          </a:p>
        </p:txBody>
      </p:sp>
    </p:spTree>
    <p:extLst>
      <p:ext uri="{BB962C8B-B14F-4D97-AF65-F5344CB8AC3E}">
        <p14:creationId xmlns:p14="http://schemas.microsoft.com/office/powerpoint/2010/main" val="2119311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1F0C4-AE8A-43CB-84AA-E43CF3AE8161}"/>
              </a:ext>
            </a:extLst>
          </p:cNvPr>
          <p:cNvSpPr>
            <a:spLocks noGrp="1"/>
          </p:cNvSpPr>
          <p:nvPr>
            <p:ph type="title"/>
          </p:nvPr>
        </p:nvSpPr>
        <p:spPr>
          <a:xfrm>
            <a:off x="442976" y="435864"/>
            <a:ext cx="11306047" cy="338554"/>
          </a:xfrm>
        </p:spPr>
        <p:txBody>
          <a:bodyPr/>
          <a:lstStyle/>
          <a:p>
            <a:r>
              <a:rPr lang="en-US" dirty="0"/>
              <a:t>Median</a:t>
            </a:r>
            <a:endParaRPr lang="en-IN" dirty="0"/>
          </a:p>
        </p:txBody>
      </p:sp>
      <p:sp>
        <p:nvSpPr>
          <p:cNvPr id="3" name="Text Placeholder 2">
            <a:extLst>
              <a:ext uri="{FF2B5EF4-FFF2-40B4-BE49-F238E27FC236}">
                <a16:creationId xmlns:a16="http://schemas.microsoft.com/office/drawing/2014/main" id="{40405261-73CC-4FF1-A1AA-C345EF3F094D}"/>
              </a:ext>
            </a:extLst>
          </p:cNvPr>
          <p:cNvSpPr>
            <a:spLocks noGrp="1"/>
          </p:cNvSpPr>
          <p:nvPr>
            <p:ph type="body" idx="1"/>
          </p:nvPr>
        </p:nvSpPr>
        <p:spPr>
          <a:xfrm>
            <a:off x="442977" y="1124744"/>
            <a:ext cx="9037400" cy="4985980"/>
          </a:xfrm>
        </p:spPr>
        <p:txBody>
          <a:bodyPr/>
          <a:lstStyle/>
          <a:p>
            <a:r>
              <a:rPr lang="en-US" dirty="0"/>
              <a:t>Given a dataset that is sorted either in ascending or descending order, the median divides the data into two parts. </a:t>
            </a:r>
          </a:p>
          <a:p>
            <a:endParaRPr lang="en-US" dirty="0"/>
          </a:p>
          <a:p>
            <a:r>
              <a:rPr lang="en-US" dirty="0"/>
              <a:t>The general formula for calculating the median is as follows: </a:t>
            </a:r>
          </a:p>
          <a:p>
            <a:endParaRPr lang="en-US" dirty="0"/>
          </a:p>
          <a:p>
            <a:endParaRPr lang="en-US" dirty="0"/>
          </a:p>
          <a:p>
            <a:endParaRPr lang="en-US" dirty="0"/>
          </a:p>
          <a:p>
            <a:endParaRPr lang="en-US" dirty="0"/>
          </a:p>
          <a:p>
            <a:endParaRPr lang="en-US" dirty="0"/>
          </a:p>
          <a:p>
            <a:r>
              <a:rPr lang="en-US" dirty="0"/>
              <a:t>The steps involved in calculating the median are as follows: </a:t>
            </a:r>
          </a:p>
          <a:p>
            <a:pPr marL="342900" indent="-342900">
              <a:buAutoNum type="arabicPeriod"/>
            </a:pPr>
            <a:r>
              <a:rPr lang="en-US" dirty="0"/>
              <a:t>Sort the numbers in either ascending or descending order. </a:t>
            </a:r>
          </a:p>
          <a:p>
            <a:pPr marL="342900" indent="-342900">
              <a:buAutoNum type="arabicPeriod"/>
            </a:pPr>
            <a:r>
              <a:rPr lang="en-US" dirty="0"/>
              <a:t>If n is odd, find the (n+1)/2th term. The value corresponding to this term is the median. </a:t>
            </a:r>
          </a:p>
          <a:p>
            <a:pPr marL="342900" indent="-342900">
              <a:buAutoNum type="arabicPeriod"/>
            </a:pPr>
            <a:r>
              <a:rPr lang="en-US" dirty="0"/>
              <a:t>If n is even, find the (n+1)/2th term. The median value is the average of numbers on either side of the median position. </a:t>
            </a:r>
          </a:p>
          <a:p>
            <a:pPr marL="342900" indent="-342900">
              <a:buAutoNum type="arabicPeriod"/>
            </a:pPr>
            <a:endParaRPr lang="en-US" dirty="0"/>
          </a:p>
          <a:p>
            <a:r>
              <a:rPr lang="en-US" dirty="0"/>
              <a:t>x in ascending order = (2,2,3,4,5,6,8,9,12). </a:t>
            </a:r>
          </a:p>
          <a:p>
            <a:endParaRPr lang="en-US" dirty="0"/>
          </a:p>
          <a:p>
            <a:r>
              <a:rPr lang="en-US" dirty="0"/>
              <a:t>Here, the median is 5</a:t>
            </a:r>
            <a:endParaRPr lang="en-IN" dirty="0"/>
          </a:p>
        </p:txBody>
      </p:sp>
      <p:pic>
        <p:nvPicPr>
          <p:cNvPr id="5" name="Picture 4">
            <a:extLst>
              <a:ext uri="{FF2B5EF4-FFF2-40B4-BE49-F238E27FC236}">
                <a16:creationId xmlns:a16="http://schemas.microsoft.com/office/drawing/2014/main" id="{F5ACB057-12E0-4E11-AE90-EB543F4FBFE6}"/>
              </a:ext>
            </a:extLst>
          </p:cNvPr>
          <p:cNvPicPr>
            <a:picLocks noChangeAspect="1"/>
          </p:cNvPicPr>
          <p:nvPr/>
        </p:nvPicPr>
        <p:blipFill>
          <a:blip r:embed="rId2"/>
          <a:stretch>
            <a:fillRect/>
          </a:stretch>
        </p:blipFill>
        <p:spPr>
          <a:xfrm>
            <a:off x="2351584" y="2492896"/>
            <a:ext cx="3358028" cy="576064"/>
          </a:xfrm>
          <a:prstGeom prst="rect">
            <a:avLst/>
          </a:prstGeom>
        </p:spPr>
      </p:pic>
    </p:spTree>
    <p:extLst>
      <p:ext uri="{BB962C8B-B14F-4D97-AF65-F5344CB8AC3E}">
        <p14:creationId xmlns:p14="http://schemas.microsoft.com/office/powerpoint/2010/main" val="1048363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B8E9B-142E-45A2-9D50-18CDA7768D57}"/>
              </a:ext>
            </a:extLst>
          </p:cNvPr>
          <p:cNvSpPr>
            <a:spLocks noGrp="1"/>
          </p:cNvSpPr>
          <p:nvPr>
            <p:ph type="title"/>
          </p:nvPr>
        </p:nvSpPr>
        <p:spPr/>
        <p:txBody>
          <a:bodyPr/>
          <a:lstStyle/>
          <a:p>
            <a:r>
              <a:rPr lang="en-US" dirty="0"/>
              <a:t>Correlation</a:t>
            </a:r>
            <a:endParaRPr lang="en-IN" dirty="0"/>
          </a:p>
        </p:txBody>
      </p:sp>
      <p:sp>
        <p:nvSpPr>
          <p:cNvPr id="3" name="Content Placeholder 2">
            <a:extLst>
              <a:ext uri="{FF2B5EF4-FFF2-40B4-BE49-F238E27FC236}">
                <a16:creationId xmlns:a16="http://schemas.microsoft.com/office/drawing/2014/main" id="{D20F935D-5170-494B-8F61-3CC79A15BAD3}"/>
              </a:ext>
            </a:extLst>
          </p:cNvPr>
          <p:cNvSpPr>
            <a:spLocks noGrp="1"/>
          </p:cNvSpPr>
          <p:nvPr>
            <p:ph idx="1"/>
          </p:nvPr>
        </p:nvSpPr>
        <p:spPr/>
        <p:txBody>
          <a:bodyPr>
            <a:normAutofit/>
          </a:bodyPr>
          <a:lstStyle/>
          <a:p>
            <a:r>
              <a:rPr lang="en-US" dirty="0"/>
              <a:t>The strength of relationship between two variables of a dataset is called </a:t>
            </a:r>
            <a:r>
              <a:rPr lang="en-US" b="1" dirty="0"/>
              <a:t>correlation</a:t>
            </a:r>
            <a:r>
              <a:rPr lang="en-US" dirty="0"/>
              <a:t>.</a:t>
            </a:r>
          </a:p>
          <a:p>
            <a:r>
              <a:rPr lang="en-US" dirty="0"/>
              <a:t>It is represented by a numerical value between -1 and 1.</a:t>
            </a:r>
          </a:p>
          <a:p>
            <a:r>
              <a:rPr lang="en-US" b="0" i="0" dirty="0">
                <a:solidFill>
                  <a:srgbClr val="374151"/>
                </a:solidFill>
                <a:effectLst/>
                <a:latin typeface="Söhne"/>
              </a:rPr>
              <a:t>It measures both the strength and direction of the linear relationship between two variables.</a:t>
            </a:r>
            <a:endParaRPr lang="en-US" dirty="0"/>
          </a:p>
          <a:p>
            <a:r>
              <a:rPr lang="en-US" dirty="0"/>
              <a:t>Correlation answers questions such as how one variable changes with respect to another. </a:t>
            </a:r>
          </a:p>
          <a:p>
            <a:r>
              <a:rPr lang="en-US" dirty="0"/>
              <a:t>For example: height and weight are both related; that is, taller people tend to be heavier than shorter people.</a:t>
            </a:r>
          </a:p>
          <a:p>
            <a:endParaRPr lang="en-IN" dirty="0"/>
          </a:p>
        </p:txBody>
      </p:sp>
    </p:spTree>
    <p:extLst>
      <p:ext uri="{BB962C8B-B14F-4D97-AF65-F5344CB8AC3E}">
        <p14:creationId xmlns:p14="http://schemas.microsoft.com/office/powerpoint/2010/main" val="3609661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20588-B9F1-4F10-9A6F-01D452F434F1}"/>
              </a:ext>
            </a:extLst>
          </p:cNvPr>
          <p:cNvSpPr>
            <a:spLocks noGrp="1"/>
          </p:cNvSpPr>
          <p:nvPr>
            <p:ph type="title"/>
          </p:nvPr>
        </p:nvSpPr>
        <p:spPr/>
        <p:txBody>
          <a:bodyPr/>
          <a:lstStyle/>
          <a:p>
            <a:r>
              <a:rPr lang="en-US" dirty="0"/>
              <a:t>Correlation</a:t>
            </a:r>
            <a:endParaRPr lang="en-IN" dirty="0"/>
          </a:p>
        </p:txBody>
      </p:sp>
      <p:sp>
        <p:nvSpPr>
          <p:cNvPr id="3" name="Content Placeholder 2">
            <a:extLst>
              <a:ext uri="{FF2B5EF4-FFF2-40B4-BE49-F238E27FC236}">
                <a16:creationId xmlns:a16="http://schemas.microsoft.com/office/drawing/2014/main" id="{13125AE7-A15C-4DAF-AA88-6F59F6CA8CBD}"/>
              </a:ext>
            </a:extLst>
          </p:cNvPr>
          <p:cNvSpPr>
            <a:spLocks noGrp="1"/>
          </p:cNvSpPr>
          <p:nvPr>
            <p:ph idx="1"/>
          </p:nvPr>
        </p:nvSpPr>
        <p:spPr>
          <a:xfrm>
            <a:off x="838200" y="1574207"/>
            <a:ext cx="10515600" cy="4351338"/>
          </a:xfrm>
        </p:spPr>
        <p:txBody>
          <a:bodyPr>
            <a:normAutofit/>
          </a:bodyPr>
          <a:lstStyle/>
          <a:p>
            <a:pPr algn="l"/>
            <a:r>
              <a:rPr lang="en-US" sz="2000" b="1" i="0" dirty="0">
                <a:effectLst/>
                <a:latin typeface="Söhne"/>
              </a:rPr>
              <a:t>Types of Correlation:</a:t>
            </a:r>
          </a:p>
          <a:p>
            <a:pPr algn="l">
              <a:buFont typeface="+mj-lt"/>
              <a:buAutoNum type="arabicPeriod"/>
            </a:pPr>
            <a:r>
              <a:rPr lang="en-US" sz="2000" b="1" i="0" dirty="0">
                <a:solidFill>
                  <a:srgbClr val="374151"/>
                </a:solidFill>
                <a:effectLst/>
                <a:latin typeface="Söhne"/>
              </a:rPr>
              <a:t>Positive Correlation:</a:t>
            </a:r>
            <a:endParaRPr lang="en-US" sz="2000" b="0" i="0" dirty="0">
              <a:solidFill>
                <a:srgbClr val="374151"/>
              </a:solidFill>
              <a:effectLst/>
              <a:latin typeface="Söhne"/>
            </a:endParaRPr>
          </a:p>
          <a:p>
            <a:pPr marL="742950" lvl="1" indent="-285750" algn="l">
              <a:buFont typeface="+mj-lt"/>
              <a:buAutoNum type="arabicPeriod"/>
            </a:pPr>
            <a:r>
              <a:rPr lang="en-US" sz="1800" b="0" i="0" dirty="0">
                <a:solidFill>
                  <a:srgbClr val="374151"/>
                </a:solidFill>
                <a:effectLst/>
                <a:latin typeface="Söhne"/>
              </a:rPr>
              <a:t>When two variables change in the same direction. As one variable increases, the other also tends to increase. It's indicated by a correlation coefficient close to +1.</a:t>
            </a:r>
          </a:p>
          <a:p>
            <a:pPr algn="l">
              <a:buFont typeface="+mj-lt"/>
              <a:buAutoNum type="arabicPeriod"/>
            </a:pPr>
            <a:r>
              <a:rPr lang="en-US" sz="2000" b="1" i="0" dirty="0">
                <a:solidFill>
                  <a:srgbClr val="374151"/>
                </a:solidFill>
                <a:effectLst/>
                <a:latin typeface="Söhne"/>
              </a:rPr>
              <a:t>Negative Correlation:</a:t>
            </a:r>
            <a:endParaRPr lang="en-US" sz="2000" b="0" i="0" dirty="0">
              <a:solidFill>
                <a:srgbClr val="374151"/>
              </a:solidFill>
              <a:effectLst/>
              <a:latin typeface="Söhne"/>
            </a:endParaRPr>
          </a:p>
          <a:p>
            <a:pPr marL="742950" lvl="1" indent="-285750" algn="l">
              <a:buFont typeface="+mj-lt"/>
              <a:buAutoNum type="arabicPeriod"/>
            </a:pPr>
            <a:r>
              <a:rPr lang="en-US" sz="1800" b="0" i="0" dirty="0">
                <a:solidFill>
                  <a:srgbClr val="374151"/>
                </a:solidFill>
                <a:effectLst/>
                <a:latin typeface="Söhne"/>
              </a:rPr>
              <a:t>When two variables change in opposite directions. As one variable increases, the other tends to decrease. It's indicated by a correlation coefficient close to -1.</a:t>
            </a:r>
          </a:p>
          <a:p>
            <a:pPr algn="l">
              <a:buFont typeface="+mj-lt"/>
              <a:buAutoNum type="arabicPeriod"/>
            </a:pPr>
            <a:r>
              <a:rPr lang="en-US" sz="2000" b="1" i="0" dirty="0">
                <a:solidFill>
                  <a:srgbClr val="374151"/>
                </a:solidFill>
                <a:effectLst/>
                <a:latin typeface="Söhne"/>
              </a:rPr>
              <a:t>No Correlation (Zero Correlation):</a:t>
            </a:r>
            <a:endParaRPr lang="en-US" sz="2000" b="0" i="0" dirty="0">
              <a:solidFill>
                <a:srgbClr val="374151"/>
              </a:solidFill>
              <a:effectLst/>
              <a:latin typeface="Söhne"/>
            </a:endParaRPr>
          </a:p>
          <a:p>
            <a:pPr marL="742950" lvl="1" indent="-285750" algn="l">
              <a:buFont typeface="+mj-lt"/>
              <a:buAutoNum type="arabicPeriod"/>
            </a:pPr>
            <a:r>
              <a:rPr lang="en-US" sz="1800" b="0" i="0" dirty="0">
                <a:solidFill>
                  <a:srgbClr val="374151"/>
                </a:solidFill>
                <a:effectLst/>
                <a:latin typeface="Söhne"/>
              </a:rPr>
              <a:t>When there is no discernible relationship between the variables. Changes in one variable do not predict changes in the other. It's indicated by a correlation coefficient close to 0.</a:t>
            </a:r>
          </a:p>
          <a:p>
            <a:endParaRPr lang="en-IN" dirty="0"/>
          </a:p>
        </p:txBody>
      </p:sp>
      <p:pic>
        <p:nvPicPr>
          <p:cNvPr id="5" name="Picture 4">
            <a:extLst>
              <a:ext uri="{FF2B5EF4-FFF2-40B4-BE49-F238E27FC236}">
                <a16:creationId xmlns:a16="http://schemas.microsoft.com/office/drawing/2014/main" id="{9AE22AB8-3DB8-451D-9CD8-2A0B8EFD93B4}"/>
              </a:ext>
            </a:extLst>
          </p:cNvPr>
          <p:cNvPicPr>
            <a:picLocks noChangeAspect="1"/>
          </p:cNvPicPr>
          <p:nvPr/>
        </p:nvPicPr>
        <p:blipFill>
          <a:blip r:embed="rId3"/>
          <a:stretch>
            <a:fillRect/>
          </a:stretch>
        </p:blipFill>
        <p:spPr>
          <a:xfrm>
            <a:off x="2639616" y="4993090"/>
            <a:ext cx="6698136" cy="1864910"/>
          </a:xfrm>
          <a:prstGeom prst="rect">
            <a:avLst/>
          </a:prstGeom>
        </p:spPr>
      </p:pic>
    </p:spTree>
    <p:extLst>
      <p:ext uri="{BB962C8B-B14F-4D97-AF65-F5344CB8AC3E}">
        <p14:creationId xmlns:p14="http://schemas.microsoft.com/office/powerpoint/2010/main" val="32808903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B851-9AFC-4630-B1B8-BA7FF0863506}"/>
              </a:ext>
            </a:extLst>
          </p:cNvPr>
          <p:cNvSpPr>
            <a:spLocks noGrp="1"/>
          </p:cNvSpPr>
          <p:nvPr>
            <p:ph type="title"/>
          </p:nvPr>
        </p:nvSpPr>
        <p:spPr/>
        <p:txBody>
          <a:bodyPr/>
          <a:lstStyle/>
          <a:p>
            <a:r>
              <a:rPr lang="en-US" dirty="0"/>
              <a:t>Correlation formula</a:t>
            </a:r>
            <a:endParaRPr lang="en-IN" dirty="0"/>
          </a:p>
        </p:txBody>
      </p:sp>
      <p:sp>
        <p:nvSpPr>
          <p:cNvPr id="3" name="Content Placeholder 2">
            <a:extLst>
              <a:ext uri="{FF2B5EF4-FFF2-40B4-BE49-F238E27FC236}">
                <a16:creationId xmlns:a16="http://schemas.microsoft.com/office/drawing/2014/main" id="{4DFC8E4A-F88C-4A84-86E8-2B90FFC7FE58}"/>
              </a:ext>
            </a:extLst>
          </p:cNvPr>
          <p:cNvSpPr>
            <a:spLocks noGrp="1"/>
          </p:cNvSpPr>
          <p:nvPr>
            <p:ph idx="1"/>
          </p:nvPr>
        </p:nvSpPr>
        <p:spPr/>
        <p:txBody>
          <a:bodyPr>
            <a:normAutofit/>
          </a:bodyPr>
          <a:lstStyle/>
          <a:p>
            <a:r>
              <a:rPr lang="en-IN" sz="2000" b="1" i="0" dirty="0">
                <a:solidFill>
                  <a:srgbClr val="444444"/>
                </a:solidFill>
                <a:effectLst/>
                <a:latin typeface="Poppins" panose="00000500000000000000" pitchFamily="2" charset="0"/>
              </a:rPr>
              <a:t>Pearson Correlation Coefficient Formula</a:t>
            </a:r>
          </a:p>
          <a:p>
            <a:r>
              <a:rPr lang="en-US" sz="2000" b="0" i="0" dirty="0">
                <a:solidFill>
                  <a:srgbClr val="444444"/>
                </a:solidFill>
                <a:effectLst/>
                <a:latin typeface="Poppins" panose="00000500000000000000" pitchFamily="2" charset="0"/>
              </a:rPr>
              <a:t>The most common formula is the Pearson Correlation coefficient used for linear dependency between the data sets.</a:t>
            </a:r>
          </a:p>
          <a:p>
            <a:endParaRPr lang="en-IN" sz="2000" dirty="0"/>
          </a:p>
        </p:txBody>
      </p:sp>
      <p:pic>
        <p:nvPicPr>
          <p:cNvPr id="5" name="Picture 4">
            <a:extLst>
              <a:ext uri="{FF2B5EF4-FFF2-40B4-BE49-F238E27FC236}">
                <a16:creationId xmlns:a16="http://schemas.microsoft.com/office/drawing/2014/main" id="{624B61C0-3049-496E-96ED-3AA135701ED2}"/>
              </a:ext>
            </a:extLst>
          </p:cNvPr>
          <p:cNvPicPr>
            <a:picLocks noChangeAspect="1"/>
          </p:cNvPicPr>
          <p:nvPr/>
        </p:nvPicPr>
        <p:blipFill>
          <a:blip r:embed="rId2"/>
          <a:stretch>
            <a:fillRect/>
          </a:stretch>
        </p:blipFill>
        <p:spPr>
          <a:xfrm>
            <a:off x="3503712" y="3038867"/>
            <a:ext cx="4601217" cy="3448531"/>
          </a:xfrm>
          <a:prstGeom prst="rect">
            <a:avLst/>
          </a:prstGeom>
        </p:spPr>
      </p:pic>
    </p:spTree>
    <p:extLst>
      <p:ext uri="{BB962C8B-B14F-4D97-AF65-F5344CB8AC3E}">
        <p14:creationId xmlns:p14="http://schemas.microsoft.com/office/powerpoint/2010/main" val="5884596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AF91-2EF7-42E2-A1B5-2DA8A66C699E}"/>
              </a:ext>
            </a:extLst>
          </p:cNvPr>
          <p:cNvSpPr>
            <a:spLocks noGrp="1"/>
          </p:cNvSpPr>
          <p:nvPr>
            <p:ph type="title"/>
          </p:nvPr>
        </p:nvSpPr>
        <p:spPr/>
        <p:txBody>
          <a:bodyPr/>
          <a:lstStyle/>
          <a:p>
            <a:r>
              <a:rPr lang="en-US" dirty="0"/>
              <a:t>Example-1</a:t>
            </a:r>
            <a:endParaRPr lang="en-IN" dirty="0"/>
          </a:p>
        </p:txBody>
      </p:sp>
      <p:sp>
        <p:nvSpPr>
          <p:cNvPr id="3" name="Content Placeholder 2">
            <a:extLst>
              <a:ext uri="{FF2B5EF4-FFF2-40B4-BE49-F238E27FC236}">
                <a16:creationId xmlns:a16="http://schemas.microsoft.com/office/drawing/2014/main" id="{2A8D9957-F11D-4F33-A86D-95C1E051A26F}"/>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32A6CAF4-0599-4F00-AE25-63C1ACD67E73}"/>
              </a:ext>
            </a:extLst>
          </p:cNvPr>
          <p:cNvPicPr>
            <a:picLocks noChangeAspect="1"/>
          </p:cNvPicPr>
          <p:nvPr/>
        </p:nvPicPr>
        <p:blipFill>
          <a:blip r:embed="rId2"/>
          <a:stretch>
            <a:fillRect/>
          </a:stretch>
        </p:blipFill>
        <p:spPr>
          <a:xfrm>
            <a:off x="4295800" y="425616"/>
            <a:ext cx="6480720" cy="6087949"/>
          </a:xfrm>
          <a:prstGeom prst="rect">
            <a:avLst/>
          </a:prstGeom>
        </p:spPr>
      </p:pic>
    </p:spTree>
    <p:extLst>
      <p:ext uri="{BB962C8B-B14F-4D97-AF65-F5344CB8AC3E}">
        <p14:creationId xmlns:p14="http://schemas.microsoft.com/office/powerpoint/2010/main" val="2783419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537FE-45A3-4E71-BFA4-CB1F8F34A09E}"/>
              </a:ext>
            </a:extLst>
          </p:cNvPr>
          <p:cNvSpPr>
            <a:spLocks noGrp="1"/>
          </p:cNvSpPr>
          <p:nvPr>
            <p:ph type="title"/>
          </p:nvPr>
        </p:nvSpPr>
        <p:spPr/>
        <p:txBody>
          <a:bodyPr/>
          <a:lstStyle/>
          <a:p>
            <a:r>
              <a:rPr lang="en-US" dirty="0"/>
              <a:t>Example-2</a:t>
            </a:r>
            <a:endParaRPr lang="en-IN" dirty="0"/>
          </a:p>
        </p:txBody>
      </p:sp>
      <p:sp>
        <p:nvSpPr>
          <p:cNvPr id="3" name="Content Placeholder 2">
            <a:extLst>
              <a:ext uri="{FF2B5EF4-FFF2-40B4-BE49-F238E27FC236}">
                <a16:creationId xmlns:a16="http://schemas.microsoft.com/office/drawing/2014/main" id="{1E11EEF4-8AB2-4FD3-BB7B-B76BA757CED0}"/>
              </a:ext>
            </a:extLst>
          </p:cNvPr>
          <p:cNvSpPr>
            <a:spLocks noGrp="1"/>
          </p:cNvSpPr>
          <p:nvPr>
            <p:ph idx="1"/>
          </p:nvPr>
        </p:nvSpPr>
        <p:spPr>
          <a:xfrm>
            <a:off x="805205" y="1412776"/>
            <a:ext cx="10515600" cy="4351338"/>
          </a:xfrm>
        </p:spPr>
        <p:txBody>
          <a:bodyPr/>
          <a:lstStyle/>
          <a:p>
            <a:r>
              <a:rPr lang="en-US" sz="2000" b="0" i="0" dirty="0">
                <a:solidFill>
                  <a:srgbClr val="374151"/>
                </a:solidFill>
                <a:effectLst/>
                <a:latin typeface="Söhne"/>
              </a:rPr>
              <a:t>Let's consider an example where we have two variables: 'Hours Studied' and 'Exam Score'. We'll calculate the correlation between these two variables and infer the relationship based on the correlation coefficient.</a:t>
            </a:r>
          </a:p>
          <a:p>
            <a:endParaRPr lang="en-IN" dirty="0"/>
          </a:p>
        </p:txBody>
      </p:sp>
      <p:graphicFrame>
        <p:nvGraphicFramePr>
          <p:cNvPr id="4" name="Table 3">
            <a:extLst>
              <a:ext uri="{FF2B5EF4-FFF2-40B4-BE49-F238E27FC236}">
                <a16:creationId xmlns:a16="http://schemas.microsoft.com/office/drawing/2014/main" id="{DB6AAF34-F109-4540-ADF5-D731CAF6B780}"/>
              </a:ext>
            </a:extLst>
          </p:cNvPr>
          <p:cNvGraphicFramePr>
            <a:graphicFrameLocks noGrp="1"/>
          </p:cNvGraphicFramePr>
          <p:nvPr>
            <p:extLst>
              <p:ext uri="{D42A27DB-BD31-4B8C-83A1-F6EECF244321}">
                <p14:modId xmlns:p14="http://schemas.microsoft.com/office/powerpoint/2010/main" val="1045161874"/>
              </p:ext>
            </p:extLst>
          </p:nvPr>
        </p:nvGraphicFramePr>
        <p:xfrm>
          <a:off x="8256240" y="2121371"/>
          <a:ext cx="2520280" cy="1828800"/>
        </p:xfrm>
        <a:graphic>
          <a:graphicData uri="http://schemas.openxmlformats.org/drawingml/2006/table">
            <a:tbl>
              <a:tblPr/>
              <a:tblGrid>
                <a:gridCol w="1260140">
                  <a:extLst>
                    <a:ext uri="{9D8B030D-6E8A-4147-A177-3AD203B41FA5}">
                      <a16:colId xmlns:a16="http://schemas.microsoft.com/office/drawing/2014/main" val="1615997511"/>
                    </a:ext>
                  </a:extLst>
                </a:gridCol>
                <a:gridCol w="1260140">
                  <a:extLst>
                    <a:ext uri="{9D8B030D-6E8A-4147-A177-3AD203B41FA5}">
                      <a16:colId xmlns:a16="http://schemas.microsoft.com/office/drawing/2014/main" val="1738327774"/>
                    </a:ext>
                  </a:extLst>
                </a:gridCol>
              </a:tblGrid>
              <a:tr h="0">
                <a:tc>
                  <a:txBody>
                    <a:bodyPr/>
                    <a:lstStyle/>
                    <a:p>
                      <a:pPr fontAlgn="b"/>
                      <a:r>
                        <a:rPr lang="en-IN" sz="1400" b="1">
                          <a:effectLst/>
                        </a:rPr>
                        <a:t>Hours Studied</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
                      <a:r>
                        <a:rPr lang="en-IN" sz="1400" b="1">
                          <a:effectLst/>
                        </a:rPr>
                        <a:t>Exam Score</a:t>
                      </a:r>
                    </a:p>
                  </a:txBody>
                  <a:tcPr anchor="b">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9525"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81572783"/>
                  </a:ext>
                </a:extLst>
              </a:tr>
              <a:tr h="0">
                <a:tc>
                  <a:txBody>
                    <a:bodyPr/>
                    <a:lstStyle/>
                    <a:p>
                      <a:pPr fontAlgn="base"/>
                      <a:r>
                        <a:rPr lang="en-IN" sz="1400">
                          <a:effectLst/>
                        </a:rPr>
                        <a:t>2</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IN" sz="1400" dirty="0">
                          <a:effectLst/>
                        </a:rPr>
                        <a:t>60</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18944189"/>
                  </a:ext>
                </a:extLst>
              </a:tr>
              <a:tr h="0">
                <a:tc>
                  <a:txBody>
                    <a:bodyPr/>
                    <a:lstStyle/>
                    <a:p>
                      <a:pPr fontAlgn="base"/>
                      <a:r>
                        <a:rPr lang="en-IN" sz="1400">
                          <a:effectLst/>
                        </a:rPr>
                        <a:t>3</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IN" sz="1400" dirty="0">
                          <a:effectLst/>
                        </a:rPr>
                        <a:t>70</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3664793374"/>
                  </a:ext>
                </a:extLst>
              </a:tr>
              <a:tr h="0">
                <a:tc>
                  <a:txBody>
                    <a:bodyPr/>
                    <a:lstStyle/>
                    <a:p>
                      <a:pPr fontAlgn="base"/>
                      <a:r>
                        <a:rPr lang="en-IN" sz="1400">
                          <a:effectLst/>
                        </a:rPr>
                        <a:t>4</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IN" sz="1400">
                          <a:effectLst/>
                        </a:rPr>
                        <a:t>75</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959973759"/>
                  </a:ext>
                </a:extLst>
              </a:tr>
              <a:tr h="0">
                <a:tc>
                  <a:txBody>
                    <a:bodyPr/>
                    <a:lstStyle/>
                    <a:p>
                      <a:pPr fontAlgn="base"/>
                      <a:r>
                        <a:rPr lang="en-IN" sz="1400">
                          <a:effectLst/>
                        </a:rPr>
                        <a:t>5</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tc>
                  <a:txBody>
                    <a:bodyPr/>
                    <a:lstStyle/>
                    <a:p>
                      <a:pPr fontAlgn="base"/>
                      <a:r>
                        <a:rPr lang="en-IN" sz="1400">
                          <a:effectLst/>
                        </a:rPr>
                        <a:t>80</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12700"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4063562162"/>
                  </a:ext>
                </a:extLst>
              </a:tr>
              <a:tr h="0">
                <a:tc>
                  <a:txBody>
                    <a:bodyPr/>
                    <a:lstStyle/>
                    <a:p>
                      <a:pPr fontAlgn="base"/>
                      <a:r>
                        <a:rPr lang="en-IN" sz="1400">
                          <a:effectLst/>
                        </a:rPr>
                        <a:t>6</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tcPr>
                </a:tc>
                <a:tc>
                  <a:txBody>
                    <a:bodyPr/>
                    <a:lstStyle/>
                    <a:p>
                      <a:pPr fontAlgn="base"/>
                      <a:r>
                        <a:rPr lang="en-IN" sz="1400" dirty="0">
                          <a:effectLst/>
                        </a:rPr>
                        <a:t>85</a:t>
                      </a:r>
                    </a:p>
                  </a:txBody>
                  <a:tcPr anchor="ctr">
                    <a:lnL w="9525" cap="flat" cmpd="sng" algn="ctr">
                      <a:solidFill>
                        <a:srgbClr val="D9D9E3"/>
                      </a:solidFill>
                      <a:prstDash val="solid"/>
                      <a:round/>
                      <a:headEnd type="none" w="med" len="med"/>
                      <a:tailEnd type="none" w="med" len="med"/>
                    </a:lnL>
                    <a:lnR w="9525" cap="flat" cmpd="sng" algn="ctr">
                      <a:solidFill>
                        <a:srgbClr val="D9D9E3"/>
                      </a:solidFill>
                      <a:prstDash val="solid"/>
                      <a:round/>
                      <a:headEnd type="none" w="med" len="med"/>
                      <a:tailEnd type="none" w="med" len="med"/>
                    </a:lnR>
                    <a:lnT w="12700" cap="flat" cmpd="sng" algn="ctr">
                      <a:solidFill>
                        <a:srgbClr val="D9D9E3"/>
                      </a:solidFill>
                      <a:prstDash val="solid"/>
                      <a:round/>
                      <a:headEnd type="none" w="med" len="med"/>
                      <a:tailEnd type="none" w="med" len="med"/>
                    </a:lnT>
                    <a:lnB w="9525" cap="flat" cmpd="sng" algn="ctr">
                      <a:solidFill>
                        <a:srgbClr val="D9D9E3"/>
                      </a:solidFill>
                      <a:prstDash val="solid"/>
                      <a:round/>
                      <a:headEnd type="none" w="med" len="med"/>
                      <a:tailEnd type="none" w="med" len="med"/>
                    </a:lnB>
                  </a:tcPr>
                </a:tc>
                <a:extLst>
                  <a:ext uri="{0D108BD9-81ED-4DB2-BD59-A6C34878D82A}">
                    <a16:rowId xmlns:a16="http://schemas.microsoft.com/office/drawing/2014/main" val="73597810"/>
                  </a:ext>
                </a:extLst>
              </a:tr>
            </a:tbl>
          </a:graphicData>
        </a:graphic>
      </p:graphicFrame>
      <p:pic>
        <p:nvPicPr>
          <p:cNvPr id="6" name="Picture 5">
            <a:extLst>
              <a:ext uri="{FF2B5EF4-FFF2-40B4-BE49-F238E27FC236}">
                <a16:creationId xmlns:a16="http://schemas.microsoft.com/office/drawing/2014/main" id="{F487225C-BDC2-45F2-BE57-5E28F22AB139}"/>
              </a:ext>
            </a:extLst>
          </p:cNvPr>
          <p:cNvPicPr>
            <a:picLocks noChangeAspect="1"/>
          </p:cNvPicPr>
          <p:nvPr/>
        </p:nvPicPr>
        <p:blipFill>
          <a:blip r:embed="rId2"/>
          <a:stretch>
            <a:fillRect/>
          </a:stretch>
        </p:blipFill>
        <p:spPr>
          <a:xfrm>
            <a:off x="897429" y="2256783"/>
            <a:ext cx="5611008" cy="4601217"/>
          </a:xfrm>
          <a:prstGeom prst="rect">
            <a:avLst/>
          </a:prstGeom>
        </p:spPr>
      </p:pic>
      <p:pic>
        <p:nvPicPr>
          <p:cNvPr id="8" name="Picture 7">
            <a:extLst>
              <a:ext uri="{FF2B5EF4-FFF2-40B4-BE49-F238E27FC236}">
                <a16:creationId xmlns:a16="http://schemas.microsoft.com/office/drawing/2014/main" id="{F658221B-DEE8-461E-8F64-E106399AE1DF}"/>
              </a:ext>
            </a:extLst>
          </p:cNvPr>
          <p:cNvPicPr>
            <a:picLocks noChangeAspect="1"/>
          </p:cNvPicPr>
          <p:nvPr/>
        </p:nvPicPr>
        <p:blipFill>
          <a:blip r:embed="rId3"/>
          <a:stretch>
            <a:fillRect/>
          </a:stretch>
        </p:blipFill>
        <p:spPr>
          <a:xfrm>
            <a:off x="5980512" y="5182763"/>
            <a:ext cx="5868219" cy="1629002"/>
          </a:xfrm>
          <a:prstGeom prst="rect">
            <a:avLst/>
          </a:prstGeom>
        </p:spPr>
      </p:pic>
    </p:spTree>
    <p:extLst>
      <p:ext uri="{BB962C8B-B14F-4D97-AF65-F5344CB8AC3E}">
        <p14:creationId xmlns:p14="http://schemas.microsoft.com/office/powerpoint/2010/main" val="15269675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A70D7-ED19-4CCF-87FC-BC455D4BDB5A}"/>
              </a:ext>
            </a:extLst>
          </p:cNvPr>
          <p:cNvSpPr>
            <a:spLocks noGrp="1"/>
          </p:cNvSpPr>
          <p:nvPr>
            <p:ph type="title"/>
          </p:nvPr>
        </p:nvSpPr>
        <p:spPr/>
        <p:txBody>
          <a:bodyPr/>
          <a:lstStyle/>
          <a:p>
            <a:r>
              <a:rPr lang="en-US" dirty="0"/>
              <a:t>Example-3</a:t>
            </a:r>
            <a:endParaRPr lang="en-IN" dirty="0"/>
          </a:p>
        </p:txBody>
      </p:sp>
      <p:sp>
        <p:nvSpPr>
          <p:cNvPr id="3" name="Content Placeholder 2">
            <a:extLst>
              <a:ext uri="{FF2B5EF4-FFF2-40B4-BE49-F238E27FC236}">
                <a16:creationId xmlns:a16="http://schemas.microsoft.com/office/drawing/2014/main" id="{4229FC07-48B0-4AA6-8F06-DFDB6F755B54}"/>
              </a:ext>
            </a:extLst>
          </p:cNvPr>
          <p:cNvSpPr>
            <a:spLocks noGrp="1"/>
          </p:cNvSpPr>
          <p:nvPr>
            <p:ph idx="1"/>
          </p:nvPr>
        </p:nvSpPr>
        <p:spPr/>
        <p:txBody>
          <a:bodyPr>
            <a:normAutofit fontScale="47500" lnSpcReduction="20000"/>
          </a:bodyPr>
          <a:lstStyle/>
          <a:p>
            <a:pPr marL="0" indent="0">
              <a:buNone/>
            </a:pPr>
            <a:r>
              <a:rPr lang="en-IN" sz="3300" dirty="0"/>
              <a:t>import pandas as pd</a:t>
            </a:r>
          </a:p>
          <a:p>
            <a:pPr marL="0" indent="0">
              <a:buNone/>
            </a:pPr>
            <a:endParaRPr lang="en-IN" sz="3300" dirty="0"/>
          </a:p>
          <a:p>
            <a:pPr marL="0" indent="0">
              <a:buNone/>
            </a:pPr>
            <a:r>
              <a:rPr lang="en-IN" sz="3300" dirty="0"/>
              <a:t># Sample data</a:t>
            </a:r>
          </a:p>
          <a:p>
            <a:pPr marL="0" indent="0">
              <a:buNone/>
            </a:pPr>
            <a:r>
              <a:rPr lang="en-IN" sz="3300" dirty="0"/>
              <a:t>data = {</a:t>
            </a:r>
          </a:p>
          <a:p>
            <a:pPr marL="0" indent="0">
              <a:buNone/>
            </a:pPr>
            <a:r>
              <a:rPr lang="en-IN" sz="3300" dirty="0"/>
              <a:t>    'X': [1, 2, 3, 4, 5],</a:t>
            </a:r>
          </a:p>
          <a:p>
            <a:pPr marL="0" indent="0">
              <a:buNone/>
            </a:pPr>
            <a:r>
              <a:rPr lang="en-IN" sz="3300" dirty="0"/>
              <a:t>    'Y': [2, 4, 6, 8, 10]</a:t>
            </a:r>
          </a:p>
          <a:p>
            <a:pPr marL="0" indent="0">
              <a:buNone/>
            </a:pPr>
            <a:r>
              <a:rPr lang="en-IN" sz="3300" dirty="0"/>
              <a:t>}</a:t>
            </a:r>
          </a:p>
          <a:p>
            <a:pPr marL="0" indent="0">
              <a:buNone/>
            </a:pPr>
            <a:endParaRPr lang="en-IN" sz="3300" dirty="0"/>
          </a:p>
          <a:p>
            <a:pPr marL="0" indent="0">
              <a:buNone/>
            </a:pPr>
            <a:r>
              <a:rPr lang="en-IN" sz="3300" dirty="0"/>
              <a:t>df = </a:t>
            </a:r>
            <a:r>
              <a:rPr lang="en-IN" sz="3300" dirty="0" err="1"/>
              <a:t>pd.DataFrame</a:t>
            </a:r>
            <a:r>
              <a:rPr lang="en-IN" sz="3300" dirty="0"/>
              <a:t>(data)</a:t>
            </a:r>
          </a:p>
          <a:p>
            <a:pPr marL="0" indent="0">
              <a:buNone/>
            </a:pPr>
            <a:endParaRPr lang="en-IN" sz="3300" dirty="0"/>
          </a:p>
          <a:p>
            <a:pPr marL="0" indent="0">
              <a:buNone/>
            </a:pPr>
            <a:r>
              <a:rPr lang="en-IN" sz="3300" dirty="0"/>
              <a:t># Calculate the correlation between columns 'X' and 'Y'</a:t>
            </a:r>
          </a:p>
          <a:p>
            <a:pPr marL="0" indent="0">
              <a:buNone/>
            </a:pPr>
            <a:r>
              <a:rPr lang="en-IN" sz="3300" dirty="0"/>
              <a:t>correlation = df['X'].</a:t>
            </a:r>
            <a:r>
              <a:rPr lang="en-IN" sz="3300" dirty="0" err="1"/>
              <a:t>corr</a:t>
            </a:r>
            <a:r>
              <a:rPr lang="en-IN" sz="3300" dirty="0"/>
              <a:t>(df['Y'])</a:t>
            </a:r>
          </a:p>
          <a:p>
            <a:pPr marL="0" indent="0">
              <a:buNone/>
            </a:pPr>
            <a:endParaRPr lang="en-IN" sz="3300" dirty="0"/>
          </a:p>
          <a:p>
            <a:pPr marL="0" indent="0">
              <a:buNone/>
            </a:pPr>
            <a:r>
              <a:rPr lang="en-IN" sz="3300" dirty="0"/>
              <a:t>print("Correlation between X and Y:", correlation)</a:t>
            </a:r>
          </a:p>
          <a:p>
            <a:endParaRPr lang="en-IN" dirty="0"/>
          </a:p>
        </p:txBody>
      </p:sp>
    </p:spTree>
    <p:extLst>
      <p:ext uri="{BB962C8B-B14F-4D97-AF65-F5344CB8AC3E}">
        <p14:creationId xmlns:p14="http://schemas.microsoft.com/office/powerpoint/2010/main" val="7471632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3A7E4-FF51-44E7-A371-5F961EA3F997}"/>
              </a:ext>
            </a:extLst>
          </p:cNvPr>
          <p:cNvSpPr>
            <a:spLocks noGrp="1"/>
          </p:cNvSpPr>
          <p:nvPr>
            <p:ph type="title"/>
          </p:nvPr>
        </p:nvSpPr>
        <p:spPr/>
        <p:txBody>
          <a:bodyPr/>
          <a:lstStyle/>
          <a:p>
            <a:r>
              <a:rPr lang="en-US" dirty="0"/>
              <a:t>Exercise-11</a:t>
            </a:r>
            <a:endParaRPr lang="en-IN" dirty="0"/>
          </a:p>
        </p:txBody>
      </p:sp>
      <p:sp>
        <p:nvSpPr>
          <p:cNvPr id="3" name="Content Placeholder 2">
            <a:extLst>
              <a:ext uri="{FF2B5EF4-FFF2-40B4-BE49-F238E27FC236}">
                <a16:creationId xmlns:a16="http://schemas.microsoft.com/office/drawing/2014/main" id="{FD2FA9C4-6C75-4691-AEE4-D76D506351DB}"/>
              </a:ext>
            </a:extLst>
          </p:cNvPr>
          <p:cNvSpPr>
            <a:spLocks noGrp="1"/>
          </p:cNvSpPr>
          <p:nvPr>
            <p:ph idx="1"/>
          </p:nvPr>
        </p:nvSpPr>
        <p:spPr/>
        <p:txBody>
          <a:bodyPr>
            <a:normAutofit/>
          </a:bodyPr>
          <a:lstStyle/>
          <a:p>
            <a:r>
              <a:rPr lang="en-US" sz="2200" b="1" dirty="0">
                <a:solidFill>
                  <a:srgbClr val="374151"/>
                </a:solidFill>
                <a:latin typeface="Söhne"/>
              </a:rPr>
              <a:t>Scenario</a:t>
            </a:r>
            <a:r>
              <a:rPr lang="en-US" sz="2200" dirty="0">
                <a:solidFill>
                  <a:srgbClr val="374151"/>
                </a:solidFill>
                <a:latin typeface="Söhne"/>
              </a:rPr>
              <a:t>: You are analyzing data from a fitness app that tracks users' exercise habits and their reported feelings of overall wellness. The dataset includes information about the number of days users exercised per week and their self-reported wellness scores.</a:t>
            </a:r>
          </a:p>
          <a:p>
            <a:r>
              <a:rPr lang="en-US" sz="2200" b="1" dirty="0">
                <a:solidFill>
                  <a:srgbClr val="374151"/>
                </a:solidFill>
                <a:latin typeface="Söhne"/>
              </a:rPr>
              <a:t>Dataset</a:t>
            </a:r>
            <a:r>
              <a:rPr lang="en-US" sz="2200" dirty="0">
                <a:solidFill>
                  <a:srgbClr val="374151"/>
                </a:solidFill>
                <a:latin typeface="Söhne"/>
              </a:rPr>
              <a:t>:</a:t>
            </a:r>
          </a:p>
          <a:p>
            <a:pPr marL="0" indent="0">
              <a:buNone/>
            </a:pPr>
            <a:r>
              <a:rPr lang="en-US" sz="2200" dirty="0">
                <a:solidFill>
                  <a:srgbClr val="374151"/>
                </a:solidFill>
                <a:latin typeface="Söhne"/>
              </a:rPr>
              <a:t>	'</a:t>
            </a:r>
            <a:r>
              <a:rPr lang="en-US" sz="2200" dirty="0" err="1">
                <a:solidFill>
                  <a:srgbClr val="374151"/>
                </a:solidFill>
                <a:latin typeface="Söhne"/>
              </a:rPr>
              <a:t>Exercise_Days</a:t>
            </a:r>
            <a:r>
              <a:rPr lang="en-US" sz="2200" dirty="0">
                <a:solidFill>
                  <a:srgbClr val="374151"/>
                </a:solidFill>
                <a:latin typeface="Söhne"/>
              </a:rPr>
              <a:t>': [2, 3, 4, 5, 6, 7, 2, 4, 5, 7],</a:t>
            </a:r>
          </a:p>
          <a:p>
            <a:pPr marL="0" indent="0">
              <a:buNone/>
            </a:pPr>
            <a:r>
              <a:rPr lang="en-US" sz="2200" dirty="0">
                <a:solidFill>
                  <a:srgbClr val="374151"/>
                </a:solidFill>
                <a:latin typeface="Söhne"/>
              </a:rPr>
              <a:t>	'</a:t>
            </a:r>
            <a:r>
              <a:rPr lang="en-US" sz="2200" dirty="0" err="1">
                <a:solidFill>
                  <a:srgbClr val="374151"/>
                </a:solidFill>
                <a:latin typeface="Söhne"/>
              </a:rPr>
              <a:t>Wellness_Score</a:t>
            </a:r>
            <a:r>
              <a:rPr lang="en-US" sz="2200" dirty="0">
                <a:solidFill>
                  <a:srgbClr val="374151"/>
                </a:solidFill>
                <a:latin typeface="Söhne"/>
              </a:rPr>
              <a:t>': [3, 4, 5, 6, 7, 8, 3, 5, 6, 9]</a:t>
            </a:r>
          </a:p>
          <a:p>
            <a:r>
              <a:rPr lang="en-US" sz="2200" b="1" dirty="0">
                <a:solidFill>
                  <a:srgbClr val="374151"/>
                </a:solidFill>
                <a:latin typeface="Söhne"/>
              </a:rPr>
              <a:t>Question</a:t>
            </a:r>
            <a:r>
              <a:rPr lang="en-US" sz="2200" dirty="0">
                <a:solidFill>
                  <a:srgbClr val="374151"/>
                </a:solidFill>
                <a:latin typeface="Söhne"/>
              </a:rPr>
              <a:t>:</a:t>
            </a:r>
          </a:p>
          <a:p>
            <a:pPr algn="l">
              <a:buFont typeface="+mj-lt"/>
              <a:buAutoNum type="arabicPeriod"/>
            </a:pPr>
            <a:r>
              <a:rPr lang="en-US" sz="2200" dirty="0">
                <a:solidFill>
                  <a:srgbClr val="374151"/>
                </a:solidFill>
                <a:latin typeface="Söhne"/>
              </a:rPr>
              <a:t>Calculate the correlation coefficient between the number of exercise days per week and the wellness scores.</a:t>
            </a:r>
          </a:p>
          <a:p>
            <a:pPr algn="l">
              <a:buFont typeface="+mj-lt"/>
              <a:buAutoNum type="arabicPeriod"/>
            </a:pPr>
            <a:r>
              <a:rPr lang="en-US" sz="2200" dirty="0">
                <a:solidFill>
                  <a:srgbClr val="374151"/>
                </a:solidFill>
                <a:latin typeface="Söhne"/>
              </a:rPr>
              <a:t>Interpret the strength and direction of the correlation coefficient obtained.</a:t>
            </a:r>
          </a:p>
          <a:p>
            <a:endParaRPr lang="en-IN" dirty="0"/>
          </a:p>
        </p:txBody>
      </p:sp>
    </p:spTree>
    <p:extLst>
      <p:ext uri="{BB962C8B-B14F-4D97-AF65-F5344CB8AC3E}">
        <p14:creationId xmlns:p14="http://schemas.microsoft.com/office/powerpoint/2010/main" val="228491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42BE9-0FE1-4945-BDB5-F6AF4BEE8E58}"/>
              </a:ext>
            </a:extLst>
          </p:cNvPr>
          <p:cNvSpPr>
            <a:spLocks noGrp="1"/>
          </p:cNvSpPr>
          <p:nvPr>
            <p:ph type="title"/>
          </p:nvPr>
        </p:nvSpPr>
        <p:spPr>
          <a:xfrm>
            <a:off x="442976" y="435864"/>
            <a:ext cx="11306047" cy="338554"/>
          </a:xfrm>
        </p:spPr>
        <p:txBody>
          <a:bodyPr/>
          <a:lstStyle/>
          <a:p>
            <a:r>
              <a:rPr lang="en-US" dirty="0"/>
              <a:t>Mode</a:t>
            </a:r>
            <a:endParaRPr lang="en-IN" dirty="0"/>
          </a:p>
        </p:txBody>
      </p:sp>
      <p:sp>
        <p:nvSpPr>
          <p:cNvPr id="3" name="Text Placeholder 2">
            <a:extLst>
              <a:ext uri="{FF2B5EF4-FFF2-40B4-BE49-F238E27FC236}">
                <a16:creationId xmlns:a16="http://schemas.microsoft.com/office/drawing/2014/main" id="{2D75664C-E334-458D-AF4E-6309B5E19CE9}"/>
              </a:ext>
            </a:extLst>
          </p:cNvPr>
          <p:cNvSpPr>
            <a:spLocks noGrp="1"/>
          </p:cNvSpPr>
          <p:nvPr>
            <p:ph type="body" idx="1"/>
          </p:nvPr>
        </p:nvSpPr>
        <p:spPr>
          <a:xfrm>
            <a:off x="442977" y="1124744"/>
            <a:ext cx="9109408" cy="2492990"/>
          </a:xfrm>
        </p:spPr>
        <p:txBody>
          <a:bodyPr/>
          <a:lstStyle/>
          <a:p>
            <a:r>
              <a:rPr lang="en-US" dirty="0"/>
              <a:t>The mode is the integer that appears the maximum number of times in the dataset. </a:t>
            </a:r>
          </a:p>
          <a:p>
            <a:endParaRPr lang="en-US" dirty="0"/>
          </a:p>
          <a:p>
            <a:r>
              <a:rPr lang="en-US" dirty="0"/>
              <a:t>It happens to be the value with the highest frequency in the dataset.</a:t>
            </a:r>
          </a:p>
          <a:p>
            <a:endParaRPr lang="en-US" dirty="0"/>
          </a:p>
          <a:p>
            <a:r>
              <a:rPr lang="en-US" dirty="0"/>
              <a:t> In the x dataset in the median example, </a:t>
            </a:r>
          </a:p>
          <a:p>
            <a:endParaRPr lang="en-US" dirty="0"/>
          </a:p>
          <a:p>
            <a:r>
              <a:rPr lang="en-US" dirty="0"/>
              <a:t>x in ascending order = (2,2,3,4,5,6,8,9,12). </a:t>
            </a:r>
          </a:p>
          <a:p>
            <a:endParaRPr lang="en-US" dirty="0"/>
          </a:p>
          <a:p>
            <a:r>
              <a:rPr lang="en-US" dirty="0"/>
              <a:t>the mode is 2 because it occurs twice in the set</a:t>
            </a:r>
            <a:endParaRPr lang="en-IN" dirty="0"/>
          </a:p>
        </p:txBody>
      </p:sp>
    </p:spTree>
    <p:extLst>
      <p:ext uri="{BB962C8B-B14F-4D97-AF65-F5344CB8AC3E}">
        <p14:creationId xmlns:p14="http://schemas.microsoft.com/office/powerpoint/2010/main" val="4259221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54C4-D4B2-EFA9-AD94-4BACABB08459}"/>
              </a:ext>
            </a:extLst>
          </p:cNvPr>
          <p:cNvSpPr>
            <a:spLocks noGrp="1"/>
          </p:cNvSpPr>
          <p:nvPr>
            <p:ph type="title"/>
          </p:nvPr>
        </p:nvSpPr>
        <p:spPr>
          <a:xfrm>
            <a:off x="442976" y="435864"/>
            <a:ext cx="11306047" cy="338554"/>
          </a:xfrm>
        </p:spPr>
        <p:txBody>
          <a:bodyPr/>
          <a:lstStyle/>
          <a:p>
            <a:r>
              <a:rPr lang="en-US" dirty="0"/>
              <a:t>Three measures of Central Tendency</a:t>
            </a:r>
            <a:endParaRPr lang="en-IN" dirty="0"/>
          </a:p>
        </p:txBody>
      </p:sp>
      <p:sp>
        <p:nvSpPr>
          <p:cNvPr id="3" name="Text Placeholder 2">
            <a:extLst>
              <a:ext uri="{FF2B5EF4-FFF2-40B4-BE49-F238E27FC236}">
                <a16:creationId xmlns:a16="http://schemas.microsoft.com/office/drawing/2014/main" id="{9AF91C10-55F9-1636-F311-82292FCF56C3}"/>
              </a:ext>
            </a:extLst>
          </p:cNvPr>
          <p:cNvSpPr>
            <a:spLocks noGrp="1"/>
          </p:cNvSpPr>
          <p:nvPr>
            <p:ph type="body" idx="1"/>
          </p:nvPr>
        </p:nvSpPr>
        <p:spPr>
          <a:xfrm>
            <a:off x="442976" y="1052736"/>
            <a:ext cx="9325431" cy="5909310"/>
          </a:xfrm>
        </p:spPr>
        <p:txBody>
          <a:bodyPr/>
          <a:lstStyle/>
          <a:p>
            <a:pPr algn="l">
              <a:buFont typeface="+mj-lt"/>
              <a:buAutoNum type="arabicPeriod"/>
            </a:pPr>
            <a:r>
              <a:rPr lang="en-US" sz="2400" b="1" i="0" dirty="0">
                <a:solidFill>
                  <a:srgbClr val="374151"/>
                </a:solidFill>
                <a:effectLst/>
                <a:latin typeface="Söhne"/>
              </a:rPr>
              <a:t>Mean:</a:t>
            </a:r>
            <a:r>
              <a:rPr lang="en-US" sz="2400" b="0" i="0" dirty="0">
                <a:solidFill>
                  <a:srgbClr val="374151"/>
                </a:solidFill>
                <a:effectLst/>
                <a:latin typeface="Söhne"/>
              </a:rPr>
              <a:t> The mean is the average of a set of numbers. To find the mean, you sum all the values in the data set and then divide by the number of values. It's sensitive to outliers because it takes into account every value in the dataset.</a:t>
            </a:r>
          </a:p>
          <a:p>
            <a:pPr algn="l"/>
            <a:r>
              <a:rPr lang="en-US" sz="2400" b="0" i="0" dirty="0">
                <a:solidFill>
                  <a:srgbClr val="374151"/>
                </a:solidFill>
                <a:effectLst/>
                <a:latin typeface="Söhne"/>
              </a:rPr>
              <a:t>Formula: Mean = (Sum of all values) / (Number of values)</a:t>
            </a:r>
          </a:p>
          <a:p>
            <a:pPr algn="l"/>
            <a:endParaRPr lang="en-US" sz="2400" b="0" i="0" dirty="0">
              <a:solidFill>
                <a:srgbClr val="374151"/>
              </a:solidFill>
              <a:effectLst/>
              <a:latin typeface="Söhne"/>
            </a:endParaRPr>
          </a:p>
          <a:p>
            <a:pPr algn="l"/>
            <a:r>
              <a:rPr lang="en-US" sz="2400" b="1" i="0" dirty="0">
                <a:solidFill>
                  <a:srgbClr val="374151"/>
                </a:solidFill>
                <a:effectLst/>
                <a:latin typeface="Söhne"/>
              </a:rPr>
              <a:t>2.Median:</a:t>
            </a:r>
            <a:r>
              <a:rPr lang="en-US" sz="2400" b="0" i="0" dirty="0">
                <a:solidFill>
                  <a:srgbClr val="374151"/>
                </a:solidFill>
                <a:effectLst/>
                <a:latin typeface="Söhne"/>
              </a:rPr>
              <a:t> The median is the middle value in a data set when the values are arranged in ascending or descending order. If there's an even number of values, the median is the average of the two middle values. It's less affected by extreme values (outliers) compared to the mean.</a:t>
            </a:r>
          </a:p>
          <a:p>
            <a:pPr algn="l"/>
            <a:endParaRPr lang="en-US" sz="2400" b="0" i="0" dirty="0">
              <a:solidFill>
                <a:srgbClr val="374151"/>
              </a:solidFill>
              <a:effectLst/>
              <a:latin typeface="Söhne"/>
            </a:endParaRPr>
          </a:p>
          <a:p>
            <a:pPr algn="l"/>
            <a:r>
              <a:rPr lang="en-US" sz="2400" b="1" i="0" dirty="0">
                <a:solidFill>
                  <a:srgbClr val="374151"/>
                </a:solidFill>
                <a:effectLst/>
                <a:latin typeface="Söhne"/>
              </a:rPr>
              <a:t>3.Mode:</a:t>
            </a:r>
            <a:r>
              <a:rPr lang="en-US" sz="2400" b="0" i="0" dirty="0">
                <a:solidFill>
                  <a:srgbClr val="374151"/>
                </a:solidFill>
                <a:effectLst/>
                <a:latin typeface="Söhne"/>
              </a:rPr>
              <a:t> The mode is the value that appears most frequently in a data set. A data set can have one mode (unimodal), two modes (bimodal), or more modes (multimodal). Unlike the mean and median, the mode can be used for both numerical and categorical data.</a:t>
            </a:r>
          </a:p>
          <a:p>
            <a:endParaRPr lang="en-IN" sz="2400" dirty="0"/>
          </a:p>
        </p:txBody>
      </p:sp>
    </p:spTree>
    <p:extLst>
      <p:ext uri="{BB962C8B-B14F-4D97-AF65-F5344CB8AC3E}">
        <p14:creationId xmlns:p14="http://schemas.microsoft.com/office/powerpoint/2010/main" val="3941145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18091</TotalTime>
  <Words>13286</Words>
  <Application>Microsoft Office PowerPoint</Application>
  <PresentationFormat>Widescreen</PresentationFormat>
  <Paragraphs>1186</Paragraphs>
  <Slides>76</Slides>
  <Notes>36</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76</vt:i4>
      </vt:variant>
    </vt:vector>
  </HeadingPairs>
  <TitlesOfParts>
    <vt:vector size="96" baseType="lpstr">
      <vt:lpstr>Aharoni</vt:lpstr>
      <vt:lpstr>Arial</vt:lpstr>
      <vt:lpstr>Calibri</vt:lpstr>
      <vt:lpstr>Calibri Light</vt:lpstr>
      <vt:lpstr>Courier New</vt:lpstr>
      <vt:lpstr>FreeMono</vt:lpstr>
      <vt:lpstr>Inter</vt:lpstr>
      <vt:lpstr>KaTeX_Main</vt:lpstr>
      <vt:lpstr>KaTeX_Math</vt:lpstr>
      <vt:lpstr>MJXc-TeX-main-R</vt:lpstr>
      <vt:lpstr>Mulish</vt:lpstr>
      <vt:lpstr>PalatinoLinotype-Bold</vt:lpstr>
      <vt:lpstr>PalatinoLinotype-Roman</vt:lpstr>
      <vt:lpstr>Poppins</vt:lpstr>
      <vt:lpstr>Söhne</vt:lpstr>
      <vt:lpstr>Times New Roman</vt:lpstr>
      <vt:lpstr>Trebuchet MS</vt:lpstr>
      <vt:lpstr>Wingdings</vt:lpstr>
      <vt:lpstr>Office Theme</vt:lpstr>
      <vt:lpstr>1_Office Theme</vt:lpstr>
      <vt:lpstr>PowerPoint Presentation</vt:lpstr>
      <vt:lpstr>Agenda</vt:lpstr>
      <vt:lpstr>Descriptive statistics</vt:lpstr>
      <vt:lpstr>Descriptive statistics</vt:lpstr>
      <vt:lpstr>Measures of central tendency</vt:lpstr>
      <vt:lpstr>Mean</vt:lpstr>
      <vt:lpstr>Median</vt:lpstr>
      <vt:lpstr>Mode</vt:lpstr>
      <vt:lpstr>Three measures of Central Tendency</vt:lpstr>
      <vt:lpstr>Example</vt:lpstr>
      <vt:lpstr>PowerPoint Presentation</vt:lpstr>
      <vt:lpstr>Measures of Central Tendencies </vt:lpstr>
      <vt:lpstr>describe() function </vt:lpstr>
      <vt:lpstr>describe() function </vt:lpstr>
      <vt:lpstr>PowerPoint Presentation</vt:lpstr>
      <vt:lpstr>Value_counts()</vt:lpstr>
      <vt:lpstr>Exercise-1</vt:lpstr>
      <vt:lpstr>Exercise-2</vt:lpstr>
      <vt:lpstr>Measures of Variability (Dispersion): </vt:lpstr>
      <vt:lpstr>Standard Deviation</vt:lpstr>
      <vt:lpstr>Example</vt:lpstr>
      <vt:lpstr>Example</vt:lpstr>
      <vt:lpstr>Example</vt:lpstr>
      <vt:lpstr>Variance</vt:lpstr>
      <vt:lpstr>Example</vt:lpstr>
      <vt:lpstr>PowerPoint Presentation</vt:lpstr>
      <vt:lpstr>PowerPoint Presentation</vt:lpstr>
      <vt:lpstr>Inference:</vt:lpstr>
      <vt:lpstr>Exercise-3</vt:lpstr>
      <vt:lpstr>Skewness</vt:lpstr>
      <vt:lpstr>Example</vt:lpstr>
      <vt:lpstr>Example: Calculation</vt:lpstr>
      <vt:lpstr>Example: Calculation</vt:lpstr>
      <vt:lpstr>Kurtosis</vt:lpstr>
      <vt:lpstr>Types of Kurtosis</vt:lpstr>
      <vt:lpstr>Example: Exam Scores Distribution</vt:lpstr>
      <vt:lpstr>Example</vt:lpstr>
      <vt:lpstr>Example: Calculation</vt:lpstr>
      <vt:lpstr>Example</vt:lpstr>
      <vt:lpstr>Exercise-4</vt:lpstr>
      <vt:lpstr>Calculating Percentile</vt:lpstr>
      <vt:lpstr>Example</vt:lpstr>
      <vt:lpstr>Quartiles</vt:lpstr>
      <vt:lpstr>Example</vt:lpstr>
      <vt:lpstr>Exercise-5</vt:lpstr>
      <vt:lpstr>Visualizing Quartiles</vt:lpstr>
      <vt:lpstr>Visualizing Quartiles</vt:lpstr>
      <vt:lpstr>Groupby()</vt:lpstr>
      <vt:lpstr>Example</vt:lpstr>
      <vt:lpstr>Example</vt:lpstr>
      <vt:lpstr>Selecting a subset of columns</vt:lpstr>
      <vt:lpstr>Example</vt:lpstr>
      <vt:lpstr>Exercise-6</vt:lpstr>
      <vt:lpstr>Data Aggregation</vt:lpstr>
      <vt:lpstr>Example</vt:lpstr>
      <vt:lpstr>Renaming grouped aggregation</vt:lpstr>
      <vt:lpstr>Group-wise transformations</vt:lpstr>
      <vt:lpstr>Exercise-7</vt:lpstr>
      <vt:lpstr>Exercise-8</vt:lpstr>
      <vt:lpstr>Pivot tables</vt:lpstr>
      <vt:lpstr>Pivot tables</vt:lpstr>
      <vt:lpstr>Aggregate function to different column</vt:lpstr>
      <vt:lpstr>Exercise-9</vt:lpstr>
      <vt:lpstr>Cross-tabulations</vt:lpstr>
      <vt:lpstr>Cross-tabulations</vt:lpstr>
      <vt:lpstr>Cross-tabulations</vt:lpstr>
      <vt:lpstr>Aggregation function to the Crosstable</vt:lpstr>
      <vt:lpstr>Exercise-10</vt:lpstr>
      <vt:lpstr>Exercise-11</vt:lpstr>
      <vt:lpstr>Correlation</vt:lpstr>
      <vt:lpstr>Correlation</vt:lpstr>
      <vt:lpstr>Correlation formula</vt:lpstr>
      <vt:lpstr>Example-1</vt:lpstr>
      <vt:lpstr>Example-2</vt:lpstr>
      <vt:lpstr>Example-3</vt:lpstr>
      <vt:lpstr>Exercise-11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Seema Acharya</dc:creator>
  <cp:lastModifiedBy>Selva Kumar</cp:lastModifiedBy>
  <cp:revision>540</cp:revision>
  <dcterms:created xsi:type="dcterms:W3CDTF">2015-09-02T07:53:38Z</dcterms:created>
  <dcterms:modified xsi:type="dcterms:W3CDTF">2023-12-26T06:44:23Z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2015-08-06T00:00:00Z</vt:filetime>
  </property>
  <property fmtid="{D5CDD505-2E9C-101B-9397-08002B2CF9AE}" pid="3" name="Creator">
    <vt:lpwstr>Microsoft® PowerPoint® 2013</vt:lpwstr>
  </property>
  <property fmtid="{D5CDD505-2E9C-101B-9397-08002B2CF9AE}" pid="4" name="LastSaved">
    <vt:filetime>2015-09-02T00:00:00Z</vt:filetime>
  </property>
</Properties>
</file>