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sldIdLst>
    <p:sldId id="257" r:id="rId2"/>
    <p:sldId id="260" r:id="rId3"/>
    <p:sldId id="297" r:id="rId4"/>
    <p:sldId id="296" r:id="rId5"/>
    <p:sldId id="303" r:id="rId6"/>
    <p:sldId id="343" r:id="rId7"/>
    <p:sldId id="353" r:id="rId8"/>
    <p:sldId id="357" r:id="rId9"/>
    <p:sldId id="358" r:id="rId10"/>
    <p:sldId id="359" r:id="rId11"/>
    <p:sldId id="360" r:id="rId12"/>
    <p:sldId id="361" r:id="rId13"/>
    <p:sldId id="362" r:id="rId14"/>
    <p:sldId id="363" r:id="rId15"/>
    <p:sldId id="364" r:id="rId16"/>
    <p:sldId id="365" r:id="rId17"/>
    <p:sldId id="370" r:id="rId18"/>
    <p:sldId id="366" r:id="rId19"/>
    <p:sldId id="367" r:id="rId20"/>
    <p:sldId id="368" r:id="rId21"/>
    <p:sldId id="369" r:id="rId22"/>
    <p:sldId id="371" r:id="rId23"/>
    <p:sldId id="372" r:id="rId24"/>
    <p:sldId id="373" r:id="rId25"/>
    <p:sldId id="374" r:id="rId26"/>
    <p:sldId id="375" r:id="rId27"/>
    <p:sldId id="376" r:id="rId28"/>
    <p:sldId id="377" r:id="rId29"/>
    <p:sldId id="378" r:id="rId30"/>
    <p:sldId id="379" r:id="rId31"/>
    <p:sldId id="381" r:id="rId32"/>
    <p:sldId id="380" r:id="rId33"/>
    <p:sldId id="382" r:id="rId34"/>
    <p:sldId id="383" r:id="rId35"/>
    <p:sldId id="384" r:id="rId36"/>
    <p:sldId id="385" r:id="rId37"/>
    <p:sldId id="386" r:id="rId38"/>
    <p:sldId id="387" r:id="rId39"/>
    <p:sldId id="388" r:id="rId40"/>
    <p:sldId id="390" r:id="rId41"/>
    <p:sldId id="389" r:id="rId42"/>
    <p:sldId id="391" r:id="rId43"/>
    <p:sldId id="392" r:id="rId44"/>
    <p:sldId id="394" r:id="rId45"/>
    <p:sldId id="402" r:id="rId46"/>
    <p:sldId id="393" r:id="rId47"/>
    <p:sldId id="395" r:id="rId48"/>
    <p:sldId id="396" r:id="rId49"/>
    <p:sldId id="397" r:id="rId50"/>
    <p:sldId id="398" r:id="rId51"/>
    <p:sldId id="400" r:id="rId52"/>
    <p:sldId id="401" r:id="rId53"/>
    <p:sldId id="399" r:id="rId54"/>
    <p:sldId id="403" r:id="rId55"/>
    <p:sldId id="404" r:id="rId56"/>
    <p:sldId id="405" r:id="rId57"/>
    <p:sldId id="407" r:id="rId58"/>
    <p:sldId id="406" r:id="rId59"/>
    <p:sldId id="408" r:id="rId60"/>
    <p:sldId id="409" r:id="rId61"/>
    <p:sldId id="410" r:id="rId62"/>
    <p:sldId id="411" r:id="rId63"/>
    <p:sldId id="412" r:id="rId64"/>
    <p:sldId id="413" r:id="rId65"/>
    <p:sldId id="414" r:id="rId66"/>
    <p:sldId id="415" r:id="rId67"/>
    <p:sldId id="416" r:id="rId68"/>
    <p:sldId id="417" r:id="rId69"/>
    <p:sldId id="418" r:id="rId70"/>
    <p:sldId id="419" r:id="rId71"/>
    <p:sldId id="420" r:id="rId72"/>
    <p:sldId id="421" r:id="rId73"/>
    <p:sldId id="422" r:id="rId74"/>
    <p:sldId id="423" r:id="rId75"/>
    <p:sldId id="424" r:id="rId76"/>
    <p:sldId id="425" r:id="rId77"/>
    <p:sldId id="426" r:id="rId78"/>
    <p:sldId id="427" r:id="rId79"/>
    <p:sldId id="428" r:id="rId80"/>
    <p:sldId id="429" r:id="rId81"/>
    <p:sldId id="430" r:id="rId82"/>
    <p:sldId id="431" r:id="rId83"/>
    <p:sldId id="433" r:id="rId84"/>
    <p:sldId id="432" r:id="rId8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88375" autoAdjust="0"/>
  </p:normalViewPr>
  <p:slideViewPr>
    <p:cSldViewPr>
      <p:cViewPr varScale="1">
        <p:scale>
          <a:sx n="100" d="100"/>
          <a:sy n="100" d="100"/>
        </p:scale>
        <p:origin x="990" y="7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ADB69FF5-3BD0-488B-B3E0-6A1A50F05C2B}" type="datetimeFigureOut">
              <a:rPr lang="en-IN" smtClean="0"/>
              <a:pPr/>
              <a:t>05-12-2023</a:t>
            </a:fld>
            <a:endParaRPr lang="en-IN"/>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18F46B27-CD24-4256-B8C3-DDD384422727}" type="slidenum">
              <a:rPr lang="en-IN" smtClean="0"/>
              <a:pPr/>
              <a:t>‹#›</a:t>
            </a:fld>
            <a:endParaRPr lang="en-IN"/>
          </a:p>
        </p:txBody>
      </p:sp>
    </p:spTree>
    <p:extLst>
      <p:ext uri="{BB962C8B-B14F-4D97-AF65-F5344CB8AC3E}">
        <p14:creationId xmlns:p14="http://schemas.microsoft.com/office/powerpoint/2010/main" val="399388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towardsai.net/p/data-science/understanding-pandas-melt-pd-melt-362954f8c125"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171718"/>
                </a:solidFill>
                <a:effectLst/>
                <a:latin typeface="__inter_8c1aa0"/>
              </a:rPr>
              <a:t>Data transformation is a crucial step in data preprocessing and analysis. By applying appropriate data transformation techniques, you can prepare the data to be suitable for downstream analysis or modeling. The different types of data transformation techniques such as manipulation, normalization, attribute construction, generalization, discretization, aggregation, and smoothing can help solve various problems that arise in data analysis projects.</a:t>
            </a:r>
          </a:p>
          <a:p>
            <a:pPr algn="l"/>
            <a:r>
              <a:rPr lang="en-US" b="0" i="0" dirty="0">
                <a:solidFill>
                  <a:srgbClr val="171718"/>
                </a:solidFill>
                <a:effectLst/>
                <a:latin typeface="__inter_8c1aa0"/>
              </a:rPr>
              <a:t>It's essential to understand the data, identify the project objectives, and consider the downstream analysis or modeling techniques to choose the best data transformation techniques for the project. Experimentation and iteration are also crucial to refine the data transformation process and improve the quality of the data.</a:t>
            </a:r>
          </a:p>
          <a:p>
            <a:pPr algn="l"/>
            <a:r>
              <a:rPr lang="en-US" b="0" i="0" dirty="0">
                <a:solidFill>
                  <a:srgbClr val="171718"/>
                </a:solidFill>
                <a:effectLst/>
                <a:latin typeface="__inter_8c1aa0"/>
              </a:rPr>
              <a:t>By incorporating data transformation techniques into your data analysis or machine learning projects, you can improve the accuracy and reliability of your results and gain valuable insights from your data. Therefore, it's crucial to pay close attention to data transformation techniques and choose the best ones that meet your project's needs.</a:t>
            </a:r>
          </a:p>
          <a:p>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4</a:t>
            </a:fld>
            <a:endParaRPr lang="en-IN"/>
          </a:p>
        </p:txBody>
      </p:sp>
    </p:spTree>
    <p:extLst>
      <p:ext uri="{BB962C8B-B14F-4D97-AF65-F5344CB8AC3E}">
        <p14:creationId xmlns:p14="http://schemas.microsoft.com/office/powerpoint/2010/main" val="3614678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Frac=0.3  is 30% data is selected as sample</a:t>
            </a:r>
          </a:p>
          <a:p>
            <a:r>
              <a:rPr lang="en-US" dirty="0"/>
              <a:t>The choice of the value 42 is arbitrary; you can use any integer value for </a:t>
            </a:r>
            <a:r>
              <a:rPr lang="en-US" dirty="0" err="1"/>
              <a:t>random_state</a:t>
            </a:r>
            <a:r>
              <a:rPr lang="en-US" dirty="0"/>
              <a:t>. Using the same </a:t>
            </a:r>
            <a:r>
              <a:rPr lang="en-US" dirty="0" err="1"/>
              <a:t>random_state</a:t>
            </a:r>
            <a:r>
              <a:rPr lang="en-US" dirty="0"/>
              <a:t> value ensures that the sequence of random numbers generated by the algorithm remains consistent across runs, allowing for reproducibility in data operations that involve randomness.</a:t>
            </a:r>
          </a:p>
          <a:p>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79</a:t>
            </a:fld>
            <a:endParaRPr lang="en-IN"/>
          </a:p>
        </p:txBody>
      </p:sp>
    </p:spTree>
    <p:extLst>
      <p:ext uri="{BB962C8B-B14F-4D97-AF65-F5344CB8AC3E}">
        <p14:creationId xmlns:p14="http://schemas.microsoft.com/office/powerpoint/2010/main" val="1985457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1" u="none" strike="noStrike" baseline="0" dirty="0">
                <a:latin typeface="PalatinoLinotype-Italic"/>
              </a:rPr>
              <a:t>Data deduplication </a:t>
            </a:r>
            <a:r>
              <a:rPr lang="en-US" sz="1800" b="0" i="0" u="none" strike="noStrike" baseline="0" dirty="0">
                <a:latin typeface="PalatinoLinotype-Roman"/>
              </a:rPr>
              <a:t>involves the identification of duplicates and their removal.</a:t>
            </a:r>
          </a:p>
          <a:p>
            <a:pPr algn="l"/>
            <a:r>
              <a:rPr lang="en-US" sz="1800" b="0" i="1" u="none" strike="noStrike" baseline="0" dirty="0">
                <a:latin typeface="PalatinoLinotype-Italic"/>
              </a:rPr>
              <a:t>Key restructuring </a:t>
            </a:r>
            <a:r>
              <a:rPr lang="en-US" sz="1800" b="0" i="0" u="none" strike="noStrike" baseline="0" dirty="0">
                <a:latin typeface="PalatinoLinotype-Roman"/>
              </a:rPr>
              <a:t>involves transforming any keys with built-in meanings to the</a:t>
            </a:r>
          </a:p>
          <a:p>
            <a:pPr algn="l"/>
            <a:r>
              <a:rPr lang="en-IN" sz="1800" b="0" i="0" u="none" strike="noStrike" baseline="0" dirty="0">
                <a:latin typeface="PalatinoLinotype-Roman"/>
              </a:rPr>
              <a:t>generic keys.</a:t>
            </a:r>
          </a:p>
          <a:p>
            <a:pPr algn="l"/>
            <a:r>
              <a:rPr lang="en-US" sz="1800" b="0" i="1" u="none" strike="noStrike" baseline="0" dirty="0">
                <a:latin typeface="PalatinoLinotype-Italic"/>
              </a:rPr>
              <a:t>Data cleansing </a:t>
            </a:r>
            <a:r>
              <a:rPr lang="en-US" sz="1800" b="0" i="0" u="none" strike="noStrike" baseline="0" dirty="0">
                <a:latin typeface="PalatinoLinotype-Roman"/>
              </a:rPr>
              <a:t>involves extracting words and deleting out-of-date, inaccurate, and</a:t>
            </a:r>
          </a:p>
          <a:p>
            <a:pPr algn="l"/>
            <a:r>
              <a:rPr lang="en-US" sz="1800" b="0" i="0" u="none" strike="noStrike" baseline="0" dirty="0">
                <a:latin typeface="PalatinoLinotype-Roman"/>
              </a:rPr>
              <a:t>incomplete information from the source language without extracting the</a:t>
            </a:r>
          </a:p>
          <a:p>
            <a:pPr algn="l"/>
            <a:r>
              <a:rPr lang="en-US" sz="1800" b="0" i="0" u="none" strike="noStrike" baseline="0" dirty="0">
                <a:latin typeface="PalatinoLinotype-Roman"/>
              </a:rPr>
              <a:t>meaning or information to enhance the accuracy of the source data.</a:t>
            </a:r>
          </a:p>
          <a:p>
            <a:pPr algn="l"/>
            <a:r>
              <a:rPr lang="en-US" sz="1800" b="0" i="1" u="none" strike="noStrike" baseline="0" dirty="0">
                <a:latin typeface="PalatinoLinotype-Italic"/>
              </a:rPr>
              <a:t>Data validation </a:t>
            </a:r>
            <a:r>
              <a:rPr lang="en-US" sz="1800" b="0" i="0" u="none" strike="noStrike" baseline="0" dirty="0">
                <a:latin typeface="PalatinoLinotype-Roman"/>
              </a:rPr>
              <a:t>is a process of formulating rules or algorithms that help in</a:t>
            </a:r>
          </a:p>
          <a:p>
            <a:pPr algn="l"/>
            <a:r>
              <a:rPr lang="en-US" sz="1800" b="0" i="0" u="none" strike="noStrike" baseline="0" dirty="0">
                <a:latin typeface="PalatinoLinotype-Roman"/>
              </a:rPr>
              <a:t>validating different types of data against some known issues.</a:t>
            </a:r>
          </a:p>
          <a:p>
            <a:pPr algn="l"/>
            <a:r>
              <a:rPr lang="en-US" sz="1800" b="0" i="1" u="none" strike="noStrike" baseline="0" dirty="0">
                <a:latin typeface="PalatinoLinotype-Italic"/>
              </a:rPr>
              <a:t>Format revisioning </a:t>
            </a:r>
            <a:r>
              <a:rPr lang="en-US" sz="1800" b="0" i="0" u="none" strike="noStrike" baseline="0" dirty="0">
                <a:latin typeface="PalatinoLinotype-Roman"/>
              </a:rPr>
              <a:t>involves converting from one format to another.</a:t>
            </a:r>
          </a:p>
          <a:p>
            <a:pPr algn="l"/>
            <a:r>
              <a:rPr lang="en-US" sz="1800" b="0" i="1" u="none" strike="noStrike" baseline="0" dirty="0">
                <a:latin typeface="PalatinoLinotype-Italic"/>
              </a:rPr>
              <a:t>Data derivation </a:t>
            </a:r>
            <a:r>
              <a:rPr lang="en-US" sz="1800" b="0" i="0" u="none" strike="noStrike" baseline="0" dirty="0">
                <a:latin typeface="PalatinoLinotype-Roman"/>
              </a:rPr>
              <a:t>consists of creating a set of rules to generate more information</a:t>
            </a:r>
          </a:p>
          <a:p>
            <a:pPr algn="l"/>
            <a:r>
              <a:rPr lang="en-IN" sz="1800" b="0" i="0" u="none" strike="noStrike" baseline="0" dirty="0">
                <a:latin typeface="PalatinoLinotype-Roman"/>
              </a:rPr>
              <a:t>from the data source.</a:t>
            </a:r>
          </a:p>
          <a:p>
            <a:pPr algn="l"/>
            <a:r>
              <a:rPr lang="en-US" sz="1800" b="0" i="1" u="none" strike="noStrike" baseline="0" dirty="0">
                <a:latin typeface="PalatinoLinotype-Italic"/>
              </a:rPr>
              <a:t>Data aggregation </a:t>
            </a:r>
            <a:r>
              <a:rPr lang="en-US" sz="1800" b="0" i="0" u="none" strike="noStrike" baseline="0" dirty="0">
                <a:latin typeface="PalatinoLinotype-Roman"/>
              </a:rPr>
              <a:t>involves searching, extracting, summarizing, and preserving</a:t>
            </a:r>
          </a:p>
          <a:p>
            <a:pPr algn="l"/>
            <a:r>
              <a:rPr lang="en-US" sz="1800" b="0" i="0" u="none" strike="noStrike" baseline="0" dirty="0">
                <a:latin typeface="PalatinoLinotype-Roman"/>
              </a:rPr>
              <a:t>important information in different types of reporting systems.</a:t>
            </a:r>
          </a:p>
          <a:p>
            <a:pPr algn="l"/>
            <a:r>
              <a:rPr lang="en-US" sz="1800" b="0" i="1" u="none" strike="noStrike" baseline="0" dirty="0">
                <a:latin typeface="PalatinoLinotype-Italic"/>
              </a:rPr>
              <a:t>Data integration </a:t>
            </a:r>
            <a:r>
              <a:rPr lang="en-US" sz="1800" b="0" i="0" u="none" strike="noStrike" baseline="0" dirty="0">
                <a:latin typeface="PalatinoLinotype-Roman"/>
              </a:rPr>
              <a:t>involves converting different data types and merging them into a</a:t>
            </a:r>
          </a:p>
          <a:p>
            <a:pPr algn="l"/>
            <a:r>
              <a:rPr lang="en-IN" sz="1800" b="0" i="0" u="none" strike="noStrike" baseline="0" dirty="0">
                <a:latin typeface="PalatinoLinotype-Roman"/>
              </a:rPr>
              <a:t>common structure or schema.</a:t>
            </a:r>
          </a:p>
          <a:p>
            <a:pPr algn="l"/>
            <a:r>
              <a:rPr lang="en-US" sz="1800" b="0" i="1" u="none" strike="noStrike" baseline="0" dirty="0">
                <a:latin typeface="PalatinoLinotype-Italic"/>
              </a:rPr>
              <a:t>Data filtering </a:t>
            </a:r>
            <a:r>
              <a:rPr lang="en-US" sz="1800" b="0" i="0" u="none" strike="noStrike" baseline="0" dirty="0">
                <a:latin typeface="PalatinoLinotype-Roman"/>
              </a:rPr>
              <a:t>involves identifying information relevant to any particular user.</a:t>
            </a:r>
          </a:p>
          <a:p>
            <a:pPr algn="l"/>
            <a:r>
              <a:rPr lang="en-US" sz="1800" b="0" i="1" u="none" strike="noStrike" baseline="0" dirty="0">
                <a:latin typeface="PalatinoLinotype-Italic"/>
              </a:rPr>
              <a:t>Data joining </a:t>
            </a:r>
            <a:r>
              <a:rPr lang="en-US" sz="1800" b="0" i="0" u="none" strike="noStrike" baseline="0" dirty="0">
                <a:latin typeface="PalatinoLinotype-Roman"/>
              </a:rPr>
              <a:t>involves establishing a relationship between two or more tables.</a:t>
            </a:r>
          </a:p>
          <a:p>
            <a:pPr algn="l"/>
            <a:endParaRPr lang="en-US" sz="1800" b="0" i="0" u="none" strike="noStrike" baseline="0" dirty="0">
              <a:latin typeface="PalatinoLinotype-Roman"/>
            </a:endParaRPr>
          </a:p>
          <a:p>
            <a:pPr algn="l"/>
            <a:r>
              <a:rPr lang="en-US" sz="1800" b="0" i="0" u="none" strike="noStrike" baseline="0" dirty="0">
                <a:latin typeface="PalatinoLinotype-Roman"/>
              </a:rPr>
              <a:t>The main reason for transforming the data is to get a better representation such that the</a:t>
            </a:r>
          </a:p>
          <a:p>
            <a:pPr algn="l"/>
            <a:r>
              <a:rPr lang="en-US" sz="1800" b="0" i="0" u="none" strike="noStrike" baseline="0" dirty="0">
                <a:latin typeface="PalatinoLinotype-Roman"/>
              </a:rPr>
              <a:t>transformed data is compatible with other data.</a:t>
            </a:r>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5</a:t>
            </a:fld>
            <a:endParaRPr lang="en-IN"/>
          </a:p>
        </p:txBody>
      </p:sp>
    </p:spTree>
    <p:extLst>
      <p:ext uri="{BB962C8B-B14F-4D97-AF65-F5344CB8AC3E}">
        <p14:creationId xmlns:p14="http://schemas.microsoft.com/office/powerpoint/2010/main" val="1600720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https://www.youtube.com/watch?v=wzN1UyfRSWI</a:t>
            </a:r>
          </a:p>
          <a:p>
            <a:r>
              <a:rPr lang="en-IN" dirty="0"/>
              <a:t>https://towardsai.net/p/data-science/combine-datasets-using-pandas-merge-join-concat-and-append</a:t>
            </a:r>
          </a:p>
          <a:p>
            <a:endParaRPr lang="en-IN" dirty="0"/>
          </a:p>
          <a:p>
            <a:r>
              <a:rPr lang="en-IN" dirty="0"/>
              <a:t>https://blog.devgenius.io/combining-data-in-pandas-31c984afceb7</a:t>
            </a:r>
          </a:p>
          <a:p>
            <a:endParaRPr lang="en-IN" dirty="0"/>
          </a:p>
          <a:p>
            <a:r>
              <a:rPr lang="en-IN" dirty="0"/>
              <a:t>https://docs.kanaries.net/articles/pandas-dataframe-merge-join-concat</a:t>
            </a:r>
          </a:p>
          <a:p>
            <a:endParaRPr lang="en-IN" dirty="0"/>
          </a:p>
          <a:p>
            <a:r>
              <a:rPr lang="en-US" b="0" i="0" dirty="0">
                <a:solidFill>
                  <a:srgbClr val="7E7E7E"/>
                </a:solidFill>
                <a:effectLst/>
                <a:latin typeface="Poppins" panose="00000500000000000000" pitchFamily="2" charset="0"/>
              </a:rPr>
              <a:t>In </a:t>
            </a:r>
            <a:r>
              <a:rPr lang="en-US" b="0" i="0" u="none" strike="noStrike" dirty="0">
                <a:solidFill>
                  <a:srgbClr val="454545"/>
                </a:solidFill>
                <a:effectLst/>
                <a:latin typeface="Poppins" panose="00000500000000000000" pitchFamily="2" charset="0"/>
                <a:hlinkClick r:id="rId3" tooltip="pandas"/>
              </a:rPr>
              <a:t>Pandas</a:t>
            </a:r>
            <a:r>
              <a:rPr lang="en-US" b="0" i="0" dirty="0">
                <a:solidFill>
                  <a:srgbClr val="7E7E7E"/>
                </a:solidFill>
                <a:effectLst/>
                <a:latin typeface="Poppins" panose="00000500000000000000" pitchFamily="2" charset="0"/>
              </a:rPr>
              <a:t> for a horizontal combination we have </a:t>
            </a:r>
            <a:r>
              <a:rPr lang="en-US" b="1" i="0" dirty="0">
                <a:solidFill>
                  <a:srgbClr val="7E7E7E"/>
                </a:solidFill>
                <a:effectLst/>
                <a:latin typeface="Poppins" panose="00000500000000000000" pitchFamily="2" charset="0"/>
              </a:rPr>
              <a:t>merge()</a:t>
            </a:r>
            <a:r>
              <a:rPr lang="en-US" b="0" i="0" dirty="0">
                <a:solidFill>
                  <a:srgbClr val="7E7E7E"/>
                </a:solidFill>
                <a:effectLst/>
                <a:latin typeface="Poppins" panose="00000500000000000000" pitchFamily="2" charset="0"/>
              </a:rPr>
              <a:t> and </a:t>
            </a:r>
            <a:r>
              <a:rPr lang="en-US" b="1" i="0" dirty="0">
                <a:solidFill>
                  <a:srgbClr val="7E7E7E"/>
                </a:solidFill>
                <a:effectLst/>
                <a:latin typeface="Poppins" panose="00000500000000000000" pitchFamily="2" charset="0"/>
              </a:rPr>
              <a:t>join()</a:t>
            </a:r>
            <a:r>
              <a:rPr lang="en-US" b="0" i="0" dirty="0">
                <a:solidFill>
                  <a:srgbClr val="7E7E7E"/>
                </a:solidFill>
                <a:effectLst/>
                <a:latin typeface="Poppins" panose="00000500000000000000" pitchFamily="2" charset="0"/>
              </a:rPr>
              <a:t>, whereas for vertical combination we can use </a:t>
            </a:r>
            <a:r>
              <a:rPr lang="en-US" b="1" i="0" dirty="0" err="1">
                <a:solidFill>
                  <a:srgbClr val="7E7E7E"/>
                </a:solidFill>
                <a:effectLst/>
                <a:latin typeface="Poppins" panose="00000500000000000000" pitchFamily="2" charset="0"/>
              </a:rPr>
              <a:t>concat</a:t>
            </a:r>
            <a:r>
              <a:rPr lang="en-US" b="1" i="0" dirty="0">
                <a:solidFill>
                  <a:srgbClr val="7E7E7E"/>
                </a:solidFill>
                <a:effectLst/>
                <a:latin typeface="Poppins" panose="00000500000000000000" pitchFamily="2" charset="0"/>
              </a:rPr>
              <a:t>()</a:t>
            </a:r>
            <a:r>
              <a:rPr lang="en-US" b="0" i="0" dirty="0">
                <a:solidFill>
                  <a:srgbClr val="7E7E7E"/>
                </a:solidFill>
                <a:effectLst/>
                <a:latin typeface="Poppins" panose="00000500000000000000" pitchFamily="2" charset="0"/>
              </a:rPr>
              <a:t> and </a:t>
            </a:r>
            <a:r>
              <a:rPr lang="en-US" b="1" i="0" dirty="0">
                <a:solidFill>
                  <a:srgbClr val="7E7E7E"/>
                </a:solidFill>
                <a:effectLst/>
                <a:latin typeface="Poppins" panose="00000500000000000000" pitchFamily="2" charset="0"/>
              </a:rPr>
              <a:t>append(). </a:t>
            </a:r>
            <a:r>
              <a:rPr lang="en-US" b="0" i="0" dirty="0">
                <a:solidFill>
                  <a:srgbClr val="7E7E7E"/>
                </a:solidFill>
                <a:effectLst/>
                <a:latin typeface="Poppins" panose="00000500000000000000" pitchFamily="2" charset="0"/>
              </a:rPr>
              <a:t>Merge and join perform similar tasks but internally they have some differences, similar to </a:t>
            </a:r>
            <a:r>
              <a:rPr lang="en-US" b="0" i="0" dirty="0" err="1">
                <a:solidFill>
                  <a:srgbClr val="7E7E7E"/>
                </a:solidFill>
                <a:effectLst/>
                <a:latin typeface="Poppins" panose="00000500000000000000" pitchFamily="2" charset="0"/>
              </a:rPr>
              <a:t>concat</a:t>
            </a:r>
            <a:r>
              <a:rPr lang="en-US" b="0" i="0" dirty="0">
                <a:solidFill>
                  <a:srgbClr val="7E7E7E"/>
                </a:solidFill>
                <a:effectLst/>
                <a:latin typeface="Poppins" panose="00000500000000000000" pitchFamily="2" charset="0"/>
              </a:rPr>
              <a:t> and append. And in this blog, I had tried to list out the differences in the nature of these methods.</a:t>
            </a:r>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6</a:t>
            </a:fld>
            <a:endParaRPr lang="en-IN"/>
          </a:p>
        </p:txBody>
      </p:sp>
    </p:spTree>
    <p:extLst>
      <p:ext uri="{BB962C8B-B14F-4D97-AF65-F5344CB8AC3E}">
        <p14:creationId xmlns:p14="http://schemas.microsoft.com/office/powerpoint/2010/main" val="1918465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8</a:t>
            </a:fld>
            <a:endParaRPr lang="en-IN"/>
          </a:p>
        </p:txBody>
      </p:sp>
    </p:spTree>
    <p:extLst>
      <p:ext uri="{BB962C8B-B14F-4D97-AF65-F5344CB8AC3E}">
        <p14:creationId xmlns:p14="http://schemas.microsoft.com/office/powerpoint/2010/main" val="2078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append</a:t>
            </a:r>
            <a:r>
              <a:rPr lang="en-US" b="0" i="0" dirty="0">
                <a:solidFill>
                  <a:srgbClr val="0F0F0F"/>
                </a:solidFill>
                <a:effectLst/>
                <a:latin typeface="Söhne"/>
              </a:rPr>
              <a:t> and </a:t>
            </a:r>
            <a:r>
              <a:rPr lang="en-US" dirty="0" err="1"/>
              <a:t>concat</a:t>
            </a:r>
            <a:r>
              <a:rPr lang="en-US" b="0" i="0" dirty="0">
                <a:solidFill>
                  <a:srgbClr val="0F0F0F"/>
                </a:solidFill>
                <a:effectLst/>
                <a:latin typeface="Söhne"/>
              </a:rPr>
              <a:t> focus on combining data vertically or horizontally without considering specific column relationships. </a:t>
            </a:r>
            <a:r>
              <a:rPr lang="en-US" dirty="0"/>
              <a:t>merge</a:t>
            </a:r>
            <a:r>
              <a:rPr lang="en-US" b="0" i="0" dirty="0">
                <a:solidFill>
                  <a:srgbClr val="0F0F0F"/>
                </a:solidFill>
                <a:effectLst/>
                <a:latin typeface="Söhne"/>
              </a:rPr>
              <a:t> and </a:t>
            </a:r>
            <a:r>
              <a:rPr lang="en-US" dirty="0"/>
              <a:t>join</a:t>
            </a:r>
            <a:r>
              <a:rPr lang="en-US" b="0" i="0" dirty="0">
                <a:solidFill>
                  <a:srgbClr val="0F0F0F"/>
                </a:solidFill>
                <a:effectLst/>
                <a:latin typeface="Söhne"/>
              </a:rPr>
              <a:t> perform merges based on specified columns or indexes.</a:t>
            </a:r>
          </a:p>
          <a:p>
            <a:endParaRPr lang="en-US" b="0" i="0" dirty="0">
              <a:solidFill>
                <a:srgbClr val="0F0F0F"/>
              </a:solidFill>
              <a:effectLst/>
              <a:latin typeface="Söhne"/>
            </a:endParaRPr>
          </a:p>
          <a:p>
            <a:pPr algn="l" fontAlgn="base">
              <a:buFont typeface="Arial" panose="020B0604020202020204" pitchFamily="34" charset="0"/>
              <a:buChar char="•"/>
            </a:pPr>
            <a:r>
              <a:rPr lang="en-US" b="0" i="0" dirty="0">
                <a:solidFill>
                  <a:srgbClr val="000000"/>
                </a:solidFill>
                <a:effectLst/>
                <a:latin typeface="inherit"/>
              </a:rPr>
              <a:t>join() method is used to perform join on row indices and doesn’t support joining on columns unless setting column as an index.</a:t>
            </a:r>
          </a:p>
          <a:p>
            <a:pPr algn="l" fontAlgn="base">
              <a:buFont typeface="Arial" panose="020B0604020202020204" pitchFamily="34" charset="0"/>
              <a:buChar char="•"/>
            </a:pPr>
            <a:r>
              <a:rPr lang="en-US" b="0" i="0" dirty="0">
                <a:solidFill>
                  <a:srgbClr val="000000"/>
                </a:solidFill>
                <a:effectLst/>
                <a:latin typeface="inherit"/>
              </a:rPr>
              <a:t>join() by default performs left join.</a:t>
            </a:r>
          </a:p>
          <a:p>
            <a:pPr algn="l" fontAlgn="base">
              <a:buFont typeface="Arial" panose="020B0604020202020204" pitchFamily="34" charset="0"/>
              <a:buChar char="•"/>
            </a:pPr>
            <a:r>
              <a:rPr lang="en-US" b="0" i="0" dirty="0">
                <a:solidFill>
                  <a:srgbClr val="000000"/>
                </a:solidFill>
                <a:effectLst/>
                <a:latin typeface="inherit"/>
              </a:rPr>
              <a:t>merge() method is used to perform join on indices, columns, and a combination of these two.</a:t>
            </a:r>
          </a:p>
          <a:p>
            <a:pPr algn="l" fontAlgn="base">
              <a:buFont typeface="Arial" panose="020B0604020202020204" pitchFamily="34" charset="0"/>
              <a:buChar char="•"/>
            </a:pPr>
            <a:r>
              <a:rPr lang="en-US" b="0" i="0" dirty="0">
                <a:solidFill>
                  <a:srgbClr val="000000"/>
                </a:solidFill>
                <a:effectLst/>
                <a:latin typeface="inherit"/>
              </a:rPr>
              <a:t>merge() by default performs inner join.</a:t>
            </a:r>
          </a:p>
          <a:p>
            <a:pPr algn="l" fontAlgn="base">
              <a:buFont typeface="Arial" panose="020B0604020202020204" pitchFamily="34" charset="0"/>
              <a:buChar char="•"/>
            </a:pPr>
            <a:r>
              <a:rPr lang="en-US" b="0" i="0" dirty="0">
                <a:solidFill>
                  <a:srgbClr val="000000"/>
                </a:solidFill>
                <a:effectLst/>
                <a:latin typeface="inherit"/>
              </a:rPr>
              <a:t>Both these methods support inner, left, right, and outer join types. merge additionally supports the cross-join.</a:t>
            </a:r>
          </a:p>
          <a:p>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17</a:t>
            </a:fld>
            <a:endParaRPr lang="en-IN"/>
          </a:p>
        </p:txBody>
      </p:sp>
    </p:spTree>
    <p:extLst>
      <p:ext uri="{BB962C8B-B14F-4D97-AF65-F5344CB8AC3E}">
        <p14:creationId xmlns:p14="http://schemas.microsoft.com/office/powerpoint/2010/main" val="3650356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latin typeface="PalatinoLinotype-Roman"/>
              </a:rPr>
              <a:t>We can use the </a:t>
            </a:r>
            <a:r>
              <a:rPr lang="en-US" sz="1800" b="0" i="0" u="none" strike="noStrike" baseline="0" dirty="0">
                <a:latin typeface="FreeMono"/>
              </a:rPr>
              <a:t>sum() </a:t>
            </a:r>
            <a:r>
              <a:rPr lang="en-US" sz="1800" b="0" i="0" u="none" strike="noStrike" baseline="0" dirty="0">
                <a:latin typeface="PalatinoLinotype-Roman"/>
              </a:rPr>
              <a:t>method to count the number of </a:t>
            </a:r>
            <a:r>
              <a:rPr lang="en-US" sz="1800" b="0" i="0" u="none" strike="noStrike" baseline="0" dirty="0" err="1">
                <a:latin typeface="PalatinoLinotype-Roman"/>
              </a:rPr>
              <a:t>NaN</a:t>
            </a:r>
            <a:r>
              <a:rPr lang="en-US" sz="1800" b="0" i="0" u="none" strike="noStrike" baseline="0" dirty="0">
                <a:latin typeface="PalatinoLinotype-Roman"/>
              </a:rPr>
              <a:t> values in each store.</a:t>
            </a:r>
          </a:p>
          <a:p>
            <a:endParaRPr lang="en-US" sz="1800" b="0" i="0" u="none" strike="noStrike" baseline="0" dirty="0">
              <a:latin typeface="PalatinoLinotype-Roman"/>
            </a:endParaRPr>
          </a:p>
          <a:p>
            <a:r>
              <a:rPr lang="en-US" sz="1800" b="0" i="0" u="none" strike="noStrike" baseline="0" dirty="0">
                <a:latin typeface="PalatinoLinotype-Roman"/>
              </a:rPr>
              <a:t>We can go one level deeper to find the total number of missing values:</a:t>
            </a:r>
          </a:p>
          <a:p>
            <a:endParaRPr lang="en-US" sz="1800" b="0" i="0" u="none" strike="noStrike" baseline="0" dirty="0">
              <a:latin typeface="PalatinoLinotype-Roman"/>
            </a:endParaRPr>
          </a:p>
          <a:p>
            <a:pPr algn="l"/>
            <a:r>
              <a:rPr lang="en-US" sz="1800" b="0" i="0" u="none" strike="noStrike" baseline="0" dirty="0">
                <a:latin typeface="PalatinoLinotype-Roman"/>
              </a:rPr>
              <a:t>instead of counting the number of missing values, we can count the number</a:t>
            </a:r>
          </a:p>
          <a:p>
            <a:pPr algn="l"/>
            <a:r>
              <a:rPr lang="en-IN" sz="1800" b="0" i="0" u="none" strike="noStrike" baseline="0" dirty="0">
                <a:latin typeface="PalatinoLinotype-Roman"/>
              </a:rPr>
              <a:t>of reported values:</a:t>
            </a:r>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43</a:t>
            </a:fld>
            <a:endParaRPr lang="en-IN"/>
          </a:p>
        </p:txBody>
      </p:sp>
    </p:spTree>
    <p:extLst>
      <p:ext uri="{BB962C8B-B14F-4D97-AF65-F5344CB8AC3E}">
        <p14:creationId xmlns:p14="http://schemas.microsoft.com/office/powerpoint/2010/main" val="833993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Mode()[0] 0 means first index of the mode result</a:t>
            </a:r>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54</a:t>
            </a:fld>
            <a:endParaRPr lang="en-IN"/>
          </a:p>
        </p:txBody>
      </p:sp>
    </p:spTree>
    <p:extLst>
      <p:ext uri="{BB962C8B-B14F-4D97-AF65-F5344CB8AC3E}">
        <p14:creationId xmlns:p14="http://schemas.microsoft.com/office/powerpoint/2010/main" val="3119964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1" u="none" strike="noStrike" baseline="0" dirty="0">
                <a:latin typeface="PalatinoLinotype-Italic"/>
              </a:rPr>
              <a:t>(292-100)/(5-1) = 48</a:t>
            </a:r>
            <a:r>
              <a:rPr lang="en-US" sz="1800" b="0" i="0" u="none" strike="noStrike" baseline="0" dirty="0">
                <a:latin typeface="PalatinoLinotype-Roman"/>
              </a:rPr>
              <a:t>. So, the next value after </a:t>
            </a:r>
            <a:r>
              <a:rPr lang="en-US" sz="1800" b="0" i="0" u="none" strike="noStrike" baseline="0" dirty="0">
                <a:latin typeface="FreeMono"/>
              </a:rPr>
              <a:t>100 </a:t>
            </a:r>
            <a:r>
              <a:rPr lang="en-US" sz="1800" b="0" i="0" u="none" strike="noStrike" baseline="0" dirty="0">
                <a:latin typeface="PalatinoLinotype-Roman"/>
              </a:rPr>
              <a:t>is </a:t>
            </a:r>
            <a:r>
              <a:rPr lang="en-US" sz="1800" b="0" i="1" u="none" strike="noStrike" baseline="0" dirty="0">
                <a:latin typeface="PalatinoLinotype-Italic"/>
              </a:rPr>
              <a:t>100 + 48 = 148</a:t>
            </a:r>
            <a:r>
              <a:rPr lang="en-US" sz="1800" b="0" i="0" u="none" strike="noStrike" baseline="0" dirty="0">
                <a:latin typeface="PalatinoLinotype-Roman"/>
              </a:rPr>
              <a:t>.</a:t>
            </a:r>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59</a:t>
            </a:fld>
            <a:endParaRPr lang="en-IN"/>
          </a:p>
        </p:txBody>
      </p:sp>
    </p:spTree>
    <p:extLst>
      <p:ext uri="{BB962C8B-B14F-4D97-AF65-F5344CB8AC3E}">
        <p14:creationId xmlns:p14="http://schemas.microsoft.com/office/powerpoint/2010/main" val="2543554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Approach-1 central tendency (mean/median/mode)</a:t>
            </a:r>
            <a:endParaRPr lang="en-IN" dirty="0"/>
          </a:p>
        </p:txBody>
      </p:sp>
      <p:sp>
        <p:nvSpPr>
          <p:cNvPr id="4" name="Slide Number Placeholder 3"/>
          <p:cNvSpPr>
            <a:spLocks noGrp="1"/>
          </p:cNvSpPr>
          <p:nvPr>
            <p:ph type="sldNum" sz="quarter" idx="5"/>
          </p:nvPr>
        </p:nvSpPr>
        <p:spPr/>
        <p:txBody>
          <a:bodyPr/>
          <a:lstStyle/>
          <a:p>
            <a:fld id="{18F46B27-CD24-4256-B8C3-DDD384422727}" type="slidenum">
              <a:rPr lang="en-IN" smtClean="0"/>
              <a:pPr/>
              <a:t>64</a:t>
            </a:fld>
            <a:endParaRPr lang="en-IN"/>
          </a:p>
        </p:txBody>
      </p:sp>
    </p:spTree>
    <p:extLst>
      <p:ext uri="{BB962C8B-B14F-4D97-AF65-F5344CB8AC3E}">
        <p14:creationId xmlns:p14="http://schemas.microsoft.com/office/powerpoint/2010/main" val="2022327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6310" y="646429"/>
            <a:ext cx="10679379" cy="375919"/>
          </a:xfrm>
          <a:prstGeom prst="rect">
            <a:avLst/>
          </a:prstGeom>
        </p:spPr>
        <p:txBody>
          <a:bodyPr wrap="square" lIns="0" tIns="0" rIns="0" bIns="0">
            <a:spAutoFit/>
          </a:bodyPr>
          <a:lstStyle>
            <a:lvl1pPr>
              <a:defRPr sz="2400" b="1" i="0">
                <a:solidFill>
                  <a:srgbClr val="0E6EC5"/>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399"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100" b="0" i="0">
                <a:solidFill>
                  <a:srgbClr val="1F487C"/>
                </a:solidFill>
                <a:latin typeface="Calibri"/>
                <a:cs typeface="Calibri"/>
              </a:defRPr>
            </a:lvl1p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12/5/2023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E6EC5"/>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100" b="0" i="0">
                <a:solidFill>
                  <a:srgbClr val="1F487C"/>
                </a:solidFill>
                <a:latin typeface="Calibri"/>
                <a:cs typeface="Calibri"/>
              </a:defRPr>
            </a:lvl1p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12/5/2023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E6EC5"/>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79"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100" b="0" i="0">
                <a:solidFill>
                  <a:srgbClr val="1F487C"/>
                </a:solidFill>
                <a:latin typeface="Calibri"/>
                <a:cs typeface="Calibri"/>
              </a:defRPr>
            </a:lvl1p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12/5/2023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200" b="1" i="0">
                <a:solidFill>
                  <a:srgbClr val="0E6EC5"/>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defRPr sz="1100" b="0" i="0">
                <a:solidFill>
                  <a:srgbClr val="1F487C"/>
                </a:solidFill>
                <a:latin typeface="Calibri"/>
                <a:cs typeface="Calibri"/>
              </a:defRPr>
            </a:lvl1p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12/5/2023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864235" cy="5690870"/>
          </a:xfrm>
          <a:custGeom>
            <a:avLst/>
            <a:gdLst/>
            <a:ahLst/>
            <a:cxnLst/>
            <a:rect l="l" t="t" r="r" b="b"/>
            <a:pathLst>
              <a:path w="864235" h="5690870">
                <a:moveTo>
                  <a:pt x="864108" y="0"/>
                </a:moveTo>
                <a:lnTo>
                  <a:pt x="90279" y="0"/>
                </a:lnTo>
                <a:lnTo>
                  <a:pt x="0" y="889"/>
                </a:lnTo>
                <a:lnTo>
                  <a:pt x="0" y="5690616"/>
                </a:lnTo>
                <a:lnTo>
                  <a:pt x="864108" y="9271"/>
                </a:lnTo>
                <a:lnTo>
                  <a:pt x="864108" y="0"/>
                </a:lnTo>
                <a:close/>
              </a:path>
            </a:pathLst>
          </a:custGeom>
          <a:solidFill>
            <a:srgbClr val="0E6EC5"/>
          </a:solidFill>
        </p:spPr>
        <p:txBody>
          <a:bodyPr wrap="square" lIns="0" tIns="0" rIns="0" bIns="0" rtlCol="0"/>
          <a:lstStyle/>
          <a:p>
            <a:endParaRPr/>
          </a:p>
        </p:txBody>
      </p:sp>
      <p:sp>
        <p:nvSpPr>
          <p:cNvPr id="17" name="bk object 17"/>
          <p:cNvSpPr/>
          <p:nvPr/>
        </p:nvSpPr>
        <p:spPr>
          <a:xfrm>
            <a:off x="9371076" y="0"/>
            <a:ext cx="1219200" cy="6858000"/>
          </a:xfrm>
          <a:custGeom>
            <a:avLst/>
            <a:gdLst/>
            <a:ahLst/>
            <a:cxnLst/>
            <a:rect l="l" t="t" r="r" b="b"/>
            <a:pathLst>
              <a:path w="1219200" h="6858000">
                <a:moveTo>
                  <a:pt x="0" y="0"/>
                </a:moveTo>
                <a:lnTo>
                  <a:pt x="1219200" y="6857999"/>
                </a:lnTo>
              </a:path>
            </a:pathLst>
          </a:custGeom>
          <a:ln w="9144">
            <a:solidFill>
              <a:srgbClr val="0E6EC5"/>
            </a:solidFill>
          </a:ln>
        </p:spPr>
        <p:txBody>
          <a:bodyPr wrap="square" lIns="0" tIns="0" rIns="0" bIns="0" rtlCol="0"/>
          <a:lstStyle/>
          <a:p>
            <a:endParaRPr/>
          </a:p>
        </p:txBody>
      </p:sp>
      <p:sp>
        <p:nvSpPr>
          <p:cNvPr id="18" name="bk object 18"/>
          <p:cNvSpPr/>
          <p:nvPr/>
        </p:nvSpPr>
        <p:spPr>
          <a:xfrm>
            <a:off x="7424928" y="3681984"/>
            <a:ext cx="4763770" cy="3176905"/>
          </a:xfrm>
          <a:custGeom>
            <a:avLst/>
            <a:gdLst/>
            <a:ahLst/>
            <a:cxnLst/>
            <a:rect l="l" t="t" r="r" b="b"/>
            <a:pathLst>
              <a:path w="4763770" h="3176904">
                <a:moveTo>
                  <a:pt x="4763516" y="0"/>
                </a:moveTo>
                <a:lnTo>
                  <a:pt x="0" y="3176586"/>
                </a:lnTo>
              </a:path>
            </a:pathLst>
          </a:custGeom>
          <a:ln w="9144">
            <a:solidFill>
              <a:srgbClr val="0E6EC5"/>
            </a:solidFill>
          </a:ln>
        </p:spPr>
        <p:txBody>
          <a:bodyPr wrap="square" lIns="0" tIns="0" rIns="0" bIns="0" rtlCol="0"/>
          <a:lstStyle/>
          <a:p>
            <a:endParaRPr/>
          </a:p>
        </p:txBody>
      </p:sp>
      <p:sp>
        <p:nvSpPr>
          <p:cNvPr id="19" name="bk object 19"/>
          <p:cNvSpPr/>
          <p:nvPr/>
        </p:nvSpPr>
        <p:spPr>
          <a:xfrm>
            <a:off x="9182100" y="0"/>
            <a:ext cx="3007360" cy="6858000"/>
          </a:xfrm>
          <a:custGeom>
            <a:avLst/>
            <a:gdLst/>
            <a:ahLst/>
            <a:cxnLst/>
            <a:rect l="l" t="t" r="r" b="b"/>
            <a:pathLst>
              <a:path w="3007359" h="6858000">
                <a:moveTo>
                  <a:pt x="3006850" y="0"/>
                </a:moveTo>
                <a:lnTo>
                  <a:pt x="2042483" y="0"/>
                </a:lnTo>
                <a:lnTo>
                  <a:pt x="0" y="6857996"/>
                </a:lnTo>
                <a:lnTo>
                  <a:pt x="3006850" y="6857996"/>
                </a:lnTo>
                <a:lnTo>
                  <a:pt x="3006850" y="0"/>
                </a:lnTo>
                <a:close/>
              </a:path>
            </a:pathLst>
          </a:custGeom>
          <a:solidFill>
            <a:srgbClr val="0E6EC5"/>
          </a:solidFill>
        </p:spPr>
        <p:txBody>
          <a:bodyPr wrap="square" lIns="0" tIns="0" rIns="0" bIns="0" rtlCol="0"/>
          <a:lstStyle/>
          <a:p>
            <a:endParaRPr/>
          </a:p>
        </p:txBody>
      </p:sp>
      <p:sp>
        <p:nvSpPr>
          <p:cNvPr id="20" name="bk object 20"/>
          <p:cNvSpPr/>
          <p:nvPr/>
        </p:nvSpPr>
        <p:spPr>
          <a:xfrm>
            <a:off x="9604334" y="0"/>
            <a:ext cx="2588260" cy="6858000"/>
          </a:xfrm>
          <a:custGeom>
            <a:avLst/>
            <a:gdLst/>
            <a:ahLst/>
            <a:cxnLst/>
            <a:rect l="l" t="t" r="r" b="b"/>
            <a:pathLst>
              <a:path w="2588259" h="6858000">
                <a:moveTo>
                  <a:pt x="2587664" y="0"/>
                </a:moveTo>
                <a:lnTo>
                  <a:pt x="0" y="0"/>
                </a:lnTo>
                <a:lnTo>
                  <a:pt x="1208190" y="6857996"/>
                </a:lnTo>
                <a:lnTo>
                  <a:pt x="2587664" y="6857996"/>
                </a:lnTo>
                <a:lnTo>
                  <a:pt x="2587664" y="0"/>
                </a:lnTo>
                <a:close/>
              </a:path>
            </a:pathLst>
          </a:custGeom>
          <a:solidFill>
            <a:srgbClr val="0E6EC5"/>
          </a:solidFill>
        </p:spPr>
        <p:txBody>
          <a:bodyPr wrap="square" lIns="0" tIns="0" rIns="0" bIns="0" rtlCol="0"/>
          <a:lstStyle/>
          <a:p>
            <a:endParaRPr/>
          </a:p>
        </p:txBody>
      </p:sp>
      <p:sp>
        <p:nvSpPr>
          <p:cNvPr id="21" name="bk object 21"/>
          <p:cNvSpPr/>
          <p:nvPr/>
        </p:nvSpPr>
        <p:spPr>
          <a:xfrm>
            <a:off x="8932164" y="3048000"/>
            <a:ext cx="3260090" cy="3810000"/>
          </a:xfrm>
          <a:custGeom>
            <a:avLst/>
            <a:gdLst/>
            <a:ahLst/>
            <a:cxnLst/>
            <a:rect l="l" t="t" r="r" b="b"/>
            <a:pathLst>
              <a:path w="3260090" h="3810000">
                <a:moveTo>
                  <a:pt x="3259835" y="0"/>
                </a:moveTo>
                <a:lnTo>
                  <a:pt x="0" y="3809999"/>
                </a:lnTo>
                <a:lnTo>
                  <a:pt x="3259835" y="3809999"/>
                </a:lnTo>
                <a:lnTo>
                  <a:pt x="3259835" y="0"/>
                </a:lnTo>
                <a:close/>
              </a:path>
            </a:pathLst>
          </a:custGeom>
          <a:solidFill>
            <a:srgbClr val="0A5294"/>
          </a:solidFill>
        </p:spPr>
        <p:txBody>
          <a:bodyPr wrap="square" lIns="0" tIns="0" rIns="0" bIns="0" rtlCol="0"/>
          <a:lstStyle/>
          <a:p>
            <a:endParaRPr/>
          </a:p>
        </p:txBody>
      </p:sp>
      <p:sp>
        <p:nvSpPr>
          <p:cNvPr id="22" name="bk object 22"/>
          <p:cNvSpPr/>
          <p:nvPr/>
        </p:nvSpPr>
        <p:spPr>
          <a:xfrm>
            <a:off x="9337790" y="0"/>
            <a:ext cx="2851150" cy="6858000"/>
          </a:xfrm>
          <a:custGeom>
            <a:avLst/>
            <a:gdLst/>
            <a:ahLst/>
            <a:cxnLst/>
            <a:rect l="l" t="t" r="r" b="b"/>
            <a:pathLst>
              <a:path w="2851150" h="6858000">
                <a:moveTo>
                  <a:pt x="2851161" y="0"/>
                </a:moveTo>
                <a:lnTo>
                  <a:pt x="0" y="0"/>
                </a:lnTo>
                <a:lnTo>
                  <a:pt x="2467620" y="6857996"/>
                </a:lnTo>
                <a:lnTo>
                  <a:pt x="2851161" y="6857996"/>
                </a:lnTo>
                <a:lnTo>
                  <a:pt x="2851161" y="0"/>
                </a:lnTo>
                <a:close/>
              </a:path>
            </a:pathLst>
          </a:custGeom>
          <a:solidFill>
            <a:srgbClr val="0A5294"/>
          </a:solidFill>
        </p:spPr>
        <p:txBody>
          <a:bodyPr wrap="square" lIns="0" tIns="0" rIns="0" bIns="0" rtlCol="0"/>
          <a:lstStyle/>
          <a:p>
            <a:endParaRPr/>
          </a:p>
        </p:txBody>
      </p:sp>
      <p:sp>
        <p:nvSpPr>
          <p:cNvPr id="23" name="bk object 23"/>
          <p:cNvSpPr/>
          <p:nvPr/>
        </p:nvSpPr>
        <p:spPr>
          <a:xfrm>
            <a:off x="10898124" y="0"/>
            <a:ext cx="1290955" cy="6858000"/>
          </a:xfrm>
          <a:custGeom>
            <a:avLst/>
            <a:gdLst/>
            <a:ahLst/>
            <a:cxnLst/>
            <a:rect l="l" t="t" r="r" b="b"/>
            <a:pathLst>
              <a:path w="1290954" h="6858000">
                <a:moveTo>
                  <a:pt x="1290827" y="0"/>
                </a:moveTo>
                <a:lnTo>
                  <a:pt x="1018958" y="0"/>
                </a:lnTo>
                <a:lnTo>
                  <a:pt x="0" y="6857996"/>
                </a:lnTo>
                <a:lnTo>
                  <a:pt x="1290827" y="6857996"/>
                </a:lnTo>
                <a:lnTo>
                  <a:pt x="1290827" y="0"/>
                </a:lnTo>
                <a:close/>
              </a:path>
            </a:pathLst>
          </a:custGeom>
          <a:solidFill>
            <a:srgbClr val="009DD9"/>
          </a:solidFill>
        </p:spPr>
        <p:txBody>
          <a:bodyPr wrap="square" lIns="0" tIns="0" rIns="0" bIns="0" rtlCol="0"/>
          <a:lstStyle/>
          <a:p>
            <a:endParaRPr/>
          </a:p>
        </p:txBody>
      </p:sp>
      <p:sp>
        <p:nvSpPr>
          <p:cNvPr id="24" name="bk object 24"/>
          <p:cNvSpPr/>
          <p:nvPr/>
        </p:nvSpPr>
        <p:spPr>
          <a:xfrm>
            <a:off x="10940749" y="0"/>
            <a:ext cx="1248410" cy="6858000"/>
          </a:xfrm>
          <a:custGeom>
            <a:avLst/>
            <a:gdLst/>
            <a:ahLst/>
            <a:cxnLst/>
            <a:rect l="l" t="t" r="r" b="b"/>
            <a:pathLst>
              <a:path w="1248409" h="6858000">
                <a:moveTo>
                  <a:pt x="1248203" y="0"/>
                </a:moveTo>
                <a:lnTo>
                  <a:pt x="0" y="0"/>
                </a:lnTo>
                <a:lnTo>
                  <a:pt x="1107740" y="6857996"/>
                </a:lnTo>
                <a:lnTo>
                  <a:pt x="1248203" y="6857996"/>
                </a:lnTo>
                <a:lnTo>
                  <a:pt x="1248203" y="0"/>
                </a:lnTo>
                <a:close/>
              </a:path>
            </a:pathLst>
          </a:custGeom>
          <a:solidFill>
            <a:srgbClr val="0076A2"/>
          </a:solidFill>
        </p:spPr>
        <p:txBody>
          <a:bodyPr wrap="square" lIns="0" tIns="0" rIns="0" bIns="0" rtlCol="0"/>
          <a:lstStyle/>
          <a:p>
            <a:endParaRPr/>
          </a:p>
        </p:txBody>
      </p:sp>
      <p:sp>
        <p:nvSpPr>
          <p:cNvPr id="25" name="bk object 25"/>
          <p:cNvSpPr/>
          <p:nvPr/>
        </p:nvSpPr>
        <p:spPr>
          <a:xfrm>
            <a:off x="10372343" y="3590544"/>
            <a:ext cx="1816735" cy="3267710"/>
          </a:xfrm>
          <a:custGeom>
            <a:avLst/>
            <a:gdLst/>
            <a:ahLst/>
            <a:cxnLst/>
            <a:rect l="l" t="t" r="r" b="b"/>
            <a:pathLst>
              <a:path w="1816734" h="3267709">
                <a:moveTo>
                  <a:pt x="1816607" y="0"/>
                </a:moveTo>
                <a:lnTo>
                  <a:pt x="0" y="3267455"/>
                </a:lnTo>
                <a:lnTo>
                  <a:pt x="1816607" y="3267455"/>
                </a:lnTo>
                <a:lnTo>
                  <a:pt x="1816607" y="0"/>
                </a:lnTo>
                <a:close/>
              </a:path>
            </a:pathLst>
          </a:custGeom>
          <a:solidFill>
            <a:srgbClr val="0A529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1100" b="0" i="0">
                <a:solidFill>
                  <a:srgbClr val="1F487C"/>
                </a:solidFill>
                <a:latin typeface="Calibri"/>
                <a:cs typeface="Calibri"/>
              </a:defRPr>
            </a:lvl1p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12/5/2023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9371076" y="0"/>
            <a:ext cx="1219200" cy="6858000"/>
          </a:xfrm>
          <a:custGeom>
            <a:avLst/>
            <a:gdLst/>
            <a:ahLst/>
            <a:cxnLst/>
            <a:rect l="l" t="t" r="r" b="b"/>
            <a:pathLst>
              <a:path w="1219200" h="6858000">
                <a:moveTo>
                  <a:pt x="0" y="0"/>
                </a:moveTo>
                <a:lnTo>
                  <a:pt x="1219200" y="6857999"/>
                </a:lnTo>
              </a:path>
            </a:pathLst>
          </a:custGeom>
          <a:ln w="9144">
            <a:solidFill>
              <a:srgbClr val="0E6EC5"/>
            </a:solidFill>
          </a:ln>
        </p:spPr>
        <p:txBody>
          <a:bodyPr wrap="square" lIns="0" tIns="0" rIns="0" bIns="0" rtlCol="0"/>
          <a:lstStyle/>
          <a:p>
            <a:endParaRPr/>
          </a:p>
        </p:txBody>
      </p:sp>
      <p:sp>
        <p:nvSpPr>
          <p:cNvPr id="17" name="bk object 17"/>
          <p:cNvSpPr/>
          <p:nvPr/>
        </p:nvSpPr>
        <p:spPr>
          <a:xfrm>
            <a:off x="7424928" y="3681984"/>
            <a:ext cx="4763770" cy="3176905"/>
          </a:xfrm>
          <a:custGeom>
            <a:avLst/>
            <a:gdLst/>
            <a:ahLst/>
            <a:cxnLst/>
            <a:rect l="l" t="t" r="r" b="b"/>
            <a:pathLst>
              <a:path w="4763770" h="3176904">
                <a:moveTo>
                  <a:pt x="4763516" y="0"/>
                </a:moveTo>
                <a:lnTo>
                  <a:pt x="0" y="3176586"/>
                </a:lnTo>
              </a:path>
            </a:pathLst>
          </a:custGeom>
          <a:ln w="9144">
            <a:solidFill>
              <a:srgbClr val="0E6EC5"/>
            </a:solidFill>
          </a:ln>
        </p:spPr>
        <p:txBody>
          <a:bodyPr wrap="square" lIns="0" tIns="0" rIns="0" bIns="0" rtlCol="0"/>
          <a:lstStyle/>
          <a:p>
            <a:endParaRPr/>
          </a:p>
        </p:txBody>
      </p:sp>
      <p:sp>
        <p:nvSpPr>
          <p:cNvPr id="18" name="bk object 18"/>
          <p:cNvSpPr/>
          <p:nvPr/>
        </p:nvSpPr>
        <p:spPr>
          <a:xfrm>
            <a:off x="9182100" y="0"/>
            <a:ext cx="3007360" cy="6858000"/>
          </a:xfrm>
          <a:custGeom>
            <a:avLst/>
            <a:gdLst/>
            <a:ahLst/>
            <a:cxnLst/>
            <a:rect l="l" t="t" r="r" b="b"/>
            <a:pathLst>
              <a:path w="3007359" h="6858000">
                <a:moveTo>
                  <a:pt x="3006850" y="0"/>
                </a:moveTo>
                <a:lnTo>
                  <a:pt x="2042483" y="0"/>
                </a:lnTo>
                <a:lnTo>
                  <a:pt x="0" y="6857996"/>
                </a:lnTo>
                <a:lnTo>
                  <a:pt x="3006850" y="6857996"/>
                </a:lnTo>
                <a:lnTo>
                  <a:pt x="3006850" y="0"/>
                </a:lnTo>
                <a:close/>
              </a:path>
            </a:pathLst>
          </a:custGeom>
          <a:solidFill>
            <a:srgbClr val="0E6EC5"/>
          </a:solidFill>
        </p:spPr>
        <p:txBody>
          <a:bodyPr wrap="square" lIns="0" tIns="0" rIns="0" bIns="0" rtlCol="0"/>
          <a:lstStyle/>
          <a:p>
            <a:endParaRPr/>
          </a:p>
        </p:txBody>
      </p:sp>
      <p:sp>
        <p:nvSpPr>
          <p:cNvPr id="19" name="bk object 19"/>
          <p:cNvSpPr/>
          <p:nvPr/>
        </p:nvSpPr>
        <p:spPr>
          <a:xfrm>
            <a:off x="9604334" y="0"/>
            <a:ext cx="2588260" cy="6858000"/>
          </a:xfrm>
          <a:custGeom>
            <a:avLst/>
            <a:gdLst/>
            <a:ahLst/>
            <a:cxnLst/>
            <a:rect l="l" t="t" r="r" b="b"/>
            <a:pathLst>
              <a:path w="2588259" h="6858000">
                <a:moveTo>
                  <a:pt x="2587664" y="0"/>
                </a:moveTo>
                <a:lnTo>
                  <a:pt x="0" y="0"/>
                </a:lnTo>
                <a:lnTo>
                  <a:pt x="1208190" y="6857996"/>
                </a:lnTo>
                <a:lnTo>
                  <a:pt x="2587664" y="6857996"/>
                </a:lnTo>
                <a:lnTo>
                  <a:pt x="2587664" y="0"/>
                </a:lnTo>
                <a:close/>
              </a:path>
            </a:pathLst>
          </a:custGeom>
          <a:solidFill>
            <a:srgbClr val="0E6EC5"/>
          </a:solidFill>
        </p:spPr>
        <p:txBody>
          <a:bodyPr wrap="square" lIns="0" tIns="0" rIns="0" bIns="0" rtlCol="0"/>
          <a:lstStyle/>
          <a:p>
            <a:endParaRPr/>
          </a:p>
        </p:txBody>
      </p:sp>
      <p:sp>
        <p:nvSpPr>
          <p:cNvPr id="20" name="bk object 20"/>
          <p:cNvSpPr/>
          <p:nvPr/>
        </p:nvSpPr>
        <p:spPr>
          <a:xfrm>
            <a:off x="8932164" y="3048000"/>
            <a:ext cx="3260090" cy="3810000"/>
          </a:xfrm>
          <a:custGeom>
            <a:avLst/>
            <a:gdLst/>
            <a:ahLst/>
            <a:cxnLst/>
            <a:rect l="l" t="t" r="r" b="b"/>
            <a:pathLst>
              <a:path w="3260090" h="3810000">
                <a:moveTo>
                  <a:pt x="3259835" y="0"/>
                </a:moveTo>
                <a:lnTo>
                  <a:pt x="0" y="3809999"/>
                </a:lnTo>
                <a:lnTo>
                  <a:pt x="3259835" y="3809999"/>
                </a:lnTo>
                <a:lnTo>
                  <a:pt x="3259835" y="0"/>
                </a:lnTo>
                <a:close/>
              </a:path>
            </a:pathLst>
          </a:custGeom>
          <a:solidFill>
            <a:srgbClr val="0A5294"/>
          </a:solidFill>
        </p:spPr>
        <p:txBody>
          <a:bodyPr wrap="square" lIns="0" tIns="0" rIns="0" bIns="0" rtlCol="0"/>
          <a:lstStyle/>
          <a:p>
            <a:endParaRPr/>
          </a:p>
        </p:txBody>
      </p:sp>
      <p:sp>
        <p:nvSpPr>
          <p:cNvPr id="21" name="bk object 21"/>
          <p:cNvSpPr/>
          <p:nvPr/>
        </p:nvSpPr>
        <p:spPr>
          <a:xfrm>
            <a:off x="9337790" y="0"/>
            <a:ext cx="2851150" cy="6858000"/>
          </a:xfrm>
          <a:custGeom>
            <a:avLst/>
            <a:gdLst/>
            <a:ahLst/>
            <a:cxnLst/>
            <a:rect l="l" t="t" r="r" b="b"/>
            <a:pathLst>
              <a:path w="2851150" h="6858000">
                <a:moveTo>
                  <a:pt x="2851161" y="0"/>
                </a:moveTo>
                <a:lnTo>
                  <a:pt x="0" y="0"/>
                </a:lnTo>
                <a:lnTo>
                  <a:pt x="2467620" y="6857996"/>
                </a:lnTo>
                <a:lnTo>
                  <a:pt x="2851161" y="6857996"/>
                </a:lnTo>
                <a:lnTo>
                  <a:pt x="2851161" y="0"/>
                </a:lnTo>
                <a:close/>
              </a:path>
            </a:pathLst>
          </a:custGeom>
          <a:solidFill>
            <a:srgbClr val="0A5294"/>
          </a:solidFill>
        </p:spPr>
        <p:txBody>
          <a:bodyPr wrap="square" lIns="0" tIns="0" rIns="0" bIns="0" rtlCol="0"/>
          <a:lstStyle/>
          <a:p>
            <a:endParaRPr/>
          </a:p>
        </p:txBody>
      </p:sp>
      <p:sp>
        <p:nvSpPr>
          <p:cNvPr id="22" name="bk object 22"/>
          <p:cNvSpPr/>
          <p:nvPr/>
        </p:nvSpPr>
        <p:spPr>
          <a:xfrm>
            <a:off x="10898124" y="0"/>
            <a:ext cx="1290955" cy="6858000"/>
          </a:xfrm>
          <a:custGeom>
            <a:avLst/>
            <a:gdLst/>
            <a:ahLst/>
            <a:cxnLst/>
            <a:rect l="l" t="t" r="r" b="b"/>
            <a:pathLst>
              <a:path w="1290954" h="6858000">
                <a:moveTo>
                  <a:pt x="1290827" y="0"/>
                </a:moveTo>
                <a:lnTo>
                  <a:pt x="1018958" y="0"/>
                </a:lnTo>
                <a:lnTo>
                  <a:pt x="0" y="6857996"/>
                </a:lnTo>
                <a:lnTo>
                  <a:pt x="1290827" y="6857996"/>
                </a:lnTo>
                <a:lnTo>
                  <a:pt x="1290827" y="0"/>
                </a:lnTo>
                <a:close/>
              </a:path>
            </a:pathLst>
          </a:custGeom>
          <a:solidFill>
            <a:srgbClr val="009DD9"/>
          </a:solidFill>
        </p:spPr>
        <p:txBody>
          <a:bodyPr wrap="square" lIns="0" tIns="0" rIns="0" bIns="0" rtlCol="0"/>
          <a:lstStyle/>
          <a:p>
            <a:endParaRPr/>
          </a:p>
        </p:txBody>
      </p:sp>
      <p:sp>
        <p:nvSpPr>
          <p:cNvPr id="23" name="bk object 23"/>
          <p:cNvSpPr/>
          <p:nvPr/>
        </p:nvSpPr>
        <p:spPr>
          <a:xfrm>
            <a:off x="10940749" y="0"/>
            <a:ext cx="1248410" cy="6858000"/>
          </a:xfrm>
          <a:custGeom>
            <a:avLst/>
            <a:gdLst/>
            <a:ahLst/>
            <a:cxnLst/>
            <a:rect l="l" t="t" r="r" b="b"/>
            <a:pathLst>
              <a:path w="1248409" h="6858000">
                <a:moveTo>
                  <a:pt x="1248203" y="0"/>
                </a:moveTo>
                <a:lnTo>
                  <a:pt x="0" y="0"/>
                </a:lnTo>
                <a:lnTo>
                  <a:pt x="1107740" y="6857996"/>
                </a:lnTo>
                <a:lnTo>
                  <a:pt x="1248203" y="6857996"/>
                </a:lnTo>
                <a:lnTo>
                  <a:pt x="1248203" y="0"/>
                </a:lnTo>
                <a:close/>
              </a:path>
            </a:pathLst>
          </a:custGeom>
          <a:solidFill>
            <a:srgbClr val="0076A2"/>
          </a:solidFill>
        </p:spPr>
        <p:txBody>
          <a:bodyPr wrap="square" lIns="0" tIns="0" rIns="0" bIns="0" rtlCol="0"/>
          <a:lstStyle/>
          <a:p>
            <a:endParaRPr/>
          </a:p>
        </p:txBody>
      </p:sp>
      <p:sp>
        <p:nvSpPr>
          <p:cNvPr id="24" name="bk object 24"/>
          <p:cNvSpPr/>
          <p:nvPr/>
        </p:nvSpPr>
        <p:spPr>
          <a:xfrm>
            <a:off x="10372343" y="3590544"/>
            <a:ext cx="1816735" cy="3267710"/>
          </a:xfrm>
          <a:custGeom>
            <a:avLst/>
            <a:gdLst/>
            <a:ahLst/>
            <a:cxnLst/>
            <a:rect l="l" t="t" r="r" b="b"/>
            <a:pathLst>
              <a:path w="1816734" h="3267709">
                <a:moveTo>
                  <a:pt x="1816607" y="0"/>
                </a:moveTo>
                <a:lnTo>
                  <a:pt x="0" y="3267455"/>
                </a:lnTo>
                <a:lnTo>
                  <a:pt x="1816607" y="3267455"/>
                </a:lnTo>
                <a:lnTo>
                  <a:pt x="1816607" y="0"/>
                </a:lnTo>
                <a:close/>
              </a:path>
            </a:pathLst>
          </a:custGeom>
          <a:solidFill>
            <a:srgbClr val="0A5294"/>
          </a:solidFill>
        </p:spPr>
        <p:txBody>
          <a:bodyPr wrap="square" lIns="0" tIns="0" rIns="0" bIns="0" rtlCol="0"/>
          <a:lstStyle/>
          <a:p>
            <a:endParaRPr/>
          </a:p>
        </p:txBody>
      </p:sp>
      <p:sp>
        <p:nvSpPr>
          <p:cNvPr id="25" name="bk object 25"/>
          <p:cNvSpPr/>
          <p:nvPr/>
        </p:nvSpPr>
        <p:spPr>
          <a:xfrm>
            <a:off x="0" y="4012691"/>
            <a:ext cx="448309" cy="2845435"/>
          </a:xfrm>
          <a:custGeom>
            <a:avLst/>
            <a:gdLst/>
            <a:ahLst/>
            <a:cxnLst/>
            <a:rect l="l" t="t" r="r" b="b"/>
            <a:pathLst>
              <a:path w="448309" h="2845434">
                <a:moveTo>
                  <a:pt x="0" y="0"/>
                </a:moveTo>
                <a:lnTo>
                  <a:pt x="0" y="2845307"/>
                </a:lnTo>
                <a:lnTo>
                  <a:pt x="448056" y="2845307"/>
                </a:lnTo>
                <a:lnTo>
                  <a:pt x="0" y="0"/>
                </a:lnTo>
                <a:close/>
              </a:path>
            </a:pathLst>
          </a:custGeom>
          <a:solidFill>
            <a:srgbClr val="0E6EC5"/>
          </a:solidFill>
        </p:spPr>
        <p:txBody>
          <a:bodyPr wrap="square" lIns="0" tIns="0" rIns="0" bIns="0" rtlCol="0"/>
          <a:lstStyle/>
          <a:p>
            <a:endParaRPr/>
          </a:p>
        </p:txBody>
      </p:sp>
      <p:sp>
        <p:nvSpPr>
          <p:cNvPr id="2" name="Holder 2"/>
          <p:cNvSpPr>
            <a:spLocks noGrp="1"/>
          </p:cNvSpPr>
          <p:nvPr>
            <p:ph type="title"/>
          </p:nvPr>
        </p:nvSpPr>
        <p:spPr>
          <a:xfrm>
            <a:off x="442976" y="435864"/>
            <a:ext cx="11306047" cy="375920"/>
          </a:xfrm>
          <a:prstGeom prst="rect">
            <a:avLst/>
          </a:prstGeom>
        </p:spPr>
        <p:txBody>
          <a:bodyPr wrap="square" lIns="0" tIns="0" rIns="0" bIns="0">
            <a:spAutoFit/>
          </a:bodyPr>
          <a:lstStyle>
            <a:lvl1pPr>
              <a:defRPr sz="2200" b="1" i="0">
                <a:solidFill>
                  <a:srgbClr val="0E6EC5"/>
                </a:solidFill>
                <a:latin typeface="Trebuchet MS"/>
                <a:cs typeface="Trebuchet MS"/>
              </a:defRPr>
            </a:lvl1pPr>
          </a:lstStyle>
          <a:p>
            <a:endParaRPr/>
          </a:p>
        </p:txBody>
      </p:sp>
      <p:sp>
        <p:nvSpPr>
          <p:cNvPr id="3" name="Holder 3"/>
          <p:cNvSpPr>
            <a:spLocks noGrp="1"/>
          </p:cNvSpPr>
          <p:nvPr>
            <p:ph type="body" idx="1"/>
          </p:nvPr>
        </p:nvSpPr>
        <p:spPr>
          <a:xfrm>
            <a:off x="756310" y="2200909"/>
            <a:ext cx="10679379" cy="216471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154939" y="6426200"/>
            <a:ext cx="3905885" cy="333375"/>
          </a:xfrm>
          <a:prstGeom prst="rect">
            <a:avLst/>
          </a:prstGeom>
        </p:spPr>
        <p:txBody>
          <a:bodyPr wrap="square" lIns="0" tIns="0" rIns="0" bIns="0">
            <a:spAutoFit/>
          </a:bodyPr>
          <a:lstStyle>
            <a:lvl1pPr>
              <a:defRPr sz="1100" b="0" i="0">
                <a:solidFill>
                  <a:srgbClr val="1F487C"/>
                </a:solidFill>
                <a:latin typeface="Calibri"/>
                <a:cs typeface="Calibri"/>
              </a:defRPr>
            </a:lvl1p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12/5/2023</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3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9.png"/><Relationship Id="rId4" Type="http://schemas.openxmlformats.org/officeDocument/2006/relationships/image" Target="../media/image38.png"/></Relationships>
</file>

<file path=ppt/slides/_rels/slide4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 Id="rId4" Type="http://schemas.openxmlformats.org/officeDocument/2006/relationships/image" Target="../media/image49.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2.xml"/><Relationship Id="rId4" Type="http://schemas.openxmlformats.org/officeDocument/2006/relationships/image" Target="../media/image47.png"/></Relationships>
</file>

<file path=ppt/slides/_rels/slide59.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0.xml.rels><?xml version="1.0" encoding="UTF-8" standalone="yes"?>
<Relationships xmlns="http://schemas.openxmlformats.org/package/2006/relationships"><Relationship Id="rId2" Type="http://schemas.openxmlformats.org/officeDocument/2006/relationships/image" Target="../media/image53.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0.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lice.smith@emailprovider.com" TargetMode="External"/><Relationship Id="rId2" Type="http://schemas.openxmlformats.org/officeDocument/2006/relationships/hyperlink" Target="mailto:john@example.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07368" y="4314839"/>
            <a:ext cx="5544616" cy="2954655"/>
          </a:xfrm>
          <a:prstGeom prst="rect">
            <a:avLst/>
          </a:prstGeom>
        </p:spPr>
        <p:txBody>
          <a:bodyPr vert="horz" wrap="square" lIns="0" tIns="0" rIns="0" bIns="0" rtlCol="0">
            <a:spAutoFit/>
          </a:bodyPr>
          <a:lstStyle/>
          <a:p>
            <a:pPr marL="12700" algn="ctr">
              <a:lnSpc>
                <a:spcPct val="100000"/>
              </a:lnSpc>
            </a:pPr>
            <a:r>
              <a:rPr lang="en-US" sz="4400" b="1" spc="-220" dirty="0">
                <a:solidFill>
                  <a:srgbClr val="7E7E7E"/>
                </a:solidFill>
                <a:latin typeface="Aharoni" panose="02010803020104030203" pitchFamily="2" charset="-79"/>
                <a:cs typeface="Aharoni" panose="02010803020104030203" pitchFamily="2" charset="-79"/>
              </a:rPr>
              <a:t>Data Exploration &amp; Visualization</a:t>
            </a:r>
          </a:p>
          <a:p>
            <a:pPr marL="12700" algn="ctr">
              <a:lnSpc>
                <a:spcPct val="100000"/>
              </a:lnSpc>
            </a:pPr>
            <a:r>
              <a:rPr lang="en-US" sz="4400" b="1" spc="-220" dirty="0">
                <a:solidFill>
                  <a:srgbClr val="7E7E7E"/>
                </a:solidFill>
                <a:latin typeface="Aharoni" panose="02010803020104030203" pitchFamily="2" charset="-79"/>
                <a:cs typeface="Aharoni" panose="02010803020104030203" pitchFamily="2" charset="-79"/>
              </a:rPr>
              <a:t>Unit-</a:t>
            </a:r>
            <a:r>
              <a:rPr lang="en-US" sz="6000" b="1" spc="-220" dirty="0">
                <a:solidFill>
                  <a:srgbClr val="7E7E7E"/>
                </a:solidFill>
                <a:latin typeface="Aharoni" panose="02010803020104030203" pitchFamily="2" charset="-79"/>
                <a:cs typeface="Aharoni" panose="02010803020104030203" pitchFamily="2" charset="-79"/>
              </a:rPr>
              <a:t>2</a:t>
            </a:r>
            <a:endParaRPr lang="en-US" sz="4400" b="1" spc="-220" dirty="0">
              <a:solidFill>
                <a:srgbClr val="7E7E7E"/>
              </a:solidFill>
              <a:latin typeface="Aharoni" panose="02010803020104030203" pitchFamily="2" charset="-79"/>
              <a:cs typeface="Aharoni" panose="02010803020104030203" pitchFamily="2" charset="-79"/>
            </a:endParaRPr>
          </a:p>
          <a:p>
            <a:pPr marL="12700" algn="ctr">
              <a:lnSpc>
                <a:spcPct val="100000"/>
              </a:lnSpc>
            </a:pPr>
            <a:r>
              <a:rPr sz="4400" b="1" spc="-5" dirty="0">
                <a:solidFill>
                  <a:srgbClr val="7E7E7E"/>
                </a:solidFill>
                <a:latin typeface="Aharoni" panose="02010803020104030203" pitchFamily="2" charset="-79"/>
                <a:cs typeface="Aharoni" panose="02010803020104030203" pitchFamily="2" charset="-79"/>
              </a:rPr>
              <a:t> </a:t>
            </a:r>
            <a:endParaRPr sz="4400" dirty="0">
              <a:latin typeface="Aharoni" panose="02010803020104030203" pitchFamily="2" charset="-79"/>
              <a:cs typeface="Aharoni" panose="02010803020104030203" pitchFamily="2" charset="-79"/>
            </a:endParaRPr>
          </a:p>
        </p:txBody>
      </p:sp>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1150"/>
              </a:lnSpc>
            </a:pPr>
            <a:r>
              <a:rPr dirty="0">
                <a:solidFill>
                  <a:srgbClr val="FFFFFF"/>
                </a:solidFill>
              </a:rPr>
              <a:t>Big</a:t>
            </a:r>
            <a:r>
              <a:rPr spc="-15" dirty="0">
                <a:solidFill>
                  <a:srgbClr val="FFFFFF"/>
                </a:solidFill>
              </a:rPr>
              <a:t> </a:t>
            </a:r>
            <a:r>
              <a:rPr dirty="0">
                <a:solidFill>
                  <a:srgbClr val="FFFFFF"/>
                </a:solidFill>
              </a:rPr>
              <a:t>Data</a:t>
            </a:r>
            <a:r>
              <a:rPr spc="-2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5" dirty="0">
                <a:solidFill>
                  <a:srgbClr val="FFFFFF"/>
                </a:solidFill>
              </a:rPr>
              <a:t> </a:t>
            </a:r>
            <a:r>
              <a:rPr dirty="0">
                <a:solidFill>
                  <a:srgbClr val="FFFFFF"/>
                </a:solidFill>
              </a:rPr>
              <a:t>A</a:t>
            </a:r>
            <a:r>
              <a:rPr spc="-5" dirty="0">
                <a:solidFill>
                  <a:srgbClr val="FFFFFF"/>
                </a:solidFill>
              </a:rPr>
              <a:t>n</a:t>
            </a:r>
            <a:r>
              <a:rPr dirty="0">
                <a:solidFill>
                  <a:srgbClr val="FFFFFF"/>
                </a:solidFill>
              </a:rPr>
              <a:t>alytics</a:t>
            </a:r>
            <a:r>
              <a:rPr spc="-35" dirty="0">
                <a:solidFill>
                  <a:srgbClr val="FFFFFF"/>
                </a:solidFill>
              </a:rPr>
              <a:t> </a:t>
            </a:r>
            <a:r>
              <a:rPr spc="-5" dirty="0">
                <a:solidFill>
                  <a:srgbClr val="FFFFFF"/>
                </a:solidFill>
              </a:rPr>
              <a:t>b</a:t>
            </a:r>
            <a:r>
              <a:rPr dirty="0">
                <a:solidFill>
                  <a:srgbClr val="FFFFFF"/>
                </a:solidFill>
              </a:rPr>
              <a:t>y</a:t>
            </a:r>
            <a:r>
              <a:rPr spc="-10" dirty="0">
                <a:solidFill>
                  <a:srgbClr val="FFFFFF"/>
                </a:solidFill>
              </a:rPr>
              <a:t> </a:t>
            </a:r>
            <a:r>
              <a:rPr spc="-5" dirty="0">
                <a:solidFill>
                  <a:srgbClr val="FFFFFF"/>
                </a:solidFill>
              </a:rPr>
              <a:t>See</a:t>
            </a:r>
            <a:r>
              <a:rPr spc="5" dirty="0">
                <a:solidFill>
                  <a:srgbClr val="FFFFFF"/>
                </a:solidFill>
              </a:rPr>
              <a:t>m</a:t>
            </a:r>
            <a:r>
              <a:rPr dirty="0">
                <a:solidFill>
                  <a:srgbClr val="FFFFFF"/>
                </a:solidFill>
              </a:rPr>
              <a:t>a</a:t>
            </a:r>
            <a:r>
              <a:rPr spc="-25" dirty="0">
                <a:solidFill>
                  <a:srgbClr val="FFFFFF"/>
                </a:solidFill>
              </a:rPr>
              <a:t> </a:t>
            </a:r>
            <a:r>
              <a:rPr dirty="0">
                <a:solidFill>
                  <a:srgbClr val="FFFFFF"/>
                </a:solidFill>
              </a:rPr>
              <a:t>Ac</a:t>
            </a:r>
            <a:r>
              <a:rPr spc="-10" dirty="0">
                <a:solidFill>
                  <a:srgbClr val="FFFFFF"/>
                </a:solidFill>
              </a:rPr>
              <a:t>h</a:t>
            </a:r>
            <a:r>
              <a:rPr dirty="0">
                <a:solidFill>
                  <a:srgbClr val="FFFFFF"/>
                </a:solidFill>
              </a:rPr>
              <a:t>arya</a:t>
            </a:r>
            <a:r>
              <a:rPr spc="-10" dirty="0">
                <a:solidFill>
                  <a:srgbClr val="FFFFFF"/>
                </a:solidFill>
              </a:rPr>
              <a:t> </a:t>
            </a:r>
            <a:r>
              <a:rPr dirty="0">
                <a:solidFill>
                  <a:srgbClr val="FFFFFF"/>
                </a:solidFill>
              </a:rPr>
              <a:t>a</a:t>
            </a:r>
            <a:r>
              <a:rPr spc="-5" dirty="0">
                <a:solidFill>
                  <a:srgbClr val="FFFFFF"/>
                </a:solidFill>
              </a:rPr>
              <a:t>n</a:t>
            </a:r>
            <a:r>
              <a:rPr dirty="0">
                <a:solidFill>
                  <a:srgbClr val="FFFFFF"/>
                </a:solidFill>
              </a:rPr>
              <a:t>d</a:t>
            </a:r>
            <a:r>
              <a:rPr spc="-15" dirty="0">
                <a:solidFill>
                  <a:srgbClr val="FFFFFF"/>
                </a:solidFill>
              </a:rPr>
              <a:t> </a:t>
            </a:r>
            <a:r>
              <a:rPr spc="-5" dirty="0">
                <a:solidFill>
                  <a:srgbClr val="FFFFFF"/>
                </a:solidFill>
              </a:rPr>
              <a:t>S</a:t>
            </a:r>
            <a:r>
              <a:rPr spc="-10" dirty="0">
                <a:solidFill>
                  <a:srgbClr val="FFFFFF"/>
                </a:solidFill>
              </a:rPr>
              <a:t>u</a:t>
            </a:r>
            <a:r>
              <a:rPr spc="-5" dirty="0">
                <a:solidFill>
                  <a:srgbClr val="FFFFFF"/>
                </a:solidFill>
              </a:rPr>
              <a:t>bh</a:t>
            </a:r>
            <a:r>
              <a:rPr dirty="0">
                <a:solidFill>
                  <a:srgbClr val="FFFFFF"/>
                </a:solidFill>
              </a:rPr>
              <a:t>as</a:t>
            </a:r>
            <a:r>
              <a:rPr spc="-5" dirty="0">
                <a:solidFill>
                  <a:srgbClr val="FFFFFF"/>
                </a:solidFill>
              </a:rPr>
              <a:t>h</a:t>
            </a:r>
            <a:r>
              <a:rPr dirty="0">
                <a:solidFill>
                  <a:srgbClr val="FFFFFF"/>
                </a:solidFill>
              </a:rPr>
              <a:t>i</a:t>
            </a:r>
            <a:r>
              <a:rPr spc="-10" dirty="0">
                <a:solidFill>
                  <a:srgbClr val="FFFFFF"/>
                </a:solidFill>
              </a:rPr>
              <a:t>n</a:t>
            </a:r>
            <a:r>
              <a:rPr dirty="0">
                <a:solidFill>
                  <a:srgbClr val="FFFFFF"/>
                </a:solidFill>
              </a:rPr>
              <a:t>i</a:t>
            </a:r>
            <a:r>
              <a:rPr spc="-25" dirty="0">
                <a:solidFill>
                  <a:srgbClr val="FFFFFF"/>
                </a:solidFill>
              </a:rPr>
              <a:t> </a:t>
            </a:r>
            <a:r>
              <a:rPr spc="-5" dirty="0">
                <a:solidFill>
                  <a:srgbClr val="FFFFFF"/>
                </a:solidFill>
              </a:rPr>
              <a:t>Ch</a:t>
            </a:r>
            <a:r>
              <a:rPr dirty="0">
                <a:solidFill>
                  <a:srgbClr val="FFFFFF"/>
                </a:solidFill>
              </a:rPr>
              <a:t>ella</a:t>
            </a:r>
            <a:r>
              <a:rPr spc="-10" dirty="0">
                <a:solidFill>
                  <a:srgbClr val="FFFFFF"/>
                </a:solidFill>
              </a:rPr>
              <a:t>p</a:t>
            </a:r>
            <a:r>
              <a:rPr spc="-5" dirty="0">
                <a:solidFill>
                  <a:srgbClr val="FFFFFF"/>
                </a:solidFill>
              </a:rPr>
              <a:t>p</a:t>
            </a:r>
            <a:r>
              <a:rPr dirty="0">
                <a:solidFill>
                  <a:srgbClr val="FFFFFF"/>
                </a:solidFill>
              </a:rPr>
              <a:t>an</a:t>
            </a:r>
          </a:p>
          <a:p>
            <a:pPr marL="12700">
              <a:lnSpc>
                <a:spcPct val="100000"/>
              </a:lnSpc>
            </a:pPr>
            <a:r>
              <a:rPr spc="-5" dirty="0">
                <a:solidFill>
                  <a:srgbClr val="FFFFFF"/>
                </a:solidFill>
              </a:rPr>
              <a:t>C</a:t>
            </a:r>
            <a:r>
              <a:rPr dirty="0">
                <a:solidFill>
                  <a:srgbClr val="FFFFFF"/>
                </a:solidFill>
              </a:rPr>
              <a:t>o</a:t>
            </a:r>
            <a:r>
              <a:rPr spc="-5" dirty="0">
                <a:solidFill>
                  <a:srgbClr val="FFFFFF"/>
                </a:solidFill>
              </a:rPr>
              <a:t>p</a:t>
            </a:r>
            <a:r>
              <a:rPr dirty="0">
                <a:solidFill>
                  <a:srgbClr val="FFFFFF"/>
                </a:solidFill>
              </a:rPr>
              <a:t>yri</a:t>
            </a:r>
            <a:r>
              <a:rPr spc="-10" dirty="0">
                <a:solidFill>
                  <a:srgbClr val="FFFFFF"/>
                </a:solidFill>
              </a:rPr>
              <a:t>g</a:t>
            </a:r>
            <a:r>
              <a:rPr spc="-5" dirty="0">
                <a:solidFill>
                  <a:srgbClr val="FFFFFF"/>
                </a:solidFill>
              </a:rPr>
              <a:t>h</a:t>
            </a:r>
            <a:r>
              <a:rPr dirty="0">
                <a:solidFill>
                  <a:srgbClr val="FFFFFF"/>
                </a:solidFill>
              </a:rPr>
              <a:t>t</a:t>
            </a:r>
            <a:r>
              <a:rPr spc="-30" dirty="0">
                <a:solidFill>
                  <a:srgbClr val="FFFFFF"/>
                </a:solidFill>
              </a:rPr>
              <a:t> </a:t>
            </a:r>
            <a:r>
              <a:rPr dirty="0">
                <a:solidFill>
                  <a:srgbClr val="FFFFFF"/>
                </a:solidFill>
              </a:rPr>
              <a:t>2015,</a:t>
            </a:r>
            <a:r>
              <a:rPr spc="-10" dirty="0">
                <a:solidFill>
                  <a:srgbClr val="FFFFFF"/>
                </a:solidFill>
              </a:rPr>
              <a:t> </a:t>
            </a:r>
            <a:r>
              <a:rPr dirty="0">
                <a:solidFill>
                  <a:srgbClr val="FFFFFF"/>
                </a:solidFill>
              </a:rPr>
              <a:t>WIL</a:t>
            </a:r>
            <a:r>
              <a:rPr spc="-5" dirty="0">
                <a:solidFill>
                  <a:srgbClr val="FFFFFF"/>
                </a:solidFill>
              </a:rPr>
              <a:t>E</a:t>
            </a:r>
            <a:r>
              <a:rPr dirty="0">
                <a:solidFill>
                  <a:srgbClr val="FFFFFF"/>
                </a:solidFill>
              </a:rPr>
              <a:t>Y</a:t>
            </a:r>
            <a:r>
              <a:rPr spc="-10" dirty="0">
                <a:solidFill>
                  <a:srgbClr val="FFFFFF"/>
                </a:solidFill>
              </a:rPr>
              <a:t> </a:t>
            </a:r>
            <a:r>
              <a:rPr dirty="0">
                <a:solidFill>
                  <a:srgbClr val="FFFFFF"/>
                </a:solidFill>
              </a:rPr>
              <a:t>I</a:t>
            </a:r>
            <a:r>
              <a:rPr spc="-10" dirty="0">
                <a:solidFill>
                  <a:srgbClr val="FFFFFF"/>
                </a:solidFill>
              </a:rPr>
              <a:t>N</a:t>
            </a:r>
            <a:r>
              <a:rPr dirty="0">
                <a:solidFill>
                  <a:srgbClr val="FFFFFF"/>
                </a:solidFill>
              </a:rPr>
              <a:t>DIA</a:t>
            </a:r>
            <a:r>
              <a:rPr spc="-15" dirty="0">
                <a:solidFill>
                  <a:srgbClr val="FFFFFF"/>
                </a:solidFill>
              </a:rPr>
              <a:t> </a:t>
            </a:r>
            <a:r>
              <a:rPr dirty="0">
                <a:solidFill>
                  <a:srgbClr val="FFFFFF"/>
                </a:solidFill>
              </a:rPr>
              <a:t>P</a:t>
            </a:r>
            <a:r>
              <a:rPr spc="-5" dirty="0">
                <a:solidFill>
                  <a:srgbClr val="FFFFFF"/>
                </a:solidFill>
              </a:rPr>
              <a:t>VT</a:t>
            </a:r>
            <a:r>
              <a:rPr dirty="0">
                <a:solidFill>
                  <a:srgbClr val="FFFFFF"/>
                </a:solidFill>
              </a:rPr>
              <a:t>.</a:t>
            </a:r>
            <a:r>
              <a:rPr spc="-10" dirty="0">
                <a:solidFill>
                  <a:srgbClr val="FFFFFF"/>
                </a:solidFill>
              </a:rPr>
              <a:t> </a:t>
            </a:r>
            <a:r>
              <a:rPr dirty="0">
                <a:solidFill>
                  <a:srgbClr val="FFFFFF"/>
                </a:solidFill>
              </a:rPr>
              <a:t>L</a:t>
            </a:r>
            <a:r>
              <a:rPr spc="-5" dirty="0">
                <a:solidFill>
                  <a:srgbClr val="FFFFFF"/>
                </a:solidFill>
              </a:rPr>
              <a:t>T</a:t>
            </a:r>
            <a:r>
              <a:rPr spc="5" dirty="0">
                <a:solidFill>
                  <a:srgbClr val="FFFFFF"/>
                </a:solidFill>
              </a:rPr>
              <a:t>D</a:t>
            </a:r>
            <a:r>
              <a:rPr dirty="0">
                <a:solidFill>
                  <a:srgbClr val="FFFFFF"/>
                </a:solidFill>
              </a:rPr>
              <a:t>.</a:t>
            </a:r>
          </a:p>
        </p:txBody>
      </p:sp>
      <p:sp>
        <p:nvSpPr>
          <p:cNvPr id="4" name="TextBox 3">
            <a:extLst>
              <a:ext uri="{FF2B5EF4-FFF2-40B4-BE49-F238E27FC236}">
                <a16:creationId xmlns:a16="http://schemas.microsoft.com/office/drawing/2014/main" id="{833AC7B8-D769-17F0-2D35-F408851F5659}"/>
              </a:ext>
            </a:extLst>
          </p:cNvPr>
          <p:cNvSpPr txBox="1"/>
          <p:nvPr/>
        </p:nvSpPr>
        <p:spPr>
          <a:xfrm>
            <a:off x="5951984" y="5444775"/>
            <a:ext cx="2638007" cy="1015663"/>
          </a:xfrm>
          <a:prstGeom prst="rect">
            <a:avLst/>
          </a:prstGeom>
          <a:noFill/>
        </p:spPr>
        <p:txBody>
          <a:bodyPr wrap="square" rtlCol="0">
            <a:spAutoFit/>
          </a:bodyPr>
          <a:lstStyle/>
          <a:p>
            <a:r>
              <a:rPr lang="en-US" sz="2000" b="1" dirty="0"/>
              <a:t>Dr. SELVA KUMAR S</a:t>
            </a:r>
          </a:p>
          <a:p>
            <a:r>
              <a:rPr lang="en-US" sz="2000" b="1" dirty="0"/>
              <a:t>ASSISTANT PROFESSOR</a:t>
            </a:r>
          </a:p>
          <a:p>
            <a:r>
              <a:rPr lang="en-US" sz="2000" b="1" dirty="0"/>
              <a:t>DEPT. OF CSE</a:t>
            </a:r>
            <a:endParaRPr lang="en-IN" sz="2000" b="1" dirty="0"/>
          </a:p>
        </p:txBody>
      </p:sp>
      <p:pic>
        <p:nvPicPr>
          <p:cNvPr id="1026" name="Picture 2" descr="What is Data?">
            <a:extLst>
              <a:ext uri="{FF2B5EF4-FFF2-40B4-BE49-F238E27FC236}">
                <a16:creationId xmlns:a16="http://schemas.microsoft.com/office/drawing/2014/main" id="{F9956F8A-9CB1-4A7B-96CB-F390555244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408" y="0"/>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xplore Your Interests | hhpathways">
            <a:extLst>
              <a:ext uri="{FF2B5EF4-FFF2-40B4-BE49-F238E27FC236}">
                <a16:creationId xmlns:a16="http://schemas.microsoft.com/office/drawing/2014/main" id="{8F7D4846-A7A0-43EF-86F5-A605B32BCE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7836" y="1188944"/>
            <a:ext cx="2085975" cy="21907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30 Best Data Visualizations of 2023 [Examples]">
            <a:extLst>
              <a:ext uri="{FF2B5EF4-FFF2-40B4-BE49-F238E27FC236}">
                <a16:creationId xmlns:a16="http://schemas.microsoft.com/office/drawing/2014/main" id="{16DFA8DB-278B-45A2-9CD3-78E9F6A9F0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9441" y="2714639"/>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9E167-FEDB-449D-84E8-FD0DCF1E001B}"/>
              </a:ext>
            </a:extLst>
          </p:cNvPr>
          <p:cNvSpPr>
            <a:spLocks noGrp="1"/>
          </p:cNvSpPr>
          <p:nvPr>
            <p:ph type="title"/>
          </p:nvPr>
        </p:nvSpPr>
        <p:spPr/>
        <p:txBody>
          <a:bodyPr/>
          <a:lstStyle/>
          <a:p>
            <a:r>
              <a:rPr lang="en-IN" sz="2400" b="1" i="1" u="none" strike="noStrike" baseline="0" dirty="0">
                <a:latin typeface="PalatinoLinotype-Italic"/>
              </a:rPr>
              <a:t>Format revisioning</a:t>
            </a:r>
            <a:endParaRPr lang="en-IN" dirty="0"/>
          </a:p>
        </p:txBody>
      </p:sp>
      <p:sp>
        <p:nvSpPr>
          <p:cNvPr id="3" name="Text Placeholder 2">
            <a:extLst>
              <a:ext uri="{FF2B5EF4-FFF2-40B4-BE49-F238E27FC236}">
                <a16:creationId xmlns:a16="http://schemas.microsoft.com/office/drawing/2014/main" id="{B8A1131D-FFE8-44A7-BC0B-365680D296B8}"/>
              </a:ext>
            </a:extLst>
          </p:cNvPr>
          <p:cNvSpPr>
            <a:spLocks noGrp="1"/>
          </p:cNvSpPr>
          <p:nvPr>
            <p:ph type="body" idx="1"/>
          </p:nvPr>
        </p:nvSpPr>
        <p:spPr>
          <a:xfrm>
            <a:off x="442977" y="1052736"/>
            <a:ext cx="9037400" cy="3323987"/>
          </a:xfrm>
        </p:spPr>
        <p:txBody>
          <a:bodyPr/>
          <a:lstStyle/>
          <a:p>
            <a:pPr algn="l"/>
            <a:r>
              <a:rPr lang="en-US" sz="1800" b="0" i="1" u="none" strike="noStrike" baseline="0" dirty="0">
                <a:latin typeface="PalatinoLinotype-Italic"/>
              </a:rPr>
              <a:t>Format revisioning </a:t>
            </a:r>
            <a:r>
              <a:rPr lang="en-US" sz="1800" b="0" i="0" u="none" strike="noStrike" baseline="0" dirty="0">
                <a:latin typeface="PalatinoLinotype-Roman"/>
              </a:rPr>
              <a:t>involves converting from one format to another.</a:t>
            </a:r>
          </a:p>
          <a:p>
            <a:endParaRPr lang="en-IN" dirty="0"/>
          </a:p>
          <a:p>
            <a:endParaRPr lang="en-IN" dirty="0"/>
          </a:p>
          <a:p>
            <a:pPr algn="l"/>
            <a:r>
              <a:rPr lang="en-US" b="1" i="0" dirty="0">
                <a:effectLst/>
                <a:latin typeface="Söhne"/>
              </a:rPr>
              <a:t>Format Revisioning Process:</a:t>
            </a:r>
          </a:p>
          <a:p>
            <a:pPr algn="l">
              <a:buFont typeface="+mj-lt"/>
              <a:buAutoNum type="arabicPeriod"/>
            </a:pPr>
            <a:r>
              <a:rPr lang="en-US" b="1" i="0" dirty="0">
                <a:effectLst/>
                <a:latin typeface="Söhne"/>
              </a:rPr>
              <a:t>Identifying Old Format Files</a:t>
            </a:r>
            <a:r>
              <a:rPr lang="en-US" b="0" i="0" dirty="0">
                <a:effectLst/>
                <a:latin typeface="Söhne"/>
              </a:rPr>
              <a:t>: Locate the existing text documents in the older "DOC" format that need to be revised or updated to the newer format.</a:t>
            </a:r>
          </a:p>
          <a:p>
            <a:pPr algn="l">
              <a:buFont typeface="+mj-lt"/>
              <a:buAutoNum type="arabicPeriod"/>
            </a:pPr>
            <a:r>
              <a:rPr lang="en-US" b="1" i="0" dirty="0">
                <a:effectLst/>
                <a:latin typeface="Söhne"/>
              </a:rPr>
              <a:t>Converting to New Format</a:t>
            </a:r>
            <a:r>
              <a:rPr lang="en-US" b="0" i="0" dirty="0">
                <a:effectLst/>
                <a:latin typeface="Söhne"/>
              </a:rPr>
              <a:t>:</a:t>
            </a:r>
          </a:p>
          <a:p>
            <a:pPr marL="742950" lvl="1" indent="-285750" algn="l">
              <a:buFont typeface="+mj-lt"/>
              <a:buAutoNum type="arabicPeriod"/>
            </a:pPr>
            <a:r>
              <a:rPr lang="en-US" b="0" i="0" dirty="0">
                <a:effectLst/>
                <a:latin typeface="Söhne"/>
              </a:rPr>
              <a:t>Use software or tools capable of batch conversion to convert all "DOC" files to the "DOCX" format.</a:t>
            </a:r>
          </a:p>
          <a:p>
            <a:pPr marL="742950" lvl="1" indent="-285750" algn="l">
              <a:buFont typeface="+mj-lt"/>
              <a:buAutoNum type="arabicPeriod"/>
            </a:pPr>
            <a:r>
              <a:rPr lang="en-US" b="0" i="0" dirty="0">
                <a:effectLst/>
                <a:latin typeface="Söhne"/>
              </a:rPr>
              <a:t>Microsoft Word, for instance, allows for batch conversion where multiple "DOC" files can be opened and saved as "DOCX" files.</a:t>
            </a:r>
          </a:p>
          <a:p>
            <a:endParaRPr lang="en-IN" dirty="0"/>
          </a:p>
        </p:txBody>
      </p:sp>
    </p:spTree>
    <p:extLst>
      <p:ext uri="{BB962C8B-B14F-4D97-AF65-F5344CB8AC3E}">
        <p14:creationId xmlns:p14="http://schemas.microsoft.com/office/powerpoint/2010/main" val="131853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61B6-F514-4A9D-A9F8-0945C7DDB0F1}"/>
              </a:ext>
            </a:extLst>
          </p:cNvPr>
          <p:cNvSpPr>
            <a:spLocks noGrp="1"/>
          </p:cNvSpPr>
          <p:nvPr>
            <p:ph type="title"/>
          </p:nvPr>
        </p:nvSpPr>
        <p:spPr>
          <a:xfrm>
            <a:off x="442977" y="435864"/>
            <a:ext cx="8677360" cy="369332"/>
          </a:xfrm>
        </p:spPr>
        <p:txBody>
          <a:bodyPr/>
          <a:lstStyle/>
          <a:p>
            <a:r>
              <a:rPr lang="en-IN" sz="2400" b="1" i="1" u="none" strike="noStrike" baseline="0" dirty="0">
                <a:latin typeface="PalatinoLinotype-Italic"/>
              </a:rPr>
              <a:t>Data derivation</a:t>
            </a:r>
            <a:endParaRPr lang="en-IN" dirty="0"/>
          </a:p>
        </p:txBody>
      </p:sp>
      <p:sp>
        <p:nvSpPr>
          <p:cNvPr id="3" name="Text Placeholder 2">
            <a:extLst>
              <a:ext uri="{FF2B5EF4-FFF2-40B4-BE49-F238E27FC236}">
                <a16:creationId xmlns:a16="http://schemas.microsoft.com/office/drawing/2014/main" id="{F5B99D75-CDAB-48B9-B16D-E066FDA4FCC9}"/>
              </a:ext>
            </a:extLst>
          </p:cNvPr>
          <p:cNvSpPr>
            <a:spLocks noGrp="1"/>
          </p:cNvSpPr>
          <p:nvPr>
            <p:ph type="body" idx="1"/>
          </p:nvPr>
        </p:nvSpPr>
        <p:spPr>
          <a:xfrm>
            <a:off x="434251" y="1052736"/>
            <a:ext cx="9253001" cy="6647974"/>
          </a:xfrm>
        </p:spPr>
        <p:txBody>
          <a:bodyPr/>
          <a:lstStyle/>
          <a:p>
            <a:pPr algn="l"/>
            <a:r>
              <a:rPr lang="en-US" sz="1800" b="0" i="1" u="none" strike="noStrike" baseline="0" dirty="0">
                <a:latin typeface="PalatinoLinotype-Italic"/>
              </a:rPr>
              <a:t>Data derivation </a:t>
            </a:r>
            <a:r>
              <a:rPr lang="en-US" sz="1800" b="0" i="0" u="none" strike="noStrike" baseline="0" dirty="0">
                <a:latin typeface="PalatinoLinotype-Roman"/>
              </a:rPr>
              <a:t>consists of creating a set of rules to generate more information</a:t>
            </a:r>
          </a:p>
          <a:p>
            <a:pPr algn="l"/>
            <a:r>
              <a:rPr lang="en-IN" sz="1800" b="0" i="0" u="none" strike="noStrike" baseline="0" dirty="0">
                <a:latin typeface="PalatinoLinotype-Roman"/>
              </a:rPr>
              <a:t>from the data source.</a:t>
            </a:r>
          </a:p>
          <a:p>
            <a:pPr algn="l"/>
            <a:endParaRPr lang="en-IN" dirty="0">
              <a:latin typeface="PalatinoLinotype-Roman"/>
            </a:endParaRPr>
          </a:p>
          <a:p>
            <a:pPr algn="l"/>
            <a:r>
              <a:rPr lang="en-IN" sz="1800" b="0" i="0" u="none" strike="noStrike" baseline="0" dirty="0">
                <a:latin typeface="PalatinoLinotype-Roman"/>
              </a:rPr>
              <a:t>Example:</a:t>
            </a:r>
          </a:p>
          <a:p>
            <a:pPr algn="l"/>
            <a:endParaRPr lang="en-IN" dirty="0">
              <a:latin typeface="PalatinoLinotype-Roman"/>
            </a:endParaRPr>
          </a:p>
          <a:p>
            <a:pPr algn="l"/>
            <a:endParaRPr lang="en-IN" sz="1800" b="0" i="0" u="none" strike="noStrike" baseline="0" dirty="0">
              <a:latin typeface="PalatinoLinotype-Roman"/>
            </a:endParaRPr>
          </a:p>
          <a:p>
            <a:pPr algn="l"/>
            <a:endParaRPr lang="en-IN" dirty="0">
              <a:latin typeface="PalatinoLinotype-Roman"/>
            </a:endParaRPr>
          </a:p>
          <a:p>
            <a:pPr algn="l"/>
            <a:endParaRPr lang="en-IN" sz="1800" b="0" i="0" u="none" strike="noStrike" baseline="0" dirty="0">
              <a:latin typeface="PalatinoLinotype-Roman"/>
            </a:endParaRPr>
          </a:p>
          <a:p>
            <a:pPr algn="l"/>
            <a:endParaRPr lang="en-IN" sz="1800" b="0" i="0" u="none" strike="noStrike" baseline="0" dirty="0">
              <a:latin typeface="PalatinoLinotype-Roman"/>
            </a:endParaRPr>
          </a:p>
          <a:p>
            <a:pPr algn="l"/>
            <a:endParaRPr lang="en-IN" sz="1800" b="0" i="0" u="none" strike="noStrike" baseline="0" dirty="0">
              <a:latin typeface="PalatinoLinotype-Roman"/>
            </a:endParaRPr>
          </a:p>
          <a:p>
            <a:pPr marL="342900" indent="-342900" algn="l">
              <a:buAutoNum type="arabicPeriod"/>
            </a:pPr>
            <a:r>
              <a:rPr lang="en-US" b="1" i="0" dirty="0">
                <a:effectLst/>
                <a:latin typeface="Söhne"/>
              </a:rPr>
              <a:t>Creating a New Column - Total Sales</a:t>
            </a:r>
            <a:r>
              <a:rPr lang="en-US" b="0" i="0" dirty="0">
                <a:solidFill>
                  <a:srgbClr val="0F0F0F"/>
                </a:solidFill>
                <a:effectLst/>
                <a:latin typeface="Söhne"/>
              </a:rPr>
              <a:t>: </a:t>
            </a:r>
            <a:r>
              <a:rPr lang="en-IN" b="1" i="0" dirty="0">
                <a:solidFill>
                  <a:srgbClr val="111827"/>
                </a:solidFill>
                <a:effectLst/>
                <a:latin typeface="Söhne Mono"/>
              </a:rPr>
              <a:t> </a:t>
            </a:r>
            <a:r>
              <a:rPr lang="en-IN" b="1" i="0" dirty="0" err="1">
                <a:solidFill>
                  <a:srgbClr val="111827"/>
                </a:solidFill>
                <a:effectLst/>
                <a:latin typeface="Söhne Mono"/>
              </a:rPr>
              <a:t>Units_Sold</a:t>
            </a:r>
            <a:r>
              <a:rPr lang="en-IN" b="1" i="0" dirty="0">
                <a:solidFill>
                  <a:srgbClr val="111827"/>
                </a:solidFill>
                <a:effectLst/>
                <a:latin typeface="Söhne Mono"/>
              </a:rPr>
              <a:t> * Revenue</a:t>
            </a:r>
          </a:p>
          <a:p>
            <a:pPr marL="342900" indent="-342900" algn="l">
              <a:buAutoNum type="arabicPeriod"/>
            </a:pPr>
            <a:endParaRPr lang="en-IN" b="1" dirty="0">
              <a:solidFill>
                <a:srgbClr val="111827"/>
              </a:solidFill>
              <a:latin typeface="Söhne Mono"/>
            </a:endParaRPr>
          </a:p>
          <a:p>
            <a:pPr marL="342900" indent="-342900" algn="l">
              <a:buAutoNum type="arabicPeriod"/>
            </a:pPr>
            <a:endParaRPr lang="en-IN" b="1" dirty="0">
              <a:solidFill>
                <a:srgbClr val="111827"/>
              </a:solidFill>
              <a:latin typeface="Söhne Mono"/>
            </a:endParaRPr>
          </a:p>
          <a:p>
            <a:pPr marL="342900" indent="-342900" algn="l">
              <a:buAutoNum type="arabicPeriod"/>
            </a:pPr>
            <a:endParaRPr lang="en-IN" b="1" dirty="0">
              <a:solidFill>
                <a:srgbClr val="111827"/>
              </a:solidFill>
              <a:latin typeface="Söhne Mono"/>
            </a:endParaRPr>
          </a:p>
          <a:p>
            <a:pPr marL="342900" indent="-342900" algn="l">
              <a:buAutoNum type="arabicPeriod"/>
            </a:pPr>
            <a:endParaRPr lang="en-IN" b="1" dirty="0">
              <a:solidFill>
                <a:srgbClr val="111827"/>
              </a:solidFill>
              <a:latin typeface="Söhne Mono"/>
            </a:endParaRPr>
          </a:p>
          <a:p>
            <a:pPr marL="342900" indent="-342900" algn="l">
              <a:buAutoNum type="arabicPeriod"/>
            </a:pPr>
            <a:endParaRPr lang="en-IN" b="1" dirty="0">
              <a:solidFill>
                <a:srgbClr val="111827"/>
              </a:solidFill>
              <a:latin typeface="Söhne Mono"/>
            </a:endParaRPr>
          </a:p>
          <a:p>
            <a:pPr marL="342900" indent="-342900" algn="l">
              <a:buAutoNum type="arabicPeriod"/>
            </a:pPr>
            <a:r>
              <a:rPr lang="en-IN" b="1" i="0" dirty="0">
                <a:effectLst/>
                <a:latin typeface="Söhne"/>
              </a:rPr>
              <a:t>Deriving Monthly Sales Data</a:t>
            </a:r>
            <a:r>
              <a:rPr lang="en-IN" b="0" i="0" dirty="0">
                <a:solidFill>
                  <a:srgbClr val="0F0F0F"/>
                </a:solidFill>
                <a:effectLst/>
                <a:latin typeface="Söhne"/>
              </a:rPr>
              <a:t>:</a:t>
            </a:r>
            <a:r>
              <a:rPr lang="en-IN" b="1" i="0" dirty="0">
                <a:solidFill>
                  <a:srgbClr val="111827"/>
                </a:solidFill>
                <a:effectLst/>
                <a:latin typeface="Söhne Mono"/>
              </a:rPr>
              <a:t> Sum the </a:t>
            </a:r>
            <a:r>
              <a:rPr lang="en-IN" b="1" i="0" dirty="0" err="1">
                <a:solidFill>
                  <a:srgbClr val="111827"/>
                </a:solidFill>
                <a:effectLst/>
                <a:latin typeface="Söhne Mono"/>
              </a:rPr>
              <a:t>Total_sales</a:t>
            </a:r>
            <a:endParaRPr lang="en-IN" dirty="0">
              <a:latin typeface="PalatinoLinotype-Roman"/>
            </a:endParaRPr>
          </a:p>
          <a:p>
            <a:pPr algn="l"/>
            <a:endParaRPr lang="en-IN" sz="1800" b="0" i="0" u="none" strike="noStrike" baseline="0" dirty="0">
              <a:latin typeface="PalatinoLinotype-Roman"/>
            </a:endParaRPr>
          </a:p>
          <a:p>
            <a:pPr algn="l"/>
            <a:endParaRPr lang="en-IN" dirty="0">
              <a:latin typeface="PalatinoLinotype-Roman"/>
            </a:endParaRPr>
          </a:p>
          <a:p>
            <a:pPr algn="l"/>
            <a:endParaRPr lang="en-IN" sz="1800" b="0" i="0" u="none" strike="noStrike" baseline="0" dirty="0">
              <a:latin typeface="PalatinoLinotype-Roman"/>
            </a:endParaRPr>
          </a:p>
          <a:p>
            <a:pPr algn="l"/>
            <a:endParaRPr lang="en-IN" dirty="0">
              <a:latin typeface="PalatinoLinotype-Roman"/>
            </a:endParaRPr>
          </a:p>
          <a:p>
            <a:pPr algn="l"/>
            <a:endParaRPr lang="en-IN" sz="1800" b="0" i="0" u="none" strike="noStrike" baseline="0" dirty="0">
              <a:latin typeface="PalatinoLinotype-Roman"/>
            </a:endParaRPr>
          </a:p>
          <a:p>
            <a:pPr algn="l"/>
            <a:endParaRPr lang="en-IN" sz="1800" b="0" i="0" u="none" strike="noStrike" baseline="0" dirty="0">
              <a:latin typeface="PalatinoLinotype-Roman"/>
            </a:endParaRPr>
          </a:p>
          <a:p>
            <a:endParaRPr lang="en-IN" dirty="0"/>
          </a:p>
        </p:txBody>
      </p:sp>
      <p:pic>
        <p:nvPicPr>
          <p:cNvPr id="5" name="Picture 4">
            <a:extLst>
              <a:ext uri="{FF2B5EF4-FFF2-40B4-BE49-F238E27FC236}">
                <a16:creationId xmlns:a16="http://schemas.microsoft.com/office/drawing/2014/main" id="{24D46A80-79CF-4884-AEF3-480C99BBC5F2}"/>
              </a:ext>
            </a:extLst>
          </p:cNvPr>
          <p:cNvPicPr>
            <a:picLocks noChangeAspect="1"/>
          </p:cNvPicPr>
          <p:nvPr/>
        </p:nvPicPr>
        <p:blipFill>
          <a:blip r:embed="rId2"/>
          <a:stretch>
            <a:fillRect/>
          </a:stretch>
        </p:blipFill>
        <p:spPr>
          <a:xfrm>
            <a:off x="1559496" y="2281979"/>
            <a:ext cx="6697010" cy="1400370"/>
          </a:xfrm>
          <a:prstGeom prst="rect">
            <a:avLst/>
          </a:prstGeom>
        </p:spPr>
      </p:pic>
      <p:pic>
        <p:nvPicPr>
          <p:cNvPr id="10" name="Picture 9">
            <a:extLst>
              <a:ext uri="{FF2B5EF4-FFF2-40B4-BE49-F238E27FC236}">
                <a16:creationId xmlns:a16="http://schemas.microsoft.com/office/drawing/2014/main" id="{EF6ADA92-2AD2-46E5-871E-62B8B6C6C6EA}"/>
              </a:ext>
            </a:extLst>
          </p:cNvPr>
          <p:cNvPicPr>
            <a:picLocks noChangeAspect="1"/>
          </p:cNvPicPr>
          <p:nvPr/>
        </p:nvPicPr>
        <p:blipFill>
          <a:blip r:embed="rId3"/>
          <a:stretch>
            <a:fillRect/>
          </a:stretch>
        </p:blipFill>
        <p:spPr>
          <a:xfrm>
            <a:off x="2639616" y="4036514"/>
            <a:ext cx="6716062" cy="1409897"/>
          </a:xfrm>
          <a:prstGeom prst="rect">
            <a:avLst/>
          </a:prstGeom>
        </p:spPr>
      </p:pic>
      <p:pic>
        <p:nvPicPr>
          <p:cNvPr id="12" name="Picture 11">
            <a:extLst>
              <a:ext uri="{FF2B5EF4-FFF2-40B4-BE49-F238E27FC236}">
                <a16:creationId xmlns:a16="http://schemas.microsoft.com/office/drawing/2014/main" id="{E2F5BF60-2337-4DAF-9324-5DE813A7CDCD}"/>
              </a:ext>
            </a:extLst>
          </p:cNvPr>
          <p:cNvPicPr>
            <a:picLocks noChangeAspect="1"/>
          </p:cNvPicPr>
          <p:nvPr/>
        </p:nvPicPr>
        <p:blipFill>
          <a:blip r:embed="rId4"/>
          <a:stretch>
            <a:fillRect/>
          </a:stretch>
        </p:blipFill>
        <p:spPr>
          <a:xfrm>
            <a:off x="2389147" y="5800577"/>
            <a:ext cx="6677957" cy="1057423"/>
          </a:xfrm>
          <a:prstGeom prst="rect">
            <a:avLst/>
          </a:prstGeom>
        </p:spPr>
      </p:pic>
    </p:spTree>
    <p:extLst>
      <p:ext uri="{BB962C8B-B14F-4D97-AF65-F5344CB8AC3E}">
        <p14:creationId xmlns:p14="http://schemas.microsoft.com/office/powerpoint/2010/main" val="1777030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009E3-BC96-42A8-B67A-5E65267AED8A}"/>
              </a:ext>
            </a:extLst>
          </p:cNvPr>
          <p:cNvSpPr>
            <a:spLocks noGrp="1"/>
          </p:cNvSpPr>
          <p:nvPr>
            <p:ph type="title"/>
          </p:nvPr>
        </p:nvSpPr>
        <p:spPr/>
        <p:txBody>
          <a:bodyPr/>
          <a:lstStyle/>
          <a:p>
            <a:r>
              <a:rPr lang="en-IN" sz="2400" b="1" i="1" u="none" strike="noStrike" baseline="0" dirty="0">
                <a:latin typeface="PalatinoLinotype-Italic"/>
              </a:rPr>
              <a:t>Data aggregation</a:t>
            </a:r>
            <a:endParaRPr lang="en-IN" dirty="0"/>
          </a:p>
        </p:txBody>
      </p:sp>
      <p:sp>
        <p:nvSpPr>
          <p:cNvPr id="3" name="Text Placeholder 2">
            <a:extLst>
              <a:ext uri="{FF2B5EF4-FFF2-40B4-BE49-F238E27FC236}">
                <a16:creationId xmlns:a16="http://schemas.microsoft.com/office/drawing/2014/main" id="{001A0CF1-F97F-4A97-848D-180AE00F7D3E}"/>
              </a:ext>
            </a:extLst>
          </p:cNvPr>
          <p:cNvSpPr>
            <a:spLocks noGrp="1"/>
          </p:cNvSpPr>
          <p:nvPr>
            <p:ph type="body" idx="1"/>
          </p:nvPr>
        </p:nvSpPr>
        <p:spPr>
          <a:xfrm>
            <a:off x="449119" y="1251729"/>
            <a:ext cx="9175274" cy="6924973"/>
          </a:xfrm>
        </p:spPr>
        <p:txBody>
          <a:bodyPr/>
          <a:lstStyle/>
          <a:p>
            <a:pPr algn="l"/>
            <a:r>
              <a:rPr lang="en-US" sz="1800" b="0" i="1" u="none" strike="noStrike" baseline="0" dirty="0">
                <a:latin typeface="PalatinoLinotype-Italic"/>
              </a:rPr>
              <a:t>Data aggregation </a:t>
            </a:r>
            <a:r>
              <a:rPr lang="en-US" sz="1800" b="0" i="0" u="none" strike="noStrike" baseline="0" dirty="0">
                <a:latin typeface="PalatinoLinotype-Roman"/>
              </a:rPr>
              <a:t>involves searching, extracting, summarizing, and preserving important information in different types of reporting systems.</a:t>
            </a:r>
          </a:p>
          <a:p>
            <a:pPr algn="l"/>
            <a:endParaRPr lang="en-US" dirty="0">
              <a:latin typeface="PalatinoLinotype-Roman"/>
            </a:endParaRPr>
          </a:p>
          <a:p>
            <a:pPr algn="l"/>
            <a:r>
              <a:rPr lang="en-US" sz="1800" b="0" i="0" u="none" strike="noStrike" baseline="0" dirty="0">
                <a:latin typeface="PalatinoLinotype-Roman"/>
              </a:rPr>
              <a:t>Example:</a:t>
            </a: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marL="342900" indent="-342900" algn="l">
              <a:buAutoNum type="arabicPeriod"/>
            </a:pPr>
            <a:r>
              <a:rPr lang="en-IN" b="1" i="0" dirty="0">
                <a:effectLst/>
                <a:latin typeface="Söhne"/>
              </a:rPr>
              <a:t>Summarizing Daily Sales</a:t>
            </a:r>
            <a:r>
              <a:rPr lang="en-IN" b="0" i="0" dirty="0">
                <a:solidFill>
                  <a:srgbClr val="0F0F0F"/>
                </a:solidFill>
                <a:effectLst/>
                <a:latin typeface="Söhne"/>
              </a:rPr>
              <a:t>:</a:t>
            </a:r>
          </a:p>
          <a:p>
            <a:pPr marL="342900" indent="-342900" algn="l">
              <a:buAutoNum type="arabicPeriod"/>
            </a:pPr>
            <a:endParaRPr lang="en-IN" dirty="0">
              <a:solidFill>
                <a:srgbClr val="0F0F0F"/>
              </a:solidFill>
              <a:latin typeface="Söhne"/>
            </a:endParaRPr>
          </a:p>
          <a:p>
            <a:pPr marL="342900" indent="-342900" algn="l">
              <a:buAutoNum type="arabicPeriod"/>
            </a:pPr>
            <a:endParaRPr lang="en-IN" dirty="0">
              <a:solidFill>
                <a:srgbClr val="0F0F0F"/>
              </a:solidFill>
              <a:latin typeface="Söhne"/>
            </a:endParaRPr>
          </a:p>
          <a:p>
            <a:pPr marL="342900" indent="-342900" algn="l">
              <a:buAutoNum type="arabicPeriod"/>
            </a:pPr>
            <a:endParaRPr lang="en-IN" dirty="0">
              <a:solidFill>
                <a:srgbClr val="0F0F0F"/>
              </a:solidFill>
              <a:latin typeface="Söhne"/>
            </a:endParaRPr>
          </a:p>
          <a:p>
            <a:pPr marL="342900" indent="-342900" algn="l">
              <a:buAutoNum type="arabicPeriod"/>
            </a:pPr>
            <a:endParaRPr lang="en-IN" dirty="0">
              <a:solidFill>
                <a:srgbClr val="0F0F0F"/>
              </a:solidFill>
              <a:latin typeface="Söhne"/>
            </a:endParaRPr>
          </a:p>
          <a:p>
            <a:pPr marL="342900" indent="-342900" algn="l">
              <a:buAutoNum type="arabicPeriod"/>
            </a:pPr>
            <a:r>
              <a:rPr lang="en-IN" b="1" i="0" dirty="0">
                <a:effectLst/>
                <a:latin typeface="Söhne"/>
              </a:rPr>
              <a:t>Calculating Monthly Revenue</a:t>
            </a:r>
            <a:r>
              <a:rPr lang="en-IN" b="0" i="0" dirty="0">
                <a:solidFill>
                  <a:srgbClr val="0F0F0F"/>
                </a:solidFill>
                <a:effectLst/>
                <a:latin typeface="Söhne"/>
              </a:rPr>
              <a:t>:</a:t>
            </a:r>
          </a:p>
          <a:p>
            <a:pPr marL="342900" indent="-342900" algn="l">
              <a:buAutoNum type="arabicPeriod"/>
            </a:pPr>
            <a:endParaRPr lang="en-US" sz="1800" b="0" i="0" u="none" strike="noStrike" baseline="0"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sz="1800" b="0" i="0" u="none" strike="noStrike" baseline="0" dirty="0">
              <a:latin typeface="PalatinoLinotype-Roman"/>
            </a:endParaRPr>
          </a:p>
          <a:p>
            <a:endParaRPr lang="en-IN" dirty="0"/>
          </a:p>
        </p:txBody>
      </p:sp>
      <p:pic>
        <p:nvPicPr>
          <p:cNvPr id="5" name="Picture 4">
            <a:extLst>
              <a:ext uri="{FF2B5EF4-FFF2-40B4-BE49-F238E27FC236}">
                <a16:creationId xmlns:a16="http://schemas.microsoft.com/office/drawing/2014/main" id="{991BC115-80A4-4641-8EDE-2B0C697C1DB7}"/>
              </a:ext>
            </a:extLst>
          </p:cNvPr>
          <p:cNvPicPr>
            <a:picLocks noChangeAspect="1"/>
          </p:cNvPicPr>
          <p:nvPr/>
        </p:nvPicPr>
        <p:blipFill>
          <a:blip r:embed="rId2"/>
          <a:stretch>
            <a:fillRect/>
          </a:stretch>
        </p:blipFill>
        <p:spPr>
          <a:xfrm>
            <a:off x="1559496" y="2132856"/>
            <a:ext cx="6725589" cy="1714739"/>
          </a:xfrm>
          <a:prstGeom prst="rect">
            <a:avLst/>
          </a:prstGeom>
        </p:spPr>
      </p:pic>
      <p:pic>
        <p:nvPicPr>
          <p:cNvPr id="7" name="Picture 6">
            <a:extLst>
              <a:ext uri="{FF2B5EF4-FFF2-40B4-BE49-F238E27FC236}">
                <a16:creationId xmlns:a16="http://schemas.microsoft.com/office/drawing/2014/main" id="{9270C648-2733-4027-BAFF-3C7BB607C76B}"/>
              </a:ext>
            </a:extLst>
          </p:cNvPr>
          <p:cNvPicPr>
            <a:picLocks noChangeAspect="1"/>
          </p:cNvPicPr>
          <p:nvPr/>
        </p:nvPicPr>
        <p:blipFill>
          <a:blip r:embed="rId3"/>
          <a:stretch>
            <a:fillRect/>
          </a:stretch>
        </p:blipFill>
        <p:spPr>
          <a:xfrm>
            <a:off x="3503712" y="3847319"/>
            <a:ext cx="6706536" cy="1733792"/>
          </a:xfrm>
          <a:prstGeom prst="rect">
            <a:avLst/>
          </a:prstGeom>
        </p:spPr>
      </p:pic>
      <p:pic>
        <p:nvPicPr>
          <p:cNvPr id="9" name="Picture 8">
            <a:extLst>
              <a:ext uri="{FF2B5EF4-FFF2-40B4-BE49-F238E27FC236}">
                <a16:creationId xmlns:a16="http://schemas.microsoft.com/office/drawing/2014/main" id="{28396B29-DB78-4AC0-A24A-BA254C0CC95C}"/>
              </a:ext>
            </a:extLst>
          </p:cNvPr>
          <p:cNvPicPr>
            <a:picLocks noChangeAspect="1"/>
          </p:cNvPicPr>
          <p:nvPr/>
        </p:nvPicPr>
        <p:blipFill>
          <a:blip r:embed="rId4"/>
          <a:stretch>
            <a:fillRect/>
          </a:stretch>
        </p:blipFill>
        <p:spPr>
          <a:xfrm>
            <a:off x="3719736" y="5548577"/>
            <a:ext cx="4337295" cy="1334553"/>
          </a:xfrm>
          <a:prstGeom prst="rect">
            <a:avLst/>
          </a:prstGeom>
        </p:spPr>
      </p:pic>
    </p:spTree>
    <p:extLst>
      <p:ext uri="{BB962C8B-B14F-4D97-AF65-F5344CB8AC3E}">
        <p14:creationId xmlns:p14="http://schemas.microsoft.com/office/powerpoint/2010/main" val="2184309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A987A-F64F-4DD6-9435-E964B1156BA7}"/>
              </a:ext>
            </a:extLst>
          </p:cNvPr>
          <p:cNvSpPr>
            <a:spLocks noGrp="1"/>
          </p:cNvSpPr>
          <p:nvPr>
            <p:ph type="title"/>
          </p:nvPr>
        </p:nvSpPr>
        <p:spPr/>
        <p:txBody>
          <a:bodyPr/>
          <a:lstStyle/>
          <a:p>
            <a:r>
              <a:rPr lang="en-IN" sz="2400" b="1" i="1" u="none" strike="noStrike" baseline="0" dirty="0">
                <a:latin typeface="PalatinoLinotype-Italic"/>
              </a:rPr>
              <a:t>Data integration</a:t>
            </a:r>
            <a:endParaRPr lang="en-IN" dirty="0"/>
          </a:p>
        </p:txBody>
      </p:sp>
      <p:sp>
        <p:nvSpPr>
          <p:cNvPr id="3" name="Text Placeholder 2">
            <a:extLst>
              <a:ext uri="{FF2B5EF4-FFF2-40B4-BE49-F238E27FC236}">
                <a16:creationId xmlns:a16="http://schemas.microsoft.com/office/drawing/2014/main" id="{2C4A7089-FD55-4A09-B867-6825231BF3C9}"/>
              </a:ext>
            </a:extLst>
          </p:cNvPr>
          <p:cNvSpPr>
            <a:spLocks noGrp="1"/>
          </p:cNvSpPr>
          <p:nvPr>
            <p:ph type="body" idx="1"/>
          </p:nvPr>
        </p:nvSpPr>
        <p:spPr>
          <a:xfrm>
            <a:off x="442976" y="1124744"/>
            <a:ext cx="9541455" cy="4708981"/>
          </a:xfrm>
        </p:spPr>
        <p:txBody>
          <a:bodyPr/>
          <a:lstStyle/>
          <a:p>
            <a:pPr algn="l"/>
            <a:r>
              <a:rPr lang="en-US" sz="1800" b="0" i="1" u="none" strike="noStrike" baseline="0" dirty="0">
                <a:latin typeface="PalatinoLinotype-Italic"/>
              </a:rPr>
              <a:t>Data integration </a:t>
            </a:r>
            <a:r>
              <a:rPr lang="en-US" sz="1800" b="0" i="0" u="none" strike="noStrike" baseline="0" dirty="0">
                <a:latin typeface="PalatinoLinotype-Roman"/>
              </a:rPr>
              <a:t>involves converting different data types and merging them into a</a:t>
            </a:r>
          </a:p>
          <a:p>
            <a:pPr algn="l"/>
            <a:r>
              <a:rPr lang="en-IN" sz="1800" b="0" i="0" u="none" strike="noStrike" baseline="0" dirty="0">
                <a:latin typeface="PalatinoLinotype-Roman"/>
              </a:rPr>
              <a:t>common structure or schema.</a:t>
            </a:r>
          </a:p>
          <a:p>
            <a:pPr algn="l"/>
            <a:endParaRPr lang="en-IN" dirty="0">
              <a:latin typeface="PalatinoLinotype-Roman"/>
            </a:endParaRPr>
          </a:p>
          <a:p>
            <a:pPr algn="l"/>
            <a:r>
              <a:rPr lang="en-IN" sz="1800" b="0" i="0" u="none" strike="noStrike" baseline="0" dirty="0">
                <a:latin typeface="PalatinoLinotype-Roman"/>
              </a:rPr>
              <a:t>Example:</a:t>
            </a:r>
          </a:p>
          <a:p>
            <a:pPr algn="l"/>
            <a:r>
              <a:rPr lang="en-US" b="0" i="0" dirty="0">
                <a:solidFill>
                  <a:srgbClr val="0F0F0F"/>
                </a:solidFill>
                <a:effectLst/>
                <a:latin typeface="Söhne"/>
              </a:rPr>
              <a:t>Suppose a retail company has data stored in various formats and locations:</a:t>
            </a:r>
            <a:endParaRPr lang="en-IN" dirty="0">
              <a:solidFill>
                <a:srgbClr val="0F0F0F"/>
              </a:solidFill>
              <a:effectLst/>
              <a:latin typeface="PalatinoLinotype-Roman"/>
            </a:endParaRPr>
          </a:p>
          <a:p>
            <a:pPr algn="l"/>
            <a:endParaRPr lang="en-IN" sz="1800" b="0" i="0" u="none" strike="noStrike" baseline="0" dirty="0">
              <a:latin typeface="PalatinoLinotype-Roman"/>
            </a:endParaRPr>
          </a:p>
          <a:p>
            <a:pPr algn="l"/>
            <a:r>
              <a:rPr lang="en-US" sz="1800" b="1" i="0" u="none" strike="noStrike" baseline="0" dirty="0">
                <a:latin typeface="PalatinoLinotype-Roman"/>
              </a:rPr>
              <a:t>Sales Data</a:t>
            </a:r>
            <a:r>
              <a:rPr lang="en-US" sz="1800" b="0" i="0" u="none" strike="noStrike" baseline="0" dirty="0">
                <a:latin typeface="PalatinoLinotype-Roman"/>
              </a:rPr>
              <a:t>: Stored in a SQL database with columns like </a:t>
            </a:r>
            <a:r>
              <a:rPr lang="en-US" sz="1800" b="0" i="0" u="none" strike="noStrike" baseline="0" dirty="0" err="1">
                <a:latin typeface="PalatinoLinotype-Roman"/>
              </a:rPr>
              <a:t>Transaction_ID</a:t>
            </a:r>
            <a:r>
              <a:rPr lang="en-US" sz="1800" b="0" i="0" u="none" strike="noStrike" baseline="0" dirty="0">
                <a:latin typeface="PalatinoLinotype-Roman"/>
              </a:rPr>
              <a:t>, </a:t>
            </a:r>
            <a:r>
              <a:rPr lang="en-US" sz="1800" b="0" i="0" u="none" strike="noStrike" baseline="0" dirty="0" err="1">
                <a:latin typeface="PalatinoLinotype-Roman"/>
              </a:rPr>
              <a:t>Product_ID</a:t>
            </a:r>
            <a:r>
              <a:rPr lang="en-US" sz="1800" b="0" i="0" u="none" strike="noStrike" baseline="0" dirty="0">
                <a:latin typeface="PalatinoLinotype-Roman"/>
              </a:rPr>
              <a:t>, Quantity, Price, and Timestamp.</a:t>
            </a:r>
          </a:p>
          <a:p>
            <a:pPr algn="l"/>
            <a:r>
              <a:rPr lang="en-US" sz="1800" b="1" i="0" u="none" strike="noStrike" baseline="0" dirty="0">
                <a:latin typeface="PalatinoLinotype-Roman"/>
              </a:rPr>
              <a:t>Customer Data</a:t>
            </a:r>
            <a:r>
              <a:rPr lang="en-US" sz="1800" b="0" i="0" u="none" strike="noStrike" baseline="0" dirty="0">
                <a:latin typeface="PalatinoLinotype-Roman"/>
              </a:rPr>
              <a:t>: Stored in a CSV file containing customer information such as </a:t>
            </a:r>
            <a:r>
              <a:rPr lang="en-US" sz="1800" b="0" i="0" u="none" strike="noStrike" baseline="0" dirty="0" err="1">
                <a:latin typeface="PalatinoLinotype-Roman"/>
              </a:rPr>
              <a:t>Customer_ID</a:t>
            </a:r>
            <a:r>
              <a:rPr lang="en-US" sz="1800" b="0" i="0" u="none" strike="noStrike" baseline="0" dirty="0">
                <a:latin typeface="PalatinoLinotype-Roman"/>
              </a:rPr>
              <a:t>, Name, Email, and </a:t>
            </a:r>
            <a:r>
              <a:rPr lang="en-US" sz="1800" b="0" i="0" u="none" strike="noStrike" baseline="0" dirty="0" err="1">
                <a:latin typeface="PalatinoLinotype-Roman"/>
              </a:rPr>
              <a:t>Phone_Number</a:t>
            </a:r>
            <a:r>
              <a:rPr lang="en-US" sz="1800" b="0" i="0" u="none" strike="noStrike" baseline="0" dirty="0">
                <a:latin typeface="PalatinoLinotype-Roman"/>
              </a:rPr>
              <a:t>.</a:t>
            </a:r>
          </a:p>
          <a:p>
            <a:pPr algn="l"/>
            <a:r>
              <a:rPr lang="en-US" sz="1800" b="1" i="0" u="none" strike="noStrike" baseline="0" dirty="0">
                <a:latin typeface="PalatinoLinotype-Roman"/>
              </a:rPr>
              <a:t>Inventory Data</a:t>
            </a:r>
            <a:r>
              <a:rPr lang="en-US" sz="1800" b="0" i="0" u="none" strike="noStrike" baseline="0" dirty="0">
                <a:latin typeface="PalatinoLinotype-Roman"/>
              </a:rPr>
              <a:t>: Stored in an Excel sheet with details like </a:t>
            </a:r>
            <a:r>
              <a:rPr lang="en-US" sz="1800" b="0" i="0" u="none" strike="noStrike" baseline="0" dirty="0" err="1">
                <a:latin typeface="PalatinoLinotype-Roman"/>
              </a:rPr>
              <a:t>Product_ID</a:t>
            </a:r>
            <a:r>
              <a:rPr lang="en-US" sz="1800" b="0" i="0" u="none" strike="noStrike" baseline="0" dirty="0">
                <a:latin typeface="PalatinoLinotype-Roman"/>
              </a:rPr>
              <a:t>, </a:t>
            </a:r>
            <a:r>
              <a:rPr lang="en-US" sz="1800" b="0" i="0" u="none" strike="noStrike" baseline="0" dirty="0" err="1">
                <a:latin typeface="PalatinoLinotype-Roman"/>
              </a:rPr>
              <a:t>Product_Name</a:t>
            </a:r>
            <a:r>
              <a:rPr lang="en-US" sz="1800" b="0" i="0" u="none" strike="noStrike" baseline="0" dirty="0">
                <a:latin typeface="PalatinoLinotype-Roman"/>
              </a:rPr>
              <a:t>, </a:t>
            </a:r>
            <a:r>
              <a:rPr lang="en-US" sz="1800" b="0" i="0" u="none" strike="noStrike" baseline="0" dirty="0" err="1">
                <a:latin typeface="PalatinoLinotype-Roman"/>
              </a:rPr>
              <a:t>Stock_Quantity</a:t>
            </a:r>
            <a:r>
              <a:rPr lang="en-US" sz="1800" b="0" i="0" u="none" strike="noStrike" baseline="0" dirty="0">
                <a:latin typeface="PalatinoLinotype-Roman"/>
              </a:rPr>
              <a:t>, and Supplier.</a:t>
            </a:r>
          </a:p>
          <a:p>
            <a:pPr algn="l"/>
            <a:endParaRPr lang="en-US" dirty="0">
              <a:latin typeface="PalatinoLinotype-Roman"/>
            </a:endParaRPr>
          </a:p>
          <a:p>
            <a:pPr algn="l"/>
            <a:endParaRPr lang="en-IN" sz="1800" b="0" i="0" u="none" strike="noStrike" baseline="0" dirty="0">
              <a:latin typeface="PalatinoLinotype-Roman"/>
            </a:endParaRPr>
          </a:p>
          <a:p>
            <a:pPr algn="l"/>
            <a:endParaRPr lang="en-IN" dirty="0">
              <a:latin typeface="PalatinoLinotype-Roman"/>
            </a:endParaRPr>
          </a:p>
          <a:p>
            <a:pPr algn="l"/>
            <a:endParaRPr lang="en-IN" sz="1800" b="0" i="0" u="none" strike="noStrike" baseline="0" dirty="0">
              <a:latin typeface="PalatinoLinotype-Roman"/>
            </a:endParaRPr>
          </a:p>
          <a:p>
            <a:endParaRPr lang="en-IN" dirty="0"/>
          </a:p>
        </p:txBody>
      </p:sp>
      <p:pic>
        <p:nvPicPr>
          <p:cNvPr id="5" name="Picture 4">
            <a:extLst>
              <a:ext uri="{FF2B5EF4-FFF2-40B4-BE49-F238E27FC236}">
                <a16:creationId xmlns:a16="http://schemas.microsoft.com/office/drawing/2014/main" id="{4BA327CA-E5B4-42BF-B1BF-97510C64B71E}"/>
              </a:ext>
            </a:extLst>
          </p:cNvPr>
          <p:cNvPicPr>
            <a:picLocks noChangeAspect="1"/>
          </p:cNvPicPr>
          <p:nvPr/>
        </p:nvPicPr>
        <p:blipFill>
          <a:blip r:embed="rId2"/>
          <a:stretch>
            <a:fillRect/>
          </a:stretch>
        </p:blipFill>
        <p:spPr>
          <a:xfrm>
            <a:off x="2351584" y="4507964"/>
            <a:ext cx="6336704" cy="2350036"/>
          </a:xfrm>
          <a:prstGeom prst="rect">
            <a:avLst/>
          </a:prstGeom>
        </p:spPr>
      </p:pic>
    </p:spTree>
    <p:extLst>
      <p:ext uri="{BB962C8B-B14F-4D97-AF65-F5344CB8AC3E}">
        <p14:creationId xmlns:p14="http://schemas.microsoft.com/office/powerpoint/2010/main" val="1437350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9EDE3-72A9-43E8-8BAF-8BEA7BD30CA2}"/>
              </a:ext>
            </a:extLst>
          </p:cNvPr>
          <p:cNvSpPr>
            <a:spLocks noGrp="1"/>
          </p:cNvSpPr>
          <p:nvPr>
            <p:ph type="title"/>
          </p:nvPr>
        </p:nvSpPr>
        <p:spPr>
          <a:xfrm>
            <a:off x="442976" y="435864"/>
            <a:ext cx="11306047" cy="707886"/>
          </a:xfrm>
        </p:spPr>
        <p:txBody>
          <a:bodyPr/>
          <a:lstStyle/>
          <a:p>
            <a:r>
              <a:rPr lang="en-IN" sz="2400" b="1" i="1" u="none" strike="noStrike" baseline="0" dirty="0">
                <a:latin typeface="PalatinoLinotype-Italic"/>
              </a:rPr>
              <a:t>Data filtering</a:t>
            </a:r>
            <a:br>
              <a:rPr lang="en-IN" sz="2400" b="1" i="1" dirty="0">
                <a:latin typeface="PalatinoLinotype-Italic"/>
              </a:rPr>
            </a:br>
            <a:endParaRPr lang="en-IN" dirty="0"/>
          </a:p>
        </p:txBody>
      </p:sp>
      <p:sp>
        <p:nvSpPr>
          <p:cNvPr id="3" name="Text Placeholder 2">
            <a:extLst>
              <a:ext uri="{FF2B5EF4-FFF2-40B4-BE49-F238E27FC236}">
                <a16:creationId xmlns:a16="http://schemas.microsoft.com/office/drawing/2014/main" id="{56D1DAF3-E1B0-4BB9-96F2-19772992D0D0}"/>
              </a:ext>
            </a:extLst>
          </p:cNvPr>
          <p:cNvSpPr>
            <a:spLocks noGrp="1"/>
          </p:cNvSpPr>
          <p:nvPr>
            <p:ph type="body" idx="1"/>
          </p:nvPr>
        </p:nvSpPr>
        <p:spPr>
          <a:xfrm>
            <a:off x="442977" y="1264285"/>
            <a:ext cx="9037400" cy="2492990"/>
          </a:xfrm>
        </p:spPr>
        <p:txBody>
          <a:bodyPr/>
          <a:lstStyle/>
          <a:p>
            <a:pPr algn="l"/>
            <a:r>
              <a:rPr lang="en-US" sz="1800" b="0" i="1" u="none" strike="noStrike" baseline="0" dirty="0">
                <a:latin typeface="PalatinoLinotype-Italic"/>
              </a:rPr>
              <a:t>Data filtering </a:t>
            </a:r>
            <a:r>
              <a:rPr lang="en-US" sz="1800" b="0" i="0" u="none" strike="noStrike" baseline="0" dirty="0">
                <a:latin typeface="PalatinoLinotype-Roman"/>
              </a:rPr>
              <a:t>involves identifying information relevant to any particular user.</a:t>
            </a:r>
          </a:p>
          <a:p>
            <a:pPr algn="l"/>
            <a:endParaRPr lang="en-US" dirty="0">
              <a:latin typeface="PalatinoLinotype-Roman"/>
            </a:endParaRPr>
          </a:p>
          <a:p>
            <a:pPr algn="l"/>
            <a:r>
              <a:rPr lang="en-US" sz="1800" b="0" i="0" u="none" strike="noStrike" baseline="0" dirty="0">
                <a:latin typeface="PalatinoLinotype-Roman"/>
              </a:rPr>
              <a:t>Example:</a:t>
            </a:r>
          </a:p>
          <a:p>
            <a:pPr algn="l"/>
            <a:endParaRPr lang="en-US" sz="1800" b="0" i="0" u="none" strike="noStrike" baseline="0" dirty="0">
              <a:latin typeface="PalatinoLinotype-Roman"/>
            </a:endParaRPr>
          </a:p>
          <a:p>
            <a:r>
              <a:rPr lang="en-US" b="0" i="0" dirty="0">
                <a:solidFill>
                  <a:srgbClr val="0F0F0F"/>
                </a:solidFill>
                <a:effectLst/>
                <a:latin typeface="Söhne"/>
              </a:rPr>
              <a:t>Imagine a scenario where a user wants to find movies or TV shows based on specific criteria, such as genre, release year, and rating.</a:t>
            </a:r>
          </a:p>
          <a:p>
            <a:endParaRPr lang="en-US" dirty="0">
              <a:solidFill>
                <a:srgbClr val="0F0F0F"/>
              </a:solidFill>
              <a:latin typeface="Söhne"/>
            </a:endParaRPr>
          </a:p>
          <a:p>
            <a:endParaRPr lang="en-US" dirty="0">
              <a:solidFill>
                <a:srgbClr val="0F0F0F"/>
              </a:solidFill>
              <a:latin typeface="Söhne"/>
            </a:endParaRPr>
          </a:p>
          <a:p>
            <a:endParaRPr lang="en-IN" dirty="0"/>
          </a:p>
        </p:txBody>
      </p:sp>
      <p:pic>
        <p:nvPicPr>
          <p:cNvPr id="5" name="Picture 4">
            <a:extLst>
              <a:ext uri="{FF2B5EF4-FFF2-40B4-BE49-F238E27FC236}">
                <a16:creationId xmlns:a16="http://schemas.microsoft.com/office/drawing/2014/main" id="{1C6D8E27-55C5-4B9F-9957-5C0EBB4BBA85}"/>
              </a:ext>
            </a:extLst>
          </p:cNvPr>
          <p:cNvPicPr>
            <a:picLocks noChangeAspect="1"/>
          </p:cNvPicPr>
          <p:nvPr/>
        </p:nvPicPr>
        <p:blipFill>
          <a:blip r:embed="rId2"/>
          <a:stretch>
            <a:fillRect/>
          </a:stretch>
        </p:blipFill>
        <p:spPr>
          <a:xfrm>
            <a:off x="1415480" y="3420998"/>
            <a:ext cx="6735115" cy="1714739"/>
          </a:xfrm>
          <a:prstGeom prst="rect">
            <a:avLst/>
          </a:prstGeom>
        </p:spPr>
      </p:pic>
    </p:spTree>
    <p:extLst>
      <p:ext uri="{BB962C8B-B14F-4D97-AF65-F5344CB8AC3E}">
        <p14:creationId xmlns:p14="http://schemas.microsoft.com/office/powerpoint/2010/main" val="1269684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A965B-F263-4DBD-83A8-0AFDCCF2151B}"/>
              </a:ext>
            </a:extLst>
          </p:cNvPr>
          <p:cNvSpPr>
            <a:spLocks noGrp="1"/>
          </p:cNvSpPr>
          <p:nvPr>
            <p:ph type="title"/>
          </p:nvPr>
        </p:nvSpPr>
        <p:spPr/>
        <p:txBody>
          <a:bodyPr/>
          <a:lstStyle/>
          <a:p>
            <a:r>
              <a:rPr lang="en-IN" sz="2400" b="1" i="1" u="none" strike="noStrike" baseline="0" dirty="0">
                <a:latin typeface="PalatinoLinotype-Italic"/>
              </a:rPr>
              <a:t>Data joining</a:t>
            </a:r>
            <a:endParaRPr lang="en-IN" dirty="0"/>
          </a:p>
        </p:txBody>
      </p:sp>
      <p:sp>
        <p:nvSpPr>
          <p:cNvPr id="3" name="Text Placeholder 2">
            <a:extLst>
              <a:ext uri="{FF2B5EF4-FFF2-40B4-BE49-F238E27FC236}">
                <a16:creationId xmlns:a16="http://schemas.microsoft.com/office/drawing/2014/main" id="{9D0B3E9C-A84A-4B37-BFDD-D477509049BC}"/>
              </a:ext>
            </a:extLst>
          </p:cNvPr>
          <p:cNvSpPr>
            <a:spLocks noGrp="1"/>
          </p:cNvSpPr>
          <p:nvPr>
            <p:ph type="body" idx="1"/>
          </p:nvPr>
        </p:nvSpPr>
        <p:spPr>
          <a:xfrm>
            <a:off x="442977" y="1264285"/>
            <a:ext cx="9037400" cy="4708981"/>
          </a:xfrm>
        </p:spPr>
        <p:txBody>
          <a:bodyPr/>
          <a:lstStyle/>
          <a:p>
            <a:pPr algn="l"/>
            <a:r>
              <a:rPr lang="en-US" sz="1800" b="0" i="1" u="none" strike="noStrike" baseline="0" dirty="0">
                <a:latin typeface="PalatinoLinotype-Italic"/>
              </a:rPr>
              <a:t>Data joining </a:t>
            </a:r>
            <a:r>
              <a:rPr lang="en-US" sz="1800" b="0" i="0" u="none" strike="noStrike" baseline="0" dirty="0">
                <a:latin typeface="PalatinoLinotype-Roman"/>
              </a:rPr>
              <a:t>involves establishing a relationship between two or more tables.</a:t>
            </a:r>
          </a:p>
          <a:p>
            <a:pPr algn="l"/>
            <a:endParaRPr lang="en-US" dirty="0">
              <a:latin typeface="PalatinoLinotype-Roman"/>
            </a:endParaRPr>
          </a:p>
          <a:p>
            <a:pPr algn="l"/>
            <a:r>
              <a:rPr lang="en-US" sz="1800" b="0" i="0" u="none" strike="noStrike" baseline="0" dirty="0">
                <a:latin typeface="PalatinoLinotype-Roman"/>
              </a:rPr>
              <a:t>Example:</a:t>
            </a: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r>
              <a:rPr lang="en-US" dirty="0">
                <a:latin typeface="PalatinoLinotype-Roman"/>
              </a:rPr>
              <a:t>Result of Data Joining:</a:t>
            </a:r>
          </a:p>
          <a:p>
            <a:pPr algn="l"/>
            <a:endParaRPr lang="en-US" sz="1800" b="0" i="0" u="none" strike="noStrike" baseline="0" dirty="0">
              <a:latin typeface="PalatinoLinotype-Roman"/>
            </a:endParaRPr>
          </a:p>
          <a:p>
            <a:pPr algn="l"/>
            <a:endParaRPr lang="en-US" sz="1800" b="0" i="0" u="none" strike="noStrike" baseline="0" dirty="0">
              <a:latin typeface="PalatinoLinotype-Roman"/>
            </a:endParaRPr>
          </a:p>
          <a:p>
            <a:endParaRPr lang="en-IN" dirty="0"/>
          </a:p>
        </p:txBody>
      </p:sp>
      <p:pic>
        <p:nvPicPr>
          <p:cNvPr id="5" name="Picture 4">
            <a:extLst>
              <a:ext uri="{FF2B5EF4-FFF2-40B4-BE49-F238E27FC236}">
                <a16:creationId xmlns:a16="http://schemas.microsoft.com/office/drawing/2014/main" id="{CF9590D5-5A6D-42AE-9FE1-EECEA8A8BA84}"/>
              </a:ext>
            </a:extLst>
          </p:cNvPr>
          <p:cNvPicPr>
            <a:picLocks noChangeAspect="1"/>
          </p:cNvPicPr>
          <p:nvPr/>
        </p:nvPicPr>
        <p:blipFill>
          <a:blip r:embed="rId2"/>
          <a:stretch>
            <a:fillRect/>
          </a:stretch>
        </p:blipFill>
        <p:spPr>
          <a:xfrm>
            <a:off x="1703512" y="1710937"/>
            <a:ext cx="7049484" cy="1390844"/>
          </a:xfrm>
          <a:prstGeom prst="rect">
            <a:avLst/>
          </a:prstGeom>
        </p:spPr>
      </p:pic>
      <p:pic>
        <p:nvPicPr>
          <p:cNvPr id="7" name="Picture 6">
            <a:extLst>
              <a:ext uri="{FF2B5EF4-FFF2-40B4-BE49-F238E27FC236}">
                <a16:creationId xmlns:a16="http://schemas.microsoft.com/office/drawing/2014/main" id="{8BA71213-72EF-4112-B32A-6AB1FA1FD2BC}"/>
              </a:ext>
            </a:extLst>
          </p:cNvPr>
          <p:cNvPicPr>
            <a:picLocks noChangeAspect="1"/>
          </p:cNvPicPr>
          <p:nvPr/>
        </p:nvPicPr>
        <p:blipFill>
          <a:blip r:embed="rId3"/>
          <a:stretch>
            <a:fillRect/>
          </a:stretch>
        </p:blipFill>
        <p:spPr>
          <a:xfrm>
            <a:off x="1711898" y="3212976"/>
            <a:ext cx="7106642" cy="1448002"/>
          </a:xfrm>
          <a:prstGeom prst="rect">
            <a:avLst/>
          </a:prstGeom>
        </p:spPr>
      </p:pic>
      <p:pic>
        <p:nvPicPr>
          <p:cNvPr id="11" name="Picture 10">
            <a:extLst>
              <a:ext uri="{FF2B5EF4-FFF2-40B4-BE49-F238E27FC236}">
                <a16:creationId xmlns:a16="http://schemas.microsoft.com/office/drawing/2014/main" id="{DCCCB24A-8F46-4426-B7D3-98B886D4EF99}"/>
              </a:ext>
            </a:extLst>
          </p:cNvPr>
          <p:cNvPicPr>
            <a:picLocks noChangeAspect="1"/>
          </p:cNvPicPr>
          <p:nvPr/>
        </p:nvPicPr>
        <p:blipFill>
          <a:blip r:embed="rId4"/>
          <a:stretch>
            <a:fillRect/>
          </a:stretch>
        </p:blipFill>
        <p:spPr>
          <a:xfrm>
            <a:off x="1703512" y="5190246"/>
            <a:ext cx="7039957" cy="1419423"/>
          </a:xfrm>
          <a:prstGeom prst="rect">
            <a:avLst/>
          </a:prstGeom>
        </p:spPr>
      </p:pic>
    </p:spTree>
    <p:extLst>
      <p:ext uri="{BB962C8B-B14F-4D97-AF65-F5344CB8AC3E}">
        <p14:creationId xmlns:p14="http://schemas.microsoft.com/office/powerpoint/2010/main" val="4090299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1BC01-79BA-1D84-0313-3373890BC22D}"/>
              </a:ext>
            </a:extLst>
          </p:cNvPr>
          <p:cNvSpPr>
            <a:spLocks noGrp="1"/>
          </p:cNvSpPr>
          <p:nvPr>
            <p:ph type="title"/>
          </p:nvPr>
        </p:nvSpPr>
        <p:spPr>
          <a:xfrm>
            <a:off x="442976" y="435864"/>
            <a:ext cx="11306047" cy="338554"/>
          </a:xfrm>
        </p:spPr>
        <p:txBody>
          <a:bodyPr/>
          <a:lstStyle/>
          <a:p>
            <a:r>
              <a:rPr lang="en-US" dirty="0"/>
              <a:t>Pandas </a:t>
            </a:r>
            <a:r>
              <a:rPr lang="en-US" dirty="0" err="1"/>
              <a:t>dataframes</a:t>
            </a:r>
            <a:endParaRPr lang="en-IN" dirty="0"/>
          </a:p>
        </p:txBody>
      </p:sp>
      <p:sp>
        <p:nvSpPr>
          <p:cNvPr id="3" name="Text Placeholder 2">
            <a:extLst>
              <a:ext uri="{FF2B5EF4-FFF2-40B4-BE49-F238E27FC236}">
                <a16:creationId xmlns:a16="http://schemas.microsoft.com/office/drawing/2014/main" id="{327E2FE0-C68C-A6B7-AEEC-1785975F41E9}"/>
              </a:ext>
            </a:extLst>
          </p:cNvPr>
          <p:cNvSpPr>
            <a:spLocks noGrp="1"/>
          </p:cNvSpPr>
          <p:nvPr>
            <p:ph type="body" idx="1"/>
          </p:nvPr>
        </p:nvSpPr>
        <p:spPr>
          <a:xfrm>
            <a:off x="458437" y="1264285"/>
            <a:ext cx="9093947" cy="3939540"/>
          </a:xfrm>
        </p:spPr>
        <p:txBody>
          <a:bodyPr/>
          <a:lstStyle/>
          <a:p>
            <a:r>
              <a:rPr lang="en-US" sz="3200" b="0" i="0" dirty="0">
                <a:solidFill>
                  <a:srgbClr val="0F0F0F"/>
                </a:solidFill>
                <a:effectLst/>
                <a:latin typeface="Söhne"/>
              </a:rPr>
              <a:t>Pandas offer different functionalities for combining </a:t>
            </a:r>
            <a:r>
              <a:rPr lang="en-US" sz="3200" b="0" i="0" dirty="0" err="1">
                <a:solidFill>
                  <a:srgbClr val="0F0F0F"/>
                </a:solidFill>
                <a:effectLst/>
                <a:latin typeface="Söhne"/>
              </a:rPr>
              <a:t>DataFrames</a:t>
            </a:r>
            <a:r>
              <a:rPr lang="en-US" sz="3200" b="0" i="0" dirty="0">
                <a:solidFill>
                  <a:srgbClr val="0F0F0F"/>
                </a:solidFill>
                <a:effectLst/>
                <a:latin typeface="Söhne"/>
              </a:rPr>
              <a:t>:</a:t>
            </a:r>
          </a:p>
          <a:p>
            <a:endParaRPr lang="en-US" sz="3200" dirty="0">
              <a:solidFill>
                <a:srgbClr val="0F0F0F"/>
              </a:solidFill>
              <a:latin typeface="Söhne"/>
            </a:endParaRPr>
          </a:p>
          <a:p>
            <a:pPr marL="457200" indent="-457200">
              <a:buFont typeface="Arial" panose="020B0604020202020204" pitchFamily="34" charset="0"/>
              <a:buChar char="•"/>
            </a:pPr>
            <a:r>
              <a:rPr lang="en-US" sz="3200" dirty="0">
                <a:solidFill>
                  <a:srgbClr val="0F0F0F"/>
                </a:solidFill>
                <a:latin typeface="Söhne"/>
              </a:rPr>
              <a:t>Append</a:t>
            </a:r>
          </a:p>
          <a:p>
            <a:pPr marL="457200" indent="-457200">
              <a:buFont typeface="Arial" panose="020B0604020202020204" pitchFamily="34" charset="0"/>
              <a:buChar char="•"/>
            </a:pPr>
            <a:r>
              <a:rPr lang="en-US" sz="3200" dirty="0">
                <a:solidFill>
                  <a:srgbClr val="0F0F0F"/>
                </a:solidFill>
                <a:latin typeface="Söhne"/>
              </a:rPr>
              <a:t>Concat</a:t>
            </a:r>
          </a:p>
          <a:p>
            <a:pPr marL="457200" indent="-457200">
              <a:buFont typeface="Arial" panose="020B0604020202020204" pitchFamily="34" charset="0"/>
              <a:buChar char="•"/>
            </a:pPr>
            <a:r>
              <a:rPr lang="en-US" sz="3200" dirty="0">
                <a:solidFill>
                  <a:srgbClr val="0F0F0F"/>
                </a:solidFill>
                <a:latin typeface="Söhne"/>
              </a:rPr>
              <a:t>Merge</a:t>
            </a:r>
          </a:p>
          <a:p>
            <a:pPr marL="457200" indent="-457200">
              <a:buFont typeface="Arial" panose="020B0604020202020204" pitchFamily="34" charset="0"/>
              <a:buChar char="•"/>
            </a:pPr>
            <a:r>
              <a:rPr lang="en-US" sz="3200" dirty="0">
                <a:solidFill>
                  <a:srgbClr val="0F0F0F"/>
                </a:solidFill>
                <a:latin typeface="Söhne"/>
              </a:rPr>
              <a:t>Join</a:t>
            </a:r>
          </a:p>
          <a:p>
            <a:endParaRPr lang="en-IN" sz="3200" dirty="0"/>
          </a:p>
        </p:txBody>
      </p:sp>
    </p:spTree>
    <p:extLst>
      <p:ext uri="{BB962C8B-B14F-4D97-AF65-F5344CB8AC3E}">
        <p14:creationId xmlns:p14="http://schemas.microsoft.com/office/powerpoint/2010/main" val="1069330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F15C9-B40D-8936-EEB4-914C394F30EC}"/>
              </a:ext>
            </a:extLst>
          </p:cNvPr>
          <p:cNvSpPr>
            <a:spLocks noGrp="1"/>
          </p:cNvSpPr>
          <p:nvPr>
            <p:ph type="title"/>
          </p:nvPr>
        </p:nvSpPr>
        <p:spPr>
          <a:xfrm>
            <a:off x="442976" y="435864"/>
            <a:ext cx="11306047" cy="338554"/>
          </a:xfrm>
        </p:spPr>
        <p:txBody>
          <a:bodyPr/>
          <a:lstStyle/>
          <a:p>
            <a:r>
              <a:rPr lang="en-US" dirty="0"/>
              <a:t>When to use each Function?</a:t>
            </a:r>
            <a:endParaRPr lang="en-IN" dirty="0"/>
          </a:p>
        </p:txBody>
      </p:sp>
      <p:sp>
        <p:nvSpPr>
          <p:cNvPr id="3" name="Text Placeholder 2">
            <a:extLst>
              <a:ext uri="{FF2B5EF4-FFF2-40B4-BE49-F238E27FC236}">
                <a16:creationId xmlns:a16="http://schemas.microsoft.com/office/drawing/2014/main" id="{908E486F-05F8-9E68-7A3E-E6D8B3C8E543}"/>
              </a:ext>
            </a:extLst>
          </p:cNvPr>
          <p:cNvSpPr>
            <a:spLocks noGrp="1"/>
          </p:cNvSpPr>
          <p:nvPr>
            <p:ph type="body" idx="1"/>
          </p:nvPr>
        </p:nvSpPr>
        <p:spPr>
          <a:xfrm>
            <a:off x="446587" y="1124744"/>
            <a:ext cx="9177805" cy="5416868"/>
          </a:xfrm>
        </p:spPr>
        <p:txBody>
          <a:bodyPr/>
          <a:lstStyle/>
          <a:p>
            <a:pPr marL="285750" indent="-285750">
              <a:buFont typeface="Arial" panose="020B0604020202020204" pitchFamily="34" charset="0"/>
              <a:buChar char="•"/>
            </a:pPr>
            <a:r>
              <a:rPr lang="en-US" sz="3200" dirty="0"/>
              <a:t>append: Use when adding rows from one </a:t>
            </a:r>
            <a:r>
              <a:rPr lang="en-US" sz="3200" dirty="0" err="1"/>
              <a:t>DataFrame</a:t>
            </a:r>
            <a:r>
              <a:rPr lang="en-US" sz="3200" dirty="0"/>
              <a:t> to another.</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err="1"/>
              <a:t>concat</a:t>
            </a:r>
            <a:r>
              <a:rPr lang="en-US" sz="3200" dirty="0"/>
              <a:t>: Use for combining </a:t>
            </a:r>
            <a:r>
              <a:rPr lang="en-US" sz="3200" dirty="0" err="1"/>
              <a:t>DataFrames</a:t>
            </a:r>
            <a:r>
              <a:rPr lang="en-US" sz="3200" dirty="0"/>
              <a:t> along rows or columns based on axes.</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merge: Use for performing SQL-like joins based on common columns.</a:t>
            </a:r>
          </a:p>
          <a:p>
            <a:pPr marL="285750" indent="-285750">
              <a:buFont typeface="Arial" panose="020B0604020202020204" pitchFamily="34" charset="0"/>
              <a:buChar char="•"/>
            </a:pPr>
            <a:endParaRPr lang="en-US" sz="3200" dirty="0"/>
          </a:p>
          <a:p>
            <a:pPr marL="285750" indent="-285750">
              <a:buFont typeface="Arial" panose="020B0604020202020204" pitchFamily="34" charset="0"/>
              <a:buChar char="•"/>
            </a:pPr>
            <a:r>
              <a:rPr lang="en-US" sz="3200" dirty="0"/>
              <a:t>join: Use for combining </a:t>
            </a:r>
            <a:r>
              <a:rPr lang="en-US" sz="3200" dirty="0" err="1"/>
              <a:t>DataFrames</a:t>
            </a:r>
            <a:r>
              <a:rPr lang="en-US" sz="3200" dirty="0"/>
              <a:t> based on index or specific columns.</a:t>
            </a:r>
            <a:endParaRPr lang="en-IN" sz="3200" dirty="0"/>
          </a:p>
        </p:txBody>
      </p:sp>
    </p:spTree>
    <p:extLst>
      <p:ext uri="{BB962C8B-B14F-4D97-AF65-F5344CB8AC3E}">
        <p14:creationId xmlns:p14="http://schemas.microsoft.com/office/powerpoint/2010/main" val="421924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A07B3-2468-D166-0C26-7744D43C2E49}"/>
              </a:ext>
            </a:extLst>
          </p:cNvPr>
          <p:cNvSpPr>
            <a:spLocks noGrp="1"/>
          </p:cNvSpPr>
          <p:nvPr>
            <p:ph type="title"/>
          </p:nvPr>
        </p:nvSpPr>
        <p:spPr>
          <a:xfrm>
            <a:off x="442976" y="435864"/>
            <a:ext cx="11306047" cy="338554"/>
          </a:xfrm>
        </p:spPr>
        <p:txBody>
          <a:bodyPr/>
          <a:lstStyle/>
          <a:p>
            <a:r>
              <a:rPr lang="en-US" dirty="0"/>
              <a:t>Append function</a:t>
            </a:r>
            <a:endParaRPr lang="en-IN" dirty="0"/>
          </a:p>
        </p:txBody>
      </p:sp>
      <p:sp>
        <p:nvSpPr>
          <p:cNvPr id="3" name="Text Placeholder 2">
            <a:extLst>
              <a:ext uri="{FF2B5EF4-FFF2-40B4-BE49-F238E27FC236}">
                <a16:creationId xmlns:a16="http://schemas.microsoft.com/office/drawing/2014/main" id="{CF74AC2C-7B50-DD4D-178A-C3ACBCE03051}"/>
              </a:ext>
            </a:extLst>
          </p:cNvPr>
          <p:cNvSpPr>
            <a:spLocks noGrp="1"/>
          </p:cNvSpPr>
          <p:nvPr>
            <p:ph type="body" idx="1"/>
          </p:nvPr>
        </p:nvSpPr>
        <p:spPr>
          <a:xfrm>
            <a:off x="442977" y="1124744"/>
            <a:ext cx="9109408" cy="5478423"/>
          </a:xfrm>
        </p:spPr>
        <p:txBody>
          <a:bodyPr/>
          <a:lstStyle/>
          <a:p>
            <a:pPr algn="l">
              <a:buFont typeface="Arial" panose="020B0604020202020204" pitchFamily="34" charset="0"/>
              <a:buChar char="•"/>
            </a:pPr>
            <a:r>
              <a:rPr lang="en-US" sz="2000" b="1" i="0" dirty="0">
                <a:solidFill>
                  <a:srgbClr val="0F0F0F"/>
                </a:solidFill>
                <a:effectLst/>
                <a:latin typeface="Söhne"/>
              </a:rPr>
              <a:t>Usage:</a:t>
            </a:r>
            <a:r>
              <a:rPr lang="en-US" sz="2000" b="0" i="0" dirty="0">
                <a:solidFill>
                  <a:srgbClr val="0F0F0F"/>
                </a:solidFill>
                <a:effectLst/>
                <a:latin typeface="Söhne"/>
              </a:rPr>
              <a:t> Appending rows from one </a:t>
            </a:r>
            <a:r>
              <a:rPr lang="en-US" sz="2000" b="0" i="0" dirty="0" err="1">
                <a:solidFill>
                  <a:srgbClr val="0F0F0F"/>
                </a:solidFill>
                <a:effectLst/>
                <a:latin typeface="Söhne"/>
              </a:rPr>
              <a:t>DataFrame</a:t>
            </a:r>
            <a:r>
              <a:rPr lang="en-US" sz="2000" b="0" i="0" dirty="0">
                <a:solidFill>
                  <a:srgbClr val="0F0F0F"/>
                </a:solidFill>
                <a:effectLst/>
                <a:latin typeface="Söhne"/>
              </a:rPr>
              <a:t> to another.</a:t>
            </a:r>
          </a:p>
          <a:p>
            <a:pPr algn="l">
              <a:buFont typeface="Arial" panose="020B0604020202020204" pitchFamily="34" charset="0"/>
              <a:buChar char="•"/>
            </a:pPr>
            <a:endParaRPr lang="en-US" sz="2000" b="0" i="0" dirty="0">
              <a:solidFill>
                <a:srgbClr val="0F0F0F"/>
              </a:solidFill>
              <a:effectLst/>
              <a:latin typeface="Söhne"/>
            </a:endParaRPr>
          </a:p>
          <a:p>
            <a:pPr algn="l">
              <a:buFont typeface="Arial" panose="020B0604020202020204" pitchFamily="34" charset="0"/>
              <a:buChar char="•"/>
            </a:pPr>
            <a:r>
              <a:rPr lang="en-US" sz="2000" b="1" i="0" dirty="0">
                <a:solidFill>
                  <a:srgbClr val="0F0F0F"/>
                </a:solidFill>
                <a:effectLst/>
                <a:latin typeface="Söhne"/>
              </a:rPr>
              <a:t>Example:</a:t>
            </a:r>
          </a:p>
          <a:p>
            <a:pPr algn="l">
              <a:buFont typeface="Arial" panose="020B0604020202020204" pitchFamily="34" charset="0"/>
              <a:buChar char="•"/>
            </a:pPr>
            <a:endParaRPr lang="en-US" sz="2000" b="1" dirty="0">
              <a:solidFill>
                <a:srgbClr val="0F0F0F"/>
              </a:solidFill>
              <a:latin typeface="Söhne"/>
            </a:endParaRPr>
          </a:p>
          <a:p>
            <a:pPr algn="l"/>
            <a:r>
              <a:rPr lang="en-US" sz="2800" b="0" i="0" dirty="0">
                <a:solidFill>
                  <a:srgbClr val="0F0F0F"/>
                </a:solidFill>
                <a:effectLst/>
                <a:latin typeface="Söhne"/>
              </a:rPr>
              <a:t>import pandas as pd</a:t>
            </a:r>
          </a:p>
          <a:p>
            <a:pPr algn="l">
              <a:buFont typeface="Arial" panose="020B0604020202020204" pitchFamily="34" charset="0"/>
              <a:buChar char="•"/>
            </a:pPr>
            <a:endParaRPr lang="en-US" sz="2800" b="0" i="0" dirty="0">
              <a:solidFill>
                <a:srgbClr val="0F0F0F"/>
              </a:solidFill>
              <a:effectLst/>
              <a:latin typeface="Söhne"/>
            </a:endParaRPr>
          </a:p>
          <a:p>
            <a:pPr algn="l"/>
            <a:r>
              <a:rPr lang="en-US" sz="2800" b="0" i="0" dirty="0">
                <a:solidFill>
                  <a:srgbClr val="0F0F0F"/>
                </a:solidFill>
                <a:effectLst/>
                <a:latin typeface="Söhne"/>
              </a:rPr>
              <a:t># Creating </a:t>
            </a:r>
            <a:r>
              <a:rPr lang="en-US" sz="2800" b="0" i="0" dirty="0" err="1">
                <a:solidFill>
                  <a:srgbClr val="0F0F0F"/>
                </a:solidFill>
                <a:effectLst/>
                <a:latin typeface="Söhne"/>
              </a:rPr>
              <a:t>DataFrames</a:t>
            </a:r>
            <a:endParaRPr lang="en-US" sz="2800" b="0" i="0" dirty="0">
              <a:solidFill>
                <a:srgbClr val="0F0F0F"/>
              </a:solidFill>
              <a:effectLst/>
              <a:latin typeface="Söhne"/>
            </a:endParaRPr>
          </a:p>
          <a:p>
            <a:pPr algn="l"/>
            <a:r>
              <a:rPr lang="en-US" sz="2800" b="0" i="0" dirty="0">
                <a:solidFill>
                  <a:srgbClr val="0F0F0F"/>
                </a:solidFill>
                <a:effectLst/>
                <a:latin typeface="Söhne"/>
              </a:rPr>
              <a:t>df1 = </a:t>
            </a:r>
            <a:r>
              <a:rPr lang="en-US" sz="2800" b="0" i="0" dirty="0" err="1">
                <a:solidFill>
                  <a:srgbClr val="0F0F0F"/>
                </a:solidFill>
                <a:effectLst/>
                <a:latin typeface="Söhne"/>
              </a:rPr>
              <a:t>pd.DataFrame</a:t>
            </a:r>
            <a:r>
              <a:rPr lang="en-US" sz="2800" b="0" i="0" dirty="0">
                <a:solidFill>
                  <a:srgbClr val="0F0F0F"/>
                </a:solidFill>
                <a:effectLst/>
                <a:latin typeface="Söhne"/>
              </a:rPr>
              <a:t>({'A': [1, 2], 'B': [3, 4]})</a:t>
            </a:r>
          </a:p>
          <a:p>
            <a:pPr algn="l"/>
            <a:r>
              <a:rPr lang="en-US" sz="2800" b="0" i="0" dirty="0">
                <a:solidFill>
                  <a:srgbClr val="0F0F0F"/>
                </a:solidFill>
                <a:effectLst/>
                <a:latin typeface="Söhne"/>
              </a:rPr>
              <a:t>df2 = </a:t>
            </a:r>
            <a:r>
              <a:rPr lang="en-US" sz="2800" b="0" i="0" dirty="0" err="1">
                <a:solidFill>
                  <a:srgbClr val="0F0F0F"/>
                </a:solidFill>
                <a:effectLst/>
                <a:latin typeface="Söhne"/>
              </a:rPr>
              <a:t>pd.DataFrame</a:t>
            </a:r>
            <a:r>
              <a:rPr lang="en-US" sz="2800" b="0" i="0" dirty="0">
                <a:solidFill>
                  <a:srgbClr val="0F0F0F"/>
                </a:solidFill>
                <a:effectLst/>
                <a:latin typeface="Söhne"/>
              </a:rPr>
              <a:t>({'A': [5, 6], 'B': [7, 8]})</a:t>
            </a:r>
          </a:p>
          <a:p>
            <a:pPr algn="l">
              <a:buFont typeface="Arial" panose="020B0604020202020204" pitchFamily="34" charset="0"/>
              <a:buChar char="•"/>
            </a:pPr>
            <a:endParaRPr lang="en-US" sz="2800" b="0" i="0" dirty="0">
              <a:solidFill>
                <a:srgbClr val="0F0F0F"/>
              </a:solidFill>
              <a:effectLst/>
              <a:latin typeface="Söhne"/>
            </a:endParaRPr>
          </a:p>
          <a:p>
            <a:pPr algn="l"/>
            <a:r>
              <a:rPr lang="en-US" sz="2800" b="0" i="0" dirty="0">
                <a:solidFill>
                  <a:srgbClr val="0F0F0F"/>
                </a:solidFill>
                <a:effectLst/>
                <a:latin typeface="Söhne"/>
              </a:rPr>
              <a:t># Appending df2 to df1</a:t>
            </a:r>
          </a:p>
          <a:p>
            <a:pPr algn="l"/>
            <a:r>
              <a:rPr lang="en-US" sz="2800" b="0" i="0" dirty="0" err="1">
                <a:solidFill>
                  <a:srgbClr val="0F0F0F"/>
                </a:solidFill>
                <a:effectLst/>
                <a:latin typeface="Söhne"/>
              </a:rPr>
              <a:t>df_appended</a:t>
            </a:r>
            <a:r>
              <a:rPr lang="en-US" sz="2800" b="0" i="0" dirty="0">
                <a:solidFill>
                  <a:srgbClr val="0F0F0F"/>
                </a:solidFill>
                <a:effectLst/>
                <a:latin typeface="Söhne"/>
              </a:rPr>
              <a:t> = df1.append(df2)</a:t>
            </a:r>
          </a:p>
          <a:p>
            <a:pPr algn="l"/>
            <a:r>
              <a:rPr lang="en-US" sz="2800" b="0" i="0" dirty="0">
                <a:solidFill>
                  <a:srgbClr val="0F0F0F"/>
                </a:solidFill>
                <a:effectLst/>
                <a:latin typeface="Söhne"/>
              </a:rPr>
              <a:t>print(</a:t>
            </a:r>
            <a:r>
              <a:rPr lang="en-US" sz="2800" b="0" i="0" dirty="0" err="1">
                <a:solidFill>
                  <a:srgbClr val="0F0F0F"/>
                </a:solidFill>
                <a:effectLst/>
                <a:latin typeface="Söhne"/>
              </a:rPr>
              <a:t>df_appended</a:t>
            </a:r>
            <a:r>
              <a:rPr lang="en-US" sz="2800" b="0" i="0" dirty="0">
                <a:solidFill>
                  <a:srgbClr val="0F0F0F"/>
                </a:solidFill>
                <a:effectLst/>
                <a:latin typeface="Söhne"/>
              </a:rPr>
              <a:t>)</a:t>
            </a:r>
          </a:p>
          <a:p>
            <a:endParaRPr lang="en-IN" sz="2000" dirty="0"/>
          </a:p>
        </p:txBody>
      </p:sp>
      <p:pic>
        <p:nvPicPr>
          <p:cNvPr id="4" name="Picture 3">
            <a:extLst>
              <a:ext uri="{FF2B5EF4-FFF2-40B4-BE49-F238E27FC236}">
                <a16:creationId xmlns:a16="http://schemas.microsoft.com/office/drawing/2014/main" id="{6939B143-82D8-2EBC-746C-0D5C7FA93CD1}"/>
              </a:ext>
            </a:extLst>
          </p:cNvPr>
          <p:cNvPicPr>
            <a:picLocks noChangeAspect="1"/>
          </p:cNvPicPr>
          <p:nvPr/>
        </p:nvPicPr>
        <p:blipFill>
          <a:blip r:embed="rId2"/>
          <a:stretch>
            <a:fillRect/>
          </a:stretch>
        </p:blipFill>
        <p:spPr>
          <a:xfrm>
            <a:off x="7392144" y="3429000"/>
            <a:ext cx="1648683" cy="2016224"/>
          </a:xfrm>
          <a:prstGeom prst="rect">
            <a:avLst/>
          </a:prstGeom>
        </p:spPr>
      </p:pic>
    </p:spTree>
    <p:extLst>
      <p:ext uri="{BB962C8B-B14F-4D97-AF65-F5344CB8AC3E}">
        <p14:creationId xmlns:p14="http://schemas.microsoft.com/office/powerpoint/2010/main" val="4118332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30053-9E55-626C-61FC-CBB768FEE7BF}"/>
              </a:ext>
            </a:extLst>
          </p:cNvPr>
          <p:cNvSpPr>
            <a:spLocks noGrp="1"/>
          </p:cNvSpPr>
          <p:nvPr>
            <p:ph type="title"/>
          </p:nvPr>
        </p:nvSpPr>
        <p:spPr>
          <a:xfrm>
            <a:off x="442976" y="435864"/>
            <a:ext cx="11306047" cy="338554"/>
          </a:xfrm>
        </p:spPr>
        <p:txBody>
          <a:bodyPr/>
          <a:lstStyle/>
          <a:p>
            <a:r>
              <a:rPr lang="en-US" dirty="0"/>
              <a:t>Concat Function</a:t>
            </a:r>
            <a:endParaRPr lang="en-IN" dirty="0"/>
          </a:p>
        </p:txBody>
      </p:sp>
      <p:sp>
        <p:nvSpPr>
          <p:cNvPr id="3" name="Text Placeholder 2">
            <a:extLst>
              <a:ext uri="{FF2B5EF4-FFF2-40B4-BE49-F238E27FC236}">
                <a16:creationId xmlns:a16="http://schemas.microsoft.com/office/drawing/2014/main" id="{D0AC4EF1-5816-D990-617E-46E7A7A04068}"/>
              </a:ext>
            </a:extLst>
          </p:cNvPr>
          <p:cNvSpPr>
            <a:spLocks noGrp="1"/>
          </p:cNvSpPr>
          <p:nvPr>
            <p:ph type="body" idx="1"/>
          </p:nvPr>
        </p:nvSpPr>
        <p:spPr>
          <a:xfrm>
            <a:off x="407589" y="1412776"/>
            <a:ext cx="9288811" cy="5170646"/>
          </a:xfrm>
        </p:spPr>
        <p:txBody>
          <a:bodyPr/>
          <a:lstStyle/>
          <a:p>
            <a:pPr algn="l">
              <a:buFont typeface="Arial" panose="020B0604020202020204" pitchFamily="34" charset="0"/>
              <a:buChar char="•"/>
            </a:pPr>
            <a:r>
              <a:rPr lang="en-US" sz="2400" b="1" i="0" dirty="0">
                <a:solidFill>
                  <a:srgbClr val="0F0F0F"/>
                </a:solidFill>
                <a:effectLst/>
                <a:latin typeface="Söhne"/>
              </a:rPr>
              <a:t>Usage:</a:t>
            </a:r>
            <a:r>
              <a:rPr lang="en-US" sz="2400" b="0" i="0" dirty="0">
                <a:solidFill>
                  <a:srgbClr val="0F0F0F"/>
                </a:solidFill>
                <a:effectLst/>
                <a:latin typeface="Söhne"/>
              </a:rPr>
              <a:t> Concatenating </a:t>
            </a:r>
            <a:r>
              <a:rPr lang="en-US" sz="2400" b="0" i="0" dirty="0" err="1">
                <a:solidFill>
                  <a:srgbClr val="0F0F0F"/>
                </a:solidFill>
                <a:effectLst/>
                <a:latin typeface="Söhne"/>
              </a:rPr>
              <a:t>DataFrames</a:t>
            </a:r>
            <a:r>
              <a:rPr lang="en-US" sz="2400" b="0" i="0" dirty="0">
                <a:solidFill>
                  <a:srgbClr val="0F0F0F"/>
                </a:solidFill>
                <a:effectLst/>
                <a:latin typeface="Söhne"/>
              </a:rPr>
              <a:t> along rows or columns based on axes.</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1" i="0" dirty="0">
                <a:solidFill>
                  <a:srgbClr val="0F0F0F"/>
                </a:solidFill>
                <a:effectLst/>
                <a:latin typeface="Söhne"/>
              </a:rPr>
              <a:t>Example:</a:t>
            </a:r>
          </a:p>
          <a:p>
            <a:pPr algn="l">
              <a:buFont typeface="Arial" panose="020B0604020202020204" pitchFamily="34" charset="0"/>
              <a:buChar char="•"/>
            </a:pPr>
            <a:r>
              <a:rPr lang="en-US" sz="2400" b="0" i="0" dirty="0">
                <a:solidFill>
                  <a:srgbClr val="0F0F0F"/>
                </a:solidFill>
                <a:effectLst/>
                <a:latin typeface="Söhne"/>
              </a:rPr>
              <a:t>import pandas as pd</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 Creating </a:t>
            </a:r>
            <a:r>
              <a:rPr lang="en-US" sz="2400" b="0" i="0" dirty="0" err="1">
                <a:solidFill>
                  <a:srgbClr val="0F0F0F"/>
                </a:solidFill>
                <a:effectLst/>
                <a:latin typeface="Söhne"/>
              </a:rPr>
              <a:t>DataFrames</a:t>
            </a: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df1 = </a:t>
            </a:r>
            <a:r>
              <a:rPr lang="en-US" sz="2400" b="0" i="0" dirty="0" err="1">
                <a:solidFill>
                  <a:srgbClr val="0F0F0F"/>
                </a:solidFill>
                <a:effectLst/>
                <a:latin typeface="Söhne"/>
              </a:rPr>
              <a:t>pd.DataFrame</a:t>
            </a:r>
            <a:r>
              <a:rPr lang="en-US" sz="2400" b="0" i="0" dirty="0">
                <a:solidFill>
                  <a:srgbClr val="0F0F0F"/>
                </a:solidFill>
                <a:effectLst/>
                <a:latin typeface="Söhne"/>
              </a:rPr>
              <a:t>({'A': [1, 2], 'B': [3, 4]})</a:t>
            </a:r>
          </a:p>
          <a:p>
            <a:pPr algn="l">
              <a:buFont typeface="Arial" panose="020B0604020202020204" pitchFamily="34" charset="0"/>
              <a:buChar char="•"/>
            </a:pPr>
            <a:r>
              <a:rPr lang="en-US" sz="2400" b="0" i="0" dirty="0">
                <a:solidFill>
                  <a:srgbClr val="0F0F0F"/>
                </a:solidFill>
                <a:effectLst/>
                <a:latin typeface="Söhne"/>
              </a:rPr>
              <a:t>df2 = </a:t>
            </a:r>
            <a:r>
              <a:rPr lang="en-US" sz="2400" b="0" i="0" dirty="0" err="1">
                <a:solidFill>
                  <a:srgbClr val="0F0F0F"/>
                </a:solidFill>
                <a:effectLst/>
                <a:latin typeface="Söhne"/>
              </a:rPr>
              <a:t>pd.DataFrame</a:t>
            </a:r>
            <a:r>
              <a:rPr lang="en-US" sz="2400" b="0" i="0" dirty="0">
                <a:solidFill>
                  <a:srgbClr val="0F0F0F"/>
                </a:solidFill>
                <a:effectLst/>
                <a:latin typeface="Söhne"/>
              </a:rPr>
              <a:t>({'A': [5, 6], 'B': [7, 8]})</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 Concatenating along rows (axis=0)</a:t>
            </a:r>
          </a:p>
          <a:p>
            <a:pPr algn="l">
              <a:buFont typeface="Arial" panose="020B0604020202020204" pitchFamily="34" charset="0"/>
              <a:buChar char="•"/>
            </a:pPr>
            <a:r>
              <a:rPr lang="en-US" sz="2400" b="0" i="0" dirty="0" err="1">
                <a:solidFill>
                  <a:srgbClr val="0F0F0F"/>
                </a:solidFill>
                <a:effectLst/>
                <a:latin typeface="Söhne"/>
              </a:rPr>
              <a:t>df_concatenated</a:t>
            </a:r>
            <a:r>
              <a:rPr lang="en-US" sz="2400" b="0" i="0" dirty="0">
                <a:solidFill>
                  <a:srgbClr val="0F0F0F"/>
                </a:solidFill>
                <a:effectLst/>
                <a:latin typeface="Söhne"/>
              </a:rPr>
              <a:t> = </a:t>
            </a:r>
            <a:r>
              <a:rPr lang="en-US" sz="2400" b="0" i="0" dirty="0" err="1">
                <a:solidFill>
                  <a:srgbClr val="0F0F0F"/>
                </a:solidFill>
                <a:effectLst/>
                <a:latin typeface="Söhne"/>
              </a:rPr>
              <a:t>pd.concat</a:t>
            </a:r>
            <a:r>
              <a:rPr lang="en-US" sz="2400" b="0" i="0" dirty="0">
                <a:solidFill>
                  <a:srgbClr val="0F0F0F"/>
                </a:solidFill>
                <a:effectLst/>
                <a:latin typeface="Söhne"/>
              </a:rPr>
              <a:t>([df1, df2], axis=0)</a:t>
            </a:r>
          </a:p>
          <a:p>
            <a:pPr algn="l">
              <a:buFont typeface="Arial" panose="020B0604020202020204" pitchFamily="34" charset="0"/>
              <a:buChar char="•"/>
            </a:pPr>
            <a:r>
              <a:rPr lang="en-US" sz="2400" b="0" i="0" dirty="0">
                <a:solidFill>
                  <a:srgbClr val="0F0F0F"/>
                </a:solidFill>
                <a:effectLst/>
                <a:latin typeface="Söhne"/>
              </a:rPr>
              <a:t>print("Concatenated </a:t>
            </a:r>
            <a:r>
              <a:rPr lang="en-US" sz="2400" b="0" i="0" dirty="0" err="1">
                <a:solidFill>
                  <a:srgbClr val="0F0F0F"/>
                </a:solidFill>
                <a:effectLst/>
                <a:latin typeface="Söhne"/>
              </a:rPr>
              <a:t>DataFrame</a:t>
            </a:r>
            <a:r>
              <a:rPr lang="en-US" sz="2400" b="0" i="0" dirty="0">
                <a:solidFill>
                  <a:srgbClr val="0F0F0F"/>
                </a:solidFill>
                <a:effectLst/>
                <a:latin typeface="Söhne"/>
              </a:rPr>
              <a:t>:")</a:t>
            </a:r>
          </a:p>
          <a:p>
            <a:pPr algn="l">
              <a:buFont typeface="Arial" panose="020B0604020202020204" pitchFamily="34" charset="0"/>
              <a:buChar char="•"/>
            </a:pPr>
            <a:r>
              <a:rPr lang="en-US" sz="2400" b="0" i="0" dirty="0">
                <a:solidFill>
                  <a:srgbClr val="0F0F0F"/>
                </a:solidFill>
                <a:effectLst/>
                <a:latin typeface="Söhne"/>
              </a:rPr>
              <a:t>print(</a:t>
            </a:r>
            <a:r>
              <a:rPr lang="en-US" sz="2400" b="0" i="0" dirty="0" err="1">
                <a:solidFill>
                  <a:srgbClr val="0F0F0F"/>
                </a:solidFill>
                <a:effectLst/>
                <a:latin typeface="Söhne"/>
              </a:rPr>
              <a:t>df_concatenated</a:t>
            </a:r>
            <a:r>
              <a:rPr lang="en-US" sz="2400" b="0" i="0" dirty="0">
                <a:solidFill>
                  <a:srgbClr val="0F0F0F"/>
                </a:solidFill>
                <a:effectLst/>
                <a:latin typeface="Söhne"/>
              </a:rPr>
              <a:t>)</a:t>
            </a:r>
          </a:p>
          <a:p>
            <a:endParaRPr lang="en-IN" sz="2400" dirty="0"/>
          </a:p>
        </p:txBody>
      </p:sp>
      <p:pic>
        <p:nvPicPr>
          <p:cNvPr id="4" name="Picture 3">
            <a:extLst>
              <a:ext uri="{FF2B5EF4-FFF2-40B4-BE49-F238E27FC236}">
                <a16:creationId xmlns:a16="http://schemas.microsoft.com/office/drawing/2014/main" id="{60808448-A34E-CEB7-1E64-5769D4686056}"/>
              </a:ext>
            </a:extLst>
          </p:cNvPr>
          <p:cNvPicPr>
            <a:picLocks noChangeAspect="1"/>
          </p:cNvPicPr>
          <p:nvPr/>
        </p:nvPicPr>
        <p:blipFill>
          <a:blip r:embed="rId2"/>
          <a:stretch>
            <a:fillRect/>
          </a:stretch>
        </p:blipFill>
        <p:spPr>
          <a:xfrm>
            <a:off x="7392144" y="3140968"/>
            <a:ext cx="1648683" cy="2016224"/>
          </a:xfrm>
          <a:prstGeom prst="rect">
            <a:avLst/>
          </a:prstGeom>
        </p:spPr>
      </p:pic>
    </p:spTree>
    <p:extLst>
      <p:ext uri="{BB962C8B-B14F-4D97-AF65-F5344CB8AC3E}">
        <p14:creationId xmlns:p14="http://schemas.microsoft.com/office/powerpoint/2010/main" val="788069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486409">
              <a:lnSpc>
                <a:spcPct val="100000"/>
              </a:lnSpc>
            </a:pPr>
            <a:r>
              <a:rPr spc="-10" dirty="0"/>
              <a:t>Agenda</a:t>
            </a:r>
          </a:p>
        </p:txBody>
      </p:sp>
      <p:sp>
        <p:nvSpPr>
          <p:cNvPr id="3" name="object 3"/>
          <p:cNvSpPr txBox="1"/>
          <p:nvPr/>
        </p:nvSpPr>
        <p:spPr>
          <a:xfrm>
            <a:off x="952464" y="1035893"/>
            <a:ext cx="5647592" cy="5139869"/>
          </a:xfrm>
          <a:prstGeom prst="rect">
            <a:avLst/>
          </a:prstGeom>
        </p:spPr>
        <p:txBody>
          <a:bodyPr vert="horz" wrap="square" lIns="0" tIns="0" rIns="0" bIns="0" rtlCol="0">
            <a:spAutoFit/>
          </a:bodyPr>
          <a:lstStyle/>
          <a:p>
            <a:pPr marL="12700">
              <a:lnSpc>
                <a:spcPct val="100000"/>
              </a:lnSpc>
              <a:spcBef>
                <a:spcPts val="994"/>
              </a:spcBef>
              <a:tabLst>
                <a:tab pos="355600" algn="l"/>
              </a:tabLst>
            </a:pPr>
            <a:r>
              <a:rPr sz="2000" b="1" spc="-10" dirty="0">
                <a:solidFill>
                  <a:srgbClr val="404040"/>
                </a:solidFill>
                <a:latin typeface="Trebuchet MS"/>
              </a:rPr>
              <a:t>	</a:t>
            </a:r>
            <a:r>
              <a:rPr lang="en-IN" sz="2400" b="1" dirty="0">
                <a:effectLst/>
                <a:latin typeface="Times New Roman" panose="02020603050405020304" pitchFamily="18" charset="0"/>
                <a:ea typeface="Calibri" panose="020F0502020204030204" pitchFamily="34" charset="0"/>
              </a:rPr>
              <a:t>Transformation Techniques</a:t>
            </a:r>
            <a:endParaRPr sz="2000" b="1" spc="-10" dirty="0">
              <a:solidFill>
                <a:srgbClr val="404040"/>
              </a:solidFill>
              <a:latin typeface="Trebuchet MS"/>
            </a:endParaRPr>
          </a:p>
          <a:p>
            <a:pPr>
              <a:lnSpc>
                <a:spcPct val="100000"/>
              </a:lnSpc>
              <a:spcBef>
                <a:spcPts val="15"/>
              </a:spcBef>
            </a:pPr>
            <a:endParaRPr lang="en-IN" sz="2000" b="1" spc="-10" dirty="0">
              <a:solidFill>
                <a:srgbClr val="404040"/>
              </a:solidFill>
              <a:latin typeface="Trebuchet MS"/>
            </a:endParaRPr>
          </a:p>
          <a:p>
            <a:pPr marL="12700">
              <a:lnSpc>
                <a:spcPct val="100000"/>
              </a:lnSpc>
              <a:tabLst>
                <a:tab pos="355600" algn="l"/>
              </a:tabLst>
            </a:pPr>
            <a:r>
              <a:rPr sz="2000" b="1" spc="-10" dirty="0">
                <a:solidFill>
                  <a:srgbClr val="404040"/>
                </a:solidFill>
                <a:latin typeface="Trebuchet MS"/>
              </a:rPr>
              <a:t>	</a:t>
            </a:r>
            <a:r>
              <a:rPr lang="en-IN" sz="2400" b="1" dirty="0">
                <a:effectLst/>
                <a:latin typeface="Times New Roman" panose="02020603050405020304" pitchFamily="18" charset="0"/>
                <a:ea typeface="Calibri" panose="020F0502020204030204" pitchFamily="34" charset="0"/>
              </a:rPr>
              <a:t>Performing data deduplication</a:t>
            </a:r>
            <a:endParaRPr sz="2000" b="1" spc="-10" dirty="0">
              <a:solidFill>
                <a:srgbClr val="404040"/>
              </a:solidFill>
              <a:latin typeface="Trebuchet MS"/>
            </a:endParaRPr>
          </a:p>
          <a:p>
            <a:pPr>
              <a:lnSpc>
                <a:spcPct val="100000"/>
              </a:lnSpc>
              <a:buFont typeface="Wingdings"/>
              <a:buChar char=""/>
            </a:pPr>
            <a:endParaRPr lang="en-IN" sz="2000" b="1" spc="-10" dirty="0">
              <a:solidFill>
                <a:srgbClr val="404040"/>
              </a:solidFill>
              <a:latin typeface="Trebuchet MS"/>
            </a:endParaRPr>
          </a:p>
          <a:p>
            <a:pPr marL="12700">
              <a:lnSpc>
                <a:spcPct val="100000"/>
              </a:lnSpc>
              <a:tabLst>
                <a:tab pos="355600" algn="l"/>
              </a:tabLst>
            </a:pPr>
            <a:r>
              <a:rPr sz="2000" b="1" spc="-10" dirty="0">
                <a:solidFill>
                  <a:srgbClr val="404040"/>
                </a:solidFill>
                <a:latin typeface="Trebuchet MS"/>
              </a:rPr>
              <a:t>	</a:t>
            </a:r>
            <a:r>
              <a:rPr lang="en-IN" sz="2400" b="1" spc="-10" dirty="0">
                <a:solidFill>
                  <a:srgbClr val="404040"/>
                </a:solidFill>
                <a:latin typeface="Times New Roman" panose="02020603050405020304" pitchFamily="18" charset="0"/>
                <a:ea typeface="Calibri" panose="020F0502020204030204" pitchFamily="34" charset="0"/>
              </a:rPr>
              <a:t>R</a:t>
            </a:r>
            <a:r>
              <a:rPr lang="en-IN" sz="2400" b="1" dirty="0">
                <a:effectLst/>
                <a:latin typeface="Times New Roman" panose="02020603050405020304" pitchFamily="18" charset="0"/>
                <a:ea typeface="Calibri" panose="020F0502020204030204" pitchFamily="34" charset="0"/>
              </a:rPr>
              <a:t>eplacing values</a:t>
            </a:r>
            <a:endParaRPr sz="2000" b="1" spc="-10" dirty="0">
              <a:solidFill>
                <a:srgbClr val="404040"/>
              </a:solidFill>
              <a:latin typeface="Trebuchet MS"/>
            </a:endParaRPr>
          </a:p>
          <a:p>
            <a:pPr>
              <a:lnSpc>
                <a:spcPct val="100000"/>
              </a:lnSpc>
              <a:buFont typeface="Wingdings"/>
              <a:buChar char=""/>
            </a:pPr>
            <a:endParaRPr lang="en-IN" sz="2000" b="1" spc="-10" dirty="0">
              <a:solidFill>
                <a:srgbClr val="404040"/>
              </a:solidFill>
              <a:latin typeface="Trebuchet MS"/>
            </a:endParaRPr>
          </a:p>
          <a:p>
            <a:pPr marL="12700">
              <a:lnSpc>
                <a:spcPct val="100000"/>
              </a:lnSpc>
              <a:tabLst>
                <a:tab pos="355600" algn="l"/>
              </a:tabLst>
            </a:pPr>
            <a:r>
              <a:rPr lang="en-IN" sz="2000" b="1" spc="-10" dirty="0">
                <a:solidFill>
                  <a:srgbClr val="404040"/>
                </a:solidFill>
                <a:latin typeface="Trebuchet MS"/>
              </a:rPr>
              <a:t>	</a:t>
            </a:r>
            <a:r>
              <a:rPr lang="en-IN" sz="2400" b="1" dirty="0">
                <a:effectLst/>
                <a:latin typeface="Times New Roman" panose="02020603050405020304" pitchFamily="18" charset="0"/>
                <a:ea typeface="Calibri" panose="020F0502020204030204" pitchFamily="34" charset="0"/>
              </a:rPr>
              <a:t>Discretization and binning</a:t>
            </a:r>
          </a:p>
          <a:p>
            <a:pPr marL="12700">
              <a:lnSpc>
                <a:spcPct val="100000"/>
              </a:lnSpc>
              <a:tabLst>
                <a:tab pos="355600" algn="l"/>
              </a:tabLst>
            </a:pPr>
            <a:endParaRPr lang="en-IN" sz="2400" dirty="0">
              <a:effectLst/>
              <a:latin typeface="Times New Roman" panose="02020603050405020304" pitchFamily="18" charset="0"/>
              <a:ea typeface="Calibri" panose="020F0502020204030204" pitchFamily="34" charset="0"/>
            </a:endParaRPr>
          </a:p>
          <a:p>
            <a:pPr marL="12700">
              <a:tabLst>
                <a:tab pos="355600" algn="l"/>
              </a:tabLst>
            </a:pPr>
            <a:r>
              <a:rPr lang="en-IN" sz="2000" b="1" spc="-10" dirty="0">
                <a:solidFill>
                  <a:srgbClr val="404040"/>
                </a:solidFill>
                <a:latin typeface="Trebuchet MS"/>
              </a:rPr>
              <a:t>	</a:t>
            </a:r>
            <a:r>
              <a:rPr lang="en-IN" sz="2400" b="1" dirty="0">
                <a:effectLst/>
                <a:latin typeface="Times New Roman" panose="02020603050405020304" pitchFamily="18" charset="0"/>
                <a:ea typeface="Calibri" panose="020F0502020204030204" pitchFamily="34" charset="0"/>
              </a:rPr>
              <a:t>Introduction to Missing data</a:t>
            </a:r>
          </a:p>
          <a:p>
            <a:pPr marL="12700">
              <a:tabLst>
                <a:tab pos="355600" algn="l"/>
              </a:tabLst>
            </a:pPr>
            <a:endParaRPr lang="en-IN" b="1" spc="-10" dirty="0">
              <a:solidFill>
                <a:srgbClr val="404040"/>
              </a:solidFill>
              <a:latin typeface="Trebuchet MS"/>
            </a:endParaRPr>
          </a:p>
          <a:p>
            <a:pPr marL="12700">
              <a:tabLst>
                <a:tab pos="355600" algn="l"/>
              </a:tabLst>
            </a:pPr>
            <a:r>
              <a:rPr lang="en-IN" b="1" spc="-10" dirty="0">
                <a:solidFill>
                  <a:srgbClr val="404040"/>
                </a:solidFill>
                <a:latin typeface="Trebuchet MS"/>
              </a:rPr>
              <a:t>	</a:t>
            </a:r>
            <a:r>
              <a:rPr lang="en-IN" sz="2400" b="1" spc="-10" dirty="0">
                <a:solidFill>
                  <a:srgbClr val="404040"/>
                </a:solidFill>
                <a:latin typeface="Times New Roman" panose="02020603050405020304" pitchFamily="18" charset="0"/>
                <a:ea typeface="Calibri" panose="020F0502020204030204" pitchFamily="34" charset="0"/>
              </a:rPr>
              <a:t>H</a:t>
            </a:r>
            <a:r>
              <a:rPr lang="en-IN" sz="2400" b="1" dirty="0">
                <a:effectLst/>
                <a:latin typeface="Times New Roman" panose="02020603050405020304" pitchFamily="18" charset="0"/>
                <a:ea typeface="Calibri" panose="020F0502020204030204" pitchFamily="34" charset="0"/>
              </a:rPr>
              <a:t>andling missing data</a:t>
            </a:r>
            <a:endParaRPr lang="en-IN" sz="2000" b="1" dirty="0">
              <a:effectLst/>
              <a:latin typeface="Times New Roman" panose="02020603050405020304" pitchFamily="18" charset="0"/>
              <a:ea typeface="Calibri" panose="020F0502020204030204" pitchFamily="34" charset="0"/>
            </a:endParaRPr>
          </a:p>
          <a:p>
            <a:pPr marL="12700">
              <a:tabLst>
                <a:tab pos="355600" algn="l"/>
              </a:tabLst>
            </a:pPr>
            <a:endParaRPr lang="en-IN" sz="2000" b="1" spc="-10" dirty="0">
              <a:solidFill>
                <a:srgbClr val="404040"/>
              </a:solidFill>
              <a:latin typeface="Trebuchet MS"/>
            </a:endParaRPr>
          </a:p>
          <a:p>
            <a:pPr marL="12700">
              <a:lnSpc>
                <a:spcPct val="100000"/>
              </a:lnSpc>
              <a:tabLst>
                <a:tab pos="355600" algn="l"/>
              </a:tabLst>
            </a:pPr>
            <a:r>
              <a:rPr lang="en-IN" sz="2000" b="1" spc="-10" dirty="0">
                <a:solidFill>
                  <a:srgbClr val="404040"/>
                </a:solidFill>
                <a:latin typeface="Trebuchet MS"/>
              </a:rPr>
              <a:t>	</a:t>
            </a:r>
            <a:r>
              <a:rPr lang="en-IN" sz="2400" b="1" dirty="0">
                <a:effectLst/>
                <a:latin typeface="Times New Roman" panose="02020603050405020304" pitchFamily="18" charset="0"/>
                <a:ea typeface="Calibri" panose="020F0502020204030204" pitchFamily="34" charset="0"/>
              </a:rPr>
              <a:t>Traditional methods</a:t>
            </a:r>
            <a:endParaRPr lang="en-IN" sz="2000" b="1" spc="-10" dirty="0">
              <a:solidFill>
                <a:srgbClr val="404040"/>
              </a:solidFill>
              <a:effectLst/>
              <a:latin typeface="Trebuchet MS"/>
              <a:ea typeface="Calibri" panose="020F0502020204030204" pitchFamily="34" charset="0"/>
            </a:endParaRPr>
          </a:p>
          <a:p>
            <a:pPr marL="12700">
              <a:lnSpc>
                <a:spcPct val="100000"/>
              </a:lnSpc>
              <a:tabLst>
                <a:tab pos="355600" algn="l"/>
              </a:tabLst>
            </a:pPr>
            <a:endParaRPr lang="en-US" sz="2000" b="1" spc="-10" dirty="0">
              <a:solidFill>
                <a:srgbClr val="404040"/>
              </a:solidFill>
              <a:latin typeface="Trebuchet MS"/>
            </a:endParaRPr>
          </a:p>
          <a:p>
            <a:pPr marL="12700">
              <a:lnSpc>
                <a:spcPct val="100000"/>
              </a:lnSpc>
              <a:tabLst>
                <a:tab pos="355600" algn="l"/>
              </a:tabLst>
            </a:pPr>
            <a:r>
              <a:rPr lang="en-IN" sz="2000" b="1" spc="-10" dirty="0">
                <a:solidFill>
                  <a:srgbClr val="404040"/>
                </a:solidFill>
                <a:latin typeface="Trebuchet MS"/>
              </a:rPr>
              <a:t>	</a:t>
            </a:r>
            <a:r>
              <a:rPr lang="en-IN" sz="2400" b="1" dirty="0">
                <a:effectLst/>
                <a:latin typeface="Times New Roman" panose="02020603050405020304" pitchFamily="18" charset="0"/>
                <a:ea typeface="Calibri" panose="020F0502020204030204" pitchFamily="34" charset="0"/>
              </a:rPr>
              <a:t>Maximum Likelihood Estimation</a:t>
            </a:r>
            <a:endParaRPr sz="2000" b="1" spc="-10" dirty="0">
              <a:solidFill>
                <a:srgbClr val="404040"/>
              </a:solidFill>
              <a:latin typeface="Trebuchet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D15B2-6DFE-0D64-3F2B-CC996D1C252F}"/>
              </a:ext>
            </a:extLst>
          </p:cNvPr>
          <p:cNvSpPr>
            <a:spLocks noGrp="1"/>
          </p:cNvSpPr>
          <p:nvPr>
            <p:ph type="title"/>
          </p:nvPr>
        </p:nvSpPr>
        <p:spPr>
          <a:xfrm>
            <a:off x="442976" y="435864"/>
            <a:ext cx="11306047" cy="338554"/>
          </a:xfrm>
        </p:spPr>
        <p:txBody>
          <a:bodyPr/>
          <a:lstStyle/>
          <a:p>
            <a:r>
              <a:rPr lang="en-US" dirty="0"/>
              <a:t>Merge Function</a:t>
            </a:r>
            <a:endParaRPr lang="en-IN" dirty="0"/>
          </a:p>
        </p:txBody>
      </p:sp>
      <p:sp>
        <p:nvSpPr>
          <p:cNvPr id="3" name="Text Placeholder 2">
            <a:extLst>
              <a:ext uri="{FF2B5EF4-FFF2-40B4-BE49-F238E27FC236}">
                <a16:creationId xmlns:a16="http://schemas.microsoft.com/office/drawing/2014/main" id="{4D18C80C-6B82-AE5A-0C30-FCE03EE70AD1}"/>
              </a:ext>
            </a:extLst>
          </p:cNvPr>
          <p:cNvSpPr>
            <a:spLocks noGrp="1"/>
          </p:cNvSpPr>
          <p:nvPr>
            <p:ph type="body" idx="1"/>
          </p:nvPr>
        </p:nvSpPr>
        <p:spPr>
          <a:xfrm>
            <a:off x="441869" y="1299510"/>
            <a:ext cx="9254531" cy="5539978"/>
          </a:xfrm>
        </p:spPr>
        <p:txBody>
          <a:bodyPr/>
          <a:lstStyle/>
          <a:p>
            <a:pPr algn="l">
              <a:buFont typeface="Arial" panose="020B0604020202020204" pitchFamily="34" charset="0"/>
              <a:buChar char="•"/>
            </a:pPr>
            <a:r>
              <a:rPr lang="en-US" sz="2400" b="1" i="0" dirty="0">
                <a:solidFill>
                  <a:srgbClr val="0F0F0F"/>
                </a:solidFill>
                <a:effectLst/>
                <a:latin typeface="Söhne"/>
              </a:rPr>
              <a:t>Usage:</a:t>
            </a:r>
            <a:r>
              <a:rPr lang="en-US" sz="2400" b="0" i="0" dirty="0">
                <a:solidFill>
                  <a:srgbClr val="0F0F0F"/>
                </a:solidFill>
                <a:effectLst/>
                <a:latin typeface="Söhne"/>
              </a:rPr>
              <a:t> Performing database-style joins by merging </a:t>
            </a:r>
            <a:r>
              <a:rPr lang="en-US" sz="2400" b="0" i="0" dirty="0" err="1">
                <a:solidFill>
                  <a:srgbClr val="0F0F0F"/>
                </a:solidFill>
                <a:effectLst/>
                <a:latin typeface="Söhne"/>
              </a:rPr>
              <a:t>DataFrames</a:t>
            </a:r>
            <a:r>
              <a:rPr lang="en-US" sz="2400" b="0" i="0" dirty="0">
                <a:solidFill>
                  <a:srgbClr val="0F0F0F"/>
                </a:solidFill>
                <a:effectLst/>
                <a:latin typeface="Söhne"/>
              </a:rPr>
              <a:t> based on key columns.</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1" i="0" dirty="0">
                <a:solidFill>
                  <a:srgbClr val="0F0F0F"/>
                </a:solidFill>
                <a:effectLst/>
                <a:latin typeface="Söhne"/>
              </a:rPr>
              <a:t>Example:</a:t>
            </a:r>
          </a:p>
          <a:p>
            <a:pPr algn="l">
              <a:buFont typeface="Arial" panose="020B0604020202020204" pitchFamily="34" charset="0"/>
              <a:buChar char="•"/>
            </a:pPr>
            <a:r>
              <a:rPr lang="en-US" sz="2400" b="0" i="0" dirty="0">
                <a:solidFill>
                  <a:srgbClr val="0F0F0F"/>
                </a:solidFill>
                <a:effectLst/>
                <a:latin typeface="Söhne"/>
              </a:rPr>
              <a:t>import pandas as pd</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 Creating </a:t>
            </a:r>
            <a:r>
              <a:rPr lang="en-US" sz="2400" b="0" i="0" dirty="0" err="1">
                <a:solidFill>
                  <a:srgbClr val="0F0F0F"/>
                </a:solidFill>
                <a:effectLst/>
                <a:latin typeface="Söhne"/>
              </a:rPr>
              <a:t>DataFrames</a:t>
            </a: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df1 = </a:t>
            </a:r>
            <a:r>
              <a:rPr lang="en-US" sz="2400" b="0" i="0" dirty="0" err="1">
                <a:solidFill>
                  <a:srgbClr val="0F0F0F"/>
                </a:solidFill>
                <a:effectLst/>
                <a:latin typeface="Söhne"/>
              </a:rPr>
              <a:t>pd.DataFrame</a:t>
            </a:r>
            <a:r>
              <a:rPr lang="en-US" sz="2400" b="0" i="0" dirty="0">
                <a:solidFill>
                  <a:srgbClr val="0F0F0F"/>
                </a:solidFill>
                <a:effectLst/>
                <a:latin typeface="Söhne"/>
              </a:rPr>
              <a:t>({'ID': [1, 2, 3], 'Name': ['Alice', 'Bob', 'Charlie']})</a:t>
            </a:r>
          </a:p>
          <a:p>
            <a:pPr algn="l">
              <a:buFont typeface="Arial" panose="020B0604020202020204" pitchFamily="34" charset="0"/>
              <a:buChar char="•"/>
            </a:pPr>
            <a:r>
              <a:rPr lang="en-US" sz="2400" b="0" i="0" dirty="0">
                <a:solidFill>
                  <a:srgbClr val="0F0F0F"/>
                </a:solidFill>
                <a:effectLst/>
                <a:latin typeface="Söhne"/>
              </a:rPr>
              <a:t>df2 = </a:t>
            </a:r>
            <a:r>
              <a:rPr lang="en-US" sz="2400" b="0" i="0" dirty="0" err="1">
                <a:solidFill>
                  <a:srgbClr val="0F0F0F"/>
                </a:solidFill>
                <a:effectLst/>
                <a:latin typeface="Söhne"/>
              </a:rPr>
              <a:t>pd.DataFrame</a:t>
            </a:r>
            <a:r>
              <a:rPr lang="en-US" sz="2400" b="0" i="0" dirty="0">
                <a:solidFill>
                  <a:srgbClr val="0F0F0F"/>
                </a:solidFill>
                <a:effectLst/>
                <a:latin typeface="Söhne"/>
              </a:rPr>
              <a:t>({'ID': [2, 3, 4], 'Age': [25, 30, 28]})</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 Merging based on 'ID' column</a:t>
            </a:r>
          </a:p>
          <a:p>
            <a:pPr algn="l">
              <a:buFont typeface="Arial" panose="020B0604020202020204" pitchFamily="34" charset="0"/>
              <a:buChar char="•"/>
            </a:pPr>
            <a:r>
              <a:rPr lang="en-US" sz="2400" b="0" i="0" dirty="0" err="1">
                <a:solidFill>
                  <a:srgbClr val="0F0F0F"/>
                </a:solidFill>
                <a:effectLst/>
                <a:latin typeface="Söhne"/>
              </a:rPr>
              <a:t>merged_df</a:t>
            </a:r>
            <a:r>
              <a:rPr lang="en-US" sz="2400" b="0" i="0" dirty="0">
                <a:solidFill>
                  <a:srgbClr val="0F0F0F"/>
                </a:solidFill>
                <a:effectLst/>
                <a:latin typeface="Söhne"/>
              </a:rPr>
              <a:t> = </a:t>
            </a:r>
            <a:r>
              <a:rPr lang="en-US" sz="2400" b="0" i="0" dirty="0" err="1">
                <a:solidFill>
                  <a:srgbClr val="0F0F0F"/>
                </a:solidFill>
                <a:effectLst/>
                <a:latin typeface="Söhne"/>
              </a:rPr>
              <a:t>pd.merge</a:t>
            </a:r>
            <a:r>
              <a:rPr lang="en-US" sz="2400" b="0" i="0" dirty="0">
                <a:solidFill>
                  <a:srgbClr val="0F0F0F"/>
                </a:solidFill>
                <a:effectLst/>
                <a:latin typeface="Söhne"/>
              </a:rPr>
              <a:t>(df1, df2, on='ID', how='inner')</a:t>
            </a:r>
          </a:p>
          <a:p>
            <a:pPr algn="l">
              <a:buFont typeface="Arial" panose="020B0604020202020204" pitchFamily="34" charset="0"/>
              <a:buChar char="•"/>
            </a:pPr>
            <a:r>
              <a:rPr lang="en-US" sz="2400" b="0" i="0" dirty="0">
                <a:solidFill>
                  <a:srgbClr val="0F0F0F"/>
                </a:solidFill>
                <a:effectLst/>
                <a:latin typeface="Söhne"/>
              </a:rPr>
              <a:t>print("Merged </a:t>
            </a:r>
            <a:r>
              <a:rPr lang="en-US" sz="2400" b="0" i="0" dirty="0" err="1">
                <a:solidFill>
                  <a:srgbClr val="0F0F0F"/>
                </a:solidFill>
                <a:effectLst/>
                <a:latin typeface="Söhne"/>
              </a:rPr>
              <a:t>DataFrame</a:t>
            </a:r>
            <a:r>
              <a:rPr lang="en-US" sz="2400" b="0" i="0" dirty="0">
                <a:solidFill>
                  <a:srgbClr val="0F0F0F"/>
                </a:solidFill>
                <a:effectLst/>
                <a:latin typeface="Söhne"/>
              </a:rPr>
              <a:t>:")</a:t>
            </a:r>
          </a:p>
          <a:p>
            <a:pPr algn="l">
              <a:buFont typeface="Arial" panose="020B0604020202020204" pitchFamily="34" charset="0"/>
              <a:buChar char="•"/>
            </a:pPr>
            <a:r>
              <a:rPr lang="en-US" sz="2400" b="0" i="0" dirty="0">
                <a:solidFill>
                  <a:srgbClr val="0F0F0F"/>
                </a:solidFill>
                <a:effectLst/>
                <a:latin typeface="Söhne"/>
              </a:rPr>
              <a:t>print(</a:t>
            </a:r>
            <a:r>
              <a:rPr lang="en-US" sz="2400" b="0" i="0" dirty="0" err="1">
                <a:solidFill>
                  <a:srgbClr val="0F0F0F"/>
                </a:solidFill>
                <a:effectLst/>
                <a:latin typeface="Söhne"/>
              </a:rPr>
              <a:t>merged_df</a:t>
            </a:r>
            <a:r>
              <a:rPr lang="en-US" sz="2400" b="0" i="0" dirty="0">
                <a:solidFill>
                  <a:srgbClr val="0F0F0F"/>
                </a:solidFill>
                <a:effectLst/>
                <a:latin typeface="Söhne"/>
              </a:rPr>
              <a:t>)</a:t>
            </a:r>
          </a:p>
          <a:p>
            <a:endParaRPr lang="en-IN" sz="2400" dirty="0"/>
          </a:p>
        </p:txBody>
      </p:sp>
      <p:pic>
        <p:nvPicPr>
          <p:cNvPr id="6" name="Picture 5">
            <a:extLst>
              <a:ext uri="{FF2B5EF4-FFF2-40B4-BE49-F238E27FC236}">
                <a16:creationId xmlns:a16="http://schemas.microsoft.com/office/drawing/2014/main" id="{03DAA46A-A7BB-1E78-5ED4-8BEE2A8F578A}"/>
              </a:ext>
            </a:extLst>
          </p:cNvPr>
          <p:cNvPicPr>
            <a:picLocks noChangeAspect="1"/>
          </p:cNvPicPr>
          <p:nvPr/>
        </p:nvPicPr>
        <p:blipFill>
          <a:blip r:embed="rId2"/>
          <a:stretch>
            <a:fillRect/>
          </a:stretch>
        </p:blipFill>
        <p:spPr>
          <a:xfrm>
            <a:off x="7392144" y="5848802"/>
            <a:ext cx="2911092" cy="990686"/>
          </a:xfrm>
          <a:prstGeom prst="rect">
            <a:avLst/>
          </a:prstGeom>
        </p:spPr>
      </p:pic>
    </p:spTree>
    <p:extLst>
      <p:ext uri="{BB962C8B-B14F-4D97-AF65-F5344CB8AC3E}">
        <p14:creationId xmlns:p14="http://schemas.microsoft.com/office/powerpoint/2010/main" val="4110278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8CAF7-FD6A-D268-9064-788564091634}"/>
              </a:ext>
            </a:extLst>
          </p:cNvPr>
          <p:cNvSpPr>
            <a:spLocks noGrp="1"/>
          </p:cNvSpPr>
          <p:nvPr>
            <p:ph type="title"/>
          </p:nvPr>
        </p:nvSpPr>
        <p:spPr>
          <a:xfrm>
            <a:off x="442976" y="435864"/>
            <a:ext cx="11306047" cy="338554"/>
          </a:xfrm>
        </p:spPr>
        <p:txBody>
          <a:bodyPr/>
          <a:lstStyle/>
          <a:p>
            <a:r>
              <a:rPr lang="en-US" dirty="0"/>
              <a:t>Join Function</a:t>
            </a:r>
            <a:endParaRPr lang="en-IN" dirty="0"/>
          </a:p>
        </p:txBody>
      </p:sp>
      <p:sp>
        <p:nvSpPr>
          <p:cNvPr id="3" name="Text Placeholder 2">
            <a:extLst>
              <a:ext uri="{FF2B5EF4-FFF2-40B4-BE49-F238E27FC236}">
                <a16:creationId xmlns:a16="http://schemas.microsoft.com/office/drawing/2014/main" id="{0245C3B0-2688-9317-6A52-168F92413FD8}"/>
              </a:ext>
            </a:extLst>
          </p:cNvPr>
          <p:cNvSpPr>
            <a:spLocks noGrp="1"/>
          </p:cNvSpPr>
          <p:nvPr>
            <p:ph type="body" idx="1"/>
          </p:nvPr>
        </p:nvSpPr>
        <p:spPr>
          <a:xfrm>
            <a:off x="407953" y="1243488"/>
            <a:ext cx="9216440" cy="5539978"/>
          </a:xfrm>
        </p:spPr>
        <p:txBody>
          <a:bodyPr/>
          <a:lstStyle/>
          <a:p>
            <a:pPr algn="l">
              <a:buFont typeface="Arial" panose="020B0604020202020204" pitchFamily="34" charset="0"/>
              <a:buChar char="•"/>
            </a:pPr>
            <a:r>
              <a:rPr lang="en-US" sz="2400" b="1" i="0" dirty="0">
                <a:solidFill>
                  <a:srgbClr val="0F0F0F"/>
                </a:solidFill>
                <a:effectLst/>
                <a:latin typeface="Söhne"/>
              </a:rPr>
              <a:t>Usage:</a:t>
            </a:r>
            <a:r>
              <a:rPr lang="en-US" sz="2400" b="0" i="0" dirty="0">
                <a:solidFill>
                  <a:srgbClr val="0F0F0F"/>
                </a:solidFill>
                <a:effectLst/>
                <a:latin typeface="Söhne"/>
              </a:rPr>
              <a:t> Joining </a:t>
            </a:r>
            <a:r>
              <a:rPr lang="en-US" sz="2400" b="0" i="0" dirty="0" err="1">
                <a:solidFill>
                  <a:srgbClr val="0F0F0F"/>
                </a:solidFill>
                <a:effectLst/>
                <a:latin typeface="Söhne"/>
              </a:rPr>
              <a:t>DataFrames</a:t>
            </a:r>
            <a:r>
              <a:rPr lang="en-US" sz="2400" b="0" i="0" dirty="0">
                <a:solidFill>
                  <a:srgbClr val="0F0F0F"/>
                </a:solidFill>
                <a:effectLst/>
                <a:latin typeface="Söhne"/>
              </a:rPr>
              <a:t> based on their index or a specific column.</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1" i="0" dirty="0">
                <a:solidFill>
                  <a:srgbClr val="0F0F0F"/>
                </a:solidFill>
                <a:effectLst/>
                <a:latin typeface="Söhne"/>
              </a:rPr>
              <a:t>Example:</a:t>
            </a:r>
          </a:p>
          <a:p>
            <a:pPr algn="l">
              <a:buFont typeface="Arial" panose="020B0604020202020204" pitchFamily="34" charset="0"/>
              <a:buChar char="•"/>
            </a:pPr>
            <a:r>
              <a:rPr lang="en-US" sz="2400" b="0" i="0" dirty="0">
                <a:solidFill>
                  <a:srgbClr val="0F0F0F"/>
                </a:solidFill>
                <a:effectLst/>
                <a:latin typeface="Söhne"/>
              </a:rPr>
              <a:t>import pandas as pd</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 Creating </a:t>
            </a:r>
            <a:r>
              <a:rPr lang="en-US" sz="2400" b="0" i="0" dirty="0" err="1">
                <a:solidFill>
                  <a:srgbClr val="0F0F0F"/>
                </a:solidFill>
                <a:effectLst/>
                <a:latin typeface="Söhne"/>
              </a:rPr>
              <a:t>DataFrames</a:t>
            </a: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df1 = </a:t>
            </a:r>
            <a:r>
              <a:rPr lang="en-US" sz="2400" b="0" i="0" dirty="0" err="1">
                <a:solidFill>
                  <a:srgbClr val="0F0F0F"/>
                </a:solidFill>
                <a:effectLst/>
                <a:latin typeface="Söhne"/>
              </a:rPr>
              <a:t>pd.DataFrame</a:t>
            </a:r>
            <a:r>
              <a:rPr lang="en-US" sz="2400" b="0" i="0" dirty="0">
                <a:solidFill>
                  <a:srgbClr val="0F0F0F"/>
                </a:solidFill>
                <a:effectLst/>
                <a:latin typeface="Söhne"/>
              </a:rPr>
              <a:t>({'A': [1, 2], 'B': [3, 4]}, index=['X', 'Y'])</a:t>
            </a:r>
          </a:p>
          <a:p>
            <a:pPr algn="l">
              <a:buFont typeface="Arial" panose="020B0604020202020204" pitchFamily="34" charset="0"/>
              <a:buChar char="•"/>
            </a:pPr>
            <a:r>
              <a:rPr lang="en-US" sz="2400" b="0" i="0" dirty="0">
                <a:solidFill>
                  <a:srgbClr val="0F0F0F"/>
                </a:solidFill>
                <a:effectLst/>
                <a:latin typeface="Söhne"/>
              </a:rPr>
              <a:t>df2 = </a:t>
            </a:r>
            <a:r>
              <a:rPr lang="en-US" sz="2400" b="0" i="0" dirty="0" err="1">
                <a:solidFill>
                  <a:srgbClr val="0F0F0F"/>
                </a:solidFill>
                <a:effectLst/>
                <a:latin typeface="Söhne"/>
              </a:rPr>
              <a:t>pd.DataFrame</a:t>
            </a:r>
            <a:r>
              <a:rPr lang="en-US" sz="2400" b="0" i="0" dirty="0">
                <a:solidFill>
                  <a:srgbClr val="0F0F0F"/>
                </a:solidFill>
                <a:effectLst/>
                <a:latin typeface="Söhne"/>
              </a:rPr>
              <a:t>({'C': [5, 6], 'D': [7, 8]}, index=['X', 'Y'])</a:t>
            </a:r>
          </a:p>
          <a:p>
            <a:pPr algn="l">
              <a:buFont typeface="Arial" panose="020B0604020202020204" pitchFamily="34" charset="0"/>
              <a:buChar char="•"/>
            </a:pPr>
            <a:endParaRPr lang="en-US" sz="2400" b="0" i="0" dirty="0">
              <a:solidFill>
                <a:srgbClr val="0F0F0F"/>
              </a:solidFill>
              <a:effectLst/>
              <a:latin typeface="Söhne"/>
            </a:endParaRPr>
          </a:p>
          <a:p>
            <a:pPr algn="l">
              <a:buFont typeface="Arial" panose="020B0604020202020204" pitchFamily="34" charset="0"/>
              <a:buChar char="•"/>
            </a:pPr>
            <a:r>
              <a:rPr lang="en-US" sz="2400" b="0" i="0" dirty="0">
                <a:solidFill>
                  <a:srgbClr val="0F0F0F"/>
                </a:solidFill>
                <a:effectLst/>
                <a:latin typeface="Söhne"/>
              </a:rPr>
              <a:t># Joining based on index</a:t>
            </a:r>
          </a:p>
          <a:p>
            <a:pPr algn="l">
              <a:buFont typeface="Arial" panose="020B0604020202020204" pitchFamily="34" charset="0"/>
              <a:buChar char="•"/>
            </a:pPr>
            <a:r>
              <a:rPr lang="en-US" sz="2400" b="0" i="0" dirty="0" err="1">
                <a:solidFill>
                  <a:srgbClr val="0F0F0F"/>
                </a:solidFill>
                <a:effectLst/>
                <a:latin typeface="Söhne"/>
              </a:rPr>
              <a:t>joined_df</a:t>
            </a:r>
            <a:r>
              <a:rPr lang="en-US" sz="2400" b="0" i="0" dirty="0">
                <a:solidFill>
                  <a:srgbClr val="0F0F0F"/>
                </a:solidFill>
                <a:effectLst/>
                <a:latin typeface="Söhne"/>
              </a:rPr>
              <a:t> = df1.join(df2)</a:t>
            </a:r>
          </a:p>
          <a:p>
            <a:pPr algn="l">
              <a:buFont typeface="Arial" panose="020B0604020202020204" pitchFamily="34" charset="0"/>
              <a:buChar char="•"/>
            </a:pPr>
            <a:r>
              <a:rPr lang="en-US" sz="2400" b="0" i="0" dirty="0">
                <a:solidFill>
                  <a:srgbClr val="0F0F0F"/>
                </a:solidFill>
                <a:effectLst/>
                <a:latin typeface="Söhne"/>
              </a:rPr>
              <a:t>print("Joined </a:t>
            </a:r>
            <a:r>
              <a:rPr lang="en-US" sz="2400" b="0" i="0" dirty="0" err="1">
                <a:solidFill>
                  <a:srgbClr val="0F0F0F"/>
                </a:solidFill>
                <a:effectLst/>
                <a:latin typeface="Söhne"/>
              </a:rPr>
              <a:t>DataFrame</a:t>
            </a:r>
            <a:r>
              <a:rPr lang="en-US" sz="2400" b="0" i="0" dirty="0">
                <a:solidFill>
                  <a:srgbClr val="0F0F0F"/>
                </a:solidFill>
                <a:effectLst/>
                <a:latin typeface="Söhne"/>
              </a:rPr>
              <a:t>:")</a:t>
            </a:r>
          </a:p>
          <a:p>
            <a:pPr algn="l">
              <a:buFont typeface="Arial" panose="020B0604020202020204" pitchFamily="34" charset="0"/>
              <a:buChar char="•"/>
            </a:pPr>
            <a:r>
              <a:rPr lang="en-US" sz="2400" b="0" i="0" dirty="0">
                <a:solidFill>
                  <a:srgbClr val="0F0F0F"/>
                </a:solidFill>
                <a:effectLst/>
                <a:latin typeface="Söhne"/>
              </a:rPr>
              <a:t>print(</a:t>
            </a:r>
            <a:r>
              <a:rPr lang="en-US" sz="2400" b="0" i="0" dirty="0" err="1">
                <a:solidFill>
                  <a:srgbClr val="0F0F0F"/>
                </a:solidFill>
                <a:effectLst/>
                <a:latin typeface="Söhne"/>
              </a:rPr>
              <a:t>joined_df</a:t>
            </a:r>
            <a:r>
              <a:rPr lang="en-US" sz="2400" b="0" i="0" dirty="0">
                <a:solidFill>
                  <a:srgbClr val="0F0F0F"/>
                </a:solidFill>
                <a:effectLst/>
                <a:latin typeface="Söhne"/>
              </a:rPr>
              <a:t>)</a:t>
            </a:r>
          </a:p>
          <a:p>
            <a:pPr algn="l">
              <a:buFont typeface="Arial" panose="020B0604020202020204" pitchFamily="34" charset="0"/>
              <a:buChar char="•"/>
            </a:pPr>
            <a:endParaRPr lang="en-US" sz="2400" b="0" i="0" dirty="0">
              <a:solidFill>
                <a:srgbClr val="0F0F0F"/>
              </a:solidFill>
              <a:effectLst/>
              <a:latin typeface="Söhne"/>
            </a:endParaRPr>
          </a:p>
          <a:p>
            <a:endParaRPr lang="en-IN" sz="2400" dirty="0"/>
          </a:p>
        </p:txBody>
      </p:sp>
      <p:pic>
        <p:nvPicPr>
          <p:cNvPr id="4" name="Picture 3">
            <a:extLst>
              <a:ext uri="{FF2B5EF4-FFF2-40B4-BE49-F238E27FC236}">
                <a16:creationId xmlns:a16="http://schemas.microsoft.com/office/drawing/2014/main" id="{4EAA87C7-9178-F7DB-06C9-FC371C40DDB6}"/>
              </a:ext>
            </a:extLst>
          </p:cNvPr>
          <p:cNvPicPr>
            <a:picLocks noChangeAspect="1"/>
          </p:cNvPicPr>
          <p:nvPr/>
        </p:nvPicPr>
        <p:blipFill>
          <a:blip r:embed="rId2"/>
          <a:stretch>
            <a:fillRect/>
          </a:stretch>
        </p:blipFill>
        <p:spPr>
          <a:xfrm>
            <a:off x="5663952" y="5650873"/>
            <a:ext cx="2520280" cy="1166797"/>
          </a:xfrm>
          <a:prstGeom prst="rect">
            <a:avLst/>
          </a:prstGeom>
        </p:spPr>
      </p:pic>
    </p:spTree>
    <p:extLst>
      <p:ext uri="{BB962C8B-B14F-4D97-AF65-F5344CB8AC3E}">
        <p14:creationId xmlns:p14="http://schemas.microsoft.com/office/powerpoint/2010/main" val="1445253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33944-CF0A-4F24-A7B1-1A9108F09E86}"/>
              </a:ext>
            </a:extLst>
          </p:cNvPr>
          <p:cNvSpPr>
            <a:spLocks noGrp="1"/>
          </p:cNvSpPr>
          <p:nvPr>
            <p:ph type="title"/>
          </p:nvPr>
        </p:nvSpPr>
        <p:spPr>
          <a:xfrm>
            <a:off x="442976" y="435864"/>
            <a:ext cx="11306047" cy="338554"/>
          </a:xfrm>
        </p:spPr>
        <p:txBody>
          <a:bodyPr/>
          <a:lstStyle/>
          <a:p>
            <a:r>
              <a:rPr lang="en-US" dirty="0"/>
              <a:t>Guess the output??</a:t>
            </a:r>
            <a:endParaRPr lang="en-IN" dirty="0"/>
          </a:p>
        </p:txBody>
      </p:sp>
      <p:sp>
        <p:nvSpPr>
          <p:cNvPr id="3" name="Text Placeholder 2">
            <a:extLst>
              <a:ext uri="{FF2B5EF4-FFF2-40B4-BE49-F238E27FC236}">
                <a16:creationId xmlns:a16="http://schemas.microsoft.com/office/drawing/2014/main" id="{731BA54E-9260-3570-5AE5-399B63B277B5}"/>
              </a:ext>
            </a:extLst>
          </p:cNvPr>
          <p:cNvSpPr>
            <a:spLocks noGrp="1"/>
          </p:cNvSpPr>
          <p:nvPr>
            <p:ph type="body" idx="1"/>
          </p:nvPr>
        </p:nvSpPr>
        <p:spPr>
          <a:xfrm>
            <a:off x="457713" y="1243488"/>
            <a:ext cx="8878648" cy="4062651"/>
          </a:xfrm>
        </p:spPr>
        <p:txBody>
          <a:bodyPr/>
          <a:lstStyle/>
          <a:p>
            <a:r>
              <a:rPr lang="en-IN" sz="2400" dirty="0"/>
              <a:t>import pandas as pd</a:t>
            </a:r>
          </a:p>
          <a:p>
            <a:endParaRPr lang="en-IN" sz="2400" dirty="0"/>
          </a:p>
          <a:p>
            <a:endParaRPr lang="en-IN" sz="2400" dirty="0"/>
          </a:p>
          <a:p>
            <a:r>
              <a:rPr lang="en-IN" sz="2400" dirty="0"/>
              <a:t>df1 = </a:t>
            </a:r>
            <a:r>
              <a:rPr lang="en-IN" sz="2400" dirty="0" err="1"/>
              <a:t>pd.DataFrame</a:t>
            </a:r>
            <a:r>
              <a:rPr lang="en-IN" sz="2400" dirty="0"/>
              <a:t>({'A': [1, 2], 'B': [3, 4]})</a:t>
            </a:r>
          </a:p>
          <a:p>
            <a:r>
              <a:rPr lang="en-IN" sz="2400" dirty="0"/>
              <a:t>df2 = </a:t>
            </a:r>
            <a:r>
              <a:rPr lang="en-IN" sz="2400" dirty="0" err="1"/>
              <a:t>pd.DataFrame</a:t>
            </a:r>
            <a:r>
              <a:rPr lang="en-IN" sz="2400" dirty="0"/>
              <a:t>({'A': [5, 6], 'C': [7, 8]})</a:t>
            </a:r>
          </a:p>
          <a:p>
            <a:endParaRPr lang="en-IN" sz="2400" dirty="0"/>
          </a:p>
          <a:p>
            <a:r>
              <a:rPr lang="en-IN" sz="2400" dirty="0" err="1"/>
              <a:t>df_appended</a:t>
            </a:r>
            <a:r>
              <a:rPr lang="en-IN" sz="2400" dirty="0"/>
              <a:t> = df1.append(df2, sort=False)  # sort=False to handle different columns</a:t>
            </a:r>
          </a:p>
          <a:p>
            <a:r>
              <a:rPr lang="en-IN" sz="2400" dirty="0"/>
              <a:t>print("Appended </a:t>
            </a:r>
            <a:r>
              <a:rPr lang="en-IN" sz="2400" dirty="0" err="1"/>
              <a:t>DataFrame</a:t>
            </a:r>
            <a:r>
              <a:rPr lang="en-IN" sz="2400" dirty="0"/>
              <a:t>:")</a:t>
            </a:r>
          </a:p>
          <a:p>
            <a:r>
              <a:rPr lang="en-IN" sz="2400" dirty="0"/>
              <a:t>print(</a:t>
            </a:r>
            <a:r>
              <a:rPr lang="en-IN" sz="2400" dirty="0" err="1"/>
              <a:t>df_appended</a:t>
            </a:r>
            <a:r>
              <a:rPr lang="en-IN" sz="2400" dirty="0"/>
              <a:t>)</a:t>
            </a:r>
          </a:p>
          <a:p>
            <a:endParaRPr lang="en-IN" sz="2400" dirty="0"/>
          </a:p>
        </p:txBody>
      </p:sp>
    </p:spTree>
    <p:extLst>
      <p:ext uri="{BB962C8B-B14F-4D97-AF65-F5344CB8AC3E}">
        <p14:creationId xmlns:p14="http://schemas.microsoft.com/office/powerpoint/2010/main" val="4176704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E8C82-86C7-2A6F-AF0E-033444756E2F}"/>
              </a:ext>
            </a:extLst>
          </p:cNvPr>
          <p:cNvSpPr>
            <a:spLocks noGrp="1"/>
          </p:cNvSpPr>
          <p:nvPr>
            <p:ph type="title"/>
          </p:nvPr>
        </p:nvSpPr>
        <p:spPr>
          <a:xfrm>
            <a:off x="442976" y="435864"/>
            <a:ext cx="11306047" cy="338554"/>
          </a:xfrm>
        </p:spPr>
        <p:txBody>
          <a:bodyPr/>
          <a:lstStyle/>
          <a:p>
            <a:r>
              <a:rPr lang="en-US" dirty="0"/>
              <a:t>Answer</a:t>
            </a:r>
            <a:endParaRPr lang="en-IN" dirty="0"/>
          </a:p>
        </p:txBody>
      </p:sp>
      <p:sp>
        <p:nvSpPr>
          <p:cNvPr id="3" name="Text Placeholder 2">
            <a:extLst>
              <a:ext uri="{FF2B5EF4-FFF2-40B4-BE49-F238E27FC236}">
                <a16:creationId xmlns:a16="http://schemas.microsoft.com/office/drawing/2014/main" id="{96EC8BC7-89F2-318D-1AAC-7ED11BE1DC73}"/>
              </a:ext>
            </a:extLst>
          </p:cNvPr>
          <p:cNvSpPr>
            <a:spLocks noGrp="1"/>
          </p:cNvSpPr>
          <p:nvPr>
            <p:ph type="body" idx="1"/>
          </p:nvPr>
        </p:nvSpPr>
        <p:spPr>
          <a:xfrm>
            <a:off x="442977" y="1279402"/>
            <a:ext cx="9037400" cy="3385542"/>
          </a:xfrm>
        </p:spPr>
        <p:txBody>
          <a:bodyPr/>
          <a:lstStyle/>
          <a:p>
            <a:r>
              <a:rPr lang="fi-FI" sz="4400" dirty="0"/>
              <a:t> A    B    C</a:t>
            </a:r>
          </a:p>
          <a:p>
            <a:r>
              <a:rPr lang="fi-FI" sz="4400" dirty="0"/>
              <a:t>0  1  3.0  NaN</a:t>
            </a:r>
          </a:p>
          <a:p>
            <a:r>
              <a:rPr lang="fi-FI" sz="4400" dirty="0"/>
              <a:t>1  2  4.0  NaN</a:t>
            </a:r>
          </a:p>
          <a:p>
            <a:r>
              <a:rPr lang="fi-FI" sz="4400" dirty="0"/>
              <a:t>0  5  NaN  7.0</a:t>
            </a:r>
          </a:p>
          <a:p>
            <a:r>
              <a:rPr lang="fi-FI" sz="4400" dirty="0"/>
              <a:t>1  6  NaN  8.0</a:t>
            </a:r>
            <a:endParaRPr lang="en-IN" sz="4400" dirty="0"/>
          </a:p>
        </p:txBody>
      </p:sp>
    </p:spTree>
    <p:extLst>
      <p:ext uri="{BB962C8B-B14F-4D97-AF65-F5344CB8AC3E}">
        <p14:creationId xmlns:p14="http://schemas.microsoft.com/office/powerpoint/2010/main" val="976860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657B-709D-E6F4-1794-822AFD4CDD79}"/>
              </a:ext>
            </a:extLst>
          </p:cNvPr>
          <p:cNvSpPr>
            <a:spLocks noGrp="1"/>
          </p:cNvSpPr>
          <p:nvPr>
            <p:ph type="title"/>
          </p:nvPr>
        </p:nvSpPr>
        <p:spPr>
          <a:xfrm>
            <a:off x="442976" y="435864"/>
            <a:ext cx="11306047" cy="338554"/>
          </a:xfrm>
        </p:spPr>
        <p:txBody>
          <a:bodyPr/>
          <a:lstStyle/>
          <a:p>
            <a:r>
              <a:rPr lang="en-US" dirty="0"/>
              <a:t>Guess the output?</a:t>
            </a:r>
            <a:endParaRPr lang="en-IN" dirty="0"/>
          </a:p>
        </p:txBody>
      </p:sp>
      <p:sp>
        <p:nvSpPr>
          <p:cNvPr id="3" name="Text Placeholder 2">
            <a:extLst>
              <a:ext uri="{FF2B5EF4-FFF2-40B4-BE49-F238E27FC236}">
                <a16:creationId xmlns:a16="http://schemas.microsoft.com/office/drawing/2014/main" id="{CEB81CAC-A31B-4F4B-ADC2-1A0DB5787430}"/>
              </a:ext>
            </a:extLst>
          </p:cNvPr>
          <p:cNvSpPr>
            <a:spLocks noGrp="1"/>
          </p:cNvSpPr>
          <p:nvPr>
            <p:ph type="body" idx="1"/>
          </p:nvPr>
        </p:nvSpPr>
        <p:spPr>
          <a:xfrm>
            <a:off x="442977" y="1124744"/>
            <a:ext cx="9181416" cy="4739759"/>
          </a:xfrm>
        </p:spPr>
        <p:txBody>
          <a:bodyPr/>
          <a:lstStyle/>
          <a:p>
            <a:r>
              <a:rPr lang="en-IN" sz="2800" dirty="0"/>
              <a:t>import pandas as pd</a:t>
            </a:r>
          </a:p>
          <a:p>
            <a:endParaRPr lang="en-IN" sz="2800" dirty="0"/>
          </a:p>
          <a:p>
            <a:r>
              <a:rPr lang="en-IN" sz="2800" dirty="0"/>
              <a:t># Creating </a:t>
            </a:r>
            <a:r>
              <a:rPr lang="en-IN" sz="2800" dirty="0" err="1"/>
              <a:t>DataFrames</a:t>
            </a:r>
            <a:r>
              <a:rPr lang="en-IN" sz="2800" dirty="0"/>
              <a:t> with unequal columns</a:t>
            </a:r>
          </a:p>
          <a:p>
            <a:r>
              <a:rPr lang="en-IN" sz="2800" dirty="0"/>
              <a:t>df1 = </a:t>
            </a:r>
            <a:r>
              <a:rPr lang="en-IN" sz="2800" dirty="0" err="1"/>
              <a:t>pd.DataFrame</a:t>
            </a:r>
            <a:r>
              <a:rPr lang="en-IN" sz="2800" dirty="0"/>
              <a:t>({'A': [1, 2], 'B': [3, 4]})</a:t>
            </a:r>
          </a:p>
          <a:p>
            <a:r>
              <a:rPr lang="en-IN" sz="2800" dirty="0"/>
              <a:t>df2 = </a:t>
            </a:r>
            <a:r>
              <a:rPr lang="en-IN" sz="2800" dirty="0" err="1"/>
              <a:t>pd.DataFrame</a:t>
            </a:r>
            <a:r>
              <a:rPr lang="en-IN" sz="2800" dirty="0"/>
              <a:t>({'A': [5, 6], 'C': [7, 8]})</a:t>
            </a:r>
          </a:p>
          <a:p>
            <a:endParaRPr lang="en-IN" sz="2800" dirty="0"/>
          </a:p>
          <a:p>
            <a:r>
              <a:rPr lang="en-IN" sz="2800" dirty="0"/>
              <a:t># Concatenating along columns (axis=1) with unequal columns</a:t>
            </a:r>
          </a:p>
          <a:p>
            <a:r>
              <a:rPr lang="en-IN" sz="2800" dirty="0" err="1"/>
              <a:t>df_concatenated</a:t>
            </a:r>
            <a:r>
              <a:rPr lang="en-IN" sz="2800" dirty="0"/>
              <a:t> = </a:t>
            </a:r>
            <a:r>
              <a:rPr lang="en-IN" sz="2800" dirty="0" err="1"/>
              <a:t>pd.concat</a:t>
            </a:r>
            <a:r>
              <a:rPr lang="en-IN" sz="2800" dirty="0"/>
              <a:t>([df1, df2], axis=1, sort=False)</a:t>
            </a:r>
          </a:p>
          <a:p>
            <a:r>
              <a:rPr lang="en-IN" sz="2800" dirty="0"/>
              <a:t>print("Concatenated </a:t>
            </a:r>
            <a:r>
              <a:rPr lang="en-IN" sz="2800" dirty="0" err="1"/>
              <a:t>DataFrame</a:t>
            </a:r>
            <a:r>
              <a:rPr lang="en-IN" sz="2800" dirty="0"/>
              <a:t>:")</a:t>
            </a:r>
          </a:p>
          <a:p>
            <a:r>
              <a:rPr lang="en-IN" sz="2800" dirty="0"/>
              <a:t>print(</a:t>
            </a:r>
            <a:r>
              <a:rPr lang="en-IN" sz="2800" dirty="0" err="1"/>
              <a:t>df_concatenated</a:t>
            </a:r>
            <a:r>
              <a:rPr lang="en-IN" sz="2800" dirty="0"/>
              <a:t>)</a:t>
            </a:r>
          </a:p>
          <a:p>
            <a:endParaRPr lang="en-IN" sz="2800" dirty="0"/>
          </a:p>
        </p:txBody>
      </p:sp>
    </p:spTree>
    <p:extLst>
      <p:ext uri="{BB962C8B-B14F-4D97-AF65-F5344CB8AC3E}">
        <p14:creationId xmlns:p14="http://schemas.microsoft.com/office/powerpoint/2010/main" val="2210514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819D6-5FFA-36DC-6E6C-7BF0D05AF727}"/>
              </a:ext>
            </a:extLst>
          </p:cNvPr>
          <p:cNvSpPr>
            <a:spLocks noGrp="1"/>
          </p:cNvSpPr>
          <p:nvPr>
            <p:ph type="title"/>
          </p:nvPr>
        </p:nvSpPr>
        <p:spPr>
          <a:xfrm>
            <a:off x="442976" y="435864"/>
            <a:ext cx="11306047" cy="338554"/>
          </a:xfrm>
        </p:spPr>
        <p:txBody>
          <a:bodyPr/>
          <a:lstStyle/>
          <a:p>
            <a:r>
              <a:rPr lang="en-US" dirty="0"/>
              <a:t>Answer</a:t>
            </a:r>
            <a:endParaRPr lang="en-IN" dirty="0"/>
          </a:p>
        </p:txBody>
      </p:sp>
      <p:sp>
        <p:nvSpPr>
          <p:cNvPr id="3" name="Text Placeholder 2">
            <a:extLst>
              <a:ext uri="{FF2B5EF4-FFF2-40B4-BE49-F238E27FC236}">
                <a16:creationId xmlns:a16="http://schemas.microsoft.com/office/drawing/2014/main" id="{1A5ADD56-0315-DAFB-5454-AA056D566AB5}"/>
              </a:ext>
            </a:extLst>
          </p:cNvPr>
          <p:cNvSpPr>
            <a:spLocks noGrp="1"/>
          </p:cNvSpPr>
          <p:nvPr>
            <p:ph type="body" idx="1"/>
          </p:nvPr>
        </p:nvSpPr>
        <p:spPr>
          <a:xfrm>
            <a:off x="442977" y="1124744"/>
            <a:ext cx="9109408" cy="2769989"/>
          </a:xfrm>
        </p:spPr>
        <p:txBody>
          <a:bodyPr/>
          <a:lstStyle/>
          <a:p>
            <a:r>
              <a:rPr lang="pt-BR" sz="6000" dirty="0"/>
              <a:t> A  B  A  C</a:t>
            </a:r>
          </a:p>
          <a:p>
            <a:r>
              <a:rPr lang="pt-BR" sz="6000" dirty="0"/>
              <a:t>0  1  3  5  7</a:t>
            </a:r>
          </a:p>
          <a:p>
            <a:r>
              <a:rPr lang="pt-BR" sz="6000" dirty="0"/>
              <a:t>1  2  4  6  8</a:t>
            </a:r>
            <a:endParaRPr lang="en-IN" sz="6000" dirty="0"/>
          </a:p>
        </p:txBody>
      </p:sp>
    </p:spTree>
    <p:extLst>
      <p:ext uri="{BB962C8B-B14F-4D97-AF65-F5344CB8AC3E}">
        <p14:creationId xmlns:p14="http://schemas.microsoft.com/office/powerpoint/2010/main" val="289348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CD5E7-E5A8-D831-624B-7D08E21A0A55}"/>
              </a:ext>
            </a:extLst>
          </p:cNvPr>
          <p:cNvSpPr>
            <a:spLocks noGrp="1"/>
          </p:cNvSpPr>
          <p:nvPr>
            <p:ph type="title"/>
          </p:nvPr>
        </p:nvSpPr>
        <p:spPr>
          <a:xfrm>
            <a:off x="442976" y="435864"/>
            <a:ext cx="11306047" cy="338554"/>
          </a:xfrm>
        </p:spPr>
        <p:txBody>
          <a:bodyPr/>
          <a:lstStyle/>
          <a:p>
            <a:r>
              <a:rPr lang="en-US" dirty="0"/>
              <a:t>Guess the output?</a:t>
            </a:r>
            <a:endParaRPr lang="en-IN" dirty="0"/>
          </a:p>
        </p:txBody>
      </p:sp>
      <p:sp>
        <p:nvSpPr>
          <p:cNvPr id="3" name="Text Placeholder 2">
            <a:extLst>
              <a:ext uri="{FF2B5EF4-FFF2-40B4-BE49-F238E27FC236}">
                <a16:creationId xmlns:a16="http://schemas.microsoft.com/office/drawing/2014/main" id="{B36A07C9-F69B-88C0-A1E9-9D476806D4D5}"/>
              </a:ext>
            </a:extLst>
          </p:cNvPr>
          <p:cNvSpPr>
            <a:spLocks noGrp="1"/>
          </p:cNvSpPr>
          <p:nvPr>
            <p:ph type="body" idx="1"/>
          </p:nvPr>
        </p:nvSpPr>
        <p:spPr>
          <a:xfrm>
            <a:off x="442977" y="1264285"/>
            <a:ext cx="9181416" cy="4739759"/>
          </a:xfrm>
        </p:spPr>
        <p:txBody>
          <a:bodyPr/>
          <a:lstStyle/>
          <a:p>
            <a:r>
              <a:rPr lang="en-IN" sz="2800" dirty="0"/>
              <a:t>import pandas as pd</a:t>
            </a:r>
          </a:p>
          <a:p>
            <a:endParaRPr lang="en-IN" sz="2800" dirty="0"/>
          </a:p>
          <a:p>
            <a:r>
              <a:rPr lang="en-IN" sz="2800" dirty="0"/>
              <a:t>df1 = </a:t>
            </a:r>
            <a:r>
              <a:rPr lang="en-IN" sz="2800" dirty="0" err="1"/>
              <a:t>pd.DataFrame</a:t>
            </a:r>
            <a:r>
              <a:rPr lang="en-IN" sz="2800" dirty="0"/>
              <a:t>({'ID': [1, 2], 'Name': ['Alice', 'Bob']})</a:t>
            </a:r>
          </a:p>
          <a:p>
            <a:r>
              <a:rPr lang="en-IN" sz="2800" dirty="0"/>
              <a:t>df2 = </a:t>
            </a:r>
            <a:r>
              <a:rPr lang="en-IN" sz="2800" dirty="0" err="1"/>
              <a:t>pd.DataFrame</a:t>
            </a:r>
            <a:r>
              <a:rPr lang="en-IN" sz="2800" dirty="0"/>
              <a:t>({'ID': [1, 2], 'Age': [25, 30], 'Location': ['NY', 'CA']})</a:t>
            </a:r>
          </a:p>
          <a:p>
            <a:endParaRPr lang="en-IN" sz="2800" dirty="0"/>
          </a:p>
          <a:p>
            <a:r>
              <a:rPr lang="en-IN" sz="2800" dirty="0"/>
              <a:t># Merging based on 'ID' column </a:t>
            </a:r>
          </a:p>
          <a:p>
            <a:r>
              <a:rPr lang="en-IN" sz="2800" dirty="0" err="1"/>
              <a:t>merged_df</a:t>
            </a:r>
            <a:r>
              <a:rPr lang="en-IN" sz="2800" dirty="0"/>
              <a:t> = </a:t>
            </a:r>
            <a:r>
              <a:rPr lang="en-IN" sz="2800" dirty="0" err="1"/>
              <a:t>pd.merge</a:t>
            </a:r>
            <a:r>
              <a:rPr lang="en-IN" sz="2800" dirty="0"/>
              <a:t>(df1, df2, on='ID', how='inner')</a:t>
            </a:r>
          </a:p>
          <a:p>
            <a:r>
              <a:rPr lang="en-IN" sz="2800" dirty="0"/>
              <a:t>print("Merged </a:t>
            </a:r>
            <a:r>
              <a:rPr lang="en-IN" sz="2800" dirty="0" err="1"/>
              <a:t>DataFrame</a:t>
            </a:r>
            <a:r>
              <a:rPr lang="en-IN" sz="2800" dirty="0"/>
              <a:t>:")</a:t>
            </a:r>
          </a:p>
          <a:p>
            <a:r>
              <a:rPr lang="en-IN" sz="2800" dirty="0"/>
              <a:t>print(</a:t>
            </a:r>
            <a:r>
              <a:rPr lang="en-IN" sz="2800" dirty="0" err="1"/>
              <a:t>merged_df</a:t>
            </a:r>
            <a:r>
              <a:rPr lang="en-IN" sz="2800" dirty="0"/>
              <a:t>)</a:t>
            </a:r>
          </a:p>
          <a:p>
            <a:endParaRPr lang="en-IN" sz="2800" dirty="0"/>
          </a:p>
        </p:txBody>
      </p:sp>
    </p:spTree>
    <p:extLst>
      <p:ext uri="{BB962C8B-B14F-4D97-AF65-F5344CB8AC3E}">
        <p14:creationId xmlns:p14="http://schemas.microsoft.com/office/powerpoint/2010/main" val="2658250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42D23-2668-CC90-449C-16AE2252554C}"/>
              </a:ext>
            </a:extLst>
          </p:cNvPr>
          <p:cNvSpPr>
            <a:spLocks noGrp="1"/>
          </p:cNvSpPr>
          <p:nvPr>
            <p:ph type="title"/>
          </p:nvPr>
        </p:nvSpPr>
        <p:spPr>
          <a:xfrm>
            <a:off x="442976" y="435864"/>
            <a:ext cx="11306047" cy="338554"/>
          </a:xfrm>
        </p:spPr>
        <p:txBody>
          <a:bodyPr/>
          <a:lstStyle/>
          <a:p>
            <a:r>
              <a:rPr lang="en-US" dirty="0"/>
              <a:t>Answer</a:t>
            </a:r>
            <a:endParaRPr lang="en-IN" dirty="0"/>
          </a:p>
        </p:txBody>
      </p:sp>
      <p:sp>
        <p:nvSpPr>
          <p:cNvPr id="3" name="Text Placeholder 2">
            <a:extLst>
              <a:ext uri="{FF2B5EF4-FFF2-40B4-BE49-F238E27FC236}">
                <a16:creationId xmlns:a16="http://schemas.microsoft.com/office/drawing/2014/main" id="{14B62DE8-EEBE-AD63-8EA8-6160D80A3C65}"/>
              </a:ext>
            </a:extLst>
          </p:cNvPr>
          <p:cNvSpPr>
            <a:spLocks noGrp="1"/>
          </p:cNvSpPr>
          <p:nvPr>
            <p:ph type="body" idx="1"/>
          </p:nvPr>
        </p:nvSpPr>
        <p:spPr>
          <a:xfrm>
            <a:off x="442977" y="1264285"/>
            <a:ext cx="9181416" cy="2031325"/>
          </a:xfrm>
        </p:spPr>
        <p:txBody>
          <a:bodyPr/>
          <a:lstStyle/>
          <a:p>
            <a:r>
              <a:rPr lang="en-US" sz="4400" dirty="0"/>
              <a:t> ID   Name  Age Location</a:t>
            </a:r>
          </a:p>
          <a:p>
            <a:r>
              <a:rPr lang="en-US" sz="4400" dirty="0"/>
              <a:t>0   1  Alice   25       NY</a:t>
            </a:r>
          </a:p>
          <a:p>
            <a:r>
              <a:rPr lang="en-US" sz="4400" dirty="0"/>
              <a:t>1   2    Bob   30       CA</a:t>
            </a:r>
            <a:endParaRPr lang="en-IN" sz="4400" dirty="0"/>
          </a:p>
        </p:txBody>
      </p:sp>
    </p:spTree>
    <p:extLst>
      <p:ext uri="{BB962C8B-B14F-4D97-AF65-F5344CB8AC3E}">
        <p14:creationId xmlns:p14="http://schemas.microsoft.com/office/powerpoint/2010/main" val="16344818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DCD4D-C7AD-B484-E7CF-566AF23D9CDA}"/>
              </a:ext>
            </a:extLst>
          </p:cNvPr>
          <p:cNvSpPr>
            <a:spLocks noGrp="1"/>
          </p:cNvSpPr>
          <p:nvPr>
            <p:ph type="title"/>
          </p:nvPr>
        </p:nvSpPr>
        <p:spPr>
          <a:xfrm>
            <a:off x="442976" y="435864"/>
            <a:ext cx="11306047" cy="338554"/>
          </a:xfrm>
        </p:spPr>
        <p:txBody>
          <a:bodyPr/>
          <a:lstStyle/>
          <a:p>
            <a:r>
              <a:rPr lang="en-US" dirty="0"/>
              <a:t>Guess the output?</a:t>
            </a:r>
            <a:endParaRPr lang="en-IN" dirty="0"/>
          </a:p>
        </p:txBody>
      </p:sp>
      <p:sp>
        <p:nvSpPr>
          <p:cNvPr id="3" name="Text Placeholder 2">
            <a:extLst>
              <a:ext uri="{FF2B5EF4-FFF2-40B4-BE49-F238E27FC236}">
                <a16:creationId xmlns:a16="http://schemas.microsoft.com/office/drawing/2014/main" id="{9F4CE429-425E-52BF-8BC5-9019DCFCB716}"/>
              </a:ext>
            </a:extLst>
          </p:cNvPr>
          <p:cNvSpPr>
            <a:spLocks noGrp="1"/>
          </p:cNvSpPr>
          <p:nvPr>
            <p:ph type="body" idx="1"/>
          </p:nvPr>
        </p:nvSpPr>
        <p:spPr>
          <a:xfrm>
            <a:off x="442977" y="1287478"/>
            <a:ext cx="9109408" cy="4739759"/>
          </a:xfrm>
        </p:spPr>
        <p:txBody>
          <a:bodyPr/>
          <a:lstStyle/>
          <a:p>
            <a:r>
              <a:rPr lang="en-IN" sz="2800" dirty="0"/>
              <a:t>import pandas as pd</a:t>
            </a:r>
          </a:p>
          <a:p>
            <a:endParaRPr lang="en-IN" sz="2800" dirty="0"/>
          </a:p>
          <a:p>
            <a:r>
              <a:rPr lang="en-IN" sz="2800" dirty="0"/>
              <a:t># Creating </a:t>
            </a:r>
            <a:r>
              <a:rPr lang="en-IN" sz="2800" dirty="0" err="1"/>
              <a:t>DataFrames</a:t>
            </a:r>
            <a:r>
              <a:rPr lang="en-IN" sz="2800" dirty="0"/>
              <a:t> </a:t>
            </a:r>
          </a:p>
          <a:p>
            <a:r>
              <a:rPr lang="en-IN" sz="2800" dirty="0"/>
              <a:t>df1 = </a:t>
            </a:r>
            <a:r>
              <a:rPr lang="en-IN" sz="2800" dirty="0" err="1"/>
              <a:t>pd.DataFrame</a:t>
            </a:r>
            <a:r>
              <a:rPr lang="en-IN" sz="2800" dirty="0"/>
              <a:t>({'A': [1, 2], 'B': [3, 4]}, index=['X', 'Y'])</a:t>
            </a:r>
          </a:p>
          <a:p>
            <a:r>
              <a:rPr lang="en-IN" sz="2800" dirty="0"/>
              <a:t>df2 = </a:t>
            </a:r>
            <a:r>
              <a:rPr lang="en-IN" sz="2800" dirty="0" err="1"/>
              <a:t>pd.DataFrame</a:t>
            </a:r>
            <a:r>
              <a:rPr lang="en-IN" sz="2800" dirty="0"/>
              <a:t>({'C': [5, 6], 'D': [7, 8]}, index=['X', 'Y'])</a:t>
            </a:r>
          </a:p>
          <a:p>
            <a:endParaRPr lang="en-IN" sz="2800" dirty="0"/>
          </a:p>
          <a:p>
            <a:r>
              <a:rPr lang="en-IN" sz="2800" dirty="0"/>
              <a:t># Joining based on index </a:t>
            </a:r>
          </a:p>
          <a:p>
            <a:r>
              <a:rPr lang="en-IN" sz="2800" dirty="0" err="1"/>
              <a:t>joined_df</a:t>
            </a:r>
            <a:r>
              <a:rPr lang="en-IN" sz="2800" dirty="0"/>
              <a:t> = df1.join(df2, how='outer')</a:t>
            </a:r>
          </a:p>
          <a:p>
            <a:r>
              <a:rPr lang="en-IN" sz="2800" dirty="0"/>
              <a:t>print("Joined </a:t>
            </a:r>
            <a:r>
              <a:rPr lang="en-IN" sz="2800" dirty="0" err="1"/>
              <a:t>DataFrame</a:t>
            </a:r>
            <a:r>
              <a:rPr lang="en-IN" sz="2800" dirty="0"/>
              <a:t>:")</a:t>
            </a:r>
          </a:p>
          <a:p>
            <a:r>
              <a:rPr lang="en-IN" sz="2800" dirty="0"/>
              <a:t>print(</a:t>
            </a:r>
            <a:r>
              <a:rPr lang="en-IN" sz="2800" dirty="0" err="1"/>
              <a:t>joined_df</a:t>
            </a:r>
            <a:r>
              <a:rPr lang="en-IN" sz="2800" dirty="0"/>
              <a:t>)</a:t>
            </a:r>
          </a:p>
          <a:p>
            <a:endParaRPr lang="en-IN" sz="2800" dirty="0"/>
          </a:p>
        </p:txBody>
      </p:sp>
    </p:spTree>
    <p:extLst>
      <p:ext uri="{BB962C8B-B14F-4D97-AF65-F5344CB8AC3E}">
        <p14:creationId xmlns:p14="http://schemas.microsoft.com/office/powerpoint/2010/main" val="919384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4BDB4-49D0-9312-9D63-F6D21D8EF978}"/>
              </a:ext>
            </a:extLst>
          </p:cNvPr>
          <p:cNvSpPr>
            <a:spLocks noGrp="1"/>
          </p:cNvSpPr>
          <p:nvPr>
            <p:ph type="title"/>
          </p:nvPr>
        </p:nvSpPr>
        <p:spPr>
          <a:xfrm>
            <a:off x="442976" y="435864"/>
            <a:ext cx="11306047" cy="338554"/>
          </a:xfrm>
        </p:spPr>
        <p:txBody>
          <a:bodyPr/>
          <a:lstStyle/>
          <a:p>
            <a:r>
              <a:rPr lang="en-US" dirty="0"/>
              <a:t>Answer</a:t>
            </a:r>
            <a:endParaRPr lang="en-IN" dirty="0"/>
          </a:p>
        </p:txBody>
      </p:sp>
      <p:sp>
        <p:nvSpPr>
          <p:cNvPr id="3" name="Text Placeholder 2">
            <a:extLst>
              <a:ext uri="{FF2B5EF4-FFF2-40B4-BE49-F238E27FC236}">
                <a16:creationId xmlns:a16="http://schemas.microsoft.com/office/drawing/2014/main" id="{A58B44DF-1F0D-4345-BDDC-17B2FA1F93B7}"/>
              </a:ext>
            </a:extLst>
          </p:cNvPr>
          <p:cNvSpPr>
            <a:spLocks noGrp="1"/>
          </p:cNvSpPr>
          <p:nvPr>
            <p:ph type="body" idx="1"/>
          </p:nvPr>
        </p:nvSpPr>
        <p:spPr>
          <a:xfrm>
            <a:off x="430201" y="1264285"/>
            <a:ext cx="9194192" cy="2769989"/>
          </a:xfrm>
        </p:spPr>
        <p:txBody>
          <a:bodyPr/>
          <a:lstStyle/>
          <a:p>
            <a:r>
              <a:rPr lang="es-ES" sz="6000" dirty="0"/>
              <a:t> A  B  C  D</a:t>
            </a:r>
          </a:p>
          <a:p>
            <a:r>
              <a:rPr lang="es-ES" sz="6000" dirty="0"/>
              <a:t>X  1  3  5  7</a:t>
            </a:r>
          </a:p>
          <a:p>
            <a:r>
              <a:rPr lang="es-ES" sz="6000" dirty="0"/>
              <a:t>Y  2  4  6  8</a:t>
            </a:r>
            <a:endParaRPr lang="en-IN" sz="6000" dirty="0"/>
          </a:p>
        </p:txBody>
      </p:sp>
    </p:spTree>
    <p:extLst>
      <p:ext uri="{BB962C8B-B14F-4D97-AF65-F5344CB8AC3E}">
        <p14:creationId xmlns:p14="http://schemas.microsoft.com/office/powerpoint/2010/main" val="2857218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395B487B-862C-4BCA-95A3-409B5851E08F}"/>
              </a:ext>
            </a:extLst>
          </p:cNvPr>
          <p:cNvSpPr>
            <a:spLocks noGrp="1"/>
          </p:cNvSpPr>
          <p:nvPr>
            <p:ph type="title"/>
          </p:nvPr>
        </p:nvSpPr>
        <p:spPr>
          <a:xfrm>
            <a:off x="442977" y="435864"/>
            <a:ext cx="8389328" cy="338554"/>
          </a:xfrm>
        </p:spPr>
        <p:txBody>
          <a:bodyPr/>
          <a:lstStyle/>
          <a:p>
            <a:pPr eaLnBrk="1" hangingPunct="1"/>
            <a:r>
              <a:rPr lang="en-US" altLang="en-US" dirty="0"/>
              <a:t>Prerequisites</a:t>
            </a:r>
          </a:p>
        </p:txBody>
      </p:sp>
      <p:sp>
        <p:nvSpPr>
          <p:cNvPr id="4099" name="Content Placeholder 2">
            <a:extLst>
              <a:ext uri="{FF2B5EF4-FFF2-40B4-BE49-F238E27FC236}">
                <a16:creationId xmlns:a16="http://schemas.microsoft.com/office/drawing/2014/main" id="{8BEA54A2-EF5A-4E16-8C90-D96F97123349}"/>
              </a:ext>
            </a:extLst>
          </p:cNvPr>
          <p:cNvSpPr>
            <a:spLocks noGrp="1"/>
          </p:cNvSpPr>
          <p:nvPr>
            <p:ph idx="1"/>
          </p:nvPr>
        </p:nvSpPr>
        <p:spPr>
          <a:xfrm>
            <a:off x="458546" y="1196752"/>
            <a:ext cx="8805806" cy="2862322"/>
          </a:xfrm>
        </p:spPr>
        <p:txBody>
          <a:bodyPr/>
          <a:lstStyle/>
          <a:p>
            <a:pPr algn="l"/>
            <a:r>
              <a:rPr lang="en-IN" sz="1800" b="0" i="0" u="none" strike="noStrike" baseline="0" dirty="0">
                <a:latin typeface="PalatinoLinotype-Roman"/>
              </a:rPr>
              <a:t>Pandas</a:t>
            </a:r>
          </a:p>
          <a:p>
            <a:pPr algn="l"/>
            <a:r>
              <a:rPr lang="en-IN" sz="1800" b="0" i="0" u="none" strike="noStrike" baseline="0" dirty="0">
                <a:latin typeface="PalatinoLinotype-Roman"/>
              </a:rPr>
              <a:t>NumPy</a:t>
            </a:r>
          </a:p>
          <a:p>
            <a:pPr algn="l"/>
            <a:r>
              <a:rPr lang="en-IN" sz="1800" b="0" i="0" u="none" strike="noStrike" baseline="0" dirty="0">
                <a:latin typeface="PalatinoLinotype-Roman"/>
              </a:rPr>
              <a:t>Seaborn</a:t>
            </a:r>
          </a:p>
          <a:p>
            <a:pPr algn="l"/>
            <a:r>
              <a:rPr lang="en-IN" sz="1800" b="0" i="0" u="none" strike="noStrike" baseline="0" dirty="0">
                <a:latin typeface="PalatinoLinotype-Roman"/>
              </a:rPr>
              <a:t>Matplotlib</a:t>
            </a:r>
          </a:p>
          <a:p>
            <a:pPr algn="l"/>
            <a:endParaRPr lang="en-IN" altLang="en-US" dirty="0">
              <a:latin typeface="PalatinoLinotype-Roman"/>
            </a:endParaRPr>
          </a:p>
          <a:p>
            <a:pPr algn="l"/>
            <a:endParaRPr lang="en-IN" altLang="en-US" sz="3200" dirty="0">
              <a:latin typeface="PalatinoLinotype-Roman"/>
            </a:endParaRPr>
          </a:p>
          <a:p>
            <a:pPr algn="l"/>
            <a:endParaRPr lang="en-IN" altLang="en-US" sz="3200" dirty="0">
              <a:latin typeface="PalatinoLinotype-Roman"/>
            </a:endParaRPr>
          </a:p>
          <a:p>
            <a:pPr algn="l"/>
            <a:r>
              <a:rPr lang="en-US" altLang="en-US" sz="3200" dirty="0"/>
              <a:t>https://www.youtube.com/watch?v=kjXgYBiOzc4</a:t>
            </a:r>
          </a:p>
        </p:txBody>
      </p:sp>
      <p:sp>
        <p:nvSpPr>
          <p:cNvPr id="5" name="Slide Number Placeholder 4">
            <a:extLst>
              <a:ext uri="{FF2B5EF4-FFF2-40B4-BE49-F238E27FC236}">
                <a16:creationId xmlns:a16="http://schemas.microsoft.com/office/drawing/2014/main" id="{F2836349-2E0A-4DC6-9595-0D67E75A8831}"/>
              </a:ext>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E3EE10D6-A21F-4BC8-BBDA-71B75557AC1A}" type="slidenum">
              <a:rPr lang="en-US" altLang="en-US" smtClean="0"/>
              <a:pPr/>
              <a:t>3</a:t>
            </a:fld>
            <a:endParaRPr lang="en-US" altLang="en-US">
              <a:solidFill>
                <a:srgbClr val="898989"/>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D5C71-AEE4-4096-C5CF-2B5133EE18F9}"/>
              </a:ext>
            </a:extLst>
          </p:cNvPr>
          <p:cNvSpPr>
            <a:spLocks noGrp="1"/>
          </p:cNvSpPr>
          <p:nvPr>
            <p:ph type="title"/>
          </p:nvPr>
        </p:nvSpPr>
        <p:spPr>
          <a:xfrm>
            <a:off x="442976" y="435864"/>
            <a:ext cx="11306047" cy="338554"/>
          </a:xfrm>
        </p:spPr>
        <p:txBody>
          <a:bodyPr/>
          <a:lstStyle/>
          <a:p>
            <a:r>
              <a:rPr lang="en-US" dirty="0"/>
              <a:t>Exercise-1</a:t>
            </a:r>
            <a:endParaRPr lang="en-IN" dirty="0"/>
          </a:p>
        </p:txBody>
      </p:sp>
      <p:sp>
        <p:nvSpPr>
          <p:cNvPr id="3" name="Text Placeholder 2">
            <a:extLst>
              <a:ext uri="{FF2B5EF4-FFF2-40B4-BE49-F238E27FC236}">
                <a16:creationId xmlns:a16="http://schemas.microsoft.com/office/drawing/2014/main" id="{DC763C02-4734-A41A-6719-4A500FE10719}"/>
              </a:ext>
            </a:extLst>
          </p:cNvPr>
          <p:cNvSpPr>
            <a:spLocks noGrp="1"/>
          </p:cNvSpPr>
          <p:nvPr>
            <p:ph type="body" idx="1"/>
          </p:nvPr>
        </p:nvSpPr>
        <p:spPr>
          <a:xfrm>
            <a:off x="442976" y="1124744"/>
            <a:ext cx="9397439" cy="3323987"/>
          </a:xfrm>
        </p:spPr>
        <p:txBody>
          <a:bodyPr/>
          <a:lstStyle/>
          <a:p>
            <a:r>
              <a:rPr lang="en-US" dirty="0"/>
              <a:t>Use Case: Sales Data Analysis</a:t>
            </a:r>
          </a:p>
          <a:p>
            <a:r>
              <a:rPr lang="en-US" dirty="0"/>
              <a:t>Scenario:</a:t>
            </a:r>
          </a:p>
          <a:p>
            <a:r>
              <a:rPr lang="en-US" dirty="0"/>
              <a:t>Suppose you have two datasets related to sales:</a:t>
            </a:r>
          </a:p>
          <a:p>
            <a:endParaRPr lang="en-US" dirty="0"/>
          </a:p>
          <a:p>
            <a:r>
              <a:rPr lang="en-US" dirty="0"/>
              <a:t>sales_data_1 containing sales figures for various products in different regions.</a:t>
            </a:r>
          </a:p>
          <a:p>
            <a:r>
              <a:rPr lang="en-US" dirty="0"/>
              <a:t>sales_data_2 containing additional sales information for specific products.</a:t>
            </a:r>
          </a:p>
          <a:p>
            <a:r>
              <a:rPr lang="en-US" dirty="0"/>
              <a:t>Tasks:</a:t>
            </a:r>
          </a:p>
          <a:p>
            <a:r>
              <a:rPr lang="en-US" dirty="0"/>
              <a:t>Append Data: Combine both datasets vertically to create a comprehensive sales dataset.</a:t>
            </a:r>
          </a:p>
          <a:p>
            <a:r>
              <a:rPr lang="en-US" dirty="0"/>
              <a:t>Concatenate Data: Concatenate the sales data along columns for a more detailed analysis.</a:t>
            </a:r>
          </a:p>
          <a:p>
            <a:r>
              <a:rPr lang="en-US" dirty="0"/>
              <a:t>Merge Data: Merge the datasets based on a common key (product ID) to enrich the sales information.</a:t>
            </a:r>
          </a:p>
          <a:p>
            <a:r>
              <a:rPr lang="en-US" dirty="0"/>
              <a:t>Join Data: Join the datasets based on the product names to analyze sales by product names.</a:t>
            </a:r>
            <a:endParaRPr lang="en-IN" dirty="0"/>
          </a:p>
        </p:txBody>
      </p:sp>
      <p:pic>
        <p:nvPicPr>
          <p:cNvPr id="5" name="Picture 4">
            <a:extLst>
              <a:ext uri="{FF2B5EF4-FFF2-40B4-BE49-F238E27FC236}">
                <a16:creationId xmlns:a16="http://schemas.microsoft.com/office/drawing/2014/main" id="{A924D938-F02A-C34E-563E-CD43E33BB218}"/>
              </a:ext>
            </a:extLst>
          </p:cNvPr>
          <p:cNvPicPr>
            <a:picLocks noChangeAspect="1"/>
          </p:cNvPicPr>
          <p:nvPr/>
        </p:nvPicPr>
        <p:blipFill>
          <a:blip r:embed="rId2"/>
          <a:stretch>
            <a:fillRect/>
          </a:stretch>
        </p:blipFill>
        <p:spPr>
          <a:xfrm>
            <a:off x="378808" y="4971190"/>
            <a:ext cx="4849248" cy="1266122"/>
          </a:xfrm>
          <a:prstGeom prst="rect">
            <a:avLst/>
          </a:prstGeom>
        </p:spPr>
      </p:pic>
      <p:pic>
        <p:nvPicPr>
          <p:cNvPr id="6" name="Picture 5">
            <a:extLst>
              <a:ext uri="{FF2B5EF4-FFF2-40B4-BE49-F238E27FC236}">
                <a16:creationId xmlns:a16="http://schemas.microsoft.com/office/drawing/2014/main" id="{D1CE6DDA-DC98-5FC9-CD18-78F1AADF13A4}"/>
              </a:ext>
            </a:extLst>
          </p:cNvPr>
          <p:cNvPicPr>
            <a:picLocks noChangeAspect="1"/>
          </p:cNvPicPr>
          <p:nvPr/>
        </p:nvPicPr>
        <p:blipFill>
          <a:blip r:embed="rId3"/>
          <a:stretch>
            <a:fillRect/>
          </a:stretch>
        </p:blipFill>
        <p:spPr>
          <a:xfrm>
            <a:off x="5735960" y="4971189"/>
            <a:ext cx="4104455" cy="1456619"/>
          </a:xfrm>
          <a:prstGeom prst="rect">
            <a:avLst/>
          </a:prstGeom>
        </p:spPr>
      </p:pic>
    </p:spTree>
    <p:extLst>
      <p:ext uri="{BB962C8B-B14F-4D97-AF65-F5344CB8AC3E}">
        <p14:creationId xmlns:p14="http://schemas.microsoft.com/office/powerpoint/2010/main" val="37157805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D03E4-9993-356D-592C-AAC3B365DAD2}"/>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EE03F5E3-51AE-8771-000F-49A1E8589903}"/>
              </a:ext>
            </a:extLst>
          </p:cNvPr>
          <p:cNvSpPr>
            <a:spLocks noGrp="1"/>
          </p:cNvSpPr>
          <p:nvPr>
            <p:ph type="body" idx="1"/>
          </p:nvPr>
        </p:nvSpPr>
        <p:spPr>
          <a:xfrm>
            <a:off x="756310" y="2200909"/>
            <a:ext cx="8796074" cy="1661993"/>
          </a:xfrm>
        </p:spPr>
        <p:txBody>
          <a:bodyPr/>
          <a:lstStyle/>
          <a:p>
            <a:r>
              <a:rPr lang="en-US" sz="5400" dirty="0"/>
              <a:t>Transformation Techniques</a:t>
            </a:r>
            <a:endParaRPr lang="en-IN" sz="5400" dirty="0"/>
          </a:p>
        </p:txBody>
      </p:sp>
    </p:spTree>
    <p:extLst>
      <p:ext uri="{BB962C8B-B14F-4D97-AF65-F5344CB8AC3E}">
        <p14:creationId xmlns:p14="http://schemas.microsoft.com/office/powerpoint/2010/main" val="37300184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182C1-993E-D7A9-E194-6F28EFF8E601}"/>
              </a:ext>
            </a:extLst>
          </p:cNvPr>
          <p:cNvSpPr>
            <a:spLocks noGrp="1"/>
          </p:cNvSpPr>
          <p:nvPr>
            <p:ph type="title"/>
          </p:nvPr>
        </p:nvSpPr>
        <p:spPr>
          <a:xfrm>
            <a:off x="442976" y="435864"/>
            <a:ext cx="11306047" cy="338554"/>
          </a:xfrm>
        </p:spPr>
        <p:txBody>
          <a:bodyPr/>
          <a:lstStyle/>
          <a:p>
            <a:r>
              <a:rPr lang="en-US" dirty="0"/>
              <a:t>Performing data deduplication</a:t>
            </a:r>
            <a:endParaRPr lang="en-IN" dirty="0"/>
          </a:p>
        </p:txBody>
      </p:sp>
      <p:sp>
        <p:nvSpPr>
          <p:cNvPr id="3" name="Text Placeholder 2">
            <a:extLst>
              <a:ext uri="{FF2B5EF4-FFF2-40B4-BE49-F238E27FC236}">
                <a16:creationId xmlns:a16="http://schemas.microsoft.com/office/drawing/2014/main" id="{F0660E11-C264-D789-95FF-F23EFC3D4AA6}"/>
              </a:ext>
            </a:extLst>
          </p:cNvPr>
          <p:cNvSpPr>
            <a:spLocks noGrp="1"/>
          </p:cNvSpPr>
          <p:nvPr>
            <p:ph type="body" idx="1"/>
          </p:nvPr>
        </p:nvSpPr>
        <p:spPr>
          <a:xfrm>
            <a:off x="417987" y="1255338"/>
            <a:ext cx="9278413" cy="5847755"/>
          </a:xfrm>
        </p:spPr>
        <p:txBody>
          <a:bodyPr/>
          <a:lstStyle/>
          <a:p>
            <a:pPr marL="342900" indent="-342900">
              <a:buFont typeface="Arial" panose="020B0604020202020204" pitchFamily="34" charset="0"/>
              <a:buChar char="•"/>
            </a:pPr>
            <a:r>
              <a:rPr lang="en-US" sz="2000" dirty="0">
                <a:solidFill>
                  <a:srgbClr val="0F0F0F"/>
                </a:solidFill>
                <a:latin typeface="Söhne"/>
              </a:rPr>
              <a:t>D</a:t>
            </a:r>
            <a:r>
              <a:rPr lang="en-US" sz="2000" b="0" i="0" dirty="0">
                <a:solidFill>
                  <a:srgbClr val="0F0F0F"/>
                </a:solidFill>
                <a:effectLst/>
                <a:latin typeface="Söhne"/>
              </a:rPr>
              <a:t>ata deduplication involves removing duplicate rows from a dataset to maintain data integrity and accuracy.</a:t>
            </a:r>
          </a:p>
          <a:p>
            <a:pPr marL="342900" indent="-342900">
              <a:buFont typeface="Arial" panose="020B0604020202020204" pitchFamily="34" charset="0"/>
              <a:buChar char="•"/>
            </a:pPr>
            <a:endParaRPr lang="en-US" sz="2000" dirty="0">
              <a:solidFill>
                <a:srgbClr val="0F0F0F"/>
              </a:solidFill>
              <a:latin typeface="Söhne"/>
            </a:endParaRPr>
          </a:p>
          <a:p>
            <a:pPr marL="342900" indent="-342900">
              <a:buFont typeface="Arial" panose="020B0604020202020204" pitchFamily="34" charset="0"/>
              <a:buChar char="•"/>
            </a:pPr>
            <a:r>
              <a:rPr lang="en-US" sz="2000" dirty="0">
                <a:solidFill>
                  <a:srgbClr val="0F0F0F"/>
                </a:solidFill>
                <a:latin typeface="Söhne"/>
              </a:rPr>
              <a:t>Example:</a:t>
            </a:r>
          </a:p>
          <a:p>
            <a:pPr marL="342900" indent="-342900">
              <a:buFont typeface="Arial" panose="020B0604020202020204" pitchFamily="34" charset="0"/>
              <a:buChar char="•"/>
            </a:pPr>
            <a:endParaRPr lang="en-IN" sz="2000" dirty="0"/>
          </a:p>
          <a:p>
            <a:r>
              <a:rPr lang="en-IN" sz="2000" b="1" dirty="0"/>
              <a:t>import pandas as pd</a:t>
            </a:r>
          </a:p>
          <a:p>
            <a:endParaRPr lang="en-IN" sz="2000" b="1" dirty="0"/>
          </a:p>
          <a:p>
            <a:r>
              <a:rPr lang="en-IN" sz="2000" b="1" dirty="0"/>
              <a:t># Sample data with duplicates</a:t>
            </a:r>
          </a:p>
          <a:p>
            <a:r>
              <a:rPr lang="en-IN" sz="2000" b="1" dirty="0"/>
              <a:t>data = {</a:t>
            </a:r>
          </a:p>
          <a:p>
            <a:r>
              <a:rPr lang="en-IN" sz="2000" b="1" dirty="0"/>
              <a:t>    '</a:t>
            </a:r>
            <a:r>
              <a:rPr lang="en-IN" sz="2000" b="1" dirty="0" err="1"/>
              <a:t>Order_ID</a:t>
            </a:r>
            <a:r>
              <a:rPr lang="en-IN" sz="2000" b="1" dirty="0"/>
              <a:t>': [101, 102, 101, 103, 104, 102],</a:t>
            </a:r>
          </a:p>
          <a:p>
            <a:r>
              <a:rPr lang="en-IN" sz="2000" b="1" dirty="0"/>
              <a:t>    'Product': ['A', 'B', 'A', 'C', 'D', 'B'],</a:t>
            </a:r>
          </a:p>
          <a:p>
            <a:r>
              <a:rPr lang="en-IN" sz="2000" b="1" dirty="0"/>
              <a:t>    'Quantity': [5, 3, 4, 2, 6, 3],</a:t>
            </a:r>
          </a:p>
          <a:p>
            <a:r>
              <a:rPr lang="en-IN" sz="2000" b="1" dirty="0"/>
              <a:t>    'Amount': [100, 80, 100, 120, 150, 80]</a:t>
            </a:r>
          </a:p>
          <a:p>
            <a:r>
              <a:rPr lang="en-IN" sz="2000" b="1" dirty="0"/>
              <a:t>}</a:t>
            </a:r>
          </a:p>
          <a:p>
            <a:endParaRPr lang="en-IN" sz="2000" b="1" dirty="0"/>
          </a:p>
          <a:p>
            <a:r>
              <a:rPr lang="en-IN" sz="2000" b="1" dirty="0" err="1"/>
              <a:t>sales_data</a:t>
            </a:r>
            <a:r>
              <a:rPr lang="en-IN" sz="2000" b="1" dirty="0"/>
              <a:t> = </a:t>
            </a:r>
            <a:r>
              <a:rPr lang="en-IN" sz="2000" b="1" dirty="0" err="1"/>
              <a:t>pd.DataFrame</a:t>
            </a:r>
            <a:r>
              <a:rPr lang="en-IN" sz="2000" b="1" dirty="0"/>
              <a:t>(data)</a:t>
            </a:r>
          </a:p>
          <a:p>
            <a:r>
              <a:rPr lang="en-IN" sz="2000" b="1" dirty="0"/>
              <a:t>print("Original Data:")</a:t>
            </a:r>
          </a:p>
          <a:p>
            <a:r>
              <a:rPr lang="en-IN" sz="2000" b="1" dirty="0"/>
              <a:t>print(</a:t>
            </a:r>
            <a:r>
              <a:rPr lang="en-IN" sz="2000" b="1" dirty="0" err="1"/>
              <a:t>sales_data</a:t>
            </a:r>
            <a:r>
              <a:rPr lang="en-IN" sz="2000" b="1" dirty="0"/>
              <a:t>)</a:t>
            </a:r>
          </a:p>
          <a:p>
            <a:pPr marL="342900" indent="-342900">
              <a:buFont typeface="Arial" panose="020B0604020202020204" pitchFamily="34" charset="0"/>
              <a:buChar char="•"/>
            </a:pPr>
            <a:endParaRPr lang="en-IN" sz="2000" dirty="0"/>
          </a:p>
        </p:txBody>
      </p:sp>
      <p:pic>
        <p:nvPicPr>
          <p:cNvPr id="4" name="Picture 3">
            <a:extLst>
              <a:ext uri="{FF2B5EF4-FFF2-40B4-BE49-F238E27FC236}">
                <a16:creationId xmlns:a16="http://schemas.microsoft.com/office/drawing/2014/main" id="{407F9F8A-437A-0B0A-3A34-E2BABA7DB790}"/>
              </a:ext>
            </a:extLst>
          </p:cNvPr>
          <p:cNvPicPr>
            <a:picLocks noChangeAspect="1"/>
          </p:cNvPicPr>
          <p:nvPr/>
        </p:nvPicPr>
        <p:blipFill>
          <a:blip r:embed="rId2"/>
          <a:stretch>
            <a:fillRect/>
          </a:stretch>
        </p:blipFill>
        <p:spPr>
          <a:xfrm>
            <a:off x="6219796" y="4413839"/>
            <a:ext cx="5509737" cy="2377646"/>
          </a:xfrm>
          <a:prstGeom prst="rect">
            <a:avLst/>
          </a:prstGeom>
        </p:spPr>
      </p:pic>
    </p:spTree>
    <p:extLst>
      <p:ext uri="{BB962C8B-B14F-4D97-AF65-F5344CB8AC3E}">
        <p14:creationId xmlns:p14="http://schemas.microsoft.com/office/powerpoint/2010/main" val="11003327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04F5A-BFD6-07CF-48BF-829D50DE817F}"/>
              </a:ext>
            </a:extLst>
          </p:cNvPr>
          <p:cNvSpPr>
            <a:spLocks noGrp="1"/>
          </p:cNvSpPr>
          <p:nvPr>
            <p:ph type="title"/>
          </p:nvPr>
        </p:nvSpPr>
        <p:spPr>
          <a:xfrm>
            <a:off x="442976" y="435864"/>
            <a:ext cx="11306047" cy="338554"/>
          </a:xfrm>
        </p:spPr>
        <p:txBody>
          <a:bodyPr/>
          <a:lstStyle/>
          <a:p>
            <a:r>
              <a:rPr lang="en-US" dirty="0"/>
              <a:t>Deduplication</a:t>
            </a:r>
            <a:endParaRPr lang="en-IN" dirty="0"/>
          </a:p>
        </p:txBody>
      </p:sp>
      <p:sp>
        <p:nvSpPr>
          <p:cNvPr id="3" name="Text Placeholder 2">
            <a:extLst>
              <a:ext uri="{FF2B5EF4-FFF2-40B4-BE49-F238E27FC236}">
                <a16:creationId xmlns:a16="http://schemas.microsoft.com/office/drawing/2014/main" id="{91935C85-A603-8312-672C-FCA3EF3A13D0}"/>
              </a:ext>
            </a:extLst>
          </p:cNvPr>
          <p:cNvSpPr>
            <a:spLocks noGrp="1"/>
          </p:cNvSpPr>
          <p:nvPr>
            <p:ph type="body" idx="1"/>
          </p:nvPr>
        </p:nvSpPr>
        <p:spPr>
          <a:xfrm>
            <a:off x="444773" y="1243307"/>
            <a:ext cx="9251627" cy="4308872"/>
          </a:xfrm>
        </p:spPr>
        <p:txBody>
          <a:bodyPr/>
          <a:lstStyle/>
          <a:p>
            <a:pPr marL="457200" indent="-457200">
              <a:buFont typeface="Arial" panose="020B0604020202020204" pitchFamily="34" charset="0"/>
              <a:buChar char="•"/>
            </a:pPr>
            <a:r>
              <a:rPr lang="en-US" sz="2800" dirty="0"/>
              <a:t>Deduplication using the </a:t>
            </a:r>
            <a:r>
              <a:rPr lang="en-US" sz="2800" dirty="0" err="1"/>
              <a:t>drop_duplicates</a:t>
            </a:r>
            <a:r>
              <a:rPr lang="en-US" sz="2800" dirty="0"/>
              <a:t>() method in Pandas: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 Removing duplicates based on all columns</a:t>
            </a:r>
          </a:p>
          <a:p>
            <a:pPr marL="457200" indent="-457200">
              <a:buFont typeface="Arial" panose="020B0604020202020204" pitchFamily="34" charset="0"/>
              <a:buChar char="•"/>
            </a:pPr>
            <a:r>
              <a:rPr lang="en-US" sz="2800" dirty="0" err="1"/>
              <a:t>deduplicated_data</a:t>
            </a:r>
            <a:r>
              <a:rPr lang="en-US" sz="2800" dirty="0"/>
              <a:t> = </a:t>
            </a:r>
            <a:r>
              <a:rPr lang="en-US" sz="2800" dirty="0" err="1"/>
              <a:t>sales_data.drop_duplicates</a:t>
            </a:r>
            <a:r>
              <a:rPr lang="en-US" sz="2800" dirty="0"/>
              <a:t>()</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print("\</a:t>
            </a:r>
            <a:r>
              <a:rPr lang="en-US" sz="2800" dirty="0" err="1"/>
              <a:t>nDeduplicated</a:t>
            </a:r>
            <a:r>
              <a:rPr lang="en-US" sz="2800" dirty="0"/>
              <a:t> Data:")</a:t>
            </a:r>
          </a:p>
          <a:p>
            <a:pPr marL="457200" indent="-457200">
              <a:buFont typeface="Arial" panose="020B0604020202020204" pitchFamily="34" charset="0"/>
              <a:buChar char="•"/>
            </a:pPr>
            <a:r>
              <a:rPr lang="en-US" sz="2800" dirty="0"/>
              <a:t>print(</a:t>
            </a:r>
            <a:r>
              <a:rPr lang="en-US" sz="2800" dirty="0" err="1"/>
              <a:t>deduplicated_data</a:t>
            </a:r>
            <a:r>
              <a:rPr lang="en-US" sz="2800" dirty="0"/>
              <a:t>)</a:t>
            </a:r>
          </a:p>
          <a:p>
            <a:pPr marL="457200" indent="-457200">
              <a:buFont typeface="Arial" panose="020B0604020202020204" pitchFamily="34" charset="0"/>
              <a:buChar char="•"/>
            </a:pPr>
            <a:endParaRPr lang="en-IN" sz="2800" dirty="0"/>
          </a:p>
        </p:txBody>
      </p:sp>
      <p:pic>
        <p:nvPicPr>
          <p:cNvPr id="5" name="Picture 4">
            <a:extLst>
              <a:ext uri="{FF2B5EF4-FFF2-40B4-BE49-F238E27FC236}">
                <a16:creationId xmlns:a16="http://schemas.microsoft.com/office/drawing/2014/main" id="{2D3E3366-1476-00E6-DCDB-DD81A4ABCB3A}"/>
              </a:ext>
            </a:extLst>
          </p:cNvPr>
          <p:cNvPicPr>
            <a:picLocks noChangeAspect="1"/>
          </p:cNvPicPr>
          <p:nvPr/>
        </p:nvPicPr>
        <p:blipFill>
          <a:blip r:embed="rId2"/>
          <a:stretch>
            <a:fillRect/>
          </a:stretch>
        </p:blipFill>
        <p:spPr>
          <a:xfrm>
            <a:off x="5375920" y="5082386"/>
            <a:ext cx="5540220" cy="1775614"/>
          </a:xfrm>
          <a:prstGeom prst="rect">
            <a:avLst/>
          </a:prstGeom>
        </p:spPr>
      </p:pic>
    </p:spTree>
    <p:extLst>
      <p:ext uri="{BB962C8B-B14F-4D97-AF65-F5344CB8AC3E}">
        <p14:creationId xmlns:p14="http://schemas.microsoft.com/office/powerpoint/2010/main" val="5807977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D6B3E-332D-4A46-1B03-968C9948BA85}"/>
              </a:ext>
            </a:extLst>
          </p:cNvPr>
          <p:cNvSpPr>
            <a:spLocks noGrp="1"/>
          </p:cNvSpPr>
          <p:nvPr>
            <p:ph type="title"/>
          </p:nvPr>
        </p:nvSpPr>
        <p:spPr>
          <a:xfrm>
            <a:off x="442976" y="435864"/>
            <a:ext cx="11306047" cy="338554"/>
          </a:xfrm>
        </p:spPr>
        <p:txBody>
          <a:bodyPr/>
          <a:lstStyle/>
          <a:p>
            <a:r>
              <a:rPr lang="en-US" dirty="0"/>
              <a:t>Deduplication</a:t>
            </a:r>
            <a:endParaRPr lang="en-IN" dirty="0"/>
          </a:p>
        </p:txBody>
      </p:sp>
      <p:sp>
        <p:nvSpPr>
          <p:cNvPr id="3" name="Text Placeholder 2">
            <a:extLst>
              <a:ext uri="{FF2B5EF4-FFF2-40B4-BE49-F238E27FC236}">
                <a16:creationId xmlns:a16="http://schemas.microsoft.com/office/drawing/2014/main" id="{34692680-A5D8-94A8-EFCC-739EE2A71B81}"/>
              </a:ext>
            </a:extLst>
          </p:cNvPr>
          <p:cNvSpPr>
            <a:spLocks noGrp="1"/>
          </p:cNvSpPr>
          <p:nvPr>
            <p:ph type="body" idx="1"/>
          </p:nvPr>
        </p:nvSpPr>
        <p:spPr>
          <a:xfrm>
            <a:off x="551385" y="1412776"/>
            <a:ext cx="9001000" cy="2585323"/>
          </a:xfrm>
        </p:spPr>
        <p:txBody>
          <a:bodyPr/>
          <a:lstStyle/>
          <a:p>
            <a:r>
              <a:rPr lang="en-IN" sz="2800" dirty="0"/>
              <a:t># Removing duplicates based on specific columns</a:t>
            </a:r>
          </a:p>
          <a:p>
            <a:r>
              <a:rPr lang="en-IN" sz="2800" dirty="0" err="1"/>
              <a:t>deduplicated_data_subset</a:t>
            </a:r>
            <a:r>
              <a:rPr lang="en-IN" sz="2800" dirty="0"/>
              <a:t> = </a:t>
            </a:r>
            <a:r>
              <a:rPr lang="en-IN" sz="2800" dirty="0" err="1"/>
              <a:t>sales_data.drop_duplicates</a:t>
            </a:r>
            <a:r>
              <a:rPr lang="en-IN" sz="2800" dirty="0"/>
              <a:t>(subset=['</a:t>
            </a:r>
            <a:r>
              <a:rPr lang="en-IN" sz="2800" dirty="0" err="1"/>
              <a:t>Order_ID</a:t>
            </a:r>
            <a:r>
              <a:rPr lang="en-IN" sz="2800" dirty="0"/>
              <a:t>', 'Product'])</a:t>
            </a:r>
          </a:p>
          <a:p>
            <a:endParaRPr lang="en-IN" sz="2800" dirty="0"/>
          </a:p>
          <a:p>
            <a:r>
              <a:rPr lang="en-IN" sz="2800" dirty="0"/>
              <a:t>print("\</a:t>
            </a:r>
            <a:r>
              <a:rPr lang="en-IN" sz="2800" dirty="0" err="1"/>
              <a:t>nDeduplicated</a:t>
            </a:r>
            <a:r>
              <a:rPr lang="en-IN" sz="2800" dirty="0"/>
              <a:t> Data (Subset):")</a:t>
            </a:r>
          </a:p>
          <a:p>
            <a:r>
              <a:rPr lang="en-IN" sz="2800" dirty="0"/>
              <a:t>print(</a:t>
            </a:r>
            <a:r>
              <a:rPr lang="en-IN" sz="2800" dirty="0" err="1"/>
              <a:t>deduplicated_data_subset</a:t>
            </a:r>
            <a:r>
              <a:rPr lang="en-IN" sz="2800" dirty="0"/>
              <a:t>)</a:t>
            </a:r>
          </a:p>
        </p:txBody>
      </p:sp>
      <p:pic>
        <p:nvPicPr>
          <p:cNvPr id="4" name="Picture 3">
            <a:extLst>
              <a:ext uri="{FF2B5EF4-FFF2-40B4-BE49-F238E27FC236}">
                <a16:creationId xmlns:a16="http://schemas.microsoft.com/office/drawing/2014/main" id="{BEDD8FAE-B832-13BE-0C01-872688964C4C}"/>
              </a:ext>
            </a:extLst>
          </p:cNvPr>
          <p:cNvPicPr>
            <a:picLocks noChangeAspect="1"/>
          </p:cNvPicPr>
          <p:nvPr/>
        </p:nvPicPr>
        <p:blipFill>
          <a:blip r:embed="rId2"/>
          <a:stretch>
            <a:fillRect/>
          </a:stretch>
        </p:blipFill>
        <p:spPr>
          <a:xfrm>
            <a:off x="3575720" y="5057778"/>
            <a:ext cx="5464013" cy="1775614"/>
          </a:xfrm>
          <a:prstGeom prst="rect">
            <a:avLst/>
          </a:prstGeom>
        </p:spPr>
      </p:pic>
    </p:spTree>
    <p:extLst>
      <p:ext uri="{BB962C8B-B14F-4D97-AF65-F5344CB8AC3E}">
        <p14:creationId xmlns:p14="http://schemas.microsoft.com/office/powerpoint/2010/main" val="2848144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A1B7E-F67C-264C-0041-32C12DCF9ECF}"/>
              </a:ext>
            </a:extLst>
          </p:cNvPr>
          <p:cNvSpPr>
            <a:spLocks noGrp="1"/>
          </p:cNvSpPr>
          <p:nvPr>
            <p:ph type="title"/>
          </p:nvPr>
        </p:nvSpPr>
        <p:spPr>
          <a:xfrm>
            <a:off x="442976" y="435864"/>
            <a:ext cx="11306047" cy="338554"/>
          </a:xfrm>
        </p:spPr>
        <p:txBody>
          <a:bodyPr/>
          <a:lstStyle/>
          <a:p>
            <a:r>
              <a:rPr lang="en-US" dirty="0"/>
              <a:t>Guess the output?</a:t>
            </a:r>
            <a:endParaRPr lang="en-IN" dirty="0"/>
          </a:p>
        </p:txBody>
      </p:sp>
      <p:sp>
        <p:nvSpPr>
          <p:cNvPr id="3" name="Text Placeholder 2">
            <a:extLst>
              <a:ext uri="{FF2B5EF4-FFF2-40B4-BE49-F238E27FC236}">
                <a16:creationId xmlns:a16="http://schemas.microsoft.com/office/drawing/2014/main" id="{738CEAFB-56F3-2383-57E7-29B33B32FB25}"/>
              </a:ext>
            </a:extLst>
          </p:cNvPr>
          <p:cNvSpPr>
            <a:spLocks noGrp="1"/>
          </p:cNvSpPr>
          <p:nvPr>
            <p:ph type="body" idx="1"/>
          </p:nvPr>
        </p:nvSpPr>
        <p:spPr>
          <a:xfrm>
            <a:off x="469743" y="1412776"/>
            <a:ext cx="9154649" cy="6032421"/>
          </a:xfrm>
        </p:spPr>
        <p:txBody>
          <a:bodyPr/>
          <a:lstStyle/>
          <a:p>
            <a:pPr algn="l"/>
            <a:r>
              <a:rPr lang="en-IN" sz="4000" b="0" i="0" u="none" strike="noStrike" baseline="0" dirty="0">
                <a:latin typeface="FreeMono"/>
              </a:rPr>
              <a:t>frame3 = </a:t>
            </a:r>
            <a:r>
              <a:rPr lang="en-IN" sz="4000" b="0" i="0" u="none" strike="noStrike" baseline="0" dirty="0" err="1">
                <a:latin typeface="FreeMono"/>
              </a:rPr>
              <a:t>pd.DataFrame</a:t>
            </a:r>
            <a:r>
              <a:rPr lang="en-IN" sz="4000" b="0" i="0" u="none" strike="noStrike" baseline="0" dirty="0">
                <a:latin typeface="FreeMono"/>
              </a:rPr>
              <a:t>({'column 1': ['Looping'] * 3 + ['Functions']</a:t>
            </a:r>
          </a:p>
          <a:p>
            <a:pPr algn="l"/>
            <a:r>
              <a:rPr lang="es-ES" sz="4000" b="0" i="0" u="none" strike="noStrike" baseline="0" dirty="0">
                <a:latin typeface="FreeMono"/>
              </a:rPr>
              <a:t>* 4, '</a:t>
            </a:r>
            <a:r>
              <a:rPr lang="es-ES" sz="4000" b="0" i="0" u="none" strike="noStrike" baseline="0" dirty="0" err="1">
                <a:latin typeface="FreeMono"/>
              </a:rPr>
              <a:t>column</a:t>
            </a:r>
            <a:r>
              <a:rPr lang="es-ES" sz="4000" b="0" i="0" u="none" strike="noStrike" baseline="0" dirty="0">
                <a:latin typeface="FreeMono"/>
              </a:rPr>
              <a:t> 2': [10, 10, 22, 23, 23, 24, 24]})</a:t>
            </a:r>
          </a:p>
          <a:p>
            <a:pPr algn="l"/>
            <a:r>
              <a:rPr lang="en-IN" sz="4000" b="0" i="0" u="none" strike="noStrike" baseline="0" dirty="0">
                <a:latin typeface="FreeMono"/>
              </a:rPr>
              <a:t>frame3</a:t>
            </a:r>
          </a:p>
          <a:p>
            <a:pPr algn="l"/>
            <a:endParaRPr lang="en-IN" sz="4000" b="0" i="0" u="none" strike="noStrike" baseline="0" dirty="0">
              <a:latin typeface="FreeMono"/>
            </a:endParaRPr>
          </a:p>
          <a:p>
            <a:pPr algn="l"/>
            <a:r>
              <a:rPr lang="en-IN" sz="4000" b="0" i="0" u="none" strike="noStrike" baseline="0" dirty="0">
                <a:latin typeface="FreeMono"/>
              </a:rPr>
              <a:t>frame3.duplicated()</a:t>
            </a:r>
          </a:p>
          <a:p>
            <a:pPr algn="l"/>
            <a:endParaRPr lang="en-IN" sz="4000" dirty="0">
              <a:latin typeface="FreeMono"/>
            </a:endParaRPr>
          </a:p>
          <a:p>
            <a:pPr algn="l"/>
            <a:r>
              <a:rPr lang="en-IN" sz="3600" b="0" i="0" u="none" strike="noStrike" baseline="0" dirty="0">
                <a:latin typeface="FreeMono"/>
              </a:rPr>
              <a:t>frame4 = frame3.drop_duplicates()</a:t>
            </a:r>
          </a:p>
          <a:p>
            <a:pPr algn="l"/>
            <a:r>
              <a:rPr lang="en-IN" sz="3600" b="0" i="0" u="none" strike="noStrike" baseline="0" dirty="0">
                <a:latin typeface="FreeMono"/>
              </a:rPr>
              <a:t>frame4</a:t>
            </a:r>
            <a:endParaRPr lang="en-IN" sz="6600" dirty="0">
              <a:latin typeface="FreeMono"/>
            </a:endParaRPr>
          </a:p>
          <a:p>
            <a:pPr algn="l"/>
            <a:endParaRPr lang="en-IN" sz="4000" dirty="0"/>
          </a:p>
        </p:txBody>
      </p:sp>
    </p:spTree>
    <p:extLst>
      <p:ext uri="{BB962C8B-B14F-4D97-AF65-F5344CB8AC3E}">
        <p14:creationId xmlns:p14="http://schemas.microsoft.com/office/powerpoint/2010/main" val="40946088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EABC5-0413-DE08-02C9-ACFE7DE7F122}"/>
              </a:ext>
            </a:extLst>
          </p:cNvPr>
          <p:cNvSpPr>
            <a:spLocks noGrp="1"/>
          </p:cNvSpPr>
          <p:nvPr>
            <p:ph type="title"/>
          </p:nvPr>
        </p:nvSpPr>
        <p:spPr>
          <a:xfrm>
            <a:off x="442976" y="435864"/>
            <a:ext cx="11306047" cy="338554"/>
          </a:xfrm>
        </p:spPr>
        <p:txBody>
          <a:bodyPr/>
          <a:lstStyle/>
          <a:p>
            <a:r>
              <a:rPr lang="en-US" dirty="0"/>
              <a:t>Answer</a:t>
            </a:r>
            <a:endParaRPr lang="en-IN" dirty="0"/>
          </a:p>
        </p:txBody>
      </p:sp>
      <p:sp>
        <p:nvSpPr>
          <p:cNvPr id="3" name="Text Placeholder 2">
            <a:extLst>
              <a:ext uri="{FF2B5EF4-FFF2-40B4-BE49-F238E27FC236}">
                <a16:creationId xmlns:a16="http://schemas.microsoft.com/office/drawing/2014/main" id="{C8FBA351-0A6A-11BB-9230-E775BA244DE6}"/>
              </a:ext>
            </a:extLst>
          </p:cNvPr>
          <p:cNvSpPr>
            <a:spLocks noGrp="1"/>
          </p:cNvSpPr>
          <p:nvPr>
            <p:ph type="body" idx="1"/>
          </p:nvPr>
        </p:nvSpPr>
        <p:spPr>
          <a:xfrm>
            <a:off x="443503" y="1124744"/>
            <a:ext cx="9180890" cy="4392488"/>
          </a:xfrm>
        </p:spPr>
        <p:txBody>
          <a:bodyPr/>
          <a:lstStyle/>
          <a:p>
            <a:endParaRPr lang="en-IN"/>
          </a:p>
        </p:txBody>
      </p:sp>
      <p:pic>
        <p:nvPicPr>
          <p:cNvPr id="4" name="Picture 3">
            <a:extLst>
              <a:ext uri="{FF2B5EF4-FFF2-40B4-BE49-F238E27FC236}">
                <a16:creationId xmlns:a16="http://schemas.microsoft.com/office/drawing/2014/main" id="{59FD5C84-4A5C-9665-CA97-449F84323194}"/>
              </a:ext>
            </a:extLst>
          </p:cNvPr>
          <p:cNvPicPr>
            <a:picLocks noChangeAspect="1"/>
          </p:cNvPicPr>
          <p:nvPr/>
        </p:nvPicPr>
        <p:blipFill>
          <a:blip r:embed="rId2"/>
          <a:stretch>
            <a:fillRect/>
          </a:stretch>
        </p:blipFill>
        <p:spPr>
          <a:xfrm>
            <a:off x="459944" y="1110535"/>
            <a:ext cx="2981613" cy="3200849"/>
          </a:xfrm>
          <a:prstGeom prst="rect">
            <a:avLst/>
          </a:prstGeom>
        </p:spPr>
      </p:pic>
      <p:pic>
        <p:nvPicPr>
          <p:cNvPr id="5" name="Picture 4">
            <a:extLst>
              <a:ext uri="{FF2B5EF4-FFF2-40B4-BE49-F238E27FC236}">
                <a16:creationId xmlns:a16="http://schemas.microsoft.com/office/drawing/2014/main" id="{394CFCB1-DED4-A205-3599-74FFBBA64B00}"/>
              </a:ext>
            </a:extLst>
          </p:cNvPr>
          <p:cNvPicPr>
            <a:picLocks noChangeAspect="1"/>
          </p:cNvPicPr>
          <p:nvPr/>
        </p:nvPicPr>
        <p:blipFill>
          <a:blip r:embed="rId3"/>
          <a:stretch>
            <a:fillRect/>
          </a:stretch>
        </p:blipFill>
        <p:spPr>
          <a:xfrm>
            <a:off x="3935760" y="2924944"/>
            <a:ext cx="2302667" cy="2478827"/>
          </a:xfrm>
          <a:prstGeom prst="rect">
            <a:avLst/>
          </a:prstGeom>
        </p:spPr>
      </p:pic>
      <p:pic>
        <p:nvPicPr>
          <p:cNvPr id="6" name="Picture 5">
            <a:extLst>
              <a:ext uri="{FF2B5EF4-FFF2-40B4-BE49-F238E27FC236}">
                <a16:creationId xmlns:a16="http://schemas.microsoft.com/office/drawing/2014/main" id="{EEC24C07-1922-6452-31E5-20260F0B32A7}"/>
              </a:ext>
            </a:extLst>
          </p:cNvPr>
          <p:cNvPicPr>
            <a:picLocks noChangeAspect="1"/>
          </p:cNvPicPr>
          <p:nvPr/>
        </p:nvPicPr>
        <p:blipFill>
          <a:blip r:embed="rId4"/>
          <a:stretch>
            <a:fillRect/>
          </a:stretch>
        </p:blipFill>
        <p:spPr>
          <a:xfrm>
            <a:off x="6732630" y="4084548"/>
            <a:ext cx="3207966" cy="2337588"/>
          </a:xfrm>
          <a:prstGeom prst="rect">
            <a:avLst/>
          </a:prstGeom>
        </p:spPr>
      </p:pic>
    </p:spTree>
    <p:extLst>
      <p:ext uri="{BB962C8B-B14F-4D97-AF65-F5344CB8AC3E}">
        <p14:creationId xmlns:p14="http://schemas.microsoft.com/office/powerpoint/2010/main" val="4331155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4447C-08C7-6B40-B7ED-3C20E47841ED}"/>
              </a:ext>
            </a:extLst>
          </p:cNvPr>
          <p:cNvSpPr>
            <a:spLocks noGrp="1"/>
          </p:cNvSpPr>
          <p:nvPr>
            <p:ph type="title"/>
          </p:nvPr>
        </p:nvSpPr>
        <p:spPr>
          <a:xfrm>
            <a:off x="442976" y="435864"/>
            <a:ext cx="11306047" cy="338554"/>
          </a:xfrm>
        </p:spPr>
        <p:txBody>
          <a:bodyPr/>
          <a:lstStyle/>
          <a:p>
            <a:r>
              <a:rPr lang="en-US" dirty="0"/>
              <a:t>Exercise-2</a:t>
            </a:r>
            <a:endParaRPr lang="en-IN" dirty="0"/>
          </a:p>
        </p:txBody>
      </p:sp>
      <p:sp>
        <p:nvSpPr>
          <p:cNvPr id="3" name="Text Placeholder 2">
            <a:extLst>
              <a:ext uri="{FF2B5EF4-FFF2-40B4-BE49-F238E27FC236}">
                <a16:creationId xmlns:a16="http://schemas.microsoft.com/office/drawing/2014/main" id="{F2DD0C37-45F6-4BB5-540A-678A63838A2E}"/>
              </a:ext>
            </a:extLst>
          </p:cNvPr>
          <p:cNvSpPr>
            <a:spLocks noGrp="1"/>
          </p:cNvSpPr>
          <p:nvPr>
            <p:ph type="body" idx="1"/>
          </p:nvPr>
        </p:nvSpPr>
        <p:spPr>
          <a:xfrm>
            <a:off x="442977" y="1124744"/>
            <a:ext cx="9253424" cy="3447098"/>
          </a:xfrm>
        </p:spPr>
        <p:txBody>
          <a:bodyPr/>
          <a:lstStyle/>
          <a:p>
            <a:br>
              <a:rPr lang="en-US" sz="2800" dirty="0"/>
            </a:br>
            <a:r>
              <a:rPr lang="en-US" sz="2800" b="0" i="0" dirty="0">
                <a:solidFill>
                  <a:srgbClr val="0F0F0F"/>
                </a:solidFill>
                <a:effectLst/>
                <a:latin typeface="Söhne"/>
              </a:rPr>
              <a:t>Scenario: You are working as a data analyst for an e-commerce company that has a massive dataset containing customer information. The dataset has accumulated duplicate entries due to various reasons like multiple registrations, system errors, or data entry mistakes. Your task is to use the Pandas library in Python to identify and remove these duplicate entries efficiently.</a:t>
            </a:r>
            <a:endParaRPr lang="en-IN" sz="2800" dirty="0"/>
          </a:p>
        </p:txBody>
      </p:sp>
      <p:pic>
        <p:nvPicPr>
          <p:cNvPr id="4" name="Picture 3">
            <a:extLst>
              <a:ext uri="{FF2B5EF4-FFF2-40B4-BE49-F238E27FC236}">
                <a16:creationId xmlns:a16="http://schemas.microsoft.com/office/drawing/2014/main" id="{DA380C38-3247-F44D-58A4-1A5E423B70B2}"/>
              </a:ext>
            </a:extLst>
          </p:cNvPr>
          <p:cNvPicPr>
            <a:picLocks noChangeAspect="1"/>
          </p:cNvPicPr>
          <p:nvPr/>
        </p:nvPicPr>
        <p:blipFill>
          <a:blip r:embed="rId2"/>
          <a:stretch>
            <a:fillRect/>
          </a:stretch>
        </p:blipFill>
        <p:spPr>
          <a:xfrm>
            <a:off x="695400" y="4897845"/>
            <a:ext cx="9428264" cy="1524291"/>
          </a:xfrm>
          <a:prstGeom prst="rect">
            <a:avLst/>
          </a:prstGeom>
        </p:spPr>
      </p:pic>
    </p:spTree>
    <p:extLst>
      <p:ext uri="{BB962C8B-B14F-4D97-AF65-F5344CB8AC3E}">
        <p14:creationId xmlns:p14="http://schemas.microsoft.com/office/powerpoint/2010/main" val="42449546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38F53-9B13-4794-5264-D9D11D869675}"/>
              </a:ext>
            </a:extLst>
          </p:cNvPr>
          <p:cNvSpPr>
            <a:spLocks noGrp="1"/>
          </p:cNvSpPr>
          <p:nvPr>
            <p:ph type="title"/>
          </p:nvPr>
        </p:nvSpPr>
        <p:spPr>
          <a:xfrm>
            <a:off x="442976" y="435864"/>
            <a:ext cx="11306047" cy="338554"/>
          </a:xfrm>
        </p:spPr>
        <p:txBody>
          <a:bodyPr/>
          <a:lstStyle/>
          <a:p>
            <a:r>
              <a:rPr lang="en-US" dirty="0"/>
              <a:t>Exercise-3</a:t>
            </a:r>
            <a:endParaRPr lang="en-IN" dirty="0"/>
          </a:p>
        </p:txBody>
      </p:sp>
      <p:sp>
        <p:nvSpPr>
          <p:cNvPr id="3" name="Text Placeholder 2">
            <a:extLst>
              <a:ext uri="{FF2B5EF4-FFF2-40B4-BE49-F238E27FC236}">
                <a16:creationId xmlns:a16="http://schemas.microsoft.com/office/drawing/2014/main" id="{0B9D0A54-4813-647F-EE86-60C6F2FBF4ED}"/>
              </a:ext>
            </a:extLst>
          </p:cNvPr>
          <p:cNvSpPr>
            <a:spLocks noGrp="1"/>
          </p:cNvSpPr>
          <p:nvPr>
            <p:ph type="body" idx="1"/>
          </p:nvPr>
        </p:nvSpPr>
        <p:spPr>
          <a:xfrm>
            <a:off x="442977" y="1255520"/>
            <a:ext cx="9253424" cy="3447098"/>
          </a:xfrm>
        </p:spPr>
        <p:txBody>
          <a:bodyPr/>
          <a:lstStyle/>
          <a:p>
            <a:r>
              <a:rPr lang="en-US" sz="3200" b="0" i="0" dirty="0">
                <a:solidFill>
                  <a:srgbClr val="0F0F0F"/>
                </a:solidFill>
                <a:effectLst/>
                <a:latin typeface="Söhne"/>
              </a:rPr>
              <a:t>Scenario: You're analyzing a sales dataset from a retail store chain that contains transactions from multiple branches. Due to system errors and data integration issues, the dataset has accumulated duplicate records of sales transactions. Your task is to use Pandas to identify these duplicates based on specific columns and retain only the unique transactions.</a:t>
            </a:r>
            <a:endParaRPr lang="en-IN" sz="3200" dirty="0"/>
          </a:p>
        </p:txBody>
      </p:sp>
      <p:pic>
        <p:nvPicPr>
          <p:cNvPr id="4" name="Picture 3">
            <a:extLst>
              <a:ext uri="{FF2B5EF4-FFF2-40B4-BE49-F238E27FC236}">
                <a16:creationId xmlns:a16="http://schemas.microsoft.com/office/drawing/2014/main" id="{D5785716-88BD-B6AA-9265-E5BF94CA9233}"/>
              </a:ext>
            </a:extLst>
          </p:cNvPr>
          <p:cNvPicPr>
            <a:picLocks noChangeAspect="1"/>
          </p:cNvPicPr>
          <p:nvPr/>
        </p:nvPicPr>
        <p:blipFill>
          <a:blip r:embed="rId2"/>
          <a:stretch>
            <a:fillRect/>
          </a:stretch>
        </p:blipFill>
        <p:spPr>
          <a:xfrm>
            <a:off x="429112" y="5168254"/>
            <a:ext cx="10036410" cy="1577477"/>
          </a:xfrm>
          <a:prstGeom prst="rect">
            <a:avLst/>
          </a:prstGeom>
        </p:spPr>
      </p:pic>
    </p:spTree>
    <p:extLst>
      <p:ext uri="{BB962C8B-B14F-4D97-AF65-F5344CB8AC3E}">
        <p14:creationId xmlns:p14="http://schemas.microsoft.com/office/powerpoint/2010/main" val="3068901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49E62-C601-9C7B-BB8C-F7BBADC1527B}"/>
              </a:ext>
            </a:extLst>
          </p:cNvPr>
          <p:cNvSpPr>
            <a:spLocks noGrp="1"/>
          </p:cNvSpPr>
          <p:nvPr>
            <p:ph type="title"/>
          </p:nvPr>
        </p:nvSpPr>
        <p:spPr>
          <a:xfrm>
            <a:off x="442976" y="435864"/>
            <a:ext cx="11306047" cy="338554"/>
          </a:xfrm>
        </p:spPr>
        <p:txBody>
          <a:bodyPr/>
          <a:lstStyle/>
          <a:p>
            <a:r>
              <a:rPr lang="en-US" dirty="0"/>
              <a:t>Replacing Values</a:t>
            </a:r>
            <a:endParaRPr lang="en-IN" dirty="0"/>
          </a:p>
        </p:txBody>
      </p:sp>
      <p:sp>
        <p:nvSpPr>
          <p:cNvPr id="3" name="Text Placeholder 2">
            <a:extLst>
              <a:ext uri="{FF2B5EF4-FFF2-40B4-BE49-F238E27FC236}">
                <a16:creationId xmlns:a16="http://schemas.microsoft.com/office/drawing/2014/main" id="{152C7F3E-CACE-663C-F127-4785B1EBC59B}"/>
              </a:ext>
            </a:extLst>
          </p:cNvPr>
          <p:cNvSpPr>
            <a:spLocks noGrp="1"/>
          </p:cNvSpPr>
          <p:nvPr>
            <p:ph type="body" idx="1"/>
          </p:nvPr>
        </p:nvSpPr>
        <p:spPr>
          <a:xfrm>
            <a:off x="442977" y="1124744"/>
            <a:ext cx="9181416" cy="5170646"/>
          </a:xfrm>
        </p:spPr>
        <p:txBody>
          <a:bodyPr/>
          <a:lstStyle/>
          <a:p>
            <a:pPr marL="457200" indent="-457200" algn="l">
              <a:buFont typeface="Arial" panose="020B0604020202020204" pitchFamily="34" charset="0"/>
              <a:buChar char="•"/>
            </a:pPr>
            <a:r>
              <a:rPr lang="en-US" sz="2800" b="0" i="0" u="none" strike="noStrike" baseline="0" dirty="0">
                <a:latin typeface="PalatinoLinotype-Roman"/>
              </a:rPr>
              <a:t>use the </a:t>
            </a:r>
            <a:r>
              <a:rPr lang="en-US" sz="2800" b="1" i="0" u="none" strike="noStrike" baseline="0" dirty="0">
                <a:latin typeface="FreeMono"/>
              </a:rPr>
              <a:t>replace</a:t>
            </a:r>
            <a:r>
              <a:rPr lang="en-US" sz="2800" b="0" i="0" u="none" strike="noStrike" baseline="0" dirty="0">
                <a:latin typeface="FreeMono"/>
              </a:rPr>
              <a:t> </a:t>
            </a:r>
            <a:r>
              <a:rPr lang="en-US" sz="2800" b="0" i="0" u="none" strike="noStrike" baseline="0" dirty="0">
                <a:latin typeface="PalatinoLinotype-Roman"/>
              </a:rPr>
              <a:t>method:</a:t>
            </a:r>
          </a:p>
          <a:p>
            <a:pPr algn="l"/>
            <a:endParaRPr lang="en-US" sz="2800" b="0" i="0" u="none" strike="noStrike" baseline="0" dirty="0">
              <a:latin typeface="PalatinoLinotype-Roman"/>
            </a:endParaRPr>
          </a:p>
          <a:p>
            <a:pPr algn="l"/>
            <a:r>
              <a:rPr lang="en-IN" sz="2800" b="0" i="0" u="none" strike="noStrike" baseline="0" dirty="0">
                <a:latin typeface="FreeMono"/>
              </a:rPr>
              <a:t>import </a:t>
            </a:r>
            <a:r>
              <a:rPr lang="en-IN" sz="2800" b="0" i="0" u="none" strike="noStrike" baseline="0" dirty="0" err="1">
                <a:latin typeface="FreeMono"/>
              </a:rPr>
              <a:t>numpy</a:t>
            </a:r>
            <a:r>
              <a:rPr lang="en-IN" sz="2800" b="0" i="0" u="none" strike="noStrike" baseline="0" dirty="0">
                <a:latin typeface="FreeMono"/>
              </a:rPr>
              <a:t> as np</a:t>
            </a:r>
          </a:p>
          <a:p>
            <a:pPr algn="l"/>
            <a:endParaRPr lang="en-IN" sz="2800" b="0" i="0" u="none" strike="noStrike" baseline="0" dirty="0">
              <a:latin typeface="FreeMono"/>
            </a:endParaRPr>
          </a:p>
          <a:p>
            <a:pPr algn="l"/>
            <a:r>
              <a:rPr lang="en-IN" sz="2800" b="0" i="0" u="none" strike="noStrike" baseline="0" dirty="0" err="1">
                <a:latin typeface="FreeMono"/>
              </a:rPr>
              <a:t>replaceFrame</a:t>
            </a:r>
            <a:r>
              <a:rPr lang="en-IN" sz="2800" b="0" i="0" u="none" strike="noStrike" baseline="0" dirty="0">
                <a:latin typeface="FreeMono"/>
              </a:rPr>
              <a:t> = </a:t>
            </a:r>
            <a:r>
              <a:rPr lang="en-IN" sz="2800" b="0" i="0" u="none" strike="noStrike" baseline="0" dirty="0" err="1">
                <a:latin typeface="FreeMono"/>
              </a:rPr>
              <a:t>pd.DataFrame</a:t>
            </a:r>
            <a:r>
              <a:rPr lang="en-IN" sz="2800" b="0" i="0" u="none" strike="noStrike" baseline="0" dirty="0">
                <a:latin typeface="FreeMono"/>
              </a:rPr>
              <a:t>({'column 1': [200., 3000., -786.,</a:t>
            </a:r>
          </a:p>
          <a:p>
            <a:pPr algn="l"/>
            <a:r>
              <a:rPr lang="en-US" sz="2800" b="0" i="0" u="none" strike="noStrike" baseline="0" dirty="0">
                <a:latin typeface="FreeMono"/>
              </a:rPr>
              <a:t>3000., 234., 444., -786., 332., 3332. ], 'column 2': range(9)})</a:t>
            </a:r>
          </a:p>
          <a:p>
            <a:pPr algn="l"/>
            <a:endParaRPr lang="en-US" sz="2800" b="0" i="0" u="none" strike="noStrike" baseline="0" dirty="0">
              <a:latin typeface="FreeMono"/>
            </a:endParaRPr>
          </a:p>
          <a:p>
            <a:pPr algn="l"/>
            <a:r>
              <a:rPr lang="en-US" sz="2800" b="0" i="0" u="none" strike="noStrike" baseline="0" dirty="0" err="1">
                <a:latin typeface="FreeMono"/>
              </a:rPr>
              <a:t>replaceFrame.replace</a:t>
            </a:r>
            <a:r>
              <a:rPr lang="en-US" sz="2800" b="0" i="0" u="none" strike="noStrike" baseline="0" dirty="0">
                <a:latin typeface="FreeMono"/>
              </a:rPr>
              <a:t>(</a:t>
            </a:r>
            <a:r>
              <a:rPr lang="en-US" sz="2800" b="0" i="0" u="none" strike="noStrike" baseline="0" dirty="0" err="1">
                <a:latin typeface="FreeMono"/>
              </a:rPr>
              <a:t>to_replace</a:t>
            </a:r>
            <a:r>
              <a:rPr lang="en-US" sz="2800" b="0" i="0" u="none" strike="noStrike" baseline="0" dirty="0">
                <a:latin typeface="FreeMono"/>
              </a:rPr>
              <a:t> =-786, value= </a:t>
            </a:r>
            <a:r>
              <a:rPr lang="en-US" sz="2800" b="0" i="0" u="none" strike="noStrike" baseline="0" dirty="0" err="1">
                <a:latin typeface="FreeMono"/>
              </a:rPr>
              <a:t>np.nan</a:t>
            </a:r>
            <a:r>
              <a:rPr lang="en-US" sz="2800" b="0" i="0" u="none" strike="noStrike" baseline="0" dirty="0">
                <a:latin typeface="FreeMono"/>
              </a:rPr>
              <a:t>)</a:t>
            </a:r>
          </a:p>
          <a:p>
            <a:pPr algn="l"/>
            <a:endParaRPr lang="en-US" sz="2800" dirty="0">
              <a:latin typeface="FreeMono"/>
            </a:endParaRPr>
          </a:p>
          <a:p>
            <a:pPr marL="457200" indent="-457200" algn="l">
              <a:buFont typeface="Arial" panose="020B0604020202020204" pitchFamily="34" charset="0"/>
              <a:buChar char="•"/>
            </a:pPr>
            <a:r>
              <a:rPr lang="en-US" sz="2800" dirty="0">
                <a:latin typeface="FreeMono"/>
              </a:rPr>
              <a:t>Replace multiple values:</a:t>
            </a:r>
          </a:p>
          <a:p>
            <a:pPr marL="457200" indent="-457200" algn="l">
              <a:buFont typeface="Arial" panose="020B0604020202020204" pitchFamily="34" charset="0"/>
              <a:buChar char="•"/>
            </a:pPr>
            <a:endParaRPr lang="en-US" sz="2800" dirty="0">
              <a:latin typeface="FreeMono"/>
            </a:endParaRPr>
          </a:p>
          <a:p>
            <a:pPr algn="l"/>
            <a:r>
              <a:rPr lang="en-US" sz="2800" b="0" i="0" u="none" strike="noStrike" baseline="0" dirty="0" err="1">
                <a:latin typeface="FreeMono"/>
              </a:rPr>
              <a:t>replaceFrame.replace</a:t>
            </a:r>
            <a:r>
              <a:rPr lang="en-US" sz="2800" b="0" i="0" u="none" strike="noStrike" baseline="0" dirty="0">
                <a:latin typeface="FreeMono"/>
              </a:rPr>
              <a:t>(</a:t>
            </a:r>
            <a:r>
              <a:rPr lang="en-US" sz="2800" b="0" i="0" u="none" strike="noStrike" baseline="0" dirty="0" err="1">
                <a:latin typeface="FreeMono"/>
              </a:rPr>
              <a:t>to_replace</a:t>
            </a:r>
            <a:r>
              <a:rPr lang="en-US" sz="2800" b="0" i="0" u="none" strike="noStrike" baseline="0" dirty="0">
                <a:latin typeface="FreeMono"/>
              </a:rPr>
              <a:t> =[-786, 0], value= [</a:t>
            </a:r>
            <a:r>
              <a:rPr lang="en-US" sz="2800" b="0" i="0" u="none" strike="noStrike" baseline="0" dirty="0" err="1">
                <a:latin typeface="FreeMono"/>
              </a:rPr>
              <a:t>np.nan</a:t>
            </a:r>
            <a:r>
              <a:rPr lang="en-US" sz="2800" b="0" i="0" u="none" strike="noStrike" baseline="0" dirty="0">
                <a:latin typeface="FreeMono"/>
              </a:rPr>
              <a:t>, 2])</a:t>
            </a:r>
            <a:endParaRPr lang="en-IN" sz="2800" dirty="0"/>
          </a:p>
        </p:txBody>
      </p:sp>
      <p:pic>
        <p:nvPicPr>
          <p:cNvPr id="4" name="Picture 3">
            <a:extLst>
              <a:ext uri="{FF2B5EF4-FFF2-40B4-BE49-F238E27FC236}">
                <a16:creationId xmlns:a16="http://schemas.microsoft.com/office/drawing/2014/main" id="{B3D3911A-CF52-76AA-3F0A-3173A87A2816}"/>
              </a:ext>
            </a:extLst>
          </p:cNvPr>
          <p:cNvPicPr>
            <a:picLocks noChangeAspect="1"/>
          </p:cNvPicPr>
          <p:nvPr/>
        </p:nvPicPr>
        <p:blipFill>
          <a:blip r:embed="rId2"/>
          <a:stretch>
            <a:fillRect/>
          </a:stretch>
        </p:blipFill>
        <p:spPr>
          <a:xfrm>
            <a:off x="9444860" y="1484784"/>
            <a:ext cx="2754308" cy="3672408"/>
          </a:xfrm>
          <a:prstGeom prst="rect">
            <a:avLst/>
          </a:prstGeom>
        </p:spPr>
      </p:pic>
    </p:spTree>
    <p:extLst>
      <p:ext uri="{BB962C8B-B14F-4D97-AF65-F5344CB8AC3E}">
        <p14:creationId xmlns:p14="http://schemas.microsoft.com/office/powerpoint/2010/main" val="375740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4306D3C-DC20-4C43-886B-A143C02B2186}"/>
              </a:ext>
            </a:extLst>
          </p:cNvPr>
          <p:cNvSpPr>
            <a:spLocks noGrp="1"/>
          </p:cNvSpPr>
          <p:nvPr>
            <p:ph type="body" idx="1"/>
          </p:nvPr>
        </p:nvSpPr>
        <p:spPr>
          <a:xfrm>
            <a:off x="695400" y="1700808"/>
            <a:ext cx="8652058" cy="2954655"/>
          </a:xfrm>
        </p:spPr>
        <p:txBody>
          <a:bodyPr/>
          <a:lstStyle/>
          <a:p>
            <a:pPr algn="l"/>
            <a:r>
              <a:rPr lang="en-US" sz="4800" b="0" i="0" u="none" strike="noStrike" baseline="0" dirty="0">
                <a:latin typeface="PalatinoLinotype-Roman"/>
              </a:rPr>
              <a:t>Data transformation is a set of techniques used to convert data from one format or structure to another format or structure.</a:t>
            </a:r>
            <a:endParaRPr lang="en-IN" sz="9600" dirty="0"/>
          </a:p>
        </p:txBody>
      </p:sp>
      <p:sp>
        <p:nvSpPr>
          <p:cNvPr id="7" name="Title 1">
            <a:extLst>
              <a:ext uri="{FF2B5EF4-FFF2-40B4-BE49-F238E27FC236}">
                <a16:creationId xmlns:a16="http://schemas.microsoft.com/office/drawing/2014/main" id="{E979F873-B301-CC9B-8831-7D495216CB86}"/>
              </a:ext>
            </a:extLst>
          </p:cNvPr>
          <p:cNvSpPr>
            <a:spLocks noGrp="1"/>
          </p:cNvSpPr>
          <p:nvPr>
            <p:ph type="title"/>
          </p:nvPr>
        </p:nvSpPr>
        <p:spPr>
          <a:xfrm>
            <a:off x="442913" y="436563"/>
            <a:ext cx="8101012" cy="338554"/>
          </a:xfrm>
        </p:spPr>
        <p:txBody>
          <a:bodyPr/>
          <a:lstStyle/>
          <a:p>
            <a:pPr eaLnBrk="1" hangingPunct="1"/>
            <a:r>
              <a:rPr lang="en-US" altLang="en-US" dirty="0"/>
              <a:t>Data Transformation</a:t>
            </a:r>
          </a:p>
        </p:txBody>
      </p:sp>
    </p:spTree>
    <p:extLst>
      <p:ext uri="{BB962C8B-B14F-4D97-AF65-F5344CB8AC3E}">
        <p14:creationId xmlns:p14="http://schemas.microsoft.com/office/powerpoint/2010/main" val="21555433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A2E31-CC28-A65D-0296-0F1003B444FC}"/>
              </a:ext>
            </a:extLst>
          </p:cNvPr>
          <p:cNvSpPr>
            <a:spLocks noGrp="1"/>
          </p:cNvSpPr>
          <p:nvPr>
            <p:ph type="title"/>
          </p:nvPr>
        </p:nvSpPr>
        <p:spPr>
          <a:xfrm>
            <a:off x="442976" y="435864"/>
            <a:ext cx="11306047" cy="338554"/>
          </a:xfrm>
        </p:spPr>
        <p:txBody>
          <a:bodyPr/>
          <a:lstStyle/>
          <a:p>
            <a:r>
              <a:rPr lang="en-US" dirty="0"/>
              <a:t>Exercise-4</a:t>
            </a:r>
            <a:endParaRPr lang="en-IN" dirty="0"/>
          </a:p>
        </p:txBody>
      </p:sp>
      <p:sp>
        <p:nvSpPr>
          <p:cNvPr id="3" name="Text Placeholder 2">
            <a:extLst>
              <a:ext uri="{FF2B5EF4-FFF2-40B4-BE49-F238E27FC236}">
                <a16:creationId xmlns:a16="http://schemas.microsoft.com/office/drawing/2014/main" id="{0A44760F-3020-5A65-F921-D2B4281E5D6C}"/>
              </a:ext>
            </a:extLst>
          </p:cNvPr>
          <p:cNvSpPr>
            <a:spLocks noGrp="1"/>
          </p:cNvSpPr>
          <p:nvPr>
            <p:ph type="body" idx="1"/>
          </p:nvPr>
        </p:nvSpPr>
        <p:spPr>
          <a:xfrm>
            <a:off x="442977" y="1124744"/>
            <a:ext cx="9037400" cy="5293757"/>
          </a:xfrm>
        </p:spPr>
        <p:txBody>
          <a:bodyPr/>
          <a:lstStyle/>
          <a:p>
            <a:r>
              <a:rPr lang="en-US" sz="2800" dirty="0"/>
              <a:t>Scenario:</a:t>
            </a:r>
          </a:p>
          <a:p>
            <a:r>
              <a:rPr lang="en-US" sz="2800" dirty="0"/>
              <a:t>You're working with a dataset that contains information about product sales. However, you've noticed that certain entries have inconsistent or incorrect values in the 'Category' column. You need to standardize these categories by replacing specific values with a unified category name using Pandas' replace() method.</a:t>
            </a:r>
          </a:p>
          <a:p>
            <a:endParaRPr lang="en-US" sz="2800" dirty="0"/>
          </a:p>
          <a:p>
            <a:r>
              <a:rPr lang="en-IN" sz="2400" i="1" dirty="0"/>
              <a:t>data = {</a:t>
            </a:r>
          </a:p>
          <a:p>
            <a:r>
              <a:rPr lang="en-IN" sz="2400" i="1" dirty="0"/>
              <a:t>    '</a:t>
            </a:r>
            <a:r>
              <a:rPr lang="en-IN" sz="2400" i="1" dirty="0" err="1"/>
              <a:t>Product_ID</a:t>
            </a:r>
            <a:r>
              <a:rPr lang="en-IN" sz="2400" i="1" dirty="0"/>
              <a:t>': [1, 2, 3, 4, 5],</a:t>
            </a:r>
          </a:p>
          <a:p>
            <a:r>
              <a:rPr lang="en-IN" sz="2400" i="1" dirty="0"/>
              <a:t>    '</a:t>
            </a:r>
            <a:r>
              <a:rPr lang="en-IN" sz="2400" i="1" dirty="0" err="1"/>
              <a:t>Product_Name</a:t>
            </a:r>
            <a:r>
              <a:rPr lang="en-IN" sz="2400" i="1" dirty="0"/>
              <a:t>': ['Apple', 'Banana', 'Orange', 'Pear', 'Grapes'],</a:t>
            </a:r>
          </a:p>
          <a:p>
            <a:r>
              <a:rPr lang="en-IN" sz="2400" i="1" dirty="0"/>
              <a:t>    'Category': ['Fruit', 'Fruit', 'Fruit', 'Veggie', 'Fruit']</a:t>
            </a:r>
          </a:p>
          <a:p>
            <a:r>
              <a:rPr lang="en-IN" sz="2400" i="1" dirty="0"/>
              <a:t>}</a:t>
            </a:r>
          </a:p>
        </p:txBody>
      </p:sp>
    </p:spTree>
    <p:extLst>
      <p:ext uri="{BB962C8B-B14F-4D97-AF65-F5344CB8AC3E}">
        <p14:creationId xmlns:p14="http://schemas.microsoft.com/office/powerpoint/2010/main" val="5421829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A20C-60EF-0A91-EFEF-6AD2F062A613}"/>
              </a:ext>
            </a:extLst>
          </p:cNvPr>
          <p:cNvSpPr>
            <a:spLocks noGrp="1"/>
          </p:cNvSpPr>
          <p:nvPr>
            <p:ph type="title"/>
          </p:nvPr>
        </p:nvSpPr>
        <p:spPr>
          <a:xfrm>
            <a:off x="442976" y="435864"/>
            <a:ext cx="11306047" cy="338554"/>
          </a:xfrm>
        </p:spPr>
        <p:txBody>
          <a:bodyPr/>
          <a:lstStyle/>
          <a:p>
            <a:r>
              <a:rPr lang="en-US" dirty="0"/>
              <a:t>Handling Missing Data</a:t>
            </a:r>
            <a:endParaRPr lang="en-IN" dirty="0"/>
          </a:p>
        </p:txBody>
      </p:sp>
      <p:sp>
        <p:nvSpPr>
          <p:cNvPr id="3" name="Text Placeholder 2">
            <a:extLst>
              <a:ext uri="{FF2B5EF4-FFF2-40B4-BE49-F238E27FC236}">
                <a16:creationId xmlns:a16="http://schemas.microsoft.com/office/drawing/2014/main" id="{F8D3E4CD-EAD8-C4F6-6776-1E95431D18C5}"/>
              </a:ext>
            </a:extLst>
          </p:cNvPr>
          <p:cNvSpPr>
            <a:spLocks noGrp="1"/>
          </p:cNvSpPr>
          <p:nvPr>
            <p:ph type="body" idx="1"/>
          </p:nvPr>
        </p:nvSpPr>
        <p:spPr>
          <a:xfrm>
            <a:off x="461809" y="1264285"/>
            <a:ext cx="9090576" cy="5447645"/>
          </a:xfrm>
        </p:spPr>
        <p:txBody>
          <a:bodyPr/>
          <a:lstStyle/>
          <a:p>
            <a:pPr marL="285750" indent="-285750">
              <a:buFont typeface="Arial" panose="020B0604020202020204" pitchFamily="34" charset="0"/>
              <a:buChar char="•"/>
            </a:pPr>
            <a:r>
              <a:rPr lang="en-US" sz="2800" dirty="0" err="1"/>
              <a:t>NaN</a:t>
            </a:r>
            <a:r>
              <a:rPr lang="en-US" sz="2800" dirty="0"/>
              <a:t> value is used to indicate that there is no value.</a:t>
            </a:r>
          </a:p>
          <a:p>
            <a:pPr marL="285750" indent="-285750" algn="l">
              <a:buFont typeface="Arial" panose="020B0604020202020204" pitchFamily="34" charset="0"/>
              <a:buChar char="•"/>
            </a:pPr>
            <a:r>
              <a:rPr lang="en-US" sz="2800" b="0" i="0" u="none" strike="noStrike" baseline="0" dirty="0">
                <a:latin typeface="PalatinoLinotype-Roman"/>
              </a:rPr>
              <a:t>There could be several reasons why a value could </a:t>
            </a:r>
            <a:r>
              <a:rPr lang="en-IN" sz="2800" b="0" i="0" u="none" strike="noStrike" baseline="0" dirty="0">
                <a:latin typeface="PalatinoLinotype-Roman"/>
              </a:rPr>
              <a:t>be </a:t>
            </a:r>
            <a:r>
              <a:rPr lang="en-IN" sz="2800" b="0" i="0" u="none" strike="noStrike" baseline="0" dirty="0" err="1">
                <a:latin typeface="FreeMono"/>
              </a:rPr>
              <a:t>NaN</a:t>
            </a:r>
            <a:r>
              <a:rPr lang="en-IN" sz="2800" b="0" i="0" u="none" strike="noStrike" baseline="0" dirty="0">
                <a:latin typeface="PalatinoLinotype-Roman"/>
              </a:rPr>
              <a:t>:</a:t>
            </a:r>
          </a:p>
          <a:p>
            <a:pPr marL="742950" lvl="1" indent="-285750" algn="l">
              <a:buFont typeface="Arial" panose="020B0604020202020204" pitchFamily="34" charset="0"/>
              <a:buChar char="•"/>
            </a:pPr>
            <a:r>
              <a:rPr lang="en-US" sz="2800" b="0" i="0" u="none" strike="noStrike" baseline="0" dirty="0">
                <a:latin typeface="PalatinoLinotype-Roman"/>
              </a:rPr>
              <a:t>It can happen when data is retrieved from an external source and there are some incomplete values in the dataset.</a:t>
            </a:r>
          </a:p>
          <a:p>
            <a:pPr marL="742950" lvl="1" indent="-285750" algn="l">
              <a:buFont typeface="Arial" panose="020B0604020202020204" pitchFamily="34" charset="0"/>
              <a:buChar char="•"/>
            </a:pPr>
            <a:r>
              <a:rPr lang="en-US" sz="2800" b="0" i="0" u="none" strike="noStrike" baseline="0" dirty="0">
                <a:latin typeface="PalatinoLinotype-Roman"/>
              </a:rPr>
              <a:t>It can also happen when we join two different datasets and some values are not </a:t>
            </a:r>
            <a:r>
              <a:rPr lang="en-IN" sz="2800" b="0" i="0" u="none" strike="noStrike" baseline="0" dirty="0">
                <a:latin typeface="PalatinoLinotype-Roman"/>
              </a:rPr>
              <a:t>matched.</a:t>
            </a:r>
          </a:p>
          <a:p>
            <a:pPr marL="742950" lvl="1" indent="-285750" algn="l">
              <a:buFont typeface="Arial" panose="020B0604020202020204" pitchFamily="34" charset="0"/>
              <a:buChar char="•"/>
            </a:pPr>
            <a:r>
              <a:rPr lang="en-US" sz="2800" b="0" i="0" u="none" strike="noStrike" baseline="0" dirty="0">
                <a:latin typeface="PalatinoLinotype-Roman"/>
              </a:rPr>
              <a:t>Missing values due to data collection errors.</a:t>
            </a:r>
          </a:p>
          <a:p>
            <a:pPr marL="742950" lvl="1" indent="-285750" algn="l">
              <a:buFont typeface="Arial" panose="020B0604020202020204" pitchFamily="34" charset="0"/>
              <a:buChar char="•"/>
            </a:pPr>
            <a:r>
              <a:rPr lang="en-US" sz="2800" b="0" i="0" u="none" strike="noStrike" baseline="0" dirty="0">
                <a:latin typeface="PalatinoLinotype-Roman"/>
              </a:rPr>
              <a:t>When the shape of data changes, there are new additional rows or columns that </a:t>
            </a:r>
            <a:r>
              <a:rPr lang="en-IN" sz="2800" b="0" i="0" u="none" strike="noStrike" baseline="0" dirty="0">
                <a:latin typeface="PalatinoLinotype-Roman"/>
              </a:rPr>
              <a:t>are not determined.</a:t>
            </a:r>
          </a:p>
          <a:p>
            <a:pPr marL="742950" lvl="1" indent="-285750" algn="l">
              <a:buFont typeface="Arial" panose="020B0604020202020204" pitchFamily="34" charset="0"/>
              <a:buChar char="•"/>
            </a:pPr>
            <a:r>
              <a:rPr lang="en-US" sz="2800" b="0" i="0" u="none" strike="noStrike" baseline="0" dirty="0">
                <a:latin typeface="PalatinoLinotype-Roman"/>
              </a:rPr>
              <a:t>Reindexing of data can result in incomplete data.</a:t>
            </a:r>
            <a:endParaRPr lang="en-US" sz="2800" dirty="0"/>
          </a:p>
          <a:p>
            <a:endParaRPr lang="en-IN" sz="2000" dirty="0"/>
          </a:p>
        </p:txBody>
      </p:sp>
    </p:spTree>
    <p:extLst>
      <p:ext uri="{BB962C8B-B14F-4D97-AF65-F5344CB8AC3E}">
        <p14:creationId xmlns:p14="http://schemas.microsoft.com/office/powerpoint/2010/main" val="30988715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66112-352E-BDC6-9706-0A620344C98C}"/>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089EB992-670F-B13E-9160-8DF16FF71D68}"/>
              </a:ext>
            </a:extLst>
          </p:cNvPr>
          <p:cNvSpPr>
            <a:spLocks noGrp="1"/>
          </p:cNvSpPr>
          <p:nvPr>
            <p:ph type="body" idx="1"/>
          </p:nvPr>
        </p:nvSpPr>
        <p:spPr>
          <a:xfrm>
            <a:off x="442977" y="980728"/>
            <a:ext cx="9109408" cy="5909310"/>
          </a:xfrm>
        </p:spPr>
        <p:txBody>
          <a:bodyPr/>
          <a:lstStyle/>
          <a:p>
            <a:r>
              <a:rPr lang="en-IN" sz="2400" dirty="0"/>
              <a:t>data = </a:t>
            </a:r>
            <a:r>
              <a:rPr lang="en-IN" sz="2400" dirty="0" err="1"/>
              <a:t>np.arange</a:t>
            </a:r>
            <a:r>
              <a:rPr lang="en-IN" sz="2400" dirty="0"/>
              <a:t>(15, 30).reshape(5, 3)</a:t>
            </a:r>
          </a:p>
          <a:p>
            <a:r>
              <a:rPr lang="en-IN" sz="2400" dirty="0" err="1"/>
              <a:t>dfx</a:t>
            </a:r>
            <a:r>
              <a:rPr lang="en-IN" sz="2400" dirty="0"/>
              <a:t> = </a:t>
            </a:r>
            <a:r>
              <a:rPr lang="en-IN" sz="2400" dirty="0" err="1"/>
              <a:t>pd.DataFrame</a:t>
            </a:r>
            <a:r>
              <a:rPr lang="en-IN" sz="2400" dirty="0"/>
              <a:t>(data, index=['apple', 'banana', 'kiwi’, 'grapes', 'mango'], columns=['store1', 'store2', 'store3’])</a:t>
            </a:r>
          </a:p>
          <a:p>
            <a:r>
              <a:rPr lang="en-IN" sz="2400" dirty="0" err="1"/>
              <a:t>dfx</a:t>
            </a:r>
            <a:endParaRPr lang="en-IN" sz="2400" dirty="0"/>
          </a:p>
          <a:p>
            <a:endParaRPr lang="en-IN" sz="2400" dirty="0"/>
          </a:p>
          <a:p>
            <a:endParaRPr lang="en-IN" sz="2400" dirty="0"/>
          </a:p>
          <a:p>
            <a:endParaRPr lang="en-IN" sz="2400" dirty="0"/>
          </a:p>
          <a:p>
            <a:endParaRPr lang="en-IN" sz="2400" dirty="0"/>
          </a:p>
          <a:p>
            <a:r>
              <a:rPr lang="en-IN" sz="2400" dirty="0" err="1"/>
              <a:t>dfx</a:t>
            </a:r>
            <a:r>
              <a:rPr lang="en-IN" sz="2400" dirty="0"/>
              <a:t>['store4'] = </a:t>
            </a:r>
            <a:r>
              <a:rPr lang="en-IN" sz="2400" dirty="0" err="1"/>
              <a:t>np.nan</a:t>
            </a:r>
            <a:endParaRPr lang="en-IN" sz="2400" dirty="0"/>
          </a:p>
          <a:p>
            <a:r>
              <a:rPr lang="en-IN" sz="2400" dirty="0" err="1"/>
              <a:t>dfx.loc</a:t>
            </a:r>
            <a:r>
              <a:rPr lang="en-IN" sz="2400" dirty="0"/>
              <a:t>['watermelon'] = </a:t>
            </a:r>
            <a:r>
              <a:rPr lang="en-IN" sz="2400" dirty="0" err="1"/>
              <a:t>np.arange</a:t>
            </a:r>
            <a:r>
              <a:rPr lang="en-IN" sz="2400" dirty="0"/>
              <a:t>(15, 19)</a:t>
            </a:r>
          </a:p>
          <a:p>
            <a:r>
              <a:rPr lang="en-IN" sz="2400" dirty="0" err="1"/>
              <a:t>dfx.loc</a:t>
            </a:r>
            <a:r>
              <a:rPr lang="en-IN" sz="2400" dirty="0"/>
              <a:t>['oranges'] = </a:t>
            </a:r>
            <a:r>
              <a:rPr lang="en-IN" sz="2400" dirty="0" err="1"/>
              <a:t>np.nan</a:t>
            </a:r>
            <a:endParaRPr lang="en-IN" sz="2400" dirty="0"/>
          </a:p>
          <a:p>
            <a:r>
              <a:rPr lang="en-IN" sz="2400" dirty="0" err="1"/>
              <a:t>dfx</a:t>
            </a:r>
            <a:r>
              <a:rPr lang="en-IN" sz="2400" dirty="0"/>
              <a:t>['store5'] = </a:t>
            </a:r>
            <a:r>
              <a:rPr lang="en-IN" sz="2400" dirty="0" err="1"/>
              <a:t>np.nan</a:t>
            </a:r>
            <a:endParaRPr lang="en-IN" sz="2400" dirty="0"/>
          </a:p>
          <a:p>
            <a:r>
              <a:rPr lang="en-IN" sz="2400" dirty="0" err="1"/>
              <a:t>dfx</a:t>
            </a:r>
            <a:r>
              <a:rPr lang="en-IN" sz="2400" dirty="0"/>
              <a:t>['store4']['apple'] = 20.</a:t>
            </a:r>
          </a:p>
          <a:p>
            <a:r>
              <a:rPr lang="en-IN" sz="2400" dirty="0" err="1"/>
              <a:t>dfx</a:t>
            </a:r>
            <a:endParaRPr lang="en-IN" sz="2400" dirty="0"/>
          </a:p>
          <a:p>
            <a:endParaRPr lang="en-IN" sz="2400" dirty="0"/>
          </a:p>
          <a:p>
            <a:endParaRPr lang="en-IN" sz="2400" dirty="0"/>
          </a:p>
        </p:txBody>
      </p:sp>
      <p:pic>
        <p:nvPicPr>
          <p:cNvPr id="4" name="Picture 3">
            <a:extLst>
              <a:ext uri="{FF2B5EF4-FFF2-40B4-BE49-F238E27FC236}">
                <a16:creationId xmlns:a16="http://schemas.microsoft.com/office/drawing/2014/main" id="{164F04D6-2159-9E44-420F-4D052CD63D10}"/>
              </a:ext>
            </a:extLst>
          </p:cNvPr>
          <p:cNvPicPr>
            <a:picLocks noChangeAspect="1"/>
          </p:cNvPicPr>
          <p:nvPr/>
        </p:nvPicPr>
        <p:blipFill>
          <a:blip r:embed="rId2"/>
          <a:stretch>
            <a:fillRect/>
          </a:stretch>
        </p:blipFill>
        <p:spPr>
          <a:xfrm>
            <a:off x="6456040" y="1827300"/>
            <a:ext cx="3465630" cy="2284460"/>
          </a:xfrm>
          <a:prstGeom prst="rect">
            <a:avLst/>
          </a:prstGeom>
        </p:spPr>
      </p:pic>
      <p:pic>
        <p:nvPicPr>
          <p:cNvPr id="5" name="Picture 4">
            <a:extLst>
              <a:ext uri="{FF2B5EF4-FFF2-40B4-BE49-F238E27FC236}">
                <a16:creationId xmlns:a16="http://schemas.microsoft.com/office/drawing/2014/main" id="{31B3D85C-0862-AA24-46AF-B0B709DC22DC}"/>
              </a:ext>
            </a:extLst>
          </p:cNvPr>
          <p:cNvPicPr>
            <a:picLocks noChangeAspect="1"/>
          </p:cNvPicPr>
          <p:nvPr/>
        </p:nvPicPr>
        <p:blipFill>
          <a:blip r:embed="rId3"/>
          <a:stretch>
            <a:fillRect/>
          </a:stretch>
        </p:blipFill>
        <p:spPr>
          <a:xfrm>
            <a:off x="6485840" y="4313903"/>
            <a:ext cx="4938752" cy="2373992"/>
          </a:xfrm>
          <a:prstGeom prst="rect">
            <a:avLst/>
          </a:prstGeom>
        </p:spPr>
      </p:pic>
    </p:spTree>
    <p:extLst>
      <p:ext uri="{BB962C8B-B14F-4D97-AF65-F5344CB8AC3E}">
        <p14:creationId xmlns:p14="http://schemas.microsoft.com/office/powerpoint/2010/main" val="28141221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5B5A3-256B-B870-3224-1DB2B1A70500}"/>
              </a:ext>
            </a:extLst>
          </p:cNvPr>
          <p:cNvSpPr>
            <a:spLocks noGrp="1"/>
          </p:cNvSpPr>
          <p:nvPr>
            <p:ph type="title"/>
          </p:nvPr>
        </p:nvSpPr>
        <p:spPr>
          <a:xfrm>
            <a:off x="442976" y="435864"/>
            <a:ext cx="11306047" cy="338554"/>
          </a:xfrm>
        </p:spPr>
        <p:txBody>
          <a:bodyPr/>
          <a:lstStyle/>
          <a:p>
            <a:r>
              <a:rPr lang="en-US" dirty="0" err="1"/>
              <a:t>NaN</a:t>
            </a:r>
            <a:r>
              <a:rPr lang="en-US" dirty="0"/>
              <a:t> values in Pandas Objects</a:t>
            </a:r>
            <a:endParaRPr lang="en-IN" dirty="0"/>
          </a:p>
        </p:txBody>
      </p:sp>
      <p:sp>
        <p:nvSpPr>
          <p:cNvPr id="3" name="Text Placeholder 2">
            <a:extLst>
              <a:ext uri="{FF2B5EF4-FFF2-40B4-BE49-F238E27FC236}">
                <a16:creationId xmlns:a16="http://schemas.microsoft.com/office/drawing/2014/main" id="{5D2AE13A-CA98-8C70-8437-314CC735FAE9}"/>
              </a:ext>
            </a:extLst>
          </p:cNvPr>
          <p:cNvSpPr>
            <a:spLocks noGrp="1"/>
          </p:cNvSpPr>
          <p:nvPr>
            <p:ph type="body" idx="1"/>
          </p:nvPr>
        </p:nvSpPr>
        <p:spPr>
          <a:xfrm>
            <a:off x="440209" y="1196752"/>
            <a:ext cx="9256192" cy="5355312"/>
          </a:xfrm>
        </p:spPr>
        <p:txBody>
          <a:bodyPr/>
          <a:lstStyle/>
          <a:p>
            <a:pPr marL="285750" indent="-285750">
              <a:buFont typeface="Arial" panose="020B0604020202020204" pitchFamily="34" charset="0"/>
              <a:buChar char="•"/>
            </a:pPr>
            <a:r>
              <a:rPr lang="en-US" sz="2400" dirty="0" err="1"/>
              <a:t>dfx.isnull</a:t>
            </a:r>
            <a:r>
              <a:rPr lang="en-US" sz="2400" dirty="0"/>
              <a: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r>
              <a:rPr lang="en-IN" sz="2400" dirty="0" err="1"/>
              <a:t>dfx.notnull</a:t>
            </a:r>
            <a:r>
              <a:rPr lang="en-IN" sz="2400" dirty="0"/>
              <a:t>()</a:t>
            </a:r>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r>
              <a:rPr lang="en-IN" sz="2400" dirty="0" err="1"/>
              <a:t>dfx.isnull</a:t>
            </a:r>
            <a:r>
              <a:rPr lang="en-IN" sz="2400" dirty="0"/>
              <a:t>().sum()</a:t>
            </a:r>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r>
              <a:rPr lang="en-IN" sz="2400" dirty="0" err="1"/>
              <a:t>dfx.isnull</a:t>
            </a:r>
            <a:r>
              <a:rPr lang="en-IN" sz="2400" dirty="0"/>
              <a:t>().sum().sum()   </a:t>
            </a:r>
          </a:p>
          <a:p>
            <a:pPr marL="285750" indent="-285750">
              <a:buFont typeface="Arial" panose="020B0604020202020204" pitchFamily="34" charset="0"/>
              <a:buChar char="•"/>
            </a:pPr>
            <a:endParaRPr lang="en-IN" sz="2400" dirty="0"/>
          </a:p>
          <a:p>
            <a:pPr marL="285750" indent="-285750">
              <a:buFont typeface="Arial" panose="020B0604020202020204" pitchFamily="34" charset="0"/>
              <a:buChar char="•"/>
            </a:pPr>
            <a:r>
              <a:rPr lang="en-IN" sz="2400" dirty="0" err="1"/>
              <a:t>dfx.count</a:t>
            </a:r>
            <a:r>
              <a:rPr lang="en-IN" sz="2400" dirty="0"/>
              <a:t>()             </a:t>
            </a:r>
          </a:p>
          <a:p>
            <a:endParaRPr lang="en-IN" dirty="0"/>
          </a:p>
          <a:p>
            <a:endParaRPr lang="en-IN" dirty="0"/>
          </a:p>
        </p:txBody>
      </p:sp>
      <p:pic>
        <p:nvPicPr>
          <p:cNvPr id="4" name="Picture 3">
            <a:extLst>
              <a:ext uri="{FF2B5EF4-FFF2-40B4-BE49-F238E27FC236}">
                <a16:creationId xmlns:a16="http://schemas.microsoft.com/office/drawing/2014/main" id="{BB7B4C83-5149-74AA-D2CF-5B95AF2EE2FC}"/>
              </a:ext>
            </a:extLst>
          </p:cNvPr>
          <p:cNvPicPr>
            <a:picLocks noChangeAspect="1"/>
          </p:cNvPicPr>
          <p:nvPr/>
        </p:nvPicPr>
        <p:blipFill>
          <a:blip r:embed="rId3"/>
          <a:stretch>
            <a:fillRect/>
          </a:stretch>
        </p:blipFill>
        <p:spPr>
          <a:xfrm>
            <a:off x="5879976" y="980727"/>
            <a:ext cx="3314148" cy="1878017"/>
          </a:xfrm>
          <a:prstGeom prst="rect">
            <a:avLst/>
          </a:prstGeom>
        </p:spPr>
      </p:pic>
      <p:pic>
        <p:nvPicPr>
          <p:cNvPr id="5" name="Picture 4">
            <a:extLst>
              <a:ext uri="{FF2B5EF4-FFF2-40B4-BE49-F238E27FC236}">
                <a16:creationId xmlns:a16="http://schemas.microsoft.com/office/drawing/2014/main" id="{0CA04510-CAD6-75B0-13FF-8963AC9B46C5}"/>
              </a:ext>
            </a:extLst>
          </p:cNvPr>
          <p:cNvPicPr>
            <a:picLocks noChangeAspect="1"/>
          </p:cNvPicPr>
          <p:nvPr/>
        </p:nvPicPr>
        <p:blipFill>
          <a:blip r:embed="rId4"/>
          <a:stretch>
            <a:fillRect/>
          </a:stretch>
        </p:blipFill>
        <p:spPr>
          <a:xfrm>
            <a:off x="2495598" y="1919735"/>
            <a:ext cx="3240361" cy="1820152"/>
          </a:xfrm>
          <a:prstGeom prst="rect">
            <a:avLst/>
          </a:prstGeom>
        </p:spPr>
      </p:pic>
      <p:pic>
        <p:nvPicPr>
          <p:cNvPr id="6" name="Picture 5">
            <a:extLst>
              <a:ext uri="{FF2B5EF4-FFF2-40B4-BE49-F238E27FC236}">
                <a16:creationId xmlns:a16="http://schemas.microsoft.com/office/drawing/2014/main" id="{86C52CC3-6686-4C4D-E98C-BD5627C36AFE}"/>
              </a:ext>
            </a:extLst>
          </p:cNvPr>
          <p:cNvPicPr>
            <a:picLocks noChangeAspect="1"/>
          </p:cNvPicPr>
          <p:nvPr/>
        </p:nvPicPr>
        <p:blipFill>
          <a:blip r:embed="rId5"/>
          <a:stretch>
            <a:fillRect/>
          </a:stretch>
        </p:blipFill>
        <p:spPr>
          <a:xfrm>
            <a:off x="4079776" y="3896407"/>
            <a:ext cx="1296144" cy="1132926"/>
          </a:xfrm>
          <a:prstGeom prst="rect">
            <a:avLst/>
          </a:prstGeom>
        </p:spPr>
      </p:pic>
    </p:spTree>
    <p:extLst>
      <p:ext uri="{BB962C8B-B14F-4D97-AF65-F5344CB8AC3E}">
        <p14:creationId xmlns:p14="http://schemas.microsoft.com/office/powerpoint/2010/main" val="36772388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A8E76-8B0B-4F81-9961-06900B6CDB53}"/>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05CF3A07-0413-42C9-28DA-C37A3317A5C8}"/>
              </a:ext>
            </a:extLst>
          </p:cNvPr>
          <p:cNvSpPr>
            <a:spLocks noGrp="1"/>
          </p:cNvSpPr>
          <p:nvPr>
            <p:ph type="body" idx="1"/>
          </p:nvPr>
        </p:nvSpPr>
        <p:spPr>
          <a:xfrm>
            <a:off x="460529" y="1264285"/>
            <a:ext cx="9091856" cy="3600986"/>
          </a:xfrm>
        </p:spPr>
        <p:txBody>
          <a:bodyPr/>
          <a:lstStyle/>
          <a:p>
            <a:r>
              <a:rPr lang="en-IN" dirty="0"/>
              <a:t>import pandas as pd</a:t>
            </a:r>
          </a:p>
          <a:p>
            <a:endParaRPr lang="en-IN" dirty="0"/>
          </a:p>
          <a:p>
            <a:r>
              <a:rPr lang="en-IN" dirty="0"/>
              <a:t># Load your dataset into a </a:t>
            </a:r>
            <a:r>
              <a:rPr lang="en-IN" dirty="0" err="1"/>
              <a:t>DataFrame</a:t>
            </a:r>
            <a:endParaRPr lang="en-IN" dirty="0"/>
          </a:p>
          <a:p>
            <a:r>
              <a:rPr lang="en-IN" dirty="0" err="1"/>
              <a:t>df</a:t>
            </a:r>
            <a:r>
              <a:rPr lang="en-IN" dirty="0"/>
              <a:t> = </a:t>
            </a:r>
            <a:r>
              <a:rPr lang="en-IN" dirty="0" err="1"/>
              <a:t>pd.read_csv</a:t>
            </a:r>
            <a:r>
              <a:rPr lang="en-IN" dirty="0"/>
              <a:t>('your_dataset.csv')</a:t>
            </a:r>
          </a:p>
          <a:p>
            <a:endParaRPr lang="en-IN" dirty="0"/>
          </a:p>
          <a:p>
            <a:r>
              <a:rPr lang="en-IN" dirty="0"/>
              <a:t># Check for missing values in the entire </a:t>
            </a:r>
            <a:r>
              <a:rPr lang="en-IN" dirty="0" err="1"/>
              <a:t>DataFrame</a:t>
            </a:r>
            <a:endParaRPr lang="en-IN" dirty="0"/>
          </a:p>
          <a:p>
            <a:r>
              <a:rPr lang="en-IN" dirty="0"/>
              <a:t>print(</a:t>
            </a:r>
            <a:r>
              <a:rPr lang="en-IN" dirty="0" err="1"/>
              <a:t>df.isnull</a:t>
            </a:r>
            <a:r>
              <a:rPr lang="en-IN" dirty="0"/>
              <a:t>().sum())</a:t>
            </a:r>
          </a:p>
          <a:p>
            <a:endParaRPr lang="en-IN" dirty="0"/>
          </a:p>
          <a:p>
            <a:r>
              <a:rPr lang="en-IN" dirty="0"/>
              <a:t># Check for missing values in a specific column</a:t>
            </a:r>
          </a:p>
          <a:p>
            <a:r>
              <a:rPr lang="en-IN" dirty="0"/>
              <a:t>print(</a:t>
            </a:r>
            <a:r>
              <a:rPr lang="en-IN" dirty="0" err="1"/>
              <a:t>df</a:t>
            </a:r>
            <a:r>
              <a:rPr lang="en-IN" dirty="0"/>
              <a:t>['</a:t>
            </a:r>
            <a:r>
              <a:rPr lang="en-IN" dirty="0" err="1"/>
              <a:t>Column_Name</a:t>
            </a:r>
            <a:r>
              <a:rPr lang="en-IN" dirty="0"/>
              <a:t>'].</a:t>
            </a:r>
            <a:r>
              <a:rPr lang="en-IN" dirty="0" err="1"/>
              <a:t>isnull</a:t>
            </a:r>
            <a:r>
              <a:rPr lang="en-IN" dirty="0"/>
              <a:t>().sum())</a:t>
            </a:r>
          </a:p>
          <a:p>
            <a:endParaRPr lang="en-IN" dirty="0"/>
          </a:p>
          <a:p>
            <a:endParaRPr lang="en-IN" dirty="0"/>
          </a:p>
          <a:p>
            <a:endParaRPr lang="en-IN" dirty="0"/>
          </a:p>
        </p:txBody>
      </p:sp>
      <p:pic>
        <p:nvPicPr>
          <p:cNvPr id="4" name="Picture 3">
            <a:extLst>
              <a:ext uri="{FF2B5EF4-FFF2-40B4-BE49-F238E27FC236}">
                <a16:creationId xmlns:a16="http://schemas.microsoft.com/office/drawing/2014/main" id="{6BA6A8E7-F187-BC6A-BE22-F16DA4A6E7CF}"/>
              </a:ext>
            </a:extLst>
          </p:cNvPr>
          <p:cNvPicPr>
            <a:picLocks noChangeAspect="1"/>
          </p:cNvPicPr>
          <p:nvPr/>
        </p:nvPicPr>
        <p:blipFill>
          <a:blip r:embed="rId2"/>
          <a:stretch>
            <a:fillRect/>
          </a:stretch>
        </p:blipFill>
        <p:spPr>
          <a:xfrm>
            <a:off x="1340919" y="4989452"/>
            <a:ext cx="7331075" cy="1432684"/>
          </a:xfrm>
          <a:prstGeom prst="rect">
            <a:avLst/>
          </a:prstGeom>
        </p:spPr>
      </p:pic>
    </p:spTree>
    <p:extLst>
      <p:ext uri="{BB962C8B-B14F-4D97-AF65-F5344CB8AC3E}">
        <p14:creationId xmlns:p14="http://schemas.microsoft.com/office/powerpoint/2010/main" val="35701578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3895F-9CDC-6C72-7472-E96672A9F449}"/>
              </a:ext>
            </a:extLst>
          </p:cNvPr>
          <p:cNvSpPr>
            <a:spLocks noGrp="1"/>
          </p:cNvSpPr>
          <p:nvPr>
            <p:ph type="title"/>
          </p:nvPr>
        </p:nvSpPr>
        <p:spPr>
          <a:xfrm>
            <a:off x="442976" y="435864"/>
            <a:ext cx="11306047" cy="338554"/>
          </a:xfrm>
        </p:spPr>
        <p:txBody>
          <a:bodyPr/>
          <a:lstStyle/>
          <a:p>
            <a:r>
              <a:rPr lang="en-US" dirty="0"/>
              <a:t>Exercise-5</a:t>
            </a:r>
            <a:endParaRPr lang="en-IN" dirty="0"/>
          </a:p>
        </p:txBody>
      </p:sp>
      <p:sp>
        <p:nvSpPr>
          <p:cNvPr id="3" name="Text Placeholder 2">
            <a:extLst>
              <a:ext uri="{FF2B5EF4-FFF2-40B4-BE49-F238E27FC236}">
                <a16:creationId xmlns:a16="http://schemas.microsoft.com/office/drawing/2014/main" id="{AF8E47E9-F1BA-3AE1-A748-C09E2E1C0040}"/>
              </a:ext>
            </a:extLst>
          </p:cNvPr>
          <p:cNvSpPr>
            <a:spLocks noGrp="1"/>
          </p:cNvSpPr>
          <p:nvPr>
            <p:ph type="body" idx="1"/>
          </p:nvPr>
        </p:nvSpPr>
        <p:spPr>
          <a:xfrm>
            <a:off x="442977" y="1301114"/>
            <a:ext cx="9253424" cy="3385542"/>
          </a:xfrm>
        </p:spPr>
        <p:txBody>
          <a:bodyPr/>
          <a:lstStyle/>
          <a:p>
            <a:pPr algn="l"/>
            <a:r>
              <a:rPr lang="en-US" sz="2000" b="0" i="0" dirty="0">
                <a:effectLst/>
                <a:latin typeface="Söhne"/>
              </a:rPr>
              <a:t>Scenario: You've received a dataset containing information about students' performance, but the dataset has missing values across multiple columns due to various reasons. Your task is to analyze and handle these missing values using Pandas' methods.</a:t>
            </a:r>
          </a:p>
          <a:p>
            <a:pPr algn="l"/>
            <a:r>
              <a:rPr lang="en-US" sz="2000" b="0" i="0" dirty="0">
                <a:effectLst/>
                <a:latin typeface="Söhne"/>
              </a:rPr>
              <a:t>Questions:</a:t>
            </a:r>
          </a:p>
          <a:p>
            <a:pPr algn="l">
              <a:buFont typeface="+mj-lt"/>
              <a:buAutoNum type="arabicPeriod"/>
            </a:pPr>
            <a:r>
              <a:rPr lang="en-US" sz="2000" b="0" i="0" dirty="0">
                <a:effectLst/>
                <a:latin typeface="Söhne"/>
              </a:rPr>
              <a:t>How many missing values are there in the 'Grade' column of the dataset?</a:t>
            </a:r>
          </a:p>
          <a:p>
            <a:pPr algn="l">
              <a:buFont typeface="+mj-lt"/>
              <a:buAutoNum type="arabicPeriod"/>
            </a:pPr>
            <a:r>
              <a:rPr lang="en-US" sz="2000" b="0" i="0" dirty="0">
                <a:effectLst/>
                <a:latin typeface="Söhne"/>
              </a:rPr>
              <a:t>What is the total count of missing values in the entire dataset?</a:t>
            </a:r>
          </a:p>
          <a:p>
            <a:pPr algn="l">
              <a:buFont typeface="+mj-lt"/>
              <a:buAutoNum type="arabicPeriod"/>
            </a:pPr>
            <a:r>
              <a:rPr lang="en-US" sz="2000" b="0" i="0" dirty="0">
                <a:effectLst/>
                <a:latin typeface="Söhne"/>
              </a:rPr>
              <a:t>Can you identify and display rows where 'Absenteeism' values are missing?</a:t>
            </a:r>
          </a:p>
          <a:p>
            <a:pPr algn="l">
              <a:buFont typeface="+mj-lt"/>
              <a:buAutoNum type="arabicPeriod"/>
            </a:pPr>
            <a:r>
              <a:rPr lang="en-US" sz="2000" b="0" i="0" dirty="0">
                <a:effectLst/>
                <a:latin typeface="Söhne"/>
              </a:rPr>
              <a:t>How many rows have complete data (non-missing) in the 'Study Hours' column?</a:t>
            </a:r>
          </a:p>
          <a:p>
            <a:pPr algn="l">
              <a:buFont typeface="+mj-lt"/>
              <a:buAutoNum type="arabicPeriod"/>
            </a:pPr>
            <a:r>
              <a:rPr lang="en-US" sz="2000" b="0" i="0" dirty="0">
                <a:effectLst/>
                <a:latin typeface="Söhne"/>
              </a:rPr>
              <a:t>What is the sum of missing values across each column in the dataset?</a:t>
            </a:r>
          </a:p>
          <a:p>
            <a:pPr algn="l">
              <a:buFont typeface="+mj-lt"/>
              <a:buAutoNum type="arabicPeriod"/>
            </a:pPr>
            <a:r>
              <a:rPr lang="en-US" sz="2000" b="0" i="0" dirty="0">
                <a:effectLst/>
                <a:latin typeface="Söhne"/>
              </a:rPr>
              <a:t>How many missing values are there in each column of the dataset?</a:t>
            </a:r>
          </a:p>
          <a:p>
            <a:endParaRPr lang="en-IN" sz="2000" dirty="0"/>
          </a:p>
        </p:txBody>
      </p:sp>
      <p:pic>
        <p:nvPicPr>
          <p:cNvPr id="4" name="Picture 3">
            <a:extLst>
              <a:ext uri="{FF2B5EF4-FFF2-40B4-BE49-F238E27FC236}">
                <a16:creationId xmlns:a16="http://schemas.microsoft.com/office/drawing/2014/main" id="{47557B8A-C5AC-F9D0-BA76-94D16B1A54CA}"/>
              </a:ext>
            </a:extLst>
          </p:cNvPr>
          <p:cNvPicPr>
            <a:picLocks noChangeAspect="1"/>
          </p:cNvPicPr>
          <p:nvPr/>
        </p:nvPicPr>
        <p:blipFill>
          <a:blip r:embed="rId2"/>
          <a:stretch>
            <a:fillRect/>
          </a:stretch>
        </p:blipFill>
        <p:spPr>
          <a:xfrm>
            <a:off x="1055440" y="4686656"/>
            <a:ext cx="6824324" cy="1996444"/>
          </a:xfrm>
          <a:prstGeom prst="rect">
            <a:avLst/>
          </a:prstGeom>
        </p:spPr>
      </p:pic>
    </p:spTree>
    <p:extLst>
      <p:ext uri="{BB962C8B-B14F-4D97-AF65-F5344CB8AC3E}">
        <p14:creationId xmlns:p14="http://schemas.microsoft.com/office/powerpoint/2010/main" val="9410822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1580F-561B-E4B6-2F7F-86826716FDE6}"/>
              </a:ext>
            </a:extLst>
          </p:cNvPr>
          <p:cNvSpPr>
            <a:spLocks noGrp="1"/>
          </p:cNvSpPr>
          <p:nvPr>
            <p:ph type="title"/>
          </p:nvPr>
        </p:nvSpPr>
        <p:spPr>
          <a:xfrm>
            <a:off x="442976" y="435864"/>
            <a:ext cx="11306047" cy="338554"/>
          </a:xfrm>
        </p:spPr>
        <p:txBody>
          <a:bodyPr/>
          <a:lstStyle/>
          <a:p>
            <a:r>
              <a:rPr lang="en-US" dirty="0"/>
              <a:t>Dropping missing values</a:t>
            </a:r>
            <a:endParaRPr lang="en-IN" dirty="0"/>
          </a:p>
        </p:txBody>
      </p:sp>
      <p:sp>
        <p:nvSpPr>
          <p:cNvPr id="3" name="Text Placeholder 2">
            <a:extLst>
              <a:ext uri="{FF2B5EF4-FFF2-40B4-BE49-F238E27FC236}">
                <a16:creationId xmlns:a16="http://schemas.microsoft.com/office/drawing/2014/main" id="{4A92BB12-BAFE-23B5-A974-8118B37B95AD}"/>
              </a:ext>
            </a:extLst>
          </p:cNvPr>
          <p:cNvSpPr>
            <a:spLocks noGrp="1"/>
          </p:cNvSpPr>
          <p:nvPr>
            <p:ph type="body" idx="1"/>
          </p:nvPr>
        </p:nvSpPr>
        <p:spPr>
          <a:xfrm>
            <a:off x="433601" y="1196752"/>
            <a:ext cx="9190792" cy="5539978"/>
          </a:xfrm>
        </p:spPr>
        <p:txBody>
          <a:bodyPr/>
          <a:lstStyle/>
          <a:p>
            <a:pPr marL="285750" indent="-285750">
              <a:buFont typeface="Arial" panose="020B0604020202020204" pitchFamily="34" charset="0"/>
              <a:buChar char="•"/>
            </a:pPr>
            <a:r>
              <a:rPr lang="en-US" b="0" i="0" u="none" strike="noStrike" baseline="0" dirty="0">
                <a:latin typeface="PalatinoLinotype-Roman"/>
              </a:rPr>
              <a:t>One of the ways to handle missing values is to simply remove them from dataset.</a:t>
            </a:r>
          </a:p>
          <a:p>
            <a:pPr marL="285750" indent="-285750" algn="l">
              <a:buFont typeface="Arial" panose="020B0604020202020204" pitchFamily="34" charset="0"/>
              <a:buChar char="•"/>
            </a:pPr>
            <a:endParaRPr lang="en-US" b="0" i="0" u="none" strike="noStrike" baseline="0" dirty="0">
              <a:latin typeface="PalatinoLinotype-Roman"/>
            </a:endParaRPr>
          </a:p>
          <a:p>
            <a:pPr marL="285750" indent="-285750" algn="l">
              <a:buFont typeface="Arial" panose="020B0604020202020204" pitchFamily="34" charset="0"/>
              <a:buChar char="•"/>
            </a:pPr>
            <a:r>
              <a:rPr lang="en-US" b="0" i="0" u="none" strike="noStrike" baseline="0" dirty="0" err="1">
                <a:latin typeface="FreeMono"/>
              </a:rPr>
              <a:t>dropna</a:t>
            </a:r>
            <a:r>
              <a:rPr lang="en-US" b="0" i="0" u="none" strike="noStrike" baseline="0" dirty="0">
                <a:latin typeface="FreeMono"/>
              </a:rPr>
              <a:t>() </a:t>
            </a:r>
            <a:r>
              <a:rPr lang="en-US" b="0" i="0" u="none" strike="noStrike" baseline="0" dirty="0">
                <a:latin typeface="PalatinoLinotype-Roman"/>
              </a:rPr>
              <a:t>method just returns a copy of the </a:t>
            </a:r>
            <a:r>
              <a:rPr lang="en-US" b="0" i="0" u="none" strike="noStrike" baseline="0" dirty="0" err="1">
                <a:latin typeface="PalatinoLinotype-Roman"/>
              </a:rPr>
              <a:t>dataframe</a:t>
            </a:r>
            <a:r>
              <a:rPr lang="en-US" b="0" i="0" u="none" strike="noStrike" baseline="0" dirty="0">
                <a:latin typeface="PalatinoLinotype-Roman"/>
              </a:rPr>
              <a:t> by dropping the rows with </a:t>
            </a:r>
            <a:r>
              <a:rPr lang="en-US" b="0" i="0" u="none" strike="noStrike" baseline="0" dirty="0" err="1">
                <a:latin typeface="PalatinoLinotype-Roman"/>
              </a:rPr>
              <a:t>NaN</a:t>
            </a:r>
            <a:r>
              <a:rPr lang="en-US" b="0" i="0" u="none" strike="noStrike" baseline="0" dirty="0">
                <a:latin typeface="PalatinoLinotype-Roman"/>
              </a:rPr>
              <a:t>. The original </a:t>
            </a:r>
            <a:r>
              <a:rPr lang="en-US" b="0" i="0" u="none" strike="noStrike" baseline="0" dirty="0" err="1">
                <a:latin typeface="PalatinoLinotype-Roman"/>
              </a:rPr>
              <a:t>dataframe</a:t>
            </a:r>
            <a:r>
              <a:rPr lang="en-US" b="0" i="0" u="none" strike="noStrike" baseline="0" dirty="0">
                <a:latin typeface="PalatinoLinotype-Roman"/>
              </a:rPr>
              <a:t> is not changed.</a:t>
            </a:r>
          </a:p>
          <a:p>
            <a:pPr marL="285750" indent="-285750" algn="l">
              <a:buFont typeface="Arial" panose="020B0604020202020204" pitchFamily="34" charset="0"/>
              <a:buChar char="•"/>
            </a:pPr>
            <a:endParaRPr lang="en-US" dirty="0">
              <a:latin typeface="PalatinoLinotype-Roman"/>
            </a:endParaRPr>
          </a:p>
          <a:p>
            <a:pPr marL="285750" indent="-285750" algn="l">
              <a:buFont typeface="Arial" panose="020B0604020202020204" pitchFamily="34" charset="0"/>
              <a:buChar char="•"/>
            </a:pPr>
            <a:r>
              <a:rPr lang="en-US" b="0" i="0" u="none" strike="noStrike" baseline="0" dirty="0">
                <a:latin typeface="PalatinoLinotype-Roman"/>
              </a:rPr>
              <a:t>Drop rows with any missing values</a:t>
            </a:r>
          </a:p>
          <a:p>
            <a:pPr algn="l"/>
            <a:r>
              <a:rPr lang="en-US" dirty="0">
                <a:latin typeface="PalatinoLinotype-Roman"/>
              </a:rPr>
              <a:t>   </a:t>
            </a:r>
            <a:r>
              <a:rPr lang="en-US" b="0" i="0" u="none" strike="noStrike" baseline="0" dirty="0">
                <a:latin typeface="PalatinoLinotype-Roman"/>
              </a:rPr>
              <a:t>   </a:t>
            </a:r>
            <a:r>
              <a:rPr lang="en-US" b="0" i="0" u="none" strike="noStrike" baseline="0" dirty="0" err="1">
                <a:latin typeface="PalatinoLinotype-Roman"/>
              </a:rPr>
              <a:t>df.dropna</a:t>
            </a:r>
            <a:r>
              <a:rPr lang="en-US" b="0" i="0" u="none" strike="noStrike" baseline="0" dirty="0">
                <a:latin typeface="PalatinoLinotype-Roman"/>
              </a:rPr>
              <a:t>(</a:t>
            </a:r>
            <a:r>
              <a:rPr lang="en-US" b="0" i="0" u="none" strike="noStrike" baseline="0" dirty="0" err="1">
                <a:latin typeface="PalatinoLinotype-Roman"/>
              </a:rPr>
              <a:t>inplace</a:t>
            </a:r>
            <a:r>
              <a:rPr lang="en-US" b="0" i="0" u="none" strike="noStrike" baseline="0" dirty="0">
                <a:latin typeface="PalatinoLinotype-Roman"/>
              </a:rPr>
              <a:t>=True)  # Use </a:t>
            </a:r>
            <a:r>
              <a:rPr lang="en-US" b="0" i="0" u="none" strike="noStrike" baseline="0" dirty="0" err="1">
                <a:latin typeface="PalatinoLinotype-Roman"/>
              </a:rPr>
              <a:t>inplace</a:t>
            </a:r>
            <a:r>
              <a:rPr lang="en-US" b="0" i="0" u="none" strike="noStrike" baseline="0" dirty="0">
                <a:latin typeface="PalatinoLinotype-Roman"/>
              </a:rPr>
              <a:t>=True to modify the original </a:t>
            </a:r>
            <a:r>
              <a:rPr lang="en-US" b="0" i="0" u="none" strike="noStrike" baseline="0" dirty="0" err="1">
                <a:latin typeface="PalatinoLinotype-Roman"/>
              </a:rPr>
              <a:t>DataFrame</a:t>
            </a:r>
            <a:endParaRPr lang="en-US" b="0" i="0" u="none" strike="noStrike" baseline="0" dirty="0">
              <a:latin typeface="PalatinoLinotype-Roman"/>
            </a:endParaRPr>
          </a:p>
          <a:p>
            <a:pPr marL="285750" indent="-285750" algn="l">
              <a:buFont typeface="Arial" panose="020B0604020202020204" pitchFamily="34" charset="0"/>
              <a:buChar char="•"/>
            </a:pPr>
            <a:endParaRPr lang="en-US" b="0" i="0" u="none" strike="noStrike" baseline="0" dirty="0">
              <a:latin typeface="PalatinoLinotype-Roman"/>
            </a:endParaRPr>
          </a:p>
          <a:p>
            <a:pPr marL="285750" indent="-285750" algn="l">
              <a:buFont typeface="Arial" panose="020B0604020202020204" pitchFamily="34" charset="0"/>
              <a:buChar char="•"/>
            </a:pPr>
            <a:r>
              <a:rPr lang="en-US" b="0" i="0" u="none" strike="noStrike" baseline="0" dirty="0">
                <a:latin typeface="PalatinoLinotype-Roman"/>
              </a:rPr>
              <a:t>Drop rows where specific columns have missing values</a:t>
            </a:r>
          </a:p>
          <a:p>
            <a:pPr algn="l"/>
            <a:r>
              <a:rPr lang="en-US" b="0" i="0" u="none" strike="noStrike" baseline="0" dirty="0">
                <a:latin typeface="PalatinoLinotype-Roman"/>
              </a:rPr>
              <a:t>	</a:t>
            </a:r>
            <a:r>
              <a:rPr lang="en-US" b="0" i="0" u="none" strike="noStrike" baseline="0" dirty="0" err="1">
                <a:latin typeface="PalatinoLinotype-Roman"/>
              </a:rPr>
              <a:t>df.dropna</a:t>
            </a:r>
            <a:r>
              <a:rPr lang="en-US" b="0" i="0" u="none" strike="noStrike" baseline="0" dirty="0">
                <a:latin typeface="PalatinoLinotype-Roman"/>
              </a:rPr>
              <a:t>(subset=['</a:t>
            </a:r>
            <a:r>
              <a:rPr lang="en-US" b="0" i="0" u="none" strike="noStrike" baseline="0" dirty="0" err="1">
                <a:latin typeface="PalatinoLinotype-Roman"/>
              </a:rPr>
              <a:t>Column_Name</a:t>
            </a:r>
            <a:r>
              <a:rPr lang="en-US" b="0" i="0" u="none" strike="noStrike" baseline="0" dirty="0">
                <a:latin typeface="PalatinoLinotype-Roman"/>
              </a:rPr>
              <a:t>'], </a:t>
            </a:r>
            <a:r>
              <a:rPr lang="en-US" b="0" i="0" u="none" strike="noStrike" baseline="0" dirty="0" err="1">
                <a:latin typeface="PalatinoLinotype-Roman"/>
              </a:rPr>
              <a:t>inplace</a:t>
            </a:r>
            <a:r>
              <a:rPr lang="en-US" b="0" i="0" u="none" strike="noStrike" baseline="0" dirty="0">
                <a:latin typeface="PalatinoLinotype-Roman"/>
              </a:rPr>
              <a:t>=True)</a:t>
            </a:r>
          </a:p>
          <a:p>
            <a:pPr algn="l"/>
            <a:endParaRPr lang="en-US" b="0" i="0" u="none" strike="noStrike" baseline="0" dirty="0">
              <a:latin typeface="PalatinoLinotype-Roman"/>
            </a:endParaRPr>
          </a:p>
          <a:p>
            <a:pPr marL="285750" indent="-285750" algn="l">
              <a:buFont typeface="Arial" panose="020B0604020202020204" pitchFamily="34" charset="0"/>
              <a:buChar char="•"/>
            </a:pPr>
            <a:r>
              <a:rPr lang="en-US" b="0" i="0" u="none" strike="noStrike" baseline="0" dirty="0">
                <a:latin typeface="PalatinoLinotype-Roman"/>
              </a:rPr>
              <a:t>Drop rows where entire row values are </a:t>
            </a:r>
            <a:r>
              <a:rPr lang="en-US" b="0" i="0" u="none" strike="noStrike" baseline="0" dirty="0" err="1">
                <a:latin typeface="PalatinoLinotype-Roman"/>
              </a:rPr>
              <a:t>NaN</a:t>
            </a:r>
            <a:endParaRPr lang="en-US" b="0" i="0" u="none" strike="noStrike" baseline="0" dirty="0">
              <a:latin typeface="PalatinoLinotype-Roman"/>
            </a:endParaRPr>
          </a:p>
          <a:p>
            <a:pPr algn="l"/>
            <a:r>
              <a:rPr lang="en-US" b="0" i="0" u="none" strike="noStrike" baseline="0" dirty="0">
                <a:latin typeface="PalatinoLinotype-Roman"/>
              </a:rPr>
              <a:t>	</a:t>
            </a:r>
            <a:r>
              <a:rPr lang="en-US" b="0" i="0" u="none" strike="noStrike" baseline="0" dirty="0" err="1">
                <a:latin typeface="PalatinoLinotype-Roman"/>
              </a:rPr>
              <a:t>df.dropna</a:t>
            </a:r>
            <a:r>
              <a:rPr lang="en-US" b="0" i="0" u="none" strike="noStrike" baseline="0" dirty="0">
                <a:latin typeface="PalatinoLinotype-Roman"/>
              </a:rPr>
              <a:t>(how=‘all’)</a:t>
            </a:r>
          </a:p>
          <a:p>
            <a:pPr algn="l"/>
            <a:endParaRPr lang="en-US" b="0" i="0" u="none" strike="noStrike" baseline="0" dirty="0">
              <a:latin typeface="PalatinoLinotype-Roman"/>
            </a:endParaRPr>
          </a:p>
          <a:p>
            <a:pPr marL="285750" indent="-285750" algn="l">
              <a:buFont typeface="Arial" panose="020B0604020202020204" pitchFamily="34" charset="0"/>
              <a:buChar char="•"/>
            </a:pPr>
            <a:r>
              <a:rPr lang="en-US" b="0" i="0" u="none" strike="noStrike" baseline="0" dirty="0">
                <a:latin typeface="PalatinoLinotype-Roman"/>
              </a:rPr>
              <a:t>Drop rows where entire column values are </a:t>
            </a:r>
            <a:r>
              <a:rPr lang="en-US" b="0" i="0" u="none" strike="noStrike" baseline="0" dirty="0" err="1">
                <a:latin typeface="PalatinoLinotype-Roman"/>
              </a:rPr>
              <a:t>NaN</a:t>
            </a:r>
            <a:endParaRPr lang="en-US" b="0" i="0" u="none" strike="noStrike" baseline="0" dirty="0">
              <a:latin typeface="PalatinoLinotype-Roman"/>
            </a:endParaRPr>
          </a:p>
          <a:p>
            <a:pPr algn="l"/>
            <a:r>
              <a:rPr lang="en-US" b="0" i="0" u="none" strike="noStrike" baseline="0" dirty="0">
                <a:latin typeface="PalatinoLinotype-Roman"/>
              </a:rPr>
              <a:t>	</a:t>
            </a:r>
            <a:r>
              <a:rPr lang="en-US" b="0" i="0" u="none" strike="noStrike" baseline="0" dirty="0" err="1">
                <a:latin typeface="PalatinoLinotype-Roman"/>
              </a:rPr>
              <a:t>df.dropna</a:t>
            </a:r>
            <a:r>
              <a:rPr lang="en-US" b="0" i="0" u="none" strike="noStrike" baseline="0" dirty="0">
                <a:latin typeface="PalatinoLinotype-Roman"/>
              </a:rPr>
              <a:t>(how=‘</a:t>
            </a:r>
            <a:r>
              <a:rPr lang="en-US" b="0" i="0" u="none" strike="noStrike" baseline="0" dirty="0" err="1">
                <a:latin typeface="PalatinoLinotype-Roman"/>
              </a:rPr>
              <a:t>all’,axis</a:t>
            </a:r>
            <a:r>
              <a:rPr lang="en-US" b="0" i="0" u="none" strike="noStrike" baseline="0" dirty="0">
                <a:latin typeface="PalatinoLinotype-Roman"/>
              </a:rPr>
              <a:t>=1)</a:t>
            </a:r>
          </a:p>
          <a:p>
            <a:pPr algn="l"/>
            <a:endParaRPr lang="en-US" b="0" i="0" u="none" strike="noStrike" baseline="0" dirty="0">
              <a:latin typeface="PalatinoLinotype-Roman"/>
            </a:endParaRPr>
          </a:p>
          <a:p>
            <a:pPr marL="285750" indent="-285750" algn="l">
              <a:buFont typeface="Arial" panose="020B0604020202020204" pitchFamily="34" charset="0"/>
              <a:buChar char="•"/>
            </a:pPr>
            <a:r>
              <a:rPr lang="en-US" b="0" i="0" u="none" strike="noStrike" baseline="0" dirty="0">
                <a:latin typeface="PalatinoLinotype-Roman"/>
              </a:rPr>
              <a:t>Drop 	column with minimum number of </a:t>
            </a:r>
            <a:r>
              <a:rPr lang="en-US" b="0" i="0" u="none" strike="noStrike" baseline="0" dirty="0" err="1">
                <a:latin typeface="PalatinoLinotype-Roman"/>
              </a:rPr>
              <a:t>NaN</a:t>
            </a:r>
            <a:r>
              <a:rPr lang="en-US" b="0" i="0" u="none" strike="noStrike" baseline="0" dirty="0">
                <a:latin typeface="PalatinoLinotype-Roman"/>
              </a:rPr>
              <a:t> exist</a:t>
            </a:r>
          </a:p>
          <a:p>
            <a:pPr algn="l"/>
            <a:r>
              <a:rPr lang="en-US" b="0" i="0" u="none" strike="noStrike" baseline="0" dirty="0">
                <a:latin typeface="PalatinoLinotype-Roman"/>
              </a:rPr>
              <a:t>	</a:t>
            </a:r>
            <a:r>
              <a:rPr lang="en-US" b="0" i="0" u="none" strike="noStrike" baseline="0" dirty="0" err="1">
                <a:latin typeface="PalatinoLinotype-Roman"/>
              </a:rPr>
              <a:t>df.dropna</a:t>
            </a:r>
            <a:r>
              <a:rPr lang="en-US" b="0" i="0" u="none" strike="noStrike" baseline="0" dirty="0">
                <a:latin typeface="PalatinoLinotype-Roman"/>
              </a:rPr>
              <a:t>(thresh=5,axis=1)</a:t>
            </a:r>
          </a:p>
          <a:p>
            <a:endParaRPr lang="en-IN" dirty="0"/>
          </a:p>
        </p:txBody>
      </p:sp>
    </p:spTree>
    <p:extLst>
      <p:ext uri="{BB962C8B-B14F-4D97-AF65-F5344CB8AC3E}">
        <p14:creationId xmlns:p14="http://schemas.microsoft.com/office/powerpoint/2010/main" val="22815520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A758A-C7F1-4E03-C7B2-F33DF5658474}"/>
              </a:ext>
            </a:extLst>
          </p:cNvPr>
          <p:cNvSpPr>
            <a:spLocks noGrp="1"/>
          </p:cNvSpPr>
          <p:nvPr>
            <p:ph type="title"/>
          </p:nvPr>
        </p:nvSpPr>
        <p:spPr>
          <a:xfrm>
            <a:off x="442976" y="435864"/>
            <a:ext cx="11306047" cy="338554"/>
          </a:xfrm>
        </p:spPr>
        <p:txBody>
          <a:bodyPr/>
          <a:lstStyle/>
          <a:p>
            <a:r>
              <a:rPr lang="en-US" dirty="0"/>
              <a:t>Example-1</a:t>
            </a:r>
            <a:endParaRPr lang="en-IN" dirty="0"/>
          </a:p>
        </p:txBody>
      </p:sp>
      <p:sp>
        <p:nvSpPr>
          <p:cNvPr id="3" name="Text Placeholder 2">
            <a:extLst>
              <a:ext uri="{FF2B5EF4-FFF2-40B4-BE49-F238E27FC236}">
                <a16:creationId xmlns:a16="http://schemas.microsoft.com/office/drawing/2014/main" id="{5F97FB22-8F0C-13C4-BB7B-AB5430B8CAFC}"/>
              </a:ext>
            </a:extLst>
          </p:cNvPr>
          <p:cNvSpPr>
            <a:spLocks noGrp="1"/>
          </p:cNvSpPr>
          <p:nvPr>
            <p:ph type="body" idx="1"/>
          </p:nvPr>
        </p:nvSpPr>
        <p:spPr>
          <a:xfrm>
            <a:off x="442977" y="1124744"/>
            <a:ext cx="9109408" cy="4968552"/>
          </a:xfrm>
        </p:spPr>
        <p:txBody>
          <a:bodyPr/>
          <a:lstStyle/>
          <a:p>
            <a:r>
              <a:rPr lang="en-IN" dirty="0"/>
              <a:t>import pandas as pd</a:t>
            </a:r>
          </a:p>
          <a:p>
            <a:endParaRPr lang="en-IN" dirty="0"/>
          </a:p>
          <a:p>
            <a:r>
              <a:rPr lang="en-IN" dirty="0"/>
              <a:t># Sample data with missing values</a:t>
            </a:r>
          </a:p>
          <a:p>
            <a:r>
              <a:rPr lang="en-IN" dirty="0"/>
              <a:t>data = {</a:t>
            </a:r>
          </a:p>
          <a:p>
            <a:r>
              <a:rPr lang="en-IN" dirty="0"/>
              <a:t>    'A': [1, 2, None, 4, 5],</a:t>
            </a:r>
          </a:p>
          <a:p>
            <a:r>
              <a:rPr lang="en-IN" dirty="0"/>
              <a:t>    'B': ['a', 'b', 'c', None, 'e'],</a:t>
            </a:r>
          </a:p>
          <a:p>
            <a:r>
              <a:rPr lang="en-IN" dirty="0"/>
              <a:t>    'C': [10.5, None, 30.2, 40.1, None]</a:t>
            </a:r>
          </a:p>
          <a:p>
            <a:r>
              <a:rPr lang="en-IN" dirty="0"/>
              <a:t>}</a:t>
            </a:r>
          </a:p>
          <a:p>
            <a:endParaRPr lang="en-IN" dirty="0"/>
          </a:p>
          <a:p>
            <a:r>
              <a:rPr lang="en-IN" dirty="0"/>
              <a:t># Creating a </a:t>
            </a:r>
            <a:r>
              <a:rPr lang="en-IN" dirty="0" err="1"/>
              <a:t>DataFrame</a:t>
            </a:r>
            <a:endParaRPr lang="en-IN" dirty="0"/>
          </a:p>
          <a:p>
            <a:r>
              <a:rPr lang="en-IN" dirty="0" err="1"/>
              <a:t>df</a:t>
            </a:r>
            <a:r>
              <a:rPr lang="en-IN" dirty="0"/>
              <a:t> = </a:t>
            </a:r>
            <a:r>
              <a:rPr lang="en-IN" dirty="0" err="1"/>
              <a:t>pd.DataFrame</a:t>
            </a:r>
            <a:r>
              <a:rPr lang="en-IN" dirty="0"/>
              <a:t>(data)</a:t>
            </a:r>
          </a:p>
          <a:p>
            <a:endParaRPr lang="en-IN" dirty="0"/>
          </a:p>
          <a:p>
            <a:r>
              <a:rPr lang="en-IN" dirty="0"/>
              <a:t># Dropping rows with any missing values</a:t>
            </a:r>
          </a:p>
          <a:p>
            <a:r>
              <a:rPr lang="en-IN" dirty="0" err="1"/>
              <a:t>df_dropped</a:t>
            </a:r>
            <a:r>
              <a:rPr lang="en-IN" dirty="0"/>
              <a:t> = </a:t>
            </a:r>
            <a:r>
              <a:rPr lang="en-IN" dirty="0" err="1"/>
              <a:t>df.dropna</a:t>
            </a:r>
            <a:r>
              <a:rPr lang="en-IN" dirty="0"/>
              <a:t>()</a:t>
            </a:r>
          </a:p>
          <a:p>
            <a:endParaRPr lang="en-IN" dirty="0"/>
          </a:p>
          <a:p>
            <a:r>
              <a:rPr lang="en-IN" dirty="0"/>
              <a:t>print("</a:t>
            </a:r>
            <a:r>
              <a:rPr lang="en-IN" dirty="0" err="1"/>
              <a:t>DataFrame</a:t>
            </a:r>
            <a:r>
              <a:rPr lang="en-IN" dirty="0"/>
              <a:t> after dropping rows with any missing values:")</a:t>
            </a:r>
          </a:p>
          <a:p>
            <a:r>
              <a:rPr lang="en-IN" dirty="0"/>
              <a:t>print(</a:t>
            </a:r>
            <a:r>
              <a:rPr lang="en-IN" dirty="0" err="1"/>
              <a:t>df_dropped</a:t>
            </a:r>
            <a:r>
              <a:rPr lang="en-IN" dirty="0"/>
              <a:t>)</a:t>
            </a:r>
          </a:p>
          <a:p>
            <a:endParaRPr lang="en-IN" dirty="0"/>
          </a:p>
        </p:txBody>
      </p:sp>
      <p:pic>
        <p:nvPicPr>
          <p:cNvPr id="4" name="Picture 3">
            <a:extLst>
              <a:ext uri="{FF2B5EF4-FFF2-40B4-BE49-F238E27FC236}">
                <a16:creationId xmlns:a16="http://schemas.microsoft.com/office/drawing/2014/main" id="{00705968-A4CB-5301-97FC-0ABEF49A2F5E}"/>
              </a:ext>
            </a:extLst>
          </p:cNvPr>
          <p:cNvPicPr>
            <a:picLocks noChangeAspect="1"/>
          </p:cNvPicPr>
          <p:nvPr/>
        </p:nvPicPr>
        <p:blipFill>
          <a:blip r:embed="rId2"/>
          <a:stretch>
            <a:fillRect/>
          </a:stretch>
        </p:blipFill>
        <p:spPr>
          <a:xfrm>
            <a:off x="3287688" y="5892811"/>
            <a:ext cx="6058596" cy="965189"/>
          </a:xfrm>
          <a:prstGeom prst="rect">
            <a:avLst/>
          </a:prstGeom>
        </p:spPr>
      </p:pic>
    </p:spTree>
    <p:extLst>
      <p:ext uri="{BB962C8B-B14F-4D97-AF65-F5344CB8AC3E}">
        <p14:creationId xmlns:p14="http://schemas.microsoft.com/office/powerpoint/2010/main" val="8897773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291C-6D1F-5F76-D70A-34D8E546BD29}"/>
              </a:ext>
            </a:extLst>
          </p:cNvPr>
          <p:cNvSpPr>
            <a:spLocks noGrp="1"/>
          </p:cNvSpPr>
          <p:nvPr>
            <p:ph type="title"/>
          </p:nvPr>
        </p:nvSpPr>
        <p:spPr>
          <a:xfrm>
            <a:off x="442976" y="435864"/>
            <a:ext cx="11306047" cy="338554"/>
          </a:xfrm>
        </p:spPr>
        <p:txBody>
          <a:bodyPr/>
          <a:lstStyle/>
          <a:p>
            <a:r>
              <a:rPr lang="en-US" dirty="0"/>
              <a:t>Example-2</a:t>
            </a:r>
            <a:endParaRPr lang="en-IN" dirty="0"/>
          </a:p>
        </p:txBody>
      </p:sp>
      <p:sp>
        <p:nvSpPr>
          <p:cNvPr id="3" name="Text Placeholder 2">
            <a:extLst>
              <a:ext uri="{FF2B5EF4-FFF2-40B4-BE49-F238E27FC236}">
                <a16:creationId xmlns:a16="http://schemas.microsoft.com/office/drawing/2014/main" id="{BA0551E6-994E-EA7F-C80D-712A5EEC15C4}"/>
              </a:ext>
            </a:extLst>
          </p:cNvPr>
          <p:cNvSpPr>
            <a:spLocks noGrp="1"/>
          </p:cNvSpPr>
          <p:nvPr>
            <p:ph type="body" idx="1"/>
          </p:nvPr>
        </p:nvSpPr>
        <p:spPr>
          <a:xfrm>
            <a:off x="438433" y="1124744"/>
            <a:ext cx="9113952" cy="4154984"/>
          </a:xfrm>
        </p:spPr>
        <p:txBody>
          <a:bodyPr/>
          <a:lstStyle/>
          <a:p>
            <a:r>
              <a:rPr lang="en-IN" dirty="0"/>
              <a:t>import pandas as pd</a:t>
            </a:r>
          </a:p>
          <a:p>
            <a:endParaRPr lang="en-IN" dirty="0"/>
          </a:p>
          <a:p>
            <a:r>
              <a:rPr lang="en-IN" dirty="0"/>
              <a:t># Sample data with missing values</a:t>
            </a:r>
          </a:p>
          <a:p>
            <a:r>
              <a:rPr lang="en-IN" dirty="0"/>
              <a:t>data = {</a:t>
            </a:r>
          </a:p>
          <a:p>
            <a:r>
              <a:rPr lang="en-IN" dirty="0"/>
              <a:t>    'A': [1, 2, None, 4, 5],</a:t>
            </a:r>
          </a:p>
          <a:p>
            <a:r>
              <a:rPr lang="en-IN" dirty="0"/>
              <a:t>    'B': ['a', 'b', 'c', None, 'e'],</a:t>
            </a:r>
          </a:p>
          <a:p>
            <a:r>
              <a:rPr lang="en-IN" dirty="0"/>
              <a:t>    'C': [10.5, None, 30.2, 40.1, None]</a:t>
            </a:r>
          </a:p>
          <a:p>
            <a:r>
              <a:rPr lang="en-IN" dirty="0"/>
              <a:t>}</a:t>
            </a:r>
          </a:p>
          <a:p>
            <a:endParaRPr lang="en-IN" dirty="0"/>
          </a:p>
          <a:p>
            <a:r>
              <a:rPr lang="en-IN" dirty="0"/>
              <a:t># Dropping rows where 'B' column has missing values</a:t>
            </a:r>
          </a:p>
          <a:p>
            <a:r>
              <a:rPr lang="en-IN" dirty="0" err="1"/>
              <a:t>df_dropped_b</a:t>
            </a:r>
            <a:r>
              <a:rPr lang="en-IN" dirty="0"/>
              <a:t> = </a:t>
            </a:r>
            <a:r>
              <a:rPr lang="en-IN" dirty="0" err="1"/>
              <a:t>df.dropna</a:t>
            </a:r>
            <a:r>
              <a:rPr lang="en-IN" dirty="0"/>
              <a:t>(subset=['B'])</a:t>
            </a:r>
          </a:p>
          <a:p>
            <a:endParaRPr lang="en-IN" dirty="0"/>
          </a:p>
          <a:p>
            <a:r>
              <a:rPr lang="en-IN" dirty="0"/>
              <a:t>print("</a:t>
            </a:r>
            <a:r>
              <a:rPr lang="en-IN" dirty="0" err="1"/>
              <a:t>DataFrame</a:t>
            </a:r>
            <a:r>
              <a:rPr lang="en-IN" dirty="0"/>
              <a:t> after dropping rows with missing values in 'B' column:")</a:t>
            </a:r>
          </a:p>
          <a:p>
            <a:r>
              <a:rPr lang="en-IN" dirty="0"/>
              <a:t>print(</a:t>
            </a:r>
            <a:r>
              <a:rPr lang="en-IN" dirty="0" err="1"/>
              <a:t>df_dropped_b</a:t>
            </a:r>
            <a:r>
              <a:rPr lang="en-IN" dirty="0"/>
              <a:t>)</a:t>
            </a:r>
          </a:p>
          <a:p>
            <a:endParaRPr lang="en-IN" dirty="0"/>
          </a:p>
        </p:txBody>
      </p:sp>
      <p:pic>
        <p:nvPicPr>
          <p:cNvPr id="4" name="Picture 3">
            <a:extLst>
              <a:ext uri="{FF2B5EF4-FFF2-40B4-BE49-F238E27FC236}">
                <a16:creationId xmlns:a16="http://schemas.microsoft.com/office/drawing/2014/main" id="{2BA930DA-39F8-6D9E-AC6B-86EBF209E12A}"/>
              </a:ext>
            </a:extLst>
          </p:cNvPr>
          <p:cNvPicPr>
            <a:picLocks noChangeAspect="1"/>
          </p:cNvPicPr>
          <p:nvPr/>
        </p:nvPicPr>
        <p:blipFill>
          <a:blip r:embed="rId2"/>
          <a:stretch>
            <a:fillRect/>
          </a:stretch>
        </p:blipFill>
        <p:spPr>
          <a:xfrm>
            <a:off x="1037591" y="5335514"/>
            <a:ext cx="7915635" cy="1522486"/>
          </a:xfrm>
          <a:prstGeom prst="rect">
            <a:avLst/>
          </a:prstGeom>
        </p:spPr>
      </p:pic>
    </p:spTree>
    <p:extLst>
      <p:ext uri="{BB962C8B-B14F-4D97-AF65-F5344CB8AC3E}">
        <p14:creationId xmlns:p14="http://schemas.microsoft.com/office/powerpoint/2010/main" val="11459221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B0BD4-4219-8CE7-0D35-F6D7C6F79A57}"/>
              </a:ext>
            </a:extLst>
          </p:cNvPr>
          <p:cNvSpPr>
            <a:spLocks noGrp="1"/>
          </p:cNvSpPr>
          <p:nvPr>
            <p:ph type="title"/>
          </p:nvPr>
        </p:nvSpPr>
        <p:spPr>
          <a:xfrm>
            <a:off x="442976" y="435864"/>
            <a:ext cx="11306047" cy="338554"/>
          </a:xfrm>
        </p:spPr>
        <p:txBody>
          <a:bodyPr/>
          <a:lstStyle/>
          <a:p>
            <a:r>
              <a:rPr lang="en-US" dirty="0"/>
              <a:t>Example-3</a:t>
            </a:r>
            <a:endParaRPr lang="en-IN" dirty="0"/>
          </a:p>
        </p:txBody>
      </p:sp>
      <p:sp>
        <p:nvSpPr>
          <p:cNvPr id="3" name="Text Placeholder 2">
            <a:extLst>
              <a:ext uri="{FF2B5EF4-FFF2-40B4-BE49-F238E27FC236}">
                <a16:creationId xmlns:a16="http://schemas.microsoft.com/office/drawing/2014/main" id="{811E6F05-077A-0546-3307-3D76817588F2}"/>
              </a:ext>
            </a:extLst>
          </p:cNvPr>
          <p:cNvSpPr>
            <a:spLocks noGrp="1"/>
          </p:cNvSpPr>
          <p:nvPr>
            <p:ph type="body" idx="1"/>
          </p:nvPr>
        </p:nvSpPr>
        <p:spPr>
          <a:xfrm>
            <a:off x="442977" y="1124744"/>
            <a:ext cx="9109408" cy="4431983"/>
          </a:xfrm>
        </p:spPr>
        <p:txBody>
          <a:bodyPr/>
          <a:lstStyle/>
          <a:p>
            <a:r>
              <a:rPr lang="en-IN" dirty="0"/>
              <a:t>import pandas as pd</a:t>
            </a:r>
          </a:p>
          <a:p>
            <a:endParaRPr lang="en-IN" dirty="0"/>
          </a:p>
          <a:p>
            <a:r>
              <a:rPr lang="en-IN" dirty="0"/>
              <a:t># Sample data with missing values</a:t>
            </a:r>
          </a:p>
          <a:p>
            <a:r>
              <a:rPr lang="en-IN" dirty="0"/>
              <a:t>data = {</a:t>
            </a:r>
          </a:p>
          <a:p>
            <a:r>
              <a:rPr lang="en-IN" dirty="0"/>
              <a:t>    'A': [1, 2, None, 4, 5],</a:t>
            </a:r>
          </a:p>
          <a:p>
            <a:r>
              <a:rPr lang="en-IN" dirty="0"/>
              <a:t>    'B': ['a', 'b', 'c', None, 'e'],</a:t>
            </a:r>
          </a:p>
          <a:p>
            <a:r>
              <a:rPr lang="en-IN" dirty="0"/>
              <a:t>    'C': [10.5, None, 30.2, 40.1, None]</a:t>
            </a:r>
          </a:p>
          <a:p>
            <a:r>
              <a:rPr lang="en-IN" dirty="0"/>
              <a:t>}</a:t>
            </a:r>
          </a:p>
          <a:p>
            <a:endParaRPr lang="en-IN" dirty="0"/>
          </a:p>
          <a:p>
            <a:r>
              <a:rPr lang="en-US" dirty="0"/>
              <a:t># Dropping columns with any missing values</a:t>
            </a:r>
          </a:p>
          <a:p>
            <a:r>
              <a:rPr lang="en-US" dirty="0" err="1"/>
              <a:t>df_dropped_columns</a:t>
            </a:r>
            <a:r>
              <a:rPr lang="en-US" dirty="0"/>
              <a:t> = </a:t>
            </a:r>
            <a:r>
              <a:rPr lang="en-US" dirty="0" err="1"/>
              <a:t>df.dropna</a:t>
            </a:r>
            <a:r>
              <a:rPr lang="en-US" dirty="0"/>
              <a:t>(axis=1)</a:t>
            </a:r>
          </a:p>
          <a:p>
            <a:endParaRPr lang="en-US" dirty="0"/>
          </a:p>
          <a:p>
            <a:r>
              <a:rPr lang="en-US" dirty="0"/>
              <a:t>print("</a:t>
            </a:r>
            <a:r>
              <a:rPr lang="en-US" dirty="0" err="1"/>
              <a:t>DataFrame</a:t>
            </a:r>
            <a:r>
              <a:rPr lang="en-US" dirty="0"/>
              <a:t> after dropping columns with any missing values:")</a:t>
            </a:r>
          </a:p>
          <a:p>
            <a:r>
              <a:rPr lang="en-US" dirty="0"/>
              <a:t>print(</a:t>
            </a:r>
            <a:r>
              <a:rPr lang="en-US" dirty="0" err="1"/>
              <a:t>df_dropped_columns</a:t>
            </a:r>
            <a:r>
              <a:rPr lang="en-US" dirty="0"/>
              <a:t>)</a:t>
            </a:r>
          </a:p>
          <a:p>
            <a:endParaRPr lang="en-IN" dirty="0"/>
          </a:p>
          <a:p>
            <a:endParaRPr lang="en-IN" dirty="0"/>
          </a:p>
        </p:txBody>
      </p:sp>
      <p:pic>
        <p:nvPicPr>
          <p:cNvPr id="4" name="Picture 3">
            <a:extLst>
              <a:ext uri="{FF2B5EF4-FFF2-40B4-BE49-F238E27FC236}">
                <a16:creationId xmlns:a16="http://schemas.microsoft.com/office/drawing/2014/main" id="{95BA2C3B-BE4C-6FFE-1BAC-3235AB761482}"/>
              </a:ext>
            </a:extLst>
          </p:cNvPr>
          <p:cNvPicPr>
            <a:picLocks noChangeAspect="1"/>
          </p:cNvPicPr>
          <p:nvPr/>
        </p:nvPicPr>
        <p:blipFill>
          <a:blip r:embed="rId2"/>
          <a:stretch>
            <a:fillRect/>
          </a:stretch>
        </p:blipFill>
        <p:spPr>
          <a:xfrm>
            <a:off x="1055440" y="5556727"/>
            <a:ext cx="7272466" cy="1134664"/>
          </a:xfrm>
          <a:prstGeom prst="rect">
            <a:avLst/>
          </a:prstGeom>
        </p:spPr>
      </p:pic>
    </p:spTree>
    <p:extLst>
      <p:ext uri="{BB962C8B-B14F-4D97-AF65-F5344CB8AC3E}">
        <p14:creationId xmlns:p14="http://schemas.microsoft.com/office/powerpoint/2010/main" val="2406234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99BBF3A-3685-4422-8714-4132FF2C2EC2}"/>
              </a:ext>
            </a:extLst>
          </p:cNvPr>
          <p:cNvSpPr>
            <a:spLocks noGrp="1"/>
          </p:cNvSpPr>
          <p:nvPr>
            <p:ph type="title"/>
          </p:nvPr>
        </p:nvSpPr>
        <p:spPr>
          <a:xfrm>
            <a:off x="442976" y="435864"/>
            <a:ext cx="11306047" cy="338554"/>
          </a:xfrm>
        </p:spPr>
        <p:txBody>
          <a:bodyPr/>
          <a:lstStyle/>
          <a:p>
            <a:pPr eaLnBrk="1" hangingPunct="1"/>
            <a:r>
              <a:rPr lang="en-US" altLang="en-US" dirty="0"/>
              <a:t>Transformation Activities</a:t>
            </a:r>
          </a:p>
        </p:txBody>
      </p:sp>
      <p:sp>
        <p:nvSpPr>
          <p:cNvPr id="13315" name="Content Placeholder 2">
            <a:extLst>
              <a:ext uri="{FF2B5EF4-FFF2-40B4-BE49-F238E27FC236}">
                <a16:creationId xmlns:a16="http://schemas.microsoft.com/office/drawing/2014/main" id="{DD50984A-EA4E-4C97-9653-FB752727263D}"/>
              </a:ext>
            </a:extLst>
          </p:cNvPr>
          <p:cNvSpPr>
            <a:spLocks noGrp="1"/>
          </p:cNvSpPr>
          <p:nvPr>
            <p:ph idx="1"/>
          </p:nvPr>
        </p:nvSpPr>
        <p:spPr>
          <a:xfrm>
            <a:off x="623392" y="1268760"/>
            <a:ext cx="8508042" cy="5601533"/>
          </a:xfrm>
        </p:spPr>
        <p:txBody>
          <a:bodyPr/>
          <a:lstStyle/>
          <a:p>
            <a:pPr eaLnBrk="1" hangingPunct="1"/>
            <a:r>
              <a:rPr lang="en-IN" sz="2000" b="1" i="1" u="none" strike="noStrike" baseline="0" dirty="0">
                <a:latin typeface="PalatinoLinotype-Italic"/>
              </a:rPr>
              <a:t>Data deduplication</a:t>
            </a:r>
          </a:p>
          <a:p>
            <a:pPr eaLnBrk="1" hangingPunct="1"/>
            <a:endParaRPr lang="en-IN" altLang="en-US" sz="2000" b="1" i="1" dirty="0">
              <a:latin typeface="PalatinoLinotype-Italic"/>
            </a:endParaRPr>
          </a:p>
          <a:p>
            <a:pPr eaLnBrk="1" hangingPunct="1"/>
            <a:r>
              <a:rPr lang="en-IN" altLang="en-US" sz="3200" b="1" i="1" dirty="0">
                <a:latin typeface="PalatinoLinotype-Italic"/>
              </a:rPr>
              <a:t>		     </a:t>
            </a:r>
            <a:r>
              <a:rPr lang="en-IN" sz="2000" b="1" i="1" u="none" strike="noStrike" baseline="0" dirty="0">
                <a:latin typeface="PalatinoLinotype-Italic"/>
              </a:rPr>
              <a:t>Key restructuring</a:t>
            </a:r>
          </a:p>
          <a:p>
            <a:pPr eaLnBrk="1" hangingPunct="1"/>
            <a:r>
              <a:rPr lang="en-IN" altLang="en-US" sz="2000" b="1" i="1" dirty="0">
                <a:latin typeface="PalatinoLinotype-Italic"/>
              </a:rPr>
              <a:t>				                      </a:t>
            </a:r>
            <a:r>
              <a:rPr lang="en-IN" sz="2000" b="1" i="1" u="none" strike="noStrike" baseline="0" dirty="0">
                <a:latin typeface="PalatinoLinotype-Italic"/>
              </a:rPr>
              <a:t>Data cleansing</a:t>
            </a:r>
            <a:endParaRPr lang="en-IN" sz="2000" b="1" i="1" dirty="0">
              <a:latin typeface="PalatinoLinotype-Italic"/>
            </a:endParaRPr>
          </a:p>
          <a:p>
            <a:pPr eaLnBrk="1" hangingPunct="1"/>
            <a:r>
              <a:rPr lang="en-IN" altLang="en-US" sz="3200" b="1" i="1" dirty="0">
                <a:latin typeface="PalatinoLinotype-Italic"/>
              </a:rPr>
              <a:t>	</a:t>
            </a:r>
            <a:r>
              <a:rPr lang="en-IN" sz="2000" b="1" i="1" u="none" strike="noStrike" baseline="0" dirty="0">
                <a:latin typeface="PalatinoLinotype-Italic"/>
              </a:rPr>
              <a:t>Data validation</a:t>
            </a:r>
          </a:p>
          <a:p>
            <a:pPr eaLnBrk="1" hangingPunct="1"/>
            <a:endParaRPr lang="en-IN" altLang="en-US" sz="2000" b="1" i="1" dirty="0">
              <a:latin typeface="PalatinoLinotype-Italic"/>
            </a:endParaRPr>
          </a:p>
          <a:p>
            <a:pPr eaLnBrk="1" hangingPunct="1"/>
            <a:r>
              <a:rPr lang="en-IN" altLang="en-US" sz="3200" b="1" i="1" dirty="0">
                <a:latin typeface="PalatinoLinotype-Italic"/>
              </a:rPr>
              <a:t>						</a:t>
            </a:r>
            <a:r>
              <a:rPr lang="en-IN" sz="2000" b="1" i="1" u="none" strike="noStrike" baseline="0" dirty="0">
                <a:latin typeface="PalatinoLinotype-Italic"/>
              </a:rPr>
              <a:t>Format revisioning</a:t>
            </a:r>
          </a:p>
          <a:p>
            <a:pPr eaLnBrk="1" hangingPunct="1"/>
            <a:r>
              <a:rPr lang="en-IN" sz="2000" b="1" i="1" u="none" strike="noStrike" baseline="0" dirty="0">
                <a:latin typeface="PalatinoLinotype-Italic"/>
              </a:rPr>
              <a:t>Data derivation</a:t>
            </a:r>
            <a:endParaRPr lang="en-IN" sz="2000" b="1" i="1" dirty="0">
              <a:latin typeface="PalatinoLinotype-Italic"/>
            </a:endParaRPr>
          </a:p>
          <a:p>
            <a:pPr eaLnBrk="1" hangingPunct="1"/>
            <a:r>
              <a:rPr lang="en-IN" altLang="en-US" sz="3200" b="1" i="1" dirty="0">
                <a:latin typeface="PalatinoLinotype-Italic"/>
              </a:rPr>
              <a:t>			</a:t>
            </a:r>
            <a:r>
              <a:rPr lang="en-IN" sz="2000" b="1" i="1" u="none" strike="noStrike" baseline="0" dirty="0">
                <a:latin typeface="PalatinoLinotype-Italic"/>
              </a:rPr>
              <a:t>Data aggregation</a:t>
            </a:r>
          </a:p>
          <a:p>
            <a:pPr eaLnBrk="1" hangingPunct="1"/>
            <a:endParaRPr lang="en-IN" altLang="en-US" sz="2000" b="1" i="1" dirty="0">
              <a:latin typeface="PalatinoLinotype-Italic"/>
            </a:endParaRPr>
          </a:p>
          <a:p>
            <a:pPr eaLnBrk="1" hangingPunct="1"/>
            <a:r>
              <a:rPr lang="en-IN" altLang="en-US" sz="3200" b="1" i="1" dirty="0">
                <a:latin typeface="PalatinoLinotype-Italic"/>
              </a:rPr>
              <a:t>						</a:t>
            </a:r>
            <a:r>
              <a:rPr lang="en-IN" sz="2000" b="1" i="1" u="none" strike="noStrike" baseline="0" dirty="0">
                <a:latin typeface="PalatinoLinotype-Italic"/>
              </a:rPr>
              <a:t>Data integration</a:t>
            </a:r>
          </a:p>
          <a:p>
            <a:pPr eaLnBrk="1" hangingPunct="1"/>
            <a:r>
              <a:rPr lang="en-IN" sz="2000" b="1" i="1" u="none" strike="noStrike" baseline="0" dirty="0">
                <a:latin typeface="PalatinoLinotype-Italic"/>
              </a:rPr>
              <a:t>Data filtering</a:t>
            </a:r>
            <a:endParaRPr lang="en-IN" sz="2000" b="1" i="1" dirty="0">
              <a:latin typeface="PalatinoLinotype-Italic"/>
            </a:endParaRPr>
          </a:p>
          <a:p>
            <a:pPr eaLnBrk="1" hangingPunct="1"/>
            <a:endParaRPr lang="en-IN" altLang="en-US" sz="3200" b="1" i="1" dirty="0">
              <a:latin typeface="PalatinoLinotype-Italic"/>
            </a:endParaRPr>
          </a:p>
          <a:p>
            <a:pPr eaLnBrk="1" hangingPunct="1"/>
            <a:r>
              <a:rPr lang="en-IN" altLang="en-US" sz="3200" b="1" i="1" dirty="0">
                <a:latin typeface="PalatinoLinotype-Italic"/>
              </a:rPr>
              <a:t>		</a:t>
            </a:r>
            <a:r>
              <a:rPr lang="en-IN" sz="2000" b="1" i="1" u="none" strike="noStrike" baseline="0" dirty="0">
                <a:latin typeface="PalatinoLinotype-Italic"/>
              </a:rPr>
              <a:t>Data joining</a:t>
            </a:r>
            <a:endParaRPr lang="en-US" altLang="en-US" sz="3200" b="1" dirty="0"/>
          </a:p>
        </p:txBody>
      </p:sp>
      <p:sp>
        <p:nvSpPr>
          <p:cNvPr id="4" name="Slide Number Placeholder 3">
            <a:extLst>
              <a:ext uri="{FF2B5EF4-FFF2-40B4-BE49-F238E27FC236}">
                <a16:creationId xmlns:a16="http://schemas.microsoft.com/office/drawing/2014/main" id="{E380F373-13BC-4866-847A-3F99726D37BE}"/>
              </a:ext>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E3EE10D6-A21F-4BC8-BBDA-71B75557AC1A}" type="slidenum">
              <a:rPr lang="en-US" altLang="en-US" smtClean="0"/>
              <a:pPr/>
              <a:t>5</a:t>
            </a:fld>
            <a:endParaRPr lang="en-US" altLang="en-US">
              <a:solidFill>
                <a:srgbClr val="898989"/>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DBAC2-764A-2124-FB5C-F0CE49DFDBDA}"/>
              </a:ext>
            </a:extLst>
          </p:cNvPr>
          <p:cNvSpPr>
            <a:spLocks noGrp="1"/>
          </p:cNvSpPr>
          <p:nvPr>
            <p:ph type="title"/>
          </p:nvPr>
        </p:nvSpPr>
        <p:spPr>
          <a:xfrm>
            <a:off x="442976" y="435864"/>
            <a:ext cx="11306047" cy="338554"/>
          </a:xfrm>
        </p:spPr>
        <p:txBody>
          <a:bodyPr/>
          <a:lstStyle/>
          <a:p>
            <a:r>
              <a:rPr lang="en-US" dirty="0"/>
              <a:t>Mathematical operations with </a:t>
            </a:r>
            <a:r>
              <a:rPr lang="en-US" dirty="0" err="1"/>
              <a:t>NaN</a:t>
            </a:r>
            <a:endParaRPr lang="en-IN" dirty="0"/>
          </a:p>
        </p:txBody>
      </p:sp>
      <p:sp>
        <p:nvSpPr>
          <p:cNvPr id="3" name="Text Placeholder 2">
            <a:extLst>
              <a:ext uri="{FF2B5EF4-FFF2-40B4-BE49-F238E27FC236}">
                <a16:creationId xmlns:a16="http://schemas.microsoft.com/office/drawing/2014/main" id="{3D557826-3D47-00E4-7886-90540A1B3A70}"/>
              </a:ext>
            </a:extLst>
          </p:cNvPr>
          <p:cNvSpPr>
            <a:spLocks noGrp="1"/>
          </p:cNvSpPr>
          <p:nvPr>
            <p:ph type="body" idx="1"/>
          </p:nvPr>
        </p:nvSpPr>
        <p:spPr>
          <a:xfrm>
            <a:off x="442977" y="1124744"/>
            <a:ext cx="9109408" cy="4278094"/>
          </a:xfrm>
        </p:spPr>
        <p:txBody>
          <a:bodyPr/>
          <a:lstStyle/>
          <a:p>
            <a:pPr algn="l"/>
            <a:r>
              <a:rPr lang="en-IN" sz="2000" b="0" i="0" u="none" strike="noStrike" baseline="0" dirty="0">
                <a:latin typeface="PalatinoLinotype-Roman"/>
              </a:rPr>
              <a:t>Consider the following example:</a:t>
            </a:r>
          </a:p>
          <a:p>
            <a:pPr algn="l"/>
            <a:r>
              <a:rPr lang="pt-BR" sz="2000" b="0" i="0" u="none" strike="noStrike" baseline="0" dirty="0">
                <a:latin typeface="FreeMono"/>
              </a:rPr>
              <a:t>	ar1 = np.array([100, 200, np.nan, 300])</a:t>
            </a:r>
          </a:p>
          <a:p>
            <a:pPr algn="l"/>
            <a:r>
              <a:rPr lang="en-IN" sz="2000" b="0" i="0" u="none" strike="noStrike" baseline="0" dirty="0">
                <a:latin typeface="FreeMono"/>
              </a:rPr>
              <a:t>	ser1 = </a:t>
            </a:r>
            <a:r>
              <a:rPr lang="en-IN" sz="2000" b="0" i="0" u="none" strike="noStrike" baseline="0" dirty="0" err="1">
                <a:latin typeface="FreeMono"/>
              </a:rPr>
              <a:t>pd.Series</a:t>
            </a:r>
            <a:r>
              <a:rPr lang="en-IN" sz="2000" b="0" i="0" u="none" strike="noStrike" baseline="0" dirty="0">
                <a:latin typeface="FreeMono"/>
              </a:rPr>
              <a:t>(ar1)</a:t>
            </a:r>
          </a:p>
          <a:p>
            <a:pPr algn="l"/>
            <a:r>
              <a:rPr lang="en-IN" sz="2000" b="0" i="0" u="none" strike="noStrike" baseline="0" dirty="0">
                <a:latin typeface="FreeMono"/>
              </a:rPr>
              <a:t>	ar1.mean(), ser1.mean()</a:t>
            </a:r>
          </a:p>
          <a:p>
            <a:pPr algn="l"/>
            <a:endParaRPr lang="en-US" sz="2000" b="0" i="0" u="none" strike="noStrike" baseline="0" dirty="0">
              <a:latin typeface="PalatinoLinotype-Roman"/>
            </a:endParaRPr>
          </a:p>
          <a:p>
            <a:pPr algn="l"/>
            <a:r>
              <a:rPr lang="en-US" sz="2000" b="0" i="0" u="none" strike="noStrike" baseline="0" dirty="0">
                <a:latin typeface="PalatinoLinotype-Roman"/>
              </a:rPr>
              <a:t>The output of the preceding code is the following:</a:t>
            </a:r>
          </a:p>
          <a:p>
            <a:pPr algn="l"/>
            <a:r>
              <a:rPr lang="en-IN" sz="2000" b="0" i="0" u="none" strike="noStrike" baseline="0" dirty="0">
                <a:latin typeface="FreeMono"/>
              </a:rPr>
              <a:t>(nan, 200.0)</a:t>
            </a:r>
          </a:p>
          <a:p>
            <a:pPr algn="l"/>
            <a:endParaRPr lang="en-IN" sz="2000" dirty="0">
              <a:latin typeface="FreeMono"/>
            </a:endParaRPr>
          </a:p>
          <a:p>
            <a:pPr algn="l"/>
            <a:endParaRPr lang="en-IN" sz="2000" dirty="0">
              <a:latin typeface="FreeMono"/>
            </a:endParaRPr>
          </a:p>
          <a:p>
            <a:pPr marL="285750" indent="-285750" algn="l">
              <a:buFont typeface="Arial" panose="020B0604020202020204" pitchFamily="34" charset="0"/>
              <a:buChar char="•"/>
            </a:pPr>
            <a:r>
              <a:rPr lang="en-US" sz="2000" b="0" i="0" u="none" strike="noStrike" baseline="0" dirty="0">
                <a:latin typeface="PalatinoLinotype-Roman"/>
              </a:rPr>
              <a:t>When a NumPy function encounters </a:t>
            </a:r>
            <a:r>
              <a:rPr lang="en-US" sz="2000" b="0" i="0" u="none" strike="noStrike" baseline="0" dirty="0" err="1">
                <a:latin typeface="FreeMono"/>
              </a:rPr>
              <a:t>NaN</a:t>
            </a:r>
            <a:r>
              <a:rPr lang="en-US" sz="2000" b="0" i="0" u="none" strike="noStrike" baseline="0" dirty="0">
                <a:latin typeface="FreeMono"/>
              </a:rPr>
              <a:t> </a:t>
            </a:r>
            <a:r>
              <a:rPr lang="en-US" sz="2000" b="0" i="0" u="none" strike="noStrike" baseline="0" dirty="0">
                <a:latin typeface="PalatinoLinotype-Roman"/>
              </a:rPr>
              <a:t>values, it returns </a:t>
            </a:r>
            <a:r>
              <a:rPr lang="en-US" sz="2000" b="0" i="0" u="none" strike="noStrike" baseline="0" dirty="0" err="1">
                <a:latin typeface="FreeMono"/>
              </a:rPr>
              <a:t>NaN</a:t>
            </a:r>
            <a:r>
              <a:rPr lang="en-US" sz="2000" b="0" i="0" u="none" strike="noStrike" baseline="0" dirty="0">
                <a:latin typeface="PalatinoLinotype-Roman"/>
              </a:rPr>
              <a:t>.</a:t>
            </a:r>
          </a:p>
          <a:p>
            <a:pPr marL="285750" indent="-285750" algn="l">
              <a:buFont typeface="Arial" panose="020B0604020202020204" pitchFamily="34" charset="0"/>
              <a:buChar char="•"/>
            </a:pPr>
            <a:r>
              <a:rPr lang="en-US" sz="2000" b="0" i="0" u="none" strike="noStrike" baseline="0" dirty="0">
                <a:latin typeface="PalatinoLinotype-Roman"/>
              </a:rPr>
              <a:t>Pandas, on the other hand, ignores the </a:t>
            </a:r>
            <a:r>
              <a:rPr lang="en-US" sz="2000" b="0" i="0" u="none" strike="noStrike" baseline="0" dirty="0" err="1">
                <a:latin typeface="FreeMono"/>
              </a:rPr>
              <a:t>NaN</a:t>
            </a:r>
            <a:r>
              <a:rPr lang="en-US" sz="2000" b="0" i="0" u="none" strike="noStrike" baseline="0" dirty="0">
                <a:latin typeface="FreeMono"/>
              </a:rPr>
              <a:t> </a:t>
            </a:r>
            <a:r>
              <a:rPr lang="en-US" sz="2000" b="0" i="0" u="none" strike="noStrike" baseline="0" dirty="0">
                <a:latin typeface="PalatinoLinotype-Roman"/>
              </a:rPr>
              <a:t>values and moves ahead with processing. When performing the sum operation, </a:t>
            </a:r>
            <a:r>
              <a:rPr lang="en-US" sz="2000" b="0" i="0" u="none" strike="noStrike" baseline="0" dirty="0" err="1">
                <a:latin typeface="FreeMono"/>
              </a:rPr>
              <a:t>NaN</a:t>
            </a:r>
            <a:r>
              <a:rPr lang="en-US" sz="2000" b="0" i="0" u="none" strike="noStrike" baseline="0" dirty="0">
                <a:latin typeface="FreeMono"/>
              </a:rPr>
              <a:t> </a:t>
            </a:r>
            <a:r>
              <a:rPr lang="en-US" sz="2000" b="0" i="0" u="none" strike="noStrike" baseline="0" dirty="0">
                <a:latin typeface="PalatinoLinotype-Roman"/>
              </a:rPr>
              <a:t>is treated as 0. If all the values are </a:t>
            </a:r>
            <a:r>
              <a:rPr lang="en-US" sz="2000" b="0" i="0" u="none" strike="noStrike" baseline="0" dirty="0" err="1">
                <a:latin typeface="FreeMono"/>
              </a:rPr>
              <a:t>NaN</a:t>
            </a:r>
            <a:r>
              <a:rPr lang="en-US" sz="2000" b="0" i="0" u="none" strike="noStrike" baseline="0" dirty="0">
                <a:latin typeface="PalatinoLinotype-Roman"/>
              </a:rPr>
              <a:t>, the result is also </a:t>
            </a:r>
            <a:r>
              <a:rPr lang="en-US" sz="2000" b="0" i="0" u="none" strike="noStrike" baseline="0" dirty="0" err="1">
                <a:latin typeface="FreeMono"/>
              </a:rPr>
              <a:t>NaN</a:t>
            </a:r>
            <a:r>
              <a:rPr lang="en-US" sz="2000" b="0" i="0" u="none" strike="noStrike" baseline="0" dirty="0">
                <a:latin typeface="PalatinoLinotype-Roman"/>
              </a:rPr>
              <a:t>.</a:t>
            </a:r>
            <a:endParaRPr lang="en-IN" sz="2000" dirty="0">
              <a:latin typeface="FreeMono"/>
            </a:endParaRPr>
          </a:p>
          <a:p>
            <a:pPr algn="l"/>
            <a:endParaRPr lang="en-IN" sz="2000" dirty="0"/>
          </a:p>
        </p:txBody>
      </p:sp>
    </p:spTree>
    <p:extLst>
      <p:ext uri="{BB962C8B-B14F-4D97-AF65-F5344CB8AC3E}">
        <p14:creationId xmlns:p14="http://schemas.microsoft.com/office/powerpoint/2010/main" val="31356599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CA3BB-B1A2-7AF2-4D18-F2078B7F5A5D}"/>
              </a:ext>
            </a:extLst>
          </p:cNvPr>
          <p:cNvSpPr>
            <a:spLocks noGrp="1"/>
          </p:cNvSpPr>
          <p:nvPr>
            <p:ph type="title"/>
          </p:nvPr>
        </p:nvSpPr>
        <p:spPr>
          <a:xfrm>
            <a:off x="442976" y="435864"/>
            <a:ext cx="11306047" cy="338554"/>
          </a:xfrm>
        </p:spPr>
        <p:txBody>
          <a:bodyPr/>
          <a:lstStyle/>
          <a:p>
            <a:r>
              <a:rPr lang="en-US" dirty="0"/>
              <a:t>Exercise-6</a:t>
            </a:r>
            <a:endParaRPr lang="en-IN" dirty="0"/>
          </a:p>
        </p:txBody>
      </p:sp>
      <p:sp>
        <p:nvSpPr>
          <p:cNvPr id="3" name="Text Placeholder 2">
            <a:extLst>
              <a:ext uri="{FF2B5EF4-FFF2-40B4-BE49-F238E27FC236}">
                <a16:creationId xmlns:a16="http://schemas.microsoft.com/office/drawing/2014/main" id="{B371775D-57E4-545F-F698-3294E70CA4C5}"/>
              </a:ext>
            </a:extLst>
          </p:cNvPr>
          <p:cNvSpPr>
            <a:spLocks noGrp="1"/>
          </p:cNvSpPr>
          <p:nvPr>
            <p:ph type="body" idx="1"/>
          </p:nvPr>
        </p:nvSpPr>
        <p:spPr>
          <a:xfrm>
            <a:off x="442977" y="1124744"/>
            <a:ext cx="9469448" cy="5816977"/>
          </a:xfrm>
        </p:spPr>
        <p:txBody>
          <a:bodyPr/>
          <a:lstStyle/>
          <a:p>
            <a:r>
              <a:rPr lang="en-US" dirty="0"/>
              <a:t>Scenario:</a:t>
            </a:r>
          </a:p>
          <a:p>
            <a:r>
              <a:rPr lang="en-US" dirty="0"/>
              <a:t>You are analyzing a dataset containing information about employees in a company. However, the dataset is not entirely clean and has missing values in various columns due to data entry errors and incomplete records. Your task is to preprocess the data by handling missing values using Pandas' </a:t>
            </a:r>
            <a:r>
              <a:rPr lang="en-US" dirty="0" err="1"/>
              <a:t>dropna</a:t>
            </a:r>
            <a:r>
              <a:rPr lang="en-US" dirty="0"/>
              <a:t>() method.</a:t>
            </a:r>
          </a:p>
          <a:p>
            <a:endParaRPr lang="en-US" dirty="0"/>
          </a:p>
          <a:p>
            <a:pPr algn="l"/>
            <a:r>
              <a:rPr lang="en-US" b="0" i="0" dirty="0">
                <a:effectLst/>
                <a:latin typeface="Söhne"/>
              </a:rPr>
              <a:t>Questions:</a:t>
            </a:r>
          </a:p>
          <a:p>
            <a:pPr algn="l">
              <a:buFont typeface="+mj-lt"/>
              <a:buAutoNum type="arabicPeriod"/>
            </a:pPr>
            <a:r>
              <a:rPr lang="en-US" b="0" i="0" dirty="0">
                <a:effectLst/>
                <a:latin typeface="Söhne"/>
              </a:rPr>
              <a:t> How would you drop all rows with any missing values from the entire dataset using Pandas?</a:t>
            </a:r>
          </a:p>
          <a:p>
            <a:pPr algn="l">
              <a:buFont typeface="+mj-lt"/>
              <a:buAutoNum type="arabicPeriod"/>
            </a:pPr>
            <a:r>
              <a:rPr lang="en-US" b="0" i="0" dirty="0">
                <a:effectLst/>
                <a:latin typeface="Söhne"/>
              </a:rPr>
              <a:t> If the 'Salary' column is critical for analysis, how can you drop only the rows where 'Salary' values are missing while preserving the rest of the dataset?</a:t>
            </a:r>
          </a:p>
          <a:p>
            <a:pPr algn="l">
              <a:buFont typeface="+mj-lt"/>
              <a:buAutoNum type="arabicPeriod"/>
            </a:pPr>
            <a:r>
              <a:rPr lang="en-US" b="0" i="0" dirty="0">
                <a:effectLst/>
                <a:latin typeface="Söhne"/>
              </a:rPr>
              <a:t>In some columns, missing values are acceptable up to a certain limit. How would you drop rows with more than two missing values across any column?</a:t>
            </a:r>
          </a:p>
          <a:p>
            <a:pPr algn="l">
              <a:buFont typeface="+mj-lt"/>
              <a:buAutoNum type="arabicPeriod"/>
            </a:pPr>
            <a:r>
              <a:rPr lang="en-US" b="0" i="0" dirty="0">
                <a:effectLst/>
                <a:latin typeface="Söhne"/>
              </a:rPr>
              <a:t>For the 'Department' column, there are missing values that can't be imputed. How can you drop rows where 'Department' is missing while keeping rows with other missing values intact?</a:t>
            </a:r>
          </a:p>
          <a:p>
            <a:pPr algn="l">
              <a:buFont typeface="+mj-lt"/>
              <a:buAutoNum type="arabicPeriod"/>
            </a:pPr>
            <a:r>
              <a:rPr lang="en-US" b="0" i="0" dirty="0">
                <a:effectLst/>
                <a:latin typeface="Söhne"/>
              </a:rPr>
              <a:t>Considering the 'Address' and 'Phone' columns have a significant number of missing values, how can you drop these columns entirely from the dataset?</a:t>
            </a:r>
          </a:p>
          <a:p>
            <a:pPr algn="l">
              <a:buFont typeface="+mj-lt"/>
              <a:buAutoNum type="arabicPeriod"/>
            </a:pPr>
            <a:r>
              <a:rPr lang="en-US" b="0" i="0" dirty="0">
                <a:effectLst/>
                <a:latin typeface="Söhne"/>
              </a:rPr>
              <a:t>If you want to drop rows where 'Years of Experience' are missing and 'Salary' is also missing or zero, how would you achieve this?</a:t>
            </a:r>
          </a:p>
          <a:p>
            <a:endParaRPr lang="en-US" dirty="0"/>
          </a:p>
          <a:p>
            <a:endParaRPr lang="en-US" dirty="0"/>
          </a:p>
          <a:p>
            <a:endParaRPr lang="en-IN" dirty="0"/>
          </a:p>
        </p:txBody>
      </p:sp>
    </p:spTree>
    <p:extLst>
      <p:ext uri="{BB962C8B-B14F-4D97-AF65-F5344CB8AC3E}">
        <p14:creationId xmlns:p14="http://schemas.microsoft.com/office/powerpoint/2010/main" val="13921864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A56AD-5AF1-CE57-0BE7-95A6A7F15565}"/>
              </a:ext>
            </a:extLst>
          </p:cNvPr>
          <p:cNvSpPr>
            <a:spLocks noGrp="1"/>
          </p:cNvSpPr>
          <p:nvPr>
            <p:ph type="title"/>
          </p:nvPr>
        </p:nvSpPr>
        <p:spPr>
          <a:xfrm>
            <a:off x="442976" y="435864"/>
            <a:ext cx="11306047" cy="338554"/>
          </a:xfrm>
        </p:spPr>
        <p:txBody>
          <a:bodyPr/>
          <a:lstStyle/>
          <a:p>
            <a:r>
              <a:rPr lang="en-US" dirty="0"/>
              <a:t>Dataset</a:t>
            </a:r>
            <a:endParaRPr lang="en-IN" dirty="0"/>
          </a:p>
        </p:txBody>
      </p:sp>
      <p:pic>
        <p:nvPicPr>
          <p:cNvPr id="4" name="Picture 3">
            <a:extLst>
              <a:ext uri="{FF2B5EF4-FFF2-40B4-BE49-F238E27FC236}">
                <a16:creationId xmlns:a16="http://schemas.microsoft.com/office/drawing/2014/main" id="{A2844649-CA66-E52C-C3E2-2F407C00F435}"/>
              </a:ext>
            </a:extLst>
          </p:cNvPr>
          <p:cNvPicPr>
            <a:picLocks noChangeAspect="1"/>
          </p:cNvPicPr>
          <p:nvPr/>
        </p:nvPicPr>
        <p:blipFill>
          <a:blip r:embed="rId2"/>
          <a:stretch>
            <a:fillRect/>
          </a:stretch>
        </p:blipFill>
        <p:spPr>
          <a:xfrm>
            <a:off x="439816" y="1628801"/>
            <a:ext cx="9339731" cy="2736304"/>
          </a:xfrm>
          <a:prstGeom prst="rect">
            <a:avLst/>
          </a:prstGeom>
        </p:spPr>
      </p:pic>
      <p:sp>
        <p:nvSpPr>
          <p:cNvPr id="3" name="Text Placeholder 2">
            <a:extLst>
              <a:ext uri="{FF2B5EF4-FFF2-40B4-BE49-F238E27FC236}">
                <a16:creationId xmlns:a16="http://schemas.microsoft.com/office/drawing/2014/main" id="{F9C15028-C8E3-4B44-3BF5-A89F6EFB0558}"/>
              </a:ext>
            </a:extLst>
          </p:cNvPr>
          <p:cNvSpPr>
            <a:spLocks noGrp="1"/>
          </p:cNvSpPr>
          <p:nvPr>
            <p:ph type="body" idx="1"/>
          </p:nvPr>
        </p:nvSpPr>
        <p:spPr>
          <a:xfrm>
            <a:off x="460921" y="1243221"/>
            <a:ext cx="9019456" cy="276999"/>
          </a:xfrm>
        </p:spPr>
        <p:txBody>
          <a:bodyPr/>
          <a:lstStyle/>
          <a:p>
            <a:endParaRPr lang="en-IN" dirty="0"/>
          </a:p>
        </p:txBody>
      </p:sp>
    </p:spTree>
    <p:extLst>
      <p:ext uri="{BB962C8B-B14F-4D97-AF65-F5344CB8AC3E}">
        <p14:creationId xmlns:p14="http://schemas.microsoft.com/office/powerpoint/2010/main" val="2549593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0C2DC-8D50-6A0B-E40C-0790CCE09D9C}"/>
              </a:ext>
            </a:extLst>
          </p:cNvPr>
          <p:cNvSpPr>
            <a:spLocks noGrp="1"/>
          </p:cNvSpPr>
          <p:nvPr>
            <p:ph type="title"/>
          </p:nvPr>
        </p:nvSpPr>
        <p:spPr>
          <a:xfrm>
            <a:off x="442976" y="435864"/>
            <a:ext cx="11306047" cy="338554"/>
          </a:xfrm>
        </p:spPr>
        <p:txBody>
          <a:bodyPr/>
          <a:lstStyle/>
          <a:p>
            <a:r>
              <a:rPr lang="en-US" dirty="0"/>
              <a:t>Filling Missing values</a:t>
            </a:r>
            <a:endParaRPr lang="en-IN" dirty="0"/>
          </a:p>
        </p:txBody>
      </p:sp>
      <p:sp>
        <p:nvSpPr>
          <p:cNvPr id="3" name="Text Placeholder 2">
            <a:extLst>
              <a:ext uri="{FF2B5EF4-FFF2-40B4-BE49-F238E27FC236}">
                <a16:creationId xmlns:a16="http://schemas.microsoft.com/office/drawing/2014/main" id="{4F989362-2148-5B89-F175-E28C4EDC3AAB}"/>
              </a:ext>
            </a:extLst>
          </p:cNvPr>
          <p:cNvSpPr>
            <a:spLocks noGrp="1"/>
          </p:cNvSpPr>
          <p:nvPr>
            <p:ph type="body" idx="1"/>
          </p:nvPr>
        </p:nvSpPr>
        <p:spPr>
          <a:xfrm>
            <a:off x="442977" y="1264285"/>
            <a:ext cx="9325432" cy="4985980"/>
          </a:xfrm>
        </p:spPr>
        <p:txBody>
          <a:bodyPr/>
          <a:lstStyle/>
          <a:p>
            <a:pPr algn="l"/>
            <a:r>
              <a:rPr lang="en-US" sz="1800" b="0" i="0" u="none" strike="noStrike" baseline="0" dirty="0">
                <a:latin typeface="PalatinoLinotype-Roman"/>
              </a:rPr>
              <a:t>We can use the </a:t>
            </a:r>
            <a:r>
              <a:rPr lang="en-US" sz="1800" b="0" i="0" u="none" strike="noStrike" baseline="0" dirty="0" err="1">
                <a:latin typeface="FreeMono"/>
              </a:rPr>
              <a:t>fillna</a:t>
            </a:r>
            <a:r>
              <a:rPr lang="en-US" sz="1800" b="0" i="0" u="none" strike="noStrike" baseline="0" dirty="0">
                <a:latin typeface="FreeMono"/>
              </a:rPr>
              <a:t>() </a:t>
            </a:r>
            <a:r>
              <a:rPr lang="en-US" sz="1800" b="0" i="0" u="none" strike="noStrike" baseline="0" dirty="0">
                <a:latin typeface="PalatinoLinotype-Roman"/>
              </a:rPr>
              <a:t>method to replace </a:t>
            </a:r>
            <a:r>
              <a:rPr lang="en-US" sz="1800" b="0" i="0" u="none" strike="noStrike" baseline="0" dirty="0" err="1">
                <a:latin typeface="PalatinoLinotype-Roman"/>
              </a:rPr>
              <a:t>NaN</a:t>
            </a:r>
            <a:r>
              <a:rPr lang="en-US" sz="1800" b="0" i="0" u="none" strike="noStrike" baseline="0" dirty="0">
                <a:latin typeface="PalatinoLinotype-Roman"/>
              </a:rPr>
              <a:t> values with any particular values.</a:t>
            </a:r>
          </a:p>
          <a:p>
            <a:pPr algn="l"/>
            <a:endParaRPr lang="en-IN" sz="1800" b="0" i="0" u="none" strike="noStrike" baseline="0" dirty="0">
              <a:latin typeface="PalatinoLinotype-Roman"/>
            </a:endParaRPr>
          </a:p>
          <a:p>
            <a:pPr algn="l"/>
            <a:r>
              <a:rPr lang="en-IN" dirty="0">
                <a:latin typeface="PalatinoLinotype-Roman"/>
              </a:rPr>
              <a:t>E</a:t>
            </a:r>
            <a:r>
              <a:rPr lang="en-IN" sz="1800" b="0" i="0" u="none" strike="noStrike" baseline="0" dirty="0">
                <a:latin typeface="PalatinoLinotype-Roman"/>
              </a:rPr>
              <a:t>xample:</a:t>
            </a:r>
          </a:p>
          <a:p>
            <a:pPr algn="l"/>
            <a:r>
              <a:rPr lang="en-IN" sz="1800" b="0" i="0" u="none" strike="noStrike" baseline="0" dirty="0" err="1">
                <a:latin typeface="FreeMono"/>
              </a:rPr>
              <a:t>filledDf</a:t>
            </a:r>
            <a:r>
              <a:rPr lang="en-IN" sz="1800" b="0" i="0" u="none" strike="noStrike" baseline="0" dirty="0">
                <a:latin typeface="FreeMono"/>
              </a:rPr>
              <a:t> = </a:t>
            </a:r>
            <a:r>
              <a:rPr lang="en-IN" sz="1800" b="0" i="0" u="none" strike="noStrike" baseline="0" dirty="0" err="1">
                <a:latin typeface="FreeMono"/>
              </a:rPr>
              <a:t>dfx.fillna</a:t>
            </a:r>
            <a:r>
              <a:rPr lang="en-IN" sz="1800" b="0" i="0" u="none" strike="noStrike" baseline="0" dirty="0">
                <a:latin typeface="FreeMono"/>
              </a:rPr>
              <a:t>(0)</a:t>
            </a:r>
          </a:p>
          <a:p>
            <a:pPr algn="l"/>
            <a:r>
              <a:rPr lang="en-IN" sz="1800" b="0" i="0" u="none" strike="noStrike" baseline="0" dirty="0" err="1">
                <a:latin typeface="FreeMono"/>
              </a:rPr>
              <a:t>filledDf</a:t>
            </a:r>
            <a:endParaRPr lang="en-IN" sz="1800" b="0" i="0" u="none" strike="noStrike" baseline="0" dirty="0">
              <a:latin typeface="FreeMono"/>
            </a:endParaRPr>
          </a:p>
          <a:p>
            <a:pPr algn="l"/>
            <a:endParaRPr lang="en-IN" dirty="0">
              <a:latin typeface="FreeMono"/>
            </a:endParaRPr>
          </a:p>
          <a:p>
            <a:pPr algn="l"/>
            <a:endParaRPr lang="en-IN" sz="1800" b="0" i="0" u="none" strike="noStrike" baseline="0" dirty="0">
              <a:latin typeface="FreeMono"/>
            </a:endParaRPr>
          </a:p>
          <a:p>
            <a:pPr algn="l"/>
            <a:endParaRPr lang="en-IN" dirty="0">
              <a:latin typeface="FreeMono"/>
            </a:endParaRPr>
          </a:p>
          <a:p>
            <a:pPr algn="l"/>
            <a:endParaRPr lang="en-IN" sz="1800" b="0" i="0" u="none" strike="noStrike" baseline="0" dirty="0">
              <a:latin typeface="FreeMono"/>
            </a:endParaRPr>
          </a:p>
          <a:p>
            <a:pPr algn="l"/>
            <a:r>
              <a:rPr lang="en-IN" dirty="0"/>
              <a:t># Fill missing values with a specific constant</a:t>
            </a:r>
          </a:p>
          <a:p>
            <a:pPr algn="l"/>
            <a:r>
              <a:rPr lang="en-IN" dirty="0" err="1"/>
              <a:t>df</a:t>
            </a:r>
            <a:r>
              <a:rPr lang="en-IN" dirty="0"/>
              <a:t>['</a:t>
            </a:r>
            <a:r>
              <a:rPr lang="en-IN" dirty="0" err="1"/>
              <a:t>Column_Name</a:t>
            </a:r>
            <a:r>
              <a:rPr lang="en-IN" dirty="0"/>
              <a:t>'].</a:t>
            </a:r>
            <a:r>
              <a:rPr lang="en-IN" dirty="0" err="1"/>
              <a:t>fillna</a:t>
            </a:r>
            <a:r>
              <a:rPr lang="en-IN" dirty="0"/>
              <a:t>(value=0, </a:t>
            </a:r>
            <a:r>
              <a:rPr lang="en-IN" dirty="0" err="1"/>
              <a:t>inplace</a:t>
            </a:r>
            <a:r>
              <a:rPr lang="en-IN" dirty="0"/>
              <a:t>=True)</a:t>
            </a:r>
          </a:p>
          <a:p>
            <a:pPr algn="l"/>
            <a:endParaRPr lang="en-IN" dirty="0"/>
          </a:p>
          <a:p>
            <a:pPr algn="l"/>
            <a:r>
              <a:rPr lang="en-IN" dirty="0"/>
              <a:t># Fill missing values with the mean of the column</a:t>
            </a:r>
          </a:p>
          <a:p>
            <a:pPr algn="l"/>
            <a:r>
              <a:rPr lang="en-IN" dirty="0" err="1"/>
              <a:t>df</a:t>
            </a:r>
            <a:r>
              <a:rPr lang="en-IN" dirty="0"/>
              <a:t>['</a:t>
            </a:r>
            <a:r>
              <a:rPr lang="en-IN" dirty="0" err="1"/>
              <a:t>Column_Name</a:t>
            </a:r>
            <a:r>
              <a:rPr lang="en-IN" dirty="0"/>
              <a:t>'].</a:t>
            </a:r>
            <a:r>
              <a:rPr lang="en-IN" dirty="0" err="1"/>
              <a:t>fillna</a:t>
            </a:r>
            <a:r>
              <a:rPr lang="en-IN" dirty="0"/>
              <a:t>(</a:t>
            </a:r>
            <a:r>
              <a:rPr lang="en-IN" dirty="0" err="1"/>
              <a:t>df</a:t>
            </a:r>
            <a:r>
              <a:rPr lang="en-IN" dirty="0"/>
              <a:t>['</a:t>
            </a:r>
            <a:r>
              <a:rPr lang="en-IN" dirty="0" err="1"/>
              <a:t>Column_Name</a:t>
            </a:r>
            <a:r>
              <a:rPr lang="en-IN" dirty="0"/>
              <a:t>'].mean(), </a:t>
            </a:r>
            <a:r>
              <a:rPr lang="en-IN" dirty="0" err="1"/>
              <a:t>inplace</a:t>
            </a:r>
            <a:r>
              <a:rPr lang="en-IN" dirty="0"/>
              <a:t>=True)</a:t>
            </a:r>
          </a:p>
          <a:p>
            <a:pPr algn="l"/>
            <a:endParaRPr lang="en-IN" dirty="0"/>
          </a:p>
          <a:p>
            <a:pPr algn="l"/>
            <a:r>
              <a:rPr lang="en-IN" dirty="0"/>
              <a:t># Fill missing values with the most frequent value in the column</a:t>
            </a:r>
          </a:p>
          <a:p>
            <a:pPr algn="l"/>
            <a:r>
              <a:rPr lang="en-IN" dirty="0" err="1"/>
              <a:t>df</a:t>
            </a:r>
            <a:r>
              <a:rPr lang="en-IN" dirty="0"/>
              <a:t>['</a:t>
            </a:r>
            <a:r>
              <a:rPr lang="en-IN" dirty="0" err="1"/>
              <a:t>Column_Name</a:t>
            </a:r>
            <a:r>
              <a:rPr lang="en-IN" dirty="0"/>
              <a:t>'].</a:t>
            </a:r>
            <a:r>
              <a:rPr lang="en-IN" dirty="0" err="1"/>
              <a:t>fillna</a:t>
            </a:r>
            <a:r>
              <a:rPr lang="en-IN" dirty="0"/>
              <a:t>(</a:t>
            </a:r>
            <a:r>
              <a:rPr lang="en-IN" dirty="0" err="1"/>
              <a:t>df</a:t>
            </a:r>
            <a:r>
              <a:rPr lang="en-IN" dirty="0"/>
              <a:t>['</a:t>
            </a:r>
            <a:r>
              <a:rPr lang="en-IN" dirty="0" err="1"/>
              <a:t>Column_Name</a:t>
            </a:r>
            <a:r>
              <a:rPr lang="en-IN" dirty="0"/>
              <a:t>'].mode()[0], </a:t>
            </a:r>
            <a:r>
              <a:rPr lang="en-IN" dirty="0" err="1"/>
              <a:t>inplace</a:t>
            </a:r>
            <a:r>
              <a:rPr lang="en-IN" dirty="0"/>
              <a:t>=True)</a:t>
            </a:r>
          </a:p>
          <a:p>
            <a:pPr algn="l"/>
            <a:endParaRPr lang="en-IN" dirty="0"/>
          </a:p>
        </p:txBody>
      </p:sp>
      <p:pic>
        <p:nvPicPr>
          <p:cNvPr id="4" name="Picture 3">
            <a:extLst>
              <a:ext uri="{FF2B5EF4-FFF2-40B4-BE49-F238E27FC236}">
                <a16:creationId xmlns:a16="http://schemas.microsoft.com/office/drawing/2014/main" id="{201ACE33-C02F-EDFF-08D4-66BADCAE44E6}"/>
              </a:ext>
            </a:extLst>
          </p:cNvPr>
          <p:cNvPicPr>
            <a:picLocks noChangeAspect="1"/>
          </p:cNvPicPr>
          <p:nvPr/>
        </p:nvPicPr>
        <p:blipFill>
          <a:blip r:embed="rId2"/>
          <a:stretch>
            <a:fillRect/>
          </a:stretch>
        </p:blipFill>
        <p:spPr>
          <a:xfrm>
            <a:off x="3422764" y="1700808"/>
            <a:ext cx="3365858" cy="1897588"/>
          </a:xfrm>
          <a:prstGeom prst="rect">
            <a:avLst/>
          </a:prstGeom>
        </p:spPr>
      </p:pic>
    </p:spTree>
    <p:extLst>
      <p:ext uri="{BB962C8B-B14F-4D97-AF65-F5344CB8AC3E}">
        <p14:creationId xmlns:p14="http://schemas.microsoft.com/office/powerpoint/2010/main" val="32410774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C89F-0CC0-B6F0-A9C2-8944F4C0D488}"/>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5558E468-F720-951D-911D-974259A3C953}"/>
              </a:ext>
            </a:extLst>
          </p:cNvPr>
          <p:cNvSpPr>
            <a:spLocks noGrp="1"/>
          </p:cNvSpPr>
          <p:nvPr>
            <p:ph type="body" idx="1"/>
          </p:nvPr>
        </p:nvSpPr>
        <p:spPr>
          <a:xfrm>
            <a:off x="425608" y="980728"/>
            <a:ext cx="9109408" cy="6155531"/>
          </a:xfrm>
        </p:spPr>
        <p:txBody>
          <a:bodyPr/>
          <a:lstStyle/>
          <a:p>
            <a:r>
              <a:rPr lang="en-IN" sz="1600" dirty="0"/>
              <a:t>import pandas as pd</a:t>
            </a:r>
          </a:p>
          <a:p>
            <a:r>
              <a:rPr lang="en-IN" sz="1600" dirty="0"/>
              <a:t>import </a:t>
            </a:r>
            <a:r>
              <a:rPr lang="en-IN" sz="1600" dirty="0" err="1"/>
              <a:t>numpy</a:t>
            </a:r>
            <a:r>
              <a:rPr lang="en-IN" sz="1600" dirty="0"/>
              <a:t> as np</a:t>
            </a:r>
          </a:p>
          <a:p>
            <a:endParaRPr lang="en-IN" sz="1600" dirty="0"/>
          </a:p>
          <a:p>
            <a:r>
              <a:rPr lang="en-IN" sz="1600" dirty="0"/>
              <a:t>data = {</a:t>
            </a:r>
          </a:p>
          <a:p>
            <a:r>
              <a:rPr lang="en-IN" sz="1600" dirty="0"/>
              <a:t>    'A': [1, 2, </a:t>
            </a:r>
            <a:r>
              <a:rPr lang="en-IN" sz="1600" dirty="0" err="1"/>
              <a:t>np.nan</a:t>
            </a:r>
            <a:r>
              <a:rPr lang="en-IN" sz="1600" dirty="0"/>
              <a:t>, 4, 5],       'B': ['a', </a:t>
            </a:r>
            <a:r>
              <a:rPr lang="en-IN" sz="1600" dirty="0" err="1"/>
              <a:t>np.nan</a:t>
            </a:r>
            <a:r>
              <a:rPr lang="en-IN" sz="1600" dirty="0"/>
              <a:t>, 'c', 'd', 'e’],      'C': [10, 20, </a:t>
            </a:r>
            <a:r>
              <a:rPr lang="en-IN" sz="1600" dirty="0" err="1"/>
              <a:t>np.nan</a:t>
            </a:r>
            <a:r>
              <a:rPr lang="en-IN" sz="1600" dirty="0"/>
              <a:t>, </a:t>
            </a:r>
            <a:r>
              <a:rPr lang="en-IN" sz="1600" dirty="0" err="1"/>
              <a:t>np.nan</a:t>
            </a:r>
            <a:r>
              <a:rPr lang="en-IN" sz="1600" dirty="0"/>
              <a:t>, 50],</a:t>
            </a:r>
          </a:p>
          <a:p>
            <a:r>
              <a:rPr lang="en-IN" sz="1600" dirty="0"/>
              <a:t>    'D': [</a:t>
            </a:r>
            <a:r>
              <a:rPr lang="en-IN" sz="1600" dirty="0" err="1"/>
              <a:t>np.nan</a:t>
            </a:r>
            <a:r>
              <a:rPr lang="en-IN" sz="1600" dirty="0"/>
              <a:t>, 'Yes', 'No', 'Yes', </a:t>
            </a:r>
            <a:r>
              <a:rPr lang="en-IN" sz="1600" dirty="0" err="1"/>
              <a:t>np.nan</a:t>
            </a:r>
            <a:r>
              <a:rPr lang="en-IN" sz="1600" dirty="0"/>
              <a:t>]</a:t>
            </a:r>
          </a:p>
          <a:p>
            <a:r>
              <a:rPr lang="en-IN" sz="1600" dirty="0"/>
              <a:t>}</a:t>
            </a:r>
          </a:p>
          <a:p>
            <a:endParaRPr lang="en-IN" sz="1600" dirty="0"/>
          </a:p>
          <a:p>
            <a:r>
              <a:rPr lang="en-IN" sz="1600" dirty="0" err="1"/>
              <a:t>df</a:t>
            </a:r>
            <a:r>
              <a:rPr lang="en-IN" sz="1600" dirty="0"/>
              <a:t> = </a:t>
            </a:r>
            <a:r>
              <a:rPr lang="en-IN" sz="1600" dirty="0" err="1"/>
              <a:t>pd.DataFrame</a:t>
            </a:r>
            <a:r>
              <a:rPr lang="en-IN" sz="1600" dirty="0"/>
              <a:t>(data)</a:t>
            </a:r>
          </a:p>
          <a:p>
            <a:endParaRPr lang="en-IN" sz="1600" dirty="0"/>
          </a:p>
          <a:p>
            <a:r>
              <a:rPr lang="en-IN" sz="1600" dirty="0"/>
              <a:t># 1. Fill missing numerical values with the mean of the column</a:t>
            </a:r>
          </a:p>
          <a:p>
            <a:r>
              <a:rPr lang="en-IN" sz="1600" dirty="0" err="1"/>
              <a:t>df_filled_mean</a:t>
            </a:r>
            <a:r>
              <a:rPr lang="en-IN" sz="1600" dirty="0"/>
              <a:t> = </a:t>
            </a:r>
            <a:r>
              <a:rPr lang="en-IN" sz="1600" dirty="0" err="1"/>
              <a:t>df.copy</a:t>
            </a:r>
            <a:r>
              <a:rPr lang="en-IN" sz="1600" dirty="0"/>
              <a:t>()</a:t>
            </a:r>
          </a:p>
          <a:p>
            <a:r>
              <a:rPr lang="en-IN" sz="1600" dirty="0" err="1"/>
              <a:t>df_filled_mean</a:t>
            </a:r>
            <a:r>
              <a:rPr lang="en-IN" sz="1600" dirty="0"/>
              <a:t>['A'].</a:t>
            </a:r>
            <a:r>
              <a:rPr lang="en-IN" sz="1600" dirty="0" err="1"/>
              <a:t>fillna</a:t>
            </a:r>
            <a:r>
              <a:rPr lang="en-IN" sz="1600" dirty="0"/>
              <a:t>(</a:t>
            </a:r>
            <a:r>
              <a:rPr lang="en-IN" sz="1600" dirty="0" err="1"/>
              <a:t>df_filled_mean</a:t>
            </a:r>
            <a:r>
              <a:rPr lang="en-IN" sz="1600" dirty="0"/>
              <a:t>['A'].mean(), </a:t>
            </a:r>
            <a:r>
              <a:rPr lang="en-IN" sz="1600" dirty="0" err="1"/>
              <a:t>inplace</a:t>
            </a:r>
            <a:r>
              <a:rPr lang="en-IN" sz="1600" dirty="0"/>
              <a:t>=True)</a:t>
            </a:r>
          </a:p>
          <a:p>
            <a:r>
              <a:rPr lang="en-IN" sz="1600" dirty="0" err="1"/>
              <a:t>df_filled_mean</a:t>
            </a:r>
            <a:r>
              <a:rPr lang="en-IN" sz="1600" dirty="0"/>
              <a:t>['C'].</a:t>
            </a:r>
            <a:r>
              <a:rPr lang="en-IN" sz="1600" dirty="0" err="1"/>
              <a:t>fillna</a:t>
            </a:r>
            <a:r>
              <a:rPr lang="en-IN" sz="1600" dirty="0"/>
              <a:t>(</a:t>
            </a:r>
            <a:r>
              <a:rPr lang="en-IN" sz="1600" dirty="0" err="1"/>
              <a:t>df_filled_mean</a:t>
            </a:r>
            <a:r>
              <a:rPr lang="en-IN" sz="1600" dirty="0"/>
              <a:t>['C'].mean(), </a:t>
            </a:r>
            <a:r>
              <a:rPr lang="en-IN" sz="1600" dirty="0" err="1"/>
              <a:t>inplace</a:t>
            </a:r>
            <a:r>
              <a:rPr lang="en-IN" sz="1600" dirty="0"/>
              <a:t>=True)</a:t>
            </a:r>
          </a:p>
          <a:p>
            <a:endParaRPr lang="en-IN" sz="1600" dirty="0"/>
          </a:p>
          <a:p>
            <a:r>
              <a:rPr lang="en-IN" sz="1600" dirty="0"/>
              <a:t># 2. Fill missing categorical values with the most frequent value (mode)</a:t>
            </a:r>
          </a:p>
          <a:p>
            <a:r>
              <a:rPr lang="en-IN" sz="1600" dirty="0" err="1"/>
              <a:t>df_filled_mode</a:t>
            </a:r>
            <a:r>
              <a:rPr lang="en-IN" sz="1600" dirty="0"/>
              <a:t> = </a:t>
            </a:r>
            <a:r>
              <a:rPr lang="en-IN" sz="1600" dirty="0" err="1"/>
              <a:t>df.copy</a:t>
            </a:r>
            <a:r>
              <a:rPr lang="en-IN" sz="1600" dirty="0"/>
              <a:t>()</a:t>
            </a:r>
          </a:p>
          <a:p>
            <a:r>
              <a:rPr lang="en-IN" sz="1600" dirty="0" err="1"/>
              <a:t>df_filled_mode</a:t>
            </a:r>
            <a:r>
              <a:rPr lang="en-IN" sz="1600" dirty="0"/>
              <a:t>['B'].</a:t>
            </a:r>
            <a:r>
              <a:rPr lang="en-IN" sz="1600" dirty="0" err="1"/>
              <a:t>fillna</a:t>
            </a:r>
            <a:r>
              <a:rPr lang="en-IN" sz="1600" dirty="0"/>
              <a:t>(</a:t>
            </a:r>
            <a:r>
              <a:rPr lang="en-IN" sz="1600" dirty="0" err="1"/>
              <a:t>df_filled_mode</a:t>
            </a:r>
            <a:r>
              <a:rPr lang="en-IN" sz="1600" dirty="0"/>
              <a:t>['B'].mode()[0], </a:t>
            </a:r>
            <a:r>
              <a:rPr lang="en-IN" sz="1600" dirty="0" err="1"/>
              <a:t>inplace</a:t>
            </a:r>
            <a:r>
              <a:rPr lang="en-IN" sz="1600" dirty="0"/>
              <a:t>=True)</a:t>
            </a:r>
          </a:p>
          <a:p>
            <a:r>
              <a:rPr lang="en-IN" sz="1600" dirty="0" err="1"/>
              <a:t>df_filled_mode</a:t>
            </a:r>
            <a:r>
              <a:rPr lang="en-IN" sz="1600" dirty="0"/>
              <a:t>['D'].</a:t>
            </a:r>
            <a:r>
              <a:rPr lang="en-IN" sz="1600" dirty="0" err="1"/>
              <a:t>fillna</a:t>
            </a:r>
            <a:r>
              <a:rPr lang="en-IN" sz="1600" dirty="0"/>
              <a:t>(</a:t>
            </a:r>
            <a:r>
              <a:rPr lang="en-IN" sz="1600" dirty="0" err="1"/>
              <a:t>df_filled_mode</a:t>
            </a:r>
            <a:r>
              <a:rPr lang="en-IN" sz="1600" dirty="0"/>
              <a:t>['D'].mode()[0], </a:t>
            </a:r>
            <a:r>
              <a:rPr lang="en-IN" sz="1600" dirty="0" err="1"/>
              <a:t>inplace</a:t>
            </a:r>
            <a:r>
              <a:rPr lang="en-IN" sz="1600" dirty="0"/>
              <a:t>=True)</a:t>
            </a:r>
          </a:p>
          <a:p>
            <a:endParaRPr lang="en-IN" sz="1600" dirty="0"/>
          </a:p>
          <a:p>
            <a:r>
              <a:rPr lang="en-IN" sz="1600" dirty="0"/>
              <a:t>print("</a:t>
            </a:r>
            <a:r>
              <a:rPr lang="en-IN" sz="1600" dirty="0" err="1"/>
              <a:t>DataFrame</a:t>
            </a:r>
            <a:r>
              <a:rPr lang="en-IN" sz="1600" dirty="0"/>
              <a:t> with missing values:")     print(</a:t>
            </a:r>
            <a:r>
              <a:rPr lang="en-IN" sz="1600" dirty="0" err="1"/>
              <a:t>df</a:t>
            </a:r>
            <a:r>
              <a:rPr lang="en-IN" sz="1600" dirty="0"/>
              <a:t>)</a:t>
            </a:r>
          </a:p>
          <a:p>
            <a:r>
              <a:rPr lang="en-IN" sz="1600" dirty="0"/>
              <a:t>print("\</a:t>
            </a:r>
            <a:r>
              <a:rPr lang="en-IN" sz="1600" dirty="0" err="1"/>
              <a:t>nDataFrame</a:t>
            </a:r>
            <a:r>
              <a:rPr lang="en-IN" sz="1600" dirty="0"/>
              <a:t> after filling missing numerical values with mean:")  print(</a:t>
            </a:r>
            <a:r>
              <a:rPr lang="en-IN" sz="1600" dirty="0" err="1"/>
              <a:t>df_filled_mean</a:t>
            </a:r>
            <a:r>
              <a:rPr lang="en-IN" sz="1600" dirty="0"/>
              <a:t>)</a:t>
            </a:r>
          </a:p>
          <a:p>
            <a:r>
              <a:rPr lang="en-IN" sz="1600" dirty="0"/>
              <a:t>print("\</a:t>
            </a:r>
            <a:r>
              <a:rPr lang="en-IN" sz="1600" dirty="0" err="1"/>
              <a:t>nDataFrame</a:t>
            </a:r>
            <a:r>
              <a:rPr lang="en-IN" sz="1600" dirty="0"/>
              <a:t> after filling missing categorical values with mode:")    print(</a:t>
            </a:r>
            <a:r>
              <a:rPr lang="en-IN" sz="1600" dirty="0" err="1"/>
              <a:t>df_filled_mode</a:t>
            </a:r>
            <a:r>
              <a:rPr lang="en-IN" sz="1600" dirty="0"/>
              <a:t>)</a:t>
            </a:r>
          </a:p>
          <a:p>
            <a:endParaRPr lang="en-IN" sz="1600" dirty="0"/>
          </a:p>
          <a:p>
            <a:endParaRPr lang="en-IN" sz="1600" dirty="0"/>
          </a:p>
        </p:txBody>
      </p:sp>
    </p:spTree>
    <p:extLst>
      <p:ext uri="{BB962C8B-B14F-4D97-AF65-F5344CB8AC3E}">
        <p14:creationId xmlns:p14="http://schemas.microsoft.com/office/powerpoint/2010/main" val="7074483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0A78-31A0-2A61-9B17-1116D33B6274}"/>
              </a:ext>
            </a:extLst>
          </p:cNvPr>
          <p:cNvSpPr>
            <a:spLocks noGrp="1"/>
          </p:cNvSpPr>
          <p:nvPr>
            <p:ph type="title"/>
          </p:nvPr>
        </p:nvSpPr>
        <p:spPr>
          <a:xfrm>
            <a:off x="442976" y="435864"/>
            <a:ext cx="11306047" cy="338554"/>
          </a:xfrm>
        </p:spPr>
        <p:txBody>
          <a:bodyPr/>
          <a:lstStyle/>
          <a:p>
            <a:r>
              <a:rPr lang="en-US" dirty="0"/>
              <a:t>Output</a:t>
            </a:r>
            <a:endParaRPr lang="en-IN" dirty="0"/>
          </a:p>
        </p:txBody>
      </p:sp>
      <p:sp>
        <p:nvSpPr>
          <p:cNvPr id="3" name="Text Placeholder 2">
            <a:extLst>
              <a:ext uri="{FF2B5EF4-FFF2-40B4-BE49-F238E27FC236}">
                <a16:creationId xmlns:a16="http://schemas.microsoft.com/office/drawing/2014/main" id="{640B795E-2F2D-8077-8C49-FFA9B4C20C2A}"/>
              </a:ext>
            </a:extLst>
          </p:cNvPr>
          <p:cNvSpPr>
            <a:spLocks noGrp="1"/>
          </p:cNvSpPr>
          <p:nvPr>
            <p:ph type="body" idx="1"/>
          </p:nvPr>
        </p:nvSpPr>
        <p:spPr>
          <a:xfrm>
            <a:off x="434881" y="1124744"/>
            <a:ext cx="9261520" cy="4896544"/>
          </a:xfrm>
        </p:spPr>
        <p:txBody>
          <a:bodyPr/>
          <a:lstStyle/>
          <a:p>
            <a:endParaRPr lang="en-IN" dirty="0"/>
          </a:p>
        </p:txBody>
      </p:sp>
      <p:pic>
        <p:nvPicPr>
          <p:cNvPr id="4" name="Picture 3">
            <a:extLst>
              <a:ext uri="{FF2B5EF4-FFF2-40B4-BE49-F238E27FC236}">
                <a16:creationId xmlns:a16="http://schemas.microsoft.com/office/drawing/2014/main" id="{42874D3F-257C-7F33-2E53-47F180250918}"/>
              </a:ext>
            </a:extLst>
          </p:cNvPr>
          <p:cNvPicPr>
            <a:picLocks noChangeAspect="1"/>
          </p:cNvPicPr>
          <p:nvPr/>
        </p:nvPicPr>
        <p:blipFill>
          <a:blip r:embed="rId2"/>
          <a:stretch>
            <a:fillRect/>
          </a:stretch>
        </p:blipFill>
        <p:spPr>
          <a:xfrm>
            <a:off x="434881" y="1124744"/>
            <a:ext cx="3860919" cy="1760892"/>
          </a:xfrm>
          <a:prstGeom prst="rect">
            <a:avLst/>
          </a:prstGeom>
        </p:spPr>
      </p:pic>
      <p:pic>
        <p:nvPicPr>
          <p:cNvPr id="5" name="Picture 4">
            <a:extLst>
              <a:ext uri="{FF2B5EF4-FFF2-40B4-BE49-F238E27FC236}">
                <a16:creationId xmlns:a16="http://schemas.microsoft.com/office/drawing/2014/main" id="{6D0077BD-8F97-A89F-C6D3-8CA143A39637}"/>
              </a:ext>
            </a:extLst>
          </p:cNvPr>
          <p:cNvPicPr>
            <a:picLocks noChangeAspect="1"/>
          </p:cNvPicPr>
          <p:nvPr/>
        </p:nvPicPr>
        <p:blipFill>
          <a:blip r:embed="rId3"/>
          <a:stretch>
            <a:fillRect/>
          </a:stretch>
        </p:blipFill>
        <p:spPr>
          <a:xfrm>
            <a:off x="1847528" y="2885636"/>
            <a:ext cx="7288484" cy="1767681"/>
          </a:xfrm>
          <a:prstGeom prst="rect">
            <a:avLst/>
          </a:prstGeom>
        </p:spPr>
      </p:pic>
      <p:pic>
        <p:nvPicPr>
          <p:cNvPr id="6" name="Picture 5">
            <a:extLst>
              <a:ext uri="{FF2B5EF4-FFF2-40B4-BE49-F238E27FC236}">
                <a16:creationId xmlns:a16="http://schemas.microsoft.com/office/drawing/2014/main" id="{951E6C5A-7BE3-EAF7-1CB4-8BE83AF0AFBC}"/>
              </a:ext>
            </a:extLst>
          </p:cNvPr>
          <p:cNvPicPr>
            <a:picLocks noChangeAspect="1"/>
          </p:cNvPicPr>
          <p:nvPr/>
        </p:nvPicPr>
        <p:blipFill>
          <a:blip r:embed="rId4"/>
          <a:stretch>
            <a:fillRect/>
          </a:stretch>
        </p:blipFill>
        <p:spPr>
          <a:xfrm>
            <a:off x="2783632" y="4710598"/>
            <a:ext cx="7592534" cy="1711538"/>
          </a:xfrm>
          <a:prstGeom prst="rect">
            <a:avLst/>
          </a:prstGeom>
        </p:spPr>
      </p:pic>
    </p:spTree>
    <p:extLst>
      <p:ext uri="{BB962C8B-B14F-4D97-AF65-F5344CB8AC3E}">
        <p14:creationId xmlns:p14="http://schemas.microsoft.com/office/powerpoint/2010/main" val="12827617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4FE24-39C8-12F4-1DE3-047E8868B4C8}"/>
              </a:ext>
            </a:extLst>
          </p:cNvPr>
          <p:cNvSpPr>
            <a:spLocks noGrp="1"/>
          </p:cNvSpPr>
          <p:nvPr>
            <p:ph type="title"/>
          </p:nvPr>
        </p:nvSpPr>
        <p:spPr>
          <a:xfrm>
            <a:off x="442976" y="435864"/>
            <a:ext cx="11306047" cy="338554"/>
          </a:xfrm>
        </p:spPr>
        <p:txBody>
          <a:bodyPr/>
          <a:lstStyle/>
          <a:p>
            <a:r>
              <a:rPr lang="en-US" dirty="0"/>
              <a:t>Backward and Forward Filling</a:t>
            </a:r>
            <a:endParaRPr lang="en-IN" dirty="0"/>
          </a:p>
        </p:txBody>
      </p:sp>
      <p:sp>
        <p:nvSpPr>
          <p:cNvPr id="3" name="Text Placeholder 2">
            <a:extLst>
              <a:ext uri="{FF2B5EF4-FFF2-40B4-BE49-F238E27FC236}">
                <a16:creationId xmlns:a16="http://schemas.microsoft.com/office/drawing/2014/main" id="{142DB0A9-5ABA-2EB1-27F4-2B089B99DD5C}"/>
              </a:ext>
            </a:extLst>
          </p:cNvPr>
          <p:cNvSpPr>
            <a:spLocks noGrp="1"/>
          </p:cNvSpPr>
          <p:nvPr>
            <p:ph type="body" idx="1"/>
          </p:nvPr>
        </p:nvSpPr>
        <p:spPr>
          <a:xfrm>
            <a:off x="466640" y="1290954"/>
            <a:ext cx="10679379" cy="2769989"/>
          </a:xfrm>
        </p:spPr>
        <p:txBody>
          <a:bodyPr/>
          <a:lstStyle/>
          <a:p>
            <a:r>
              <a:rPr lang="en-US" sz="1800" b="0" i="0" u="none" strike="noStrike" baseline="0" dirty="0" err="1">
                <a:latin typeface="PalatinoLinotype-Roman"/>
              </a:rPr>
              <a:t>NaN</a:t>
            </a:r>
            <a:r>
              <a:rPr lang="en-US" sz="1800" b="0" i="0" u="none" strike="noStrike" baseline="0" dirty="0">
                <a:latin typeface="PalatinoLinotype-Roman"/>
              </a:rPr>
              <a:t> values can be filled based on the last known values.</a:t>
            </a:r>
          </a:p>
          <a:p>
            <a:endParaRPr lang="en-US" dirty="0">
              <a:latin typeface="PalatinoLinotype-Roman"/>
            </a:endParaRPr>
          </a:p>
          <a:p>
            <a:r>
              <a:rPr lang="en-US" sz="1800" b="0" i="0" u="none" strike="noStrike" baseline="0" dirty="0">
                <a:latin typeface="PalatinoLinotype-Roman"/>
              </a:rPr>
              <a:t># Forward fill missing values with the previous valid value</a:t>
            </a:r>
          </a:p>
          <a:p>
            <a:r>
              <a:rPr lang="en-US" sz="1800" b="0" i="0" u="none" strike="noStrike" baseline="0" dirty="0" err="1">
                <a:latin typeface="PalatinoLinotype-Roman"/>
              </a:rPr>
              <a:t>df.fillna</a:t>
            </a:r>
            <a:r>
              <a:rPr lang="en-US" sz="1800" b="0" i="0" u="none" strike="noStrike" baseline="0" dirty="0">
                <a:latin typeface="PalatinoLinotype-Roman"/>
              </a:rPr>
              <a:t>(method='</a:t>
            </a:r>
            <a:r>
              <a:rPr lang="en-US" sz="1800" b="0" i="0" u="none" strike="noStrike" baseline="0" dirty="0" err="1">
                <a:latin typeface="PalatinoLinotype-Roman"/>
              </a:rPr>
              <a:t>ffill</a:t>
            </a:r>
            <a:r>
              <a:rPr lang="en-US" sz="1800" b="0" i="0" u="none" strike="noStrike" baseline="0" dirty="0">
                <a:latin typeface="PalatinoLinotype-Roman"/>
              </a:rPr>
              <a:t>', </a:t>
            </a:r>
            <a:r>
              <a:rPr lang="en-US" sz="1800" b="0" i="0" u="none" strike="noStrike" baseline="0" dirty="0" err="1">
                <a:latin typeface="PalatinoLinotype-Roman"/>
              </a:rPr>
              <a:t>inplace</a:t>
            </a:r>
            <a:r>
              <a:rPr lang="en-US" sz="1800" b="0" i="0" u="none" strike="noStrike" baseline="0" dirty="0">
                <a:latin typeface="PalatinoLinotype-Roman"/>
              </a:rPr>
              <a:t>=True)</a:t>
            </a:r>
          </a:p>
          <a:p>
            <a:endParaRPr lang="en-US" sz="1800" b="0" i="0" u="none" strike="noStrike" baseline="0" dirty="0">
              <a:latin typeface="PalatinoLinotype-Roman"/>
            </a:endParaRPr>
          </a:p>
          <a:p>
            <a:r>
              <a:rPr lang="en-US" sz="1800" b="0" i="0" u="none" strike="noStrike" baseline="0" dirty="0">
                <a:latin typeface="PalatinoLinotype-Roman"/>
              </a:rPr>
              <a:t># Backward fill missing values with the next valid value</a:t>
            </a:r>
          </a:p>
          <a:p>
            <a:r>
              <a:rPr lang="en-US" sz="1800" b="0" i="0" u="none" strike="noStrike" baseline="0" dirty="0" err="1">
                <a:latin typeface="PalatinoLinotype-Roman"/>
              </a:rPr>
              <a:t>df.fillna</a:t>
            </a:r>
            <a:r>
              <a:rPr lang="en-US" sz="1800" b="0" i="0" u="none" strike="noStrike" baseline="0" dirty="0">
                <a:latin typeface="PalatinoLinotype-Roman"/>
              </a:rPr>
              <a:t>(method='</a:t>
            </a:r>
            <a:r>
              <a:rPr lang="en-US" sz="1800" b="0" i="0" u="none" strike="noStrike" baseline="0" dirty="0" err="1">
                <a:latin typeface="PalatinoLinotype-Roman"/>
              </a:rPr>
              <a:t>bfill</a:t>
            </a:r>
            <a:r>
              <a:rPr lang="en-US" sz="1800" b="0" i="0" u="none" strike="noStrike" baseline="0" dirty="0">
                <a:latin typeface="PalatinoLinotype-Roman"/>
              </a:rPr>
              <a:t>', </a:t>
            </a:r>
            <a:r>
              <a:rPr lang="en-US" sz="1800" b="0" i="0" u="none" strike="noStrike" baseline="0" dirty="0" err="1">
                <a:latin typeface="PalatinoLinotype-Roman"/>
              </a:rPr>
              <a:t>inplace</a:t>
            </a:r>
            <a:r>
              <a:rPr lang="en-US" sz="1800" b="0" i="0" u="none" strike="noStrike" baseline="0" dirty="0">
                <a:latin typeface="PalatinoLinotype-Roman"/>
              </a:rPr>
              <a:t>=True)</a:t>
            </a:r>
          </a:p>
          <a:p>
            <a:endParaRPr lang="en-US" dirty="0">
              <a:latin typeface="PalatinoLinotype-Roman"/>
            </a:endParaRPr>
          </a:p>
          <a:p>
            <a:endParaRPr lang="en-US" dirty="0">
              <a:latin typeface="PalatinoLinotype-Roman"/>
            </a:endParaRPr>
          </a:p>
          <a:p>
            <a:endParaRPr lang="en-IN" dirty="0"/>
          </a:p>
        </p:txBody>
      </p:sp>
    </p:spTree>
    <p:extLst>
      <p:ext uri="{BB962C8B-B14F-4D97-AF65-F5344CB8AC3E}">
        <p14:creationId xmlns:p14="http://schemas.microsoft.com/office/powerpoint/2010/main" val="4774460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CEA1B-774A-226E-6F7E-37C38D3EC45C}"/>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BE7A5B52-9A48-AAE8-C4DE-FE55E6A6411A}"/>
              </a:ext>
            </a:extLst>
          </p:cNvPr>
          <p:cNvSpPr>
            <a:spLocks noGrp="1"/>
          </p:cNvSpPr>
          <p:nvPr>
            <p:ph type="body" idx="1"/>
          </p:nvPr>
        </p:nvSpPr>
        <p:spPr>
          <a:xfrm>
            <a:off x="441489" y="1124744"/>
            <a:ext cx="9326920" cy="5816977"/>
          </a:xfrm>
        </p:spPr>
        <p:txBody>
          <a:bodyPr/>
          <a:lstStyle/>
          <a:p>
            <a:r>
              <a:rPr lang="en-IN" dirty="0"/>
              <a:t># Sample data with missing values</a:t>
            </a:r>
          </a:p>
          <a:p>
            <a:r>
              <a:rPr lang="en-IN" dirty="0"/>
              <a:t>data = {</a:t>
            </a:r>
          </a:p>
          <a:p>
            <a:r>
              <a:rPr lang="en-IN" dirty="0"/>
              <a:t>    'A': [1, 2, </a:t>
            </a:r>
            <a:r>
              <a:rPr lang="en-IN" dirty="0" err="1"/>
              <a:t>np.nan</a:t>
            </a:r>
            <a:r>
              <a:rPr lang="en-IN" dirty="0"/>
              <a:t>, 4, 5],      'B': ['a', </a:t>
            </a:r>
            <a:r>
              <a:rPr lang="en-IN" dirty="0" err="1"/>
              <a:t>np.nan</a:t>
            </a:r>
            <a:r>
              <a:rPr lang="en-IN" dirty="0"/>
              <a:t>, 'c', 'd', 'e’],      'C': [10, 20, </a:t>
            </a:r>
            <a:r>
              <a:rPr lang="en-IN" dirty="0" err="1"/>
              <a:t>np.nan</a:t>
            </a:r>
            <a:r>
              <a:rPr lang="en-IN" dirty="0"/>
              <a:t>, </a:t>
            </a:r>
            <a:r>
              <a:rPr lang="en-IN" dirty="0" err="1"/>
              <a:t>np.nan</a:t>
            </a:r>
            <a:r>
              <a:rPr lang="en-IN" dirty="0"/>
              <a:t>, 50],</a:t>
            </a:r>
          </a:p>
          <a:p>
            <a:r>
              <a:rPr lang="en-IN" dirty="0"/>
              <a:t>    'D': [</a:t>
            </a:r>
            <a:r>
              <a:rPr lang="en-IN" dirty="0" err="1"/>
              <a:t>np.nan</a:t>
            </a:r>
            <a:r>
              <a:rPr lang="en-IN" dirty="0"/>
              <a:t>, 'Yes', 'No', 'Yes', </a:t>
            </a:r>
            <a:r>
              <a:rPr lang="en-IN" dirty="0" err="1"/>
              <a:t>np.nan</a:t>
            </a:r>
            <a:r>
              <a:rPr lang="en-IN" dirty="0"/>
              <a:t>]</a:t>
            </a:r>
          </a:p>
          <a:p>
            <a:r>
              <a:rPr lang="en-IN" dirty="0"/>
              <a:t>}</a:t>
            </a:r>
          </a:p>
          <a:p>
            <a:r>
              <a:rPr lang="en-IN" dirty="0" err="1"/>
              <a:t>df</a:t>
            </a:r>
            <a:r>
              <a:rPr lang="en-IN" dirty="0"/>
              <a:t> = </a:t>
            </a:r>
            <a:r>
              <a:rPr lang="en-IN" dirty="0" err="1"/>
              <a:t>pd.DataFrame</a:t>
            </a:r>
            <a:r>
              <a:rPr lang="en-IN" dirty="0"/>
              <a:t>(data)</a:t>
            </a:r>
          </a:p>
          <a:p>
            <a:endParaRPr lang="en-IN" dirty="0"/>
          </a:p>
          <a:p>
            <a:r>
              <a:rPr lang="en-IN" dirty="0"/>
              <a:t># 1. Forward fill missing values in categorical columns</a:t>
            </a:r>
          </a:p>
          <a:p>
            <a:r>
              <a:rPr lang="en-IN" dirty="0" err="1"/>
              <a:t>df_ffill</a:t>
            </a:r>
            <a:r>
              <a:rPr lang="en-IN" dirty="0"/>
              <a:t> = </a:t>
            </a:r>
            <a:r>
              <a:rPr lang="en-IN" dirty="0" err="1"/>
              <a:t>df.copy</a:t>
            </a:r>
            <a:r>
              <a:rPr lang="en-IN" dirty="0"/>
              <a:t>()</a:t>
            </a:r>
          </a:p>
          <a:p>
            <a:r>
              <a:rPr lang="en-IN" dirty="0" err="1"/>
              <a:t>df_ffill</a:t>
            </a:r>
            <a:r>
              <a:rPr lang="en-IN" dirty="0"/>
              <a:t>['B'].</a:t>
            </a:r>
            <a:r>
              <a:rPr lang="en-IN" dirty="0" err="1"/>
              <a:t>fillna</a:t>
            </a:r>
            <a:r>
              <a:rPr lang="en-IN" dirty="0"/>
              <a:t>(method='</a:t>
            </a:r>
            <a:r>
              <a:rPr lang="en-IN" dirty="0" err="1"/>
              <a:t>ffill</a:t>
            </a:r>
            <a:r>
              <a:rPr lang="en-IN" dirty="0"/>
              <a:t>', </a:t>
            </a:r>
            <a:r>
              <a:rPr lang="en-IN" dirty="0" err="1"/>
              <a:t>inplace</a:t>
            </a:r>
            <a:r>
              <a:rPr lang="en-IN" dirty="0"/>
              <a:t>=True)</a:t>
            </a:r>
          </a:p>
          <a:p>
            <a:r>
              <a:rPr lang="en-IN" dirty="0" err="1"/>
              <a:t>df_ffill</a:t>
            </a:r>
            <a:r>
              <a:rPr lang="en-IN" dirty="0"/>
              <a:t>['D'].</a:t>
            </a:r>
            <a:r>
              <a:rPr lang="en-IN" dirty="0" err="1"/>
              <a:t>fillna</a:t>
            </a:r>
            <a:r>
              <a:rPr lang="en-IN" dirty="0"/>
              <a:t>(method='</a:t>
            </a:r>
            <a:r>
              <a:rPr lang="en-IN" dirty="0" err="1"/>
              <a:t>ffill</a:t>
            </a:r>
            <a:r>
              <a:rPr lang="en-IN" dirty="0"/>
              <a:t>', </a:t>
            </a:r>
            <a:r>
              <a:rPr lang="en-IN" dirty="0" err="1"/>
              <a:t>inplace</a:t>
            </a:r>
            <a:r>
              <a:rPr lang="en-IN" dirty="0"/>
              <a:t>=True)</a:t>
            </a:r>
          </a:p>
          <a:p>
            <a:endParaRPr lang="en-IN" dirty="0"/>
          </a:p>
          <a:p>
            <a:r>
              <a:rPr lang="en-IN" dirty="0"/>
              <a:t># 2. Backward fill missing values in numerical columns</a:t>
            </a:r>
          </a:p>
          <a:p>
            <a:r>
              <a:rPr lang="en-IN" dirty="0" err="1"/>
              <a:t>df_bfill</a:t>
            </a:r>
            <a:r>
              <a:rPr lang="en-IN" dirty="0"/>
              <a:t> = </a:t>
            </a:r>
            <a:r>
              <a:rPr lang="en-IN" dirty="0" err="1"/>
              <a:t>df.copy</a:t>
            </a:r>
            <a:r>
              <a:rPr lang="en-IN" dirty="0"/>
              <a:t>()</a:t>
            </a:r>
          </a:p>
          <a:p>
            <a:r>
              <a:rPr lang="en-IN" dirty="0" err="1"/>
              <a:t>df_bfill</a:t>
            </a:r>
            <a:r>
              <a:rPr lang="en-IN" dirty="0"/>
              <a:t>['A'].</a:t>
            </a:r>
            <a:r>
              <a:rPr lang="en-IN" dirty="0" err="1"/>
              <a:t>fillna</a:t>
            </a:r>
            <a:r>
              <a:rPr lang="en-IN" dirty="0"/>
              <a:t>(method='</a:t>
            </a:r>
            <a:r>
              <a:rPr lang="en-IN" dirty="0" err="1"/>
              <a:t>bfill</a:t>
            </a:r>
            <a:r>
              <a:rPr lang="en-IN" dirty="0"/>
              <a:t>', </a:t>
            </a:r>
            <a:r>
              <a:rPr lang="en-IN" dirty="0" err="1"/>
              <a:t>inplace</a:t>
            </a:r>
            <a:r>
              <a:rPr lang="en-IN" dirty="0"/>
              <a:t>=True)</a:t>
            </a:r>
          </a:p>
          <a:p>
            <a:r>
              <a:rPr lang="en-IN" dirty="0" err="1"/>
              <a:t>df_bfill</a:t>
            </a:r>
            <a:r>
              <a:rPr lang="en-IN" dirty="0"/>
              <a:t>['C'].</a:t>
            </a:r>
            <a:r>
              <a:rPr lang="en-IN" dirty="0" err="1"/>
              <a:t>fillna</a:t>
            </a:r>
            <a:r>
              <a:rPr lang="en-IN" dirty="0"/>
              <a:t>(method='</a:t>
            </a:r>
            <a:r>
              <a:rPr lang="en-IN" dirty="0" err="1"/>
              <a:t>bfill</a:t>
            </a:r>
            <a:r>
              <a:rPr lang="en-IN" dirty="0"/>
              <a:t>', </a:t>
            </a:r>
            <a:r>
              <a:rPr lang="en-IN" dirty="0" err="1"/>
              <a:t>inplace</a:t>
            </a:r>
            <a:r>
              <a:rPr lang="en-IN" dirty="0"/>
              <a:t>=True)</a:t>
            </a:r>
          </a:p>
          <a:p>
            <a:endParaRPr lang="en-IN" dirty="0"/>
          </a:p>
          <a:p>
            <a:r>
              <a:rPr lang="en-IN" dirty="0"/>
              <a:t>print("</a:t>
            </a:r>
            <a:r>
              <a:rPr lang="en-IN" dirty="0" err="1"/>
              <a:t>DataFrame</a:t>
            </a:r>
            <a:r>
              <a:rPr lang="en-IN" dirty="0"/>
              <a:t> with missing values:")     print(</a:t>
            </a:r>
            <a:r>
              <a:rPr lang="en-IN" dirty="0" err="1"/>
              <a:t>df</a:t>
            </a:r>
            <a:r>
              <a:rPr lang="en-IN" dirty="0"/>
              <a:t>)</a:t>
            </a:r>
          </a:p>
          <a:p>
            <a:r>
              <a:rPr lang="en-IN" dirty="0"/>
              <a:t>print("\</a:t>
            </a:r>
            <a:r>
              <a:rPr lang="en-IN" dirty="0" err="1"/>
              <a:t>nDataFrame</a:t>
            </a:r>
            <a:r>
              <a:rPr lang="en-IN" dirty="0"/>
              <a:t> after forward filling missing categorical values:")  print(</a:t>
            </a:r>
            <a:r>
              <a:rPr lang="en-IN" dirty="0" err="1"/>
              <a:t>df_ffill</a:t>
            </a:r>
            <a:r>
              <a:rPr lang="en-IN" dirty="0"/>
              <a:t>)</a:t>
            </a:r>
          </a:p>
          <a:p>
            <a:r>
              <a:rPr lang="en-IN" dirty="0"/>
              <a:t>print("\</a:t>
            </a:r>
            <a:r>
              <a:rPr lang="en-IN" dirty="0" err="1"/>
              <a:t>nDataFrame</a:t>
            </a:r>
            <a:r>
              <a:rPr lang="en-IN" dirty="0"/>
              <a:t> after backward filling missing numerical values:")   print(</a:t>
            </a:r>
            <a:r>
              <a:rPr lang="en-IN" dirty="0" err="1"/>
              <a:t>df_bfill</a:t>
            </a:r>
            <a:r>
              <a:rPr lang="en-IN" dirty="0"/>
              <a:t>)</a:t>
            </a:r>
          </a:p>
          <a:p>
            <a:endParaRPr lang="en-IN" dirty="0"/>
          </a:p>
        </p:txBody>
      </p:sp>
    </p:spTree>
    <p:extLst>
      <p:ext uri="{BB962C8B-B14F-4D97-AF65-F5344CB8AC3E}">
        <p14:creationId xmlns:p14="http://schemas.microsoft.com/office/powerpoint/2010/main" val="3664529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1B139-63F4-1346-2D05-8C48146D803C}"/>
              </a:ext>
            </a:extLst>
          </p:cNvPr>
          <p:cNvSpPr>
            <a:spLocks noGrp="1"/>
          </p:cNvSpPr>
          <p:nvPr>
            <p:ph type="title"/>
          </p:nvPr>
        </p:nvSpPr>
        <p:spPr>
          <a:xfrm>
            <a:off x="442976" y="435864"/>
            <a:ext cx="11306047" cy="338554"/>
          </a:xfrm>
        </p:spPr>
        <p:txBody>
          <a:bodyPr/>
          <a:lstStyle/>
          <a:p>
            <a:r>
              <a:rPr lang="en-US" dirty="0"/>
              <a:t>Output</a:t>
            </a:r>
            <a:endParaRPr lang="en-IN" dirty="0"/>
          </a:p>
        </p:txBody>
      </p:sp>
      <p:sp>
        <p:nvSpPr>
          <p:cNvPr id="3" name="Text Placeholder 2">
            <a:extLst>
              <a:ext uri="{FF2B5EF4-FFF2-40B4-BE49-F238E27FC236}">
                <a16:creationId xmlns:a16="http://schemas.microsoft.com/office/drawing/2014/main" id="{23BD9943-8387-0CC9-3E51-585948CA425C}"/>
              </a:ext>
            </a:extLst>
          </p:cNvPr>
          <p:cNvSpPr>
            <a:spLocks noGrp="1"/>
          </p:cNvSpPr>
          <p:nvPr>
            <p:ph type="body" idx="1"/>
          </p:nvPr>
        </p:nvSpPr>
        <p:spPr/>
        <p:txBody>
          <a:bodyPr/>
          <a:lstStyle/>
          <a:p>
            <a:endParaRPr lang="en-IN"/>
          </a:p>
        </p:txBody>
      </p:sp>
      <p:pic>
        <p:nvPicPr>
          <p:cNvPr id="4" name="Picture 3">
            <a:extLst>
              <a:ext uri="{FF2B5EF4-FFF2-40B4-BE49-F238E27FC236}">
                <a16:creationId xmlns:a16="http://schemas.microsoft.com/office/drawing/2014/main" id="{A3BEB8E7-CC3B-FC27-4B0E-3298BB9D26E0}"/>
              </a:ext>
            </a:extLst>
          </p:cNvPr>
          <p:cNvPicPr>
            <a:picLocks noChangeAspect="1"/>
          </p:cNvPicPr>
          <p:nvPr/>
        </p:nvPicPr>
        <p:blipFill>
          <a:blip r:embed="rId2"/>
          <a:stretch>
            <a:fillRect/>
          </a:stretch>
        </p:blipFill>
        <p:spPr>
          <a:xfrm>
            <a:off x="2639616" y="2780928"/>
            <a:ext cx="7309208" cy="1705482"/>
          </a:xfrm>
          <a:prstGeom prst="rect">
            <a:avLst/>
          </a:prstGeom>
        </p:spPr>
      </p:pic>
      <p:pic>
        <p:nvPicPr>
          <p:cNvPr id="5" name="Picture 4">
            <a:extLst>
              <a:ext uri="{FF2B5EF4-FFF2-40B4-BE49-F238E27FC236}">
                <a16:creationId xmlns:a16="http://schemas.microsoft.com/office/drawing/2014/main" id="{18C7171C-CB2F-3E76-B1EF-E8DA16C67AC7}"/>
              </a:ext>
            </a:extLst>
          </p:cNvPr>
          <p:cNvPicPr>
            <a:picLocks noChangeAspect="1"/>
          </p:cNvPicPr>
          <p:nvPr/>
        </p:nvPicPr>
        <p:blipFill>
          <a:blip r:embed="rId3"/>
          <a:stretch>
            <a:fillRect/>
          </a:stretch>
        </p:blipFill>
        <p:spPr>
          <a:xfrm>
            <a:off x="1991544" y="4869160"/>
            <a:ext cx="7061960" cy="1705482"/>
          </a:xfrm>
          <a:prstGeom prst="rect">
            <a:avLst/>
          </a:prstGeom>
        </p:spPr>
      </p:pic>
      <p:pic>
        <p:nvPicPr>
          <p:cNvPr id="6" name="Picture 5">
            <a:extLst>
              <a:ext uri="{FF2B5EF4-FFF2-40B4-BE49-F238E27FC236}">
                <a16:creationId xmlns:a16="http://schemas.microsoft.com/office/drawing/2014/main" id="{5180C2BC-5047-04EE-0F15-8E918A09F7F0}"/>
              </a:ext>
            </a:extLst>
          </p:cNvPr>
          <p:cNvPicPr>
            <a:picLocks noChangeAspect="1"/>
          </p:cNvPicPr>
          <p:nvPr/>
        </p:nvPicPr>
        <p:blipFill>
          <a:blip r:embed="rId4"/>
          <a:stretch>
            <a:fillRect/>
          </a:stretch>
        </p:blipFill>
        <p:spPr>
          <a:xfrm>
            <a:off x="454312" y="899250"/>
            <a:ext cx="3860919" cy="1760892"/>
          </a:xfrm>
          <a:prstGeom prst="rect">
            <a:avLst/>
          </a:prstGeom>
        </p:spPr>
      </p:pic>
    </p:spTree>
    <p:extLst>
      <p:ext uri="{BB962C8B-B14F-4D97-AF65-F5344CB8AC3E}">
        <p14:creationId xmlns:p14="http://schemas.microsoft.com/office/powerpoint/2010/main" val="32981385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B1913-1AD5-931F-58E6-9CB81E5B53B3}"/>
              </a:ext>
            </a:extLst>
          </p:cNvPr>
          <p:cNvSpPr>
            <a:spLocks noGrp="1"/>
          </p:cNvSpPr>
          <p:nvPr>
            <p:ph type="title"/>
          </p:nvPr>
        </p:nvSpPr>
        <p:spPr>
          <a:xfrm>
            <a:off x="442976" y="435864"/>
            <a:ext cx="11306047" cy="338554"/>
          </a:xfrm>
        </p:spPr>
        <p:txBody>
          <a:bodyPr/>
          <a:lstStyle/>
          <a:p>
            <a:r>
              <a:rPr lang="en-US" dirty="0"/>
              <a:t>Interpolating missing value</a:t>
            </a:r>
            <a:endParaRPr lang="en-IN" dirty="0"/>
          </a:p>
        </p:txBody>
      </p:sp>
      <p:sp>
        <p:nvSpPr>
          <p:cNvPr id="3" name="Text Placeholder 2">
            <a:extLst>
              <a:ext uri="{FF2B5EF4-FFF2-40B4-BE49-F238E27FC236}">
                <a16:creationId xmlns:a16="http://schemas.microsoft.com/office/drawing/2014/main" id="{29792508-3731-8FA2-E371-62AD4E787AC7}"/>
              </a:ext>
            </a:extLst>
          </p:cNvPr>
          <p:cNvSpPr>
            <a:spLocks noGrp="1"/>
          </p:cNvSpPr>
          <p:nvPr>
            <p:ph type="body" idx="1"/>
          </p:nvPr>
        </p:nvSpPr>
        <p:spPr>
          <a:xfrm>
            <a:off x="416833" y="1124744"/>
            <a:ext cx="9207560" cy="4985980"/>
          </a:xfrm>
        </p:spPr>
        <p:txBody>
          <a:bodyPr/>
          <a:lstStyle/>
          <a:p>
            <a:pPr algn="l"/>
            <a:r>
              <a:rPr lang="en-US" sz="1800" b="0" i="0" u="none" strike="noStrike" baseline="0" dirty="0">
                <a:latin typeface="PalatinoLinotype-Roman"/>
              </a:rPr>
              <a:t>The pandas library provides the </a:t>
            </a:r>
            <a:r>
              <a:rPr lang="en-US" sz="1800" b="0" i="0" u="none" strike="noStrike" baseline="0" dirty="0">
                <a:latin typeface="FreeMono"/>
              </a:rPr>
              <a:t>interpolate() </a:t>
            </a:r>
            <a:r>
              <a:rPr lang="en-US" sz="1800" b="0" i="0" u="none" strike="noStrike" baseline="0" dirty="0">
                <a:latin typeface="PalatinoLinotype-Roman"/>
              </a:rPr>
              <a:t>function both for the series and the</a:t>
            </a:r>
          </a:p>
          <a:p>
            <a:pPr algn="l"/>
            <a:r>
              <a:rPr lang="en-IN" sz="1800" b="0" i="0" u="none" strike="noStrike" baseline="0" dirty="0" err="1">
                <a:latin typeface="PalatinoLinotype-Roman"/>
              </a:rPr>
              <a:t>dataframe</a:t>
            </a:r>
            <a:r>
              <a:rPr lang="en-IN" sz="1800" b="0" i="0" u="none" strike="noStrike" baseline="0" dirty="0">
                <a:latin typeface="PalatinoLinotype-Roman"/>
              </a:rPr>
              <a:t>.</a:t>
            </a:r>
          </a:p>
          <a:p>
            <a:pPr algn="l"/>
            <a:endParaRPr lang="en-IN" dirty="0">
              <a:latin typeface="PalatinoLinotype-Roman"/>
            </a:endParaRPr>
          </a:p>
          <a:p>
            <a:pPr algn="l"/>
            <a:r>
              <a:rPr lang="en-US" sz="1800" b="0" i="0" u="none" strike="noStrike" baseline="0" dirty="0">
                <a:latin typeface="PalatinoLinotype-Roman"/>
              </a:rPr>
              <a:t>By default, it performs a linear interpolation of our missing values.</a:t>
            </a:r>
            <a:endParaRPr lang="en-IN" sz="1800" b="0" i="0" u="none" strike="noStrike" baseline="0" dirty="0">
              <a:latin typeface="PalatinoLinotype-Roman"/>
            </a:endParaRPr>
          </a:p>
          <a:p>
            <a:pPr algn="l"/>
            <a:endParaRPr lang="en-IN" dirty="0">
              <a:latin typeface="PalatinoLinotype-Roman"/>
            </a:endParaRPr>
          </a:p>
          <a:p>
            <a:pPr algn="l"/>
            <a:r>
              <a:rPr lang="en-IN" sz="1800" b="0" i="0" u="none" strike="noStrike" baseline="0" dirty="0">
                <a:latin typeface="FreeMono"/>
              </a:rPr>
              <a:t>ser3 = </a:t>
            </a:r>
            <a:r>
              <a:rPr lang="en-IN" sz="1800" b="0" i="0" u="none" strike="noStrike" baseline="0" dirty="0" err="1">
                <a:latin typeface="FreeMono"/>
              </a:rPr>
              <a:t>pd.Series</a:t>
            </a:r>
            <a:r>
              <a:rPr lang="en-IN" sz="1800" b="0" i="0" u="none" strike="noStrike" baseline="0" dirty="0">
                <a:latin typeface="FreeMono"/>
              </a:rPr>
              <a:t>([100, </a:t>
            </a:r>
            <a:r>
              <a:rPr lang="en-IN" sz="1800" b="0" i="0" u="none" strike="noStrike" baseline="0" dirty="0" err="1">
                <a:latin typeface="FreeMono"/>
              </a:rPr>
              <a:t>np.nan</a:t>
            </a:r>
            <a:r>
              <a:rPr lang="en-IN" sz="1800" b="0" i="0" u="none" strike="noStrike" baseline="0" dirty="0">
                <a:latin typeface="FreeMono"/>
              </a:rPr>
              <a:t>, </a:t>
            </a:r>
            <a:r>
              <a:rPr lang="en-IN" sz="1800" b="0" i="0" u="none" strike="noStrike" baseline="0" dirty="0" err="1">
                <a:latin typeface="FreeMono"/>
              </a:rPr>
              <a:t>np.nan</a:t>
            </a:r>
            <a:r>
              <a:rPr lang="en-IN" sz="1800" b="0" i="0" u="none" strike="noStrike" baseline="0" dirty="0">
                <a:latin typeface="FreeMono"/>
              </a:rPr>
              <a:t>, </a:t>
            </a:r>
            <a:r>
              <a:rPr lang="en-IN" sz="1800" b="0" i="0" u="none" strike="noStrike" baseline="0" dirty="0" err="1">
                <a:latin typeface="FreeMono"/>
              </a:rPr>
              <a:t>np.nan</a:t>
            </a:r>
            <a:r>
              <a:rPr lang="en-IN" sz="1800" b="0" i="0" u="none" strike="noStrike" baseline="0" dirty="0">
                <a:latin typeface="FreeMono"/>
              </a:rPr>
              <a:t>, 292])</a:t>
            </a:r>
          </a:p>
          <a:p>
            <a:pPr algn="l"/>
            <a:r>
              <a:rPr lang="en-IN" sz="1800" b="0" i="0" u="none" strike="noStrike" baseline="0" dirty="0">
                <a:latin typeface="FreeMono"/>
              </a:rPr>
              <a:t>ser3.interpolate()</a:t>
            </a:r>
            <a:endParaRPr lang="en-IN" sz="1800" b="0" i="0" u="none" strike="noStrike" baseline="0" dirty="0">
              <a:latin typeface="PalatinoLinotype-Roman"/>
            </a:endParaRPr>
          </a:p>
          <a:p>
            <a:pPr algn="l"/>
            <a:endParaRPr lang="en-IN" dirty="0">
              <a:latin typeface="PalatinoLinotype-Roman"/>
            </a:endParaRPr>
          </a:p>
          <a:p>
            <a:pPr algn="l"/>
            <a:endParaRPr lang="en-IN" dirty="0">
              <a:latin typeface="PalatinoLinotype-Roman"/>
            </a:endParaRPr>
          </a:p>
          <a:p>
            <a:pPr algn="l"/>
            <a:endParaRPr lang="en-IN" dirty="0">
              <a:latin typeface="PalatinoLinotype-Roman"/>
            </a:endParaRPr>
          </a:p>
          <a:p>
            <a:pPr algn="l"/>
            <a:endParaRPr lang="en-IN" dirty="0">
              <a:latin typeface="PalatinoLinotype-Roman"/>
            </a:endParaRPr>
          </a:p>
          <a:p>
            <a:pPr algn="l"/>
            <a:endParaRPr lang="en-IN" dirty="0">
              <a:latin typeface="PalatinoLinotype-Roman"/>
            </a:endParaRPr>
          </a:p>
          <a:p>
            <a:pPr algn="l"/>
            <a:endParaRPr lang="en-IN" sz="1800" b="0" i="0" u="none" strike="noStrike" baseline="0" dirty="0">
              <a:latin typeface="PalatinoLinotype-Roman"/>
            </a:endParaRPr>
          </a:p>
          <a:p>
            <a:pPr algn="l"/>
            <a:r>
              <a:rPr lang="en-US" sz="1800" b="0" i="0" u="none" strike="noStrike" baseline="0" dirty="0">
                <a:latin typeface="PalatinoLinotype-Roman"/>
              </a:rPr>
              <a:t># Use linear interpolation to fill missing values</a:t>
            </a:r>
          </a:p>
          <a:p>
            <a:pPr algn="l"/>
            <a:r>
              <a:rPr lang="en-US" sz="1800" b="0" i="0" u="none" strike="noStrike" baseline="0" dirty="0" err="1">
                <a:latin typeface="PalatinoLinotype-Roman"/>
              </a:rPr>
              <a:t>df</a:t>
            </a:r>
            <a:r>
              <a:rPr lang="en-US" sz="1800" b="0" i="0" u="none" strike="noStrike" baseline="0" dirty="0">
                <a:latin typeface="PalatinoLinotype-Roman"/>
              </a:rPr>
              <a:t>['</a:t>
            </a:r>
            <a:r>
              <a:rPr lang="en-US" sz="1800" b="0" i="0" u="none" strike="noStrike" baseline="0" dirty="0" err="1">
                <a:latin typeface="PalatinoLinotype-Roman"/>
              </a:rPr>
              <a:t>Column_Name</a:t>
            </a:r>
            <a:r>
              <a:rPr lang="en-US" sz="1800" b="0" i="0" u="none" strike="noStrike" baseline="0" dirty="0">
                <a:latin typeface="PalatinoLinotype-Roman"/>
              </a:rPr>
              <a:t>'] = </a:t>
            </a:r>
            <a:r>
              <a:rPr lang="en-US" sz="1800" b="0" i="0" u="none" strike="noStrike" baseline="0" dirty="0" err="1">
                <a:latin typeface="PalatinoLinotype-Roman"/>
              </a:rPr>
              <a:t>df</a:t>
            </a:r>
            <a:r>
              <a:rPr lang="en-US" sz="1800" b="0" i="0" u="none" strike="noStrike" baseline="0" dirty="0">
                <a:latin typeface="PalatinoLinotype-Roman"/>
              </a:rPr>
              <a:t>['</a:t>
            </a:r>
            <a:r>
              <a:rPr lang="en-US" sz="1800" b="0" i="0" u="none" strike="noStrike" baseline="0" dirty="0" err="1">
                <a:latin typeface="PalatinoLinotype-Roman"/>
              </a:rPr>
              <a:t>Column_Name</a:t>
            </a:r>
            <a:r>
              <a:rPr lang="en-US" sz="1800" b="0" i="0" u="none" strike="noStrike" baseline="0" dirty="0">
                <a:latin typeface="PalatinoLinotype-Roman"/>
              </a:rPr>
              <a:t>'].interpolate(method='linear')</a:t>
            </a:r>
            <a:endParaRPr lang="en-IN" sz="1800" b="0" i="0" u="none" strike="noStrike" baseline="0" dirty="0">
              <a:latin typeface="PalatinoLinotype-Roman"/>
            </a:endParaRPr>
          </a:p>
          <a:p>
            <a:pPr algn="l"/>
            <a:endParaRPr lang="en-IN" dirty="0">
              <a:latin typeface="PalatinoLinotype-Roman"/>
            </a:endParaRPr>
          </a:p>
          <a:p>
            <a:pPr algn="l"/>
            <a:endParaRPr lang="en-IN" dirty="0">
              <a:latin typeface="PalatinoLinotype-Roman"/>
            </a:endParaRPr>
          </a:p>
          <a:p>
            <a:pPr algn="l"/>
            <a:endParaRPr lang="en-IN" dirty="0"/>
          </a:p>
        </p:txBody>
      </p:sp>
      <p:pic>
        <p:nvPicPr>
          <p:cNvPr id="4" name="Picture 3">
            <a:extLst>
              <a:ext uri="{FF2B5EF4-FFF2-40B4-BE49-F238E27FC236}">
                <a16:creationId xmlns:a16="http://schemas.microsoft.com/office/drawing/2014/main" id="{C698812F-9299-A9AB-62E8-65580EF7EBC3}"/>
              </a:ext>
            </a:extLst>
          </p:cNvPr>
          <p:cNvPicPr>
            <a:picLocks noChangeAspect="1"/>
          </p:cNvPicPr>
          <p:nvPr/>
        </p:nvPicPr>
        <p:blipFill>
          <a:blip r:embed="rId3"/>
          <a:stretch>
            <a:fillRect/>
          </a:stretch>
        </p:blipFill>
        <p:spPr>
          <a:xfrm>
            <a:off x="5735960" y="2924944"/>
            <a:ext cx="1952274" cy="1621187"/>
          </a:xfrm>
          <a:prstGeom prst="rect">
            <a:avLst/>
          </a:prstGeom>
        </p:spPr>
      </p:pic>
    </p:spTree>
    <p:extLst>
      <p:ext uri="{BB962C8B-B14F-4D97-AF65-F5344CB8AC3E}">
        <p14:creationId xmlns:p14="http://schemas.microsoft.com/office/powerpoint/2010/main" val="287673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99BBF3A-3685-4422-8714-4132FF2C2EC2}"/>
              </a:ext>
            </a:extLst>
          </p:cNvPr>
          <p:cNvSpPr>
            <a:spLocks noGrp="1"/>
          </p:cNvSpPr>
          <p:nvPr>
            <p:ph type="title"/>
          </p:nvPr>
        </p:nvSpPr>
        <p:spPr>
          <a:xfrm>
            <a:off x="442976" y="435864"/>
            <a:ext cx="11306047" cy="369332"/>
          </a:xfrm>
        </p:spPr>
        <p:txBody>
          <a:bodyPr/>
          <a:lstStyle/>
          <a:p>
            <a:pPr eaLnBrk="1" hangingPunct="1"/>
            <a:r>
              <a:rPr lang="en-IN" sz="2400" b="1" i="1" u="none" strike="noStrike" baseline="0" dirty="0">
                <a:latin typeface="PalatinoLinotype-Italic"/>
              </a:rPr>
              <a:t>Data deduplication </a:t>
            </a:r>
            <a:endParaRPr lang="en-US" altLang="en-US" dirty="0"/>
          </a:p>
        </p:txBody>
      </p:sp>
      <p:sp>
        <p:nvSpPr>
          <p:cNvPr id="13315" name="Content Placeholder 2">
            <a:extLst>
              <a:ext uri="{FF2B5EF4-FFF2-40B4-BE49-F238E27FC236}">
                <a16:creationId xmlns:a16="http://schemas.microsoft.com/office/drawing/2014/main" id="{DD50984A-EA4E-4C97-9653-FB752727263D}"/>
              </a:ext>
            </a:extLst>
          </p:cNvPr>
          <p:cNvSpPr>
            <a:spLocks noGrp="1"/>
          </p:cNvSpPr>
          <p:nvPr>
            <p:ph idx="1"/>
          </p:nvPr>
        </p:nvSpPr>
        <p:spPr>
          <a:xfrm>
            <a:off x="623392" y="1268760"/>
            <a:ext cx="8508042" cy="4708981"/>
          </a:xfrm>
        </p:spPr>
        <p:txBody>
          <a:bodyPr/>
          <a:lstStyle/>
          <a:p>
            <a:pPr algn="l"/>
            <a:r>
              <a:rPr lang="en-IN" b="1" i="0" dirty="0">
                <a:effectLst/>
                <a:latin typeface="Söhne"/>
              </a:rPr>
              <a:t>Original Data:</a:t>
            </a:r>
          </a:p>
          <a:p>
            <a:pPr algn="l"/>
            <a:endParaRPr lang="en-US" altLang="en-US" dirty="0"/>
          </a:p>
          <a:p>
            <a:pPr algn="l"/>
            <a:endParaRPr lang="en-US" altLang="en-US" dirty="0"/>
          </a:p>
          <a:p>
            <a:pPr algn="l"/>
            <a:endParaRPr lang="en-US" altLang="en-US" dirty="0"/>
          </a:p>
          <a:p>
            <a:pPr algn="l"/>
            <a:endParaRPr lang="en-US" altLang="en-US" dirty="0"/>
          </a:p>
          <a:p>
            <a:pPr algn="l"/>
            <a:endParaRPr lang="en-US" altLang="en-US" dirty="0"/>
          </a:p>
          <a:p>
            <a:pPr algn="l"/>
            <a:endParaRPr lang="en-US" altLang="en-US" dirty="0"/>
          </a:p>
          <a:p>
            <a:pPr algn="l"/>
            <a:r>
              <a:rPr lang="en-US" b="1" i="0" dirty="0">
                <a:effectLst/>
                <a:latin typeface="Söhne"/>
              </a:rPr>
              <a:t>Deduplication Process:</a:t>
            </a:r>
          </a:p>
          <a:p>
            <a:pPr algn="l">
              <a:buFont typeface="+mj-lt"/>
              <a:buAutoNum type="arabicPeriod"/>
            </a:pPr>
            <a:r>
              <a:rPr lang="en-US" b="1" i="0" dirty="0">
                <a:effectLst/>
                <a:latin typeface="Söhne"/>
              </a:rPr>
              <a:t>Identification of Duplicates</a:t>
            </a:r>
            <a:r>
              <a:rPr lang="en-US" b="0" i="0" dirty="0">
                <a:effectLst/>
                <a:latin typeface="Söhne"/>
              </a:rPr>
              <a:t>: Identify duplicates based on specific criteria, such as matching email addresses or phone numbers.</a:t>
            </a:r>
          </a:p>
          <a:p>
            <a:pPr algn="l">
              <a:buFont typeface="+mj-lt"/>
              <a:buAutoNum type="arabicPeriod"/>
            </a:pPr>
            <a:r>
              <a:rPr lang="en-US" b="1" i="0" dirty="0">
                <a:effectLst/>
                <a:latin typeface="Söhne"/>
              </a:rPr>
              <a:t>Removal of Duplicates</a:t>
            </a:r>
            <a:r>
              <a:rPr lang="en-US" b="0" i="0" dirty="0">
                <a:effectLst/>
                <a:latin typeface="Söhne"/>
              </a:rPr>
              <a:t>: After identification, choose which records to keep and which ones to remove. </a:t>
            </a:r>
          </a:p>
          <a:p>
            <a:pPr algn="l"/>
            <a:endParaRPr lang="en-US" altLang="en-US" dirty="0"/>
          </a:p>
          <a:p>
            <a:pPr algn="l"/>
            <a:r>
              <a:rPr lang="en-IN" b="1" i="0" dirty="0">
                <a:effectLst/>
                <a:latin typeface="Söhne"/>
              </a:rPr>
              <a:t>Deduplicated Data:</a:t>
            </a:r>
          </a:p>
          <a:p>
            <a:pPr algn="l"/>
            <a:endParaRPr lang="en-US" altLang="en-US" dirty="0"/>
          </a:p>
          <a:p>
            <a:pPr algn="l"/>
            <a:endParaRPr lang="en-US" altLang="en-US" dirty="0"/>
          </a:p>
          <a:p>
            <a:pPr algn="l"/>
            <a:endParaRPr lang="en-US" altLang="en-US" dirty="0"/>
          </a:p>
        </p:txBody>
      </p:sp>
      <p:sp>
        <p:nvSpPr>
          <p:cNvPr id="4" name="Slide Number Placeholder 3">
            <a:extLst>
              <a:ext uri="{FF2B5EF4-FFF2-40B4-BE49-F238E27FC236}">
                <a16:creationId xmlns:a16="http://schemas.microsoft.com/office/drawing/2014/main" id="{E380F373-13BC-4866-847A-3F99726D37BE}"/>
              </a:ext>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E3EE10D6-A21F-4BC8-BBDA-71B75557AC1A}" type="slidenum">
              <a:rPr lang="en-US" altLang="en-US" smtClean="0"/>
              <a:pPr/>
              <a:t>6</a:t>
            </a:fld>
            <a:endParaRPr lang="en-US" altLang="en-US">
              <a:solidFill>
                <a:srgbClr val="898989"/>
              </a:solidFill>
            </a:endParaRPr>
          </a:p>
        </p:txBody>
      </p:sp>
      <p:pic>
        <p:nvPicPr>
          <p:cNvPr id="10" name="Picture 9">
            <a:extLst>
              <a:ext uri="{FF2B5EF4-FFF2-40B4-BE49-F238E27FC236}">
                <a16:creationId xmlns:a16="http://schemas.microsoft.com/office/drawing/2014/main" id="{7012ACA8-5CEF-4E6D-8FCD-9C76107302E4}"/>
              </a:ext>
            </a:extLst>
          </p:cNvPr>
          <p:cNvPicPr>
            <a:picLocks noChangeAspect="1"/>
          </p:cNvPicPr>
          <p:nvPr/>
        </p:nvPicPr>
        <p:blipFill>
          <a:blip r:embed="rId3"/>
          <a:stretch>
            <a:fillRect/>
          </a:stretch>
        </p:blipFill>
        <p:spPr>
          <a:xfrm>
            <a:off x="2423592" y="1268760"/>
            <a:ext cx="5932226" cy="1757697"/>
          </a:xfrm>
          <a:prstGeom prst="rect">
            <a:avLst/>
          </a:prstGeom>
        </p:spPr>
      </p:pic>
      <p:pic>
        <p:nvPicPr>
          <p:cNvPr id="12" name="Picture 11">
            <a:extLst>
              <a:ext uri="{FF2B5EF4-FFF2-40B4-BE49-F238E27FC236}">
                <a16:creationId xmlns:a16="http://schemas.microsoft.com/office/drawing/2014/main" id="{FE1788B6-54DE-4CA4-BD64-E696DDED04DF}"/>
              </a:ext>
            </a:extLst>
          </p:cNvPr>
          <p:cNvPicPr>
            <a:picLocks noChangeAspect="1"/>
          </p:cNvPicPr>
          <p:nvPr/>
        </p:nvPicPr>
        <p:blipFill>
          <a:blip r:embed="rId4"/>
          <a:stretch>
            <a:fillRect/>
          </a:stretch>
        </p:blipFill>
        <p:spPr>
          <a:xfrm>
            <a:off x="1127448" y="5186173"/>
            <a:ext cx="6735115" cy="1352739"/>
          </a:xfrm>
          <a:prstGeom prst="rect">
            <a:avLst/>
          </a:prstGeom>
        </p:spPr>
      </p:pic>
    </p:spTree>
    <p:extLst>
      <p:ext uri="{BB962C8B-B14F-4D97-AF65-F5344CB8AC3E}">
        <p14:creationId xmlns:p14="http://schemas.microsoft.com/office/powerpoint/2010/main" val="10879767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A9B11-DB63-325D-2A5C-190AA4052801}"/>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93E56ED4-3287-AD22-FFC1-A3CBCFE37C46}"/>
              </a:ext>
            </a:extLst>
          </p:cNvPr>
          <p:cNvSpPr>
            <a:spLocks noGrp="1"/>
          </p:cNvSpPr>
          <p:nvPr>
            <p:ph type="body" idx="1"/>
          </p:nvPr>
        </p:nvSpPr>
        <p:spPr>
          <a:xfrm>
            <a:off x="335361" y="1124744"/>
            <a:ext cx="8352928" cy="5539978"/>
          </a:xfrm>
        </p:spPr>
        <p:txBody>
          <a:bodyPr/>
          <a:lstStyle/>
          <a:p>
            <a:r>
              <a:rPr lang="en-IN" dirty="0"/>
              <a:t>import pandas as pd</a:t>
            </a:r>
          </a:p>
          <a:p>
            <a:r>
              <a:rPr lang="en-IN" dirty="0"/>
              <a:t>import </a:t>
            </a:r>
            <a:r>
              <a:rPr lang="en-IN" dirty="0" err="1"/>
              <a:t>numpy</a:t>
            </a:r>
            <a:r>
              <a:rPr lang="en-IN" dirty="0"/>
              <a:t> as np</a:t>
            </a:r>
          </a:p>
          <a:p>
            <a:endParaRPr lang="en-IN" dirty="0"/>
          </a:p>
          <a:p>
            <a:r>
              <a:rPr lang="en-IN" dirty="0"/>
              <a:t># Sample data with missing values</a:t>
            </a:r>
          </a:p>
          <a:p>
            <a:r>
              <a:rPr lang="en-IN" dirty="0"/>
              <a:t>data = {</a:t>
            </a:r>
          </a:p>
          <a:p>
            <a:r>
              <a:rPr lang="en-IN" dirty="0"/>
              <a:t>    'Date': </a:t>
            </a:r>
            <a:r>
              <a:rPr lang="en-IN" dirty="0" err="1"/>
              <a:t>pd.date_range</a:t>
            </a:r>
            <a:r>
              <a:rPr lang="en-IN" dirty="0"/>
              <a:t>(start='2023-01-01', periods=10),</a:t>
            </a:r>
          </a:p>
          <a:p>
            <a:r>
              <a:rPr lang="en-IN" dirty="0"/>
              <a:t>    'Value': [10, 20, </a:t>
            </a:r>
            <a:r>
              <a:rPr lang="en-IN" dirty="0" err="1"/>
              <a:t>np.nan</a:t>
            </a:r>
            <a:r>
              <a:rPr lang="en-IN" dirty="0"/>
              <a:t>, 40, 50, </a:t>
            </a:r>
            <a:r>
              <a:rPr lang="en-IN" dirty="0" err="1"/>
              <a:t>np.nan</a:t>
            </a:r>
            <a:r>
              <a:rPr lang="en-IN" dirty="0"/>
              <a:t>, </a:t>
            </a:r>
            <a:r>
              <a:rPr lang="en-IN" dirty="0" err="1"/>
              <a:t>np.nan</a:t>
            </a:r>
            <a:r>
              <a:rPr lang="en-IN" dirty="0"/>
              <a:t>, 80, 90, </a:t>
            </a:r>
            <a:r>
              <a:rPr lang="en-IN" dirty="0" err="1"/>
              <a:t>np.nan</a:t>
            </a:r>
            <a:r>
              <a:rPr lang="en-IN" dirty="0"/>
              <a:t>]</a:t>
            </a:r>
          </a:p>
          <a:p>
            <a:r>
              <a:rPr lang="en-IN" dirty="0"/>
              <a:t>}</a:t>
            </a:r>
          </a:p>
          <a:p>
            <a:endParaRPr lang="en-IN" dirty="0"/>
          </a:p>
          <a:p>
            <a:r>
              <a:rPr lang="en-IN" dirty="0"/>
              <a:t># Creating a </a:t>
            </a:r>
            <a:r>
              <a:rPr lang="en-IN" dirty="0" err="1"/>
              <a:t>DataFrame</a:t>
            </a:r>
            <a:endParaRPr lang="en-IN" dirty="0"/>
          </a:p>
          <a:p>
            <a:r>
              <a:rPr lang="en-IN" dirty="0" err="1"/>
              <a:t>df</a:t>
            </a:r>
            <a:r>
              <a:rPr lang="en-IN" dirty="0"/>
              <a:t> = </a:t>
            </a:r>
            <a:r>
              <a:rPr lang="en-IN" dirty="0" err="1"/>
              <a:t>pd.DataFrame</a:t>
            </a:r>
            <a:r>
              <a:rPr lang="en-IN" dirty="0"/>
              <a:t>(data)</a:t>
            </a:r>
          </a:p>
          <a:p>
            <a:endParaRPr lang="en-IN" dirty="0"/>
          </a:p>
          <a:p>
            <a:r>
              <a:rPr lang="en-IN" dirty="0"/>
              <a:t># Interpolating missing values in the 'Value' column using linear interpolation</a:t>
            </a:r>
          </a:p>
          <a:p>
            <a:r>
              <a:rPr lang="en-IN" dirty="0" err="1"/>
              <a:t>df</a:t>
            </a:r>
            <a:r>
              <a:rPr lang="en-IN" dirty="0"/>
              <a:t>['</a:t>
            </a:r>
            <a:r>
              <a:rPr lang="en-IN" dirty="0" err="1"/>
              <a:t>Value_interpolated</a:t>
            </a:r>
            <a:r>
              <a:rPr lang="en-IN" dirty="0"/>
              <a:t>'] = </a:t>
            </a:r>
            <a:r>
              <a:rPr lang="en-IN" dirty="0" err="1"/>
              <a:t>df</a:t>
            </a:r>
            <a:r>
              <a:rPr lang="en-IN" dirty="0"/>
              <a:t>['Value'].interpolate(method='linear')</a:t>
            </a:r>
          </a:p>
          <a:p>
            <a:endParaRPr lang="en-IN" dirty="0"/>
          </a:p>
          <a:p>
            <a:r>
              <a:rPr lang="en-IN" dirty="0"/>
              <a:t># Displaying the original and interpolated </a:t>
            </a:r>
            <a:r>
              <a:rPr lang="en-IN" dirty="0" err="1"/>
              <a:t>DataFrames</a:t>
            </a:r>
            <a:endParaRPr lang="en-IN" dirty="0"/>
          </a:p>
          <a:p>
            <a:r>
              <a:rPr lang="en-IN" dirty="0"/>
              <a:t>print("Original </a:t>
            </a:r>
            <a:r>
              <a:rPr lang="en-IN" dirty="0" err="1"/>
              <a:t>DataFrame</a:t>
            </a:r>
            <a:r>
              <a:rPr lang="en-IN" dirty="0"/>
              <a:t>:")</a:t>
            </a:r>
          </a:p>
          <a:p>
            <a:r>
              <a:rPr lang="en-IN" dirty="0"/>
              <a:t>print(</a:t>
            </a:r>
            <a:r>
              <a:rPr lang="en-IN" dirty="0" err="1"/>
              <a:t>df</a:t>
            </a:r>
            <a:r>
              <a:rPr lang="en-IN" dirty="0"/>
              <a:t>)</a:t>
            </a:r>
          </a:p>
          <a:p>
            <a:endParaRPr lang="en-IN" dirty="0"/>
          </a:p>
          <a:p>
            <a:endParaRPr lang="en-IN" dirty="0"/>
          </a:p>
        </p:txBody>
      </p:sp>
      <p:pic>
        <p:nvPicPr>
          <p:cNvPr id="4" name="Picture 3">
            <a:extLst>
              <a:ext uri="{FF2B5EF4-FFF2-40B4-BE49-F238E27FC236}">
                <a16:creationId xmlns:a16="http://schemas.microsoft.com/office/drawing/2014/main" id="{B519330F-0DC9-32DB-973F-45F5FA3E0B15}"/>
              </a:ext>
            </a:extLst>
          </p:cNvPr>
          <p:cNvPicPr>
            <a:picLocks noChangeAspect="1"/>
          </p:cNvPicPr>
          <p:nvPr/>
        </p:nvPicPr>
        <p:blipFill>
          <a:blip r:embed="rId2"/>
          <a:stretch>
            <a:fillRect/>
          </a:stretch>
        </p:blipFill>
        <p:spPr>
          <a:xfrm>
            <a:off x="7392144" y="692696"/>
            <a:ext cx="4654722" cy="3399924"/>
          </a:xfrm>
          <a:prstGeom prst="rect">
            <a:avLst/>
          </a:prstGeom>
        </p:spPr>
      </p:pic>
    </p:spTree>
    <p:extLst>
      <p:ext uri="{BB962C8B-B14F-4D97-AF65-F5344CB8AC3E}">
        <p14:creationId xmlns:p14="http://schemas.microsoft.com/office/powerpoint/2010/main" val="6325228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4279A-7F39-2AF1-728A-F058C2EBF72E}"/>
              </a:ext>
            </a:extLst>
          </p:cNvPr>
          <p:cNvSpPr>
            <a:spLocks noGrp="1"/>
          </p:cNvSpPr>
          <p:nvPr>
            <p:ph type="title"/>
          </p:nvPr>
        </p:nvSpPr>
        <p:spPr>
          <a:xfrm>
            <a:off x="442976" y="435864"/>
            <a:ext cx="11306047" cy="338554"/>
          </a:xfrm>
        </p:spPr>
        <p:txBody>
          <a:bodyPr/>
          <a:lstStyle/>
          <a:p>
            <a:r>
              <a:rPr lang="en-US" dirty="0"/>
              <a:t>Using Mask for missing values</a:t>
            </a:r>
            <a:endParaRPr lang="en-IN" dirty="0"/>
          </a:p>
        </p:txBody>
      </p:sp>
      <p:sp>
        <p:nvSpPr>
          <p:cNvPr id="3" name="Text Placeholder 2">
            <a:extLst>
              <a:ext uri="{FF2B5EF4-FFF2-40B4-BE49-F238E27FC236}">
                <a16:creationId xmlns:a16="http://schemas.microsoft.com/office/drawing/2014/main" id="{471767ED-518E-37F8-15E4-733F15BD3D9F}"/>
              </a:ext>
            </a:extLst>
          </p:cNvPr>
          <p:cNvSpPr>
            <a:spLocks noGrp="1"/>
          </p:cNvSpPr>
          <p:nvPr>
            <p:ph type="body" idx="1"/>
          </p:nvPr>
        </p:nvSpPr>
        <p:spPr>
          <a:xfrm>
            <a:off x="442976" y="1196752"/>
            <a:ext cx="10679379" cy="4431983"/>
          </a:xfrm>
        </p:spPr>
        <p:txBody>
          <a:bodyPr/>
          <a:lstStyle/>
          <a:p>
            <a:r>
              <a:rPr lang="en-US" dirty="0"/>
              <a:t>Creating a Mask : Once you've identified the missing values, create a </a:t>
            </a:r>
            <a:r>
              <a:rPr lang="en-US" dirty="0" err="1"/>
              <a:t>boolean</a:t>
            </a:r>
            <a:r>
              <a:rPr lang="en-US" dirty="0"/>
              <a:t> mask that indicates the positions of these missing values in your dataset. </a:t>
            </a:r>
          </a:p>
          <a:p>
            <a:endParaRPr lang="en-US" dirty="0"/>
          </a:p>
          <a:p>
            <a:endParaRPr lang="en-US" dirty="0"/>
          </a:p>
          <a:p>
            <a:r>
              <a:rPr lang="en-US" dirty="0"/>
              <a:t>For example, in Pandas, you can use functions like </a:t>
            </a:r>
            <a:r>
              <a:rPr lang="en-US" dirty="0" err="1"/>
              <a:t>isnull</a:t>
            </a:r>
            <a:r>
              <a:rPr lang="en-US" dirty="0"/>
              <a:t>() or </a:t>
            </a:r>
            <a:r>
              <a:rPr lang="en-US" dirty="0" err="1"/>
              <a:t>notnull</a:t>
            </a:r>
            <a:r>
              <a:rPr lang="en-US" dirty="0"/>
              <a:t>() to create a </a:t>
            </a:r>
            <a:r>
              <a:rPr lang="en-US" dirty="0" err="1"/>
              <a:t>boolean</a:t>
            </a:r>
            <a:r>
              <a:rPr lang="en-US" dirty="0"/>
              <a:t> mask.</a:t>
            </a:r>
          </a:p>
          <a:p>
            <a:endParaRPr lang="en-US" dirty="0"/>
          </a:p>
          <a:p>
            <a:r>
              <a:rPr lang="en-IN" dirty="0"/>
              <a:t>import pandas as pd</a:t>
            </a:r>
          </a:p>
          <a:p>
            <a:r>
              <a:rPr lang="en-IN" dirty="0"/>
              <a:t>import </a:t>
            </a:r>
            <a:r>
              <a:rPr lang="en-IN" dirty="0" err="1"/>
              <a:t>numpy</a:t>
            </a:r>
            <a:r>
              <a:rPr lang="en-IN" dirty="0"/>
              <a:t> as np</a:t>
            </a:r>
          </a:p>
          <a:p>
            <a:endParaRPr lang="en-IN" dirty="0"/>
          </a:p>
          <a:p>
            <a:r>
              <a:rPr lang="en-IN" dirty="0"/>
              <a:t>data = </a:t>
            </a:r>
            <a:r>
              <a:rPr lang="en-IN" dirty="0" err="1"/>
              <a:t>pd.DataFrame</a:t>
            </a:r>
            <a:r>
              <a:rPr lang="en-IN" dirty="0"/>
              <a:t>({'A': [1, 2, </a:t>
            </a:r>
            <a:r>
              <a:rPr lang="en-IN" dirty="0" err="1"/>
              <a:t>np.nan</a:t>
            </a:r>
            <a:r>
              <a:rPr lang="en-IN" dirty="0"/>
              <a:t>, 4],</a:t>
            </a:r>
          </a:p>
          <a:p>
            <a:r>
              <a:rPr lang="en-IN" dirty="0"/>
              <a:t>                     'B': [5, </a:t>
            </a:r>
            <a:r>
              <a:rPr lang="en-IN" dirty="0" err="1"/>
              <a:t>np.nan</a:t>
            </a:r>
            <a:r>
              <a:rPr lang="en-IN" dirty="0"/>
              <a:t>, 7, 8]})</a:t>
            </a:r>
          </a:p>
          <a:p>
            <a:endParaRPr lang="en-IN" dirty="0"/>
          </a:p>
          <a:p>
            <a:r>
              <a:rPr lang="en-IN" dirty="0"/>
              <a:t># Creating a mask for missing values</a:t>
            </a:r>
          </a:p>
          <a:p>
            <a:r>
              <a:rPr lang="en-IN" dirty="0"/>
              <a:t>mask = </a:t>
            </a:r>
            <a:r>
              <a:rPr lang="en-IN" dirty="0" err="1"/>
              <a:t>data.isnull</a:t>
            </a:r>
            <a:r>
              <a:rPr lang="en-IN" dirty="0"/>
              <a:t>()</a:t>
            </a:r>
          </a:p>
          <a:p>
            <a:endParaRPr lang="en-IN" dirty="0"/>
          </a:p>
          <a:p>
            <a:endParaRPr lang="en-IN" dirty="0"/>
          </a:p>
        </p:txBody>
      </p:sp>
    </p:spTree>
    <p:extLst>
      <p:ext uri="{BB962C8B-B14F-4D97-AF65-F5344CB8AC3E}">
        <p14:creationId xmlns:p14="http://schemas.microsoft.com/office/powerpoint/2010/main" val="9461888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7A369-3EF9-58AE-5723-22A593CDF0C7}"/>
              </a:ext>
            </a:extLst>
          </p:cNvPr>
          <p:cNvSpPr>
            <a:spLocks noGrp="1"/>
          </p:cNvSpPr>
          <p:nvPr>
            <p:ph type="title"/>
          </p:nvPr>
        </p:nvSpPr>
        <p:spPr>
          <a:xfrm>
            <a:off x="442976" y="435864"/>
            <a:ext cx="11306047" cy="338554"/>
          </a:xfrm>
        </p:spPr>
        <p:txBody>
          <a:bodyPr/>
          <a:lstStyle/>
          <a:p>
            <a:r>
              <a:rPr lang="en-US" dirty="0"/>
              <a:t>Using Mask</a:t>
            </a:r>
            <a:endParaRPr lang="en-IN" dirty="0"/>
          </a:p>
        </p:txBody>
      </p:sp>
      <p:sp>
        <p:nvSpPr>
          <p:cNvPr id="3" name="Text Placeholder 2">
            <a:extLst>
              <a:ext uri="{FF2B5EF4-FFF2-40B4-BE49-F238E27FC236}">
                <a16:creationId xmlns:a16="http://schemas.microsoft.com/office/drawing/2014/main" id="{F7A458FF-F3B3-AD62-4F74-C3CB681718D9}"/>
              </a:ext>
            </a:extLst>
          </p:cNvPr>
          <p:cNvSpPr>
            <a:spLocks noGrp="1"/>
          </p:cNvSpPr>
          <p:nvPr>
            <p:ph type="body" idx="1"/>
          </p:nvPr>
        </p:nvSpPr>
        <p:spPr>
          <a:xfrm>
            <a:off x="442976" y="980728"/>
            <a:ext cx="10679379" cy="6155531"/>
          </a:xfrm>
        </p:spPr>
        <p:txBody>
          <a:bodyPr/>
          <a:lstStyle/>
          <a:p>
            <a:pPr marL="342900" indent="-342900">
              <a:buFont typeface="Arial" panose="020B0604020202020204" pitchFamily="34" charset="0"/>
              <a:buChar char="•"/>
            </a:pPr>
            <a:r>
              <a:rPr lang="en-US" sz="2000" dirty="0"/>
              <a:t>Use the mask to perform specific operations:</a:t>
            </a:r>
          </a:p>
          <a:p>
            <a:r>
              <a:rPr lang="en-US" sz="2000" dirty="0"/>
              <a:t>	Filling missing values with a certain value </a:t>
            </a:r>
          </a:p>
          <a:p>
            <a:r>
              <a:rPr lang="en-US" sz="2000" dirty="0"/>
              <a:t>	Dropping rows or columns with missing values</a:t>
            </a:r>
          </a:p>
          <a:p>
            <a:r>
              <a:rPr lang="en-US" sz="2000" dirty="0"/>
              <a:t>	Performing computations only on non-missing values.</a:t>
            </a:r>
            <a:endParaRPr lang="en-IN" sz="2000" dirty="0"/>
          </a:p>
          <a:p>
            <a:endParaRPr lang="en-IN" sz="2000" dirty="0"/>
          </a:p>
          <a:p>
            <a:r>
              <a:rPr lang="en-IN" sz="2000" dirty="0"/>
              <a:t># Filling missing values with a specific number</a:t>
            </a:r>
          </a:p>
          <a:p>
            <a:r>
              <a:rPr lang="en-IN" sz="2000" dirty="0" err="1"/>
              <a:t>filled_data</a:t>
            </a:r>
            <a:r>
              <a:rPr lang="en-IN" sz="2000" dirty="0"/>
              <a:t> = </a:t>
            </a:r>
            <a:r>
              <a:rPr lang="en-IN" sz="2000" dirty="0" err="1"/>
              <a:t>data.fillna</a:t>
            </a:r>
            <a:r>
              <a:rPr lang="en-IN" sz="2000" dirty="0"/>
              <a:t>(0)</a:t>
            </a:r>
          </a:p>
          <a:p>
            <a:endParaRPr lang="en-IN" sz="2000" dirty="0"/>
          </a:p>
          <a:p>
            <a:r>
              <a:rPr lang="en-IN" sz="2000" dirty="0"/>
              <a:t># Dropping rows with any missing values</a:t>
            </a:r>
          </a:p>
          <a:p>
            <a:r>
              <a:rPr lang="en-IN" sz="2000" dirty="0" err="1"/>
              <a:t>cleaned_data</a:t>
            </a:r>
            <a:r>
              <a:rPr lang="en-IN" sz="2000" dirty="0"/>
              <a:t> = </a:t>
            </a:r>
            <a:r>
              <a:rPr lang="en-IN" sz="2000" dirty="0" err="1"/>
              <a:t>data.dropna</a:t>
            </a:r>
            <a:r>
              <a:rPr lang="en-IN" sz="2000" dirty="0"/>
              <a:t>()</a:t>
            </a:r>
          </a:p>
          <a:p>
            <a:endParaRPr lang="en-IN" sz="2000" dirty="0"/>
          </a:p>
          <a:p>
            <a:r>
              <a:rPr lang="en-IN" sz="2000" dirty="0"/>
              <a:t># Performing operations only on non-missing values</a:t>
            </a:r>
          </a:p>
          <a:p>
            <a:r>
              <a:rPr lang="en-IN" sz="2000" dirty="0" err="1"/>
              <a:t>mean_without_missing</a:t>
            </a:r>
            <a:r>
              <a:rPr lang="en-IN" sz="2000" dirty="0"/>
              <a:t> = </a:t>
            </a:r>
            <a:r>
              <a:rPr lang="en-IN" sz="2000" dirty="0" err="1"/>
              <a:t>data.mean</a:t>
            </a:r>
            <a:r>
              <a:rPr lang="en-IN" sz="2000" dirty="0"/>
              <a:t>(</a:t>
            </a:r>
            <a:r>
              <a:rPr lang="en-IN" sz="2000" dirty="0" err="1"/>
              <a:t>skipna</a:t>
            </a:r>
            <a:r>
              <a:rPr lang="en-IN" sz="2000" dirty="0"/>
              <a:t>=True)</a:t>
            </a:r>
          </a:p>
          <a:p>
            <a:endParaRPr lang="en-IN" sz="2000" dirty="0"/>
          </a:p>
          <a:p>
            <a:r>
              <a:rPr lang="en-IN" sz="2000" dirty="0"/>
              <a:t># Create a mask to identify missing values in a column</a:t>
            </a:r>
          </a:p>
          <a:p>
            <a:r>
              <a:rPr lang="en-IN" sz="2000" dirty="0"/>
              <a:t>mask = </a:t>
            </a:r>
            <a:r>
              <a:rPr lang="en-IN" sz="2000" dirty="0" err="1"/>
              <a:t>df</a:t>
            </a:r>
            <a:r>
              <a:rPr lang="en-IN" sz="2000" dirty="0"/>
              <a:t>['</a:t>
            </a:r>
            <a:r>
              <a:rPr lang="en-IN" sz="2000" dirty="0" err="1"/>
              <a:t>Column_Name</a:t>
            </a:r>
            <a:r>
              <a:rPr lang="en-IN" sz="2000" dirty="0"/>
              <a:t>'].</a:t>
            </a:r>
            <a:r>
              <a:rPr lang="en-IN" sz="2000" dirty="0" err="1"/>
              <a:t>isnull</a:t>
            </a:r>
            <a:r>
              <a:rPr lang="en-IN" sz="2000" dirty="0"/>
              <a:t>()</a:t>
            </a:r>
          </a:p>
          <a:p>
            <a:endParaRPr lang="en-IN" sz="2000" dirty="0"/>
          </a:p>
          <a:p>
            <a:r>
              <a:rPr lang="en-IN" sz="2000" dirty="0"/>
              <a:t># Use the mask to perform operations or replacements on missing values</a:t>
            </a:r>
          </a:p>
          <a:p>
            <a:r>
              <a:rPr lang="en-IN" sz="2000" dirty="0" err="1"/>
              <a:t>df.loc</a:t>
            </a:r>
            <a:r>
              <a:rPr lang="en-IN" sz="2000" dirty="0"/>
              <a:t>[mask, '</a:t>
            </a:r>
            <a:r>
              <a:rPr lang="en-IN" sz="2000" dirty="0" err="1"/>
              <a:t>Column_Name</a:t>
            </a:r>
            <a:r>
              <a:rPr lang="en-IN" sz="2000" dirty="0"/>
              <a:t>'] = 'Missing'  # For instance, replace missing values with a string 'Missing'</a:t>
            </a:r>
          </a:p>
          <a:p>
            <a:endParaRPr lang="en-IN" sz="2000" dirty="0"/>
          </a:p>
        </p:txBody>
      </p:sp>
    </p:spTree>
    <p:extLst>
      <p:ext uri="{BB962C8B-B14F-4D97-AF65-F5344CB8AC3E}">
        <p14:creationId xmlns:p14="http://schemas.microsoft.com/office/powerpoint/2010/main" val="194151094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61C67-2631-BB7E-4797-35F4F42E71A0}"/>
              </a:ext>
            </a:extLst>
          </p:cNvPr>
          <p:cNvSpPr>
            <a:spLocks noGrp="1"/>
          </p:cNvSpPr>
          <p:nvPr>
            <p:ph type="title"/>
          </p:nvPr>
        </p:nvSpPr>
        <p:spPr>
          <a:xfrm>
            <a:off x="442976" y="435864"/>
            <a:ext cx="11306047" cy="338554"/>
          </a:xfrm>
        </p:spPr>
        <p:txBody>
          <a:bodyPr/>
          <a:lstStyle/>
          <a:p>
            <a:r>
              <a:rPr lang="en-US" dirty="0"/>
              <a:t>Applying the Mask</a:t>
            </a:r>
            <a:endParaRPr lang="en-IN" dirty="0"/>
          </a:p>
        </p:txBody>
      </p:sp>
      <p:sp>
        <p:nvSpPr>
          <p:cNvPr id="3" name="Text Placeholder 2">
            <a:extLst>
              <a:ext uri="{FF2B5EF4-FFF2-40B4-BE49-F238E27FC236}">
                <a16:creationId xmlns:a16="http://schemas.microsoft.com/office/drawing/2014/main" id="{8B606D52-6A38-1F3B-DFA0-6E36FC11B066}"/>
              </a:ext>
            </a:extLst>
          </p:cNvPr>
          <p:cNvSpPr>
            <a:spLocks noGrp="1"/>
          </p:cNvSpPr>
          <p:nvPr>
            <p:ph type="body" idx="1"/>
          </p:nvPr>
        </p:nvSpPr>
        <p:spPr>
          <a:xfrm>
            <a:off x="442977" y="1284749"/>
            <a:ext cx="9469448" cy="3877985"/>
          </a:xfrm>
        </p:spPr>
        <p:txBody>
          <a:bodyPr/>
          <a:lstStyle/>
          <a:p>
            <a:r>
              <a:rPr lang="en-US" sz="2800" dirty="0"/>
              <a:t>Apply the mask to filter out missing values or perform operations selectively on non-missing values.</a:t>
            </a:r>
          </a:p>
          <a:p>
            <a:endParaRPr lang="en-US" sz="2800" dirty="0"/>
          </a:p>
          <a:p>
            <a:r>
              <a:rPr lang="en-US" sz="2800" dirty="0"/>
              <a:t># Applying the mask to get non-missing values</a:t>
            </a:r>
          </a:p>
          <a:p>
            <a:r>
              <a:rPr lang="en-US" sz="2800" dirty="0" err="1"/>
              <a:t>non_missing_values</a:t>
            </a:r>
            <a:r>
              <a:rPr lang="en-US" sz="2800" dirty="0"/>
              <a:t> = data[mask == False]</a:t>
            </a:r>
          </a:p>
          <a:p>
            <a:endParaRPr lang="en-US" sz="2800" dirty="0"/>
          </a:p>
          <a:p>
            <a:r>
              <a:rPr lang="en-US" sz="2800" dirty="0"/>
              <a:t># Applying mask to perform operations selectively</a:t>
            </a:r>
          </a:p>
          <a:p>
            <a:r>
              <a:rPr lang="en-US" sz="2800" dirty="0" err="1"/>
              <a:t>sum_without_missing</a:t>
            </a:r>
            <a:r>
              <a:rPr lang="en-US" sz="2800" dirty="0"/>
              <a:t> = data[mask == False].sum()</a:t>
            </a:r>
          </a:p>
          <a:p>
            <a:endParaRPr lang="en-IN" sz="2800" dirty="0"/>
          </a:p>
        </p:txBody>
      </p:sp>
    </p:spTree>
    <p:extLst>
      <p:ext uri="{BB962C8B-B14F-4D97-AF65-F5344CB8AC3E}">
        <p14:creationId xmlns:p14="http://schemas.microsoft.com/office/powerpoint/2010/main" val="42202086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AC068-9EC5-64B2-6217-C7BC5C0F5BE2}"/>
              </a:ext>
            </a:extLst>
          </p:cNvPr>
          <p:cNvSpPr>
            <a:spLocks noGrp="1"/>
          </p:cNvSpPr>
          <p:nvPr>
            <p:ph type="title"/>
          </p:nvPr>
        </p:nvSpPr>
        <p:spPr>
          <a:xfrm>
            <a:off x="442976" y="435864"/>
            <a:ext cx="11306047" cy="338554"/>
          </a:xfrm>
        </p:spPr>
        <p:txBody>
          <a:bodyPr/>
          <a:lstStyle/>
          <a:p>
            <a:r>
              <a:rPr lang="en-US" dirty="0"/>
              <a:t>Scenario-1 </a:t>
            </a:r>
            <a:endParaRPr lang="en-IN" dirty="0"/>
          </a:p>
        </p:txBody>
      </p:sp>
      <p:sp>
        <p:nvSpPr>
          <p:cNvPr id="3" name="Text Placeholder 2">
            <a:extLst>
              <a:ext uri="{FF2B5EF4-FFF2-40B4-BE49-F238E27FC236}">
                <a16:creationId xmlns:a16="http://schemas.microsoft.com/office/drawing/2014/main" id="{61917872-D82D-632E-8FD3-66B9421E1923}"/>
              </a:ext>
            </a:extLst>
          </p:cNvPr>
          <p:cNvSpPr>
            <a:spLocks noGrp="1"/>
          </p:cNvSpPr>
          <p:nvPr>
            <p:ph type="body" idx="1"/>
          </p:nvPr>
        </p:nvSpPr>
        <p:spPr>
          <a:xfrm>
            <a:off x="442977" y="1124744"/>
            <a:ext cx="9181416" cy="5170646"/>
          </a:xfrm>
        </p:spPr>
        <p:txBody>
          <a:bodyPr/>
          <a:lstStyle/>
          <a:p>
            <a:r>
              <a:rPr lang="en-US" sz="2800" dirty="0"/>
              <a:t>Handling missing values can vary based on the nature of the data and the context of the analysis. </a:t>
            </a:r>
          </a:p>
          <a:p>
            <a:endParaRPr lang="en-US" sz="2800" dirty="0"/>
          </a:p>
          <a:p>
            <a:r>
              <a:rPr lang="en-US" sz="2800" dirty="0"/>
              <a:t>Scenario 1: Numerical Data</a:t>
            </a:r>
          </a:p>
          <a:p>
            <a:r>
              <a:rPr lang="en-US" sz="2800" dirty="0"/>
              <a:t>Approach 1: Imputation</a:t>
            </a:r>
          </a:p>
          <a:p>
            <a:r>
              <a:rPr lang="en-US" sz="2800" dirty="0"/>
              <a:t>Mean/Median/Mode Imputation: Replace missing values in numerical columns with the mean, median, or mode of the non-missing values in that column.</a:t>
            </a:r>
          </a:p>
          <a:p>
            <a:endParaRPr lang="en-US" sz="2800" dirty="0"/>
          </a:p>
          <a:p>
            <a:r>
              <a:rPr lang="en-US" sz="2800" dirty="0"/>
              <a:t># Impute missing values with mean</a:t>
            </a:r>
          </a:p>
          <a:p>
            <a:r>
              <a:rPr lang="en-US" sz="2800" dirty="0"/>
              <a:t>data['column'].</a:t>
            </a:r>
            <a:r>
              <a:rPr lang="en-US" sz="2800" dirty="0" err="1"/>
              <a:t>fillna</a:t>
            </a:r>
            <a:r>
              <a:rPr lang="en-US" sz="2800" dirty="0"/>
              <a:t>(data['column'].mean(), </a:t>
            </a:r>
            <a:r>
              <a:rPr lang="en-US" sz="2800" dirty="0" err="1"/>
              <a:t>inplace</a:t>
            </a:r>
            <a:r>
              <a:rPr lang="en-US" sz="2800" dirty="0"/>
              <a:t>=True)</a:t>
            </a:r>
          </a:p>
          <a:p>
            <a:endParaRPr lang="en-IN" sz="2800" dirty="0"/>
          </a:p>
        </p:txBody>
      </p:sp>
    </p:spTree>
    <p:extLst>
      <p:ext uri="{BB962C8B-B14F-4D97-AF65-F5344CB8AC3E}">
        <p14:creationId xmlns:p14="http://schemas.microsoft.com/office/powerpoint/2010/main" val="20007267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5DE7-48A7-EC5F-DAEB-53E01DCA7E30}"/>
              </a:ext>
            </a:extLst>
          </p:cNvPr>
          <p:cNvSpPr>
            <a:spLocks noGrp="1"/>
          </p:cNvSpPr>
          <p:nvPr>
            <p:ph type="title"/>
          </p:nvPr>
        </p:nvSpPr>
        <p:spPr>
          <a:xfrm>
            <a:off x="442976" y="435864"/>
            <a:ext cx="11306047" cy="430887"/>
          </a:xfrm>
        </p:spPr>
        <p:txBody>
          <a:bodyPr/>
          <a:lstStyle/>
          <a:p>
            <a:r>
              <a:rPr lang="en-US" sz="2800" dirty="0"/>
              <a:t>Scenario-2</a:t>
            </a:r>
            <a:endParaRPr lang="en-IN" sz="2800" dirty="0"/>
          </a:p>
        </p:txBody>
      </p:sp>
      <p:sp>
        <p:nvSpPr>
          <p:cNvPr id="3" name="Text Placeholder 2">
            <a:extLst>
              <a:ext uri="{FF2B5EF4-FFF2-40B4-BE49-F238E27FC236}">
                <a16:creationId xmlns:a16="http://schemas.microsoft.com/office/drawing/2014/main" id="{87944EE9-2B90-7EC9-C6C2-6236E2BB42C1}"/>
              </a:ext>
            </a:extLst>
          </p:cNvPr>
          <p:cNvSpPr>
            <a:spLocks noGrp="1"/>
          </p:cNvSpPr>
          <p:nvPr>
            <p:ph type="body" idx="1"/>
          </p:nvPr>
        </p:nvSpPr>
        <p:spPr>
          <a:xfrm>
            <a:off x="442977" y="1124744"/>
            <a:ext cx="9469448" cy="5909310"/>
          </a:xfrm>
        </p:spPr>
        <p:txBody>
          <a:bodyPr/>
          <a:lstStyle/>
          <a:p>
            <a:r>
              <a:rPr lang="en-US" sz="2400" b="1" dirty="0"/>
              <a:t>Scenario 2: Categorical Data</a:t>
            </a:r>
          </a:p>
          <a:p>
            <a:r>
              <a:rPr lang="en-US" sz="2400" b="1" i="1" dirty="0"/>
              <a:t>Approach 1: Mode Imputation</a:t>
            </a:r>
          </a:p>
          <a:p>
            <a:r>
              <a:rPr lang="en-US" sz="2400" dirty="0"/>
              <a:t>Replace missing categorical values with the mode (most frequent) value in that column.</a:t>
            </a:r>
          </a:p>
          <a:p>
            <a:endParaRPr lang="en-US" sz="2400" dirty="0"/>
          </a:p>
          <a:p>
            <a:r>
              <a:rPr lang="en-US" sz="2400" dirty="0"/>
              <a:t># Impute missing categorical values with mode</a:t>
            </a:r>
          </a:p>
          <a:p>
            <a:r>
              <a:rPr lang="en-US" sz="2400" dirty="0"/>
              <a:t>data['column'].</a:t>
            </a:r>
            <a:r>
              <a:rPr lang="en-US" sz="2400" dirty="0" err="1"/>
              <a:t>fillna</a:t>
            </a:r>
            <a:r>
              <a:rPr lang="en-US" sz="2400" dirty="0"/>
              <a:t>(data['column'].mode()[0], </a:t>
            </a:r>
            <a:r>
              <a:rPr lang="en-US" sz="2400" dirty="0" err="1"/>
              <a:t>inplace</a:t>
            </a:r>
            <a:r>
              <a:rPr lang="en-US" sz="2400" dirty="0"/>
              <a:t>=True)</a:t>
            </a:r>
          </a:p>
          <a:p>
            <a:endParaRPr lang="en-US" sz="2400" dirty="0"/>
          </a:p>
          <a:p>
            <a:endParaRPr lang="en-US" sz="2400" dirty="0"/>
          </a:p>
          <a:p>
            <a:r>
              <a:rPr lang="en-US" sz="2400" b="1" i="1" dirty="0"/>
              <a:t>Approach 2: Create a New Category</a:t>
            </a:r>
          </a:p>
          <a:p>
            <a:r>
              <a:rPr lang="en-US" sz="2400" dirty="0"/>
              <a:t>If the missing values represent a category on their own, you might encode missing values as a separate category.</a:t>
            </a:r>
          </a:p>
          <a:p>
            <a:endParaRPr lang="en-US" sz="2400" dirty="0"/>
          </a:p>
          <a:p>
            <a:r>
              <a:rPr lang="en-US" sz="2400" dirty="0"/>
              <a:t># Replace missing categorical values with 'Unknown'</a:t>
            </a:r>
          </a:p>
          <a:p>
            <a:r>
              <a:rPr lang="en-US" sz="2400" dirty="0"/>
              <a:t>data['column'].</a:t>
            </a:r>
            <a:r>
              <a:rPr lang="en-US" sz="2400" dirty="0" err="1"/>
              <a:t>fillna</a:t>
            </a:r>
            <a:r>
              <a:rPr lang="en-US" sz="2400" dirty="0"/>
              <a:t>('Unknown', </a:t>
            </a:r>
            <a:r>
              <a:rPr lang="en-US" sz="2400" dirty="0" err="1"/>
              <a:t>inplace</a:t>
            </a:r>
            <a:r>
              <a:rPr lang="en-US" sz="2400" dirty="0"/>
              <a:t>=True)</a:t>
            </a:r>
          </a:p>
          <a:p>
            <a:endParaRPr lang="en-IN" sz="2400" dirty="0"/>
          </a:p>
        </p:txBody>
      </p:sp>
    </p:spTree>
    <p:extLst>
      <p:ext uri="{BB962C8B-B14F-4D97-AF65-F5344CB8AC3E}">
        <p14:creationId xmlns:p14="http://schemas.microsoft.com/office/powerpoint/2010/main" val="169343823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8EB3E-D32F-1860-606C-81C72FE6BB7A}"/>
              </a:ext>
            </a:extLst>
          </p:cNvPr>
          <p:cNvSpPr>
            <a:spLocks noGrp="1"/>
          </p:cNvSpPr>
          <p:nvPr>
            <p:ph type="title"/>
          </p:nvPr>
        </p:nvSpPr>
        <p:spPr>
          <a:xfrm>
            <a:off x="442976" y="435864"/>
            <a:ext cx="11306047" cy="338554"/>
          </a:xfrm>
        </p:spPr>
        <p:txBody>
          <a:bodyPr/>
          <a:lstStyle/>
          <a:p>
            <a:r>
              <a:rPr lang="en-US" dirty="0"/>
              <a:t>Scenario-3</a:t>
            </a:r>
            <a:endParaRPr lang="en-IN" dirty="0"/>
          </a:p>
        </p:txBody>
      </p:sp>
      <p:sp>
        <p:nvSpPr>
          <p:cNvPr id="3" name="Text Placeholder 2">
            <a:extLst>
              <a:ext uri="{FF2B5EF4-FFF2-40B4-BE49-F238E27FC236}">
                <a16:creationId xmlns:a16="http://schemas.microsoft.com/office/drawing/2014/main" id="{0854DA33-7B25-3BAA-87A0-37CB863E6B76}"/>
              </a:ext>
            </a:extLst>
          </p:cNvPr>
          <p:cNvSpPr>
            <a:spLocks noGrp="1"/>
          </p:cNvSpPr>
          <p:nvPr>
            <p:ph type="body" idx="1"/>
          </p:nvPr>
        </p:nvSpPr>
        <p:spPr>
          <a:xfrm>
            <a:off x="442977" y="1124744"/>
            <a:ext cx="9109408" cy="5539978"/>
          </a:xfrm>
        </p:spPr>
        <p:txBody>
          <a:bodyPr/>
          <a:lstStyle/>
          <a:p>
            <a:r>
              <a:rPr lang="en-US" sz="2400" b="1" dirty="0"/>
              <a:t>Scenario 3: Time Series Data</a:t>
            </a:r>
          </a:p>
          <a:p>
            <a:r>
              <a:rPr lang="en-US" sz="2400" b="1" i="1" dirty="0"/>
              <a:t>Approach 1: Forward or Backward Fill</a:t>
            </a:r>
          </a:p>
          <a:p>
            <a:r>
              <a:rPr lang="en-US" sz="2400" dirty="0"/>
              <a:t>Use the previous (backward fill) or next (forward fill) known value to fill missing values in a time series.</a:t>
            </a:r>
          </a:p>
          <a:p>
            <a:endParaRPr lang="en-US" sz="2400" dirty="0"/>
          </a:p>
          <a:p>
            <a:r>
              <a:rPr lang="en-US" sz="2400" dirty="0"/>
              <a:t># Forward fill missing values</a:t>
            </a:r>
          </a:p>
          <a:p>
            <a:r>
              <a:rPr lang="en-US" sz="2400" dirty="0"/>
              <a:t>data['column'].</a:t>
            </a:r>
            <a:r>
              <a:rPr lang="en-US" sz="2400" dirty="0" err="1"/>
              <a:t>fillna</a:t>
            </a:r>
            <a:r>
              <a:rPr lang="en-US" sz="2400" dirty="0"/>
              <a:t>(method='</a:t>
            </a:r>
            <a:r>
              <a:rPr lang="en-US" sz="2400" dirty="0" err="1"/>
              <a:t>ffill</a:t>
            </a:r>
            <a:r>
              <a:rPr lang="en-US" sz="2400" dirty="0"/>
              <a:t>', </a:t>
            </a:r>
            <a:r>
              <a:rPr lang="en-US" sz="2400" dirty="0" err="1"/>
              <a:t>inplace</a:t>
            </a:r>
            <a:r>
              <a:rPr lang="en-US" sz="2400" dirty="0"/>
              <a:t>=True)</a:t>
            </a:r>
          </a:p>
          <a:p>
            <a:endParaRPr lang="en-US" sz="2400" dirty="0"/>
          </a:p>
          <a:p>
            <a:r>
              <a:rPr lang="en-US" sz="2400" b="1" i="1" dirty="0"/>
              <a:t>Approach 2: Interpolation</a:t>
            </a:r>
          </a:p>
          <a:p>
            <a:r>
              <a:rPr lang="en-US" sz="2400" dirty="0"/>
              <a:t>Interpolate missing values based on existing data points. For time series, you might use linear interpolation.</a:t>
            </a:r>
          </a:p>
          <a:p>
            <a:endParaRPr lang="en-US" sz="2400" dirty="0"/>
          </a:p>
          <a:p>
            <a:r>
              <a:rPr lang="en-US" sz="2400" dirty="0"/>
              <a:t># Linear interpolation</a:t>
            </a:r>
          </a:p>
          <a:p>
            <a:r>
              <a:rPr lang="en-US" sz="2400" dirty="0"/>
              <a:t>data['column'] = data['column'].interpolate(method='linear')</a:t>
            </a:r>
          </a:p>
          <a:p>
            <a:endParaRPr lang="en-IN" sz="2400" dirty="0"/>
          </a:p>
        </p:txBody>
      </p:sp>
    </p:spTree>
    <p:extLst>
      <p:ext uri="{BB962C8B-B14F-4D97-AF65-F5344CB8AC3E}">
        <p14:creationId xmlns:p14="http://schemas.microsoft.com/office/powerpoint/2010/main" val="6479731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E2B9C-AA80-6908-0332-C065A4E33A99}"/>
              </a:ext>
            </a:extLst>
          </p:cNvPr>
          <p:cNvSpPr>
            <a:spLocks noGrp="1"/>
          </p:cNvSpPr>
          <p:nvPr>
            <p:ph type="title"/>
          </p:nvPr>
        </p:nvSpPr>
        <p:spPr>
          <a:xfrm>
            <a:off x="442976" y="435864"/>
            <a:ext cx="11306047" cy="338554"/>
          </a:xfrm>
        </p:spPr>
        <p:txBody>
          <a:bodyPr/>
          <a:lstStyle/>
          <a:p>
            <a:r>
              <a:rPr lang="en-US" dirty="0"/>
              <a:t>Renaming axis indexes</a:t>
            </a:r>
            <a:endParaRPr lang="en-IN" dirty="0"/>
          </a:p>
        </p:txBody>
      </p:sp>
      <p:sp>
        <p:nvSpPr>
          <p:cNvPr id="3" name="Text Placeholder 2">
            <a:extLst>
              <a:ext uri="{FF2B5EF4-FFF2-40B4-BE49-F238E27FC236}">
                <a16:creationId xmlns:a16="http://schemas.microsoft.com/office/drawing/2014/main" id="{D68398A4-E767-E233-433F-A3D0BC22FBB8}"/>
              </a:ext>
            </a:extLst>
          </p:cNvPr>
          <p:cNvSpPr>
            <a:spLocks noGrp="1"/>
          </p:cNvSpPr>
          <p:nvPr>
            <p:ph type="body" idx="1"/>
          </p:nvPr>
        </p:nvSpPr>
        <p:spPr>
          <a:xfrm>
            <a:off x="442976" y="948690"/>
            <a:ext cx="9161200" cy="5909310"/>
          </a:xfrm>
        </p:spPr>
        <p:txBody>
          <a:bodyPr/>
          <a:lstStyle/>
          <a:p>
            <a:r>
              <a:rPr lang="en-IN" sz="2400" dirty="0"/>
              <a:t>Renaming axis indexes is a common operation in pandas when you want to change the labels or names of rows or columns.</a:t>
            </a:r>
          </a:p>
          <a:p>
            <a:endParaRPr lang="en-IN" sz="2400" dirty="0"/>
          </a:p>
          <a:p>
            <a:r>
              <a:rPr lang="en-IN" sz="2400" b="1" dirty="0"/>
              <a:t>Renaming Row Indexes (Axis=0)</a:t>
            </a:r>
          </a:p>
          <a:p>
            <a:endParaRPr lang="en-IN" sz="2400" dirty="0"/>
          </a:p>
          <a:p>
            <a:r>
              <a:rPr lang="en-IN" sz="2400" dirty="0"/>
              <a:t>import pandas as pd</a:t>
            </a:r>
          </a:p>
          <a:p>
            <a:endParaRPr lang="en-IN" sz="2400" dirty="0"/>
          </a:p>
          <a:p>
            <a:r>
              <a:rPr lang="en-IN" sz="2400" dirty="0"/>
              <a:t>data = </a:t>
            </a:r>
            <a:r>
              <a:rPr lang="en-IN" sz="2400" dirty="0" err="1"/>
              <a:t>pd.DataFrame</a:t>
            </a:r>
            <a:r>
              <a:rPr lang="en-IN" sz="2400" dirty="0"/>
              <a:t>({'A': [1, 2, 3], 'B': [4, 5, 6]}, index=['X', 'Y', 'Z'])</a:t>
            </a:r>
          </a:p>
          <a:p>
            <a:r>
              <a:rPr lang="en-IN" sz="2400" dirty="0" err="1"/>
              <a:t>data.rename</a:t>
            </a:r>
            <a:r>
              <a:rPr lang="en-IN" sz="2400" dirty="0"/>
              <a:t>(index={'X': '</a:t>
            </a:r>
            <a:r>
              <a:rPr lang="en-IN" sz="2400" dirty="0" err="1"/>
              <a:t>New_X</a:t>
            </a:r>
            <a:r>
              <a:rPr lang="en-IN" sz="2400" dirty="0"/>
              <a:t>'}, </a:t>
            </a:r>
            <a:r>
              <a:rPr lang="en-IN" sz="2400" dirty="0" err="1"/>
              <a:t>inplace</a:t>
            </a:r>
            <a:r>
              <a:rPr lang="en-IN" sz="2400" dirty="0"/>
              <a:t>=True)</a:t>
            </a:r>
          </a:p>
          <a:p>
            <a:endParaRPr lang="en-IN" sz="2400" dirty="0"/>
          </a:p>
          <a:p>
            <a:r>
              <a:rPr lang="en-IN" sz="2400" dirty="0" err="1"/>
              <a:t>data.rename</a:t>
            </a:r>
            <a:r>
              <a:rPr lang="en-IN" sz="2400" dirty="0"/>
              <a:t>(index={'X': '</a:t>
            </a:r>
            <a:r>
              <a:rPr lang="en-IN" sz="2400" dirty="0" err="1"/>
              <a:t>New_X</a:t>
            </a:r>
            <a:r>
              <a:rPr lang="en-IN" sz="2400" dirty="0"/>
              <a:t>', 'Y': '</a:t>
            </a:r>
            <a:r>
              <a:rPr lang="en-IN" sz="2400" dirty="0" err="1"/>
              <a:t>New_Y</a:t>
            </a:r>
            <a:r>
              <a:rPr lang="en-IN" sz="2400" dirty="0"/>
              <a:t>'}, </a:t>
            </a:r>
            <a:r>
              <a:rPr lang="en-IN" sz="2400" dirty="0" err="1"/>
              <a:t>inplace</a:t>
            </a:r>
            <a:r>
              <a:rPr lang="en-IN" sz="2400" dirty="0"/>
              <a:t>=True)</a:t>
            </a:r>
          </a:p>
          <a:p>
            <a:endParaRPr lang="en-IN" sz="2400" dirty="0"/>
          </a:p>
          <a:p>
            <a:r>
              <a:rPr lang="en-IN" sz="2400" b="1" dirty="0"/>
              <a:t>Renaming Column Indexes (Axis=1)</a:t>
            </a:r>
          </a:p>
          <a:p>
            <a:endParaRPr lang="en-IN" sz="2400" dirty="0"/>
          </a:p>
          <a:p>
            <a:r>
              <a:rPr lang="en-IN" sz="2400" dirty="0" err="1"/>
              <a:t>data.rename</a:t>
            </a:r>
            <a:r>
              <a:rPr lang="en-IN" sz="2400" dirty="0"/>
              <a:t>(columns={'A': '</a:t>
            </a:r>
            <a:r>
              <a:rPr lang="en-IN" sz="2400" dirty="0" err="1"/>
              <a:t>Column_A</a:t>
            </a:r>
            <a:r>
              <a:rPr lang="en-IN" sz="2400" dirty="0"/>
              <a:t>', 'B': '</a:t>
            </a:r>
            <a:r>
              <a:rPr lang="en-IN" sz="2400" dirty="0" err="1"/>
              <a:t>Column_B</a:t>
            </a:r>
            <a:r>
              <a:rPr lang="en-IN" sz="2400" dirty="0"/>
              <a:t>'}, </a:t>
            </a:r>
            <a:r>
              <a:rPr lang="en-IN" sz="2400" dirty="0" err="1"/>
              <a:t>inplace</a:t>
            </a:r>
            <a:r>
              <a:rPr lang="en-IN" sz="2400" dirty="0"/>
              <a:t>=True)</a:t>
            </a:r>
          </a:p>
          <a:p>
            <a:endParaRPr lang="en-IN" sz="2400" dirty="0"/>
          </a:p>
        </p:txBody>
      </p:sp>
    </p:spTree>
    <p:extLst>
      <p:ext uri="{BB962C8B-B14F-4D97-AF65-F5344CB8AC3E}">
        <p14:creationId xmlns:p14="http://schemas.microsoft.com/office/powerpoint/2010/main" val="782988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1EA2F-6131-0DB4-DD58-F6CFC544809A}"/>
              </a:ext>
            </a:extLst>
          </p:cNvPr>
          <p:cNvSpPr>
            <a:spLocks noGrp="1"/>
          </p:cNvSpPr>
          <p:nvPr>
            <p:ph type="title"/>
          </p:nvPr>
        </p:nvSpPr>
        <p:spPr>
          <a:xfrm>
            <a:off x="442976" y="435864"/>
            <a:ext cx="11306047" cy="338554"/>
          </a:xfrm>
        </p:spPr>
        <p:txBody>
          <a:bodyPr/>
          <a:lstStyle/>
          <a:p>
            <a:r>
              <a:rPr lang="en-US" dirty="0"/>
              <a:t>Scenario</a:t>
            </a:r>
            <a:endParaRPr lang="en-IN" dirty="0"/>
          </a:p>
        </p:txBody>
      </p:sp>
      <p:sp>
        <p:nvSpPr>
          <p:cNvPr id="3" name="Text Placeholder 2">
            <a:extLst>
              <a:ext uri="{FF2B5EF4-FFF2-40B4-BE49-F238E27FC236}">
                <a16:creationId xmlns:a16="http://schemas.microsoft.com/office/drawing/2014/main" id="{0521796B-0629-935C-3A3D-DDF83EEDDEB5}"/>
              </a:ext>
            </a:extLst>
          </p:cNvPr>
          <p:cNvSpPr>
            <a:spLocks noGrp="1"/>
          </p:cNvSpPr>
          <p:nvPr>
            <p:ph type="body" idx="1"/>
          </p:nvPr>
        </p:nvSpPr>
        <p:spPr>
          <a:xfrm>
            <a:off x="469305" y="980728"/>
            <a:ext cx="9011072" cy="6370975"/>
          </a:xfrm>
        </p:spPr>
        <p:txBody>
          <a:bodyPr/>
          <a:lstStyle/>
          <a:p>
            <a:r>
              <a:rPr lang="en-US" dirty="0"/>
              <a:t>Let's consider a scenario where you have a dataset representing sales data for different products in a store. The dataset contains sales figures indexed by the product names, and you want to rename some products and update the column names to better reflect the data.</a:t>
            </a:r>
          </a:p>
          <a:p>
            <a:endParaRPr lang="en-US" dirty="0"/>
          </a:p>
          <a:p>
            <a:endParaRPr lang="en-US" dirty="0"/>
          </a:p>
          <a:p>
            <a:r>
              <a:rPr lang="en-US" dirty="0"/>
              <a:t>import pandas as pd</a:t>
            </a:r>
          </a:p>
          <a:p>
            <a:endParaRPr lang="en-US" dirty="0"/>
          </a:p>
          <a:p>
            <a:r>
              <a:rPr lang="en-US" dirty="0"/>
              <a:t># Creating sample sales data</a:t>
            </a:r>
          </a:p>
          <a:p>
            <a:r>
              <a:rPr lang="en-US" dirty="0" err="1"/>
              <a:t>sales_data</a:t>
            </a:r>
            <a:r>
              <a:rPr lang="en-US" dirty="0"/>
              <a:t> = </a:t>
            </a:r>
            <a:r>
              <a:rPr lang="en-US" dirty="0" err="1"/>
              <a:t>pd.DataFrame</a:t>
            </a:r>
            <a:r>
              <a:rPr lang="en-US" dirty="0"/>
              <a:t>({</a:t>
            </a:r>
          </a:p>
          <a:p>
            <a:r>
              <a:rPr lang="en-US" dirty="0"/>
              <a:t>    '</a:t>
            </a:r>
            <a:r>
              <a:rPr lang="en-US" dirty="0" err="1"/>
              <a:t>Old_Product_A</a:t>
            </a:r>
            <a:r>
              <a:rPr lang="en-US" dirty="0"/>
              <a:t>': [100, 120, 90],</a:t>
            </a:r>
          </a:p>
          <a:p>
            <a:r>
              <a:rPr lang="en-US" dirty="0"/>
              <a:t>    '</a:t>
            </a:r>
            <a:r>
              <a:rPr lang="en-US" dirty="0" err="1"/>
              <a:t>Old_Product_B</a:t>
            </a:r>
            <a:r>
              <a:rPr lang="en-US" dirty="0"/>
              <a:t>': [80, 60, 70],</a:t>
            </a:r>
          </a:p>
          <a:p>
            <a:r>
              <a:rPr lang="en-US" dirty="0"/>
              <a:t>    '</a:t>
            </a:r>
            <a:r>
              <a:rPr lang="en-US" dirty="0" err="1"/>
              <a:t>Old_Product_C</a:t>
            </a:r>
            <a:r>
              <a:rPr lang="en-US" dirty="0"/>
              <a:t>': [50, 40, 60]</a:t>
            </a:r>
          </a:p>
          <a:p>
            <a:r>
              <a:rPr lang="en-US" dirty="0"/>
              <a:t>}, index=['Jan', 'Feb', 'Mar'])</a:t>
            </a:r>
          </a:p>
          <a:p>
            <a:endParaRPr lang="en-US" dirty="0"/>
          </a:p>
          <a:p>
            <a:r>
              <a:rPr lang="en-US" dirty="0"/>
              <a:t># Renaming indexes (products) and columns</a:t>
            </a:r>
          </a:p>
          <a:p>
            <a:r>
              <a:rPr lang="en-US" dirty="0" err="1"/>
              <a:t>sales_data.rename</a:t>
            </a:r>
            <a:r>
              <a:rPr lang="en-US" dirty="0"/>
              <a:t>(index={'Jan': 'January', 'Feb': 'February', 'Mar': 'March'}, </a:t>
            </a:r>
            <a:r>
              <a:rPr lang="en-US" dirty="0" err="1"/>
              <a:t>inplace</a:t>
            </a:r>
            <a:r>
              <a:rPr lang="en-US" dirty="0"/>
              <a:t>=True)</a:t>
            </a:r>
          </a:p>
          <a:p>
            <a:r>
              <a:rPr lang="en-US" dirty="0" err="1"/>
              <a:t>sales_data.rename</a:t>
            </a:r>
            <a:r>
              <a:rPr lang="en-US" dirty="0"/>
              <a:t>(columns={'</a:t>
            </a:r>
            <a:r>
              <a:rPr lang="en-US" dirty="0" err="1"/>
              <a:t>Old_Product_A</a:t>
            </a:r>
            <a:r>
              <a:rPr lang="en-US" dirty="0"/>
              <a:t>': '</a:t>
            </a:r>
            <a:r>
              <a:rPr lang="en-US" dirty="0" err="1"/>
              <a:t>Product_X</a:t>
            </a:r>
            <a:r>
              <a:rPr lang="en-US" dirty="0"/>
              <a:t>', '</a:t>
            </a:r>
            <a:r>
              <a:rPr lang="en-US" dirty="0" err="1"/>
              <a:t>Old_Product_B</a:t>
            </a:r>
            <a:r>
              <a:rPr lang="en-US" dirty="0"/>
              <a:t>': '</a:t>
            </a:r>
            <a:r>
              <a:rPr lang="en-US" dirty="0" err="1"/>
              <a:t>Product_Y</a:t>
            </a:r>
            <a:r>
              <a:rPr lang="en-US" dirty="0"/>
              <a:t>', '</a:t>
            </a:r>
            <a:r>
              <a:rPr lang="en-US" dirty="0" err="1"/>
              <a:t>Old_Product_C</a:t>
            </a:r>
            <a:r>
              <a:rPr lang="en-US" dirty="0"/>
              <a:t>': '</a:t>
            </a:r>
            <a:r>
              <a:rPr lang="en-US" dirty="0" err="1"/>
              <a:t>Product_Z</a:t>
            </a:r>
            <a:r>
              <a:rPr lang="en-US" dirty="0"/>
              <a:t>'}, </a:t>
            </a:r>
            <a:r>
              <a:rPr lang="en-US" dirty="0" err="1"/>
              <a:t>inplace</a:t>
            </a:r>
            <a:r>
              <a:rPr lang="en-US" dirty="0"/>
              <a:t>=True)</a:t>
            </a:r>
          </a:p>
          <a:p>
            <a:endParaRPr lang="en-US" dirty="0"/>
          </a:p>
          <a:p>
            <a:r>
              <a:rPr lang="en-US" dirty="0"/>
              <a:t>print(</a:t>
            </a:r>
            <a:r>
              <a:rPr lang="en-US" dirty="0" err="1"/>
              <a:t>sales_data</a:t>
            </a:r>
            <a:r>
              <a:rPr lang="en-US" dirty="0"/>
              <a:t>)</a:t>
            </a:r>
          </a:p>
          <a:p>
            <a:endParaRPr lang="en-US" dirty="0"/>
          </a:p>
          <a:p>
            <a:endParaRPr lang="en-US" dirty="0"/>
          </a:p>
          <a:p>
            <a:endParaRPr lang="en-IN" dirty="0"/>
          </a:p>
        </p:txBody>
      </p:sp>
    </p:spTree>
    <p:extLst>
      <p:ext uri="{BB962C8B-B14F-4D97-AF65-F5344CB8AC3E}">
        <p14:creationId xmlns:p14="http://schemas.microsoft.com/office/powerpoint/2010/main" val="136111727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8B36E-92F5-BF42-EEBA-B1FB616FB032}"/>
              </a:ext>
            </a:extLst>
          </p:cNvPr>
          <p:cNvSpPr>
            <a:spLocks noGrp="1"/>
          </p:cNvSpPr>
          <p:nvPr>
            <p:ph type="title"/>
          </p:nvPr>
        </p:nvSpPr>
        <p:spPr>
          <a:xfrm>
            <a:off x="442976" y="435864"/>
            <a:ext cx="11306047" cy="338554"/>
          </a:xfrm>
        </p:spPr>
        <p:txBody>
          <a:bodyPr/>
          <a:lstStyle/>
          <a:p>
            <a:r>
              <a:rPr lang="en-US" dirty="0"/>
              <a:t>Discretization and Binning</a:t>
            </a:r>
            <a:endParaRPr lang="en-IN" dirty="0"/>
          </a:p>
        </p:txBody>
      </p:sp>
      <p:sp>
        <p:nvSpPr>
          <p:cNvPr id="3" name="Text Placeholder 2">
            <a:extLst>
              <a:ext uri="{FF2B5EF4-FFF2-40B4-BE49-F238E27FC236}">
                <a16:creationId xmlns:a16="http://schemas.microsoft.com/office/drawing/2014/main" id="{07362740-1E0D-6887-3722-D306DDFE0C4E}"/>
              </a:ext>
            </a:extLst>
          </p:cNvPr>
          <p:cNvSpPr>
            <a:spLocks noGrp="1"/>
          </p:cNvSpPr>
          <p:nvPr>
            <p:ph type="body" idx="1"/>
          </p:nvPr>
        </p:nvSpPr>
        <p:spPr>
          <a:xfrm>
            <a:off x="442976" y="980729"/>
            <a:ext cx="9181415" cy="6155531"/>
          </a:xfrm>
        </p:spPr>
        <p:txBody>
          <a:bodyPr/>
          <a:lstStyle/>
          <a:p>
            <a:r>
              <a:rPr lang="en-IN" sz="2000" b="1" dirty="0"/>
              <a:t>Discretization:</a:t>
            </a:r>
          </a:p>
          <a:p>
            <a:r>
              <a:rPr lang="en-IN" sz="2000" dirty="0"/>
              <a:t>Discretization involves dividing a continuous variable into intervals or bins. There are mainly two types:</a:t>
            </a:r>
          </a:p>
          <a:p>
            <a:endParaRPr lang="en-IN" sz="2000" dirty="0"/>
          </a:p>
          <a:p>
            <a:r>
              <a:rPr lang="en-IN" sz="2000" b="1" dirty="0"/>
              <a:t>Equal Width Discretization:</a:t>
            </a:r>
          </a:p>
          <a:p>
            <a:endParaRPr lang="en-IN" sz="2000" dirty="0"/>
          </a:p>
          <a:p>
            <a:r>
              <a:rPr lang="en-IN" sz="2000" dirty="0"/>
              <a:t>Divides the range of values into equally spaced intervals.</a:t>
            </a:r>
          </a:p>
          <a:p>
            <a:r>
              <a:rPr lang="en-IN" sz="2000" i="1" dirty="0"/>
              <a:t>Example:</a:t>
            </a:r>
          </a:p>
          <a:p>
            <a:r>
              <a:rPr lang="en-IN" sz="2000" dirty="0"/>
              <a:t>import pandas as pd</a:t>
            </a:r>
          </a:p>
          <a:p>
            <a:endParaRPr lang="en-IN" sz="2000" dirty="0"/>
          </a:p>
          <a:p>
            <a:r>
              <a:rPr lang="en-IN" sz="2000" dirty="0"/>
              <a:t>data = </a:t>
            </a:r>
            <a:r>
              <a:rPr lang="en-IN" sz="2000" dirty="0" err="1"/>
              <a:t>pd.DataFrame</a:t>
            </a:r>
            <a:r>
              <a:rPr lang="en-IN" sz="2000" dirty="0"/>
              <a:t>({'A': [</a:t>
            </a:r>
            <a:r>
              <a:rPr lang="en-US" sz="2000" b="0" i="0" dirty="0">
                <a:solidFill>
                  <a:srgbClr val="000000"/>
                </a:solidFill>
                <a:effectLst/>
                <a:latin typeface="Muli"/>
              </a:rPr>
              <a:t>10, 15, 18, 20, 31, 34, 41, 46, 51, 53, 54</a:t>
            </a:r>
            <a:r>
              <a:rPr lang="en-IN" sz="2000" dirty="0"/>
              <a:t>]})</a:t>
            </a:r>
          </a:p>
          <a:p>
            <a:r>
              <a:rPr lang="en-IN" sz="2000" dirty="0"/>
              <a:t>bins = </a:t>
            </a:r>
            <a:r>
              <a:rPr lang="en-IN" sz="2000" dirty="0" err="1"/>
              <a:t>pd.cut</a:t>
            </a:r>
            <a:r>
              <a:rPr lang="en-IN" sz="2000" dirty="0"/>
              <a:t>(data['A'], bins=3)  # Divides data into 3 equal-width bins</a:t>
            </a:r>
          </a:p>
          <a:p>
            <a:endParaRPr lang="en-IN" sz="2000" dirty="0"/>
          </a:p>
          <a:p>
            <a:r>
              <a:rPr lang="en-IN" sz="2000" b="1" dirty="0"/>
              <a:t>Equal Frequency Discretization (Quantile-Based):</a:t>
            </a:r>
          </a:p>
          <a:p>
            <a:endParaRPr lang="en-IN" sz="2000" dirty="0"/>
          </a:p>
          <a:p>
            <a:r>
              <a:rPr lang="en-IN" sz="2000" dirty="0"/>
              <a:t>Divides the data into intervals with approximately the same number of observations in each bin.</a:t>
            </a:r>
          </a:p>
          <a:p>
            <a:r>
              <a:rPr lang="en-IN" sz="2000" i="1" dirty="0"/>
              <a:t>Example:</a:t>
            </a:r>
          </a:p>
          <a:p>
            <a:r>
              <a:rPr lang="en-IN" sz="2000" dirty="0"/>
              <a:t>bins = </a:t>
            </a:r>
            <a:r>
              <a:rPr lang="en-IN" sz="2000" dirty="0" err="1"/>
              <a:t>pd.qcut</a:t>
            </a:r>
            <a:r>
              <a:rPr lang="en-IN" sz="2000" dirty="0"/>
              <a:t>(data['A'], q=3)  # Divides data into 3 quantile-based bins</a:t>
            </a:r>
          </a:p>
          <a:p>
            <a:endParaRPr lang="en-IN" sz="2000" dirty="0"/>
          </a:p>
        </p:txBody>
      </p:sp>
    </p:spTree>
    <p:extLst>
      <p:ext uri="{BB962C8B-B14F-4D97-AF65-F5344CB8AC3E}">
        <p14:creationId xmlns:p14="http://schemas.microsoft.com/office/powerpoint/2010/main" val="236772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853ECCA7-5661-425F-A041-0A8A9951C7A1}"/>
              </a:ext>
            </a:extLst>
          </p:cNvPr>
          <p:cNvSpPr>
            <a:spLocks noGrp="1"/>
          </p:cNvSpPr>
          <p:nvPr>
            <p:ph type="title"/>
          </p:nvPr>
        </p:nvSpPr>
        <p:spPr>
          <a:xfrm>
            <a:off x="442976" y="435864"/>
            <a:ext cx="11306047" cy="369332"/>
          </a:xfrm>
        </p:spPr>
        <p:txBody>
          <a:bodyPr/>
          <a:lstStyle/>
          <a:p>
            <a:pPr eaLnBrk="1" hangingPunct="1"/>
            <a:r>
              <a:rPr lang="en-IN" sz="2400" b="1" i="1" u="none" strike="noStrike" baseline="0" dirty="0">
                <a:latin typeface="PalatinoLinotype-Italic"/>
              </a:rPr>
              <a:t>Key restructuring</a:t>
            </a:r>
            <a:endParaRPr lang="en-US" altLang="en-US" dirty="0"/>
          </a:p>
        </p:txBody>
      </p:sp>
      <p:sp>
        <p:nvSpPr>
          <p:cNvPr id="44035" name="Content Placeholder 2">
            <a:extLst>
              <a:ext uri="{FF2B5EF4-FFF2-40B4-BE49-F238E27FC236}">
                <a16:creationId xmlns:a16="http://schemas.microsoft.com/office/drawing/2014/main" id="{17288A27-3A78-4E62-AC2A-602AF5A3A1C5}"/>
              </a:ext>
            </a:extLst>
          </p:cNvPr>
          <p:cNvSpPr>
            <a:spLocks noGrp="1"/>
          </p:cNvSpPr>
          <p:nvPr>
            <p:ph idx="1"/>
          </p:nvPr>
        </p:nvSpPr>
        <p:spPr>
          <a:xfrm>
            <a:off x="442976" y="1052736"/>
            <a:ext cx="9253424" cy="4001095"/>
          </a:xfrm>
        </p:spPr>
        <p:txBody>
          <a:bodyPr/>
          <a:lstStyle/>
          <a:p>
            <a:pPr algn="l"/>
            <a:r>
              <a:rPr lang="en-US" sz="2000" b="0" i="1" u="none" strike="noStrike" baseline="0" dirty="0">
                <a:latin typeface="PalatinoLinotype-Italic"/>
              </a:rPr>
              <a:t>Key restructuring </a:t>
            </a:r>
            <a:r>
              <a:rPr lang="en-US" sz="2000" b="0" i="0" u="none" strike="noStrike" baseline="0" dirty="0">
                <a:latin typeface="PalatinoLinotype-Roman"/>
              </a:rPr>
              <a:t>involves transforming any keys with built-in meanings to the </a:t>
            </a:r>
            <a:r>
              <a:rPr lang="en-IN" sz="2000" b="0" i="0" u="none" strike="noStrike" baseline="0" dirty="0">
                <a:latin typeface="PalatinoLinotype-Roman"/>
              </a:rPr>
              <a:t>generic keys.</a:t>
            </a:r>
          </a:p>
          <a:p>
            <a:pPr algn="l"/>
            <a:endParaRPr lang="en-IN" sz="2000" dirty="0">
              <a:latin typeface="PalatinoLinotype-Roman"/>
            </a:endParaRPr>
          </a:p>
          <a:p>
            <a:pPr algn="l"/>
            <a:r>
              <a:rPr lang="en-US" sz="2000" b="0" i="0" dirty="0">
                <a:solidFill>
                  <a:srgbClr val="0F0F0F"/>
                </a:solidFill>
                <a:effectLst/>
                <a:latin typeface="Söhne"/>
              </a:rPr>
              <a:t>Th restructuring makes the keys more generic and applicable to a wider range of data or entities, rather than being specifically tied to products. </a:t>
            </a:r>
          </a:p>
          <a:p>
            <a:pPr algn="l"/>
            <a:endParaRPr lang="en-US" sz="2000" dirty="0">
              <a:solidFill>
                <a:srgbClr val="0F0F0F"/>
              </a:solidFill>
              <a:latin typeface="Söhne"/>
            </a:endParaRPr>
          </a:p>
          <a:p>
            <a:pPr algn="l"/>
            <a:r>
              <a:rPr lang="en-US" sz="2000" b="0" i="0" dirty="0">
                <a:solidFill>
                  <a:srgbClr val="0F0F0F"/>
                </a:solidFill>
                <a:effectLst/>
                <a:latin typeface="Söhne"/>
              </a:rPr>
              <a:t>It allows for easier reuse and scalability if the dataset expands beyond just products to include other types of entities.</a:t>
            </a:r>
          </a:p>
          <a:p>
            <a:pPr algn="l"/>
            <a:endParaRPr lang="en-US" sz="2000" dirty="0">
              <a:solidFill>
                <a:srgbClr val="0F0F0F"/>
              </a:solidFill>
              <a:latin typeface="Söhne"/>
            </a:endParaRPr>
          </a:p>
          <a:p>
            <a:pPr algn="l"/>
            <a:r>
              <a:rPr lang="en-US" sz="2000" dirty="0">
                <a:solidFill>
                  <a:srgbClr val="0F0F0F"/>
                </a:solidFill>
                <a:latin typeface="Söhne"/>
              </a:rPr>
              <a:t>Example:</a:t>
            </a:r>
          </a:p>
          <a:p>
            <a:pPr algn="l"/>
            <a:endParaRPr lang="en-IN" sz="2000" dirty="0">
              <a:latin typeface="PalatinoLinotype-Roman"/>
            </a:endParaRPr>
          </a:p>
          <a:p>
            <a:pPr algn="l"/>
            <a:endParaRPr lang="en-IN" sz="2000" b="0" i="0" u="none" strike="noStrike" baseline="0" dirty="0">
              <a:latin typeface="PalatinoLinotype-Roman"/>
            </a:endParaRPr>
          </a:p>
          <a:p>
            <a:pPr eaLnBrk="1" hangingPunct="1"/>
            <a:endParaRPr lang="en-US" altLang="en-US" sz="2000" b="1" dirty="0"/>
          </a:p>
        </p:txBody>
      </p:sp>
      <p:sp>
        <p:nvSpPr>
          <p:cNvPr id="4" name="Slide Number Placeholder 3">
            <a:extLst>
              <a:ext uri="{FF2B5EF4-FFF2-40B4-BE49-F238E27FC236}">
                <a16:creationId xmlns:a16="http://schemas.microsoft.com/office/drawing/2014/main" id="{8436D494-2FD5-4D20-8A83-19B8F2955158}"/>
              </a:ext>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E3EE10D6-A21F-4BC8-BBDA-71B75557AC1A}" type="slidenum">
              <a:rPr lang="en-US" altLang="en-US" smtClean="0"/>
              <a:pPr/>
              <a:t>7</a:t>
            </a:fld>
            <a:endParaRPr lang="en-US" altLang="en-US">
              <a:solidFill>
                <a:srgbClr val="898989"/>
              </a:solidFill>
            </a:endParaRPr>
          </a:p>
        </p:txBody>
      </p:sp>
      <p:pic>
        <p:nvPicPr>
          <p:cNvPr id="3" name="Picture 2">
            <a:extLst>
              <a:ext uri="{FF2B5EF4-FFF2-40B4-BE49-F238E27FC236}">
                <a16:creationId xmlns:a16="http://schemas.microsoft.com/office/drawing/2014/main" id="{4D435EED-9367-49BE-9F1C-C7C3D8BB8172}"/>
              </a:ext>
            </a:extLst>
          </p:cNvPr>
          <p:cNvPicPr>
            <a:picLocks noChangeAspect="1"/>
          </p:cNvPicPr>
          <p:nvPr/>
        </p:nvPicPr>
        <p:blipFill>
          <a:blip r:embed="rId2"/>
          <a:stretch>
            <a:fillRect/>
          </a:stretch>
        </p:blipFill>
        <p:spPr>
          <a:xfrm>
            <a:off x="1659262" y="3824343"/>
            <a:ext cx="6820852" cy="1105054"/>
          </a:xfrm>
          <a:prstGeom prst="rect">
            <a:avLst/>
          </a:prstGeom>
        </p:spPr>
      </p:pic>
      <p:pic>
        <p:nvPicPr>
          <p:cNvPr id="6" name="Picture 5">
            <a:extLst>
              <a:ext uri="{FF2B5EF4-FFF2-40B4-BE49-F238E27FC236}">
                <a16:creationId xmlns:a16="http://schemas.microsoft.com/office/drawing/2014/main" id="{9ABB6FDE-B327-4830-A147-4BBD926647F8}"/>
              </a:ext>
            </a:extLst>
          </p:cNvPr>
          <p:cNvPicPr>
            <a:picLocks noChangeAspect="1"/>
          </p:cNvPicPr>
          <p:nvPr/>
        </p:nvPicPr>
        <p:blipFill>
          <a:blip r:embed="rId3"/>
          <a:stretch>
            <a:fillRect/>
          </a:stretch>
        </p:blipFill>
        <p:spPr>
          <a:xfrm>
            <a:off x="1487488" y="5187210"/>
            <a:ext cx="5843565" cy="1670790"/>
          </a:xfrm>
          <a:prstGeom prst="rect">
            <a:avLst/>
          </a:prstGeom>
        </p:spPr>
      </p:pic>
    </p:spTree>
    <p:extLst>
      <p:ext uri="{BB962C8B-B14F-4D97-AF65-F5344CB8AC3E}">
        <p14:creationId xmlns:p14="http://schemas.microsoft.com/office/powerpoint/2010/main" val="21154834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B1FC-5492-1035-21D1-D07289397EA1}"/>
              </a:ext>
            </a:extLst>
          </p:cNvPr>
          <p:cNvSpPr>
            <a:spLocks noGrp="1"/>
          </p:cNvSpPr>
          <p:nvPr>
            <p:ph type="title"/>
          </p:nvPr>
        </p:nvSpPr>
        <p:spPr>
          <a:xfrm>
            <a:off x="442976" y="435864"/>
            <a:ext cx="11306047" cy="338554"/>
          </a:xfrm>
        </p:spPr>
        <p:txBody>
          <a:bodyPr/>
          <a:lstStyle/>
          <a:p>
            <a:r>
              <a:rPr lang="en-US" dirty="0"/>
              <a:t>Equal Width Discretization</a:t>
            </a:r>
            <a:endParaRPr lang="en-IN" dirty="0"/>
          </a:p>
        </p:txBody>
      </p:sp>
      <p:sp>
        <p:nvSpPr>
          <p:cNvPr id="3" name="Text Placeholder 2">
            <a:extLst>
              <a:ext uri="{FF2B5EF4-FFF2-40B4-BE49-F238E27FC236}">
                <a16:creationId xmlns:a16="http://schemas.microsoft.com/office/drawing/2014/main" id="{07DFF9CB-C0BF-AD23-294E-AB232E71B1D9}"/>
              </a:ext>
            </a:extLst>
          </p:cNvPr>
          <p:cNvSpPr>
            <a:spLocks noGrp="1"/>
          </p:cNvSpPr>
          <p:nvPr>
            <p:ph type="body" idx="1"/>
          </p:nvPr>
        </p:nvSpPr>
        <p:spPr>
          <a:xfrm>
            <a:off x="411505" y="1124744"/>
            <a:ext cx="9356904" cy="4985980"/>
          </a:xfrm>
        </p:spPr>
        <p:txBody>
          <a:bodyPr/>
          <a:lstStyle/>
          <a:p>
            <a:pPr algn="l"/>
            <a:r>
              <a:rPr lang="en-US" b="0" i="0" dirty="0">
                <a:solidFill>
                  <a:srgbClr val="CC0000"/>
                </a:solidFill>
                <a:effectLst/>
                <a:latin typeface="Muli"/>
              </a:rPr>
              <a:t>Dataset points:</a:t>
            </a:r>
            <a:r>
              <a:rPr lang="en-US" b="0" i="0" dirty="0">
                <a:solidFill>
                  <a:srgbClr val="000000"/>
                </a:solidFill>
                <a:effectLst/>
                <a:latin typeface="Muli"/>
              </a:rPr>
              <a:t> 10, 15, 18, 20, 31, 34, 41, 46, 51, 53, 54 </a:t>
            </a:r>
            <a:br>
              <a:rPr lang="en-US" b="0" i="0" dirty="0">
                <a:solidFill>
                  <a:srgbClr val="36393E"/>
                </a:solidFill>
                <a:effectLst/>
                <a:latin typeface="Muli"/>
              </a:rPr>
            </a:br>
            <a:r>
              <a:rPr lang="en-US" b="0" i="0" dirty="0">
                <a:solidFill>
                  <a:srgbClr val="36393E"/>
                </a:solidFill>
                <a:effectLst/>
                <a:latin typeface="Muli"/>
              </a:rPr>
              <a:t> </a:t>
            </a:r>
          </a:p>
          <a:p>
            <a:pPr algn="l"/>
            <a:r>
              <a:rPr lang="en-US" b="0" i="0" dirty="0">
                <a:solidFill>
                  <a:srgbClr val="FF0000"/>
                </a:solidFill>
                <a:effectLst/>
                <a:latin typeface="Muli"/>
              </a:rPr>
              <a:t>Step 1:</a:t>
            </a:r>
            <a:r>
              <a:rPr lang="en-US" b="0" i="0" dirty="0">
                <a:solidFill>
                  <a:srgbClr val="000000"/>
                </a:solidFill>
                <a:effectLst/>
                <a:latin typeface="Muli"/>
              </a:rPr>
              <a:t> Sort the dataset in ascending order: 10, 15, 18, 20, 31, 34, 41, 46, 51, 53, 54.</a:t>
            </a:r>
            <a:br>
              <a:rPr lang="en-US" b="0" i="0" dirty="0">
                <a:solidFill>
                  <a:srgbClr val="36393E"/>
                </a:solidFill>
                <a:effectLst/>
                <a:latin typeface="Muli"/>
              </a:rPr>
            </a:br>
            <a:r>
              <a:rPr lang="en-US" b="0" i="0" dirty="0">
                <a:solidFill>
                  <a:srgbClr val="36393E"/>
                </a:solidFill>
                <a:effectLst/>
                <a:latin typeface="Muli"/>
              </a:rPr>
              <a:t> </a:t>
            </a:r>
          </a:p>
          <a:p>
            <a:pPr algn="l"/>
            <a:r>
              <a:rPr lang="en-US" b="0" i="0" dirty="0">
                <a:solidFill>
                  <a:srgbClr val="FF0000"/>
                </a:solidFill>
                <a:effectLst/>
                <a:latin typeface="Muli"/>
              </a:rPr>
              <a:t>Step 2:</a:t>
            </a:r>
            <a:r>
              <a:rPr lang="en-US" b="0" i="0" dirty="0">
                <a:solidFill>
                  <a:srgbClr val="000000"/>
                </a:solidFill>
                <a:effectLst/>
                <a:latin typeface="Muli"/>
              </a:rPr>
              <a:t> </a:t>
            </a:r>
            <a:r>
              <a:rPr lang="en-US" b="0" i="0" dirty="0">
                <a:solidFill>
                  <a:srgbClr val="0E101A"/>
                </a:solidFill>
                <a:effectLst/>
                <a:latin typeface="Muli"/>
              </a:rPr>
              <a:t>Determine the width of each bin using the formula: </a:t>
            </a:r>
            <a:r>
              <a:rPr lang="en-US" b="1" i="0" dirty="0">
                <a:solidFill>
                  <a:srgbClr val="0E101A"/>
                </a:solidFill>
                <a:effectLst/>
                <a:latin typeface="Muli"/>
              </a:rPr>
              <a:t>w = (max-min) / N</a:t>
            </a:r>
            <a:r>
              <a:rPr lang="en-US" dirty="0">
                <a:solidFill>
                  <a:srgbClr val="0E101A"/>
                </a:solidFill>
                <a:latin typeface="Muli"/>
              </a:rPr>
              <a:t> ( N is number of bin)</a:t>
            </a:r>
          </a:p>
          <a:p>
            <a:pPr algn="l"/>
            <a:endParaRPr lang="en-US" b="0" i="0" dirty="0">
              <a:solidFill>
                <a:srgbClr val="0E101A"/>
              </a:solidFill>
              <a:effectLst/>
              <a:latin typeface="Muli"/>
            </a:endParaRPr>
          </a:p>
          <a:p>
            <a:pPr algn="l"/>
            <a:r>
              <a:rPr lang="en-US" b="0" i="0" dirty="0">
                <a:solidFill>
                  <a:srgbClr val="36393E"/>
                </a:solidFill>
                <a:effectLst/>
                <a:latin typeface="Muli"/>
              </a:rPr>
              <a:t> w is calculated as (54 - 10) / 4 = 11.</a:t>
            </a:r>
          </a:p>
          <a:p>
            <a:pPr algn="l"/>
            <a:endParaRPr lang="en-US" dirty="0">
              <a:solidFill>
                <a:srgbClr val="36393E"/>
              </a:solidFill>
              <a:latin typeface="Muli"/>
            </a:endParaRPr>
          </a:p>
          <a:p>
            <a:pPr algn="l"/>
            <a:r>
              <a:rPr lang="en-US" b="0" i="0" dirty="0">
                <a:solidFill>
                  <a:srgbClr val="36393E"/>
                </a:solidFill>
                <a:effectLst/>
                <a:latin typeface="Muli"/>
              </a:rPr>
              <a:t>BIN 1 : [lower bound , upper bound] = [(min) , (min + w -1)]  = [10, 20]</a:t>
            </a:r>
          </a:p>
          <a:p>
            <a:pPr algn="l"/>
            <a:r>
              <a:rPr lang="en-US" b="0" i="0" dirty="0">
                <a:solidFill>
                  <a:srgbClr val="36393E"/>
                </a:solidFill>
                <a:effectLst/>
                <a:latin typeface="Muli"/>
              </a:rPr>
              <a:t>BIN 2 : [lower bound , upper bound] = [(min + w) , (min + 2w -1)] = [21, 31] </a:t>
            </a:r>
          </a:p>
          <a:p>
            <a:pPr algn="l"/>
            <a:r>
              <a:rPr lang="en-US" b="0" i="0" dirty="0">
                <a:solidFill>
                  <a:srgbClr val="36393E"/>
                </a:solidFill>
                <a:effectLst/>
                <a:latin typeface="Muli"/>
              </a:rPr>
              <a:t>BIN 3 : [lower bound , upper bound] = [(min + 2w) , (min + 3w -1)]  = [32, 42]</a:t>
            </a:r>
          </a:p>
          <a:p>
            <a:pPr algn="l"/>
            <a:r>
              <a:rPr lang="en-US" b="0" i="0" dirty="0">
                <a:solidFill>
                  <a:srgbClr val="36393E"/>
                </a:solidFill>
                <a:effectLst/>
                <a:latin typeface="Muli"/>
              </a:rPr>
              <a:t>BIN 4 : [lower bound , upper bound] = [(min + 3w) , (max)] = [43, 54]</a:t>
            </a:r>
          </a:p>
          <a:p>
            <a:pPr algn="l"/>
            <a:endParaRPr lang="en-US" dirty="0">
              <a:solidFill>
                <a:srgbClr val="36393E"/>
              </a:solidFill>
              <a:latin typeface="Muli"/>
            </a:endParaRPr>
          </a:p>
          <a:p>
            <a:pPr algn="l"/>
            <a:r>
              <a:rPr lang="de-DE" b="0" i="0" dirty="0">
                <a:solidFill>
                  <a:srgbClr val="36393E"/>
                </a:solidFill>
                <a:effectLst/>
                <a:latin typeface="Muli"/>
              </a:rPr>
              <a:t>BIN 1 : [10, 15, 18, 20]</a:t>
            </a:r>
          </a:p>
          <a:p>
            <a:pPr algn="l"/>
            <a:r>
              <a:rPr lang="de-DE" b="0" i="0" dirty="0">
                <a:solidFill>
                  <a:srgbClr val="36393E"/>
                </a:solidFill>
                <a:effectLst/>
                <a:latin typeface="Muli"/>
              </a:rPr>
              <a:t>BIN 2 : [31]</a:t>
            </a:r>
          </a:p>
          <a:p>
            <a:pPr algn="l"/>
            <a:r>
              <a:rPr lang="de-DE" b="0" i="0" dirty="0">
                <a:solidFill>
                  <a:srgbClr val="36393E"/>
                </a:solidFill>
                <a:effectLst/>
                <a:latin typeface="Muli"/>
              </a:rPr>
              <a:t>BIN 3 : [34, 41]</a:t>
            </a:r>
          </a:p>
          <a:p>
            <a:pPr algn="l"/>
            <a:r>
              <a:rPr lang="de-DE" b="0" i="0" dirty="0">
                <a:solidFill>
                  <a:srgbClr val="36393E"/>
                </a:solidFill>
                <a:effectLst/>
                <a:latin typeface="Muli"/>
              </a:rPr>
              <a:t>BIN 4 : [46, 51, 53, 54]</a:t>
            </a:r>
            <a:endParaRPr lang="en-US" b="0" i="0" dirty="0">
              <a:solidFill>
                <a:srgbClr val="36393E"/>
              </a:solidFill>
              <a:effectLst/>
              <a:latin typeface="Muli"/>
            </a:endParaRPr>
          </a:p>
          <a:p>
            <a:endParaRPr lang="en-IN" dirty="0"/>
          </a:p>
        </p:txBody>
      </p:sp>
    </p:spTree>
    <p:extLst>
      <p:ext uri="{BB962C8B-B14F-4D97-AF65-F5344CB8AC3E}">
        <p14:creationId xmlns:p14="http://schemas.microsoft.com/office/powerpoint/2010/main" val="27797544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1DD01-887F-00F9-94E7-C8CF18270A85}"/>
              </a:ext>
            </a:extLst>
          </p:cNvPr>
          <p:cNvSpPr>
            <a:spLocks noGrp="1"/>
          </p:cNvSpPr>
          <p:nvPr>
            <p:ph type="title"/>
          </p:nvPr>
        </p:nvSpPr>
        <p:spPr>
          <a:xfrm>
            <a:off x="442976" y="435864"/>
            <a:ext cx="11306047" cy="338554"/>
          </a:xfrm>
        </p:spPr>
        <p:txBody>
          <a:bodyPr/>
          <a:lstStyle/>
          <a:p>
            <a:r>
              <a:rPr lang="en-US" dirty="0"/>
              <a:t>Equal Frequency Discretization</a:t>
            </a:r>
            <a:endParaRPr lang="en-IN" dirty="0"/>
          </a:p>
        </p:txBody>
      </p:sp>
      <p:sp>
        <p:nvSpPr>
          <p:cNvPr id="3" name="Text Placeholder 2">
            <a:extLst>
              <a:ext uri="{FF2B5EF4-FFF2-40B4-BE49-F238E27FC236}">
                <a16:creationId xmlns:a16="http://schemas.microsoft.com/office/drawing/2014/main" id="{7FC4D909-5674-A8B5-D0A0-31ED351A9636}"/>
              </a:ext>
            </a:extLst>
          </p:cNvPr>
          <p:cNvSpPr>
            <a:spLocks noGrp="1"/>
          </p:cNvSpPr>
          <p:nvPr>
            <p:ph type="body" idx="1"/>
          </p:nvPr>
        </p:nvSpPr>
        <p:spPr>
          <a:xfrm>
            <a:off x="419889" y="1196752"/>
            <a:ext cx="9708560" cy="4585871"/>
          </a:xfrm>
        </p:spPr>
        <p:txBody>
          <a:bodyPr/>
          <a:lstStyle/>
          <a:p>
            <a:pPr algn="l"/>
            <a:r>
              <a:rPr lang="en-US" sz="2000" b="0" i="0" dirty="0">
                <a:solidFill>
                  <a:srgbClr val="CC0000"/>
                </a:solidFill>
                <a:effectLst/>
                <a:latin typeface="Muli"/>
              </a:rPr>
              <a:t>Dataset:</a:t>
            </a:r>
            <a:r>
              <a:rPr lang="en-US" sz="2000" b="0" i="0" dirty="0">
                <a:solidFill>
                  <a:srgbClr val="000000"/>
                </a:solidFill>
                <a:effectLst/>
                <a:latin typeface="Muli"/>
              </a:rPr>
              <a:t> 10,15, 18, 20, 31, 34, 41, 46, 51, 53, 54, 60</a:t>
            </a:r>
          </a:p>
          <a:p>
            <a:pPr algn="l"/>
            <a:endParaRPr lang="en-US" sz="2000" b="0" i="0" dirty="0">
              <a:solidFill>
                <a:srgbClr val="36393E"/>
              </a:solidFill>
              <a:effectLst/>
              <a:latin typeface="Muli"/>
            </a:endParaRPr>
          </a:p>
          <a:p>
            <a:pPr algn="l"/>
            <a:r>
              <a:rPr lang="en-US" sz="2000" dirty="0">
                <a:solidFill>
                  <a:srgbClr val="FF0000"/>
                </a:solidFill>
                <a:latin typeface="Muli"/>
              </a:rPr>
              <a:t>S</a:t>
            </a:r>
            <a:r>
              <a:rPr lang="en-US" sz="2000" b="0" i="0" dirty="0">
                <a:solidFill>
                  <a:srgbClr val="FF0000"/>
                </a:solidFill>
                <a:effectLst/>
                <a:latin typeface="Muli"/>
              </a:rPr>
              <a:t>tep 1:</a:t>
            </a:r>
            <a:r>
              <a:rPr lang="en-US" sz="2000" b="0" i="0" dirty="0">
                <a:solidFill>
                  <a:srgbClr val="000000"/>
                </a:solidFill>
                <a:effectLst/>
                <a:latin typeface="Muli"/>
              </a:rPr>
              <a:t> sort the data.</a:t>
            </a:r>
          </a:p>
          <a:p>
            <a:pPr algn="l"/>
            <a:r>
              <a:rPr lang="en-US" sz="2000" b="0" i="0" dirty="0">
                <a:solidFill>
                  <a:srgbClr val="000000"/>
                </a:solidFill>
                <a:effectLst/>
                <a:latin typeface="Muli"/>
              </a:rPr>
              <a:t> </a:t>
            </a:r>
          </a:p>
          <a:p>
            <a:pPr algn="l"/>
            <a:r>
              <a:rPr lang="en-US" sz="2000" dirty="0">
                <a:solidFill>
                  <a:srgbClr val="FF0000"/>
                </a:solidFill>
                <a:latin typeface="Muli"/>
              </a:rPr>
              <a:t>S</a:t>
            </a:r>
            <a:r>
              <a:rPr lang="en-US" sz="2000" b="0" i="0" dirty="0">
                <a:solidFill>
                  <a:srgbClr val="FF0000"/>
                </a:solidFill>
                <a:effectLst/>
                <a:latin typeface="Muli"/>
              </a:rPr>
              <a:t>tep 2:</a:t>
            </a:r>
            <a:r>
              <a:rPr lang="en-US" sz="2000" b="0" i="0" dirty="0">
                <a:solidFill>
                  <a:srgbClr val="000000"/>
                </a:solidFill>
                <a:effectLst/>
                <a:latin typeface="Muli"/>
              </a:rPr>
              <a:t> find the frequency. To calculate the frequency </a:t>
            </a:r>
          </a:p>
          <a:p>
            <a:pPr algn="l"/>
            <a:r>
              <a:rPr lang="en-US" sz="2000" dirty="0">
                <a:solidFill>
                  <a:srgbClr val="000000"/>
                </a:solidFill>
                <a:latin typeface="Muli"/>
              </a:rPr>
              <a:t>                                                           </a:t>
            </a:r>
            <a:r>
              <a:rPr lang="en-US" sz="2000" b="0" i="0" dirty="0">
                <a:solidFill>
                  <a:srgbClr val="000000"/>
                </a:solidFill>
                <a:effectLst/>
                <a:latin typeface="Muli"/>
              </a:rPr>
              <a:t> </a:t>
            </a:r>
            <a:r>
              <a:rPr lang="en-US" sz="2000" b="1" i="0" dirty="0">
                <a:effectLst/>
                <a:latin typeface="Muli"/>
              </a:rPr>
              <a:t>total number of data points/number of bins</a:t>
            </a:r>
            <a:r>
              <a:rPr lang="en-US" sz="2000" b="0" i="0" dirty="0">
                <a:effectLst/>
                <a:latin typeface="Muli"/>
              </a:rPr>
              <a:t>.</a:t>
            </a:r>
          </a:p>
          <a:p>
            <a:pPr algn="l"/>
            <a:endParaRPr lang="en-US" sz="2000" b="0" i="0" dirty="0">
              <a:solidFill>
                <a:srgbClr val="36393E"/>
              </a:solidFill>
              <a:effectLst/>
              <a:latin typeface="Muli"/>
            </a:endParaRPr>
          </a:p>
          <a:p>
            <a:pPr algn="l"/>
            <a:r>
              <a:rPr lang="en-US" sz="2000" dirty="0">
                <a:solidFill>
                  <a:srgbClr val="000000"/>
                </a:solidFill>
                <a:latin typeface="Muli"/>
              </a:rPr>
              <a:t>T</a:t>
            </a:r>
            <a:r>
              <a:rPr lang="en-US" sz="2000" b="0" i="0" dirty="0">
                <a:solidFill>
                  <a:srgbClr val="000000"/>
                </a:solidFill>
                <a:effectLst/>
                <a:latin typeface="Muli"/>
              </a:rPr>
              <a:t>he total number of data points is 12, and the number of bins required is 3. </a:t>
            </a:r>
          </a:p>
          <a:p>
            <a:pPr algn="l"/>
            <a:r>
              <a:rPr lang="en-US" sz="2000" b="0" i="0" dirty="0">
                <a:solidFill>
                  <a:srgbClr val="000000"/>
                </a:solidFill>
                <a:effectLst/>
                <a:latin typeface="Muli"/>
              </a:rPr>
              <a:t>Therefore, the frequency comes out to be 4</a:t>
            </a:r>
          </a:p>
          <a:p>
            <a:pPr algn="l"/>
            <a:endParaRPr lang="en-US" sz="2000" dirty="0">
              <a:solidFill>
                <a:srgbClr val="000000"/>
              </a:solidFill>
              <a:latin typeface="Muli"/>
            </a:endParaRPr>
          </a:p>
          <a:p>
            <a:pPr algn="l"/>
            <a:endParaRPr lang="en-US" sz="2000" dirty="0">
              <a:solidFill>
                <a:srgbClr val="000000"/>
              </a:solidFill>
              <a:latin typeface="Muli"/>
            </a:endParaRPr>
          </a:p>
          <a:p>
            <a:pPr algn="l"/>
            <a:r>
              <a:rPr lang="de-DE" sz="2000" b="0" i="0" dirty="0">
                <a:solidFill>
                  <a:srgbClr val="36393E"/>
                </a:solidFill>
                <a:effectLst/>
                <a:latin typeface="Muli"/>
              </a:rPr>
              <a:t>BIN 1: 10, 15, 18, 20</a:t>
            </a:r>
          </a:p>
          <a:p>
            <a:pPr algn="l"/>
            <a:r>
              <a:rPr lang="de-DE" sz="2000" b="0" i="0" dirty="0">
                <a:solidFill>
                  <a:srgbClr val="36393E"/>
                </a:solidFill>
                <a:effectLst/>
                <a:latin typeface="Muli"/>
              </a:rPr>
              <a:t>BIN 2: 31, 34, 41, 46</a:t>
            </a:r>
          </a:p>
          <a:p>
            <a:pPr algn="l"/>
            <a:r>
              <a:rPr lang="de-DE" sz="2000" b="0" i="0" dirty="0">
                <a:solidFill>
                  <a:srgbClr val="36393E"/>
                </a:solidFill>
                <a:effectLst/>
                <a:latin typeface="Muli"/>
              </a:rPr>
              <a:t>BIN 3: 51, 53, 54, 60</a:t>
            </a:r>
            <a:endParaRPr lang="en-US" sz="2000" b="0" i="0" dirty="0">
              <a:solidFill>
                <a:srgbClr val="36393E"/>
              </a:solidFill>
              <a:effectLst/>
              <a:latin typeface="Muli"/>
            </a:endParaRPr>
          </a:p>
          <a:p>
            <a:endParaRPr lang="en-IN" sz="2000" dirty="0"/>
          </a:p>
        </p:txBody>
      </p:sp>
    </p:spTree>
    <p:extLst>
      <p:ext uri="{BB962C8B-B14F-4D97-AF65-F5344CB8AC3E}">
        <p14:creationId xmlns:p14="http://schemas.microsoft.com/office/powerpoint/2010/main" val="28442987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25D7A-6A2C-88A2-027C-FA247AACC85E}"/>
              </a:ext>
            </a:extLst>
          </p:cNvPr>
          <p:cNvSpPr>
            <a:spLocks noGrp="1"/>
          </p:cNvSpPr>
          <p:nvPr>
            <p:ph type="title"/>
          </p:nvPr>
        </p:nvSpPr>
        <p:spPr>
          <a:xfrm>
            <a:off x="442976" y="435864"/>
            <a:ext cx="11306047" cy="338554"/>
          </a:xfrm>
        </p:spPr>
        <p:txBody>
          <a:bodyPr/>
          <a:lstStyle/>
          <a:p>
            <a:r>
              <a:rPr lang="en-US" dirty="0"/>
              <a:t>Binning</a:t>
            </a:r>
            <a:endParaRPr lang="en-IN" dirty="0"/>
          </a:p>
        </p:txBody>
      </p:sp>
      <p:sp>
        <p:nvSpPr>
          <p:cNvPr id="3" name="Text Placeholder 2">
            <a:extLst>
              <a:ext uri="{FF2B5EF4-FFF2-40B4-BE49-F238E27FC236}">
                <a16:creationId xmlns:a16="http://schemas.microsoft.com/office/drawing/2014/main" id="{D3F03C28-8506-7CA1-2A74-016D168476A6}"/>
              </a:ext>
            </a:extLst>
          </p:cNvPr>
          <p:cNvSpPr>
            <a:spLocks noGrp="1"/>
          </p:cNvSpPr>
          <p:nvPr>
            <p:ph type="body" idx="1"/>
          </p:nvPr>
        </p:nvSpPr>
        <p:spPr>
          <a:xfrm>
            <a:off x="442977" y="1124744"/>
            <a:ext cx="9397440" cy="6093976"/>
          </a:xfrm>
        </p:spPr>
        <p:txBody>
          <a:bodyPr/>
          <a:lstStyle/>
          <a:p>
            <a:r>
              <a:rPr lang="en-US" dirty="0"/>
              <a:t>Binning involves assigning continuous values to specific bins or categories based on certain criteria. This can be applied to group data or simplify its representation.</a:t>
            </a:r>
          </a:p>
          <a:p>
            <a:endParaRPr lang="en-US" dirty="0"/>
          </a:p>
          <a:p>
            <a:r>
              <a:rPr lang="en-US" dirty="0"/>
              <a:t>Example:</a:t>
            </a:r>
          </a:p>
          <a:p>
            <a:r>
              <a:rPr lang="en-US" dirty="0"/>
              <a:t>Suppose you have a list of ages and want to categorize them into different age groups:</a:t>
            </a:r>
          </a:p>
          <a:p>
            <a:endParaRPr lang="en-US" dirty="0"/>
          </a:p>
          <a:p>
            <a:r>
              <a:rPr lang="en-US" dirty="0"/>
              <a:t>import pandas as pd</a:t>
            </a:r>
          </a:p>
          <a:p>
            <a:endParaRPr lang="en-US" dirty="0"/>
          </a:p>
          <a:p>
            <a:r>
              <a:rPr lang="en-US" dirty="0"/>
              <a:t>ages = [22, 35, 47, 50, 28, 19, 65, 37, 42, 51]</a:t>
            </a:r>
          </a:p>
          <a:p>
            <a:endParaRPr lang="en-US" dirty="0"/>
          </a:p>
          <a:p>
            <a:r>
              <a:rPr lang="en-US" dirty="0"/>
              <a:t># Define bins and labels for age groups</a:t>
            </a:r>
          </a:p>
          <a:p>
            <a:r>
              <a:rPr lang="en-US" dirty="0"/>
              <a:t>bins = [18, 30, 40, 50, 60, 100]</a:t>
            </a:r>
          </a:p>
          <a:p>
            <a:r>
              <a:rPr lang="en-US" dirty="0"/>
              <a:t>labels = ['18-29', '30-39', '40-49', '50-59', '60+']</a:t>
            </a:r>
          </a:p>
          <a:p>
            <a:endParaRPr lang="en-US" dirty="0"/>
          </a:p>
          <a:p>
            <a:r>
              <a:rPr lang="en-US" dirty="0"/>
              <a:t># Create age groups based on defined bins and labels</a:t>
            </a:r>
          </a:p>
          <a:p>
            <a:r>
              <a:rPr lang="en-US" dirty="0" err="1"/>
              <a:t>age_groups</a:t>
            </a:r>
            <a:r>
              <a:rPr lang="en-US" dirty="0"/>
              <a:t> = </a:t>
            </a:r>
            <a:r>
              <a:rPr lang="en-US" dirty="0" err="1"/>
              <a:t>pd.cut</a:t>
            </a:r>
            <a:r>
              <a:rPr lang="en-US" dirty="0"/>
              <a:t>(ages, bins=bins, labels=labels)</a:t>
            </a:r>
          </a:p>
          <a:p>
            <a:endParaRPr lang="en-US" dirty="0"/>
          </a:p>
          <a:p>
            <a:r>
              <a:rPr lang="en-US" dirty="0"/>
              <a:t># Add age groups to the original data</a:t>
            </a:r>
          </a:p>
          <a:p>
            <a:r>
              <a:rPr lang="en-US" dirty="0"/>
              <a:t>data = </a:t>
            </a:r>
            <a:r>
              <a:rPr lang="en-US" dirty="0" err="1"/>
              <a:t>pd.DataFrame</a:t>
            </a:r>
            <a:r>
              <a:rPr lang="en-US" dirty="0"/>
              <a:t>({'Age': ages, '</a:t>
            </a:r>
            <a:r>
              <a:rPr lang="en-US" dirty="0" err="1"/>
              <a:t>AgeGroup</a:t>
            </a:r>
            <a:r>
              <a:rPr lang="en-US" dirty="0"/>
              <a:t>': </a:t>
            </a:r>
            <a:r>
              <a:rPr lang="en-US" dirty="0" err="1"/>
              <a:t>age_groups</a:t>
            </a:r>
            <a:r>
              <a:rPr lang="en-US" dirty="0"/>
              <a:t>})</a:t>
            </a:r>
          </a:p>
          <a:p>
            <a:r>
              <a:rPr lang="en-US" dirty="0"/>
              <a:t>print(data)</a:t>
            </a:r>
          </a:p>
          <a:p>
            <a:endParaRPr lang="en-US" dirty="0"/>
          </a:p>
          <a:p>
            <a:endParaRPr lang="en-IN" dirty="0"/>
          </a:p>
        </p:txBody>
      </p:sp>
      <p:pic>
        <p:nvPicPr>
          <p:cNvPr id="4" name="Picture 3">
            <a:extLst>
              <a:ext uri="{FF2B5EF4-FFF2-40B4-BE49-F238E27FC236}">
                <a16:creationId xmlns:a16="http://schemas.microsoft.com/office/drawing/2014/main" id="{4EE26A3D-30D1-826A-9116-028833759E16}"/>
              </a:ext>
            </a:extLst>
          </p:cNvPr>
          <p:cNvPicPr>
            <a:picLocks noChangeAspect="1"/>
          </p:cNvPicPr>
          <p:nvPr/>
        </p:nvPicPr>
        <p:blipFill>
          <a:blip r:embed="rId2"/>
          <a:stretch>
            <a:fillRect/>
          </a:stretch>
        </p:blipFill>
        <p:spPr>
          <a:xfrm>
            <a:off x="6960096" y="3429000"/>
            <a:ext cx="2057434" cy="3086150"/>
          </a:xfrm>
          <a:prstGeom prst="rect">
            <a:avLst/>
          </a:prstGeom>
        </p:spPr>
      </p:pic>
    </p:spTree>
    <p:extLst>
      <p:ext uri="{BB962C8B-B14F-4D97-AF65-F5344CB8AC3E}">
        <p14:creationId xmlns:p14="http://schemas.microsoft.com/office/powerpoint/2010/main" val="17415472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7B030-5497-08B1-235B-5AFBCBE309D9}"/>
              </a:ext>
            </a:extLst>
          </p:cNvPr>
          <p:cNvSpPr>
            <a:spLocks noGrp="1"/>
          </p:cNvSpPr>
          <p:nvPr>
            <p:ph type="title"/>
          </p:nvPr>
        </p:nvSpPr>
        <p:spPr>
          <a:xfrm>
            <a:off x="442976" y="435864"/>
            <a:ext cx="11306047" cy="338554"/>
          </a:xfrm>
        </p:spPr>
        <p:txBody>
          <a:bodyPr/>
          <a:lstStyle/>
          <a:p>
            <a:r>
              <a:rPr lang="en-US" dirty="0"/>
              <a:t>Exercise-7</a:t>
            </a:r>
            <a:endParaRPr lang="en-IN" dirty="0"/>
          </a:p>
        </p:txBody>
      </p:sp>
      <p:sp>
        <p:nvSpPr>
          <p:cNvPr id="3" name="Text Placeholder 2">
            <a:extLst>
              <a:ext uri="{FF2B5EF4-FFF2-40B4-BE49-F238E27FC236}">
                <a16:creationId xmlns:a16="http://schemas.microsoft.com/office/drawing/2014/main" id="{15B5DB35-455F-6ACB-DC80-C3E819D093D4}"/>
              </a:ext>
            </a:extLst>
          </p:cNvPr>
          <p:cNvSpPr>
            <a:spLocks noGrp="1"/>
          </p:cNvSpPr>
          <p:nvPr>
            <p:ph type="body" idx="1"/>
          </p:nvPr>
        </p:nvSpPr>
        <p:spPr>
          <a:xfrm>
            <a:off x="442977" y="1052736"/>
            <a:ext cx="9325432" cy="1846659"/>
          </a:xfrm>
        </p:spPr>
        <p:txBody>
          <a:bodyPr/>
          <a:lstStyle/>
          <a:p>
            <a:r>
              <a:rPr lang="en-US" sz="2400" b="0" i="0" dirty="0">
                <a:solidFill>
                  <a:srgbClr val="374151"/>
                </a:solidFill>
                <a:effectLst/>
                <a:latin typeface="Söhne"/>
              </a:rPr>
              <a:t>Scenario: You're working on a dataset containing information about housing prices in a city. One of the features in your dataset is the square footage of the houses. You've been tasked with binning the square footage data into categories to better understand how the size of a house relates to its price.</a:t>
            </a:r>
            <a:endParaRPr lang="en-IN" sz="2400" dirty="0"/>
          </a:p>
        </p:txBody>
      </p:sp>
    </p:spTree>
    <p:extLst>
      <p:ext uri="{BB962C8B-B14F-4D97-AF65-F5344CB8AC3E}">
        <p14:creationId xmlns:p14="http://schemas.microsoft.com/office/powerpoint/2010/main" val="332040154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A3E17-F144-4BA2-94E4-0D2725717000}"/>
              </a:ext>
            </a:extLst>
          </p:cNvPr>
          <p:cNvSpPr>
            <a:spLocks noGrp="1"/>
          </p:cNvSpPr>
          <p:nvPr>
            <p:ph type="title"/>
          </p:nvPr>
        </p:nvSpPr>
        <p:spPr>
          <a:xfrm>
            <a:off x="442976" y="435864"/>
            <a:ext cx="11306047" cy="276999"/>
          </a:xfrm>
        </p:spPr>
        <p:txBody>
          <a:bodyPr/>
          <a:lstStyle/>
          <a:p>
            <a:r>
              <a:rPr lang="en-IN" sz="1800" b="1" i="0" u="none" strike="noStrike" baseline="0" dirty="0">
                <a:latin typeface="Arial-BoldMT"/>
              </a:rPr>
              <a:t>Outlier detection and filtering</a:t>
            </a:r>
            <a:endParaRPr lang="en-IN" dirty="0"/>
          </a:p>
        </p:txBody>
      </p:sp>
      <p:sp>
        <p:nvSpPr>
          <p:cNvPr id="3" name="Text Placeholder 2">
            <a:extLst>
              <a:ext uri="{FF2B5EF4-FFF2-40B4-BE49-F238E27FC236}">
                <a16:creationId xmlns:a16="http://schemas.microsoft.com/office/drawing/2014/main" id="{79A164C7-2DD4-06EC-A250-2651AE57126C}"/>
              </a:ext>
            </a:extLst>
          </p:cNvPr>
          <p:cNvSpPr>
            <a:spLocks noGrp="1"/>
          </p:cNvSpPr>
          <p:nvPr>
            <p:ph type="body" idx="1"/>
          </p:nvPr>
        </p:nvSpPr>
        <p:spPr>
          <a:xfrm>
            <a:off x="442977" y="1196752"/>
            <a:ext cx="9253424" cy="3939540"/>
          </a:xfrm>
        </p:spPr>
        <p:txBody>
          <a:bodyPr/>
          <a:lstStyle/>
          <a:p>
            <a:pPr marL="457200" indent="-457200">
              <a:buFont typeface="Arial" panose="020B0604020202020204" pitchFamily="34" charset="0"/>
              <a:buChar char="•"/>
            </a:pPr>
            <a:r>
              <a:rPr lang="en-US" sz="3200" dirty="0"/>
              <a:t>Outlier detection and filtering are important steps in data preprocessing.</a:t>
            </a:r>
          </a:p>
          <a:p>
            <a:pPr marL="457200" indent="-457200">
              <a:buFont typeface="Arial" panose="020B0604020202020204" pitchFamily="34" charset="0"/>
              <a:buChar char="•"/>
            </a:pPr>
            <a:r>
              <a:rPr lang="en-US" sz="3200" dirty="0"/>
              <a:t>Identify and handle anomalous or extreme values that can skew statistical analyses or machine learning models. </a:t>
            </a:r>
          </a:p>
          <a:p>
            <a:pPr marL="457200" indent="-457200">
              <a:buFont typeface="Arial" panose="020B0604020202020204" pitchFamily="34" charset="0"/>
              <a:buChar char="•"/>
            </a:pPr>
            <a:r>
              <a:rPr lang="en-US" sz="3200" dirty="0"/>
              <a:t>Several methods can be employed to detect outliers.</a:t>
            </a:r>
          </a:p>
          <a:p>
            <a:pPr marL="457200" indent="-457200">
              <a:buFont typeface="Arial" panose="020B0604020202020204" pitchFamily="34" charset="0"/>
              <a:buChar char="•"/>
            </a:pPr>
            <a:r>
              <a:rPr lang="en-US" sz="3200" dirty="0"/>
              <a:t>Filtering can involve handling them by removing, capping, or transforming them.</a:t>
            </a:r>
            <a:endParaRPr lang="en-IN" sz="3200" dirty="0"/>
          </a:p>
        </p:txBody>
      </p:sp>
    </p:spTree>
    <p:extLst>
      <p:ext uri="{BB962C8B-B14F-4D97-AF65-F5344CB8AC3E}">
        <p14:creationId xmlns:p14="http://schemas.microsoft.com/office/powerpoint/2010/main" val="20886370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57AD-1F41-2457-EFB8-5A46269EA997}"/>
              </a:ext>
            </a:extLst>
          </p:cNvPr>
          <p:cNvSpPr>
            <a:spLocks noGrp="1"/>
          </p:cNvSpPr>
          <p:nvPr>
            <p:ph type="title"/>
          </p:nvPr>
        </p:nvSpPr>
        <p:spPr>
          <a:xfrm>
            <a:off x="442976" y="435864"/>
            <a:ext cx="11306047" cy="338554"/>
          </a:xfrm>
        </p:spPr>
        <p:txBody>
          <a:bodyPr/>
          <a:lstStyle/>
          <a:p>
            <a:r>
              <a:rPr lang="en-IN" dirty="0"/>
              <a:t>Outlier Detection Methods</a:t>
            </a:r>
          </a:p>
        </p:txBody>
      </p:sp>
      <p:sp>
        <p:nvSpPr>
          <p:cNvPr id="3" name="Text Placeholder 2">
            <a:extLst>
              <a:ext uri="{FF2B5EF4-FFF2-40B4-BE49-F238E27FC236}">
                <a16:creationId xmlns:a16="http://schemas.microsoft.com/office/drawing/2014/main" id="{58B31488-90CD-20EF-ED67-11BD722A792B}"/>
              </a:ext>
            </a:extLst>
          </p:cNvPr>
          <p:cNvSpPr>
            <a:spLocks noGrp="1"/>
          </p:cNvSpPr>
          <p:nvPr>
            <p:ph type="body" idx="1"/>
          </p:nvPr>
        </p:nvSpPr>
        <p:spPr>
          <a:xfrm>
            <a:off x="466144" y="1264285"/>
            <a:ext cx="10679379" cy="4616648"/>
          </a:xfrm>
        </p:spPr>
        <p:txBody>
          <a:bodyPr/>
          <a:lstStyle/>
          <a:p>
            <a:pPr marL="285750" indent="-285750">
              <a:buFont typeface="Arial" panose="020B0604020202020204" pitchFamily="34" charset="0"/>
              <a:buChar char="•"/>
            </a:pPr>
            <a:r>
              <a:rPr lang="en-US" sz="2000" dirty="0"/>
              <a:t>Statistical Methods:</a:t>
            </a:r>
          </a:p>
          <a:p>
            <a:pPr marL="285750"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a:t>Z-Score: Identifying values far from the mean in terms of standard deviations.</a:t>
            </a:r>
          </a:p>
          <a:p>
            <a:pPr marL="742950" lvl="1" indent="-285750">
              <a:buFont typeface="Arial" panose="020B0604020202020204" pitchFamily="34" charset="0"/>
              <a:buChar char="•"/>
            </a:pPr>
            <a:r>
              <a:rPr lang="en-US" sz="2000" dirty="0"/>
              <a:t>IQR (Interquartile Range): Using quartiles to identify values outside a specific range.</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Visualization Techniques:</a:t>
            </a:r>
          </a:p>
          <a:p>
            <a:pPr marL="285750"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a:t>Boxplots: Visual representation of the data's distribution to spot outliers.</a:t>
            </a:r>
          </a:p>
          <a:p>
            <a:pPr marL="742950" lvl="1" indent="-285750">
              <a:buFont typeface="Arial" panose="020B0604020202020204" pitchFamily="34" charset="0"/>
              <a:buChar char="•"/>
            </a:pPr>
            <a:r>
              <a:rPr lang="en-US" sz="2000" dirty="0"/>
              <a:t>Scatterplots: Visualizing relationships and identifying points distant from others.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Machine Learning Methods:</a:t>
            </a:r>
          </a:p>
          <a:p>
            <a:pPr marL="285750"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a:t>Clustering Algorithms: Detecting data points that don’t cluster well with others.</a:t>
            </a:r>
          </a:p>
          <a:p>
            <a:pPr marL="742950" lvl="1" indent="-285750">
              <a:buFont typeface="Arial" panose="020B0604020202020204" pitchFamily="34" charset="0"/>
              <a:buChar char="•"/>
            </a:pPr>
            <a:r>
              <a:rPr lang="en-US" sz="2000" dirty="0"/>
              <a:t>Isolation Forest, Local Outlier Factor (LOF): Algorithms specifically designed for outlier detection.</a:t>
            </a:r>
            <a:endParaRPr lang="en-IN" sz="2000" dirty="0"/>
          </a:p>
        </p:txBody>
      </p:sp>
    </p:spTree>
    <p:extLst>
      <p:ext uri="{BB962C8B-B14F-4D97-AF65-F5344CB8AC3E}">
        <p14:creationId xmlns:p14="http://schemas.microsoft.com/office/powerpoint/2010/main" val="7873696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45336-D042-1D5B-FE01-9249D935FD5E}"/>
              </a:ext>
            </a:extLst>
          </p:cNvPr>
          <p:cNvSpPr>
            <a:spLocks noGrp="1"/>
          </p:cNvSpPr>
          <p:nvPr>
            <p:ph type="title"/>
          </p:nvPr>
        </p:nvSpPr>
        <p:spPr>
          <a:xfrm>
            <a:off x="442976" y="435864"/>
            <a:ext cx="11306047" cy="338554"/>
          </a:xfrm>
        </p:spPr>
        <p:txBody>
          <a:bodyPr/>
          <a:lstStyle/>
          <a:p>
            <a:r>
              <a:rPr lang="en-IN" dirty="0"/>
              <a:t>Filtering Outliers</a:t>
            </a:r>
          </a:p>
        </p:txBody>
      </p:sp>
      <p:sp>
        <p:nvSpPr>
          <p:cNvPr id="3" name="Text Placeholder 2">
            <a:extLst>
              <a:ext uri="{FF2B5EF4-FFF2-40B4-BE49-F238E27FC236}">
                <a16:creationId xmlns:a16="http://schemas.microsoft.com/office/drawing/2014/main" id="{9A0AF863-789E-EBB4-B71A-320A1DEF89AD}"/>
              </a:ext>
            </a:extLst>
          </p:cNvPr>
          <p:cNvSpPr>
            <a:spLocks noGrp="1"/>
          </p:cNvSpPr>
          <p:nvPr>
            <p:ph type="body" idx="1"/>
          </p:nvPr>
        </p:nvSpPr>
        <p:spPr>
          <a:xfrm>
            <a:off x="442977" y="1052736"/>
            <a:ext cx="9037400" cy="4801314"/>
          </a:xfrm>
        </p:spPr>
        <p:txBody>
          <a:bodyPr/>
          <a:lstStyle/>
          <a:p>
            <a:pPr marL="342900" indent="-342900">
              <a:buFont typeface="Arial" panose="020B0604020202020204" pitchFamily="34" charset="0"/>
              <a:buChar char="•"/>
            </a:pPr>
            <a:r>
              <a:rPr lang="en-US" sz="2400" dirty="0"/>
              <a:t>Removal:</a:t>
            </a:r>
          </a:p>
          <a:p>
            <a:pPr marL="342900"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Deleting the identified outlier data points from the dataset.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Capping or Flooring:</a:t>
            </a:r>
          </a:p>
          <a:p>
            <a:pPr marL="342900"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Setting a threshold and capping or flooring outlier values to a specific limit.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a:t>Transformations:</a:t>
            </a:r>
          </a:p>
          <a:p>
            <a:pPr marL="342900"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Applying mathematical transformations (log, square root) to reduce the impact of outliers.</a:t>
            </a:r>
            <a:endParaRPr lang="en-IN" sz="2400" dirty="0"/>
          </a:p>
        </p:txBody>
      </p:sp>
    </p:spTree>
    <p:extLst>
      <p:ext uri="{BB962C8B-B14F-4D97-AF65-F5344CB8AC3E}">
        <p14:creationId xmlns:p14="http://schemas.microsoft.com/office/powerpoint/2010/main" val="12292891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11A9C-668F-9B6A-5660-C0CC346F3D68}"/>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6AB42978-B6C1-A5D7-6B3F-0C4A49531750}"/>
              </a:ext>
            </a:extLst>
          </p:cNvPr>
          <p:cNvSpPr>
            <a:spLocks noGrp="1"/>
          </p:cNvSpPr>
          <p:nvPr>
            <p:ph type="body" idx="1"/>
          </p:nvPr>
        </p:nvSpPr>
        <p:spPr>
          <a:xfrm>
            <a:off x="442977" y="1052736"/>
            <a:ext cx="9181416" cy="4985980"/>
          </a:xfrm>
        </p:spPr>
        <p:txBody>
          <a:bodyPr/>
          <a:lstStyle/>
          <a:p>
            <a:r>
              <a:rPr lang="en-IN" dirty="0"/>
              <a:t>import pandas as pd</a:t>
            </a:r>
          </a:p>
          <a:p>
            <a:r>
              <a:rPr lang="en-IN" dirty="0"/>
              <a:t>import </a:t>
            </a:r>
            <a:r>
              <a:rPr lang="en-IN" dirty="0" err="1"/>
              <a:t>numpy</a:t>
            </a:r>
            <a:r>
              <a:rPr lang="en-IN" dirty="0"/>
              <a:t> as np</a:t>
            </a:r>
          </a:p>
          <a:p>
            <a:endParaRPr lang="en-IN" dirty="0"/>
          </a:p>
          <a:p>
            <a:r>
              <a:rPr lang="en-IN" dirty="0"/>
              <a:t># Load housing price data</a:t>
            </a:r>
          </a:p>
          <a:p>
            <a:r>
              <a:rPr lang="en-IN" dirty="0" err="1"/>
              <a:t>housing_data</a:t>
            </a:r>
            <a:r>
              <a:rPr lang="en-IN" dirty="0"/>
              <a:t> = </a:t>
            </a:r>
            <a:r>
              <a:rPr lang="en-IN" dirty="0" err="1"/>
              <a:t>pd.read_csv</a:t>
            </a:r>
            <a:r>
              <a:rPr lang="en-IN" dirty="0"/>
              <a:t>('housing_data.csv')</a:t>
            </a:r>
          </a:p>
          <a:p>
            <a:endParaRPr lang="en-IN" dirty="0"/>
          </a:p>
          <a:p>
            <a:r>
              <a:rPr lang="en-IN" dirty="0"/>
              <a:t># Calculate Z-Score for 'Price' column</a:t>
            </a:r>
          </a:p>
          <a:p>
            <a:r>
              <a:rPr lang="en-IN" dirty="0" err="1"/>
              <a:t>mean_price</a:t>
            </a:r>
            <a:r>
              <a:rPr lang="en-IN" dirty="0"/>
              <a:t> = </a:t>
            </a:r>
            <a:r>
              <a:rPr lang="en-IN" dirty="0" err="1"/>
              <a:t>np.mean</a:t>
            </a:r>
            <a:r>
              <a:rPr lang="en-IN" dirty="0"/>
              <a:t>(</a:t>
            </a:r>
            <a:r>
              <a:rPr lang="en-IN" dirty="0" err="1"/>
              <a:t>housing_data</a:t>
            </a:r>
            <a:r>
              <a:rPr lang="en-IN" dirty="0"/>
              <a:t>['Price'])</a:t>
            </a:r>
          </a:p>
          <a:p>
            <a:r>
              <a:rPr lang="en-IN" dirty="0" err="1"/>
              <a:t>std_price</a:t>
            </a:r>
            <a:r>
              <a:rPr lang="en-IN" dirty="0"/>
              <a:t> = </a:t>
            </a:r>
            <a:r>
              <a:rPr lang="en-IN" dirty="0" err="1"/>
              <a:t>np.std</a:t>
            </a:r>
            <a:r>
              <a:rPr lang="en-IN" dirty="0"/>
              <a:t>(</a:t>
            </a:r>
            <a:r>
              <a:rPr lang="en-IN" dirty="0" err="1"/>
              <a:t>housing_data</a:t>
            </a:r>
            <a:r>
              <a:rPr lang="en-IN" dirty="0"/>
              <a:t>['Price'])</a:t>
            </a:r>
          </a:p>
          <a:p>
            <a:r>
              <a:rPr lang="en-IN" dirty="0" err="1"/>
              <a:t>z_scores</a:t>
            </a:r>
            <a:r>
              <a:rPr lang="en-IN" dirty="0"/>
              <a:t> = (</a:t>
            </a:r>
            <a:r>
              <a:rPr lang="en-IN" dirty="0" err="1"/>
              <a:t>housing_data</a:t>
            </a:r>
            <a:r>
              <a:rPr lang="en-IN" dirty="0"/>
              <a:t>['Price'] - </a:t>
            </a:r>
            <a:r>
              <a:rPr lang="en-IN" dirty="0" err="1"/>
              <a:t>mean_price</a:t>
            </a:r>
            <a:r>
              <a:rPr lang="en-IN" dirty="0"/>
              <a:t>) / </a:t>
            </a:r>
            <a:r>
              <a:rPr lang="en-IN" dirty="0" err="1"/>
              <a:t>std_price</a:t>
            </a:r>
            <a:endParaRPr lang="en-IN" dirty="0"/>
          </a:p>
          <a:p>
            <a:endParaRPr lang="en-IN" dirty="0"/>
          </a:p>
          <a:p>
            <a:r>
              <a:rPr lang="en-IN" dirty="0"/>
              <a:t># Detect and filter outliers (considering a Z-Score threshold of 3)</a:t>
            </a:r>
          </a:p>
          <a:p>
            <a:r>
              <a:rPr lang="en-IN" dirty="0" err="1"/>
              <a:t>outlier_threshold</a:t>
            </a:r>
            <a:r>
              <a:rPr lang="en-IN" dirty="0"/>
              <a:t> = 3</a:t>
            </a:r>
          </a:p>
          <a:p>
            <a:r>
              <a:rPr lang="en-IN" dirty="0" err="1"/>
              <a:t>filtered_data</a:t>
            </a:r>
            <a:r>
              <a:rPr lang="en-IN" dirty="0"/>
              <a:t> = </a:t>
            </a:r>
            <a:r>
              <a:rPr lang="en-IN" dirty="0" err="1"/>
              <a:t>housing_data</a:t>
            </a:r>
            <a:r>
              <a:rPr lang="en-IN" dirty="0"/>
              <a:t>[abs(</a:t>
            </a:r>
            <a:r>
              <a:rPr lang="en-IN" dirty="0" err="1"/>
              <a:t>z_scores</a:t>
            </a:r>
            <a:r>
              <a:rPr lang="en-IN" dirty="0"/>
              <a:t>) &lt; </a:t>
            </a:r>
            <a:r>
              <a:rPr lang="en-IN" dirty="0" err="1"/>
              <a:t>outlier_threshold</a:t>
            </a:r>
            <a:r>
              <a:rPr lang="en-IN" dirty="0"/>
              <a:t>]</a:t>
            </a:r>
          </a:p>
          <a:p>
            <a:endParaRPr lang="en-IN" dirty="0"/>
          </a:p>
          <a:p>
            <a:r>
              <a:rPr lang="en-IN" dirty="0"/>
              <a:t># Explore filtered data</a:t>
            </a:r>
          </a:p>
          <a:p>
            <a:r>
              <a:rPr lang="en-IN" dirty="0"/>
              <a:t>print(</a:t>
            </a:r>
            <a:r>
              <a:rPr lang="en-IN" dirty="0" err="1"/>
              <a:t>filtered_data.head</a:t>
            </a:r>
            <a:r>
              <a:rPr lang="en-IN" dirty="0"/>
              <a:t>())</a:t>
            </a:r>
          </a:p>
          <a:p>
            <a:endParaRPr lang="en-IN" dirty="0"/>
          </a:p>
        </p:txBody>
      </p:sp>
    </p:spTree>
    <p:extLst>
      <p:ext uri="{BB962C8B-B14F-4D97-AF65-F5344CB8AC3E}">
        <p14:creationId xmlns:p14="http://schemas.microsoft.com/office/powerpoint/2010/main" val="234031768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4EAF1-CBE9-FCDF-731C-0771CCA0203F}"/>
              </a:ext>
            </a:extLst>
          </p:cNvPr>
          <p:cNvSpPr>
            <a:spLocks noGrp="1"/>
          </p:cNvSpPr>
          <p:nvPr>
            <p:ph type="title"/>
          </p:nvPr>
        </p:nvSpPr>
        <p:spPr>
          <a:xfrm>
            <a:off x="442976" y="435864"/>
            <a:ext cx="11306047" cy="338554"/>
          </a:xfrm>
        </p:spPr>
        <p:txBody>
          <a:bodyPr/>
          <a:lstStyle/>
          <a:p>
            <a:r>
              <a:rPr lang="en-IN" dirty="0"/>
              <a:t>Permutation and random sampling</a:t>
            </a:r>
          </a:p>
        </p:txBody>
      </p:sp>
      <p:sp>
        <p:nvSpPr>
          <p:cNvPr id="3" name="Text Placeholder 2">
            <a:extLst>
              <a:ext uri="{FF2B5EF4-FFF2-40B4-BE49-F238E27FC236}">
                <a16:creationId xmlns:a16="http://schemas.microsoft.com/office/drawing/2014/main" id="{AF79DEE3-5877-E707-590C-3AF08EB5E0A7}"/>
              </a:ext>
            </a:extLst>
          </p:cNvPr>
          <p:cNvSpPr>
            <a:spLocks noGrp="1"/>
          </p:cNvSpPr>
          <p:nvPr>
            <p:ph type="body" idx="1"/>
          </p:nvPr>
        </p:nvSpPr>
        <p:spPr>
          <a:xfrm>
            <a:off x="442976" y="1196752"/>
            <a:ext cx="9397439" cy="5478423"/>
          </a:xfrm>
        </p:spPr>
        <p:txBody>
          <a:bodyPr/>
          <a:lstStyle/>
          <a:p>
            <a:pPr marL="285750" indent="-285750">
              <a:buFont typeface="Arial" panose="020B0604020202020204" pitchFamily="34" charset="0"/>
              <a:buChar char="•"/>
            </a:pPr>
            <a:r>
              <a:rPr lang="en-US" sz="2000" b="0" i="0" dirty="0">
                <a:solidFill>
                  <a:srgbClr val="374151"/>
                </a:solidFill>
                <a:effectLst/>
                <a:latin typeface="Söhne"/>
              </a:rPr>
              <a:t>Permutation refers to rearranging or shuffling the order of a set of elements.</a:t>
            </a:r>
          </a:p>
          <a:p>
            <a:pPr marL="285750" indent="-285750">
              <a:buFont typeface="Arial" panose="020B0604020202020204" pitchFamily="34" charset="0"/>
              <a:buChar char="•"/>
            </a:pPr>
            <a:endParaRPr lang="en-US" sz="2000" dirty="0">
              <a:solidFill>
                <a:srgbClr val="374151"/>
              </a:solidFill>
              <a:latin typeface="Söhne"/>
            </a:endParaRPr>
          </a:p>
          <a:p>
            <a:pPr marL="285750" indent="-285750">
              <a:buFont typeface="Arial" panose="020B0604020202020204" pitchFamily="34" charset="0"/>
              <a:buChar char="•"/>
            </a:pPr>
            <a:r>
              <a:rPr lang="en-US" sz="2000" b="0" i="0" dirty="0">
                <a:solidFill>
                  <a:srgbClr val="374151"/>
                </a:solidFill>
                <a:effectLst/>
                <a:latin typeface="Söhne"/>
              </a:rPr>
              <a:t> In statistics, permutation tests involve creating new arrangements of the data to assess the likelihood of obtaining the observed results by chance.</a:t>
            </a:r>
          </a:p>
          <a:p>
            <a:endParaRPr lang="en-US" dirty="0">
              <a:solidFill>
                <a:srgbClr val="374151"/>
              </a:solidFill>
              <a:latin typeface="Söhne"/>
            </a:endParaRPr>
          </a:p>
          <a:p>
            <a:r>
              <a:rPr lang="en-US" dirty="0">
                <a:solidFill>
                  <a:srgbClr val="374151"/>
                </a:solidFill>
                <a:latin typeface="Söhne"/>
              </a:rPr>
              <a:t>Example:</a:t>
            </a:r>
          </a:p>
          <a:p>
            <a:endParaRPr lang="en-US" dirty="0">
              <a:solidFill>
                <a:srgbClr val="374151"/>
              </a:solidFill>
              <a:latin typeface="Söhne"/>
            </a:endParaRPr>
          </a:p>
          <a:p>
            <a:r>
              <a:rPr lang="en-US" dirty="0">
                <a:solidFill>
                  <a:srgbClr val="374151"/>
                </a:solidFill>
                <a:latin typeface="Söhne"/>
              </a:rPr>
              <a:t>import </a:t>
            </a:r>
            <a:r>
              <a:rPr lang="en-US" dirty="0" err="1">
                <a:solidFill>
                  <a:srgbClr val="374151"/>
                </a:solidFill>
                <a:latin typeface="Söhne"/>
              </a:rPr>
              <a:t>numpy</a:t>
            </a:r>
            <a:r>
              <a:rPr lang="en-US" dirty="0">
                <a:solidFill>
                  <a:srgbClr val="374151"/>
                </a:solidFill>
                <a:latin typeface="Söhne"/>
              </a:rPr>
              <a:t> as np</a:t>
            </a:r>
          </a:p>
          <a:p>
            <a:endParaRPr lang="en-US" dirty="0">
              <a:solidFill>
                <a:srgbClr val="374151"/>
              </a:solidFill>
              <a:latin typeface="Söhne"/>
            </a:endParaRPr>
          </a:p>
          <a:p>
            <a:r>
              <a:rPr lang="en-US" dirty="0">
                <a:solidFill>
                  <a:srgbClr val="374151"/>
                </a:solidFill>
                <a:latin typeface="Söhne"/>
              </a:rPr>
              <a:t># Original data</a:t>
            </a:r>
          </a:p>
          <a:p>
            <a:r>
              <a:rPr lang="en-US" dirty="0">
                <a:solidFill>
                  <a:srgbClr val="374151"/>
                </a:solidFill>
                <a:latin typeface="Söhne"/>
              </a:rPr>
              <a:t>data = </a:t>
            </a:r>
            <a:r>
              <a:rPr lang="en-US" dirty="0" err="1">
                <a:solidFill>
                  <a:srgbClr val="374151"/>
                </a:solidFill>
                <a:latin typeface="Söhne"/>
              </a:rPr>
              <a:t>np.array</a:t>
            </a:r>
            <a:r>
              <a:rPr lang="en-US" dirty="0">
                <a:solidFill>
                  <a:srgbClr val="374151"/>
                </a:solidFill>
                <a:latin typeface="Söhne"/>
              </a:rPr>
              <a:t>([10, 20, 30, 40, 50])</a:t>
            </a:r>
          </a:p>
          <a:p>
            <a:endParaRPr lang="en-US" dirty="0">
              <a:solidFill>
                <a:srgbClr val="374151"/>
              </a:solidFill>
              <a:latin typeface="Söhne"/>
            </a:endParaRPr>
          </a:p>
          <a:p>
            <a:r>
              <a:rPr lang="en-US" dirty="0">
                <a:solidFill>
                  <a:srgbClr val="374151"/>
                </a:solidFill>
                <a:latin typeface="Söhne"/>
              </a:rPr>
              <a:t># Permute the data (shuffle the order)</a:t>
            </a:r>
          </a:p>
          <a:p>
            <a:r>
              <a:rPr lang="en-US" dirty="0" err="1">
                <a:solidFill>
                  <a:srgbClr val="374151"/>
                </a:solidFill>
                <a:latin typeface="Söhne"/>
              </a:rPr>
              <a:t>permuted_data</a:t>
            </a:r>
            <a:r>
              <a:rPr lang="en-US" dirty="0">
                <a:solidFill>
                  <a:srgbClr val="374151"/>
                </a:solidFill>
                <a:latin typeface="Söhne"/>
              </a:rPr>
              <a:t> = </a:t>
            </a:r>
            <a:r>
              <a:rPr lang="en-US" dirty="0" err="1">
                <a:solidFill>
                  <a:srgbClr val="374151"/>
                </a:solidFill>
                <a:latin typeface="Söhne"/>
              </a:rPr>
              <a:t>np.random.permutation</a:t>
            </a:r>
            <a:r>
              <a:rPr lang="en-US" dirty="0">
                <a:solidFill>
                  <a:srgbClr val="374151"/>
                </a:solidFill>
                <a:latin typeface="Söhne"/>
              </a:rPr>
              <a:t>(data)</a:t>
            </a:r>
          </a:p>
          <a:p>
            <a:r>
              <a:rPr lang="en-US" dirty="0">
                <a:solidFill>
                  <a:srgbClr val="374151"/>
                </a:solidFill>
                <a:latin typeface="Söhne"/>
              </a:rPr>
              <a:t>print(</a:t>
            </a:r>
            <a:r>
              <a:rPr lang="en-US" dirty="0" err="1">
                <a:solidFill>
                  <a:srgbClr val="374151"/>
                </a:solidFill>
                <a:latin typeface="Söhne"/>
              </a:rPr>
              <a:t>permuted_data</a:t>
            </a:r>
            <a:r>
              <a:rPr lang="en-US" dirty="0">
                <a:solidFill>
                  <a:srgbClr val="374151"/>
                </a:solidFill>
                <a:latin typeface="Söhne"/>
              </a:rPr>
              <a:t>)</a:t>
            </a:r>
          </a:p>
          <a:p>
            <a:endParaRPr lang="en-US" dirty="0">
              <a:solidFill>
                <a:srgbClr val="374151"/>
              </a:solidFill>
              <a:latin typeface="Söhne"/>
            </a:endParaRPr>
          </a:p>
          <a:p>
            <a:r>
              <a:rPr lang="en-IN" sz="2400" b="0" i="0" dirty="0">
                <a:solidFill>
                  <a:srgbClr val="212121"/>
                </a:solidFill>
                <a:effectLst/>
                <a:latin typeface="Courier New" panose="02070309020205020404" pitchFamily="49" charset="0"/>
              </a:rPr>
              <a:t>[30 40 10 50 20]</a:t>
            </a:r>
            <a:endParaRPr lang="en-US" dirty="0">
              <a:solidFill>
                <a:srgbClr val="374151"/>
              </a:solidFill>
              <a:latin typeface="Söhne"/>
            </a:endParaRPr>
          </a:p>
          <a:p>
            <a:endParaRPr lang="en-US" dirty="0">
              <a:solidFill>
                <a:srgbClr val="374151"/>
              </a:solidFill>
              <a:latin typeface="Söhne"/>
            </a:endParaRPr>
          </a:p>
          <a:p>
            <a:endParaRPr lang="en-IN" dirty="0"/>
          </a:p>
        </p:txBody>
      </p:sp>
    </p:spTree>
    <p:extLst>
      <p:ext uri="{BB962C8B-B14F-4D97-AF65-F5344CB8AC3E}">
        <p14:creationId xmlns:p14="http://schemas.microsoft.com/office/powerpoint/2010/main" val="230037300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E9C4-1282-99BD-160C-0E88CFC54C1A}"/>
              </a:ext>
            </a:extLst>
          </p:cNvPr>
          <p:cNvSpPr>
            <a:spLocks noGrp="1"/>
          </p:cNvSpPr>
          <p:nvPr>
            <p:ph type="title"/>
          </p:nvPr>
        </p:nvSpPr>
        <p:spPr>
          <a:xfrm>
            <a:off x="442976" y="435864"/>
            <a:ext cx="11306047" cy="338554"/>
          </a:xfrm>
        </p:spPr>
        <p:txBody>
          <a:bodyPr/>
          <a:lstStyle/>
          <a:p>
            <a:r>
              <a:rPr lang="en-IN" dirty="0"/>
              <a:t>Permutation and random sampling</a:t>
            </a:r>
          </a:p>
        </p:txBody>
      </p:sp>
      <p:sp>
        <p:nvSpPr>
          <p:cNvPr id="3" name="Text Placeholder 2">
            <a:extLst>
              <a:ext uri="{FF2B5EF4-FFF2-40B4-BE49-F238E27FC236}">
                <a16:creationId xmlns:a16="http://schemas.microsoft.com/office/drawing/2014/main" id="{B3DE3670-12F0-BB66-6339-705470E215D2}"/>
              </a:ext>
            </a:extLst>
          </p:cNvPr>
          <p:cNvSpPr>
            <a:spLocks noGrp="1"/>
          </p:cNvSpPr>
          <p:nvPr>
            <p:ph type="body" idx="1"/>
          </p:nvPr>
        </p:nvSpPr>
        <p:spPr>
          <a:xfrm>
            <a:off x="442977" y="1264285"/>
            <a:ext cx="9037400" cy="5909310"/>
          </a:xfrm>
        </p:spPr>
        <p:txBody>
          <a:bodyPr/>
          <a:lstStyle/>
          <a:p>
            <a:pPr marL="285750" indent="-285750">
              <a:buFont typeface="Arial" panose="020B0604020202020204" pitchFamily="34" charset="0"/>
              <a:buChar char="•"/>
            </a:pPr>
            <a:r>
              <a:rPr lang="en-US" sz="2400" dirty="0"/>
              <a:t>Random sampling involves selecting a subset of data points from a larger dataset.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 Each data point has an equal probability of being chosen.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It's used to create representative samples for analysis without bias.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Example:</a:t>
            </a:r>
          </a:p>
          <a:p>
            <a:r>
              <a:rPr lang="en-IN" sz="2400" dirty="0"/>
              <a:t>import pandas as pd</a:t>
            </a:r>
          </a:p>
          <a:p>
            <a:r>
              <a:rPr lang="en-IN" sz="2400" dirty="0"/>
              <a:t># Original dataset</a:t>
            </a:r>
          </a:p>
          <a:p>
            <a:r>
              <a:rPr lang="en-IN" sz="2400" dirty="0"/>
              <a:t>dataset = </a:t>
            </a:r>
            <a:r>
              <a:rPr lang="en-IN" sz="2400" dirty="0" err="1"/>
              <a:t>pd.read_csv</a:t>
            </a:r>
            <a:r>
              <a:rPr lang="en-IN" sz="2400" dirty="0"/>
              <a:t>('data.csv')</a:t>
            </a:r>
          </a:p>
          <a:p>
            <a:endParaRPr lang="en-IN" sz="2400" dirty="0"/>
          </a:p>
          <a:p>
            <a:r>
              <a:rPr lang="en-IN" sz="2400" dirty="0"/>
              <a:t># Random sampling of 30% of the data</a:t>
            </a:r>
          </a:p>
          <a:p>
            <a:r>
              <a:rPr lang="en-IN" sz="2400" dirty="0" err="1"/>
              <a:t>sampled_data</a:t>
            </a:r>
            <a:r>
              <a:rPr lang="en-IN" sz="2400" dirty="0"/>
              <a:t> = </a:t>
            </a:r>
            <a:r>
              <a:rPr lang="en-IN" sz="2400" dirty="0" err="1"/>
              <a:t>dataset.sample</a:t>
            </a:r>
            <a:r>
              <a:rPr lang="en-IN" sz="2400" dirty="0"/>
              <a:t>(frac=0.3, </a:t>
            </a:r>
            <a:r>
              <a:rPr lang="en-IN" sz="2400" dirty="0" err="1"/>
              <a:t>random_state</a:t>
            </a:r>
            <a:r>
              <a:rPr lang="en-IN" sz="2400" dirty="0"/>
              <a:t>=42)</a:t>
            </a:r>
          </a:p>
          <a:p>
            <a:r>
              <a:rPr lang="en-IN" sz="2400" dirty="0"/>
              <a:t>print(</a:t>
            </a:r>
            <a:r>
              <a:rPr lang="en-IN" sz="2400" dirty="0" err="1"/>
              <a:t>sampled_data</a:t>
            </a:r>
            <a:r>
              <a:rPr lang="en-IN" sz="2400" dirty="0"/>
              <a:t>)</a:t>
            </a:r>
          </a:p>
          <a:p>
            <a:pPr marL="285750" indent="-285750">
              <a:buFont typeface="Arial" panose="020B0604020202020204" pitchFamily="34" charset="0"/>
              <a:buChar char="•"/>
            </a:pPr>
            <a:endParaRPr lang="en-IN" sz="2400" dirty="0"/>
          </a:p>
        </p:txBody>
      </p:sp>
    </p:spTree>
    <p:extLst>
      <p:ext uri="{BB962C8B-B14F-4D97-AF65-F5344CB8AC3E}">
        <p14:creationId xmlns:p14="http://schemas.microsoft.com/office/powerpoint/2010/main" val="1749198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62984-05E1-5334-945C-D568330CA0E4}"/>
              </a:ext>
            </a:extLst>
          </p:cNvPr>
          <p:cNvSpPr>
            <a:spLocks noGrp="1"/>
          </p:cNvSpPr>
          <p:nvPr>
            <p:ph type="title"/>
          </p:nvPr>
        </p:nvSpPr>
        <p:spPr>
          <a:xfrm>
            <a:off x="442976" y="435864"/>
            <a:ext cx="11306047" cy="369332"/>
          </a:xfrm>
        </p:spPr>
        <p:txBody>
          <a:bodyPr/>
          <a:lstStyle/>
          <a:p>
            <a:r>
              <a:rPr lang="en-US" sz="2400" b="0" i="1" u="none" strike="noStrike" baseline="0" dirty="0">
                <a:latin typeface="PalatinoLinotype-Italic"/>
              </a:rPr>
              <a:t>Data cleansing </a:t>
            </a:r>
            <a:endParaRPr lang="en-IN" dirty="0"/>
          </a:p>
        </p:txBody>
      </p:sp>
      <p:sp>
        <p:nvSpPr>
          <p:cNvPr id="3" name="Text Placeholder 2">
            <a:extLst>
              <a:ext uri="{FF2B5EF4-FFF2-40B4-BE49-F238E27FC236}">
                <a16:creationId xmlns:a16="http://schemas.microsoft.com/office/drawing/2014/main" id="{B1F2EB2C-7EFB-8DD7-DDC8-6CCD3DBC741C}"/>
              </a:ext>
            </a:extLst>
          </p:cNvPr>
          <p:cNvSpPr>
            <a:spLocks noGrp="1"/>
          </p:cNvSpPr>
          <p:nvPr>
            <p:ph type="body" idx="1"/>
          </p:nvPr>
        </p:nvSpPr>
        <p:spPr>
          <a:xfrm>
            <a:off x="453119" y="1124745"/>
            <a:ext cx="9315289" cy="6647974"/>
          </a:xfrm>
        </p:spPr>
        <p:txBody>
          <a:bodyPr/>
          <a:lstStyle/>
          <a:p>
            <a:pPr algn="l"/>
            <a:r>
              <a:rPr lang="en-US" sz="1800" b="0" i="1" u="none" strike="noStrike" baseline="0" dirty="0">
                <a:latin typeface="PalatinoLinotype-Italic"/>
              </a:rPr>
              <a:t>Data cleansing </a:t>
            </a:r>
            <a:r>
              <a:rPr lang="en-US" sz="1800" b="0" i="0" u="none" strike="noStrike" baseline="0" dirty="0">
                <a:latin typeface="PalatinoLinotype-Roman"/>
              </a:rPr>
              <a:t>involves extracting words and deleting out-of-date, inaccurate, and</a:t>
            </a:r>
          </a:p>
          <a:p>
            <a:pPr algn="l"/>
            <a:r>
              <a:rPr lang="en-US" sz="1800" b="0" i="0" u="none" strike="noStrike" baseline="0" dirty="0">
                <a:latin typeface="PalatinoLinotype-Roman"/>
              </a:rPr>
              <a:t>incomplete information from the source language without extracting the Meaning.</a:t>
            </a:r>
          </a:p>
          <a:p>
            <a:pPr algn="l"/>
            <a:endParaRPr lang="en-US" dirty="0">
              <a:latin typeface="PalatinoLinotype-Roman"/>
            </a:endParaRPr>
          </a:p>
          <a:p>
            <a:pPr algn="l"/>
            <a:r>
              <a:rPr lang="en-IN" b="1" i="0" dirty="0">
                <a:effectLst/>
                <a:latin typeface="Söhne"/>
              </a:rPr>
              <a:t>Original Data:</a:t>
            </a:r>
          </a:p>
          <a:p>
            <a:pPr algn="l"/>
            <a:endParaRPr lang="en-US" sz="1800" b="0" i="0" u="none" strike="noStrike" baseline="0" dirty="0">
              <a:latin typeface="PalatinoLinotype-Roman"/>
            </a:endParaRPr>
          </a:p>
          <a:p>
            <a:pPr algn="l"/>
            <a:endParaRPr lang="en-US" dirty="0">
              <a:latin typeface="PalatinoLinotype-Roman"/>
            </a:endParaRPr>
          </a:p>
          <a:p>
            <a:pPr algn="l"/>
            <a:endParaRPr lang="en-US" dirty="0">
              <a:latin typeface="PalatinoLinotype-Roman"/>
            </a:endParaRPr>
          </a:p>
          <a:p>
            <a:pPr algn="l"/>
            <a:endParaRPr lang="en-US" dirty="0">
              <a:latin typeface="PalatinoLinotype-Roman"/>
            </a:endParaRPr>
          </a:p>
          <a:p>
            <a:pPr algn="l"/>
            <a:endParaRPr lang="en-US" dirty="0">
              <a:latin typeface="PalatinoLinotype-Roman"/>
            </a:endParaRPr>
          </a:p>
          <a:p>
            <a:pPr algn="l"/>
            <a:r>
              <a:rPr lang="en-US" b="1" i="0" dirty="0">
                <a:effectLst/>
                <a:latin typeface="Söhne"/>
              </a:rPr>
              <a:t>Data Cleansing Process:</a:t>
            </a:r>
          </a:p>
          <a:p>
            <a:pPr algn="l">
              <a:buFont typeface="+mj-lt"/>
              <a:buAutoNum type="arabicPeriod"/>
            </a:pPr>
            <a:r>
              <a:rPr lang="en-US" b="1" i="0" dirty="0">
                <a:effectLst/>
                <a:latin typeface="Söhne"/>
              </a:rPr>
              <a:t>Extracting Words</a:t>
            </a:r>
            <a:r>
              <a:rPr lang="en-US" b="0" i="0" dirty="0">
                <a:effectLst/>
                <a:latin typeface="Söhne"/>
              </a:rPr>
              <a:t>: First, extract words from the product descriptions to remove spelling errors and make the text more uniform.</a:t>
            </a:r>
          </a:p>
          <a:p>
            <a:pPr algn="l">
              <a:buFont typeface="+mj-lt"/>
              <a:buAutoNum type="arabicPeriod"/>
            </a:pPr>
            <a:r>
              <a:rPr lang="en-US" b="1" i="0" dirty="0">
                <a:effectLst/>
                <a:latin typeface="Söhne"/>
              </a:rPr>
              <a:t>Deleting Outdated, Inaccurate, and Incomplete Information</a:t>
            </a:r>
            <a:r>
              <a:rPr lang="en-US" b="0" i="0" dirty="0">
                <a:effectLst/>
                <a:latin typeface="Söhne"/>
              </a:rPr>
              <a:t>: Remove outdated, inaccurate, or incomplete information without altering the intended meaning.</a:t>
            </a:r>
          </a:p>
          <a:p>
            <a:pPr algn="l"/>
            <a:endParaRPr lang="en-US" sz="1800" b="0" i="0" u="none" strike="noStrike" baseline="0" dirty="0">
              <a:latin typeface="PalatinoLinotype-Roman"/>
            </a:endParaRPr>
          </a:p>
          <a:p>
            <a:pPr algn="l"/>
            <a:r>
              <a:rPr lang="en-IN" b="1" i="0" dirty="0">
                <a:effectLst/>
                <a:latin typeface="Söhne"/>
              </a:rPr>
              <a:t>Cleansed Data:</a:t>
            </a: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dirty="0">
              <a:latin typeface="PalatinoLinotype-Roman"/>
            </a:endParaRPr>
          </a:p>
          <a:p>
            <a:pPr algn="l"/>
            <a:endParaRPr lang="en-US" dirty="0">
              <a:latin typeface="PalatinoLinotype-Roman"/>
            </a:endParaRPr>
          </a:p>
          <a:p>
            <a:pPr algn="l"/>
            <a:endParaRPr lang="en-US" dirty="0">
              <a:latin typeface="PalatinoLinotype-Roman"/>
            </a:endParaRPr>
          </a:p>
          <a:p>
            <a:pPr algn="l"/>
            <a:endParaRPr lang="en-US" dirty="0">
              <a:latin typeface="PalatinoLinotype-Roman"/>
            </a:endParaRPr>
          </a:p>
          <a:p>
            <a:pPr algn="l"/>
            <a:endParaRPr lang="en-IN" dirty="0"/>
          </a:p>
        </p:txBody>
      </p:sp>
      <p:pic>
        <p:nvPicPr>
          <p:cNvPr id="5" name="Picture 4">
            <a:extLst>
              <a:ext uri="{FF2B5EF4-FFF2-40B4-BE49-F238E27FC236}">
                <a16:creationId xmlns:a16="http://schemas.microsoft.com/office/drawing/2014/main" id="{D55BA4D1-00AA-4B18-B1EB-000078C906D3}"/>
              </a:ext>
            </a:extLst>
          </p:cNvPr>
          <p:cNvPicPr>
            <a:picLocks noChangeAspect="1"/>
          </p:cNvPicPr>
          <p:nvPr/>
        </p:nvPicPr>
        <p:blipFill>
          <a:blip r:embed="rId3"/>
          <a:stretch>
            <a:fillRect/>
          </a:stretch>
        </p:blipFill>
        <p:spPr>
          <a:xfrm>
            <a:off x="2135559" y="1946922"/>
            <a:ext cx="3960440" cy="1482078"/>
          </a:xfrm>
          <a:prstGeom prst="rect">
            <a:avLst/>
          </a:prstGeom>
        </p:spPr>
      </p:pic>
      <p:pic>
        <p:nvPicPr>
          <p:cNvPr id="7" name="Picture 6">
            <a:extLst>
              <a:ext uri="{FF2B5EF4-FFF2-40B4-BE49-F238E27FC236}">
                <a16:creationId xmlns:a16="http://schemas.microsoft.com/office/drawing/2014/main" id="{C38144E6-236B-4051-A9E1-7E057D47D6E9}"/>
              </a:ext>
            </a:extLst>
          </p:cNvPr>
          <p:cNvPicPr>
            <a:picLocks noChangeAspect="1"/>
          </p:cNvPicPr>
          <p:nvPr/>
        </p:nvPicPr>
        <p:blipFill>
          <a:blip r:embed="rId4"/>
          <a:stretch>
            <a:fillRect/>
          </a:stretch>
        </p:blipFill>
        <p:spPr>
          <a:xfrm>
            <a:off x="2038580" y="5445224"/>
            <a:ext cx="4363059" cy="1257475"/>
          </a:xfrm>
          <a:prstGeom prst="rect">
            <a:avLst/>
          </a:prstGeom>
        </p:spPr>
      </p:pic>
    </p:spTree>
    <p:extLst>
      <p:ext uri="{BB962C8B-B14F-4D97-AF65-F5344CB8AC3E}">
        <p14:creationId xmlns:p14="http://schemas.microsoft.com/office/powerpoint/2010/main" val="11816783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50A74-4869-31B4-31FC-49CFD667F0B4}"/>
              </a:ext>
            </a:extLst>
          </p:cNvPr>
          <p:cNvSpPr>
            <a:spLocks noGrp="1"/>
          </p:cNvSpPr>
          <p:nvPr>
            <p:ph type="title"/>
          </p:nvPr>
        </p:nvSpPr>
        <p:spPr>
          <a:xfrm>
            <a:off x="442976" y="435864"/>
            <a:ext cx="11306047" cy="338554"/>
          </a:xfrm>
        </p:spPr>
        <p:txBody>
          <a:bodyPr/>
          <a:lstStyle/>
          <a:p>
            <a:r>
              <a:rPr lang="en-IN" dirty="0"/>
              <a:t>Random sampling without replacement</a:t>
            </a:r>
          </a:p>
        </p:txBody>
      </p:sp>
      <p:sp>
        <p:nvSpPr>
          <p:cNvPr id="3" name="Text Placeholder 2">
            <a:extLst>
              <a:ext uri="{FF2B5EF4-FFF2-40B4-BE49-F238E27FC236}">
                <a16:creationId xmlns:a16="http://schemas.microsoft.com/office/drawing/2014/main" id="{7F5B7F26-C7D3-2D17-0128-FC7C688E98DE}"/>
              </a:ext>
            </a:extLst>
          </p:cNvPr>
          <p:cNvSpPr>
            <a:spLocks noGrp="1"/>
          </p:cNvSpPr>
          <p:nvPr>
            <p:ph type="body" idx="1"/>
          </p:nvPr>
        </p:nvSpPr>
        <p:spPr>
          <a:xfrm>
            <a:off x="442977" y="1052736"/>
            <a:ext cx="8965392" cy="4308872"/>
          </a:xfrm>
        </p:spPr>
        <p:txBody>
          <a:bodyPr/>
          <a:lstStyle/>
          <a:p>
            <a:r>
              <a:rPr lang="en-US" sz="2000" dirty="0"/>
              <a:t>It involves selecting a subset of items from a larger set without allowing for duplicates in the selected subset. </a:t>
            </a:r>
          </a:p>
          <a:p>
            <a:endParaRPr lang="en-US" sz="2000" dirty="0"/>
          </a:p>
          <a:p>
            <a:r>
              <a:rPr lang="en-US" sz="2000" dirty="0"/>
              <a:t>Example:</a:t>
            </a:r>
          </a:p>
          <a:p>
            <a:endParaRPr lang="en-US" sz="2000" dirty="0"/>
          </a:p>
          <a:p>
            <a:r>
              <a:rPr lang="en-IN" sz="2000" b="0" dirty="0">
                <a:solidFill>
                  <a:srgbClr val="AF00DB"/>
                </a:solidFill>
                <a:effectLst/>
                <a:latin typeface="Courier New" panose="02070309020205020404" pitchFamily="49" charset="0"/>
              </a:rPr>
              <a:t>import</a:t>
            </a:r>
            <a:r>
              <a:rPr lang="en-IN" sz="2000" b="0" dirty="0">
                <a:solidFill>
                  <a:srgbClr val="000000"/>
                </a:solidFill>
                <a:effectLst/>
                <a:latin typeface="Courier New" panose="02070309020205020404" pitchFamily="49" charset="0"/>
              </a:rPr>
              <a:t> pandas </a:t>
            </a:r>
            <a:r>
              <a:rPr lang="en-IN" sz="2000" b="0" dirty="0">
                <a:solidFill>
                  <a:srgbClr val="AF00DB"/>
                </a:solidFill>
                <a:effectLst/>
                <a:latin typeface="Courier New" panose="02070309020205020404" pitchFamily="49" charset="0"/>
              </a:rPr>
              <a:t>as</a:t>
            </a:r>
            <a:r>
              <a:rPr lang="en-IN" sz="2000" b="0" dirty="0">
                <a:solidFill>
                  <a:srgbClr val="000000"/>
                </a:solidFill>
                <a:effectLst/>
                <a:latin typeface="Courier New" panose="02070309020205020404" pitchFamily="49" charset="0"/>
              </a:rPr>
              <a:t> pd</a:t>
            </a:r>
          </a:p>
          <a:p>
            <a:br>
              <a:rPr lang="en-IN" sz="2000" b="0" dirty="0">
                <a:solidFill>
                  <a:srgbClr val="000000"/>
                </a:solidFill>
                <a:effectLst/>
                <a:latin typeface="Courier New" panose="02070309020205020404" pitchFamily="49" charset="0"/>
              </a:rPr>
            </a:br>
            <a:r>
              <a:rPr lang="en-IN" sz="2000" b="0" dirty="0">
                <a:solidFill>
                  <a:srgbClr val="008000"/>
                </a:solidFill>
                <a:effectLst/>
                <a:latin typeface="Courier New" panose="02070309020205020404" pitchFamily="49" charset="0"/>
              </a:rPr>
              <a:t># Original dataset (a </a:t>
            </a:r>
            <a:r>
              <a:rPr lang="en-IN" sz="2000" b="0" dirty="0" err="1">
                <a:solidFill>
                  <a:srgbClr val="008000"/>
                </a:solidFill>
                <a:effectLst/>
                <a:latin typeface="Courier New" panose="02070309020205020404" pitchFamily="49" charset="0"/>
              </a:rPr>
              <a:t>DataFrame</a:t>
            </a:r>
            <a:r>
              <a:rPr lang="en-IN" sz="2000" b="0" dirty="0">
                <a:solidFill>
                  <a:srgbClr val="008000"/>
                </a:solidFill>
                <a:effectLst/>
                <a:latin typeface="Courier New" panose="02070309020205020404" pitchFamily="49" charset="0"/>
              </a:rPr>
              <a:t>)</a:t>
            </a:r>
            <a:endParaRPr lang="en-IN" sz="2000" b="0" dirty="0">
              <a:solidFill>
                <a:srgbClr val="000000"/>
              </a:solidFill>
              <a:effectLst/>
              <a:latin typeface="Courier New" panose="02070309020205020404" pitchFamily="49" charset="0"/>
            </a:endParaRPr>
          </a:p>
          <a:p>
            <a:r>
              <a:rPr lang="en-IN" sz="2000" b="0" dirty="0">
                <a:solidFill>
                  <a:srgbClr val="000000"/>
                </a:solidFill>
                <a:effectLst/>
                <a:latin typeface="Courier New" panose="02070309020205020404" pitchFamily="49" charset="0"/>
              </a:rPr>
              <a:t>data = </a:t>
            </a:r>
            <a:r>
              <a:rPr lang="en-IN" sz="2000" b="0" dirty="0" err="1">
                <a:solidFill>
                  <a:srgbClr val="000000"/>
                </a:solidFill>
                <a:effectLst/>
                <a:latin typeface="Courier New" panose="02070309020205020404" pitchFamily="49" charset="0"/>
              </a:rPr>
              <a:t>pd.DataFrame</a:t>
            </a:r>
            <a:r>
              <a:rPr lang="en-IN" sz="2000" b="0" dirty="0">
                <a:solidFill>
                  <a:srgbClr val="000000"/>
                </a:solidFill>
                <a:effectLst/>
                <a:latin typeface="Courier New" panose="02070309020205020404" pitchFamily="49" charset="0"/>
              </a:rPr>
              <a:t>({</a:t>
            </a:r>
            <a:r>
              <a:rPr lang="en-IN" sz="2000" b="0" dirty="0">
                <a:solidFill>
                  <a:srgbClr val="A31515"/>
                </a:solidFill>
                <a:effectLst/>
                <a:latin typeface="Courier New" panose="02070309020205020404" pitchFamily="49" charset="0"/>
              </a:rPr>
              <a:t>'Values'</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10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20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30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40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50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60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70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80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90</a:t>
            </a:r>
            <a:r>
              <a:rPr lang="en-IN" sz="2000" b="0" dirty="0">
                <a:solidFill>
                  <a:srgbClr val="000000"/>
                </a:solidFill>
                <a:effectLst/>
                <a:latin typeface="Courier New" panose="02070309020205020404" pitchFamily="49" charset="0"/>
              </a:rPr>
              <a:t>, </a:t>
            </a:r>
            <a:r>
              <a:rPr lang="en-IN" sz="2000" b="0" dirty="0">
                <a:solidFill>
                  <a:srgbClr val="116644"/>
                </a:solidFill>
                <a:effectLst/>
                <a:latin typeface="Courier New" panose="02070309020205020404" pitchFamily="49" charset="0"/>
              </a:rPr>
              <a:t>100</a:t>
            </a:r>
            <a:r>
              <a:rPr lang="en-IN" sz="2000" b="0" dirty="0">
                <a:solidFill>
                  <a:srgbClr val="000000"/>
                </a:solidFill>
                <a:effectLst/>
                <a:latin typeface="Courier New" panose="02070309020205020404" pitchFamily="49" charset="0"/>
              </a:rPr>
              <a:t>]})</a:t>
            </a:r>
          </a:p>
          <a:p>
            <a:br>
              <a:rPr lang="en-IN" sz="2000" b="0" dirty="0">
                <a:solidFill>
                  <a:srgbClr val="000000"/>
                </a:solidFill>
                <a:effectLst/>
                <a:latin typeface="Courier New" panose="02070309020205020404" pitchFamily="49" charset="0"/>
              </a:rPr>
            </a:br>
            <a:r>
              <a:rPr lang="en-IN" sz="2000" b="0" dirty="0">
                <a:solidFill>
                  <a:srgbClr val="008000"/>
                </a:solidFill>
                <a:effectLst/>
                <a:latin typeface="Courier New" panose="02070309020205020404" pitchFamily="49" charset="0"/>
              </a:rPr>
              <a:t># Random sampling without replacement using Pandas</a:t>
            </a:r>
            <a:endParaRPr lang="en-IN" sz="2000" b="0" dirty="0">
              <a:solidFill>
                <a:srgbClr val="000000"/>
              </a:solidFill>
              <a:effectLst/>
              <a:latin typeface="Courier New" panose="02070309020205020404" pitchFamily="49" charset="0"/>
            </a:endParaRPr>
          </a:p>
          <a:p>
            <a:r>
              <a:rPr lang="en-IN" sz="2000" b="0" dirty="0" err="1">
                <a:solidFill>
                  <a:srgbClr val="000000"/>
                </a:solidFill>
                <a:effectLst/>
                <a:latin typeface="Courier New" panose="02070309020205020404" pitchFamily="49" charset="0"/>
              </a:rPr>
              <a:t>sampled_data</a:t>
            </a:r>
            <a:r>
              <a:rPr lang="en-IN" sz="2000" b="0" dirty="0">
                <a:solidFill>
                  <a:srgbClr val="000000"/>
                </a:solidFill>
                <a:effectLst/>
                <a:latin typeface="Courier New" panose="02070309020205020404" pitchFamily="49" charset="0"/>
              </a:rPr>
              <a:t> = data[</a:t>
            </a:r>
            <a:r>
              <a:rPr lang="en-IN" sz="2000" b="0" dirty="0">
                <a:solidFill>
                  <a:srgbClr val="A31515"/>
                </a:solidFill>
                <a:effectLst/>
                <a:latin typeface="Courier New" panose="02070309020205020404" pitchFamily="49" charset="0"/>
              </a:rPr>
              <a:t>'Values'</a:t>
            </a:r>
            <a:r>
              <a:rPr lang="en-IN" sz="2000" b="0" dirty="0">
                <a:solidFill>
                  <a:srgbClr val="000000"/>
                </a:solidFill>
                <a:effectLst/>
                <a:latin typeface="Courier New" panose="02070309020205020404" pitchFamily="49" charset="0"/>
              </a:rPr>
              <a:t>].sample(n=</a:t>
            </a:r>
            <a:r>
              <a:rPr lang="en-IN" sz="2000" b="0" dirty="0">
                <a:solidFill>
                  <a:srgbClr val="116644"/>
                </a:solidFill>
                <a:effectLst/>
                <a:latin typeface="Courier New" panose="02070309020205020404" pitchFamily="49" charset="0"/>
              </a:rPr>
              <a:t>5</a:t>
            </a:r>
            <a:r>
              <a:rPr lang="en-IN" sz="2000" b="0" dirty="0">
                <a:solidFill>
                  <a:srgbClr val="000000"/>
                </a:solidFill>
                <a:effectLst/>
                <a:latin typeface="Courier New" panose="02070309020205020404" pitchFamily="49" charset="0"/>
              </a:rPr>
              <a:t>, replace=</a:t>
            </a:r>
            <a:r>
              <a:rPr lang="en-IN" sz="2000" b="0" dirty="0">
                <a:solidFill>
                  <a:srgbClr val="0000FF"/>
                </a:solidFill>
                <a:effectLst/>
                <a:latin typeface="Courier New" panose="02070309020205020404" pitchFamily="49" charset="0"/>
              </a:rPr>
              <a:t>False</a:t>
            </a:r>
            <a:r>
              <a:rPr lang="en-IN" sz="2000" b="0" dirty="0">
                <a:solidFill>
                  <a:srgbClr val="000000"/>
                </a:solidFill>
                <a:effectLst/>
                <a:latin typeface="Courier New" panose="02070309020205020404" pitchFamily="49" charset="0"/>
              </a:rPr>
              <a:t>)</a:t>
            </a:r>
          </a:p>
          <a:p>
            <a:r>
              <a:rPr lang="en-IN" sz="2000" b="0" dirty="0">
                <a:solidFill>
                  <a:srgbClr val="795E26"/>
                </a:solidFill>
                <a:effectLst/>
                <a:latin typeface="Courier New" panose="02070309020205020404" pitchFamily="49" charset="0"/>
              </a:rPr>
              <a:t>print</a:t>
            </a:r>
            <a:r>
              <a:rPr lang="en-IN" sz="2000" b="0" dirty="0">
                <a:solidFill>
                  <a:srgbClr val="000000"/>
                </a:solidFill>
                <a:effectLst/>
                <a:latin typeface="Courier New" panose="02070309020205020404" pitchFamily="49" charset="0"/>
              </a:rPr>
              <a:t>(</a:t>
            </a:r>
            <a:r>
              <a:rPr lang="en-IN" sz="2000" b="0" dirty="0" err="1">
                <a:solidFill>
                  <a:srgbClr val="000000"/>
                </a:solidFill>
                <a:effectLst/>
                <a:latin typeface="Courier New" panose="02070309020205020404" pitchFamily="49" charset="0"/>
              </a:rPr>
              <a:t>sampled_data</a:t>
            </a:r>
            <a:r>
              <a:rPr lang="en-IN" sz="2000" b="0" dirty="0">
                <a:solidFill>
                  <a:srgbClr val="000000"/>
                </a:solidFill>
                <a:effectLst/>
                <a:latin typeface="Courier New" panose="02070309020205020404" pitchFamily="49" charset="0"/>
              </a:rPr>
              <a:t>)</a:t>
            </a:r>
          </a:p>
        </p:txBody>
      </p:sp>
      <p:pic>
        <p:nvPicPr>
          <p:cNvPr id="4" name="Picture 3">
            <a:extLst>
              <a:ext uri="{FF2B5EF4-FFF2-40B4-BE49-F238E27FC236}">
                <a16:creationId xmlns:a16="http://schemas.microsoft.com/office/drawing/2014/main" id="{5BB8994B-2181-B3A5-69C4-EA96B3ADBF2A}"/>
              </a:ext>
            </a:extLst>
          </p:cNvPr>
          <p:cNvPicPr>
            <a:picLocks noChangeAspect="1"/>
          </p:cNvPicPr>
          <p:nvPr/>
        </p:nvPicPr>
        <p:blipFill>
          <a:blip r:embed="rId2"/>
          <a:stretch>
            <a:fillRect/>
          </a:stretch>
        </p:blipFill>
        <p:spPr>
          <a:xfrm>
            <a:off x="5447928" y="5329312"/>
            <a:ext cx="3024336" cy="1495177"/>
          </a:xfrm>
          <a:prstGeom prst="rect">
            <a:avLst/>
          </a:prstGeom>
        </p:spPr>
      </p:pic>
    </p:spTree>
    <p:extLst>
      <p:ext uri="{BB962C8B-B14F-4D97-AF65-F5344CB8AC3E}">
        <p14:creationId xmlns:p14="http://schemas.microsoft.com/office/powerpoint/2010/main" val="421746855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D26D0-007E-DDFE-1867-F53DD254C44D}"/>
              </a:ext>
            </a:extLst>
          </p:cNvPr>
          <p:cNvSpPr>
            <a:spLocks noGrp="1"/>
          </p:cNvSpPr>
          <p:nvPr>
            <p:ph type="title"/>
          </p:nvPr>
        </p:nvSpPr>
        <p:spPr>
          <a:xfrm>
            <a:off x="442976" y="435864"/>
            <a:ext cx="11306047" cy="338554"/>
          </a:xfrm>
        </p:spPr>
        <p:txBody>
          <a:bodyPr/>
          <a:lstStyle/>
          <a:p>
            <a:r>
              <a:rPr lang="en-US" dirty="0"/>
              <a:t>Example</a:t>
            </a:r>
            <a:endParaRPr lang="en-IN" dirty="0"/>
          </a:p>
        </p:txBody>
      </p:sp>
      <p:sp>
        <p:nvSpPr>
          <p:cNvPr id="3" name="Text Placeholder 2">
            <a:extLst>
              <a:ext uri="{FF2B5EF4-FFF2-40B4-BE49-F238E27FC236}">
                <a16:creationId xmlns:a16="http://schemas.microsoft.com/office/drawing/2014/main" id="{2B7B0ACE-6C6F-010F-29D8-A8539F954729}"/>
              </a:ext>
            </a:extLst>
          </p:cNvPr>
          <p:cNvSpPr>
            <a:spLocks noGrp="1"/>
          </p:cNvSpPr>
          <p:nvPr>
            <p:ph type="body" idx="1"/>
          </p:nvPr>
        </p:nvSpPr>
        <p:spPr>
          <a:xfrm>
            <a:off x="429552" y="1124744"/>
            <a:ext cx="10679379" cy="5262979"/>
          </a:xfrm>
        </p:spPr>
        <p:txBody>
          <a:bodyPr/>
          <a:lstStyle/>
          <a:p>
            <a:r>
              <a:rPr lang="en-US" b="0" i="0" dirty="0">
                <a:solidFill>
                  <a:srgbClr val="374151"/>
                </a:solidFill>
                <a:effectLst/>
                <a:latin typeface="Söhne"/>
              </a:rPr>
              <a:t>Consider a dataset of student grades:</a:t>
            </a:r>
          </a:p>
          <a:p>
            <a:r>
              <a:rPr lang="en-IN" dirty="0"/>
              <a:t>import pandas as pd</a:t>
            </a:r>
          </a:p>
          <a:p>
            <a:r>
              <a:rPr lang="en-IN" dirty="0"/>
              <a:t>import </a:t>
            </a:r>
            <a:r>
              <a:rPr lang="en-IN" dirty="0" err="1"/>
              <a:t>numpy</a:t>
            </a:r>
            <a:r>
              <a:rPr lang="en-IN" dirty="0"/>
              <a:t> as np</a:t>
            </a:r>
          </a:p>
          <a:p>
            <a:endParaRPr lang="en-IN" dirty="0"/>
          </a:p>
          <a:p>
            <a:r>
              <a:rPr lang="en-IN" dirty="0"/>
              <a:t># Create a </a:t>
            </a:r>
            <a:r>
              <a:rPr lang="en-IN" dirty="0" err="1"/>
              <a:t>DataFrame</a:t>
            </a:r>
            <a:r>
              <a:rPr lang="en-IN" dirty="0"/>
              <a:t> with student grades</a:t>
            </a:r>
          </a:p>
          <a:p>
            <a:r>
              <a:rPr lang="en-IN" dirty="0"/>
              <a:t>data = </a:t>
            </a:r>
            <a:r>
              <a:rPr lang="en-IN" dirty="0" err="1"/>
              <a:t>pd.DataFrame</a:t>
            </a:r>
            <a:r>
              <a:rPr lang="en-IN" dirty="0"/>
              <a:t>({</a:t>
            </a:r>
          </a:p>
          <a:p>
            <a:r>
              <a:rPr lang="en-IN" dirty="0"/>
              <a:t>    '</a:t>
            </a:r>
            <a:r>
              <a:rPr lang="en-IN" dirty="0" err="1"/>
              <a:t>Student_ID</a:t>
            </a:r>
            <a:r>
              <a:rPr lang="en-IN" dirty="0"/>
              <a:t>': </a:t>
            </a:r>
            <a:r>
              <a:rPr lang="en-IN" dirty="0" err="1"/>
              <a:t>np.arange</a:t>
            </a:r>
            <a:r>
              <a:rPr lang="en-IN" dirty="0"/>
              <a:t>(1, 21),  # IDs for 20 students</a:t>
            </a:r>
          </a:p>
          <a:p>
            <a:r>
              <a:rPr lang="en-IN" dirty="0"/>
              <a:t>    'Grade': </a:t>
            </a:r>
            <a:r>
              <a:rPr lang="en-IN" dirty="0" err="1"/>
              <a:t>np.random.randint</a:t>
            </a:r>
            <a:r>
              <a:rPr lang="en-IN" dirty="0"/>
              <a:t>(60, 100, size=20)  # Random grades between 60 and 100</a:t>
            </a:r>
          </a:p>
          <a:p>
            <a:r>
              <a:rPr lang="en-IN" dirty="0"/>
              <a:t>})</a:t>
            </a:r>
          </a:p>
          <a:p>
            <a:endParaRPr lang="en-IN" dirty="0"/>
          </a:p>
          <a:p>
            <a:r>
              <a:rPr lang="en-IN" dirty="0"/>
              <a:t>print("Original Data:")</a:t>
            </a:r>
          </a:p>
          <a:p>
            <a:r>
              <a:rPr lang="en-IN" dirty="0"/>
              <a:t>print(data)</a:t>
            </a:r>
          </a:p>
          <a:p>
            <a:endParaRPr lang="en-IN" dirty="0"/>
          </a:p>
          <a:p>
            <a:r>
              <a:rPr lang="en-US" dirty="0"/>
              <a:t># Random sampling without replacement</a:t>
            </a:r>
          </a:p>
          <a:p>
            <a:r>
              <a:rPr lang="en-US" dirty="0" err="1"/>
              <a:t>sampled_data</a:t>
            </a:r>
            <a:r>
              <a:rPr lang="en-US" dirty="0"/>
              <a:t> = data['Grade'].sample(n=5, replace=False)</a:t>
            </a:r>
          </a:p>
          <a:p>
            <a:endParaRPr lang="en-US" dirty="0"/>
          </a:p>
          <a:p>
            <a:r>
              <a:rPr lang="en-US" dirty="0"/>
              <a:t>print("\</a:t>
            </a:r>
            <a:r>
              <a:rPr lang="en-US" dirty="0" err="1"/>
              <a:t>nSampled</a:t>
            </a:r>
            <a:r>
              <a:rPr lang="en-US" dirty="0"/>
              <a:t> Data:")</a:t>
            </a:r>
          </a:p>
          <a:p>
            <a:r>
              <a:rPr lang="en-US" dirty="0"/>
              <a:t>print(</a:t>
            </a:r>
            <a:r>
              <a:rPr lang="en-US" dirty="0" err="1"/>
              <a:t>sampled_data</a:t>
            </a:r>
            <a:r>
              <a:rPr lang="en-US" dirty="0"/>
              <a:t>)</a:t>
            </a:r>
          </a:p>
          <a:p>
            <a:endParaRPr lang="en-IN" dirty="0"/>
          </a:p>
        </p:txBody>
      </p:sp>
      <p:pic>
        <p:nvPicPr>
          <p:cNvPr id="4" name="Picture 3">
            <a:extLst>
              <a:ext uri="{FF2B5EF4-FFF2-40B4-BE49-F238E27FC236}">
                <a16:creationId xmlns:a16="http://schemas.microsoft.com/office/drawing/2014/main" id="{13DF028F-76AC-284D-D9E5-83B7C47D4000}"/>
              </a:ext>
            </a:extLst>
          </p:cNvPr>
          <p:cNvPicPr>
            <a:picLocks noChangeAspect="1"/>
          </p:cNvPicPr>
          <p:nvPr/>
        </p:nvPicPr>
        <p:blipFill>
          <a:blip r:embed="rId2"/>
          <a:stretch>
            <a:fillRect/>
          </a:stretch>
        </p:blipFill>
        <p:spPr>
          <a:xfrm>
            <a:off x="8760296" y="188640"/>
            <a:ext cx="2180602" cy="4172879"/>
          </a:xfrm>
          <a:prstGeom prst="rect">
            <a:avLst/>
          </a:prstGeom>
        </p:spPr>
      </p:pic>
      <p:pic>
        <p:nvPicPr>
          <p:cNvPr id="5" name="Picture 4">
            <a:extLst>
              <a:ext uri="{FF2B5EF4-FFF2-40B4-BE49-F238E27FC236}">
                <a16:creationId xmlns:a16="http://schemas.microsoft.com/office/drawing/2014/main" id="{2679A94B-F489-9748-D0B9-AEC4E4915905}"/>
              </a:ext>
            </a:extLst>
          </p:cNvPr>
          <p:cNvPicPr>
            <a:picLocks noChangeAspect="1"/>
          </p:cNvPicPr>
          <p:nvPr/>
        </p:nvPicPr>
        <p:blipFill>
          <a:blip r:embed="rId3"/>
          <a:stretch>
            <a:fillRect/>
          </a:stretch>
        </p:blipFill>
        <p:spPr>
          <a:xfrm>
            <a:off x="7287823" y="4621052"/>
            <a:ext cx="3787468" cy="2072820"/>
          </a:xfrm>
          <a:prstGeom prst="rect">
            <a:avLst/>
          </a:prstGeom>
        </p:spPr>
      </p:pic>
    </p:spTree>
    <p:extLst>
      <p:ext uri="{BB962C8B-B14F-4D97-AF65-F5344CB8AC3E}">
        <p14:creationId xmlns:p14="http://schemas.microsoft.com/office/powerpoint/2010/main" val="247039815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99876-A698-3EF5-6D96-A3886D46D682}"/>
              </a:ext>
            </a:extLst>
          </p:cNvPr>
          <p:cNvSpPr>
            <a:spLocks noGrp="1"/>
          </p:cNvSpPr>
          <p:nvPr>
            <p:ph type="title"/>
          </p:nvPr>
        </p:nvSpPr>
        <p:spPr>
          <a:xfrm>
            <a:off x="442976" y="435864"/>
            <a:ext cx="11306047" cy="276999"/>
          </a:xfrm>
        </p:spPr>
        <p:txBody>
          <a:bodyPr/>
          <a:lstStyle/>
          <a:p>
            <a:r>
              <a:rPr lang="en-IN" sz="1800" b="1" i="0" u="none" strike="noStrike" baseline="0" dirty="0">
                <a:latin typeface="Arial-BoldMT"/>
              </a:rPr>
              <a:t>Random sampling with replacement</a:t>
            </a:r>
            <a:endParaRPr lang="en-IN" dirty="0"/>
          </a:p>
        </p:txBody>
      </p:sp>
      <p:sp>
        <p:nvSpPr>
          <p:cNvPr id="3" name="Text Placeholder 2">
            <a:extLst>
              <a:ext uri="{FF2B5EF4-FFF2-40B4-BE49-F238E27FC236}">
                <a16:creationId xmlns:a16="http://schemas.microsoft.com/office/drawing/2014/main" id="{6C31DB03-42CF-7D8C-506D-D26ED2C32969}"/>
              </a:ext>
            </a:extLst>
          </p:cNvPr>
          <p:cNvSpPr>
            <a:spLocks noGrp="1"/>
          </p:cNvSpPr>
          <p:nvPr>
            <p:ph type="body" idx="1"/>
          </p:nvPr>
        </p:nvSpPr>
        <p:spPr>
          <a:xfrm>
            <a:off x="463585" y="1052736"/>
            <a:ext cx="9088800" cy="6093976"/>
          </a:xfrm>
        </p:spPr>
        <p:txBody>
          <a:bodyPr/>
          <a:lstStyle/>
          <a:p>
            <a:r>
              <a:rPr lang="en-US" dirty="0"/>
              <a:t>It </a:t>
            </a:r>
            <a:r>
              <a:rPr lang="en-US" b="0" i="0" dirty="0">
                <a:solidFill>
                  <a:srgbClr val="374151"/>
                </a:solidFill>
                <a:effectLst/>
                <a:latin typeface="Söhne"/>
              </a:rPr>
              <a:t>involves selecting items from a dataset where each selection is made independently and with the possibility of selecting the same item multiple times.</a:t>
            </a:r>
          </a:p>
          <a:p>
            <a:endParaRPr lang="en-US" dirty="0">
              <a:solidFill>
                <a:srgbClr val="374151"/>
              </a:solidFill>
              <a:latin typeface="Söhne"/>
            </a:endParaRPr>
          </a:p>
          <a:p>
            <a:r>
              <a:rPr lang="en-US" dirty="0">
                <a:solidFill>
                  <a:srgbClr val="374151"/>
                </a:solidFill>
                <a:latin typeface="Söhne"/>
              </a:rPr>
              <a:t>Example:</a:t>
            </a:r>
          </a:p>
          <a:p>
            <a:endParaRPr lang="en-IN" dirty="0"/>
          </a:p>
          <a:p>
            <a:r>
              <a:rPr lang="en-IN" dirty="0"/>
              <a:t>import pandas as pd</a:t>
            </a:r>
          </a:p>
          <a:p>
            <a:r>
              <a:rPr lang="en-IN" dirty="0"/>
              <a:t>import </a:t>
            </a:r>
            <a:r>
              <a:rPr lang="en-IN" dirty="0" err="1"/>
              <a:t>numpy</a:t>
            </a:r>
            <a:r>
              <a:rPr lang="en-IN" dirty="0"/>
              <a:t> as np</a:t>
            </a:r>
          </a:p>
          <a:p>
            <a:endParaRPr lang="en-IN" dirty="0"/>
          </a:p>
          <a:p>
            <a:r>
              <a:rPr lang="en-IN" dirty="0"/>
              <a:t># Create a </a:t>
            </a:r>
            <a:r>
              <a:rPr lang="en-IN" dirty="0" err="1"/>
              <a:t>DataFrame</a:t>
            </a:r>
            <a:r>
              <a:rPr lang="en-IN" dirty="0"/>
              <a:t> with student grades</a:t>
            </a:r>
          </a:p>
          <a:p>
            <a:r>
              <a:rPr lang="en-IN" dirty="0"/>
              <a:t>data = </a:t>
            </a:r>
            <a:r>
              <a:rPr lang="en-IN" dirty="0" err="1"/>
              <a:t>pd.DataFrame</a:t>
            </a:r>
            <a:r>
              <a:rPr lang="en-IN" dirty="0"/>
              <a:t>({</a:t>
            </a:r>
          </a:p>
          <a:p>
            <a:r>
              <a:rPr lang="en-IN" dirty="0"/>
              <a:t>    '</a:t>
            </a:r>
            <a:r>
              <a:rPr lang="en-IN" dirty="0" err="1"/>
              <a:t>Student_ID</a:t>
            </a:r>
            <a:r>
              <a:rPr lang="en-IN" dirty="0"/>
              <a:t>': </a:t>
            </a:r>
            <a:r>
              <a:rPr lang="en-IN" dirty="0" err="1"/>
              <a:t>np.arange</a:t>
            </a:r>
            <a:r>
              <a:rPr lang="en-IN" dirty="0"/>
              <a:t>(1, 21),  # IDs for 20 students</a:t>
            </a:r>
          </a:p>
          <a:p>
            <a:r>
              <a:rPr lang="en-IN" dirty="0"/>
              <a:t>    'Grade': </a:t>
            </a:r>
            <a:r>
              <a:rPr lang="en-IN" dirty="0" err="1"/>
              <a:t>np.random.randint</a:t>
            </a:r>
            <a:r>
              <a:rPr lang="en-IN" dirty="0"/>
              <a:t>(60, 100, size=20)  # Random grades between 60 and 100</a:t>
            </a:r>
          </a:p>
          <a:p>
            <a:r>
              <a:rPr lang="en-IN" dirty="0"/>
              <a:t>})</a:t>
            </a:r>
          </a:p>
          <a:p>
            <a:endParaRPr lang="en-IN" dirty="0"/>
          </a:p>
          <a:p>
            <a:r>
              <a:rPr lang="en-IN" dirty="0"/>
              <a:t>print("Original Data:")</a:t>
            </a:r>
          </a:p>
          <a:p>
            <a:r>
              <a:rPr lang="en-IN" dirty="0"/>
              <a:t>print(data)</a:t>
            </a:r>
          </a:p>
          <a:p>
            <a:r>
              <a:rPr lang="en-US" dirty="0"/>
              <a:t># Random sampling with replacement</a:t>
            </a:r>
          </a:p>
          <a:p>
            <a:r>
              <a:rPr lang="en-US" dirty="0" err="1"/>
              <a:t>sampled_data</a:t>
            </a:r>
            <a:r>
              <a:rPr lang="en-US" dirty="0"/>
              <a:t> = data['Grade'].sample(n=5, replace=True, </a:t>
            </a:r>
            <a:r>
              <a:rPr lang="en-US" dirty="0" err="1"/>
              <a:t>random_state</a:t>
            </a:r>
            <a:r>
              <a:rPr lang="en-US" dirty="0"/>
              <a:t>=42)</a:t>
            </a:r>
          </a:p>
          <a:p>
            <a:r>
              <a:rPr lang="en-US" dirty="0"/>
              <a:t>print("\</a:t>
            </a:r>
            <a:r>
              <a:rPr lang="en-US" dirty="0" err="1"/>
              <a:t>nSampled</a:t>
            </a:r>
            <a:r>
              <a:rPr lang="en-US" dirty="0"/>
              <a:t> Data:")</a:t>
            </a:r>
          </a:p>
          <a:p>
            <a:r>
              <a:rPr lang="en-US" dirty="0"/>
              <a:t>print(</a:t>
            </a:r>
            <a:r>
              <a:rPr lang="en-US" dirty="0" err="1"/>
              <a:t>sampled_data</a:t>
            </a:r>
            <a:r>
              <a:rPr lang="en-US" dirty="0"/>
              <a:t>)</a:t>
            </a:r>
          </a:p>
          <a:p>
            <a:endParaRPr lang="en-IN" dirty="0"/>
          </a:p>
          <a:p>
            <a:endParaRPr lang="en-IN" dirty="0"/>
          </a:p>
        </p:txBody>
      </p:sp>
      <p:pic>
        <p:nvPicPr>
          <p:cNvPr id="4" name="Picture 3">
            <a:extLst>
              <a:ext uri="{FF2B5EF4-FFF2-40B4-BE49-F238E27FC236}">
                <a16:creationId xmlns:a16="http://schemas.microsoft.com/office/drawing/2014/main" id="{6581254F-668E-8F05-3925-97517B1F210A}"/>
              </a:ext>
            </a:extLst>
          </p:cNvPr>
          <p:cNvPicPr>
            <a:picLocks noChangeAspect="1"/>
          </p:cNvPicPr>
          <p:nvPr/>
        </p:nvPicPr>
        <p:blipFill>
          <a:blip r:embed="rId2"/>
          <a:stretch>
            <a:fillRect/>
          </a:stretch>
        </p:blipFill>
        <p:spPr>
          <a:xfrm>
            <a:off x="9552385" y="980728"/>
            <a:ext cx="2448272" cy="5666495"/>
          </a:xfrm>
          <a:prstGeom prst="rect">
            <a:avLst/>
          </a:prstGeom>
        </p:spPr>
      </p:pic>
    </p:spTree>
    <p:extLst>
      <p:ext uri="{BB962C8B-B14F-4D97-AF65-F5344CB8AC3E}">
        <p14:creationId xmlns:p14="http://schemas.microsoft.com/office/powerpoint/2010/main" val="3642675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314D6-246E-6C86-B5CA-883FE28ACEDD}"/>
              </a:ext>
            </a:extLst>
          </p:cNvPr>
          <p:cNvSpPr>
            <a:spLocks noGrp="1"/>
          </p:cNvSpPr>
          <p:nvPr>
            <p:ph type="title"/>
          </p:nvPr>
        </p:nvSpPr>
        <p:spPr>
          <a:xfrm>
            <a:off x="442976" y="435864"/>
            <a:ext cx="11306047" cy="338554"/>
          </a:xfrm>
        </p:spPr>
        <p:txBody>
          <a:bodyPr/>
          <a:lstStyle/>
          <a:p>
            <a:r>
              <a:rPr lang="en-US" dirty="0"/>
              <a:t>Exercise-8</a:t>
            </a:r>
            <a:endParaRPr lang="en-IN" dirty="0"/>
          </a:p>
        </p:txBody>
      </p:sp>
      <p:sp>
        <p:nvSpPr>
          <p:cNvPr id="3" name="Text Placeholder 2">
            <a:extLst>
              <a:ext uri="{FF2B5EF4-FFF2-40B4-BE49-F238E27FC236}">
                <a16:creationId xmlns:a16="http://schemas.microsoft.com/office/drawing/2014/main" id="{20B58AFE-BEE3-E4DC-6482-6B28AA19AA23}"/>
              </a:ext>
            </a:extLst>
          </p:cNvPr>
          <p:cNvSpPr>
            <a:spLocks noGrp="1"/>
          </p:cNvSpPr>
          <p:nvPr>
            <p:ph type="body" idx="1"/>
          </p:nvPr>
        </p:nvSpPr>
        <p:spPr>
          <a:xfrm>
            <a:off x="442977" y="1052736"/>
            <a:ext cx="8893384" cy="3693319"/>
          </a:xfrm>
        </p:spPr>
        <p:txBody>
          <a:bodyPr/>
          <a:lstStyle/>
          <a:p>
            <a:r>
              <a:rPr lang="en-US" sz="2000" dirty="0"/>
              <a:t>You are given a dataset containing the daily sales figures of a retail store for the past month. The dataset comprises 30 entries, each representing the sales amount for a particular day.</a:t>
            </a:r>
          </a:p>
          <a:p>
            <a:endParaRPr lang="en-US" sz="2000" dirty="0"/>
          </a:p>
          <a:p>
            <a:r>
              <a:rPr lang="en-US" sz="2000" dirty="0"/>
              <a:t>Use pandas library to perform the following:</a:t>
            </a:r>
          </a:p>
          <a:p>
            <a:r>
              <a:rPr lang="en-US" sz="2000" dirty="0"/>
              <a:t>Create dataset</a:t>
            </a:r>
          </a:p>
          <a:p>
            <a:endParaRPr lang="en-US" sz="2000" dirty="0"/>
          </a:p>
          <a:p>
            <a:r>
              <a:rPr lang="en-US" sz="2000" dirty="0"/>
              <a:t>Perform random sampling with replacement to select a subset of 8 days' sales figures. Display the sampled data.</a:t>
            </a:r>
          </a:p>
          <a:p>
            <a:endParaRPr lang="en-US" sz="2000" dirty="0"/>
          </a:p>
          <a:p>
            <a:r>
              <a:rPr lang="en-US" sz="2000" dirty="0"/>
              <a:t>Perform random sampling without replacement to select a subset of 8 days' sales figures. Display the sampled data.</a:t>
            </a:r>
            <a:endParaRPr lang="en-IN" sz="2000" dirty="0"/>
          </a:p>
        </p:txBody>
      </p:sp>
    </p:spTree>
    <p:extLst>
      <p:ext uri="{BB962C8B-B14F-4D97-AF65-F5344CB8AC3E}">
        <p14:creationId xmlns:p14="http://schemas.microsoft.com/office/powerpoint/2010/main" val="14420112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9E180-EE84-2E3F-7958-894DF786768D}"/>
              </a:ext>
            </a:extLst>
          </p:cNvPr>
          <p:cNvSpPr>
            <a:spLocks noGrp="1"/>
          </p:cNvSpPr>
          <p:nvPr>
            <p:ph type="title"/>
          </p:nvPr>
        </p:nvSpPr>
        <p:spPr>
          <a:xfrm>
            <a:off x="442976" y="435864"/>
            <a:ext cx="11306047" cy="276999"/>
          </a:xfrm>
        </p:spPr>
        <p:txBody>
          <a:bodyPr/>
          <a:lstStyle/>
          <a:p>
            <a:r>
              <a:rPr lang="en-IN" sz="1800" b="1" i="0" u="none" strike="noStrike" baseline="0" dirty="0">
                <a:latin typeface="Arial-BoldMT"/>
              </a:rPr>
              <a:t>Benefits of data transformation</a:t>
            </a:r>
            <a:endParaRPr lang="en-IN" dirty="0"/>
          </a:p>
        </p:txBody>
      </p:sp>
      <p:sp>
        <p:nvSpPr>
          <p:cNvPr id="3" name="Text Placeholder 2">
            <a:extLst>
              <a:ext uri="{FF2B5EF4-FFF2-40B4-BE49-F238E27FC236}">
                <a16:creationId xmlns:a16="http://schemas.microsoft.com/office/drawing/2014/main" id="{2D4DA710-50CC-F638-54E4-4E2DC684AEC5}"/>
              </a:ext>
            </a:extLst>
          </p:cNvPr>
          <p:cNvSpPr>
            <a:spLocks noGrp="1"/>
          </p:cNvSpPr>
          <p:nvPr>
            <p:ph type="body" idx="1"/>
          </p:nvPr>
        </p:nvSpPr>
        <p:spPr>
          <a:xfrm>
            <a:off x="455593" y="1052736"/>
            <a:ext cx="8952776" cy="3877985"/>
          </a:xfrm>
        </p:spPr>
        <p:txBody>
          <a:bodyPr/>
          <a:lstStyle/>
          <a:p>
            <a:pPr algn="l"/>
            <a:r>
              <a:rPr lang="en-IN" b="1" i="0" dirty="0">
                <a:effectLst/>
                <a:latin typeface="Söhne"/>
              </a:rPr>
              <a:t>Handling Skewed Distributions</a:t>
            </a:r>
          </a:p>
          <a:p>
            <a:pPr algn="l"/>
            <a:endParaRPr lang="en-IN" b="1" i="0" dirty="0">
              <a:effectLst/>
              <a:latin typeface="Söhne"/>
            </a:endParaRPr>
          </a:p>
          <a:p>
            <a:pPr algn="l"/>
            <a:r>
              <a:rPr lang="en-IN" b="1" i="0" dirty="0">
                <a:effectLst/>
                <a:latin typeface="Söhne"/>
              </a:rPr>
              <a:t>Improving Model Performance</a:t>
            </a:r>
          </a:p>
          <a:p>
            <a:endParaRPr lang="en-IN" dirty="0"/>
          </a:p>
          <a:p>
            <a:pPr algn="l"/>
            <a:r>
              <a:rPr lang="en-IN" b="1" i="0" dirty="0">
                <a:effectLst/>
                <a:latin typeface="Söhne"/>
              </a:rPr>
              <a:t>Managing Missing Values</a:t>
            </a:r>
          </a:p>
          <a:p>
            <a:endParaRPr lang="en-IN" dirty="0"/>
          </a:p>
          <a:p>
            <a:pPr algn="l"/>
            <a:r>
              <a:rPr lang="en-IN" b="1" i="0" dirty="0">
                <a:effectLst/>
                <a:latin typeface="Söhne"/>
              </a:rPr>
              <a:t>Better Visualization</a:t>
            </a:r>
          </a:p>
          <a:p>
            <a:endParaRPr lang="en-IN" dirty="0"/>
          </a:p>
          <a:p>
            <a:pPr algn="l"/>
            <a:r>
              <a:rPr lang="en-IN" b="1" i="0" dirty="0">
                <a:effectLst/>
                <a:latin typeface="Söhne"/>
              </a:rPr>
              <a:t>Noise Reduction</a:t>
            </a:r>
          </a:p>
          <a:p>
            <a:endParaRPr lang="en-IN" dirty="0"/>
          </a:p>
          <a:p>
            <a:pPr algn="l"/>
            <a:r>
              <a:rPr lang="en-IN" b="1" i="0" dirty="0">
                <a:effectLst/>
                <a:latin typeface="Söhne"/>
              </a:rPr>
              <a:t>Outlier Handling</a:t>
            </a:r>
          </a:p>
          <a:p>
            <a:endParaRPr lang="en-IN" dirty="0"/>
          </a:p>
          <a:p>
            <a:endParaRPr lang="en-IN" dirty="0"/>
          </a:p>
          <a:p>
            <a:endParaRPr lang="en-IN" dirty="0"/>
          </a:p>
        </p:txBody>
      </p:sp>
    </p:spTree>
    <p:extLst>
      <p:ext uri="{BB962C8B-B14F-4D97-AF65-F5344CB8AC3E}">
        <p14:creationId xmlns:p14="http://schemas.microsoft.com/office/powerpoint/2010/main" val="1916367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A72A6-DBBF-4C32-B8E1-3EB3A7CDBBD9}"/>
              </a:ext>
            </a:extLst>
          </p:cNvPr>
          <p:cNvSpPr>
            <a:spLocks noGrp="1"/>
          </p:cNvSpPr>
          <p:nvPr>
            <p:ph type="title"/>
          </p:nvPr>
        </p:nvSpPr>
        <p:spPr/>
        <p:txBody>
          <a:bodyPr/>
          <a:lstStyle/>
          <a:p>
            <a:r>
              <a:rPr lang="en-IN" sz="2400" b="1" i="1" u="none" strike="noStrike" baseline="0" dirty="0">
                <a:latin typeface="PalatinoLinotype-Italic"/>
              </a:rPr>
              <a:t>Data validation</a:t>
            </a:r>
            <a:endParaRPr lang="en-IN" dirty="0"/>
          </a:p>
        </p:txBody>
      </p:sp>
      <p:sp>
        <p:nvSpPr>
          <p:cNvPr id="3" name="Text Placeholder 2">
            <a:extLst>
              <a:ext uri="{FF2B5EF4-FFF2-40B4-BE49-F238E27FC236}">
                <a16:creationId xmlns:a16="http://schemas.microsoft.com/office/drawing/2014/main" id="{7F417FC6-6F98-424D-9119-E8132B83146D}"/>
              </a:ext>
            </a:extLst>
          </p:cNvPr>
          <p:cNvSpPr>
            <a:spLocks noGrp="1"/>
          </p:cNvSpPr>
          <p:nvPr>
            <p:ph type="body" idx="1"/>
          </p:nvPr>
        </p:nvSpPr>
        <p:spPr>
          <a:xfrm>
            <a:off x="442977" y="1264285"/>
            <a:ext cx="9181416" cy="4757003"/>
          </a:xfrm>
        </p:spPr>
        <p:txBody>
          <a:bodyPr/>
          <a:lstStyle/>
          <a:p>
            <a:pPr algn="l"/>
            <a:r>
              <a:rPr lang="en-US" sz="1800" b="0" i="1" u="none" strike="noStrike" baseline="0" dirty="0">
                <a:latin typeface="PalatinoLinotype-Italic"/>
              </a:rPr>
              <a:t>Data validation </a:t>
            </a:r>
            <a:r>
              <a:rPr lang="en-US" sz="1800" b="0" i="0" u="none" strike="noStrike" baseline="0" dirty="0">
                <a:latin typeface="PalatinoLinotype-Roman"/>
              </a:rPr>
              <a:t>is a process of formulating rules or algorithms that help in validating different types of data against some known issues.</a:t>
            </a:r>
          </a:p>
          <a:p>
            <a:pPr algn="l"/>
            <a:endParaRPr lang="en-US" dirty="0">
              <a:latin typeface="PalatinoLinotype-Roman"/>
            </a:endParaRPr>
          </a:p>
          <a:p>
            <a:pPr algn="l"/>
            <a:endParaRPr lang="en-US" sz="1800" b="0" i="0" u="none" strike="noStrike" baseline="0" dirty="0">
              <a:latin typeface="PalatinoLinotype-Roman"/>
            </a:endParaRPr>
          </a:p>
          <a:p>
            <a:pPr algn="l"/>
            <a:r>
              <a:rPr lang="en-US" b="1" i="0" dirty="0">
                <a:effectLst/>
                <a:latin typeface="Söhne"/>
              </a:rPr>
              <a:t>Data Validation Rules:</a:t>
            </a:r>
          </a:p>
          <a:p>
            <a:pPr algn="l">
              <a:buFont typeface="+mj-lt"/>
              <a:buAutoNum type="arabicPeriod"/>
            </a:pPr>
            <a:r>
              <a:rPr lang="en-US" b="1" i="0" dirty="0">
                <a:effectLst/>
                <a:latin typeface="Söhne"/>
              </a:rPr>
              <a:t>Name Field</a:t>
            </a:r>
            <a:r>
              <a:rPr lang="en-US" b="0" i="0" dirty="0">
                <a:effectLst/>
                <a:latin typeface="Söhne"/>
              </a:rPr>
              <a:t>:</a:t>
            </a:r>
          </a:p>
          <a:p>
            <a:pPr marL="742950" lvl="1" indent="-285750" algn="l">
              <a:buFont typeface="+mj-lt"/>
              <a:buAutoNum type="arabicPeriod"/>
            </a:pPr>
            <a:r>
              <a:rPr lang="en-US" b="0" i="0" dirty="0">
                <a:effectLst/>
                <a:latin typeface="Söhne"/>
              </a:rPr>
              <a:t>Rule: The name should contain only alphabetic characters and spaces.</a:t>
            </a:r>
          </a:p>
          <a:p>
            <a:pPr marL="742950" lvl="1" indent="-285750" algn="l">
              <a:buFont typeface="+mj-lt"/>
              <a:buAutoNum type="arabicPeriod"/>
            </a:pPr>
            <a:r>
              <a:rPr lang="en-US" b="0" i="0" dirty="0">
                <a:effectLst/>
                <a:latin typeface="Söhne"/>
              </a:rPr>
              <a:t>Example: John Doe, Alice Smith</a:t>
            </a:r>
          </a:p>
          <a:p>
            <a:pPr algn="l">
              <a:buFont typeface="+mj-lt"/>
              <a:buAutoNum type="arabicPeriod"/>
            </a:pPr>
            <a:r>
              <a:rPr lang="en-US" b="1" i="0" dirty="0">
                <a:effectLst/>
                <a:latin typeface="Söhne"/>
              </a:rPr>
              <a:t>Email Field</a:t>
            </a:r>
            <a:r>
              <a:rPr lang="en-US" b="0" i="0" dirty="0">
                <a:effectLst/>
                <a:latin typeface="Söhne"/>
              </a:rPr>
              <a:t>:</a:t>
            </a:r>
          </a:p>
          <a:p>
            <a:pPr marL="742950" lvl="1" indent="-285750" algn="l">
              <a:buFont typeface="+mj-lt"/>
              <a:buAutoNum type="arabicPeriod"/>
            </a:pPr>
            <a:r>
              <a:rPr lang="en-US" b="0" i="0" dirty="0">
                <a:effectLst/>
                <a:latin typeface="Söhne"/>
              </a:rPr>
              <a:t>Rule: Email should follow a standard email format.</a:t>
            </a:r>
          </a:p>
          <a:p>
            <a:pPr marL="742950" lvl="1" indent="-285750" algn="l">
              <a:buFont typeface="+mj-lt"/>
              <a:buAutoNum type="arabicPeriod"/>
            </a:pPr>
            <a:r>
              <a:rPr lang="en-US" b="0" i="0" dirty="0">
                <a:effectLst/>
                <a:latin typeface="Söhne"/>
              </a:rPr>
              <a:t>Example: </a:t>
            </a:r>
            <a:r>
              <a:rPr lang="en-US" b="0" i="0" u="none" strike="noStrike" dirty="0">
                <a:effectLst/>
                <a:latin typeface="Söhne"/>
                <a:hlinkClick r:id="rId2"/>
              </a:rPr>
              <a:t>john@example.com</a:t>
            </a:r>
            <a:r>
              <a:rPr lang="en-US" b="0" i="0" dirty="0">
                <a:effectLst/>
                <a:latin typeface="Söhne"/>
              </a:rPr>
              <a:t>, </a:t>
            </a:r>
            <a:r>
              <a:rPr lang="en-US" b="0" i="0" u="none" strike="noStrike" dirty="0">
                <a:effectLst/>
                <a:latin typeface="Söhne"/>
                <a:hlinkClick r:id="rId3"/>
              </a:rPr>
              <a:t>alice.smith@emailprovider.com</a:t>
            </a:r>
            <a:endParaRPr lang="en-US" b="0" i="0" dirty="0">
              <a:effectLst/>
              <a:latin typeface="Söhne"/>
            </a:endParaRPr>
          </a:p>
          <a:p>
            <a:pPr algn="l">
              <a:buFont typeface="+mj-lt"/>
              <a:buAutoNum type="arabicPeriod"/>
            </a:pPr>
            <a:r>
              <a:rPr lang="en-US" b="1" i="0" dirty="0">
                <a:effectLst/>
                <a:latin typeface="Söhne"/>
              </a:rPr>
              <a:t>Phone Number Field</a:t>
            </a:r>
            <a:r>
              <a:rPr lang="en-US" b="0" i="0" dirty="0">
                <a:effectLst/>
                <a:latin typeface="Söhne"/>
              </a:rPr>
              <a:t>:</a:t>
            </a:r>
          </a:p>
          <a:p>
            <a:pPr marL="742950" lvl="1" indent="-285750" algn="l">
              <a:buFont typeface="+mj-lt"/>
              <a:buAutoNum type="arabicPeriod"/>
            </a:pPr>
            <a:r>
              <a:rPr lang="en-US" b="0" i="0" dirty="0">
                <a:effectLst/>
                <a:latin typeface="Söhne"/>
              </a:rPr>
              <a:t>Rule: Phone number should be in a specific format (e.g., ###-###-####).</a:t>
            </a:r>
          </a:p>
          <a:p>
            <a:pPr marL="742950" lvl="1" indent="-285750" algn="l">
              <a:buFont typeface="+mj-lt"/>
              <a:buAutoNum type="arabicPeriod"/>
            </a:pPr>
            <a:r>
              <a:rPr lang="en-US" b="0" i="0" dirty="0">
                <a:effectLst/>
                <a:latin typeface="Söhne"/>
              </a:rPr>
              <a:t>Example: 123-456-7890, 987-654-3210</a:t>
            </a: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pPr algn="l"/>
            <a:endParaRPr lang="en-US" dirty="0">
              <a:latin typeface="PalatinoLinotype-Roman"/>
            </a:endParaRPr>
          </a:p>
          <a:p>
            <a:pPr algn="l"/>
            <a:endParaRPr lang="en-US" sz="1800" b="0" i="0" u="none" strike="noStrike" baseline="0" dirty="0">
              <a:latin typeface="PalatinoLinotype-Roman"/>
            </a:endParaRPr>
          </a:p>
          <a:p>
            <a:endParaRPr lang="en-IN" dirty="0"/>
          </a:p>
        </p:txBody>
      </p:sp>
    </p:spTree>
    <p:extLst>
      <p:ext uri="{BB962C8B-B14F-4D97-AF65-F5344CB8AC3E}">
        <p14:creationId xmlns:p14="http://schemas.microsoft.com/office/powerpoint/2010/main" val="2004664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Metropolitan</Template>
  <TotalTime>15396</TotalTime>
  <Words>7947</Words>
  <Application>Microsoft Office PowerPoint</Application>
  <PresentationFormat>Widescreen</PresentationFormat>
  <Paragraphs>1076</Paragraphs>
  <Slides>84</Slides>
  <Notes>10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84</vt:i4>
      </vt:variant>
    </vt:vector>
  </HeadingPairs>
  <TitlesOfParts>
    <vt:vector size="102" baseType="lpstr">
      <vt:lpstr>__inter_8c1aa0</vt:lpstr>
      <vt:lpstr>Aharoni</vt:lpstr>
      <vt:lpstr>Arial</vt:lpstr>
      <vt:lpstr>Arial-BoldMT</vt:lpstr>
      <vt:lpstr>Calibri</vt:lpstr>
      <vt:lpstr>Courier New</vt:lpstr>
      <vt:lpstr>FreeMono</vt:lpstr>
      <vt:lpstr>inherit</vt:lpstr>
      <vt:lpstr>Muli</vt:lpstr>
      <vt:lpstr>PalatinoLinotype-Italic</vt:lpstr>
      <vt:lpstr>PalatinoLinotype-Roman</vt:lpstr>
      <vt:lpstr>Poppins</vt:lpstr>
      <vt:lpstr>Söhne</vt:lpstr>
      <vt:lpstr>Söhne Mono</vt:lpstr>
      <vt:lpstr>Times New Roman</vt:lpstr>
      <vt:lpstr>Trebuchet MS</vt:lpstr>
      <vt:lpstr>Wingdings</vt:lpstr>
      <vt:lpstr>Office Theme</vt:lpstr>
      <vt:lpstr>PowerPoint Presentation</vt:lpstr>
      <vt:lpstr>Agenda</vt:lpstr>
      <vt:lpstr>Prerequisites</vt:lpstr>
      <vt:lpstr>Data Transformation</vt:lpstr>
      <vt:lpstr>Transformation Activities</vt:lpstr>
      <vt:lpstr>Data deduplication </vt:lpstr>
      <vt:lpstr>Key restructuring</vt:lpstr>
      <vt:lpstr>Data cleansing </vt:lpstr>
      <vt:lpstr>Data validation</vt:lpstr>
      <vt:lpstr>Format revisioning</vt:lpstr>
      <vt:lpstr>Data derivation</vt:lpstr>
      <vt:lpstr>Data aggregation</vt:lpstr>
      <vt:lpstr>Data integration</vt:lpstr>
      <vt:lpstr>Data filtering </vt:lpstr>
      <vt:lpstr>Data joining</vt:lpstr>
      <vt:lpstr>Pandas dataframes</vt:lpstr>
      <vt:lpstr>When to use each Function?</vt:lpstr>
      <vt:lpstr>Append function</vt:lpstr>
      <vt:lpstr>Concat Function</vt:lpstr>
      <vt:lpstr>Merge Function</vt:lpstr>
      <vt:lpstr>Join Function</vt:lpstr>
      <vt:lpstr>Guess the output??</vt:lpstr>
      <vt:lpstr>Answer</vt:lpstr>
      <vt:lpstr>Guess the output?</vt:lpstr>
      <vt:lpstr>Answer</vt:lpstr>
      <vt:lpstr>Guess the output?</vt:lpstr>
      <vt:lpstr>Answer</vt:lpstr>
      <vt:lpstr>Guess the output?</vt:lpstr>
      <vt:lpstr>Answer</vt:lpstr>
      <vt:lpstr>Exercise-1</vt:lpstr>
      <vt:lpstr>PowerPoint Presentation</vt:lpstr>
      <vt:lpstr>Performing data deduplication</vt:lpstr>
      <vt:lpstr>Deduplication</vt:lpstr>
      <vt:lpstr>Deduplication</vt:lpstr>
      <vt:lpstr>Guess the output?</vt:lpstr>
      <vt:lpstr>Answer</vt:lpstr>
      <vt:lpstr>Exercise-2</vt:lpstr>
      <vt:lpstr>Exercise-3</vt:lpstr>
      <vt:lpstr>Replacing Values</vt:lpstr>
      <vt:lpstr>Exercise-4</vt:lpstr>
      <vt:lpstr>Handling Missing Data</vt:lpstr>
      <vt:lpstr>Example</vt:lpstr>
      <vt:lpstr>NaN values in Pandas Objects</vt:lpstr>
      <vt:lpstr>Example</vt:lpstr>
      <vt:lpstr>Exercise-5</vt:lpstr>
      <vt:lpstr>Dropping missing values</vt:lpstr>
      <vt:lpstr>Example-1</vt:lpstr>
      <vt:lpstr>Example-2</vt:lpstr>
      <vt:lpstr>Example-3</vt:lpstr>
      <vt:lpstr>Mathematical operations with NaN</vt:lpstr>
      <vt:lpstr>Exercise-6</vt:lpstr>
      <vt:lpstr>Dataset</vt:lpstr>
      <vt:lpstr>Filling Missing values</vt:lpstr>
      <vt:lpstr>Example</vt:lpstr>
      <vt:lpstr>Output</vt:lpstr>
      <vt:lpstr>Backward and Forward Filling</vt:lpstr>
      <vt:lpstr>Example</vt:lpstr>
      <vt:lpstr>Output</vt:lpstr>
      <vt:lpstr>Interpolating missing value</vt:lpstr>
      <vt:lpstr>Example</vt:lpstr>
      <vt:lpstr>Using Mask for missing values</vt:lpstr>
      <vt:lpstr>Using Mask</vt:lpstr>
      <vt:lpstr>Applying the Mask</vt:lpstr>
      <vt:lpstr>Scenario-1 </vt:lpstr>
      <vt:lpstr>Scenario-2</vt:lpstr>
      <vt:lpstr>Scenario-3</vt:lpstr>
      <vt:lpstr>Renaming axis indexes</vt:lpstr>
      <vt:lpstr>Scenario</vt:lpstr>
      <vt:lpstr>Discretization and Binning</vt:lpstr>
      <vt:lpstr>Equal Width Discretization</vt:lpstr>
      <vt:lpstr>Equal Frequency Discretization</vt:lpstr>
      <vt:lpstr>Binning</vt:lpstr>
      <vt:lpstr>Exercise-7</vt:lpstr>
      <vt:lpstr>Outlier detection and filtering</vt:lpstr>
      <vt:lpstr>Outlier Detection Methods</vt:lpstr>
      <vt:lpstr>Filtering Outliers</vt:lpstr>
      <vt:lpstr>Example</vt:lpstr>
      <vt:lpstr>Permutation and random sampling</vt:lpstr>
      <vt:lpstr>Permutation and random sampling</vt:lpstr>
      <vt:lpstr>Random sampling without replacement</vt:lpstr>
      <vt:lpstr>Example</vt:lpstr>
      <vt:lpstr>Random sampling with replacement</vt:lpstr>
      <vt:lpstr>Exercise-8</vt:lpstr>
      <vt:lpstr>Benefits of data transformation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Seema Acharya</dc:creator>
  <cp:lastModifiedBy>Selva Kumar</cp:lastModifiedBy>
  <cp:revision>398</cp:revision>
  <dcterms:created xsi:type="dcterms:W3CDTF">2015-09-02T07:53:38Z</dcterms:created>
  <dcterms:modified xsi:type="dcterms:W3CDTF">2023-12-12T04:14:56Z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2015-08-06T00:00:00Z</vt:filetime>
  </property>
  <property fmtid="{D5CDD505-2E9C-101B-9397-08002B2CF9AE}" pid="3" name="Creator">
    <vt:lpwstr>Microsoft® PowerPoint® 2013</vt:lpwstr>
  </property>
  <property fmtid="{D5CDD505-2E9C-101B-9397-08002B2CF9AE}" pid="4" name="LastSaved">
    <vt:filetime>2015-09-02T00:00:00Z</vt:filetime>
  </property>
</Properties>
</file>