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1"/>
  </p:notesMasterIdLst>
  <p:sldIdLst>
    <p:sldId id="256" r:id="rId2"/>
    <p:sldId id="257" r:id="rId3"/>
    <p:sldId id="271" r:id="rId4"/>
    <p:sldId id="258" r:id="rId5"/>
    <p:sldId id="275" r:id="rId6"/>
    <p:sldId id="259" r:id="rId7"/>
    <p:sldId id="260" r:id="rId8"/>
    <p:sldId id="279" r:id="rId9"/>
    <p:sldId id="272" r:id="rId10"/>
    <p:sldId id="261" r:id="rId11"/>
    <p:sldId id="262" r:id="rId12"/>
    <p:sldId id="280" r:id="rId13"/>
    <p:sldId id="278" r:id="rId14"/>
    <p:sldId id="263" r:id="rId15"/>
    <p:sldId id="264" r:id="rId16"/>
    <p:sldId id="277" r:id="rId17"/>
    <p:sldId id="265" r:id="rId18"/>
    <p:sldId id="266" r:id="rId19"/>
    <p:sldId id="276" r:id="rId20"/>
    <p:sldId id="267" r:id="rId21"/>
    <p:sldId id="333" r:id="rId22"/>
    <p:sldId id="334" r:id="rId23"/>
    <p:sldId id="335" r:id="rId24"/>
    <p:sldId id="336" r:id="rId25"/>
    <p:sldId id="337" r:id="rId26"/>
    <p:sldId id="338" r:id="rId27"/>
    <p:sldId id="339" r:id="rId28"/>
    <p:sldId id="273" r:id="rId29"/>
    <p:sldId id="274" r:id="rId30"/>
    <p:sldId id="281" r:id="rId31"/>
    <p:sldId id="283" r:id="rId32"/>
    <p:sldId id="284" r:id="rId33"/>
    <p:sldId id="285" r:id="rId34"/>
    <p:sldId id="286" r:id="rId35"/>
    <p:sldId id="287" r:id="rId36"/>
    <p:sldId id="288" r:id="rId37"/>
    <p:sldId id="289" r:id="rId38"/>
    <p:sldId id="326" r:id="rId39"/>
    <p:sldId id="340" r:id="rId40"/>
    <p:sldId id="290" r:id="rId41"/>
    <p:sldId id="291" r:id="rId42"/>
    <p:sldId id="292" r:id="rId43"/>
    <p:sldId id="293" r:id="rId44"/>
    <p:sldId id="327" r:id="rId45"/>
    <p:sldId id="328" r:id="rId46"/>
    <p:sldId id="331" r:id="rId47"/>
    <p:sldId id="341" r:id="rId48"/>
    <p:sldId id="329" r:id="rId49"/>
    <p:sldId id="330" r:id="rId50"/>
    <p:sldId id="294" r:id="rId51"/>
    <p:sldId id="295" r:id="rId52"/>
    <p:sldId id="296" r:id="rId53"/>
    <p:sldId id="270" r:id="rId54"/>
    <p:sldId id="297" r:id="rId55"/>
    <p:sldId id="298" r:id="rId56"/>
    <p:sldId id="299" r:id="rId57"/>
    <p:sldId id="332" r:id="rId58"/>
    <p:sldId id="342" r:id="rId59"/>
    <p:sldId id="300" r:id="rId60"/>
    <p:sldId id="301" r:id="rId61"/>
    <p:sldId id="343" r:id="rId62"/>
    <p:sldId id="344" r:id="rId63"/>
    <p:sldId id="302" r:id="rId64"/>
    <p:sldId id="345" r:id="rId65"/>
    <p:sldId id="303" r:id="rId66"/>
    <p:sldId id="304" r:id="rId67"/>
    <p:sldId id="305" r:id="rId68"/>
    <p:sldId id="346" r:id="rId69"/>
    <p:sldId id="347" r:id="rId70"/>
    <p:sldId id="307" r:id="rId71"/>
    <p:sldId id="308" r:id="rId72"/>
    <p:sldId id="309" r:id="rId73"/>
    <p:sldId id="310" r:id="rId74"/>
    <p:sldId id="348" r:id="rId75"/>
    <p:sldId id="349" r:id="rId76"/>
    <p:sldId id="350" r:id="rId77"/>
    <p:sldId id="351" r:id="rId78"/>
    <p:sldId id="352" r:id="rId79"/>
    <p:sldId id="353" r:id="rId80"/>
    <p:sldId id="354" r:id="rId81"/>
    <p:sldId id="355" r:id="rId82"/>
    <p:sldId id="356" r:id="rId83"/>
    <p:sldId id="357" r:id="rId84"/>
    <p:sldId id="358" r:id="rId85"/>
    <p:sldId id="359" r:id="rId86"/>
    <p:sldId id="360" r:id="rId87"/>
    <p:sldId id="361" r:id="rId88"/>
    <p:sldId id="362" r:id="rId89"/>
    <p:sldId id="363" r:id="rId90"/>
    <p:sldId id="364" r:id="rId91"/>
    <p:sldId id="365" r:id="rId92"/>
    <p:sldId id="366" r:id="rId93"/>
    <p:sldId id="268" r:id="rId94"/>
    <p:sldId id="269" r:id="rId95"/>
    <p:sldId id="367" r:id="rId96"/>
    <p:sldId id="368" r:id="rId97"/>
    <p:sldId id="369" r:id="rId98"/>
    <p:sldId id="370" r:id="rId99"/>
    <p:sldId id="371" r:id="rId100"/>
    <p:sldId id="372" r:id="rId101"/>
    <p:sldId id="373" r:id="rId102"/>
    <p:sldId id="374" r:id="rId103"/>
    <p:sldId id="375" r:id="rId104"/>
    <p:sldId id="282" r:id="rId105"/>
    <p:sldId id="376" r:id="rId106"/>
    <p:sldId id="377" r:id="rId107"/>
    <p:sldId id="378" r:id="rId108"/>
    <p:sldId id="379" r:id="rId109"/>
    <p:sldId id="380" r:id="rId110"/>
    <p:sldId id="381" r:id="rId111"/>
    <p:sldId id="315" r:id="rId112"/>
    <p:sldId id="316" r:id="rId113"/>
    <p:sldId id="317" r:id="rId114"/>
    <p:sldId id="383" r:id="rId115"/>
    <p:sldId id="384" r:id="rId116"/>
    <p:sldId id="318" r:id="rId117"/>
    <p:sldId id="414" r:id="rId118"/>
    <p:sldId id="385" r:id="rId119"/>
    <p:sldId id="319" r:id="rId120"/>
    <p:sldId id="320" r:id="rId121"/>
    <p:sldId id="321" r:id="rId122"/>
    <p:sldId id="386" r:id="rId123"/>
    <p:sldId id="322" r:id="rId124"/>
    <p:sldId id="323" r:id="rId125"/>
    <p:sldId id="324" r:id="rId126"/>
    <p:sldId id="325" r:id="rId127"/>
    <p:sldId id="387" r:id="rId128"/>
    <p:sldId id="388" r:id="rId129"/>
    <p:sldId id="389" r:id="rId130"/>
    <p:sldId id="390" r:id="rId131"/>
    <p:sldId id="391" r:id="rId132"/>
    <p:sldId id="392" r:id="rId133"/>
    <p:sldId id="393" r:id="rId134"/>
    <p:sldId id="394" r:id="rId135"/>
    <p:sldId id="395" r:id="rId136"/>
    <p:sldId id="396" r:id="rId137"/>
    <p:sldId id="397" r:id="rId138"/>
    <p:sldId id="398" r:id="rId139"/>
    <p:sldId id="399" r:id="rId140"/>
    <p:sldId id="400" r:id="rId141"/>
    <p:sldId id="401" r:id="rId142"/>
    <p:sldId id="402" r:id="rId143"/>
    <p:sldId id="403" r:id="rId144"/>
    <p:sldId id="404" r:id="rId145"/>
    <p:sldId id="405" r:id="rId146"/>
    <p:sldId id="406" r:id="rId147"/>
    <p:sldId id="407" r:id="rId148"/>
    <p:sldId id="408" r:id="rId149"/>
    <p:sldId id="409" r:id="rId150"/>
    <p:sldId id="410" r:id="rId151"/>
    <p:sldId id="411" r:id="rId152"/>
    <p:sldId id="412" r:id="rId153"/>
    <p:sldId id="413" r:id="rId154"/>
    <p:sldId id="416" r:id="rId155"/>
    <p:sldId id="417" r:id="rId156"/>
    <p:sldId id="418" r:id="rId157"/>
    <p:sldId id="419" r:id="rId158"/>
    <p:sldId id="420" r:id="rId159"/>
    <p:sldId id="421" r:id="rId160"/>
    <p:sldId id="422" r:id="rId161"/>
    <p:sldId id="423" r:id="rId162"/>
    <p:sldId id="424" r:id="rId163"/>
    <p:sldId id="425" r:id="rId164"/>
    <p:sldId id="426" r:id="rId165"/>
    <p:sldId id="427" r:id="rId166"/>
    <p:sldId id="428" r:id="rId167"/>
    <p:sldId id="463" r:id="rId168"/>
    <p:sldId id="430" r:id="rId169"/>
    <p:sldId id="431" r:id="rId170"/>
    <p:sldId id="432" r:id="rId171"/>
    <p:sldId id="441" r:id="rId172"/>
    <p:sldId id="442" r:id="rId173"/>
    <p:sldId id="433" r:id="rId174"/>
    <p:sldId id="434" r:id="rId175"/>
    <p:sldId id="435" r:id="rId176"/>
    <p:sldId id="436" r:id="rId177"/>
    <p:sldId id="437" r:id="rId178"/>
    <p:sldId id="438" r:id="rId179"/>
    <p:sldId id="439" r:id="rId180"/>
    <p:sldId id="440" r:id="rId181"/>
    <p:sldId id="443" r:id="rId182"/>
    <p:sldId id="445" r:id="rId183"/>
    <p:sldId id="444" r:id="rId184"/>
    <p:sldId id="448" r:id="rId185"/>
    <p:sldId id="449" r:id="rId186"/>
    <p:sldId id="450" r:id="rId187"/>
    <p:sldId id="451" r:id="rId188"/>
    <p:sldId id="446" r:id="rId189"/>
    <p:sldId id="452" r:id="rId190"/>
    <p:sldId id="453" r:id="rId191"/>
    <p:sldId id="447" r:id="rId192"/>
    <p:sldId id="454" r:id="rId193"/>
    <p:sldId id="456" r:id="rId194"/>
    <p:sldId id="455" r:id="rId195"/>
    <p:sldId id="457" r:id="rId196"/>
    <p:sldId id="461" r:id="rId197"/>
    <p:sldId id="462" r:id="rId198"/>
    <p:sldId id="459" r:id="rId199"/>
    <p:sldId id="460" r:id="rId200"/>
    <p:sldId id="458" r:id="rId201"/>
    <p:sldId id="465" r:id="rId202"/>
    <p:sldId id="466" r:id="rId203"/>
    <p:sldId id="467" r:id="rId204"/>
    <p:sldId id="468" r:id="rId205"/>
    <p:sldId id="469" r:id="rId206"/>
    <p:sldId id="470" r:id="rId207"/>
    <p:sldId id="471" r:id="rId208"/>
    <p:sldId id="472" r:id="rId209"/>
    <p:sldId id="473" r:id="rId210"/>
    <p:sldId id="474" r:id="rId211"/>
    <p:sldId id="475" r:id="rId212"/>
    <p:sldId id="382" r:id="rId213"/>
    <p:sldId id="476" r:id="rId214"/>
    <p:sldId id="477" r:id="rId215"/>
    <p:sldId id="478" r:id="rId216"/>
    <p:sldId id="479" r:id="rId217"/>
    <p:sldId id="480" r:id="rId218"/>
    <p:sldId id="481" r:id="rId219"/>
    <p:sldId id="482" r:id="rId220"/>
    <p:sldId id="483" r:id="rId221"/>
    <p:sldId id="484" r:id="rId222"/>
    <p:sldId id="485" r:id="rId223"/>
    <p:sldId id="486" r:id="rId224"/>
    <p:sldId id="487" r:id="rId225"/>
    <p:sldId id="488" r:id="rId226"/>
    <p:sldId id="489" r:id="rId227"/>
    <p:sldId id="490" r:id="rId228"/>
    <p:sldId id="491" r:id="rId229"/>
    <p:sldId id="492" r:id="rId230"/>
    <p:sldId id="493" r:id="rId231"/>
    <p:sldId id="494" r:id="rId232"/>
    <p:sldId id="495" r:id="rId233"/>
    <p:sldId id="496" r:id="rId234"/>
    <p:sldId id="497" r:id="rId235"/>
    <p:sldId id="498" r:id="rId236"/>
    <p:sldId id="499" r:id="rId237"/>
    <p:sldId id="500" r:id="rId238"/>
    <p:sldId id="501" r:id="rId239"/>
    <p:sldId id="502" r:id="rId240"/>
    <p:sldId id="503" r:id="rId241"/>
    <p:sldId id="504" r:id="rId242"/>
    <p:sldId id="505" r:id="rId243"/>
    <p:sldId id="506" r:id="rId244"/>
    <p:sldId id="507" r:id="rId245"/>
    <p:sldId id="508" r:id="rId246"/>
    <p:sldId id="509" r:id="rId247"/>
    <p:sldId id="510" r:id="rId248"/>
    <p:sldId id="511" r:id="rId249"/>
    <p:sldId id="512" r:id="rId250"/>
    <p:sldId id="513" r:id="rId251"/>
    <p:sldId id="514" r:id="rId252"/>
    <p:sldId id="515" r:id="rId253"/>
    <p:sldId id="415" r:id="rId254"/>
    <p:sldId id="516" r:id="rId255"/>
    <p:sldId id="517" r:id="rId256"/>
    <p:sldId id="518" r:id="rId257"/>
    <p:sldId id="519" r:id="rId258"/>
    <p:sldId id="520" r:id="rId259"/>
    <p:sldId id="521" r:id="rId260"/>
    <p:sldId id="522" r:id="rId261"/>
    <p:sldId id="523" r:id="rId262"/>
    <p:sldId id="524" r:id="rId263"/>
    <p:sldId id="525" r:id="rId264"/>
    <p:sldId id="526" r:id="rId265"/>
    <p:sldId id="527" r:id="rId266"/>
    <p:sldId id="528" r:id="rId267"/>
    <p:sldId id="529" r:id="rId268"/>
    <p:sldId id="530" r:id="rId269"/>
    <p:sldId id="531" r:id="rId270"/>
    <p:sldId id="532" r:id="rId271"/>
    <p:sldId id="533" r:id="rId272"/>
    <p:sldId id="534" r:id="rId273"/>
    <p:sldId id="535" r:id="rId274"/>
    <p:sldId id="536" r:id="rId275"/>
    <p:sldId id="537" r:id="rId276"/>
    <p:sldId id="538" r:id="rId277"/>
    <p:sldId id="539" r:id="rId278"/>
    <p:sldId id="540" r:id="rId279"/>
    <p:sldId id="541" r:id="rId280"/>
    <p:sldId id="542" r:id="rId281"/>
    <p:sldId id="543" r:id="rId282"/>
    <p:sldId id="544" r:id="rId283"/>
    <p:sldId id="545" r:id="rId284"/>
    <p:sldId id="546" r:id="rId285"/>
    <p:sldId id="547" r:id="rId286"/>
    <p:sldId id="548" r:id="rId287"/>
    <p:sldId id="549" r:id="rId288"/>
    <p:sldId id="550" r:id="rId289"/>
    <p:sldId id="551" r:id="rId290"/>
    <p:sldId id="552" r:id="rId291"/>
    <p:sldId id="553" r:id="rId292"/>
    <p:sldId id="554" r:id="rId293"/>
    <p:sldId id="555" r:id="rId294"/>
    <p:sldId id="556" r:id="rId295"/>
    <p:sldId id="557" r:id="rId296"/>
    <p:sldId id="558" r:id="rId297"/>
    <p:sldId id="559" r:id="rId298"/>
    <p:sldId id="560" r:id="rId299"/>
    <p:sldId id="561" r:id="rId300"/>
    <p:sldId id="562" r:id="rId301"/>
    <p:sldId id="563" r:id="rId302"/>
    <p:sldId id="564" r:id="rId303"/>
    <p:sldId id="565" r:id="rId304"/>
    <p:sldId id="566" r:id="rId305"/>
    <p:sldId id="567" r:id="rId306"/>
    <p:sldId id="568" r:id="rId307"/>
    <p:sldId id="569" r:id="rId308"/>
    <p:sldId id="570" r:id="rId309"/>
    <p:sldId id="571" r:id="rId310"/>
    <p:sldId id="572" r:id="rId311"/>
    <p:sldId id="573" r:id="rId312"/>
    <p:sldId id="574" r:id="rId313"/>
    <p:sldId id="575" r:id="rId314"/>
    <p:sldId id="576" r:id="rId315"/>
    <p:sldId id="577" r:id="rId316"/>
    <p:sldId id="578" r:id="rId317"/>
    <p:sldId id="579" r:id="rId318"/>
    <p:sldId id="580" r:id="rId319"/>
    <p:sldId id="581" r:id="rId320"/>
    <p:sldId id="582" r:id="rId321"/>
    <p:sldId id="583" r:id="rId322"/>
    <p:sldId id="584" r:id="rId323"/>
    <p:sldId id="306" r:id="rId324"/>
    <p:sldId id="585" r:id="rId325"/>
    <p:sldId id="586" r:id="rId326"/>
    <p:sldId id="587" r:id="rId327"/>
    <p:sldId id="588" r:id="rId328"/>
    <p:sldId id="589" r:id="rId329"/>
    <p:sldId id="590" r:id="rId330"/>
    <p:sldId id="591" r:id="rId331"/>
    <p:sldId id="311" r:id="rId332"/>
    <p:sldId id="312" r:id="rId333"/>
    <p:sldId id="313" r:id="rId334"/>
    <p:sldId id="314" r:id="rId335"/>
    <p:sldId id="592" r:id="rId336"/>
    <p:sldId id="593" r:id="rId337"/>
    <p:sldId id="594" r:id="rId338"/>
    <p:sldId id="595" r:id="rId339"/>
    <p:sldId id="596" r:id="rId340"/>
    <p:sldId id="597" r:id="rId341"/>
    <p:sldId id="598" r:id="rId342"/>
    <p:sldId id="599" r:id="rId343"/>
    <p:sldId id="600" r:id="rId344"/>
    <p:sldId id="601" r:id="rId345"/>
    <p:sldId id="602" r:id="rId346"/>
    <p:sldId id="603" r:id="rId347"/>
    <p:sldId id="604" r:id="rId348"/>
    <p:sldId id="605" r:id="rId349"/>
    <p:sldId id="606" r:id="rId350"/>
    <p:sldId id="607" r:id="rId351"/>
    <p:sldId id="608" r:id="rId352"/>
    <p:sldId id="609" r:id="rId353"/>
    <p:sldId id="610" r:id="rId354"/>
    <p:sldId id="611" r:id="rId355"/>
    <p:sldId id="612" r:id="rId356"/>
    <p:sldId id="613" r:id="rId357"/>
    <p:sldId id="614" r:id="rId358"/>
    <p:sldId id="615" r:id="rId359"/>
    <p:sldId id="616" r:id="rId360"/>
    <p:sldId id="617" r:id="rId361"/>
    <p:sldId id="618" r:id="rId362"/>
    <p:sldId id="619" r:id="rId363"/>
    <p:sldId id="620" r:id="rId364"/>
    <p:sldId id="621" r:id="rId365"/>
    <p:sldId id="622" r:id="rId366"/>
    <p:sldId id="623" r:id="rId367"/>
    <p:sldId id="624" r:id="rId368"/>
    <p:sldId id="625" r:id="rId369"/>
    <p:sldId id="626" r:id="rId370"/>
    <p:sldId id="627" r:id="rId371"/>
    <p:sldId id="628" r:id="rId372"/>
    <p:sldId id="629" r:id="rId373"/>
    <p:sldId id="630" r:id="rId374"/>
    <p:sldId id="631" r:id="rId375"/>
    <p:sldId id="632" r:id="rId376"/>
    <p:sldId id="633" r:id="rId377"/>
    <p:sldId id="634" r:id="rId378"/>
    <p:sldId id="635" r:id="rId379"/>
    <p:sldId id="636" r:id="rId380"/>
    <p:sldId id="637" r:id="rId381"/>
    <p:sldId id="638" r:id="rId382"/>
    <p:sldId id="639" r:id="rId383"/>
    <p:sldId id="640" r:id="rId384"/>
    <p:sldId id="641" r:id="rId385"/>
    <p:sldId id="642" r:id="rId386"/>
    <p:sldId id="643" r:id="rId387"/>
    <p:sldId id="644" r:id="rId388"/>
    <p:sldId id="645" r:id="rId389"/>
    <p:sldId id="646" r:id="rId390"/>
    <p:sldId id="647" r:id="rId391"/>
    <p:sldId id="648" r:id="rId392"/>
    <p:sldId id="649" r:id="rId393"/>
    <p:sldId id="650" r:id="rId394"/>
    <p:sldId id="651" r:id="rId395"/>
    <p:sldId id="652" r:id="rId396"/>
    <p:sldId id="653" r:id="rId397"/>
    <p:sldId id="654" r:id="rId398"/>
    <p:sldId id="655" r:id="rId399"/>
    <p:sldId id="656" r:id="rId400"/>
    <p:sldId id="657" r:id="rId401"/>
    <p:sldId id="658" r:id="rId402"/>
    <p:sldId id="659" r:id="rId403"/>
    <p:sldId id="660" r:id="rId404"/>
    <p:sldId id="661" r:id="rId405"/>
    <p:sldId id="662" r:id="rId406"/>
    <p:sldId id="663" r:id="rId407"/>
    <p:sldId id="664" r:id="rId408"/>
    <p:sldId id="665" r:id="rId409"/>
    <p:sldId id="666" r:id="rId410"/>
    <p:sldId id="667" r:id="rId411"/>
    <p:sldId id="668" r:id="rId412"/>
    <p:sldId id="669" r:id="rId413"/>
    <p:sldId id="670" r:id="rId414"/>
    <p:sldId id="671" r:id="rId415"/>
    <p:sldId id="672" r:id="rId416"/>
    <p:sldId id="673" r:id="rId417"/>
    <p:sldId id="674" r:id="rId418"/>
    <p:sldId id="675" r:id="rId419"/>
    <p:sldId id="676" r:id="rId420"/>
    <p:sldId id="677" r:id="rId421"/>
    <p:sldId id="678" r:id="rId422"/>
    <p:sldId id="679" r:id="rId423"/>
    <p:sldId id="680" r:id="rId424"/>
    <p:sldId id="681" r:id="rId425"/>
    <p:sldId id="682" r:id="rId426"/>
    <p:sldId id="683" r:id="rId427"/>
    <p:sldId id="684" r:id="rId428"/>
    <p:sldId id="685" r:id="rId429"/>
    <p:sldId id="686" r:id="rId430"/>
    <p:sldId id="687" r:id="rId431"/>
    <p:sldId id="688" r:id="rId432"/>
    <p:sldId id="689" r:id="rId433"/>
    <p:sldId id="690" r:id="rId434"/>
    <p:sldId id="691" r:id="rId435"/>
    <p:sldId id="692" r:id="rId436"/>
    <p:sldId id="693" r:id="rId437"/>
    <p:sldId id="694" r:id="rId438"/>
    <p:sldId id="695" r:id="rId439"/>
    <p:sldId id="696" r:id="rId440"/>
    <p:sldId id="697" r:id="rId441"/>
    <p:sldId id="698" r:id="rId442"/>
    <p:sldId id="699" r:id="rId443"/>
    <p:sldId id="700" r:id="rId444"/>
    <p:sldId id="701" r:id="rId445"/>
    <p:sldId id="702" r:id="rId446"/>
    <p:sldId id="703" r:id="rId447"/>
    <p:sldId id="704" r:id="rId448"/>
    <p:sldId id="705" r:id="rId449"/>
    <p:sldId id="706" r:id="rId450"/>
    <p:sldId id="707" r:id="rId451"/>
    <p:sldId id="708" r:id="rId452"/>
    <p:sldId id="709" r:id="rId453"/>
    <p:sldId id="710" r:id="rId454"/>
    <p:sldId id="711" r:id="rId455"/>
    <p:sldId id="712" r:id="rId456"/>
    <p:sldId id="713" r:id="rId457"/>
    <p:sldId id="714" r:id="rId458"/>
    <p:sldId id="715" r:id="rId459"/>
    <p:sldId id="716" r:id="rId460"/>
    <p:sldId id="717" r:id="rId461"/>
    <p:sldId id="718" r:id="rId462"/>
    <p:sldId id="719" r:id="rId463"/>
    <p:sldId id="720" r:id="rId464"/>
    <p:sldId id="721" r:id="rId465"/>
    <p:sldId id="722" r:id="rId466"/>
    <p:sldId id="723" r:id="rId467"/>
    <p:sldId id="724" r:id="rId468"/>
    <p:sldId id="725" r:id="rId469"/>
    <p:sldId id="726" r:id="rId470"/>
    <p:sldId id="727" r:id="rId471"/>
    <p:sldId id="728" r:id="rId472"/>
    <p:sldId id="729" r:id="rId473"/>
    <p:sldId id="730" r:id="rId474"/>
    <p:sldId id="731" r:id="rId475"/>
    <p:sldId id="733" r:id="rId476"/>
    <p:sldId id="734" r:id="rId477"/>
    <p:sldId id="735" r:id="rId478"/>
    <p:sldId id="736" r:id="rId479"/>
    <p:sldId id="737" r:id="rId480"/>
    <p:sldId id="738" r:id="rId481"/>
    <p:sldId id="739" r:id="rId482"/>
    <p:sldId id="740" r:id="rId483"/>
    <p:sldId id="741" r:id="rId484"/>
    <p:sldId id="742" r:id="rId485"/>
    <p:sldId id="743" r:id="rId486"/>
    <p:sldId id="744" r:id="rId487"/>
    <p:sldId id="745" r:id="rId488"/>
    <p:sldId id="746" r:id="rId489"/>
    <p:sldId id="747" r:id="rId490"/>
    <p:sldId id="748" r:id="rId491"/>
    <p:sldId id="749" r:id="rId492"/>
    <p:sldId id="750" r:id="rId493"/>
    <p:sldId id="751" r:id="rId494"/>
    <p:sldId id="752" r:id="rId495"/>
    <p:sldId id="753" r:id="rId496"/>
    <p:sldId id="754" r:id="rId497"/>
    <p:sldId id="755" r:id="rId498"/>
    <p:sldId id="756" r:id="rId499"/>
    <p:sldId id="757" r:id="rId500"/>
    <p:sldId id="758" r:id="rId501"/>
    <p:sldId id="759" r:id="rId502"/>
    <p:sldId id="760" r:id="rId503"/>
    <p:sldId id="761" r:id="rId504"/>
    <p:sldId id="762" r:id="rId505"/>
    <p:sldId id="763" r:id="rId506"/>
    <p:sldId id="764" r:id="rId507"/>
    <p:sldId id="765" r:id="rId508"/>
    <p:sldId id="766" r:id="rId509"/>
    <p:sldId id="767" r:id="rId510"/>
    <p:sldId id="768" r:id="rId511"/>
    <p:sldId id="769" r:id="rId512"/>
    <p:sldId id="770" r:id="rId513"/>
    <p:sldId id="771" r:id="rId514"/>
    <p:sldId id="772" r:id="rId515"/>
    <p:sldId id="773" r:id="rId516"/>
    <p:sldId id="774" r:id="rId517"/>
    <p:sldId id="775" r:id="rId518"/>
    <p:sldId id="776" r:id="rId519"/>
    <p:sldId id="777" r:id="rId5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1" autoAdjust="0"/>
    <p:restoredTop sz="94660"/>
  </p:normalViewPr>
  <p:slideViewPr>
    <p:cSldViewPr snapToGrid="0">
      <p:cViewPr varScale="1">
        <p:scale>
          <a:sx n="113" d="100"/>
          <a:sy n="113" d="100"/>
        </p:scale>
        <p:origin x="54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324" Type="http://schemas.openxmlformats.org/officeDocument/2006/relationships/slide" Target="slides/slide323.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511" Type="http://schemas.openxmlformats.org/officeDocument/2006/relationships/slide" Target="slides/slide510.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22" Type="http://schemas.openxmlformats.org/officeDocument/2006/relationships/presProps" Target="presProps.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theme" Target="theme/theme1.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slide" Target="slides/slide469.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481" Type="http://schemas.openxmlformats.org/officeDocument/2006/relationships/slide" Target="slides/slide480.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506" Type="http://schemas.openxmlformats.org/officeDocument/2006/relationships/slide" Target="slides/slide505.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492" Type="http://schemas.openxmlformats.org/officeDocument/2006/relationships/slide" Target="slides/slide491.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517" Type="http://schemas.openxmlformats.org/officeDocument/2006/relationships/slide" Target="slides/slide516.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slide" Target="slides/slide471.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71" Type="http://schemas.openxmlformats.org/officeDocument/2006/relationships/slide" Target="slides/slide70.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slide" Target="slides/slide507.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519" Type="http://schemas.openxmlformats.org/officeDocument/2006/relationships/slide" Target="slides/slide518.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27" Type="http://schemas.openxmlformats.org/officeDocument/2006/relationships/slide" Target="slides/slide126.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notesMaster" Target="notesMasters/notesMaster1.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viewProps" Target="viewProps.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458" Type="http://schemas.openxmlformats.org/officeDocument/2006/relationships/slide" Target="slides/slide457.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tableStyles" Target="tableStyles.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72" Type="http://schemas.openxmlformats.org/officeDocument/2006/relationships/slide" Target="slides/slide71.xml"/><Relationship Id="rId375" Type="http://schemas.openxmlformats.org/officeDocument/2006/relationships/slide" Target="slides/slide374.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299" Type="http://schemas.openxmlformats.org/officeDocument/2006/relationships/slide" Target="slides/slide298.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226" Type="http://schemas.openxmlformats.org/officeDocument/2006/relationships/slide" Target="slides/slide225.xml"/><Relationship Id="rId433" Type="http://schemas.openxmlformats.org/officeDocument/2006/relationships/slide" Target="slides/slide4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ED1F4E-1A71-445F-92D5-1B3E0E515266}" type="datetimeFigureOut">
              <a:rPr lang="en-IN" smtClean="0"/>
              <a:pPr/>
              <a:t>05-07-2024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7E1D6-158D-4C4E-943D-543CF372ABBA}" type="slidenum">
              <a:rPr lang="en-IN" smtClean="0"/>
              <a:pPr/>
              <a:t>‹#›</a:t>
            </a:fld>
            <a:endParaRPr lang="en-IN"/>
          </a:p>
        </p:txBody>
      </p:sp>
    </p:spTree>
    <p:extLst>
      <p:ext uri="{BB962C8B-B14F-4D97-AF65-F5344CB8AC3E}">
        <p14:creationId xmlns:p14="http://schemas.microsoft.com/office/powerpoint/2010/main" val="403130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2686C-58A1-92DC-2273-184B1619DB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8C652D30-C367-72B7-EDCA-AC34CD2971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8D11C77-CEB2-3004-A93E-70B23390DA83}"/>
              </a:ext>
            </a:extLst>
          </p:cNvPr>
          <p:cNvSpPr>
            <a:spLocks noGrp="1"/>
          </p:cNvSpPr>
          <p:nvPr>
            <p:ph type="dt" sz="half" idx="10"/>
          </p:nvPr>
        </p:nvSpPr>
        <p:spPr/>
        <p:txBody>
          <a:bodyPr/>
          <a:lstStyle/>
          <a:p>
            <a:fld id="{906E6AA1-EC6A-44A6-8442-9C5C2A1F8845}" type="datetimeFigureOut">
              <a:rPr lang="en-IN" smtClean="0"/>
              <a:pPr/>
              <a:t>05-07-2024</a:t>
            </a:fld>
            <a:endParaRPr lang="en-IN"/>
          </a:p>
        </p:txBody>
      </p:sp>
      <p:sp>
        <p:nvSpPr>
          <p:cNvPr id="5" name="Footer Placeholder 4">
            <a:extLst>
              <a:ext uri="{FF2B5EF4-FFF2-40B4-BE49-F238E27FC236}">
                <a16:creationId xmlns:a16="http://schemas.microsoft.com/office/drawing/2014/main" id="{4C1385AF-DFBE-A566-6D1E-6548A715A9F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E082C9F-620F-3BA7-26C2-8284D360A9D7}"/>
              </a:ext>
            </a:extLst>
          </p:cNvPr>
          <p:cNvSpPr>
            <a:spLocks noGrp="1"/>
          </p:cNvSpPr>
          <p:nvPr>
            <p:ph type="sldNum" sz="quarter" idx="12"/>
          </p:nvPr>
        </p:nvSpPr>
        <p:spPr/>
        <p:txBody>
          <a:bodyPr/>
          <a:lstStyle/>
          <a:p>
            <a:fld id="{285CE01B-0E8A-47EF-A5E8-26564251E770}" type="slidenum">
              <a:rPr lang="en-IN" smtClean="0"/>
              <a:pPr/>
              <a:t>‹#›</a:t>
            </a:fld>
            <a:endParaRPr lang="en-IN"/>
          </a:p>
        </p:txBody>
      </p:sp>
    </p:spTree>
    <p:extLst>
      <p:ext uri="{BB962C8B-B14F-4D97-AF65-F5344CB8AC3E}">
        <p14:creationId xmlns:p14="http://schemas.microsoft.com/office/powerpoint/2010/main" val="2080414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50FB7-A18F-2652-F02A-A1BD7FA9CBFE}"/>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4C9F2F8-7AF2-F6A6-2B70-C0E56597FD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5FCEB39-9542-1E6D-EA3C-99475F8A7678}"/>
              </a:ext>
            </a:extLst>
          </p:cNvPr>
          <p:cNvSpPr>
            <a:spLocks noGrp="1"/>
          </p:cNvSpPr>
          <p:nvPr>
            <p:ph type="dt" sz="half" idx="10"/>
          </p:nvPr>
        </p:nvSpPr>
        <p:spPr/>
        <p:txBody>
          <a:bodyPr/>
          <a:lstStyle/>
          <a:p>
            <a:fld id="{906E6AA1-EC6A-44A6-8442-9C5C2A1F8845}" type="datetimeFigureOut">
              <a:rPr lang="en-IN" smtClean="0"/>
              <a:pPr/>
              <a:t>05-07-2024</a:t>
            </a:fld>
            <a:endParaRPr lang="en-IN"/>
          </a:p>
        </p:txBody>
      </p:sp>
      <p:sp>
        <p:nvSpPr>
          <p:cNvPr id="5" name="Footer Placeholder 4">
            <a:extLst>
              <a:ext uri="{FF2B5EF4-FFF2-40B4-BE49-F238E27FC236}">
                <a16:creationId xmlns:a16="http://schemas.microsoft.com/office/drawing/2014/main" id="{226BCD32-9CC3-5E14-44E6-F11518191B4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0F7DBF7-5DA5-5529-4CE5-A1CF3C940DE6}"/>
              </a:ext>
            </a:extLst>
          </p:cNvPr>
          <p:cNvSpPr>
            <a:spLocks noGrp="1"/>
          </p:cNvSpPr>
          <p:nvPr>
            <p:ph type="sldNum" sz="quarter" idx="12"/>
          </p:nvPr>
        </p:nvSpPr>
        <p:spPr/>
        <p:txBody>
          <a:bodyPr/>
          <a:lstStyle/>
          <a:p>
            <a:fld id="{285CE01B-0E8A-47EF-A5E8-26564251E770}" type="slidenum">
              <a:rPr lang="en-IN" smtClean="0"/>
              <a:pPr/>
              <a:t>‹#›</a:t>
            </a:fld>
            <a:endParaRPr lang="en-IN"/>
          </a:p>
        </p:txBody>
      </p:sp>
    </p:spTree>
    <p:extLst>
      <p:ext uri="{BB962C8B-B14F-4D97-AF65-F5344CB8AC3E}">
        <p14:creationId xmlns:p14="http://schemas.microsoft.com/office/powerpoint/2010/main" val="3291669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A66E53-E14A-03BA-6752-D20C006C5D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66924D8-95AA-2437-095A-CDFA834759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B512343-58FE-3BE8-D8BA-C3FAB07A3D3D}"/>
              </a:ext>
            </a:extLst>
          </p:cNvPr>
          <p:cNvSpPr>
            <a:spLocks noGrp="1"/>
          </p:cNvSpPr>
          <p:nvPr>
            <p:ph type="dt" sz="half" idx="10"/>
          </p:nvPr>
        </p:nvSpPr>
        <p:spPr/>
        <p:txBody>
          <a:bodyPr/>
          <a:lstStyle/>
          <a:p>
            <a:fld id="{906E6AA1-EC6A-44A6-8442-9C5C2A1F8845}" type="datetimeFigureOut">
              <a:rPr lang="en-IN" smtClean="0"/>
              <a:pPr/>
              <a:t>05-07-2024</a:t>
            </a:fld>
            <a:endParaRPr lang="en-IN"/>
          </a:p>
        </p:txBody>
      </p:sp>
      <p:sp>
        <p:nvSpPr>
          <p:cNvPr id="5" name="Footer Placeholder 4">
            <a:extLst>
              <a:ext uri="{FF2B5EF4-FFF2-40B4-BE49-F238E27FC236}">
                <a16:creationId xmlns:a16="http://schemas.microsoft.com/office/drawing/2014/main" id="{8BC90C99-CF94-587D-2F00-6FAA4801978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8AA3F48-7423-E0E8-0D73-74AF60514D7D}"/>
              </a:ext>
            </a:extLst>
          </p:cNvPr>
          <p:cNvSpPr>
            <a:spLocks noGrp="1"/>
          </p:cNvSpPr>
          <p:nvPr>
            <p:ph type="sldNum" sz="quarter" idx="12"/>
          </p:nvPr>
        </p:nvSpPr>
        <p:spPr/>
        <p:txBody>
          <a:bodyPr/>
          <a:lstStyle/>
          <a:p>
            <a:fld id="{285CE01B-0E8A-47EF-A5E8-26564251E770}" type="slidenum">
              <a:rPr lang="en-IN" smtClean="0"/>
              <a:pPr/>
              <a:t>‹#›</a:t>
            </a:fld>
            <a:endParaRPr lang="en-IN"/>
          </a:p>
        </p:txBody>
      </p:sp>
    </p:spTree>
    <p:extLst>
      <p:ext uri="{BB962C8B-B14F-4D97-AF65-F5344CB8AC3E}">
        <p14:creationId xmlns:p14="http://schemas.microsoft.com/office/powerpoint/2010/main" val="4207571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C1594-99B6-F935-E648-FD7F4414293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406EAD8-F197-8C70-DBFA-180848CD98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5871567-1E27-8CDE-B49E-DF46B7C17050}"/>
              </a:ext>
            </a:extLst>
          </p:cNvPr>
          <p:cNvSpPr>
            <a:spLocks noGrp="1"/>
          </p:cNvSpPr>
          <p:nvPr>
            <p:ph type="dt" sz="half" idx="10"/>
          </p:nvPr>
        </p:nvSpPr>
        <p:spPr/>
        <p:txBody>
          <a:bodyPr/>
          <a:lstStyle/>
          <a:p>
            <a:fld id="{906E6AA1-EC6A-44A6-8442-9C5C2A1F8845}" type="datetimeFigureOut">
              <a:rPr lang="en-IN" smtClean="0"/>
              <a:pPr/>
              <a:t>05-07-2024</a:t>
            </a:fld>
            <a:endParaRPr lang="en-IN"/>
          </a:p>
        </p:txBody>
      </p:sp>
      <p:sp>
        <p:nvSpPr>
          <p:cNvPr id="5" name="Footer Placeholder 4">
            <a:extLst>
              <a:ext uri="{FF2B5EF4-FFF2-40B4-BE49-F238E27FC236}">
                <a16:creationId xmlns:a16="http://schemas.microsoft.com/office/drawing/2014/main" id="{D962EB16-712B-9AF6-5BDA-6E2AE6D3F23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8ED8EE3-EC11-50EF-E04D-FA275D1DB515}"/>
              </a:ext>
            </a:extLst>
          </p:cNvPr>
          <p:cNvSpPr>
            <a:spLocks noGrp="1"/>
          </p:cNvSpPr>
          <p:nvPr>
            <p:ph type="sldNum" sz="quarter" idx="12"/>
          </p:nvPr>
        </p:nvSpPr>
        <p:spPr/>
        <p:txBody>
          <a:bodyPr/>
          <a:lstStyle/>
          <a:p>
            <a:fld id="{285CE01B-0E8A-47EF-A5E8-26564251E770}" type="slidenum">
              <a:rPr lang="en-IN" smtClean="0"/>
              <a:pPr/>
              <a:t>‹#›</a:t>
            </a:fld>
            <a:endParaRPr lang="en-IN"/>
          </a:p>
        </p:txBody>
      </p:sp>
    </p:spTree>
    <p:extLst>
      <p:ext uri="{BB962C8B-B14F-4D97-AF65-F5344CB8AC3E}">
        <p14:creationId xmlns:p14="http://schemas.microsoft.com/office/powerpoint/2010/main" val="3621015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D600C-73A6-56FC-8D4B-5771ABC285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FAC83491-6362-444E-AF5F-F8AF8EBBD1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C39FCD-1DD7-92DD-D20D-99826679BC47}"/>
              </a:ext>
            </a:extLst>
          </p:cNvPr>
          <p:cNvSpPr>
            <a:spLocks noGrp="1"/>
          </p:cNvSpPr>
          <p:nvPr>
            <p:ph type="dt" sz="half" idx="10"/>
          </p:nvPr>
        </p:nvSpPr>
        <p:spPr/>
        <p:txBody>
          <a:bodyPr/>
          <a:lstStyle/>
          <a:p>
            <a:fld id="{906E6AA1-EC6A-44A6-8442-9C5C2A1F8845}" type="datetimeFigureOut">
              <a:rPr lang="en-IN" smtClean="0"/>
              <a:pPr/>
              <a:t>05-07-2024</a:t>
            </a:fld>
            <a:endParaRPr lang="en-IN"/>
          </a:p>
        </p:txBody>
      </p:sp>
      <p:sp>
        <p:nvSpPr>
          <p:cNvPr id="5" name="Footer Placeholder 4">
            <a:extLst>
              <a:ext uri="{FF2B5EF4-FFF2-40B4-BE49-F238E27FC236}">
                <a16:creationId xmlns:a16="http://schemas.microsoft.com/office/drawing/2014/main" id="{1BC39498-159A-9168-60E9-36C77084372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1871162-F7CF-825B-8AD1-7F4D2121753D}"/>
              </a:ext>
            </a:extLst>
          </p:cNvPr>
          <p:cNvSpPr>
            <a:spLocks noGrp="1"/>
          </p:cNvSpPr>
          <p:nvPr>
            <p:ph type="sldNum" sz="quarter" idx="12"/>
          </p:nvPr>
        </p:nvSpPr>
        <p:spPr/>
        <p:txBody>
          <a:bodyPr/>
          <a:lstStyle/>
          <a:p>
            <a:fld id="{285CE01B-0E8A-47EF-A5E8-26564251E770}" type="slidenum">
              <a:rPr lang="en-IN" smtClean="0"/>
              <a:pPr/>
              <a:t>‹#›</a:t>
            </a:fld>
            <a:endParaRPr lang="en-IN"/>
          </a:p>
        </p:txBody>
      </p:sp>
    </p:spTree>
    <p:extLst>
      <p:ext uri="{BB962C8B-B14F-4D97-AF65-F5344CB8AC3E}">
        <p14:creationId xmlns:p14="http://schemas.microsoft.com/office/powerpoint/2010/main" val="571065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AF7DF-0741-B37C-C6DA-7C43A44564D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0A766DE-59FA-E3EA-C812-9EDD2D6B66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6AF5F0B9-8A2E-F4F3-F0C3-3C130B8D2D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CD53E404-5B21-EF2D-9835-EEE29D2BF83A}"/>
              </a:ext>
            </a:extLst>
          </p:cNvPr>
          <p:cNvSpPr>
            <a:spLocks noGrp="1"/>
          </p:cNvSpPr>
          <p:nvPr>
            <p:ph type="dt" sz="half" idx="10"/>
          </p:nvPr>
        </p:nvSpPr>
        <p:spPr/>
        <p:txBody>
          <a:bodyPr/>
          <a:lstStyle/>
          <a:p>
            <a:fld id="{906E6AA1-EC6A-44A6-8442-9C5C2A1F8845}" type="datetimeFigureOut">
              <a:rPr lang="en-IN" smtClean="0"/>
              <a:pPr/>
              <a:t>05-07-2024</a:t>
            </a:fld>
            <a:endParaRPr lang="en-IN"/>
          </a:p>
        </p:txBody>
      </p:sp>
      <p:sp>
        <p:nvSpPr>
          <p:cNvPr id="6" name="Footer Placeholder 5">
            <a:extLst>
              <a:ext uri="{FF2B5EF4-FFF2-40B4-BE49-F238E27FC236}">
                <a16:creationId xmlns:a16="http://schemas.microsoft.com/office/drawing/2014/main" id="{8593D3ED-F8C7-2403-2C8B-690A5D00D7D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2D044AB-2417-AB5C-FF99-0FA178022762}"/>
              </a:ext>
            </a:extLst>
          </p:cNvPr>
          <p:cNvSpPr>
            <a:spLocks noGrp="1"/>
          </p:cNvSpPr>
          <p:nvPr>
            <p:ph type="sldNum" sz="quarter" idx="12"/>
          </p:nvPr>
        </p:nvSpPr>
        <p:spPr/>
        <p:txBody>
          <a:bodyPr/>
          <a:lstStyle/>
          <a:p>
            <a:fld id="{285CE01B-0E8A-47EF-A5E8-26564251E770}" type="slidenum">
              <a:rPr lang="en-IN" smtClean="0"/>
              <a:pPr/>
              <a:t>‹#›</a:t>
            </a:fld>
            <a:endParaRPr lang="en-IN"/>
          </a:p>
        </p:txBody>
      </p:sp>
    </p:spTree>
    <p:extLst>
      <p:ext uri="{BB962C8B-B14F-4D97-AF65-F5344CB8AC3E}">
        <p14:creationId xmlns:p14="http://schemas.microsoft.com/office/powerpoint/2010/main" val="475662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E048-BC6B-606A-7F63-DB61F90D2375}"/>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AF97AF-3F10-2D65-61C6-17C5D3EAE6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F24862-2377-5C69-D327-C2CB69317A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50BCFA18-DC18-9ED3-BD66-DB3216FDEF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A9EFAF-CBC3-2E1F-24B4-58BE3C259F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8AD51F5-0560-5786-F9A6-B2AC633FE21E}"/>
              </a:ext>
            </a:extLst>
          </p:cNvPr>
          <p:cNvSpPr>
            <a:spLocks noGrp="1"/>
          </p:cNvSpPr>
          <p:nvPr>
            <p:ph type="dt" sz="half" idx="10"/>
          </p:nvPr>
        </p:nvSpPr>
        <p:spPr/>
        <p:txBody>
          <a:bodyPr/>
          <a:lstStyle/>
          <a:p>
            <a:fld id="{906E6AA1-EC6A-44A6-8442-9C5C2A1F8845}" type="datetimeFigureOut">
              <a:rPr lang="en-IN" smtClean="0"/>
              <a:pPr/>
              <a:t>05-07-2024</a:t>
            </a:fld>
            <a:endParaRPr lang="en-IN"/>
          </a:p>
        </p:txBody>
      </p:sp>
      <p:sp>
        <p:nvSpPr>
          <p:cNvPr id="8" name="Footer Placeholder 7">
            <a:extLst>
              <a:ext uri="{FF2B5EF4-FFF2-40B4-BE49-F238E27FC236}">
                <a16:creationId xmlns:a16="http://schemas.microsoft.com/office/drawing/2014/main" id="{9EB225E4-8F55-EAAC-CBCD-11369717CC5C}"/>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B4F9BD69-EF79-DD43-44DB-8DA0284CC33A}"/>
              </a:ext>
            </a:extLst>
          </p:cNvPr>
          <p:cNvSpPr>
            <a:spLocks noGrp="1"/>
          </p:cNvSpPr>
          <p:nvPr>
            <p:ph type="sldNum" sz="quarter" idx="12"/>
          </p:nvPr>
        </p:nvSpPr>
        <p:spPr/>
        <p:txBody>
          <a:bodyPr/>
          <a:lstStyle/>
          <a:p>
            <a:fld id="{285CE01B-0E8A-47EF-A5E8-26564251E770}" type="slidenum">
              <a:rPr lang="en-IN" smtClean="0"/>
              <a:pPr/>
              <a:t>‹#›</a:t>
            </a:fld>
            <a:endParaRPr lang="en-IN"/>
          </a:p>
        </p:txBody>
      </p:sp>
    </p:spTree>
    <p:extLst>
      <p:ext uri="{BB962C8B-B14F-4D97-AF65-F5344CB8AC3E}">
        <p14:creationId xmlns:p14="http://schemas.microsoft.com/office/powerpoint/2010/main" val="2373596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5E2B1-5840-D4F7-6B84-0C73923B8D3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C2F04753-3969-BDC1-3E10-AA7EDE0EB8BD}"/>
              </a:ext>
            </a:extLst>
          </p:cNvPr>
          <p:cNvSpPr>
            <a:spLocks noGrp="1"/>
          </p:cNvSpPr>
          <p:nvPr>
            <p:ph type="dt" sz="half" idx="10"/>
          </p:nvPr>
        </p:nvSpPr>
        <p:spPr/>
        <p:txBody>
          <a:bodyPr/>
          <a:lstStyle/>
          <a:p>
            <a:fld id="{906E6AA1-EC6A-44A6-8442-9C5C2A1F8845}" type="datetimeFigureOut">
              <a:rPr lang="en-IN" smtClean="0"/>
              <a:pPr/>
              <a:t>05-07-2024</a:t>
            </a:fld>
            <a:endParaRPr lang="en-IN"/>
          </a:p>
        </p:txBody>
      </p:sp>
      <p:sp>
        <p:nvSpPr>
          <p:cNvPr id="4" name="Footer Placeholder 3">
            <a:extLst>
              <a:ext uri="{FF2B5EF4-FFF2-40B4-BE49-F238E27FC236}">
                <a16:creationId xmlns:a16="http://schemas.microsoft.com/office/drawing/2014/main" id="{1FA0177D-7576-7005-8860-8E2C9DC87FDA}"/>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3E019125-8DFE-A9FA-23D2-0F4A5398B277}"/>
              </a:ext>
            </a:extLst>
          </p:cNvPr>
          <p:cNvSpPr>
            <a:spLocks noGrp="1"/>
          </p:cNvSpPr>
          <p:nvPr>
            <p:ph type="sldNum" sz="quarter" idx="12"/>
          </p:nvPr>
        </p:nvSpPr>
        <p:spPr/>
        <p:txBody>
          <a:bodyPr/>
          <a:lstStyle/>
          <a:p>
            <a:fld id="{285CE01B-0E8A-47EF-A5E8-26564251E770}" type="slidenum">
              <a:rPr lang="en-IN" smtClean="0"/>
              <a:pPr/>
              <a:t>‹#›</a:t>
            </a:fld>
            <a:endParaRPr lang="en-IN"/>
          </a:p>
        </p:txBody>
      </p:sp>
    </p:spTree>
    <p:extLst>
      <p:ext uri="{BB962C8B-B14F-4D97-AF65-F5344CB8AC3E}">
        <p14:creationId xmlns:p14="http://schemas.microsoft.com/office/powerpoint/2010/main" val="220264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A18491-B0CC-6584-348B-25AC2564D783}"/>
              </a:ext>
            </a:extLst>
          </p:cNvPr>
          <p:cNvSpPr>
            <a:spLocks noGrp="1"/>
          </p:cNvSpPr>
          <p:nvPr>
            <p:ph type="dt" sz="half" idx="10"/>
          </p:nvPr>
        </p:nvSpPr>
        <p:spPr/>
        <p:txBody>
          <a:bodyPr/>
          <a:lstStyle/>
          <a:p>
            <a:fld id="{906E6AA1-EC6A-44A6-8442-9C5C2A1F8845}" type="datetimeFigureOut">
              <a:rPr lang="en-IN" smtClean="0"/>
              <a:pPr/>
              <a:t>05-07-2024</a:t>
            </a:fld>
            <a:endParaRPr lang="en-IN"/>
          </a:p>
        </p:txBody>
      </p:sp>
      <p:sp>
        <p:nvSpPr>
          <p:cNvPr id="3" name="Footer Placeholder 2">
            <a:extLst>
              <a:ext uri="{FF2B5EF4-FFF2-40B4-BE49-F238E27FC236}">
                <a16:creationId xmlns:a16="http://schemas.microsoft.com/office/drawing/2014/main" id="{CDA2D379-9459-F830-1E4B-99C6422372F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46AFB575-2A8E-855B-BE5A-3904BE73BB27}"/>
              </a:ext>
            </a:extLst>
          </p:cNvPr>
          <p:cNvSpPr>
            <a:spLocks noGrp="1"/>
          </p:cNvSpPr>
          <p:nvPr>
            <p:ph type="sldNum" sz="quarter" idx="12"/>
          </p:nvPr>
        </p:nvSpPr>
        <p:spPr/>
        <p:txBody>
          <a:bodyPr/>
          <a:lstStyle/>
          <a:p>
            <a:fld id="{285CE01B-0E8A-47EF-A5E8-26564251E770}" type="slidenum">
              <a:rPr lang="en-IN" smtClean="0"/>
              <a:pPr/>
              <a:t>‹#›</a:t>
            </a:fld>
            <a:endParaRPr lang="en-IN"/>
          </a:p>
        </p:txBody>
      </p:sp>
    </p:spTree>
    <p:extLst>
      <p:ext uri="{BB962C8B-B14F-4D97-AF65-F5344CB8AC3E}">
        <p14:creationId xmlns:p14="http://schemas.microsoft.com/office/powerpoint/2010/main" val="3784566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5BFBF-FCAC-4FD0-09C7-533845171D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4E822C04-823F-8F4C-4165-C944BA8CA8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C7233066-4C79-8979-7FCF-AD6A94526A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F42E38-A21B-D7E8-6240-BCCD95126F20}"/>
              </a:ext>
            </a:extLst>
          </p:cNvPr>
          <p:cNvSpPr>
            <a:spLocks noGrp="1"/>
          </p:cNvSpPr>
          <p:nvPr>
            <p:ph type="dt" sz="half" idx="10"/>
          </p:nvPr>
        </p:nvSpPr>
        <p:spPr/>
        <p:txBody>
          <a:bodyPr/>
          <a:lstStyle/>
          <a:p>
            <a:fld id="{906E6AA1-EC6A-44A6-8442-9C5C2A1F8845}" type="datetimeFigureOut">
              <a:rPr lang="en-IN" smtClean="0"/>
              <a:pPr/>
              <a:t>05-07-2024</a:t>
            </a:fld>
            <a:endParaRPr lang="en-IN"/>
          </a:p>
        </p:txBody>
      </p:sp>
      <p:sp>
        <p:nvSpPr>
          <p:cNvPr id="6" name="Footer Placeholder 5">
            <a:extLst>
              <a:ext uri="{FF2B5EF4-FFF2-40B4-BE49-F238E27FC236}">
                <a16:creationId xmlns:a16="http://schemas.microsoft.com/office/drawing/2014/main" id="{AB6B0675-003D-E222-65E1-6880F3FCE6C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01C51B8-F10B-B64D-758D-538FA304B813}"/>
              </a:ext>
            </a:extLst>
          </p:cNvPr>
          <p:cNvSpPr>
            <a:spLocks noGrp="1"/>
          </p:cNvSpPr>
          <p:nvPr>
            <p:ph type="sldNum" sz="quarter" idx="12"/>
          </p:nvPr>
        </p:nvSpPr>
        <p:spPr/>
        <p:txBody>
          <a:bodyPr/>
          <a:lstStyle/>
          <a:p>
            <a:fld id="{285CE01B-0E8A-47EF-A5E8-26564251E770}" type="slidenum">
              <a:rPr lang="en-IN" smtClean="0"/>
              <a:pPr/>
              <a:t>‹#›</a:t>
            </a:fld>
            <a:endParaRPr lang="en-IN"/>
          </a:p>
        </p:txBody>
      </p:sp>
    </p:spTree>
    <p:extLst>
      <p:ext uri="{BB962C8B-B14F-4D97-AF65-F5344CB8AC3E}">
        <p14:creationId xmlns:p14="http://schemas.microsoft.com/office/powerpoint/2010/main" val="354984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C9ABF-90B9-A99E-EDF8-E3D0259B24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BA80CAA-03F2-2201-896E-4CE878275E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6666075A-6D94-9728-92B6-0141298656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DC9850-E29B-7190-E99B-4855319C247A}"/>
              </a:ext>
            </a:extLst>
          </p:cNvPr>
          <p:cNvSpPr>
            <a:spLocks noGrp="1"/>
          </p:cNvSpPr>
          <p:nvPr>
            <p:ph type="dt" sz="half" idx="10"/>
          </p:nvPr>
        </p:nvSpPr>
        <p:spPr/>
        <p:txBody>
          <a:bodyPr/>
          <a:lstStyle/>
          <a:p>
            <a:fld id="{906E6AA1-EC6A-44A6-8442-9C5C2A1F8845}" type="datetimeFigureOut">
              <a:rPr lang="en-IN" smtClean="0"/>
              <a:pPr/>
              <a:t>05-07-2024</a:t>
            </a:fld>
            <a:endParaRPr lang="en-IN"/>
          </a:p>
        </p:txBody>
      </p:sp>
      <p:sp>
        <p:nvSpPr>
          <p:cNvPr id="6" name="Footer Placeholder 5">
            <a:extLst>
              <a:ext uri="{FF2B5EF4-FFF2-40B4-BE49-F238E27FC236}">
                <a16:creationId xmlns:a16="http://schemas.microsoft.com/office/drawing/2014/main" id="{4F1658F6-09D5-4748-2DFE-0AC1EF82B17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AECD698-CD05-7425-B059-91AE165D72E7}"/>
              </a:ext>
            </a:extLst>
          </p:cNvPr>
          <p:cNvSpPr>
            <a:spLocks noGrp="1"/>
          </p:cNvSpPr>
          <p:nvPr>
            <p:ph type="sldNum" sz="quarter" idx="12"/>
          </p:nvPr>
        </p:nvSpPr>
        <p:spPr/>
        <p:txBody>
          <a:bodyPr/>
          <a:lstStyle/>
          <a:p>
            <a:fld id="{285CE01B-0E8A-47EF-A5E8-26564251E770}" type="slidenum">
              <a:rPr lang="en-IN" smtClean="0"/>
              <a:pPr/>
              <a:t>‹#›</a:t>
            </a:fld>
            <a:endParaRPr lang="en-IN"/>
          </a:p>
        </p:txBody>
      </p:sp>
    </p:spTree>
    <p:extLst>
      <p:ext uri="{BB962C8B-B14F-4D97-AF65-F5344CB8AC3E}">
        <p14:creationId xmlns:p14="http://schemas.microsoft.com/office/powerpoint/2010/main" val="1766862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A95D05-9B81-78B9-FED3-5E7E390A3F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573D1BB-BB67-8984-7209-B5AC35B3D7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CCC80B2-29CC-C6CC-A7C7-8F472236B7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6E6AA1-EC6A-44A6-8442-9C5C2A1F8845}" type="datetimeFigureOut">
              <a:rPr lang="en-IN" smtClean="0"/>
              <a:pPr/>
              <a:t>05-07-2024</a:t>
            </a:fld>
            <a:endParaRPr lang="en-IN"/>
          </a:p>
        </p:txBody>
      </p:sp>
      <p:sp>
        <p:nvSpPr>
          <p:cNvPr id="5" name="Footer Placeholder 4">
            <a:extLst>
              <a:ext uri="{FF2B5EF4-FFF2-40B4-BE49-F238E27FC236}">
                <a16:creationId xmlns:a16="http://schemas.microsoft.com/office/drawing/2014/main" id="{9F107164-C105-AD61-1083-3BC74359C2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D5AA7A0E-8EEE-D23C-4144-30226FB1EC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CE01B-0E8A-47EF-A5E8-26564251E770}" type="slidenum">
              <a:rPr lang="en-IN" smtClean="0"/>
              <a:pPr/>
              <a:t>‹#›</a:t>
            </a:fld>
            <a:endParaRPr lang="en-IN"/>
          </a:p>
        </p:txBody>
      </p:sp>
    </p:spTree>
    <p:extLst>
      <p:ext uri="{BB962C8B-B14F-4D97-AF65-F5344CB8AC3E}">
        <p14:creationId xmlns:p14="http://schemas.microsoft.com/office/powerpoint/2010/main" val="3150978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2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25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29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P2zdHfVj78Y&amp;list=PPSV"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saigontechnology.com/blog/the-difference-between-ai-software-and-traditional-software-business" TargetMode="External"/><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3" Type="http://schemas.openxmlformats.org/officeDocument/2006/relationships/hyperlink" Target="https://www.youtube.com/watch?v=kyuhQr5ilqU" TargetMode="External"/><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 Id="rId5" Type="http://schemas.openxmlformats.org/officeDocument/2006/relationships/image" Target="../media/image169.png"/><Relationship Id="rId4" Type="http://schemas.openxmlformats.org/officeDocument/2006/relationships/image" Target="../media/image168.png"/></Relationships>
</file>

<file path=ppt/slides/_rels/slide35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 Id="rId5" Type="http://schemas.openxmlformats.org/officeDocument/2006/relationships/image" Target="../media/image173.png"/><Relationship Id="rId4" Type="http://schemas.openxmlformats.org/officeDocument/2006/relationships/image" Target="../media/image172.png"/></Relationships>
</file>

<file path=ppt/slides/_rels/slide35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44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44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446.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447.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2.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453.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5.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463.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464.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465.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47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47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473.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474.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483.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7.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1.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3.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6.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8.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49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3.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5.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7.xml"/></Relationships>
</file>

<file path=ppt/slides/_rels/slide50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507.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508.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509.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511.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512.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513.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7.xml"/></Relationships>
</file>

<file path=ppt/slides/_rels/slide514.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515.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516.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7.xml"/></Relationships>
</file>

<file path=ppt/slides/_rels/slide517.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518.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519.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BAA2E1-F544-887B-EE36-AE5CD6EC4A09}"/>
              </a:ext>
            </a:extLst>
          </p:cNvPr>
          <p:cNvSpPr txBox="1"/>
          <p:nvPr/>
        </p:nvSpPr>
        <p:spPr>
          <a:xfrm>
            <a:off x="191588" y="93787"/>
            <a:ext cx="11591109" cy="6832640"/>
          </a:xfrm>
          <a:prstGeom prst="rect">
            <a:avLst/>
          </a:prstGeom>
          <a:noFill/>
        </p:spPr>
        <p:txBody>
          <a:bodyPr wrap="square">
            <a:spAutoFit/>
          </a:bodyPr>
          <a:lstStyle/>
          <a:p>
            <a:pPr marL="457200" indent="-457200" algn="just">
              <a:buFont typeface="Arial" panose="020B0604020202020204" pitchFamily="34" charset="0"/>
              <a:buChar char="•"/>
            </a:pPr>
            <a:endParaRPr lang="en-US" sz="2600" dirty="0"/>
          </a:p>
          <a:p>
            <a:pPr marL="457200" indent="-457200" algn="just">
              <a:buFont typeface="Arial" panose="020B0604020202020204" pitchFamily="34" charset="0"/>
              <a:buChar char="•"/>
            </a:pPr>
            <a:r>
              <a:rPr lang="en-US" sz="2600" dirty="0"/>
              <a:t>For thousands of years it is </a:t>
            </a:r>
            <a:r>
              <a:rPr lang="en-US" sz="2600" b="1" dirty="0"/>
              <a:t>tried to be understood how humans think </a:t>
            </a:r>
            <a:r>
              <a:rPr lang="en-US" sz="2600" dirty="0"/>
              <a:t>- how a mere handful of matter can </a:t>
            </a:r>
            <a:r>
              <a:rPr lang="en-US" sz="2600" b="1" dirty="0"/>
              <a:t>perceive, understand, predict, and manipulate a world far larger and more complicated than itself.</a:t>
            </a:r>
          </a:p>
          <a:p>
            <a:pPr marL="457200" indent="-457200" algn="just">
              <a:buFont typeface="Arial" panose="020B0604020202020204" pitchFamily="34" charset="0"/>
              <a:buChar char="•"/>
            </a:pPr>
            <a:endParaRPr lang="en-US" sz="2600" b="1" dirty="0"/>
          </a:p>
          <a:p>
            <a:pPr marL="457200" indent="-457200" algn="just">
              <a:buFont typeface="Arial" panose="020B0604020202020204" pitchFamily="34" charset="0"/>
              <a:buChar char="•"/>
            </a:pPr>
            <a:r>
              <a:rPr lang="en-US" sz="2600" dirty="0"/>
              <a:t>The field of Artificial Intelligence goes further and attempts not just to understand but also to build intelligent systems</a:t>
            </a:r>
            <a:endParaRPr lang="en-US" sz="2600" b="1" dirty="0"/>
          </a:p>
          <a:p>
            <a:pPr marL="457200" indent="-457200" algn="just">
              <a:buFont typeface="Arial" panose="020B0604020202020204" pitchFamily="34" charset="0"/>
              <a:buChar char="•"/>
            </a:pPr>
            <a:endParaRPr lang="en-US" sz="2600" b="1" dirty="0"/>
          </a:p>
          <a:p>
            <a:pPr marL="457200" indent="-457200" algn="just">
              <a:buFont typeface="Arial" panose="020B0604020202020204" pitchFamily="34" charset="0"/>
              <a:buChar char="•"/>
            </a:pPr>
            <a:r>
              <a:rPr lang="en-US" sz="2600" b="1" dirty="0"/>
              <a:t>It is one of the newest science – started after World War 2 and the name given in 1956- </a:t>
            </a:r>
            <a:r>
              <a:rPr lang="en-US" sz="2400" b="1" i="0" dirty="0" err="1">
                <a:solidFill>
                  <a:srgbClr val="111111"/>
                </a:solidFill>
                <a:effectLst/>
                <a:latin typeface="-apple-system"/>
              </a:rPr>
              <a:t>Johnmccarthy</a:t>
            </a:r>
            <a:r>
              <a:rPr lang="en-US" sz="2400" b="1" i="0" dirty="0">
                <a:solidFill>
                  <a:srgbClr val="111111"/>
                </a:solidFill>
                <a:effectLst/>
                <a:latin typeface="-apple-system"/>
              </a:rPr>
              <a:t>- Father of AI</a:t>
            </a:r>
            <a:endParaRPr lang="en-US" sz="2400" b="1" dirty="0"/>
          </a:p>
          <a:p>
            <a:pPr algn="just"/>
            <a:endParaRPr lang="en-US" sz="2600" b="1" dirty="0"/>
          </a:p>
          <a:p>
            <a:pPr marL="457200" indent="-457200" algn="just">
              <a:buFont typeface="Arial" panose="020B0604020202020204" pitchFamily="34" charset="0"/>
              <a:buChar char="•"/>
            </a:pPr>
            <a:r>
              <a:rPr lang="en-US" sz="2600" b="1" dirty="0"/>
              <a:t>It is one of the most preferred science – together with molecular biology</a:t>
            </a:r>
          </a:p>
          <a:p>
            <a:pPr marL="457200" indent="-457200" algn="just">
              <a:buFont typeface="Arial" panose="020B0604020202020204" pitchFamily="34" charset="0"/>
              <a:buChar char="•"/>
            </a:pPr>
            <a:endParaRPr lang="en-US" sz="2600" b="1" dirty="0"/>
          </a:p>
          <a:p>
            <a:pPr marL="457200" indent="-457200" algn="just">
              <a:buFont typeface="Arial" panose="020B0604020202020204" pitchFamily="34" charset="0"/>
              <a:buChar char="•"/>
            </a:pPr>
            <a:r>
              <a:rPr lang="en-US" sz="2600" b="1" dirty="0"/>
              <a:t>Still has openings for several full time Einsteins</a:t>
            </a:r>
          </a:p>
          <a:p>
            <a:pPr algn="just"/>
            <a:endParaRPr lang="en-US" sz="2800" b="1" dirty="0"/>
          </a:p>
          <a:p>
            <a:pPr algn="just"/>
            <a:endParaRPr lang="en-IN" sz="2800" b="1" dirty="0"/>
          </a:p>
          <a:p>
            <a:endParaRPr lang="en-IN" dirty="0"/>
          </a:p>
        </p:txBody>
      </p:sp>
    </p:spTree>
    <p:extLst>
      <p:ext uri="{BB962C8B-B14F-4D97-AF65-F5344CB8AC3E}">
        <p14:creationId xmlns:p14="http://schemas.microsoft.com/office/powerpoint/2010/main" val="3827021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C89499-5F77-E7DC-800A-DA6017C8527C}"/>
              </a:ext>
            </a:extLst>
          </p:cNvPr>
          <p:cNvSpPr txBox="1"/>
          <p:nvPr/>
        </p:nvSpPr>
        <p:spPr>
          <a:xfrm>
            <a:off x="226423" y="102717"/>
            <a:ext cx="6096000" cy="461665"/>
          </a:xfrm>
          <a:prstGeom prst="rect">
            <a:avLst/>
          </a:prstGeom>
          <a:noFill/>
        </p:spPr>
        <p:txBody>
          <a:bodyPr wrap="square">
            <a:spAutoFit/>
          </a:bodyPr>
          <a:lstStyle/>
          <a:p>
            <a:r>
              <a:rPr lang="en-IN" sz="2400" dirty="0"/>
              <a:t>Thinking humanly: cognitive </a:t>
            </a:r>
            <a:r>
              <a:rPr lang="en-IN" sz="2400" dirty="0" err="1"/>
              <a:t>modeling</a:t>
            </a:r>
            <a:endParaRPr lang="en-IN" sz="2400" dirty="0"/>
          </a:p>
        </p:txBody>
      </p:sp>
      <p:sp>
        <p:nvSpPr>
          <p:cNvPr id="5" name="TextBox 4">
            <a:extLst>
              <a:ext uri="{FF2B5EF4-FFF2-40B4-BE49-F238E27FC236}">
                <a16:creationId xmlns:a16="http://schemas.microsoft.com/office/drawing/2014/main" id="{4393BEDA-329C-8CF1-25BC-A894BA266989}"/>
              </a:ext>
            </a:extLst>
          </p:cNvPr>
          <p:cNvSpPr txBox="1"/>
          <p:nvPr/>
        </p:nvSpPr>
        <p:spPr>
          <a:xfrm>
            <a:off x="330927" y="817657"/>
            <a:ext cx="11295016" cy="6001643"/>
          </a:xfrm>
          <a:prstGeom prst="rect">
            <a:avLst/>
          </a:prstGeom>
          <a:noFill/>
        </p:spPr>
        <p:txBody>
          <a:bodyPr wrap="square">
            <a:spAutoFit/>
          </a:bodyPr>
          <a:lstStyle/>
          <a:p>
            <a:pPr marL="342900" indent="-342900" algn="just">
              <a:buFont typeface="Arial" panose="020B0604020202020204" pitchFamily="34" charset="0"/>
              <a:buChar char="•"/>
            </a:pPr>
            <a:r>
              <a:rPr lang="en-US" sz="2400" dirty="0"/>
              <a:t>In order to say that a </a:t>
            </a:r>
            <a:r>
              <a:rPr lang="en-US" sz="2400" b="1" dirty="0"/>
              <a:t>given program thinks like a human, we must have some way of determining how humans thinks</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We need to </a:t>
            </a:r>
            <a:r>
              <a:rPr lang="en-US" sz="2400" b="1" dirty="0"/>
              <a:t>get inside the actual workings of human minds</a:t>
            </a:r>
            <a:r>
              <a:rPr lang="en-US" sz="2400" dirty="0"/>
              <a:t>. </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There are three ways to do this:</a:t>
            </a:r>
          </a:p>
          <a:p>
            <a:pPr algn="just"/>
            <a:r>
              <a:rPr lang="en-US" sz="2400" dirty="0"/>
              <a:t>                </a:t>
            </a:r>
            <a:r>
              <a:rPr lang="en-US" sz="2400" b="1" dirty="0"/>
              <a:t>through introspection</a:t>
            </a:r>
            <a:r>
              <a:rPr lang="en-US" sz="2400" dirty="0"/>
              <a:t>—trying to </a:t>
            </a:r>
            <a:r>
              <a:rPr lang="en-US" sz="2400" b="1" dirty="0"/>
              <a:t>catch our own thoughts as they go </a:t>
            </a:r>
            <a:r>
              <a:rPr lang="en-US" sz="2400" dirty="0"/>
              <a:t>by; </a:t>
            </a:r>
          </a:p>
          <a:p>
            <a:pPr algn="just"/>
            <a:r>
              <a:rPr lang="en-US" sz="2400" dirty="0"/>
              <a:t>                </a:t>
            </a:r>
            <a:r>
              <a:rPr lang="en-US" sz="2400" b="1" dirty="0"/>
              <a:t>through psychological experiments</a:t>
            </a:r>
            <a:r>
              <a:rPr lang="en-US" sz="2400" dirty="0"/>
              <a:t>—observing </a:t>
            </a:r>
            <a:r>
              <a:rPr lang="en-US" sz="2400" b="1" dirty="0"/>
              <a:t>a person in action</a:t>
            </a:r>
            <a:r>
              <a:rPr lang="en-US" sz="2400" dirty="0"/>
              <a:t>; and </a:t>
            </a:r>
          </a:p>
          <a:p>
            <a:pPr algn="just"/>
            <a:r>
              <a:rPr lang="en-US" sz="2400" dirty="0"/>
              <a:t>                </a:t>
            </a:r>
            <a:r>
              <a:rPr lang="en-US" sz="2400" b="1" dirty="0"/>
              <a:t>through brain imaging</a:t>
            </a:r>
            <a:r>
              <a:rPr lang="en-US" sz="2400" dirty="0"/>
              <a:t>—</a:t>
            </a:r>
            <a:r>
              <a:rPr lang="en-US" sz="2400" b="1" dirty="0"/>
              <a:t>observing the brain </a:t>
            </a:r>
            <a:r>
              <a:rPr lang="en-US" sz="2400" dirty="0"/>
              <a:t>in action. </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Once we have a </a:t>
            </a:r>
            <a:r>
              <a:rPr lang="en-US" sz="2400" b="1" dirty="0"/>
              <a:t>sufficiently precise theory of the mind, it becomes possible to express the theory as a computer program.</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 If the </a:t>
            </a:r>
            <a:r>
              <a:rPr lang="en-US" sz="2400" b="1" dirty="0"/>
              <a:t>program’s input–output behavior matches corresponding human behavior, that is evidence that some of the program’s mechanisms could also be operating in humans</a:t>
            </a:r>
            <a:endParaRPr lang="en-IN" sz="2400" b="1" dirty="0"/>
          </a:p>
        </p:txBody>
      </p:sp>
    </p:spTree>
    <p:extLst>
      <p:ext uri="{BB962C8B-B14F-4D97-AF65-F5344CB8AC3E}">
        <p14:creationId xmlns:p14="http://schemas.microsoft.com/office/powerpoint/2010/main" val="7623429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C45404-B78D-8144-05DB-8D76DE49957C}"/>
              </a:ext>
            </a:extLst>
          </p:cNvPr>
          <p:cNvSpPr txBox="1"/>
          <p:nvPr/>
        </p:nvSpPr>
        <p:spPr>
          <a:xfrm>
            <a:off x="478971" y="548641"/>
            <a:ext cx="11155680" cy="6124754"/>
          </a:xfrm>
          <a:prstGeom prst="rect">
            <a:avLst/>
          </a:prstGeom>
          <a:noFill/>
        </p:spPr>
        <p:txBody>
          <a:bodyPr wrap="square">
            <a:spAutoFit/>
          </a:bodyPr>
          <a:lstStyle/>
          <a:p>
            <a:pPr algn="just"/>
            <a:r>
              <a:rPr lang="en-US" sz="2800" dirty="0"/>
              <a:t>The critic </a:t>
            </a:r>
            <a:r>
              <a:rPr lang="en-US" sz="2800" b="1" dirty="0"/>
              <a:t>tells the learning element how well the agent is doing with respect to a fixed performance standard</a:t>
            </a:r>
            <a:r>
              <a:rPr lang="en-US" sz="2800" dirty="0"/>
              <a:t>. </a:t>
            </a:r>
          </a:p>
          <a:p>
            <a:pPr algn="just"/>
            <a:endParaRPr lang="en-US" sz="2800" dirty="0"/>
          </a:p>
          <a:p>
            <a:pPr algn="just"/>
            <a:r>
              <a:rPr lang="en-US" sz="2800" dirty="0"/>
              <a:t>The </a:t>
            </a:r>
            <a:r>
              <a:rPr lang="en-US" sz="2800" b="1" dirty="0"/>
              <a:t>critic is necessary because the percepts themselves provide no indication of the agent’s success</a:t>
            </a:r>
            <a:r>
              <a:rPr lang="en-US" sz="2800" dirty="0"/>
              <a:t>. </a:t>
            </a:r>
          </a:p>
          <a:p>
            <a:pPr algn="just"/>
            <a:endParaRPr lang="en-US" sz="2800" dirty="0"/>
          </a:p>
          <a:p>
            <a:pPr algn="just"/>
            <a:r>
              <a:rPr lang="en-US" sz="2800" dirty="0"/>
              <a:t>For example, a </a:t>
            </a:r>
            <a:r>
              <a:rPr lang="en-US" sz="2800" b="1" dirty="0"/>
              <a:t>chess program could receive a percept indicating that it has checkmated its opponent</a:t>
            </a:r>
            <a:r>
              <a:rPr lang="en-US" sz="2800" dirty="0"/>
              <a:t>, but it needs a </a:t>
            </a:r>
            <a:r>
              <a:rPr lang="en-US" sz="2800" b="1" dirty="0"/>
              <a:t>performance standard to know that this is a good thing</a:t>
            </a:r>
            <a:r>
              <a:rPr lang="en-US" sz="2800" dirty="0"/>
              <a:t>; the percept itself does not say so.</a:t>
            </a:r>
          </a:p>
          <a:p>
            <a:pPr algn="just"/>
            <a:endParaRPr lang="en-US" sz="2800" dirty="0"/>
          </a:p>
          <a:p>
            <a:pPr algn="just"/>
            <a:r>
              <a:rPr lang="en-US" sz="2800" dirty="0"/>
              <a:t>4. </a:t>
            </a:r>
            <a:r>
              <a:rPr lang="en-US" sz="2800" b="1" dirty="0"/>
              <a:t>Problem Generator- </a:t>
            </a:r>
            <a:r>
              <a:rPr lang="en-US" sz="2800" dirty="0"/>
              <a:t>The last component of the learning agent is the problem generator. It is </a:t>
            </a:r>
            <a:r>
              <a:rPr lang="en-US" sz="2800" b="1" dirty="0"/>
              <a:t>responsible for suggesting actions that will lead to new and informative experiences</a:t>
            </a:r>
          </a:p>
          <a:p>
            <a:pPr algn="just"/>
            <a:r>
              <a:rPr lang="en-US" sz="2800" dirty="0"/>
              <a:t>The problem generator’s job is to suggest these exploratory actions</a:t>
            </a:r>
            <a:endParaRPr lang="en-IN" sz="2800" b="1" dirty="0"/>
          </a:p>
        </p:txBody>
      </p:sp>
    </p:spTree>
    <p:extLst>
      <p:ext uri="{BB962C8B-B14F-4D97-AF65-F5344CB8AC3E}">
        <p14:creationId xmlns:p14="http://schemas.microsoft.com/office/powerpoint/2010/main" val="13919138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7F6FF9-A18E-8674-0978-0AE060D840EF}"/>
              </a:ext>
            </a:extLst>
          </p:cNvPr>
          <p:cNvSpPr txBox="1"/>
          <p:nvPr/>
        </p:nvSpPr>
        <p:spPr>
          <a:xfrm>
            <a:off x="235131" y="253782"/>
            <a:ext cx="11878492" cy="6124754"/>
          </a:xfrm>
          <a:prstGeom prst="rect">
            <a:avLst/>
          </a:prstGeom>
          <a:noFill/>
        </p:spPr>
        <p:txBody>
          <a:bodyPr wrap="square">
            <a:spAutoFit/>
          </a:bodyPr>
          <a:lstStyle/>
          <a:p>
            <a:r>
              <a:rPr lang="en-US" sz="2800" dirty="0"/>
              <a:t>To make the </a:t>
            </a:r>
            <a:r>
              <a:rPr lang="en-US" sz="2800" b="1" dirty="0"/>
              <a:t>overall design </a:t>
            </a:r>
            <a:r>
              <a:rPr lang="en-US" sz="2800" dirty="0"/>
              <a:t>more concrete, let us return to the </a:t>
            </a:r>
            <a:r>
              <a:rPr lang="en-US" sz="2800" b="1" dirty="0"/>
              <a:t>automated taxi example. </a:t>
            </a:r>
          </a:p>
          <a:p>
            <a:endParaRPr lang="en-US" sz="2800" dirty="0"/>
          </a:p>
          <a:p>
            <a:r>
              <a:rPr lang="en-US" sz="2800" dirty="0"/>
              <a:t>The </a:t>
            </a:r>
            <a:r>
              <a:rPr lang="en-US" sz="2800" b="1" dirty="0"/>
              <a:t>performance element consists of whatever collection of knowledge </a:t>
            </a:r>
            <a:r>
              <a:rPr lang="en-US" sz="2800" dirty="0"/>
              <a:t>and procedures the </a:t>
            </a:r>
            <a:r>
              <a:rPr lang="en-US" sz="2800" b="1" dirty="0"/>
              <a:t>taxi has for selecting its driving actions. </a:t>
            </a:r>
          </a:p>
          <a:p>
            <a:endParaRPr lang="en-US" sz="2800" b="1" dirty="0"/>
          </a:p>
          <a:p>
            <a:r>
              <a:rPr lang="en-US" sz="2800" dirty="0"/>
              <a:t>The </a:t>
            </a:r>
            <a:r>
              <a:rPr lang="en-US" sz="2800" b="1" dirty="0"/>
              <a:t>taxi goes out on the road and drives</a:t>
            </a:r>
            <a:r>
              <a:rPr lang="en-US" sz="2800" dirty="0"/>
              <a:t>, using this performance element. </a:t>
            </a:r>
          </a:p>
          <a:p>
            <a:endParaRPr lang="en-US" sz="2800" dirty="0"/>
          </a:p>
          <a:p>
            <a:r>
              <a:rPr lang="en-US" sz="2800" dirty="0"/>
              <a:t>The </a:t>
            </a:r>
            <a:r>
              <a:rPr lang="en-US" sz="2800" b="1" dirty="0"/>
              <a:t>critic observes the world and passes information along to the learning element. </a:t>
            </a:r>
          </a:p>
          <a:p>
            <a:endParaRPr lang="en-US" sz="2800" dirty="0"/>
          </a:p>
          <a:p>
            <a:r>
              <a:rPr lang="en-US" sz="2800" dirty="0"/>
              <a:t>For example, </a:t>
            </a:r>
            <a:r>
              <a:rPr lang="en-US" sz="2800" b="1" dirty="0"/>
              <a:t>after the taxi makes a quick left turn across three lanes of traffic, the critic observes the shocking language used by other drivers</a:t>
            </a:r>
            <a:r>
              <a:rPr lang="en-US" sz="2800" dirty="0"/>
              <a:t>. </a:t>
            </a:r>
          </a:p>
          <a:p>
            <a:endParaRPr lang="en-US" sz="2800" dirty="0"/>
          </a:p>
        </p:txBody>
      </p:sp>
    </p:spTree>
    <p:extLst>
      <p:ext uri="{BB962C8B-B14F-4D97-AF65-F5344CB8AC3E}">
        <p14:creationId xmlns:p14="http://schemas.microsoft.com/office/powerpoint/2010/main" val="11317857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A15132-B521-96B0-1C08-CF641C0912D8}"/>
              </a:ext>
            </a:extLst>
          </p:cNvPr>
          <p:cNvSpPr txBox="1"/>
          <p:nvPr/>
        </p:nvSpPr>
        <p:spPr>
          <a:xfrm>
            <a:off x="409303" y="586715"/>
            <a:ext cx="10998926" cy="3108543"/>
          </a:xfrm>
          <a:prstGeom prst="rect">
            <a:avLst/>
          </a:prstGeom>
          <a:noFill/>
        </p:spPr>
        <p:txBody>
          <a:bodyPr wrap="square">
            <a:spAutoFit/>
          </a:bodyPr>
          <a:lstStyle/>
          <a:p>
            <a:pPr algn="just"/>
            <a:r>
              <a:rPr lang="en-US" sz="2800" dirty="0"/>
              <a:t>From this experience, </a:t>
            </a:r>
            <a:r>
              <a:rPr lang="en-US" sz="2800" b="1" dirty="0"/>
              <a:t>the learning element is able to formulate a rule saying this was a bad action, and the performance element is modified by installation of the new rule.</a:t>
            </a:r>
            <a:r>
              <a:rPr lang="en-US" sz="2800" dirty="0"/>
              <a:t> </a:t>
            </a:r>
          </a:p>
          <a:p>
            <a:pPr algn="just"/>
            <a:endParaRPr lang="en-US" sz="2800" dirty="0"/>
          </a:p>
          <a:p>
            <a:pPr algn="just"/>
            <a:r>
              <a:rPr lang="en-US" sz="2800" dirty="0"/>
              <a:t>The </a:t>
            </a:r>
            <a:r>
              <a:rPr lang="en-US" sz="2800" b="1" dirty="0"/>
              <a:t>problem generator might identify certain areas of behavior in need of improvement and suggest experiments, such as trying out the brakes on different road surfaces under different conditions.</a:t>
            </a:r>
            <a:endParaRPr lang="en-IN" sz="2800" b="1" dirty="0"/>
          </a:p>
        </p:txBody>
      </p:sp>
    </p:spTree>
    <p:extLst>
      <p:ext uri="{BB962C8B-B14F-4D97-AF65-F5344CB8AC3E}">
        <p14:creationId xmlns:p14="http://schemas.microsoft.com/office/powerpoint/2010/main" val="6459510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7828FD-0D5F-4A43-FCFF-9085B8D256F6}"/>
              </a:ext>
            </a:extLst>
          </p:cNvPr>
          <p:cNvSpPr txBox="1"/>
          <p:nvPr/>
        </p:nvSpPr>
        <p:spPr>
          <a:xfrm>
            <a:off x="69670" y="0"/>
            <a:ext cx="11965576" cy="6986528"/>
          </a:xfrm>
          <a:prstGeom prst="rect">
            <a:avLst/>
          </a:prstGeom>
          <a:noFill/>
        </p:spPr>
        <p:txBody>
          <a:bodyPr wrap="square">
            <a:spAutoFit/>
          </a:bodyPr>
          <a:lstStyle/>
          <a:p>
            <a:pPr algn="just"/>
            <a:r>
              <a:rPr lang="en-US" sz="2800" dirty="0"/>
              <a:t>The </a:t>
            </a:r>
            <a:r>
              <a:rPr lang="en-US" sz="2800" b="1" dirty="0"/>
              <a:t>learning element can make changes to any of the “knowledge” components</a:t>
            </a:r>
            <a:r>
              <a:rPr lang="en-US" sz="2800" dirty="0"/>
              <a:t> shown in the agent diagrams </a:t>
            </a:r>
          </a:p>
          <a:p>
            <a:pPr algn="just"/>
            <a:endParaRPr lang="en-US" sz="2800" dirty="0"/>
          </a:p>
          <a:p>
            <a:pPr algn="just"/>
            <a:r>
              <a:rPr lang="en-US" sz="2800" dirty="0"/>
              <a:t>The </a:t>
            </a:r>
            <a:r>
              <a:rPr lang="en-US" sz="2800" b="1" dirty="0"/>
              <a:t>simplest cases involve learning directly from the percept sequence</a:t>
            </a:r>
            <a:r>
              <a:rPr lang="en-US" sz="2800" dirty="0"/>
              <a:t>. </a:t>
            </a:r>
          </a:p>
          <a:p>
            <a:pPr algn="just"/>
            <a:endParaRPr lang="en-US" sz="2800" dirty="0"/>
          </a:p>
          <a:p>
            <a:pPr algn="just"/>
            <a:r>
              <a:rPr lang="en-US" sz="2800" b="1" dirty="0"/>
              <a:t>Observation of pairs of successive states of the environment </a:t>
            </a:r>
            <a:r>
              <a:rPr lang="en-US" sz="2800" dirty="0"/>
              <a:t>can allow the agent to learn “</a:t>
            </a:r>
            <a:r>
              <a:rPr lang="en-US" sz="2800" b="1" dirty="0"/>
              <a:t>How the world evolves</a:t>
            </a:r>
            <a:r>
              <a:rPr lang="en-US" sz="2800" dirty="0"/>
              <a:t>,” and </a:t>
            </a:r>
          </a:p>
          <a:p>
            <a:pPr algn="just"/>
            <a:endParaRPr lang="en-US" sz="2800" dirty="0"/>
          </a:p>
          <a:p>
            <a:pPr algn="just"/>
            <a:r>
              <a:rPr lang="en-US" sz="2800" b="1" dirty="0"/>
              <a:t>observation of the results of its actions </a:t>
            </a:r>
            <a:r>
              <a:rPr lang="en-US" sz="2800" dirty="0"/>
              <a:t>can allow the agent to learn “</a:t>
            </a:r>
            <a:r>
              <a:rPr lang="en-US" sz="2800" b="1" dirty="0"/>
              <a:t>What my actions do.” </a:t>
            </a:r>
          </a:p>
          <a:p>
            <a:pPr algn="just"/>
            <a:endParaRPr lang="en-US" sz="2800" dirty="0"/>
          </a:p>
          <a:p>
            <a:pPr algn="just"/>
            <a:r>
              <a:rPr lang="en-US" sz="2800" dirty="0"/>
              <a:t>For example, if the </a:t>
            </a:r>
            <a:r>
              <a:rPr lang="en-US" sz="2800" b="1" dirty="0"/>
              <a:t>taxi exerts a certain braking pressure when driving on a wet road</a:t>
            </a:r>
            <a:r>
              <a:rPr lang="en-US" sz="2800" dirty="0"/>
              <a:t>, then it will soon </a:t>
            </a:r>
            <a:r>
              <a:rPr lang="en-US" sz="2800" b="1" dirty="0"/>
              <a:t>find out how much deceleration is actually achieved</a:t>
            </a:r>
            <a:r>
              <a:rPr lang="en-US" sz="2800" dirty="0"/>
              <a:t>. </a:t>
            </a:r>
          </a:p>
          <a:p>
            <a:pPr algn="just"/>
            <a:endParaRPr lang="en-US" sz="2800" dirty="0"/>
          </a:p>
          <a:p>
            <a:pPr algn="just"/>
            <a:r>
              <a:rPr lang="en-US" sz="2800" dirty="0"/>
              <a:t>Clearly, these two learning tasks are more </a:t>
            </a:r>
            <a:r>
              <a:rPr lang="en-US" sz="2800" b="1" dirty="0"/>
              <a:t>difficult if the environment is only partially observable</a:t>
            </a:r>
            <a:endParaRPr lang="en-IN" sz="2800" b="1" dirty="0"/>
          </a:p>
        </p:txBody>
      </p:sp>
    </p:spTree>
    <p:extLst>
      <p:ext uri="{BB962C8B-B14F-4D97-AF65-F5344CB8AC3E}">
        <p14:creationId xmlns:p14="http://schemas.microsoft.com/office/powerpoint/2010/main" val="40011715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066ADC-4FC3-8B2B-A998-1A090DC5513B}"/>
              </a:ext>
            </a:extLst>
          </p:cNvPr>
          <p:cNvSpPr txBox="1"/>
          <p:nvPr/>
        </p:nvSpPr>
        <p:spPr>
          <a:xfrm>
            <a:off x="0" y="1102684"/>
            <a:ext cx="12070080" cy="4401205"/>
          </a:xfrm>
          <a:prstGeom prst="rect">
            <a:avLst/>
          </a:prstGeom>
          <a:noFill/>
        </p:spPr>
        <p:txBody>
          <a:bodyPr wrap="square">
            <a:spAutoFit/>
          </a:bodyPr>
          <a:lstStyle/>
          <a:p>
            <a:r>
              <a:rPr lang="en-US" sz="2800" dirty="0"/>
              <a:t>The forms of learning in the preceding paragraph do not need to access the </a:t>
            </a:r>
            <a:r>
              <a:rPr lang="en-US" sz="2800" b="1" dirty="0"/>
              <a:t>external performance standard</a:t>
            </a:r>
            <a:r>
              <a:rPr lang="en-US" sz="2800" dirty="0"/>
              <a:t>—in a sense, the standard </a:t>
            </a:r>
            <a:r>
              <a:rPr lang="en-US" sz="2800" b="1" dirty="0"/>
              <a:t>is the universal one of making predictions that agree with experiment. </a:t>
            </a:r>
          </a:p>
          <a:p>
            <a:endParaRPr lang="en-US" sz="2800" dirty="0"/>
          </a:p>
          <a:p>
            <a:r>
              <a:rPr lang="en-US" sz="2800" dirty="0"/>
              <a:t>The </a:t>
            </a:r>
            <a:r>
              <a:rPr lang="en-US" sz="2800" b="1" dirty="0"/>
              <a:t>situation is slightly more complex for a utility-based agent that wishes to learn utility information. </a:t>
            </a:r>
          </a:p>
          <a:p>
            <a:endParaRPr lang="en-US" sz="2800" dirty="0"/>
          </a:p>
          <a:p>
            <a:r>
              <a:rPr lang="en-US" sz="2800" dirty="0"/>
              <a:t>For example, suppose the </a:t>
            </a:r>
            <a:r>
              <a:rPr lang="en-US" sz="2800" b="1" dirty="0"/>
              <a:t>taxi-driving agent </a:t>
            </a:r>
            <a:r>
              <a:rPr lang="en-US" sz="2800" dirty="0"/>
              <a:t>receives </a:t>
            </a:r>
            <a:r>
              <a:rPr lang="en-US" sz="2800" b="1" dirty="0"/>
              <a:t>no tips </a:t>
            </a:r>
            <a:r>
              <a:rPr lang="en-US" sz="2800" dirty="0"/>
              <a:t>from passengers who have been </a:t>
            </a:r>
            <a:r>
              <a:rPr lang="en-US" sz="2800" b="1" dirty="0"/>
              <a:t>thoroughly shaken up during the trip</a:t>
            </a:r>
            <a:r>
              <a:rPr lang="en-US" sz="2800" dirty="0"/>
              <a:t>. </a:t>
            </a:r>
          </a:p>
          <a:p>
            <a:endParaRPr lang="en-US" sz="2800" dirty="0"/>
          </a:p>
        </p:txBody>
      </p:sp>
    </p:spTree>
    <p:extLst>
      <p:ext uri="{BB962C8B-B14F-4D97-AF65-F5344CB8AC3E}">
        <p14:creationId xmlns:p14="http://schemas.microsoft.com/office/powerpoint/2010/main" val="30772283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076DFE-782B-8E2C-8929-E68DE7E472A4}"/>
              </a:ext>
            </a:extLst>
          </p:cNvPr>
          <p:cNvSpPr txBox="1"/>
          <p:nvPr/>
        </p:nvSpPr>
        <p:spPr>
          <a:xfrm>
            <a:off x="557349" y="322217"/>
            <a:ext cx="10807337" cy="3970318"/>
          </a:xfrm>
          <a:prstGeom prst="rect">
            <a:avLst/>
          </a:prstGeom>
          <a:noFill/>
        </p:spPr>
        <p:txBody>
          <a:bodyPr wrap="square">
            <a:spAutoFit/>
          </a:bodyPr>
          <a:lstStyle/>
          <a:p>
            <a:pPr algn="just"/>
            <a:r>
              <a:rPr lang="en-US" sz="2800" dirty="0"/>
              <a:t>The </a:t>
            </a:r>
            <a:r>
              <a:rPr lang="en-US" sz="2800" b="1" dirty="0"/>
              <a:t>external performance standard must inform the agent that the loss of tips is a negative contribution to its overall performance</a:t>
            </a:r>
            <a:r>
              <a:rPr lang="en-US" sz="2800" dirty="0"/>
              <a:t>; then the </a:t>
            </a:r>
            <a:r>
              <a:rPr lang="en-US" sz="2800" b="1" dirty="0"/>
              <a:t>agent might be able to learn that violent maneuvers do not contribute to its own utility</a:t>
            </a:r>
            <a:r>
              <a:rPr lang="en-US" sz="2800" dirty="0"/>
              <a:t>.</a:t>
            </a:r>
          </a:p>
          <a:p>
            <a:pPr algn="just"/>
            <a:endParaRPr lang="en-US" sz="2800" dirty="0"/>
          </a:p>
          <a:p>
            <a:pPr algn="just"/>
            <a:endParaRPr lang="en-US" sz="2800" dirty="0"/>
          </a:p>
          <a:p>
            <a:pPr algn="just"/>
            <a:r>
              <a:rPr lang="en-US" sz="2800" dirty="0"/>
              <a:t> In a sense, the </a:t>
            </a:r>
            <a:r>
              <a:rPr lang="en-US" sz="2800" b="1" dirty="0"/>
              <a:t>performance standard </a:t>
            </a:r>
            <a:r>
              <a:rPr lang="en-US" sz="2800" dirty="0"/>
              <a:t>distinguishes part of the incoming percept as a reward (or penalty) that </a:t>
            </a:r>
            <a:r>
              <a:rPr lang="en-US" sz="2800" b="1" dirty="0"/>
              <a:t>provides direct feedback on the quality of the agent’s behavior</a:t>
            </a:r>
            <a:endParaRPr lang="en-IN" sz="2800" b="1" dirty="0"/>
          </a:p>
        </p:txBody>
      </p:sp>
    </p:spTree>
    <p:extLst>
      <p:ext uri="{BB962C8B-B14F-4D97-AF65-F5344CB8AC3E}">
        <p14:creationId xmlns:p14="http://schemas.microsoft.com/office/powerpoint/2010/main" val="20198915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56DE31-8234-47B9-8AFC-27D27888B2A3}"/>
              </a:ext>
            </a:extLst>
          </p:cNvPr>
          <p:cNvSpPr txBox="1"/>
          <p:nvPr/>
        </p:nvSpPr>
        <p:spPr>
          <a:xfrm>
            <a:off x="169333" y="115655"/>
            <a:ext cx="11582400" cy="6771084"/>
          </a:xfrm>
          <a:prstGeom prst="rect">
            <a:avLst/>
          </a:prstGeom>
          <a:noFill/>
        </p:spPr>
        <p:txBody>
          <a:bodyPr wrap="square">
            <a:spAutoFit/>
          </a:bodyPr>
          <a:lstStyle/>
          <a:p>
            <a:r>
              <a:rPr lang="en-IN" sz="3200" b="1" dirty="0"/>
              <a:t>How the components of agent programs work</a:t>
            </a:r>
          </a:p>
          <a:p>
            <a:endParaRPr lang="en-IN" dirty="0"/>
          </a:p>
          <a:p>
            <a:r>
              <a:rPr lang="en-IN" sz="2400" dirty="0"/>
              <a:t>We have described </a:t>
            </a:r>
            <a:r>
              <a:rPr lang="en-IN" sz="2400" b="1" dirty="0"/>
              <a:t>agent programs </a:t>
            </a:r>
            <a:r>
              <a:rPr lang="en-IN" sz="2400" dirty="0"/>
              <a:t>(in very high-level terms) as consisting of </a:t>
            </a:r>
            <a:r>
              <a:rPr lang="en-IN" sz="2400" b="1" dirty="0"/>
              <a:t>various components</a:t>
            </a:r>
            <a:r>
              <a:rPr lang="en-IN" sz="2400" dirty="0"/>
              <a:t>, whose function it is to </a:t>
            </a:r>
            <a:r>
              <a:rPr lang="en-IN" sz="2400" b="1" dirty="0"/>
              <a:t>answer questions such as</a:t>
            </a:r>
            <a:r>
              <a:rPr lang="en-IN" sz="2400" dirty="0"/>
              <a:t>:</a:t>
            </a:r>
          </a:p>
          <a:p>
            <a:endParaRPr lang="en-IN" sz="2400" dirty="0"/>
          </a:p>
          <a:p>
            <a:r>
              <a:rPr lang="en-IN" sz="2400" dirty="0"/>
              <a:t>"What is the world like now?"</a:t>
            </a:r>
          </a:p>
          <a:p>
            <a:endParaRPr lang="en-IN" sz="2400" dirty="0"/>
          </a:p>
          <a:p>
            <a:r>
              <a:rPr lang="en-IN" sz="2400" dirty="0"/>
              <a:t>"What action should </a:t>
            </a:r>
            <a:r>
              <a:rPr lang="en-IN" sz="2400" dirty="0" err="1"/>
              <a:t>ldo</a:t>
            </a:r>
            <a:r>
              <a:rPr lang="en-IN" sz="2400" dirty="0"/>
              <a:t> now?"</a:t>
            </a:r>
          </a:p>
          <a:p>
            <a:endParaRPr lang="en-IN" sz="2400" dirty="0"/>
          </a:p>
          <a:p>
            <a:r>
              <a:rPr lang="en-IN" sz="2400" dirty="0"/>
              <a:t>"What do my actions do?“</a:t>
            </a:r>
          </a:p>
          <a:p>
            <a:endParaRPr lang="en-IN" sz="2400" dirty="0"/>
          </a:p>
          <a:p>
            <a:r>
              <a:rPr lang="en-IN" sz="2400" dirty="0"/>
              <a:t>The </a:t>
            </a:r>
            <a:r>
              <a:rPr lang="en-IN" sz="2400" b="1" dirty="0"/>
              <a:t>next question </a:t>
            </a:r>
            <a:r>
              <a:rPr lang="en-IN" sz="2400" dirty="0"/>
              <a:t>for a student of AI is, </a:t>
            </a:r>
            <a:r>
              <a:rPr lang="en-IN" sz="2400" b="1" dirty="0"/>
              <a:t>"How on earth do these components work?“</a:t>
            </a:r>
          </a:p>
          <a:p>
            <a:endParaRPr lang="en-IN" sz="2400" dirty="0"/>
          </a:p>
          <a:p>
            <a:r>
              <a:rPr lang="en-IN" sz="2400" b="1" dirty="0"/>
              <a:t>Place the representations along an axis of increasing complexity and expressive</a:t>
            </a:r>
          </a:p>
          <a:p>
            <a:r>
              <a:rPr lang="en-IN" sz="2400" b="1" dirty="0"/>
              <a:t>power—atomic, factored, and structured.</a:t>
            </a:r>
          </a:p>
          <a:p>
            <a:endParaRPr lang="en-IN" sz="2400" b="1" dirty="0"/>
          </a:p>
          <a:p>
            <a:r>
              <a:rPr lang="en-IN" sz="2400" dirty="0"/>
              <a:t>To illustrate these ideas, to consider a particular agent component, such as the one that deals with "</a:t>
            </a:r>
            <a:r>
              <a:rPr lang="en-IN" sz="2400" b="1" dirty="0"/>
              <a:t>What my actions do."</a:t>
            </a:r>
          </a:p>
        </p:txBody>
      </p:sp>
    </p:spTree>
    <p:extLst>
      <p:ext uri="{BB962C8B-B14F-4D97-AF65-F5344CB8AC3E}">
        <p14:creationId xmlns:p14="http://schemas.microsoft.com/office/powerpoint/2010/main" val="23060307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407941-62EF-48ED-9E91-96605F11DFCA}"/>
              </a:ext>
            </a:extLst>
          </p:cNvPr>
          <p:cNvSpPr txBox="1"/>
          <p:nvPr/>
        </p:nvSpPr>
        <p:spPr>
          <a:xfrm>
            <a:off x="389467" y="246503"/>
            <a:ext cx="11514666" cy="1200329"/>
          </a:xfrm>
          <a:prstGeom prst="rect">
            <a:avLst/>
          </a:prstGeom>
          <a:noFill/>
        </p:spPr>
        <p:txBody>
          <a:bodyPr wrap="square">
            <a:spAutoFit/>
          </a:bodyPr>
          <a:lstStyle/>
          <a:p>
            <a:r>
              <a:rPr lang="en-US" sz="2400" dirty="0"/>
              <a:t>This component describes the </a:t>
            </a:r>
            <a:r>
              <a:rPr lang="en-US" sz="2400" b="1" dirty="0"/>
              <a:t>changes that might occur in the environment as the result of taking an action,</a:t>
            </a:r>
            <a:r>
              <a:rPr lang="en-US" sz="2400" dirty="0"/>
              <a:t> and </a:t>
            </a:r>
          </a:p>
          <a:p>
            <a:r>
              <a:rPr lang="en-US" sz="2400" dirty="0"/>
              <a:t>Figure provides </a:t>
            </a:r>
            <a:r>
              <a:rPr lang="en-US" sz="2400" b="1" dirty="0"/>
              <a:t>schematic depictions of how those transitions might be represented</a:t>
            </a:r>
            <a:endParaRPr lang="en-IN" sz="2400" b="1" dirty="0"/>
          </a:p>
        </p:txBody>
      </p:sp>
      <p:pic>
        <p:nvPicPr>
          <p:cNvPr id="5" name="Picture 4">
            <a:extLst>
              <a:ext uri="{FF2B5EF4-FFF2-40B4-BE49-F238E27FC236}">
                <a16:creationId xmlns:a16="http://schemas.microsoft.com/office/drawing/2014/main" id="{AFFAC2E2-D911-4E5E-A817-D7CB2F3CA234}"/>
              </a:ext>
            </a:extLst>
          </p:cNvPr>
          <p:cNvPicPr>
            <a:picLocks noChangeAspect="1"/>
          </p:cNvPicPr>
          <p:nvPr/>
        </p:nvPicPr>
        <p:blipFill>
          <a:blip r:embed="rId2"/>
          <a:stretch>
            <a:fillRect/>
          </a:stretch>
        </p:blipFill>
        <p:spPr>
          <a:xfrm>
            <a:off x="812801" y="1699971"/>
            <a:ext cx="10295466" cy="4235162"/>
          </a:xfrm>
          <a:prstGeom prst="rect">
            <a:avLst/>
          </a:prstGeom>
        </p:spPr>
      </p:pic>
    </p:spTree>
    <p:extLst>
      <p:ext uri="{BB962C8B-B14F-4D97-AF65-F5344CB8AC3E}">
        <p14:creationId xmlns:p14="http://schemas.microsoft.com/office/powerpoint/2010/main" val="23603650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61E778-B315-4ED0-A9C5-A82155CA3540}"/>
              </a:ext>
            </a:extLst>
          </p:cNvPr>
          <p:cNvSpPr txBox="1"/>
          <p:nvPr/>
        </p:nvSpPr>
        <p:spPr>
          <a:xfrm>
            <a:off x="406399" y="1028343"/>
            <a:ext cx="11176001" cy="4154984"/>
          </a:xfrm>
          <a:prstGeom prst="rect">
            <a:avLst/>
          </a:prstGeom>
          <a:noFill/>
        </p:spPr>
        <p:txBody>
          <a:bodyPr wrap="square">
            <a:spAutoFit/>
          </a:bodyPr>
          <a:lstStyle/>
          <a:p>
            <a:r>
              <a:rPr lang="en-US" sz="2400" dirty="0"/>
              <a:t>In an </a:t>
            </a:r>
            <a:r>
              <a:rPr lang="en-US" sz="2400" b="1" dirty="0"/>
              <a:t>atomic representation each state of the world is indivisible</a:t>
            </a:r>
            <a:r>
              <a:rPr lang="en-US" sz="2400" dirty="0"/>
              <a:t>—it has </a:t>
            </a:r>
            <a:r>
              <a:rPr lang="en-US" sz="2400" b="1" dirty="0"/>
              <a:t>no internal structure.</a:t>
            </a:r>
          </a:p>
          <a:p>
            <a:endParaRPr lang="en-US" sz="2400" dirty="0"/>
          </a:p>
          <a:p>
            <a:r>
              <a:rPr lang="en-US" sz="2400" dirty="0"/>
              <a:t>Consider the </a:t>
            </a:r>
            <a:r>
              <a:rPr lang="en-US" sz="2400" b="1" dirty="0"/>
              <a:t>problem of finding a driving route from one end of a country to the other via some sequence of cities.</a:t>
            </a:r>
          </a:p>
          <a:p>
            <a:endParaRPr lang="en-US" sz="2400" dirty="0"/>
          </a:p>
          <a:p>
            <a:r>
              <a:rPr lang="en-US" sz="2400" dirty="0"/>
              <a:t>For the purposes of solving this problem, it may suffice </a:t>
            </a:r>
            <a:r>
              <a:rPr lang="en-US" sz="2400" b="1" dirty="0"/>
              <a:t>to reduce the state of world to just the name of the city we are in</a:t>
            </a:r>
            <a:r>
              <a:rPr lang="en-US" sz="2400" dirty="0"/>
              <a:t>—a single atom of knowledge; a "black box" whose only property is that of being identical to or different from another black box.</a:t>
            </a:r>
          </a:p>
          <a:p>
            <a:endParaRPr lang="en-US" sz="2400" dirty="0"/>
          </a:p>
          <a:p>
            <a:r>
              <a:rPr lang="en-US" sz="2400" dirty="0" err="1"/>
              <a:t>Eg</a:t>
            </a:r>
            <a:r>
              <a:rPr lang="en-US" sz="2400" dirty="0"/>
              <a:t>: Algorithms underlying search and game-playing , Hidden Markov models</a:t>
            </a:r>
            <a:endParaRPr lang="en-IN" sz="2400" dirty="0"/>
          </a:p>
        </p:txBody>
      </p:sp>
    </p:spTree>
    <p:extLst>
      <p:ext uri="{BB962C8B-B14F-4D97-AF65-F5344CB8AC3E}">
        <p14:creationId xmlns:p14="http://schemas.microsoft.com/office/powerpoint/2010/main" val="33060814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1E9BAE-8512-4FF2-B3E8-DA0B8B253F61}"/>
              </a:ext>
            </a:extLst>
          </p:cNvPr>
          <p:cNvSpPr txBox="1"/>
          <p:nvPr/>
        </p:nvSpPr>
        <p:spPr>
          <a:xfrm>
            <a:off x="397933" y="197346"/>
            <a:ext cx="10473267" cy="5632311"/>
          </a:xfrm>
          <a:prstGeom prst="rect">
            <a:avLst/>
          </a:prstGeom>
          <a:noFill/>
        </p:spPr>
        <p:txBody>
          <a:bodyPr wrap="square">
            <a:spAutoFit/>
          </a:bodyPr>
          <a:lstStyle/>
          <a:p>
            <a:r>
              <a:rPr lang="en-US" sz="2400" dirty="0"/>
              <a:t>Now consider a </a:t>
            </a:r>
            <a:r>
              <a:rPr lang="en-US" sz="2400" b="1" dirty="0"/>
              <a:t>higher-fidelity description for the same problem</a:t>
            </a:r>
            <a:r>
              <a:rPr lang="en-US" sz="2400" dirty="0"/>
              <a:t>, where we need to be </a:t>
            </a:r>
            <a:r>
              <a:rPr lang="en-US" sz="2400" b="1" dirty="0"/>
              <a:t>concerned with more than just atomic location in one city or another; we might need to pay attention to </a:t>
            </a:r>
          </a:p>
          <a:p>
            <a:endParaRPr lang="en-US" sz="2400" b="1" dirty="0"/>
          </a:p>
          <a:p>
            <a:r>
              <a:rPr lang="en-US" sz="2400" dirty="0"/>
              <a:t>how much gas is in the tank, </a:t>
            </a:r>
          </a:p>
          <a:p>
            <a:r>
              <a:rPr lang="en-US" sz="2400" dirty="0"/>
              <a:t>our current GPS coordinates,</a:t>
            </a:r>
          </a:p>
          <a:p>
            <a:r>
              <a:rPr lang="en-US" sz="2400" dirty="0"/>
              <a:t>whether or not the oil warning light is working,</a:t>
            </a:r>
          </a:p>
          <a:p>
            <a:r>
              <a:rPr lang="en-US" sz="2400" dirty="0"/>
              <a:t>how much spare change we have for toll crossings,</a:t>
            </a:r>
          </a:p>
          <a:p>
            <a:r>
              <a:rPr lang="en-US" sz="2400" dirty="0"/>
              <a:t>what station is on the radio, and so on.</a:t>
            </a:r>
          </a:p>
          <a:p>
            <a:endParaRPr lang="en-US" sz="2400" dirty="0"/>
          </a:p>
          <a:p>
            <a:r>
              <a:rPr lang="en-US" sz="2400" dirty="0"/>
              <a:t>A </a:t>
            </a:r>
            <a:r>
              <a:rPr lang="en-US" sz="2400" b="1" dirty="0"/>
              <a:t>factored representation splits up each state into a fixed set of variables or attributes, each of which can have a value.</a:t>
            </a:r>
          </a:p>
          <a:p>
            <a:endParaRPr lang="en-US" sz="2400" dirty="0"/>
          </a:p>
          <a:p>
            <a:r>
              <a:rPr lang="en-US" sz="2400" dirty="0" err="1"/>
              <a:t>Eg</a:t>
            </a:r>
            <a:r>
              <a:rPr lang="en-US" sz="2400" dirty="0"/>
              <a:t>: constraint satisfaction algorithms , propositional logic , planning, Bayesian networks and the machine learning</a:t>
            </a:r>
            <a:endParaRPr lang="en-IN" sz="2400" dirty="0"/>
          </a:p>
        </p:txBody>
      </p:sp>
    </p:spTree>
    <p:extLst>
      <p:ext uri="{BB962C8B-B14F-4D97-AF65-F5344CB8AC3E}">
        <p14:creationId xmlns:p14="http://schemas.microsoft.com/office/powerpoint/2010/main" val="2508826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5F7617-BF3A-0632-19E3-8BBD5CA80E92}"/>
              </a:ext>
            </a:extLst>
          </p:cNvPr>
          <p:cNvSpPr txBox="1"/>
          <p:nvPr/>
        </p:nvSpPr>
        <p:spPr>
          <a:xfrm>
            <a:off x="383176" y="723539"/>
            <a:ext cx="11138263" cy="1938992"/>
          </a:xfrm>
          <a:prstGeom prst="rect">
            <a:avLst/>
          </a:prstGeom>
          <a:noFill/>
        </p:spPr>
        <p:txBody>
          <a:bodyPr wrap="square">
            <a:spAutoFit/>
          </a:bodyPr>
          <a:lstStyle/>
          <a:p>
            <a:r>
              <a:rPr lang="en-US" sz="2400" dirty="0"/>
              <a:t>The </a:t>
            </a:r>
            <a:r>
              <a:rPr lang="en-US" sz="2400" b="1" dirty="0"/>
              <a:t>interdisciplinary field of cognitive science --brings together </a:t>
            </a:r>
          </a:p>
          <a:p>
            <a:pPr marL="342900" indent="-342900">
              <a:buFont typeface="Arial" panose="020B0604020202020204" pitchFamily="34" charset="0"/>
              <a:buChar char="•"/>
            </a:pPr>
            <a:r>
              <a:rPr lang="en-US" sz="2400" b="1" dirty="0"/>
              <a:t>             computer models from AI and </a:t>
            </a:r>
          </a:p>
          <a:p>
            <a:pPr marL="342900" indent="-342900">
              <a:buFont typeface="Arial" panose="020B0604020202020204" pitchFamily="34" charset="0"/>
              <a:buChar char="•"/>
            </a:pPr>
            <a:r>
              <a:rPr lang="en-US" sz="2400" b="1" dirty="0"/>
              <a:t>             experimental techniques from psychology </a:t>
            </a:r>
          </a:p>
          <a:p>
            <a:endParaRPr lang="en-US" sz="2400" b="1" dirty="0"/>
          </a:p>
          <a:p>
            <a:r>
              <a:rPr lang="en-US" sz="2400" b="1" dirty="0"/>
              <a:t>                         --to construct precise and testable theories of the human mind</a:t>
            </a:r>
            <a:endParaRPr lang="en-IN" sz="2400" b="1" dirty="0"/>
          </a:p>
        </p:txBody>
      </p:sp>
    </p:spTree>
    <p:extLst>
      <p:ext uri="{BB962C8B-B14F-4D97-AF65-F5344CB8AC3E}">
        <p14:creationId xmlns:p14="http://schemas.microsoft.com/office/powerpoint/2010/main" val="661779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96E759-0219-4B05-82D6-FA79860B99D8}"/>
              </a:ext>
            </a:extLst>
          </p:cNvPr>
          <p:cNvSpPr txBox="1"/>
          <p:nvPr/>
        </p:nvSpPr>
        <p:spPr>
          <a:xfrm>
            <a:off x="491067" y="1028343"/>
            <a:ext cx="11015133" cy="4154984"/>
          </a:xfrm>
          <a:prstGeom prst="rect">
            <a:avLst/>
          </a:prstGeom>
          <a:noFill/>
        </p:spPr>
        <p:txBody>
          <a:bodyPr wrap="square">
            <a:spAutoFit/>
          </a:bodyPr>
          <a:lstStyle/>
          <a:p>
            <a:r>
              <a:rPr lang="en-US" sz="2400" dirty="0"/>
              <a:t>For many purposes, </a:t>
            </a:r>
            <a:r>
              <a:rPr lang="en-US" sz="2400" b="1" dirty="0"/>
              <a:t>we need to understand the world as having things in it that are related to each other, not just variables with values.</a:t>
            </a:r>
          </a:p>
          <a:p>
            <a:endParaRPr lang="en-US" sz="2400" dirty="0"/>
          </a:p>
          <a:p>
            <a:r>
              <a:rPr lang="en-US" sz="2400" dirty="0"/>
              <a:t>For example, we might notice that </a:t>
            </a:r>
            <a:r>
              <a:rPr lang="en-US" sz="2400" b="1" dirty="0"/>
              <a:t>a large truck ahead of us is reversing into the driveway of a dairy farm but a cow has got loose and is blocking the truck's path.</a:t>
            </a:r>
          </a:p>
          <a:p>
            <a:endParaRPr lang="en-US" sz="2400" b="1" dirty="0"/>
          </a:p>
          <a:p>
            <a:r>
              <a:rPr lang="en-US" sz="2400" dirty="0"/>
              <a:t>A </a:t>
            </a:r>
            <a:r>
              <a:rPr lang="en-US" sz="2400" b="1" dirty="0"/>
              <a:t>factored representation is unlikely to be pre-equipped </a:t>
            </a:r>
            <a:r>
              <a:rPr lang="en-US" sz="2400" dirty="0"/>
              <a:t>with the attribute “</a:t>
            </a:r>
            <a:r>
              <a:rPr lang="en-US" sz="2400" dirty="0" err="1"/>
              <a:t>Truckaheadbackingintocow</a:t>
            </a:r>
            <a:r>
              <a:rPr lang="en-US" sz="2400" dirty="0"/>
              <a:t>” value true or false</a:t>
            </a:r>
          </a:p>
          <a:p>
            <a:endParaRPr lang="en-US" sz="2400" dirty="0"/>
          </a:p>
          <a:p>
            <a:r>
              <a:rPr lang="en-US" sz="2400" dirty="0"/>
              <a:t>Instead, </a:t>
            </a:r>
            <a:r>
              <a:rPr lang="en-US" sz="2400" b="1" dirty="0"/>
              <a:t>we would need a structured representation</a:t>
            </a:r>
            <a:r>
              <a:rPr lang="en-US" sz="2400" dirty="0"/>
              <a:t>, in which </a:t>
            </a:r>
            <a:r>
              <a:rPr lang="en-US" sz="2400" b="1" dirty="0"/>
              <a:t>objects such as cows and trucks and their various and varying relationships can be described </a:t>
            </a:r>
            <a:r>
              <a:rPr lang="en-US" sz="2400" dirty="0"/>
              <a:t>explicitly.</a:t>
            </a:r>
            <a:endParaRPr lang="en-IN" sz="2400" dirty="0"/>
          </a:p>
        </p:txBody>
      </p:sp>
    </p:spTree>
    <p:extLst>
      <p:ext uri="{BB962C8B-B14F-4D97-AF65-F5344CB8AC3E}">
        <p14:creationId xmlns:p14="http://schemas.microsoft.com/office/powerpoint/2010/main" val="817939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AB9CE8-3236-21CE-C01D-E070811DC114}"/>
              </a:ext>
            </a:extLst>
          </p:cNvPr>
          <p:cNvSpPr txBox="1"/>
          <p:nvPr/>
        </p:nvSpPr>
        <p:spPr>
          <a:xfrm>
            <a:off x="-627017" y="602396"/>
            <a:ext cx="11713028" cy="772071"/>
          </a:xfrm>
          <a:prstGeom prst="rect">
            <a:avLst/>
          </a:prstGeom>
          <a:noFill/>
        </p:spPr>
        <p:txBody>
          <a:bodyPr wrap="square">
            <a:spAutoFit/>
          </a:bodyPr>
          <a:lstStyle/>
          <a:p>
            <a:pPr marL="2266950" marR="5080" indent="999490">
              <a:lnSpc>
                <a:spcPts val="5750"/>
              </a:lnSpc>
              <a:spcBef>
                <a:spcPts val="210"/>
              </a:spcBef>
            </a:pPr>
            <a:r>
              <a:rPr lang="en-IN" sz="3600" dirty="0">
                <a:solidFill>
                  <a:srgbClr val="660033"/>
                </a:solidFill>
              </a:rPr>
              <a:t>Chapter 3 </a:t>
            </a:r>
            <a:r>
              <a:rPr lang="en-IN" sz="3600" spc="5" dirty="0">
                <a:solidFill>
                  <a:srgbClr val="660033"/>
                </a:solidFill>
              </a:rPr>
              <a:t> </a:t>
            </a:r>
            <a:r>
              <a:rPr lang="en-IN" sz="3600" spc="-5" dirty="0">
                <a:solidFill>
                  <a:srgbClr val="660033"/>
                </a:solidFill>
              </a:rPr>
              <a:t>Solving Problems by Searching</a:t>
            </a:r>
            <a:endParaRPr lang="en-IN" sz="3600" dirty="0"/>
          </a:p>
        </p:txBody>
      </p:sp>
      <p:sp>
        <p:nvSpPr>
          <p:cNvPr id="5" name="TextBox 4">
            <a:extLst>
              <a:ext uri="{FF2B5EF4-FFF2-40B4-BE49-F238E27FC236}">
                <a16:creationId xmlns:a16="http://schemas.microsoft.com/office/drawing/2014/main" id="{65FA333F-810B-E599-E951-FA1E752AB8F9}"/>
              </a:ext>
            </a:extLst>
          </p:cNvPr>
          <p:cNvSpPr txBox="1"/>
          <p:nvPr/>
        </p:nvSpPr>
        <p:spPr>
          <a:xfrm>
            <a:off x="322217" y="1793018"/>
            <a:ext cx="11713028" cy="4832092"/>
          </a:xfrm>
          <a:prstGeom prst="rect">
            <a:avLst/>
          </a:prstGeom>
          <a:noFill/>
        </p:spPr>
        <p:txBody>
          <a:bodyPr wrap="square">
            <a:spAutoFit/>
          </a:bodyPr>
          <a:lstStyle/>
          <a:p>
            <a:pPr marL="457200" indent="-457200">
              <a:buFont typeface="Arial" panose="020B0604020202020204" pitchFamily="34" charset="0"/>
              <a:buChar char="•"/>
            </a:pPr>
            <a:r>
              <a:rPr lang="en-US" sz="2800" dirty="0"/>
              <a:t>We see how an agent can find a sequence of actions that achieves its goals when no single action will do.</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b="1" dirty="0"/>
              <a:t>Reflex agents</a:t>
            </a:r>
            <a:r>
              <a:rPr lang="en-US" sz="2800" dirty="0"/>
              <a:t>, which base their actions on a direct </a:t>
            </a:r>
            <a:r>
              <a:rPr lang="en-US" sz="2800" b="1" dirty="0"/>
              <a:t>mapping from states to actions.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 Such agents </a:t>
            </a:r>
            <a:r>
              <a:rPr lang="en-US" sz="2800" b="1" dirty="0"/>
              <a:t>cannot operate well in environments for which this mapping would be too large</a:t>
            </a:r>
            <a:r>
              <a:rPr lang="en-US" sz="2800" dirty="0"/>
              <a:t> to store and would take too long to learn.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b="1" dirty="0"/>
              <a:t>Goal-based agents</a:t>
            </a:r>
            <a:r>
              <a:rPr lang="en-US" sz="2800" dirty="0"/>
              <a:t>, on the other hand, </a:t>
            </a:r>
            <a:r>
              <a:rPr lang="en-US" sz="2800" b="1" dirty="0"/>
              <a:t>consider future actions and the desirability of their outcomes</a:t>
            </a:r>
            <a:endParaRPr lang="en-IN" sz="2800" b="1" dirty="0"/>
          </a:p>
        </p:txBody>
      </p:sp>
    </p:spTree>
    <p:extLst>
      <p:ext uri="{BB962C8B-B14F-4D97-AF65-F5344CB8AC3E}">
        <p14:creationId xmlns:p14="http://schemas.microsoft.com/office/powerpoint/2010/main" val="6575029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A6703C-B165-CE8D-A84D-AFC549889C5C}"/>
              </a:ext>
            </a:extLst>
          </p:cNvPr>
          <p:cNvSpPr txBox="1"/>
          <p:nvPr/>
        </p:nvSpPr>
        <p:spPr>
          <a:xfrm>
            <a:off x="121919" y="0"/>
            <a:ext cx="11930743" cy="6986528"/>
          </a:xfrm>
          <a:prstGeom prst="rect">
            <a:avLst/>
          </a:prstGeom>
          <a:noFill/>
        </p:spPr>
        <p:txBody>
          <a:bodyPr wrap="square">
            <a:spAutoFit/>
          </a:bodyPr>
          <a:lstStyle/>
          <a:p>
            <a:pPr algn="just"/>
            <a:r>
              <a:rPr lang="en-US" sz="2800" dirty="0"/>
              <a:t>one kind of </a:t>
            </a:r>
            <a:r>
              <a:rPr lang="en-US" sz="2800" b="1" dirty="0"/>
              <a:t>goal-based agent </a:t>
            </a:r>
            <a:r>
              <a:rPr lang="en-US" sz="2800" dirty="0"/>
              <a:t>called a </a:t>
            </a:r>
            <a:r>
              <a:rPr lang="en-US" sz="2800" b="1" dirty="0"/>
              <a:t>problem-solving agent. </a:t>
            </a:r>
          </a:p>
          <a:p>
            <a:pPr algn="just"/>
            <a:endParaRPr lang="en-US" sz="2800" dirty="0"/>
          </a:p>
          <a:p>
            <a:pPr algn="just"/>
            <a:r>
              <a:rPr lang="en-US" sz="2800" b="1" dirty="0"/>
              <a:t>Problem-solving agents use atomic representations</a:t>
            </a:r>
            <a:r>
              <a:rPr lang="en-US" sz="2800" dirty="0"/>
              <a:t>, that is, </a:t>
            </a:r>
            <a:r>
              <a:rPr lang="en-US" sz="2800" b="1" dirty="0"/>
              <a:t>states of the world are considered as wholes,</a:t>
            </a:r>
            <a:r>
              <a:rPr lang="en-US" sz="2800" dirty="0"/>
              <a:t> with </a:t>
            </a:r>
            <a:r>
              <a:rPr lang="en-US" sz="2800" b="1" dirty="0"/>
              <a:t>no internal structure visible </a:t>
            </a:r>
            <a:r>
              <a:rPr lang="en-US" sz="2800" dirty="0"/>
              <a:t>to the </a:t>
            </a:r>
            <a:r>
              <a:rPr lang="en-US" sz="2800" b="1" dirty="0"/>
              <a:t>problem solving algorithms</a:t>
            </a:r>
          </a:p>
          <a:p>
            <a:pPr algn="just"/>
            <a:endParaRPr lang="en-US" sz="2800" dirty="0"/>
          </a:p>
          <a:p>
            <a:pPr algn="just"/>
            <a:r>
              <a:rPr lang="en-US" sz="2800" dirty="0"/>
              <a:t>Our </a:t>
            </a:r>
            <a:r>
              <a:rPr lang="en-US" sz="2800" b="1" dirty="0"/>
              <a:t>discussion of problem solving </a:t>
            </a:r>
            <a:r>
              <a:rPr lang="en-US" sz="2800" dirty="0"/>
              <a:t>begins with </a:t>
            </a:r>
          </a:p>
          <a:p>
            <a:pPr marL="457200" indent="-457200" algn="just">
              <a:buFont typeface="Arial" panose="020B0604020202020204" pitchFamily="34" charset="0"/>
              <a:buChar char="•"/>
            </a:pPr>
            <a:r>
              <a:rPr lang="en-US" sz="2800" b="1" dirty="0"/>
              <a:t>precise definitions of problems and their solutions</a:t>
            </a:r>
            <a:endParaRPr lang="en-US" sz="2800" dirty="0"/>
          </a:p>
          <a:p>
            <a:pPr marL="457200" indent="-457200" algn="just">
              <a:buFont typeface="Arial" panose="020B0604020202020204" pitchFamily="34" charset="0"/>
              <a:buChar char="•"/>
            </a:pPr>
            <a:r>
              <a:rPr lang="en-US" sz="2800" b="1" dirty="0"/>
              <a:t>Describe several general-purpose search algorithms</a:t>
            </a:r>
            <a:r>
              <a:rPr lang="en-US" sz="2800" dirty="0"/>
              <a:t> that can be </a:t>
            </a:r>
            <a:r>
              <a:rPr lang="en-US" sz="2800" b="1" dirty="0"/>
              <a:t>used to solve these problems. </a:t>
            </a:r>
          </a:p>
          <a:p>
            <a:pPr algn="just"/>
            <a:endParaRPr lang="en-US" sz="2800" dirty="0"/>
          </a:p>
          <a:p>
            <a:pPr algn="just"/>
            <a:r>
              <a:rPr lang="en-US" sz="2800" dirty="0"/>
              <a:t>We will see several </a:t>
            </a:r>
            <a:r>
              <a:rPr lang="en-US" sz="2800" b="1" dirty="0"/>
              <a:t>uninformed search algorithms</a:t>
            </a:r>
            <a:r>
              <a:rPr lang="en-US" sz="2800" dirty="0"/>
              <a:t>—algorithms that are </a:t>
            </a:r>
            <a:r>
              <a:rPr lang="en-US" sz="2800" b="1" dirty="0"/>
              <a:t>given no information about the problem other than its definition.</a:t>
            </a:r>
          </a:p>
          <a:p>
            <a:pPr algn="just"/>
            <a:endParaRPr lang="en-US" sz="2800" b="1" dirty="0"/>
          </a:p>
          <a:p>
            <a:pPr algn="just"/>
            <a:r>
              <a:rPr lang="en-US" sz="2800" dirty="0"/>
              <a:t> </a:t>
            </a:r>
            <a:r>
              <a:rPr lang="en-US" sz="2800" b="1" dirty="0"/>
              <a:t>Informed search algorithms</a:t>
            </a:r>
            <a:r>
              <a:rPr lang="en-US" sz="2800" dirty="0"/>
              <a:t>, on the other hand, can do </a:t>
            </a:r>
            <a:r>
              <a:rPr lang="en-US" sz="2800" b="1" dirty="0"/>
              <a:t>quite well given some guidance on where to look for solutions</a:t>
            </a:r>
            <a:endParaRPr lang="en-IN" sz="2800" b="1" dirty="0"/>
          </a:p>
        </p:txBody>
      </p:sp>
    </p:spTree>
    <p:extLst>
      <p:ext uri="{BB962C8B-B14F-4D97-AF65-F5344CB8AC3E}">
        <p14:creationId xmlns:p14="http://schemas.microsoft.com/office/powerpoint/2010/main" val="23982751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10CA8F-938C-2BF2-6D67-16165DD02B72}"/>
              </a:ext>
            </a:extLst>
          </p:cNvPr>
          <p:cNvSpPr txBox="1"/>
          <p:nvPr/>
        </p:nvSpPr>
        <p:spPr>
          <a:xfrm>
            <a:off x="78377" y="94008"/>
            <a:ext cx="6096000" cy="584775"/>
          </a:xfrm>
          <a:prstGeom prst="rect">
            <a:avLst/>
          </a:prstGeom>
          <a:noFill/>
        </p:spPr>
        <p:txBody>
          <a:bodyPr wrap="square">
            <a:spAutoFit/>
          </a:bodyPr>
          <a:lstStyle/>
          <a:p>
            <a:r>
              <a:rPr lang="en-IN" sz="3200" dirty="0"/>
              <a:t>Problem Solving Agents</a:t>
            </a:r>
          </a:p>
        </p:txBody>
      </p:sp>
      <p:sp>
        <p:nvSpPr>
          <p:cNvPr id="5" name="TextBox 4">
            <a:extLst>
              <a:ext uri="{FF2B5EF4-FFF2-40B4-BE49-F238E27FC236}">
                <a16:creationId xmlns:a16="http://schemas.microsoft.com/office/drawing/2014/main" id="{E16177D6-3CEB-05AC-80F5-16A1B6F33A7E}"/>
              </a:ext>
            </a:extLst>
          </p:cNvPr>
          <p:cNvSpPr txBox="1"/>
          <p:nvPr/>
        </p:nvSpPr>
        <p:spPr>
          <a:xfrm>
            <a:off x="78377" y="820392"/>
            <a:ext cx="11878492" cy="7263527"/>
          </a:xfrm>
          <a:prstGeom prst="rect">
            <a:avLst/>
          </a:prstGeom>
          <a:noFill/>
        </p:spPr>
        <p:txBody>
          <a:bodyPr wrap="square">
            <a:spAutoFit/>
          </a:bodyPr>
          <a:lstStyle/>
          <a:p>
            <a:r>
              <a:rPr lang="en-US" sz="2800" b="1" dirty="0"/>
              <a:t>Intelligent agents </a:t>
            </a:r>
            <a:r>
              <a:rPr lang="en-US" sz="2800" dirty="0"/>
              <a:t>are supposed to </a:t>
            </a:r>
            <a:r>
              <a:rPr lang="en-US" sz="2800" b="1" dirty="0"/>
              <a:t>maximize their performance measure</a:t>
            </a:r>
            <a:r>
              <a:rPr lang="en-US" sz="2800" dirty="0"/>
              <a:t>.</a:t>
            </a:r>
          </a:p>
          <a:p>
            <a:endParaRPr lang="en-US" sz="2800" dirty="0"/>
          </a:p>
          <a:p>
            <a:r>
              <a:rPr lang="en-US" sz="2800" dirty="0"/>
              <a:t> </a:t>
            </a:r>
            <a:r>
              <a:rPr lang="en-US" sz="2800" b="1" dirty="0"/>
              <a:t>Achieving this </a:t>
            </a:r>
            <a:r>
              <a:rPr lang="en-US" sz="2800" dirty="0"/>
              <a:t>is sometimes </a:t>
            </a:r>
            <a:r>
              <a:rPr lang="en-US" sz="2800" b="1" dirty="0"/>
              <a:t>simplified</a:t>
            </a:r>
            <a:r>
              <a:rPr lang="en-US" sz="2800" dirty="0"/>
              <a:t> if the agent can </a:t>
            </a:r>
            <a:r>
              <a:rPr lang="en-US" sz="2800" b="1" dirty="0"/>
              <a:t>adopt a goal and aim at satisfying it.</a:t>
            </a:r>
          </a:p>
          <a:p>
            <a:endParaRPr lang="en-US" sz="2800" dirty="0"/>
          </a:p>
          <a:p>
            <a:r>
              <a:rPr lang="en-US" sz="2800" dirty="0"/>
              <a:t>Let us look at why and how an agent might do this</a:t>
            </a:r>
          </a:p>
          <a:p>
            <a:endParaRPr lang="en-US" sz="2800" dirty="0"/>
          </a:p>
          <a:p>
            <a:r>
              <a:rPr lang="en-US" sz="2800" b="1" dirty="0"/>
              <a:t>Agent in the city of Arad</a:t>
            </a:r>
            <a:r>
              <a:rPr lang="en-US" sz="2800" dirty="0"/>
              <a:t>, </a:t>
            </a:r>
            <a:r>
              <a:rPr lang="en-US" sz="2800" b="1" dirty="0"/>
              <a:t>Romania</a:t>
            </a:r>
            <a:r>
              <a:rPr lang="en-US" sz="2800" dirty="0"/>
              <a:t>, enjoying a </a:t>
            </a:r>
            <a:r>
              <a:rPr lang="en-US" sz="2800" b="1" dirty="0"/>
              <a:t>touring holiday</a:t>
            </a:r>
          </a:p>
          <a:p>
            <a:pPr marL="457200" indent="-457200">
              <a:buFont typeface="Arial" panose="020B0604020202020204" pitchFamily="34" charset="0"/>
              <a:buChar char="•"/>
            </a:pPr>
            <a:r>
              <a:rPr lang="en-US" sz="2800" dirty="0"/>
              <a:t>Performance measure: it </a:t>
            </a:r>
            <a:r>
              <a:rPr lang="en-US" sz="2800" b="1" dirty="0"/>
              <a:t>wants to improve its suntan, improve its Romanian, take in the sights</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2800" b="1" dirty="0"/>
              <a:t>The decision problem is a complex</a:t>
            </a:r>
          </a:p>
          <a:p>
            <a:r>
              <a:rPr lang="en-US" sz="2800" dirty="0"/>
              <a:t>Suppose the </a:t>
            </a:r>
            <a:r>
              <a:rPr lang="en-US" sz="2800" b="1" dirty="0"/>
              <a:t>agent has a nonrefundable ticket to fly out of Bucharest </a:t>
            </a:r>
            <a:r>
              <a:rPr lang="en-US" sz="2800" dirty="0"/>
              <a:t>the following day. </a:t>
            </a:r>
          </a:p>
          <a:p>
            <a:endParaRPr lang="en-US" sz="2800" dirty="0"/>
          </a:p>
          <a:p>
            <a:r>
              <a:rPr lang="en-US" sz="2800" dirty="0"/>
              <a:t>. </a:t>
            </a:r>
          </a:p>
          <a:p>
            <a:endParaRPr lang="en-US" dirty="0"/>
          </a:p>
        </p:txBody>
      </p:sp>
    </p:spTree>
    <p:extLst>
      <p:ext uri="{BB962C8B-B14F-4D97-AF65-F5344CB8AC3E}">
        <p14:creationId xmlns:p14="http://schemas.microsoft.com/office/powerpoint/2010/main" val="40913223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DE5344-642F-9A60-01CE-9EDC33B91573}"/>
              </a:ext>
            </a:extLst>
          </p:cNvPr>
          <p:cNvSpPr txBox="1"/>
          <p:nvPr/>
        </p:nvSpPr>
        <p:spPr>
          <a:xfrm>
            <a:off x="182880" y="199016"/>
            <a:ext cx="11861074" cy="5539978"/>
          </a:xfrm>
          <a:prstGeom prst="rect">
            <a:avLst/>
          </a:prstGeom>
          <a:noFill/>
        </p:spPr>
        <p:txBody>
          <a:bodyPr wrap="square">
            <a:spAutoFit/>
          </a:bodyPr>
          <a:lstStyle/>
          <a:p>
            <a:endParaRPr lang="en-US" dirty="0"/>
          </a:p>
          <a:p>
            <a:pPr algn="just"/>
            <a:r>
              <a:rPr lang="en-US" sz="2800" dirty="0"/>
              <a:t>In that case, it </a:t>
            </a:r>
            <a:r>
              <a:rPr lang="en-US" sz="2800" b="1" dirty="0"/>
              <a:t>makes sense for the agent to adopt the goal of getting to Bucharest</a:t>
            </a:r>
          </a:p>
          <a:p>
            <a:pPr algn="just"/>
            <a:endParaRPr lang="en-US" sz="2800" dirty="0"/>
          </a:p>
          <a:p>
            <a:pPr algn="just"/>
            <a:r>
              <a:rPr lang="en-US" sz="2800" dirty="0"/>
              <a:t>Courses of </a:t>
            </a:r>
            <a:r>
              <a:rPr lang="en-US" sz="2800" b="1" dirty="0"/>
              <a:t>action that don’t reach Bucharest on time can be rejected </a:t>
            </a:r>
            <a:r>
              <a:rPr lang="en-US" sz="2800" dirty="0"/>
              <a:t>without further consideration and the </a:t>
            </a:r>
            <a:r>
              <a:rPr lang="en-US" sz="2800" b="1" dirty="0"/>
              <a:t>agent’s decision problem is greatly simplified </a:t>
            </a:r>
          </a:p>
          <a:p>
            <a:pPr algn="just"/>
            <a:endParaRPr lang="en-US" sz="2800" dirty="0"/>
          </a:p>
          <a:p>
            <a:pPr algn="just"/>
            <a:r>
              <a:rPr lang="en-US" sz="2800" dirty="0"/>
              <a:t>Goals </a:t>
            </a:r>
            <a:r>
              <a:rPr lang="en-US" sz="2800" b="1" dirty="0">
                <a:solidFill>
                  <a:srgbClr val="FF0000"/>
                </a:solidFill>
              </a:rPr>
              <a:t>help organize behavior by limiting the objectives that the agent is trying to achieve and hence the actions it needs to consider. </a:t>
            </a:r>
          </a:p>
          <a:p>
            <a:pPr algn="just"/>
            <a:endParaRPr lang="en-US" sz="2800" dirty="0"/>
          </a:p>
          <a:p>
            <a:pPr algn="just"/>
            <a:r>
              <a:rPr lang="en-US" sz="2800" dirty="0"/>
              <a:t>Therefore </a:t>
            </a:r>
            <a:r>
              <a:rPr lang="en-US" sz="2800" b="1" dirty="0"/>
              <a:t>Goal formulation, based on the current situation and the agent’s performance measure, is the first step in problem solving.</a:t>
            </a:r>
          </a:p>
          <a:p>
            <a:pPr algn="just"/>
            <a:endParaRPr lang="en-US" sz="2800" dirty="0"/>
          </a:p>
        </p:txBody>
      </p:sp>
    </p:spTree>
    <p:extLst>
      <p:ext uri="{BB962C8B-B14F-4D97-AF65-F5344CB8AC3E}">
        <p14:creationId xmlns:p14="http://schemas.microsoft.com/office/powerpoint/2010/main" val="37730752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BF592F-4AF3-A476-EF1C-3E4A9ACA0B9C}"/>
              </a:ext>
            </a:extLst>
          </p:cNvPr>
          <p:cNvSpPr txBox="1"/>
          <p:nvPr/>
        </p:nvSpPr>
        <p:spPr>
          <a:xfrm>
            <a:off x="670560" y="1290433"/>
            <a:ext cx="11312434" cy="2246769"/>
          </a:xfrm>
          <a:prstGeom prst="rect">
            <a:avLst/>
          </a:prstGeom>
          <a:noFill/>
        </p:spPr>
        <p:txBody>
          <a:bodyPr wrap="square">
            <a:spAutoFit/>
          </a:bodyPr>
          <a:lstStyle/>
          <a:p>
            <a:pPr algn="just"/>
            <a:r>
              <a:rPr lang="en-US" sz="2800" dirty="0"/>
              <a:t>Consider </a:t>
            </a:r>
            <a:r>
              <a:rPr lang="en-US" sz="2800" b="1" dirty="0"/>
              <a:t>a goal to be a set of world states</a:t>
            </a:r>
            <a:r>
              <a:rPr lang="en-US" sz="2800" dirty="0"/>
              <a:t>—exactly </a:t>
            </a:r>
            <a:r>
              <a:rPr lang="en-US" sz="2800" b="1" dirty="0"/>
              <a:t>those states in which the goal is satisfied. </a:t>
            </a:r>
          </a:p>
          <a:p>
            <a:pPr algn="just"/>
            <a:endParaRPr lang="en-US" sz="2800" dirty="0"/>
          </a:p>
          <a:p>
            <a:pPr algn="just"/>
            <a:r>
              <a:rPr lang="en-US" sz="2800" dirty="0"/>
              <a:t>The </a:t>
            </a:r>
            <a:r>
              <a:rPr lang="en-US" sz="2800" b="1" dirty="0"/>
              <a:t>agent’s task is to find out how to act, now and in the future, so that it reaches a goal state.</a:t>
            </a:r>
            <a:endParaRPr lang="en-IN" sz="2800" b="1" dirty="0"/>
          </a:p>
        </p:txBody>
      </p:sp>
    </p:spTree>
    <p:extLst>
      <p:ext uri="{BB962C8B-B14F-4D97-AF65-F5344CB8AC3E}">
        <p14:creationId xmlns:p14="http://schemas.microsoft.com/office/powerpoint/2010/main" val="20304380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0F2F0E-B1ED-99D1-3D39-B0AF5B1DCA83}"/>
              </a:ext>
            </a:extLst>
          </p:cNvPr>
          <p:cNvSpPr txBox="1"/>
          <p:nvPr/>
        </p:nvSpPr>
        <p:spPr>
          <a:xfrm>
            <a:off x="-1" y="0"/>
            <a:ext cx="12192001" cy="8556188"/>
          </a:xfrm>
          <a:prstGeom prst="rect">
            <a:avLst/>
          </a:prstGeom>
          <a:noFill/>
        </p:spPr>
        <p:txBody>
          <a:bodyPr wrap="square">
            <a:spAutoFit/>
          </a:bodyPr>
          <a:lstStyle/>
          <a:p>
            <a:r>
              <a:rPr lang="en-US" sz="2800" dirty="0"/>
              <a:t>Problem Formulation:</a:t>
            </a:r>
          </a:p>
          <a:p>
            <a:endParaRPr lang="en-US" sz="2800" dirty="0"/>
          </a:p>
          <a:p>
            <a:pPr algn="just"/>
            <a:r>
              <a:rPr lang="en-US" sz="2800" dirty="0"/>
              <a:t>Problem formulation is the </a:t>
            </a:r>
            <a:r>
              <a:rPr lang="en-US" sz="2800" b="1" dirty="0"/>
              <a:t>process of deciding what actions  and states to consider, given a goal.</a:t>
            </a:r>
          </a:p>
          <a:p>
            <a:pPr algn="just"/>
            <a:endParaRPr lang="en-US" sz="2800" dirty="0"/>
          </a:p>
          <a:p>
            <a:pPr algn="just"/>
            <a:r>
              <a:rPr lang="en-US" sz="2800" dirty="0"/>
              <a:t>Suppose the </a:t>
            </a:r>
            <a:r>
              <a:rPr lang="en-US" sz="2800" b="1" dirty="0"/>
              <a:t>agent has a map of Romania</a:t>
            </a:r>
            <a:r>
              <a:rPr lang="en-US" sz="2800" dirty="0"/>
              <a:t>. </a:t>
            </a:r>
          </a:p>
          <a:p>
            <a:pPr algn="just"/>
            <a:endParaRPr lang="en-US" sz="2800" dirty="0"/>
          </a:p>
          <a:p>
            <a:pPr algn="just"/>
            <a:r>
              <a:rPr lang="en-US" sz="2800" dirty="0"/>
              <a:t>The point of a </a:t>
            </a:r>
            <a:r>
              <a:rPr lang="en-US" sz="2800" b="1" dirty="0"/>
              <a:t>map is to provide the agent with information about the states it might get itself into and the actions it can take.</a:t>
            </a:r>
            <a:r>
              <a:rPr lang="en-US" sz="2800" dirty="0"/>
              <a:t> </a:t>
            </a:r>
          </a:p>
          <a:p>
            <a:pPr algn="just"/>
            <a:endParaRPr lang="en-US" sz="2800" dirty="0"/>
          </a:p>
          <a:p>
            <a:pPr algn="just"/>
            <a:r>
              <a:rPr lang="en-US" sz="2800" b="1" dirty="0"/>
              <a:t>The agent can use this information,  to find a journey that eventually gets to Bucharest. </a:t>
            </a:r>
          </a:p>
          <a:p>
            <a:pPr algn="just"/>
            <a:endParaRPr lang="en-US" sz="2800" b="1" dirty="0"/>
          </a:p>
          <a:p>
            <a:pPr algn="just"/>
            <a:r>
              <a:rPr lang="en-US" sz="2800" dirty="0"/>
              <a:t>Once it </a:t>
            </a:r>
            <a:r>
              <a:rPr lang="en-US" sz="2800" b="1" dirty="0"/>
              <a:t>has found a path on the map from Arad to Bucharest, it can achieve its goal by carrying out the driving actions </a:t>
            </a:r>
          </a:p>
          <a:p>
            <a:pPr algn="just"/>
            <a:endParaRPr lang="en-US" sz="2800" dirty="0"/>
          </a:p>
          <a:p>
            <a:pPr algn="just"/>
            <a:r>
              <a:rPr lang="en-US" sz="2800" dirty="0"/>
              <a:t>In general, an agent with several immediate options of unknown value can decide what to do by first examining future actions that eventually lead to states of known value.</a:t>
            </a:r>
          </a:p>
          <a:p>
            <a:endParaRPr lang="en-US" dirty="0"/>
          </a:p>
        </p:txBody>
      </p:sp>
    </p:spTree>
    <p:extLst>
      <p:ext uri="{BB962C8B-B14F-4D97-AF65-F5344CB8AC3E}">
        <p14:creationId xmlns:p14="http://schemas.microsoft.com/office/powerpoint/2010/main" val="11955475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F96D98-2349-D3C5-4122-0C9492AD22DD}"/>
              </a:ext>
            </a:extLst>
          </p:cNvPr>
          <p:cNvSpPr txBox="1"/>
          <p:nvPr/>
        </p:nvSpPr>
        <p:spPr>
          <a:xfrm>
            <a:off x="1593669" y="1367135"/>
            <a:ext cx="8177348" cy="1815882"/>
          </a:xfrm>
          <a:prstGeom prst="rect">
            <a:avLst/>
          </a:prstGeom>
          <a:noFill/>
        </p:spPr>
        <p:txBody>
          <a:bodyPr wrap="square">
            <a:spAutoFit/>
          </a:bodyPr>
          <a:lstStyle/>
          <a:p>
            <a:pPr algn="just"/>
            <a:r>
              <a:rPr lang="en-US" sz="2800" dirty="0">
                <a:solidFill>
                  <a:srgbClr val="FF0000"/>
                </a:solidFill>
              </a:rPr>
              <a:t>In general, an agent with several immediate options of unknown value can decide what to do by first examining future actions that eventually lead to states of known value.</a:t>
            </a:r>
          </a:p>
        </p:txBody>
      </p:sp>
    </p:spTree>
    <p:extLst>
      <p:ext uri="{BB962C8B-B14F-4D97-AF65-F5344CB8AC3E}">
        <p14:creationId xmlns:p14="http://schemas.microsoft.com/office/powerpoint/2010/main" val="23964068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B49008-B1E1-81C1-A03D-CE4CACE92ECC}"/>
              </a:ext>
            </a:extLst>
          </p:cNvPr>
          <p:cNvSpPr txBox="1"/>
          <p:nvPr/>
        </p:nvSpPr>
        <p:spPr>
          <a:xfrm>
            <a:off x="0" y="81286"/>
            <a:ext cx="12192000" cy="6401753"/>
          </a:xfrm>
          <a:prstGeom prst="rect">
            <a:avLst/>
          </a:prstGeom>
          <a:noFill/>
        </p:spPr>
        <p:txBody>
          <a:bodyPr wrap="square">
            <a:spAutoFit/>
          </a:bodyPr>
          <a:lstStyle/>
          <a:p>
            <a:r>
              <a:rPr lang="en-IN" sz="2800" dirty="0"/>
              <a:t>Properties of the environment</a:t>
            </a:r>
          </a:p>
          <a:p>
            <a:endParaRPr lang="en-IN" dirty="0"/>
          </a:p>
          <a:p>
            <a:pPr marL="457200" indent="-457200">
              <a:buFont typeface="Arial" panose="020B0604020202020204" pitchFamily="34" charset="0"/>
              <a:buChar char="•"/>
            </a:pPr>
            <a:r>
              <a:rPr lang="en-US" sz="2800" dirty="0"/>
              <a:t>The environment is </a:t>
            </a:r>
            <a:r>
              <a:rPr lang="en-US" sz="2800" b="1" dirty="0"/>
              <a:t>observable, so the agent always knows the current state. </a:t>
            </a:r>
            <a:r>
              <a:rPr lang="en-US" sz="2800" dirty="0"/>
              <a:t>For the agent driving in Romania, it’s reasonable to suppose that </a:t>
            </a:r>
            <a:r>
              <a:rPr lang="en-US" sz="2800" b="1" dirty="0"/>
              <a:t>each city on the map has a sign indicating its presence to arriving drivers.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We also assume the </a:t>
            </a:r>
            <a:r>
              <a:rPr lang="en-US" sz="2800" b="1" dirty="0"/>
              <a:t>environment is discrete, so at any given state there are only finitely many actions to choose from.</a:t>
            </a:r>
            <a:r>
              <a:rPr lang="en-US" sz="2800" dirty="0"/>
              <a:t> - each city is connected to a small number of other cities.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We will assume the </a:t>
            </a:r>
            <a:r>
              <a:rPr lang="en-US" sz="2800" b="1" dirty="0"/>
              <a:t>environment is known, so the agent knows which states are reached by each action</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 Finally, we assume that the </a:t>
            </a:r>
            <a:r>
              <a:rPr lang="en-US" sz="2800" b="1" dirty="0"/>
              <a:t>environment is deterministic, so each action has exactly one outcome</a:t>
            </a:r>
            <a:r>
              <a:rPr lang="en-US" b="1" dirty="0"/>
              <a:t>. </a:t>
            </a:r>
            <a:endParaRPr lang="en-IN" b="1" dirty="0"/>
          </a:p>
        </p:txBody>
      </p:sp>
    </p:spTree>
    <p:extLst>
      <p:ext uri="{BB962C8B-B14F-4D97-AF65-F5344CB8AC3E}">
        <p14:creationId xmlns:p14="http://schemas.microsoft.com/office/powerpoint/2010/main" val="21230529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C2CC22-8148-82F4-4E38-94E8B421178B}"/>
              </a:ext>
            </a:extLst>
          </p:cNvPr>
          <p:cNvSpPr txBox="1"/>
          <p:nvPr/>
        </p:nvSpPr>
        <p:spPr>
          <a:xfrm>
            <a:off x="193040" y="250875"/>
            <a:ext cx="11998960" cy="6124754"/>
          </a:xfrm>
          <a:prstGeom prst="rect">
            <a:avLst/>
          </a:prstGeom>
          <a:noFill/>
        </p:spPr>
        <p:txBody>
          <a:bodyPr wrap="square">
            <a:spAutoFit/>
          </a:bodyPr>
          <a:lstStyle/>
          <a:p>
            <a:pPr algn="just"/>
            <a:r>
              <a:rPr lang="en-US" sz="2800" b="1" dirty="0"/>
              <a:t>Under these assumptions, the solution to any problem is a fixed sequence of actions</a:t>
            </a:r>
          </a:p>
          <a:p>
            <a:pPr algn="just"/>
            <a:endParaRPr lang="en-US" sz="2800" dirty="0"/>
          </a:p>
          <a:p>
            <a:pPr algn="just"/>
            <a:r>
              <a:rPr lang="en-US" sz="2800" dirty="0"/>
              <a:t>The process of </a:t>
            </a:r>
            <a:r>
              <a:rPr lang="en-US" sz="2800" b="1" dirty="0"/>
              <a:t>looking for a sequence of actions that reaches the goal is called search. </a:t>
            </a:r>
          </a:p>
          <a:p>
            <a:pPr algn="just"/>
            <a:endParaRPr lang="en-US" sz="2800" dirty="0"/>
          </a:p>
          <a:p>
            <a:pPr algn="just"/>
            <a:r>
              <a:rPr lang="en-US" sz="2800" dirty="0"/>
              <a:t> </a:t>
            </a:r>
            <a:r>
              <a:rPr lang="en-US" sz="2800" dirty="0">
                <a:solidFill>
                  <a:srgbClr val="FF0000"/>
                </a:solidFill>
              </a:rPr>
              <a:t>A search algorithm takes a problem as input and returns a solution in the form of an action sequence. </a:t>
            </a:r>
          </a:p>
          <a:p>
            <a:pPr algn="just"/>
            <a:endParaRPr lang="en-US" sz="2800" dirty="0">
              <a:solidFill>
                <a:srgbClr val="FF0000"/>
              </a:solidFill>
            </a:endParaRPr>
          </a:p>
          <a:p>
            <a:pPr algn="just"/>
            <a:r>
              <a:rPr lang="en-US" sz="2800" dirty="0"/>
              <a:t>Once a </a:t>
            </a:r>
            <a:r>
              <a:rPr lang="en-US" sz="2800" b="1" dirty="0"/>
              <a:t>solution is found</a:t>
            </a:r>
            <a:r>
              <a:rPr lang="en-US" sz="2800" dirty="0"/>
              <a:t>, the </a:t>
            </a:r>
            <a:r>
              <a:rPr lang="en-US" sz="2800" b="1" dirty="0"/>
              <a:t>actions it recommends can be carried out</a:t>
            </a:r>
            <a:r>
              <a:rPr lang="en-US" sz="2800" dirty="0"/>
              <a:t>.</a:t>
            </a:r>
          </a:p>
          <a:p>
            <a:pPr algn="just"/>
            <a:endParaRPr lang="en-US" sz="2800" dirty="0"/>
          </a:p>
          <a:p>
            <a:pPr algn="just"/>
            <a:r>
              <a:rPr lang="en-US" sz="2800" dirty="0"/>
              <a:t> This is called the </a:t>
            </a:r>
            <a:r>
              <a:rPr lang="en-US" sz="2800" b="1" dirty="0"/>
              <a:t>execution phase</a:t>
            </a:r>
            <a:r>
              <a:rPr lang="en-US" sz="2800" dirty="0"/>
              <a:t>. </a:t>
            </a:r>
          </a:p>
          <a:p>
            <a:pPr algn="just"/>
            <a:endParaRPr lang="en-US" sz="2800" dirty="0"/>
          </a:p>
          <a:p>
            <a:pPr algn="just"/>
            <a:r>
              <a:rPr lang="en-US" sz="2800" dirty="0"/>
              <a:t>Thus, we have a simple </a:t>
            </a:r>
            <a:r>
              <a:rPr lang="en-US" sz="2800" dirty="0">
                <a:solidFill>
                  <a:srgbClr val="FF0000"/>
                </a:solidFill>
              </a:rPr>
              <a:t>“formulate, search, execute” design for the agent</a:t>
            </a:r>
            <a:endParaRPr lang="en-IN" sz="2800" dirty="0"/>
          </a:p>
        </p:txBody>
      </p:sp>
    </p:spTree>
    <p:extLst>
      <p:ext uri="{BB962C8B-B14F-4D97-AF65-F5344CB8AC3E}">
        <p14:creationId xmlns:p14="http://schemas.microsoft.com/office/powerpoint/2010/main" val="3257986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F81DEB-2B78-E4F4-94C3-2CFD83ABED25}"/>
              </a:ext>
            </a:extLst>
          </p:cNvPr>
          <p:cNvPicPr>
            <a:picLocks noChangeAspect="1"/>
          </p:cNvPicPr>
          <p:nvPr/>
        </p:nvPicPr>
        <p:blipFill>
          <a:blip r:embed="rId2"/>
          <a:stretch>
            <a:fillRect/>
          </a:stretch>
        </p:blipFill>
        <p:spPr>
          <a:xfrm>
            <a:off x="95334" y="836023"/>
            <a:ext cx="11530609" cy="5521234"/>
          </a:xfrm>
          <a:prstGeom prst="rect">
            <a:avLst/>
          </a:prstGeom>
        </p:spPr>
      </p:pic>
    </p:spTree>
    <p:extLst>
      <p:ext uri="{BB962C8B-B14F-4D97-AF65-F5344CB8AC3E}">
        <p14:creationId xmlns:p14="http://schemas.microsoft.com/office/powerpoint/2010/main" val="23547965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2C629-C469-A764-B77D-71328DA08E92}"/>
              </a:ext>
            </a:extLst>
          </p:cNvPr>
          <p:cNvPicPr>
            <a:picLocks noChangeAspect="1"/>
          </p:cNvPicPr>
          <p:nvPr/>
        </p:nvPicPr>
        <p:blipFill>
          <a:blip r:embed="rId2"/>
          <a:stretch>
            <a:fillRect/>
          </a:stretch>
        </p:blipFill>
        <p:spPr>
          <a:xfrm>
            <a:off x="148046" y="87086"/>
            <a:ext cx="12043954" cy="6770913"/>
          </a:xfrm>
          <a:prstGeom prst="rect">
            <a:avLst/>
          </a:prstGeom>
        </p:spPr>
      </p:pic>
    </p:spTree>
    <p:extLst>
      <p:ext uri="{BB962C8B-B14F-4D97-AF65-F5344CB8AC3E}">
        <p14:creationId xmlns:p14="http://schemas.microsoft.com/office/powerpoint/2010/main" val="25761434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2BEB6F-92F3-DAB7-FE3A-F6755B02A3AE}"/>
              </a:ext>
            </a:extLst>
          </p:cNvPr>
          <p:cNvSpPr txBox="1"/>
          <p:nvPr/>
        </p:nvSpPr>
        <p:spPr>
          <a:xfrm>
            <a:off x="203200" y="267454"/>
            <a:ext cx="11673840" cy="6555641"/>
          </a:xfrm>
          <a:prstGeom prst="rect">
            <a:avLst/>
          </a:prstGeom>
          <a:noFill/>
        </p:spPr>
        <p:txBody>
          <a:bodyPr wrap="square">
            <a:spAutoFit/>
          </a:bodyPr>
          <a:lstStyle/>
          <a:p>
            <a:pPr algn="just"/>
            <a:r>
              <a:rPr lang="en-IN" sz="2800" dirty="0"/>
              <a:t>Well-defined problems and solutions</a:t>
            </a:r>
          </a:p>
          <a:p>
            <a:pPr algn="just"/>
            <a:endParaRPr lang="en-IN" sz="2800" dirty="0"/>
          </a:p>
          <a:p>
            <a:pPr algn="just"/>
            <a:r>
              <a:rPr lang="en-IN" sz="2800" dirty="0"/>
              <a:t> </a:t>
            </a:r>
            <a:r>
              <a:rPr lang="en-US" sz="2800" dirty="0"/>
              <a:t>A </a:t>
            </a:r>
            <a:r>
              <a:rPr lang="en-US" sz="2800" b="1" dirty="0"/>
              <a:t>problem can be defined formally by five components</a:t>
            </a:r>
            <a:r>
              <a:rPr lang="en-US" sz="2800" dirty="0"/>
              <a:t>:</a:t>
            </a:r>
          </a:p>
          <a:p>
            <a:pPr algn="just"/>
            <a:endParaRPr lang="en-US" sz="2800" dirty="0"/>
          </a:p>
          <a:p>
            <a:pPr marL="342900" indent="-342900" algn="just">
              <a:buAutoNum type="arabicPeriod"/>
            </a:pPr>
            <a:r>
              <a:rPr lang="en-US" sz="2800" b="1" dirty="0"/>
              <a:t>Initial State</a:t>
            </a:r>
            <a:r>
              <a:rPr lang="en-US" sz="2800" dirty="0"/>
              <a:t>: The initial state that the </a:t>
            </a:r>
            <a:r>
              <a:rPr lang="en-US" sz="2800" b="1" dirty="0"/>
              <a:t>agent starts in</a:t>
            </a:r>
            <a:r>
              <a:rPr lang="en-US" sz="2800" dirty="0"/>
              <a:t>. For example, the initial state for our agent in Romania might be described as </a:t>
            </a:r>
            <a:r>
              <a:rPr lang="en-US" sz="2800" b="1" dirty="0"/>
              <a:t>In(Arad). </a:t>
            </a:r>
          </a:p>
          <a:p>
            <a:pPr algn="just"/>
            <a:endParaRPr lang="en-US" sz="2800" b="1" dirty="0"/>
          </a:p>
          <a:p>
            <a:pPr algn="just"/>
            <a:r>
              <a:rPr lang="en-US" sz="2800" b="1" dirty="0"/>
              <a:t>2. Action</a:t>
            </a:r>
            <a:r>
              <a:rPr lang="en-US" sz="2800" dirty="0"/>
              <a:t>- A </a:t>
            </a:r>
            <a:r>
              <a:rPr lang="en-US" sz="2800" b="1" dirty="0"/>
              <a:t>description of the possible actions available to the agent</a:t>
            </a:r>
            <a:r>
              <a:rPr lang="en-US" sz="2800" dirty="0"/>
              <a:t>. Given a particular </a:t>
            </a:r>
            <a:r>
              <a:rPr lang="en-US" sz="2800" b="1" dirty="0"/>
              <a:t>state s, ACTIONS(s) returns the set of actions </a:t>
            </a:r>
            <a:r>
              <a:rPr lang="en-US" sz="2800" dirty="0"/>
              <a:t>that can be executed in s.</a:t>
            </a:r>
          </a:p>
          <a:p>
            <a:pPr algn="just"/>
            <a:endParaRPr lang="en-US" sz="2800" dirty="0"/>
          </a:p>
          <a:p>
            <a:pPr algn="just"/>
            <a:r>
              <a:rPr lang="en-US" sz="2800" dirty="0"/>
              <a:t>     We say that each of these actions is applicable in s. </a:t>
            </a:r>
          </a:p>
          <a:p>
            <a:pPr algn="just"/>
            <a:endParaRPr lang="en-US" sz="2800" dirty="0"/>
          </a:p>
          <a:p>
            <a:pPr algn="just"/>
            <a:r>
              <a:rPr lang="en-US" sz="2800" dirty="0"/>
              <a:t>      For example, from the </a:t>
            </a:r>
            <a:r>
              <a:rPr lang="en-US" sz="2800" b="1" dirty="0"/>
              <a:t>state In(Arad), the applicable actions are {Go(Sibiu), Go(Timisoara), Go(</a:t>
            </a:r>
            <a:r>
              <a:rPr lang="en-US" sz="2800" b="1" dirty="0" err="1"/>
              <a:t>Zerind</a:t>
            </a:r>
            <a:r>
              <a:rPr lang="en-US" sz="2800" b="1" dirty="0"/>
              <a:t>)}.</a:t>
            </a:r>
          </a:p>
        </p:txBody>
      </p:sp>
    </p:spTree>
    <p:extLst>
      <p:ext uri="{BB962C8B-B14F-4D97-AF65-F5344CB8AC3E}">
        <p14:creationId xmlns:p14="http://schemas.microsoft.com/office/powerpoint/2010/main" val="16123623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417901-EC08-A651-18DB-C3D3E3BFE435}"/>
              </a:ext>
            </a:extLst>
          </p:cNvPr>
          <p:cNvSpPr txBox="1"/>
          <p:nvPr/>
        </p:nvSpPr>
        <p:spPr>
          <a:xfrm>
            <a:off x="335560" y="813733"/>
            <a:ext cx="11350304" cy="5262979"/>
          </a:xfrm>
          <a:prstGeom prst="rect">
            <a:avLst/>
          </a:prstGeom>
          <a:noFill/>
        </p:spPr>
        <p:txBody>
          <a:bodyPr wrap="square">
            <a:spAutoFit/>
          </a:bodyPr>
          <a:lstStyle/>
          <a:p>
            <a:pPr algn="just"/>
            <a:r>
              <a:rPr lang="en-US" sz="2800" b="1" dirty="0"/>
              <a:t>3. Transition Model:  </a:t>
            </a:r>
            <a:r>
              <a:rPr lang="en-US" sz="2800" dirty="0"/>
              <a:t>A </a:t>
            </a:r>
            <a:r>
              <a:rPr lang="en-US" sz="2800" b="1" dirty="0"/>
              <a:t>description of what each action does</a:t>
            </a:r>
            <a:r>
              <a:rPr lang="en-US" sz="2800" dirty="0"/>
              <a:t>; the </a:t>
            </a:r>
            <a:r>
              <a:rPr lang="en-US" sz="2800" b="1" dirty="0"/>
              <a:t>formal name for this is the transition model</a:t>
            </a:r>
            <a:r>
              <a:rPr lang="en-US" sz="2800" dirty="0"/>
              <a:t>, specified by a </a:t>
            </a:r>
            <a:r>
              <a:rPr lang="en-US" sz="2800" b="1" dirty="0"/>
              <a:t>function RESULT(s, a) that returns the state that results from doing action a in state s.</a:t>
            </a:r>
          </a:p>
          <a:p>
            <a:pPr algn="just"/>
            <a:endParaRPr lang="en-US" sz="2800" b="1" dirty="0"/>
          </a:p>
          <a:p>
            <a:pPr algn="just"/>
            <a:r>
              <a:rPr lang="en-US" sz="2800" dirty="0"/>
              <a:t>RESULT(In(Arad),Go(</a:t>
            </a:r>
            <a:r>
              <a:rPr lang="en-US" sz="2800" dirty="0" err="1"/>
              <a:t>Zerind</a:t>
            </a:r>
            <a:r>
              <a:rPr lang="en-US" sz="2800" dirty="0"/>
              <a:t>)) = In(</a:t>
            </a:r>
            <a:r>
              <a:rPr lang="en-US" sz="2800" dirty="0" err="1"/>
              <a:t>Zerind</a:t>
            </a:r>
            <a:r>
              <a:rPr lang="en-US" sz="2800" dirty="0"/>
              <a:t>)</a:t>
            </a:r>
          </a:p>
          <a:p>
            <a:pPr algn="just"/>
            <a:endParaRPr lang="en-US" sz="2800" dirty="0"/>
          </a:p>
          <a:p>
            <a:pPr algn="just"/>
            <a:r>
              <a:rPr lang="en-US" sz="2800" b="1" dirty="0"/>
              <a:t>4. State space- Together, the initial state, actions, and transition model implicitly define the state space of the problem</a:t>
            </a:r>
            <a:r>
              <a:rPr lang="en-US" sz="2800" dirty="0"/>
              <a:t>—the set of </a:t>
            </a:r>
            <a:r>
              <a:rPr lang="en-US" sz="2800" b="1" dirty="0"/>
              <a:t>all states reachable from the initial state by any sequence  of actions. </a:t>
            </a:r>
          </a:p>
          <a:p>
            <a:pPr algn="just"/>
            <a:endParaRPr lang="en-US" sz="2800" b="1" dirty="0"/>
          </a:p>
          <a:p>
            <a:pPr algn="just"/>
            <a:r>
              <a:rPr lang="en-US" sz="2800" dirty="0"/>
              <a:t>The state space forms a </a:t>
            </a:r>
            <a:r>
              <a:rPr lang="en-US" sz="2800" b="1" dirty="0"/>
              <a:t>directed network or graph </a:t>
            </a:r>
            <a:r>
              <a:rPr lang="en-US" sz="2800" dirty="0"/>
              <a:t>in which the nodes are states and the links between nodes are actions.</a:t>
            </a:r>
          </a:p>
        </p:txBody>
      </p:sp>
    </p:spTree>
    <p:extLst>
      <p:ext uri="{BB962C8B-B14F-4D97-AF65-F5344CB8AC3E}">
        <p14:creationId xmlns:p14="http://schemas.microsoft.com/office/powerpoint/2010/main" val="3385789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868B71-0C82-8F86-F55B-4C0556B33D90}"/>
              </a:ext>
            </a:extLst>
          </p:cNvPr>
          <p:cNvPicPr>
            <a:picLocks noChangeAspect="1"/>
          </p:cNvPicPr>
          <p:nvPr/>
        </p:nvPicPr>
        <p:blipFill>
          <a:blip r:embed="rId2"/>
          <a:stretch>
            <a:fillRect/>
          </a:stretch>
        </p:blipFill>
        <p:spPr>
          <a:xfrm>
            <a:off x="838899" y="572008"/>
            <a:ext cx="8305101" cy="5526788"/>
          </a:xfrm>
          <a:prstGeom prst="rect">
            <a:avLst/>
          </a:prstGeom>
        </p:spPr>
      </p:pic>
      <p:sp>
        <p:nvSpPr>
          <p:cNvPr id="5" name="TextBox 4">
            <a:extLst>
              <a:ext uri="{FF2B5EF4-FFF2-40B4-BE49-F238E27FC236}">
                <a16:creationId xmlns:a16="http://schemas.microsoft.com/office/drawing/2014/main" id="{A45BDADB-A947-A4B3-3739-F25FB45DAB39}"/>
              </a:ext>
            </a:extLst>
          </p:cNvPr>
          <p:cNvSpPr txBox="1"/>
          <p:nvPr/>
        </p:nvSpPr>
        <p:spPr>
          <a:xfrm>
            <a:off x="351965" y="6025554"/>
            <a:ext cx="10607040" cy="646331"/>
          </a:xfrm>
          <a:prstGeom prst="rect">
            <a:avLst/>
          </a:prstGeom>
          <a:noFill/>
        </p:spPr>
        <p:txBody>
          <a:bodyPr wrap="square">
            <a:spAutoFit/>
          </a:bodyPr>
          <a:lstStyle/>
          <a:p>
            <a:r>
              <a:rPr lang="en-US" dirty="0"/>
              <a:t>Interpreted as a state-space graph if we view each road as standing  for two driving actions, one in each direction</a:t>
            </a:r>
            <a:endParaRPr lang="en-IN" dirty="0"/>
          </a:p>
        </p:txBody>
      </p:sp>
    </p:spTree>
    <p:extLst>
      <p:ext uri="{BB962C8B-B14F-4D97-AF65-F5344CB8AC3E}">
        <p14:creationId xmlns:p14="http://schemas.microsoft.com/office/powerpoint/2010/main" val="26263043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1E2991-AE6E-5884-4390-9718A346DE4E}"/>
              </a:ext>
            </a:extLst>
          </p:cNvPr>
          <p:cNvSpPr txBox="1"/>
          <p:nvPr/>
        </p:nvSpPr>
        <p:spPr>
          <a:xfrm>
            <a:off x="273293" y="302359"/>
            <a:ext cx="11790076" cy="6555641"/>
          </a:xfrm>
          <a:prstGeom prst="rect">
            <a:avLst/>
          </a:prstGeom>
          <a:noFill/>
        </p:spPr>
        <p:txBody>
          <a:bodyPr wrap="square">
            <a:spAutoFit/>
          </a:bodyPr>
          <a:lstStyle/>
          <a:p>
            <a:pPr algn="just"/>
            <a:r>
              <a:rPr lang="en-US" sz="2800" dirty="0"/>
              <a:t>5. </a:t>
            </a:r>
            <a:r>
              <a:rPr lang="en-US" sz="2800" b="1" dirty="0"/>
              <a:t>Path: </a:t>
            </a:r>
            <a:r>
              <a:rPr lang="en-US" sz="2800" dirty="0"/>
              <a:t>A path in the state space is a </a:t>
            </a:r>
            <a:r>
              <a:rPr lang="en-US" sz="2800" b="1" dirty="0"/>
              <a:t>sequence of states connected by a sequence of actions.</a:t>
            </a:r>
          </a:p>
          <a:p>
            <a:pPr algn="just"/>
            <a:endParaRPr lang="en-US" sz="2800" dirty="0"/>
          </a:p>
          <a:p>
            <a:pPr algn="just"/>
            <a:r>
              <a:rPr lang="en-US" sz="2800" dirty="0"/>
              <a:t>6. </a:t>
            </a:r>
            <a:r>
              <a:rPr lang="en-US" sz="2800" b="1" dirty="0"/>
              <a:t>The goal test: </a:t>
            </a:r>
            <a:r>
              <a:rPr lang="en-US" sz="2800" dirty="0"/>
              <a:t> which </a:t>
            </a:r>
            <a:r>
              <a:rPr lang="en-US" sz="2800" b="1" dirty="0"/>
              <a:t>determines whether a given state is a goal state</a:t>
            </a:r>
          </a:p>
          <a:p>
            <a:pPr algn="just"/>
            <a:r>
              <a:rPr lang="en-US" sz="2800" dirty="0"/>
              <a:t>The agent’s goal in Romania is the singleton </a:t>
            </a:r>
            <a:r>
              <a:rPr lang="en-US" sz="2800" b="1" dirty="0"/>
              <a:t>set {In(Bucharest)}</a:t>
            </a:r>
          </a:p>
          <a:p>
            <a:pPr algn="just"/>
            <a:endParaRPr lang="en-US" sz="2800" dirty="0"/>
          </a:p>
          <a:p>
            <a:pPr algn="just"/>
            <a:r>
              <a:rPr lang="en-US" sz="2800" dirty="0"/>
              <a:t>7. </a:t>
            </a:r>
            <a:r>
              <a:rPr lang="en-US" sz="2800" b="1" dirty="0"/>
              <a:t>Path Cost </a:t>
            </a:r>
            <a:r>
              <a:rPr lang="en-US" sz="2800" dirty="0"/>
              <a:t>- </a:t>
            </a:r>
            <a:r>
              <a:rPr lang="en-US" sz="2800" b="1" dirty="0"/>
              <a:t>Path cost function that assigns a numeric cost to each path</a:t>
            </a:r>
            <a:r>
              <a:rPr lang="en-US" sz="2800" dirty="0"/>
              <a:t>. </a:t>
            </a:r>
          </a:p>
          <a:p>
            <a:pPr algn="just"/>
            <a:endParaRPr lang="en-US" sz="2800" dirty="0"/>
          </a:p>
          <a:p>
            <a:pPr algn="just"/>
            <a:r>
              <a:rPr lang="en-US" sz="2800" dirty="0"/>
              <a:t>The problem-solving agent chooses a </a:t>
            </a:r>
            <a:r>
              <a:rPr lang="en-US" sz="2800" b="1" dirty="0"/>
              <a:t>cost function that reflects its own performance measure</a:t>
            </a:r>
          </a:p>
          <a:p>
            <a:pPr algn="just"/>
            <a:r>
              <a:rPr lang="en-US" sz="2800" dirty="0"/>
              <a:t>the </a:t>
            </a:r>
            <a:r>
              <a:rPr lang="en-US" sz="2800" b="1" dirty="0"/>
              <a:t>agent</a:t>
            </a:r>
            <a:r>
              <a:rPr lang="en-US" sz="2800" dirty="0"/>
              <a:t> trying to get to Bucharest, time is of the essence, so the </a:t>
            </a:r>
            <a:r>
              <a:rPr lang="en-US" sz="2800" b="1" dirty="0"/>
              <a:t>cost of a path might be its length in kilometers</a:t>
            </a:r>
          </a:p>
          <a:p>
            <a:pPr algn="just"/>
            <a:endParaRPr lang="en-US" sz="2800" dirty="0"/>
          </a:p>
          <a:p>
            <a:pPr algn="just"/>
            <a:r>
              <a:rPr lang="en-US" sz="2800" dirty="0"/>
              <a:t>The </a:t>
            </a:r>
            <a:r>
              <a:rPr lang="en-US" sz="2800" b="1" dirty="0"/>
              <a:t>step cost of taking action a in state s to reach state s is denoted by c(s, a, s ). </a:t>
            </a:r>
            <a:r>
              <a:rPr lang="en-US" sz="2800" dirty="0"/>
              <a:t>The step costs for Romania are shown in Figure 3.2 as route distances</a:t>
            </a:r>
            <a:r>
              <a:rPr lang="en-US" dirty="0"/>
              <a:t>.</a:t>
            </a:r>
          </a:p>
        </p:txBody>
      </p:sp>
    </p:spTree>
    <p:extLst>
      <p:ext uri="{BB962C8B-B14F-4D97-AF65-F5344CB8AC3E}">
        <p14:creationId xmlns:p14="http://schemas.microsoft.com/office/powerpoint/2010/main" val="5490283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4CB864-C936-45B9-45CF-C30A702B7A60}"/>
              </a:ext>
            </a:extLst>
          </p:cNvPr>
          <p:cNvSpPr txBox="1"/>
          <p:nvPr/>
        </p:nvSpPr>
        <p:spPr>
          <a:xfrm>
            <a:off x="367210" y="692281"/>
            <a:ext cx="11607075" cy="3970318"/>
          </a:xfrm>
          <a:prstGeom prst="rect">
            <a:avLst/>
          </a:prstGeom>
          <a:noFill/>
        </p:spPr>
        <p:txBody>
          <a:bodyPr wrap="square">
            <a:spAutoFit/>
          </a:bodyPr>
          <a:lstStyle/>
          <a:p>
            <a:r>
              <a:rPr lang="en-US" sz="2800" dirty="0"/>
              <a:t>OPTIMAL SOLUTION : The p</a:t>
            </a:r>
            <a:r>
              <a:rPr lang="en-US" sz="2800" b="1" dirty="0"/>
              <a:t>receding elements </a:t>
            </a:r>
          </a:p>
          <a:p>
            <a:endParaRPr lang="en-US" sz="2800" b="1" dirty="0"/>
          </a:p>
          <a:p>
            <a:pPr marL="457200" indent="-457200">
              <a:buFont typeface="Arial" panose="020B0604020202020204" pitchFamily="34" charset="0"/>
              <a:buChar char="•"/>
            </a:pPr>
            <a:r>
              <a:rPr lang="en-US" sz="2800" b="1" dirty="0"/>
              <a:t>Define a problem </a:t>
            </a:r>
            <a:r>
              <a:rPr lang="en-US" sz="2800" dirty="0"/>
              <a:t>and can be gathered into a single data structure that is </a:t>
            </a:r>
          </a:p>
          <a:p>
            <a:pPr marL="457200" indent="-457200">
              <a:buFont typeface="Arial" panose="020B0604020202020204" pitchFamily="34" charset="0"/>
              <a:buChar char="•"/>
            </a:pPr>
            <a:r>
              <a:rPr lang="en-US" sz="2800" b="1" dirty="0"/>
              <a:t>Given as input to a problem-solving algorithm. </a:t>
            </a:r>
          </a:p>
          <a:p>
            <a:pPr marL="457200" indent="-457200">
              <a:buFont typeface="Arial" panose="020B0604020202020204" pitchFamily="34" charset="0"/>
              <a:buChar char="•"/>
            </a:pPr>
            <a:r>
              <a:rPr lang="en-US" sz="2800" dirty="0"/>
              <a:t>A </a:t>
            </a:r>
            <a:r>
              <a:rPr lang="en-US" sz="2800" b="1" dirty="0"/>
              <a:t>solution to a problem is an action sequence that leads from the initial state to a goal state. </a:t>
            </a:r>
          </a:p>
          <a:p>
            <a:endParaRPr lang="en-US" sz="2800" dirty="0"/>
          </a:p>
          <a:p>
            <a:r>
              <a:rPr lang="en-US" sz="2800" b="1" dirty="0">
                <a:solidFill>
                  <a:srgbClr val="FF0000"/>
                </a:solidFill>
              </a:rPr>
              <a:t>Solution quality is measured by the path cost function</a:t>
            </a:r>
            <a:r>
              <a:rPr lang="en-US" sz="2800" dirty="0">
                <a:solidFill>
                  <a:srgbClr val="FF0000"/>
                </a:solidFill>
              </a:rPr>
              <a:t>, and an </a:t>
            </a:r>
            <a:r>
              <a:rPr lang="en-US" sz="2800" b="1" dirty="0">
                <a:solidFill>
                  <a:srgbClr val="FF0000"/>
                </a:solidFill>
              </a:rPr>
              <a:t>optimal solution has the lowest path cost among all solutions</a:t>
            </a:r>
            <a:r>
              <a:rPr lang="en-US" sz="2800" b="1" dirty="0"/>
              <a:t>.</a:t>
            </a:r>
            <a:endParaRPr lang="en-IN" sz="2800" b="1" dirty="0"/>
          </a:p>
        </p:txBody>
      </p:sp>
    </p:spTree>
    <p:extLst>
      <p:ext uri="{BB962C8B-B14F-4D97-AF65-F5344CB8AC3E}">
        <p14:creationId xmlns:p14="http://schemas.microsoft.com/office/powerpoint/2010/main" val="3471558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4B4E9C-E7DD-56C9-3A4C-A6F82E4FA67E}"/>
              </a:ext>
            </a:extLst>
          </p:cNvPr>
          <p:cNvSpPr txBox="1"/>
          <p:nvPr/>
        </p:nvSpPr>
        <p:spPr>
          <a:xfrm>
            <a:off x="210458" y="218387"/>
            <a:ext cx="11981542" cy="6340197"/>
          </a:xfrm>
          <a:prstGeom prst="rect">
            <a:avLst/>
          </a:prstGeom>
          <a:noFill/>
        </p:spPr>
        <p:txBody>
          <a:bodyPr wrap="square">
            <a:spAutoFit/>
          </a:bodyPr>
          <a:lstStyle/>
          <a:p>
            <a:r>
              <a:rPr lang="en-IN" sz="2800" dirty="0"/>
              <a:t>Formulating problem </a:t>
            </a:r>
          </a:p>
          <a:p>
            <a:endParaRPr lang="en-IN" sz="2800" dirty="0"/>
          </a:p>
          <a:p>
            <a:r>
              <a:rPr lang="en-US" sz="2800" dirty="0"/>
              <a:t>Abstraction-</a:t>
            </a:r>
          </a:p>
          <a:p>
            <a:endParaRPr lang="en-US" dirty="0"/>
          </a:p>
          <a:p>
            <a:pPr algn="just"/>
            <a:r>
              <a:rPr lang="en-US" sz="2800" dirty="0"/>
              <a:t>Compare the simple </a:t>
            </a:r>
            <a:r>
              <a:rPr lang="en-US" sz="2800" b="1" dirty="0"/>
              <a:t>state description </a:t>
            </a:r>
            <a:r>
              <a:rPr lang="en-US" sz="2800" dirty="0"/>
              <a:t>we have chosen, </a:t>
            </a:r>
            <a:r>
              <a:rPr lang="en-US" sz="2800" b="1" dirty="0"/>
              <a:t>In(Arad), </a:t>
            </a:r>
            <a:r>
              <a:rPr lang="en-US" sz="2800" dirty="0"/>
              <a:t>to an </a:t>
            </a:r>
            <a:r>
              <a:rPr lang="en-US" sz="2800" b="1" dirty="0"/>
              <a:t>actual </a:t>
            </a:r>
            <a:r>
              <a:rPr lang="en-US" sz="2800" b="1" dirty="0" err="1"/>
              <a:t>crosscountry</a:t>
            </a:r>
            <a:r>
              <a:rPr lang="en-US" sz="2800" b="1" dirty="0"/>
              <a:t> trip</a:t>
            </a:r>
            <a:r>
              <a:rPr lang="en-US" sz="2800" dirty="0"/>
              <a:t>, where the </a:t>
            </a:r>
            <a:r>
              <a:rPr lang="en-US" sz="2800" b="1" dirty="0"/>
              <a:t>state of the world includes </a:t>
            </a:r>
            <a:r>
              <a:rPr lang="en-US" sz="2800" dirty="0"/>
              <a:t>so many things: </a:t>
            </a:r>
          </a:p>
          <a:p>
            <a:pPr marL="342900" indent="-342900" algn="just">
              <a:buFont typeface="Arial" panose="020B0604020202020204" pitchFamily="34" charset="0"/>
              <a:buChar char="•"/>
            </a:pPr>
            <a:r>
              <a:rPr lang="en-US" sz="2800" dirty="0"/>
              <a:t>the traveling companions, </a:t>
            </a:r>
          </a:p>
          <a:p>
            <a:pPr marL="342900" indent="-342900" algn="just">
              <a:buFont typeface="Arial" panose="020B0604020202020204" pitchFamily="34" charset="0"/>
              <a:buChar char="•"/>
            </a:pPr>
            <a:r>
              <a:rPr lang="en-US" sz="2800" dirty="0"/>
              <a:t>the current radio program, </a:t>
            </a:r>
          </a:p>
          <a:p>
            <a:pPr marL="342900" indent="-342900" algn="just">
              <a:buFont typeface="Arial" panose="020B0604020202020204" pitchFamily="34" charset="0"/>
              <a:buChar char="•"/>
            </a:pPr>
            <a:r>
              <a:rPr lang="en-US" sz="2800" dirty="0"/>
              <a:t>the scenery out of the window. </a:t>
            </a:r>
          </a:p>
          <a:p>
            <a:pPr marL="342900" indent="-342900" algn="just">
              <a:buFont typeface="Arial" panose="020B0604020202020204" pitchFamily="34" charset="0"/>
              <a:buChar char="•"/>
            </a:pPr>
            <a:endParaRPr lang="en-US" sz="2800" dirty="0"/>
          </a:p>
          <a:p>
            <a:pPr algn="just"/>
            <a:r>
              <a:rPr lang="en-US" sz="2800" dirty="0"/>
              <a:t>All </a:t>
            </a:r>
            <a:r>
              <a:rPr lang="en-US" sz="2800" b="1" dirty="0"/>
              <a:t>these considerations are left out of our state descriptions </a:t>
            </a:r>
            <a:r>
              <a:rPr lang="en-US" sz="2800" dirty="0"/>
              <a:t>because they </a:t>
            </a:r>
            <a:r>
              <a:rPr lang="en-US" sz="2800" b="1" dirty="0"/>
              <a:t>are irrelevant </a:t>
            </a:r>
            <a:r>
              <a:rPr lang="en-US" sz="2800" dirty="0"/>
              <a:t>to the problem of finding a route to Bucharest. </a:t>
            </a:r>
          </a:p>
          <a:p>
            <a:pPr algn="just"/>
            <a:endParaRPr lang="en-US" sz="2800" dirty="0"/>
          </a:p>
          <a:p>
            <a:pPr algn="just"/>
            <a:r>
              <a:rPr lang="en-US" sz="2800" dirty="0"/>
              <a:t>The </a:t>
            </a:r>
            <a:r>
              <a:rPr lang="en-US" sz="2800" b="1" dirty="0"/>
              <a:t>process of removing detail from a representation is called abstraction</a:t>
            </a:r>
            <a:r>
              <a:rPr lang="en-US" sz="2400" dirty="0"/>
              <a:t>.</a:t>
            </a:r>
          </a:p>
          <a:p>
            <a:endParaRPr lang="en-US" sz="2400" dirty="0"/>
          </a:p>
        </p:txBody>
      </p:sp>
    </p:spTree>
    <p:extLst>
      <p:ext uri="{BB962C8B-B14F-4D97-AF65-F5344CB8AC3E}">
        <p14:creationId xmlns:p14="http://schemas.microsoft.com/office/powerpoint/2010/main" val="423481690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9F2DF2-0102-2C61-6A2E-5048C54C5569}"/>
              </a:ext>
            </a:extLst>
          </p:cNvPr>
          <p:cNvSpPr txBox="1"/>
          <p:nvPr/>
        </p:nvSpPr>
        <p:spPr>
          <a:xfrm>
            <a:off x="539930" y="581357"/>
            <a:ext cx="11190515" cy="5262979"/>
          </a:xfrm>
          <a:prstGeom prst="rect">
            <a:avLst/>
          </a:prstGeom>
          <a:noFill/>
        </p:spPr>
        <p:txBody>
          <a:bodyPr wrap="square">
            <a:spAutoFit/>
          </a:bodyPr>
          <a:lstStyle/>
          <a:p>
            <a:pPr algn="just"/>
            <a:r>
              <a:rPr lang="en-US" sz="2800" dirty="0"/>
              <a:t>In addition to abstracting the state description, we </a:t>
            </a:r>
            <a:r>
              <a:rPr lang="en-US" sz="2800" b="1" dirty="0"/>
              <a:t>must abstract the actions themselves</a:t>
            </a:r>
            <a:r>
              <a:rPr lang="en-US" sz="2800" dirty="0"/>
              <a:t>. A driving action has many effects. </a:t>
            </a:r>
          </a:p>
          <a:p>
            <a:pPr algn="just"/>
            <a:endParaRPr lang="en-US" sz="2800" dirty="0"/>
          </a:p>
          <a:p>
            <a:pPr algn="just"/>
            <a:r>
              <a:rPr lang="en-US" sz="2800" dirty="0"/>
              <a:t>Besides changing the location of the vehicle and its occupants,</a:t>
            </a:r>
          </a:p>
          <a:p>
            <a:pPr algn="just"/>
            <a:r>
              <a:rPr lang="en-US" sz="2800" dirty="0"/>
              <a:t> it takes up time, </a:t>
            </a:r>
          </a:p>
          <a:p>
            <a:pPr algn="just"/>
            <a:r>
              <a:rPr lang="en-US" sz="2800" dirty="0"/>
              <a:t>consumes fuel</a:t>
            </a:r>
          </a:p>
          <a:p>
            <a:pPr algn="just"/>
            <a:endParaRPr lang="en-US" sz="2800" dirty="0"/>
          </a:p>
          <a:p>
            <a:pPr algn="just"/>
            <a:r>
              <a:rPr lang="en-US" sz="2800" dirty="0"/>
              <a:t>Our formulation takes into account only the change in location</a:t>
            </a:r>
          </a:p>
          <a:p>
            <a:pPr algn="just"/>
            <a:endParaRPr lang="en-US" sz="2800" dirty="0"/>
          </a:p>
          <a:p>
            <a:pPr algn="just"/>
            <a:r>
              <a:rPr lang="en-US" sz="2800" dirty="0">
                <a:solidFill>
                  <a:srgbClr val="FF0000"/>
                </a:solidFill>
              </a:rPr>
              <a:t>The </a:t>
            </a:r>
            <a:r>
              <a:rPr lang="en-US" sz="2800" b="1" dirty="0">
                <a:solidFill>
                  <a:srgbClr val="FF0000"/>
                </a:solidFill>
              </a:rPr>
              <a:t>choice of a good abstraction thus involves removing as much detail as possible </a:t>
            </a:r>
            <a:r>
              <a:rPr lang="en-US" sz="2800" dirty="0">
                <a:solidFill>
                  <a:srgbClr val="FF0000"/>
                </a:solidFill>
              </a:rPr>
              <a:t>while </a:t>
            </a:r>
            <a:r>
              <a:rPr lang="en-US" sz="2800" b="1" dirty="0">
                <a:solidFill>
                  <a:srgbClr val="FF0000"/>
                </a:solidFill>
              </a:rPr>
              <a:t>retaining validity and ensuring that the abstract actions are easy to carry out</a:t>
            </a:r>
          </a:p>
        </p:txBody>
      </p:sp>
    </p:spTree>
    <p:extLst>
      <p:ext uri="{BB962C8B-B14F-4D97-AF65-F5344CB8AC3E}">
        <p14:creationId xmlns:p14="http://schemas.microsoft.com/office/powerpoint/2010/main" val="191600350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92DE5D-CFC9-6A93-4CAF-5AA0598FD674}"/>
              </a:ext>
            </a:extLst>
          </p:cNvPr>
          <p:cNvSpPr txBox="1"/>
          <p:nvPr/>
        </p:nvSpPr>
        <p:spPr>
          <a:xfrm>
            <a:off x="426720" y="450334"/>
            <a:ext cx="11399520" cy="5539978"/>
          </a:xfrm>
          <a:prstGeom prst="rect">
            <a:avLst/>
          </a:prstGeom>
          <a:noFill/>
        </p:spPr>
        <p:txBody>
          <a:bodyPr wrap="square">
            <a:spAutoFit/>
          </a:bodyPr>
          <a:lstStyle/>
          <a:p>
            <a:r>
              <a:rPr lang="en-IN" sz="2800" dirty="0"/>
              <a:t>Example Problems    </a:t>
            </a:r>
          </a:p>
          <a:p>
            <a:endParaRPr lang="en-IN" sz="2800" dirty="0"/>
          </a:p>
          <a:p>
            <a:r>
              <a:rPr lang="en-IN" sz="2800" dirty="0"/>
              <a:t>Toy and real-world problems</a:t>
            </a:r>
          </a:p>
          <a:p>
            <a:endParaRPr lang="en-IN" sz="2800" dirty="0"/>
          </a:p>
          <a:p>
            <a:pPr marL="457200" indent="-457200">
              <a:buFont typeface="Arial" panose="020B0604020202020204" pitchFamily="34" charset="0"/>
              <a:buChar char="•"/>
            </a:pPr>
            <a:r>
              <a:rPr lang="en-US" sz="2800" dirty="0"/>
              <a:t>A  </a:t>
            </a:r>
            <a:r>
              <a:rPr lang="en-US" sz="2800" b="1" dirty="0"/>
              <a:t>toy problem</a:t>
            </a:r>
            <a:r>
              <a:rPr lang="en-US" sz="2800" dirty="0"/>
              <a:t> is intended to </a:t>
            </a:r>
            <a:r>
              <a:rPr lang="en-US" sz="2800" b="1" dirty="0"/>
              <a:t>illustrate or exercise various problem-solving methods.</a:t>
            </a:r>
            <a:r>
              <a:rPr lang="en-US" sz="2800" dirty="0"/>
              <a:t>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It can be </a:t>
            </a:r>
            <a:r>
              <a:rPr lang="en-US" sz="2800" b="1" dirty="0"/>
              <a:t>given a concise, exact description </a:t>
            </a:r>
            <a:r>
              <a:rPr lang="en-US" sz="2800" dirty="0"/>
              <a:t>and</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 hence is </a:t>
            </a:r>
            <a:r>
              <a:rPr lang="en-US" sz="2800" b="1" dirty="0"/>
              <a:t>usable by different researchers to compare the performance of algorithms. </a:t>
            </a:r>
          </a:p>
          <a:p>
            <a:endParaRPr lang="en-US" sz="2800" dirty="0"/>
          </a:p>
          <a:p>
            <a:r>
              <a:rPr lang="en-US" dirty="0"/>
              <a:t>.</a:t>
            </a:r>
            <a:endParaRPr lang="en-IN" dirty="0"/>
          </a:p>
        </p:txBody>
      </p:sp>
    </p:spTree>
    <p:extLst>
      <p:ext uri="{BB962C8B-B14F-4D97-AF65-F5344CB8AC3E}">
        <p14:creationId xmlns:p14="http://schemas.microsoft.com/office/powerpoint/2010/main" val="249849978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843BFB-3B99-7182-8D48-EF30FAE73561}"/>
              </a:ext>
            </a:extLst>
          </p:cNvPr>
          <p:cNvSpPr txBox="1"/>
          <p:nvPr/>
        </p:nvSpPr>
        <p:spPr>
          <a:xfrm>
            <a:off x="478971" y="2378167"/>
            <a:ext cx="11051177" cy="1815882"/>
          </a:xfrm>
          <a:prstGeom prst="rect">
            <a:avLst/>
          </a:prstGeom>
          <a:noFill/>
        </p:spPr>
        <p:txBody>
          <a:bodyPr wrap="square">
            <a:spAutoFit/>
          </a:bodyPr>
          <a:lstStyle/>
          <a:p>
            <a:r>
              <a:rPr lang="en-US" sz="2800" dirty="0"/>
              <a:t>A </a:t>
            </a:r>
            <a:r>
              <a:rPr lang="en-US" sz="2800" b="1" dirty="0"/>
              <a:t>real-world problem </a:t>
            </a:r>
            <a:r>
              <a:rPr lang="en-US" sz="2800" dirty="0"/>
              <a:t>is one whose </a:t>
            </a:r>
            <a:r>
              <a:rPr lang="en-US" sz="2800" b="1" dirty="0"/>
              <a:t>solutions people actually care about</a:t>
            </a:r>
            <a:r>
              <a:rPr lang="en-US" sz="2800" dirty="0"/>
              <a:t>.</a:t>
            </a:r>
          </a:p>
          <a:p>
            <a:endParaRPr lang="en-US" sz="2800" dirty="0"/>
          </a:p>
          <a:p>
            <a:r>
              <a:rPr lang="en-US" sz="2800" dirty="0"/>
              <a:t> Such problems tend </a:t>
            </a:r>
            <a:r>
              <a:rPr lang="en-US" sz="2800" b="1" dirty="0"/>
              <a:t>not to have a single agreed-upon description</a:t>
            </a:r>
            <a:r>
              <a:rPr lang="en-US" sz="2800" dirty="0"/>
              <a:t>, but we can give the </a:t>
            </a:r>
            <a:r>
              <a:rPr lang="en-US" sz="2800" b="1" dirty="0"/>
              <a:t>general flavor of their formulations</a:t>
            </a:r>
            <a:endParaRPr lang="en-IN" sz="2800" b="1" dirty="0"/>
          </a:p>
        </p:txBody>
      </p:sp>
    </p:spTree>
    <p:extLst>
      <p:ext uri="{BB962C8B-B14F-4D97-AF65-F5344CB8AC3E}">
        <p14:creationId xmlns:p14="http://schemas.microsoft.com/office/powerpoint/2010/main" val="4180375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4927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71FB63-25A5-AF9A-6CA7-682C18C8839A}"/>
              </a:ext>
            </a:extLst>
          </p:cNvPr>
          <p:cNvSpPr txBox="1"/>
          <p:nvPr/>
        </p:nvSpPr>
        <p:spPr>
          <a:xfrm>
            <a:off x="357050" y="338686"/>
            <a:ext cx="11617235" cy="4832092"/>
          </a:xfrm>
          <a:prstGeom prst="rect">
            <a:avLst/>
          </a:prstGeom>
          <a:noFill/>
        </p:spPr>
        <p:txBody>
          <a:bodyPr wrap="square">
            <a:spAutoFit/>
          </a:bodyPr>
          <a:lstStyle/>
          <a:p>
            <a:r>
              <a:rPr lang="en-US" sz="2800" dirty="0"/>
              <a:t>Toy problems</a:t>
            </a:r>
          </a:p>
          <a:p>
            <a:endParaRPr lang="en-US" sz="2800" dirty="0"/>
          </a:p>
          <a:p>
            <a:pPr marL="342900" indent="-342900">
              <a:buAutoNum type="arabicPeriod"/>
            </a:pPr>
            <a:r>
              <a:rPr lang="en-US" sz="2800" dirty="0"/>
              <a:t>The first example we examine is the vacuum world</a:t>
            </a:r>
          </a:p>
          <a:p>
            <a:endParaRPr lang="en-US" sz="2800" dirty="0"/>
          </a:p>
          <a:p>
            <a:r>
              <a:rPr lang="en-US" sz="2800" dirty="0"/>
              <a:t>• </a:t>
            </a:r>
            <a:r>
              <a:rPr lang="en-US" sz="2800" b="1" dirty="0"/>
              <a:t>Initial state</a:t>
            </a:r>
            <a:r>
              <a:rPr lang="en-US" sz="2800" dirty="0"/>
              <a:t>: Any </a:t>
            </a:r>
            <a:r>
              <a:rPr lang="en-US" sz="2800" b="1" dirty="0"/>
              <a:t>state can be designated </a:t>
            </a:r>
            <a:r>
              <a:rPr lang="en-US" sz="2800" dirty="0"/>
              <a:t>as the initial state.</a:t>
            </a:r>
          </a:p>
          <a:p>
            <a:pPr marL="285750" indent="-285750">
              <a:buFont typeface="Arial" panose="020B0604020202020204" pitchFamily="34" charset="0"/>
              <a:buChar char="•"/>
            </a:pPr>
            <a:r>
              <a:rPr lang="en-US" sz="2800" b="1" dirty="0"/>
              <a:t>States</a:t>
            </a:r>
            <a:r>
              <a:rPr lang="en-US" sz="2800" dirty="0"/>
              <a:t>: The state is </a:t>
            </a:r>
            <a:r>
              <a:rPr lang="en-US" sz="2800" b="1" dirty="0"/>
              <a:t>determined by both the agent location and the dirt locations</a:t>
            </a:r>
            <a:r>
              <a:rPr lang="en-US" sz="2800" dirty="0"/>
              <a:t>. </a:t>
            </a:r>
          </a:p>
          <a:p>
            <a:r>
              <a:rPr lang="en-US" sz="2800" dirty="0"/>
              <a:t>   The </a:t>
            </a:r>
            <a:r>
              <a:rPr lang="en-US" sz="2800" b="1" dirty="0"/>
              <a:t>agent is in one of two locations, each of which might or might not contain dirt. </a:t>
            </a:r>
          </a:p>
          <a:p>
            <a:r>
              <a:rPr lang="en-US" sz="2800" dirty="0"/>
              <a:t>Thus, there are 2 × 2power2 = 8 possible world states. A larger environment with n locations has n · 2n states.</a:t>
            </a:r>
          </a:p>
        </p:txBody>
      </p:sp>
    </p:spTree>
    <p:extLst>
      <p:ext uri="{BB962C8B-B14F-4D97-AF65-F5344CB8AC3E}">
        <p14:creationId xmlns:p14="http://schemas.microsoft.com/office/powerpoint/2010/main" val="267146883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6D3C1-D3D1-806E-95A2-D5FD15085405}"/>
              </a:ext>
            </a:extLst>
          </p:cNvPr>
          <p:cNvPicPr>
            <a:picLocks noChangeAspect="1"/>
          </p:cNvPicPr>
          <p:nvPr/>
        </p:nvPicPr>
        <p:blipFill>
          <a:blip r:embed="rId2"/>
          <a:stretch>
            <a:fillRect/>
          </a:stretch>
        </p:blipFill>
        <p:spPr>
          <a:xfrm>
            <a:off x="2339782" y="1149233"/>
            <a:ext cx="7512436" cy="4559534"/>
          </a:xfrm>
          <a:prstGeom prst="rect">
            <a:avLst/>
          </a:prstGeom>
        </p:spPr>
      </p:pic>
    </p:spTree>
    <p:extLst>
      <p:ext uri="{BB962C8B-B14F-4D97-AF65-F5344CB8AC3E}">
        <p14:creationId xmlns:p14="http://schemas.microsoft.com/office/powerpoint/2010/main" val="762429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40A8B4-EB60-F02A-3ECD-9B73E11AC02B}"/>
              </a:ext>
            </a:extLst>
          </p:cNvPr>
          <p:cNvSpPr txBox="1"/>
          <p:nvPr/>
        </p:nvSpPr>
        <p:spPr>
          <a:xfrm>
            <a:off x="200296" y="702438"/>
            <a:ext cx="11408229" cy="5262979"/>
          </a:xfrm>
          <a:prstGeom prst="rect">
            <a:avLst/>
          </a:prstGeom>
          <a:noFill/>
        </p:spPr>
        <p:txBody>
          <a:bodyPr wrap="square">
            <a:spAutoFit/>
          </a:bodyPr>
          <a:lstStyle/>
          <a:p>
            <a:pPr algn="just"/>
            <a:r>
              <a:rPr lang="en-US" dirty="0"/>
              <a:t>• </a:t>
            </a:r>
            <a:r>
              <a:rPr lang="en-US" sz="2800" dirty="0"/>
              <a:t>A</a:t>
            </a:r>
            <a:r>
              <a:rPr lang="en-US" sz="2800" b="1" dirty="0"/>
              <a:t>ctions</a:t>
            </a:r>
            <a:r>
              <a:rPr lang="en-US" sz="2800" dirty="0"/>
              <a:t>: In this simple environment, </a:t>
            </a:r>
            <a:r>
              <a:rPr lang="en-US" sz="2800" b="1" dirty="0"/>
              <a:t>each state has just three actions</a:t>
            </a:r>
            <a:r>
              <a:rPr lang="en-US" sz="2800" dirty="0"/>
              <a:t>: Left, Right, and Suck. </a:t>
            </a:r>
          </a:p>
          <a:p>
            <a:pPr algn="just"/>
            <a:endParaRPr lang="en-US" sz="2800" dirty="0"/>
          </a:p>
          <a:p>
            <a:pPr algn="just"/>
            <a:r>
              <a:rPr lang="en-US" sz="2800" dirty="0"/>
              <a:t>• </a:t>
            </a:r>
            <a:r>
              <a:rPr lang="en-US" sz="2800" b="1" dirty="0"/>
              <a:t>Transition model</a:t>
            </a:r>
            <a:r>
              <a:rPr lang="en-US" sz="2800" dirty="0"/>
              <a:t>: The </a:t>
            </a:r>
            <a:r>
              <a:rPr lang="en-US" sz="2800" b="1" dirty="0"/>
              <a:t>actions have their expected effects</a:t>
            </a:r>
            <a:r>
              <a:rPr lang="en-US" sz="2800" dirty="0"/>
              <a:t>, </a:t>
            </a:r>
            <a:r>
              <a:rPr lang="en-US" sz="2800" b="1" dirty="0"/>
              <a:t>except </a:t>
            </a:r>
            <a:r>
              <a:rPr lang="en-US" sz="2800" dirty="0"/>
              <a:t>that </a:t>
            </a:r>
            <a:r>
              <a:rPr lang="en-US" sz="2800" b="1" dirty="0"/>
              <a:t>moving Left in the leftmost square</a:t>
            </a:r>
            <a:r>
              <a:rPr lang="en-US" sz="2800" dirty="0"/>
              <a:t>, moving </a:t>
            </a:r>
            <a:r>
              <a:rPr lang="en-US" sz="2800" b="1" dirty="0"/>
              <a:t>Right in the rightmost square, and Sucking in a clean square </a:t>
            </a:r>
            <a:r>
              <a:rPr lang="en-US" sz="2800" dirty="0"/>
              <a:t>have no effect. The complete state space is shown in Figure 3.3.</a:t>
            </a:r>
          </a:p>
          <a:p>
            <a:pPr algn="just"/>
            <a:endParaRPr lang="en-US" sz="2800" dirty="0"/>
          </a:p>
          <a:p>
            <a:pPr algn="just"/>
            <a:r>
              <a:rPr lang="en-US" sz="2800" dirty="0"/>
              <a:t>• Goal test: This </a:t>
            </a:r>
            <a:r>
              <a:rPr lang="en-US" sz="2800" b="1" dirty="0"/>
              <a:t>checks whether all the squares are clean</a:t>
            </a:r>
            <a:r>
              <a:rPr lang="en-US" sz="2800" dirty="0"/>
              <a:t>.</a:t>
            </a:r>
          </a:p>
          <a:p>
            <a:pPr algn="just"/>
            <a:endParaRPr lang="en-US" sz="2800" dirty="0"/>
          </a:p>
          <a:p>
            <a:pPr algn="just"/>
            <a:r>
              <a:rPr lang="en-US" sz="2800" dirty="0"/>
              <a:t>• Path cost: </a:t>
            </a:r>
            <a:r>
              <a:rPr lang="en-US" sz="2800" b="1" dirty="0"/>
              <a:t>Each step costs 1</a:t>
            </a:r>
            <a:r>
              <a:rPr lang="en-US" sz="2800" dirty="0"/>
              <a:t>, so the </a:t>
            </a:r>
            <a:r>
              <a:rPr lang="en-US" sz="2800" b="1" dirty="0"/>
              <a:t>path cost is the number of steps in the path</a:t>
            </a:r>
          </a:p>
        </p:txBody>
      </p:sp>
    </p:spTree>
    <p:extLst>
      <p:ext uri="{BB962C8B-B14F-4D97-AF65-F5344CB8AC3E}">
        <p14:creationId xmlns:p14="http://schemas.microsoft.com/office/powerpoint/2010/main" val="396114672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EEE8F8-61A4-8AB1-4138-C65ECB1D3932}"/>
              </a:ext>
            </a:extLst>
          </p:cNvPr>
          <p:cNvSpPr txBox="1"/>
          <p:nvPr/>
        </p:nvSpPr>
        <p:spPr>
          <a:xfrm>
            <a:off x="444137" y="281077"/>
            <a:ext cx="11129554" cy="6709529"/>
          </a:xfrm>
          <a:prstGeom prst="rect">
            <a:avLst/>
          </a:prstGeom>
          <a:noFill/>
        </p:spPr>
        <p:txBody>
          <a:bodyPr wrap="square">
            <a:spAutoFit/>
          </a:bodyPr>
          <a:lstStyle/>
          <a:p>
            <a:r>
              <a:rPr lang="en-US" sz="2800" dirty="0"/>
              <a:t>2. The 8-puzzle: </a:t>
            </a:r>
            <a:r>
              <a:rPr lang="en-US" sz="2800" b="1" dirty="0"/>
              <a:t>an instance of which is shown in figure</a:t>
            </a:r>
            <a:r>
              <a:rPr lang="en-US" sz="2800" dirty="0"/>
              <a:t>, consists of a </a:t>
            </a:r>
            <a:r>
              <a:rPr lang="en-US" sz="2800" b="1" dirty="0"/>
              <a:t>3×3 board with eight numbered tiles and a blank space.</a:t>
            </a:r>
          </a:p>
          <a:p>
            <a:endParaRPr lang="en-US" sz="2800" dirty="0"/>
          </a:p>
          <a:p>
            <a:r>
              <a:rPr lang="en-US" sz="2800" dirty="0"/>
              <a:t> A </a:t>
            </a:r>
            <a:r>
              <a:rPr lang="en-US" sz="2800" b="1" dirty="0"/>
              <a:t>tile adjacent to the blank space can slide into the space</a:t>
            </a:r>
            <a:r>
              <a:rPr lang="en-US" sz="2800" dirty="0"/>
              <a:t>. </a:t>
            </a:r>
          </a:p>
          <a:p>
            <a:endParaRPr lang="en-US" sz="2800" dirty="0"/>
          </a:p>
          <a:p>
            <a:r>
              <a:rPr lang="en-US" sz="2800" dirty="0"/>
              <a:t>The object is to </a:t>
            </a:r>
            <a:r>
              <a:rPr lang="en-US" sz="2800" b="1" dirty="0"/>
              <a:t>reach a specified goal state</a:t>
            </a:r>
            <a:r>
              <a:rPr lang="en-US" sz="2800" dirty="0"/>
              <a:t>, such as the one shown on the right of the figure.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a:p>
            <a:endParaRPr lang="en-US" dirty="0"/>
          </a:p>
          <a:p>
            <a:endParaRPr lang="en-US" dirty="0"/>
          </a:p>
          <a:p>
            <a:r>
              <a:rPr lang="en-US" dirty="0"/>
              <a:t>The standard formulation is as follows: </a:t>
            </a:r>
            <a:endParaRPr lang="en-IN" dirty="0"/>
          </a:p>
        </p:txBody>
      </p:sp>
      <p:pic>
        <p:nvPicPr>
          <p:cNvPr id="5" name="Picture 4">
            <a:extLst>
              <a:ext uri="{FF2B5EF4-FFF2-40B4-BE49-F238E27FC236}">
                <a16:creationId xmlns:a16="http://schemas.microsoft.com/office/drawing/2014/main" id="{F0971604-6D77-7E33-0704-DC8AEC4088EC}"/>
              </a:ext>
            </a:extLst>
          </p:cNvPr>
          <p:cNvPicPr>
            <a:picLocks noChangeAspect="1"/>
          </p:cNvPicPr>
          <p:nvPr/>
        </p:nvPicPr>
        <p:blipFill>
          <a:blip r:embed="rId2"/>
          <a:stretch>
            <a:fillRect/>
          </a:stretch>
        </p:blipFill>
        <p:spPr>
          <a:xfrm>
            <a:off x="3609508" y="3132106"/>
            <a:ext cx="7620392" cy="2997354"/>
          </a:xfrm>
          <a:prstGeom prst="rect">
            <a:avLst/>
          </a:prstGeom>
        </p:spPr>
      </p:pic>
    </p:spTree>
    <p:extLst>
      <p:ext uri="{BB962C8B-B14F-4D97-AF65-F5344CB8AC3E}">
        <p14:creationId xmlns:p14="http://schemas.microsoft.com/office/powerpoint/2010/main" val="21812330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F72EEB-0A10-363F-E427-BE308B19BA13}"/>
              </a:ext>
            </a:extLst>
          </p:cNvPr>
          <p:cNvSpPr txBox="1"/>
          <p:nvPr/>
        </p:nvSpPr>
        <p:spPr>
          <a:xfrm>
            <a:off x="261257" y="338023"/>
            <a:ext cx="11826240" cy="5693866"/>
          </a:xfrm>
          <a:prstGeom prst="rect">
            <a:avLst/>
          </a:prstGeom>
          <a:noFill/>
        </p:spPr>
        <p:txBody>
          <a:bodyPr wrap="square">
            <a:spAutoFit/>
          </a:bodyPr>
          <a:lstStyle/>
          <a:p>
            <a:r>
              <a:rPr lang="en-US" sz="2800" dirty="0"/>
              <a:t>States: A state description </a:t>
            </a:r>
            <a:r>
              <a:rPr lang="en-US" sz="2800" b="1" dirty="0"/>
              <a:t>specifies the location of each of the eight tiles </a:t>
            </a:r>
            <a:r>
              <a:rPr lang="en-US" sz="2800" dirty="0"/>
              <a:t>and the </a:t>
            </a:r>
            <a:r>
              <a:rPr lang="en-US" sz="2800" b="1" dirty="0"/>
              <a:t>blank </a:t>
            </a:r>
            <a:r>
              <a:rPr lang="en-US" sz="2800" dirty="0"/>
              <a:t>in one of the nine squares.</a:t>
            </a:r>
          </a:p>
          <a:p>
            <a:endParaRPr lang="en-US" sz="2800" dirty="0"/>
          </a:p>
          <a:p>
            <a:r>
              <a:rPr lang="en-US" sz="2800" dirty="0"/>
              <a:t>• Initial state: </a:t>
            </a:r>
            <a:r>
              <a:rPr lang="en-US" sz="2800" b="1" dirty="0"/>
              <a:t>Any state </a:t>
            </a:r>
            <a:r>
              <a:rPr lang="en-US" sz="2800" dirty="0"/>
              <a:t>can be designated as the initial state. </a:t>
            </a:r>
          </a:p>
          <a:p>
            <a:endParaRPr lang="en-US" sz="2800" dirty="0"/>
          </a:p>
          <a:p>
            <a:r>
              <a:rPr lang="en-US" sz="2800" dirty="0"/>
              <a:t>• Actions: The simplest formulation defines the actions as </a:t>
            </a:r>
            <a:r>
              <a:rPr lang="en-US" sz="2800" b="1" dirty="0"/>
              <a:t>movements of the blank space Left, Right, Up, or Down</a:t>
            </a:r>
            <a:r>
              <a:rPr lang="en-US" sz="2800" dirty="0"/>
              <a:t>. Different subsets of these are possible depending on where the blank is.</a:t>
            </a:r>
          </a:p>
          <a:p>
            <a:endParaRPr lang="en-US" sz="2800" dirty="0"/>
          </a:p>
          <a:p>
            <a:r>
              <a:rPr lang="en-US" sz="2800" dirty="0"/>
              <a:t>• Transition model: Given </a:t>
            </a:r>
            <a:r>
              <a:rPr lang="en-US" sz="2800" b="1" dirty="0"/>
              <a:t>a state and action</a:t>
            </a:r>
            <a:r>
              <a:rPr lang="en-US" sz="2800" dirty="0"/>
              <a:t>, this </a:t>
            </a:r>
            <a:r>
              <a:rPr lang="en-US" sz="2800" b="1" dirty="0"/>
              <a:t>returns the resulting state</a:t>
            </a:r>
            <a:r>
              <a:rPr lang="en-US" sz="2800" dirty="0"/>
              <a:t>; for example, if we apply Left to the start state in Figure 3.4, the resulting state has the 5 and the blank switched.</a:t>
            </a:r>
          </a:p>
          <a:p>
            <a:endParaRPr lang="en-US" sz="2800" dirty="0"/>
          </a:p>
        </p:txBody>
      </p:sp>
    </p:spTree>
    <p:extLst>
      <p:ext uri="{BB962C8B-B14F-4D97-AF65-F5344CB8AC3E}">
        <p14:creationId xmlns:p14="http://schemas.microsoft.com/office/powerpoint/2010/main" val="29270308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8869E5-66C0-C71E-91C3-C090FF00F0BE}"/>
              </a:ext>
            </a:extLst>
          </p:cNvPr>
          <p:cNvSpPr txBox="1"/>
          <p:nvPr/>
        </p:nvSpPr>
        <p:spPr>
          <a:xfrm>
            <a:off x="243839" y="953312"/>
            <a:ext cx="11469189" cy="3539430"/>
          </a:xfrm>
          <a:prstGeom prst="rect">
            <a:avLst/>
          </a:prstGeom>
          <a:noFill/>
        </p:spPr>
        <p:txBody>
          <a:bodyPr wrap="square">
            <a:spAutoFit/>
          </a:bodyPr>
          <a:lstStyle/>
          <a:p>
            <a:r>
              <a:rPr lang="en-US" sz="2800" dirty="0"/>
              <a:t>• Goal test: This </a:t>
            </a:r>
            <a:r>
              <a:rPr lang="en-US" sz="2800" b="1" dirty="0"/>
              <a:t>checks whether the state matches the goal configuration shown in Figure</a:t>
            </a:r>
          </a:p>
          <a:p>
            <a:endParaRPr lang="en-US" sz="2800" dirty="0"/>
          </a:p>
          <a:p>
            <a:r>
              <a:rPr lang="en-US" sz="2800" dirty="0"/>
              <a:t>• Path cost: </a:t>
            </a:r>
            <a:r>
              <a:rPr lang="en-US" sz="2800" b="1" dirty="0"/>
              <a:t>Each step costs 1, so the path cost is the number of steps in the path</a:t>
            </a:r>
          </a:p>
          <a:p>
            <a:endParaRPr lang="en-US" sz="2800" dirty="0"/>
          </a:p>
          <a:p>
            <a:r>
              <a:rPr lang="en-US" sz="2800" dirty="0"/>
              <a:t>The </a:t>
            </a:r>
            <a:r>
              <a:rPr lang="en-US" sz="2800" b="1" dirty="0"/>
              <a:t>actions are abstracted to their beginning and final states</a:t>
            </a:r>
            <a:r>
              <a:rPr lang="en-US" sz="2800" dirty="0"/>
              <a:t>, ignoring the intermediate locations where the block is sliding</a:t>
            </a:r>
          </a:p>
        </p:txBody>
      </p:sp>
    </p:spTree>
    <p:extLst>
      <p:ext uri="{BB962C8B-B14F-4D97-AF65-F5344CB8AC3E}">
        <p14:creationId xmlns:p14="http://schemas.microsoft.com/office/powerpoint/2010/main" val="161701325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923A2F-7ABB-2795-9399-EC5ABDAC7773}"/>
              </a:ext>
            </a:extLst>
          </p:cNvPr>
          <p:cNvSpPr txBox="1"/>
          <p:nvPr/>
        </p:nvSpPr>
        <p:spPr>
          <a:xfrm>
            <a:off x="478971" y="504150"/>
            <a:ext cx="11234058" cy="954107"/>
          </a:xfrm>
          <a:prstGeom prst="rect">
            <a:avLst/>
          </a:prstGeom>
          <a:noFill/>
        </p:spPr>
        <p:txBody>
          <a:bodyPr wrap="square">
            <a:spAutoFit/>
          </a:bodyPr>
          <a:lstStyle/>
          <a:p>
            <a:r>
              <a:rPr lang="en-US" sz="2800" dirty="0"/>
              <a:t>3. </a:t>
            </a:r>
            <a:r>
              <a:rPr lang="en-US" sz="2800" b="1" dirty="0"/>
              <a:t>8-queens problem </a:t>
            </a:r>
            <a:r>
              <a:rPr lang="en-US" sz="2800" dirty="0"/>
              <a:t>: The goal of the 8-queens problem is to </a:t>
            </a:r>
            <a:r>
              <a:rPr lang="en-US" sz="2800" b="1" dirty="0"/>
              <a:t>place eight queens on a chessboard such that no queen attacks any other</a:t>
            </a:r>
            <a:endParaRPr lang="en-IN" sz="2800" b="1" dirty="0"/>
          </a:p>
        </p:txBody>
      </p:sp>
      <p:pic>
        <p:nvPicPr>
          <p:cNvPr id="5" name="Picture 4">
            <a:extLst>
              <a:ext uri="{FF2B5EF4-FFF2-40B4-BE49-F238E27FC236}">
                <a16:creationId xmlns:a16="http://schemas.microsoft.com/office/drawing/2014/main" id="{6500E5F7-66F7-0CBE-3708-805852FBA6D2}"/>
              </a:ext>
            </a:extLst>
          </p:cNvPr>
          <p:cNvPicPr>
            <a:picLocks noChangeAspect="1"/>
          </p:cNvPicPr>
          <p:nvPr/>
        </p:nvPicPr>
        <p:blipFill>
          <a:blip r:embed="rId2"/>
          <a:stretch>
            <a:fillRect/>
          </a:stretch>
        </p:blipFill>
        <p:spPr>
          <a:xfrm>
            <a:off x="2443205" y="2403947"/>
            <a:ext cx="7131417" cy="3949903"/>
          </a:xfrm>
          <a:prstGeom prst="rect">
            <a:avLst/>
          </a:prstGeom>
        </p:spPr>
      </p:pic>
    </p:spTree>
    <p:extLst>
      <p:ext uri="{BB962C8B-B14F-4D97-AF65-F5344CB8AC3E}">
        <p14:creationId xmlns:p14="http://schemas.microsoft.com/office/powerpoint/2010/main" val="89514481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303CC6-09A9-B2E7-79F7-B7587DC1F0EF}"/>
              </a:ext>
            </a:extLst>
          </p:cNvPr>
          <p:cNvSpPr txBox="1"/>
          <p:nvPr/>
        </p:nvSpPr>
        <p:spPr>
          <a:xfrm>
            <a:off x="383177" y="579682"/>
            <a:ext cx="11643359" cy="5262979"/>
          </a:xfrm>
          <a:prstGeom prst="rect">
            <a:avLst/>
          </a:prstGeom>
          <a:noFill/>
        </p:spPr>
        <p:txBody>
          <a:bodyPr wrap="square">
            <a:spAutoFit/>
          </a:bodyPr>
          <a:lstStyle/>
          <a:p>
            <a:r>
              <a:rPr lang="en-US" sz="2800" dirty="0"/>
              <a:t>There are two main kinds of formulation. </a:t>
            </a:r>
          </a:p>
          <a:p>
            <a:endParaRPr lang="en-US" sz="2800" dirty="0"/>
          </a:p>
          <a:p>
            <a:pPr marL="457200" indent="-457200">
              <a:buFont typeface="Arial" panose="020B0604020202020204" pitchFamily="34" charset="0"/>
              <a:buChar char="•"/>
            </a:pPr>
            <a:r>
              <a:rPr lang="en-US" sz="2800" dirty="0"/>
              <a:t>An </a:t>
            </a:r>
            <a:r>
              <a:rPr lang="en-US" sz="2800" b="1" dirty="0"/>
              <a:t>incremental formulation </a:t>
            </a:r>
            <a:r>
              <a:rPr lang="en-US" sz="2800" dirty="0"/>
              <a:t>involves </a:t>
            </a:r>
            <a:r>
              <a:rPr lang="en-US" sz="2800" b="1" dirty="0"/>
              <a:t>operators that augment the state description, starting with an empty state;</a:t>
            </a:r>
            <a:r>
              <a:rPr lang="en-US" sz="2800" dirty="0"/>
              <a:t> for the 8-queens problem, this means that each action adds a queen to the state. </a:t>
            </a:r>
          </a:p>
          <a:p>
            <a:endParaRPr lang="en-US" sz="2800" dirty="0"/>
          </a:p>
          <a:p>
            <a:pPr marL="457200" indent="-457200">
              <a:buFont typeface="Arial" panose="020B0604020202020204" pitchFamily="34" charset="0"/>
              <a:buChar char="•"/>
            </a:pPr>
            <a:r>
              <a:rPr lang="en-US" sz="2800" dirty="0"/>
              <a:t>A </a:t>
            </a:r>
            <a:r>
              <a:rPr lang="en-US" sz="2800" b="1" dirty="0"/>
              <a:t>complete-state formulation starts with all 8 queens on the board and moves them around.</a:t>
            </a:r>
          </a:p>
          <a:p>
            <a:endParaRPr lang="en-US" sz="2800" dirty="0"/>
          </a:p>
          <a:p>
            <a:r>
              <a:rPr lang="en-US" sz="2800" dirty="0"/>
              <a:t> In either case, the path cost is of no interest because only the final state counts. </a:t>
            </a:r>
          </a:p>
          <a:p>
            <a:endParaRPr lang="en-US" sz="2800" dirty="0"/>
          </a:p>
        </p:txBody>
      </p:sp>
    </p:spTree>
    <p:extLst>
      <p:ext uri="{BB962C8B-B14F-4D97-AF65-F5344CB8AC3E}">
        <p14:creationId xmlns:p14="http://schemas.microsoft.com/office/powerpoint/2010/main" val="248795654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3338CB-5A73-CBF4-BAAC-702690C87256}"/>
              </a:ext>
            </a:extLst>
          </p:cNvPr>
          <p:cNvSpPr txBox="1"/>
          <p:nvPr/>
        </p:nvSpPr>
        <p:spPr>
          <a:xfrm>
            <a:off x="592182" y="1041236"/>
            <a:ext cx="11016343" cy="4154984"/>
          </a:xfrm>
          <a:prstGeom prst="rect">
            <a:avLst/>
          </a:prstGeom>
          <a:noFill/>
        </p:spPr>
        <p:txBody>
          <a:bodyPr wrap="square">
            <a:spAutoFit/>
          </a:bodyPr>
          <a:lstStyle/>
          <a:p>
            <a:r>
              <a:rPr lang="en-US" sz="2400" dirty="0"/>
              <a:t>The first incremental formulation one might try is the following:</a:t>
            </a:r>
          </a:p>
          <a:p>
            <a:endParaRPr lang="en-US" sz="2400" dirty="0"/>
          </a:p>
          <a:p>
            <a:r>
              <a:rPr lang="en-US" sz="2400" dirty="0"/>
              <a:t>• </a:t>
            </a:r>
            <a:r>
              <a:rPr lang="en-US" sz="2400" b="1" dirty="0"/>
              <a:t>States</a:t>
            </a:r>
            <a:r>
              <a:rPr lang="en-US" sz="2400" dirty="0"/>
              <a:t>: Any </a:t>
            </a:r>
            <a:r>
              <a:rPr lang="en-US" sz="2400" b="1" dirty="0"/>
              <a:t>arrangement of 0 to 8 queens on the board is a state.</a:t>
            </a:r>
          </a:p>
          <a:p>
            <a:endParaRPr lang="en-US" sz="2400" b="1" dirty="0"/>
          </a:p>
          <a:p>
            <a:r>
              <a:rPr lang="en-US" sz="2400" dirty="0"/>
              <a:t>• Initial state: </a:t>
            </a:r>
            <a:r>
              <a:rPr lang="en-US" sz="2400" b="1" dirty="0"/>
              <a:t>No queens </a:t>
            </a:r>
            <a:r>
              <a:rPr lang="en-US" sz="2400" dirty="0"/>
              <a:t>on the board.</a:t>
            </a:r>
          </a:p>
          <a:p>
            <a:endParaRPr lang="en-US" sz="2400" dirty="0"/>
          </a:p>
          <a:p>
            <a:r>
              <a:rPr lang="en-US" sz="2400" dirty="0"/>
              <a:t>• Actions: </a:t>
            </a:r>
            <a:r>
              <a:rPr lang="en-US" sz="2400" b="1" dirty="0"/>
              <a:t>Add a queen to any empty square</a:t>
            </a:r>
            <a:r>
              <a:rPr lang="en-US" sz="2400" dirty="0"/>
              <a:t>.</a:t>
            </a:r>
          </a:p>
          <a:p>
            <a:endParaRPr lang="en-US" sz="2400" dirty="0"/>
          </a:p>
          <a:p>
            <a:r>
              <a:rPr lang="en-US" sz="2400" dirty="0"/>
              <a:t>• Transition model: </a:t>
            </a:r>
            <a:r>
              <a:rPr lang="en-US" sz="2400" b="1" dirty="0"/>
              <a:t>Returns the board with a queen added to the specified square</a:t>
            </a:r>
            <a:r>
              <a:rPr lang="en-US" sz="2400" dirty="0"/>
              <a:t>.</a:t>
            </a:r>
          </a:p>
          <a:p>
            <a:endParaRPr lang="en-US" sz="2400" dirty="0"/>
          </a:p>
          <a:p>
            <a:r>
              <a:rPr lang="en-US" sz="2400" dirty="0"/>
              <a:t>• Goal test: </a:t>
            </a:r>
            <a:r>
              <a:rPr lang="en-US" sz="2400" b="1" dirty="0"/>
              <a:t>8 queens are on the board, none attacked</a:t>
            </a:r>
          </a:p>
        </p:txBody>
      </p:sp>
    </p:spTree>
    <p:extLst>
      <p:ext uri="{BB962C8B-B14F-4D97-AF65-F5344CB8AC3E}">
        <p14:creationId xmlns:p14="http://schemas.microsoft.com/office/powerpoint/2010/main" val="302970936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1C2D61-4153-C0DE-7F9F-CE408000B0DF}"/>
              </a:ext>
            </a:extLst>
          </p:cNvPr>
          <p:cNvSpPr txBox="1"/>
          <p:nvPr/>
        </p:nvSpPr>
        <p:spPr>
          <a:xfrm>
            <a:off x="409304" y="573485"/>
            <a:ext cx="11242765" cy="6124754"/>
          </a:xfrm>
          <a:prstGeom prst="rect">
            <a:avLst/>
          </a:prstGeom>
          <a:noFill/>
        </p:spPr>
        <p:txBody>
          <a:bodyPr wrap="square">
            <a:spAutoFit/>
          </a:bodyPr>
          <a:lstStyle/>
          <a:p>
            <a:r>
              <a:rPr lang="en-US" sz="2800" dirty="0"/>
              <a:t>In this formulation, we have </a:t>
            </a:r>
            <a:r>
              <a:rPr lang="en-US" sz="2800" b="1" dirty="0"/>
              <a:t>64 · 63 ··· 57 ≈ 1.8 × 10power14 </a:t>
            </a:r>
            <a:r>
              <a:rPr lang="en-US" sz="2800" dirty="0"/>
              <a:t>possible sequences to investigate. </a:t>
            </a:r>
          </a:p>
          <a:p>
            <a:endParaRPr lang="en-US" sz="2800" dirty="0"/>
          </a:p>
          <a:p>
            <a:r>
              <a:rPr lang="en-US" sz="2800" dirty="0"/>
              <a:t>A better formulation would </a:t>
            </a:r>
            <a:r>
              <a:rPr lang="en-US" sz="2800" b="1" dirty="0"/>
              <a:t>prohibit placing a queen in any square that is already attacked:</a:t>
            </a:r>
          </a:p>
          <a:p>
            <a:endParaRPr lang="en-US" sz="2800" dirty="0"/>
          </a:p>
          <a:p>
            <a:r>
              <a:rPr lang="en-US" sz="2800" dirty="0"/>
              <a:t>• States: All possible </a:t>
            </a:r>
            <a:r>
              <a:rPr lang="en-US" sz="2800" b="1" dirty="0"/>
              <a:t>arrangements of n queens </a:t>
            </a:r>
            <a:r>
              <a:rPr lang="en-US" sz="2800" dirty="0"/>
              <a:t>(0 ≤ n ≤ 8</a:t>
            </a:r>
            <a:r>
              <a:rPr lang="en-US" sz="2800" b="1" dirty="0"/>
              <a:t>), one per column in the leftmost n columns, with no queen attacking another.</a:t>
            </a:r>
          </a:p>
          <a:p>
            <a:endParaRPr lang="en-US" sz="2800" b="1" dirty="0"/>
          </a:p>
          <a:p>
            <a:r>
              <a:rPr lang="en-US" sz="2800" dirty="0"/>
              <a:t>• Actions: </a:t>
            </a:r>
            <a:r>
              <a:rPr lang="en-US" sz="2800" b="1" dirty="0"/>
              <a:t>Add a queen to any square in the leftmost empty column such that it is not attacked by any other queen.</a:t>
            </a:r>
          </a:p>
          <a:p>
            <a:endParaRPr lang="en-US" sz="2800" b="1" dirty="0"/>
          </a:p>
          <a:p>
            <a:r>
              <a:rPr lang="en-US" sz="2800" dirty="0"/>
              <a:t>This formulation reduces the 8-queens state space from 1.8 × 10power14 to just 2,057</a:t>
            </a:r>
            <a:endParaRPr lang="en-IN" sz="2800" dirty="0"/>
          </a:p>
        </p:txBody>
      </p:sp>
    </p:spTree>
    <p:extLst>
      <p:ext uri="{BB962C8B-B14F-4D97-AF65-F5344CB8AC3E}">
        <p14:creationId xmlns:p14="http://schemas.microsoft.com/office/powerpoint/2010/main" val="1142654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CA7B59-5A0D-06C5-0992-836484FF4014}"/>
              </a:ext>
            </a:extLst>
          </p:cNvPr>
          <p:cNvSpPr txBox="1"/>
          <p:nvPr/>
        </p:nvSpPr>
        <p:spPr>
          <a:xfrm>
            <a:off x="322218" y="407517"/>
            <a:ext cx="6096000" cy="461665"/>
          </a:xfrm>
          <a:prstGeom prst="rect">
            <a:avLst/>
          </a:prstGeom>
          <a:noFill/>
        </p:spPr>
        <p:txBody>
          <a:bodyPr wrap="square">
            <a:spAutoFit/>
          </a:bodyPr>
          <a:lstStyle/>
          <a:p>
            <a:r>
              <a:rPr lang="en-US" sz="2400" dirty="0"/>
              <a:t>Thinking rationally: "laws of thought"</a:t>
            </a:r>
            <a:endParaRPr lang="en-IN" sz="2400" dirty="0"/>
          </a:p>
        </p:txBody>
      </p:sp>
      <p:sp>
        <p:nvSpPr>
          <p:cNvPr id="5" name="TextBox 4">
            <a:extLst>
              <a:ext uri="{FF2B5EF4-FFF2-40B4-BE49-F238E27FC236}">
                <a16:creationId xmlns:a16="http://schemas.microsoft.com/office/drawing/2014/main" id="{567C872A-98D7-11B2-E291-91EFDA3BA9B1}"/>
              </a:ext>
            </a:extLst>
          </p:cNvPr>
          <p:cNvSpPr txBox="1"/>
          <p:nvPr/>
        </p:nvSpPr>
        <p:spPr>
          <a:xfrm>
            <a:off x="95794" y="1010083"/>
            <a:ext cx="11138262" cy="5632311"/>
          </a:xfrm>
          <a:prstGeom prst="rect">
            <a:avLst/>
          </a:prstGeom>
          <a:noFill/>
        </p:spPr>
        <p:txBody>
          <a:bodyPr wrap="square">
            <a:spAutoFit/>
          </a:bodyPr>
          <a:lstStyle/>
          <a:p>
            <a:pPr marL="342900" indent="-342900" algn="just">
              <a:buFont typeface="Arial" panose="020B0604020202020204" pitchFamily="34" charset="0"/>
              <a:buChar char="•"/>
            </a:pPr>
            <a:r>
              <a:rPr lang="en-US" sz="2400" dirty="0"/>
              <a:t>The Greek philosopher Aristotle was one of the </a:t>
            </a:r>
            <a:r>
              <a:rPr lang="en-US" sz="2400" b="1" dirty="0"/>
              <a:t>first to attempt to codify “right thinking,” that is, reasoning processes</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He provided </a:t>
            </a:r>
            <a:r>
              <a:rPr lang="en-US" sz="2400" b="1" dirty="0"/>
              <a:t>patterns for argument structures that always yielded correct conclusions when given correct premises(syllogisms)</a:t>
            </a:r>
            <a:r>
              <a:rPr lang="en-US" sz="2400" dirty="0"/>
              <a:t>—for example,</a:t>
            </a:r>
          </a:p>
          <a:p>
            <a:pPr algn="just"/>
            <a:r>
              <a:rPr lang="en-US" sz="2400" dirty="0"/>
              <a:t>              “Socrates is a man; all men are mortal; therefore, Socrates is mortal.” </a:t>
            </a:r>
          </a:p>
          <a:p>
            <a:pPr algn="just"/>
            <a:r>
              <a:rPr lang="en-US" sz="2400" dirty="0"/>
              <a:t>             “all dogs are animals; all animals have four legs; therefore all dogs have four legs”</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These laws of thought </a:t>
            </a:r>
            <a:r>
              <a:rPr lang="en-US" sz="2400" b="1" dirty="0"/>
              <a:t>were LOGIC supposed to govern the operation of the mind; </a:t>
            </a:r>
            <a:r>
              <a:rPr lang="en-US" sz="2400" dirty="0"/>
              <a:t>their study initiated the field called logic</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Developed various forms of logic: </a:t>
            </a:r>
            <a:r>
              <a:rPr lang="en-US" sz="2400" b="1" dirty="0"/>
              <a:t>notation and rules of derivation for thoughts</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b="1" dirty="0"/>
              <a:t>Develop programs  that could, in principle, solve any solvable problem described in logical notation.</a:t>
            </a:r>
            <a:endParaRPr lang="en-IN" sz="2400" b="1" dirty="0"/>
          </a:p>
        </p:txBody>
      </p:sp>
    </p:spTree>
    <p:extLst>
      <p:ext uri="{BB962C8B-B14F-4D97-AF65-F5344CB8AC3E}">
        <p14:creationId xmlns:p14="http://schemas.microsoft.com/office/powerpoint/2010/main" val="398440317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3F840C-FC57-A086-224A-EC8C25FD305B}"/>
              </a:ext>
            </a:extLst>
          </p:cNvPr>
          <p:cNvSpPr txBox="1"/>
          <p:nvPr/>
        </p:nvSpPr>
        <p:spPr>
          <a:xfrm>
            <a:off x="757646" y="672963"/>
            <a:ext cx="10824754" cy="4524315"/>
          </a:xfrm>
          <a:prstGeom prst="rect">
            <a:avLst/>
          </a:prstGeom>
          <a:noFill/>
        </p:spPr>
        <p:txBody>
          <a:bodyPr wrap="square">
            <a:spAutoFit/>
          </a:bodyPr>
          <a:lstStyle/>
          <a:p>
            <a:pPr algn="just"/>
            <a:r>
              <a:rPr lang="en-US" dirty="0"/>
              <a:t>4. </a:t>
            </a:r>
            <a:r>
              <a:rPr lang="en-US" sz="2800" dirty="0"/>
              <a:t>Our </a:t>
            </a:r>
            <a:r>
              <a:rPr lang="en-US" sz="2800" b="1" dirty="0"/>
              <a:t>final toy problem </a:t>
            </a:r>
            <a:r>
              <a:rPr lang="en-US" sz="2800" dirty="0"/>
              <a:t>was devised by Donald Knuth and illustrates how infinite state spaces can arise. </a:t>
            </a:r>
          </a:p>
          <a:p>
            <a:pPr algn="just"/>
            <a:endParaRPr lang="en-US" sz="2800" dirty="0"/>
          </a:p>
          <a:p>
            <a:pPr algn="just"/>
            <a:r>
              <a:rPr lang="en-US" sz="2800" dirty="0"/>
              <a:t>Knuth conjectured that, </a:t>
            </a:r>
            <a:r>
              <a:rPr lang="en-US" sz="2800" b="1" dirty="0"/>
              <a:t>starting with the number 4, a sequence of factorial, square root, and floor operations will reach any desired positive integer.</a:t>
            </a:r>
          </a:p>
          <a:p>
            <a:pPr algn="just"/>
            <a:endParaRPr lang="en-US" sz="2800" dirty="0"/>
          </a:p>
          <a:p>
            <a:pPr algn="just"/>
            <a:r>
              <a:rPr lang="en-US" sz="2800" dirty="0"/>
              <a:t> </a:t>
            </a:r>
          </a:p>
          <a:p>
            <a:pPr algn="just"/>
            <a:r>
              <a:rPr lang="en-US" sz="2800" dirty="0"/>
              <a:t>For example, we can reach 5 from 4 as follows</a:t>
            </a:r>
          </a:p>
          <a:p>
            <a:endParaRPr lang="en-US" dirty="0"/>
          </a:p>
          <a:p>
            <a:endParaRPr lang="en-IN" dirty="0"/>
          </a:p>
        </p:txBody>
      </p:sp>
      <p:pic>
        <p:nvPicPr>
          <p:cNvPr id="5" name="Picture 4">
            <a:extLst>
              <a:ext uri="{FF2B5EF4-FFF2-40B4-BE49-F238E27FC236}">
                <a16:creationId xmlns:a16="http://schemas.microsoft.com/office/drawing/2014/main" id="{FBF8AC36-A394-D4B6-5C4D-7B85AF973421}"/>
              </a:ext>
            </a:extLst>
          </p:cNvPr>
          <p:cNvPicPr>
            <a:picLocks noChangeAspect="1"/>
          </p:cNvPicPr>
          <p:nvPr/>
        </p:nvPicPr>
        <p:blipFill>
          <a:blip r:embed="rId2"/>
          <a:stretch>
            <a:fillRect/>
          </a:stretch>
        </p:blipFill>
        <p:spPr>
          <a:xfrm>
            <a:off x="3725146" y="4862447"/>
            <a:ext cx="4199653" cy="1668982"/>
          </a:xfrm>
          <a:prstGeom prst="rect">
            <a:avLst/>
          </a:prstGeom>
        </p:spPr>
      </p:pic>
    </p:spTree>
    <p:extLst>
      <p:ext uri="{BB962C8B-B14F-4D97-AF65-F5344CB8AC3E}">
        <p14:creationId xmlns:p14="http://schemas.microsoft.com/office/powerpoint/2010/main" val="23034845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FDEC97-EA89-177F-9FED-7F72B85AC07D}"/>
              </a:ext>
            </a:extLst>
          </p:cNvPr>
          <p:cNvSpPr txBox="1"/>
          <p:nvPr/>
        </p:nvSpPr>
        <p:spPr>
          <a:xfrm>
            <a:off x="862148" y="939245"/>
            <a:ext cx="10354491" cy="5262979"/>
          </a:xfrm>
          <a:prstGeom prst="rect">
            <a:avLst/>
          </a:prstGeom>
          <a:noFill/>
        </p:spPr>
        <p:txBody>
          <a:bodyPr wrap="square">
            <a:spAutoFit/>
          </a:bodyPr>
          <a:lstStyle/>
          <a:p>
            <a:pPr algn="just"/>
            <a:r>
              <a:rPr lang="en-US" sz="2800" dirty="0"/>
              <a:t>The problem definition is very simple:</a:t>
            </a:r>
          </a:p>
          <a:p>
            <a:pPr algn="just"/>
            <a:endParaRPr lang="en-US" sz="2800" dirty="0"/>
          </a:p>
          <a:p>
            <a:pPr algn="just"/>
            <a:r>
              <a:rPr lang="en-US" sz="2800" dirty="0"/>
              <a:t>• States: Positive numbers.</a:t>
            </a:r>
          </a:p>
          <a:p>
            <a:pPr algn="just"/>
            <a:r>
              <a:rPr lang="en-US" sz="2800" dirty="0"/>
              <a:t>• Initial state: 4.</a:t>
            </a:r>
          </a:p>
          <a:p>
            <a:pPr algn="just"/>
            <a:r>
              <a:rPr lang="en-US" sz="2800" dirty="0"/>
              <a:t>• Actions: Apply factorial, square root, or floor operation (factorial for integers only).</a:t>
            </a:r>
          </a:p>
          <a:p>
            <a:pPr algn="just"/>
            <a:r>
              <a:rPr lang="en-US" sz="2800" dirty="0"/>
              <a:t>• Transition model: As given by the mathematical definitions of the operations.</a:t>
            </a:r>
          </a:p>
          <a:p>
            <a:pPr algn="just"/>
            <a:r>
              <a:rPr lang="en-US" sz="2800" dirty="0"/>
              <a:t>• Goal test: State is the desired positive integer</a:t>
            </a:r>
          </a:p>
          <a:p>
            <a:pPr algn="just"/>
            <a:endParaRPr lang="en-US" sz="2800" dirty="0"/>
          </a:p>
          <a:p>
            <a:pPr algn="just"/>
            <a:r>
              <a:rPr lang="en-US" sz="2800" dirty="0"/>
              <a:t>The number 620,448,401,733,239,439,360,000 is generated in the expression for 5—so the state space for this problem is infinite.</a:t>
            </a:r>
          </a:p>
        </p:txBody>
      </p:sp>
    </p:spTree>
    <p:extLst>
      <p:ext uri="{BB962C8B-B14F-4D97-AF65-F5344CB8AC3E}">
        <p14:creationId xmlns:p14="http://schemas.microsoft.com/office/powerpoint/2010/main" val="327743561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C753E2-8A9D-5880-C1F3-659B806C15C9}"/>
              </a:ext>
            </a:extLst>
          </p:cNvPr>
          <p:cNvSpPr txBox="1"/>
          <p:nvPr/>
        </p:nvSpPr>
        <p:spPr>
          <a:xfrm>
            <a:off x="357052" y="224637"/>
            <a:ext cx="6096000" cy="584775"/>
          </a:xfrm>
          <a:prstGeom prst="rect">
            <a:avLst/>
          </a:prstGeom>
          <a:noFill/>
        </p:spPr>
        <p:txBody>
          <a:bodyPr wrap="square">
            <a:spAutoFit/>
          </a:bodyPr>
          <a:lstStyle/>
          <a:p>
            <a:r>
              <a:rPr lang="en-IN" sz="3200" dirty="0"/>
              <a:t>Real-world problems</a:t>
            </a:r>
          </a:p>
        </p:txBody>
      </p:sp>
      <p:sp>
        <p:nvSpPr>
          <p:cNvPr id="5" name="TextBox 4">
            <a:extLst>
              <a:ext uri="{FF2B5EF4-FFF2-40B4-BE49-F238E27FC236}">
                <a16:creationId xmlns:a16="http://schemas.microsoft.com/office/drawing/2014/main" id="{06E1A426-F894-E5F4-9BD0-900A09200C83}"/>
              </a:ext>
            </a:extLst>
          </p:cNvPr>
          <p:cNvSpPr txBox="1"/>
          <p:nvPr/>
        </p:nvSpPr>
        <p:spPr>
          <a:xfrm>
            <a:off x="357052" y="765581"/>
            <a:ext cx="11268892" cy="5262979"/>
          </a:xfrm>
          <a:prstGeom prst="rect">
            <a:avLst/>
          </a:prstGeom>
          <a:noFill/>
        </p:spPr>
        <p:txBody>
          <a:bodyPr wrap="square">
            <a:spAutoFit/>
          </a:bodyPr>
          <a:lstStyle/>
          <a:p>
            <a:r>
              <a:rPr lang="en-US" sz="2800" dirty="0"/>
              <a:t>Consider the </a:t>
            </a:r>
            <a:r>
              <a:rPr lang="en-US" sz="2800" b="1" dirty="0"/>
              <a:t>airline travel problems that must be solved by a travel-planning Web site:</a:t>
            </a:r>
          </a:p>
          <a:p>
            <a:endParaRPr lang="en-US" sz="2800" dirty="0"/>
          </a:p>
          <a:p>
            <a:r>
              <a:rPr lang="en-US" sz="2800" dirty="0"/>
              <a:t>• States: Each state obviously </a:t>
            </a:r>
            <a:r>
              <a:rPr lang="en-US" sz="2800" b="1" dirty="0"/>
              <a:t>includes a location (e.g., an airport) and the current time.</a:t>
            </a:r>
          </a:p>
          <a:p>
            <a:endParaRPr lang="en-US" sz="2800" b="1" dirty="0"/>
          </a:p>
          <a:p>
            <a:r>
              <a:rPr lang="en-US" sz="2800" dirty="0"/>
              <a:t>• Initial state: This is </a:t>
            </a:r>
            <a:r>
              <a:rPr lang="en-US" sz="2800" b="1" dirty="0"/>
              <a:t>specified by the user’s query</a:t>
            </a:r>
            <a:r>
              <a:rPr lang="en-US" sz="2800" dirty="0"/>
              <a:t>.</a:t>
            </a:r>
          </a:p>
          <a:p>
            <a:endParaRPr lang="en-US" sz="2800" dirty="0"/>
          </a:p>
          <a:p>
            <a:r>
              <a:rPr lang="en-US" sz="2800" dirty="0"/>
              <a:t>• Actions: </a:t>
            </a:r>
            <a:r>
              <a:rPr lang="en-US" sz="2800" b="1" dirty="0"/>
              <a:t>Take any flight from the current location</a:t>
            </a:r>
            <a:r>
              <a:rPr lang="en-US" sz="2800" dirty="0"/>
              <a:t>, in any </a:t>
            </a:r>
            <a:r>
              <a:rPr lang="en-US" sz="2800" b="1" dirty="0"/>
              <a:t>seat class, leaving after the current time, leaving enough time for within-airport transfer if needed.</a:t>
            </a:r>
          </a:p>
          <a:p>
            <a:endParaRPr lang="en-US" sz="2800" b="1" dirty="0"/>
          </a:p>
        </p:txBody>
      </p:sp>
    </p:spTree>
    <p:extLst>
      <p:ext uri="{BB962C8B-B14F-4D97-AF65-F5344CB8AC3E}">
        <p14:creationId xmlns:p14="http://schemas.microsoft.com/office/powerpoint/2010/main" val="178624578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357820-06D6-DAB8-24B0-ED72E27C8B7D}"/>
              </a:ext>
            </a:extLst>
          </p:cNvPr>
          <p:cNvSpPr txBox="1"/>
          <p:nvPr/>
        </p:nvSpPr>
        <p:spPr>
          <a:xfrm>
            <a:off x="548640" y="980276"/>
            <a:ext cx="10816046" cy="3970318"/>
          </a:xfrm>
          <a:prstGeom prst="rect">
            <a:avLst/>
          </a:prstGeom>
          <a:noFill/>
        </p:spPr>
        <p:txBody>
          <a:bodyPr wrap="square">
            <a:spAutoFit/>
          </a:bodyPr>
          <a:lstStyle/>
          <a:p>
            <a:pPr algn="just"/>
            <a:r>
              <a:rPr lang="en-US" sz="2800" dirty="0"/>
              <a:t>• Transition model: The </a:t>
            </a:r>
            <a:r>
              <a:rPr lang="en-US" sz="2800" b="1" dirty="0"/>
              <a:t>state resulting from taking a flight will have the flight’s destination as the current location and the flight’s arrival time as the current time.</a:t>
            </a:r>
          </a:p>
          <a:p>
            <a:pPr algn="just"/>
            <a:endParaRPr lang="en-US" sz="2800" dirty="0"/>
          </a:p>
          <a:p>
            <a:pPr algn="just"/>
            <a:r>
              <a:rPr lang="en-US" sz="2800" dirty="0"/>
              <a:t>• Goal test: Are we at the </a:t>
            </a:r>
            <a:r>
              <a:rPr lang="en-US" sz="2800" b="1" dirty="0"/>
              <a:t>final destination specified by the user?</a:t>
            </a:r>
          </a:p>
          <a:p>
            <a:pPr algn="just"/>
            <a:endParaRPr lang="en-US" sz="2800" b="1" dirty="0"/>
          </a:p>
          <a:p>
            <a:pPr algn="just"/>
            <a:r>
              <a:rPr lang="en-US" sz="2800" dirty="0"/>
              <a:t>• Path cost: This depends on </a:t>
            </a:r>
            <a:r>
              <a:rPr lang="en-US" sz="2800" b="1" dirty="0"/>
              <a:t>monetary cost, waiting time, flight time, customs and immigration procedures, seat quality, time of day, type of airplane, frequent-flyer mileage awards, and so on</a:t>
            </a:r>
          </a:p>
        </p:txBody>
      </p:sp>
    </p:spTree>
    <p:extLst>
      <p:ext uri="{BB962C8B-B14F-4D97-AF65-F5344CB8AC3E}">
        <p14:creationId xmlns:p14="http://schemas.microsoft.com/office/powerpoint/2010/main" val="171199669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592EAD-F666-A434-DB16-0B89B9DF1775}"/>
              </a:ext>
            </a:extLst>
          </p:cNvPr>
          <p:cNvSpPr txBox="1"/>
          <p:nvPr/>
        </p:nvSpPr>
        <p:spPr>
          <a:xfrm>
            <a:off x="191588" y="200693"/>
            <a:ext cx="11556275" cy="7263527"/>
          </a:xfrm>
          <a:prstGeom prst="rect">
            <a:avLst/>
          </a:prstGeom>
          <a:noFill/>
        </p:spPr>
        <p:txBody>
          <a:bodyPr wrap="square">
            <a:spAutoFit/>
          </a:bodyPr>
          <a:lstStyle/>
          <a:p>
            <a:pPr marL="342900" indent="-342900">
              <a:buAutoNum type="arabicPeriod" startAt="2"/>
            </a:pPr>
            <a:r>
              <a:rPr lang="en-US" sz="2800" b="1" dirty="0"/>
              <a:t>Touring problems </a:t>
            </a:r>
            <a:r>
              <a:rPr lang="en-US" sz="2800" dirty="0"/>
              <a:t>are closely related to route-finding problems, but with an important difference. </a:t>
            </a:r>
          </a:p>
          <a:p>
            <a:pPr marL="342900" indent="-342900">
              <a:buAutoNum type="arabicPeriod" startAt="2"/>
            </a:pPr>
            <a:endParaRPr lang="en-US" sz="2800" dirty="0"/>
          </a:p>
          <a:p>
            <a:r>
              <a:rPr lang="en-US" sz="2800" dirty="0"/>
              <a:t>Consider, for example, the problem “</a:t>
            </a:r>
            <a:r>
              <a:rPr lang="en-US" sz="2800" b="1" dirty="0"/>
              <a:t>Visit every city in Figure at least once, starting and ending in Bucharest.”</a:t>
            </a:r>
          </a:p>
          <a:p>
            <a:endParaRPr lang="en-US" sz="2800" dirty="0"/>
          </a:p>
          <a:p>
            <a:r>
              <a:rPr lang="en-US" sz="2800" dirty="0"/>
              <a:t> The </a:t>
            </a:r>
            <a:r>
              <a:rPr lang="en-US" sz="2800" b="1" dirty="0"/>
              <a:t>state space- </a:t>
            </a:r>
            <a:endParaRPr lang="en-US" sz="2800" dirty="0"/>
          </a:p>
          <a:p>
            <a:r>
              <a:rPr lang="en-US" sz="2800" b="1" dirty="0"/>
              <a:t>Each state must include not just the current location but also the set of cities the agent has visited.</a:t>
            </a:r>
          </a:p>
          <a:p>
            <a:endParaRPr lang="en-US" sz="2800" b="1" dirty="0"/>
          </a:p>
          <a:p>
            <a:r>
              <a:rPr lang="en-US" sz="2800" dirty="0"/>
              <a:t> </a:t>
            </a:r>
            <a:r>
              <a:rPr lang="en-US" sz="2800" b="1" dirty="0"/>
              <a:t>Initial state </a:t>
            </a:r>
            <a:r>
              <a:rPr lang="en-US" sz="2800" dirty="0"/>
              <a:t>would be In(Bucharest), Visited({Bucharest}),</a:t>
            </a:r>
          </a:p>
          <a:p>
            <a:r>
              <a:rPr lang="en-US" sz="2800" dirty="0"/>
              <a:t> a </a:t>
            </a:r>
            <a:r>
              <a:rPr lang="en-US" sz="2800" b="1" dirty="0"/>
              <a:t>typical intermediate state </a:t>
            </a:r>
            <a:r>
              <a:rPr lang="en-US" sz="2800" dirty="0"/>
              <a:t>would be In(</a:t>
            </a:r>
            <a:r>
              <a:rPr lang="en-US" sz="2800" dirty="0" err="1"/>
              <a:t>Vaslui</a:t>
            </a:r>
            <a:r>
              <a:rPr lang="en-US" sz="2800" dirty="0"/>
              <a:t>), Visited({Bucharest, Urziceni, </a:t>
            </a:r>
            <a:r>
              <a:rPr lang="en-US" sz="2800" dirty="0" err="1"/>
              <a:t>Vaslui</a:t>
            </a:r>
            <a:r>
              <a:rPr lang="en-US" sz="2800" dirty="0"/>
              <a:t>}), and the </a:t>
            </a:r>
          </a:p>
          <a:p>
            <a:r>
              <a:rPr lang="en-US" sz="2800" b="1" dirty="0"/>
              <a:t>goal tes</a:t>
            </a:r>
            <a:r>
              <a:rPr lang="en-US" sz="2800" dirty="0"/>
              <a:t>t would check whether the agent is in Bucharest and all 20 cities have been visited</a:t>
            </a:r>
          </a:p>
          <a:p>
            <a:endParaRPr lang="en-US" sz="2800" dirty="0"/>
          </a:p>
          <a:p>
            <a:endParaRPr lang="en-US" dirty="0"/>
          </a:p>
        </p:txBody>
      </p:sp>
    </p:spTree>
    <p:extLst>
      <p:ext uri="{BB962C8B-B14F-4D97-AF65-F5344CB8AC3E}">
        <p14:creationId xmlns:p14="http://schemas.microsoft.com/office/powerpoint/2010/main" val="264997481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FD4EDD-5B06-3221-60F1-5EC3CABCD7A9}"/>
              </a:ext>
            </a:extLst>
          </p:cNvPr>
          <p:cNvSpPr txBox="1"/>
          <p:nvPr/>
        </p:nvSpPr>
        <p:spPr>
          <a:xfrm>
            <a:off x="69670" y="592072"/>
            <a:ext cx="11913324" cy="6401753"/>
          </a:xfrm>
          <a:prstGeom prst="rect">
            <a:avLst/>
          </a:prstGeom>
          <a:noFill/>
        </p:spPr>
        <p:txBody>
          <a:bodyPr wrap="square">
            <a:spAutoFit/>
          </a:bodyPr>
          <a:lstStyle/>
          <a:p>
            <a:r>
              <a:rPr lang="en-US" sz="2800" dirty="0"/>
              <a:t>3. The </a:t>
            </a:r>
            <a:r>
              <a:rPr lang="en-US" sz="2800" b="1" dirty="0"/>
              <a:t>traveling salesperson problem </a:t>
            </a:r>
            <a:r>
              <a:rPr lang="en-US" sz="2800" dirty="0"/>
              <a:t>(TSP) is a touring problem in which </a:t>
            </a:r>
            <a:r>
              <a:rPr lang="en-US" sz="2800" b="1" dirty="0"/>
              <a:t>each city must be visited exactly once. The aim is to find the shortest tour</a:t>
            </a:r>
            <a:r>
              <a:rPr lang="en-US" sz="2800" dirty="0"/>
              <a:t>. </a:t>
            </a:r>
          </a:p>
          <a:p>
            <a:endParaRPr lang="en-US" sz="2800" dirty="0"/>
          </a:p>
          <a:p>
            <a:r>
              <a:rPr lang="en-US" sz="2800" dirty="0"/>
              <a:t>4. A </a:t>
            </a:r>
            <a:r>
              <a:rPr lang="en-US" sz="2800" b="1" dirty="0"/>
              <a:t>VLSI layout problem requires positioning millions of components and connections on a chip to minimize area, minimize circuit delays, minimize stray capacitances, and maximize manufacturing yield</a:t>
            </a:r>
          </a:p>
          <a:p>
            <a:endParaRPr lang="en-US" sz="2800" dirty="0"/>
          </a:p>
          <a:p>
            <a:r>
              <a:rPr lang="en-US" sz="2800" dirty="0"/>
              <a:t>. The layout problem comes after the logical design phase and is usually split into two parts: </a:t>
            </a:r>
            <a:r>
              <a:rPr lang="en-US" sz="2800" b="1" dirty="0"/>
              <a:t>cell layout and channel routing</a:t>
            </a:r>
            <a:r>
              <a:rPr lang="en-US" sz="2800" dirty="0"/>
              <a:t>. </a:t>
            </a:r>
          </a:p>
          <a:p>
            <a:endParaRPr lang="en-US" sz="2800" dirty="0"/>
          </a:p>
          <a:p>
            <a:r>
              <a:rPr lang="en-US" sz="2800" dirty="0"/>
              <a:t>In cell layout, the </a:t>
            </a:r>
            <a:r>
              <a:rPr lang="en-US" sz="2800" b="1" dirty="0"/>
              <a:t>primitive components of the circuit are grouped into cells, </a:t>
            </a:r>
            <a:r>
              <a:rPr lang="en-US" sz="2800" dirty="0"/>
              <a:t>each of which performs some recognized function.</a:t>
            </a:r>
          </a:p>
          <a:p>
            <a:r>
              <a:rPr lang="en-US" sz="2800" b="1" dirty="0"/>
              <a:t>Channel routing </a:t>
            </a:r>
            <a:r>
              <a:rPr lang="en-US" sz="2800" dirty="0"/>
              <a:t>finds a </a:t>
            </a:r>
            <a:r>
              <a:rPr lang="en-US" sz="2800" b="1" dirty="0"/>
              <a:t>specific route for each wire through the gaps between the cells.</a:t>
            </a:r>
            <a:endParaRPr lang="en-IN" sz="2800" b="1" dirty="0"/>
          </a:p>
          <a:p>
            <a:endParaRPr lang="en-US" dirty="0"/>
          </a:p>
        </p:txBody>
      </p:sp>
    </p:spTree>
    <p:extLst>
      <p:ext uri="{BB962C8B-B14F-4D97-AF65-F5344CB8AC3E}">
        <p14:creationId xmlns:p14="http://schemas.microsoft.com/office/powerpoint/2010/main" val="405056129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716B59-FC0E-26FD-D0E6-8A88AC852F7B}"/>
              </a:ext>
            </a:extLst>
          </p:cNvPr>
          <p:cNvSpPr txBox="1"/>
          <p:nvPr/>
        </p:nvSpPr>
        <p:spPr>
          <a:xfrm>
            <a:off x="269966" y="550204"/>
            <a:ext cx="11521440" cy="5816977"/>
          </a:xfrm>
          <a:prstGeom prst="rect">
            <a:avLst/>
          </a:prstGeom>
          <a:noFill/>
        </p:spPr>
        <p:txBody>
          <a:bodyPr wrap="square">
            <a:spAutoFit/>
          </a:bodyPr>
          <a:lstStyle/>
          <a:p>
            <a:endParaRPr lang="en-US" dirty="0"/>
          </a:p>
          <a:p>
            <a:endParaRPr lang="en-US" dirty="0"/>
          </a:p>
          <a:p>
            <a:pPr algn="just"/>
            <a:r>
              <a:rPr lang="en-US" sz="2800" dirty="0"/>
              <a:t>5. </a:t>
            </a:r>
            <a:r>
              <a:rPr lang="en-US" sz="2800" b="1" dirty="0"/>
              <a:t>Robot navigation is a generalization of the route-finding problem </a:t>
            </a:r>
          </a:p>
          <a:p>
            <a:pPr algn="just"/>
            <a:endParaRPr lang="en-US" sz="2800" b="1" dirty="0"/>
          </a:p>
          <a:p>
            <a:pPr algn="just"/>
            <a:r>
              <a:rPr lang="en-US" sz="2800" b="1" dirty="0"/>
              <a:t>Rather than following a discrete set of routes</a:t>
            </a:r>
            <a:r>
              <a:rPr lang="en-US" sz="2800" dirty="0"/>
              <a:t>, a robot can </a:t>
            </a:r>
            <a:r>
              <a:rPr lang="en-US" sz="2800" b="1" dirty="0"/>
              <a:t>move in a continuous space with (in principle) an infinite set of possible actions and states. </a:t>
            </a:r>
          </a:p>
          <a:p>
            <a:pPr algn="just"/>
            <a:endParaRPr lang="en-US" sz="2800" dirty="0"/>
          </a:p>
          <a:p>
            <a:pPr algn="just"/>
            <a:r>
              <a:rPr lang="en-US" sz="2800" dirty="0"/>
              <a:t>6. </a:t>
            </a:r>
            <a:r>
              <a:rPr lang="en-US" sz="2800" b="1" dirty="0"/>
              <a:t>Automatic assembly sequencing of complex objects by a robot. </a:t>
            </a:r>
          </a:p>
          <a:p>
            <a:pPr algn="just"/>
            <a:endParaRPr lang="en-US" sz="2800" b="1" dirty="0"/>
          </a:p>
          <a:p>
            <a:pPr algn="just"/>
            <a:r>
              <a:rPr lang="en-US" sz="2800" dirty="0"/>
              <a:t>In assembly problems, the </a:t>
            </a:r>
            <a:r>
              <a:rPr lang="en-US" sz="2800" b="1" dirty="0"/>
              <a:t>aim is to find an order in which to assemble the parts of some object.</a:t>
            </a:r>
            <a:r>
              <a:rPr lang="en-US" sz="2800" dirty="0"/>
              <a:t> If the wrong order is chosen, there will be no way to add some part later in the sequence without undoing some of the work already done</a:t>
            </a:r>
            <a:endParaRPr lang="en-IN" sz="2800" dirty="0"/>
          </a:p>
        </p:txBody>
      </p:sp>
    </p:spTree>
    <p:extLst>
      <p:ext uri="{BB962C8B-B14F-4D97-AF65-F5344CB8AC3E}">
        <p14:creationId xmlns:p14="http://schemas.microsoft.com/office/powerpoint/2010/main" val="85600925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CF5000-38C2-F5E9-D0C0-F42DA06F45A0}"/>
              </a:ext>
            </a:extLst>
          </p:cNvPr>
          <p:cNvSpPr txBox="1"/>
          <p:nvPr/>
        </p:nvSpPr>
        <p:spPr>
          <a:xfrm>
            <a:off x="644435" y="538145"/>
            <a:ext cx="6096000" cy="584775"/>
          </a:xfrm>
          <a:prstGeom prst="rect">
            <a:avLst/>
          </a:prstGeom>
          <a:noFill/>
        </p:spPr>
        <p:txBody>
          <a:bodyPr wrap="square">
            <a:spAutoFit/>
          </a:bodyPr>
          <a:lstStyle/>
          <a:p>
            <a:r>
              <a:rPr lang="en-US" sz="3200" dirty="0"/>
              <a:t>Searching for Solutions</a:t>
            </a:r>
            <a:endParaRPr lang="en-IN" sz="3200" dirty="0"/>
          </a:p>
        </p:txBody>
      </p:sp>
      <p:sp>
        <p:nvSpPr>
          <p:cNvPr id="5" name="TextBox 4">
            <a:extLst>
              <a:ext uri="{FF2B5EF4-FFF2-40B4-BE49-F238E27FC236}">
                <a16:creationId xmlns:a16="http://schemas.microsoft.com/office/drawing/2014/main" id="{79AAC70E-2565-D605-6BDB-ECD35597F013}"/>
              </a:ext>
            </a:extLst>
          </p:cNvPr>
          <p:cNvSpPr txBox="1"/>
          <p:nvPr/>
        </p:nvSpPr>
        <p:spPr>
          <a:xfrm>
            <a:off x="505098" y="1329456"/>
            <a:ext cx="11103428" cy="4401205"/>
          </a:xfrm>
          <a:prstGeom prst="rect">
            <a:avLst/>
          </a:prstGeom>
          <a:noFill/>
        </p:spPr>
        <p:txBody>
          <a:bodyPr wrap="square">
            <a:spAutoFit/>
          </a:bodyPr>
          <a:lstStyle/>
          <a:p>
            <a:pPr algn="just"/>
            <a:r>
              <a:rPr lang="en-US" sz="2800" dirty="0"/>
              <a:t>A </a:t>
            </a:r>
            <a:r>
              <a:rPr lang="en-US" sz="2800" b="1" dirty="0"/>
              <a:t>solution is an action sequence</a:t>
            </a:r>
            <a:r>
              <a:rPr lang="en-US" sz="2800" dirty="0"/>
              <a:t>, so </a:t>
            </a:r>
            <a:r>
              <a:rPr lang="en-US" sz="2800" b="1" dirty="0"/>
              <a:t>search algorithms work by considering various possible action sequences.</a:t>
            </a:r>
          </a:p>
          <a:p>
            <a:pPr algn="just"/>
            <a:endParaRPr lang="en-US" sz="2800" dirty="0"/>
          </a:p>
          <a:p>
            <a:pPr algn="just"/>
            <a:r>
              <a:rPr lang="en-US" sz="2800" dirty="0"/>
              <a:t>The possible action sequences  of search tree</a:t>
            </a:r>
          </a:p>
          <a:p>
            <a:pPr marL="457200" indent="-457200" algn="just">
              <a:buFont typeface="Arial" panose="020B0604020202020204" pitchFamily="34" charset="0"/>
              <a:buChar char="•"/>
            </a:pPr>
            <a:r>
              <a:rPr lang="en-US" sz="2800" dirty="0"/>
              <a:t>the </a:t>
            </a:r>
            <a:r>
              <a:rPr lang="en-US" sz="2800" b="1" dirty="0"/>
              <a:t>initial state at the root</a:t>
            </a:r>
            <a:r>
              <a:rPr lang="en-US" sz="2800" dirty="0"/>
              <a:t>;</a:t>
            </a:r>
          </a:p>
          <a:p>
            <a:pPr marL="457200" indent="-457200" algn="just">
              <a:buFont typeface="Arial" panose="020B0604020202020204" pitchFamily="34" charset="0"/>
              <a:buChar char="•"/>
            </a:pPr>
            <a:r>
              <a:rPr lang="en-US" sz="2800" dirty="0"/>
              <a:t> the </a:t>
            </a:r>
            <a:r>
              <a:rPr lang="en-US" sz="2800" b="1" dirty="0"/>
              <a:t>branches are actions </a:t>
            </a:r>
            <a:r>
              <a:rPr lang="en-US" sz="2800" dirty="0"/>
              <a:t>and the </a:t>
            </a:r>
          </a:p>
          <a:p>
            <a:pPr marL="457200" indent="-457200" algn="just">
              <a:buFont typeface="Arial" panose="020B0604020202020204" pitchFamily="34" charset="0"/>
              <a:buChar char="•"/>
            </a:pPr>
            <a:r>
              <a:rPr lang="en-US" sz="2800" b="1" dirty="0"/>
              <a:t>nodes correspond to states in the state space of the problem</a:t>
            </a:r>
            <a:r>
              <a:rPr lang="en-US" sz="2800" dirty="0"/>
              <a:t>. </a:t>
            </a:r>
          </a:p>
          <a:p>
            <a:pPr algn="just"/>
            <a:endParaRPr lang="en-US" sz="2800" dirty="0"/>
          </a:p>
          <a:p>
            <a:pPr algn="just"/>
            <a:r>
              <a:rPr lang="en-US" sz="2800" dirty="0"/>
              <a:t>Figure shows the </a:t>
            </a:r>
            <a:r>
              <a:rPr lang="en-US" sz="2800" b="1" dirty="0"/>
              <a:t>first few steps in growing the search tree </a:t>
            </a:r>
            <a:r>
              <a:rPr lang="en-US" sz="2800" dirty="0"/>
              <a:t>for finding a route from Arad to Bucharest</a:t>
            </a:r>
            <a:r>
              <a:rPr lang="en-US" dirty="0"/>
              <a:t>.</a:t>
            </a:r>
            <a:endParaRPr lang="en-IN" dirty="0"/>
          </a:p>
        </p:txBody>
      </p:sp>
    </p:spTree>
    <p:extLst>
      <p:ext uri="{BB962C8B-B14F-4D97-AF65-F5344CB8AC3E}">
        <p14:creationId xmlns:p14="http://schemas.microsoft.com/office/powerpoint/2010/main" val="384561857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6DA499-0653-5BDF-C595-2FE30DC694F8}"/>
              </a:ext>
            </a:extLst>
          </p:cNvPr>
          <p:cNvPicPr>
            <a:picLocks noChangeAspect="1"/>
          </p:cNvPicPr>
          <p:nvPr/>
        </p:nvPicPr>
        <p:blipFill>
          <a:blip r:embed="rId2"/>
          <a:stretch>
            <a:fillRect/>
          </a:stretch>
        </p:blipFill>
        <p:spPr>
          <a:xfrm>
            <a:off x="757646" y="649687"/>
            <a:ext cx="10946673" cy="6012370"/>
          </a:xfrm>
          <a:prstGeom prst="rect">
            <a:avLst/>
          </a:prstGeom>
        </p:spPr>
      </p:pic>
    </p:spTree>
    <p:extLst>
      <p:ext uri="{BB962C8B-B14F-4D97-AF65-F5344CB8AC3E}">
        <p14:creationId xmlns:p14="http://schemas.microsoft.com/office/powerpoint/2010/main" val="334689289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3959AA-9298-3329-1A61-30A6E689F431}"/>
              </a:ext>
            </a:extLst>
          </p:cNvPr>
          <p:cNvSpPr txBox="1"/>
          <p:nvPr/>
        </p:nvSpPr>
        <p:spPr>
          <a:xfrm>
            <a:off x="478971" y="532456"/>
            <a:ext cx="11199223" cy="4832092"/>
          </a:xfrm>
          <a:prstGeom prst="rect">
            <a:avLst/>
          </a:prstGeom>
          <a:noFill/>
        </p:spPr>
        <p:txBody>
          <a:bodyPr wrap="square">
            <a:spAutoFit/>
          </a:bodyPr>
          <a:lstStyle/>
          <a:p>
            <a:r>
              <a:rPr lang="en-US" sz="2800" dirty="0"/>
              <a:t>The </a:t>
            </a:r>
            <a:r>
              <a:rPr lang="en-US" sz="2800" b="1" dirty="0"/>
              <a:t>root node </a:t>
            </a:r>
            <a:r>
              <a:rPr lang="en-US" sz="2800" dirty="0"/>
              <a:t>of the tree corresponds to the </a:t>
            </a:r>
            <a:r>
              <a:rPr lang="en-US" sz="2800" b="1" dirty="0"/>
              <a:t>initial state, In(Arad</a:t>
            </a:r>
            <a:r>
              <a:rPr lang="en-US" sz="2800" dirty="0"/>
              <a:t>).</a:t>
            </a:r>
          </a:p>
          <a:p>
            <a:endParaRPr lang="en-US" sz="2800" dirty="0"/>
          </a:p>
          <a:p>
            <a:r>
              <a:rPr lang="en-US" sz="2800" dirty="0"/>
              <a:t>The first step is to test </a:t>
            </a:r>
            <a:r>
              <a:rPr lang="en-US" sz="2800" b="1" dirty="0"/>
              <a:t>whether this is a goal state</a:t>
            </a:r>
            <a:r>
              <a:rPr lang="en-US" sz="2800" dirty="0"/>
              <a:t>. </a:t>
            </a:r>
          </a:p>
          <a:p>
            <a:endParaRPr lang="en-US" sz="2800" dirty="0"/>
          </a:p>
          <a:p>
            <a:r>
              <a:rPr lang="en-US" sz="2800" dirty="0"/>
              <a:t>Consider </a:t>
            </a:r>
            <a:r>
              <a:rPr lang="en-US" sz="2800" b="1" dirty="0"/>
              <a:t>taking various actions </a:t>
            </a:r>
            <a:r>
              <a:rPr lang="en-US" sz="2800" dirty="0"/>
              <a:t>--by </a:t>
            </a:r>
            <a:r>
              <a:rPr lang="en-US" sz="2800" b="1" dirty="0"/>
              <a:t>expanding the current state- </a:t>
            </a:r>
            <a:r>
              <a:rPr lang="en-US" sz="2800" dirty="0"/>
              <a:t>generate a new set of states. </a:t>
            </a:r>
          </a:p>
          <a:p>
            <a:endParaRPr lang="en-US" sz="2800" dirty="0"/>
          </a:p>
          <a:p>
            <a:r>
              <a:rPr lang="en-US" sz="2800" dirty="0"/>
              <a:t>In this case, we add three branches from the parent node In(Arad) leading to three new child nodes: In(Sibiu), In(Timisoara), and In(</a:t>
            </a:r>
            <a:r>
              <a:rPr lang="en-US" sz="2800" dirty="0" err="1"/>
              <a:t>Zerind</a:t>
            </a:r>
            <a:r>
              <a:rPr lang="en-US" sz="2800" dirty="0"/>
              <a:t>). </a:t>
            </a:r>
          </a:p>
          <a:p>
            <a:endParaRPr lang="en-US" sz="2800" dirty="0"/>
          </a:p>
          <a:p>
            <a:r>
              <a:rPr lang="en-US" sz="2800" dirty="0"/>
              <a:t>Now we must choose which of these three possibilities to consider further</a:t>
            </a:r>
            <a:endParaRPr lang="en-IN" sz="2800" dirty="0"/>
          </a:p>
        </p:txBody>
      </p:sp>
    </p:spTree>
    <p:extLst>
      <p:ext uri="{BB962C8B-B14F-4D97-AF65-F5344CB8AC3E}">
        <p14:creationId xmlns:p14="http://schemas.microsoft.com/office/powerpoint/2010/main" val="1460947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EC443E-6ABA-81D8-8564-92E1F4D5F23B}"/>
              </a:ext>
            </a:extLst>
          </p:cNvPr>
          <p:cNvSpPr txBox="1"/>
          <p:nvPr/>
        </p:nvSpPr>
        <p:spPr>
          <a:xfrm>
            <a:off x="557348" y="692055"/>
            <a:ext cx="10842171" cy="4893647"/>
          </a:xfrm>
          <a:prstGeom prst="rect">
            <a:avLst/>
          </a:prstGeom>
          <a:noFill/>
        </p:spPr>
        <p:txBody>
          <a:bodyPr wrap="square">
            <a:spAutoFit/>
          </a:bodyPr>
          <a:lstStyle/>
          <a:p>
            <a:pPr algn="just"/>
            <a:r>
              <a:rPr lang="en-US" sz="2400" dirty="0"/>
              <a:t>There are two main obstacles to this approach. </a:t>
            </a:r>
          </a:p>
          <a:p>
            <a:pPr algn="just"/>
            <a:endParaRPr lang="en-US" sz="2400" dirty="0"/>
          </a:p>
          <a:p>
            <a:pPr marL="342900" indent="-342900" algn="just">
              <a:buFont typeface="Arial" panose="020B0604020202020204" pitchFamily="34" charset="0"/>
              <a:buChar char="•"/>
            </a:pPr>
            <a:r>
              <a:rPr lang="en-US" sz="2400" dirty="0"/>
              <a:t>First, it is </a:t>
            </a:r>
            <a:r>
              <a:rPr lang="en-US" sz="2400" b="1" dirty="0"/>
              <a:t>not easy to take informal knowledge and state it in the formal terms required by logical notation</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 </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Second, there is a big </a:t>
            </a:r>
            <a:r>
              <a:rPr lang="en-US" sz="2400" b="1" dirty="0"/>
              <a:t>difference between solving a problem “in principle” and solving it in practice. </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Even </a:t>
            </a:r>
            <a:r>
              <a:rPr lang="en-US" sz="2400" b="1" dirty="0"/>
              <a:t>problems with just a few hundred facts can exhaust the computational resources of any computer unless it has some guidance as to which reasoning steps to try first</a:t>
            </a:r>
            <a:endParaRPr lang="en-IN" sz="2400" b="1" dirty="0"/>
          </a:p>
        </p:txBody>
      </p:sp>
    </p:spTree>
    <p:extLst>
      <p:ext uri="{BB962C8B-B14F-4D97-AF65-F5344CB8AC3E}">
        <p14:creationId xmlns:p14="http://schemas.microsoft.com/office/powerpoint/2010/main" val="78025543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A8090C-5330-7DB2-3B19-E021102FB3D1}"/>
              </a:ext>
            </a:extLst>
          </p:cNvPr>
          <p:cNvSpPr txBox="1"/>
          <p:nvPr/>
        </p:nvSpPr>
        <p:spPr>
          <a:xfrm>
            <a:off x="513805" y="418739"/>
            <a:ext cx="11173098" cy="5262979"/>
          </a:xfrm>
          <a:prstGeom prst="rect">
            <a:avLst/>
          </a:prstGeom>
          <a:noFill/>
        </p:spPr>
        <p:txBody>
          <a:bodyPr wrap="square">
            <a:spAutoFit/>
          </a:bodyPr>
          <a:lstStyle/>
          <a:p>
            <a:r>
              <a:rPr lang="en-US" sz="2800" dirty="0"/>
              <a:t>Suppose we choose Sibiu first.</a:t>
            </a:r>
          </a:p>
          <a:p>
            <a:endParaRPr lang="en-US" sz="2800" dirty="0"/>
          </a:p>
          <a:p>
            <a:r>
              <a:rPr lang="en-US" sz="2800" dirty="0"/>
              <a:t>We check to see whether it is a goal state (it is not) and then expand it to get In(Arad), In(</a:t>
            </a:r>
            <a:r>
              <a:rPr lang="en-US" sz="2800" dirty="0" err="1"/>
              <a:t>Fagaras</a:t>
            </a:r>
            <a:r>
              <a:rPr lang="en-US" sz="2800" dirty="0"/>
              <a:t>), In(Oradea), and In(</a:t>
            </a:r>
            <a:r>
              <a:rPr lang="en-US" sz="2800" dirty="0" err="1"/>
              <a:t>RimnicuVilcea</a:t>
            </a:r>
            <a:r>
              <a:rPr lang="en-US" sz="2800" dirty="0"/>
              <a:t>)</a:t>
            </a:r>
          </a:p>
          <a:p>
            <a:endParaRPr lang="en-US" sz="2800" dirty="0"/>
          </a:p>
          <a:p>
            <a:r>
              <a:rPr lang="en-US" sz="2800" dirty="0"/>
              <a:t>We can then choose any of these four or go back and choose Timisoara or </a:t>
            </a:r>
            <a:r>
              <a:rPr lang="en-US" sz="2800" dirty="0" err="1"/>
              <a:t>Zerind</a:t>
            </a:r>
            <a:endParaRPr lang="en-US" sz="2800" dirty="0"/>
          </a:p>
          <a:p>
            <a:endParaRPr lang="en-US" sz="2800" dirty="0"/>
          </a:p>
          <a:p>
            <a:r>
              <a:rPr lang="en-US" sz="2800" dirty="0"/>
              <a:t>The set of all leaf nodes available for expansion at any given  point is called the frontier. </a:t>
            </a:r>
          </a:p>
          <a:p>
            <a:endParaRPr lang="en-US" sz="2800" dirty="0"/>
          </a:p>
          <a:p>
            <a:endParaRPr lang="en-IN" sz="2800" dirty="0"/>
          </a:p>
        </p:txBody>
      </p:sp>
    </p:spTree>
    <p:extLst>
      <p:ext uri="{BB962C8B-B14F-4D97-AF65-F5344CB8AC3E}">
        <p14:creationId xmlns:p14="http://schemas.microsoft.com/office/powerpoint/2010/main" val="167531748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DDA3AB-4109-CFD2-A06F-6E496A287FE4}"/>
              </a:ext>
            </a:extLst>
          </p:cNvPr>
          <p:cNvSpPr txBox="1"/>
          <p:nvPr/>
        </p:nvSpPr>
        <p:spPr>
          <a:xfrm>
            <a:off x="478971" y="398809"/>
            <a:ext cx="6096000" cy="369332"/>
          </a:xfrm>
          <a:prstGeom prst="rect">
            <a:avLst/>
          </a:prstGeom>
          <a:noFill/>
        </p:spPr>
        <p:txBody>
          <a:bodyPr wrap="square">
            <a:spAutoFit/>
          </a:bodyPr>
          <a:lstStyle/>
          <a:p>
            <a:r>
              <a:rPr lang="en-US" dirty="0"/>
              <a:t>The general TREE-SEARCH algorithm is shown</a:t>
            </a:r>
            <a:endParaRPr lang="en-IN" dirty="0"/>
          </a:p>
        </p:txBody>
      </p:sp>
      <p:pic>
        <p:nvPicPr>
          <p:cNvPr id="5" name="Picture 4">
            <a:extLst>
              <a:ext uri="{FF2B5EF4-FFF2-40B4-BE49-F238E27FC236}">
                <a16:creationId xmlns:a16="http://schemas.microsoft.com/office/drawing/2014/main" id="{5AF10A96-2B75-0F9C-55DB-202713CA0B8B}"/>
              </a:ext>
            </a:extLst>
          </p:cNvPr>
          <p:cNvPicPr>
            <a:picLocks noChangeAspect="1"/>
          </p:cNvPicPr>
          <p:nvPr/>
        </p:nvPicPr>
        <p:blipFill>
          <a:blip r:embed="rId2"/>
          <a:stretch>
            <a:fillRect/>
          </a:stretch>
        </p:blipFill>
        <p:spPr>
          <a:xfrm>
            <a:off x="557349" y="1025401"/>
            <a:ext cx="11059885" cy="5832599"/>
          </a:xfrm>
          <a:prstGeom prst="rect">
            <a:avLst/>
          </a:prstGeom>
        </p:spPr>
      </p:pic>
    </p:spTree>
    <p:extLst>
      <p:ext uri="{BB962C8B-B14F-4D97-AF65-F5344CB8AC3E}">
        <p14:creationId xmlns:p14="http://schemas.microsoft.com/office/powerpoint/2010/main" val="298404945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3866D-8940-2E0D-0751-4CDF1D2F9B95}"/>
              </a:ext>
            </a:extLst>
          </p:cNvPr>
          <p:cNvSpPr txBox="1"/>
          <p:nvPr/>
        </p:nvSpPr>
        <p:spPr>
          <a:xfrm>
            <a:off x="69669" y="151179"/>
            <a:ext cx="11869783" cy="6555641"/>
          </a:xfrm>
          <a:prstGeom prst="rect">
            <a:avLst/>
          </a:prstGeom>
          <a:noFill/>
        </p:spPr>
        <p:txBody>
          <a:bodyPr wrap="square">
            <a:spAutoFit/>
          </a:bodyPr>
          <a:lstStyle/>
          <a:p>
            <a:pPr algn="just"/>
            <a:r>
              <a:rPr lang="en-US" sz="2800" dirty="0"/>
              <a:t>The search tree shown in Figure  includes the path from Arad to Sibiu and back to Arad again! </a:t>
            </a:r>
          </a:p>
          <a:p>
            <a:pPr algn="just"/>
            <a:endParaRPr lang="en-US" sz="2800" dirty="0"/>
          </a:p>
          <a:p>
            <a:pPr algn="just"/>
            <a:r>
              <a:rPr lang="en-US" sz="2800" dirty="0"/>
              <a:t>We say that In(Arad) is a repeated state in the search tree, generated in this case by a loopy path. </a:t>
            </a:r>
          </a:p>
          <a:p>
            <a:pPr algn="just"/>
            <a:endParaRPr lang="en-US" sz="2800" dirty="0"/>
          </a:p>
          <a:p>
            <a:pPr algn="just"/>
            <a:r>
              <a:rPr lang="en-US" sz="2800" dirty="0"/>
              <a:t>Considering such loopy paths means that the complete search tree for Romania is infinite because there is no limit to how often one can traverse a loop.</a:t>
            </a:r>
          </a:p>
          <a:p>
            <a:pPr algn="just"/>
            <a:endParaRPr lang="en-US" sz="2800" dirty="0"/>
          </a:p>
          <a:p>
            <a:pPr algn="just"/>
            <a:r>
              <a:rPr lang="en-US" sz="2800" dirty="0"/>
              <a:t>The way to avoid exploring redundant paths is to remember where one has been. </a:t>
            </a:r>
          </a:p>
          <a:p>
            <a:pPr algn="just"/>
            <a:endParaRPr lang="en-US" sz="2800" dirty="0"/>
          </a:p>
          <a:p>
            <a:pPr algn="just"/>
            <a:r>
              <a:rPr lang="en-US" sz="2800" dirty="0"/>
              <a:t>To do this, we augment the  algorithm with a data structure called the explored set which remembers every expanded node. </a:t>
            </a:r>
          </a:p>
          <a:p>
            <a:pPr algn="just"/>
            <a:endParaRPr lang="en-US" sz="2800" dirty="0"/>
          </a:p>
        </p:txBody>
      </p:sp>
    </p:spTree>
    <p:extLst>
      <p:ext uri="{BB962C8B-B14F-4D97-AF65-F5344CB8AC3E}">
        <p14:creationId xmlns:p14="http://schemas.microsoft.com/office/powerpoint/2010/main" val="348590250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3AC1DD-C684-D96D-3EDE-5182DFFA3BC0}"/>
              </a:ext>
            </a:extLst>
          </p:cNvPr>
          <p:cNvSpPr txBox="1"/>
          <p:nvPr/>
        </p:nvSpPr>
        <p:spPr>
          <a:xfrm>
            <a:off x="435428" y="478861"/>
            <a:ext cx="11025051" cy="2862322"/>
          </a:xfrm>
          <a:prstGeom prst="rect">
            <a:avLst/>
          </a:prstGeom>
          <a:noFill/>
        </p:spPr>
        <p:txBody>
          <a:bodyPr wrap="square">
            <a:spAutoFit/>
          </a:bodyPr>
          <a:lstStyle/>
          <a:p>
            <a:pPr algn="just"/>
            <a:r>
              <a:rPr lang="en-US" sz="2400" dirty="0"/>
              <a:t>Newly generated nodes that match previously generated nodes—ones in the explored set or the frontier—can be discarded instead of being added to the frontier</a:t>
            </a:r>
          </a:p>
          <a:p>
            <a:pPr algn="just"/>
            <a:endParaRPr lang="en-US" sz="2400" dirty="0"/>
          </a:p>
          <a:p>
            <a:pPr algn="just"/>
            <a:r>
              <a:rPr lang="en-US" sz="2400" dirty="0"/>
              <a:t>The search tree constructed by the  algorithm contains at most one copy of each state, so we can think of it as growing a tree directly on the state-space graph,  as shown in Figure </a:t>
            </a:r>
          </a:p>
          <a:p>
            <a:endParaRPr lang="en-US" dirty="0"/>
          </a:p>
          <a:p>
            <a:endParaRPr lang="en-US" dirty="0"/>
          </a:p>
        </p:txBody>
      </p:sp>
      <p:pic>
        <p:nvPicPr>
          <p:cNvPr id="5" name="Picture 4">
            <a:extLst>
              <a:ext uri="{FF2B5EF4-FFF2-40B4-BE49-F238E27FC236}">
                <a16:creationId xmlns:a16="http://schemas.microsoft.com/office/drawing/2014/main" id="{BAE6FA4F-0DE5-80FC-795F-9F59DCE1C3B2}"/>
              </a:ext>
            </a:extLst>
          </p:cNvPr>
          <p:cNvPicPr>
            <a:picLocks noChangeAspect="1"/>
          </p:cNvPicPr>
          <p:nvPr/>
        </p:nvPicPr>
        <p:blipFill>
          <a:blip r:embed="rId2"/>
          <a:stretch>
            <a:fillRect/>
          </a:stretch>
        </p:blipFill>
        <p:spPr>
          <a:xfrm>
            <a:off x="2458727" y="2647321"/>
            <a:ext cx="6769448" cy="4210679"/>
          </a:xfrm>
          <a:prstGeom prst="rect">
            <a:avLst/>
          </a:prstGeom>
        </p:spPr>
      </p:pic>
    </p:spTree>
    <p:extLst>
      <p:ext uri="{BB962C8B-B14F-4D97-AF65-F5344CB8AC3E}">
        <p14:creationId xmlns:p14="http://schemas.microsoft.com/office/powerpoint/2010/main" val="423314835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CF5000-38C2-F5E9-D0C0-F42DA06F45A0}"/>
              </a:ext>
            </a:extLst>
          </p:cNvPr>
          <p:cNvSpPr txBox="1"/>
          <p:nvPr/>
        </p:nvSpPr>
        <p:spPr>
          <a:xfrm>
            <a:off x="644435" y="538145"/>
            <a:ext cx="6096000" cy="584775"/>
          </a:xfrm>
          <a:prstGeom prst="rect">
            <a:avLst/>
          </a:prstGeom>
          <a:noFill/>
        </p:spPr>
        <p:txBody>
          <a:bodyPr wrap="square">
            <a:spAutoFit/>
          </a:bodyPr>
          <a:lstStyle/>
          <a:p>
            <a:r>
              <a:rPr lang="en-US" sz="3200" dirty="0"/>
              <a:t>Searching for Solutions</a:t>
            </a:r>
            <a:endParaRPr lang="en-IN" sz="3200" dirty="0"/>
          </a:p>
        </p:txBody>
      </p:sp>
      <p:sp>
        <p:nvSpPr>
          <p:cNvPr id="5" name="TextBox 4">
            <a:extLst>
              <a:ext uri="{FF2B5EF4-FFF2-40B4-BE49-F238E27FC236}">
                <a16:creationId xmlns:a16="http://schemas.microsoft.com/office/drawing/2014/main" id="{79AAC70E-2565-D605-6BDB-ECD35597F013}"/>
              </a:ext>
            </a:extLst>
          </p:cNvPr>
          <p:cNvSpPr txBox="1"/>
          <p:nvPr/>
        </p:nvSpPr>
        <p:spPr>
          <a:xfrm>
            <a:off x="505098" y="1329456"/>
            <a:ext cx="11103428" cy="4401205"/>
          </a:xfrm>
          <a:prstGeom prst="rect">
            <a:avLst/>
          </a:prstGeom>
          <a:noFill/>
        </p:spPr>
        <p:txBody>
          <a:bodyPr wrap="square">
            <a:spAutoFit/>
          </a:bodyPr>
          <a:lstStyle/>
          <a:p>
            <a:pPr algn="just"/>
            <a:r>
              <a:rPr lang="en-US" sz="2800" dirty="0"/>
              <a:t>A </a:t>
            </a:r>
            <a:r>
              <a:rPr lang="en-US" sz="2800" b="1" dirty="0"/>
              <a:t>solution is an action sequence</a:t>
            </a:r>
            <a:r>
              <a:rPr lang="en-US" sz="2800" dirty="0"/>
              <a:t>, so </a:t>
            </a:r>
            <a:r>
              <a:rPr lang="en-US" sz="2800" b="1" dirty="0"/>
              <a:t>search algorithms work by considering various possible action sequences.</a:t>
            </a:r>
          </a:p>
          <a:p>
            <a:pPr algn="just"/>
            <a:endParaRPr lang="en-US" sz="2800" dirty="0"/>
          </a:p>
          <a:p>
            <a:pPr algn="just"/>
            <a:r>
              <a:rPr lang="en-US" sz="2800" dirty="0"/>
              <a:t>The possible action sequences  of search tree</a:t>
            </a:r>
          </a:p>
          <a:p>
            <a:pPr marL="457200" indent="-457200" algn="just">
              <a:buFont typeface="Arial" panose="020B0604020202020204" pitchFamily="34" charset="0"/>
              <a:buChar char="•"/>
            </a:pPr>
            <a:r>
              <a:rPr lang="en-US" sz="2800" dirty="0"/>
              <a:t>the </a:t>
            </a:r>
            <a:r>
              <a:rPr lang="en-US" sz="2800" b="1" dirty="0"/>
              <a:t>initial state at the root</a:t>
            </a:r>
            <a:r>
              <a:rPr lang="en-US" sz="2800" dirty="0"/>
              <a:t>;</a:t>
            </a:r>
          </a:p>
          <a:p>
            <a:pPr marL="457200" indent="-457200" algn="just">
              <a:buFont typeface="Arial" panose="020B0604020202020204" pitchFamily="34" charset="0"/>
              <a:buChar char="•"/>
            </a:pPr>
            <a:r>
              <a:rPr lang="en-US" sz="2800" dirty="0"/>
              <a:t> the </a:t>
            </a:r>
            <a:r>
              <a:rPr lang="en-US" sz="2800" b="1" dirty="0"/>
              <a:t>branches are actions </a:t>
            </a:r>
            <a:r>
              <a:rPr lang="en-US" sz="2800" dirty="0"/>
              <a:t>and the </a:t>
            </a:r>
          </a:p>
          <a:p>
            <a:pPr marL="457200" indent="-457200" algn="just">
              <a:buFont typeface="Arial" panose="020B0604020202020204" pitchFamily="34" charset="0"/>
              <a:buChar char="•"/>
            </a:pPr>
            <a:r>
              <a:rPr lang="en-US" sz="2800" b="1" dirty="0"/>
              <a:t>nodes correspond to states in the state space of the problem</a:t>
            </a:r>
            <a:r>
              <a:rPr lang="en-US" sz="2800" dirty="0"/>
              <a:t>. </a:t>
            </a:r>
          </a:p>
          <a:p>
            <a:pPr algn="just"/>
            <a:endParaRPr lang="en-US" sz="2800" dirty="0"/>
          </a:p>
          <a:p>
            <a:pPr algn="just"/>
            <a:r>
              <a:rPr lang="en-US" sz="2800" dirty="0"/>
              <a:t>Figure shows the </a:t>
            </a:r>
            <a:r>
              <a:rPr lang="en-US" sz="2800" b="1" dirty="0"/>
              <a:t>first few steps in growing the search tree </a:t>
            </a:r>
            <a:r>
              <a:rPr lang="en-US" sz="2800" dirty="0"/>
              <a:t>for finding a route from Arad to Bucharest</a:t>
            </a:r>
            <a:r>
              <a:rPr lang="en-US" dirty="0"/>
              <a:t>.</a:t>
            </a:r>
            <a:endParaRPr lang="en-IN" dirty="0"/>
          </a:p>
        </p:txBody>
      </p:sp>
    </p:spTree>
    <p:extLst>
      <p:ext uri="{BB962C8B-B14F-4D97-AF65-F5344CB8AC3E}">
        <p14:creationId xmlns:p14="http://schemas.microsoft.com/office/powerpoint/2010/main" val="136378610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6DA499-0653-5BDF-C595-2FE30DC694F8}"/>
              </a:ext>
            </a:extLst>
          </p:cNvPr>
          <p:cNvPicPr>
            <a:picLocks noChangeAspect="1"/>
          </p:cNvPicPr>
          <p:nvPr/>
        </p:nvPicPr>
        <p:blipFill>
          <a:blip r:embed="rId2"/>
          <a:stretch>
            <a:fillRect/>
          </a:stretch>
        </p:blipFill>
        <p:spPr>
          <a:xfrm>
            <a:off x="757646" y="649687"/>
            <a:ext cx="10946673" cy="6012370"/>
          </a:xfrm>
          <a:prstGeom prst="rect">
            <a:avLst/>
          </a:prstGeom>
        </p:spPr>
      </p:pic>
    </p:spTree>
    <p:extLst>
      <p:ext uri="{BB962C8B-B14F-4D97-AF65-F5344CB8AC3E}">
        <p14:creationId xmlns:p14="http://schemas.microsoft.com/office/powerpoint/2010/main" val="329306682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3959AA-9298-3329-1A61-30A6E689F431}"/>
              </a:ext>
            </a:extLst>
          </p:cNvPr>
          <p:cNvSpPr txBox="1"/>
          <p:nvPr/>
        </p:nvSpPr>
        <p:spPr>
          <a:xfrm>
            <a:off x="478971" y="532456"/>
            <a:ext cx="11199223" cy="4832092"/>
          </a:xfrm>
          <a:prstGeom prst="rect">
            <a:avLst/>
          </a:prstGeom>
          <a:noFill/>
        </p:spPr>
        <p:txBody>
          <a:bodyPr wrap="square">
            <a:spAutoFit/>
          </a:bodyPr>
          <a:lstStyle/>
          <a:p>
            <a:r>
              <a:rPr lang="en-US" sz="2800" dirty="0"/>
              <a:t>The </a:t>
            </a:r>
            <a:r>
              <a:rPr lang="en-US" sz="2800" b="1" dirty="0"/>
              <a:t>root node </a:t>
            </a:r>
            <a:r>
              <a:rPr lang="en-US" sz="2800" dirty="0"/>
              <a:t>of the tree corresponds to the </a:t>
            </a:r>
            <a:r>
              <a:rPr lang="en-US" sz="2800" b="1" dirty="0"/>
              <a:t>initial state, In(Arad</a:t>
            </a:r>
            <a:r>
              <a:rPr lang="en-US" sz="2800" dirty="0"/>
              <a:t>).</a:t>
            </a:r>
          </a:p>
          <a:p>
            <a:endParaRPr lang="en-US" sz="2800" dirty="0"/>
          </a:p>
          <a:p>
            <a:r>
              <a:rPr lang="en-US" sz="2800" dirty="0"/>
              <a:t>The first step is to test </a:t>
            </a:r>
            <a:r>
              <a:rPr lang="en-US" sz="2800" b="1" dirty="0"/>
              <a:t>whether this is a goal state</a:t>
            </a:r>
            <a:r>
              <a:rPr lang="en-US" sz="2800" dirty="0"/>
              <a:t>. </a:t>
            </a:r>
          </a:p>
          <a:p>
            <a:endParaRPr lang="en-US" sz="2800" dirty="0"/>
          </a:p>
          <a:p>
            <a:r>
              <a:rPr lang="en-US" sz="2800" dirty="0"/>
              <a:t>Consider </a:t>
            </a:r>
            <a:r>
              <a:rPr lang="en-US" sz="2800" b="1" dirty="0"/>
              <a:t>taking various actions </a:t>
            </a:r>
            <a:r>
              <a:rPr lang="en-US" sz="2800" dirty="0"/>
              <a:t>--by </a:t>
            </a:r>
            <a:r>
              <a:rPr lang="en-US" sz="2800" b="1" dirty="0"/>
              <a:t>expanding the current state- </a:t>
            </a:r>
            <a:r>
              <a:rPr lang="en-US" sz="2800" dirty="0"/>
              <a:t>generate a new set of states. </a:t>
            </a:r>
          </a:p>
          <a:p>
            <a:endParaRPr lang="en-US" sz="2800" dirty="0"/>
          </a:p>
          <a:p>
            <a:r>
              <a:rPr lang="en-US" sz="2800" dirty="0"/>
              <a:t>In this case, we add three branches from the parent node In(Arad) leading to three new child nodes: In(Sibiu), In(Timisoara), and In(</a:t>
            </a:r>
            <a:r>
              <a:rPr lang="en-US" sz="2800" dirty="0" err="1"/>
              <a:t>Zerind</a:t>
            </a:r>
            <a:r>
              <a:rPr lang="en-US" sz="2800" dirty="0"/>
              <a:t>). </a:t>
            </a:r>
          </a:p>
          <a:p>
            <a:endParaRPr lang="en-US" sz="2800" dirty="0"/>
          </a:p>
          <a:p>
            <a:r>
              <a:rPr lang="en-US" sz="2800" dirty="0"/>
              <a:t>Now we must choose which of these three possibilities to consider further</a:t>
            </a:r>
            <a:endParaRPr lang="en-IN" sz="2800" dirty="0"/>
          </a:p>
        </p:txBody>
      </p:sp>
    </p:spTree>
    <p:extLst>
      <p:ext uri="{BB962C8B-B14F-4D97-AF65-F5344CB8AC3E}">
        <p14:creationId xmlns:p14="http://schemas.microsoft.com/office/powerpoint/2010/main" val="25805209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A8090C-5330-7DB2-3B19-E021102FB3D1}"/>
              </a:ext>
            </a:extLst>
          </p:cNvPr>
          <p:cNvSpPr txBox="1"/>
          <p:nvPr/>
        </p:nvSpPr>
        <p:spPr>
          <a:xfrm>
            <a:off x="513805" y="418739"/>
            <a:ext cx="11173098" cy="5262979"/>
          </a:xfrm>
          <a:prstGeom prst="rect">
            <a:avLst/>
          </a:prstGeom>
          <a:noFill/>
        </p:spPr>
        <p:txBody>
          <a:bodyPr wrap="square">
            <a:spAutoFit/>
          </a:bodyPr>
          <a:lstStyle/>
          <a:p>
            <a:r>
              <a:rPr lang="en-US" sz="2800" dirty="0"/>
              <a:t>Suppose we choose Sibiu first.</a:t>
            </a:r>
          </a:p>
          <a:p>
            <a:endParaRPr lang="en-US" sz="2800" dirty="0"/>
          </a:p>
          <a:p>
            <a:r>
              <a:rPr lang="en-US" sz="2800" dirty="0"/>
              <a:t>We check to see whether it is a goal state (it is not) and then expand it to get In(Arad), In(</a:t>
            </a:r>
            <a:r>
              <a:rPr lang="en-US" sz="2800" dirty="0" err="1"/>
              <a:t>Fagaras</a:t>
            </a:r>
            <a:r>
              <a:rPr lang="en-US" sz="2800" dirty="0"/>
              <a:t>), In(Oradea), and In(</a:t>
            </a:r>
            <a:r>
              <a:rPr lang="en-US" sz="2800" dirty="0" err="1"/>
              <a:t>RimnicuVilcea</a:t>
            </a:r>
            <a:r>
              <a:rPr lang="en-US" sz="2800" dirty="0"/>
              <a:t>)</a:t>
            </a:r>
          </a:p>
          <a:p>
            <a:endParaRPr lang="en-US" sz="2800" dirty="0"/>
          </a:p>
          <a:p>
            <a:r>
              <a:rPr lang="en-US" sz="2800" dirty="0"/>
              <a:t>We can then choose any of these four or go back and choose Timisoara or </a:t>
            </a:r>
            <a:r>
              <a:rPr lang="en-US" sz="2800" dirty="0" err="1"/>
              <a:t>Zerind</a:t>
            </a:r>
            <a:endParaRPr lang="en-US" sz="2800" dirty="0"/>
          </a:p>
          <a:p>
            <a:endParaRPr lang="en-US" sz="2800" dirty="0"/>
          </a:p>
          <a:p>
            <a:r>
              <a:rPr lang="en-US" sz="2800" dirty="0"/>
              <a:t>The set of all leaf nodes available for expansion at any given  point is called the frontier. </a:t>
            </a:r>
          </a:p>
          <a:p>
            <a:endParaRPr lang="en-US" sz="2800" dirty="0"/>
          </a:p>
          <a:p>
            <a:endParaRPr lang="en-IN" sz="2800" dirty="0"/>
          </a:p>
        </p:txBody>
      </p:sp>
    </p:spTree>
    <p:extLst>
      <p:ext uri="{BB962C8B-B14F-4D97-AF65-F5344CB8AC3E}">
        <p14:creationId xmlns:p14="http://schemas.microsoft.com/office/powerpoint/2010/main" val="336236866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DDA3AB-4109-CFD2-A06F-6E496A287FE4}"/>
              </a:ext>
            </a:extLst>
          </p:cNvPr>
          <p:cNvSpPr txBox="1"/>
          <p:nvPr/>
        </p:nvSpPr>
        <p:spPr>
          <a:xfrm>
            <a:off x="478971" y="398809"/>
            <a:ext cx="6096000" cy="369332"/>
          </a:xfrm>
          <a:prstGeom prst="rect">
            <a:avLst/>
          </a:prstGeom>
          <a:noFill/>
        </p:spPr>
        <p:txBody>
          <a:bodyPr wrap="square">
            <a:spAutoFit/>
          </a:bodyPr>
          <a:lstStyle/>
          <a:p>
            <a:r>
              <a:rPr lang="en-US" dirty="0"/>
              <a:t>The general TREE-SEARCH algorithm is shown</a:t>
            </a:r>
            <a:endParaRPr lang="en-IN" dirty="0"/>
          </a:p>
        </p:txBody>
      </p:sp>
      <p:pic>
        <p:nvPicPr>
          <p:cNvPr id="5" name="Picture 4">
            <a:extLst>
              <a:ext uri="{FF2B5EF4-FFF2-40B4-BE49-F238E27FC236}">
                <a16:creationId xmlns:a16="http://schemas.microsoft.com/office/drawing/2014/main" id="{5AF10A96-2B75-0F9C-55DB-202713CA0B8B}"/>
              </a:ext>
            </a:extLst>
          </p:cNvPr>
          <p:cNvPicPr>
            <a:picLocks noChangeAspect="1"/>
          </p:cNvPicPr>
          <p:nvPr/>
        </p:nvPicPr>
        <p:blipFill>
          <a:blip r:embed="rId2"/>
          <a:stretch>
            <a:fillRect/>
          </a:stretch>
        </p:blipFill>
        <p:spPr>
          <a:xfrm>
            <a:off x="557349" y="1025401"/>
            <a:ext cx="11059885" cy="5832599"/>
          </a:xfrm>
          <a:prstGeom prst="rect">
            <a:avLst/>
          </a:prstGeom>
        </p:spPr>
      </p:pic>
    </p:spTree>
    <p:extLst>
      <p:ext uri="{BB962C8B-B14F-4D97-AF65-F5344CB8AC3E}">
        <p14:creationId xmlns:p14="http://schemas.microsoft.com/office/powerpoint/2010/main" val="298247561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3866D-8940-2E0D-0751-4CDF1D2F9B95}"/>
              </a:ext>
            </a:extLst>
          </p:cNvPr>
          <p:cNvSpPr txBox="1"/>
          <p:nvPr/>
        </p:nvSpPr>
        <p:spPr>
          <a:xfrm>
            <a:off x="69669" y="151179"/>
            <a:ext cx="11869783" cy="6555641"/>
          </a:xfrm>
          <a:prstGeom prst="rect">
            <a:avLst/>
          </a:prstGeom>
          <a:noFill/>
        </p:spPr>
        <p:txBody>
          <a:bodyPr wrap="square">
            <a:spAutoFit/>
          </a:bodyPr>
          <a:lstStyle/>
          <a:p>
            <a:pPr algn="just"/>
            <a:r>
              <a:rPr lang="en-US" sz="2800" dirty="0"/>
              <a:t>The </a:t>
            </a:r>
            <a:r>
              <a:rPr lang="en-US" sz="2800" b="1" dirty="0"/>
              <a:t>search tree shown in Figure  </a:t>
            </a:r>
            <a:r>
              <a:rPr lang="en-US" sz="2800" dirty="0"/>
              <a:t>includes the path </a:t>
            </a:r>
            <a:r>
              <a:rPr lang="en-US" sz="2800" b="1" dirty="0"/>
              <a:t>from Arad to Sibiu and back to Arad again! </a:t>
            </a:r>
          </a:p>
          <a:p>
            <a:pPr algn="just"/>
            <a:endParaRPr lang="en-US" sz="2800" dirty="0"/>
          </a:p>
          <a:p>
            <a:pPr algn="just"/>
            <a:r>
              <a:rPr lang="en-US" sz="2800" dirty="0"/>
              <a:t>We say that In(Arad) is a </a:t>
            </a:r>
            <a:r>
              <a:rPr lang="en-US" sz="2800" b="1" dirty="0"/>
              <a:t>repeated state </a:t>
            </a:r>
            <a:r>
              <a:rPr lang="en-US" sz="2800" dirty="0"/>
              <a:t>in the search tree, generated in this case by a </a:t>
            </a:r>
            <a:r>
              <a:rPr lang="en-US" sz="2800" b="1" dirty="0"/>
              <a:t>loopy path</a:t>
            </a:r>
            <a:r>
              <a:rPr lang="en-US" sz="2800" dirty="0"/>
              <a:t>. </a:t>
            </a:r>
          </a:p>
          <a:p>
            <a:pPr algn="just"/>
            <a:endParaRPr lang="en-US" sz="2800" dirty="0"/>
          </a:p>
          <a:p>
            <a:pPr algn="just"/>
            <a:r>
              <a:rPr lang="en-US" sz="2800" dirty="0"/>
              <a:t>Considering such loopy paths means that the </a:t>
            </a:r>
            <a:r>
              <a:rPr lang="en-US" sz="2800" b="1" dirty="0"/>
              <a:t>complete search tree for Romania is infinite </a:t>
            </a:r>
            <a:r>
              <a:rPr lang="en-US" sz="2800" dirty="0"/>
              <a:t>because there is </a:t>
            </a:r>
            <a:r>
              <a:rPr lang="en-US" sz="2800" b="1" dirty="0"/>
              <a:t>no limit </a:t>
            </a:r>
            <a:r>
              <a:rPr lang="en-US" sz="2800" dirty="0"/>
              <a:t>to how often one can </a:t>
            </a:r>
            <a:r>
              <a:rPr lang="en-US" sz="2800" b="1" dirty="0"/>
              <a:t>traverse a loop</a:t>
            </a:r>
            <a:r>
              <a:rPr lang="en-US" sz="2800" dirty="0"/>
              <a:t>.</a:t>
            </a:r>
          </a:p>
          <a:p>
            <a:pPr algn="just"/>
            <a:endParaRPr lang="en-US" sz="2800" dirty="0"/>
          </a:p>
          <a:p>
            <a:pPr algn="just"/>
            <a:r>
              <a:rPr lang="en-US" sz="2800" dirty="0"/>
              <a:t>The way to </a:t>
            </a:r>
            <a:r>
              <a:rPr lang="en-US" sz="2800" b="1" dirty="0"/>
              <a:t>avoid exploring redundant paths is to remember where one has been. </a:t>
            </a:r>
          </a:p>
          <a:p>
            <a:pPr algn="just"/>
            <a:endParaRPr lang="en-US" sz="2800" dirty="0"/>
          </a:p>
          <a:p>
            <a:pPr algn="just"/>
            <a:r>
              <a:rPr lang="en-US" sz="2800" dirty="0"/>
              <a:t>To do this, we </a:t>
            </a:r>
            <a:r>
              <a:rPr lang="en-US" sz="2800" b="1" dirty="0"/>
              <a:t>augment the  algorithm with a data structure called the explored set which remembers every expanded node</a:t>
            </a:r>
            <a:r>
              <a:rPr lang="en-US" sz="2800" dirty="0"/>
              <a:t>. </a:t>
            </a:r>
          </a:p>
          <a:p>
            <a:pPr algn="just"/>
            <a:endParaRPr lang="en-US" sz="2800" dirty="0"/>
          </a:p>
        </p:txBody>
      </p:sp>
    </p:spTree>
    <p:extLst>
      <p:ext uri="{BB962C8B-B14F-4D97-AF65-F5344CB8AC3E}">
        <p14:creationId xmlns:p14="http://schemas.microsoft.com/office/powerpoint/2010/main" val="3131888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ACDD48-4DDA-65ED-8ECA-52DCC1557BD8}"/>
              </a:ext>
            </a:extLst>
          </p:cNvPr>
          <p:cNvPicPr>
            <a:picLocks noChangeAspect="1"/>
          </p:cNvPicPr>
          <p:nvPr/>
        </p:nvPicPr>
        <p:blipFill>
          <a:blip r:embed="rId2"/>
          <a:stretch>
            <a:fillRect/>
          </a:stretch>
        </p:blipFill>
        <p:spPr>
          <a:xfrm>
            <a:off x="587288" y="775063"/>
            <a:ext cx="10890609" cy="5791200"/>
          </a:xfrm>
          <a:prstGeom prst="rect">
            <a:avLst/>
          </a:prstGeom>
        </p:spPr>
      </p:pic>
    </p:spTree>
    <p:extLst>
      <p:ext uri="{BB962C8B-B14F-4D97-AF65-F5344CB8AC3E}">
        <p14:creationId xmlns:p14="http://schemas.microsoft.com/office/powerpoint/2010/main" val="114592239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3AC1DD-C684-D96D-3EDE-5182DFFA3BC0}"/>
              </a:ext>
            </a:extLst>
          </p:cNvPr>
          <p:cNvSpPr txBox="1"/>
          <p:nvPr/>
        </p:nvSpPr>
        <p:spPr>
          <a:xfrm>
            <a:off x="435428" y="478861"/>
            <a:ext cx="11025051" cy="2862322"/>
          </a:xfrm>
          <a:prstGeom prst="rect">
            <a:avLst/>
          </a:prstGeom>
          <a:noFill/>
        </p:spPr>
        <p:txBody>
          <a:bodyPr wrap="square">
            <a:spAutoFit/>
          </a:bodyPr>
          <a:lstStyle/>
          <a:p>
            <a:pPr algn="just"/>
            <a:r>
              <a:rPr lang="en-US" sz="2400" dirty="0"/>
              <a:t>Newly </a:t>
            </a:r>
            <a:r>
              <a:rPr lang="en-US" sz="2400" b="1" dirty="0"/>
              <a:t>generated nodes that match previously generated nodes</a:t>
            </a:r>
            <a:r>
              <a:rPr lang="en-US" sz="2400" dirty="0"/>
              <a:t>—ones in the </a:t>
            </a:r>
            <a:r>
              <a:rPr lang="en-US" sz="2400" b="1" dirty="0"/>
              <a:t>explored set or the frontier—can be discarded </a:t>
            </a:r>
            <a:r>
              <a:rPr lang="en-US" sz="2400" dirty="0"/>
              <a:t>instead of being added to the frontier</a:t>
            </a:r>
          </a:p>
          <a:p>
            <a:pPr algn="just"/>
            <a:endParaRPr lang="en-US" sz="2400" dirty="0"/>
          </a:p>
          <a:p>
            <a:pPr algn="just"/>
            <a:r>
              <a:rPr lang="en-US" sz="2400" dirty="0"/>
              <a:t>The </a:t>
            </a:r>
            <a:r>
              <a:rPr lang="en-US" sz="2400" b="1" dirty="0"/>
              <a:t>search tree constructed by the  algorithm </a:t>
            </a:r>
            <a:r>
              <a:rPr lang="en-US" sz="2400" dirty="0"/>
              <a:t>contains at most </a:t>
            </a:r>
            <a:r>
              <a:rPr lang="en-US" sz="2400" b="1" dirty="0"/>
              <a:t>one copy of each state, </a:t>
            </a:r>
            <a:r>
              <a:rPr lang="en-US" sz="2400" dirty="0"/>
              <a:t>so we can think of it as growing a tree directly on the state-space graph,  as shown in Figure </a:t>
            </a:r>
          </a:p>
          <a:p>
            <a:endParaRPr lang="en-US" dirty="0"/>
          </a:p>
          <a:p>
            <a:endParaRPr lang="en-US" dirty="0"/>
          </a:p>
        </p:txBody>
      </p:sp>
      <p:pic>
        <p:nvPicPr>
          <p:cNvPr id="5" name="Picture 4">
            <a:extLst>
              <a:ext uri="{FF2B5EF4-FFF2-40B4-BE49-F238E27FC236}">
                <a16:creationId xmlns:a16="http://schemas.microsoft.com/office/drawing/2014/main" id="{BAE6FA4F-0DE5-80FC-795F-9F59DCE1C3B2}"/>
              </a:ext>
            </a:extLst>
          </p:cNvPr>
          <p:cNvPicPr>
            <a:picLocks noChangeAspect="1"/>
          </p:cNvPicPr>
          <p:nvPr/>
        </p:nvPicPr>
        <p:blipFill>
          <a:blip r:embed="rId2"/>
          <a:stretch>
            <a:fillRect/>
          </a:stretch>
        </p:blipFill>
        <p:spPr>
          <a:xfrm>
            <a:off x="2458727" y="2647321"/>
            <a:ext cx="6769448" cy="4210679"/>
          </a:xfrm>
          <a:prstGeom prst="rect">
            <a:avLst/>
          </a:prstGeom>
        </p:spPr>
      </p:pic>
    </p:spTree>
    <p:extLst>
      <p:ext uri="{BB962C8B-B14F-4D97-AF65-F5344CB8AC3E}">
        <p14:creationId xmlns:p14="http://schemas.microsoft.com/office/powerpoint/2010/main" val="367873439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BBCB38-2E99-9AE7-BC81-7A3426C54F92}"/>
              </a:ext>
            </a:extLst>
          </p:cNvPr>
          <p:cNvSpPr txBox="1"/>
          <p:nvPr/>
        </p:nvSpPr>
        <p:spPr>
          <a:xfrm>
            <a:off x="478972" y="503311"/>
            <a:ext cx="6096000" cy="523220"/>
          </a:xfrm>
          <a:prstGeom prst="rect">
            <a:avLst/>
          </a:prstGeom>
          <a:noFill/>
        </p:spPr>
        <p:txBody>
          <a:bodyPr wrap="square">
            <a:spAutoFit/>
          </a:bodyPr>
          <a:lstStyle/>
          <a:p>
            <a:r>
              <a:rPr lang="en-IN" sz="2800" b="1" dirty="0"/>
              <a:t>Infrastructure for search algorithms</a:t>
            </a:r>
          </a:p>
        </p:txBody>
      </p:sp>
      <p:sp>
        <p:nvSpPr>
          <p:cNvPr id="5" name="TextBox 4">
            <a:extLst>
              <a:ext uri="{FF2B5EF4-FFF2-40B4-BE49-F238E27FC236}">
                <a16:creationId xmlns:a16="http://schemas.microsoft.com/office/drawing/2014/main" id="{A0C31DB5-3C5E-B5BB-4392-3FF1EE201A3A}"/>
              </a:ext>
            </a:extLst>
          </p:cNvPr>
          <p:cNvSpPr txBox="1"/>
          <p:nvPr/>
        </p:nvSpPr>
        <p:spPr>
          <a:xfrm>
            <a:off x="896982" y="1563750"/>
            <a:ext cx="9065624" cy="3416320"/>
          </a:xfrm>
          <a:prstGeom prst="rect">
            <a:avLst/>
          </a:prstGeom>
          <a:noFill/>
        </p:spPr>
        <p:txBody>
          <a:bodyPr wrap="square">
            <a:spAutoFit/>
          </a:bodyPr>
          <a:lstStyle/>
          <a:p>
            <a:pPr algn="just"/>
            <a:r>
              <a:rPr lang="en-US" sz="2400" dirty="0"/>
              <a:t>• </a:t>
            </a:r>
            <a:r>
              <a:rPr lang="en-US" sz="2400" dirty="0" err="1"/>
              <a:t>n.STATE</a:t>
            </a:r>
            <a:r>
              <a:rPr lang="en-US" sz="2400" dirty="0"/>
              <a:t>: the </a:t>
            </a:r>
            <a:r>
              <a:rPr lang="en-US" sz="2400" b="1" dirty="0"/>
              <a:t>state in the state space to which the node corresponds</a:t>
            </a:r>
            <a:r>
              <a:rPr lang="en-US" sz="2400" dirty="0"/>
              <a:t>;</a:t>
            </a:r>
          </a:p>
          <a:p>
            <a:pPr algn="just"/>
            <a:endParaRPr lang="en-US" sz="2400" dirty="0"/>
          </a:p>
          <a:p>
            <a:pPr algn="just"/>
            <a:r>
              <a:rPr lang="en-US" sz="2400" dirty="0"/>
              <a:t>• </a:t>
            </a:r>
            <a:r>
              <a:rPr lang="en-US" sz="2400" dirty="0" err="1"/>
              <a:t>n.PARENT</a:t>
            </a:r>
            <a:r>
              <a:rPr lang="en-US" sz="2400" dirty="0"/>
              <a:t>: the </a:t>
            </a:r>
            <a:r>
              <a:rPr lang="en-US" sz="2400" b="1" dirty="0"/>
              <a:t>node in the search tree that generated this node;</a:t>
            </a:r>
          </a:p>
          <a:p>
            <a:pPr algn="just"/>
            <a:endParaRPr lang="en-US" sz="2400" dirty="0"/>
          </a:p>
          <a:p>
            <a:pPr algn="just"/>
            <a:r>
              <a:rPr lang="en-US" sz="2400" dirty="0"/>
              <a:t>• </a:t>
            </a:r>
            <a:r>
              <a:rPr lang="en-US" sz="2400" dirty="0" err="1"/>
              <a:t>n.ACTION</a:t>
            </a:r>
            <a:r>
              <a:rPr lang="en-US" sz="2400" dirty="0"/>
              <a:t>: the a</a:t>
            </a:r>
            <a:r>
              <a:rPr lang="en-US" sz="2400" b="1" dirty="0"/>
              <a:t>ction that was applied to the parent to generate the node;</a:t>
            </a:r>
          </a:p>
          <a:p>
            <a:pPr algn="just"/>
            <a:endParaRPr lang="en-US" sz="2400" dirty="0"/>
          </a:p>
          <a:p>
            <a:pPr algn="just"/>
            <a:r>
              <a:rPr lang="en-US" sz="2400" dirty="0"/>
              <a:t>• </a:t>
            </a:r>
            <a:r>
              <a:rPr lang="en-US" sz="2400" dirty="0" err="1"/>
              <a:t>n.PATH</a:t>
            </a:r>
            <a:r>
              <a:rPr lang="en-US" sz="2400" dirty="0"/>
              <a:t>-COST: the </a:t>
            </a:r>
            <a:r>
              <a:rPr lang="en-US" sz="2400" b="1" dirty="0"/>
              <a:t>cost</a:t>
            </a:r>
            <a:r>
              <a:rPr lang="en-US" sz="2400" dirty="0"/>
              <a:t>, traditionally denoted by g(n), </a:t>
            </a:r>
            <a:r>
              <a:rPr lang="en-US" sz="2400" b="1" dirty="0"/>
              <a:t>of the path from the initial state to the node, as indicated by the parent pointers</a:t>
            </a:r>
            <a:endParaRPr lang="en-IN" sz="2400" b="1" dirty="0"/>
          </a:p>
        </p:txBody>
      </p:sp>
    </p:spTree>
    <p:extLst>
      <p:ext uri="{BB962C8B-B14F-4D97-AF65-F5344CB8AC3E}">
        <p14:creationId xmlns:p14="http://schemas.microsoft.com/office/powerpoint/2010/main" val="20002312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85C00-1D8F-6E97-3CAD-C40210269767}"/>
              </a:ext>
            </a:extLst>
          </p:cNvPr>
          <p:cNvPicPr>
            <a:picLocks noChangeAspect="1"/>
          </p:cNvPicPr>
          <p:nvPr/>
        </p:nvPicPr>
        <p:blipFill>
          <a:blip r:embed="rId2"/>
          <a:stretch>
            <a:fillRect/>
          </a:stretch>
        </p:blipFill>
        <p:spPr>
          <a:xfrm>
            <a:off x="370819" y="740229"/>
            <a:ext cx="10643737" cy="4998720"/>
          </a:xfrm>
          <a:prstGeom prst="rect">
            <a:avLst/>
          </a:prstGeom>
        </p:spPr>
      </p:pic>
    </p:spTree>
    <p:extLst>
      <p:ext uri="{BB962C8B-B14F-4D97-AF65-F5344CB8AC3E}">
        <p14:creationId xmlns:p14="http://schemas.microsoft.com/office/powerpoint/2010/main" val="158996806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7935AD-6022-EA58-0E73-4C147A89C165}"/>
              </a:ext>
            </a:extLst>
          </p:cNvPr>
          <p:cNvSpPr txBox="1"/>
          <p:nvPr/>
        </p:nvSpPr>
        <p:spPr>
          <a:xfrm>
            <a:off x="418011" y="393450"/>
            <a:ext cx="10911840" cy="1938992"/>
          </a:xfrm>
          <a:prstGeom prst="rect">
            <a:avLst/>
          </a:prstGeom>
          <a:noFill/>
        </p:spPr>
        <p:txBody>
          <a:bodyPr wrap="square">
            <a:spAutoFit/>
          </a:bodyPr>
          <a:lstStyle/>
          <a:p>
            <a:r>
              <a:rPr lang="en-US" sz="2400" dirty="0"/>
              <a:t>Given the components for a parent node, it is easy to see how to compute the necessary components for a child node. </a:t>
            </a:r>
          </a:p>
          <a:p>
            <a:endParaRPr lang="en-US" sz="2400" dirty="0"/>
          </a:p>
          <a:p>
            <a:r>
              <a:rPr lang="en-US" sz="2400" dirty="0"/>
              <a:t>The function CHILD-NODE takes a parent node and an action and returns the resulting child node:</a:t>
            </a:r>
            <a:endParaRPr lang="en-IN" sz="2400" dirty="0"/>
          </a:p>
        </p:txBody>
      </p:sp>
      <p:pic>
        <p:nvPicPr>
          <p:cNvPr id="5" name="Picture 4">
            <a:extLst>
              <a:ext uri="{FF2B5EF4-FFF2-40B4-BE49-F238E27FC236}">
                <a16:creationId xmlns:a16="http://schemas.microsoft.com/office/drawing/2014/main" id="{AFB5D02D-23FF-A975-FA42-726CA9974BFD}"/>
              </a:ext>
            </a:extLst>
          </p:cNvPr>
          <p:cNvPicPr>
            <a:picLocks noChangeAspect="1"/>
          </p:cNvPicPr>
          <p:nvPr/>
        </p:nvPicPr>
        <p:blipFill>
          <a:blip r:embed="rId2"/>
          <a:stretch>
            <a:fillRect/>
          </a:stretch>
        </p:blipFill>
        <p:spPr>
          <a:xfrm>
            <a:off x="1071155" y="2635208"/>
            <a:ext cx="9649096" cy="3312745"/>
          </a:xfrm>
          <a:prstGeom prst="rect">
            <a:avLst/>
          </a:prstGeom>
        </p:spPr>
      </p:pic>
    </p:spTree>
    <p:extLst>
      <p:ext uri="{BB962C8B-B14F-4D97-AF65-F5344CB8AC3E}">
        <p14:creationId xmlns:p14="http://schemas.microsoft.com/office/powerpoint/2010/main" val="50440308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D5674F-CD72-70AE-EF0F-89FA3C3C40C0}"/>
              </a:ext>
            </a:extLst>
          </p:cNvPr>
          <p:cNvSpPr txBox="1"/>
          <p:nvPr/>
        </p:nvSpPr>
        <p:spPr>
          <a:xfrm>
            <a:off x="0" y="189802"/>
            <a:ext cx="6096000" cy="461665"/>
          </a:xfrm>
          <a:prstGeom prst="rect">
            <a:avLst/>
          </a:prstGeom>
          <a:noFill/>
        </p:spPr>
        <p:txBody>
          <a:bodyPr wrap="square">
            <a:spAutoFit/>
          </a:bodyPr>
          <a:lstStyle/>
          <a:p>
            <a:r>
              <a:rPr lang="en-IN" sz="2400" dirty="0"/>
              <a:t>Measuring problem-solving performance</a:t>
            </a:r>
          </a:p>
        </p:txBody>
      </p:sp>
      <p:sp>
        <p:nvSpPr>
          <p:cNvPr id="7" name="TextBox 6">
            <a:extLst>
              <a:ext uri="{FF2B5EF4-FFF2-40B4-BE49-F238E27FC236}">
                <a16:creationId xmlns:a16="http://schemas.microsoft.com/office/drawing/2014/main" id="{942203E6-25DF-CEBB-4910-15A1A32886B1}"/>
              </a:ext>
            </a:extLst>
          </p:cNvPr>
          <p:cNvSpPr txBox="1"/>
          <p:nvPr/>
        </p:nvSpPr>
        <p:spPr>
          <a:xfrm>
            <a:off x="335280" y="1228397"/>
            <a:ext cx="11521440" cy="4401205"/>
          </a:xfrm>
          <a:prstGeom prst="rect">
            <a:avLst/>
          </a:prstGeom>
          <a:noFill/>
        </p:spPr>
        <p:txBody>
          <a:bodyPr wrap="square">
            <a:spAutoFit/>
          </a:bodyPr>
          <a:lstStyle/>
          <a:p>
            <a:r>
              <a:rPr lang="en-US" sz="2800" dirty="0"/>
              <a:t>Algorithm’s performance in four ways:</a:t>
            </a:r>
          </a:p>
          <a:p>
            <a:endParaRPr lang="en-US" sz="2800" dirty="0"/>
          </a:p>
          <a:p>
            <a:r>
              <a:rPr lang="en-US" sz="2800" dirty="0"/>
              <a:t> • Completeness: Is the </a:t>
            </a:r>
            <a:r>
              <a:rPr lang="en-US" sz="2800" b="1" dirty="0"/>
              <a:t>algorithm guaranteed to find a solution when there is one?</a:t>
            </a:r>
          </a:p>
          <a:p>
            <a:endParaRPr lang="en-US" sz="2800" dirty="0"/>
          </a:p>
          <a:p>
            <a:r>
              <a:rPr lang="en-US" sz="2800" dirty="0"/>
              <a:t>• Optimality: Does </a:t>
            </a:r>
            <a:r>
              <a:rPr lang="en-US" sz="2800" b="1" dirty="0"/>
              <a:t>the strategy find the optimal solution</a:t>
            </a:r>
            <a:r>
              <a:rPr lang="en-US" sz="2800" dirty="0"/>
              <a:t>, </a:t>
            </a:r>
          </a:p>
          <a:p>
            <a:endParaRPr lang="en-US" sz="2800" dirty="0"/>
          </a:p>
          <a:p>
            <a:r>
              <a:rPr lang="en-US" sz="2800" dirty="0"/>
              <a:t> • Time complexity: </a:t>
            </a:r>
            <a:r>
              <a:rPr lang="en-US" sz="2800" b="1" dirty="0"/>
              <a:t>How long does it take to find a solution</a:t>
            </a:r>
            <a:r>
              <a:rPr lang="en-US" sz="2800" dirty="0"/>
              <a:t>?</a:t>
            </a:r>
          </a:p>
          <a:p>
            <a:endParaRPr lang="en-US" sz="2800" dirty="0"/>
          </a:p>
          <a:p>
            <a:r>
              <a:rPr lang="en-US" sz="2800" dirty="0"/>
              <a:t>• Space complexity: </a:t>
            </a:r>
            <a:r>
              <a:rPr lang="en-US" sz="2800" b="1" dirty="0"/>
              <a:t>How much memory is needed to perform the search</a:t>
            </a:r>
            <a:r>
              <a:rPr lang="en-US" sz="2800" dirty="0"/>
              <a:t>?</a:t>
            </a:r>
            <a:endParaRPr lang="en-IN" sz="2800" dirty="0"/>
          </a:p>
        </p:txBody>
      </p:sp>
    </p:spTree>
    <p:extLst>
      <p:ext uri="{BB962C8B-B14F-4D97-AF65-F5344CB8AC3E}">
        <p14:creationId xmlns:p14="http://schemas.microsoft.com/office/powerpoint/2010/main" val="197442257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2F6D53-B703-277A-314B-F7C22AB164EF}"/>
              </a:ext>
            </a:extLst>
          </p:cNvPr>
          <p:cNvSpPr txBox="1"/>
          <p:nvPr/>
        </p:nvSpPr>
        <p:spPr>
          <a:xfrm>
            <a:off x="818093" y="1166842"/>
            <a:ext cx="9893450" cy="5262979"/>
          </a:xfrm>
          <a:prstGeom prst="rect">
            <a:avLst/>
          </a:prstGeom>
          <a:noFill/>
        </p:spPr>
        <p:txBody>
          <a:bodyPr wrap="square">
            <a:spAutoFit/>
          </a:bodyPr>
          <a:lstStyle/>
          <a:p>
            <a:r>
              <a:rPr lang="en-US" sz="2400" dirty="0"/>
              <a:t>Algorithm complexity is expressed in terms of three quantities:</a:t>
            </a:r>
          </a:p>
          <a:p>
            <a:endParaRPr lang="en-US" sz="2400" dirty="0"/>
          </a:p>
          <a:p>
            <a:pPr marL="342900" indent="-342900">
              <a:buFont typeface="Arial" panose="020B0604020202020204" pitchFamily="34" charset="0"/>
              <a:buChar char="•"/>
            </a:pPr>
            <a:r>
              <a:rPr lang="en-US" sz="2400" dirty="0"/>
              <a:t> </a:t>
            </a:r>
            <a:r>
              <a:rPr lang="en-US" sz="2400" b="1" dirty="0"/>
              <a:t>b, the branching factor </a:t>
            </a:r>
            <a:r>
              <a:rPr lang="en-US" sz="2400" dirty="0"/>
              <a:t>or </a:t>
            </a:r>
            <a:r>
              <a:rPr lang="en-US" sz="2400" b="1" dirty="0"/>
              <a:t>maximum number of successors </a:t>
            </a:r>
            <a:r>
              <a:rPr lang="en-US" sz="2400" dirty="0"/>
              <a:t>of any node;</a:t>
            </a:r>
          </a:p>
          <a:p>
            <a:endParaRPr lang="en-US" sz="2400" dirty="0"/>
          </a:p>
          <a:p>
            <a:pPr marL="342900" indent="-342900">
              <a:buFont typeface="Arial" panose="020B0604020202020204" pitchFamily="34" charset="0"/>
              <a:buChar char="•"/>
            </a:pPr>
            <a:r>
              <a:rPr lang="en-US" sz="2400" dirty="0"/>
              <a:t> </a:t>
            </a:r>
            <a:r>
              <a:rPr lang="en-US" sz="2400" b="1" dirty="0"/>
              <a:t>d, the depth of the shallowest goal </a:t>
            </a:r>
            <a:r>
              <a:rPr lang="en-US" sz="2400" dirty="0"/>
              <a:t>(i.e., the number of steps along the path from the root); and </a:t>
            </a:r>
          </a:p>
          <a:p>
            <a:endParaRPr lang="en-US" sz="2400" dirty="0"/>
          </a:p>
          <a:p>
            <a:pPr marL="342900" indent="-342900">
              <a:buFont typeface="Arial" panose="020B0604020202020204" pitchFamily="34" charset="0"/>
              <a:buChar char="•"/>
            </a:pPr>
            <a:r>
              <a:rPr lang="en-US" sz="2400" b="1" dirty="0"/>
              <a:t>m, the maximum length of  any path in the state space</a:t>
            </a:r>
            <a:r>
              <a:rPr lang="en-US" sz="2400" dirty="0"/>
              <a:t>. </a:t>
            </a:r>
          </a:p>
          <a:p>
            <a:endParaRPr lang="en-US" sz="2400" dirty="0"/>
          </a:p>
          <a:p>
            <a:r>
              <a:rPr lang="en-US" sz="2400" b="1" dirty="0"/>
              <a:t>Time is often measured in terms of the number of nodes generated</a:t>
            </a:r>
          </a:p>
          <a:p>
            <a:r>
              <a:rPr lang="en-US" sz="2400" b="1" dirty="0"/>
              <a:t>during the search </a:t>
            </a:r>
          </a:p>
          <a:p>
            <a:r>
              <a:rPr lang="en-US" sz="2400" b="1" dirty="0"/>
              <a:t>                                                                     </a:t>
            </a:r>
            <a:r>
              <a:rPr lang="en-US" sz="2400" dirty="0"/>
              <a:t>and </a:t>
            </a:r>
          </a:p>
          <a:p>
            <a:endParaRPr lang="en-US" sz="2400" dirty="0"/>
          </a:p>
          <a:p>
            <a:r>
              <a:rPr lang="en-US" sz="2400" b="1" dirty="0"/>
              <a:t>space in terms of the maximum number of nodes stored in memory</a:t>
            </a:r>
            <a:endParaRPr lang="en-IN" sz="2400" b="1" dirty="0"/>
          </a:p>
        </p:txBody>
      </p:sp>
    </p:spTree>
    <p:extLst>
      <p:ext uri="{BB962C8B-B14F-4D97-AF65-F5344CB8AC3E}">
        <p14:creationId xmlns:p14="http://schemas.microsoft.com/office/powerpoint/2010/main" val="4243402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07A16C-C97E-22D2-2C92-65E999073BA5}"/>
              </a:ext>
            </a:extLst>
          </p:cNvPr>
          <p:cNvSpPr txBox="1"/>
          <p:nvPr/>
        </p:nvSpPr>
        <p:spPr>
          <a:xfrm>
            <a:off x="474488" y="1247098"/>
            <a:ext cx="11266715" cy="4893647"/>
          </a:xfrm>
          <a:prstGeom prst="rect">
            <a:avLst/>
          </a:prstGeom>
          <a:noFill/>
        </p:spPr>
        <p:txBody>
          <a:bodyPr wrap="square">
            <a:spAutoFit/>
          </a:bodyPr>
          <a:lstStyle/>
          <a:p>
            <a:r>
              <a:rPr lang="en-US" sz="2400" dirty="0"/>
              <a:t>To assess the </a:t>
            </a:r>
            <a:r>
              <a:rPr lang="en-US" sz="2400" b="1" dirty="0"/>
              <a:t>effectiveness of a search algorithm</a:t>
            </a:r>
            <a:r>
              <a:rPr lang="en-US" sz="2400" dirty="0"/>
              <a:t>, we can consider just the </a:t>
            </a:r>
          </a:p>
          <a:p>
            <a:endParaRPr lang="en-US" sz="2400" dirty="0"/>
          </a:p>
          <a:p>
            <a:pPr marL="342900" indent="-342900">
              <a:buAutoNum type="alphaLcPeriod"/>
            </a:pPr>
            <a:r>
              <a:rPr lang="en-US" sz="2400" dirty="0"/>
              <a:t>search cost— which typically depends on the </a:t>
            </a:r>
            <a:r>
              <a:rPr lang="en-US" sz="2400" b="1" dirty="0"/>
              <a:t>time complexity </a:t>
            </a:r>
            <a:r>
              <a:rPr lang="en-US" sz="2400" dirty="0"/>
              <a:t>and a term for </a:t>
            </a:r>
            <a:r>
              <a:rPr lang="en-US" sz="2400" b="1" dirty="0"/>
              <a:t>memory  usage</a:t>
            </a:r>
            <a:r>
              <a:rPr lang="en-US" sz="2400" dirty="0"/>
              <a:t>—or </a:t>
            </a:r>
          </a:p>
          <a:p>
            <a:pPr marL="342900" indent="-342900">
              <a:buAutoNum type="alphaLcPeriod"/>
            </a:pPr>
            <a:endParaRPr lang="en-US" sz="2400" dirty="0"/>
          </a:p>
          <a:p>
            <a:pPr marL="342900" indent="-342900">
              <a:buAutoNum type="alphaLcPeriod"/>
            </a:pPr>
            <a:r>
              <a:rPr lang="en-US" sz="2400" b="1" dirty="0"/>
              <a:t>total cost</a:t>
            </a:r>
            <a:r>
              <a:rPr lang="en-US" sz="2400" dirty="0"/>
              <a:t>, which combines the </a:t>
            </a:r>
            <a:r>
              <a:rPr lang="en-US" sz="2400" b="1" dirty="0"/>
              <a:t>search cost and the path cost of the solution found</a:t>
            </a:r>
            <a:r>
              <a:rPr lang="en-US" sz="2400" dirty="0"/>
              <a:t>.</a:t>
            </a:r>
          </a:p>
          <a:p>
            <a:pPr marL="342900" indent="-342900">
              <a:buAutoNum type="alphaLcPeriod"/>
            </a:pPr>
            <a:endParaRPr lang="en-US" sz="2400" dirty="0"/>
          </a:p>
          <a:p>
            <a:pPr marL="342900" indent="-342900">
              <a:buAutoNum type="alphaLcPeriod"/>
            </a:pPr>
            <a:endParaRPr lang="en-US" sz="2400" dirty="0"/>
          </a:p>
          <a:p>
            <a:pPr marL="342900" indent="-342900">
              <a:buAutoNum type="alphaLcPeriod"/>
            </a:pPr>
            <a:r>
              <a:rPr lang="en-US" sz="2400" dirty="0"/>
              <a:t> For the problem of </a:t>
            </a:r>
            <a:r>
              <a:rPr lang="en-US" sz="2400" b="1" dirty="0"/>
              <a:t>finding a route from Arad to Bucharest</a:t>
            </a:r>
            <a:r>
              <a:rPr lang="en-US" sz="2400" dirty="0"/>
              <a:t>, the </a:t>
            </a:r>
            <a:r>
              <a:rPr lang="en-US" sz="2400" b="1" dirty="0"/>
              <a:t>search cost is the amount of time taken by the search</a:t>
            </a:r>
            <a:r>
              <a:rPr lang="en-US" sz="2400" dirty="0"/>
              <a:t> and the </a:t>
            </a:r>
            <a:r>
              <a:rPr lang="en-US" sz="2400" b="1" dirty="0"/>
              <a:t>solution cost is the total length of the path </a:t>
            </a:r>
          </a:p>
          <a:p>
            <a:pPr marL="342900" indent="-342900">
              <a:buAutoNum type="alphaLcPeriod"/>
            </a:pPr>
            <a:endParaRPr lang="en-US" sz="2400" dirty="0"/>
          </a:p>
          <a:p>
            <a:pPr marL="342900" indent="-342900">
              <a:buAutoNum type="alphaLcPeriod"/>
            </a:pPr>
            <a:r>
              <a:rPr lang="en-US" sz="2400" dirty="0"/>
              <a:t>, to compute the total cost, we have to add milliseconds and kilometers</a:t>
            </a:r>
            <a:endParaRPr lang="en-IN" sz="2400" dirty="0"/>
          </a:p>
        </p:txBody>
      </p:sp>
    </p:spTree>
    <p:extLst>
      <p:ext uri="{BB962C8B-B14F-4D97-AF65-F5344CB8AC3E}">
        <p14:creationId xmlns:p14="http://schemas.microsoft.com/office/powerpoint/2010/main" val="63816027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530196-E658-4B5E-858B-09EF26497D8F}"/>
              </a:ext>
            </a:extLst>
          </p:cNvPr>
          <p:cNvSpPr txBox="1"/>
          <p:nvPr/>
        </p:nvSpPr>
        <p:spPr>
          <a:xfrm>
            <a:off x="3048000" y="3244334"/>
            <a:ext cx="6096000" cy="369332"/>
          </a:xfrm>
          <a:prstGeom prst="rect">
            <a:avLst/>
          </a:prstGeom>
          <a:noFill/>
        </p:spPr>
        <p:txBody>
          <a:bodyPr wrap="square">
            <a:spAutoFit/>
          </a:bodyPr>
          <a:lstStyle/>
          <a:p>
            <a:r>
              <a:rPr lang="en-US" dirty="0"/>
              <a:t>Unit 2</a:t>
            </a:r>
            <a:endParaRPr lang="en-IN" dirty="0"/>
          </a:p>
        </p:txBody>
      </p:sp>
    </p:spTree>
    <p:extLst>
      <p:ext uri="{BB962C8B-B14F-4D97-AF65-F5344CB8AC3E}">
        <p14:creationId xmlns:p14="http://schemas.microsoft.com/office/powerpoint/2010/main" val="273528867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B8FE53-02EE-641E-EFD1-EDF5ABF70262}"/>
              </a:ext>
            </a:extLst>
          </p:cNvPr>
          <p:cNvSpPr txBox="1"/>
          <p:nvPr/>
        </p:nvSpPr>
        <p:spPr>
          <a:xfrm>
            <a:off x="200296" y="434987"/>
            <a:ext cx="11382104" cy="6124754"/>
          </a:xfrm>
          <a:prstGeom prst="rect">
            <a:avLst/>
          </a:prstGeom>
          <a:noFill/>
        </p:spPr>
        <p:txBody>
          <a:bodyPr wrap="square">
            <a:spAutoFit/>
          </a:bodyPr>
          <a:lstStyle/>
          <a:p>
            <a:r>
              <a:rPr lang="en-US" sz="2800" dirty="0"/>
              <a:t>Uninformed search strategy- blind search</a:t>
            </a:r>
          </a:p>
          <a:p>
            <a:endParaRPr lang="en-US" sz="2800" dirty="0"/>
          </a:p>
          <a:p>
            <a:pPr algn="just"/>
            <a:r>
              <a:rPr lang="en-US" sz="2800" dirty="0"/>
              <a:t> The term means that the </a:t>
            </a:r>
            <a:r>
              <a:rPr lang="en-US" sz="2800" b="1" dirty="0"/>
              <a:t>strategies have no additional information </a:t>
            </a:r>
            <a:r>
              <a:rPr lang="en-US" sz="2800" dirty="0"/>
              <a:t>about </a:t>
            </a:r>
            <a:r>
              <a:rPr lang="en-US" sz="2800" b="1" dirty="0"/>
              <a:t>states</a:t>
            </a:r>
            <a:r>
              <a:rPr lang="en-US" sz="2800" dirty="0"/>
              <a:t> </a:t>
            </a:r>
            <a:r>
              <a:rPr lang="en-US" sz="2800" b="1" dirty="0"/>
              <a:t>beyond that provided in the problem definition</a:t>
            </a:r>
            <a:r>
              <a:rPr lang="en-US" sz="2800" dirty="0"/>
              <a:t>. </a:t>
            </a:r>
          </a:p>
          <a:p>
            <a:pPr algn="just"/>
            <a:endParaRPr lang="en-US" sz="2800" dirty="0"/>
          </a:p>
          <a:p>
            <a:pPr algn="just"/>
            <a:r>
              <a:rPr lang="en-US" sz="2800" dirty="0"/>
              <a:t>All they can do is </a:t>
            </a:r>
            <a:r>
              <a:rPr lang="en-US" sz="2800" b="1" dirty="0"/>
              <a:t>generate successors and distinguish a goal state from a non-goal state.</a:t>
            </a:r>
            <a:r>
              <a:rPr lang="en-US" sz="2800" dirty="0"/>
              <a:t> </a:t>
            </a:r>
          </a:p>
          <a:p>
            <a:pPr algn="just"/>
            <a:endParaRPr lang="en-US" sz="2800" dirty="0"/>
          </a:p>
          <a:p>
            <a:pPr algn="just"/>
            <a:r>
              <a:rPr lang="en-US" sz="2800" dirty="0"/>
              <a:t>All search strategies are </a:t>
            </a:r>
            <a:r>
              <a:rPr lang="en-US" sz="2800" b="1" dirty="0"/>
              <a:t>distinguished by the order in which nodes are expanded. </a:t>
            </a:r>
          </a:p>
          <a:p>
            <a:pPr algn="just"/>
            <a:endParaRPr lang="en-US" sz="2800" dirty="0"/>
          </a:p>
          <a:p>
            <a:pPr algn="just"/>
            <a:r>
              <a:rPr lang="en-US" sz="2800" dirty="0"/>
              <a:t>Strategies that </a:t>
            </a:r>
            <a:r>
              <a:rPr lang="en-US" sz="2800" b="1" dirty="0"/>
              <a:t>know whether one non-goal state is “more promising” than another</a:t>
            </a:r>
            <a:r>
              <a:rPr lang="en-US" sz="2800" dirty="0"/>
              <a:t> are called informed search or heuristic</a:t>
            </a:r>
          </a:p>
          <a:p>
            <a:pPr algn="just"/>
            <a:r>
              <a:rPr lang="en-US" sz="2800" dirty="0"/>
              <a:t>search strategie</a:t>
            </a:r>
            <a:r>
              <a:rPr lang="en-US" dirty="0"/>
              <a:t>s</a:t>
            </a:r>
            <a:endParaRPr lang="en-IN" dirty="0"/>
          </a:p>
        </p:txBody>
      </p:sp>
    </p:spTree>
    <p:extLst>
      <p:ext uri="{BB962C8B-B14F-4D97-AF65-F5344CB8AC3E}">
        <p14:creationId xmlns:p14="http://schemas.microsoft.com/office/powerpoint/2010/main" val="59504944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2FF6EE-BF51-AF04-0389-F3A3D62F6C26}"/>
              </a:ext>
            </a:extLst>
          </p:cNvPr>
          <p:cNvSpPr txBox="1"/>
          <p:nvPr/>
        </p:nvSpPr>
        <p:spPr>
          <a:xfrm>
            <a:off x="313508" y="483888"/>
            <a:ext cx="11207931" cy="5693866"/>
          </a:xfrm>
          <a:prstGeom prst="rect">
            <a:avLst/>
          </a:prstGeom>
          <a:noFill/>
        </p:spPr>
        <p:txBody>
          <a:bodyPr wrap="square">
            <a:spAutoFit/>
          </a:bodyPr>
          <a:lstStyle/>
          <a:p>
            <a:r>
              <a:rPr lang="en-US" sz="2800" dirty="0"/>
              <a:t>Breadth-first search</a:t>
            </a:r>
          </a:p>
          <a:p>
            <a:endParaRPr lang="en-US" sz="2800" dirty="0"/>
          </a:p>
          <a:p>
            <a:r>
              <a:rPr lang="en-US" sz="2800" dirty="0"/>
              <a:t>Breadth-first search is a </a:t>
            </a:r>
            <a:r>
              <a:rPr lang="en-US" sz="2800" b="1" dirty="0"/>
              <a:t>simple strategy in which the root node is expanded first, then all the successors of the root node are expanded next, then their successors, and so on. </a:t>
            </a:r>
          </a:p>
          <a:p>
            <a:endParaRPr lang="en-US" sz="2800" dirty="0"/>
          </a:p>
          <a:p>
            <a:r>
              <a:rPr lang="en-US" sz="2800" dirty="0"/>
              <a:t>In general, all the nodes are </a:t>
            </a:r>
            <a:r>
              <a:rPr lang="en-US" sz="2800" b="1" dirty="0"/>
              <a:t>expanded at a given depth in the search tree before any nodes at the next level are expanded.</a:t>
            </a:r>
          </a:p>
          <a:p>
            <a:endParaRPr lang="en-US" sz="2800" b="1" dirty="0"/>
          </a:p>
          <a:p>
            <a:r>
              <a:rPr lang="en-US" sz="2800" dirty="0"/>
              <a:t>Breadth-first search is an instance of the general graph-search algorithm in which the </a:t>
            </a:r>
            <a:r>
              <a:rPr lang="en-US" sz="2800" b="1" dirty="0"/>
              <a:t>shallowest unexpanded node is chosen for expansion</a:t>
            </a:r>
          </a:p>
          <a:p>
            <a:endParaRPr lang="en-US" sz="2800" b="1" dirty="0"/>
          </a:p>
          <a:p>
            <a:r>
              <a:rPr lang="en-US" sz="2800" dirty="0"/>
              <a:t>This is achieved very simply by using a FIFO queue for the frontier.</a:t>
            </a:r>
            <a:endParaRPr lang="en-IN" sz="2800" b="1" dirty="0"/>
          </a:p>
        </p:txBody>
      </p:sp>
    </p:spTree>
    <p:extLst>
      <p:ext uri="{BB962C8B-B14F-4D97-AF65-F5344CB8AC3E}">
        <p14:creationId xmlns:p14="http://schemas.microsoft.com/office/powerpoint/2010/main" val="4199211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7677CE-06CE-3373-BC2D-0F6D2F4DEF76}"/>
              </a:ext>
            </a:extLst>
          </p:cNvPr>
          <p:cNvSpPr txBox="1"/>
          <p:nvPr/>
        </p:nvSpPr>
        <p:spPr>
          <a:xfrm>
            <a:off x="252548" y="250762"/>
            <a:ext cx="6096000" cy="461665"/>
          </a:xfrm>
          <a:prstGeom prst="rect">
            <a:avLst/>
          </a:prstGeom>
          <a:noFill/>
        </p:spPr>
        <p:txBody>
          <a:bodyPr wrap="square">
            <a:spAutoFit/>
          </a:bodyPr>
          <a:lstStyle/>
          <a:p>
            <a:r>
              <a:rPr lang="en-US" sz="2400" dirty="0"/>
              <a:t>Acting rationally: The rational agent approach</a:t>
            </a:r>
            <a:endParaRPr lang="en-IN" sz="2400" dirty="0"/>
          </a:p>
        </p:txBody>
      </p:sp>
      <p:sp>
        <p:nvSpPr>
          <p:cNvPr id="5" name="TextBox 4">
            <a:extLst>
              <a:ext uri="{FF2B5EF4-FFF2-40B4-BE49-F238E27FC236}">
                <a16:creationId xmlns:a16="http://schemas.microsoft.com/office/drawing/2014/main" id="{BFF2D590-D1B9-02F9-37A5-0EC1E538EC4A}"/>
              </a:ext>
            </a:extLst>
          </p:cNvPr>
          <p:cNvSpPr txBox="1"/>
          <p:nvPr/>
        </p:nvSpPr>
        <p:spPr>
          <a:xfrm>
            <a:off x="252549" y="1034533"/>
            <a:ext cx="11068594" cy="4524315"/>
          </a:xfrm>
          <a:prstGeom prst="rect">
            <a:avLst/>
          </a:prstGeom>
          <a:noFill/>
        </p:spPr>
        <p:txBody>
          <a:bodyPr wrap="square">
            <a:spAutoFit/>
          </a:bodyPr>
          <a:lstStyle/>
          <a:p>
            <a:pPr algn="just"/>
            <a:r>
              <a:rPr lang="en-US" sz="2400" dirty="0"/>
              <a:t>Rational behavior: </a:t>
            </a:r>
            <a:r>
              <a:rPr lang="en-US" sz="2400" b="1" dirty="0"/>
              <a:t>doing the right thing</a:t>
            </a:r>
          </a:p>
          <a:p>
            <a:pPr algn="just"/>
            <a:endParaRPr lang="en-US" sz="2400" dirty="0"/>
          </a:p>
          <a:p>
            <a:pPr algn="just"/>
            <a:r>
              <a:rPr lang="en-US" sz="2400" dirty="0"/>
              <a:t>The right thing: </a:t>
            </a:r>
            <a:r>
              <a:rPr lang="en-US" sz="2400" b="1" dirty="0"/>
              <a:t>that which is expected to maximize goal achievement, given the available information</a:t>
            </a:r>
          </a:p>
          <a:p>
            <a:pPr algn="just"/>
            <a:endParaRPr lang="en-US" sz="2400" dirty="0"/>
          </a:p>
          <a:p>
            <a:pPr algn="just"/>
            <a:r>
              <a:rPr lang="en-US" sz="2400" dirty="0"/>
              <a:t>An </a:t>
            </a:r>
            <a:r>
              <a:rPr lang="en-US" sz="2400" b="1" dirty="0"/>
              <a:t>agent is just something that acts- </a:t>
            </a:r>
            <a:r>
              <a:rPr lang="en-US" sz="2400" dirty="0"/>
              <a:t>that </a:t>
            </a:r>
            <a:r>
              <a:rPr lang="en-US" sz="2400" b="1" dirty="0"/>
              <a:t>operate autonomously, perceive their environment, persist over a prolonged time period, adapt to change, and create and pursue goals. </a:t>
            </a:r>
          </a:p>
          <a:p>
            <a:pPr algn="just"/>
            <a:endParaRPr lang="en-US" sz="2400" dirty="0"/>
          </a:p>
          <a:p>
            <a:pPr algn="just"/>
            <a:r>
              <a:rPr lang="en-US" sz="2400" dirty="0"/>
              <a:t>A rational agent is one </a:t>
            </a:r>
            <a:r>
              <a:rPr lang="en-US" sz="2400" b="1" dirty="0"/>
              <a:t>that acts so as to achieve the best outcome or, when there is uncertainty, the best expected outcome.</a:t>
            </a:r>
          </a:p>
          <a:p>
            <a:pPr algn="just"/>
            <a:endParaRPr lang="en-US" sz="2400" dirty="0"/>
          </a:p>
        </p:txBody>
      </p:sp>
    </p:spTree>
    <p:extLst>
      <p:ext uri="{BB962C8B-B14F-4D97-AF65-F5344CB8AC3E}">
        <p14:creationId xmlns:p14="http://schemas.microsoft.com/office/powerpoint/2010/main" val="345315995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89993-F10D-7ABC-227D-650813D855C8}"/>
              </a:ext>
            </a:extLst>
          </p:cNvPr>
          <p:cNvPicPr>
            <a:picLocks noChangeAspect="1"/>
          </p:cNvPicPr>
          <p:nvPr/>
        </p:nvPicPr>
        <p:blipFill>
          <a:blip r:embed="rId2"/>
          <a:stretch>
            <a:fillRect/>
          </a:stretch>
        </p:blipFill>
        <p:spPr>
          <a:xfrm>
            <a:off x="2733502" y="714104"/>
            <a:ext cx="6724996" cy="5138056"/>
          </a:xfrm>
          <a:prstGeom prst="rect">
            <a:avLst/>
          </a:prstGeom>
        </p:spPr>
      </p:pic>
    </p:spTree>
    <p:extLst>
      <p:ext uri="{BB962C8B-B14F-4D97-AF65-F5344CB8AC3E}">
        <p14:creationId xmlns:p14="http://schemas.microsoft.com/office/powerpoint/2010/main" val="115000705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629AA5-EF0B-4AAB-A2DB-3C881D3ECACA}"/>
              </a:ext>
            </a:extLst>
          </p:cNvPr>
          <p:cNvPicPr>
            <a:picLocks noChangeAspect="1"/>
          </p:cNvPicPr>
          <p:nvPr/>
        </p:nvPicPr>
        <p:blipFill>
          <a:blip r:embed="rId2" cstate="print"/>
          <a:stretch>
            <a:fillRect/>
          </a:stretch>
        </p:blipFill>
        <p:spPr>
          <a:xfrm>
            <a:off x="347133" y="0"/>
            <a:ext cx="11294534" cy="6858000"/>
          </a:xfrm>
          <a:prstGeom prst="rect">
            <a:avLst/>
          </a:prstGeom>
        </p:spPr>
      </p:pic>
    </p:spTree>
    <p:extLst>
      <p:ext uri="{BB962C8B-B14F-4D97-AF65-F5344CB8AC3E}">
        <p14:creationId xmlns:p14="http://schemas.microsoft.com/office/powerpoint/2010/main" val="11874017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B8265D-60C1-4A74-A89B-A9A4C8274627}"/>
              </a:ext>
            </a:extLst>
          </p:cNvPr>
          <p:cNvPicPr>
            <a:picLocks noChangeAspect="1"/>
          </p:cNvPicPr>
          <p:nvPr/>
        </p:nvPicPr>
        <p:blipFill>
          <a:blip r:embed="rId2" cstate="print"/>
          <a:stretch>
            <a:fillRect/>
          </a:stretch>
        </p:blipFill>
        <p:spPr>
          <a:xfrm rot="16200000">
            <a:off x="2705102" y="-1934634"/>
            <a:ext cx="6756400" cy="10574868"/>
          </a:xfrm>
          <a:prstGeom prst="rect">
            <a:avLst/>
          </a:prstGeom>
        </p:spPr>
      </p:pic>
    </p:spTree>
    <p:extLst>
      <p:ext uri="{BB962C8B-B14F-4D97-AF65-F5344CB8AC3E}">
        <p14:creationId xmlns:p14="http://schemas.microsoft.com/office/powerpoint/2010/main" val="169958073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E0ECC1-B8BB-7DF8-0B1F-08F1D8B3B8A5}"/>
              </a:ext>
            </a:extLst>
          </p:cNvPr>
          <p:cNvPicPr>
            <a:picLocks noChangeAspect="1"/>
          </p:cNvPicPr>
          <p:nvPr/>
        </p:nvPicPr>
        <p:blipFill>
          <a:blip r:embed="rId2"/>
          <a:stretch>
            <a:fillRect/>
          </a:stretch>
        </p:blipFill>
        <p:spPr>
          <a:xfrm>
            <a:off x="304800" y="304801"/>
            <a:ext cx="11425646" cy="6087290"/>
          </a:xfrm>
          <a:prstGeom prst="rect">
            <a:avLst/>
          </a:prstGeom>
        </p:spPr>
      </p:pic>
    </p:spTree>
    <p:extLst>
      <p:ext uri="{BB962C8B-B14F-4D97-AF65-F5344CB8AC3E}">
        <p14:creationId xmlns:p14="http://schemas.microsoft.com/office/powerpoint/2010/main" val="227050758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837542-B4C6-952C-53D4-B3268665B232}"/>
              </a:ext>
            </a:extLst>
          </p:cNvPr>
          <p:cNvSpPr txBox="1"/>
          <p:nvPr/>
        </p:nvSpPr>
        <p:spPr>
          <a:xfrm>
            <a:off x="740229" y="633939"/>
            <a:ext cx="6096000" cy="369332"/>
          </a:xfrm>
          <a:prstGeom prst="rect">
            <a:avLst/>
          </a:prstGeom>
          <a:noFill/>
        </p:spPr>
        <p:txBody>
          <a:bodyPr wrap="square">
            <a:spAutoFit/>
          </a:bodyPr>
          <a:lstStyle/>
          <a:p>
            <a:r>
              <a:rPr lang="en-US" dirty="0"/>
              <a:t>Breadth-first search rate according to the four criteria</a:t>
            </a:r>
            <a:endParaRPr lang="en-IN" dirty="0"/>
          </a:p>
        </p:txBody>
      </p:sp>
      <p:sp>
        <p:nvSpPr>
          <p:cNvPr id="7" name="TextBox 6">
            <a:extLst>
              <a:ext uri="{FF2B5EF4-FFF2-40B4-BE49-F238E27FC236}">
                <a16:creationId xmlns:a16="http://schemas.microsoft.com/office/drawing/2014/main" id="{32185C55-FBCB-D9E2-7D7B-3AB2DEE0ECC1}"/>
              </a:ext>
            </a:extLst>
          </p:cNvPr>
          <p:cNvSpPr txBox="1"/>
          <p:nvPr/>
        </p:nvSpPr>
        <p:spPr>
          <a:xfrm>
            <a:off x="844731" y="1630067"/>
            <a:ext cx="10746378" cy="2308324"/>
          </a:xfrm>
          <a:prstGeom prst="rect">
            <a:avLst/>
          </a:prstGeom>
          <a:noFill/>
        </p:spPr>
        <p:txBody>
          <a:bodyPr wrap="square">
            <a:spAutoFit/>
          </a:bodyPr>
          <a:lstStyle/>
          <a:p>
            <a:r>
              <a:rPr lang="en-US" dirty="0"/>
              <a:t>Completeness: DFS is complete if the search tree is finite, meaning for a given finite search tree, DFS will come up with a solution if it exists. </a:t>
            </a:r>
          </a:p>
          <a:p>
            <a:r>
              <a:rPr lang="en-US" dirty="0"/>
              <a:t>Optimality: DFS is not optimal, meaning the number of steps in reaching the solution, or the cost spent in reaching it is high. </a:t>
            </a:r>
          </a:p>
          <a:p>
            <a:r>
              <a:rPr lang="en-US" dirty="0"/>
              <a:t>Time Complexity: . Imagine searching a uniform tree where every state has b successors. </a:t>
            </a:r>
          </a:p>
          <a:p>
            <a:endParaRPr lang="en-US" dirty="0"/>
          </a:p>
          <a:p>
            <a:endParaRPr lang="en-US" dirty="0"/>
          </a:p>
          <a:p>
            <a:endParaRPr lang="en-IN" dirty="0"/>
          </a:p>
        </p:txBody>
      </p:sp>
    </p:spTree>
    <p:extLst>
      <p:ext uri="{BB962C8B-B14F-4D97-AF65-F5344CB8AC3E}">
        <p14:creationId xmlns:p14="http://schemas.microsoft.com/office/powerpoint/2010/main" val="421068378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052156-A7A7-7816-3D9D-51C1547E3FE5}"/>
              </a:ext>
            </a:extLst>
          </p:cNvPr>
          <p:cNvSpPr txBox="1"/>
          <p:nvPr/>
        </p:nvSpPr>
        <p:spPr>
          <a:xfrm>
            <a:off x="243839" y="216767"/>
            <a:ext cx="11756572" cy="6186309"/>
          </a:xfrm>
          <a:prstGeom prst="rect">
            <a:avLst/>
          </a:prstGeom>
          <a:noFill/>
        </p:spPr>
        <p:txBody>
          <a:bodyPr wrap="square">
            <a:spAutoFit/>
          </a:bodyPr>
          <a:lstStyle/>
          <a:p>
            <a:endParaRPr lang="en-US" dirty="0"/>
          </a:p>
          <a:p>
            <a:endParaRPr lang="en-US" dirty="0"/>
          </a:p>
          <a:p>
            <a:r>
              <a:rPr lang="en-US" sz="2400" dirty="0"/>
              <a:t>The root of the search tree generates b nodes at the first level, each of which generates b more nodes, for a total of b</a:t>
            </a:r>
            <a:r>
              <a:rPr lang="en-US" sz="2400" baseline="30000" dirty="0"/>
              <a:t>2</a:t>
            </a:r>
            <a:r>
              <a:rPr lang="en-US" sz="2400" dirty="0"/>
              <a:t> at the second level. </a:t>
            </a:r>
          </a:p>
          <a:p>
            <a:endParaRPr lang="en-US" sz="2400" dirty="0"/>
          </a:p>
          <a:p>
            <a:r>
              <a:rPr lang="en-US" sz="2400" dirty="0"/>
              <a:t>Each of these generates b more nodes, yielding b</a:t>
            </a:r>
            <a:r>
              <a:rPr lang="en-US" sz="2400" baseline="30000" dirty="0"/>
              <a:t>3</a:t>
            </a:r>
            <a:r>
              <a:rPr lang="en-US" sz="2400" dirty="0"/>
              <a:t> nodes at the third level, and so on. </a:t>
            </a:r>
          </a:p>
          <a:p>
            <a:endParaRPr lang="en-US" sz="2400" dirty="0"/>
          </a:p>
          <a:p>
            <a:r>
              <a:rPr lang="en-US" sz="2400" dirty="0"/>
              <a:t>Now suppose that the solution is at depth d. In the worst case, it is the last node generated at that level. Then the total number of nodes generated is </a:t>
            </a:r>
          </a:p>
          <a:p>
            <a:endParaRPr lang="en-US" sz="2400" dirty="0"/>
          </a:p>
          <a:p>
            <a:endParaRPr lang="en-IN" sz="2400" dirty="0"/>
          </a:p>
          <a:p>
            <a:endParaRPr lang="en-IN" sz="2400" dirty="0"/>
          </a:p>
          <a:p>
            <a:r>
              <a:rPr lang="en-IN" sz="2400" dirty="0"/>
              <a:t>Space complexity:</a:t>
            </a:r>
            <a:r>
              <a:rPr lang="en-US" sz="2400" dirty="0"/>
              <a:t>every node generated remains in</a:t>
            </a:r>
          </a:p>
          <a:p>
            <a:r>
              <a:rPr lang="en-US" sz="2400" dirty="0"/>
              <a:t>memory. There will be O(b</a:t>
            </a:r>
            <a:r>
              <a:rPr lang="en-US" sz="2400" baseline="30000" dirty="0"/>
              <a:t>d</a:t>
            </a:r>
            <a:r>
              <a:rPr lang="en-US" sz="2400" dirty="0"/>
              <a:t>−1) nodes in the explored set and O(b</a:t>
            </a:r>
            <a:r>
              <a:rPr lang="en-US" sz="2400" baseline="30000" dirty="0"/>
              <a:t>d</a:t>
            </a:r>
            <a:r>
              <a:rPr lang="en-US" sz="2400" dirty="0"/>
              <a:t>) nodes in the frontier,</a:t>
            </a:r>
            <a:endParaRPr lang="en-IN" sz="2400" dirty="0"/>
          </a:p>
          <a:p>
            <a:endParaRPr lang="en-US" sz="2400" dirty="0"/>
          </a:p>
          <a:p>
            <a:r>
              <a:rPr lang="en-US" sz="2400" dirty="0"/>
              <a:t>exponential-complexity search problems cannot be solved by uninformed methods for any but the smallest instances</a:t>
            </a:r>
            <a:endParaRPr lang="en-IN" sz="2400" dirty="0"/>
          </a:p>
        </p:txBody>
      </p:sp>
      <p:pic>
        <p:nvPicPr>
          <p:cNvPr id="4" name="Picture 3">
            <a:extLst>
              <a:ext uri="{FF2B5EF4-FFF2-40B4-BE49-F238E27FC236}">
                <a16:creationId xmlns:a16="http://schemas.microsoft.com/office/drawing/2014/main" id="{BB74610E-3346-847A-3BF0-C415010AF906}"/>
              </a:ext>
            </a:extLst>
          </p:cNvPr>
          <p:cNvPicPr>
            <a:picLocks noChangeAspect="1"/>
          </p:cNvPicPr>
          <p:nvPr/>
        </p:nvPicPr>
        <p:blipFill>
          <a:blip r:embed="rId2"/>
          <a:stretch>
            <a:fillRect/>
          </a:stretch>
        </p:blipFill>
        <p:spPr>
          <a:xfrm>
            <a:off x="3721303" y="3429000"/>
            <a:ext cx="2711589" cy="838199"/>
          </a:xfrm>
          <a:prstGeom prst="rect">
            <a:avLst/>
          </a:prstGeom>
        </p:spPr>
      </p:pic>
    </p:spTree>
    <p:extLst>
      <p:ext uri="{BB962C8B-B14F-4D97-AF65-F5344CB8AC3E}">
        <p14:creationId xmlns:p14="http://schemas.microsoft.com/office/powerpoint/2010/main" val="207868077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17F6E4-5FB1-502D-EFD4-C5A50586CDC5}"/>
              </a:ext>
            </a:extLst>
          </p:cNvPr>
          <p:cNvSpPr txBox="1"/>
          <p:nvPr/>
        </p:nvSpPr>
        <p:spPr>
          <a:xfrm>
            <a:off x="609600" y="581688"/>
            <a:ext cx="6096000" cy="523220"/>
          </a:xfrm>
          <a:prstGeom prst="rect">
            <a:avLst/>
          </a:prstGeom>
          <a:noFill/>
        </p:spPr>
        <p:txBody>
          <a:bodyPr wrap="square">
            <a:spAutoFit/>
          </a:bodyPr>
          <a:lstStyle/>
          <a:p>
            <a:r>
              <a:rPr lang="en-IN" sz="2800" dirty="0"/>
              <a:t>Uniform-cost search</a:t>
            </a:r>
          </a:p>
        </p:txBody>
      </p:sp>
      <p:sp>
        <p:nvSpPr>
          <p:cNvPr id="5" name="TextBox 4">
            <a:extLst>
              <a:ext uri="{FF2B5EF4-FFF2-40B4-BE49-F238E27FC236}">
                <a16:creationId xmlns:a16="http://schemas.microsoft.com/office/drawing/2014/main" id="{ADC0B7FC-4ACE-9A42-E965-BB0D5712301B}"/>
              </a:ext>
            </a:extLst>
          </p:cNvPr>
          <p:cNvSpPr txBox="1"/>
          <p:nvPr/>
        </p:nvSpPr>
        <p:spPr>
          <a:xfrm>
            <a:off x="348342" y="1485373"/>
            <a:ext cx="12174583" cy="3416320"/>
          </a:xfrm>
          <a:prstGeom prst="rect">
            <a:avLst/>
          </a:prstGeom>
          <a:noFill/>
        </p:spPr>
        <p:txBody>
          <a:bodyPr wrap="square">
            <a:spAutoFit/>
          </a:bodyPr>
          <a:lstStyle/>
          <a:p>
            <a:r>
              <a:rPr lang="en-US" sz="2400" dirty="0"/>
              <a:t>Breadth-first search is optimal because it always </a:t>
            </a:r>
            <a:r>
              <a:rPr lang="en-US" sz="2400" b="1" dirty="0"/>
              <a:t>expands the shallowest unexpanded node</a:t>
            </a:r>
          </a:p>
          <a:p>
            <a:endParaRPr lang="en-US" sz="2400" dirty="0"/>
          </a:p>
          <a:p>
            <a:endParaRPr lang="en-US" sz="2400" dirty="0"/>
          </a:p>
          <a:p>
            <a:r>
              <a:rPr lang="en-US" sz="2400" dirty="0"/>
              <a:t> By a simple extension, we can find an </a:t>
            </a:r>
            <a:r>
              <a:rPr lang="en-US" sz="2400" b="1" dirty="0"/>
              <a:t>algorithm that is optimal with any step-cost function</a:t>
            </a:r>
            <a:r>
              <a:rPr lang="en-US" sz="2400" dirty="0"/>
              <a:t>. </a:t>
            </a:r>
          </a:p>
          <a:p>
            <a:endParaRPr lang="en-US" sz="2400" dirty="0"/>
          </a:p>
          <a:p>
            <a:r>
              <a:rPr lang="en-US" sz="2400" dirty="0"/>
              <a:t>Instead of expanding the shallowest node, uniform-cost </a:t>
            </a:r>
            <a:r>
              <a:rPr lang="en-US" sz="2400" b="1" dirty="0"/>
              <a:t>expands the node n with the lowest path cost g(n). </a:t>
            </a:r>
          </a:p>
          <a:p>
            <a:endParaRPr lang="en-US" sz="2400" dirty="0"/>
          </a:p>
          <a:p>
            <a:r>
              <a:rPr lang="en-US" sz="2400" dirty="0"/>
              <a:t>This is done by </a:t>
            </a:r>
            <a:r>
              <a:rPr lang="en-US" sz="2400" b="1" dirty="0"/>
              <a:t>storing the frontier as a priority queue ordered by g</a:t>
            </a:r>
            <a:endParaRPr lang="en-IN" sz="2400" b="1" dirty="0"/>
          </a:p>
        </p:txBody>
      </p:sp>
    </p:spTree>
    <p:extLst>
      <p:ext uri="{BB962C8B-B14F-4D97-AF65-F5344CB8AC3E}">
        <p14:creationId xmlns:p14="http://schemas.microsoft.com/office/powerpoint/2010/main" val="26366021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3AF48B-2574-35A9-43B5-5718D705E92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9077566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E1A0ED-0C01-D2C1-10C6-CE3C4E0EE278}"/>
              </a:ext>
            </a:extLst>
          </p:cNvPr>
          <p:cNvPicPr>
            <a:picLocks noChangeAspect="1"/>
          </p:cNvPicPr>
          <p:nvPr/>
        </p:nvPicPr>
        <p:blipFill>
          <a:blip r:embed="rId2"/>
          <a:stretch>
            <a:fillRect/>
          </a:stretch>
        </p:blipFill>
        <p:spPr>
          <a:xfrm>
            <a:off x="2118465" y="1044760"/>
            <a:ext cx="8693401" cy="4975649"/>
          </a:xfrm>
          <a:prstGeom prst="rect">
            <a:avLst/>
          </a:prstGeom>
        </p:spPr>
      </p:pic>
    </p:spTree>
    <p:extLst>
      <p:ext uri="{BB962C8B-B14F-4D97-AF65-F5344CB8AC3E}">
        <p14:creationId xmlns:p14="http://schemas.microsoft.com/office/powerpoint/2010/main" val="52209243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7F75E8-BA2F-3C84-32A5-C3B7A0B59A05}"/>
              </a:ext>
            </a:extLst>
          </p:cNvPr>
          <p:cNvPicPr>
            <a:picLocks noChangeAspect="1"/>
          </p:cNvPicPr>
          <p:nvPr/>
        </p:nvPicPr>
        <p:blipFill>
          <a:blip r:embed="rId2"/>
          <a:stretch>
            <a:fillRect/>
          </a:stretch>
        </p:blipFill>
        <p:spPr>
          <a:xfrm>
            <a:off x="1262744" y="943428"/>
            <a:ext cx="6846310" cy="5138057"/>
          </a:xfrm>
          <a:prstGeom prst="rect">
            <a:avLst/>
          </a:prstGeom>
        </p:spPr>
      </p:pic>
    </p:spTree>
    <p:extLst>
      <p:ext uri="{BB962C8B-B14F-4D97-AF65-F5344CB8AC3E}">
        <p14:creationId xmlns:p14="http://schemas.microsoft.com/office/powerpoint/2010/main" val="1073457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F7BFDA-BB77-CE82-1F90-0CBBEFC3D9F9}"/>
              </a:ext>
            </a:extLst>
          </p:cNvPr>
          <p:cNvSpPr txBox="1"/>
          <p:nvPr/>
        </p:nvSpPr>
        <p:spPr>
          <a:xfrm>
            <a:off x="304799" y="458599"/>
            <a:ext cx="11025052" cy="6370975"/>
          </a:xfrm>
          <a:prstGeom prst="rect">
            <a:avLst/>
          </a:prstGeom>
          <a:noFill/>
        </p:spPr>
        <p:txBody>
          <a:bodyPr wrap="square">
            <a:spAutoFit/>
          </a:bodyPr>
          <a:lstStyle/>
          <a:p>
            <a:pPr marL="342900" indent="-342900" algn="just">
              <a:buFont typeface="Arial" panose="020B0604020202020204" pitchFamily="34" charset="0"/>
              <a:buChar char="•"/>
            </a:pPr>
            <a:r>
              <a:rPr lang="en-US" sz="2400" dirty="0"/>
              <a:t>In the “laws of thought” approach to AI, the emphasis was on </a:t>
            </a:r>
            <a:r>
              <a:rPr lang="en-US" sz="2400" b="1" dirty="0"/>
              <a:t>correct inferences</a:t>
            </a:r>
          </a:p>
          <a:p>
            <a:pPr algn="just"/>
            <a:r>
              <a:rPr lang="en-US" sz="2400" b="1" i="0" dirty="0">
                <a:solidFill>
                  <a:srgbClr val="111111"/>
                </a:solidFill>
                <a:effectLst/>
                <a:latin typeface="Roboto" panose="02000000000000000000" pitchFamily="2" charset="0"/>
              </a:rPr>
              <a:t>     (inference-</a:t>
            </a:r>
            <a:r>
              <a:rPr lang="en-US" sz="2400" b="0" i="0" dirty="0">
                <a:solidFill>
                  <a:srgbClr val="111111"/>
                </a:solidFill>
                <a:effectLst/>
                <a:latin typeface="Roboto" panose="02000000000000000000" pitchFamily="2" charset="0"/>
              </a:rPr>
              <a:t>a conclusion reached on the basis of evidence and reasoning):</a:t>
            </a:r>
            <a:endParaRPr lang="en-US" sz="2400" b="1" dirty="0"/>
          </a:p>
          <a:p>
            <a:pPr algn="just"/>
            <a:endParaRPr lang="en-US" sz="2400" b="1" dirty="0"/>
          </a:p>
          <a:p>
            <a:pPr marL="342900" indent="-342900" algn="just">
              <a:buFont typeface="Arial" panose="020B0604020202020204" pitchFamily="34" charset="0"/>
              <a:buChar char="•"/>
            </a:pPr>
            <a:r>
              <a:rPr lang="en-US" sz="2400" dirty="0"/>
              <a:t>There are also </a:t>
            </a:r>
            <a:r>
              <a:rPr lang="en-US" sz="2400" b="1" dirty="0"/>
              <a:t>ways of acting rationally that cannot be said to involve inference</a:t>
            </a:r>
            <a:r>
              <a:rPr lang="en-US" sz="2400" dirty="0"/>
              <a:t>. </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For example, </a:t>
            </a:r>
            <a:r>
              <a:rPr lang="en-US" sz="2400" b="1" dirty="0"/>
              <a:t>recoiling from a hot stove is a reflex action</a:t>
            </a:r>
          </a:p>
          <a:p>
            <a:pPr marL="342900" indent="-342900" algn="just">
              <a:buFont typeface="Arial" panose="020B0604020202020204" pitchFamily="34" charset="0"/>
              <a:buChar char="•"/>
            </a:pPr>
            <a:endParaRPr lang="en-US" sz="2400" b="1" dirty="0"/>
          </a:p>
          <a:p>
            <a:pPr marL="342900" indent="-342900" algn="just">
              <a:buFont typeface="Arial" panose="020B0604020202020204" pitchFamily="34" charset="0"/>
              <a:buChar char="•"/>
            </a:pPr>
            <a:r>
              <a:rPr lang="en-US" sz="2400" dirty="0"/>
              <a:t>The rational-agent approach has two advantages over the other approaches.</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 First, it is </a:t>
            </a:r>
            <a:r>
              <a:rPr lang="en-US" sz="2400" b="1" dirty="0"/>
              <a:t>more general than the “laws of thought” approach because correct inference is just one of several possible mechanisms for achieving rationality. </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Second, it is </a:t>
            </a:r>
            <a:r>
              <a:rPr lang="en-US" sz="2400" b="1" dirty="0"/>
              <a:t>more amenable to scientific development than are approaches based on human behavior</a:t>
            </a:r>
            <a:r>
              <a:rPr lang="en-US" sz="2400" dirty="0"/>
              <a:t> or human thought. </a:t>
            </a:r>
          </a:p>
          <a:p>
            <a:pPr marL="342900" indent="-342900" algn="just">
              <a:buFont typeface="Arial" panose="020B0604020202020204" pitchFamily="34" charset="0"/>
              <a:buChar char="•"/>
            </a:pPr>
            <a:endParaRPr lang="en-US" sz="2400" dirty="0"/>
          </a:p>
          <a:p>
            <a:pPr marL="342900" indent="-342900" algn="just">
              <a:buFont typeface="Arial" panose="020B0604020202020204" pitchFamily="34" charset="0"/>
              <a:buChar char="•"/>
            </a:pPr>
            <a:r>
              <a:rPr lang="en-US" sz="2400" dirty="0"/>
              <a:t>The standard of rationality </a:t>
            </a:r>
            <a:r>
              <a:rPr lang="en-US" sz="2400" b="1" dirty="0"/>
              <a:t>is mathematically well defined and completely general</a:t>
            </a:r>
            <a:r>
              <a:rPr lang="en-US" sz="2400" dirty="0"/>
              <a:t>, and can be “unpacked” to </a:t>
            </a:r>
            <a:r>
              <a:rPr lang="en-US" sz="2400" b="1" dirty="0"/>
              <a:t>generate agent designs that provably achieve it</a:t>
            </a:r>
            <a:endParaRPr lang="en-IN" sz="2400" b="1" dirty="0"/>
          </a:p>
        </p:txBody>
      </p:sp>
    </p:spTree>
    <p:extLst>
      <p:ext uri="{BB962C8B-B14F-4D97-AF65-F5344CB8AC3E}">
        <p14:creationId xmlns:p14="http://schemas.microsoft.com/office/powerpoint/2010/main" val="251554347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E21A0F-47B2-4430-D504-56C8DE6745D8}"/>
              </a:ext>
            </a:extLst>
          </p:cNvPr>
          <p:cNvSpPr txBox="1"/>
          <p:nvPr/>
        </p:nvSpPr>
        <p:spPr>
          <a:xfrm>
            <a:off x="217714" y="114780"/>
            <a:ext cx="11771086" cy="6740307"/>
          </a:xfrm>
          <a:prstGeom prst="rect">
            <a:avLst/>
          </a:prstGeom>
          <a:noFill/>
        </p:spPr>
        <p:txBody>
          <a:bodyPr wrap="square">
            <a:spAutoFit/>
          </a:bodyPr>
          <a:lstStyle/>
          <a:p>
            <a:r>
              <a:rPr lang="en-US" sz="2400" dirty="0"/>
              <a:t>Uniform-cost search is guided by path costs rather than depths, so its complexity is not</a:t>
            </a:r>
          </a:p>
          <a:p>
            <a:r>
              <a:rPr lang="en-US" sz="2400" dirty="0"/>
              <a:t>easily characterized in terms of b and d. </a:t>
            </a:r>
          </a:p>
          <a:p>
            <a:endParaRPr lang="en-US" sz="2400" dirty="0"/>
          </a:p>
          <a:p>
            <a:r>
              <a:rPr lang="en-US" sz="2400" dirty="0"/>
              <a:t>Instead, </a:t>
            </a:r>
            <a:r>
              <a:rPr lang="en-US" sz="2400" b="1" dirty="0"/>
              <a:t>let C∗ be the cost of the optimal solution</a:t>
            </a:r>
            <a:r>
              <a:rPr lang="en-US" sz="2400" dirty="0"/>
              <a:t>,</a:t>
            </a:r>
          </a:p>
          <a:p>
            <a:r>
              <a:rPr lang="en-US" sz="2400" dirty="0"/>
              <a:t>and assume that </a:t>
            </a:r>
            <a:r>
              <a:rPr lang="en-US" sz="2400" b="1" dirty="0"/>
              <a:t>every action costs at least € . </a:t>
            </a:r>
          </a:p>
          <a:p>
            <a:endParaRPr lang="en-US" sz="2400" b="1" dirty="0"/>
          </a:p>
          <a:p>
            <a:r>
              <a:rPr lang="en-US" sz="2400" dirty="0"/>
              <a:t>Then the algorithm’s </a:t>
            </a:r>
            <a:r>
              <a:rPr lang="en-US" sz="2400" b="1" dirty="0"/>
              <a:t>worst-case time and space complexity is O(b</a:t>
            </a:r>
            <a:r>
              <a:rPr lang="en-US" sz="2400" b="1" baseline="30000" dirty="0"/>
              <a:t>1</a:t>
            </a:r>
            <a:r>
              <a:rPr lang="en-US" sz="2400" b="1" dirty="0"/>
              <a:t>+C∗/ €), </a:t>
            </a:r>
            <a:r>
              <a:rPr lang="en-US" sz="2400" dirty="0"/>
              <a:t>which can be much greater than b</a:t>
            </a:r>
            <a:r>
              <a:rPr lang="en-US" sz="2400" baseline="30000" dirty="0"/>
              <a:t>d</a:t>
            </a:r>
            <a:r>
              <a:rPr lang="en-US" sz="2400" dirty="0"/>
              <a:t>. </a:t>
            </a:r>
          </a:p>
          <a:p>
            <a:endParaRPr lang="en-US" sz="2400" dirty="0"/>
          </a:p>
          <a:p>
            <a:r>
              <a:rPr lang="en-US" sz="2400" dirty="0"/>
              <a:t>This is because </a:t>
            </a:r>
            <a:r>
              <a:rPr lang="en-US" sz="2400" dirty="0" err="1"/>
              <a:t>uniformcost</a:t>
            </a:r>
            <a:r>
              <a:rPr lang="en-US" sz="2400" dirty="0"/>
              <a:t> search can explore large trees of small steps before exploring paths involving large and perhaps useful steps. </a:t>
            </a:r>
          </a:p>
          <a:p>
            <a:endParaRPr lang="en-US" sz="2400" dirty="0"/>
          </a:p>
          <a:p>
            <a:r>
              <a:rPr lang="en-US" sz="2400" dirty="0"/>
              <a:t>When all step costs are equal, b</a:t>
            </a:r>
            <a:r>
              <a:rPr lang="en-US" sz="2400" baseline="30000" dirty="0"/>
              <a:t>1</a:t>
            </a:r>
            <a:r>
              <a:rPr lang="en-US" sz="2400" dirty="0"/>
              <a:t>+C∗/ is just b</a:t>
            </a:r>
            <a:r>
              <a:rPr lang="en-US" sz="2400" baseline="30000" dirty="0"/>
              <a:t>d</a:t>
            </a:r>
            <a:r>
              <a:rPr lang="en-US" sz="2400" dirty="0"/>
              <a:t>+1. </a:t>
            </a:r>
          </a:p>
          <a:p>
            <a:endParaRPr lang="en-US" sz="2400" dirty="0"/>
          </a:p>
          <a:p>
            <a:r>
              <a:rPr lang="en-US" sz="2400" dirty="0"/>
              <a:t>When all </a:t>
            </a:r>
            <a:r>
              <a:rPr lang="en-US" sz="2400" b="1" dirty="0"/>
              <a:t>step costs are the same, uniform-cost search is similar to breadth-first search</a:t>
            </a:r>
            <a:r>
              <a:rPr lang="en-US" sz="2400" dirty="0"/>
              <a:t>, except that the </a:t>
            </a:r>
            <a:r>
              <a:rPr lang="en-US" sz="2400" b="1" dirty="0"/>
              <a:t>latter stops as soon as it generates a goal, whereas uniform-cost search examines all the nodes at the goal’s depth to see if one has a lower cost</a:t>
            </a:r>
            <a:r>
              <a:rPr lang="en-US" sz="2400" dirty="0"/>
              <a:t>; thus uniform-cost search does strictly more </a:t>
            </a:r>
            <a:r>
              <a:rPr lang="en-US" sz="2400" b="1" dirty="0"/>
              <a:t>work by expanding nodes at depth d unnecessarily</a:t>
            </a:r>
            <a:endParaRPr lang="en-IN" sz="2400" b="1" dirty="0"/>
          </a:p>
        </p:txBody>
      </p:sp>
    </p:spTree>
    <p:extLst>
      <p:ext uri="{BB962C8B-B14F-4D97-AF65-F5344CB8AC3E}">
        <p14:creationId xmlns:p14="http://schemas.microsoft.com/office/powerpoint/2010/main" val="315726607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928DBA-E622-4035-AEA0-B2D0B023A13E}"/>
              </a:ext>
            </a:extLst>
          </p:cNvPr>
          <p:cNvSpPr txBox="1"/>
          <p:nvPr/>
        </p:nvSpPr>
        <p:spPr>
          <a:xfrm>
            <a:off x="220133" y="482600"/>
            <a:ext cx="11557000" cy="4278094"/>
          </a:xfrm>
          <a:prstGeom prst="rect">
            <a:avLst/>
          </a:prstGeom>
          <a:noFill/>
        </p:spPr>
        <p:txBody>
          <a:bodyPr wrap="square">
            <a:spAutoFit/>
          </a:bodyPr>
          <a:lstStyle/>
          <a:p>
            <a:r>
              <a:rPr lang="en-US" sz="2800" dirty="0"/>
              <a:t>Depth-first search </a:t>
            </a:r>
          </a:p>
          <a:p>
            <a:endParaRPr lang="en-US" sz="2800" dirty="0"/>
          </a:p>
          <a:p>
            <a:r>
              <a:rPr lang="en-US" sz="2400" b="1" dirty="0"/>
              <a:t>Expands</a:t>
            </a:r>
            <a:r>
              <a:rPr lang="en-US" sz="2400" dirty="0"/>
              <a:t> the </a:t>
            </a:r>
            <a:r>
              <a:rPr lang="en-US" sz="2400" b="1" dirty="0"/>
              <a:t>deepest node in the current frontier </a:t>
            </a:r>
            <a:r>
              <a:rPr lang="en-US" sz="2400" dirty="0"/>
              <a:t>of the search tree. </a:t>
            </a:r>
          </a:p>
          <a:p>
            <a:endParaRPr lang="en-US" sz="2400" dirty="0"/>
          </a:p>
          <a:p>
            <a:r>
              <a:rPr lang="en-US" sz="2400" dirty="0"/>
              <a:t>The progress of the search is illustrated in Figure. </a:t>
            </a:r>
          </a:p>
          <a:p>
            <a:endParaRPr lang="en-US" sz="2400" dirty="0"/>
          </a:p>
          <a:p>
            <a:r>
              <a:rPr lang="en-US" sz="2400" dirty="0"/>
              <a:t>The </a:t>
            </a:r>
            <a:r>
              <a:rPr lang="en-US" sz="2400" b="1" dirty="0"/>
              <a:t>search proceeds immediately to the deepest level of the search tree, where the nodes have no successors. </a:t>
            </a:r>
          </a:p>
          <a:p>
            <a:endParaRPr lang="en-US" sz="2400" dirty="0"/>
          </a:p>
          <a:p>
            <a:r>
              <a:rPr lang="en-US" sz="2400" b="1" dirty="0"/>
              <a:t>As those nodes are expanded, they are dropped from the frontier</a:t>
            </a:r>
            <a:r>
              <a:rPr lang="en-US" sz="2400" dirty="0"/>
              <a:t>, so then the search “backs up” to the next deepest node that still has unexplored successors</a:t>
            </a:r>
            <a:r>
              <a:rPr lang="en-US" dirty="0"/>
              <a:t>.</a:t>
            </a:r>
            <a:endParaRPr lang="en-IN" dirty="0"/>
          </a:p>
        </p:txBody>
      </p:sp>
    </p:spTree>
    <p:extLst>
      <p:ext uri="{BB962C8B-B14F-4D97-AF65-F5344CB8AC3E}">
        <p14:creationId xmlns:p14="http://schemas.microsoft.com/office/powerpoint/2010/main" val="71302606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1D51B9-3D7C-4138-8021-EDCFF0B70616}"/>
              </a:ext>
            </a:extLst>
          </p:cNvPr>
          <p:cNvPicPr>
            <a:picLocks noChangeAspect="1"/>
          </p:cNvPicPr>
          <p:nvPr/>
        </p:nvPicPr>
        <p:blipFill>
          <a:blip r:embed="rId2"/>
          <a:stretch>
            <a:fillRect/>
          </a:stretch>
        </p:blipFill>
        <p:spPr>
          <a:xfrm>
            <a:off x="2311400" y="66353"/>
            <a:ext cx="6561525" cy="6376779"/>
          </a:xfrm>
          <a:prstGeom prst="rect">
            <a:avLst/>
          </a:prstGeom>
        </p:spPr>
      </p:pic>
    </p:spTree>
    <p:extLst>
      <p:ext uri="{BB962C8B-B14F-4D97-AF65-F5344CB8AC3E}">
        <p14:creationId xmlns:p14="http://schemas.microsoft.com/office/powerpoint/2010/main" val="197554430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2CA445-9158-4AF1-B322-FD382F823B79}"/>
              </a:ext>
            </a:extLst>
          </p:cNvPr>
          <p:cNvPicPr>
            <a:picLocks noChangeAspect="1"/>
          </p:cNvPicPr>
          <p:nvPr/>
        </p:nvPicPr>
        <p:blipFill>
          <a:blip r:embed="rId2" cstate="print"/>
          <a:stretch>
            <a:fillRect/>
          </a:stretch>
        </p:blipFill>
        <p:spPr>
          <a:xfrm>
            <a:off x="728133" y="0"/>
            <a:ext cx="10430934" cy="6858000"/>
          </a:xfrm>
          <a:prstGeom prst="rect">
            <a:avLst/>
          </a:prstGeom>
        </p:spPr>
      </p:pic>
    </p:spTree>
    <p:extLst>
      <p:ext uri="{BB962C8B-B14F-4D97-AF65-F5344CB8AC3E}">
        <p14:creationId xmlns:p14="http://schemas.microsoft.com/office/powerpoint/2010/main" val="203603150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2AF696C-EDCF-1B77-3F5C-1FFB2B8C5454}"/>
              </a:ext>
            </a:extLst>
          </p:cNvPr>
          <p:cNvSpPr txBox="1"/>
          <p:nvPr/>
        </p:nvSpPr>
        <p:spPr>
          <a:xfrm>
            <a:off x="670559" y="582067"/>
            <a:ext cx="10929257" cy="4401205"/>
          </a:xfrm>
          <a:prstGeom prst="rect">
            <a:avLst/>
          </a:prstGeom>
          <a:noFill/>
        </p:spPr>
        <p:txBody>
          <a:bodyPr wrap="square">
            <a:spAutoFit/>
          </a:bodyPr>
          <a:lstStyle/>
          <a:p>
            <a:r>
              <a:rPr lang="en-US" sz="2800" dirty="0"/>
              <a:t>1. If the initial state is a goal state, quit and return success. </a:t>
            </a:r>
          </a:p>
          <a:p>
            <a:r>
              <a:rPr lang="en-US" sz="2800" dirty="0"/>
              <a:t> </a:t>
            </a:r>
          </a:p>
          <a:p>
            <a:r>
              <a:rPr lang="en-US" sz="2800" dirty="0"/>
              <a:t>2. Otherwise, do the following until success or failure is signaled:  </a:t>
            </a:r>
          </a:p>
          <a:p>
            <a:endParaRPr lang="en-US" sz="2800" dirty="0"/>
          </a:p>
          <a:p>
            <a:r>
              <a:rPr lang="en-US" sz="2800" dirty="0"/>
              <a:t>   a) Generate a successor, E, of the initial state. </a:t>
            </a:r>
          </a:p>
          <a:p>
            <a:r>
              <a:rPr lang="en-US" sz="2800" dirty="0"/>
              <a:t>      If there are no more successors, signal failure. </a:t>
            </a:r>
          </a:p>
          <a:p>
            <a:endParaRPr lang="en-US" sz="2800" dirty="0"/>
          </a:p>
          <a:p>
            <a:r>
              <a:rPr lang="en-US" sz="2800" dirty="0"/>
              <a:t>   b) Call Depth-First Search with E as the initial state. </a:t>
            </a:r>
          </a:p>
          <a:p>
            <a:endParaRPr lang="en-US" sz="2800" dirty="0"/>
          </a:p>
          <a:p>
            <a:r>
              <a:rPr lang="en-US" sz="2800" dirty="0"/>
              <a:t>   c) If success is returned, signal success. Otherwise continue in this loop</a:t>
            </a:r>
            <a:endParaRPr lang="en-IN" sz="2800" dirty="0"/>
          </a:p>
        </p:txBody>
      </p:sp>
    </p:spTree>
    <p:extLst>
      <p:ext uri="{BB962C8B-B14F-4D97-AF65-F5344CB8AC3E}">
        <p14:creationId xmlns:p14="http://schemas.microsoft.com/office/powerpoint/2010/main" val="132698753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CCE408-942C-55AA-C8E0-60A35A31834E}"/>
              </a:ext>
            </a:extLst>
          </p:cNvPr>
          <p:cNvSpPr txBox="1"/>
          <p:nvPr/>
        </p:nvSpPr>
        <p:spPr>
          <a:xfrm>
            <a:off x="609599" y="664254"/>
            <a:ext cx="8003178" cy="1569660"/>
          </a:xfrm>
          <a:prstGeom prst="rect">
            <a:avLst/>
          </a:prstGeom>
          <a:noFill/>
        </p:spPr>
        <p:txBody>
          <a:bodyPr wrap="square">
            <a:spAutoFit/>
          </a:bodyPr>
          <a:lstStyle/>
          <a:p>
            <a:r>
              <a:rPr lang="en-US" sz="2400" dirty="0"/>
              <a:t>Step 1: Initially NODE-LIST contains only one node corresponding to the source state A.</a:t>
            </a:r>
          </a:p>
          <a:p>
            <a:endParaRPr lang="en-US" sz="2400" dirty="0"/>
          </a:p>
          <a:p>
            <a:r>
              <a:rPr lang="en-US" sz="2400" dirty="0"/>
              <a:t>NODE-LIST:A</a:t>
            </a:r>
          </a:p>
        </p:txBody>
      </p:sp>
      <p:pic>
        <p:nvPicPr>
          <p:cNvPr id="2050" name="Picture 2">
            <a:extLst>
              <a:ext uri="{FF2B5EF4-FFF2-40B4-BE49-F238E27FC236}">
                <a16:creationId xmlns:a16="http://schemas.microsoft.com/office/drawing/2014/main" id="{B59529E1-F892-BB3F-4FB7-FF62046E22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8290" y="77336"/>
            <a:ext cx="3890655" cy="32051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FD44C1-7092-62DA-B695-84B200BC2AC4}"/>
              </a:ext>
            </a:extLst>
          </p:cNvPr>
          <p:cNvSpPr txBox="1"/>
          <p:nvPr/>
        </p:nvSpPr>
        <p:spPr>
          <a:xfrm>
            <a:off x="609599" y="4128590"/>
            <a:ext cx="6096000" cy="1938992"/>
          </a:xfrm>
          <a:prstGeom prst="rect">
            <a:avLst/>
          </a:prstGeom>
          <a:noFill/>
        </p:spPr>
        <p:txBody>
          <a:bodyPr wrap="square">
            <a:spAutoFit/>
          </a:bodyPr>
          <a:lstStyle/>
          <a:p>
            <a:r>
              <a:rPr lang="en-US" sz="2400" dirty="0"/>
              <a:t>Step 2- Node A is removed from NODE-LIST. A is expanded and its children B and C are put in front of NODE-LIST.</a:t>
            </a:r>
          </a:p>
          <a:p>
            <a:endParaRPr lang="en-US" sz="2400" dirty="0"/>
          </a:p>
          <a:p>
            <a:r>
              <a:rPr lang="en-US" sz="2400" dirty="0"/>
              <a:t>NODE-LIST: B C</a:t>
            </a:r>
            <a:endParaRPr lang="en-IN" sz="2400" dirty="0"/>
          </a:p>
        </p:txBody>
      </p:sp>
      <p:pic>
        <p:nvPicPr>
          <p:cNvPr id="6" name="Picture 5">
            <a:extLst>
              <a:ext uri="{FF2B5EF4-FFF2-40B4-BE49-F238E27FC236}">
                <a16:creationId xmlns:a16="http://schemas.microsoft.com/office/drawing/2014/main" id="{03410923-72E9-7867-AC18-2BCA60347FED}"/>
              </a:ext>
            </a:extLst>
          </p:cNvPr>
          <p:cNvPicPr>
            <a:picLocks noChangeAspect="1"/>
          </p:cNvPicPr>
          <p:nvPr/>
        </p:nvPicPr>
        <p:blipFill>
          <a:blip r:embed="rId3"/>
          <a:stretch>
            <a:fillRect/>
          </a:stretch>
        </p:blipFill>
        <p:spPr>
          <a:xfrm>
            <a:off x="7818290" y="3429000"/>
            <a:ext cx="3428337" cy="2811236"/>
          </a:xfrm>
          <a:prstGeom prst="rect">
            <a:avLst/>
          </a:prstGeom>
        </p:spPr>
      </p:pic>
    </p:spTree>
    <p:extLst>
      <p:ext uri="{BB962C8B-B14F-4D97-AF65-F5344CB8AC3E}">
        <p14:creationId xmlns:p14="http://schemas.microsoft.com/office/powerpoint/2010/main" val="254882058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C09F42-D8A9-689D-5915-BBF38CB7A821}"/>
              </a:ext>
            </a:extLst>
          </p:cNvPr>
          <p:cNvSpPr txBox="1"/>
          <p:nvPr/>
        </p:nvSpPr>
        <p:spPr>
          <a:xfrm>
            <a:off x="339634" y="357779"/>
            <a:ext cx="6096000" cy="1938992"/>
          </a:xfrm>
          <a:prstGeom prst="rect">
            <a:avLst/>
          </a:prstGeom>
          <a:noFill/>
        </p:spPr>
        <p:txBody>
          <a:bodyPr wrap="square">
            <a:spAutoFit/>
          </a:bodyPr>
          <a:lstStyle/>
          <a:p>
            <a:r>
              <a:rPr lang="en-US" sz="2400" dirty="0"/>
              <a:t>Step 3: Node B is removed from NODE-LIST, and its children D and E are pushed in front of NODE-LIST.</a:t>
            </a:r>
          </a:p>
          <a:p>
            <a:endParaRPr lang="en-US" sz="2400" dirty="0"/>
          </a:p>
          <a:p>
            <a:r>
              <a:rPr lang="en-US" sz="2400" dirty="0"/>
              <a:t>NODE-LIST: D E C</a:t>
            </a:r>
            <a:endParaRPr lang="en-IN" sz="2400" dirty="0"/>
          </a:p>
        </p:txBody>
      </p:sp>
      <p:pic>
        <p:nvPicPr>
          <p:cNvPr id="3074" name="Picture 2" descr="DFS 3">
            <a:extLst>
              <a:ext uri="{FF2B5EF4-FFF2-40B4-BE49-F238E27FC236}">
                <a16:creationId xmlns:a16="http://schemas.microsoft.com/office/drawing/2014/main" id="{406C532F-6C67-7F5A-DF02-C59A129A4C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8839" y="114300"/>
            <a:ext cx="3831121" cy="3314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614C81D-FFB5-FFBC-E230-2515AA8B4DD3}"/>
              </a:ext>
            </a:extLst>
          </p:cNvPr>
          <p:cNvSpPr txBox="1"/>
          <p:nvPr/>
        </p:nvSpPr>
        <p:spPr>
          <a:xfrm>
            <a:off x="339634" y="3917909"/>
            <a:ext cx="6096000" cy="830997"/>
          </a:xfrm>
          <a:prstGeom prst="rect">
            <a:avLst/>
          </a:prstGeom>
          <a:noFill/>
        </p:spPr>
        <p:txBody>
          <a:bodyPr wrap="square">
            <a:spAutoFit/>
          </a:bodyPr>
          <a:lstStyle/>
          <a:p>
            <a:r>
              <a:rPr lang="en-US" sz="2400" dirty="0"/>
              <a:t>Step 4: Node D is removed from NODE-LIST. C and F are pushed in front of NODE-LIST.</a:t>
            </a:r>
            <a:endParaRPr lang="en-IN" sz="2400" dirty="0"/>
          </a:p>
        </p:txBody>
      </p:sp>
      <p:pic>
        <p:nvPicPr>
          <p:cNvPr id="6" name="Picture 5">
            <a:extLst>
              <a:ext uri="{FF2B5EF4-FFF2-40B4-BE49-F238E27FC236}">
                <a16:creationId xmlns:a16="http://schemas.microsoft.com/office/drawing/2014/main" id="{1E1CAD0C-E98E-D4FF-4176-12B046B51117}"/>
              </a:ext>
            </a:extLst>
          </p:cNvPr>
          <p:cNvPicPr>
            <a:picLocks noChangeAspect="1"/>
          </p:cNvPicPr>
          <p:nvPr/>
        </p:nvPicPr>
        <p:blipFill>
          <a:blip r:embed="rId3"/>
          <a:stretch>
            <a:fillRect/>
          </a:stretch>
        </p:blipFill>
        <p:spPr>
          <a:xfrm>
            <a:off x="7367169" y="3429000"/>
            <a:ext cx="4033439" cy="3099026"/>
          </a:xfrm>
          <a:prstGeom prst="rect">
            <a:avLst/>
          </a:prstGeom>
        </p:spPr>
      </p:pic>
    </p:spTree>
    <p:extLst>
      <p:ext uri="{BB962C8B-B14F-4D97-AF65-F5344CB8AC3E}">
        <p14:creationId xmlns:p14="http://schemas.microsoft.com/office/powerpoint/2010/main" val="139470579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AE07BE-89C9-EAD1-2FCA-C5E895422BA6}"/>
              </a:ext>
            </a:extLst>
          </p:cNvPr>
          <p:cNvSpPr txBox="1"/>
          <p:nvPr/>
        </p:nvSpPr>
        <p:spPr>
          <a:xfrm>
            <a:off x="365760" y="410030"/>
            <a:ext cx="6096000" cy="1569660"/>
          </a:xfrm>
          <a:prstGeom prst="rect">
            <a:avLst/>
          </a:prstGeom>
          <a:noFill/>
        </p:spPr>
        <p:txBody>
          <a:bodyPr wrap="square">
            <a:spAutoFit/>
          </a:bodyPr>
          <a:lstStyle/>
          <a:p>
            <a:r>
              <a:rPr lang="en-US" sz="2400" dirty="0"/>
              <a:t>Step 5: Node C is removed from NODE-LIST. Its child G is pushed in front of NODE-LIST.</a:t>
            </a:r>
          </a:p>
          <a:p>
            <a:endParaRPr lang="en-US" sz="2400" dirty="0"/>
          </a:p>
          <a:p>
            <a:r>
              <a:rPr lang="en-US" sz="2400" dirty="0"/>
              <a:t>NODE-LIST: G F E C</a:t>
            </a:r>
            <a:endParaRPr lang="en-IN" sz="2400" dirty="0"/>
          </a:p>
        </p:txBody>
      </p:sp>
      <p:pic>
        <p:nvPicPr>
          <p:cNvPr id="4" name="Picture 3">
            <a:extLst>
              <a:ext uri="{FF2B5EF4-FFF2-40B4-BE49-F238E27FC236}">
                <a16:creationId xmlns:a16="http://schemas.microsoft.com/office/drawing/2014/main" id="{BABDB3B8-A256-6ACE-2471-7D67C98D02F1}"/>
              </a:ext>
            </a:extLst>
          </p:cNvPr>
          <p:cNvPicPr>
            <a:picLocks noChangeAspect="1"/>
          </p:cNvPicPr>
          <p:nvPr/>
        </p:nvPicPr>
        <p:blipFill>
          <a:blip r:embed="rId2"/>
          <a:stretch>
            <a:fillRect/>
          </a:stretch>
        </p:blipFill>
        <p:spPr>
          <a:xfrm>
            <a:off x="7887832" y="410030"/>
            <a:ext cx="3617279" cy="2954111"/>
          </a:xfrm>
          <a:prstGeom prst="rect">
            <a:avLst/>
          </a:prstGeom>
        </p:spPr>
      </p:pic>
      <p:sp>
        <p:nvSpPr>
          <p:cNvPr id="6" name="TextBox 5">
            <a:extLst>
              <a:ext uri="{FF2B5EF4-FFF2-40B4-BE49-F238E27FC236}">
                <a16:creationId xmlns:a16="http://schemas.microsoft.com/office/drawing/2014/main" id="{5B6D0492-8C16-2B88-098B-5C20ACE000DA}"/>
              </a:ext>
            </a:extLst>
          </p:cNvPr>
          <p:cNvSpPr txBox="1"/>
          <p:nvPr/>
        </p:nvSpPr>
        <p:spPr>
          <a:xfrm>
            <a:off x="390819" y="3692323"/>
            <a:ext cx="6096000" cy="1569660"/>
          </a:xfrm>
          <a:prstGeom prst="rect">
            <a:avLst/>
          </a:prstGeom>
          <a:noFill/>
        </p:spPr>
        <p:txBody>
          <a:bodyPr wrap="square">
            <a:spAutoFit/>
          </a:bodyPr>
          <a:lstStyle/>
          <a:p>
            <a:r>
              <a:rPr lang="en-US" sz="2400" dirty="0"/>
              <a:t>Step 6: Node G is expanded and found to be a goal node.</a:t>
            </a:r>
          </a:p>
          <a:p>
            <a:endParaRPr lang="en-US" sz="2400" dirty="0"/>
          </a:p>
          <a:p>
            <a:r>
              <a:rPr lang="en-US" sz="2400" dirty="0"/>
              <a:t>NODE-LIST: G F E C</a:t>
            </a:r>
            <a:endParaRPr lang="en-IN" sz="2400" dirty="0"/>
          </a:p>
        </p:txBody>
      </p:sp>
      <p:pic>
        <p:nvPicPr>
          <p:cNvPr id="4098" name="Picture 2" descr="DFS 6 Goal State">
            <a:extLst>
              <a:ext uri="{FF2B5EF4-FFF2-40B4-BE49-F238E27FC236}">
                <a16:creationId xmlns:a16="http://schemas.microsoft.com/office/drawing/2014/main" id="{EEED40D7-A0EF-8AC5-A124-3F2059035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2583" y="3585180"/>
            <a:ext cx="3978865" cy="26817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66D6FDF-0E28-F5DE-839B-690C81BCD7D4}"/>
              </a:ext>
            </a:extLst>
          </p:cNvPr>
          <p:cNvSpPr txBox="1"/>
          <p:nvPr/>
        </p:nvSpPr>
        <p:spPr>
          <a:xfrm>
            <a:off x="390819" y="5703165"/>
            <a:ext cx="6096000" cy="830997"/>
          </a:xfrm>
          <a:prstGeom prst="rect">
            <a:avLst/>
          </a:prstGeom>
          <a:noFill/>
        </p:spPr>
        <p:txBody>
          <a:bodyPr wrap="square">
            <a:spAutoFit/>
          </a:bodyPr>
          <a:lstStyle/>
          <a:p>
            <a:r>
              <a:rPr lang="en-US" sz="2400" dirty="0"/>
              <a:t>The solution path A-B-D-C-G is returned and the algorithm terminates.</a:t>
            </a:r>
            <a:endParaRPr lang="en-IN" sz="2400" dirty="0"/>
          </a:p>
        </p:txBody>
      </p:sp>
    </p:spTree>
    <p:extLst>
      <p:ext uri="{BB962C8B-B14F-4D97-AF65-F5344CB8AC3E}">
        <p14:creationId xmlns:p14="http://schemas.microsoft.com/office/powerpoint/2010/main" val="7109862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7C415-8501-4732-9051-69A1BBAC3174}"/>
              </a:ext>
            </a:extLst>
          </p:cNvPr>
          <p:cNvSpPr txBox="1"/>
          <p:nvPr/>
        </p:nvSpPr>
        <p:spPr>
          <a:xfrm>
            <a:off x="474132" y="1012954"/>
            <a:ext cx="10761133" cy="4832092"/>
          </a:xfrm>
          <a:prstGeom prst="rect">
            <a:avLst/>
          </a:prstGeom>
          <a:noFill/>
        </p:spPr>
        <p:txBody>
          <a:bodyPr wrap="square">
            <a:spAutoFit/>
          </a:bodyPr>
          <a:lstStyle/>
          <a:p>
            <a:r>
              <a:rPr lang="en-US" sz="2800" dirty="0"/>
              <a:t>Depth-first search </a:t>
            </a:r>
            <a:r>
              <a:rPr lang="en-US" sz="2800" b="1" dirty="0"/>
              <a:t>depend strongly on whether the graph-search or</a:t>
            </a:r>
          </a:p>
          <a:p>
            <a:r>
              <a:rPr lang="en-US" sz="2800" b="1" dirty="0"/>
              <a:t>tree-search version is used.</a:t>
            </a:r>
          </a:p>
          <a:p>
            <a:endParaRPr lang="en-US" sz="2800" dirty="0"/>
          </a:p>
          <a:p>
            <a:r>
              <a:rPr lang="en-US" sz="2800" dirty="0"/>
              <a:t> The </a:t>
            </a:r>
            <a:r>
              <a:rPr lang="en-US" sz="2800" b="1" dirty="0"/>
              <a:t>graph-search version, </a:t>
            </a:r>
            <a:r>
              <a:rPr lang="en-US" sz="2800" dirty="0"/>
              <a:t>which </a:t>
            </a:r>
            <a:r>
              <a:rPr lang="en-US" sz="2800" b="1" dirty="0"/>
              <a:t>avoids repeated states </a:t>
            </a:r>
            <a:r>
              <a:rPr lang="en-US" sz="2800" dirty="0"/>
              <a:t>and redundant paths, </a:t>
            </a:r>
            <a:r>
              <a:rPr lang="en-US" sz="2800" b="1" dirty="0"/>
              <a:t>is complete </a:t>
            </a:r>
            <a:r>
              <a:rPr lang="en-US" sz="2800" dirty="0"/>
              <a:t>in finite state spaces because it will eventually expand every node.</a:t>
            </a:r>
          </a:p>
          <a:p>
            <a:endParaRPr lang="en-US" sz="2800" dirty="0"/>
          </a:p>
          <a:p>
            <a:endParaRPr lang="en-US" sz="2800" dirty="0"/>
          </a:p>
          <a:p>
            <a:r>
              <a:rPr lang="en-US" sz="2800" dirty="0"/>
              <a:t>The </a:t>
            </a:r>
            <a:r>
              <a:rPr lang="en-US" sz="2800" b="1" dirty="0"/>
              <a:t>tree-search version</a:t>
            </a:r>
            <a:r>
              <a:rPr lang="en-US" sz="2800" dirty="0"/>
              <a:t>, on the other hand, </a:t>
            </a:r>
            <a:r>
              <a:rPr lang="en-US" sz="2800" b="1" dirty="0"/>
              <a:t>is not complete</a:t>
            </a:r>
            <a:r>
              <a:rPr lang="en-US" sz="2800" dirty="0"/>
              <a:t>—for example, in Figure the algorithm will follow the </a:t>
            </a:r>
            <a:r>
              <a:rPr lang="en-US" sz="2800" b="1" dirty="0"/>
              <a:t>Arad–Sibiu–Arad–Sibiu </a:t>
            </a:r>
            <a:r>
              <a:rPr lang="en-US" sz="2800" dirty="0"/>
              <a:t>loop forever</a:t>
            </a:r>
            <a:endParaRPr lang="en-IN" sz="2800" dirty="0"/>
          </a:p>
        </p:txBody>
      </p:sp>
    </p:spTree>
    <p:extLst>
      <p:ext uri="{BB962C8B-B14F-4D97-AF65-F5344CB8AC3E}">
        <p14:creationId xmlns:p14="http://schemas.microsoft.com/office/powerpoint/2010/main" val="333401940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C32FE7-304F-4ADB-2335-A24B250C077A}"/>
              </a:ext>
            </a:extLst>
          </p:cNvPr>
          <p:cNvSpPr txBox="1"/>
          <p:nvPr/>
        </p:nvSpPr>
        <p:spPr>
          <a:xfrm>
            <a:off x="322216" y="662579"/>
            <a:ext cx="11564983" cy="4708981"/>
          </a:xfrm>
          <a:prstGeom prst="rect">
            <a:avLst/>
          </a:prstGeom>
          <a:noFill/>
        </p:spPr>
        <p:txBody>
          <a:bodyPr wrap="square">
            <a:spAutoFit/>
          </a:bodyPr>
          <a:lstStyle/>
          <a:p>
            <a:r>
              <a:rPr lang="en-US" sz="2400" dirty="0"/>
              <a:t>Advantages</a:t>
            </a:r>
          </a:p>
          <a:p>
            <a:endParaRPr lang="en-US" sz="2400" dirty="0"/>
          </a:p>
          <a:p>
            <a:pPr algn="just"/>
            <a:r>
              <a:rPr lang="en-US" sz="2400" dirty="0"/>
              <a:t>1. </a:t>
            </a:r>
            <a:r>
              <a:rPr lang="en-US" sz="2800" b="0" i="0" dirty="0">
                <a:solidFill>
                  <a:srgbClr val="3A3A3A"/>
                </a:solidFill>
                <a:effectLst/>
                <a:latin typeface="-apple-system"/>
              </a:rPr>
              <a:t>Depth-first search </a:t>
            </a:r>
            <a:r>
              <a:rPr lang="en-US" sz="2800" b="1" i="0" dirty="0">
                <a:solidFill>
                  <a:srgbClr val="3A3A3A"/>
                </a:solidFill>
                <a:effectLst/>
                <a:latin typeface="-apple-system"/>
              </a:rPr>
              <a:t>requires less memory since only the nodes on the current path are stored</a:t>
            </a:r>
            <a:r>
              <a:rPr lang="en-US" sz="2800" b="0" i="0" dirty="0">
                <a:solidFill>
                  <a:srgbClr val="3A3A3A"/>
                </a:solidFill>
                <a:effectLst/>
                <a:latin typeface="-apple-system"/>
              </a:rPr>
              <a:t> and thereby </a:t>
            </a:r>
            <a:r>
              <a:rPr lang="en-US" sz="2800" b="1" i="0" dirty="0">
                <a:solidFill>
                  <a:srgbClr val="3A3A3A"/>
                </a:solidFill>
                <a:effectLst/>
                <a:latin typeface="-apple-system"/>
              </a:rPr>
              <a:t>avoids infinite loop in finite spaces</a:t>
            </a:r>
            <a:r>
              <a:rPr lang="en-US" sz="2800" b="0" i="0" dirty="0">
                <a:solidFill>
                  <a:srgbClr val="3A3A3A"/>
                </a:solidFill>
                <a:effectLst/>
                <a:latin typeface="-apple-system"/>
              </a:rPr>
              <a:t>. This contrasts with </a:t>
            </a:r>
            <a:r>
              <a:rPr lang="en-US" sz="2800" b="1" i="0" dirty="0">
                <a:solidFill>
                  <a:srgbClr val="3A3A3A"/>
                </a:solidFill>
                <a:effectLst/>
                <a:latin typeface="-apple-system"/>
              </a:rPr>
              <a:t>breadth-first search</a:t>
            </a:r>
            <a:r>
              <a:rPr lang="en-US" sz="2800" b="0" i="0" dirty="0">
                <a:solidFill>
                  <a:srgbClr val="3A3A3A"/>
                </a:solidFill>
                <a:effectLst/>
                <a:latin typeface="-apple-system"/>
              </a:rPr>
              <a:t>, where </a:t>
            </a:r>
            <a:r>
              <a:rPr lang="en-US" sz="2800" b="1" i="0" dirty="0">
                <a:solidFill>
                  <a:srgbClr val="3A3A3A"/>
                </a:solidFill>
                <a:effectLst/>
                <a:latin typeface="-apple-system"/>
              </a:rPr>
              <a:t>all of the trees that have so far been generated must be stored.</a:t>
            </a:r>
          </a:p>
          <a:p>
            <a:pPr algn="just"/>
            <a:endParaRPr lang="en-IN" sz="2800" dirty="0"/>
          </a:p>
          <a:p>
            <a:pPr algn="just"/>
            <a:r>
              <a:rPr lang="en-IN" sz="2800" dirty="0"/>
              <a:t>2. </a:t>
            </a:r>
            <a:r>
              <a:rPr lang="en-US" sz="2800" dirty="0"/>
              <a:t>The depth-first search </a:t>
            </a:r>
            <a:r>
              <a:rPr lang="en-US" sz="2800" b="1" dirty="0"/>
              <a:t>may find a solution without examining much of the search space at all. </a:t>
            </a:r>
            <a:r>
              <a:rPr lang="en-US" sz="2800" dirty="0"/>
              <a:t>This contrasts with </a:t>
            </a:r>
            <a:r>
              <a:rPr lang="en-US" sz="2800" b="1" dirty="0"/>
              <a:t>breadth-first search </a:t>
            </a:r>
            <a:r>
              <a:rPr lang="en-US" sz="2800" dirty="0"/>
              <a:t>in which </a:t>
            </a:r>
            <a:r>
              <a:rPr lang="en-US" sz="2800" b="1" dirty="0"/>
              <a:t>all parts of the tree must be examined to level n </a:t>
            </a:r>
            <a:r>
              <a:rPr lang="en-US" sz="2800" dirty="0"/>
              <a:t>before any nodes on level n + </a:t>
            </a:r>
            <a:r>
              <a:rPr lang="en-US" sz="2800" dirty="0" err="1"/>
              <a:t>i</a:t>
            </a:r>
            <a:r>
              <a:rPr lang="en-US" sz="2800" dirty="0"/>
              <a:t> can be examined</a:t>
            </a:r>
            <a:endParaRPr lang="en-IN" sz="2800" dirty="0"/>
          </a:p>
        </p:txBody>
      </p:sp>
    </p:spTree>
    <p:extLst>
      <p:ext uri="{BB962C8B-B14F-4D97-AF65-F5344CB8AC3E}">
        <p14:creationId xmlns:p14="http://schemas.microsoft.com/office/powerpoint/2010/main" val="979800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F81314-7D81-9839-8882-4531CEE1E333}"/>
              </a:ext>
            </a:extLst>
          </p:cNvPr>
          <p:cNvPicPr>
            <a:picLocks noChangeAspect="1"/>
          </p:cNvPicPr>
          <p:nvPr/>
        </p:nvPicPr>
        <p:blipFill>
          <a:blip r:embed="rId2"/>
          <a:stretch>
            <a:fillRect/>
          </a:stretch>
        </p:blipFill>
        <p:spPr>
          <a:xfrm>
            <a:off x="463064" y="896983"/>
            <a:ext cx="10962582" cy="5643153"/>
          </a:xfrm>
          <a:prstGeom prst="rect">
            <a:avLst/>
          </a:prstGeom>
        </p:spPr>
      </p:pic>
    </p:spTree>
    <p:extLst>
      <p:ext uri="{BB962C8B-B14F-4D97-AF65-F5344CB8AC3E}">
        <p14:creationId xmlns:p14="http://schemas.microsoft.com/office/powerpoint/2010/main" val="297620311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A470D2-224E-2200-9A4A-F32AC69BF54F}"/>
              </a:ext>
            </a:extLst>
          </p:cNvPr>
          <p:cNvSpPr txBox="1"/>
          <p:nvPr/>
        </p:nvSpPr>
        <p:spPr>
          <a:xfrm>
            <a:off x="287382" y="791532"/>
            <a:ext cx="11146971" cy="4832092"/>
          </a:xfrm>
          <a:prstGeom prst="rect">
            <a:avLst/>
          </a:prstGeom>
          <a:noFill/>
        </p:spPr>
        <p:txBody>
          <a:bodyPr wrap="square">
            <a:spAutoFit/>
          </a:bodyPr>
          <a:lstStyle/>
          <a:p>
            <a:pPr algn="just"/>
            <a:r>
              <a:rPr lang="en-US" sz="2800" dirty="0">
                <a:solidFill>
                  <a:srgbClr val="3A3A3A"/>
                </a:solidFill>
                <a:latin typeface="-apple-system"/>
              </a:rPr>
              <a:t>1 Optimality: m</a:t>
            </a:r>
            <a:r>
              <a:rPr lang="en-US" sz="2800" b="0" i="0" dirty="0">
                <a:solidFill>
                  <a:srgbClr val="3A3A3A"/>
                </a:solidFill>
                <a:effectLst/>
                <a:latin typeface="-apple-system"/>
              </a:rPr>
              <a:t>ay find a </a:t>
            </a:r>
            <a:r>
              <a:rPr lang="en-US" sz="2800" b="1" i="0" dirty="0">
                <a:solidFill>
                  <a:srgbClr val="3A3A3A"/>
                </a:solidFill>
                <a:effectLst/>
                <a:latin typeface="-apple-system"/>
              </a:rPr>
              <a:t>sub-optimal solution </a:t>
            </a:r>
            <a:r>
              <a:rPr lang="en-US" sz="2800" b="0" i="0" dirty="0">
                <a:solidFill>
                  <a:srgbClr val="3A3A3A"/>
                </a:solidFill>
                <a:effectLst/>
                <a:latin typeface="-apple-system"/>
              </a:rPr>
              <a:t>(one that is deeper or more costly than the best solution)</a:t>
            </a:r>
          </a:p>
          <a:p>
            <a:pPr algn="just"/>
            <a:endParaRPr lang="en-US" sz="2800" dirty="0">
              <a:solidFill>
                <a:srgbClr val="3A3A3A"/>
              </a:solidFill>
              <a:latin typeface="-apple-system"/>
            </a:endParaRPr>
          </a:p>
          <a:p>
            <a:pPr algn="just"/>
            <a:r>
              <a:rPr lang="en-US" sz="2800" dirty="0">
                <a:solidFill>
                  <a:srgbClr val="3A3A3A"/>
                </a:solidFill>
                <a:latin typeface="-apple-system"/>
              </a:rPr>
              <a:t>2. Completeness: - I</a:t>
            </a:r>
            <a:r>
              <a:rPr lang="en-US" sz="2800" b="0" i="0" dirty="0">
                <a:solidFill>
                  <a:srgbClr val="3A3A3A"/>
                </a:solidFill>
                <a:effectLst/>
                <a:latin typeface="-apple-system"/>
              </a:rPr>
              <a:t>ncomplete: </a:t>
            </a:r>
            <a:r>
              <a:rPr lang="en-US" sz="2800" b="1" i="0" dirty="0">
                <a:solidFill>
                  <a:srgbClr val="3A3A3A"/>
                </a:solidFill>
                <a:effectLst/>
                <a:latin typeface="-apple-system"/>
              </a:rPr>
              <a:t>without a depth bound</a:t>
            </a:r>
            <a:r>
              <a:rPr lang="en-US" sz="2800" b="0" i="0" dirty="0">
                <a:solidFill>
                  <a:srgbClr val="3A3A3A"/>
                </a:solidFill>
                <a:effectLst/>
                <a:latin typeface="-apple-system"/>
              </a:rPr>
              <a:t>, one may not find a solution even if one exists.(Infinite search space)</a:t>
            </a:r>
          </a:p>
          <a:p>
            <a:pPr algn="just"/>
            <a:endParaRPr lang="en-US" sz="2800" dirty="0">
              <a:solidFill>
                <a:srgbClr val="3A3A3A"/>
              </a:solidFill>
              <a:latin typeface="-apple-system"/>
            </a:endParaRPr>
          </a:p>
          <a:p>
            <a:pPr algn="just"/>
            <a:r>
              <a:rPr lang="en-US" sz="2800" dirty="0">
                <a:solidFill>
                  <a:srgbClr val="3A3A3A"/>
                </a:solidFill>
                <a:latin typeface="-apple-system"/>
              </a:rPr>
              <a:t>3. Complexity- </a:t>
            </a:r>
            <a:r>
              <a:rPr lang="en-US" sz="2800" dirty="0"/>
              <a:t>For a state space with </a:t>
            </a:r>
            <a:r>
              <a:rPr lang="en-US" sz="2800" b="1" dirty="0"/>
              <a:t>branching factor b and maximum depth m, </a:t>
            </a:r>
            <a:r>
              <a:rPr lang="en-US" sz="2800" dirty="0"/>
              <a:t>depth-first search requires </a:t>
            </a:r>
          </a:p>
          <a:p>
            <a:pPr algn="just"/>
            <a:endParaRPr lang="en-US" sz="2800" dirty="0"/>
          </a:p>
          <a:p>
            <a:pPr algn="just"/>
            <a:r>
              <a:rPr lang="en-US" sz="2800" dirty="0"/>
              <a:t>     Storage of only </a:t>
            </a:r>
            <a:r>
              <a:rPr lang="en-US" sz="2800" b="1" dirty="0"/>
              <a:t>O(bm) </a:t>
            </a:r>
            <a:r>
              <a:rPr lang="en-US" sz="2800" dirty="0"/>
              <a:t>nodes.</a:t>
            </a:r>
          </a:p>
          <a:p>
            <a:pPr algn="just"/>
            <a:r>
              <a:rPr lang="en-US" sz="2800" dirty="0"/>
              <a:t>    The time complexity </a:t>
            </a:r>
            <a:r>
              <a:rPr lang="en-US" sz="2800" b="1" dirty="0"/>
              <a:t>O(b</a:t>
            </a:r>
            <a:r>
              <a:rPr lang="en-US" sz="2800" b="1" baseline="30000" dirty="0"/>
              <a:t>m</a:t>
            </a:r>
            <a:r>
              <a:rPr lang="en-US" sz="2800" b="1" dirty="0"/>
              <a:t>) </a:t>
            </a:r>
            <a:r>
              <a:rPr lang="en-US" sz="2800" dirty="0"/>
              <a:t>nodes</a:t>
            </a:r>
            <a:endParaRPr lang="en-IN" dirty="0"/>
          </a:p>
        </p:txBody>
      </p:sp>
    </p:spTree>
    <p:extLst>
      <p:ext uri="{BB962C8B-B14F-4D97-AF65-F5344CB8AC3E}">
        <p14:creationId xmlns:p14="http://schemas.microsoft.com/office/powerpoint/2010/main" val="297968858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E7E36C-0B86-570E-32A0-FC11D239A071}"/>
              </a:ext>
            </a:extLst>
          </p:cNvPr>
          <p:cNvSpPr txBox="1"/>
          <p:nvPr/>
        </p:nvSpPr>
        <p:spPr>
          <a:xfrm>
            <a:off x="304799" y="356941"/>
            <a:ext cx="10850879" cy="5632311"/>
          </a:xfrm>
          <a:prstGeom prst="rect">
            <a:avLst/>
          </a:prstGeom>
          <a:noFill/>
        </p:spPr>
        <p:txBody>
          <a:bodyPr wrap="square">
            <a:spAutoFit/>
          </a:bodyPr>
          <a:lstStyle/>
          <a:p>
            <a:r>
              <a:rPr lang="en-US" sz="2800" dirty="0"/>
              <a:t>Depth-limited search </a:t>
            </a:r>
          </a:p>
          <a:p>
            <a:endParaRPr lang="en-US" sz="2800" dirty="0"/>
          </a:p>
          <a:p>
            <a:r>
              <a:rPr lang="en-US" sz="2800" dirty="0"/>
              <a:t>The embarrassing </a:t>
            </a:r>
            <a:r>
              <a:rPr lang="en-US" sz="2800" b="1" dirty="0"/>
              <a:t>failure of depth-first search in infinite state spaces </a:t>
            </a:r>
            <a:r>
              <a:rPr lang="en-US" sz="2800" dirty="0"/>
              <a:t>can be alleviated </a:t>
            </a:r>
            <a:r>
              <a:rPr lang="en-US" sz="2800" b="1" dirty="0"/>
              <a:t>by supplying depth-first search with a predetermined depth limit </a:t>
            </a:r>
            <a:r>
              <a:rPr lang="en-US" sz="2800" b="1" i="1" dirty="0"/>
              <a:t>l</a:t>
            </a:r>
            <a:r>
              <a:rPr lang="en-US" sz="2800" b="1" dirty="0"/>
              <a:t>.</a:t>
            </a:r>
          </a:p>
          <a:p>
            <a:endParaRPr lang="en-US" sz="2800" dirty="0"/>
          </a:p>
          <a:p>
            <a:r>
              <a:rPr lang="en-US" sz="2800" dirty="0"/>
              <a:t>That is, nodes </a:t>
            </a:r>
            <a:r>
              <a:rPr lang="en-US" sz="2800" b="1" dirty="0"/>
              <a:t>at depth  </a:t>
            </a:r>
            <a:r>
              <a:rPr lang="en-US" sz="2800" b="1" i="1" dirty="0"/>
              <a:t>l </a:t>
            </a:r>
            <a:r>
              <a:rPr lang="en-US" sz="2800" b="1" dirty="0"/>
              <a:t>are treated as if they have no successors. </a:t>
            </a:r>
          </a:p>
          <a:p>
            <a:endParaRPr lang="en-US" sz="2800" b="1" dirty="0"/>
          </a:p>
          <a:p>
            <a:r>
              <a:rPr lang="en-US" sz="2800" dirty="0"/>
              <a:t>This approach is called </a:t>
            </a:r>
            <a:r>
              <a:rPr lang="en-US" sz="2800" b="1" dirty="0"/>
              <a:t>depth-limited search</a:t>
            </a:r>
          </a:p>
          <a:p>
            <a:endParaRPr lang="en-US" sz="2800" dirty="0"/>
          </a:p>
          <a:p>
            <a:endParaRPr lang="en-US" sz="2800" dirty="0"/>
          </a:p>
          <a:p>
            <a:r>
              <a:rPr lang="en-US" sz="2800" dirty="0"/>
              <a:t>The depth limit </a:t>
            </a:r>
            <a:r>
              <a:rPr lang="en-US" sz="2800" b="1" dirty="0"/>
              <a:t>solves the infinite-path problem</a:t>
            </a:r>
            <a:r>
              <a:rPr lang="en-US" sz="2800" dirty="0"/>
              <a:t>.</a:t>
            </a:r>
          </a:p>
          <a:p>
            <a:endParaRPr lang="en-US" sz="2400" dirty="0"/>
          </a:p>
        </p:txBody>
      </p:sp>
    </p:spTree>
    <p:extLst>
      <p:ext uri="{BB962C8B-B14F-4D97-AF65-F5344CB8AC3E}">
        <p14:creationId xmlns:p14="http://schemas.microsoft.com/office/powerpoint/2010/main" val="46285354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035BD4-5A7F-F96D-E1CF-77BDAB03604C}"/>
              </a:ext>
            </a:extLst>
          </p:cNvPr>
          <p:cNvSpPr txBox="1"/>
          <p:nvPr/>
        </p:nvSpPr>
        <p:spPr>
          <a:xfrm>
            <a:off x="287383" y="907256"/>
            <a:ext cx="11164388" cy="5262979"/>
          </a:xfrm>
          <a:prstGeom prst="rect">
            <a:avLst/>
          </a:prstGeom>
          <a:noFill/>
        </p:spPr>
        <p:txBody>
          <a:bodyPr wrap="square">
            <a:spAutoFit/>
          </a:bodyPr>
          <a:lstStyle/>
          <a:p>
            <a:r>
              <a:rPr lang="en-US" sz="2400" dirty="0"/>
              <a:t> </a:t>
            </a:r>
            <a:r>
              <a:rPr lang="en-US" sz="2800" dirty="0"/>
              <a:t>Unfortunately, it also introduces </a:t>
            </a:r>
          </a:p>
          <a:p>
            <a:endParaRPr lang="en-US" sz="2800" dirty="0"/>
          </a:p>
          <a:p>
            <a:r>
              <a:rPr lang="en-US" sz="2800" dirty="0"/>
              <a:t>a)</a:t>
            </a:r>
            <a:r>
              <a:rPr lang="en-US" sz="2800" b="1" dirty="0"/>
              <a:t>Incompleteness - </a:t>
            </a:r>
            <a:r>
              <a:rPr lang="en-US" sz="2800" dirty="0"/>
              <a:t> If we </a:t>
            </a:r>
            <a:r>
              <a:rPr lang="en-US" sz="2800" b="1" dirty="0"/>
              <a:t>choose </a:t>
            </a:r>
            <a:r>
              <a:rPr lang="en-US" sz="2800" b="1" i="1" dirty="0"/>
              <a:t>l</a:t>
            </a:r>
            <a:r>
              <a:rPr lang="en-US" sz="2800" b="1" dirty="0"/>
              <a:t>&lt;d</a:t>
            </a:r>
            <a:r>
              <a:rPr lang="en-US" sz="2800" dirty="0"/>
              <a:t>, that is, the shallowest goal is beyond the depth limit. (This is likely when d is unknown.)</a:t>
            </a:r>
            <a:endParaRPr lang="en-IN" sz="2800" dirty="0"/>
          </a:p>
          <a:p>
            <a:endParaRPr lang="en-US" sz="2800" dirty="0"/>
          </a:p>
          <a:p>
            <a:r>
              <a:rPr lang="en-US" sz="2800" dirty="0"/>
              <a:t>b) </a:t>
            </a:r>
            <a:r>
              <a:rPr lang="en-US" sz="2800" dirty="0" err="1"/>
              <a:t>NonOptimal</a:t>
            </a:r>
            <a:r>
              <a:rPr lang="en-US" sz="2800" dirty="0"/>
              <a:t>- Depth-limited search will also be </a:t>
            </a:r>
            <a:r>
              <a:rPr lang="en-US" sz="2800" b="1" dirty="0"/>
              <a:t>nonoptimal if we choose    </a:t>
            </a:r>
            <a:r>
              <a:rPr lang="en-US" sz="2800" b="1" i="1" dirty="0"/>
              <a:t>l</a:t>
            </a:r>
            <a:r>
              <a:rPr lang="en-US" sz="2800" b="1" dirty="0"/>
              <a:t> &gt;d</a:t>
            </a:r>
            <a:r>
              <a:rPr lang="en-US" sz="2800" dirty="0"/>
              <a:t>.</a:t>
            </a:r>
          </a:p>
          <a:p>
            <a:endParaRPr lang="en-US" sz="2800" dirty="0"/>
          </a:p>
          <a:p>
            <a:r>
              <a:rPr lang="en-US" sz="2800" dirty="0"/>
              <a:t> Its </a:t>
            </a:r>
            <a:r>
              <a:rPr lang="en-US" sz="2800" b="1" dirty="0"/>
              <a:t>time complexity is O(b</a:t>
            </a:r>
            <a:r>
              <a:rPr lang="en-US" sz="2800" b="1" i="1" baseline="30000" dirty="0"/>
              <a:t>l</a:t>
            </a:r>
            <a:r>
              <a:rPr lang="en-US" sz="2800" b="1" dirty="0"/>
              <a:t>) and its space complexity is O(b</a:t>
            </a:r>
            <a:r>
              <a:rPr lang="en-US" sz="2800" b="1" i="1" dirty="0"/>
              <a:t>l</a:t>
            </a:r>
            <a:r>
              <a:rPr lang="en-US" sz="2800" b="1" dirty="0"/>
              <a:t>). </a:t>
            </a:r>
          </a:p>
          <a:p>
            <a:endParaRPr lang="en-US" sz="2800" dirty="0"/>
          </a:p>
          <a:p>
            <a:r>
              <a:rPr lang="en-US" sz="2800" b="1" dirty="0"/>
              <a:t>Depth-first search</a:t>
            </a:r>
            <a:r>
              <a:rPr lang="en-US" sz="2800" dirty="0"/>
              <a:t> can be viewed as a special case of </a:t>
            </a:r>
            <a:r>
              <a:rPr lang="en-US" sz="2800" b="1" dirty="0"/>
              <a:t>depth-limited search with  </a:t>
            </a:r>
            <a:r>
              <a:rPr lang="en-US" sz="2400" b="1" i="1" dirty="0"/>
              <a:t>l</a:t>
            </a:r>
            <a:r>
              <a:rPr lang="en-US" sz="2400" b="1" dirty="0"/>
              <a:t>=∞</a:t>
            </a:r>
            <a:r>
              <a:rPr lang="en-US" sz="2400" dirty="0"/>
              <a:t>.</a:t>
            </a:r>
          </a:p>
        </p:txBody>
      </p:sp>
    </p:spTree>
    <p:extLst>
      <p:ext uri="{BB962C8B-B14F-4D97-AF65-F5344CB8AC3E}">
        <p14:creationId xmlns:p14="http://schemas.microsoft.com/office/powerpoint/2010/main" val="413668171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3E515E-DE9D-C230-8DF6-E137BB37F31E}"/>
              </a:ext>
            </a:extLst>
          </p:cNvPr>
          <p:cNvPicPr>
            <a:picLocks noChangeAspect="1"/>
          </p:cNvPicPr>
          <p:nvPr/>
        </p:nvPicPr>
        <p:blipFill>
          <a:blip r:embed="rId2"/>
          <a:stretch>
            <a:fillRect/>
          </a:stretch>
        </p:blipFill>
        <p:spPr>
          <a:xfrm>
            <a:off x="628186" y="940525"/>
            <a:ext cx="10745208" cy="5268685"/>
          </a:xfrm>
          <a:prstGeom prst="rect">
            <a:avLst/>
          </a:prstGeom>
        </p:spPr>
      </p:pic>
    </p:spTree>
    <p:extLst>
      <p:ext uri="{BB962C8B-B14F-4D97-AF65-F5344CB8AC3E}">
        <p14:creationId xmlns:p14="http://schemas.microsoft.com/office/powerpoint/2010/main" val="212010642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67F4D-F143-2629-9D87-929BF640C7C8}"/>
              </a:ext>
            </a:extLst>
          </p:cNvPr>
          <p:cNvPicPr>
            <a:picLocks noChangeAspect="1"/>
          </p:cNvPicPr>
          <p:nvPr/>
        </p:nvPicPr>
        <p:blipFill>
          <a:blip r:embed="rId2"/>
          <a:stretch>
            <a:fillRect/>
          </a:stretch>
        </p:blipFill>
        <p:spPr>
          <a:xfrm>
            <a:off x="148045" y="91329"/>
            <a:ext cx="11610351" cy="4990011"/>
          </a:xfrm>
          <a:prstGeom prst="rect">
            <a:avLst/>
          </a:prstGeom>
        </p:spPr>
      </p:pic>
      <p:sp>
        <p:nvSpPr>
          <p:cNvPr id="5" name="TextBox 4">
            <a:extLst>
              <a:ext uri="{FF2B5EF4-FFF2-40B4-BE49-F238E27FC236}">
                <a16:creationId xmlns:a16="http://schemas.microsoft.com/office/drawing/2014/main" id="{73085809-4461-B21F-C2EB-664C15E452CA}"/>
              </a:ext>
            </a:extLst>
          </p:cNvPr>
          <p:cNvSpPr txBox="1"/>
          <p:nvPr/>
        </p:nvSpPr>
        <p:spPr>
          <a:xfrm>
            <a:off x="433604" y="5081340"/>
            <a:ext cx="11112137" cy="1200329"/>
          </a:xfrm>
          <a:prstGeom prst="rect">
            <a:avLst/>
          </a:prstGeom>
          <a:noFill/>
        </p:spPr>
        <p:txBody>
          <a:bodyPr wrap="square">
            <a:spAutoFit/>
          </a:bodyPr>
          <a:lstStyle/>
          <a:p>
            <a:r>
              <a:rPr lang="en-US" sz="2400" b="1" dirty="0"/>
              <a:t>Notice that depth-limited search can terminate with two kinds of failure: </a:t>
            </a:r>
          </a:p>
          <a:p>
            <a:pPr marL="342900" indent="-342900">
              <a:buFont typeface="Arial" panose="020B0604020202020204" pitchFamily="34" charset="0"/>
              <a:buChar char="•"/>
            </a:pPr>
            <a:r>
              <a:rPr lang="en-US" sz="2400" b="1" dirty="0"/>
              <a:t>the standard failure value indicates no solution; </a:t>
            </a:r>
          </a:p>
          <a:p>
            <a:pPr marL="342900" indent="-342900">
              <a:buFont typeface="Arial" panose="020B0604020202020204" pitchFamily="34" charset="0"/>
              <a:buChar char="•"/>
            </a:pPr>
            <a:r>
              <a:rPr lang="en-US" sz="2400" b="1" dirty="0"/>
              <a:t>the cutoff value indicates no solution within the depth limit</a:t>
            </a:r>
            <a:endParaRPr lang="en-IN" sz="2400" b="1" dirty="0"/>
          </a:p>
        </p:txBody>
      </p:sp>
    </p:spTree>
    <p:extLst>
      <p:ext uri="{BB962C8B-B14F-4D97-AF65-F5344CB8AC3E}">
        <p14:creationId xmlns:p14="http://schemas.microsoft.com/office/powerpoint/2010/main" val="308928609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E6231E-6E9B-A9DF-D7C0-D7E678601313}"/>
              </a:ext>
            </a:extLst>
          </p:cNvPr>
          <p:cNvSpPr txBox="1"/>
          <p:nvPr/>
        </p:nvSpPr>
        <p:spPr>
          <a:xfrm>
            <a:off x="174172" y="289679"/>
            <a:ext cx="11373394" cy="5693866"/>
          </a:xfrm>
          <a:prstGeom prst="rect">
            <a:avLst/>
          </a:prstGeom>
          <a:noFill/>
        </p:spPr>
        <p:txBody>
          <a:bodyPr wrap="square">
            <a:spAutoFit/>
          </a:bodyPr>
          <a:lstStyle/>
          <a:p>
            <a:r>
              <a:rPr lang="en-US" sz="2800" b="1" dirty="0"/>
              <a:t>Iterative deepening depth-first search</a:t>
            </a:r>
          </a:p>
          <a:p>
            <a:endParaRPr lang="en-US" sz="2800" dirty="0"/>
          </a:p>
          <a:p>
            <a:endParaRPr lang="en-US" sz="2800" dirty="0"/>
          </a:p>
          <a:p>
            <a:r>
              <a:rPr lang="en-US" sz="2800" dirty="0"/>
              <a:t>Iterative deepening search (or iterative deepening depth-first search) is a general strategy, often used in </a:t>
            </a:r>
            <a:r>
              <a:rPr lang="en-US" sz="2800" b="1" dirty="0"/>
              <a:t>combination with depth-first tree search, that finds the best depth limit. </a:t>
            </a:r>
          </a:p>
          <a:p>
            <a:endParaRPr lang="en-US" sz="2800" dirty="0"/>
          </a:p>
          <a:p>
            <a:r>
              <a:rPr lang="en-US" sz="2800" dirty="0"/>
              <a:t>It does this by gradually increasing the limit—first 0, then 1, then 2, and so on—until a goal is found.</a:t>
            </a:r>
          </a:p>
          <a:p>
            <a:endParaRPr lang="en-US" sz="2800" dirty="0"/>
          </a:p>
          <a:p>
            <a:r>
              <a:rPr lang="en-US" sz="2800" dirty="0"/>
              <a:t>This will occur when the depth limit reaches d, the depth of the shallowest goal node. </a:t>
            </a:r>
          </a:p>
          <a:p>
            <a:endParaRPr lang="en-US" sz="2800" dirty="0"/>
          </a:p>
        </p:txBody>
      </p:sp>
    </p:spTree>
    <p:extLst>
      <p:ext uri="{BB962C8B-B14F-4D97-AF65-F5344CB8AC3E}">
        <p14:creationId xmlns:p14="http://schemas.microsoft.com/office/powerpoint/2010/main" val="277231395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E0A47B-2026-6025-6B4A-6C30E49740A3}"/>
              </a:ext>
            </a:extLst>
          </p:cNvPr>
          <p:cNvPicPr>
            <a:picLocks noChangeAspect="1"/>
          </p:cNvPicPr>
          <p:nvPr/>
        </p:nvPicPr>
        <p:blipFill>
          <a:blip r:embed="rId2"/>
          <a:stretch>
            <a:fillRect/>
          </a:stretch>
        </p:blipFill>
        <p:spPr>
          <a:xfrm rot="10800000">
            <a:off x="561860" y="0"/>
            <a:ext cx="11226188" cy="6858000"/>
          </a:xfrm>
          <a:prstGeom prst="rect">
            <a:avLst/>
          </a:prstGeom>
        </p:spPr>
      </p:pic>
    </p:spTree>
    <p:extLst>
      <p:ext uri="{BB962C8B-B14F-4D97-AF65-F5344CB8AC3E}">
        <p14:creationId xmlns:p14="http://schemas.microsoft.com/office/powerpoint/2010/main" val="197593550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78A468-C9CF-34AB-A837-83E7A04CBC4A}"/>
              </a:ext>
            </a:extLst>
          </p:cNvPr>
          <p:cNvSpPr txBox="1"/>
          <p:nvPr/>
        </p:nvSpPr>
        <p:spPr>
          <a:xfrm>
            <a:off x="1597445" y="2038120"/>
            <a:ext cx="10432973" cy="2954655"/>
          </a:xfrm>
          <a:prstGeom prst="rect">
            <a:avLst/>
          </a:prstGeom>
          <a:noFill/>
        </p:spPr>
        <p:txBody>
          <a:bodyPr wrap="square" rtlCol="0">
            <a:spAutoFit/>
          </a:bodyPr>
          <a:lstStyle/>
          <a:p>
            <a:r>
              <a:rPr lang="en-IN" sz="2800" dirty="0"/>
              <a:t>Advantages</a:t>
            </a:r>
          </a:p>
          <a:p>
            <a:r>
              <a:rPr lang="en-IN" sz="2800" dirty="0"/>
              <a:t>Inherits advantages of both DFS and DLS</a:t>
            </a:r>
          </a:p>
          <a:p>
            <a:endParaRPr lang="en-IN" sz="2800" dirty="0"/>
          </a:p>
          <a:p>
            <a:r>
              <a:rPr lang="en-IN" sz="2800" dirty="0"/>
              <a:t>Disadvantage</a:t>
            </a:r>
          </a:p>
          <a:p>
            <a:r>
              <a:rPr lang="en-IN" sz="2800" dirty="0"/>
              <a:t>Repeats process of previous states</a:t>
            </a:r>
          </a:p>
          <a:p>
            <a:endParaRPr lang="en-IN" sz="2800" dirty="0"/>
          </a:p>
          <a:p>
            <a:endParaRPr lang="en-IN" dirty="0"/>
          </a:p>
        </p:txBody>
      </p:sp>
    </p:spTree>
    <p:extLst>
      <p:ext uri="{BB962C8B-B14F-4D97-AF65-F5344CB8AC3E}">
        <p14:creationId xmlns:p14="http://schemas.microsoft.com/office/powerpoint/2010/main" val="222177522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1C8AAC-498D-F2BB-851F-C57F70D3FCBF}"/>
              </a:ext>
            </a:extLst>
          </p:cNvPr>
          <p:cNvPicPr>
            <a:picLocks noChangeAspect="1"/>
          </p:cNvPicPr>
          <p:nvPr/>
        </p:nvPicPr>
        <p:blipFill>
          <a:blip r:embed="rId2"/>
          <a:stretch>
            <a:fillRect/>
          </a:stretch>
        </p:blipFill>
        <p:spPr>
          <a:xfrm>
            <a:off x="722811" y="872993"/>
            <a:ext cx="10458995" cy="5667144"/>
          </a:xfrm>
          <a:prstGeom prst="rect">
            <a:avLst/>
          </a:prstGeom>
        </p:spPr>
      </p:pic>
    </p:spTree>
    <p:extLst>
      <p:ext uri="{BB962C8B-B14F-4D97-AF65-F5344CB8AC3E}">
        <p14:creationId xmlns:p14="http://schemas.microsoft.com/office/powerpoint/2010/main" val="294032656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5E2CD-07C1-7464-ED81-D0B86AA94EE8}"/>
              </a:ext>
            </a:extLst>
          </p:cNvPr>
          <p:cNvPicPr>
            <a:picLocks noChangeAspect="1"/>
          </p:cNvPicPr>
          <p:nvPr/>
        </p:nvPicPr>
        <p:blipFill>
          <a:blip r:embed="rId2"/>
          <a:stretch>
            <a:fillRect/>
          </a:stretch>
        </p:blipFill>
        <p:spPr>
          <a:xfrm>
            <a:off x="3609308" y="1866882"/>
            <a:ext cx="4781796" cy="2452569"/>
          </a:xfrm>
          <a:prstGeom prst="rect">
            <a:avLst/>
          </a:prstGeom>
        </p:spPr>
      </p:pic>
    </p:spTree>
    <p:extLst>
      <p:ext uri="{BB962C8B-B14F-4D97-AF65-F5344CB8AC3E}">
        <p14:creationId xmlns:p14="http://schemas.microsoft.com/office/powerpoint/2010/main" val="1705683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26F3D8-A085-8FED-2A81-A4F20C0DF2B3}"/>
              </a:ext>
            </a:extLst>
          </p:cNvPr>
          <p:cNvSpPr txBox="1"/>
          <p:nvPr/>
        </p:nvSpPr>
        <p:spPr>
          <a:xfrm>
            <a:off x="330925" y="805266"/>
            <a:ext cx="11321144" cy="3170099"/>
          </a:xfrm>
          <a:prstGeom prst="rect">
            <a:avLst/>
          </a:prstGeom>
          <a:noFill/>
        </p:spPr>
        <p:txBody>
          <a:bodyPr wrap="square">
            <a:spAutoFit/>
          </a:bodyPr>
          <a:lstStyle/>
          <a:p>
            <a:pPr algn="just"/>
            <a:endParaRPr lang="en-US" sz="1800" b="1" dirty="0"/>
          </a:p>
          <a:p>
            <a:pPr marL="285750" indent="-285750" algn="just">
              <a:buFont typeface="Arial" panose="020B0604020202020204" pitchFamily="34" charset="0"/>
              <a:buChar char="•"/>
            </a:pPr>
            <a:r>
              <a:rPr lang="en-US" sz="2600" dirty="0"/>
              <a:t>Huge variety of subfields – ranging from </a:t>
            </a:r>
            <a:r>
              <a:rPr lang="en-US" sz="2600" b="1" dirty="0"/>
              <a:t>general purpose areas such as learning and perception to such specific tasks as playing chess, proving mathematical theorems, writing poetry, and diagnosing diseases</a:t>
            </a:r>
          </a:p>
          <a:p>
            <a:pPr algn="just"/>
            <a:endParaRPr lang="en-US" sz="2600" dirty="0"/>
          </a:p>
          <a:p>
            <a:pPr algn="just"/>
            <a:r>
              <a:rPr lang="en-US" sz="2600" dirty="0"/>
              <a:t>• AI systematizes and </a:t>
            </a:r>
            <a:r>
              <a:rPr lang="en-US" sz="2600" b="1" dirty="0"/>
              <a:t>automates intellectual tasks and therefore it is relevant to any sphere of intellectual activity</a:t>
            </a:r>
          </a:p>
          <a:p>
            <a:pPr algn="just"/>
            <a:endParaRPr lang="en-US" sz="2600" b="1" dirty="0"/>
          </a:p>
        </p:txBody>
      </p:sp>
    </p:spTree>
    <p:extLst>
      <p:ext uri="{BB962C8B-B14F-4D97-AF65-F5344CB8AC3E}">
        <p14:creationId xmlns:p14="http://schemas.microsoft.com/office/powerpoint/2010/main" val="1003025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E6E111-0A53-45E7-A8AB-6ACDFCF22FB9}"/>
              </a:ext>
            </a:extLst>
          </p:cNvPr>
          <p:cNvSpPr txBox="1"/>
          <p:nvPr/>
        </p:nvSpPr>
        <p:spPr>
          <a:xfrm>
            <a:off x="400594" y="294305"/>
            <a:ext cx="9013371" cy="523220"/>
          </a:xfrm>
          <a:prstGeom prst="rect">
            <a:avLst/>
          </a:prstGeom>
          <a:noFill/>
        </p:spPr>
        <p:txBody>
          <a:bodyPr wrap="square">
            <a:spAutoFit/>
          </a:bodyPr>
          <a:lstStyle/>
          <a:p>
            <a:r>
              <a:rPr lang="en-US" sz="2800" dirty="0"/>
              <a:t>THE FOUNDATIONS OF ARTIFICIAL INTELLIGENCE</a:t>
            </a:r>
            <a:endParaRPr lang="en-IN" sz="2800" dirty="0"/>
          </a:p>
        </p:txBody>
      </p:sp>
      <p:sp>
        <p:nvSpPr>
          <p:cNvPr id="7" name="TextBox 6">
            <a:extLst>
              <a:ext uri="{FF2B5EF4-FFF2-40B4-BE49-F238E27FC236}">
                <a16:creationId xmlns:a16="http://schemas.microsoft.com/office/drawing/2014/main" id="{81DEE941-BAA4-7F07-9636-68C12E603999}"/>
              </a:ext>
            </a:extLst>
          </p:cNvPr>
          <p:cNvSpPr txBox="1"/>
          <p:nvPr/>
        </p:nvSpPr>
        <p:spPr>
          <a:xfrm>
            <a:off x="191589" y="2290387"/>
            <a:ext cx="9222376" cy="2246769"/>
          </a:xfrm>
          <a:prstGeom prst="rect">
            <a:avLst/>
          </a:prstGeom>
          <a:noFill/>
        </p:spPr>
        <p:txBody>
          <a:bodyPr wrap="square">
            <a:spAutoFit/>
          </a:bodyPr>
          <a:lstStyle/>
          <a:p>
            <a:r>
              <a:rPr lang="en-US" sz="2800" b="1" dirty="0"/>
              <a:t>Philosophy</a:t>
            </a:r>
          </a:p>
          <a:p>
            <a:r>
              <a:rPr lang="en-US" sz="2800" dirty="0"/>
              <a:t>• Can formal rules be used to draw valid conclusions?</a:t>
            </a:r>
          </a:p>
          <a:p>
            <a:r>
              <a:rPr lang="en-US" sz="2800" dirty="0"/>
              <a:t>• How does the mind arise from a physical brain?</a:t>
            </a:r>
          </a:p>
          <a:p>
            <a:r>
              <a:rPr lang="en-US" sz="2800" dirty="0"/>
              <a:t>• Where does knowledge come from?</a:t>
            </a:r>
          </a:p>
          <a:p>
            <a:r>
              <a:rPr lang="en-US" sz="2800" dirty="0"/>
              <a:t>• How does knowledge lead to action?</a:t>
            </a:r>
            <a:endParaRPr lang="en-IN" sz="2800" dirty="0"/>
          </a:p>
        </p:txBody>
      </p:sp>
      <p:sp>
        <p:nvSpPr>
          <p:cNvPr id="11" name="TextBox 10">
            <a:extLst>
              <a:ext uri="{FF2B5EF4-FFF2-40B4-BE49-F238E27FC236}">
                <a16:creationId xmlns:a16="http://schemas.microsoft.com/office/drawing/2014/main" id="{70A3DA66-E8DA-0EB4-A16B-B9831B457BC9}"/>
              </a:ext>
            </a:extLst>
          </p:cNvPr>
          <p:cNvSpPr txBox="1"/>
          <p:nvPr/>
        </p:nvSpPr>
        <p:spPr>
          <a:xfrm>
            <a:off x="470262" y="1019373"/>
            <a:ext cx="11321143" cy="954107"/>
          </a:xfrm>
          <a:prstGeom prst="rect">
            <a:avLst/>
          </a:prstGeom>
          <a:noFill/>
        </p:spPr>
        <p:txBody>
          <a:bodyPr wrap="square">
            <a:spAutoFit/>
          </a:bodyPr>
          <a:lstStyle/>
          <a:p>
            <a:r>
              <a:rPr lang="en-US" sz="2800" dirty="0"/>
              <a:t>A brief history of the disciplines that contributed ideas, viewpoints,</a:t>
            </a:r>
          </a:p>
          <a:p>
            <a:r>
              <a:rPr lang="en-US" sz="2800" dirty="0"/>
              <a:t>and techniques to AI.</a:t>
            </a:r>
            <a:endParaRPr lang="en-IN" sz="2800" dirty="0"/>
          </a:p>
        </p:txBody>
      </p:sp>
      <p:sp>
        <p:nvSpPr>
          <p:cNvPr id="8" name="TextBox 7">
            <a:extLst>
              <a:ext uri="{FF2B5EF4-FFF2-40B4-BE49-F238E27FC236}">
                <a16:creationId xmlns:a16="http://schemas.microsoft.com/office/drawing/2014/main" id="{00BF22FD-75AD-445B-830A-DF1373CB1712}"/>
              </a:ext>
            </a:extLst>
          </p:cNvPr>
          <p:cNvSpPr txBox="1"/>
          <p:nvPr/>
        </p:nvSpPr>
        <p:spPr>
          <a:xfrm>
            <a:off x="6365965" y="4030327"/>
            <a:ext cx="6096000" cy="2033762"/>
          </a:xfrm>
          <a:prstGeom prst="rect">
            <a:avLst/>
          </a:prstGeom>
          <a:noFill/>
        </p:spPr>
        <p:txBody>
          <a:bodyPr wrap="square">
            <a:spAutoFit/>
          </a:bodyPr>
          <a:lstStyle/>
          <a:p>
            <a:pPr marL="342900" lvl="0" indent="-342900" algn="l" rtl="0">
              <a:lnSpc>
                <a:spcPct val="80000"/>
              </a:lnSpc>
              <a:spcBef>
                <a:spcPts val="0"/>
              </a:spcBef>
              <a:spcAft>
                <a:spcPts val="0"/>
              </a:spcAft>
              <a:buClr>
                <a:srgbClr val="000000"/>
              </a:buClr>
              <a:buSzPts val="1800"/>
              <a:buFont typeface="Arial"/>
              <a:buChar char="•"/>
            </a:pPr>
            <a:r>
              <a:rPr lang="en-US" sz="1800" b="0" i="0" u="none" dirty="0">
                <a:solidFill>
                  <a:srgbClr val="000000"/>
                </a:solidFill>
                <a:latin typeface="Calibri"/>
                <a:ea typeface="Calibri"/>
                <a:cs typeface="Calibri"/>
                <a:sym typeface="Calibri"/>
              </a:rPr>
              <a:t>RATIONALISM - reasoning</a:t>
            </a:r>
            <a:endParaRPr lang="en-US" dirty="0"/>
          </a:p>
          <a:p>
            <a:pPr marL="342900" lvl="0" indent="-342900" algn="l" rtl="0">
              <a:lnSpc>
                <a:spcPct val="80000"/>
              </a:lnSpc>
              <a:spcBef>
                <a:spcPts val="500"/>
              </a:spcBef>
              <a:spcAft>
                <a:spcPts val="0"/>
              </a:spcAft>
              <a:buClr>
                <a:srgbClr val="000000"/>
              </a:buClr>
              <a:buSzPts val="1800"/>
              <a:buFont typeface="Arial"/>
              <a:buChar char="•"/>
            </a:pPr>
            <a:r>
              <a:rPr lang="en-US" sz="1800" b="0" i="0" u="none" dirty="0">
                <a:solidFill>
                  <a:srgbClr val="000000"/>
                </a:solidFill>
                <a:latin typeface="Calibri"/>
                <a:ea typeface="Calibri"/>
                <a:cs typeface="Calibri"/>
                <a:sym typeface="Calibri"/>
              </a:rPr>
              <a:t>DUALISM – soul in human</a:t>
            </a:r>
            <a:endParaRPr lang="en-US" dirty="0"/>
          </a:p>
          <a:p>
            <a:pPr marL="342900" lvl="0" indent="-342900" algn="l" rtl="0">
              <a:lnSpc>
                <a:spcPct val="80000"/>
              </a:lnSpc>
              <a:spcBef>
                <a:spcPts val="500"/>
              </a:spcBef>
              <a:spcAft>
                <a:spcPts val="0"/>
              </a:spcAft>
              <a:buClr>
                <a:srgbClr val="000000"/>
              </a:buClr>
              <a:buSzPts val="1800"/>
              <a:buFont typeface="Arial"/>
              <a:buChar char="•"/>
            </a:pPr>
            <a:r>
              <a:rPr lang="en-US" sz="1800" b="0" i="0" u="none" dirty="0">
                <a:solidFill>
                  <a:srgbClr val="000000"/>
                </a:solidFill>
                <a:latin typeface="Calibri"/>
                <a:ea typeface="Calibri"/>
                <a:cs typeface="Calibri"/>
                <a:sym typeface="Calibri"/>
              </a:rPr>
              <a:t>MATERIALISM – hold brain to work with law of physics</a:t>
            </a:r>
            <a:endParaRPr lang="en-US" dirty="0"/>
          </a:p>
          <a:p>
            <a:pPr marL="342900" lvl="0" indent="-342900" algn="l" rtl="0">
              <a:lnSpc>
                <a:spcPct val="80000"/>
              </a:lnSpc>
              <a:spcBef>
                <a:spcPts val="500"/>
              </a:spcBef>
              <a:spcAft>
                <a:spcPts val="0"/>
              </a:spcAft>
              <a:buClr>
                <a:srgbClr val="000000"/>
              </a:buClr>
              <a:buSzPts val="1800"/>
              <a:buFont typeface="Arial"/>
              <a:buChar char="•"/>
            </a:pPr>
            <a:r>
              <a:rPr lang="en-US" sz="1800" b="0" i="0" u="none" dirty="0">
                <a:solidFill>
                  <a:srgbClr val="000000"/>
                </a:solidFill>
                <a:latin typeface="Calibri"/>
                <a:ea typeface="Calibri"/>
                <a:cs typeface="Calibri"/>
                <a:sym typeface="Calibri"/>
              </a:rPr>
              <a:t>EMPIRICISM – no understanding, if not first in the senses</a:t>
            </a:r>
            <a:endParaRPr lang="en-US" dirty="0"/>
          </a:p>
          <a:p>
            <a:pPr marL="342900" lvl="0" indent="-342900" algn="l" rtl="0">
              <a:lnSpc>
                <a:spcPct val="80000"/>
              </a:lnSpc>
              <a:spcBef>
                <a:spcPts val="500"/>
              </a:spcBef>
              <a:spcAft>
                <a:spcPts val="0"/>
              </a:spcAft>
              <a:buClr>
                <a:srgbClr val="000000"/>
              </a:buClr>
              <a:buSzPts val="1800"/>
              <a:buFont typeface="Arial"/>
              <a:buChar char="•"/>
            </a:pPr>
            <a:r>
              <a:rPr lang="en-US" sz="1800" b="0" i="0" u="none" dirty="0">
                <a:solidFill>
                  <a:srgbClr val="000000"/>
                </a:solidFill>
                <a:latin typeface="Calibri"/>
                <a:ea typeface="Calibri"/>
                <a:cs typeface="Calibri"/>
                <a:sym typeface="Calibri"/>
              </a:rPr>
              <a:t>INDUCTION – repeated associations</a:t>
            </a:r>
            <a:endParaRPr lang="en-US" dirty="0"/>
          </a:p>
          <a:p>
            <a:pPr marL="342900" lvl="0" indent="-342900" algn="l" rtl="0">
              <a:lnSpc>
                <a:spcPct val="80000"/>
              </a:lnSpc>
              <a:spcBef>
                <a:spcPts val="500"/>
              </a:spcBef>
              <a:spcAft>
                <a:spcPts val="0"/>
              </a:spcAft>
              <a:buClr>
                <a:srgbClr val="000000"/>
              </a:buClr>
              <a:buSzPts val="1800"/>
              <a:buFont typeface="Arial"/>
              <a:buChar char="•"/>
            </a:pPr>
            <a:r>
              <a:rPr lang="en-US" sz="1800" b="0" i="0" u="none" dirty="0">
                <a:solidFill>
                  <a:srgbClr val="000000"/>
                </a:solidFill>
                <a:latin typeface="Calibri"/>
                <a:ea typeface="Calibri"/>
                <a:cs typeface="Calibri"/>
                <a:sym typeface="Calibri"/>
              </a:rPr>
              <a:t>Observation sentence – sensory inputs</a:t>
            </a:r>
            <a:endParaRPr lang="en-US" dirty="0"/>
          </a:p>
          <a:p>
            <a:pPr marL="342900" lvl="0" indent="-342900" algn="l" rtl="0">
              <a:lnSpc>
                <a:spcPct val="80000"/>
              </a:lnSpc>
              <a:spcBef>
                <a:spcPts val="500"/>
              </a:spcBef>
              <a:spcAft>
                <a:spcPts val="0"/>
              </a:spcAft>
              <a:buClr>
                <a:srgbClr val="000000"/>
              </a:buClr>
              <a:buSzPts val="1800"/>
              <a:buFont typeface="Arial"/>
              <a:buChar char="•"/>
            </a:pPr>
            <a:r>
              <a:rPr lang="en-US" sz="1800" b="0" i="0" u="none" dirty="0">
                <a:solidFill>
                  <a:srgbClr val="000000"/>
                </a:solidFill>
                <a:latin typeface="Calibri"/>
                <a:ea typeface="Calibri"/>
                <a:cs typeface="Calibri"/>
                <a:sym typeface="Calibri"/>
              </a:rPr>
              <a:t>Theory confirmation – acquired from experience</a:t>
            </a:r>
            <a:endParaRPr lang="en-US" dirty="0"/>
          </a:p>
        </p:txBody>
      </p:sp>
    </p:spTree>
    <p:extLst>
      <p:ext uri="{BB962C8B-B14F-4D97-AF65-F5344CB8AC3E}">
        <p14:creationId xmlns:p14="http://schemas.microsoft.com/office/powerpoint/2010/main" val="177517237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2CF89F-D805-FC9B-D165-9508324E8204}"/>
              </a:ext>
            </a:extLst>
          </p:cNvPr>
          <p:cNvSpPr txBox="1"/>
          <p:nvPr/>
        </p:nvSpPr>
        <p:spPr>
          <a:xfrm>
            <a:off x="661850" y="818495"/>
            <a:ext cx="11129555" cy="5262979"/>
          </a:xfrm>
          <a:prstGeom prst="rect">
            <a:avLst/>
          </a:prstGeom>
          <a:noFill/>
        </p:spPr>
        <p:txBody>
          <a:bodyPr wrap="square">
            <a:spAutoFit/>
          </a:bodyPr>
          <a:lstStyle/>
          <a:p>
            <a:pPr marL="514350" indent="-514350">
              <a:buAutoNum type="arabicPeriod"/>
            </a:pPr>
            <a:r>
              <a:rPr lang="en-US" sz="2800" b="1" dirty="0"/>
              <a:t>Complete when the branching factor is finite </a:t>
            </a:r>
            <a:r>
              <a:rPr lang="en-US" sz="2800" dirty="0"/>
              <a:t>and</a:t>
            </a:r>
          </a:p>
          <a:p>
            <a:pPr marL="514350" indent="-514350">
              <a:buAutoNum type="arabicPeriod"/>
            </a:pPr>
            <a:endParaRPr lang="en-US" sz="2800" dirty="0"/>
          </a:p>
          <a:p>
            <a:r>
              <a:rPr lang="en-US" sz="2800" dirty="0"/>
              <a:t>2, </a:t>
            </a:r>
            <a:r>
              <a:rPr lang="en-US" sz="2800" b="1" dirty="0"/>
              <a:t>Optimal when the path cost is a nondecreasing function of the depth of the node</a:t>
            </a:r>
          </a:p>
          <a:p>
            <a:endParaRPr lang="en-US" sz="2800" dirty="0"/>
          </a:p>
          <a:p>
            <a:r>
              <a:rPr lang="en-US" sz="2800" dirty="0"/>
              <a:t>3. N(IDS)=(d)</a:t>
            </a:r>
            <a:r>
              <a:rPr lang="en-US" sz="2800" baseline="30000" dirty="0"/>
              <a:t>b</a:t>
            </a:r>
            <a:r>
              <a:rPr lang="en-US" sz="2800" dirty="0"/>
              <a:t> + (d − 1)b</a:t>
            </a:r>
            <a:r>
              <a:rPr lang="en-US" sz="2800" baseline="30000" dirty="0"/>
              <a:t>2</a:t>
            </a:r>
            <a:r>
              <a:rPr lang="en-US" sz="2800" dirty="0"/>
              <a:t> + ··· + (1)b</a:t>
            </a:r>
            <a:r>
              <a:rPr lang="en-US" sz="2800" baseline="30000" dirty="0"/>
              <a:t>d</a:t>
            </a:r>
            <a:r>
              <a:rPr lang="en-US" sz="2800" dirty="0"/>
              <a:t> , which gives a time complexity of O(bd)—asymptotically the same as breadth-first search. </a:t>
            </a:r>
          </a:p>
          <a:p>
            <a:r>
              <a:rPr lang="en-US" sz="2800" dirty="0"/>
              <a:t>There is some extra cost for generating the upper levels multiple times, but it is not large. </a:t>
            </a:r>
          </a:p>
          <a:p>
            <a:r>
              <a:rPr lang="en-US" sz="2800" dirty="0"/>
              <a:t>For example, if b = 10 and d = 5, the numbers are</a:t>
            </a:r>
          </a:p>
          <a:p>
            <a:r>
              <a:rPr lang="en-US" sz="2800" dirty="0"/>
              <a:t> N(IDS) = 50 + 400 + 3, 000 + 20, 000 + 100, 000 = 123, 450 </a:t>
            </a:r>
          </a:p>
          <a:p>
            <a:r>
              <a:rPr lang="en-US" sz="2800" dirty="0"/>
              <a:t>N(BFS) = 10 + 100 + 1, 000 + 10, 000 + 100, 000 = 111, 110 .</a:t>
            </a:r>
            <a:endParaRPr lang="en-IN" sz="2800" dirty="0"/>
          </a:p>
        </p:txBody>
      </p:sp>
    </p:spTree>
    <p:extLst>
      <p:ext uri="{BB962C8B-B14F-4D97-AF65-F5344CB8AC3E}">
        <p14:creationId xmlns:p14="http://schemas.microsoft.com/office/powerpoint/2010/main" val="312761040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4F01D8-0883-42DE-8780-CD57A1F63574}"/>
              </a:ext>
            </a:extLst>
          </p:cNvPr>
          <p:cNvPicPr>
            <a:picLocks noChangeAspect="1"/>
          </p:cNvPicPr>
          <p:nvPr/>
        </p:nvPicPr>
        <p:blipFill>
          <a:blip r:embed="rId2"/>
          <a:stretch>
            <a:fillRect/>
          </a:stretch>
        </p:blipFill>
        <p:spPr>
          <a:xfrm>
            <a:off x="270933" y="0"/>
            <a:ext cx="11523134" cy="6773333"/>
          </a:xfrm>
          <a:prstGeom prst="rect">
            <a:avLst/>
          </a:prstGeom>
        </p:spPr>
      </p:pic>
    </p:spTree>
    <p:extLst>
      <p:ext uri="{BB962C8B-B14F-4D97-AF65-F5344CB8AC3E}">
        <p14:creationId xmlns:p14="http://schemas.microsoft.com/office/powerpoint/2010/main" val="113086156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00524B-8A44-42A1-A800-E4B5455E26CA}"/>
              </a:ext>
            </a:extLst>
          </p:cNvPr>
          <p:cNvSpPr txBox="1"/>
          <p:nvPr/>
        </p:nvSpPr>
        <p:spPr>
          <a:xfrm>
            <a:off x="262466" y="866340"/>
            <a:ext cx="11396134" cy="3816429"/>
          </a:xfrm>
          <a:prstGeom prst="rect">
            <a:avLst/>
          </a:prstGeom>
          <a:noFill/>
        </p:spPr>
        <p:txBody>
          <a:bodyPr wrap="square">
            <a:spAutoFit/>
          </a:bodyPr>
          <a:lstStyle/>
          <a:p>
            <a:r>
              <a:rPr lang="en-US" sz="2800" dirty="0"/>
              <a:t>Greedy best-first search</a:t>
            </a:r>
          </a:p>
          <a:p>
            <a:endParaRPr lang="en-US" sz="2800" dirty="0"/>
          </a:p>
          <a:p>
            <a:r>
              <a:rPr lang="en-US" sz="2800" dirty="0"/>
              <a:t>Greedy best-first search tries </a:t>
            </a:r>
            <a:r>
              <a:rPr lang="en-US" sz="2800" b="1" dirty="0"/>
              <a:t>to expand the node that is closest to the goal</a:t>
            </a:r>
            <a:r>
              <a:rPr lang="en-US" sz="2800" dirty="0"/>
              <a:t>, on the </a:t>
            </a:r>
            <a:r>
              <a:rPr lang="en-US" sz="2800" b="1" dirty="0"/>
              <a:t>grounds that this is likely to lead to a solution quickly. </a:t>
            </a:r>
          </a:p>
          <a:p>
            <a:endParaRPr lang="en-US" sz="2800" b="1" dirty="0"/>
          </a:p>
          <a:p>
            <a:r>
              <a:rPr lang="en-US" sz="2800" dirty="0"/>
              <a:t>Thus, it </a:t>
            </a:r>
            <a:r>
              <a:rPr lang="en-US" sz="2800" b="1" dirty="0"/>
              <a:t>evaluates nodes by using just the heuristic function</a:t>
            </a:r>
            <a:r>
              <a:rPr lang="en-US" sz="2800" dirty="0"/>
              <a:t>; that is, </a:t>
            </a:r>
          </a:p>
          <a:p>
            <a:endParaRPr lang="en-US" sz="2800" dirty="0"/>
          </a:p>
          <a:p>
            <a:r>
              <a:rPr lang="en-US" sz="2800" dirty="0"/>
              <a:t>f(n) = h(n).</a:t>
            </a:r>
          </a:p>
          <a:p>
            <a:endParaRPr lang="en-US" dirty="0"/>
          </a:p>
        </p:txBody>
      </p:sp>
    </p:spTree>
    <p:extLst>
      <p:ext uri="{BB962C8B-B14F-4D97-AF65-F5344CB8AC3E}">
        <p14:creationId xmlns:p14="http://schemas.microsoft.com/office/powerpoint/2010/main" val="420344823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4A9C36-45FA-575D-DB74-5A60345A047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9560301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F7FE9E-B70A-452A-92E7-76B050FEED09}"/>
              </a:ext>
            </a:extLst>
          </p:cNvPr>
          <p:cNvSpPr txBox="1"/>
          <p:nvPr/>
        </p:nvSpPr>
        <p:spPr>
          <a:xfrm>
            <a:off x="355599" y="220471"/>
            <a:ext cx="10854267" cy="3816429"/>
          </a:xfrm>
          <a:prstGeom prst="rect">
            <a:avLst/>
          </a:prstGeom>
          <a:noFill/>
        </p:spPr>
        <p:txBody>
          <a:bodyPr wrap="square">
            <a:spAutoFit/>
          </a:bodyPr>
          <a:lstStyle/>
          <a:p>
            <a:endParaRPr lang="en-US" dirty="0"/>
          </a:p>
          <a:p>
            <a:r>
              <a:rPr lang="en-US" sz="2800" dirty="0"/>
              <a:t>For route-finding problems in Romania; we use the </a:t>
            </a:r>
            <a:r>
              <a:rPr lang="en-US" sz="2800" b="1" dirty="0"/>
              <a:t>straight-line distance heuristic, which we will call </a:t>
            </a:r>
            <a:r>
              <a:rPr lang="en-US" sz="2800" b="1" dirty="0" err="1"/>
              <a:t>h</a:t>
            </a:r>
            <a:r>
              <a:rPr lang="en-US" sz="1600" b="1" dirty="0" err="1"/>
              <a:t>SLD</a:t>
            </a:r>
            <a:r>
              <a:rPr lang="en-US" sz="2800" b="1" dirty="0"/>
              <a:t> .</a:t>
            </a:r>
          </a:p>
          <a:p>
            <a:endParaRPr lang="en-US" sz="2800" dirty="0"/>
          </a:p>
          <a:p>
            <a:r>
              <a:rPr lang="en-US" sz="2800" dirty="0"/>
              <a:t> If the goal is Bucharest, we need to know the straight-line distances to Bucharest, which are shown in Figure For example, </a:t>
            </a:r>
            <a:r>
              <a:rPr lang="en-US" sz="2800" dirty="0" err="1"/>
              <a:t>h</a:t>
            </a:r>
            <a:r>
              <a:rPr lang="en-US" sz="1200" dirty="0" err="1"/>
              <a:t>SLD</a:t>
            </a:r>
            <a:r>
              <a:rPr lang="en-US" sz="2800" dirty="0"/>
              <a:t> (In(Arad)) = 366. </a:t>
            </a:r>
          </a:p>
          <a:p>
            <a:endParaRPr lang="en-US" sz="2800" dirty="0"/>
          </a:p>
          <a:p>
            <a:r>
              <a:rPr lang="en-US" sz="2800" dirty="0"/>
              <a:t>Notice that the values of </a:t>
            </a:r>
            <a:r>
              <a:rPr lang="en-US" sz="2800" dirty="0" err="1"/>
              <a:t>h</a:t>
            </a:r>
            <a:r>
              <a:rPr lang="en-US" sz="1200" dirty="0" err="1"/>
              <a:t>SLD</a:t>
            </a:r>
            <a:r>
              <a:rPr lang="en-US" sz="2800" dirty="0"/>
              <a:t> cannot be computed from the problem description itself</a:t>
            </a:r>
            <a:endParaRPr lang="en-IN" sz="2800" dirty="0"/>
          </a:p>
        </p:txBody>
      </p:sp>
    </p:spTree>
    <p:extLst>
      <p:ext uri="{BB962C8B-B14F-4D97-AF65-F5344CB8AC3E}">
        <p14:creationId xmlns:p14="http://schemas.microsoft.com/office/powerpoint/2010/main" val="19314168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C30F6B-4EDE-4B2D-BCD7-C3CC6EF43FCE}"/>
              </a:ext>
            </a:extLst>
          </p:cNvPr>
          <p:cNvSpPr txBox="1"/>
          <p:nvPr/>
        </p:nvSpPr>
        <p:spPr>
          <a:xfrm>
            <a:off x="97366" y="3336772"/>
            <a:ext cx="11997267" cy="3970318"/>
          </a:xfrm>
          <a:prstGeom prst="rect">
            <a:avLst/>
          </a:prstGeom>
          <a:noFill/>
        </p:spPr>
        <p:txBody>
          <a:bodyPr wrap="square">
            <a:spAutoFit/>
          </a:bodyPr>
          <a:lstStyle/>
          <a:p>
            <a:r>
              <a:rPr lang="en-US" sz="2400" dirty="0"/>
              <a:t>The first node to be expanded from Arad will be Sibiu because it is closer to Bucharest than either </a:t>
            </a:r>
            <a:r>
              <a:rPr lang="en-US" sz="2400" dirty="0" err="1"/>
              <a:t>Zerind</a:t>
            </a:r>
            <a:r>
              <a:rPr lang="en-US" sz="2400" dirty="0"/>
              <a:t> or Timisoara. </a:t>
            </a:r>
          </a:p>
          <a:p>
            <a:endParaRPr lang="en-US" sz="2400" dirty="0"/>
          </a:p>
          <a:p>
            <a:r>
              <a:rPr lang="en-US" sz="2400" dirty="0"/>
              <a:t>The next node to be expanded will be </a:t>
            </a:r>
            <a:r>
              <a:rPr lang="en-US" sz="2400" dirty="0" err="1"/>
              <a:t>Fagaras</a:t>
            </a:r>
            <a:r>
              <a:rPr lang="en-US" sz="2400" dirty="0"/>
              <a:t> because it is closest. </a:t>
            </a:r>
          </a:p>
          <a:p>
            <a:endParaRPr lang="en-US" sz="2400" dirty="0"/>
          </a:p>
          <a:p>
            <a:r>
              <a:rPr lang="en-US" sz="2400" dirty="0" err="1"/>
              <a:t>Fagaras</a:t>
            </a:r>
            <a:r>
              <a:rPr lang="en-US" sz="2400" dirty="0"/>
              <a:t> in turn generates Bucharest, which is the goal. </a:t>
            </a:r>
          </a:p>
          <a:p>
            <a:endParaRPr lang="en-US" sz="2400" dirty="0"/>
          </a:p>
          <a:p>
            <a:r>
              <a:rPr lang="en-US" sz="2400" dirty="0"/>
              <a:t>For this particular problem, greedy best-first search using </a:t>
            </a:r>
            <a:r>
              <a:rPr lang="en-US" sz="2400" dirty="0" err="1"/>
              <a:t>hSLD</a:t>
            </a:r>
            <a:r>
              <a:rPr lang="en-US" sz="2400" dirty="0"/>
              <a:t> finds a solution and  its search cost is minimal. </a:t>
            </a:r>
          </a:p>
          <a:p>
            <a:endParaRPr lang="en-US" dirty="0"/>
          </a:p>
          <a:p>
            <a:r>
              <a:rPr lang="en-US" dirty="0"/>
              <a:t> </a:t>
            </a:r>
            <a:endParaRPr lang="en-IN" dirty="0"/>
          </a:p>
        </p:txBody>
      </p:sp>
      <p:pic>
        <p:nvPicPr>
          <p:cNvPr id="4" name="Picture 3">
            <a:extLst>
              <a:ext uri="{FF2B5EF4-FFF2-40B4-BE49-F238E27FC236}">
                <a16:creationId xmlns:a16="http://schemas.microsoft.com/office/drawing/2014/main" id="{1BAA4938-B941-436D-A79F-B9743CD31FF9}"/>
              </a:ext>
            </a:extLst>
          </p:cNvPr>
          <p:cNvPicPr>
            <a:picLocks noChangeAspect="1"/>
          </p:cNvPicPr>
          <p:nvPr/>
        </p:nvPicPr>
        <p:blipFill>
          <a:blip r:embed="rId2"/>
          <a:stretch>
            <a:fillRect/>
          </a:stretch>
        </p:blipFill>
        <p:spPr>
          <a:xfrm>
            <a:off x="-83357" y="0"/>
            <a:ext cx="6400801" cy="2635688"/>
          </a:xfrm>
          <a:prstGeom prst="rect">
            <a:avLst/>
          </a:prstGeom>
        </p:spPr>
      </p:pic>
      <p:pic>
        <p:nvPicPr>
          <p:cNvPr id="5" name="Picture 4">
            <a:extLst>
              <a:ext uri="{FF2B5EF4-FFF2-40B4-BE49-F238E27FC236}">
                <a16:creationId xmlns:a16="http://schemas.microsoft.com/office/drawing/2014/main" id="{F14465AB-BD28-4657-834E-0E049C27B784}"/>
              </a:ext>
            </a:extLst>
          </p:cNvPr>
          <p:cNvPicPr>
            <a:picLocks noChangeAspect="1"/>
          </p:cNvPicPr>
          <p:nvPr/>
        </p:nvPicPr>
        <p:blipFill>
          <a:blip r:embed="rId3"/>
          <a:stretch>
            <a:fillRect/>
          </a:stretch>
        </p:blipFill>
        <p:spPr>
          <a:xfrm>
            <a:off x="6317444" y="91151"/>
            <a:ext cx="5772956" cy="3245621"/>
          </a:xfrm>
          <a:prstGeom prst="rect">
            <a:avLst/>
          </a:prstGeom>
        </p:spPr>
      </p:pic>
    </p:spTree>
    <p:extLst>
      <p:ext uri="{BB962C8B-B14F-4D97-AF65-F5344CB8AC3E}">
        <p14:creationId xmlns:p14="http://schemas.microsoft.com/office/powerpoint/2010/main" val="403245940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B20F9F-CA28-4CCA-8444-E926B8647CB5}"/>
              </a:ext>
            </a:extLst>
          </p:cNvPr>
          <p:cNvSpPr txBox="1"/>
          <p:nvPr/>
        </p:nvSpPr>
        <p:spPr>
          <a:xfrm>
            <a:off x="279399" y="0"/>
            <a:ext cx="11912601" cy="6740307"/>
          </a:xfrm>
          <a:prstGeom prst="rect">
            <a:avLst/>
          </a:prstGeom>
          <a:noFill/>
        </p:spPr>
        <p:txBody>
          <a:bodyPr wrap="square">
            <a:spAutoFit/>
          </a:bodyPr>
          <a:lstStyle/>
          <a:p>
            <a:r>
              <a:rPr lang="en-US" sz="2400" b="1" dirty="0"/>
              <a:t>Optimal- It is not optimal</a:t>
            </a:r>
            <a:r>
              <a:rPr lang="en-US" sz="2400" dirty="0"/>
              <a:t>, however: the </a:t>
            </a:r>
            <a:r>
              <a:rPr lang="en-US" sz="2400" b="1" dirty="0"/>
              <a:t>path via Sibiu and </a:t>
            </a:r>
            <a:r>
              <a:rPr lang="en-US" sz="2400" b="1" dirty="0" err="1"/>
              <a:t>Fagaras</a:t>
            </a:r>
            <a:r>
              <a:rPr lang="en-US" sz="2400" b="1" dirty="0"/>
              <a:t> to Bucharest is 32 kilometers longer than the path through </a:t>
            </a:r>
            <a:r>
              <a:rPr lang="en-US" sz="2400" b="1" dirty="0" err="1"/>
              <a:t>Rimnicu</a:t>
            </a:r>
            <a:r>
              <a:rPr lang="en-US" sz="2400" b="1" dirty="0"/>
              <a:t> </a:t>
            </a:r>
            <a:r>
              <a:rPr lang="en-US" sz="2400" b="1" dirty="0" err="1"/>
              <a:t>Vilcea</a:t>
            </a:r>
            <a:r>
              <a:rPr lang="en-US" sz="2400" b="1" dirty="0"/>
              <a:t> and Pitesti.</a:t>
            </a:r>
            <a:r>
              <a:rPr lang="en-US" sz="2400" dirty="0"/>
              <a:t> This shows why the </a:t>
            </a:r>
            <a:r>
              <a:rPr lang="en-US" sz="2400" b="1" dirty="0"/>
              <a:t>algorithm is called “greedy</a:t>
            </a:r>
            <a:r>
              <a:rPr lang="en-US" sz="2400" dirty="0"/>
              <a:t>”—at each step it tries to get as </a:t>
            </a:r>
            <a:r>
              <a:rPr lang="en-US" sz="2400" b="1" dirty="0"/>
              <a:t>close to the goal </a:t>
            </a:r>
            <a:r>
              <a:rPr lang="en-US" sz="2400" dirty="0"/>
              <a:t>as it can. </a:t>
            </a:r>
          </a:p>
          <a:p>
            <a:endParaRPr lang="en-US" sz="2400" dirty="0"/>
          </a:p>
          <a:p>
            <a:r>
              <a:rPr lang="en-US" sz="2400" b="1" dirty="0"/>
              <a:t>Completeness</a:t>
            </a:r>
            <a:r>
              <a:rPr lang="en-US" sz="2400" dirty="0"/>
              <a:t>-Greedy best-first tree search </a:t>
            </a:r>
            <a:r>
              <a:rPr lang="en-US" sz="2400" b="1" dirty="0"/>
              <a:t>is also incomplete</a:t>
            </a:r>
            <a:r>
              <a:rPr lang="en-US" sz="2400" dirty="0"/>
              <a:t> even in a finite state space, much like depth-first search. Consider the problem of </a:t>
            </a:r>
            <a:r>
              <a:rPr lang="en-US" sz="2400" b="1" dirty="0"/>
              <a:t>getting from Iasi to </a:t>
            </a:r>
            <a:r>
              <a:rPr lang="en-US" sz="2400" b="1" dirty="0" err="1"/>
              <a:t>Fagaras</a:t>
            </a:r>
            <a:r>
              <a:rPr lang="en-US" sz="2400" b="1" dirty="0"/>
              <a:t>. </a:t>
            </a:r>
          </a:p>
          <a:p>
            <a:endParaRPr lang="en-US" sz="2400" b="1" dirty="0"/>
          </a:p>
          <a:p>
            <a:r>
              <a:rPr lang="en-US" sz="2400" dirty="0"/>
              <a:t>The heuristic suggests that </a:t>
            </a:r>
            <a:r>
              <a:rPr lang="en-US" sz="2400" b="1" dirty="0" err="1"/>
              <a:t>Neamt</a:t>
            </a:r>
            <a:r>
              <a:rPr lang="en-US" sz="2400" b="1" dirty="0"/>
              <a:t> be expanded first because it is closest to </a:t>
            </a:r>
            <a:r>
              <a:rPr lang="en-US" sz="2400" b="1" dirty="0" err="1"/>
              <a:t>Fagaras</a:t>
            </a:r>
            <a:r>
              <a:rPr lang="en-US" sz="2400" b="1" dirty="0"/>
              <a:t>, but it is a dead end</a:t>
            </a:r>
            <a:r>
              <a:rPr lang="en-US" sz="2400" dirty="0"/>
              <a:t>. </a:t>
            </a:r>
          </a:p>
          <a:p>
            <a:endParaRPr lang="en-US" sz="2400" dirty="0"/>
          </a:p>
          <a:p>
            <a:r>
              <a:rPr lang="en-US" sz="2400" dirty="0"/>
              <a:t>The solution </a:t>
            </a:r>
            <a:r>
              <a:rPr lang="en-US" sz="2400" b="1" dirty="0"/>
              <a:t>is to go first to </a:t>
            </a:r>
            <a:r>
              <a:rPr lang="en-US" sz="2400" b="1" dirty="0" err="1"/>
              <a:t>Vaslui</a:t>
            </a:r>
            <a:r>
              <a:rPr lang="en-US" sz="2400" dirty="0"/>
              <a:t>—a step that is actually farther from the goal according to the heuristic—and then to </a:t>
            </a:r>
            <a:r>
              <a:rPr lang="en-US" sz="2400" b="1" dirty="0"/>
              <a:t>continue to Urziceni, Bucharest, and </a:t>
            </a:r>
            <a:r>
              <a:rPr lang="en-US" sz="2400" b="1" dirty="0" err="1"/>
              <a:t>Fagaras</a:t>
            </a:r>
            <a:r>
              <a:rPr lang="en-US" sz="2400" dirty="0"/>
              <a:t>.</a:t>
            </a:r>
          </a:p>
          <a:p>
            <a:endParaRPr lang="en-US" sz="2400" dirty="0"/>
          </a:p>
          <a:p>
            <a:r>
              <a:rPr lang="en-US" sz="2400" dirty="0"/>
              <a:t> The algorithm will never find this solution, however, because </a:t>
            </a:r>
            <a:r>
              <a:rPr lang="en-US" sz="2400" b="1" dirty="0"/>
              <a:t>expanding </a:t>
            </a:r>
            <a:r>
              <a:rPr lang="en-US" sz="2400" b="1" dirty="0" err="1"/>
              <a:t>Neamt</a:t>
            </a:r>
            <a:r>
              <a:rPr lang="en-US" sz="2400" b="1" dirty="0"/>
              <a:t> puts Iasi back into the frontier, Iasi is closer to </a:t>
            </a:r>
            <a:r>
              <a:rPr lang="en-US" sz="2400" b="1" dirty="0" err="1"/>
              <a:t>Fagaras</a:t>
            </a:r>
            <a:r>
              <a:rPr lang="en-US" sz="2400" b="1" dirty="0"/>
              <a:t> than </a:t>
            </a:r>
            <a:r>
              <a:rPr lang="en-US" sz="2400" b="1" dirty="0" err="1"/>
              <a:t>Vaslui</a:t>
            </a:r>
            <a:r>
              <a:rPr lang="en-US" sz="2400" b="1" dirty="0"/>
              <a:t> is, and so Iasi will be expanded again, leading to an infinite loop</a:t>
            </a:r>
            <a:r>
              <a:rPr lang="en-US" sz="2400" dirty="0"/>
              <a:t>.</a:t>
            </a:r>
          </a:p>
          <a:p>
            <a:r>
              <a:rPr lang="en-US" sz="2400" dirty="0"/>
              <a:t>The worst-case time and space complexity for the tree version is </a:t>
            </a:r>
            <a:r>
              <a:rPr lang="en-US" sz="2400" b="1" dirty="0"/>
              <a:t>O(b</a:t>
            </a:r>
            <a:r>
              <a:rPr lang="en-US" sz="2400" b="1" baseline="30000" dirty="0"/>
              <a:t>m</a:t>
            </a:r>
            <a:r>
              <a:rPr lang="en-US" sz="2400" b="1" dirty="0"/>
              <a:t>), </a:t>
            </a:r>
            <a:r>
              <a:rPr lang="en-US" sz="2400" dirty="0"/>
              <a:t>where m is the maximum depth of the search space.</a:t>
            </a:r>
            <a:endParaRPr lang="en-IN" sz="2400" dirty="0"/>
          </a:p>
        </p:txBody>
      </p:sp>
    </p:spTree>
    <p:extLst>
      <p:ext uri="{BB962C8B-B14F-4D97-AF65-F5344CB8AC3E}">
        <p14:creationId xmlns:p14="http://schemas.microsoft.com/office/powerpoint/2010/main" val="65877151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EE9A96-4B0F-BB85-3869-F22DF986C307}"/>
              </a:ext>
            </a:extLst>
          </p:cNvPr>
          <p:cNvSpPr txBox="1"/>
          <p:nvPr/>
        </p:nvSpPr>
        <p:spPr>
          <a:xfrm>
            <a:off x="487680" y="242054"/>
            <a:ext cx="9170126" cy="523220"/>
          </a:xfrm>
          <a:prstGeom prst="rect">
            <a:avLst/>
          </a:prstGeom>
          <a:noFill/>
        </p:spPr>
        <p:txBody>
          <a:bodyPr wrap="square">
            <a:spAutoFit/>
          </a:bodyPr>
          <a:lstStyle/>
          <a:p>
            <a:r>
              <a:rPr lang="en-US" sz="2800" dirty="0"/>
              <a:t>A* search: </a:t>
            </a:r>
            <a:r>
              <a:rPr lang="en-US" sz="2800" b="1" dirty="0"/>
              <a:t>Minimizing the total estimated solution cost</a:t>
            </a:r>
            <a:endParaRPr lang="en-IN" sz="2800" b="1" dirty="0"/>
          </a:p>
        </p:txBody>
      </p:sp>
      <p:sp>
        <p:nvSpPr>
          <p:cNvPr id="5" name="TextBox 4">
            <a:extLst>
              <a:ext uri="{FF2B5EF4-FFF2-40B4-BE49-F238E27FC236}">
                <a16:creationId xmlns:a16="http://schemas.microsoft.com/office/drawing/2014/main" id="{197C3D33-D6CF-56FF-E27A-FB46E42DE318}"/>
              </a:ext>
            </a:extLst>
          </p:cNvPr>
          <p:cNvSpPr txBox="1"/>
          <p:nvPr/>
        </p:nvSpPr>
        <p:spPr>
          <a:xfrm>
            <a:off x="217714" y="765274"/>
            <a:ext cx="11425646" cy="6124754"/>
          </a:xfrm>
          <a:prstGeom prst="rect">
            <a:avLst/>
          </a:prstGeom>
          <a:noFill/>
        </p:spPr>
        <p:txBody>
          <a:bodyPr wrap="square">
            <a:spAutoFit/>
          </a:bodyPr>
          <a:lstStyle/>
          <a:p>
            <a:r>
              <a:rPr lang="en-US" sz="2800" dirty="0"/>
              <a:t>The </a:t>
            </a:r>
            <a:r>
              <a:rPr lang="en-US" sz="2800" b="1" dirty="0"/>
              <a:t>most widely known form of best-first search is called A∗</a:t>
            </a:r>
          </a:p>
          <a:p>
            <a:endParaRPr lang="en-US" sz="2800" dirty="0"/>
          </a:p>
          <a:p>
            <a:r>
              <a:rPr lang="en-US" sz="2800" dirty="0"/>
              <a:t>It evaluates nodes by </a:t>
            </a:r>
            <a:r>
              <a:rPr lang="en-US" sz="2800" b="1" dirty="0"/>
              <a:t>combining g(n), the cost to reach the node, and h(n), the cost to get from the node to the goal:</a:t>
            </a:r>
          </a:p>
          <a:p>
            <a:r>
              <a:rPr lang="en-US" sz="2800" b="1" dirty="0"/>
              <a:t>f(n) = g(n) + h(n) .</a:t>
            </a:r>
          </a:p>
          <a:p>
            <a:endParaRPr lang="en-US" sz="2800" dirty="0"/>
          </a:p>
          <a:p>
            <a:r>
              <a:rPr lang="en-US" sz="2800" dirty="0"/>
              <a:t>Since g(n) gives the path cost from the start node to node n, and h(n) is the estimated cost of the cheapest path from n to the goal,  </a:t>
            </a:r>
          </a:p>
          <a:p>
            <a:endParaRPr lang="en-US" sz="2800" dirty="0"/>
          </a:p>
          <a:p>
            <a:r>
              <a:rPr lang="en-US" sz="2800" dirty="0"/>
              <a:t>we have</a:t>
            </a:r>
          </a:p>
          <a:p>
            <a:r>
              <a:rPr lang="en-US" sz="2800" b="1" dirty="0"/>
              <a:t>f(n) = estimated cost of the cheapest solution through n .</a:t>
            </a:r>
          </a:p>
          <a:p>
            <a:endParaRPr lang="en-US" sz="2800" dirty="0"/>
          </a:p>
          <a:p>
            <a:r>
              <a:rPr lang="en-US" sz="2800" dirty="0"/>
              <a:t>If we are trying to find the cheapest solution, a reasonable thing to </a:t>
            </a:r>
            <a:r>
              <a:rPr lang="en-US" sz="2800" b="1" dirty="0"/>
              <a:t>try first is the node with the lowest value of g(n) + h(n)</a:t>
            </a:r>
            <a:endParaRPr lang="en-IN" sz="2800" b="1" dirty="0"/>
          </a:p>
        </p:txBody>
      </p:sp>
    </p:spTree>
    <p:extLst>
      <p:ext uri="{BB962C8B-B14F-4D97-AF65-F5344CB8AC3E}">
        <p14:creationId xmlns:p14="http://schemas.microsoft.com/office/powerpoint/2010/main" val="256134847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8C9934-CA48-570D-72C5-57CB24CBE7BB}"/>
              </a:ext>
            </a:extLst>
          </p:cNvPr>
          <p:cNvSpPr txBox="1"/>
          <p:nvPr/>
        </p:nvSpPr>
        <p:spPr>
          <a:xfrm>
            <a:off x="539930" y="453573"/>
            <a:ext cx="10737669" cy="2062103"/>
          </a:xfrm>
          <a:prstGeom prst="rect">
            <a:avLst/>
          </a:prstGeom>
          <a:noFill/>
        </p:spPr>
        <p:txBody>
          <a:bodyPr wrap="square">
            <a:spAutoFit/>
          </a:bodyPr>
          <a:lstStyle/>
          <a:p>
            <a:r>
              <a:rPr lang="en-US" sz="3200" dirty="0"/>
              <a:t>A∗ search is both complete and optimal. </a:t>
            </a:r>
          </a:p>
          <a:p>
            <a:endParaRPr lang="en-US" sz="3200" dirty="0"/>
          </a:p>
          <a:p>
            <a:r>
              <a:rPr lang="en-US" sz="3200" dirty="0"/>
              <a:t>The algorithm is identical to UNIFORM-COST-SEARCH except that A∗ uses g + h instead of g.</a:t>
            </a:r>
          </a:p>
        </p:txBody>
      </p:sp>
    </p:spTree>
    <p:extLst>
      <p:ext uri="{BB962C8B-B14F-4D97-AF65-F5344CB8AC3E}">
        <p14:creationId xmlns:p14="http://schemas.microsoft.com/office/powerpoint/2010/main" val="256326479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CC38C7-7850-B7A6-838A-F17146B80882}"/>
              </a:ext>
            </a:extLst>
          </p:cNvPr>
          <p:cNvPicPr>
            <a:picLocks noChangeAspect="1"/>
          </p:cNvPicPr>
          <p:nvPr/>
        </p:nvPicPr>
        <p:blipFill>
          <a:blip r:embed="rId2"/>
          <a:stretch>
            <a:fillRect/>
          </a:stretch>
        </p:blipFill>
        <p:spPr>
          <a:xfrm>
            <a:off x="582203" y="618309"/>
            <a:ext cx="10364471" cy="5834742"/>
          </a:xfrm>
          <a:prstGeom prst="rect">
            <a:avLst/>
          </a:prstGeom>
        </p:spPr>
      </p:pic>
      <p:pic>
        <p:nvPicPr>
          <p:cNvPr id="4" name="Picture 3">
            <a:extLst>
              <a:ext uri="{FF2B5EF4-FFF2-40B4-BE49-F238E27FC236}">
                <a16:creationId xmlns:a16="http://schemas.microsoft.com/office/drawing/2014/main" id="{6E0EF713-E02B-4436-A5E1-F09BF3778C10}"/>
              </a:ext>
            </a:extLst>
          </p:cNvPr>
          <p:cNvPicPr>
            <a:picLocks noChangeAspect="1"/>
          </p:cNvPicPr>
          <p:nvPr/>
        </p:nvPicPr>
        <p:blipFill>
          <a:blip r:embed="rId3"/>
          <a:stretch>
            <a:fillRect/>
          </a:stretch>
        </p:blipFill>
        <p:spPr>
          <a:xfrm>
            <a:off x="4157134" y="4227658"/>
            <a:ext cx="6409266" cy="2147742"/>
          </a:xfrm>
          <a:prstGeom prst="rect">
            <a:avLst/>
          </a:prstGeom>
        </p:spPr>
      </p:pic>
    </p:spTree>
    <p:extLst>
      <p:ext uri="{BB962C8B-B14F-4D97-AF65-F5344CB8AC3E}">
        <p14:creationId xmlns:p14="http://schemas.microsoft.com/office/powerpoint/2010/main" val="2636792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0"/>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rmAutofit fontScale="90000"/>
          </a:bodyPr>
          <a:lstStyle/>
          <a:p>
            <a:pPr algn="ctr">
              <a:lnSpc>
                <a:spcPct val="100000"/>
              </a:lnSpc>
              <a:spcBef>
                <a:spcPts val="0"/>
              </a:spcBef>
              <a:buSzPts val="1800"/>
            </a:pPr>
            <a:r>
              <a:rPr lang="en-US" sz="4000">
                <a:solidFill>
                  <a:srgbClr val="000000"/>
                </a:solidFill>
                <a:latin typeface="Calibri"/>
                <a:ea typeface="Calibri"/>
                <a:cs typeface="Calibri"/>
                <a:sym typeface="Calibri"/>
              </a:rPr>
              <a:t>Mathematics</a:t>
            </a:r>
            <a:br>
              <a:rPr lang="en-US" sz="4000">
                <a:solidFill>
                  <a:srgbClr val="000000"/>
                </a:solidFill>
                <a:latin typeface="Calibri"/>
                <a:ea typeface="Calibri"/>
                <a:cs typeface="Calibri"/>
                <a:sym typeface="Calibri"/>
              </a:rPr>
            </a:br>
            <a:endParaRPr/>
          </a:p>
        </p:txBody>
      </p:sp>
      <p:sp>
        <p:nvSpPr>
          <p:cNvPr id="219" name="Google Shape;219;p30"/>
          <p:cNvSpPr txBox="1">
            <a:spLocks noGrp="1"/>
          </p:cNvSpPr>
          <p:nvPr>
            <p:ph type="body" idx="1"/>
          </p:nvPr>
        </p:nvSpPr>
        <p:spPr>
          <a:xfrm>
            <a:off x="1981200" y="1600200"/>
            <a:ext cx="8229600" cy="4525962"/>
          </a:xfrm>
          <a:prstGeom prst="rect">
            <a:avLst/>
          </a:prstGeom>
          <a:noFill/>
          <a:ln>
            <a:noFill/>
          </a:ln>
        </p:spPr>
        <p:txBody>
          <a:bodyPr spcFirstLastPara="1" vert="horz" wrap="square" lIns="91425" tIns="45700" rIns="91425" bIns="45700" rtlCol="0" anchor="t" anchorCtr="0">
            <a:normAutofit/>
          </a:bodyPr>
          <a:lstStyle/>
          <a:p>
            <a:pPr marL="342900" indent="-342900">
              <a:spcBef>
                <a:spcPts val="0"/>
              </a:spcBef>
              <a:buClr>
                <a:srgbClr val="000000"/>
              </a:buClr>
              <a:buSzPts val="1800"/>
              <a:buFont typeface="Arial"/>
              <a:buChar char="•"/>
            </a:pPr>
            <a:r>
              <a:rPr lang="en-US" sz="3000">
                <a:solidFill>
                  <a:srgbClr val="000000"/>
                </a:solidFill>
                <a:latin typeface="Calibri"/>
                <a:ea typeface="Calibri"/>
                <a:cs typeface="Calibri"/>
                <a:sym typeface="Calibri"/>
              </a:rPr>
              <a:t>What are the formal rules to draw valid conclusions?</a:t>
            </a:r>
            <a:endParaRPr/>
          </a:p>
          <a:p>
            <a:pPr marL="342900" indent="-342900">
              <a:spcBef>
                <a:spcPts val="500"/>
              </a:spcBef>
              <a:buClr>
                <a:srgbClr val="000000"/>
              </a:buClr>
              <a:buSzPts val="1800"/>
              <a:buFont typeface="Arial"/>
              <a:buChar char="•"/>
            </a:pPr>
            <a:r>
              <a:rPr lang="en-US" sz="3000">
                <a:solidFill>
                  <a:srgbClr val="000000"/>
                </a:solidFill>
                <a:latin typeface="Calibri"/>
                <a:ea typeface="Calibri"/>
                <a:cs typeface="Calibri"/>
                <a:sym typeface="Calibri"/>
              </a:rPr>
              <a:t>What can be computed?</a:t>
            </a:r>
            <a:endParaRPr/>
          </a:p>
          <a:p>
            <a:pPr marL="342900" indent="-342900">
              <a:spcBef>
                <a:spcPts val="500"/>
              </a:spcBef>
              <a:buClr>
                <a:srgbClr val="000000"/>
              </a:buClr>
              <a:buSzPts val="1800"/>
              <a:buFont typeface="Arial"/>
              <a:buChar char="•"/>
            </a:pPr>
            <a:r>
              <a:rPr lang="en-US" sz="3000">
                <a:solidFill>
                  <a:srgbClr val="000000"/>
                </a:solidFill>
                <a:latin typeface="Calibri"/>
                <a:ea typeface="Calibri"/>
                <a:cs typeface="Calibri"/>
                <a:sym typeface="Calibri"/>
              </a:rPr>
              <a:t>How do we reason with uncertain information?</a:t>
            </a:r>
            <a:endParaRPr/>
          </a:p>
          <a:p>
            <a:pPr marL="742950" lvl="1" indent="-285750">
              <a:buClr>
                <a:srgbClr val="000000"/>
              </a:buClr>
              <a:buSzPts val="1800"/>
              <a:buFont typeface="Arial"/>
              <a:buChar char="–"/>
            </a:pPr>
            <a:r>
              <a:rPr lang="en-US" sz="2600">
                <a:solidFill>
                  <a:srgbClr val="000000"/>
                </a:solidFill>
                <a:latin typeface="Calibri"/>
                <a:ea typeface="Calibri"/>
                <a:cs typeface="Calibri"/>
                <a:sym typeface="Calibri"/>
              </a:rPr>
              <a:t>Algorithm</a:t>
            </a:r>
            <a:endParaRPr/>
          </a:p>
          <a:p>
            <a:pPr marL="742950" lvl="1" indent="-285750">
              <a:buClr>
                <a:srgbClr val="000000"/>
              </a:buClr>
              <a:buSzPts val="1800"/>
              <a:buFont typeface="Arial"/>
              <a:buChar char="–"/>
            </a:pPr>
            <a:r>
              <a:rPr lang="en-US" sz="2600">
                <a:solidFill>
                  <a:srgbClr val="000000"/>
                </a:solidFill>
                <a:latin typeface="Calibri"/>
                <a:ea typeface="Calibri"/>
                <a:cs typeface="Calibri"/>
                <a:sym typeface="Calibri"/>
              </a:rPr>
              <a:t>Incompleteness theorem</a:t>
            </a:r>
            <a:endParaRPr/>
          </a:p>
          <a:p>
            <a:pPr marL="742950" lvl="1" indent="-285750">
              <a:buClr>
                <a:srgbClr val="000000"/>
              </a:buClr>
              <a:buSzPts val="1800"/>
              <a:buFont typeface="Arial"/>
              <a:buChar char="–"/>
            </a:pPr>
            <a:r>
              <a:rPr lang="en-US" sz="2600">
                <a:solidFill>
                  <a:srgbClr val="000000"/>
                </a:solidFill>
                <a:latin typeface="Calibri"/>
                <a:ea typeface="Calibri"/>
                <a:cs typeface="Calibri"/>
                <a:sym typeface="Calibri"/>
              </a:rPr>
              <a:t>Computible</a:t>
            </a:r>
            <a:endParaRPr/>
          </a:p>
          <a:p>
            <a:pPr marL="742950" lvl="1" indent="-285750">
              <a:buClr>
                <a:srgbClr val="000000"/>
              </a:buClr>
              <a:buSzPts val="1800"/>
              <a:buFont typeface="Arial"/>
              <a:buChar char="–"/>
            </a:pPr>
            <a:r>
              <a:rPr lang="en-US" sz="2600">
                <a:solidFill>
                  <a:srgbClr val="000000"/>
                </a:solidFill>
                <a:latin typeface="Calibri"/>
                <a:ea typeface="Calibri"/>
                <a:cs typeface="Calibri"/>
                <a:sym typeface="Calibri"/>
              </a:rPr>
              <a:t>Tractability</a:t>
            </a:r>
            <a:endParaRPr/>
          </a:p>
          <a:p>
            <a:pPr marL="742950" lvl="1" indent="-285750">
              <a:buClr>
                <a:srgbClr val="000000"/>
              </a:buClr>
              <a:buSzPts val="1800"/>
              <a:buFont typeface="Arial"/>
              <a:buChar char="–"/>
            </a:pPr>
            <a:r>
              <a:rPr lang="en-US" sz="2600">
                <a:solidFill>
                  <a:srgbClr val="000000"/>
                </a:solidFill>
                <a:latin typeface="Calibri"/>
                <a:ea typeface="Calibri"/>
                <a:cs typeface="Calibri"/>
                <a:sym typeface="Calibri"/>
              </a:rPr>
              <a:t>NP-Completeness</a:t>
            </a:r>
            <a:endParaRPr/>
          </a:p>
          <a:p>
            <a:pPr marL="742950" lvl="1" indent="-285750">
              <a:buClr>
                <a:srgbClr val="000000"/>
              </a:buClr>
              <a:buSzPts val="1800"/>
              <a:buFont typeface="Arial"/>
              <a:buChar char="–"/>
            </a:pPr>
            <a:r>
              <a:rPr lang="en-US" sz="2600">
                <a:solidFill>
                  <a:srgbClr val="000000"/>
                </a:solidFill>
                <a:latin typeface="Calibri"/>
                <a:ea typeface="Calibri"/>
                <a:cs typeface="Calibri"/>
                <a:sym typeface="Calibri"/>
              </a:rPr>
              <a:t>Probability</a:t>
            </a:r>
            <a:endParaRPr/>
          </a:p>
          <a:p>
            <a:pPr marL="457200">
              <a:lnSpc>
                <a:spcPct val="100000"/>
              </a:lnSpc>
              <a:spcBef>
                <a:spcPts val="360"/>
              </a:spcBef>
              <a:buClr>
                <a:schemeClr val="dk1"/>
              </a:buClr>
              <a:buSzPts val="1800"/>
              <a:buNone/>
            </a:pPr>
            <a:endParaRPr sz="2600">
              <a:solidFill>
                <a:srgbClr val="000000"/>
              </a:solidFill>
              <a:latin typeface="Calibri"/>
              <a:ea typeface="Calibri"/>
              <a:cs typeface="Calibri"/>
              <a:sym typeface="Calibri"/>
            </a:endParaRPr>
          </a:p>
        </p:txBody>
      </p:sp>
      <p:sp>
        <p:nvSpPr>
          <p:cNvPr id="220" name="Google Shape;220;p30"/>
          <p:cNvSpPr txBox="1"/>
          <p:nvPr/>
        </p:nvSpPr>
        <p:spPr>
          <a:xfrm>
            <a:off x="4648200" y="6356351"/>
            <a:ext cx="2895600" cy="365125"/>
          </a:xfrm>
          <a:prstGeom prst="rect">
            <a:avLst/>
          </a:prstGeom>
          <a:noFill/>
          <a:ln>
            <a:noFill/>
          </a:ln>
        </p:spPr>
        <p:txBody>
          <a:bodyPr spcFirstLastPara="1" wrap="square" lIns="91425" tIns="45700" rIns="91425" bIns="45700" anchor="ctr" anchorCtr="0">
            <a:noAutofit/>
          </a:bodyPr>
          <a:lstStyle/>
          <a:p>
            <a:pPr algn="ctr">
              <a:buClr>
                <a:srgbClr val="888888"/>
              </a:buClr>
              <a:buSzPts val="1200"/>
            </a:pPr>
            <a:r>
              <a:rPr lang="en-US" sz="1200">
                <a:solidFill>
                  <a:srgbClr val="888888"/>
                </a:solidFill>
                <a:latin typeface="Calibri"/>
                <a:ea typeface="Calibri"/>
                <a:cs typeface="Calibri"/>
                <a:sym typeface="Calibri"/>
              </a:rPr>
              <a:t>AI</a:t>
            </a:r>
            <a:endParaRPr/>
          </a:p>
        </p:txBody>
      </p:sp>
      <p:sp>
        <p:nvSpPr>
          <p:cNvPr id="221" name="Google Shape;221;p30"/>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888888"/>
              </a:buClr>
              <a:buSzPts val="1200"/>
            </a:pPr>
            <a:fld id="{00000000-1234-1234-1234-123412341234}" type="slidenum">
              <a:rPr lang="en-US" sz="1200">
                <a:solidFill>
                  <a:srgbClr val="888888"/>
                </a:solidFill>
                <a:latin typeface="Calibri"/>
                <a:ea typeface="Calibri"/>
                <a:cs typeface="Calibri"/>
                <a:sym typeface="Calibri"/>
              </a:rPr>
              <a:pPr algn="r">
                <a:buClr>
                  <a:srgbClr val="888888"/>
                </a:buClr>
                <a:buSzPts val="1200"/>
              </a:pPr>
              <a:t>21</a:t>
            </a:fld>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788D48-2F79-B2F4-50AB-6B101A46B3C8}"/>
              </a:ext>
            </a:extLst>
          </p:cNvPr>
          <p:cNvPicPr>
            <a:picLocks noChangeAspect="1"/>
          </p:cNvPicPr>
          <p:nvPr/>
        </p:nvPicPr>
        <p:blipFill>
          <a:blip r:embed="rId2"/>
          <a:stretch>
            <a:fillRect/>
          </a:stretch>
        </p:blipFill>
        <p:spPr>
          <a:xfrm>
            <a:off x="1554240" y="725164"/>
            <a:ext cx="8563427" cy="4050036"/>
          </a:xfrm>
          <a:prstGeom prst="rect">
            <a:avLst/>
          </a:prstGeom>
        </p:spPr>
      </p:pic>
    </p:spTree>
    <p:extLst>
      <p:ext uri="{BB962C8B-B14F-4D97-AF65-F5344CB8AC3E}">
        <p14:creationId xmlns:p14="http://schemas.microsoft.com/office/powerpoint/2010/main" val="71810873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B461C-8CF9-8F39-C1D6-D73021BEED27}"/>
              </a:ext>
            </a:extLst>
          </p:cNvPr>
          <p:cNvPicPr>
            <a:picLocks noChangeAspect="1"/>
          </p:cNvPicPr>
          <p:nvPr/>
        </p:nvPicPr>
        <p:blipFill>
          <a:blip r:embed="rId2"/>
          <a:stretch>
            <a:fillRect/>
          </a:stretch>
        </p:blipFill>
        <p:spPr>
          <a:xfrm>
            <a:off x="182880" y="226423"/>
            <a:ext cx="11608526" cy="6631577"/>
          </a:xfrm>
          <a:prstGeom prst="rect">
            <a:avLst/>
          </a:prstGeom>
        </p:spPr>
      </p:pic>
    </p:spTree>
    <p:extLst>
      <p:ext uri="{BB962C8B-B14F-4D97-AF65-F5344CB8AC3E}">
        <p14:creationId xmlns:p14="http://schemas.microsoft.com/office/powerpoint/2010/main" val="8614288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83D768-41BC-5135-D2BF-4763933D1AF6}"/>
              </a:ext>
            </a:extLst>
          </p:cNvPr>
          <p:cNvSpPr txBox="1"/>
          <p:nvPr/>
        </p:nvSpPr>
        <p:spPr>
          <a:xfrm>
            <a:off x="531222" y="511688"/>
            <a:ext cx="11268892" cy="5262979"/>
          </a:xfrm>
          <a:prstGeom prst="rect">
            <a:avLst/>
          </a:prstGeom>
          <a:noFill/>
        </p:spPr>
        <p:txBody>
          <a:bodyPr wrap="square">
            <a:spAutoFit/>
          </a:bodyPr>
          <a:lstStyle/>
          <a:p>
            <a:r>
              <a:rPr lang="en-US" sz="2800" b="1" dirty="0"/>
              <a:t>Conditions for optimality: Admissibility and consistency</a:t>
            </a:r>
          </a:p>
          <a:p>
            <a:endParaRPr lang="en-US" sz="2800" dirty="0"/>
          </a:p>
          <a:p>
            <a:r>
              <a:rPr lang="en-US" sz="2800" dirty="0"/>
              <a:t>The first condition we require for optimality is that </a:t>
            </a:r>
            <a:r>
              <a:rPr lang="en-US" sz="2800" b="1" dirty="0"/>
              <a:t>h(n) be an admissible heuristic. </a:t>
            </a:r>
          </a:p>
          <a:p>
            <a:endParaRPr lang="en-US" sz="2800" dirty="0"/>
          </a:p>
          <a:p>
            <a:r>
              <a:rPr lang="en-US" sz="2800" dirty="0"/>
              <a:t>An </a:t>
            </a:r>
            <a:r>
              <a:rPr lang="en-US" sz="2800" b="1" dirty="0"/>
              <a:t>admissible heuristic is one that never overestimates the cost to reach the goal. </a:t>
            </a:r>
          </a:p>
          <a:p>
            <a:endParaRPr lang="en-US" sz="2800" b="1" dirty="0"/>
          </a:p>
          <a:p>
            <a:r>
              <a:rPr lang="en-US" sz="2800" dirty="0"/>
              <a:t>Because </a:t>
            </a:r>
            <a:r>
              <a:rPr lang="en-US" sz="2800" b="1" dirty="0"/>
              <a:t>g(n) is the actual cost to reach n along the current path</a:t>
            </a:r>
            <a:r>
              <a:rPr lang="en-US" sz="2800" dirty="0"/>
              <a:t>, and </a:t>
            </a:r>
          </a:p>
          <a:p>
            <a:r>
              <a:rPr lang="en-US" sz="2800" dirty="0"/>
              <a:t>f(n) = g(n) + h(n), we have as an</a:t>
            </a:r>
          </a:p>
          <a:p>
            <a:r>
              <a:rPr lang="en-US" sz="2800" dirty="0"/>
              <a:t>immediate </a:t>
            </a:r>
            <a:r>
              <a:rPr lang="en-US" sz="2800" b="1" dirty="0"/>
              <a:t>consequence that f(n) never overestimates the true cost of a solution along the current path through n</a:t>
            </a:r>
            <a:endParaRPr lang="en-IN" sz="2800" b="1" dirty="0"/>
          </a:p>
        </p:txBody>
      </p:sp>
    </p:spTree>
    <p:extLst>
      <p:ext uri="{BB962C8B-B14F-4D97-AF65-F5344CB8AC3E}">
        <p14:creationId xmlns:p14="http://schemas.microsoft.com/office/powerpoint/2010/main" val="196963336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28B907-472C-4F1D-A0F2-2A622910E7BB}"/>
              </a:ext>
            </a:extLst>
          </p:cNvPr>
          <p:cNvPicPr>
            <a:picLocks noChangeAspect="1"/>
          </p:cNvPicPr>
          <p:nvPr/>
        </p:nvPicPr>
        <p:blipFill>
          <a:blip r:embed="rId2"/>
          <a:stretch>
            <a:fillRect/>
          </a:stretch>
        </p:blipFill>
        <p:spPr>
          <a:xfrm>
            <a:off x="513571" y="775917"/>
            <a:ext cx="11164858" cy="5306165"/>
          </a:xfrm>
          <a:prstGeom prst="rect">
            <a:avLst/>
          </a:prstGeom>
        </p:spPr>
      </p:pic>
    </p:spTree>
    <p:extLst>
      <p:ext uri="{BB962C8B-B14F-4D97-AF65-F5344CB8AC3E}">
        <p14:creationId xmlns:p14="http://schemas.microsoft.com/office/powerpoint/2010/main" val="81079346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016632-6217-4234-9EFF-891CE91F6C6E}"/>
              </a:ext>
            </a:extLst>
          </p:cNvPr>
          <p:cNvPicPr>
            <a:picLocks noChangeAspect="1"/>
          </p:cNvPicPr>
          <p:nvPr/>
        </p:nvPicPr>
        <p:blipFill>
          <a:blip r:embed="rId2"/>
          <a:stretch>
            <a:fillRect/>
          </a:stretch>
        </p:blipFill>
        <p:spPr>
          <a:xfrm>
            <a:off x="89692" y="423333"/>
            <a:ext cx="5312624" cy="2658535"/>
          </a:xfrm>
          <a:prstGeom prst="rect">
            <a:avLst/>
          </a:prstGeom>
        </p:spPr>
      </p:pic>
      <p:pic>
        <p:nvPicPr>
          <p:cNvPr id="5" name="Picture 4">
            <a:extLst>
              <a:ext uri="{FF2B5EF4-FFF2-40B4-BE49-F238E27FC236}">
                <a16:creationId xmlns:a16="http://schemas.microsoft.com/office/drawing/2014/main" id="{6E27F05B-5807-4473-8853-318AC7D2F74D}"/>
              </a:ext>
            </a:extLst>
          </p:cNvPr>
          <p:cNvPicPr>
            <a:picLocks noChangeAspect="1"/>
          </p:cNvPicPr>
          <p:nvPr/>
        </p:nvPicPr>
        <p:blipFill>
          <a:blip r:embed="rId3"/>
          <a:stretch>
            <a:fillRect/>
          </a:stretch>
        </p:blipFill>
        <p:spPr>
          <a:xfrm>
            <a:off x="5190067" y="3198664"/>
            <a:ext cx="6780510" cy="3504717"/>
          </a:xfrm>
          <a:prstGeom prst="rect">
            <a:avLst/>
          </a:prstGeom>
        </p:spPr>
      </p:pic>
    </p:spTree>
    <p:extLst>
      <p:ext uri="{BB962C8B-B14F-4D97-AF65-F5344CB8AC3E}">
        <p14:creationId xmlns:p14="http://schemas.microsoft.com/office/powerpoint/2010/main" val="308174511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F9C684-F4BD-4330-B064-E29E17C65942}"/>
              </a:ext>
            </a:extLst>
          </p:cNvPr>
          <p:cNvPicPr>
            <a:picLocks noChangeAspect="1"/>
          </p:cNvPicPr>
          <p:nvPr/>
        </p:nvPicPr>
        <p:blipFill>
          <a:blip r:embed="rId2"/>
          <a:stretch>
            <a:fillRect/>
          </a:stretch>
        </p:blipFill>
        <p:spPr>
          <a:xfrm>
            <a:off x="51544" y="313890"/>
            <a:ext cx="6373025" cy="3284443"/>
          </a:xfrm>
          <a:prstGeom prst="rect">
            <a:avLst/>
          </a:prstGeom>
        </p:spPr>
      </p:pic>
      <p:pic>
        <p:nvPicPr>
          <p:cNvPr id="5" name="Picture 4">
            <a:extLst>
              <a:ext uri="{FF2B5EF4-FFF2-40B4-BE49-F238E27FC236}">
                <a16:creationId xmlns:a16="http://schemas.microsoft.com/office/drawing/2014/main" id="{63A51E8C-98C8-4990-99C1-0A837F824CF1}"/>
              </a:ext>
            </a:extLst>
          </p:cNvPr>
          <p:cNvPicPr>
            <a:picLocks noChangeAspect="1"/>
          </p:cNvPicPr>
          <p:nvPr/>
        </p:nvPicPr>
        <p:blipFill>
          <a:blip r:embed="rId3"/>
          <a:stretch>
            <a:fillRect/>
          </a:stretch>
        </p:blipFill>
        <p:spPr>
          <a:xfrm>
            <a:off x="6096000" y="3429000"/>
            <a:ext cx="5977771" cy="3200846"/>
          </a:xfrm>
          <a:prstGeom prst="rect">
            <a:avLst/>
          </a:prstGeom>
        </p:spPr>
      </p:pic>
    </p:spTree>
    <p:extLst>
      <p:ext uri="{BB962C8B-B14F-4D97-AF65-F5344CB8AC3E}">
        <p14:creationId xmlns:p14="http://schemas.microsoft.com/office/powerpoint/2010/main" val="150134609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219D12-BC62-407A-866F-0DA8BA5D61E6}"/>
              </a:ext>
            </a:extLst>
          </p:cNvPr>
          <p:cNvPicPr>
            <a:picLocks noChangeAspect="1"/>
          </p:cNvPicPr>
          <p:nvPr/>
        </p:nvPicPr>
        <p:blipFill>
          <a:blip r:embed="rId2"/>
          <a:stretch>
            <a:fillRect/>
          </a:stretch>
        </p:blipFill>
        <p:spPr>
          <a:xfrm>
            <a:off x="165860" y="66205"/>
            <a:ext cx="11860280" cy="6725589"/>
          </a:xfrm>
          <a:prstGeom prst="rect">
            <a:avLst/>
          </a:prstGeom>
        </p:spPr>
      </p:pic>
    </p:spTree>
    <p:extLst>
      <p:ext uri="{BB962C8B-B14F-4D97-AF65-F5344CB8AC3E}">
        <p14:creationId xmlns:p14="http://schemas.microsoft.com/office/powerpoint/2010/main" val="363918836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50F422-75F4-4FC0-BA36-E4B94AD9D88C}"/>
              </a:ext>
            </a:extLst>
          </p:cNvPr>
          <p:cNvPicPr>
            <a:picLocks noChangeAspect="1"/>
          </p:cNvPicPr>
          <p:nvPr/>
        </p:nvPicPr>
        <p:blipFill>
          <a:blip r:embed="rId2"/>
          <a:stretch>
            <a:fillRect/>
          </a:stretch>
        </p:blipFill>
        <p:spPr>
          <a:xfrm>
            <a:off x="89649" y="418680"/>
            <a:ext cx="12012701" cy="6020640"/>
          </a:xfrm>
          <a:prstGeom prst="rect">
            <a:avLst/>
          </a:prstGeom>
        </p:spPr>
      </p:pic>
    </p:spTree>
    <p:extLst>
      <p:ext uri="{BB962C8B-B14F-4D97-AF65-F5344CB8AC3E}">
        <p14:creationId xmlns:p14="http://schemas.microsoft.com/office/powerpoint/2010/main" val="234765928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CF8473-00B5-4E6C-BF06-18D549BC504E}"/>
              </a:ext>
            </a:extLst>
          </p:cNvPr>
          <p:cNvPicPr>
            <a:picLocks noChangeAspect="1"/>
          </p:cNvPicPr>
          <p:nvPr/>
        </p:nvPicPr>
        <p:blipFill>
          <a:blip r:embed="rId2"/>
          <a:stretch>
            <a:fillRect/>
          </a:stretch>
        </p:blipFill>
        <p:spPr>
          <a:xfrm>
            <a:off x="1643704" y="1879601"/>
            <a:ext cx="9332722" cy="2395123"/>
          </a:xfrm>
          <a:prstGeom prst="rect">
            <a:avLst/>
          </a:prstGeom>
        </p:spPr>
      </p:pic>
    </p:spTree>
    <p:extLst>
      <p:ext uri="{BB962C8B-B14F-4D97-AF65-F5344CB8AC3E}">
        <p14:creationId xmlns:p14="http://schemas.microsoft.com/office/powerpoint/2010/main" val="288341031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052CDC-0B10-4D81-9041-137DC005F4FB}"/>
              </a:ext>
            </a:extLst>
          </p:cNvPr>
          <p:cNvPicPr>
            <a:picLocks noChangeAspect="1"/>
          </p:cNvPicPr>
          <p:nvPr/>
        </p:nvPicPr>
        <p:blipFill>
          <a:blip r:embed="rId2"/>
          <a:stretch>
            <a:fillRect/>
          </a:stretch>
        </p:blipFill>
        <p:spPr>
          <a:xfrm>
            <a:off x="89649" y="271022"/>
            <a:ext cx="12012701" cy="6315956"/>
          </a:xfrm>
          <a:prstGeom prst="rect">
            <a:avLst/>
          </a:prstGeom>
        </p:spPr>
      </p:pic>
    </p:spTree>
    <p:extLst>
      <p:ext uri="{BB962C8B-B14F-4D97-AF65-F5344CB8AC3E}">
        <p14:creationId xmlns:p14="http://schemas.microsoft.com/office/powerpoint/2010/main" val="1823221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1"/>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800"/>
            </a:pPr>
            <a:r>
              <a:rPr lang="en-US">
                <a:solidFill>
                  <a:srgbClr val="000000"/>
                </a:solidFill>
                <a:latin typeface="Calibri"/>
                <a:ea typeface="Calibri"/>
                <a:cs typeface="Calibri"/>
                <a:sym typeface="Calibri"/>
              </a:rPr>
              <a:t>Economics</a:t>
            </a:r>
            <a:endParaRPr/>
          </a:p>
        </p:txBody>
      </p:sp>
      <p:sp>
        <p:nvSpPr>
          <p:cNvPr id="227" name="Google Shape;227;p31"/>
          <p:cNvSpPr txBox="1">
            <a:spLocks noGrp="1"/>
          </p:cNvSpPr>
          <p:nvPr>
            <p:ph type="body" idx="1"/>
          </p:nvPr>
        </p:nvSpPr>
        <p:spPr>
          <a:xfrm>
            <a:off x="1981200" y="1600200"/>
            <a:ext cx="8229600" cy="4525962"/>
          </a:xfrm>
          <a:prstGeom prst="rect">
            <a:avLst/>
          </a:prstGeom>
          <a:noFill/>
          <a:ln>
            <a:noFill/>
          </a:ln>
        </p:spPr>
        <p:txBody>
          <a:bodyPr spcFirstLastPara="1" vert="horz" wrap="square" lIns="91425" tIns="45700" rIns="91425" bIns="45700" rtlCol="0" anchor="t" anchorCtr="0">
            <a:normAutofit/>
          </a:bodyPr>
          <a:lstStyle/>
          <a:p>
            <a:pPr marL="342900" indent="-342900">
              <a:lnSpc>
                <a:spcPct val="80000"/>
              </a:lnSpc>
              <a:spcBef>
                <a:spcPts val="0"/>
              </a:spcBef>
              <a:buClr>
                <a:srgbClr val="000000"/>
              </a:buClr>
              <a:buSzPts val="1800"/>
              <a:buFont typeface="Arial"/>
              <a:buChar char="•"/>
            </a:pPr>
            <a:r>
              <a:rPr lang="en-US" sz="3000">
                <a:solidFill>
                  <a:srgbClr val="000000"/>
                </a:solidFill>
                <a:latin typeface="Calibri"/>
                <a:ea typeface="Calibri"/>
                <a:cs typeface="Calibri"/>
                <a:sym typeface="Calibri"/>
              </a:rPr>
              <a:t>How should we make decisions so as to maximize payoff?</a:t>
            </a:r>
            <a:endParaRPr/>
          </a:p>
          <a:p>
            <a:pPr marL="342900" indent="-342900">
              <a:lnSpc>
                <a:spcPct val="80000"/>
              </a:lnSpc>
              <a:spcBef>
                <a:spcPts val="500"/>
              </a:spcBef>
              <a:buClr>
                <a:srgbClr val="000000"/>
              </a:buClr>
              <a:buSzPts val="1800"/>
              <a:buFont typeface="Arial"/>
              <a:buChar char="•"/>
            </a:pPr>
            <a:r>
              <a:rPr lang="en-US" sz="3000">
                <a:solidFill>
                  <a:srgbClr val="000000"/>
                </a:solidFill>
                <a:latin typeface="Calibri"/>
                <a:ea typeface="Calibri"/>
                <a:cs typeface="Calibri"/>
                <a:sym typeface="Calibri"/>
              </a:rPr>
              <a:t>How should we do this when others may not go along?</a:t>
            </a:r>
            <a:endParaRPr/>
          </a:p>
          <a:p>
            <a:pPr marL="342900" indent="-342900">
              <a:lnSpc>
                <a:spcPct val="80000"/>
              </a:lnSpc>
              <a:spcBef>
                <a:spcPts val="500"/>
              </a:spcBef>
              <a:buClr>
                <a:srgbClr val="000000"/>
              </a:buClr>
              <a:buSzPts val="1800"/>
              <a:buFont typeface="Arial"/>
              <a:buChar char="•"/>
            </a:pPr>
            <a:r>
              <a:rPr lang="en-US" sz="3000">
                <a:solidFill>
                  <a:srgbClr val="000000"/>
                </a:solidFill>
                <a:latin typeface="Calibri"/>
                <a:ea typeface="Calibri"/>
                <a:cs typeface="Calibri"/>
                <a:sym typeface="Calibri"/>
              </a:rPr>
              <a:t>How should we do this when the payoff may be far in the future?</a:t>
            </a:r>
            <a:endParaRPr/>
          </a:p>
          <a:p>
            <a:pPr marL="742950" lvl="1" indent="-285750">
              <a:lnSpc>
                <a:spcPct val="80000"/>
              </a:lnSpc>
              <a:buClr>
                <a:srgbClr val="000000"/>
              </a:buClr>
              <a:buSzPts val="1800"/>
              <a:buFont typeface="Arial"/>
              <a:buChar char="–"/>
            </a:pPr>
            <a:r>
              <a:rPr lang="en-US" sz="2600">
                <a:solidFill>
                  <a:srgbClr val="000000"/>
                </a:solidFill>
                <a:latin typeface="Calibri"/>
                <a:ea typeface="Calibri"/>
                <a:cs typeface="Calibri"/>
                <a:sym typeface="Calibri"/>
              </a:rPr>
              <a:t>Utility</a:t>
            </a:r>
            <a:endParaRPr/>
          </a:p>
          <a:p>
            <a:pPr marL="742950" lvl="1" indent="-285750">
              <a:lnSpc>
                <a:spcPct val="80000"/>
              </a:lnSpc>
              <a:buClr>
                <a:srgbClr val="000000"/>
              </a:buClr>
              <a:buSzPts val="1800"/>
              <a:buFont typeface="Arial"/>
              <a:buChar char="–"/>
            </a:pPr>
            <a:r>
              <a:rPr lang="en-US" sz="2600">
                <a:solidFill>
                  <a:srgbClr val="000000"/>
                </a:solidFill>
                <a:latin typeface="Calibri"/>
                <a:ea typeface="Calibri"/>
                <a:cs typeface="Calibri"/>
                <a:sym typeface="Calibri"/>
              </a:rPr>
              <a:t>Decision Theory</a:t>
            </a:r>
            <a:endParaRPr/>
          </a:p>
          <a:p>
            <a:pPr marL="742950" lvl="1" indent="-285750">
              <a:lnSpc>
                <a:spcPct val="80000"/>
              </a:lnSpc>
              <a:buClr>
                <a:srgbClr val="000000"/>
              </a:buClr>
              <a:buSzPts val="1800"/>
              <a:buFont typeface="Arial"/>
              <a:buChar char="–"/>
            </a:pPr>
            <a:r>
              <a:rPr lang="en-US" sz="2600">
                <a:solidFill>
                  <a:srgbClr val="000000"/>
                </a:solidFill>
                <a:latin typeface="Calibri"/>
                <a:ea typeface="Calibri"/>
                <a:cs typeface="Calibri"/>
                <a:sym typeface="Calibri"/>
              </a:rPr>
              <a:t>Game Theory</a:t>
            </a:r>
            <a:endParaRPr/>
          </a:p>
          <a:p>
            <a:pPr marL="742950" lvl="1" indent="-285750">
              <a:lnSpc>
                <a:spcPct val="80000"/>
              </a:lnSpc>
              <a:buClr>
                <a:srgbClr val="000000"/>
              </a:buClr>
              <a:buSzPts val="1800"/>
              <a:buFont typeface="Arial"/>
              <a:buChar char="–"/>
            </a:pPr>
            <a:r>
              <a:rPr lang="en-US" sz="2600">
                <a:solidFill>
                  <a:srgbClr val="000000"/>
                </a:solidFill>
                <a:latin typeface="Calibri"/>
                <a:ea typeface="Calibri"/>
                <a:cs typeface="Calibri"/>
                <a:sym typeface="Calibri"/>
              </a:rPr>
              <a:t>Operations Research</a:t>
            </a:r>
            <a:endParaRPr/>
          </a:p>
          <a:p>
            <a:pPr marL="742950" lvl="1" indent="-285750">
              <a:lnSpc>
                <a:spcPct val="80000"/>
              </a:lnSpc>
              <a:buClr>
                <a:srgbClr val="000000"/>
              </a:buClr>
              <a:buSzPts val="1800"/>
              <a:buFont typeface="Arial"/>
              <a:buChar char="–"/>
            </a:pPr>
            <a:r>
              <a:rPr lang="en-US" sz="2600">
                <a:solidFill>
                  <a:srgbClr val="000000"/>
                </a:solidFill>
                <a:latin typeface="Calibri"/>
                <a:ea typeface="Calibri"/>
                <a:cs typeface="Calibri"/>
                <a:sym typeface="Calibri"/>
              </a:rPr>
              <a:t>Satisficing – good decision</a:t>
            </a:r>
            <a:endParaRPr/>
          </a:p>
        </p:txBody>
      </p:sp>
      <p:sp>
        <p:nvSpPr>
          <p:cNvPr id="228" name="Google Shape;228;p31"/>
          <p:cNvSpPr txBox="1"/>
          <p:nvPr/>
        </p:nvSpPr>
        <p:spPr>
          <a:xfrm>
            <a:off x="4648200" y="6356351"/>
            <a:ext cx="2895600" cy="365125"/>
          </a:xfrm>
          <a:prstGeom prst="rect">
            <a:avLst/>
          </a:prstGeom>
          <a:noFill/>
          <a:ln>
            <a:noFill/>
          </a:ln>
        </p:spPr>
        <p:txBody>
          <a:bodyPr spcFirstLastPara="1" wrap="square" lIns="91425" tIns="45700" rIns="91425" bIns="45700" anchor="ctr" anchorCtr="0">
            <a:noAutofit/>
          </a:bodyPr>
          <a:lstStyle/>
          <a:p>
            <a:pPr algn="ctr">
              <a:buClr>
                <a:srgbClr val="888888"/>
              </a:buClr>
              <a:buSzPts val="1200"/>
            </a:pPr>
            <a:r>
              <a:rPr lang="en-US" sz="1200">
                <a:solidFill>
                  <a:srgbClr val="888888"/>
                </a:solidFill>
                <a:latin typeface="Calibri"/>
                <a:ea typeface="Calibri"/>
                <a:cs typeface="Calibri"/>
                <a:sym typeface="Calibri"/>
              </a:rPr>
              <a:t>AI</a:t>
            </a:r>
            <a:endParaRPr/>
          </a:p>
        </p:txBody>
      </p:sp>
      <p:sp>
        <p:nvSpPr>
          <p:cNvPr id="229" name="Google Shape;229;p31"/>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888888"/>
              </a:buClr>
              <a:buSzPts val="1200"/>
            </a:pPr>
            <a:fld id="{00000000-1234-1234-1234-123412341234}" type="slidenum">
              <a:rPr lang="en-US" sz="1200">
                <a:solidFill>
                  <a:srgbClr val="888888"/>
                </a:solidFill>
                <a:latin typeface="Calibri"/>
                <a:ea typeface="Calibri"/>
                <a:cs typeface="Calibri"/>
                <a:sym typeface="Calibri"/>
              </a:rPr>
              <a:pPr algn="r">
                <a:buClr>
                  <a:srgbClr val="888888"/>
                </a:buClr>
                <a:buSzPts val="1200"/>
              </a:pPr>
              <a:t>22</a:t>
            </a:fld>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AFD5CA-253A-28DF-9F74-A81A92658A51}"/>
              </a:ext>
            </a:extLst>
          </p:cNvPr>
          <p:cNvPicPr>
            <a:picLocks noChangeAspect="1"/>
          </p:cNvPicPr>
          <p:nvPr/>
        </p:nvPicPr>
        <p:blipFill>
          <a:blip r:embed="rId2"/>
          <a:stretch>
            <a:fillRect/>
          </a:stretch>
        </p:blipFill>
        <p:spPr>
          <a:xfrm>
            <a:off x="358435" y="651765"/>
            <a:ext cx="4683827" cy="2895857"/>
          </a:xfrm>
          <a:prstGeom prst="rect">
            <a:avLst/>
          </a:prstGeom>
        </p:spPr>
      </p:pic>
      <p:pic>
        <p:nvPicPr>
          <p:cNvPr id="7" name="Picture 6">
            <a:extLst>
              <a:ext uri="{FF2B5EF4-FFF2-40B4-BE49-F238E27FC236}">
                <a16:creationId xmlns:a16="http://schemas.microsoft.com/office/drawing/2014/main" id="{605E52D5-F45D-3B04-5A76-AE4DEE796A67}"/>
              </a:ext>
            </a:extLst>
          </p:cNvPr>
          <p:cNvPicPr>
            <a:picLocks noChangeAspect="1"/>
          </p:cNvPicPr>
          <p:nvPr/>
        </p:nvPicPr>
        <p:blipFill>
          <a:blip r:embed="rId3"/>
          <a:stretch>
            <a:fillRect/>
          </a:stretch>
        </p:blipFill>
        <p:spPr>
          <a:xfrm>
            <a:off x="5460811" y="781824"/>
            <a:ext cx="6094077" cy="2074587"/>
          </a:xfrm>
          <a:prstGeom prst="rect">
            <a:avLst/>
          </a:prstGeom>
        </p:spPr>
      </p:pic>
      <p:pic>
        <p:nvPicPr>
          <p:cNvPr id="9" name="Picture 8">
            <a:extLst>
              <a:ext uri="{FF2B5EF4-FFF2-40B4-BE49-F238E27FC236}">
                <a16:creationId xmlns:a16="http://schemas.microsoft.com/office/drawing/2014/main" id="{DA4D70F9-C09F-B8B6-BE79-0DCE345632D9}"/>
              </a:ext>
            </a:extLst>
          </p:cNvPr>
          <p:cNvPicPr>
            <a:picLocks noChangeAspect="1"/>
          </p:cNvPicPr>
          <p:nvPr/>
        </p:nvPicPr>
        <p:blipFill>
          <a:blip r:embed="rId4"/>
          <a:stretch>
            <a:fillRect/>
          </a:stretch>
        </p:blipFill>
        <p:spPr>
          <a:xfrm>
            <a:off x="782598" y="4238834"/>
            <a:ext cx="5156647" cy="2438525"/>
          </a:xfrm>
          <a:prstGeom prst="rect">
            <a:avLst/>
          </a:prstGeom>
        </p:spPr>
      </p:pic>
      <p:sp>
        <p:nvSpPr>
          <p:cNvPr id="10" name="TextBox 9">
            <a:extLst>
              <a:ext uri="{FF2B5EF4-FFF2-40B4-BE49-F238E27FC236}">
                <a16:creationId xmlns:a16="http://schemas.microsoft.com/office/drawing/2014/main" id="{F82AC221-B1A6-2F46-3286-B268683C3A27}"/>
              </a:ext>
            </a:extLst>
          </p:cNvPr>
          <p:cNvSpPr txBox="1"/>
          <p:nvPr/>
        </p:nvSpPr>
        <p:spPr>
          <a:xfrm>
            <a:off x="879566" y="27816"/>
            <a:ext cx="2211977" cy="369332"/>
          </a:xfrm>
          <a:prstGeom prst="rect">
            <a:avLst/>
          </a:prstGeom>
          <a:noFill/>
        </p:spPr>
        <p:txBody>
          <a:bodyPr wrap="square" rtlCol="0">
            <a:spAutoFit/>
          </a:bodyPr>
          <a:lstStyle/>
          <a:p>
            <a:r>
              <a:rPr lang="en-IN" dirty="0"/>
              <a:t>Underestimation</a:t>
            </a:r>
          </a:p>
        </p:txBody>
      </p:sp>
      <p:sp>
        <p:nvSpPr>
          <p:cNvPr id="11" name="TextBox 10">
            <a:extLst>
              <a:ext uri="{FF2B5EF4-FFF2-40B4-BE49-F238E27FC236}">
                <a16:creationId xmlns:a16="http://schemas.microsoft.com/office/drawing/2014/main" id="{61283E38-CDE8-1F6F-2DF6-18CE232679B1}"/>
              </a:ext>
            </a:extLst>
          </p:cNvPr>
          <p:cNvSpPr txBox="1"/>
          <p:nvPr/>
        </p:nvSpPr>
        <p:spPr>
          <a:xfrm>
            <a:off x="879566" y="3840480"/>
            <a:ext cx="2899954" cy="369332"/>
          </a:xfrm>
          <a:prstGeom prst="rect">
            <a:avLst/>
          </a:prstGeom>
          <a:noFill/>
        </p:spPr>
        <p:txBody>
          <a:bodyPr wrap="square" rtlCol="0">
            <a:spAutoFit/>
          </a:bodyPr>
          <a:lstStyle/>
          <a:p>
            <a:r>
              <a:rPr lang="en-IN" dirty="0"/>
              <a:t>Overestimation</a:t>
            </a:r>
          </a:p>
        </p:txBody>
      </p:sp>
      <p:sp>
        <p:nvSpPr>
          <p:cNvPr id="12" name="TextBox 11">
            <a:extLst>
              <a:ext uri="{FF2B5EF4-FFF2-40B4-BE49-F238E27FC236}">
                <a16:creationId xmlns:a16="http://schemas.microsoft.com/office/drawing/2014/main" id="{1E90D25A-66D9-35B0-6F5C-6DBDB580FD15}"/>
              </a:ext>
            </a:extLst>
          </p:cNvPr>
          <p:cNvSpPr txBox="1"/>
          <p:nvPr/>
        </p:nvSpPr>
        <p:spPr>
          <a:xfrm>
            <a:off x="7454537" y="5088764"/>
            <a:ext cx="2037805" cy="523220"/>
          </a:xfrm>
          <a:prstGeom prst="rect">
            <a:avLst/>
          </a:prstGeom>
          <a:noFill/>
        </p:spPr>
        <p:txBody>
          <a:bodyPr wrap="square" rtlCol="0">
            <a:spAutoFit/>
          </a:bodyPr>
          <a:lstStyle/>
          <a:p>
            <a:r>
              <a:rPr lang="en-IN" sz="2800" dirty="0"/>
              <a:t>5&gt;4</a:t>
            </a:r>
          </a:p>
        </p:txBody>
      </p:sp>
    </p:spTree>
    <p:extLst>
      <p:ext uri="{BB962C8B-B14F-4D97-AF65-F5344CB8AC3E}">
        <p14:creationId xmlns:p14="http://schemas.microsoft.com/office/powerpoint/2010/main" val="404559667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656094-2EB2-499F-9FA5-8422CB10C1F5}"/>
              </a:ext>
            </a:extLst>
          </p:cNvPr>
          <p:cNvPicPr>
            <a:picLocks noChangeAspect="1"/>
          </p:cNvPicPr>
          <p:nvPr/>
        </p:nvPicPr>
        <p:blipFill>
          <a:blip r:embed="rId2"/>
          <a:stretch>
            <a:fillRect/>
          </a:stretch>
        </p:blipFill>
        <p:spPr>
          <a:xfrm>
            <a:off x="27728" y="332943"/>
            <a:ext cx="11952605" cy="6192114"/>
          </a:xfrm>
          <a:prstGeom prst="rect">
            <a:avLst/>
          </a:prstGeom>
        </p:spPr>
      </p:pic>
    </p:spTree>
    <p:extLst>
      <p:ext uri="{BB962C8B-B14F-4D97-AF65-F5344CB8AC3E}">
        <p14:creationId xmlns:p14="http://schemas.microsoft.com/office/powerpoint/2010/main" val="123404686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8215A-E2E8-43B6-91E1-07CF641DC96C}"/>
              </a:ext>
            </a:extLst>
          </p:cNvPr>
          <p:cNvPicPr>
            <a:picLocks noChangeAspect="1"/>
          </p:cNvPicPr>
          <p:nvPr/>
        </p:nvPicPr>
        <p:blipFill>
          <a:blip r:embed="rId2"/>
          <a:stretch>
            <a:fillRect/>
          </a:stretch>
        </p:blipFill>
        <p:spPr>
          <a:xfrm>
            <a:off x="18202" y="332943"/>
            <a:ext cx="12155596" cy="6192114"/>
          </a:xfrm>
          <a:prstGeom prst="rect">
            <a:avLst/>
          </a:prstGeom>
        </p:spPr>
      </p:pic>
    </p:spTree>
    <p:extLst>
      <p:ext uri="{BB962C8B-B14F-4D97-AF65-F5344CB8AC3E}">
        <p14:creationId xmlns:p14="http://schemas.microsoft.com/office/powerpoint/2010/main" val="25491860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4F11CB-A742-1D6C-5429-5E41C938C98C}"/>
              </a:ext>
            </a:extLst>
          </p:cNvPr>
          <p:cNvSpPr txBox="1"/>
          <p:nvPr/>
        </p:nvSpPr>
        <p:spPr>
          <a:xfrm>
            <a:off x="548640" y="322945"/>
            <a:ext cx="10511246" cy="4401205"/>
          </a:xfrm>
          <a:prstGeom prst="rect">
            <a:avLst/>
          </a:prstGeom>
          <a:noFill/>
        </p:spPr>
        <p:txBody>
          <a:bodyPr wrap="square">
            <a:spAutoFit/>
          </a:bodyPr>
          <a:lstStyle/>
          <a:p>
            <a:r>
              <a:rPr lang="en-US" sz="2800" dirty="0"/>
              <a:t>Optimality of A* - Under what condition is A* optimal</a:t>
            </a:r>
          </a:p>
          <a:p>
            <a:endParaRPr lang="en-US" sz="2800" dirty="0"/>
          </a:p>
          <a:p>
            <a:r>
              <a:rPr lang="en-US" sz="2800" dirty="0"/>
              <a:t>A∗ has the following properties: </a:t>
            </a:r>
          </a:p>
          <a:p>
            <a:endParaRPr lang="en-US" sz="2800" dirty="0"/>
          </a:p>
          <a:p>
            <a:r>
              <a:rPr lang="en-US" sz="2800" dirty="0"/>
              <a:t>The tree-search version of A∗ is optimal if h(n) is admissible, </a:t>
            </a:r>
          </a:p>
          <a:p>
            <a:endParaRPr lang="en-US" sz="2800" dirty="0"/>
          </a:p>
          <a:p>
            <a:r>
              <a:rPr lang="en-US" sz="2800" dirty="0"/>
              <a:t>while the graph-search version is optimal if h(n) is consistent.</a:t>
            </a:r>
          </a:p>
          <a:p>
            <a:endParaRPr lang="en-US" sz="2800" dirty="0"/>
          </a:p>
          <a:p>
            <a:r>
              <a:rPr lang="en-US" sz="2800" dirty="0"/>
              <a:t>The first step is to establish the following: if h(n) is consistent, then the values of f(n) along any path are nondecreasing</a:t>
            </a:r>
            <a:endParaRPr lang="en-IN" sz="2800" dirty="0"/>
          </a:p>
        </p:txBody>
      </p:sp>
    </p:spTree>
    <p:extLst>
      <p:ext uri="{BB962C8B-B14F-4D97-AF65-F5344CB8AC3E}">
        <p14:creationId xmlns:p14="http://schemas.microsoft.com/office/powerpoint/2010/main" val="89838650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E6EF82-597B-5F8F-C69B-1F7B0E32F0EC}"/>
              </a:ext>
            </a:extLst>
          </p:cNvPr>
          <p:cNvPicPr>
            <a:picLocks noChangeAspect="1"/>
          </p:cNvPicPr>
          <p:nvPr/>
        </p:nvPicPr>
        <p:blipFill>
          <a:blip r:embed="rId2"/>
          <a:stretch>
            <a:fillRect/>
          </a:stretch>
        </p:blipFill>
        <p:spPr>
          <a:xfrm>
            <a:off x="287612" y="602305"/>
            <a:ext cx="5207268" cy="1473276"/>
          </a:xfrm>
          <a:prstGeom prst="rect">
            <a:avLst/>
          </a:prstGeom>
        </p:spPr>
      </p:pic>
      <p:pic>
        <p:nvPicPr>
          <p:cNvPr id="5" name="Picture 4">
            <a:extLst>
              <a:ext uri="{FF2B5EF4-FFF2-40B4-BE49-F238E27FC236}">
                <a16:creationId xmlns:a16="http://schemas.microsoft.com/office/drawing/2014/main" id="{C9D5F1E7-30AB-4752-82FF-A2C996DFCF0A}"/>
              </a:ext>
            </a:extLst>
          </p:cNvPr>
          <p:cNvPicPr>
            <a:picLocks noChangeAspect="1"/>
          </p:cNvPicPr>
          <p:nvPr/>
        </p:nvPicPr>
        <p:blipFill>
          <a:blip r:embed="rId3"/>
          <a:stretch>
            <a:fillRect/>
          </a:stretch>
        </p:blipFill>
        <p:spPr>
          <a:xfrm>
            <a:off x="605971" y="2075581"/>
            <a:ext cx="10053562" cy="4698500"/>
          </a:xfrm>
          <a:prstGeom prst="rect">
            <a:avLst/>
          </a:prstGeom>
        </p:spPr>
      </p:pic>
    </p:spTree>
    <p:extLst>
      <p:ext uri="{BB962C8B-B14F-4D97-AF65-F5344CB8AC3E}">
        <p14:creationId xmlns:p14="http://schemas.microsoft.com/office/powerpoint/2010/main" val="297236688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9F9CD1-3819-CF60-0D4E-28D216F6E85F}"/>
              </a:ext>
            </a:extLst>
          </p:cNvPr>
          <p:cNvPicPr>
            <a:picLocks noChangeAspect="1"/>
          </p:cNvPicPr>
          <p:nvPr/>
        </p:nvPicPr>
        <p:blipFill>
          <a:blip r:embed="rId2"/>
          <a:stretch>
            <a:fillRect/>
          </a:stretch>
        </p:blipFill>
        <p:spPr>
          <a:xfrm>
            <a:off x="577552" y="550251"/>
            <a:ext cx="5856227" cy="4004815"/>
          </a:xfrm>
          <a:prstGeom prst="rect">
            <a:avLst/>
          </a:prstGeom>
        </p:spPr>
      </p:pic>
      <p:pic>
        <p:nvPicPr>
          <p:cNvPr id="5" name="Picture 4">
            <a:extLst>
              <a:ext uri="{FF2B5EF4-FFF2-40B4-BE49-F238E27FC236}">
                <a16:creationId xmlns:a16="http://schemas.microsoft.com/office/drawing/2014/main" id="{ACC846E8-406C-6E9F-1DE9-4F003811EB1D}"/>
              </a:ext>
            </a:extLst>
          </p:cNvPr>
          <p:cNvPicPr>
            <a:picLocks noChangeAspect="1"/>
          </p:cNvPicPr>
          <p:nvPr/>
        </p:nvPicPr>
        <p:blipFill>
          <a:blip r:embed="rId3"/>
          <a:stretch>
            <a:fillRect/>
          </a:stretch>
        </p:blipFill>
        <p:spPr>
          <a:xfrm>
            <a:off x="6433779" y="3124200"/>
            <a:ext cx="5675833" cy="3733800"/>
          </a:xfrm>
          <a:prstGeom prst="rect">
            <a:avLst/>
          </a:prstGeom>
        </p:spPr>
      </p:pic>
    </p:spTree>
    <p:extLst>
      <p:ext uri="{BB962C8B-B14F-4D97-AF65-F5344CB8AC3E}">
        <p14:creationId xmlns:p14="http://schemas.microsoft.com/office/powerpoint/2010/main" val="295638064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68AEE5-2FB2-9661-743F-3ECF03399874}"/>
              </a:ext>
            </a:extLst>
          </p:cNvPr>
          <p:cNvPicPr>
            <a:picLocks noChangeAspect="1"/>
          </p:cNvPicPr>
          <p:nvPr/>
        </p:nvPicPr>
        <p:blipFill>
          <a:blip r:embed="rId2"/>
          <a:stretch>
            <a:fillRect/>
          </a:stretch>
        </p:blipFill>
        <p:spPr>
          <a:xfrm>
            <a:off x="136009" y="150486"/>
            <a:ext cx="5823825" cy="3147886"/>
          </a:xfrm>
          <a:prstGeom prst="rect">
            <a:avLst/>
          </a:prstGeom>
        </p:spPr>
      </p:pic>
      <p:pic>
        <p:nvPicPr>
          <p:cNvPr id="5" name="Picture 4">
            <a:extLst>
              <a:ext uri="{FF2B5EF4-FFF2-40B4-BE49-F238E27FC236}">
                <a16:creationId xmlns:a16="http://schemas.microsoft.com/office/drawing/2014/main" id="{45A5D94B-C143-6E18-1E11-F88F3B02EEE3}"/>
              </a:ext>
            </a:extLst>
          </p:cNvPr>
          <p:cNvPicPr>
            <a:picLocks noChangeAspect="1"/>
          </p:cNvPicPr>
          <p:nvPr/>
        </p:nvPicPr>
        <p:blipFill>
          <a:blip r:embed="rId3"/>
          <a:stretch>
            <a:fillRect/>
          </a:stretch>
        </p:blipFill>
        <p:spPr>
          <a:xfrm>
            <a:off x="5809626" y="3429000"/>
            <a:ext cx="6281341" cy="3399901"/>
          </a:xfrm>
          <a:prstGeom prst="rect">
            <a:avLst/>
          </a:prstGeom>
        </p:spPr>
      </p:pic>
      <p:sp>
        <p:nvSpPr>
          <p:cNvPr id="6" name="TextBox 5">
            <a:extLst>
              <a:ext uri="{FF2B5EF4-FFF2-40B4-BE49-F238E27FC236}">
                <a16:creationId xmlns:a16="http://schemas.microsoft.com/office/drawing/2014/main" id="{B22A9FEB-13BD-E8A9-04CB-9337C41B1B3E}"/>
              </a:ext>
            </a:extLst>
          </p:cNvPr>
          <p:cNvSpPr txBox="1"/>
          <p:nvPr/>
        </p:nvSpPr>
        <p:spPr>
          <a:xfrm>
            <a:off x="548640" y="4162697"/>
            <a:ext cx="3344091" cy="1477328"/>
          </a:xfrm>
          <a:prstGeom prst="rect">
            <a:avLst/>
          </a:prstGeom>
          <a:noFill/>
        </p:spPr>
        <p:txBody>
          <a:bodyPr wrap="square" rtlCol="0">
            <a:spAutoFit/>
          </a:bodyPr>
          <a:lstStyle/>
          <a:p>
            <a:r>
              <a:rPr lang="en-IN" dirty="0"/>
              <a:t>Along any path if we have a node N and if we have a successor N</a:t>
            </a:r>
            <a:r>
              <a:rPr lang="en-IN" baseline="30000" dirty="0"/>
              <a:t>1 </a:t>
            </a:r>
          </a:p>
          <a:p>
            <a:r>
              <a:rPr lang="en-IN" dirty="0"/>
              <a:t>Of N then the f value at N</a:t>
            </a:r>
            <a:r>
              <a:rPr lang="en-IN" baseline="30000" dirty="0"/>
              <a:t>1</a:t>
            </a:r>
            <a:r>
              <a:rPr lang="en-IN" dirty="0"/>
              <a:t> will be greater than or equal to the f value at node N. </a:t>
            </a:r>
          </a:p>
        </p:txBody>
      </p:sp>
    </p:spTree>
    <p:extLst>
      <p:ext uri="{BB962C8B-B14F-4D97-AF65-F5344CB8AC3E}">
        <p14:creationId xmlns:p14="http://schemas.microsoft.com/office/powerpoint/2010/main" val="149929839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F1C59E-CE28-9E8A-F6F8-6B0D3CBBF3FD}"/>
              </a:ext>
            </a:extLst>
          </p:cNvPr>
          <p:cNvPicPr>
            <a:picLocks noChangeAspect="1"/>
          </p:cNvPicPr>
          <p:nvPr/>
        </p:nvPicPr>
        <p:blipFill>
          <a:blip r:embed="rId2"/>
          <a:stretch>
            <a:fillRect/>
          </a:stretch>
        </p:blipFill>
        <p:spPr>
          <a:xfrm>
            <a:off x="811697" y="515419"/>
            <a:ext cx="7607691" cy="4311872"/>
          </a:xfrm>
          <a:prstGeom prst="rect">
            <a:avLst/>
          </a:prstGeom>
        </p:spPr>
      </p:pic>
      <p:sp>
        <p:nvSpPr>
          <p:cNvPr id="5" name="TextBox 4">
            <a:extLst>
              <a:ext uri="{FF2B5EF4-FFF2-40B4-BE49-F238E27FC236}">
                <a16:creationId xmlns:a16="http://schemas.microsoft.com/office/drawing/2014/main" id="{3C0A4182-2E31-2983-AA2D-049623F14221}"/>
              </a:ext>
            </a:extLst>
          </p:cNvPr>
          <p:cNvSpPr txBox="1"/>
          <p:nvPr/>
        </p:nvSpPr>
        <p:spPr>
          <a:xfrm>
            <a:off x="374467" y="4827291"/>
            <a:ext cx="11347269" cy="1384995"/>
          </a:xfrm>
          <a:prstGeom prst="rect">
            <a:avLst/>
          </a:prstGeom>
          <a:noFill/>
        </p:spPr>
        <p:txBody>
          <a:bodyPr wrap="square">
            <a:spAutoFit/>
          </a:bodyPr>
          <a:lstStyle/>
          <a:p>
            <a:r>
              <a:rPr lang="en-IN" sz="2800" dirty="0"/>
              <a:t>So we see that f value will only increase or remain the same which means it is a non decreasing function and so along any path the f value will be non decreasing</a:t>
            </a:r>
          </a:p>
        </p:txBody>
      </p:sp>
    </p:spTree>
    <p:extLst>
      <p:ext uri="{BB962C8B-B14F-4D97-AF65-F5344CB8AC3E}">
        <p14:creationId xmlns:p14="http://schemas.microsoft.com/office/powerpoint/2010/main" val="195936021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FFA95A-2391-F3AF-481E-285414DBDC8B}"/>
              </a:ext>
            </a:extLst>
          </p:cNvPr>
          <p:cNvSpPr txBox="1"/>
          <p:nvPr/>
        </p:nvSpPr>
        <p:spPr>
          <a:xfrm>
            <a:off x="653142" y="1122458"/>
            <a:ext cx="9614263" cy="954107"/>
          </a:xfrm>
          <a:prstGeom prst="rect">
            <a:avLst/>
          </a:prstGeom>
          <a:noFill/>
        </p:spPr>
        <p:txBody>
          <a:bodyPr wrap="square">
            <a:spAutoFit/>
          </a:bodyPr>
          <a:lstStyle/>
          <a:p>
            <a:r>
              <a:rPr lang="en-US" sz="2800" dirty="0"/>
              <a:t>The next step is to prove that whenever A∗ selects a node n for expansion, the optimal path to that node has been found</a:t>
            </a:r>
            <a:endParaRPr lang="en-IN" sz="2800" dirty="0"/>
          </a:p>
        </p:txBody>
      </p:sp>
    </p:spTree>
    <p:extLst>
      <p:ext uri="{BB962C8B-B14F-4D97-AF65-F5344CB8AC3E}">
        <p14:creationId xmlns:p14="http://schemas.microsoft.com/office/powerpoint/2010/main" val="68300619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BD2E97-3F87-EF29-2C4E-FEF649C2AE16}"/>
              </a:ext>
            </a:extLst>
          </p:cNvPr>
          <p:cNvPicPr>
            <a:picLocks noChangeAspect="1"/>
          </p:cNvPicPr>
          <p:nvPr/>
        </p:nvPicPr>
        <p:blipFill>
          <a:blip r:embed="rId2"/>
          <a:stretch>
            <a:fillRect/>
          </a:stretch>
        </p:blipFill>
        <p:spPr>
          <a:xfrm>
            <a:off x="266180" y="338667"/>
            <a:ext cx="11240019" cy="6197600"/>
          </a:xfrm>
          <a:prstGeom prst="rect">
            <a:avLst/>
          </a:prstGeom>
        </p:spPr>
      </p:pic>
    </p:spTree>
    <p:extLst>
      <p:ext uri="{BB962C8B-B14F-4D97-AF65-F5344CB8AC3E}">
        <p14:creationId xmlns:p14="http://schemas.microsoft.com/office/powerpoint/2010/main" val="3664586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2"/>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800"/>
            </a:pPr>
            <a:r>
              <a:rPr lang="en-US">
                <a:solidFill>
                  <a:srgbClr val="000000"/>
                </a:solidFill>
                <a:latin typeface="Calibri"/>
                <a:ea typeface="Calibri"/>
                <a:cs typeface="Calibri"/>
                <a:sym typeface="Calibri"/>
              </a:rPr>
              <a:t>Neuroscience</a:t>
            </a:r>
            <a:endParaRPr/>
          </a:p>
        </p:txBody>
      </p:sp>
      <p:sp>
        <p:nvSpPr>
          <p:cNvPr id="235" name="Google Shape;235;p32"/>
          <p:cNvSpPr txBox="1">
            <a:spLocks noGrp="1"/>
          </p:cNvSpPr>
          <p:nvPr>
            <p:ph type="body" idx="1"/>
          </p:nvPr>
        </p:nvSpPr>
        <p:spPr>
          <a:xfrm>
            <a:off x="1981200" y="1600200"/>
            <a:ext cx="8229600" cy="4525962"/>
          </a:xfrm>
          <a:prstGeom prst="rect">
            <a:avLst/>
          </a:prstGeom>
          <a:noFill/>
          <a:ln>
            <a:noFill/>
          </a:ln>
        </p:spPr>
        <p:txBody>
          <a:bodyPr spcFirstLastPara="1" vert="horz" wrap="square" lIns="91425" tIns="45700" rIns="91425" bIns="45700" rtlCol="0" anchor="t" anchorCtr="0">
            <a:normAutofit/>
          </a:bodyPr>
          <a:lstStyle/>
          <a:p>
            <a:pPr marL="342900" indent="-342900">
              <a:lnSpc>
                <a:spcPct val="100000"/>
              </a:lnSpc>
              <a:spcBef>
                <a:spcPts val="0"/>
              </a:spcBef>
              <a:buClr>
                <a:srgbClr val="000000"/>
              </a:buClr>
              <a:buSzPts val="400"/>
              <a:buFont typeface="Arial"/>
              <a:buChar char="•"/>
            </a:pPr>
            <a:r>
              <a:rPr lang="en-US" sz="3200">
                <a:solidFill>
                  <a:srgbClr val="000000"/>
                </a:solidFill>
                <a:latin typeface="Calibri"/>
                <a:ea typeface="Calibri"/>
                <a:cs typeface="Calibri"/>
                <a:sym typeface="Calibri"/>
              </a:rPr>
              <a:t>How do brains process information?</a:t>
            </a:r>
            <a:endParaRPr/>
          </a:p>
          <a:p>
            <a:pPr marL="742950" lvl="1" indent="-285750">
              <a:lnSpc>
                <a:spcPct val="100000"/>
              </a:lnSpc>
              <a:buClr>
                <a:srgbClr val="000000"/>
              </a:buClr>
              <a:buSzPts val="300"/>
              <a:buFont typeface="Arial"/>
              <a:buChar char="–"/>
            </a:pPr>
            <a:r>
              <a:rPr lang="en-US" sz="2800">
                <a:solidFill>
                  <a:srgbClr val="000000"/>
                </a:solidFill>
                <a:latin typeface="Calibri"/>
                <a:ea typeface="Calibri"/>
                <a:cs typeface="Calibri"/>
                <a:sym typeface="Calibri"/>
              </a:rPr>
              <a:t>Neuroscience</a:t>
            </a:r>
            <a:endParaRPr/>
          </a:p>
          <a:p>
            <a:pPr marL="742950" lvl="1" indent="-285750">
              <a:lnSpc>
                <a:spcPct val="100000"/>
              </a:lnSpc>
              <a:buClr>
                <a:srgbClr val="000000"/>
              </a:buClr>
              <a:buSzPts val="300"/>
              <a:buFont typeface="Arial"/>
              <a:buChar char="–"/>
            </a:pPr>
            <a:r>
              <a:rPr lang="en-US" sz="2800">
                <a:solidFill>
                  <a:srgbClr val="000000"/>
                </a:solidFill>
                <a:latin typeface="Calibri"/>
                <a:ea typeface="Calibri"/>
                <a:cs typeface="Calibri"/>
                <a:sym typeface="Calibri"/>
              </a:rPr>
              <a:t>Neuron</a:t>
            </a:r>
            <a:endParaRPr/>
          </a:p>
          <a:p>
            <a:pPr marL="742950" lvl="1" indent="-285750">
              <a:lnSpc>
                <a:spcPct val="100000"/>
              </a:lnSpc>
              <a:buClr>
                <a:srgbClr val="000000"/>
              </a:buClr>
              <a:buSzPts val="300"/>
              <a:buFont typeface="Arial"/>
              <a:buChar char="–"/>
            </a:pPr>
            <a:r>
              <a:rPr lang="en-US" sz="2800">
                <a:solidFill>
                  <a:srgbClr val="000000"/>
                </a:solidFill>
                <a:latin typeface="Calibri"/>
                <a:ea typeface="Calibri"/>
                <a:cs typeface="Calibri"/>
                <a:sym typeface="Calibri"/>
              </a:rPr>
              <a:t>Singularity – computer at superhuman level</a:t>
            </a:r>
            <a:endParaRPr/>
          </a:p>
          <a:p>
            <a:pPr marL="742950" lvl="1" indent="-285750">
              <a:lnSpc>
                <a:spcPct val="100000"/>
              </a:lnSpc>
              <a:buSzPts val="1800"/>
              <a:buNone/>
            </a:pPr>
            <a:endParaRPr sz="2800">
              <a:solidFill>
                <a:srgbClr val="000000"/>
              </a:solidFill>
              <a:latin typeface="Calibri"/>
              <a:ea typeface="Calibri"/>
              <a:cs typeface="Calibri"/>
              <a:sym typeface="Calibri"/>
            </a:endParaRPr>
          </a:p>
          <a:p>
            <a:pPr marL="342900" indent="-342900">
              <a:lnSpc>
                <a:spcPct val="100000"/>
              </a:lnSpc>
              <a:spcBef>
                <a:spcPts val="600"/>
              </a:spcBef>
              <a:buSzPts val="1800"/>
              <a:buNone/>
            </a:pPr>
            <a:endParaRPr sz="3200">
              <a:solidFill>
                <a:srgbClr val="000000"/>
              </a:solidFill>
              <a:latin typeface="Calibri"/>
              <a:ea typeface="Calibri"/>
              <a:cs typeface="Calibri"/>
              <a:sym typeface="Calibri"/>
            </a:endParaRPr>
          </a:p>
          <a:p>
            <a:pPr marL="457200">
              <a:lnSpc>
                <a:spcPct val="100000"/>
              </a:lnSpc>
              <a:spcBef>
                <a:spcPts val="360"/>
              </a:spcBef>
              <a:buClr>
                <a:schemeClr val="dk1"/>
              </a:buClr>
              <a:buSzPts val="1800"/>
              <a:buNone/>
            </a:pPr>
            <a:endParaRPr sz="3200">
              <a:solidFill>
                <a:srgbClr val="000000"/>
              </a:solidFill>
              <a:latin typeface="Calibri"/>
              <a:ea typeface="Calibri"/>
              <a:cs typeface="Calibri"/>
              <a:sym typeface="Calibri"/>
            </a:endParaRPr>
          </a:p>
        </p:txBody>
      </p:sp>
      <p:sp>
        <p:nvSpPr>
          <p:cNvPr id="236" name="Google Shape;236;p32"/>
          <p:cNvSpPr txBox="1"/>
          <p:nvPr/>
        </p:nvSpPr>
        <p:spPr>
          <a:xfrm>
            <a:off x="4648200" y="6356351"/>
            <a:ext cx="2895600" cy="365125"/>
          </a:xfrm>
          <a:prstGeom prst="rect">
            <a:avLst/>
          </a:prstGeom>
          <a:noFill/>
          <a:ln>
            <a:noFill/>
          </a:ln>
        </p:spPr>
        <p:txBody>
          <a:bodyPr spcFirstLastPara="1" wrap="square" lIns="91425" tIns="45700" rIns="91425" bIns="45700" anchor="ctr" anchorCtr="0">
            <a:noAutofit/>
          </a:bodyPr>
          <a:lstStyle/>
          <a:p>
            <a:pPr algn="ctr">
              <a:buClr>
                <a:srgbClr val="888888"/>
              </a:buClr>
              <a:buSzPts val="1200"/>
            </a:pPr>
            <a:r>
              <a:rPr lang="en-US" sz="1200">
                <a:solidFill>
                  <a:srgbClr val="888888"/>
                </a:solidFill>
                <a:latin typeface="Calibri"/>
                <a:ea typeface="Calibri"/>
                <a:cs typeface="Calibri"/>
                <a:sym typeface="Calibri"/>
              </a:rPr>
              <a:t>AI</a:t>
            </a:r>
            <a:endParaRPr/>
          </a:p>
        </p:txBody>
      </p:sp>
      <p:sp>
        <p:nvSpPr>
          <p:cNvPr id="237" name="Google Shape;237;p32"/>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888888"/>
              </a:buClr>
              <a:buSzPts val="1200"/>
            </a:pPr>
            <a:fld id="{00000000-1234-1234-1234-123412341234}" type="slidenum">
              <a:rPr lang="en-US" sz="1200">
                <a:solidFill>
                  <a:srgbClr val="888888"/>
                </a:solidFill>
                <a:latin typeface="Calibri"/>
                <a:ea typeface="Calibri"/>
                <a:cs typeface="Calibri"/>
                <a:sym typeface="Calibri"/>
              </a:rPr>
              <a:pPr algn="r">
                <a:buClr>
                  <a:srgbClr val="888888"/>
                </a:buClr>
                <a:buSzPts val="1200"/>
              </a:pPr>
              <a:t>23</a:t>
            </a:fld>
            <a:endParaRPr/>
          </a:p>
        </p:txBody>
      </p:sp>
      <p:pic>
        <p:nvPicPr>
          <p:cNvPr id="238" name="Google Shape;238;p32"/>
          <p:cNvPicPr preferRelativeResize="0"/>
          <p:nvPr/>
        </p:nvPicPr>
        <p:blipFill rotWithShape="1">
          <a:blip r:embed="rId3">
            <a:alphaModFix/>
          </a:blip>
          <a:srcRect/>
          <a:stretch/>
        </p:blipFill>
        <p:spPr>
          <a:xfrm>
            <a:off x="4572000" y="4038600"/>
            <a:ext cx="5638800" cy="2114550"/>
          </a:xfrm>
          <a:prstGeom prst="rect">
            <a:avLst/>
          </a:prstGeom>
          <a:noFill/>
          <a:ln>
            <a:noFill/>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A54933-C8BB-713F-359A-6BEB27F69519}"/>
              </a:ext>
            </a:extLst>
          </p:cNvPr>
          <p:cNvPicPr>
            <a:picLocks noChangeAspect="1"/>
          </p:cNvPicPr>
          <p:nvPr/>
        </p:nvPicPr>
        <p:blipFill>
          <a:blip r:embed="rId2"/>
          <a:stretch>
            <a:fillRect/>
          </a:stretch>
        </p:blipFill>
        <p:spPr>
          <a:xfrm>
            <a:off x="127000" y="330200"/>
            <a:ext cx="11150599" cy="6299199"/>
          </a:xfrm>
          <a:prstGeom prst="rect">
            <a:avLst/>
          </a:prstGeom>
        </p:spPr>
      </p:pic>
    </p:spTree>
    <p:extLst>
      <p:ext uri="{BB962C8B-B14F-4D97-AF65-F5344CB8AC3E}">
        <p14:creationId xmlns:p14="http://schemas.microsoft.com/office/powerpoint/2010/main" val="239220344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7C8F2C-9E1E-8AD5-CE8F-3B500A506B5B}"/>
              </a:ext>
            </a:extLst>
          </p:cNvPr>
          <p:cNvPicPr>
            <a:picLocks noChangeAspect="1"/>
          </p:cNvPicPr>
          <p:nvPr/>
        </p:nvPicPr>
        <p:blipFill>
          <a:blip r:embed="rId2"/>
          <a:stretch>
            <a:fillRect/>
          </a:stretch>
        </p:blipFill>
        <p:spPr>
          <a:xfrm>
            <a:off x="143933" y="194733"/>
            <a:ext cx="11209867" cy="6587067"/>
          </a:xfrm>
          <a:prstGeom prst="rect">
            <a:avLst/>
          </a:prstGeom>
        </p:spPr>
      </p:pic>
    </p:spTree>
    <p:extLst>
      <p:ext uri="{BB962C8B-B14F-4D97-AF65-F5344CB8AC3E}">
        <p14:creationId xmlns:p14="http://schemas.microsoft.com/office/powerpoint/2010/main" val="296440173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CFFC35-9F53-83C6-2358-C0BF4BF09CD6}"/>
              </a:ext>
            </a:extLst>
          </p:cNvPr>
          <p:cNvPicPr>
            <a:picLocks noChangeAspect="1"/>
          </p:cNvPicPr>
          <p:nvPr/>
        </p:nvPicPr>
        <p:blipFill>
          <a:blip r:embed="rId2"/>
          <a:stretch>
            <a:fillRect/>
          </a:stretch>
        </p:blipFill>
        <p:spPr>
          <a:xfrm>
            <a:off x="1" y="0"/>
            <a:ext cx="11709400" cy="6790267"/>
          </a:xfrm>
          <a:prstGeom prst="rect">
            <a:avLst/>
          </a:prstGeom>
        </p:spPr>
      </p:pic>
    </p:spTree>
    <p:extLst>
      <p:ext uri="{BB962C8B-B14F-4D97-AF65-F5344CB8AC3E}">
        <p14:creationId xmlns:p14="http://schemas.microsoft.com/office/powerpoint/2010/main" val="293745842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485604-D071-DA00-E335-80F9300A5087}"/>
              </a:ext>
            </a:extLst>
          </p:cNvPr>
          <p:cNvPicPr>
            <a:picLocks noChangeAspect="1"/>
          </p:cNvPicPr>
          <p:nvPr/>
        </p:nvPicPr>
        <p:blipFill>
          <a:blip r:embed="rId2"/>
          <a:stretch>
            <a:fillRect/>
          </a:stretch>
        </p:blipFill>
        <p:spPr>
          <a:xfrm>
            <a:off x="169334" y="338667"/>
            <a:ext cx="11658600" cy="6519333"/>
          </a:xfrm>
          <a:prstGeom prst="rect">
            <a:avLst/>
          </a:prstGeom>
        </p:spPr>
      </p:pic>
    </p:spTree>
    <p:extLst>
      <p:ext uri="{BB962C8B-B14F-4D97-AF65-F5344CB8AC3E}">
        <p14:creationId xmlns:p14="http://schemas.microsoft.com/office/powerpoint/2010/main" val="347794784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626559-2AE3-E6EA-D9B9-0304D3AE2456}"/>
              </a:ext>
            </a:extLst>
          </p:cNvPr>
          <p:cNvPicPr>
            <a:picLocks noChangeAspect="1"/>
          </p:cNvPicPr>
          <p:nvPr/>
        </p:nvPicPr>
        <p:blipFill>
          <a:blip r:embed="rId2"/>
          <a:stretch>
            <a:fillRect/>
          </a:stretch>
        </p:blipFill>
        <p:spPr>
          <a:xfrm>
            <a:off x="0" y="0"/>
            <a:ext cx="12022667" cy="6747933"/>
          </a:xfrm>
          <a:prstGeom prst="rect">
            <a:avLst/>
          </a:prstGeom>
        </p:spPr>
      </p:pic>
    </p:spTree>
    <p:extLst>
      <p:ext uri="{BB962C8B-B14F-4D97-AF65-F5344CB8AC3E}">
        <p14:creationId xmlns:p14="http://schemas.microsoft.com/office/powerpoint/2010/main" val="655103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45EFE-D2A8-81AB-263F-32205A71EA8C}"/>
              </a:ext>
            </a:extLst>
          </p:cNvPr>
          <p:cNvPicPr>
            <a:picLocks noChangeAspect="1"/>
          </p:cNvPicPr>
          <p:nvPr/>
        </p:nvPicPr>
        <p:blipFill>
          <a:blip r:embed="rId2"/>
          <a:stretch>
            <a:fillRect/>
          </a:stretch>
        </p:blipFill>
        <p:spPr>
          <a:xfrm>
            <a:off x="338667" y="245533"/>
            <a:ext cx="11404600" cy="6333067"/>
          </a:xfrm>
          <a:prstGeom prst="rect">
            <a:avLst/>
          </a:prstGeom>
        </p:spPr>
      </p:pic>
    </p:spTree>
    <p:extLst>
      <p:ext uri="{BB962C8B-B14F-4D97-AF65-F5344CB8AC3E}">
        <p14:creationId xmlns:p14="http://schemas.microsoft.com/office/powerpoint/2010/main" val="287946838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444CB2-CB02-5A1A-AF1D-C7317E26110F}"/>
              </a:ext>
            </a:extLst>
          </p:cNvPr>
          <p:cNvPicPr>
            <a:picLocks noChangeAspect="1"/>
          </p:cNvPicPr>
          <p:nvPr/>
        </p:nvPicPr>
        <p:blipFill>
          <a:blip r:embed="rId2"/>
          <a:stretch>
            <a:fillRect/>
          </a:stretch>
        </p:blipFill>
        <p:spPr>
          <a:xfrm>
            <a:off x="135467" y="177800"/>
            <a:ext cx="11658600" cy="6383867"/>
          </a:xfrm>
          <a:prstGeom prst="rect">
            <a:avLst/>
          </a:prstGeom>
        </p:spPr>
      </p:pic>
    </p:spTree>
    <p:extLst>
      <p:ext uri="{BB962C8B-B14F-4D97-AF65-F5344CB8AC3E}">
        <p14:creationId xmlns:p14="http://schemas.microsoft.com/office/powerpoint/2010/main" val="363660355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FC09E-ED20-BA24-D727-99620824E7BD}"/>
              </a:ext>
            </a:extLst>
          </p:cNvPr>
          <p:cNvPicPr>
            <a:picLocks noChangeAspect="1"/>
          </p:cNvPicPr>
          <p:nvPr/>
        </p:nvPicPr>
        <p:blipFill>
          <a:blip r:embed="rId2"/>
          <a:stretch>
            <a:fillRect/>
          </a:stretch>
        </p:blipFill>
        <p:spPr>
          <a:xfrm>
            <a:off x="482600" y="355600"/>
            <a:ext cx="11345333" cy="6197600"/>
          </a:xfrm>
          <a:prstGeom prst="rect">
            <a:avLst/>
          </a:prstGeom>
        </p:spPr>
      </p:pic>
    </p:spTree>
    <p:extLst>
      <p:ext uri="{BB962C8B-B14F-4D97-AF65-F5344CB8AC3E}">
        <p14:creationId xmlns:p14="http://schemas.microsoft.com/office/powerpoint/2010/main" val="105447448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707938-52E2-265C-8546-D95EF2A31B2B}"/>
              </a:ext>
            </a:extLst>
          </p:cNvPr>
          <p:cNvSpPr txBox="1"/>
          <p:nvPr/>
        </p:nvSpPr>
        <p:spPr>
          <a:xfrm>
            <a:off x="783771" y="426720"/>
            <a:ext cx="2969623" cy="369332"/>
          </a:xfrm>
          <a:prstGeom prst="rect">
            <a:avLst/>
          </a:prstGeom>
          <a:noFill/>
        </p:spPr>
        <p:txBody>
          <a:bodyPr wrap="square" rtlCol="0">
            <a:spAutoFit/>
          </a:bodyPr>
          <a:lstStyle/>
          <a:p>
            <a:r>
              <a:rPr lang="en-IN" dirty="0"/>
              <a:t>Heuristic Functions</a:t>
            </a:r>
          </a:p>
        </p:txBody>
      </p:sp>
      <p:sp>
        <p:nvSpPr>
          <p:cNvPr id="8" name="TextBox 7">
            <a:extLst>
              <a:ext uri="{FF2B5EF4-FFF2-40B4-BE49-F238E27FC236}">
                <a16:creationId xmlns:a16="http://schemas.microsoft.com/office/drawing/2014/main" id="{E4869556-1607-F0B0-D2C1-B926AEB62627}"/>
              </a:ext>
            </a:extLst>
          </p:cNvPr>
          <p:cNvSpPr txBox="1"/>
          <p:nvPr/>
        </p:nvSpPr>
        <p:spPr>
          <a:xfrm>
            <a:off x="714101" y="1219089"/>
            <a:ext cx="9640389" cy="1200329"/>
          </a:xfrm>
          <a:prstGeom prst="rect">
            <a:avLst/>
          </a:prstGeom>
          <a:noFill/>
        </p:spPr>
        <p:txBody>
          <a:bodyPr wrap="square">
            <a:spAutoFit/>
          </a:bodyPr>
          <a:lstStyle/>
          <a:p>
            <a:r>
              <a:rPr lang="en-US" dirty="0"/>
              <a:t>8 Puzzle Problem - The object of the puzzle is to slide the tiles horizontally or vertically into the empty space until the configuration matches the goal configuration.</a:t>
            </a:r>
          </a:p>
          <a:p>
            <a:endParaRPr lang="en-US" dirty="0"/>
          </a:p>
          <a:p>
            <a:endParaRPr lang="en-IN" dirty="0"/>
          </a:p>
        </p:txBody>
      </p:sp>
      <p:pic>
        <p:nvPicPr>
          <p:cNvPr id="10" name="Picture 9">
            <a:extLst>
              <a:ext uri="{FF2B5EF4-FFF2-40B4-BE49-F238E27FC236}">
                <a16:creationId xmlns:a16="http://schemas.microsoft.com/office/drawing/2014/main" id="{6A6CA2A7-977E-FF53-F446-2B64C90A7486}"/>
              </a:ext>
            </a:extLst>
          </p:cNvPr>
          <p:cNvPicPr>
            <a:picLocks noChangeAspect="1"/>
          </p:cNvPicPr>
          <p:nvPr/>
        </p:nvPicPr>
        <p:blipFill>
          <a:blip r:embed="rId2"/>
          <a:stretch>
            <a:fillRect/>
          </a:stretch>
        </p:blipFill>
        <p:spPr>
          <a:xfrm>
            <a:off x="2943078" y="1888195"/>
            <a:ext cx="5696243" cy="2076557"/>
          </a:xfrm>
          <a:prstGeom prst="rect">
            <a:avLst/>
          </a:prstGeom>
        </p:spPr>
      </p:pic>
      <p:sp>
        <p:nvSpPr>
          <p:cNvPr id="12" name="TextBox 11">
            <a:extLst>
              <a:ext uri="{FF2B5EF4-FFF2-40B4-BE49-F238E27FC236}">
                <a16:creationId xmlns:a16="http://schemas.microsoft.com/office/drawing/2014/main" id="{448FFD57-B53B-9D9C-FE95-123E4CA3A13A}"/>
              </a:ext>
            </a:extLst>
          </p:cNvPr>
          <p:cNvSpPr txBox="1"/>
          <p:nvPr/>
        </p:nvSpPr>
        <p:spPr>
          <a:xfrm>
            <a:off x="783771" y="4817405"/>
            <a:ext cx="6096000" cy="1477328"/>
          </a:xfrm>
          <a:prstGeom prst="rect">
            <a:avLst/>
          </a:prstGeom>
          <a:noFill/>
        </p:spPr>
        <p:txBody>
          <a:bodyPr wrap="square">
            <a:spAutoFit/>
          </a:bodyPr>
          <a:lstStyle/>
          <a:p>
            <a:pPr algn="l"/>
            <a:r>
              <a:rPr lang="en-US" b="0" i="0" dirty="0">
                <a:solidFill>
                  <a:srgbClr val="242424"/>
                </a:solidFill>
                <a:effectLst/>
                <a:latin typeface="source-serif-pro"/>
              </a:rPr>
              <a:t>The empty space can only move in four directions viz.,</a:t>
            </a:r>
          </a:p>
          <a:p>
            <a:pPr algn="l"/>
            <a:r>
              <a:rPr lang="en-US" b="0" i="0" dirty="0">
                <a:solidFill>
                  <a:srgbClr val="242424"/>
                </a:solidFill>
                <a:effectLst/>
                <a:latin typeface="source-serif-pro"/>
              </a:rPr>
              <a:t>1. Up</a:t>
            </a:r>
            <a:br>
              <a:rPr lang="en-US" b="0" i="0" dirty="0">
                <a:solidFill>
                  <a:srgbClr val="242424"/>
                </a:solidFill>
                <a:effectLst/>
                <a:latin typeface="source-serif-pro"/>
              </a:rPr>
            </a:br>
            <a:r>
              <a:rPr lang="en-US" b="0" i="0" dirty="0">
                <a:solidFill>
                  <a:srgbClr val="242424"/>
                </a:solidFill>
                <a:effectLst/>
                <a:latin typeface="source-serif-pro"/>
              </a:rPr>
              <a:t>2.Down</a:t>
            </a:r>
            <a:br>
              <a:rPr lang="en-US" b="0" i="0" dirty="0">
                <a:solidFill>
                  <a:srgbClr val="242424"/>
                </a:solidFill>
                <a:effectLst/>
                <a:latin typeface="source-serif-pro"/>
              </a:rPr>
            </a:br>
            <a:r>
              <a:rPr lang="en-US" b="0" i="0" dirty="0">
                <a:solidFill>
                  <a:srgbClr val="242424"/>
                </a:solidFill>
                <a:effectLst/>
                <a:latin typeface="source-serif-pro"/>
              </a:rPr>
              <a:t>3. Right or</a:t>
            </a:r>
            <a:br>
              <a:rPr lang="en-US" b="0" i="0" dirty="0">
                <a:solidFill>
                  <a:srgbClr val="242424"/>
                </a:solidFill>
                <a:effectLst/>
                <a:latin typeface="source-serif-pro"/>
              </a:rPr>
            </a:br>
            <a:r>
              <a:rPr lang="en-US" b="0" i="0" dirty="0">
                <a:solidFill>
                  <a:srgbClr val="242424"/>
                </a:solidFill>
                <a:effectLst/>
                <a:latin typeface="source-serif-pro"/>
              </a:rPr>
              <a:t>4. Left</a:t>
            </a:r>
          </a:p>
        </p:txBody>
      </p:sp>
    </p:spTree>
    <p:extLst>
      <p:ext uri="{BB962C8B-B14F-4D97-AF65-F5344CB8AC3E}">
        <p14:creationId xmlns:p14="http://schemas.microsoft.com/office/powerpoint/2010/main" val="205675959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17B933-08FB-592C-EA7A-ADB5F7B8E0C3}"/>
              </a:ext>
            </a:extLst>
          </p:cNvPr>
          <p:cNvSpPr txBox="1"/>
          <p:nvPr/>
        </p:nvSpPr>
        <p:spPr>
          <a:xfrm>
            <a:off x="191588" y="530781"/>
            <a:ext cx="10998926" cy="2031325"/>
          </a:xfrm>
          <a:prstGeom prst="rect">
            <a:avLst/>
          </a:prstGeom>
          <a:noFill/>
        </p:spPr>
        <p:txBody>
          <a:bodyPr wrap="square">
            <a:spAutoFit/>
          </a:bodyPr>
          <a:lstStyle/>
          <a:p>
            <a:pPr algn="l"/>
            <a:r>
              <a:rPr lang="en-US" b="0" i="0" dirty="0">
                <a:solidFill>
                  <a:srgbClr val="242424"/>
                </a:solidFill>
                <a:effectLst/>
                <a:latin typeface="source-serif-pro"/>
              </a:rPr>
              <a:t>Uninformed searching takes a </a:t>
            </a:r>
            <a:r>
              <a:rPr lang="en-US" b="1" i="0" dirty="0">
                <a:solidFill>
                  <a:srgbClr val="242424"/>
                </a:solidFill>
                <a:effectLst/>
                <a:latin typeface="source-serif-pro"/>
              </a:rPr>
              <a:t>lot of time to search as it doesn’t know where to head and where the best chances of finding the element are.</a:t>
            </a:r>
          </a:p>
          <a:p>
            <a:pPr algn="l"/>
            <a:endParaRPr lang="en-US" b="1" dirty="0">
              <a:solidFill>
                <a:srgbClr val="242424"/>
              </a:solidFill>
              <a:latin typeface="source-serif-pro"/>
            </a:endParaRPr>
          </a:p>
          <a:p>
            <a:pPr algn="l"/>
            <a:endParaRPr lang="en-US" b="0" i="0" dirty="0">
              <a:solidFill>
                <a:srgbClr val="242424"/>
              </a:solidFill>
              <a:effectLst/>
              <a:latin typeface="source-serif-pro"/>
            </a:endParaRPr>
          </a:p>
          <a:p>
            <a:pPr algn="l"/>
            <a:endParaRPr lang="en-US" b="0" i="0" dirty="0">
              <a:solidFill>
                <a:srgbClr val="242424"/>
              </a:solidFill>
              <a:effectLst/>
              <a:latin typeface="source-serif-pro"/>
            </a:endParaRPr>
          </a:p>
          <a:p>
            <a:pPr algn="l"/>
            <a:endParaRPr lang="en-US" dirty="0">
              <a:solidFill>
                <a:srgbClr val="242424"/>
              </a:solidFill>
              <a:latin typeface="source-serif-pro"/>
            </a:endParaRPr>
          </a:p>
          <a:p>
            <a:pPr algn="l"/>
            <a:endParaRPr lang="en-US" b="0" i="0" dirty="0">
              <a:solidFill>
                <a:srgbClr val="242424"/>
              </a:solidFill>
              <a:effectLst/>
              <a:latin typeface="source-serif-pro"/>
            </a:endParaRPr>
          </a:p>
        </p:txBody>
      </p:sp>
      <p:pic>
        <p:nvPicPr>
          <p:cNvPr id="2" name="Picture 1">
            <a:extLst>
              <a:ext uri="{FF2B5EF4-FFF2-40B4-BE49-F238E27FC236}">
                <a16:creationId xmlns:a16="http://schemas.microsoft.com/office/drawing/2014/main" id="{521B1EAF-F899-4562-94A4-4AC20FFDC40D}"/>
              </a:ext>
            </a:extLst>
          </p:cNvPr>
          <p:cNvPicPr>
            <a:picLocks noChangeAspect="1"/>
          </p:cNvPicPr>
          <p:nvPr/>
        </p:nvPicPr>
        <p:blipFill>
          <a:blip r:embed="rId2"/>
          <a:stretch>
            <a:fillRect/>
          </a:stretch>
        </p:blipFill>
        <p:spPr>
          <a:xfrm>
            <a:off x="1523999" y="1714351"/>
            <a:ext cx="9381067" cy="4694916"/>
          </a:xfrm>
          <a:prstGeom prst="rect">
            <a:avLst/>
          </a:prstGeom>
        </p:spPr>
      </p:pic>
    </p:spTree>
    <p:extLst>
      <p:ext uri="{BB962C8B-B14F-4D97-AF65-F5344CB8AC3E}">
        <p14:creationId xmlns:p14="http://schemas.microsoft.com/office/powerpoint/2010/main" val="3367624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3"/>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800"/>
            </a:pPr>
            <a:r>
              <a:rPr lang="en-US">
                <a:solidFill>
                  <a:srgbClr val="000000"/>
                </a:solidFill>
                <a:latin typeface="Calibri"/>
                <a:ea typeface="Calibri"/>
                <a:cs typeface="Calibri"/>
                <a:sym typeface="Calibri"/>
              </a:rPr>
              <a:t>Psychology</a:t>
            </a:r>
            <a:endParaRPr/>
          </a:p>
        </p:txBody>
      </p:sp>
      <p:sp>
        <p:nvSpPr>
          <p:cNvPr id="244" name="Google Shape;244;p33"/>
          <p:cNvSpPr txBox="1">
            <a:spLocks noGrp="1"/>
          </p:cNvSpPr>
          <p:nvPr>
            <p:ph type="body" idx="1"/>
          </p:nvPr>
        </p:nvSpPr>
        <p:spPr>
          <a:xfrm>
            <a:off x="1981200" y="1600200"/>
            <a:ext cx="8229600" cy="4525962"/>
          </a:xfrm>
          <a:prstGeom prst="rect">
            <a:avLst/>
          </a:prstGeom>
          <a:noFill/>
          <a:ln>
            <a:noFill/>
          </a:ln>
        </p:spPr>
        <p:txBody>
          <a:bodyPr spcFirstLastPara="1" vert="horz" wrap="square" lIns="91425" tIns="45700" rIns="91425" bIns="45700" rtlCol="0" anchor="t" anchorCtr="0">
            <a:normAutofit/>
          </a:bodyPr>
          <a:lstStyle/>
          <a:p>
            <a:pPr marL="342900" indent="-342900">
              <a:lnSpc>
                <a:spcPct val="100000"/>
              </a:lnSpc>
              <a:spcBef>
                <a:spcPts val="0"/>
              </a:spcBef>
              <a:buClr>
                <a:srgbClr val="000000"/>
              </a:buClr>
              <a:buSzPts val="400"/>
              <a:buFont typeface="Arial"/>
              <a:buChar char="•"/>
            </a:pPr>
            <a:r>
              <a:rPr lang="en-US" sz="3200">
                <a:solidFill>
                  <a:srgbClr val="000000"/>
                </a:solidFill>
                <a:latin typeface="Calibri"/>
                <a:ea typeface="Calibri"/>
                <a:cs typeface="Calibri"/>
                <a:sym typeface="Calibri"/>
              </a:rPr>
              <a:t>How do humans and animals think and act?</a:t>
            </a:r>
            <a:endParaRPr/>
          </a:p>
          <a:p>
            <a:pPr marL="342900" indent="-342900">
              <a:lnSpc>
                <a:spcPct val="100000"/>
              </a:lnSpc>
              <a:spcBef>
                <a:spcPts val="600"/>
              </a:spcBef>
              <a:buClr>
                <a:srgbClr val="000000"/>
              </a:buClr>
              <a:buSzPts val="400"/>
              <a:buFont typeface="Arial"/>
              <a:buChar char="•"/>
            </a:pPr>
            <a:r>
              <a:rPr lang="en-US" sz="3200">
                <a:solidFill>
                  <a:srgbClr val="000000"/>
                </a:solidFill>
                <a:latin typeface="Calibri"/>
                <a:ea typeface="Calibri"/>
                <a:cs typeface="Calibri"/>
                <a:sym typeface="Calibri"/>
              </a:rPr>
              <a:t>Behaviourism</a:t>
            </a:r>
            <a:endParaRPr/>
          </a:p>
          <a:p>
            <a:pPr marL="342900" indent="-342900">
              <a:lnSpc>
                <a:spcPct val="100000"/>
              </a:lnSpc>
              <a:spcBef>
                <a:spcPts val="600"/>
              </a:spcBef>
              <a:buClr>
                <a:srgbClr val="000000"/>
              </a:buClr>
              <a:buSzPts val="400"/>
              <a:buFont typeface="Arial"/>
              <a:buChar char="•"/>
            </a:pPr>
            <a:r>
              <a:rPr lang="en-US" sz="3200">
                <a:solidFill>
                  <a:srgbClr val="000000"/>
                </a:solidFill>
                <a:latin typeface="Calibri"/>
                <a:ea typeface="Calibri"/>
                <a:cs typeface="Calibri"/>
                <a:sym typeface="Calibri"/>
              </a:rPr>
              <a:t>Cognitive psychology</a:t>
            </a:r>
            <a:endParaRPr/>
          </a:p>
          <a:p>
            <a:pPr marL="342900" indent="-342900">
              <a:lnSpc>
                <a:spcPct val="100000"/>
              </a:lnSpc>
              <a:spcBef>
                <a:spcPts val="600"/>
              </a:spcBef>
              <a:buClr>
                <a:srgbClr val="000000"/>
              </a:buClr>
              <a:buSzPts val="400"/>
              <a:buFont typeface="Arial"/>
              <a:buChar char="•"/>
            </a:pPr>
            <a:r>
              <a:rPr lang="en-US" sz="3200">
                <a:solidFill>
                  <a:srgbClr val="000000"/>
                </a:solidFill>
                <a:latin typeface="Calibri"/>
                <a:ea typeface="Calibri"/>
                <a:cs typeface="Calibri"/>
                <a:sym typeface="Calibri"/>
              </a:rPr>
              <a:t>Cognitive science</a:t>
            </a:r>
            <a:endParaRPr/>
          </a:p>
          <a:p>
            <a:pPr marL="457200">
              <a:lnSpc>
                <a:spcPct val="100000"/>
              </a:lnSpc>
              <a:spcBef>
                <a:spcPts val="360"/>
              </a:spcBef>
              <a:buClr>
                <a:schemeClr val="dk1"/>
              </a:buClr>
              <a:buSzPts val="1800"/>
              <a:buNone/>
            </a:pPr>
            <a:endParaRPr sz="3200">
              <a:solidFill>
                <a:srgbClr val="000000"/>
              </a:solidFill>
              <a:latin typeface="Calibri"/>
              <a:ea typeface="Calibri"/>
              <a:cs typeface="Calibri"/>
              <a:sym typeface="Calibri"/>
            </a:endParaRPr>
          </a:p>
        </p:txBody>
      </p:sp>
      <p:sp>
        <p:nvSpPr>
          <p:cNvPr id="245" name="Google Shape;245;p33"/>
          <p:cNvSpPr txBox="1"/>
          <p:nvPr/>
        </p:nvSpPr>
        <p:spPr>
          <a:xfrm>
            <a:off x="4648200" y="6356351"/>
            <a:ext cx="2895600" cy="365125"/>
          </a:xfrm>
          <a:prstGeom prst="rect">
            <a:avLst/>
          </a:prstGeom>
          <a:noFill/>
          <a:ln>
            <a:noFill/>
          </a:ln>
        </p:spPr>
        <p:txBody>
          <a:bodyPr spcFirstLastPara="1" wrap="square" lIns="91425" tIns="45700" rIns="91425" bIns="45700" anchor="ctr" anchorCtr="0">
            <a:noAutofit/>
          </a:bodyPr>
          <a:lstStyle/>
          <a:p>
            <a:pPr algn="ctr">
              <a:buClr>
                <a:srgbClr val="888888"/>
              </a:buClr>
              <a:buSzPts val="1200"/>
            </a:pPr>
            <a:r>
              <a:rPr lang="en-US" sz="1200">
                <a:solidFill>
                  <a:srgbClr val="888888"/>
                </a:solidFill>
                <a:latin typeface="Calibri"/>
                <a:ea typeface="Calibri"/>
                <a:cs typeface="Calibri"/>
                <a:sym typeface="Calibri"/>
              </a:rPr>
              <a:t>AI</a:t>
            </a:r>
            <a:endParaRPr/>
          </a:p>
        </p:txBody>
      </p:sp>
      <p:sp>
        <p:nvSpPr>
          <p:cNvPr id="246" name="Google Shape;246;p33"/>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888888"/>
              </a:buClr>
              <a:buSzPts val="1200"/>
            </a:pPr>
            <a:fld id="{00000000-1234-1234-1234-123412341234}" type="slidenum">
              <a:rPr lang="en-US" sz="1200">
                <a:solidFill>
                  <a:srgbClr val="888888"/>
                </a:solidFill>
                <a:latin typeface="Calibri"/>
                <a:ea typeface="Calibri"/>
                <a:cs typeface="Calibri"/>
                <a:sym typeface="Calibri"/>
              </a:rPr>
              <a:pPr algn="r">
                <a:buClr>
                  <a:srgbClr val="888888"/>
                </a:buClr>
                <a:buSzPts val="1200"/>
              </a:pPr>
              <a:t>24</a:t>
            </a:fld>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FEC186-FB42-3F2E-C0C4-9D5839AA2C3D}"/>
              </a:ext>
            </a:extLst>
          </p:cNvPr>
          <p:cNvSpPr txBox="1"/>
          <p:nvPr/>
        </p:nvSpPr>
        <p:spPr>
          <a:xfrm>
            <a:off x="322216" y="446539"/>
            <a:ext cx="10868297" cy="5909310"/>
          </a:xfrm>
          <a:prstGeom prst="rect">
            <a:avLst/>
          </a:prstGeom>
          <a:noFill/>
        </p:spPr>
        <p:txBody>
          <a:bodyPr wrap="square">
            <a:spAutoFit/>
          </a:bodyPr>
          <a:lstStyle/>
          <a:p>
            <a:pPr algn="l"/>
            <a:r>
              <a:rPr lang="en-US" b="1" i="0" dirty="0">
                <a:solidFill>
                  <a:srgbClr val="000000"/>
                </a:solidFill>
                <a:effectLst/>
                <a:latin typeface="Arial" panose="020B0604020202020204" pitchFamily="34" charset="0"/>
              </a:rPr>
              <a:t>The 8 Puzzle Solution Search Space</a:t>
            </a:r>
          </a:p>
          <a:p>
            <a:pPr algn="l"/>
            <a:endParaRPr lang="en-US" b="1"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The </a:t>
            </a:r>
            <a:r>
              <a:rPr lang="en-US" b="1" i="0" dirty="0">
                <a:solidFill>
                  <a:srgbClr val="000000"/>
                </a:solidFill>
                <a:effectLst/>
                <a:latin typeface="Arial" panose="020B0604020202020204" pitchFamily="34" charset="0"/>
              </a:rPr>
              <a:t>8-puzzle is the largest possible N-puzzle that can be solved entirely.</a:t>
            </a:r>
          </a:p>
          <a:p>
            <a:pPr algn="l"/>
            <a:endParaRPr lang="en-US" dirty="0">
              <a:solidFill>
                <a:srgbClr val="000000"/>
              </a:solidFill>
              <a:latin typeface="Arial" panose="020B0604020202020204" pitchFamily="34" charset="0"/>
            </a:endParaRPr>
          </a:p>
          <a:p>
            <a:pPr algn="l"/>
            <a:r>
              <a:rPr lang="en-US" b="0" i="0" dirty="0">
                <a:solidFill>
                  <a:srgbClr val="000000"/>
                </a:solidFill>
                <a:effectLst/>
                <a:latin typeface="Arial" panose="020B0604020202020204" pitchFamily="34" charset="0"/>
              </a:rPr>
              <a:t> It is simple and yet has a </a:t>
            </a:r>
            <a:r>
              <a:rPr lang="en-US" b="1" i="0" dirty="0">
                <a:solidFill>
                  <a:srgbClr val="000000"/>
                </a:solidFill>
                <a:effectLst/>
                <a:latin typeface="Arial" panose="020B0604020202020204" pitchFamily="34" charset="0"/>
              </a:rPr>
              <a:t>significant problem space.</a:t>
            </a:r>
          </a:p>
          <a:p>
            <a:pPr algn="l"/>
            <a:endParaRPr lang="en-US" dirty="0">
              <a:solidFill>
                <a:srgbClr val="000000"/>
              </a:solidFill>
              <a:latin typeface="Arial" panose="020B0604020202020204" pitchFamily="34" charset="0"/>
            </a:endParaRPr>
          </a:p>
          <a:p>
            <a:pPr algn="l"/>
            <a:r>
              <a:rPr lang="en-US" b="0" i="0" dirty="0">
                <a:solidFill>
                  <a:srgbClr val="000000"/>
                </a:solidFill>
                <a:effectLst/>
                <a:latin typeface="Arial" panose="020B0604020202020204" pitchFamily="34" charset="0"/>
              </a:rPr>
              <a:t> There are </a:t>
            </a:r>
            <a:r>
              <a:rPr lang="en-US" b="1" i="0" dirty="0">
                <a:solidFill>
                  <a:srgbClr val="000000"/>
                </a:solidFill>
                <a:effectLst/>
                <a:latin typeface="Arial" panose="020B0604020202020204" pitchFamily="34" charset="0"/>
              </a:rPr>
              <a:t>larger variants to the same problem type, like the 15-puzzle</a:t>
            </a:r>
            <a:r>
              <a:rPr lang="en-US" b="0" i="0" dirty="0">
                <a:solidFill>
                  <a:srgbClr val="000000"/>
                </a:solidFill>
                <a:effectLst/>
                <a:latin typeface="Arial" panose="020B0604020202020204" pitchFamily="34" charset="0"/>
              </a:rPr>
              <a:t>. But those </a:t>
            </a:r>
            <a:r>
              <a:rPr lang="en-US" b="1" i="0" dirty="0">
                <a:solidFill>
                  <a:srgbClr val="000000"/>
                </a:solidFill>
                <a:effectLst/>
                <a:latin typeface="Arial" panose="020B0604020202020204" pitchFamily="34" charset="0"/>
              </a:rPr>
              <a:t>cannot be solved to completion</a:t>
            </a:r>
          </a:p>
          <a:p>
            <a:pPr algn="l"/>
            <a:endParaRPr lang="en-US" dirty="0">
              <a:solidFill>
                <a:srgbClr val="000000"/>
              </a:solidFill>
              <a:latin typeface="Arial" panose="020B0604020202020204" pitchFamily="34" charset="0"/>
            </a:endParaRPr>
          </a:p>
          <a:p>
            <a:pPr algn="l"/>
            <a:r>
              <a:rPr lang="en-US" b="0" i="0" dirty="0">
                <a:solidFill>
                  <a:srgbClr val="000000"/>
                </a:solidFill>
                <a:effectLst/>
                <a:latin typeface="Arial" panose="020B0604020202020204" pitchFamily="34" charset="0"/>
              </a:rPr>
              <a:t>8 puzzle has </a:t>
            </a:r>
            <a:r>
              <a:rPr lang="en-US" b="1" i="0" dirty="0">
                <a:solidFill>
                  <a:srgbClr val="000000"/>
                </a:solidFill>
                <a:effectLst/>
                <a:latin typeface="Arial" panose="020B0604020202020204" pitchFamily="34" charset="0"/>
              </a:rPr>
              <a:t>9! possible tile permutation states</a:t>
            </a:r>
            <a:r>
              <a:rPr lang="en-US" b="0" i="0" dirty="0">
                <a:solidFill>
                  <a:srgbClr val="000000"/>
                </a:solidFill>
                <a:effectLst/>
                <a:latin typeface="Arial" panose="020B0604020202020204" pitchFamily="34" charset="0"/>
              </a:rPr>
              <a:t>. Out of these, every </a:t>
            </a:r>
            <a:r>
              <a:rPr lang="en-US" b="1" i="0" dirty="0">
                <a:solidFill>
                  <a:srgbClr val="000000"/>
                </a:solidFill>
                <a:effectLst/>
                <a:latin typeface="Arial" panose="020B0604020202020204" pitchFamily="34" charset="0"/>
              </a:rPr>
              <a:t>second permutation state is solvable</a:t>
            </a:r>
            <a:r>
              <a:rPr lang="en-US" b="0" i="0" dirty="0">
                <a:solidFill>
                  <a:srgbClr val="000000"/>
                </a:solidFill>
                <a:effectLst/>
                <a:latin typeface="Arial" panose="020B0604020202020204" pitchFamily="34" charset="0"/>
              </a:rPr>
              <a:t>. Hence, there is a total of </a:t>
            </a:r>
            <a:r>
              <a:rPr lang="en-US" b="1" i="0" dirty="0">
                <a:solidFill>
                  <a:srgbClr val="000000"/>
                </a:solidFill>
                <a:effectLst/>
                <a:latin typeface="Arial" panose="020B0604020202020204" pitchFamily="34" charset="0"/>
              </a:rPr>
              <a:t>9!/2 = 181,440 solvable problem states</a:t>
            </a:r>
            <a:r>
              <a:rPr lang="en-US" b="0" i="0" dirty="0">
                <a:solidFill>
                  <a:srgbClr val="000000"/>
                </a:solidFill>
                <a:effectLst/>
                <a:latin typeface="Arial" panose="020B0604020202020204" pitchFamily="34" charset="0"/>
              </a:rPr>
              <a:t>.</a:t>
            </a:r>
          </a:p>
          <a:p>
            <a:pPr algn="l"/>
            <a:endParaRPr lang="en-US" dirty="0">
              <a:solidFill>
                <a:srgbClr val="000000"/>
              </a:solidFill>
              <a:latin typeface="Arial" panose="020B0604020202020204" pitchFamily="34" charset="0"/>
            </a:endParaRPr>
          </a:p>
          <a:p>
            <a:pPr algn="l"/>
            <a:r>
              <a:rPr lang="en-US" b="0" i="0" dirty="0">
                <a:solidFill>
                  <a:srgbClr val="000000"/>
                </a:solidFill>
                <a:effectLst/>
                <a:latin typeface="Arial" panose="020B0604020202020204" pitchFamily="34" charset="0"/>
              </a:rPr>
              <a:t>The </a:t>
            </a:r>
            <a:r>
              <a:rPr lang="en-US" b="1" i="0" dirty="0">
                <a:solidFill>
                  <a:srgbClr val="000000"/>
                </a:solidFill>
                <a:effectLst/>
                <a:latin typeface="Arial" panose="020B0604020202020204" pitchFamily="34" charset="0"/>
              </a:rPr>
              <a:t>problem lies in creating the possible search tree and then traversing the most optimal tree branch that will lead from the start state to the end state.</a:t>
            </a:r>
          </a:p>
          <a:p>
            <a:pPr algn="l"/>
            <a:endParaRPr lang="en-US" dirty="0">
              <a:solidFill>
                <a:srgbClr val="000000"/>
              </a:solidFill>
              <a:latin typeface="Arial" panose="020B0604020202020204" pitchFamily="34" charset="0"/>
            </a:endParaRPr>
          </a:p>
          <a:p>
            <a:pPr algn="l"/>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So, how do we find the </a:t>
            </a:r>
            <a:r>
              <a:rPr lang="en-US" b="1" i="0" dirty="0">
                <a:solidFill>
                  <a:srgbClr val="000000"/>
                </a:solidFill>
                <a:effectLst/>
                <a:latin typeface="Arial" panose="020B0604020202020204" pitchFamily="34" charset="0"/>
              </a:rPr>
              <a:t>most optimal branch of the tree</a:t>
            </a:r>
            <a:r>
              <a:rPr lang="en-US" b="0" i="0" dirty="0">
                <a:solidFill>
                  <a:srgbClr val="000000"/>
                </a:solidFill>
                <a:effectLst/>
                <a:latin typeface="Arial" panose="020B0604020202020204" pitchFamily="34" charset="0"/>
              </a:rPr>
              <a:t>? Enter the </a:t>
            </a:r>
            <a:r>
              <a:rPr lang="en-US" b="1" i="0" dirty="0">
                <a:solidFill>
                  <a:srgbClr val="000000"/>
                </a:solidFill>
                <a:effectLst/>
                <a:latin typeface="Arial" panose="020B0604020202020204" pitchFamily="34" charset="0"/>
              </a:rPr>
              <a:t>Heuristic Search</a:t>
            </a:r>
            <a:r>
              <a:rPr lang="en-US" b="0" i="0" dirty="0">
                <a:solidFill>
                  <a:srgbClr val="000000"/>
                </a:solidFill>
                <a:effectLst/>
                <a:latin typeface="Arial" panose="020B0604020202020204" pitchFamily="34" charset="0"/>
              </a:rPr>
              <a:t>!</a:t>
            </a:r>
          </a:p>
          <a:p>
            <a:br>
              <a:rPr lang="en-US" dirty="0"/>
            </a:br>
            <a:endParaRPr lang="en-US" b="0" i="0" dirty="0">
              <a:solidFill>
                <a:srgbClr val="000000"/>
              </a:solidFill>
              <a:effectLst/>
              <a:latin typeface="Arial" panose="020B0604020202020204" pitchFamily="34" charset="0"/>
            </a:endParaRPr>
          </a:p>
          <a:p>
            <a:br>
              <a:rPr lang="en-US" dirty="0"/>
            </a:br>
            <a:endParaRPr lang="en-US"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00585100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D49D2D-A435-A2D0-25E0-EA30FA687FF7}"/>
              </a:ext>
            </a:extLst>
          </p:cNvPr>
          <p:cNvSpPr txBox="1"/>
          <p:nvPr/>
        </p:nvSpPr>
        <p:spPr>
          <a:xfrm>
            <a:off x="236100" y="243512"/>
            <a:ext cx="10807336" cy="6370975"/>
          </a:xfrm>
          <a:prstGeom prst="rect">
            <a:avLst/>
          </a:prstGeom>
          <a:noFill/>
        </p:spPr>
        <p:txBody>
          <a:bodyPr wrap="square">
            <a:spAutoFit/>
          </a:bodyPr>
          <a:lstStyle/>
          <a:p>
            <a:pPr algn="just"/>
            <a:r>
              <a:rPr lang="en-US" sz="2400" b="0" i="0" dirty="0">
                <a:solidFill>
                  <a:srgbClr val="000000"/>
                </a:solidFill>
                <a:effectLst/>
                <a:latin typeface="Arial" panose="020B0604020202020204" pitchFamily="34" charset="0"/>
              </a:rPr>
              <a:t>A Heuristic search is a </a:t>
            </a:r>
            <a:r>
              <a:rPr lang="en-US" sz="2400" b="1" i="0" dirty="0">
                <a:solidFill>
                  <a:srgbClr val="000000"/>
                </a:solidFill>
                <a:effectLst/>
                <a:latin typeface="Arial" panose="020B0604020202020204" pitchFamily="34" charset="0"/>
              </a:rPr>
              <a:t>technique to solve a search problem faster than classical methods. </a:t>
            </a:r>
          </a:p>
          <a:p>
            <a:pPr algn="just"/>
            <a:endParaRPr lang="en-US" sz="2400" dirty="0">
              <a:solidFill>
                <a:srgbClr val="000000"/>
              </a:solidFill>
              <a:latin typeface="Arial" panose="020B0604020202020204" pitchFamily="34" charset="0"/>
            </a:endParaRPr>
          </a:p>
          <a:p>
            <a:pPr algn="just"/>
            <a:r>
              <a:rPr lang="en-US" sz="2400" b="0" i="0" dirty="0">
                <a:solidFill>
                  <a:srgbClr val="000000"/>
                </a:solidFill>
                <a:effectLst/>
                <a:latin typeface="Arial" panose="020B0604020202020204" pitchFamily="34" charset="0"/>
              </a:rPr>
              <a:t>In many cases, it finds an </a:t>
            </a:r>
            <a:r>
              <a:rPr lang="en-US" sz="2400" b="1" i="0" dirty="0">
                <a:solidFill>
                  <a:srgbClr val="000000"/>
                </a:solidFill>
                <a:effectLst/>
                <a:latin typeface="Arial" panose="020B0604020202020204" pitchFamily="34" charset="0"/>
              </a:rPr>
              <a:t>approximate solution when classical methods cannot. </a:t>
            </a:r>
          </a:p>
          <a:p>
            <a:pPr algn="just"/>
            <a:endParaRPr lang="en-US" sz="2400" dirty="0">
              <a:solidFill>
                <a:srgbClr val="000000"/>
              </a:solidFill>
              <a:latin typeface="Arial" panose="020B0604020202020204" pitchFamily="34" charset="0"/>
            </a:endParaRPr>
          </a:p>
          <a:p>
            <a:pPr algn="just"/>
            <a:r>
              <a:rPr lang="en-US" sz="2400" b="0" i="0" dirty="0">
                <a:solidFill>
                  <a:srgbClr val="000000"/>
                </a:solidFill>
                <a:effectLst/>
                <a:latin typeface="Arial" panose="020B0604020202020204" pitchFamily="34" charset="0"/>
              </a:rPr>
              <a:t>It is thus a </a:t>
            </a:r>
            <a:r>
              <a:rPr lang="en-US" sz="2400" b="1" i="0" dirty="0">
                <a:solidFill>
                  <a:srgbClr val="000000"/>
                </a:solidFill>
                <a:effectLst/>
                <a:latin typeface="Arial" panose="020B0604020202020204" pitchFamily="34" charset="0"/>
              </a:rPr>
              <a:t>generalized and approximate strategy </a:t>
            </a:r>
            <a:r>
              <a:rPr lang="en-US" sz="2400" b="0" i="0" dirty="0">
                <a:solidFill>
                  <a:srgbClr val="000000"/>
                </a:solidFill>
                <a:effectLst/>
                <a:latin typeface="Arial" panose="020B0604020202020204" pitchFamily="34" charset="0"/>
              </a:rPr>
              <a:t>for problem-solving.</a:t>
            </a:r>
          </a:p>
          <a:p>
            <a:pPr algn="just"/>
            <a:endParaRPr lang="en-US" sz="2400" dirty="0">
              <a:solidFill>
                <a:srgbClr val="000000"/>
              </a:solidFill>
              <a:latin typeface="Arial" panose="020B0604020202020204" pitchFamily="34" charset="0"/>
            </a:endParaRPr>
          </a:p>
          <a:p>
            <a:pPr algn="just"/>
            <a:endParaRPr lang="en-US" sz="2400" b="0" i="0" dirty="0">
              <a:solidFill>
                <a:srgbClr val="000000"/>
              </a:solidFill>
              <a:effectLst/>
              <a:latin typeface="Arial" panose="020B0604020202020204" pitchFamily="34" charset="0"/>
            </a:endParaRPr>
          </a:p>
          <a:p>
            <a:pPr algn="just"/>
            <a:r>
              <a:rPr lang="en-US" sz="2400" b="0" i="0" dirty="0">
                <a:solidFill>
                  <a:srgbClr val="000000"/>
                </a:solidFill>
                <a:effectLst/>
                <a:latin typeface="Arial" panose="020B0604020202020204" pitchFamily="34" charset="0"/>
              </a:rPr>
              <a:t>In layman’s terms, it can be </a:t>
            </a:r>
            <a:r>
              <a:rPr lang="en-US" sz="2400" b="1" i="0" dirty="0">
                <a:solidFill>
                  <a:srgbClr val="000000"/>
                </a:solidFill>
                <a:effectLst/>
                <a:latin typeface="Arial" panose="020B0604020202020204" pitchFamily="34" charset="0"/>
              </a:rPr>
              <a:t>thought of as a rule of thumb, or a common-sense knowledge,</a:t>
            </a:r>
            <a:r>
              <a:rPr lang="en-US" sz="2400" b="0" i="0" dirty="0">
                <a:solidFill>
                  <a:srgbClr val="000000"/>
                </a:solidFill>
                <a:effectLst/>
                <a:latin typeface="Arial" panose="020B0604020202020204" pitchFamily="34" charset="0"/>
              </a:rPr>
              <a:t> where the </a:t>
            </a:r>
            <a:r>
              <a:rPr lang="en-US" sz="2400" b="1" i="0" dirty="0">
                <a:solidFill>
                  <a:srgbClr val="000000"/>
                </a:solidFill>
                <a:effectLst/>
                <a:latin typeface="Arial" panose="020B0604020202020204" pitchFamily="34" charset="0"/>
              </a:rPr>
              <a:t>answer isn’t guaranteed to be correct but helps to reach a decision quickly. </a:t>
            </a:r>
          </a:p>
          <a:p>
            <a:pPr algn="just"/>
            <a:endParaRPr lang="en-US" sz="2400" dirty="0">
              <a:solidFill>
                <a:srgbClr val="000000"/>
              </a:solidFill>
              <a:latin typeface="Arial" panose="020B0604020202020204" pitchFamily="34" charset="0"/>
            </a:endParaRPr>
          </a:p>
          <a:p>
            <a:pPr algn="just"/>
            <a:r>
              <a:rPr lang="en-US" sz="2400" b="0" i="0" dirty="0">
                <a:solidFill>
                  <a:srgbClr val="000000"/>
                </a:solidFill>
                <a:effectLst/>
                <a:latin typeface="Arial" panose="020B0604020202020204" pitchFamily="34" charset="0"/>
              </a:rPr>
              <a:t>It is a shortcut that we take to </a:t>
            </a:r>
            <a:r>
              <a:rPr lang="en-US" sz="2400" b="1" i="0" dirty="0">
                <a:solidFill>
                  <a:srgbClr val="000000"/>
                </a:solidFill>
                <a:effectLst/>
                <a:latin typeface="Arial" panose="020B0604020202020204" pitchFamily="34" charset="0"/>
              </a:rPr>
              <a:t>trade-off either the optimality, the completeness, the accuracy, or the precision for speed.</a:t>
            </a:r>
          </a:p>
          <a:p>
            <a:pPr algn="just"/>
            <a:endParaRPr lang="en-US" sz="2400" b="0" i="0" dirty="0">
              <a:solidFill>
                <a:srgbClr val="000000"/>
              </a:solidFill>
              <a:effectLst/>
              <a:latin typeface="Arial" panose="020B0604020202020204" pitchFamily="34" charset="0"/>
            </a:endParaRPr>
          </a:p>
          <a:p>
            <a:pPr algn="just"/>
            <a:r>
              <a:rPr lang="en-US" sz="2400" b="0" i="0" dirty="0">
                <a:solidFill>
                  <a:srgbClr val="000000"/>
                </a:solidFill>
                <a:effectLst/>
                <a:latin typeface="Arial" panose="020B0604020202020204" pitchFamily="34" charset="0"/>
              </a:rPr>
              <a:t>Heuristic searches are often associated with heuristic values</a:t>
            </a:r>
          </a:p>
        </p:txBody>
      </p:sp>
    </p:spTree>
    <p:extLst>
      <p:ext uri="{BB962C8B-B14F-4D97-AF65-F5344CB8AC3E}">
        <p14:creationId xmlns:p14="http://schemas.microsoft.com/office/powerpoint/2010/main" val="386814632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71B742-27CC-6D45-6BC0-6137363FDDEF}"/>
              </a:ext>
            </a:extLst>
          </p:cNvPr>
          <p:cNvSpPr txBox="1"/>
          <p:nvPr/>
        </p:nvSpPr>
        <p:spPr>
          <a:xfrm>
            <a:off x="441960" y="890099"/>
            <a:ext cx="10515600" cy="5262979"/>
          </a:xfrm>
          <a:prstGeom prst="rect">
            <a:avLst/>
          </a:prstGeom>
          <a:noFill/>
        </p:spPr>
        <p:txBody>
          <a:bodyPr wrap="square">
            <a:spAutoFit/>
          </a:bodyPr>
          <a:lstStyle/>
          <a:p>
            <a:pPr algn="just"/>
            <a:r>
              <a:rPr lang="en-US" sz="2800" b="1" dirty="0"/>
              <a:t>If we want to find the shortest solutions by using A∗, we need a heuristic function that never overestimates the number of steps to the goal</a:t>
            </a:r>
          </a:p>
          <a:p>
            <a:pPr algn="just"/>
            <a:endParaRPr lang="en-US" sz="2800" b="0" i="0" dirty="0">
              <a:solidFill>
                <a:srgbClr val="000000"/>
              </a:solidFill>
              <a:effectLst/>
              <a:latin typeface="Arial" panose="020B0604020202020204" pitchFamily="34" charset="0"/>
            </a:endParaRPr>
          </a:p>
          <a:p>
            <a:pPr algn="just"/>
            <a:r>
              <a:rPr lang="en-US" sz="2800" b="0" i="0" dirty="0">
                <a:solidFill>
                  <a:srgbClr val="000000"/>
                </a:solidFill>
                <a:effectLst/>
                <a:latin typeface="Arial" panose="020B0604020202020204" pitchFamily="34" charset="0"/>
              </a:rPr>
              <a:t>The heuristic value of an </a:t>
            </a:r>
            <a:r>
              <a:rPr lang="en-US" sz="2800" b="1" i="0" dirty="0">
                <a:solidFill>
                  <a:srgbClr val="000000"/>
                </a:solidFill>
                <a:effectLst/>
                <a:latin typeface="Arial" panose="020B0604020202020204" pitchFamily="34" charset="0"/>
              </a:rPr>
              <a:t>8 puzzle state is a combination of two values.</a:t>
            </a:r>
          </a:p>
          <a:p>
            <a:pPr algn="just"/>
            <a:endParaRPr lang="en-US" sz="2800" dirty="0">
              <a:solidFill>
                <a:srgbClr val="000000"/>
              </a:solidFill>
              <a:latin typeface="Arial" panose="020B0604020202020204" pitchFamily="34" charset="0"/>
            </a:endParaRPr>
          </a:p>
          <a:p>
            <a:pPr algn="just"/>
            <a:r>
              <a:rPr lang="en-US" sz="2800" b="0" i="0" dirty="0">
                <a:solidFill>
                  <a:srgbClr val="000000"/>
                </a:solidFill>
                <a:effectLst/>
                <a:latin typeface="Arial" panose="020B0604020202020204" pitchFamily="34" charset="0"/>
              </a:rPr>
              <a:t> It is often called the cost function </a:t>
            </a:r>
            <a:r>
              <a:rPr lang="en-US" sz="2800" b="1" i="0" dirty="0">
                <a:solidFill>
                  <a:srgbClr val="000000"/>
                </a:solidFill>
                <a:effectLst/>
                <a:latin typeface="Arial" panose="020B0604020202020204" pitchFamily="34" charset="0"/>
              </a:rPr>
              <a:t>f</a:t>
            </a:r>
            <a:r>
              <a:rPr lang="en-US" sz="2800" b="0" i="0" dirty="0">
                <a:solidFill>
                  <a:srgbClr val="000000"/>
                </a:solidFill>
                <a:effectLst/>
                <a:latin typeface="Arial" panose="020B0604020202020204" pitchFamily="34" charset="0"/>
              </a:rPr>
              <a:t>.</a:t>
            </a:r>
          </a:p>
          <a:p>
            <a:pPr algn="just"/>
            <a:endParaRPr lang="en-US" sz="2800" b="0" i="0" dirty="0">
              <a:solidFill>
                <a:srgbClr val="000000"/>
              </a:solidFill>
              <a:effectLst/>
              <a:latin typeface="Arial" panose="020B0604020202020204" pitchFamily="34" charset="0"/>
            </a:endParaRPr>
          </a:p>
          <a:p>
            <a:pPr algn="l"/>
            <a:r>
              <a:rPr lang="en-US" sz="2800" b="1" i="0" dirty="0">
                <a:solidFill>
                  <a:srgbClr val="000000"/>
                </a:solidFill>
                <a:effectLst/>
                <a:latin typeface="Arial" panose="020B0604020202020204" pitchFamily="34" charset="0"/>
              </a:rPr>
              <a:t>f = h + g</a:t>
            </a:r>
          </a:p>
          <a:p>
            <a:pPr algn="l"/>
            <a:endParaRPr lang="en-US" sz="2800" b="1" i="0" dirty="0">
              <a:solidFill>
                <a:srgbClr val="000000"/>
              </a:solidFill>
              <a:effectLst/>
              <a:latin typeface="Arial" panose="020B0604020202020204" pitchFamily="34" charset="0"/>
            </a:endParaRPr>
          </a:p>
          <a:p>
            <a:pPr algn="l"/>
            <a:r>
              <a:rPr lang="en-US" sz="2800" b="1" dirty="0">
                <a:solidFill>
                  <a:srgbClr val="000000"/>
                </a:solidFill>
                <a:latin typeface="Arial" panose="020B0604020202020204" pitchFamily="34" charset="0"/>
              </a:rPr>
              <a:t>Two ways to obtain heuristic </a:t>
            </a:r>
            <a:endParaRPr lang="en-US" sz="28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35092813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CACD80-6C53-1B87-362B-217D83F15132}"/>
              </a:ext>
            </a:extLst>
          </p:cNvPr>
          <p:cNvSpPr txBox="1"/>
          <p:nvPr/>
        </p:nvSpPr>
        <p:spPr>
          <a:xfrm>
            <a:off x="774446" y="1416257"/>
            <a:ext cx="10046970" cy="1815882"/>
          </a:xfrm>
          <a:prstGeom prst="rect">
            <a:avLst/>
          </a:prstGeom>
          <a:noFill/>
        </p:spPr>
        <p:txBody>
          <a:bodyPr wrap="square">
            <a:spAutoFit/>
          </a:bodyPr>
          <a:lstStyle/>
          <a:p>
            <a:pPr algn="just"/>
            <a:r>
              <a:rPr lang="en-US" sz="2800" dirty="0"/>
              <a:t>• h1 = the </a:t>
            </a:r>
            <a:r>
              <a:rPr lang="en-US" sz="2800" b="1" dirty="0"/>
              <a:t>number of misplaced tiles. </a:t>
            </a:r>
          </a:p>
          <a:p>
            <a:pPr algn="just"/>
            <a:endParaRPr lang="en-US" sz="2800" b="1" dirty="0"/>
          </a:p>
          <a:p>
            <a:pPr algn="just"/>
            <a:r>
              <a:rPr lang="en-US" sz="2800" dirty="0"/>
              <a:t>h1 is an admissible heuristic because it is clear that any tile that is out of place must be moved at least once</a:t>
            </a:r>
            <a:endParaRPr lang="en-IN" sz="2800" dirty="0"/>
          </a:p>
        </p:txBody>
      </p:sp>
    </p:spTree>
    <p:extLst>
      <p:ext uri="{BB962C8B-B14F-4D97-AF65-F5344CB8AC3E}">
        <p14:creationId xmlns:p14="http://schemas.microsoft.com/office/powerpoint/2010/main" val="141616148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5C18E9-9EE8-123A-3E85-2878474F7358}"/>
              </a:ext>
            </a:extLst>
          </p:cNvPr>
          <p:cNvPicPr>
            <a:picLocks noChangeAspect="1"/>
          </p:cNvPicPr>
          <p:nvPr/>
        </p:nvPicPr>
        <p:blipFill>
          <a:blip r:embed="rId2"/>
          <a:stretch>
            <a:fillRect/>
          </a:stretch>
        </p:blipFill>
        <p:spPr>
          <a:xfrm>
            <a:off x="1042417" y="644382"/>
            <a:ext cx="8292250" cy="5965424"/>
          </a:xfrm>
          <a:prstGeom prst="rect">
            <a:avLst/>
          </a:prstGeom>
        </p:spPr>
      </p:pic>
      <p:sp>
        <p:nvSpPr>
          <p:cNvPr id="5" name="TextBox 4">
            <a:extLst>
              <a:ext uri="{FF2B5EF4-FFF2-40B4-BE49-F238E27FC236}">
                <a16:creationId xmlns:a16="http://schemas.microsoft.com/office/drawing/2014/main" id="{707D92B3-B89E-BC48-1B37-0EDCD65C6430}"/>
              </a:ext>
            </a:extLst>
          </p:cNvPr>
          <p:cNvSpPr txBox="1"/>
          <p:nvPr/>
        </p:nvSpPr>
        <p:spPr>
          <a:xfrm>
            <a:off x="8482149" y="4187037"/>
            <a:ext cx="6096000" cy="369332"/>
          </a:xfrm>
          <a:prstGeom prst="rect">
            <a:avLst/>
          </a:prstGeom>
          <a:noFill/>
        </p:spPr>
        <p:txBody>
          <a:bodyPr wrap="square">
            <a:spAutoFit/>
          </a:bodyPr>
          <a:lstStyle/>
          <a:p>
            <a:r>
              <a:rPr lang="en-IN" b="1" i="0" dirty="0">
                <a:solidFill>
                  <a:srgbClr val="242424"/>
                </a:solidFill>
                <a:effectLst/>
                <a:latin typeface="source-serif-pro"/>
              </a:rPr>
              <a:t>f-score = h-score + g-score</a:t>
            </a:r>
            <a:endParaRPr lang="en-IN" dirty="0"/>
          </a:p>
        </p:txBody>
      </p:sp>
    </p:spTree>
    <p:extLst>
      <p:ext uri="{BB962C8B-B14F-4D97-AF65-F5344CB8AC3E}">
        <p14:creationId xmlns:p14="http://schemas.microsoft.com/office/powerpoint/2010/main" val="360536712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34969F-C360-722B-9C5C-898EBDF73DA1}"/>
              </a:ext>
            </a:extLst>
          </p:cNvPr>
          <p:cNvPicPr>
            <a:picLocks noChangeAspect="1"/>
          </p:cNvPicPr>
          <p:nvPr/>
        </p:nvPicPr>
        <p:blipFill>
          <a:blip r:embed="rId2"/>
          <a:stretch>
            <a:fillRect/>
          </a:stretch>
        </p:blipFill>
        <p:spPr>
          <a:xfrm>
            <a:off x="3264408" y="932688"/>
            <a:ext cx="6945107" cy="3245146"/>
          </a:xfrm>
          <a:prstGeom prst="rect">
            <a:avLst/>
          </a:prstGeom>
        </p:spPr>
      </p:pic>
    </p:spTree>
    <p:extLst>
      <p:ext uri="{BB962C8B-B14F-4D97-AF65-F5344CB8AC3E}">
        <p14:creationId xmlns:p14="http://schemas.microsoft.com/office/powerpoint/2010/main" val="100704780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14F143-144B-2B91-454F-899873F76F41}"/>
              </a:ext>
            </a:extLst>
          </p:cNvPr>
          <p:cNvSpPr txBox="1"/>
          <p:nvPr/>
        </p:nvSpPr>
        <p:spPr>
          <a:xfrm>
            <a:off x="219456" y="1113550"/>
            <a:ext cx="11494008" cy="3539430"/>
          </a:xfrm>
          <a:prstGeom prst="rect">
            <a:avLst/>
          </a:prstGeom>
          <a:noFill/>
        </p:spPr>
        <p:txBody>
          <a:bodyPr wrap="square">
            <a:spAutoFit/>
          </a:bodyPr>
          <a:lstStyle/>
          <a:p>
            <a:r>
              <a:rPr lang="en-US" sz="2800" dirty="0"/>
              <a:t>h2 = </a:t>
            </a:r>
            <a:r>
              <a:rPr lang="en-US" sz="2800" b="1" dirty="0"/>
              <a:t>the sum of the distances of the tiles from their goal positions.</a:t>
            </a:r>
          </a:p>
          <a:p>
            <a:endParaRPr lang="en-US" sz="2800" b="1" dirty="0"/>
          </a:p>
          <a:p>
            <a:r>
              <a:rPr lang="en-US" sz="2800" dirty="0"/>
              <a:t> This is sometimes called the </a:t>
            </a:r>
            <a:r>
              <a:rPr lang="en-US" sz="2800" b="1" dirty="0"/>
              <a:t>city block distance or Manhattan distance.</a:t>
            </a:r>
          </a:p>
          <a:p>
            <a:endParaRPr lang="en-US" sz="2800" dirty="0"/>
          </a:p>
          <a:p>
            <a:r>
              <a:rPr lang="en-US" sz="2800" dirty="0"/>
              <a:t> h2 is also admissible because all </a:t>
            </a:r>
            <a:r>
              <a:rPr lang="en-US" sz="2800" b="1" dirty="0"/>
              <a:t>any move can do is move one tile one step closer to the goal.</a:t>
            </a:r>
          </a:p>
          <a:p>
            <a:endParaRPr lang="en-US" sz="2800" dirty="0"/>
          </a:p>
          <a:p>
            <a:r>
              <a:rPr lang="en-US" sz="2800" dirty="0"/>
              <a:t> </a:t>
            </a:r>
            <a:endParaRPr lang="en-IN" sz="2800" dirty="0"/>
          </a:p>
        </p:txBody>
      </p:sp>
    </p:spTree>
    <p:extLst>
      <p:ext uri="{BB962C8B-B14F-4D97-AF65-F5344CB8AC3E}">
        <p14:creationId xmlns:p14="http://schemas.microsoft.com/office/powerpoint/2010/main" val="390510632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5361FB-CC78-8088-2C67-3AE66D57D487}"/>
              </a:ext>
            </a:extLst>
          </p:cNvPr>
          <p:cNvPicPr>
            <a:picLocks noChangeAspect="1"/>
          </p:cNvPicPr>
          <p:nvPr/>
        </p:nvPicPr>
        <p:blipFill>
          <a:blip r:embed="rId2"/>
          <a:stretch>
            <a:fillRect/>
          </a:stretch>
        </p:blipFill>
        <p:spPr>
          <a:xfrm>
            <a:off x="570430" y="876770"/>
            <a:ext cx="10951010" cy="4322247"/>
          </a:xfrm>
          <a:prstGeom prst="rect">
            <a:avLst/>
          </a:prstGeom>
        </p:spPr>
      </p:pic>
    </p:spTree>
    <p:extLst>
      <p:ext uri="{BB962C8B-B14F-4D97-AF65-F5344CB8AC3E}">
        <p14:creationId xmlns:p14="http://schemas.microsoft.com/office/powerpoint/2010/main" val="418543652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4775C5-DD4A-91F8-8BAA-B9A7F526E65E}"/>
              </a:ext>
            </a:extLst>
          </p:cNvPr>
          <p:cNvPicPr>
            <a:picLocks noChangeAspect="1"/>
          </p:cNvPicPr>
          <p:nvPr/>
        </p:nvPicPr>
        <p:blipFill>
          <a:blip r:embed="rId2"/>
          <a:stretch>
            <a:fillRect/>
          </a:stretch>
        </p:blipFill>
        <p:spPr>
          <a:xfrm>
            <a:off x="2768452" y="1118605"/>
            <a:ext cx="7037398" cy="3190928"/>
          </a:xfrm>
          <a:prstGeom prst="rect">
            <a:avLst/>
          </a:prstGeom>
        </p:spPr>
      </p:pic>
      <p:sp>
        <p:nvSpPr>
          <p:cNvPr id="5" name="TextBox 4">
            <a:extLst>
              <a:ext uri="{FF2B5EF4-FFF2-40B4-BE49-F238E27FC236}">
                <a16:creationId xmlns:a16="http://schemas.microsoft.com/office/drawing/2014/main" id="{297A117F-4A9C-7CA0-B1E3-81180ECD4A7A}"/>
              </a:ext>
            </a:extLst>
          </p:cNvPr>
          <p:cNvSpPr txBox="1"/>
          <p:nvPr/>
        </p:nvSpPr>
        <p:spPr>
          <a:xfrm>
            <a:off x="970279" y="4914928"/>
            <a:ext cx="8708571" cy="1200329"/>
          </a:xfrm>
          <a:prstGeom prst="rect">
            <a:avLst/>
          </a:prstGeom>
          <a:noFill/>
        </p:spPr>
        <p:txBody>
          <a:bodyPr wrap="square">
            <a:spAutoFit/>
          </a:bodyPr>
          <a:lstStyle/>
          <a:p>
            <a:r>
              <a:rPr lang="en-IN" sz="2400" dirty="0"/>
              <a:t>h1 = 8.</a:t>
            </a:r>
          </a:p>
          <a:p>
            <a:r>
              <a:rPr lang="en-IN" sz="2400" dirty="0"/>
              <a:t>h2=18</a:t>
            </a:r>
          </a:p>
          <a:p>
            <a:r>
              <a:rPr lang="en-US" sz="2400" dirty="0"/>
              <a:t>neither of these overestimates the true solution cost, which is 26</a:t>
            </a:r>
            <a:r>
              <a:rPr lang="en-US" dirty="0"/>
              <a:t>.</a:t>
            </a:r>
            <a:endParaRPr lang="en-IN" dirty="0"/>
          </a:p>
        </p:txBody>
      </p:sp>
    </p:spTree>
    <p:extLst>
      <p:ext uri="{BB962C8B-B14F-4D97-AF65-F5344CB8AC3E}">
        <p14:creationId xmlns:p14="http://schemas.microsoft.com/office/powerpoint/2010/main" val="345599972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E5E3C8-7F8C-B4CA-6138-62E492D86C58}"/>
              </a:ext>
            </a:extLst>
          </p:cNvPr>
          <p:cNvSpPr txBox="1"/>
          <p:nvPr/>
        </p:nvSpPr>
        <p:spPr>
          <a:xfrm>
            <a:off x="1001485" y="416225"/>
            <a:ext cx="6096000" cy="646331"/>
          </a:xfrm>
          <a:prstGeom prst="rect">
            <a:avLst/>
          </a:prstGeom>
          <a:noFill/>
        </p:spPr>
        <p:txBody>
          <a:bodyPr wrap="square">
            <a:spAutoFit/>
          </a:bodyPr>
          <a:lstStyle/>
          <a:p>
            <a:r>
              <a:rPr lang="en-IN" b="0" i="0" dirty="0">
                <a:solidFill>
                  <a:srgbClr val="666666"/>
                </a:solidFill>
                <a:effectLst/>
                <a:latin typeface="Roboto" panose="02000000000000000000" pitchFamily="2" charset="0"/>
              </a:rPr>
              <a:t> B∗ ≈ N^(1/d)</a:t>
            </a:r>
            <a:endParaRPr lang="en-IN" dirty="0"/>
          </a:p>
          <a:p>
            <a:r>
              <a:rPr lang="en-IN" dirty="0"/>
              <a:t>53 = ((B∗)^(d+1) - 1) / (B∗ - 1),</a:t>
            </a:r>
          </a:p>
        </p:txBody>
      </p:sp>
      <p:sp>
        <p:nvSpPr>
          <p:cNvPr id="6" name="TextBox 5">
            <a:extLst>
              <a:ext uri="{FF2B5EF4-FFF2-40B4-BE49-F238E27FC236}">
                <a16:creationId xmlns:a16="http://schemas.microsoft.com/office/drawing/2014/main" id="{8EEF9045-E29B-B99D-7FF3-D13F0F8506BA}"/>
              </a:ext>
            </a:extLst>
          </p:cNvPr>
          <p:cNvSpPr txBox="1"/>
          <p:nvPr/>
        </p:nvSpPr>
        <p:spPr>
          <a:xfrm>
            <a:off x="109340" y="1062556"/>
            <a:ext cx="8458925" cy="523220"/>
          </a:xfrm>
          <a:prstGeom prst="rect">
            <a:avLst/>
          </a:prstGeom>
          <a:noFill/>
        </p:spPr>
        <p:txBody>
          <a:bodyPr wrap="square">
            <a:spAutoFit/>
          </a:bodyPr>
          <a:lstStyle/>
          <a:p>
            <a:r>
              <a:rPr lang="en-US" sz="2800" dirty="0"/>
              <a:t>The effect of heuristic accuracy on performance</a:t>
            </a:r>
            <a:endParaRPr lang="en-IN" sz="2800" dirty="0"/>
          </a:p>
        </p:txBody>
      </p:sp>
      <p:sp>
        <p:nvSpPr>
          <p:cNvPr id="8" name="TextBox 7">
            <a:extLst>
              <a:ext uri="{FF2B5EF4-FFF2-40B4-BE49-F238E27FC236}">
                <a16:creationId xmlns:a16="http://schemas.microsoft.com/office/drawing/2014/main" id="{98D0C54A-977F-B6BC-4A44-5596A694F6C5}"/>
              </a:ext>
            </a:extLst>
          </p:cNvPr>
          <p:cNvSpPr txBox="1"/>
          <p:nvPr/>
        </p:nvSpPr>
        <p:spPr>
          <a:xfrm>
            <a:off x="583475" y="1942739"/>
            <a:ext cx="11051176" cy="4401205"/>
          </a:xfrm>
          <a:prstGeom prst="rect">
            <a:avLst/>
          </a:prstGeom>
          <a:noFill/>
        </p:spPr>
        <p:txBody>
          <a:bodyPr wrap="square">
            <a:spAutoFit/>
          </a:bodyPr>
          <a:lstStyle/>
          <a:p>
            <a:r>
              <a:rPr lang="en-US" sz="2800" dirty="0"/>
              <a:t>The quality of heuristics can be characterized on the basis of the effective branching factor b*. </a:t>
            </a:r>
          </a:p>
          <a:p>
            <a:endParaRPr lang="en-US" sz="2800" dirty="0"/>
          </a:p>
          <a:p>
            <a:r>
              <a:rPr lang="en-US" sz="2800" dirty="0"/>
              <a:t>If the total number of nodes generated by A* for a problem is N, and the solution depth is d, then: </a:t>
            </a:r>
          </a:p>
          <a:p>
            <a:endParaRPr lang="en-US" sz="2800" dirty="0"/>
          </a:p>
          <a:p>
            <a:r>
              <a:rPr lang="en-US" sz="2800" dirty="0"/>
              <a:t>N = b* + (b*)2 + (b*)3 + (b*)4 + ….. + (b*)d </a:t>
            </a:r>
          </a:p>
          <a:p>
            <a:endParaRPr lang="en-US" sz="2800" dirty="0"/>
          </a:p>
          <a:p>
            <a:r>
              <a:rPr lang="en-US" sz="2800" dirty="0"/>
              <a:t>if A∗ finds a solution at depth 5 using 52 nodes, then the effective branching factor is 1.92. </a:t>
            </a:r>
            <a:endParaRPr lang="en-IN" sz="2800" dirty="0"/>
          </a:p>
        </p:txBody>
      </p:sp>
    </p:spTree>
    <p:extLst>
      <p:ext uri="{BB962C8B-B14F-4D97-AF65-F5344CB8AC3E}">
        <p14:creationId xmlns:p14="http://schemas.microsoft.com/office/powerpoint/2010/main" val="1000861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4"/>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800"/>
            </a:pPr>
            <a:r>
              <a:rPr lang="en-US">
                <a:solidFill>
                  <a:srgbClr val="000000"/>
                </a:solidFill>
                <a:latin typeface="Calibri"/>
                <a:ea typeface="Calibri"/>
                <a:cs typeface="Calibri"/>
                <a:sym typeface="Calibri"/>
              </a:rPr>
              <a:t>Computer Engineering</a:t>
            </a:r>
            <a:endParaRPr/>
          </a:p>
        </p:txBody>
      </p:sp>
      <p:sp>
        <p:nvSpPr>
          <p:cNvPr id="252" name="Google Shape;252;p34"/>
          <p:cNvSpPr txBox="1">
            <a:spLocks noGrp="1"/>
          </p:cNvSpPr>
          <p:nvPr>
            <p:ph type="body" idx="1"/>
          </p:nvPr>
        </p:nvSpPr>
        <p:spPr>
          <a:xfrm>
            <a:off x="0" y="1600200"/>
            <a:ext cx="10210800" cy="4525962"/>
          </a:xfrm>
          <a:prstGeom prst="rect">
            <a:avLst/>
          </a:prstGeom>
          <a:noFill/>
          <a:ln>
            <a:noFill/>
          </a:ln>
        </p:spPr>
        <p:txBody>
          <a:bodyPr spcFirstLastPara="1" vert="horz" wrap="square" lIns="91425" tIns="45700" rIns="91425" bIns="45700" rtlCol="0" anchor="t" anchorCtr="0">
            <a:normAutofit/>
          </a:bodyPr>
          <a:lstStyle/>
          <a:p>
            <a:pPr marL="342900" indent="-342900">
              <a:spcBef>
                <a:spcPts val="0"/>
              </a:spcBef>
              <a:buClr>
                <a:srgbClr val="000000"/>
              </a:buClr>
              <a:buSzPts val="400"/>
              <a:buFont typeface="Arial"/>
              <a:buChar char="•"/>
            </a:pPr>
            <a:r>
              <a:rPr lang="en-US" sz="3200" dirty="0">
                <a:solidFill>
                  <a:srgbClr val="000000"/>
                </a:solidFill>
                <a:latin typeface="Calibri"/>
                <a:ea typeface="Calibri"/>
                <a:cs typeface="Calibri"/>
                <a:sym typeface="Calibri"/>
              </a:rPr>
              <a:t>How can we build an efficient computer?</a:t>
            </a:r>
            <a:endParaRPr dirty="0"/>
          </a:p>
          <a:p>
            <a:pPr marL="742950" lvl="1" indent="-285750">
              <a:buClr>
                <a:srgbClr val="000000"/>
              </a:buClr>
              <a:buSzPts val="300"/>
              <a:buFont typeface="Arial"/>
              <a:buChar char="–"/>
            </a:pPr>
            <a:r>
              <a:rPr lang="en-US" sz="2800" dirty="0">
                <a:solidFill>
                  <a:srgbClr val="000000"/>
                </a:solidFill>
                <a:latin typeface="Calibri"/>
                <a:ea typeface="Calibri"/>
                <a:cs typeface="Calibri"/>
                <a:sym typeface="Calibri"/>
              </a:rPr>
              <a:t>The first </a:t>
            </a:r>
            <a:r>
              <a:rPr lang="en-US" sz="2800" b="1" i="1" dirty="0">
                <a:solidFill>
                  <a:srgbClr val="000000"/>
                </a:solidFill>
                <a:latin typeface="Calibri"/>
                <a:ea typeface="Calibri"/>
                <a:cs typeface="Calibri"/>
                <a:sym typeface="Calibri"/>
              </a:rPr>
              <a:t>operational computer </a:t>
            </a:r>
            <a:r>
              <a:rPr lang="en-US" sz="2800" i="1" dirty="0">
                <a:solidFill>
                  <a:srgbClr val="000000"/>
                </a:solidFill>
                <a:latin typeface="Calibri"/>
                <a:ea typeface="Calibri"/>
                <a:cs typeface="Calibri"/>
                <a:sym typeface="Calibri"/>
              </a:rPr>
              <a:t>was the electromechanical Heath Robinson, </a:t>
            </a:r>
            <a:r>
              <a:rPr lang="en-US" sz="2800" dirty="0">
                <a:solidFill>
                  <a:srgbClr val="000000"/>
                </a:solidFill>
                <a:latin typeface="Calibri"/>
                <a:ea typeface="Calibri"/>
                <a:cs typeface="Calibri"/>
                <a:sym typeface="Calibri"/>
              </a:rPr>
              <a:t>built in 1940 by Alan Turing’s team for a single purpose: deciphering German messages.</a:t>
            </a:r>
          </a:p>
          <a:p>
            <a:pPr marL="742950" lvl="1" indent="-285750">
              <a:buClr>
                <a:srgbClr val="000000"/>
              </a:buClr>
              <a:buSzPts val="300"/>
              <a:buFont typeface="Arial"/>
              <a:buChar char="–"/>
            </a:pPr>
            <a:endParaRPr dirty="0"/>
          </a:p>
          <a:p>
            <a:pPr marL="742950" lvl="1" indent="-285750">
              <a:buClr>
                <a:srgbClr val="000000"/>
              </a:buClr>
              <a:buSzPts val="300"/>
              <a:buFont typeface="Arial"/>
              <a:buChar char="–"/>
            </a:pPr>
            <a:r>
              <a:rPr lang="en-US" sz="2800" dirty="0">
                <a:solidFill>
                  <a:srgbClr val="000000"/>
                </a:solidFill>
                <a:latin typeface="Calibri"/>
                <a:ea typeface="Calibri"/>
                <a:cs typeface="Calibri"/>
                <a:sym typeface="Calibri"/>
              </a:rPr>
              <a:t>The first </a:t>
            </a:r>
            <a:r>
              <a:rPr lang="en-US" sz="2800" i="1" dirty="0">
                <a:solidFill>
                  <a:srgbClr val="000000"/>
                </a:solidFill>
                <a:latin typeface="Calibri"/>
                <a:ea typeface="Calibri"/>
                <a:cs typeface="Calibri"/>
                <a:sym typeface="Calibri"/>
              </a:rPr>
              <a:t>electronic computer, the ABC, </a:t>
            </a:r>
            <a:r>
              <a:rPr lang="en-US" sz="2800" dirty="0">
                <a:solidFill>
                  <a:srgbClr val="000000"/>
                </a:solidFill>
                <a:latin typeface="Calibri"/>
                <a:ea typeface="Calibri"/>
                <a:cs typeface="Calibri"/>
                <a:sym typeface="Calibri"/>
              </a:rPr>
              <a:t>was assembled by John Atanasoff and his student Clifford Berry</a:t>
            </a:r>
            <a:endParaRPr dirty="0"/>
          </a:p>
          <a:p>
            <a:pPr marL="742950" lvl="1" indent="-285750">
              <a:buClr>
                <a:srgbClr val="000000"/>
              </a:buClr>
              <a:buSzPts val="300"/>
              <a:buFont typeface="Arial"/>
              <a:buChar char="–"/>
            </a:pPr>
            <a:r>
              <a:rPr lang="en-US" sz="2800" dirty="0">
                <a:solidFill>
                  <a:srgbClr val="000000"/>
                </a:solidFill>
                <a:latin typeface="Calibri"/>
                <a:ea typeface="Calibri"/>
                <a:cs typeface="Calibri"/>
                <a:sym typeface="Calibri"/>
              </a:rPr>
              <a:t>Charles Babbage (1792–1871) designed two machines</a:t>
            </a:r>
            <a:endParaRPr dirty="0"/>
          </a:p>
        </p:txBody>
      </p:sp>
      <p:sp>
        <p:nvSpPr>
          <p:cNvPr id="253" name="Google Shape;253;p34"/>
          <p:cNvSpPr txBox="1"/>
          <p:nvPr/>
        </p:nvSpPr>
        <p:spPr>
          <a:xfrm>
            <a:off x="4648200" y="6356351"/>
            <a:ext cx="2895600" cy="365125"/>
          </a:xfrm>
          <a:prstGeom prst="rect">
            <a:avLst/>
          </a:prstGeom>
          <a:noFill/>
          <a:ln>
            <a:noFill/>
          </a:ln>
        </p:spPr>
        <p:txBody>
          <a:bodyPr spcFirstLastPara="1" wrap="square" lIns="91425" tIns="45700" rIns="91425" bIns="45700" anchor="ctr" anchorCtr="0">
            <a:noAutofit/>
          </a:bodyPr>
          <a:lstStyle/>
          <a:p>
            <a:pPr algn="ctr">
              <a:buClr>
                <a:srgbClr val="888888"/>
              </a:buClr>
              <a:buSzPts val="1200"/>
            </a:pPr>
            <a:r>
              <a:rPr lang="en-US" sz="1200">
                <a:solidFill>
                  <a:srgbClr val="888888"/>
                </a:solidFill>
                <a:latin typeface="Calibri"/>
                <a:ea typeface="Calibri"/>
                <a:cs typeface="Calibri"/>
                <a:sym typeface="Calibri"/>
              </a:rPr>
              <a:t>AI</a:t>
            </a:r>
            <a:endParaRPr/>
          </a:p>
        </p:txBody>
      </p:sp>
      <p:sp>
        <p:nvSpPr>
          <p:cNvPr id="254" name="Google Shape;254;p34"/>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888888"/>
              </a:buClr>
              <a:buSzPts val="1200"/>
            </a:pPr>
            <a:fld id="{00000000-1234-1234-1234-123412341234}" type="slidenum">
              <a:rPr lang="en-US" sz="1200">
                <a:solidFill>
                  <a:srgbClr val="888888"/>
                </a:solidFill>
                <a:latin typeface="Calibri"/>
                <a:ea typeface="Calibri"/>
                <a:cs typeface="Calibri"/>
                <a:sym typeface="Calibri"/>
              </a:rPr>
              <a:pPr algn="r">
                <a:buClr>
                  <a:srgbClr val="888888"/>
                </a:buClr>
                <a:buSzPts val="1200"/>
              </a:pPr>
              <a:t>25</a:t>
            </a:fld>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26BA99-44BF-D858-9BBF-C43B509ADE05}"/>
              </a:ext>
            </a:extLst>
          </p:cNvPr>
          <p:cNvPicPr>
            <a:picLocks noChangeAspect="1"/>
          </p:cNvPicPr>
          <p:nvPr/>
        </p:nvPicPr>
        <p:blipFill>
          <a:blip r:embed="rId2"/>
          <a:stretch>
            <a:fillRect/>
          </a:stretch>
        </p:blipFill>
        <p:spPr>
          <a:xfrm>
            <a:off x="182879" y="0"/>
            <a:ext cx="9694194" cy="5219951"/>
          </a:xfrm>
          <a:prstGeom prst="rect">
            <a:avLst/>
          </a:prstGeom>
        </p:spPr>
      </p:pic>
      <p:sp>
        <p:nvSpPr>
          <p:cNvPr id="5" name="TextBox 4">
            <a:extLst>
              <a:ext uri="{FF2B5EF4-FFF2-40B4-BE49-F238E27FC236}">
                <a16:creationId xmlns:a16="http://schemas.microsoft.com/office/drawing/2014/main" id="{B99BCFAE-C1C9-8C37-F8D2-DC2AEC95545A}"/>
              </a:ext>
            </a:extLst>
          </p:cNvPr>
          <p:cNvSpPr txBox="1"/>
          <p:nvPr/>
        </p:nvSpPr>
        <p:spPr>
          <a:xfrm>
            <a:off x="790303" y="5572538"/>
            <a:ext cx="10104120" cy="954107"/>
          </a:xfrm>
          <a:prstGeom prst="rect">
            <a:avLst/>
          </a:prstGeom>
          <a:noFill/>
        </p:spPr>
        <p:txBody>
          <a:bodyPr wrap="square">
            <a:spAutoFit/>
          </a:bodyPr>
          <a:lstStyle/>
          <a:p>
            <a:r>
              <a:rPr lang="en-US" sz="2800" dirty="0"/>
              <a:t>h2 is always better than h1</a:t>
            </a:r>
          </a:p>
          <a:p>
            <a:r>
              <a:rPr lang="en-US" sz="2800" dirty="0"/>
              <a:t>A∗ using h2 will never expand more nodes than A∗ using h1</a:t>
            </a:r>
            <a:endParaRPr lang="en-IN" sz="2800" dirty="0"/>
          </a:p>
        </p:txBody>
      </p:sp>
    </p:spTree>
    <p:extLst>
      <p:ext uri="{BB962C8B-B14F-4D97-AF65-F5344CB8AC3E}">
        <p14:creationId xmlns:p14="http://schemas.microsoft.com/office/powerpoint/2010/main" val="304804013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8FBD26-663A-5FCA-1159-358095484C58}"/>
              </a:ext>
            </a:extLst>
          </p:cNvPr>
          <p:cNvSpPr txBox="1"/>
          <p:nvPr/>
        </p:nvSpPr>
        <p:spPr>
          <a:xfrm>
            <a:off x="130628" y="0"/>
            <a:ext cx="12061372" cy="6986528"/>
          </a:xfrm>
          <a:prstGeom prst="rect">
            <a:avLst/>
          </a:prstGeom>
          <a:noFill/>
        </p:spPr>
        <p:txBody>
          <a:bodyPr wrap="square">
            <a:spAutoFit/>
          </a:bodyPr>
          <a:lstStyle/>
          <a:p>
            <a:pPr algn="just"/>
            <a:r>
              <a:rPr lang="en-US" sz="2800" dirty="0"/>
              <a:t>Local Search Algorithms</a:t>
            </a:r>
          </a:p>
          <a:p>
            <a:pPr algn="just"/>
            <a:endParaRPr lang="en-US" sz="2800" dirty="0"/>
          </a:p>
          <a:p>
            <a:pPr algn="just"/>
            <a:r>
              <a:rPr lang="en-US" sz="2800" dirty="0"/>
              <a:t>The </a:t>
            </a:r>
            <a:r>
              <a:rPr lang="en-US" sz="2800" b="1" dirty="0"/>
              <a:t>search algorithms that we have seen so far are designed to explore search spaces systematically. </a:t>
            </a:r>
          </a:p>
          <a:p>
            <a:pPr algn="just"/>
            <a:endParaRPr lang="en-US" sz="2800" dirty="0"/>
          </a:p>
          <a:p>
            <a:pPr algn="just"/>
            <a:r>
              <a:rPr lang="en-US" sz="2800" dirty="0"/>
              <a:t>This </a:t>
            </a:r>
            <a:r>
              <a:rPr lang="en-US" sz="2800" b="1" dirty="0"/>
              <a:t>systematicity is achieved by keeping one or more paths in memory and by recording which alternatives have been explored at each point along the path</a:t>
            </a:r>
            <a:r>
              <a:rPr lang="en-US" sz="2800" dirty="0"/>
              <a:t>. </a:t>
            </a:r>
          </a:p>
          <a:p>
            <a:pPr algn="just"/>
            <a:endParaRPr lang="en-US" sz="2800" dirty="0"/>
          </a:p>
          <a:p>
            <a:pPr algn="just"/>
            <a:r>
              <a:rPr lang="en-US" sz="2800" dirty="0"/>
              <a:t>When a </a:t>
            </a:r>
            <a:r>
              <a:rPr lang="en-US" sz="2800" b="1" dirty="0"/>
              <a:t>goal is found, the path to that goal also constitutes a solution to the problem. </a:t>
            </a:r>
          </a:p>
          <a:p>
            <a:pPr algn="just"/>
            <a:endParaRPr lang="en-US" sz="2800" dirty="0"/>
          </a:p>
          <a:p>
            <a:pPr algn="just"/>
            <a:r>
              <a:rPr lang="en-US" sz="2800" dirty="0"/>
              <a:t>In many problems, however, </a:t>
            </a:r>
            <a:r>
              <a:rPr lang="en-US" sz="2800" b="1" dirty="0"/>
              <a:t>the path to the goal is irrelevant</a:t>
            </a:r>
            <a:r>
              <a:rPr lang="en-US" sz="2800" dirty="0"/>
              <a:t>. </a:t>
            </a:r>
          </a:p>
          <a:p>
            <a:pPr algn="just"/>
            <a:endParaRPr lang="en-US" sz="2800" dirty="0"/>
          </a:p>
          <a:p>
            <a:pPr algn="just"/>
            <a:r>
              <a:rPr lang="en-US" sz="2800" dirty="0"/>
              <a:t>For example, in the </a:t>
            </a:r>
            <a:r>
              <a:rPr lang="en-US" sz="2800" b="1" dirty="0"/>
              <a:t>8-queens problem what matters is the final configuration of queens, not the order in which they are added, integrated-circuit design, factory-floor layout</a:t>
            </a:r>
            <a:r>
              <a:rPr lang="en-US" sz="2800" dirty="0"/>
              <a:t>, job-shop scheduling</a:t>
            </a:r>
            <a:endParaRPr lang="en-IN" sz="2800" dirty="0"/>
          </a:p>
        </p:txBody>
      </p:sp>
    </p:spTree>
    <p:extLst>
      <p:ext uri="{BB962C8B-B14F-4D97-AF65-F5344CB8AC3E}">
        <p14:creationId xmlns:p14="http://schemas.microsoft.com/office/powerpoint/2010/main" val="93929824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15933B-4CAA-08EB-672C-087A1947D54C}"/>
              </a:ext>
            </a:extLst>
          </p:cNvPr>
          <p:cNvSpPr txBox="1"/>
          <p:nvPr/>
        </p:nvSpPr>
        <p:spPr>
          <a:xfrm>
            <a:off x="209005" y="289679"/>
            <a:ext cx="11730445" cy="6124754"/>
          </a:xfrm>
          <a:prstGeom prst="rect">
            <a:avLst/>
          </a:prstGeom>
          <a:noFill/>
        </p:spPr>
        <p:txBody>
          <a:bodyPr wrap="square">
            <a:spAutoFit/>
          </a:bodyPr>
          <a:lstStyle/>
          <a:p>
            <a:pPr algn="just"/>
            <a:r>
              <a:rPr lang="en-US" sz="2800" dirty="0"/>
              <a:t>If the </a:t>
            </a:r>
            <a:r>
              <a:rPr lang="en-US" sz="2800" b="1" dirty="0"/>
              <a:t>path to the goal does not matter, we might consider a different class of algorithms, ones that do not worry about paths at all. </a:t>
            </a:r>
          </a:p>
          <a:p>
            <a:pPr algn="just"/>
            <a:endParaRPr lang="en-US" sz="2800" dirty="0"/>
          </a:p>
          <a:p>
            <a:pPr algn="just"/>
            <a:r>
              <a:rPr lang="en-US" sz="2800" b="1" dirty="0"/>
              <a:t>Local search algorithms operate using a single current node </a:t>
            </a:r>
            <a:r>
              <a:rPr lang="en-US" sz="2800" dirty="0"/>
              <a:t>(rather than multiple paths) </a:t>
            </a:r>
            <a:r>
              <a:rPr lang="en-US" sz="2800" b="1" dirty="0"/>
              <a:t>and generally move only to neighbors of that node. </a:t>
            </a:r>
          </a:p>
          <a:p>
            <a:pPr algn="just"/>
            <a:endParaRPr lang="en-US" sz="2800" b="1" dirty="0"/>
          </a:p>
          <a:p>
            <a:pPr algn="just"/>
            <a:r>
              <a:rPr lang="en-US" sz="2800" dirty="0"/>
              <a:t>Typically, </a:t>
            </a:r>
            <a:r>
              <a:rPr lang="en-US" sz="2800" b="1" dirty="0"/>
              <a:t>the paths followed by the search are not retained.</a:t>
            </a:r>
          </a:p>
          <a:p>
            <a:pPr algn="just"/>
            <a:endParaRPr lang="en-US" sz="2800" b="1" dirty="0"/>
          </a:p>
          <a:p>
            <a:pPr algn="just"/>
            <a:r>
              <a:rPr lang="en-US" sz="2800" dirty="0"/>
              <a:t> Although </a:t>
            </a:r>
            <a:r>
              <a:rPr lang="en-US" sz="2800" b="1" dirty="0"/>
              <a:t>local search algorithms are not systematic, they have two key advantages:</a:t>
            </a:r>
          </a:p>
          <a:p>
            <a:pPr algn="just"/>
            <a:r>
              <a:rPr lang="en-US" sz="2800" dirty="0"/>
              <a:t> (1) they use very </a:t>
            </a:r>
            <a:r>
              <a:rPr lang="en-US" sz="2800" b="1" dirty="0"/>
              <a:t>little memory</a:t>
            </a:r>
            <a:r>
              <a:rPr lang="en-US" sz="2800" dirty="0"/>
              <a:t>—usually a constant amount; and</a:t>
            </a:r>
          </a:p>
          <a:p>
            <a:pPr algn="just"/>
            <a:endParaRPr lang="en-US" sz="2800" dirty="0"/>
          </a:p>
          <a:p>
            <a:pPr algn="just"/>
            <a:r>
              <a:rPr lang="en-US" sz="2800" dirty="0"/>
              <a:t> (2) they can often </a:t>
            </a:r>
            <a:r>
              <a:rPr lang="en-US" sz="2800" b="1" dirty="0"/>
              <a:t>find reasonable solutions in large or infinite (continuous) state spaces</a:t>
            </a:r>
            <a:r>
              <a:rPr lang="en-US" sz="2800" dirty="0"/>
              <a:t> for which systematic algorithms are unsuitable</a:t>
            </a:r>
            <a:endParaRPr lang="en-IN" sz="2800" dirty="0"/>
          </a:p>
        </p:txBody>
      </p:sp>
    </p:spTree>
    <p:extLst>
      <p:ext uri="{BB962C8B-B14F-4D97-AF65-F5344CB8AC3E}">
        <p14:creationId xmlns:p14="http://schemas.microsoft.com/office/powerpoint/2010/main" val="399141024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4D2070-BD98-76F5-0D93-92299CEDF632}"/>
              </a:ext>
            </a:extLst>
          </p:cNvPr>
          <p:cNvSpPr txBox="1"/>
          <p:nvPr/>
        </p:nvSpPr>
        <p:spPr>
          <a:xfrm>
            <a:off x="78377" y="0"/>
            <a:ext cx="12035246" cy="6555641"/>
          </a:xfrm>
          <a:prstGeom prst="rect">
            <a:avLst/>
          </a:prstGeom>
          <a:noFill/>
        </p:spPr>
        <p:txBody>
          <a:bodyPr wrap="square">
            <a:spAutoFit/>
          </a:bodyPr>
          <a:lstStyle/>
          <a:p>
            <a:pPr algn="just"/>
            <a:r>
              <a:rPr lang="en-US" sz="2800" dirty="0"/>
              <a:t>In addition to </a:t>
            </a:r>
            <a:r>
              <a:rPr lang="en-US" sz="2800" b="1" dirty="0"/>
              <a:t>finding goals, local search algorithms are useful for solving pure optimization problems, in which the aim is to find the best state according to an objective function</a:t>
            </a:r>
          </a:p>
          <a:p>
            <a:pPr algn="just"/>
            <a:endParaRPr lang="en-US" sz="2800" dirty="0"/>
          </a:p>
          <a:p>
            <a:pPr algn="just"/>
            <a:r>
              <a:rPr lang="en-US" sz="2800" dirty="0"/>
              <a:t>To understand local search, we find it useful to consider the </a:t>
            </a:r>
            <a:r>
              <a:rPr lang="en-US" sz="2800" b="1" dirty="0"/>
              <a:t>state-space landscape</a:t>
            </a:r>
          </a:p>
          <a:p>
            <a:pPr algn="just"/>
            <a:r>
              <a:rPr lang="en-US" sz="2800" dirty="0"/>
              <a:t> </a:t>
            </a:r>
          </a:p>
          <a:p>
            <a:pPr algn="just"/>
            <a:r>
              <a:rPr lang="en-US" sz="2800" dirty="0"/>
              <a:t>A landscape has both “location” (defined by the state) and “elevation” (defined by the value of the heuristic cost function or objective function). </a:t>
            </a:r>
          </a:p>
          <a:p>
            <a:pPr algn="just"/>
            <a:endParaRPr lang="en-US" sz="2800" dirty="0"/>
          </a:p>
          <a:p>
            <a:pPr algn="just"/>
            <a:r>
              <a:rPr lang="en-US" sz="2800" dirty="0"/>
              <a:t>If elevation corresponds to cost, then the aim is to find the lowest valley—a global minimum;</a:t>
            </a:r>
          </a:p>
          <a:p>
            <a:pPr algn="just"/>
            <a:endParaRPr lang="en-US" sz="2800" dirty="0"/>
          </a:p>
          <a:p>
            <a:pPr algn="just"/>
            <a:r>
              <a:rPr lang="en-US" sz="2800" dirty="0"/>
              <a:t> If elevation corresponds to an objective function, then the aim is to find the highest peak—a global </a:t>
            </a:r>
            <a:r>
              <a:rPr lang="en-US" sz="2800" dirty="0" err="1"/>
              <a:t>maximum.Local</a:t>
            </a:r>
            <a:r>
              <a:rPr lang="en-US" sz="2800" dirty="0"/>
              <a:t> search algorithms explore this landscape. </a:t>
            </a:r>
            <a:endParaRPr lang="en-IN" sz="2800" dirty="0"/>
          </a:p>
        </p:txBody>
      </p:sp>
    </p:spTree>
    <p:extLst>
      <p:ext uri="{BB962C8B-B14F-4D97-AF65-F5344CB8AC3E}">
        <p14:creationId xmlns:p14="http://schemas.microsoft.com/office/powerpoint/2010/main" val="47761538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16D93-DBF7-3BE5-53AA-09F42C3F428C}"/>
              </a:ext>
            </a:extLst>
          </p:cNvPr>
          <p:cNvPicPr>
            <a:picLocks noChangeAspect="1"/>
          </p:cNvPicPr>
          <p:nvPr/>
        </p:nvPicPr>
        <p:blipFill>
          <a:blip r:embed="rId2"/>
          <a:stretch>
            <a:fillRect/>
          </a:stretch>
        </p:blipFill>
        <p:spPr>
          <a:xfrm>
            <a:off x="564669" y="268095"/>
            <a:ext cx="8466120" cy="5166054"/>
          </a:xfrm>
          <a:prstGeom prst="rect">
            <a:avLst/>
          </a:prstGeom>
        </p:spPr>
      </p:pic>
      <p:pic>
        <p:nvPicPr>
          <p:cNvPr id="7" name="Picture 6">
            <a:extLst>
              <a:ext uri="{FF2B5EF4-FFF2-40B4-BE49-F238E27FC236}">
                <a16:creationId xmlns:a16="http://schemas.microsoft.com/office/drawing/2014/main" id="{4BE55D15-6D70-B34A-7C94-CDD3CA4F34BE}"/>
              </a:ext>
            </a:extLst>
          </p:cNvPr>
          <p:cNvPicPr>
            <a:picLocks noChangeAspect="1"/>
          </p:cNvPicPr>
          <p:nvPr/>
        </p:nvPicPr>
        <p:blipFill>
          <a:blip r:embed="rId3"/>
          <a:stretch>
            <a:fillRect/>
          </a:stretch>
        </p:blipFill>
        <p:spPr>
          <a:xfrm>
            <a:off x="676167" y="5434149"/>
            <a:ext cx="7721997" cy="977950"/>
          </a:xfrm>
          <a:prstGeom prst="rect">
            <a:avLst/>
          </a:prstGeom>
        </p:spPr>
      </p:pic>
    </p:spTree>
    <p:extLst>
      <p:ext uri="{BB962C8B-B14F-4D97-AF65-F5344CB8AC3E}">
        <p14:creationId xmlns:p14="http://schemas.microsoft.com/office/powerpoint/2010/main" val="385571216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E67CF2-077B-A95A-9778-AC8FE9421E58}"/>
              </a:ext>
            </a:extLst>
          </p:cNvPr>
          <p:cNvSpPr txBox="1"/>
          <p:nvPr/>
        </p:nvSpPr>
        <p:spPr>
          <a:xfrm>
            <a:off x="0" y="0"/>
            <a:ext cx="12192000" cy="6124754"/>
          </a:xfrm>
          <a:prstGeom prst="rect">
            <a:avLst/>
          </a:prstGeom>
          <a:noFill/>
        </p:spPr>
        <p:txBody>
          <a:bodyPr wrap="square">
            <a:spAutoFit/>
          </a:bodyPr>
          <a:lstStyle/>
          <a:p>
            <a:r>
              <a:rPr lang="en-US" dirty="0"/>
              <a:t> </a:t>
            </a:r>
            <a:r>
              <a:rPr lang="en-US" sz="2800" dirty="0"/>
              <a:t>Hill-climbing search</a:t>
            </a:r>
          </a:p>
          <a:p>
            <a:endParaRPr lang="en-US" sz="2800" dirty="0"/>
          </a:p>
          <a:p>
            <a:r>
              <a:rPr lang="en-US" sz="2800" dirty="0"/>
              <a:t>The </a:t>
            </a:r>
            <a:r>
              <a:rPr lang="en-US" sz="2800" b="1" dirty="0"/>
              <a:t>hill-climbing search algorithm (steepest-ascent version) is show</a:t>
            </a:r>
            <a:r>
              <a:rPr lang="en-US" sz="2800" dirty="0"/>
              <a:t>n in Figure 4.2</a:t>
            </a:r>
          </a:p>
          <a:p>
            <a:endParaRPr lang="en-US" sz="2800" dirty="0"/>
          </a:p>
          <a:p>
            <a:r>
              <a:rPr lang="en-US" sz="2800" dirty="0"/>
              <a:t>It is </a:t>
            </a:r>
            <a:r>
              <a:rPr lang="en-US" sz="2800" b="1" dirty="0"/>
              <a:t>simply a loop that continually moves in the direction of increasing value—that is, uphill.</a:t>
            </a:r>
          </a:p>
          <a:p>
            <a:endParaRPr lang="en-US" sz="2800" dirty="0"/>
          </a:p>
          <a:p>
            <a:r>
              <a:rPr lang="en-US" sz="2800" dirty="0"/>
              <a:t> It terminates </a:t>
            </a:r>
            <a:r>
              <a:rPr lang="en-US" sz="2800" b="1" dirty="0"/>
              <a:t>when it reaches a “peak” where no neighbor has a higher value</a:t>
            </a:r>
            <a:r>
              <a:rPr lang="en-US" sz="2800" dirty="0"/>
              <a:t>. </a:t>
            </a:r>
          </a:p>
          <a:p>
            <a:endParaRPr lang="en-US" sz="2800" dirty="0"/>
          </a:p>
          <a:p>
            <a:r>
              <a:rPr lang="en-US" sz="2800" dirty="0"/>
              <a:t>The algorithm </a:t>
            </a:r>
            <a:r>
              <a:rPr lang="en-US" sz="2800" b="1" dirty="0"/>
              <a:t>does not maintain a search tree, so the data structure for the current node need only record the state and the value of the objective function</a:t>
            </a:r>
            <a:r>
              <a:rPr lang="en-US" sz="2800" dirty="0"/>
              <a:t>.</a:t>
            </a:r>
          </a:p>
          <a:p>
            <a:endParaRPr lang="en-US" sz="2800" dirty="0"/>
          </a:p>
          <a:p>
            <a:r>
              <a:rPr lang="en-US" sz="2800" dirty="0"/>
              <a:t> Hill climbing </a:t>
            </a:r>
            <a:r>
              <a:rPr lang="en-US" sz="2800" b="1" dirty="0"/>
              <a:t>does not look ahead beyond the immediate neighbors </a:t>
            </a:r>
            <a:r>
              <a:rPr lang="en-US" sz="2800" dirty="0"/>
              <a:t>of the current state</a:t>
            </a:r>
            <a:endParaRPr lang="en-IN" sz="2800" dirty="0"/>
          </a:p>
        </p:txBody>
      </p:sp>
    </p:spTree>
    <p:extLst>
      <p:ext uri="{BB962C8B-B14F-4D97-AF65-F5344CB8AC3E}">
        <p14:creationId xmlns:p14="http://schemas.microsoft.com/office/powerpoint/2010/main" val="133546221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C2F3CC-95AF-3816-2B89-34AC950DCAF8}"/>
              </a:ext>
            </a:extLst>
          </p:cNvPr>
          <p:cNvPicPr>
            <a:picLocks noChangeAspect="1"/>
          </p:cNvPicPr>
          <p:nvPr/>
        </p:nvPicPr>
        <p:blipFill>
          <a:blip r:embed="rId2"/>
          <a:stretch>
            <a:fillRect/>
          </a:stretch>
        </p:blipFill>
        <p:spPr>
          <a:xfrm>
            <a:off x="197996" y="256905"/>
            <a:ext cx="11114438" cy="5098867"/>
          </a:xfrm>
          <a:prstGeom prst="rect">
            <a:avLst/>
          </a:prstGeom>
        </p:spPr>
      </p:pic>
      <p:pic>
        <p:nvPicPr>
          <p:cNvPr id="5" name="Picture 4">
            <a:extLst>
              <a:ext uri="{FF2B5EF4-FFF2-40B4-BE49-F238E27FC236}">
                <a16:creationId xmlns:a16="http://schemas.microsoft.com/office/drawing/2014/main" id="{C6766706-5510-A660-D8A2-81A3E8427265}"/>
              </a:ext>
            </a:extLst>
          </p:cNvPr>
          <p:cNvPicPr>
            <a:picLocks noChangeAspect="1"/>
          </p:cNvPicPr>
          <p:nvPr/>
        </p:nvPicPr>
        <p:blipFill>
          <a:blip r:embed="rId3"/>
          <a:stretch>
            <a:fillRect/>
          </a:stretch>
        </p:blipFill>
        <p:spPr>
          <a:xfrm>
            <a:off x="3160300" y="5434149"/>
            <a:ext cx="3676839" cy="1166946"/>
          </a:xfrm>
          <a:prstGeom prst="rect">
            <a:avLst/>
          </a:prstGeom>
        </p:spPr>
      </p:pic>
    </p:spTree>
    <p:extLst>
      <p:ext uri="{BB962C8B-B14F-4D97-AF65-F5344CB8AC3E}">
        <p14:creationId xmlns:p14="http://schemas.microsoft.com/office/powerpoint/2010/main" val="2951302458"/>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B6ABD9-701D-81A2-D7E0-DD81A581F8E3}"/>
              </a:ext>
            </a:extLst>
          </p:cNvPr>
          <p:cNvSpPr txBox="1"/>
          <p:nvPr/>
        </p:nvSpPr>
        <p:spPr>
          <a:xfrm>
            <a:off x="357051" y="276888"/>
            <a:ext cx="11721738" cy="5816977"/>
          </a:xfrm>
          <a:prstGeom prst="rect">
            <a:avLst/>
          </a:prstGeom>
          <a:noFill/>
        </p:spPr>
        <p:txBody>
          <a:bodyPr wrap="square">
            <a:spAutoFit/>
          </a:bodyPr>
          <a:lstStyle/>
          <a:p>
            <a:r>
              <a:rPr lang="en-US" sz="2400" dirty="0"/>
              <a:t>To illustrate hill climbing, we will use the 8-queens problem</a:t>
            </a:r>
          </a:p>
          <a:p>
            <a:endParaRPr lang="en-US" sz="2400" dirty="0"/>
          </a:p>
          <a:p>
            <a:r>
              <a:rPr lang="en-US" sz="2400" dirty="0"/>
              <a:t>Each state has 8 queens on the board, one per column. </a:t>
            </a:r>
          </a:p>
          <a:p>
            <a:endParaRPr lang="en-US" sz="2400" dirty="0"/>
          </a:p>
          <a:p>
            <a:endParaRPr lang="en-US" dirty="0"/>
          </a:p>
          <a:p>
            <a:endParaRPr lang="en-US" dirty="0"/>
          </a:p>
          <a:p>
            <a:endParaRPr lang="en-US" dirty="0"/>
          </a:p>
          <a:p>
            <a:endParaRPr lang="en-US" dirty="0"/>
          </a:p>
          <a:p>
            <a:endParaRPr lang="en-US" dirty="0"/>
          </a:p>
          <a:p>
            <a:endParaRPr lang="en-US" dirty="0"/>
          </a:p>
          <a:p>
            <a:r>
              <a:rPr lang="en-US" sz="2400" dirty="0"/>
              <a:t>The successors of a state are all possible states generated by moving a single queen to another square in the same column (so each state has 8 × 7 = 56 successors). </a:t>
            </a:r>
          </a:p>
          <a:p>
            <a:endParaRPr lang="en-US" sz="2400" dirty="0"/>
          </a:p>
          <a:p>
            <a:r>
              <a:rPr lang="en-US" sz="2400" dirty="0"/>
              <a:t>. </a:t>
            </a:r>
          </a:p>
          <a:p>
            <a:endParaRPr lang="en-US" sz="2400" dirty="0"/>
          </a:p>
          <a:p>
            <a:endParaRPr lang="en-US" sz="2400" dirty="0"/>
          </a:p>
          <a:p>
            <a:endParaRPr lang="en-IN" sz="2400" dirty="0"/>
          </a:p>
        </p:txBody>
      </p:sp>
      <p:pic>
        <p:nvPicPr>
          <p:cNvPr id="5" name="Picture 4">
            <a:extLst>
              <a:ext uri="{FF2B5EF4-FFF2-40B4-BE49-F238E27FC236}">
                <a16:creationId xmlns:a16="http://schemas.microsoft.com/office/drawing/2014/main" id="{3ABB4041-7D66-EF58-0B52-094C3DFB5BDF}"/>
              </a:ext>
            </a:extLst>
          </p:cNvPr>
          <p:cNvPicPr>
            <a:picLocks noChangeAspect="1"/>
          </p:cNvPicPr>
          <p:nvPr/>
        </p:nvPicPr>
        <p:blipFill>
          <a:blip r:embed="rId2"/>
          <a:stretch>
            <a:fillRect/>
          </a:stretch>
        </p:blipFill>
        <p:spPr>
          <a:xfrm>
            <a:off x="8219009" y="276888"/>
            <a:ext cx="2616334" cy="2609984"/>
          </a:xfrm>
          <a:prstGeom prst="rect">
            <a:avLst/>
          </a:prstGeom>
        </p:spPr>
      </p:pic>
      <p:pic>
        <p:nvPicPr>
          <p:cNvPr id="6" name="Picture 5">
            <a:extLst>
              <a:ext uri="{FF2B5EF4-FFF2-40B4-BE49-F238E27FC236}">
                <a16:creationId xmlns:a16="http://schemas.microsoft.com/office/drawing/2014/main" id="{A5DB9682-195C-80CB-7A89-DC96322D89EB}"/>
              </a:ext>
            </a:extLst>
          </p:cNvPr>
          <p:cNvPicPr>
            <a:picLocks noChangeAspect="1"/>
          </p:cNvPicPr>
          <p:nvPr/>
        </p:nvPicPr>
        <p:blipFill>
          <a:blip r:embed="rId3"/>
          <a:stretch>
            <a:fillRect/>
          </a:stretch>
        </p:blipFill>
        <p:spPr>
          <a:xfrm>
            <a:off x="479264" y="4289726"/>
            <a:ext cx="2768742" cy="2419474"/>
          </a:xfrm>
          <a:prstGeom prst="rect">
            <a:avLst/>
          </a:prstGeom>
        </p:spPr>
      </p:pic>
    </p:spTree>
    <p:extLst>
      <p:ext uri="{BB962C8B-B14F-4D97-AF65-F5344CB8AC3E}">
        <p14:creationId xmlns:p14="http://schemas.microsoft.com/office/powerpoint/2010/main" val="30804265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B99FE0-5485-AA4F-6357-62D27DE6F042}"/>
              </a:ext>
            </a:extLst>
          </p:cNvPr>
          <p:cNvPicPr>
            <a:picLocks noChangeAspect="1"/>
          </p:cNvPicPr>
          <p:nvPr/>
        </p:nvPicPr>
        <p:blipFill>
          <a:blip r:embed="rId2"/>
          <a:stretch>
            <a:fillRect/>
          </a:stretch>
        </p:blipFill>
        <p:spPr>
          <a:xfrm>
            <a:off x="268639" y="933322"/>
            <a:ext cx="3993398" cy="2495678"/>
          </a:xfrm>
          <a:prstGeom prst="rect">
            <a:avLst/>
          </a:prstGeom>
        </p:spPr>
      </p:pic>
      <p:sp>
        <p:nvSpPr>
          <p:cNvPr id="6" name="TextBox 5">
            <a:extLst>
              <a:ext uri="{FF2B5EF4-FFF2-40B4-BE49-F238E27FC236}">
                <a16:creationId xmlns:a16="http://schemas.microsoft.com/office/drawing/2014/main" id="{CE272528-5705-C966-9DE2-147DAB63C21B}"/>
              </a:ext>
            </a:extLst>
          </p:cNvPr>
          <p:cNvSpPr txBox="1"/>
          <p:nvPr/>
        </p:nvSpPr>
        <p:spPr>
          <a:xfrm>
            <a:off x="2601427" y="625823"/>
            <a:ext cx="1201783" cy="369332"/>
          </a:xfrm>
          <a:prstGeom prst="rect">
            <a:avLst/>
          </a:prstGeom>
          <a:noFill/>
        </p:spPr>
        <p:txBody>
          <a:bodyPr wrap="square" rtlCol="0">
            <a:spAutoFit/>
          </a:bodyPr>
          <a:lstStyle/>
          <a:p>
            <a:r>
              <a:rPr lang="en-IN" dirty="0"/>
              <a:t>H=1</a:t>
            </a:r>
          </a:p>
        </p:txBody>
      </p:sp>
      <p:sp>
        <p:nvSpPr>
          <p:cNvPr id="8" name="TextBox 7">
            <a:extLst>
              <a:ext uri="{FF2B5EF4-FFF2-40B4-BE49-F238E27FC236}">
                <a16:creationId xmlns:a16="http://schemas.microsoft.com/office/drawing/2014/main" id="{E2F9A34C-A635-082E-F22F-C5A6C68B9501}"/>
              </a:ext>
            </a:extLst>
          </p:cNvPr>
          <p:cNvSpPr txBox="1"/>
          <p:nvPr/>
        </p:nvSpPr>
        <p:spPr>
          <a:xfrm>
            <a:off x="156463" y="155806"/>
            <a:ext cx="10502828" cy="646331"/>
          </a:xfrm>
          <a:prstGeom prst="rect">
            <a:avLst/>
          </a:prstGeom>
          <a:noFill/>
        </p:spPr>
        <p:txBody>
          <a:bodyPr wrap="square">
            <a:spAutoFit/>
          </a:bodyPr>
          <a:lstStyle/>
          <a:p>
            <a:r>
              <a:rPr lang="en-US" sz="1800" dirty="0"/>
              <a:t>1The heuristic cost function h is the number of pairs of queens that are attacking each other, either directly or indirectly</a:t>
            </a:r>
            <a:endParaRPr lang="en-IN" dirty="0"/>
          </a:p>
        </p:txBody>
      </p:sp>
      <p:pic>
        <p:nvPicPr>
          <p:cNvPr id="10" name="Picture 9">
            <a:extLst>
              <a:ext uri="{FF2B5EF4-FFF2-40B4-BE49-F238E27FC236}">
                <a16:creationId xmlns:a16="http://schemas.microsoft.com/office/drawing/2014/main" id="{C020FC60-996D-33D0-4199-AF2D7102AEDF}"/>
              </a:ext>
            </a:extLst>
          </p:cNvPr>
          <p:cNvPicPr>
            <a:picLocks noChangeAspect="1"/>
          </p:cNvPicPr>
          <p:nvPr/>
        </p:nvPicPr>
        <p:blipFill>
          <a:blip r:embed="rId3"/>
          <a:stretch>
            <a:fillRect/>
          </a:stretch>
        </p:blipFill>
        <p:spPr>
          <a:xfrm>
            <a:off x="561185" y="3903098"/>
            <a:ext cx="3993398" cy="2954901"/>
          </a:xfrm>
          <a:prstGeom prst="rect">
            <a:avLst/>
          </a:prstGeom>
        </p:spPr>
      </p:pic>
      <p:sp>
        <p:nvSpPr>
          <p:cNvPr id="12" name="TextBox 11">
            <a:extLst>
              <a:ext uri="{FF2B5EF4-FFF2-40B4-BE49-F238E27FC236}">
                <a16:creationId xmlns:a16="http://schemas.microsoft.com/office/drawing/2014/main" id="{13438D31-14DB-1332-675A-3C67BE4A2346}"/>
              </a:ext>
            </a:extLst>
          </p:cNvPr>
          <p:cNvSpPr txBox="1"/>
          <p:nvPr/>
        </p:nvSpPr>
        <p:spPr>
          <a:xfrm>
            <a:off x="355724" y="3640314"/>
            <a:ext cx="6096000" cy="369332"/>
          </a:xfrm>
          <a:prstGeom prst="rect">
            <a:avLst/>
          </a:prstGeom>
          <a:noFill/>
        </p:spPr>
        <p:txBody>
          <a:bodyPr wrap="square">
            <a:spAutoFit/>
          </a:bodyPr>
          <a:lstStyle/>
          <a:p>
            <a:r>
              <a:rPr lang="en-US" dirty="0"/>
              <a:t>2. Hill climbing with initial state</a:t>
            </a:r>
            <a:r>
              <a:rPr lang="en-US" sz="1800" dirty="0"/>
              <a:t> </a:t>
            </a:r>
            <a:endParaRPr lang="en-IN" dirty="0"/>
          </a:p>
        </p:txBody>
      </p:sp>
      <p:pic>
        <p:nvPicPr>
          <p:cNvPr id="14" name="Picture 13">
            <a:extLst>
              <a:ext uri="{FF2B5EF4-FFF2-40B4-BE49-F238E27FC236}">
                <a16:creationId xmlns:a16="http://schemas.microsoft.com/office/drawing/2014/main" id="{068389C0-18D4-74D8-C935-3C64F244C632}"/>
              </a:ext>
            </a:extLst>
          </p:cNvPr>
          <p:cNvPicPr>
            <a:picLocks noChangeAspect="1"/>
          </p:cNvPicPr>
          <p:nvPr/>
        </p:nvPicPr>
        <p:blipFill>
          <a:blip r:embed="rId4"/>
          <a:stretch>
            <a:fillRect/>
          </a:stretch>
        </p:blipFill>
        <p:spPr>
          <a:xfrm>
            <a:off x="5931215" y="774743"/>
            <a:ext cx="5276715" cy="2813188"/>
          </a:xfrm>
          <a:prstGeom prst="rect">
            <a:avLst/>
          </a:prstGeom>
        </p:spPr>
      </p:pic>
      <p:sp>
        <p:nvSpPr>
          <p:cNvPr id="16" name="TextBox 15">
            <a:extLst>
              <a:ext uri="{FF2B5EF4-FFF2-40B4-BE49-F238E27FC236}">
                <a16:creationId xmlns:a16="http://schemas.microsoft.com/office/drawing/2014/main" id="{1CE99EF8-46AB-7672-2E63-D46A5C563A8A}"/>
              </a:ext>
            </a:extLst>
          </p:cNvPr>
          <p:cNvSpPr txBox="1"/>
          <p:nvPr/>
        </p:nvSpPr>
        <p:spPr>
          <a:xfrm>
            <a:off x="6339840" y="3614579"/>
            <a:ext cx="6096000" cy="369332"/>
          </a:xfrm>
          <a:prstGeom prst="rect">
            <a:avLst/>
          </a:prstGeom>
          <a:noFill/>
        </p:spPr>
        <p:txBody>
          <a:bodyPr wrap="square">
            <a:spAutoFit/>
          </a:bodyPr>
          <a:lstStyle/>
          <a:p>
            <a:r>
              <a:rPr lang="en-US" sz="1800" dirty="0"/>
              <a:t>Total </a:t>
            </a:r>
            <a:r>
              <a:rPr lang="en-US" sz="1800" dirty="0" err="1"/>
              <a:t>Attcking</a:t>
            </a:r>
            <a:r>
              <a:rPr lang="en-US" sz="1800" dirty="0"/>
              <a:t> Queens –Directly and Indirectly -17 h=17 </a:t>
            </a:r>
            <a:endParaRPr lang="en-IN" dirty="0"/>
          </a:p>
        </p:txBody>
      </p:sp>
      <p:pic>
        <p:nvPicPr>
          <p:cNvPr id="18" name="Picture 17">
            <a:extLst>
              <a:ext uri="{FF2B5EF4-FFF2-40B4-BE49-F238E27FC236}">
                <a16:creationId xmlns:a16="http://schemas.microsoft.com/office/drawing/2014/main" id="{900DE66E-644C-D00F-AC17-DE82C1CCB0D1}"/>
              </a:ext>
            </a:extLst>
          </p:cNvPr>
          <p:cNvPicPr>
            <a:picLocks noChangeAspect="1"/>
          </p:cNvPicPr>
          <p:nvPr/>
        </p:nvPicPr>
        <p:blipFill>
          <a:blip r:embed="rId5"/>
          <a:stretch>
            <a:fillRect/>
          </a:stretch>
        </p:blipFill>
        <p:spPr>
          <a:xfrm>
            <a:off x="5939778" y="3983911"/>
            <a:ext cx="5268152" cy="2387723"/>
          </a:xfrm>
          <a:prstGeom prst="rect">
            <a:avLst/>
          </a:prstGeom>
        </p:spPr>
      </p:pic>
      <p:sp>
        <p:nvSpPr>
          <p:cNvPr id="20" name="TextBox 19">
            <a:extLst>
              <a:ext uri="{FF2B5EF4-FFF2-40B4-BE49-F238E27FC236}">
                <a16:creationId xmlns:a16="http://schemas.microsoft.com/office/drawing/2014/main" id="{26020970-0C0C-8D3E-7D56-8D0A61C0D760}"/>
              </a:ext>
            </a:extLst>
          </p:cNvPr>
          <p:cNvSpPr txBox="1"/>
          <p:nvPr/>
        </p:nvSpPr>
        <p:spPr>
          <a:xfrm>
            <a:off x="6339840" y="6332862"/>
            <a:ext cx="6217920" cy="369332"/>
          </a:xfrm>
          <a:prstGeom prst="rect">
            <a:avLst/>
          </a:prstGeom>
          <a:noFill/>
        </p:spPr>
        <p:txBody>
          <a:bodyPr wrap="square">
            <a:spAutoFit/>
          </a:bodyPr>
          <a:lstStyle/>
          <a:p>
            <a:r>
              <a:rPr lang="en-US" dirty="0"/>
              <a:t>When moved queen as shown h becomes=15</a:t>
            </a:r>
            <a:endParaRPr lang="en-IN" dirty="0"/>
          </a:p>
        </p:txBody>
      </p:sp>
    </p:spTree>
    <p:extLst>
      <p:ext uri="{BB962C8B-B14F-4D97-AF65-F5344CB8AC3E}">
        <p14:creationId xmlns:p14="http://schemas.microsoft.com/office/powerpoint/2010/main" val="101683065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A15940-69E1-8A0B-0ECA-A26265F0A401}"/>
              </a:ext>
            </a:extLst>
          </p:cNvPr>
          <p:cNvSpPr txBox="1"/>
          <p:nvPr/>
        </p:nvSpPr>
        <p:spPr>
          <a:xfrm>
            <a:off x="304800" y="355266"/>
            <a:ext cx="6096000" cy="646331"/>
          </a:xfrm>
          <a:prstGeom prst="rect">
            <a:avLst/>
          </a:prstGeom>
          <a:noFill/>
        </p:spPr>
        <p:txBody>
          <a:bodyPr wrap="square">
            <a:spAutoFit/>
          </a:bodyPr>
          <a:lstStyle/>
          <a:p>
            <a:r>
              <a:rPr lang="en-US" dirty="0"/>
              <a:t>For each move h is calculated and best successors is found found</a:t>
            </a:r>
            <a:endParaRPr lang="en-IN" dirty="0"/>
          </a:p>
        </p:txBody>
      </p:sp>
      <p:pic>
        <p:nvPicPr>
          <p:cNvPr id="5" name="Picture 4">
            <a:extLst>
              <a:ext uri="{FF2B5EF4-FFF2-40B4-BE49-F238E27FC236}">
                <a16:creationId xmlns:a16="http://schemas.microsoft.com/office/drawing/2014/main" id="{29F2375D-9B94-6AD8-D163-A3AACFC9308E}"/>
              </a:ext>
            </a:extLst>
          </p:cNvPr>
          <p:cNvPicPr>
            <a:picLocks noChangeAspect="1"/>
          </p:cNvPicPr>
          <p:nvPr/>
        </p:nvPicPr>
        <p:blipFill>
          <a:blip r:embed="rId2"/>
          <a:stretch>
            <a:fillRect/>
          </a:stretch>
        </p:blipFill>
        <p:spPr>
          <a:xfrm>
            <a:off x="500225" y="1423792"/>
            <a:ext cx="4063066" cy="2869534"/>
          </a:xfrm>
          <a:prstGeom prst="rect">
            <a:avLst/>
          </a:prstGeom>
        </p:spPr>
      </p:pic>
      <p:pic>
        <p:nvPicPr>
          <p:cNvPr id="7" name="Picture 6">
            <a:extLst>
              <a:ext uri="{FF2B5EF4-FFF2-40B4-BE49-F238E27FC236}">
                <a16:creationId xmlns:a16="http://schemas.microsoft.com/office/drawing/2014/main" id="{BCA27D82-BBC8-669D-0473-567B67502119}"/>
              </a:ext>
            </a:extLst>
          </p:cNvPr>
          <p:cNvPicPr>
            <a:picLocks noChangeAspect="1"/>
          </p:cNvPicPr>
          <p:nvPr/>
        </p:nvPicPr>
        <p:blipFill>
          <a:blip r:embed="rId3"/>
          <a:stretch>
            <a:fillRect/>
          </a:stretch>
        </p:blipFill>
        <p:spPr>
          <a:xfrm>
            <a:off x="7104497" y="1333532"/>
            <a:ext cx="4063066" cy="2292468"/>
          </a:xfrm>
          <a:prstGeom prst="rect">
            <a:avLst/>
          </a:prstGeom>
        </p:spPr>
      </p:pic>
      <p:sp>
        <p:nvSpPr>
          <p:cNvPr id="9" name="TextBox 8">
            <a:extLst>
              <a:ext uri="{FF2B5EF4-FFF2-40B4-BE49-F238E27FC236}">
                <a16:creationId xmlns:a16="http://schemas.microsoft.com/office/drawing/2014/main" id="{EE45DB1A-76CC-D391-92F5-873BC5481701}"/>
              </a:ext>
            </a:extLst>
          </p:cNvPr>
          <p:cNvSpPr txBox="1"/>
          <p:nvPr/>
        </p:nvSpPr>
        <p:spPr>
          <a:xfrm>
            <a:off x="6958148" y="493765"/>
            <a:ext cx="6096000" cy="646331"/>
          </a:xfrm>
          <a:prstGeom prst="rect">
            <a:avLst/>
          </a:prstGeom>
          <a:noFill/>
        </p:spPr>
        <p:txBody>
          <a:bodyPr wrap="square">
            <a:spAutoFit/>
          </a:bodyPr>
          <a:lstStyle/>
          <a:p>
            <a:r>
              <a:rPr lang="en-US" dirty="0"/>
              <a:t>When moved to this is the next best successor </a:t>
            </a:r>
            <a:r>
              <a:rPr lang="en-US" dirty="0" err="1"/>
              <a:t>anh</a:t>
            </a:r>
            <a:r>
              <a:rPr lang="en-US" dirty="0"/>
              <a:t> when calculate h value at this stage it is more than 12  </a:t>
            </a:r>
            <a:endParaRPr lang="en-IN" dirty="0"/>
          </a:p>
        </p:txBody>
      </p:sp>
      <p:pic>
        <p:nvPicPr>
          <p:cNvPr id="11" name="Picture 10">
            <a:extLst>
              <a:ext uri="{FF2B5EF4-FFF2-40B4-BE49-F238E27FC236}">
                <a16:creationId xmlns:a16="http://schemas.microsoft.com/office/drawing/2014/main" id="{CCEC180C-3CBD-E868-D560-F4ED1965CF8C}"/>
              </a:ext>
            </a:extLst>
          </p:cNvPr>
          <p:cNvPicPr>
            <a:picLocks noChangeAspect="1"/>
          </p:cNvPicPr>
          <p:nvPr/>
        </p:nvPicPr>
        <p:blipFill>
          <a:blip r:embed="rId4"/>
          <a:stretch>
            <a:fillRect/>
          </a:stretch>
        </p:blipFill>
        <p:spPr>
          <a:xfrm>
            <a:off x="6400800" y="4684436"/>
            <a:ext cx="4673840" cy="1930499"/>
          </a:xfrm>
          <a:prstGeom prst="rect">
            <a:avLst/>
          </a:prstGeom>
        </p:spPr>
      </p:pic>
      <p:sp>
        <p:nvSpPr>
          <p:cNvPr id="13" name="TextBox 12">
            <a:extLst>
              <a:ext uri="{FF2B5EF4-FFF2-40B4-BE49-F238E27FC236}">
                <a16:creationId xmlns:a16="http://schemas.microsoft.com/office/drawing/2014/main" id="{F07767DD-F449-3A83-101E-FEDD5EBEB6E9}"/>
              </a:ext>
            </a:extLst>
          </p:cNvPr>
          <p:cNvSpPr txBox="1"/>
          <p:nvPr/>
        </p:nvSpPr>
        <p:spPr>
          <a:xfrm>
            <a:off x="189411" y="5476803"/>
            <a:ext cx="6527074" cy="646331"/>
          </a:xfrm>
          <a:prstGeom prst="rect">
            <a:avLst/>
          </a:prstGeom>
          <a:noFill/>
        </p:spPr>
        <p:txBody>
          <a:bodyPr wrap="square">
            <a:spAutoFit/>
          </a:bodyPr>
          <a:lstStyle/>
          <a:p>
            <a:r>
              <a:rPr lang="en-US" sz="1800" dirty="0"/>
              <a:t>The global minimum of this function is zero, which occurs only at perfect solutions. </a:t>
            </a:r>
          </a:p>
        </p:txBody>
      </p:sp>
    </p:spTree>
    <p:extLst>
      <p:ext uri="{BB962C8B-B14F-4D97-AF65-F5344CB8AC3E}">
        <p14:creationId xmlns:p14="http://schemas.microsoft.com/office/powerpoint/2010/main" val="2027309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5"/>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800"/>
            </a:pPr>
            <a:r>
              <a:rPr lang="en-US" b="1">
                <a:solidFill>
                  <a:srgbClr val="000000"/>
                </a:solidFill>
                <a:latin typeface="Calibri"/>
                <a:ea typeface="Calibri"/>
                <a:cs typeface="Calibri"/>
                <a:sym typeface="Calibri"/>
              </a:rPr>
              <a:t>Control theory and cybernetics</a:t>
            </a:r>
            <a:endParaRPr/>
          </a:p>
        </p:txBody>
      </p:sp>
      <p:sp>
        <p:nvSpPr>
          <p:cNvPr id="260" name="Google Shape;260;p35"/>
          <p:cNvSpPr txBox="1">
            <a:spLocks noGrp="1"/>
          </p:cNvSpPr>
          <p:nvPr>
            <p:ph type="body" idx="1"/>
          </p:nvPr>
        </p:nvSpPr>
        <p:spPr>
          <a:xfrm>
            <a:off x="1981200" y="1600200"/>
            <a:ext cx="8229600" cy="4525962"/>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rgbClr val="000000"/>
              </a:buClr>
              <a:buSzPts val="400"/>
              <a:buFont typeface="Arial"/>
              <a:buChar char="•"/>
            </a:pPr>
            <a:r>
              <a:rPr lang="en-US" sz="3200">
                <a:solidFill>
                  <a:srgbClr val="000000"/>
                </a:solidFill>
                <a:latin typeface="Calibri"/>
                <a:ea typeface="Calibri"/>
                <a:cs typeface="Calibri"/>
                <a:sym typeface="Calibri"/>
              </a:rPr>
              <a:t>How can artifacts operate under their own control?</a:t>
            </a:r>
            <a:endParaRPr/>
          </a:p>
          <a:p>
            <a:pPr marL="742950" lvl="1" indent="-285750">
              <a:lnSpc>
                <a:spcPct val="100000"/>
              </a:lnSpc>
              <a:buClr>
                <a:srgbClr val="000000"/>
              </a:buClr>
              <a:buSzPts val="300"/>
              <a:buFont typeface="Arial"/>
              <a:buChar char="–"/>
            </a:pPr>
            <a:r>
              <a:rPr lang="en-US" sz="2800">
                <a:solidFill>
                  <a:srgbClr val="000000"/>
                </a:solidFill>
                <a:latin typeface="Calibri"/>
                <a:ea typeface="Calibri"/>
                <a:cs typeface="Calibri"/>
                <a:sym typeface="Calibri"/>
              </a:rPr>
              <a:t>Control theory</a:t>
            </a:r>
            <a:endParaRPr/>
          </a:p>
          <a:p>
            <a:pPr marL="742950" lvl="1" indent="-285750">
              <a:lnSpc>
                <a:spcPct val="100000"/>
              </a:lnSpc>
              <a:buClr>
                <a:srgbClr val="000000"/>
              </a:buClr>
              <a:buSzPts val="300"/>
              <a:buFont typeface="Arial"/>
              <a:buChar char="–"/>
            </a:pPr>
            <a:r>
              <a:rPr lang="en-US" sz="2800">
                <a:solidFill>
                  <a:srgbClr val="000000"/>
                </a:solidFill>
                <a:latin typeface="Calibri"/>
                <a:ea typeface="Calibri"/>
                <a:cs typeface="Calibri"/>
                <a:sym typeface="Calibri"/>
              </a:rPr>
              <a:t>Cybernetics</a:t>
            </a:r>
            <a:endParaRPr/>
          </a:p>
          <a:p>
            <a:pPr marL="742950" lvl="1" indent="-285750">
              <a:lnSpc>
                <a:spcPct val="100000"/>
              </a:lnSpc>
              <a:buClr>
                <a:srgbClr val="000000"/>
              </a:buClr>
              <a:buSzPts val="300"/>
              <a:buFont typeface="Arial"/>
              <a:buChar char="–"/>
            </a:pPr>
            <a:r>
              <a:rPr lang="en-US" sz="2800">
                <a:solidFill>
                  <a:srgbClr val="000000"/>
                </a:solidFill>
                <a:latin typeface="Calibri"/>
                <a:ea typeface="Calibri"/>
                <a:cs typeface="Calibri"/>
                <a:sym typeface="Calibri"/>
              </a:rPr>
              <a:t>Objective function</a:t>
            </a:r>
            <a:endParaRPr/>
          </a:p>
        </p:txBody>
      </p:sp>
      <p:sp>
        <p:nvSpPr>
          <p:cNvPr id="261" name="Google Shape;261;p35"/>
          <p:cNvSpPr txBox="1"/>
          <p:nvPr/>
        </p:nvSpPr>
        <p:spPr>
          <a:xfrm>
            <a:off x="4648200" y="6356351"/>
            <a:ext cx="2895600" cy="365125"/>
          </a:xfrm>
          <a:prstGeom prst="rect">
            <a:avLst/>
          </a:prstGeom>
          <a:noFill/>
          <a:ln>
            <a:noFill/>
          </a:ln>
        </p:spPr>
        <p:txBody>
          <a:bodyPr spcFirstLastPara="1" wrap="square" lIns="91425" tIns="45700" rIns="91425" bIns="45700" anchor="ctr" anchorCtr="0">
            <a:noAutofit/>
          </a:bodyPr>
          <a:lstStyle/>
          <a:p>
            <a:pPr algn="ctr">
              <a:buClr>
                <a:srgbClr val="888888"/>
              </a:buClr>
              <a:buSzPts val="1200"/>
            </a:pPr>
            <a:r>
              <a:rPr lang="en-US" sz="1200">
                <a:solidFill>
                  <a:srgbClr val="888888"/>
                </a:solidFill>
                <a:latin typeface="Calibri"/>
                <a:ea typeface="Calibri"/>
                <a:cs typeface="Calibri"/>
                <a:sym typeface="Calibri"/>
              </a:rPr>
              <a:t>AI</a:t>
            </a:r>
            <a:endParaRPr/>
          </a:p>
        </p:txBody>
      </p:sp>
      <p:sp>
        <p:nvSpPr>
          <p:cNvPr id="262" name="Google Shape;262;p35"/>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888888"/>
              </a:buClr>
              <a:buSzPts val="1200"/>
            </a:pPr>
            <a:fld id="{00000000-1234-1234-1234-123412341234}" type="slidenum">
              <a:rPr lang="en-US" sz="1200">
                <a:solidFill>
                  <a:srgbClr val="888888"/>
                </a:solidFill>
                <a:latin typeface="Calibri"/>
                <a:ea typeface="Calibri"/>
                <a:cs typeface="Calibri"/>
                <a:sym typeface="Calibri"/>
              </a:rPr>
              <a:pPr algn="r">
                <a:buClr>
                  <a:srgbClr val="888888"/>
                </a:buClr>
                <a:buSzPts val="1200"/>
              </a:pPr>
              <a:t>26</a:t>
            </a:fld>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1715EC3-D4E6-4C4B-BAB2-55868C714F50}"/>
              </a:ext>
            </a:extLst>
          </p:cNvPr>
          <p:cNvSpPr txBox="1"/>
          <p:nvPr/>
        </p:nvSpPr>
        <p:spPr>
          <a:xfrm>
            <a:off x="122645" y="208174"/>
            <a:ext cx="11381378" cy="5693866"/>
          </a:xfrm>
          <a:prstGeom prst="rect">
            <a:avLst/>
          </a:prstGeom>
          <a:noFill/>
        </p:spPr>
        <p:txBody>
          <a:bodyPr wrap="square">
            <a:spAutoFit/>
          </a:bodyPr>
          <a:lstStyle/>
          <a:p>
            <a:r>
              <a:rPr lang="en-US" sz="2800" dirty="0"/>
              <a:t>Hill climbing often gets stuck for the following reasons. </a:t>
            </a:r>
          </a:p>
          <a:p>
            <a:endParaRPr lang="en-US" sz="2800" dirty="0"/>
          </a:p>
          <a:p>
            <a:pPr algn="just"/>
            <a:r>
              <a:rPr lang="en-US" sz="2800" dirty="0"/>
              <a:t>Local maxima: a local maximum is a </a:t>
            </a:r>
            <a:r>
              <a:rPr lang="en-US" sz="2800" b="1" dirty="0"/>
              <a:t>peak that is higher than each of its neighboring states but lower than the global maximum</a:t>
            </a:r>
            <a:r>
              <a:rPr lang="en-US" sz="2800" dirty="0"/>
              <a:t>. Hill-climbing algorithms that reach the vicinity of a local maximum will be drawn upward toward the peak but will then be stuck with nowhere else to go.</a:t>
            </a:r>
          </a:p>
          <a:p>
            <a:pPr algn="just"/>
            <a:endParaRPr lang="en-US" sz="2800" dirty="0"/>
          </a:p>
          <a:p>
            <a:pPr algn="just"/>
            <a:r>
              <a:rPr lang="en-US" sz="2800" dirty="0"/>
              <a:t>Ridges:. Ridges result in a </a:t>
            </a:r>
            <a:r>
              <a:rPr lang="en-US" sz="2800" b="1" dirty="0"/>
              <a:t>sequence of local maxima that is very difficult for greedy algorithms to navigate. </a:t>
            </a:r>
          </a:p>
          <a:p>
            <a:pPr algn="just"/>
            <a:endParaRPr lang="en-US" sz="2800" dirty="0"/>
          </a:p>
          <a:p>
            <a:pPr algn="just"/>
            <a:r>
              <a:rPr lang="en-US" sz="2800" dirty="0"/>
              <a:t> • </a:t>
            </a:r>
            <a:r>
              <a:rPr lang="en-US" sz="2800" dirty="0" err="1"/>
              <a:t>Plateaux</a:t>
            </a:r>
            <a:r>
              <a:rPr lang="en-US" sz="2800" dirty="0"/>
              <a:t>: a plateau is a </a:t>
            </a:r>
            <a:r>
              <a:rPr lang="en-US" sz="2800" b="1" dirty="0"/>
              <a:t>flat area of the state-space landscape. It can be a flat local  maximum, </a:t>
            </a:r>
            <a:r>
              <a:rPr lang="en-US" sz="2800" dirty="0"/>
              <a:t>from which no </a:t>
            </a:r>
            <a:r>
              <a:rPr lang="en-US" sz="2800" b="1" dirty="0"/>
              <a:t>uphill exit exists, or a shoulder, from which progress is possible.</a:t>
            </a:r>
            <a:endParaRPr lang="en-IN" sz="2800" b="1" dirty="0"/>
          </a:p>
        </p:txBody>
      </p:sp>
    </p:spTree>
    <p:extLst>
      <p:ext uri="{BB962C8B-B14F-4D97-AF65-F5344CB8AC3E}">
        <p14:creationId xmlns:p14="http://schemas.microsoft.com/office/powerpoint/2010/main" val="10567136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B48DB3-A53E-A9E4-188A-BFB3B9A1CCBF}"/>
              </a:ext>
            </a:extLst>
          </p:cNvPr>
          <p:cNvPicPr>
            <a:picLocks noChangeAspect="1"/>
          </p:cNvPicPr>
          <p:nvPr/>
        </p:nvPicPr>
        <p:blipFill>
          <a:blip r:embed="rId2"/>
          <a:stretch>
            <a:fillRect/>
          </a:stretch>
        </p:blipFill>
        <p:spPr>
          <a:xfrm>
            <a:off x="1587085" y="1385412"/>
            <a:ext cx="8784824" cy="4040027"/>
          </a:xfrm>
          <a:prstGeom prst="rect">
            <a:avLst/>
          </a:prstGeom>
        </p:spPr>
      </p:pic>
    </p:spTree>
    <p:extLst>
      <p:ext uri="{BB962C8B-B14F-4D97-AF65-F5344CB8AC3E}">
        <p14:creationId xmlns:p14="http://schemas.microsoft.com/office/powerpoint/2010/main" val="186560520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212732-D96B-ADCC-69C5-4D3AFACA1735}"/>
              </a:ext>
            </a:extLst>
          </p:cNvPr>
          <p:cNvPicPr>
            <a:picLocks noChangeAspect="1"/>
          </p:cNvPicPr>
          <p:nvPr/>
        </p:nvPicPr>
        <p:blipFill>
          <a:blip r:embed="rId2"/>
          <a:stretch>
            <a:fillRect/>
          </a:stretch>
        </p:blipFill>
        <p:spPr>
          <a:xfrm>
            <a:off x="374469" y="226424"/>
            <a:ext cx="11355977" cy="6514010"/>
          </a:xfrm>
          <a:prstGeom prst="rect">
            <a:avLst/>
          </a:prstGeom>
        </p:spPr>
      </p:pic>
    </p:spTree>
    <p:extLst>
      <p:ext uri="{BB962C8B-B14F-4D97-AF65-F5344CB8AC3E}">
        <p14:creationId xmlns:p14="http://schemas.microsoft.com/office/powerpoint/2010/main" val="164957159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556E88-4CA2-84C7-CC38-6380FBE2A0F4}"/>
              </a:ext>
            </a:extLst>
          </p:cNvPr>
          <p:cNvPicPr>
            <a:picLocks noChangeAspect="1"/>
          </p:cNvPicPr>
          <p:nvPr/>
        </p:nvPicPr>
        <p:blipFill>
          <a:blip r:embed="rId2"/>
          <a:stretch>
            <a:fillRect/>
          </a:stretch>
        </p:blipFill>
        <p:spPr>
          <a:xfrm>
            <a:off x="618310" y="330926"/>
            <a:ext cx="11086010" cy="6400800"/>
          </a:xfrm>
          <a:prstGeom prst="rect">
            <a:avLst/>
          </a:prstGeom>
        </p:spPr>
      </p:pic>
    </p:spTree>
    <p:extLst>
      <p:ext uri="{BB962C8B-B14F-4D97-AF65-F5344CB8AC3E}">
        <p14:creationId xmlns:p14="http://schemas.microsoft.com/office/powerpoint/2010/main" val="395952329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F4B32C-BD15-89DE-D21D-79903274BE8A}"/>
              </a:ext>
            </a:extLst>
          </p:cNvPr>
          <p:cNvPicPr>
            <a:picLocks noChangeAspect="1"/>
          </p:cNvPicPr>
          <p:nvPr/>
        </p:nvPicPr>
        <p:blipFill>
          <a:blip r:embed="rId2"/>
          <a:stretch>
            <a:fillRect/>
          </a:stretch>
        </p:blipFill>
        <p:spPr>
          <a:xfrm>
            <a:off x="217714" y="182879"/>
            <a:ext cx="11321143" cy="6601097"/>
          </a:xfrm>
          <a:prstGeom prst="rect">
            <a:avLst/>
          </a:prstGeom>
        </p:spPr>
      </p:pic>
    </p:spTree>
    <p:extLst>
      <p:ext uri="{BB962C8B-B14F-4D97-AF65-F5344CB8AC3E}">
        <p14:creationId xmlns:p14="http://schemas.microsoft.com/office/powerpoint/2010/main" val="174666130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5F83BB-0683-2668-C4AC-C914A8878748}"/>
              </a:ext>
            </a:extLst>
          </p:cNvPr>
          <p:cNvPicPr>
            <a:picLocks noChangeAspect="1"/>
          </p:cNvPicPr>
          <p:nvPr/>
        </p:nvPicPr>
        <p:blipFill>
          <a:blip r:embed="rId2"/>
          <a:stretch>
            <a:fillRect/>
          </a:stretch>
        </p:blipFill>
        <p:spPr>
          <a:xfrm>
            <a:off x="600891" y="171995"/>
            <a:ext cx="10990217" cy="6514010"/>
          </a:xfrm>
          <a:prstGeom prst="rect">
            <a:avLst/>
          </a:prstGeom>
        </p:spPr>
      </p:pic>
    </p:spTree>
    <p:extLst>
      <p:ext uri="{BB962C8B-B14F-4D97-AF65-F5344CB8AC3E}">
        <p14:creationId xmlns:p14="http://schemas.microsoft.com/office/powerpoint/2010/main" val="189859210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D664F-9069-4F9E-71DB-D85DEE76B856}"/>
              </a:ext>
            </a:extLst>
          </p:cNvPr>
          <p:cNvPicPr>
            <a:picLocks noChangeAspect="1"/>
          </p:cNvPicPr>
          <p:nvPr/>
        </p:nvPicPr>
        <p:blipFill>
          <a:blip r:embed="rId2"/>
          <a:stretch>
            <a:fillRect/>
          </a:stretch>
        </p:blipFill>
        <p:spPr>
          <a:xfrm>
            <a:off x="278673" y="182880"/>
            <a:ext cx="11355977" cy="6583679"/>
          </a:xfrm>
          <a:prstGeom prst="rect">
            <a:avLst/>
          </a:prstGeom>
        </p:spPr>
      </p:pic>
    </p:spTree>
    <p:extLst>
      <p:ext uri="{BB962C8B-B14F-4D97-AF65-F5344CB8AC3E}">
        <p14:creationId xmlns:p14="http://schemas.microsoft.com/office/powerpoint/2010/main" val="290632569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E880EF-44E4-2791-4A6C-B75EF374B633}"/>
              </a:ext>
            </a:extLst>
          </p:cNvPr>
          <p:cNvPicPr>
            <a:picLocks noChangeAspect="1"/>
          </p:cNvPicPr>
          <p:nvPr/>
        </p:nvPicPr>
        <p:blipFill>
          <a:blip r:embed="rId2"/>
          <a:stretch>
            <a:fillRect/>
          </a:stretch>
        </p:blipFill>
        <p:spPr>
          <a:xfrm>
            <a:off x="322217" y="400594"/>
            <a:ext cx="11103429" cy="6457406"/>
          </a:xfrm>
          <a:prstGeom prst="rect">
            <a:avLst/>
          </a:prstGeom>
        </p:spPr>
      </p:pic>
    </p:spTree>
    <p:extLst>
      <p:ext uri="{BB962C8B-B14F-4D97-AF65-F5344CB8AC3E}">
        <p14:creationId xmlns:p14="http://schemas.microsoft.com/office/powerpoint/2010/main" val="80650793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47A2C4-8815-37E4-9E28-636254BE5FD9}"/>
              </a:ext>
            </a:extLst>
          </p:cNvPr>
          <p:cNvPicPr>
            <a:picLocks noChangeAspect="1"/>
          </p:cNvPicPr>
          <p:nvPr/>
        </p:nvPicPr>
        <p:blipFill>
          <a:blip r:embed="rId2"/>
          <a:stretch>
            <a:fillRect/>
          </a:stretch>
        </p:blipFill>
        <p:spPr>
          <a:xfrm>
            <a:off x="557349" y="287382"/>
            <a:ext cx="11138261" cy="6505303"/>
          </a:xfrm>
          <a:prstGeom prst="rect">
            <a:avLst/>
          </a:prstGeom>
        </p:spPr>
      </p:pic>
    </p:spTree>
    <p:extLst>
      <p:ext uri="{BB962C8B-B14F-4D97-AF65-F5344CB8AC3E}">
        <p14:creationId xmlns:p14="http://schemas.microsoft.com/office/powerpoint/2010/main" val="360974617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6A11FE-252F-183E-A54B-CDD303668B40}"/>
              </a:ext>
            </a:extLst>
          </p:cNvPr>
          <p:cNvPicPr>
            <a:picLocks noChangeAspect="1"/>
          </p:cNvPicPr>
          <p:nvPr/>
        </p:nvPicPr>
        <p:blipFill>
          <a:blip r:embed="rId2"/>
          <a:stretch>
            <a:fillRect/>
          </a:stretch>
        </p:blipFill>
        <p:spPr>
          <a:xfrm>
            <a:off x="470263" y="217714"/>
            <a:ext cx="11416937" cy="6640285"/>
          </a:xfrm>
          <a:prstGeom prst="rect">
            <a:avLst/>
          </a:prstGeom>
        </p:spPr>
      </p:pic>
    </p:spTree>
    <p:extLst>
      <p:ext uri="{BB962C8B-B14F-4D97-AF65-F5344CB8AC3E}">
        <p14:creationId xmlns:p14="http://schemas.microsoft.com/office/powerpoint/2010/main" val="2243260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6"/>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800"/>
            </a:pPr>
            <a:r>
              <a:rPr lang="en-US">
                <a:solidFill>
                  <a:srgbClr val="000000"/>
                </a:solidFill>
                <a:latin typeface="Calibri"/>
                <a:ea typeface="Calibri"/>
                <a:cs typeface="Calibri"/>
                <a:sym typeface="Calibri"/>
              </a:rPr>
              <a:t>Linguistics</a:t>
            </a:r>
            <a:endParaRPr/>
          </a:p>
        </p:txBody>
      </p:sp>
      <p:sp>
        <p:nvSpPr>
          <p:cNvPr id="268" name="Google Shape;268;p36"/>
          <p:cNvSpPr txBox="1">
            <a:spLocks noGrp="1"/>
          </p:cNvSpPr>
          <p:nvPr>
            <p:ph type="body" idx="1"/>
          </p:nvPr>
        </p:nvSpPr>
        <p:spPr>
          <a:xfrm>
            <a:off x="1981200" y="1600200"/>
            <a:ext cx="8229600" cy="4525962"/>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rgbClr val="000000"/>
              </a:buClr>
              <a:buSzPts val="400"/>
              <a:buFont typeface="Arial"/>
              <a:buChar char="•"/>
            </a:pPr>
            <a:r>
              <a:rPr lang="en-US" sz="3200">
                <a:solidFill>
                  <a:srgbClr val="000000"/>
                </a:solidFill>
                <a:latin typeface="Calibri"/>
                <a:ea typeface="Calibri"/>
                <a:cs typeface="Calibri"/>
                <a:sym typeface="Calibri"/>
              </a:rPr>
              <a:t>How does language relate to thought?</a:t>
            </a:r>
            <a:endParaRPr/>
          </a:p>
          <a:p>
            <a:pPr marL="742950" lvl="1" indent="-285750">
              <a:lnSpc>
                <a:spcPct val="100000"/>
              </a:lnSpc>
              <a:buClr>
                <a:srgbClr val="000000"/>
              </a:buClr>
              <a:buSzPts val="300"/>
              <a:buFont typeface="Arial"/>
              <a:buChar char="–"/>
            </a:pPr>
            <a:r>
              <a:rPr lang="en-US" sz="2800">
                <a:solidFill>
                  <a:srgbClr val="000000"/>
                </a:solidFill>
                <a:latin typeface="Calibri"/>
                <a:ea typeface="Calibri"/>
                <a:cs typeface="Calibri"/>
                <a:sym typeface="Calibri"/>
              </a:rPr>
              <a:t>Computational Linguistic</a:t>
            </a:r>
            <a:endParaRPr/>
          </a:p>
        </p:txBody>
      </p:sp>
      <p:sp>
        <p:nvSpPr>
          <p:cNvPr id="269" name="Google Shape;269;p36"/>
          <p:cNvSpPr txBox="1"/>
          <p:nvPr/>
        </p:nvSpPr>
        <p:spPr>
          <a:xfrm>
            <a:off x="4648200" y="6356351"/>
            <a:ext cx="2895600" cy="365125"/>
          </a:xfrm>
          <a:prstGeom prst="rect">
            <a:avLst/>
          </a:prstGeom>
          <a:noFill/>
          <a:ln>
            <a:noFill/>
          </a:ln>
        </p:spPr>
        <p:txBody>
          <a:bodyPr spcFirstLastPara="1" wrap="square" lIns="91425" tIns="45700" rIns="91425" bIns="45700" anchor="ctr" anchorCtr="0">
            <a:noAutofit/>
          </a:bodyPr>
          <a:lstStyle/>
          <a:p>
            <a:pPr algn="ctr">
              <a:buClr>
                <a:srgbClr val="888888"/>
              </a:buClr>
              <a:buSzPts val="1200"/>
            </a:pPr>
            <a:r>
              <a:rPr lang="en-US" sz="1200">
                <a:solidFill>
                  <a:srgbClr val="888888"/>
                </a:solidFill>
                <a:latin typeface="Calibri"/>
                <a:ea typeface="Calibri"/>
                <a:cs typeface="Calibri"/>
                <a:sym typeface="Calibri"/>
              </a:rPr>
              <a:t>AI</a:t>
            </a:r>
            <a:endParaRPr/>
          </a:p>
        </p:txBody>
      </p:sp>
      <p:sp>
        <p:nvSpPr>
          <p:cNvPr id="270" name="Google Shape;270;p36"/>
          <p:cNvSpPr txBox="1"/>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algn="r">
              <a:buClr>
                <a:srgbClr val="888888"/>
              </a:buClr>
              <a:buSzPts val="1200"/>
            </a:pPr>
            <a:fld id="{00000000-1234-1234-1234-123412341234}" type="slidenum">
              <a:rPr lang="en-US" sz="1200">
                <a:solidFill>
                  <a:srgbClr val="888888"/>
                </a:solidFill>
                <a:latin typeface="Calibri"/>
                <a:ea typeface="Calibri"/>
                <a:cs typeface="Calibri"/>
                <a:sym typeface="Calibri"/>
              </a:rPr>
              <a:pPr algn="r">
                <a:buClr>
                  <a:srgbClr val="888888"/>
                </a:buClr>
                <a:buSzPts val="1200"/>
              </a:pPr>
              <a:t>27</a:t>
            </a:fld>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0CC1F8-20B0-C023-8174-6D2242083130}"/>
              </a:ext>
            </a:extLst>
          </p:cNvPr>
          <p:cNvPicPr>
            <a:picLocks noChangeAspect="1"/>
          </p:cNvPicPr>
          <p:nvPr/>
        </p:nvPicPr>
        <p:blipFill>
          <a:blip r:embed="rId2"/>
          <a:stretch>
            <a:fillRect/>
          </a:stretch>
        </p:blipFill>
        <p:spPr>
          <a:xfrm>
            <a:off x="705394" y="130628"/>
            <a:ext cx="10998926" cy="6479177"/>
          </a:xfrm>
          <a:prstGeom prst="rect">
            <a:avLst/>
          </a:prstGeom>
        </p:spPr>
      </p:pic>
    </p:spTree>
    <p:extLst>
      <p:ext uri="{BB962C8B-B14F-4D97-AF65-F5344CB8AC3E}">
        <p14:creationId xmlns:p14="http://schemas.microsoft.com/office/powerpoint/2010/main" val="257770656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29779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8AC20E-B4B7-054E-489E-DF2ACF094982}"/>
              </a:ext>
            </a:extLst>
          </p:cNvPr>
          <p:cNvSpPr txBox="1"/>
          <p:nvPr/>
        </p:nvSpPr>
        <p:spPr>
          <a:xfrm>
            <a:off x="209004" y="366488"/>
            <a:ext cx="11695613" cy="4585871"/>
          </a:xfrm>
          <a:prstGeom prst="rect">
            <a:avLst/>
          </a:prstGeom>
          <a:noFill/>
        </p:spPr>
        <p:txBody>
          <a:bodyPr wrap="square">
            <a:spAutoFit/>
          </a:bodyPr>
          <a:lstStyle/>
          <a:p>
            <a:r>
              <a:rPr lang="en-US" sz="3200" dirty="0"/>
              <a:t>Logical Agents</a:t>
            </a:r>
          </a:p>
          <a:p>
            <a:endParaRPr lang="en-US" dirty="0"/>
          </a:p>
          <a:p>
            <a:endParaRPr lang="en-US" dirty="0"/>
          </a:p>
          <a:p>
            <a:pPr algn="just"/>
            <a:r>
              <a:rPr lang="en-US" sz="2800" dirty="0"/>
              <a:t>We </a:t>
            </a:r>
            <a:r>
              <a:rPr lang="en-US" sz="2800" b="1" dirty="0"/>
              <a:t>design agents</a:t>
            </a:r>
          </a:p>
          <a:p>
            <a:pPr algn="just"/>
            <a:endParaRPr lang="en-US" sz="2800" b="1" dirty="0"/>
          </a:p>
          <a:p>
            <a:pPr marL="457200" indent="-457200" algn="just">
              <a:buFont typeface="Arial" panose="020B0604020202020204" pitchFamily="34" charset="0"/>
              <a:buChar char="•"/>
            </a:pPr>
            <a:r>
              <a:rPr lang="en-US" sz="2800" b="1" dirty="0"/>
              <a:t> that can form representations of a complex world</a:t>
            </a:r>
            <a:r>
              <a:rPr lang="en-US" sz="2800" dirty="0"/>
              <a:t>, </a:t>
            </a:r>
          </a:p>
          <a:p>
            <a:pPr marL="457200" indent="-457200" algn="just">
              <a:buFont typeface="Arial" panose="020B0604020202020204" pitchFamily="34" charset="0"/>
              <a:buChar char="•"/>
            </a:pPr>
            <a:endParaRPr lang="en-US" sz="2800" b="1" dirty="0"/>
          </a:p>
          <a:p>
            <a:pPr marL="457200" indent="-457200" algn="just">
              <a:buFont typeface="Arial" panose="020B0604020202020204" pitchFamily="34" charset="0"/>
              <a:buChar char="•"/>
            </a:pPr>
            <a:r>
              <a:rPr lang="en-US" sz="2800" b="1" dirty="0"/>
              <a:t>use a process of inference to derive new representation</a:t>
            </a:r>
            <a:r>
              <a:rPr lang="en-US" sz="2800" dirty="0"/>
              <a:t>s about the world, and </a:t>
            </a:r>
          </a:p>
          <a:p>
            <a:pPr marL="457200" indent="-457200" algn="just">
              <a:buFont typeface="Arial" panose="020B0604020202020204" pitchFamily="34" charset="0"/>
              <a:buChar char="•"/>
            </a:pPr>
            <a:endParaRPr lang="en-US" sz="2800" dirty="0"/>
          </a:p>
          <a:p>
            <a:pPr marL="457200" indent="-457200" algn="just">
              <a:buFont typeface="Arial" panose="020B0604020202020204" pitchFamily="34" charset="0"/>
              <a:buChar char="•"/>
            </a:pPr>
            <a:r>
              <a:rPr lang="en-US" sz="2800" b="1" dirty="0"/>
              <a:t>use these new representations to deduce what to do.</a:t>
            </a:r>
            <a:endParaRPr lang="en-IN" sz="2800" b="1" dirty="0"/>
          </a:p>
        </p:txBody>
      </p:sp>
    </p:spTree>
    <p:extLst>
      <p:ext uri="{BB962C8B-B14F-4D97-AF65-F5344CB8AC3E}">
        <p14:creationId xmlns:p14="http://schemas.microsoft.com/office/powerpoint/2010/main" val="134107726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A751E9-942F-1032-0914-7BFEBFF04887}"/>
              </a:ext>
            </a:extLst>
          </p:cNvPr>
          <p:cNvSpPr txBox="1"/>
          <p:nvPr/>
        </p:nvSpPr>
        <p:spPr>
          <a:xfrm>
            <a:off x="383176" y="595423"/>
            <a:ext cx="11408229" cy="4832092"/>
          </a:xfrm>
          <a:prstGeom prst="rect">
            <a:avLst/>
          </a:prstGeom>
          <a:noFill/>
        </p:spPr>
        <p:txBody>
          <a:bodyPr wrap="square">
            <a:spAutoFit/>
          </a:bodyPr>
          <a:lstStyle/>
          <a:p>
            <a:r>
              <a:rPr lang="en-US" sz="2800" b="1" dirty="0"/>
              <a:t>Humans,  know things; and what they know helps them do things</a:t>
            </a:r>
            <a:r>
              <a:rPr lang="en-US" sz="2800" dirty="0"/>
              <a:t>. These are not empty statements. </a:t>
            </a:r>
          </a:p>
          <a:p>
            <a:endParaRPr lang="en-US" sz="2800" dirty="0"/>
          </a:p>
          <a:p>
            <a:endParaRPr lang="en-US" sz="2800" dirty="0"/>
          </a:p>
          <a:p>
            <a:r>
              <a:rPr lang="en-US" sz="2800" dirty="0"/>
              <a:t>They make </a:t>
            </a:r>
            <a:r>
              <a:rPr lang="en-US" sz="2800" b="1" dirty="0"/>
              <a:t>strong claims about how </a:t>
            </a:r>
            <a:r>
              <a:rPr lang="en-US" sz="2800" dirty="0"/>
              <a:t>the </a:t>
            </a:r>
            <a:r>
              <a:rPr lang="en-US" sz="2800" b="1" dirty="0"/>
              <a:t>intelligence of humans is achieved</a:t>
            </a:r>
            <a:r>
              <a:rPr lang="en-US" sz="2800" dirty="0"/>
              <a:t>—not by purely reflex mechanisms but </a:t>
            </a:r>
            <a:r>
              <a:rPr lang="en-US" sz="2800" b="1" dirty="0"/>
              <a:t>by processes of reasoning that operate on internal representations of knowledge.</a:t>
            </a:r>
          </a:p>
          <a:p>
            <a:endParaRPr lang="en-US" sz="2800" dirty="0"/>
          </a:p>
          <a:p>
            <a:endParaRPr lang="en-US" sz="2800" dirty="0"/>
          </a:p>
          <a:p>
            <a:endParaRPr lang="en-US" sz="2800" dirty="0"/>
          </a:p>
          <a:p>
            <a:r>
              <a:rPr lang="en-US" sz="2800" dirty="0"/>
              <a:t> </a:t>
            </a:r>
            <a:r>
              <a:rPr lang="en-US" sz="2800" b="1" dirty="0"/>
              <a:t>In AI, this approach to intelligence is embodied in knowledge-based agents</a:t>
            </a:r>
            <a:endParaRPr lang="en-IN" sz="2800" b="1" dirty="0"/>
          </a:p>
        </p:txBody>
      </p:sp>
    </p:spTree>
    <p:extLst>
      <p:ext uri="{BB962C8B-B14F-4D97-AF65-F5344CB8AC3E}">
        <p14:creationId xmlns:p14="http://schemas.microsoft.com/office/powerpoint/2010/main" val="211601281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DE05CE-5DA6-A7E3-6290-6092271228C4}"/>
              </a:ext>
            </a:extLst>
          </p:cNvPr>
          <p:cNvSpPr txBox="1"/>
          <p:nvPr/>
        </p:nvSpPr>
        <p:spPr>
          <a:xfrm>
            <a:off x="313509" y="319262"/>
            <a:ext cx="11652068" cy="7848302"/>
          </a:xfrm>
          <a:prstGeom prst="rect">
            <a:avLst/>
          </a:prstGeom>
          <a:noFill/>
        </p:spPr>
        <p:txBody>
          <a:bodyPr wrap="square">
            <a:spAutoFit/>
          </a:bodyPr>
          <a:lstStyle/>
          <a:p>
            <a:pPr algn="just"/>
            <a:r>
              <a:rPr lang="en-US" sz="2800" dirty="0"/>
              <a:t>The </a:t>
            </a:r>
            <a:r>
              <a:rPr lang="en-US" sz="2800" b="1" dirty="0"/>
              <a:t>central component of a knowledge-based agent is its knowledge base</a:t>
            </a:r>
            <a:r>
              <a:rPr lang="en-US" sz="2800" dirty="0"/>
              <a:t>, or KB. </a:t>
            </a:r>
          </a:p>
          <a:p>
            <a:pPr algn="just"/>
            <a:endParaRPr lang="en-US" sz="2800" dirty="0"/>
          </a:p>
          <a:p>
            <a:pPr algn="just"/>
            <a:endParaRPr lang="en-US" sz="2800" dirty="0"/>
          </a:p>
          <a:p>
            <a:pPr algn="just"/>
            <a:endParaRPr lang="en-US" sz="2800" dirty="0"/>
          </a:p>
          <a:p>
            <a:pPr algn="just"/>
            <a:endParaRPr lang="en-US" sz="2800" b="1" dirty="0"/>
          </a:p>
          <a:p>
            <a:pPr algn="just"/>
            <a:endParaRPr lang="en-US" sz="2800" b="1" dirty="0"/>
          </a:p>
          <a:p>
            <a:pPr algn="just"/>
            <a:endParaRPr lang="en-US" sz="2800" b="1" dirty="0"/>
          </a:p>
          <a:p>
            <a:pPr algn="just"/>
            <a:r>
              <a:rPr lang="en-US" sz="2800" b="1" dirty="0"/>
              <a:t>A knowledge base is a set of sentences</a:t>
            </a:r>
            <a:r>
              <a:rPr lang="en-US" sz="2800" dirty="0"/>
              <a:t>. (Here “sentence” is used as a technical term. It is related but not identical to the sentences of English and other natural languages.) </a:t>
            </a:r>
          </a:p>
          <a:p>
            <a:pPr algn="just"/>
            <a:endParaRPr lang="en-US" sz="2800" dirty="0"/>
          </a:p>
          <a:p>
            <a:pPr algn="just"/>
            <a:r>
              <a:rPr lang="en-US" sz="2800" b="1" dirty="0"/>
              <a:t>Each sentence is expressed in a language called a knowledge representation language</a:t>
            </a:r>
            <a:r>
              <a:rPr lang="en-US" sz="2800" dirty="0"/>
              <a:t> and represents some </a:t>
            </a:r>
            <a:r>
              <a:rPr lang="en-US" sz="2800" b="1" dirty="0"/>
              <a:t>assertion about the world. </a:t>
            </a:r>
          </a:p>
          <a:p>
            <a:pPr algn="just"/>
            <a:endParaRPr lang="en-US" sz="2800" b="1" dirty="0"/>
          </a:p>
          <a:p>
            <a:pPr algn="just"/>
            <a:endParaRPr lang="en-US" sz="2800" dirty="0"/>
          </a:p>
          <a:p>
            <a:pPr algn="just"/>
            <a:r>
              <a:rPr lang="en-US" sz="2800" b="1" dirty="0"/>
              <a:t>Sometimes</a:t>
            </a:r>
            <a:r>
              <a:rPr lang="en-US" sz="2800" dirty="0"/>
              <a:t> we dignify a sentence with the name </a:t>
            </a:r>
            <a:r>
              <a:rPr lang="en-US" sz="2800" b="1" dirty="0"/>
              <a:t>axiom</a:t>
            </a:r>
            <a:r>
              <a:rPr lang="en-US" sz="2800" dirty="0"/>
              <a:t>, when the </a:t>
            </a:r>
            <a:r>
              <a:rPr lang="en-US" sz="2800" b="1" dirty="0"/>
              <a:t>sentence is taken as given without being derived from other sentences</a:t>
            </a:r>
            <a:endParaRPr lang="en-IN" sz="2800" b="1" dirty="0"/>
          </a:p>
        </p:txBody>
      </p:sp>
      <p:pic>
        <p:nvPicPr>
          <p:cNvPr id="4" name="Picture 3">
            <a:extLst>
              <a:ext uri="{FF2B5EF4-FFF2-40B4-BE49-F238E27FC236}">
                <a16:creationId xmlns:a16="http://schemas.microsoft.com/office/drawing/2014/main" id="{64E9449E-DA5A-74BA-1C1E-532E6A36BD15}"/>
              </a:ext>
            </a:extLst>
          </p:cNvPr>
          <p:cNvPicPr>
            <a:picLocks noChangeAspect="1"/>
          </p:cNvPicPr>
          <p:nvPr/>
        </p:nvPicPr>
        <p:blipFill>
          <a:blip r:embed="rId2"/>
          <a:stretch>
            <a:fillRect/>
          </a:stretch>
        </p:blipFill>
        <p:spPr>
          <a:xfrm>
            <a:off x="1242826" y="1159437"/>
            <a:ext cx="8484648" cy="2832246"/>
          </a:xfrm>
          <a:prstGeom prst="rect">
            <a:avLst/>
          </a:prstGeom>
        </p:spPr>
      </p:pic>
    </p:spTree>
    <p:extLst>
      <p:ext uri="{BB962C8B-B14F-4D97-AF65-F5344CB8AC3E}">
        <p14:creationId xmlns:p14="http://schemas.microsoft.com/office/powerpoint/2010/main" val="159371732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4876-875E-5D5B-A53C-6643FAFA33D8}"/>
              </a:ext>
            </a:extLst>
          </p:cNvPr>
          <p:cNvSpPr txBox="1"/>
          <p:nvPr/>
        </p:nvSpPr>
        <p:spPr>
          <a:xfrm>
            <a:off x="174171" y="191146"/>
            <a:ext cx="11721738" cy="4678204"/>
          </a:xfrm>
          <a:prstGeom prst="rect">
            <a:avLst/>
          </a:prstGeom>
          <a:noFill/>
        </p:spPr>
        <p:txBody>
          <a:bodyPr wrap="square">
            <a:spAutoFit/>
          </a:bodyPr>
          <a:lstStyle/>
          <a:p>
            <a:pPr algn="just"/>
            <a:r>
              <a:rPr lang="en-US" sz="2800" dirty="0"/>
              <a:t>Figure below  shows </a:t>
            </a:r>
            <a:r>
              <a:rPr lang="en-US" sz="2800" b="1" dirty="0"/>
              <a:t>the outline of a knowledge-based agent program. </a:t>
            </a:r>
          </a:p>
          <a:p>
            <a:pPr algn="just"/>
            <a:endParaRPr lang="en-US" sz="2800" b="1" dirty="0"/>
          </a:p>
          <a:p>
            <a:pPr algn="just"/>
            <a:r>
              <a:rPr lang="en-US" sz="2800" dirty="0"/>
              <a:t>Like all our agents, </a:t>
            </a:r>
            <a:r>
              <a:rPr lang="en-US" sz="2800" b="1" dirty="0"/>
              <a:t>it takes a percept as input and returns an action. </a:t>
            </a:r>
          </a:p>
          <a:p>
            <a:pPr algn="just"/>
            <a:endParaRPr lang="en-US" sz="2800" dirty="0"/>
          </a:p>
          <a:p>
            <a:pPr algn="just"/>
            <a:r>
              <a:rPr lang="en-US" sz="2800" dirty="0"/>
              <a:t>The </a:t>
            </a:r>
            <a:r>
              <a:rPr lang="en-US" sz="2800" b="1" dirty="0"/>
              <a:t>agent maintains a knowledge base, KB, which may initially contain some background knowledge. </a:t>
            </a:r>
          </a:p>
          <a:p>
            <a:pPr algn="just"/>
            <a:endParaRPr lang="en-US" sz="2800" dirty="0"/>
          </a:p>
          <a:p>
            <a:pPr algn="just"/>
            <a:r>
              <a:rPr lang="en-US" sz="2800" b="1" dirty="0"/>
              <a:t>. </a:t>
            </a:r>
          </a:p>
          <a:p>
            <a:pPr algn="just"/>
            <a:endParaRPr lang="en-US" sz="2800" b="1" dirty="0"/>
          </a:p>
          <a:p>
            <a:pPr algn="just"/>
            <a:endParaRPr lang="en-US" sz="2800" dirty="0"/>
          </a:p>
          <a:p>
            <a:pPr algn="just"/>
            <a:r>
              <a:rPr lang="en-US" dirty="0"/>
              <a:t>.</a:t>
            </a:r>
            <a:endParaRPr lang="en-IN" dirty="0"/>
          </a:p>
        </p:txBody>
      </p:sp>
      <p:pic>
        <p:nvPicPr>
          <p:cNvPr id="5" name="Picture 4">
            <a:extLst>
              <a:ext uri="{FF2B5EF4-FFF2-40B4-BE49-F238E27FC236}">
                <a16:creationId xmlns:a16="http://schemas.microsoft.com/office/drawing/2014/main" id="{4C743CC6-0F70-E498-9710-F8EA9AA0505E}"/>
              </a:ext>
            </a:extLst>
          </p:cNvPr>
          <p:cNvPicPr>
            <a:picLocks noChangeAspect="1"/>
          </p:cNvPicPr>
          <p:nvPr/>
        </p:nvPicPr>
        <p:blipFill>
          <a:blip r:embed="rId2"/>
          <a:stretch>
            <a:fillRect/>
          </a:stretch>
        </p:blipFill>
        <p:spPr>
          <a:xfrm>
            <a:off x="1839016" y="2726872"/>
            <a:ext cx="10352984" cy="3511730"/>
          </a:xfrm>
          <a:prstGeom prst="rect">
            <a:avLst/>
          </a:prstGeom>
        </p:spPr>
      </p:pic>
      <p:sp>
        <p:nvSpPr>
          <p:cNvPr id="7" name="TextBox 6">
            <a:extLst>
              <a:ext uri="{FF2B5EF4-FFF2-40B4-BE49-F238E27FC236}">
                <a16:creationId xmlns:a16="http://schemas.microsoft.com/office/drawing/2014/main" id="{BDF1221C-B5CC-5E50-12D5-BADEFE68E5A4}"/>
              </a:ext>
            </a:extLst>
          </p:cNvPr>
          <p:cNvSpPr txBox="1"/>
          <p:nvPr/>
        </p:nvSpPr>
        <p:spPr>
          <a:xfrm>
            <a:off x="95793" y="6297522"/>
            <a:ext cx="9727475" cy="461665"/>
          </a:xfrm>
          <a:prstGeom prst="rect">
            <a:avLst/>
          </a:prstGeom>
          <a:noFill/>
        </p:spPr>
        <p:txBody>
          <a:bodyPr wrap="square">
            <a:spAutoFit/>
          </a:bodyPr>
          <a:lstStyle/>
          <a:p>
            <a:r>
              <a:rPr lang="en-US" sz="2400" dirty="0"/>
              <a:t>Each time </a:t>
            </a:r>
            <a:r>
              <a:rPr lang="en-US" sz="2400" b="1" dirty="0"/>
              <a:t>the agent program is called, it does three things</a:t>
            </a:r>
            <a:endParaRPr lang="en-IN" sz="2400" dirty="0"/>
          </a:p>
        </p:txBody>
      </p:sp>
    </p:spTree>
    <p:extLst>
      <p:ext uri="{BB962C8B-B14F-4D97-AF65-F5344CB8AC3E}">
        <p14:creationId xmlns:p14="http://schemas.microsoft.com/office/powerpoint/2010/main" val="358550038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315D0F-E49C-19B4-1EEA-AD80A04D7083}"/>
              </a:ext>
            </a:extLst>
          </p:cNvPr>
          <p:cNvSpPr txBox="1"/>
          <p:nvPr/>
        </p:nvSpPr>
        <p:spPr>
          <a:xfrm>
            <a:off x="0" y="129680"/>
            <a:ext cx="11913327" cy="4401205"/>
          </a:xfrm>
          <a:prstGeom prst="rect">
            <a:avLst/>
          </a:prstGeom>
          <a:noFill/>
        </p:spPr>
        <p:txBody>
          <a:bodyPr wrap="square">
            <a:spAutoFit/>
          </a:bodyPr>
          <a:lstStyle/>
          <a:p>
            <a:r>
              <a:rPr lang="en-US" sz="2800" dirty="0"/>
              <a:t>First, it </a:t>
            </a:r>
            <a:r>
              <a:rPr lang="en-US" sz="2800" b="1" dirty="0"/>
              <a:t>TELLs the knowledge base what it perceives. </a:t>
            </a:r>
          </a:p>
          <a:p>
            <a:endParaRPr lang="en-US" sz="2800" dirty="0"/>
          </a:p>
          <a:p>
            <a:r>
              <a:rPr lang="en-US" sz="2800" dirty="0"/>
              <a:t>Second, it </a:t>
            </a:r>
            <a:r>
              <a:rPr lang="en-US" sz="2800" b="1" dirty="0"/>
              <a:t>ASKs the knowledge base what action it should perform. </a:t>
            </a:r>
          </a:p>
          <a:p>
            <a:endParaRPr lang="en-US" sz="2800" dirty="0"/>
          </a:p>
          <a:p>
            <a:r>
              <a:rPr lang="en-US" sz="2800" dirty="0"/>
              <a:t>In the process of answering this query, extensive reasoning may be done about the current state of the world, about the outcomes of possible action sequences, and so on.</a:t>
            </a:r>
          </a:p>
          <a:p>
            <a:endParaRPr lang="en-US" sz="2800" dirty="0"/>
          </a:p>
          <a:p>
            <a:r>
              <a:rPr lang="en-US" sz="2800" dirty="0"/>
              <a:t>Third, the </a:t>
            </a:r>
            <a:r>
              <a:rPr lang="en-US" sz="2800" b="1" dirty="0"/>
              <a:t>agent program TELLs the knowledge base which action was chosen, and the agent executes the action</a:t>
            </a:r>
            <a:endParaRPr lang="en-IN" sz="2800" b="1" dirty="0"/>
          </a:p>
        </p:txBody>
      </p:sp>
    </p:spTree>
    <p:extLst>
      <p:ext uri="{BB962C8B-B14F-4D97-AF65-F5344CB8AC3E}">
        <p14:creationId xmlns:p14="http://schemas.microsoft.com/office/powerpoint/2010/main" val="9173305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0617D3-70F8-2EFB-9572-151276354820}"/>
              </a:ext>
            </a:extLst>
          </p:cNvPr>
          <p:cNvSpPr txBox="1"/>
          <p:nvPr/>
        </p:nvSpPr>
        <p:spPr>
          <a:xfrm>
            <a:off x="278675" y="360293"/>
            <a:ext cx="11556274" cy="4401205"/>
          </a:xfrm>
          <a:prstGeom prst="rect">
            <a:avLst/>
          </a:prstGeom>
          <a:noFill/>
        </p:spPr>
        <p:txBody>
          <a:bodyPr wrap="square">
            <a:spAutoFit/>
          </a:bodyPr>
          <a:lstStyle/>
          <a:p>
            <a:pPr algn="just"/>
            <a:r>
              <a:rPr lang="en-US" sz="2800" dirty="0"/>
              <a:t>MAKE-PERCEPT-SENTENCE constructs a </a:t>
            </a:r>
            <a:r>
              <a:rPr lang="en-US" sz="2800" b="1" dirty="0"/>
              <a:t>sentence asserting that the agent perceived the given percept at the given time. </a:t>
            </a:r>
          </a:p>
          <a:p>
            <a:pPr algn="just"/>
            <a:endParaRPr lang="en-US" sz="2800" dirty="0"/>
          </a:p>
          <a:p>
            <a:pPr algn="just"/>
            <a:r>
              <a:rPr lang="en-US" sz="2800" dirty="0"/>
              <a:t>MAKE-ACTION-QUERY constructs a </a:t>
            </a:r>
            <a:r>
              <a:rPr lang="en-US" sz="2800" b="1" dirty="0"/>
              <a:t>sentence that asks what action should be done at the current time. </a:t>
            </a:r>
          </a:p>
          <a:p>
            <a:pPr algn="just"/>
            <a:endParaRPr lang="en-US" sz="2800" dirty="0"/>
          </a:p>
          <a:p>
            <a:pPr algn="just"/>
            <a:r>
              <a:rPr lang="en-US" sz="2800" dirty="0"/>
              <a:t>Finally, MAKE-ACTION-SENTENCE constructs a </a:t>
            </a:r>
            <a:r>
              <a:rPr lang="en-US" sz="2800" b="1" dirty="0"/>
              <a:t>sentence asserting that the chosen action was executed. </a:t>
            </a:r>
          </a:p>
          <a:p>
            <a:pPr algn="just"/>
            <a:endParaRPr lang="en-US" sz="2800" dirty="0"/>
          </a:p>
          <a:p>
            <a:pPr algn="just"/>
            <a:r>
              <a:rPr lang="en-US" sz="2800" dirty="0"/>
              <a:t>The details of the </a:t>
            </a:r>
            <a:r>
              <a:rPr lang="en-US" sz="2800" b="1" dirty="0"/>
              <a:t>inference mechanisms are hidden inside TELL and ASK</a:t>
            </a:r>
            <a:endParaRPr lang="en-IN" sz="2800" b="1" dirty="0"/>
          </a:p>
        </p:txBody>
      </p:sp>
    </p:spTree>
    <p:extLst>
      <p:ext uri="{BB962C8B-B14F-4D97-AF65-F5344CB8AC3E}">
        <p14:creationId xmlns:p14="http://schemas.microsoft.com/office/powerpoint/2010/main" val="140250693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615D4E-7374-3103-88DA-AEA69789A62B}"/>
              </a:ext>
            </a:extLst>
          </p:cNvPr>
          <p:cNvSpPr txBox="1"/>
          <p:nvPr/>
        </p:nvSpPr>
        <p:spPr>
          <a:xfrm>
            <a:off x="226422" y="306365"/>
            <a:ext cx="11747863" cy="6986528"/>
          </a:xfrm>
          <a:prstGeom prst="rect">
            <a:avLst/>
          </a:prstGeom>
          <a:noFill/>
        </p:spPr>
        <p:txBody>
          <a:bodyPr wrap="square">
            <a:spAutoFit/>
          </a:bodyPr>
          <a:lstStyle/>
          <a:p>
            <a:r>
              <a:rPr lang="en-US" sz="2800" dirty="0"/>
              <a:t>The </a:t>
            </a:r>
            <a:r>
              <a:rPr lang="en-US" sz="2800" b="1" dirty="0"/>
              <a:t>agent in Figure appears quite similar to the agents with internal state </a:t>
            </a:r>
            <a:r>
              <a:rPr lang="en-US" sz="2800" dirty="0"/>
              <a:t>described in Chapter 2.</a:t>
            </a:r>
          </a:p>
          <a:p>
            <a:endParaRPr lang="en-US" sz="2800" dirty="0"/>
          </a:p>
          <a:p>
            <a:r>
              <a:rPr lang="en-US" sz="2800" dirty="0"/>
              <a:t> Because of the </a:t>
            </a:r>
            <a:r>
              <a:rPr lang="en-US" sz="2800" b="1" dirty="0"/>
              <a:t>definitions of TELL and ASK, however, the knowledge-based agent is not an arbitrary program </a:t>
            </a:r>
            <a:r>
              <a:rPr lang="en-US" sz="2800" dirty="0"/>
              <a:t>for calculating actions.</a:t>
            </a:r>
          </a:p>
          <a:p>
            <a:endParaRPr lang="en-US" sz="2800" dirty="0"/>
          </a:p>
          <a:p>
            <a:r>
              <a:rPr lang="en-US" sz="2800" dirty="0"/>
              <a:t> It is </a:t>
            </a:r>
            <a:r>
              <a:rPr lang="en-US" sz="2800" b="1" dirty="0"/>
              <a:t>amenable to a description at the knowledge level</a:t>
            </a:r>
            <a:r>
              <a:rPr lang="en-US" sz="2800" dirty="0"/>
              <a:t>, where we </a:t>
            </a:r>
            <a:r>
              <a:rPr lang="en-US" sz="2800" b="1" dirty="0"/>
              <a:t>need specify only what the agent knows and what its goals are</a:t>
            </a:r>
            <a:r>
              <a:rPr lang="en-US" sz="2800" dirty="0"/>
              <a:t>, in order to fix its behavior</a:t>
            </a:r>
          </a:p>
          <a:p>
            <a:endParaRPr lang="en-US" sz="2800" dirty="0"/>
          </a:p>
          <a:p>
            <a:r>
              <a:rPr lang="en-US" sz="2800" dirty="0" err="1"/>
              <a:t>Eg</a:t>
            </a:r>
            <a:r>
              <a:rPr lang="en-US" sz="2800" dirty="0"/>
              <a:t>: an automated taxi might have the goal of taking a passenger from San Francisco to Marin County and might know that the Golden Gate Bridge is the only link between the two locations. </a:t>
            </a:r>
          </a:p>
          <a:p>
            <a:endParaRPr lang="en-US" sz="2800" dirty="0"/>
          </a:p>
          <a:p>
            <a:r>
              <a:rPr lang="en-US" sz="2800" dirty="0"/>
              <a:t>Then we can expect it to cross the Golden Gate Bridge because it knows that that will achieve its goal. </a:t>
            </a:r>
          </a:p>
          <a:p>
            <a:endParaRPr lang="en-US" sz="2800" dirty="0"/>
          </a:p>
        </p:txBody>
      </p:sp>
    </p:spTree>
    <p:extLst>
      <p:ext uri="{BB962C8B-B14F-4D97-AF65-F5344CB8AC3E}">
        <p14:creationId xmlns:p14="http://schemas.microsoft.com/office/powerpoint/2010/main" val="3129575413"/>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877B5B-69B2-B828-8BD8-60E477538327}"/>
              </a:ext>
            </a:extLst>
          </p:cNvPr>
          <p:cNvSpPr txBox="1"/>
          <p:nvPr/>
        </p:nvSpPr>
        <p:spPr>
          <a:xfrm>
            <a:off x="130628" y="273206"/>
            <a:ext cx="11939451" cy="6401753"/>
          </a:xfrm>
          <a:prstGeom prst="rect">
            <a:avLst/>
          </a:prstGeom>
          <a:noFill/>
        </p:spPr>
        <p:txBody>
          <a:bodyPr wrap="square">
            <a:spAutoFit/>
          </a:bodyPr>
          <a:lstStyle/>
          <a:p>
            <a:endParaRPr lang="en-US" dirty="0"/>
          </a:p>
          <a:p>
            <a:pPr algn="just"/>
            <a:r>
              <a:rPr lang="en-US" sz="2800" dirty="0"/>
              <a:t>Notice that this </a:t>
            </a:r>
            <a:r>
              <a:rPr lang="en-US" sz="2800" b="1" dirty="0"/>
              <a:t>analysis is independent of how the taxi works at the implementation level. </a:t>
            </a:r>
          </a:p>
          <a:p>
            <a:pPr algn="just"/>
            <a:endParaRPr lang="en-US" sz="2800" dirty="0"/>
          </a:p>
          <a:p>
            <a:pPr algn="just"/>
            <a:r>
              <a:rPr lang="en-US" sz="2800" dirty="0"/>
              <a:t>It doesn’t matter </a:t>
            </a:r>
            <a:r>
              <a:rPr lang="en-US" sz="2800" b="1" dirty="0"/>
              <a:t>whether its geographical knowledge is implemented as linked lists or pixel maps, </a:t>
            </a:r>
            <a:r>
              <a:rPr lang="en-US" sz="2800" dirty="0"/>
              <a:t>or whether it reasons by </a:t>
            </a:r>
            <a:r>
              <a:rPr lang="en-US" sz="2800" b="1" dirty="0"/>
              <a:t>manipulating strings of symbols stored in registers </a:t>
            </a:r>
            <a:r>
              <a:rPr lang="en-US" sz="2800" dirty="0"/>
              <a:t>or by propagating noisy signals in a network of neurons</a:t>
            </a:r>
            <a:endParaRPr lang="en-IN" sz="2800" dirty="0"/>
          </a:p>
          <a:p>
            <a:pPr algn="just"/>
            <a:endParaRPr lang="en-US" sz="2800" dirty="0"/>
          </a:p>
          <a:p>
            <a:pPr algn="just"/>
            <a:r>
              <a:rPr lang="en-US" sz="2800" dirty="0"/>
              <a:t>A </a:t>
            </a:r>
            <a:r>
              <a:rPr lang="en-US" sz="2800" b="1" dirty="0"/>
              <a:t>knowledge-based agent can be built simply by </a:t>
            </a:r>
            <a:r>
              <a:rPr lang="en-US" sz="2800" b="1" dirty="0" err="1"/>
              <a:t>TELLing</a:t>
            </a:r>
            <a:r>
              <a:rPr lang="en-US" sz="2800" b="1" dirty="0"/>
              <a:t> it what it needs to know. Starting with an empty knowledge base, the agent designer can TELL sentences one by one </a:t>
            </a:r>
            <a:r>
              <a:rPr lang="en-US" sz="2800" dirty="0"/>
              <a:t> until the </a:t>
            </a:r>
            <a:r>
              <a:rPr lang="en-US" sz="2800" b="1" dirty="0"/>
              <a:t>agent knows how to operate in its environment. This is called the declarative approach </a:t>
            </a:r>
            <a:r>
              <a:rPr lang="en-US" sz="2800" dirty="0"/>
              <a:t>to system building. </a:t>
            </a:r>
          </a:p>
          <a:p>
            <a:pPr algn="just"/>
            <a:endParaRPr lang="en-US" sz="2800" dirty="0"/>
          </a:p>
          <a:p>
            <a:pPr algn="just"/>
            <a:r>
              <a:rPr lang="en-US" sz="2800" dirty="0"/>
              <a:t>In contrast, the procedural approach </a:t>
            </a:r>
            <a:r>
              <a:rPr lang="en-US" sz="2800" b="1" dirty="0"/>
              <a:t>encodes desired behaviors directly as program code</a:t>
            </a:r>
            <a:endParaRPr lang="en-IN" sz="2800" b="1" dirty="0"/>
          </a:p>
        </p:txBody>
      </p:sp>
    </p:spTree>
    <p:extLst>
      <p:ext uri="{BB962C8B-B14F-4D97-AF65-F5344CB8AC3E}">
        <p14:creationId xmlns:p14="http://schemas.microsoft.com/office/powerpoint/2010/main" val="4050454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48375E-0E1C-125C-C869-A06CF48B3DA0}"/>
              </a:ext>
            </a:extLst>
          </p:cNvPr>
          <p:cNvSpPr txBox="1"/>
          <p:nvPr/>
        </p:nvSpPr>
        <p:spPr>
          <a:xfrm>
            <a:off x="3048000" y="3246511"/>
            <a:ext cx="6096000" cy="369332"/>
          </a:xfrm>
          <a:prstGeom prst="rect">
            <a:avLst/>
          </a:prstGeom>
          <a:noFill/>
        </p:spPr>
        <p:txBody>
          <a:bodyPr wrap="square">
            <a:spAutoFit/>
          </a:bodyPr>
          <a:lstStyle/>
          <a:p>
            <a:r>
              <a:rPr lang="en-IN" b="0" dirty="0">
                <a:effectLst/>
              </a:rPr>
              <a:t> </a:t>
            </a:r>
            <a:endParaRPr lang="en-IN" dirty="0"/>
          </a:p>
        </p:txBody>
      </p:sp>
      <p:sp>
        <p:nvSpPr>
          <p:cNvPr id="9" name="TextBox 8">
            <a:extLst>
              <a:ext uri="{FF2B5EF4-FFF2-40B4-BE49-F238E27FC236}">
                <a16:creationId xmlns:a16="http://schemas.microsoft.com/office/drawing/2014/main" id="{7FFBCDA7-ABDF-7C9B-75FA-C75E05475C58}"/>
              </a:ext>
            </a:extLst>
          </p:cNvPr>
          <p:cNvSpPr txBox="1"/>
          <p:nvPr/>
        </p:nvSpPr>
        <p:spPr>
          <a:xfrm>
            <a:off x="174170" y="327676"/>
            <a:ext cx="11678196" cy="5886227"/>
          </a:xfrm>
          <a:prstGeom prst="rect">
            <a:avLst/>
          </a:prstGeom>
          <a:noFill/>
        </p:spPr>
        <p:txBody>
          <a:bodyPr wrap="square">
            <a:spAutoFit/>
          </a:bodyPr>
          <a:lstStyle/>
          <a:p>
            <a:pPr rtl="0" fontAlgn="base">
              <a:spcBef>
                <a:spcPts val="0"/>
              </a:spcBef>
              <a:spcAft>
                <a:spcPts val="0"/>
              </a:spcAft>
            </a:pPr>
            <a:r>
              <a:rPr lang="en-US" sz="2800" dirty="0"/>
              <a:t>History</a:t>
            </a:r>
          </a:p>
          <a:p>
            <a:pPr rtl="0" fontAlgn="base">
              <a:spcBef>
                <a:spcPts val="0"/>
              </a:spcBef>
              <a:spcAft>
                <a:spcPts val="0"/>
              </a:spcAft>
              <a:buFont typeface="Arial" panose="020B0604020202020204" pitchFamily="34" charset="0"/>
              <a:buChar char="•"/>
            </a:pPr>
            <a:endParaRPr lang="en-US" sz="2800" dirty="0"/>
          </a:p>
          <a:p>
            <a:pPr rtl="0" fontAlgn="base">
              <a:spcBef>
                <a:spcPts val="0"/>
              </a:spcBef>
              <a:spcAft>
                <a:spcPts val="0"/>
              </a:spcAft>
              <a:buFont typeface="Arial" panose="020B0604020202020204" pitchFamily="34" charset="0"/>
              <a:buChar char="•"/>
            </a:pPr>
            <a:r>
              <a:rPr lang="en-US" sz="2800" dirty="0"/>
              <a:t>Aristotle (384–322 B.C.) developed an </a:t>
            </a:r>
            <a:r>
              <a:rPr lang="en-US" sz="2800" b="1" dirty="0"/>
              <a:t>informal system of syllogisms for proper reasoning, which in principle allowed one to generate conclusions mechanically, given initial premises. -</a:t>
            </a:r>
            <a:r>
              <a:rPr lang="en-US" sz="2800" b="0" i="0" dirty="0">
                <a:solidFill>
                  <a:srgbClr val="111111"/>
                </a:solidFill>
                <a:effectLst/>
                <a:latin typeface="Roboto" panose="02000000000000000000" pitchFamily="2" charset="0"/>
              </a:rPr>
              <a:t>an instance of a form of reasoning in which a conclusion is drawn from two given or assumed propositions (premises)</a:t>
            </a:r>
            <a:endParaRPr lang="en-US" sz="2800" b="1" dirty="0"/>
          </a:p>
          <a:p>
            <a:pPr rtl="0" fontAlgn="base">
              <a:spcBef>
                <a:spcPts val="0"/>
              </a:spcBef>
              <a:spcAft>
                <a:spcPts val="0"/>
              </a:spcAft>
              <a:buFont typeface="Arial" panose="020B0604020202020204" pitchFamily="34" charset="0"/>
              <a:buChar char="•"/>
            </a:pPr>
            <a:endParaRPr lang="en-US" sz="2800" dirty="0"/>
          </a:p>
          <a:p>
            <a:pPr rtl="0" fontAlgn="base">
              <a:spcBef>
                <a:spcPts val="500"/>
              </a:spcBef>
              <a:spcAft>
                <a:spcPts val="0"/>
              </a:spcAft>
              <a:buFont typeface="Arial" panose="020B0604020202020204" pitchFamily="34" charset="0"/>
              <a:buChar char="•"/>
            </a:pPr>
            <a:r>
              <a:rPr lang="en-US" sz="2800" dirty="0"/>
              <a:t>Ramon Lull (d. 1315) had the </a:t>
            </a:r>
            <a:r>
              <a:rPr lang="en-US" sz="2800" b="1" dirty="0"/>
              <a:t>idea that useful reasoning could actually be carried out by a mechanical artifact. </a:t>
            </a:r>
          </a:p>
          <a:p>
            <a:pPr rtl="0" fontAlgn="base">
              <a:spcBef>
                <a:spcPts val="500"/>
              </a:spcBef>
              <a:spcAft>
                <a:spcPts val="0"/>
              </a:spcAft>
              <a:buFont typeface="Arial" panose="020B0604020202020204" pitchFamily="34" charset="0"/>
              <a:buChar char="•"/>
            </a:pPr>
            <a:endParaRPr lang="en-US" sz="2800" dirty="0"/>
          </a:p>
          <a:p>
            <a:pPr rtl="0" fontAlgn="base">
              <a:spcBef>
                <a:spcPts val="500"/>
              </a:spcBef>
              <a:spcAft>
                <a:spcPts val="0"/>
              </a:spcAft>
              <a:buFont typeface="Arial" panose="020B0604020202020204" pitchFamily="34" charset="0"/>
              <a:buChar char="•"/>
            </a:pPr>
            <a:r>
              <a:rPr lang="en-US" sz="2800" dirty="0"/>
              <a:t>Thomas Hobbes (1588–1679) proposed that </a:t>
            </a:r>
            <a:r>
              <a:rPr lang="en-US" sz="2800" b="1" dirty="0"/>
              <a:t>reasoning was like numerical computation, that “we add and subtract in our silent thoughts</a:t>
            </a:r>
            <a:r>
              <a:rPr lang="en-US" sz="2800" dirty="0"/>
              <a:t>.”</a:t>
            </a:r>
          </a:p>
        </p:txBody>
      </p:sp>
    </p:spTree>
    <p:extLst>
      <p:ext uri="{BB962C8B-B14F-4D97-AF65-F5344CB8AC3E}">
        <p14:creationId xmlns:p14="http://schemas.microsoft.com/office/powerpoint/2010/main" val="153122625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57355A-D7CF-E133-AFE4-20B5A908C548}"/>
              </a:ext>
            </a:extLst>
          </p:cNvPr>
          <p:cNvSpPr txBox="1"/>
          <p:nvPr/>
        </p:nvSpPr>
        <p:spPr>
          <a:xfrm>
            <a:off x="296092" y="385579"/>
            <a:ext cx="11773988" cy="5970865"/>
          </a:xfrm>
          <a:prstGeom prst="rect">
            <a:avLst/>
          </a:prstGeom>
          <a:noFill/>
        </p:spPr>
        <p:txBody>
          <a:bodyPr wrap="square">
            <a:spAutoFit/>
          </a:bodyPr>
          <a:lstStyle/>
          <a:p>
            <a:endParaRPr lang="en-US" dirty="0"/>
          </a:p>
          <a:p>
            <a:r>
              <a:rPr lang="en-US" sz="2800" dirty="0"/>
              <a:t>The Wumpus world</a:t>
            </a:r>
          </a:p>
          <a:p>
            <a:endParaRPr lang="en-US" sz="2800" dirty="0"/>
          </a:p>
          <a:p>
            <a:pPr algn="just"/>
            <a:r>
              <a:rPr lang="en-US" sz="2800" dirty="0"/>
              <a:t>The </a:t>
            </a:r>
            <a:r>
              <a:rPr lang="en-US" sz="2800" dirty="0" err="1"/>
              <a:t>wumpus</a:t>
            </a:r>
            <a:r>
              <a:rPr lang="en-US" sz="2800" dirty="0"/>
              <a:t> world is a </a:t>
            </a:r>
            <a:r>
              <a:rPr lang="en-US" sz="2800" b="1" dirty="0"/>
              <a:t>cave consisting of rooms connected by passageways</a:t>
            </a:r>
            <a:r>
              <a:rPr lang="en-US" sz="2800" dirty="0"/>
              <a:t>. Lurking somewhere in the cave is the </a:t>
            </a:r>
            <a:r>
              <a:rPr lang="en-US" sz="2800" b="1" dirty="0"/>
              <a:t>terrible </a:t>
            </a:r>
            <a:r>
              <a:rPr lang="en-US" sz="2800" b="1" dirty="0" err="1"/>
              <a:t>wumpus</a:t>
            </a:r>
            <a:r>
              <a:rPr lang="en-US" sz="2800" b="1" dirty="0"/>
              <a:t>, a beast that eats anyone who enters its room.</a:t>
            </a:r>
          </a:p>
          <a:p>
            <a:pPr algn="just"/>
            <a:endParaRPr lang="en-US" sz="2800" dirty="0"/>
          </a:p>
          <a:p>
            <a:pPr algn="just"/>
            <a:r>
              <a:rPr lang="en-US" sz="2800" dirty="0"/>
              <a:t>The </a:t>
            </a:r>
            <a:r>
              <a:rPr lang="en-US" sz="2800" dirty="0" err="1"/>
              <a:t>wumpus</a:t>
            </a:r>
            <a:r>
              <a:rPr lang="en-US" sz="2800" dirty="0"/>
              <a:t> </a:t>
            </a:r>
            <a:r>
              <a:rPr lang="en-US" sz="2800" b="1" dirty="0"/>
              <a:t>can be shot by an agent, but the agent has only one arrow</a:t>
            </a:r>
            <a:r>
              <a:rPr lang="en-US" sz="2800" dirty="0"/>
              <a:t>. </a:t>
            </a:r>
          </a:p>
          <a:p>
            <a:pPr algn="just"/>
            <a:endParaRPr lang="en-US" sz="2800" dirty="0"/>
          </a:p>
          <a:p>
            <a:pPr algn="just"/>
            <a:r>
              <a:rPr lang="en-US" sz="2800" b="1" dirty="0"/>
              <a:t>Some rooms contain bottomless pits that will trap anyone who wanders into these rooms </a:t>
            </a:r>
            <a:r>
              <a:rPr lang="en-US" sz="2800" dirty="0"/>
              <a:t>(except for the </a:t>
            </a:r>
            <a:r>
              <a:rPr lang="en-US" sz="2800" dirty="0" err="1"/>
              <a:t>wumpus</a:t>
            </a:r>
            <a:r>
              <a:rPr lang="en-US" sz="2800" dirty="0"/>
              <a:t>, which is too big to fall in). </a:t>
            </a:r>
          </a:p>
          <a:p>
            <a:pPr algn="just"/>
            <a:endParaRPr lang="en-US" sz="2800" dirty="0"/>
          </a:p>
          <a:p>
            <a:pPr algn="just"/>
            <a:r>
              <a:rPr lang="en-US" sz="2800" dirty="0"/>
              <a:t>The only </a:t>
            </a:r>
            <a:r>
              <a:rPr lang="en-US" sz="2800" b="1" dirty="0"/>
              <a:t>mitigating feature of this bleak environment is the possibility of finding a heap of gold</a:t>
            </a:r>
          </a:p>
        </p:txBody>
      </p:sp>
    </p:spTree>
    <p:extLst>
      <p:ext uri="{BB962C8B-B14F-4D97-AF65-F5344CB8AC3E}">
        <p14:creationId xmlns:p14="http://schemas.microsoft.com/office/powerpoint/2010/main" val="145866473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617833-F69E-EE03-F92F-382AAD6B140A}"/>
              </a:ext>
            </a:extLst>
          </p:cNvPr>
          <p:cNvPicPr>
            <a:picLocks noChangeAspect="1"/>
          </p:cNvPicPr>
          <p:nvPr/>
        </p:nvPicPr>
        <p:blipFill>
          <a:blip r:embed="rId2"/>
          <a:stretch>
            <a:fillRect/>
          </a:stretch>
        </p:blipFill>
        <p:spPr>
          <a:xfrm>
            <a:off x="2847703" y="785584"/>
            <a:ext cx="5112195" cy="4562277"/>
          </a:xfrm>
          <a:prstGeom prst="rect">
            <a:avLst/>
          </a:prstGeom>
        </p:spPr>
      </p:pic>
    </p:spTree>
    <p:extLst>
      <p:ext uri="{BB962C8B-B14F-4D97-AF65-F5344CB8AC3E}">
        <p14:creationId xmlns:p14="http://schemas.microsoft.com/office/powerpoint/2010/main" val="3839530171"/>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4E3BC1-D907-AD9D-4104-50C8BA79C900}"/>
              </a:ext>
            </a:extLst>
          </p:cNvPr>
          <p:cNvSpPr txBox="1"/>
          <p:nvPr/>
        </p:nvSpPr>
        <p:spPr>
          <a:xfrm>
            <a:off x="148045" y="382123"/>
            <a:ext cx="11678195" cy="6986528"/>
          </a:xfrm>
          <a:prstGeom prst="rect">
            <a:avLst/>
          </a:prstGeom>
          <a:noFill/>
        </p:spPr>
        <p:txBody>
          <a:bodyPr wrap="square">
            <a:spAutoFit/>
          </a:bodyPr>
          <a:lstStyle/>
          <a:p>
            <a:pPr algn="l">
              <a:buFont typeface="+mj-lt"/>
              <a:buAutoNum type="arabicPeriod"/>
            </a:pPr>
            <a:r>
              <a:rPr lang="en-US" sz="2800" b="1" i="0" dirty="0">
                <a:effectLst/>
              </a:rPr>
              <a:t>Performance</a:t>
            </a:r>
            <a:r>
              <a:rPr lang="en-US" sz="2800" b="0" i="0" dirty="0">
                <a:effectLst/>
              </a:rPr>
              <a:t>:</a:t>
            </a:r>
          </a:p>
          <a:p>
            <a:pPr marL="742950" lvl="1" indent="-285750" algn="l">
              <a:buFont typeface="+mj-lt"/>
              <a:buAutoNum type="arabicPeriod"/>
            </a:pPr>
            <a:r>
              <a:rPr lang="en-US" sz="2800" b="0" i="0" dirty="0">
                <a:effectLst/>
              </a:rPr>
              <a:t>+1000 bonus points if the agent returns from the tunnel with the gold.</a:t>
            </a:r>
          </a:p>
          <a:p>
            <a:pPr marL="742950" lvl="1" indent="-285750" algn="l">
              <a:buFont typeface="+mj-lt"/>
              <a:buAutoNum type="arabicPeriod"/>
            </a:pPr>
            <a:r>
              <a:rPr lang="en-US" sz="2800" b="0" i="0" dirty="0">
                <a:effectLst/>
              </a:rPr>
              <a:t>Being eaten by the </a:t>
            </a:r>
            <a:r>
              <a:rPr lang="en-US" sz="2800" b="0" i="0" dirty="0" err="1">
                <a:effectLst/>
              </a:rPr>
              <a:t>wumpus</a:t>
            </a:r>
            <a:r>
              <a:rPr lang="en-US" sz="2800" b="0" i="0" dirty="0">
                <a:effectLst/>
              </a:rPr>
              <a:t> or plummeting into the pit results in a -1000 point penalty.</a:t>
            </a:r>
          </a:p>
          <a:p>
            <a:pPr marL="742950" lvl="1" indent="-285750" algn="l">
              <a:buFont typeface="+mj-lt"/>
              <a:buAutoNum type="arabicPeriod"/>
            </a:pPr>
            <a:r>
              <a:rPr lang="en-US" sz="2800" b="0" i="0" dirty="0">
                <a:effectLst/>
              </a:rPr>
              <a:t>Each move is worth -1, and using an arrow is worth -10.</a:t>
            </a:r>
          </a:p>
          <a:p>
            <a:pPr marL="742950" lvl="1" indent="-285750" algn="l">
              <a:buFont typeface="+mj-lt"/>
              <a:buAutoNum type="arabicPeriod"/>
            </a:pPr>
            <a:r>
              <a:rPr lang="en-US" sz="2800" b="0" i="0" dirty="0">
                <a:effectLst/>
              </a:rPr>
              <a:t>The game is over if either agent dies or exits the tunnel.</a:t>
            </a:r>
          </a:p>
          <a:p>
            <a:pPr marL="742950" lvl="1" indent="-285750" algn="l">
              <a:buFont typeface="+mj-lt"/>
              <a:buAutoNum type="arabicPeriod"/>
            </a:pPr>
            <a:endParaRPr lang="en-US" sz="2800" dirty="0"/>
          </a:p>
          <a:p>
            <a:pPr lvl="1" algn="l"/>
            <a:r>
              <a:rPr lang="en-US" sz="2800" dirty="0"/>
              <a:t>2</a:t>
            </a:r>
            <a:r>
              <a:rPr lang="en-US" sz="2800" b="1" dirty="0"/>
              <a:t>. </a:t>
            </a:r>
            <a:r>
              <a:rPr lang="en-US" sz="2800" b="1" i="0" dirty="0">
                <a:effectLst/>
              </a:rPr>
              <a:t>Environment:</a:t>
            </a:r>
          </a:p>
          <a:p>
            <a:pPr lvl="1" algn="l"/>
            <a:r>
              <a:rPr lang="en-US" sz="2800" b="0" i="0" dirty="0">
                <a:effectLst/>
              </a:rPr>
              <a:t>A four-by-four grid of chambers.</a:t>
            </a:r>
          </a:p>
          <a:p>
            <a:pPr lvl="1" algn="l"/>
            <a:r>
              <a:rPr lang="en-US" sz="2800" b="0" i="0" dirty="0">
                <a:effectLst/>
              </a:rPr>
              <a:t>The operative begins in room square [1, 1], facing the right.</a:t>
            </a:r>
          </a:p>
          <a:p>
            <a:pPr lvl="1" algn="l"/>
            <a:r>
              <a:rPr lang="en-US" sz="2800" b="0" i="0" dirty="0">
                <a:effectLst/>
              </a:rPr>
              <a:t>Wumpus and gold locations are selected randomly except for the first square [1,1].</a:t>
            </a:r>
          </a:p>
          <a:p>
            <a:pPr lvl="1" algn="l"/>
            <a:r>
              <a:rPr lang="en-US" sz="2800" b="0" i="0" dirty="0">
                <a:effectLst/>
              </a:rPr>
              <a:t>Except for the first square, each square in the tunnel has a 0.2 chance of being a pit</a:t>
            </a:r>
          </a:p>
          <a:p>
            <a:br>
              <a:rPr lang="en-US" sz="2800" dirty="0"/>
            </a:br>
            <a:endParaRPr lang="en-IN" sz="2800" dirty="0"/>
          </a:p>
        </p:txBody>
      </p:sp>
    </p:spTree>
    <p:extLst>
      <p:ext uri="{BB962C8B-B14F-4D97-AF65-F5344CB8AC3E}">
        <p14:creationId xmlns:p14="http://schemas.microsoft.com/office/powerpoint/2010/main" val="406649530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D16846-00F4-F5FF-9FBD-0993AD81EE9B}"/>
              </a:ext>
            </a:extLst>
          </p:cNvPr>
          <p:cNvSpPr txBox="1"/>
          <p:nvPr/>
        </p:nvSpPr>
        <p:spPr>
          <a:xfrm>
            <a:off x="252548" y="85806"/>
            <a:ext cx="12000412" cy="6555641"/>
          </a:xfrm>
          <a:prstGeom prst="rect">
            <a:avLst/>
          </a:prstGeom>
          <a:noFill/>
        </p:spPr>
        <p:txBody>
          <a:bodyPr wrap="square">
            <a:spAutoFit/>
          </a:bodyPr>
          <a:lstStyle/>
          <a:p>
            <a:pPr lvl="1"/>
            <a:r>
              <a:rPr lang="en-US" sz="2800" b="1" dirty="0"/>
              <a:t>3. Actuators: </a:t>
            </a:r>
            <a:r>
              <a:rPr lang="en-US" sz="2800" dirty="0"/>
              <a:t>They are the actions that the agent can take to interact with the world. The worker in Wumpus World in AI can carry out the following tasks:</a:t>
            </a:r>
          </a:p>
          <a:p>
            <a:pPr lvl="1"/>
            <a:r>
              <a:rPr lang="en-US" sz="2800" dirty="0"/>
              <a:t>Left turn</a:t>
            </a:r>
          </a:p>
          <a:p>
            <a:pPr lvl="1"/>
            <a:r>
              <a:rPr lang="en-US" sz="2800" dirty="0"/>
              <a:t>Right turn</a:t>
            </a:r>
          </a:p>
          <a:p>
            <a:pPr lvl="1"/>
            <a:r>
              <a:rPr lang="en-US" sz="2800" dirty="0"/>
              <a:t>Move forward</a:t>
            </a:r>
          </a:p>
          <a:p>
            <a:pPr lvl="1"/>
            <a:r>
              <a:rPr lang="en-US" sz="2800" dirty="0"/>
              <a:t>Grab</a:t>
            </a:r>
          </a:p>
          <a:p>
            <a:pPr lvl="1"/>
            <a:r>
              <a:rPr lang="en-US" sz="2800" dirty="0"/>
              <a:t>Release</a:t>
            </a:r>
          </a:p>
          <a:p>
            <a:pPr lvl="1"/>
            <a:r>
              <a:rPr lang="en-US" sz="2800" dirty="0"/>
              <a:t>Shoot</a:t>
            </a:r>
          </a:p>
          <a:p>
            <a:pPr lvl="1"/>
            <a:r>
              <a:rPr lang="en-US" sz="2800" b="1" dirty="0"/>
              <a:t>4. Sensors</a:t>
            </a:r>
            <a:r>
              <a:rPr lang="en-US" sz="2800" dirty="0"/>
              <a:t>: They are how the agent senses its surroundings. The agent's instruments in the Wumpus World provide the following information:</a:t>
            </a:r>
          </a:p>
          <a:p>
            <a:pPr lvl="1"/>
            <a:endParaRPr lang="en-US" sz="2800" dirty="0"/>
          </a:p>
          <a:p>
            <a:pPr lvl="1" indent="-285750">
              <a:buFont typeface="Arial" panose="020B0604020202020204" pitchFamily="34" charset="0"/>
              <a:buChar char="•"/>
            </a:pPr>
            <a:r>
              <a:rPr lang="en-US" sz="2800" dirty="0"/>
              <a:t>If the agent is in the chamber next to the </a:t>
            </a:r>
            <a:r>
              <a:rPr lang="en-US" sz="2800" dirty="0" err="1"/>
              <a:t>wumpus</a:t>
            </a:r>
            <a:r>
              <a:rPr lang="en-US" sz="2800" dirty="0"/>
              <a:t>, he will notice the stench. (Not diagonally).</a:t>
            </a:r>
          </a:p>
          <a:p>
            <a:pPr lvl="1" indent="-285750">
              <a:buFont typeface="Arial" panose="020B0604020202020204" pitchFamily="34" charset="0"/>
              <a:buChar char="•"/>
            </a:pPr>
            <a:r>
              <a:rPr lang="en-US" sz="2800" dirty="0"/>
              <a:t>If the agent is in the room immediately adjacent to the pit, he will notice a breeze.</a:t>
            </a:r>
          </a:p>
        </p:txBody>
      </p:sp>
    </p:spTree>
    <p:extLst>
      <p:ext uri="{BB962C8B-B14F-4D97-AF65-F5344CB8AC3E}">
        <p14:creationId xmlns:p14="http://schemas.microsoft.com/office/powerpoint/2010/main" val="235195856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E1AFE1-45BB-EFF1-F512-393C6A287492}"/>
              </a:ext>
            </a:extLst>
          </p:cNvPr>
          <p:cNvSpPr txBox="1"/>
          <p:nvPr/>
        </p:nvSpPr>
        <p:spPr>
          <a:xfrm>
            <a:off x="-1" y="302359"/>
            <a:ext cx="11538857" cy="5693866"/>
          </a:xfrm>
          <a:prstGeom prst="rect">
            <a:avLst/>
          </a:prstGeom>
          <a:noFill/>
        </p:spPr>
        <p:txBody>
          <a:bodyPr wrap="square">
            <a:spAutoFit/>
          </a:bodyPr>
          <a:lstStyle/>
          <a:p>
            <a:pPr marL="914400" lvl="1" indent="-457200">
              <a:buFont typeface="Arial" panose="020B0604020202020204" pitchFamily="34" charset="0"/>
              <a:buChar char="•"/>
            </a:pPr>
            <a:r>
              <a:rPr lang="en-US" sz="2800" dirty="0"/>
              <a:t>The agent will notice the glitter in the chamber with the gold.</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a:t>The agent will notice the bump if he runs into a wall.</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a:t>When the Wumpus is shot, it lets out a horrifying scream that can be heard throughout the tunnel.</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a:t>These perceptions can be represented as a five-element list with distinct indicators for each sensor.</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a:t>For example, if an agent detects stench and breeze but not glitter, bump, or scream, it can be depicted as [Stench, Breeze,</a:t>
            </a:r>
            <a:r>
              <a:rPr lang="en-IN" sz="2800" b="0" i="0" dirty="0">
                <a:solidFill>
                  <a:srgbClr val="61738E"/>
                </a:solidFill>
                <a:effectLst/>
                <a:latin typeface="__Source_Sans_Pro_fea366"/>
              </a:rPr>
              <a:t> </a:t>
            </a:r>
            <a:r>
              <a:rPr lang="en-IN" sz="2800" dirty="0"/>
              <a:t>None, </a:t>
            </a:r>
            <a:r>
              <a:rPr lang="en-IN" sz="2800" dirty="0" err="1"/>
              <a:t>None,None</a:t>
            </a:r>
            <a:r>
              <a:rPr lang="en-IN" sz="2800" dirty="0"/>
              <a:t>].</a:t>
            </a:r>
            <a:endParaRPr lang="en-US" sz="2800" dirty="0"/>
          </a:p>
        </p:txBody>
      </p:sp>
    </p:spTree>
    <p:extLst>
      <p:ext uri="{BB962C8B-B14F-4D97-AF65-F5344CB8AC3E}">
        <p14:creationId xmlns:p14="http://schemas.microsoft.com/office/powerpoint/2010/main" val="273443684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509C30-F792-8F9A-2D7D-2E3AEC5A84F4}"/>
              </a:ext>
            </a:extLst>
          </p:cNvPr>
          <p:cNvSpPr txBox="1"/>
          <p:nvPr/>
        </p:nvSpPr>
        <p:spPr>
          <a:xfrm>
            <a:off x="209005" y="61687"/>
            <a:ext cx="11773989" cy="6555641"/>
          </a:xfrm>
          <a:prstGeom prst="rect">
            <a:avLst/>
          </a:prstGeom>
          <a:noFill/>
        </p:spPr>
        <p:txBody>
          <a:bodyPr wrap="square">
            <a:spAutoFit/>
          </a:bodyPr>
          <a:lstStyle/>
          <a:p>
            <a:r>
              <a:rPr lang="en-US" sz="2800" dirty="0"/>
              <a:t>Let us </a:t>
            </a:r>
            <a:r>
              <a:rPr lang="en-US" sz="2800" b="1" dirty="0"/>
              <a:t>watch a knowledge-based </a:t>
            </a:r>
            <a:r>
              <a:rPr lang="en-US" sz="2800" b="1" dirty="0" err="1"/>
              <a:t>wumpus</a:t>
            </a:r>
            <a:r>
              <a:rPr lang="en-US" sz="2800" b="1" dirty="0"/>
              <a:t> agent exploring the environment shown in Figure  above</a:t>
            </a:r>
            <a:r>
              <a:rPr lang="en-US" sz="2800" dirty="0"/>
              <a:t>. We use an informal knowledge representation language consisting of writing down symbols in a grid</a:t>
            </a:r>
          </a:p>
          <a:p>
            <a:endParaRPr lang="en-US" sz="2800" dirty="0"/>
          </a:p>
          <a:p>
            <a:r>
              <a:rPr lang="en-IN" sz="2800" b="1" i="0" dirty="0">
                <a:solidFill>
                  <a:srgbClr val="61738E"/>
                </a:solidFill>
                <a:effectLst/>
                <a:latin typeface="__Source_Sans_Pro_fea366"/>
              </a:rPr>
              <a:t>Agent's first step:</a:t>
            </a:r>
            <a:r>
              <a:rPr lang="en-US" sz="2800" dirty="0"/>
              <a:t>The agent’s </a:t>
            </a:r>
            <a:r>
              <a:rPr lang="en-US" sz="2800" b="1" dirty="0"/>
              <a:t>initial knowledge base contains the rules of the environment</a:t>
            </a:r>
            <a:r>
              <a:rPr lang="en-US" sz="2800" dirty="0"/>
              <a:t>, as described previously; in particular, </a:t>
            </a:r>
            <a:r>
              <a:rPr lang="en-US" sz="2800" b="1" dirty="0"/>
              <a:t>it knows that it is in [1,1] and that [1,1] is a safe square; we denote that with an “A” and “OK,” respectively, in square [1,1].</a:t>
            </a:r>
          </a:p>
          <a:p>
            <a:endParaRPr lang="en-US" sz="2800" dirty="0"/>
          </a:p>
          <a:p>
            <a:r>
              <a:rPr lang="en-US" sz="2800" dirty="0"/>
              <a:t>Then, the </a:t>
            </a:r>
            <a:r>
              <a:rPr lang="en-US" sz="2800" b="1" dirty="0"/>
              <a:t>agent is represented by symbol A, the breeze by symbol B, the glitter or gold by symbol G, the visited chamber by symbol V, the pits by symbol P, and the </a:t>
            </a:r>
            <a:r>
              <a:rPr lang="en-US" sz="2800" b="1" dirty="0" err="1"/>
              <a:t>wumpus</a:t>
            </a:r>
            <a:r>
              <a:rPr lang="en-US" sz="2800" b="1" dirty="0"/>
              <a:t> by symbol W</a:t>
            </a:r>
            <a:r>
              <a:rPr lang="en-US" sz="2800" dirty="0"/>
              <a:t>.</a:t>
            </a:r>
          </a:p>
          <a:p>
            <a:endParaRPr lang="en-US" sz="2800" dirty="0"/>
          </a:p>
          <a:p>
            <a:r>
              <a:rPr lang="en-US" sz="2800" dirty="0"/>
              <a:t>The agent does not detect any breeze or Stench in Room [1,1], implying that the neighboring squares are also fine.</a:t>
            </a:r>
            <a:endParaRPr lang="en-IN" sz="2800" dirty="0"/>
          </a:p>
        </p:txBody>
      </p:sp>
    </p:spTree>
    <p:extLst>
      <p:ext uri="{BB962C8B-B14F-4D97-AF65-F5344CB8AC3E}">
        <p14:creationId xmlns:p14="http://schemas.microsoft.com/office/powerpoint/2010/main" val="125952232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66ACFA-E43C-E40D-EC9A-F71026AF76C3}"/>
              </a:ext>
            </a:extLst>
          </p:cNvPr>
          <p:cNvSpPr txBox="1"/>
          <p:nvPr/>
        </p:nvSpPr>
        <p:spPr>
          <a:xfrm>
            <a:off x="226422" y="4272953"/>
            <a:ext cx="11451771" cy="2677656"/>
          </a:xfrm>
          <a:prstGeom prst="rect">
            <a:avLst/>
          </a:prstGeom>
          <a:noFill/>
        </p:spPr>
        <p:txBody>
          <a:bodyPr wrap="square">
            <a:spAutoFit/>
          </a:bodyPr>
          <a:lstStyle/>
          <a:p>
            <a:pPr algn="just"/>
            <a:r>
              <a:rPr lang="en-US" sz="2800" b="1" i="0" dirty="0">
                <a:solidFill>
                  <a:srgbClr val="61738E"/>
                </a:solidFill>
                <a:effectLst/>
                <a:latin typeface="__Source_Sans_Pro_fea366"/>
              </a:rPr>
              <a:t>Agent's second step:</a:t>
            </a:r>
            <a:r>
              <a:rPr lang="en-US" sz="2800" b="0" i="0" dirty="0">
                <a:solidFill>
                  <a:srgbClr val="61738E"/>
                </a:solidFill>
                <a:effectLst/>
                <a:latin typeface="__Source_Sans_Pro_fea366"/>
              </a:rPr>
              <a:t> Now that the </a:t>
            </a:r>
            <a:r>
              <a:rPr lang="en-US" sz="2800" b="1" i="0" dirty="0">
                <a:solidFill>
                  <a:srgbClr val="61738E"/>
                </a:solidFill>
                <a:effectLst/>
                <a:latin typeface="__Source_Sans_Pro_fea366"/>
              </a:rPr>
              <a:t>agent has to proceed forward, it will either go to [1, 2] or [2, 1]. Assume the agent moves to room [2, 1]. The agent detects a breeze in this chamber, indicating that the pit is nearby. The pit can be in [3, 1] or [2, 2], so we'll put the symbol P? to indicate whether or not this is a Pit room.</a:t>
            </a:r>
          </a:p>
          <a:p>
            <a:pPr algn="just"/>
            <a:endParaRPr lang="en-US" sz="2800" b="0" i="0" dirty="0">
              <a:solidFill>
                <a:srgbClr val="61738E"/>
              </a:solidFill>
              <a:effectLst/>
              <a:latin typeface="__Source_Sans_Pro_fea366"/>
            </a:endParaRPr>
          </a:p>
        </p:txBody>
      </p:sp>
      <p:pic>
        <p:nvPicPr>
          <p:cNvPr id="7" name="Picture 6">
            <a:extLst>
              <a:ext uri="{FF2B5EF4-FFF2-40B4-BE49-F238E27FC236}">
                <a16:creationId xmlns:a16="http://schemas.microsoft.com/office/drawing/2014/main" id="{BC8666AD-8DCF-7DD5-AA02-0D7D212F9AEE}"/>
              </a:ext>
            </a:extLst>
          </p:cNvPr>
          <p:cNvPicPr>
            <a:picLocks noChangeAspect="1"/>
          </p:cNvPicPr>
          <p:nvPr/>
        </p:nvPicPr>
        <p:blipFill>
          <a:blip r:embed="rId2"/>
          <a:stretch>
            <a:fillRect/>
          </a:stretch>
        </p:blipFill>
        <p:spPr>
          <a:xfrm>
            <a:off x="446738" y="312593"/>
            <a:ext cx="9681331" cy="3829247"/>
          </a:xfrm>
          <a:prstGeom prst="rect">
            <a:avLst/>
          </a:prstGeom>
        </p:spPr>
      </p:pic>
    </p:spTree>
    <p:extLst>
      <p:ext uri="{BB962C8B-B14F-4D97-AF65-F5344CB8AC3E}">
        <p14:creationId xmlns:p14="http://schemas.microsoft.com/office/powerpoint/2010/main" val="305687925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4FCC56-EC01-879C-5C05-BB0718259261}"/>
              </a:ext>
            </a:extLst>
          </p:cNvPr>
          <p:cNvSpPr txBox="1"/>
          <p:nvPr/>
        </p:nvSpPr>
        <p:spPr>
          <a:xfrm>
            <a:off x="148045" y="270693"/>
            <a:ext cx="11625943" cy="4832092"/>
          </a:xfrm>
          <a:prstGeom prst="rect">
            <a:avLst/>
          </a:prstGeom>
          <a:noFill/>
        </p:spPr>
        <p:txBody>
          <a:bodyPr wrap="square">
            <a:spAutoFit/>
          </a:bodyPr>
          <a:lstStyle/>
          <a:p>
            <a:pPr algn="just"/>
            <a:r>
              <a:rPr lang="en-US" sz="2800" dirty="0"/>
              <a:t>Now, the agent will pause and reflect before making any bad moves. Finally, the agent will return to the [1, 1] chamber. The agent visits rooms [1,1] and [2,1], so we will use V to symbolize the visited squares</a:t>
            </a:r>
            <a:r>
              <a:rPr lang="en-US" sz="2800" b="0" i="0" dirty="0">
                <a:solidFill>
                  <a:srgbClr val="61738E"/>
                </a:solidFill>
                <a:effectLst/>
                <a:latin typeface="__Source_Sans_Pro_fea366"/>
              </a:rPr>
              <a:t>.</a:t>
            </a:r>
          </a:p>
          <a:p>
            <a:pPr algn="just"/>
            <a:endParaRPr lang="en-US" sz="2800" dirty="0">
              <a:solidFill>
                <a:srgbClr val="61738E"/>
              </a:solidFill>
              <a:latin typeface="__Source_Sans_Pro_fea366"/>
            </a:endParaRPr>
          </a:p>
          <a:p>
            <a:pPr algn="just"/>
            <a:r>
              <a:rPr lang="en-US" sz="2800" dirty="0"/>
              <a:t>Agent's third step: At the third stage, the agent will proceed to room [1,2], which is fine. The agent perceives a </a:t>
            </a:r>
            <a:r>
              <a:rPr lang="en-US" sz="2800" b="1" dirty="0"/>
              <a:t>stench in [1,2</a:t>
            </a:r>
            <a:r>
              <a:rPr lang="en-US" sz="2800" dirty="0"/>
              <a:t>], resulting in the state of knowledge shown in Figure 7.4(a). The </a:t>
            </a:r>
            <a:r>
              <a:rPr lang="en-US" sz="2800" b="1" dirty="0"/>
              <a:t>stench in [1,2] means that there must be a </a:t>
            </a:r>
            <a:r>
              <a:rPr lang="en-US" sz="2800" b="1" dirty="0" err="1"/>
              <a:t>wumpus</a:t>
            </a:r>
            <a:r>
              <a:rPr lang="en-US" sz="2800" b="1" dirty="0"/>
              <a:t> nearby</a:t>
            </a:r>
            <a:r>
              <a:rPr lang="en-US" sz="2800" dirty="0"/>
              <a:t>. But the </a:t>
            </a:r>
            <a:r>
              <a:rPr lang="en-US" sz="2800" b="1" dirty="0" err="1"/>
              <a:t>wumpus</a:t>
            </a:r>
            <a:r>
              <a:rPr lang="en-US" sz="2800" b="1" dirty="0"/>
              <a:t> cannot be in [1,1], by the rules of the game, and it cannot be in [2,2]</a:t>
            </a:r>
            <a:r>
              <a:rPr lang="en-US" sz="2800" dirty="0"/>
              <a:t> (or the agent would have detected a stench when it was in [2,1]). Therefore, the agent </a:t>
            </a:r>
            <a:r>
              <a:rPr lang="en-US" sz="2800" b="1" dirty="0"/>
              <a:t>can infer that the </a:t>
            </a:r>
            <a:r>
              <a:rPr lang="en-US" sz="2800" b="1" dirty="0" err="1"/>
              <a:t>wumpus</a:t>
            </a:r>
            <a:r>
              <a:rPr lang="en-US" sz="2800" b="1" dirty="0"/>
              <a:t> is in [1,3]. The notation W! indicates this inference. </a:t>
            </a:r>
            <a:endParaRPr lang="en-US" sz="2800" b="1" i="0" dirty="0">
              <a:solidFill>
                <a:srgbClr val="61738E"/>
              </a:solidFill>
              <a:effectLst/>
              <a:latin typeface="__Source_Sans_Pro_fea366"/>
            </a:endParaRPr>
          </a:p>
        </p:txBody>
      </p:sp>
    </p:spTree>
    <p:extLst>
      <p:ext uri="{BB962C8B-B14F-4D97-AF65-F5344CB8AC3E}">
        <p14:creationId xmlns:p14="http://schemas.microsoft.com/office/powerpoint/2010/main" val="358966062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F6378C-A113-F785-0BAA-06E8747EB384}"/>
              </a:ext>
            </a:extLst>
          </p:cNvPr>
          <p:cNvPicPr>
            <a:picLocks noChangeAspect="1"/>
          </p:cNvPicPr>
          <p:nvPr/>
        </p:nvPicPr>
        <p:blipFill>
          <a:blip r:embed="rId2"/>
          <a:stretch>
            <a:fillRect/>
          </a:stretch>
        </p:blipFill>
        <p:spPr>
          <a:xfrm>
            <a:off x="1949514" y="2626900"/>
            <a:ext cx="8083965" cy="3676839"/>
          </a:xfrm>
          <a:prstGeom prst="rect">
            <a:avLst/>
          </a:prstGeom>
        </p:spPr>
      </p:pic>
      <p:sp>
        <p:nvSpPr>
          <p:cNvPr id="4" name="TextBox 3">
            <a:extLst>
              <a:ext uri="{FF2B5EF4-FFF2-40B4-BE49-F238E27FC236}">
                <a16:creationId xmlns:a16="http://schemas.microsoft.com/office/drawing/2014/main" id="{C006162E-0A4D-A70A-A586-E0AAED74C5AA}"/>
              </a:ext>
            </a:extLst>
          </p:cNvPr>
          <p:cNvSpPr txBox="1"/>
          <p:nvPr/>
        </p:nvSpPr>
        <p:spPr>
          <a:xfrm>
            <a:off x="69669" y="7428"/>
            <a:ext cx="11930742" cy="2246769"/>
          </a:xfrm>
          <a:prstGeom prst="rect">
            <a:avLst/>
          </a:prstGeom>
          <a:noFill/>
        </p:spPr>
        <p:txBody>
          <a:bodyPr wrap="square">
            <a:spAutoFit/>
          </a:bodyPr>
          <a:lstStyle/>
          <a:p>
            <a:pPr algn="just"/>
            <a:r>
              <a:rPr lang="en-US" sz="2800" dirty="0"/>
              <a:t>Moreover, the </a:t>
            </a:r>
            <a:r>
              <a:rPr lang="en-US" sz="2800" b="1" dirty="0"/>
              <a:t>lack of a breeze in [1,2] implies that there is no pit in [2,2]. </a:t>
            </a:r>
            <a:r>
              <a:rPr lang="en-US" sz="2800" dirty="0"/>
              <a:t>Yet the </a:t>
            </a:r>
            <a:r>
              <a:rPr lang="en-US" sz="2800" b="1" dirty="0"/>
              <a:t>agent has already inferred that there must be a pit in either [2,2] or [3,1],</a:t>
            </a:r>
            <a:r>
              <a:rPr lang="en-US" sz="2800" dirty="0"/>
              <a:t> so this means it must be in [3,1]. This is a fairly difficult inference, because it </a:t>
            </a:r>
            <a:r>
              <a:rPr lang="en-US" sz="2800" b="1" dirty="0"/>
              <a:t>combines knowledge gained at different times in different places and relies on the lack of a percept to make one crucial step</a:t>
            </a:r>
            <a:endParaRPr lang="en-IN" sz="2800" b="1" dirty="0"/>
          </a:p>
        </p:txBody>
      </p:sp>
    </p:spTree>
    <p:extLst>
      <p:ext uri="{BB962C8B-B14F-4D97-AF65-F5344CB8AC3E}">
        <p14:creationId xmlns:p14="http://schemas.microsoft.com/office/powerpoint/2010/main" val="188527764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467A10-B5C4-BC0D-7161-3420A0A1D946}"/>
              </a:ext>
            </a:extLst>
          </p:cNvPr>
          <p:cNvSpPr txBox="1"/>
          <p:nvPr/>
        </p:nvSpPr>
        <p:spPr>
          <a:xfrm>
            <a:off x="235130" y="575493"/>
            <a:ext cx="11382103" cy="3539430"/>
          </a:xfrm>
          <a:prstGeom prst="rect">
            <a:avLst/>
          </a:prstGeom>
          <a:noFill/>
        </p:spPr>
        <p:txBody>
          <a:bodyPr wrap="square">
            <a:spAutoFit/>
          </a:bodyPr>
          <a:lstStyle/>
          <a:p>
            <a:pPr algn="just"/>
            <a:r>
              <a:rPr lang="en-US" sz="2800" dirty="0"/>
              <a:t>Agent's</a:t>
            </a:r>
            <a:r>
              <a:rPr lang="en-US" b="1" i="0" dirty="0">
                <a:solidFill>
                  <a:srgbClr val="61738E"/>
                </a:solidFill>
                <a:effectLst/>
                <a:latin typeface="__Source_Sans_Pro_fea366"/>
              </a:rPr>
              <a:t> </a:t>
            </a:r>
            <a:r>
              <a:rPr lang="en-US" sz="2800" dirty="0"/>
              <a:t>fourth move: Because </a:t>
            </a:r>
            <a:r>
              <a:rPr lang="en-US" sz="2800" b="1" dirty="0"/>
              <a:t>there is no stench or breeze in room [2,2], let us assume the agent chooses to relocate to [2,3]. </a:t>
            </a:r>
            <a:r>
              <a:rPr lang="en-US" sz="2800" dirty="0"/>
              <a:t>The agent detects glitter in the room [2,3], so it should take the gold and climb out of the cave.</a:t>
            </a:r>
            <a:endParaRPr lang="en-IN" sz="2800" dirty="0"/>
          </a:p>
          <a:p>
            <a:pPr algn="just"/>
            <a:endParaRPr lang="en-US" sz="2800" dirty="0"/>
          </a:p>
          <a:p>
            <a:pPr algn="just"/>
            <a:r>
              <a:rPr lang="en-US" sz="2800" dirty="0"/>
              <a:t>Note that in each case for which the </a:t>
            </a:r>
            <a:r>
              <a:rPr lang="en-US" sz="2800" b="1" dirty="0"/>
              <a:t>agent draws a conclusion from the available information, that conclusion is guaranteed to be correct if the available information is correct.</a:t>
            </a:r>
            <a:r>
              <a:rPr lang="en-US" sz="2800" dirty="0"/>
              <a:t> This is a </a:t>
            </a:r>
            <a:r>
              <a:rPr lang="en-US" sz="2800" b="1" dirty="0"/>
              <a:t>fundamental property of logical reasoning</a:t>
            </a:r>
            <a:endParaRPr lang="en-IN" sz="2800" b="1" dirty="0"/>
          </a:p>
        </p:txBody>
      </p:sp>
    </p:spTree>
    <p:extLst>
      <p:ext uri="{BB962C8B-B14F-4D97-AF65-F5344CB8AC3E}">
        <p14:creationId xmlns:p14="http://schemas.microsoft.com/office/powerpoint/2010/main" val="977134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29965D-22D2-36C3-C9DA-2DD087538778}"/>
              </a:ext>
            </a:extLst>
          </p:cNvPr>
          <p:cNvSpPr txBox="1"/>
          <p:nvPr/>
        </p:nvSpPr>
        <p:spPr>
          <a:xfrm>
            <a:off x="435428" y="1408933"/>
            <a:ext cx="11303726" cy="3667671"/>
          </a:xfrm>
          <a:prstGeom prst="rect">
            <a:avLst/>
          </a:prstGeom>
          <a:noFill/>
        </p:spPr>
        <p:txBody>
          <a:bodyPr wrap="square">
            <a:spAutoFit/>
          </a:bodyPr>
          <a:lstStyle/>
          <a:p>
            <a:pPr algn="just" rtl="0" fontAlgn="base">
              <a:spcBef>
                <a:spcPts val="0"/>
              </a:spcBef>
              <a:spcAft>
                <a:spcPts val="0"/>
              </a:spcAft>
              <a:buFont typeface="Arial" panose="020B0604020202020204" pitchFamily="34" charset="0"/>
              <a:buChar char="•"/>
            </a:pPr>
            <a:r>
              <a:rPr lang="en-US" sz="2800" dirty="0"/>
              <a:t>Leonardo da Vinci (1452–1519) designed calculator</a:t>
            </a:r>
          </a:p>
          <a:p>
            <a:pPr algn="just" rtl="0" fontAlgn="base">
              <a:spcBef>
                <a:spcPts val="0"/>
              </a:spcBef>
              <a:spcAft>
                <a:spcPts val="0"/>
              </a:spcAft>
              <a:buFont typeface="Arial" panose="020B0604020202020204" pitchFamily="34" charset="0"/>
              <a:buChar char="•"/>
            </a:pPr>
            <a:endParaRPr lang="en-US" sz="2800" dirty="0"/>
          </a:p>
          <a:p>
            <a:pPr algn="just" rtl="0" fontAlgn="base">
              <a:spcBef>
                <a:spcPts val="500"/>
              </a:spcBef>
              <a:spcAft>
                <a:spcPts val="0"/>
              </a:spcAft>
              <a:buFont typeface="Arial" panose="020B0604020202020204" pitchFamily="34" charset="0"/>
              <a:buChar char="•"/>
            </a:pPr>
            <a:r>
              <a:rPr lang="en-US" sz="2800" dirty="0"/>
              <a:t>First </a:t>
            </a:r>
            <a:r>
              <a:rPr lang="en-US" sz="2800" b="1" dirty="0"/>
              <a:t>Mechanical calculator by German scientist Wilhelm Schickard </a:t>
            </a:r>
            <a:r>
              <a:rPr lang="en-US" sz="2800" dirty="0"/>
              <a:t>(1592–1635), although the Pascaline, built in 1642 by Blaise Pascal (1623–1662).</a:t>
            </a:r>
          </a:p>
          <a:p>
            <a:pPr algn="just" rtl="0" fontAlgn="base">
              <a:spcBef>
                <a:spcPts val="500"/>
              </a:spcBef>
              <a:spcAft>
                <a:spcPts val="0"/>
              </a:spcAft>
              <a:buFont typeface="Arial" panose="020B0604020202020204" pitchFamily="34" charset="0"/>
              <a:buChar char="•"/>
            </a:pPr>
            <a:endParaRPr lang="en-US" sz="2800" dirty="0"/>
          </a:p>
          <a:p>
            <a:pPr algn="just"/>
            <a:r>
              <a:rPr lang="en-US" sz="2800" dirty="0"/>
              <a:t>In his 1651 book Leviathan, </a:t>
            </a:r>
            <a:r>
              <a:rPr lang="en-US" sz="2800" b="1" dirty="0"/>
              <a:t>Thomas Hobbes suggested the idea  of an “artificial animal</a:t>
            </a:r>
            <a:r>
              <a:rPr lang="en-US" sz="2800" dirty="0"/>
              <a:t>,” arguing “For what is the heart but a spring; and the nerves, but so many strings; and the joints, but so many wheels.”</a:t>
            </a:r>
            <a:endParaRPr lang="en-IN" sz="2800" dirty="0"/>
          </a:p>
        </p:txBody>
      </p:sp>
    </p:spTree>
    <p:extLst>
      <p:ext uri="{BB962C8B-B14F-4D97-AF65-F5344CB8AC3E}">
        <p14:creationId xmlns:p14="http://schemas.microsoft.com/office/powerpoint/2010/main" val="3140948817"/>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501018-BD74-8FEC-2328-A6F0DD47552F}"/>
              </a:ext>
            </a:extLst>
          </p:cNvPr>
          <p:cNvSpPr txBox="1"/>
          <p:nvPr/>
        </p:nvSpPr>
        <p:spPr>
          <a:xfrm>
            <a:off x="87085" y="190641"/>
            <a:ext cx="11782697" cy="6124754"/>
          </a:xfrm>
          <a:prstGeom prst="rect">
            <a:avLst/>
          </a:prstGeom>
          <a:noFill/>
        </p:spPr>
        <p:txBody>
          <a:bodyPr wrap="square">
            <a:spAutoFit/>
          </a:bodyPr>
          <a:lstStyle/>
          <a:p>
            <a:pPr lvl="1"/>
            <a:r>
              <a:rPr lang="en-US" sz="2800" dirty="0"/>
              <a:t>Logic</a:t>
            </a:r>
          </a:p>
          <a:p>
            <a:pPr lvl="1"/>
            <a:endParaRPr lang="en-US" sz="2800" dirty="0"/>
          </a:p>
          <a:p>
            <a:pPr lvl="1"/>
            <a:r>
              <a:rPr lang="en-US" sz="2800" dirty="0"/>
              <a:t>Summarizes the fundamental concepts of logical representation and reasoning</a:t>
            </a:r>
          </a:p>
          <a:p>
            <a:pPr lvl="1"/>
            <a:endParaRPr lang="en-US" sz="2800" dirty="0"/>
          </a:p>
          <a:p>
            <a:pPr lvl="1"/>
            <a:r>
              <a:rPr lang="en-US" sz="2800" b="1" dirty="0"/>
              <a:t>Knowledge bases consist of sentences</a:t>
            </a:r>
            <a:r>
              <a:rPr lang="en-US" sz="2800" dirty="0"/>
              <a:t>. </a:t>
            </a:r>
          </a:p>
          <a:p>
            <a:pPr lvl="1"/>
            <a:endParaRPr lang="en-US" sz="2800" dirty="0"/>
          </a:p>
          <a:p>
            <a:pPr lvl="1"/>
            <a:r>
              <a:rPr lang="en-US" sz="2800" dirty="0"/>
              <a:t>The logical representation of these sentences are expressed according to the </a:t>
            </a:r>
            <a:r>
              <a:rPr lang="en-US" sz="2800" b="1" dirty="0"/>
              <a:t>syntax of the representation language</a:t>
            </a:r>
            <a:r>
              <a:rPr lang="en-US" sz="2800" dirty="0"/>
              <a:t>, which specifies all the sentences that are well formed. </a:t>
            </a:r>
          </a:p>
          <a:p>
            <a:pPr lvl="1"/>
            <a:endParaRPr lang="en-US" sz="2800" dirty="0"/>
          </a:p>
          <a:p>
            <a:pPr lvl="1"/>
            <a:r>
              <a:rPr lang="en-US" sz="2800" dirty="0" err="1"/>
              <a:t>Eg</a:t>
            </a:r>
            <a:r>
              <a:rPr lang="en-US" sz="2800" dirty="0"/>
              <a:t>: in ordinary arithmetic: “x + y = 4” is a well-formed sentence, whereas “x4y+ =” is not</a:t>
            </a:r>
          </a:p>
          <a:p>
            <a:pPr lvl="1"/>
            <a:endParaRPr lang="en-US" sz="2800" dirty="0"/>
          </a:p>
        </p:txBody>
      </p:sp>
    </p:spTree>
    <p:extLst>
      <p:ext uri="{BB962C8B-B14F-4D97-AF65-F5344CB8AC3E}">
        <p14:creationId xmlns:p14="http://schemas.microsoft.com/office/powerpoint/2010/main" val="272969337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F6DCA2-7C3F-6F27-4EB3-BF6C953D6AC5}"/>
              </a:ext>
            </a:extLst>
          </p:cNvPr>
          <p:cNvSpPr txBox="1"/>
          <p:nvPr/>
        </p:nvSpPr>
        <p:spPr>
          <a:xfrm>
            <a:off x="287383" y="799688"/>
            <a:ext cx="10972800" cy="353943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logic must also define 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semantics or meaning of sentences.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semantics defines 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truth of each sentence with respect to each possible world.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example, the semantics for arithmetic specifies that the sentence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“x + y = 4” is true in a world where x is 2 and y is 2, but false in a world where x is 1 and y is 1.</a:t>
            </a:r>
            <a:endParaRPr kumimoji="0" lang="en-IN"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45620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4B93F6-1B5B-A831-522C-52086FCBE133}"/>
              </a:ext>
            </a:extLst>
          </p:cNvPr>
          <p:cNvSpPr txBox="1"/>
          <p:nvPr/>
        </p:nvSpPr>
        <p:spPr>
          <a:xfrm>
            <a:off x="130628" y="879566"/>
            <a:ext cx="11660778" cy="5262979"/>
          </a:xfrm>
          <a:prstGeom prst="rect">
            <a:avLst/>
          </a:prstGeom>
          <a:noFill/>
        </p:spPr>
        <p:txBody>
          <a:bodyPr wrap="square">
            <a:spAutoFit/>
          </a:bodyPr>
          <a:lstStyle/>
          <a:p>
            <a:pPr algn="just"/>
            <a:r>
              <a:rPr lang="en-US" sz="2800" dirty="0"/>
              <a:t>When we need to be precise, we use the </a:t>
            </a:r>
            <a:r>
              <a:rPr lang="en-US" sz="2800" b="1" dirty="0"/>
              <a:t>term model in place of “possible world.” </a:t>
            </a:r>
          </a:p>
          <a:p>
            <a:pPr algn="just"/>
            <a:endParaRPr lang="en-US" sz="2800" dirty="0"/>
          </a:p>
          <a:p>
            <a:pPr algn="just"/>
            <a:r>
              <a:rPr lang="en-US" sz="2800" dirty="0"/>
              <a:t>Whereas </a:t>
            </a:r>
            <a:r>
              <a:rPr lang="en-US" sz="2800" b="1" dirty="0"/>
              <a:t>possible worlds </a:t>
            </a:r>
            <a:r>
              <a:rPr lang="en-US" sz="2800" dirty="0"/>
              <a:t>might be thought of as </a:t>
            </a:r>
            <a:r>
              <a:rPr lang="en-US" sz="2800" b="1" dirty="0"/>
              <a:t>real environments </a:t>
            </a:r>
            <a:r>
              <a:rPr lang="en-US" sz="2800" dirty="0"/>
              <a:t>that the agent might or might not be in, </a:t>
            </a:r>
            <a:r>
              <a:rPr lang="en-US" sz="2800" b="1" dirty="0"/>
              <a:t>models are mathematical abstractions</a:t>
            </a:r>
            <a:r>
              <a:rPr lang="en-US" sz="2800" dirty="0"/>
              <a:t>, each of which simply </a:t>
            </a:r>
            <a:r>
              <a:rPr lang="en-US" sz="2800" b="1" dirty="0"/>
              <a:t>fixes the truth or falsehood of every relevant sentence</a:t>
            </a:r>
          </a:p>
          <a:p>
            <a:pPr algn="just"/>
            <a:endParaRPr lang="en-US" sz="2800" dirty="0"/>
          </a:p>
          <a:p>
            <a:pPr algn="just"/>
            <a:r>
              <a:rPr lang="en-US" sz="2800" dirty="0"/>
              <a:t>The </a:t>
            </a:r>
            <a:r>
              <a:rPr lang="en-US" sz="2800" b="1" dirty="0"/>
              <a:t>possible models are just all possible assignments of real numbers to the variables x and y. </a:t>
            </a:r>
          </a:p>
          <a:p>
            <a:pPr algn="just"/>
            <a:endParaRPr lang="en-US" sz="2800" b="1" dirty="0"/>
          </a:p>
          <a:p>
            <a:pPr algn="just"/>
            <a:r>
              <a:rPr lang="en-US" sz="2800" b="1" dirty="0" err="1"/>
              <a:t>Eg</a:t>
            </a:r>
            <a:r>
              <a:rPr lang="en-US" sz="2800" b="1" dirty="0"/>
              <a:t>: if </a:t>
            </a:r>
            <a:r>
              <a:rPr lang="en-US" sz="2800" b="1" dirty="0" err="1"/>
              <a:t>xy</a:t>
            </a:r>
            <a:r>
              <a:rPr lang="en-US" sz="2800" b="1" dirty="0"/>
              <a:t>=0 is model, assigning any value to x and y becomes sentences</a:t>
            </a:r>
          </a:p>
          <a:p>
            <a:pPr algn="just"/>
            <a:endParaRPr lang="en-US" sz="2800" dirty="0"/>
          </a:p>
        </p:txBody>
      </p:sp>
    </p:spTree>
    <p:extLst>
      <p:ext uri="{BB962C8B-B14F-4D97-AF65-F5344CB8AC3E}">
        <p14:creationId xmlns:p14="http://schemas.microsoft.com/office/powerpoint/2010/main" val="2577969187"/>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DF4075-DACC-6EC4-E42E-F889AA2DCF63}"/>
              </a:ext>
            </a:extLst>
          </p:cNvPr>
          <p:cNvSpPr txBox="1"/>
          <p:nvPr/>
        </p:nvSpPr>
        <p:spPr>
          <a:xfrm>
            <a:off x="330925" y="508338"/>
            <a:ext cx="10877005" cy="4832092"/>
          </a:xfrm>
          <a:prstGeom prst="rect">
            <a:avLst/>
          </a:prstGeom>
          <a:noFill/>
        </p:spPr>
        <p:txBody>
          <a:bodyPr wrap="square">
            <a:spAutoFit/>
          </a:bodyPr>
          <a:lstStyle/>
          <a:p>
            <a:pPr algn="just"/>
            <a:r>
              <a:rPr lang="en-US" sz="2800" dirty="0"/>
              <a:t>Each </a:t>
            </a:r>
            <a:r>
              <a:rPr lang="en-US" sz="2800" b="1" dirty="0"/>
              <a:t>such assignment fixes the truth of any sentence of arithmetic whose variables are x and y. </a:t>
            </a:r>
          </a:p>
          <a:p>
            <a:pPr algn="just"/>
            <a:endParaRPr lang="en-US" sz="2800" b="1" dirty="0"/>
          </a:p>
          <a:p>
            <a:pPr algn="just"/>
            <a:r>
              <a:rPr lang="en-US" sz="2800" dirty="0"/>
              <a:t>If a sentence </a:t>
            </a:r>
            <a:r>
              <a:rPr lang="en-US" sz="2800" b="1" dirty="0"/>
              <a:t>α is true in model m, we say that m satisfies α or sometimes m is a model of α.  </a:t>
            </a:r>
            <a:r>
              <a:rPr lang="en-US" sz="2800" b="1" dirty="0" err="1"/>
              <a:t>Eg</a:t>
            </a:r>
            <a:r>
              <a:rPr lang="en-US" sz="2800" b="1" dirty="0"/>
              <a:t>: x=0 y=12 is true in </a:t>
            </a:r>
            <a:r>
              <a:rPr lang="en-US" sz="2800" b="1" dirty="0" err="1"/>
              <a:t>xy</a:t>
            </a:r>
            <a:r>
              <a:rPr lang="en-US" sz="2800" b="1" dirty="0"/>
              <a:t>=0 so α is true in M</a:t>
            </a:r>
          </a:p>
          <a:p>
            <a:pPr algn="just"/>
            <a:endParaRPr lang="en-US" sz="2800" b="1" dirty="0"/>
          </a:p>
          <a:p>
            <a:pPr algn="just"/>
            <a:r>
              <a:rPr lang="en-US" sz="2800" dirty="0"/>
              <a:t>i.e. x=0 and y=12 satisfies the model </a:t>
            </a:r>
            <a:r>
              <a:rPr lang="en-US" sz="2800" dirty="0" err="1"/>
              <a:t>xy</a:t>
            </a:r>
            <a:r>
              <a:rPr lang="en-US" sz="2800" dirty="0"/>
              <a:t>=0</a:t>
            </a:r>
          </a:p>
          <a:p>
            <a:pPr algn="just"/>
            <a:r>
              <a:rPr lang="en-US" sz="2800" dirty="0"/>
              <a:t>       x=1 and y=12 does not satisfies the model</a:t>
            </a:r>
          </a:p>
          <a:p>
            <a:pPr algn="just"/>
            <a:endParaRPr lang="en-US" sz="2800" dirty="0"/>
          </a:p>
          <a:p>
            <a:pPr algn="just"/>
            <a:r>
              <a:rPr lang="en-US" sz="2800" dirty="0"/>
              <a:t>We use the notation M(α) to mean the set of all models of α</a:t>
            </a:r>
            <a:endParaRPr lang="en-IN" sz="2800" dirty="0"/>
          </a:p>
        </p:txBody>
      </p:sp>
    </p:spTree>
    <p:extLst>
      <p:ext uri="{BB962C8B-B14F-4D97-AF65-F5344CB8AC3E}">
        <p14:creationId xmlns:p14="http://schemas.microsoft.com/office/powerpoint/2010/main" val="242505872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D36FCE-4DE6-AB8E-31B5-634E252F96CE}"/>
              </a:ext>
            </a:extLst>
          </p:cNvPr>
          <p:cNvSpPr txBox="1"/>
          <p:nvPr/>
        </p:nvSpPr>
        <p:spPr>
          <a:xfrm>
            <a:off x="0" y="0"/>
            <a:ext cx="12287794" cy="8279190"/>
          </a:xfrm>
          <a:prstGeom prst="rect">
            <a:avLst/>
          </a:prstGeom>
          <a:noFill/>
        </p:spPr>
        <p:txBody>
          <a:bodyPr wrap="square">
            <a:spAutoFit/>
          </a:bodyPr>
          <a:lstStyle/>
          <a:p>
            <a:r>
              <a:rPr lang="en-US" sz="2800" dirty="0"/>
              <a:t>Now that we have a notion of truth, we are ready to talk about </a:t>
            </a:r>
            <a:r>
              <a:rPr lang="en-US" sz="2800" b="1" dirty="0"/>
              <a:t>logical reasoning.</a:t>
            </a:r>
          </a:p>
          <a:p>
            <a:endParaRPr lang="en-US" sz="2800" b="1" dirty="0"/>
          </a:p>
          <a:p>
            <a:r>
              <a:rPr lang="en-US" sz="2800" dirty="0"/>
              <a:t> This involves the </a:t>
            </a:r>
            <a:r>
              <a:rPr lang="en-US" sz="2800" b="1" dirty="0"/>
              <a:t>relation of logical entailment between sentences—the idea that a sentence follows logically from another sentence. </a:t>
            </a:r>
          </a:p>
          <a:p>
            <a:endParaRPr lang="en-US" sz="2800" b="1" dirty="0"/>
          </a:p>
          <a:p>
            <a:r>
              <a:rPr lang="en-US" sz="2800" b="1" dirty="0"/>
              <a:t>In mathematical notation, we write</a:t>
            </a:r>
          </a:p>
          <a:p>
            <a:r>
              <a:rPr lang="en-US" sz="2800" b="1" dirty="0"/>
              <a:t>α |= β          α entails the sentence β. </a:t>
            </a:r>
          </a:p>
          <a:p>
            <a:endParaRPr lang="en-US" sz="2800" dirty="0"/>
          </a:p>
          <a:p>
            <a:r>
              <a:rPr lang="en-US" sz="2800" dirty="0"/>
              <a:t>The formal definition of entailment is this:</a:t>
            </a:r>
          </a:p>
          <a:p>
            <a:endParaRPr lang="en-US" sz="2800" dirty="0"/>
          </a:p>
          <a:p>
            <a:r>
              <a:rPr lang="en-US" sz="2800" dirty="0"/>
              <a:t> α |= β if and only if, </a:t>
            </a:r>
            <a:r>
              <a:rPr lang="en-US" sz="2800" b="1" dirty="0"/>
              <a:t>in every model in which α is true, β is also true. </a:t>
            </a:r>
          </a:p>
          <a:p>
            <a:endParaRPr lang="en-US" sz="2800" dirty="0"/>
          </a:p>
          <a:p>
            <a:r>
              <a:rPr lang="en-US" sz="2800" dirty="0"/>
              <a:t> α |= β if and only if M(α) ⊆ M(β) .</a:t>
            </a:r>
          </a:p>
          <a:p>
            <a:r>
              <a:rPr lang="en-US" sz="2800" b="1" dirty="0"/>
              <a:t>x=0 |=  </a:t>
            </a:r>
            <a:r>
              <a:rPr lang="en-US" sz="2800" b="1" dirty="0" err="1"/>
              <a:t>xy</a:t>
            </a:r>
            <a:r>
              <a:rPr lang="en-US" sz="2800" b="1" dirty="0"/>
              <a:t>=0                     p= True |= (p v q)    False |= True(if β is always  true and </a:t>
            </a:r>
            <a:r>
              <a:rPr lang="en-US" sz="2800" dirty="0"/>
              <a:t>α is true some time and false sometime)</a:t>
            </a:r>
            <a:r>
              <a:rPr lang="en-US" sz="2800" b="1" dirty="0"/>
              <a:t> </a:t>
            </a:r>
          </a:p>
          <a:p>
            <a:pPr algn="just"/>
            <a:r>
              <a:rPr lang="en-US" sz="2800" dirty="0" err="1"/>
              <a:t>Eg</a:t>
            </a:r>
            <a:r>
              <a:rPr lang="en-US" sz="2800" dirty="0"/>
              <a:t>: </a:t>
            </a:r>
            <a:r>
              <a:rPr lang="en-US" sz="2800" b="1" dirty="0"/>
              <a:t>sentence x = 0 entails the sentence </a:t>
            </a:r>
            <a:r>
              <a:rPr lang="en-US" sz="2800" b="1" dirty="0" err="1"/>
              <a:t>xy</a:t>
            </a:r>
            <a:r>
              <a:rPr lang="en-US" sz="2800" b="1" dirty="0"/>
              <a:t> = 0</a:t>
            </a:r>
            <a:r>
              <a:rPr lang="en-US" sz="2800" dirty="0"/>
              <a:t>.  Obviously, in any model where x is zero, it is the case that </a:t>
            </a:r>
            <a:r>
              <a:rPr lang="en-US" sz="2800" dirty="0" err="1"/>
              <a:t>xy</a:t>
            </a:r>
            <a:r>
              <a:rPr lang="en-US" sz="2800" dirty="0"/>
              <a:t> is zero</a:t>
            </a:r>
          </a:p>
          <a:p>
            <a:endParaRPr lang="en-US" sz="2800" b="1" dirty="0"/>
          </a:p>
          <a:p>
            <a:endParaRPr lang="en-US" sz="2800" b="1" dirty="0"/>
          </a:p>
        </p:txBody>
      </p:sp>
    </p:spTree>
    <p:extLst>
      <p:ext uri="{BB962C8B-B14F-4D97-AF65-F5344CB8AC3E}">
        <p14:creationId xmlns:p14="http://schemas.microsoft.com/office/powerpoint/2010/main" val="3006336695"/>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0AFB6F-FABB-4197-0F24-9562AE8E16CE}"/>
              </a:ext>
            </a:extLst>
          </p:cNvPr>
          <p:cNvSpPr txBox="1"/>
          <p:nvPr/>
        </p:nvSpPr>
        <p:spPr>
          <a:xfrm>
            <a:off x="269965" y="472665"/>
            <a:ext cx="11538858" cy="2677656"/>
          </a:xfrm>
          <a:prstGeom prst="rect">
            <a:avLst/>
          </a:prstGeom>
          <a:noFill/>
        </p:spPr>
        <p:txBody>
          <a:bodyPr wrap="square">
            <a:spAutoFit/>
          </a:bodyPr>
          <a:lstStyle/>
          <a:p>
            <a:r>
              <a:rPr lang="en-US" sz="2400" b="1" dirty="0"/>
              <a:t>We can apply the same kind of analysis to the </a:t>
            </a:r>
            <a:r>
              <a:rPr lang="en-US" sz="2400" b="1" dirty="0" err="1"/>
              <a:t>wumpus</a:t>
            </a:r>
            <a:r>
              <a:rPr lang="en-US" sz="2400" b="1" dirty="0"/>
              <a:t>-world reasoning example given in the preceding section. </a:t>
            </a:r>
          </a:p>
          <a:p>
            <a:endParaRPr lang="en-US" sz="2400" b="1" dirty="0"/>
          </a:p>
          <a:p>
            <a:r>
              <a:rPr lang="en-US" sz="2400" b="1" dirty="0"/>
              <a:t>Consider the situation in Figure 7.3(b): the agent has detected nothing in [1,1] and a breeze in [2,1]. These percepts, combined with the agent’s knowledge of the rules of the </a:t>
            </a:r>
            <a:r>
              <a:rPr lang="en-US" sz="2400" b="1" dirty="0" err="1"/>
              <a:t>wumpus</a:t>
            </a:r>
            <a:r>
              <a:rPr lang="en-US" sz="2400" b="1" dirty="0"/>
              <a:t> world, constitute the KB</a:t>
            </a:r>
          </a:p>
          <a:p>
            <a:endParaRPr lang="en-US" sz="2400" b="1" dirty="0"/>
          </a:p>
        </p:txBody>
      </p:sp>
      <p:pic>
        <p:nvPicPr>
          <p:cNvPr id="7" name="Picture 6">
            <a:extLst>
              <a:ext uri="{FF2B5EF4-FFF2-40B4-BE49-F238E27FC236}">
                <a16:creationId xmlns:a16="http://schemas.microsoft.com/office/drawing/2014/main" id="{4631E6E5-D6D6-DE2E-4E7E-121A0CCE1DCA}"/>
              </a:ext>
            </a:extLst>
          </p:cNvPr>
          <p:cNvPicPr>
            <a:picLocks noChangeAspect="1"/>
          </p:cNvPicPr>
          <p:nvPr/>
        </p:nvPicPr>
        <p:blipFill>
          <a:blip r:embed="rId2"/>
          <a:stretch>
            <a:fillRect/>
          </a:stretch>
        </p:blipFill>
        <p:spPr>
          <a:xfrm>
            <a:off x="5901072" y="3707680"/>
            <a:ext cx="2819545" cy="2362321"/>
          </a:xfrm>
          <a:prstGeom prst="rect">
            <a:avLst/>
          </a:prstGeom>
        </p:spPr>
      </p:pic>
      <p:pic>
        <p:nvPicPr>
          <p:cNvPr id="9" name="Picture 8">
            <a:extLst>
              <a:ext uri="{FF2B5EF4-FFF2-40B4-BE49-F238E27FC236}">
                <a16:creationId xmlns:a16="http://schemas.microsoft.com/office/drawing/2014/main" id="{13D91BBD-6EE9-5247-66BA-29D7D6438F97}"/>
              </a:ext>
            </a:extLst>
          </p:cNvPr>
          <p:cNvPicPr>
            <a:picLocks noChangeAspect="1"/>
          </p:cNvPicPr>
          <p:nvPr/>
        </p:nvPicPr>
        <p:blipFill>
          <a:blip r:embed="rId3"/>
          <a:stretch>
            <a:fillRect/>
          </a:stretch>
        </p:blipFill>
        <p:spPr>
          <a:xfrm>
            <a:off x="1014995" y="3234266"/>
            <a:ext cx="3797495" cy="2552831"/>
          </a:xfrm>
          <a:prstGeom prst="rect">
            <a:avLst/>
          </a:prstGeom>
        </p:spPr>
      </p:pic>
    </p:spTree>
    <p:extLst>
      <p:ext uri="{BB962C8B-B14F-4D97-AF65-F5344CB8AC3E}">
        <p14:creationId xmlns:p14="http://schemas.microsoft.com/office/powerpoint/2010/main" val="82836113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EFEE07-A3AA-1D26-B6F3-75B6A203EB3F}"/>
              </a:ext>
            </a:extLst>
          </p:cNvPr>
          <p:cNvPicPr>
            <a:picLocks noChangeAspect="1"/>
          </p:cNvPicPr>
          <p:nvPr/>
        </p:nvPicPr>
        <p:blipFill>
          <a:blip r:embed="rId2"/>
          <a:stretch>
            <a:fillRect/>
          </a:stretch>
        </p:blipFill>
        <p:spPr>
          <a:xfrm>
            <a:off x="336991" y="131415"/>
            <a:ext cx="2825895" cy="2311519"/>
          </a:xfrm>
          <a:prstGeom prst="rect">
            <a:avLst/>
          </a:prstGeom>
        </p:spPr>
      </p:pic>
      <p:pic>
        <p:nvPicPr>
          <p:cNvPr id="5" name="Picture 4">
            <a:extLst>
              <a:ext uri="{FF2B5EF4-FFF2-40B4-BE49-F238E27FC236}">
                <a16:creationId xmlns:a16="http://schemas.microsoft.com/office/drawing/2014/main" id="{23D4E6EA-53CE-01E4-367A-D2AD745DF6B6}"/>
              </a:ext>
            </a:extLst>
          </p:cNvPr>
          <p:cNvPicPr>
            <a:picLocks noChangeAspect="1"/>
          </p:cNvPicPr>
          <p:nvPr/>
        </p:nvPicPr>
        <p:blipFill>
          <a:blip r:embed="rId3"/>
          <a:stretch>
            <a:fillRect/>
          </a:stretch>
        </p:blipFill>
        <p:spPr>
          <a:xfrm>
            <a:off x="4488506" y="64482"/>
            <a:ext cx="2635385" cy="2254366"/>
          </a:xfrm>
          <a:prstGeom prst="rect">
            <a:avLst/>
          </a:prstGeom>
        </p:spPr>
      </p:pic>
      <p:pic>
        <p:nvPicPr>
          <p:cNvPr id="7" name="Picture 6">
            <a:extLst>
              <a:ext uri="{FF2B5EF4-FFF2-40B4-BE49-F238E27FC236}">
                <a16:creationId xmlns:a16="http://schemas.microsoft.com/office/drawing/2014/main" id="{D5D5B810-58C0-5C4C-2A89-9AAC0B434D52}"/>
              </a:ext>
            </a:extLst>
          </p:cNvPr>
          <p:cNvPicPr>
            <a:picLocks noChangeAspect="1"/>
          </p:cNvPicPr>
          <p:nvPr/>
        </p:nvPicPr>
        <p:blipFill>
          <a:blip r:embed="rId4"/>
          <a:stretch>
            <a:fillRect/>
          </a:stretch>
        </p:blipFill>
        <p:spPr>
          <a:xfrm>
            <a:off x="263379" y="3605654"/>
            <a:ext cx="5054860" cy="3187864"/>
          </a:xfrm>
          <a:prstGeom prst="rect">
            <a:avLst/>
          </a:prstGeom>
        </p:spPr>
      </p:pic>
      <p:pic>
        <p:nvPicPr>
          <p:cNvPr id="9" name="Picture 8">
            <a:extLst>
              <a:ext uri="{FF2B5EF4-FFF2-40B4-BE49-F238E27FC236}">
                <a16:creationId xmlns:a16="http://schemas.microsoft.com/office/drawing/2014/main" id="{B59FCC9D-8EC3-FA36-338F-E5B42555639F}"/>
              </a:ext>
            </a:extLst>
          </p:cNvPr>
          <p:cNvPicPr>
            <a:picLocks noChangeAspect="1"/>
          </p:cNvPicPr>
          <p:nvPr/>
        </p:nvPicPr>
        <p:blipFill>
          <a:blip r:embed="rId5"/>
          <a:stretch>
            <a:fillRect/>
          </a:stretch>
        </p:blipFill>
        <p:spPr>
          <a:xfrm>
            <a:off x="6096000" y="3624705"/>
            <a:ext cx="5529943" cy="3168813"/>
          </a:xfrm>
          <a:prstGeom prst="rect">
            <a:avLst/>
          </a:prstGeom>
        </p:spPr>
      </p:pic>
      <p:sp>
        <p:nvSpPr>
          <p:cNvPr id="8" name="TextBox 7">
            <a:extLst>
              <a:ext uri="{FF2B5EF4-FFF2-40B4-BE49-F238E27FC236}">
                <a16:creationId xmlns:a16="http://schemas.microsoft.com/office/drawing/2014/main" id="{61A381F0-FEB1-425B-BF35-A840C13505D8}"/>
              </a:ext>
            </a:extLst>
          </p:cNvPr>
          <p:cNvSpPr txBox="1"/>
          <p:nvPr/>
        </p:nvSpPr>
        <p:spPr>
          <a:xfrm>
            <a:off x="7391400" y="548510"/>
            <a:ext cx="4800600" cy="1477328"/>
          </a:xfrm>
          <a:prstGeom prst="rect">
            <a:avLst/>
          </a:prstGeom>
          <a:noFill/>
        </p:spPr>
        <p:txBody>
          <a:bodyPr wrap="square">
            <a:spAutoFit/>
          </a:bodyPr>
          <a:lstStyle/>
          <a:p>
            <a:r>
              <a:rPr lang="en-US" sz="1800" dirty="0"/>
              <a:t>The agent is interested in whether the adjacent squares [1,2], [2,2], and [3,1] contain pits. Each of the </a:t>
            </a:r>
            <a:r>
              <a:rPr lang="en-US" sz="1800" b="1" dirty="0"/>
              <a:t>three squares might or might not contain a pit</a:t>
            </a:r>
            <a:r>
              <a:rPr lang="en-US" sz="1800" dirty="0"/>
              <a:t>, so there are 2power3 = 8 possible models. These eight models are shown</a:t>
            </a:r>
            <a:endParaRPr lang="en-IN" sz="1800" b="1" dirty="0"/>
          </a:p>
        </p:txBody>
      </p:sp>
    </p:spTree>
    <p:extLst>
      <p:ext uri="{BB962C8B-B14F-4D97-AF65-F5344CB8AC3E}">
        <p14:creationId xmlns:p14="http://schemas.microsoft.com/office/powerpoint/2010/main" val="33224134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5F056-1DCB-FD59-4712-1EF5778E9B05}"/>
              </a:ext>
            </a:extLst>
          </p:cNvPr>
          <p:cNvPicPr>
            <a:picLocks noChangeAspect="1"/>
          </p:cNvPicPr>
          <p:nvPr/>
        </p:nvPicPr>
        <p:blipFill>
          <a:blip r:embed="rId2"/>
          <a:stretch>
            <a:fillRect/>
          </a:stretch>
        </p:blipFill>
        <p:spPr>
          <a:xfrm>
            <a:off x="95793" y="219728"/>
            <a:ext cx="5227893" cy="3429000"/>
          </a:xfrm>
          <a:prstGeom prst="rect">
            <a:avLst/>
          </a:prstGeom>
        </p:spPr>
      </p:pic>
      <p:pic>
        <p:nvPicPr>
          <p:cNvPr id="5" name="Picture 4">
            <a:extLst>
              <a:ext uri="{FF2B5EF4-FFF2-40B4-BE49-F238E27FC236}">
                <a16:creationId xmlns:a16="http://schemas.microsoft.com/office/drawing/2014/main" id="{BF8D75D0-85ED-6EAF-BBD1-177826DFCA76}"/>
              </a:ext>
            </a:extLst>
          </p:cNvPr>
          <p:cNvPicPr>
            <a:picLocks noChangeAspect="1"/>
          </p:cNvPicPr>
          <p:nvPr/>
        </p:nvPicPr>
        <p:blipFill>
          <a:blip r:embed="rId3"/>
          <a:stretch>
            <a:fillRect/>
          </a:stretch>
        </p:blipFill>
        <p:spPr>
          <a:xfrm>
            <a:off x="5538652" y="2038401"/>
            <a:ext cx="6557554" cy="4599871"/>
          </a:xfrm>
          <a:prstGeom prst="rect">
            <a:avLst/>
          </a:prstGeom>
        </p:spPr>
      </p:pic>
      <p:sp>
        <p:nvSpPr>
          <p:cNvPr id="6" name="TextBox 5">
            <a:extLst>
              <a:ext uri="{FF2B5EF4-FFF2-40B4-BE49-F238E27FC236}">
                <a16:creationId xmlns:a16="http://schemas.microsoft.com/office/drawing/2014/main" id="{5EC395BD-5260-4A7D-AA11-A449E6F4827C}"/>
              </a:ext>
            </a:extLst>
          </p:cNvPr>
          <p:cNvSpPr txBox="1"/>
          <p:nvPr/>
        </p:nvSpPr>
        <p:spPr>
          <a:xfrm>
            <a:off x="-14253" y="4338336"/>
            <a:ext cx="5337940" cy="2246769"/>
          </a:xfrm>
          <a:prstGeom prst="rect">
            <a:avLst/>
          </a:prstGeom>
          <a:noFill/>
        </p:spPr>
        <p:txBody>
          <a:bodyPr wrap="square">
            <a:spAutoFit/>
          </a:bodyPr>
          <a:lstStyle/>
          <a:p>
            <a:r>
              <a:rPr lang="en-US" dirty="0"/>
              <a:t> </a:t>
            </a:r>
            <a:r>
              <a:rPr lang="en-US" sz="2000" b="1" dirty="0"/>
              <a:t>By inspection, we see the following:</a:t>
            </a:r>
          </a:p>
          <a:p>
            <a:endParaRPr lang="en-US" sz="2000" b="1" dirty="0"/>
          </a:p>
          <a:p>
            <a:r>
              <a:rPr lang="en-US" sz="2000" b="1" dirty="0"/>
              <a:t>in every model in which KB is true, α1 is also true.</a:t>
            </a:r>
          </a:p>
          <a:p>
            <a:r>
              <a:rPr lang="en-US" sz="2000" b="1" dirty="0"/>
              <a:t>Hence, KB |= α1: there is no pit in [1,2]. </a:t>
            </a:r>
          </a:p>
          <a:p>
            <a:endParaRPr lang="en-US" sz="2000" b="1" dirty="0"/>
          </a:p>
          <a:p>
            <a:endParaRPr lang="en-IN" sz="2000" b="1" dirty="0"/>
          </a:p>
        </p:txBody>
      </p:sp>
      <p:sp>
        <p:nvSpPr>
          <p:cNvPr id="7" name="TextBox 6">
            <a:extLst>
              <a:ext uri="{FF2B5EF4-FFF2-40B4-BE49-F238E27FC236}">
                <a16:creationId xmlns:a16="http://schemas.microsoft.com/office/drawing/2014/main" id="{BA1A4921-C318-4281-8FBB-F3863F1E3E36}"/>
              </a:ext>
            </a:extLst>
          </p:cNvPr>
          <p:cNvSpPr txBox="1"/>
          <p:nvPr/>
        </p:nvSpPr>
        <p:spPr>
          <a:xfrm>
            <a:off x="5538652" y="219728"/>
            <a:ext cx="6138332" cy="1631216"/>
          </a:xfrm>
          <a:prstGeom prst="rect">
            <a:avLst/>
          </a:prstGeom>
          <a:noFill/>
        </p:spPr>
        <p:txBody>
          <a:bodyPr wrap="square">
            <a:spAutoFit/>
          </a:bodyPr>
          <a:lstStyle/>
          <a:p>
            <a:r>
              <a:rPr lang="en-US" sz="2000" dirty="0"/>
              <a:t>We can also see that in some models in which </a:t>
            </a:r>
            <a:r>
              <a:rPr lang="en-US" sz="2000" b="1" dirty="0"/>
              <a:t>KB is true, α2 is false.</a:t>
            </a:r>
          </a:p>
          <a:p>
            <a:r>
              <a:rPr lang="en-US" sz="2000" dirty="0"/>
              <a:t>Hence, </a:t>
            </a:r>
            <a:r>
              <a:rPr lang="en-US" sz="2000" b="1" dirty="0"/>
              <a:t>KB |= α2: the agent cannot conclude that there is no pit in [2,2]. </a:t>
            </a:r>
          </a:p>
          <a:p>
            <a:r>
              <a:rPr lang="en-US" sz="2000" dirty="0"/>
              <a:t>(Nor can it conclude that there is a pit in [2,2].)</a:t>
            </a:r>
            <a:endParaRPr lang="en-IN" sz="2000" dirty="0"/>
          </a:p>
        </p:txBody>
      </p:sp>
    </p:spTree>
    <p:extLst>
      <p:ext uri="{BB962C8B-B14F-4D97-AF65-F5344CB8AC3E}">
        <p14:creationId xmlns:p14="http://schemas.microsoft.com/office/powerpoint/2010/main" val="422898402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E08059-E469-7A7D-6B2F-DEFAC6609EFD}"/>
              </a:ext>
            </a:extLst>
          </p:cNvPr>
          <p:cNvSpPr txBox="1"/>
          <p:nvPr/>
        </p:nvSpPr>
        <p:spPr>
          <a:xfrm>
            <a:off x="374467" y="334166"/>
            <a:ext cx="11199223" cy="4401205"/>
          </a:xfrm>
          <a:prstGeom prst="rect">
            <a:avLst/>
          </a:prstGeom>
          <a:noFill/>
        </p:spPr>
        <p:txBody>
          <a:bodyPr wrap="square">
            <a:spAutoFit/>
          </a:bodyPr>
          <a:lstStyle/>
          <a:p>
            <a:pPr algn="just"/>
            <a:r>
              <a:rPr lang="en-US" sz="2800" dirty="0"/>
              <a:t>The preceding </a:t>
            </a:r>
            <a:r>
              <a:rPr lang="en-US" sz="2800" b="1" dirty="0"/>
              <a:t>example not only illustrates entailment but also shows how the definition of entailment can be applied to derive conclusions—that is, to carry out logical inference.</a:t>
            </a:r>
          </a:p>
          <a:p>
            <a:pPr algn="just"/>
            <a:endParaRPr lang="en-US" sz="2800" b="1" dirty="0"/>
          </a:p>
          <a:p>
            <a:pPr algn="just"/>
            <a:r>
              <a:rPr lang="en-US" sz="2800" dirty="0"/>
              <a:t>α1 = “There is no pit in [1,2].” </a:t>
            </a:r>
          </a:p>
          <a:p>
            <a:pPr algn="just"/>
            <a:r>
              <a:rPr lang="en-US" sz="2800" dirty="0"/>
              <a:t>α2 = “There is no pit in [2,2].”</a:t>
            </a:r>
            <a:endParaRPr lang="en-US" sz="2800" b="1" dirty="0"/>
          </a:p>
          <a:p>
            <a:pPr algn="just"/>
            <a:endParaRPr lang="en-US" sz="2800" dirty="0"/>
          </a:p>
          <a:p>
            <a:pPr algn="just"/>
            <a:r>
              <a:rPr lang="en-US" sz="2800" dirty="0"/>
              <a:t>The </a:t>
            </a:r>
            <a:r>
              <a:rPr lang="en-US" sz="2800" b="1" dirty="0"/>
              <a:t>inference algorithm </a:t>
            </a:r>
            <a:r>
              <a:rPr lang="en-US" sz="2800" dirty="0"/>
              <a:t>illustrated in Figure  is called </a:t>
            </a:r>
            <a:r>
              <a:rPr lang="en-US" sz="2800" b="1" dirty="0"/>
              <a:t>model checking</a:t>
            </a:r>
            <a:r>
              <a:rPr lang="en-US" sz="2800" dirty="0"/>
              <a:t>, because it </a:t>
            </a:r>
            <a:r>
              <a:rPr lang="en-US" sz="2800" b="1" dirty="0"/>
              <a:t>enumerates all possible models to check that α is true in all models in which KB is true, that is, that M(KB) ⊆ M(α)</a:t>
            </a:r>
            <a:endParaRPr lang="en-IN" sz="2800" b="1" dirty="0"/>
          </a:p>
        </p:txBody>
      </p:sp>
    </p:spTree>
    <p:extLst>
      <p:ext uri="{BB962C8B-B14F-4D97-AF65-F5344CB8AC3E}">
        <p14:creationId xmlns:p14="http://schemas.microsoft.com/office/powerpoint/2010/main" val="1073038117"/>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EE16C6-4716-5A96-C5F9-BD317F3ED971}"/>
              </a:ext>
            </a:extLst>
          </p:cNvPr>
          <p:cNvSpPr txBox="1"/>
          <p:nvPr/>
        </p:nvSpPr>
        <p:spPr>
          <a:xfrm>
            <a:off x="222068" y="86137"/>
            <a:ext cx="11874137" cy="6555641"/>
          </a:xfrm>
          <a:prstGeom prst="rect">
            <a:avLst/>
          </a:prstGeom>
          <a:noFill/>
        </p:spPr>
        <p:txBody>
          <a:bodyPr wrap="square">
            <a:spAutoFit/>
          </a:bodyPr>
          <a:lstStyle/>
          <a:p>
            <a:r>
              <a:rPr lang="en-US" sz="2800" dirty="0"/>
              <a:t>An inference algorithm must be </a:t>
            </a:r>
          </a:p>
          <a:p>
            <a:endParaRPr lang="en-US" sz="2800" dirty="0"/>
          </a:p>
          <a:p>
            <a:r>
              <a:rPr lang="en-US" sz="2800" dirty="0"/>
              <a:t>      1. </a:t>
            </a:r>
            <a:r>
              <a:rPr lang="en-US" sz="2800" b="1" dirty="0"/>
              <a:t>Sound-   that derives only entailed sentences </a:t>
            </a:r>
            <a:r>
              <a:rPr lang="en-US" sz="2800" dirty="0"/>
              <a:t>is called sound or truth preserving.</a:t>
            </a:r>
          </a:p>
          <a:p>
            <a:r>
              <a:rPr lang="en-US" sz="2800" dirty="0"/>
              <a:t>     2.   Complete- an inference algorithm is complete if it can derive any sentence that is entailed - which are finite in extent</a:t>
            </a:r>
          </a:p>
          <a:p>
            <a:endParaRPr lang="en-US" sz="2800" dirty="0"/>
          </a:p>
          <a:p>
            <a:r>
              <a:rPr lang="en-US" sz="2800" dirty="0"/>
              <a:t>    Grounding- the connection between logical reasoning processes and the real environment in which the agent exists. In particular, how do we know that KB is true in the real world?</a:t>
            </a:r>
          </a:p>
          <a:p>
            <a:endParaRPr lang="en-US" sz="2800" dirty="0"/>
          </a:p>
          <a:p>
            <a:r>
              <a:rPr lang="en-US" sz="2800" dirty="0"/>
              <a:t>A simple answer is that the agent’s sensors create the connection. For example, our </a:t>
            </a:r>
            <a:r>
              <a:rPr lang="en-US" sz="2800" dirty="0" err="1"/>
              <a:t>wumpus</a:t>
            </a:r>
            <a:r>
              <a:rPr lang="en-US" sz="2800" dirty="0"/>
              <a:t>-world agent has a smell sensor. The agent program creates a suitable sentence whenever there is a smell. Then, whenever that sentence is in the knowledge base, it is true in the real world.</a:t>
            </a:r>
            <a:endParaRPr lang="en-IN" sz="2800" dirty="0"/>
          </a:p>
        </p:txBody>
      </p:sp>
    </p:spTree>
    <p:extLst>
      <p:ext uri="{BB962C8B-B14F-4D97-AF65-F5344CB8AC3E}">
        <p14:creationId xmlns:p14="http://schemas.microsoft.com/office/powerpoint/2010/main" val="2106303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9C423C-B28B-0936-5AF6-56C64469DB94}"/>
              </a:ext>
            </a:extLst>
          </p:cNvPr>
          <p:cNvSpPr txBox="1"/>
          <p:nvPr/>
        </p:nvSpPr>
        <p:spPr>
          <a:xfrm>
            <a:off x="1123406" y="1636264"/>
            <a:ext cx="6096000" cy="646331"/>
          </a:xfrm>
          <a:prstGeom prst="rect">
            <a:avLst/>
          </a:prstGeom>
          <a:noFill/>
        </p:spPr>
        <p:txBody>
          <a:bodyPr wrap="square">
            <a:spAutoFit/>
          </a:bodyPr>
          <a:lstStyle/>
          <a:p>
            <a:r>
              <a:rPr lang="en-US" dirty="0">
                <a:hlinkClick r:id="rId2"/>
              </a:rPr>
              <a:t>10 Best Examples of Artificial Intelligence (AI) | Power of Artificial Intelligence in Real Life - YouTube</a:t>
            </a:r>
            <a:endParaRPr lang="en-IN" dirty="0"/>
          </a:p>
        </p:txBody>
      </p:sp>
      <p:sp>
        <p:nvSpPr>
          <p:cNvPr id="5" name="TextBox 4">
            <a:extLst>
              <a:ext uri="{FF2B5EF4-FFF2-40B4-BE49-F238E27FC236}">
                <a16:creationId xmlns:a16="http://schemas.microsoft.com/office/drawing/2014/main" id="{044328A3-6C1D-DE63-8065-9C313ED07609}"/>
              </a:ext>
            </a:extLst>
          </p:cNvPr>
          <p:cNvSpPr txBox="1"/>
          <p:nvPr/>
        </p:nvSpPr>
        <p:spPr>
          <a:xfrm>
            <a:off x="1123406" y="4963775"/>
            <a:ext cx="6096000" cy="923330"/>
          </a:xfrm>
          <a:prstGeom prst="rect">
            <a:avLst/>
          </a:prstGeom>
          <a:noFill/>
        </p:spPr>
        <p:txBody>
          <a:bodyPr wrap="square">
            <a:spAutoFit/>
          </a:bodyPr>
          <a:lstStyle/>
          <a:p>
            <a:pPr algn="l"/>
            <a:r>
              <a:rPr lang="en-US" b="0" i="0" dirty="0">
                <a:solidFill>
                  <a:srgbClr val="111111"/>
                </a:solidFill>
                <a:effectLst/>
                <a:latin typeface="Roboto" panose="02000000000000000000" pitchFamily="2" charset="0"/>
              </a:rPr>
              <a:t>Rational- based on or in accordance with reason or logic:</a:t>
            </a:r>
          </a:p>
          <a:p>
            <a:pPr algn="l"/>
            <a:r>
              <a:rPr lang="en-US" b="0" i="1" dirty="0">
                <a:solidFill>
                  <a:srgbClr val="767676"/>
                </a:solidFill>
                <a:effectLst/>
                <a:latin typeface="Roboto" panose="02000000000000000000" pitchFamily="2" charset="0"/>
              </a:rPr>
              <a:t>"I'm sure there's a perfectly rational explanation"</a:t>
            </a:r>
            <a:endParaRPr lang="en-US" b="0" i="0" dirty="0">
              <a:solidFill>
                <a:srgbClr val="111111"/>
              </a:solidFill>
              <a:effectLst/>
              <a:latin typeface="Roboto" panose="02000000000000000000" pitchFamily="2" charset="0"/>
            </a:endParaRPr>
          </a:p>
          <a:p>
            <a:pPr algn="l">
              <a:buFont typeface="Arial" panose="020B0604020202020204" pitchFamily="34" charset="0"/>
              <a:buChar char="•"/>
            </a:pPr>
            <a:r>
              <a:rPr lang="en-US" b="0" i="0" dirty="0">
                <a:solidFill>
                  <a:srgbClr val="111111"/>
                </a:solidFill>
                <a:effectLst/>
                <a:latin typeface="Roboto" panose="02000000000000000000" pitchFamily="2" charset="0"/>
              </a:rPr>
              <a:t>able to think sensibly or logically</a:t>
            </a:r>
          </a:p>
        </p:txBody>
      </p:sp>
    </p:spTree>
    <p:extLst>
      <p:ext uri="{BB962C8B-B14F-4D97-AF65-F5344CB8AC3E}">
        <p14:creationId xmlns:p14="http://schemas.microsoft.com/office/powerpoint/2010/main" val="4060194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7B1F860-4ABA-AB25-12D2-E8B68CBCB627}"/>
              </a:ext>
            </a:extLst>
          </p:cNvPr>
          <p:cNvGraphicFramePr>
            <a:graphicFrameLocks noGrp="1"/>
          </p:cNvGraphicFramePr>
          <p:nvPr>
            <p:extLst>
              <p:ext uri="{D42A27DB-BD31-4B8C-83A1-F6EECF244321}">
                <p14:modId xmlns:p14="http://schemas.microsoft.com/office/powerpoint/2010/main" val="1942061025"/>
              </p:ext>
            </p:extLst>
          </p:nvPr>
        </p:nvGraphicFramePr>
        <p:xfrm>
          <a:off x="252549" y="95796"/>
          <a:ext cx="12078788" cy="6559190"/>
        </p:xfrm>
        <a:graphic>
          <a:graphicData uri="http://schemas.openxmlformats.org/drawingml/2006/table">
            <a:tbl>
              <a:tblPr firstRow="1" bandRow="1">
                <a:tableStyleId>{5C22544A-7EE6-4342-B048-85BDC9FD1C3A}</a:tableStyleId>
              </a:tblPr>
              <a:tblGrid>
                <a:gridCol w="6039394">
                  <a:extLst>
                    <a:ext uri="{9D8B030D-6E8A-4147-A177-3AD203B41FA5}">
                      <a16:colId xmlns:a16="http://schemas.microsoft.com/office/drawing/2014/main" val="1366468046"/>
                    </a:ext>
                  </a:extLst>
                </a:gridCol>
                <a:gridCol w="6039394">
                  <a:extLst>
                    <a:ext uri="{9D8B030D-6E8A-4147-A177-3AD203B41FA5}">
                      <a16:colId xmlns:a16="http://schemas.microsoft.com/office/drawing/2014/main" val="2859437829"/>
                    </a:ext>
                  </a:extLst>
                </a:gridCol>
              </a:tblGrid>
              <a:tr h="364124">
                <a:tc>
                  <a:txBody>
                    <a:bodyPr/>
                    <a:lstStyle/>
                    <a:p>
                      <a:endParaRPr lang="en-IN" dirty="0"/>
                    </a:p>
                  </a:txBody>
                  <a:tcPr/>
                </a:tc>
                <a:tc>
                  <a:txBody>
                    <a:bodyPr/>
                    <a:lstStyle/>
                    <a:p>
                      <a:endParaRPr lang="en-IN"/>
                    </a:p>
                  </a:txBody>
                  <a:tcPr/>
                </a:tc>
                <a:extLst>
                  <a:ext uri="{0D108BD9-81ED-4DB2-BD59-A6C34878D82A}">
                    <a16:rowId xmlns:a16="http://schemas.microsoft.com/office/drawing/2014/main" val="113073640"/>
                  </a:ext>
                </a:extLst>
              </a:tr>
              <a:tr h="2678240">
                <a:tc>
                  <a:txBody>
                    <a:bodyPr/>
                    <a:lstStyle/>
                    <a:p>
                      <a:pPr marL="0" indent="0" algn="just">
                        <a:buNone/>
                      </a:pPr>
                      <a:r>
                        <a:rPr lang="en-US" sz="2400" b="1" u="none" kern="1200" dirty="0">
                          <a:solidFill>
                            <a:srgbClr val="111111"/>
                          </a:solidFill>
                          <a:latin typeface="-apple-system"/>
                          <a:ea typeface="+mn-ea"/>
                          <a:cs typeface="+mn-cs"/>
                          <a:hlinkClick r:id="rId2">
                            <a:extLst>
                              <a:ext uri="{A12FA001-AC4F-418D-AE19-62706E023703}">
                                <ahyp:hlinkClr xmlns:ahyp="http://schemas.microsoft.com/office/drawing/2018/hyperlinkcolor" val="tx"/>
                              </a:ext>
                            </a:extLst>
                          </a:hlinkClick>
                        </a:rPr>
                        <a:t>Artificial intelligence (AI) is a field of computer science that focuses on creating machines that can perform tasks that typically require human intelligence, such as learning, reasoning, and decision-making 1</a:t>
                      </a:r>
                      <a:r>
                        <a:rPr lang="en-US" sz="2400" b="1" u="none" kern="1200" dirty="0">
                          <a:solidFill>
                            <a:srgbClr val="111111"/>
                          </a:solidFill>
                          <a:latin typeface="-apple-system"/>
                          <a:ea typeface="+mn-ea"/>
                          <a:cs typeface="+mn-cs"/>
                        </a:rPr>
                        <a:t>. </a:t>
                      </a:r>
                    </a:p>
                    <a:p>
                      <a:pPr marL="457200" indent="-457200" algn="just">
                        <a:buAutoNum type="arabicPeriod"/>
                      </a:pPr>
                      <a:endParaRPr lang="en-US" sz="2400" b="1" u="none" kern="1200" dirty="0">
                        <a:solidFill>
                          <a:srgbClr val="111111"/>
                        </a:solidFill>
                        <a:latin typeface="-apple-system"/>
                        <a:ea typeface="+mn-ea"/>
                        <a:cs typeface="+mn-cs"/>
                      </a:endParaRPr>
                    </a:p>
                    <a:p>
                      <a:endParaRPr lang="en-IN" sz="1800" b="1" u="none" kern="1200" dirty="0">
                        <a:solidFill>
                          <a:srgbClr val="111111"/>
                        </a:solidFill>
                        <a:latin typeface="-apple-system"/>
                        <a:ea typeface="+mn-ea"/>
                        <a:cs typeface="+mn-cs"/>
                      </a:endParaRPr>
                    </a:p>
                  </a:txBody>
                  <a:tcPr/>
                </a:tc>
                <a:tc>
                  <a:txBody>
                    <a:bodyPr/>
                    <a:lstStyle/>
                    <a:p>
                      <a:pPr algn="just"/>
                      <a:r>
                        <a:rPr lang="en-US" sz="2800" dirty="0">
                          <a:solidFill>
                            <a:srgbClr val="111111"/>
                          </a:solidFill>
                          <a:latin typeface="-apple-system"/>
                        </a:rPr>
                        <a:t>traditional computer programs are </a:t>
                      </a:r>
                      <a:r>
                        <a:rPr lang="en-US" sz="2800" b="1" dirty="0">
                          <a:solidFill>
                            <a:srgbClr val="111111"/>
                          </a:solidFill>
                          <a:latin typeface="-apple-system"/>
                        </a:rPr>
                        <a:t>designed to follow a set of predefined rules and instructions to solve specific problems </a:t>
                      </a:r>
                      <a:endParaRPr lang="en-US" sz="2800" b="1" i="0" dirty="0">
                        <a:solidFill>
                          <a:srgbClr val="111111"/>
                        </a:solidFill>
                        <a:effectLst/>
                        <a:latin typeface="-apple-system"/>
                      </a:endParaRPr>
                    </a:p>
                    <a:p>
                      <a:pPr marL="457200" indent="-457200" algn="just">
                        <a:buAutoNum type="arabicPeriod"/>
                      </a:pPr>
                      <a:endParaRPr lang="en-US" sz="2800" b="0" i="0" dirty="0">
                        <a:solidFill>
                          <a:srgbClr val="111111"/>
                        </a:solidFill>
                        <a:effectLst/>
                        <a:latin typeface="-apple-system"/>
                      </a:endParaRPr>
                    </a:p>
                    <a:p>
                      <a:endParaRPr lang="en-IN" dirty="0"/>
                    </a:p>
                  </a:txBody>
                  <a:tcPr/>
                </a:tc>
                <a:extLst>
                  <a:ext uri="{0D108BD9-81ED-4DB2-BD59-A6C34878D82A}">
                    <a16:rowId xmlns:a16="http://schemas.microsoft.com/office/drawing/2014/main" val="749435307"/>
                  </a:ext>
                </a:extLst>
              </a:tr>
              <a:tr h="1422815">
                <a:tc>
                  <a:txBody>
                    <a:bodyPr/>
                    <a:lstStyle/>
                    <a:p>
                      <a:r>
                        <a:rPr lang="en-US" sz="2400" b="1" u="none" kern="1200" dirty="0">
                          <a:solidFill>
                            <a:srgbClr val="111111"/>
                          </a:solidFill>
                          <a:latin typeface="-apple-system"/>
                          <a:ea typeface="+mn-ea"/>
                          <a:cs typeface="+mn-cs"/>
                        </a:rPr>
                        <a:t>AI systems can learn from data and improve their performance over time without being explicitly programmed to do so. </a:t>
                      </a:r>
                      <a:endParaRPr lang="en-IN" sz="2400" b="1" u="none" kern="1200" dirty="0">
                        <a:solidFill>
                          <a:srgbClr val="111111"/>
                        </a:solidFill>
                        <a:latin typeface="-apple-system"/>
                        <a:ea typeface="+mn-ea"/>
                        <a:cs typeface="+mn-cs"/>
                      </a:endParaRPr>
                    </a:p>
                  </a:txBody>
                  <a:tcPr/>
                </a:tc>
                <a:tc>
                  <a:txBody>
                    <a:bodyPr/>
                    <a:lstStyle/>
                    <a:p>
                      <a:r>
                        <a:rPr lang="en-US" sz="2800" kern="1200" dirty="0">
                          <a:solidFill>
                            <a:srgbClr val="111111"/>
                          </a:solidFill>
                          <a:latin typeface="-apple-system"/>
                          <a:ea typeface="+mn-ea"/>
                          <a:cs typeface="+mn-cs"/>
                          <a:hlinkClick r:id="rId2">
                            <a:extLst>
                              <a:ext uri="{A12FA001-AC4F-418D-AE19-62706E023703}">
                                <ahyp:hlinkClr xmlns:ahyp="http://schemas.microsoft.com/office/drawing/2018/hyperlinkcolor" val="tx"/>
                              </a:ext>
                            </a:extLst>
                          </a:hlinkClick>
                        </a:rPr>
                        <a:t>traditional computer programs require explicit programming to perform specific tasks </a:t>
                      </a:r>
                      <a:endParaRPr lang="en-IN" sz="2800" kern="1200" dirty="0">
                        <a:solidFill>
                          <a:srgbClr val="111111"/>
                        </a:solidFill>
                        <a:latin typeface="-apple-system"/>
                        <a:ea typeface="+mn-ea"/>
                        <a:cs typeface="+mn-cs"/>
                      </a:endParaRPr>
                    </a:p>
                  </a:txBody>
                  <a:tcPr/>
                </a:tc>
                <a:extLst>
                  <a:ext uri="{0D108BD9-81ED-4DB2-BD59-A6C34878D82A}">
                    <a16:rowId xmlns:a16="http://schemas.microsoft.com/office/drawing/2014/main" val="4190912117"/>
                  </a:ext>
                </a:extLst>
              </a:tr>
              <a:tr h="2092375">
                <a:tc>
                  <a:txBody>
                    <a:bodyPr/>
                    <a:lstStyle/>
                    <a:p>
                      <a:r>
                        <a:rPr lang="en-US" sz="2400" b="1" u="none" kern="1200" dirty="0">
                          <a:solidFill>
                            <a:srgbClr val="111111"/>
                          </a:solidFill>
                          <a:latin typeface="-apple-system"/>
                          <a:ea typeface="+mn-ea"/>
                          <a:cs typeface="+mn-cs"/>
                        </a:rPr>
                        <a:t>AI systems can handle complex tasks that are difficult or impossible for traditional computer programs to solve. </a:t>
                      </a:r>
                      <a:r>
                        <a:rPr lang="en-US" sz="2400" b="1" u="none" kern="1200" dirty="0">
                          <a:solidFill>
                            <a:srgbClr val="111111"/>
                          </a:solidFill>
                          <a:latin typeface="-apple-system"/>
                          <a:ea typeface="+mn-ea"/>
                          <a:cs typeface="+mn-cs"/>
                          <a:hlinkClick r:id="rId2">
                            <a:extLst>
                              <a:ext uri="{A12FA001-AC4F-418D-AE19-62706E023703}">
                                <ahyp:hlinkClr xmlns:ahyp="http://schemas.microsoft.com/office/drawing/2018/hyperlinkcolor" val="tx"/>
                              </a:ext>
                            </a:extLst>
                          </a:hlinkClick>
                        </a:rPr>
                        <a:t>For example, AI systems can recognize speech, images, and patterns in data with high accuracy</a:t>
                      </a:r>
                      <a:endParaRPr lang="en-IN" sz="2400" b="1" u="none" kern="1200" dirty="0">
                        <a:solidFill>
                          <a:srgbClr val="111111"/>
                        </a:solidFill>
                        <a:latin typeface="-apple-system"/>
                        <a:ea typeface="+mn-ea"/>
                        <a:cs typeface="+mn-cs"/>
                      </a:endParaRPr>
                    </a:p>
                  </a:txBody>
                  <a:tcPr/>
                </a:tc>
                <a:tc>
                  <a:txBody>
                    <a:bodyPr/>
                    <a:lstStyle/>
                    <a:p>
                      <a:endParaRPr lang="en-IN" sz="2800" kern="1200" dirty="0">
                        <a:solidFill>
                          <a:srgbClr val="111111"/>
                        </a:solidFill>
                        <a:latin typeface="-apple-system"/>
                        <a:ea typeface="+mn-ea"/>
                        <a:cs typeface="+mn-cs"/>
                      </a:endParaRPr>
                    </a:p>
                  </a:txBody>
                  <a:tcPr/>
                </a:tc>
                <a:extLst>
                  <a:ext uri="{0D108BD9-81ED-4DB2-BD59-A6C34878D82A}">
                    <a16:rowId xmlns:a16="http://schemas.microsoft.com/office/drawing/2014/main" val="3125300508"/>
                  </a:ext>
                </a:extLst>
              </a:tr>
            </a:tbl>
          </a:graphicData>
        </a:graphic>
      </p:graphicFrame>
    </p:spTree>
    <p:extLst>
      <p:ext uri="{BB962C8B-B14F-4D97-AF65-F5344CB8AC3E}">
        <p14:creationId xmlns:p14="http://schemas.microsoft.com/office/powerpoint/2010/main" val="3032589377"/>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64F307-8CDD-9456-B49F-C0F897B5478C}"/>
              </a:ext>
            </a:extLst>
          </p:cNvPr>
          <p:cNvSpPr txBox="1"/>
          <p:nvPr/>
        </p:nvSpPr>
        <p:spPr>
          <a:xfrm>
            <a:off x="209005" y="85301"/>
            <a:ext cx="6096000" cy="523220"/>
          </a:xfrm>
          <a:prstGeom prst="rect">
            <a:avLst/>
          </a:prstGeom>
          <a:noFill/>
        </p:spPr>
        <p:txBody>
          <a:bodyPr wrap="square">
            <a:spAutoFit/>
          </a:bodyPr>
          <a:lstStyle/>
          <a:p>
            <a:r>
              <a:rPr lang="en-IN" sz="2800" dirty="0"/>
              <a:t>Propositional Logic -   A very simple logic</a:t>
            </a:r>
          </a:p>
        </p:txBody>
      </p:sp>
      <p:sp>
        <p:nvSpPr>
          <p:cNvPr id="5" name="TextBox 4">
            <a:extLst>
              <a:ext uri="{FF2B5EF4-FFF2-40B4-BE49-F238E27FC236}">
                <a16:creationId xmlns:a16="http://schemas.microsoft.com/office/drawing/2014/main" id="{C5CDACEA-2026-01F0-5F8F-B34DDCB0D9D6}"/>
              </a:ext>
            </a:extLst>
          </p:cNvPr>
          <p:cNvSpPr txBox="1"/>
          <p:nvPr/>
        </p:nvSpPr>
        <p:spPr>
          <a:xfrm>
            <a:off x="209004" y="830555"/>
            <a:ext cx="11556275" cy="4832092"/>
          </a:xfrm>
          <a:prstGeom prst="rect">
            <a:avLst/>
          </a:prstGeom>
          <a:noFill/>
        </p:spPr>
        <p:txBody>
          <a:bodyPr wrap="square">
            <a:spAutoFit/>
          </a:bodyPr>
          <a:lstStyle/>
          <a:p>
            <a:r>
              <a:rPr lang="en-US" sz="2800" dirty="0"/>
              <a:t>Syntax - The </a:t>
            </a:r>
            <a:r>
              <a:rPr lang="en-US" sz="2800" b="1" dirty="0"/>
              <a:t>syntax</a:t>
            </a:r>
            <a:r>
              <a:rPr lang="en-US" sz="2800" dirty="0"/>
              <a:t> of propositional logic </a:t>
            </a:r>
            <a:r>
              <a:rPr lang="en-US" sz="2800" b="1" dirty="0"/>
              <a:t>defines the allowable sentences</a:t>
            </a:r>
            <a:r>
              <a:rPr lang="en-US" sz="2800" dirty="0"/>
              <a:t>. </a:t>
            </a:r>
          </a:p>
          <a:p>
            <a:endParaRPr lang="en-US" sz="2800" dirty="0"/>
          </a:p>
          <a:p>
            <a:r>
              <a:rPr lang="en-US" sz="2800" dirty="0"/>
              <a:t>The </a:t>
            </a:r>
            <a:r>
              <a:rPr lang="en-US" sz="2800" b="1" dirty="0"/>
              <a:t>atomic sentences consist of a single proposition symbol</a:t>
            </a:r>
            <a:r>
              <a:rPr lang="en-US" sz="2800" dirty="0"/>
              <a:t>. </a:t>
            </a:r>
          </a:p>
          <a:p>
            <a:endParaRPr lang="en-US" sz="2800" dirty="0"/>
          </a:p>
          <a:p>
            <a:r>
              <a:rPr lang="en-US" sz="2800" dirty="0"/>
              <a:t>Each such </a:t>
            </a:r>
            <a:r>
              <a:rPr lang="en-US" sz="2800" b="1" dirty="0"/>
              <a:t>symbol stands for a proposition that can be true or false</a:t>
            </a:r>
            <a:r>
              <a:rPr lang="en-US" sz="2800" dirty="0"/>
              <a:t>. </a:t>
            </a:r>
          </a:p>
          <a:p>
            <a:endParaRPr lang="en-US" sz="2800" dirty="0"/>
          </a:p>
          <a:p>
            <a:r>
              <a:rPr lang="en-US" sz="2800" dirty="0"/>
              <a:t>We use symbols that start with an uppercase letter and may contain other letters or subscripts, for example: P, Q, R, W1,3 and North</a:t>
            </a:r>
          </a:p>
          <a:p>
            <a:endParaRPr lang="en-US" sz="2800" dirty="0"/>
          </a:p>
          <a:p>
            <a:r>
              <a:rPr lang="en-US" sz="2800" dirty="0"/>
              <a:t>Note- There are two proposition symbols with fixed meanings: </a:t>
            </a:r>
            <a:r>
              <a:rPr lang="en-US" sz="2800" b="1" dirty="0"/>
              <a:t>True is the always-true proposition and False is the always-false proposition</a:t>
            </a:r>
            <a:endParaRPr lang="en-IN" sz="2800" b="1" dirty="0"/>
          </a:p>
        </p:txBody>
      </p:sp>
    </p:spTree>
    <p:extLst>
      <p:ext uri="{BB962C8B-B14F-4D97-AF65-F5344CB8AC3E}">
        <p14:creationId xmlns:p14="http://schemas.microsoft.com/office/powerpoint/2010/main" val="2978803692"/>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326E8B-E242-9835-C9A8-66D476AFFB0D}"/>
              </a:ext>
            </a:extLst>
          </p:cNvPr>
          <p:cNvSpPr txBox="1"/>
          <p:nvPr/>
        </p:nvSpPr>
        <p:spPr>
          <a:xfrm>
            <a:off x="0" y="0"/>
            <a:ext cx="11451771" cy="1815882"/>
          </a:xfrm>
          <a:prstGeom prst="rect">
            <a:avLst/>
          </a:prstGeom>
          <a:noFill/>
        </p:spPr>
        <p:txBody>
          <a:bodyPr wrap="square">
            <a:spAutoFit/>
          </a:bodyPr>
          <a:lstStyle/>
          <a:p>
            <a:r>
              <a:rPr lang="en-US" sz="2800" dirty="0"/>
              <a:t>Complex sentences are constructed from simpler sentences, using parentheses and logical connectives. </a:t>
            </a:r>
          </a:p>
          <a:p>
            <a:endParaRPr lang="en-US" sz="2800" dirty="0"/>
          </a:p>
          <a:p>
            <a:r>
              <a:rPr lang="en-US" sz="2800" dirty="0"/>
              <a:t>There are five connectives in common use:</a:t>
            </a:r>
            <a:endParaRPr lang="en-IN" sz="2800" dirty="0"/>
          </a:p>
        </p:txBody>
      </p:sp>
      <p:pic>
        <p:nvPicPr>
          <p:cNvPr id="4" name="Picture 3">
            <a:extLst>
              <a:ext uri="{FF2B5EF4-FFF2-40B4-BE49-F238E27FC236}">
                <a16:creationId xmlns:a16="http://schemas.microsoft.com/office/drawing/2014/main" id="{01645385-1FF1-62BB-D7D0-3D5BD95E917F}"/>
              </a:ext>
            </a:extLst>
          </p:cNvPr>
          <p:cNvPicPr>
            <a:picLocks noChangeAspect="1"/>
          </p:cNvPicPr>
          <p:nvPr/>
        </p:nvPicPr>
        <p:blipFill>
          <a:blip r:embed="rId2"/>
          <a:stretch>
            <a:fillRect/>
          </a:stretch>
        </p:blipFill>
        <p:spPr>
          <a:xfrm>
            <a:off x="3413760" y="1948469"/>
            <a:ext cx="8195185" cy="4831908"/>
          </a:xfrm>
          <a:prstGeom prst="rect">
            <a:avLst/>
          </a:prstGeom>
        </p:spPr>
      </p:pic>
    </p:spTree>
    <p:extLst>
      <p:ext uri="{BB962C8B-B14F-4D97-AF65-F5344CB8AC3E}">
        <p14:creationId xmlns:p14="http://schemas.microsoft.com/office/powerpoint/2010/main" val="145061923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4A2FED8-E5CD-AD39-CD57-9EADC58DEA90}"/>
              </a:ext>
            </a:extLst>
          </p:cNvPr>
          <p:cNvSpPr txBox="1"/>
          <p:nvPr/>
        </p:nvSpPr>
        <p:spPr>
          <a:xfrm>
            <a:off x="0" y="0"/>
            <a:ext cx="12192000" cy="6555641"/>
          </a:xfrm>
          <a:prstGeom prst="rect">
            <a:avLst/>
          </a:prstGeom>
          <a:noFill/>
        </p:spPr>
        <p:txBody>
          <a:bodyPr wrap="square">
            <a:spAutoFit/>
          </a:bodyPr>
          <a:lstStyle/>
          <a:p>
            <a:r>
              <a:rPr lang="en-US" sz="2800" dirty="0"/>
              <a:t>¬ (not). A sentence such as </a:t>
            </a:r>
            <a:r>
              <a:rPr lang="en-US" sz="2800" b="1" dirty="0"/>
              <a:t>¬W1,3 </a:t>
            </a:r>
            <a:r>
              <a:rPr lang="en-US" sz="2800" dirty="0"/>
              <a:t>is called the </a:t>
            </a:r>
            <a:r>
              <a:rPr lang="en-US" sz="2800" b="1" dirty="0"/>
              <a:t>negation </a:t>
            </a:r>
            <a:r>
              <a:rPr lang="en-US" sz="2800" dirty="0"/>
              <a:t>of W1,3. A literal is either an atomic sentence (a positive literal) or a negated atomic sentence (a negative literal).</a:t>
            </a:r>
          </a:p>
          <a:p>
            <a:endParaRPr lang="en-US" sz="2800" dirty="0"/>
          </a:p>
          <a:p>
            <a:r>
              <a:rPr lang="en-US" sz="2800" dirty="0"/>
              <a:t>∧ (and). A sentence whose main connective is ∧, such as </a:t>
            </a:r>
            <a:r>
              <a:rPr lang="en-US" sz="2800" b="1" dirty="0"/>
              <a:t>W1,3 ∧ P3,1</a:t>
            </a:r>
            <a:r>
              <a:rPr lang="en-US" sz="2800" dirty="0"/>
              <a:t>, is called a </a:t>
            </a:r>
            <a:r>
              <a:rPr lang="en-US" sz="2800" b="1" dirty="0"/>
              <a:t>conjunction;</a:t>
            </a:r>
            <a:r>
              <a:rPr lang="en-US" sz="2800" dirty="0"/>
              <a:t> its parts are the conjuncts. </a:t>
            </a:r>
          </a:p>
          <a:p>
            <a:endParaRPr lang="en-US" sz="2800" dirty="0"/>
          </a:p>
          <a:p>
            <a:r>
              <a:rPr lang="en-US" sz="2800" dirty="0"/>
              <a:t> ∨ (or). A sentence using ∨, such as </a:t>
            </a:r>
            <a:r>
              <a:rPr lang="en-US" sz="2800" b="1" dirty="0"/>
              <a:t>(W1,3∧P3,1)∨W2,2</a:t>
            </a:r>
            <a:r>
              <a:rPr lang="en-US" sz="2800" dirty="0"/>
              <a:t>, is a </a:t>
            </a:r>
            <a:r>
              <a:rPr lang="en-US" sz="2800" b="1" dirty="0"/>
              <a:t>disjunction</a:t>
            </a:r>
            <a:r>
              <a:rPr lang="en-US" sz="2800" dirty="0"/>
              <a:t> of the disjuncts(W1,3 ∧ P3,1) and W2,2</a:t>
            </a:r>
          </a:p>
          <a:p>
            <a:endParaRPr lang="en-US" sz="2800" dirty="0"/>
          </a:p>
          <a:p>
            <a:r>
              <a:rPr lang="en-US" sz="2800" dirty="0"/>
              <a:t> ⇒ (implies). A sentence such as </a:t>
            </a:r>
            <a:r>
              <a:rPr lang="en-US" sz="2800" b="1" dirty="0"/>
              <a:t>(W1,3∧P3,1) ⇒ ¬W2,2 </a:t>
            </a:r>
            <a:r>
              <a:rPr lang="en-US" sz="2800" dirty="0"/>
              <a:t>is called an </a:t>
            </a:r>
            <a:r>
              <a:rPr lang="en-US" sz="2800" b="1" dirty="0"/>
              <a:t>implication</a:t>
            </a:r>
            <a:r>
              <a:rPr lang="en-US" sz="2800" dirty="0"/>
              <a:t> (or conditional). Its premise or antecedent is (W1,3 ∧P3,1), and its conclusion or consequent  is ¬W2,2. Implications are also known as rules or if–then statements..</a:t>
            </a:r>
          </a:p>
          <a:p>
            <a:endParaRPr lang="en-US" sz="2800" dirty="0"/>
          </a:p>
          <a:p>
            <a:r>
              <a:rPr lang="en-US" sz="2800" dirty="0"/>
              <a:t>⇔ (if and only if). The sentence </a:t>
            </a:r>
            <a:r>
              <a:rPr lang="en-US" sz="2800" b="1" dirty="0"/>
              <a:t>W1,3 ⇔ ¬W2,2 </a:t>
            </a:r>
            <a:r>
              <a:rPr lang="en-US" sz="2800" dirty="0"/>
              <a:t>is a </a:t>
            </a:r>
            <a:r>
              <a:rPr lang="en-US" sz="2800" b="1" dirty="0"/>
              <a:t>biconditional. </a:t>
            </a:r>
            <a:endParaRPr lang="en-IN" sz="2800" b="1" dirty="0"/>
          </a:p>
        </p:txBody>
      </p:sp>
    </p:spTree>
    <p:extLst>
      <p:ext uri="{BB962C8B-B14F-4D97-AF65-F5344CB8AC3E}">
        <p14:creationId xmlns:p14="http://schemas.microsoft.com/office/powerpoint/2010/main" val="29589135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A37780-729D-4A3B-9802-CED23AC623BE}"/>
              </a:ext>
            </a:extLst>
          </p:cNvPr>
          <p:cNvPicPr>
            <a:picLocks noChangeAspect="1"/>
          </p:cNvPicPr>
          <p:nvPr/>
        </p:nvPicPr>
        <p:blipFill>
          <a:blip r:embed="rId2"/>
          <a:stretch>
            <a:fillRect/>
          </a:stretch>
        </p:blipFill>
        <p:spPr>
          <a:xfrm>
            <a:off x="606916" y="106569"/>
            <a:ext cx="9519217" cy="4629796"/>
          </a:xfrm>
          <a:prstGeom prst="rect">
            <a:avLst/>
          </a:prstGeom>
        </p:spPr>
      </p:pic>
      <p:sp>
        <p:nvSpPr>
          <p:cNvPr id="5" name="TextBox 4">
            <a:extLst>
              <a:ext uri="{FF2B5EF4-FFF2-40B4-BE49-F238E27FC236}">
                <a16:creationId xmlns:a16="http://schemas.microsoft.com/office/drawing/2014/main" id="{68A027A9-3E1F-4FB9-BCC9-A3CB6A69CE86}"/>
              </a:ext>
            </a:extLst>
          </p:cNvPr>
          <p:cNvSpPr txBox="1"/>
          <p:nvPr/>
        </p:nvSpPr>
        <p:spPr>
          <a:xfrm>
            <a:off x="499533" y="4736365"/>
            <a:ext cx="11023600" cy="1754326"/>
          </a:xfrm>
          <a:prstGeom prst="rect">
            <a:avLst/>
          </a:prstGeom>
          <a:noFill/>
        </p:spPr>
        <p:txBody>
          <a:bodyPr wrap="square">
            <a:spAutoFit/>
          </a:bodyPr>
          <a:lstStyle/>
          <a:p>
            <a:r>
              <a:rPr lang="en-US" dirty="0"/>
              <a:t>. To eliminate the ambiguity we define a precedence for each operator.</a:t>
            </a:r>
          </a:p>
          <a:p>
            <a:endParaRPr lang="en-US" dirty="0"/>
          </a:p>
          <a:p>
            <a:r>
              <a:rPr lang="en-US" dirty="0"/>
              <a:t> The “not” operator (¬) has the highest precedence,</a:t>
            </a:r>
          </a:p>
          <a:p>
            <a:endParaRPr lang="en-US" dirty="0"/>
          </a:p>
          <a:p>
            <a:r>
              <a:rPr lang="en-US" dirty="0"/>
              <a:t>which means that in the sentence ¬A ∧ B the ¬ binds most tightly, giving us the equivalent</a:t>
            </a:r>
          </a:p>
          <a:p>
            <a:r>
              <a:rPr lang="en-US" dirty="0"/>
              <a:t>of (¬A)∧B rather than ¬(A∧B). </a:t>
            </a:r>
            <a:endParaRPr lang="en-IN" dirty="0"/>
          </a:p>
        </p:txBody>
      </p:sp>
    </p:spTree>
    <p:extLst>
      <p:ext uri="{BB962C8B-B14F-4D97-AF65-F5344CB8AC3E}">
        <p14:creationId xmlns:p14="http://schemas.microsoft.com/office/powerpoint/2010/main" val="154587379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0715EF-5B8E-139F-4EA1-63DA97DD7E11}"/>
              </a:ext>
            </a:extLst>
          </p:cNvPr>
          <p:cNvSpPr txBox="1"/>
          <p:nvPr/>
        </p:nvSpPr>
        <p:spPr>
          <a:xfrm>
            <a:off x="156754" y="154969"/>
            <a:ext cx="6096000" cy="523220"/>
          </a:xfrm>
          <a:prstGeom prst="rect">
            <a:avLst/>
          </a:prstGeom>
          <a:noFill/>
        </p:spPr>
        <p:txBody>
          <a:bodyPr wrap="square">
            <a:spAutoFit/>
          </a:bodyPr>
          <a:lstStyle/>
          <a:p>
            <a:r>
              <a:rPr lang="en-IN" sz="2800" dirty="0"/>
              <a:t>Semantics</a:t>
            </a:r>
          </a:p>
        </p:txBody>
      </p:sp>
      <p:sp>
        <p:nvSpPr>
          <p:cNvPr id="5" name="TextBox 4">
            <a:extLst>
              <a:ext uri="{FF2B5EF4-FFF2-40B4-BE49-F238E27FC236}">
                <a16:creationId xmlns:a16="http://schemas.microsoft.com/office/drawing/2014/main" id="{4865DF91-2B4F-9362-C293-0E5D5ABDD19A}"/>
              </a:ext>
            </a:extLst>
          </p:cNvPr>
          <p:cNvSpPr txBox="1"/>
          <p:nvPr/>
        </p:nvSpPr>
        <p:spPr>
          <a:xfrm>
            <a:off x="156754" y="843677"/>
            <a:ext cx="11765280" cy="5262979"/>
          </a:xfrm>
          <a:prstGeom prst="rect">
            <a:avLst/>
          </a:prstGeom>
          <a:noFill/>
        </p:spPr>
        <p:txBody>
          <a:bodyPr wrap="square">
            <a:spAutoFit/>
          </a:bodyPr>
          <a:lstStyle/>
          <a:p>
            <a:r>
              <a:rPr lang="en-US" sz="2800" dirty="0"/>
              <a:t>The semantics </a:t>
            </a:r>
            <a:r>
              <a:rPr lang="en-US" sz="2800" b="1" dirty="0"/>
              <a:t>defines the rules for determining the truth of a sentence with respect to a particular model. </a:t>
            </a:r>
          </a:p>
          <a:p>
            <a:endParaRPr lang="en-US" sz="2800" dirty="0"/>
          </a:p>
          <a:p>
            <a:r>
              <a:rPr lang="en-US" sz="2800" b="1" dirty="0"/>
              <a:t>In propositional logic, a model simply fixes the truth value—true or false—for every proposition symbol. </a:t>
            </a:r>
          </a:p>
          <a:p>
            <a:endParaRPr lang="en-US" sz="2800" dirty="0"/>
          </a:p>
          <a:p>
            <a:r>
              <a:rPr lang="en-US" sz="2800" dirty="0"/>
              <a:t>For example, if the sentences in the knowledge base make use of the</a:t>
            </a:r>
          </a:p>
          <a:p>
            <a:r>
              <a:rPr lang="en-US" sz="2800" b="1" dirty="0"/>
              <a:t>proposition symbols P1,2, P2,2, and P3,1, then one possible model is</a:t>
            </a:r>
          </a:p>
          <a:p>
            <a:r>
              <a:rPr lang="en-US" sz="2800" b="1" dirty="0"/>
              <a:t>m1 = {P1,2 = false, P2,2 = false, P3,1 = true} .</a:t>
            </a:r>
          </a:p>
          <a:p>
            <a:endParaRPr lang="en-US" sz="2800" b="1" dirty="0"/>
          </a:p>
          <a:p>
            <a:r>
              <a:rPr lang="en-US" sz="2800" dirty="0"/>
              <a:t>With three proposition symbols, there are 2power3 = 8 possible models—exactly those depicted in Figure 7.5</a:t>
            </a:r>
            <a:endParaRPr lang="en-IN" sz="2800" dirty="0"/>
          </a:p>
        </p:txBody>
      </p:sp>
    </p:spTree>
    <p:extLst>
      <p:ext uri="{BB962C8B-B14F-4D97-AF65-F5344CB8AC3E}">
        <p14:creationId xmlns:p14="http://schemas.microsoft.com/office/powerpoint/2010/main" val="2192235760"/>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C6686E-931E-CCA4-E1C7-F2E58BF5732E}"/>
              </a:ext>
            </a:extLst>
          </p:cNvPr>
          <p:cNvSpPr txBox="1"/>
          <p:nvPr/>
        </p:nvSpPr>
        <p:spPr>
          <a:xfrm>
            <a:off x="261256" y="382735"/>
            <a:ext cx="11747864" cy="4401205"/>
          </a:xfrm>
          <a:prstGeom prst="rect">
            <a:avLst/>
          </a:prstGeom>
          <a:noFill/>
        </p:spPr>
        <p:txBody>
          <a:bodyPr wrap="square">
            <a:spAutoFit/>
          </a:bodyPr>
          <a:lstStyle/>
          <a:p>
            <a:r>
              <a:rPr lang="en-US" sz="2800" dirty="0"/>
              <a:t>The </a:t>
            </a:r>
            <a:r>
              <a:rPr lang="en-US" sz="2800" b="1" dirty="0"/>
              <a:t>semantics for propositional logic must specify how to compute the truth value of any sentence, given a model</a:t>
            </a:r>
            <a:r>
              <a:rPr lang="en-US" sz="2800" dirty="0"/>
              <a:t>. This is done recursively. </a:t>
            </a:r>
          </a:p>
          <a:p>
            <a:endParaRPr lang="en-US" sz="2800" dirty="0"/>
          </a:p>
          <a:p>
            <a:endParaRPr lang="en-US" sz="2800" dirty="0"/>
          </a:p>
          <a:p>
            <a:r>
              <a:rPr lang="en-US" sz="2800" dirty="0"/>
              <a:t>Truth of Atomic sentences :</a:t>
            </a:r>
          </a:p>
          <a:p>
            <a:r>
              <a:rPr lang="en-US" sz="2800" dirty="0"/>
              <a:t>• True is true in every model and False is false in every model.</a:t>
            </a:r>
          </a:p>
          <a:p>
            <a:r>
              <a:rPr lang="en-US" sz="2800" dirty="0"/>
              <a:t>• The truth value of every other proposition symbol must be specified directly in the model. </a:t>
            </a:r>
          </a:p>
          <a:p>
            <a:endParaRPr lang="en-US" sz="2800" dirty="0"/>
          </a:p>
          <a:p>
            <a:r>
              <a:rPr lang="en-US" sz="2800" dirty="0"/>
              <a:t>For example, in the model m1 given earlier, P1,2 is false</a:t>
            </a:r>
            <a:endParaRPr lang="en-IN" sz="2800" dirty="0"/>
          </a:p>
        </p:txBody>
      </p:sp>
    </p:spTree>
    <p:extLst>
      <p:ext uri="{BB962C8B-B14F-4D97-AF65-F5344CB8AC3E}">
        <p14:creationId xmlns:p14="http://schemas.microsoft.com/office/powerpoint/2010/main" val="334721305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A0CDED-D51B-5449-3FCB-DAB0A43E2DF5}"/>
              </a:ext>
            </a:extLst>
          </p:cNvPr>
          <p:cNvSpPr txBox="1"/>
          <p:nvPr/>
        </p:nvSpPr>
        <p:spPr>
          <a:xfrm>
            <a:off x="85667" y="0"/>
            <a:ext cx="11286309" cy="3970318"/>
          </a:xfrm>
          <a:prstGeom prst="rect">
            <a:avLst/>
          </a:prstGeom>
          <a:noFill/>
        </p:spPr>
        <p:txBody>
          <a:bodyPr wrap="square">
            <a:spAutoFit/>
          </a:bodyPr>
          <a:lstStyle/>
          <a:p>
            <a:r>
              <a:rPr lang="en-US" sz="2800" dirty="0"/>
              <a:t>For complex sentences, we have five rules, which hold for any subsentences P and Q in any model m (here “</a:t>
            </a:r>
            <a:r>
              <a:rPr lang="en-US" sz="2800" dirty="0" err="1"/>
              <a:t>iff</a:t>
            </a:r>
            <a:r>
              <a:rPr lang="en-US" sz="2800" dirty="0"/>
              <a:t>” means “if and only if”):</a:t>
            </a:r>
          </a:p>
          <a:p>
            <a:endParaRPr lang="en-US" sz="2800" dirty="0"/>
          </a:p>
          <a:p>
            <a:r>
              <a:rPr lang="en-US" sz="2800" dirty="0"/>
              <a:t>• ¬P is true </a:t>
            </a:r>
            <a:r>
              <a:rPr lang="en-US" sz="2800" dirty="0" err="1"/>
              <a:t>iff</a:t>
            </a:r>
            <a:r>
              <a:rPr lang="en-US" sz="2800" dirty="0"/>
              <a:t> P is false in m.</a:t>
            </a:r>
          </a:p>
          <a:p>
            <a:r>
              <a:rPr lang="en-US" sz="2800" dirty="0"/>
              <a:t>• P ∧ Q is true </a:t>
            </a:r>
            <a:r>
              <a:rPr lang="en-US" sz="2800" dirty="0" err="1"/>
              <a:t>iff</a:t>
            </a:r>
            <a:r>
              <a:rPr lang="en-US" sz="2800" dirty="0"/>
              <a:t> both P and Q are true in m.</a:t>
            </a:r>
          </a:p>
          <a:p>
            <a:r>
              <a:rPr lang="en-US" sz="2800" dirty="0"/>
              <a:t>• P ∨ Q is true </a:t>
            </a:r>
            <a:r>
              <a:rPr lang="en-US" sz="2800" dirty="0" err="1"/>
              <a:t>iff</a:t>
            </a:r>
            <a:r>
              <a:rPr lang="en-US" sz="2800" dirty="0"/>
              <a:t> either P or Q is true in m.</a:t>
            </a:r>
          </a:p>
          <a:p>
            <a:r>
              <a:rPr lang="en-US" sz="2800" dirty="0"/>
              <a:t>• P ⇒ Q is true unless P is true and Q is false in m.</a:t>
            </a:r>
          </a:p>
          <a:p>
            <a:r>
              <a:rPr lang="en-US" sz="2800" dirty="0"/>
              <a:t>• P ⇔ Q is true </a:t>
            </a:r>
            <a:r>
              <a:rPr lang="en-US" sz="2800" dirty="0" err="1"/>
              <a:t>iff</a:t>
            </a:r>
            <a:r>
              <a:rPr lang="en-US" sz="2800" dirty="0"/>
              <a:t> P and Q are both true or both false in m.</a:t>
            </a:r>
          </a:p>
          <a:p>
            <a:endParaRPr lang="en-US" sz="2800" dirty="0"/>
          </a:p>
        </p:txBody>
      </p:sp>
      <p:pic>
        <p:nvPicPr>
          <p:cNvPr id="2" name="Picture 1">
            <a:extLst>
              <a:ext uri="{FF2B5EF4-FFF2-40B4-BE49-F238E27FC236}">
                <a16:creationId xmlns:a16="http://schemas.microsoft.com/office/drawing/2014/main" id="{5780A482-61DE-4C69-B98D-4A7E7457FFA8}"/>
              </a:ext>
            </a:extLst>
          </p:cNvPr>
          <p:cNvPicPr>
            <a:picLocks noChangeAspect="1"/>
          </p:cNvPicPr>
          <p:nvPr/>
        </p:nvPicPr>
        <p:blipFill>
          <a:blip r:embed="rId2"/>
          <a:stretch>
            <a:fillRect/>
          </a:stretch>
        </p:blipFill>
        <p:spPr>
          <a:xfrm>
            <a:off x="4682068" y="3716867"/>
            <a:ext cx="7424266" cy="3056466"/>
          </a:xfrm>
          <a:prstGeom prst="rect">
            <a:avLst/>
          </a:prstGeom>
        </p:spPr>
      </p:pic>
    </p:spTree>
    <p:extLst>
      <p:ext uri="{BB962C8B-B14F-4D97-AF65-F5344CB8AC3E}">
        <p14:creationId xmlns:p14="http://schemas.microsoft.com/office/powerpoint/2010/main" val="144684449"/>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AA3FED-4FFF-8D15-45B4-DF227F698BF7}"/>
              </a:ext>
            </a:extLst>
          </p:cNvPr>
          <p:cNvPicPr>
            <a:picLocks noChangeAspect="1"/>
          </p:cNvPicPr>
          <p:nvPr/>
        </p:nvPicPr>
        <p:blipFill>
          <a:blip r:embed="rId2"/>
          <a:stretch>
            <a:fillRect/>
          </a:stretch>
        </p:blipFill>
        <p:spPr>
          <a:xfrm>
            <a:off x="304800" y="1103824"/>
            <a:ext cx="11051176" cy="4023334"/>
          </a:xfrm>
          <a:prstGeom prst="rect">
            <a:avLst/>
          </a:prstGeom>
        </p:spPr>
      </p:pic>
      <p:sp>
        <p:nvSpPr>
          <p:cNvPr id="5" name="TextBox 4">
            <a:extLst>
              <a:ext uri="{FF2B5EF4-FFF2-40B4-BE49-F238E27FC236}">
                <a16:creationId xmlns:a16="http://schemas.microsoft.com/office/drawing/2014/main" id="{402A5D0B-27CE-141E-919B-14A8E9768D59}"/>
              </a:ext>
            </a:extLst>
          </p:cNvPr>
          <p:cNvSpPr txBox="1"/>
          <p:nvPr/>
        </p:nvSpPr>
        <p:spPr>
          <a:xfrm>
            <a:off x="243840" y="32338"/>
            <a:ext cx="11051176" cy="1384995"/>
          </a:xfrm>
          <a:prstGeom prst="rect">
            <a:avLst/>
          </a:prstGeom>
          <a:noFill/>
        </p:spPr>
        <p:txBody>
          <a:bodyPr wrap="square">
            <a:spAutoFit/>
          </a:bodyPr>
          <a:lstStyle/>
          <a:p>
            <a:r>
              <a:rPr lang="en-US" sz="2800" dirty="0"/>
              <a:t>The rules can also be expressed with truth tables that specify the </a:t>
            </a:r>
            <a:r>
              <a:rPr lang="en-US" sz="2800" b="1" dirty="0"/>
              <a:t>truth value of a complex sentence for each possible assignment of truth values to its components</a:t>
            </a:r>
          </a:p>
        </p:txBody>
      </p:sp>
      <p:sp>
        <p:nvSpPr>
          <p:cNvPr id="7" name="TextBox 6">
            <a:extLst>
              <a:ext uri="{FF2B5EF4-FFF2-40B4-BE49-F238E27FC236}">
                <a16:creationId xmlns:a16="http://schemas.microsoft.com/office/drawing/2014/main" id="{5B1D0465-0DAA-1483-FDAB-B5C1E225659A}"/>
              </a:ext>
            </a:extLst>
          </p:cNvPr>
          <p:cNvSpPr txBox="1"/>
          <p:nvPr/>
        </p:nvSpPr>
        <p:spPr>
          <a:xfrm>
            <a:off x="26126" y="5042118"/>
            <a:ext cx="12165874" cy="1815882"/>
          </a:xfrm>
          <a:prstGeom prst="rect">
            <a:avLst/>
          </a:prstGeom>
          <a:noFill/>
        </p:spPr>
        <p:txBody>
          <a:bodyPr wrap="square">
            <a:spAutoFit/>
          </a:bodyPr>
          <a:lstStyle/>
          <a:p>
            <a:r>
              <a:rPr lang="en-US" sz="2800" b="1" dirty="0"/>
              <a:t>From these tables, the truth value of any sentence s can be computed with respect to any model m by a simple recursive evaluation</a:t>
            </a:r>
            <a:r>
              <a:rPr lang="en-US" dirty="0"/>
              <a:t>.  For example</a:t>
            </a:r>
          </a:p>
          <a:p>
            <a:r>
              <a:rPr lang="en-US" sz="2800" dirty="0"/>
              <a:t>¬P1,2 ∧ (P2,2 ∨ P3,1), evaluated in m1, gives true ∧ (false ∨ true) = true ∧ true = true.(m1 = {P1,2 = false, P2,2 = false, P3,1 = true} )</a:t>
            </a:r>
            <a:endParaRPr lang="en-IN" sz="2800" dirty="0"/>
          </a:p>
        </p:txBody>
      </p:sp>
    </p:spTree>
    <p:extLst>
      <p:ext uri="{BB962C8B-B14F-4D97-AF65-F5344CB8AC3E}">
        <p14:creationId xmlns:p14="http://schemas.microsoft.com/office/powerpoint/2010/main" val="201454901"/>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444ACE-503A-4DAC-2462-C0214FE23BAC}"/>
              </a:ext>
            </a:extLst>
          </p:cNvPr>
          <p:cNvSpPr txBox="1"/>
          <p:nvPr/>
        </p:nvSpPr>
        <p:spPr>
          <a:xfrm>
            <a:off x="104502" y="0"/>
            <a:ext cx="12331337" cy="6986528"/>
          </a:xfrm>
          <a:prstGeom prst="rect">
            <a:avLst/>
          </a:prstGeom>
          <a:noFill/>
        </p:spPr>
        <p:txBody>
          <a:bodyPr wrap="square">
            <a:spAutoFit/>
          </a:bodyPr>
          <a:lstStyle/>
          <a:p>
            <a:r>
              <a:rPr lang="en-IN" sz="2800" dirty="0"/>
              <a:t>A simple knowledge base - </a:t>
            </a:r>
            <a:r>
              <a:rPr lang="en-US" sz="2800" dirty="0"/>
              <a:t>A knowledge base for the </a:t>
            </a:r>
            <a:r>
              <a:rPr lang="en-US" sz="2800" dirty="0" err="1"/>
              <a:t>wumpus</a:t>
            </a:r>
            <a:r>
              <a:rPr lang="en-US" sz="2800" dirty="0"/>
              <a:t> world.</a:t>
            </a:r>
            <a:endParaRPr lang="en-IN" sz="2800" dirty="0"/>
          </a:p>
          <a:p>
            <a:r>
              <a:rPr lang="en-US" sz="2800" dirty="0"/>
              <a:t>we need the following symbols for each [x, y] location</a:t>
            </a:r>
            <a:endParaRPr lang="en-IN" sz="2800" dirty="0"/>
          </a:p>
          <a:p>
            <a:endParaRPr lang="en-US" sz="2800" dirty="0"/>
          </a:p>
          <a:p>
            <a:r>
              <a:rPr lang="en-US" sz="2800" dirty="0" err="1"/>
              <a:t>Px,y</a:t>
            </a:r>
            <a:r>
              <a:rPr lang="en-US" sz="2800" dirty="0"/>
              <a:t> is true if there is a pit in [x, y].</a:t>
            </a:r>
          </a:p>
          <a:p>
            <a:r>
              <a:rPr lang="en-US" sz="2800" dirty="0" err="1"/>
              <a:t>Wx,y</a:t>
            </a:r>
            <a:r>
              <a:rPr lang="en-US" sz="2800" dirty="0"/>
              <a:t> is true if there is a </a:t>
            </a:r>
            <a:r>
              <a:rPr lang="en-US" sz="2800" dirty="0" err="1"/>
              <a:t>wumpus</a:t>
            </a:r>
            <a:r>
              <a:rPr lang="en-US" sz="2800" dirty="0"/>
              <a:t> in [x, y], dead or alive.</a:t>
            </a:r>
          </a:p>
          <a:p>
            <a:r>
              <a:rPr lang="en-US" sz="2800" dirty="0" err="1"/>
              <a:t>Bx,y</a:t>
            </a:r>
            <a:r>
              <a:rPr lang="en-US" sz="2800" dirty="0"/>
              <a:t> is true if the agent perceives a breeze in [x, y].</a:t>
            </a:r>
          </a:p>
          <a:p>
            <a:r>
              <a:rPr lang="en-US" sz="2800" dirty="0" err="1"/>
              <a:t>Sx,y</a:t>
            </a:r>
            <a:r>
              <a:rPr lang="en-US" sz="2800" dirty="0"/>
              <a:t> is true if the agent perceives a stench in [x, y].</a:t>
            </a:r>
          </a:p>
          <a:p>
            <a:endParaRPr lang="en-US" sz="2800" dirty="0"/>
          </a:p>
          <a:p>
            <a:r>
              <a:rPr lang="en-US" sz="2800" dirty="0"/>
              <a:t>Consider sentences Ri</a:t>
            </a:r>
          </a:p>
          <a:p>
            <a:r>
              <a:rPr lang="en-US" sz="2800" dirty="0"/>
              <a:t>• There is no pit in [1,1]:</a:t>
            </a:r>
          </a:p>
          <a:p>
            <a:r>
              <a:rPr lang="en-US" sz="2800" dirty="0"/>
              <a:t>R1 : ¬P1,1 .</a:t>
            </a:r>
          </a:p>
          <a:p>
            <a:r>
              <a:rPr lang="en-US" sz="2800" dirty="0"/>
              <a:t>• A square is breezy if and only if there is a pit in a neighboring square. This has to be stated for each square; for now, we include just the relevant squares:</a:t>
            </a:r>
          </a:p>
          <a:p>
            <a:r>
              <a:rPr lang="en-US" sz="2800" dirty="0"/>
              <a:t>R2 : B1,1 ⇔ (P1,2 ∨ P2,1) .</a:t>
            </a:r>
          </a:p>
          <a:p>
            <a:r>
              <a:rPr lang="en-US" sz="2800" dirty="0"/>
              <a:t>R3 : B2,1 ⇔ (P1,1 ∨ P2,2 ∨ P3,1) .</a:t>
            </a:r>
          </a:p>
          <a:p>
            <a:r>
              <a:rPr lang="en-US" sz="2800" dirty="0"/>
              <a:t>•</a:t>
            </a:r>
            <a:endParaRPr lang="en-IN" dirty="0"/>
          </a:p>
        </p:txBody>
      </p:sp>
    </p:spTree>
    <p:extLst>
      <p:ext uri="{BB962C8B-B14F-4D97-AF65-F5344CB8AC3E}">
        <p14:creationId xmlns:p14="http://schemas.microsoft.com/office/powerpoint/2010/main" val="46827397"/>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650971-3C68-9151-6E57-7DC6EDF3481A}"/>
              </a:ext>
            </a:extLst>
          </p:cNvPr>
          <p:cNvSpPr txBox="1"/>
          <p:nvPr/>
        </p:nvSpPr>
        <p:spPr>
          <a:xfrm>
            <a:off x="357051" y="595423"/>
            <a:ext cx="11033760" cy="2677656"/>
          </a:xfrm>
          <a:prstGeom prst="rect">
            <a:avLst/>
          </a:prstGeom>
          <a:noFill/>
        </p:spPr>
        <p:txBody>
          <a:bodyPr wrap="square">
            <a:spAutoFit/>
          </a:bodyPr>
          <a:lstStyle/>
          <a:p>
            <a:r>
              <a:rPr lang="en-US" sz="2800" dirty="0"/>
              <a:t>The preceding sentences are true in all </a:t>
            </a:r>
            <a:r>
              <a:rPr lang="en-US" sz="2800" dirty="0" err="1"/>
              <a:t>wumpus</a:t>
            </a:r>
            <a:r>
              <a:rPr lang="en-US" sz="2800" dirty="0"/>
              <a:t> worlds. Now we include the breeze percepts for the first two squares visited in the specific world the agent is in, leading up to the situation in Figure 7.3(b).</a:t>
            </a:r>
          </a:p>
          <a:p>
            <a:endParaRPr lang="en-US" sz="2800" dirty="0"/>
          </a:p>
          <a:p>
            <a:r>
              <a:rPr lang="en-US" sz="2800" dirty="0"/>
              <a:t>R4 : ¬B1,1 .</a:t>
            </a:r>
          </a:p>
          <a:p>
            <a:r>
              <a:rPr lang="en-US" sz="2800" dirty="0"/>
              <a:t>R5 : B2,1 .</a:t>
            </a:r>
          </a:p>
        </p:txBody>
      </p:sp>
    </p:spTree>
    <p:extLst>
      <p:ext uri="{BB962C8B-B14F-4D97-AF65-F5344CB8AC3E}">
        <p14:creationId xmlns:p14="http://schemas.microsoft.com/office/powerpoint/2010/main" val="2302131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88930" y="33019"/>
            <a:ext cx="1016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1</a:t>
            </a:r>
            <a:endParaRPr sz="1200">
              <a:latin typeface="Times New Roman"/>
              <a:cs typeface="Times New Roman"/>
            </a:endParaRPr>
          </a:p>
        </p:txBody>
      </p:sp>
      <p:sp>
        <p:nvSpPr>
          <p:cNvPr id="3" name="object 3"/>
          <p:cNvSpPr txBox="1">
            <a:spLocks noGrp="1"/>
          </p:cNvSpPr>
          <p:nvPr>
            <p:ph type="body" idx="1"/>
          </p:nvPr>
        </p:nvSpPr>
        <p:spPr>
          <a:xfrm>
            <a:off x="1073332" y="1790792"/>
            <a:ext cx="10515600" cy="1321771"/>
          </a:xfrm>
          <a:prstGeom prst="rect">
            <a:avLst/>
          </a:prstGeom>
        </p:spPr>
        <p:txBody>
          <a:bodyPr vert="horz" wrap="square" lIns="0" tIns="595629" rIns="0" bIns="0" rtlCol="0">
            <a:spAutoFit/>
          </a:bodyPr>
          <a:lstStyle/>
          <a:p>
            <a:pPr marL="2266950" marR="5080" indent="0">
              <a:lnSpc>
                <a:spcPts val="5750"/>
              </a:lnSpc>
              <a:spcBef>
                <a:spcPts val="210"/>
              </a:spcBef>
              <a:buNone/>
            </a:pPr>
            <a:r>
              <a:rPr sz="4800" dirty="0">
                <a:solidFill>
                  <a:srgbClr val="660033"/>
                </a:solidFill>
              </a:rPr>
              <a:t>Chapter 2 </a:t>
            </a:r>
            <a:r>
              <a:rPr sz="4800" spc="5" dirty="0">
                <a:solidFill>
                  <a:srgbClr val="660033"/>
                </a:solidFill>
              </a:rPr>
              <a:t> </a:t>
            </a:r>
            <a:r>
              <a:rPr sz="4800" spc="-5" dirty="0">
                <a:solidFill>
                  <a:srgbClr val="660033"/>
                </a:solidFill>
              </a:rPr>
              <a:t>Intelligent</a:t>
            </a:r>
            <a:r>
              <a:rPr sz="4800" spc="-60" dirty="0">
                <a:solidFill>
                  <a:srgbClr val="660033"/>
                </a:solidFill>
              </a:rPr>
              <a:t> </a:t>
            </a:r>
            <a:r>
              <a:rPr sz="4800" dirty="0">
                <a:solidFill>
                  <a:srgbClr val="660033"/>
                </a:solidFill>
              </a:rPr>
              <a:t>Agents</a:t>
            </a:r>
            <a:endParaRPr sz="4800" dirty="0"/>
          </a:p>
        </p:txBody>
      </p:sp>
      <p:sp>
        <p:nvSpPr>
          <p:cNvPr id="7" name="Date Placeholder 6">
            <a:extLst>
              <a:ext uri="{FF2B5EF4-FFF2-40B4-BE49-F238E27FC236}">
                <a16:creationId xmlns:a16="http://schemas.microsoft.com/office/drawing/2014/main" id="{55483C5D-648F-EF3A-97C5-84965FB767D7}"/>
              </a:ext>
            </a:extLst>
          </p:cNvPr>
          <p:cNvSpPr>
            <a:spLocks noGrp="1"/>
          </p:cNvSpPr>
          <p:nvPr>
            <p:ph type="dt" sz="half" idx="6"/>
          </p:nvPr>
        </p:nvSpPr>
        <p:spPr>
          <a:xfrm>
            <a:off x="8107680" y="6680284"/>
            <a:ext cx="773429" cy="194309"/>
          </a:xfrm>
          <a:prstGeom prst="rect">
            <a:avLst/>
          </a:prstGeom>
        </p:spPr>
        <p:txBody>
          <a:bodyPr wrap="square" lIns="0" tIns="0" rIns="0" bIns="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lang="en-IN" dirty="0"/>
          </a:p>
        </p:txBody>
      </p:sp>
      <p:sp>
        <p:nvSpPr>
          <p:cNvPr id="8" name="Footer Placeholder 7">
            <a:extLst>
              <a:ext uri="{FF2B5EF4-FFF2-40B4-BE49-F238E27FC236}">
                <a16:creationId xmlns:a16="http://schemas.microsoft.com/office/drawing/2014/main" id="{29E4BC60-E9E4-446A-83F7-A62FA96789D0}"/>
              </a:ext>
            </a:extLst>
          </p:cNvPr>
          <p:cNvSpPr>
            <a:spLocks noGrp="1"/>
          </p:cNvSpPr>
          <p:nvPr>
            <p:ph type="ftr" sz="quarter" idx="5"/>
          </p:nvPr>
        </p:nvSpPr>
        <p:spPr>
          <a:xfrm>
            <a:off x="40640" y="6623134"/>
            <a:ext cx="2867660" cy="194309"/>
          </a:xfrm>
          <a:prstGeom prst="rect">
            <a:avLst/>
          </a:prstGeom>
        </p:spPr>
        <p:txBody>
          <a:bodyPr wrap="square" lIns="0" tIns="0" rIns="0" bIns="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lang="en-IN" spc="-10" dirty="0"/>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AC8A67-FDD9-3D30-E4B0-1E2317047B66}"/>
              </a:ext>
            </a:extLst>
          </p:cNvPr>
          <p:cNvSpPr txBox="1"/>
          <p:nvPr/>
        </p:nvSpPr>
        <p:spPr>
          <a:xfrm>
            <a:off x="182879" y="0"/>
            <a:ext cx="11530149" cy="7417415"/>
          </a:xfrm>
          <a:prstGeom prst="rect">
            <a:avLst/>
          </a:prstGeom>
          <a:noFill/>
        </p:spPr>
        <p:txBody>
          <a:bodyPr wrap="square">
            <a:spAutoFit/>
          </a:bodyPr>
          <a:lstStyle/>
          <a:p>
            <a:r>
              <a:rPr lang="en-IN" sz="2800" dirty="0"/>
              <a:t>A </a:t>
            </a:r>
            <a:r>
              <a:rPr lang="en-IN" sz="2800" b="1" dirty="0"/>
              <a:t>simple inference procedure</a:t>
            </a:r>
          </a:p>
          <a:p>
            <a:endParaRPr lang="en-IN" sz="2800" b="1" dirty="0"/>
          </a:p>
          <a:p>
            <a:r>
              <a:rPr lang="en-US" sz="2800" dirty="0"/>
              <a:t>Our goal now is to decide </a:t>
            </a:r>
            <a:r>
              <a:rPr lang="en-US" sz="2800" b="1" dirty="0"/>
              <a:t>whether KB |= α for some sentence α</a:t>
            </a:r>
            <a:r>
              <a:rPr lang="en-US" sz="2800" dirty="0"/>
              <a:t>. </a:t>
            </a:r>
          </a:p>
          <a:p>
            <a:r>
              <a:rPr lang="en-US" sz="2800" dirty="0"/>
              <a:t> For example, is ¬</a:t>
            </a:r>
            <a:r>
              <a:rPr lang="en-US" sz="2800" b="1" dirty="0"/>
              <a:t>P1,2entailed by our KB</a:t>
            </a:r>
            <a:r>
              <a:rPr lang="en-US" sz="2800" dirty="0"/>
              <a:t>? </a:t>
            </a:r>
          </a:p>
          <a:p>
            <a:endParaRPr lang="en-US" sz="2800" dirty="0"/>
          </a:p>
          <a:p>
            <a:r>
              <a:rPr lang="en-US" sz="2800" b="1" dirty="0"/>
              <a:t>Our algorithm for inference </a:t>
            </a:r>
            <a:r>
              <a:rPr lang="en-US" sz="2800" dirty="0"/>
              <a:t>is a </a:t>
            </a:r>
            <a:r>
              <a:rPr lang="en-US" sz="2800" b="1" dirty="0"/>
              <a:t>model-checking approach </a:t>
            </a:r>
            <a:r>
              <a:rPr lang="en-US" sz="2800" dirty="0"/>
              <a:t>that is a </a:t>
            </a:r>
            <a:r>
              <a:rPr lang="en-US" sz="2800" b="1" dirty="0"/>
              <a:t>direct implementation of the definition of entailment: </a:t>
            </a:r>
          </a:p>
          <a:p>
            <a:pPr marL="457200" indent="-457200">
              <a:buFont typeface="Arial" panose="020B0604020202020204" pitchFamily="34" charset="0"/>
              <a:buChar char="•"/>
            </a:pPr>
            <a:r>
              <a:rPr lang="en-US" sz="2800" b="1" dirty="0"/>
              <a:t>enumerate the models</a:t>
            </a:r>
            <a:r>
              <a:rPr lang="en-US" sz="2800" dirty="0"/>
              <a:t>, and</a:t>
            </a:r>
          </a:p>
          <a:p>
            <a:pPr marL="457200" indent="-457200">
              <a:buFont typeface="Arial" panose="020B0604020202020204" pitchFamily="34" charset="0"/>
              <a:buChar char="•"/>
            </a:pPr>
            <a:r>
              <a:rPr lang="en-US" sz="2800" dirty="0"/>
              <a:t> </a:t>
            </a:r>
            <a:r>
              <a:rPr lang="en-US" sz="2800" b="1" dirty="0"/>
              <a:t>check that α is true in every model in which KB is true. </a:t>
            </a:r>
          </a:p>
          <a:p>
            <a:endParaRPr lang="en-US" sz="2800" b="1" dirty="0"/>
          </a:p>
          <a:p>
            <a:r>
              <a:rPr lang="en-US" sz="2800" dirty="0"/>
              <a:t>Models are assignments of true or false to every proposition symbol. </a:t>
            </a:r>
          </a:p>
          <a:p>
            <a:endParaRPr lang="en-US" sz="2800" dirty="0"/>
          </a:p>
          <a:p>
            <a:r>
              <a:rPr lang="en-US" sz="2800" dirty="0"/>
              <a:t>Wumpus-world example-  </a:t>
            </a:r>
          </a:p>
          <a:p>
            <a:endParaRPr lang="en-US" sz="2800" dirty="0"/>
          </a:p>
          <a:p>
            <a:r>
              <a:rPr lang="en-US" sz="2800" dirty="0"/>
              <a:t>The relevant proposition symbols are B1,1, B2,1, P1,1, P1,2, P2,1, P2,2, and P3,1. </a:t>
            </a:r>
          </a:p>
          <a:p>
            <a:endParaRPr lang="en-US" sz="2800" dirty="0"/>
          </a:p>
        </p:txBody>
      </p:sp>
    </p:spTree>
    <p:extLst>
      <p:ext uri="{BB962C8B-B14F-4D97-AF65-F5344CB8AC3E}">
        <p14:creationId xmlns:p14="http://schemas.microsoft.com/office/powerpoint/2010/main" val="335196620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178CEE-0BAE-3257-4EFB-4F2BEBE9A5F8}"/>
              </a:ext>
            </a:extLst>
          </p:cNvPr>
          <p:cNvSpPr txBox="1"/>
          <p:nvPr/>
        </p:nvSpPr>
        <p:spPr>
          <a:xfrm>
            <a:off x="121920" y="246243"/>
            <a:ext cx="11216640" cy="6555641"/>
          </a:xfrm>
          <a:prstGeom prst="rect">
            <a:avLst/>
          </a:prstGeom>
          <a:noFill/>
        </p:spPr>
        <p:txBody>
          <a:bodyPr wrap="square">
            <a:spAutoFit/>
          </a:bodyPr>
          <a:lstStyle/>
          <a:p>
            <a:r>
              <a:rPr lang="en-US" sz="2800" dirty="0"/>
              <a:t>With seven symbols, there are 2power7 = 128 possible models; in three of these, KB is true . </a:t>
            </a:r>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r>
              <a:rPr lang="en-US" sz="2800" dirty="0"/>
              <a:t>In those three models, ¬P1,2 is true, hence there is no pit in [1,2]. </a:t>
            </a:r>
          </a:p>
          <a:p>
            <a:endParaRPr lang="en-US" sz="2800" dirty="0"/>
          </a:p>
          <a:p>
            <a:r>
              <a:rPr lang="en-US" sz="2800" dirty="0"/>
              <a:t>On the other hand, P2,2 is true in two of the three models and false in one, so we cannot yet tell whether there is a pit in [2,2].</a:t>
            </a:r>
          </a:p>
        </p:txBody>
      </p:sp>
      <p:pic>
        <p:nvPicPr>
          <p:cNvPr id="5" name="Picture 4">
            <a:extLst>
              <a:ext uri="{FF2B5EF4-FFF2-40B4-BE49-F238E27FC236}">
                <a16:creationId xmlns:a16="http://schemas.microsoft.com/office/drawing/2014/main" id="{9A32C2E7-F1A6-7DB0-EF0B-916373C987E8}"/>
              </a:ext>
            </a:extLst>
          </p:cNvPr>
          <p:cNvPicPr>
            <a:picLocks noChangeAspect="1"/>
          </p:cNvPicPr>
          <p:nvPr/>
        </p:nvPicPr>
        <p:blipFill>
          <a:blip r:embed="rId2"/>
          <a:stretch>
            <a:fillRect/>
          </a:stretch>
        </p:blipFill>
        <p:spPr>
          <a:xfrm>
            <a:off x="2661222" y="775063"/>
            <a:ext cx="9408858" cy="4163080"/>
          </a:xfrm>
          <a:prstGeom prst="rect">
            <a:avLst/>
          </a:prstGeom>
        </p:spPr>
      </p:pic>
    </p:spTree>
    <p:extLst>
      <p:ext uri="{BB962C8B-B14F-4D97-AF65-F5344CB8AC3E}">
        <p14:creationId xmlns:p14="http://schemas.microsoft.com/office/powerpoint/2010/main" val="146394156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2DC23A-7325-69AD-449F-B8D467B48B9F}"/>
              </a:ext>
            </a:extLst>
          </p:cNvPr>
          <p:cNvPicPr>
            <a:picLocks noChangeAspect="1"/>
          </p:cNvPicPr>
          <p:nvPr/>
        </p:nvPicPr>
        <p:blipFill>
          <a:blip r:embed="rId2"/>
          <a:stretch>
            <a:fillRect/>
          </a:stretch>
        </p:blipFill>
        <p:spPr>
          <a:xfrm>
            <a:off x="69668" y="25671"/>
            <a:ext cx="9414693" cy="6832329"/>
          </a:xfrm>
          <a:prstGeom prst="rect">
            <a:avLst/>
          </a:prstGeom>
        </p:spPr>
      </p:pic>
      <p:sp>
        <p:nvSpPr>
          <p:cNvPr id="5" name="TextBox 4">
            <a:extLst>
              <a:ext uri="{FF2B5EF4-FFF2-40B4-BE49-F238E27FC236}">
                <a16:creationId xmlns:a16="http://schemas.microsoft.com/office/drawing/2014/main" id="{277D7FCB-B519-38CC-7885-B302D342E6B7}"/>
              </a:ext>
            </a:extLst>
          </p:cNvPr>
          <p:cNvSpPr txBox="1"/>
          <p:nvPr/>
        </p:nvSpPr>
        <p:spPr>
          <a:xfrm>
            <a:off x="9326881" y="1305338"/>
            <a:ext cx="3117668" cy="1200329"/>
          </a:xfrm>
          <a:prstGeom prst="rect">
            <a:avLst/>
          </a:prstGeom>
          <a:noFill/>
        </p:spPr>
        <p:txBody>
          <a:bodyPr wrap="square">
            <a:spAutoFit/>
          </a:bodyPr>
          <a:lstStyle/>
          <a:p>
            <a:r>
              <a:rPr lang="en-US" dirty="0"/>
              <a:t>TT-ENTAILS? performs a recursive enumeration of a finite space of assignments to symbols</a:t>
            </a:r>
            <a:endParaRPr lang="en-IN" dirty="0"/>
          </a:p>
        </p:txBody>
      </p:sp>
    </p:spTree>
    <p:extLst>
      <p:ext uri="{BB962C8B-B14F-4D97-AF65-F5344CB8AC3E}">
        <p14:creationId xmlns:p14="http://schemas.microsoft.com/office/powerpoint/2010/main" val="416590895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F57F3E-6212-0D9E-BBAA-1D4F46CB2DE9}"/>
              </a:ext>
            </a:extLst>
          </p:cNvPr>
          <p:cNvPicPr>
            <a:picLocks noChangeAspect="1"/>
          </p:cNvPicPr>
          <p:nvPr/>
        </p:nvPicPr>
        <p:blipFill>
          <a:blip r:embed="rId2"/>
          <a:stretch>
            <a:fillRect/>
          </a:stretch>
        </p:blipFill>
        <p:spPr>
          <a:xfrm>
            <a:off x="517270" y="316170"/>
            <a:ext cx="10359735" cy="6145590"/>
          </a:xfrm>
          <a:prstGeom prst="rect">
            <a:avLst/>
          </a:prstGeom>
        </p:spPr>
      </p:pic>
    </p:spTree>
    <p:extLst>
      <p:ext uri="{BB962C8B-B14F-4D97-AF65-F5344CB8AC3E}">
        <p14:creationId xmlns:p14="http://schemas.microsoft.com/office/powerpoint/2010/main" val="4090078022"/>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CD7300-7258-2FD4-8225-319B13D5938C}"/>
              </a:ext>
            </a:extLst>
          </p:cNvPr>
          <p:cNvPicPr>
            <a:picLocks noChangeAspect="1"/>
          </p:cNvPicPr>
          <p:nvPr/>
        </p:nvPicPr>
        <p:blipFill>
          <a:blip r:embed="rId2"/>
          <a:stretch>
            <a:fillRect/>
          </a:stretch>
        </p:blipFill>
        <p:spPr>
          <a:xfrm>
            <a:off x="266896" y="482172"/>
            <a:ext cx="9582498" cy="5848959"/>
          </a:xfrm>
          <a:prstGeom prst="rect">
            <a:avLst/>
          </a:prstGeom>
        </p:spPr>
      </p:pic>
    </p:spTree>
    <p:extLst>
      <p:ext uri="{BB962C8B-B14F-4D97-AF65-F5344CB8AC3E}">
        <p14:creationId xmlns:p14="http://schemas.microsoft.com/office/powerpoint/2010/main" val="225405658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53563-49E5-94D3-D083-D5F8E302931C}"/>
              </a:ext>
            </a:extLst>
          </p:cNvPr>
          <p:cNvPicPr>
            <a:picLocks noChangeAspect="1"/>
          </p:cNvPicPr>
          <p:nvPr/>
        </p:nvPicPr>
        <p:blipFill>
          <a:blip r:embed="rId2"/>
          <a:stretch>
            <a:fillRect/>
          </a:stretch>
        </p:blipFill>
        <p:spPr>
          <a:xfrm>
            <a:off x="222535" y="318883"/>
            <a:ext cx="11046356" cy="5437483"/>
          </a:xfrm>
          <a:prstGeom prst="rect">
            <a:avLst/>
          </a:prstGeom>
        </p:spPr>
      </p:pic>
    </p:spTree>
    <p:extLst>
      <p:ext uri="{BB962C8B-B14F-4D97-AF65-F5344CB8AC3E}">
        <p14:creationId xmlns:p14="http://schemas.microsoft.com/office/powerpoint/2010/main" val="2472296427"/>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6630B-EA7C-D4F7-5969-555AC65E6117}"/>
              </a:ext>
            </a:extLst>
          </p:cNvPr>
          <p:cNvPicPr>
            <a:picLocks noChangeAspect="1"/>
          </p:cNvPicPr>
          <p:nvPr/>
        </p:nvPicPr>
        <p:blipFill>
          <a:blip r:embed="rId2"/>
          <a:stretch>
            <a:fillRect/>
          </a:stretch>
        </p:blipFill>
        <p:spPr>
          <a:xfrm>
            <a:off x="158445" y="615805"/>
            <a:ext cx="11875110" cy="5626389"/>
          </a:xfrm>
          <a:prstGeom prst="rect">
            <a:avLst/>
          </a:prstGeom>
        </p:spPr>
      </p:pic>
    </p:spTree>
    <p:extLst>
      <p:ext uri="{BB962C8B-B14F-4D97-AF65-F5344CB8AC3E}">
        <p14:creationId xmlns:p14="http://schemas.microsoft.com/office/powerpoint/2010/main" val="3739537346"/>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8D6FF3-53B3-7CC7-FDC5-0A284B92D08D}"/>
              </a:ext>
            </a:extLst>
          </p:cNvPr>
          <p:cNvPicPr>
            <a:picLocks noChangeAspect="1"/>
          </p:cNvPicPr>
          <p:nvPr/>
        </p:nvPicPr>
        <p:blipFill>
          <a:blip r:embed="rId2"/>
          <a:stretch>
            <a:fillRect/>
          </a:stretch>
        </p:blipFill>
        <p:spPr>
          <a:xfrm>
            <a:off x="87822" y="169480"/>
            <a:ext cx="11851629" cy="6688520"/>
          </a:xfrm>
          <a:prstGeom prst="rect">
            <a:avLst/>
          </a:prstGeom>
        </p:spPr>
      </p:pic>
    </p:spTree>
    <p:extLst>
      <p:ext uri="{BB962C8B-B14F-4D97-AF65-F5344CB8AC3E}">
        <p14:creationId xmlns:p14="http://schemas.microsoft.com/office/powerpoint/2010/main" val="160150761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8BC277-2106-7BD1-3F28-80B988ACE41D}"/>
              </a:ext>
            </a:extLst>
          </p:cNvPr>
          <p:cNvPicPr>
            <a:picLocks noChangeAspect="1"/>
          </p:cNvPicPr>
          <p:nvPr/>
        </p:nvPicPr>
        <p:blipFill>
          <a:blip r:embed="rId2"/>
          <a:stretch>
            <a:fillRect/>
          </a:stretch>
        </p:blipFill>
        <p:spPr>
          <a:xfrm>
            <a:off x="161620" y="634856"/>
            <a:ext cx="11868760" cy="5588287"/>
          </a:xfrm>
          <a:prstGeom prst="rect">
            <a:avLst/>
          </a:prstGeom>
        </p:spPr>
      </p:pic>
    </p:spTree>
    <p:extLst>
      <p:ext uri="{BB962C8B-B14F-4D97-AF65-F5344CB8AC3E}">
        <p14:creationId xmlns:p14="http://schemas.microsoft.com/office/powerpoint/2010/main" val="90675239"/>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4FA941-1EC1-7C79-AF38-A2A3BD3216DA}"/>
              </a:ext>
            </a:extLst>
          </p:cNvPr>
          <p:cNvPicPr>
            <a:picLocks noChangeAspect="1"/>
          </p:cNvPicPr>
          <p:nvPr/>
        </p:nvPicPr>
        <p:blipFill>
          <a:blip r:embed="rId2"/>
          <a:stretch>
            <a:fillRect/>
          </a:stretch>
        </p:blipFill>
        <p:spPr>
          <a:xfrm>
            <a:off x="410857" y="299647"/>
            <a:ext cx="10945120" cy="2844946"/>
          </a:xfrm>
          <a:prstGeom prst="rect">
            <a:avLst/>
          </a:prstGeom>
        </p:spPr>
      </p:pic>
      <p:pic>
        <p:nvPicPr>
          <p:cNvPr id="5" name="Picture 4">
            <a:extLst>
              <a:ext uri="{FF2B5EF4-FFF2-40B4-BE49-F238E27FC236}">
                <a16:creationId xmlns:a16="http://schemas.microsoft.com/office/drawing/2014/main" id="{53B9A333-C00A-BD86-BC70-B9DF87839705}"/>
              </a:ext>
            </a:extLst>
          </p:cNvPr>
          <p:cNvPicPr>
            <a:picLocks noChangeAspect="1"/>
          </p:cNvPicPr>
          <p:nvPr/>
        </p:nvPicPr>
        <p:blipFill>
          <a:blip r:embed="rId3"/>
          <a:stretch>
            <a:fillRect/>
          </a:stretch>
        </p:blipFill>
        <p:spPr>
          <a:xfrm>
            <a:off x="226423" y="3808662"/>
            <a:ext cx="11216640" cy="2749691"/>
          </a:xfrm>
          <a:prstGeom prst="rect">
            <a:avLst/>
          </a:prstGeom>
        </p:spPr>
      </p:pic>
    </p:spTree>
    <p:extLst>
      <p:ext uri="{BB962C8B-B14F-4D97-AF65-F5344CB8AC3E}">
        <p14:creationId xmlns:p14="http://schemas.microsoft.com/office/powerpoint/2010/main" val="2466251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88930" y="33019"/>
            <a:ext cx="1016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2</a:t>
            </a:r>
            <a:endParaRPr sz="1200">
              <a:latin typeface="Times New Roman"/>
              <a:cs typeface="Times New Roman"/>
            </a:endParaRPr>
          </a:p>
        </p:txBody>
      </p:sp>
      <p:sp>
        <p:nvSpPr>
          <p:cNvPr id="5" name="object 5"/>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6" name="object 6"/>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601470" y="290829"/>
            <a:ext cx="1246505" cy="513080"/>
          </a:xfrm>
          <a:prstGeom prst="rect">
            <a:avLst/>
          </a:prstGeom>
        </p:spPr>
        <p:txBody>
          <a:bodyPr vert="horz" wrap="square" lIns="0" tIns="12700" rIns="0" bIns="0" rtlCol="0" anchor="ctr">
            <a:spAutoFit/>
          </a:bodyPr>
          <a:lstStyle/>
          <a:p>
            <a:pPr marL="12700">
              <a:lnSpc>
                <a:spcPct val="100000"/>
              </a:lnSpc>
              <a:spcBef>
                <a:spcPts val="100"/>
              </a:spcBef>
            </a:pPr>
            <a:r>
              <a:rPr sz="3200" spc="5" dirty="0"/>
              <a:t>O</a:t>
            </a:r>
            <a:r>
              <a:rPr sz="3200" dirty="0"/>
              <a:t>utl</a:t>
            </a:r>
            <a:r>
              <a:rPr sz="3200" spc="-10" dirty="0"/>
              <a:t>i</a:t>
            </a:r>
            <a:r>
              <a:rPr sz="3200" spc="10" dirty="0"/>
              <a:t>n</a:t>
            </a:r>
            <a:r>
              <a:rPr sz="3200" dirty="0"/>
              <a:t>e</a:t>
            </a:r>
            <a:endParaRPr sz="3200"/>
          </a:p>
        </p:txBody>
      </p:sp>
      <p:sp>
        <p:nvSpPr>
          <p:cNvPr id="4" name="object 4"/>
          <p:cNvSpPr txBox="1"/>
          <p:nvPr/>
        </p:nvSpPr>
        <p:spPr>
          <a:xfrm>
            <a:off x="1635760" y="1203959"/>
            <a:ext cx="6642100" cy="2771140"/>
          </a:xfrm>
          <a:prstGeom prst="rect">
            <a:avLst/>
          </a:prstGeom>
        </p:spPr>
        <p:txBody>
          <a:bodyPr vert="horz" wrap="square" lIns="0" tIns="58419" rIns="0" bIns="0" rtlCol="0">
            <a:spAutoFit/>
          </a:bodyPr>
          <a:lstStyle/>
          <a:p>
            <a:pPr marL="349250" indent="-336550">
              <a:spcBef>
                <a:spcPts val="459"/>
              </a:spcBef>
              <a:buChar char="•"/>
              <a:tabLst>
                <a:tab pos="348615" algn="l"/>
                <a:tab pos="349250" algn="l"/>
              </a:tabLst>
            </a:pPr>
            <a:r>
              <a:rPr sz="2800" spc="-5" dirty="0">
                <a:latin typeface="Times New Roman"/>
                <a:cs typeface="Times New Roman"/>
              </a:rPr>
              <a:t>Agents</a:t>
            </a:r>
            <a:r>
              <a:rPr sz="2800" spc="-15" dirty="0">
                <a:latin typeface="Times New Roman"/>
                <a:cs typeface="Times New Roman"/>
              </a:rPr>
              <a:t> </a:t>
            </a:r>
            <a:r>
              <a:rPr sz="2800" spc="-5" dirty="0">
                <a:latin typeface="Times New Roman"/>
                <a:cs typeface="Times New Roman"/>
              </a:rPr>
              <a:t>and</a:t>
            </a:r>
            <a:r>
              <a:rPr sz="2800" spc="-10" dirty="0">
                <a:latin typeface="Times New Roman"/>
                <a:cs typeface="Times New Roman"/>
              </a:rPr>
              <a:t> </a:t>
            </a:r>
            <a:r>
              <a:rPr sz="2800" spc="-5" dirty="0">
                <a:latin typeface="Times New Roman"/>
                <a:cs typeface="Times New Roman"/>
              </a:rPr>
              <a:t>environments</a:t>
            </a:r>
            <a:endParaRPr sz="2800">
              <a:latin typeface="Times New Roman"/>
              <a:cs typeface="Times New Roman"/>
            </a:endParaRPr>
          </a:p>
          <a:p>
            <a:pPr marL="349250" indent="-336550">
              <a:spcBef>
                <a:spcPts val="360"/>
              </a:spcBef>
              <a:buChar char="•"/>
              <a:tabLst>
                <a:tab pos="348615" algn="l"/>
                <a:tab pos="349250" algn="l"/>
              </a:tabLst>
            </a:pPr>
            <a:r>
              <a:rPr sz="2800" spc="-5" dirty="0">
                <a:latin typeface="Times New Roman"/>
                <a:cs typeface="Times New Roman"/>
              </a:rPr>
              <a:t>Rationality</a:t>
            </a:r>
            <a:endParaRPr sz="2800">
              <a:latin typeface="Times New Roman"/>
              <a:cs typeface="Times New Roman"/>
            </a:endParaRPr>
          </a:p>
          <a:p>
            <a:pPr marL="348615" marR="5080" indent="-336550">
              <a:lnSpc>
                <a:spcPts val="3020"/>
              </a:lnSpc>
              <a:spcBef>
                <a:spcPts val="745"/>
              </a:spcBef>
              <a:buChar char="•"/>
              <a:tabLst>
                <a:tab pos="348615" algn="l"/>
                <a:tab pos="349250" algn="l"/>
              </a:tabLst>
            </a:pPr>
            <a:r>
              <a:rPr sz="2800" spc="-5" dirty="0">
                <a:latin typeface="Times New Roman"/>
                <a:cs typeface="Times New Roman"/>
              </a:rPr>
              <a:t>PEAS (Performance measure, Environment, </a:t>
            </a:r>
            <a:r>
              <a:rPr sz="2800" spc="-685" dirty="0">
                <a:latin typeface="Times New Roman"/>
                <a:cs typeface="Times New Roman"/>
              </a:rPr>
              <a:t> </a:t>
            </a:r>
            <a:r>
              <a:rPr sz="2800" spc="-5" dirty="0">
                <a:latin typeface="Times New Roman"/>
                <a:cs typeface="Times New Roman"/>
              </a:rPr>
              <a:t>Actuators,</a:t>
            </a:r>
            <a:r>
              <a:rPr sz="2800" spc="-15" dirty="0">
                <a:latin typeface="Times New Roman"/>
                <a:cs typeface="Times New Roman"/>
              </a:rPr>
              <a:t> </a:t>
            </a:r>
            <a:r>
              <a:rPr sz="2800" dirty="0">
                <a:latin typeface="Times New Roman"/>
                <a:cs typeface="Times New Roman"/>
              </a:rPr>
              <a:t>Sensors)</a:t>
            </a:r>
            <a:endParaRPr sz="2800">
              <a:latin typeface="Times New Roman"/>
              <a:cs typeface="Times New Roman"/>
            </a:endParaRPr>
          </a:p>
          <a:p>
            <a:pPr marL="349250" indent="-336550">
              <a:spcBef>
                <a:spcPts val="315"/>
              </a:spcBef>
              <a:buChar char="•"/>
              <a:tabLst>
                <a:tab pos="348615" algn="l"/>
                <a:tab pos="349250" algn="l"/>
              </a:tabLst>
            </a:pPr>
            <a:r>
              <a:rPr sz="2800" spc="-5" dirty="0">
                <a:latin typeface="Times New Roman"/>
                <a:cs typeface="Times New Roman"/>
              </a:rPr>
              <a:t>Environment</a:t>
            </a:r>
            <a:r>
              <a:rPr sz="2800" spc="-30" dirty="0">
                <a:latin typeface="Times New Roman"/>
                <a:cs typeface="Times New Roman"/>
              </a:rPr>
              <a:t> </a:t>
            </a:r>
            <a:r>
              <a:rPr sz="2800" dirty="0">
                <a:latin typeface="Times New Roman"/>
                <a:cs typeface="Times New Roman"/>
              </a:rPr>
              <a:t>types</a:t>
            </a:r>
            <a:endParaRPr sz="2800">
              <a:latin typeface="Times New Roman"/>
              <a:cs typeface="Times New Roman"/>
            </a:endParaRPr>
          </a:p>
          <a:p>
            <a:pPr marL="349250" indent="-336550">
              <a:spcBef>
                <a:spcPts val="360"/>
              </a:spcBef>
              <a:buChar char="•"/>
              <a:tabLst>
                <a:tab pos="348615" algn="l"/>
                <a:tab pos="349250" algn="l"/>
              </a:tabLst>
            </a:pPr>
            <a:r>
              <a:rPr sz="2800" spc="-5" dirty="0">
                <a:latin typeface="Times New Roman"/>
                <a:cs typeface="Times New Roman"/>
              </a:rPr>
              <a:t>Agent</a:t>
            </a:r>
            <a:r>
              <a:rPr sz="2800" spc="-45" dirty="0">
                <a:latin typeface="Times New Roman"/>
                <a:cs typeface="Times New Roman"/>
              </a:rPr>
              <a:t> </a:t>
            </a:r>
            <a:r>
              <a:rPr sz="2800" dirty="0">
                <a:latin typeface="Times New Roman"/>
                <a:cs typeface="Times New Roman"/>
              </a:rPr>
              <a:t>types</a:t>
            </a:r>
            <a:endParaRPr sz="2800">
              <a:latin typeface="Times New Roman"/>
              <a:cs typeface="Times New Roman"/>
            </a:endParaRP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C18C21-FFB8-F16B-47E4-F2731927900A}"/>
              </a:ext>
            </a:extLst>
          </p:cNvPr>
          <p:cNvPicPr>
            <a:picLocks noChangeAspect="1"/>
          </p:cNvPicPr>
          <p:nvPr/>
        </p:nvPicPr>
        <p:blipFill>
          <a:blip r:embed="rId2"/>
          <a:stretch>
            <a:fillRect/>
          </a:stretch>
        </p:blipFill>
        <p:spPr>
          <a:xfrm>
            <a:off x="131365" y="281675"/>
            <a:ext cx="11311697" cy="3264068"/>
          </a:xfrm>
          <a:prstGeom prst="rect">
            <a:avLst/>
          </a:prstGeom>
        </p:spPr>
      </p:pic>
      <p:pic>
        <p:nvPicPr>
          <p:cNvPr id="5" name="Picture 4">
            <a:extLst>
              <a:ext uri="{FF2B5EF4-FFF2-40B4-BE49-F238E27FC236}">
                <a16:creationId xmlns:a16="http://schemas.microsoft.com/office/drawing/2014/main" id="{1E7CA343-A64D-2DF4-5E8F-6C5809CA079D}"/>
              </a:ext>
            </a:extLst>
          </p:cNvPr>
          <p:cNvPicPr>
            <a:picLocks noChangeAspect="1"/>
          </p:cNvPicPr>
          <p:nvPr/>
        </p:nvPicPr>
        <p:blipFill>
          <a:blip r:embed="rId3"/>
          <a:stretch>
            <a:fillRect/>
          </a:stretch>
        </p:blipFill>
        <p:spPr>
          <a:xfrm>
            <a:off x="341188" y="4479777"/>
            <a:ext cx="11572138" cy="2235315"/>
          </a:xfrm>
          <a:prstGeom prst="rect">
            <a:avLst/>
          </a:prstGeom>
        </p:spPr>
      </p:pic>
    </p:spTree>
    <p:extLst>
      <p:ext uri="{BB962C8B-B14F-4D97-AF65-F5344CB8AC3E}">
        <p14:creationId xmlns:p14="http://schemas.microsoft.com/office/powerpoint/2010/main" val="948598333"/>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5F2E6F-121E-8F1A-A7E2-0A5BACEC44BF}"/>
              </a:ext>
            </a:extLst>
          </p:cNvPr>
          <p:cNvPicPr>
            <a:picLocks noChangeAspect="1"/>
          </p:cNvPicPr>
          <p:nvPr/>
        </p:nvPicPr>
        <p:blipFill>
          <a:blip r:embed="rId2"/>
          <a:stretch>
            <a:fillRect/>
          </a:stretch>
        </p:blipFill>
        <p:spPr>
          <a:xfrm>
            <a:off x="269069" y="321612"/>
            <a:ext cx="11443960" cy="5025452"/>
          </a:xfrm>
          <a:prstGeom prst="rect">
            <a:avLst/>
          </a:prstGeom>
        </p:spPr>
      </p:pic>
      <p:sp>
        <p:nvSpPr>
          <p:cNvPr id="5" name="TextBox 4">
            <a:extLst>
              <a:ext uri="{FF2B5EF4-FFF2-40B4-BE49-F238E27FC236}">
                <a16:creationId xmlns:a16="http://schemas.microsoft.com/office/drawing/2014/main" id="{4101DBB9-DEAE-4407-97D3-10C33F1A65FE}"/>
              </a:ext>
            </a:extLst>
          </p:cNvPr>
          <p:cNvSpPr txBox="1"/>
          <p:nvPr/>
        </p:nvSpPr>
        <p:spPr>
          <a:xfrm>
            <a:off x="748937" y="6041962"/>
            <a:ext cx="6096000" cy="369332"/>
          </a:xfrm>
          <a:prstGeom prst="rect">
            <a:avLst/>
          </a:prstGeom>
          <a:noFill/>
        </p:spPr>
        <p:txBody>
          <a:bodyPr wrap="square">
            <a:spAutoFit/>
          </a:bodyPr>
          <a:lstStyle/>
          <a:p>
            <a:r>
              <a:rPr lang="en-IN" dirty="0">
                <a:hlinkClick r:id="rId3"/>
              </a:rPr>
              <a:t>Watch: Inference in Propositional Logic (youtube.com)</a:t>
            </a:r>
            <a:endParaRPr lang="en-IN" dirty="0"/>
          </a:p>
        </p:txBody>
      </p:sp>
    </p:spTree>
    <p:extLst>
      <p:ext uri="{BB962C8B-B14F-4D97-AF65-F5344CB8AC3E}">
        <p14:creationId xmlns:p14="http://schemas.microsoft.com/office/powerpoint/2010/main" val="4009072691"/>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3DF035-F6FF-46F5-CD7E-A3CEA698E368}"/>
              </a:ext>
            </a:extLst>
          </p:cNvPr>
          <p:cNvPicPr>
            <a:picLocks noChangeAspect="1"/>
          </p:cNvPicPr>
          <p:nvPr/>
        </p:nvPicPr>
        <p:blipFill>
          <a:blip r:embed="rId2"/>
          <a:stretch>
            <a:fillRect/>
          </a:stretch>
        </p:blipFill>
        <p:spPr>
          <a:xfrm>
            <a:off x="6037" y="666608"/>
            <a:ext cx="12179926" cy="5524784"/>
          </a:xfrm>
          <a:prstGeom prst="rect">
            <a:avLst/>
          </a:prstGeom>
        </p:spPr>
      </p:pic>
    </p:spTree>
    <p:extLst>
      <p:ext uri="{BB962C8B-B14F-4D97-AF65-F5344CB8AC3E}">
        <p14:creationId xmlns:p14="http://schemas.microsoft.com/office/powerpoint/2010/main" val="64181885"/>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61783A-DAE4-47AF-D170-E516B1A9E0B2}"/>
              </a:ext>
            </a:extLst>
          </p:cNvPr>
          <p:cNvPicPr>
            <a:picLocks noChangeAspect="1"/>
          </p:cNvPicPr>
          <p:nvPr/>
        </p:nvPicPr>
        <p:blipFill>
          <a:blip r:embed="rId2"/>
          <a:stretch>
            <a:fillRect/>
          </a:stretch>
        </p:blipFill>
        <p:spPr>
          <a:xfrm>
            <a:off x="139394" y="-104502"/>
            <a:ext cx="11913212" cy="7149736"/>
          </a:xfrm>
          <a:prstGeom prst="rect">
            <a:avLst/>
          </a:prstGeom>
        </p:spPr>
      </p:pic>
    </p:spTree>
    <p:extLst>
      <p:ext uri="{BB962C8B-B14F-4D97-AF65-F5344CB8AC3E}">
        <p14:creationId xmlns:p14="http://schemas.microsoft.com/office/powerpoint/2010/main" val="1333353997"/>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396C5D-CF89-6A86-D484-914A5B103E39}"/>
              </a:ext>
            </a:extLst>
          </p:cNvPr>
          <p:cNvSpPr txBox="1"/>
          <p:nvPr/>
        </p:nvSpPr>
        <p:spPr>
          <a:xfrm>
            <a:off x="87084" y="109418"/>
            <a:ext cx="12043956" cy="4524315"/>
          </a:xfrm>
          <a:prstGeom prst="rect">
            <a:avLst/>
          </a:prstGeom>
          <a:noFill/>
        </p:spPr>
        <p:txBody>
          <a:bodyPr wrap="square">
            <a:spAutoFit/>
          </a:bodyPr>
          <a:lstStyle/>
          <a:p>
            <a:r>
              <a:rPr lang="en-US" sz="2400" dirty="0"/>
              <a:t>Propositional Theorem Proving</a:t>
            </a:r>
          </a:p>
          <a:p>
            <a:endParaRPr lang="en-US" sz="2400" dirty="0"/>
          </a:p>
          <a:p>
            <a:r>
              <a:rPr lang="en-US" sz="2400" dirty="0"/>
              <a:t>Entailment by model checking: enumerating models and showing that the sentence must hold in all models. </a:t>
            </a:r>
          </a:p>
          <a:p>
            <a:endParaRPr lang="en-US" sz="2400" dirty="0"/>
          </a:p>
          <a:p>
            <a:r>
              <a:rPr lang="en-US" sz="2400" dirty="0"/>
              <a:t>In this section, we show how </a:t>
            </a:r>
            <a:r>
              <a:rPr lang="en-US" sz="2400" b="1" dirty="0"/>
              <a:t>entailment can be done by theorem proving</a:t>
            </a:r>
            <a:r>
              <a:rPr lang="en-US" sz="2400" dirty="0"/>
              <a:t>—</a:t>
            </a:r>
            <a:r>
              <a:rPr lang="en-US" sz="2400" b="1" dirty="0"/>
              <a:t>applying rules of inference directly to the sentences in our knowledge base to construct a proof of the desired sentence without consulting models. </a:t>
            </a:r>
          </a:p>
          <a:p>
            <a:endParaRPr lang="en-US" sz="2400" dirty="0"/>
          </a:p>
          <a:p>
            <a:r>
              <a:rPr lang="en-US" sz="2400" dirty="0"/>
              <a:t>If the number of models is large but the length of the proof is short, then theorem proving can be more efficient than model checking.</a:t>
            </a:r>
          </a:p>
          <a:p>
            <a:endParaRPr lang="en-US" sz="2400" dirty="0"/>
          </a:p>
        </p:txBody>
      </p:sp>
    </p:spTree>
    <p:extLst>
      <p:ext uri="{BB962C8B-B14F-4D97-AF65-F5344CB8AC3E}">
        <p14:creationId xmlns:p14="http://schemas.microsoft.com/office/powerpoint/2010/main" val="3278235831"/>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640F31-6E9B-9293-53CE-60D47D8F0723}"/>
              </a:ext>
            </a:extLst>
          </p:cNvPr>
          <p:cNvSpPr txBox="1"/>
          <p:nvPr/>
        </p:nvSpPr>
        <p:spPr>
          <a:xfrm>
            <a:off x="296092" y="240884"/>
            <a:ext cx="11068594" cy="4832092"/>
          </a:xfrm>
          <a:prstGeom prst="rect">
            <a:avLst/>
          </a:prstGeom>
          <a:noFill/>
        </p:spPr>
        <p:txBody>
          <a:bodyPr wrap="square">
            <a:spAutoFit/>
          </a:bodyPr>
          <a:lstStyle/>
          <a:p>
            <a:r>
              <a:rPr lang="en-US" sz="2800" dirty="0"/>
              <a:t>Additional concepts related to entailment. </a:t>
            </a:r>
          </a:p>
          <a:p>
            <a:endParaRPr lang="en-US" sz="2800" dirty="0"/>
          </a:p>
          <a:p>
            <a:r>
              <a:rPr lang="en-US" sz="2800" dirty="0"/>
              <a:t>1. The first concept is logical equivalence:</a:t>
            </a:r>
          </a:p>
          <a:p>
            <a:endParaRPr lang="en-US" sz="2800" dirty="0"/>
          </a:p>
          <a:p>
            <a:r>
              <a:rPr lang="en-US" sz="2800" dirty="0"/>
              <a:t> Two sentences α and β are logically equivalent if they are true in the same set of models. </a:t>
            </a:r>
          </a:p>
          <a:p>
            <a:endParaRPr lang="en-US" sz="2800" dirty="0"/>
          </a:p>
          <a:p>
            <a:r>
              <a:rPr lang="en-US" sz="2800" dirty="0"/>
              <a:t>We write this as α ≡ β.</a:t>
            </a:r>
          </a:p>
          <a:p>
            <a:endParaRPr lang="en-US" sz="2800" dirty="0"/>
          </a:p>
          <a:p>
            <a:r>
              <a:rPr lang="en-US" sz="2800" dirty="0"/>
              <a:t> For example, we can easily show (using truth tables) that P ∧ Q and Q ∧ P are logically equivalent; other equivalences are shown in Figure 7.11</a:t>
            </a:r>
          </a:p>
        </p:txBody>
      </p:sp>
    </p:spTree>
    <p:extLst>
      <p:ext uri="{BB962C8B-B14F-4D97-AF65-F5344CB8AC3E}">
        <p14:creationId xmlns:p14="http://schemas.microsoft.com/office/powerpoint/2010/main" val="969603250"/>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200D6-F0F7-0124-FAB7-C9C532FCFF29}"/>
              </a:ext>
            </a:extLst>
          </p:cNvPr>
          <p:cNvPicPr>
            <a:picLocks noChangeAspect="1"/>
          </p:cNvPicPr>
          <p:nvPr/>
        </p:nvPicPr>
        <p:blipFill>
          <a:blip r:embed="rId2"/>
          <a:stretch>
            <a:fillRect/>
          </a:stretch>
        </p:blipFill>
        <p:spPr>
          <a:xfrm>
            <a:off x="75927" y="400594"/>
            <a:ext cx="11767729" cy="6165669"/>
          </a:xfrm>
          <a:prstGeom prst="rect">
            <a:avLst/>
          </a:prstGeom>
        </p:spPr>
      </p:pic>
    </p:spTree>
    <p:extLst>
      <p:ext uri="{BB962C8B-B14F-4D97-AF65-F5344CB8AC3E}">
        <p14:creationId xmlns:p14="http://schemas.microsoft.com/office/powerpoint/2010/main" val="216529314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B9FF24-B732-6D6A-3D1E-D26060C6D09C}"/>
              </a:ext>
            </a:extLst>
          </p:cNvPr>
          <p:cNvSpPr txBox="1"/>
          <p:nvPr/>
        </p:nvSpPr>
        <p:spPr>
          <a:xfrm>
            <a:off x="156753" y="480535"/>
            <a:ext cx="11904617"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second concept we will need is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validity.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sentence is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valid if it is true in all models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example, the sentence P ∨ ¬P is valid.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Valid sentences are also known as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tautologies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—they are necessarily true.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Because the sentence True is true in all models, every valid sentence is logically equivalent to True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968339"/>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8329B3-0946-4726-A05A-0B7732BF962D}"/>
              </a:ext>
            </a:extLst>
          </p:cNvPr>
          <p:cNvSpPr txBox="1"/>
          <p:nvPr/>
        </p:nvSpPr>
        <p:spPr>
          <a:xfrm>
            <a:off x="118533" y="0"/>
            <a:ext cx="11294534" cy="6986528"/>
          </a:xfrm>
          <a:prstGeom prst="rect">
            <a:avLst/>
          </a:prstGeom>
          <a:noFill/>
        </p:spPr>
        <p:txBody>
          <a:bodyPr wrap="square">
            <a:spAutoFit/>
          </a:bodyPr>
          <a:lstStyle/>
          <a:p>
            <a:r>
              <a:rPr lang="en-US" sz="2800" dirty="0"/>
              <a:t>3. The final concept we will need is </a:t>
            </a:r>
            <a:r>
              <a:rPr lang="en-US" sz="2800" b="1" dirty="0"/>
              <a:t>satisfiability</a:t>
            </a:r>
            <a:r>
              <a:rPr lang="en-US" sz="2800" dirty="0"/>
              <a:t>. </a:t>
            </a:r>
          </a:p>
          <a:p>
            <a:endParaRPr lang="en-US" sz="2800" dirty="0"/>
          </a:p>
          <a:p>
            <a:r>
              <a:rPr lang="en-US" sz="2800" dirty="0"/>
              <a:t>A sentence is satisfiable </a:t>
            </a:r>
            <a:r>
              <a:rPr lang="en-US" sz="2800" b="1" dirty="0"/>
              <a:t>if it is true in, or satisfied by, some model</a:t>
            </a:r>
            <a:r>
              <a:rPr lang="en-US" sz="2800" dirty="0"/>
              <a:t>.</a:t>
            </a:r>
          </a:p>
          <a:p>
            <a:endParaRPr lang="en-US" sz="2800" dirty="0"/>
          </a:p>
          <a:p>
            <a:r>
              <a:rPr lang="en-US" sz="2800" dirty="0"/>
              <a:t> For example, the knowledge base given earlier, (R1 ∧ R2 ∧ R3 ∧ R4 ∧ R5), is satisfiable because there are three models in which it is true</a:t>
            </a:r>
          </a:p>
          <a:p>
            <a:endParaRPr lang="en-US" sz="2800" dirty="0"/>
          </a:p>
          <a:p>
            <a:r>
              <a:rPr lang="en-US" sz="2800" dirty="0"/>
              <a:t>Satisfiability can be checked by enumerating the possible models until one is found that satisfies the sentence</a:t>
            </a:r>
          </a:p>
          <a:p>
            <a:endParaRPr lang="en-US" sz="2800" dirty="0"/>
          </a:p>
          <a:p>
            <a:r>
              <a:rPr lang="en-US" sz="2800" dirty="0"/>
              <a:t>Validity and satisfiability are of course connected: </a:t>
            </a:r>
          </a:p>
          <a:p>
            <a:r>
              <a:rPr lang="en-US" sz="2800" b="1" dirty="0"/>
              <a:t>α is valid </a:t>
            </a:r>
            <a:r>
              <a:rPr lang="en-US" sz="2800" b="1" dirty="0" err="1"/>
              <a:t>iff</a:t>
            </a:r>
            <a:r>
              <a:rPr lang="en-US" sz="2800" b="1" dirty="0"/>
              <a:t> ¬α is unsatisfiable</a:t>
            </a:r>
            <a:r>
              <a:rPr lang="en-US" sz="2800" dirty="0"/>
              <a:t>; </a:t>
            </a:r>
            <a:r>
              <a:rPr lang="en-US" sz="2800" dirty="0" err="1"/>
              <a:t>contrapositively</a:t>
            </a:r>
            <a:r>
              <a:rPr lang="en-US" sz="2800" dirty="0"/>
              <a:t>, </a:t>
            </a:r>
            <a:r>
              <a:rPr lang="en-US" sz="2800" b="1" dirty="0"/>
              <a:t>α is satisfiable </a:t>
            </a:r>
            <a:r>
              <a:rPr lang="en-US" sz="2800" b="1" dirty="0" err="1"/>
              <a:t>iff</a:t>
            </a:r>
            <a:r>
              <a:rPr lang="en-US" sz="2800" b="1" dirty="0"/>
              <a:t> ¬α is not valid. </a:t>
            </a:r>
          </a:p>
          <a:p>
            <a:endParaRPr lang="en-US" sz="2800" dirty="0"/>
          </a:p>
          <a:p>
            <a:r>
              <a:rPr lang="en-US" sz="2800" dirty="0"/>
              <a:t>We also have the following useful result: </a:t>
            </a:r>
          </a:p>
          <a:p>
            <a:r>
              <a:rPr lang="en-US" sz="2800" b="1" dirty="0"/>
              <a:t>α |= β if and only if the sentence (α ∧ ¬β) is unsatisfiable</a:t>
            </a:r>
            <a:r>
              <a:rPr lang="en-US" dirty="0"/>
              <a:t>.</a:t>
            </a:r>
            <a:endParaRPr lang="en-IN" dirty="0"/>
          </a:p>
        </p:txBody>
      </p:sp>
    </p:spTree>
    <p:extLst>
      <p:ext uri="{BB962C8B-B14F-4D97-AF65-F5344CB8AC3E}">
        <p14:creationId xmlns:p14="http://schemas.microsoft.com/office/powerpoint/2010/main" val="345258108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8424BC-E489-4FB1-934B-624799FD7328}"/>
              </a:ext>
            </a:extLst>
          </p:cNvPr>
          <p:cNvSpPr txBox="1"/>
          <p:nvPr/>
        </p:nvSpPr>
        <p:spPr>
          <a:xfrm>
            <a:off x="76198" y="0"/>
            <a:ext cx="11946467" cy="3385542"/>
          </a:xfrm>
          <a:prstGeom prst="rect">
            <a:avLst/>
          </a:prstGeom>
          <a:noFill/>
        </p:spPr>
        <p:txBody>
          <a:bodyPr wrap="square">
            <a:spAutoFit/>
          </a:bodyPr>
          <a:lstStyle/>
          <a:p>
            <a:r>
              <a:rPr lang="en-IN" sz="2800" b="1" dirty="0"/>
              <a:t>Inference and proofs</a:t>
            </a:r>
          </a:p>
          <a:p>
            <a:endParaRPr lang="en-IN" sz="2800" dirty="0"/>
          </a:p>
          <a:p>
            <a:r>
              <a:rPr lang="en-US" sz="2800" dirty="0"/>
              <a:t>This section covers </a:t>
            </a:r>
            <a:r>
              <a:rPr lang="en-US" sz="2800" b="1" dirty="0"/>
              <a:t>inference rules that can be applied to derive a proof</a:t>
            </a:r>
            <a:r>
              <a:rPr lang="en-US" sz="2800" dirty="0"/>
              <a:t>—a chain of </a:t>
            </a:r>
            <a:r>
              <a:rPr lang="en-US" sz="2800" b="1" dirty="0"/>
              <a:t>conclusions</a:t>
            </a:r>
            <a:r>
              <a:rPr lang="en-US" sz="2800" dirty="0"/>
              <a:t> that leads to the desired goal</a:t>
            </a:r>
          </a:p>
          <a:p>
            <a:endParaRPr lang="en-US" sz="2800" dirty="0"/>
          </a:p>
          <a:p>
            <a:r>
              <a:rPr lang="en-US" sz="2800" dirty="0"/>
              <a:t>1. The best-known rule is called </a:t>
            </a:r>
            <a:r>
              <a:rPr lang="en-US" sz="2800" b="1" dirty="0"/>
              <a:t>Modus Ponens </a:t>
            </a:r>
            <a:r>
              <a:rPr lang="en-US" sz="2800" dirty="0"/>
              <a:t>(Latin for mode that affirms) and is written</a:t>
            </a:r>
          </a:p>
          <a:p>
            <a:endParaRPr lang="en-IN" dirty="0"/>
          </a:p>
        </p:txBody>
      </p:sp>
      <p:pic>
        <p:nvPicPr>
          <p:cNvPr id="5" name="Picture 4">
            <a:extLst>
              <a:ext uri="{FF2B5EF4-FFF2-40B4-BE49-F238E27FC236}">
                <a16:creationId xmlns:a16="http://schemas.microsoft.com/office/drawing/2014/main" id="{DA21BBB1-2010-4220-A800-34FDECCB5FA7}"/>
              </a:ext>
            </a:extLst>
          </p:cNvPr>
          <p:cNvPicPr>
            <a:picLocks noChangeAspect="1"/>
          </p:cNvPicPr>
          <p:nvPr/>
        </p:nvPicPr>
        <p:blipFill>
          <a:blip r:embed="rId2"/>
          <a:stretch>
            <a:fillRect/>
          </a:stretch>
        </p:blipFill>
        <p:spPr>
          <a:xfrm>
            <a:off x="3320379" y="2675937"/>
            <a:ext cx="2029108" cy="571580"/>
          </a:xfrm>
          <a:prstGeom prst="rect">
            <a:avLst/>
          </a:prstGeom>
        </p:spPr>
      </p:pic>
      <p:sp>
        <p:nvSpPr>
          <p:cNvPr id="7" name="TextBox 6">
            <a:extLst>
              <a:ext uri="{FF2B5EF4-FFF2-40B4-BE49-F238E27FC236}">
                <a16:creationId xmlns:a16="http://schemas.microsoft.com/office/drawing/2014/main" id="{39840ADF-BA9D-4D31-B045-59D0E47000A9}"/>
              </a:ext>
            </a:extLst>
          </p:cNvPr>
          <p:cNvSpPr txBox="1"/>
          <p:nvPr/>
        </p:nvSpPr>
        <p:spPr>
          <a:xfrm>
            <a:off x="59267" y="3206309"/>
            <a:ext cx="12073466" cy="1569660"/>
          </a:xfrm>
          <a:prstGeom prst="rect">
            <a:avLst/>
          </a:prstGeom>
          <a:noFill/>
        </p:spPr>
        <p:txBody>
          <a:bodyPr wrap="square">
            <a:spAutoFit/>
          </a:bodyPr>
          <a:lstStyle/>
          <a:p>
            <a:r>
              <a:rPr lang="en-US" sz="2400" dirty="0"/>
              <a:t>Whenever any sentences of the form α ⇒ β and α are given, then the sentence β can be inferred. </a:t>
            </a:r>
          </a:p>
          <a:p>
            <a:r>
              <a:rPr lang="en-US" sz="2400" dirty="0"/>
              <a:t>For example, if (</a:t>
            </a:r>
            <a:r>
              <a:rPr lang="en-US" sz="2400" dirty="0" err="1"/>
              <a:t>WumpusAhead</a:t>
            </a:r>
            <a:r>
              <a:rPr lang="en-US" sz="2400" dirty="0"/>
              <a:t> ∧</a:t>
            </a:r>
            <a:r>
              <a:rPr lang="en-US" sz="2400" dirty="0" err="1"/>
              <a:t>WumpusAlive</a:t>
            </a:r>
            <a:r>
              <a:rPr lang="en-US" sz="2400" dirty="0"/>
              <a:t>) ⇒ Shoot and (</a:t>
            </a:r>
            <a:r>
              <a:rPr lang="en-US" sz="2400" dirty="0" err="1"/>
              <a:t>WumpusAhead</a:t>
            </a:r>
            <a:r>
              <a:rPr lang="en-US" sz="2400" dirty="0"/>
              <a:t> ∧ </a:t>
            </a:r>
            <a:r>
              <a:rPr lang="en-US" sz="2400" dirty="0" err="1"/>
              <a:t>WumpusAlive</a:t>
            </a:r>
            <a:r>
              <a:rPr lang="en-US" sz="2400" dirty="0"/>
              <a:t>) are given, then Shoot can be inferred</a:t>
            </a:r>
            <a:endParaRPr lang="en-IN" sz="2400" dirty="0"/>
          </a:p>
        </p:txBody>
      </p:sp>
      <p:sp>
        <p:nvSpPr>
          <p:cNvPr id="9" name="TextBox 8">
            <a:extLst>
              <a:ext uri="{FF2B5EF4-FFF2-40B4-BE49-F238E27FC236}">
                <a16:creationId xmlns:a16="http://schemas.microsoft.com/office/drawing/2014/main" id="{FEF4E10E-7BB8-44D9-8C76-8F6C9C304811}"/>
              </a:ext>
            </a:extLst>
          </p:cNvPr>
          <p:cNvSpPr txBox="1"/>
          <p:nvPr/>
        </p:nvSpPr>
        <p:spPr>
          <a:xfrm>
            <a:off x="59267" y="4916956"/>
            <a:ext cx="12285133" cy="1815882"/>
          </a:xfrm>
          <a:prstGeom prst="rect">
            <a:avLst/>
          </a:prstGeom>
          <a:noFill/>
        </p:spPr>
        <p:txBody>
          <a:bodyPr wrap="square">
            <a:spAutoFit/>
          </a:bodyPr>
          <a:lstStyle/>
          <a:p>
            <a:pPr marL="342900" indent="-342900">
              <a:buAutoNum type="arabicPeriod" startAt="2"/>
            </a:pPr>
            <a:r>
              <a:rPr lang="en-US" sz="2800" dirty="0"/>
              <a:t>Another useful inference rule is </a:t>
            </a:r>
            <a:r>
              <a:rPr lang="en-US" sz="2800" b="1" dirty="0"/>
              <a:t>And-Elimination</a:t>
            </a:r>
            <a:r>
              <a:rPr lang="en-US" sz="2800" dirty="0"/>
              <a:t>, which says that, from a conjunction, any of the conjuncts can be inferred: α ∧ β/ α . </a:t>
            </a:r>
          </a:p>
          <a:p>
            <a:pPr marL="342900" indent="-342900">
              <a:buAutoNum type="arabicPeriod" startAt="2"/>
            </a:pPr>
            <a:endParaRPr lang="en-US" sz="2800" dirty="0"/>
          </a:p>
          <a:p>
            <a:r>
              <a:rPr lang="en-US" sz="2800" dirty="0"/>
              <a:t>For example, from (</a:t>
            </a:r>
            <a:r>
              <a:rPr lang="en-US" sz="2800" dirty="0" err="1"/>
              <a:t>WumpusAhead</a:t>
            </a:r>
            <a:r>
              <a:rPr lang="en-US" sz="2800" dirty="0"/>
              <a:t> ∧ </a:t>
            </a:r>
            <a:r>
              <a:rPr lang="en-US" sz="2800" dirty="0" err="1"/>
              <a:t>WumpusAlive</a:t>
            </a:r>
            <a:r>
              <a:rPr lang="en-US" sz="2800" dirty="0"/>
              <a:t>), </a:t>
            </a:r>
            <a:r>
              <a:rPr lang="en-US" sz="2800" dirty="0" err="1"/>
              <a:t>WumpusAlive</a:t>
            </a:r>
            <a:r>
              <a:rPr lang="en-US" sz="2800" dirty="0"/>
              <a:t> can be inferred</a:t>
            </a:r>
            <a:endParaRPr lang="en-IN" sz="2800" dirty="0"/>
          </a:p>
        </p:txBody>
      </p:sp>
    </p:spTree>
    <p:extLst>
      <p:ext uri="{BB962C8B-B14F-4D97-AF65-F5344CB8AC3E}">
        <p14:creationId xmlns:p14="http://schemas.microsoft.com/office/powerpoint/2010/main" val="165188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88930" y="33019"/>
            <a:ext cx="1016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3</a:t>
            </a:r>
            <a:endParaRPr sz="1200">
              <a:latin typeface="Times New Roman"/>
              <a:cs typeface="Times New Roman"/>
            </a:endParaRPr>
          </a:p>
        </p:txBody>
      </p:sp>
      <p:sp>
        <p:nvSpPr>
          <p:cNvPr id="3" name="object 3"/>
          <p:cNvSpPr txBox="1">
            <a:spLocks noGrp="1"/>
          </p:cNvSpPr>
          <p:nvPr>
            <p:ph type="title"/>
          </p:nvPr>
        </p:nvSpPr>
        <p:spPr>
          <a:xfrm>
            <a:off x="1601469" y="290829"/>
            <a:ext cx="1181100" cy="513080"/>
          </a:xfrm>
          <a:prstGeom prst="rect">
            <a:avLst/>
          </a:prstGeom>
        </p:spPr>
        <p:txBody>
          <a:bodyPr vert="horz" wrap="square" lIns="0" tIns="12700" rIns="0" bIns="0" rtlCol="0" anchor="ctr">
            <a:spAutoFit/>
          </a:bodyPr>
          <a:lstStyle/>
          <a:p>
            <a:pPr marL="12700">
              <a:lnSpc>
                <a:spcPct val="100000"/>
              </a:lnSpc>
              <a:spcBef>
                <a:spcPts val="100"/>
              </a:spcBef>
            </a:pPr>
            <a:r>
              <a:rPr sz="3200" spc="5" dirty="0"/>
              <a:t>A</a:t>
            </a:r>
            <a:r>
              <a:rPr sz="3200" dirty="0"/>
              <a:t>g</a:t>
            </a:r>
            <a:r>
              <a:rPr sz="3200" spc="5" dirty="0"/>
              <a:t>e</a:t>
            </a:r>
            <a:r>
              <a:rPr sz="3200" dirty="0"/>
              <a:t>n</a:t>
            </a:r>
            <a:r>
              <a:rPr sz="3200" spc="10" dirty="0"/>
              <a:t>t</a:t>
            </a:r>
            <a:r>
              <a:rPr sz="3200" dirty="0"/>
              <a:t>s</a:t>
            </a:r>
            <a:endParaRPr sz="3200"/>
          </a:p>
        </p:txBody>
      </p:sp>
      <p:sp>
        <p:nvSpPr>
          <p:cNvPr id="4" name="object 4"/>
          <p:cNvSpPr txBox="1"/>
          <p:nvPr/>
        </p:nvSpPr>
        <p:spPr>
          <a:xfrm>
            <a:off x="1635760" y="935778"/>
            <a:ext cx="8417560" cy="2042795"/>
          </a:xfrm>
          <a:prstGeom prst="rect">
            <a:avLst/>
          </a:prstGeom>
        </p:spPr>
        <p:txBody>
          <a:bodyPr vert="horz" wrap="square" lIns="0" tIns="58419" rIns="0" bIns="0" rtlCol="0">
            <a:spAutoFit/>
          </a:bodyPr>
          <a:lstStyle/>
          <a:p>
            <a:pPr marL="351790" indent="-339090">
              <a:spcBef>
                <a:spcPts val="459"/>
              </a:spcBef>
              <a:buChar char="•"/>
              <a:tabLst>
                <a:tab pos="351155" algn="l"/>
                <a:tab pos="351790" algn="l"/>
              </a:tabLst>
            </a:pPr>
            <a:r>
              <a:rPr sz="2800" spc="-5" dirty="0">
                <a:latin typeface="Times New Roman"/>
                <a:cs typeface="Times New Roman"/>
              </a:rPr>
              <a:t>An </a:t>
            </a:r>
            <a:r>
              <a:rPr sz="2800" spc="-5" dirty="0">
                <a:solidFill>
                  <a:srgbClr val="FF0000"/>
                </a:solidFill>
                <a:latin typeface="Times New Roman"/>
                <a:cs typeface="Times New Roman"/>
              </a:rPr>
              <a:t>agent </a:t>
            </a:r>
            <a:r>
              <a:rPr sz="2800" dirty="0">
                <a:latin typeface="Times New Roman"/>
                <a:cs typeface="Times New Roman"/>
              </a:rPr>
              <a:t>is</a:t>
            </a:r>
            <a:r>
              <a:rPr sz="2800" spc="-10" dirty="0">
                <a:latin typeface="Times New Roman"/>
                <a:cs typeface="Times New Roman"/>
              </a:rPr>
              <a:t> </a:t>
            </a:r>
            <a:r>
              <a:rPr sz="2800" dirty="0">
                <a:latin typeface="Times New Roman"/>
                <a:cs typeface="Times New Roman"/>
              </a:rPr>
              <a:t>anything</a:t>
            </a:r>
            <a:r>
              <a:rPr sz="2800" spc="-5" dirty="0">
                <a:latin typeface="Times New Roman"/>
                <a:cs typeface="Times New Roman"/>
              </a:rPr>
              <a:t> that</a:t>
            </a:r>
            <a:r>
              <a:rPr sz="2800" spc="-15" dirty="0">
                <a:latin typeface="Times New Roman"/>
                <a:cs typeface="Times New Roman"/>
              </a:rPr>
              <a:t> </a:t>
            </a:r>
            <a:r>
              <a:rPr sz="2800" spc="-10" dirty="0">
                <a:latin typeface="Times New Roman"/>
                <a:cs typeface="Times New Roman"/>
              </a:rPr>
              <a:t>can</a:t>
            </a:r>
            <a:r>
              <a:rPr sz="2800" dirty="0">
                <a:latin typeface="Times New Roman"/>
                <a:cs typeface="Times New Roman"/>
              </a:rPr>
              <a:t> </a:t>
            </a:r>
            <a:r>
              <a:rPr sz="2800" spc="5" dirty="0">
                <a:latin typeface="Times New Roman"/>
                <a:cs typeface="Times New Roman"/>
              </a:rPr>
              <a:t>be</a:t>
            </a:r>
            <a:r>
              <a:rPr sz="2800" spc="-20" dirty="0">
                <a:latin typeface="Times New Roman"/>
                <a:cs typeface="Times New Roman"/>
              </a:rPr>
              <a:t> </a:t>
            </a:r>
            <a:r>
              <a:rPr sz="2800" spc="-5" dirty="0">
                <a:latin typeface="Times New Roman"/>
                <a:cs typeface="Times New Roman"/>
              </a:rPr>
              <a:t>viewed as</a:t>
            </a:r>
            <a:endParaRPr sz="2800">
              <a:latin typeface="Times New Roman"/>
              <a:cs typeface="Times New Roman"/>
            </a:endParaRPr>
          </a:p>
          <a:p>
            <a:pPr marL="751840" lvl="1" indent="-281940">
              <a:spcBef>
                <a:spcPts val="310"/>
              </a:spcBef>
              <a:buClr>
                <a:srgbClr val="000000"/>
              </a:buClr>
              <a:buChar char="–"/>
              <a:tabLst>
                <a:tab pos="751205" algn="l"/>
                <a:tab pos="751840" algn="l"/>
              </a:tabLst>
            </a:pPr>
            <a:r>
              <a:rPr sz="2400" dirty="0">
                <a:solidFill>
                  <a:srgbClr val="FF0000"/>
                </a:solidFill>
                <a:latin typeface="Times New Roman"/>
                <a:cs typeface="Times New Roman"/>
              </a:rPr>
              <a:t>perceiving</a:t>
            </a:r>
            <a:r>
              <a:rPr sz="2400" spc="-10" dirty="0">
                <a:solidFill>
                  <a:srgbClr val="FF0000"/>
                </a:solidFill>
                <a:latin typeface="Times New Roman"/>
                <a:cs typeface="Times New Roman"/>
              </a:rPr>
              <a:t> </a:t>
            </a:r>
            <a:r>
              <a:rPr sz="2400" dirty="0">
                <a:latin typeface="Times New Roman"/>
                <a:cs typeface="Times New Roman"/>
              </a:rPr>
              <a:t>its</a:t>
            </a:r>
            <a:r>
              <a:rPr sz="2400" spc="-10" dirty="0">
                <a:latin typeface="Times New Roman"/>
                <a:cs typeface="Times New Roman"/>
              </a:rPr>
              <a:t> </a:t>
            </a:r>
            <a:r>
              <a:rPr sz="2400" spc="-5" dirty="0">
                <a:solidFill>
                  <a:srgbClr val="FF0000"/>
                </a:solidFill>
                <a:latin typeface="Times New Roman"/>
                <a:cs typeface="Times New Roman"/>
              </a:rPr>
              <a:t>environment </a:t>
            </a:r>
            <a:r>
              <a:rPr sz="2400" dirty="0">
                <a:latin typeface="Times New Roman"/>
                <a:cs typeface="Times New Roman"/>
              </a:rPr>
              <a:t>through</a:t>
            </a:r>
            <a:r>
              <a:rPr sz="2400" spc="-5" dirty="0">
                <a:latin typeface="Times New Roman"/>
                <a:cs typeface="Times New Roman"/>
              </a:rPr>
              <a:t> </a:t>
            </a:r>
            <a:r>
              <a:rPr sz="2400" dirty="0">
                <a:solidFill>
                  <a:srgbClr val="FF0000"/>
                </a:solidFill>
                <a:latin typeface="Times New Roman"/>
                <a:cs typeface="Times New Roman"/>
              </a:rPr>
              <a:t>sensors </a:t>
            </a:r>
            <a:r>
              <a:rPr sz="2400" spc="-5" dirty="0">
                <a:latin typeface="Times New Roman"/>
                <a:cs typeface="Times New Roman"/>
              </a:rPr>
              <a:t>and</a:t>
            </a:r>
            <a:endParaRPr sz="2400">
              <a:latin typeface="Times New Roman"/>
              <a:cs typeface="Times New Roman"/>
            </a:endParaRPr>
          </a:p>
          <a:p>
            <a:pPr marL="751840" lvl="1" indent="-281940">
              <a:spcBef>
                <a:spcPts val="310"/>
              </a:spcBef>
              <a:buClr>
                <a:srgbClr val="000000"/>
              </a:buClr>
              <a:buChar char="–"/>
              <a:tabLst>
                <a:tab pos="751205" algn="l"/>
                <a:tab pos="751840" algn="l"/>
              </a:tabLst>
            </a:pPr>
            <a:r>
              <a:rPr sz="2400" dirty="0">
                <a:solidFill>
                  <a:srgbClr val="FF0000"/>
                </a:solidFill>
                <a:latin typeface="Times New Roman"/>
                <a:cs typeface="Times New Roman"/>
              </a:rPr>
              <a:t>acting</a:t>
            </a:r>
            <a:r>
              <a:rPr sz="2400" spc="-15" dirty="0">
                <a:solidFill>
                  <a:srgbClr val="FF0000"/>
                </a:solidFill>
                <a:latin typeface="Times New Roman"/>
                <a:cs typeface="Times New Roman"/>
              </a:rPr>
              <a:t> </a:t>
            </a:r>
            <a:r>
              <a:rPr sz="2400" dirty="0">
                <a:latin typeface="Times New Roman"/>
                <a:cs typeface="Times New Roman"/>
              </a:rPr>
              <a:t>upon</a:t>
            </a:r>
            <a:r>
              <a:rPr sz="2400" spc="-15" dirty="0">
                <a:latin typeface="Times New Roman"/>
                <a:cs typeface="Times New Roman"/>
              </a:rPr>
              <a:t> </a:t>
            </a:r>
            <a:r>
              <a:rPr sz="2400" dirty="0">
                <a:latin typeface="Times New Roman"/>
                <a:cs typeface="Times New Roman"/>
              </a:rPr>
              <a:t>that </a:t>
            </a:r>
            <a:r>
              <a:rPr sz="2400" spc="-5" dirty="0">
                <a:latin typeface="Times New Roman"/>
                <a:cs typeface="Times New Roman"/>
              </a:rPr>
              <a:t>environment </a:t>
            </a:r>
            <a:r>
              <a:rPr sz="2400" dirty="0">
                <a:latin typeface="Times New Roman"/>
                <a:cs typeface="Times New Roman"/>
              </a:rPr>
              <a:t>through</a:t>
            </a:r>
            <a:r>
              <a:rPr sz="2400" spc="-10" dirty="0">
                <a:latin typeface="Times New Roman"/>
                <a:cs typeface="Times New Roman"/>
              </a:rPr>
              <a:t> </a:t>
            </a:r>
            <a:r>
              <a:rPr sz="2400" dirty="0">
                <a:solidFill>
                  <a:srgbClr val="FF0000"/>
                </a:solidFill>
                <a:latin typeface="Times New Roman"/>
                <a:cs typeface="Times New Roman"/>
              </a:rPr>
              <a:t>actuators</a:t>
            </a:r>
            <a:endParaRPr sz="2400">
              <a:latin typeface="Times New Roman"/>
              <a:cs typeface="Times New Roman"/>
            </a:endParaRPr>
          </a:p>
          <a:p>
            <a:pPr marL="751840" marR="5080" lvl="1" indent="-281940">
              <a:lnSpc>
                <a:spcPts val="2590"/>
              </a:lnSpc>
              <a:spcBef>
                <a:spcPts val="640"/>
              </a:spcBef>
              <a:buChar char="–"/>
              <a:tabLst>
                <a:tab pos="751205" algn="l"/>
                <a:tab pos="751840" algn="l"/>
              </a:tabLst>
            </a:pPr>
            <a:r>
              <a:rPr sz="2400" spc="-5" dirty="0">
                <a:latin typeface="Times New Roman"/>
                <a:cs typeface="Times New Roman"/>
              </a:rPr>
              <a:t>Assumption: Every </a:t>
            </a:r>
            <a:r>
              <a:rPr sz="2400" dirty="0">
                <a:latin typeface="Times New Roman"/>
                <a:cs typeface="Times New Roman"/>
              </a:rPr>
              <a:t>agent can perceive its </a:t>
            </a:r>
            <a:r>
              <a:rPr sz="2400" spc="-5" dirty="0">
                <a:latin typeface="Times New Roman"/>
                <a:cs typeface="Times New Roman"/>
              </a:rPr>
              <a:t>own </a:t>
            </a:r>
            <a:r>
              <a:rPr sz="2400" dirty="0">
                <a:latin typeface="Times New Roman"/>
                <a:cs typeface="Times New Roman"/>
              </a:rPr>
              <a:t>actions (but not </a:t>
            </a:r>
            <a:r>
              <a:rPr sz="2400" spc="-585" dirty="0">
                <a:latin typeface="Times New Roman"/>
                <a:cs typeface="Times New Roman"/>
              </a:rPr>
              <a:t> </a:t>
            </a:r>
            <a:r>
              <a:rPr sz="2400" spc="-5" dirty="0">
                <a:latin typeface="Times New Roman"/>
                <a:cs typeface="Times New Roman"/>
              </a:rPr>
              <a:t>always</a:t>
            </a:r>
            <a:r>
              <a:rPr sz="2400" dirty="0">
                <a:latin typeface="Times New Roman"/>
                <a:cs typeface="Times New Roman"/>
              </a:rPr>
              <a:t> the </a:t>
            </a:r>
            <a:r>
              <a:rPr sz="2400" spc="-5" dirty="0">
                <a:latin typeface="Times New Roman"/>
                <a:cs typeface="Times New Roman"/>
              </a:rPr>
              <a:t>effects)</a:t>
            </a:r>
            <a:endParaRPr sz="2400">
              <a:latin typeface="Times New Roman"/>
              <a:cs typeface="Times New Roman"/>
            </a:endParaRPr>
          </a:p>
        </p:txBody>
      </p:sp>
      <p:pic>
        <p:nvPicPr>
          <p:cNvPr id="5" name="object 5"/>
          <p:cNvPicPr/>
          <p:nvPr/>
        </p:nvPicPr>
        <p:blipFill>
          <a:blip r:embed="rId2" cstate="print"/>
          <a:stretch>
            <a:fillRect/>
          </a:stretch>
        </p:blipFill>
        <p:spPr>
          <a:xfrm>
            <a:off x="3276600" y="3564567"/>
            <a:ext cx="5029200" cy="2152027"/>
          </a:xfrm>
          <a:prstGeom prst="rect">
            <a:avLst/>
          </a:prstGeom>
        </p:spPr>
      </p:pic>
      <p:sp>
        <p:nvSpPr>
          <p:cNvPr id="6" name="object 6"/>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7" name="object 7"/>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563917-8AE9-401A-A967-176C78D7B910}"/>
              </a:ext>
            </a:extLst>
          </p:cNvPr>
          <p:cNvSpPr txBox="1"/>
          <p:nvPr/>
        </p:nvSpPr>
        <p:spPr>
          <a:xfrm>
            <a:off x="143932" y="511370"/>
            <a:ext cx="11743268" cy="2246769"/>
          </a:xfrm>
          <a:prstGeom prst="rect">
            <a:avLst/>
          </a:prstGeom>
          <a:noFill/>
        </p:spPr>
        <p:txBody>
          <a:bodyPr wrap="square">
            <a:spAutoFit/>
          </a:bodyPr>
          <a:lstStyle/>
          <a:p>
            <a:pPr marL="514350" indent="-514350">
              <a:buAutoNum type="arabicPeriod" startAt="3"/>
            </a:pPr>
            <a:r>
              <a:rPr lang="en-US" sz="2800" dirty="0"/>
              <a:t>All of the logical equivalences in Figure 7.11 can be used as inference rules. </a:t>
            </a:r>
          </a:p>
          <a:p>
            <a:endParaRPr lang="en-US" sz="2800" dirty="0"/>
          </a:p>
          <a:p>
            <a:r>
              <a:rPr lang="en-US" sz="2800" dirty="0"/>
              <a:t>For example, the equivalence for biconditional elimination yields the two inference rules</a:t>
            </a:r>
          </a:p>
          <a:p>
            <a:endParaRPr lang="en-US" sz="2800" dirty="0"/>
          </a:p>
        </p:txBody>
      </p:sp>
      <p:pic>
        <p:nvPicPr>
          <p:cNvPr id="5" name="Picture 4">
            <a:extLst>
              <a:ext uri="{FF2B5EF4-FFF2-40B4-BE49-F238E27FC236}">
                <a16:creationId xmlns:a16="http://schemas.microsoft.com/office/drawing/2014/main" id="{8453D432-EBC8-4FF5-98C5-D8566F65A9FD}"/>
              </a:ext>
            </a:extLst>
          </p:cNvPr>
          <p:cNvPicPr>
            <a:picLocks noChangeAspect="1"/>
          </p:cNvPicPr>
          <p:nvPr/>
        </p:nvPicPr>
        <p:blipFill>
          <a:blip r:embed="rId2"/>
          <a:stretch>
            <a:fillRect/>
          </a:stretch>
        </p:blipFill>
        <p:spPr>
          <a:xfrm>
            <a:off x="2661758" y="2790735"/>
            <a:ext cx="6868484" cy="1740013"/>
          </a:xfrm>
          <a:prstGeom prst="rect">
            <a:avLst/>
          </a:prstGeom>
        </p:spPr>
      </p:pic>
    </p:spTree>
    <p:extLst>
      <p:ext uri="{BB962C8B-B14F-4D97-AF65-F5344CB8AC3E}">
        <p14:creationId xmlns:p14="http://schemas.microsoft.com/office/powerpoint/2010/main" val="1372338391"/>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9B36CD-3DCD-4F9C-8FF6-833D2D0071A2}"/>
              </a:ext>
            </a:extLst>
          </p:cNvPr>
          <p:cNvSpPr txBox="1"/>
          <p:nvPr/>
        </p:nvSpPr>
        <p:spPr>
          <a:xfrm>
            <a:off x="0" y="0"/>
            <a:ext cx="12234333" cy="6863417"/>
          </a:xfrm>
          <a:prstGeom prst="rect">
            <a:avLst/>
          </a:prstGeom>
          <a:noFill/>
        </p:spPr>
        <p:txBody>
          <a:bodyPr wrap="square">
            <a:spAutoFit/>
          </a:bodyPr>
          <a:lstStyle/>
          <a:p>
            <a:r>
              <a:rPr lang="en-US" sz="2400" dirty="0"/>
              <a:t>Let us see how these inference rules and equivalences can be used in the </a:t>
            </a:r>
            <a:r>
              <a:rPr lang="en-US" sz="2400" dirty="0" err="1"/>
              <a:t>wumpus</a:t>
            </a:r>
            <a:r>
              <a:rPr lang="en-US" sz="2400" dirty="0"/>
              <a:t> world.</a:t>
            </a:r>
          </a:p>
          <a:p>
            <a:endParaRPr lang="en-US" sz="2400" dirty="0"/>
          </a:p>
          <a:p>
            <a:r>
              <a:rPr lang="en-US" sz="2400" dirty="0"/>
              <a:t>We start with the knowledge base containing R1 through R5 and show </a:t>
            </a:r>
            <a:r>
              <a:rPr lang="en-US" sz="2400" b="1" dirty="0"/>
              <a:t>how to prove ¬P1,2</a:t>
            </a:r>
            <a:r>
              <a:rPr lang="en-US" sz="2400" dirty="0"/>
              <a:t>,  that is, </a:t>
            </a:r>
            <a:r>
              <a:rPr lang="en-US" sz="2400" b="1" dirty="0"/>
              <a:t>there is no pit in [1,2]. </a:t>
            </a:r>
          </a:p>
          <a:p>
            <a:r>
              <a:rPr lang="pt-BR" sz="2000" i="1" dirty="0"/>
              <a:t>R1 : ¬P1,1</a:t>
            </a:r>
          </a:p>
          <a:p>
            <a:r>
              <a:rPr lang="pt-BR" sz="2000" i="1" dirty="0"/>
              <a:t>R2 : B1,1 ⇔ (P1,2 ∨ P2,1) .</a:t>
            </a:r>
          </a:p>
          <a:p>
            <a:r>
              <a:rPr lang="pt-BR" sz="2000" i="1" dirty="0"/>
              <a:t>R3 : B2,1 ⇔ (P1,1 ∨ P2,2 ∨ P3,1) </a:t>
            </a:r>
          </a:p>
          <a:p>
            <a:r>
              <a:rPr lang="pt-BR" sz="2000" i="1" dirty="0"/>
              <a:t>R4 : ¬B1,1 .</a:t>
            </a:r>
          </a:p>
          <a:p>
            <a:r>
              <a:rPr lang="pt-BR" sz="2000" i="1" dirty="0"/>
              <a:t>R5 : B2,1.</a:t>
            </a:r>
          </a:p>
          <a:p>
            <a:endParaRPr lang="pt-BR" sz="2400" dirty="0"/>
          </a:p>
          <a:p>
            <a:r>
              <a:rPr lang="en-US" sz="2400" dirty="0"/>
              <a:t>First, we apply biconditional elimination to R2 to obtain</a:t>
            </a:r>
          </a:p>
          <a:p>
            <a:r>
              <a:rPr lang="en-US" sz="2400" dirty="0"/>
              <a:t>R6 : (B1,1 ⇒ (P1,2 ∨ P2,1)) ∧ ((P1,2 ∨ P2,1) ⇒ B1,1) .</a:t>
            </a:r>
          </a:p>
          <a:p>
            <a:endParaRPr lang="en-US" sz="2400" dirty="0"/>
          </a:p>
          <a:p>
            <a:r>
              <a:rPr lang="en-US" sz="2400" dirty="0"/>
              <a:t>Then we apply And-Elimination to R6 to obtain</a:t>
            </a:r>
          </a:p>
          <a:p>
            <a:r>
              <a:rPr lang="en-US" sz="2400" dirty="0"/>
              <a:t>R7 : ((P1,2 ∨ P2,1) ⇒ B1,1) .</a:t>
            </a:r>
          </a:p>
          <a:p>
            <a:endParaRPr lang="en-US" sz="2400" dirty="0"/>
          </a:p>
          <a:p>
            <a:r>
              <a:rPr lang="en-US" sz="2400" dirty="0"/>
              <a:t>Logical equivalence for contrapositives gives</a:t>
            </a:r>
          </a:p>
          <a:p>
            <a:r>
              <a:rPr lang="en-US" sz="2400" dirty="0"/>
              <a:t>R8 : (¬B1,1 ⇒ ¬(P1,2 ∨ P2,1)) .</a:t>
            </a:r>
          </a:p>
          <a:p>
            <a:endParaRPr lang="en-US" sz="2800" dirty="0"/>
          </a:p>
        </p:txBody>
      </p:sp>
      <p:cxnSp>
        <p:nvCxnSpPr>
          <p:cNvPr id="5" name="Straight Connector 4">
            <a:extLst>
              <a:ext uri="{FF2B5EF4-FFF2-40B4-BE49-F238E27FC236}">
                <a16:creationId xmlns:a16="http://schemas.microsoft.com/office/drawing/2014/main" id="{5F575BAE-5C8B-42A2-BB9C-0C4BC38F4DCE}"/>
              </a:ext>
            </a:extLst>
          </p:cNvPr>
          <p:cNvCxnSpPr>
            <a:cxnSpLocks/>
          </p:cNvCxnSpPr>
          <p:nvPr/>
        </p:nvCxnSpPr>
        <p:spPr>
          <a:xfrm>
            <a:off x="6908800" y="1464733"/>
            <a:ext cx="76200" cy="5393267"/>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012C9EF-D6EA-45BC-A94A-32CAC15C4209}"/>
              </a:ext>
            </a:extLst>
          </p:cNvPr>
          <p:cNvSpPr txBox="1"/>
          <p:nvPr/>
        </p:nvSpPr>
        <p:spPr>
          <a:xfrm>
            <a:off x="6985000" y="1981200"/>
            <a:ext cx="5207000" cy="4893647"/>
          </a:xfrm>
          <a:prstGeom prst="rect">
            <a:avLst/>
          </a:prstGeom>
          <a:noFill/>
        </p:spPr>
        <p:txBody>
          <a:bodyPr wrap="square" rtlCol="0">
            <a:spAutoFit/>
          </a:bodyPr>
          <a:lstStyle/>
          <a:p>
            <a:r>
              <a:rPr lang="en-US" sz="2400" dirty="0"/>
              <a:t>Now we can apply Modus Ponens with R8 and the percept R4 (i.e., ¬B1,1), to obtain</a:t>
            </a:r>
          </a:p>
          <a:p>
            <a:endParaRPr lang="en-US" sz="2400" dirty="0"/>
          </a:p>
          <a:p>
            <a:r>
              <a:rPr lang="en-US" sz="2400" dirty="0"/>
              <a:t>R9 : ¬(P1,2 ∨ P2,1) .</a:t>
            </a:r>
          </a:p>
          <a:p>
            <a:endParaRPr lang="en-US" sz="2400" dirty="0"/>
          </a:p>
          <a:p>
            <a:r>
              <a:rPr lang="en-US" sz="2400" dirty="0"/>
              <a:t>Finally, we apply De Morgan’s rule, giving the conclusion</a:t>
            </a:r>
          </a:p>
          <a:p>
            <a:endParaRPr lang="en-US" sz="2400" dirty="0"/>
          </a:p>
          <a:p>
            <a:r>
              <a:rPr lang="en-US" sz="2400" dirty="0"/>
              <a:t>R10 : ¬P1,2 ∧ ¬P2,1 .</a:t>
            </a:r>
          </a:p>
          <a:p>
            <a:endParaRPr lang="en-US" sz="2400" dirty="0"/>
          </a:p>
          <a:p>
            <a:r>
              <a:rPr lang="en-US" sz="2400" dirty="0"/>
              <a:t>That is, neither [1,2] nor [2,1] contains a pit.</a:t>
            </a:r>
          </a:p>
        </p:txBody>
      </p:sp>
    </p:spTree>
    <p:extLst>
      <p:ext uri="{BB962C8B-B14F-4D97-AF65-F5344CB8AC3E}">
        <p14:creationId xmlns:p14="http://schemas.microsoft.com/office/powerpoint/2010/main" val="2617991992"/>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DC2362-36F1-4B3C-A93D-25F1C052AF1D}"/>
              </a:ext>
            </a:extLst>
          </p:cNvPr>
          <p:cNvSpPr txBox="1"/>
          <p:nvPr/>
        </p:nvSpPr>
        <p:spPr>
          <a:xfrm>
            <a:off x="228599" y="705472"/>
            <a:ext cx="11836401" cy="5262979"/>
          </a:xfrm>
          <a:prstGeom prst="rect">
            <a:avLst/>
          </a:prstGeom>
          <a:noFill/>
        </p:spPr>
        <p:txBody>
          <a:bodyPr wrap="square">
            <a:spAutoFit/>
          </a:bodyPr>
          <a:lstStyle/>
          <a:p>
            <a:r>
              <a:rPr lang="en-US" sz="2800" dirty="0"/>
              <a:t>we can also apply any of the search algorithms in to find a sequence of steps that constitutes a proof. </a:t>
            </a:r>
          </a:p>
          <a:p>
            <a:endParaRPr lang="en-US" sz="2800" dirty="0"/>
          </a:p>
          <a:p>
            <a:r>
              <a:rPr lang="en-US" sz="2800" dirty="0"/>
              <a:t>We just need to define a proof problem as follows</a:t>
            </a:r>
          </a:p>
          <a:p>
            <a:endParaRPr lang="en-US" sz="2800" dirty="0"/>
          </a:p>
          <a:p>
            <a:endParaRPr lang="en-US" sz="2800" dirty="0"/>
          </a:p>
          <a:p>
            <a:pPr marL="285750" indent="-285750">
              <a:buFont typeface="Arial" panose="020B0604020202020204" pitchFamily="34" charset="0"/>
              <a:buChar char="•"/>
            </a:pPr>
            <a:r>
              <a:rPr lang="en-US" sz="2800" dirty="0"/>
              <a:t>INITIAL STATE: the initial knowledge base.</a:t>
            </a:r>
          </a:p>
          <a:p>
            <a:r>
              <a:rPr lang="en-US" sz="2800" dirty="0"/>
              <a:t>• ACTIONS: the set of actions consists of all the inference rules applied to all the sentences that match the top half of the inference rule.</a:t>
            </a:r>
          </a:p>
          <a:p>
            <a:r>
              <a:rPr lang="en-US" sz="2800" dirty="0"/>
              <a:t>• RESULT: the result of an action is to add the sentence in the bottom half of the inference rule.</a:t>
            </a:r>
          </a:p>
          <a:p>
            <a:r>
              <a:rPr lang="en-US" sz="2800" dirty="0"/>
              <a:t>• GOAL: the goal is a state that contains the sentence we are trying to prove</a:t>
            </a:r>
            <a:r>
              <a:rPr lang="en-US" dirty="0"/>
              <a:t>.</a:t>
            </a:r>
            <a:endParaRPr lang="en-IN" dirty="0"/>
          </a:p>
        </p:txBody>
      </p:sp>
    </p:spTree>
    <p:extLst>
      <p:ext uri="{BB962C8B-B14F-4D97-AF65-F5344CB8AC3E}">
        <p14:creationId xmlns:p14="http://schemas.microsoft.com/office/powerpoint/2010/main" val="3353561648"/>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766844-B184-4361-9495-7F1133613804}"/>
              </a:ext>
            </a:extLst>
          </p:cNvPr>
          <p:cNvSpPr txBox="1"/>
          <p:nvPr/>
        </p:nvSpPr>
        <p:spPr>
          <a:xfrm>
            <a:off x="482599" y="782935"/>
            <a:ext cx="11065933" cy="2246769"/>
          </a:xfrm>
          <a:prstGeom prst="rect">
            <a:avLst/>
          </a:prstGeom>
          <a:noFill/>
        </p:spPr>
        <p:txBody>
          <a:bodyPr wrap="square">
            <a:spAutoFit/>
          </a:bodyPr>
          <a:lstStyle/>
          <a:p>
            <a:r>
              <a:rPr lang="en-US" sz="2800" dirty="0"/>
              <a:t>4. One final property of logical systems is </a:t>
            </a:r>
            <a:r>
              <a:rPr lang="en-US" sz="2800" b="1" dirty="0"/>
              <a:t>monotonicity</a:t>
            </a:r>
            <a:r>
              <a:rPr lang="en-US" sz="2800" dirty="0"/>
              <a:t>, which says that the set of entailed sentences can only increase as information is added to the knowledge base.</a:t>
            </a:r>
          </a:p>
          <a:p>
            <a:endParaRPr lang="en-US" sz="2800" dirty="0"/>
          </a:p>
          <a:p>
            <a:r>
              <a:rPr lang="en-US" sz="2800" dirty="0"/>
              <a:t> For any sentences α and β, if KB |= α then KB ∧ β |= α</a:t>
            </a:r>
            <a:endParaRPr lang="en-IN" sz="2800" dirty="0"/>
          </a:p>
        </p:txBody>
      </p:sp>
    </p:spTree>
    <p:extLst>
      <p:ext uri="{BB962C8B-B14F-4D97-AF65-F5344CB8AC3E}">
        <p14:creationId xmlns:p14="http://schemas.microsoft.com/office/powerpoint/2010/main" val="2011788615"/>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7F98BF-BB9E-41FA-84D2-80CB332BF98B}"/>
              </a:ext>
            </a:extLst>
          </p:cNvPr>
          <p:cNvSpPr txBox="1"/>
          <p:nvPr/>
        </p:nvSpPr>
        <p:spPr>
          <a:xfrm>
            <a:off x="237067" y="323334"/>
            <a:ext cx="11108266" cy="6617196"/>
          </a:xfrm>
          <a:prstGeom prst="rect">
            <a:avLst/>
          </a:prstGeom>
          <a:noFill/>
        </p:spPr>
        <p:txBody>
          <a:bodyPr wrap="square">
            <a:spAutoFit/>
          </a:bodyPr>
          <a:lstStyle/>
          <a:p>
            <a:r>
              <a:rPr lang="en-IN" sz="2800" dirty="0"/>
              <a:t>Proof by resolution</a:t>
            </a:r>
          </a:p>
          <a:p>
            <a:endParaRPr lang="en-IN" sz="2800" dirty="0"/>
          </a:p>
          <a:p>
            <a:r>
              <a:rPr lang="en-US" sz="2800" dirty="0"/>
              <a:t>Resolution, that yields a complete inference algorithm</a:t>
            </a:r>
          </a:p>
          <a:p>
            <a:endParaRPr lang="en-US" sz="2800" dirty="0"/>
          </a:p>
          <a:p>
            <a:r>
              <a:rPr lang="en-US" sz="2400" dirty="0"/>
              <a:t>We begin by using a simple version of the </a:t>
            </a:r>
            <a:r>
              <a:rPr lang="en-US" sz="2400" b="1" dirty="0"/>
              <a:t>resolution rule in the </a:t>
            </a:r>
            <a:r>
              <a:rPr lang="en-US" sz="2400" b="1" dirty="0" err="1"/>
              <a:t>wumpus</a:t>
            </a:r>
            <a:r>
              <a:rPr lang="en-US" sz="2400" b="1" dirty="0"/>
              <a:t> world</a:t>
            </a:r>
            <a:r>
              <a:rPr lang="en-US" sz="2400" dirty="0"/>
              <a:t>. </a:t>
            </a:r>
          </a:p>
          <a:p>
            <a:r>
              <a:rPr lang="en-US" sz="2400" dirty="0"/>
              <a:t>Let us consider the steps leading up to Figure : the agent returns from [2,1] to [1,1] and then goes to [1,2], where it perceives a stench, but no breeze. </a:t>
            </a:r>
          </a:p>
          <a:p>
            <a:endParaRPr lang="en-US" sz="2400" dirty="0"/>
          </a:p>
          <a:p>
            <a:r>
              <a:rPr lang="en-US" sz="2400" dirty="0"/>
              <a:t>We add the following facts to the knowledge base: </a:t>
            </a:r>
          </a:p>
          <a:p>
            <a:endParaRPr lang="en-US" sz="2400" dirty="0"/>
          </a:p>
          <a:p>
            <a:r>
              <a:rPr lang="en-US" sz="2400" dirty="0"/>
              <a:t>R11 : ¬B1,2 .</a:t>
            </a:r>
          </a:p>
          <a:p>
            <a:r>
              <a:rPr lang="en-US" sz="2400" dirty="0"/>
              <a:t>R12 : B1,2 ⇔ (P1,1 ∨ P2,2 ∨ P1,3) . </a:t>
            </a:r>
          </a:p>
          <a:p>
            <a:endParaRPr lang="en-US" sz="2400" dirty="0"/>
          </a:p>
          <a:p>
            <a:r>
              <a:rPr lang="en-US" sz="2400" dirty="0"/>
              <a:t>By the same process that led to R10 earlier, we can now derive the absence of pits in [2,2] and [1,3] (remember that [1,1] is already known to be </a:t>
            </a:r>
            <a:r>
              <a:rPr lang="en-US" sz="2400" dirty="0" err="1"/>
              <a:t>pitless</a:t>
            </a:r>
            <a:r>
              <a:rPr lang="en-US" sz="2400" dirty="0"/>
              <a:t>): </a:t>
            </a:r>
          </a:p>
          <a:p>
            <a:r>
              <a:rPr lang="en-US" sz="2400" dirty="0"/>
              <a:t>R13 : ¬P2,2 . </a:t>
            </a:r>
          </a:p>
          <a:p>
            <a:r>
              <a:rPr lang="en-US" sz="2400" dirty="0"/>
              <a:t>R14 : ¬P1,3 </a:t>
            </a:r>
            <a:endParaRPr lang="en-IN" sz="2400" dirty="0"/>
          </a:p>
        </p:txBody>
      </p:sp>
      <p:pic>
        <p:nvPicPr>
          <p:cNvPr id="5" name="Picture 4">
            <a:extLst>
              <a:ext uri="{FF2B5EF4-FFF2-40B4-BE49-F238E27FC236}">
                <a16:creationId xmlns:a16="http://schemas.microsoft.com/office/drawing/2014/main" id="{23A25D9F-CC93-4B73-B5C6-ADC0A312E47A}"/>
              </a:ext>
            </a:extLst>
          </p:cNvPr>
          <p:cNvPicPr>
            <a:picLocks noChangeAspect="1"/>
          </p:cNvPicPr>
          <p:nvPr/>
        </p:nvPicPr>
        <p:blipFill>
          <a:blip r:embed="rId2"/>
          <a:stretch>
            <a:fillRect/>
          </a:stretch>
        </p:blipFill>
        <p:spPr>
          <a:xfrm>
            <a:off x="8860106" y="127000"/>
            <a:ext cx="2485227" cy="2013489"/>
          </a:xfrm>
          <a:prstGeom prst="rect">
            <a:avLst/>
          </a:prstGeom>
        </p:spPr>
      </p:pic>
    </p:spTree>
    <p:extLst>
      <p:ext uri="{BB962C8B-B14F-4D97-AF65-F5344CB8AC3E}">
        <p14:creationId xmlns:p14="http://schemas.microsoft.com/office/powerpoint/2010/main" val="4197158482"/>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7ECEE6-12F7-4470-AB2D-C9D88E0463E3}"/>
              </a:ext>
            </a:extLst>
          </p:cNvPr>
          <p:cNvSpPr txBox="1"/>
          <p:nvPr/>
        </p:nvSpPr>
        <p:spPr>
          <a:xfrm>
            <a:off x="0" y="0"/>
            <a:ext cx="12132733" cy="6801862"/>
          </a:xfrm>
          <a:prstGeom prst="rect">
            <a:avLst/>
          </a:prstGeom>
          <a:noFill/>
        </p:spPr>
        <p:txBody>
          <a:bodyPr wrap="square">
            <a:spAutoFit/>
          </a:bodyPr>
          <a:lstStyle/>
          <a:p>
            <a:r>
              <a:rPr lang="en-US" sz="2400" dirty="0"/>
              <a:t>We can also apply </a:t>
            </a:r>
            <a:r>
              <a:rPr lang="en-US" sz="2400" b="1" dirty="0"/>
              <a:t>biconditional elimination to R3, followed by Modus Ponens with R5</a:t>
            </a:r>
            <a:r>
              <a:rPr lang="en-US" sz="2400" dirty="0"/>
              <a:t>, to obtain the fact that there is a pit in [1,1], [2,2], or [3,1]:(</a:t>
            </a:r>
            <a:r>
              <a:rPr lang="pt-BR" sz="2400" i="1" dirty="0"/>
              <a:t>R3 : B2,1 ⇔ (P1,1 ∨ P2,2 ∨ P3,1)                    R5 : B2,1.)</a:t>
            </a:r>
          </a:p>
          <a:p>
            <a:r>
              <a:rPr lang="en-US" sz="2400" dirty="0"/>
              <a:t>R15 : P1,1 ∨ P2,2 ∨ P3,1 .</a:t>
            </a:r>
          </a:p>
          <a:p>
            <a:endParaRPr lang="en-US" sz="2400" dirty="0"/>
          </a:p>
          <a:p>
            <a:r>
              <a:rPr lang="en-US" sz="2400" dirty="0"/>
              <a:t>Now comes the first application of the resolution rule: the literal ¬P2,2 in R13 resolves with the literal P2,2 in R15 to give the resolvent</a:t>
            </a:r>
          </a:p>
          <a:p>
            <a:endParaRPr lang="en-US" sz="2400" dirty="0"/>
          </a:p>
          <a:p>
            <a:r>
              <a:rPr lang="en-US" sz="2400" dirty="0"/>
              <a:t>R16 : P1,1 ∨ P3,1 .</a:t>
            </a:r>
          </a:p>
          <a:p>
            <a:endParaRPr lang="en-US" sz="2400" dirty="0"/>
          </a:p>
          <a:p>
            <a:r>
              <a:rPr lang="en-US" sz="2400" dirty="0"/>
              <a:t>In English; if there’s a pit in one of [1,1], [2,2], and [3,1] and it’s not in [2,2], then it’s in [1,1] or [3,1]. </a:t>
            </a:r>
          </a:p>
          <a:p>
            <a:endParaRPr lang="en-US" sz="2400" dirty="0"/>
          </a:p>
          <a:p>
            <a:r>
              <a:rPr lang="en-US" sz="2400" dirty="0"/>
              <a:t>Similarly, the literal ¬P1,1 in R1 resolves with the literal P1,1 in R16 to give</a:t>
            </a:r>
          </a:p>
          <a:p>
            <a:r>
              <a:rPr lang="en-US" sz="2400" dirty="0"/>
              <a:t>R17 : P3,1 . </a:t>
            </a:r>
          </a:p>
          <a:p>
            <a:endParaRPr lang="en-US" sz="2400" dirty="0"/>
          </a:p>
          <a:p>
            <a:r>
              <a:rPr lang="en-US" sz="2400" dirty="0"/>
              <a:t>In English: if there’s a pit in [1,1] or [3,1] and it’s not in [1,1], then it’s in [3,1]. </a:t>
            </a:r>
          </a:p>
          <a:p>
            <a:r>
              <a:rPr lang="en-US" sz="2400" dirty="0"/>
              <a:t>These last two inference steps are </a:t>
            </a:r>
            <a:r>
              <a:rPr lang="en-US" sz="2800" b="1" dirty="0"/>
              <a:t>examples of the unit resolution inference rule</a:t>
            </a:r>
            <a:endParaRPr lang="en-IN" sz="2800" b="1" dirty="0"/>
          </a:p>
        </p:txBody>
      </p:sp>
    </p:spTree>
    <p:extLst>
      <p:ext uri="{BB962C8B-B14F-4D97-AF65-F5344CB8AC3E}">
        <p14:creationId xmlns:p14="http://schemas.microsoft.com/office/powerpoint/2010/main" val="842596293"/>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6F8873-0EDC-4BEF-AB6E-57CD7BEB78A9}"/>
              </a:ext>
            </a:extLst>
          </p:cNvPr>
          <p:cNvPicPr>
            <a:picLocks noChangeAspect="1"/>
          </p:cNvPicPr>
          <p:nvPr/>
        </p:nvPicPr>
        <p:blipFill>
          <a:blip r:embed="rId2"/>
          <a:stretch>
            <a:fillRect/>
          </a:stretch>
        </p:blipFill>
        <p:spPr>
          <a:xfrm>
            <a:off x="173305" y="291003"/>
            <a:ext cx="3734321" cy="708064"/>
          </a:xfrm>
          <a:prstGeom prst="rect">
            <a:avLst/>
          </a:prstGeom>
        </p:spPr>
      </p:pic>
      <p:sp>
        <p:nvSpPr>
          <p:cNvPr id="5" name="TextBox 4">
            <a:extLst>
              <a:ext uri="{FF2B5EF4-FFF2-40B4-BE49-F238E27FC236}">
                <a16:creationId xmlns:a16="http://schemas.microsoft.com/office/drawing/2014/main" id="{3EA697E6-5E24-40E6-B461-8F06E2CCEB73}"/>
              </a:ext>
            </a:extLst>
          </p:cNvPr>
          <p:cNvSpPr txBox="1"/>
          <p:nvPr/>
        </p:nvSpPr>
        <p:spPr>
          <a:xfrm>
            <a:off x="482600" y="1116168"/>
            <a:ext cx="11226800" cy="3600986"/>
          </a:xfrm>
          <a:prstGeom prst="rect">
            <a:avLst/>
          </a:prstGeom>
          <a:noFill/>
        </p:spPr>
        <p:txBody>
          <a:bodyPr wrap="square">
            <a:spAutoFit/>
          </a:bodyPr>
          <a:lstStyle/>
          <a:p>
            <a:r>
              <a:rPr lang="en-US" sz="2400" dirty="0"/>
              <a:t>where each </a:t>
            </a:r>
            <a:r>
              <a:rPr lang="en-US" sz="2400" i="1" dirty="0"/>
              <a:t> l </a:t>
            </a:r>
            <a:r>
              <a:rPr lang="en-US" sz="2400" dirty="0"/>
              <a:t>is a literal and </a:t>
            </a:r>
            <a:r>
              <a:rPr lang="en-US" sz="2400" i="1" dirty="0"/>
              <a:t>l</a:t>
            </a:r>
            <a:r>
              <a:rPr lang="en-US" sz="2400" dirty="0"/>
              <a:t>i and m are complementary literals</a:t>
            </a:r>
          </a:p>
          <a:p>
            <a:endParaRPr lang="en-US" sz="2400" dirty="0"/>
          </a:p>
          <a:p>
            <a:r>
              <a:rPr lang="en-US" sz="2400" dirty="0"/>
              <a:t>Thus, the unit resolution rule takes a clause(P1,1 ∨ P2,2 ∨ P3,1 )—a disjunction of literals—and a literal and produces a new clause(P1,1 ∨ P3,1 ). </a:t>
            </a:r>
          </a:p>
          <a:p>
            <a:endParaRPr lang="en-US" sz="2400" dirty="0"/>
          </a:p>
          <a:p>
            <a:r>
              <a:rPr lang="en-US" sz="2400" dirty="0"/>
              <a:t>Note that a single literal can be viewed as a disjunction of one literal, also known as a unit clause</a:t>
            </a:r>
            <a:r>
              <a:rPr lang="en-US" dirty="0"/>
              <a:t>.</a:t>
            </a:r>
          </a:p>
          <a:p>
            <a:endParaRPr lang="en-US" dirty="0"/>
          </a:p>
          <a:p>
            <a:r>
              <a:rPr lang="en-US" sz="2400" dirty="0"/>
              <a:t>The unit resolution rule can be generalized to the full resolution rule</a:t>
            </a:r>
          </a:p>
          <a:p>
            <a:endParaRPr lang="en-IN" dirty="0"/>
          </a:p>
        </p:txBody>
      </p:sp>
      <p:pic>
        <p:nvPicPr>
          <p:cNvPr id="7" name="Picture 6">
            <a:extLst>
              <a:ext uri="{FF2B5EF4-FFF2-40B4-BE49-F238E27FC236}">
                <a16:creationId xmlns:a16="http://schemas.microsoft.com/office/drawing/2014/main" id="{24072C49-ED85-42F5-A260-F43F3251F6DB}"/>
              </a:ext>
            </a:extLst>
          </p:cNvPr>
          <p:cNvPicPr>
            <a:picLocks noChangeAspect="1"/>
          </p:cNvPicPr>
          <p:nvPr/>
        </p:nvPicPr>
        <p:blipFill>
          <a:blip r:embed="rId3"/>
          <a:stretch>
            <a:fillRect/>
          </a:stretch>
        </p:blipFill>
        <p:spPr>
          <a:xfrm>
            <a:off x="173305" y="4504759"/>
            <a:ext cx="7049484" cy="871573"/>
          </a:xfrm>
          <a:prstGeom prst="rect">
            <a:avLst/>
          </a:prstGeom>
        </p:spPr>
      </p:pic>
      <p:sp>
        <p:nvSpPr>
          <p:cNvPr id="9" name="TextBox 8">
            <a:extLst>
              <a:ext uri="{FF2B5EF4-FFF2-40B4-BE49-F238E27FC236}">
                <a16:creationId xmlns:a16="http://schemas.microsoft.com/office/drawing/2014/main" id="{49AB111A-EB64-436B-A6B8-4C71D5711D75}"/>
              </a:ext>
            </a:extLst>
          </p:cNvPr>
          <p:cNvSpPr txBox="1"/>
          <p:nvPr/>
        </p:nvSpPr>
        <p:spPr>
          <a:xfrm>
            <a:off x="237427" y="5376332"/>
            <a:ext cx="11632839" cy="1200329"/>
          </a:xfrm>
          <a:prstGeom prst="rect">
            <a:avLst/>
          </a:prstGeom>
          <a:noFill/>
        </p:spPr>
        <p:txBody>
          <a:bodyPr wrap="square">
            <a:spAutoFit/>
          </a:bodyPr>
          <a:lstStyle/>
          <a:p>
            <a:r>
              <a:rPr lang="en-US" dirty="0"/>
              <a:t>where li and </a:t>
            </a:r>
            <a:r>
              <a:rPr lang="en-US" dirty="0" err="1"/>
              <a:t>mj</a:t>
            </a:r>
            <a:r>
              <a:rPr lang="en-US" dirty="0"/>
              <a:t> are complementary literals. </a:t>
            </a:r>
          </a:p>
          <a:p>
            <a:endParaRPr lang="en-US" dirty="0"/>
          </a:p>
          <a:p>
            <a:r>
              <a:rPr lang="en-US" dirty="0"/>
              <a:t>This says that resolution takes two clauses and produces a new clause containing all the literals of the two original clauses except the two complementary literals. </a:t>
            </a:r>
            <a:endParaRPr lang="en-IN" dirty="0"/>
          </a:p>
        </p:txBody>
      </p:sp>
      <p:pic>
        <p:nvPicPr>
          <p:cNvPr id="11" name="Picture 10">
            <a:extLst>
              <a:ext uri="{FF2B5EF4-FFF2-40B4-BE49-F238E27FC236}">
                <a16:creationId xmlns:a16="http://schemas.microsoft.com/office/drawing/2014/main" id="{89F40CA2-327D-4932-BA34-A394DD414BC8}"/>
              </a:ext>
            </a:extLst>
          </p:cNvPr>
          <p:cNvPicPr>
            <a:picLocks noChangeAspect="1"/>
          </p:cNvPicPr>
          <p:nvPr/>
        </p:nvPicPr>
        <p:blipFill>
          <a:blip r:embed="rId4"/>
          <a:stretch>
            <a:fillRect/>
          </a:stretch>
        </p:blipFill>
        <p:spPr>
          <a:xfrm>
            <a:off x="7396999" y="4648201"/>
            <a:ext cx="3172268" cy="728132"/>
          </a:xfrm>
          <a:prstGeom prst="rect">
            <a:avLst/>
          </a:prstGeom>
        </p:spPr>
      </p:pic>
    </p:spTree>
    <p:extLst>
      <p:ext uri="{BB962C8B-B14F-4D97-AF65-F5344CB8AC3E}">
        <p14:creationId xmlns:p14="http://schemas.microsoft.com/office/powerpoint/2010/main" val="2685364426"/>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B24A44-D283-4754-A450-F2A88C8E2D67}"/>
              </a:ext>
            </a:extLst>
          </p:cNvPr>
          <p:cNvSpPr txBox="1"/>
          <p:nvPr/>
        </p:nvSpPr>
        <p:spPr>
          <a:xfrm>
            <a:off x="152400" y="314236"/>
            <a:ext cx="11099800" cy="3970318"/>
          </a:xfrm>
          <a:prstGeom prst="rect">
            <a:avLst/>
          </a:prstGeom>
          <a:noFill/>
        </p:spPr>
        <p:txBody>
          <a:bodyPr wrap="square">
            <a:spAutoFit/>
          </a:bodyPr>
          <a:lstStyle/>
          <a:p>
            <a:r>
              <a:rPr lang="en-US" sz="2800" dirty="0"/>
              <a:t>One more technical aspect of the resolution rule: </a:t>
            </a:r>
          </a:p>
          <a:p>
            <a:endParaRPr lang="en-US" sz="2800" dirty="0"/>
          </a:p>
          <a:p>
            <a:r>
              <a:rPr lang="en-US" sz="2800" dirty="0"/>
              <a:t>the </a:t>
            </a:r>
            <a:r>
              <a:rPr lang="en-US" sz="2800" b="1" dirty="0"/>
              <a:t>resulting clause should contain only one copy of each literal</a:t>
            </a:r>
          </a:p>
          <a:p>
            <a:endParaRPr lang="en-US" sz="2800" dirty="0"/>
          </a:p>
          <a:p>
            <a:endParaRPr lang="en-US" sz="2800" dirty="0"/>
          </a:p>
          <a:p>
            <a:r>
              <a:rPr lang="en-US" sz="2800" dirty="0"/>
              <a:t>The removal of multiple copies of literals is called </a:t>
            </a:r>
            <a:r>
              <a:rPr lang="en-US" sz="2800" b="1" dirty="0"/>
              <a:t>factoring</a:t>
            </a:r>
            <a:r>
              <a:rPr lang="en-US" sz="2800" dirty="0"/>
              <a:t>.</a:t>
            </a:r>
          </a:p>
          <a:p>
            <a:endParaRPr lang="en-US" sz="2800" dirty="0"/>
          </a:p>
          <a:p>
            <a:r>
              <a:rPr lang="en-US" sz="2800" dirty="0"/>
              <a:t>For example, if we resolve (A ∨ B) with (A ∨ ¬B), we obtain (A ∨ A), which is reduced to just A</a:t>
            </a:r>
            <a:endParaRPr lang="en-IN" sz="2800" dirty="0"/>
          </a:p>
        </p:txBody>
      </p:sp>
    </p:spTree>
    <p:extLst>
      <p:ext uri="{BB962C8B-B14F-4D97-AF65-F5344CB8AC3E}">
        <p14:creationId xmlns:p14="http://schemas.microsoft.com/office/powerpoint/2010/main" val="1742139160"/>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BF5D4B-1E2E-408E-84A4-3797C3F26DBA}"/>
              </a:ext>
            </a:extLst>
          </p:cNvPr>
          <p:cNvSpPr txBox="1"/>
          <p:nvPr/>
        </p:nvSpPr>
        <p:spPr>
          <a:xfrm>
            <a:off x="-1" y="115207"/>
            <a:ext cx="11692467" cy="6124754"/>
          </a:xfrm>
          <a:prstGeom prst="rect">
            <a:avLst/>
          </a:prstGeom>
          <a:noFill/>
        </p:spPr>
        <p:txBody>
          <a:bodyPr wrap="square">
            <a:spAutoFit/>
          </a:bodyPr>
          <a:lstStyle/>
          <a:p>
            <a:pPr algn="just"/>
            <a:r>
              <a:rPr lang="en-US" sz="2800" dirty="0"/>
              <a:t>Conjunctive normal form</a:t>
            </a:r>
          </a:p>
          <a:p>
            <a:pPr algn="just"/>
            <a:endParaRPr lang="en-US" sz="2800" dirty="0"/>
          </a:p>
          <a:p>
            <a:pPr algn="just"/>
            <a:r>
              <a:rPr lang="en-US" sz="2800" dirty="0"/>
              <a:t>The </a:t>
            </a:r>
            <a:r>
              <a:rPr lang="en-US" sz="2800" b="1" dirty="0"/>
              <a:t>resolution rule applies only to clauses </a:t>
            </a:r>
            <a:r>
              <a:rPr lang="en-US" sz="2800" dirty="0"/>
              <a:t>(that is, disjunctions of literals), so it would seem to be </a:t>
            </a:r>
            <a:r>
              <a:rPr lang="en-US" sz="2800" b="1" dirty="0"/>
              <a:t>relevant only to knowledge bases and queries consisting of clauses. </a:t>
            </a:r>
          </a:p>
          <a:p>
            <a:pPr algn="just"/>
            <a:endParaRPr lang="en-US" sz="2800" dirty="0"/>
          </a:p>
          <a:p>
            <a:pPr algn="just"/>
            <a:r>
              <a:rPr lang="en-US" sz="2800" dirty="0"/>
              <a:t>How, then, can it </a:t>
            </a:r>
            <a:r>
              <a:rPr lang="en-US" sz="2800" b="1" dirty="0"/>
              <a:t>lead to a complete inference procedure </a:t>
            </a:r>
            <a:r>
              <a:rPr lang="en-US" sz="2800" dirty="0"/>
              <a:t>for all of propositional logic? </a:t>
            </a:r>
          </a:p>
          <a:p>
            <a:pPr algn="just"/>
            <a:endParaRPr lang="en-US" sz="2800" dirty="0"/>
          </a:p>
          <a:p>
            <a:pPr algn="just"/>
            <a:r>
              <a:rPr lang="en-US" sz="2800" dirty="0"/>
              <a:t>The answer is that </a:t>
            </a:r>
            <a:r>
              <a:rPr lang="en-US" sz="2800" b="1" dirty="0"/>
              <a:t>every sentence of propositional logic is logically equivalent to a conjunction of clauses.</a:t>
            </a:r>
          </a:p>
          <a:p>
            <a:pPr algn="just"/>
            <a:endParaRPr lang="en-US" sz="2800" dirty="0"/>
          </a:p>
          <a:p>
            <a:pPr algn="just"/>
            <a:r>
              <a:rPr lang="en-US" sz="2800" dirty="0"/>
              <a:t> A sentence expressed as a conjunction of clauses is said to be in conjunctive normal form or CNF</a:t>
            </a:r>
            <a:endParaRPr lang="en-IN" sz="2800" dirty="0"/>
          </a:p>
        </p:txBody>
      </p:sp>
    </p:spTree>
    <p:extLst>
      <p:ext uri="{BB962C8B-B14F-4D97-AF65-F5344CB8AC3E}">
        <p14:creationId xmlns:p14="http://schemas.microsoft.com/office/powerpoint/2010/main" val="2886731290"/>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BE3582-0E33-47A8-AE1F-C1BACF6A7D4B}"/>
              </a:ext>
            </a:extLst>
          </p:cNvPr>
          <p:cNvSpPr txBox="1"/>
          <p:nvPr/>
        </p:nvSpPr>
        <p:spPr>
          <a:xfrm>
            <a:off x="0" y="0"/>
            <a:ext cx="11802533" cy="6863417"/>
          </a:xfrm>
          <a:prstGeom prst="rect">
            <a:avLst/>
          </a:prstGeom>
          <a:noFill/>
        </p:spPr>
        <p:txBody>
          <a:bodyPr wrap="square">
            <a:spAutoFit/>
          </a:bodyPr>
          <a:lstStyle/>
          <a:p>
            <a:r>
              <a:rPr lang="en-IN" sz="2000" dirty="0"/>
              <a:t>Procedure for converting to CNF.     </a:t>
            </a:r>
            <a:r>
              <a:rPr lang="en-IN" sz="2000" b="1" dirty="0"/>
              <a:t>B1,1 ⇔ (P1,2 ∨ P2,1) into CNF</a:t>
            </a:r>
            <a:r>
              <a:rPr lang="en-IN" sz="2000" dirty="0"/>
              <a:t>. </a:t>
            </a:r>
          </a:p>
          <a:p>
            <a:endParaRPr lang="en-IN" sz="2000" dirty="0"/>
          </a:p>
          <a:p>
            <a:r>
              <a:rPr lang="en-IN" sz="2000" dirty="0"/>
              <a:t>The steps are as follows:</a:t>
            </a:r>
          </a:p>
          <a:p>
            <a:endParaRPr lang="en-IN" sz="2000" dirty="0"/>
          </a:p>
          <a:p>
            <a:r>
              <a:rPr lang="en-IN" sz="2000" dirty="0"/>
              <a:t>1</a:t>
            </a:r>
            <a:r>
              <a:rPr lang="en-IN" sz="2000" b="1" dirty="0"/>
              <a:t>. Eliminate ⇔, </a:t>
            </a:r>
            <a:r>
              <a:rPr lang="en-IN" sz="2000" dirty="0"/>
              <a:t>replacing </a:t>
            </a:r>
            <a:r>
              <a:rPr lang="el-GR" sz="2000" dirty="0"/>
              <a:t>α ⇔ β </a:t>
            </a:r>
            <a:r>
              <a:rPr lang="en-IN" sz="2000" dirty="0"/>
              <a:t>with (</a:t>
            </a:r>
            <a:r>
              <a:rPr lang="el-GR" sz="2000" dirty="0"/>
              <a:t>α ⇒ β) ∧ (β ⇒ α).</a:t>
            </a:r>
          </a:p>
          <a:p>
            <a:r>
              <a:rPr lang="el-GR" sz="2000" dirty="0"/>
              <a:t>(</a:t>
            </a:r>
            <a:r>
              <a:rPr lang="en-IN" sz="2000" dirty="0"/>
              <a:t>B1,1 ⇒ (P1,2 ∨ P2,1)) ∧ ((P1,2 ∨ P2,1) ⇒ B1,1) .</a:t>
            </a:r>
          </a:p>
          <a:p>
            <a:r>
              <a:rPr lang="en-IN" sz="2000" dirty="0"/>
              <a:t>2. </a:t>
            </a:r>
            <a:r>
              <a:rPr lang="en-IN" sz="2000" b="1" dirty="0"/>
              <a:t>Eliminate ⇒</a:t>
            </a:r>
            <a:r>
              <a:rPr lang="en-IN" sz="2000" dirty="0"/>
              <a:t>, replacing </a:t>
            </a:r>
            <a:r>
              <a:rPr lang="el-GR" sz="2000" dirty="0"/>
              <a:t>α ⇒ β </a:t>
            </a:r>
            <a:r>
              <a:rPr lang="en-IN" sz="2000" dirty="0"/>
              <a:t>with ¬</a:t>
            </a:r>
            <a:r>
              <a:rPr lang="el-GR" sz="2000" dirty="0"/>
              <a:t>α ∨ β:</a:t>
            </a:r>
          </a:p>
          <a:p>
            <a:r>
              <a:rPr lang="el-GR" sz="2000" dirty="0"/>
              <a:t>(¬</a:t>
            </a:r>
            <a:r>
              <a:rPr lang="en-IN" sz="2000" dirty="0"/>
              <a:t>B1,1 ∨ P1,2 ∨ P2,1) ∧ (¬(P1,2 ∨ P2,1) ∨ B1,1) .</a:t>
            </a:r>
          </a:p>
          <a:p>
            <a:r>
              <a:rPr lang="en-US" sz="2000" dirty="0"/>
              <a:t>3. CNF requires ¬ to appear only in literals, so we “</a:t>
            </a:r>
            <a:r>
              <a:rPr lang="en-US" sz="2000" b="1" dirty="0"/>
              <a:t>move ¬ inwards</a:t>
            </a:r>
            <a:r>
              <a:rPr lang="en-US" sz="2000" dirty="0"/>
              <a:t>” by repeated application of the following equivalences from Figure 7.11:</a:t>
            </a:r>
          </a:p>
          <a:p>
            <a:r>
              <a:rPr lang="en-US" sz="2000" dirty="0"/>
              <a:t>¬(¬α) ≡ α (double-negation elimination)</a:t>
            </a:r>
          </a:p>
          <a:p>
            <a:r>
              <a:rPr lang="en-US" sz="2000" dirty="0"/>
              <a:t>¬(α ∧ β) ≡ (¬α ∨ ¬β) (De Morgan)</a:t>
            </a:r>
          </a:p>
          <a:p>
            <a:r>
              <a:rPr lang="en-US" sz="2000" dirty="0"/>
              <a:t>¬(α ∨ β) ≡ (¬α ∧ ¬β) (De Morgan)</a:t>
            </a:r>
          </a:p>
          <a:p>
            <a:endParaRPr lang="en-US" sz="2000" dirty="0"/>
          </a:p>
          <a:p>
            <a:r>
              <a:rPr lang="en-US" sz="2000" dirty="0"/>
              <a:t>In the example, we require just one application of the last rule:</a:t>
            </a:r>
          </a:p>
          <a:p>
            <a:r>
              <a:rPr lang="en-US" sz="2000" dirty="0"/>
              <a:t>(¬B1,1 ∨ P1,2 ∨ P2,1) ∧ ((¬P1,2 ∧ ¬P2,1) ∨ B1,1) .</a:t>
            </a:r>
          </a:p>
          <a:p>
            <a:endParaRPr lang="en-US" sz="2000" dirty="0"/>
          </a:p>
          <a:p>
            <a:r>
              <a:rPr lang="en-US" sz="2000" dirty="0"/>
              <a:t>4. Now </a:t>
            </a:r>
            <a:r>
              <a:rPr lang="en-US" sz="2000" b="1" dirty="0"/>
              <a:t>we have a sentence containing nested ∧ and ∨ operators applied to literals</a:t>
            </a:r>
            <a:r>
              <a:rPr lang="en-US" sz="2000" dirty="0"/>
              <a:t>. We</a:t>
            </a:r>
          </a:p>
          <a:p>
            <a:r>
              <a:rPr lang="en-US" sz="2000" dirty="0"/>
              <a:t>apply the </a:t>
            </a:r>
            <a:r>
              <a:rPr lang="en-US" sz="2000" b="1" dirty="0"/>
              <a:t>distributivity law </a:t>
            </a:r>
            <a:r>
              <a:rPr lang="en-US" sz="2000" dirty="0"/>
              <a:t>from Figure 7.11, distributing ∨ over ∧ wherever possible.</a:t>
            </a:r>
          </a:p>
          <a:p>
            <a:r>
              <a:rPr lang="en-US" sz="2000" dirty="0"/>
              <a:t>(¬B1,1 ∨ P1,2 ∨ P2,1) ∧ (¬P1,2 ∨ B1,1) ∧ (¬P2,1 ∨ B1,1) .</a:t>
            </a:r>
          </a:p>
          <a:p>
            <a:endParaRPr lang="en-US" sz="2000" dirty="0"/>
          </a:p>
          <a:p>
            <a:r>
              <a:rPr lang="en-US" sz="2000" dirty="0"/>
              <a:t>The original sentence is now in CNF, as a conjunction of three clauses. </a:t>
            </a:r>
            <a:endParaRPr lang="en-IN" sz="2000" dirty="0"/>
          </a:p>
        </p:txBody>
      </p:sp>
    </p:spTree>
    <p:extLst>
      <p:ext uri="{BB962C8B-B14F-4D97-AF65-F5344CB8AC3E}">
        <p14:creationId xmlns:p14="http://schemas.microsoft.com/office/powerpoint/2010/main" val="4093839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88930" y="33019"/>
            <a:ext cx="1016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4</a:t>
            </a:r>
            <a:endParaRPr sz="1200">
              <a:latin typeface="Times New Roman"/>
              <a:cs typeface="Times New Roman"/>
            </a:endParaRPr>
          </a:p>
        </p:txBody>
      </p:sp>
      <p:sp>
        <p:nvSpPr>
          <p:cNvPr id="5" name="object 5"/>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6" name="object 6"/>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601469" y="290829"/>
            <a:ext cx="1181100" cy="513080"/>
          </a:xfrm>
          <a:prstGeom prst="rect">
            <a:avLst/>
          </a:prstGeom>
        </p:spPr>
        <p:txBody>
          <a:bodyPr vert="horz" wrap="square" lIns="0" tIns="12700" rIns="0" bIns="0" rtlCol="0" anchor="ctr">
            <a:spAutoFit/>
          </a:bodyPr>
          <a:lstStyle/>
          <a:p>
            <a:pPr marL="12700">
              <a:lnSpc>
                <a:spcPct val="100000"/>
              </a:lnSpc>
              <a:spcBef>
                <a:spcPts val="100"/>
              </a:spcBef>
            </a:pPr>
            <a:r>
              <a:rPr sz="3200" spc="5" dirty="0"/>
              <a:t>A</a:t>
            </a:r>
            <a:r>
              <a:rPr sz="3200" dirty="0"/>
              <a:t>g</a:t>
            </a:r>
            <a:r>
              <a:rPr sz="3200" spc="5" dirty="0"/>
              <a:t>e</a:t>
            </a:r>
            <a:r>
              <a:rPr sz="3200" dirty="0"/>
              <a:t>n</a:t>
            </a:r>
            <a:r>
              <a:rPr sz="3200" spc="10" dirty="0"/>
              <a:t>t</a:t>
            </a:r>
            <a:r>
              <a:rPr sz="3200" dirty="0"/>
              <a:t>s</a:t>
            </a:r>
            <a:endParaRPr sz="3200"/>
          </a:p>
        </p:txBody>
      </p:sp>
      <p:sp>
        <p:nvSpPr>
          <p:cNvPr id="4" name="object 4"/>
          <p:cNvSpPr txBox="1"/>
          <p:nvPr/>
        </p:nvSpPr>
        <p:spPr>
          <a:xfrm>
            <a:off x="1635761" y="935778"/>
            <a:ext cx="8555355" cy="4901341"/>
          </a:xfrm>
          <a:prstGeom prst="rect">
            <a:avLst/>
          </a:prstGeom>
        </p:spPr>
        <p:txBody>
          <a:bodyPr vert="horz" wrap="square" lIns="0" tIns="58419" rIns="0" bIns="0" rtlCol="0">
            <a:spAutoFit/>
          </a:bodyPr>
          <a:lstStyle/>
          <a:p>
            <a:pPr marL="351790" indent="-339090">
              <a:spcBef>
                <a:spcPts val="459"/>
              </a:spcBef>
              <a:buChar char="•"/>
              <a:tabLst>
                <a:tab pos="351155" algn="l"/>
                <a:tab pos="351790" algn="l"/>
              </a:tabLst>
            </a:pPr>
            <a:r>
              <a:rPr sz="2800" spc="-10" dirty="0">
                <a:latin typeface="Times New Roman"/>
                <a:cs typeface="Times New Roman"/>
              </a:rPr>
              <a:t>Human</a:t>
            </a:r>
            <a:r>
              <a:rPr sz="2800" spc="-30" dirty="0">
                <a:latin typeface="Times New Roman"/>
                <a:cs typeface="Times New Roman"/>
              </a:rPr>
              <a:t> </a:t>
            </a:r>
            <a:r>
              <a:rPr sz="2800" spc="-5" dirty="0">
                <a:latin typeface="Times New Roman"/>
                <a:cs typeface="Times New Roman"/>
              </a:rPr>
              <a:t>agent:</a:t>
            </a:r>
            <a:endParaRPr sz="2800">
              <a:latin typeface="Times New Roman"/>
              <a:cs typeface="Times New Roman"/>
            </a:endParaRPr>
          </a:p>
          <a:p>
            <a:pPr marL="751840" lvl="1" indent="-281940">
              <a:spcBef>
                <a:spcPts val="310"/>
              </a:spcBef>
              <a:buChar char="–"/>
              <a:tabLst>
                <a:tab pos="751205" algn="l"/>
                <a:tab pos="751840" algn="l"/>
              </a:tabLst>
            </a:pPr>
            <a:r>
              <a:rPr sz="2400" dirty="0">
                <a:latin typeface="Times New Roman"/>
                <a:cs typeface="Times New Roman"/>
              </a:rPr>
              <a:t>eyes,</a:t>
            </a:r>
            <a:r>
              <a:rPr sz="2400" spc="-10" dirty="0">
                <a:latin typeface="Times New Roman"/>
                <a:cs typeface="Times New Roman"/>
              </a:rPr>
              <a:t> </a:t>
            </a:r>
            <a:r>
              <a:rPr sz="2400" spc="-5" dirty="0">
                <a:latin typeface="Times New Roman"/>
                <a:cs typeface="Times New Roman"/>
              </a:rPr>
              <a:t>ears,</a:t>
            </a:r>
            <a:r>
              <a:rPr sz="2400" spc="-10" dirty="0">
                <a:latin typeface="Times New Roman"/>
                <a:cs typeface="Times New Roman"/>
              </a:rPr>
              <a:t> </a:t>
            </a:r>
            <a:r>
              <a:rPr sz="2400" dirty="0">
                <a:latin typeface="Times New Roman"/>
                <a:cs typeface="Times New Roman"/>
              </a:rPr>
              <a:t>and</a:t>
            </a:r>
            <a:r>
              <a:rPr sz="2400" spc="-10" dirty="0">
                <a:latin typeface="Times New Roman"/>
                <a:cs typeface="Times New Roman"/>
              </a:rPr>
              <a:t> </a:t>
            </a:r>
            <a:r>
              <a:rPr sz="2400" dirty="0">
                <a:latin typeface="Times New Roman"/>
                <a:cs typeface="Times New Roman"/>
              </a:rPr>
              <a:t>other</a:t>
            </a:r>
            <a:r>
              <a:rPr sz="2400" spc="-10" dirty="0">
                <a:latin typeface="Times New Roman"/>
                <a:cs typeface="Times New Roman"/>
              </a:rPr>
              <a:t> </a:t>
            </a:r>
            <a:r>
              <a:rPr sz="2400" dirty="0">
                <a:latin typeface="Times New Roman"/>
                <a:cs typeface="Times New Roman"/>
              </a:rPr>
              <a:t>organs </a:t>
            </a:r>
            <a:r>
              <a:rPr sz="2400" spc="-5" dirty="0">
                <a:latin typeface="Times New Roman"/>
                <a:cs typeface="Times New Roman"/>
              </a:rPr>
              <a:t>for</a:t>
            </a:r>
            <a:r>
              <a:rPr sz="2400" dirty="0">
                <a:latin typeface="Times New Roman"/>
                <a:cs typeface="Times New Roman"/>
              </a:rPr>
              <a:t> sensors;</a:t>
            </a:r>
            <a:endParaRPr sz="2400">
              <a:latin typeface="Times New Roman"/>
              <a:cs typeface="Times New Roman"/>
            </a:endParaRPr>
          </a:p>
          <a:p>
            <a:pPr marL="751840" lvl="1" indent="-281940">
              <a:spcBef>
                <a:spcPts val="310"/>
              </a:spcBef>
              <a:buChar char="–"/>
              <a:tabLst>
                <a:tab pos="751205" algn="l"/>
                <a:tab pos="751840" algn="l"/>
              </a:tabLst>
            </a:pPr>
            <a:r>
              <a:rPr sz="2400" dirty="0">
                <a:latin typeface="Times New Roman"/>
                <a:cs typeface="Times New Roman"/>
              </a:rPr>
              <a:t>hands,legs,</a:t>
            </a:r>
            <a:r>
              <a:rPr sz="2400" spc="-15" dirty="0">
                <a:latin typeface="Times New Roman"/>
                <a:cs typeface="Times New Roman"/>
              </a:rPr>
              <a:t> </a:t>
            </a:r>
            <a:r>
              <a:rPr sz="2400" spc="-5" dirty="0">
                <a:latin typeface="Times New Roman"/>
                <a:cs typeface="Times New Roman"/>
              </a:rPr>
              <a:t>mouth,</a:t>
            </a:r>
            <a:r>
              <a:rPr sz="2400" spc="-10" dirty="0">
                <a:latin typeface="Times New Roman"/>
                <a:cs typeface="Times New Roman"/>
              </a:rPr>
              <a:t> </a:t>
            </a:r>
            <a:r>
              <a:rPr sz="2400" dirty="0">
                <a:latin typeface="Times New Roman"/>
                <a:cs typeface="Times New Roman"/>
              </a:rPr>
              <a:t>and</a:t>
            </a:r>
            <a:r>
              <a:rPr sz="2400" spc="-10" dirty="0">
                <a:latin typeface="Times New Roman"/>
                <a:cs typeface="Times New Roman"/>
              </a:rPr>
              <a:t> </a:t>
            </a:r>
            <a:r>
              <a:rPr sz="2400" dirty="0">
                <a:latin typeface="Times New Roman"/>
                <a:cs typeface="Times New Roman"/>
              </a:rPr>
              <a:t>other body</a:t>
            </a:r>
            <a:r>
              <a:rPr sz="2400" spc="-10" dirty="0">
                <a:latin typeface="Times New Roman"/>
                <a:cs typeface="Times New Roman"/>
              </a:rPr>
              <a:t> </a:t>
            </a:r>
            <a:r>
              <a:rPr sz="2400" dirty="0">
                <a:latin typeface="Times New Roman"/>
                <a:cs typeface="Times New Roman"/>
              </a:rPr>
              <a:t>parts</a:t>
            </a:r>
            <a:r>
              <a:rPr sz="2400" spc="-5" dirty="0">
                <a:latin typeface="Times New Roman"/>
                <a:cs typeface="Times New Roman"/>
              </a:rPr>
              <a:t> for</a:t>
            </a:r>
            <a:r>
              <a:rPr sz="2400" spc="-10" dirty="0">
                <a:latin typeface="Times New Roman"/>
                <a:cs typeface="Times New Roman"/>
              </a:rPr>
              <a:t> </a:t>
            </a:r>
            <a:r>
              <a:rPr sz="2400" dirty="0">
                <a:latin typeface="Times New Roman"/>
                <a:cs typeface="Times New Roman"/>
              </a:rPr>
              <a:t>actuators</a:t>
            </a:r>
            <a:endParaRPr sz="2400">
              <a:latin typeface="Times New Roman"/>
              <a:cs typeface="Times New Roman"/>
            </a:endParaRPr>
          </a:p>
          <a:p>
            <a:pPr lvl="1">
              <a:spcBef>
                <a:spcPts val="55"/>
              </a:spcBef>
              <a:buFont typeface="Times New Roman"/>
              <a:buChar char="–"/>
            </a:pPr>
            <a:endParaRPr sz="3500">
              <a:latin typeface="Times New Roman"/>
              <a:cs typeface="Times New Roman"/>
            </a:endParaRPr>
          </a:p>
          <a:p>
            <a:pPr marL="351790" indent="-339090">
              <a:buChar char="•"/>
              <a:tabLst>
                <a:tab pos="351155" algn="l"/>
                <a:tab pos="351790" algn="l"/>
              </a:tabLst>
            </a:pPr>
            <a:r>
              <a:rPr sz="2800" dirty="0">
                <a:latin typeface="Times New Roman"/>
                <a:cs typeface="Times New Roman"/>
              </a:rPr>
              <a:t>Robotic</a:t>
            </a:r>
            <a:r>
              <a:rPr sz="2800" spc="-45" dirty="0">
                <a:latin typeface="Times New Roman"/>
                <a:cs typeface="Times New Roman"/>
              </a:rPr>
              <a:t> </a:t>
            </a:r>
            <a:r>
              <a:rPr sz="2800" spc="-5" dirty="0">
                <a:latin typeface="Times New Roman"/>
                <a:cs typeface="Times New Roman"/>
              </a:rPr>
              <a:t>agent:</a:t>
            </a:r>
            <a:endParaRPr sz="2800">
              <a:latin typeface="Times New Roman"/>
              <a:cs typeface="Times New Roman"/>
            </a:endParaRPr>
          </a:p>
          <a:p>
            <a:pPr marL="751840" lvl="1" indent="-281940">
              <a:spcBef>
                <a:spcPts val="300"/>
              </a:spcBef>
              <a:buChar char="–"/>
              <a:tabLst>
                <a:tab pos="751205" algn="l"/>
                <a:tab pos="751840" algn="l"/>
              </a:tabLst>
            </a:pPr>
            <a:r>
              <a:rPr sz="2400" spc="-5" dirty="0">
                <a:latin typeface="Times New Roman"/>
                <a:cs typeface="Times New Roman"/>
              </a:rPr>
              <a:t>cameras</a:t>
            </a:r>
            <a:r>
              <a:rPr sz="2400" spc="-20" dirty="0">
                <a:latin typeface="Times New Roman"/>
                <a:cs typeface="Times New Roman"/>
              </a:rPr>
              <a:t> </a:t>
            </a:r>
            <a:r>
              <a:rPr sz="2400" dirty="0">
                <a:latin typeface="Times New Roman"/>
                <a:cs typeface="Times New Roman"/>
              </a:rPr>
              <a:t>and</a:t>
            </a:r>
            <a:r>
              <a:rPr sz="2400" spc="-10" dirty="0">
                <a:latin typeface="Times New Roman"/>
                <a:cs typeface="Times New Roman"/>
              </a:rPr>
              <a:t> </a:t>
            </a:r>
            <a:r>
              <a:rPr sz="2400" dirty="0">
                <a:latin typeface="Times New Roman"/>
                <a:cs typeface="Times New Roman"/>
              </a:rPr>
              <a:t>infrared</a:t>
            </a:r>
            <a:r>
              <a:rPr sz="2400" spc="-10" dirty="0">
                <a:latin typeface="Times New Roman"/>
                <a:cs typeface="Times New Roman"/>
              </a:rPr>
              <a:t> </a:t>
            </a:r>
            <a:r>
              <a:rPr sz="2400" dirty="0">
                <a:latin typeface="Times New Roman"/>
                <a:cs typeface="Times New Roman"/>
              </a:rPr>
              <a:t>range</a:t>
            </a:r>
            <a:r>
              <a:rPr sz="2400" spc="-10" dirty="0">
                <a:latin typeface="Times New Roman"/>
                <a:cs typeface="Times New Roman"/>
              </a:rPr>
              <a:t> </a:t>
            </a:r>
            <a:r>
              <a:rPr sz="2400" dirty="0">
                <a:latin typeface="Times New Roman"/>
                <a:cs typeface="Times New Roman"/>
              </a:rPr>
              <a:t>finders</a:t>
            </a:r>
            <a:r>
              <a:rPr sz="2400" spc="-15" dirty="0">
                <a:latin typeface="Times New Roman"/>
                <a:cs typeface="Times New Roman"/>
              </a:rPr>
              <a:t> </a:t>
            </a:r>
            <a:r>
              <a:rPr sz="2400" spc="-5" dirty="0">
                <a:latin typeface="Times New Roman"/>
                <a:cs typeface="Times New Roman"/>
              </a:rPr>
              <a:t>for</a:t>
            </a:r>
            <a:r>
              <a:rPr sz="2400" dirty="0">
                <a:latin typeface="Times New Roman"/>
                <a:cs typeface="Times New Roman"/>
              </a:rPr>
              <a:t> sensors;</a:t>
            </a:r>
            <a:endParaRPr sz="2400">
              <a:latin typeface="Times New Roman"/>
              <a:cs typeface="Times New Roman"/>
            </a:endParaRPr>
          </a:p>
          <a:p>
            <a:pPr marL="751840" lvl="1" indent="-281940">
              <a:spcBef>
                <a:spcPts val="310"/>
              </a:spcBef>
              <a:buChar char="–"/>
              <a:tabLst>
                <a:tab pos="751205" algn="l"/>
                <a:tab pos="751840" algn="l"/>
              </a:tabLst>
            </a:pPr>
            <a:r>
              <a:rPr sz="2400" dirty="0">
                <a:latin typeface="Times New Roman"/>
                <a:cs typeface="Times New Roman"/>
              </a:rPr>
              <a:t>various</a:t>
            </a:r>
            <a:r>
              <a:rPr sz="2400" spc="-20" dirty="0">
                <a:latin typeface="Times New Roman"/>
                <a:cs typeface="Times New Roman"/>
              </a:rPr>
              <a:t> </a:t>
            </a:r>
            <a:r>
              <a:rPr sz="2400" spc="-5" dirty="0">
                <a:latin typeface="Times New Roman"/>
                <a:cs typeface="Times New Roman"/>
              </a:rPr>
              <a:t>motors</a:t>
            </a:r>
            <a:r>
              <a:rPr sz="2400" spc="-20" dirty="0">
                <a:latin typeface="Times New Roman"/>
                <a:cs typeface="Times New Roman"/>
              </a:rPr>
              <a:t> </a:t>
            </a:r>
            <a:r>
              <a:rPr sz="2400" spc="-5" dirty="0">
                <a:latin typeface="Times New Roman"/>
                <a:cs typeface="Times New Roman"/>
              </a:rPr>
              <a:t>for </a:t>
            </a:r>
            <a:r>
              <a:rPr sz="2400" dirty="0">
                <a:latin typeface="Times New Roman"/>
                <a:cs typeface="Times New Roman"/>
              </a:rPr>
              <a:t>actuators</a:t>
            </a:r>
            <a:endParaRPr sz="2400">
              <a:latin typeface="Times New Roman"/>
              <a:cs typeface="Times New Roman"/>
            </a:endParaRPr>
          </a:p>
          <a:p>
            <a:pPr lvl="1">
              <a:spcBef>
                <a:spcPts val="55"/>
              </a:spcBef>
              <a:buFont typeface="Times New Roman"/>
              <a:buChar char="–"/>
            </a:pPr>
            <a:endParaRPr sz="3500">
              <a:latin typeface="Times New Roman"/>
              <a:cs typeface="Times New Roman"/>
            </a:endParaRPr>
          </a:p>
          <a:p>
            <a:pPr marL="351790" indent="-339090">
              <a:buChar char="•"/>
              <a:tabLst>
                <a:tab pos="351155" algn="l"/>
                <a:tab pos="351790" algn="l"/>
              </a:tabLst>
            </a:pPr>
            <a:r>
              <a:rPr sz="2800" dirty="0">
                <a:latin typeface="Times New Roman"/>
                <a:cs typeface="Times New Roman"/>
              </a:rPr>
              <a:t>A</a:t>
            </a:r>
            <a:r>
              <a:rPr sz="2800" spc="-20" dirty="0">
                <a:latin typeface="Times New Roman"/>
                <a:cs typeface="Times New Roman"/>
              </a:rPr>
              <a:t> </a:t>
            </a:r>
            <a:r>
              <a:rPr sz="2800" spc="-5" dirty="0">
                <a:latin typeface="Times New Roman"/>
                <a:cs typeface="Times New Roman"/>
              </a:rPr>
              <a:t>software</a:t>
            </a:r>
            <a:r>
              <a:rPr sz="2800" spc="-30" dirty="0">
                <a:latin typeface="Times New Roman"/>
                <a:cs typeface="Times New Roman"/>
              </a:rPr>
              <a:t> </a:t>
            </a:r>
            <a:r>
              <a:rPr sz="2800" spc="-5" dirty="0">
                <a:latin typeface="Times New Roman"/>
                <a:cs typeface="Times New Roman"/>
              </a:rPr>
              <a:t>agent:</a:t>
            </a:r>
            <a:endParaRPr sz="2800">
              <a:latin typeface="Times New Roman"/>
              <a:cs typeface="Times New Roman"/>
            </a:endParaRPr>
          </a:p>
          <a:p>
            <a:pPr marL="751840" lvl="1" indent="-281940">
              <a:spcBef>
                <a:spcPts val="310"/>
              </a:spcBef>
              <a:buChar char="–"/>
              <a:tabLst>
                <a:tab pos="751205" algn="l"/>
                <a:tab pos="751840" algn="l"/>
              </a:tabLst>
            </a:pPr>
            <a:r>
              <a:rPr sz="2400" dirty="0">
                <a:latin typeface="Times New Roman"/>
                <a:cs typeface="Times New Roman"/>
              </a:rPr>
              <a:t>Keystrokes, </a:t>
            </a:r>
            <a:r>
              <a:rPr sz="2400" spc="-5" dirty="0">
                <a:latin typeface="Times New Roman"/>
                <a:cs typeface="Times New Roman"/>
              </a:rPr>
              <a:t>file</a:t>
            </a:r>
            <a:r>
              <a:rPr sz="2400" spc="5" dirty="0">
                <a:latin typeface="Times New Roman"/>
                <a:cs typeface="Times New Roman"/>
              </a:rPr>
              <a:t> </a:t>
            </a:r>
            <a:r>
              <a:rPr sz="2400" spc="-5" dirty="0">
                <a:latin typeface="Times New Roman"/>
                <a:cs typeface="Times New Roman"/>
              </a:rPr>
              <a:t>contents,</a:t>
            </a:r>
            <a:r>
              <a:rPr sz="2400" spc="10" dirty="0">
                <a:latin typeface="Times New Roman"/>
                <a:cs typeface="Times New Roman"/>
              </a:rPr>
              <a:t> </a:t>
            </a:r>
            <a:r>
              <a:rPr sz="2400" spc="-5" dirty="0">
                <a:latin typeface="Times New Roman"/>
                <a:cs typeface="Times New Roman"/>
              </a:rPr>
              <a:t>received</a:t>
            </a:r>
            <a:r>
              <a:rPr sz="2400" spc="5" dirty="0">
                <a:latin typeface="Times New Roman"/>
                <a:cs typeface="Times New Roman"/>
              </a:rPr>
              <a:t> </a:t>
            </a:r>
            <a:r>
              <a:rPr sz="2400" dirty="0">
                <a:latin typeface="Times New Roman"/>
                <a:cs typeface="Times New Roman"/>
              </a:rPr>
              <a:t>network </a:t>
            </a:r>
            <a:r>
              <a:rPr sz="2400" spc="-5" dirty="0">
                <a:latin typeface="Times New Roman"/>
                <a:cs typeface="Times New Roman"/>
              </a:rPr>
              <a:t>packages</a:t>
            </a:r>
            <a:r>
              <a:rPr sz="2400" dirty="0">
                <a:latin typeface="Times New Roman"/>
                <a:cs typeface="Times New Roman"/>
              </a:rPr>
              <a:t> as</a:t>
            </a:r>
            <a:r>
              <a:rPr sz="2400" spc="5" dirty="0">
                <a:latin typeface="Times New Roman"/>
                <a:cs typeface="Times New Roman"/>
              </a:rPr>
              <a:t> </a:t>
            </a:r>
            <a:r>
              <a:rPr sz="2400" dirty="0">
                <a:latin typeface="Times New Roman"/>
                <a:cs typeface="Times New Roman"/>
              </a:rPr>
              <a:t>sensors</a:t>
            </a:r>
            <a:endParaRPr sz="2400">
              <a:latin typeface="Times New Roman"/>
              <a:cs typeface="Times New Roman"/>
            </a:endParaRPr>
          </a:p>
          <a:p>
            <a:pPr marL="751840" lvl="1" indent="-281940">
              <a:spcBef>
                <a:spcPts val="310"/>
              </a:spcBef>
              <a:buChar char="–"/>
              <a:tabLst>
                <a:tab pos="751205" algn="l"/>
                <a:tab pos="751840" algn="l"/>
              </a:tabLst>
            </a:pPr>
            <a:r>
              <a:rPr sz="2400" dirty="0">
                <a:latin typeface="Times New Roman"/>
                <a:cs typeface="Times New Roman"/>
              </a:rPr>
              <a:t>Displays</a:t>
            </a:r>
            <a:r>
              <a:rPr sz="2400" spc="5" dirty="0">
                <a:latin typeface="Times New Roman"/>
                <a:cs typeface="Times New Roman"/>
              </a:rPr>
              <a:t> </a:t>
            </a:r>
            <a:r>
              <a:rPr sz="2400" dirty="0">
                <a:latin typeface="Times New Roman"/>
                <a:cs typeface="Times New Roman"/>
              </a:rPr>
              <a:t>on the </a:t>
            </a:r>
            <a:r>
              <a:rPr sz="2400" spc="-5" dirty="0">
                <a:latin typeface="Times New Roman"/>
                <a:cs typeface="Times New Roman"/>
              </a:rPr>
              <a:t>screen,</a:t>
            </a:r>
            <a:r>
              <a:rPr sz="2400" dirty="0">
                <a:latin typeface="Times New Roman"/>
                <a:cs typeface="Times New Roman"/>
              </a:rPr>
              <a:t> </a:t>
            </a:r>
            <a:r>
              <a:rPr sz="2400" spc="-5" dirty="0">
                <a:latin typeface="Times New Roman"/>
                <a:cs typeface="Times New Roman"/>
              </a:rPr>
              <a:t>files,</a:t>
            </a:r>
            <a:r>
              <a:rPr sz="2400" dirty="0">
                <a:latin typeface="Times New Roman"/>
                <a:cs typeface="Times New Roman"/>
              </a:rPr>
              <a:t> </a:t>
            </a:r>
            <a:r>
              <a:rPr sz="2400" spc="-5" dirty="0">
                <a:latin typeface="Times New Roman"/>
                <a:cs typeface="Times New Roman"/>
              </a:rPr>
              <a:t>sent</a:t>
            </a:r>
            <a:r>
              <a:rPr sz="2400" spc="5" dirty="0">
                <a:latin typeface="Times New Roman"/>
                <a:cs typeface="Times New Roman"/>
              </a:rPr>
              <a:t> </a:t>
            </a:r>
            <a:r>
              <a:rPr sz="2400" dirty="0">
                <a:latin typeface="Times New Roman"/>
                <a:cs typeface="Times New Roman"/>
              </a:rPr>
              <a:t>network </a:t>
            </a:r>
            <a:r>
              <a:rPr sz="2400" spc="-5" dirty="0">
                <a:latin typeface="Times New Roman"/>
                <a:cs typeface="Times New Roman"/>
              </a:rPr>
              <a:t>packets</a:t>
            </a:r>
            <a:r>
              <a:rPr sz="2400" spc="5" dirty="0">
                <a:latin typeface="Times New Roman"/>
                <a:cs typeface="Times New Roman"/>
              </a:rPr>
              <a:t> </a:t>
            </a:r>
            <a:r>
              <a:rPr sz="2400" dirty="0">
                <a:latin typeface="Times New Roman"/>
                <a:cs typeface="Times New Roman"/>
              </a:rPr>
              <a:t>as</a:t>
            </a:r>
            <a:r>
              <a:rPr sz="2400" spc="-5" dirty="0">
                <a:latin typeface="Times New Roman"/>
                <a:cs typeface="Times New Roman"/>
              </a:rPr>
              <a:t> </a:t>
            </a:r>
            <a:r>
              <a:rPr sz="2400" dirty="0">
                <a:latin typeface="Times New Roman"/>
                <a:cs typeface="Times New Roman"/>
              </a:rPr>
              <a:t>actuators</a:t>
            </a:r>
            <a:endParaRPr sz="2400">
              <a:latin typeface="Times New Roman"/>
              <a:cs typeface="Times New Roman"/>
            </a:endParaRP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85A1C0-5500-4FF6-936B-9E5AD2168CC7}"/>
              </a:ext>
            </a:extLst>
          </p:cNvPr>
          <p:cNvSpPr txBox="1"/>
          <p:nvPr/>
        </p:nvSpPr>
        <p:spPr>
          <a:xfrm>
            <a:off x="249766" y="409771"/>
            <a:ext cx="11692467" cy="5693866"/>
          </a:xfrm>
          <a:prstGeom prst="rect">
            <a:avLst/>
          </a:prstGeom>
          <a:noFill/>
        </p:spPr>
        <p:txBody>
          <a:bodyPr wrap="square">
            <a:spAutoFit/>
          </a:bodyPr>
          <a:lstStyle/>
          <a:p>
            <a:r>
              <a:rPr lang="en-IN" sz="2800" dirty="0"/>
              <a:t>A resolution algorithm</a:t>
            </a:r>
          </a:p>
          <a:p>
            <a:endParaRPr lang="en-IN" sz="2800" dirty="0"/>
          </a:p>
          <a:p>
            <a:r>
              <a:rPr lang="en-US" sz="2800" dirty="0"/>
              <a:t>Inference procedures based on resolution work by using the principle of proof by contradiction which states as</a:t>
            </a:r>
          </a:p>
          <a:p>
            <a:endParaRPr lang="en-US" sz="2800" dirty="0"/>
          </a:p>
          <a:p>
            <a:r>
              <a:rPr lang="en-US" sz="2800" i="1" dirty="0"/>
              <a:t>(Validity and satisfiability are of course connected: α is valid </a:t>
            </a:r>
            <a:r>
              <a:rPr lang="en-US" sz="2800" i="1" dirty="0" err="1"/>
              <a:t>iff</a:t>
            </a:r>
            <a:r>
              <a:rPr lang="en-US" sz="2800" i="1" dirty="0"/>
              <a:t> ¬α is unsatisfiable; </a:t>
            </a:r>
            <a:r>
              <a:rPr lang="en-US" sz="2800" i="1" dirty="0" err="1"/>
              <a:t>contrapositively</a:t>
            </a:r>
            <a:r>
              <a:rPr lang="en-US" sz="2800" i="1" dirty="0"/>
              <a:t>, α is satisfiable </a:t>
            </a:r>
            <a:r>
              <a:rPr lang="en-US" sz="2800" i="1" dirty="0" err="1"/>
              <a:t>iff</a:t>
            </a:r>
            <a:r>
              <a:rPr lang="en-US" sz="2800" i="1" dirty="0"/>
              <a:t> ¬α is not valid. We also have the following useful result: α |= β if and only if the sentence (α ∧ ¬β) is unsatisfiable.). </a:t>
            </a:r>
          </a:p>
          <a:p>
            <a:endParaRPr lang="en-US" sz="2800" dirty="0"/>
          </a:p>
          <a:p>
            <a:r>
              <a:rPr lang="en-US" sz="2800" dirty="0"/>
              <a:t>That is, to show that KB |= α, we show that (KB ∧ ¬α) is unsatisfiable. </a:t>
            </a:r>
          </a:p>
          <a:p>
            <a:endParaRPr lang="en-US" sz="2800" dirty="0"/>
          </a:p>
          <a:p>
            <a:r>
              <a:rPr lang="en-US" sz="2800" dirty="0"/>
              <a:t>We do this by proving a contradiction</a:t>
            </a:r>
            <a:endParaRPr lang="en-IN" sz="2800" dirty="0"/>
          </a:p>
        </p:txBody>
      </p:sp>
    </p:spTree>
    <p:extLst>
      <p:ext uri="{BB962C8B-B14F-4D97-AF65-F5344CB8AC3E}">
        <p14:creationId xmlns:p14="http://schemas.microsoft.com/office/powerpoint/2010/main" val="1258487936"/>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DFD89B-A2B3-D826-A01B-937F0F17A21C}"/>
              </a:ext>
            </a:extLst>
          </p:cNvPr>
          <p:cNvSpPr txBox="1"/>
          <p:nvPr/>
        </p:nvSpPr>
        <p:spPr>
          <a:xfrm>
            <a:off x="452845" y="338354"/>
            <a:ext cx="11059886" cy="6124754"/>
          </a:xfrm>
          <a:prstGeom prst="rect">
            <a:avLst/>
          </a:prstGeom>
          <a:noFill/>
        </p:spPr>
        <p:txBody>
          <a:bodyPr wrap="square">
            <a:spAutoFit/>
          </a:bodyPr>
          <a:lstStyle/>
          <a:p>
            <a:r>
              <a:rPr lang="en-US" sz="2800" dirty="0"/>
              <a:t>A resolution algorithm is shown in Figure </a:t>
            </a:r>
          </a:p>
          <a:p>
            <a:endParaRPr lang="en-US" sz="2800" dirty="0"/>
          </a:p>
          <a:p>
            <a:r>
              <a:rPr lang="en-US" sz="2800" dirty="0"/>
              <a:t> First, (KB ∧ ¬α) is </a:t>
            </a:r>
            <a:r>
              <a:rPr lang="en-US" sz="2800" b="1" dirty="0"/>
              <a:t>converted into CNF</a:t>
            </a:r>
            <a:r>
              <a:rPr lang="en-US" sz="2800" dirty="0"/>
              <a:t>. </a:t>
            </a:r>
          </a:p>
          <a:p>
            <a:endParaRPr lang="en-US" sz="2800" dirty="0"/>
          </a:p>
          <a:p>
            <a:r>
              <a:rPr lang="en-US" sz="2800" dirty="0"/>
              <a:t>Then, the </a:t>
            </a:r>
            <a:r>
              <a:rPr lang="en-US" sz="2800" b="1" dirty="0"/>
              <a:t>resolution rule is applied to the resulting clauses</a:t>
            </a:r>
            <a:r>
              <a:rPr lang="en-US" sz="2800" dirty="0"/>
              <a:t>. </a:t>
            </a:r>
          </a:p>
          <a:p>
            <a:endParaRPr lang="en-US" sz="2800" dirty="0"/>
          </a:p>
          <a:p>
            <a:r>
              <a:rPr lang="en-US" sz="2800" b="1" dirty="0"/>
              <a:t>Each pair that contains complementary literals is resolved to produce a new clause, which is added to the set </a:t>
            </a:r>
            <a:r>
              <a:rPr lang="en-US" sz="2800" dirty="0"/>
              <a:t>if it is not already present. </a:t>
            </a:r>
          </a:p>
          <a:p>
            <a:endParaRPr lang="en-US" sz="2800" dirty="0"/>
          </a:p>
          <a:p>
            <a:r>
              <a:rPr lang="en-US" sz="2800" dirty="0"/>
              <a:t>The process continues until </a:t>
            </a:r>
            <a:r>
              <a:rPr lang="en-US" sz="2800" b="1" dirty="0"/>
              <a:t>one of two things happens:</a:t>
            </a:r>
          </a:p>
          <a:p>
            <a:endParaRPr lang="en-US" sz="2800" b="1" dirty="0"/>
          </a:p>
          <a:p>
            <a:r>
              <a:rPr lang="en-US" sz="2800" dirty="0"/>
              <a:t>• there are </a:t>
            </a:r>
            <a:r>
              <a:rPr lang="en-US" sz="2800" b="1" dirty="0"/>
              <a:t>no new clauses that can be added, in which case KB does not entail α</a:t>
            </a:r>
            <a:r>
              <a:rPr lang="en-US" sz="2800" dirty="0"/>
              <a:t>; or,</a:t>
            </a:r>
          </a:p>
          <a:p>
            <a:r>
              <a:rPr lang="en-US" sz="2800" dirty="0"/>
              <a:t>• </a:t>
            </a:r>
            <a:r>
              <a:rPr lang="en-US" sz="2800" b="1" dirty="0"/>
              <a:t>two clauses resolve to yield the empty clause</a:t>
            </a:r>
            <a:r>
              <a:rPr lang="en-US" sz="2800" dirty="0"/>
              <a:t>, in which case </a:t>
            </a:r>
            <a:r>
              <a:rPr lang="en-US" sz="2800" b="1" dirty="0"/>
              <a:t>KB entails α</a:t>
            </a:r>
            <a:endParaRPr lang="en-IN" sz="2800" b="1" dirty="0"/>
          </a:p>
        </p:txBody>
      </p:sp>
    </p:spTree>
    <p:extLst>
      <p:ext uri="{BB962C8B-B14F-4D97-AF65-F5344CB8AC3E}">
        <p14:creationId xmlns:p14="http://schemas.microsoft.com/office/powerpoint/2010/main" val="2101880329"/>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75DE4-2836-CBD5-D435-1BBA41D12E4A}"/>
              </a:ext>
            </a:extLst>
          </p:cNvPr>
          <p:cNvPicPr>
            <a:picLocks noChangeAspect="1"/>
          </p:cNvPicPr>
          <p:nvPr/>
        </p:nvPicPr>
        <p:blipFill>
          <a:blip r:embed="rId2"/>
          <a:stretch>
            <a:fillRect/>
          </a:stretch>
        </p:blipFill>
        <p:spPr>
          <a:xfrm>
            <a:off x="783043" y="332554"/>
            <a:ext cx="9780453" cy="5798279"/>
          </a:xfrm>
          <a:prstGeom prst="rect">
            <a:avLst/>
          </a:prstGeom>
        </p:spPr>
      </p:pic>
    </p:spTree>
    <p:extLst>
      <p:ext uri="{BB962C8B-B14F-4D97-AF65-F5344CB8AC3E}">
        <p14:creationId xmlns:p14="http://schemas.microsoft.com/office/powerpoint/2010/main" val="3538342863"/>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A6416E-3F74-052F-8A0F-B51C28F50BFD}"/>
              </a:ext>
            </a:extLst>
          </p:cNvPr>
          <p:cNvSpPr txBox="1"/>
          <p:nvPr/>
        </p:nvSpPr>
        <p:spPr>
          <a:xfrm>
            <a:off x="0" y="144124"/>
            <a:ext cx="12192000" cy="4431983"/>
          </a:xfrm>
          <a:prstGeom prst="rect">
            <a:avLst/>
          </a:prstGeom>
          <a:noFill/>
        </p:spPr>
        <p:txBody>
          <a:bodyPr wrap="square">
            <a:spAutoFit/>
          </a:bodyPr>
          <a:lstStyle/>
          <a:p>
            <a:r>
              <a:rPr lang="en-US" sz="2400" dirty="0"/>
              <a:t>We can apply the resolution procedure to a very simple inference in the </a:t>
            </a:r>
            <a:r>
              <a:rPr lang="en-US" sz="2400" dirty="0" err="1"/>
              <a:t>wumpus</a:t>
            </a:r>
            <a:r>
              <a:rPr lang="en-US" sz="2400" dirty="0"/>
              <a:t> world.</a:t>
            </a:r>
          </a:p>
          <a:p>
            <a:endParaRPr lang="en-US" sz="2400" dirty="0"/>
          </a:p>
          <a:p>
            <a:r>
              <a:rPr lang="en-US" sz="2400" dirty="0"/>
              <a:t>When the agent </a:t>
            </a:r>
            <a:r>
              <a:rPr lang="en-US" sz="2400" b="1" dirty="0"/>
              <a:t>is in [1,1], there is no breeze, so there can be no pits in neighboring squares.</a:t>
            </a:r>
          </a:p>
          <a:p>
            <a:endParaRPr lang="en-US" sz="2400" b="1" dirty="0"/>
          </a:p>
          <a:p>
            <a:r>
              <a:rPr lang="en-US" sz="2400" dirty="0"/>
              <a:t>The relevant knowledge base is</a:t>
            </a:r>
          </a:p>
          <a:p>
            <a:r>
              <a:rPr lang="en-US" sz="2400" b="1" dirty="0"/>
              <a:t>KB = R2 ∧ R4 = (B1,1 ⇔ (P1,2 ∨ P2,1)) ∧ ¬B1,1  </a:t>
            </a:r>
            <a:r>
              <a:rPr lang="en-US" sz="2400" dirty="0"/>
              <a:t> and we wish to prove </a:t>
            </a:r>
            <a:r>
              <a:rPr lang="en-US" sz="2400" b="1" dirty="0"/>
              <a:t>α which is, say, ¬P1,2</a:t>
            </a:r>
            <a:r>
              <a:rPr lang="en-US" sz="2400" dirty="0"/>
              <a:t>. </a:t>
            </a:r>
          </a:p>
          <a:p>
            <a:endParaRPr lang="en-US" sz="2400" dirty="0"/>
          </a:p>
          <a:p>
            <a:r>
              <a:rPr lang="en-US" sz="2400" dirty="0"/>
              <a:t>When we </a:t>
            </a:r>
            <a:r>
              <a:rPr lang="en-US" sz="2400" b="1" dirty="0"/>
              <a:t>convert (KB ∧ ¬α) into CNF</a:t>
            </a:r>
            <a:r>
              <a:rPr lang="en-US" sz="2400" dirty="0"/>
              <a:t>, we obtain the clauses shown at the top of Figure 7.13. </a:t>
            </a:r>
            <a:r>
              <a:rPr lang="en-US" sz="2400" b="1" dirty="0"/>
              <a:t>The second row of the figure shows clauses obtained by resolving pairs in the first row.</a:t>
            </a:r>
          </a:p>
          <a:p>
            <a:endParaRPr lang="en-US" sz="2400" dirty="0"/>
          </a:p>
          <a:p>
            <a:r>
              <a:rPr lang="en-US" sz="2400" dirty="0"/>
              <a:t> Then, </a:t>
            </a:r>
            <a:r>
              <a:rPr lang="en-US" sz="2400" b="1" dirty="0"/>
              <a:t>when P1,2 is resolved with ¬P1,2, we obtain the empty clause, shown as a small square</a:t>
            </a:r>
            <a:r>
              <a:rPr lang="en-US" sz="2400" dirty="0"/>
              <a:t>.</a:t>
            </a:r>
          </a:p>
          <a:p>
            <a:endParaRPr lang="en-IN" dirty="0"/>
          </a:p>
        </p:txBody>
      </p:sp>
      <p:pic>
        <p:nvPicPr>
          <p:cNvPr id="5" name="Picture 4">
            <a:extLst>
              <a:ext uri="{FF2B5EF4-FFF2-40B4-BE49-F238E27FC236}">
                <a16:creationId xmlns:a16="http://schemas.microsoft.com/office/drawing/2014/main" id="{6547F1B6-BC6C-C8BF-EDAA-C0D5E54CFF65}"/>
              </a:ext>
            </a:extLst>
          </p:cNvPr>
          <p:cNvPicPr>
            <a:picLocks noChangeAspect="1"/>
          </p:cNvPicPr>
          <p:nvPr/>
        </p:nvPicPr>
        <p:blipFill>
          <a:blip r:embed="rId2"/>
          <a:stretch>
            <a:fillRect/>
          </a:stretch>
        </p:blipFill>
        <p:spPr>
          <a:xfrm>
            <a:off x="2303417" y="4345577"/>
            <a:ext cx="7067913" cy="2368299"/>
          </a:xfrm>
          <a:prstGeom prst="rect">
            <a:avLst/>
          </a:prstGeom>
        </p:spPr>
      </p:pic>
    </p:spTree>
    <p:extLst>
      <p:ext uri="{BB962C8B-B14F-4D97-AF65-F5344CB8AC3E}">
        <p14:creationId xmlns:p14="http://schemas.microsoft.com/office/powerpoint/2010/main" val="86777170"/>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535993-CCF5-0AA8-CB53-722BEADA518B}"/>
              </a:ext>
            </a:extLst>
          </p:cNvPr>
          <p:cNvSpPr txBox="1"/>
          <p:nvPr/>
        </p:nvSpPr>
        <p:spPr>
          <a:xfrm>
            <a:off x="243840" y="244235"/>
            <a:ext cx="11495314" cy="6555641"/>
          </a:xfrm>
          <a:prstGeom prst="rect">
            <a:avLst/>
          </a:prstGeom>
          <a:noFill/>
        </p:spPr>
        <p:txBody>
          <a:bodyPr wrap="square">
            <a:spAutoFit/>
          </a:bodyPr>
          <a:lstStyle/>
          <a:p>
            <a:pPr algn="just"/>
            <a:r>
              <a:rPr lang="en-US" sz="2800" dirty="0"/>
              <a:t>Completeness of resolution</a:t>
            </a:r>
          </a:p>
          <a:p>
            <a:pPr algn="just"/>
            <a:endParaRPr lang="en-US" sz="2800" dirty="0"/>
          </a:p>
          <a:p>
            <a:pPr algn="just"/>
            <a:r>
              <a:rPr lang="en-US" sz="2800" dirty="0"/>
              <a:t>To conclude our discussion of resolution, we now show why PL-RESOLUTION is complete.</a:t>
            </a:r>
          </a:p>
          <a:p>
            <a:pPr algn="just"/>
            <a:endParaRPr lang="en-US" sz="2800" dirty="0"/>
          </a:p>
          <a:p>
            <a:pPr algn="just"/>
            <a:r>
              <a:rPr lang="en-US" sz="2800" dirty="0"/>
              <a:t>To do this, we introduce the resolution closure </a:t>
            </a:r>
            <a:r>
              <a:rPr lang="en-US" sz="2800" b="1" dirty="0"/>
              <a:t>RC (S) of a set of clauses S, </a:t>
            </a:r>
            <a:r>
              <a:rPr lang="en-US" sz="2800" dirty="0"/>
              <a:t>which is the </a:t>
            </a:r>
            <a:r>
              <a:rPr lang="en-US" sz="2800" b="1" dirty="0"/>
              <a:t>set of all clauses derivable by repeated application of the resolution rule to clauses in S </a:t>
            </a:r>
            <a:r>
              <a:rPr lang="en-US" sz="2800" dirty="0"/>
              <a:t>or their derivatives. </a:t>
            </a:r>
          </a:p>
          <a:p>
            <a:pPr algn="just"/>
            <a:endParaRPr lang="en-US" sz="2800" dirty="0"/>
          </a:p>
          <a:p>
            <a:pPr algn="just"/>
            <a:r>
              <a:rPr lang="en-US" sz="2800" dirty="0"/>
              <a:t>The resolution closure is what PL-RESOLUTION computes as the final value of the variable clauses. </a:t>
            </a:r>
          </a:p>
          <a:p>
            <a:pPr algn="just"/>
            <a:endParaRPr lang="en-US" sz="2800" dirty="0"/>
          </a:p>
          <a:p>
            <a:pPr algn="just"/>
            <a:r>
              <a:rPr lang="en-US" sz="2800" dirty="0"/>
              <a:t>It is </a:t>
            </a:r>
            <a:r>
              <a:rPr lang="en-US" sz="2800" b="1" dirty="0"/>
              <a:t>easy to see that RC (S) must be finite, because there are only finitely many distinct clauses that can be constructed out of the symbols P1,...,Pk that appear in S.</a:t>
            </a:r>
            <a:endParaRPr lang="en-IN" sz="2800" b="1" dirty="0"/>
          </a:p>
        </p:txBody>
      </p:sp>
    </p:spTree>
    <p:extLst>
      <p:ext uri="{BB962C8B-B14F-4D97-AF65-F5344CB8AC3E}">
        <p14:creationId xmlns:p14="http://schemas.microsoft.com/office/powerpoint/2010/main" val="436402595"/>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7A1345-4D3A-4D8C-AF34-DADE7F07365C}"/>
              </a:ext>
            </a:extLst>
          </p:cNvPr>
          <p:cNvSpPr txBox="1"/>
          <p:nvPr/>
        </p:nvSpPr>
        <p:spPr>
          <a:xfrm>
            <a:off x="180943" y="0"/>
            <a:ext cx="12490027" cy="3108543"/>
          </a:xfrm>
          <a:prstGeom prst="rect">
            <a:avLst/>
          </a:prstGeom>
          <a:noFill/>
        </p:spPr>
        <p:txBody>
          <a:bodyPr wrap="square">
            <a:spAutoFit/>
          </a:bodyPr>
          <a:lstStyle/>
          <a:p>
            <a:r>
              <a:rPr lang="en-US" sz="2800" b="1" dirty="0"/>
              <a:t>Horn clauses and definite clauses</a:t>
            </a:r>
          </a:p>
          <a:p>
            <a:endParaRPr lang="en-US" sz="2800" dirty="0"/>
          </a:p>
          <a:p>
            <a:r>
              <a:rPr lang="en-US" sz="2800" dirty="0"/>
              <a:t>In many practical situations, however, the </a:t>
            </a:r>
            <a:r>
              <a:rPr lang="en-US" sz="2800" b="1" dirty="0"/>
              <a:t>full power of resolution is not needed</a:t>
            </a:r>
            <a:r>
              <a:rPr lang="en-US" sz="2800" dirty="0"/>
              <a:t>. Some </a:t>
            </a:r>
            <a:r>
              <a:rPr lang="en-US" sz="2800" b="1" dirty="0"/>
              <a:t>real-world knowledge bases satisfy certain restrictions on the form of sentences they contain</a:t>
            </a:r>
            <a:r>
              <a:rPr lang="en-US" sz="2800" dirty="0"/>
              <a:t>, which enables them to </a:t>
            </a:r>
            <a:r>
              <a:rPr lang="en-US" sz="2800" b="1" dirty="0"/>
              <a:t>use a more restricted and efficient inference algorithm.</a:t>
            </a:r>
          </a:p>
          <a:p>
            <a:endParaRPr lang="en-US" sz="2800" dirty="0"/>
          </a:p>
        </p:txBody>
      </p:sp>
    </p:spTree>
    <p:extLst>
      <p:ext uri="{BB962C8B-B14F-4D97-AF65-F5344CB8AC3E}">
        <p14:creationId xmlns:p14="http://schemas.microsoft.com/office/powerpoint/2010/main" val="79300798"/>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C004C5-3921-62AD-5088-DBC670424204}"/>
              </a:ext>
            </a:extLst>
          </p:cNvPr>
          <p:cNvSpPr txBox="1"/>
          <p:nvPr/>
        </p:nvSpPr>
        <p:spPr>
          <a:xfrm>
            <a:off x="531221" y="357447"/>
            <a:ext cx="11591109" cy="6124754"/>
          </a:xfrm>
          <a:prstGeom prst="rect">
            <a:avLst/>
          </a:prstGeom>
          <a:noFill/>
        </p:spPr>
        <p:txBody>
          <a:bodyPr wrap="square">
            <a:spAutoFit/>
          </a:bodyPr>
          <a:lstStyle/>
          <a:p>
            <a:r>
              <a:rPr lang="en-US" sz="2800" dirty="0"/>
              <a:t>One such restricted form is the </a:t>
            </a:r>
          </a:p>
          <a:p>
            <a:endParaRPr lang="en-US" sz="2800" dirty="0"/>
          </a:p>
          <a:p>
            <a:pPr marL="285750" indent="-285750">
              <a:buFont typeface="Arial" panose="020B0604020202020204" pitchFamily="34" charset="0"/>
              <a:buChar char="•"/>
            </a:pPr>
            <a:r>
              <a:rPr lang="en-US" sz="2800" dirty="0"/>
              <a:t> </a:t>
            </a:r>
            <a:r>
              <a:rPr lang="en-US" sz="2800" b="1" dirty="0"/>
              <a:t>Definite clause</a:t>
            </a:r>
            <a:r>
              <a:rPr lang="en-US" sz="2800" dirty="0"/>
              <a:t>, which is a </a:t>
            </a:r>
            <a:r>
              <a:rPr lang="en-US" sz="2800" b="1" dirty="0"/>
              <a:t>disjunction of literals of which exactly one is positive</a:t>
            </a:r>
            <a:r>
              <a:rPr lang="en-US" sz="2800" dirty="0"/>
              <a:t>. </a:t>
            </a:r>
          </a:p>
          <a:p>
            <a:endParaRPr lang="en-US" sz="2800" dirty="0"/>
          </a:p>
          <a:p>
            <a:r>
              <a:rPr lang="en-US" sz="2800" dirty="0"/>
              <a:t>For example, the clause (¬L1,1 ∨ ¬Breeze ∨ B1,1) is a definite clause, whereas (¬B1,1 ∨ P1,2 ∨ P2,1) is not. </a:t>
            </a:r>
            <a:r>
              <a:rPr lang="en-US" sz="2800" b="1" dirty="0"/>
              <a:t>        A ^ B=&gt;C written as (¬A ∨ ¬B ∨ C) is definite</a:t>
            </a:r>
          </a:p>
          <a:p>
            <a:endParaRPr lang="en-US" sz="2800" dirty="0"/>
          </a:p>
          <a:p>
            <a:pPr marL="285750" indent="-285750">
              <a:buFont typeface="Arial" panose="020B0604020202020204" pitchFamily="34" charset="0"/>
              <a:buChar char="•"/>
            </a:pPr>
            <a:r>
              <a:rPr lang="en-US" sz="2800" b="1" dirty="0"/>
              <a:t>Horn clause- </a:t>
            </a:r>
            <a:r>
              <a:rPr lang="en-US" sz="2800" dirty="0"/>
              <a:t>Slightly more general is the Horn clause, which is a </a:t>
            </a:r>
            <a:r>
              <a:rPr lang="en-US" sz="2800" b="1" dirty="0"/>
              <a:t>disjunction of literals of which at most one is positive</a:t>
            </a:r>
            <a:r>
              <a:rPr lang="en-US" sz="2800" dirty="0"/>
              <a:t>. </a:t>
            </a:r>
            <a:r>
              <a:rPr lang="en-US" sz="2800" b="1" dirty="0"/>
              <a:t>So all definite clauses are Horn clauses</a:t>
            </a:r>
            <a:r>
              <a:rPr lang="en-US" sz="2800" dirty="0"/>
              <a:t>,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b="1" dirty="0"/>
              <a:t>Goal clause- Horn clauses </a:t>
            </a:r>
            <a:r>
              <a:rPr lang="en-US" sz="2800" dirty="0"/>
              <a:t>as are clauses with </a:t>
            </a:r>
            <a:r>
              <a:rPr lang="en-US" sz="2800" b="1" dirty="0"/>
              <a:t>no positive literals</a:t>
            </a:r>
            <a:r>
              <a:rPr lang="en-US" sz="2800" dirty="0"/>
              <a:t>; these are called goal clauses</a:t>
            </a:r>
            <a:endParaRPr lang="en-IN" sz="2800" dirty="0"/>
          </a:p>
        </p:txBody>
      </p:sp>
    </p:spTree>
    <p:extLst>
      <p:ext uri="{BB962C8B-B14F-4D97-AF65-F5344CB8AC3E}">
        <p14:creationId xmlns:p14="http://schemas.microsoft.com/office/powerpoint/2010/main" val="2972975900"/>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9C61C2-2EF2-445F-9C30-2C526EC5BFA6}"/>
              </a:ext>
            </a:extLst>
          </p:cNvPr>
          <p:cNvPicPr>
            <a:picLocks noChangeAspect="1"/>
          </p:cNvPicPr>
          <p:nvPr/>
        </p:nvPicPr>
        <p:blipFill>
          <a:blip r:embed="rId2"/>
          <a:stretch>
            <a:fillRect/>
          </a:stretch>
        </p:blipFill>
        <p:spPr>
          <a:xfrm>
            <a:off x="1486926" y="682322"/>
            <a:ext cx="8049748" cy="5083477"/>
          </a:xfrm>
          <a:prstGeom prst="rect">
            <a:avLst/>
          </a:prstGeom>
        </p:spPr>
      </p:pic>
    </p:spTree>
    <p:extLst>
      <p:ext uri="{BB962C8B-B14F-4D97-AF65-F5344CB8AC3E}">
        <p14:creationId xmlns:p14="http://schemas.microsoft.com/office/powerpoint/2010/main" val="4032022480"/>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96A0A1-7869-4282-8145-A4D540668692}"/>
              </a:ext>
            </a:extLst>
          </p:cNvPr>
          <p:cNvSpPr txBox="1"/>
          <p:nvPr/>
        </p:nvSpPr>
        <p:spPr>
          <a:xfrm>
            <a:off x="110067" y="0"/>
            <a:ext cx="12081933" cy="7417415"/>
          </a:xfrm>
          <a:prstGeom prst="rect">
            <a:avLst/>
          </a:prstGeom>
          <a:noFill/>
        </p:spPr>
        <p:txBody>
          <a:bodyPr wrap="square">
            <a:spAutoFit/>
          </a:bodyPr>
          <a:lstStyle/>
          <a:p>
            <a:r>
              <a:rPr lang="en-US" sz="2800" dirty="0"/>
              <a:t>Knowledge bases containing only definite clauses are interesting for three reasons:</a:t>
            </a:r>
          </a:p>
          <a:p>
            <a:endParaRPr lang="en-US" sz="2800" dirty="0"/>
          </a:p>
          <a:p>
            <a:pPr marL="342900" indent="-342900">
              <a:buAutoNum type="arabicPeriod"/>
            </a:pPr>
            <a:r>
              <a:rPr lang="en-US" sz="2800" dirty="0"/>
              <a:t>Every </a:t>
            </a:r>
            <a:r>
              <a:rPr lang="en-US" sz="2800" b="1" dirty="0"/>
              <a:t>definite clause can be written as an implication </a:t>
            </a:r>
            <a:r>
              <a:rPr lang="en-US" sz="2800" dirty="0"/>
              <a:t>whose </a:t>
            </a:r>
            <a:r>
              <a:rPr lang="en-US" sz="2800" b="1" dirty="0"/>
              <a:t>premise is a conjunction of positive literals </a:t>
            </a:r>
            <a:r>
              <a:rPr lang="en-US" sz="2800" dirty="0"/>
              <a:t>and </a:t>
            </a:r>
            <a:r>
              <a:rPr lang="en-US" sz="2800" b="1" dirty="0"/>
              <a:t>whose conclusion is a single positive literal. </a:t>
            </a:r>
          </a:p>
          <a:p>
            <a:endParaRPr lang="en-US" sz="2800" b="1" dirty="0"/>
          </a:p>
          <a:p>
            <a:r>
              <a:rPr lang="en-US" sz="2800" dirty="0"/>
              <a:t>For example, the definite clause </a:t>
            </a:r>
            <a:r>
              <a:rPr lang="en-US" sz="2800" b="1" dirty="0"/>
              <a:t>(¬L1,1 ∨ ¬Breeze ∨ B1,1) </a:t>
            </a:r>
            <a:r>
              <a:rPr lang="en-US" sz="2800" dirty="0"/>
              <a:t>can be written as the implication </a:t>
            </a:r>
            <a:r>
              <a:rPr lang="en-US" sz="2800" b="1" dirty="0"/>
              <a:t>(L1,1 ∧ Breeze) ⇒ B1,1</a:t>
            </a:r>
            <a:r>
              <a:rPr lang="en-US" sz="2800" dirty="0"/>
              <a:t>.</a:t>
            </a:r>
          </a:p>
          <a:p>
            <a:endParaRPr lang="en-US" sz="2800" dirty="0"/>
          </a:p>
          <a:p>
            <a:r>
              <a:rPr lang="en-US" sz="2800" dirty="0"/>
              <a:t>It says that if the agent is in [1,1] and there is a breeze, then [1,1] is breezy. </a:t>
            </a:r>
          </a:p>
          <a:p>
            <a:endParaRPr lang="en-US" sz="2800" dirty="0"/>
          </a:p>
          <a:p>
            <a:r>
              <a:rPr lang="en-US" sz="2800" dirty="0"/>
              <a:t>In Horn form, the </a:t>
            </a:r>
            <a:r>
              <a:rPr lang="en-US" sz="2800" b="1" dirty="0"/>
              <a:t>premise is called the body and the conclusion is called the head. </a:t>
            </a:r>
          </a:p>
          <a:p>
            <a:endParaRPr lang="en-US" sz="2800" dirty="0"/>
          </a:p>
          <a:p>
            <a:r>
              <a:rPr lang="en-US" sz="2800" dirty="0"/>
              <a:t>A sentence consisting of a single positive literal, such as L1,1, is called a fact.    True ⇒ L1,1  or just L1,1</a:t>
            </a:r>
          </a:p>
          <a:p>
            <a:endParaRPr lang="en-US" sz="2800" dirty="0"/>
          </a:p>
        </p:txBody>
      </p:sp>
    </p:spTree>
    <p:extLst>
      <p:ext uri="{BB962C8B-B14F-4D97-AF65-F5344CB8AC3E}">
        <p14:creationId xmlns:p14="http://schemas.microsoft.com/office/powerpoint/2010/main" val="3654428278"/>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B47560-9040-4324-AD2F-5995A0681F9F}"/>
              </a:ext>
            </a:extLst>
          </p:cNvPr>
          <p:cNvSpPr txBox="1"/>
          <p:nvPr/>
        </p:nvSpPr>
        <p:spPr>
          <a:xfrm>
            <a:off x="194733" y="455768"/>
            <a:ext cx="10744200" cy="2523768"/>
          </a:xfrm>
          <a:prstGeom prst="rect">
            <a:avLst/>
          </a:prstGeom>
          <a:noFill/>
        </p:spPr>
        <p:txBody>
          <a:bodyPr wrap="square">
            <a:spAutoFit/>
          </a:bodyPr>
          <a:lstStyle/>
          <a:p>
            <a:endParaRPr lang="en-US" dirty="0"/>
          </a:p>
          <a:p>
            <a:r>
              <a:rPr lang="en-US" dirty="0"/>
              <a:t>2.   </a:t>
            </a:r>
            <a:r>
              <a:rPr lang="en-US" sz="2800" b="1" dirty="0"/>
              <a:t>Inference with Horn clauses can be done through the forward-chaining </a:t>
            </a:r>
            <a:r>
              <a:rPr lang="en-US" sz="2800" dirty="0"/>
              <a:t>and </a:t>
            </a:r>
            <a:r>
              <a:rPr lang="en-US" sz="2800" dirty="0" err="1"/>
              <a:t>backwardchaining</a:t>
            </a:r>
            <a:r>
              <a:rPr lang="en-US" sz="2800" dirty="0"/>
              <a:t> algorithms</a:t>
            </a:r>
          </a:p>
          <a:p>
            <a:endParaRPr lang="en-US" sz="2800" dirty="0"/>
          </a:p>
          <a:p>
            <a:r>
              <a:rPr lang="en-US" sz="2800" dirty="0"/>
              <a:t>3. Deciding entailment with Horn clauses can be done in time that is linear in the size of the knowledge base</a:t>
            </a:r>
            <a:endParaRPr lang="en-IN" sz="2800" dirty="0"/>
          </a:p>
        </p:txBody>
      </p:sp>
    </p:spTree>
    <p:extLst>
      <p:ext uri="{BB962C8B-B14F-4D97-AF65-F5344CB8AC3E}">
        <p14:creationId xmlns:p14="http://schemas.microsoft.com/office/powerpoint/2010/main" val="2849998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88930" y="33019"/>
            <a:ext cx="1016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5</a:t>
            </a:r>
            <a:endParaRPr sz="1200">
              <a:latin typeface="Times New Roman"/>
              <a:cs typeface="Times New Roman"/>
            </a:endParaRPr>
          </a:p>
        </p:txBody>
      </p:sp>
      <p:sp>
        <p:nvSpPr>
          <p:cNvPr id="3" name="object 3"/>
          <p:cNvSpPr txBox="1">
            <a:spLocks noGrp="1"/>
          </p:cNvSpPr>
          <p:nvPr>
            <p:ph type="title"/>
          </p:nvPr>
        </p:nvSpPr>
        <p:spPr>
          <a:xfrm>
            <a:off x="1601469" y="290829"/>
            <a:ext cx="4194810" cy="513080"/>
          </a:xfrm>
          <a:prstGeom prst="rect">
            <a:avLst/>
          </a:prstGeom>
        </p:spPr>
        <p:txBody>
          <a:bodyPr vert="horz" wrap="square" lIns="0" tIns="12700" rIns="0" bIns="0" rtlCol="0" anchor="ctr">
            <a:spAutoFit/>
          </a:bodyPr>
          <a:lstStyle/>
          <a:p>
            <a:pPr marL="12700">
              <a:lnSpc>
                <a:spcPct val="100000"/>
              </a:lnSpc>
              <a:spcBef>
                <a:spcPts val="100"/>
              </a:spcBef>
            </a:pPr>
            <a:r>
              <a:rPr sz="3200" dirty="0"/>
              <a:t>Agents</a:t>
            </a:r>
            <a:r>
              <a:rPr sz="3200" spc="-15" dirty="0"/>
              <a:t> </a:t>
            </a:r>
            <a:r>
              <a:rPr sz="3200" dirty="0"/>
              <a:t>and environments</a:t>
            </a:r>
            <a:endParaRPr sz="3200"/>
          </a:p>
        </p:txBody>
      </p:sp>
      <p:sp>
        <p:nvSpPr>
          <p:cNvPr id="4" name="object 4"/>
          <p:cNvSpPr txBox="1"/>
          <p:nvPr/>
        </p:nvSpPr>
        <p:spPr>
          <a:xfrm>
            <a:off x="1601470" y="1772920"/>
            <a:ext cx="132715" cy="391160"/>
          </a:xfrm>
          <a:prstGeom prst="rect">
            <a:avLst/>
          </a:prstGeom>
        </p:spPr>
        <p:txBody>
          <a:bodyPr vert="horz" wrap="square" lIns="0" tIns="12700" rIns="0" bIns="0" rtlCol="0">
            <a:spAutoFit/>
          </a:bodyPr>
          <a:lstStyle/>
          <a:p>
            <a:pPr marL="12700">
              <a:spcBef>
                <a:spcPts val="100"/>
              </a:spcBef>
            </a:pPr>
            <a:r>
              <a:rPr sz="2400" dirty="0">
                <a:latin typeface="Times New Roman"/>
                <a:cs typeface="Times New Roman"/>
              </a:rPr>
              <a:t>•</a:t>
            </a:r>
            <a:endParaRPr sz="2400">
              <a:latin typeface="Times New Roman"/>
              <a:cs typeface="Times New Roman"/>
            </a:endParaRPr>
          </a:p>
        </p:txBody>
      </p:sp>
      <p:sp>
        <p:nvSpPr>
          <p:cNvPr id="5" name="object 5"/>
          <p:cNvSpPr txBox="1"/>
          <p:nvPr/>
        </p:nvSpPr>
        <p:spPr>
          <a:xfrm>
            <a:off x="1601470" y="2446020"/>
            <a:ext cx="132715" cy="391160"/>
          </a:xfrm>
          <a:prstGeom prst="rect">
            <a:avLst/>
          </a:prstGeom>
        </p:spPr>
        <p:txBody>
          <a:bodyPr vert="horz" wrap="square" lIns="0" tIns="12700" rIns="0" bIns="0" rtlCol="0">
            <a:spAutoFit/>
          </a:bodyPr>
          <a:lstStyle/>
          <a:p>
            <a:pPr marL="12700">
              <a:spcBef>
                <a:spcPts val="100"/>
              </a:spcBef>
            </a:pPr>
            <a:r>
              <a:rPr sz="2400" dirty="0">
                <a:latin typeface="Times New Roman"/>
                <a:cs typeface="Times New Roman"/>
              </a:rPr>
              <a:t>•</a:t>
            </a:r>
            <a:endParaRPr sz="2400">
              <a:latin typeface="Times New Roman"/>
              <a:cs typeface="Times New Roman"/>
            </a:endParaRPr>
          </a:p>
        </p:txBody>
      </p:sp>
      <p:sp>
        <p:nvSpPr>
          <p:cNvPr id="6" name="object 6"/>
          <p:cNvSpPr txBox="1"/>
          <p:nvPr/>
        </p:nvSpPr>
        <p:spPr>
          <a:xfrm>
            <a:off x="1601469" y="1027429"/>
            <a:ext cx="8662670" cy="2118360"/>
          </a:xfrm>
          <a:prstGeom prst="rect">
            <a:avLst/>
          </a:prstGeom>
        </p:spPr>
        <p:txBody>
          <a:bodyPr vert="horz" wrap="square" lIns="0" tIns="12700" rIns="0" bIns="0" rtlCol="0">
            <a:spAutoFit/>
          </a:bodyPr>
          <a:lstStyle/>
          <a:p>
            <a:pPr marL="351155" marR="3476625" indent="-339090">
              <a:lnSpc>
                <a:spcPts val="3000"/>
              </a:lnSpc>
              <a:spcBef>
                <a:spcPts val="100"/>
              </a:spcBef>
              <a:buClr>
                <a:srgbClr val="000000"/>
              </a:buClr>
              <a:buChar char="•"/>
              <a:tabLst>
                <a:tab pos="351155" algn="l"/>
                <a:tab pos="351790" algn="l"/>
              </a:tabLst>
            </a:pPr>
            <a:r>
              <a:rPr sz="2400" spc="-5" dirty="0">
                <a:solidFill>
                  <a:srgbClr val="FF0000"/>
                </a:solidFill>
                <a:latin typeface="Times New Roman"/>
                <a:cs typeface="Times New Roman"/>
              </a:rPr>
              <a:t>Percept: </a:t>
            </a:r>
            <a:r>
              <a:rPr sz="2400" dirty="0">
                <a:latin typeface="Times New Roman"/>
                <a:cs typeface="Times New Roman"/>
              </a:rPr>
              <a:t>agent’s perceptual input at any </a:t>
            </a:r>
            <a:r>
              <a:rPr sz="2400" spc="-585" dirty="0">
                <a:latin typeface="Times New Roman"/>
                <a:cs typeface="Times New Roman"/>
              </a:rPr>
              <a:t> </a:t>
            </a:r>
            <a:r>
              <a:rPr sz="2400" dirty="0">
                <a:latin typeface="Times New Roman"/>
                <a:cs typeface="Times New Roman"/>
              </a:rPr>
              <a:t>given</a:t>
            </a:r>
            <a:r>
              <a:rPr sz="2400" spc="-5" dirty="0">
                <a:latin typeface="Times New Roman"/>
                <a:cs typeface="Times New Roman"/>
              </a:rPr>
              <a:t> </a:t>
            </a:r>
            <a:r>
              <a:rPr sz="2400" dirty="0">
                <a:latin typeface="Times New Roman"/>
                <a:cs typeface="Times New Roman"/>
              </a:rPr>
              <a:t>instant</a:t>
            </a:r>
          </a:p>
          <a:p>
            <a:pPr marL="351155" marR="5080">
              <a:lnSpc>
                <a:spcPct val="79900"/>
              </a:lnSpc>
              <a:spcBef>
                <a:spcPts val="575"/>
              </a:spcBef>
            </a:pPr>
            <a:r>
              <a:rPr sz="2400" spc="-5" dirty="0">
                <a:solidFill>
                  <a:srgbClr val="FF0000"/>
                </a:solidFill>
                <a:latin typeface="Times New Roman"/>
                <a:cs typeface="Times New Roman"/>
              </a:rPr>
              <a:t>Percept</a:t>
            </a:r>
            <a:r>
              <a:rPr sz="2400" dirty="0">
                <a:solidFill>
                  <a:srgbClr val="FF0000"/>
                </a:solidFill>
                <a:latin typeface="Times New Roman"/>
                <a:cs typeface="Times New Roman"/>
              </a:rPr>
              <a:t> </a:t>
            </a:r>
            <a:r>
              <a:rPr sz="2400" spc="-5" dirty="0">
                <a:solidFill>
                  <a:srgbClr val="FF0000"/>
                </a:solidFill>
                <a:latin typeface="Times New Roman"/>
                <a:cs typeface="Times New Roman"/>
              </a:rPr>
              <a:t>sequence:</a:t>
            </a:r>
            <a:r>
              <a:rPr sz="2400" dirty="0">
                <a:solidFill>
                  <a:srgbClr val="FF0000"/>
                </a:solidFill>
                <a:latin typeface="Times New Roman"/>
                <a:cs typeface="Times New Roman"/>
              </a:rPr>
              <a:t> </a:t>
            </a:r>
            <a:r>
              <a:rPr sz="2400" spc="-5" dirty="0">
                <a:latin typeface="Times New Roman"/>
                <a:cs typeface="Times New Roman"/>
              </a:rPr>
              <a:t>complete</a:t>
            </a:r>
            <a:r>
              <a:rPr sz="2400" spc="5" dirty="0">
                <a:latin typeface="Times New Roman"/>
                <a:cs typeface="Times New Roman"/>
              </a:rPr>
              <a:t> </a:t>
            </a:r>
            <a:r>
              <a:rPr sz="2400" dirty="0">
                <a:latin typeface="Times New Roman"/>
                <a:cs typeface="Times New Roman"/>
              </a:rPr>
              <a:t>history of</a:t>
            </a:r>
            <a:r>
              <a:rPr sz="2400" spc="-5" dirty="0">
                <a:latin typeface="Times New Roman"/>
                <a:cs typeface="Times New Roman"/>
              </a:rPr>
              <a:t> </a:t>
            </a:r>
            <a:r>
              <a:rPr sz="2400" dirty="0">
                <a:latin typeface="Times New Roman"/>
                <a:cs typeface="Times New Roman"/>
              </a:rPr>
              <a:t>everything the</a:t>
            </a:r>
            <a:r>
              <a:rPr sz="2400" spc="5" dirty="0">
                <a:latin typeface="Times New Roman"/>
                <a:cs typeface="Times New Roman"/>
              </a:rPr>
              <a:t> </a:t>
            </a:r>
            <a:r>
              <a:rPr sz="2400" spc="-5" dirty="0">
                <a:latin typeface="Times New Roman"/>
                <a:cs typeface="Times New Roman"/>
              </a:rPr>
              <a:t>agent</a:t>
            </a:r>
            <a:r>
              <a:rPr sz="2400" dirty="0">
                <a:latin typeface="Times New Roman"/>
                <a:cs typeface="Times New Roman"/>
              </a:rPr>
              <a:t> has</a:t>
            </a:r>
            <a:r>
              <a:rPr sz="2400" spc="5" dirty="0">
                <a:latin typeface="Times New Roman"/>
                <a:cs typeface="Times New Roman"/>
              </a:rPr>
              <a:t> </a:t>
            </a:r>
            <a:r>
              <a:rPr sz="2400" dirty="0">
                <a:latin typeface="Times New Roman"/>
                <a:cs typeface="Times New Roman"/>
              </a:rPr>
              <a:t>ever </a:t>
            </a:r>
            <a:r>
              <a:rPr sz="2400" spc="-585" dirty="0">
                <a:latin typeface="Times New Roman"/>
                <a:cs typeface="Times New Roman"/>
              </a:rPr>
              <a:t> </a:t>
            </a:r>
            <a:r>
              <a:rPr sz="2400" dirty="0">
                <a:latin typeface="Times New Roman"/>
                <a:cs typeface="Times New Roman"/>
              </a:rPr>
              <a:t>perceived</a:t>
            </a:r>
          </a:p>
          <a:p>
            <a:pPr marL="351155" marR="199390">
              <a:lnSpc>
                <a:spcPct val="79900"/>
              </a:lnSpc>
              <a:spcBef>
                <a:spcPts val="700"/>
              </a:spcBef>
            </a:pPr>
            <a:r>
              <a:rPr sz="2400" spc="-5" dirty="0">
                <a:latin typeface="Times New Roman"/>
                <a:cs typeface="Times New Roman"/>
              </a:rPr>
              <a:t>An </a:t>
            </a:r>
            <a:r>
              <a:rPr sz="2400" dirty="0">
                <a:latin typeface="Times New Roman"/>
                <a:cs typeface="Times New Roman"/>
              </a:rPr>
              <a:t>agent’s </a:t>
            </a:r>
            <a:r>
              <a:rPr sz="2400" b="1" dirty="0">
                <a:latin typeface="Times New Roman"/>
                <a:cs typeface="Times New Roman"/>
              </a:rPr>
              <a:t>choice of action at any given instant can </a:t>
            </a:r>
            <a:r>
              <a:rPr sz="2400" b="1" spc="-5" dirty="0">
                <a:latin typeface="Times New Roman"/>
                <a:cs typeface="Times New Roman"/>
              </a:rPr>
              <a:t>depend </a:t>
            </a:r>
            <a:r>
              <a:rPr sz="2400" b="1" dirty="0">
                <a:latin typeface="Times New Roman"/>
                <a:cs typeface="Times New Roman"/>
              </a:rPr>
              <a:t>on the </a:t>
            </a:r>
            <a:r>
              <a:rPr sz="2400" b="1" spc="-585" dirty="0">
                <a:latin typeface="Times New Roman"/>
                <a:cs typeface="Times New Roman"/>
              </a:rPr>
              <a:t> </a:t>
            </a:r>
            <a:r>
              <a:rPr sz="2400" b="1" dirty="0">
                <a:latin typeface="Times New Roman"/>
                <a:cs typeface="Times New Roman"/>
              </a:rPr>
              <a:t>entire</a:t>
            </a:r>
            <a:r>
              <a:rPr sz="2400" b="1" spc="-15" dirty="0">
                <a:latin typeface="Times New Roman"/>
                <a:cs typeface="Times New Roman"/>
              </a:rPr>
              <a:t> </a:t>
            </a:r>
            <a:r>
              <a:rPr sz="2400" b="1" dirty="0">
                <a:latin typeface="Times New Roman"/>
                <a:cs typeface="Times New Roman"/>
              </a:rPr>
              <a:t>percept </a:t>
            </a:r>
            <a:r>
              <a:rPr sz="2400" b="1" spc="-5" dirty="0">
                <a:latin typeface="Times New Roman"/>
                <a:cs typeface="Times New Roman"/>
              </a:rPr>
              <a:t>sequence</a:t>
            </a:r>
            <a:r>
              <a:rPr sz="2400" b="1" dirty="0">
                <a:latin typeface="Times New Roman"/>
                <a:cs typeface="Times New Roman"/>
              </a:rPr>
              <a:t> observed to</a:t>
            </a:r>
            <a:r>
              <a:rPr sz="2400" b="1" spc="-5" dirty="0">
                <a:latin typeface="Times New Roman"/>
                <a:cs typeface="Times New Roman"/>
              </a:rPr>
              <a:t> </a:t>
            </a:r>
            <a:r>
              <a:rPr sz="2400" b="1" dirty="0">
                <a:latin typeface="Times New Roman"/>
                <a:cs typeface="Times New Roman"/>
              </a:rPr>
              <a:t>d</a:t>
            </a:r>
            <a:r>
              <a:rPr sz="2400" dirty="0">
                <a:latin typeface="Times New Roman"/>
                <a:cs typeface="Times New Roman"/>
              </a:rPr>
              <a:t>ate</a:t>
            </a:r>
          </a:p>
        </p:txBody>
      </p:sp>
      <p:sp>
        <p:nvSpPr>
          <p:cNvPr id="7" name="object 7"/>
          <p:cNvSpPr txBox="1"/>
          <p:nvPr/>
        </p:nvSpPr>
        <p:spPr>
          <a:xfrm>
            <a:off x="1601470" y="4554220"/>
            <a:ext cx="132715" cy="391160"/>
          </a:xfrm>
          <a:prstGeom prst="rect">
            <a:avLst/>
          </a:prstGeom>
        </p:spPr>
        <p:txBody>
          <a:bodyPr vert="horz" wrap="square" lIns="0" tIns="12700" rIns="0" bIns="0" rtlCol="0">
            <a:spAutoFit/>
          </a:bodyPr>
          <a:lstStyle/>
          <a:p>
            <a:pPr marL="12700">
              <a:spcBef>
                <a:spcPts val="100"/>
              </a:spcBef>
            </a:pPr>
            <a:r>
              <a:rPr sz="2400" dirty="0">
                <a:latin typeface="Times New Roman"/>
                <a:cs typeface="Times New Roman"/>
              </a:rPr>
              <a:t>•</a:t>
            </a:r>
            <a:endParaRPr sz="2400">
              <a:latin typeface="Times New Roman"/>
              <a:cs typeface="Times New Roman"/>
            </a:endParaRPr>
          </a:p>
        </p:txBody>
      </p:sp>
      <p:sp>
        <p:nvSpPr>
          <p:cNvPr id="8" name="object 8"/>
          <p:cNvSpPr txBox="1"/>
          <p:nvPr/>
        </p:nvSpPr>
        <p:spPr>
          <a:xfrm>
            <a:off x="1601470" y="5227320"/>
            <a:ext cx="132715" cy="391160"/>
          </a:xfrm>
          <a:prstGeom prst="rect">
            <a:avLst/>
          </a:prstGeom>
        </p:spPr>
        <p:txBody>
          <a:bodyPr vert="horz" wrap="square" lIns="0" tIns="12700" rIns="0" bIns="0" rtlCol="0">
            <a:spAutoFit/>
          </a:bodyPr>
          <a:lstStyle/>
          <a:p>
            <a:pPr marL="12700">
              <a:spcBef>
                <a:spcPts val="100"/>
              </a:spcBef>
            </a:pPr>
            <a:r>
              <a:rPr sz="2400" dirty="0">
                <a:latin typeface="Times New Roman"/>
                <a:cs typeface="Times New Roman"/>
              </a:rPr>
              <a:t>•</a:t>
            </a:r>
            <a:endParaRPr sz="2400">
              <a:latin typeface="Times New Roman"/>
              <a:cs typeface="Times New Roman"/>
            </a:endParaRPr>
          </a:p>
        </p:txBody>
      </p:sp>
      <p:sp>
        <p:nvSpPr>
          <p:cNvPr id="9" name="object 9"/>
          <p:cNvSpPr txBox="1"/>
          <p:nvPr/>
        </p:nvSpPr>
        <p:spPr>
          <a:xfrm>
            <a:off x="1601470" y="5900420"/>
            <a:ext cx="132715" cy="391160"/>
          </a:xfrm>
          <a:prstGeom prst="rect">
            <a:avLst/>
          </a:prstGeom>
        </p:spPr>
        <p:txBody>
          <a:bodyPr vert="horz" wrap="square" lIns="0" tIns="12700" rIns="0" bIns="0" rtlCol="0">
            <a:spAutoFit/>
          </a:bodyPr>
          <a:lstStyle/>
          <a:p>
            <a:pPr marL="12700">
              <a:spcBef>
                <a:spcPts val="100"/>
              </a:spcBef>
            </a:pPr>
            <a:r>
              <a:rPr sz="2400" dirty="0">
                <a:latin typeface="Times New Roman"/>
                <a:cs typeface="Times New Roman"/>
              </a:rPr>
              <a:t>•</a:t>
            </a:r>
            <a:endParaRPr sz="2400">
              <a:latin typeface="Times New Roman"/>
              <a:cs typeface="Times New Roman"/>
            </a:endParaRPr>
          </a:p>
        </p:txBody>
      </p:sp>
      <p:sp>
        <p:nvSpPr>
          <p:cNvPr id="10" name="object 10"/>
          <p:cNvSpPr txBox="1"/>
          <p:nvPr/>
        </p:nvSpPr>
        <p:spPr>
          <a:xfrm>
            <a:off x="1601470" y="3516629"/>
            <a:ext cx="8566785" cy="2791460"/>
          </a:xfrm>
          <a:prstGeom prst="rect">
            <a:avLst/>
          </a:prstGeom>
        </p:spPr>
        <p:txBody>
          <a:bodyPr vert="horz" wrap="square" lIns="0" tIns="85725" rIns="0" bIns="0" rtlCol="0">
            <a:spAutoFit/>
          </a:bodyPr>
          <a:lstStyle/>
          <a:p>
            <a:pPr marL="351155" marR="5080" indent="-339090">
              <a:lnSpc>
                <a:spcPct val="79900"/>
              </a:lnSpc>
              <a:spcBef>
                <a:spcPts val="675"/>
              </a:spcBef>
              <a:buChar char="•"/>
              <a:tabLst>
                <a:tab pos="351155" algn="l"/>
                <a:tab pos="351790" algn="l"/>
              </a:tabLst>
            </a:pPr>
            <a:r>
              <a:rPr sz="2400" spc="-5" dirty="0">
                <a:latin typeface="Times New Roman"/>
                <a:cs typeface="Times New Roman"/>
              </a:rPr>
              <a:t>An </a:t>
            </a:r>
            <a:r>
              <a:rPr sz="2400" dirty="0">
                <a:latin typeface="Times New Roman"/>
                <a:cs typeface="Times New Roman"/>
              </a:rPr>
              <a:t>agent’s</a:t>
            </a:r>
            <a:r>
              <a:rPr sz="2400" spc="-5" dirty="0">
                <a:latin typeface="Times New Roman"/>
                <a:cs typeface="Times New Roman"/>
              </a:rPr>
              <a:t> </a:t>
            </a:r>
            <a:r>
              <a:rPr sz="2400" dirty="0">
                <a:latin typeface="Times New Roman"/>
                <a:cs typeface="Times New Roman"/>
              </a:rPr>
              <a:t>behavior</a:t>
            </a:r>
            <a:r>
              <a:rPr sz="2400" spc="10" dirty="0">
                <a:latin typeface="Times New Roman"/>
                <a:cs typeface="Times New Roman"/>
              </a:rPr>
              <a:t> </a:t>
            </a:r>
            <a:r>
              <a:rPr sz="2400" dirty="0">
                <a:latin typeface="Times New Roman"/>
                <a:cs typeface="Times New Roman"/>
              </a:rPr>
              <a:t>is </a:t>
            </a:r>
            <a:r>
              <a:rPr sz="2400" spc="-5" dirty="0">
                <a:latin typeface="Times New Roman"/>
                <a:cs typeface="Times New Roman"/>
              </a:rPr>
              <a:t>described</a:t>
            </a:r>
            <a:r>
              <a:rPr sz="2400" dirty="0">
                <a:latin typeface="Times New Roman"/>
                <a:cs typeface="Times New Roman"/>
              </a:rPr>
              <a:t> by the</a:t>
            </a:r>
            <a:r>
              <a:rPr sz="2400" spc="-5" dirty="0">
                <a:latin typeface="Times New Roman"/>
                <a:cs typeface="Times New Roman"/>
              </a:rPr>
              <a:t> </a:t>
            </a:r>
            <a:r>
              <a:rPr sz="2400" dirty="0">
                <a:solidFill>
                  <a:srgbClr val="FF0000"/>
                </a:solidFill>
                <a:latin typeface="Times New Roman"/>
                <a:cs typeface="Times New Roman"/>
              </a:rPr>
              <a:t>agent </a:t>
            </a:r>
            <a:r>
              <a:rPr sz="2400" spc="-5" dirty="0">
                <a:solidFill>
                  <a:srgbClr val="FF0000"/>
                </a:solidFill>
                <a:latin typeface="Times New Roman"/>
                <a:cs typeface="Times New Roman"/>
              </a:rPr>
              <a:t>function</a:t>
            </a:r>
            <a:r>
              <a:rPr sz="2400" spc="10" dirty="0">
                <a:solidFill>
                  <a:srgbClr val="FF0000"/>
                </a:solidFill>
                <a:latin typeface="Times New Roman"/>
                <a:cs typeface="Times New Roman"/>
              </a:rPr>
              <a:t> </a:t>
            </a:r>
            <a:r>
              <a:rPr sz="2400" spc="-5" dirty="0">
                <a:latin typeface="Times New Roman"/>
                <a:cs typeface="Times New Roman"/>
              </a:rPr>
              <a:t>which</a:t>
            </a:r>
            <a:r>
              <a:rPr sz="2400" dirty="0">
                <a:latin typeface="Times New Roman"/>
                <a:cs typeface="Times New Roman"/>
              </a:rPr>
              <a:t> </a:t>
            </a:r>
            <a:r>
              <a:rPr sz="2400" spc="-5" dirty="0">
                <a:latin typeface="Times New Roman"/>
                <a:cs typeface="Times New Roman"/>
              </a:rPr>
              <a:t>maps </a:t>
            </a:r>
            <a:r>
              <a:rPr sz="2400" spc="-585" dirty="0">
                <a:latin typeface="Times New Roman"/>
                <a:cs typeface="Times New Roman"/>
              </a:rPr>
              <a:t> </a:t>
            </a:r>
            <a:r>
              <a:rPr sz="2400" spc="-5" dirty="0">
                <a:latin typeface="Times New Roman"/>
                <a:cs typeface="Times New Roman"/>
              </a:rPr>
              <a:t>from</a:t>
            </a:r>
            <a:r>
              <a:rPr sz="2400" spc="-25" dirty="0">
                <a:latin typeface="Times New Roman"/>
                <a:cs typeface="Times New Roman"/>
              </a:rPr>
              <a:t> </a:t>
            </a:r>
            <a:r>
              <a:rPr sz="2400" dirty="0">
                <a:latin typeface="Times New Roman"/>
                <a:cs typeface="Times New Roman"/>
              </a:rPr>
              <a:t>percept histories</a:t>
            </a:r>
            <a:r>
              <a:rPr sz="2400" spc="-5" dirty="0">
                <a:latin typeface="Times New Roman"/>
                <a:cs typeface="Times New Roman"/>
              </a:rPr>
              <a:t> </a:t>
            </a:r>
            <a:r>
              <a:rPr sz="2400" dirty="0">
                <a:latin typeface="Times New Roman"/>
                <a:cs typeface="Times New Roman"/>
              </a:rPr>
              <a:t>to</a:t>
            </a:r>
            <a:r>
              <a:rPr sz="2400" spc="10" dirty="0">
                <a:latin typeface="Times New Roman"/>
                <a:cs typeface="Times New Roman"/>
              </a:rPr>
              <a:t> </a:t>
            </a:r>
            <a:r>
              <a:rPr sz="2400" spc="-5" dirty="0">
                <a:latin typeface="Times New Roman"/>
                <a:cs typeface="Times New Roman"/>
              </a:rPr>
              <a:t>actions:</a:t>
            </a:r>
            <a:endParaRPr sz="2400">
              <a:latin typeface="Times New Roman"/>
              <a:cs typeface="Times New Roman"/>
            </a:endParaRPr>
          </a:p>
          <a:p>
            <a:pPr marL="3667125">
              <a:spcBef>
                <a:spcPts val="120"/>
              </a:spcBef>
            </a:pPr>
            <a:r>
              <a:rPr sz="2400" dirty="0">
                <a:latin typeface="Times New Roman"/>
                <a:cs typeface="Times New Roman"/>
              </a:rPr>
              <a:t>[</a:t>
            </a:r>
            <a:r>
              <a:rPr sz="2400" i="1" dirty="0">
                <a:latin typeface="Times New Roman"/>
                <a:cs typeface="Times New Roman"/>
              </a:rPr>
              <a:t>f</a:t>
            </a:r>
            <a:r>
              <a:rPr sz="2400" dirty="0">
                <a:latin typeface="Times New Roman"/>
                <a:cs typeface="Times New Roman"/>
              </a:rPr>
              <a:t>:</a:t>
            </a:r>
            <a:r>
              <a:rPr sz="2400" spc="-35" dirty="0">
                <a:latin typeface="Times New Roman"/>
                <a:cs typeface="Times New Roman"/>
              </a:rPr>
              <a:t> </a:t>
            </a:r>
            <a:r>
              <a:rPr sz="2400" i="1" spc="145" dirty="0">
                <a:latin typeface="Trebuchet MS"/>
                <a:cs typeface="Trebuchet MS"/>
              </a:rPr>
              <a:t>P*</a:t>
            </a:r>
            <a:r>
              <a:rPr sz="2400" i="1" spc="-105" dirty="0">
                <a:latin typeface="Trebuchet MS"/>
                <a:cs typeface="Trebuchet MS"/>
              </a:rPr>
              <a:t> </a:t>
            </a:r>
            <a:r>
              <a:rPr sz="2400" dirty="0">
                <a:latin typeface="Wingdings"/>
                <a:cs typeface="Wingdings"/>
              </a:rPr>
              <a:t></a:t>
            </a:r>
            <a:r>
              <a:rPr sz="2400" spc="-25" dirty="0">
                <a:latin typeface="Times New Roman"/>
                <a:cs typeface="Times New Roman"/>
              </a:rPr>
              <a:t> </a:t>
            </a:r>
            <a:r>
              <a:rPr sz="2400" i="1" spc="60" dirty="0">
                <a:latin typeface="Trebuchet MS"/>
                <a:cs typeface="Trebuchet MS"/>
              </a:rPr>
              <a:t>A</a:t>
            </a:r>
            <a:r>
              <a:rPr sz="2400" spc="60" dirty="0">
                <a:latin typeface="Times New Roman"/>
                <a:cs typeface="Times New Roman"/>
              </a:rPr>
              <a:t>]</a:t>
            </a:r>
            <a:endParaRPr sz="2400">
              <a:latin typeface="Times New Roman"/>
              <a:cs typeface="Times New Roman"/>
            </a:endParaRPr>
          </a:p>
          <a:p>
            <a:pPr marL="351155" marR="386080">
              <a:lnSpc>
                <a:spcPct val="79900"/>
              </a:lnSpc>
              <a:spcBef>
                <a:spcPts val="700"/>
              </a:spcBef>
            </a:pPr>
            <a:r>
              <a:rPr sz="2400" spc="-10" dirty="0">
                <a:latin typeface="Times New Roman"/>
                <a:cs typeface="Times New Roman"/>
              </a:rPr>
              <a:t>We </a:t>
            </a:r>
            <a:r>
              <a:rPr sz="2400" dirty="0">
                <a:latin typeface="Times New Roman"/>
                <a:cs typeface="Times New Roman"/>
              </a:rPr>
              <a:t>can </a:t>
            </a:r>
            <a:r>
              <a:rPr sz="2400" spc="-5" dirty="0">
                <a:latin typeface="Times New Roman"/>
                <a:cs typeface="Times New Roman"/>
              </a:rPr>
              <a:t>imagine </a:t>
            </a:r>
            <a:r>
              <a:rPr sz="2400" dirty="0">
                <a:latin typeface="Times New Roman"/>
                <a:cs typeface="Times New Roman"/>
              </a:rPr>
              <a:t>tabulating the </a:t>
            </a:r>
            <a:r>
              <a:rPr sz="2400" spc="-5" dirty="0">
                <a:latin typeface="Times New Roman"/>
                <a:cs typeface="Times New Roman"/>
              </a:rPr>
              <a:t>agent function </a:t>
            </a:r>
            <a:r>
              <a:rPr sz="2400" dirty="0">
                <a:latin typeface="Times New Roman"/>
                <a:cs typeface="Times New Roman"/>
              </a:rPr>
              <a:t>that describes any </a:t>
            </a:r>
            <a:r>
              <a:rPr sz="2400" spc="-585" dirty="0">
                <a:latin typeface="Times New Roman"/>
                <a:cs typeface="Times New Roman"/>
              </a:rPr>
              <a:t> </a:t>
            </a:r>
            <a:r>
              <a:rPr sz="2400" dirty="0">
                <a:latin typeface="Times New Roman"/>
                <a:cs typeface="Times New Roman"/>
              </a:rPr>
              <a:t>given</a:t>
            </a:r>
            <a:r>
              <a:rPr sz="2400" spc="-5" dirty="0">
                <a:latin typeface="Times New Roman"/>
                <a:cs typeface="Times New Roman"/>
              </a:rPr>
              <a:t> agent</a:t>
            </a:r>
            <a:r>
              <a:rPr sz="2400" spc="10" dirty="0">
                <a:latin typeface="Times New Roman"/>
                <a:cs typeface="Times New Roman"/>
              </a:rPr>
              <a:t> </a:t>
            </a:r>
            <a:r>
              <a:rPr sz="2400" dirty="0">
                <a:latin typeface="Times New Roman"/>
                <a:cs typeface="Times New Roman"/>
              </a:rPr>
              <a:t>(External</a:t>
            </a:r>
            <a:r>
              <a:rPr sz="2400" spc="-5" dirty="0">
                <a:latin typeface="Times New Roman"/>
                <a:cs typeface="Times New Roman"/>
              </a:rPr>
              <a:t> </a:t>
            </a:r>
            <a:r>
              <a:rPr sz="2400" dirty="0">
                <a:latin typeface="Times New Roman"/>
                <a:cs typeface="Times New Roman"/>
              </a:rPr>
              <a:t>characterization)</a:t>
            </a:r>
            <a:endParaRPr sz="2400">
              <a:latin typeface="Times New Roman"/>
              <a:cs typeface="Times New Roman"/>
            </a:endParaRPr>
          </a:p>
          <a:p>
            <a:pPr marL="351155" marR="598805">
              <a:lnSpc>
                <a:spcPct val="79900"/>
              </a:lnSpc>
              <a:spcBef>
                <a:spcPts val="700"/>
              </a:spcBef>
            </a:pPr>
            <a:r>
              <a:rPr sz="2400" dirty="0">
                <a:latin typeface="Times New Roman"/>
                <a:cs typeface="Times New Roman"/>
              </a:rPr>
              <a:t>Internally, the </a:t>
            </a:r>
            <a:r>
              <a:rPr sz="2400" spc="-5" dirty="0">
                <a:latin typeface="Times New Roman"/>
                <a:cs typeface="Times New Roman"/>
              </a:rPr>
              <a:t>agent</a:t>
            </a:r>
            <a:r>
              <a:rPr sz="2400" spc="10" dirty="0">
                <a:latin typeface="Times New Roman"/>
                <a:cs typeface="Times New Roman"/>
              </a:rPr>
              <a:t> </a:t>
            </a:r>
            <a:r>
              <a:rPr sz="2400" spc="-5" dirty="0">
                <a:latin typeface="Times New Roman"/>
                <a:cs typeface="Times New Roman"/>
              </a:rPr>
              <a:t>function</a:t>
            </a:r>
            <a:r>
              <a:rPr sz="2400" dirty="0">
                <a:latin typeface="Times New Roman"/>
                <a:cs typeface="Times New Roman"/>
              </a:rPr>
              <a:t> </a:t>
            </a:r>
            <a:r>
              <a:rPr sz="2400" spc="-5" dirty="0">
                <a:latin typeface="Times New Roman"/>
                <a:cs typeface="Times New Roman"/>
              </a:rPr>
              <a:t>will</a:t>
            </a:r>
            <a:r>
              <a:rPr sz="2400" spc="10" dirty="0">
                <a:latin typeface="Times New Roman"/>
                <a:cs typeface="Times New Roman"/>
              </a:rPr>
              <a:t> </a:t>
            </a:r>
            <a:r>
              <a:rPr sz="2400" spc="-5" dirty="0">
                <a:latin typeface="Times New Roman"/>
                <a:cs typeface="Times New Roman"/>
              </a:rPr>
              <a:t>be</a:t>
            </a:r>
            <a:r>
              <a:rPr sz="2400" dirty="0">
                <a:latin typeface="Times New Roman"/>
                <a:cs typeface="Times New Roman"/>
              </a:rPr>
              <a:t> </a:t>
            </a:r>
            <a:r>
              <a:rPr sz="2400" spc="-5" dirty="0">
                <a:latin typeface="Times New Roman"/>
                <a:cs typeface="Times New Roman"/>
              </a:rPr>
              <a:t>implemented</a:t>
            </a:r>
            <a:r>
              <a:rPr sz="2400" dirty="0">
                <a:latin typeface="Times New Roman"/>
                <a:cs typeface="Times New Roman"/>
              </a:rPr>
              <a:t> by an </a:t>
            </a:r>
            <a:r>
              <a:rPr sz="2400" spc="-5" dirty="0">
                <a:solidFill>
                  <a:srgbClr val="FF0000"/>
                </a:solidFill>
                <a:latin typeface="Times New Roman"/>
                <a:cs typeface="Times New Roman"/>
              </a:rPr>
              <a:t>agent </a:t>
            </a:r>
            <a:r>
              <a:rPr sz="2400" spc="-585" dirty="0">
                <a:solidFill>
                  <a:srgbClr val="FF0000"/>
                </a:solidFill>
                <a:latin typeface="Times New Roman"/>
                <a:cs typeface="Times New Roman"/>
              </a:rPr>
              <a:t> </a:t>
            </a:r>
            <a:r>
              <a:rPr sz="2400" dirty="0">
                <a:solidFill>
                  <a:srgbClr val="FF0000"/>
                </a:solidFill>
                <a:latin typeface="Times New Roman"/>
                <a:cs typeface="Times New Roman"/>
              </a:rPr>
              <a:t>program</a:t>
            </a:r>
            <a:r>
              <a:rPr sz="2400" spc="-35" dirty="0">
                <a:solidFill>
                  <a:srgbClr val="FF0000"/>
                </a:solidFill>
                <a:latin typeface="Times New Roman"/>
                <a:cs typeface="Times New Roman"/>
              </a:rPr>
              <a:t> </a:t>
            </a:r>
            <a:r>
              <a:rPr sz="2400" spc="-5" dirty="0">
                <a:latin typeface="Times New Roman"/>
                <a:cs typeface="Times New Roman"/>
              </a:rPr>
              <a:t>which</a:t>
            </a:r>
            <a:r>
              <a:rPr sz="2400" spc="-10" dirty="0">
                <a:latin typeface="Times New Roman"/>
                <a:cs typeface="Times New Roman"/>
              </a:rPr>
              <a:t> </a:t>
            </a:r>
            <a:r>
              <a:rPr sz="2400" dirty="0">
                <a:latin typeface="Times New Roman"/>
                <a:cs typeface="Times New Roman"/>
              </a:rPr>
              <a:t>runs on</a:t>
            </a:r>
            <a:r>
              <a:rPr sz="2400" spc="-5" dirty="0">
                <a:latin typeface="Times New Roman"/>
                <a:cs typeface="Times New Roman"/>
              </a:rPr>
              <a:t> </a:t>
            </a:r>
            <a:r>
              <a:rPr sz="2400" dirty="0">
                <a:latin typeface="Times New Roman"/>
                <a:cs typeface="Times New Roman"/>
              </a:rPr>
              <a:t>the</a:t>
            </a:r>
            <a:r>
              <a:rPr sz="2400" spc="-5" dirty="0">
                <a:latin typeface="Times New Roman"/>
                <a:cs typeface="Times New Roman"/>
              </a:rPr>
              <a:t> </a:t>
            </a:r>
            <a:r>
              <a:rPr sz="2400" dirty="0">
                <a:latin typeface="Times New Roman"/>
                <a:cs typeface="Times New Roman"/>
              </a:rPr>
              <a:t>physical</a:t>
            </a:r>
            <a:r>
              <a:rPr sz="2400" spc="-5" dirty="0">
                <a:latin typeface="Times New Roman"/>
                <a:cs typeface="Times New Roman"/>
              </a:rPr>
              <a:t> </a:t>
            </a:r>
            <a:r>
              <a:rPr sz="2400" dirty="0">
                <a:solidFill>
                  <a:srgbClr val="FF0000"/>
                </a:solidFill>
                <a:latin typeface="Times New Roman"/>
                <a:cs typeface="Times New Roman"/>
              </a:rPr>
              <a:t>architecture</a:t>
            </a:r>
            <a:r>
              <a:rPr sz="2400" spc="-5" dirty="0">
                <a:solidFill>
                  <a:srgbClr val="FF0000"/>
                </a:solidFill>
                <a:latin typeface="Times New Roman"/>
                <a:cs typeface="Times New Roman"/>
              </a:rPr>
              <a:t> </a:t>
            </a:r>
            <a:r>
              <a:rPr sz="2400" dirty="0">
                <a:latin typeface="Times New Roman"/>
                <a:cs typeface="Times New Roman"/>
              </a:rPr>
              <a:t>to</a:t>
            </a:r>
            <a:r>
              <a:rPr sz="2400" spc="-5" dirty="0">
                <a:latin typeface="Times New Roman"/>
                <a:cs typeface="Times New Roman"/>
              </a:rPr>
              <a:t> </a:t>
            </a:r>
            <a:r>
              <a:rPr sz="2400" dirty="0">
                <a:latin typeface="Times New Roman"/>
                <a:cs typeface="Times New Roman"/>
              </a:rPr>
              <a:t>produce</a:t>
            </a:r>
            <a:r>
              <a:rPr sz="2400" spc="-5" dirty="0">
                <a:latin typeface="Times New Roman"/>
                <a:cs typeface="Times New Roman"/>
              </a:rPr>
              <a:t> </a:t>
            </a:r>
            <a:r>
              <a:rPr sz="2400" i="1" dirty="0">
                <a:latin typeface="Times New Roman"/>
                <a:cs typeface="Times New Roman"/>
              </a:rPr>
              <a:t>f</a:t>
            </a:r>
            <a:endParaRPr sz="2400">
              <a:latin typeface="Times New Roman"/>
              <a:cs typeface="Times New Roman"/>
            </a:endParaRPr>
          </a:p>
          <a:p>
            <a:pPr marL="351155">
              <a:spcBef>
                <a:spcPts val="120"/>
              </a:spcBef>
            </a:pPr>
            <a:r>
              <a:rPr sz="2400" spc="-5" dirty="0">
                <a:latin typeface="Times New Roman"/>
                <a:cs typeface="Times New Roman"/>
              </a:rPr>
              <a:t>agent </a:t>
            </a:r>
            <a:r>
              <a:rPr sz="2400" dirty="0">
                <a:latin typeface="Times New Roman"/>
                <a:cs typeface="Times New Roman"/>
              </a:rPr>
              <a:t>=</a:t>
            </a:r>
            <a:r>
              <a:rPr sz="2400" spc="-15" dirty="0">
                <a:latin typeface="Times New Roman"/>
                <a:cs typeface="Times New Roman"/>
              </a:rPr>
              <a:t> </a:t>
            </a:r>
            <a:r>
              <a:rPr sz="2400" dirty="0">
                <a:latin typeface="Times New Roman"/>
                <a:cs typeface="Times New Roman"/>
              </a:rPr>
              <a:t>architecture</a:t>
            </a:r>
            <a:r>
              <a:rPr sz="2400" spc="-15" dirty="0">
                <a:latin typeface="Times New Roman"/>
                <a:cs typeface="Times New Roman"/>
              </a:rPr>
              <a:t> </a:t>
            </a:r>
            <a:r>
              <a:rPr sz="2400" dirty="0">
                <a:latin typeface="Times New Roman"/>
                <a:cs typeface="Times New Roman"/>
              </a:rPr>
              <a:t>+</a:t>
            </a:r>
            <a:r>
              <a:rPr sz="2400" spc="-15" dirty="0">
                <a:latin typeface="Times New Roman"/>
                <a:cs typeface="Times New Roman"/>
              </a:rPr>
              <a:t> </a:t>
            </a:r>
            <a:r>
              <a:rPr sz="2400" dirty="0">
                <a:latin typeface="Times New Roman"/>
                <a:cs typeface="Times New Roman"/>
              </a:rPr>
              <a:t>program</a:t>
            </a:r>
            <a:endParaRPr sz="2400">
              <a:latin typeface="Times New Roman"/>
              <a:cs typeface="Times New Roman"/>
            </a:endParaRPr>
          </a:p>
        </p:txBody>
      </p:sp>
      <p:pic>
        <p:nvPicPr>
          <p:cNvPr id="11" name="object 11"/>
          <p:cNvPicPr/>
          <p:nvPr/>
        </p:nvPicPr>
        <p:blipFill>
          <a:blip r:embed="rId2" cstate="print"/>
          <a:stretch>
            <a:fillRect/>
          </a:stretch>
        </p:blipFill>
        <p:spPr>
          <a:xfrm>
            <a:off x="6934200" y="1"/>
            <a:ext cx="3733800" cy="1685289"/>
          </a:xfrm>
          <a:prstGeom prst="rect">
            <a:avLst/>
          </a:prstGeom>
        </p:spPr>
      </p:pic>
      <p:sp>
        <p:nvSpPr>
          <p:cNvPr id="12" name="object 12"/>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13" name="object 13"/>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F1C9EB-5301-E616-D0EE-34A035AFD405}"/>
              </a:ext>
            </a:extLst>
          </p:cNvPr>
          <p:cNvSpPr txBox="1"/>
          <p:nvPr/>
        </p:nvSpPr>
        <p:spPr>
          <a:xfrm>
            <a:off x="0" y="0"/>
            <a:ext cx="12017829" cy="6986528"/>
          </a:xfrm>
          <a:prstGeom prst="rect">
            <a:avLst/>
          </a:prstGeom>
          <a:noFill/>
        </p:spPr>
        <p:txBody>
          <a:bodyPr wrap="square">
            <a:spAutoFit/>
          </a:bodyPr>
          <a:lstStyle/>
          <a:p>
            <a:r>
              <a:rPr lang="en-US" sz="2800" dirty="0"/>
              <a:t>Forward chaining</a:t>
            </a:r>
          </a:p>
          <a:p>
            <a:endParaRPr lang="en-US" sz="2800" dirty="0"/>
          </a:p>
          <a:p>
            <a:r>
              <a:rPr lang="en-US" sz="2800" dirty="0"/>
              <a:t>The forward-chaining algorithm </a:t>
            </a:r>
            <a:r>
              <a:rPr lang="en-US" sz="2800" b="1" dirty="0"/>
              <a:t>PL-FC-ENTAILS?(KB, q</a:t>
            </a:r>
            <a:r>
              <a:rPr lang="en-US" sz="2800" dirty="0"/>
              <a:t>) determines if a single proposition symbol </a:t>
            </a:r>
            <a:r>
              <a:rPr lang="en-US" sz="2800" b="1" dirty="0"/>
              <a:t>q—the query</a:t>
            </a:r>
            <a:r>
              <a:rPr lang="en-US" sz="2800" dirty="0"/>
              <a:t>—is entailed by a knowledge base of definite clauses.</a:t>
            </a:r>
          </a:p>
          <a:p>
            <a:endParaRPr lang="en-US" sz="2800" dirty="0"/>
          </a:p>
          <a:p>
            <a:r>
              <a:rPr lang="en-US" sz="2800" dirty="0"/>
              <a:t> It </a:t>
            </a:r>
            <a:r>
              <a:rPr lang="en-US" sz="2800" b="1" dirty="0"/>
              <a:t>begins from known facts </a:t>
            </a:r>
            <a:r>
              <a:rPr lang="en-US" sz="2800" dirty="0"/>
              <a:t>(positive literals) </a:t>
            </a:r>
            <a:r>
              <a:rPr lang="en-US" sz="2800" b="1" dirty="0"/>
              <a:t>in the knowledge base</a:t>
            </a:r>
            <a:r>
              <a:rPr lang="en-US" sz="2800" dirty="0"/>
              <a:t>. </a:t>
            </a:r>
            <a:r>
              <a:rPr lang="en-US" sz="2800" b="1" dirty="0"/>
              <a:t>If all the premises of an implication are known, then its conclusion is added to the set of known facts.</a:t>
            </a:r>
          </a:p>
          <a:p>
            <a:endParaRPr lang="en-US" sz="2800" dirty="0"/>
          </a:p>
          <a:p>
            <a:r>
              <a:rPr lang="en-US" sz="2800" dirty="0"/>
              <a:t> For example, if L1,1 and Breeze are known and (L1,1 ∧ Breeze) ⇒ B1,1 is in the knowledge base, then B1,1 can be added.</a:t>
            </a:r>
          </a:p>
          <a:p>
            <a:endParaRPr lang="en-US" sz="2800" dirty="0"/>
          </a:p>
          <a:p>
            <a:r>
              <a:rPr lang="en-US" sz="2800" dirty="0"/>
              <a:t> This process continues until the query q is added or until no further inferences can be made.</a:t>
            </a:r>
          </a:p>
          <a:p>
            <a:r>
              <a:rPr lang="en-US" sz="2800" dirty="0"/>
              <a:t> The detailed algorithm is shown in Figure</a:t>
            </a:r>
            <a:endParaRPr lang="en-IN" sz="2800" dirty="0"/>
          </a:p>
        </p:txBody>
      </p:sp>
    </p:spTree>
    <p:extLst>
      <p:ext uri="{BB962C8B-B14F-4D97-AF65-F5344CB8AC3E}">
        <p14:creationId xmlns:p14="http://schemas.microsoft.com/office/powerpoint/2010/main" val="3068696715"/>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11E8CA-4091-DC7C-2AB7-B7245B1B003B}"/>
              </a:ext>
            </a:extLst>
          </p:cNvPr>
          <p:cNvPicPr>
            <a:picLocks noChangeAspect="1"/>
          </p:cNvPicPr>
          <p:nvPr/>
        </p:nvPicPr>
        <p:blipFill>
          <a:blip r:embed="rId2"/>
          <a:stretch>
            <a:fillRect/>
          </a:stretch>
        </p:blipFill>
        <p:spPr>
          <a:xfrm>
            <a:off x="69669" y="-89048"/>
            <a:ext cx="11268891" cy="6947047"/>
          </a:xfrm>
          <a:prstGeom prst="rect">
            <a:avLst/>
          </a:prstGeom>
        </p:spPr>
      </p:pic>
    </p:spTree>
    <p:extLst>
      <p:ext uri="{BB962C8B-B14F-4D97-AF65-F5344CB8AC3E}">
        <p14:creationId xmlns:p14="http://schemas.microsoft.com/office/powerpoint/2010/main" val="3512366368"/>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5236A3-85C1-C377-BB7D-A13C6917A1C8}"/>
              </a:ext>
            </a:extLst>
          </p:cNvPr>
          <p:cNvPicPr>
            <a:picLocks noChangeAspect="1"/>
          </p:cNvPicPr>
          <p:nvPr/>
        </p:nvPicPr>
        <p:blipFill>
          <a:blip r:embed="rId2"/>
          <a:stretch>
            <a:fillRect/>
          </a:stretch>
        </p:blipFill>
        <p:spPr>
          <a:xfrm>
            <a:off x="0" y="0"/>
            <a:ext cx="12192000" cy="6766560"/>
          </a:xfrm>
          <a:prstGeom prst="rect">
            <a:avLst/>
          </a:prstGeom>
        </p:spPr>
      </p:pic>
    </p:spTree>
    <p:extLst>
      <p:ext uri="{BB962C8B-B14F-4D97-AF65-F5344CB8AC3E}">
        <p14:creationId xmlns:p14="http://schemas.microsoft.com/office/powerpoint/2010/main" val="3308360465"/>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795088-D4EB-3F6A-4411-A7EC1E0B63CD}"/>
              </a:ext>
            </a:extLst>
          </p:cNvPr>
          <p:cNvPicPr>
            <a:picLocks noChangeAspect="1"/>
          </p:cNvPicPr>
          <p:nvPr/>
        </p:nvPicPr>
        <p:blipFill>
          <a:blip r:embed="rId2"/>
          <a:stretch>
            <a:fillRect/>
          </a:stretch>
        </p:blipFill>
        <p:spPr>
          <a:xfrm>
            <a:off x="0" y="343158"/>
            <a:ext cx="6284194" cy="2939974"/>
          </a:xfrm>
          <a:prstGeom prst="rect">
            <a:avLst/>
          </a:prstGeom>
        </p:spPr>
      </p:pic>
      <p:pic>
        <p:nvPicPr>
          <p:cNvPr id="2" name="Picture 1">
            <a:extLst>
              <a:ext uri="{FF2B5EF4-FFF2-40B4-BE49-F238E27FC236}">
                <a16:creationId xmlns:a16="http://schemas.microsoft.com/office/drawing/2014/main" id="{7C4F012E-4E0B-7A20-6A51-C4D847B5F4D5}"/>
              </a:ext>
            </a:extLst>
          </p:cNvPr>
          <p:cNvPicPr>
            <a:picLocks noChangeAspect="1"/>
          </p:cNvPicPr>
          <p:nvPr/>
        </p:nvPicPr>
        <p:blipFill>
          <a:blip r:embed="rId3"/>
          <a:stretch>
            <a:fillRect/>
          </a:stretch>
        </p:blipFill>
        <p:spPr>
          <a:xfrm>
            <a:off x="215380" y="3378517"/>
            <a:ext cx="5880620" cy="3392665"/>
          </a:xfrm>
          <a:prstGeom prst="rect">
            <a:avLst/>
          </a:prstGeom>
        </p:spPr>
      </p:pic>
      <p:pic>
        <p:nvPicPr>
          <p:cNvPr id="3" name="Picture 2">
            <a:extLst>
              <a:ext uri="{FF2B5EF4-FFF2-40B4-BE49-F238E27FC236}">
                <a16:creationId xmlns:a16="http://schemas.microsoft.com/office/drawing/2014/main" id="{B399DDB2-720C-E784-E5E4-8181C9B25620}"/>
              </a:ext>
            </a:extLst>
          </p:cNvPr>
          <p:cNvPicPr>
            <a:picLocks noChangeAspect="1"/>
          </p:cNvPicPr>
          <p:nvPr/>
        </p:nvPicPr>
        <p:blipFill>
          <a:blip r:embed="rId4"/>
          <a:stretch>
            <a:fillRect/>
          </a:stretch>
        </p:blipFill>
        <p:spPr>
          <a:xfrm>
            <a:off x="6469607" y="196176"/>
            <a:ext cx="5425442" cy="3086956"/>
          </a:xfrm>
          <a:prstGeom prst="rect">
            <a:avLst/>
          </a:prstGeom>
        </p:spPr>
      </p:pic>
      <p:pic>
        <p:nvPicPr>
          <p:cNvPr id="4" name="Picture 3">
            <a:extLst>
              <a:ext uri="{FF2B5EF4-FFF2-40B4-BE49-F238E27FC236}">
                <a16:creationId xmlns:a16="http://schemas.microsoft.com/office/drawing/2014/main" id="{879A7798-360F-28A6-0862-A86653920E0C}"/>
              </a:ext>
            </a:extLst>
          </p:cNvPr>
          <p:cNvPicPr>
            <a:picLocks noChangeAspect="1"/>
          </p:cNvPicPr>
          <p:nvPr/>
        </p:nvPicPr>
        <p:blipFill>
          <a:blip r:embed="rId5"/>
          <a:stretch>
            <a:fillRect/>
          </a:stretch>
        </p:blipFill>
        <p:spPr>
          <a:xfrm>
            <a:off x="6538238" y="3574869"/>
            <a:ext cx="5356811" cy="2999963"/>
          </a:xfrm>
          <a:prstGeom prst="rect">
            <a:avLst/>
          </a:prstGeom>
        </p:spPr>
      </p:pic>
    </p:spTree>
    <p:extLst>
      <p:ext uri="{BB962C8B-B14F-4D97-AF65-F5344CB8AC3E}">
        <p14:creationId xmlns:p14="http://schemas.microsoft.com/office/powerpoint/2010/main" val="138461971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04DAFA-30DD-8D6F-447B-E2CD92994545}"/>
              </a:ext>
            </a:extLst>
          </p:cNvPr>
          <p:cNvPicPr>
            <a:picLocks noChangeAspect="1"/>
          </p:cNvPicPr>
          <p:nvPr/>
        </p:nvPicPr>
        <p:blipFill>
          <a:blip r:embed="rId2"/>
          <a:stretch>
            <a:fillRect/>
          </a:stretch>
        </p:blipFill>
        <p:spPr>
          <a:xfrm>
            <a:off x="212687" y="117521"/>
            <a:ext cx="4662190" cy="2860811"/>
          </a:xfrm>
          <a:prstGeom prst="rect">
            <a:avLst/>
          </a:prstGeom>
        </p:spPr>
      </p:pic>
      <p:pic>
        <p:nvPicPr>
          <p:cNvPr id="4" name="Picture 3">
            <a:extLst>
              <a:ext uri="{FF2B5EF4-FFF2-40B4-BE49-F238E27FC236}">
                <a16:creationId xmlns:a16="http://schemas.microsoft.com/office/drawing/2014/main" id="{B15C9C9E-88B2-4ADF-F460-923039DA6CA1}"/>
              </a:ext>
            </a:extLst>
          </p:cNvPr>
          <p:cNvPicPr>
            <a:picLocks noChangeAspect="1"/>
          </p:cNvPicPr>
          <p:nvPr/>
        </p:nvPicPr>
        <p:blipFill>
          <a:blip r:embed="rId3"/>
          <a:stretch>
            <a:fillRect/>
          </a:stretch>
        </p:blipFill>
        <p:spPr>
          <a:xfrm>
            <a:off x="410532" y="3362828"/>
            <a:ext cx="5113418" cy="3037972"/>
          </a:xfrm>
          <a:prstGeom prst="rect">
            <a:avLst/>
          </a:prstGeom>
        </p:spPr>
      </p:pic>
      <p:pic>
        <p:nvPicPr>
          <p:cNvPr id="5" name="Picture 4">
            <a:extLst>
              <a:ext uri="{FF2B5EF4-FFF2-40B4-BE49-F238E27FC236}">
                <a16:creationId xmlns:a16="http://schemas.microsoft.com/office/drawing/2014/main" id="{CC56C0B8-C200-F749-217D-0836358C58A7}"/>
              </a:ext>
            </a:extLst>
          </p:cNvPr>
          <p:cNvPicPr>
            <a:picLocks noChangeAspect="1"/>
          </p:cNvPicPr>
          <p:nvPr/>
        </p:nvPicPr>
        <p:blipFill>
          <a:blip r:embed="rId4"/>
          <a:stretch>
            <a:fillRect/>
          </a:stretch>
        </p:blipFill>
        <p:spPr>
          <a:xfrm>
            <a:off x="5887129" y="117521"/>
            <a:ext cx="5417520" cy="3077431"/>
          </a:xfrm>
          <a:prstGeom prst="rect">
            <a:avLst/>
          </a:prstGeom>
        </p:spPr>
      </p:pic>
      <p:pic>
        <p:nvPicPr>
          <p:cNvPr id="6" name="Picture 5">
            <a:extLst>
              <a:ext uri="{FF2B5EF4-FFF2-40B4-BE49-F238E27FC236}">
                <a16:creationId xmlns:a16="http://schemas.microsoft.com/office/drawing/2014/main" id="{6DEFEDFF-EDB9-729E-B163-1E0ACD66B039}"/>
              </a:ext>
            </a:extLst>
          </p:cNvPr>
          <p:cNvPicPr>
            <a:picLocks noChangeAspect="1"/>
          </p:cNvPicPr>
          <p:nvPr/>
        </p:nvPicPr>
        <p:blipFill>
          <a:blip r:embed="rId5"/>
          <a:stretch>
            <a:fillRect/>
          </a:stretch>
        </p:blipFill>
        <p:spPr>
          <a:xfrm>
            <a:off x="6506855" y="3429000"/>
            <a:ext cx="4178068" cy="2902131"/>
          </a:xfrm>
          <a:prstGeom prst="rect">
            <a:avLst/>
          </a:prstGeom>
        </p:spPr>
      </p:pic>
    </p:spTree>
    <p:extLst>
      <p:ext uri="{BB962C8B-B14F-4D97-AF65-F5344CB8AC3E}">
        <p14:creationId xmlns:p14="http://schemas.microsoft.com/office/powerpoint/2010/main" val="940773084"/>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B70D98-A217-76FD-17D1-578D7F38ABCD}"/>
              </a:ext>
            </a:extLst>
          </p:cNvPr>
          <p:cNvPicPr>
            <a:picLocks noChangeAspect="1"/>
          </p:cNvPicPr>
          <p:nvPr/>
        </p:nvPicPr>
        <p:blipFill>
          <a:blip r:embed="rId2"/>
          <a:stretch>
            <a:fillRect/>
          </a:stretch>
        </p:blipFill>
        <p:spPr>
          <a:xfrm>
            <a:off x="1892084" y="930147"/>
            <a:ext cx="8584327" cy="4504002"/>
          </a:xfrm>
          <a:prstGeom prst="rect">
            <a:avLst/>
          </a:prstGeom>
        </p:spPr>
      </p:pic>
    </p:spTree>
    <p:extLst>
      <p:ext uri="{BB962C8B-B14F-4D97-AF65-F5344CB8AC3E}">
        <p14:creationId xmlns:p14="http://schemas.microsoft.com/office/powerpoint/2010/main" val="1679268419"/>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4ED706-CBDB-9F51-2D4D-3203D7A5847E}"/>
              </a:ext>
            </a:extLst>
          </p:cNvPr>
          <p:cNvSpPr txBox="1"/>
          <p:nvPr/>
        </p:nvSpPr>
        <p:spPr>
          <a:xfrm>
            <a:off x="339635" y="670449"/>
            <a:ext cx="11173096" cy="3539430"/>
          </a:xfrm>
          <a:prstGeom prst="rect">
            <a:avLst/>
          </a:prstGeom>
          <a:noFill/>
        </p:spPr>
        <p:txBody>
          <a:bodyPr wrap="square">
            <a:spAutoFit/>
          </a:bodyPr>
          <a:lstStyle/>
          <a:p>
            <a:pPr algn="just"/>
            <a:r>
              <a:rPr lang="en-US" sz="2800" dirty="0"/>
              <a:t>First Order Logic</a:t>
            </a:r>
          </a:p>
          <a:p>
            <a:pPr algn="just"/>
            <a:endParaRPr lang="en-US" sz="2800" dirty="0"/>
          </a:p>
          <a:p>
            <a:pPr algn="just"/>
            <a:r>
              <a:rPr lang="en-US" sz="2800" dirty="0"/>
              <a:t>In which we notice that the </a:t>
            </a:r>
            <a:r>
              <a:rPr lang="en-US" sz="2800" b="1" dirty="0"/>
              <a:t>world is blessed with many objects, some of which are related to other objects, and in which we endeavor to reason about them.</a:t>
            </a:r>
          </a:p>
          <a:p>
            <a:pPr algn="just"/>
            <a:endParaRPr lang="en-US" sz="2800" dirty="0"/>
          </a:p>
          <a:p>
            <a:pPr algn="just"/>
            <a:r>
              <a:rPr lang="en-US" sz="2800" dirty="0"/>
              <a:t>We examine </a:t>
            </a:r>
            <a:r>
              <a:rPr lang="en-US" sz="2800" b="1" dirty="0"/>
              <a:t>first-order logic, which is sufficiently expressive to represent a good deal of our commonsense knowledge</a:t>
            </a:r>
            <a:r>
              <a:rPr lang="en-US" sz="2800" dirty="0"/>
              <a:t>.</a:t>
            </a:r>
            <a:endParaRPr lang="en-IN" sz="2800" dirty="0"/>
          </a:p>
        </p:txBody>
      </p:sp>
    </p:spTree>
    <p:extLst>
      <p:ext uri="{BB962C8B-B14F-4D97-AF65-F5344CB8AC3E}">
        <p14:creationId xmlns:p14="http://schemas.microsoft.com/office/powerpoint/2010/main" val="323000064"/>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44AB21-D67A-1DFC-33B9-1B94C6A22A0E}"/>
              </a:ext>
            </a:extLst>
          </p:cNvPr>
          <p:cNvSpPr txBox="1"/>
          <p:nvPr/>
        </p:nvSpPr>
        <p:spPr>
          <a:xfrm>
            <a:off x="78377" y="143415"/>
            <a:ext cx="11425645" cy="6986528"/>
          </a:xfrm>
          <a:prstGeom prst="rect">
            <a:avLst/>
          </a:prstGeom>
          <a:noFill/>
        </p:spPr>
        <p:txBody>
          <a:bodyPr wrap="square">
            <a:spAutoFit/>
          </a:bodyPr>
          <a:lstStyle/>
          <a:p>
            <a:pPr algn="just"/>
            <a:r>
              <a:rPr lang="en-US" sz="2800" b="1" dirty="0"/>
              <a:t>Representation Revisited</a:t>
            </a:r>
          </a:p>
          <a:p>
            <a:pPr algn="just"/>
            <a:endParaRPr lang="en-US" sz="2800" dirty="0"/>
          </a:p>
          <a:p>
            <a:pPr algn="just"/>
            <a:r>
              <a:rPr lang="en-US" sz="2800" b="1" dirty="0"/>
              <a:t>Programming languages </a:t>
            </a:r>
            <a:r>
              <a:rPr lang="en-US" sz="2800" dirty="0"/>
              <a:t>(such as C++ or Java or Lisp) are by far the </a:t>
            </a:r>
            <a:r>
              <a:rPr lang="en-US" sz="2800" b="1" dirty="0"/>
              <a:t>largest class of formal languages in common use.</a:t>
            </a:r>
          </a:p>
          <a:p>
            <a:pPr algn="just"/>
            <a:endParaRPr lang="en-US" sz="2800" dirty="0"/>
          </a:p>
          <a:p>
            <a:pPr algn="just"/>
            <a:r>
              <a:rPr lang="en-US" sz="2800" dirty="0"/>
              <a:t> Programs themselves represent, in a direct sense, </a:t>
            </a:r>
            <a:r>
              <a:rPr lang="en-US" sz="2800" b="1" dirty="0"/>
              <a:t>only computational processes. </a:t>
            </a:r>
          </a:p>
          <a:p>
            <a:pPr algn="just"/>
            <a:endParaRPr lang="en-US" sz="2800" dirty="0"/>
          </a:p>
          <a:p>
            <a:pPr algn="just"/>
            <a:r>
              <a:rPr lang="en-US" sz="2800" b="1" dirty="0"/>
              <a:t>Data structures within programs can represent facts</a:t>
            </a:r>
            <a:r>
              <a:rPr lang="en-US" sz="2800" dirty="0"/>
              <a:t>; </a:t>
            </a:r>
          </a:p>
          <a:p>
            <a:pPr algn="just"/>
            <a:endParaRPr lang="en-US" sz="2800" dirty="0"/>
          </a:p>
          <a:p>
            <a:pPr algn="just"/>
            <a:r>
              <a:rPr lang="en-US" sz="2800" dirty="0"/>
              <a:t>Example- a program could use a </a:t>
            </a:r>
            <a:r>
              <a:rPr lang="en-US" sz="2800" b="1" dirty="0"/>
              <a:t>4 × 4 array to represent the contents of the </a:t>
            </a:r>
            <a:r>
              <a:rPr lang="en-US" sz="2800" b="1" dirty="0" err="1"/>
              <a:t>wumpus</a:t>
            </a:r>
            <a:r>
              <a:rPr lang="en-US" sz="2800" b="1" dirty="0"/>
              <a:t> world</a:t>
            </a:r>
            <a:r>
              <a:rPr lang="en-US" sz="2800" dirty="0"/>
              <a:t>. </a:t>
            </a:r>
          </a:p>
          <a:p>
            <a:pPr algn="just"/>
            <a:endParaRPr lang="en-US" sz="2800" dirty="0"/>
          </a:p>
          <a:p>
            <a:pPr algn="just"/>
            <a:r>
              <a:rPr lang="en-US" sz="2800" dirty="0"/>
              <a:t>Thus, the programming language statement </a:t>
            </a:r>
            <a:r>
              <a:rPr lang="en-US" sz="2800" b="1" dirty="0"/>
              <a:t>World[2,2]← Pit is a fairly natural way to assert that there is a pit in square [2,2].</a:t>
            </a:r>
          </a:p>
          <a:p>
            <a:pPr algn="just"/>
            <a:r>
              <a:rPr lang="en-US" sz="2800" dirty="0"/>
              <a:t> </a:t>
            </a:r>
            <a:endParaRPr lang="en-IN" sz="2800" dirty="0"/>
          </a:p>
        </p:txBody>
      </p:sp>
    </p:spTree>
    <p:extLst>
      <p:ext uri="{BB962C8B-B14F-4D97-AF65-F5344CB8AC3E}">
        <p14:creationId xmlns:p14="http://schemas.microsoft.com/office/powerpoint/2010/main" val="760743477"/>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1804EF-E1F8-04E1-8D16-802D65D28731}"/>
              </a:ext>
            </a:extLst>
          </p:cNvPr>
          <p:cNvSpPr txBox="1"/>
          <p:nvPr/>
        </p:nvSpPr>
        <p:spPr>
          <a:xfrm>
            <a:off x="-1" y="0"/>
            <a:ext cx="12026537" cy="6832640"/>
          </a:xfrm>
          <a:prstGeom prst="rect">
            <a:avLst/>
          </a:prstGeom>
          <a:noFill/>
        </p:spPr>
        <p:txBody>
          <a:bodyPr wrap="square">
            <a:spAutoFit/>
          </a:bodyPr>
          <a:lstStyle/>
          <a:p>
            <a:pPr algn="just"/>
            <a:r>
              <a:rPr lang="en-US" sz="2800" b="1" dirty="0"/>
              <a:t>Programming languages lack is any general mechanism for deriving facts from other facts</a:t>
            </a:r>
            <a:r>
              <a:rPr lang="en-US" sz="2800" dirty="0"/>
              <a:t>; </a:t>
            </a:r>
          </a:p>
          <a:p>
            <a:pPr algn="just"/>
            <a:endParaRPr lang="en-US" sz="2800" dirty="0"/>
          </a:p>
          <a:p>
            <a:pPr algn="just"/>
            <a:r>
              <a:rPr lang="en-US" sz="2800" b="1" dirty="0"/>
              <a:t>Each update to a data structure is done by a domain-specific procedure </a:t>
            </a:r>
            <a:r>
              <a:rPr lang="en-US" sz="2800" dirty="0"/>
              <a:t>whose details are derived </a:t>
            </a:r>
            <a:r>
              <a:rPr lang="en-US" sz="2800" b="1" dirty="0"/>
              <a:t>by the programmer </a:t>
            </a:r>
            <a:r>
              <a:rPr lang="en-US" sz="2800" dirty="0"/>
              <a:t>from his or her own knowledge of the domain.</a:t>
            </a:r>
          </a:p>
          <a:p>
            <a:pPr algn="just"/>
            <a:endParaRPr lang="en-US" sz="2800" dirty="0"/>
          </a:p>
          <a:p>
            <a:pPr algn="just"/>
            <a:r>
              <a:rPr lang="en-US" sz="2800" dirty="0"/>
              <a:t>This procedural approach can be </a:t>
            </a:r>
            <a:r>
              <a:rPr lang="en-US" sz="2800" b="1" dirty="0"/>
              <a:t>contrasted with the declarative nature of propositional logic</a:t>
            </a:r>
            <a:r>
              <a:rPr lang="en-US" sz="2800" dirty="0"/>
              <a:t>, in which </a:t>
            </a:r>
            <a:r>
              <a:rPr lang="en-US" sz="2800" b="1" dirty="0"/>
              <a:t>knowledge and inference are separate</a:t>
            </a:r>
            <a:r>
              <a:rPr lang="en-US" sz="2800" dirty="0"/>
              <a:t>, and </a:t>
            </a:r>
            <a:r>
              <a:rPr lang="en-US" sz="2800" b="1" dirty="0"/>
              <a:t>inference is entirely domain independent</a:t>
            </a:r>
            <a:r>
              <a:rPr lang="en-US" sz="2800" dirty="0"/>
              <a:t>. </a:t>
            </a:r>
          </a:p>
          <a:p>
            <a:pPr algn="just"/>
            <a:endParaRPr lang="en-US" sz="2800" dirty="0"/>
          </a:p>
          <a:p>
            <a:pPr algn="just"/>
            <a:r>
              <a:rPr lang="en-US" sz="2800" b="1" dirty="0"/>
              <a:t>A second drawback </a:t>
            </a:r>
            <a:r>
              <a:rPr lang="en-US" sz="2800" dirty="0"/>
              <a:t>of data structures in programs (and of databases, for that matter) is the </a:t>
            </a:r>
            <a:r>
              <a:rPr lang="en-US" sz="2800" b="1" dirty="0"/>
              <a:t>lack of any easy way to say</a:t>
            </a:r>
            <a:r>
              <a:rPr lang="en-US" sz="2800" dirty="0"/>
              <a:t>, for example, “There is a pit in [2,2] or [3,1]” or “If the </a:t>
            </a:r>
            <a:r>
              <a:rPr lang="en-US" sz="2800" dirty="0" err="1"/>
              <a:t>wumpus</a:t>
            </a:r>
            <a:r>
              <a:rPr lang="en-US" sz="2800" dirty="0"/>
              <a:t> is in [1,1] then he is not in [2,2].” </a:t>
            </a:r>
          </a:p>
          <a:p>
            <a:pPr algn="just"/>
            <a:endParaRPr lang="en-US" sz="2800" dirty="0"/>
          </a:p>
          <a:p>
            <a:pPr algn="just"/>
            <a:r>
              <a:rPr lang="en-US" dirty="0"/>
              <a:t>.</a:t>
            </a:r>
            <a:endParaRPr lang="en-IN" dirty="0"/>
          </a:p>
        </p:txBody>
      </p:sp>
    </p:spTree>
    <p:extLst>
      <p:ext uri="{BB962C8B-B14F-4D97-AF65-F5344CB8AC3E}">
        <p14:creationId xmlns:p14="http://schemas.microsoft.com/office/powerpoint/2010/main" val="1891573824"/>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3843A2-EA27-6809-BF0D-3BBD5FC0E188}"/>
              </a:ext>
            </a:extLst>
          </p:cNvPr>
          <p:cNvSpPr txBox="1"/>
          <p:nvPr/>
        </p:nvSpPr>
        <p:spPr>
          <a:xfrm>
            <a:off x="59552" y="256792"/>
            <a:ext cx="11697020" cy="5262979"/>
          </a:xfrm>
          <a:prstGeom prst="rect">
            <a:avLst/>
          </a:prstGeom>
          <a:noFill/>
        </p:spPr>
        <p:txBody>
          <a:bodyPr wrap="square">
            <a:spAutoFit/>
          </a:bodyPr>
          <a:lstStyle/>
          <a:p>
            <a:pPr algn="just"/>
            <a:r>
              <a:rPr lang="en-US" sz="2800" b="1" dirty="0"/>
              <a:t>Programs</a:t>
            </a:r>
            <a:r>
              <a:rPr lang="en-US" sz="2800" dirty="0"/>
              <a:t> can </a:t>
            </a:r>
            <a:r>
              <a:rPr lang="en-US" sz="2800" b="1" dirty="0"/>
              <a:t>store a single value for each variable</a:t>
            </a:r>
            <a:r>
              <a:rPr lang="en-US" sz="2800" dirty="0"/>
              <a:t>, and some systems allow the value to be “unknown,” but they </a:t>
            </a:r>
            <a:r>
              <a:rPr lang="en-US" sz="2800" b="1" dirty="0"/>
              <a:t>lack the expressiveness required to handle partial information</a:t>
            </a:r>
          </a:p>
          <a:p>
            <a:pPr algn="just"/>
            <a:endParaRPr lang="en-US" sz="2800" dirty="0"/>
          </a:p>
          <a:p>
            <a:pPr algn="just"/>
            <a:r>
              <a:rPr lang="en-US" sz="2800" b="1" dirty="0"/>
              <a:t>Propositional logic </a:t>
            </a:r>
            <a:r>
              <a:rPr lang="en-US" sz="2800" dirty="0"/>
              <a:t>is a declarative language because its semantics is based on a truth relation between sentences and possible worlds. </a:t>
            </a:r>
          </a:p>
          <a:p>
            <a:pPr algn="just"/>
            <a:endParaRPr lang="en-US" sz="2800" dirty="0"/>
          </a:p>
          <a:p>
            <a:pPr algn="just"/>
            <a:r>
              <a:rPr lang="en-US" sz="2800" dirty="0"/>
              <a:t>It also has </a:t>
            </a:r>
            <a:r>
              <a:rPr lang="en-US" sz="2800" b="1" dirty="0"/>
              <a:t>sufficient expressive power to deal with partial information, using disjunction and negation</a:t>
            </a:r>
            <a:r>
              <a:rPr lang="en-US" sz="2800" dirty="0"/>
              <a:t>. </a:t>
            </a:r>
          </a:p>
          <a:p>
            <a:pPr algn="just"/>
            <a:endParaRPr lang="en-US" sz="2800" dirty="0"/>
          </a:p>
          <a:p>
            <a:pPr algn="just"/>
            <a:r>
              <a:rPr lang="en-US" sz="2800" b="1" dirty="0"/>
              <a:t>Propositional logic has a third property that is desirable in representation languages, namely, compositionality</a:t>
            </a:r>
            <a:endParaRPr lang="en-IN" sz="2800" b="1" dirty="0"/>
          </a:p>
        </p:txBody>
      </p:sp>
    </p:spTree>
    <p:extLst>
      <p:ext uri="{BB962C8B-B14F-4D97-AF65-F5344CB8AC3E}">
        <p14:creationId xmlns:p14="http://schemas.microsoft.com/office/powerpoint/2010/main" val="2134493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88930" y="33019"/>
            <a:ext cx="1016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6</a:t>
            </a:r>
            <a:endParaRPr sz="1200">
              <a:latin typeface="Times New Roman"/>
              <a:cs typeface="Times New Roman"/>
            </a:endParaRPr>
          </a:p>
        </p:txBody>
      </p:sp>
      <p:sp>
        <p:nvSpPr>
          <p:cNvPr id="3" name="object 3"/>
          <p:cNvSpPr txBox="1">
            <a:spLocks noGrp="1"/>
          </p:cNvSpPr>
          <p:nvPr>
            <p:ph type="title"/>
          </p:nvPr>
        </p:nvSpPr>
        <p:spPr>
          <a:xfrm>
            <a:off x="1601469" y="290829"/>
            <a:ext cx="3773170" cy="513080"/>
          </a:xfrm>
          <a:prstGeom prst="rect">
            <a:avLst/>
          </a:prstGeom>
        </p:spPr>
        <p:txBody>
          <a:bodyPr vert="horz" wrap="square" lIns="0" tIns="12700" rIns="0" bIns="0" rtlCol="0" anchor="ctr">
            <a:spAutoFit/>
          </a:bodyPr>
          <a:lstStyle/>
          <a:p>
            <a:pPr marL="12700">
              <a:lnSpc>
                <a:spcPct val="100000"/>
              </a:lnSpc>
              <a:spcBef>
                <a:spcPts val="100"/>
              </a:spcBef>
            </a:pPr>
            <a:r>
              <a:rPr sz="3200" dirty="0"/>
              <a:t>Vacuum-cleaner</a:t>
            </a:r>
            <a:r>
              <a:rPr sz="3200" spc="-45" dirty="0"/>
              <a:t> </a:t>
            </a:r>
            <a:r>
              <a:rPr sz="3200" dirty="0"/>
              <a:t>world</a:t>
            </a:r>
            <a:endParaRPr sz="3200"/>
          </a:p>
        </p:txBody>
      </p:sp>
      <p:sp>
        <p:nvSpPr>
          <p:cNvPr id="4" name="object 4"/>
          <p:cNvSpPr txBox="1"/>
          <p:nvPr/>
        </p:nvSpPr>
        <p:spPr>
          <a:xfrm>
            <a:off x="4649471" y="923290"/>
            <a:ext cx="114935" cy="1112520"/>
          </a:xfrm>
          <a:prstGeom prst="rect">
            <a:avLst/>
          </a:prstGeom>
        </p:spPr>
        <p:txBody>
          <a:bodyPr vert="horz" wrap="square" lIns="0" tIns="69850" rIns="0" bIns="0" rtlCol="0">
            <a:spAutoFit/>
          </a:bodyPr>
          <a:lstStyle/>
          <a:p>
            <a:pPr marL="12700">
              <a:spcBef>
                <a:spcPts val="550"/>
              </a:spcBef>
            </a:pPr>
            <a:r>
              <a:rPr sz="2000" dirty="0">
                <a:latin typeface="Times New Roman"/>
                <a:cs typeface="Times New Roman"/>
              </a:rPr>
              <a:t>•</a:t>
            </a:r>
            <a:endParaRPr sz="2000">
              <a:latin typeface="Times New Roman"/>
              <a:cs typeface="Times New Roman"/>
            </a:endParaRPr>
          </a:p>
          <a:p>
            <a:pPr marL="12700">
              <a:spcBef>
                <a:spcPts val="450"/>
              </a:spcBef>
            </a:pPr>
            <a:r>
              <a:rPr sz="2000" dirty="0">
                <a:latin typeface="Times New Roman"/>
                <a:cs typeface="Times New Roman"/>
              </a:rPr>
              <a:t>•</a:t>
            </a:r>
            <a:endParaRPr sz="2000">
              <a:latin typeface="Times New Roman"/>
              <a:cs typeface="Times New Roman"/>
            </a:endParaRPr>
          </a:p>
          <a:p>
            <a:pPr marL="12700">
              <a:spcBef>
                <a:spcPts val="459"/>
              </a:spcBef>
            </a:pPr>
            <a:r>
              <a:rPr sz="2000" dirty="0">
                <a:latin typeface="Times New Roman"/>
                <a:cs typeface="Times New Roman"/>
              </a:rPr>
              <a:t>•</a:t>
            </a:r>
            <a:endParaRPr sz="2000">
              <a:latin typeface="Times New Roman"/>
              <a:cs typeface="Times New Roman"/>
            </a:endParaRPr>
          </a:p>
        </p:txBody>
      </p:sp>
      <p:sp>
        <p:nvSpPr>
          <p:cNvPr id="5" name="object 5"/>
          <p:cNvSpPr txBox="1"/>
          <p:nvPr/>
        </p:nvSpPr>
        <p:spPr>
          <a:xfrm>
            <a:off x="4986020" y="937259"/>
            <a:ext cx="4767580" cy="1112520"/>
          </a:xfrm>
          <a:prstGeom prst="rect">
            <a:avLst/>
          </a:prstGeom>
        </p:spPr>
        <p:txBody>
          <a:bodyPr vert="horz" wrap="square" lIns="0" tIns="69850" rIns="0" bIns="0" rtlCol="0">
            <a:spAutoFit/>
          </a:bodyPr>
          <a:lstStyle/>
          <a:p>
            <a:pPr marL="12700">
              <a:spcBef>
                <a:spcPts val="550"/>
              </a:spcBef>
            </a:pPr>
            <a:r>
              <a:rPr sz="2000" dirty="0">
                <a:latin typeface="Times New Roman"/>
                <a:cs typeface="Times New Roman"/>
              </a:rPr>
              <a:t>Two</a:t>
            </a:r>
            <a:r>
              <a:rPr sz="2000" spc="-10" dirty="0">
                <a:latin typeface="Times New Roman"/>
                <a:cs typeface="Times New Roman"/>
              </a:rPr>
              <a:t> </a:t>
            </a:r>
            <a:r>
              <a:rPr sz="2000" dirty="0">
                <a:latin typeface="Times New Roman"/>
                <a:cs typeface="Times New Roman"/>
              </a:rPr>
              <a:t>locations:</a:t>
            </a:r>
            <a:r>
              <a:rPr sz="2000" spc="-15" dirty="0">
                <a:latin typeface="Times New Roman"/>
                <a:cs typeface="Times New Roman"/>
              </a:rPr>
              <a:t> </a:t>
            </a:r>
            <a:r>
              <a:rPr sz="2000" dirty="0">
                <a:latin typeface="Times New Roman"/>
                <a:cs typeface="Times New Roman"/>
              </a:rPr>
              <a:t>A</a:t>
            </a:r>
            <a:r>
              <a:rPr sz="2000" spc="-15" dirty="0">
                <a:latin typeface="Times New Roman"/>
                <a:cs typeface="Times New Roman"/>
              </a:rPr>
              <a:t> </a:t>
            </a:r>
            <a:r>
              <a:rPr sz="2000" dirty="0">
                <a:latin typeface="Times New Roman"/>
                <a:cs typeface="Times New Roman"/>
              </a:rPr>
              <a:t>and</a:t>
            </a:r>
            <a:r>
              <a:rPr sz="2000" spc="-5" dirty="0">
                <a:latin typeface="Times New Roman"/>
                <a:cs typeface="Times New Roman"/>
              </a:rPr>
              <a:t> </a:t>
            </a:r>
            <a:r>
              <a:rPr sz="2000" dirty="0">
                <a:latin typeface="Times New Roman"/>
                <a:cs typeface="Times New Roman"/>
              </a:rPr>
              <a:t>B</a:t>
            </a:r>
            <a:endParaRPr sz="2000">
              <a:latin typeface="Times New Roman"/>
              <a:cs typeface="Times New Roman"/>
            </a:endParaRPr>
          </a:p>
          <a:p>
            <a:pPr marL="12700" marR="5080">
              <a:lnSpc>
                <a:spcPts val="2860"/>
              </a:lnSpc>
              <a:spcBef>
                <a:spcPts val="90"/>
              </a:spcBef>
            </a:pPr>
            <a:r>
              <a:rPr sz="2000" spc="-5" dirty="0">
                <a:latin typeface="Times New Roman"/>
                <a:cs typeface="Times New Roman"/>
              </a:rPr>
              <a:t>Percepts:</a:t>
            </a:r>
            <a:r>
              <a:rPr sz="2000" dirty="0">
                <a:latin typeface="Times New Roman"/>
                <a:cs typeface="Times New Roman"/>
              </a:rPr>
              <a:t> </a:t>
            </a:r>
            <a:r>
              <a:rPr sz="2000" spc="-5" dirty="0">
                <a:latin typeface="Times New Roman"/>
                <a:cs typeface="Times New Roman"/>
              </a:rPr>
              <a:t>location</a:t>
            </a:r>
            <a:r>
              <a:rPr sz="2000" spc="10" dirty="0">
                <a:latin typeface="Times New Roman"/>
                <a:cs typeface="Times New Roman"/>
              </a:rPr>
              <a:t> </a:t>
            </a:r>
            <a:r>
              <a:rPr sz="2000" dirty="0">
                <a:latin typeface="Times New Roman"/>
                <a:cs typeface="Times New Roman"/>
              </a:rPr>
              <a:t>and</a:t>
            </a:r>
            <a:r>
              <a:rPr sz="2000" spc="10" dirty="0">
                <a:latin typeface="Times New Roman"/>
                <a:cs typeface="Times New Roman"/>
              </a:rPr>
              <a:t> </a:t>
            </a:r>
            <a:r>
              <a:rPr sz="2000" dirty="0">
                <a:latin typeface="Times New Roman"/>
                <a:cs typeface="Times New Roman"/>
              </a:rPr>
              <a:t>contents, e.g.,</a:t>
            </a:r>
            <a:r>
              <a:rPr sz="2000" spc="10" dirty="0">
                <a:latin typeface="Times New Roman"/>
                <a:cs typeface="Times New Roman"/>
              </a:rPr>
              <a:t> </a:t>
            </a:r>
            <a:r>
              <a:rPr sz="2000" dirty="0">
                <a:latin typeface="Times New Roman"/>
                <a:cs typeface="Times New Roman"/>
              </a:rPr>
              <a:t>[A,Dirty] </a:t>
            </a:r>
            <a:r>
              <a:rPr sz="2000" spc="-484" dirty="0">
                <a:latin typeface="Times New Roman"/>
                <a:cs typeface="Times New Roman"/>
              </a:rPr>
              <a:t> </a:t>
            </a:r>
            <a:r>
              <a:rPr sz="2000" dirty="0">
                <a:latin typeface="Times New Roman"/>
                <a:cs typeface="Times New Roman"/>
              </a:rPr>
              <a:t>Actions:</a:t>
            </a:r>
            <a:r>
              <a:rPr sz="2000" spc="-15" dirty="0">
                <a:latin typeface="Times New Roman"/>
                <a:cs typeface="Times New Roman"/>
              </a:rPr>
              <a:t> </a:t>
            </a:r>
            <a:r>
              <a:rPr sz="2000" i="1" spc="-5" dirty="0">
                <a:latin typeface="Times New Roman"/>
                <a:cs typeface="Times New Roman"/>
              </a:rPr>
              <a:t>Left</a:t>
            </a:r>
            <a:r>
              <a:rPr sz="2000" spc="-5" dirty="0">
                <a:latin typeface="Times New Roman"/>
                <a:cs typeface="Times New Roman"/>
              </a:rPr>
              <a:t>,</a:t>
            </a:r>
            <a:r>
              <a:rPr sz="2000" spc="10" dirty="0">
                <a:latin typeface="Times New Roman"/>
                <a:cs typeface="Times New Roman"/>
              </a:rPr>
              <a:t> </a:t>
            </a:r>
            <a:r>
              <a:rPr sz="2000" i="1" spc="-5" dirty="0">
                <a:latin typeface="Times New Roman"/>
                <a:cs typeface="Times New Roman"/>
              </a:rPr>
              <a:t>Right</a:t>
            </a:r>
            <a:r>
              <a:rPr sz="2000" spc="-5" dirty="0">
                <a:latin typeface="Times New Roman"/>
                <a:cs typeface="Times New Roman"/>
              </a:rPr>
              <a:t>,</a:t>
            </a:r>
            <a:r>
              <a:rPr sz="2000" spc="5" dirty="0">
                <a:latin typeface="Times New Roman"/>
                <a:cs typeface="Times New Roman"/>
              </a:rPr>
              <a:t> </a:t>
            </a:r>
            <a:r>
              <a:rPr sz="2000" i="1" dirty="0">
                <a:latin typeface="Times New Roman"/>
                <a:cs typeface="Times New Roman"/>
              </a:rPr>
              <a:t>Suck</a:t>
            </a:r>
            <a:r>
              <a:rPr sz="2000" dirty="0">
                <a:latin typeface="Times New Roman"/>
                <a:cs typeface="Times New Roman"/>
              </a:rPr>
              <a:t>,</a:t>
            </a:r>
            <a:r>
              <a:rPr sz="2000" spc="10" dirty="0">
                <a:latin typeface="Times New Roman"/>
                <a:cs typeface="Times New Roman"/>
              </a:rPr>
              <a:t> </a:t>
            </a:r>
            <a:r>
              <a:rPr sz="2000" i="1" spc="5" dirty="0">
                <a:latin typeface="Times New Roman"/>
                <a:cs typeface="Times New Roman"/>
              </a:rPr>
              <a:t>NoOp</a:t>
            </a:r>
            <a:endParaRPr sz="2000">
              <a:latin typeface="Times New Roman"/>
              <a:cs typeface="Times New Roman"/>
            </a:endParaRPr>
          </a:p>
        </p:txBody>
      </p:sp>
      <p:pic>
        <p:nvPicPr>
          <p:cNvPr id="6" name="object 6"/>
          <p:cNvPicPr/>
          <p:nvPr/>
        </p:nvPicPr>
        <p:blipFill>
          <a:blip r:embed="rId2" cstate="print"/>
          <a:stretch>
            <a:fillRect/>
          </a:stretch>
        </p:blipFill>
        <p:spPr>
          <a:xfrm>
            <a:off x="1685926" y="923926"/>
            <a:ext cx="2447925" cy="1228725"/>
          </a:xfrm>
          <a:prstGeom prst="rect">
            <a:avLst/>
          </a:prstGeom>
        </p:spPr>
      </p:pic>
      <p:sp>
        <p:nvSpPr>
          <p:cNvPr id="7" name="object 7"/>
          <p:cNvSpPr txBox="1"/>
          <p:nvPr/>
        </p:nvSpPr>
        <p:spPr>
          <a:xfrm>
            <a:off x="1677670" y="5660390"/>
            <a:ext cx="8314690" cy="805180"/>
          </a:xfrm>
          <a:prstGeom prst="rect">
            <a:avLst/>
          </a:prstGeom>
        </p:spPr>
        <p:txBody>
          <a:bodyPr vert="horz" wrap="square" lIns="0" tIns="67310" rIns="0" bIns="0" rtlCol="0">
            <a:spAutoFit/>
          </a:bodyPr>
          <a:lstStyle/>
          <a:p>
            <a:pPr marL="12700">
              <a:spcBef>
                <a:spcPts val="530"/>
              </a:spcBef>
            </a:pPr>
            <a:r>
              <a:rPr sz="2200" dirty="0">
                <a:latin typeface="Times New Roman"/>
                <a:cs typeface="Times New Roman"/>
              </a:rPr>
              <a:t>One</a:t>
            </a:r>
            <a:r>
              <a:rPr sz="2200" spc="-25" dirty="0">
                <a:latin typeface="Times New Roman"/>
                <a:cs typeface="Times New Roman"/>
              </a:rPr>
              <a:t> </a:t>
            </a:r>
            <a:r>
              <a:rPr sz="2200" spc="-5" dirty="0">
                <a:latin typeface="Times New Roman"/>
                <a:cs typeface="Times New Roman"/>
              </a:rPr>
              <a:t>simple</a:t>
            </a:r>
            <a:r>
              <a:rPr sz="2200" spc="-20" dirty="0">
                <a:latin typeface="Times New Roman"/>
                <a:cs typeface="Times New Roman"/>
              </a:rPr>
              <a:t> </a:t>
            </a:r>
            <a:r>
              <a:rPr sz="2200" spc="-5" dirty="0">
                <a:latin typeface="Times New Roman"/>
                <a:cs typeface="Times New Roman"/>
              </a:rPr>
              <a:t>function</a:t>
            </a:r>
            <a:r>
              <a:rPr sz="2200" spc="-10" dirty="0">
                <a:latin typeface="Times New Roman"/>
                <a:cs typeface="Times New Roman"/>
              </a:rPr>
              <a:t> </a:t>
            </a:r>
            <a:r>
              <a:rPr sz="2200" dirty="0">
                <a:latin typeface="Times New Roman"/>
                <a:cs typeface="Times New Roman"/>
              </a:rPr>
              <a:t>is</a:t>
            </a:r>
            <a:r>
              <a:rPr sz="2200" spc="-20" dirty="0">
                <a:latin typeface="Times New Roman"/>
                <a:cs typeface="Times New Roman"/>
              </a:rPr>
              <a:t> </a:t>
            </a:r>
            <a:r>
              <a:rPr sz="2200" dirty="0">
                <a:latin typeface="Times New Roman"/>
                <a:cs typeface="Times New Roman"/>
              </a:rPr>
              <a:t>:</a:t>
            </a:r>
            <a:endParaRPr sz="2200">
              <a:latin typeface="Times New Roman"/>
              <a:cs typeface="Times New Roman"/>
            </a:endParaRPr>
          </a:p>
          <a:p>
            <a:pPr marL="12700">
              <a:spcBef>
                <a:spcPts val="430"/>
              </a:spcBef>
            </a:pPr>
            <a:r>
              <a:rPr sz="2200" spc="-5" dirty="0">
                <a:latin typeface="Times New Roman"/>
                <a:cs typeface="Times New Roman"/>
              </a:rPr>
              <a:t>if</a:t>
            </a:r>
            <a:r>
              <a:rPr sz="2200" spc="10" dirty="0">
                <a:latin typeface="Times New Roman"/>
                <a:cs typeface="Times New Roman"/>
              </a:rPr>
              <a:t> </a:t>
            </a:r>
            <a:r>
              <a:rPr sz="2200" spc="-5" dirty="0">
                <a:latin typeface="Times New Roman"/>
                <a:cs typeface="Times New Roman"/>
              </a:rPr>
              <a:t>the</a:t>
            </a:r>
            <a:r>
              <a:rPr sz="2200" spc="5" dirty="0">
                <a:latin typeface="Times New Roman"/>
                <a:cs typeface="Times New Roman"/>
              </a:rPr>
              <a:t> </a:t>
            </a:r>
            <a:r>
              <a:rPr sz="2200" spc="-5" dirty="0">
                <a:latin typeface="Times New Roman"/>
                <a:cs typeface="Times New Roman"/>
              </a:rPr>
              <a:t>current</a:t>
            </a:r>
            <a:r>
              <a:rPr sz="2200" spc="10" dirty="0">
                <a:latin typeface="Times New Roman"/>
                <a:cs typeface="Times New Roman"/>
              </a:rPr>
              <a:t> </a:t>
            </a:r>
            <a:r>
              <a:rPr sz="2200" spc="-5" dirty="0">
                <a:latin typeface="Times New Roman"/>
                <a:cs typeface="Times New Roman"/>
              </a:rPr>
              <a:t>square </a:t>
            </a:r>
            <a:r>
              <a:rPr sz="2200" dirty="0">
                <a:latin typeface="Times New Roman"/>
                <a:cs typeface="Times New Roman"/>
              </a:rPr>
              <a:t>is</a:t>
            </a:r>
            <a:r>
              <a:rPr sz="2200" spc="-5" dirty="0">
                <a:latin typeface="Times New Roman"/>
                <a:cs typeface="Times New Roman"/>
              </a:rPr>
              <a:t> dirty</a:t>
            </a:r>
            <a:r>
              <a:rPr sz="2200" spc="25" dirty="0">
                <a:latin typeface="Times New Roman"/>
                <a:cs typeface="Times New Roman"/>
              </a:rPr>
              <a:t> </a:t>
            </a:r>
            <a:r>
              <a:rPr sz="2200" spc="-5" dirty="0">
                <a:latin typeface="Times New Roman"/>
                <a:cs typeface="Times New Roman"/>
              </a:rPr>
              <a:t>then</a:t>
            </a:r>
            <a:r>
              <a:rPr sz="2200" spc="5" dirty="0">
                <a:latin typeface="Times New Roman"/>
                <a:cs typeface="Times New Roman"/>
              </a:rPr>
              <a:t> </a:t>
            </a:r>
            <a:r>
              <a:rPr sz="2200" spc="-5" dirty="0">
                <a:latin typeface="Times New Roman"/>
                <a:cs typeface="Times New Roman"/>
              </a:rPr>
              <a:t>suck,</a:t>
            </a:r>
            <a:r>
              <a:rPr sz="2200" spc="15" dirty="0">
                <a:latin typeface="Times New Roman"/>
                <a:cs typeface="Times New Roman"/>
              </a:rPr>
              <a:t> </a:t>
            </a:r>
            <a:r>
              <a:rPr sz="2200" spc="-5" dirty="0">
                <a:latin typeface="Times New Roman"/>
                <a:cs typeface="Times New Roman"/>
              </a:rPr>
              <a:t>otherwise</a:t>
            </a:r>
            <a:r>
              <a:rPr sz="2200" dirty="0">
                <a:latin typeface="Times New Roman"/>
                <a:cs typeface="Times New Roman"/>
              </a:rPr>
              <a:t> </a:t>
            </a:r>
            <a:r>
              <a:rPr sz="2200" spc="-5" dirty="0">
                <a:latin typeface="Times New Roman"/>
                <a:cs typeface="Times New Roman"/>
              </a:rPr>
              <a:t>move</a:t>
            </a:r>
            <a:r>
              <a:rPr sz="2200" spc="5" dirty="0">
                <a:latin typeface="Times New Roman"/>
                <a:cs typeface="Times New Roman"/>
              </a:rPr>
              <a:t> </a:t>
            </a:r>
            <a:r>
              <a:rPr sz="2200" spc="-5" dirty="0">
                <a:latin typeface="Times New Roman"/>
                <a:cs typeface="Times New Roman"/>
              </a:rPr>
              <a:t>to</a:t>
            </a:r>
            <a:r>
              <a:rPr sz="2200" spc="15" dirty="0">
                <a:latin typeface="Times New Roman"/>
                <a:cs typeface="Times New Roman"/>
              </a:rPr>
              <a:t> </a:t>
            </a:r>
            <a:r>
              <a:rPr sz="2200" spc="-5" dirty="0">
                <a:latin typeface="Times New Roman"/>
                <a:cs typeface="Times New Roman"/>
              </a:rPr>
              <a:t>the</a:t>
            </a:r>
            <a:r>
              <a:rPr sz="2200" spc="5" dirty="0">
                <a:latin typeface="Times New Roman"/>
                <a:cs typeface="Times New Roman"/>
              </a:rPr>
              <a:t> </a:t>
            </a:r>
            <a:r>
              <a:rPr sz="2200" spc="-5" dirty="0">
                <a:latin typeface="Times New Roman"/>
                <a:cs typeface="Times New Roman"/>
              </a:rPr>
              <a:t>other</a:t>
            </a:r>
            <a:r>
              <a:rPr sz="2200" dirty="0">
                <a:latin typeface="Times New Roman"/>
                <a:cs typeface="Times New Roman"/>
              </a:rPr>
              <a:t> </a:t>
            </a:r>
            <a:r>
              <a:rPr sz="2200" spc="-5" dirty="0">
                <a:latin typeface="Times New Roman"/>
                <a:cs typeface="Times New Roman"/>
              </a:rPr>
              <a:t>square</a:t>
            </a:r>
            <a:endParaRPr sz="2200">
              <a:latin typeface="Times New Roman"/>
              <a:cs typeface="Times New Roman"/>
            </a:endParaRPr>
          </a:p>
        </p:txBody>
      </p:sp>
      <p:sp>
        <p:nvSpPr>
          <p:cNvPr id="9" name="object 9"/>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10" name="object 10"/>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graphicFrame>
        <p:nvGraphicFramePr>
          <p:cNvPr id="8" name="object 8"/>
          <p:cNvGraphicFramePr>
            <a:graphicFrameLocks noGrp="1"/>
          </p:cNvGraphicFramePr>
          <p:nvPr/>
        </p:nvGraphicFramePr>
        <p:xfrm>
          <a:off x="1662204" y="2195603"/>
          <a:ext cx="8382000" cy="3369304"/>
        </p:xfrm>
        <a:graphic>
          <a:graphicData uri="http://schemas.openxmlformats.org/drawingml/2006/table">
            <a:tbl>
              <a:tblPr firstRow="1" bandRow="1">
                <a:tableStyleId>{2D5ABB26-0587-4C30-8999-92F81FD0307C}</a:tableStyleId>
              </a:tblPr>
              <a:tblGrid>
                <a:gridCol w="51816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337819">
                <a:tc>
                  <a:txBody>
                    <a:bodyPr/>
                    <a:lstStyle/>
                    <a:p>
                      <a:pPr marL="89535">
                        <a:lnSpc>
                          <a:spcPct val="100000"/>
                        </a:lnSpc>
                        <a:spcBef>
                          <a:spcPts val="365"/>
                        </a:spcBef>
                      </a:pPr>
                      <a:r>
                        <a:rPr sz="1800" dirty="0">
                          <a:latin typeface="Times New Roman"/>
                          <a:cs typeface="Times New Roman"/>
                        </a:rPr>
                        <a:t>Percept</a:t>
                      </a:r>
                      <a:r>
                        <a:rPr sz="1800" spc="-25" dirty="0">
                          <a:latin typeface="Times New Roman"/>
                          <a:cs typeface="Times New Roman"/>
                        </a:rPr>
                        <a:t> </a:t>
                      </a:r>
                      <a:r>
                        <a:rPr sz="1800" spc="-5" dirty="0">
                          <a:latin typeface="Times New Roman"/>
                          <a:cs typeface="Times New Roman"/>
                        </a:rPr>
                        <a:t>sequence</a:t>
                      </a:r>
                      <a:endParaRPr sz="1800">
                        <a:latin typeface="Times New Roman"/>
                        <a:cs typeface="Times New Roman"/>
                      </a:endParaRPr>
                    </a:p>
                  </a:txBody>
                  <a:tcPr marL="0" marR="0" marT="46355" marB="0">
                    <a:lnL w="38100">
                      <a:solidFill>
                        <a:srgbClr val="000000"/>
                      </a:solidFill>
                      <a:prstDash val="solid"/>
                    </a:lnL>
                    <a:lnR w="19050">
                      <a:solidFill>
                        <a:srgbClr val="000000"/>
                      </a:solidFill>
                      <a:prstDash val="solid"/>
                    </a:lnR>
                    <a:lnT w="38100">
                      <a:solidFill>
                        <a:srgbClr val="000000"/>
                      </a:solidFill>
                      <a:prstDash val="solid"/>
                    </a:lnT>
                    <a:lnB w="19050">
                      <a:solidFill>
                        <a:srgbClr val="000000"/>
                      </a:solidFill>
                      <a:prstDash val="solid"/>
                    </a:lnB>
                  </a:tcPr>
                </a:tc>
                <a:tc>
                  <a:txBody>
                    <a:bodyPr/>
                    <a:lstStyle/>
                    <a:p>
                      <a:pPr marL="89535">
                        <a:lnSpc>
                          <a:spcPct val="100000"/>
                        </a:lnSpc>
                        <a:spcBef>
                          <a:spcPts val="365"/>
                        </a:spcBef>
                      </a:pPr>
                      <a:r>
                        <a:rPr sz="1800" dirty="0">
                          <a:latin typeface="Times New Roman"/>
                          <a:cs typeface="Times New Roman"/>
                        </a:rPr>
                        <a:t>Actions</a:t>
                      </a:r>
                      <a:endParaRPr sz="1800">
                        <a:latin typeface="Times New Roman"/>
                        <a:cs typeface="Times New Roman"/>
                      </a:endParaRPr>
                    </a:p>
                  </a:txBody>
                  <a:tcPr marL="0" marR="0" marT="46355" marB="0">
                    <a:lnL w="19050">
                      <a:solidFill>
                        <a:srgbClr val="000000"/>
                      </a:solidFill>
                      <a:prstDash val="solid"/>
                    </a:lnL>
                    <a:lnR w="38100">
                      <a:solidFill>
                        <a:srgbClr val="000000"/>
                      </a:solidFill>
                      <a:prstDash val="solid"/>
                    </a:lnR>
                    <a:lnT w="38100">
                      <a:solidFill>
                        <a:srgbClr val="000000"/>
                      </a:solidFill>
                      <a:prstDash val="solid"/>
                    </a:lnT>
                    <a:lnB w="19050">
                      <a:solidFill>
                        <a:srgbClr val="000000"/>
                      </a:solidFill>
                      <a:prstDash val="solid"/>
                    </a:lnB>
                  </a:tcPr>
                </a:tc>
                <a:extLst>
                  <a:ext uri="{0D108BD9-81ED-4DB2-BD59-A6C34878D82A}">
                    <a16:rowId xmlns:a16="http://schemas.microsoft.com/office/drawing/2014/main" val="10000"/>
                  </a:ext>
                </a:extLst>
              </a:tr>
              <a:tr h="363559">
                <a:tc>
                  <a:txBody>
                    <a:bodyPr/>
                    <a:lstStyle/>
                    <a:p>
                      <a:pPr marL="89535">
                        <a:lnSpc>
                          <a:spcPct val="100000"/>
                        </a:lnSpc>
                        <a:spcBef>
                          <a:spcPts val="365"/>
                        </a:spcBef>
                      </a:pPr>
                      <a:r>
                        <a:rPr sz="1800" dirty="0">
                          <a:latin typeface="Times New Roman"/>
                          <a:cs typeface="Times New Roman"/>
                        </a:rPr>
                        <a:t>[A,Clean]</a:t>
                      </a:r>
                      <a:endParaRPr sz="1800">
                        <a:latin typeface="Times New Roman"/>
                        <a:cs typeface="Times New Roman"/>
                      </a:endParaRPr>
                    </a:p>
                  </a:txBody>
                  <a:tcPr marL="0" marR="0" marT="46355" marB="0">
                    <a:lnL w="38100">
                      <a:solidFill>
                        <a:srgbClr val="000000"/>
                      </a:solidFill>
                      <a:prstDash val="solid"/>
                    </a:lnL>
                    <a:lnR w="19050">
                      <a:solidFill>
                        <a:srgbClr val="000000"/>
                      </a:solidFill>
                      <a:prstDash val="solid"/>
                    </a:lnR>
                    <a:lnT w="19050">
                      <a:solidFill>
                        <a:srgbClr val="000000"/>
                      </a:solidFill>
                      <a:prstDash val="solid"/>
                    </a:lnT>
                  </a:tcPr>
                </a:tc>
                <a:tc>
                  <a:txBody>
                    <a:bodyPr/>
                    <a:lstStyle/>
                    <a:p>
                      <a:pPr marL="89535">
                        <a:lnSpc>
                          <a:spcPct val="100000"/>
                        </a:lnSpc>
                        <a:spcBef>
                          <a:spcPts val="365"/>
                        </a:spcBef>
                      </a:pPr>
                      <a:r>
                        <a:rPr sz="1800" spc="-5" dirty="0">
                          <a:latin typeface="Times New Roman"/>
                          <a:cs typeface="Times New Roman"/>
                        </a:rPr>
                        <a:t>Right</a:t>
                      </a:r>
                      <a:endParaRPr sz="1800">
                        <a:latin typeface="Times New Roman"/>
                        <a:cs typeface="Times New Roman"/>
                      </a:endParaRPr>
                    </a:p>
                  </a:txBody>
                  <a:tcPr marL="0" marR="0" marT="46355" marB="0">
                    <a:lnL w="19050">
                      <a:solidFill>
                        <a:srgbClr val="000000"/>
                      </a:solidFill>
                      <a:prstDash val="solid"/>
                    </a:lnL>
                    <a:lnR w="38100">
                      <a:solidFill>
                        <a:srgbClr val="000000"/>
                      </a:solidFill>
                      <a:prstDash val="solid"/>
                    </a:lnR>
                    <a:lnT w="19050">
                      <a:solidFill>
                        <a:srgbClr val="000000"/>
                      </a:solidFill>
                      <a:prstDash val="solid"/>
                    </a:lnT>
                  </a:tcPr>
                </a:tc>
                <a:extLst>
                  <a:ext uri="{0D108BD9-81ED-4DB2-BD59-A6C34878D82A}">
                    <a16:rowId xmlns:a16="http://schemas.microsoft.com/office/drawing/2014/main" val="10001"/>
                  </a:ext>
                </a:extLst>
              </a:tr>
              <a:tr h="331469">
                <a:tc>
                  <a:txBody>
                    <a:bodyPr/>
                    <a:lstStyle/>
                    <a:p>
                      <a:pPr marL="89535">
                        <a:lnSpc>
                          <a:spcPct val="100000"/>
                        </a:lnSpc>
                        <a:spcBef>
                          <a:spcPts val="110"/>
                        </a:spcBef>
                      </a:pPr>
                      <a:r>
                        <a:rPr sz="1800" dirty="0">
                          <a:latin typeface="Times New Roman"/>
                          <a:cs typeface="Times New Roman"/>
                        </a:rPr>
                        <a:t>[A,</a:t>
                      </a:r>
                      <a:r>
                        <a:rPr sz="1800" spc="-30" dirty="0">
                          <a:latin typeface="Times New Roman"/>
                          <a:cs typeface="Times New Roman"/>
                        </a:rPr>
                        <a:t> </a:t>
                      </a:r>
                      <a:r>
                        <a:rPr sz="1800" dirty="0">
                          <a:latin typeface="Times New Roman"/>
                          <a:cs typeface="Times New Roman"/>
                        </a:rPr>
                        <a:t>Dirty]</a:t>
                      </a:r>
                      <a:endParaRPr sz="1800">
                        <a:latin typeface="Times New Roman"/>
                        <a:cs typeface="Times New Roman"/>
                      </a:endParaRPr>
                    </a:p>
                  </a:txBody>
                  <a:tcPr marL="0" marR="0" marT="13970" marB="0">
                    <a:lnL w="38100">
                      <a:solidFill>
                        <a:srgbClr val="000000"/>
                      </a:solidFill>
                      <a:prstDash val="solid"/>
                    </a:lnL>
                    <a:lnR w="19050">
                      <a:solidFill>
                        <a:srgbClr val="000000"/>
                      </a:solidFill>
                      <a:prstDash val="solid"/>
                    </a:lnR>
                  </a:tcPr>
                </a:tc>
                <a:tc>
                  <a:txBody>
                    <a:bodyPr/>
                    <a:lstStyle/>
                    <a:p>
                      <a:pPr marL="89535">
                        <a:lnSpc>
                          <a:spcPct val="100000"/>
                        </a:lnSpc>
                        <a:spcBef>
                          <a:spcPts val="110"/>
                        </a:spcBef>
                      </a:pPr>
                      <a:r>
                        <a:rPr sz="1800" spc="-5" dirty="0">
                          <a:latin typeface="Times New Roman"/>
                          <a:cs typeface="Times New Roman"/>
                        </a:rPr>
                        <a:t>Suck</a:t>
                      </a:r>
                      <a:endParaRPr sz="1800">
                        <a:latin typeface="Times New Roman"/>
                        <a:cs typeface="Times New Roman"/>
                      </a:endParaRPr>
                    </a:p>
                  </a:txBody>
                  <a:tcPr marL="0" marR="0" marT="13970" marB="0">
                    <a:lnL w="19050">
                      <a:solidFill>
                        <a:srgbClr val="000000"/>
                      </a:solidFill>
                      <a:prstDash val="solid"/>
                    </a:lnL>
                    <a:lnR w="38100">
                      <a:solidFill>
                        <a:srgbClr val="000000"/>
                      </a:solidFill>
                      <a:prstDash val="solid"/>
                    </a:lnR>
                  </a:tcPr>
                </a:tc>
                <a:extLst>
                  <a:ext uri="{0D108BD9-81ED-4DB2-BD59-A6C34878D82A}">
                    <a16:rowId xmlns:a16="http://schemas.microsoft.com/office/drawing/2014/main" val="10002"/>
                  </a:ext>
                </a:extLst>
              </a:tr>
              <a:tr h="331470">
                <a:tc>
                  <a:txBody>
                    <a:bodyPr/>
                    <a:lstStyle/>
                    <a:p>
                      <a:pPr marL="89535">
                        <a:lnSpc>
                          <a:spcPct val="100000"/>
                        </a:lnSpc>
                        <a:spcBef>
                          <a:spcPts val="110"/>
                        </a:spcBef>
                      </a:pPr>
                      <a:r>
                        <a:rPr sz="1800" dirty="0">
                          <a:latin typeface="Times New Roman"/>
                          <a:cs typeface="Times New Roman"/>
                        </a:rPr>
                        <a:t>[B,Clean]</a:t>
                      </a:r>
                      <a:endParaRPr sz="1800">
                        <a:latin typeface="Times New Roman"/>
                        <a:cs typeface="Times New Roman"/>
                      </a:endParaRPr>
                    </a:p>
                  </a:txBody>
                  <a:tcPr marL="0" marR="0" marT="13970" marB="0">
                    <a:lnL w="38100">
                      <a:solidFill>
                        <a:srgbClr val="000000"/>
                      </a:solidFill>
                      <a:prstDash val="solid"/>
                    </a:lnL>
                    <a:lnR w="19050">
                      <a:solidFill>
                        <a:srgbClr val="000000"/>
                      </a:solidFill>
                      <a:prstDash val="solid"/>
                    </a:lnR>
                  </a:tcPr>
                </a:tc>
                <a:tc>
                  <a:txBody>
                    <a:bodyPr/>
                    <a:lstStyle/>
                    <a:p>
                      <a:pPr marL="89535">
                        <a:lnSpc>
                          <a:spcPct val="100000"/>
                        </a:lnSpc>
                        <a:spcBef>
                          <a:spcPts val="110"/>
                        </a:spcBef>
                      </a:pPr>
                      <a:r>
                        <a:rPr sz="1800" dirty="0">
                          <a:latin typeface="Times New Roman"/>
                          <a:cs typeface="Times New Roman"/>
                        </a:rPr>
                        <a:t>Left</a:t>
                      </a:r>
                      <a:endParaRPr sz="1800">
                        <a:latin typeface="Times New Roman"/>
                        <a:cs typeface="Times New Roman"/>
                      </a:endParaRPr>
                    </a:p>
                  </a:txBody>
                  <a:tcPr marL="0" marR="0" marT="13970" marB="0">
                    <a:lnL w="19050">
                      <a:solidFill>
                        <a:srgbClr val="000000"/>
                      </a:solidFill>
                      <a:prstDash val="solid"/>
                    </a:lnL>
                    <a:lnR w="38100">
                      <a:solidFill>
                        <a:srgbClr val="000000"/>
                      </a:solidFill>
                      <a:prstDash val="solid"/>
                    </a:lnR>
                  </a:tcPr>
                </a:tc>
                <a:extLst>
                  <a:ext uri="{0D108BD9-81ED-4DB2-BD59-A6C34878D82A}">
                    <a16:rowId xmlns:a16="http://schemas.microsoft.com/office/drawing/2014/main" val="10003"/>
                  </a:ext>
                </a:extLst>
              </a:tr>
              <a:tr h="330834">
                <a:tc>
                  <a:txBody>
                    <a:bodyPr/>
                    <a:lstStyle/>
                    <a:p>
                      <a:pPr marL="89535">
                        <a:lnSpc>
                          <a:spcPct val="100000"/>
                        </a:lnSpc>
                        <a:spcBef>
                          <a:spcPts val="110"/>
                        </a:spcBef>
                      </a:pPr>
                      <a:r>
                        <a:rPr sz="1800" dirty="0">
                          <a:latin typeface="Times New Roman"/>
                          <a:cs typeface="Times New Roman"/>
                        </a:rPr>
                        <a:t>[B,Dirty]</a:t>
                      </a:r>
                      <a:endParaRPr sz="1800">
                        <a:latin typeface="Times New Roman"/>
                        <a:cs typeface="Times New Roman"/>
                      </a:endParaRPr>
                    </a:p>
                  </a:txBody>
                  <a:tcPr marL="0" marR="0" marT="13970" marB="0">
                    <a:lnL w="38100">
                      <a:solidFill>
                        <a:srgbClr val="000000"/>
                      </a:solidFill>
                      <a:prstDash val="solid"/>
                    </a:lnL>
                    <a:lnR w="19050">
                      <a:solidFill>
                        <a:srgbClr val="000000"/>
                      </a:solidFill>
                      <a:prstDash val="solid"/>
                    </a:lnR>
                  </a:tcPr>
                </a:tc>
                <a:tc>
                  <a:txBody>
                    <a:bodyPr/>
                    <a:lstStyle/>
                    <a:p>
                      <a:pPr marL="89535">
                        <a:lnSpc>
                          <a:spcPct val="100000"/>
                        </a:lnSpc>
                        <a:spcBef>
                          <a:spcPts val="110"/>
                        </a:spcBef>
                      </a:pPr>
                      <a:r>
                        <a:rPr sz="1800" spc="-5" dirty="0">
                          <a:latin typeface="Times New Roman"/>
                          <a:cs typeface="Times New Roman"/>
                        </a:rPr>
                        <a:t>Suck</a:t>
                      </a:r>
                      <a:endParaRPr sz="1800">
                        <a:latin typeface="Times New Roman"/>
                        <a:cs typeface="Times New Roman"/>
                      </a:endParaRPr>
                    </a:p>
                  </a:txBody>
                  <a:tcPr marL="0" marR="0" marT="13970" marB="0">
                    <a:lnL w="19050">
                      <a:solidFill>
                        <a:srgbClr val="000000"/>
                      </a:solidFill>
                      <a:prstDash val="solid"/>
                    </a:lnL>
                    <a:lnR w="38100">
                      <a:solidFill>
                        <a:srgbClr val="000000"/>
                      </a:solidFill>
                      <a:prstDash val="solid"/>
                    </a:lnR>
                  </a:tcPr>
                </a:tc>
                <a:extLst>
                  <a:ext uri="{0D108BD9-81ED-4DB2-BD59-A6C34878D82A}">
                    <a16:rowId xmlns:a16="http://schemas.microsoft.com/office/drawing/2014/main" val="10004"/>
                  </a:ext>
                </a:extLst>
              </a:tr>
              <a:tr h="330834">
                <a:tc>
                  <a:txBody>
                    <a:bodyPr/>
                    <a:lstStyle/>
                    <a:p>
                      <a:pPr marL="89535">
                        <a:lnSpc>
                          <a:spcPct val="100000"/>
                        </a:lnSpc>
                        <a:spcBef>
                          <a:spcPts val="105"/>
                        </a:spcBef>
                      </a:pPr>
                      <a:r>
                        <a:rPr sz="1800" dirty="0">
                          <a:latin typeface="Times New Roman"/>
                          <a:cs typeface="Times New Roman"/>
                        </a:rPr>
                        <a:t>[A,Clean],[A,Clean]</a:t>
                      </a:r>
                      <a:endParaRPr sz="1800">
                        <a:latin typeface="Times New Roman"/>
                        <a:cs typeface="Times New Roman"/>
                      </a:endParaRPr>
                    </a:p>
                  </a:txBody>
                  <a:tcPr marL="0" marR="0" marT="13335" marB="0">
                    <a:lnL w="38100">
                      <a:solidFill>
                        <a:srgbClr val="000000"/>
                      </a:solidFill>
                      <a:prstDash val="solid"/>
                    </a:lnL>
                    <a:lnR w="19050">
                      <a:solidFill>
                        <a:srgbClr val="000000"/>
                      </a:solidFill>
                      <a:prstDash val="solid"/>
                    </a:lnR>
                  </a:tcPr>
                </a:tc>
                <a:tc>
                  <a:txBody>
                    <a:bodyPr/>
                    <a:lstStyle/>
                    <a:p>
                      <a:pPr marL="89535">
                        <a:lnSpc>
                          <a:spcPct val="100000"/>
                        </a:lnSpc>
                        <a:spcBef>
                          <a:spcPts val="105"/>
                        </a:spcBef>
                      </a:pPr>
                      <a:r>
                        <a:rPr sz="1800" spc="-5" dirty="0">
                          <a:latin typeface="Times New Roman"/>
                          <a:cs typeface="Times New Roman"/>
                        </a:rPr>
                        <a:t>Right</a:t>
                      </a:r>
                      <a:endParaRPr sz="1800">
                        <a:latin typeface="Times New Roman"/>
                        <a:cs typeface="Times New Roman"/>
                      </a:endParaRPr>
                    </a:p>
                  </a:txBody>
                  <a:tcPr marL="0" marR="0" marT="13335" marB="0">
                    <a:lnL w="19050">
                      <a:solidFill>
                        <a:srgbClr val="000000"/>
                      </a:solidFill>
                      <a:prstDash val="solid"/>
                    </a:lnL>
                    <a:lnR w="38100">
                      <a:solidFill>
                        <a:srgbClr val="000000"/>
                      </a:solidFill>
                      <a:prstDash val="solid"/>
                    </a:lnR>
                  </a:tcPr>
                </a:tc>
                <a:extLst>
                  <a:ext uri="{0D108BD9-81ED-4DB2-BD59-A6C34878D82A}">
                    <a16:rowId xmlns:a16="http://schemas.microsoft.com/office/drawing/2014/main" val="10005"/>
                  </a:ext>
                </a:extLst>
              </a:tr>
              <a:tr h="331470">
                <a:tc>
                  <a:txBody>
                    <a:bodyPr/>
                    <a:lstStyle/>
                    <a:p>
                      <a:pPr marL="89535">
                        <a:lnSpc>
                          <a:spcPct val="100000"/>
                        </a:lnSpc>
                        <a:spcBef>
                          <a:spcPts val="110"/>
                        </a:spcBef>
                      </a:pPr>
                      <a:r>
                        <a:rPr sz="1800" dirty="0">
                          <a:latin typeface="Times New Roman"/>
                          <a:cs typeface="Times New Roman"/>
                        </a:rPr>
                        <a:t>[A,Clean],[A,Dirty]</a:t>
                      </a:r>
                      <a:endParaRPr sz="1800">
                        <a:latin typeface="Times New Roman"/>
                        <a:cs typeface="Times New Roman"/>
                      </a:endParaRPr>
                    </a:p>
                  </a:txBody>
                  <a:tcPr marL="0" marR="0" marT="13970" marB="0">
                    <a:lnL w="38100">
                      <a:solidFill>
                        <a:srgbClr val="000000"/>
                      </a:solidFill>
                      <a:prstDash val="solid"/>
                    </a:lnL>
                    <a:lnR w="19050">
                      <a:solidFill>
                        <a:srgbClr val="000000"/>
                      </a:solidFill>
                      <a:prstDash val="solid"/>
                    </a:lnR>
                  </a:tcPr>
                </a:tc>
                <a:tc>
                  <a:txBody>
                    <a:bodyPr/>
                    <a:lstStyle/>
                    <a:p>
                      <a:pPr marL="89535">
                        <a:lnSpc>
                          <a:spcPct val="100000"/>
                        </a:lnSpc>
                        <a:spcBef>
                          <a:spcPts val="110"/>
                        </a:spcBef>
                      </a:pPr>
                      <a:r>
                        <a:rPr sz="1800" spc="-5" dirty="0">
                          <a:latin typeface="Times New Roman"/>
                          <a:cs typeface="Times New Roman"/>
                        </a:rPr>
                        <a:t>Suck</a:t>
                      </a:r>
                      <a:endParaRPr sz="1800">
                        <a:latin typeface="Times New Roman"/>
                        <a:cs typeface="Times New Roman"/>
                      </a:endParaRPr>
                    </a:p>
                  </a:txBody>
                  <a:tcPr marL="0" marR="0" marT="13970" marB="0">
                    <a:lnL w="19050">
                      <a:solidFill>
                        <a:srgbClr val="000000"/>
                      </a:solidFill>
                      <a:prstDash val="solid"/>
                    </a:lnL>
                    <a:lnR w="38100">
                      <a:solidFill>
                        <a:srgbClr val="000000"/>
                      </a:solidFill>
                      <a:prstDash val="solid"/>
                    </a:lnR>
                  </a:tcPr>
                </a:tc>
                <a:extLst>
                  <a:ext uri="{0D108BD9-81ED-4DB2-BD59-A6C34878D82A}">
                    <a16:rowId xmlns:a16="http://schemas.microsoft.com/office/drawing/2014/main" val="10006"/>
                  </a:ext>
                </a:extLst>
              </a:tr>
              <a:tr h="331470">
                <a:tc>
                  <a:txBody>
                    <a:bodyPr/>
                    <a:lstStyle/>
                    <a:p>
                      <a:pPr marL="89535">
                        <a:lnSpc>
                          <a:spcPct val="100000"/>
                        </a:lnSpc>
                        <a:spcBef>
                          <a:spcPts val="110"/>
                        </a:spcBef>
                      </a:pPr>
                      <a:r>
                        <a:rPr sz="1800" dirty="0">
                          <a:latin typeface="Times New Roman"/>
                          <a:cs typeface="Times New Roman"/>
                        </a:rPr>
                        <a:t>…</a:t>
                      </a:r>
                      <a:endParaRPr sz="1800">
                        <a:latin typeface="Times New Roman"/>
                        <a:cs typeface="Times New Roman"/>
                      </a:endParaRPr>
                    </a:p>
                  </a:txBody>
                  <a:tcPr marL="0" marR="0" marT="13970" marB="0">
                    <a:lnL w="38100">
                      <a:solidFill>
                        <a:srgbClr val="000000"/>
                      </a:solidFill>
                      <a:prstDash val="solid"/>
                    </a:lnL>
                    <a:lnR w="19050">
                      <a:solidFill>
                        <a:srgbClr val="000000"/>
                      </a:solidFill>
                      <a:prstDash val="solid"/>
                    </a:lnR>
                  </a:tcPr>
                </a:tc>
                <a:tc>
                  <a:txBody>
                    <a:bodyPr/>
                    <a:lstStyle/>
                    <a:p>
                      <a:pPr marL="89535">
                        <a:lnSpc>
                          <a:spcPct val="100000"/>
                        </a:lnSpc>
                        <a:spcBef>
                          <a:spcPts val="110"/>
                        </a:spcBef>
                      </a:pPr>
                      <a:r>
                        <a:rPr sz="1800" dirty="0">
                          <a:latin typeface="Times New Roman"/>
                          <a:cs typeface="Times New Roman"/>
                        </a:rPr>
                        <a:t>…</a:t>
                      </a:r>
                      <a:endParaRPr sz="1800">
                        <a:latin typeface="Times New Roman"/>
                        <a:cs typeface="Times New Roman"/>
                      </a:endParaRPr>
                    </a:p>
                  </a:txBody>
                  <a:tcPr marL="0" marR="0" marT="13970" marB="0">
                    <a:lnL w="19050">
                      <a:solidFill>
                        <a:srgbClr val="000000"/>
                      </a:solidFill>
                      <a:prstDash val="solid"/>
                    </a:lnL>
                    <a:lnR w="38100">
                      <a:solidFill>
                        <a:srgbClr val="000000"/>
                      </a:solidFill>
                      <a:prstDash val="solid"/>
                    </a:lnR>
                  </a:tcPr>
                </a:tc>
                <a:extLst>
                  <a:ext uri="{0D108BD9-81ED-4DB2-BD59-A6C34878D82A}">
                    <a16:rowId xmlns:a16="http://schemas.microsoft.com/office/drawing/2014/main" val="10007"/>
                  </a:ext>
                </a:extLst>
              </a:tr>
              <a:tr h="331469">
                <a:tc>
                  <a:txBody>
                    <a:bodyPr/>
                    <a:lstStyle/>
                    <a:p>
                      <a:pPr marL="89535">
                        <a:lnSpc>
                          <a:spcPct val="100000"/>
                        </a:lnSpc>
                        <a:spcBef>
                          <a:spcPts val="110"/>
                        </a:spcBef>
                      </a:pPr>
                      <a:r>
                        <a:rPr sz="1800" dirty="0">
                          <a:latin typeface="Times New Roman"/>
                          <a:cs typeface="Times New Roman"/>
                        </a:rPr>
                        <a:t>[A,Clean],[A.Clean],[A,Clean]</a:t>
                      </a:r>
                      <a:endParaRPr sz="1800">
                        <a:latin typeface="Times New Roman"/>
                        <a:cs typeface="Times New Roman"/>
                      </a:endParaRPr>
                    </a:p>
                  </a:txBody>
                  <a:tcPr marL="0" marR="0" marT="13970" marB="0">
                    <a:lnL w="38100">
                      <a:solidFill>
                        <a:srgbClr val="000000"/>
                      </a:solidFill>
                      <a:prstDash val="solid"/>
                    </a:lnL>
                    <a:lnR w="19050">
                      <a:solidFill>
                        <a:srgbClr val="000000"/>
                      </a:solidFill>
                      <a:prstDash val="solid"/>
                    </a:lnR>
                  </a:tcPr>
                </a:tc>
                <a:tc>
                  <a:txBody>
                    <a:bodyPr/>
                    <a:lstStyle/>
                    <a:p>
                      <a:pPr marL="89535">
                        <a:lnSpc>
                          <a:spcPct val="100000"/>
                        </a:lnSpc>
                        <a:spcBef>
                          <a:spcPts val="110"/>
                        </a:spcBef>
                      </a:pPr>
                      <a:r>
                        <a:rPr sz="1800" spc="-5" dirty="0">
                          <a:latin typeface="Times New Roman"/>
                          <a:cs typeface="Times New Roman"/>
                        </a:rPr>
                        <a:t>Right</a:t>
                      </a:r>
                      <a:endParaRPr sz="1800">
                        <a:latin typeface="Times New Roman"/>
                        <a:cs typeface="Times New Roman"/>
                      </a:endParaRPr>
                    </a:p>
                  </a:txBody>
                  <a:tcPr marL="0" marR="0" marT="13970" marB="0">
                    <a:lnL w="19050">
                      <a:solidFill>
                        <a:srgbClr val="000000"/>
                      </a:solidFill>
                      <a:prstDash val="solid"/>
                    </a:lnL>
                    <a:lnR w="38100">
                      <a:solidFill>
                        <a:srgbClr val="000000"/>
                      </a:solidFill>
                      <a:prstDash val="solid"/>
                    </a:lnR>
                  </a:tcPr>
                </a:tc>
                <a:extLst>
                  <a:ext uri="{0D108BD9-81ED-4DB2-BD59-A6C34878D82A}">
                    <a16:rowId xmlns:a16="http://schemas.microsoft.com/office/drawing/2014/main" val="10008"/>
                  </a:ext>
                </a:extLst>
              </a:tr>
              <a:tr h="348910">
                <a:tc>
                  <a:txBody>
                    <a:bodyPr/>
                    <a:lstStyle/>
                    <a:p>
                      <a:pPr marL="89535">
                        <a:lnSpc>
                          <a:spcPct val="100000"/>
                        </a:lnSpc>
                        <a:spcBef>
                          <a:spcPts val="110"/>
                        </a:spcBef>
                      </a:pPr>
                      <a:r>
                        <a:rPr sz="1800" dirty="0">
                          <a:latin typeface="Times New Roman"/>
                          <a:cs typeface="Times New Roman"/>
                        </a:rPr>
                        <a:t>[A,Clean],[A,Clean],[A,Clean]</a:t>
                      </a:r>
                      <a:endParaRPr sz="1800">
                        <a:latin typeface="Times New Roman"/>
                        <a:cs typeface="Times New Roman"/>
                      </a:endParaRPr>
                    </a:p>
                  </a:txBody>
                  <a:tcPr marL="0" marR="0" marT="13970" marB="0">
                    <a:lnL w="38100">
                      <a:solidFill>
                        <a:srgbClr val="000000"/>
                      </a:solidFill>
                      <a:prstDash val="solid"/>
                    </a:lnL>
                    <a:lnR w="19050">
                      <a:solidFill>
                        <a:srgbClr val="000000"/>
                      </a:solidFill>
                      <a:prstDash val="solid"/>
                    </a:lnR>
                    <a:lnB w="38100">
                      <a:solidFill>
                        <a:srgbClr val="000000"/>
                      </a:solidFill>
                      <a:prstDash val="solid"/>
                    </a:lnB>
                  </a:tcPr>
                </a:tc>
                <a:tc>
                  <a:txBody>
                    <a:bodyPr/>
                    <a:lstStyle/>
                    <a:p>
                      <a:pPr marL="89535">
                        <a:lnSpc>
                          <a:spcPct val="100000"/>
                        </a:lnSpc>
                        <a:spcBef>
                          <a:spcPts val="110"/>
                        </a:spcBef>
                      </a:pPr>
                      <a:r>
                        <a:rPr sz="1800" spc="-5" dirty="0">
                          <a:latin typeface="Times New Roman"/>
                          <a:cs typeface="Times New Roman"/>
                        </a:rPr>
                        <a:t>Suck</a:t>
                      </a:r>
                      <a:endParaRPr sz="1800">
                        <a:latin typeface="Times New Roman"/>
                        <a:cs typeface="Times New Roman"/>
                      </a:endParaRPr>
                    </a:p>
                  </a:txBody>
                  <a:tcPr marL="0" marR="0" marT="13970" marB="0">
                    <a:lnL w="19050">
                      <a:solidFill>
                        <a:srgbClr val="000000"/>
                      </a:solidFill>
                      <a:prstDash val="solid"/>
                    </a:lnL>
                    <a:lnR w="38100">
                      <a:solidFill>
                        <a:srgbClr val="000000"/>
                      </a:solidFill>
                      <a:prstDash val="solid"/>
                    </a:lnR>
                    <a:lnB w="38100">
                      <a:solidFill>
                        <a:srgbClr val="000000"/>
                      </a:solidFill>
                      <a:prstDash val="solid"/>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F1DD22-3D3E-95BF-26FF-54368CB47293}"/>
              </a:ext>
            </a:extLst>
          </p:cNvPr>
          <p:cNvSpPr txBox="1"/>
          <p:nvPr/>
        </p:nvSpPr>
        <p:spPr>
          <a:xfrm>
            <a:off x="235131" y="188633"/>
            <a:ext cx="11861075" cy="4832092"/>
          </a:xfrm>
          <a:prstGeom prst="rect">
            <a:avLst/>
          </a:prstGeom>
          <a:noFill/>
        </p:spPr>
        <p:txBody>
          <a:bodyPr wrap="square">
            <a:spAutoFit/>
          </a:bodyPr>
          <a:lstStyle/>
          <a:p>
            <a:pPr algn="just"/>
            <a:endParaRPr lang="en-US" sz="2800" dirty="0"/>
          </a:p>
          <a:p>
            <a:pPr algn="just"/>
            <a:endParaRPr lang="en-US" sz="2800" dirty="0"/>
          </a:p>
          <a:p>
            <a:pPr algn="just"/>
            <a:r>
              <a:rPr lang="en-US" sz="2800" dirty="0"/>
              <a:t> In a compositional language, </a:t>
            </a:r>
            <a:r>
              <a:rPr lang="en-US" sz="2800" b="1" dirty="0"/>
              <a:t>the meaning of a sentence is a function of the meaning of its parts.</a:t>
            </a:r>
            <a:r>
              <a:rPr lang="en-US" sz="2800" dirty="0"/>
              <a:t> For example, the meaning of </a:t>
            </a:r>
            <a:r>
              <a:rPr lang="en-US" sz="2800" b="1" dirty="0"/>
              <a:t>“S1,4 ∧ S1,2” is related to the meanings of “S1,4” and “S1,2</a:t>
            </a:r>
          </a:p>
          <a:p>
            <a:pPr algn="just"/>
            <a:endParaRPr lang="en-US" sz="2800" dirty="0"/>
          </a:p>
          <a:p>
            <a:pPr algn="just"/>
            <a:r>
              <a:rPr lang="en-US" sz="2800" b="1" dirty="0"/>
              <a:t>Propositional logic lacks the expressive power to concisely describe an environment with many objects.</a:t>
            </a:r>
          </a:p>
          <a:p>
            <a:pPr algn="just"/>
            <a:endParaRPr lang="en-US" sz="2800" b="1" dirty="0"/>
          </a:p>
          <a:p>
            <a:pPr algn="just"/>
            <a:r>
              <a:rPr lang="en-US" sz="2800" dirty="0"/>
              <a:t> For example, we were forced to </a:t>
            </a:r>
            <a:r>
              <a:rPr lang="en-US" sz="2800" b="1" dirty="0"/>
              <a:t>write a separate rule about breezes and pits for each square, such as B1,1 ⇔ (P1,2 ∨ P2,1)</a:t>
            </a:r>
            <a:endParaRPr lang="en-IN" sz="2800" b="1" dirty="0"/>
          </a:p>
        </p:txBody>
      </p:sp>
    </p:spTree>
    <p:extLst>
      <p:ext uri="{BB962C8B-B14F-4D97-AF65-F5344CB8AC3E}">
        <p14:creationId xmlns:p14="http://schemas.microsoft.com/office/powerpoint/2010/main" val="2109132459"/>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1EC814-5B09-6804-4BB7-36D010BAB426}"/>
              </a:ext>
            </a:extLst>
          </p:cNvPr>
          <p:cNvSpPr txBox="1"/>
          <p:nvPr/>
        </p:nvSpPr>
        <p:spPr>
          <a:xfrm>
            <a:off x="69667" y="0"/>
            <a:ext cx="12283200" cy="9140964"/>
          </a:xfrm>
          <a:prstGeom prst="rect">
            <a:avLst/>
          </a:prstGeom>
          <a:noFill/>
        </p:spPr>
        <p:txBody>
          <a:bodyPr wrap="square">
            <a:spAutoFit/>
          </a:bodyPr>
          <a:lstStyle/>
          <a:p>
            <a:r>
              <a:rPr lang="en-US" sz="2800" dirty="0"/>
              <a:t>The language of thought </a:t>
            </a:r>
          </a:p>
          <a:p>
            <a:endParaRPr lang="en-US" sz="2800" dirty="0"/>
          </a:p>
          <a:p>
            <a:r>
              <a:rPr lang="en-US" sz="2800" b="1" dirty="0"/>
              <a:t>Natural languages </a:t>
            </a:r>
            <a:r>
              <a:rPr lang="en-US" sz="2800" dirty="0"/>
              <a:t>(such as English or Spanish) are very </a:t>
            </a:r>
            <a:r>
              <a:rPr lang="en-US" sz="2800" b="1" dirty="0"/>
              <a:t>expressive </a:t>
            </a:r>
            <a:r>
              <a:rPr lang="en-US" sz="2800" dirty="0"/>
              <a:t>indeed</a:t>
            </a:r>
          </a:p>
          <a:p>
            <a:endParaRPr lang="en-US" sz="2800" dirty="0"/>
          </a:p>
          <a:p>
            <a:r>
              <a:rPr lang="en-US" sz="2800" dirty="0"/>
              <a:t>The </a:t>
            </a:r>
            <a:r>
              <a:rPr lang="en-US" sz="2800" b="1" dirty="0"/>
              <a:t>modern view of natural language is that it serves a as a medium for communication rather than pure representation. </a:t>
            </a:r>
          </a:p>
          <a:p>
            <a:endParaRPr lang="en-US" sz="2800" dirty="0"/>
          </a:p>
          <a:p>
            <a:r>
              <a:rPr lang="en-US" sz="2800" dirty="0"/>
              <a:t>When a speaker points and says,  “Look!” the listener comes to know that, say, Superman has finally appeared over the rooftops</a:t>
            </a:r>
          </a:p>
          <a:p>
            <a:endParaRPr lang="en-US" sz="2800" dirty="0"/>
          </a:p>
          <a:p>
            <a:r>
              <a:rPr lang="en-US" sz="2800" dirty="0"/>
              <a:t>We would not want to say that the sentence “Look!” represents that fact. </a:t>
            </a:r>
          </a:p>
          <a:p>
            <a:endParaRPr lang="en-US" sz="2800" dirty="0"/>
          </a:p>
          <a:p>
            <a:r>
              <a:rPr lang="en-US" sz="2800" dirty="0"/>
              <a:t>Rather, </a:t>
            </a:r>
            <a:r>
              <a:rPr lang="en-US" sz="2800" b="1" dirty="0"/>
              <a:t>the meaning of the sentence depends both on the sentence itself and on the context in which the sentence was spoken</a:t>
            </a:r>
          </a:p>
          <a:p>
            <a:endParaRPr lang="en-US" sz="2800" dirty="0"/>
          </a:p>
          <a:p>
            <a:r>
              <a:rPr lang="en-US" sz="2800" dirty="0"/>
              <a:t>Natural languages </a:t>
            </a:r>
            <a:r>
              <a:rPr lang="en-US" sz="2800" b="1" dirty="0"/>
              <a:t>also suffer from  ambiguity</a:t>
            </a:r>
            <a:r>
              <a:rPr lang="en-US" sz="2800" dirty="0"/>
              <a:t>, a problem for a representation language</a:t>
            </a:r>
          </a:p>
          <a:p>
            <a:endParaRPr lang="en-US" sz="2800" dirty="0"/>
          </a:p>
          <a:p>
            <a:r>
              <a:rPr lang="en-US" sz="2800" dirty="0"/>
              <a:t>Language also seems to influence thought through seemingly arbitrary grammatical features such as the gender of nouns. For example, “bridge” is masculine in Spanish and feminine in German</a:t>
            </a:r>
            <a:endParaRPr lang="en-IN" sz="2800" dirty="0"/>
          </a:p>
        </p:txBody>
      </p:sp>
    </p:spTree>
    <p:extLst>
      <p:ext uri="{BB962C8B-B14F-4D97-AF65-F5344CB8AC3E}">
        <p14:creationId xmlns:p14="http://schemas.microsoft.com/office/powerpoint/2010/main" val="387330685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5CF403-630D-43D1-654E-7AC7EC75297E}"/>
              </a:ext>
            </a:extLst>
          </p:cNvPr>
          <p:cNvSpPr txBox="1"/>
          <p:nvPr/>
        </p:nvSpPr>
        <p:spPr>
          <a:xfrm>
            <a:off x="121919" y="142578"/>
            <a:ext cx="11747863" cy="6555641"/>
          </a:xfrm>
          <a:prstGeom prst="rect">
            <a:avLst/>
          </a:prstGeom>
          <a:noFill/>
        </p:spPr>
        <p:txBody>
          <a:bodyPr wrap="square">
            <a:spAutoFit/>
          </a:bodyPr>
          <a:lstStyle/>
          <a:p>
            <a:r>
              <a:rPr lang="en-US" sz="2800" b="1" dirty="0"/>
              <a:t>Combining the best of formal and natural languages</a:t>
            </a:r>
          </a:p>
          <a:p>
            <a:endParaRPr lang="en-US" sz="2800" dirty="0"/>
          </a:p>
          <a:p>
            <a:r>
              <a:rPr lang="en-US" sz="2800" dirty="0"/>
              <a:t>We can </a:t>
            </a:r>
            <a:r>
              <a:rPr lang="en-US" sz="2800" b="1" dirty="0"/>
              <a:t>adopt the foundation of propositional logic—a declarative, compositional semantics that is context-independent and unambiguous</a:t>
            </a:r>
            <a:r>
              <a:rPr lang="en-US" sz="2800" dirty="0"/>
              <a:t>—and build a more expressive logic on that foundation, borrowing </a:t>
            </a:r>
            <a:r>
              <a:rPr lang="en-US" sz="2800" b="1" dirty="0"/>
              <a:t>representational ideas from natural language while avoiding its drawback</a:t>
            </a:r>
          </a:p>
          <a:p>
            <a:endParaRPr lang="en-US" sz="2800" dirty="0"/>
          </a:p>
          <a:p>
            <a:pPr algn="just"/>
            <a:r>
              <a:rPr lang="en-US" sz="2800" dirty="0"/>
              <a:t>In the </a:t>
            </a:r>
            <a:r>
              <a:rPr lang="en-US" sz="2800" b="1" dirty="0"/>
              <a:t>syntax of natural language the most obvious elements are nouns and noun phrases that refer to objects </a:t>
            </a:r>
            <a:r>
              <a:rPr lang="en-US" sz="2800" dirty="0"/>
              <a:t>(squares, pits, </a:t>
            </a:r>
            <a:r>
              <a:rPr lang="en-US" sz="2800" dirty="0" err="1"/>
              <a:t>wumpuses</a:t>
            </a:r>
            <a:r>
              <a:rPr lang="en-US" sz="2800" dirty="0"/>
              <a:t>) and</a:t>
            </a:r>
          </a:p>
          <a:p>
            <a:pPr algn="just"/>
            <a:endParaRPr lang="en-US" sz="2800" dirty="0"/>
          </a:p>
          <a:p>
            <a:pPr algn="just"/>
            <a:r>
              <a:rPr lang="en-US" sz="2800" dirty="0"/>
              <a:t> </a:t>
            </a:r>
            <a:r>
              <a:rPr lang="en-US" sz="2800" b="1" dirty="0"/>
              <a:t>verbs and verb phrases that refer to relations among objects </a:t>
            </a:r>
            <a:r>
              <a:rPr lang="en-US" sz="2800" dirty="0"/>
              <a:t>(is breezy, is adjacent to, shoots). </a:t>
            </a:r>
          </a:p>
          <a:p>
            <a:pPr algn="just"/>
            <a:endParaRPr lang="en-US" sz="2800" dirty="0"/>
          </a:p>
          <a:p>
            <a:pPr algn="just"/>
            <a:r>
              <a:rPr lang="en-US" sz="2800" b="1" dirty="0"/>
              <a:t>Some</a:t>
            </a:r>
            <a:r>
              <a:rPr lang="en-US" sz="2800" dirty="0"/>
              <a:t> of these </a:t>
            </a:r>
            <a:r>
              <a:rPr lang="en-US" sz="2800" b="1" dirty="0"/>
              <a:t>relations are functions—relations in which there is only one “value” for a given “input</a:t>
            </a:r>
            <a:r>
              <a:rPr lang="en-US" b="1" dirty="0"/>
              <a:t>.</a:t>
            </a:r>
            <a:endParaRPr lang="en-IN" b="1" dirty="0"/>
          </a:p>
        </p:txBody>
      </p:sp>
    </p:spTree>
    <p:extLst>
      <p:ext uri="{BB962C8B-B14F-4D97-AF65-F5344CB8AC3E}">
        <p14:creationId xmlns:p14="http://schemas.microsoft.com/office/powerpoint/2010/main" val="1669150430"/>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F29AA9-A571-780E-463E-CBD174408A44}"/>
              </a:ext>
            </a:extLst>
          </p:cNvPr>
          <p:cNvSpPr txBox="1"/>
          <p:nvPr/>
        </p:nvSpPr>
        <p:spPr>
          <a:xfrm>
            <a:off x="209006" y="1088572"/>
            <a:ext cx="12043954" cy="4247317"/>
          </a:xfrm>
          <a:prstGeom prst="rect">
            <a:avLst/>
          </a:prstGeom>
          <a:noFill/>
        </p:spPr>
        <p:txBody>
          <a:bodyPr wrap="square">
            <a:spAutoFit/>
          </a:bodyPr>
          <a:lstStyle/>
          <a:p>
            <a:r>
              <a:rPr lang="en-US" sz="2800" b="1" dirty="0"/>
              <a:t>Objects: </a:t>
            </a:r>
            <a:r>
              <a:rPr lang="en-US" sz="2800" dirty="0"/>
              <a:t>people, houses, numbers, theories, Ronald McDonald, colors, baseball games, wars, centuries ... </a:t>
            </a:r>
          </a:p>
          <a:p>
            <a:endParaRPr lang="en-US" sz="2800" dirty="0"/>
          </a:p>
          <a:p>
            <a:r>
              <a:rPr lang="en-US" sz="2800" b="1" dirty="0"/>
              <a:t>Relations: </a:t>
            </a:r>
            <a:r>
              <a:rPr lang="en-US" sz="2800" dirty="0"/>
              <a:t>these can be </a:t>
            </a:r>
            <a:r>
              <a:rPr lang="en-US" sz="2800" b="1" dirty="0"/>
              <a:t>unary relations or properties </a:t>
            </a:r>
            <a:r>
              <a:rPr lang="en-US" sz="2800" dirty="0"/>
              <a:t>such as red, round, bogus, prime, multistoried ..., or more general </a:t>
            </a:r>
            <a:r>
              <a:rPr lang="en-US" sz="2800" b="1" dirty="0"/>
              <a:t>n-</a:t>
            </a:r>
            <a:r>
              <a:rPr lang="en-US" sz="2800" b="1" dirty="0" err="1"/>
              <a:t>ary</a:t>
            </a:r>
            <a:r>
              <a:rPr lang="en-US" sz="2800" b="1" dirty="0"/>
              <a:t> relations </a:t>
            </a:r>
            <a:r>
              <a:rPr lang="en-US" sz="2800" dirty="0"/>
              <a:t>such as brother of, bigger than, inside, part of, has color, occurred after, owns, comes between, ... </a:t>
            </a:r>
          </a:p>
          <a:p>
            <a:endParaRPr lang="en-US" sz="2800" dirty="0"/>
          </a:p>
          <a:p>
            <a:r>
              <a:rPr lang="en-US" sz="2800" dirty="0"/>
              <a:t>• </a:t>
            </a:r>
            <a:r>
              <a:rPr lang="en-US" sz="2800" b="1" dirty="0"/>
              <a:t>Functions</a:t>
            </a:r>
            <a:r>
              <a:rPr lang="en-US" sz="2800" dirty="0"/>
              <a:t>: father of, best friend, third inning of, one more than, beginning of ...</a:t>
            </a:r>
          </a:p>
          <a:p>
            <a:endParaRPr lang="en-US" sz="2800" dirty="0"/>
          </a:p>
          <a:p>
            <a:endParaRPr lang="en-US" dirty="0"/>
          </a:p>
        </p:txBody>
      </p:sp>
    </p:spTree>
    <p:extLst>
      <p:ext uri="{BB962C8B-B14F-4D97-AF65-F5344CB8AC3E}">
        <p14:creationId xmlns:p14="http://schemas.microsoft.com/office/powerpoint/2010/main" val="154337806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2DECCB-1AD3-FD39-7449-97F025FCD0AC}"/>
              </a:ext>
            </a:extLst>
          </p:cNvPr>
          <p:cNvSpPr txBox="1"/>
          <p:nvPr/>
        </p:nvSpPr>
        <p:spPr>
          <a:xfrm>
            <a:off x="113211" y="117693"/>
            <a:ext cx="11495314" cy="6740307"/>
          </a:xfrm>
          <a:prstGeom prst="rect">
            <a:avLst/>
          </a:prstGeom>
          <a:noFill/>
        </p:spPr>
        <p:txBody>
          <a:bodyPr wrap="square">
            <a:spAutoFit/>
          </a:bodyPr>
          <a:lstStyle/>
          <a:p>
            <a:r>
              <a:rPr lang="en-US" sz="2400" dirty="0"/>
              <a:t>Examples</a:t>
            </a:r>
          </a:p>
          <a:p>
            <a:endParaRPr lang="en-US" sz="2400" dirty="0"/>
          </a:p>
          <a:p>
            <a:r>
              <a:rPr lang="en-US" sz="2400" dirty="0"/>
              <a:t>“One plus two equals three.”</a:t>
            </a:r>
          </a:p>
          <a:p>
            <a:r>
              <a:rPr lang="en-US" sz="2400" dirty="0"/>
              <a:t> Objects: one, two, three, one plus two; </a:t>
            </a:r>
          </a:p>
          <a:p>
            <a:r>
              <a:rPr lang="en-US" sz="2400" dirty="0"/>
              <a:t>Relation: equals; </a:t>
            </a:r>
          </a:p>
          <a:p>
            <a:r>
              <a:rPr lang="en-US" sz="2400" dirty="0"/>
              <a:t>Function: plus. (“One plus two” is a name for the object that is obtained by applying the function “plus” to the objects “one” and “two.” “Three” is another name for this object.) • </a:t>
            </a:r>
          </a:p>
          <a:p>
            <a:endParaRPr lang="en-US" sz="2400" dirty="0"/>
          </a:p>
          <a:p>
            <a:r>
              <a:rPr lang="en-US" sz="2400" dirty="0"/>
              <a:t>“Squares neighboring the </a:t>
            </a:r>
            <a:r>
              <a:rPr lang="en-US" sz="2400" dirty="0" err="1"/>
              <a:t>wumpus</a:t>
            </a:r>
            <a:r>
              <a:rPr lang="en-US" sz="2400" dirty="0"/>
              <a:t> are smelly.”</a:t>
            </a:r>
          </a:p>
          <a:p>
            <a:endParaRPr lang="en-US" sz="2400" dirty="0"/>
          </a:p>
          <a:p>
            <a:r>
              <a:rPr lang="en-US" sz="2400" dirty="0"/>
              <a:t> Objects: </a:t>
            </a:r>
            <a:r>
              <a:rPr lang="en-US" sz="2400" dirty="0" err="1"/>
              <a:t>wumpus</a:t>
            </a:r>
            <a:r>
              <a:rPr lang="en-US" sz="2400" dirty="0"/>
              <a:t>, squares; </a:t>
            </a:r>
          </a:p>
          <a:p>
            <a:r>
              <a:rPr lang="en-US" sz="2400" dirty="0"/>
              <a:t>Property: smelly;</a:t>
            </a:r>
          </a:p>
          <a:p>
            <a:r>
              <a:rPr lang="en-US" sz="2400" dirty="0"/>
              <a:t> Relation: neighboring. • </a:t>
            </a:r>
          </a:p>
          <a:p>
            <a:endParaRPr lang="en-US" sz="2400" dirty="0"/>
          </a:p>
          <a:p>
            <a:r>
              <a:rPr lang="en-US" sz="2400" dirty="0"/>
              <a:t>“Evil King John ruled England in 1200.”</a:t>
            </a:r>
          </a:p>
          <a:p>
            <a:r>
              <a:rPr lang="en-US" sz="2400" dirty="0"/>
              <a:t> Objects: John, England, 1200;</a:t>
            </a:r>
          </a:p>
          <a:p>
            <a:r>
              <a:rPr lang="en-US" sz="2400" dirty="0"/>
              <a:t> Relation: ruled; </a:t>
            </a:r>
          </a:p>
          <a:p>
            <a:r>
              <a:rPr lang="en-US" sz="2400" dirty="0"/>
              <a:t>Properties: evil, king</a:t>
            </a:r>
          </a:p>
        </p:txBody>
      </p:sp>
    </p:spTree>
    <p:extLst>
      <p:ext uri="{BB962C8B-B14F-4D97-AF65-F5344CB8AC3E}">
        <p14:creationId xmlns:p14="http://schemas.microsoft.com/office/powerpoint/2010/main" val="3908697525"/>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EF8EA6-6972-3999-FFE9-C2EDFAE7E58E}"/>
              </a:ext>
            </a:extLst>
          </p:cNvPr>
          <p:cNvSpPr txBox="1"/>
          <p:nvPr/>
        </p:nvSpPr>
        <p:spPr>
          <a:xfrm>
            <a:off x="0" y="95683"/>
            <a:ext cx="11913325" cy="6124754"/>
          </a:xfrm>
          <a:prstGeom prst="rect">
            <a:avLst/>
          </a:prstGeom>
          <a:noFill/>
        </p:spPr>
        <p:txBody>
          <a:bodyPr wrap="square">
            <a:spAutoFit/>
          </a:bodyPr>
          <a:lstStyle/>
          <a:p>
            <a:pPr algn="just"/>
            <a:r>
              <a:rPr lang="en-US" sz="2800" dirty="0"/>
              <a:t>The </a:t>
            </a:r>
            <a:r>
              <a:rPr lang="en-US" sz="2800" b="1" dirty="0"/>
              <a:t>language of first-order logic, is built around objects and relations</a:t>
            </a:r>
          </a:p>
          <a:p>
            <a:pPr algn="just"/>
            <a:endParaRPr lang="en-US" sz="2800" b="1" dirty="0"/>
          </a:p>
          <a:p>
            <a:pPr algn="just"/>
            <a:r>
              <a:rPr lang="en-US" sz="2800" dirty="0"/>
              <a:t>First-order logic can also express facts about some or all of the objects in the universe                 “Squares neighboring the </a:t>
            </a:r>
            <a:r>
              <a:rPr lang="en-US" sz="2800" dirty="0" err="1"/>
              <a:t>wumpus</a:t>
            </a:r>
            <a:r>
              <a:rPr lang="en-US" sz="2800" dirty="0"/>
              <a:t> are smelly.”</a:t>
            </a:r>
          </a:p>
          <a:p>
            <a:pPr algn="just"/>
            <a:endParaRPr lang="en-US" sz="2800" dirty="0"/>
          </a:p>
          <a:p>
            <a:pPr algn="just"/>
            <a:r>
              <a:rPr lang="en-US" sz="2800" dirty="0"/>
              <a:t>The </a:t>
            </a:r>
            <a:r>
              <a:rPr lang="en-US" sz="2800" b="1" dirty="0"/>
              <a:t>primary difference between propositional and first-order logic lies in the ontological commitment made by each language</a:t>
            </a:r>
          </a:p>
          <a:p>
            <a:pPr algn="just"/>
            <a:endParaRPr lang="en-US" sz="2800" dirty="0"/>
          </a:p>
          <a:p>
            <a:pPr algn="just"/>
            <a:r>
              <a:rPr lang="en-US" sz="2800" dirty="0"/>
              <a:t>For example, </a:t>
            </a:r>
            <a:r>
              <a:rPr lang="en-US" sz="2800" b="1" dirty="0"/>
              <a:t>propositional logic assumes that there are facts that either hold or do not hold in the world.</a:t>
            </a:r>
            <a:r>
              <a:rPr lang="en-US" sz="2800" dirty="0"/>
              <a:t> Each </a:t>
            </a:r>
            <a:r>
              <a:rPr lang="en-US" sz="2800" b="1" dirty="0"/>
              <a:t>fact can be in one of two states: true or false, and each model assigns true or false to each proposition symbol </a:t>
            </a:r>
          </a:p>
          <a:p>
            <a:pPr algn="just"/>
            <a:endParaRPr lang="en-US" sz="2800" b="1" dirty="0"/>
          </a:p>
          <a:p>
            <a:pPr algn="just"/>
            <a:r>
              <a:rPr lang="en-US" sz="2800" dirty="0"/>
              <a:t> First-order logic assumes more; namely, that </a:t>
            </a:r>
            <a:r>
              <a:rPr lang="en-US" sz="2800" b="1" dirty="0"/>
              <a:t>the world consists of objects with certain relations among them that do or do not hold.</a:t>
            </a:r>
          </a:p>
        </p:txBody>
      </p:sp>
    </p:spTree>
    <p:extLst>
      <p:ext uri="{BB962C8B-B14F-4D97-AF65-F5344CB8AC3E}">
        <p14:creationId xmlns:p14="http://schemas.microsoft.com/office/powerpoint/2010/main" val="943055877"/>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BD94EF-FF5C-E900-45D8-60EC46346C48}"/>
              </a:ext>
            </a:extLst>
          </p:cNvPr>
          <p:cNvSpPr txBox="1"/>
          <p:nvPr/>
        </p:nvSpPr>
        <p:spPr>
          <a:xfrm>
            <a:off x="217713" y="544009"/>
            <a:ext cx="11625943" cy="4832092"/>
          </a:xfrm>
          <a:prstGeom prst="rect">
            <a:avLst/>
          </a:prstGeom>
          <a:noFill/>
        </p:spPr>
        <p:txBody>
          <a:bodyPr wrap="square">
            <a:spAutoFit/>
          </a:bodyPr>
          <a:lstStyle/>
          <a:p>
            <a:pPr algn="just"/>
            <a:r>
              <a:rPr lang="en-US" sz="2800" dirty="0"/>
              <a:t>Special-purpose logics make still further ontological commitments; for example, </a:t>
            </a:r>
            <a:r>
              <a:rPr lang="en-US" sz="2800" b="1" dirty="0"/>
              <a:t>temporal logic assumes that facts hold at particular times and that those times are ordered.</a:t>
            </a:r>
          </a:p>
          <a:p>
            <a:pPr algn="just"/>
            <a:endParaRPr lang="en-US" sz="2800" dirty="0"/>
          </a:p>
          <a:p>
            <a:pPr algn="just"/>
            <a:endParaRPr lang="en-US" sz="2800" dirty="0"/>
          </a:p>
          <a:p>
            <a:pPr algn="just"/>
            <a:r>
              <a:rPr lang="en-US" sz="2800" b="1" dirty="0"/>
              <a:t>Higher-order logic views the relations and functions referred to by first-order logic as objects in themselves. </a:t>
            </a:r>
          </a:p>
          <a:p>
            <a:pPr algn="just"/>
            <a:endParaRPr lang="en-US" sz="2800" dirty="0"/>
          </a:p>
          <a:p>
            <a:pPr algn="just"/>
            <a:endParaRPr lang="en-US" sz="2800" dirty="0"/>
          </a:p>
          <a:p>
            <a:pPr algn="just"/>
            <a:r>
              <a:rPr lang="en-US" sz="2800" dirty="0"/>
              <a:t>This allows one to make assertions about all relations—for example, one could wish to define what it means for a relation to be transitive</a:t>
            </a:r>
          </a:p>
        </p:txBody>
      </p:sp>
    </p:spTree>
    <p:extLst>
      <p:ext uri="{BB962C8B-B14F-4D97-AF65-F5344CB8AC3E}">
        <p14:creationId xmlns:p14="http://schemas.microsoft.com/office/powerpoint/2010/main" val="1746989030"/>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F67723-F5F3-E17A-06E3-EA956E38BAB2}"/>
              </a:ext>
            </a:extLst>
          </p:cNvPr>
          <p:cNvSpPr txBox="1"/>
          <p:nvPr/>
        </p:nvSpPr>
        <p:spPr>
          <a:xfrm>
            <a:off x="0" y="-61070"/>
            <a:ext cx="12192000" cy="8710077"/>
          </a:xfrm>
          <a:prstGeom prst="rect">
            <a:avLst/>
          </a:prstGeom>
          <a:noFill/>
        </p:spPr>
        <p:txBody>
          <a:bodyPr wrap="square">
            <a:spAutoFit/>
          </a:bodyPr>
          <a:lstStyle/>
          <a:p>
            <a:r>
              <a:rPr lang="en-US" sz="2800" dirty="0"/>
              <a:t>A logic can </a:t>
            </a:r>
            <a:r>
              <a:rPr lang="en-US" sz="2800" b="1" dirty="0"/>
              <a:t>also be characterized by its epistemological commitments</a:t>
            </a:r>
            <a:r>
              <a:rPr lang="en-US" sz="2800" dirty="0"/>
              <a:t>—the </a:t>
            </a:r>
            <a:r>
              <a:rPr lang="en-US" sz="2800" b="1" dirty="0"/>
              <a:t>possible states of knowledge that it allows with respect to each fact</a:t>
            </a:r>
          </a:p>
          <a:p>
            <a:endParaRPr lang="en-US" sz="2800" dirty="0"/>
          </a:p>
          <a:p>
            <a:r>
              <a:rPr lang="en-US" sz="2800" dirty="0"/>
              <a:t>In both propositional and </a:t>
            </a:r>
            <a:r>
              <a:rPr lang="en-US" sz="2800" dirty="0" err="1"/>
              <a:t>firstorder</a:t>
            </a:r>
            <a:r>
              <a:rPr lang="en-US" sz="2800" dirty="0"/>
              <a:t> logic, a sentence represents a fact and the agent either believes the sentence to be true, believes it to be false, or has no opinion. </a:t>
            </a:r>
          </a:p>
          <a:p>
            <a:endParaRPr lang="en-US" sz="2800" dirty="0"/>
          </a:p>
          <a:p>
            <a:r>
              <a:rPr lang="en-US" sz="2800" dirty="0"/>
              <a:t>These logics therefore have </a:t>
            </a:r>
            <a:r>
              <a:rPr lang="en-US" sz="2800" b="1" dirty="0"/>
              <a:t>three possible states of knowledge regarding any sentence. </a:t>
            </a:r>
          </a:p>
          <a:p>
            <a:endParaRPr lang="en-US" sz="2800" dirty="0"/>
          </a:p>
          <a:p>
            <a:r>
              <a:rPr lang="en-US" sz="2800" b="1" dirty="0"/>
              <a:t>Systems using probability theory</a:t>
            </a:r>
            <a:r>
              <a:rPr lang="en-US" sz="2800" dirty="0"/>
              <a:t>, on the other hand can </a:t>
            </a:r>
            <a:r>
              <a:rPr lang="en-US" sz="2800" b="1" dirty="0"/>
              <a:t>have any degree of belief</a:t>
            </a:r>
            <a:r>
              <a:rPr lang="en-US" sz="2800" dirty="0"/>
              <a:t>, ranging from 0 (total disbelief) to 1 (total belief).3 </a:t>
            </a:r>
          </a:p>
          <a:p>
            <a:endParaRPr lang="en-US" sz="2800" dirty="0"/>
          </a:p>
          <a:p>
            <a:r>
              <a:rPr lang="en-US" sz="2800" dirty="0"/>
              <a:t>For example, a probabilistic </a:t>
            </a:r>
            <a:r>
              <a:rPr lang="en-US" sz="2800" dirty="0" err="1"/>
              <a:t>wumpus</a:t>
            </a:r>
            <a:r>
              <a:rPr lang="en-US" sz="2800" dirty="0"/>
              <a:t>-world agent might believe that the </a:t>
            </a:r>
            <a:r>
              <a:rPr lang="en-US" sz="2800" dirty="0" err="1"/>
              <a:t>wumpus</a:t>
            </a:r>
            <a:r>
              <a:rPr lang="en-US" sz="2800" dirty="0"/>
              <a:t> is in [1,3] with probability 0.75. </a:t>
            </a:r>
          </a:p>
          <a:p>
            <a:endParaRPr lang="en-US" sz="2800" dirty="0"/>
          </a:p>
          <a:p>
            <a:endParaRPr lang="en-US" sz="2800" dirty="0"/>
          </a:p>
          <a:p>
            <a:endParaRPr lang="en-US" sz="2800" dirty="0"/>
          </a:p>
          <a:p>
            <a:r>
              <a:rPr lang="en-US" sz="2800" dirty="0"/>
              <a:t>The ontological and epistemological commitments of five different logics are summarized in Figure 8.1</a:t>
            </a:r>
            <a:endParaRPr lang="en-IN" sz="2800" dirty="0"/>
          </a:p>
        </p:txBody>
      </p:sp>
    </p:spTree>
    <p:extLst>
      <p:ext uri="{BB962C8B-B14F-4D97-AF65-F5344CB8AC3E}">
        <p14:creationId xmlns:p14="http://schemas.microsoft.com/office/powerpoint/2010/main" val="4097164068"/>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6BBC76-5F40-0101-C509-18539761935C}"/>
              </a:ext>
            </a:extLst>
          </p:cNvPr>
          <p:cNvPicPr>
            <a:picLocks noChangeAspect="1"/>
          </p:cNvPicPr>
          <p:nvPr/>
        </p:nvPicPr>
        <p:blipFill>
          <a:blip r:embed="rId2"/>
          <a:stretch>
            <a:fillRect/>
          </a:stretch>
        </p:blipFill>
        <p:spPr>
          <a:xfrm>
            <a:off x="1177672" y="574767"/>
            <a:ext cx="9836656" cy="4438640"/>
          </a:xfrm>
          <a:prstGeom prst="rect">
            <a:avLst/>
          </a:prstGeom>
        </p:spPr>
      </p:pic>
    </p:spTree>
    <p:extLst>
      <p:ext uri="{BB962C8B-B14F-4D97-AF65-F5344CB8AC3E}">
        <p14:creationId xmlns:p14="http://schemas.microsoft.com/office/powerpoint/2010/main" val="2699405827"/>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6F9C4-6B16-CB7E-EAF4-E86F98884185}"/>
              </a:ext>
            </a:extLst>
          </p:cNvPr>
          <p:cNvSpPr txBox="1"/>
          <p:nvPr/>
        </p:nvSpPr>
        <p:spPr>
          <a:xfrm>
            <a:off x="0" y="215928"/>
            <a:ext cx="11974286" cy="5693866"/>
          </a:xfrm>
          <a:prstGeom prst="rect">
            <a:avLst/>
          </a:prstGeom>
          <a:noFill/>
        </p:spPr>
        <p:txBody>
          <a:bodyPr wrap="square">
            <a:spAutoFit/>
          </a:bodyPr>
          <a:lstStyle/>
          <a:p>
            <a:r>
              <a:rPr lang="en-IN" sz="2800" b="1" dirty="0"/>
              <a:t>Syntax and Semantics of First Order Logic</a:t>
            </a:r>
          </a:p>
          <a:p>
            <a:endParaRPr lang="en-IN" sz="2400" b="1" dirty="0"/>
          </a:p>
          <a:p>
            <a:r>
              <a:rPr lang="en-IN" sz="2400" b="1" dirty="0"/>
              <a:t>Models for first-order logic</a:t>
            </a:r>
          </a:p>
          <a:p>
            <a:endParaRPr lang="en-IN" sz="2400" dirty="0"/>
          </a:p>
          <a:p>
            <a:r>
              <a:rPr lang="en-US" sz="2400" dirty="0"/>
              <a:t>Models for first-order logic are much more interesting. </a:t>
            </a:r>
          </a:p>
          <a:p>
            <a:endParaRPr lang="en-US" sz="2400" dirty="0"/>
          </a:p>
          <a:p>
            <a:r>
              <a:rPr lang="en-US" sz="2400" dirty="0"/>
              <a:t>First, they have </a:t>
            </a:r>
            <a:r>
              <a:rPr lang="en-US" sz="2400" b="1" dirty="0"/>
              <a:t>objects</a:t>
            </a:r>
            <a:r>
              <a:rPr lang="en-US" sz="2400" dirty="0"/>
              <a:t> in them! </a:t>
            </a:r>
          </a:p>
          <a:p>
            <a:endParaRPr lang="en-US" sz="2400" dirty="0"/>
          </a:p>
          <a:p>
            <a:r>
              <a:rPr lang="en-US" sz="2400" dirty="0"/>
              <a:t>The </a:t>
            </a:r>
            <a:r>
              <a:rPr lang="en-US" sz="2400" b="1" dirty="0"/>
              <a:t>domain of a model is the set of objects </a:t>
            </a:r>
            <a:r>
              <a:rPr lang="en-US" sz="2400" dirty="0"/>
              <a:t>or domain elements it contains. </a:t>
            </a:r>
          </a:p>
          <a:p>
            <a:endParaRPr lang="en-US" sz="2400" dirty="0"/>
          </a:p>
          <a:p>
            <a:r>
              <a:rPr lang="en-US" sz="2400" dirty="0"/>
              <a:t>The </a:t>
            </a:r>
            <a:r>
              <a:rPr lang="en-US" sz="2400" b="1" dirty="0"/>
              <a:t>domain is required to be nonempty</a:t>
            </a:r>
            <a:r>
              <a:rPr lang="en-US" sz="2400" dirty="0"/>
              <a:t>—every possible world must contain at least one object</a:t>
            </a:r>
          </a:p>
          <a:p>
            <a:endParaRPr lang="en-US" sz="2400" dirty="0"/>
          </a:p>
          <a:p>
            <a:r>
              <a:rPr lang="en-US" sz="2400" dirty="0"/>
              <a:t>Figure 8.2 shows a model with five objects: </a:t>
            </a:r>
          </a:p>
          <a:p>
            <a:endParaRPr lang="en-US" sz="2400" dirty="0"/>
          </a:p>
        </p:txBody>
      </p:sp>
    </p:spTree>
    <p:extLst>
      <p:ext uri="{BB962C8B-B14F-4D97-AF65-F5344CB8AC3E}">
        <p14:creationId xmlns:p14="http://schemas.microsoft.com/office/powerpoint/2010/main" val="3835303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88930" y="33019"/>
            <a:ext cx="1016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7</a:t>
            </a:r>
            <a:endParaRPr sz="1200">
              <a:latin typeface="Times New Roman"/>
              <a:cs typeface="Times New Roman"/>
            </a:endParaRPr>
          </a:p>
        </p:txBody>
      </p:sp>
      <p:sp>
        <p:nvSpPr>
          <p:cNvPr id="8" name="object 8"/>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9" name="object 9"/>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216805" y="314708"/>
            <a:ext cx="6183994" cy="1176219"/>
          </a:xfrm>
          <a:prstGeom prst="rect">
            <a:avLst/>
          </a:prstGeom>
        </p:spPr>
        <p:txBody>
          <a:bodyPr vert="horz" wrap="square" lIns="0" tIns="12700" rIns="0" bIns="0" rtlCol="0" anchor="ctr">
            <a:spAutoFit/>
          </a:bodyPr>
          <a:lstStyle/>
          <a:p>
            <a:pPr algn="ctr" rtl="0">
              <a:spcBef>
                <a:spcPts val="0"/>
              </a:spcBef>
              <a:spcAft>
                <a:spcPts val="0"/>
              </a:spcAft>
            </a:pPr>
            <a:r>
              <a:rPr lang="en-IN" sz="2800" b="0" i="0" u="none" strike="noStrike" dirty="0">
                <a:solidFill>
                  <a:srgbClr val="000000"/>
                </a:solidFill>
                <a:effectLst/>
                <a:latin typeface="Calibri" panose="020F0502020204030204" pitchFamily="34" charset="0"/>
              </a:rPr>
              <a:t>The concept of rationality</a:t>
            </a:r>
            <a:br>
              <a:rPr lang="en-IN" sz="2800" b="0" dirty="0">
                <a:effectLst/>
              </a:rPr>
            </a:br>
            <a:br>
              <a:rPr lang="en-IN" sz="2800" dirty="0"/>
            </a:br>
            <a:endParaRPr sz="2800" dirty="0"/>
          </a:p>
        </p:txBody>
      </p:sp>
      <p:sp>
        <p:nvSpPr>
          <p:cNvPr id="4" name="object 4"/>
          <p:cNvSpPr txBox="1"/>
          <p:nvPr/>
        </p:nvSpPr>
        <p:spPr>
          <a:xfrm>
            <a:off x="418012" y="918209"/>
            <a:ext cx="11443062" cy="5043688"/>
          </a:xfrm>
          <a:prstGeom prst="rect">
            <a:avLst/>
          </a:prstGeom>
        </p:spPr>
        <p:txBody>
          <a:bodyPr vert="horz" wrap="square" lIns="0" tIns="46990" rIns="0" bIns="0" rtlCol="0">
            <a:spAutoFit/>
          </a:bodyPr>
          <a:lstStyle/>
          <a:p>
            <a:pPr marL="351155" marR="5080" indent="-339090" algn="just">
              <a:lnSpc>
                <a:spcPts val="2160"/>
              </a:lnSpc>
              <a:spcBef>
                <a:spcPts val="370"/>
              </a:spcBef>
              <a:buChar char="•"/>
              <a:tabLst>
                <a:tab pos="351155" algn="l"/>
                <a:tab pos="351790" algn="l"/>
              </a:tabLst>
            </a:pPr>
            <a:r>
              <a:rPr lang="en-US" sz="2400" dirty="0">
                <a:latin typeface="Times New Roman"/>
                <a:cs typeface="Times New Roman"/>
              </a:rPr>
              <a:t>A rational agent is </a:t>
            </a:r>
            <a:r>
              <a:rPr lang="en-US" sz="2400" b="1" dirty="0">
                <a:latin typeface="Times New Roman"/>
                <a:cs typeface="Times New Roman"/>
              </a:rPr>
              <a:t>one that does the right thing- </a:t>
            </a:r>
            <a:r>
              <a:rPr sz="2400" dirty="0">
                <a:latin typeface="Times New Roman"/>
                <a:cs typeface="Times New Roman"/>
              </a:rPr>
              <a:t>An agent should </a:t>
            </a:r>
            <a:r>
              <a:rPr sz="2400" b="1" dirty="0">
                <a:latin typeface="Times New Roman"/>
                <a:cs typeface="Times New Roman"/>
              </a:rPr>
              <a:t>strive to "do the right thing", based on what it can perceive and the  actions it can perform</a:t>
            </a:r>
            <a:r>
              <a:rPr sz="2400" dirty="0">
                <a:latin typeface="Times New Roman"/>
                <a:cs typeface="Times New Roman"/>
              </a:rPr>
              <a:t>.</a:t>
            </a:r>
          </a:p>
          <a:p>
            <a:pPr algn="just">
              <a:lnSpc>
                <a:spcPct val="100000"/>
              </a:lnSpc>
              <a:buFont typeface="Times New Roman"/>
              <a:buChar char="•"/>
            </a:pPr>
            <a:endParaRPr lang="en-IN" sz="2400" dirty="0">
              <a:latin typeface="Times New Roman"/>
              <a:cs typeface="Times New Roman"/>
            </a:endParaRPr>
          </a:p>
          <a:p>
            <a:pPr algn="just">
              <a:lnSpc>
                <a:spcPct val="100000"/>
              </a:lnSpc>
              <a:buFont typeface="Times New Roman"/>
              <a:buChar char="•"/>
            </a:pPr>
            <a:r>
              <a:rPr lang="en-IN" sz="2400" dirty="0">
                <a:latin typeface="Times New Roman"/>
                <a:cs typeface="Times New Roman"/>
              </a:rPr>
              <a:t>  W</a:t>
            </a:r>
            <a:r>
              <a:rPr lang="en-US" sz="2400" dirty="0">
                <a:latin typeface="Times New Roman"/>
                <a:cs typeface="Times New Roman"/>
              </a:rPr>
              <a:t>hat does it </a:t>
            </a:r>
            <a:r>
              <a:rPr lang="en-US" sz="2400" b="1" dirty="0">
                <a:latin typeface="Times New Roman"/>
                <a:cs typeface="Times New Roman"/>
              </a:rPr>
              <a:t>mean to do the right thing? </a:t>
            </a:r>
            <a:r>
              <a:rPr lang="en-US" sz="2400" dirty="0">
                <a:latin typeface="Times New Roman"/>
                <a:cs typeface="Times New Roman"/>
              </a:rPr>
              <a:t>- By considering </a:t>
            </a:r>
            <a:r>
              <a:rPr lang="en-US" sz="2400" b="1" dirty="0">
                <a:latin typeface="Times New Roman"/>
                <a:cs typeface="Times New Roman"/>
              </a:rPr>
              <a:t>the consequences of the agent’s behavior. </a:t>
            </a:r>
          </a:p>
          <a:p>
            <a:pPr algn="just">
              <a:lnSpc>
                <a:spcPct val="100000"/>
              </a:lnSpc>
              <a:buFont typeface="Times New Roman"/>
              <a:buChar char="•"/>
            </a:pPr>
            <a:endParaRPr lang="en-US" sz="2400" dirty="0">
              <a:latin typeface="Times New Roman"/>
              <a:cs typeface="Times New Roman"/>
            </a:endParaRPr>
          </a:p>
          <a:p>
            <a:pPr algn="just">
              <a:lnSpc>
                <a:spcPct val="100000"/>
              </a:lnSpc>
              <a:buFont typeface="Times New Roman"/>
              <a:buChar char="•"/>
            </a:pPr>
            <a:r>
              <a:rPr lang="en-US" sz="2400" dirty="0">
                <a:latin typeface="Times New Roman"/>
                <a:cs typeface="Times New Roman"/>
              </a:rPr>
              <a:t> When an agent is </a:t>
            </a:r>
            <a:r>
              <a:rPr lang="en-US" sz="2400" b="1" dirty="0">
                <a:latin typeface="Times New Roman"/>
                <a:cs typeface="Times New Roman"/>
              </a:rPr>
              <a:t>plunked down in an environment, it generates a sequence of actions according to the percepts it receives. </a:t>
            </a:r>
          </a:p>
          <a:p>
            <a:pPr algn="just">
              <a:lnSpc>
                <a:spcPct val="100000"/>
              </a:lnSpc>
              <a:buFont typeface="Times New Roman"/>
              <a:buChar char="•"/>
            </a:pPr>
            <a:endParaRPr lang="en-US" sz="2400" dirty="0">
              <a:latin typeface="Times New Roman"/>
              <a:cs typeface="Times New Roman"/>
            </a:endParaRPr>
          </a:p>
          <a:p>
            <a:pPr algn="just">
              <a:lnSpc>
                <a:spcPct val="100000"/>
              </a:lnSpc>
              <a:buFont typeface="Times New Roman"/>
              <a:buChar char="•"/>
            </a:pPr>
            <a:r>
              <a:rPr lang="en-US" sz="2400" dirty="0">
                <a:latin typeface="Times New Roman"/>
                <a:cs typeface="Times New Roman"/>
              </a:rPr>
              <a:t>  This </a:t>
            </a:r>
            <a:r>
              <a:rPr lang="en-US" sz="2400" b="1" dirty="0">
                <a:latin typeface="Times New Roman"/>
                <a:cs typeface="Times New Roman"/>
              </a:rPr>
              <a:t>sequence of actions causes the environment to go through a sequence of states. If the sequence is desirable, then the agent has performed well. </a:t>
            </a:r>
          </a:p>
          <a:p>
            <a:pPr algn="just">
              <a:lnSpc>
                <a:spcPct val="100000"/>
              </a:lnSpc>
              <a:buFont typeface="Times New Roman"/>
              <a:buChar char="•"/>
            </a:pPr>
            <a:endParaRPr lang="en-US" sz="2400" dirty="0">
              <a:latin typeface="Times New Roman"/>
              <a:cs typeface="Times New Roman"/>
            </a:endParaRPr>
          </a:p>
          <a:p>
            <a:pPr algn="just">
              <a:lnSpc>
                <a:spcPct val="100000"/>
              </a:lnSpc>
              <a:buFont typeface="Times New Roman"/>
              <a:buChar char="•"/>
            </a:pPr>
            <a:r>
              <a:rPr lang="en-US" sz="2400" dirty="0">
                <a:latin typeface="Times New Roman"/>
                <a:cs typeface="Times New Roman"/>
              </a:rPr>
              <a:t>  </a:t>
            </a:r>
            <a:r>
              <a:rPr lang="en-US" sz="2400" b="1" dirty="0">
                <a:latin typeface="Times New Roman"/>
                <a:cs typeface="Times New Roman"/>
              </a:rPr>
              <a:t>This notion of desirability is captured by a performance measure </a:t>
            </a:r>
            <a:r>
              <a:rPr lang="en-US" sz="2400" dirty="0">
                <a:latin typeface="Times New Roman"/>
                <a:cs typeface="Times New Roman"/>
              </a:rPr>
              <a:t>that </a:t>
            </a:r>
            <a:r>
              <a:rPr lang="en-US" sz="2400" b="1" dirty="0">
                <a:latin typeface="Times New Roman"/>
                <a:cs typeface="Times New Roman"/>
              </a:rPr>
              <a:t>evaluates any given sequence of environment states.</a:t>
            </a:r>
            <a:endParaRPr sz="2400" b="1" dirty="0">
              <a:latin typeface="Times New Roman"/>
              <a:cs typeface="Times New Roman"/>
            </a:endParaRPr>
          </a:p>
        </p:txBody>
      </p:sp>
      <p:sp>
        <p:nvSpPr>
          <p:cNvPr id="5" name="object 5"/>
          <p:cNvSpPr txBox="1"/>
          <p:nvPr/>
        </p:nvSpPr>
        <p:spPr>
          <a:xfrm>
            <a:off x="1601470" y="4267200"/>
            <a:ext cx="114935" cy="330200"/>
          </a:xfrm>
          <a:prstGeom prst="rect">
            <a:avLst/>
          </a:prstGeom>
        </p:spPr>
        <p:txBody>
          <a:bodyPr vert="horz" wrap="square" lIns="0" tIns="12700" rIns="0" bIns="0" rtlCol="0">
            <a:spAutoFit/>
          </a:bodyPr>
          <a:lstStyle/>
          <a:p>
            <a:pPr marL="12700">
              <a:spcBef>
                <a:spcPts val="100"/>
              </a:spcBef>
            </a:pPr>
            <a:r>
              <a:rPr sz="2000" dirty="0">
                <a:latin typeface="Times New Roman"/>
                <a:cs typeface="Times New Roman"/>
              </a:rPr>
              <a:t>•</a:t>
            </a:r>
            <a:endParaRPr sz="2000">
              <a:latin typeface="Times New Roman"/>
              <a:cs typeface="Times New Roman"/>
            </a:endParaRP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25BEB2-B048-E6ED-B85F-CBD38A13F1BC}"/>
              </a:ext>
            </a:extLst>
          </p:cNvPr>
          <p:cNvPicPr>
            <a:picLocks noChangeAspect="1"/>
          </p:cNvPicPr>
          <p:nvPr/>
        </p:nvPicPr>
        <p:blipFill>
          <a:blip r:embed="rId2"/>
          <a:stretch>
            <a:fillRect/>
          </a:stretch>
        </p:blipFill>
        <p:spPr>
          <a:xfrm>
            <a:off x="0" y="-2980"/>
            <a:ext cx="7474334" cy="4762745"/>
          </a:xfrm>
          <a:prstGeom prst="rect">
            <a:avLst/>
          </a:prstGeom>
        </p:spPr>
      </p:pic>
      <p:sp>
        <p:nvSpPr>
          <p:cNvPr id="5" name="TextBox 4">
            <a:extLst>
              <a:ext uri="{FF2B5EF4-FFF2-40B4-BE49-F238E27FC236}">
                <a16:creationId xmlns:a16="http://schemas.microsoft.com/office/drawing/2014/main" id="{894A0E44-E4E5-6382-A66D-8AC7DD8B6E86}"/>
              </a:ext>
            </a:extLst>
          </p:cNvPr>
          <p:cNvSpPr txBox="1"/>
          <p:nvPr/>
        </p:nvSpPr>
        <p:spPr>
          <a:xfrm>
            <a:off x="33645" y="4759765"/>
            <a:ext cx="12158355" cy="2246769"/>
          </a:xfrm>
          <a:prstGeom prst="rect">
            <a:avLst/>
          </a:prstGeom>
          <a:noFill/>
        </p:spPr>
        <p:txBody>
          <a:bodyPr wrap="square">
            <a:spAutoFit/>
          </a:bodyPr>
          <a:lstStyle/>
          <a:p>
            <a:r>
              <a:rPr lang="en-US" sz="2800" dirty="0"/>
              <a:t>The objects in the </a:t>
            </a:r>
            <a:r>
              <a:rPr lang="en-US" sz="2800" b="1" dirty="0"/>
              <a:t>model may be related in </a:t>
            </a:r>
            <a:r>
              <a:rPr lang="en-US" sz="2800" dirty="0"/>
              <a:t>various ways. </a:t>
            </a:r>
          </a:p>
          <a:p>
            <a:r>
              <a:rPr lang="en-US" sz="2800" dirty="0"/>
              <a:t>1. In the figure, </a:t>
            </a:r>
            <a:r>
              <a:rPr lang="en-US" sz="2800" b="1" dirty="0"/>
              <a:t>Richard and John are brothers</a:t>
            </a:r>
            <a:r>
              <a:rPr lang="en-US" sz="2800" dirty="0"/>
              <a:t>. </a:t>
            </a:r>
          </a:p>
          <a:p>
            <a:r>
              <a:rPr lang="en-US" sz="2800" dirty="0"/>
              <a:t>Formally speaking, a </a:t>
            </a:r>
            <a:r>
              <a:rPr lang="en-US" sz="2800" b="1" dirty="0"/>
              <a:t>relation is just the set of tuples of objects that are related</a:t>
            </a:r>
          </a:p>
          <a:p>
            <a:r>
              <a:rPr lang="en-US" sz="2800" dirty="0"/>
              <a:t>The </a:t>
            </a:r>
            <a:r>
              <a:rPr lang="en-US" sz="2800" b="1" dirty="0"/>
              <a:t>brotherhood relation in this model is the set </a:t>
            </a:r>
            <a:r>
              <a:rPr lang="en-US" sz="2800" dirty="0"/>
              <a:t>{ Richard the Lionheart, King John, King John, Richard the Lionheart }</a:t>
            </a:r>
            <a:endParaRPr lang="en-IN" sz="2800" dirty="0"/>
          </a:p>
        </p:txBody>
      </p:sp>
      <p:sp>
        <p:nvSpPr>
          <p:cNvPr id="4" name="TextBox 3">
            <a:extLst>
              <a:ext uri="{FF2B5EF4-FFF2-40B4-BE49-F238E27FC236}">
                <a16:creationId xmlns:a16="http://schemas.microsoft.com/office/drawing/2014/main" id="{DEBA22D9-01E3-E770-8057-C59C12EDF389}"/>
              </a:ext>
            </a:extLst>
          </p:cNvPr>
          <p:cNvSpPr txBox="1"/>
          <p:nvPr/>
        </p:nvSpPr>
        <p:spPr>
          <a:xfrm>
            <a:off x="7269481" y="670449"/>
            <a:ext cx="6143896" cy="1569660"/>
          </a:xfrm>
          <a:prstGeom prst="rect">
            <a:avLst/>
          </a:prstGeom>
          <a:noFill/>
        </p:spPr>
        <p:txBody>
          <a:bodyPr wrap="square">
            <a:spAutoFit/>
          </a:bodyPr>
          <a:lstStyle/>
          <a:p>
            <a:r>
              <a:rPr lang="en-US" sz="2400" dirty="0"/>
              <a:t>Richard the Lionheart, King of England;</a:t>
            </a:r>
          </a:p>
          <a:p>
            <a:r>
              <a:rPr lang="en-US" sz="2400" dirty="0"/>
              <a:t>his younger brother, the evil King John;</a:t>
            </a:r>
          </a:p>
          <a:p>
            <a:r>
              <a:rPr lang="en-US" sz="2400" dirty="0"/>
              <a:t>the left legs of Richard and John;  </a:t>
            </a:r>
          </a:p>
          <a:p>
            <a:r>
              <a:rPr lang="en-US" sz="2400" dirty="0"/>
              <a:t>and a crown</a:t>
            </a:r>
          </a:p>
        </p:txBody>
      </p:sp>
    </p:spTree>
    <p:extLst>
      <p:ext uri="{BB962C8B-B14F-4D97-AF65-F5344CB8AC3E}">
        <p14:creationId xmlns:p14="http://schemas.microsoft.com/office/powerpoint/2010/main" val="3723824760"/>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D326D2-4CDF-8C52-727F-8339FAF7E8FF}"/>
              </a:ext>
            </a:extLst>
          </p:cNvPr>
          <p:cNvSpPr txBox="1"/>
          <p:nvPr/>
        </p:nvSpPr>
        <p:spPr>
          <a:xfrm>
            <a:off x="191587" y="278563"/>
            <a:ext cx="11782699" cy="5693866"/>
          </a:xfrm>
          <a:prstGeom prst="rect">
            <a:avLst/>
          </a:prstGeom>
          <a:noFill/>
        </p:spPr>
        <p:txBody>
          <a:bodyPr wrap="square">
            <a:spAutoFit/>
          </a:bodyPr>
          <a:lstStyle/>
          <a:p>
            <a:r>
              <a:rPr lang="en-US" sz="2800" dirty="0"/>
              <a:t>2. </a:t>
            </a:r>
            <a:r>
              <a:rPr lang="en-US" sz="2800" b="1" dirty="0"/>
              <a:t>The crown is on King John’s head</a:t>
            </a:r>
            <a:r>
              <a:rPr lang="en-US" sz="2800" dirty="0"/>
              <a:t>, so the “</a:t>
            </a:r>
            <a:r>
              <a:rPr lang="en-US" sz="2800" b="1" dirty="0"/>
              <a:t>on head</a:t>
            </a:r>
            <a:r>
              <a:rPr lang="en-US" sz="2800" dirty="0"/>
              <a:t>” relation contains just </a:t>
            </a:r>
            <a:r>
              <a:rPr lang="en-US" sz="2800" b="1" dirty="0"/>
              <a:t>one tuple, (the crown, King John).</a:t>
            </a:r>
            <a:r>
              <a:rPr lang="en-US" sz="2800" dirty="0"/>
              <a:t> </a:t>
            </a:r>
          </a:p>
          <a:p>
            <a:endParaRPr lang="en-US" sz="2800" dirty="0"/>
          </a:p>
          <a:p>
            <a:r>
              <a:rPr lang="en-US" sz="2800" dirty="0"/>
              <a:t>The “</a:t>
            </a:r>
            <a:r>
              <a:rPr lang="en-US" sz="2800" b="1" dirty="0"/>
              <a:t>brother” and “on head” relations are binary relations</a:t>
            </a:r>
            <a:r>
              <a:rPr lang="en-US" sz="2800" dirty="0"/>
              <a:t>—that is, they relate pairs of objects. </a:t>
            </a:r>
          </a:p>
          <a:p>
            <a:endParaRPr lang="en-US" sz="2800" dirty="0"/>
          </a:p>
          <a:p>
            <a:r>
              <a:rPr lang="en-US" sz="2800" dirty="0"/>
              <a:t>The model also contains </a:t>
            </a:r>
            <a:r>
              <a:rPr lang="en-US" sz="2800" b="1" dirty="0"/>
              <a:t>unary relations, or properties</a:t>
            </a:r>
            <a:r>
              <a:rPr lang="en-US" sz="2800" dirty="0"/>
              <a:t>: </a:t>
            </a:r>
          </a:p>
          <a:p>
            <a:endParaRPr lang="en-US" sz="2800" dirty="0"/>
          </a:p>
          <a:p>
            <a:r>
              <a:rPr lang="en-US" sz="2800" dirty="0"/>
              <a:t>the “</a:t>
            </a:r>
            <a:r>
              <a:rPr lang="en-US" sz="2800" b="1" dirty="0"/>
              <a:t>person” property is true </a:t>
            </a:r>
            <a:r>
              <a:rPr lang="en-US" sz="2800" dirty="0"/>
              <a:t>of both Richard and John; </a:t>
            </a:r>
          </a:p>
          <a:p>
            <a:endParaRPr lang="en-US" sz="2800" dirty="0"/>
          </a:p>
          <a:p>
            <a:r>
              <a:rPr lang="en-US" sz="2800" dirty="0"/>
              <a:t>the </a:t>
            </a:r>
            <a:r>
              <a:rPr lang="en-US" sz="2800" b="1" dirty="0"/>
              <a:t>“king” property is true </a:t>
            </a:r>
            <a:r>
              <a:rPr lang="en-US" sz="2800" dirty="0"/>
              <a:t>only of John and the </a:t>
            </a:r>
          </a:p>
          <a:p>
            <a:endParaRPr lang="en-US" sz="2800" dirty="0"/>
          </a:p>
          <a:p>
            <a:r>
              <a:rPr lang="en-US" sz="2800" b="1" dirty="0"/>
              <a:t>“crown” property is true </a:t>
            </a:r>
            <a:r>
              <a:rPr lang="en-US" sz="2800" dirty="0"/>
              <a:t>only of the crown</a:t>
            </a:r>
            <a:endParaRPr lang="en-IN" sz="2800" dirty="0"/>
          </a:p>
        </p:txBody>
      </p:sp>
    </p:spTree>
    <p:extLst>
      <p:ext uri="{BB962C8B-B14F-4D97-AF65-F5344CB8AC3E}">
        <p14:creationId xmlns:p14="http://schemas.microsoft.com/office/powerpoint/2010/main" val="4051686923"/>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C3C135-503E-612C-93D2-3B39EB65B393}"/>
              </a:ext>
            </a:extLst>
          </p:cNvPr>
          <p:cNvSpPr txBox="1"/>
          <p:nvPr/>
        </p:nvSpPr>
        <p:spPr>
          <a:xfrm>
            <a:off x="95795" y="291461"/>
            <a:ext cx="11922034" cy="5693866"/>
          </a:xfrm>
          <a:prstGeom prst="rect">
            <a:avLst/>
          </a:prstGeom>
          <a:noFill/>
        </p:spPr>
        <p:txBody>
          <a:bodyPr wrap="square">
            <a:spAutoFit/>
          </a:bodyPr>
          <a:lstStyle/>
          <a:p>
            <a:r>
              <a:rPr lang="en-US" sz="2800" dirty="0"/>
              <a:t>Certain kinds of </a:t>
            </a:r>
            <a:r>
              <a:rPr lang="en-US" sz="2800" b="1" dirty="0"/>
              <a:t>relationships are best considered as functions</a:t>
            </a:r>
            <a:r>
              <a:rPr lang="en-US" sz="2800" dirty="0"/>
              <a:t>, in that a given </a:t>
            </a:r>
            <a:r>
              <a:rPr lang="en-US" sz="2800" b="1" dirty="0"/>
              <a:t>object must be related to exactly one object in this way. </a:t>
            </a:r>
          </a:p>
          <a:p>
            <a:endParaRPr lang="en-US" sz="2800" b="1" dirty="0"/>
          </a:p>
          <a:p>
            <a:r>
              <a:rPr lang="en-US" sz="2800" dirty="0"/>
              <a:t>For example,</a:t>
            </a:r>
          </a:p>
          <a:p>
            <a:endParaRPr lang="en-US" sz="2800" dirty="0"/>
          </a:p>
          <a:p>
            <a:r>
              <a:rPr lang="en-US" sz="2800" dirty="0"/>
              <a:t>Each </a:t>
            </a:r>
            <a:r>
              <a:rPr lang="en-US" sz="2800" b="1" dirty="0"/>
              <a:t>person has one left leg,</a:t>
            </a:r>
          </a:p>
          <a:p>
            <a:endParaRPr lang="en-US" sz="2800" dirty="0"/>
          </a:p>
          <a:p>
            <a:r>
              <a:rPr lang="en-US" sz="2800" dirty="0"/>
              <a:t>So the model has a unary </a:t>
            </a:r>
            <a:r>
              <a:rPr lang="en-US" sz="2800" b="1" dirty="0"/>
              <a:t>“left leg” function that includes the following mappings:</a:t>
            </a:r>
          </a:p>
          <a:p>
            <a:endParaRPr lang="en-US" sz="2800" dirty="0"/>
          </a:p>
          <a:p>
            <a:endParaRPr lang="en-US" sz="2800" dirty="0"/>
          </a:p>
          <a:p>
            <a:r>
              <a:rPr lang="en-US" sz="2800" dirty="0"/>
              <a:t>Richard the Lionheart → Richard’s left leg</a:t>
            </a:r>
          </a:p>
          <a:p>
            <a:r>
              <a:rPr lang="en-US" sz="2800" dirty="0"/>
              <a:t>King John → John’s left leg </a:t>
            </a:r>
            <a:endParaRPr lang="en-IN" sz="2800" dirty="0"/>
          </a:p>
        </p:txBody>
      </p:sp>
    </p:spTree>
    <p:extLst>
      <p:ext uri="{BB962C8B-B14F-4D97-AF65-F5344CB8AC3E}">
        <p14:creationId xmlns:p14="http://schemas.microsoft.com/office/powerpoint/2010/main" val="1088511146"/>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3D6A5C-CC39-8D89-B9B3-E50E153E244F}"/>
              </a:ext>
            </a:extLst>
          </p:cNvPr>
          <p:cNvSpPr txBox="1"/>
          <p:nvPr/>
        </p:nvSpPr>
        <p:spPr>
          <a:xfrm>
            <a:off x="139336" y="189803"/>
            <a:ext cx="11625943" cy="6124754"/>
          </a:xfrm>
          <a:prstGeom prst="rect">
            <a:avLst/>
          </a:prstGeom>
          <a:noFill/>
        </p:spPr>
        <p:txBody>
          <a:bodyPr wrap="square">
            <a:spAutoFit/>
          </a:bodyPr>
          <a:lstStyle/>
          <a:p>
            <a:r>
              <a:rPr lang="en-IN" sz="2800" dirty="0"/>
              <a:t>Symbols and interpretations</a:t>
            </a:r>
          </a:p>
          <a:p>
            <a:endParaRPr lang="en-IN" sz="2800" dirty="0"/>
          </a:p>
          <a:p>
            <a:r>
              <a:rPr lang="en-US" sz="2800" b="1" dirty="0"/>
              <a:t>The basic syntactic elements of first-order logic are the symbols that stand for objects , relations, and functions. </a:t>
            </a:r>
          </a:p>
          <a:p>
            <a:endParaRPr lang="en-US" sz="2800" dirty="0"/>
          </a:p>
          <a:p>
            <a:r>
              <a:rPr lang="en-US" sz="2800" dirty="0"/>
              <a:t>The symbols, therefore, come in three kinds: </a:t>
            </a:r>
            <a:r>
              <a:rPr lang="en-US" sz="2800" b="1" dirty="0"/>
              <a:t>constant symbols, which stand for objects; predicate symbols, which stand for relations; and function symbols, which stand for functions.</a:t>
            </a:r>
          </a:p>
          <a:p>
            <a:endParaRPr lang="en-US" sz="2800" dirty="0"/>
          </a:p>
          <a:p>
            <a:r>
              <a:rPr lang="en-US" sz="2800" dirty="0"/>
              <a:t>These symbols will begin with uppercase letters</a:t>
            </a:r>
          </a:p>
          <a:p>
            <a:endParaRPr lang="en-US" sz="2800" dirty="0"/>
          </a:p>
          <a:p>
            <a:r>
              <a:rPr lang="en-US" sz="2800" dirty="0"/>
              <a:t>As in propositional logic, </a:t>
            </a:r>
            <a:r>
              <a:rPr lang="en-US" sz="2800" b="1" dirty="0"/>
              <a:t>every model must provide the information required to determine if any given sentence is true or false. </a:t>
            </a:r>
          </a:p>
          <a:p>
            <a:endParaRPr lang="en-US" sz="2800" dirty="0"/>
          </a:p>
        </p:txBody>
      </p:sp>
    </p:spTree>
    <p:extLst>
      <p:ext uri="{BB962C8B-B14F-4D97-AF65-F5344CB8AC3E}">
        <p14:creationId xmlns:p14="http://schemas.microsoft.com/office/powerpoint/2010/main" val="804494154"/>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4B70E0-90B4-FEEB-9B1F-F66E2212B3AE}"/>
              </a:ext>
            </a:extLst>
          </p:cNvPr>
          <p:cNvSpPr txBox="1"/>
          <p:nvPr/>
        </p:nvSpPr>
        <p:spPr>
          <a:xfrm>
            <a:off x="78378" y="0"/>
            <a:ext cx="12200708" cy="6555641"/>
          </a:xfrm>
          <a:prstGeom prst="rect">
            <a:avLst/>
          </a:prstGeom>
          <a:noFill/>
        </p:spPr>
        <p:txBody>
          <a:bodyPr wrap="square">
            <a:spAutoFit/>
          </a:bodyPr>
          <a:lstStyle/>
          <a:p>
            <a:r>
              <a:rPr lang="en-US" sz="2800" dirty="0"/>
              <a:t>Thus, in </a:t>
            </a:r>
            <a:r>
              <a:rPr lang="en-US" sz="2800" b="1" dirty="0"/>
              <a:t>addition to its objects, relations, and functions, each model includes an interpretation that specifies exactly which objects, relations and functions are referred to by the constant, predicate, and function symbols</a:t>
            </a:r>
            <a:r>
              <a:rPr lang="en-US" sz="2800" dirty="0"/>
              <a:t>. </a:t>
            </a:r>
          </a:p>
          <a:p>
            <a:endParaRPr lang="en-US" sz="2800" dirty="0"/>
          </a:p>
          <a:p>
            <a:r>
              <a:rPr lang="en-US" sz="2800" dirty="0"/>
              <a:t>One possible interpretation -intended interpretation—is as follows: </a:t>
            </a:r>
          </a:p>
          <a:p>
            <a:endParaRPr lang="en-US" sz="2800" dirty="0"/>
          </a:p>
          <a:p>
            <a:r>
              <a:rPr lang="en-US" sz="2800" dirty="0"/>
              <a:t>• Richard refers to Richard the Lionheart and John refers to the evil King John.</a:t>
            </a:r>
          </a:p>
          <a:p>
            <a:r>
              <a:rPr lang="en-US" sz="2800" dirty="0"/>
              <a:t>• Brother refers to the brotherhood relation, that is, the set of tuples of objects given in Equation (8.1); </a:t>
            </a:r>
          </a:p>
          <a:p>
            <a:pPr marL="457200" indent="-457200">
              <a:buFont typeface="Arial" panose="020B0604020202020204" pitchFamily="34" charset="0"/>
              <a:buChar char="•"/>
            </a:pPr>
            <a:r>
              <a:rPr lang="en-US" sz="2800" dirty="0" err="1"/>
              <a:t>OnHead</a:t>
            </a:r>
            <a:r>
              <a:rPr lang="en-US" sz="2800" dirty="0"/>
              <a:t> refers to the “on head” relation that holds between the crown</a:t>
            </a:r>
          </a:p>
          <a:p>
            <a:r>
              <a:rPr lang="en-US" sz="2800" dirty="0"/>
              <a:t>and King John; </a:t>
            </a:r>
          </a:p>
          <a:p>
            <a:pPr marL="457200" indent="-457200">
              <a:buFont typeface="Arial" panose="020B0604020202020204" pitchFamily="34" charset="0"/>
              <a:buChar char="•"/>
            </a:pPr>
            <a:r>
              <a:rPr lang="en-US" sz="2800" dirty="0"/>
              <a:t>Person, King, and Crown refer to the sets of objects that are persons,</a:t>
            </a:r>
          </a:p>
          <a:p>
            <a:r>
              <a:rPr lang="en-US" sz="2800" dirty="0"/>
              <a:t>kings, and crowns.</a:t>
            </a:r>
          </a:p>
          <a:p>
            <a:endParaRPr lang="en-US" sz="2800" dirty="0"/>
          </a:p>
          <a:p>
            <a:r>
              <a:rPr lang="en-US" sz="2800" dirty="0"/>
              <a:t>• </a:t>
            </a:r>
            <a:r>
              <a:rPr lang="en-US" sz="2800" dirty="0" err="1"/>
              <a:t>LeftLeg</a:t>
            </a:r>
            <a:r>
              <a:rPr lang="en-US" sz="2800" dirty="0"/>
              <a:t> refers to the “left leg” function, that is, the mapping given in </a:t>
            </a:r>
            <a:r>
              <a:rPr lang="en-US" sz="2800" dirty="0" err="1"/>
              <a:t>Equatio</a:t>
            </a:r>
            <a:r>
              <a:rPr lang="en-US" sz="2800" dirty="0"/>
              <a:t> (8.2</a:t>
            </a:r>
            <a:r>
              <a:rPr lang="en-US" dirty="0"/>
              <a:t>)</a:t>
            </a:r>
            <a:endParaRPr lang="en-IN" dirty="0"/>
          </a:p>
        </p:txBody>
      </p:sp>
    </p:spTree>
    <p:extLst>
      <p:ext uri="{BB962C8B-B14F-4D97-AF65-F5344CB8AC3E}">
        <p14:creationId xmlns:p14="http://schemas.microsoft.com/office/powerpoint/2010/main" val="1574289151"/>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650CE-4D29-501A-421C-F42E55BDA61D}"/>
              </a:ext>
            </a:extLst>
          </p:cNvPr>
          <p:cNvPicPr>
            <a:picLocks noChangeAspect="1"/>
          </p:cNvPicPr>
          <p:nvPr/>
        </p:nvPicPr>
        <p:blipFill>
          <a:blip r:embed="rId2"/>
          <a:stretch>
            <a:fillRect/>
          </a:stretch>
        </p:blipFill>
        <p:spPr>
          <a:xfrm>
            <a:off x="296091" y="95794"/>
            <a:ext cx="11390812" cy="6762205"/>
          </a:xfrm>
          <a:prstGeom prst="rect">
            <a:avLst/>
          </a:prstGeom>
        </p:spPr>
      </p:pic>
    </p:spTree>
    <p:extLst>
      <p:ext uri="{BB962C8B-B14F-4D97-AF65-F5344CB8AC3E}">
        <p14:creationId xmlns:p14="http://schemas.microsoft.com/office/powerpoint/2010/main" val="661040433"/>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164D0D-DC0C-9E10-FC64-5F3855A25B71}"/>
              </a:ext>
            </a:extLst>
          </p:cNvPr>
          <p:cNvSpPr txBox="1"/>
          <p:nvPr/>
        </p:nvSpPr>
        <p:spPr>
          <a:xfrm>
            <a:off x="296090" y="322107"/>
            <a:ext cx="11512733" cy="6555641"/>
          </a:xfrm>
          <a:prstGeom prst="rect">
            <a:avLst/>
          </a:prstGeom>
          <a:noFill/>
        </p:spPr>
        <p:txBody>
          <a:bodyPr wrap="square">
            <a:spAutoFit/>
          </a:bodyPr>
          <a:lstStyle/>
          <a:p>
            <a:r>
              <a:rPr lang="en-US" sz="2800" dirty="0"/>
              <a:t>Terms</a:t>
            </a:r>
          </a:p>
          <a:p>
            <a:r>
              <a:rPr lang="en-US" sz="2800" dirty="0"/>
              <a:t> A term is a </a:t>
            </a:r>
            <a:r>
              <a:rPr lang="en-US" sz="2800" b="1" dirty="0"/>
              <a:t>logical expression that refers to an object</a:t>
            </a:r>
            <a:r>
              <a:rPr lang="en-US" sz="2800" dirty="0"/>
              <a:t>. </a:t>
            </a:r>
          </a:p>
          <a:p>
            <a:endParaRPr lang="en-US" sz="2800" dirty="0"/>
          </a:p>
          <a:p>
            <a:r>
              <a:rPr lang="en-US" sz="2800" b="1" dirty="0"/>
              <a:t>Constant symbols</a:t>
            </a:r>
          </a:p>
          <a:p>
            <a:r>
              <a:rPr lang="en-IN" sz="2800" b="1" dirty="0"/>
              <a:t>Function symbols</a:t>
            </a:r>
            <a:r>
              <a:rPr lang="en-US" sz="2800" b="1" dirty="0"/>
              <a:t>-- </a:t>
            </a:r>
            <a:r>
              <a:rPr lang="en-IN" sz="2800" b="1" dirty="0" err="1"/>
              <a:t>LeftLeg</a:t>
            </a:r>
            <a:r>
              <a:rPr lang="en-IN" sz="2800" b="1" dirty="0"/>
              <a:t>(John)-Complex term</a:t>
            </a:r>
          </a:p>
          <a:p>
            <a:endParaRPr lang="en-US" sz="2800" b="1" dirty="0"/>
          </a:p>
          <a:p>
            <a:r>
              <a:rPr lang="en-US" sz="2800" dirty="0"/>
              <a:t>A complex term is formed by a function symbol followed by a parenthesized list of terms as arguments to the function symbol.</a:t>
            </a:r>
          </a:p>
          <a:p>
            <a:endParaRPr lang="en-US" sz="2800" dirty="0"/>
          </a:p>
          <a:p>
            <a:r>
              <a:rPr lang="en-US" sz="2800" dirty="0"/>
              <a:t>f(t1,...,</a:t>
            </a:r>
            <a:r>
              <a:rPr lang="en-US" sz="2800" dirty="0" err="1"/>
              <a:t>tn</a:t>
            </a:r>
            <a:r>
              <a:rPr lang="en-US" sz="2800" dirty="0"/>
              <a:t>)</a:t>
            </a:r>
          </a:p>
          <a:p>
            <a:r>
              <a:rPr lang="en-US" sz="2800" dirty="0"/>
              <a:t> </a:t>
            </a:r>
          </a:p>
          <a:p>
            <a:r>
              <a:rPr lang="en-US" sz="2800" dirty="0"/>
              <a:t>The function symbol f refers to some function in the model (call it F); the argument terms refer to objects in the domain (call them d1,...,</a:t>
            </a:r>
            <a:r>
              <a:rPr lang="en-US" sz="2800" dirty="0" err="1"/>
              <a:t>dn</a:t>
            </a:r>
            <a:r>
              <a:rPr lang="en-US" sz="2800" dirty="0"/>
              <a:t>); and </a:t>
            </a:r>
            <a:r>
              <a:rPr lang="en-US" sz="2800" b="1" dirty="0"/>
              <a:t>the term as a whole refers to the object that is the value of the function F applied to d1,...,dn.</a:t>
            </a:r>
            <a:endParaRPr lang="en-IN" sz="2800" b="1" dirty="0"/>
          </a:p>
        </p:txBody>
      </p:sp>
    </p:spTree>
    <p:extLst>
      <p:ext uri="{BB962C8B-B14F-4D97-AF65-F5344CB8AC3E}">
        <p14:creationId xmlns:p14="http://schemas.microsoft.com/office/powerpoint/2010/main" val="1005139063"/>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C81528-DA74-2C3D-3FEC-B48511CEED8C}"/>
              </a:ext>
            </a:extLst>
          </p:cNvPr>
          <p:cNvSpPr txBox="1"/>
          <p:nvPr/>
        </p:nvSpPr>
        <p:spPr>
          <a:xfrm>
            <a:off x="74023" y="67882"/>
            <a:ext cx="12043954" cy="6986528"/>
          </a:xfrm>
          <a:prstGeom prst="rect">
            <a:avLst/>
          </a:prstGeom>
          <a:noFill/>
        </p:spPr>
        <p:txBody>
          <a:bodyPr wrap="square">
            <a:spAutoFit/>
          </a:bodyPr>
          <a:lstStyle/>
          <a:p>
            <a:pPr algn="just"/>
            <a:r>
              <a:rPr lang="en-IN" sz="2800" dirty="0"/>
              <a:t>Atomic sentences</a:t>
            </a:r>
          </a:p>
          <a:p>
            <a:pPr algn="just"/>
            <a:r>
              <a:rPr lang="en-US" sz="2800" dirty="0"/>
              <a:t>We have both </a:t>
            </a:r>
            <a:r>
              <a:rPr lang="en-US" sz="2800" b="1" dirty="0"/>
              <a:t>terms for referring to objects and predicate symbols for referring to relations, we can put them together to make atomic sentences that state facts</a:t>
            </a:r>
            <a:r>
              <a:rPr lang="en-US" sz="2800" dirty="0"/>
              <a:t>.</a:t>
            </a:r>
          </a:p>
          <a:p>
            <a:pPr algn="just"/>
            <a:endParaRPr lang="en-US" sz="2800" dirty="0"/>
          </a:p>
          <a:p>
            <a:pPr algn="just"/>
            <a:r>
              <a:rPr lang="en-US" sz="2800" dirty="0"/>
              <a:t>An </a:t>
            </a:r>
            <a:r>
              <a:rPr lang="en-US" sz="2800" b="1" dirty="0"/>
              <a:t>atomic sentence  is formed from a predicate symbol optionally followed by a parenthesized list of terms</a:t>
            </a:r>
            <a:r>
              <a:rPr lang="en-US" sz="2800" dirty="0"/>
              <a:t>, such as          </a:t>
            </a:r>
            <a:r>
              <a:rPr lang="en-US" sz="2800" b="1" dirty="0"/>
              <a:t>Brother (Richard, John)</a:t>
            </a:r>
            <a:r>
              <a:rPr lang="en-US" sz="2800" dirty="0"/>
              <a:t>. </a:t>
            </a:r>
          </a:p>
          <a:p>
            <a:pPr algn="just"/>
            <a:endParaRPr lang="en-US" sz="2800" dirty="0"/>
          </a:p>
          <a:p>
            <a:pPr algn="just"/>
            <a:r>
              <a:rPr lang="en-US" sz="2800" dirty="0"/>
              <a:t> This states, under the intended interpretation given earlier, that Richard the Lionheart is the brother of King John.</a:t>
            </a:r>
          </a:p>
          <a:p>
            <a:pPr algn="just"/>
            <a:r>
              <a:rPr lang="en-US" sz="2800" b="1" dirty="0"/>
              <a:t>Atomic sentences can have complex terms as arguments</a:t>
            </a:r>
            <a:r>
              <a:rPr lang="en-US" sz="2800" dirty="0"/>
              <a:t>. </a:t>
            </a:r>
          </a:p>
          <a:p>
            <a:pPr algn="just"/>
            <a:endParaRPr lang="en-US" sz="2800" dirty="0"/>
          </a:p>
          <a:p>
            <a:pPr algn="just"/>
            <a:r>
              <a:rPr lang="en-US" sz="2800" dirty="0"/>
              <a:t>Thus, Married(Father (Richard), Mother (John))</a:t>
            </a:r>
          </a:p>
          <a:p>
            <a:pPr algn="just"/>
            <a:endParaRPr lang="en-US" sz="2800" dirty="0"/>
          </a:p>
          <a:p>
            <a:pPr algn="just"/>
            <a:r>
              <a:rPr lang="en-US" sz="2800" i="1" dirty="0"/>
              <a:t>An atomic sentence is true in a given model if the relation referred to by the predicate symbol holds among the objects referred to by the arguments</a:t>
            </a:r>
            <a:endParaRPr lang="en-IN" sz="2800" i="1" dirty="0"/>
          </a:p>
        </p:txBody>
      </p:sp>
    </p:spTree>
    <p:extLst>
      <p:ext uri="{BB962C8B-B14F-4D97-AF65-F5344CB8AC3E}">
        <p14:creationId xmlns:p14="http://schemas.microsoft.com/office/powerpoint/2010/main" val="1681326058"/>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1D2E9E-88AE-2F03-7EE1-20FF04878752}"/>
              </a:ext>
            </a:extLst>
          </p:cNvPr>
          <p:cNvSpPr txBox="1"/>
          <p:nvPr/>
        </p:nvSpPr>
        <p:spPr>
          <a:xfrm>
            <a:off x="0" y="278562"/>
            <a:ext cx="11904617" cy="4832092"/>
          </a:xfrm>
          <a:prstGeom prst="rect">
            <a:avLst/>
          </a:prstGeom>
          <a:noFill/>
        </p:spPr>
        <p:txBody>
          <a:bodyPr wrap="square">
            <a:spAutoFit/>
          </a:bodyPr>
          <a:lstStyle/>
          <a:p>
            <a:r>
              <a:rPr lang="en-US" sz="2800" dirty="0"/>
              <a:t>Complex sentences</a:t>
            </a:r>
          </a:p>
          <a:p>
            <a:endParaRPr lang="en-US" sz="2800" dirty="0"/>
          </a:p>
          <a:p>
            <a:r>
              <a:rPr lang="en-US" sz="2800" dirty="0"/>
              <a:t>We can use logical connectives to construct more complex sentences</a:t>
            </a:r>
          </a:p>
          <a:p>
            <a:endParaRPr lang="en-US" sz="2800" dirty="0"/>
          </a:p>
          <a:p>
            <a:r>
              <a:rPr lang="en-US" sz="2800" dirty="0"/>
              <a:t>Here are four sentences that are true in the model of Figure 8.2 under our intended interpretation: </a:t>
            </a:r>
          </a:p>
          <a:p>
            <a:endParaRPr lang="en-US" sz="2800" dirty="0"/>
          </a:p>
          <a:p>
            <a:r>
              <a:rPr lang="en-US" sz="2800" dirty="0"/>
              <a:t>¬Brother (</a:t>
            </a:r>
            <a:r>
              <a:rPr lang="en-US" sz="2800" dirty="0" err="1"/>
              <a:t>LeftLeg</a:t>
            </a:r>
            <a:r>
              <a:rPr lang="en-US" sz="2800" dirty="0"/>
              <a:t>(Richard), John) </a:t>
            </a:r>
          </a:p>
          <a:p>
            <a:r>
              <a:rPr lang="en-US" sz="2800" dirty="0"/>
              <a:t>Brother (Richard, John) ∧ Brother (John, Richard) </a:t>
            </a:r>
          </a:p>
          <a:p>
            <a:r>
              <a:rPr lang="en-US" sz="2800" dirty="0"/>
              <a:t>King(Richard) ∨ King(John) </a:t>
            </a:r>
          </a:p>
          <a:p>
            <a:r>
              <a:rPr lang="en-US" sz="2800" dirty="0"/>
              <a:t>¬King(Richard) ⇒ King(John) .</a:t>
            </a:r>
            <a:endParaRPr lang="en-IN" sz="2800" dirty="0"/>
          </a:p>
        </p:txBody>
      </p:sp>
    </p:spTree>
    <p:extLst>
      <p:ext uri="{BB962C8B-B14F-4D97-AF65-F5344CB8AC3E}">
        <p14:creationId xmlns:p14="http://schemas.microsoft.com/office/powerpoint/2010/main" val="1241425633"/>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0B4072-C1CD-DF48-9F19-024B709492D6}"/>
              </a:ext>
            </a:extLst>
          </p:cNvPr>
          <p:cNvSpPr txBox="1"/>
          <p:nvPr/>
        </p:nvSpPr>
        <p:spPr>
          <a:xfrm>
            <a:off x="200297" y="377709"/>
            <a:ext cx="11129554" cy="4832092"/>
          </a:xfrm>
          <a:prstGeom prst="rect">
            <a:avLst/>
          </a:prstGeom>
          <a:noFill/>
        </p:spPr>
        <p:txBody>
          <a:bodyPr wrap="square">
            <a:spAutoFit/>
          </a:bodyPr>
          <a:lstStyle/>
          <a:p>
            <a:r>
              <a:rPr lang="en-US" dirty="0"/>
              <a:t> </a:t>
            </a:r>
            <a:r>
              <a:rPr lang="en-US" sz="2800" dirty="0"/>
              <a:t>Quantifiers</a:t>
            </a:r>
          </a:p>
          <a:p>
            <a:endParaRPr lang="en-US" sz="2800" dirty="0"/>
          </a:p>
          <a:p>
            <a:endParaRPr lang="en-US" sz="2800" dirty="0"/>
          </a:p>
          <a:p>
            <a:r>
              <a:rPr lang="en-US" sz="2800" dirty="0"/>
              <a:t>Once we have a logic that allows objects, it is only natural to want to </a:t>
            </a:r>
            <a:r>
              <a:rPr lang="en-US" sz="2800" b="1" dirty="0"/>
              <a:t>express properties of entire collections of objects</a:t>
            </a:r>
            <a:r>
              <a:rPr lang="en-US" sz="2800" dirty="0"/>
              <a:t>, instead of enumerating the objects by name. </a:t>
            </a:r>
          </a:p>
          <a:p>
            <a:endParaRPr lang="en-US" sz="2800" dirty="0"/>
          </a:p>
          <a:p>
            <a:r>
              <a:rPr lang="en-US" sz="2800" dirty="0"/>
              <a:t>Quantifiers</a:t>
            </a:r>
          </a:p>
          <a:p>
            <a:endParaRPr lang="en-US" sz="2800" dirty="0"/>
          </a:p>
          <a:p>
            <a:r>
              <a:rPr lang="en-US" sz="2800" b="1" dirty="0"/>
              <a:t>First-order logic contains two standard quantifiers, called universal and existential.</a:t>
            </a:r>
            <a:endParaRPr lang="en-IN" sz="2800" b="1" dirty="0"/>
          </a:p>
        </p:txBody>
      </p:sp>
    </p:spTree>
    <p:extLst>
      <p:ext uri="{BB962C8B-B14F-4D97-AF65-F5344CB8AC3E}">
        <p14:creationId xmlns:p14="http://schemas.microsoft.com/office/powerpoint/2010/main" val="1994196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64B997-8F00-6751-F845-591C5DC0E6C3}"/>
              </a:ext>
            </a:extLst>
          </p:cNvPr>
          <p:cNvSpPr txBox="1"/>
          <p:nvPr/>
        </p:nvSpPr>
        <p:spPr>
          <a:xfrm>
            <a:off x="444137" y="740955"/>
            <a:ext cx="11373394" cy="5078313"/>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Times New Roman"/>
                <a:cs typeface="Times New Roman"/>
              </a:rPr>
              <a:t>We said environment states, not agent states?. If we </a:t>
            </a:r>
            <a:r>
              <a:rPr lang="en-US" sz="2400" b="1" dirty="0">
                <a:latin typeface="Times New Roman"/>
                <a:cs typeface="Times New Roman"/>
              </a:rPr>
              <a:t>define success in terms of agent’s opinion of its own performance</a:t>
            </a:r>
            <a:r>
              <a:rPr lang="en-US" sz="2400" dirty="0">
                <a:latin typeface="Times New Roman"/>
                <a:cs typeface="Times New Roman"/>
              </a:rPr>
              <a:t>, an agent could a</a:t>
            </a:r>
            <a:r>
              <a:rPr lang="en-US" sz="2400" b="1" dirty="0">
                <a:latin typeface="Times New Roman"/>
                <a:cs typeface="Times New Roman"/>
              </a:rPr>
              <a:t>chieve perfect rationality simply by deluding i</a:t>
            </a:r>
            <a:r>
              <a:rPr lang="en-US" sz="2400" dirty="0">
                <a:latin typeface="Times New Roman"/>
                <a:cs typeface="Times New Roman"/>
              </a:rPr>
              <a:t>tself that its performance was perfect</a:t>
            </a:r>
          </a:p>
          <a:p>
            <a:pPr marL="342900" indent="-342900">
              <a:buFont typeface="Arial" panose="020B0604020202020204" pitchFamily="34" charset="0"/>
              <a:buChar char="•"/>
            </a:pPr>
            <a:endParaRPr lang="en-US" sz="2400" dirty="0">
              <a:latin typeface="Times New Roman"/>
              <a:cs typeface="Times New Roman"/>
            </a:endParaRPr>
          </a:p>
          <a:p>
            <a:pPr marL="342900" indent="-342900">
              <a:buFont typeface="Arial" panose="020B0604020202020204" pitchFamily="34" charset="0"/>
              <a:buChar char="•"/>
            </a:pPr>
            <a:r>
              <a:rPr lang="en-IN" sz="2400" dirty="0">
                <a:latin typeface="Times New Roman"/>
                <a:cs typeface="Times New Roman"/>
              </a:rPr>
              <a:t>Performance measure</a:t>
            </a:r>
            <a:r>
              <a:rPr lang="en-US" sz="2400" dirty="0">
                <a:latin typeface="Times New Roman"/>
                <a:cs typeface="Times New Roman"/>
              </a:rPr>
              <a:t> for </a:t>
            </a:r>
            <a:r>
              <a:rPr lang="en-US" sz="2400" dirty="0" err="1">
                <a:latin typeface="Times New Roman"/>
                <a:cs typeface="Times New Roman"/>
              </a:rPr>
              <a:t>vaccum</a:t>
            </a:r>
            <a:r>
              <a:rPr lang="en-US" sz="2400" dirty="0">
                <a:latin typeface="Times New Roman"/>
                <a:cs typeface="Times New Roman"/>
              </a:rPr>
              <a:t> cleaner?</a:t>
            </a:r>
          </a:p>
          <a:p>
            <a:r>
              <a:rPr lang="en-US" sz="2400" dirty="0">
                <a:latin typeface="Times New Roman"/>
                <a:cs typeface="Times New Roman"/>
              </a:rPr>
              <a:t>     Measure performance by the </a:t>
            </a:r>
            <a:r>
              <a:rPr lang="en-US" sz="2400" b="1" dirty="0">
                <a:latin typeface="Times New Roman"/>
                <a:cs typeface="Times New Roman"/>
              </a:rPr>
              <a:t>amount of dirt cleaned up in a single eight-hour shift.?</a:t>
            </a:r>
          </a:p>
          <a:p>
            <a:pPr marL="342900" indent="-342900">
              <a:buFont typeface="Arial" panose="020B0604020202020204" pitchFamily="34" charset="0"/>
              <a:buChar char="•"/>
            </a:pPr>
            <a:r>
              <a:rPr lang="en-US" sz="2400" b="1" dirty="0">
                <a:latin typeface="Times New Roman"/>
                <a:cs typeface="Times New Roman"/>
              </a:rPr>
              <a:t>                           OR</a:t>
            </a:r>
          </a:p>
          <a:p>
            <a:pPr marL="342900" indent="-342900">
              <a:buFont typeface="Arial" panose="020B0604020202020204" pitchFamily="34" charset="0"/>
              <a:buChar char="•"/>
            </a:pPr>
            <a:r>
              <a:rPr lang="en-US" sz="2400" b="1" dirty="0">
                <a:latin typeface="Times New Roman"/>
                <a:cs typeface="Times New Roman"/>
              </a:rPr>
              <a:t>Reward the agent for having a clean floor</a:t>
            </a:r>
            <a:r>
              <a:rPr lang="en-US" sz="2400" dirty="0">
                <a:latin typeface="Times New Roman"/>
                <a:cs typeface="Times New Roman"/>
              </a:rPr>
              <a:t>. For example, one point could be awarded for each clean square at each time step?</a:t>
            </a:r>
          </a:p>
          <a:p>
            <a:pPr marL="342900" indent="-342900">
              <a:buFont typeface="Arial" panose="020B0604020202020204" pitchFamily="34" charset="0"/>
              <a:buChar char="•"/>
            </a:pPr>
            <a:endParaRPr lang="en-US" sz="2400" dirty="0">
              <a:latin typeface="Times New Roman"/>
              <a:cs typeface="Times New Roman"/>
            </a:endParaRPr>
          </a:p>
          <a:p>
            <a:pPr marL="342900" indent="-342900">
              <a:buFont typeface="Arial" panose="020B0604020202020204" pitchFamily="34" charset="0"/>
              <a:buChar char="•"/>
            </a:pPr>
            <a:r>
              <a:rPr lang="en-US" sz="2400" dirty="0">
                <a:latin typeface="Times New Roman"/>
                <a:cs typeface="Times New Roman"/>
              </a:rPr>
              <a:t>It is better to </a:t>
            </a:r>
            <a:r>
              <a:rPr lang="en-US" sz="2800" b="1" dirty="0">
                <a:latin typeface="Times New Roman"/>
                <a:cs typeface="Times New Roman"/>
              </a:rPr>
              <a:t>design performance measures according to what one actually wants in the environment, rather than according to how one thinks the agent should behave</a:t>
            </a:r>
            <a:r>
              <a:rPr lang="en-US" dirty="0"/>
              <a:t>.</a:t>
            </a:r>
            <a:endParaRPr lang="en-IN" dirty="0"/>
          </a:p>
        </p:txBody>
      </p:sp>
    </p:spTree>
    <p:extLst>
      <p:ext uri="{BB962C8B-B14F-4D97-AF65-F5344CB8AC3E}">
        <p14:creationId xmlns:p14="http://schemas.microsoft.com/office/powerpoint/2010/main" val="1347288127"/>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FDCB4A-9DE1-8A84-0CDD-3794AFC42861}"/>
              </a:ext>
            </a:extLst>
          </p:cNvPr>
          <p:cNvSpPr txBox="1"/>
          <p:nvPr/>
        </p:nvSpPr>
        <p:spPr>
          <a:xfrm>
            <a:off x="143691" y="-88872"/>
            <a:ext cx="11904618" cy="6986528"/>
          </a:xfrm>
          <a:prstGeom prst="rect">
            <a:avLst/>
          </a:prstGeom>
          <a:noFill/>
        </p:spPr>
        <p:txBody>
          <a:bodyPr wrap="square">
            <a:spAutoFit/>
          </a:bodyPr>
          <a:lstStyle/>
          <a:p>
            <a:r>
              <a:rPr lang="en-IN" sz="2800" dirty="0"/>
              <a:t>Universal quantification (∀)</a:t>
            </a:r>
          </a:p>
          <a:p>
            <a:endParaRPr lang="en-IN" sz="2800" dirty="0"/>
          </a:p>
          <a:p>
            <a:r>
              <a:rPr lang="en-US" sz="2800" dirty="0"/>
              <a:t>Rules such as “Squares neighboring the </a:t>
            </a:r>
            <a:r>
              <a:rPr lang="en-US" sz="2800" dirty="0" err="1"/>
              <a:t>wumpus</a:t>
            </a:r>
            <a:r>
              <a:rPr lang="en-US" sz="2800" dirty="0"/>
              <a:t> are smelly” and “All kings are persons”</a:t>
            </a:r>
          </a:p>
          <a:p>
            <a:r>
              <a:rPr lang="en-US" sz="2800" dirty="0"/>
              <a:t>∀ x King(x) ⇒ Person(x) .           ∀ is usually pronounced “For all ...”. </a:t>
            </a:r>
          </a:p>
          <a:p>
            <a:endParaRPr lang="en-US" sz="2800" dirty="0"/>
          </a:p>
          <a:p>
            <a:r>
              <a:rPr lang="en-US" sz="2800" dirty="0"/>
              <a:t>Thus, the sentence says, “For all x, if x is a king, then x is a person.” </a:t>
            </a:r>
          </a:p>
          <a:p>
            <a:r>
              <a:rPr lang="en-US" sz="2800" b="1" dirty="0"/>
              <a:t>The symbol x is called  a variable</a:t>
            </a:r>
            <a:r>
              <a:rPr lang="en-US" sz="2800" dirty="0"/>
              <a:t>. </a:t>
            </a:r>
          </a:p>
          <a:p>
            <a:endParaRPr lang="en-US" sz="2800" dirty="0"/>
          </a:p>
          <a:p>
            <a:r>
              <a:rPr lang="en-US" sz="2800" dirty="0"/>
              <a:t>By convention, variables are lowercase letters. </a:t>
            </a:r>
          </a:p>
          <a:p>
            <a:endParaRPr lang="en-US" sz="2800" dirty="0"/>
          </a:p>
          <a:p>
            <a:r>
              <a:rPr lang="en-US" sz="2800" b="1" dirty="0"/>
              <a:t>A variable is a term </a:t>
            </a:r>
            <a:r>
              <a:rPr lang="en-US" sz="2800" dirty="0"/>
              <a:t>all by itself, and as such can also </a:t>
            </a:r>
            <a:r>
              <a:rPr lang="en-US" sz="2800" b="1" dirty="0"/>
              <a:t>serve as the argument of a function—for example, </a:t>
            </a:r>
            <a:r>
              <a:rPr lang="en-US" sz="2800" b="1" dirty="0" err="1"/>
              <a:t>LeftLeg</a:t>
            </a:r>
            <a:r>
              <a:rPr lang="en-US" sz="2800" b="1" dirty="0"/>
              <a:t>(x). </a:t>
            </a:r>
          </a:p>
          <a:p>
            <a:endParaRPr lang="en-US" sz="2800" b="1" dirty="0"/>
          </a:p>
          <a:p>
            <a:r>
              <a:rPr lang="en-US" sz="2800" dirty="0"/>
              <a:t>The sentence </a:t>
            </a:r>
            <a:r>
              <a:rPr lang="en-US" sz="2800" b="1" dirty="0"/>
              <a:t>∀ x P, where P is any logical expression, says that P is true for every object x</a:t>
            </a:r>
            <a:endParaRPr lang="en-IN" sz="2800" b="1" dirty="0"/>
          </a:p>
        </p:txBody>
      </p:sp>
    </p:spTree>
    <p:extLst>
      <p:ext uri="{BB962C8B-B14F-4D97-AF65-F5344CB8AC3E}">
        <p14:creationId xmlns:p14="http://schemas.microsoft.com/office/powerpoint/2010/main" val="1103417957"/>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E7D860-3708-98A5-B22E-5DC2F553F356}"/>
              </a:ext>
            </a:extLst>
          </p:cNvPr>
          <p:cNvSpPr txBox="1"/>
          <p:nvPr/>
        </p:nvSpPr>
        <p:spPr>
          <a:xfrm>
            <a:off x="0" y="140901"/>
            <a:ext cx="11852366" cy="6555641"/>
          </a:xfrm>
          <a:prstGeom prst="rect">
            <a:avLst/>
          </a:prstGeom>
          <a:noFill/>
        </p:spPr>
        <p:txBody>
          <a:bodyPr wrap="square">
            <a:spAutoFit/>
          </a:bodyPr>
          <a:lstStyle/>
          <a:p>
            <a:r>
              <a:rPr lang="en-US" sz="2800" dirty="0"/>
              <a:t>More precisely, </a:t>
            </a:r>
            <a:r>
              <a:rPr lang="en-US" sz="2800" b="1" dirty="0"/>
              <a:t>∀ x P is true in a given model if P is true in all possible extended interpretations constructed from the interpretation given in the model</a:t>
            </a:r>
            <a:r>
              <a:rPr lang="en-US" sz="2800" dirty="0"/>
              <a:t>, where each extended interpretation specifies a domain element to which x refers.</a:t>
            </a:r>
          </a:p>
          <a:p>
            <a:endParaRPr lang="en-US" sz="2800" dirty="0"/>
          </a:p>
          <a:p>
            <a:r>
              <a:rPr lang="en-US" sz="2800" dirty="0"/>
              <a:t>x → Richard the Lionheart,</a:t>
            </a:r>
          </a:p>
          <a:p>
            <a:r>
              <a:rPr lang="en-US" sz="2800" dirty="0"/>
              <a:t>x → King John,</a:t>
            </a:r>
          </a:p>
          <a:p>
            <a:r>
              <a:rPr lang="en-US" sz="2800" dirty="0"/>
              <a:t>x → Richard’s left leg,</a:t>
            </a:r>
          </a:p>
          <a:p>
            <a:r>
              <a:rPr lang="en-US" sz="2800" dirty="0"/>
              <a:t>x → John’s left leg,</a:t>
            </a:r>
          </a:p>
          <a:p>
            <a:r>
              <a:rPr lang="en-US" sz="2800" dirty="0"/>
              <a:t>x → the crown.</a:t>
            </a:r>
          </a:p>
          <a:p>
            <a:endParaRPr lang="en-US" sz="2800" dirty="0"/>
          </a:p>
          <a:p>
            <a:endParaRPr lang="en-US" sz="2800" dirty="0"/>
          </a:p>
          <a:p>
            <a:endParaRPr lang="en-US" sz="2800" dirty="0"/>
          </a:p>
          <a:p>
            <a:r>
              <a:rPr lang="en-US" sz="2800" dirty="0"/>
              <a:t>That is, the universally quantified sentence is equivalent to asserting the following five sentences:</a:t>
            </a:r>
          </a:p>
          <a:p>
            <a:endParaRPr lang="en-US" sz="2800" dirty="0"/>
          </a:p>
        </p:txBody>
      </p:sp>
      <p:cxnSp>
        <p:nvCxnSpPr>
          <p:cNvPr id="5" name="Straight Connector 4">
            <a:extLst>
              <a:ext uri="{FF2B5EF4-FFF2-40B4-BE49-F238E27FC236}">
                <a16:creationId xmlns:a16="http://schemas.microsoft.com/office/drawing/2014/main" id="{5181B3EB-F1D4-478C-4F5B-9C1F32BB7576}"/>
              </a:ext>
            </a:extLst>
          </p:cNvPr>
          <p:cNvCxnSpPr/>
          <p:nvPr/>
        </p:nvCxnSpPr>
        <p:spPr>
          <a:xfrm>
            <a:off x="3962399" y="2288178"/>
            <a:ext cx="0" cy="237744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6E2652A-B13B-D4BA-5C22-63362A35FB53}"/>
              </a:ext>
            </a:extLst>
          </p:cNvPr>
          <p:cNvSpPr txBox="1"/>
          <p:nvPr/>
        </p:nvSpPr>
        <p:spPr>
          <a:xfrm>
            <a:off x="4210596" y="1724739"/>
            <a:ext cx="8294910" cy="3539430"/>
          </a:xfrm>
          <a:prstGeom prst="rect">
            <a:avLst/>
          </a:prstGeom>
          <a:noFill/>
        </p:spPr>
        <p:txBody>
          <a:bodyPr wrap="square" rtlCol="0">
            <a:spAutoFit/>
          </a:bodyPr>
          <a:lstStyle/>
          <a:p>
            <a:r>
              <a:rPr lang="en-US" sz="2800" dirty="0"/>
              <a:t>Richard the Lionheart is a king ⇒ Richard the Lionheart is a person.</a:t>
            </a:r>
          </a:p>
          <a:p>
            <a:r>
              <a:rPr lang="en-US" sz="2800" dirty="0"/>
              <a:t>King John is a king ⇒ King John is a person.</a:t>
            </a:r>
          </a:p>
          <a:p>
            <a:r>
              <a:rPr lang="en-US" sz="2800" dirty="0"/>
              <a:t>Richard’s left leg is a king ⇒ Richard’s left leg is a person.</a:t>
            </a:r>
          </a:p>
          <a:p>
            <a:r>
              <a:rPr lang="en-US" sz="2800" dirty="0"/>
              <a:t>John’s left leg is a king ⇒ John’s left leg is a person.</a:t>
            </a:r>
          </a:p>
          <a:p>
            <a:r>
              <a:rPr lang="en-US" sz="2800" dirty="0"/>
              <a:t>The crown is a king ⇒ the crown is a person</a:t>
            </a:r>
          </a:p>
          <a:p>
            <a:endParaRPr lang="en-US" sz="2800" dirty="0"/>
          </a:p>
        </p:txBody>
      </p:sp>
    </p:spTree>
    <p:extLst>
      <p:ext uri="{BB962C8B-B14F-4D97-AF65-F5344CB8AC3E}">
        <p14:creationId xmlns:p14="http://schemas.microsoft.com/office/powerpoint/2010/main" val="110319510"/>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7865AB-1E3B-B101-E99F-F1A96162837A}"/>
              </a:ext>
            </a:extLst>
          </p:cNvPr>
          <p:cNvSpPr txBox="1"/>
          <p:nvPr/>
        </p:nvSpPr>
        <p:spPr>
          <a:xfrm>
            <a:off x="357051" y="445701"/>
            <a:ext cx="11425646" cy="6124754"/>
          </a:xfrm>
          <a:prstGeom prst="rect">
            <a:avLst/>
          </a:prstGeom>
          <a:noFill/>
        </p:spPr>
        <p:txBody>
          <a:bodyPr wrap="square">
            <a:spAutoFit/>
          </a:bodyPr>
          <a:lstStyle/>
          <a:p>
            <a:endParaRPr lang="en-US" sz="2800" dirty="0"/>
          </a:p>
          <a:p>
            <a:endParaRPr lang="en-US" sz="2800" dirty="0"/>
          </a:p>
          <a:p>
            <a:r>
              <a:rPr lang="en-US" sz="2800" dirty="0"/>
              <a:t>The universally quantified sentence </a:t>
            </a:r>
            <a:r>
              <a:rPr lang="en-US" sz="2800" b="1" dirty="0"/>
              <a:t>∀ x King(x) ⇒ Person(x) is true in the original model if the sentence King(x) ⇒ Person(x) is true under each of the five extended interpretations.  </a:t>
            </a:r>
          </a:p>
          <a:p>
            <a:endParaRPr lang="en-US" sz="2800" dirty="0"/>
          </a:p>
          <a:p>
            <a:r>
              <a:rPr lang="en-US" sz="2800" dirty="0"/>
              <a:t>By </a:t>
            </a:r>
            <a:r>
              <a:rPr lang="en-US" sz="2800" b="1" dirty="0"/>
              <a:t>asserting the universally quantified sentence</a:t>
            </a:r>
            <a:r>
              <a:rPr lang="en-US" sz="2800" dirty="0"/>
              <a:t>, which is equivalent to</a:t>
            </a:r>
          </a:p>
          <a:p>
            <a:endParaRPr lang="en-US" sz="2800" dirty="0"/>
          </a:p>
          <a:p>
            <a:r>
              <a:rPr lang="en-US" sz="2800" dirty="0"/>
              <a:t> </a:t>
            </a:r>
          </a:p>
          <a:p>
            <a:pPr marL="457200" indent="-457200">
              <a:buFont typeface="Arial" panose="020B0604020202020204" pitchFamily="34" charset="0"/>
              <a:buChar char="•"/>
            </a:pPr>
            <a:r>
              <a:rPr lang="en-US" sz="2800" dirty="0"/>
              <a:t>asserting a whole list of individual implications,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we </a:t>
            </a:r>
            <a:r>
              <a:rPr lang="en-US" sz="2800" b="1" dirty="0"/>
              <a:t>end up asserting the conclusion of the rule just for those objects for whom the premise is true and saying nothing at all about those individuals for whom the premise is false</a:t>
            </a:r>
            <a:endParaRPr lang="en-IN" sz="2800" b="1" dirty="0"/>
          </a:p>
        </p:txBody>
      </p:sp>
    </p:spTree>
    <p:extLst>
      <p:ext uri="{BB962C8B-B14F-4D97-AF65-F5344CB8AC3E}">
        <p14:creationId xmlns:p14="http://schemas.microsoft.com/office/powerpoint/2010/main" val="211635670"/>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8C8261-593A-F5E6-CF65-2A67CE570C33}"/>
              </a:ext>
            </a:extLst>
          </p:cNvPr>
          <p:cNvSpPr txBox="1"/>
          <p:nvPr/>
        </p:nvSpPr>
        <p:spPr>
          <a:xfrm>
            <a:off x="296091" y="1012954"/>
            <a:ext cx="11207932" cy="4832092"/>
          </a:xfrm>
          <a:prstGeom prst="rect">
            <a:avLst/>
          </a:prstGeom>
          <a:noFill/>
        </p:spPr>
        <p:txBody>
          <a:bodyPr wrap="square">
            <a:spAutoFit/>
          </a:bodyPr>
          <a:lstStyle/>
          <a:p>
            <a:r>
              <a:rPr lang="en-IN" sz="2800" dirty="0"/>
              <a:t>Existential quantification (∃)</a:t>
            </a:r>
          </a:p>
          <a:p>
            <a:endParaRPr lang="en-IN" sz="2800" dirty="0"/>
          </a:p>
          <a:p>
            <a:r>
              <a:rPr lang="en-US" sz="2800" dirty="0"/>
              <a:t>Universal quantification makes statements about every object. </a:t>
            </a:r>
          </a:p>
          <a:p>
            <a:endParaRPr lang="en-US" sz="2800" dirty="0"/>
          </a:p>
          <a:p>
            <a:r>
              <a:rPr lang="en-US" sz="2800" dirty="0"/>
              <a:t>Similarly, </a:t>
            </a:r>
            <a:r>
              <a:rPr lang="en-US" sz="2800" b="1" dirty="0"/>
              <a:t>we can make a statement about some object in the universe </a:t>
            </a:r>
            <a:r>
              <a:rPr lang="en-US" sz="2800" dirty="0"/>
              <a:t>without naming it, by using an existential quantifier.</a:t>
            </a:r>
          </a:p>
          <a:p>
            <a:endParaRPr lang="en-US" sz="2800" dirty="0"/>
          </a:p>
          <a:p>
            <a:r>
              <a:rPr lang="en-US" sz="2800" dirty="0"/>
              <a:t>To say, for example, </a:t>
            </a:r>
            <a:r>
              <a:rPr lang="en-US" sz="2800" b="1" dirty="0"/>
              <a:t>that King John has a crown on his head, we write</a:t>
            </a:r>
          </a:p>
          <a:p>
            <a:r>
              <a:rPr lang="en-US" sz="2800" b="1" dirty="0"/>
              <a:t>∃ x Crown(x) ∧ </a:t>
            </a:r>
            <a:r>
              <a:rPr lang="en-US" sz="2800" b="1" dirty="0" err="1"/>
              <a:t>OnHead</a:t>
            </a:r>
            <a:r>
              <a:rPr lang="en-US" sz="2800" b="1" dirty="0"/>
              <a:t>(x, John) .</a:t>
            </a:r>
          </a:p>
          <a:p>
            <a:endParaRPr lang="en-US" sz="2800" dirty="0"/>
          </a:p>
          <a:p>
            <a:r>
              <a:rPr lang="en-US" sz="2800" dirty="0"/>
              <a:t>∃x is pronounced “There exists an x such that ...” or “For some x...”.</a:t>
            </a:r>
          </a:p>
        </p:txBody>
      </p:sp>
    </p:spTree>
    <p:extLst>
      <p:ext uri="{BB962C8B-B14F-4D97-AF65-F5344CB8AC3E}">
        <p14:creationId xmlns:p14="http://schemas.microsoft.com/office/powerpoint/2010/main" val="1060620775"/>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9C2B7E-56FF-1D74-39CA-D27EB0277C94}"/>
              </a:ext>
            </a:extLst>
          </p:cNvPr>
          <p:cNvSpPr txBox="1"/>
          <p:nvPr/>
        </p:nvSpPr>
        <p:spPr>
          <a:xfrm>
            <a:off x="-1" y="0"/>
            <a:ext cx="11878491" cy="6555641"/>
          </a:xfrm>
          <a:prstGeom prst="rect">
            <a:avLst/>
          </a:prstGeom>
          <a:noFill/>
        </p:spPr>
        <p:txBody>
          <a:bodyPr wrap="square">
            <a:spAutoFit/>
          </a:bodyPr>
          <a:lstStyle/>
          <a:p>
            <a:r>
              <a:rPr lang="en-US" sz="2800" dirty="0"/>
              <a:t>Intuitively, the sentence </a:t>
            </a:r>
            <a:r>
              <a:rPr lang="en-US" sz="2800" b="1" dirty="0"/>
              <a:t>∃ x P says that P is true for at least one object x. </a:t>
            </a:r>
          </a:p>
          <a:p>
            <a:endParaRPr lang="en-US" sz="2800" b="1" dirty="0"/>
          </a:p>
          <a:p>
            <a:r>
              <a:rPr lang="en-US" sz="2800" dirty="0"/>
              <a:t>More precisely, </a:t>
            </a:r>
            <a:r>
              <a:rPr lang="en-US" sz="2800" b="1" dirty="0"/>
              <a:t>∃ x P is true in a given model if P is true in at least one extended interpretation that assigns x to a domain element. </a:t>
            </a:r>
          </a:p>
          <a:p>
            <a:endParaRPr lang="en-US" sz="2800" b="1" dirty="0"/>
          </a:p>
          <a:p>
            <a:r>
              <a:rPr lang="en-US" sz="2800" dirty="0"/>
              <a:t>That is, at least one of the following is true:</a:t>
            </a:r>
          </a:p>
          <a:p>
            <a:endParaRPr lang="en-US" sz="2800" dirty="0"/>
          </a:p>
          <a:p>
            <a:r>
              <a:rPr lang="en-US" sz="2800" dirty="0"/>
              <a:t>Richard the Lionheart is a crown ∧ Richard the Lionheart is on John’s head;</a:t>
            </a:r>
          </a:p>
          <a:p>
            <a:r>
              <a:rPr lang="en-US" sz="2800" dirty="0"/>
              <a:t>King John is a crown ∧ King John is on John’s head;</a:t>
            </a:r>
          </a:p>
          <a:p>
            <a:r>
              <a:rPr lang="en-US" sz="2800" dirty="0"/>
              <a:t>Richard’s left leg is a crown ∧ Richard’s left leg is on John’s head;</a:t>
            </a:r>
          </a:p>
          <a:p>
            <a:r>
              <a:rPr lang="en-US" sz="2800" dirty="0"/>
              <a:t>John’s left leg is a crown ∧ John’s left leg is on John’s head;</a:t>
            </a:r>
          </a:p>
          <a:p>
            <a:r>
              <a:rPr lang="en-US" sz="2800" dirty="0"/>
              <a:t>The crown is a crown ∧ the crown is on John’s head.</a:t>
            </a:r>
          </a:p>
          <a:p>
            <a:endParaRPr lang="en-US" sz="2800" dirty="0"/>
          </a:p>
          <a:p>
            <a:r>
              <a:rPr lang="en-US" sz="2800" b="1" dirty="0"/>
              <a:t>The fifth assertion is true in the model, so the original existentially quantified sentence is true in the model.</a:t>
            </a:r>
          </a:p>
        </p:txBody>
      </p:sp>
    </p:spTree>
    <p:extLst>
      <p:ext uri="{BB962C8B-B14F-4D97-AF65-F5344CB8AC3E}">
        <p14:creationId xmlns:p14="http://schemas.microsoft.com/office/powerpoint/2010/main" val="4019015757"/>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07EFD5-7EC2-BFFF-306C-44A27FD4675B}"/>
              </a:ext>
            </a:extLst>
          </p:cNvPr>
          <p:cNvSpPr txBox="1"/>
          <p:nvPr/>
        </p:nvSpPr>
        <p:spPr>
          <a:xfrm>
            <a:off x="165462" y="163677"/>
            <a:ext cx="11930743" cy="6555641"/>
          </a:xfrm>
          <a:prstGeom prst="rect">
            <a:avLst/>
          </a:prstGeom>
          <a:noFill/>
        </p:spPr>
        <p:txBody>
          <a:bodyPr wrap="square">
            <a:spAutoFit/>
          </a:bodyPr>
          <a:lstStyle/>
          <a:p>
            <a:r>
              <a:rPr lang="en-IN" sz="2800" dirty="0"/>
              <a:t>Nested quantifiers</a:t>
            </a:r>
          </a:p>
          <a:p>
            <a:endParaRPr lang="en-IN" sz="2800" dirty="0"/>
          </a:p>
          <a:p>
            <a:r>
              <a:rPr lang="en-US" sz="2800" dirty="0"/>
              <a:t>Want to express more complex sentences using multiple quantifiers.</a:t>
            </a:r>
          </a:p>
          <a:p>
            <a:endParaRPr lang="en-US" sz="2800" dirty="0"/>
          </a:p>
          <a:p>
            <a:r>
              <a:rPr lang="en-US" sz="2800" dirty="0"/>
              <a:t> The simplest case is where the quantifiers are of the same type.</a:t>
            </a:r>
          </a:p>
          <a:p>
            <a:endParaRPr lang="en-US" sz="2800" dirty="0"/>
          </a:p>
          <a:p>
            <a:r>
              <a:rPr lang="en-US" sz="2800" dirty="0"/>
              <a:t> For example,</a:t>
            </a:r>
          </a:p>
          <a:p>
            <a:endParaRPr lang="en-US" sz="2800" dirty="0"/>
          </a:p>
          <a:p>
            <a:r>
              <a:rPr lang="en-US" sz="2800" dirty="0"/>
              <a:t> “Brothers are siblings” can be written as</a:t>
            </a:r>
          </a:p>
          <a:p>
            <a:endParaRPr lang="en-US" sz="2800" dirty="0"/>
          </a:p>
          <a:p>
            <a:r>
              <a:rPr lang="en-US" sz="2800" dirty="0"/>
              <a:t>∀ x ∀ y Brother (x, y) ⇒ Sibling(x, y) .</a:t>
            </a:r>
          </a:p>
          <a:p>
            <a:endParaRPr lang="en-US" sz="2800" dirty="0"/>
          </a:p>
          <a:p>
            <a:r>
              <a:rPr lang="en-US" sz="2800" dirty="0"/>
              <a:t>siblinghood is a symmetric relationship, we can write </a:t>
            </a:r>
          </a:p>
          <a:p>
            <a:endParaRPr lang="en-US" sz="2800" dirty="0"/>
          </a:p>
          <a:p>
            <a:r>
              <a:rPr lang="en-US" sz="2800" dirty="0"/>
              <a:t>∀ x, y Sibling(x, y) ⇔ Sibling(y, x) .</a:t>
            </a:r>
            <a:endParaRPr lang="en-IN" sz="2800" dirty="0"/>
          </a:p>
        </p:txBody>
      </p:sp>
    </p:spTree>
    <p:extLst>
      <p:ext uri="{BB962C8B-B14F-4D97-AF65-F5344CB8AC3E}">
        <p14:creationId xmlns:p14="http://schemas.microsoft.com/office/powerpoint/2010/main" val="233637786"/>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10E522-33A4-8398-8400-7C6487E28340}"/>
              </a:ext>
            </a:extLst>
          </p:cNvPr>
          <p:cNvSpPr txBox="1"/>
          <p:nvPr/>
        </p:nvSpPr>
        <p:spPr>
          <a:xfrm>
            <a:off x="95794" y="0"/>
            <a:ext cx="11826241" cy="6986528"/>
          </a:xfrm>
          <a:prstGeom prst="rect">
            <a:avLst/>
          </a:prstGeom>
          <a:noFill/>
        </p:spPr>
        <p:txBody>
          <a:bodyPr wrap="square">
            <a:spAutoFit/>
          </a:bodyPr>
          <a:lstStyle/>
          <a:p>
            <a:r>
              <a:rPr lang="en-US" sz="2800" dirty="0"/>
              <a:t>In other cases we will have mixtures.</a:t>
            </a:r>
          </a:p>
          <a:p>
            <a:endParaRPr lang="en-US" sz="2800" dirty="0"/>
          </a:p>
          <a:p>
            <a:r>
              <a:rPr lang="en-US" sz="2800" dirty="0"/>
              <a:t> </a:t>
            </a:r>
            <a:r>
              <a:rPr lang="en-US" sz="2800" b="1" dirty="0"/>
              <a:t>“Everybody loves somebody</a:t>
            </a:r>
            <a:r>
              <a:rPr lang="en-US" sz="2800" dirty="0"/>
              <a:t>” means that for every person, there is someone that person loves:                        </a:t>
            </a:r>
            <a:r>
              <a:rPr lang="en-US" sz="2800" b="1" dirty="0"/>
              <a:t>∀ x ∃ y Loves(x, y) .</a:t>
            </a:r>
          </a:p>
          <a:p>
            <a:endParaRPr lang="en-US" sz="2800" dirty="0"/>
          </a:p>
          <a:p>
            <a:r>
              <a:rPr lang="en-US" sz="2800" dirty="0"/>
              <a:t>On the other hand, to say “</a:t>
            </a:r>
            <a:r>
              <a:rPr lang="en-US" sz="2800" b="1" dirty="0"/>
              <a:t>There is someone who is loved by everyone</a:t>
            </a:r>
            <a:r>
              <a:rPr lang="en-US" sz="2800" dirty="0"/>
              <a:t>,” we write      </a:t>
            </a:r>
            <a:r>
              <a:rPr lang="en-US" sz="2800" b="1" dirty="0"/>
              <a:t>∃ y ∀ x Loves(x, y) .</a:t>
            </a:r>
          </a:p>
          <a:p>
            <a:r>
              <a:rPr lang="en-US" sz="2800" dirty="0"/>
              <a:t>The </a:t>
            </a:r>
            <a:r>
              <a:rPr lang="en-US" sz="2800" b="1" dirty="0"/>
              <a:t>order of quantification is therefore very important.</a:t>
            </a:r>
          </a:p>
          <a:p>
            <a:endParaRPr lang="en-US" sz="2800" b="1" dirty="0"/>
          </a:p>
          <a:p>
            <a:r>
              <a:rPr lang="en-US" sz="2800" dirty="0"/>
              <a:t> It becomes clearer if we insert parentheses. </a:t>
            </a:r>
          </a:p>
          <a:p>
            <a:endParaRPr lang="en-US" sz="2800" dirty="0"/>
          </a:p>
          <a:p>
            <a:r>
              <a:rPr lang="en-US" sz="2800" b="1" dirty="0"/>
              <a:t>∀ x (∃ y Loves(x, y))</a:t>
            </a:r>
            <a:r>
              <a:rPr lang="en-US" sz="2800" dirty="0"/>
              <a:t> says that </a:t>
            </a:r>
            <a:r>
              <a:rPr lang="en-US" sz="2800" b="1" dirty="0"/>
              <a:t>everyone has a particular property, namely, the property that they love someone. </a:t>
            </a:r>
          </a:p>
          <a:p>
            <a:endParaRPr lang="en-US" sz="2800" dirty="0"/>
          </a:p>
          <a:p>
            <a:r>
              <a:rPr lang="en-US" sz="2800" dirty="0"/>
              <a:t>On the other hand, </a:t>
            </a:r>
            <a:r>
              <a:rPr lang="en-US" sz="2800" b="1" dirty="0"/>
              <a:t>∃ y (∀ x Loves(x, y)) says that someone in the world has a particular property, namely the property of being loved by everybody</a:t>
            </a:r>
            <a:endParaRPr lang="en-IN" sz="2800" b="1" dirty="0"/>
          </a:p>
        </p:txBody>
      </p:sp>
    </p:spTree>
    <p:extLst>
      <p:ext uri="{BB962C8B-B14F-4D97-AF65-F5344CB8AC3E}">
        <p14:creationId xmlns:p14="http://schemas.microsoft.com/office/powerpoint/2010/main" val="3766316251"/>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75E6E6-6FF5-7169-7C5C-215760E67BD9}"/>
              </a:ext>
            </a:extLst>
          </p:cNvPr>
          <p:cNvSpPr txBox="1"/>
          <p:nvPr/>
        </p:nvSpPr>
        <p:spPr>
          <a:xfrm>
            <a:off x="-60960" y="110256"/>
            <a:ext cx="11948160" cy="6124754"/>
          </a:xfrm>
          <a:prstGeom prst="rect">
            <a:avLst/>
          </a:prstGeom>
          <a:noFill/>
        </p:spPr>
        <p:txBody>
          <a:bodyPr wrap="square">
            <a:spAutoFit/>
          </a:bodyPr>
          <a:lstStyle/>
          <a:p>
            <a:r>
              <a:rPr lang="en-US" sz="2800" dirty="0"/>
              <a:t>Connections between ∀ and ∃</a:t>
            </a:r>
          </a:p>
          <a:p>
            <a:endParaRPr lang="en-US" sz="2800" dirty="0"/>
          </a:p>
          <a:p>
            <a:r>
              <a:rPr lang="en-US" sz="2800" dirty="0"/>
              <a:t>The two quantifiers are actually intimately </a:t>
            </a:r>
            <a:r>
              <a:rPr lang="en-US" sz="2800" b="1" dirty="0"/>
              <a:t>connected with each other, through negation. </a:t>
            </a:r>
          </a:p>
          <a:p>
            <a:endParaRPr lang="en-US" sz="2800" dirty="0"/>
          </a:p>
          <a:p>
            <a:r>
              <a:rPr lang="en-US" sz="2800" b="1" dirty="0"/>
              <a:t>Asserting that everyone dislikes parsnips is the same as asserting there does not exist someone who likes them, and vice versa:</a:t>
            </a:r>
          </a:p>
          <a:p>
            <a:endParaRPr lang="en-US" sz="2800" dirty="0"/>
          </a:p>
          <a:p>
            <a:r>
              <a:rPr lang="en-US" sz="2800" dirty="0"/>
              <a:t>∀ x ¬Likes(</a:t>
            </a:r>
            <a:r>
              <a:rPr lang="en-US" sz="2800" dirty="0" err="1"/>
              <a:t>x,Parsnips</a:t>
            </a:r>
            <a:r>
              <a:rPr lang="en-US" sz="2800" dirty="0"/>
              <a:t> ) is equivalent to ¬∃ x Likes(</a:t>
            </a:r>
            <a:r>
              <a:rPr lang="en-US" sz="2800" dirty="0" err="1"/>
              <a:t>x,Parsnips</a:t>
            </a:r>
            <a:r>
              <a:rPr lang="en-US" sz="2800" dirty="0"/>
              <a:t>) .</a:t>
            </a:r>
          </a:p>
          <a:p>
            <a:endParaRPr lang="en-US" sz="2800" dirty="0"/>
          </a:p>
          <a:p>
            <a:r>
              <a:rPr lang="en-US" sz="2800" dirty="0"/>
              <a:t>We can go one step further: </a:t>
            </a:r>
            <a:r>
              <a:rPr lang="en-US" sz="2800" b="1" dirty="0"/>
              <a:t>“Everyone likes ice cream” means that there is no one who does not like ice cream:</a:t>
            </a:r>
          </a:p>
          <a:p>
            <a:endParaRPr lang="en-US" sz="2800" dirty="0"/>
          </a:p>
          <a:p>
            <a:r>
              <a:rPr lang="en-US" sz="2800" dirty="0"/>
              <a:t>∀ x Likes(</a:t>
            </a:r>
            <a:r>
              <a:rPr lang="en-US" sz="2800" dirty="0" err="1"/>
              <a:t>x,IceCream</a:t>
            </a:r>
            <a:r>
              <a:rPr lang="en-US" sz="2800" dirty="0"/>
              <a:t>) is equivalent to ¬∃ x ¬Likes(</a:t>
            </a:r>
            <a:r>
              <a:rPr lang="en-US" sz="2800" dirty="0" err="1"/>
              <a:t>x,IceCream</a:t>
            </a:r>
            <a:r>
              <a:rPr lang="en-US" sz="2800" dirty="0"/>
              <a:t>) .</a:t>
            </a:r>
            <a:endParaRPr lang="en-IN" sz="2800" dirty="0"/>
          </a:p>
        </p:txBody>
      </p:sp>
    </p:spTree>
    <p:extLst>
      <p:ext uri="{BB962C8B-B14F-4D97-AF65-F5344CB8AC3E}">
        <p14:creationId xmlns:p14="http://schemas.microsoft.com/office/powerpoint/2010/main" val="1942757969"/>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E533A2-4911-B95D-F27F-CA3AFCF6F1BF}"/>
              </a:ext>
            </a:extLst>
          </p:cNvPr>
          <p:cNvPicPr>
            <a:picLocks noChangeAspect="1"/>
          </p:cNvPicPr>
          <p:nvPr/>
        </p:nvPicPr>
        <p:blipFill>
          <a:blip r:embed="rId2"/>
          <a:stretch>
            <a:fillRect/>
          </a:stretch>
        </p:blipFill>
        <p:spPr>
          <a:xfrm>
            <a:off x="114409" y="827617"/>
            <a:ext cx="11598620" cy="4293023"/>
          </a:xfrm>
          <a:prstGeom prst="rect">
            <a:avLst/>
          </a:prstGeom>
        </p:spPr>
      </p:pic>
    </p:spTree>
    <p:extLst>
      <p:ext uri="{BB962C8B-B14F-4D97-AF65-F5344CB8AC3E}">
        <p14:creationId xmlns:p14="http://schemas.microsoft.com/office/powerpoint/2010/main" val="1169760080"/>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D288EA-B6A9-C065-E7C3-4EB4870122E1}"/>
              </a:ext>
            </a:extLst>
          </p:cNvPr>
          <p:cNvSpPr txBox="1"/>
          <p:nvPr/>
        </p:nvSpPr>
        <p:spPr>
          <a:xfrm>
            <a:off x="-1" y="147098"/>
            <a:ext cx="11808823" cy="6555641"/>
          </a:xfrm>
          <a:prstGeom prst="rect">
            <a:avLst/>
          </a:prstGeom>
          <a:noFill/>
        </p:spPr>
        <p:txBody>
          <a:bodyPr wrap="square">
            <a:spAutoFit/>
          </a:bodyPr>
          <a:lstStyle/>
          <a:p>
            <a:r>
              <a:rPr lang="en-US" sz="2800" dirty="0"/>
              <a:t>Equality </a:t>
            </a:r>
          </a:p>
          <a:p>
            <a:endParaRPr lang="en-US" sz="2800" dirty="0"/>
          </a:p>
          <a:p>
            <a:r>
              <a:rPr lang="en-US" sz="2800" dirty="0"/>
              <a:t>First-order logic includes one more way to make atomic sentences</a:t>
            </a:r>
          </a:p>
          <a:p>
            <a:endParaRPr lang="en-US" sz="2800" dirty="0"/>
          </a:p>
          <a:p>
            <a:r>
              <a:rPr lang="en-US" sz="2800" dirty="0"/>
              <a:t>We can use the </a:t>
            </a:r>
            <a:r>
              <a:rPr lang="en-US" sz="2800" b="1" dirty="0"/>
              <a:t>equality symbol</a:t>
            </a:r>
            <a:r>
              <a:rPr lang="en-US" sz="2800" dirty="0"/>
              <a:t> to signify </a:t>
            </a:r>
            <a:r>
              <a:rPr lang="en-US" sz="2800" b="1" dirty="0"/>
              <a:t>that two terms refer to the same object.</a:t>
            </a:r>
          </a:p>
          <a:p>
            <a:endParaRPr lang="en-US" sz="2800" dirty="0"/>
          </a:p>
          <a:p>
            <a:r>
              <a:rPr lang="en-US" sz="2800" b="1" dirty="0"/>
              <a:t>Father (John) = Henry           says that the object referred to by Father (John) and the object referred to by Henry are the same</a:t>
            </a:r>
            <a:r>
              <a:rPr lang="en-US" sz="2800" dirty="0"/>
              <a:t>.</a:t>
            </a:r>
          </a:p>
          <a:p>
            <a:endParaRPr lang="en-US" sz="2800" dirty="0"/>
          </a:p>
          <a:p>
            <a:r>
              <a:rPr lang="en-US" sz="2800" dirty="0"/>
              <a:t>Equality can also be </a:t>
            </a:r>
            <a:r>
              <a:rPr lang="en-US" sz="2800" b="1" dirty="0"/>
              <a:t>used with negation to insist that two terms are not the same object. </a:t>
            </a:r>
          </a:p>
          <a:p>
            <a:endParaRPr lang="en-US" sz="2800" dirty="0"/>
          </a:p>
          <a:p>
            <a:r>
              <a:rPr lang="en-US" sz="2800" dirty="0"/>
              <a:t>To say that </a:t>
            </a:r>
            <a:r>
              <a:rPr lang="en-US" sz="2800" b="1" dirty="0"/>
              <a:t>Richard has at least two brothers, we would write </a:t>
            </a:r>
          </a:p>
          <a:p>
            <a:r>
              <a:rPr lang="en-US" sz="2800" b="1" dirty="0"/>
              <a:t>∃ x, y Brother (x, Richard) ∧ Brother (y, Richard) ∧ ¬(x = y) .</a:t>
            </a:r>
            <a:endParaRPr lang="en-IN" sz="2800" b="1" dirty="0"/>
          </a:p>
        </p:txBody>
      </p:sp>
    </p:spTree>
    <p:extLst>
      <p:ext uri="{BB962C8B-B14F-4D97-AF65-F5344CB8AC3E}">
        <p14:creationId xmlns:p14="http://schemas.microsoft.com/office/powerpoint/2010/main" val="35189572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408496"/>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0DC729-06A4-5754-755D-B119A5C1AB16}"/>
              </a:ext>
            </a:extLst>
          </p:cNvPr>
          <p:cNvSpPr txBox="1"/>
          <p:nvPr/>
        </p:nvSpPr>
        <p:spPr>
          <a:xfrm>
            <a:off x="121919" y="383572"/>
            <a:ext cx="12183291" cy="6555641"/>
          </a:xfrm>
          <a:prstGeom prst="rect">
            <a:avLst/>
          </a:prstGeom>
          <a:noFill/>
        </p:spPr>
        <p:txBody>
          <a:bodyPr wrap="square">
            <a:spAutoFit/>
          </a:bodyPr>
          <a:lstStyle/>
          <a:p>
            <a:r>
              <a:rPr lang="en-US" sz="2800" dirty="0"/>
              <a:t>Suppose that we believe that Richard has two brothers, John and Geoffrey.</a:t>
            </a:r>
          </a:p>
          <a:p>
            <a:endParaRPr lang="en-US" sz="2800" dirty="0"/>
          </a:p>
          <a:p>
            <a:r>
              <a:rPr lang="en-US" sz="2800" dirty="0"/>
              <a:t> Can we capture this state of affairs by asserting</a:t>
            </a:r>
          </a:p>
          <a:p>
            <a:r>
              <a:rPr lang="en-US" sz="2800" dirty="0"/>
              <a:t>Brother (John, Richard) ∧ Brother (Geoffrey, Richard) ?             Not quite.</a:t>
            </a:r>
          </a:p>
          <a:p>
            <a:r>
              <a:rPr lang="en-US" sz="2800" dirty="0"/>
              <a:t> </a:t>
            </a:r>
          </a:p>
          <a:p>
            <a:r>
              <a:rPr lang="en-US" sz="2800" dirty="0"/>
              <a:t>First, </a:t>
            </a:r>
            <a:r>
              <a:rPr lang="en-US" sz="2800" b="1" dirty="0"/>
              <a:t>this assertion is true in a model where Richard has only one brother— we need to add John ≠Geoffrey. </a:t>
            </a:r>
          </a:p>
          <a:p>
            <a:endParaRPr lang="en-US" sz="2800" dirty="0"/>
          </a:p>
          <a:p>
            <a:r>
              <a:rPr lang="en-US" sz="2800" dirty="0"/>
              <a:t>Second, </a:t>
            </a:r>
            <a:r>
              <a:rPr lang="en-US" sz="2800" b="1" dirty="0"/>
              <a:t>the sentence doesn’t rule out models in which Richard has many more brothers besides John and Geoffrey</a:t>
            </a:r>
            <a:r>
              <a:rPr lang="en-US" sz="2800" dirty="0"/>
              <a:t>. </a:t>
            </a:r>
          </a:p>
          <a:p>
            <a:endParaRPr lang="en-US" sz="2800" dirty="0"/>
          </a:p>
          <a:p>
            <a:r>
              <a:rPr lang="en-US" sz="2800" dirty="0"/>
              <a:t>Thus, the correct translation of “Richard’s brothers are John and Geoffrey” is as follows:</a:t>
            </a:r>
          </a:p>
          <a:p>
            <a:r>
              <a:rPr lang="en-US" sz="2800" dirty="0"/>
              <a:t>Brother (John, Richard) ∧ Brother (Geoffrey, Richard) ∧ John ≠ Geoffrey</a:t>
            </a:r>
          </a:p>
          <a:p>
            <a:r>
              <a:rPr lang="en-US" sz="2800" dirty="0"/>
              <a:t>∧ ∀ x Brother (x, Richard) ⇒ (x = John ∨ x = Geoffrey) .</a:t>
            </a:r>
            <a:endParaRPr lang="en-IN" sz="2800" dirty="0"/>
          </a:p>
        </p:txBody>
      </p:sp>
      <p:cxnSp>
        <p:nvCxnSpPr>
          <p:cNvPr id="5" name="Straight Connector 4">
            <a:extLst>
              <a:ext uri="{FF2B5EF4-FFF2-40B4-BE49-F238E27FC236}">
                <a16:creationId xmlns:a16="http://schemas.microsoft.com/office/drawing/2014/main" id="{3FF91694-5E66-FFAF-A6BB-92189EFF0396}"/>
              </a:ext>
            </a:extLst>
          </p:cNvPr>
          <p:cNvCxnSpPr/>
          <p:nvPr/>
        </p:nvCxnSpPr>
        <p:spPr>
          <a:xfrm flipH="1">
            <a:off x="9178834" y="2394857"/>
            <a:ext cx="191589" cy="18288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555919"/>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D49CEB-B39C-5548-9640-B681F411AD56}"/>
              </a:ext>
            </a:extLst>
          </p:cNvPr>
          <p:cNvSpPr txBox="1"/>
          <p:nvPr/>
        </p:nvSpPr>
        <p:spPr>
          <a:xfrm>
            <a:off x="200297" y="558075"/>
            <a:ext cx="11573692" cy="3816429"/>
          </a:xfrm>
          <a:prstGeom prst="rect">
            <a:avLst/>
          </a:prstGeom>
          <a:noFill/>
        </p:spPr>
        <p:txBody>
          <a:bodyPr wrap="square">
            <a:spAutoFit/>
          </a:bodyPr>
          <a:lstStyle/>
          <a:p>
            <a:r>
              <a:rPr lang="en-US" sz="2800" dirty="0"/>
              <a:t>Using First Order Logic</a:t>
            </a:r>
          </a:p>
          <a:p>
            <a:endParaRPr lang="en-US" dirty="0"/>
          </a:p>
          <a:p>
            <a:r>
              <a:rPr lang="en-US" sz="2800" dirty="0"/>
              <a:t>We provide more </a:t>
            </a:r>
            <a:r>
              <a:rPr lang="en-US" sz="2800" b="1" dirty="0"/>
              <a:t>systematic representations of some simple domains</a:t>
            </a:r>
            <a:r>
              <a:rPr lang="en-US" sz="2800" dirty="0"/>
              <a:t>. </a:t>
            </a:r>
          </a:p>
          <a:p>
            <a:endParaRPr lang="en-US" sz="2800" dirty="0"/>
          </a:p>
          <a:p>
            <a:r>
              <a:rPr lang="en-US" sz="2800" dirty="0"/>
              <a:t>In knowledge representation, </a:t>
            </a:r>
            <a:r>
              <a:rPr lang="en-US" sz="2800" b="1" dirty="0"/>
              <a:t>a domain is just some part of the world about which we wish to express some knowledge.</a:t>
            </a:r>
          </a:p>
          <a:p>
            <a:endParaRPr lang="en-US" sz="2800" dirty="0"/>
          </a:p>
          <a:p>
            <a:r>
              <a:rPr lang="en-US" sz="2800" dirty="0"/>
              <a:t>We begin with a </a:t>
            </a:r>
            <a:r>
              <a:rPr lang="en-US" sz="2800" b="1" dirty="0"/>
              <a:t>brief description of the TELL/ASK interface for first-order knowledge bases.</a:t>
            </a:r>
            <a:endParaRPr lang="en-IN" sz="2800" b="1" dirty="0"/>
          </a:p>
        </p:txBody>
      </p:sp>
    </p:spTree>
    <p:extLst>
      <p:ext uri="{BB962C8B-B14F-4D97-AF65-F5344CB8AC3E}">
        <p14:creationId xmlns:p14="http://schemas.microsoft.com/office/powerpoint/2010/main" val="260828700"/>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8D0AEB-CA69-BF51-B6E5-67120FF9C45D}"/>
              </a:ext>
            </a:extLst>
          </p:cNvPr>
          <p:cNvSpPr txBox="1"/>
          <p:nvPr/>
        </p:nvSpPr>
        <p:spPr>
          <a:xfrm>
            <a:off x="-1" y="179593"/>
            <a:ext cx="11686903" cy="6555641"/>
          </a:xfrm>
          <a:prstGeom prst="rect">
            <a:avLst/>
          </a:prstGeom>
          <a:noFill/>
        </p:spPr>
        <p:txBody>
          <a:bodyPr wrap="square">
            <a:spAutoFit/>
          </a:bodyPr>
          <a:lstStyle/>
          <a:p>
            <a:r>
              <a:rPr lang="en-US" sz="2800" b="1" dirty="0"/>
              <a:t>Assertions and queries in first-order logic</a:t>
            </a:r>
          </a:p>
          <a:p>
            <a:endParaRPr lang="en-US" sz="2800" dirty="0"/>
          </a:p>
          <a:p>
            <a:r>
              <a:rPr lang="en-US" sz="2800" dirty="0"/>
              <a:t>Sentences are </a:t>
            </a:r>
            <a:r>
              <a:rPr lang="en-US" sz="2800" b="1" dirty="0"/>
              <a:t>added to a knowledge base using TELL</a:t>
            </a:r>
            <a:r>
              <a:rPr lang="en-US" sz="2800" dirty="0"/>
              <a:t>. </a:t>
            </a:r>
          </a:p>
          <a:p>
            <a:r>
              <a:rPr lang="en-US" sz="2800" dirty="0"/>
              <a:t>Such sentences are called </a:t>
            </a:r>
            <a:r>
              <a:rPr lang="en-US" sz="2800" b="1" dirty="0"/>
              <a:t>assertions.</a:t>
            </a:r>
          </a:p>
          <a:p>
            <a:endParaRPr lang="en-US" sz="2800" dirty="0"/>
          </a:p>
          <a:p>
            <a:r>
              <a:rPr lang="en-US" sz="2800" dirty="0"/>
              <a:t> For example, we can assert that </a:t>
            </a:r>
            <a:r>
              <a:rPr lang="en-US" sz="2800" b="1" dirty="0"/>
              <a:t>John is a king, Richard is a person, and all kings are persons:</a:t>
            </a:r>
          </a:p>
          <a:p>
            <a:r>
              <a:rPr lang="en-US" sz="2800" dirty="0"/>
              <a:t>TELL(KB, King(John)) .</a:t>
            </a:r>
          </a:p>
          <a:p>
            <a:r>
              <a:rPr lang="en-US" sz="2800" dirty="0"/>
              <a:t>TELL(KB, Person(Richard)) .</a:t>
            </a:r>
          </a:p>
          <a:p>
            <a:r>
              <a:rPr lang="en-US" sz="2800" dirty="0"/>
              <a:t>TELL(KB, ∀ x King(x) ⇒ Person(x)) .</a:t>
            </a:r>
          </a:p>
          <a:p>
            <a:endParaRPr lang="en-US" sz="2800" dirty="0"/>
          </a:p>
          <a:p>
            <a:r>
              <a:rPr lang="en-US" sz="2800" dirty="0"/>
              <a:t>We can ask questions of the knowledge base using ASK. For example,</a:t>
            </a:r>
          </a:p>
          <a:p>
            <a:r>
              <a:rPr lang="en-US" sz="2800" b="1" dirty="0"/>
              <a:t>ASK(KB, King(John)) </a:t>
            </a:r>
            <a:r>
              <a:rPr lang="en-US" sz="2800" dirty="0"/>
              <a:t>returns true. </a:t>
            </a:r>
          </a:p>
          <a:p>
            <a:endParaRPr lang="en-US" sz="2800" dirty="0"/>
          </a:p>
          <a:p>
            <a:r>
              <a:rPr lang="en-US" sz="2800" b="1" dirty="0"/>
              <a:t>Questions asked with ASK are called queries or goals</a:t>
            </a:r>
            <a:r>
              <a:rPr lang="en-US" sz="2800" dirty="0"/>
              <a:t>. </a:t>
            </a:r>
            <a:endParaRPr lang="en-IN" sz="2800" dirty="0"/>
          </a:p>
        </p:txBody>
      </p:sp>
    </p:spTree>
    <p:extLst>
      <p:ext uri="{BB962C8B-B14F-4D97-AF65-F5344CB8AC3E}">
        <p14:creationId xmlns:p14="http://schemas.microsoft.com/office/powerpoint/2010/main" val="283420351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805094-E754-39F4-E42A-D86066E1F31A}"/>
              </a:ext>
            </a:extLst>
          </p:cNvPr>
          <p:cNvSpPr txBox="1"/>
          <p:nvPr/>
        </p:nvSpPr>
        <p:spPr>
          <a:xfrm>
            <a:off x="78377" y="0"/>
            <a:ext cx="11878492" cy="6986528"/>
          </a:xfrm>
          <a:prstGeom prst="rect">
            <a:avLst/>
          </a:prstGeom>
          <a:noFill/>
        </p:spPr>
        <p:txBody>
          <a:bodyPr wrap="square">
            <a:spAutoFit/>
          </a:bodyPr>
          <a:lstStyle/>
          <a:p>
            <a:r>
              <a:rPr lang="en-US" sz="2800" dirty="0"/>
              <a:t>Generally speaking, any </a:t>
            </a:r>
            <a:r>
              <a:rPr lang="en-US" sz="2800" b="1" dirty="0"/>
              <a:t>query that is logically entailed by the knowledge base should be answered </a:t>
            </a:r>
            <a:r>
              <a:rPr lang="en-US" sz="2800" dirty="0"/>
              <a:t>affirmatively.</a:t>
            </a:r>
          </a:p>
          <a:p>
            <a:endParaRPr lang="en-US" sz="2800" dirty="0"/>
          </a:p>
          <a:p>
            <a:r>
              <a:rPr lang="en-US" sz="2800" dirty="0"/>
              <a:t> For example, given the two preceding assertions, the query </a:t>
            </a:r>
            <a:r>
              <a:rPr lang="en-US" sz="2800" b="1" dirty="0"/>
              <a:t>ASK(</a:t>
            </a:r>
            <a:r>
              <a:rPr lang="en-US" sz="2800" b="1" dirty="0" err="1"/>
              <a:t>KB,Person</a:t>
            </a:r>
            <a:r>
              <a:rPr lang="en-US" sz="2800" b="1" dirty="0"/>
              <a:t>(John)) </a:t>
            </a:r>
            <a:r>
              <a:rPr lang="en-US" sz="2800" dirty="0"/>
              <a:t>should also return true. </a:t>
            </a:r>
          </a:p>
          <a:p>
            <a:endParaRPr lang="en-US" sz="2800" dirty="0"/>
          </a:p>
          <a:p>
            <a:r>
              <a:rPr lang="en-US" sz="2800" dirty="0"/>
              <a:t>We can ask </a:t>
            </a:r>
            <a:r>
              <a:rPr lang="en-US" sz="2800" b="1" dirty="0"/>
              <a:t>quantified queries</a:t>
            </a:r>
            <a:r>
              <a:rPr lang="en-US" sz="2800" dirty="0"/>
              <a:t>, such </a:t>
            </a:r>
            <a:r>
              <a:rPr lang="en-US" sz="2800" b="1" dirty="0"/>
              <a:t>as    ASK(KB, ∃ x Person(x)) </a:t>
            </a:r>
          </a:p>
          <a:p>
            <a:endParaRPr lang="en-US" sz="2800" dirty="0"/>
          </a:p>
          <a:p>
            <a:r>
              <a:rPr lang="en-US" sz="2800" dirty="0"/>
              <a:t>The answer is </a:t>
            </a:r>
            <a:r>
              <a:rPr lang="en-US" sz="2800" b="1" dirty="0"/>
              <a:t>true, but this is perhaps not as helpful as we would like</a:t>
            </a:r>
          </a:p>
          <a:p>
            <a:endParaRPr lang="en-US" sz="2800" b="1" dirty="0"/>
          </a:p>
          <a:p>
            <a:r>
              <a:rPr lang="en-US" sz="2800" b="1" dirty="0"/>
              <a:t>If we want to know what value of x makes the sentence tru</a:t>
            </a:r>
            <a:r>
              <a:rPr lang="en-US" sz="2800" dirty="0"/>
              <a:t>e, we will need a different </a:t>
            </a:r>
            <a:r>
              <a:rPr lang="en-US" sz="2800" b="1" dirty="0"/>
              <a:t>function, ASKVARS</a:t>
            </a:r>
            <a:r>
              <a:rPr lang="en-US" sz="2800" dirty="0"/>
              <a:t>, which we call with</a:t>
            </a:r>
          </a:p>
          <a:p>
            <a:r>
              <a:rPr lang="en-US" sz="2800" dirty="0"/>
              <a:t>ASKVARS(</a:t>
            </a:r>
            <a:r>
              <a:rPr lang="en-US" sz="2800" dirty="0" err="1"/>
              <a:t>KB,Person</a:t>
            </a:r>
            <a:r>
              <a:rPr lang="en-US" sz="2800" dirty="0"/>
              <a:t>(x))        and which </a:t>
            </a:r>
            <a:r>
              <a:rPr lang="en-US" sz="2800" b="1" dirty="0"/>
              <a:t>yields a stream of answers</a:t>
            </a:r>
            <a:r>
              <a:rPr lang="en-US" sz="2800" dirty="0"/>
              <a:t>. </a:t>
            </a:r>
          </a:p>
          <a:p>
            <a:endParaRPr lang="en-US" sz="2800" dirty="0"/>
          </a:p>
          <a:p>
            <a:r>
              <a:rPr lang="en-US" sz="2800" dirty="0"/>
              <a:t>In this case there will be two answers: </a:t>
            </a:r>
            <a:r>
              <a:rPr lang="en-US" sz="2800" b="1" dirty="0"/>
              <a:t>{x/John} and {x/Richard}. </a:t>
            </a:r>
          </a:p>
          <a:p>
            <a:r>
              <a:rPr lang="en-US" sz="2800" i="1" dirty="0"/>
              <a:t>Such an answer is called a </a:t>
            </a:r>
            <a:r>
              <a:rPr lang="en-US" sz="2800" b="1" i="1" dirty="0"/>
              <a:t>substitution</a:t>
            </a:r>
            <a:r>
              <a:rPr lang="en-US" sz="2800" i="1" dirty="0"/>
              <a:t> or binding list</a:t>
            </a:r>
          </a:p>
        </p:txBody>
      </p:sp>
    </p:spTree>
    <p:extLst>
      <p:ext uri="{BB962C8B-B14F-4D97-AF65-F5344CB8AC3E}">
        <p14:creationId xmlns:p14="http://schemas.microsoft.com/office/powerpoint/2010/main" val="4108691341"/>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D4EC70-2E46-96E9-1D3E-031DBF08C819}"/>
              </a:ext>
            </a:extLst>
          </p:cNvPr>
          <p:cNvSpPr txBox="1"/>
          <p:nvPr/>
        </p:nvSpPr>
        <p:spPr>
          <a:xfrm>
            <a:off x="217715" y="485894"/>
            <a:ext cx="11295016" cy="5693866"/>
          </a:xfrm>
          <a:prstGeom prst="rect">
            <a:avLst/>
          </a:prstGeom>
          <a:noFill/>
        </p:spPr>
        <p:txBody>
          <a:bodyPr wrap="square">
            <a:spAutoFit/>
          </a:bodyPr>
          <a:lstStyle/>
          <a:p>
            <a:r>
              <a:rPr lang="en-IN" sz="2800" dirty="0"/>
              <a:t>The kinship domain(blood relationship)</a:t>
            </a:r>
          </a:p>
          <a:p>
            <a:endParaRPr lang="en-IN" sz="2800" dirty="0"/>
          </a:p>
          <a:p>
            <a:r>
              <a:rPr lang="en-US" sz="2800" dirty="0"/>
              <a:t>The objects in our domain are </a:t>
            </a:r>
            <a:r>
              <a:rPr lang="en-US" sz="2800" b="1" dirty="0"/>
              <a:t>people. </a:t>
            </a:r>
          </a:p>
          <a:p>
            <a:endParaRPr lang="en-US" sz="2800" b="1" dirty="0"/>
          </a:p>
          <a:p>
            <a:r>
              <a:rPr lang="en-US" sz="2800" dirty="0"/>
              <a:t>We have two </a:t>
            </a:r>
            <a:r>
              <a:rPr lang="en-US" sz="2800" b="1" dirty="0"/>
              <a:t>unary predicates, Male and Female</a:t>
            </a:r>
            <a:r>
              <a:rPr lang="en-US" sz="2800" dirty="0"/>
              <a:t>.</a:t>
            </a:r>
          </a:p>
          <a:p>
            <a:endParaRPr lang="en-US" sz="2800" dirty="0"/>
          </a:p>
          <a:p>
            <a:r>
              <a:rPr lang="en-US" sz="2800" dirty="0"/>
              <a:t> </a:t>
            </a:r>
            <a:r>
              <a:rPr lang="en-US" sz="2800" b="1" dirty="0"/>
              <a:t>Kinship relations</a:t>
            </a:r>
            <a:r>
              <a:rPr lang="en-US" sz="2800" dirty="0"/>
              <a:t>—</a:t>
            </a:r>
            <a:r>
              <a:rPr lang="en-US" sz="2800" b="1" dirty="0"/>
              <a:t>parenthood, brotherhood, marriage</a:t>
            </a:r>
            <a:r>
              <a:rPr lang="en-US" sz="2800" dirty="0"/>
              <a:t>, and so on—are </a:t>
            </a:r>
            <a:r>
              <a:rPr lang="en-US" sz="2800" b="1" dirty="0"/>
              <a:t>represented by binary predicates</a:t>
            </a:r>
            <a:r>
              <a:rPr lang="en-US" sz="2800" dirty="0"/>
              <a:t>: </a:t>
            </a:r>
            <a:r>
              <a:rPr lang="en-US" sz="2800" i="1" dirty="0"/>
              <a:t>Parent, Sibling, Brother , Sister , Child, Daughter, Son, Spouse, Wife, Husband, Grandparent, Grandchild , Cousin, Aunt, and Uncle. </a:t>
            </a:r>
          </a:p>
          <a:p>
            <a:endParaRPr lang="en-US" sz="2800" dirty="0"/>
          </a:p>
          <a:p>
            <a:r>
              <a:rPr lang="en-US" sz="2800" dirty="0"/>
              <a:t>We use </a:t>
            </a:r>
            <a:r>
              <a:rPr lang="en-US" sz="2800" b="1" dirty="0"/>
              <a:t>functions for Mother and Father </a:t>
            </a:r>
            <a:r>
              <a:rPr lang="en-US" sz="2800" dirty="0"/>
              <a:t>, because </a:t>
            </a:r>
            <a:r>
              <a:rPr lang="en-US" sz="2800" b="1" dirty="0"/>
              <a:t>every person has exactly one of each of these</a:t>
            </a:r>
            <a:endParaRPr lang="en-IN" sz="2800" b="1" dirty="0"/>
          </a:p>
        </p:txBody>
      </p:sp>
    </p:spTree>
    <p:extLst>
      <p:ext uri="{BB962C8B-B14F-4D97-AF65-F5344CB8AC3E}">
        <p14:creationId xmlns:p14="http://schemas.microsoft.com/office/powerpoint/2010/main" val="3947448539"/>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AF6B19-3395-7C65-0AFB-86AD0A536684}"/>
              </a:ext>
            </a:extLst>
          </p:cNvPr>
          <p:cNvSpPr txBox="1"/>
          <p:nvPr/>
        </p:nvSpPr>
        <p:spPr>
          <a:xfrm>
            <a:off x="-1" y="123153"/>
            <a:ext cx="12113623" cy="6740307"/>
          </a:xfrm>
          <a:prstGeom prst="rect">
            <a:avLst/>
          </a:prstGeom>
          <a:noFill/>
        </p:spPr>
        <p:txBody>
          <a:bodyPr wrap="square">
            <a:spAutoFit/>
          </a:bodyPr>
          <a:lstStyle/>
          <a:p>
            <a:r>
              <a:rPr lang="en-IN" sz="2400" dirty="0"/>
              <a:t>We can </a:t>
            </a:r>
            <a:r>
              <a:rPr lang="en-IN" sz="2400" b="1" dirty="0"/>
              <a:t>go through each function and predicate, writing down what we know in terms of the other symbols.</a:t>
            </a:r>
          </a:p>
          <a:p>
            <a:endParaRPr lang="en-IN" sz="2400" dirty="0"/>
          </a:p>
          <a:p>
            <a:r>
              <a:rPr lang="en-IN" sz="2400" dirty="0"/>
              <a:t> For example, </a:t>
            </a:r>
            <a:r>
              <a:rPr lang="en-IN" sz="2400" b="1" dirty="0"/>
              <a:t>one’s mother is one’s female parent</a:t>
            </a:r>
            <a:r>
              <a:rPr lang="en-IN" sz="2400" dirty="0"/>
              <a:t>:</a:t>
            </a:r>
          </a:p>
          <a:p>
            <a:r>
              <a:rPr lang="en-IN" sz="2400" dirty="0"/>
              <a:t>∀ m, c Mother (c) = m ⇔ Female(m) ∧ Parent(m, c) .</a:t>
            </a:r>
          </a:p>
          <a:p>
            <a:endParaRPr lang="en-IN" sz="2400" dirty="0"/>
          </a:p>
          <a:p>
            <a:r>
              <a:rPr lang="en-IN" sz="2400" b="1" dirty="0"/>
              <a:t>One’s husband is one’s male spouse</a:t>
            </a:r>
            <a:r>
              <a:rPr lang="en-IN" sz="2400" dirty="0"/>
              <a:t>:</a:t>
            </a:r>
          </a:p>
          <a:p>
            <a:r>
              <a:rPr lang="en-IN" sz="2400" dirty="0"/>
              <a:t>∀ w, h Husband(h, w) ⇔ Male(h) ∧ Spouse(h, w) .</a:t>
            </a:r>
          </a:p>
          <a:p>
            <a:endParaRPr lang="en-IN" sz="2400" dirty="0"/>
          </a:p>
          <a:p>
            <a:r>
              <a:rPr lang="en-IN" sz="2400" b="1" dirty="0"/>
              <a:t>Male and female are disjoint categories</a:t>
            </a:r>
            <a:r>
              <a:rPr lang="en-IN" sz="2400" dirty="0"/>
              <a:t>:</a:t>
            </a:r>
          </a:p>
          <a:p>
            <a:r>
              <a:rPr lang="en-IN" sz="2400" dirty="0"/>
              <a:t>∀ x Male(x) ⇔ ¬Female(x) .</a:t>
            </a:r>
          </a:p>
          <a:p>
            <a:endParaRPr lang="en-IN" sz="2400" dirty="0"/>
          </a:p>
          <a:p>
            <a:r>
              <a:rPr lang="en-IN" sz="2400" b="1" dirty="0"/>
              <a:t>Parent and child are inverse relations</a:t>
            </a:r>
            <a:r>
              <a:rPr lang="en-IN" sz="2400" dirty="0"/>
              <a:t>:</a:t>
            </a:r>
          </a:p>
          <a:p>
            <a:r>
              <a:rPr lang="en-IN" sz="2400" dirty="0"/>
              <a:t>∀ p, c Parent(p, c) ⇔ Child(c, p) .</a:t>
            </a:r>
          </a:p>
          <a:p>
            <a:endParaRPr lang="en-IN" sz="2400" dirty="0"/>
          </a:p>
          <a:p>
            <a:r>
              <a:rPr lang="en-IN" sz="2400" b="1" dirty="0"/>
              <a:t>A grandparent is a parent of one’s pare</a:t>
            </a:r>
            <a:r>
              <a:rPr lang="en-IN" sz="2400" dirty="0"/>
              <a:t>nt:</a:t>
            </a:r>
          </a:p>
          <a:p>
            <a:r>
              <a:rPr lang="en-IN" sz="2400" dirty="0"/>
              <a:t>∀ g, c Grandparent(g, c) ⇔ ∃ p Parent(g, p) ∧ Parent(p, c) .</a:t>
            </a:r>
          </a:p>
          <a:p>
            <a:r>
              <a:rPr lang="en-IN" sz="2400" dirty="0"/>
              <a:t>.</a:t>
            </a:r>
          </a:p>
        </p:txBody>
      </p:sp>
      <p:cxnSp>
        <p:nvCxnSpPr>
          <p:cNvPr id="5" name="Straight Connector 4">
            <a:extLst>
              <a:ext uri="{FF2B5EF4-FFF2-40B4-BE49-F238E27FC236}">
                <a16:creationId xmlns:a16="http://schemas.microsoft.com/office/drawing/2014/main" id="{75F3887F-1124-18DD-E7E0-A274C672D22F}"/>
              </a:ext>
            </a:extLst>
          </p:cNvPr>
          <p:cNvCxnSpPr>
            <a:cxnSpLocks/>
          </p:cNvCxnSpPr>
          <p:nvPr/>
        </p:nvCxnSpPr>
        <p:spPr>
          <a:xfrm>
            <a:off x="7036526" y="1915886"/>
            <a:ext cx="0" cy="2969623"/>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2FB4079-2F2C-8478-7AC4-50DDA2B046A5}"/>
              </a:ext>
            </a:extLst>
          </p:cNvPr>
          <p:cNvSpPr txBox="1"/>
          <p:nvPr/>
        </p:nvSpPr>
        <p:spPr>
          <a:xfrm>
            <a:off x="7036526" y="2194560"/>
            <a:ext cx="4894217" cy="1938992"/>
          </a:xfrm>
          <a:prstGeom prst="rect">
            <a:avLst/>
          </a:prstGeom>
          <a:noFill/>
        </p:spPr>
        <p:txBody>
          <a:bodyPr wrap="square" rtlCol="0">
            <a:spAutoFit/>
          </a:bodyPr>
          <a:lstStyle/>
          <a:p>
            <a:r>
              <a:rPr lang="en-IN" sz="2400" b="1" dirty="0"/>
              <a:t>A sibling is another child of one’s parents:</a:t>
            </a:r>
          </a:p>
          <a:p>
            <a:endParaRPr lang="en-IN" sz="2400" dirty="0"/>
          </a:p>
          <a:p>
            <a:r>
              <a:rPr lang="en-IN" sz="2400" dirty="0"/>
              <a:t>∀ x, y Sibling(x, y) ⇔ x = y ∧ ∃ p Parent(p, x) ∧ Parent(p, y)</a:t>
            </a:r>
          </a:p>
        </p:txBody>
      </p:sp>
    </p:spTree>
    <p:extLst>
      <p:ext uri="{BB962C8B-B14F-4D97-AF65-F5344CB8AC3E}">
        <p14:creationId xmlns:p14="http://schemas.microsoft.com/office/powerpoint/2010/main" val="2202735316"/>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9AAE2C-F1DF-D0B9-00C0-B4827FB3F0D6}"/>
              </a:ext>
            </a:extLst>
          </p:cNvPr>
          <p:cNvSpPr txBox="1"/>
          <p:nvPr/>
        </p:nvSpPr>
        <p:spPr>
          <a:xfrm>
            <a:off x="139337" y="138389"/>
            <a:ext cx="11364686" cy="6124754"/>
          </a:xfrm>
          <a:prstGeom prst="rect">
            <a:avLst/>
          </a:prstGeom>
          <a:noFill/>
        </p:spPr>
        <p:txBody>
          <a:bodyPr wrap="square">
            <a:spAutoFit/>
          </a:bodyPr>
          <a:lstStyle/>
          <a:p>
            <a:r>
              <a:rPr lang="en-US" sz="2800" dirty="0"/>
              <a:t>Each of </a:t>
            </a:r>
            <a:r>
              <a:rPr lang="en-US" sz="2800" b="1" dirty="0"/>
              <a:t>these sentences can be viewed as an axiom of the kinship domain</a:t>
            </a:r>
          </a:p>
          <a:p>
            <a:endParaRPr lang="en-US" sz="2800" dirty="0"/>
          </a:p>
          <a:p>
            <a:r>
              <a:rPr lang="en-US" sz="2800" dirty="0"/>
              <a:t>Our </a:t>
            </a:r>
            <a:r>
              <a:rPr lang="en-US" sz="2800" b="1" dirty="0"/>
              <a:t>kinship axioms are also definitions</a:t>
            </a:r>
            <a:r>
              <a:rPr lang="en-US" sz="2800" dirty="0"/>
              <a:t>; they have the form </a:t>
            </a:r>
          </a:p>
          <a:p>
            <a:r>
              <a:rPr lang="en-US" sz="2800" b="1" dirty="0"/>
              <a:t>∀ x, y P(x, y) ⇔ ...</a:t>
            </a:r>
          </a:p>
          <a:p>
            <a:endParaRPr lang="en-US" sz="2800" dirty="0"/>
          </a:p>
          <a:p>
            <a:r>
              <a:rPr lang="en-US" sz="2800" b="1" dirty="0"/>
              <a:t>Not all logical sentences about a domain are axioms. Some are theorems</a:t>
            </a:r>
            <a:r>
              <a:rPr lang="en-US" sz="2800" dirty="0"/>
              <a:t>—that is, they are </a:t>
            </a:r>
            <a:r>
              <a:rPr lang="en-US" sz="2800" b="1" dirty="0"/>
              <a:t>entailed by the axioms. </a:t>
            </a:r>
          </a:p>
          <a:p>
            <a:endParaRPr lang="en-US" sz="2800" dirty="0"/>
          </a:p>
          <a:p>
            <a:r>
              <a:rPr lang="en-US" sz="2800" dirty="0"/>
              <a:t>For example, consider the assertion that </a:t>
            </a:r>
            <a:r>
              <a:rPr lang="en-US" sz="2800" b="1" dirty="0"/>
              <a:t>siblinghood is symmetric</a:t>
            </a:r>
            <a:r>
              <a:rPr lang="en-US" sz="2800" dirty="0"/>
              <a:t>:</a:t>
            </a:r>
          </a:p>
          <a:p>
            <a:r>
              <a:rPr lang="en-US" sz="2800" b="1" dirty="0"/>
              <a:t>∀ x, y Sibling(x, y) ⇔ Sibling(y, x) .</a:t>
            </a:r>
          </a:p>
          <a:p>
            <a:endParaRPr lang="en-US" sz="2800" b="1" dirty="0"/>
          </a:p>
          <a:p>
            <a:endParaRPr lang="en-US" sz="2800" dirty="0"/>
          </a:p>
          <a:p>
            <a:r>
              <a:rPr lang="en-US" sz="2800" dirty="0"/>
              <a:t>Is this an axiom or a theorem? In fact, it is </a:t>
            </a:r>
            <a:r>
              <a:rPr lang="en-US" sz="2800" b="1" dirty="0"/>
              <a:t>a theorem that follows logically from the axiom that defines siblinghood.</a:t>
            </a:r>
            <a:endParaRPr lang="en-IN" sz="2800" b="1" dirty="0"/>
          </a:p>
        </p:txBody>
      </p:sp>
    </p:spTree>
    <p:extLst>
      <p:ext uri="{BB962C8B-B14F-4D97-AF65-F5344CB8AC3E}">
        <p14:creationId xmlns:p14="http://schemas.microsoft.com/office/powerpoint/2010/main" val="541130173"/>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5A2491-158E-D125-9AD2-C9DEB48D63FC}"/>
              </a:ext>
            </a:extLst>
          </p:cNvPr>
          <p:cNvSpPr txBox="1"/>
          <p:nvPr/>
        </p:nvSpPr>
        <p:spPr>
          <a:xfrm>
            <a:off x="-1" y="246749"/>
            <a:ext cx="12192001" cy="5970865"/>
          </a:xfrm>
          <a:prstGeom prst="rect">
            <a:avLst/>
          </a:prstGeom>
          <a:noFill/>
        </p:spPr>
        <p:txBody>
          <a:bodyPr wrap="square">
            <a:spAutoFit/>
          </a:bodyPr>
          <a:lstStyle/>
          <a:p>
            <a:r>
              <a:rPr lang="en-US" sz="2800" dirty="0"/>
              <a:t>Numbers, sets, and lists</a:t>
            </a:r>
          </a:p>
          <a:p>
            <a:endParaRPr lang="en-US" dirty="0"/>
          </a:p>
          <a:p>
            <a:r>
              <a:rPr lang="en-US" sz="2800" b="1" dirty="0"/>
              <a:t>Numbers</a:t>
            </a:r>
            <a:r>
              <a:rPr lang="en-US" sz="2800" dirty="0"/>
              <a:t> are perhaps the most </a:t>
            </a:r>
            <a:r>
              <a:rPr lang="en-US" sz="2800" b="1" dirty="0"/>
              <a:t>vivid example of how a large theory can be built up from a tiny kernel of axioms. </a:t>
            </a:r>
          </a:p>
          <a:p>
            <a:endParaRPr lang="en-US" sz="2800" dirty="0"/>
          </a:p>
          <a:p>
            <a:r>
              <a:rPr lang="en-US" sz="2800" dirty="0"/>
              <a:t>We describe here </a:t>
            </a:r>
            <a:r>
              <a:rPr lang="en-US" sz="2800" b="1" dirty="0"/>
              <a:t>the theory of natural numbers or non-negative integers. </a:t>
            </a:r>
          </a:p>
          <a:p>
            <a:endParaRPr lang="en-US" sz="2800" b="1" dirty="0"/>
          </a:p>
          <a:p>
            <a:r>
              <a:rPr lang="en-US" sz="2800" dirty="0"/>
              <a:t>We need a </a:t>
            </a:r>
            <a:r>
              <a:rPr lang="en-US" sz="2800" b="1" dirty="0"/>
              <a:t>predicate </a:t>
            </a:r>
            <a:r>
              <a:rPr lang="en-US" sz="2800" b="1" dirty="0" err="1"/>
              <a:t>NatNum</a:t>
            </a:r>
            <a:r>
              <a:rPr lang="en-US" sz="2800" b="1" dirty="0"/>
              <a:t> </a:t>
            </a:r>
            <a:r>
              <a:rPr lang="en-US" sz="2800" dirty="0"/>
              <a:t>that will be </a:t>
            </a:r>
            <a:r>
              <a:rPr lang="en-US" sz="2800" b="1" dirty="0"/>
              <a:t>true of natural numbers</a:t>
            </a:r>
            <a:r>
              <a:rPr lang="en-US" sz="2800" dirty="0"/>
              <a:t>; </a:t>
            </a:r>
          </a:p>
          <a:p>
            <a:endParaRPr lang="en-US" sz="2800" dirty="0"/>
          </a:p>
          <a:p>
            <a:r>
              <a:rPr lang="en-US" sz="2800" dirty="0"/>
              <a:t>We need one </a:t>
            </a:r>
            <a:r>
              <a:rPr lang="en-US" sz="2800" b="1" dirty="0"/>
              <a:t>constant symbol, 0</a:t>
            </a:r>
            <a:r>
              <a:rPr lang="en-US" sz="2800" dirty="0"/>
              <a:t>; and we need one </a:t>
            </a:r>
            <a:r>
              <a:rPr lang="en-US" sz="2800" b="1" dirty="0"/>
              <a:t>function symbol, S </a:t>
            </a:r>
            <a:r>
              <a:rPr lang="en-US" sz="2800" dirty="0"/>
              <a:t>(successor). </a:t>
            </a:r>
          </a:p>
          <a:p>
            <a:endParaRPr lang="en-US" sz="2800" dirty="0"/>
          </a:p>
          <a:p>
            <a:r>
              <a:rPr lang="en-US" sz="2800" dirty="0"/>
              <a:t>The </a:t>
            </a:r>
            <a:r>
              <a:rPr lang="en-US" sz="2800" dirty="0" err="1"/>
              <a:t>Peano</a:t>
            </a:r>
            <a:r>
              <a:rPr lang="en-US" sz="2800" dirty="0"/>
              <a:t> axioms define natural numbers and addition.</a:t>
            </a:r>
          </a:p>
          <a:p>
            <a:endParaRPr lang="en-US" sz="2800" dirty="0"/>
          </a:p>
        </p:txBody>
      </p:sp>
    </p:spTree>
    <p:extLst>
      <p:ext uri="{BB962C8B-B14F-4D97-AF65-F5344CB8AC3E}">
        <p14:creationId xmlns:p14="http://schemas.microsoft.com/office/powerpoint/2010/main" val="2970264458"/>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8C1CF0-9C1F-57B8-DE95-FFAA08826B11}"/>
              </a:ext>
            </a:extLst>
          </p:cNvPr>
          <p:cNvSpPr txBox="1"/>
          <p:nvPr/>
        </p:nvSpPr>
        <p:spPr>
          <a:xfrm>
            <a:off x="165463" y="238373"/>
            <a:ext cx="11643360" cy="4832092"/>
          </a:xfrm>
          <a:prstGeom prst="rect">
            <a:avLst/>
          </a:prstGeom>
          <a:noFill/>
        </p:spPr>
        <p:txBody>
          <a:bodyPr wrap="square">
            <a:spAutoFit/>
          </a:bodyPr>
          <a:lstStyle/>
          <a:p>
            <a:r>
              <a:rPr lang="en-US" sz="2800" dirty="0"/>
              <a:t>Natural numbers are defined recursively:</a:t>
            </a:r>
          </a:p>
          <a:p>
            <a:endParaRPr lang="en-US" sz="2800" dirty="0"/>
          </a:p>
          <a:p>
            <a:r>
              <a:rPr lang="en-US" sz="2800" dirty="0" err="1"/>
              <a:t>NatNum</a:t>
            </a:r>
            <a:r>
              <a:rPr lang="en-US" sz="2800" dirty="0"/>
              <a:t>(0) .</a:t>
            </a:r>
          </a:p>
          <a:p>
            <a:r>
              <a:rPr lang="en-US" sz="2800" dirty="0"/>
              <a:t>∀ n </a:t>
            </a:r>
            <a:r>
              <a:rPr lang="en-US" sz="2800" dirty="0" err="1"/>
              <a:t>NatNum</a:t>
            </a:r>
            <a:r>
              <a:rPr lang="en-US" sz="2800" dirty="0"/>
              <a:t>(n) ⇒ </a:t>
            </a:r>
            <a:r>
              <a:rPr lang="en-US" sz="2800" dirty="0" err="1"/>
              <a:t>NatNum</a:t>
            </a:r>
            <a:r>
              <a:rPr lang="en-US" sz="2800" dirty="0"/>
              <a:t>(S(n)) .</a:t>
            </a:r>
          </a:p>
          <a:p>
            <a:endParaRPr lang="en-US" sz="2800" dirty="0"/>
          </a:p>
          <a:p>
            <a:r>
              <a:rPr lang="en-US" sz="2800" dirty="0"/>
              <a:t>That is, </a:t>
            </a:r>
            <a:r>
              <a:rPr lang="en-US" sz="2800" b="1" dirty="0"/>
              <a:t>0 is a natural number, and for every object n, if n is a natural number, then S(n) is a natural number</a:t>
            </a:r>
            <a:r>
              <a:rPr lang="en-US" sz="2800" dirty="0"/>
              <a:t>. </a:t>
            </a:r>
          </a:p>
          <a:p>
            <a:endParaRPr lang="en-US" sz="2800" dirty="0"/>
          </a:p>
          <a:p>
            <a:r>
              <a:rPr lang="en-US" sz="2800" dirty="0"/>
              <a:t>So the natural numbers are 0, S(0), S(S(0)), and so on</a:t>
            </a:r>
          </a:p>
          <a:p>
            <a:endParaRPr lang="en-US" sz="2800" dirty="0"/>
          </a:p>
          <a:p>
            <a:endParaRPr lang="en-US" sz="2800" dirty="0"/>
          </a:p>
        </p:txBody>
      </p:sp>
    </p:spTree>
    <p:extLst>
      <p:ext uri="{BB962C8B-B14F-4D97-AF65-F5344CB8AC3E}">
        <p14:creationId xmlns:p14="http://schemas.microsoft.com/office/powerpoint/2010/main" val="1182084507"/>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C901B0-7671-2E98-12B9-5378B8B37747}"/>
              </a:ext>
            </a:extLst>
          </p:cNvPr>
          <p:cNvSpPr txBox="1"/>
          <p:nvPr/>
        </p:nvSpPr>
        <p:spPr>
          <a:xfrm>
            <a:off x="100148" y="89488"/>
            <a:ext cx="11991704" cy="6555641"/>
          </a:xfrm>
          <a:prstGeom prst="rect">
            <a:avLst/>
          </a:prstGeom>
          <a:noFill/>
        </p:spPr>
        <p:txBody>
          <a:bodyPr wrap="square">
            <a:spAutoFit/>
          </a:bodyPr>
          <a:lstStyle/>
          <a:p>
            <a:r>
              <a:rPr lang="en-US" sz="2800" dirty="0"/>
              <a:t>We also need axioms to constrain the successor function:</a:t>
            </a:r>
          </a:p>
          <a:p>
            <a:r>
              <a:rPr lang="en-US" sz="2800" dirty="0"/>
              <a:t>∀ n 0 = S(n) .</a:t>
            </a:r>
          </a:p>
          <a:p>
            <a:r>
              <a:rPr lang="en-US" sz="2800" dirty="0"/>
              <a:t>∀ m, n   m = n ⇒ S(m) = S(n) .</a:t>
            </a:r>
          </a:p>
          <a:p>
            <a:endParaRPr lang="en-US" sz="2800" dirty="0"/>
          </a:p>
          <a:p>
            <a:r>
              <a:rPr lang="en-US" sz="2800" dirty="0"/>
              <a:t>Now we can define addition in terms of the successor function:</a:t>
            </a:r>
          </a:p>
          <a:p>
            <a:endParaRPr lang="en-US" sz="2800" dirty="0"/>
          </a:p>
          <a:p>
            <a:r>
              <a:rPr lang="en-US" sz="2800" dirty="0"/>
              <a:t>∀ m </a:t>
            </a:r>
            <a:r>
              <a:rPr lang="en-US" sz="2800" dirty="0" err="1"/>
              <a:t>NatNum</a:t>
            </a:r>
            <a:r>
              <a:rPr lang="en-US" sz="2800" dirty="0"/>
              <a:t>(m) ⇒ + (0, m) = m .</a:t>
            </a:r>
          </a:p>
          <a:p>
            <a:r>
              <a:rPr lang="en-US" sz="2800" dirty="0"/>
              <a:t>∀ m, n </a:t>
            </a:r>
            <a:r>
              <a:rPr lang="en-US" sz="2800" dirty="0" err="1"/>
              <a:t>NatNum</a:t>
            </a:r>
            <a:r>
              <a:rPr lang="en-US" sz="2800" dirty="0"/>
              <a:t>(m) ∧ </a:t>
            </a:r>
            <a:r>
              <a:rPr lang="en-US" sz="2800" dirty="0" err="1"/>
              <a:t>NatNum</a:t>
            </a:r>
            <a:r>
              <a:rPr lang="en-US" sz="2800" dirty="0"/>
              <a:t>(n) ⇒ + (S(m), n) = S(+(m, n)) .</a:t>
            </a:r>
          </a:p>
          <a:p>
            <a:endParaRPr lang="en-US" sz="2800" dirty="0"/>
          </a:p>
          <a:p>
            <a:r>
              <a:rPr lang="en-US" sz="2800" dirty="0"/>
              <a:t>To make our sentences about numbers easier to read, we allow the use</a:t>
            </a:r>
          </a:p>
          <a:p>
            <a:r>
              <a:rPr lang="en-US" sz="2800" dirty="0"/>
              <a:t>of </a:t>
            </a:r>
            <a:r>
              <a:rPr lang="en-US" sz="2800" b="1" dirty="0"/>
              <a:t>infix notation. </a:t>
            </a:r>
          </a:p>
          <a:p>
            <a:r>
              <a:rPr lang="en-US" sz="2800" dirty="0"/>
              <a:t>∀ m, n </a:t>
            </a:r>
            <a:r>
              <a:rPr lang="en-US" sz="2800" dirty="0" err="1"/>
              <a:t>NatNum</a:t>
            </a:r>
            <a:r>
              <a:rPr lang="en-US" sz="2800" dirty="0"/>
              <a:t>(m) ∧ </a:t>
            </a:r>
            <a:r>
              <a:rPr lang="en-US" sz="2800" dirty="0" err="1"/>
              <a:t>NatNum</a:t>
            </a:r>
            <a:r>
              <a:rPr lang="en-US" sz="2800" dirty="0"/>
              <a:t>(n) ⇒ (m + 1) + n = (m + n)+1 .</a:t>
            </a:r>
          </a:p>
          <a:p>
            <a:endParaRPr lang="en-US" sz="2800" dirty="0"/>
          </a:p>
          <a:p>
            <a:r>
              <a:rPr lang="en-US" sz="2800" dirty="0"/>
              <a:t>This axiom reduces addition to repeated application of the successor function. The use of </a:t>
            </a:r>
            <a:r>
              <a:rPr lang="en-US" sz="2800" b="1" dirty="0"/>
              <a:t>infix notation </a:t>
            </a:r>
            <a:r>
              <a:rPr lang="en-US" sz="2800" dirty="0"/>
              <a:t>is an example of </a:t>
            </a:r>
            <a:r>
              <a:rPr lang="en-US" sz="2800" b="1" dirty="0"/>
              <a:t>syntactic sugar</a:t>
            </a:r>
            <a:endParaRPr lang="en-IN" sz="2800" b="1" dirty="0"/>
          </a:p>
        </p:txBody>
      </p:sp>
      <p:cxnSp>
        <p:nvCxnSpPr>
          <p:cNvPr id="4" name="Straight Connector 3">
            <a:extLst>
              <a:ext uri="{FF2B5EF4-FFF2-40B4-BE49-F238E27FC236}">
                <a16:creationId xmlns:a16="http://schemas.microsoft.com/office/drawing/2014/main" id="{864D9F58-3DCD-48A7-8B3F-678D4B6705C6}"/>
              </a:ext>
            </a:extLst>
          </p:cNvPr>
          <p:cNvCxnSpPr/>
          <p:nvPr/>
        </p:nvCxnSpPr>
        <p:spPr>
          <a:xfrm>
            <a:off x="1092200" y="651933"/>
            <a:ext cx="93133" cy="287867"/>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1F373F3-D644-418A-BBAD-E56A3292FD54}"/>
              </a:ext>
            </a:extLst>
          </p:cNvPr>
          <p:cNvCxnSpPr/>
          <p:nvPr/>
        </p:nvCxnSpPr>
        <p:spPr>
          <a:xfrm>
            <a:off x="1828800" y="1049867"/>
            <a:ext cx="0" cy="296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59757D8-0662-417F-881B-63E5A420FEBD}"/>
              </a:ext>
            </a:extLst>
          </p:cNvPr>
          <p:cNvCxnSpPr/>
          <p:nvPr/>
        </p:nvCxnSpPr>
        <p:spPr>
          <a:xfrm>
            <a:off x="3479800" y="1049867"/>
            <a:ext cx="0" cy="29633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0755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88B5B6-C8BD-D15B-522A-CC70C8091055}"/>
              </a:ext>
            </a:extLst>
          </p:cNvPr>
          <p:cNvPicPr>
            <a:picLocks noChangeAspect="1"/>
          </p:cNvPicPr>
          <p:nvPr/>
        </p:nvPicPr>
        <p:blipFill>
          <a:blip r:embed="rId2"/>
          <a:stretch>
            <a:fillRect/>
          </a:stretch>
        </p:blipFill>
        <p:spPr>
          <a:xfrm>
            <a:off x="235131" y="301740"/>
            <a:ext cx="11460480" cy="6377734"/>
          </a:xfrm>
          <a:prstGeom prst="rect">
            <a:avLst/>
          </a:prstGeom>
        </p:spPr>
      </p:pic>
    </p:spTree>
    <p:extLst>
      <p:ext uri="{BB962C8B-B14F-4D97-AF65-F5344CB8AC3E}">
        <p14:creationId xmlns:p14="http://schemas.microsoft.com/office/powerpoint/2010/main" val="1032001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88930" y="33019"/>
            <a:ext cx="1016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8</a:t>
            </a:r>
            <a:endParaRPr sz="1200">
              <a:latin typeface="Times New Roman"/>
              <a:cs typeface="Times New Roman"/>
            </a:endParaRPr>
          </a:p>
        </p:txBody>
      </p:sp>
      <p:sp>
        <p:nvSpPr>
          <p:cNvPr id="5" name="object 5"/>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6" name="object 6"/>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601469" y="290829"/>
            <a:ext cx="1833880" cy="513080"/>
          </a:xfrm>
          <a:prstGeom prst="rect">
            <a:avLst/>
          </a:prstGeom>
        </p:spPr>
        <p:txBody>
          <a:bodyPr vert="horz" wrap="square" lIns="0" tIns="12700" rIns="0" bIns="0" rtlCol="0" anchor="ctr">
            <a:spAutoFit/>
          </a:bodyPr>
          <a:lstStyle/>
          <a:p>
            <a:pPr marL="12700">
              <a:lnSpc>
                <a:spcPct val="100000"/>
              </a:lnSpc>
              <a:spcBef>
                <a:spcPts val="100"/>
              </a:spcBef>
            </a:pPr>
            <a:r>
              <a:rPr sz="3200" spc="5" dirty="0"/>
              <a:t>R</a:t>
            </a:r>
            <a:r>
              <a:rPr sz="3200" spc="-5" dirty="0"/>
              <a:t>a</a:t>
            </a:r>
            <a:r>
              <a:rPr sz="3200" dirty="0"/>
              <a:t>tio</a:t>
            </a:r>
            <a:r>
              <a:rPr sz="3200" spc="10" dirty="0"/>
              <a:t>n</a:t>
            </a:r>
            <a:r>
              <a:rPr sz="3200" spc="5" dirty="0"/>
              <a:t>a</a:t>
            </a:r>
            <a:r>
              <a:rPr sz="3200" dirty="0"/>
              <a:t>li</a:t>
            </a:r>
            <a:r>
              <a:rPr sz="3200" spc="-10" dirty="0"/>
              <a:t>t</a:t>
            </a:r>
            <a:r>
              <a:rPr sz="3200" dirty="0"/>
              <a:t>y</a:t>
            </a:r>
            <a:endParaRPr sz="3200"/>
          </a:p>
        </p:txBody>
      </p:sp>
      <p:sp>
        <p:nvSpPr>
          <p:cNvPr id="4" name="object 4"/>
          <p:cNvSpPr txBox="1"/>
          <p:nvPr/>
        </p:nvSpPr>
        <p:spPr>
          <a:xfrm>
            <a:off x="478971" y="1203748"/>
            <a:ext cx="11268892" cy="5375830"/>
          </a:xfrm>
          <a:prstGeom prst="rect">
            <a:avLst/>
          </a:prstGeom>
        </p:spPr>
        <p:txBody>
          <a:bodyPr vert="horz" wrap="square" lIns="0" tIns="58419" rIns="0" bIns="0" rtlCol="0">
            <a:spAutoFit/>
          </a:bodyPr>
          <a:lstStyle/>
          <a:p>
            <a:pPr marL="349250" indent="-336550">
              <a:spcBef>
                <a:spcPts val="459"/>
              </a:spcBef>
              <a:buChar char="•"/>
              <a:tabLst>
                <a:tab pos="348615" algn="l"/>
                <a:tab pos="349250" algn="l"/>
              </a:tabLst>
            </a:pPr>
            <a:r>
              <a:rPr sz="2800" spc="-5" dirty="0">
                <a:latin typeface="Times New Roman"/>
                <a:cs typeface="Times New Roman"/>
              </a:rPr>
              <a:t>What</a:t>
            </a:r>
            <a:r>
              <a:rPr sz="2800" dirty="0">
                <a:latin typeface="Times New Roman"/>
                <a:cs typeface="Times New Roman"/>
              </a:rPr>
              <a:t> is</a:t>
            </a:r>
            <a:r>
              <a:rPr sz="2800" spc="-5" dirty="0">
                <a:latin typeface="Times New Roman"/>
                <a:cs typeface="Times New Roman"/>
              </a:rPr>
              <a:t> rational</a:t>
            </a:r>
            <a:r>
              <a:rPr sz="2800" dirty="0">
                <a:latin typeface="Times New Roman"/>
                <a:cs typeface="Times New Roman"/>
              </a:rPr>
              <a:t> </a:t>
            </a:r>
            <a:r>
              <a:rPr sz="2800" spc="-10" dirty="0">
                <a:latin typeface="Times New Roman"/>
                <a:cs typeface="Times New Roman"/>
              </a:rPr>
              <a:t>at</a:t>
            </a:r>
            <a:r>
              <a:rPr sz="2800" spc="5" dirty="0">
                <a:latin typeface="Times New Roman"/>
                <a:cs typeface="Times New Roman"/>
              </a:rPr>
              <a:t> </a:t>
            </a:r>
            <a:r>
              <a:rPr sz="2800" spc="-5" dirty="0">
                <a:latin typeface="Times New Roman"/>
                <a:cs typeface="Times New Roman"/>
              </a:rPr>
              <a:t>any</a:t>
            </a:r>
            <a:r>
              <a:rPr sz="2800" dirty="0">
                <a:latin typeface="Times New Roman"/>
                <a:cs typeface="Times New Roman"/>
              </a:rPr>
              <a:t> </a:t>
            </a:r>
            <a:r>
              <a:rPr sz="2800" spc="-5" dirty="0">
                <a:latin typeface="Times New Roman"/>
                <a:cs typeface="Times New Roman"/>
              </a:rPr>
              <a:t>given</a:t>
            </a:r>
            <a:r>
              <a:rPr sz="2800" spc="5" dirty="0">
                <a:latin typeface="Times New Roman"/>
                <a:cs typeface="Times New Roman"/>
              </a:rPr>
              <a:t> </a:t>
            </a:r>
            <a:r>
              <a:rPr sz="2800" spc="-5" dirty="0">
                <a:latin typeface="Times New Roman"/>
                <a:cs typeface="Times New Roman"/>
              </a:rPr>
              <a:t>time</a:t>
            </a:r>
            <a:r>
              <a:rPr sz="2800" dirty="0">
                <a:latin typeface="Times New Roman"/>
                <a:cs typeface="Times New Roman"/>
              </a:rPr>
              <a:t> </a:t>
            </a:r>
            <a:r>
              <a:rPr sz="2800" spc="-5" dirty="0">
                <a:latin typeface="Times New Roman"/>
                <a:cs typeface="Times New Roman"/>
              </a:rPr>
              <a:t>depends</a:t>
            </a:r>
            <a:r>
              <a:rPr sz="2800" dirty="0">
                <a:latin typeface="Times New Roman"/>
                <a:cs typeface="Times New Roman"/>
              </a:rPr>
              <a:t> </a:t>
            </a:r>
            <a:r>
              <a:rPr sz="2800" spc="5" dirty="0">
                <a:latin typeface="Times New Roman"/>
                <a:cs typeface="Times New Roman"/>
              </a:rPr>
              <a:t>on</a:t>
            </a:r>
            <a:r>
              <a:rPr sz="2800" spc="-5" dirty="0">
                <a:latin typeface="Times New Roman"/>
                <a:cs typeface="Times New Roman"/>
              </a:rPr>
              <a:t> </a:t>
            </a:r>
            <a:r>
              <a:rPr sz="2800" dirty="0">
                <a:latin typeface="Times New Roman"/>
                <a:cs typeface="Times New Roman"/>
              </a:rPr>
              <a:t>four</a:t>
            </a:r>
            <a:r>
              <a:rPr sz="2800" spc="-5" dirty="0">
                <a:latin typeface="Times New Roman"/>
                <a:cs typeface="Times New Roman"/>
              </a:rPr>
              <a:t> </a:t>
            </a:r>
            <a:r>
              <a:rPr sz="2800" dirty="0">
                <a:latin typeface="Times New Roman"/>
                <a:cs typeface="Times New Roman"/>
              </a:rPr>
              <a:t>things</a:t>
            </a:r>
          </a:p>
          <a:p>
            <a:pPr marL="749300" lvl="1" indent="-279400">
              <a:spcBef>
                <a:spcPts val="310"/>
              </a:spcBef>
              <a:buChar char="–"/>
              <a:tabLst>
                <a:tab pos="749300" algn="l"/>
              </a:tabLst>
            </a:pPr>
            <a:r>
              <a:rPr sz="2400" dirty="0">
                <a:latin typeface="Times New Roman"/>
                <a:cs typeface="Times New Roman"/>
              </a:rPr>
              <a:t>The</a:t>
            </a:r>
            <a:r>
              <a:rPr sz="2400" spc="-5" dirty="0">
                <a:latin typeface="Times New Roman"/>
                <a:cs typeface="Times New Roman"/>
              </a:rPr>
              <a:t> performance measure </a:t>
            </a:r>
            <a:r>
              <a:rPr sz="2400" dirty="0">
                <a:latin typeface="Times New Roman"/>
                <a:cs typeface="Times New Roman"/>
              </a:rPr>
              <a:t>that</a:t>
            </a:r>
            <a:r>
              <a:rPr sz="2400" spc="-5" dirty="0">
                <a:latin typeface="Times New Roman"/>
                <a:cs typeface="Times New Roman"/>
              </a:rPr>
              <a:t> defines</a:t>
            </a:r>
            <a:r>
              <a:rPr sz="2400" dirty="0">
                <a:latin typeface="Times New Roman"/>
                <a:cs typeface="Times New Roman"/>
              </a:rPr>
              <a:t> the</a:t>
            </a:r>
            <a:r>
              <a:rPr sz="2400" spc="-5" dirty="0">
                <a:latin typeface="Times New Roman"/>
                <a:cs typeface="Times New Roman"/>
              </a:rPr>
              <a:t> </a:t>
            </a:r>
            <a:r>
              <a:rPr sz="2400" dirty="0">
                <a:latin typeface="Times New Roman"/>
                <a:cs typeface="Times New Roman"/>
              </a:rPr>
              <a:t>criterion</a:t>
            </a:r>
            <a:r>
              <a:rPr sz="2400" spc="5" dirty="0">
                <a:latin typeface="Times New Roman"/>
                <a:cs typeface="Times New Roman"/>
              </a:rPr>
              <a:t> </a:t>
            </a:r>
            <a:r>
              <a:rPr sz="2400" dirty="0">
                <a:latin typeface="Times New Roman"/>
                <a:cs typeface="Times New Roman"/>
              </a:rPr>
              <a:t>of</a:t>
            </a:r>
            <a:r>
              <a:rPr sz="2400" spc="-10" dirty="0">
                <a:latin typeface="Times New Roman"/>
                <a:cs typeface="Times New Roman"/>
              </a:rPr>
              <a:t> </a:t>
            </a:r>
            <a:r>
              <a:rPr sz="2400" dirty="0">
                <a:latin typeface="Times New Roman"/>
                <a:cs typeface="Times New Roman"/>
              </a:rPr>
              <a:t>success</a:t>
            </a:r>
          </a:p>
          <a:p>
            <a:pPr marL="749300" lvl="1" indent="-279400">
              <a:spcBef>
                <a:spcPts val="310"/>
              </a:spcBef>
              <a:buChar char="–"/>
              <a:tabLst>
                <a:tab pos="749300" algn="l"/>
              </a:tabLst>
            </a:pPr>
            <a:r>
              <a:rPr sz="2400" dirty="0">
                <a:latin typeface="Times New Roman"/>
                <a:cs typeface="Times New Roman"/>
              </a:rPr>
              <a:t>The</a:t>
            </a:r>
            <a:r>
              <a:rPr sz="2400" spc="-5" dirty="0">
                <a:latin typeface="Times New Roman"/>
                <a:cs typeface="Times New Roman"/>
              </a:rPr>
              <a:t> </a:t>
            </a:r>
            <a:r>
              <a:rPr sz="2400" dirty="0">
                <a:latin typeface="Times New Roman"/>
                <a:cs typeface="Times New Roman"/>
              </a:rPr>
              <a:t>agent’s</a:t>
            </a:r>
            <a:r>
              <a:rPr sz="2400" spc="-5" dirty="0">
                <a:latin typeface="Times New Roman"/>
                <a:cs typeface="Times New Roman"/>
              </a:rPr>
              <a:t> </a:t>
            </a:r>
            <a:r>
              <a:rPr sz="2400" dirty="0">
                <a:latin typeface="Times New Roman"/>
                <a:cs typeface="Times New Roman"/>
              </a:rPr>
              <a:t>prior</a:t>
            </a:r>
            <a:r>
              <a:rPr sz="2400" spc="-5" dirty="0">
                <a:latin typeface="Times New Roman"/>
                <a:cs typeface="Times New Roman"/>
              </a:rPr>
              <a:t> knowledge</a:t>
            </a:r>
            <a:r>
              <a:rPr sz="2400" dirty="0">
                <a:latin typeface="Times New Roman"/>
                <a:cs typeface="Times New Roman"/>
              </a:rPr>
              <a:t> of</a:t>
            </a:r>
            <a:r>
              <a:rPr sz="2400" spc="-15" dirty="0">
                <a:latin typeface="Times New Roman"/>
                <a:cs typeface="Times New Roman"/>
              </a:rPr>
              <a:t> </a:t>
            </a:r>
            <a:r>
              <a:rPr sz="2400" dirty="0">
                <a:latin typeface="Times New Roman"/>
                <a:cs typeface="Times New Roman"/>
              </a:rPr>
              <a:t>the </a:t>
            </a:r>
            <a:r>
              <a:rPr sz="2400" spc="-5" dirty="0">
                <a:latin typeface="Times New Roman"/>
                <a:cs typeface="Times New Roman"/>
              </a:rPr>
              <a:t>environment</a:t>
            </a:r>
            <a:endParaRPr sz="2400" dirty="0">
              <a:latin typeface="Times New Roman"/>
              <a:cs typeface="Times New Roman"/>
            </a:endParaRPr>
          </a:p>
          <a:p>
            <a:pPr marL="749300" lvl="1" indent="-279400">
              <a:spcBef>
                <a:spcPts val="310"/>
              </a:spcBef>
              <a:buChar char="–"/>
              <a:tabLst>
                <a:tab pos="749300" algn="l"/>
              </a:tabLst>
            </a:pPr>
            <a:r>
              <a:rPr sz="2400" dirty="0">
                <a:latin typeface="Times New Roman"/>
                <a:cs typeface="Times New Roman"/>
              </a:rPr>
              <a:t>The</a:t>
            </a:r>
            <a:r>
              <a:rPr sz="2400" spc="-15" dirty="0">
                <a:latin typeface="Times New Roman"/>
                <a:cs typeface="Times New Roman"/>
              </a:rPr>
              <a:t> </a:t>
            </a:r>
            <a:r>
              <a:rPr sz="2400" dirty="0">
                <a:latin typeface="Times New Roman"/>
                <a:cs typeface="Times New Roman"/>
              </a:rPr>
              <a:t>actions</a:t>
            </a:r>
            <a:r>
              <a:rPr sz="2400" spc="-20" dirty="0">
                <a:latin typeface="Times New Roman"/>
                <a:cs typeface="Times New Roman"/>
              </a:rPr>
              <a:t> </a:t>
            </a:r>
            <a:r>
              <a:rPr sz="2400" dirty="0">
                <a:latin typeface="Times New Roman"/>
                <a:cs typeface="Times New Roman"/>
              </a:rPr>
              <a:t>that</a:t>
            </a:r>
            <a:r>
              <a:rPr sz="2400" spc="-15" dirty="0">
                <a:latin typeface="Times New Roman"/>
                <a:cs typeface="Times New Roman"/>
              </a:rPr>
              <a:t> </a:t>
            </a:r>
            <a:r>
              <a:rPr sz="2400" dirty="0">
                <a:latin typeface="Times New Roman"/>
                <a:cs typeface="Times New Roman"/>
              </a:rPr>
              <a:t>the</a:t>
            </a:r>
            <a:r>
              <a:rPr sz="2400" spc="-10" dirty="0">
                <a:latin typeface="Times New Roman"/>
                <a:cs typeface="Times New Roman"/>
              </a:rPr>
              <a:t> </a:t>
            </a:r>
            <a:r>
              <a:rPr sz="2400" dirty="0">
                <a:latin typeface="Times New Roman"/>
                <a:cs typeface="Times New Roman"/>
              </a:rPr>
              <a:t>agent</a:t>
            </a:r>
            <a:r>
              <a:rPr sz="2400" spc="-15" dirty="0">
                <a:latin typeface="Times New Roman"/>
                <a:cs typeface="Times New Roman"/>
              </a:rPr>
              <a:t> </a:t>
            </a:r>
            <a:r>
              <a:rPr sz="2400" dirty="0">
                <a:latin typeface="Times New Roman"/>
                <a:cs typeface="Times New Roman"/>
              </a:rPr>
              <a:t>can</a:t>
            </a:r>
            <a:r>
              <a:rPr sz="2400" spc="-15" dirty="0">
                <a:latin typeface="Times New Roman"/>
                <a:cs typeface="Times New Roman"/>
              </a:rPr>
              <a:t> </a:t>
            </a:r>
            <a:r>
              <a:rPr sz="2400" dirty="0">
                <a:latin typeface="Times New Roman"/>
                <a:cs typeface="Times New Roman"/>
              </a:rPr>
              <a:t>perform</a:t>
            </a:r>
          </a:p>
          <a:p>
            <a:pPr marL="749300" lvl="1" indent="-279400">
              <a:spcBef>
                <a:spcPts val="310"/>
              </a:spcBef>
              <a:buChar char="–"/>
              <a:tabLst>
                <a:tab pos="749300" algn="l"/>
              </a:tabLst>
            </a:pPr>
            <a:r>
              <a:rPr sz="2400" dirty="0">
                <a:latin typeface="Times New Roman"/>
                <a:cs typeface="Times New Roman"/>
              </a:rPr>
              <a:t>The</a:t>
            </a:r>
            <a:r>
              <a:rPr sz="2400" spc="-15" dirty="0">
                <a:latin typeface="Times New Roman"/>
                <a:cs typeface="Times New Roman"/>
              </a:rPr>
              <a:t> </a:t>
            </a:r>
            <a:r>
              <a:rPr sz="2400" dirty="0">
                <a:latin typeface="Times New Roman"/>
                <a:cs typeface="Times New Roman"/>
              </a:rPr>
              <a:t>agent’s</a:t>
            </a:r>
            <a:r>
              <a:rPr sz="2400" spc="-15" dirty="0">
                <a:latin typeface="Times New Roman"/>
                <a:cs typeface="Times New Roman"/>
              </a:rPr>
              <a:t> </a:t>
            </a:r>
            <a:r>
              <a:rPr sz="2400" dirty="0">
                <a:latin typeface="Times New Roman"/>
                <a:cs typeface="Times New Roman"/>
              </a:rPr>
              <a:t>percept</a:t>
            </a:r>
            <a:r>
              <a:rPr sz="2400" spc="-10" dirty="0">
                <a:latin typeface="Times New Roman"/>
                <a:cs typeface="Times New Roman"/>
              </a:rPr>
              <a:t> </a:t>
            </a:r>
            <a:r>
              <a:rPr sz="2400" spc="-5" dirty="0">
                <a:latin typeface="Times New Roman"/>
                <a:cs typeface="Times New Roman"/>
              </a:rPr>
              <a:t>sequence</a:t>
            </a:r>
            <a:r>
              <a:rPr sz="2400" spc="-10" dirty="0">
                <a:latin typeface="Times New Roman"/>
                <a:cs typeface="Times New Roman"/>
              </a:rPr>
              <a:t> </a:t>
            </a:r>
            <a:r>
              <a:rPr sz="2400" dirty="0">
                <a:latin typeface="Times New Roman"/>
                <a:cs typeface="Times New Roman"/>
              </a:rPr>
              <a:t>to</a:t>
            </a:r>
            <a:r>
              <a:rPr sz="2400" spc="-10" dirty="0">
                <a:latin typeface="Times New Roman"/>
                <a:cs typeface="Times New Roman"/>
              </a:rPr>
              <a:t> </a:t>
            </a:r>
            <a:r>
              <a:rPr sz="2400" dirty="0">
                <a:latin typeface="Times New Roman"/>
                <a:cs typeface="Times New Roman"/>
              </a:rPr>
              <a:t>date</a:t>
            </a:r>
          </a:p>
          <a:p>
            <a:pPr lvl="1">
              <a:lnSpc>
                <a:spcPct val="100000"/>
              </a:lnSpc>
              <a:buFont typeface="Times New Roman"/>
              <a:buChar char="–"/>
            </a:pPr>
            <a:endParaRPr sz="2800" dirty="0">
              <a:latin typeface="Times New Roman"/>
              <a:cs typeface="Times New Roman"/>
            </a:endParaRPr>
          </a:p>
          <a:p>
            <a:pPr lvl="1">
              <a:spcBef>
                <a:spcPts val="20"/>
              </a:spcBef>
              <a:buFont typeface="Times New Roman"/>
              <a:buChar char="–"/>
            </a:pPr>
            <a:endParaRPr sz="3050" dirty="0">
              <a:latin typeface="Times New Roman"/>
              <a:cs typeface="Times New Roman"/>
            </a:endParaRPr>
          </a:p>
          <a:p>
            <a:pPr marL="715010" marR="172720" lvl="1" indent="-279400" algn="just">
              <a:lnSpc>
                <a:spcPts val="2590"/>
              </a:lnSpc>
              <a:buClr>
                <a:srgbClr val="000000"/>
              </a:buClr>
              <a:buChar char="–"/>
              <a:tabLst>
                <a:tab pos="715010" algn="l"/>
              </a:tabLst>
            </a:pPr>
            <a:r>
              <a:rPr sz="2400" spc="-5" dirty="0">
                <a:solidFill>
                  <a:srgbClr val="FF0000"/>
                </a:solidFill>
                <a:latin typeface="Times New Roman"/>
                <a:cs typeface="Times New Roman"/>
              </a:rPr>
              <a:t>Rational</a:t>
            </a:r>
            <a:r>
              <a:rPr sz="2400" spc="5" dirty="0">
                <a:solidFill>
                  <a:srgbClr val="FF0000"/>
                </a:solidFill>
                <a:latin typeface="Times New Roman"/>
                <a:cs typeface="Times New Roman"/>
              </a:rPr>
              <a:t> </a:t>
            </a:r>
            <a:r>
              <a:rPr sz="2400" spc="-5" dirty="0">
                <a:solidFill>
                  <a:srgbClr val="FF0000"/>
                </a:solidFill>
                <a:latin typeface="Times New Roman"/>
                <a:cs typeface="Times New Roman"/>
              </a:rPr>
              <a:t>Agent</a:t>
            </a:r>
            <a:r>
              <a:rPr sz="2400" spc="-5" dirty="0">
                <a:latin typeface="Times New Roman"/>
                <a:cs typeface="Times New Roman"/>
              </a:rPr>
              <a:t>:</a:t>
            </a:r>
            <a:r>
              <a:rPr sz="2400" spc="5" dirty="0">
                <a:latin typeface="Times New Roman"/>
                <a:cs typeface="Times New Roman"/>
              </a:rPr>
              <a:t> </a:t>
            </a:r>
            <a:r>
              <a:rPr sz="2400" dirty="0">
                <a:latin typeface="Times New Roman"/>
                <a:cs typeface="Times New Roman"/>
              </a:rPr>
              <a:t>For</a:t>
            </a:r>
            <a:r>
              <a:rPr sz="2400" spc="5" dirty="0">
                <a:latin typeface="Times New Roman"/>
                <a:cs typeface="Times New Roman"/>
              </a:rPr>
              <a:t> </a:t>
            </a:r>
            <a:r>
              <a:rPr sz="2400" spc="-5" dirty="0">
                <a:latin typeface="Times New Roman"/>
                <a:cs typeface="Times New Roman"/>
              </a:rPr>
              <a:t>each</a:t>
            </a:r>
            <a:r>
              <a:rPr sz="2400" spc="5" dirty="0">
                <a:latin typeface="Times New Roman"/>
                <a:cs typeface="Times New Roman"/>
              </a:rPr>
              <a:t> </a:t>
            </a:r>
            <a:r>
              <a:rPr sz="2400" b="1" dirty="0">
                <a:latin typeface="Times New Roman"/>
                <a:cs typeface="Times New Roman"/>
              </a:rPr>
              <a:t>possible</a:t>
            </a:r>
            <a:r>
              <a:rPr sz="2400" b="1" spc="10" dirty="0">
                <a:latin typeface="Times New Roman"/>
                <a:cs typeface="Times New Roman"/>
              </a:rPr>
              <a:t> </a:t>
            </a:r>
            <a:r>
              <a:rPr sz="2400" b="1" spc="-5" dirty="0">
                <a:latin typeface="Times New Roman"/>
                <a:cs typeface="Times New Roman"/>
              </a:rPr>
              <a:t>percept</a:t>
            </a:r>
            <a:r>
              <a:rPr sz="2400" b="1" spc="15" dirty="0">
                <a:latin typeface="Times New Roman"/>
                <a:cs typeface="Times New Roman"/>
              </a:rPr>
              <a:t> </a:t>
            </a:r>
            <a:r>
              <a:rPr sz="2400" b="1" spc="-5" dirty="0">
                <a:latin typeface="Times New Roman"/>
                <a:cs typeface="Times New Roman"/>
              </a:rPr>
              <a:t>sequence, </a:t>
            </a:r>
            <a:r>
              <a:rPr sz="2400" b="1" dirty="0">
                <a:latin typeface="Times New Roman"/>
                <a:cs typeface="Times New Roman"/>
              </a:rPr>
              <a:t>a</a:t>
            </a:r>
            <a:r>
              <a:rPr sz="2400" b="1" spc="5" dirty="0">
                <a:latin typeface="Times New Roman"/>
                <a:cs typeface="Times New Roman"/>
              </a:rPr>
              <a:t> </a:t>
            </a:r>
            <a:r>
              <a:rPr sz="2400" b="1" dirty="0">
                <a:latin typeface="Times New Roman"/>
                <a:cs typeface="Times New Roman"/>
              </a:rPr>
              <a:t>rational </a:t>
            </a:r>
            <a:r>
              <a:rPr sz="2400" b="1" spc="-585" dirty="0">
                <a:latin typeface="Times New Roman"/>
                <a:cs typeface="Times New Roman"/>
              </a:rPr>
              <a:t> </a:t>
            </a:r>
            <a:r>
              <a:rPr sz="2400" b="1" spc="-5" dirty="0">
                <a:latin typeface="Times New Roman"/>
                <a:cs typeface="Times New Roman"/>
              </a:rPr>
              <a:t>agent </a:t>
            </a:r>
            <a:r>
              <a:rPr sz="2400" b="1" dirty="0">
                <a:latin typeface="Times New Roman"/>
                <a:cs typeface="Times New Roman"/>
              </a:rPr>
              <a:t>should </a:t>
            </a:r>
            <a:r>
              <a:rPr sz="2400" b="1" spc="-5" dirty="0">
                <a:latin typeface="Times New Roman"/>
                <a:cs typeface="Times New Roman"/>
              </a:rPr>
              <a:t>select an </a:t>
            </a:r>
            <a:r>
              <a:rPr sz="2400" b="1" dirty="0">
                <a:latin typeface="Times New Roman"/>
                <a:cs typeface="Times New Roman"/>
              </a:rPr>
              <a:t>action that is expected to </a:t>
            </a:r>
            <a:r>
              <a:rPr sz="2400" b="1" spc="-5" dirty="0">
                <a:latin typeface="Times New Roman"/>
                <a:cs typeface="Times New Roman"/>
              </a:rPr>
              <a:t>maximize </a:t>
            </a:r>
            <a:r>
              <a:rPr sz="2400" b="1" dirty="0">
                <a:latin typeface="Times New Roman"/>
                <a:cs typeface="Times New Roman"/>
              </a:rPr>
              <a:t>its </a:t>
            </a:r>
            <a:r>
              <a:rPr sz="2400" b="1" spc="5" dirty="0">
                <a:latin typeface="Times New Roman"/>
                <a:cs typeface="Times New Roman"/>
              </a:rPr>
              <a:t> </a:t>
            </a:r>
            <a:r>
              <a:rPr sz="2400" b="1" spc="-5" dirty="0">
                <a:latin typeface="Times New Roman"/>
                <a:cs typeface="Times New Roman"/>
              </a:rPr>
              <a:t>performance measure,</a:t>
            </a:r>
            <a:r>
              <a:rPr sz="2400" b="1" dirty="0">
                <a:latin typeface="Times New Roman"/>
                <a:cs typeface="Times New Roman"/>
              </a:rPr>
              <a:t> given the</a:t>
            </a:r>
            <a:r>
              <a:rPr sz="2400" b="1" spc="-5" dirty="0">
                <a:latin typeface="Times New Roman"/>
                <a:cs typeface="Times New Roman"/>
              </a:rPr>
              <a:t> evidence</a:t>
            </a:r>
            <a:r>
              <a:rPr sz="2400" b="1" dirty="0">
                <a:latin typeface="Times New Roman"/>
                <a:cs typeface="Times New Roman"/>
              </a:rPr>
              <a:t> provided </a:t>
            </a:r>
            <a:r>
              <a:rPr sz="2400" b="1" spc="-5" dirty="0">
                <a:latin typeface="Times New Roman"/>
                <a:cs typeface="Times New Roman"/>
              </a:rPr>
              <a:t>by</a:t>
            </a:r>
            <a:r>
              <a:rPr sz="2400" b="1" spc="10" dirty="0">
                <a:latin typeface="Times New Roman"/>
                <a:cs typeface="Times New Roman"/>
              </a:rPr>
              <a:t> </a:t>
            </a:r>
            <a:r>
              <a:rPr sz="2400" b="1" dirty="0">
                <a:latin typeface="Times New Roman"/>
                <a:cs typeface="Times New Roman"/>
              </a:rPr>
              <a:t>the </a:t>
            </a:r>
            <a:r>
              <a:rPr sz="2400" b="1" spc="5" dirty="0">
                <a:latin typeface="Times New Roman"/>
                <a:cs typeface="Times New Roman"/>
              </a:rPr>
              <a:t> </a:t>
            </a:r>
            <a:r>
              <a:rPr sz="2400" b="1" spc="-5" dirty="0">
                <a:latin typeface="Times New Roman"/>
                <a:cs typeface="Times New Roman"/>
              </a:rPr>
              <a:t>percept</a:t>
            </a:r>
            <a:r>
              <a:rPr sz="2400" b="1" spc="15" dirty="0">
                <a:latin typeface="Times New Roman"/>
                <a:cs typeface="Times New Roman"/>
              </a:rPr>
              <a:t> </a:t>
            </a:r>
            <a:r>
              <a:rPr sz="2400" b="1" spc="-5" dirty="0">
                <a:latin typeface="Times New Roman"/>
                <a:cs typeface="Times New Roman"/>
              </a:rPr>
              <a:t>sequence </a:t>
            </a:r>
            <a:r>
              <a:rPr sz="2400" b="1" dirty="0">
                <a:latin typeface="Times New Roman"/>
                <a:cs typeface="Times New Roman"/>
              </a:rPr>
              <a:t>and</a:t>
            </a:r>
            <a:r>
              <a:rPr sz="2400" b="1" spc="5" dirty="0">
                <a:latin typeface="Times New Roman"/>
                <a:cs typeface="Times New Roman"/>
              </a:rPr>
              <a:t> </a:t>
            </a:r>
            <a:r>
              <a:rPr sz="2400" b="1" spc="-5" dirty="0">
                <a:latin typeface="Times New Roman"/>
                <a:cs typeface="Times New Roman"/>
              </a:rPr>
              <a:t>whatever</a:t>
            </a:r>
            <a:r>
              <a:rPr sz="2400" b="1" spc="5" dirty="0">
                <a:latin typeface="Times New Roman"/>
                <a:cs typeface="Times New Roman"/>
              </a:rPr>
              <a:t> </a:t>
            </a:r>
            <a:r>
              <a:rPr sz="2400" b="1" dirty="0">
                <a:latin typeface="Times New Roman"/>
                <a:cs typeface="Times New Roman"/>
              </a:rPr>
              <a:t>built-in</a:t>
            </a:r>
            <a:r>
              <a:rPr sz="2400" b="1" spc="5" dirty="0">
                <a:latin typeface="Times New Roman"/>
                <a:cs typeface="Times New Roman"/>
              </a:rPr>
              <a:t> </a:t>
            </a:r>
            <a:r>
              <a:rPr sz="2400" b="1" spc="-5" dirty="0">
                <a:latin typeface="Times New Roman"/>
                <a:cs typeface="Times New Roman"/>
              </a:rPr>
              <a:t>knowledge</a:t>
            </a:r>
            <a:r>
              <a:rPr sz="2400" b="1" spc="5" dirty="0">
                <a:latin typeface="Times New Roman"/>
                <a:cs typeface="Times New Roman"/>
              </a:rPr>
              <a:t> </a:t>
            </a:r>
            <a:r>
              <a:rPr sz="2400" b="1" dirty="0">
                <a:latin typeface="Times New Roman"/>
                <a:cs typeface="Times New Roman"/>
              </a:rPr>
              <a:t>the</a:t>
            </a:r>
            <a:r>
              <a:rPr sz="2400" b="1" spc="10" dirty="0">
                <a:latin typeface="Times New Roman"/>
                <a:cs typeface="Times New Roman"/>
              </a:rPr>
              <a:t> </a:t>
            </a:r>
            <a:r>
              <a:rPr sz="2400" b="1" spc="-5" dirty="0">
                <a:latin typeface="Times New Roman"/>
                <a:cs typeface="Times New Roman"/>
              </a:rPr>
              <a:t>agent </a:t>
            </a:r>
            <a:r>
              <a:rPr sz="2400" b="1" dirty="0">
                <a:latin typeface="Times New Roman"/>
                <a:cs typeface="Times New Roman"/>
              </a:rPr>
              <a:t> </a:t>
            </a:r>
            <a:r>
              <a:rPr sz="2400" b="1" spc="-5" dirty="0">
                <a:latin typeface="Times New Roman"/>
                <a:cs typeface="Times New Roman"/>
              </a:rPr>
              <a:t>has</a:t>
            </a:r>
            <a:r>
              <a:rPr sz="2400" spc="-5" dirty="0">
                <a:latin typeface="Times New Roman"/>
                <a:cs typeface="Times New Roman"/>
              </a:rPr>
              <a:t>.</a:t>
            </a:r>
            <a:endParaRPr lang="en-IN" sz="2400" spc="-5" dirty="0">
              <a:latin typeface="Times New Roman"/>
              <a:cs typeface="Times New Roman"/>
            </a:endParaRPr>
          </a:p>
          <a:p>
            <a:pPr marL="715010" marR="172720" lvl="1" indent="-279400" algn="just">
              <a:lnSpc>
                <a:spcPts val="2590"/>
              </a:lnSpc>
              <a:buClr>
                <a:srgbClr val="000000"/>
              </a:buClr>
              <a:buChar char="–"/>
              <a:tabLst>
                <a:tab pos="715010" algn="l"/>
              </a:tabLst>
            </a:pPr>
            <a:endParaRPr lang="en-IN" sz="2400" spc="-5" dirty="0">
              <a:latin typeface="Times New Roman"/>
              <a:cs typeface="Times New Roman"/>
            </a:endParaRPr>
          </a:p>
          <a:p>
            <a:pPr marL="749300" marR="172720" lvl="1" indent="-279400">
              <a:lnSpc>
                <a:spcPts val="2590"/>
              </a:lnSpc>
              <a:spcBef>
                <a:spcPts val="310"/>
              </a:spcBef>
              <a:buClr>
                <a:srgbClr val="000000"/>
              </a:buClr>
              <a:buFontTx/>
              <a:buChar char="–"/>
              <a:tabLst>
                <a:tab pos="749300" algn="l"/>
              </a:tabLst>
            </a:pPr>
            <a:r>
              <a:rPr lang="en-US" sz="2400" dirty="0">
                <a:latin typeface="Times New Roman"/>
                <a:cs typeface="Times New Roman"/>
              </a:rPr>
              <a:t>Is Vacuum cleaner agent rational?</a:t>
            </a:r>
          </a:p>
          <a:p>
            <a:pPr marL="715010" marR="172720" lvl="1" indent="-279400" algn="just">
              <a:lnSpc>
                <a:spcPts val="2590"/>
              </a:lnSpc>
              <a:buClr>
                <a:srgbClr val="000000"/>
              </a:buClr>
              <a:buChar char="–"/>
              <a:tabLst>
                <a:tab pos="715010" algn="l"/>
              </a:tabLst>
            </a:pPr>
            <a:endParaRPr sz="2400" dirty="0">
              <a:latin typeface="Times New Roman"/>
              <a:cs typeface="Times New Roman"/>
            </a:endParaRP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841D52-6BC0-30D1-8ABD-8AB56AE0666C}"/>
              </a:ext>
            </a:extLst>
          </p:cNvPr>
          <p:cNvSpPr txBox="1"/>
          <p:nvPr/>
        </p:nvSpPr>
        <p:spPr>
          <a:xfrm>
            <a:off x="235132" y="289679"/>
            <a:ext cx="11956868" cy="5262979"/>
          </a:xfrm>
          <a:prstGeom prst="rect">
            <a:avLst/>
          </a:prstGeom>
          <a:noFill/>
        </p:spPr>
        <p:txBody>
          <a:bodyPr wrap="square">
            <a:spAutoFit/>
          </a:bodyPr>
          <a:lstStyle/>
          <a:p>
            <a:r>
              <a:rPr lang="en-US" sz="2800" dirty="0"/>
              <a:t>The </a:t>
            </a:r>
            <a:r>
              <a:rPr lang="en-US" sz="2800" b="1" dirty="0"/>
              <a:t>domain of sets is also fundamental to mathematics </a:t>
            </a:r>
            <a:r>
              <a:rPr lang="en-US" sz="2800" dirty="0"/>
              <a:t>as well as to commonsense reasoning. </a:t>
            </a:r>
          </a:p>
          <a:p>
            <a:endParaRPr lang="en-US" sz="2800" dirty="0"/>
          </a:p>
          <a:p>
            <a:r>
              <a:rPr lang="en-US" sz="2800" dirty="0"/>
              <a:t>We want to be able to </a:t>
            </a:r>
          </a:p>
          <a:p>
            <a:endParaRPr lang="en-US" sz="2800" b="1" dirty="0"/>
          </a:p>
          <a:p>
            <a:r>
              <a:rPr lang="en-US" sz="2800" b="1" dirty="0"/>
              <a:t>represent individual sets, including the empty set. </a:t>
            </a:r>
          </a:p>
          <a:p>
            <a:endParaRPr lang="en-US" sz="2800" b="1" dirty="0"/>
          </a:p>
          <a:p>
            <a:r>
              <a:rPr lang="en-US" sz="2800" dirty="0"/>
              <a:t>We need a way to </a:t>
            </a:r>
            <a:r>
              <a:rPr lang="en-US" sz="2800" b="1" dirty="0"/>
              <a:t>build up sets by adding an element to a set or taking the union or intersection of two sets. </a:t>
            </a:r>
          </a:p>
          <a:p>
            <a:endParaRPr lang="en-US" sz="2800" dirty="0"/>
          </a:p>
          <a:p>
            <a:r>
              <a:rPr lang="en-US" sz="2800" dirty="0"/>
              <a:t>We will want to </a:t>
            </a:r>
            <a:r>
              <a:rPr lang="en-US" sz="2800" b="1" dirty="0"/>
              <a:t>know whether an element is a member of a set and we will want to distinguish sets from objects that are not sets</a:t>
            </a:r>
            <a:endParaRPr lang="en-IN" sz="2800" b="1" dirty="0"/>
          </a:p>
        </p:txBody>
      </p:sp>
    </p:spTree>
    <p:extLst>
      <p:ext uri="{BB962C8B-B14F-4D97-AF65-F5344CB8AC3E}">
        <p14:creationId xmlns:p14="http://schemas.microsoft.com/office/powerpoint/2010/main" val="349224628"/>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7EF962-165F-8C7E-9999-B5D469FF95EF}"/>
              </a:ext>
            </a:extLst>
          </p:cNvPr>
          <p:cNvSpPr txBox="1"/>
          <p:nvPr/>
        </p:nvSpPr>
        <p:spPr>
          <a:xfrm>
            <a:off x="505096" y="289679"/>
            <a:ext cx="10868297" cy="6555641"/>
          </a:xfrm>
          <a:prstGeom prst="rect">
            <a:avLst/>
          </a:prstGeom>
          <a:noFill/>
        </p:spPr>
        <p:txBody>
          <a:bodyPr wrap="square">
            <a:spAutoFit/>
          </a:bodyPr>
          <a:lstStyle/>
          <a:p>
            <a:r>
              <a:rPr lang="en-US" sz="2800" dirty="0"/>
              <a:t>We will use the normal </a:t>
            </a:r>
            <a:r>
              <a:rPr lang="en-US" sz="2800" b="1" dirty="0"/>
              <a:t>vocabulary of set theory as syntactic sugar</a:t>
            </a:r>
            <a:r>
              <a:rPr lang="en-US" sz="2800" dirty="0"/>
              <a:t>. </a:t>
            </a:r>
          </a:p>
          <a:p>
            <a:endParaRPr lang="en-US" sz="2800" dirty="0"/>
          </a:p>
          <a:p>
            <a:r>
              <a:rPr lang="en-US" sz="2800" dirty="0"/>
              <a:t>The </a:t>
            </a:r>
            <a:r>
              <a:rPr lang="en-US" sz="2800" b="1" dirty="0"/>
              <a:t>empty set is a constant written as { }. </a:t>
            </a:r>
          </a:p>
          <a:p>
            <a:endParaRPr lang="en-US" sz="2800" dirty="0"/>
          </a:p>
          <a:p>
            <a:r>
              <a:rPr lang="en-US" sz="2800" dirty="0"/>
              <a:t>There </a:t>
            </a:r>
            <a:r>
              <a:rPr lang="en-US" sz="2800" b="1" dirty="0"/>
              <a:t>is one unary predicate, Set, which is true of sets. </a:t>
            </a:r>
          </a:p>
          <a:p>
            <a:endParaRPr lang="en-US" sz="2800" dirty="0"/>
          </a:p>
          <a:p>
            <a:r>
              <a:rPr lang="en-US" sz="2800" dirty="0"/>
              <a:t>The </a:t>
            </a:r>
            <a:r>
              <a:rPr lang="en-US" sz="2800" b="1" dirty="0"/>
              <a:t>binary predicates </a:t>
            </a:r>
            <a:r>
              <a:rPr lang="en-US" sz="2800" dirty="0"/>
              <a:t>are </a:t>
            </a:r>
            <a:r>
              <a:rPr lang="en-US" sz="2800" b="1" dirty="0"/>
              <a:t>x∈ s (x is a member of set s) and s1 ⊆ s2 </a:t>
            </a:r>
            <a:r>
              <a:rPr lang="en-US" sz="2800" dirty="0"/>
              <a:t>(set s1 is a subset.</a:t>
            </a:r>
          </a:p>
          <a:p>
            <a:endParaRPr lang="en-US" sz="2800" dirty="0"/>
          </a:p>
          <a:p>
            <a:r>
              <a:rPr lang="en-US" sz="2800" dirty="0"/>
              <a:t> The </a:t>
            </a:r>
            <a:r>
              <a:rPr lang="en-US" sz="2800" b="1" dirty="0"/>
              <a:t>binary functions are s1 ∩ s2 </a:t>
            </a:r>
            <a:r>
              <a:rPr lang="en-US" sz="2800" dirty="0"/>
              <a:t>(the intersection of two sets), </a:t>
            </a:r>
            <a:r>
              <a:rPr lang="en-US" sz="2800" b="1" dirty="0"/>
              <a:t>s1 ∪ s2</a:t>
            </a:r>
          </a:p>
          <a:p>
            <a:r>
              <a:rPr lang="en-US" sz="2800" b="1" dirty="0"/>
              <a:t>(the union of two sets), </a:t>
            </a:r>
          </a:p>
          <a:p>
            <a:endParaRPr lang="en-US" sz="2800" dirty="0"/>
          </a:p>
          <a:p>
            <a:r>
              <a:rPr lang="en-US" sz="2800" b="1" dirty="0"/>
              <a:t>and {</a:t>
            </a:r>
            <a:r>
              <a:rPr lang="en-US" sz="2800" b="1" dirty="0" err="1"/>
              <a:t>x|s</a:t>
            </a:r>
            <a:r>
              <a:rPr lang="en-US" sz="2800" b="1" dirty="0"/>
              <a:t>} (the set resulting from adjoining element x to set s).</a:t>
            </a:r>
          </a:p>
          <a:p>
            <a:endParaRPr lang="en-US" sz="2800" b="1" dirty="0"/>
          </a:p>
          <a:p>
            <a:r>
              <a:rPr lang="en-US" sz="2800" dirty="0"/>
              <a:t> One possible set of axioms is as follows</a:t>
            </a:r>
            <a:endParaRPr lang="en-IN" sz="2800" dirty="0"/>
          </a:p>
        </p:txBody>
      </p:sp>
    </p:spTree>
    <p:extLst>
      <p:ext uri="{BB962C8B-B14F-4D97-AF65-F5344CB8AC3E}">
        <p14:creationId xmlns:p14="http://schemas.microsoft.com/office/powerpoint/2010/main" val="761010878"/>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142D51-4AD0-FDF5-E759-B966678D9BE2}"/>
              </a:ext>
            </a:extLst>
          </p:cNvPr>
          <p:cNvSpPr txBox="1"/>
          <p:nvPr/>
        </p:nvSpPr>
        <p:spPr>
          <a:xfrm>
            <a:off x="78377" y="-64264"/>
            <a:ext cx="12043954" cy="6555641"/>
          </a:xfrm>
          <a:prstGeom prst="rect">
            <a:avLst/>
          </a:prstGeom>
          <a:noFill/>
        </p:spPr>
        <p:txBody>
          <a:bodyPr wrap="square">
            <a:spAutoFit/>
          </a:bodyPr>
          <a:lstStyle/>
          <a:p>
            <a:r>
              <a:rPr lang="en-US" dirty="0"/>
              <a:t>1. </a:t>
            </a:r>
            <a:r>
              <a:rPr lang="en-US" sz="2800" dirty="0"/>
              <a:t>The only sets are the empty set and those made by adjoining something to a set:</a:t>
            </a:r>
          </a:p>
          <a:p>
            <a:r>
              <a:rPr lang="en-US" sz="2800" dirty="0"/>
              <a:t>∀ s Set(s) ⇔ (s = { }) ∨ (∃ x, s2 Set(s2) ∧ s = {x|s2}) .</a:t>
            </a:r>
          </a:p>
          <a:p>
            <a:endParaRPr lang="en-US" sz="2800" dirty="0"/>
          </a:p>
          <a:p>
            <a:r>
              <a:rPr lang="en-US" sz="2800" dirty="0"/>
              <a:t>2. The empty set has </a:t>
            </a:r>
            <a:r>
              <a:rPr lang="en-US" sz="2800" b="1" dirty="0"/>
              <a:t>no elements adjoined into </a:t>
            </a:r>
            <a:r>
              <a:rPr lang="en-US" sz="2800" dirty="0"/>
              <a:t>it. In other words, there is no way to decompose { } into a smaller set and an element:</a:t>
            </a:r>
          </a:p>
          <a:p>
            <a:r>
              <a:rPr lang="en-US" sz="2800" dirty="0"/>
              <a:t>¬∃ x, s {</a:t>
            </a:r>
            <a:r>
              <a:rPr lang="en-US" sz="2800" dirty="0" err="1"/>
              <a:t>x|s</a:t>
            </a:r>
            <a:r>
              <a:rPr lang="en-US" sz="2800" dirty="0"/>
              <a:t>} = { } .</a:t>
            </a:r>
          </a:p>
          <a:p>
            <a:endParaRPr lang="en-US" sz="2800" dirty="0"/>
          </a:p>
          <a:p>
            <a:r>
              <a:rPr lang="en-US" sz="2800" dirty="0"/>
              <a:t>3. Adjoining an element already in the set has no effect:</a:t>
            </a:r>
          </a:p>
          <a:p>
            <a:r>
              <a:rPr lang="en-US" sz="2800" dirty="0"/>
              <a:t>∀ </a:t>
            </a:r>
            <a:r>
              <a:rPr lang="en-US" sz="2800" dirty="0" err="1"/>
              <a:t>x,s</a:t>
            </a:r>
            <a:r>
              <a:rPr lang="en-US" sz="2800" dirty="0"/>
              <a:t>  x∈ s ⇔ s = {</a:t>
            </a:r>
            <a:r>
              <a:rPr lang="en-US" sz="2800" dirty="0" err="1"/>
              <a:t>x|s</a:t>
            </a:r>
            <a:r>
              <a:rPr lang="en-US" sz="2800" dirty="0"/>
              <a:t>} .</a:t>
            </a:r>
          </a:p>
          <a:p>
            <a:endParaRPr lang="en-US" sz="2800" dirty="0"/>
          </a:p>
          <a:p>
            <a:r>
              <a:rPr lang="en-US" sz="2800" dirty="0"/>
              <a:t>4. The </a:t>
            </a:r>
            <a:r>
              <a:rPr lang="en-US" sz="2800" b="1" dirty="0"/>
              <a:t>only members of a set are the elements that were adjoined into it</a:t>
            </a:r>
            <a:r>
              <a:rPr lang="en-US" sz="2800" dirty="0"/>
              <a:t>. We express this recursively, saying that x is a member of s if and only if s is equal to some set s2 adjoined with some element y, where either y is the same as x or x is a member of s2:</a:t>
            </a:r>
          </a:p>
          <a:p>
            <a:r>
              <a:rPr lang="en-US" sz="2800" dirty="0"/>
              <a:t>∀ x, s x∈ s ⇔ ∃ y,s2  (s = {y|s2} ∧ (x = y ∨ x∈ s2))</a:t>
            </a:r>
            <a:endParaRPr lang="en-IN" sz="2800" dirty="0"/>
          </a:p>
        </p:txBody>
      </p:sp>
    </p:spTree>
    <p:extLst>
      <p:ext uri="{BB962C8B-B14F-4D97-AF65-F5344CB8AC3E}">
        <p14:creationId xmlns:p14="http://schemas.microsoft.com/office/powerpoint/2010/main" val="1414301302"/>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171A86-B753-B5AA-DC0D-C6CBD46D3C3E}"/>
              </a:ext>
            </a:extLst>
          </p:cNvPr>
          <p:cNvSpPr txBox="1"/>
          <p:nvPr/>
        </p:nvSpPr>
        <p:spPr>
          <a:xfrm>
            <a:off x="165461" y="498791"/>
            <a:ext cx="12096208" cy="5970865"/>
          </a:xfrm>
          <a:prstGeom prst="rect">
            <a:avLst/>
          </a:prstGeom>
          <a:noFill/>
        </p:spPr>
        <p:txBody>
          <a:bodyPr wrap="square">
            <a:spAutoFit/>
          </a:bodyPr>
          <a:lstStyle/>
          <a:p>
            <a:r>
              <a:rPr lang="en-US" sz="2800" dirty="0"/>
              <a:t>5. A set is a subset of another set if and only if all of the first set’s members are members of the second set:</a:t>
            </a:r>
          </a:p>
          <a:p>
            <a:r>
              <a:rPr lang="en-US" sz="2800" dirty="0"/>
              <a:t>∀ s1, s2 s1 ⊆ s2 ⇔ (∀ x  </a:t>
            </a:r>
            <a:r>
              <a:rPr lang="en-US" sz="2800" dirty="0" err="1"/>
              <a:t>x</a:t>
            </a:r>
            <a:r>
              <a:rPr lang="en-US" sz="2800" dirty="0"/>
              <a:t>∈ s1 ⇒ x∈ s2) .</a:t>
            </a:r>
          </a:p>
          <a:p>
            <a:endParaRPr lang="en-US" sz="2800" dirty="0"/>
          </a:p>
          <a:p>
            <a:r>
              <a:rPr lang="en-US" sz="2800" dirty="0"/>
              <a:t>6. Two sets are equal if and only if each is a subset of the other:</a:t>
            </a:r>
          </a:p>
          <a:p>
            <a:r>
              <a:rPr lang="en-US" sz="2800" dirty="0"/>
              <a:t>       </a:t>
            </a:r>
            <a:r>
              <a:rPr lang="en-IN" sz="2800" dirty="0"/>
              <a:t>∀ s1, s2 (s1 = s2) ⇔ (s1 ⊆ s2 ∧ s2 ⊆ s1) . </a:t>
            </a:r>
            <a:endParaRPr lang="en-US" sz="2800" dirty="0"/>
          </a:p>
          <a:p>
            <a:endParaRPr lang="en-US" sz="2800" dirty="0"/>
          </a:p>
          <a:p>
            <a:r>
              <a:rPr lang="en-US" sz="2800" dirty="0"/>
              <a:t>7. An object is in the intersection of two sets if and only if it is a member of both sets:</a:t>
            </a:r>
          </a:p>
          <a:p>
            <a:r>
              <a:rPr lang="en-US" sz="2800" dirty="0"/>
              <a:t>∀ x, s1, s2 x∈ (s1 ∩ s2) ⇔ (x∈ s1 ∧ x∈s2) .</a:t>
            </a:r>
          </a:p>
          <a:p>
            <a:endParaRPr lang="en-US" sz="2800" dirty="0"/>
          </a:p>
          <a:p>
            <a:r>
              <a:rPr lang="en-US" sz="2800" dirty="0"/>
              <a:t>8. An object is in the union of two sets if and only if it is a member of either set:</a:t>
            </a:r>
          </a:p>
          <a:p>
            <a:r>
              <a:rPr lang="en-US" sz="2800" dirty="0"/>
              <a:t>∀ x, s1, s2 x∈ (s1 ∪ s2) ⇔ (x∈ s1 ∨ x∈s2) .∀ s1, s2 (s1 = s2) ⇔ (s1 ⊆ s2 ∧ s2 ⊆ s1) </a:t>
            </a:r>
          </a:p>
          <a:p>
            <a:endParaRPr lang="en-IN" dirty="0"/>
          </a:p>
        </p:txBody>
      </p:sp>
    </p:spTree>
    <p:extLst>
      <p:ext uri="{BB962C8B-B14F-4D97-AF65-F5344CB8AC3E}">
        <p14:creationId xmlns:p14="http://schemas.microsoft.com/office/powerpoint/2010/main" val="1248436256"/>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E3DF38-110A-3E81-2D52-1F8E1FC991D4}"/>
              </a:ext>
            </a:extLst>
          </p:cNvPr>
          <p:cNvSpPr txBox="1"/>
          <p:nvPr/>
        </p:nvSpPr>
        <p:spPr>
          <a:xfrm>
            <a:off x="139337" y="200692"/>
            <a:ext cx="12157165" cy="5693866"/>
          </a:xfrm>
          <a:prstGeom prst="rect">
            <a:avLst/>
          </a:prstGeom>
          <a:noFill/>
        </p:spPr>
        <p:txBody>
          <a:bodyPr wrap="square">
            <a:spAutoFit/>
          </a:bodyPr>
          <a:lstStyle/>
          <a:p>
            <a:r>
              <a:rPr lang="en-US" sz="2800" dirty="0"/>
              <a:t>Lists  -    Lists are similar to sets. </a:t>
            </a:r>
          </a:p>
          <a:p>
            <a:endParaRPr lang="en-US" sz="2800" dirty="0"/>
          </a:p>
          <a:p>
            <a:r>
              <a:rPr lang="en-US" sz="2800" dirty="0"/>
              <a:t>The differences are that </a:t>
            </a:r>
            <a:r>
              <a:rPr lang="en-US" sz="2800" b="1" dirty="0"/>
              <a:t>lists are ordered and the same element can appear more than once in a list. </a:t>
            </a:r>
          </a:p>
          <a:p>
            <a:endParaRPr lang="en-US" sz="2800" dirty="0"/>
          </a:p>
          <a:p>
            <a:r>
              <a:rPr lang="en-US" sz="2800" dirty="0"/>
              <a:t>We can use the vocabulary of Lisp for lists: </a:t>
            </a:r>
          </a:p>
          <a:p>
            <a:endParaRPr lang="en-US" sz="2800" dirty="0"/>
          </a:p>
          <a:p>
            <a:r>
              <a:rPr lang="en-US" sz="2800" b="1" dirty="0"/>
              <a:t>Nil is the constant list with no elements; </a:t>
            </a:r>
          </a:p>
          <a:p>
            <a:r>
              <a:rPr lang="en-US" sz="2800" b="1" dirty="0"/>
              <a:t>Cons, Append, First, and Rest are functions</a:t>
            </a:r>
            <a:r>
              <a:rPr lang="en-US" sz="2800" dirty="0"/>
              <a:t>; </a:t>
            </a:r>
          </a:p>
          <a:p>
            <a:r>
              <a:rPr lang="en-US" sz="2800" b="1" dirty="0"/>
              <a:t>Find is the predicate that does for lists what Member does for sets.</a:t>
            </a:r>
          </a:p>
          <a:p>
            <a:endParaRPr lang="en-US" sz="2800" b="1" dirty="0"/>
          </a:p>
          <a:p>
            <a:r>
              <a:rPr lang="en-US" sz="2800" b="1" dirty="0"/>
              <a:t> List? is a predicate that is true only of lists. </a:t>
            </a:r>
          </a:p>
          <a:p>
            <a:endParaRPr lang="en-US" sz="2800" dirty="0"/>
          </a:p>
        </p:txBody>
      </p:sp>
    </p:spTree>
    <p:extLst>
      <p:ext uri="{BB962C8B-B14F-4D97-AF65-F5344CB8AC3E}">
        <p14:creationId xmlns:p14="http://schemas.microsoft.com/office/powerpoint/2010/main" val="2624760855"/>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93234D-D3C6-55CB-C8E4-1BF85B376D0F}"/>
              </a:ext>
            </a:extLst>
          </p:cNvPr>
          <p:cNvSpPr txBox="1"/>
          <p:nvPr/>
        </p:nvSpPr>
        <p:spPr>
          <a:xfrm>
            <a:off x="0" y="284427"/>
            <a:ext cx="11582400" cy="5262979"/>
          </a:xfrm>
          <a:prstGeom prst="rect">
            <a:avLst/>
          </a:prstGeom>
          <a:noFill/>
        </p:spPr>
        <p:txBody>
          <a:bodyPr wrap="square">
            <a:spAutoFit/>
          </a:bodyPr>
          <a:lstStyle/>
          <a:p>
            <a:r>
              <a:rPr lang="en-US" sz="2800" dirty="0"/>
              <a:t>As with sets, it is common to use syntactic sugar in logical sentences involving lists.</a:t>
            </a:r>
          </a:p>
          <a:p>
            <a:endParaRPr lang="en-US" sz="2800" dirty="0"/>
          </a:p>
          <a:p>
            <a:r>
              <a:rPr lang="en-US" sz="2800" dirty="0"/>
              <a:t> The empty list is [ ]. </a:t>
            </a:r>
          </a:p>
          <a:p>
            <a:endParaRPr lang="en-US" sz="2800" dirty="0"/>
          </a:p>
          <a:p>
            <a:r>
              <a:rPr lang="en-US" sz="2800" dirty="0"/>
              <a:t>The term </a:t>
            </a:r>
            <a:r>
              <a:rPr lang="en-US" sz="2800" b="1" dirty="0"/>
              <a:t>Cons(x, y), where y is a nonempty list, is written [</a:t>
            </a:r>
            <a:r>
              <a:rPr lang="en-US" sz="2800" b="1" dirty="0" err="1"/>
              <a:t>x|y</a:t>
            </a:r>
            <a:r>
              <a:rPr lang="en-US" sz="2800" b="1" dirty="0"/>
              <a:t>]. </a:t>
            </a:r>
          </a:p>
          <a:p>
            <a:endParaRPr lang="en-US" sz="2800" dirty="0"/>
          </a:p>
          <a:p>
            <a:r>
              <a:rPr lang="en-US" sz="2800" dirty="0"/>
              <a:t>The term </a:t>
            </a:r>
            <a:r>
              <a:rPr lang="en-US" sz="2800" b="1" dirty="0"/>
              <a:t>Cons(x, Nil)</a:t>
            </a:r>
            <a:r>
              <a:rPr lang="en-US" sz="2800" dirty="0"/>
              <a:t> (i.e., the list containing the element x) </a:t>
            </a:r>
            <a:r>
              <a:rPr lang="en-US" sz="2800" b="1" dirty="0"/>
              <a:t>is written as [x]. </a:t>
            </a:r>
          </a:p>
          <a:p>
            <a:endParaRPr lang="en-US" sz="2800" b="1" dirty="0"/>
          </a:p>
          <a:p>
            <a:r>
              <a:rPr lang="en-US" sz="2800" dirty="0"/>
              <a:t>A list of several elements, such as</a:t>
            </a:r>
          </a:p>
          <a:p>
            <a:endParaRPr lang="en-US" sz="2800" dirty="0"/>
          </a:p>
          <a:p>
            <a:r>
              <a:rPr lang="en-US" sz="2800" dirty="0"/>
              <a:t> [</a:t>
            </a:r>
            <a:r>
              <a:rPr lang="en-US" sz="2800" b="1" dirty="0"/>
              <a:t>A, B, C], corresponds to the nested term Cons(A, Cons(B, Cons(C, Nil)))</a:t>
            </a:r>
          </a:p>
        </p:txBody>
      </p:sp>
    </p:spTree>
    <p:extLst>
      <p:ext uri="{BB962C8B-B14F-4D97-AF65-F5344CB8AC3E}">
        <p14:creationId xmlns:p14="http://schemas.microsoft.com/office/powerpoint/2010/main" val="2110996257"/>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F28CD4-615F-B6C3-5E48-3523EF7EE4D4}"/>
              </a:ext>
            </a:extLst>
          </p:cNvPr>
          <p:cNvSpPr txBox="1"/>
          <p:nvPr/>
        </p:nvSpPr>
        <p:spPr>
          <a:xfrm>
            <a:off x="0" y="0"/>
            <a:ext cx="12192000" cy="69865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IN" sz="2800" b="0" i="0" u="none" strike="noStrike" kern="1200" cap="none" spc="0" normalizeH="0" baseline="0" noProof="0" dirty="0" err="1">
                <a:ln>
                  <a:noFill/>
                </a:ln>
                <a:solidFill>
                  <a:prstClr val="black"/>
                </a:solidFill>
                <a:effectLst/>
                <a:uLnTx/>
                <a:uFillTx/>
                <a:latin typeface="Calibri" panose="020F0502020204030204"/>
                <a:ea typeface="+mn-ea"/>
                <a:cs typeface="+mn-cs"/>
              </a:rPr>
              <a:t>wumpus</a:t>
            </a:r>
            <a:r>
              <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rPr>
              <a:t>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corresponding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first-order sentence stored in the knowledge base must include both the percept and the time at which it occurred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otherwise, the agent will get confused about when it saw what.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use integers for time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 typical percept sentence would be Percept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([Stench, Breeze, Glitter , None, None], 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Here,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Percept is a binary predicate, and Stench and so on are constants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placed in a list.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actions in the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wumpus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world can be represented by logical terms: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Turn(Right), Turn(Left), Forward, Shoot, Grab, Climb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873792956"/>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E0EAC9-30E6-64DF-1EEC-18A5BD7BE24F}"/>
              </a:ext>
            </a:extLst>
          </p:cNvPr>
          <p:cNvSpPr txBox="1"/>
          <p:nvPr/>
        </p:nvSpPr>
        <p:spPr>
          <a:xfrm>
            <a:off x="0" y="206888"/>
            <a:ext cx="11678194"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determine which is best, the agent program executes the query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ASKVARS(∃ a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BestAction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which returns a binding list such as {a/Grab}.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agent program can then return Grab as the action to take.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raw percept data implies certain facts about the current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 s, g, m, c Percept([s, Breeze, g, m, c], t) ⇒ Breeze(t)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 s, b, m, c Percept([s, b, Glitter , m, c], t) ⇒ Glitter(t)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so on</a:t>
            </a:r>
          </a:p>
        </p:txBody>
      </p:sp>
    </p:spTree>
    <p:extLst>
      <p:ext uri="{BB962C8B-B14F-4D97-AF65-F5344CB8AC3E}">
        <p14:creationId xmlns:p14="http://schemas.microsoft.com/office/powerpoint/2010/main" val="2165881429"/>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350D5E-DDCE-C2C0-B4F6-764D324CAFEC}"/>
              </a:ext>
            </a:extLst>
          </p:cNvPr>
          <p:cNvSpPr txBox="1"/>
          <p:nvPr/>
        </p:nvSpPr>
        <p:spPr>
          <a:xfrm>
            <a:off x="60960" y="227150"/>
            <a:ext cx="12131040" cy="69865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Simple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“reflex” behavior can also be implemented by quantified implication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example, we have(action)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 Glitter (t) ⇒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BestAction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(Grab, 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have represented the agent’s inputs and outputs;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800" dirty="0">
                <a:solidFill>
                  <a:prstClr val="black"/>
                </a:solidFill>
                <a:latin typeface="Calibri" panose="020F0502020204030204"/>
              </a:rPr>
              <a:t>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ow it is time to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represent the environment itself</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Let us begin with objects.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Obvious candidates are squares, pits, and the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wumpus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could name each square—Square 1,2 and so on—but then the fact that Square1,2 and Square1,3 are adjacent would have to be an “extra” fact, and we would need one such fact for each pair of squares.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763849"/>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73835F-822C-1925-203E-64324CA6D402}"/>
              </a:ext>
            </a:extLst>
          </p:cNvPr>
          <p:cNvSpPr txBox="1"/>
          <p:nvPr/>
        </p:nvSpPr>
        <p:spPr>
          <a:xfrm>
            <a:off x="242160" y="273586"/>
            <a:ext cx="1097861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 is better to use a complex term in which the row and column appear as integers; for example, we can simply use the list term [1, 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Adjacency of any two squares can be defined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x, y, a, b Adjacent([x, y], [a, 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 = a ∧ (y = b − 1 ∨ y = b + 1)) ∨ (y = b ∧ (x = a − 1 ∨ x = a + 1)) .</a:t>
            </a:r>
          </a:p>
        </p:txBody>
      </p:sp>
      <p:pic>
        <p:nvPicPr>
          <p:cNvPr id="5" name="Picture 4">
            <a:extLst>
              <a:ext uri="{FF2B5EF4-FFF2-40B4-BE49-F238E27FC236}">
                <a16:creationId xmlns:a16="http://schemas.microsoft.com/office/drawing/2014/main" id="{22462C5A-1908-8619-D97A-3EC9FF89C751}"/>
              </a:ext>
            </a:extLst>
          </p:cNvPr>
          <p:cNvPicPr>
            <a:picLocks noChangeAspect="1"/>
          </p:cNvPicPr>
          <p:nvPr/>
        </p:nvPicPr>
        <p:blipFill>
          <a:blip r:embed="rId2"/>
          <a:stretch>
            <a:fillRect/>
          </a:stretch>
        </p:blipFill>
        <p:spPr>
          <a:xfrm>
            <a:off x="676644" y="2887666"/>
            <a:ext cx="8649145" cy="3767134"/>
          </a:xfrm>
          <a:prstGeom prst="rect">
            <a:avLst/>
          </a:prstGeom>
        </p:spPr>
      </p:pic>
    </p:spTree>
    <p:extLst>
      <p:ext uri="{BB962C8B-B14F-4D97-AF65-F5344CB8AC3E}">
        <p14:creationId xmlns:p14="http://schemas.microsoft.com/office/powerpoint/2010/main" val="766389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88930" y="33019"/>
            <a:ext cx="1016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9</a:t>
            </a:r>
            <a:endParaRPr sz="1200">
              <a:latin typeface="Times New Roman"/>
              <a:cs typeface="Times New Roman"/>
            </a:endParaRPr>
          </a:p>
        </p:txBody>
      </p:sp>
      <p:sp>
        <p:nvSpPr>
          <p:cNvPr id="6" name="object 6"/>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7" name="object 7"/>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730612" y="101016"/>
            <a:ext cx="3672840" cy="513080"/>
          </a:xfrm>
          <a:prstGeom prst="rect">
            <a:avLst/>
          </a:prstGeom>
        </p:spPr>
        <p:txBody>
          <a:bodyPr vert="horz" wrap="square" lIns="0" tIns="12700" rIns="0" bIns="0" rtlCol="0" anchor="ctr">
            <a:spAutoFit/>
          </a:bodyPr>
          <a:lstStyle/>
          <a:p>
            <a:pPr marL="12700">
              <a:lnSpc>
                <a:spcPct val="100000"/>
              </a:lnSpc>
              <a:spcBef>
                <a:spcPts val="100"/>
              </a:spcBef>
            </a:pPr>
            <a:r>
              <a:rPr sz="3200" dirty="0"/>
              <a:t>Vacuum</a:t>
            </a:r>
            <a:r>
              <a:rPr sz="3200" spc="-15" dirty="0"/>
              <a:t> </a:t>
            </a:r>
            <a:r>
              <a:rPr sz="3200" dirty="0"/>
              <a:t>cleaner</a:t>
            </a:r>
            <a:r>
              <a:rPr sz="3200" spc="-20" dirty="0"/>
              <a:t> </a:t>
            </a:r>
            <a:r>
              <a:rPr sz="3200" dirty="0"/>
              <a:t>agent</a:t>
            </a:r>
          </a:p>
        </p:txBody>
      </p:sp>
      <p:sp>
        <p:nvSpPr>
          <p:cNvPr id="4" name="object 4"/>
          <p:cNvSpPr txBox="1"/>
          <p:nvPr/>
        </p:nvSpPr>
        <p:spPr>
          <a:xfrm>
            <a:off x="1635761" y="4568190"/>
            <a:ext cx="132715" cy="391160"/>
          </a:xfrm>
          <a:prstGeom prst="rect">
            <a:avLst/>
          </a:prstGeom>
        </p:spPr>
        <p:txBody>
          <a:bodyPr vert="horz" wrap="square" lIns="0" tIns="12700" rIns="0" bIns="0" rtlCol="0">
            <a:spAutoFit/>
          </a:bodyPr>
          <a:lstStyle/>
          <a:p>
            <a:pPr marL="12700">
              <a:spcBef>
                <a:spcPts val="100"/>
              </a:spcBef>
            </a:pPr>
            <a:r>
              <a:rPr sz="2400" dirty="0">
                <a:latin typeface="Times New Roman"/>
                <a:cs typeface="Times New Roman"/>
              </a:rPr>
              <a:t>•</a:t>
            </a:r>
            <a:endParaRPr sz="2400">
              <a:latin typeface="Times New Roman"/>
              <a:cs typeface="Times New Roman"/>
            </a:endParaRPr>
          </a:p>
        </p:txBody>
      </p:sp>
      <p:sp>
        <p:nvSpPr>
          <p:cNvPr id="5" name="object 5"/>
          <p:cNvSpPr txBox="1">
            <a:spLocks noGrp="1"/>
          </p:cNvSpPr>
          <p:nvPr>
            <p:ph type="body" idx="1"/>
          </p:nvPr>
        </p:nvSpPr>
        <p:spPr>
          <a:xfrm>
            <a:off x="349431" y="614096"/>
            <a:ext cx="11493137" cy="5984587"/>
          </a:xfrm>
          <a:prstGeom prst="rect">
            <a:avLst/>
          </a:prstGeom>
        </p:spPr>
        <p:txBody>
          <a:bodyPr vert="horz" wrap="square" lIns="0" tIns="12700" rIns="0" bIns="0" rtlCol="0">
            <a:spAutoFit/>
          </a:bodyPr>
          <a:lstStyle/>
          <a:p>
            <a:pPr marL="349250" indent="-336550">
              <a:lnSpc>
                <a:spcPct val="100000"/>
              </a:lnSpc>
              <a:spcBef>
                <a:spcPts val="100"/>
              </a:spcBef>
              <a:tabLst>
                <a:tab pos="348615" algn="l"/>
                <a:tab pos="349250" algn="l"/>
              </a:tabLst>
            </a:pPr>
            <a:r>
              <a:rPr sz="2400" dirty="0"/>
              <a:t>Let’s</a:t>
            </a:r>
            <a:r>
              <a:rPr sz="2400" spc="-20" dirty="0"/>
              <a:t> </a:t>
            </a:r>
            <a:r>
              <a:rPr sz="2400" spc="-5" dirty="0"/>
              <a:t>assume</a:t>
            </a:r>
            <a:r>
              <a:rPr sz="2400" spc="-15" dirty="0"/>
              <a:t> </a:t>
            </a:r>
            <a:r>
              <a:rPr sz="2400" dirty="0"/>
              <a:t>the</a:t>
            </a:r>
            <a:r>
              <a:rPr sz="2400" spc="-15" dirty="0"/>
              <a:t> </a:t>
            </a:r>
            <a:r>
              <a:rPr sz="2400" spc="-5" dirty="0"/>
              <a:t>following</a:t>
            </a:r>
            <a:endParaRPr lang="en-IN" sz="2400" spc="-5" dirty="0"/>
          </a:p>
          <a:p>
            <a:pPr marL="12700" indent="0">
              <a:lnSpc>
                <a:spcPct val="100000"/>
              </a:lnSpc>
              <a:spcBef>
                <a:spcPts val="100"/>
              </a:spcBef>
              <a:buNone/>
              <a:tabLst>
                <a:tab pos="348615" algn="l"/>
                <a:tab pos="349250" algn="l"/>
              </a:tabLst>
            </a:pPr>
            <a:endParaRPr sz="2400" dirty="0"/>
          </a:p>
          <a:p>
            <a:pPr marL="749300" marR="156210" lvl="1" indent="-279400" algn="just">
              <a:lnSpc>
                <a:spcPts val="1920"/>
              </a:lnSpc>
              <a:spcBef>
                <a:spcPts val="580"/>
              </a:spcBef>
              <a:buChar char="–"/>
              <a:tabLst>
                <a:tab pos="748665" algn="l"/>
                <a:tab pos="749300" algn="l"/>
              </a:tabLst>
            </a:pPr>
            <a:r>
              <a:rPr dirty="0">
                <a:latin typeface="Times New Roman"/>
                <a:cs typeface="Times New Roman"/>
              </a:rPr>
              <a:t>The </a:t>
            </a:r>
            <a:r>
              <a:rPr b="1" dirty="0">
                <a:latin typeface="Times New Roman"/>
                <a:cs typeface="Times New Roman"/>
              </a:rPr>
              <a:t>performance</a:t>
            </a:r>
            <a:r>
              <a:rPr b="1" spc="5" dirty="0">
                <a:latin typeface="Times New Roman"/>
                <a:cs typeface="Times New Roman"/>
              </a:rPr>
              <a:t> </a:t>
            </a:r>
            <a:r>
              <a:rPr b="1" spc="-5" dirty="0">
                <a:latin typeface="Times New Roman"/>
                <a:cs typeface="Times New Roman"/>
              </a:rPr>
              <a:t>measure</a:t>
            </a:r>
            <a:r>
              <a:rPr b="1" dirty="0">
                <a:latin typeface="Times New Roman"/>
                <a:cs typeface="Times New Roman"/>
              </a:rPr>
              <a:t> awards</a:t>
            </a:r>
            <a:r>
              <a:rPr b="1" spc="5" dirty="0">
                <a:latin typeface="Times New Roman"/>
                <a:cs typeface="Times New Roman"/>
              </a:rPr>
              <a:t> one</a:t>
            </a:r>
            <a:r>
              <a:rPr b="1" dirty="0">
                <a:latin typeface="Times New Roman"/>
                <a:cs typeface="Times New Roman"/>
              </a:rPr>
              <a:t> point</a:t>
            </a:r>
            <a:r>
              <a:rPr b="1" spc="-5" dirty="0">
                <a:latin typeface="Times New Roman"/>
                <a:cs typeface="Times New Roman"/>
              </a:rPr>
              <a:t> </a:t>
            </a:r>
            <a:r>
              <a:rPr b="1" dirty="0">
                <a:latin typeface="Times New Roman"/>
                <a:cs typeface="Times New Roman"/>
              </a:rPr>
              <a:t>for</a:t>
            </a:r>
            <a:r>
              <a:rPr b="1" spc="10" dirty="0">
                <a:latin typeface="Times New Roman"/>
                <a:cs typeface="Times New Roman"/>
              </a:rPr>
              <a:t> </a:t>
            </a:r>
            <a:r>
              <a:rPr b="1" spc="-5" dirty="0">
                <a:latin typeface="Times New Roman"/>
                <a:cs typeface="Times New Roman"/>
              </a:rPr>
              <a:t>each</a:t>
            </a:r>
            <a:r>
              <a:rPr b="1" spc="15" dirty="0">
                <a:latin typeface="Times New Roman"/>
                <a:cs typeface="Times New Roman"/>
              </a:rPr>
              <a:t> </a:t>
            </a:r>
            <a:r>
              <a:rPr b="1" spc="-5" dirty="0">
                <a:latin typeface="Times New Roman"/>
                <a:cs typeface="Times New Roman"/>
              </a:rPr>
              <a:t>clean</a:t>
            </a:r>
            <a:r>
              <a:rPr b="1" spc="10" dirty="0">
                <a:latin typeface="Times New Roman"/>
                <a:cs typeface="Times New Roman"/>
              </a:rPr>
              <a:t> </a:t>
            </a:r>
            <a:r>
              <a:rPr b="1" dirty="0">
                <a:latin typeface="Times New Roman"/>
                <a:cs typeface="Times New Roman"/>
              </a:rPr>
              <a:t>square </a:t>
            </a:r>
            <a:r>
              <a:rPr b="1" spc="-484" dirty="0">
                <a:latin typeface="Times New Roman"/>
                <a:cs typeface="Times New Roman"/>
              </a:rPr>
              <a:t> </a:t>
            </a:r>
            <a:r>
              <a:rPr b="1" dirty="0">
                <a:latin typeface="Times New Roman"/>
                <a:cs typeface="Times New Roman"/>
              </a:rPr>
              <a:t>at</a:t>
            </a:r>
            <a:r>
              <a:rPr b="1" spc="-15" dirty="0">
                <a:latin typeface="Times New Roman"/>
                <a:cs typeface="Times New Roman"/>
              </a:rPr>
              <a:t> </a:t>
            </a:r>
            <a:r>
              <a:rPr b="1" dirty="0">
                <a:latin typeface="Times New Roman"/>
                <a:cs typeface="Times New Roman"/>
              </a:rPr>
              <a:t>each</a:t>
            </a:r>
            <a:r>
              <a:rPr b="1" spc="10" dirty="0">
                <a:latin typeface="Times New Roman"/>
                <a:cs typeface="Times New Roman"/>
              </a:rPr>
              <a:t> </a:t>
            </a:r>
            <a:r>
              <a:rPr b="1" spc="-10" dirty="0">
                <a:latin typeface="Times New Roman"/>
                <a:cs typeface="Times New Roman"/>
              </a:rPr>
              <a:t>time</a:t>
            </a:r>
            <a:r>
              <a:rPr b="1" spc="-5" dirty="0">
                <a:latin typeface="Times New Roman"/>
                <a:cs typeface="Times New Roman"/>
              </a:rPr>
              <a:t> </a:t>
            </a:r>
            <a:r>
              <a:rPr b="1" dirty="0">
                <a:latin typeface="Times New Roman"/>
                <a:cs typeface="Times New Roman"/>
              </a:rPr>
              <a:t>step,</a:t>
            </a:r>
            <a:r>
              <a:rPr b="1" spc="10" dirty="0">
                <a:latin typeface="Times New Roman"/>
                <a:cs typeface="Times New Roman"/>
              </a:rPr>
              <a:t> </a:t>
            </a:r>
            <a:r>
              <a:rPr b="1" dirty="0">
                <a:latin typeface="Times New Roman"/>
                <a:cs typeface="Times New Roman"/>
              </a:rPr>
              <a:t>over</a:t>
            </a:r>
            <a:r>
              <a:rPr b="1" spc="10" dirty="0">
                <a:latin typeface="Times New Roman"/>
                <a:cs typeface="Times New Roman"/>
              </a:rPr>
              <a:t> </a:t>
            </a:r>
            <a:r>
              <a:rPr b="1" dirty="0">
                <a:latin typeface="Times New Roman"/>
                <a:cs typeface="Times New Roman"/>
              </a:rPr>
              <a:t>a</a:t>
            </a:r>
            <a:r>
              <a:rPr b="1" spc="-5" dirty="0">
                <a:latin typeface="Times New Roman"/>
                <a:cs typeface="Times New Roman"/>
              </a:rPr>
              <a:t> </a:t>
            </a:r>
            <a:r>
              <a:rPr b="1" spc="-10" dirty="0">
                <a:latin typeface="Times New Roman"/>
                <a:cs typeface="Times New Roman"/>
              </a:rPr>
              <a:t>lifetime</a:t>
            </a:r>
            <a:r>
              <a:rPr b="1" dirty="0">
                <a:latin typeface="Times New Roman"/>
                <a:cs typeface="Times New Roman"/>
              </a:rPr>
              <a:t> </a:t>
            </a:r>
            <a:r>
              <a:rPr b="1" spc="5" dirty="0">
                <a:latin typeface="Times New Roman"/>
                <a:cs typeface="Times New Roman"/>
              </a:rPr>
              <a:t>of</a:t>
            </a:r>
            <a:r>
              <a:rPr b="1" spc="10" dirty="0">
                <a:latin typeface="Times New Roman"/>
                <a:cs typeface="Times New Roman"/>
              </a:rPr>
              <a:t> </a:t>
            </a:r>
            <a:r>
              <a:rPr b="1" spc="5" dirty="0">
                <a:latin typeface="Times New Roman"/>
                <a:cs typeface="Times New Roman"/>
              </a:rPr>
              <a:t>1000 </a:t>
            </a:r>
            <a:r>
              <a:rPr b="1" spc="-10" dirty="0">
                <a:latin typeface="Times New Roman"/>
                <a:cs typeface="Times New Roman"/>
              </a:rPr>
              <a:t>time</a:t>
            </a:r>
            <a:r>
              <a:rPr b="1" dirty="0">
                <a:latin typeface="Times New Roman"/>
                <a:cs typeface="Times New Roman"/>
              </a:rPr>
              <a:t> steps</a:t>
            </a:r>
            <a:endParaRPr lang="en-IN" b="1" dirty="0">
              <a:latin typeface="Times New Roman"/>
              <a:cs typeface="Times New Roman"/>
            </a:endParaRPr>
          </a:p>
          <a:p>
            <a:pPr marL="469900" marR="156210" lvl="1" indent="0" algn="just">
              <a:lnSpc>
                <a:spcPts val="1920"/>
              </a:lnSpc>
              <a:spcBef>
                <a:spcPts val="580"/>
              </a:spcBef>
              <a:buNone/>
              <a:tabLst>
                <a:tab pos="748665" algn="l"/>
                <a:tab pos="749300" algn="l"/>
              </a:tabLst>
            </a:pPr>
            <a:endParaRPr dirty="0">
              <a:latin typeface="Times New Roman"/>
              <a:cs typeface="Times New Roman"/>
            </a:endParaRPr>
          </a:p>
          <a:p>
            <a:pPr marL="749300" marR="224790" lvl="1" indent="-279400" algn="just">
              <a:lnSpc>
                <a:spcPts val="1920"/>
              </a:lnSpc>
              <a:spcBef>
                <a:spcPts val="590"/>
              </a:spcBef>
              <a:buChar char="–"/>
              <a:tabLst>
                <a:tab pos="748665" algn="l"/>
                <a:tab pos="749300" algn="l"/>
              </a:tabLst>
            </a:pPr>
            <a:r>
              <a:rPr dirty="0">
                <a:latin typeface="Times New Roman"/>
                <a:cs typeface="Times New Roman"/>
              </a:rPr>
              <a:t>The </a:t>
            </a:r>
            <a:r>
              <a:rPr b="1" dirty="0">
                <a:latin typeface="Times New Roman"/>
                <a:cs typeface="Times New Roman"/>
              </a:rPr>
              <a:t>geography </a:t>
            </a:r>
            <a:r>
              <a:rPr b="1" spc="5" dirty="0">
                <a:latin typeface="Times New Roman"/>
                <a:cs typeface="Times New Roman"/>
              </a:rPr>
              <a:t>of </a:t>
            </a:r>
            <a:r>
              <a:rPr b="1" dirty="0">
                <a:latin typeface="Times New Roman"/>
                <a:cs typeface="Times New Roman"/>
              </a:rPr>
              <a:t>the environment </a:t>
            </a:r>
            <a:r>
              <a:rPr b="1" spc="-5" dirty="0">
                <a:latin typeface="Times New Roman"/>
                <a:cs typeface="Times New Roman"/>
              </a:rPr>
              <a:t>is </a:t>
            </a:r>
            <a:r>
              <a:rPr b="1" spc="5" dirty="0">
                <a:latin typeface="Times New Roman"/>
                <a:cs typeface="Times New Roman"/>
              </a:rPr>
              <a:t>known </a:t>
            </a:r>
            <a:r>
              <a:rPr b="1" dirty="0">
                <a:latin typeface="Times New Roman"/>
                <a:cs typeface="Times New Roman"/>
              </a:rPr>
              <a:t>a priori </a:t>
            </a:r>
            <a:r>
              <a:rPr b="1" spc="5" dirty="0">
                <a:latin typeface="Times New Roman"/>
                <a:cs typeface="Times New Roman"/>
              </a:rPr>
              <a:t>but </a:t>
            </a:r>
            <a:r>
              <a:rPr b="1" dirty="0">
                <a:latin typeface="Times New Roman"/>
                <a:cs typeface="Times New Roman"/>
              </a:rPr>
              <a:t>the dirt </a:t>
            </a:r>
            <a:r>
              <a:rPr b="1" spc="5" dirty="0">
                <a:latin typeface="Times New Roman"/>
                <a:cs typeface="Times New Roman"/>
              </a:rPr>
              <a:t> </a:t>
            </a:r>
            <a:r>
              <a:rPr b="1" spc="-5" dirty="0">
                <a:latin typeface="Times New Roman"/>
                <a:cs typeface="Times New Roman"/>
              </a:rPr>
              <a:t>distribution</a:t>
            </a:r>
            <a:r>
              <a:rPr b="1" spc="20" dirty="0">
                <a:latin typeface="Times New Roman"/>
                <a:cs typeface="Times New Roman"/>
              </a:rPr>
              <a:t> </a:t>
            </a:r>
            <a:r>
              <a:rPr b="1" dirty="0">
                <a:latin typeface="Times New Roman"/>
                <a:cs typeface="Times New Roman"/>
              </a:rPr>
              <a:t>and</a:t>
            </a:r>
            <a:r>
              <a:rPr b="1" spc="10" dirty="0">
                <a:latin typeface="Times New Roman"/>
                <a:cs typeface="Times New Roman"/>
              </a:rPr>
              <a:t> </a:t>
            </a:r>
            <a:r>
              <a:rPr b="1" dirty="0">
                <a:latin typeface="Times New Roman"/>
                <a:cs typeface="Times New Roman"/>
              </a:rPr>
              <a:t>the</a:t>
            </a:r>
            <a:r>
              <a:rPr b="1" spc="5" dirty="0">
                <a:latin typeface="Times New Roman"/>
                <a:cs typeface="Times New Roman"/>
              </a:rPr>
              <a:t> </a:t>
            </a:r>
            <a:r>
              <a:rPr b="1" spc="-5" dirty="0">
                <a:latin typeface="Times New Roman"/>
                <a:cs typeface="Times New Roman"/>
              </a:rPr>
              <a:t>initial</a:t>
            </a:r>
            <a:r>
              <a:rPr b="1" dirty="0">
                <a:latin typeface="Times New Roman"/>
                <a:cs typeface="Times New Roman"/>
              </a:rPr>
              <a:t> </a:t>
            </a:r>
            <a:r>
              <a:rPr b="1" spc="-5" dirty="0">
                <a:latin typeface="Times New Roman"/>
                <a:cs typeface="Times New Roman"/>
              </a:rPr>
              <a:t>location</a:t>
            </a:r>
            <a:r>
              <a:rPr b="1" spc="15" dirty="0">
                <a:latin typeface="Times New Roman"/>
                <a:cs typeface="Times New Roman"/>
              </a:rPr>
              <a:t> </a:t>
            </a:r>
            <a:r>
              <a:rPr b="1" spc="5" dirty="0">
                <a:latin typeface="Times New Roman"/>
                <a:cs typeface="Times New Roman"/>
              </a:rPr>
              <a:t>of</a:t>
            </a:r>
            <a:r>
              <a:rPr b="1" dirty="0">
                <a:latin typeface="Times New Roman"/>
                <a:cs typeface="Times New Roman"/>
              </a:rPr>
              <a:t> the</a:t>
            </a:r>
            <a:r>
              <a:rPr b="1" spc="5" dirty="0">
                <a:latin typeface="Times New Roman"/>
                <a:cs typeface="Times New Roman"/>
              </a:rPr>
              <a:t> </a:t>
            </a:r>
            <a:r>
              <a:rPr b="1" dirty="0">
                <a:latin typeface="Times New Roman"/>
                <a:cs typeface="Times New Roman"/>
              </a:rPr>
              <a:t>agent</a:t>
            </a:r>
            <a:r>
              <a:rPr b="1" spc="-10" dirty="0">
                <a:latin typeface="Times New Roman"/>
                <a:cs typeface="Times New Roman"/>
              </a:rPr>
              <a:t> </a:t>
            </a:r>
            <a:r>
              <a:rPr b="1" dirty="0">
                <a:latin typeface="Times New Roman"/>
                <a:cs typeface="Times New Roman"/>
              </a:rPr>
              <a:t>are</a:t>
            </a:r>
            <a:r>
              <a:rPr b="1" spc="5" dirty="0">
                <a:latin typeface="Times New Roman"/>
                <a:cs typeface="Times New Roman"/>
              </a:rPr>
              <a:t> </a:t>
            </a:r>
            <a:r>
              <a:rPr b="1" dirty="0">
                <a:latin typeface="Times New Roman"/>
                <a:cs typeface="Times New Roman"/>
              </a:rPr>
              <a:t>not.</a:t>
            </a:r>
            <a:r>
              <a:rPr spc="10" dirty="0">
                <a:latin typeface="Times New Roman"/>
                <a:cs typeface="Times New Roman"/>
              </a:rPr>
              <a:t> </a:t>
            </a:r>
            <a:endParaRPr lang="en-IN" spc="10" dirty="0">
              <a:latin typeface="Times New Roman"/>
              <a:cs typeface="Times New Roman"/>
            </a:endParaRPr>
          </a:p>
          <a:p>
            <a:pPr marL="749300" marR="224790" lvl="1" indent="-279400" algn="just">
              <a:lnSpc>
                <a:spcPts val="1920"/>
              </a:lnSpc>
              <a:spcBef>
                <a:spcPts val="590"/>
              </a:spcBef>
              <a:buChar char="–"/>
              <a:tabLst>
                <a:tab pos="748665" algn="l"/>
                <a:tab pos="749300" algn="l"/>
              </a:tabLst>
            </a:pPr>
            <a:endParaRPr lang="en-IN" spc="10" dirty="0">
              <a:latin typeface="Times New Roman"/>
              <a:cs typeface="Times New Roman"/>
            </a:endParaRPr>
          </a:p>
          <a:p>
            <a:pPr marL="749300" marR="224790" lvl="1" indent="-279400" algn="just">
              <a:lnSpc>
                <a:spcPts val="1920"/>
              </a:lnSpc>
              <a:spcBef>
                <a:spcPts val="590"/>
              </a:spcBef>
              <a:buChar char="–"/>
              <a:tabLst>
                <a:tab pos="748665" algn="l"/>
                <a:tab pos="749300" algn="l"/>
              </a:tabLst>
            </a:pPr>
            <a:r>
              <a:rPr b="1" spc="-5" dirty="0">
                <a:latin typeface="Times New Roman"/>
                <a:cs typeface="Times New Roman"/>
              </a:rPr>
              <a:t>Clean </a:t>
            </a:r>
            <a:r>
              <a:rPr b="1" dirty="0">
                <a:latin typeface="Times New Roman"/>
                <a:cs typeface="Times New Roman"/>
              </a:rPr>
              <a:t> squares</a:t>
            </a:r>
            <a:r>
              <a:rPr b="1" spc="10" dirty="0">
                <a:latin typeface="Times New Roman"/>
                <a:cs typeface="Times New Roman"/>
              </a:rPr>
              <a:t> </a:t>
            </a:r>
            <a:r>
              <a:rPr b="1" spc="-5" dirty="0">
                <a:latin typeface="Times New Roman"/>
                <a:cs typeface="Times New Roman"/>
              </a:rPr>
              <a:t>stay</a:t>
            </a:r>
            <a:r>
              <a:rPr b="1" dirty="0">
                <a:latin typeface="Times New Roman"/>
                <a:cs typeface="Times New Roman"/>
              </a:rPr>
              <a:t> </a:t>
            </a:r>
            <a:r>
              <a:rPr b="1" spc="-5" dirty="0">
                <a:latin typeface="Times New Roman"/>
                <a:cs typeface="Times New Roman"/>
              </a:rPr>
              <a:t>clean</a:t>
            </a:r>
            <a:r>
              <a:rPr b="1" spc="10" dirty="0">
                <a:latin typeface="Times New Roman"/>
                <a:cs typeface="Times New Roman"/>
              </a:rPr>
              <a:t> </a:t>
            </a:r>
            <a:r>
              <a:rPr b="1" dirty="0">
                <a:latin typeface="Times New Roman"/>
                <a:cs typeface="Times New Roman"/>
              </a:rPr>
              <a:t>and</a:t>
            </a:r>
            <a:r>
              <a:rPr b="1" spc="10" dirty="0">
                <a:latin typeface="Times New Roman"/>
                <a:cs typeface="Times New Roman"/>
              </a:rPr>
              <a:t> </a:t>
            </a:r>
            <a:r>
              <a:rPr b="1" dirty="0">
                <a:latin typeface="Times New Roman"/>
                <a:cs typeface="Times New Roman"/>
              </a:rPr>
              <a:t>the sucking</a:t>
            </a:r>
            <a:r>
              <a:rPr b="1" spc="10" dirty="0">
                <a:latin typeface="Times New Roman"/>
                <a:cs typeface="Times New Roman"/>
              </a:rPr>
              <a:t> </a:t>
            </a:r>
            <a:r>
              <a:rPr b="1" dirty="0">
                <a:latin typeface="Times New Roman"/>
                <a:cs typeface="Times New Roman"/>
              </a:rPr>
              <a:t>cleans the current</a:t>
            </a:r>
            <a:r>
              <a:rPr b="1" spc="-10" dirty="0">
                <a:latin typeface="Times New Roman"/>
                <a:cs typeface="Times New Roman"/>
              </a:rPr>
              <a:t> </a:t>
            </a:r>
            <a:r>
              <a:rPr b="1" dirty="0">
                <a:latin typeface="Times New Roman"/>
                <a:cs typeface="Times New Roman"/>
              </a:rPr>
              <a:t>square</a:t>
            </a:r>
            <a:r>
              <a:rPr dirty="0">
                <a:latin typeface="Times New Roman"/>
                <a:cs typeface="Times New Roman"/>
              </a:rPr>
              <a:t>.</a:t>
            </a:r>
            <a:r>
              <a:rPr spc="10" dirty="0">
                <a:latin typeface="Times New Roman"/>
                <a:cs typeface="Times New Roman"/>
              </a:rPr>
              <a:t> </a:t>
            </a:r>
            <a:endParaRPr lang="en-IN" spc="10" dirty="0">
              <a:latin typeface="Times New Roman"/>
              <a:cs typeface="Times New Roman"/>
            </a:endParaRPr>
          </a:p>
          <a:p>
            <a:pPr marL="749300" marR="224790" lvl="1" indent="-279400" algn="just">
              <a:lnSpc>
                <a:spcPts val="1920"/>
              </a:lnSpc>
              <a:spcBef>
                <a:spcPts val="590"/>
              </a:spcBef>
              <a:buChar char="–"/>
              <a:tabLst>
                <a:tab pos="748665" algn="l"/>
                <a:tab pos="749300" algn="l"/>
              </a:tabLst>
            </a:pPr>
            <a:endParaRPr lang="en-IN" spc="10" dirty="0">
              <a:latin typeface="Times New Roman"/>
              <a:cs typeface="Times New Roman"/>
            </a:endParaRPr>
          </a:p>
          <a:p>
            <a:pPr marL="749300" marR="224790" lvl="1" indent="-279400" algn="just">
              <a:lnSpc>
                <a:spcPts val="1920"/>
              </a:lnSpc>
              <a:spcBef>
                <a:spcPts val="590"/>
              </a:spcBef>
              <a:buChar char="–"/>
              <a:tabLst>
                <a:tab pos="748665" algn="l"/>
                <a:tab pos="749300" algn="l"/>
              </a:tabLst>
            </a:pPr>
            <a:r>
              <a:rPr dirty="0">
                <a:latin typeface="Times New Roman"/>
                <a:cs typeface="Times New Roman"/>
              </a:rPr>
              <a:t>The </a:t>
            </a:r>
            <a:r>
              <a:rPr spc="-484" dirty="0">
                <a:latin typeface="Times New Roman"/>
                <a:cs typeface="Times New Roman"/>
              </a:rPr>
              <a:t> </a:t>
            </a:r>
            <a:r>
              <a:rPr b="1" spc="-5" dirty="0">
                <a:latin typeface="Times New Roman"/>
                <a:cs typeface="Times New Roman"/>
              </a:rPr>
              <a:t>Left </a:t>
            </a:r>
            <a:r>
              <a:rPr b="1" dirty="0">
                <a:latin typeface="Times New Roman"/>
                <a:cs typeface="Times New Roman"/>
              </a:rPr>
              <a:t>and Right actions move the agent </a:t>
            </a:r>
            <a:r>
              <a:rPr b="1" spc="-5" dirty="0">
                <a:latin typeface="Times New Roman"/>
                <a:cs typeface="Times New Roman"/>
              </a:rPr>
              <a:t>left </a:t>
            </a:r>
            <a:r>
              <a:rPr b="1" dirty="0">
                <a:latin typeface="Times New Roman"/>
                <a:cs typeface="Times New Roman"/>
              </a:rPr>
              <a:t>and right except when </a:t>
            </a:r>
            <a:r>
              <a:rPr b="1" spc="-484" dirty="0">
                <a:latin typeface="Times New Roman"/>
                <a:cs typeface="Times New Roman"/>
              </a:rPr>
              <a:t> </a:t>
            </a:r>
            <a:r>
              <a:rPr b="1" spc="-5" dirty="0">
                <a:latin typeface="Times New Roman"/>
                <a:cs typeface="Times New Roman"/>
              </a:rPr>
              <a:t>this </a:t>
            </a:r>
            <a:r>
              <a:rPr b="1" dirty="0">
                <a:latin typeface="Times New Roman"/>
                <a:cs typeface="Times New Roman"/>
              </a:rPr>
              <a:t>would take the agent outside the environment,</a:t>
            </a:r>
            <a:r>
              <a:rPr dirty="0">
                <a:latin typeface="Times New Roman"/>
                <a:cs typeface="Times New Roman"/>
              </a:rPr>
              <a:t> in which case </a:t>
            </a:r>
            <a:r>
              <a:rPr spc="-484" dirty="0">
                <a:latin typeface="Times New Roman"/>
                <a:cs typeface="Times New Roman"/>
              </a:rPr>
              <a:t> </a:t>
            </a:r>
            <a:r>
              <a:rPr dirty="0">
                <a:latin typeface="Times New Roman"/>
                <a:cs typeface="Times New Roman"/>
              </a:rPr>
              <a:t>the</a:t>
            </a:r>
            <a:r>
              <a:rPr spc="-5" dirty="0">
                <a:latin typeface="Times New Roman"/>
                <a:cs typeface="Times New Roman"/>
              </a:rPr>
              <a:t> </a:t>
            </a:r>
            <a:r>
              <a:rPr dirty="0">
                <a:latin typeface="Times New Roman"/>
                <a:cs typeface="Times New Roman"/>
              </a:rPr>
              <a:t>agent </a:t>
            </a:r>
            <a:r>
              <a:rPr spc="-5" dirty="0">
                <a:latin typeface="Times New Roman"/>
                <a:cs typeface="Times New Roman"/>
              </a:rPr>
              <a:t>remains</a:t>
            </a:r>
            <a:r>
              <a:rPr spc="10" dirty="0">
                <a:latin typeface="Times New Roman"/>
                <a:cs typeface="Times New Roman"/>
              </a:rPr>
              <a:t> </a:t>
            </a:r>
            <a:r>
              <a:rPr dirty="0">
                <a:latin typeface="Times New Roman"/>
                <a:cs typeface="Times New Roman"/>
              </a:rPr>
              <a:t>where </a:t>
            </a:r>
            <a:r>
              <a:rPr spc="-5" dirty="0">
                <a:latin typeface="Times New Roman"/>
                <a:cs typeface="Times New Roman"/>
              </a:rPr>
              <a:t>it is</a:t>
            </a:r>
            <a:endParaRPr lang="en-IN" spc="-5" dirty="0">
              <a:latin typeface="Times New Roman"/>
              <a:cs typeface="Times New Roman"/>
            </a:endParaRPr>
          </a:p>
          <a:p>
            <a:pPr marL="469900" marR="224790" lvl="1" indent="0" algn="just">
              <a:lnSpc>
                <a:spcPts val="1920"/>
              </a:lnSpc>
              <a:spcBef>
                <a:spcPts val="590"/>
              </a:spcBef>
              <a:buNone/>
              <a:tabLst>
                <a:tab pos="748665" algn="l"/>
                <a:tab pos="749300" algn="l"/>
              </a:tabLst>
            </a:pPr>
            <a:endParaRPr dirty="0">
              <a:latin typeface="Times New Roman"/>
              <a:cs typeface="Times New Roman"/>
            </a:endParaRPr>
          </a:p>
          <a:p>
            <a:pPr marL="749300" lvl="1" indent="-279400" algn="just">
              <a:lnSpc>
                <a:spcPct val="100000"/>
              </a:lnSpc>
              <a:spcBef>
                <a:spcPts val="140"/>
              </a:spcBef>
              <a:buChar char="–"/>
              <a:tabLst>
                <a:tab pos="748665" algn="l"/>
                <a:tab pos="749300" algn="l"/>
              </a:tabLst>
            </a:pPr>
            <a:r>
              <a:rPr dirty="0">
                <a:latin typeface="Times New Roman"/>
                <a:cs typeface="Times New Roman"/>
              </a:rPr>
              <a:t>The </a:t>
            </a:r>
            <a:r>
              <a:rPr b="1" dirty="0">
                <a:latin typeface="Times New Roman"/>
                <a:cs typeface="Times New Roman"/>
              </a:rPr>
              <a:t>only </a:t>
            </a:r>
            <a:r>
              <a:rPr b="1" spc="-5" dirty="0">
                <a:latin typeface="Times New Roman"/>
                <a:cs typeface="Times New Roman"/>
              </a:rPr>
              <a:t>available</a:t>
            </a:r>
            <a:r>
              <a:rPr b="1" dirty="0">
                <a:latin typeface="Times New Roman"/>
                <a:cs typeface="Times New Roman"/>
              </a:rPr>
              <a:t> actions are </a:t>
            </a:r>
            <a:r>
              <a:rPr b="1" spc="-5" dirty="0">
                <a:latin typeface="Times New Roman"/>
                <a:cs typeface="Times New Roman"/>
              </a:rPr>
              <a:t>Left,</a:t>
            </a:r>
            <a:r>
              <a:rPr b="1" spc="15" dirty="0">
                <a:latin typeface="Times New Roman"/>
                <a:cs typeface="Times New Roman"/>
              </a:rPr>
              <a:t> </a:t>
            </a:r>
            <a:r>
              <a:rPr b="1" spc="-5" dirty="0">
                <a:latin typeface="Times New Roman"/>
                <a:cs typeface="Times New Roman"/>
              </a:rPr>
              <a:t>Right,</a:t>
            </a:r>
            <a:r>
              <a:rPr b="1" spc="10" dirty="0">
                <a:latin typeface="Times New Roman"/>
                <a:cs typeface="Times New Roman"/>
              </a:rPr>
              <a:t> </a:t>
            </a:r>
            <a:r>
              <a:rPr b="1" dirty="0">
                <a:latin typeface="Times New Roman"/>
                <a:cs typeface="Times New Roman"/>
              </a:rPr>
              <a:t>Suck</a:t>
            </a:r>
            <a:r>
              <a:rPr b="1" spc="10" dirty="0">
                <a:latin typeface="Times New Roman"/>
                <a:cs typeface="Times New Roman"/>
              </a:rPr>
              <a:t> </a:t>
            </a:r>
            <a:r>
              <a:rPr b="1" dirty="0">
                <a:latin typeface="Times New Roman"/>
                <a:cs typeface="Times New Roman"/>
              </a:rPr>
              <a:t>and</a:t>
            </a:r>
            <a:r>
              <a:rPr b="1" spc="10" dirty="0">
                <a:latin typeface="Times New Roman"/>
                <a:cs typeface="Times New Roman"/>
              </a:rPr>
              <a:t> </a:t>
            </a:r>
            <a:r>
              <a:rPr b="1" spc="5" dirty="0" err="1">
                <a:latin typeface="Times New Roman"/>
                <a:cs typeface="Times New Roman"/>
              </a:rPr>
              <a:t>NoOp</a:t>
            </a:r>
            <a:endParaRPr lang="en-IN" b="1" spc="5" dirty="0">
              <a:latin typeface="Times New Roman"/>
              <a:cs typeface="Times New Roman"/>
            </a:endParaRPr>
          </a:p>
          <a:p>
            <a:pPr marL="469900" lvl="1" indent="0" algn="just">
              <a:lnSpc>
                <a:spcPct val="100000"/>
              </a:lnSpc>
              <a:spcBef>
                <a:spcPts val="140"/>
              </a:spcBef>
              <a:buNone/>
              <a:tabLst>
                <a:tab pos="748665" algn="l"/>
                <a:tab pos="749300" algn="l"/>
              </a:tabLst>
            </a:pPr>
            <a:endParaRPr dirty="0">
              <a:latin typeface="Times New Roman"/>
              <a:cs typeface="Times New Roman"/>
            </a:endParaRPr>
          </a:p>
          <a:p>
            <a:pPr marL="749300" marR="5080" lvl="1" indent="-279400" algn="just">
              <a:lnSpc>
                <a:spcPct val="80000"/>
              </a:lnSpc>
              <a:spcBef>
                <a:spcPts val="590"/>
              </a:spcBef>
              <a:buChar char="–"/>
              <a:tabLst>
                <a:tab pos="748665" algn="l"/>
                <a:tab pos="749300" algn="l"/>
              </a:tabLst>
            </a:pPr>
            <a:r>
              <a:rPr dirty="0">
                <a:latin typeface="Times New Roman"/>
                <a:cs typeface="Times New Roman"/>
              </a:rPr>
              <a:t>The</a:t>
            </a:r>
            <a:r>
              <a:rPr spc="5" dirty="0">
                <a:latin typeface="Times New Roman"/>
                <a:cs typeface="Times New Roman"/>
              </a:rPr>
              <a:t> </a:t>
            </a:r>
            <a:r>
              <a:rPr b="1" dirty="0">
                <a:latin typeface="Times New Roman"/>
                <a:cs typeface="Times New Roman"/>
              </a:rPr>
              <a:t>agent</a:t>
            </a:r>
            <a:r>
              <a:rPr b="1" spc="-5" dirty="0">
                <a:latin typeface="Times New Roman"/>
                <a:cs typeface="Times New Roman"/>
              </a:rPr>
              <a:t> correctly</a:t>
            </a:r>
            <a:r>
              <a:rPr b="1" spc="5" dirty="0">
                <a:latin typeface="Times New Roman"/>
                <a:cs typeface="Times New Roman"/>
              </a:rPr>
              <a:t> </a:t>
            </a:r>
            <a:r>
              <a:rPr b="1" dirty="0">
                <a:latin typeface="Times New Roman"/>
                <a:cs typeface="Times New Roman"/>
              </a:rPr>
              <a:t>perceives</a:t>
            </a:r>
            <a:r>
              <a:rPr b="1" spc="15" dirty="0">
                <a:latin typeface="Times New Roman"/>
                <a:cs typeface="Times New Roman"/>
              </a:rPr>
              <a:t> </a:t>
            </a:r>
            <a:r>
              <a:rPr b="1" spc="-10" dirty="0">
                <a:latin typeface="Times New Roman"/>
                <a:cs typeface="Times New Roman"/>
              </a:rPr>
              <a:t>its</a:t>
            </a:r>
            <a:r>
              <a:rPr b="1" spc="5" dirty="0">
                <a:latin typeface="Times New Roman"/>
                <a:cs typeface="Times New Roman"/>
              </a:rPr>
              <a:t> </a:t>
            </a:r>
            <a:r>
              <a:rPr b="1" spc="-5" dirty="0">
                <a:latin typeface="Times New Roman"/>
                <a:cs typeface="Times New Roman"/>
              </a:rPr>
              <a:t>location</a:t>
            </a:r>
            <a:r>
              <a:rPr b="1" spc="30" dirty="0">
                <a:latin typeface="Times New Roman"/>
                <a:cs typeface="Times New Roman"/>
              </a:rPr>
              <a:t> </a:t>
            </a:r>
            <a:r>
              <a:rPr b="1" dirty="0">
                <a:latin typeface="Times New Roman"/>
                <a:cs typeface="Times New Roman"/>
              </a:rPr>
              <a:t>and</a:t>
            </a:r>
            <a:r>
              <a:rPr b="1" spc="15" dirty="0">
                <a:latin typeface="Times New Roman"/>
                <a:cs typeface="Times New Roman"/>
              </a:rPr>
              <a:t> </a:t>
            </a:r>
            <a:r>
              <a:rPr b="1" dirty="0">
                <a:latin typeface="Times New Roman"/>
                <a:cs typeface="Times New Roman"/>
              </a:rPr>
              <a:t>whether</a:t>
            </a:r>
            <a:r>
              <a:rPr b="1" spc="15" dirty="0">
                <a:latin typeface="Times New Roman"/>
                <a:cs typeface="Times New Roman"/>
              </a:rPr>
              <a:t> </a:t>
            </a:r>
            <a:r>
              <a:rPr b="1" spc="-5" dirty="0">
                <a:latin typeface="Times New Roman"/>
                <a:cs typeface="Times New Roman"/>
              </a:rPr>
              <a:t>that</a:t>
            </a:r>
            <a:r>
              <a:rPr b="1" spc="5" dirty="0">
                <a:latin typeface="Times New Roman"/>
                <a:cs typeface="Times New Roman"/>
              </a:rPr>
              <a:t> </a:t>
            </a:r>
            <a:r>
              <a:rPr b="1" spc="-5" dirty="0">
                <a:latin typeface="Times New Roman"/>
                <a:cs typeface="Times New Roman"/>
              </a:rPr>
              <a:t>location </a:t>
            </a:r>
            <a:r>
              <a:rPr b="1" spc="-484" dirty="0">
                <a:latin typeface="Times New Roman"/>
                <a:cs typeface="Times New Roman"/>
              </a:rPr>
              <a:t> </a:t>
            </a:r>
            <a:r>
              <a:rPr b="1" dirty="0">
                <a:latin typeface="Times New Roman"/>
                <a:cs typeface="Times New Roman"/>
              </a:rPr>
              <a:t>contains</a:t>
            </a:r>
            <a:r>
              <a:rPr b="1" spc="-5" dirty="0">
                <a:latin typeface="Times New Roman"/>
                <a:cs typeface="Times New Roman"/>
              </a:rPr>
              <a:t> </a:t>
            </a:r>
            <a:r>
              <a:rPr b="1" dirty="0">
                <a:latin typeface="Times New Roman"/>
                <a:cs typeface="Times New Roman"/>
              </a:rPr>
              <a:t>dirt</a:t>
            </a:r>
            <a:endParaRPr lang="en-IN" b="1" dirty="0">
              <a:latin typeface="Times New Roman"/>
              <a:cs typeface="Times New Roman"/>
            </a:endParaRPr>
          </a:p>
          <a:p>
            <a:pPr marL="348615" marR="828040">
              <a:lnSpc>
                <a:spcPct val="80000"/>
              </a:lnSpc>
              <a:spcBef>
                <a:spcPts val="695"/>
              </a:spcBef>
            </a:pPr>
            <a:r>
              <a:rPr sz="2400" spc="-5" dirty="0"/>
              <a:t>Under </a:t>
            </a:r>
            <a:r>
              <a:rPr sz="2400" dirty="0"/>
              <a:t>these </a:t>
            </a:r>
            <a:r>
              <a:rPr sz="2400" spc="-5" dirty="0"/>
              <a:t>circumstances </a:t>
            </a:r>
            <a:r>
              <a:rPr sz="2400" dirty="0"/>
              <a:t>the agent is rational:its </a:t>
            </a:r>
            <a:r>
              <a:rPr sz="2400" spc="5" dirty="0"/>
              <a:t> </a:t>
            </a:r>
            <a:r>
              <a:rPr sz="2400" spc="-5" dirty="0"/>
              <a:t>expected</a:t>
            </a:r>
            <a:r>
              <a:rPr sz="2400" dirty="0"/>
              <a:t> </a:t>
            </a:r>
            <a:r>
              <a:rPr sz="2400" spc="-5" dirty="0"/>
              <a:t>performance</a:t>
            </a:r>
            <a:r>
              <a:rPr sz="2400" spc="-10" dirty="0"/>
              <a:t> </a:t>
            </a:r>
            <a:r>
              <a:rPr sz="2400" dirty="0"/>
              <a:t>is</a:t>
            </a:r>
            <a:r>
              <a:rPr sz="2400" spc="5" dirty="0"/>
              <a:t> </a:t>
            </a:r>
            <a:r>
              <a:rPr dirty="0"/>
              <a:t>at</a:t>
            </a:r>
            <a:r>
              <a:rPr lang="en-IN" dirty="0"/>
              <a:t>  </a:t>
            </a:r>
            <a:r>
              <a:rPr spc="-5" dirty="0"/>
              <a:t>least</a:t>
            </a:r>
            <a:r>
              <a:rPr spc="10" dirty="0"/>
              <a:t> </a:t>
            </a:r>
            <a:r>
              <a:rPr dirty="0"/>
              <a:t>as</a:t>
            </a:r>
            <a:r>
              <a:rPr spc="-5" dirty="0"/>
              <a:t> </a:t>
            </a:r>
            <a:r>
              <a:rPr dirty="0"/>
              <a:t>high as</a:t>
            </a:r>
            <a:r>
              <a:rPr spc="5" dirty="0"/>
              <a:t> </a:t>
            </a:r>
            <a:r>
              <a:rPr spc="-5" dirty="0"/>
              <a:t>any</a:t>
            </a:r>
            <a:r>
              <a:rPr dirty="0"/>
              <a:t> other </a:t>
            </a:r>
            <a:r>
              <a:rPr spc="-585" dirty="0"/>
              <a:t> </a:t>
            </a:r>
            <a:r>
              <a:rPr dirty="0"/>
              <a:t>agent’s</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DD071F-2720-9B71-8407-7E0D50EB20A0}"/>
              </a:ext>
            </a:extLst>
          </p:cNvPr>
          <p:cNvSpPr txBox="1"/>
          <p:nvPr/>
        </p:nvSpPr>
        <p:spPr>
          <a:xfrm>
            <a:off x="304800" y="176574"/>
            <a:ext cx="1161723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agent’s location changes over time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so we write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At(Agent, s, t) to mean that the agent is at square s at time 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can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fix the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wumpus’s</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location with ∀t At(Wumpus, [2, 2], 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We can then say that objects can only be at one location at a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x, s1, s2, t At(x, s1, t) ∧ At(x, s2, t) ⇒ s1 = s2 .</a:t>
            </a:r>
          </a:p>
        </p:txBody>
      </p:sp>
    </p:spTree>
    <p:extLst>
      <p:ext uri="{BB962C8B-B14F-4D97-AF65-F5344CB8AC3E}">
        <p14:creationId xmlns:p14="http://schemas.microsoft.com/office/powerpoint/2010/main" val="187187097"/>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6C047B-0B75-D249-DBEC-ABCA078DB39B}"/>
              </a:ext>
            </a:extLst>
          </p:cNvPr>
          <p:cNvSpPr txBox="1"/>
          <p:nvPr/>
        </p:nvSpPr>
        <p:spPr>
          <a:xfrm>
            <a:off x="0" y="179087"/>
            <a:ext cx="12618720"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Given its current location, the agent can infer properties of the square from properties of its current percept.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example,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if the agent is at a square and perceives a breeze, then that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square is breezy: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s, t At(Agent, s, t) ∧ Breeze(t) ⇒ Breezy(s)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It is useful to know that a square is breezy because we know that the pits cannot move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Notice that Breezy has no time argument.</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0958"/>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0C75F3-F859-40D7-59ED-78BB460D7DDA}"/>
              </a:ext>
            </a:extLst>
          </p:cNvPr>
          <p:cNvSpPr txBox="1"/>
          <p:nvPr/>
        </p:nvSpPr>
        <p:spPr>
          <a:xfrm>
            <a:off x="287383" y="435317"/>
            <a:ext cx="11312434"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Having discovered which places are breezy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(or smelly) and, very important, not breezy  or not smelly),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the agent can deduce where the pits 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Whereas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propositional logic necessitates a separate axiom for each square and would need a different set of axioms for each geographical layout of the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first-order logic just needs one axiom: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 Breezy(s) ⇔ ∃ r Adjacent(r, s) ∧ Pit(r) .                          (8.4)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435579"/>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710493-77AE-424B-499E-5537E1484EEE}"/>
              </a:ext>
            </a:extLst>
          </p:cNvPr>
          <p:cNvSpPr txBox="1"/>
          <p:nvPr/>
        </p:nvSpPr>
        <p:spPr>
          <a:xfrm>
            <a:off x="149171" y="460551"/>
            <a:ext cx="1145131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Similarly, in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first-order logic we can quantify over time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so we need just one successor-state axiom for each predicate, rather than a different copy for each time step.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example, the axiom for the arrow (Equation (7.2) on page 267) becomes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HaveArrow</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 + 1) ⇔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HaveArrow</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 ∧ ¬Action(Shoot, t))</a:t>
            </a:r>
          </a:p>
        </p:txBody>
      </p:sp>
    </p:spTree>
    <p:extLst>
      <p:ext uri="{BB962C8B-B14F-4D97-AF65-F5344CB8AC3E}">
        <p14:creationId xmlns:p14="http://schemas.microsoft.com/office/powerpoint/2010/main" val="3563108231"/>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B6E546-2D1A-81AE-BBDF-566BAAB23620}"/>
              </a:ext>
            </a:extLst>
          </p:cNvPr>
          <p:cNvSpPr txBox="1"/>
          <p:nvPr/>
        </p:nvSpPr>
        <p:spPr>
          <a:xfrm>
            <a:off x="149170" y="222165"/>
            <a:ext cx="11668287"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prstClr val="black"/>
                </a:solidFill>
                <a:effectLst/>
                <a:uLnTx/>
                <a:uFillTx/>
                <a:latin typeface="Calibri" panose="020F0502020204030204"/>
                <a:ea typeface="+mn-ea"/>
                <a:cs typeface="+mn-cs"/>
              </a:rPr>
              <a:t>Propositional vs First order inference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rPr>
              <a:t>Inference rules for quantifiers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Let us begin with universal quantifiers.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Suppose our knowledge base contains the standard folkloric axiom stating that all greedy kings are evil: ∀ x King(x) ∧ Greedy(x) ⇒ Evil(x) .</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899509"/>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59FC98-FDA6-E608-FF22-7EA7C45EBB21}"/>
              </a:ext>
            </a:extLst>
          </p:cNvPr>
          <p:cNvSpPr txBox="1"/>
          <p:nvPr/>
        </p:nvSpPr>
        <p:spPr>
          <a:xfrm>
            <a:off x="327400" y="195243"/>
            <a:ext cx="11265331"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Then it seems quite permissible to infer any of the following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King(John) ∧ Greedy(John) ⇒ Evil(John)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King(Richard) ∧ Greedy(Richard) ⇒ Evil(Richard)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King(Father (John)) ∧ Greedy(Father (John)) ⇒ Evil(Father (John))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rule of Universal Instantiation (UI for short) says that we can infer any sentence obtained by substituting a ground term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write out the inference rule formally, we use the notion of substitution</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308224"/>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D01186-4775-F21C-6828-9E462DCB0D25}"/>
              </a:ext>
            </a:extLst>
          </p:cNvPr>
          <p:cNvSpPr txBox="1"/>
          <p:nvPr/>
        </p:nvSpPr>
        <p:spPr>
          <a:xfrm>
            <a:off x="133673" y="555512"/>
            <a:ext cx="10901120"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Let SUBST(θ,α) denote the result of applying the substitution θ to the sentence α.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Then the rule is written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v α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SUBST({v/g}, 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any variable v and ground term 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example, the three sentences given earlier are obtained with the substitutions {x/John}, {x/Richard}, and {x/Father (John)}.</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252393"/>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AEE7DB-04B4-34D7-33B0-A43CA4732C2F}"/>
              </a:ext>
            </a:extLst>
          </p:cNvPr>
          <p:cNvSpPr txBox="1"/>
          <p:nvPr/>
        </p:nvSpPr>
        <p:spPr>
          <a:xfrm>
            <a:off x="149170" y="220461"/>
            <a:ext cx="11536551"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the rule for Existential Instantiation, the variable is replaced by a single new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consant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symbol.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formal statement is as follows: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for any sentence α, variable v, and constant symbol k that does not appear elsewhere in the knowledge base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v 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SUBST({v/k}, α)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example, from the sentence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x Crown(x) ∧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OnHead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(x, John)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can infer the sentence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Crown(C1) ∧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OnHead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(C1, John)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as long as C1 does not appear elsewhere in the knowledge base</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335998"/>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4D3857-954C-331C-96DF-F45D6FE60135}"/>
              </a:ext>
            </a:extLst>
          </p:cNvPr>
          <p:cNvSpPr txBox="1"/>
          <p:nvPr/>
        </p:nvSpPr>
        <p:spPr>
          <a:xfrm>
            <a:off x="420391" y="282321"/>
            <a:ext cx="10583405"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suppose we discover that there is a number that is a little bigger than 2.71828 and that satisfies the equation d(</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xy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xy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for 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can give this number a name, such as e, but it would be a mistake to give it the name of SKOLEM CONSTANT an existing object, such as π.</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In logic, the new name is called a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Skolem</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constant</a:t>
            </a:r>
            <a:endParaRPr kumimoji="0" lang="en-IN"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366100"/>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D68584-D19B-1FEF-3A37-44CEC5AE80DC}"/>
              </a:ext>
            </a:extLst>
          </p:cNvPr>
          <p:cNvSpPr txBox="1"/>
          <p:nvPr/>
        </p:nvSpPr>
        <p:spPr>
          <a:xfrm>
            <a:off x="505632" y="375311"/>
            <a:ext cx="1050591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Whereas Universal Instantiation can be applied many times to produce many different consequences,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Existential Instantiation can be applied once, and then the existentially quantified sentence can be discarded.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For example, we no longer need ∃ x Kill(x, Victim) once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have added the sentence Kill(Murderer , Victim).</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60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730" y="33019"/>
            <a:ext cx="1778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10</a:t>
            </a:r>
            <a:endParaRPr sz="1200">
              <a:latin typeface="Times New Roman"/>
              <a:cs typeface="Times New Roman"/>
            </a:endParaRPr>
          </a:p>
        </p:txBody>
      </p:sp>
      <p:sp>
        <p:nvSpPr>
          <p:cNvPr id="5" name="object 5"/>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6" name="object 6"/>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601469" y="290829"/>
            <a:ext cx="3672840" cy="513080"/>
          </a:xfrm>
          <a:prstGeom prst="rect">
            <a:avLst/>
          </a:prstGeom>
        </p:spPr>
        <p:txBody>
          <a:bodyPr vert="horz" wrap="square" lIns="0" tIns="12700" rIns="0" bIns="0" rtlCol="0" anchor="ctr">
            <a:spAutoFit/>
          </a:bodyPr>
          <a:lstStyle/>
          <a:p>
            <a:pPr marL="12700">
              <a:lnSpc>
                <a:spcPct val="100000"/>
              </a:lnSpc>
              <a:spcBef>
                <a:spcPts val="100"/>
              </a:spcBef>
            </a:pPr>
            <a:r>
              <a:rPr sz="3200" dirty="0"/>
              <a:t>Vacuum</a:t>
            </a:r>
            <a:r>
              <a:rPr sz="3200" spc="-15" dirty="0"/>
              <a:t> </a:t>
            </a:r>
            <a:r>
              <a:rPr sz="3200" dirty="0"/>
              <a:t>cleaner</a:t>
            </a:r>
            <a:r>
              <a:rPr sz="3200" spc="-20" dirty="0"/>
              <a:t> </a:t>
            </a:r>
            <a:r>
              <a:rPr sz="3200" dirty="0"/>
              <a:t>agent</a:t>
            </a:r>
            <a:endParaRPr sz="3200"/>
          </a:p>
        </p:txBody>
      </p:sp>
      <p:sp>
        <p:nvSpPr>
          <p:cNvPr id="4" name="object 4"/>
          <p:cNvSpPr txBox="1"/>
          <p:nvPr/>
        </p:nvSpPr>
        <p:spPr>
          <a:xfrm>
            <a:off x="328773" y="775521"/>
            <a:ext cx="11085815" cy="5791650"/>
          </a:xfrm>
          <a:prstGeom prst="rect">
            <a:avLst/>
          </a:prstGeom>
        </p:spPr>
        <p:txBody>
          <a:bodyPr vert="horz" wrap="square" lIns="0" tIns="67310" rIns="0" bIns="0" rtlCol="0">
            <a:spAutoFit/>
          </a:bodyPr>
          <a:lstStyle/>
          <a:p>
            <a:pPr marL="349250" indent="-336550">
              <a:spcBef>
                <a:spcPts val="530"/>
              </a:spcBef>
              <a:buChar char="•"/>
              <a:tabLst>
                <a:tab pos="348615" algn="l"/>
                <a:tab pos="349250" algn="l"/>
              </a:tabLst>
            </a:pPr>
            <a:r>
              <a:rPr sz="2400" spc="-10" dirty="0">
                <a:latin typeface="Times New Roman"/>
                <a:cs typeface="Times New Roman"/>
              </a:rPr>
              <a:t>Same </a:t>
            </a:r>
            <a:r>
              <a:rPr sz="2400" dirty="0">
                <a:latin typeface="Times New Roman"/>
                <a:cs typeface="Times New Roman"/>
              </a:rPr>
              <a:t>agent </a:t>
            </a:r>
            <a:r>
              <a:rPr sz="2400" spc="-5" dirty="0">
                <a:latin typeface="Times New Roman"/>
                <a:cs typeface="Times New Roman"/>
              </a:rPr>
              <a:t>would</a:t>
            </a:r>
            <a:r>
              <a:rPr sz="2400" dirty="0">
                <a:latin typeface="Times New Roman"/>
                <a:cs typeface="Times New Roman"/>
              </a:rPr>
              <a:t> be irrational</a:t>
            </a:r>
            <a:r>
              <a:rPr sz="2400" spc="5" dirty="0">
                <a:latin typeface="Times New Roman"/>
                <a:cs typeface="Times New Roman"/>
              </a:rPr>
              <a:t> </a:t>
            </a:r>
            <a:r>
              <a:rPr sz="2400" dirty="0">
                <a:latin typeface="Times New Roman"/>
                <a:cs typeface="Times New Roman"/>
              </a:rPr>
              <a:t>under</a:t>
            </a:r>
            <a:r>
              <a:rPr sz="2400" spc="10" dirty="0">
                <a:latin typeface="Times New Roman"/>
                <a:cs typeface="Times New Roman"/>
              </a:rPr>
              <a:t> </a:t>
            </a:r>
            <a:r>
              <a:rPr sz="2400" spc="-5" dirty="0">
                <a:latin typeface="Times New Roman"/>
                <a:cs typeface="Times New Roman"/>
              </a:rPr>
              <a:t>different</a:t>
            </a:r>
            <a:r>
              <a:rPr sz="2400" dirty="0">
                <a:latin typeface="Times New Roman"/>
                <a:cs typeface="Times New Roman"/>
              </a:rPr>
              <a:t> </a:t>
            </a:r>
            <a:r>
              <a:rPr sz="2400" spc="-5" dirty="0">
                <a:latin typeface="Times New Roman"/>
                <a:cs typeface="Times New Roman"/>
              </a:rPr>
              <a:t>circumstances</a:t>
            </a:r>
            <a:endParaRPr lang="en-IN" sz="2400" spc="-5" dirty="0">
              <a:latin typeface="Times New Roman"/>
              <a:cs typeface="Times New Roman"/>
            </a:endParaRPr>
          </a:p>
          <a:p>
            <a:pPr marL="349250" indent="-336550">
              <a:spcBef>
                <a:spcPts val="530"/>
              </a:spcBef>
              <a:buChar char="•"/>
              <a:tabLst>
                <a:tab pos="348615" algn="l"/>
                <a:tab pos="349250" algn="l"/>
              </a:tabLst>
            </a:pPr>
            <a:endParaRPr sz="2400" dirty="0">
              <a:latin typeface="Times New Roman"/>
              <a:cs typeface="Times New Roman"/>
            </a:endParaRPr>
          </a:p>
          <a:p>
            <a:pPr marL="749300" lvl="1" indent="-279400" algn="just">
              <a:spcBef>
                <a:spcPts val="360"/>
              </a:spcBef>
              <a:buChar char="–"/>
              <a:tabLst>
                <a:tab pos="748665" algn="l"/>
                <a:tab pos="749300" algn="l"/>
              </a:tabLst>
            </a:pPr>
            <a:r>
              <a:rPr sz="2400" dirty="0">
                <a:latin typeface="Times New Roman"/>
                <a:cs typeface="Times New Roman"/>
              </a:rPr>
              <a:t>once all dirt is cleaned up it will </a:t>
            </a:r>
            <a:r>
              <a:rPr sz="2400" b="1" dirty="0">
                <a:latin typeface="Times New Roman"/>
                <a:cs typeface="Times New Roman"/>
              </a:rPr>
              <a:t>oscillate needlessly back and forth.</a:t>
            </a:r>
            <a:endParaRPr lang="en-IN" sz="2400" b="1" dirty="0">
              <a:latin typeface="Times New Roman"/>
              <a:cs typeface="Times New Roman"/>
            </a:endParaRPr>
          </a:p>
          <a:p>
            <a:pPr marL="469900" lvl="1" algn="just">
              <a:spcBef>
                <a:spcPts val="360"/>
              </a:spcBef>
              <a:tabLst>
                <a:tab pos="748665" algn="l"/>
                <a:tab pos="749300" algn="l"/>
              </a:tabLst>
            </a:pPr>
            <a:endParaRPr sz="2400" b="1" dirty="0">
              <a:latin typeface="Times New Roman"/>
              <a:cs typeface="Times New Roman"/>
            </a:endParaRPr>
          </a:p>
          <a:p>
            <a:pPr marL="749300" marR="647700" lvl="1" indent="-279400" algn="just">
              <a:lnSpc>
                <a:spcPts val="2160"/>
              </a:lnSpc>
              <a:spcBef>
                <a:spcPts val="630"/>
              </a:spcBef>
              <a:buChar char="–"/>
              <a:tabLst>
                <a:tab pos="748665" algn="l"/>
                <a:tab pos="749300" algn="l"/>
              </a:tabLst>
            </a:pPr>
            <a:r>
              <a:rPr sz="2400" dirty="0">
                <a:latin typeface="Times New Roman"/>
                <a:cs typeface="Times New Roman"/>
              </a:rPr>
              <a:t>If the </a:t>
            </a:r>
            <a:r>
              <a:rPr sz="2400" b="1" dirty="0">
                <a:latin typeface="Times New Roman"/>
                <a:cs typeface="Times New Roman"/>
              </a:rPr>
              <a:t>performance measure includes a penalty of one point for each  movement left or right, the agent will fare poorly.</a:t>
            </a:r>
            <a:endParaRPr lang="en-IN" sz="2400" b="1" dirty="0">
              <a:latin typeface="Times New Roman"/>
              <a:cs typeface="Times New Roman"/>
            </a:endParaRPr>
          </a:p>
          <a:p>
            <a:pPr marL="469900" marR="647700" lvl="1" algn="just">
              <a:lnSpc>
                <a:spcPts val="2160"/>
              </a:lnSpc>
              <a:spcBef>
                <a:spcPts val="630"/>
              </a:spcBef>
              <a:tabLst>
                <a:tab pos="748665" algn="l"/>
                <a:tab pos="749300" algn="l"/>
              </a:tabLst>
            </a:pPr>
            <a:endParaRPr sz="2400" dirty="0">
              <a:latin typeface="Times New Roman"/>
              <a:cs typeface="Times New Roman"/>
            </a:endParaRPr>
          </a:p>
          <a:p>
            <a:pPr marL="749300" marR="331470" lvl="1" indent="-279400" algn="just">
              <a:lnSpc>
                <a:spcPts val="2160"/>
              </a:lnSpc>
              <a:spcBef>
                <a:spcPts val="590"/>
              </a:spcBef>
              <a:buChar char="–"/>
              <a:tabLst>
                <a:tab pos="748665" algn="l"/>
                <a:tab pos="749300" algn="l"/>
              </a:tabLst>
            </a:pPr>
            <a:r>
              <a:rPr sz="2400" dirty="0">
                <a:latin typeface="Times New Roman"/>
                <a:cs typeface="Times New Roman"/>
              </a:rPr>
              <a:t>A </a:t>
            </a:r>
            <a:r>
              <a:rPr sz="2400" b="1" dirty="0">
                <a:latin typeface="Times New Roman"/>
                <a:cs typeface="Times New Roman"/>
              </a:rPr>
              <a:t>better agent for this case would do nothing once it is sure that all the  squares are clean.</a:t>
            </a:r>
            <a:endParaRPr lang="en-IN" sz="2400" b="1" dirty="0">
              <a:latin typeface="Times New Roman"/>
              <a:cs typeface="Times New Roman"/>
            </a:endParaRPr>
          </a:p>
          <a:p>
            <a:pPr marL="749300" marR="331470" lvl="1" indent="-279400" algn="just">
              <a:lnSpc>
                <a:spcPts val="2160"/>
              </a:lnSpc>
              <a:spcBef>
                <a:spcPts val="590"/>
              </a:spcBef>
              <a:buChar char="–"/>
              <a:tabLst>
                <a:tab pos="748665" algn="l"/>
                <a:tab pos="749300" algn="l"/>
              </a:tabLst>
            </a:pPr>
            <a:endParaRPr sz="2400" dirty="0">
              <a:latin typeface="Times New Roman"/>
              <a:cs typeface="Times New Roman"/>
            </a:endParaRPr>
          </a:p>
          <a:p>
            <a:pPr marL="749300" marR="5080" lvl="1" indent="-279400" algn="just">
              <a:lnSpc>
                <a:spcPts val="2160"/>
              </a:lnSpc>
              <a:spcBef>
                <a:spcPts val="605"/>
              </a:spcBef>
              <a:buChar char="–"/>
              <a:tabLst>
                <a:tab pos="748665" algn="l"/>
                <a:tab pos="749300" algn="l"/>
              </a:tabLst>
            </a:pPr>
            <a:r>
              <a:rPr sz="2400" dirty="0">
                <a:latin typeface="Times New Roman"/>
                <a:cs typeface="Times New Roman"/>
              </a:rPr>
              <a:t>If the </a:t>
            </a:r>
            <a:r>
              <a:rPr sz="2400" b="1" dirty="0">
                <a:latin typeface="Times New Roman"/>
                <a:cs typeface="Times New Roman"/>
              </a:rPr>
              <a:t>clean squares can become dirty again</a:t>
            </a:r>
            <a:r>
              <a:rPr sz="2400" dirty="0">
                <a:latin typeface="Times New Roman"/>
                <a:cs typeface="Times New Roman"/>
              </a:rPr>
              <a:t>, </a:t>
            </a:r>
            <a:endParaRPr lang="en-IN" sz="2400" dirty="0">
              <a:latin typeface="Times New Roman"/>
              <a:cs typeface="Times New Roman"/>
            </a:endParaRPr>
          </a:p>
          <a:p>
            <a:pPr marL="749300" marR="5080" lvl="1" indent="-279400" algn="just">
              <a:lnSpc>
                <a:spcPts val="2160"/>
              </a:lnSpc>
              <a:spcBef>
                <a:spcPts val="605"/>
              </a:spcBef>
              <a:buChar char="–"/>
              <a:tabLst>
                <a:tab pos="748665" algn="l"/>
                <a:tab pos="749300" algn="l"/>
              </a:tabLst>
            </a:pPr>
            <a:endParaRPr lang="en-IN" sz="2400" dirty="0">
              <a:latin typeface="Times New Roman"/>
              <a:cs typeface="Times New Roman"/>
            </a:endParaRPr>
          </a:p>
          <a:p>
            <a:pPr marL="749300" marR="5080" lvl="1" indent="-279400" algn="just">
              <a:lnSpc>
                <a:spcPts val="2160"/>
              </a:lnSpc>
              <a:spcBef>
                <a:spcPts val="605"/>
              </a:spcBef>
              <a:buChar char="–"/>
              <a:tabLst>
                <a:tab pos="748665" algn="l"/>
                <a:tab pos="749300" algn="l"/>
              </a:tabLst>
            </a:pPr>
            <a:r>
              <a:rPr lang="en-IN" sz="2400" dirty="0">
                <a:latin typeface="Times New Roman"/>
                <a:cs typeface="Times New Roman"/>
              </a:rPr>
              <a:t>t</a:t>
            </a:r>
            <a:r>
              <a:rPr sz="2400" dirty="0">
                <a:latin typeface="Times New Roman"/>
                <a:cs typeface="Times New Roman"/>
              </a:rPr>
              <a:t>he </a:t>
            </a:r>
            <a:r>
              <a:rPr sz="2400" b="1" dirty="0">
                <a:latin typeface="Times New Roman"/>
                <a:cs typeface="Times New Roman"/>
              </a:rPr>
              <a:t>agent should occasionally  check and clean them if needed.</a:t>
            </a:r>
            <a:endParaRPr lang="en-IN" sz="2400" b="1" dirty="0">
              <a:latin typeface="Times New Roman"/>
              <a:cs typeface="Times New Roman"/>
            </a:endParaRPr>
          </a:p>
          <a:p>
            <a:pPr marL="749300" marR="5080" lvl="1" indent="-279400" algn="just">
              <a:lnSpc>
                <a:spcPts val="2160"/>
              </a:lnSpc>
              <a:spcBef>
                <a:spcPts val="605"/>
              </a:spcBef>
              <a:buChar char="–"/>
              <a:tabLst>
                <a:tab pos="748665" algn="l"/>
                <a:tab pos="749300" algn="l"/>
              </a:tabLst>
            </a:pPr>
            <a:endParaRPr sz="2400" b="1" dirty="0">
              <a:latin typeface="Times New Roman"/>
              <a:cs typeface="Times New Roman"/>
            </a:endParaRPr>
          </a:p>
          <a:p>
            <a:pPr marL="749300" marR="351155" lvl="1" indent="-279400" algn="just">
              <a:lnSpc>
                <a:spcPts val="2160"/>
              </a:lnSpc>
              <a:spcBef>
                <a:spcPts val="595"/>
              </a:spcBef>
              <a:buChar char="–"/>
              <a:tabLst>
                <a:tab pos="748665" algn="l"/>
                <a:tab pos="749300" algn="l"/>
              </a:tabLst>
            </a:pPr>
            <a:r>
              <a:rPr sz="2400" dirty="0">
                <a:latin typeface="Times New Roman"/>
                <a:cs typeface="Times New Roman"/>
              </a:rPr>
              <a:t>If the geography of the environment is unknown the agent will need to  explore it rather than stick to squares A and B</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0A4A9C-974D-A93E-E86E-401AC6012980}"/>
              </a:ext>
            </a:extLst>
          </p:cNvPr>
          <p:cNvSpPr txBox="1"/>
          <p:nvPr/>
        </p:nvSpPr>
        <p:spPr>
          <a:xfrm>
            <a:off x="94927" y="418849"/>
            <a:ext cx="1108710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Reduction to propositional inference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Once we have rules for inferring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nonquantified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sentences from quantified sentences, it becomes possible to reduce first-order inference to propositional inference</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2506"/>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63C234-FAAE-5704-F239-91D530EC2F01}"/>
              </a:ext>
            </a:extLst>
          </p:cNvPr>
          <p:cNvSpPr txBox="1"/>
          <p:nvPr/>
        </p:nvSpPr>
        <p:spPr>
          <a:xfrm>
            <a:off x="180167" y="160570"/>
            <a:ext cx="11714781"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first idea is that, just as an existentially quantified sentence can be replaced by one instantiation, a universally quantified sentence can be replaced by the set of all possible instantiations.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example, suppose our knowledge base contains just the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x King(x) ∧ Greedy(x) ⇒ Evil(x)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King(John)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Greedy(John)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Brother (Richard, John) .                                                      (9.1)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923732"/>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8DECFB-1D62-3ACE-3B7A-8C695862F0AA}"/>
              </a:ext>
            </a:extLst>
          </p:cNvPr>
          <p:cNvSpPr txBox="1"/>
          <p:nvPr/>
        </p:nvSpPr>
        <p:spPr>
          <a:xfrm>
            <a:off x="71678" y="592420"/>
            <a:ext cx="12195229"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Then we apply UI to the first sentence using all possible ground-term substitutions from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thevocabulary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of the knowledge base—in this case, {x/John} and {x/Richard}.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obtain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King(John) ∧ Greedy(John) ⇒ Evil(John)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King(Richard) ∧ Greedy(Richard) ⇒ Evil(Richard)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we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discard the universally quantified sentence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Now, the knowledge base is essentially propositional if we view the ground atomic sentences—King (John), Greedy(John), and so on—as proposition symbols.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Therefore, we can apply any of the complete propositional algorithms to obtain conclusions such as Evil(John).</a:t>
            </a:r>
          </a:p>
        </p:txBody>
      </p:sp>
    </p:spTree>
    <p:extLst>
      <p:ext uri="{BB962C8B-B14F-4D97-AF65-F5344CB8AC3E}">
        <p14:creationId xmlns:p14="http://schemas.microsoft.com/office/powerpoint/2010/main" val="2165530187"/>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688EB2-8E84-8DB6-AA56-385FB85CF6DE}"/>
              </a:ext>
            </a:extLst>
          </p:cNvPr>
          <p:cNvSpPr txBox="1"/>
          <p:nvPr/>
        </p:nvSpPr>
        <p:spPr>
          <a:xfrm>
            <a:off x="249910" y="873094"/>
            <a:ext cx="6094708"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Unification and lifting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A first-order inference rule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0C57DFB-C57D-4D51-4B7F-177A77DC5212}"/>
              </a:ext>
            </a:extLst>
          </p:cNvPr>
          <p:cNvPicPr>
            <a:picLocks noChangeAspect="1"/>
          </p:cNvPicPr>
          <p:nvPr/>
        </p:nvPicPr>
        <p:blipFill>
          <a:blip r:embed="rId2"/>
          <a:stretch>
            <a:fillRect/>
          </a:stretch>
        </p:blipFill>
        <p:spPr>
          <a:xfrm>
            <a:off x="1580918" y="2006747"/>
            <a:ext cx="9030164" cy="4781796"/>
          </a:xfrm>
          <a:prstGeom prst="rect">
            <a:avLst/>
          </a:prstGeom>
        </p:spPr>
      </p:pic>
    </p:spTree>
    <p:extLst>
      <p:ext uri="{BB962C8B-B14F-4D97-AF65-F5344CB8AC3E}">
        <p14:creationId xmlns:p14="http://schemas.microsoft.com/office/powerpoint/2010/main" val="3220478202"/>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718CC0-A505-B400-649E-E5871DD0ADF9}"/>
              </a:ext>
            </a:extLst>
          </p:cNvPr>
          <p:cNvSpPr txBox="1"/>
          <p:nvPr/>
        </p:nvSpPr>
        <p:spPr>
          <a:xfrm>
            <a:off x="559875" y="823775"/>
            <a:ext cx="11412566"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there is some substitution θ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thatmakes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each of the conjuncts of the premise of the implication identical to sentences already in the knowledge base, then we can assert the conclusion of the implication, after applying θ.</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this case, the substitution θ = {x/John} achieves that aim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Suppose that instead of knowing Greedy(John), we know that everyone is greedy: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y Greedy(y) . (9.2)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Then we would still like to be able to conclude that Evil(John), because we know that John is a king (given) and John is greedy (because everyone is greedy). What we need for this to work is to find a substitution both for the variables in the implication sentence and for the variables in the sentences that are in the knowledge base. In this case, applying the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substitution {x/John, y/John} to the implication premises King(x) and Greedy(x) and the knowledge-base sentences King(John) and Greedy(y) will make them identical.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Thus, we can infer the conclusion of the implication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63501"/>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C78142-96D9-A4F0-772F-9EC5E7DF0604}"/>
              </a:ext>
            </a:extLst>
          </p:cNvPr>
          <p:cNvPicPr>
            <a:picLocks noChangeAspect="1"/>
          </p:cNvPicPr>
          <p:nvPr/>
        </p:nvPicPr>
        <p:blipFill>
          <a:blip r:embed="rId2"/>
          <a:stretch>
            <a:fillRect/>
          </a:stretch>
        </p:blipFill>
        <p:spPr>
          <a:xfrm>
            <a:off x="1752377" y="1425472"/>
            <a:ext cx="8687246" cy="4007056"/>
          </a:xfrm>
          <a:prstGeom prst="rect">
            <a:avLst/>
          </a:prstGeom>
        </p:spPr>
      </p:pic>
      <p:sp>
        <p:nvSpPr>
          <p:cNvPr id="5" name="TextBox 4">
            <a:extLst>
              <a:ext uri="{FF2B5EF4-FFF2-40B4-BE49-F238E27FC236}">
                <a16:creationId xmlns:a16="http://schemas.microsoft.com/office/drawing/2014/main" id="{3CF86129-38E3-0BDB-FA4A-B30CA7BF4211}"/>
              </a:ext>
            </a:extLst>
          </p:cNvPr>
          <p:cNvSpPr txBox="1"/>
          <p:nvPr/>
        </p:nvSpPr>
        <p:spPr>
          <a:xfrm>
            <a:off x="265408" y="779141"/>
            <a:ext cx="609470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inference process can be captured as a single inference rule that we call Generalized Modus Ponens:</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043295"/>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49455"/>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B6E546-2D1A-81AE-BBDF-566BAAB23620}"/>
              </a:ext>
            </a:extLst>
          </p:cNvPr>
          <p:cNvSpPr txBox="1"/>
          <p:nvPr/>
        </p:nvSpPr>
        <p:spPr>
          <a:xfrm>
            <a:off x="149170" y="222165"/>
            <a:ext cx="11668287" cy="3539430"/>
          </a:xfrm>
          <a:prstGeom prst="rect">
            <a:avLst/>
          </a:prstGeom>
          <a:noFill/>
        </p:spPr>
        <p:txBody>
          <a:bodyPr wrap="square">
            <a:spAutoFit/>
          </a:bodyPr>
          <a:lstStyle/>
          <a:p>
            <a:r>
              <a:rPr lang="en-IN" sz="2800" b="1" dirty="0"/>
              <a:t>Propositional vs First order inference</a:t>
            </a:r>
          </a:p>
          <a:p>
            <a:endParaRPr lang="en-IN" sz="2800" dirty="0"/>
          </a:p>
          <a:p>
            <a:r>
              <a:rPr lang="en-IN" sz="2800" b="1" dirty="0"/>
              <a:t>Inference rules for quantifiers</a:t>
            </a:r>
          </a:p>
          <a:p>
            <a:endParaRPr lang="en-IN" sz="2800" dirty="0"/>
          </a:p>
          <a:p>
            <a:r>
              <a:rPr lang="en-US" sz="2800" dirty="0"/>
              <a:t>Let us begin with universal quantifiers. </a:t>
            </a:r>
          </a:p>
          <a:p>
            <a:endParaRPr lang="en-US" sz="2800" dirty="0"/>
          </a:p>
          <a:p>
            <a:r>
              <a:rPr lang="en-US" sz="2800" dirty="0"/>
              <a:t>Suppose our </a:t>
            </a:r>
            <a:r>
              <a:rPr lang="en-US" sz="2800" b="1" dirty="0"/>
              <a:t>knowledge base contains </a:t>
            </a:r>
            <a:r>
              <a:rPr lang="en-US" sz="2800" dirty="0"/>
              <a:t>the standard folkloric axiom stating that </a:t>
            </a:r>
            <a:r>
              <a:rPr lang="en-US" sz="2800" b="1" dirty="0"/>
              <a:t>all greedy kings are evil: ∀ x King(x) ∧ Greedy(x) ⇒ Evil(x) .</a:t>
            </a:r>
            <a:endParaRPr lang="en-IN" sz="2800" b="1" dirty="0"/>
          </a:p>
        </p:txBody>
      </p:sp>
    </p:spTree>
    <p:extLst>
      <p:ext uri="{BB962C8B-B14F-4D97-AF65-F5344CB8AC3E}">
        <p14:creationId xmlns:p14="http://schemas.microsoft.com/office/powerpoint/2010/main" val="3899174075"/>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59FC98-FDA6-E608-FF22-7EA7C45EBB21}"/>
              </a:ext>
            </a:extLst>
          </p:cNvPr>
          <p:cNvSpPr txBox="1"/>
          <p:nvPr/>
        </p:nvSpPr>
        <p:spPr>
          <a:xfrm>
            <a:off x="327400" y="195243"/>
            <a:ext cx="11265331" cy="5262979"/>
          </a:xfrm>
          <a:prstGeom prst="rect">
            <a:avLst/>
          </a:prstGeom>
          <a:noFill/>
        </p:spPr>
        <p:txBody>
          <a:bodyPr wrap="square">
            <a:spAutoFit/>
          </a:bodyPr>
          <a:lstStyle/>
          <a:p>
            <a:r>
              <a:rPr lang="en-US" sz="2800" dirty="0"/>
              <a:t>Then it seems quite permissible to infer any of the following sentences:</a:t>
            </a:r>
          </a:p>
          <a:p>
            <a:endParaRPr lang="en-US" sz="2800" dirty="0"/>
          </a:p>
          <a:p>
            <a:r>
              <a:rPr lang="en-US" sz="2800" dirty="0"/>
              <a:t>King(John) ∧ Greedy(John) ⇒ Evil(John)</a:t>
            </a:r>
          </a:p>
          <a:p>
            <a:r>
              <a:rPr lang="en-US" sz="2800" dirty="0"/>
              <a:t>King(Richard) ∧ Greedy(Richard) ⇒ Evil(Richard)</a:t>
            </a:r>
          </a:p>
          <a:p>
            <a:r>
              <a:rPr lang="en-US" sz="2800" dirty="0"/>
              <a:t>King(Father (John)) ∧ Greedy(Father (John)) ⇒ Evil(Father (John)) .</a:t>
            </a:r>
          </a:p>
          <a:p>
            <a:r>
              <a:rPr lang="en-US" sz="2800" dirty="0"/>
              <a:t>.</a:t>
            </a:r>
          </a:p>
          <a:p>
            <a:r>
              <a:rPr lang="en-US" sz="2800" dirty="0"/>
              <a:t>.</a:t>
            </a:r>
          </a:p>
          <a:p>
            <a:r>
              <a:rPr lang="en-US" sz="2800" dirty="0"/>
              <a:t>.</a:t>
            </a:r>
          </a:p>
          <a:p>
            <a:r>
              <a:rPr lang="en-US" sz="2800" dirty="0"/>
              <a:t>The rule of </a:t>
            </a:r>
            <a:r>
              <a:rPr lang="en-US" sz="2800" b="1" dirty="0"/>
              <a:t>Universal Instantiation </a:t>
            </a:r>
            <a:r>
              <a:rPr lang="en-US" sz="2800" dirty="0"/>
              <a:t>(UI for short) says that </a:t>
            </a:r>
            <a:r>
              <a:rPr lang="en-US" sz="2800" b="1" dirty="0"/>
              <a:t>we can infer any sentence obtained by substituting a ground term</a:t>
            </a:r>
          </a:p>
          <a:p>
            <a:endParaRPr lang="en-US" sz="2800" dirty="0"/>
          </a:p>
          <a:p>
            <a:r>
              <a:rPr lang="en-US" sz="2800" dirty="0"/>
              <a:t>To write out the </a:t>
            </a:r>
            <a:r>
              <a:rPr lang="en-US" sz="2800" b="1" dirty="0"/>
              <a:t>inference rule formally, we use the notion of substitution</a:t>
            </a:r>
            <a:endParaRPr lang="en-IN" sz="2800" b="1" dirty="0"/>
          </a:p>
        </p:txBody>
      </p:sp>
    </p:spTree>
    <p:extLst>
      <p:ext uri="{BB962C8B-B14F-4D97-AF65-F5344CB8AC3E}">
        <p14:creationId xmlns:p14="http://schemas.microsoft.com/office/powerpoint/2010/main" val="4286927755"/>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D01186-4775-F21C-6828-9E462DCB0D25}"/>
              </a:ext>
            </a:extLst>
          </p:cNvPr>
          <p:cNvSpPr txBox="1"/>
          <p:nvPr/>
        </p:nvSpPr>
        <p:spPr>
          <a:xfrm>
            <a:off x="133673" y="555512"/>
            <a:ext cx="11953824" cy="4401205"/>
          </a:xfrm>
          <a:prstGeom prst="rect">
            <a:avLst/>
          </a:prstGeom>
          <a:noFill/>
        </p:spPr>
        <p:txBody>
          <a:bodyPr wrap="square">
            <a:spAutoFit/>
          </a:bodyPr>
          <a:lstStyle/>
          <a:p>
            <a:r>
              <a:rPr lang="en-US" sz="2800" dirty="0"/>
              <a:t>Let SUBST(θ,α) denote the result of applying the substitution θ to the sentence α. </a:t>
            </a:r>
          </a:p>
          <a:p>
            <a:endParaRPr lang="en-US" sz="2800" dirty="0"/>
          </a:p>
          <a:p>
            <a:r>
              <a:rPr lang="en-US" sz="2800" b="1" dirty="0"/>
              <a:t>Then the rule is written</a:t>
            </a:r>
          </a:p>
          <a:p>
            <a:endParaRPr lang="en-US" sz="2800" b="1" dirty="0"/>
          </a:p>
          <a:p>
            <a:endParaRPr lang="en-US" sz="2800" b="1" dirty="0"/>
          </a:p>
          <a:p>
            <a:endParaRPr lang="en-US" sz="2800" b="1" dirty="0"/>
          </a:p>
          <a:p>
            <a:r>
              <a:rPr lang="en-US" sz="2800" b="1" dirty="0"/>
              <a:t>for any variable v and ground term g. </a:t>
            </a:r>
          </a:p>
          <a:p>
            <a:endParaRPr lang="en-US" sz="2800" dirty="0"/>
          </a:p>
          <a:p>
            <a:r>
              <a:rPr lang="en-US" sz="2800" dirty="0"/>
              <a:t>For example, the three sentences given earlier are obtained with the substitutions {x/John}, {x/Richard}, and {x/Father (John)}.</a:t>
            </a:r>
            <a:endParaRPr lang="en-IN" sz="2800" dirty="0"/>
          </a:p>
        </p:txBody>
      </p:sp>
      <p:pic>
        <p:nvPicPr>
          <p:cNvPr id="6" name="Picture 5">
            <a:extLst>
              <a:ext uri="{FF2B5EF4-FFF2-40B4-BE49-F238E27FC236}">
                <a16:creationId xmlns:a16="http://schemas.microsoft.com/office/drawing/2014/main" id="{2AE73A7D-E0AA-A22E-030B-29A0F9DD057D}"/>
              </a:ext>
            </a:extLst>
          </p:cNvPr>
          <p:cNvPicPr>
            <a:picLocks noChangeAspect="1"/>
          </p:cNvPicPr>
          <p:nvPr/>
        </p:nvPicPr>
        <p:blipFill>
          <a:blip r:embed="rId2"/>
          <a:stretch>
            <a:fillRect/>
          </a:stretch>
        </p:blipFill>
        <p:spPr>
          <a:xfrm>
            <a:off x="2320332" y="2192644"/>
            <a:ext cx="4872947" cy="1064362"/>
          </a:xfrm>
          <a:prstGeom prst="rect">
            <a:avLst/>
          </a:prstGeom>
        </p:spPr>
      </p:pic>
    </p:spTree>
    <p:extLst>
      <p:ext uri="{BB962C8B-B14F-4D97-AF65-F5344CB8AC3E}">
        <p14:creationId xmlns:p14="http://schemas.microsoft.com/office/powerpoint/2010/main" val="1253821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730" y="33019"/>
            <a:ext cx="1778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11</a:t>
            </a:r>
            <a:endParaRPr sz="1200">
              <a:latin typeface="Times New Roman"/>
              <a:cs typeface="Times New Roman"/>
            </a:endParaRPr>
          </a:p>
        </p:txBody>
      </p:sp>
      <p:sp>
        <p:nvSpPr>
          <p:cNvPr id="5" name="object 5"/>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6" name="object 6"/>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218292" y="0"/>
            <a:ext cx="5722440" cy="505267"/>
          </a:xfrm>
          <a:prstGeom prst="rect">
            <a:avLst/>
          </a:prstGeom>
        </p:spPr>
        <p:txBody>
          <a:bodyPr vert="horz" wrap="square" lIns="0" tIns="12700" rIns="0" bIns="0" rtlCol="0" anchor="ctr">
            <a:spAutoFit/>
          </a:bodyPr>
          <a:lstStyle/>
          <a:p>
            <a:pPr marL="12700">
              <a:lnSpc>
                <a:spcPct val="100000"/>
              </a:lnSpc>
              <a:spcBef>
                <a:spcPts val="100"/>
              </a:spcBef>
            </a:pPr>
            <a:r>
              <a:rPr lang="en-IN" sz="3200" dirty="0"/>
              <a:t>OMNISCIENT AND RATIONALITY</a:t>
            </a:r>
            <a:endParaRPr sz="3200" dirty="0"/>
          </a:p>
        </p:txBody>
      </p:sp>
      <p:sp>
        <p:nvSpPr>
          <p:cNvPr id="4" name="object 4"/>
          <p:cNvSpPr txBox="1"/>
          <p:nvPr/>
        </p:nvSpPr>
        <p:spPr>
          <a:xfrm>
            <a:off x="145689" y="505267"/>
            <a:ext cx="11639364" cy="6472926"/>
          </a:xfrm>
          <a:prstGeom prst="rect">
            <a:avLst/>
          </a:prstGeom>
        </p:spPr>
        <p:txBody>
          <a:bodyPr vert="horz" wrap="square" lIns="0" tIns="60325" rIns="0" bIns="0" rtlCol="0">
            <a:spAutoFit/>
          </a:bodyPr>
          <a:lstStyle/>
          <a:p>
            <a:pPr marL="353060" marR="64135" indent="-340360">
              <a:lnSpc>
                <a:spcPts val="3030"/>
              </a:lnSpc>
              <a:spcBef>
                <a:spcPts val="475"/>
              </a:spcBef>
              <a:buFontTx/>
              <a:buChar char="•"/>
              <a:tabLst>
                <a:tab pos="352425" algn="l"/>
                <a:tab pos="353060" algn="l"/>
              </a:tabLst>
            </a:pPr>
            <a:r>
              <a:rPr lang="en-US" sz="2800" b="0" i="0" u="none" strike="noStrike" dirty="0">
                <a:solidFill>
                  <a:srgbClr val="000000"/>
                </a:solidFill>
                <a:effectLst/>
                <a:latin typeface="Calibri" panose="020F0502020204030204" pitchFamily="34" charset="0"/>
              </a:rPr>
              <a:t>Rational agent knows </a:t>
            </a:r>
            <a:r>
              <a:rPr lang="en-US" sz="2800" b="1" i="0" u="none" strike="noStrike" dirty="0">
                <a:solidFill>
                  <a:srgbClr val="000000"/>
                </a:solidFill>
                <a:effectLst/>
                <a:latin typeface="Calibri" panose="020F0502020204030204" pitchFamily="34" charset="0"/>
              </a:rPr>
              <a:t>the </a:t>
            </a:r>
            <a:r>
              <a:rPr lang="en-US" sz="2800" b="1" i="1" u="none" strike="noStrike" dirty="0">
                <a:solidFill>
                  <a:srgbClr val="000000"/>
                </a:solidFill>
                <a:effectLst/>
                <a:latin typeface="Calibri" panose="020F0502020204030204" pitchFamily="34" charset="0"/>
              </a:rPr>
              <a:t>actual outcome of its actions and can act accordingly</a:t>
            </a:r>
            <a:r>
              <a:rPr lang="en-US" sz="2800" b="0" i="1" u="none" strike="noStrike" dirty="0">
                <a:solidFill>
                  <a:srgbClr val="000000"/>
                </a:solidFill>
                <a:effectLst/>
                <a:latin typeface="Calibri" panose="020F0502020204030204" pitchFamily="34" charset="0"/>
              </a:rPr>
              <a:t>; but omniscience is </a:t>
            </a:r>
            <a:r>
              <a:rPr lang="en-US" sz="2800" b="0" i="0" u="none" strike="noStrike" dirty="0">
                <a:solidFill>
                  <a:srgbClr val="000000"/>
                </a:solidFill>
                <a:effectLst/>
                <a:latin typeface="Calibri" panose="020F0502020204030204" pitchFamily="34" charset="0"/>
              </a:rPr>
              <a:t>impossible in reality</a:t>
            </a:r>
          </a:p>
          <a:p>
            <a:pPr marL="353060" marR="64135" indent="-340360">
              <a:lnSpc>
                <a:spcPts val="3030"/>
              </a:lnSpc>
              <a:spcBef>
                <a:spcPts val="475"/>
              </a:spcBef>
              <a:buChar char="•"/>
              <a:tabLst>
                <a:tab pos="352425" algn="l"/>
                <a:tab pos="353060" algn="l"/>
              </a:tabLst>
            </a:pPr>
            <a:endParaRPr lang="en-IN" sz="2800" spc="-5" dirty="0">
              <a:latin typeface="Times New Roman"/>
              <a:cs typeface="Times New Roman"/>
            </a:endParaRPr>
          </a:p>
          <a:p>
            <a:pPr marL="353060" marR="64135" indent="-340360">
              <a:lnSpc>
                <a:spcPts val="3030"/>
              </a:lnSpc>
              <a:spcBef>
                <a:spcPts val="475"/>
              </a:spcBef>
              <a:buChar char="•"/>
              <a:tabLst>
                <a:tab pos="352425" algn="l"/>
                <a:tab pos="353060" algn="l"/>
              </a:tabLst>
            </a:pPr>
            <a:r>
              <a:rPr sz="2800" spc="-5" dirty="0">
                <a:latin typeface="Times New Roman"/>
                <a:cs typeface="Times New Roman"/>
              </a:rPr>
              <a:t>Rationality </a:t>
            </a:r>
            <a:r>
              <a:rPr sz="2800" dirty="0">
                <a:latin typeface="Times New Roman"/>
                <a:cs typeface="Times New Roman"/>
              </a:rPr>
              <a:t>is distinct from </a:t>
            </a:r>
            <a:r>
              <a:rPr sz="2800" spc="-5" dirty="0">
                <a:latin typeface="Times New Roman"/>
                <a:cs typeface="Times New Roman"/>
              </a:rPr>
              <a:t>omniscience </a:t>
            </a:r>
            <a:r>
              <a:rPr sz="2800" dirty="0">
                <a:latin typeface="Times New Roman"/>
                <a:cs typeface="Times New Roman"/>
              </a:rPr>
              <a:t>(all-knowing </a:t>
            </a:r>
            <a:r>
              <a:rPr sz="2800" spc="-5" dirty="0">
                <a:latin typeface="Times New Roman"/>
                <a:cs typeface="Times New Roman"/>
              </a:rPr>
              <a:t>with </a:t>
            </a:r>
            <a:r>
              <a:rPr sz="2800" spc="-685" dirty="0">
                <a:latin typeface="Times New Roman"/>
                <a:cs typeface="Times New Roman"/>
              </a:rPr>
              <a:t> </a:t>
            </a:r>
            <a:r>
              <a:rPr sz="2800" dirty="0">
                <a:latin typeface="Times New Roman"/>
                <a:cs typeface="Times New Roman"/>
              </a:rPr>
              <a:t>infinite</a:t>
            </a:r>
            <a:r>
              <a:rPr sz="2800" spc="-20" dirty="0">
                <a:latin typeface="Times New Roman"/>
                <a:cs typeface="Times New Roman"/>
              </a:rPr>
              <a:t> </a:t>
            </a:r>
            <a:r>
              <a:rPr sz="2800" spc="-5" dirty="0">
                <a:latin typeface="Times New Roman"/>
                <a:cs typeface="Times New Roman"/>
              </a:rPr>
              <a:t>knowledge)</a:t>
            </a:r>
            <a:endParaRPr lang="en-IN" sz="2800" spc="-5" dirty="0">
              <a:latin typeface="Times New Roman"/>
              <a:cs typeface="Times New Roman"/>
            </a:endParaRPr>
          </a:p>
          <a:p>
            <a:pPr marL="353060" marR="64135" indent="-340360">
              <a:lnSpc>
                <a:spcPts val="3030"/>
              </a:lnSpc>
              <a:spcBef>
                <a:spcPts val="475"/>
              </a:spcBef>
              <a:buChar char="•"/>
              <a:tabLst>
                <a:tab pos="352425" algn="l"/>
                <a:tab pos="353060" algn="l"/>
              </a:tabLst>
            </a:pPr>
            <a:endParaRPr sz="2800" dirty="0">
              <a:latin typeface="Times New Roman"/>
              <a:cs typeface="Times New Roman"/>
            </a:endParaRPr>
          </a:p>
          <a:p>
            <a:pPr marL="353060" marR="1082675" indent="-340360">
              <a:lnSpc>
                <a:spcPts val="3020"/>
              </a:lnSpc>
              <a:spcBef>
                <a:spcPts val="695"/>
              </a:spcBef>
              <a:buChar char="•"/>
              <a:tabLst>
                <a:tab pos="352425" algn="l"/>
                <a:tab pos="353060" algn="l"/>
              </a:tabLst>
            </a:pPr>
            <a:r>
              <a:rPr sz="2800" spc="-5" dirty="0">
                <a:latin typeface="Times New Roman"/>
                <a:cs typeface="Times New Roman"/>
              </a:rPr>
              <a:t>Rationality</a:t>
            </a:r>
            <a:r>
              <a:rPr sz="2800" dirty="0">
                <a:latin typeface="Times New Roman"/>
                <a:cs typeface="Times New Roman"/>
              </a:rPr>
              <a:t> </a:t>
            </a:r>
            <a:r>
              <a:rPr sz="2800" b="1" spc="-10" dirty="0">
                <a:latin typeface="Times New Roman"/>
                <a:cs typeface="Times New Roman"/>
              </a:rPr>
              <a:t>maximizes</a:t>
            </a:r>
            <a:r>
              <a:rPr sz="2800" b="1" spc="5" dirty="0">
                <a:latin typeface="Times New Roman"/>
                <a:cs typeface="Times New Roman"/>
              </a:rPr>
              <a:t> </a:t>
            </a:r>
            <a:r>
              <a:rPr sz="2800" b="1" spc="-5" dirty="0">
                <a:latin typeface="Times New Roman"/>
                <a:cs typeface="Times New Roman"/>
              </a:rPr>
              <a:t>expected</a:t>
            </a:r>
            <a:r>
              <a:rPr sz="2800" b="1" spc="5" dirty="0">
                <a:latin typeface="Times New Roman"/>
                <a:cs typeface="Times New Roman"/>
              </a:rPr>
              <a:t> </a:t>
            </a:r>
            <a:r>
              <a:rPr sz="2800" b="1" spc="-5" dirty="0">
                <a:latin typeface="Times New Roman"/>
                <a:cs typeface="Times New Roman"/>
              </a:rPr>
              <a:t>performance</a:t>
            </a:r>
            <a:r>
              <a:rPr sz="2800" b="1" spc="-15" dirty="0">
                <a:latin typeface="Times New Roman"/>
                <a:cs typeface="Times New Roman"/>
              </a:rPr>
              <a:t> </a:t>
            </a:r>
            <a:r>
              <a:rPr sz="2800" b="1" spc="-5" dirty="0">
                <a:latin typeface="Times New Roman"/>
                <a:cs typeface="Times New Roman"/>
              </a:rPr>
              <a:t>while </a:t>
            </a:r>
            <a:r>
              <a:rPr sz="2800" b="1" spc="-685" dirty="0">
                <a:latin typeface="Times New Roman"/>
                <a:cs typeface="Times New Roman"/>
              </a:rPr>
              <a:t> </a:t>
            </a:r>
            <a:r>
              <a:rPr sz="2800" b="1" spc="-5" dirty="0">
                <a:latin typeface="Times New Roman"/>
                <a:cs typeface="Times New Roman"/>
              </a:rPr>
              <a:t>perfection</a:t>
            </a:r>
            <a:r>
              <a:rPr lang="en-IN" sz="2800" b="1" spc="-5" dirty="0">
                <a:latin typeface="Times New Roman"/>
                <a:cs typeface="Times New Roman"/>
              </a:rPr>
              <a:t> </a:t>
            </a:r>
            <a:r>
              <a:rPr sz="2800" b="1" dirty="0">
                <a:latin typeface="Times New Roman"/>
                <a:cs typeface="Times New Roman"/>
              </a:rPr>
              <a:t> </a:t>
            </a:r>
            <a:r>
              <a:rPr sz="2800" b="1" spc="-10" dirty="0">
                <a:latin typeface="Times New Roman"/>
                <a:cs typeface="Times New Roman"/>
              </a:rPr>
              <a:t>maximizes </a:t>
            </a:r>
            <a:r>
              <a:rPr sz="2800" b="1" spc="-5" dirty="0">
                <a:latin typeface="Times New Roman"/>
                <a:cs typeface="Times New Roman"/>
              </a:rPr>
              <a:t>actual</a:t>
            </a:r>
            <a:r>
              <a:rPr sz="2800" b="1" spc="-10" dirty="0">
                <a:latin typeface="Times New Roman"/>
                <a:cs typeface="Times New Roman"/>
              </a:rPr>
              <a:t> </a:t>
            </a:r>
            <a:r>
              <a:rPr sz="2800" b="1" spc="-5" dirty="0">
                <a:latin typeface="Times New Roman"/>
                <a:cs typeface="Times New Roman"/>
              </a:rPr>
              <a:t>performance</a:t>
            </a:r>
            <a:endParaRPr lang="en-IN" sz="2800" b="1" spc="-5" dirty="0">
              <a:latin typeface="Times New Roman"/>
              <a:cs typeface="Times New Roman"/>
            </a:endParaRPr>
          </a:p>
          <a:p>
            <a:pPr marL="353060" marR="1082675" indent="-340360">
              <a:lnSpc>
                <a:spcPts val="3020"/>
              </a:lnSpc>
              <a:spcBef>
                <a:spcPts val="695"/>
              </a:spcBef>
              <a:buChar char="•"/>
              <a:tabLst>
                <a:tab pos="352425" algn="l"/>
                <a:tab pos="353060" algn="l"/>
              </a:tabLst>
            </a:pPr>
            <a:endParaRPr lang="en-IN" sz="2800" spc="-5" dirty="0">
              <a:latin typeface="Times New Roman"/>
              <a:cs typeface="Times New Roman"/>
            </a:endParaRPr>
          </a:p>
          <a:p>
            <a:pPr marL="353060" marR="1082675" indent="-340360" algn="just">
              <a:lnSpc>
                <a:spcPts val="3020"/>
              </a:lnSpc>
              <a:spcBef>
                <a:spcPts val="695"/>
              </a:spcBef>
              <a:buChar char="•"/>
              <a:tabLst>
                <a:tab pos="352425" algn="l"/>
                <a:tab pos="353060" algn="l"/>
              </a:tabLst>
            </a:pPr>
            <a:r>
              <a:rPr lang="en-US" sz="2800" dirty="0"/>
              <a:t>Our </a:t>
            </a:r>
            <a:r>
              <a:rPr lang="en-US" sz="2800" b="1" dirty="0"/>
              <a:t>definition of rationality does not require omniscience, then, because the rational choice depends only on the percept sequence to date</a:t>
            </a:r>
            <a:endParaRPr lang="en-IN" sz="2800" b="1" spc="-5" dirty="0">
              <a:latin typeface="Times New Roman"/>
              <a:cs typeface="Times New Roman"/>
            </a:endParaRPr>
          </a:p>
          <a:p>
            <a:pPr marL="353060" marR="1082675" indent="-340360" algn="just">
              <a:lnSpc>
                <a:spcPts val="3020"/>
              </a:lnSpc>
              <a:spcBef>
                <a:spcPts val="695"/>
              </a:spcBef>
              <a:buChar char="•"/>
              <a:tabLst>
                <a:tab pos="352425" algn="l"/>
                <a:tab pos="353060" algn="l"/>
              </a:tabLst>
            </a:pPr>
            <a:r>
              <a:rPr lang="en-US" sz="2800" b="0" i="0" dirty="0">
                <a:solidFill>
                  <a:srgbClr val="111111"/>
                </a:solidFill>
                <a:effectLst/>
                <a:latin typeface="-apple-system"/>
              </a:rPr>
              <a:t>A </a:t>
            </a:r>
            <a:r>
              <a:rPr lang="en-US" sz="2800" b="1" i="0" dirty="0">
                <a:solidFill>
                  <a:srgbClr val="111111"/>
                </a:solidFill>
                <a:effectLst/>
                <a:latin typeface="-apple-system"/>
              </a:rPr>
              <a:t>chess AI would be a good example </a:t>
            </a:r>
            <a:r>
              <a:rPr lang="en-US" sz="2800" b="0" i="0" dirty="0">
                <a:solidFill>
                  <a:srgbClr val="111111"/>
                </a:solidFill>
                <a:effectLst/>
                <a:latin typeface="-apple-system"/>
              </a:rPr>
              <a:t>of this. It’s simply </a:t>
            </a:r>
            <a:r>
              <a:rPr lang="en-US" sz="2800" b="1" i="0" dirty="0">
                <a:solidFill>
                  <a:srgbClr val="111111"/>
                </a:solidFill>
                <a:effectLst/>
                <a:latin typeface="-apple-system"/>
              </a:rPr>
              <a:t>not possible with current technology to foresee every possible outcome or know the exact result of any given move</a:t>
            </a:r>
            <a:endParaRPr lang="en-IN" sz="2800" b="1" spc="-5" dirty="0">
              <a:latin typeface="Times New Roman"/>
              <a:cs typeface="Times New Roman"/>
            </a:endParaRPr>
          </a:p>
          <a:p>
            <a:pPr marL="12700" marR="1082675">
              <a:lnSpc>
                <a:spcPts val="3020"/>
              </a:lnSpc>
              <a:spcBef>
                <a:spcPts val="695"/>
              </a:spcBef>
              <a:tabLst>
                <a:tab pos="352425" algn="l"/>
                <a:tab pos="353060" algn="l"/>
              </a:tabLst>
            </a:pPr>
            <a:endParaRPr sz="2800" dirty="0">
              <a:latin typeface="Times New Roman"/>
              <a:cs typeface="Times New Roman"/>
            </a:endParaRP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AEE7DB-04B4-34D7-33B0-A43CA4732C2F}"/>
              </a:ext>
            </a:extLst>
          </p:cNvPr>
          <p:cNvSpPr txBox="1"/>
          <p:nvPr/>
        </p:nvSpPr>
        <p:spPr>
          <a:xfrm>
            <a:off x="149170" y="220461"/>
            <a:ext cx="11536551" cy="6124754"/>
          </a:xfrm>
          <a:prstGeom prst="rect">
            <a:avLst/>
          </a:prstGeom>
          <a:noFill/>
        </p:spPr>
        <p:txBody>
          <a:bodyPr wrap="square">
            <a:spAutoFit/>
          </a:bodyPr>
          <a:lstStyle/>
          <a:p>
            <a:r>
              <a:rPr lang="en-US" sz="2800" dirty="0"/>
              <a:t>In the rule for Existential Instantiation, </a:t>
            </a:r>
            <a:r>
              <a:rPr lang="en-US" sz="2800" b="1" dirty="0"/>
              <a:t>the variable is replaced by a single new </a:t>
            </a:r>
            <a:r>
              <a:rPr lang="en-US" sz="2800" b="1" dirty="0" err="1"/>
              <a:t>consant</a:t>
            </a:r>
            <a:r>
              <a:rPr lang="en-US" sz="2800" b="1" dirty="0"/>
              <a:t> symbol. </a:t>
            </a:r>
          </a:p>
          <a:p>
            <a:endParaRPr lang="en-US" sz="2800" dirty="0"/>
          </a:p>
          <a:p>
            <a:r>
              <a:rPr lang="en-US" sz="2800" dirty="0"/>
              <a:t>The formal statement is as follows: </a:t>
            </a:r>
            <a:r>
              <a:rPr lang="en-US" sz="2800" b="1" dirty="0"/>
              <a:t>for any sentence α, variable v, and constant symbol k that does not appear elsewhere in the knowledge base</a:t>
            </a:r>
            <a:r>
              <a:rPr lang="en-US" sz="2800" dirty="0"/>
              <a:t>,</a:t>
            </a:r>
          </a:p>
          <a:p>
            <a:endParaRPr lang="en-US" sz="2800" dirty="0"/>
          </a:p>
          <a:p>
            <a:endParaRPr lang="en-US" sz="2800" dirty="0"/>
          </a:p>
          <a:p>
            <a:endParaRPr lang="en-US" sz="2800" dirty="0"/>
          </a:p>
          <a:p>
            <a:endParaRPr lang="en-US" sz="2800" dirty="0"/>
          </a:p>
          <a:p>
            <a:r>
              <a:rPr lang="en-US" sz="2800" dirty="0"/>
              <a:t>For example, from the sentence</a:t>
            </a:r>
          </a:p>
          <a:p>
            <a:r>
              <a:rPr lang="en-US" sz="2800" dirty="0"/>
              <a:t>∃ x Crown(x) ∧ </a:t>
            </a:r>
            <a:r>
              <a:rPr lang="en-US" sz="2800" dirty="0" err="1"/>
              <a:t>OnHead</a:t>
            </a:r>
            <a:r>
              <a:rPr lang="en-US" sz="2800" dirty="0"/>
              <a:t>(x, John)</a:t>
            </a:r>
          </a:p>
          <a:p>
            <a:r>
              <a:rPr lang="en-US" sz="2800" dirty="0"/>
              <a:t>we can infer the sentence</a:t>
            </a:r>
          </a:p>
          <a:p>
            <a:r>
              <a:rPr lang="en-US" sz="2800" dirty="0"/>
              <a:t>Crown(C1) ∧ </a:t>
            </a:r>
            <a:r>
              <a:rPr lang="en-US" sz="2800" dirty="0" err="1"/>
              <a:t>OnHead</a:t>
            </a:r>
            <a:r>
              <a:rPr lang="en-US" sz="2800" dirty="0"/>
              <a:t>(C1, John)</a:t>
            </a:r>
          </a:p>
          <a:p>
            <a:r>
              <a:rPr lang="en-US" sz="2800" dirty="0"/>
              <a:t>as long as C1 does not appear elsewhere in the knowledge base</a:t>
            </a:r>
            <a:endParaRPr lang="en-IN" sz="2800" dirty="0"/>
          </a:p>
        </p:txBody>
      </p:sp>
      <p:pic>
        <p:nvPicPr>
          <p:cNvPr id="4" name="Picture 3">
            <a:extLst>
              <a:ext uri="{FF2B5EF4-FFF2-40B4-BE49-F238E27FC236}">
                <a16:creationId xmlns:a16="http://schemas.microsoft.com/office/drawing/2014/main" id="{53070EDF-0E9F-91C8-1571-E19640FABFBE}"/>
              </a:ext>
            </a:extLst>
          </p:cNvPr>
          <p:cNvPicPr>
            <a:picLocks noChangeAspect="1"/>
          </p:cNvPicPr>
          <p:nvPr/>
        </p:nvPicPr>
        <p:blipFill>
          <a:blip r:embed="rId2"/>
          <a:stretch>
            <a:fillRect/>
          </a:stretch>
        </p:blipFill>
        <p:spPr>
          <a:xfrm>
            <a:off x="4056883" y="2544069"/>
            <a:ext cx="3510866" cy="1183199"/>
          </a:xfrm>
          <a:prstGeom prst="rect">
            <a:avLst/>
          </a:prstGeom>
        </p:spPr>
      </p:pic>
    </p:spTree>
    <p:extLst>
      <p:ext uri="{BB962C8B-B14F-4D97-AF65-F5344CB8AC3E}">
        <p14:creationId xmlns:p14="http://schemas.microsoft.com/office/powerpoint/2010/main" val="848684736"/>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4D3857-954C-331C-96DF-F45D6FE60135}"/>
              </a:ext>
            </a:extLst>
          </p:cNvPr>
          <p:cNvSpPr txBox="1"/>
          <p:nvPr/>
        </p:nvSpPr>
        <p:spPr>
          <a:xfrm>
            <a:off x="420391" y="282321"/>
            <a:ext cx="10583405" cy="3108543"/>
          </a:xfrm>
          <a:prstGeom prst="rect">
            <a:avLst/>
          </a:prstGeom>
          <a:noFill/>
        </p:spPr>
        <p:txBody>
          <a:bodyPr wrap="square">
            <a:spAutoFit/>
          </a:bodyPr>
          <a:lstStyle/>
          <a:p>
            <a:r>
              <a:rPr lang="en-US" sz="2800" dirty="0"/>
              <a:t>suppose </a:t>
            </a:r>
            <a:r>
              <a:rPr lang="en-US" sz="2800" b="1" dirty="0"/>
              <a:t>we discover that there is a number that is a little bigger than 2.71828 and that satisfies the equation d(</a:t>
            </a:r>
            <a:r>
              <a:rPr lang="en-US" sz="2800" b="1" dirty="0" err="1"/>
              <a:t>xy</a:t>
            </a:r>
            <a:r>
              <a:rPr lang="en-US" sz="2800" b="1" dirty="0"/>
              <a:t>)/</a:t>
            </a:r>
            <a:r>
              <a:rPr lang="en-US" sz="2800" b="1" dirty="0" err="1"/>
              <a:t>dy</a:t>
            </a:r>
            <a:r>
              <a:rPr lang="en-US" sz="2800" b="1" dirty="0"/>
              <a:t> = </a:t>
            </a:r>
            <a:r>
              <a:rPr lang="en-US" sz="2800" b="1" dirty="0" err="1"/>
              <a:t>xy</a:t>
            </a:r>
            <a:r>
              <a:rPr lang="en-US" sz="2800" b="1" dirty="0"/>
              <a:t> for x</a:t>
            </a:r>
            <a:r>
              <a:rPr lang="en-US" sz="2800" dirty="0"/>
              <a:t>.</a:t>
            </a:r>
          </a:p>
          <a:p>
            <a:endParaRPr lang="en-US" sz="2800" dirty="0"/>
          </a:p>
          <a:p>
            <a:r>
              <a:rPr lang="en-US" sz="2800" dirty="0"/>
              <a:t>We can </a:t>
            </a:r>
            <a:r>
              <a:rPr lang="en-US" sz="2800" b="1" dirty="0"/>
              <a:t>give this number a name, such as e, but it would be a mistake to give it the name of an existing object, such as π</a:t>
            </a:r>
            <a:r>
              <a:rPr lang="en-US" sz="2800" dirty="0"/>
              <a:t>.</a:t>
            </a:r>
          </a:p>
          <a:p>
            <a:endParaRPr lang="en-US" sz="2800" dirty="0"/>
          </a:p>
          <a:p>
            <a:r>
              <a:rPr lang="en-US" sz="2800" dirty="0"/>
              <a:t> In logic, the new name is called a </a:t>
            </a:r>
            <a:r>
              <a:rPr lang="en-US" sz="2800" b="1" dirty="0" err="1"/>
              <a:t>Skolem</a:t>
            </a:r>
            <a:r>
              <a:rPr lang="en-US" sz="2800" b="1" dirty="0"/>
              <a:t> constant</a:t>
            </a:r>
            <a:endParaRPr lang="en-IN" sz="2800" b="1" dirty="0"/>
          </a:p>
        </p:txBody>
      </p:sp>
    </p:spTree>
    <p:extLst>
      <p:ext uri="{BB962C8B-B14F-4D97-AF65-F5344CB8AC3E}">
        <p14:creationId xmlns:p14="http://schemas.microsoft.com/office/powerpoint/2010/main" val="1412769130"/>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D68584-D19B-1FEF-3A37-44CEC5AE80DC}"/>
              </a:ext>
            </a:extLst>
          </p:cNvPr>
          <p:cNvSpPr txBox="1"/>
          <p:nvPr/>
        </p:nvSpPr>
        <p:spPr>
          <a:xfrm>
            <a:off x="505632" y="375311"/>
            <a:ext cx="10505914" cy="3970318"/>
          </a:xfrm>
          <a:prstGeom prst="rect">
            <a:avLst/>
          </a:prstGeom>
          <a:noFill/>
        </p:spPr>
        <p:txBody>
          <a:bodyPr wrap="square">
            <a:spAutoFit/>
          </a:bodyPr>
          <a:lstStyle/>
          <a:p>
            <a:r>
              <a:rPr lang="en-US" sz="2800" dirty="0"/>
              <a:t>Whereas </a:t>
            </a:r>
            <a:r>
              <a:rPr lang="en-US" sz="2800" b="1" dirty="0"/>
              <a:t>Universal Instantiation can be applied many times </a:t>
            </a:r>
            <a:r>
              <a:rPr lang="en-US" sz="2800" dirty="0"/>
              <a:t>to produce many </a:t>
            </a:r>
            <a:r>
              <a:rPr lang="en-US" sz="2800" b="1" dirty="0"/>
              <a:t>different consequences</a:t>
            </a:r>
            <a:r>
              <a:rPr lang="en-US" sz="2800" dirty="0"/>
              <a:t>, </a:t>
            </a:r>
          </a:p>
          <a:p>
            <a:endParaRPr lang="en-US" sz="2800" dirty="0"/>
          </a:p>
          <a:p>
            <a:r>
              <a:rPr lang="en-US" sz="2800" b="1" dirty="0"/>
              <a:t>Existential Instantiation </a:t>
            </a:r>
            <a:r>
              <a:rPr lang="en-US" sz="2800" dirty="0"/>
              <a:t>can be </a:t>
            </a:r>
            <a:r>
              <a:rPr lang="en-US" sz="2800" b="1" dirty="0"/>
              <a:t>applied once, and then the existentially quantified sentence can be discarded.</a:t>
            </a:r>
          </a:p>
          <a:p>
            <a:endParaRPr lang="en-US" sz="2800" dirty="0"/>
          </a:p>
          <a:p>
            <a:endParaRPr lang="en-US" sz="2800" dirty="0"/>
          </a:p>
          <a:p>
            <a:r>
              <a:rPr lang="en-US" sz="2800" dirty="0"/>
              <a:t> For example, we no longer need ∃ x Kill(x, Victim) once we have added the sentence Kill(Murderer , Victim).</a:t>
            </a:r>
            <a:endParaRPr lang="en-IN" sz="2800" dirty="0"/>
          </a:p>
        </p:txBody>
      </p:sp>
    </p:spTree>
    <p:extLst>
      <p:ext uri="{BB962C8B-B14F-4D97-AF65-F5344CB8AC3E}">
        <p14:creationId xmlns:p14="http://schemas.microsoft.com/office/powerpoint/2010/main" val="2067260354"/>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0A4A9C-974D-A93E-E86E-401AC6012980}"/>
              </a:ext>
            </a:extLst>
          </p:cNvPr>
          <p:cNvSpPr txBox="1"/>
          <p:nvPr/>
        </p:nvSpPr>
        <p:spPr>
          <a:xfrm>
            <a:off x="86218" y="0"/>
            <a:ext cx="12105781" cy="6986528"/>
          </a:xfrm>
          <a:prstGeom prst="rect">
            <a:avLst/>
          </a:prstGeom>
          <a:noFill/>
        </p:spPr>
        <p:txBody>
          <a:bodyPr wrap="square">
            <a:spAutoFit/>
          </a:bodyPr>
          <a:lstStyle/>
          <a:p>
            <a:r>
              <a:rPr lang="en-US" sz="2800" dirty="0"/>
              <a:t>Reduction to propositional inference </a:t>
            </a:r>
          </a:p>
          <a:p>
            <a:endParaRPr lang="en-US" sz="2800" dirty="0"/>
          </a:p>
          <a:p>
            <a:pPr algn="just"/>
            <a:r>
              <a:rPr lang="en-US" sz="2800" b="1" dirty="0"/>
              <a:t>Once we have rules</a:t>
            </a:r>
            <a:r>
              <a:rPr lang="en-US" sz="2800" dirty="0"/>
              <a:t> for inferring </a:t>
            </a:r>
            <a:r>
              <a:rPr lang="en-US" sz="2800" dirty="0" err="1"/>
              <a:t>nonquantified</a:t>
            </a:r>
            <a:r>
              <a:rPr lang="en-US" sz="2800" dirty="0"/>
              <a:t> sentences from quantified sentences, it becomes possible to </a:t>
            </a:r>
            <a:r>
              <a:rPr lang="en-US" sz="2800" b="1" dirty="0"/>
              <a:t>reduce first-order inference to propositional inference</a:t>
            </a:r>
          </a:p>
          <a:p>
            <a:pPr algn="just"/>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first idea is that,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just as an existentially quantified sentence can be replaced by one instantiation, a universally quantified sentence can be replaced by the set of all possible instantiations.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example, suppose our knowledge base contains just the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x King(x) ∧ Greedy(x) ⇒ Evil(x)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King(John)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Greedy(John)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Brother (Richard, John) .                                                      (9.1)</a:t>
            </a:r>
          </a:p>
          <a:p>
            <a:pPr algn="just"/>
            <a:endParaRPr lang="en-IN" sz="2800" dirty="0"/>
          </a:p>
        </p:txBody>
      </p:sp>
    </p:spTree>
    <p:extLst>
      <p:ext uri="{BB962C8B-B14F-4D97-AF65-F5344CB8AC3E}">
        <p14:creationId xmlns:p14="http://schemas.microsoft.com/office/powerpoint/2010/main" val="998418914"/>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8DECFB-1D62-3ACE-3B7A-8C695862F0AA}"/>
              </a:ext>
            </a:extLst>
          </p:cNvPr>
          <p:cNvSpPr txBox="1"/>
          <p:nvPr/>
        </p:nvSpPr>
        <p:spPr>
          <a:xfrm>
            <a:off x="71678" y="592420"/>
            <a:ext cx="12195229" cy="5693866"/>
          </a:xfrm>
          <a:prstGeom prst="rect">
            <a:avLst/>
          </a:prstGeom>
          <a:noFill/>
        </p:spPr>
        <p:txBody>
          <a:bodyPr wrap="square">
            <a:spAutoFit/>
          </a:bodyPr>
          <a:lstStyle/>
          <a:p>
            <a:r>
              <a:rPr lang="en-US" sz="2800" dirty="0"/>
              <a:t>Then we apply UI to the first sentence using all possible ground-term substitutions from the vocabulary of the knowledge base—in this case, {x/John} and {x/Richard}. </a:t>
            </a:r>
          </a:p>
          <a:p>
            <a:endParaRPr lang="en-US" sz="2800" dirty="0"/>
          </a:p>
          <a:p>
            <a:r>
              <a:rPr lang="en-US" sz="2800" dirty="0"/>
              <a:t>We obtain</a:t>
            </a:r>
          </a:p>
          <a:p>
            <a:r>
              <a:rPr lang="en-US" sz="2800" dirty="0"/>
              <a:t>King(John) ∧ Greedy(John) ⇒ Evil(John)</a:t>
            </a:r>
          </a:p>
          <a:p>
            <a:r>
              <a:rPr lang="en-US" sz="2800" dirty="0"/>
              <a:t>King(Richard) ∧ Greedy(Richard) ⇒ Evil(Richard) ,</a:t>
            </a:r>
          </a:p>
          <a:p>
            <a:r>
              <a:rPr lang="en-US" sz="2800" dirty="0"/>
              <a:t>and we </a:t>
            </a:r>
            <a:r>
              <a:rPr lang="en-US" sz="2800" b="1" dirty="0"/>
              <a:t>discard the universally quantified sentence</a:t>
            </a:r>
            <a:r>
              <a:rPr lang="en-US" sz="2800" dirty="0"/>
              <a:t>. </a:t>
            </a:r>
          </a:p>
          <a:p>
            <a:endParaRPr lang="en-US" sz="2800" dirty="0"/>
          </a:p>
          <a:p>
            <a:r>
              <a:rPr lang="en-US" sz="2800" dirty="0"/>
              <a:t>Now, the knowledge base is essentially propositional if we view the ground atomic sentences—King (John), Greedy(John), and so on—as proposition symbols. </a:t>
            </a:r>
          </a:p>
          <a:p>
            <a:endParaRPr lang="en-US" sz="2800" dirty="0"/>
          </a:p>
          <a:p>
            <a:r>
              <a:rPr lang="en-US" sz="2800" dirty="0"/>
              <a:t>Therefore, we can apply any of the complete propositional algorithms to obtain conclusions such as Evil(John).</a:t>
            </a:r>
          </a:p>
        </p:txBody>
      </p:sp>
    </p:spTree>
    <p:extLst>
      <p:ext uri="{BB962C8B-B14F-4D97-AF65-F5344CB8AC3E}">
        <p14:creationId xmlns:p14="http://schemas.microsoft.com/office/powerpoint/2010/main" val="2032835423"/>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4D9DFD-BEB5-3EAC-02D0-67584C2F1FE9}"/>
              </a:ext>
            </a:extLst>
          </p:cNvPr>
          <p:cNvPicPr>
            <a:picLocks noChangeAspect="1"/>
          </p:cNvPicPr>
          <p:nvPr/>
        </p:nvPicPr>
        <p:blipFill>
          <a:blip r:embed="rId2"/>
          <a:stretch>
            <a:fillRect/>
          </a:stretch>
        </p:blipFill>
        <p:spPr>
          <a:xfrm>
            <a:off x="137020" y="723329"/>
            <a:ext cx="10957700" cy="5808100"/>
          </a:xfrm>
          <a:prstGeom prst="rect">
            <a:avLst/>
          </a:prstGeom>
        </p:spPr>
      </p:pic>
    </p:spTree>
    <p:extLst>
      <p:ext uri="{BB962C8B-B14F-4D97-AF65-F5344CB8AC3E}">
        <p14:creationId xmlns:p14="http://schemas.microsoft.com/office/powerpoint/2010/main" val="102891928"/>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5DEDA3-1EB4-9514-D59B-000D945C79AB}"/>
              </a:ext>
            </a:extLst>
          </p:cNvPr>
          <p:cNvSpPr txBox="1"/>
          <p:nvPr/>
        </p:nvSpPr>
        <p:spPr>
          <a:xfrm>
            <a:off x="243840" y="438669"/>
            <a:ext cx="11486606" cy="3970318"/>
          </a:xfrm>
          <a:prstGeom prst="rect">
            <a:avLst/>
          </a:prstGeom>
          <a:noFill/>
        </p:spPr>
        <p:txBody>
          <a:bodyPr wrap="square">
            <a:spAutoFit/>
          </a:bodyPr>
          <a:lstStyle/>
          <a:p>
            <a:pPr algn="just"/>
            <a:r>
              <a:rPr lang="en-US" sz="2800" dirty="0"/>
              <a:t>There is a problem: when the knowledge base includes a function symbol, the set of possible ground-term substitutions is infinite! </a:t>
            </a:r>
          </a:p>
          <a:p>
            <a:pPr algn="just"/>
            <a:endParaRPr lang="en-US" sz="2800" dirty="0"/>
          </a:p>
          <a:p>
            <a:pPr algn="just"/>
            <a:r>
              <a:rPr lang="en-US" sz="2800" dirty="0"/>
              <a:t>For example, if the knowledge base mentions the Father symbol, then infinitely many nested terms such as Father (Father (Father (John))) can be constructed. </a:t>
            </a:r>
          </a:p>
          <a:p>
            <a:pPr algn="just"/>
            <a:endParaRPr lang="en-US" sz="2800" dirty="0"/>
          </a:p>
          <a:p>
            <a:pPr algn="just"/>
            <a:r>
              <a:rPr lang="en-US" sz="2800" dirty="0"/>
              <a:t>Our propositional algorithms will have difficulty with an infinitely large set of sentences.</a:t>
            </a:r>
            <a:endParaRPr lang="en-IN" sz="2800" dirty="0"/>
          </a:p>
        </p:txBody>
      </p:sp>
    </p:spTree>
    <p:extLst>
      <p:ext uri="{BB962C8B-B14F-4D97-AF65-F5344CB8AC3E}">
        <p14:creationId xmlns:p14="http://schemas.microsoft.com/office/powerpoint/2010/main" val="1439666443"/>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688EB2-8E84-8DB6-AA56-385FB85CF6DE}"/>
              </a:ext>
            </a:extLst>
          </p:cNvPr>
          <p:cNvSpPr txBox="1"/>
          <p:nvPr/>
        </p:nvSpPr>
        <p:spPr>
          <a:xfrm>
            <a:off x="127990" y="219951"/>
            <a:ext cx="11976924" cy="8402300"/>
          </a:xfrm>
          <a:prstGeom prst="rect">
            <a:avLst/>
          </a:prstGeom>
          <a:noFill/>
        </p:spPr>
        <p:txBody>
          <a:bodyPr wrap="square">
            <a:spAutoFit/>
          </a:bodyPr>
          <a:lstStyle/>
          <a:p>
            <a:r>
              <a:rPr lang="en-IN" sz="2800" dirty="0"/>
              <a:t>Unification and lifting</a:t>
            </a:r>
          </a:p>
          <a:p>
            <a:endParaRPr lang="en-IN" sz="2800" dirty="0"/>
          </a:p>
          <a:p>
            <a:r>
              <a:rPr lang="en-IN" sz="2800" dirty="0"/>
              <a:t>A first-order inference rule</a:t>
            </a:r>
          </a:p>
          <a:p>
            <a:endParaRPr lang="en-IN" sz="2800" dirty="0"/>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inference that John is evil—that is, that {x/John} solves the query Evil(x)—works like this: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to use the rule that greedy kings are evil, find some x such that x is a king and x is greedy, and then infer that this x is evil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If there is some substitution θ that makes each of the conjuncts of the premise of the implication identical to sentences already in the knowledge base, then we can assert the conclusion of the implication, after applying θ.</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this case, the substitution θ = {x/John} achieves that aim</a:t>
            </a:r>
          </a:p>
          <a:p>
            <a:endParaRPr lang="en-IN" sz="2800" dirty="0"/>
          </a:p>
          <a:p>
            <a:endParaRPr lang="en-IN" sz="2800" dirty="0"/>
          </a:p>
          <a:p>
            <a:endParaRPr lang="en-IN" sz="2800" dirty="0"/>
          </a:p>
          <a:p>
            <a:endParaRPr lang="en-IN" dirty="0"/>
          </a:p>
          <a:p>
            <a:endParaRPr lang="en-IN" dirty="0"/>
          </a:p>
        </p:txBody>
      </p:sp>
    </p:spTree>
    <p:extLst>
      <p:ext uri="{BB962C8B-B14F-4D97-AF65-F5344CB8AC3E}">
        <p14:creationId xmlns:p14="http://schemas.microsoft.com/office/powerpoint/2010/main" val="4236044284"/>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718CC0-A505-B400-649E-E5871DD0ADF9}"/>
              </a:ext>
            </a:extLst>
          </p:cNvPr>
          <p:cNvSpPr txBox="1"/>
          <p:nvPr/>
        </p:nvSpPr>
        <p:spPr>
          <a:xfrm>
            <a:off x="107028" y="0"/>
            <a:ext cx="12084971" cy="6832640"/>
          </a:xfrm>
          <a:prstGeom prst="rect">
            <a:avLst/>
          </a:prstGeom>
          <a:noFill/>
        </p:spPr>
        <p:txBody>
          <a:bodyPr wrap="square">
            <a:spAutoFit/>
          </a:bodyPr>
          <a:lstStyle/>
          <a:p>
            <a:pPr algn="just"/>
            <a:endParaRPr lang="en-US" dirty="0"/>
          </a:p>
          <a:p>
            <a:pPr algn="just"/>
            <a:r>
              <a:rPr lang="en-US" sz="2800" dirty="0"/>
              <a:t> Suppose that instead of knowing Greedy(John), we know that everyone is greedy:</a:t>
            </a:r>
          </a:p>
          <a:p>
            <a:pPr algn="just"/>
            <a:r>
              <a:rPr lang="en-US" sz="2800" dirty="0"/>
              <a:t>∀ y Greedy(y) . (9.2)</a:t>
            </a:r>
          </a:p>
          <a:p>
            <a:pPr algn="just"/>
            <a:endParaRPr lang="en-US" sz="2800" dirty="0"/>
          </a:p>
          <a:p>
            <a:pPr algn="just"/>
            <a:r>
              <a:rPr lang="en-US" sz="2800" dirty="0"/>
              <a:t>Then we would still like to be </a:t>
            </a:r>
            <a:r>
              <a:rPr lang="en-US" sz="2800" b="1" dirty="0"/>
              <a:t>able to conclude that Evil(John</a:t>
            </a:r>
            <a:r>
              <a:rPr lang="en-US" sz="2800" dirty="0"/>
              <a:t>), because we know that John is a king (given) and John is greedy (because everyone is greedy). </a:t>
            </a:r>
          </a:p>
          <a:p>
            <a:pPr algn="just"/>
            <a:endParaRPr lang="en-US" sz="2800" dirty="0"/>
          </a:p>
          <a:p>
            <a:pPr algn="just"/>
            <a:r>
              <a:rPr lang="en-US" sz="2800" dirty="0"/>
              <a:t>What we need for this to work is to </a:t>
            </a:r>
            <a:r>
              <a:rPr lang="en-US" sz="2800" b="1" dirty="0"/>
              <a:t>find a substitution both for the variables in the implication sentence and for the variables in the sentences that are in the knowledge base. </a:t>
            </a:r>
          </a:p>
          <a:p>
            <a:pPr algn="just"/>
            <a:endParaRPr lang="en-US" sz="2800" dirty="0"/>
          </a:p>
          <a:p>
            <a:pPr algn="just"/>
            <a:r>
              <a:rPr lang="en-US" sz="2800" dirty="0"/>
              <a:t>In this case, applying the </a:t>
            </a:r>
            <a:r>
              <a:rPr lang="en-US" sz="2800" b="1" dirty="0"/>
              <a:t>substitution {x/John, y/John} to the implication premises King(x) and Greedy(x) and the knowledge-base sentences King(John) and Greedy(y) will make them identical</a:t>
            </a:r>
            <a:r>
              <a:rPr lang="en-US" sz="2800" dirty="0"/>
              <a:t>. </a:t>
            </a:r>
          </a:p>
          <a:p>
            <a:pPr algn="just"/>
            <a:endParaRPr lang="en-US" sz="2800" dirty="0"/>
          </a:p>
          <a:p>
            <a:pPr algn="just"/>
            <a:r>
              <a:rPr lang="en-US" sz="2800" b="1" dirty="0"/>
              <a:t>Thus, we can infer the conclusion of the implication</a:t>
            </a:r>
            <a:r>
              <a:rPr lang="en-US" sz="2800" dirty="0"/>
              <a:t>.</a:t>
            </a:r>
            <a:endParaRPr lang="en-IN" sz="2800" dirty="0"/>
          </a:p>
        </p:txBody>
      </p:sp>
    </p:spTree>
    <p:extLst>
      <p:ext uri="{BB962C8B-B14F-4D97-AF65-F5344CB8AC3E}">
        <p14:creationId xmlns:p14="http://schemas.microsoft.com/office/powerpoint/2010/main" val="3542951969"/>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77AFA1-BBA0-E80F-0A74-518001CC0513}"/>
              </a:ext>
            </a:extLst>
          </p:cNvPr>
          <p:cNvPicPr>
            <a:picLocks noChangeAspect="1"/>
          </p:cNvPicPr>
          <p:nvPr/>
        </p:nvPicPr>
        <p:blipFill>
          <a:blip r:embed="rId2"/>
          <a:stretch>
            <a:fillRect/>
          </a:stretch>
        </p:blipFill>
        <p:spPr>
          <a:xfrm>
            <a:off x="1136781" y="839798"/>
            <a:ext cx="9030164" cy="4781796"/>
          </a:xfrm>
          <a:prstGeom prst="rect">
            <a:avLst/>
          </a:prstGeom>
        </p:spPr>
      </p:pic>
    </p:spTree>
    <p:extLst>
      <p:ext uri="{BB962C8B-B14F-4D97-AF65-F5344CB8AC3E}">
        <p14:creationId xmlns:p14="http://schemas.microsoft.com/office/powerpoint/2010/main" val="8780726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216C73-7BD6-E608-E089-DF31EF73863E}"/>
              </a:ext>
            </a:extLst>
          </p:cNvPr>
          <p:cNvSpPr txBox="1"/>
          <p:nvPr/>
        </p:nvSpPr>
        <p:spPr>
          <a:xfrm>
            <a:off x="2351315" y="731409"/>
            <a:ext cx="6096000" cy="1077218"/>
          </a:xfrm>
          <a:prstGeom prst="rect">
            <a:avLst/>
          </a:prstGeom>
          <a:noFill/>
        </p:spPr>
        <p:txBody>
          <a:bodyPr wrap="square">
            <a:spAutoFit/>
          </a:bodyPr>
          <a:lstStyle/>
          <a:p>
            <a:pPr algn="ctr" rtl="0">
              <a:spcBef>
                <a:spcPts val="0"/>
              </a:spcBef>
              <a:spcAft>
                <a:spcPts val="0"/>
              </a:spcAft>
            </a:pPr>
            <a:r>
              <a:rPr lang="en-IN" sz="2800" b="0" i="0" u="none" strike="noStrike" dirty="0">
                <a:solidFill>
                  <a:srgbClr val="000000"/>
                </a:solidFill>
                <a:effectLst/>
                <a:latin typeface="Calibri" panose="020F0502020204030204" pitchFamily="34" charset="0"/>
              </a:rPr>
              <a:t>Important aspects </a:t>
            </a:r>
            <a:endParaRPr lang="en-IN" sz="2800" b="0" dirty="0">
              <a:effectLst/>
            </a:endParaRPr>
          </a:p>
          <a:p>
            <a:br>
              <a:rPr lang="en-IN" dirty="0"/>
            </a:br>
            <a:endParaRPr lang="en-IN" dirty="0"/>
          </a:p>
        </p:txBody>
      </p:sp>
      <p:sp>
        <p:nvSpPr>
          <p:cNvPr id="11" name="TextBox 10">
            <a:extLst>
              <a:ext uri="{FF2B5EF4-FFF2-40B4-BE49-F238E27FC236}">
                <a16:creationId xmlns:a16="http://schemas.microsoft.com/office/drawing/2014/main" id="{B94FC1AE-98BF-D938-7BC7-977F3ADE0F63}"/>
              </a:ext>
            </a:extLst>
          </p:cNvPr>
          <p:cNvSpPr txBox="1"/>
          <p:nvPr/>
        </p:nvSpPr>
        <p:spPr>
          <a:xfrm>
            <a:off x="1245324" y="1926997"/>
            <a:ext cx="9727476" cy="2677656"/>
          </a:xfrm>
          <a:prstGeom prst="rect">
            <a:avLst/>
          </a:prstGeom>
          <a:noFill/>
        </p:spPr>
        <p:txBody>
          <a:bodyPr wrap="square">
            <a:spAutoFit/>
          </a:bodyPr>
          <a:lstStyle/>
          <a:p>
            <a:pPr algn="just"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Calibri" panose="020F0502020204030204" pitchFamily="34" charset="0"/>
              </a:rPr>
              <a:t>Doing actions </a:t>
            </a:r>
            <a:r>
              <a:rPr lang="en-US" sz="2800" b="0" i="1" u="none" strike="noStrike" dirty="0">
                <a:solidFill>
                  <a:srgbClr val="000000"/>
                </a:solidFill>
                <a:effectLst/>
                <a:latin typeface="Calibri" panose="020F0502020204030204" pitchFamily="34" charset="0"/>
              </a:rPr>
              <a:t>in order to modify future percepts—sometimes called </a:t>
            </a:r>
            <a:r>
              <a:rPr lang="en-US" sz="2800" b="1" i="1" u="none" strike="noStrike" dirty="0">
                <a:solidFill>
                  <a:srgbClr val="000000"/>
                </a:solidFill>
                <a:effectLst/>
                <a:latin typeface="Calibri" panose="020F0502020204030204" pitchFamily="34" charset="0"/>
              </a:rPr>
              <a:t>information gathering— </a:t>
            </a:r>
            <a:r>
              <a:rPr lang="en-US" sz="2800" b="0" i="0" u="none" strike="noStrike" dirty="0">
                <a:solidFill>
                  <a:srgbClr val="000000"/>
                </a:solidFill>
                <a:effectLst/>
                <a:latin typeface="Calibri" panose="020F0502020204030204" pitchFamily="34" charset="0"/>
              </a:rPr>
              <a:t>is an important part of rationality</a:t>
            </a:r>
          </a:p>
          <a:p>
            <a:pPr algn="just" rtl="0" fontAlgn="base">
              <a:spcBef>
                <a:spcPts val="0"/>
              </a:spcBef>
              <a:spcAft>
                <a:spcPts val="0"/>
              </a:spcAft>
              <a:buFont typeface="Arial" panose="020B0604020202020204" pitchFamily="34" charset="0"/>
              <a:buChar char="•"/>
            </a:pPr>
            <a:endParaRPr lang="en-US" sz="2800" b="0" i="0" u="none" strike="noStrike" dirty="0">
              <a:solidFill>
                <a:srgbClr val="000000"/>
              </a:solidFill>
              <a:effectLst/>
              <a:latin typeface="Arial" panose="020B0604020202020204" pitchFamily="34" charset="0"/>
            </a:endParaRPr>
          </a:p>
          <a:p>
            <a:pPr algn="just"/>
            <a:r>
              <a:rPr lang="en-US" sz="2800" b="0" i="0" u="none" strike="noStrike" dirty="0">
                <a:solidFill>
                  <a:srgbClr val="000000"/>
                </a:solidFill>
                <a:effectLst/>
                <a:latin typeface="Calibri" panose="020F0502020204030204" pitchFamily="34" charset="0"/>
              </a:rPr>
              <a:t>A second example of information gathering is provided by the </a:t>
            </a:r>
            <a:r>
              <a:rPr lang="en-US" sz="2800" b="1" i="0" u="none" strike="noStrike" dirty="0">
                <a:solidFill>
                  <a:srgbClr val="000000"/>
                </a:solidFill>
                <a:effectLst/>
                <a:latin typeface="Calibri" panose="020F0502020204030204" pitchFamily="34" charset="0"/>
              </a:rPr>
              <a:t>exploration that must be undertaken by </a:t>
            </a:r>
            <a:r>
              <a:rPr lang="en-US" sz="2800" b="0" i="0" u="none" strike="noStrike" dirty="0">
                <a:solidFill>
                  <a:srgbClr val="000000"/>
                </a:solidFill>
                <a:effectLst/>
                <a:latin typeface="Calibri" panose="020F0502020204030204" pitchFamily="34" charset="0"/>
              </a:rPr>
              <a:t>a vacuum-cleaning agent in an initially unknown environment</a:t>
            </a:r>
            <a:endParaRPr lang="en-IN" sz="2800" dirty="0"/>
          </a:p>
        </p:txBody>
      </p:sp>
    </p:spTree>
    <p:extLst>
      <p:ext uri="{BB962C8B-B14F-4D97-AF65-F5344CB8AC3E}">
        <p14:creationId xmlns:p14="http://schemas.microsoft.com/office/powerpoint/2010/main" val="2099793676"/>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C78142-96D9-A4F0-772F-9EC5E7DF0604}"/>
              </a:ext>
            </a:extLst>
          </p:cNvPr>
          <p:cNvPicPr>
            <a:picLocks noChangeAspect="1"/>
          </p:cNvPicPr>
          <p:nvPr/>
        </p:nvPicPr>
        <p:blipFill>
          <a:blip r:embed="rId2"/>
          <a:stretch>
            <a:fillRect/>
          </a:stretch>
        </p:blipFill>
        <p:spPr>
          <a:xfrm>
            <a:off x="1552079" y="2540170"/>
            <a:ext cx="8687246" cy="4007056"/>
          </a:xfrm>
          <a:prstGeom prst="rect">
            <a:avLst/>
          </a:prstGeom>
        </p:spPr>
      </p:pic>
      <p:sp>
        <p:nvSpPr>
          <p:cNvPr id="5" name="TextBox 4">
            <a:extLst>
              <a:ext uri="{FF2B5EF4-FFF2-40B4-BE49-F238E27FC236}">
                <a16:creationId xmlns:a16="http://schemas.microsoft.com/office/drawing/2014/main" id="{3CF86129-38E3-0BDB-FA4A-B30CA7BF4211}"/>
              </a:ext>
            </a:extLst>
          </p:cNvPr>
          <p:cNvSpPr txBox="1"/>
          <p:nvPr/>
        </p:nvSpPr>
        <p:spPr>
          <a:xfrm>
            <a:off x="80451" y="526592"/>
            <a:ext cx="11630502" cy="954107"/>
          </a:xfrm>
          <a:prstGeom prst="rect">
            <a:avLst/>
          </a:prstGeom>
          <a:noFill/>
        </p:spPr>
        <p:txBody>
          <a:bodyPr wrap="square">
            <a:spAutoFit/>
          </a:bodyPr>
          <a:lstStyle/>
          <a:p>
            <a:r>
              <a:rPr lang="en-US" sz="2800" dirty="0"/>
              <a:t>This inference process can be captured as a single inference rule that we call Generalized Modus Ponens:</a:t>
            </a:r>
            <a:endParaRPr lang="en-IN" sz="2800" dirty="0"/>
          </a:p>
        </p:txBody>
      </p:sp>
    </p:spTree>
    <p:extLst>
      <p:ext uri="{BB962C8B-B14F-4D97-AF65-F5344CB8AC3E}">
        <p14:creationId xmlns:p14="http://schemas.microsoft.com/office/powerpoint/2010/main" val="3532373288"/>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61E7CD-B3B1-6F2B-6240-38AA5A9F53FF}"/>
              </a:ext>
            </a:extLst>
          </p:cNvPr>
          <p:cNvSpPr txBox="1"/>
          <p:nvPr/>
        </p:nvSpPr>
        <p:spPr>
          <a:xfrm>
            <a:off x="278673" y="565947"/>
            <a:ext cx="11713029" cy="3108543"/>
          </a:xfrm>
          <a:prstGeom prst="rect">
            <a:avLst/>
          </a:prstGeom>
          <a:noFill/>
        </p:spPr>
        <p:txBody>
          <a:bodyPr wrap="square">
            <a:spAutoFit/>
          </a:bodyPr>
          <a:lstStyle/>
          <a:p>
            <a:pPr algn="just"/>
            <a:r>
              <a:rPr lang="en-US" sz="2800" b="1" dirty="0"/>
              <a:t>Generalized Modus Ponens is a lifted version of Modus Ponens—it raises Modus Ponens from ground (variable-free) propositional logic to first-order logic</a:t>
            </a:r>
          </a:p>
          <a:p>
            <a:pPr algn="just"/>
            <a:endParaRPr lang="en-US" sz="2800" dirty="0"/>
          </a:p>
          <a:p>
            <a:pPr algn="just"/>
            <a:r>
              <a:rPr lang="en-US" sz="2800" dirty="0"/>
              <a:t>The key advantage of lifted inference rules over </a:t>
            </a:r>
            <a:r>
              <a:rPr lang="en-US" sz="2800" dirty="0" err="1"/>
              <a:t>propositionalization</a:t>
            </a:r>
            <a:r>
              <a:rPr lang="en-US" sz="2800" dirty="0"/>
              <a:t> is that they make only those substitutions that are required to allow particular inferences to proceed.</a:t>
            </a:r>
            <a:endParaRPr lang="en-IN" sz="2800" dirty="0"/>
          </a:p>
        </p:txBody>
      </p:sp>
    </p:spTree>
    <p:extLst>
      <p:ext uri="{BB962C8B-B14F-4D97-AF65-F5344CB8AC3E}">
        <p14:creationId xmlns:p14="http://schemas.microsoft.com/office/powerpoint/2010/main" val="4048643438"/>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0021C9-095D-A6FF-9AAB-60D76E6E8A45}"/>
              </a:ext>
            </a:extLst>
          </p:cNvPr>
          <p:cNvSpPr txBox="1"/>
          <p:nvPr/>
        </p:nvSpPr>
        <p:spPr>
          <a:xfrm>
            <a:off x="130629" y="438669"/>
            <a:ext cx="11495314" cy="4401205"/>
          </a:xfrm>
          <a:prstGeom prst="rect">
            <a:avLst/>
          </a:prstGeom>
          <a:noFill/>
        </p:spPr>
        <p:txBody>
          <a:bodyPr wrap="square">
            <a:spAutoFit/>
          </a:bodyPr>
          <a:lstStyle/>
          <a:p>
            <a:pPr algn="just"/>
            <a:r>
              <a:rPr lang="en-US" sz="2800" b="1" dirty="0"/>
              <a:t>Unification Lifted inference rules require finding substitutions that make different logical expressions look identical. </a:t>
            </a:r>
          </a:p>
          <a:p>
            <a:pPr algn="just"/>
            <a:endParaRPr lang="en-US" sz="2800" dirty="0"/>
          </a:p>
          <a:p>
            <a:pPr algn="just"/>
            <a:r>
              <a:rPr lang="en-US" sz="2800" b="1" dirty="0"/>
              <a:t>This process is called unification and is a key component of all first-order  inference algorithms</a:t>
            </a:r>
            <a:r>
              <a:rPr lang="en-US" sz="2800" dirty="0"/>
              <a:t>. </a:t>
            </a:r>
          </a:p>
          <a:p>
            <a:pPr algn="just"/>
            <a:endParaRPr lang="en-US" sz="2800" dirty="0"/>
          </a:p>
          <a:p>
            <a:pPr algn="just"/>
            <a:r>
              <a:rPr lang="en-US" sz="2800" dirty="0"/>
              <a:t>The UNIFY algorithm takes two sentences and returns a unifier for them if one exists: </a:t>
            </a:r>
          </a:p>
          <a:p>
            <a:pPr algn="just"/>
            <a:endParaRPr lang="en-US" sz="2800" dirty="0"/>
          </a:p>
          <a:p>
            <a:pPr algn="just"/>
            <a:r>
              <a:rPr lang="en-US" sz="2800" dirty="0"/>
              <a:t>UNIFY(p, q) = θ        where SUBST(θ, p) = SUBST(θ, q)</a:t>
            </a:r>
            <a:endParaRPr lang="en-IN" sz="2800" dirty="0"/>
          </a:p>
        </p:txBody>
      </p:sp>
    </p:spTree>
    <p:extLst>
      <p:ext uri="{BB962C8B-B14F-4D97-AF65-F5344CB8AC3E}">
        <p14:creationId xmlns:p14="http://schemas.microsoft.com/office/powerpoint/2010/main" val="3471779103"/>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EAAF5E-0E45-B74D-ED8C-8A505313C4A1}"/>
              </a:ext>
            </a:extLst>
          </p:cNvPr>
          <p:cNvPicPr>
            <a:picLocks noChangeAspect="1"/>
          </p:cNvPicPr>
          <p:nvPr/>
        </p:nvPicPr>
        <p:blipFill>
          <a:blip r:embed="rId2"/>
          <a:stretch>
            <a:fillRect/>
          </a:stretch>
        </p:blipFill>
        <p:spPr>
          <a:xfrm>
            <a:off x="0" y="-1"/>
            <a:ext cx="12192000" cy="6635931"/>
          </a:xfrm>
          <a:prstGeom prst="rect">
            <a:avLst/>
          </a:prstGeom>
        </p:spPr>
      </p:pic>
    </p:spTree>
    <p:extLst>
      <p:ext uri="{BB962C8B-B14F-4D97-AF65-F5344CB8AC3E}">
        <p14:creationId xmlns:p14="http://schemas.microsoft.com/office/powerpoint/2010/main" val="3200040704"/>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5552C7-D78F-D031-07AD-02B309818EEC}"/>
              </a:ext>
            </a:extLst>
          </p:cNvPr>
          <p:cNvPicPr>
            <a:picLocks noChangeAspect="1"/>
          </p:cNvPicPr>
          <p:nvPr/>
        </p:nvPicPr>
        <p:blipFill>
          <a:blip r:embed="rId2"/>
          <a:stretch>
            <a:fillRect/>
          </a:stretch>
        </p:blipFill>
        <p:spPr>
          <a:xfrm>
            <a:off x="577566" y="349091"/>
            <a:ext cx="11036867" cy="6159817"/>
          </a:xfrm>
          <a:prstGeom prst="rect">
            <a:avLst/>
          </a:prstGeom>
        </p:spPr>
      </p:pic>
    </p:spTree>
    <p:extLst>
      <p:ext uri="{BB962C8B-B14F-4D97-AF65-F5344CB8AC3E}">
        <p14:creationId xmlns:p14="http://schemas.microsoft.com/office/powerpoint/2010/main" val="363386890"/>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B4A091-32A6-6DA6-41FC-FB65300C3D7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91202410"/>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5E706-2B1F-3995-921E-F234C0B02ACC}"/>
              </a:ext>
            </a:extLst>
          </p:cNvPr>
          <p:cNvPicPr>
            <a:picLocks noChangeAspect="1"/>
          </p:cNvPicPr>
          <p:nvPr/>
        </p:nvPicPr>
        <p:blipFill>
          <a:blip r:embed="rId2"/>
          <a:stretch>
            <a:fillRect/>
          </a:stretch>
        </p:blipFill>
        <p:spPr>
          <a:xfrm>
            <a:off x="0" y="289257"/>
            <a:ext cx="11922034" cy="6189920"/>
          </a:xfrm>
          <a:prstGeom prst="rect">
            <a:avLst/>
          </a:prstGeom>
        </p:spPr>
      </p:pic>
    </p:spTree>
    <p:extLst>
      <p:ext uri="{BB962C8B-B14F-4D97-AF65-F5344CB8AC3E}">
        <p14:creationId xmlns:p14="http://schemas.microsoft.com/office/powerpoint/2010/main" val="2520789566"/>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CA9F20-2670-05A7-0B85-BFFCF0F9EB4D}"/>
              </a:ext>
            </a:extLst>
          </p:cNvPr>
          <p:cNvPicPr>
            <a:picLocks noChangeAspect="1"/>
          </p:cNvPicPr>
          <p:nvPr/>
        </p:nvPicPr>
        <p:blipFill>
          <a:blip r:embed="rId2"/>
          <a:stretch>
            <a:fillRect/>
          </a:stretch>
        </p:blipFill>
        <p:spPr>
          <a:xfrm>
            <a:off x="251374" y="376375"/>
            <a:ext cx="9963780" cy="5919922"/>
          </a:xfrm>
          <a:prstGeom prst="rect">
            <a:avLst/>
          </a:prstGeom>
        </p:spPr>
      </p:pic>
    </p:spTree>
    <p:extLst>
      <p:ext uri="{BB962C8B-B14F-4D97-AF65-F5344CB8AC3E}">
        <p14:creationId xmlns:p14="http://schemas.microsoft.com/office/powerpoint/2010/main" val="2306999872"/>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32D982-1AA5-DBD1-0712-01A9021D1DB0}"/>
              </a:ext>
            </a:extLst>
          </p:cNvPr>
          <p:cNvSpPr txBox="1"/>
          <p:nvPr/>
        </p:nvSpPr>
        <p:spPr>
          <a:xfrm>
            <a:off x="60960" y="295981"/>
            <a:ext cx="11608526" cy="6124754"/>
          </a:xfrm>
          <a:prstGeom prst="rect">
            <a:avLst/>
          </a:prstGeom>
          <a:noFill/>
        </p:spPr>
        <p:txBody>
          <a:bodyPr wrap="square">
            <a:spAutoFit/>
          </a:bodyPr>
          <a:lstStyle/>
          <a:p>
            <a:r>
              <a:rPr lang="en-US" sz="2800" dirty="0"/>
              <a:t>Let us look at some examples of how UNIFY should behave. </a:t>
            </a:r>
          </a:p>
          <a:p>
            <a:endParaRPr lang="en-US" sz="2800" dirty="0"/>
          </a:p>
          <a:p>
            <a:r>
              <a:rPr lang="en-US" sz="2800" dirty="0"/>
              <a:t>Suppose we have a query </a:t>
            </a:r>
            <a:r>
              <a:rPr lang="en-US" sz="2800" dirty="0" err="1"/>
              <a:t>AskVars</a:t>
            </a:r>
            <a:r>
              <a:rPr lang="en-US" sz="2800" dirty="0"/>
              <a:t>(Knows(John, x)): whom does John know? </a:t>
            </a:r>
          </a:p>
          <a:p>
            <a:endParaRPr lang="en-US" sz="2800" dirty="0"/>
          </a:p>
          <a:p>
            <a:r>
              <a:rPr lang="en-US" sz="2800" dirty="0"/>
              <a:t>Answers to this query can be found by finding all sentences in the knowledge base that unify with Knows(John, x). </a:t>
            </a:r>
          </a:p>
          <a:p>
            <a:endParaRPr lang="en-US" sz="2800" dirty="0"/>
          </a:p>
          <a:p>
            <a:r>
              <a:rPr lang="en-US" sz="2800" dirty="0"/>
              <a:t>Here are the results of unification with four different sentences that might be in the knowledge base: </a:t>
            </a:r>
          </a:p>
          <a:p>
            <a:endParaRPr lang="en-US" sz="2800" dirty="0"/>
          </a:p>
          <a:p>
            <a:r>
              <a:rPr lang="en-US" sz="2800" dirty="0"/>
              <a:t>UNIFY(Knows(John, x), Knows(John, Jane)) = {x/Jane} </a:t>
            </a:r>
          </a:p>
          <a:p>
            <a:r>
              <a:rPr lang="en-US" sz="2800" dirty="0"/>
              <a:t>UNIFY(Knows(John, x), Knows(y, Bill)) = {x/Bill, y/John} </a:t>
            </a:r>
          </a:p>
          <a:p>
            <a:r>
              <a:rPr lang="en-US" sz="2800" dirty="0"/>
              <a:t>UNIFY(Knows(John, x), Knows(y, Mother (y))) = {y/John, x/Mother (John)} </a:t>
            </a:r>
          </a:p>
          <a:p>
            <a:r>
              <a:rPr lang="en-US" sz="2800" dirty="0"/>
              <a:t>UNIFY(Knows(John, x), Knows(</a:t>
            </a:r>
            <a:r>
              <a:rPr lang="en-US" sz="2800" dirty="0" err="1"/>
              <a:t>x,Elizabeth</a:t>
            </a:r>
            <a:r>
              <a:rPr lang="en-US" sz="2800" dirty="0"/>
              <a:t>)) = fail .</a:t>
            </a:r>
            <a:endParaRPr lang="en-IN" sz="2800" dirty="0"/>
          </a:p>
        </p:txBody>
      </p:sp>
    </p:spTree>
    <p:extLst>
      <p:ext uri="{BB962C8B-B14F-4D97-AF65-F5344CB8AC3E}">
        <p14:creationId xmlns:p14="http://schemas.microsoft.com/office/powerpoint/2010/main" val="226659645"/>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F20A12-1C7D-87DD-F2B7-B663F9C961CB}"/>
              </a:ext>
            </a:extLst>
          </p:cNvPr>
          <p:cNvSpPr txBox="1"/>
          <p:nvPr/>
        </p:nvSpPr>
        <p:spPr>
          <a:xfrm>
            <a:off x="0" y="0"/>
            <a:ext cx="12104914" cy="6986528"/>
          </a:xfrm>
          <a:prstGeom prst="rect">
            <a:avLst/>
          </a:prstGeom>
          <a:noFill/>
        </p:spPr>
        <p:txBody>
          <a:bodyPr wrap="square">
            <a:spAutoFit/>
          </a:bodyPr>
          <a:lstStyle/>
          <a:p>
            <a:pPr algn="just"/>
            <a:r>
              <a:rPr lang="en-US" sz="2800" dirty="0"/>
              <a:t>The last unification fails because x cannot take on the values John and Elizabeth at the same time. </a:t>
            </a:r>
          </a:p>
          <a:p>
            <a:pPr algn="just"/>
            <a:endParaRPr lang="en-US" sz="2800" dirty="0"/>
          </a:p>
          <a:p>
            <a:pPr algn="just"/>
            <a:r>
              <a:rPr lang="en-US" sz="2800" dirty="0"/>
              <a:t>Now,  Knows(</a:t>
            </a:r>
            <a:r>
              <a:rPr lang="en-US" sz="2800" dirty="0" err="1"/>
              <a:t>x,Elizabeth</a:t>
            </a:r>
            <a:r>
              <a:rPr lang="en-US" sz="2800" dirty="0"/>
              <a:t>) means “Everyone knows Elizabeth,” so we should be able to infer that John knows Elizabeth. </a:t>
            </a:r>
          </a:p>
          <a:p>
            <a:pPr algn="just"/>
            <a:endParaRPr lang="en-US" sz="2800" dirty="0"/>
          </a:p>
          <a:p>
            <a:pPr algn="just"/>
            <a:r>
              <a:rPr lang="en-US" sz="2800" dirty="0"/>
              <a:t>The problem arises only because the </a:t>
            </a:r>
            <a:r>
              <a:rPr lang="en-US" sz="2800" b="1" dirty="0"/>
              <a:t>two sentences happen to use the same variable name, x. </a:t>
            </a:r>
          </a:p>
          <a:p>
            <a:pPr algn="just"/>
            <a:r>
              <a:rPr lang="en-US" sz="2800" dirty="0"/>
              <a:t>The problem can be </a:t>
            </a:r>
            <a:r>
              <a:rPr lang="en-US" sz="2800" b="1" dirty="0"/>
              <a:t>avoided by standardizing apart one of the two sentences being unified, which means renaming its variables to avoid name clashes. </a:t>
            </a:r>
          </a:p>
          <a:p>
            <a:pPr algn="just"/>
            <a:endParaRPr lang="en-US" sz="2800" b="1" dirty="0"/>
          </a:p>
          <a:p>
            <a:pPr algn="just"/>
            <a:r>
              <a:rPr lang="en-US" sz="2800" dirty="0"/>
              <a:t>For example, we can rename x in Knows(</a:t>
            </a:r>
            <a:r>
              <a:rPr lang="en-US" sz="2800" dirty="0" err="1"/>
              <a:t>x,Elizabeth</a:t>
            </a:r>
            <a:r>
              <a:rPr lang="en-US" sz="2800" dirty="0"/>
              <a:t>) to x17 (a new variable name) without changing its meaning. </a:t>
            </a:r>
          </a:p>
          <a:p>
            <a:pPr algn="just"/>
            <a:endParaRPr lang="en-US" sz="2800" dirty="0"/>
          </a:p>
          <a:p>
            <a:pPr algn="just"/>
            <a:r>
              <a:rPr lang="en-US" sz="2800" dirty="0"/>
              <a:t>Now the unification will work: UNIFY(Knows(John, x), Knows(x17,Elizabeth)) = {x/Elizabeth, x17/John} .</a:t>
            </a:r>
            <a:endParaRPr lang="en-IN" sz="2800" dirty="0"/>
          </a:p>
        </p:txBody>
      </p:sp>
    </p:spTree>
    <p:extLst>
      <p:ext uri="{BB962C8B-B14F-4D97-AF65-F5344CB8AC3E}">
        <p14:creationId xmlns:p14="http://schemas.microsoft.com/office/powerpoint/2010/main" val="9110718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E059EB-EF95-D50B-84BC-B4FCED23F2B9}"/>
              </a:ext>
            </a:extLst>
          </p:cNvPr>
          <p:cNvSpPr txBox="1"/>
          <p:nvPr/>
        </p:nvSpPr>
        <p:spPr>
          <a:xfrm>
            <a:off x="235131" y="366623"/>
            <a:ext cx="11068594" cy="6124754"/>
          </a:xfrm>
          <a:prstGeom prst="rect">
            <a:avLst/>
          </a:prstGeom>
          <a:noFill/>
        </p:spPr>
        <p:txBody>
          <a:bodyPr wrap="square">
            <a:spAutoFit/>
          </a:bodyPr>
          <a:lstStyle/>
          <a:p>
            <a:r>
              <a:rPr lang="en-US" sz="2800" dirty="0">
                <a:solidFill>
                  <a:srgbClr val="000000"/>
                </a:solidFill>
                <a:latin typeface="Calibri" panose="020F0502020204030204" pitchFamily="34" charset="0"/>
              </a:rPr>
              <a:t>Importance of Learning: </a:t>
            </a:r>
          </a:p>
          <a:p>
            <a:endParaRPr lang="en-US" sz="2800" dirty="0">
              <a:solidFill>
                <a:srgbClr val="000000"/>
              </a:solidFill>
              <a:latin typeface="Calibri" panose="020F0502020204030204" pitchFamily="34" charset="0"/>
            </a:endParaRPr>
          </a:p>
          <a:p>
            <a:r>
              <a:rPr lang="en-US" sz="2800" dirty="0">
                <a:solidFill>
                  <a:srgbClr val="000000"/>
                </a:solidFill>
                <a:latin typeface="Calibri" panose="020F0502020204030204" pitchFamily="34" charset="0"/>
              </a:rPr>
              <a:t>Our definition requires a </a:t>
            </a:r>
            <a:r>
              <a:rPr lang="en-US" sz="2800" b="1" dirty="0">
                <a:solidFill>
                  <a:srgbClr val="000000"/>
                </a:solidFill>
                <a:latin typeface="Calibri" panose="020F0502020204030204" pitchFamily="34" charset="0"/>
              </a:rPr>
              <a:t>rational agent not only to gather information but also to learn as much as possible from what it perceives</a:t>
            </a:r>
            <a:r>
              <a:rPr lang="en-US" sz="2800" dirty="0">
                <a:solidFill>
                  <a:srgbClr val="000000"/>
                </a:solidFill>
                <a:latin typeface="Calibri" panose="020F0502020204030204" pitchFamily="34" charset="0"/>
              </a:rPr>
              <a:t>.</a:t>
            </a:r>
          </a:p>
          <a:p>
            <a:endParaRPr lang="en-US" sz="2800" dirty="0">
              <a:solidFill>
                <a:srgbClr val="000000"/>
              </a:solidFill>
              <a:latin typeface="Calibri" panose="020F0502020204030204" pitchFamily="34" charset="0"/>
            </a:endParaRPr>
          </a:p>
          <a:p>
            <a:pPr algn="just"/>
            <a:r>
              <a:rPr lang="en-US" sz="2800" dirty="0">
                <a:solidFill>
                  <a:srgbClr val="000000"/>
                </a:solidFill>
                <a:latin typeface="Calibri" panose="020F0502020204030204" pitchFamily="34" charset="0"/>
              </a:rPr>
              <a:t> The agent’s </a:t>
            </a:r>
            <a:r>
              <a:rPr lang="en-US" sz="2800" b="1" dirty="0">
                <a:solidFill>
                  <a:srgbClr val="000000"/>
                </a:solidFill>
                <a:latin typeface="Calibri" panose="020F0502020204030204" pitchFamily="34" charset="0"/>
              </a:rPr>
              <a:t>initial configuration could reflect some prior knowledge of the environment, but as the agent gains experience this may be modified and augmented. </a:t>
            </a:r>
          </a:p>
          <a:p>
            <a:endParaRPr lang="en-US" sz="2800" dirty="0">
              <a:solidFill>
                <a:srgbClr val="000000"/>
              </a:solidFill>
              <a:latin typeface="Calibri" panose="020F0502020204030204" pitchFamily="34" charset="0"/>
            </a:endParaRPr>
          </a:p>
          <a:p>
            <a:r>
              <a:rPr lang="en-US" sz="2800" dirty="0">
                <a:solidFill>
                  <a:srgbClr val="000000"/>
                </a:solidFill>
                <a:latin typeface="Calibri" panose="020F0502020204030204" pitchFamily="34" charset="0"/>
              </a:rPr>
              <a:t>There are </a:t>
            </a:r>
            <a:r>
              <a:rPr lang="en-US" sz="2800" b="1" dirty="0">
                <a:solidFill>
                  <a:srgbClr val="000000"/>
                </a:solidFill>
                <a:latin typeface="Calibri" panose="020F0502020204030204" pitchFamily="34" charset="0"/>
              </a:rPr>
              <a:t>extreme cases in which the environment is completely known a priori. </a:t>
            </a:r>
          </a:p>
          <a:p>
            <a:endParaRPr lang="en-US" sz="2800" dirty="0">
              <a:solidFill>
                <a:srgbClr val="000000"/>
              </a:solidFill>
              <a:latin typeface="Calibri" panose="020F0502020204030204" pitchFamily="34" charset="0"/>
            </a:endParaRPr>
          </a:p>
          <a:p>
            <a:pPr algn="just"/>
            <a:r>
              <a:rPr lang="en-US" sz="2800" dirty="0">
                <a:solidFill>
                  <a:srgbClr val="000000"/>
                </a:solidFill>
                <a:latin typeface="Calibri" panose="020F0502020204030204" pitchFamily="34" charset="0"/>
              </a:rPr>
              <a:t>In such cases, </a:t>
            </a:r>
            <a:r>
              <a:rPr lang="en-US" sz="2800" b="1" dirty="0">
                <a:solidFill>
                  <a:srgbClr val="000000"/>
                </a:solidFill>
                <a:latin typeface="Calibri" panose="020F0502020204030204" pitchFamily="34" charset="0"/>
              </a:rPr>
              <a:t>the agent need not perceive or learn; it simply acts correctly. Of course, such agents are fragile</a:t>
            </a:r>
            <a:endParaRPr lang="en-IN" sz="2800"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346239474"/>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29FCF2-A886-66CB-91F9-FF50832838FA}"/>
              </a:ext>
            </a:extLst>
          </p:cNvPr>
          <p:cNvSpPr txBox="1"/>
          <p:nvPr/>
        </p:nvSpPr>
        <p:spPr>
          <a:xfrm>
            <a:off x="165462" y="71740"/>
            <a:ext cx="11834949" cy="6986528"/>
          </a:xfrm>
          <a:prstGeom prst="rect">
            <a:avLst/>
          </a:prstGeom>
          <a:noFill/>
        </p:spPr>
        <p:txBody>
          <a:bodyPr wrap="square">
            <a:spAutoFit/>
          </a:bodyPr>
          <a:lstStyle/>
          <a:p>
            <a:pPr algn="just"/>
            <a:r>
              <a:rPr lang="en-US" sz="2800" dirty="0"/>
              <a:t>There is one more complication: we said that UNIFY should return a substitution that makes the two arguments look the same.</a:t>
            </a:r>
          </a:p>
          <a:p>
            <a:pPr algn="just"/>
            <a:r>
              <a:rPr lang="en-US" sz="2800" dirty="0"/>
              <a:t> But there could be more than one such unifier. </a:t>
            </a:r>
          </a:p>
          <a:p>
            <a:pPr algn="just"/>
            <a:endParaRPr lang="en-US" sz="2800" dirty="0"/>
          </a:p>
          <a:p>
            <a:pPr algn="just"/>
            <a:r>
              <a:rPr lang="en-US" sz="2800" dirty="0"/>
              <a:t>For example, UNIFY(Knows(John, x), Knows(y, z)) could return {y/John, x/z} or {y/John, x/John, z/John}. </a:t>
            </a:r>
          </a:p>
          <a:p>
            <a:pPr algn="just"/>
            <a:endParaRPr lang="en-US" sz="2800" dirty="0"/>
          </a:p>
          <a:p>
            <a:pPr algn="just"/>
            <a:r>
              <a:rPr lang="en-US" sz="2800" dirty="0"/>
              <a:t>The first unifier gives Knows(John, z) as the result of unification, whereas the second gives Knows(John, John). </a:t>
            </a:r>
          </a:p>
          <a:p>
            <a:pPr algn="just"/>
            <a:endParaRPr lang="en-US" sz="2800" dirty="0"/>
          </a:p>
          <a:p>
            <a:pPr algn="just"/>
            <a:r>
              <a:rPr lang="en-US" sz="2800" dirty="0"/>
              <a:t>The second result could be obtained from the first by an additional substitution {z/John}; </a:t>
            </a:r>
          </a:p>
          <a:p>
            <a:pPr algn="just"/>
            <a:endParaRPr lang="en-US" sz="2800" dirty="0"/>
          </a:p>
          <a:p>
            <a:pPr algn="just"/>
            <a:r>
              <a:rPr lang="en-US" sz="2800" dirty="0"/>
              <a:t>we say that the first unifier is more general than the second, because it places fewer restrictions on the values of the variables. </a:t>
            </a:r>
          </a:p>
          <a:p>
            <a:pPr algn="just"/>
            <a:endParaRPr lang="en-US" sz="2800" dirty="0"/>
          </a:p>
        </p:txBody>
      </p:sp>
    </p:spTree>
    <p:extLst>
      <p:ext uri="{BB962C8B-B14F-4D97-AF65-F5344CB8AC3E}">
        <p14:creationId xmlns:p14="http://schemas.microsoft.com/office/powerpoint/2010/main" val="1737420444"/>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F20439-D775-7D6C-4E0B-215CF2737394}"/>
              </a:ext>
            </a:extLst>
          </p:cNvPr>
          <p:cNvSpPr txBox="1"/>
          <p:nvPr/>
        </p:nvSpPr>
        <p:spPr>
          <a:xfrm>
            <a:off x="-1" y="219632"/>
            <a:ext cx="11469189"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 algorithm for computing most general unifiers is shown in Figure 9.1</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t>The process is simple: recursively explore the two expressions simultaneously “side by side,” building up a unifier along the way, but failing if two corresponding points in the structures do not match.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8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t>There is one expensive step: when matching a variable against a complex term, one must check whether the variable itself occurs inside the term; if it does, the match fails because no consistent unifier can be constructed.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800"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t>For example, S(x) can’t unify with S(S(x)). This is called  occur check </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959374"/>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AF2A73-ADB9-7DAA-E0E4-A5AC88E11241}"/>
              </a:ext>
            </a:extLst>
          </p:cNvPr>
          <p:cNvPicPr>
            <a:picLocks noChangeAspect="1"/>
          </p:cNvPicPr>
          <p:nvPr/>
        </p:nvPicPr>
        <p:blipFill>
          <a:blip r:embed="rId2"/>
          <a:stretch>
            <a:fillRect/>
          </a:stretch>
        </p:blipFill>
        <p:spPr>
          <a:xfrm>
            <a:off x="374469" y="37998"/>
            <a:ext cx="10607039" cy="6820001"/>
          </a:xfrm>
          <a:prstGeom prst="rect">
            <a:avLst/>
          </a:prstGeom>
        </p:spPr>
      </p:pic>
    </p:spTree>
    <p:extLst>
      <p:ext uri="{BB962C8B-B14F-4D97-AF65-F5344CB8AC3E}">
        <p14:creationId xmlns:p14="http://schemas.microsoft.com/office/powerpoint/2010/main" val="4180009907"/>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88F8E9-6494-4A55-986C-9563A742074B}"/>
              </a:ext>
            </a:extLst>
          </p:cNvPr>
          <p:cNvPicPr/>
          <p:nvPr/>
        </p:nvPicPr>
        <p:blipFill>
          <a:blip r:embed="rId2"/>
          <a:stretch>
            <a:fillRect/>
          </a:stretch>
        </p:blipFill>
        <p:spPr>
          <a:xfrm>
            <a:off x="224577" y="276754"/>
            <a:ext cx="10561955" cy="6361113"/>
          </a:xfrm>
          <a:prstGeom prst="rect">
            <a:avLst/>
          </a:prstGeom>
        </p:spPr>
      </p:pic>
    </p:spTree>
    <p:extLst>
      <p:ext uri="{BB962C8B-B14F-4D97-AF65-F5344CB8AC3E}">
        <p14:creationId xmlns:p14="http://schemas.microsoft.com/office/powerpoint/2010/main" val="351030534"/>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BBA4A5-A9BA-4D89-98B2-5EECCBFAB821}"/>
              </a:ext>
            </a:extLst>
          </p:cNvPr>
          <p:cNvSpPr txBox="1"/>
          <p:nvPr/>
        </p:nvSpPr>
        <p:spPr>
          <a:xfrm>
            <a:off x="0" y="0"/>
            <a:ext cx="12115800" cy="4832092"/>
          </a:xfrm>
          <a:prstGeom prst="rect">
            <a:avLst/>
          </a:prstGeom>
          <a:noFill/>
        </p:spPr>
        <p:txBody>
          <a:bodyPr wrap="square">
            <a:spAutoFit/>
          </a:bodyPr>
          <a:lstStyle/>
          <a:p>
            <a:endParaRPr lang="en-IN" sz="2800" dirty="0"/>
          </a:p>
          <a:p>
            <a:r>
              <a:rPr lang="en-IN" sz="2800" dirty="0"/>
              <a:t>Forward Chaining</a:t>
            </a:r>
          </a:p>
          <a:p>
            <a:endParaRPr lang="en-IN" sz="2800" dirty="0"/>
          </a:p>
          <a:p>
            <a:r>
              <a:rPr lang="en-US" sz="2800" b="0" i="0" dirty="0">
                <a:solidFill>
                  <a:srgbClr val="273239"/>
                </a:solidFill>
                <a:effectLst/>
                <a:latin typeface="Nunito" pitchFamily="2" charset="0"/>
              </a:rPr>
              <a:t>Forward Chaining is </a:t>
            </a:r>
            <a:r>
              <a:rPr lang="en-US" sz="2800" b="1" i="0" dirty="0">
                <a:solidFill>
                  <a:srgbClr val="273239"/>
                </a:solidFill>
                <a:effectLst/>
                <a:latin typeface="Nunito" pitchFamily="2" charset="0"/>
              </a:rPr>
              <a:t>one of the two methodologies using an inference engine,</a:t>
            </a:r>
            <a:r>
              <a:rPr lang="en-US" sz="2800" b="0" i="0" dirty="0">
                <a:solidFill>
                  <a:srgbClr val="273239"/>
                </a:solidFill>
                <a:effectLst/>
                <a:latin typeface="Nunito" pitchFamily="2" charset="0"/>
              </a:rPr>
              <a:t> the other one being backward Chaining.</a:t>
            </a:r>
          </a:p>
          <a:p>
            <a:endParaRPr lang="en-US" sz="2800" dirty="0">
              <a:solidFill>
                <a:srgbClr val="273239"/>
              </a:solidFill>
              <a:latin typeface="Nunito" pitchFamily="2" charset="0"/>
            </a:endParaRPr>
          </a:p>
          <a:p>
            <a:r>
              <a:rPr lang="en-US" sz="2800" b="0" i="0" dirty="0">
                <a:solidFill>
                  <a:srgbClr val="273239"/>
                </a:solidFill>
                <a:effectLst/>
                <a:latin typeface="Nunito" pitchFamily="2" charset="0"/>
              </a:rPr>
              <a:t> It starts with a </a:t>
            </a:r>
            <a:r>
              <a:rPr lang="en-US" sz="2800" b="1" i="0" dirty="0">
                <a:solidFill>
                  <a:srgbClr val="273239"/>
                </a:solidFill>
                <a:effectLst/>
                <a:latin typeface="Nunito" pitchFamily="2" charset="0"/>
              </a:rPr>
              <a:t>base state and uses the inference rules and available knowledge in the forward direction till it reaches the end state</a:t>
            </a:r>
            <a:r>
              <a:rPr lang="en-US" sz="2800" b="0" i="0" dirty="0">
                <a:solidFill>
                  <a:srgbClr val="273239"/>
                </a:solidFill>
                <a:effectLst/>
                <a:latin typeface="Nunito" pitchFamily="2" charset="0"/>
              </a:rPr>
              <a:t>. </a:t>
            </a:r>
          </a:p>
          <a:p>
            <a:endParaRPr lang="en-US" sz="2800" dirty="0">
              <a:solidFill>
                <a:srgbClr val="273239"/>
              </a:solidFill>
              <a:latin typeface="Nunito" pitchFamily="2" charset="0"/>
            </a:endParaRPr>
          </a:p>
          <a:p>
            <a:r>
              <a:rPr lang="en-US" sz="2800" b="0" i="0" dirty="0">
                <a:solidFill>
                  <a:srgbClr val="273239"/>
                </a:solidFill>
                <a:effectLst/>
                <a:latin typeface="Nunito" pitchFamily="2" charset="0"/>
              </a:rPr>
              <a:t>The process iterates till the final state is reached</a:t>
            </a:r>
            <a:endParaRPr lang="en-IN" sz="2800" dirty="0"/>
          </a:p>
          <a:p>
            <a:endParaRPr lang="en-IN" sz="2800" dirty="0"/>
          </a:p>
        </p:txBody>
      </p:sp>
    </p:spTree>
    <p:extLst>
      <p:ext uri="{BB962C8B-B14F-4D97-AF65-F5344CB8AC3E}">
        <p14:creationId xmlns:p14="http://schemas.microsoft.com/office/powerpoint/2010/main" val="3735321650"/>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F43DA-CFE1-4C76-822D-5B58FD14BBCB}"/>
              </a:ext>
            </a:extLst>
          </p:cNvPr>
          <p:cNvPicPr>
            <a:picLocks noChangeAspect="1"/>
          </p:cNvPicPr>
          <p:nvPr/>
        </p:nvPicPr>
        <p:blipFill>
          <a:blip r:embed="rId2"/>
          <a:stretch>
            <a:fillRect/>
          </a:stretch>
        </p:blipFill>
        <p:spPr>
          <a:xfrm>
            <a:off x="1" y="0"/>
            <a:ext cx="12124266" cy="6858000"/>
          </a:xfrm>
          <a:prstGeom prst="rect">
            <a:avLst/>
          </a:prstGeom>
        </p:spPr>
      </p:pic>
    </p:spTree>
    <p:extLst>
      <p:ext uri="{BB962C8B-B14F-4D97-AF65-F5344CB8AC3E}">
        <p14:creationId xmlns:p14="http://schemas.microsoft.com/office/powerpoint/2010/main" val="2658040538"/>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1A09A7-A7D0-498D-8FAD-9FD5699B898F}"/>
              </a:ext>
            </a:extLst>
          </p:cNvPr>
          <p:cNvSpPr txBox="1"/>
          <p:nvPr/>
        </p:nvSpPr>
        <p:spPr>
          <a:xfrm>
            <a:off x="0" y="0"/>
            <a:ext cx="12039600"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rPr>
              <a:t>First-order definite clause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First-order definite clauses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closely resemble propositional definite clauses they are disjunctions of literals of which exactly one is positive.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definite clause either is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atomic or is an implication whose antecedent is a conjunction of positive literals and whose consequent is a single positive literal.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King(x) ∧ Greedy(x) ⇒ Evil(x) . King(John) . Greedy(y)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Unlike propositional literals,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first-order literals can include variables, in which case those variables are assumed to be universally quantifier</a:t>
            </a:r>
            <a:endParaRPr kumimoji="0" lang="en-IN"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584157"/>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D3949D-CB47-47C2-9D72-3B623840210C}"/>
              </a:ext>
            </a:extLst>
          </p:cNvPr>
          <p:cNvSpPr txBox="1"/>
          <p:nvPr/>
        </p:nvSpPr>
        <p:spPr>
          <a:xfrm>
            <a:off x="211667" y="889844"/>
            <a:ext cx="11844866" cy="3970318"/>
          </a:xfrm>
          <a:prstGeom prst="rect">
            <a:avLst/>
          </a:prstGeom>
          <a:noFill/>
        </p:spPr>
        <p:txBody>
          <a:bodyPr wrap="square">
            <a:spAutoFit/>
          </a:bodyPr>
          <a:lstStyle/>
          <a:p>
            <a:r>
              <a:rPr lang="en-US" sz="2000" b="1" dirty="0"/>
              <a:t>Reference Slide- From Prepositional logic</a:t>
            </a:r>
          </a:p>
          <a:p>
            <a:endParaRPr lang="en-US" sz="1800" dirty="0"/>
          </a:p>
          <a:p>
            <a:r>
              <a:rPr lang="en-US" sz="1800" dirty="0"/>
              <a:t>Knowledge bases containing only definite clauses are interesting for three reasons:</a:t>
            </a:r>
          </a:p>
          <a:p>
            <a:endParaRPr lang="en-US" dirty="0"/>
          </a:p>
          <a:p>
            <a:r>
              <a:rPr lang="en-US" sz="1800" dirty="0"/>
              <a:t>Every </a:t>
            </a:r>
            <a:r>
              <a:rPr lang="en-US" sz="1800" b="1" dirty="0"/>
              <a:t>definite clause can be written as an implication </a:t>
            </a:r>
            <a:r>
              <a:rPr lang="en-US" sz="1800" dirty="0"/>
              <a:t>whose </a:t>
            </a:r>
            <a:r>
              <a:rPr lang="en-US" sz="1800" b="1" dirty="0"/>
              <a:t>premise is a conjunction of positive literals </a:t>
            </a:r>
            <a:r>
              <a:rPr lang="en-US" sz="1800" dirty="0"/>
              <a:t>and </a:t>
            </a:r>
            <a:r>
              <a:rPr lang="en-US" sz="1800" b="1" dirty="0"/>
              <a:t>whose conclusion is a single positive literal. </a:t>
            </a:r>
          </a:p>
          <a:p>
            <a:endParaRPr lang="en-US" sz="1800" b="1" dirty="0"/>
          </a:p>
          <a:p>
            <a:r>
              <a:rPr lang="en-US" sz="1800" dirty="0"/>
              <a:t>For example, the definite clause </a:t>
            </a:r>
            <a:r>
              <a:rPr lang="en-US" sz="1800" b="1" dirty="0"/>
              <a:t>(¬L1,1 ∨ ¬Breeze ∨ B1,1) </a:t>
            </a:r>
            <a:r>
              <a:rPr lang="en-US" sz="1800" dirty="0"/>
              <a:t>can be written as the implication </a:t>
            </a:r>
            <a:r>
              <a:rPr lang="en-US" sz="1800" b="1" dirty="0"/>
              <a:t>(L1,1 ∧ Breeze) ⇒ B1,1</a:t>
            </a:r>
            <a:r>
              <a:rPr lang="en-US" sz="1800" dirty="0"/>
              <a:t>.</a:t>
            </a:r>
          </a:p>
          <a:p>
            <a:endParaRPr lang="en-US" sz="1800" dirty="0"/>
          </a:p>
          <a:p>
            <a:r>
              <a:rPr lang="en-US" sz="1800" dirty="0"/>
              <a:t>It says that if the agent is in [1,1] and there is a breeze, then [1,1] is breezy. </a:t>
            </a:r>
          </a:p>
          <a:p>
            <a:endParaRPr lang="en-US" sz="1800" dirty="0"/>
          </a:p>
          <a:p>
            <a:r>
              <a:rPr lang="en-US" sz="1800" dirty="0"/>
              <a:t>In Horn form, the </a:t>
            </a:r>
            <a:r>
              <a:rPr lang="en-US" sz="1800" b="1" dirty="0"/>
              <a:t>premise is called the body and the conclusion is called the head. </a:t>
            </a:r>
          </a:p>
          <a:p>
            <a:endParaRPr lang="en-US" sz="1800" dirty="0"/>
          </a:p>
          <a:p>
            <a:r>
              <a:rPr lang="en-US" sz="1800" dirty="0"/>
              <a:t>A sentence consisting of a single positive literal, such as L1,1, is called a fact.    True ⇒ L1,1  or just L1,1</a:t>
            </a:r>
          </a:p>
        </p:txBody>
      </p:sp>
    </p:spTree>
    <p:extLst>
      <p:ext uri="{BB962C8B-B14F-4D97-AF65-F5344CB8AC3E}">
        <p14:creationId xmlns:p14="http://schemas.microsoft.com/office/powerpoint/2010/main" val="138192399"/>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299B36-827B-4439-9EA7-9BFFCCE5FC2B}"/>
              </a:ext>
            </a:extLst>
          </p:cNvPr>
          <p:cNvSpPr txBox="1"/>
          <p:nvPr/>
        </p:nvSpPr>
        <p:spPr>
          <a:xfrm>
            <a:off x="0" y="0"/>
            <a:ext cx="12073467" cy="7971413"/>
          </a:xfrm>
          <a:prstGeom prst="rect">
            <a:avLst/>
          </a:prstGeom>
          <a:noFill/>
        </p:spPr>
        <p:txBody>
          <a:bodyPr wrap="square">
            <a:spAutoFit/>
          </a:bodyPr>
          <a:lstStyle/>
          <a:p>
            <a:r>
              <a:rPr lang="en-US" sz="2800" dirty="0"/>
              <a:t>Consider the following problem: </a:t>
            </a:r>
          </a:p>
          <a:p>
            <a:endParaRPr lang="en-US" dirty="0"/>
          </a:p>
          <a:p>
            <a:endParaRPr lang="en-US" dirty="0"/>
          </a:p>
          <a:p>
            <a:pPr algn="just"/>
            <a:r>
              <a:rPr lang="en-US" sz="3200" dirty="0"/>
              <a:t>The law says that it is a crime for an American to sell weapons to hostile nations. The country </a:t>
            </a:r>
            <a:r>
              <a:rPr lang="en-US" sz="3200" dirty="0" err="1"/>
              <a:t>Nono</a:t>
            </a:r>
            <a:r>
              <a:rPr lang="en-US" sz="3200" dirty="0"/>
              <a:t>, an enemy of America, has some missiles, and all of its missiles were sold to it by Colonel West, who is American</a:t>
            </a:r>
          </a:p>
          <a:p>
            <a:pPr algn="just"/>
            <a:endParaRPr lang="en-US" sz="3200" dirty="0"/>
          </a:p>
          <a:p>
            <a:pPr marL="514350" indent="-514350" algn="just">
              <a:buAutoNum type="arabicPeriod"/>
            </a:pPr>
            <a:r>
              <a:rPr lang="en-US" sz="3200" b="1" dirty="0">
                <a:solidFill>
                  <a:srgbClr val="FF0000"/>
                </a:solidFill>
                <a:latin typeface="Calibri" panose="020F0502020204030204"/>
              </a:rPr>
              <a:t>it is a crime for an American to sell weapons to hostile nations</a:t>
            </a:r>
          </a:p>
          <a:p>
            <a:pPr marL="514350" indent="-514350" algn="just">
              <a:buFontTx/>
              <a:buAutoNum type="arabicPeriod"/>
            </a:pPr>
            <a:r>
              <a:rPr lang="en-US" sz="3200" b="1" dirty="0" err="1">
                <a:solidFill>
                  <a:srgbClr val="FF0000"/>
                </a:solidFill>
                <a:latin typeface="Calibri" panose="020F0502020204030204"/>
              </a:rPr>
              <a:t>Nono</a:t>
            </a:r>
            <a:r>
              <a:rPr lang="en-US" sz="3200" b="1" dirty="0">
                <a:solidFill>
                  <a:srgbClr val="FF0000"/>
                </a:solidFill>
                <a:latin typeface="Calibri" panose="020F0502020204030204"/>
              </a:rPr>
              <a:t> ... has some missiles.”</a:t>
            </a:r>
          </a:p>
          <a:p>
            <a:pPr marL="514350" indent="-514350" algn="just">
              <a:buFontTx/>
              <a:buAutoNum type="arabicPeriod"/>
            </a:pPr>
            <a:r>
              <a:rPr lang="en-US" sz="3200" b="1" dirty="0">
                <a:solidFill>
                  <a:srgbClr val="FF0000"/>
                </a:solidFill>
                <a:latin typeface="Calibri" panose="020F0502020204030204"/>
              </a:rPr>
              <a:t>All of its missiles were sold to it by Colonel West </a:t>
            </a:r>
          </a:p>
          <a:p>
            <a:pPr marL="514350" indent="-514350" algn="just">
              <a:buFontTx/>
              <a:buAutoNum type="arabicPeriod"/>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We will also need to know that missiles are weapons</a:t>
            </a:r>
            <a:endParaRPr lang="en-US" sz="3200" dirty="0">
              <a:solidFill>
                <a:prstClr val="black"/>
              </a:solidFill>
              <a:latin typeface="Calibri" panose="020F0502020204030204"/>
            </a:endParaRPr>
          </a:p>
          <a:p>
            <a:pPr marL="514350" indent="-514350" algn="just">
              <a:buFontTx/>
              <a:buAutoNum type="arabicPeriod"/>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We will also need to know that missiles are weapons</a:t>
            </a:r>
          </a:p>
          <a:p>
            <a:pPr marL="514350" indent="-514350" algn="just">
              <a:buFontTx/>
              <a:buAutoNum type="arabicPeriod"/>
            </a:pPr>
            <a:r>
              <a:rPr lang="en-US" sz="3200" b="1" dirty="0">
                <a:solidFill>
                  <a:srgbClr val="FF0000"/>
                </a:solidFill>
              </a:rPr>
              <a:t>we must know that an enemy of America counts as “hostile</a:t>
            </a:r>
            <a:r>
              <a:rPr lang="en-US" sz="3200" dirty="0"/>
              <a:t>”:</a:t>
            </a:r>
          </a:p>
          <a:p>
            <a:pPr marL="514350" indent="-514350" algn="just">
              <a:buFontTx/>
              <a:buAutoNum type="arabicPeriod"/>
            </a:pPr>
            <a:r>
              <a:rPr lang="en-US" sz="3200" b="1" dirty="0">
                <a:solidFill>
                  <a:srgbClr val="FF0000"/>
                </a:solidFill>
              </a:rPr>
              <a:t>West is an American</a:t>
            </a:r>
          </a:p>
          <a:p>
            <a:pPr marL="514350" indent="-514350" algn="just">
              <a:buFontTx/>
              <a:buAutoNum type="arabicPeriod"/>
            </a:pPr>
            <a:r>
              <a:rPr lang="en-US" sz="3200" b="1" dirty="0">
                <a:solidFill>
                  <a:srgbClr val="FF0000"/>
                </a:solidFill>
              </a:rPr>
              <a:t>The country </a:t>
            </a:r>
            <a:r>
              <a:rPr lang="en-US" sz="3200" b="1" dirty="0" err="1">
                <a:solidFill>
                  <a:srgbClr val="FF0000"/>
                </a:solidFill>
              </a:rPr>
              <a:t>Nono</a:t>
            </a:r>
            <a:r>
              <a:rPr lang="en-US" sz="3200" b="1" dirty="0">
                <a:solidFill>
                  <a:srgbClr val="FF0000"/>
                </a:solidFill>
              </a:rPr>
              <a:t>, an enemy of America </a:t>
            </a:r>
            <a:r>
              <a:rPr lang="en-US" sz="3200" dirty="0">
                <a:solidFill>
                  <a:srgbClr val="FF0000"/>
                </a:solidFill>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indent="-514350" algn="just">
              <a:buFontTx/>
              <a:buAutoNum type="arabicPeriod"/>
            </a:pPr>
            <a:endParaRPr lang="en-US" sz="3200" dirty="0"/>
          </a:p>
          <a:p>
            <a:pPr marL="514350" indent="-514350" algn="just">
              <a:buAutoNum type="arabicPeriod"/>
            </a:pPr>
            <a:endParaRPr lang="en-IN" sz="3200" dirty="0"/>
          </a:p>
        </p:txBody>
      </p:sp>
    </p:spTree>
    <p:extLst>
      <p:ext uri="{BB962C8B-B14F-4D97-AF65-F5344CB8AC3E}">
        <p14:creationId xmlns:p14="http://schemas.microsoft.com/office/powerpoint/2010/main" val="1230900658"/>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578B9C-F7E3-E8CD-B11D-C7B1EF7A4E42}"/>
              </a:ext>
            </a:extLst>
          </p:cNvPr>
          <p:cNvSpPr txBox="1"/>
          <p:nvPr/>
        </p:nvSpPr>
        <p:spPr>
          <a:xfrm>
            <a:off x="0" y="0"/>
            <a:ext cx="11930743" cy="6555641"/>
          </a:xfrm>
          <a:prstGeom prst="rect">
            <a:avLst/>
          </a:prstGeom>
          <a:noFill/>
        </p:spPr>
        <p:txBody>
          <a:bodyPr wrap="square">
            <a:spAutoFit/>
          </a:bodyPr>
          <a:lstStyle/>
          <a:p>
            <a:r>
              <a:rPr lang="en-US" sz="2800" dirty="0"/>
              <a:t>We will </a:t>
            </a:r>
            <a:r>
              <a:rPr lang="en-US" sz="3000" b="1" dirty="0"/>
              <a:t>prove that West is a criminal</a:t>
            </a:r>
            <a:r>
              <a:rPr lang="en-US" sz="2800" dirty="0"/>
              <a:t>. </a:t>
            </a:r>
          </a:p>
          <a:p>
            <a:endParaRPr lang="en-US" sz="2800" dirty="0"/>
          </a:p>
          <a:p>
            <a:r>
              <a:rPr lang="en-US" sz="2800" dirty="0"/>
              <a:t>First, we will represent these facts as first-order definite clauses. </a:t>
            </a:r>
          </a:p>
          <a:p>
            <a:endParaRPr lang="en-US" sz="2800" dirty="0"/>
          </a:p>
          <a:p>
            <a:r>
              <a:rPr lang="en-US" sz="2800" dirty="0"/>
              <a:t>“... </a:t>
            </a:r>
            <a:r>
              <a:rPr lang="en-US" sz="2800" b="1" dirty="0">
                <a:solidFill>
                  <a:srgbClr val="FF0000"/>
                </a:solidFill>
              </a:rPr>
              <a:t>it is a crime for an American to sell weapons to hostile nations</a:t>
            </a:r>
            <a:r>
              <a:rPr lang="en-US" sz="2800" dirty="0"/>
              <a:t>”:</a:t>
            </a:r>
          </a:p>
          <a:p>
            <a:r>
              <a:rPr lang="en-US" sz="2800" b="1" dirty="0"/>
              <a:t>American(x) ∧ Weapon(y) ∧ Sells(x, y, z) ∧ Hostile(z) ⇒ Criminal(x</a:t>
            </a:r>
            <a:r>
              <a:rPr lang="en-US" sz="2800" dirty="0"/>
              <a:t>) .            (9.3)</a:t>
            </a:r>
          </a:p>
          <a:p>
            <a:endParaRPr lang="en-US" sz="2800" dirty="0"/>
          </a:p>
          <a:p>
            <a:r>
              <a:rPr lang="en-US" sz="2800" dirty="0"/>
              <a:t>“</a:t>
            </a:r>
            <a:r>
              <a:rPr lang="en-US" sz="2800" b="1" dirty="0" err="1">
                <a:solidFill>
                  <a:srgbClr val="FF0000"/>
                </a:solidFill>
              </a:rPr>
              <a:t>Nono</a:t>
            </a:r>
            <a:r>
              <a:rPr lang="en-US" sz="2800" b="1" dirty="0">
                <a:solidFill>
                  <a:srgbClr val="FF0000"/>
                </a:solidFill>
              </a:rPr>
              <a:t> ... has some missiles</a:t>
            </a:r>
            <a:r>
              <a:rPr lang="en-US" sz="2800" b="1" dirty="0"/>
              <a:t>.” </a:t>
            </a:r>
          </a:p>
          <a:p>
            <a:endParaRPr lang="en-US" sz="2800" dirty="0"/>
          </a:p>
          <a:p>
            <a:r>
              <a:rPr lang="en-US" sz="2800" dirty="0"/>
              <a:t>The sentence </a:t>
            </a:r>
            <a:r>
              <a:rPr lang="en-US" sz="2800" b="1" dirty="0"/>
              <a:t>∃ x Owns(</a:t>
            </a:r>
            <a:r>
              <a:rPr lang="en-US" sz="2800" b="1" dirty="0" err="1"/>
              <a:t>Nono</a:t>
            </a:r>
            <a:r>
              <a:rPr lang="en-US" sz="2800" b="1" dirty="0"/>
              <a:t>, x)∧Missile(x) is transformed into two definite clauses by Existential Instantiation</a:t>
            </a:r>
            <a:r>
              <a:rPr lang="en-US" sz="2800" dirty="0"/>
              <a:t>, introducing a new constant M1:</a:t>
            </a:r>
          </a:p>
          <a:p>
            <a:endParaRPr lang="en-US" sz="2800" dirty="0"/>
          </a:p>
          <a:p>
            <a:r>
              <a:rPr lang="en-US" sz="2800" dirty="0"/>
              <a:t>Owns(</a:t>
            </a:r>
            <a:r>
              <a:rPr lang="en-US" sz="2800" dirty="0" err="1"/>
              <a:t>Nono</a:t>
            </a:r>
            <a:r>
              <a:rPr lang="en-US" sz="2800" dirty="0"/>
              <a:t>, M1)                                                                                                      (9.4)</a:t>
            </a:r>
          </a:p>
          <a:p>
            <a:r>
              <a:rPr lang="en-US" sz="2800" dirty="0"/>
              <a:t>Missile (M1)                                                                                                              (9.5)</a:t>
            </a:r>
          </a:p>
          <a:p>
            <a:endParaRPr lang="en-US" sz="2800" dirty="0"/>
          </a:p>
        </p:txBody>
      </p:sp>
    </p:spTree>
    <p:extLst>
      <p:ext uri="{BB962C8B-B14F-4D97-AF65-F5344CB8AC3E}">
        <p14:creationId xmlns:p14="http://schemas.microsoft.com/office/powerpoint/2010/main" val="143036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8C9D43-5DE2-5DD0-4221-8B06C029AC07}"/>
              </a:ext>
            </a:extLst>
          </p:cNvPr>
          <p:cNvPicPr>
            <a:picLocks noChangeAspect="1"/>
          </p:cNvPicPr>
          <p:nvPr/>
        </p:nvPicPr>
        <p:blipFill>
          <a:blip r:embed="rId2"/>
          <a:stretch>
            <a:fillRect/>
          </a:stretch>
        </p:blipFill>
        <p:spPr>
          <a:xfrm>
            <a:off x="1114698" y="1501168"/>
            <a:ext cx="9353006" cy="5169598"/>
          </a:xfrm>
          <a:prstGeom prst="rect">
            <a:avLst/>
          </a:prstGeom>
        </p:spPr>
      </p:pic>
    </p:spTree>
    <p:extLst>
      <p:ext uri="{BB962C8B-B14F-4D97-AF65-F5344CB8AC3E}">
        <p14:creationId xmlns:p14="http://schemas.microsoft.com/office/powerpoint/2010/main" val="1546521641"/>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7FDD79-941D-8768-26D5-121F98C5DC64}"/>
              </a:ext>
            </a:extLst>
          </p:cNvPr>
          <p:cNvSpPr txBox="1"/>
          <p:nvPr/>
        </p:nvSpPr>
        <p:spPr>
          <a:xfrm>
            <a:off x="261256" y="151179"/>
            <a:ext cx="11538857"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All of its missiles were sold to it by Colonel West”: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Missile(x) ∧ Owns(</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Nono</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x) ⇒ Sells(West, x,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Nono</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(9.6)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We will also need to know that missiles are weapons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Missile(x) ⇒ Weapon(x)                                                                                   (9.7)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and </a:t>
            </a:r>
            <a:r>
              <a:rPr lang="en-US" sz="2800" b="1" dirty="0">
                <a:solidFill>
                  <a:srgbClr val="FF0000"/>
                </a:solidFill>
              </a:rPr>
              <a:t>we must know that an enemy of America counts as “hostile</a:t>
            </a:r>
            <a:r>
              <a:rPr lang="en-US" sz="2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Enemy(x, America) ⇒ Hostile(x) .                                                                    (9.8)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b="1" dirty="0">
                <a:solidFill>
                  <a:srgbClr val="FF0000"/>
                </a:solidFill>
              </a:rPr>
              <a:t>West, who is American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 American(West) .                                                                                              (9.9)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a:t>
            </a:r>
            <a:r>
              <a:rPr lang="en-US" sz="2800" b="1" dirty="0">
                <a:solidFill>
                  <a:srgbClr val="FF0000"/>
                </a:solidFill>
              </a:rPr>
              <a:t>The country </a:t>
            </a:r>
            <a:r>
              <a:rPr lang="en-US" sz="2800" b="1" dirty="0" err="1">
                <a:solidFill>
                  <a:srgbClr val="FF0000"/>
                </a:solidFill>
              </a:rPr>
              <a:t>Nono</a:t>
            </a:r>
            <a:r>
              <a:rPr lang="en-US" sz="2800" b="1" dirty="0">
                <a:solidFill>
                  <a:srgbClr val="FF0000"/>
                </a:solidFill>
              </a:rPr>
              <a:t>, an enemy of America </a:t>
            </a:r>
            <a:r>
              <a:rPr lang="en-US" sz="2800" dirty="0">
                <a:solidFill>
                  <a:srgbClr val="FF0000"/>
                </a:solidFill>
              </a:rPr>
              <a:t>...</a:t>
            </a:r>
            <a:r>
              <a:rPr lang="en-US" sz="28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 Enemy(</a:t>
            </a:r>
            <a:r>
              <a:rPr lang="en-US" sz="2800" dirty="0" err="1"/>
              <a:t>Nono</a:t>
            </a:r>
            <a:r>
              <a:rPr lang="en-US" sz="2800" dirty="0"/>
              <a:t>, America) .                                                                                 9.10</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522927"/>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A0E7D4-2C5D-2008-F02B-BC9CD34CF467}"/>
              </a:ext>
            </a:extLst>
          </p:cNvPr>
          <p:cNvSpPr txBox="1"/>
          <p:nvPr/>
        </p:nvSpPr>
        <p:spPr>
          <a:xfrm>
            <a:off x="95794" y="0"/>
            <a:ext cx="11207932" cy="6986528"/>
          </a:xfrm>
          <a:prstGeom prst="rect">
            <a:avLst/>
          </a:prstGeom>
          <a:noFill/>
        </p:spPr>
        <p:txBody>
          <a:bodyPr wrap="square">
            <a:spAutoFit/>
          </a:bodyPr>
          <a:lstStyle/>
          <a:p>
            <a:r>
              <a:rPr lang="en-US" sz="2800" dirty="0"/>
              <a:t>We use our crime problem to illustrate how FOL-FC-ASK works. </a:t>
            </a:r>
          </a:p>
          <a:p>
            <a:endParaRPr lang="en-US" sz="2800" dirty="0"/>
          </a:p>
          <a:p>
            <a:r>
              <a:rPr lang="en-US" sz="2800" dirty="0"/>
              <a:t>The implication sentences are </a:t>
            </a:r>
            <a:r>
              <a:rPr lang="en-US" sz="2800" b="1" dirty="0"/>
              <a:t>(9.3), (9.6), (9.7), and (9.8). </a:t>
            </a:r>
          </a:p>
          <a:p>
            <a:endParaRPr lang="en-US" sz="2800" dirty="0"/>
          </a:p>
          <a:p>
            <a:r>
              <a:rPr lang="en-US" sz="2800" dirty="0"/>
              <a:t>Two iterations are required:</a:t>
            </a:r>
          </a:p>
          <a:p>
            <a:endParaRPr lang="en-US" sz="2800" dirty="0"/>
          </a:p>
          <a:p>
            <a:r>
              <a:rPr lang="en-US" sz="2800" dirty="0"/>
              <a:t>• On the first iteration, rule (9.3) has unsatisfied premises.</a:t>
            </a:r>
          </a:p>
          <a:p>
            <a:r>
              <a:rPr lang="en-US" sz="2800" dirty="0"/>
              <a:t>Rule (9.6) is satisfied with {</a:t>
            </a:r>
            <a:r>
              <a:rPr lang="en-US" sz="2800" b="1" dirty="0"/>
              <a:t>x/M1}, and Sells(West, M1, </a:t>
            </a:r>
            <a:r>
              <a:rPr lang="en-US" sz="2800" b="1" dirty="0" err="1"/>
              <a:t>Nono</a:t>
            </a:r>
            <a:r>
              <a:rPr lang="en-US" sz="2800" b="1" dirty="0"/>
              <a:t>) is added</a:t>
            </a:r>
            <a:r>
              <a:rPr lang="en-US" sz="2800" dirty="0"/>
              <a:t>.</a:t>
            </a:r>
          </a:p>
          <a:p>
            <a:r>
              <a:rPr lang="en-US" sz="2800" dirty="0"/>
              <a:t>Rule (9.7) is satisfied with {</a:t>
            </a:r>
            <a:r>
              <a:rPr lang="en-US" sz="2800" b="1" dirty="0"/>
              <a:t>x/M1}, and Weapon(M1) is added.</a:t>
            </a:r>
          </a:p>
          <a:p>
            <a:r>
              <a:rPr lang="en-US" sz="2800" dirty="0"/>
              <a:t>Rule (9.8) is satisfied with {x</a:t>
            </a:r>
            <a:r>
              <a:rPr lang="en-US" sz="2800" b="1" dirty="0"/>
              <a:t>/</a:t>
            </a:r>
            <a:r>
              <a:rPr lang="en-US" sz="2800" b="1" dirty="0" err="1"/>
              <a:t>Nono</a:t>
            </a:r>
            <a:r>
              <a:rPr lang="en-US" sz="2800" b="1" dirty="0"/>
              <a:t>}, and Hostile(</a:t>
            </a:r>
            <a:r>
              <a:rPr lang="en-US" sz="2800" b="1" dirty="0" err="1"/>
              <a:t>Nono</a:t>
            </a:r>
            <a:r>
              <a:rPr lang="en-US" sz="2800" b="1" dirty="0"/>
              <a:t>) is added.</a:t>
            </a:r>
          </a:p>
          <a:p>
            <a:endParaRPr lang="en-US" sz="2800" b="1" dirty="0"/>
          </a:p>
          <a:p>
            <a:endParaRPr lang="en-US" sz="2800" dirty="0"/>
          </a:p>
          <a:p>
            <a:r>
              <a:rPr lang="en-US" sz="2800" dirty="0"/>
              <a:t>• On the second iteration, rule (9.3) is satisfied with </a:t>
            </a:r>
          </a:p>
          <a:p>
            <a:r>
              <a:rPr lang="en-US" sz="2800" dirty="0"/>
              <a:t>{</a:t>
            </a:r>
            <a:r>
              <a:rPr lang="en-US" sz="2800" b="1" dirty="0"/>
              <a:t>x/West, y/M1, z/</a:t>
            </a:r>
            <a:r>
              <a:rPr lang="en-US" sz="2800" b="1" dirty="0" err="1"/>
              <a:t>Nono</a:t>
            </a:r>
            <a:r>
              <a:rPr lang="en-US" sz="2800" b="1" dirty="0"/>
              <a:t>}, </a:t>
            </a:r>
          </a:p>
          <a:p>
            <a:r>
              <a:rPr lang="en-US" sz="2800" dirty="0"/>
              <a:t>and</a:t>
            </a:r>
          </a:p>
          <a:p>
            <a:r>
              <a:rPr lang="en-US" sz="2800" b="1" dirty="0"/>
              <a:t>Criminal(West) is added</a:t>
            </a:r>
            <a:r>
              <a:rPr lang="en-US" dirty="0"/>
              <a:t>.</a:t>
            </a:r>
            <a:endParaRPr lang="en-IN" dirty="0"/>
          </a:p>
        </p:txBody>
      </p:sp>
    </p:spTree>
    <p:extLst>
      <p:ext uri="{BB962C8B-B14F-4D97-AF65-F5344CB8AC3E}">
        <p14:creationId xmlns:p14="http://schemas.microsoft.com/office/powerpoint/2010/main" val="2752321627"/>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B4FE65-42F9-F7A8-8D6B-BD4E0DFFFA09}"/>
              </a:ext>
            </a:extLst>
          </p:cNvPr>
          <p:cNvPicPr>
            <a:picLocks noChangeAspect="1"/>
          </p:cNvPicPr>
          <p:nvPr/>
        </p:nvPicPr>
        <p:blipFill>
          <a:blip r:embed="rId2"/>
          <a:stretch>
            <a:fillRect/>
          </a:stretch>
        </p:blipFill>
        <p:spPr>
          <a:xfrm>
            <a:off x="1104890" y="0"/>
            <a:ext cx="10599430" cy="2760133"/>
          </a:xfrm>
          <a:prstGeom prst="rect">
            <a:avLst/>
          </a:prstGeom>
        </p:spPr>
      </p:pic>
      <p:pic>
        <p:nvPicPr>
          <p:cNvPr id="5" name="Picture 4">
            <a:extLst>
              <a:ext uri="{FF2B5EF4-FFF2-40B4-BE49-F238E27FC236}">
                <a16:creationId xmlns:a16="http://schemas.microsoft.com/office/drawing/2014/main" id="{C1A5D685-86C7-3B77-3238-2CF3615B242B}"/>
              </a:ext>
            </a:extLst>
          </p:cNvPr>
          <p:cNvPicPr>
            <a:picLocks noChangeAspect="1"/>
          </p:cNvPicPr>
          <p:nvPr/>
        </p:nvPicPr>
        <p:blipFill>
          <a:blip r:embed="rId3"/>
          <a:stretch>
            <a:fillRect/>
          </a:stretch>
        </p:blipFill>
        <p:spPr>
          <a:xfrm>
            <a:off x="577813" y="2991304"/>
            <a:ext cx="11126507" cy="3505380"/>
          </a:xfrm>
          <a:prstGeom prst="rect">
            <a:avLst/>
          </a:prstGeom>
        </p:spPr>
      </p:pic>
    </p:spTree>
    <p:extLst>
      <p:ext uri="{BB962C8B-B14F-4D97-AF65-F5344CB8AC3E}">
        <p14:creationId xmlns:p14="http://schemas.microsoft.com/office/powerpoint/2010/main" val="1619245375"/>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63DCAD-CFBB-178B-B483-7160FB51E84B}"/>
              </a:ext>
            </a:extLst>
          </p:cNvPr>
          <p:cNvPicPr>
            <a:picLocks noChangeAspect="1"/>
          </p:cNvPicPr>
          <p:nvPr/>
        </p:nvPicPr>
        <p:blipFill>
          <a:blip r:embed="rId2"/>
          <a:stretch>
            <a:fillRect/>
          </a:stretch>
        </p:blipFill>
        <p:spPr>
          <a:xfrm>
            <a:off x="425514" y="295253"/>
            <a:ext cx="11435560" cy="6070713"/>
          </a:xfrm>
          <a:prstGeom prst="rect">
            <a:avLst/>
          </a:prstGeom>
        </p:spPr>
      </p:pic>
    </p:spTree>
    <p:extLst>
      <p:ext uri="{BB962C8B-B14F-4D97-AF65-F5344CB8AC3E}">
        <p14:creationId xmlns:p14="http://schemas.microsoft.com/office/powerpoint/2010/main" val="2917501468"/>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2C4878-4E79-FF4C-9EA1-6295CDE2C76F}"/>
              </a:ext>
            </a:extLst>
          </p:cNvPr>
          <p:cNvPicPr>
            <a:picLocks noChangeAspect="1"/>
          </p:cNvPicPr>
          <p:nvPr/>
        </p:nvPicPr>
        <p:blipFill>
          <a:blip r:embed="rId2"/>
          <a:stretch>
            <a:fillRect/>
          </a:stretch>
        </p:blipFill>
        <p:spPr>
          <a:xfrm>
            <a:off x="818606" y="263464"/>
            <a:ext cx="11373393" cy="6355050"/>
          </a:xfrm>
          <a:prstGeom prst="rect">
            <a:avLst/>
          </a:prstGeom>
        </p:spPr>
      </p:pic>
    </p:spTree>
    <p:extLst>
      <p:ext uri="{BB962C8B-B14F-4D97-AF65-F5344CB8AC3E}">
        <p14:creationId xmlns:p14="http://schemas.microsoft.com/office/powerpoint/2010/main" val="2317633031"/>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190B8C-0865-D737-6782-D3429A0C83F8}"/>
              </a:ext>
            </a:extLst>
          </p:cNvPr>
          <p:cNvPicPr>
            <a:picLocks noChangeAspect="1"/>
          </p:cNvPicPr>
          <p:nvPr/>
        </p:nvPicPr>
        <p:blipFill>
          <a:blip r:embed="rId2"/>
          <a:stretch>
            <a:fillRect/>
          </a:stretch>
        </p:blipFill>
        <p:spPr>
          <a:xfrm>
            <a:off x="377346" y="75612"/>
            <a:ext cx="11332053" cy="5901855"/>
          </a:xfrm>
          <a:prstGeom prst="rect">
            <a:avLst/>
          </a:prstGeom>
        </p:spPr>
      </p:pic>
      <p:sp>
        <p:nvSpPr>
          <p:cNvPr id="5" name="TextBox 4">
            <a:extLst>
              <a:ext uri="{FF2B5EF4-FFF2-40B4-BE49-F238E27FC236}">
                <a16:creationId xmlns:a16="http://schemas.microsoft.com/office/drawing/2014/main" id="{08D4139C-C96F-8ED6-42B7-0E6C155A9463}"/>
              </a:ext>
            </a:extLst>
          </p:cNvPr>
          <p:cNvSpPr txBox="1"/>
          <p:nvPr/>
        </p:nvSpPr>
        <p:spPr>
          <a:xfrm>
            <a:off x="156754" y="5977467"/>
            <a:ext cx="11878491" cy="830997"/>
          </a:xfrm>
          <a:prstGeom prst="rect">
            <a:avLst/>
          </a:prstGeom>
          <a:noFill/>
        </p:spPr>
        <p:txBody>
          <a:bodyPr wrap="square">
            <a:spAutoFit/>
          </a:bodyPr>
          <a:lstStyle/>
          <a:p>
            <a:r>
              <a:rPr lang="en-US" sz="2400" b="1" dirty="0"/>
              <a:t>Standardizing apart eliminates overlap of variables,                     </a:t>
            </a:r>
          </a:p>
          <a:p>
            <a:r>
              <a:rPr lang="en-US" sz="2400" b="1" dirty="0"/>
              <a:t>e.g., Knows(</a:t>
            </a:r>
            <a:r>
              <a:rPr lang="en-US" sz="2400" b="1" dirty="0" err="1"/>
              <a:t>John,x</a:t>
            </a:r>
            <a:r>
              <a:rPr lang="en-US" sz="2400" b="1" dirty="0"/>
              <a:t>) Knows(</a:t>
            </a:r>
            <a:r>
              <a:rPr lang="en-US" sz="2400" b="1" dirty="0" err="1"/>
              <a:t>x,OJ</a:t>
            </a:r>
            <a:r>
              <a:rPr lang="en-US" sz="2400" b="1" dirty="0"/>
              <a:t>)                         could be written as Knows(z17,OJ)       </a:t>
            </a:r>
            <a:endParaRPr lang="en-IN" sz="2400" b="1" dirty="0"/>
          </a:p>
        </p:txBody>
      </p:sp>
    </p:spTree>
    <p:extLst>
      <p:ext uri="{BB962C8B-B14F-4D97-AF65-F5344CB8AC3E}">
        <p14:creationId xmlns:p14="http://schemas.microsoft.com/office/powerpoint/2010/main" val="2236329778"/>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744646-8A62-430B-BE11-02CC502160C9}"/>
              </a:ext>
            </a:extLst>
          </p:cNvPr>
          <p:cNvSpPr txBox="1"/>
          <p:nvPr/>
        </p:nvSpPr>
        <p:spPr>
          <a:xfrm>
            <a:off x="67734" y="74136"/>
            <a:ext cx="12124266" cy="10433625"/>
          </a:xfrm>
          <a:prstGeom prst="rect">
            <a:avLst/>
          </a:prstGeom>
          <a:noFill/>
        </p:spPr>
        <p:txBody>
          <a:bodyPr wrap="square">
            <a:spAutoFit/>
          </a:bodyPr>
          <a:lstStyle/>
          <a:p>
            <a:r>
              <a:rPr lang="en-US" sz="2800" dirty="0"/>
              <a:t>Backward Chaining</a:t>
            </a:r>
          </a:p>
          <a:p>
            <a:endParaRPr lang="en-US" sz="2800" dirty="0"/>
          </a:p>
          <a:p>
            <a:r>
              <a:rPr lang="en-US" sz="2800" dirty="0"/>
              <a:t>The second major family of logical inference algorithms uses the backward chaining approach </a:t>
            </a:r>
          </a:p>
          <a:p>
            <a:endParaRPr lang="en-US" sz="2800" dirty="0"/>
          </a:p>
          <a:p>
            <a:r>
              <a:rPr lang="en-US" sz="2800" dirty="0"/>
              <a:t>These algorithms work backward from the goal, chaining through rules to find known facts that support the proof.</a:t>
            </a:r>
          </a:p>
          <a:p>
            <a:endParaRPr lang="en-IN" sz="2800" dirty="0"/>
          </a:p>
          <a:p>
            <a:r>
              <a:rPr lang="en-US" sz="2800" dirty="0"/>
              <a:t>A backward-chaining algorithm shows a backward-chaining algorithm for definite clauses.</a:t>
            </a:r>
          </a:p>
          <a:p>
            <a:endParaRPr lang="en-US" sz="2800" dirty="0"/>
          </a:p>
          <a:p>
            <a:r>
              <a:rPr lang="en-US" sz="2800" dirty="0"/>
              <a:t> FOL-BC-ASK(KB, goal) will be proved if the </a:t>
            </a:r>
            <a:r>
              <a:rPr lang="en-US" sz="2800" b="1" dirty="0"/>
              <a:t>knowledge base contains a clause of the form </a:t>
            </a:r>
            <a:r>
              <a:rPr lang="en-US" sz="2800" b="1" dirty="0" err="1"/>
              <a:t>lhs</a:t>
            </a:r>
            <a:r>
              <a:rPr lang="en-US" sz="2800" b="1" dirty="0"/>
              <a:t> ⇒ goal, where </a:t>
            </a:r>
            <a:r>
              <a:rPr lang="en-US" sz="2800" b="1" dirty="0" err="1"/>
              <a:t>lhs</a:t>
            </a:r>
            <a:r>
              <a:rPr lang="en-US" sz="2800" b="1" dirty="0"/>
              <a:t> (left-hand side) is a list of conjuncts</a:t>
            </a:r>
            <a:r>
              <a:rPr lang="en-US" sz="2800" dirty="0"/>
              <a:t>. </a:t>
            </a:r>
          </a:p>
          <a:p>
            <a:endParaRPr lang="en-US" sz="2800" dirty="0"/>
          </a:p>
          <a:p>
            <a:r>
              <a:rPr lang="en-US" sz="2800" dirty="0"/>
              <a:t>An atomic fact like American(West) is considered as a clause whose </a:t>
            </a:r>
            <a:r>
              <a:rPr lang="en-US" sz="2800" dirty="0" err="1"/>
              <a:t>lhs</a:t>
            </a:r>
            <a:r>
              <a:rPr lang="en-US" sz="2800" dirty="0"/>
              <a:t> is the empty list. </a:t>
            </a:r>
          </a:p>
          <a:p>
            <a:endParaRPr lang="en-US" sz="2800" dirty="0"/>
          </a:p>
          <a:p>
            <a:r>
              <a:rPr lang="en-US" sz="2800" dirty="0"/>
              <a:t>Now a query that contains variables might be proved in multiple ways. </a:t>
            </a:r>
          </a:p>
          <a:p>
            <a:endParaRPr lang="en-US" sz="2800" dirty="0"/>
          </a:p>
          <a:p>
            <a:r>
              <a:rPr lang="en-US" sz="2800" dirty="0"/>
              <a:t>For example, the query Person(x) could be proved with the substitution  {x/John} as well as with {x/Richard}. </a:t>
            </a:r>
          </a:p>
          <a:p>
            <a:endParaRPr lang="en-US" sz="2800" dirty="0"/>
          </a:p>
          <a:p>
            <a:r>
              <a:rPr lang="en-US" sz="2800" dirty="0"/>
              <a:t>So we implement FOL-BC-ASK as a generator— a function that returns multiple times, each time giving one possible result.</a:t>
            </a:r>
          </a:p>
        </p:txBody>
      </p:sp>
    </p:spTree>
    <p:extLst>
      <p:ext uri="{BB962C8B-B14F-4D97-AF65-F5344CB8AC3E}">
        <p14:creationId xmlns:p14="http://schemas.microsoft.com/office/powerpoint/2010/main" val="134947685"/>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5F7933-C92D-4471-B377-8D44D630108E}"/>
              </a:ext>
            </a:extLst>
          </p:cNvPr>
          <p:cNvSpPr txBox="1"/>
          <p:nvPr/>
        </p:nvSpPr>
        <p:spPr>
          <a:xfrm>
            <a:off x="558799" y="1012954"/>
            <a:ext cx="10862733"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Now a query that contains variables might be proved in multiple ways.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example, the query Person(x) could be proved with the substitution  {x/John} as well as with {x/Richard}.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So we implement FOL-BC-ASK as a generator— a function that returns multiple times, each time giving one possible result.</a:t>
            </a:r>
          </a:p>
        </p:txBody>
      </p:sp>
    </p:spTree>
    <p:extLst>
      <p:ext uri="{BB962C8B-B14F-4D97-AF65-F5344CB8AC3E}">
        <p14:creationId xmlns:p14="http://schemas.microsoft.com/office/powerpoint/2010/main" val="2495241917"/>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47DE76-0291-4E32-9AE2-650D9AB7491B}"/>
              </a:ext>
            </a:extLst>
          </p:cNvPr>
          <p:cNvSpPr txBox="1"/>
          <p:nvPr/>
        </p:nvSpPr>
        <p:spPr>
          <a:xfrm>
            <a:off x="143933" y="227674"/>
            <a:ext cx="11650134" cy="5262979"/>
          </a:xfrm>
          <a:prstGeom prst="rect">
            <a:avLst/>
          </a:prstGeom>
          <a:noFill/>
        </p:spPr>
        <p:txBody>
          <a:bodyPr wrap="square">
            <a:spAutoFit/>
          </a:bodyPr>
          <a:lstStyle/>
          <a:p>
            <a:pPr algn="just"/>
            <a:r>
              <a:rPr lang="en-US" sz="2800" dirty="0"/>
              <a:t>Backward chaining is a </a:t>
            </a:r>
            <a:r>
              <a:rPr lang="en-US" sz="2800" b="1" dirty="0"/>
              <a:t>kind of AND/OR search—the OR part because the goal query can be proved by any rule in the knowledge </a:t>
            </a:r>
            <a:r>
              <a:rPr lang="en-US" sz="2800" dirty="0"/>
              <a:t>base, and the AND part because all the conjuncts in the </a:t>
            </a:r>
            <a:r>
              <a:rPr lang="en-US" sz="2800" dirty="0" err="1"/>
              <a:t>lhs</a:t>
            </a:r>
            <a:r>
              <a:rPr lang="en-US" sz="2800" dirty="0"/>
              <a:t> of a clause must be proved.</a:t>
            </a:r>
          </a:p>
          <a:p>
            <a:pPr algn="just"/>
            <a:endParaRPr lang="en-US" sz="2800" dirty="0"/>
          </a:p>
          <a:p>
            <a:pPr algn="just"/>
            <a:r>
              <a:rPr lang="en-US" sz="2800" dirty="0"/>
              <a:t> FOL-BC-OR works by </a:t>
            </a:r>
            <a:r>
              <a:rPr lang="en-US" sz="2800" b="1" dirty="0"/>
              <a:t>fetching all clauses that might unify with the goal</a:t>
            </a:r>
            <a:r>
              <a:rPr lang="en-US" sz="2800" dirty="0"/>
              <a:t>, standardizing the variables in the clause to be brand-new variables, and then</a:t>
            </a:r>
          </a:p>
          <a:p>
            <a:pPr algn="just"/>
            <a:endParaRPr lang="en-US" sz="2800" dirty="0"/>
          </a:p>
          <a:p>
            <a:pPr algn="just"/>
            <a:r>
              <a:rPr lang="en-US" sz="2800" b="1" dirty="0"/>
              <a:t>if the </a:t>
            </a:r>
            <a:r>
              <a:rPr lang="en-US" sz="2800" b="1" dirty="0" err="1"/>
              <a:t>rhs</a:t>
            </a:r>
            <a:r>
              <a:rPr lang="en-US" sz="2800" b="1" dirty="0"/>
              <a:t> of the clause does indeed unify with the goal, proving every conjunct in the </a:t>
            </a:r>
            <a:r>
              <a:rPr lang="en-US" sz="2800" b="1" dirty="0" err="1"/>
              <a:t>lhs</a:t>
            </a:r>
            <a:r>
              <a:rPr lang="en-US" sz="2800" b="1" dirty="0"/>
              <a:t>, using FOL-BC-AND. </a:t>
            </a:r>
          </a:p>
          <a:p>
            <a:pPr algn="just"/>
            <a:endParaRPr lang="en-US" sz="2800" dirty="0"/>
          </a:p>
          <a:p>
            <a:pPr algn="just"/>
            <a:r>
              <a:rPr lang="en-US" sz="2800" dirty="0"/>
              <a:t>That function in turn works by proving each of the conjuncts in turn, keeping track of the accumulated substitution as we go </a:t>
            </a:r>
          </a:p>
        </p:txBody>
      </p:sp>
    </p:spTree>
    <p:extLst>
      <p:ext uri="{BB962C8B-B14F-4D97-AF65-F5344CB8AC3E}">
        <p14:creationId xmlns:p14="http://schemas.microsoft.com/office/powerpoint/2010/main" val="3099478058"/>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B46DF-F05E-AFB9-FAED-F5FB1F235DFA}"/>
              </a:ext>
            </a:extLst>
          </p:cNvPr>
          <p:cNvPicPr>
            <a:picLocks noChangeAspect="1"/>
          </p:cNvPicPr>
          <p:nvPr/>
        </p:nvPicPr>
        <p:blipFill>
          <a:blip r:embed="rId2"/>
          <a:stretch>
            <a:fillRect/>
          </a:stretch>
        </p:blipFill>
        <p:spPr>
          <a:xfrm>
            <a:off x="2199612" y="906256"/>
            <a:ext cx="8141118" cy="3877411"/>
          </a:xfrm>
          <a:prstGeom prst="rect">
            <a:avLst/>
          </a:prstGeom>
        </p:spPr>
      </p:pic>
    </p:spTree>
    <p:extLst>
      <p:ext uri="{BB962C8B-B14F-4D97-AF65-F5344CB8AC3E}">
        <p14:creationId xmlns:p14="http://schemas.microsoft.com/office/powerpoint/2010/main" val="1936336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225913-A871-40C3-9454-F3144CB9A3B0}"/>
              </a:ext>
            </a:extLst>
          </p:cNvPr>
          <p:cNvSpPr txBox="1"/>
          <p:nvPr/>
        </p:nvSpPr>
        <p:spPr>
          <a:xfrm>
            <a:off x="3048000" y="2136339"/>
            <a:ext cx="6096000" cy="2585323"/>
          </a:xfrm>
          <a:prstGeom prst="rect">
            <a:avLst/>
          </a:prstGeom>
          <a:noFill/>
        </p:spPr>
        <p:txBody>
          <a:bodyPr wrap="square">
            <a:spAutoFit/>
          </a:bodyPr>
          <a:lstStyle/>
          <a:p>
            <a:r>
              <a:rPr lang="en-US" dirty="0"/>
              <a:t>The female </a:t>
            </a:r>
            <a:r>
              <a:rPr lang="en-US" dirty="0" err="1"/>
              <a:t>sphex</a:t>
            </a:r>
            <a:r>
              <a:rPr lang="en-US" dirty="0"/>
              <a:t> will dig a burrow, go out and sting a caterpillar and drag it to the burrow, enter the burrow again to check all is well, drag the caterpillar inside, and lay its eggs. The caterpillar serves as a food source when the eggs hatch. So far so good, but if an entomologist moves the caterpillar a few inches away while the </a:t>
            </a:r>
            <a:r>
              <a:rPr lang="en-US" dirty="0" err="1"/>
              <a:t>sphex</a:t>
            </a:r>
            <a:r>
              <a:rPr lang="en-US" dirty="0"/>
              <a:t> is doing the check, it will revert to the “drag” step of its plan and will continue the plan without modification, even after dozens of caterpillar-moving interventions</a:t>
            </a:r>
            <a:endParaRPr lang="en-IN" dirty="0"/>
          </a:p>
        </p:txBody>
      </p:sp>
    </p:spTree>
    <p:extLst>
      <p:ext uri="{BB962C8B-B14F-4D97-AF65-F5344CB8AC3E}">
        <p14:creationId xmlns:p14="http://schemas.microsoft.com/office/powerpoint/2010/main" val="2766091049"/>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2CC569-8FFB-ABEC-CDB2-6B62603C3797}"/>
              </a:ext>
            </a:extLst>
          </p:cNvPr>
          <p:cNvPicPr>
            <a:picLocks noChangeAspect="1"/>
          </p:cNvPicPr>
          <p:nvPr/>
        </p:nvPicPr>
        <p:blipFill>
          <a:blip r:embed="rId2"/>
          <a:stretch>
            <a:fillRect/>
          </a:stretch>
        </p:blipFill>
        <p:spPr>
          <a:xfrm>
            <a:off x="852681" y="77276"/>
            <a:ext cx="8344329" cy="4398930"/>
          </a:xfrm>
          <a:prstGeom prst="rect">
            <a:avLst/>
          </a:prstGeom>
        </p:spPr>
      </p:pic>
      <p:pic>
        <p:nvPicPr>
          <p:cNvPr id="5" name="Picture 4">
            <a:extLst>
              <a:ext uri="{FF2B5EF4-FFF2-40B4-BE49-F238E27FC236}">
                <a16:creationId xmlns:a16="http://schemas.microsoft.com/office/drawing/2014/main" id="{61A08E87-788B-548E-F244-8DD5506DEF62}"/>
              </a:ext>
            </a:extLst>
          </p:cNvPr>
          <p:cNvPicPr>
            <a:picLocks noChangeAspect="1"/>
          </p:cNvPicPr>
          <p:nvPr/>
        </p:nvPicPr>
        <p:blipFill>
          <a:blip r:embed="rId3"/>
          <a:stretch>
            <a:fillRect/>
          </a:stretch>
        </p:blipFill>
        <p:spPr>
          <a:xfrm>
            <a:off x="336549" y="3959158"/>
            <a:ext cx="7112366" cy="2597283"/>
          </a:xfrm>
          <a:prstGeom prst="rect">
            <a:avLst/>
          </a:prstGeom>
        </p:spPr>
      </p:pic>
    </p:spTree>
    <p:extLst>
      <p:ext uri="{BB962C8B-B14F-4D97-AF65-F5344CB8AC3E}">
        <p14:creationId xmlns:p14="http://schemas.microsoft.com/office/powerpoint/2010/main" val="2199139510"/>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3FCDAF-1991-1EFB-1E6B-C900078D3F16}"/>
              </a:ext>
            </a:extLst>
          </p:cNvPr>
          <p:cNvPicPr>
            <a:picLocks noChangeAspect="1"/>
          </p:cNvPicPr>
          <p:nvPr/>
        </p:nvPicPr>
        <p:blipFill>
          <a:blip r:embed="rId2"/>
          <a:stretch>
            <a:fillRect/>
          </a:stretch>
        </p:blipFill>
        <p:spPr>
          <a:xfrm>
            <a:off x="0" y="0"/>
            <a:ext cx="7741048" cy="3511730"/>
          </a:xfrm>
          <a:prstGeom prst="rect">
            <a:avLst/>
          </a:prstGeom>
        </p:spPr>
      </p:pic>
      <p:pic>
        <p:nvPicPr>
          <p:cNvPr id="5" name="Picture 4">
            <a:extLst>
              <a:ext uri="{FF2B5EF4-FFF2-40B4-BE49-F238E27FC236}">
                <a16:creationId xmlns:a16="http://schemas.microsoft.com/office/drawing/2014/main" id="{F6C7B073-B5F1-0843-5281-E3041FCCAF47}"/>
              </a:ext>
            </a:extLst>
          </p:cNvPr>
          <p:cNvPicPr>
            <a:picLocks noChangeAspect="1"/>
          </p:cNvPicPr>
          <p:nvPr/>
        </p:nvPicPr>
        <p:blipFill>
          <a:blip r:embed="rId3"/>
          <a:stretch>
            <a:fillRect/>
          </a:stretch>
        </p:blipFill>
        <p:spPr>
          <a:xfrm>
            <a:off x="4123683" y="2948562"/>
            <a:ext cx="7340977" cy="4095961"/>
          </a:xfrm>
          <a:prstGeom prst="rect">
            <a:avLst/>
          </a:prstGeom>
        </p:spPr>
      </p:pic>
    </p:spTree>
    <p:extLst>
      <p:ext uri="{BB962C8B-B14F-4D97-AF65-F5344CB8AC3E}">
        <p14:creationId xmlns:p14="http://schemas.microsoft.com/office/powerpoint/2010/main" val="1182433241"/>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3569AC-2315-5292-81CF-8E7F91597259}"/>
              </a:ext>
            </a:extLst>
          </p:cNvPr>
          <p:cNvPicPr>
            <a:picLocks noChangeAspect="1"/>
          </p:cNvPicPr>
          <p:nvPr/>
        </p:nvPicPr>
        <p:blipFill>
          <a:blip r:embed="rId2"/>
          <a:stretch>
            <a:fillRect/>
          </a:stretch>
        </p:blipFill>
        <p:spPr>
          <a:xfrm>
            <a:off x="-1" y="-89356"/>
            <a:ext cx="8426257" cy="3657788"/>
          </a:xfrm>
          <a:prstGeom prst="rect">
            <a:avLst/>
          </a:prstGeom>
        </p:spPr>
      </p:pic>
      <p:pic>
        <p:nvPicPr>
          <p:cNvPr id="5" name="Picture 4">
            <a:extLst>
              <a:ext uri="{FF2B5EF4-FFF2-40B4-BE49-F238E27FC236}">
                <a16:creationId xmlns:a16="http://schemas.microsoft.com/office/drawing/2014/main" id="{9D7CE4C7-A36A-1B60-A0DD-58377CCCEB1C}"/>
              </a:ext>
            </a:extLst>
          </p:cNvPr>
          <p:cNvPicPr>
            <a:picLocks noChangeAspect="1"/>
          </p:cNvPicPr>
          <p:nvPr/>
        </p:nvPicPr>
        <p:blipFill>
          <a:blip r:embed="rId3"/>
          <a:stretch>
            <a:fillRect/>
          </a:stretch>
        </p:blipFill>
        <p:spPr>
          <a:xfrm>
            <a:off x="4004318" y="3236383"/>
            <a:ext cx="8103016" cy="3549832"/>
          </a:xfrm>
          <a:prstGeom prst="rect">
            <a:avLst/>
          </a:prstGeom>
        </p:spPr>
      </p:pic>
    </p:spTree>
    <p:extLst>
      <p:ext uri="{BB962C8B-B14F-4D97-AF65-F5344CB8AC3E}">
        <p14:creationId xmlns:p14="http://schemas.microsoft.com/office/powerpoint/2010/main" val="1300333614"/>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4D3FDD-2C4F-7953-FC96-797B9E04CBFE}"/>
              </a:ext>
            </a:extLst>
          </p:cNvPr>
          <p:cNvPicPr>
            <a:picLocks noChangeAspect="1"/>
          </p:cNvPicPr>
          <p:nvPr/>
        </p:nvPicPr>
        <p:blipFill>
          <a:blip r:embed="rId2"/>
          <a:stretch>
            <a:fillRect/>
          </a:stretch>
        </p:blipFill>
        <p:spPr>
          <a:xfrm>
            <a:off x="2377884" y="1644558"/>
            <a:ext cx="7436232" cy="3568883"/>
          </a:xfrm>
          <a:prstGeom prst="rect">
            <a:avLst/>
          </a:prstGeom>
        </p:spPr>
      </p:pic>
    </p:spTree>
    <p:extLst>
      <p:ext uri="{BB962C8B-B14F-4D97-AF65-F5344CB8AC3E}">
        <p14:creationId xmlns:p14="http://schemas.microsoft.com/office/powerpoint/2010/main" val="1784833353"/>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EAC573-19AC-B97B-F0E8-3841CB14A996}"/>
              </a:ext>
            </a:extLst>
          </p:cNvPr>
          <p:cNvPicPr>
            <a:picLocks noChangeAspect="1"/>
          </p:cNvPicPr>
          <p:nvPr/>
        </p:nvPicPr>
        <p:blipFill>
          <a:blip r:embed="rId2"/>
          <a:stretch>
            <a:fillRect/>
          </a:stretch>
        </p:blipFill>
        <p:spPr>
          <a:xfrm>
            <a:off x="1987339" y="1034927"/>
            <a:ext cx="8217322" cy="4788146"/>
          </a:xfrm>
          <a:prstGeom prst="rect">
            <a:avLst/>
          </a:prstGeom>
        </p:spPr>
      </p:pic>
    </p:spTree>
    <p:extLst>
      <p:ext uri="{BB962C8B-B14F-4D97-AF65-F5344CB8AC3E}">
        <p14:creationId xmlns:p14="http://schemas.microsoft.com/office/powerpoint/2010/main" val="1830339517"/>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F5799F-3ECD-4209-AE26-6263E049A9E1}"/>
              </a:ext>
            </a:extLst>
          </p:cNvPr>
          <p:cNvSpPr txBox="1"/>
          <p:nvPr/>
        </p:nvSpPr>
        <p:spPr>
          <a:xfrm>
            <a:off x="67733" y="161837"/>
            <a:ext cx="12124267" cy="65556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Quantifying uncertainty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Acting under uncertainty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Agents may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need to handle uncertainty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whether due to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partial observability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nondeterminism, or a combination of the two.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 agent may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never know for certain what state it’s in or where it will end up after a sequence of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Problem-solving agents and logical agents designed to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handle uncertainty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by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keeping track of a belief state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representation of 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set of all possible world states that it might be in—and generating a contingency plan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handles every possible eventuality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its sensors may report during execution.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732690"/>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F46FEB-ED9D-439B-BBAE-2914E3A7B49E}"/>
              </a:ext>
            </a:extLst>
          </p:cNvPr>
          <p:cNvSpPr txBox="1"/>
          <p:nvPr/>
        </p:nvSpPr>
        <p:spPr>
          <a:xfrm>
            <a:off x="0" y="0"/>
            <a:ext cx="11938000"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Despite its many virtues, however, this approach has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significant drawbacks when taken literally as a recipe for creating agent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When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interpreting partial sensor information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 logical agent must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consider every logically possible explanation for the observations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no matter how unlikely. This leads to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impossible large and complex belief-state representations.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correct contingent plan that handles every eventuality can grow arbitrarily large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must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consider arbitrarily unlikely contingencies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Sometimes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there is no plan that is guaranteed to achieve the goal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yet the agent must act.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It must have some way to compare the merits of plans that are not guaranteed.</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566485"/>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6B9DEF-615F-4DC2-8039-3534D15DF4C2}"/>
              </a:ext>
            </a:extLst>
          </p:cNvPr>
          <p:cNvSpPr txBox="1"/>
          <p:nvPr/>
        </p:nvSpPr>
        <p:spPr>
          <a:xfrm>
            <a:off x="110066" y="0"/>
            <a:ext cx="12081933" cy="63709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Suppose, for example, that an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automated taxi has the goal of delivering a passenger to the airport on time.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agent forms a plan, A90, that involves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leaving home 90 minutes before the flight departs and driving at a reasonable speed.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Even though the airport is only about 5 miles away,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 logical taxi agent will not be able to conclude with certainty that “Plan A90 will get us to the airport in time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Instead, it reaches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weaker conclusion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“Plan A90 will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get us to the airport in time, as long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as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car doesn’t break down or run out of gas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don’t get into an accident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there are no accidents on the bridge, and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plane doesn’t leave early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no meteorite hits the car, and ... .”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None of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these conditions can be deduced for sure, so the plan’s success cannot be inferred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This is the qualification problem</a:t>
            </a:r>
            <a:endParaRPr kumimoji="0" lang="en-IN"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404016"/>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89B7D1-B1F4-45DD-8A30-B39665125039}"/>
              </a:ext>
            </a:extLst>
          </p:cNvPr>
          <p:cNvSpPr txBox="1"/>
          <p:nvPr/>
        </p:nvSpPr>
        <p:spPr>
          <a:xfrm>
            <a:off x="0" y="0"/>
            <a:ext cx="12014200" cy="69865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Summarizing uncertainty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Let’s consider an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example of uncertain reasoning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diagnosing a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dental patient’s toothache.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Diagnosis—whether for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medicine, automobile repair, or whatever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—almost always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involves uncertainty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Let us try to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write rules for dental diagnosis using propositional logic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so that we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can see how the logical approach breaks down.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Consider the following simple rule: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Toothache ⇒ Cavity .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problem is that this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rule is wrong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Not all patients with toothaches have cavities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some of them have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gum disease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 abscess, or one of several other problems: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Toothache ⇒ Cavity ∨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GumProblem</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 Abscess ...</a:t>
            </a:r>
          </a:p>
        </p:txBody>
      </p:sp>
    </p:spTree>
    <p:extLst>
      <p:ext uri="{BB962C8B-B14F-4D97-AF65-F5344CB8AC3E}">
        <p14:creationId xmlns:p14="http://schemas.microsoft.com/office/powerpoint/2010/main" val="56204188"/>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66064D-993F-4349-B9C2-DBC6332716CF}"/>
              </a:ext>
            </a:extLst>
          </p:cNvPr>
          <p:cNvSpPr txBox="1"/>
          <p:nvPr/>
        </p:nvSpPr>
        <p:spPr>
          <a:xfrm>
            <a:off x="0" y="0"/>
            <a:ext cx="12192000" cy="67403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Unfortunately,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 order to make the rule true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we have to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add an almost unlimited list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possible problems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We could try turning the rule into a causal rule: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Cavity ⇒ Toothache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But this rule is not right either; not all cavities cause pain.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only way to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fix the rule is to make it logically exhaustive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augment the left-hand side with all the qualifications required for a cavity to cause a toothache.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rying to use logic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cope with a domain like medical diagnosis thus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fails for three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mai</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reasons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Laziness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It is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too much work to list the complete set of antecedents or consequents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needed to ensure an exceptionless rule and too hard to use such rules.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Theoretical ignorance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Medical science has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 complete theory for the domain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Practical ignorance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Even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if we know all the rules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we might be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uncertain about a particular patient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because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not all the necessary tests have been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or can be run.</a:t>
            </a:r>
          </a:p>
        </p:txBody>
      </p:sp>
    </p:spTree>
    <p:extLst>
      <p:ext uri="{BB962C8B-B14F-4D97-AF65-F5344CB8AC3E}">
        <p14:creationId xmlns:p14="http://schemas.microsoft.com/office/powerpoint/2010/main" val="10019537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7F5817-F254-FD96-2670-5B62FD2A87E7}"/>
              </a:ext>
            </a:extLst>
          </p:cNvPr>
          <p:cNvSpPr txBox="1"/>
          <p:nvPr/>
        </p:nvSpPr>
        <p:spPr>
          <a:xfrm>
            <a:off x="-139338" y="653033"/>
            <a:ext cx="6096000" cy="1077218"/>
          </a:xfrm>
          <a:prstGeom prst="rect">
            <a:avLst/>
          </a:prstGeom>
          <a:noFill/>
        </p:spPr>
        <p:txBody>
          <a:bodyPr wrap="square">
            <a:spAutoFit/>
          </a:bodyPr>
          <a:lstStyle/>
          <a:p>
            <a:pPr algn="ctr" rtl="0">
              <a:spcBef>
                <a:spcPts val="0"/>
              </a:spcBef>
              <a:spcAft>
                <a:spcPts val="0"/>
              </a:spcAft>
            </a:pPr>
            <a:r>
              <a:rPr lang="en-IN" sz="2800" dirty="0">
                <a:solidFill>
                  <a:srgbClr val="000000"/>
                </a:solidFill>
                <a:latin typeface="Calibri" panose="020F0502020204030204" pitchFamily="34" charset="0"/>
              </a:rPr>
              <a:t>Importance of autonomy</a:t>
            </a:r>
          </a:p>
          <a:p>
            <a:br>
              <a:rPr lang="en-IN" dirty="0"/>
            </a:br>
            <a:endParaRPr lang="en-IN" dirty="0"/>
          </a:p>
        </p:txBody>
      </p:sp>
      <p:sp>
        <p:nvSpPr>
          <p:cNvPr id="5" name="TextBox 4">
            <a:extLst>
              <a:ext uri="{FF2B5EF4-FFF2-40B4-BE49-F238E27FC236}">
                <a16:creationId xmlns:a16="http://schemas.microsoft.com/office/drawing/2014/main" id="{8C55BB72-8F9F-68F3-92C5-88C1FB971874}"/>
              </a:ext>
            </a:extLst>
          </p:cNvPr>
          <p:cNvSpPr txBox="1"/>
          <p:nvPr/>
        </p:nvSpPr>
        <p:spPr>
          <a:xfrm>
            <a:off x="243840" y="1210300"/>
            <a:ext cx="11277600" cy="5647700"/>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2800" dirty="0">
                <a:solidFill>
                  <a:srgbClr val="000000"/>
                </a:solidFill>
                <a:latin typeface="Calibri" panose="020F0502020204030204" pitchFamily="34" charset="0"/>
              </a:rPr>
              <a:t>I</a:t>
            </a:r>
            <a:r>
              <a:rPr lang="en-US" sz="2800" b="0" i="0" u="none" strike="noStrike" dirty="0">
                <a:solidFill>
                  <a:srgbClr val="000000"/>
                </a:solidFill>
                <a:effectLst/>
                <a:latin typeface="Calibri" panose="020F0502020204030204" pitchFamily="34" charset="0"/>
              </a:rPr>
              <a:t>f an agent relies on the prior knowledge of its designer rather than on its own percepts, we say that the </a:t>
            </a:r>
            <a:r>
              <a:rPr lang="en-US" sz="2800" b="1" i="0" u="none" strike="noStrike" dirty="0">
                <a:solidFill>
                  <a:srgbClr val="000000"/>
                </a:solidFill>
                <a:effectLst/>
                <a:latin typeface="Calibri" panose="020F0502020204030204" pitchFamily="34" charset="0"/>
              </a:rPr>
              <a:t>agent lacks autonomy. </a:t>
            </a:r>
          </a:p>
          <a:p>
            <a:pPr rtl="0" fontAlgn="base">
              <a:spcBef>
                <a:spcPts val="0"/>
              </a:spcBef>
              <a:spcAft>
                <a:spcPts val="0"/>
              </a:spcAft>
              <a:buFont typeface="Arial" panose="020B0604020202020204" pitchFamily="34" charset="0"/>
              <a:buChar char="•"/>
            </a:pPr>
            <a:endParaRPr lang="en-US" sz="2800" b="0" i="0" u="none" strike="noStrike" dirty="0">
              <a:solidFill>
                <a:srgbClr val="000000"/>
              </a:solidFill>
              <a:effectLst/>
              <a:latin typeface="Arial" panose="020B0604020202020204" pitchFamily="34" charset="0"/>
            </a:endParaRPr>
          </a:p>
          <a:p>
            <a:pPr rtl="0" fontAlgn="base">
              <a:spcBef>
                <a:spcPts val="600"/>
              </a:spcBef>
              <a:spcAft>
                <a:spcPts val="0"/>
              </a:spcAft>
              <a:buFont typeface="Arial" panose="020B0604020202020204" pitchFamily="34" charset="0"/>
              <a:buChar char="•"/>
            </a:pPr>
            <a:r>
              <a:rPr lang="en-US" sz="2800" b="1" i="0" u="none" strike="noStrike" dirty="0">
                <a:solidFill>
                  <a:srgbClr val="000000"/>
                </a:solidFill>
                <a:effectLst/>
                <a:latin typeface="Calibri" panose="020F0502020204030204" pitchFamily="34" charset="0"/>
              </a:rPr>
              <a:t>A rational agent should be </a:t>
            </a:r>
            <a:r>
              <a:rPr lang="en-US" sz="2800" b="0" i="0" u="none" strike="noStrike" dirty="0">
                <a:solidFill>
                  <a:srgbClr val="000000"/>
                </a:solidFill>
                <a:effectLst/>
                <a:latin typeface="Calibri" panose="020F0502020204030204" pitchFamily="34" charset="0"/>
              </a:rPr>
              <a:t>autonomous—it should </a:t>
            </a:r>
            <a:r>
              <a:rPr lang="en-US" sz="2800" b="1" i="0" u="none" strike="noStrike" dirty="0">
                <a:solidFill>
                  <a:srgbClr val="000000"/>
                </a:solidFill>
                <a:effectLst/>
                <a:latin typeface="Calibri" panose="020F0502020204030204" pitchFamily="34" charset="0"/>
              </a:rPr>
              <a:t>learn what it can to compensate for partial or incorrect prior knowledge.</a:t>
            </a:r>
          </a:p>
          <a:p>
            <a:pPr rtl="0" fontAlgn="base">
              <a:spcBef>
                <a:spcPts val="600"/>
              </a:spcBef>
              <a:spcAft>
                <a:spcPts val="0"/>
              </a:spcAft>
              <a:buFont typeface="Arial" panose="020B0604020202020204" pitchFamily="34" charset="0"/>
              <a:buChar char="•"/>
            </a:pPr>
            <a:endParaRPr lang="en-US" sz="2800" b="1" i="0" u="none" strike="noStrike" dirty="0">
              <a:solidFill>
                <a:srgbClr val="000000"/>
              </a:solidFill>
              <a:effectLst/>
              <a:latin typeface="Calibri" panose="020F0502020204030204" pitchFamily="34" charset="0"/>
            </a:endParaRPr>
          </a:p>
          <a:p>
            <a:pPr rtl="0" fontAlgn="base">
              <a:spcBef>
                <a:spcPts val="600"/>
              </a:spcBef>
              <a:spcAft>
                <a:spcPts val="0"/>
              </a:spcAft>
              <a:buFont typeface="Arial" panose="020B0604020202020204" pitchFamily="34" charset="0"/>
              <a:buChar char="•"/>
            </a:pPr>
            <a:r>
              <a:rPr lang="en-US" sz="2800" dirty="0"/>
              <a:t>a </a:t>
            </a:r>
            <a:r>
              <a:rPr lang="en-US" sz="2800" b="1" dirty="0"/>
              <a:t>vacuum-cleaning agent that learns to foresee where and when additional dirt will appear will do better than one that does not. </a:t>
            </a:r>
          </a:p>
          <a:p>
            <a:pPr rtl="0" fontAlgn="base">
              <a:spcBef>
                <a:spcPts val="600"/>
              </a:spcBef>
              <a:spcAft>
                <a:spcPts val="0"/>
              </a:spcAft>
              <a:buFont typeface="Arial" panose="020B0604020202020204" pitchFamily="34" charset="0"/>
              <a:buChar char="•"/>
            </a:pPr>
            <a:endParaRPr lang="en-US" sz="2800" b="1" dirty="0"/>
          </a:p>
          <a:p>
            <a:pPr algn="just" rtl="0" fontAlgn="base">
              <a:spcBef>
                <a:spcPts val="600"/>
              </a:spcBef>
              <a:spcAft>
                <a:spcPts val="0"/>
              </a:spcAft>
              <a:buFont typeface="Arial" panose="020B0604020202020204" pitchFamily="34" charset="0"/>
              <a:buChar char="•"/>
            </a:pPr>
            <a:r>
              <a:rPr lang="en-US" sz="2800" dirty="0"/>
              <a:t>As a practical matter, one seldom </a:t>
            </a:r>
            <a:r>
              <a:rPr lang="en-US" sz="2800" b="1" dirty="0"/>
              <a:t>requires complete autonomy from the start: when the agent has had little or no experience, it would have to act randomly unless the designer gave some assistance</a:t>
            </a:r>
            <a:r>
              <a:rPr lang="en-US" sz="2800" dirty="0"/>
              <a:t>.</a:t>
            </a:r>
            <a:endParaRPr lang="en-US" sz="2800" b="1"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627105965"/>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F8FF91-E9F4-A393-6159-4AF987C7494F}"/>
              </a:ext>
            </a:extLst>
          </p:cNvPr>
          <p:cNvSpPr txBox="1"/>
          <p:nvPr/>
        </p:nvSpPr>
        <p:spPr>
          <a:xfrm>
            <a:off x="0" y="0"/>
            <a:ext cx="12192000" cy="61247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connection between toothaches and cavities is just not a logical consequence in either direction.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agent’s knowledge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can at best provide only a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degree of belief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in the relevant sentences.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Our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main tool for dealing with degrees of belief is probability theory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Probability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provides a way of summarizing the uncertainty that comes from our laziness and ignorance, thereby solving the qualification problem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might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not know for sure what afflicts a particular patient, but we believe that there is, say, an 80% chance—that is, a probability of 0.8—that the patient who has a toothache has a cavity</a:t>
            </a:r>
          </a:p>
        </p:txBody>
      </p:sp>
    </p:spTree>
    <p:extLst>
      <p:ext uri="{BB962C8B-B14F-4D97-AF65-F5344CB8AC3E}">
        <p14:creationId xmlns:p14="http://schemas.microsoft.com/office/powerpoint/2010/main" val="1117466294"/>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476B90-5AA4-37D8-C8E6-0FF979FEC4F2}"/>
              </a:ext>
            </a:extLst>
          </p:cNvPr>
          <p:cNvSpPr txBox="1"/>
          <p:nvPr/>
        </p:nvSpPr>
        <p:spPr>
          <a:xfrm>
            <a:off x="0" y="0"/>
            <a:ext cx="12192000" cy="6370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Basic Probability Notation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For our agent to represent and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use probabilistic information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need a formal language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Like logical assertions,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probabilistic assertions are about possible worlds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Whereas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logical assertions say which possible worlds are strictly ruled out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(all those in which the assertion is false),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probabilistic assertions talk about how probable the various worlds are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probability theory,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set of all possible worlds is called the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sample space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possible worlds are mutually exclusive and exhaustive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For example,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if we are about to roll two (distinguishable) dice, there are 36 possible worlds to consider: (1,1), (1,2), ..., (6,6).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Greek letter Ω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(uppercase omega) is used to refer to the sample space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ω (lowercase omega</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refers to elements of the space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that is,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particular possible worlds</a:t>
            </a:r>
            <a:endParaRPr kumimoji="0" lang="en-IN"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696122"/>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089028-8978-9601-DD67-8D09F738AF3A}"/>
              </a:ext>
            </a:extLst>
          </p:cNvPr>
          <p:cNvSpPr txBox="1"/>
          <p:nvPr/>
        </p:nvSpPr>
        <p:spPr>
          <a:xfrm>
            <a:off x="150282" y="324619"/>
            <a:ext cx="11747864"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 A fully specified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probability model associates a numerical probability P(ω) with each possible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basic axioms of probability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theory say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every possible world has a probability between 0 and 1</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that the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total probability of the set of possible worlds is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2F95026-07D9-22B8-39E0-509F97681A5A}"/>
              </a:ext>
            </a:extLst>
          </p:cNvPr>
          <p:cNvPicPr>
            <a:picLocks noChangeAspect="1"/>
          </p:cNvPicPr>
          <p:nvPr/>
        </p:nvPicPr>
        <p:blipFill>
          <a:blip r:embed="rId2"/>
          <a:stretch>
            <a:fillRect/>
          </a:stretch>
        </p:blipFill>
        <p:spPr>
          <a:xfrm>
            <a:off x="2361257" y="4196722"/>
            <a:ext cx="6597989" cy="1506232"/>
          </a:xfrm>
          <a:prstGeom prst="rect">
            <a:avLst/>
          </a:prstGeom>
        </p:spPr>
      </p:pic>
    </p:spTree>
    <p:extLst>
      <p:ext uri="{BB962C8B-B14F-4D97-AF65-F5344CB8AC3E}">
        <p14:creationId xmlns:p14="http://schemas.microsoft.com/office/powerpoint/2010/main" val="1938876469"/>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EBACC4-7371-0D63-E668-29D226B76483}"/>
              </a:ext>
            </a:extLst>
          </p:cNvPr>
          <p:cNvSpPr txBox="1"/>
          <p:nvPr/>
        </p:nvSpPr>
        <p:spPr>
          <a:xfrm>
            <a:off x="235131" y="226818"/>
            <a:ext cx="11826240" cy="62786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Probabilistic assertions and queries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are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not usually about particular possible worlds, but about sets of them.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example,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we might be interested in the cases where the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two dice add up to 11</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the cases where doubles are rolled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so 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probability theory,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these sets are called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events</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AI,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sets are always described by propositions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a formal language.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For each proposition, the corresponding set contains just those possible worlds in which the proposition holds.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probability associated with a proposition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is defined to be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sum of the probabilities of the worlds in which it holds: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8AC4176-5FD1-E5C0-C1FA-FB2B0FF1DF9A}"/>
              </a:ext>
            </a:extLst>
          </p:cNvPr>
          <p:cNvPicPr>
            <a:picLocks noChangeAspect="1"/>
          </p:cNvPicPr>
          <p:nvPr/>
        </p:nvPicPr>
        <p:blipFill>
          <a:blip r:embed="rId2"/>
          <a:stretch>
            <a:fillRect/>
          </a:stretch>
        </p:blipFill>
        <p:spPr>
          <a:xfrm>
            <a:off x="5468486" y="5526746"/>
            <a:ext cx="5524784" cy="1258389"/>
          </a:xfrm>
          <a:prstGeom prst="rect">
            <a:avLst/>
          </a:prstGeom>
        </p:spPr>
      </p:pic>
    </p:spTree>
    <p:extLst>
      <p:ext uri="{BB962C8B-B14F-4D97-AF65-F5344CB8AC3E}">
        <p14:creationId xmlns:p14="http://schemas.microsoft.com/office/powerpoint/2010/main" val="3821731720"/>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87C707-0545-5450-E3DC-D337A3129CC2}"/>
              </a:ext>
            </a:extLst>
          </p:cNvPr>
          <p:cNvSpPr txBox="1"/>
          <p:nvPr/>
        </p:nvSpPr>
        <p:spPr>
          <a:xfrm>
            <a:off x="226423" y="365649"/>
            <a:ext cx="11739154"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example,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 When rolling fair dice, we have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P(Total = 11) = P((5, 6)) + P((6, 5)) = 1/36 + 1/36 = 1/18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2. the dice conspire to produce the same number  P(doubles)=1/4 </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559453"/>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3CC61D-1DBF-3A9D-D90D-EAA58BD0C5DF}"/>
              </a:ext>
            </a:extLst>
          </p:cNvPr>
          <p:cNvSpPr txBox="1"/>
          <p:nvPr/>
        </p:nvSpPr>
        <p:spPr>
          <a:xfrm>
            <a:off x="17417" y="0"/>
            <a:ext cx="12174583" cy="74174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 Probabilities such as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P(Total = 11) and P(doubles) are called unconditional or prior probabilities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they refer to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degrees of belief in propositions in the absence of any other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Most of the time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however,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we have some information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usually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called evidence, that has already been revealed.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For example,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the first die may already be showing a 5 and we are waiting with for the other one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tos</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top spinning.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that case, we are 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nterested not in the unconditional probability of rolling doubles, but the conditional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or posterior probability of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rolling doubles given that the first die is a 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This probability is written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P(doubles | Die1 = 5), where the “ | ” is pronounced “given.”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157670"/>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C95BBD-7A32-A785-D6D8-2496200779CE}"/>
              </a:ext>
            </a:extLst>
          </p:cNvPr>
          <p:cNvSpPr txBox="1"/>
          <p:nvPr/>
        </p:nvSpPr>
        <p:spPr>
          <a:xfrm>
            <a:off x="0" y="155804"/>
            <a:ext cx="11982994" cy="64017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Similarly, if I am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going to the dentist for a regular checkup, the probability P(cavity)=0.2 might be of interest;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but if I go to the dentist because I have a toothache, it’s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P(cavity |toothache)=0.6 that matters.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If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we had the further information that the dentist found no cavities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we definitely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would not want to conclude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cavity is true with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probability 0.6</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instead we need to 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cavity|toothache</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 ¬cavity)=0.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931753"/>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768EB-FF2E-877A-B6B9-488D5DC580CE}"/>
              </a:ext>
            </a:extLst>
          </p:cNvPr>
          <p:cNvPicPr>
            <a:picLocks noChangeAspect="1"/>
          </p:cNvPicPr>
          <p:nvPr/>
        </p:nvPicPr>
        <p:blipFill>
          <a:blip r:embed="rId2"/>
          <a:stretch>
            <a:fillRect/>
          </a:stretch>
        </p:blipFill>
        <p:spPr>
          <a:xfrm>
            <a:off x="61434" y="104504"/>
            <a:ext cx="11947685" cy="4711336"/>
          </a:xfrm>
          <a:prstGeom prst="rect">
            <a:avLst/>
          </a:prstGeom>
        </p:spPr>
      </p:pic>
      <p:sp>
        <p:nvSpPr>
          <p:cNvPr id="5" name="TextBox 4">
            <a:extLst>
              <a:ext uri="{FF2B5EF4-FFF2-40B4-BE49-F238E27FC236}">
                <a16:creationId xmlns:a16="http://schemas.microsoft.com/office/drawing/2014/main" id="{61357E54-6A80-1A03-DAE3-483175CDFD99}"/>
              </a:ext>
            </a:extLst>
          </p:cNvPr>
          <p:cNvSpPr txBox="1"/>
          <p:nvPr/>
        </p:nvSpPr>
        <p:spPr>
          <a:xfrm>
            <a:off x="128464" y="4808010"/>
            <a:ext cx="1188065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definition of conditional probability, Equation (13.3), can be written in a different form called 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product rule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P(a ∧ b) = P(a | b)P(b</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product rule is perhaps easier to remember: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 comes from the fact that,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for a and b to be true, we need b to be true, and we also need a to be true given b</a:t>
            </a:r>
            <a:endPar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258682"/>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D36C0C-D02C-04C4-1F6A-9AF03654F545}"/>
              </a:ext>
            </a:extLst>
          </p:cNvPr>
          <p:cNvSpPr txBox="1"/>
          <p:nvPr/>
        </p:nvSpPr>
        <p:spPr>
          <a:xfrm>
            <a:off x="127932" y="335452"/>
            <a:ext cx="12405220" cy="68326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The language of propositions in probability assertions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Propositions describing sets of possible worlds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are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written in a notation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combines elements of propositional logic and constraint satisfaction notation.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It is a factored representation, in which a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possible world is represented by a set of variable/value pair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Variables in probability theory are called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random variables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their names begin with an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uppercase letter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Thus, in the dice example,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Total and Die1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are random variables.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Every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random variable has a domain—the set of possible values it can take 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503428"/>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FD1A2B-669E-5BB4-73E3-651A2041D7F9}"/>
              </a:ext>
            </a:extLst>
          </p:cNvPr>
          <p:cNvSpPr txBox="1"/>
          <p:nvPr/>
        </p:nvSpPr>
        <p:spPr>
          <a:xfrm>
            <a:off x="0" y="0"/>
            <a:ext cx="12192000"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domain of Total for two dice is the set {2,..., 12} and the domain of Die1 is {1,...,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Boolean random variable has the domain {true, false}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(notice that values are always lowercase);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By convention,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propositions of the form A = true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are abbreviated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simply as 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while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 = false is abbreviated as ¬a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domain of Age to be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juvenile,teen</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adult}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domain of Weather might   be {sunny, rain, cloudy, snow}.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When no ambiguity is possible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it is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common to use a value thus, sunny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stand for Weather = sunny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6060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D6C28E-919A-9727-9B41-CBE55EE553EB}"/>
              </a:ext>
            </a:extLst>
          </p:cNvPr>
          <p:cNvSpPr txBox="1"/>
          <p:nvPr/>
        </p:nvSpPr>
        <p:spPr>
          <a:xfrm>
            <a:off x="-444137" y="267738"/>
            <a:ext cx="6096000" cy="1077218"/>
          </a:xfrm>
          <a:prstGeom prst="rect">
            <a:avLst/>
          </a:prstGeom>
          <a:noFill/>
        </p:spPr>
        <p:txBody>
          <a:bodyPr wrap="square">
            <a:spAutoFit/>
          </a:bodyPr>
          <a:lstStyle/>
          <a:p>
            <a:pPr algn="ctr" rtl="0">
              <a:spcBef>
                <a:spcPts val="0"/>
              </a:spcBef>
              <a:spcAft>
                <a:spcPts val="0"/>
              </a:spcAft>
            </a:pPr>
            <a:r>
              <a:rPr lang="en-IN" sz="2800" b="0" i="0" u="none" strike="noStrike" dirty="0">
                <a:solidFill>
                  <a:srgbClr val="000000"/>
                </a:solidFill>
                <a:effectLst/>
                <a:latin typeface="Calibri" panose="020F0502020204030204" pitchFamily="34" charset="0"/>
              </a:rPr>
              <a:t>The nature of environments</a:t>
            </a:r>
            <a:endParaRPr lang="en-IN" sz="2800" b="0" dirty="0">
              <a:effectLst/>
            </a:endParaRPr>
          </a:p>
          <a:p>
            <a:br>
              <a:rPr lang="en-IN" dirty="0"/>
            </a:br>
            <a:endParaRPr lang="en-IN" dirty="0"/>
          </a:p>
        </p:txBody>
      </p:sp>
      <p:sp>
        <p:nvSpPr>
          <p:cNvPr id="5" name="TextBox 4">
            <a:extLst>
              <a:ext uri="{FF2B5EF4-FFF2-40B4-BE49-F238E27FC236}">
                <a16:creationId xmlns:a16="http://schemas.microsoft.com/office/drawing/2014/main" id="{4D01BE39-C824-FC14-8456-922491EB0376}"/>
              </a:ext>
            </a:extLst>
          </p:cNvPr>
          <p:cNvSpPr txBox="1"/>
          <p:nvPr/>
        </p:nvSpPr>
        <p:spPr>
          <a:xfrm>
            <a:off x="191588" y="987905"/>
            <a:ext cx="11146972" cy="5493812"/>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2800" dirty="0">
                <a:solidFill>
                  <a:srgbClr val="000000"/>
                </a:solidFill>
                <a:latin typeface="Calibri" panose="020F0502020204030204" pitchFamily="34" charset="0"/>
              </a:rPr>
              <a:t>We have a </a:t>
            </a:r>
            <a:r>
              <a:rPr lang="en-US" sz="2800" b="1" dirty="0">
                <a:solidFill>
                  <a:srgbClr val="000000"/>
                </a:solidFill>
                <a:latin typeface="Calibri" panose="020F0502020204030204" pitchFamily="34" charset="0"/>
              </a:rPr>
              <a:t>definition of rationality</a:t>
            </a:r>
            <a:r>
              <a:rPr lang="en-US" sz="2800" dirty="0">
                <a:solidFill>
                  <a:srgbClr val="000000"/>
                </a:solidFill>
                <a:latin typeface="Calibri" panose="020F0502020204030204" pitchFamily="34" charset="0"/>
              </a:rPr>
              <a:t>, we are almost </a:t>
            </a:r>
            <a:r>
              <a:rPr lang="en-US" sz="2800" b="1" dirty="0">
                <a:solidFill>
                  <a:srgbClr val="000000"/>
                </a:solidFill>
                <a:latin typeface="Calibri" panose="020F0502020204030204" pitchFamily="34" charset="0"/>
              </a:rPr>
              <a:t>ready to think about building  rational agents. </a:t>
            </a:r>
          </a:p>
          <a:p>
            <a:pPr rtl="0" fontAlgn="base">
              <a:spcBef>
                <a:spcPts val="0"/>
              </a:spcBef>
              <a:spcAft>
                <a:spcPts val="0"/>
              </a:spcAft>
              <a:buFont typeface="Arial" panose="020B0604020202020204" pitchFamily="34" charset="0"/>
              <a:buChar char="•"/>
            </a:pPr>
            <a:endParaRPr lang="en-US" sz="2800" dirty="0">
              <a:solidFill>
                <a:srgbClr val="000000"/>
              </a:solidFill>
              <a:latin typeface="Calibri" panose="020F0502020204030204" pitchFamily="34" charset="0"/>
            </a:endParaRPr>
          </a:p>
          <a:p>
            <a:pPr rtl="0" fontAlgn="base">
              <a:spcBef>
                <a:spcPts val="0"/>
              </a:spcBef>
              <a:spcAft>
                <a:spcPts val="0"/>
              </a:spcAft>
              <a:buFont typeface="Arial" panose="020B0604020202020204" pitchFamily="34" charset="0"/>
              <a:buChar char="•"/>
            </a:pPr>
            <a:r>
              <a:rPr lang="en-US" sz="2800" dirty="0">
                <a:solidFill>
                  <a:srgbClr val="000000"/>
                </a:solidFill>
                <a:latin typeface="Calibri" panose="020F0502020204030204" pitchFamily="34" charset="0"/>
              </a:rPr>
              <a:t>First, however, we must </a:t>
            </a:r>
            <a:r>
              <a:rPr lang="en-US" sz="2800" b="1" dirty="0">
                <a:solidFill>
                  <a:srgbClr val="000000"/>
                </a:solidFill>
                <a:latin typeface="Calibri" panose="020F0502020204030204" pitchFamily="34" charset="0"/>
              </a:rPr>
              <a:t>think about task environments, which are essentially the “problems” to which rational agents are the “solutions</a:t>
            </a:r>
            <a:r>
              <a:rPr lang="en-US" sz="2800" dirty="0">
                <a:solidFill>
                  <a:srgbClr val="000000"/>
                </a:solidFill>
                <a:latin typeface="Calibri" panose="020F0502020204030204" pitchFamily="34" charset="0"/>
              </a:rPr>
              <a:t>.” </a:t>
            </a:r>
          </a:p>
          <a:p>
            <a:pPr rtl="0" fontAlgn="base">
              <a:spcBef>
                <a:spcPts val="0"/>
              </a:spcBef>
              <a:spcAft>
                <a:spcPts val="0"/>
              </a:spcAft>
              <a:buFont typeface="Arial" panose="020B0604020202020204" pitchFamily="34" charset="0"/>
              <a:buChar char="•"/>
            </a:pPr>
            <a:endParaRPr lang="en-US" sz="2800" dirty="0">
              <a:solidFill>
                <a:srgbClr val="000000"/>
              </a:solidFill>
              <a:latin typeface="Calibri" panose="020F0502020204030204" pitchFamily="34" charset="0"/>
            </a:endParaRPr>
          </a:p>
          <a:p>
            <a:pPr rtl="0" fontAlgn="base">
              <a:spcBef>
                <a:spcPts val="0"/>
              </a:spcBef>
              <a:spcAft>
                <a:spcPts val="0"/>
              </a:spcAft>
              <a:buFont typeface="Arial" panose="020B0604020202020204" pitchFamily="34" charset="0"/>
              <a:buChar char="•"/>
            </a:pPr>
            <a:r>
              <a:rPr lang="en-US" sz="2800" dirty="0">
                <a:solidFill>
                  <a:srgbClr val="000000"/>
                </a:solidFill>
                <a:latin typeface="Calibri" panose="020F0502020204030204" pitchFamily="34" charset="0"/>
              </a:rPr>
              <a:t>We begin by showing how to specify a task environment</a:t>
            </a:r>
          </a:p>
          <a:p>
            <a:pPr rtl="0" fontAlgn="base">
              <a:spcBef>
                <a:spcPts val="0"/>
              </a:spcBef>
              <a:spcAft>
                <a:spcPts val="0"/>
              </a:spcAft>
              <a:buFont typeface="Arial" panose="020B0604020202020204" pitchFamily="34" charset="0"/>
              <a:buChar char="•"/>
            </a:pPr>
            <a:endParaRPr lang="en-US" sz="2800" dirty="0">
              <a:solidFill>
                <a:srgbClr val="000000"/>
              </a:solidFill>
              <a:latin typeface="Calibri" panose="020F0502020204030204" pitchFamily="34" charset="0"/>
            </a:endParaRPr>
          </a:p>
          <a:p>
            <a:pPr rtl="0" fontAlgn="base">
              <a:spcBef>
                <a:spcPts val="600"/>
              </a:spcBef>
              <a:spcAft>
                <a:spcPts val="0"/>
              </a:spcAft>
              <a:buFont typeface="Arial" panose="020B0604020202020204" pitchFamily="34" charset="0"/>
              <a:buChar char="•"/>
            </a:pPr>
            <a:r>
              <a:rPr lang="en-US" sz="2800" dirty="0">
                <a:solidFill>
                  <a:srgbClr val="000000"/>
                </a:solidFill>
                <a:latin typeface="Calibri" panose="020F0502020204030204" pitchFamily="34" charset="0"/>
              </a:rPr>
              <a:t>In designing an agent, the first step must always be to specify the task environment as fully as possible.</a:t>
            </a:r>
          </a:p>
          <a:p>
            <a:pPr rtl="0" fontAlgn="base">
              <a:spcBef>
                <a:spcPts val="600"/>
              </a:spcBef>
              <a:spcAft>
                <a:spcPts val="0"/>
              </a:spcAft>
              <a:buFont typeface="Arial" panose="020B0604020202020204" pitchFamily="34" charset="0"/>
              <a:buChar char="•"/>
            </a:pPr>
            <a:endParaRPr lang="en-US" sz="2800" dirty="0">
              <a:solidFill>
                <a:srgbClr val="000000"/>
              </a:solidFill>
              <a:latin typeface="Calibri" panose="020F0502020204030204" pitchFamily="34" charset="0"/>
            </a:endParaRPr>
          </a:p>
          <a:p>
            <a:pPr rtl="0" fontAlgn="base">
              <a:spcBef>
                <a:spcPts val="600"/>
              </a:spcBef>
              <a:spcAft>
                <a:spcPts val="0"/>
              </a:spcAft>
              <a:buFont typeface="Arial" panose="020B0604020202020204" pitchFamily="34" charset="0"/>
              <a:buChar char="•"/>
            </a:pPr>
            <a:r>
              <a:rPr lang="en-US" sz="2800" dirty="0">
                <a:solidFill>
                  <a:srgbClr val="000000"/>
                </a:solidFill>
                <a:latin typeface="Calibri" panose="020F0502020204030204" pitchFamily="34" charset="0"/>
              </a:rPr>
              <a:t>PEAS (Performance, Environment, Actuators, Sensors)</a:t>
            </a:r>
          </a:p>
        </p:txBody>
      </p:sp>
    </p:spTree>
    <p:extLst>
      <p:ext uri="{BB962C8B-B14F-4D97-AF65-F5344CB8AC3E}">
        <p14:creationId xmlns:p14="http://schemas.microsoft.com/office/powerpoint/2010/main" val="3458685523"/>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7BD837-3D3C-FC1F-EA1E-9DDC8EACD4D1}"/>
              </a:ext>
            </a:extLst>
          </p:cNvPr>
          <p:cNvSpPr txBox="1"/>
          <p:nvPr/>
        </p:nvSpPr>
        <p:spPr>
          <a:xfrm>
            <a:off x="77598" y="69982"/>
            <a:ext cx="12114402"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Finally,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we can combine these sorts of elementary propositions by using the connectives of propositional 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The probability that the patient has a cavity, given that she is a teenager with no toothache, is 0.1” as follows: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P(cavity | ¬toothache ∧ teen)=0.1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Sometimes we will want to talk about 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probabilities of all the possible values of a random variable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We could write: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P(Weather = sunny)=0.6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P(Weather = rain)=0.1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P(Weather = cloudy)=0.29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P(Weather = snow)=0.01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but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as an abbreviation we will allow</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(Weather ) = 0.6, 0.1, 0.29, 0.01 </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841025"/>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36B585-D7AC-5777-C583-9F511D2DE5AD}"/>
              </a:ext>
            </a:extLst>
          </p:cNvPr>
          <p:cNvSpPr txBox="1"/>
          <p:nvPr/>
        </p:nvSpPr>
        <p:spPr>
          <a:xfrm>
            <a:off x="119544" y="78047"/>
            <a:ext cx="12072456" cy="79406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where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bold P indicates that the result is a vector of numbers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where we assume a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predefined ordering sunny, rain, cloudy, snow on the domain of Weather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 say that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 statement defines a probability distribution for the random variable Weather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 notation is also used for conditional distributions: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(X | Y ) gives the values of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(X = xi | Y =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yj</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 for each possible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 pair.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For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continuous variables, it is not possible to write out the entire distribution as a vector,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because there are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infinitely many values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Instead,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we can define the probability that a random variable takes on some value x as a parameterized function of 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example, the sentence expresses the belief that the temperature at noon is distributed uniformly between 18 and 26 degrees Celsius. We call this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 probability density function</a:t>
            </a:r>
            <a:endParaRPr kumimoji="0" lang="en-IN"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83E2E6B-60EA-8A0F-4B3C-E493567280F2}"/>
              </a:ext>
            </a:extLst>
          </p:cNvPr>
          <p:cNvPicPr>
            <a:picLocks noChangeAspect="1"/>
          </p:cNvPicPr>
          <p:nvPr/>
        </p:nvPicPr>
        <p:blipFill>
          <a:blip r:embed="rId2"/>
          <a:stretch>
            <a:fillRect/>
          </a:stretch>
        </p:blipFill>
        <p:spPr>
          <a:xfrm>
            <a:off x="4880644" y="6265778"/>
            <a:ext cx="6889110" cy="592222"/>
          </a:xfrm>
          <a:prstGeom prst="rect">
            <a:avLst/>
          </a:prstGeom>
        </p:spPr>
      </p:pic>
    </p:spTree>
    <p:extLst>
      <p:ext uri="{BB962C8B-B14F-4D97-AF65-F5344CB8AC3E}">
        <p14:creationId xmlns:p14="http://schemas.microsoft.com/office/powerpoint/2010/main" val="1318527018"/>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3B948E-7E00-2F54-578A-53107A2E6C20}"/>
              </a:ext>
            </a:extLst>
          </p:cNvPr>
          <p:cNvSpPr txBox="1"/>
          <p:nvPr/>
        </p:nvSpPr>
        <p:spPr>
          <a:xfrm>
            <a:off x="195044" y="347468"/>
            <a:ext cx="11776046"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addition to distributions on single variables, we need notation for distributions on multiple variables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example,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P(Weather , Cavity) denotes the probabilities of all combinations of the values of Weather and Cavity.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This is a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4 × 2 table of probabilities called the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joint probability distribution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of Weather and Cavity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Similarly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P(sunny, Cavity) would be a two-element vector giving the probabilities of a sunny day with a cavity and a sunny day with no cavity.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695373"/>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9009E2-86C7-3C8C-ABCC-67CF49298DF2}"/>
              </a:ext>
            </a:extLst>
          </p:cNvPr>
          <p:cNvSpPr txBox="1"/>
          <p:nvPr/>
        </p:nvSpPr>
        <p:spPr>
          <a:xfrm>
            <a:off x="58723" y="397801"/>
            <a:ext cx="11971090" cy="59708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The product rules for all possible values of Weather and Cavity can be written as a single equation: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P(Weather , Cavity) = P(Weather | Cavity)P(Cavity) (using abbreviations W and C)</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rPr>
              <a:t>P(W = sunny ∧ C = true) = P(W = </a:t>
            </a:r>
            <a:r>
              <a:rPr kumimoji="0" lang="en-IN" sz="2800" b="0" i="0" u="none" strike="noStrike" kern="1200" cap="none" spc="0" normalizeH="0" baseline="0" noProof="0" dirty="0" err="1">
                <a:ln>
                  <a:noFill/>
                </a:ln>
                <a:solidFill>
                  <a:prstClr val="black"/>
                </a:solidFill>
                <a:effectLst/>
                <a:uLnTx/>
                <a:uFillTx/>
                <a:latin typeface="Calibri" panose="020F0502020204030204"/>
                <a:ea typeface="+mn-ea"/>
                <a:cs typeface="+mn-cs"/>
              </a:rPr>
              <a:t>sunny|C</a:t>
            </a:r>
            <a:r>
              <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rPr>
              <a:t> = true) P(C = true)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rPr>
              <a:t>P(W = rain ∧ C = true) = P(W = </a:t>
            </a:r>
            <a:r>
              <a:rPr kumimoji="0" lang="en-IN" sz="2800" b="0" i="0" u="none" strike="noStrike" kern="1200" cap="none" spc="0" normalizeH="0" baseline="0" noProof="0" dirty="0" err="1">
                <a:ln>
                  <a:noFill/>
                </a:ln>
                <a:solidFill>
                  <a:prstClr val="black"/>
                </a:solidFill>
                <a:effectLst/>
                <a:uLnTx/>
                <a:uFillTx/>
                <a:latin typeface="Calibri" panose="020F0502020204030204"/>
                <a:ea typeface="+mn-ea"/>
                <a:cs typeface="+mn-cs"/>
              </a:rPr>
              <a:t>rain|C</a:t>
            </a:r>
            <a:r>
              <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rPr>
              <a:t> = true) P(C = true)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rPr>
              <a:t>P(W = cloudy ∧ C = true) = P(W = </a:t>
            </a:r>
            <a:r>
              <a:rPr kumimoji="0" lang="en-IN" sz="2800" b="0" i="0" u="none" strike="noStrike" kern="1200" cap="none" spc="0" normalizeH="0" baseline="0" noProof="0" dirty="0" err="1">
                <a:ln>
                  <a:noFill/>
                </a:ln>
                <a:solidFill>
                  <a:prstClr val="black"/>
                </a:solidFill>
                <a:effectLst/>
                <a:uLnTx/>
                <a:uFillTx/>
                <a:latin typeface="Calibri" panose="020F0502020204030204"/>
                <a:ea typeface="+mn-ea"/>
                <a:cs typeface="+mn-cs"/>
              </a:rPr>
              <a:t>cloudy|C</a:t>
            </a:r>
            <a:r>
              <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rPr>
              <a:t> = true) P(C = true)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rPr>
              <a:t>P(W = snow ∧ C = true) = P(W = </a:t>
            </a:r>
            <a:r>
              <a:rPr kumimoji="0" lang="en-IN" sz="2800" b="0" i="0" u="none" strike="noStrike" kern="1200" cap="none" spc="0" normalizeH="0" baseline="0" noProof="0" dirty="0" err="1">
                <a:ln>
                  <a:noFill/>
                </a:ln>
                <a:solidFill>
                  <a:prstClr val="black"/>
                </a:solidFill>
                <a:effectLst/>
                <a:uLnTx/>
                <a:uFillTx/>
                <a:latin typeface="Calibri" panose="020F0502020204030204"/>
                <a:ea typeface="+mn-ea"/>
                <a:cs typeface="+mn-cs"/>
              </a:rPr>
              <a:t>snow|C</a:t>
            </a:r>
            <a:r>
              <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rPr>
              <a:t> = true) P(C = true)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rPr>
              <a:t>P(W = sunny ∧ C = false) = P(W = </a:t>
            </a:r>
            <a:r>
              <a:rPr kumimoji="0" lang="en-IN" sz="2800" b="0" i="0" u="none" strike="noStrike" kern="1200" cap="none" spc="0" normalizeH="0" baseline="0" noProof="0" dirty="0" err="1">
                <a:ln>
                  <a:noFill/>
                </a:ln>
                <a:solidFill>
                  <a:prstClr val="black"/>
                </a:solidFill>
                <a:effectLst/>
                <a:uLnTx/>
                <a:uFillTx/>
                <a:latin typeface="Calibri" panose="020F0502020204030204"/>
                <a:ea typeface="+mn-ea"/>
                <a:cs typeface="+mn-cs"/>
              </a:rPr>
              <a:t>sunny|C</a:t>
            </a:r>
            <a:r>
              <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rPr>
              <a:t> = false) P(C = false)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rPr>
              <a:t>P(W = rain ∧ C = false) = P(W = </a:t>
            </a:r>
            <a:r>
              <a:rPr kumimoji="0" lang="en-IN" sz="2800" b="0" i="0" u="none" strike="noStrike" kern="1200" cap="none" spc="0" normalizeH="0" baseline="0" noProof="0" dirty="0" err="1">
                <a:ln>
                  <a:noFill/>
                </a:ln>
                <a:solidFill>
                  <a:prstClr val="black"/>
                </a:solidFill>
                <a:effectLst/>
                <a:uLnTx/>
                <a:uFillTx/>
                <a:latin typeface="Calibri" panose="020F0502020204030204"/>
                <a:ea typeface="+mn-ea"/>
                <a:cs typeface="+mn-cs"/>
              </a:rPr>
              <a:t>rain|C</a:t>
            </a:r>
            <a:r>
              <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rPr>
              <a:t> = false) P(C = false)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rPr>
              <a:t>P(W = cloudy ∧ C = false) = P(W = </a:t>
            </a:r>
            <a:r>
              <a:rPr kumimoji="0" lang="en-IN" sz="2800" b="0" i="0" u="none" strike="noStrike" kern="1200" cap="none" spc="0" normalizeH="0" baseline="0" noProof="0" dirty="0" err="1">
                <a:ln>
                  <a:noFill/>
                </a:ln>
                <a:solidFill>
                  <a:prstClr val="black"/>
                </a:solidFill>
                <a:effectLst/>
                <a:uLnTx/>
                <a:uFillTx/>
                <a:latin typeface="Calibri" panose="020F0502020204030204"/>
                <a:ea typeface="+mn-ea"/>
                <a:cs typeface="+mn-cs"/>
              </a:rPr>
              <a:t>cloudy|C</a:t>
            </a:r>
            <a:r>
              <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rPr>
              <a:t> = false) P(C = false)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rPr>
              <a:t>P(W = snow ∧ C = false) = P(W = </a:t>
            </a:r>
            <a:r>
              <a:rPr kumimoji="0" lang="en-IN" sz="2800" b="0" i="0" u="none" strike="noStrike" kern="1200" cap="none" spc="0" normalizeH="0" baseline="0" noProof="0" dirty="0" err="1">
                <a:ln>
                  <a:noFill/>
                </a:ln>
                <a:solidFill>
                  <a:prstClr val="black"/>
                </a:solidFill>
                <a:effectLst/>
                <a:uLnTx/>
                <a:uFillTx/>
                <a:latin typeface="Calibri" panose="020F0502020204030204"/>
                <a:ea typeface="+mn-ea"/>
                <a:cs typeface="+mn-cs"/>
              </a:rPr>
              <a:t>snow|C</a:t>
            </a:r>
            <a:r>
              <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rPr>
              <a:t> = false) P(C = false)</a:t>
            </a:r>
          </a:p>
        </p:txBody>
      </p:sp>
      <p:pic>
        <p:nvPicPr>
          <p:cNvPr id="4" name="Picture 3">
            <a:extLst>
              <a:ext uri="{FF2B5EF4-FFF2-40B4-BE49-F238E27FC236}">
                <a16:creationId xmlns:a16="http://schemas.microsoft.com/office/drawing/2014/main" id="{16B92EF5-616A-4BDA-8C7A-66975AFCB4A6}"/>
              </a:ext>
            </a:extLst>
          </p:cNvPr>
          <p:cNvPicPr>
            <a:picLocks noChangeAspect="1"/>
          </p:cNvPicPr>
          <p:nvPr/>
        </p:nvPicPr>
        <p:blipFill>
          <a:blip r:embed="rId2"/>
          <a:stretch>
            <a:fillRect/>
          </a:stretch>
        </p:blipFill>
        <p:spPr>
          <a:xfrm>
            <a:off x="3957339" y="1255668"/>
            <a:ext cx="4277322" cy="638264"/>
          </a:xfrm>
          <a:prstGeom prst="rect">
            <a:avLst/>
          </a:prstGeom>
        </p:spPr>
      </p:pic>
    </p:spTree>
    <p:extLst>
      <p:ext uri="{BB962C8B-B14F-4D97-AF65-F5344CB8AC3E}">
        <p14:creationId xmlns:p14="http://schemas.microsoft.com/office/powerpoint/2010/main" val="3939541758"/>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080561-D22A-4075-128B-E25FFD5A78B2}"/>
              </a:ext>
            </a:extLst>
          </p:cNvPr>
          <p:cNvSpPr txBox="1"/>
          <p:nvPr/>
        </p:nvSpPr>
        <p:spPr>
          <a:xfrm>
            <a:off x="178265" y="825315"/>
            <a:ext cx="11792825"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From the preceding definition of possible worlds, it follows that a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probability model is completely determined by the joint distribution for all of the random variables—the so-called full joint probability distribution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example,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if the variables are Cavity, Toothache, and Weather , then the full joint distribution is given by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P(Cavity,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Toothache,Weather</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This joint distribution can be represented as a 2 × 2 × 4 table with 16 entries.</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80315"/>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F857A3-C8AB-1609-A84A-AAC5CC7ED88F}"/>
              </a:ext>
            </a:extLst>
          </p:cNvPr>
          <p:cNvSpPr txBox="1"/>
          <p:nvPr/>
        </p:nvSpPr>
        <p:spPr>
          <a:xfrm>
            <a:off x="339635" y="419576"/>
            <a:ext cx="11068594"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Probability axioms and their reasonableness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basic axioms of probability (Equations (13.1) and (13.2)) imply certain relationships among the degrees of belief that can be accorded to logically related propositions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prstClr val="black"/>
                </a:solidFill>
                <a:effectLst/>
                <a:uLnTx/>
                <a:uFillTx/>
                <a:latin typeface="Calibri" panose="020F0502020204030204"/>
                <a:ea typeface="+mn-ea"/>
                <a:cs typeface="+mn-cs"/>
              </a:rPr>
              <a:t>P(¬a) =1 − P(a)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Probability of a disjunction, sometimes called the inclusion–exclusion principle: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P(a ∨ b) = P(a) + P(b) − P(a ∧ b) </a:t>
            </a:r>
            <a:endParaRPr kumimoji="0" lang="en-IN"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105375"/>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BDC46C-F068-419C-B607-E4EA297F6612}"/>
              </a:ext>
            </a:extLst>
          </p:cNvPr>
          <p:cNvSpPr txBox="1"/>
          <p:nvPr/>
        </p:nvSpPr>
        <p:spPr>
          <a:xfrm>
            <a:off x="107889" y="112029"/>
            <a:ext cx="11883813" cy="49552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Inference using Full Joint Distributions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this section we describe a simple method for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probabilistic inference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use the full joint distribution as the “knowledge base” from which answers to all questions may be derived.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domain consisting of just the three Boolean variables Toothache, Cavity, and Catch (the dentist’s nasty steel probe catches in my tooth).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full joint distribution is a 2 × 2 × 2 table as shown in Figure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45AA1A8-16EA-4BCA-B9CF-908336E5D581}"/>
              </a:ext>
            </a:extLst>
          </p:cNvPr>
          <p:cNvPicPr>
            <a:picLocks noChangeAspect="1"/>
          </p:cNvPicPr>
          <p:nvPr/>
        </p:nvPicPr>
        <p:blipFill>
          <a:blip r:embed="rId2"/>
          <a:stretch>
            <a:fillRect/>
          </a:stretch>
        </p:blipFill>
        <p:spPr>
          <a:xfrm>
            <a:off x="1474130" y="4571999"/>
            <a:ext cx="8862701" cy="1891725"/>
          </a:xfrm>
          <a:prstGeom prst="rect">
            <a:avLst/>
          </a:prstGeom>
        </p:spPr>
      </p:pic>
      <p:sp>
        <p:nvSpPr>
          <p:cNvPr id="9" name="TextBox 8">
            <a:extLst>
              <a:ext uri="{FF2B5EF4-FFF2-40B4-BE49-F238E27FC236}">
                <a16:creationId xmlns:a16="http://schemas.microsoft.com/office/drawing/2014/main" id="{51A5BF67-E43B-4D62-89A2-3788E9B47F7C}"/>
              </a:ext>
            </a:extLst>
          </p:cNvPr>
          <p:cNvSpPr txBox="1"/>
          <p:nvPr/>
        </p:nvSpPr>
        <p:spPr>
          <a:xfrm>
            <a:off x="287867" y="6376639"/>
            <a:ext cx="1016846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probabilities in the joint distribution sum to 1, as required by the axioms of probability</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21884"/>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D653B4-7C7E-45E6-BE72-CE5D08263E91}"/>
              </a:ext>
            </a:extLst>
          </p:cNvPr>
          <p:cNvSpPr txBox="1"/>
          <p:nvPr/>
        </p:nvSpPr>
        <p:spPr>
          <a:xfrm>
            <a:off x="224245" y="216990"/>
            <a:ext cx="11593286"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There are six possible worlds in which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cavity ∨ toothache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holds: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P(cavity ∨ toothache)=0.108 + 0.012 + 0.072 + 0.008 + 0.016 + 0.064 = 0.28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One particularly common task is to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extract the distribution over some subset of variables or a single variable.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example, adding the entries in the first row gives the unconditional or marginal probability of cavity: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P(cavity)=0.108 + 0.012 + 0.072 + 0.008 = 0.2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This process is called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marginalization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or summing out—because we sum up the probabilities for each possible value of the other variable</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952869"/>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6CD1F-31EB-4595-A8C1-355726438941}"/>
              </a:ext>
            </a:extLst>
          </p:cNvPr>
          <p:cNvPicPr>
            <a:picLocks noChangeAspect="1"/>
          </p:cNvPicPr>
          <p:nvPr/>
        </p:nvPicPr>
        <p:blipFill>
          <a:blip r:embed="rId2"/>
          <a:stretch>
            <a:fillRect/>
          </a:stretch>
        </p:blipFill>
        <p:spPr>
          <a:xfrm>
            <a:off x="0" y="481604"/>
            <a:ext cx="11412543" cy="5736316"/>
          </a:xfrm>
          <a:prstGeom prst="rect">
            <a:avLst/>
          </a:prstGeom>
        </p:spPr>
      </p:pic>
    </p:spTree>
    <p:extLst>
      <p:ext uri="{BB962C8B-B14F-4D97-AF65-F5344CB8AC3E}">
        <p14:creationId xmlns:p14="http://schemas.microsoft.com/office/powerpoint/2010/main" val="2959487537"/>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CC4A00-FC03-ECA0-AA72-D2327FB55A35}"/>
              </a:ext>
            </a:extLst>
          </p:cNvPr>
          <p:cNvSpPr txBox="1"/>
          <p:nvPr/>
        </p:nvSpPr>
        <p:spPr>
          <a:xfrm>
            <a:off x="278675" y="242054"/>
            <a:ext cx="11538856"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Conditional probabilities can be found by first using Equation (13.3) to obtain an expression in terms of unconditional probabilities and then evaluating the expression from the full joint 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For example, we can compute the probability of a cavity, given evidence of a toothache, as follows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16936B1-A59E-99AE-C699-05147DB28827}"/>
              </a:ext>
            </a:extLst>
          </p:cNvPr>
          <p:cNvPicPr>
            <a:picLocks noChangeAspect="1"/>
          </p:cNvPicPr>
          <p:nvPr/>
        </p:nvPicPr>
        <p:blipFill>
          <a:blip r:embed="rId2"/>
          <a:stretch>
            <a:fillRect/>
          </a:stretch>
        </p:blipFill>
        <p:spPr>
          <a:xfrm>
            <a:off x="450530" y="2995773"/>
            <a:ext cx="11262499" cy="3483403"/>
          </a:xfrm>
          <a:prstGeom prst="rect">
            <a:avLst/>
          </a:prstGeom>
        </p:spPr>
      </p:pic>
      <p:pic>
        <p:nvPicPr>
          <p:cNvPr id="4" name="Picture 3">
            <a:extLst>
              <a:ext uri="{FF2B5EF4-FFF2-40B4-BE49-F238E27FC236}">
                <a16:creationId xmlns:a16="http://schemas.microsoft.com/office/drawing/2014/main" id="{830AEF06-3C35-4EFA-94D2-97C0AF0FA562}"/>
              </a:ext>
            </a:extLst>
          </p:cNvPr>
          <p:cNvPicPr>
            <a:picLocks noChangeAspect="1"/>
          </p:cNvPicPr>
          <p:nvPr/>
        </p:nvPicPr>
        <p:blipFill>
          <a:blip r:embed="rId3"/>
          <a:stretch>
            <a:fillRect/>
          </a:stretch>
        </p:blipFill>
        <p:spPr>
          <a:xfrm>
            <a:off x="8847666" y="2607544"/>
            <a:ext cx="3141719" cy="965390"/>
          </a:xfrm>
          <a:prstGeom prst="rect">
            <a:avLst/>
          </a:prstGeom>
        </p:spPr>
      </p:pic>
    </p:spTree>
    <p:extLst>
      <p:ext uri="{BB962C8B-B14F-4D97-AF65-F5344CB8AC3E}">
        <p14:creationId xmlns:p14="http://schemas.microsoft.com/office/powerpoint/2010/main" val="3262488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18436F-7B40-DEBD-0513-B5F0EA2B6441}"/>
              </a:ext>
            </a:extLst>
          </p:cNvPr>
          <p:cNvSpPr txBox="1"/>
          <p:nvPr/>
        </p:nvSpPr>
        <p:spPr>
          <a:xfrm>
            <a:off x="984067" y="1071044"/>
            <a:ext cx="10249989" cy="1200329"/>
          </a:xfrm>
          <a:prstGeom prst="rect">
            <a:avLst/>
          </a:prstGeom>
          <a:noFill/>
        </p:spPr>
        <p:txBody>
          <a:bodyPr wrap="square">
            <a:spAutoFit/>
          </a:bodyPr>
          <a:lstStyle/>
          <a:p>
            <a:r>
              <a:rPr lang="en-US" dirty="0">
                <a:solidFill>
                  <a:srgbClr val="111111"/>
                </a:solidFill>
                <a:latin typeface="Roboto" panose="02000000000000000000" pitchFamily="2" charset="0"/>
              </a:rPr>
              <a:t>Note-E</a:t>
            </a:r>
            <a:r>
              <a:rPr lang="en-US" b="0" i="0" dirty="0">
                <a:solidFill>
                  <a:srgbClr val="111111"/>
                </a:solidFill>
                <a:effectLst/>
                <a:latin typeface="Roboto" panose="02000000000000000000" pitchFamily="2" charset="0"/>
              </a:rPr>
              <a:t>mpirical science- is</a:t>
            </a:r>
            <a:r>
              <a:rPr lang="en-US" b="1" i="0" dirty="0">
                <a:solidFill>
                  <a:srgbClr val="111111"/>
                </a:solidFill>
                <a:effectLst/>
                <a:latin typeface="Roboto" panose="02000000000000000000" pitchFamily="2" charset="0"/>
              </a:rPr>
              <a:t> either one which, as the term implies, is supported by the evidence of the senses, or one which is built up out of the elements of experience</a:t>
            </a:r>
          </a:p>
          <a:p>
            <a:endParaRPr lang="en-US" b="1" i="0" dirty="0">
              <a:solidFill>
                <a:srgbClr val="111111"/>
              </a:solidFill>
              <a:effectLst/>
              <a:latin typeface="Roboto" panose="02000000000000000000" pitchFamily="2" charset="0"/>
            </a:endParaRPr>
          </a:p>
          <a:p>
            <a:r>
              <a:rPr lang="en-US" b="1" i="0" dirty="0">
                <a:solidFill>
                  <a:srgbClr val="4B4F58"/>
                </a:solidFill>
                <a:effectLst/>
                <a:latin typeface="-apple-system"/>
              </a:rPr>
              <a:t>information acquired by observation or experimentation</a:t>
            </a:r>
            <a:endParaRPr lang="en-IN" b="1" dirty="0"/>
          </a:p>
        </p:txBody>
      </p:sp>
    </p:spTree>
    <p:extLst>
      <p:ext uri="{BB962C8B-B14F-4D97-AF65-F5344CB8AC3E}">
        <p14:creationId xmlns:p14="http://schemas.microsoft.com/office/powerpoint/2010/main" val="41089195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730" y="33019"/>
            <a:ext cx="1778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12</a:t>
            </a:r>
            <a:endParaRPr sz="1200">
              <a:latin typeface="Times New Roman"/>
              <a:cs typeface="Times New Roman"/>
            </a:endParaRPr>
          </a:p>
        </p:txBody>
      </p:sp>
      <p:sp>
        <p:nvSpPr>
          <p:cNvPr id="5" name="object 5"/>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6" name="object 6"/>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601469" y="290829"/>
            <a:ext cx="6784340" cy="513080"/>
          </a:xfrm>
          <a:prstGeom prst="rect">
            <a:avLst/>
          </a:prstGeom>
        </p:spPr>
        <p:txBody>
          <a:bodyPr vert="horz" wrap="square" lIns="0" tIns="12700" rIns="0" bIns="0" rtlCol="0" anchor="ctr">
            <a:spAutoFit/>
          </a:bodyPr>
          <a:lstStyle/>
          <a:p>
            <a:pPr marL="12700">
              <a:lnSpc>
                <a:spcPct val="100000"/>
              </a:lnSpc>
              <a:spcBef>
                <a:spcPts val="100"/>
              </a:spcBef>
              <a:tabLst>
                <a:tab pos="5506085" algn="l"/>
              </a:tabLst>
            </a:pPr>
            <a:r>
              <a:rPr sz="3200" dirty="0"/>
              <a:t>Sp</a:t>
            </a:r>
            <a:r>
              <a:rPr sz="3200" spc="5" dirty="0"/>
              <a:t>ec</a:t>
            </a:r>
            <a:r>
              <a:rPr sz="3200" spc="-10" dirty="0"/>
              <a:t>i</a:t>
            </a:r>
            <a:r>
              <a:rPr sz="3200" dirty="0"/>
              <a:t>f</a:t>
            </a:r>
            <a:r>
              <a:rPr sz="3200" spc="10" dirty="0"/>
              <a:t>y</a:t>
            </a:r>
            <a:r>
              <a:rPr sz="3200" dirty="0"/>
              <a:t>ing</a:t>
            </a:r>
            <a:r>
              <a:rPr sz="3200" spc="20" dirty="0"/>
              <a:t> </a:t>
            </a:r>
            <a:r>
              <a:rPr sz="3200" spc="-10" dirty="0"/>
              <a:t>t</a:t>
            </a:r>
            <a:r>
              <a:rPr sz="3200" spc="20" dirty="0"/>
              <a:t>h</a:t>
            </a:r>
            <a:r>
              <a:rPr sz="3200" dirty="0"/>
              <a:t>e</a:t>
            </a:r>
            <a:r>
              <a:rPr sz="3200" spc="5" dirty="0"/>
              <a:t> </a:t>
            </a:r>
            <a:r>
              <a:rPr sz="3200" spc="-10" dirty="0"/>
              <a:t>t</a:t>
            </a:r>
            <a:r>
              <a:rPr sz="3200" spc="5" dirty="0"/>
              <a:t>a</a:t>
            </a:r>
            <a:r>
              <a:rPr sz="3200" dirty="0"/>
              <a:t>sk</a:t>
            </a:r>
            <a:r>
              <a:rPr sz="3200" spc="10" dirty="0"/>
              <a:t> </a:t>
            </a:r>
            <a:r>
              <a:rPr sz="3200" spc="5" dirty="0"/>
              <a:t>e</a:t>
            </a:r>
            <a:r>
              <a:rPr sz="3200" spc="10" dirty="0"/>
              <a:t>nv</a:t>
            </a:r>
            <a:r>
              <a:rPr sz="3200" spc="-10" dirty="0"/>
              <a:t>i</a:t>
            </a:r>
            <a:r>
              <a:rPr sz="3200" dirty="0"/>
              <a:t>r</a:t>
            </a:r>
            <a:r>
              <a:rPr sz="3200" spc="10" dirty="0"/>
              <a:t>on</a:t>
            </a:r>
            <a:r>
              <a:rPr sz="3200" dirty="0"/>
              <a:t>m</a:t>
            </a:r>
            <a:r>
              <a:rPr sz="3200" spc="5" dirty="0"/>
              <a:t>e</a:t>
            </a:r>
            <a:r>
              <a:rPr sz="3200" spc="10" dirty="0"/>
              <a:t>n</a:t>
            </a:r>
            <a:r>
              <a:rPr sz="3200" dirty="0"/>
              <a:t>t	</a:t>
            </a:r>
            <a:r>
              <a:rPr sz="3200" spc="-10" dirty="0"/>
              <a:t>(</a:t>
            </a:r>
            <a:r>
              <a:rPr sz="3200" dirty="0"/>
              <a:t>P</a:t>
            </a:r>
            <a:r>
              <a:rPr sz="3200" spc="5" dirty="0"/>
              <a:t>E</a:t>
            </a:r>
            <a:r>
              <a:rPr sz="3200" spc="-5" dirty="0"/>
              <a:t>A</a:t>
            </a:r>
            <a:r>
              <a:rPr sz="3200" dirty="0"/>
              <a:t>S)</a:t>
            </a:r>
            <a:endParaRPr sz="3200"/>
          </a:p>
        </p:txBody>
      </p:sp>
      <p:sp>
        <p:nvSpPr>
          <p:cNvPr id="4" name="object 4"/>
          <p:cNvSpPr txBox="1"/>
          <p:nvPr/>
        </p:nvSpPr>
        <p:spPr>
          <a:xfrm>
            <a:off x="1635760" y="1203749"/>
            <a:ext cx="9696636" cy="3388106"/>
          </a:xfrm>
          <a:prstGeom prst="rect">
            <a:avLst/>
          </a:prstGeom>
        </p:spPr>
        <p:txBody>
          <a:bodyPr vert="horz" wrap="square" lIns="0" tIns="58419" rIns="0" bIns="0" rtlCol="0">
            <a:spAutoFit/>
          </a:bodyPr>
          <a:lstStyle/>
          <a:p>
            <a:pPr marL="351790" indent="-339090">
              <a:spcBef>
                <a:spcPts val="459"/>
              </a:spcBef>
              <a:buChar char="•"/>
              <a:tabLst>
                <a:tab pos="351155" algn="l"/>
                <a:tab pos="351790" algn="l"/>
              </a:tabLst>
            </a:pPr>
            <a:r>
              <a:rPr sz="2800" spc="-5" dirty="0">
                <a:latin typeface="Times New Roman"/>
                <a:cs typeface="Times New Roman"/>
              </a:rPr>
              <a:t>PEAS:</a:t>
            </a:r>
            <a:endParaRPr sz="2800" dirty="0">
              <a:latin typeface="Times New Roman"/>
              <a:cs typeface="Times New Roman"/>
            </a:endParaRPr>
          </a:p>
          <a:p>
            <a:pPr marL="751840" lvl="1" indent="-281940">
              <a:spcBef>
                <a:spcPts val="310"/>
              </a:spcBef>
              <a:buFont typeface="Times New Roman"/>
              <a:buChar char="–"/>
              <a:tabLst>
                <a:tab pos="751205" algn="l"/>
                <a:tab pos="751840" algn="l"/>
              </a:tabLst>
            </a:pPr>
            <a:r>
              <a:rPr sz="2400" b="1" spc="-5" dirty="0">
                <a:latin typeface="Times New Roman"/>
                <a:cs typeface="Times New Roman"/>
              </a:rPr>
              <a:t>P</a:t>
            </a:r>
            <a:r>
              <a:rPr sz="2400" spc="-5" dirty="0">
                <a:latin typeface="Times New Roman"/>
                <a:cs typeface="Times New Roman"/>
              </a:rPr>
              <a:t>erformance</a:t>
            </a:r>
            <a:r>
              <a:rPr sz="2400" spc="-30" dirty="0">
                <a:latin typeface="Times New Roman"/>
                <a:cs typeface="Times New Roman"/>
              </a:rPr>
              <a:t> </a:t>
            </a:r>
            <a:r>
              <a:rPr sz="2400" spc="-5" dirty="0">
                <a:latin typeface="Times New Roman"/>
                <a:cs typeface="Times New Roman"/>
              </a:rPr>
              <a:t>measure,</a:t>
            </a:r>
            <a:endParaRPr sz="2400" dirty="0">
              <a:latin typeface="Times New Roman"/>
              <a:cs typeface="Times New Roman"/>
            </a:endParaRPr>
          </a:p>
          <a:p>
            <a:pPr marL="751840" lvl="1" indent="-281940">
              <a:spcBef>
                <a:spcPts val="310"/>
              </a:spcBef>
              <a:buFont typeface="Times New Roman"/>
              <a:buChar char="–"/>
              <a:tabLst>
                <a:tab pos="751205" algn="l"/>
                <a:tab pos="751840" algn="l"/>
              </a:tabLst>
            </a:pPr>
            <a:r>
              <a:rPr sz="2400" b="1" spc="-5" dirty="0">
                <a:latin typeface="Times New Roman"/>
                <a:cs typeface="Times New Roman"/>
              </a:rPr>
              <a:t>E</a:t>
            </a:r>
            <a:r>
              <a:rPr sz="2400" spc="-5" dirty="0">
                <a:latin typeface="Times New Roman"/>
                <a:cs typeface="Times New Roman"/>
              </a:rPr>
              <a:t>nvironment,</a:t>
            </a:r>
            <a:endParaRPr sz="2400" dirty="0">
              <a:latin typeface="Times New Roman"/>
              <a:cs typeface="Times New Roman"/>
            </a:endParaRPr>
          </a:p>
          <a:p>
            <a:pPr marL="751840" lvl="1" indent="-281940">
              <a:spcBef>
                <a:spcPts val="310"/>
              </a:spcBef>
              <a:buFont typeface="Times New Roman"/>
              <a:buChar char="–"/>
              <a:tabLst>
                <a:tab pos="751205" algn="l"/>
                <a:tab pos="751840" algn="l"/>
              </a:tabLst>
            </a:pPr>
            <a:r>
              <a:rPr sz="2400" b="1" dirty="0">
                <a:latin typeface="Times New Roman"/>
                <a:cs typeface="Times New Roman"/>
              </a:rPr>
              <a:t>A</a:t>
            </a:r>
            <a:r>
              <a:rPr sz="2400" dirty="0">
                <a:latin typeface="Times New Roman"/>
                <a:cs typeface="Times New Roman"/>
              </a:rPr>
              <a:t>ctuators,</a:t>
            </a:r>
          </a:p>
          <a:p>
            <a:pPr marL="751840" lvl="1" indent="-281940">
              <a:spcBef>
                <a:spcPts val="310"/>
              </a:spcBef>
              <a:buFont typeface="Times New Roman"/>
              <a:buChar char="–"/>
              <a:tabLst>
                <a:tab pos="751205" algn="l"/>
                <a:tab pos="751840" algn="l"/>
              </a:tabLst>
            </a:pPr>
            <a:r>
              <a:rPr sz="2400" b="1" dirty="0">
                <a:latin typeface="Times New Roman"/>
                <a:cs typeface="Times New Roman"/>
              </a:rPr>
              <a:t>S</a:t>
            </a:r>
            <a:r>
              <a:rPr sz="2400" dirty="0">
                <a:latin typeface="Times New Roman"/>
                <a:cs typeface="Times New Roman"/>
              </a:rPr>
              <a:t>ensors</a:t>
            </a:r>
            <a:endParaRPr lang="en-IN" sz="2400" dirty="0">
              <a:latin typeface="Times New Roman"/>
              <a:cs typeface="Times New Roman"/>
            </a:endParaRPr>
          </a:p>
          <a:p>
            <a:pPr marL="469900" lvl="1">
              <a:spcBef>
                <a:spcPts val="310"/>
              </a:spcBef>
              <a:tabLst>
                <a:tab pos="751205" algn="l"/>
                <a:tab pos="751840" algn="l"/>
              </a:tabLst>
            </a:pPr>
            <a:endParaRPr sz="2400" dirty="0">
              <a:latin typeface="Times New Roman"/>
              <a:cs typeface="Times New Roman"/>
            </a:endParaRPr>
          </a:p>
          <a:p>
            <a:pPr marL="351790" marR="5080" indent="-339090">
              <a:lnSpc>
                <a:spcPts val="3020"/>
              </a:lnSpc>
              <a:spcBef>
                <a:spcPts val="745"/>
              </a:spcBef>
              <a:buChar char="•"/>
              <a:tabLst>
                <a:tab pos="351155" algn="l"/>
                <a:tab pos="351790" algn="l"/>
              </a:tabLst>
            </a:pPr>
            <a:r>
              <a:rPr sz="2800" dirty="0">
                <a:latin typeface="Times New Roman"/>
                <a:cs typeface="Times New Roman"/>
              </a:rPr>
              <a:t>In</a:t>
            </a:r>
            <a:r>
              <a:rPr sz="2800" spc="65" dirty="0">
                <a:latin typeface="Times New Roman"/>
                <a:cs typeface="Times New Roman"/>
              </a:rPr>
              <a:t> </a:t>
            </a:r>
            <a:r>
              <a:rPr sz="2800" dirty="0">
                <a:latin typeface="Times New Roman"/>
                <a:cs typeface="Times New Roman"/>
              </a:rPr>
              <a:t>designing</a:t>
            </a:r>
            <a:r>
              <a:rPr sz="2800" spc="65" dirty="0">
                <a:latin typeface="Times New Roman"/>
                <a:cs typeface="Times New Roman"/>
              </a:rPr>
              <a:t> </a:t>
            </a:r>
            <a:r>
              <a:rPr sz="2800" spc="-5" dirty="0">
                <a:latin typeface="Times New Roman"/>
                <a:cs typeface="Times New Roman"/>
              </a:rPr>
              <a:t>an</a:t>
            </a:r>
            <a:r>
              <a:rPr sz="2800" spc="65" dirty="0">
                <a:latin typeface="Times New Roman"/>
                <a:cs typeface="Times New Roman"/>
              </a:rPr>
              <a:t> </a:t>
            </a:r>
            <a:r>
              <a:rPr sz="2800" spc="-5" dirty="0">
                <a:latin typeface="Times New Roman"/>
                <a:cs typeface="Times New Roman"/>
              </a:rPr>
              <a:t>agent,</a:t>
            </a:r>
            <a:r>
              <a:rPr sz="2800" spc="55" dirty="0">
                <a:latin typeface="Times New Roman"/>
                <a:cs typeface="Times New Roman"/>
              </a:rPr>
              <a:t> </a:t>
            </a:r>
            <a:r>
              <a:rPr sz="2800" dirty="0">
                <a:latin typeface="Times New Roman"/>
                <a:cs typeface="Times New Roman"/>
              </a:rPr>
              <a:t>the</a:t>
            </a:r>
            <a:r>
              <a:rPr sz="2800" spc="50" dirty="0">
                <a:latin typeface="Times New Roman"/>
                <a:cs typeface="Times New Roman"/>
              </a:rPr>
              <a:t> </a:t>
            </a:r>
            <a:r>
              <a:rPr sz="2800" dirty="0">
                <a:latin typeface="Times New Roman"/>
                <a:cs typeface="Times New Roman"/>
              </a:rPr>
              <a:t>first</a:t>
            </a:r>
            <a:r>
              <a:rPr sz="2800" spc="65" dirty="0">
                <a:latin typeface="Times New Roman"/>
                <a:cs typeface="Times New Roman"/>
              </a:rPr>
              <a:t> </a:t>
            </a:r>
            <a:r>
              <a:rPr sz="2800" spc="-5" dirty="0">
                <a:latin typeface="Times New Roman"/>
                <a:cs typeface="Times New Roman"/>
              </a:rPr>
              <a:t>step</a:t>
            </a:r>
            <a:r>
              <a:rPr sz="2800" spc="55" dirty="0">
                <a:latin typeface="Times New Roman"/>
                <a:cs typeface="Times New Roman"/>
              </a:rPr>
              <a:t> </a:t>
            </a:r>
            <a:r>
              <a:rPr sz="2800" spc="-5" dirty="0">
                <a:latin typeface="Times New Roman"/>
                <a:cs typeface="Times New Roman"/>
              </a:rPr>
              <a:t>must</a:t>
            </a:r>
            <a:r>
              <a:rPr sz="2800" spc="65" dirty="0">
                <a:latin typeface="Times New Roman"/>
                <a:cs typeface="Times New Roman"/>
              </a:rPr>
              <a:t> </a:t>
            </a:r>
            <a:r>
              <a:rPr sz="2800" spc="-5" dirty="0">
                <a:latin typeface="Times New Roman"/>
                <a:cs typeface="Times New Roman"/>
              </a:rPr>
              <a:t>always </a:t>
            </a:r>
            <a:r>
              <a:rPr sz="2800" dirty="0">
                <a:latin typeface="Times New Roman"/>
                <a:cs typeface="Times New Roman"/>
              </a:rPr>
              <a:t> be to </a:t>
            </a:r>
            <a:r>
              <a:rPr sz="2800" spc="-5" dirty="0">
                <a:latin typeface="Times New Roman"/>
                <a:cs typeface="Times New Roman"/>
              </a:rPr>
              <a:t>specify </a:t>
            </a:r>
            <a:r>
              <a:rPr sz="2800" dirty="0">
                <a:latin typeface="Times New Roman"/>
                <a:cs typeface="Times New Roman"/>
              </a:rPr>
              <a:t>the </a:t>
            </a:r>
            <a:r>
              <a:rPr sz="2800" spc="-5" dirty="0">
                <a:latin typeface="Times New Roman"/>
                <a:cs typeface="Times New Roman"/>
              </a:rPr>
              <a:t>task environment (PEAS) as </a:t>
            </a:r>
            <a:r>
              <a:rPr sz="2800" dirty="0">
                <a:latin typeface="Times New Roman"/>
                <a:cs typeface="Times New Roman"/>
              </a:rPr>
              <a:t>fully </a:t>
            </a:r>
            <a:r>
              <a:rPr sz="2800" spc="-685" dirty="0">
                <a:latin typeface="Times New Roman"/>
                <a:cs typeface="Times New Roman"/>
              </a:rPr>
              <a:t> </a:t>
            </a:r>
            <a:r>
              <a:rPr sz="2800" spc="-5" dirty="0">
                <a:latin typeface="Times New Roman"/>
                <a:cs typeface="Times New Roman"/>
              </a:rPr>
              <a:t>as </a:t>
            </a:r>
            <a:r>
              <a:rPr sz="2800" dirty="0">
                <a:latin typeface="Times New Roman"/>
                <a:cs typeface="Times New Roman"/>
              </a:rPr>
              <a:t>possible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BE4119-B66B-88FE-CDAB-893B62FE973C}"/>
              </a:ext>
            </a:extLst>
          </p:cNvPr>
          <p:cNvSpPr txBox="1"/>
          <p:nvPr/>
        </p:nvSpPr>
        <p:spPr>
          <a:xfrm>
            <a:off x="174170" y="374864"/>
            <a:ext cx="11939453"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two values sum to 1.0, as they should. Notice that in these two calculations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the term 1/P(toothache ) remains constant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no matter which value of Cavity we calculate.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In fact,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it can be viewed as a normalization constant for the distribution P(Cavity |toothache),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ensuring that it adds up to 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Throughout the chapters dealing with probability, we use α to denote such constants. With this notation, we can write the two preceding equations in 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P(Cavity |toothache) = α P(</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Cavity,toothache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α [P(</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Cavity,toothache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catch) + P(</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Cavity,toothache,¬catch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α [0.108, 0.016 + 0.012, 0.064] = α 0.12, 0.08 = 0.6, 0.4</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68363"/>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DBD459-FD79-ABA2-6DFB-3B60DE5EDF5B}"/>
              </a:ext>
            </a:extLst>
          </p:cNvPr>
          <p:cNvSpPr txBox="1"/>
          <p:nvPr/>
        </p:nvSpPr>
        <p:spPr>
          <a:xfrm>
            <a:off x="0" y="0"/>
            <a:ext cx="12268200" cy="69865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Independence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Let us expand the full joint distribution in Figure 13.3 by adding a fourth variable, Weather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full joint distribution then becomes P(Toothache, Catch, Cavity, Weather ) which has 2 × 2 × 2 × 4 = 32 entries.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relationship do these editions have to each other and to the original three-variable table?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example, how 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P(toothache, catch, cavity, cloudy) and P(toothache, catch, cavity) related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can use the product rule: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P(toothache, catch, cavity, cloudy)= P(cloudy |toothache, catch, cavity)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P(toothache, catch, cavity) .</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134875"/>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8A0908-FCB2-CC51-3A98-FD2583ABDF2A}"/>
              </a:ext>
            </a:extLst>
          </p:cNvPr>
          <p:cNvSpPr txBox="1"/>
          <p:nvPr/>
        </p:nvSpPr>
        <p:spPr>
          <a:xfrm>
            <a:off x="1" y="81618"/>
            <a:ext cx="12192000" cy="78483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Weather does not influence the dental variables.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Therefore, the following assertion seems reasonable: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P(cloudy |toothache, catch, cavity) = P(cloudy)                                       (13.10)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property we used in Equation (13.10) is called independence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particular, 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weather is independent of one’s dental problems.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From this, we can deduce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P(toothache, catch, cavity, cloudy) = P(cloudy)P(toothache, catch, cavity)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Thus, 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32-element table for four variables can be constructed from one 8-element table and one 4-element table.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This decomposition is illustrated schematically in Figure 13.4(a).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553056"/>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2FB8F9-6FA8-F5EE-8AE4-4D43A0EFD5E1}"/>
              </a:ext>
            </a:extLst>
          </p:cNvPr>
          <p:cNvPicPr>
            <a:picLocks noChangeAspect="1"/>
          </p:cNvPicPr>
          <p:nvPr/>
        </p:nvPicPr>
        <p:blipFill>
          <a:blip r:embed="rId2"/>
          <a:stretch>
            <a:fillRect/>
          </a:stretch>
        </p:blipFill>
        <p:spPr>
          <a:xfrm>
            <a:off x="174171" y="5871"/>
            <a:ext cx="11538858" cy="6691019"/>
          </a:xfrm>
          <a:prstGeom prst="rect">
            <a:avLst/>
          </a:prstGeom>
        </p:spPr>
      </p:pic>
    </p:spTree>
    <p:extLst>
      <p:ext uri="{BB962C8B-B14F-4D97-AF65-F5344CB8AC3E}">
        <p14:creationId xmlns:p14="http://schemas.microsoft.com/office/powerpoint/2010/main" val="1725127307"/>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42FA42-A53A-92A3-08BB-A39E5C59F54C}"/>
              </a:ext>
            </a:extLst>
          </p:cNvPr>
          <p:cNvSpPr txBox="1"/>
          <p:nvPr/>
        </p:nvSpPr>
        <p:spPr>
          <a:xfrm>
            <a:off x="121920" y="0"/>
            <a:ext cx="12070080"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Independence between propositions a and b can be written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P(a | b) = P(a) or P(b | a) = P(b) or P(a ∧ b) = P(a)P(b) .                             (13.11)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All these forms are equivalent (Exercise 13.12).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Independence between variables X and Y can be written as follows (again, these are all equivalent):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P(X | Y ) = P(X) or P(Y | X) = P(Y ) or P(X, Y ) = P(X)P(Y ) .</a:t>
            </a:r>
            <a:endParaRPr kumimoji="0" lang="en-IN"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198427"/>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72677F-F3FA-65F8-9085-75DA00887E24}"/>
              </a:ext>
            </a:extLst>
          </p:cNvPr>
          <p:cNvPicPr>
            <a:picLocks noChangeAspect="1"/>
          </p:cNvPicPr>
          <p:nvPr/>
        </p:nvPicPr>
        <p:blipFill>
          <a:blip r:embed="rId2"/>
          <a:stretch>
            <a:fillRect/>
          </a:stretch>
        </p:blipFill>
        <p:spPr>
          <a:xfrm>
            <a:off x="319900" y="401837"/>
            <a:ext cx="11636969" cy="6312472"/>
          </a:xfrm>
          <a:prstGeom prst="rect">
            <a:avLst/>
          </a:prstGeom>
        </p:spPr>
      </p:pic>
    </p:spTree>
    <p:extLst>
      <p:ext uri="{BB962C8B-B14F-4D97-AF65-F5344CB8AC3E}">
        <p14:creationId xmlns:p14="http://schemas.microsoft.com/office/powerpoint/2010/main" val="1965785860"/>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3034B3-0D0D-FECB-6F77-49976C96E502}"/>
              </a:ext>
            </a:extLst>
          </p:cNvPr>
          <p:cNvPicPr>
            <a:picLocks noChangeAspect="1"/>
          </p:cNvPicPr>
          <p:nvPr/>
        </p:nvPicPr>
        <p:blipFill>
          <a:blip r:embed="rId2"/>
          <a:stretch>
            <a:fillRect/>
          </a:stretch>
        </p:blipFill>
        <p:spPr>
          <a:xfrm>
            <a:off x="0" y="87344"/>
            <a:ext cx="12200708" cy="3245619"/>
          </a:xfrm>
          <a:prstGeom prst="rect">
            <a:avLst/>
          </a:prstGeom>
        </p:spPr>
      </p:pic>
      <p:pic>
        <p:nvPicPr>
          <p:cNvPr id="5" name="Picture 4">
            <a:extLst>
              <a:ext uri="{FF2B5EF4-FFF2-40B4-BE49-F238E27FC236}">
                <a16:creationId xmlns:a16="http://schemas.microsoft.com/office/drawing/2014/main" id="{FBD8BF42-1A80-1D26-1FC0-1D8BDE0C9AF1}"/>
              </a:ext>
            </a:extLst>
          </p:cNvPr>
          <p:cNvPicPr>
            <a:picLocks noChangeAspect="1"/>
          </p:cNvPicPr>
          <p:nvPr/>
        </p:nvPicPr>
        <p:blipFill>
          <a:blip r:embed="rId3"/>
          <a:stretch>
            <a:fillRect/>
          </a:stretch>
        </p:blipFill>
        <p:spPr>
          <a:xfrm>
            <a:off x="0" y="3429000"/>
            <a:ext cx="12122331" cy="3245619"/>
          </a:xfrm>
          <a:prstGeom prst="rect">
            <a:avLst/>
          </a:prstGeom>
        </p:spPr>
      </p:pic>
    </p:spTree>
    <p:extLst>
      <p:ext uri="{BB962C8B-B14F-4D97-AF65-F5344CB8AC3E}">
        <p14:creationId xmlns:p14="http://schemas.microsoft.com/office/powerpoint/2010/main" val="1089695645"/>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C48E28-2447-1E8F-12F2-A2BEA1384068}"/>
              </a:ext>
            </a:extLst>
          </p:cNvPr>
          <p:cNvPicPr>
            <a:picLocks noChangeAspect="1"/>
          </p:cNvPicPr>
          <p:nvPr/>
        </p:nvPicPr>
        <p:blipFill>
          <a:blip r:embed="rId2"/>
          <a:stretch>
            <a:fillRect/>
          </a:stretch>
        </p:blipFill>
        <p:spPr>
          <a:xfrm>
            <a:off x="101600" y="0"/>
            <a:ext cx="11785600" cy="6696891"/>
          </a:xfrm>
          <a:prstGeom prst="rect">
            <a:avLst/>
          </a:prstGeom>
        </p:spPr>
      </p:pic>
    </p:spTree>
    <p:extLst>
      <p:ext uri="{BB962C8B-B14F-4D97-AF65-F5344CB8AC3E}">
        <p14:creationId xmlns:p14="http://schemas.microsoft.com/office/powerpoint/2010/main" val="4117117271"/>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221332-A746-BE0D-ADFF-94708D4B29A8}"/>
              </a:ext>
            </a:extLst>
          </p:cNvPr>
          <p:cNvPicPr>
            <a:picLocks noChangeAspect="1"/>
          </p:cNvPicPr>
          <p:nvPr/>
        </p:nvPicPr>
        <p:blipFill>
          <a:blip r:embed="rId2"/>
          <a:stretch>
            <a:fillRect/>
          </a:stretch>
        </p:blipFill>
        <p:spPr>
          <a:xfrm>
            <a:off x="269966" y="108273"/>
            <a:ext cx="11756571" cy="6749727"/>
          </a:xfrm>
          <a:prstGeom prst="rect">
            <a:avLst/>
          </a:prstGeom>
        </p:spPr>
      </p:pic>
    </p:spTree>
    <p:extLst>
      <p:ext uri="{BB962C8B-B14F-4D97-AF65-F5344CB8AC3E}">
        <p14:creationId xmlns:p14="http://schemas.microsoft.com/office/powerpoint/2010/main" val="3156901581"/>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B1CA4F-E84F-5981-7B34-A4827C568FB9}"/>
              </a:ext>
            </a:extLst>
          </p:cNvPr>
          <p:cNvPicPr>
            <a:picLocks noChangeAspect="1"/>
          </p:cNvPicPr>
          <p:nvPr/>
        </p:nvPicPr>
        <p:blipFill>
          <a:blip r:embed="rId2"/>
          <a:stretch>
            <a:fillRect/>
          </a:stretch>
        </p:blipFill>
        <p:spPr>
          <a:xfrm>
            <a:off x="-1" y="177032"/>
            <a:ext cx="12453258" cy="6598237"/>
          </a:xfrm>
          <a:prstGeom prst="rect">
            <a:avLst/>
          </a:prstGeom>
        </p:spPr>
      </p:pic>
    </p:spTree>
    <p:extLst>
      <p:ext uri="{BB962C8B-B14F-4D97-AF65-F5344CB8AC3E}">
        <p14:creationId xmlns:p14="http://schemas.microsoft.com/office/powerpoint/2010/main" val="7127829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730" y="33019"/>
            <a:ext cx="1778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13</a:t>
            </a:r>
            <a:endParaRPr sz="1200">
              <a:latin typeface="Times New Roman"/>
              <a:cs typeface="Times New Roman"/>
            </a:endParaRPr>
          </a:p>
        </p:txBody>
      </p:sp>
      <p:sp>
        <p:nvSpPr>
          <p:cNvPr id="5" name="object 5"/>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6" name="object 6"/>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601469" y="290829"/>
            <a:ext cx="5674360" cy="513080"/>
          </a:xfrm>
          <a:prstGeom prst="rect">
            <a:avLst/>
          </a:prstGeom>
        </p:spPr>
        <p:txBody>
          <a:bodyPr vert="horz" wrap="square" lIns="0" tIns="12700" rIns="0" bIns="0" rtlCol="0" anchor="ctr">
            <a:spAutoFit/>
          </a:bodyPr>
          <a:lstStyle/>
          <a:p>
            <a:pPr marL="12700">
              <a:lnSpc>
                <a:spcPct val="100000"/>
              </a:lnSpc>
              <a:spcBef>
                <a:spcPts val="100"/>
              </a:spcBef>
            </a:pPr>
            <a:r>
              <a:rPr sz="3200" dirty="0"/>
              <a:t>PEAS</a:t>
            </a:r>
            <a:r>
              <a:rPr sz="3200" spc="-10" dirty="0"/>
              <a:t> </a:t>
            </a:r>
            <a:r>
              <a:rPr sz="3200" dirty="0"/>
              <a:t>for</a:t>
            </a:r>
            <a:r>
              <a:rPr sz="3200" spc="-10" dirty="0"/>
              <a:t> </a:t>
            </a:r>
            <a:r>
              <a:rPr sz="3200" dirty="0"/>
              <a:t>an automated</a:t>
            </a:r>
            <a:r>
              <a:rPr sz="3200" spc="10" dirty="0"/>
              <a:t> </a:t>
            </a:r>
            <a:r>
              <a:rPr sz="3200" dirty="0"/>
              <a:t>taxi</a:t>
            </a:r>
            <a:r>
              <a:rPr sz="3200" spc="-10" dirty="0"/>
              <a:t> </a:t>
            </a:r>
            <a:r>
              <a:rPr sz="3200" dirty="0"/>
              <a:t>driver</a:t>
            </a:r>
            <a:endParaRPr sz="3200"/>
          </a:p>
        </p:txBody>
      </p:sp>
      <p:sp>
        <p:nvSpPr>
          <p:cNvPr id="4" name="object 4"/>
          <p:cNvSpPr txBox="1"/>
          <p:nvPr/>
        </p:nvSpPr>
        <p:spPr>
          <a:xfrm>
            <a:off x="1635759" y="1219201"/>
            <a:ext cx="9781177" cy="3921458"/>
          </a:xfrm>
          <a:prstGeom prst="rect">
            <a:avLst/>
          </a:prstGeom>
        </p:spPr>
        <p:txBody>
          <a:bodyPr vert="horz" wrap="square" lIns="0" tIns="85725" rIns="0" bIns="0" rtlCol="0">
            <a:spAutoFit/>
          </a:bodyPr>
          <a:lstStyle/>
          <a:p>
            <a:pPr marL="348615" marR="5080" indent="-336550" algn="just">
              <a:lnSpc>
                <a:spcPct val="79900"/>
              </a:lnSpc>
              <a:spcBef>
                <a:spcPts val="675"/>
              </a:spcBef>
              <a:buClr>
                <a:srgbClr val="000000"/>
              </a:buClr>
              <a:buChar char="•"/>
              <a:tabLst>
                <a:tab pos="348615" algn="l"/>
                <a:tab pos="349250" algn="l"/>
              </a:tabLst>
            </a:pPr>
            <a:r>
              <a:rPr sz="2400" spc="-5" dirty="0">
                <a:solidFill>
                  <a:srgbClr val="660033"/>
                </a:solidFill>
                <a:latin typeface="Times New Roman"/>
                <a:cs typeface="Times New Roman"/>
              </a:rPr>
              <a:t>Performance</a:t>
            </a:r>
            <a:r>
              <a:rPr sz="2400" dirty="0">
                <a:solidFill>
                  <a:srgbClr val="660033"/>
                </a:solidFill>
                <a:latin typeface="Times New Roman"/>
                <a:cs typeface="Times New Roman"/>
              </a:rPr>
              <a:t> </a:t>
            </a:r>
            <a:r>
              <a:rPr sz="2400" spc="-5" dirty="0">
                <a:solidFill>
                  <a:srgbClr val="660033"/>
                </a:solidFill>
                <a:latin typeface="Times New Roman"/>
                <a:cs typeface="Times New Roman"/>
              </a:rPr>
              <a:t>measure:</a:t>
            </a:r>
            <a:r>
              <a:rPr lang="en-US" sz="2400" dirty="0"/>
              <a:t> </a:t>
            </a:r>
            <a:r>
              <a:rPr lang="en-US" sz="2400" dirty="0">
                <a:latin typeface="Times New Roman"/>
                <a:cs typeface="Times New Roman"/>
              </a:rPr>
              <a:t>minimizing fuel consumption and wear and tear; minimizing the trip time or cost; minimizing violations of traffic laws and disturbances to other drivers; maximizing safety and passenger comfort; maximizing profits</a:t>
            </a:r>
            <a:endParaRPr sz="2400" dirty="0">
              <a:latin typeface="Times New Roman"/>
              <a:cs typeface="Times New Roman"/>
            </a:endParaRPr>
          </a:p>
          <a:p>
            <a:pPr>
              <a:spcBef>
                <a:spcPts val="15"/>
              </a:spcBef>
              <a:buFont typeface="Times New Roman"/>
              <a:buChar char="•"/>
            </a:pPr>
            <a:endParaRPr sz="2700" dirty="0">
              <a:latin typeface="Times New Roman"/>
              <a:cs typeface="Times New Roman"/>
            </a:endParaRPr>
          </a:p>
          <a:p>
            <a:pPr marL="349250" indent="-336550">
              <a:spcBef>
                <a:spcPts val="5"/>
              </a:spcBef>
              <a:buClr>
                <a:srgbClr val="000000"/>
              </a:buClr>
              <a:buChar char="•"/>
              <a:tabLst>
                <a:tab pos="348615" algn="l"/>
                <a:tab pos="349250" algn="l"/>
              </a:tabLst>
            </a:pPr>
            <a:r>
              <a:rPr sz="2400" spc="-5" dirty="0">
                <a:solidFill>
                  <a:srgbClr val="660033"/>
                </a:solidFill>
                <a:latin typeface="Times New Roman"/>
                <a:cs typeface="Times New Roman"/>
              </a:rPr>
              <a:t>Environment:</a:t>
            </a:r>
            <a:r>
              <a:rPr sz="2400" dirty="0">
                <a:solidFill>
                  <a:srgbClr val="660033"/>
                </a:solidFill>
                <a:latin typeface="Times New Roman"/>
                <a:cs typeface="Times New Roman"/>
              </a:rPr>
              <a:t> </a:t>
            </a:r>
            <a:r>
              <a:rPr sz="2400" spc="-5" dirty="0">
                <a:latin typeface="Times New Roman"/>
                <a:cs typeface="Times New Roman"/>
              </a:rPr>
              <a:t>Roads,</a:t>
            </a:r>
            <a:r>
              <a:rPr sz="2400" spc="5" dirty="0">
                <a:latin typeface="Times New Roman"/>
                <a:cs typeface="Times New Roman"/>
              </a:rPr>
              <a:t> </a:t>
            </a:r>
            <a:r>
              <a:rPr sz="2400" dirty="0">
                <a:latin typeface="Times New Roman"/>
                <a:cs typeface="Times New Roman"/>
              </a:rPr>
              <a:t>other</a:t>
            </a:r>
            <a:r>
              <a:rPr sz="2400" spc="15" dirty="0">
                <a:latin typeface="Times New Roman"/>
                <a:cs typeface="Times New Roman"/>
              </a:rPr>
              <a:t> </a:t>
            </a:r>
            <a:r>
              <a:rPr sz="2400" spc="-5" dirty="0">
                <a:latin typeface="Times New Roman"/>
                <a:cs typeface="Times New Roman"/>
              </a:rPr>
              <a:t>traffic, </a:t>
            </a:r>
            <a:r>
              <a:rPr sz="2400" dirty="0">
                <a:latin typeface="Times New Roman"/>
                <a:cs typeface="Times New Roman"/>
              </a:rPr>
              <a:t>pedestrians,</a:t>
            </a:r>
            <a:r>
              <a:rPr sz="2400" spc="5" dirty="0">
                <a:latin typeface="Times New Roman"/>
                <a:cs typeface="Times New Roman"/>
              </a:rPr>
              <a:t> </a:t>
            </a:r>
            <a:r>
              <a:rPr sz="2400" spc="-5" dirty="0">
                <a:latin typeface="Times New Roman"/>
                <a:cs typeface="Times New Roman"/>
              </a:rPr>
              <a:t>customers</a:t>
            </a:r>
            <a:endParaRPr sz="2400" dirty="0">
              <a:latin typeface="Times New Roman"/>
              <a:cs typeface="Times New Roman"/>
            </a:endParaRPr>
          </a:p>
          <a:p>
            <a:pPr>
              <a:spcBef>
                <a:spcPts val="10"/>
              </a:spcBef>
              <a:buFont typeface="Times New Roman"/>
              <a:buChar char="•"/>
            </a:pPr>
            <a:endParaRPr sz="2700" dirty="0">
              <a:latin typeface="Times New Roman"/>
              <a:cs typeface="Times New Roman"/>
            </a:endParaRPr>
          </a:p>
          <a:p>
            <a:pPr marL="349250" indent="-336550">
              <a:spcBef>
                <a:spcPts val="5"/>
              </a:spcBef>
              <a:buClr>
                <a:srgbClr val="000000"/>
              </a:buClr>
              <a:buChar char="•"/>
              <a:tabLst>
                <a:tab pos="348615" algn="l"/>
                <a:tab pos="349250" algn="l"/>
              </a:tabLst>
            </a:pPr>
            <a:r>
              <a:rPr sz="2400" dirty="0">
                <a:solidFill>
                  <a:srgbClr val="660033"/>
                </a:solidFill>
                <a:latin typeface="Times New Roman"/>
                <a:cs typeface="Times New Roman"/>
              </a:rPr>
              <a:t>Actuators:</a:t>
            </a:r>
            <a:r>
              <a:rPr sz="2400" spc="-10" dirty="0">
                <a:solidFill>
                  <a:srgbClr val="660033"/>
                </a:solidFill>
                <a:latin typeface="Times New Roman"/>
                <a:cs typeface="Times New Roman"/>
              </a:rPr>
              <a:t> </a:t>
            </a:r>
            <a:r>
              <a:rPr sz="2400" dirty="0">
                <a:latin typeface="Times New Roman"/>
                <a:cs typeface="Times New Roman"/>
              </a:rPr>
              <a:t>Steering</a:t>
            </a:r>
            <a:r>
              <a:rPr sz="2400" spc="-5" dirty="0">
                <a:latin typeface="Times New Roman"/>
                <a:cs typeface="Times New Roman"/>
              </a:rPr>
              <a:t> wheel,</a:t>
            </a:r>
            <a:r>
              <a:rPr sz="2400" spc="-10" dirty="0">
                <a:latin typeface="Times New Roman"/>
                <a:cs typeface="Times New Roman"/>
              </a:rPr>
              <a:t> </a:t>
            </a:r>
            <a:r>
              <a:rPr sz="2400" dirty="0">
                <a:latin typeface="Times New Roman"/>
                <a:cs typeface="Times New Roman"/>
              </a:rPr>
              <a:t>accelerator,</a:t>
            </a:r>
            <a:r>
              <a:rPr sz="2400" spc="-10" dirty="0">
                <a:latin typeface="Times New Roman"/>
                <a:cs typeface="Times New Roman"/>
              </a:rPr>
              <a:t> </a:t>
            </a:r>
            <a:r>
              <a:rPr sz="2400" dirty="0">
                <a:latin typeface="Times New Roman"/>
                <a:cs typeface="Times New Roman"/>
              </a:rPr>
              <a:t>brake,</a:t>
            </a:r>
            <a:r>
              <a:rPr sz="2400" spc="-15" dirty="0">
                <a:latin typeface="Times New Roman"/>
                <a:cs typeface="Times New Roman"/>
              </a:rPr>
              <a:t> </a:t>
            </a:r>
            <a:r>
              <a:rPr sz="2400" dirty="0">
                <a:latin typeface="Times New Roman"/>
                <a:cs typeface="Times New Roman"/>
              </a:rPr>
              <a:t>signal,</a:t>
            </a:r>
            <a:r>
              <a:rPr sz="2400" spc="-5" dirty="0">
                <a:latin typeface="Times New Roman"/>
                <a:cs typeface="Times New Roman"/>
              </a:rPr>
              <a:t> </a:t>
            </a:r>
            <a:r>
              <a:rPr sz="2400" dirty="0">
                <a:latin typeface="Times New Roman"/>
                <a:cs typeface="Times New Roman"/>
              </a:rPr>
              <a:t>horn</a:t>
            </a:r>
          </a:p>
          <a:p>
            <a:pPr>
              <a:spcBef>
                <a:spcPts val="15"/>
              </a:spcBef>
              <a:buFont typeface="Times New Roman"/>
              <a:buChar char="•"/>
            </a:pPr>
            <a:endParaRPr sz="3200" dirty="0">
              <a:latin typeface="Times New Roman"/>
              <a:cs typeface="Times New Roman"/>
            </a:endParaRPr>
          </a:p>
          <a:p>
            <a:pPr marL="348615" marR="509270" indent="-336550">
              <a:lnSpc>
                <a:spcPct val="79900"/>
              </a:lnSpc>
              <a:buClr>
                <a:srgbClr val="000000"/>
              </a:buClr>
              <a:buChar char="•"/>
              <a:tabLst>
                <a:tab pos="348615" algn="l"/>
                <a:tab pos="349250" algn="l"/>
              </a:tabLst>
            </a:pPr>
            <a:r>
              <a:rPr sz="2400" dirty="0">
                <a:solidFill>
                  <a:srgbClr val="660033"/>
                </a:solidFill>
                <a:latin typeface="Times New Roman"/>
                <a:cs typeface="Times New Roman"/>
              </a:rPr>
              <a:t>Sensors: </a:t>
            </a:r>
            <a:r>
              <a:rPr sz="2400" spc="-5" dirty="0">
                <a:latin typeface="Times New Roman"/>
                <a:cs typeface="Times New Roman"/>
              </a:rPr>
              <a:t>Cameras,</a:t>
            </a:r>
            <a:r>
              <a:rPr sz="2400" spc="5" dirty="0">
                <a:latin typeface="Times New Roman"/>
                <a:cs typeface="Times New Roman"/>
              </a:rPr>
              <a:t> </a:t>
            </a:r>
            <a:r>
              <a:rPr sz="2400" spc="-5" dirty="0">
                <a:latin typeface="Times New Roman"/>
                <a:cs typeface="Times New Roman"/>
              </a:rPr>
              <a:t>sonar,</a:t>
            </a:r>
            <a:r>
              <a:rPr sz="2400" dirty="0">
                <a:latin typeface="Times New Roman"/>
                <a:cs typeface="Times New Roman"/>
              </a:rPr>
              <a:t> </a:t>
            </a:r>
            <a:r>
              <a:rPr sz="2400" spc="-5" dirty="0">
                <a:latin typeface="Times New Roman"/>
                <a:cs typeface="Times New Roman"/>
              </a:rPr>
              <a:t>speedometer,</a:t>
            </a:r>
            <a:r>
              <a:rPr sz="2400" spc="5" dirty="0">
                <a:latin typeface="Times New Roman"/>
                <a:cs typeface="Times New Roman"/>
              </a:rPr>
              <a:t> </a:t>
            </a:r>
            <a:r>
              <a:rPr sz="2400" spc="-5" dirty="0">
                <a:latin typeface="Times New Roman"/>
                <a:cs typeface="Times New Roman"/>
              </a:rPr>
              <a:t>GPS,</a:t>
            </a:r>
            <a:r>
              <a:rPr sz="2400" spc="5" dirty="0">
                <a:latin typeface="Times New Roman"/>
                <a:cs typeface="Times New Roman"/>
              </a:rPr>
              <a:t> </a:t>
            </a:r>
            <a:r>
              <a:rPr sz="2400" spc="-5" dirty="0">
                <a:latin typeface="Times New Roman"/>
                <a:cs typeface="Times New Roman"/>
              </a:rPr>
              <a:t>odometer,</a:t>
            </a:r>
            <a:r>
              <a:rPr sz="2400" dirty="0">
                <a:latin typeface="Times New Roman"/>
                <a:cs typeface="Times New Roman"/>
              </a:rPr>
              <a:t> engine </a:t>
            </a:r>
            <a:r>
              <a:rPr sz="2400" spc="-585" dirty="0">
                <a:latin typeface="Times New Roman"/>
                <a:cs typeface="Times New Roman"/>
              </a:rPr>
              <a:t> </a:t>
            </a:r>
            <a:r>
              <a:rPr sz="2400" dirty="0">
                <a:latin typeface="Times New Roman"/>
                <a:cs typeface="Times New Roman"/>
              </a:rPr>
              <a:t>sensors,</a:t>
            </a:r>
            <a:r>
              <a:rPr sz="2400" spc="-5" dirty="0">
                <a:latin typeface="Times New Roman"/>
                <a:cs typeface="Times New Roman"/>
              </a:rPr>
              <a:t> </a:t>
            </a:r>
            <a:r>
              <a:rPr sz="2400" dirty="0">
                <a:latin typeface="Times New Roman"/>
                <a:cs typeface="Times New Roman"/>
              </a:rPr>
              <a:t>keyboard</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A7FB8D-D4B8-7321-7712-15D7354FBDC3}"/>
              </a:ext>
            </a:extLst>
          </p:cNvPr>
          <p:cNvPicPr>
            <a:picLocks noChangeAspect="1"/>
          </p:cNvPicPr>
          <p:nvPr/>
        </p:nvPicPr>
        <p:blipFill>
          <a:blip r:embed="rId2"/>
          <a:stretch>
            <a:fillRect/>
          </a:stretch>
        </p:blipFill>
        <p:spPr>
          <a:xfrm>
            <a:off x="0" y="268834"/>
            <a:ext cx="11704320" cy="6401932"/>
          </a:xfrm>
          <a:prstGeom prst="rect">
            <a:avLst/>
          </a:prstGeom>
        </p:spPr>
      </p:pic>
    </p:spTree>
    <p:extLst>
      <p:ext uri="{BB962C8B-B14F-4D97-AF65-F5344CB8AC3E}">
        <p14:creationId xmlns:p14="http://schemas.microsoft.com/office/powerpoint/2010/main" val="1043223993"/>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9490EA-F65B-BED8-1162-FA60E4989EA5}"/>
              </a:ext>
            </a:extLst>
          </p:cNvPr>
          <p:cNvPicPr>
            <a:picLocks noChangeAspect="1"/>
          </p:cNvPicPr>
          <p:nvPr/>
        </p:nvPicPr>
        <p:blipFill>
          <a:blip r:embed="rId2"/>
          <a:stretch>
            <a:fillRect/>
          </a:stretch>
        </p:blipFill>
        <p:spPr>
          <a:xfrm>
            <a:off x="222658" y="404550"/>
            <a:ext cx="11777753" cy="6274924"/>
          </a:xfrm>
          <a:prstGeom prst="rect">
            <a:avLst/>
          </a:prstGeom>
        </p:spPr>
      </p:pic>
    </p:spTree>
    <p:extLst>
      <p:ext uri="{BB962C8B-B14F-4D97-AF65-F5344CB8AC3E}">
        <p14:creationId xmlns:p14="http://schemas.microsoft.com/office/powerpoint/2010/main" val="2197410183"/>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5CE297-EAFA-E64A-C5D9-E29BFA904E76}"/>
              </a:ext>
            </a:extLst>
          </p:cNvPr>
          <p:cNvPicPr>
            <a:picLocks noChangeAspect="1"/>
          </p:cNvPicPr>
          <p:nvPr/>
        </p:nvPicPr>
        <p:blipFill>
          <a:blip r:embed="rId2"/>
          <a:stretch>
            <a:fillRect/>
          </a:stretch>
        </p:blipFill>
        <p:spPr>
          <a:xfrm>
            <a:off x="239797" y="113211"/>
            <a:ext cx="11838991" cy="6744789"/>
          </a:xfrm>
          <a:prstGeom prst="rect">
            <a:avLst/>
          </a:prstGeom>
        </p:spPr>
      </p:pic>
    </p:spTree>
    <p:extLst>
      <p:ext uri="{BB962C8B-B14F-4D97-AF65-F5344CB8AC3E}">
        <p14:creationId xmlns:p14="http://schemas.microsoft.com/office/powerpoint/2010/main" val="3019485119"/>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5191E3-2486-9865-D0DF-006E9368A30E}"/>
              </a:ext>
            </a:extLst>
          </p:cNvPr>
          <p:cNvPicPr>
            <a:picLocks noChangeAspect="1"/>
          </p:cNvPicPr>
          <p:nvPr/>
        </p:nvPicPr>
        <p:blipFill>
          <a:blip r:embed="rId2"/>
          <a:stretch>
            <a:fillRect/>
          </a:stretch>
        </p:blipFill>
        <p:spPr>
          <a:xfrm>
            <a:off x="0" y="1"/>
            <a:ext cx="12062097" cy="6940248"/>
          </a:xfrm>
          <a:prstGeom prst="rect">
            <a:avLst/>
          </a:prstGeom>
        </p:spPr>
      </p:pic>
    </p:spTree>
    <p:extLst>
      <p:ext uri="{BB962C8B-B14F-4D97-AF65-F5344CB8AC3E}">
        <p14:creationId xmlns:p14="http://schemas.microsoft.com/office/powerpoint/2010/main" val="1916764302"/>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D23528-4026-623A-7F45-0DB690333C24}"/>
              </a:ext>
            </a:extLst>
          </p:cNvPr>
          <p:cNvPicPr>
            <a:picLocks noChangeAspect="1"/>
          </p:cNvPicPr>
          <p:nvPr/>
        </p:nvPicPr>
        <p:blipFill>
          <a:blip r:embed="rId2"/>
          <a:stretch>
            <a:fillRect/>
          </a:stretch>
        </p:blipFill>
        <p:spPr>
          <a:xfrm>
            <a:off x="233355" y="295439"/>
            <a:ext cx="11357754" cy="6314367"/>
          </a:xfrm>
          <a:prstGeom prst="rect">
            <a:avLst/>
          </a:prstGeom>
        </p:spPr>
      </p:pic>
    </p:spTree>
    <p:extLst>
      <p:ext uri="{BB962C8B-B14F-4D97-AF65-F5344CB8AC3E}">
        <p14:creationId xmlns:p14="http://schemas.microsoft.com/office/powerpoint/2010/main" val="86015335"/>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F9964-6AF3-37EE-D26F-147A020613C5}"/>
              </a:ext>
            </a:extLst>
          </p:cNvPr>
          <p:cNvPicPr>
            <a:picLocks noChangeAspect="1"/>
          </p:cNvPicPr>
          <p:nvPr/>
        </p:nvPicPr>
        <p:blipFill>
          <a:blip r:embed="rId2"/>
          <a:stretch>
            <a:fillRect/>
          </a:stretch>
        </p:blipFill>
        <p:spPr>
          <a:xfrm>
            <a:off x="0" y="67196"/>
            <a:ext cx="12192000" cy="7160917"/>
          </a:xfrm>
          <a:prstGeom prst="rect">
            <a:avLst/>
          </a:prstGeom>
        </p:spPr>
      </p:pic>
    </p:spTree>
    <p:extLst>
      <p:ext uri="{BB962C8B-B14F-4D97-AF65-F5344CB8AC3E}">
        <p14:creationId xmlns:p14="http://schemas.microsoft.com/office/powerpoint/2010/main" val="3878124435"/>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916911-6D94-C539-D946-226768496407}"/>
              </a:ext>
            </a:extLst>
          </p:cNvPr>
          <p:cNvPicPr>
            <a:picLocks noChangeAspect="1"/>
          </p:cNvPicPr>
          <p:nvPr/>
        </p:nvPicPr>
        <p:blipFill>
          <a:blip r:embed="rId2"/>
          <a:stretch>
            <a:fillRect/>
          </a:stretch>
        </p:blipFill>
        <p:spPr>
          <a:xfrm>
            <a:off x="156755" y="0"/>
            <a:ext cx="12148456" cy="6958149"/>
          </a:xfrm>
          <a:prstGeom prst="rect">
            <a:avLst/>
          </a:prstGeom>
        </p:spPr>
      </p:pic>
    </p:spTree>
    <p:extLst>
      <p:ext uri="{BB962C8B-B14F-4D97-AF65-F5344CB8AC3E}">
        <p14:creationId xmlns:p14="http://schemas.microsoft.com/office/powerpoint/2010/main" val="1818495432"/>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470FDA-532A-6851-8F0D-E484F4C495B4}"/>
              </a:ext>
            </a:extLst>
          </p:cNvPr>
          <p:cNvPicPr>
            <a:picLocks noChangeAspect="1"/>
          </p:cNvPicPr>
          <p:nvPr/>
        </p:nvPicPr>
        <p:blipFill>
          <a:blip r:embed="rId2"/>
          <a:stretch>
            <a:fillRect/>
          </a:stretch>
        </p:blipFill>
        <p:spPr>
          <a:xfrm>
            <a:off x="220747" y="-1"/>
            <a:ext cx="11858042" cy="6627223"/>
          </a:xfrm>
          <a:prstGeom prst="rect">
            <a:avLst/>
          </a:prstGeom>
        </p:spPr>
      </p:pic>
    </p:spTree>
    <p:extLst>
      <p:ext uri="{BB962C8B-B14F-4D97-AF65-F5344CB8AC3E}">
        <p14:creationId xmlns:p14="http://schemas.microsoft.com/office/powerpoint/2010/main" val="3913810304"/>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301E07-5BB6-BB1E-E689-6BCD5B3C6C94}"/>
              </a:ext>
            </a:extLst>
          </p:cNvPr>
          <p:cNvPicPr>
            <a:picLocks noChangeAspect="1"/>
          </p:cNvPicPr>
          <p:nvPr/>
        </p:nvPicPr>
        <p:blipFill>
          <a:blip r:embed="rId2"/>
          <a:stretch>
            <a:fillRect/>
          </a:stretch>
        </p:blipFill>
        <p:spPr>
          <a:xfrm>
            <a:off x="-182880" y="0"/>
            <a:ext cx="12279085" cy="6714309"/>
          </a:xfrm>
          <a:prstGeom prst="rect">
            <a:avLst/>
          </a:prstGeom>
        </p:spPr>
      </p:pic>
    </p:spTree>
    <p:extLst>
      <p:ext uri="{BB962C8B-B14F-4D97-AF65-F5344CB8AC3E}">
        <p14:creationId xmlns:p14="http://schemas.microsoft.com/office/powerpoint/2010/main" val="2877146609"/>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233E25-1FA6-6276-1512-1FB63B63E901}"/>
              </a:ext>
            </a:extLst>
          </p:cNvPr>
          <p:cNvPicPr>
            <a:picLocks noChangeAspect="1"/>
          </p:cNvPicPr>
          <p:nvPr/>
        </p:nvPicPr>
        <p:blipFill>
          <a:blip r:embed="rId2"/>
          <a:stretch>
            <a:fillRect/>
          </a:stretch>
        </p:blipFill>
        <p:spPr>
          <a:xfrm>
            <a:off x="339634" y="-1"/>
            <a:ext cx="12000411" cy="6940731"/>
          </a:xfrm>
          <a:prstGeom prst="rect">
            <a:avLst/>
          </a:prstGeom>
        </p:spPr>
      </p:pic>
    </p:spTree>
    <p:extLst>
      <p:ext uri="{BB962C8B-B14F-4D97-AF65-F5344CB8AC3E}">
        <p14:creationId xmlns:p14="http://schemas.microsoft.com/office/powerpoint/2010/main" val="17872349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730" y="33019"/>
            <a:ext cx="1778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14</a:t>
            </a:r>
            <a:endParaRPr sz="1200">
              <a:latin typeface="Times New Roman"/>
              <a:cs typeface="Times New Roman"/>
            </a:endParaRPr>
          </a:p>
        </p:txBody>
      </p:sp>
      <p:sp>
        <p:nvSpPr>
          <p:cNvPr id="5" name="object 5"/>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6" name="object 6"/>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601469" y="290829"/>
            <a:ext cx="6149340" cy="513080"/>
          </a:xfrm>
          <a:prstGeom prst="rect">
            <a:avLst/>
          </a:prstGeom>
        </p:spPr>
        <p:txBody>
          <a:bodyPr vert="horz" wrap="square" lIns="0" tIns="12700" rIns="0" bIns="0" rtlCol="0" anchor="ctr">
            <a:spAutoFit/>
          </a:bodyPr>
          <a:lstStyle/>
          <a:p>
            <a:pPr marL="12700">
              <a:lnSpc>
                <a:spcPct val="100000"/>
              </a:lnSpc>
              <a:spcBef>
                <a:spcPts val="100"/>
              </a:spcBef>
            </a:pPr>
            <a:r>
              <a:rPr sz="3200" dirty="0"/>
              <a:t>PEAS</a:t>
            </a:r>
            <a:r>
              <a:rPr sz="3200" spc="-10" dirty="0"/>
              <a:t> </a:t>
            </a:r>
            <a:r>
              <a:rPr sz="3200" dirty="0"/>
              <a:t>for</a:t>
            </a:r>
            <a:r>
              <a:rPr sz="3200" spc="-10" dirty="0"/>
              <a:t> </a:t>
            </a:r>
            <a:r>
              <a:rPr sz="3200" dirty="0"/>
              <a:t>a</a:t>
            </a:r>
            <a:r>
              <a:rPr sz="3200" spc="5" dirty="0"/>
              <a:t> </a:t>
            </a:r>
            <a:r>
              <a:rPr sz="3200" dirty="0"/>
              <a:t>medical</a:t>
            </a:r>
            <a:r>
              <a:rPr sz="3200" spc="-5" dirty="0"/>
              <a:t> </a:t>
            </a:r>
            <a:r>
              <a:rPr sz="3200" dirty="0"/>
              <a:t>diagnosis</a:t>
            </a:r>
            <a:r>
              <a:rPr sz="3200" spc="-10" dirty="0"/>
              <a:t> </a:t>
            </a:r>
            <a:r>
              <a:rPr sz="3200" dirty="0"/>
              <a:t>system</a:t>
            </a:r>
            <a:endParaRPr sz="3200"/>
          </a:p>
        </p:txBody>
      </p:sp>
      <p:sp>
        <p:nvSpPr>
          <p:cNvPr id="4" name="object 4"/>
          <p:cNvSpPr txBox="1"/>
          <p:nvPr/>
        </p:nvSpPr>
        <p:spPr>
          <a:xfrm>
            <a:off x="1635760" y="1256029"/>
            <a:ext cx="8384540" cy="3647152"/>
          </a:xfrm>
          <a:prstGeom prst="rect">
            <a:avLst/>
          </a:prstGeom>
        </p:spPr>
        <p:txBody>
          <a:bodyPr vert="horz" wrap="square" lIns="0" tIns="12700" rIns="0" bIns="0" rtlCol="0">
            <a:spAutoFit/>
          </a:bodyPr>
          <a:lstStyle/>
          <a:p>
            <a:pPr marL="349250" indent="-336550">
              <a:spcBef>
                <a:spcPts val="100"/>
              </a:spcBef>
              <a:buClr>
                <a:srgbClr val="000000"/>
              </a:buClr>
              <a:buChar char="•"/>
              <a:tabLst>
                <a:tab pos="348615" algn="l"/>
                <a:tab pos="349250" algn="l"/>
              </a:tabLst>
            </a:pPr>
            <a:r>
              <a:rPr sz="2400" spc="-5" dirty="0">
                <a:solidFill>
                  <a:srgbClr val="660033"/>
                </a:solidFill>
                <a:latin typeface="Times New Roman"/>
                <a:cs typeface="Times New Roman"/>
              </a:rPr>
              <a:t>Performance measure: </a:t>
            </a:r>
            <a:r>
              <a:rPr sz="2400" spc="-5" dirty="0">
                <a:latin typeface="Times New Roman"/>
                <a:cs typeface="Times New Roman"/>
              </a:rPr>
              <a:t>Healthy </a:t>
            </a:r>
            <a:r>
              <a:rPr sz="2400" dirty="0">
                <a:latin typeface="Times New Roman"/>
                <a:cs typeface="Times New Roman"/>
              </a:rPr>
              <a:t>patient,</a:t>
            </a:r>
            <a:r>
              <a:rPr sz="2400" spc="-5" dirty="0">
                <a:latin typeface="Times New Roman"/>
                <a:cs typeface="Times New Roman"/>
              </a:rPr>
              <a:t> minimize </a:t>
            </a:r>
            <a:r>
              <a:rPr sz="2400" dirty="0">
                <a:latin typeface="Times New Roman"/>
                <a:cs typeface="Times New Roman"/>
              </a:rPr>
              <a:t>costs,</a:t>
            </a:r>
            <a:r>
              <a:rPr sz="2400" spc="-5" dirty="0">
                <a:latin typeface="Times New Roman"/>
                <a:cs typeface="Times New Roman"/>
              </a:rPr>
              <a:t> </a:t>
            </a:r>
            <a:r>
              <a:rPr sz="2400" dirty="0">
                <a:latin typeface="Times New Roman"/>
                <a:cs typeface="Times New Roman"/>
              </a:rPr>
              <a:t>lawsuits</a:t>
            </a:r>
            <a:endParaRPr sz="2400">
              <a:latin typeface="Times New Roman"/>
              <a:cs typeface="Times New Roman"/>
            </a:endParaRPr>
          </a:p>
          <a:p>
            <a:pPr>
              <a:spcBef>
                <a:spcPts val="20"/>
              </a:spcBef>
              <a:buFont typeface="Times New Roman"/>
              <a:buChar char="•"/>
            </a:pPr>
            <a:endParaRPr sz="3200">
              <a:latin typeface="Times New Roman"/>
              <a:cs typeface="Times New Roman"/>
            </a:endParaRPr>
          </a:p>
          <a:p>
            <a:pPr marL="349250" indent="-336550">
              <a:buClr>
                <a:srgbClr val="000000"/>
              </a:buClr>
              <a:buChar char="•"/>
              <a:tabLst>
                <a:tab pos="348615" algn="l"/>
                <a:tab pos="349250" algn="l"/>
              </a:tabLst>
            </a:pPr>
            <a:r>
              <a:rPr sz="2400" spc="-5" dirty="0">
                <a:solidFill>
                  <a:srgbClr val="660033"/>
                </a:solidFill>
                <a:latin typeface="Times New Roman"/>
                <a:cs typeface="Times New Roman"/>
              </a:rPr>
              <a:t>Environment:</a:t>
            </a:r>
            <a:r>
              <a:rPr sz="2400" dirty="0">
                <a:solidFill>
                  <a:srgbClr val="660033"/>
                </a:solidFill>
                <a:latin typeface="Times New Roman"/>
                <a:cs typeface="Times New Roman"/>
              </a:rPr>
              <a:t> </a:t>
            </a:r>
            <a:r>
              <a:rPr sz="2400" spc="-5" dirty="0">
                <a:latin typeface="Times New Roman"/>
                <a:cs typeface="Times New Roman"/>
              </a:rPr>
              <a:t>Patient,</a:t>
            </a:r>
            <a:r>
              <a:rPr sz="2400" dirty="0">
                <a:latin typeface="Times New Roman"/>
                <a:cs typeface="Times New Roman"/>
              </a:rPr>
              <a:t> hospital, </a:t>
            </a:r>
            <a:r>
              <a:rPr sz="2400" spc="-5" dirty="0">
                <a:latin typeface="Times New Roman"/>
                <a:cs typeface="Times New Roman"/>
              </a:rPr>
              <a:t>staff</a:t>
            </a:r>
            <a:endParaRPr sz="2400">
              <a:latin typeface="Times New Roman"/>
              <a:cs typeface="Times New Roman"/>
            </a:endParaRPr>
          </a:p>
          <a:p>
            <a:pPr>
              <a:lnSpc>
                <a:spcPct val="100000"/>
              </a:lnSpc>
              <a:buFont typeface="Times New Roman"/>
              <a:buChar char="•"/>
            </a:pPr>
            <a:endParaRPr sz="3500">
              <a:latin typeface="Times New Roman"/>
              <a:cs typeface="Times New Roman"/>
            </a:endParaRPr>
          </a:p>
          <a:p>
            <a:pPr marL="348615" marR="5080" indent="-336550">
              <a:lnSpc>
                <a:spcPts val="2590"/>
              </a:lnSpc>
              <a:buClr>
                <a:srgbClr val="000000"/>
              </a:buClr>
              <a:buChar char="•"/>
              <a:tabLst>
                <a:tab pos="348615" algn="l"/>
                <a:tab pos="349250" algn="l"/>
              </a:tabLst>
            </a:pPr>
            <a:r>
              <a:rPr sz="2400" dirty="0">
                <a:solidFill>
                  <a:srgbClr val="660033"/>
                </a:solidFill>
                <a:latin typeface="Times New Roman"/>
                <a:cs typeface="Times New Roman"/>
              </a:rPr>
              <a:t>Actuators: </a:t>
            </a:r>
            <a:r>
              <a:rPr sz="2400" spc="-5" dirty="0">
                <a:latin typeface="Times New Roman"/>
                <a:cs typeface="Times New Roman"/>
              </a:rPr>
              <a:t>Screen </a:t>
            </a:r>
            <a:r>
              <a:rPr sz="2400" dirty="0">
                <a:latin typeface="Times New Roman"/>
                <a:cs typeface="Times New Roman"/>
              </a:rPr>
              <a:t>display (questions, tests, diagnoses, </a:t>
            </a:r>
            <a:r>
              <a:rPr sz="2400" spc="-5" dirty="0">
                <a:latin typeface="Times New Roman"/>
                <a:cs typeface="Times New Roman"/>
              </a:rPr>
              <a:t>treatments, </a:t>
            </a:r>
            <a:r>
              <a:rPr sz="2400" spc="-585" dirty="0">
                <a:latin typeface="Times New Roman"/>
                <a:cs typeface="Times New Roman"/>
              </a:rPr>
              <a:t> </a:t>
            </a:r>
            <a:r>
              <a:rPr sz="2400" dirty="0">
                <a:latin typeface="Times New Roman"/>
                <a:cs typeface="Times New Roman"/>
              </a:rPr>
              <a:t>referrals)</a:t>
            </a:r>
            <a:endParaRPr sz="2400">
              <a:latin typeface="Times New Roman"/>
              <a:cs typeface="Times New Roman"/>
            </a:endParaRPr>
          </a:p>
          <a:p>
            <a:pPr>
              <a:spcBef>
                <a:spcPts val="15"/>
              </a:spcBef>
              <a:buFont typeface="Times New Roman"/>
              <a:buChar char="•"/>
            </a:pPr>
            <a:endParaRPr sz="3450">
              <a:latin typeface="Times New Roman"/>
              <a:cs typeface="Times New Roman"/>
            </a:endParaRPr>
          </a:p>
          <a:p>
            <a:pPr marL="348615" marR="944244" indent="-336550">
              <a:lnSpc>
                <a:spcPts val="2590"/>
              </a:lnSpc>
              <a:buClr>
                <a:srgbClr val="000000"/>
              </a:buClr>
              <a:buChar char="•"/>
              <a:tabLst>
                <a:tab pos="348615" algn="l"/>
                <a:tab pos="349250" algn="l"/>
              </a:tabLst>
            </a:pPr>
            <a:r>
              <a:rPr sz="2400" spc="-5" dirty="0">
                <a:solidFill>
                  <a:srgbClr val="660033"/>
                </a:solidFill>
                <a:latin typeface="Times New Roman"/>
                <a:cs typeface="Times New Roman"/>
              </a:rPr>
              <a:t>Sensors:</a:t>
            </a:r>
            <a:r>
              <a:rPr sz="2400" spc="10" dirty="0">
                <a:solidFill>
                  <a:srgbClr val="660033"/>
                </a:solidFill>
                <a:latin typeface="Times New Roman"/>
                <a:cs typeface="Times New Roman"/>
              </a:rPr>
              <a:t> </a:t>
            </a:r>
            <a:r>
              <a:rPr sz="2400" spc="-5" dirty="0">
                <a:latin typeface="Times New Roman"/>
                <a:cs typeface="Times New Roman"/>
              </a:rPr>
              <a:t>Keyboard</a:t>
            </a:r>
            <a:r>
              <a:rPr sz="2400" spc="5" dirty="0">
                <a:latin typeface="Times New Roman"/>
                <a:cs typeface="Times New Roman"/>
              </a:rPr>
              <a:t> </a:t>
            </a:r>
            <a:r>
              <a:rPr sz="2400" dirty="0">
                <a:latin typeface="Times New Roman"/>
                <a:cs typeface="Times New Roman"/>
              </a:rPr>
              <a:t>(entry of</a:t>
            </a:r>
            <a:r>
              <a:rPr sz="2400" spc="-5" dirty="0">
                <a:latin typeface="Times New Roman"/>
                <a:cs typeface="Times New Roman"/>
              </a:rPr>
              <a:t> symptoms, </a:t>
            </a:r>
            <a:r>
              <a:rPr sz="2400" dirty="0">
                <a:latin typeface="Times New Roman"/>
                <a:cs typeface="Times New Roman"/>
              </a:rPr>
              <a:t>findings, </a:t>
            </a:r>
            <a:r>
              <a:rPr sz="2400" spc="-5" dirty="0">
                <a:latin typeface="Times New Roman"/>
                <a:cs typeface="Times New Roman"/>
              </a:rPr>
              <a:t>patient's </a:t>
            </a:r>
            <a:r>
              <a:rPr sz="2400" spc="-585" dirty="0">
                <a:latin typeface="Times New Roman"/>
                <a:cs typeface="Times New Roman"/>
              </a:rPr>
              <a:t> </a:t>
            </a:r>
            <a:r>
              <a:rPr sz="2400" spc="-5" dirty="0">
                <a:latin typeface="Times New Roman"/>
                <a:cs typeface="Times New Roman"/>
              </a:rPr>
              <a:t>answers)</a:t>
            </a:r>
            <a:endParaRPr sz="2400">
              <a:latin typeface="Times New Roman"/>
              <a:cs typeface="Times New Roman"/>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730" y="33019"/>
            <a:ext cx="1778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15</a:t>
            </a:r>
            <a:endParaRPr sz="1200">
              <a:latin typeface="Times New Roman"/>
              <a:cs typeface="Times New Roman"/>
            </a:endParaRPr>
          </a:p>
        </p:txBody>
      </p:sp>
      <p:sp>
        <p:nvSpPr>
          <p:cNvPr id="5" name="object 5"/>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6" name="object 6"/>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601469" y="290829"/>
            <a:ext cx="6996430" cy="513080"/>
          </a:xfrm>
          <a:prstGeom prst="rect">
            <a:avLst/>
          </a:prstGeom>
        </p:spPr>
        <p:txBody>
          <a:bodyPr vert="horz" wrap="square" lIns="0" tIns="12700" rIns="0" bIns="0" rtlCol="0" anchor="ctr">
            <a:spAutoFit/>
          </a:bodyPr>
          <a:lstStyle/>
          <a:p>
            <a:pPr marL="12700">
              <a:lnSpc>
                <a:spcPct val="100000"/>
              </a:lnSpc>
              <a:spcBef>
                <a:spcPts val="100"/>
              </a:spcBef>
            </a:pPr>
            <a:r>
              <a:rPr sz="3200" dirty="0"/>
              <a:t>PEAS</a:t>
            </a:r>
            <a:r>
              <a:rPr sz="3200" spc="-5" dirty="0"/>
              <a:t> </a:t>
            </a:r>
            <a:r>
              <a:rPr sz="3200" dirty="0"/>
              <a:t>for</a:t>
            </a:r>
            <a:r>
              <a:rPr sz="3200" spc="-5" dirty="0"/>
              <a:t> </a:t>
            </a:r>
            <a:r>
              <a:rPr sz="3200" dirty="0"/>
              <a:t>a</a:t>
            </a:r>
            <a:r>
              <a:rPr sz="3200" spc="10" dirty="0"/>
              <a:t> </a:t>
            </a:r>
            <a:r>
              <a:rPr sz="3200" spc="-5" dirty="0"/>
              <a:t>satellite</a:t>
            </a:r>
            <a:r>
              <a:rPr sz="3200" dirty="0"/>
              <a:t> image analysis system</a:t>
            </a:r>
            <a:endParaRPr sz="3200"/>
          </a:p>
        </p:txBody>
      </p:sp>
      <p:sp>
        <p:nvSpPr>
          <p:cNvPr id="4" name="object 4"/>
          <p:cNvSpPr txBox="1"/>
          <p:nvPr/>
        </p:nvSpPr>
        <p:spPr>
          <a:xfrm>
            <a:off x="1635760" y="1256030"/>
            <a:ext cx="6647180" cy="2967479"/>
          </a:xfrm>
          <a:prstGeom prst="rect">
            <a:avLst/>
          </a:prstGeom>
        </p:spPr>
        <p:txBody>
          <a:bodyPr vert="horz" wrap="square" lIns="0" tIns="12700" rIns="0" bIns="0" rtlCol="0">
            <a:spAutoFit/>
          </a:bodyPr>
          <a:lstStyle/>
          <a:p>
            <a:pPr marL="349250" indent="-336550">
              <a:spcBef>
                <a:spcPts val="100"/>
              </a:spcBef>
              <a:buClr>
                <a:srgbClr val="000000"/>
              </a:buClr>
              <a:buChar char="•"/>
              <a:tabLst>
                <a:tab pos="348615" algn="l"/>
                <a:tab pos="349250" algn="l"/>
              </a:tabLst>
            </a:pPr>
            <a:r>
              <a:rPr sz="2400" spc="-5" dirty="0">
                <a:solidFill>
                  <a:srgbClr val="660033"/>
                </a:solidFill>
                <a:latin typeface="Times New Roman"/>
                <a:cs typeface="Times New Roman"/>
              </a:rPr>
              <a:t>Performance</a:t>
            </a:r>
            <a:r>
              <a:rPr sz="2400" spc="-10" dirty="0">
                <a:solidFill>
                  <a:srgbClr val="660033"/>
                </a:solidFill>
                <a:latin typeface="Times New Roman"/>
                <a:cs typeface="Times New Roman"/>
              </a:rPr>
              <a:t> </a:t>
            </a:r>
            <a:r>
              <a:rPr sz="2400" spc="-5" dirty="0">
                <a:solidFill>
                  <a:srgbClr val="660033"/>
                </a:solidFill>
                <a:latin typeface="Times New Roman"/>
                <a:cs typeface="Times New Roman"/>
              </a:rPr>
              <a:t>measure: </a:t>
            </a:r>
            <a:r>
              <a:rPr sz="2400" dirty="0">
                <a:latin typeface="Times New Roman"/>
                <a:cs typeface="Times New Roman"/>
              </a:rPr>
              <a:t>correct</a:t>
            </a:r>
            <a:r>
              <a:rPr sz="2400" spc="-5" dirty="0">
                <a:latin typeface="Times New Roman"/>
                <a:cs typeface="Times New Roman"/>
              </a:rPr>
              <a:t> </a:t>
            </a:r>
            <a:r>
              <a:rPr sz="2400" spc="-10" dirty="0">
                <a:latin typeface="Times New Roman"/>
                <a:cs typeface="Times New Roman"/>
              </a:rPr>
              <a:t>image</a:t>
            </a:r>
            <a:r>
              <a:rPr sz="2400" spc="-5" dirty="0">
                <a:latin typeface="Times New Roman"/>
                <a:cs typeface="Times New Roman"/>
              </a:rPr>
              <a:t> </a:t>
            </a:r>
            <a:r>
              <a:rPr sz="2400" dirty="0">
                <a:latin typeface="Times New Roman"/>
                <a:cs typeface="Times New Roman"/>
              </a:rPr>
              <a:t>categorization</a:t>
            </a:r>
            <a:endParaRPr sz="2400">
              <a:latin typeface="Times New Roman"/>
              <a:cs typeface="Times New Roman"/>
            </a:endParaRPr>
          </a:p>
          <a:p>
            <a:pPr>
              <a:spcBef>
                <a:spcPts val="20"/>
              </a:spcBef>
              <a:buFont typeface="Times New Roman"/>
              <a:buChar char="•"/>
            </a:pPr>
            <a:endParaRPr sz="3200">
              <a:latin typeface="Times New Roman"/>
              <a:cs typeface="Times New Roman"/>
            </a:endParaRPr>
          </a:p>
          <a:p>
            <a:pPr marL="349250" indent="-336550">
              <a:buClr>
                <a:srgbClr val="000000"/>
              </a:buClr>
              <a:buChar char="•"/>
              <a:tabLst>
                <a:tab pos="348615" algn="l"/>
                <a:tab pos="349250" algn="l"/>
              </a:tabLst>
            </a:pPr>
            <a:r>
              <a:rPr sz="2400" spc="-5" dirty="0">
                <a:solidFill>
                  <a:srgbClr val="660033"/>
                </a:solidFill>
                <a:latin typeface="Times New Roman"/>
                <a:cs typeface="Times New Roman"/>
              </a:rPr>
              <a:t>Environment: </a:t>
            </a:r>
            <a:r>
              <a:rPr sz="2400" spc="-5" dirty="0">
                <a:latin typeface="Times New Roman"/>
                <a:cs typeface="Times New Roman"/>
              </a:rPr>
              <a:t>downlink</a:t>
            </a:r>
            <a:r>
              <a:rPr sz="2400" dirty="0">
                <a:latin typeface="Times New Roman"/>
                <a:cs typeface="Times New Roman"/>
              </a:rPr>
              <a:t> from</a:t>
            </a:r>
            <a:r>
              <a:rPr sz="2400" spc="-25" dirty="0">
                <a:latin typeface="Times New Roman"/>
                <a:cs typeface="Times New Roman"/>
              </a:rPr>
              <a:t> </a:t>
            </a:r>
            <a:r>
              <a:rPr sz="2400" dirty="0">
                <a:latin typeface="Times New Roman"/>
                <a:cs typeface="Times New Roman"/>
              </a:rPr>
              <a:t>orbiting satellite</a:t>
            </a:r>
            <a:endParaRPr sz="2400">
              <a:latin typeface="Times New Roman"/>
              <a:cs typeface="Times New Roman"/>
            </a:endParaRPr>
          </a:p>
          <a:p>
            <a:pPr>
              <a:spcBef>
                <a:spcPts val="20"/>
              </a:spcBef>
              <a:buFont typeface="Times New Roman"/>
              <a:buChar char="•"/>
            </a:pPr>
            <a:endParaRPr sz="3200">
              <a:latin typeface="Times New Roman"/>
              <a:cs typeface="Times New Roman"/>
            </a:endParaRPr>
          </a:p>
          <a:p>
            <a:pPr marL="349250" indent="-336550">
              <a:buClr>
                <a:srgbClr val="000000"/>
              </a:buClr>
              <a:buChar char="•"/>
              <a:tabLst>
                <a:tab pos="348615" algn="l"/>
                <a:tab pos="349250" algn="l"/>
              </a:tabLst>
            </a:pPr>
            <a:r>
              <a:rPr sz="2400" dirty="0">
                <a:solidFill>
                  <a:srgbClr val="660033"/>
                </a:solidFill>
                <a:latin typeface="Times New Roman"/>
                <a:cs typeface="Times New Roman"/>
              </a:rPr>
              <a:t>Actuators:</a:t>
            </a:r>
            <a:r>
              <a:rPr sz="2400" spc="-15" dirty="0">
                <a:solidFill>
                  <a:srgbClr val="660033"/>
                </a:solidFill>
                <a:latin typeface="Times New Roman"/>
                <a:cs typeface="Times New Roman"/>
              </a:rPr>
              <a:t> </a:t>
            </a:r>
            <a:r>
              <a:rPr sz="2400" dirty="0">
                <a:latin typeface="Times New Roman"/>
                <a:cs typeface="Times New Roman"/>
              </a:rPr>
              <a:t>display</a:t>
            </a:r>
            <a:r>
              <a:rPr sz="2400" spc="-15" dirty="0">
                <a:latin typeface="Times New Roman"/>
                <a:cs typeface="Times New Roman"/>
              </a:rPr>
              <a:t> </a:t>
            </a:r>
            <a:r>
              <a:rPr sz="2400" dirty="0">
                <a:latin typeface="Times New Roman"/>
                <a:cs typeface="Times New Roman"/>
              </a:rPr>
              <a:t>categorization</a:t>
            </a:r>
            <a:r>
              <a:rPr sz="2400" spc="-15" dirty="0">
                <a:latin typeface="Times New Roman"/>
                <a:cs typeface="Times New Roman"/>
              </a:rPr>
              <a:t> </a:t>
            </a:r>
            <a:r>
              <a:rPr sz="2400" dirty="0">
                <a:latin typeface="Times New Roman"/>
                <a:cs typeface="Times New Roman"/>
              </a:rPr>
              <a:t>of</a:t>
            </a:r>
            <a:r>
              <a:rPr sz="2400" spc="-25" dirty="0">
                <a:latin typeface="Times New Roman"/>
                <a:cs typeface="Times New Roman"/>
              </a:rPr>
              <a:t> </a:t>
            </a:r>
            <a:r>
              <a:rPr sz="2400" spc="-5" dirty="0">
                <a:latin typeface="Times New Roman"/>
                <a:cs typeface="Times New Roman"/>
              </a:rPr>
              <a:t>scene</a:t>
            </a:r>
            <a:endParaRPr sz="2400">
              <a:latin typeface="Times New Roman"/>
              <a:cs typeface="Times New Roman"/>
            </a:endParaRPr>
          </a:p>
          <a:p>
            <a:pPr>
              <a:spcBef>
                <a:spcPts val="10"/>
              </a:spcBef>
              <a:buFont typeface="Times New Roman"/>
              <a:buChar char="•"/>
            </a:pPr>
            <a:endParaRPr sz="3200">
              <a:latin typeface="Times New Roman"/>
              <a:cs typeface="Times New Roman"/>
            </a:endParaRPr>
          </a:p>
          <a:p>
            <a:pPr marL="349250" indent="-336550">
              <a:buClr>
                <a:srgbClr val="000000"/>
              </a:buClr>
              <a:buChar char="•"/>
              <a:tabLst>
                <a:tab pos="348615" algn="l"/>
                <a:tab pos="349250" algn="l"/>
              </a:tabLst>
            </a:pPr>
            <a:r>
              <a:rPr sz="2400" spc="-5" dirty="0">
                <a:solidFill>
                  <a:srgbClr val="660033"/>
                </a:solidFill>
                <a:latin typeface="Times New Roman"/>
                <a:cs typeface="Times New Roman"/>
              </a:rPr>
              <a:t>Sensors:</a:t>
            </a:r>
            <a:r>
              <a:rPr sz="2400" dirty="0">
                <a:solidFill>
                  <a:srgbClr val="660033"/>
                </a:solidFill>
                <a:latin typeface="Times New Roman"/>
                <a:cs typeface="Times New Roman"/>
              </a:rPr>
              <a:t> </a:t>
            </a:r>
            <a:r>
              <a:rPr sz="2400" spc="-5" dirty="0">
                <a:latin typeface="Times New Roman"/>
                <a:cs typeface="Times New Roman"/>
              </a:rPr>
              <a:t>color</a:t>
            </a:r>
            <a:r>
              <a:rPr sz="2400" dirty="0">
                <a:latin typeface="Times New Roman"/>
                <a:cs typeface="Times New Roman"/>
              </a:rPr>
              <a:t> pixel</a:t>
            </a:r>
            <a:r>
              <a:rPr sz="2400" spc="-10" dirty="0">
                <a:latin typeface="Times New Roman"/>
                <a:cs typeface="Times New Roman"/>
              </a:rPr>
              <a:t> </a:t>
            </a:r>
            <a:r>
              <a:rPr sz="2400" dirty="0">
                <a:latin typeface="Times New Roman"/>
                <a:cs typeface="Times New Roman"/>
              </a:rPr>
              <a:t>arrays</a:t>
            </a:r>
            <a:endParaRPr sz="2400">
              <a:latin typeface="Times New Roman"/>
              <a:cs typeface="Times New Roman"/>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730" y="33019"/>
            <a:ext cx="1778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16</a:t>
            </a:r>
            <a:endParaRPr sz="1200">
              <a:latin typeface="Times New Roman"/>
              <a:cs typeface="Times New Roman"/>
            </a:endParaRPr>
          </a:p>
        </p:txBody>
      </p:sp>
      <p:sp>
        <p:nvSpPr>
          <p:cNvPr id="5" name="object 5"/>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6" name="object 6"/>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601469" y="290829"/>
            <a:ext cx="4937760" cy="513080"/>
          </a:xfrm>
          <a:prstGeom prst="rect">
            <a:avLst/>
          </a:prstGeom>
        </p:spPr>
        <p:txBody>
          <a:bodyPr vert="horz" wrap="square" lIns="0" tIns="12700" rIns="0" bIns="0" rtlCol="0" anchor="ctr">
            <a:spAutoFit/>
          </a:bodyPr>
          <a:lstStyle/>
          <a:p>
            <a:pPr marL="12700">
              <a:lnSpc>
                <a:spcPct val="100000"/>
              </a:lnSpc>
              <a:spcBef>
                <a:spcPts val="100"/>
              </a:spcBef>
            </a:pPr>
            <a:r>
              <a:rPr sz="3200" dirty="0"/>
              <a:t>PEAS</a:t>
            </a:r>
            <a:r>
              <a:rPr sz="3200" spc="-15" dirty="0"/>
              <a:t> </a:t>
            </a:r>
            <a:r>
              <a:rPr sz="3200" dirty="0"/>
              <a:t>for</a:t>
            </a:r>
            <a:r>
              <a:rPr sz="3200" spc="-15" dirty="0"/>
              <a:t> </a:t>
            </a:r>
            <a:r>
              <a:rPr sz="3200" dirty="0"/>
              <a:t>a part-picking</a:t>
            </a:r>
            <a:r>
              <a:rPr sz="3200" spc="-5" dirty="0"/>
              <a:t> </a:t>
            </a:r>
            <a:r>
              <a:rPr sz="3200" dirty="0"/>
              <a:t>robot</a:t>
            </a:r>
            <a:endParaRPr sz="3200"/>
          </a:p>
        </p:txBody>
      </p:sp>
      <p:sp>
        <p:nvSpPr>
          <p:cNvPr id="4" name="object 4"/>
          <p:cNvSpPr txBox="1"/>
          <p:nvPr/>
        </p:nvSpPr>
        <p:spPr>
          <a:xfrm>
            <a:off x="1635761" y="1256030"/>
            <a:ext cx="7333615" cy="2967479"/>
          </a:xfrm>
          <a:prstGeom prst="rect">
            <a:avLst/>
          </a:prstGeom>
        </p:spPr>
        <p:txBody>
          <a:bodyPr vert="horz" wrap="square" lIns="0" tIns="12700" rIns="0" bIns="0" rtlCol="0">
            <a:spAutoFit/>
          </a:bodyPr>
          <a:lstStyle/>
          <a:p>
            <a:pPr marL="349250" indent="-336550">
              <a:spcBef>
                <a:spcPts val="100"/>
              </a:spcBef>
              <a:buClr>
                <a:srgbClr val="000000"/>
              </a:buClr>
              <a:buChar char="•"/>
              <a:tabLst>
                <a:tab pos="348615" algn="l"/>
                <a:tab pos="349250" algn="l"/>
              </a:tabLst>
            </a:pPr>
            <a:r>
              <a:rPr sz="2400" spc="-5" dirty="0">
                <a:solidFill>
                  <a:srgbClr val="660033"/>
                </a:solidFill>
                <a:latin typeface="Times New Roman"/>
                <a:cs typeface="Times New Roman"/>
              </a:rPr>
              <a:t>Performance measure:</a:t>
            </a:r>
            <a:r>
              <a:rPr sz="2400" dirty="0">
                <a:solidFill>
                  <a:srgbClr val="660033"/>
                </a:solidFill>
                <a:latin typeface="Times New Roman"/>
                <a:cs typeface="Times New Roman"/>
              </a:rPr>
              <a:t> </a:t>
            </a:r>
            <a:r>
              <a:rPr sz="2400" spc="-5" dirty="0">
                <a:latin typeface="Times New Roman"/>
                <a:cs typeface="Times New Roman"/>
              </a:rPr>
              <a:t>Percentage</a:t>
            </a:r>
            <a:r>
              <a:rPr sz="2400" dirty="0">
                <a:latin typeface="Times New Roman"/>
                <a:cs typeface="Times New Roman"/>
              </a:rPr>
              <a:t> of</a:t>
            </a:r>
            <a:r>
              <a:rPr sz="2400" spc="-15" dirty="0">
                <a:latin typeface="Times New Roman"/>
                <a:cs typeface="Times New Roman"/>
              </a:rPr>
              <a:t> </a:t>
            </a:r>
            <a:r>
              <a:rPr sz="2400" dirty="0">
                <a:latin typeface="Times New Roman"/>
                <a:cs typeface="Times New Roman"/>
              </a:rPr>
              <a:t>parts</a:t>
            </a:r>
            <a:r>
              <a:rPr sz="2400" spc="-5" dirty="0">
                <a:latin typeface="Times New Roman"/>
                <a:cs typeface="Times New Roman"/>
              </a:rPr>
              <a:t> </a:t>
            </a:r>
            <a:r>
              <a:rPr sz="2400" spc="5" dirty="0">
                <a:latin typeface="Times New Roman"/>
                <a:cs typeface="Times New Roman"/>
              </a:rPr>
              <a:t>in</a:t>
            </a:r>
            <a:r>
              <a:rPr sz="2400" dirty="0">
                <a:latin typeface="Times New Roman"/>
                <a:cs typeface="Times New Roman"/>
              </a:rPr>
              <a:t> correct bins</a:t>
            </a:r>
            <a:endParaRPr sz="2400">
              <a:latin typeface="Times New Roman"/>
              <a:cs typeface="Times New Roman"/>
            </a:endParaRPr>
          </a:p>
          <a:p>
            <a:pPr>
              <a:spcBef>
                <a:spcPts val="20"/>
              </a:spcBef>
              <a:buFont typeface="Times New Roman"/>
              <a:buChar char="•"/>
            </a:pPr>
            <a:endParaRPr sz="3200">
              <a:latin typeface="Times New Roman"/>
              <a:cs typeface="Times New Roman"/>
            </a:endParaRPr>
          </a:p>
          <a:p>
            <a:pPr marL="349250" indent="-336550">
              <a:buClr>
                <a:srgbClr val="000000"/>
              </a:buClr>
              <a:buChar char="•"/>
              <a:tabLst>
                <a:tab pos="348615" algn="l"/>
                <a:tab pos="349250" algn="l"/>
              </a:tabLst>
            </a:pPr>
            <a:r>
              <a:rPr sz="2400" spc="-5" dirty="0">
                <a:solidFill>
                  <a:srgbClr val="660033"/>
                </a:solidFill>
                <a:latin typeface="Times New Roman"/>
                <a:cs typeface="Times New Roman"/>
              </a:rPr>
              <a:t>Environment: </a:t>
            </a:r>
            <a:r>
              <a:rPr sz="2400" spc="-5" dirty="0">
                <a:latin typeface="Times New Roman"/>
                <a:cs typeface="Times New Roman"/>
              </a:rPr>
              <a:t>Conveyor</a:t>
            </a:r>
            <a:r>
              <a:rPr sz="2400" spc="10" dirty="0">
                <a:latin typeface="Times New Roman"/>
                <a:cs typeface="Times New Roman"/>
              </a:rPr>
              <a:t> </a:t>
            </a:r>
            <a:r>
              <a:rPr sz="2400" dirty="0">
                <a:latin typeface="Times New Roman"/>
                <a:cs typeface="Times New Roman"/>
              </a:rPr>
              <a:t>belt</a:t>
            </a:r>
            <a:r>
              <a:rPr sz="2400" spc="-5" dirty="0">
                <a:latin typeface="Times New Roman"/>
                <a:cs typeface="Times New Roman"/>
              </a:rPr>
              <a:t> with</a:t>
            </a:r>
            <a:r>
              <a:rPr sz="2400" dirty="0">
                <a:latin typeface="Times New Roman"/>
                <a:cs typeface="Times New Roman"/>
              </a:rPr>
              <a:t> parts,</a:t>
            </a:r>
            <a:r>
              <a:rPr sz="2400" spc="-5" dirty="0">
                <a:latin typeface="Times New Roman"/>
                <a:cs typeface="Times New Roman"/>
              </a:rPr>
              <a:t> </a:t>
            </a:r>
            <a:r>
              <a:rPr sz="2400" dirty="0">
                <a:latin typeface="Times New Roman"/>
                <a:cs typeface="Times New Roman"/>
              </a:rPr>
              <a:t>bins</a:t>
            </a:r>
            <a:endParaRPr sz="2400">
              <a:latin typeface="Times New Roman"/>
              <a:cs typeface="Times New Roman"/>
            </a:endParaRPr>
          </a:p>
          <a:p>
            <a:pPr>
              <a:spcBef>
                <a:spcPts val="20"/>
              </a:spcBef>
              <a:buFont typeface="Times New Roman"/>
              <a:buChar char="•"/>
            </a:pPr>
            <a:endParaRPr sz="3200">
              <a:latin typeface="Times New Roman"/>
              <a:cs typeface="Times New Roman"/>
            </a:endParaRPr>
          </a:p>
          <a:p>
            <a:pPr marL="349250" indent="-336550">
              <a:buClr>
                <a:srgbClr val="000000"/>
              </a:buClr>
              <a:buChar char="•"/>
              <a:tabLst>
                <a:tab pos="348615" algn="l"/>
                <a:tab pos="349250" algn="l"/>
              </a:tabLst>
            </a:pPr>
            <a:r>
              <a:rPr sz="2400" dirty="0">
                <a:solidFill>
                  <a:srgbClr val="660033"/>
                </a:solidFill>
                <a:latin typeface="Times New Roman"/>
                <a:cs typeface="Times New Roman"/>
              </a:rPr>
              <a:t>Actuators:</a:t>
            </a:r>
            <a:r>
              <a:rPr sz="2400" spc="-15" dirty="0">
                <a:solidFill>
                  <a:srgbClr val="660033"/>
                </a:solidFill>
                <a:latin typeface="Times New Roman"/>
                <a:cs typeface="Times New Roman"/>
              </a:rPr>
              <a:t> </a:t>
            </a:r>
            <a:r>
              <a:rPr sz="2400" dirty="0">
                <a:latin typeface="Times New Roman"/>
                <a:cs typeface="Times New Roman"/>
              </a:rPr>
              <a:t>Jointed</a:t>
            </a:r>
            <a:r>
              <a:rPr sz="2400" spc="-20" dirty="0">
                <a:latin typeface="Times New Roman"/>
                <a:cs typeface="Times New Roman"/>
              </a:rPr>
              <a:t> </a:t>
            </a:r>
            <a:r>
              <a:rPr sz="2400" dirty="0">
                <a:latin typeface="Times New Roman"/>
                <a:cs typeface="Times New Roman"/>
              </a:rPr>
              <a:t>arm</a:t>
            </a:r>
            <a:r>
              <a:rPr sz="2400" spc="-30" dirty="0">
                <a:latin typeface="Times New Roman"/>
                <a:cs typeface="Times New Roman"/>
              </a:rPr>
              <a:t> </a:t>
            </a:r>
            <a:r>
              <a:rPr sz="2400" spc="-5" dirty="0">
                <a:latin typeface="Times New Roman"/>
                <a:cs typeface="Times New Roman"/>
              </a:rPr>
              <a:t>and hand</a:t>
            </a:r>
            <a:endParaRPr sz="2400">
              <a:latin typeface="Times New Roman"/>
              <a:cs typeface="Times New Roman"/>
            </a:endParaRPr>
          </a:p>
          <a:p>
            <a:pPr>
              <a:spcBef>
                <a:spcPts val="10"/>
              </a:spcBef>
              <a:buFont typeface="Times New Roman"/>
              <a:buChar char="•"/>
            </a:pPr>
            <a:endParaRPr sz="3200">
              <a:latin typeface="Times New Roman"/>
              <a:cs typeface="Times New Roman"/>
            </a:endParaRPr>
          </a:p>
          <a:p>
            <a:pPr marL="349250" indent="-336550">
              <a:buClr>
                <a:srgbClr val="000000"/>
              </a:buClr>
              <a:buChar char="•"/>
              <a:tabLst>
                <a:tab pos="348615" algn="l"/>
                <a:tab pos="349250" algn="l"/>
              </a:tabLst>
            </a:pPr>
            <a:r>
              <a:rPr sz="2400" spc="-5" dirty="0">
                <a:solidFill>
                  <a:srgbClr val="660033"/>
                </a:solidFill>
                <a:latin typeface="Times New Roman"/>
                <a:cs typeface="Times New Roman"/>
              </a:rPr>
              <a:t>Sensors: </a:t>
            </a:r>
            <a:r>
              <a:rPr sz="2400" spc="-5" dirty="0">
                <a:latin typeface="Times New Roman"/>
                <a:cs typeface="Times New Roman"/>
              </a:rPr>
              <a:t>Camera,</a:t>
            </a:r>
            <a:r>
              <a:rPr sz="2400" spc="-10" dirty="0">
                <a:latin typeface="Times New Roman"/>
                <a:cs typeface="Times New Roman"/>
              </a:rPr>
              <a:t> </a:t>
            </a:r>
            <a:r>
              <a:rPr sz="2400" dirty="0">
                <a:latin typeface="Times New Roman"/>
                <a:cs typeface="Times New Roman"/>
              </a:rPr>
              <a:t>joint</a:t>
            </a:r>
            <a:r>
              <a:rPr sz="2400" spc="-10" dirty="0">
                <a:latin typeface="Times New Roman"/>
                <a:cs typeface="Times New Roman"/>
              </a:rPr>
              <a:t> </a:t>
            </a:r>
            <a:r>
              <a:rPr sz="2400" dirty="0">
                <a:latin typeface="Times New Roman"/>
                <a:cs typeface="Times New Roman"/>
              </a:rPr>
              <a:t>angle</a:t>
            </a:r>
            <a:r>
              <a:rPr sz="2400" spc="-10" dirty="0">
                <a:latin typeface="Times New Roman"/>
                <a:cs typeface="Times New Roman"/>
              </a:rPr>
              <a:t> </a:t>
            </a:r>
            <a:r>
              <a:rPr sz="2400" dirty="0">
                <a:latin typeface="Times New Roman"/>
                <a:cs typeface="Times New Roman"/>
              </a:rPr>
              <a:t>sensors</a:t>
            </a:r>
            <a:endParaRPr sz="2400">
              <a:latin typeface="Times New Roman"/>
              <a:cs typeface="Times New Roman"/>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730" y="33019"/>
            <a:ext cx="1778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17</a:t>
            </a:r>
            <a:endParaRPr sz="1200">
              <a:latin typeface="Times New Roman"/>
              <a:cs typeface="Times New Roman"/>
            </a:endParaRPr>
          </a:p>
        </p:txBody>
      </p:sp>
      <p:sp>
        <p:nvSpPr>
          <p:cNvPr id="5" name="object 5"/>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6" name="object 6"/>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601469" y="290829"/>
            <a:ext cx="4959350" cy="513080"/>
          </a:xfrm>
          <a:prstGeom prst="rect">
            <a:avLst/>
          </a:prstGeom>
        </p:spPr>
        <p:txBody>
          <a:bodyPr vert="horz" wrap="square" lIns="0" tIns="12700" rIns="0" bIns="0" rtlCol="0" anchor="ctr">
            <a:spAutoFit/>
          </a:bodyPr>
          <a:lstStyle/>
          <a:p>
            <a:pPr marL="12700">
              <a:lnSpc>
                <a:spcPct val="100000"/>
              </a:lnSpc>
              <a:spcBef>
                <a:spcPts val="100"/>
              </a:spcBef>
            </a:pPr>
            <a:r>
              <a:rPr sz="3200" dirty="0"/>
              <a:t>PEAS</a:t>
            </a:r>
            <a:r>
              <a:rPr sz="3200" spc="-20" dirty="0"/>
              <a:t> </a:t>
            </a:r>
            <a:r>
              <a:rPr sz="3200" dirty="0"/>
              <a:t>for</a:t>
            </a:r>
            <a:r>
              <a:rPr sz="3200" spc="-20" dirty="0"/>
              <a:t> </a:t>
            </a:r>
            <a:r>
              <a:rPr sz="3200" dirty="0"/>
              <a:t>a</a:t>
            </a:r>
            <a:r>
              <a:rPr sz="3200" spc="-5" dirty="0"/>
              <a:t> </a:t>
            </a:r>
            <a:r>
              <a:rPr sz="3200" dirty="0"/>
              <a:t>refinery</a:t>
            </a:r>
            <a:r>
              <a:rPr sz="3200" spc="-10" dirty="0"/>
              <a:t> </a:t>
            </a:r>
            <a:r>
              <a:rPr sz="3200" dirty="0"/>
              <a:t>controller</a:t>
            </a:r>
            <a:endParaRPr sz="3200"/>
          </a:p>
        </p:txBody>
      </p:sp>
      <p:sp>
        <p:nvSpPr>
          <p:cNvPr id="4" name="object 4"/>
          <p:cNvSpPr txBox="1"/>
          <p:nvPr/>
        </p:nvSpPr>
        <p:spPr>
          <a:xfrm>
            <a:off x="1635760" y="1256030"/>
            <a:ext cx="6819900" cy="2967479"/>
          </a:xfrm>
          <a:prstGeom prst="rect">
            <a:avLst/>
          </a:prstGeom>
        </p:spPr>
        <p:txBody>
          <a:bodyPr vert="horz" wrap="square" lIns="0" tIns="12700" rIns="0" bIns="0" rtlCol="0">
            <a:spAutoFit/>
          </a:bodyPr>
          <a:lstStyle/>
          <a:p>
            <a:pPr marL="349250" indent="-336550">
              <a:spcBef>
                <a:spcPts val="100"/>
              </a:spcBef>
              <a:buClr>
                <a:srgbClr val="000000"/>
              </a:buClr>
              <a:buChar char="•"/>
              <a:tabLst>
                <a:tab pos="348615" algn="l"/>
                <a:tab pos="349250" algn="l"/>
              </a:tabLst>
            </a:pPr>
            <a:r>
              <a:rPr sz="2400" spc="-5" dirty="0">
                <a:solidFill>
                  <a:srgbClr val="660033"/>
                </a:solidFill>
                <a:latin typeface="Times New Roman"/>
                <a:cs typeface="Times New Roman"/>
              </a:rPr>
              <a:t>Performance</a:t>
            </a:r>
            <a:r>
              <a:rPr sz="2400" spc="-10" dirty="0">
                <a:solidFill>
                  <a:srgbClr val="660033"/>
                </a:solidFill>
                <a:latin typeface="Times New Roman"/>
                <a:cs typeface="Times New Roman"/>
              </a:rPr>
              <a:t> </a:t>
            </a:r>
            <a:r>
              <a:rPr sz="2400" spc="-5" dirty="0">
                <a:solidFill>
                  <a:srgbClr val="660033"/>
                </a:solidFill>
                <a:latin typeface="Times New Roman"/>
                <a:cs typeface="Times New Roman"/>
              </a:rPr>
              <a:t>measure: </a:t>
            </a:r>
            <a:r>
              <a:rPr sz="2400" spc="-5" dirty="0">
                <a:latin typeface="Times New Roman"/>
                <a:cs typeface="Times New Roman"/>
              </a:rPr>
              <a:t>maximize</a:t>
            </a:r>
            <a:r>
              <a:rPr sz="2400" spc="-10" dirty="0">
                <a:latin typeface="Times New Roman"/>
                <a:cs typeface="Times New Roman"/>
              </a:rPr>
              <a:t> </a:t>
            </a:r>
            <a:r>
              <a:rPr sz="2400" dirty="0">
                <a:latin typeface="Times New Roman"/>
                <a:cs typeface="Times New Roman"/>
              </a:rPr>
              <a:t>purity,</a:t>
            </a:r>
            <a:r>
              <a:rPr sz="2400" spc="-5" dirty="0">
                <a:latin typeface="Times New Roman"/>
                <a:cs typeface="Times New Roman"/>
              </a:rPr>
              <a:t> </a:t>
            </a:r>
            <a:r>
              <a:rPr sz="2400" dirty="0">
                <a:latin typeface="Times New Roman"/>
                <a:cs typeface="Times New Roman"/>
              </a:rPr>
              <a:t>yield,</a:t>
            </a:r>
            <a:r>
              <a:rPr sz="2400" spc="-10" dirty="0">
                <a:latin typeface="Times New Roman"/>
                <a:cs typeface="Times New Roman"/>
              </a:rPr>
              <a:t> </a:t>
            </a:r>
            <a:r>
              <a:rPr sz="2400" spc="-5" dirty="0">
                <a:latin typeface="Times New Roman"/>
                <a:cs typeface="Times New Roman"/>
              </a:rPr>
              <a:t>safety</a:t>
            </a:r>
            <a:endParaRPr sz="2400">
              <a:latin typeface="Times New Roman"/>
              <a:cs typeface="Times New Roman"/>
            </a:endParaRPr>
          </a:p>
          <a:p>
            <a:pPr>
              <a:spcBef>
                <a:spcPts val="20"/>
              </a:spcBef>
              <a:buFont typeface="Times New Roman"/>
              <a:buChar char="•"/>
            </a:pPr>
            <a:endParaRPr sz="3200">
              <a:latin typeface="Times New Roman"/>
              <a:cs typeface="Times New Roman"/>
            </a:endParaRPr>
          </a:p>
          <a:p>
            <a:pPr marL="349250" indent="-336550">
              <a:buClr>
                <a:srgbClr val="000000"/>
              </a:buClr>
              <a:buChar char="•"/>
              <a:tabLst>
                <a:tab pos="348615" algn="l"/>
                <a:tab pos="349250" algn="l"/>
              </a:tabLst>
            </a:pPr>
            <a:r>
              <a:rPr sz="2400" spc="-5" dirty="0">
                <a:solidFill>
                  <a:srgbClr val="660033"/>
                </a:solidFill>
                <a:latin typeface="Times New Roman"/>
                <a:cs typeface="Times New Roman"/>
              </a:rPr>
              <a:t>Environment:</a:t>
            </a:r>
            <a:r>
              <a:rPr sz="2400" spc="-15" dirty="0">
                <a:solidFill>
                  <a:srgbClr val="660033"/>
                </a:solidFill>
                <a:latin typeface="Times New Roman"/>
                <a:cs typeface="Times New Roman"/>
              </a:rPr>
              <a:t> </a:t>
            </a:r>
            <a:r>
              <a:rPr sz="2400" dirty="0">
                <a:latin typeface="Times New Roman"/>
                <a:cs typeface="Times New Roman"/>
              </a:rPr>
              <a:t>refinery,</a:t>
            </a:r>
            <a:r>
              <a:rPr sz="2400" spc="-15" dirty="0">
                <a:latin typeface="Times New Roman"/>
                <a:cs typeface="Times New Roman"/>
              </a:rPr>
              <a:t> </a:t>
            </a:r>
            <a:r>
              <a:rPr sz="2400" dirty="0">
                <a:latin typeface="Times New Roman"/>
                <a:cs typeface="Times New Roman"/>
              </a:rPr>
              <a:t>operators</a:t>
            </a:r>
            <a:endParaRPr sz="2400">
              <a:latin typeface="Times New Roman"/>
              <a:cs typeface="Times New Roman"/>
            </a:endParaRPr>
          </a:p>
          <a:p>
            <a:pPr>
              <a:spcBef>
                <a:spcPts val="20"/>
              </a:spcBef>
              <a:buFont typeface="Times New Roman"/>
              <a:buChar char="•"/>
            </a:pPr>
            <a:endParaRPr sz="3200">
              <a:latin typeface="Times New Roman"/>
              <a:cs typeface="Times New Roman"/>
            </a:endParaRPr>
          </a:p>
          <a:p>
            <a:pPr marL="349250" indent="-336550">
              <a:buClr>
                <a:srgbClr val="000000"/>
              </a:buClr>
              <a:buChar char="•"/>
              <a:tabLst>
                <a:tab pos="348615" algn="l"/>
                <a:tab pos="349250" algn="l"/>
              </a:tabLst>
            </a:pPr>
            <a:r>
              <a:rPr sz="2400" dirty="0">
                <a:solidFill>
                  <a:srgbClr val="660033"/>
                </a:solidFill>
                <a:latin typeface="Times New Roman"/>
                <a:cs typeface="Times New Roman"/>
              </a:rPr>
              <a:t>Actuators:</a:t>
            </a:r>
            <a:r>
              <a:rPr sz="2400" spc="-5" dirty="0">
                <a:solidFill>
                  <a:srgbClr val="660033"/>
                </a:solidFill>
                <a:latin typeface="Times New Roman"/>
                <a:cs typeface="Times New Roman"/>
              </a:rPr>
              <a:t> </a:t>
            </a:r>
            <a:r>
              <a:rPr sz="2400" spc="-5" dirty="0">
                <a:latin typeface="Times New Roman"/>
                <a:cs typeface="Times New Roman"/>
              </a:rPr>
              <a:t>valves, pumps,</a:t>
            </a:r>
            <a:r>
              <a:rPr sz="2400" dirty="0">
                <a:latin typeface="Times New Roman"/>
                <a:cs typeface="Times New Roman"/>
              </a:rPr>
              <a:t> </a:t>
            </a:r>
            <a:r>
              <a:rPr sz="2400" spc="-5" dirty="0">
                <a:latin typeface="Times New Roman"/>
                <a:cs typeface="Times New Roman"/>
              </a:rPr>
              <a:t>heaters, </a:t>
            </a:r>
            <a:r>
              <a:rPr sz="2400" dirty="0">
                <a:latin typeface="Times New Roman"/>
                <a:cs typeface="Times New Roman"/>
              </a:rPr>
              <a:t>displays</a:t>
            </a:r>
            <a:endParaRPr sz="2400">
              <a:latin typeface="Times New Roman"/>
              <a:cs typeface="Times New Roman"/>
            </a:endParaRPr>
          </a:p>
          <a:p>
            <a:pPr>
              <a:spcBef>
                <a:spcPts val="10"/>
              </a:spcBef>
              <a:buFont typeface="Times New Roman"/>
              <a:buChar char="•"/>
            </a:pPr>
            <a:endParaRPr sz="3200">
              <a:latin typeface="Times New Roman"/>
              <a:cs typeface="Times New Roman"/>
            </a:endParaRPr>
          </a:p>
          <a:p>
            <a:pPr marL="349250" indent="-336550">
              <a:buClr>
                <a:srgbClr val="000000"/>
              </a:buClr>
              <a:buChar char="•"/>
              <a:tabLst>
                <a:tab pos="348615" algn="l"/>
                <a:tab pos="349250" algn="l"/>
              </a:tabLst>
            </a:pPr>
            <a:r>
              <a:rPr sz="2400" spc="-5" dirty="0">
                <a:solidFill>
                  <a:srgbClr val="660033"/>
                </a:solidFill>
                <a:latin typeface="Times New Roman"/>
                <a:cs typeface="Times New Roman"/>
              </a:rPr>
              <a:t>Sensors:</a:t>
            </a:r>
            <a:r>
              <a:rPr sz="2400" spc="5" dirty="0">
                <a:solidFill>
                  <a:srgbClr val="660033"/>
                </a:solidFill>
                <a:latin typeface="Times New Roman"/>
                <a:cs typeface="Times New Roman"/>
              </a:rPr>
              <a:t> </a:t>
            </a:r>
            <a:r>
              <a:rPr sz="2400" spc="-5" dirty="0">
                <a:latin typeface="Times New Roman"/>
                <a:cs typeface="Times New Roman"/>
              </a:rPr>
              <a:t>temperature,</a:t>
            </a:r>
            <a:r>
              <a:rPr sz="2400" dirty="0">
                <a:latin typeface="Times New Roman"/>
                <a:cs typeface="Times New Roman"/>
              </a:rPr>
              <a:t> pressure, </a:t>
            </a:r>
            <a:r>
              <a:rPr sz="2400" spc="-5" dirty="0">
                <a:latin typeface="Times New Roman"/>
                <a:cs typeface="Times New Roman"/>
              </a:rPr>
              <a:t>chemical</a:t>
            </a:r>
            <a:r>
              <a:rPr sz="2400" dirty="0">
                <a:latin typeface="Times New Roman"/>
                <a:cs typeface="Times New Roman"/>
              </a:rPr>
              <a:t> sensors</a:t>
            </a:r>
            <a:endParaRPr sz="2400">
              <a:latin typeface="Times New Roman"/>
              <a:cs typeface="Times New Roman"/>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730" y="33019"/>
            <a:ext cx="1778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18</a:t>
            </a:r>
            <a:endParaRPr sz="1200">
              <a:latin typeface="Times New Roman"/>
              <a:cs typeface="Times New Roman"/>
            </a:endParaRPr>
          </a:p>
        </p:txBody>
      </p:sp>
      <p:sp>
        <p:nvSpPr>
          <p:cNvPr id="5" name="object 5"/>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6" name="object 6"/>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601469" y="290829"/>
            <a:ext cx="5660390" cy="513080"/>
          </a:xfrm>
          <a:prstGeom prst="rect">
            <a:avLst/>
          </a:prstGeom>
        </p:spPr>
        <p:txBody>
          <a:bodyPr vert="horz" wrap="square" lIns="0" tIns="12700" rIns="0" bIns="0" rtlCol="0" anchor="ctr">
            <a:spAutoFit/>
          </a:bodyPr>
          <a:lstStyle/>
          <a:p>
            <a:pPr marL="12700">
              <a:lnSpc>
                <a:spcPct val="100000"/>
              </a:lnSpc>
              <a:spcBef>
                <a:spcPts val="100"/>
              </a:spcBef>
            </a:pPr>
            <a:r>
              <a:rPr sz="3200" dirty="0"/>
              <a:t>PEAS</a:t>
            </a:r>
            <a:r>
              <a:rPr sz="3200" spc="-20" dirty="0"/>
              <a:t> </a:t>
            </a:r>
            <a:r>
              <a:rPr sz="3200" dirty="0"/>
              <a:t>for</a:t>
            </a:r>
            <a:r>
              <a:rPr sz="3200" spc="-15" dirty="0"/>
              <a:t> </a:t>
            </a:r>
            <a:r>
              <a:rPr sz="3200" dirty="0"/>
              <a:t>Interactive English</a:t>
            </a:r>
            <a:r>
              <a:rPr sz="3200" spc="-10" dirty="0"/>
              <a:t> </a:t>
            </a:r>
            <a:r>
              <a:rPr sz="3200" dirty="0"/>
              <a:t>tutor</a:t>
            </a:r>
            <a:endParaRPr sz="3200"/>
          </a:p>
        </p:txBody>
      </p:sp>
      <p:sp>
        <p:nvSpPr>
          <p:cNvPr id="4" name="object 4"/>
          <p:cNvSpPr txBox="1"/>
          <p:nvPr/>
        </p:nvSpPr>
        <p:spPr>
          <a:xfrm>
            <a:off x="1635760" y="1256030"/>
            <a:ext cx="7988300" cy="2967479"/>
          </a:xfrm>
          <a:prstGeom prst="rect">
            <a:avLst/>
          </a:prstGeom>
        </p:spPr>
        <p:txBody>
          <a:bodyPr vert="horz" wrap="square" lIns="0" tIns="12700" rIns="0" bIns="0" rtlCol="0">
            <a:spAutoFit/>
          </a:bodyPr>
          <a:lstStyle/>
          <a:p>
            <a:pPr marL="349250" indent="-336550">
              <a:spcBef>
                <a:spcPts val="100"/>
              </a:spcBef>
              <a:buClr>
                <a:srgbClr val="000000"/>
              </a:buClr>
              <a:buChar char="•"/>
              <a:tabLst>
                <a:tab pos="348615" algn="l"/>
                <a:tab pos="349250" algn="l"/>
              </a:tabLst>
            </a:pPr>
            <a:r>
              <a:rPr sz="2400" spc="-5" dirty="0">
                <a:solidFill>
                  <a:srgbClr val="660033"/>
                </a:solidFill>
                <a:latin typeface="Times New Roman"/>
                <a:cs typeface="Times New Roman"/>
              </a:rPr>
              <a:t>Performance</a:t>
            </a:r>
            <a:r>
              <a:rPr sz="2400" dirty="0">
                <a:solidFill>
                  <a:srgbClr val="660033"/>
                </a:solidFill>
                <a:latin typeface="Times New Roman"/>
                <a:cs typeface="Times New Roman"/>
              </a:rPr>
              <a:t> </a:t>
            </a:r>
            <a:r>
              <a:rPr sz="2400" spc="-5" dirty="0">
                <a:solidFill>
                  <a:srgbClr val="660033"/>
                </a:solidFill>
                <a:latin typeface="Times New Roman"/>
                <a:cs typeface="Times New Roman"/>
              </a:rPr>
              <a:t>measure:</a:t>
            </a:r>
            <a:r>
              <a:rPr sz="2400" spc="10" dirty="0">
                <a:solidFill>
                  <a:srgbClr val="660033"/>
                </a:solidFill>
                <a:latin typeface="Times New Roman"/>
                <a:cs typeface="Times New Roman"/>
              </a:rPr>
              <a:t> </a:t>
            </a:r>
            <a:r>
              <a:rPr sz="2400" spc="-5" dirty="0">
                <a:latin typeface="Times New Roman"/>
                <a:cs typeface="Times New Roman"/>
              </a:rPr>
              <a:t>Maximize</a:t>
            </a:r>
            <a:r>
              <a:rPr sz="2400" dirty="0">
                <a:latin typeface="Times New Roman"/>
                <a:cs typeface="Times New Roman"/>
              </a:rPr>
              <a:t> </a:t>
            </a:r>
            <a:r>
              <a:rPr sz="2400" spc="-5" dirty="0">
                <a:latin typeface="Times New Roman"/>
                <a:cs typeface="Times New Roman"/>
              </a:rPr>
              <a:t>student's </a:t>
            </a:r>
            <a:r>
              <a:rPr sz="2400" dirty="0">
                <a:latin typeface="Times New Roman"/>
                <a:cs typeface="Times New Roman"/>
              </a:rPr>
              <a:t>score on </a:t>
            </a:r>
            <a:r>
              <a:rPr sz="2400" spc="-5" dirty="0">
                <a:latin typeface="Times New Roman"/>
                <a:cs typeface="Times New Roman"/>
              </a:rPr>
              <a:t>test</a:t>
            </a:r>
            <a:endParaRPr sz="2400">
              <a:latin typeface="Times New Roman"/>
              <a:cs typeface="Times New Roman"/>
            </a:endParaRPr>
          </a:p>
          <a:p>
            <a:pPr>
              <a:spcBef>
                <a:spcPts val="20"/>
              </a:spcBef>
              <a:buFont typeface="Times New Roman"/>
              <a:buChar char="•"/>
            </a:pPr>
            <a:endParaRPr sz="3200">
              <a:latin typeface="Times New Roman"/>
              <a:cs typeface="Times New Roman"/>
            </a:endParaRPr>
          </a:p>
          <a:p>
            <a:pPr marL="349250" indent="-336550">
              <a:buClr>
                <a:srgbClr val="000000"/>
              </a:buClr>
              <a:buChar char="•"/>
              <a:tabLst>
                <a:tab pos="348615" algn="l"/>
                <a:tab pos="349250" algn="l"/>
              </a:tabLst>
            </a:pPr>
            <a:r>
              <a:rPr sz="2400" spc="-5" dirty="0">
                <a:solidFill>
                  <a:srgbClr val="660033"/>
                </a:solidFill>
                <a:latin typeface="Times New Roman"/>
                <a:cs typeface="Times New Roman"/>
              </a:rPr>
              <a:t>Environment: </a:t>
            </a:r>
            <a:r>
              <a:rPr sz="2400" spc="-5" dirty="0">
                <a:latin typeface="Times New Roman"/>
                <a:cs typeface="Times New Roman"/>
              </a:rPr>
              <a:t>Set </a:t>
            </a:r>
            <a:r>
              <a:rPr sz="2400" dirty="0">
                <a:latin typeface="Times New Roman"/>
                <a:cs typeface="Times New Roman"/>
              </a:rPr>
              <a:t>of</a:t>
            </a:r>
            <a:r>
              <a:rPr sz="2400" spc="-5" dirty="0">
                <a:latin typeface="Times New Roman"/>
                <a:cs typeface="Times New Roman"/>
              </a:rPr>
              <a:t> students</a:t>
            </a:r>
            <a:endParaRPr sz="2400">
              <a:latin typeface="Times New Roman"/>
              <a:cs typeface="Times New Roman"/>
            </a:endParaRPr>
          </a:p>
          <a:p>
            <a:pPr>
              <a:spcBef>
                <a:spcPts val="20"/>
              </a:spcBef>
              <a:buFont typeface="Times New Roman"/>
              <a:buChar char="•"/>
            </a:pPr>
            <a:endParaRPr sz="3200">
              <a:latin typeface="Times New Roman"/>
              <a:cs typeface="Times New Roman"/>
            </a:endParaRPr>
          </a:p>
          <a:p>
            <a:pPr marL="349250" indent="-336550">
              <a:buClr>
                <a:srgbClr val="000000"/>
              </a:buClr>
              <a:buChar char="•"/>
              <a:tabLst>
                <a:tab pos="348615" algn="l"/>
                <a:tab pos="349250" algn="l"/>
              </a:tabLst>
            </a:pPr>
            <a:r>
              <a:rPr sz="2400" dirty="0">
                <a:solidFill>
                  <a:srgbClr val="660033"/>
                </a:solidFill>
                <a:latin typeface="Times New Roman"/>
                <a:cs typeface="Times New Roman"/>
              </a:rPr>
              <a:t>Actuators:</a:t>
            </a:r>
            <a:r>
              <a:rPr sz="2400" spc="-10" dirty="0">
                <a:solidFill>
                  <a:srgbClr val="660033"/>
                </a:solidFill>
                <a:latin typeface="Times New Roman"/>
                <a:cs typeface="Times New Roman"/>
              </a:rPr>
              <a:t> </a:t>
            </a:r>
            <a:r>
              <a:rPr sz="2400" spc="-5" dirty="0">
                <a:latin typeface="Times New Roman"/>
                <a:cs typeface="Times New Roman"/>
              </a:rPr>
              <a:t>Screen</a:t>
            </a:r>
            <a:r>
              <a:rPr sz="2400" spc="-10" dirty="0">
                <a:latin typeface="Times New Roman"/>
                <a:cs typeface="Times New Roman"/>
              </a:rPr>
              <a:t> </a:t>
            </a:r>
            <a:r>
              <a:rPr sz="2400" dirty="0">
                <a:latin typeface="Times New Roman"/>
                <a:cs typeface="Times New Roman"/>
              </a:rPr>
              <a:t>display</a:t>
            </a:r>
            <a:r>
              <a:rPr sz="2400" spc="-10" dirty="0">
                <a:latin typeface="Times New Roman"/>
                <a:cs typeface="Times New Roman"/>
              </a:rPr>
              <a:t> </a:t>
            </a:r>
            <a:r>
              <a:rPr sz="2400" dirty="0">
                <a:latin typeface="Times New Roman"/>
                <a:cs typeface="Times New Roman"/>
              </a:rPr>
              <a:t>(exercises,</a:t>
            </a:r>
            <a:r>
              <a:rPr sz="2400" spc="-10" dirty="0">
                <a:latin typeface="Times New Roman"/>
                <a:cs typeface="Times New Roman"/>
              </a:rPr>
              <a:t> </a:t>
            </a:r>
            <a:r>
              <a:rPr sz="2400" dirty="0">
                <a:latin typeface="Times New Roman"/>
                <a:cs typeface="Times New Roman"/>
              </a:rPr>
              <a:t>suggestions,</a:t>
            </a:r>
            <a:r>
              <a:rPr sz="2400" spc="-10" dirty="0">
                <a:latin typeface="Times New Roman"/>
                <a:cs typeface="Times New Roman"/>
              </a:rPr>
              <a:t> </a:t>
            </a:r>
            <a:r>
              <a:rPr sz="2400" dirty="0">
                <a:latin typeface="Times New Roman"/>
                <a:cs typeface="Times New Roman"/>
              </a:rPr>
              <a:t>corrections)</a:t>
            </a:r>
            <a:endParaRPr sz="2400">
              <a:latin typeface="Times New Roman"/>
              <a:cs typeface="Times New Roman"/>
            </a:endParaRPr>
          </a:p>
          <a:p>
            <a:pPr>
              <a:spcBef>
                <a:spcPts val="10"/>
              </a:spcBef>
              <a:buFont typeface="Times New Roman"/>
              <a:buChar char="•"/>
            </a:pPr>
            <a:endParaRPr sz="3200">
              <a:latin typeface="Times New Roman"/>
              <a:cs typeface="Times New Roman"/>
            </a:endParaRPr>
          </a:p>
          <a:p>
            <a:pPr marL="349250" indent="-336550">
              <a:buClr>
                <a:srgbClr val="000000"/>
              </a:buClr>
              <a:buChar char="•"/>
              <a:tabLst>
                <a:tab pos="348615" algn="l"/>
                <a:tab pos="349250" algn="l"/>
              </a:tabLst>
            </a:pPr>
            <a:r>
              <a:rPr sz="2400" dirty="0">
                <a:solidFill>
                  <a:srgbClr val="660033"/>
                </a:solidFill>
                <a:latin typeface="Times New Roman"/>
                <a:cs typeface="Times New Roman"/>
              </a:rPr>
              <a:t>Sensors:</a:t>
            </a:r>
            <a:r>
              <a:rPr sz="2400" spc="-30" dirty="0">
                <a:solidFill>
                  <a:srgbClr val="660033"/>
                </a:solidFill>
                <a:latin typeface="Times New Roman"/>
                <a:cs typeface="Times New Roman"/>
              </a:rPr>
              <a:t> </a:t>
            </a:r>
            <a:r>
              <a:rPr sz="2400" spc="-5" dirty="0">
                <a:latin typeface="Times New Roman"/>
                <a:cs typeface="Times New Roman"/>
              </a:rPr>
              <a:t>Keyboard</a:t>
            </a:r>
            <a:endParaRPr sz="2400">
              <a:latin typeface="Times New Roman"/>
              <a:cs typeface="Times New Roman"/>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0C880D-D1D7-7117-2238-E99C7630EBAE}"/>
              </a:ext>
            </a:extLst>
          </p:cNvPr>
          <p:cNvSpPr txBox="1"/>
          <p:nvPr/>
        </p:nvSpPr>
        <p:spPr>
          <a:xfrm>
            <a:off x="239485" y="1367246"/>
            <a:ext cx="11486607" cy="5201424"/>
          </a:xfrm>
          <a:prstGeom prst="rect">
            <a:avLst/>
          </a:prstGeom>
          <a:noFill/>
        </p:spPr>
        <p:txBody>
          <a:bodyPr wrap="square">
            <a:spAutoFit/>
          </a:bodyPr>
          <a:lstStyle/>
          <a:p>
            <a:pPr algn="just"/>
            <a:r>
              <a:rPr lang="en-US" sz="2800" dirty="0"/>
              <a:t> List of </a:t>
            </a:r>
            <a:r>
              <a:rPr lang="en-US" sz="2800" b="1" dirty="0"/>
              <a:t>agent types </a:t>
            </a:r>
            <a:r>
              <a:rPr lang="en-US" sz="2800" dirty="0"/>
              <a:t>includes </a:t>
            </a:r>
            <a:r>
              <a:rPr lang="en-US" sz="2800" b="1" dirty="0"/>
              <a:t>some programs that operate in the entirely artificial environment </a:t>
            </a:r>
            <a:r>
              <a:rPr lang="en-US" sz="2800" dirty="0"/>
              <a:t>defined by </a:t>
            </a:r>
            <a:r>
              <a:rPr lang="en-US" sz="2800" b="1" dirty="0"/>
              <a:t>keyboard input and character output on a screen</a:t>
            </a:r>
          </a:p>
          <a:p>
            <a:pPr algn="just"/>
            <a:endParaRPr lang="en-US" sz="2800" dirty="0"/>
          </a:p>
          <a:p>
            <a:pPr algn="just"/>
            <a:r>
              <a:rPr lang="en-US" sz="2800" b="1" dirty="0"/>
              <a:t>what matters is not the distinction between “real” and “artificial” environments, but the complexity of the relationship among the behavior of the agent, the percept sequence generated by the environment, and the performance measure</a:t>
            </a:r>
          </a:p>
          <a:p>
            <a:pPr algn="just"/>
            <a:endParaRPr lang="en-US" sz="2800" dirty="0"/>
          </a:p>
          <a:p>
            <a:pPr algn="just"/>
            <a:r>
              <a:rPr lang="en-US" sz="2800" dirty="0"/>
              <a:t>Some “real” environments are actually quite simple. For example, a robot designed to inspect parts</a:t>
            </a:r>
          </a:p>
          <a:p>
            <a:pPr algn="just"/>
            <a:endParaRPr lang="en-US" sz="2400" dirty="0"/>
          </a:p>
        </p:txBody>
      </p:sp>
    </p:spTree>
    <p:extLst>
      <p:ext uri="{BB962C8B-B14F-4D97-AF65-F5344CB8AC3E}">
        <p14:creationId xmlns:p14="http://schemas.microsoft.com/office/powerpoint/2010/main" val="10136629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623EED-CD49-B570-037C-CB598740094A}"/>
              </a:ext>
            </a:extLst>
          </p:cNvPr>
          <p:cNvSpPr txBox="1"/>
          <p:nvPr/>
        </p:nvSpPr>
        <p:spPr>
          <a:xfrm>
            <a:off x="1027611" y="740229"/>
            <a:ext cx="10345783" cy="4401205"/>
          </a:xfrm>
          <a:prstGeom prst="rect">
            <a:avLst/>
          </a:prstGeom>
          <a:noFill/>
        </p:spPr>
        <p:txBody>
          <a:bodyPr wrap="square">
            <a:spAutoFit/>
          </a:bodyPr>
          <a:lstStyle/>
          <a:p>
            <a:pPr algn="just"/>
            <a:r>
              <a:rPr lang="en-US" sz="2800" dirty="0"/>
              <a:t>In contrast, some software agents (or software robots or softbots) -Complex</a:t>
            </a:r>
          </a:p>
          <a:p>
            <a:pPr algn="just"/>
            <a:r>
              <a:rPr lang="en-US" sz="2800" dirty="0"/>
              <a:t> Imagine a </a:t>
            </a:r>
            <a:r>
              <a:rPr lang="en-US" sz="2800" b="1" dirty="0"/>
              <a:t>softbot Web site operator designed to scan Internet news sources and show the interesting items  </a:t>
            </a:r>
            <a:r>
              <a:rPr lang="en-US" sz="2800" dirty="0"/>
              <a:t>to its users, </a:t>
            </a:r>
          </a:p>
          <a:p>
            <a:pPr algn="just"/>
            <a:endParaRPr lang="en-US" sz="2800" dirty="0"/>
          </a:p>
          <a:p>
            <a:pPr algn="just"/>
            <a:r>
              <a:rPr lang="en-US" sz="2800" dirty="0"/>
              <a:t>while </a:t>
            </a:r>
            <a:r>
              <a:rPr lang="en-US" sz="2800" b="1" dirty="0"/>
              <a:t>selling advertising space to generate revenue</a:t>
            </a:r>
            <a:r>
              <a:rPr lang="en-US" sz="2800" dirty="0"/>
              <a:t>. </a:t>
            </a:r>
          </a:p>
          <a:p>
            <a:pPr algn="just"/>
            <a:endParaRPr lang="en-US" sz="2800" dirty="0"/>
          </a:p>
          <a:p>
            <a:pPr algn="just"/>
            <a:r>
              <a:rPr lang="en-US" sz="2800" dirty="0"/>
              <a:t>To do well, that operator will </a:t>
            </a:r>
            <a:r>
              <a:rPr lang="en-US" sz="2800" b="1" dirty="0"/>
              <a:t>need some natural language processing abilities,</a:t>
            </a:r>
            <a:r>
              <a:rPr lang="en-US" sz="2800" dirty="0"/>
              <a:t> it will need to </a:t>
            </a:r>
            <a:r>
              <a:rPr lang="en-US" sz="2800" b="1" dirty="0"/>
              <a:t>learn what each user and advertiser is interested in, and it will need to change its plans dynamically</a:t>
            </a:r>
            <a:endParaRPr lang="en-IN" sz="2800" b="1" dirty="0"/>
          </a:p>
        </p:txBody>
      </p:sp>
    </p:spTree>
    <p:extLst>
      <p:ext uri="{BB962C8B-B14F-4D97-AF65-F5344CB8AC3E}">
        <p14:creationId xmlns:p14="http://schemas.microsoft.com/office/powerpoint/2010/main" val="32153523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730" y="33019"/>
            <a:ext cx="1778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19</a:t>
            </a:r>
            <a:endParaRPr sz="1200">
              <a:latin typeface="Times New Roman"/>
              <a:cs typeface="Times New Roman"/>
            </a:endParaRPr>
          </a:p>
        </p:txBody>
      </p:sp>
      <p:sp>
        <p:nvSpPr>
          <p:cNvPr id="6" name="object 6"/>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7" name="object 7"/>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601469" y="290829"/>
            <a:ext cx="3117850" cy="513080"/>
          </a:xfrm>
          <a:prstGeom prst="rect">
            <a:avLst/>
          </a:prstGeom>
        </p:spPr>
        <p:txBody>
          <a:bodyPr vert="horz" wrap="square" lIns="0" tIns="12700" rIns="0" bIns="0" rtlCol="0" anchor="ctr">
            <a:spAutoFit/>
          </a:bodyPr>
          <a:lstStyle/>
          <a:p>
            <a:pPr marL="12700">
              <a:lnSpc>
                <a:spcPct val="100000"/>
              </a:lnSpc>
              <a:spcBef>
                <a:spcPts val="100"/>
              </a:spcBef>
            </a:pPr>
            <a:r>
              <a:rPr sz="3200" dirty="0"/>
              <a:t>Environment</a:t>
            </a:r>
            <a:r>
              <a:rPr sz="3200" spc="-30" dirty="0"/>
              <a:t> </a:t>
            </a:r>
            <a:r>
              <a:rPr sz="3200" dirty="0"/>
              <a:t>types</a:t>
            </a:r>
            <a:endParaRPr sz="3200"/>
          </a:p>
        </p:txBody>
      </p:sp>
      <p:sp>
        <p:nvSpPr>
          <p:cNvPr id="4" name="object 4"/>
          <p:cNvSpPr txBox="1"/>
          <p:nvPr/>
        </p:nvSpPr>
        <p:spPr>
          <a:xfrm>
            <a:off x="1635761" y="1202690"/>
            <a:ext cx="132715" cy="2296160"/>
          </a:xfrm>
          <a:prstGeom prst="rect">
            <a:avLst/>
          </a:prstGeom>
        </p:spPr>
        <p:txBody>
          <a:bodyPr vert="horz" wrap="square" lIns="0" tIns="12700" rIns="0" bIns="0" rtlCol="0">
            <a:spAutoFit/>
          </a:bodyPr>
          <a:lstStyle/>
          <a:p>
            <a:pPr marL="12700">
              <a:spcBef>
                <a:spcPts val="100"/>
              </a:spcBef>
            </a:pPr>
            <a:r>
              <a:rPr sz="2400" dirty="0">
                <a:latin typeface="Times New Roman"/>
                <a:cs typeface="Times New Roman"/>
              </a:rPr>
              <a:t>•</a:t>
            </a:r>
            <a:endParaRPr sz="2400">
              <a:latin typeface="Times New Roman"/>
              <a:cs typeface="Times New Roman"/>
            </a:endParaRPr>
          </a:p>
          <a:p>
            <a:pPr marL="12700">
              <a:spcBef>
                <a:spcPts val="120"/>
              </a:spcBef>
            </a:pPr>
            <a:r>
              <a:rPr sz="2400" dirty="0">
                <a:latin typeface="Times New Roman"/>
                <a:cs typeface="Times New Roman"/>
              </a:rPr>
              <a:t>•</a:t>
            </a:r>
            <a:endParaRPr sz="2400">
              <a:latin typeface="Times New Roman"/>
              <a:cs typeface="Times New Roman"/>
            </a:endParaRPr>
          </a:p>
          <a:p>
            <a:pPr marL="12700">
              <a:spcBef>
                <a:spcPts val="120"/>
              </a:spcBef>
            </a:pPr>
            <a:r>
              <a:rPr sz="2400" dirty="0">
                <a:latin typeface="Times New Roman"/>
                <a:cs typeface="Times New Roman"/>
              </a:rPr>
              <a:t>•</a:t>
            </a:r>
            <a:endParaRPr sz="2400">
              <a:latin typeface="Times New Roman"/>
              <a:cs typeface="Times New Roman"/>
            </a:endParaRPr>
          </a:p>
          <a:p>
            <a:pPr marL="12700">
              <a:spcBef>
                <a:spcPts val="120"/>
              </a:spcBef>
            </a:pPr>
            <a:r>
              <a:rPr sz="2400" dirty="0">
                <a:latin typeface="Times New Roman"/>
                <a:cs typeface="Times New Roman"/>
              </a:rPr>
              <a:t>•</a:t>
            </a:r>
            <a:endParaRPr sz="2400">
              <a:latin typeface="Times New Roman"/>
              <a:cs typeface="Times New Roman"/>
            </a:endParaRPr>
          </a:p>
          <a:p>
            <a:pPr marL="12700">
              <a:spcBef>
                <a:spcPts val="120"/>
              </a:spcBef>
            </a:pPr>
            <a:r>
              <a:rPr sz="2400" dirty="0">
                <a:latin typeface="Times New Roman"/>
                <a:cs typeface="Times New Roman"/>
              </a:rPr>
              <a:t>•</a:t>
            </a:r>
            <a:endParaRPr sz="2400">
              <a:latin typeface="Times New Roman"/>
              <a:cs typeface="Times New Roman"/>
            </a:endParaRPr>
          </a:p>
          <a:p>
            <a:pPr marL="12700">
              <a:spcBef>
                <a:spcPts val="120"/>
              </a:spcBef>
            </a:pPr>
            <a:r>
              <a:rPr sz="2400" dirty="0">
                <a:latin typeface="Times New Roman"/>
                <a:cs typeface="Times New Roman"/>
              </a:rPr>
              <a:t>•</a:t>
            </a:r>
            <a:endParaRPr sz="2400">
              <a:latin typeface="Times New Roman"/>
              <a:cs typeface="Times New Roman"/>
            </a:endParaRPr>
          </a:p>
        </p:txBody>
      </p:sp>
      <p:sp>
        <p:nvSpPr>
          <p:cNvPr id="5" name="object 5"/>
          <p:cNvSpPr txBox="1"/>
          <p:nvPr/>
        </p:nvSpPr>
        <p:spPr>
          <a:xfrm>
            <a:off x="1974850" y="1219200"/>
            <a:ext cx="4988560" cy="2296160"/>
          </a:xfrm>
          <a:prstGeom prst="rect">
            <a:avLst/>
          </a:prstGeom>
        </p:spPr>
        <p:txBody>
          <a:bodyPr vert="horz" wrap="square" lIns="0" tIns="12700" rIns="0" bIns="0" rtlCol="0">
            <a:spAutoFit/>
          </a:bodyPr>
          <a:lstStyle/>
          <a:p>
            <a:pPr marL="12700" marR="5080">
              <a:lnSpc>
                <a:spcPts val="3000"/>
              </a:lnSpc>
              <a:spcBef>
                <a:spcPts val="100"/>
              </a:spcBef>
            </a:pPr>
            <a:r>
              <a:rPr sz="2400" dirty="0">
                <a:latin typeface="Times New Roman"/>
                <a:cs typeface="Times New Roman"/>
              </a:rPr>
              <a:t>Fully observable </a:t>
            </a:r>
            <a:r>
              <a:rPr sz="2400" spc="-5" dirty="0">
                <a:latin typeface="Times New Roman"/>
                <a:cs typeface="Times New Roman"/>
              </a:rPr>
              <a:t>vs. </a:t>
            </a:r>
            <a:r>
              <a:rPr sz="2400" dirty="0">
                <a:latin typeface="Times New Roman"/>
                <a:cs typeface="Times New Roman"/>
              </a:rPr>
              <a:t>partially observable </a:t>
            </a:r>
            <a:r>
              <a:rPr sz="2400" spc="-585" dirty="0">
                <a:latin typeface="Times New Roman"/>
                <a:cs typeface="Times New Roman"/>
              </a:rPr>
              <a:t> </a:t>
            </a:r>
            <a:r>
              <a:rPr sz="2400" spc="-5" dirty="0">
                <a:latin typeface="Times New Roman"/>
                <a:cs typeface="Times New Roman"/>
              </a:rPr>
              <a:t>Deterministic</a:t>
            </a:r>
            <a:r>
              <a:rPr sz="2400" spc="-15" dirty="0">
                <a:latin typeface="Times New Roman"/>
                <a:cs typeface="Times New Roman"/>
              </a:rPr>
              <a:t> </a:t>
            </a:r>
            <a:r>
              <a:rPr sz="2400" dirty="0">
                <a:latin typeface="Times New Roman"/>
                <a:cs typeface="Times New Roman"/>
              </a:rPr>
              <a:t>vs. stochastic</a:t>
            </a:r>
            <a:endParaRPr sz="2400">
              <a:latin typeface="Times New Roman"/>
              <a:cs typeface="Times New Roman"/>
            </a:endParaRPr>
          </a:p>
          <a:p>
            <a:pPr marL="12700" marR="1645285">
              <a:lnSpc>
                <a:spcPts val="3000"/>
              </a:lnSpc>
            </a:pPr>
            <a:r>
              <a:rPr sz="2400" dirty="0">
                <a:latin typeface="Times New Roman"/>
                <a:cs typeface="Times New Roman"/>
              </a:rPr>
              <a:t>Episodic vs. sequential </a:t>
            </a:r>
            <a:r>
              <a:rPr sz="2400" spc="5" dirty="0">
                <a:latin typeface="Times New Roman"/>
                <a:cs typeface="Times New Roman"/>
              </a:rPr>
              <a:t> </a:t>
            </a:r>
            <a:r>
              <a:rPr sz="2400" dirty="0">
                <a:latin typeface="Times New Roman"/>
                <a:cs typeface="Times New Roman"/>
              </a:rPr>
              <a:t>Static</a:t>
            </a:r>
            <a:r>
              <a:rPr sz="2400" spc="5" dirty="0">
                <a:latin typeface="Times New Roman"/>
                <a:cs typeface="Times New Roman"/>
              </a:rPr>
              <a:t> </a:t>
            </a:r>
            <a:r>
              <a:rPr sz="2400" dirty="0">
                <a:latin typeface="Times New Roman"/>
                <a:cs typeface="Times New Roman"/>
              </a:rPr>
              <a:t>vs.</a:t>
            </a:r>
            <a:r>
              <a:rPr sz="2400" spc="600" dirty="0">
                <a:latin typeface="Times New Roman"/>
                <a:cs typeface="Times New Roman"/>
              </a:rPr>
              <a:t> </a:t>
            </a:r>
            <a:r>
              <a:rPr sz="2400" spc="-5" dirty="0">
                <a:latin typeface="Times New Roman"/>
                <a:cs typeface="Times New Roman"/>
              </a:rPr>
              <a:t>dynamic </a:t>
            </a:r>
            <a:r>
              <a:rPr sz="2400" dirty="0">
                <a:latin typeface="Times New Roman"/>
                <a:cs typeface="Times New Roman"/>
              </a:rPr>
              <a:t> Discrete vs. continuous </a:t>
            </a:r>
            <a:r>
              <a:rPr sz="2400" spc="5" dirty="0">
                <a:latin typeface="Times New Roman"/>
                <a:cs typeface="Times New Roman"/>
              </a:rPr>
              <a:t> </a:t>
            </a:r>
            <a:r>
              <a:rPr sz="2400" dirty="0">
                <a:latin typeface="Times New Roman"/>
                <a:cs typeface="Times New Roman"/>
              </a:rPr>
              <a:t>Single</a:t>
            </a:r>
            <a:r>
              <a:rPr sz="2400" spc="-15" dirty="0">
                <a:latin typeface="Times New Roman"/>
                <a:cs typeface="Times New Roman"/>
              </a:rPr>
              <a:t> </a:t>
            </a:r>
            <a:r>
              <a:rPr sz="2400" spc="-5" dirty="0">
                <a:latin typeface="Times New Roman"/>
                <a:cs typeface="Times New Roman"/>
              </a:rPr>
              <a:t>agent vs.</a:t>
            </a:r>
            <a:r>
              <a:rPr sz="2400" spc="-10" dirty="0">
                <a:latin typeface="Times New Roman"/>
                <a:cs typeface="Times New Roman"/>
              </a:rPr>
              <a:t> </a:t>
            </a:r>
            <a:r>
              <a:rPr sz="2400" spc="-5" dirty="0">
                <a:latin typeface="Times New Roman"/>
                <a:cs typeface="Times New Roman"/>
              </a:rPr>
              <a:t>multiagent</a:t>
            </a:r>
            <a:endParaRPr sz="2400">
              <a:latin typeface="Times New Roman"/>
              <a:cs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66668E-CC65-859F-6510-FCF166A744F3}"/>
              </a:ext>
            </a:extLst>
          </p:cNvPr>
          <p:cNvSpPr txBox="1"/>
          <p:nvPr/>
        </p:nvSpPr>
        <p:spPr>
          <a:xfrm>
            <a:off x="235131" y="285597"/>
            <a:ext cx="6096000" cy="523220"/>
          </a:xfrm>
          <a:prstGeom prst="rect">
            <a:avLst/>
          </a:prstGeom>
          <a:noFill/>
        </p:spPr>
        <p:txBody>
          <a:bodyPr wrap="square">
            <a:spAutoFit/>
          </a:bodyPr>
          <a:lstStyle/>
          <a:p>
            <a:r>
              <a:rPr lang="en-IN" sz="2800" dirty="0"/>
              <a:t>Acting humanly: Turing Test</a:t>
            </a:r>
          </a:p>
        </p:txBody>
      </p:sp>
      <p:sp>
        <p:nvSpPr>
          <p:cNvPr id="5" name="TextBox 4">
            <a:extLst>
              <a:ext uri="{FF2B5EF4-FFF2-40B4-BE49-F238E27FC236}">
                <a16:creationId xmlns:a16="http://schemas.microsoft.com/office/drawing/2014/main" id="{63CC2D8A-D1B4-6420-3085-3142DCEC9C67}"/>
              </a:ext>
            </a:extLst>
          </p:cNvPr>
          <p:cNvSpPr txBox="1"/>
          <p:nvPr/>
        </p:nvSpPr>
        <p:spPr>
          <a:xfrm>
            <a:off x="235131" y="996006"/>
            <a:ext cx="8987246" cy="830997"/>
          </a:xfrm>
          <a:prstGeom prst="rect">
            <a:avLst/>
          </a:prstGeom>
          <a:noFill/>
        </p:spPr>
        <p:txBody>
          <a:bodyPr wrap="square">
            <a:spAutoFit/>
          </a:bodyPr>
          <a:lstStyle/>
          <a:p>
            <a:pPr marL="285750" indent="-285750">
              <a:buFont typeface="Arial" panose="020B0604020202020204" pitchFamily="34" charset="0"/>
              <a:buChar char="•"/>
            </a:pPr>
            <a:r>
              <a:rPr lang="en-US" sz="2400" dirty="0"/>
              <a:t>Proposed by Alan Turing (1950) </a:t>
            </a:r>
          </a:p>
          <a:p>
            <a:r>
              <a:rPr lang="en-US" sz="2400" dirty="0"/>
              <a:t>• Operational definition for intelligent </a:t>
            </a:r>
            <a:r>
              <a:rPr lang="en-US" sz="2400" dirty="0" err="1"/>
              <a:t>behaviour</a:t>
            </a:r>
            <a:r>
              <a:rPr lang="en-US" sz="2400" dirty="0"/>
              <a:t>: the Imitation Game</a:t>
            </a:r>
            <a:endParaRPr lang="en-IN" sz="2400" dirty="0"/>
          </a:p>
        </p:txBody>
      </p:sp>
      <p:pic>
        <p:nvPicPr>
          <p:cNvPr id="7" name="Picture 6">
            <a:extLst>
              <a:ext uri="{FF2B5EF4-FFF2-40B4-BE49-F238E27FC236}">
                <a16:creationId xmlns:a16="http://schemas.microsoft.com/office/drawing/2014/main" id="{C2A608E8-FF1E-8B3B-086F-2EC0B49C03D0}"/>
              </a:ext>
            </a:extLst>
          </p:cNvPr>
          <p:cNvPicPr>
            <a:picLocks noChangeAspect="1"/>
          </p:cNvPicPr>
          <p:nvPr/>
        </p:nvPicPr>
        <p:blipFill>
          <a:blip r:embed="rId2"/>
          <a:stretch>
            <a:fillRect/>
          </a:stretch>
        </p:blipFill>
        <p:spPr>
          <a:xfrm>
            <a:off x="2756268" y="2260854"/>
            <a:ext cx="5534292" cy="2336291"/>
          </a:xfrm>
          <a:prstGeom prst="rect">
            <a:avLst/>
          </a:prstGeom>
        </p:spPr>
      </p:pic>
      <p:sp>
        <p:nvSpPr>
          <p:cNvPr id="9" name="TextBox 8">
            <a:extLst>
              <a:ext uri="{FF2B5EF4-FFF2-40B4-BE49-F238E27FC236}">
                <a16:creationId xmlns:a16="http://schemas.microsoft.com/office/drawing/2014/main" id="{50F77445-7F82-7483-1ACA-E92E1EE57709}"/>
              </a:ext>
            </a:extLst>
          </p:cNvPr>
          <p:cNvSpPr txBox="1"/>
          <p:nvPr/>
        </p:nvSpPr>
        <p:spPr>
          <a:xfrm>
            <a:off x="148043" y="4749255"/>
            <a:ext cx="11251475" cy="1938992"/>
          </a:xfrm>
          <a:prstGeom prst="rect">
            <a:avLst/>
          </a:prstGeom>
          <a:noFill/>
        </p:spPr>
        <p:txBody>
          <a:bodyPr wrap="square">
            <a:spAutoFit/>
          </a:bodyPr>
          <a:lstStyle/>
          <a:p>
            <a:pPr marL="342900" indent="-342900" algn="just">
              <a:buFont typeface="Arial" panose="020B0604020202020204" pitchFamily="34" charset="0"/>
              <a:buChar char="•"/>
            </a:pPr>
            <a:r>
              <a:rPr lang="en-US" sz="2400" dirty="0"/>
              <a:t>The computer passes the test if a human interrogator, after posing some written questions, cannot tell whether the written responses come from a person or not </a:t>
            </a:r>
          </a:p>
          <a:p>
            <a:pPr algn="just"/>
            <a:endParaRPr lang="en-US" sz="2400" dirty="0"/>
          </a:p>
          <a:p>
            <a:pPr algn="just"/>
            <a:r>
              <a:rPr lang="en-US" sz="2400" dirty="0"/>
              <a:t>• Suggested major components of AI: natural language processing, knowledge representation, automated reasoning, machine learning </a:t>
            </a:r>
            <a:endParaRPr lang="en-IN" sz="2400" dirty="0"/>
          </a:p>
        </p:txBody>
      </p:sp>
    </p:spTree>
    <p:extLst>
      <p:ext uri="{BB962C8B-B14F-4D97-AF65-F5344CB8AC3E}">
        <p14:creationId xmlns:p14="http://schemas.microsoft.com/office/powerpoint/2010/main" val="15074635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730" y="33019"/>
            <a:ext cx="1778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20</a:t>
            </a:r>
            <a:endParaRPr sz="1200">
              <a:latin typeface="Times New Roman"/>
              <a:cs typeface="Times New Roman"/>
            </a:endParaRPr>
          </a:p>
        </p:txBody>
      </p:sp>
      <p:sp>
        <p:nvSpPr>
          <p:cNvPr id="9" name="object 9"/>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10" name="object 10"/>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601469" y="290829"/>
            <a:ext cx="3117850" cy="513080"/>
          </a:xfrm>
          <a:prstGeom prst="rect">
            <a:avLst/>
          </a:prstGeom>
        </p:spPr>
        <p:txBody>
          <a:bodyPr vert="horz" wrap="square" lIns="0" tIns="12700" rIns="0" bIns="0" rtlCol="0" anchor="ctr">
            <a:spAutoFit/>
          </a:bodyPr>
          <a:lstStyle/>
          <a:p>
            <a:pPr marL="12700">
              <a:lnSpc>
                <a:spcPct val="100000"/>
              </a:lnSpc>
              <a:spcBef>
                <a:spcPts val="100"/>
              </a:spcBef>
            </a:pPr>
            <a:r>
              <a:rPr sz="3200" dirty="0"/>
              <a:t>Environment</a:t>
            </a:r>
            <a:r>
              <a:rPr sz="3200" spc="-30" dirty="0"/>
              <a:t> </a:t>
            </a:r>
            <a:r>
              <a:rPr sz="3200" dirty="0"/>
              <a:t>types</a:t>
            </a:r>
            <a:endParaRPr sz="3200"/>
          </a:p>
        </p:txBody>
      </p:sp>
      <p:sp>
        <p:nvSpPr>
          <p:cNvPr id="4" name="object 4"/>
          <p:cNvSpPr txBox="1"/>
          <p:nvPr/>
        </p:nvSpPr>
        <p:spPr>
          <a:xfrm>
            <a:off x="1635760" y="1219200"/>
            <a:ext cx="5072380" cy="391160"/>
          </a:xfrm>
          <a:prstGeom prst="rect">
            <a:avLst/>
          </a:prstGeom>
        </p:spPr>
        <p:txBody>
          <a:bodyPr vert="horz" wrap="square" lIns="0" tIns="12700" rIns="0" bIns="0" rtlCol="0">
            <a:spAutoFit/>
          </a:bodyPr>
          <a:lstStyle/>
          <a:p>
            <a:pPr marL="12700">
              <a:spcBef>
                <a:spcPts val="100"/>
              </a:spcBef>
            </a:pPr>
            <a:r>
              <a:rPr sz="2400" spc="-5" dirty="0">
                <a:solidFill>
                  <a:srgbClr val="FF0000"/>
                </a:solidFill>
                <a:latin typeface="Times New Roman"/>
                <a:cs typeface="Times New Roman"/>
              </a:rPr>
              <a:t>Fully</a:t>
            </a:r>
            <a:r>
              <a:rPr sz="2400" spc="15" dirty="0">
                <a:solidFill>
                  <a:srgbClr val="FF0000"/>
                </a:solidFill>
                <a:latin typeface="Times New Roman"/>
                <a:cs typeface="Times New Roman"/>
              </a:rPr>
              <a:t> </a:t>
            </a:r>
            <a:r>
              <a:rPr sz="2400" spc="-5" dirty="0">
                <a:solidFill>
                  <a:srgbClr val="FF0000"/>
                </a:solidFill>
                <a:latin typeface="Times New Roman"/>
                <a:cs typeface="Times New Roman"/>
              </a:rPr>
              <a:t>observable</a:t>
            </a:r>
            <a:r>
              <a:rPr sz="2400" spc="5" dirty="0">
                <a:solidFill>
                  <a:srgbClr val="FF0000"/>
                </a:solidFill>
                <a:latin typeface="Times New Roman"/>
                <a:cs typeface="Times New Roman"/>
              </a:rPr>
              <a:t> </a:t>
            </a:r>
            <a:r>
              <a:rPr sz="2400" dirty="0">
                <a:solidFill>
                  <a:srgbClr val="FF0000"/>
                </a:solidFill>
                <a:latin typeface="Times New Roman"/>
                <a:cs typeface="Times New Roman"/>
              </a:rPr>
              <a:t>vs.</a:t>
            </a:r>
            <a:r>
              <a:rPr sz="2400" spc="10" dirty="0">
                <a:solidFill>
                  <a:srgbClr val="FF0000"/>
                </a:solidFill>
                <a:latin typeface="Times New Roman"/>
                <a:cs typeface="Times New Roman"/>
              </a:rPr>
              <a:t> </a:t>
            </a:r>
            <a:r>
              <a:rPr sz="2400" dirty="0">
                <a:solidFill>
                  <a:srgbClr val="FF0000"/>
                </a:solidFill>
                <a:latin typeface="Times New Roman"/>
                <a:cs typeface="Times New Roman"/>
              </a:rPr>
              <a:t>partially</a:t>
            </a:r>
            <a:r>
              <a:rPr sz="2400" spc="5" dirty="0">
                <a:solidFill>
                  <a:srgbClr val="FF0000"/>
                </a:solidFill>
                <a:latin typeface="Times New Roman"/>
                <a:cs typeface="Times New Roman"/>
              </a:rPr>
              <a:t> </a:t>
            </a:r>
            <a:r>
              <a:rPr sz="2400" spc="-5" dirty="0">
                <a:solidFill>
                  <a:srgbClr val="FF0000"/>
                </a:solidFill>
                <a:latin typeface="Times New Roman"/>
                <a:cs typeface="Times New Roman"/>
              </a:rPr>
              <a:t>observable:</a:t>
            </a:r>
            <a:endParaRPr sz="2400">
              <a:latin typeface="Times New Roman"/>
              <a:cs typeface="Times New Roman"/>
            </a:endParaRPr>
          </a:p>
        </p:txBody>
      </p:sp>
      <p:sp>
        <p:nvSpPr>
          <p:cNvPr id="5" name="object 5"/>
          <p:cNvSpPr txBox="1"/>
          <p:nvPr/>
        </p:nvSpPr>
        <p:spPr>
          <a:xfrm>
            <a:off x="1635761" y="2929890"/>
            <a:ext cx="132715" cy="391160"/>
          </a:xfrm>
          <a:prstGeom prst="rect">
            <a:avLst/>
          </a:prstGeom>
        </p:spPr>
        <p:txBody>
          <a:bodyPr vert="horz" wrap="square" lIns="0" tIns="12700" rIns="0" bIns="0" rtlCol="0">
            <a:spAutoFit/>
          </a:bodyPr>
          <a:lstStyle/>
          <a:p>
            <a:pPr marL="12700">
              <a:spcBef>
                <a:spcPts val="100"/>
              </a:spcBef>
            </a:pPr>
            <a:r>
              <a:rPr sz="2400" dirty="0">
                <a:latin typeface="Times New Roman"/>
                <a:cs typeface="Times New Roman"/>
              </a:rPr>
              <a:t>•</a:t>
            </a:r>
            <a:endParaRPr sz="2400">
              <a:latin typeface="Times New Roman"/>
              <a:cs typeface="Times New Roman"/>
            </a:endParaRPr>
          </a:p>
        </p:txBody>
      </p:sp>
      <p:sp>
        <p:nvSpPr>
          <p:cNvPr id="6" name="object 6"/>
          <p:cNvSpPr txBox="1"/>
          <p:nvPr/>
        </p:nvSpPr>
        <p:spPr>
          <a:xfrm>
            <a:off x="1635761" y="3895090"/>
            <a:ext cx="132715" cy="391160"/>
          </a:xfrm>
          <a:prstGeom prst="rect">
            <a:avLst/>
          </a:prstGeom>
        </p:spPr>
        <p:txBody>
          <a:bodyPr vert="horz" wrap="square" lIns="0" tIns="12700" rIns="0" bIns="0" rtlCol="0">
            <a:spAutoFit/>
          </a:bodyPr>
          <a:lstStyle/>
          <a:p>
            <a:pPr marL="12700">
              <a:spcBef>
                <a:spcPts val="100"/>
              </a:spcBef>
            </a:pPr>
            <a:r>
              <a:rPr sz="2400" dirty="0">
                <a:latin typeface="Times New Roman"/>
                <a:cs typeface="Times New Roman"/>
              </a:rPr>
              <a:t>•</a:t>
            </a:r>
            <a:endParaRPr sz="2400">
              <a:latin typeface="Times New Roman"/>
              <a:cs typeface="Times New Roman"/>
            </a:endParaRPr>
          </a:p>
        </p:txBody>
      </p:sp>
      <p:sp>
        <p:nvSpPr>
          <p:cNvPr id="7" name="object 7"/>
          <p:cNvSpPr txBox="1"/>
          <p:nvPr/>
        </p:nvSpPr>
        <p:spPr>
          <a:xfrm>
            <a:off x="1635761" y="4861559"/>
            <a:ext cx="132715" cy="391160"/>
          </a:xfrm>
          <a:prstGeom prst="rect">
            <a:avLst/>
          </a:prstGeom>
        </p:spPr>
        <p:txBody>
          <a:bodyPr vert="horz" wrap="square" lIns="0" tIns="12700" rIns="0" bIns="0" rtlCol="0">
            <a:spAutoFit/>
          </a:bodyPr>
          <a:lstStyle/>
          <a:p>
            <a:pPr marL="12700">
              <a:spcBef>
                <a:spcPts val="100"/>
              </a:spcBef>
            </a:pPr>
            <a:r>
              <a:rPr sz="2400" dirty="0">
                <a:latin typeface="Times New Roman"/>
                <a:cs typeface="Times New Roman"/>
              </a:rPr>
              <a:t>•</a:t>
            </a:r>
            <a:endParaRPr sz="2400">
              <a:latin typeface="Times New Roman"/>
              <a:cs typeface="Times New Roman"/>
            </a:endParaRPr>
          </a:p>
        </p:txBody>
      </p:sp>
      <p:sp>
        <p:nvSpPr>
          <p:cNvPr id="8" name="object 8"/>
          <p:cNvSpPr txBox="1"/>
          <p:nvPr/>
        </p:nvSpPr>
        <p:spPr>
          <a:xfrm>
            <a:off x="164387" y="1981201"/>
            <a:ext cx="11404313" cy="4176208"/>
          </a:xfrm>
          <a:prstGeom prst="rect">
            <a:avLst/>
          </a:prstGeom>
        </p:spPr>
        <p:txBody>
          <a:bodyPr vert="horz" wrap="square" lIns="0" tIns="85725" rIns="0" bIns="0" rtlCol="0">
            <a:spAutoFit/>
          </a:bodyPr>
          <a:lstStyle/>
          <a:p>
            <a:pPr marL="355600" marR="301625" indent="-342900" algn="just">
              <a:lnSpc>
                <a:spcPct val="79900"/>
              </a:lnSpc>
              <a:spcBef>
                <a:spcPts val="675"/>
              </a:spcBef>
              <a:buFont typeface="Arial" panose="020B0604020202020204" pitchFamily="34" charset="0"/>
              <a:buChar char="•"/>
              <a:tabLst>
                <a:tab pos="351790" algn="l"/>
              </a:tabLst>
            </a:pPr>
            <a:r>
              <a:rPr sz="2400" spc="-5" dirty="0">
                <a:latin typeface="Times New Roman"/>
                <a:cs typeface="Times New Roman"/>
              </a:rPr>
              <a:t>An environment </a:t>
            </a:r>
            <a:r>
              <a:rPr sz="2400" dirty="0">
                <a:latin typeface="Times New Roman"/>
                <a:cs typeface="Times New Roman"/>
              </a:rPr>
              <a:t>is fully observable if an </a:t>
            </a:r>
            <a:r>
              <a:rPr sz="2400" spc="-5" dirty="0">
                <a:latin typeface="Times New Roman"/>
                <a:cs typeface="Times New Roman"/>
              </a:rPr>
              <a:t>agent's </a:t>
            </a:r>
            <a:r>
              <a:rPr sz="2400" dirty="0">
                <a:latin typeface="Times New Roman"/>
                <a:cs typeface="Times New Roman"/>
              </a:rPr>
              <a:t>sensors </a:t>
            </a:r>
            <a:r>
              <a:rPr sz="2400" spc="5" dirty="0">
                <a:latin typeface="Times New Roman"/>
                <a:cs typeface="Times New Roman"/>
              </a:rPr>
              <a:t> </a:t>
            </a:r>
            <a:r>
              <a:rPr sz="2400" dirty="0">
                <a:latin typeface="Times New Roman"/>
                <a:cs typeface="Times New Roman"/>
              </a:rPr>
              <a:t>give it </a:t>
            </a:r>
            <a:r>
              <a:rPr sz="2400" spc="-5" dirty="0">
                <a:latin typeface="Times New Roman"/>
                <a:cs typeface="Times New Roman"/>
              </a:rPr>
              <a:t>access </a:t>
            </a:r>
            <a:r>
              <a:rPr sz="2400" dirty="0">
                <a:latin typeface="Times New Roman"/>
                <a:cs typeface="Times New Roman"/>
              </a:rPr>
              <a:t>to the </a:t>
            </a:r>
            <a:r>
              <a:rPr sz="2400" b="1" spc="-5" dirty="0">
                <a:latin typeface="Times New Roman"/>
                <a:cs typeface="Times New Roman"/>
              </a:rPr>
              <a:t>complete </a:t>
            </a:r>
            <a:r>
              <a:rPr sz="2400" b="1" dirty="0">
                <a:latin typeface="Times New Roman"/>
                <a:cs typeface="Times New Roman"/>
              </a:rPr>
              <a:t>state of the </a:t>
            </a:r>
            <a:r>
              <a:rPr sz="2400" b="1" spc="-5" dirty="0">
                <a:latin typeface="Times New Roman"/>
                <a:cs typeface="Times New Roman"/>
              </a:rPr>
              <a:t>environment </a:t>
            </a:r>
            <a:r>
              <a:rPr sz="2400" b="1" dirty="0">
                <a:latin typeface="Times New Roman"/>
                <a:cs typeface="Times New Roman"/>
              </a:rPr>
              <a:t>at </a:t>
            </a:r>
            <a:r>
              <a:rPr sz="2400" b="1" spc="-585" dirty="0">
                <a:latin typeface="Times New Roman"/>
                <a:cs typeface="Times New Roman"/>
              </a:rPr>
              <a:t> </a:t>
            </a:r>
            <a:r>
              <a:rPr sz="2400" b="1" dirty="0">
                <a:latin typeface="Times New Roman"/>
                <a:cs typeface="Times New Roman"/>
              </a:rPr>
              <a:t>each</a:t>
            </a:r>
            <a:r>
              <a:rPr sz="2400" b="1" spc="-5" dirty="0">
                <a:latin typeface="Times New Roman"/>
                <a:cs typeface="Times New Roman"/>
              </a:rPr>
              <a:t> </a:t>
            </a:r>
            <a:r>
              <a:rPr sz="2400" b="1" dirty="0">
                <a:latin typeface="Times New Roman"/>
                <a:cs typeface="Times New Roman"/>
              </a:rPr>
              <a:t>point in </a:t>
            </a:r>
            <a:r>
              <a:rPr sz="2400" b="1" spc="-5" dirty="0">
                <a:latin typeface="Times New Roman"/>
                <a:cs typeface="Times New Roman"/>
              </a:rPr>
              <a:t>time.</a:t>
            </a:r>
            <a:endParaRPr lang="en-IN" sz="2400" b="1" spc="-5" dirty="0">
              <a:latin typeface="Times New Roman"/>
              <a:cs typeface="Times New Roman"/>
            </a:endParaRPr>
          </a:p>
          <a:p>
            <a:pPr marL="351790" marR="301625" indent="-339090" algn="just">
              <a:lnSpc>
                <a:spcPct val="79900"/>
              </a:lnSpc>
              <a:spcBef>
                <a:spcPts val="675"/>
              </a:spcBef>
              <a:buChar char="•"/>
              <a:tabLst>
                <a:tab pos="351790" algn="l"/>
              </a:tabLst>
            </a:pPr>
            <a:endParaRPr sz="2400" dirty="0">
              <a:latin typeface="Times New Roman"/>
              <a:cs typeface="Times New Roman"/>
            </a:endParaRPr>
          </a:p>
          <a:p>
            <a:pPr marL="694690" marR="5080" indent="-342900">
              <a:lnSpc>
                <a:spcPct val="80000"/>
              </a:lnSpc>
              <a:spcBef>
                <a:spcPts val="700"/>
              </a:spcBef>
              <a:buFont typeface="Arial" panose="020B0604020202020204" pitchFamily="34" charset="0"/>
              <a:buChar char="•"/>
            </a:pPr>
            <a:r>
              <a:rPr sz="2400" dirty="0">
                <a:latin typeface="Times New Roman"/>
                <a:cs typeface="Times New Roman"/>
              </a:rPr>
              <a:t>Fully observable </a:t>
            </a:r>
            <a:r>
              <a:rPr sz="2400" spc="-5" dirty="0">
                <a:latin typeface="Times New Roman"/>
                <a:cs typeface="Times New Roman"/>
              </a:rPr>
              <a:t>environments </a:t>
            </a:r>
            <a:r>
              <a:rPr sz="2400" dirty="0">
                <a:latin typeface="Times New Roman"/>
                <a:cs typeface="Times New Roman"/>
              </a:rPr>
              <a:t>are convenient, </a:t>
            </a:r>
            <a:r>
              <a:rPr sz="2400" spc="-5" dirty="0">
                <a:latin typeface="Times New Roman"/>
                <a:cs typeface="Times New Roman"/>
              </a:rPr>
              <a:t>because </a:t>
            </a:r>
            <a:r>
              <a:rPr sz="2400" dirty="0">
                <a:latin typeface="Times New Roman"/>
                <a:cs typeface="Times New Roman"/>
              </a:rPr>
              <a:t>the </a:t>
            </a:r>
            <a:r>
              <a:rPr sz="2400" spc="-585" dirty="0">
                <a:latin typeface="Times New Roman"/>
                <a:cs typeface="Times New Roman"/>
              </a:rPr>
              <a:t> </a:t>
            </a:r>
            <a:r>
              <a:rPr sz="2400" b="1" dirty="0">
                <a:latin typeface="Times New Roman"/>
                <a:cs typeface="Times New Roman"/>
              </a:rPr>
              <a:t>agent need not </a:t>
            </a:r>
            <a:r>
              <a:rPr sz="2400" b="1" spc="-5" dirty="0">
                <a:latin typeface="Times New Roman"/>
                <a:cs typeface="Times New Roman"/>
              </a:rPr>
              <a:t>maintain </a:t>
            </a:r>
            <a:r>
              <a:rPr sz="2400" b="1" dirty="0">
                <a:latin typeface="Times New Roman"/>
                <a:cs typeface="Times New Roman"/>
              </a:rPr>
              <a:t>any internal state to keep track of </a:t>
            </a:r>
            <a:r>
              <a:rPr sz="2400" b="1" spc="5" dirty="0">
                <a:latin typeface="Times New Roman"/>
                <a:cs typeface="Times New Roman"/>
              </a:rPr>
              <a:t> </a:t>
            </a:r>
            <a:r>
              <a:rPr sz="2400" b="1" dirty="0">
                <a:latin typeface="Times New Roman"/>
                <a:cs typeface="Times New Roman"/>
              </a:rPr>
              <a:t>the</a:t>
            </a:r>
            <a:r>
              <a:rPr sz="2400" b="1" spc="-5" dirty="0">
                <a:latin typeface="Times New Roman"/>
                <a:cs typeface="Times New Roman"/>
              </a:rPr>
              <a:t> </a:t>
            </a:r>
            <a:r>
              <a:rPr sz="2400" b="1" dirty="0">
                <a:latin typeface="Times New Roman"/>
                <a:cs typeface="Times New Roman"/>
              </a:rPr>
              <a:t>world</a:t>
            </a:r>
            <a:endParaRPr lang="en-IN" sz="2400" b="1" dirty="0">
              <a:latin typeface="Times New Roman"/>
              <a:cs typeface="Times New Roman"/>
            </a:endParaRPr>
          </a:p>
          <a:p>
            <a:pPr marL="351790" marR="210185" algn="just">
              <a:lnSpc>
                <a:spcPct val="80000"/>
              </a:lnSpc>
              <a:spcBef>
                <a:spcPts val="685"/>
              </a:spcBef>
            </a:pPr>
            <a:endParaRPr lang="en-IN" sz="2400" spc="-5" dirty="0">
              <a:latin typeface="Times New Roman"/>
              <a:cs typeface="Times New Roman"/>
            </a:endParaRPr>
          </a:p>
          <a:p>
            <a:pPr marL="694690" marR="210185" indent="-342900" algn="just">
              <a:lnSpc>
                <a:spcPct val="80000"/>
              </a:lnSpc>
              <a:spcBef>
                <a:spcPts val="685"/>
              </a:spcBef>
              <a:buFont typeface="Arial" panose="020B0604020202020204" pitchFamily="34" charset="0"/>
              <a:buChar char="•"/>
            </a:pPr>
            <a:r>
              <a:rPr sz="2400" spc="-5" dirty="0">
                <a:latin typeface="Times New Roman"/>
                <a:cs typeface="Times New Roman"/>
              </a:rPr>
              <a:t>An environment might </a:t>
            </a:r>
            <a:r>
              <a:rPr sz="2400" dirty="0">
                <a:latin typeface="Times New Roman"/>
                <a:cs typeface="Times New Roman"/>
              </a:rPr>
              <a:t>be </a:t>
            </a:r>
            <a:r>
              <a:rPr sz="2400" b="1" dirty="0">
                <a:latin typeface="Times New Roman"/>
                <a:cs typeface="Times New Roman"/>
              </a:rPr>
              <a:t>partially observable </a:t>
            </a:r>
            <a:r>
              <a:rPr sz="2400" b="1" spc="-5" dirty="0">
                <a:latin typeface="Times New Roman"/>
                <a:cs typeface="Times New Roman"/>
              </a:rPr>
              <a:t>because </a:t>
            </a:r>
            <a:r>
              <a:rPr sz="2400" b="1" dirty="0">
                <a:latin typeface="Times New Roman"/>
                <a:cs typeface="Times New Roman"/>
              </a:rPr>
              <a:t>of </a:t>
            </a:r>
            <a:r>
              <a:rPr sz="2400" b="1" spc="-585" dirty="0">
                <a:latin typeface="Times New Roman"/>
                <a:cs typeface="Times New Roman"/>
              </a:rPr>
              <a:t> </a:t>
            </a:r>
            <a:r>
              <a:rPr sz="2400" b="1" dirty="0">
                <a:latin typeface="Times New Roman"/>
                <a:cs typeface="Times New Roman"/>
              </a:rPr>
              <a:t>noisy and inaccurate sensors or </a:t>
            </a:r>
            <a:r>
              <a:rPr sz="2400" b="1" spc="-5" dirty="0">
                <a:latin typeface="Times New Roman"/>
                <a:cs typeface="Times New Roman"/>
              </a:rPr>
              <a:t>because </a:t>
            </a:r>
            <a:r>
              <a:rPr sz="2400" b="1" dirty="0">
                <a:latin typeface="Times New Roman"/>
                <a:cs typeface="Times New Roman"/>
              </a:rPr>
              <a:t>parts of the state </a:t>
            </a:r>
            <a:r>
              <a:rPr sz="2400" b="1" spc="-585" dirty="0">
                <a:latin typeface="Times New Roman"/>
                <a:cs typeface="Times New Roman"/>
              </a:rPr>
              <a:t> </a:t>
            </a:r>
            <a:r>
              <a:rPr sz="2400" b="1" dirty="0">
                <a:latin typeface="Times New Roman"/>
                <a:cs typeface="Times New Roman"/>
              </a:rPr>
              <a:t>are</a:t>
            </a:r>
            <a:r>
              <a:rPr sz="2400" b="1" spc="-15" dirty="0">
                <a:latin typeface="Times New Roman"/>
                <a:cs typeface="Times New Roman"/>
              </a:rPr>
              <a:t> </a:t>
            </a:r>
            <a:r>
              <a:rPr sz="2400" b="1" spc="-5" dirty="0">
                <a:latin typeface="Times New Roman"/>
                <a:cs typeface="Times New Roman"/>
              </a:rPr>
              <a:t>simply</a:t>
            </a:r>
            <a:r>
              <a:rPr sz="2400" b="1" dirty="0">
                <a:latin typeface="Times New Roman"/>
                <a:cs typeface="Times New Roman"/>
              </a:rPr>
              <a:t> </a:t>
            </a:r>
            <a:r>
              <a:rPr sz="2400" b="1" spc="-5" dirty="0">
                <a:latin typeface="Times New Roman"/>
                <a:cs typeface="Times New Roman"/>
              </a:rPr>
              <a:t>missing</a:t>
            </a:r>
            <a:r>
              <a:rPr sz="2400" b="1" dirty="0">
                <a:latin typeface="Times New Roman"/>
                <a:cs typeface="Times New Roman"/>
              </a:rPr>
              <a:t> </a:t>
            </a:r>
            <a:r>
              <a:rPr sz="2400" b="1" spc="-5" dirty="0">
                <a:latin typeface="Times New Roman"/>
                <a:cs typeface="Times New Roman"/>
              </a:rPr>
              <a:t>from</a:t>
            </a:r>
            <a:r>
              <a:rPr sz="2400" b="1" spc="-20" dirty="0">
                <a:latin typeface="Times New Roman"/>
                <a:cs typeface="Times New Roman"/>
              </a:rPr>
              <a:t> </a:t>
            </a:r>
            <a:r>
              <a:rPr sz="2400" b="1" dirty="0">
                <a:latin typeface="Times New Roman"/>
                <a:cs typeface="Times New Roman"/>
              </a:rPr>
              <a:t>the</a:t>
            </a:r>
            <a:r>
              <a:rPr sz="2400" b="1" spc="-5" dirty="0">
                <a:latin typeface="Times New Roman"/>
                <a:cs typeface="Times New Roman"/>
              </a:rPr>
              <a:t> </a:t>
            </a:r>
            <a:r>
              <a:rPr sz="2400" b="1" dirty="0">
                <a:latin typeface="Times New Roman"/>
                <a:cs typeface="Times New Roman"/>
              </a:rPr>
              <a:t>sensor data</a:t>
            </a:r>
            <a:endParaRPr lang="en-IN" sz="2400" b="1" dirty="0">
              <a:latin typeface="Times New Roman"/>
              <a:cs typeface="Times New Roman"/>
            </a:endParaRPr>
          </a:p>
          <a:p>
            <a:pPr marL="351790" marR="210185" algn="just">
              <a:lnSpc>
                <a:spcPct val="80000"/>
              </a:lnSpc>
              <a:spcBef>
                <a:spcPts val="685"/>
              </a:spcBef>
            </a:pPr>
            <a:endParaRPr sz="2400" b="1" dirty="0">
              <a:latin typeface="Times New Roman"/>
              <a:cs typeface="Times New Roman"/>
            </a:endParaRPr>
          </a:p>
          <a:p>
            <a:pPr marL="694690" marR="675005" indent="-342900" algn="just">
              <a:lnSpc>
                <a:spcPct val="79900"/>
              </a:lnSpc>
              <a:spcBef>
                <a:spcPts val="700"/>
              </a:spcBef>
              <a:buFont typeface="Arial" panose="020B0604020202020204" pitchFamily="34" charset="0"/>
              <a:buChar char="•"/>
            </a:pPr>
            <a:r>
              <a:rPr sz="2400" spc="-5" dirty="0">
                <a:latin typeface="Times New Roman"/>
                <a:cs typeface="Times New Roman"/>
              </a:rPr>
              <a:t>Examples: </a:t>
            </a:r>
            <a:r>
              <a:rPr lang="en-US" sz="2400" b="1" dirty="0"/>
              <a:t>vacuum agent with only a local dirt sensor </a:t>
            </a:r>
            <a:r>
              <a:rPr lang="en-US" sz="2400" dirty="0"/>
              <a:t>cannot tell whether there is dirt in other squares, and an </a:t>
            </a:r>
            <a:r>
              <a:rPr lang="en-US" sz="2400" b="1" dirty="0"/>
              <a:t>automated taxi cannot see what other drivers are thinking</a:t>
            </a:r>
            <a:endParaRPr sz="2400" b="1" dirty="0">
              <a:latin typeface="Times New Roman"/>
              <a:cs typeface="Times New Roman"/>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730" y="33019"/>
            <a:ext cx="1778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25</a:t>
            </a:r>
            <a:endParaRPr sz="1200">
              <a:latin typeface="Times New Roman"/>
              <a:cs typeface="Times New Roman"/>
            </a:endParaRPr>
          </a:p>
        </p:txBody>
      </p:sp>
      <p:sp>
        <p:nvSpPr>
          <p:cNvPr id="9" name="object 9"/>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10" name="object 10"/>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601469" y="290829"/>
            <a:ext cx="3117850" cy="513080"/>
          </a:xfrm>
          <a:prstGeom prst="rect">
            <a:avLst/>
          </a:prstGeom>
        </p:spPr>
        <p:txBody>
          <a:bodyPr vert="horz" wrap="square" lIns="0" tIns="12700" rIns="0" bIns="0" rtlCol="0" anchor="ctr">
            <a:spAutoFit/>
          </a:bodyPr>
          <a:lstStyle/>
          <a:p>
            <a:pPr marL="12700">
              <a:lnSpc>
                <a:spcPct val="100000"/>
              </a:lnSpc>
              <a:spcBef>
                <a:spcPts val="100"/>
              </a:spcBef>
            </a:pPr>
            <a:r>
              <a:rPr sz="3200" dirty="0"/>
              <a:t>Environment</a:t>
            </a:r>
            <a:r>
              <a:rPr sz="3200" spc="-30" dirty="0"/>
              <a:t> </a:t>
            </a:r>
            <a:r>
              <a:rPr sz="3200" dirty="0"/>
              <a:t>types</a:t>
            </a:r>
          </a:p>
        </p:txBody>
      </p:sp>
      <p:sp>
        <p:nvSpPr>
          <p:cNvPr id="4" name="object 4"/>
          <p:cNvSpPr txBox="1"/>
          <p:nvPr/>
        </p:nvSpPr>
        <p:spPr>
          <a:xfrm>
            <a:off x="1635761" y="771099"/>
            <a:ext cx="3432810" cy="391160"/>
          </a:xfrm>
          <a:prstGeom prst="rect">
            <a:avLst/>
          </a:prstGeom>
        </p:spPr>
        <p:txBody>
          <a:bodyPr vert="horz" wrap="square" lIns="0" tIns="12700" rIns="0" bIns="0" rtlCol="0">
            <a:spAutoFit/>
          </a:bodyPr>
          <a:lstStyle/>
          <a:p>
            <a:pPr marL="12700">
              <a:spcBef>
                <a:spcPts val="100"/>
              </a:spcBef>
            </a:pPr>
            <a:r>
              <a:rPr sz="2400" dirty="0">
                <a:solidFill>
                  <a:srgbClr val="FF0000"/>
                </a:solidFill>
                <a:latin typeface="Times New Roman"/>
                <a:cs typeface="Times New Roman"/>
              </a:rPr>
              <a:t>Single</a:t>
            </a:r>
            <a:r>
              <a:rPr sz="2400" spc="-30" dirty="0">
                <a:solidFill>
                  <a:srgbClr val="FF0000"/>
                </a:solidFill>
                <a:latin typeface="Times New Roman"/>
                <a:cs typeface="Times New Roman"/>
              </a:rPr>
              <a:t> </a:t>
            </a:r>
            <a:r>
              <a:rPr sz="2400" dirty="0">
                <a:solidFill>
                  <a:srgbClr val="FF0000"/>
                </a:solidFill>
                <a:latin typeface="Times New Roman"/>
                <a:cs typeface="Times New Roman"/>
              </a:rPr>
              <a:t>agent</a:t>
            </a:r>
            <a:r>
              <a:rPr sz="2400" spc="-15" dirty="0">
                <a:solidFill>
                  <a:srgbClr val="FF0000"/>
                </a:solidFill>
                <a:latin typeface="Times New Roman"/>
                <a:cs typeface="Times New Roman"/>
              </a:rPr>
              <a:t> </a:t>
            </a:r>
            <a:r>
              <a:rPr sz="2400" dirty="0">
                <a:solidFill>
                  <a:srgbClr val="FF0000"/>
                </a:solidFill>
                <a:latin typeface="Times New Roman"/>
                <a:cs typeface="Times New Roman"/>
              </a:rPr>
              <a:t>vs.</a:t>
            </a:r>
            <a:r>
              <a:rPr sz="2400" spc="-20" dirty="0">
                <a:solidFill>
                  <a:srgbClr val="FF0000"/>
                </a:solidFill>
                <a:latin typeface="Times New Roman"/>
                <a:cs typeface="Times New Roman"/>
              </a:rPr>
              <a:t> </a:t>
            </a:r>
            <a:r>
              <a:rPr sz="2400" spc="-5" dirty="0">
                <a:solidFill>
                  <a:srgbClr val="FF0000"/>
                </a:solidFill>
                <a:latin typeface="Times New Roman"/>
                <a:cs typeface="Times New Roman"/>
              </a:rPr>
              <a:t>multiagent:</a:t>
            </a:r>
            <a:endParaRPr sz="2400" dirty="0">
              <a:latin typeface="Times New Roman"/>
              <a:cs typeface="Times New Roman"/>
            </a:endParaRPr>
          </a:p>
        </p:txBody>
      </p:sp>
      <p:sp>
        <p:nvSpPr>
          <p:cNvPr id="5" name="object 5"/>
          <p:cNvSpPr txBox="1"/>
          <p:nvPr/>
        </p:nvSpPr>
        <p:spPr>
          <a:xfrm>
            <a:off x="1635761" y="2024379"/>
            <a:ext cx="132715" cy="1276350"/>
          </a:xfrm>
          <a:prstGeom prst="rect">
            <a:avLst/>
          </a:prstGeom>
        </p:spPr>
        <p:txBody>
          <a:bodyPr vert="horz" wrap="square" lIns="0" tIns="63500" rIns="0" bIns="0" rtlCol="0">
            <a:spAutoFit/>
          </a:bodyPr>
          <a:lstStyle/>
          <a:p>
            <a:pPr marL="12700">
              <a:spcBef>
                <a:spcPts val="500"/>
              </a:spcBef>
            </a:pPr>
            <a:endParaRPr sz="2400" dirty="0">
              <a:latin typeface="Times New Roman"/>
              <a:cs typeface="Times New Roman"/>
            </a:endParaRPr>
          </a:p>
          <a:p>
            <a:pPr marL="12700">
              <a:spcBef>
                <a:spcPts val="400"/>
              </a:spcBef>
            </a:pPr>
            <a:endParaRPr sz="2400" dirty="0">
              <a:latin typeface="Times New Roman"/>
              <a:cs typeface="Times New Roman"/>
            </a:endParaRPr>
          </a:p>
          <a:p>
            <a:pPr marL="12700">
              <a:spcBef>
                <a:spcPts val="409"/>
              </a:spcBef>
            </a:pPr>
            <a:endParaRPr sz="2400" dirty="0">
              <a:latin typeface="Times New Roman"/>
              <a:cs typeface="Times New Roman"/>
            </a:endParaRPr>
          </a:p>
        </p:txBody>
      </p:sp>
      <p:sp>
        <p:nvSpPr>
          <p:cNvPr id="6" name="object 6"/>
          <p:cNvSpPr txBox="1"/>
          <p:nvPr/>
        </p:nvSpPr>
        <p:spPr>
          <a:xfrm>
            <a:off x="486310" y="1162259"/>
            <a:ext cx="11219379" cy="5161541"/>
          </a:xfrm>
          <a:prstGeom prst="rect">
            <a:avLst/>
          </a:prstGeom>
        </p:spPr>
        <p:txBody>
          <a:bodyPr vert="horz" wrap="square" lIns="0" tIns="12700" rIns="0" bIns="0" rtlCol="0">
            <a:spAutoFit/>
          </a:bodyPr>
          <a:lstStyle/>
          <a:p>
            <a:pPr marL="355600" marR="221615" indent="-342900">
              <a:lnSpc>
                <a:spcPct val="113900"/>
              </a:lnSpc>
              <a:spcBef>
                <a:spcPts val="100"/>
              </a:spcBef>
              <a:buFont typeface="Arial" panose="020B0604020202020204" pitchFamily="34" charset="0"/>
              <a:buChar char="•"/>
            </a:pPr>
            <a:r>
              <a:rPr sz="2400" spc="-5" dirty="0">
                <a:latin typeface="Times New Roman"/>
                <a:cs typeface="Times New Roman"/>
              </a:rPr>
              <a:t>An </a:t>
            </a:r>
            <a:r>
              <a:rPr sz="2400" b="1" dirty="0">
                <a:latin typeface="Times New Roman"/>
                <a:cs typeface="Times New Roman"/>
              </a:rPr>
              <a:t>agent operating by itself in an </a:t>
            </a:r>
            <a:r>
              <a:rPr sz="2400" b="1" spc="-5" dirty="0">
                <a:latin typeface="Times New Roman"/>
                <a:cs typeface="Times New Roman"/>
              </a:rPr>
              <a:t>environment </a:t>
            </a:r>
            <a:r>
              <a:rPr sz="2400" b="1" dirty="0">
                <a:latin typeface="Times New Roman"/>
                <a:cs typeface="Times New Roman"/>
              </a:rPr>
              <a:t>is single agent </a:t>
            </a:r>
            <a:r>
              <a:rPr sz="2400" b="1" spc="5" dirty="0">
                <a:latin typeface="Times New Roman"/>
                <a:cs typeface="Times New Roman"/>
              </a:rPr>
              <a:t> </a:t>
            </a:r>
            <a:r>
              <a:rPr sz="2400" spc="-5" dirty="0">
                <a:latin typeface="Times New Roman"/>
                <a:cs typeface="Times New Roman"/>
              </a:rPr>
              <a:t>Examples: </a:t>
            </a:r>
            <a:r>
              <a:rPr sz="2400" dirty="0">
                <a:latin typeface="Times New Roman"/>
                <a:cs typeface="Times New Roman"/>
              </a:rPr>
              <a:t>Crossword</a:t>
            </a:r>
            <a:r>
              <a:rPr sz="2400" spc="-5" dirty="0">
                <a:latin typeface="Times New Roman"/>
                <a:cs typeface="Times New Roman"/>
              </a:rPr>
              <a:t> </a:t>
            </a:r>
            <a:r>
              <a:rPr sz="2400" dirty="0">
                <a:latin typeface="Times New Roman"/>
                <a:cs typeface="Times New Roman"/>
              </a:rPr>
              <a:t>is</a:t>
            </a:r>
            <a:r>
              <a:rPr sz="2400" spc="5" dirty="0">
                <a:latin typeface="Times New Roman"/>
                <a:cs typeface="Times New Roman"/>
              </a:rPr>
              <a:t> </a:t>
            </a:r>
            <a:r>
              <a:rPr sz="2400" dirty="0">
                <a:latin typeface="Times New Roman"/>
                <a:cs typeface="Times New Roman"/>
              </a:rPr>
              <a:t>a</a:t>
            </a:r>
            <a:r>
              <a:rPr sz="2400" spc="-15" dirty="0">
                <a:latin typeface="Times New Roman"/>
                <a:cs typeface="Times New Roman"/>
              </a:rPr>
              <a:t> </a:t>
            </a:r>
            <a:r>
              <a:rPr sz="2400" dirty="0">
                <a:latin typeface="Times New Roman"/>
                <a:cs typeface="Times New Roman"/>
              </a:rPr>
              <a:t>single agent</a:t>
            </a:r>
            <a:r>
              <a:rPr sz="2400" spc="-5" dirty="0">
                <a:latin typeface="Times New Roman"/>
                <a:cs typeface="Times New Roman"/>
              </a:rPr>
              <a:t> while</a:t>
            </a:r>
            <a:r>
              <a:rPr sz="2400" dirty="0">
                <a:latin typeface="Times New Roman"/>
                <a:cs typeface="Times New Roman"/>
              </a:rPr>
              <a:t> </a:t>
            </a:r>
            <a:r>
              <a:rPr sz="2400" spc="-5" dirty="0">
                <a:latin typeface="Times New Roman"/>
                <a:cs typeface="Times New Roman"/>
              </a:rPr>
              <a:t>chess</a:t>
            </a:r>
            <a:r>
              <a:rPr sz="2400" dirty="0">
                <a:latin typeface="Times New Roman"/>
                <a:cs typeface="Times New Roman"/>
              </a:rPr>
              <a:t> is</a:t>
            </a:r>
            <a:r>
              <a:rPr sz="2400" spc="-5" dirty="0">
                <a:latin typeface="Times New Roman"/>
                <a:cs typeface="Times New Roman"/>
              </a:rPr>
              <a:t> </a:t>
            </a:r>
            <a:r>
              <a:rPr sz="2400" dirty="0">
                <a:latin typeface="Times New Roman"/>
                <a:cs typeface="Times New Roman"/>
              </a:rPr>
              <a:t>two-agents</a:t>
            </a:r>
            <a:endParaRPr lang="en-IN" sz="2400" dirty="0">
              <a:latin typeface="Times New Roman"/>
              <a:cs typeface="Times New Roman"/>
            </a:endParaRPr>
          </a:p>
          <a:p>
            <a:pPr marL="355600" marR="221615" indent="-342900">
              <a:lnSpc>
                <a:spcPct val="113900"/>
              </a:lnSpc>
              <a:spcBef>
                <a:spcPts val="100"/>
              </a:spcBef>
              <a:buFont typeface="Arial" panose="020B0604020202020204" pitchFamily="34" charset="0"/>
              <a:buChar char="•"/>
            </a:pPr>
            <a:endParaRPr sz="2400" dirty="0">
              <a:latin typeface="Times New Roman"/>
              <a:cs typeface="Times New Roman"/>
            </a:endParaRPr>
          </a:p>
          <a:p>
            <a:pPr marL="355600" marR="221615" indent="-342900">
              <a:lnSpc>
                <a:spcPts val="2590"/>
              </a:lnSpc>
              <a:spcBef>
                <a:spcPts val="735"/>
              </a:spcBef>
              <a:buFont typeface="Arial" panose="020B0604020202020204" pitchFamily="34" charset="0"/>
              <a:buChar char="•"/>
            </a:pPr>
            <a:r>
              <a:rPr sz="2400" dirty="0">
                <a:latin typeface="Times New Roman"/>
                <a:cs typeface="Times New Roman"/>
              </a:rPr>
              <a:t>Question: </a:t>
            </a:r>
            <a:r>
              <a:rPr sz="2400" spc="-5" dirty="0">
                <a:latin typeface="Times New Roman"/>
                <a:cs typeface="Times New Roman"/>
              </a:rPr>
              <a:t>Does </a:t>
            </a:r>
            <a:r>
              <a:rPr sz="2400" dirty="0">
                <a:latin typeface="Times New Roman"/>
                <a:cs typeface="Times New Roman"/>
              </a:rPr>
              <a:t>an agent </a:t>
            </a:r>
            <a:r>
              <a:rPr sz="2400" b="1" dirty="0">
                <a:latin typeface="Times New Roman"/>
                <a:cs typeface="Times New Roman"/>
              </a:rPr>
              <a:t>A </a:t>
            </a:r>
            <a:r>
              <a:rPr sz="2400" b="1" spc="-5" dirty="0">
                <a:latin typeface="Times New Roman"/>
                <a:cs typeface="Times New Roman"/>
              </a:rPr>
              <a:t>have </a:t>
            </a:r>
            <a:r>
              <a:rPr sz="2400" b="1" spc="5" dirty="0">
                <a:latin typeface="Times New Roman"/>
                <a:cs typeface="Times New Roman"/>
              </a:rPr>
              <a:t>to </a:t>
            </a:r>
            <a:r>
              <a:rPr sz="2400" b="1" dirty="0">
                <a:latin typeface="Times New Roman"/>
                <a:cs typeface="Times New Roman"/>
              </a:rPr>
              <a:t>treat an object B as an </a:t>
            </a:r>
            <a:r>
              <a:rPr sz="2400" b="1" spc="-5" dirty="0">
                <a:latin typeface="Times New Roman"/>
                <a:cs typeface="Times New Roman"/>
              </a:rPr>
              <a:t>agent </a:t>
            </a:r>
            <a:r>
              <a:rPr sz="2400" b="1" dirty="0">
                <a:latin typeface="Times New Roman"/>
                <a:cs typeface="Times New Roman"/>
              </a:rPr>
              <a:t>or </a:t>
            </a:r>
            <a:r>
              <a:rPr sz="2400" b="1" spc="-585" dirty="0">
                <a:latin typeface="Times New Roman"/>
                <a:cs typeface="Times New Roman"/>
              </a:rPr>
              <a:t> </a:t>
            </a:r>
            <a:r>
              <a:rPr sz="2400" b="1" dirty="0">
                <a:latin typeface="Times New Roman"/>
                <a:cs typeface="Times New Roman"/>
              </a:rPr>
              <a:t>can</a:t>
            </a:r>
            <a:r>
              <a:rPr sz="2400" b="1" spc="-5" dirty="0">
                <a:latin typeface="Times New Roman"/>
                <a:cs typeface="Times New Roman"/>
              </a:rPr>
              <a:t> </a:t>
            </a:r>
            <a:r>
              <a:rPr sz="2400" b="1" dirty="0">
                <a:latin typeface="Times New Roman"/>
                <a:cs typeface="Times New Roman"/>
              </a:rPr>
              <a:t>it</a:t>
            </a:r>
            <a:r>
              <a:rPr sz="2400" b="1" spc="-5" dirty="0">
                <a:latin typeface="Times New Roman"/>
                <a:cs typeface="Times New Roman"/>
              </a:rPr>
              <a:t> </a:t>
            </a:r>
            <a:r>
              <a:rPr sz="2400" b="1" dirty="0">
                <a:latin typeface="Times New Roman"/>
                <a:cs typeface="Times New Roman"/>
              </a:rPr>
              <a:t>be </a:t>
            </a:r>
            <a:r>
              <a:rPr lang="en-US" sz="2400" b="1" dirty="0"/>
              <a:t>treated merely as an object behaving according to the laws of physics</a:t>
            </a:r>
            <a:endParaRPr lang="en-IN" sz="2400" b="1" dirty="0">
              <a:latin typeface="Times New Roman"/>
              <a:cs typeface="Times New Roman"/>
            </a:endParaRPr>
          </a:p>
          <a:p>
            <a:pPr marL="355600" marR="221615" indent="-342900">
              <a:lnSpc>
                <a:spcPts val="2590"/>
              </a:lnSpc>
              <a:spcBef>
                <a:spcPts val="735"/>
              </a:spcBef>
              <a:buFont typeface="Arial" panose="020B0604020202020204" pitchFamily="34" charset="0"/>
              <a:buChar char="•"/>
            </a:pPr>
            <a:endParaRPr sz="2400" dirty="0">
              <a:latin typeface="Times New Roman"/>
              <a:cs typeface="Times New Roman"/>
            </a:endParaRPr>
          </a:p>
          <a:p>
            <a:pPr marL="355600" marR="141605" indent="-342900">
              <a:lnSpc>
                <a:spcPts val="2590"/>
              </a:lnSpc>
              <a:spcBef>
                <a:spcPts val="700"/>
              </a:spcBef>
              <a:buFont typeface="Arial" panose="020B0604020202020204" pitchFamily="34" charset="0"/>
              <a:buChar char="•"/>
            </a:pPr>
            <a:r>
              <a:rPr sz="2400" spc="-5" dirty="0">
                <a:latin typeface="Times New Roman"/>
                <a:cs typeface="Times New Roman"/>
              </a:rPr>
              <a:t>Whether </a:t>
            </a:r>
            <a:r>
              <a:rPr sz="2400" b="1" spc="-10" dirty="0">
                <a:latin typeface="Times New Roman"/>
                <a:cs typeface="Times New Roman"/>
              </a:rPr>
              <a:t>B's </a:t>
            </a:r>
            <a:r>
              <a:rPr sz="2400" b="1" dirty="0">
                <a:latin typeface="Times New Roman"/>
                <a:cs typeface="Times New Roman"/>
              </a:rPr>
              <a:t>behaviour </a:t>
            </a:r>
            <a:r>
              <a:rPr sz="2400" spc="5" dirty="0">
                <a:latin typeface="Times New Roman"/>
                <a:cs typeface="Times New Roman"/>
              </a:rPr>
              <a:t>is </a:t>
            </a:r>
            <a:r>
              <a:rPr sz="2400" dirty="0">
                <a:latin typeface="Times New Roman"/>
                <a:cs typeface="Times New Roman"/>
              </a:rPr>
              <a:t>best described by as </a:t>
            </a:r>
            <a:r>
              <a:rPr sz="2400" spc="-5" dirty="0">
                <a:latin typeface="Times New Roman"/>
                <a:cs typeface="Times New Roman"/>
              </a:rPr>
              <a:t>maximizing </a:t>
            </a:r>
            <a:r>
              <a:rPr sz="2400" b="1" dirty="0">
                <a:latin typeface="Times New Roman"/>
                <a:cs typeface="Times New Roman"/>
              </a:rPr>
              <a:t>a </a:t>
            </a:r>
            <a:r>
              <a:rPr sz="2400" b="1" spc="5" dirty="0">
                <a:latin typeface="Times New Roman"/>
                <a:cs typeface="Times New Roman"/>
              </a:rPr>
              <a:t> </a:t>
            </a:r>
            <a:r>
              <a:rPr sz="2400" b="1" spc="-5" dirty="0">
                <a:latin typeface="Times New Roman"/>
                <a:cs typeface="Times New Roman"/>
              </a:rPr>
              <a:t>performance</a:t>
            </a:r>
            <a:r>
              <a:rPr sz="2400" b="1" spc="-10" dirty="0">
                <a:latin typeface="Times New Roman"/>
                <a:cs typeface="Times New Roman"/>
              </a:rPr>
              <a:t> </a:t>
            </a:r>
            <a:r>
              <a:rPr sz="2400" b="1" spc="-5" dirty="0">
                <a:latin typeface="Times New Roman"/>
                <a:cs typeface="Times New Roman"/>
              </a:rPr>
              <a:t>measure</a:t>
            </a:r>
            <a:r>
              <a:rPr sz="2400" b="1" dirty="0">
                <a:latin typeface="Times New Roman"/>
                <a:cs typeface="Times New Roman"/>
              </a:rPr>
              <a:t> </a:t>
            </a:r>
            <a:r>
              <a:rPr sz="2400" b="1" spc="-5" dirty="0">
                <a:latin typeface="Times New Roman"/>
                <a:cs typeface="Times New Roman"/>
              </a:rPr>
              <a:t>whose</a:t>
            </a:r>
            <a:r>
              <a:rPr sz="2400" b="1" spc="5" dirty="0">
                <a:latin typeface="Times New Roman"/>
                <a:cs typeface="Times New Roman"/>
              </a:rPr>
              <a:t> </a:t>
            </a:r>
            <a:r>
              <a:rPr sz="2400" b="1" dirty="0">
                <a:latin typeface="Times New Roman"/>
                <a:cs typeface="Times New Roman"/>
              </a:rPr>
              <a:t>value </a:t>
            </a:r>
            <a:r>
              <a:rPr sz="2400" b="1" spc="-5" dirty="0">
                <a:latin typeface="Times New Roman"/>
                <a:cs typeface="Times New Roman"/>
              </a:rPr>
              <a:t>depends</a:t>
            </a:r>
            <a:r>
              <a:rPr sz="2400" b="1" spc="5" dirty="0">
                <a:latin typeface="Times New Roman"/>
                <a:cs typeface="Times New Roman"/>
              </a:rPr>
              <a:t> </a:t>
            </a:r>
            <a:r>
              <a:rPr sz="2400" b="1" dirty="0">
                <a:latin typeface="Times New Roman"/>
                <a:cs typeface="Times New Roman"/>
              </a:rPr>
              <a:t>on</a:t>
            </a:r>
            <a:r>
              <a:rPr sz="2400" b="1" spc="5" dirty="0">
                <a:latin typeface="Times New Roman"/>
                <a:cs typeface="Times New Roman"/>
              </a:rPr>
              <a:t> </a:t>
            </a:r>
            <a:r>
              <a:rPr sz="2400" b="1" spc="-5" dirty="0">
                <a:latin typeface="Times New Roman"/>
                <a:cs typeface="Times New Roman"/>
              </a:rPr>
              <a:t>agent's </a:t>
            </a:r>
            <a:r>
              <a:rPr sz="2400" b="1" dirty="0">
                <a:latin typeface="Times New Roman"/>
                <a:cs typeface="Times New Roman"/>
              </a:rPr>
              <a:t>A</a:t>
            </a:r>
            <a:r>
              <a:rPr sz="2400" b="1" spc="-5" dirty="0">
                <a:latin typeface="Times New Roman"/>
                <a:cs typeface="Times New Roman"/>
              </a:rPr>
              <a:t> </a:t>
            </a:r>
            <a:r>
              <a:rPr sz="2400" b="1" dirty="0" err="1">
                <a:latin typeface="Times New Roman"/>
                <a:cs typeface="Times New Roman"/>
              </a:rPr>
              <a:t>behaviour</a:t>
            </a:r>
            <a:endParaRPr lang="en-IN" sz="2400" b="1" dirty="0">
              <a:latin typeface="Times New Roman"/>
              <a:cs typeface="Times New Roman"/>
            </a:endParaRPr>
          </a:p>
          <a:p>
            <a:pPr marL="355600" marR="141605" indent="-342900">
              <a:lnSpc>
                <a:spcPts val="2590"/>
              </a:lnSpc>
              <a:spcBef>
                <a:spcPts val="700"/>
              </a:spcBef>
              <a:buFont typeface="Arial" panose="020B0604020202020204" pitchFamily="34" charset="0"/>
              <a:buChar char="•"/>
            </a:pPr>
            <a:endParaRPr lang="en-IN" sz="2400" dirty="0">
              <a:latin typeface="Times New Roman"/>
              <a:cs typeface="Times New Roman"/>
            </a:endParaRPr>
          </a:p>
          <a:p>
            <a:pPr marL="355600" marR="141605" indent="-342900">
              <a:lnSpc>
                <a:spcPts val="2590"/>
              </a:lnSpc>
              <a:spcBef>
                <a:spcPts val="700"/>
              </a:spcBef>
              <a:buFont typeface="Arial" panose="020B0604020202020204" pitchFamily="34" charset="0"/>
              <a:buChar char="•"/>
            </a:pPr>
            <a:r>
              <a:rPr lang="en-US" sz="2400" dirty="0"/>
              <a:t>In chess, the opponent </a:t>
            </a:r>
            <a:r>
              <a:rPr lang="en-US" sz="2400" b="1" dirty="0"/>
              <a:t>entity B is trying to maximize its performance measure, which, by the rules of chess, minimizes agent A’s performance measure</a:t>
            </a:r>
            <a:r>
              <a:rPr lang="en-US" sz="2400" dirty="0"/>
              <a:t>. Thus, chess is a </a:t>
            </a:r>
            <a:r>
              <a:rPr lang="en-US" sz="2400" b="1" dirty="0"/>
              <a:t>competitive multiagent environment</a:t>
            </a:r>
            <a:r>
              <a:rPr lang="en-US" sz="2400" dirty="0"/>
              <a:t>. </a:t>
            </a:r>
          </a:p>
          <a:p>
            <a:pPr marL="355600" marR="141605" indent="-342900">
              <a:lnSpc>
                <a:spcPts val="2590"/>
              </a:lnSpc>
              <a:spcBef>
                <a:spcPts val="700"/>
              </a:spcBef>
              <a:buFont typeface="Arial" panose="020B0604020202020204" pitchFamily="34" charset="0"/>
              <a:buChar char="•"/>
            </a:pPr>
            <a:endParaRPr lang="en-US" sz="2400" dirty="0"/>
          </a:p>
        </p:txBody>
      </p:sp>
    </p:spTree>
    <p:extLst>
      <p:ext uri="{BB962C8B-B14F-4D97-AF65-F5344CB8AC3E}">
        <p14:creationId xmlns:p14="http://schemas.microsoft.com/office/powerpoint/2010/main" val="14893306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402482-8F95-6378-4CC3-A264EE436EB6}"/>
              </a:ext>
            </a:extLst>
          </p:cNvPr>
          <p:cNvSpPr txBox="1"/>
          <p:nvPr/>
        </p:nvSpPr>
        <p:spPr>
          <a:xfrm>
            <a:off x="600892" y="985977"/>
            <a:ext cx="9727474" cy="2272417"/>
          </a:xfrm>
          <a:prstGeom prst="rect">
            <a:avLst/>
          </a:prstGeom>
          <a:noFill/>
        </p:spPr>
        <p:txBody>
          <a:bodyPr wrap="square">
            <a:spAutoFit/>
          </a:bodyPr>
          <a:lstStyle/>
          <a:p>
            <a:pPr marL="355600" marR="141605" indent="-342900" algn="just">
              <a:lnSpc>
                <a:spcPts val="2590"/>
              </a:lnSpc>
              <a:spcBef>
                <a:spcPts val="700"/>
              </a:spcBef>
              <a:buFont typeface="Arial" panose="020B0604020202020204" pitchFamily="34" charset="0"/>
              <a:buChar char="•"/>
            </a:pPr>
            <a:r>
              <a:rPr lang="en-US" sz="2400" dirty="0">
                <a:latin typeface="Times New Roman"/>
                <a:cs typeface="Times New Roman"/>
              </a:rPr>
              <a:t>In the taxi-driving environment, on the other hand, </a:t>
            </a:r>
            <a:r>
              <a:rPr lang="en-US" sz="2400" b="1" dirty="0">
                <a:latin typeface="Times New Roman"/>
                <a:cs typeface="Times New Roman"/>
              </a:rPr>
              <a:t>avoiding collisions maximizes the performance measure of all agents, so it is a partially cooperative multiagent environment</a:t>
            </a:r>
          </a:p>
          <a:p>
            <a:pPr marL="12700" marR="141605" algn="just">
              <a:lnSpc>
                <a:spcPts val="2590"/>
              </a:lnSpc>
              <a:spcBef>
                <a:spcPts val="700"/>
              </a:spcBef>
            </a:pPr>
            <a:endParaRPr lang="en-US" sz="2400" dirty="0">
              <a:latin typeface="Times New Roman"/>
              <a:cs typeface="Times New Roman"/>
            </a:endParaRPr>
          </a:p>
          <a:p>
            <a:pPr marL="355600" marR="5080" indent="-342900" algn="just">
              <a:lnSpc>
                <a:spcPts val="2590"/>
              </a:lnSpc>
              <a:spcBef>
                <a:spcPts val="700"/>
              </a:spcBef>
              <a:buFont typeface="Arial" panose="020B0604020202020204" pitchFamily="34" charset="0"/>
              <a:buChar char="•"/>
            </a:pPr>
            <a:r>
              <a:rPr lang="en-US" sz="2400" dirty="0">
                <a:latin typeface="Times New Roman"/>
                <a:cs typeface="Times New Roman"/>
              </a:rPr>
              <a:t>Examples: chess is a competitive multiagent environment while taxi  driving is a partially cooperative multiagent environment</a:t>
            </a:r>
          </a:p>
        </p:txBody>
      </p:sp>
    </p:spTree>
    <p:extLst>
      <p:ext uri="{BB962C8B-B14F-4D97-AF65-F5344CB8AC3E}">
        <p14:creationId xmlns:p14="http://schemas.microsoft.com/office/powerpoint/2010/main" val="230800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730" y="33019"/>
            <a:ext cx="1778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21</a:t>
            </a:r>
            <a:endParaRPr sz="1200">
              <a:latin typeface="Times New Roman"/>
              <a:cs typeface="Times New Roman"/>
            </a:endParaRPr>
          </a:p>
        </p:txBody>
      </p:sp>
      <p:sp>
        <p:nvSpPr>
          <p:cNvPr id="10" name="object 10"/>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11" name="object 11"/>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601469" y="290829"/>
            <a:ext cx="3117850" cy="513080"/>
          </a:xfrm>
          <a:prstGeom prst="rect">
            <a:avLst/>
          </a:prstGeom>
        </p:spPr>
        <p:txBody>
          <a:bodyPr vert="horz" wrap="square" lIns="0" tIns="12700" rIns="0" bIns="0" rtlCol="0" anchor="ctr">
            <a:spAutoFit/>
          </a:bodyPr>
          <a:lstStyle/>
          <a:p>
            <a:pPr marL="12700">
              <a:lnSpc>
                <a:spcPct val="100000"/>
              </a:lnSpc>
              <a:spcBef>
                <a:spcPts val="100"/>
              </a:spcBef>
            </a:pPr>
            <a:r>
              <a:rPr sz="3200" dirty="0"/>
              <a:t>Environment</a:t>
            </a:r>
            <a:r>
              <a:rPr sz="3200" spc="-30" dirty="0"/>
              <a:t> </a:t>
            </a:r>
            <a:r>
              <a:rPr sz="3200" dirty="0"/>
              <a:t>types</a:t>
            </a:r>
            <a:endParaRPr sz="3200"/>
          </a:p>
        </p:txBody>
      </p:sp>
      <p:sp>
        <p:nvSpPr>
          <p:cNvPr id="4" name="object 4"/>
          <p:cNvSpPr txBox="1"/>
          <p:nvPr/>
        </p:nvSpPr>
        <p:spPr>
          <a:xfrm>
            <a:off x="1635760" y="1219200"/>
            <a:ext cx="3477260" cy="391160"/>
          </a:xfrm>
          <a:prstGeom prst="rect">
            <a:avLst/>
          </a:prstGeom>
        </p:spPr>
        <p:txBody>
          <a:bodyPr vert="horz" wrap="square" lIns="0" tIns="12700" rIns="0" bIns="0" rtlCol="0">
            <a:spAutoFit/>
          </a:bodyPr>
          <a:lstStyle/>
          <a:p>
            <a:pPr marL="12700">
              <a:spcBef>
                <a:spcPts val="100"/>
              </a:spcBef>
            </a:pPr>
            <a:r>
              <a:rPr sz="2400" spc="-5" dirty="0">
                <a:solidFill>
                  <a:srgbClr val="FF0000"/>
                </a:solidFill>
                <a:latin typeface="Times New Roman"/>
                <a:cs typeface="Times New Roman"/>
              </a:rPr>
              <a:t>Deterministic</a:t>
            </a:r>
            <a:r>
              <a:rPr sz="2400" spc="-25" dirty="0">
                <a:solidFill>
                  <a:srgbClr val="FF0000"/>
                </a:solidFill>
                <a:latin typeface="Times New Roman"/>
                <a:cs typeface="Times New Roman"/>
              </a:rPr>
              <a:t> </a:t>
            </a:r>
            <a:r>
              <a:rPr sz="2400" dirty="0">
                <a:solidFill>
                  <a:srgbClr val="FF0000"/>
                </a:solidFill>
                <a:latin typeface="Times New Roman"/>
                <a:cs typeface="Times New Roman"/>
              </a:rPr>
              <a:t>vs.</a:t>
            </a:r>
            <a:r>
              <a:rPr sz="2400" spc="-20" dirty="0">
                <a:solidFill>
                  <a:srgbClr val="FF0000"/>
                </a:solidFill>
                <a:latin typeface="Times New Roman"/>
                <a:cs typeface="Times New Roman"/>
              </a:rPr>
              <a:t> </a:t>
            </a:r>
            <a:r>
              <a:rPr sz="2400" dirty="0">
                <a:solidFill>
                  <a:srgbClr val="FF0000"/>
                </a:solidFill>
                <a:latin typeface="Times New Roman"/>
                <a:cs typeface="Times New Roman"/>
              </a:rPr>
              <a:t>stochastic:</a:t>
            </a:r>
            <a:endParaRPr sz="2400">
              <a:latin typeface="Times New Roman"/>
              <a:cs typeface="Times New Roman"/>
            </a:endParaRPr>
          </a:p>
        </p:txBody>
      </p:sp>
      <p:sp>
        <p:nvSpPr>
          <p:cNvPr id="9" name="object 9"/>
          <p:cNvSpPr txBox="1"/>
          <p:nvPr/>
        </p:nvSpPr>
        <p:spPr>
          <a:xfrm>
            <a:off x="698014" y="1736211"/>
            <a:ext cx="10795971" cy="4471673"/>
          </a:xfrm>
          <a:prstGeom prst="rect">
            <a:avLst/>
          </a:prstGeom>
        </p:spPr>
        <p:txBody>
          <a:bodyPr vert="horz" wrap="square" lIns="0" tIns="85725" rIns="0" bIns="0" rtlCol="0">
            <a:spAutoFit/>
          </a:bodyPr>
          <a:lstStyle/>
          <a:p>
            <a:pPr marL="355600" marR="144780" indent="-342900" algn="just">
              <a:lnSpc>
                <a:spcPct val="79900"/>
              </a:lnSpc>
              <a:spcBef>
                <a:spcPts val="675"/>
              </a:spcBef>
              <a:buFont typeface="Arial" panose="020B0604020202020204" pitchFamily="34" charset="0"/>
              <a:buChar char="•"/>
              <a:tabLst>
                <a:tab pos="351155" algn="l"/>
                <a:tab pos="351790" algn="l"/>
              </a:tabLst>
            </a:pPr>
            <a:r>
              <a:rPr sz="2400" dirty="0">
                <a:latin typeface="Times New Roman"/>
                <a:cs typeface="Times New Roman"/>
              </a:rPr>
              <a:t>The </a:t>
            </a:r>
            <a:r>
              <a:rPr sz="2400" spc="-5" dirty="0">
                <a:latin typeface="Times New Roman"/>
                <a:cs typeface="Times New Roman"/>
              </a:rPr>
              <a:t>environment </a:t>
            </a:r>
            <a:r>
              <a:rPr sz="2400" dirty="0">
                <a:latin typeface="Times New Roman"/>
                <a:cs typeface="Times New Roman"/>
              </a:rPr>
              <a:t>is </a:t>
            </a:r>
            <a:r>
              <a:rPr sz="2400" spc="-5" dirty="0">
                <a:latin typeface="Times New Roman"/>
                <a:cs typeface="Times New Roman"/>
              </a:rPr>
              <a:t>deterministic </a:t>
            </a:r>
            <a:r>
              <a:rPr sz="2400" dirty="0">
                <a:latin typeface="Times New Roman"/>
                <a:cs typeface="Times New Roman"/>
              </a:rPr>
              <a:t>if the </a:t>
            </a:r>
            <a:r>
              <a:rPr sz="2400" b="1" dirty="0">
                <a:latin typeface="Times New Roman"/>
                <a:cs typeface="Times New Roman"/>
              </a:rPr>
              <a:t>next state of the </a:t>
            </a:r>
            <a:r>
              <a:rPr sz="2400" b="1" spc="5" dirty="0">
                <a:latin typeface="Times New Roman"/>
                <a:cs typeface="Times New Roman"/>
              </a:rPr>
              <a:t> </a:t>
            </a:r>
            <a:r>
              <a:rPr sz="2400" b="1" spc="-5" dirty="0">
                <a:latin typeface="Times New Roman"/>
                <a:cs typeface="Times New Roman"/>
              </a:rPr>
              <a:t>environment</a:t>
            </a:r>
            <a:r>
              <a:rPr sz="2400" b="1" spc="10" dirty="0">
                <a:latin typeface="Times New Roman"/>
                <a:cs typeface="Times New Roman"/>
              </a:rPr>
              <a:t> </a:t>
            </a:r>
            <a:r>
              <a:rPr sz="2400" b="1" dirty="0">
                <a:latin typeface="Times New Roman"/>
                <a:cs typeface="Times New Roman"/>
              </a:rPr>
              <a:t>is</a:t>
            </a:r>
            <a:r>
              <a:rPr sz="2400" b="1" spc="5" dirty="0">
                <a:latin typeface="Times New Roman"/>
                <a:cs typeface="Times New Roman"/>
              </a:rPr>
              <a:t> </a:t>
            </a:r>
            <a:r>
              <a:rPr sz="2400" b="1" spc="-5" dirty="0">
                <a:latin typeface="Times New Roman"/>
                <a:cs typeface="Times New Roman"/>
              </a:rPr>
              <a:t>completely</a:t>
            </a:r>
            <a:r>
              <a:rPr sz="2400" b="1" dirty="0">
                <a:latin typeface="Times New Roman"/>
                <a:cs typeface="Times New Roman"/>
              </a:rPr>
              <a:t> </a:t>
            </a:r>
            <a:r>
              <a:rPr sz="2400" b="1" spc="-5" dirty="0">
                <a:latin typeface="Times New Roman"/>
                <a:cs typeface="Times New Roman"/>
              </a:rPr>
              <a:t>determined</a:t>
            </a:r>
            <a:r>
              <a:rPr sz="2400" b="1" dirty="0">
                <a:latin typeface="Times New Roman"/>
                <a:cs typeface="Times New Roman"/>
              </a:rPr>
              <a:t> by the current state </a:t>
            </a:r>
            <a:r>
              <a:rPr sz="2400" b="1" spc="-585" dirty="0">
                <a:latin typeface="Times New Roman"/>
                <a:cs typeface="Times New Roman"/>
              </a:rPr>
              <a:t> </a:t>
            </a:r>
            <a:r>
              <a:rPr sz="2400" b="1" dirty="0">
                <a:latin typeface="Times New Roman"/>
                <a:cs typeface="Times New Roman"/>
              </a:rPr>
              <a:t>and</a:t>
            </a:r>
            <a:r>
              <a:rPr sz="2400" b="1" spc="-5" dirty="0">
                <a:latin typeface="Times New Roman"/>
                <a:cs typeface="Times New Roman"/>
              </a:rPr>
              <a:t> </a:t>
            </a:r>
            <a:r>
              <a:rPr sz="2400" b="1" dirty="0">
                <a:latin typeface="Times New Roman"/>
                <a:cs typeface="Times New Roman"/>
              </a:rPr>
              <a:t>the action</a:t>
            </a:r>
            <a:r>
              <a:rPr sz="2400" b="1" spc="-5" dirty="0">
                <a:latin typeface="Times New Roman"/>
                <a:cs typeface="Times New Roman"/>
              </a:rPr>
              <a:t> </a:t>
            </a:r>
            <a:r>
              <a:rPr sz="2400" b="1" dirty="0">
                <a:latin typeface="Times New Roman"/>
                <a:cs typeface="Times New Roman"/>
              </a:rPr>
              <a:t>executed by the</a:t>
            </a:r>
            <a:r>
              <a:rPr sz="2400" b="1" spc="-5" dirty="0">
                <a:latin typeface="Times New Roman"/>
                <a:cs typeface="Times New Roman"/>
              </a:rPr>
              <a:t> agent</a:t>
            </a:r>
            <a:r>
              <a:rPr sz="2400" spc="-5" dirty="0">
                <a:latin typeface="Times New Roman"/>
                <a:cs typeface="Times New Roman"/>
              </a:rPr>
              <a:t>.</a:t>
            </a:r>
            <a:endParaRPr lang="en-IN" sz="2400" spc="-5" dirty="0">
              <a:latin typeface="Times New Roman"/>
              <a:cs typeface="Times New Roman"/>
            </a:endParaRPr>
          </a:p>
          <a:p>
            <a:pPr marL="351790" marR="144780" indent="-339090">
              <a:lnSpc>
                <a:spcPct val="79900"/>
              </a:lnSpc>
              <a:spcBef>
                <a:spcPts val="675"/>
              </a:spcBef>
              <a:buChar char="•"/>
              <a:tabLst>
                <a:tab pos="351155" algn="l"/>
                <a:tab pos="351790" algn="l"/>
              </a:tabLst>
            </a:pPr>
            <a:endParaRPr lang="en-IN" sz="2400" spc="-5" dirty="0">
              <a:latin typeface="Times New Roman"/>
              <a:cs typeface="Times New Roman"/>
            </a:endParaRPr>
          </a:p>
          <a:p>
            <a:pPr marL="694690" marR="5080" indent="-342900">
              <a:lnSpc>
                <a:spcPct val="79900"/>
              </a:lnSpc>
              <a:spcBef>
                <a:spcPts val="700"/>
              </a:spcBef>
              <a:buFont typeface="Arial" panose="020B0604020202020204" pitchFamily="34" charset="0"/>
              <a:buChar char="•"/>
            </a:pPr>
            <a:r>
              <a:rPr sz="2400" spc="5" dirty="0">
                <a:latin typeface="Times New Roman"/>
                <a:cs typeface="Times New Roman"/>
              </a:rPr>
              <a:t>In </a:t>
            </a:r>
            <a:r>
              <a:rPr sz="2400" dirty="0">
                <a:latin typeface="Times New Roman"/>
                <a:cs typeface="Times New Roman"/>
              </a:rPr>
              <a:t>principle, an agent </a:t>
            </a:r>
            <a:r>
              <a:rPr sz="2400" b="1" dirty="0">
                <a:latin typeface="Times New Roman"/>
                <a:cs typeface="Times New Roman"/>
              </a:rPr>
              <a:t>need not worry </a:t>
            </a:r>
            <a:r>
              <a:rPr sz="2400" b="1" spc="-5" dirty="0">
                <a:latin typeface="Times New Roman"/>
                <a:cs typeface="Times New Roman"/>
              </a:rPr>
              <a:t>about </a:t>
            </a:r>
            <a:r>
              <a:rPr sz="2400" b="1" dirty="0">
                <a:latin typeface="Times New Roman"/>
                <a:cs typeface="Times New Roman"/>
              </a:rPr>
              <a:t>uncertainty in a </a:t>
            </a:r>
            <a:r>
              <a:rPr sz="2400" b="1" spc="-585" dirty="0">
                <a:latin typeface="Times New Roman"/>
                <a:cs typeface="Times New Roman"/>
              </a:rPr>
              <a:t> </a:t>
            </a:r>
            <a:r>
              <a:rPr sz="2400" b="1" dirty="0">
                <a:latin typeface="Times New Roman"/>
                <a:cs typeface="Times New Roman"/>
              </a:rPr>
              <a:t>fully</a:t>
            </a:r>
            <a:r>
              <a:rPr sz="2400" b="1" spc="-5" dirty="0">
                <a:latin typeface="Times New Roman"/>
                <a:cs typeface="Times New Roman"/>
              </a:rPr>
              <a:t> </a:t>
            </a:r>
            <a:r>
              <a:rPr sz="2400" b="1" dirty="0">
                <a:latin typeface="Times New Roman"/>
                <a:cs typeface="Times New Roman"/>
              </a:rPr>
              <a:t>observable, </a:t>
            </a:r>
            <a:r>
              <a:rPr sz="2400" b="1" spc="-5" dirty="0">
                <a:latin typeface="Times New Roman"/>
                <a:cs typeface="Times New Roman"/>
              </a:rPr>
              <a:t>deterministic</a:t>
            </a:r>
            <a:r>
              <a:rPr sz="2400" b="1" dirty="0">
                <a:latin typeface="Times New Roman"/>
                <a:cs typeface="Times New Roman"/>
              </a:rPr>
              <a:t> </a:t>
            </a:r>
            <a:r>
              <a:rPr sz="2400" b="1" spc="-5" dirty="0">
                <a:latin typeface="Times New Roman"/>
                <a:cs typeface="Times New Roman"/>
              </a:rPr>
              <a:t>environment</a:t>
            </a:r>
            <a:endParaRPr lang="en-IN" sz="2400" b="1" spc="-5" dirty="0">
              <a:latin typeface="Times New Roman"/>
              <a:cs typeface="Times New Roman"/>
            </a:endParaRPr>
          </a:p>
          <a:p>
            <a:pPr marL="351790" marR="5080">
              <a:lnSpc>
                <a:spcPct val="79900"/>
              </a:lnSpc>
              <a:spcBef>
                <a:spcPts val="700"/>
              </a:spcBef>
            </a:pPr>
            <a:endParaRPr sz="2400" dirty="0">
              <a:latin typeface="Times New Roman"/>
              <a:cs typeface="Times New Roman"/>
            </a:endParaRPr>
          </a:p>
          <a:p>
            <a:pPr marL="694690" marR="606425" indent="-342900">
              <a:lnSpc>
                <a:spcPct val="79900"/>
              </a:lnSpc>
              <a:spcBef>
                <a:spcPts val="700"/>
              </a:spcBef>
              <a:buFont typeface="Arial" panose="020B0604020202020204" pitchFamily="34" charset="0"/>
              <a:buChar char="•"/>
            </a:pPr>
            <a:r>
              <a:rPr sz="2400" spc="5" dirty="0">
                <a:latin typeface="Times New Roman"/>
                <a:cs typeface="Times New Roman"/>
              </a:rPr>
              <a:t>If </a:t>
            </a:r>
            <a:r>
              <a:rPr sz="2400" dirty="0">
                <a:latin typeface="Times New Roman"/>
                <a:cs typeface="Times New Roman"/>
              </a:rPr>
              <a:t>the </a:t>
            </a:r>
            <a:r>
              <a:rPr sz="2400" b="1" spc="-5" dirty="0">
                <a:latin typeface="Times New Roman"/>
                <a:cs typeface="Times New Roman"/>
              </a:rPr>
              <a:t>environment </a:t>
            </a:r>
            <a:r>
              <a:rPr sz="2400" b="1" dirty="0">
                <a:latin typeface="Times New Roman"/>
                <a:cs typeface="Times New Roman"/>
              </a:rPr>
              <a:t>is partially observable then it could </a:t>
            </a:r>
            <a:r>
              <a:rPr sz="2400" b="1" spc="-585" dirty="0">
                <a:latin typeface="Times New Roman"/>
                <a:cs typeface="Times New Roman"/>
              </a:rPr>
              <a:t> </a:t>
            </a:r>
            <a:r>
              <a:rPr sz="2400" b="1" dirty="0">
                <a:latin typeface="Times New Roman"/>
                <a:cs typeface="Times New Roman"/>
              </a:rPr>
              <a:t>appear</a:t>
            </a:r>
            <a:r>
              <a:rPr sz="2400" b="1" spc="-5" dirty="0">
                <a:latin typeface="Times New Roman"/>
                <a:cs typeface="Times New Roman"/>
              </a:rPr>
              <a:t> </a:t>
            </a:r>
            <a:r>
              <a:rPr sz="2400" b="1" dirty="0">
                <a:latin typeface="Times New Roman"/>
                <a:cs typeface="Times New Roman"/>
              </a:rPr>
              <a:t>to be stochastic</a:t>
            </a:r>
            <a:endParaRPr lang="en-US" sz="2400" b="1" dirty="0">
              <a:latin typeface="Times New Roman"/>
              <a:cs typeface="Times New Roman"/>
            </a:endParaRPr>
          </a:p>
          <a:p>
            <a:pPr marL="694690" marR="606425" indent="-342900">
              <a:lnSpc>
                <a:spcPct val="79900"/>
              </a:lnSpc>
              <a:spcBef>
                <a:spcPts val="700"/>
              </a:spcBef>
              <a:buFont typeface="Arial" panose="020B0604020202020204" pitchFamily="34" charset="0"/>
              <a:buChar char="•"/>
            </a:pPr>
            <a:endParaRPr lang="en-US" sz="2400" b="1" dirty="0">
              <a:latin typeface="Times New Roman"/>
              <a:cs typeface="Times New Roman"/>
            </a:endParaRPr>
          </a:p>
          <a:p>
            <a:pPr marL="694690" marR="606425" indent="-342900">
              <a:lnSpc>
                <a:spcPct val="79900"/>
              </a:lnSpc>
              <a:spcBef>
                <a:spcPts val="700"/>
              </a:spcBef>
              <a:buFont typeface="Arial" panose="020B0604020202020204" pitchFamily="34" charset="0"/>
              <a:buChar char="•"/>
            </a:pPr>
            <a:r>
              <a:rPr lang="en-US" sz="2400" dirty="0"/>
              <a:t>Most </a:t>
            </a:r>
            <a:r>
              <a:rPr lang="en-US" sz="2400" b="1" dirty="0"/>
              <a:t>real situations are so complex that it is impossible to keep track of all the unobserved aspects; for practical purposes, they must be treated as stochastic. </a:t>
            </a:r>
            <a:endParaRPr sz="2400" b="1" dirty="0">
              <a:latin typeface="Times New Roman"/>
              <a:cs typeface="Times New Roman"/>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FA2857-B6EA-4537-9468-A1797EC84EA9}"/>
              </a:ext>
            </a:extLst>
          </p:cNvPr>
          <p:cNvSpPr txBox="1"/>
          <p:nvPr/>
        </p:nvSpPr>
        <p:spPr>
          <a:xfrm>
            <a:off x="1151467" y="909935"/>
            <a:ext cx="9482666" cy="1938992"/>
          </a:xfrm>
          <a:prstGeom prst="rect">
            <a:avLst/>
          </a:prstGeom>
          <a:noFill/>
        </p:spPr>
        <p:txBody>
          <a:bodyPr wrap="square">
            <a:spAutoFit/>
          </a:bodyPr>
          <a:lstStyle/>
          <a:p>
            <a:r>
              <a:rPr lang="en-US" sz="2400" b="1" dirty="0"/>
              <a:t>Taxi driving is clearly stochastic in this sense, because one can never predict the behavior of traffic exactly; moreover, one’s tires blow out and one’s engine seizes up without warning</a:t>
            </a:r>
          </a:p>
          <a:p>
            <a:endParaRPr lang="en-US" sz="2400" dirty="0"/>
          </a:p>
          <a:p>
            <a:r>
              <a:rPr lang="en-US" sz="2400" b="1" dirty="0"/>
              <a:t>The vacuum world as we described it is deterministic</a:t>
            </a:r>
            <a:endParaRPr lang="en-IN" sz="2400" b="1" dirty="0"/>
          </a:p>
        </p:txBody>
      </p:sp>
    </p:spTree>
    <p:extLst>
      <p:ext uri="{BB962C8B-B14F-4D97-AF65-F5344CB8AC3E}">
        <p14:creationId xmlns:p14="http://schemas.microsoft.com/office/powerpoint/2010/main" val="38258409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730" y="33019"/>
            <a:ext cx="1778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22</a:t>
            </a:r>
            <a:endParaRPr sz="1200">
              <a:latin typeface="Times New Roman"/>
              <a:cs typeface="Times New Roman"/>
            </a:endParaRPr>
          </a:p>
        </p:txBody>
      </p:sp>
      <p:sp>
        <p:nvSpPr>
          <p:cNvPr id="10" name="object 10"/>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11" name="object 11"/>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601469" y="290829"/>
            <a:ext cx="3117850" cy="513080"/>
          </a:xfrm>
          <a:prstGeom prst="rect">
            <a:avLst/>
          </a:prstGeom>
        </p:spPr>
        <p:txBody>
          <a:bodyPr vert="horz" wrap="square" lIns="0" tIns="12700" rIns="0" bIns="0" rtlCol="0" anchor="ctr">
            <a:spAutoFit/>
          </a:bodyPr>
          <a:lstStyle/>
          <a:p>
            <a:pPr marL="12700">
              <a:lnSpc>
                <a:spcPct val="100000"/>
              </a:lnSpc>
              <a:spcBef>
                <a:spcPts val="100"/>
              </a:spcBef>
            </a:pPr>
            <a:r>
              <a:rPr sz="3200" dirty="0"/>
              <a:t>Environment</a:t>
            </a:r>
            <a:r>
              <a:rPr sz="3200" spc="-30" dirty="0"/>
              <a:t> </a:t>
            </a:r>
            <a:r>
              <a:rPr sz="3200" dirty="0"/>
              <a:t>types</a:t>
            </a:r>
            <a:endParaRPr sz="3200"/>
          </a:p>
        </p:txBody>
      </p:sp>
      <p:sp>
        <p:nvSpPr>
          <p:cNvPr id="4" name="object 4"/>
          <p:cNvSpPr txBox="1"/>
          <p:nvPr/>
        </p:nvSpPr>
        <p:spPr>
          <a:xfrm>
            <a:off x="1635760" y="1219200"/>
            <a:ext cx="2917190" cy="391160"/>
          </a:xfrm>
          <a:prstGeom prst="rect">
            <a:avLst/>
          </a:prstGeom>
        </p:spPr>
        <p:txBody>
          <a:bodyPr vert="horz" wrap="square" lIns="0" tIns="12700" rIns="0" bIns="0" rtlCol="0">
            <a:spAutoFit/>
          </a:bodyPr>
          <a:lstStyle/>
          <a:p>
            <a:pPr marL="12700">
              <a:spcBef>
                <a:spcPts val="100"/>
              </a:spcBef>
            </a:pPr>
            <a:r>
              <a:rPr sz="2400" spc="-5" dirty="0">
                <a:solidFill>
                  <a:srgbClr val="FF0000"/>
                </a:solidFill>
                <a:latin typeface="Times New Roman"/>
                <a:cs typeface="Times New Roman"/>
              </a:rPr>
              <a:t>Episodic </a:t>
            </a:r>
            <a:r>
              <a:rPr sz="2400" dirty="0">
                <a:solidFill>
                  <a:srgbClr val="FF0000"/>
                </a:solidFill>
                <a:latin typeface="Times New Roman"/>
                <a:cs typeface="Times New Roman"/>
              </a:rPr>
              <a:t>vs.</a:t>
            </a:r>
            <a:r>
              <a:rPr sz="2400" spc="-5" dirty="0">
                <a:solidFill>
                  <a:srgbClr val="FF0000"/>
                </a:solidFill>
                <a:latin typeface="Times New Roman"/>
                <a:cs typeface="Times New Roman"/>
              </a:rPr>
              <a:t> sequential:</a:t>
            </a:r>
            <a:endParaRPr sz="2400">
              <a:latin typeface="Times New Roman"/>
              <a:cs typeface="Times New Roman"/>
            </a:endParaRPr>
          </a:p>
        </p:txBody>
      </p:sp>
      <p:sp>
        <p:nvSpPr>
          <p:cNvPr id="6" name="object 6"/>
          <p:cNvSpPr txBox="1"/>
          <p:nvPr/>
        </p:nvSpPr>
        <p:spPr>
          <a:xfrm>
            <a:off x="678093" y="1981200"/>
            <a:ext cx="10911155" cy="3544945"/>
          </a:xfrm>
          <a:prstGeom prst="rect">
            <a:avLst/>
          </a:prstGeom>
        </p:spPr>
        <p:txBody>
          <a:bodyPr vert="horz" wrap="square" lIns="0" tIns="85725" rIns="0" bIns="0" rtlCol="0">
            <a:spAutoFit/>
          </a:bodyPr>
          <a:lstStyle/>
          <a:p>
            <a:pPr marL="351790" marR="5080" indent="-339090" algn="just">
              <a:lnSpc>
                <a:spcPct val="79900"/>
              </a:lnSpc>
              <a:spcBef>
                <a:spcPts val="675"/>
              </a:spcBef>
              <a:buChar char="•"/>
              <a:tabLst>
                <a:tab pos="351155" algn="l"/>
                <a:tab pos="351790" algn="l"/>
              </a:tabLst>
            </a:pPr>
            <a:r>
              <a:rPr sz="2400" spc="5" dirty="0">
                <a:latin typeface="Times New Roman"/>
                <a:cs typeface="Times New Roman"/>
              </a:rPr>
              <a:t>In </a:t>
            </a:r>
            <a:r>
              <a:rPr sz="2400" dirty="0">
                <a:latin typeface="Times New Roman"/>
                <a:cs typeface="Times New Roman"/>
              </a:rPr>
              <a:t>episodic </a:t>
            </a:r>
            <a:r>
              <a:rPr sz="2400" spc="-5" dirty="0">
                <a:latin typeface="Times New Roman"/>
                <a:cs typeface="Times New Roman"/>
              </a:rPr>
              <a:t>environments, </a:t>
            </a:r>
            <a:r>
              <a:rPr lang="en-US" sz="2400" b="1" dirty="0">
                <a:latin typeface="Times New Roman"/>
                <a:cs typeface="Times New Roman"/>
              </a:rPr>
              <a:t>the </a:t>
            </a:r>
            <a:r>
              <a:rPr lang="en-US" sz="2400" b="1" spc="-5" dirty="0">
                <a:latin typeface="Times New Roman"/>
                <a:cs typeface="Times New Roman"/>
              </a:rPr>
              <a:t>agent's </a:t>
            </a:r>
            <a:r>
              <a:rPr lang="en-US" sz="2400" b="1" dirty="0">
                <a:latin typeface="Times New Roman"/>
                <a:cs typeface="Times New Roman"/>
              </a:rPr>
              <a:t>experience is divided </a:t>
            </a:r>
            <a:r>
              <a:rPr lang="en-US" sz="2400" b="1" spc="-585" dirty="0">
                <a:latin typeface="Times New Roman"/>
                <a:cs typeface="Times New Roman"/>
              </a:rPr>
              <a:t> </a:t>
            </a:r>
            <a:r>
              <a:rPr lang="en-US" sz="2400" b="1" dirty="0">
                <a:latin typeface="Times New Roman"/>
                <a:cs typeface="Times New Roman"/>
              </a:rPr>
              <a:t>into </a:t>
            </a:r>
            <a:r>
              <a:rPr lang="en-US" sz="2400" b="1" spc="-5" dirty="0">
                <a:latin typeface="Times New Roman"/>
                <a:cs typeface="Times New Roman"/>
              </a:rPr>
              <a:t>atomic </a:t>
            </a:r>
            <a:r>
              <a:rPr lang="en-US" sz="2400" b="1" dirty="0">
                <a:latin typeface="Times New Roman"/>
                <a:cs typeface="Times New Roman"/>
              </a:rPr>
              <a:t>"episodes</a:t>
            </a:r>
            <a:r>
              <a:rPr sz="2400" dirty="0">
                <a:latin typeface="Times New Roman"/>
                <a:cs typeface="Times New Roman"/>
              </a:rPr>
              <a:t>" (each episode consists of the </a:t>
            </a:r>
            <a:r>
              <a:rPr sz="2400" spc="-5" dirty="0">
                <a:latin typeface="Times New Roman"/>
                <a:cs typeface="Times New Roman"/>
              </a:rPr>
              <a:t>agent </a:t>
            </a:r>
            <a:r>
              <a:rPr sz="2400" dirty="0">
                <a:latin typeface="Times New Roman"/>
                <a:cs typeface="Times New Roman"/>
              </a:rPr>
              <a:t> perceiving </a:t>
            </a:r>
            <a:r>
              <a:rPr sz="2400" spc="-5" dirty="0">
                <a:latin typeface="Times New Roman"/>
                <a:cs typeface="Times New Roman"/>
              </a:rPr>
              <a:t>and </a:t>
            </a:r>
            <a:r>
              <a:rPr sz="2400" dirty="0">
                <a:latin typeface="Times New Roman"/>
                <a:cs typeface="Times New Roman"/>
              </a:rPr>
              <a:t>then </a:t>
            </a:r>
            <a:r>
              <a:rPr sz="2400" spc="-5" dirty="0">
                <a:latin typeface="Times New Roman"/>
                <a:cs typeface="Times New Roman"/>
              </a:rPr>
              <a:t>performing </a:t>
            </a:r>
            <a:r>
              <a:rPr sz="2400" dirty="0">
                <a:latin typeface="Times New Roman"/>
                <a:cs typeface="Times New Roman"/>
              </a:rPr>
              <a:t>a single action), </a:t>
            </a:r>
            <a:r>
              <a:rPr sz="2400" b="1" dirty="0">
                <a:latin typeface="Times New Roman"/>
                <a:cs typeface="Times New Roman"/>
              </a:rPr>
              <a:t>and the </a:t>
            </a:r>
            <a:r>
              <a:rPr sz="2400" b="1" spc="5" dirty="0">
                <a:latin typeface="Times New Roman"/>
                <a:cs typeface="Times New Roman"/>
              </a:rPr>
              <a:t> </a:t>
            </a:r>
            <a:r>
              <a:rPr sz="2400" b="1" dirty="0">
                <a:latin typeface="Times New Roman"/>
                <a:cs typeface="Times New Roman"/>
              </a:rPr>
              <a:t>choice of action in each </a:t>
            </a:r>
            <a:r>
              <a:rPr sz="2400" b="1" spc="-5" dirty="0">
                <a:latin typeface="Times New Roman"/>
                <a:cs typeface="Times New Roman"/>
              </a:rPr>
              <a:t>episode </a:t>
            </a:r>
            <a:r>
              <a:rPr sz="2400" b="1" dirty="0">
                <a:latin typeface="Times New Roman"/>
                <a:cs typeface="Times New Roman"/>
              </a:rPr>
              <a:t>depends only on the </a:t>
            </a:r>
            <a:r>
              <a:rPr sz="2400" b="1" spc="5" dirty="0">
                <a:latin typeface="Times New Roman"/>
                <a:cs typeface="Times New Roman"/>
              </a:rPr>
              <a:t> </a:t>
            </a:r>
            <a:r>
              <a:rPr sz="2400" b="1" dirty="0">
                <a:latin typeface="Times New Roman"/>
                <a:cs typeface="Times New Roman"/>
              </a:rPr>
              <a:t>episode</a:t>
            </a:r>
            <a:r>
              <a:rPr sz="2400" b="1" spc="-5" dirty="0">
                <a:latin typeface="Times New Roman"/>
                <a:cs typeface="Times New Roman"/>
              </a:rPr>
              <a:t> itself.</a:t>
            </a:r>
            <a:endParaRPr lang="en-IN" sz="2400" b="1" spc="-5" dirty="0">
              <a:latin typeface="Times New Roman"/>
              <a:cs typeface="Times New Roman"/>
            </a:endParaRPr>
          </a:p>
          <a:p>
            <a:pPr marL="351790" marR="5080" indent="-339090" algn="just">
              <a:lnSpc>
                <a:spcPct val="79900"/>
              </a:lnSpc>
              <a:spcBef>
                <a:spcPts val="675"/>
              </a:spcBef>
              <a:buChar char="•"/>
              <a:tabLst>
                <a:tab pos="351155" algn="l"/>
                <a:tab pos="351790" algn="l"/>
              </a:tabLst>
            </a:pPr>
            <a:endParaRPr lang="en-IN" sz="2400" b="1" spc="-5" dirty="0">
              <a:latin typeface="Times New Roman"/>
              <a:cs typeface="Times New Roman"/>
            </a:endParaRPr>
          </a:p>
          <a:p>
            <a:pPr marL="351790" marR="5080" indent="-339090" algn="just">
              <a:lnSpc>
                <a:spcPct val="79900"/>
              </a:lnSpc>
              <a:spcBef>
                <a:spcPts val="675"/>
              </a:spcBef>
              <a:buChar char="•"/>
              <a:tabLst>
                <a:tab pos="351155" algn="l"/>
                <a:tab pos="351790" algn="l"/>
              </a:tabLst>
            </a:pPr>
            <a:r>
              <a:rPr lang="en-US" sz="2400" dirty="0"/>
              <a:t>Crucially, the next episode does not depend on the actions taken in previous episodes</a:t>
            </a:r>
            <a:endParaRPr lang="en-IN" sz="2400" b="1" spc="-5" dirty="0">
              <a:latin typeface="Times New Roman"/>
              <a:cs typeface="Times New Roman"/>
            </a:endParaRPr>
          </a:p>
          <a:p>
            <a:pPr marL="351790" marR="5080" indent="-339090">
              <a:lnSpc>
                <a:spcPct val="79900"/>
              </a:lnSpc>
              <a:spcBef>
                <a:spcPts val="675"/>
              </a:spcBef>
              <a:buChar char="•"/>
              <a:tabLst>
                <a:tab pos="351155" algn="l"/>
                <a:tab pos="351790" algn="l"/>
              </a:tabLst>
            </a:pPr>
            <a:endParaRPr sz="2400" b="1" dirty="0">
              <a:latin typeface="Times New Roman"/>
              <a:cs typeface="Times New Roman"/>
            </a:endParaRPr>
          </a:p>
          <a:p>
            <a:pPr marL="351790">
              <a:spcBef>
                <a:spcPts val="120"/>
              </a:spcBef>
            </a:pPr>
            <a:r>
              <a:rPr sz="2400" spc="-5" dirty="0">
                <a:latin typeface="Times New Roman"/>
                <a:cs typeface="Times New Roman"/>
              </a:rPr>
              <a:t>Examples:</a:t>
            </a:r>
            <a:r>
              <a:rPr sz="2400" spc="-20" dirty="0">
                <a:latin typeface="Times New Roman"/>
                <a:cs typeface="Times New Roman"/>
              </a:rPr>
              <a:t> </a:t>
            </a:r>
            <a:r>
              <a:rPr lang="en-US" sz="2400" dirty="0"/>
              <a:t>an agent that has to </a:t>
            </a:r>
            <a:r>
              <a:rPr lang="en-US" sz="2400" b="1" dirty="0"/>
              <a:t>spot defective parts on an assembly line </a:t>
            </a:r>
            <a:r>
              <a:rPr lang="en-US" sz="2400" dirty="0"/>
              <a:t>bases each decision on the current part, regardless of previous decisions nor future</a:t>
            </a:r>
            <a:r>
              <a:rPr lang="en-US" sz="2400" b="1" dirty="0"/>
              <a:t>-</a:t>
            </a:r>
            <a:r>
              <a:rPr sz="2400" dirty="0">
                <a:latin typeface="Times New Roman"/>
                <a:cs typeface="Times New Roman"/>
              </a:rPr>
              <a:t>classification</a:t>
            </a:r>
            <a:r>
              <a:rPr sz="2400" spc="-20" dirty="0">
                <a:latin typeface="Times New Roman"/>
                <a:cs typeface="Times New Roman"/>
              </a:rPr>
              <a:t> </a:t>
            </a:r>
            <a:r>
              <a:rPr sz="2400" spc="-5" dirty="0">
                <a:latin typeface="Times New Roman"/>
                <a:cs typeface="Times New Roman"/>
              </a:rPr>
              <a:t>tasks</a:t>
            </a:r>
            <a:endParaRPr sz="2400" dirty="0">
              <a:latin typeface="Times New Roman"/>
              <a:cs typeface="Times New Roman"/>
            </a:endParaRPr>
          </a:p>
        </p:txBody>
      </p:sp>
      <p:sp>
        <p:nvSpPr>
          <p:cNvPr id="8" name="object 8"/>
          <p:cNvSpPr txBox="1"/>
          <p:nvPr/>
        </p:nvSpPr>
        <p:spPr>
          <a:xfrm>
            <a:off x="1474470" y="5445919"/>
            <a:ext cx="10497977" cy="1055417"/>
          </a:xfrm>
          <a:prstGeom prst="rect">
            <a:avLst/>
          </a:prstGeom>
        </p:spPr>
        <p:txBody>
          <a:bodyPr vert="horz" wrap="square" lIns="0" tIns="82550" rIns="0" bIns="0" rtlCol="0">
            <a:spAutoFit/>
          </a:bodyPr>
          <a:lstStyle/>
          <a:p>
            <a:pPr marL="355600" marR="5080" indent="-342900">
              <a:lnSpc>
                <a:spcPts val="2310"/>
              </a:lnSpc>
              <a:spcBef>
                <a:spcPts val="650"/>
              </a:spcBef>
              <a:buFont typeface="Arial" panose="020B0604020202020204" pitchFamily="34" charset="0"/>
              <a:buChar char="•"/>
            </a:pPr>
            <a:r>
              <a:rPr sz="2400" b="1" spc="5" dirty="0">
                <a:latin typeface="Times New Roman"/>
                <a:cs typeface="Times New Roman"/>
              </a:rPr>
              <a:t>In</a:t>
            </a:r>
            <a:r>
              <a:rPr sz="2400" b="1" dirty="0">
                <a:latin typeface="Times New Roman"/>
                <a:cs typeface="Times New Roman"/>
              </a:rPr>
              <a:t> </a:t>
            </a:r>
            <a:r>
              <a:rPr sz="2400" b="1" spc="-5" dirty="0">
                <a:latin typeface="Times New Roman"/>
                <a:cs typeface="Times New Roman"/>
              </a:rPr>
              <a:t>sequential</a:t>
            </a:r>
            <a:r>
              <a:rPr sz="2400" b="1" dirty="0">
                <a:latin typeface="Times New Roman"/>
                <a:cs typeface="Times New Roman"/>
              </a:rPr>
              <a:t> </a:t>
            </a:r>
            <a:r>
              <a:rPr sz="2400" b="1" spc="-5" dirty="0">
                <a:latin typeface="Times New Roman"/>
                <a:cs typeface="Times New Roman"/>
              </a:rPr>
              <a:t>environments,</a:t>
            </a:r>
            <a:r>
              <a:rPr sz="2400" b="1" dirty="0">
                <a:latin typeface="Times New Roman"/>
                <a:cs typeface="Times New Roman"/>
              </a:rPr>
              <a:t> the current decision could </a:t>
            </a:r>
            <a:r>
              <a:rPr sz="2400" b="1" spc="-585" dirty="0">
                <a:latin typeface="Times New Roman"/>
                <a:cs typeface="Times New Roman"/>
              </a:rPr>
              <a:t> </a:t>
            </a:r>
            <a:r>
              <a:rPr sz="2400" b="1" spc="-5" dirty="0">
                <a:latin typeface="Times New Roman"/>
                <a:cs typeface="Times New Roman"/>
              </a:rPr>
              <a:t>affect </a:t>
            </a:r>
            <a:r>
              <a:rPr sz="2400" b="1" dirty="0">
                <a:latin typeface="Times New Roman"/>
                <a:cs typeface="Times New Roman"/>
              </a:rPr>
              <a:t>all</a:t>
            </a:r>
            <a:r>
              <a:rPr sz="2400" b="1" spc="10" dirty="0">
                <a:latin typeface="Times New Roman"/>
                <a:cs typeface="Times New Roman"/>
              </a:rPr>
              <a:t> </a:t>
            </a:r>
            <a:r>
              <a:rPr sz="2400" b="1" spc="-5" dirty="0">
                <a:latin typeface="Times New Roman"/>
                <a:cs typeface="Times New Roman"/>
              </a:rPr>
              <a:t>future</a:t>
            </a:r>
            <a:r>
              <a:rPr sz="2400" b="1" dirty="0">
                <a:latin typeface="Times New Roman"/>
                <a:cs typeface="Times New Roman"/>
              </a:rPr>
              <a:t> decisions</a:t>
            </a:r>
          </a:p>
          <a:p>
            <a:pPr marL="12700">
              <a:spcBef>
                <a:spcPts val="130"/>
              </a:spcBef>
            </a:pPr>
            <a:r>
              <a:rPr sz="2400" spc="-5" dirty="0">
                <a:latin typeface="Times New Roman"/>
                <a:cs typeface="Times New Roman"/>
              </a:rPr>
              <a:t>Examples:</a:t>
            </a:r>
            <a:r>
              <a:rPr sz="2400" spc="-15" dirty="0">
                <a:latin typeface="Times New Roman"/>
                <a:cs typeface="Times New Roman"/>
              </a:rPr>
              <a:t> </a:t>
            </a:r>
            <a:r>
              <a:rPr sz="2400" dirty="0">
                <a:latin typeface="Times New Roman"/>
                <a:cs typeface="Times New Roman"/>
              </a:rPr>
              <a:t>chess</a:t>
            </a:r>
            <a:r>
              <a:rPr sz="2400" spc="-15" dirty="0">
                <a:latin typeface="Times New Roman"/>
                <a:cs typeface="Times New Roman"/>
              </a:rPr>
              <a:t> </a:t>
            </a:r>
            <a:r>
              <a:rPr sz="2400" dirty="0">
                <a:latin typeface="Times New Roman"/>
                <a:cs typeface="Times New Roman"/>
              </a:rPr>
              <a:t>and</a:t>
            </a:r>
            <a:r>
              <a:rPr sz="2400" spc="-15" dirty="0">
                <a:latin typeface="Times New Roman"/>
                <a:cs typeface="Times New Roman"/>
              </a:rPr>
              <a:t> </a:t>
            </a:r>
            <a:r>
              <a:rPr sz="2400" dirty="0">
                <a:latin typeface="Times New Roman"/>
                <a:cs typeface="Times New Roman"/>
              </a:rPr>
              <a:t>taxi</a:t>
            </a:r>
            <a:r>
              <a:rPr sz="2400" spc="-10" dirty="0">
                <a:latin typeface="Times New Roman"/>
                <a:cs typeface="Times New Roman"/>
              </a:rPr>
              <a:t> </a:t>
            </a:r>
            <a:r>
              <a:rPr sz="2400" dirty="0">
                <a:latin typeface="Times New Roman"/>
                <a:cs typeface="Times New Roman"/>
              </a:rPr>
              <a:t>driver</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730" y="33019"/>
            <a:ext cx="1778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23</a:t>
            </a:r>
            <a:endParaRPr sz="1200">
              <a:latin typeface="Times New Roman"/>
              <a:cs typeface="Times New Roman"/>
            </a:endParaRPr>
          </a:p>
        </p:txBody>
      </p:sp>
      <p:sp>
        <p:nvSpPr>
          <p:cNvPr id="9" name="object 9"/>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10" name="object 10"/>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601469" y="290829"/>
            <a:ext cx="3117850" cy="513080"/>
          </a:xfrm>
          <a:prstGeom prst="rect">
            <a:avLst/>
          </a:prstGeom>
        </p:spPr>
        <p:txBody>
          <a:bodyPr vert="horz" wrap="square" lIns="0" tIns="12700" rIns="0" bIns="0" rtlCol="0" anchor="ctr">
            <a:spAutoFit/>
          </a:bodyPr>
          <a:lstStyle/>
          <a:p>
            <a:pPr marL="12700">
              <a:lnSpc>
                <a:spcPct val="100000"/>
              </a:lnSpc>
              <a:spcBef>
                <a:spcPts val="100"/>
              </a:spcBef>
            </a:pPr>
            <a:r>
              <a:rPr sz="3200" dirty="0"/>
              <a:t>Environment</a:t>
            </a:r>
            <a:r>
              <a:rPr sz="3200" spc="-30" dirty="0"/>
              <a:t> </a:t>
            </a:r>
            <a:r>
              <a:rPr sz="3200" dirty="0"/>
              <a:t>types</a:t>
            </a:r>
            <a:endParaRPr sz="3200"/>
          </a:p>
        </p:txBody>
      </p:sp>
      <p:sp>
        <p:nvSpPr>
          <p:cNvPr id="4" name="object 4"/>
          <p:cNvSpPr txBox="1"/>
          <p:nvPr/>
        </p:nvSpPr>
        <p:spPr>
          <a:xfrm>
            <a:off x="1601469" y="990514"/>
            <a:ext cx="2355850" cy="391160"/>
          </a:xfrm>
          <a:prstGeom prst="rect">
            <a:avLst/>
          </a:prstGeom>
        </p:spPr>
        <p:txBody>
          <a:bodyPr vert="horz" wrap="square" lIns="0" tIns="12700" rIns="0" bIns="0" rtlCol="0">
            <a:spAutoFit/>
          </a:bodyPr>
          <a:lstStyle/>
          <a:p>
            <a:pPr marL="12700">
              <a:spcBef>
                <a:spcPts val="100"/>
              </a:spcBef>
            </a:pPr>
            <a:r>
              <a:rPr sz="2400" dirty="0">
                <a:solidFill>
                  <a:srgbClr val="FF0000"/>
                </a:solidFill>
                <a:latin typeface="Times New Roman"/>
                <a:cs typeface="Times New Roman"/>
              </a:rPr>
              <a:t>Static</a:t>
            </a:r>
            <a:r>
              <a:rPr sz="2400" spc="-30" dirty="0">
                <a:solidFill>
                  <a:srgbClr val="FF0000"/>
                </a:solidFill>
                <a:latin typeface="Times New Roman"/>
                <a:cs typeface="Times New Roman"/>
              </a:rPr>
              <a:t> </a:t>
            </a:r>
            <a:r>
              <a:rPr sz="2400" spc="-5" dirty="0">
                <a:solidFill>
                  <a:srgbClr val="FF0000"/>
                </a:solidFill>
                <a:latin typeface="Times New Roman"/>
                <a:cs typeface="Times New Roman"/>
              </a:rPr>
              <a:t>vs.</a:t>
            </a:r>
            <a:r>
              <a:rPr sz="2400" spc="-30" dirty="0">
                <a:solidFill>
                  <a:srgbClr val="FF0000"/>
                </a:solidFill>
                <a:latin typeface="Times New Roman"/>
                <a:cs typeface="Times New Roman"/>
              </a:rPr>
              <a:t> </a:t>
            </a:r>
            <a:r>
              <a:rPr sz="2400" spc="-5" dirty="0">
                <a:solidFill>
                  <a:srgbClr val="FF0000"/>
                </a:solidFill>
                <a:latin typeface="Times New Roman"/>
                <a:cs typeface="Times New Roman"/>
              </a:rPr>
              <a:t>dynamic:</a:t>
            </a:r>
            <a:endParaRPr sz="2400" dirty="0">
              <a:latin typeface="Times New Roman"/>
              <a:cs typeface="Times New Roman"/>
            </a:endParaRPr>
          </a:p>
        </p:txBody>
      </p:sp>
      <p:sp>
        <p:nvSpPr>
          <p:cNvPr id="6" name="object 6"/>
          <p:cNvSpPr txBox="1"/>
          <p:nvPr/>
        </p:nvSpPr>
        <p:spPr>
          <a:xfrm>
            <a:off x="421241" y="1568279"/>
            <a:ext cx="11599523" cy="4821320"/>
          </a:xfrm>
          <a:prstGeom prst="rect">
            <a:avLst/>
          </a:prstGeom>
        </p:spPr>
        <p:txBody>
          <a:bodyPr vert="horz" wrap="square" lIns="0" tIns="63500" rIns="0" bIns="0" rtlCol="0">
            <a:spAutoFit/>
          </a:bodyPr>
          <a:lstStyle/>
          <a:p>
            <a:pPr marL="355600" indent="-342900" algn="just">
              <a:spcBef>
                <a:spcPts val="500"/>
              </a:spcBef>
              <a:buFont typeface="Arial" panose="020B0604020202020204" pitchFamily="34" charset="0"/>
              <a:buChar char="•"/>
            </a:pPr>
            <a:r>
              <a:rPr sz="2400" dirty="0">
                <a:latin typeface="Times New Roman"/>
                <a:cs typeface="Times New Roman"/>
              </a:rPr>
              <a:t>The </a:t>
            </a:r>
            <a:r>
              <a:rPr sz="2400" spc="-5" dirty="0">
                <a:latin typeface="Times New Roman"/>
                <a:cs typeface="Times New Roman"/>
              </a:rPr>
              <a:t>environment</a:t>
            </a:r>
            <a:r>
              <a:rPr sz="2400" dirty="0">
                <a:latin typeface="Times New Roman"/>
                <a:cs typeface="Times New Roman"/>
              </a:rPr>
              <a:t> is</a:t>
            </a:r>
            <a:r>
              <a:rPr sz="2400" spc="5" dirty="0">
                <a:latin typeface="Times New Roman"/>
                <a:cs typeface="Times New Roman"/>
              </a:rPr>
              <a:t> </a:t>
            </a:r>
            <a:r>
              <a:rPr sz="2400" b="1" spc="-5" dirty="0">
                <a:latin typeface="Times New Roman"/>
                <a:cs typeface="Times New Roman"/>
              </a:rPr>
              <a:t>unchanged</a:t>
            </a:r>
            <a:r>
              <a:rPr sz="2400" b="1" spc="5" dirty="0">
                <a:latin typeface="Times New Roman"/>
                <a:cs typeface="Times New Roman"/>
              </a:rPr>
              <a:t> </a:t>
            </a:r>
            <a:r>
              <a:rPr sz="2400" b="1" spc="-5" dirty="0">
                <a:latin typeface="Times New Roman"/>
                <a:cs typeface="Times New Roman"/>
              </a:rPr>
              <a:t>while</a:t>
            </a:r>
            <a:r>
              <a:rPr sz="2400" b="1" dirty="0">
                <a:latin typeface="Times New Roman"/>
                <a:cs typeface="Times New Roman"/>
              </a:rPr>
              <a:t> an </a:t>
            </a:r>
            <a:r>
              <a:rPr sz="2400" b="1" spc="-5" dirty="0">
                <a:latin typeface="Times New Roman"/>
                <a:cs typeface="Times New Roman"/>
              </a:rPr>
              <a:t>agent</a:t>
            </a:r>
            <a:r>
              <a:rPr sz="2400" b="1" spc="15" dirty="0">
                <a:latin typeface="Times New Roman"/>
                <a:cs typeface="Times New Roman"/>
              </a:rPr>
              <a:t> </a:t>
            </a:r>
            <a:r>
              <a:rPr sz="2400" b="1" dirty="0">
                <a:latin typeface="Times New Roman"/>
                <a:cs typeface="Times New Roman"/>
              </a:rPr>
              <a:t>is</a:t>
            </a:r>
            <a:r>
              <a:rPr sz="2400" b="1" spc="-5" dirty="0">
                <a:latin typeface="Times New Roman"/>
                <a:cs typeface="Times New Roman"/>
              </a:rPr>
              <a:t> </a:t>
            </a:r>
            <a:r>
              <a:rPr sz="2400" b="1" dirty="0">
                <a:latin typeface="Times New Roman"/>
                <a:cs typeface="Times New Roman"/>
              </a:rPr>
              <a:t>deliberating.</a:t>
            </a:r>
            <a:endParaRPr lang="en-IN" sz="2400" b="1" dirty="0">
              <a:latin typeface="Times New Roman"/>
              <a:cs typeface="Times New Roman"/>
            </a:endParaRPr>
          </a:p>
          <a:p>
            <a:pPr marL="355600" indent="-342900" algn="just">
              <a:spcBef>
                <a:spcPts val="500"/>
              </a:spcBef>
              <a:buFont typeface="Arial" panose="020B0604020202020204" pitchFamily="34" charset="0"/>
              <a:buChar char="•"/>
            </a:pPr>
            <a:endParaRPr sz="2400" dirty="0">
              <a:latin typeface="Times New Roman"/>
              <a:cs typeface="Times New Roman"/>
            </a:endParaRPr>
          </a:p>
          <a:p>
            <a:pPr marL="355600" marR="166370" indent="-342900" algn="just">
              <a:lnSpc>
                <a:spcPct val="90100"/>
              </a:lnSpc>
              <a:spcBef>
                <a:spcPts val="685"/>
              </a:spcBef>
              <a:buFont typeface="Arial" panose="020B0604020202020204" pitchFamily="34" charset="0"/>
              <a:buChar char="•"/>
            </a:pPr>
            <a:r>
              <a:rPr sz="2400" dirty="0">
                <a:latin typeface="Times New Roman"/>
                <a:cs typeface="Times New Roman"/>
              </a:rPr>
              <a:t>Static </a:t>
            </a:r>
            <a:r>
              <a:rPr sz="2400" spc="-5" dirty="0">
                <a:latin typeface="Times New Roman"/>
                <a:cs typeface="Times New Roman"/>
              </a:rPr>
              <a:t>environments </a:t>
            </a:r>
            <a:r>
              <a:rPr sz="2400" dirty="0">
                <a:latin typeface="Times New Roman"/>
                <a:cs typeface="Times New Roman"/>
              </a:rPr>
              <a:t>are </a:t>
            </a:r>
            <a:r>
              <a:rPr sz="2400" spc="-5" dirty="0">
                <a:latin typeface="Times New Roman"/>
                <a:cs typeface="Times New Roman"/>
              </a:rPr>
              <a:t>easy </a:t>
            </a:r>
            <a:r>
              <a:rPr sz="2400" dirty="0">
                <a:latin typeface="Times New Roman"/>
                <a:cs typeface="Times New Roman"/>
              </a:rPr>
              <a:t>to deal </a:t>
            </a:r>
            <a:r>
              <a:rPr sz="2400" spc="-5" dirty="0">
                <a:latin typeface="Times New Roman"/>
                <a:cs typeface="Times New Roman"/>
              </a:rPr>
              <a:t>with because </a:t>
            </a:r>
            <a:r>
              <a:rPr sz="2400" b="1" dirty="0">
                <a:latin typeface="Times New Roman"/>
                <a:cs typeface="Times New Roman"/>
              </a:rPr>
              <a:t>the </a:t>
            </a:r>
            <a:r>
              <a:rPr sz="2400" b="1" spc="-5" dirty="0">
                <a:latin typeface="Times New Roman"/>
                <a:cs typeface="Times New Roman"/>
              </a:rPr>
              <a:t>agent need </a:t>
            </a:r>
            <a:r>
              <a:rPr sz="2400" b="1" dirty="0">
                <a:latin typeface="Times New Roman"/>
                <a:cs typeface="Times New Roman"/>
              </a:rPr>
              <a:t>not </a:t>
            </a:r>
            <a:r>
              <a:rPr sz="2400" b="1" spc="-585" dirty="0">
                <a:latin typeface="Times New Roman"/>
                <a:cs typeface="Times New Roman"/>
              </a:rPr>
              <a:t> </a:t>
            </a:r>
            <a:r>
              <a:rPr sz="2400" b="1" dirty="0">
                <a:latin typeface="Times New Roman"/>
                <a:cs typeface="Times New Roman"/>
              </a:rPr>
              <a:t>keep looking at the world </a:t>
            </a:r>
            <a:r>
              <a:rPr sz="2400" b="1" spc="-5" dirty="0">
                <a:latin typeface="Times New Roman"/>
                <a:cs typeface="Times New Roman"/>
              </a:rPr>
              <a:t>while </a:t>
            </a:r>
            <a:r>
              <a:rPr sz="2400" b="1" dirty="0">
                <a:latin typeface="Times New Roman"/>
                <a:cs typeface="Times New Roman"/>
              </a:rPr>
              <a:t>it is deciding on the action or need it </a:t>
            </a:r>
            <a:r>
              <a:rPr sz="2400" b="1" spc="-585" dirty="0">
                <a:latin typeface="Times New Roman"/>
                <a:cs typeface="Times New Roman"/>
              </a:rPr>
              <a:t> </a:t>
            </a:r>
            <a:r>
              <a:rPr sz="2400" b="1" dirty="0">
                <a:latin typeface="Times New Roman"/>
                <a:cs typeface="Times New Roman"/>
              </a:rPr>
              <a:t>worry</a:t>
            </a:r>
            <a:r>
              <a:rPr sz="2400" b="1" spc="-5" dirty="0">
                <a:latin typeface="Times New Roman"/>
                <a:cs typeface="Times New Roman"/>
              </a:rPr>
              <a:t> </a:t>
            </a:r>
            <a:r>
              <a:rPr sz="2400" b="1" dirty="0">
                <a:latin typeface="Times New Roman"/>
                <a:cs typeface="Times New Roman"/>
              </a:rPr>
              <a:t>about the passage</a:t>
            </a:r>
            <a:r>
              <a:rPr sz="2400" b="1" spc="-5" dirty="0">
                <a:latin typeface="Times New Roman"/>
                <a:cs typeface="Times New Roman"/>
              </a:rPr>
              <a:t> </a:t>
            </a:r>
            <a:r>
              <a:rPr sz="2400" b="1" dirty="0">
                <a:latin typeface="Times New Roman"/>
                <a:cs typeface="Times New Roman"/>
              </a:rPr>
              <a:t>of</a:t>
            </a:r>
            <a:r>
              <a:rPr sz="2400" b="1" spc="-10" dirty="0">
                <a:latin typeface="Times New Roman"/>
                <a:cs typeface="Times New Roman"/>
              </a:rPr>
              <a:t> </a:t>
            </a:r>
            <a:r>
              <a:rPr sz="2400" b="1" spc="-5" dirty="0">
                <a:latin typeface="Times New Roman"/>
                <a:cs typeface="Times New Roman"/>
              </a:rPr>
              <a:t>time</a:t>
            </a:r>
            <a:endParaRPr lang="en-IN" sz="2400" b="1" spc="-5" dirty="0">
              <a:latin typeface="Times New Roman"/>
              <a:cs typeface="Times New Roman"/>
            </a:endParaRPr>
          </a:p>
          <a:p>
            <a:pPr marL="355600" marR="166370" indent="-342900" algn="just">
              <a:lnSpc>
                <a:spcPct val="90100"/>
              </a:lnSpc>
              <a:spcBef>
                <a:spcPts val="685"/>
              </a:spcBef>
              <a:buFont typeface="Arial" panose="020B0604020202020204" pitchFamily="34" charset="0"/>
              <a:buChar char="•"/>
            </a:pPr>
            <a:endParaRPr sz="2400" b="1" dirty="0">
              <a:latin typeface="Times New Roman"/>
              <a:cs typeface="Times New Roman"/>
            </a:endParaRPr>
          </a:p>
          <a:p>
            <a:pPr marL="355600" indent="-342900" algn="just">
              <a:spcBef>
                <a:spcPts val="400"/>
              </a:spcBef>
              <a:buFont typeface="Arial" panose="020B0604020202020204" pitchFamily="34" charset="0"/>
              <a:buChar char="•"/>
            </a:pPr>
            <a:r>
              <a:rPr sz="2400" spc="-5" dirty="0">
                <a:latin typeface="Times New Roman"/>
                <a:cs typeface="Times New Roman"/>
              </a:rPr>
              <a:t>Dynamic</a:t>
            </a:r>
            <a:r>
              <a:rPr sz="2400" spc="5" dirty="0">
                <a:latin typeface="Times New Roman"/>
                <a:cs typeface="Times New Roman"/>
              </a:rPr>
              <a:t> </a:t>
            </a:r>
            <a:r>
              <a:rPr sz="2400" spc="-5" dirty="0">
                <a:latin typeface="Times New Roman"/>
                <a:cs typeface="Times New Roman"/>
              </a:rPr>
              <a:t>environments</a:t>
            </a:r>
            <a:r>
              <a:rPr sz="2400" spc="10" dirty="0">
                <a:latin typeface="Times New Roman"/>
                <a:cs typeface="Times New Roman"/>
              </a:rPr>
              <a:t> </a:t>
            </a:r>
            <a:r>
              <a:rPr sz="2400" spc="-5" dirty="0">
                <a:latin typeface="Times New Roman"/>
                <a:cs typeface="Times New Roman"/>
              </a:rPr>
              <a:t>continuously</a:t>
            </a:r>
            <a:r>
              <a:rPr sz="2400" spc="15" dirty="0">
                <a:latin typeface="Times New Roman"/>
                <a:cs typeface="Times New Roman"/>
              </a:rPr>
              <a:t> </a:t>
            </a:r>
            <a:r>
              <a:rPr sz="2400" b="1" spc="-5" dirty="0">
                <a:latin typeface="Times New Roman"/>
                <a:cs typeface="Times New Roman"/>
              </a:rPr>
              <a:t>ask</a:t>
            </a:r>
            <a:r>
              <a:rPr sz="2400" b="1" spc="5" dirty="0">
                <a:latin typeface="Times New Roman"/>
                <a:cs typeface="Times New Roman"/>
              </a:rPr>
              <a:t> </a:t>
            </a:r>
            <a:r>
              <a:rPr sz="2400" b="1" dirty="0">
                <a:latin typeface="Times New Roman"/>
                <a:cs typeface="Times New Roman"/>
              </a:rPr>
              <a:t>the</a:t>
            </a:r>
            <a:r>
              <a:rPr sz="2400" b="1" spc="5" dirty="0">
                <a:latin typeface="Times New Roman"/>
                <a:cs typeface="Times New Roman"/>
              </a:rPr>
              <a:t> </a:t>
            </a:r>
            <a:r>
              <a:rPr sz="2400" b="1" spc="-5" dirty="0">
                <a:latin typeface="Times New Roman"/>
                <a:cs typeface="Times New Roman"/>
              </a:rPr>
              <a:t>agent</a:t>
            </a:r>
            <a:r>
              <a:rPr sz="2400" b="1" spc="15" dirty="0">
                <a:latin typeface="Times New Roman"/>
                <a:cs typeface="Times New Roman"/>
              </a:rPr>
              <a:t> </a:t>
            </a:r>
            <a:r>
              <a:rPr sz="2400" b="1" spc="-5" dirty="0">
                <a:latin typeface="Times New Roman"/>
                <a:cs typeface="Times New Roman"/>
              </a:rPr>
              <a:t>what</a:t>
            </a:r>
            <a:r>
              <a:rPr sz="2400" b="1" spc="15" dirty="0">
                <a:latin typeface="Times New Roman"/>
                <a:cs typeface="Times New Roman"/>
              </a:rPr>
              <a:t> </a:t>
            </a:r>
            <a:r>
              <a:rPr sz="2400" b="1" dirty="0">
                <a:latin typeface="Times New Roman"/>
                <a:cs typeface="Times New Roman"/>
              </a:rPr>
              <a:t>it</a:t>
            </a:r>
            <a:r>
              <a:rPr sz="2400" b="1" spc="5" dirty="0">
                <a:latin typeface="Times New Roman"/>
                <a:cs typeface="Times New Roman"/>
              </a:rPr>
              <a:t> </a:t>
            </a:r>
            <a:r>
              <a:rPr sz="2400" b="1" spc="-5" dirty="0">
                <a:latin typeface="Times New Roman"/>
                <a:cs typeface="Times New Roman"/>
              </a:rPr>
              <a:t>wants</a:t>
            </a:r>
            <a:r>
              <a:rPr sz="2400" b="1" dirty="0">
                <a:latin typeface="Times New Roman"/>
                <a:cs typeface="Times New Roman"/>
              </a:rPr>
              <a:t> to</a:t>
            </a:r>
            <a:r>
              <a:rPr sz="2400" b="1" spc="15" dirty="0">
                <a:latin typeface="Times New Roman"/>
                <a:cs typeface="Times New Roman"/>
              </a:rPr>
              <a:t> </a:t>
            </a:r>
            <a:r>
              <a:rPr sz="2400" b="1" spc="-5" dirty="0">
                <a:latin typeface="Times New Roman"/>
                <a:cs typeface="Times New Roman"/>
              </a:rPr>
              <a:t>do</a:t>
            </a:r>
            <a:endParaRPr lang="en-IN" sz="2400" b="1" spc="-5" dirty="0">
              <a:latin typeface="Times New Roman"/>
              <a:cs typeface="Times New Roman"/>
            </a:endParaRPr>
          </a:p>
          <a:p>
            <a:pPr marL="355600" indent="-342900" algn="just">
              <a:spcBef>
                <a:spcPts val="400"/>
              </a:spcBef>
              <a:buFont typeface="Arial" panose="020B0604020202020204" pitchFamily="34" charset="0"/>
              <a:buChar char="•"/>
            </a:pPr>
            <a:endParaRPr sz="2400" dirty="0">
              <a:latin typeface="Times New Roman"/>
              <a:cs typeface="Times New Roman"/>
            </a:endParaRPr>
          </a:p>
          <a:p>
            <a:pPr marL="355600" marR="288290" indent="-342900">
              <a:lnSpc>
                <a:spcPts val="2590"/>
              </a:lnSpc>
              <a:spcBef>
                <a:spcPts val="735"/>
              </a:spcBef>
              <a:buFont typeface="Arial" panose="020B0604020202020204" pitchFamily="34" charset="0"/>
              <a:buChar char="•"/>
            </a:pPr>
            <a:r>
              <a:rPr sz="2400" dirty="0">
                <a:latin typeface="Times New Roman"/>
                <a:cs typeface="Times New Roman"/>
              </a:rPr>
              <a:t>The </a:t>
            </a:r>
            <a:r>
              <a:rPr sz="2400" spc="-5" dirty="0">
                <a:latin typeface="Times New Roman"/>
                <a:cs typeface="Times New Roman"/>
              </a:rPr>
              <a:t>environment</a:t>
            </a:r>
            <a:r>
              <a:rPr sz="2400" dirty="0">
                <a:latin typeface="Times New Roman"/>
                <a:cs typeface="Times New Roman"/>
              </a:rPr>
              <a:t> is</a:t>
            </a:r>
            <a:r>
              <a:rPr sz="2400" spc="5" dirty="0">
                <a:latin typeface="Times New Roman"/>
                <a:cs typeface="Times New Roman"/>
              </a:rPr>
              <a:t> </a:t>
            </a:r>
            <a:r>
              <a:rPr sz="2400" spc="-5" dirty="0">
                <a:solidFill>
                  <a:srgbClr val="FF0000"/>
                </a:solidFill>
                <a:latin typeface="Times New Roman"/>
                <a:cs typeface="Times New Roman"/>
              </a:rPr>
              <a:t>semi-dynamic</a:t>
            </a:r>
            <a:r>
              <a:rPr sz="2400" dirty="0">
                <a:solidFill>
                  <a:srgbClr val="FF0000"/>
                </a:solidFill>
                <a:latin typeface="Times New Roman"/>
                <a:cs typeface="Times New Roman"/>
              </a:rPr>
              <a:t> </a:t>
            </a:r>
            <a:r>
              <a:rPr sz="2400" dirty="0">
                <a:latin typeface="Times New Roman"/>
                <a:cs typeface="Times New Roman"/>
              </a:rPr>
              <a:t>if</a:t>
            </a:r>
            <a:r>
              <a:rPr sz="2400" spc="-5" dirty="0">
                <a:latin typeface="Times New Roman"/>
                <a:cs typeface="Times New Roman"/>
              </a:rPr>
              <a:t> </a:t>
            </a:r>
            <a:r>
              <a:rPr sz="2400" dirty="0">
                <a:latin typeface="Times New Roman"/>
                <a:cs typeface="Times New Roman"/>
              </a:rPr>
              <a:t>the </a:t>
            </a:r>
            <a:r>
              <a:rPr sz="2400" b="1" spc="-5" dirty="0">
                <a:latin typeface="Times New Roman"/>
                <a:cs typeface="Times New Roman"/>
              </a:rPr>
              <a:t>environment</a:t>
            </a:r>
            <a:r>
              <a:rPr sz="2400" b="1" spc="10" dirty="0">
                <a:latin typeface="Times New Roman"/>
                <a:cs typeface="Times New Roman"/>
              </a:rPr>
              <a:t> </a:t>
            </a:r>
            <a:r>
              <a:rPr sz="2400" b="1" spc="-5" dirty="0">
                <a:latin typeface="Times New Roman"/>
                <a:cs typeface="Times New Roman"/>
              </a:rPr>
              <a:t>itself</a:t>
            </a:r>
            <a:r>
              <a:rPr sz="2400" b="1" dirty="0">
                <a:latin typeface="Times New Roman"/>
                <a:cs typeface="Times New Roman"/>
              </a:rPr>
              <a:t> does</a:t>
            </a:r>
            <a:r>
              <a:rPr sz="2400" b="1" spc="-5" dirty="0">
                <a:latin typeface="Times New Roman"/>
                <a:cs typeface="Times New Roman"/>
              </a:rPr>
              <a:t> </a:t>
            </a:r>
            <a:r>
              <a:rPr sz="2400" b="1" dirty="0">
                <a:latin typeface="Times New Roman"/>
                <a:cs typeface="Times New Roman"/>
              </a:rPr>
              <a:t>not </a:t>
            </a:r>
            <a:r>
              <a:rPr sz="2400" b="1" spc="-585" dirty="0">
                <a:latin typeface="Times New Roman"/>
                <a:cs typeface="Times New Roman"/>
              </a:rPr>
              <a:t> </a:t>
            </a:r>
            <a:r>
              <a:rPr sz="2400" b="1" dirty="0">
                <a:latin typeface="Times New Roman"/>
                <a:cs typeface="Times New Roman"/>
              </a:rPr>
              <a:t>change </a:t>
            </a:r>
            <a:r>
              <a:rPr sz="2400" b="1" spc="-5" dirty="0">
                <a:latin typeface="Times New Roman"/>
                <a:cs typeface="Times New Roman"/>
              </a:rPr>
              <a:t>with </a:t>
            </a:r>
            <a:r>
              <a:rPr sz="2400" b="1" dirty="0">
                <a:latin typeface="Times New Roman"/>
                <a:cs typeface="Times New Roman"/>
              </a:rPr>
              <a:t>the passage of </a:t>
            </a:r>
            <a:r>
              <a:rPr sz="2400" b="1" spc="-5" dirty="0">
                <a:latin typeface="Times New Roman"/>
                <a:cs typeface="Times New Roman"/>
              </a:rPr>
              <a:t>time </a:t>
            </a:r>
            <a:r>
              <a:rPr sz="2400" b="1" dirty="0">
                <a:latin typeface="Times New Roman"/>
                <a:cs typeface="Times New Roman"/>
              </a:rPr>
              <a:t>but the </a:t>
            </a:r>
            <a:r>
              <a:rPr sz="2400" b="1" spc="-5" dirty="0">
                <a:latin typeface="Times New Roman"/>
                <a:cs typeface="Times New Roman"/>
              </a:rPr>
              <a:t>agent's performance </a:t>
            </a:r>
            <a:r>
              <a:rPr sz="2400" b="1" dirty="0">
                <a:latin typeface="Times New Roman"/>
                <a:cs typeface="Times New Roman"/>
              </a:rPr>
              <a:t>score </a:t>
            </a:r>
            <a:r>
              <a:rPr sz="2400" b="1" spc="5" dirty="0">
                <a:latin typeface="Times New Roman"/>
                <a:cs typeface="Times New Roman"/>
              </a:rPr>
              <a:t> </a:t>
            </a:r>
            <a:r>
              <a:rPr sz="2400" b="1" dirty="0">
                <a:latin typeface="Times New Roman"/>
                <a:cs typeface="Times New Roman"/>
              </a:rPr>
              <a:t>does</a:t>
            </a:r>
            <a:endParaRPr lang="en-IN" sz="2400" b="1" dirty="0">
              <a:latin typeface="Times New Roman"/>
              <a:cs typeface="Times New Roman"/>
            </a:endParaRPr>
          </a:p>
          <a:p>
            <a:pPr marL="355600" marR="288290" indent="-342900">
              <a:lnSpc>
                <a:spcPts val="2590"/>
              </a:lnSpc>
              <a:spcBef>
                <a:spcPts val="735"/>
              </a:spcBef>
              <a:buFont typeface="Arial" panose="020B0604020202020204" pitchFamily="34" charset="0"/>
              <a:buChar char="•"/>
            </a:pPr>
            <a:endParaRPr sz="2400" dirty="0">
              <a:latin typeface="Times New Roman"/>
              <a:cs typeface="Times New Roman"/>
            </a:endParaRPr>
          </a:p>
          <a:p>
            <a:pPr marL="355600" marR="104775" indent="-342900">
              <a:lnSpc>
                <a:spcPts val="2590"/>
              </a:lnSpc>
              <a:spcBef>
                <a:spcPts val="700"/>
              </a:spcBef>
              <a:buFont typeface="Arial" panose="020B0604020202020204" pitchFamily="34" charset="0"/>
              <a:buChar char="•"/>
            </a:pPr>
            <a:r>
              <a:rPr sz="2400" spc="-5" dirty="0">
                <a:latin typeface="Times New Roman"/>
                <a:cs typeface="Times New Roman"/>
              </a:rPr>
              <a:t>Examples: </a:t>
            </a:r>
            <a:r>
              <a:rPr sz="2400" dirty="0">
                <a:latin typeface="Times New Roman"/>
                <a:cs typeface="Times New Roman"/>
              </a:rPr>
              <a:t>taxi</a:t>
            </a:r>
            <a:r>
              <a:rPr sz="2400" spc="10" dirty="0">
                <a:latin typeface="Times New Roman"/>
                <a:cs typeface="Times New Roman"/>
              </a:rPr>
              <a:t> </a:t>
            </a:r>
            <a:r>
              <a:rPr sz="2400" dirty="0">
                <a:latin typeface="Times New Roman"/>
                <a:cs typeface="Times New Roman"/>
              </a:rPr>
              <a:t>driving is</a:t>
            </a:r>
            <a:r>
              <a:rPr sz="2400" spc="5" dirty="0">
                <a:latin typeface="Times New Roman"/>
                <a:cs typeface="Times New Roman"/>
              </a:rPr>
              <a:t> </a:t>
            </a:r>
            <a:r>
              <a:rPr sz="2400" spc="-5" dirty="0">
                <a:latin typeface="Times New Roman"/>
                <a:cs typeface="Times New Roman"/>
              </a:rPr>
              <a:t>dynamic,</a:t>
            </a:r>
            <a:r>
              <a:rPr sz="2400" dirty="0">
                <a:latin typeface="Times New Roman"/>
                <a:cs typeface="Times New Roman"/>
              </a:rPr>
              <a:t> </a:t>
            </a:r>
            <a:r>
              <a:rPr sz="2400" spc="-5" dirty="0">
                <a:latin typeface="Times New Roman"/>
                <a:cs typeface="Times New Roman"/>
              </a:rPr>
              <a:t>chess</a:t>
            </a:r>
            <a:r>
              <a:rPr sz="2400" spc="-10" dirty="0">
                <a:latin typeface="Times New Roman"/>
                <a:cs typeface="Times New Roman"/>
              </a:rPr>
              <a:t> </a:t>
            </a:r>
            <a:r>
              <a:rPr sz="2400" spc="-5" dirty="0">
                <a:latin typeface="Times New Roman"/>
                <a:cs typeface="Times New Roman"/>
              </a:rPr>
              <a:t>when</a:t>
            </a:r>
            <a:r>
              <a:rPr sz="2400" dirty="0">
                <a:latin typeface="Times New Roman"/>
                <a:cs typeface="Times New Roman"/>
              </a:rPr>
              <a:t> played </a:t>
            </a:r>
            <a:r>
              <a:rPr sz="2400" spc="-5" dirty="0">
                <a:latin typeface="Times New Roman"/>
                <a:cs typeface="Times New Roman"/>
              </a:rPr>
              <a:t>with</a:t>
            </a:r>
            <a:r>
              <a:rPr sz="2400" dirty="0">
                <a:latin typeface="Times New Roman"/>
                <a:cs typeface="Times New Roman"/>
              </a:rPr>
              <a:t> a clock is </a:t>
            </a:r>
            <a:r>
              <a:rPr sz="2400" spc="-585" dirty="0">
                <a:latin typeface="Times New Roman"/>
                <a:cs typeface="Times New Roman"/>
              </a:rPr>
              <a:t> </a:t>
            </a:r>
            <a:r>
              <a:rPr sz="2400" spc="-5" dirty="0">
                <a:latin typeface="Times New Roman"/>
                <a:cs typeface="Times New Roman"/>
              </a:rPr>
              <a:t>semi-dynamic, crossword</a:t>
            </a:r>
            <a:r>
              <a:rPr sz="2400" dirty="0">
                <a:latin typeface="Times New Roman"/>
                <a:cs typeface="Times New Roman"/>
              </a:rPr>
              <a:t> puzzles</a:t>
            </a:r>
            <a:r>
              <a:rPr sz="2400" spc="5" dirty="0">
                <a:latin typeface="Times New Roman"/>
                <a:cs typeface="Times New Roman"/>
              </a:rPr>
              <a:t> </a:t>
            </a:r>
            <a:r>
              <a:rPr sz="2400" dirty="0">
                <a:latin typeface="Times New Roman"/>
                <a:cs typeface="Times New Roman"/>
              </a:rPr>
              <a:t>are </a:t>
            </a:r>
            <a:r>
              <a:rPr sz="2400" spc="-5" dirty="0">
                <a:latin typeface="Times New Roman"/>
                <a:cs typeface="Times New Roman"/>
              </a:rPr>
              <a:t>static</a:t>
            </a:r>
            <a:endParaRPr sz="2400" dirty="0">
              <a:latin typeface="Times New Roman"/>
              <a:cs typeface="Times New Roman"/>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730" y="33019"/>
            <a:ext cx="1778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24</a:t>
            </a:r>
            <a:endParaRPr sz="1200">
              <a:latin typeface="Times New Roman"/>
              <a:cs typeface="Times New Roman"/>
            </a:endParaRPr>
          </a:p>
        </p:txBody>
      </p:sp>
      <p:sp>
        <p:nvSpPr>
          <p:cNvPr id="5" name="object 5"/>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6" name="object 6"/>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601469" y="290829"/>
            <a:ext cx="3117850" cy="513080"/>
          </a:xfrm>
          <a:prstGeom prst="rect">
            <a:avLst/>
          </a:prstGeom>
        </p:spPr>
        <p:txBody>
          <a:bodyPr vert="horz" wrap="square" lIns="0" tIns="12700" rIns="0" bIns="0" rtlCol="0" anchor="ctr">
            <a:spAutoFit/>
          </a:bodyPr>
          <a:lstStyle/>
          <a:p>
            <a:pPr marL="12700">
              <a:lnSpc>
                <a:spcPct val="100000"/>
              </a:lnSpc>
              <a:spcBef>
                <a:spcPts val="100"/>
              </a:spcBef>
            </a:pPr>
            <a:r>
              <a:rPr sz="3200" dirty="0"/>
              <a:t>Environment</a:t>
            </a:r>
            <a:r>
              <a:rPr sz="3200" spc="-30" dirty="0"/>
              <a:t> </a:t>
            </a:r>
            <a:r>
              <a:rPr sz="3200" dirty="0"/>
              <a:t>types</a:t>
            </a:r>
            <a:endParaRPr sz="3200"/>
          </a:p>
        </p:txBody>
      </p:sp>
      <p:sp>
        <p:nvSpPr>
          <p:cNvPr id="4" name="object 4"/>
          <p:cNvSpPr txBox="1"/>
          <p:nvPr/>
        </p:nvSpPr>
        <p:spPr>
          <a:xfrm>
            <a:off x="478971" y="1256029"/>
            <a:ext cx="11051177" cy="2344231"/>
          </a:xfrm>
          <a:prstGeom prst="rect">
            <a:avLst/>
          </a:prstGeom>
        </p:spPr>
        <p:txBody>
          <a:bodyPr vert="horz" wrap="square" lIns="0" tIns="12700" rIns="0" bIns="0" rtlCol="0">
            <a:spAutoFit/>
          </a:bodyPr>
          <a:lstStyle/>
          <a:p>
            <a:pPr marL="12700">
              <a:spcBef>
                <a:spcPts val="100"/>
              </a:spcBef>
            </a:pPr>
            <a:r>
              <a:rPr sz="2400" dirty="0">
                <a:solidFill>
                  <a:srgbClr val="FF0000"/>
                </a:solidFill>
                <a:latin typeface="Times New Roman"/>
                <a:cs typeface="Times New Roman"/>
              </a:rPr>
              <a:t>Discrete</a:t>
            </a:r>
            <a:r>
              <a:rPr sz="2400" spc="-30" dirty="0">
                <a:solidFill>
                  <a:srgbClr val="FF0000"/>
                </a:solidFill>
                <a:latin typeface="Times New Roman"/>
                <a:cs typeface="Times New Roman"/>
              </a:rPr>
              <a:t> </a:t>
            </a:r>
            <a:r>
              <a:rPr sz="2400" dirty="0">
                <a:solidFill>
                  <a:srgbClr val="FF0000"/>
                </a:solidFill>
                <a:latin typeface="Times New Roman"/>
                <a:cs typeface="Times New Roman"/>
              </a:rPr>
              <a:t>vs.</a:t>
            </a:r>
            <a:r>
              <a:rPr sz="2400" spc="-25" dirty="0">
                <a:solidFill>
                  <a:srgbClr val="FF0000"/>
                </a:solidFill>
                <a:latin typeface="Times New Roman"/>
                <a:cs typeface="Times New Roman"/>
              </a:rPr>
              <a:t> </a:t>
            </a:r>
            <a:r>
              <a:rPr sz="2400" dirty="0">
                <a:solidFill>
                  <a:srgbClr val="FF0000"/>
                </a:solidFill>
                <a:latin typeface="Times New Roman"/>
                <a:cs typeface="Times New Roman"/>
              </a:rPr>
              <a:t>continuous:</a:t>
            </a:r>
            <a:endParaRPr sz="2400" dirty="0">
              <a:latin typeface="Times New Roman"/>
              <a:cs typeface="Times New Roman"/>
            </a:endParaRPr>
          </a:p>
          <a:p>
            <a:pPr>
              <a:lnSpc>
                <a:spcPct val="100000"/>
              </a:lnSpc>
            </a:pPr>
            <a:endParaRPr sz="3500" dirty="0">
              <a:latin typeface="Times New Roman"/>
              <a:cs typeface="Times New Roman"/>
            </a:endParaRPr>
          </a:p>
          <a:p>
            <a:pPr marL="353060" marR="5080" indent="-340360">
              <a:lnSpc>
                <a:spcPts val="2590"/>
              </a:lnSpc>
              <a:buChar char="•"/>
              <a:tabLst>
                <a:tab pos="352425" algn="l"/>
                <a:tab pos="353060" algn="l"/>
              </a:tabLst>
            </a:pPr>
            <a:r>
              <a:rPr sz="2400" dirty="0">
                <a:latin typeface="Times New Roman"/>
                <a:cs typeface="Times New Roman"/>
              </a:rPr>
              <a:t>A </a:t>
            </a:r>
            <a:r>
              <a:rPr sz="2400" spc="-5" dirty="0">
                <a:latin typeface="Times New Roman"/>
                <a:cs typeface="Times New Roman"/>
              </a:rPr>
              <a:t>limited number </a:t>
            </a:r>
            <a:r>
              <a:rPr sz="2400" dirty="0">
                <a:latin typeface="Times New Roman"/>
                <a:cs typeface="Times New Roman"/>
              </a:rPr>
              <a:t>of distinct, clearly defined states, percepts and </a:t>
            </a:r>
            <a:r>
              <a:rPr sz="2400" spc="-585" dirty="0">
                <a:latin typeface="Times New Roman"/>
                <a:cs typeface="Times New Roman"/>
              </a:rPr>
              <a:t> </a:t>
            </a:r>
            <a:r>
              <a:rPr sz="2400" spc="-5" dirty="0">
                <a:latin typeface="Times New Roman"/>
                <a:cs typeface="Times New Roman"/>
              </a:rPr>
              <a:t>actions.</a:t>
            </a:r>
            <a:endParaRPr lang="en-IN" sz="2400" spc="-5" dirty="0">
              <a:latin typeface="Times New Roman"/>
              <a:cs typeface="Times New Roman"/>
            </a:endParaRPr>
          </a:p>
          <a:p>
            <a:pPr marL="12700" marR="5080">
              <a:lnSpc>
                <a:spcPts val="2590"/>
              </a:lnSpc>
              <a:tabLst>
                <a:tab pos="352425" algn="l"/>
                <a:tab pos="353060" algn="l"/>
              </a:tabLst>
            </a:pPr>
            <a:endParaRPr sz="2400" dirty="0">
              <a:latin typeface="Times New Roman"/>
              <a:cs typeface="Times New Roman"/>
            </a:endParaRPr>
          </a:p>
          <a:p>
            <a:pPr marL="353060" marR="76835" indent="-340360">
              <a:lnSpc>
                <a:spcPts val="2590"/>
              </a:lnSpc>
              <a:spcBef>
                <a:spcPts val="700"/>
              </a:spcBef>
              <a:buChar char="•"/>
              <a:tabLst>
                <a:tab pos="352425" algn="l"/>
                <a:tab pos="353060" algn="l"/>
              </a:tabLst>
            </a:pPr>
            <a:r>
              <a:rPr sz="2400" spc="-5" dirty="0">
                <a:latin typeface="Times New Roman"/>
                <a:cs typeface="Times New Roman"/>
              </a:rPr>
              <a:t>Examples: Chess </a:t>
            </a:r>
            <a:r>
              <a:rPr sz="2400" dirty="0">
                <a:latin typeface="Times New Roman"/>
                <a:cs typeface="Times New Roman"/>
              </a:rPr>
              <a:t>has </a:t>
            </a:r>
            <a:r>
              <a:rPr sz="2400" spc="-5" dirty="0">
                <a:latin typeface="Times New Roman"/>
                <a:cs typeface="Times New Roman"/>
              </a:rPr>
              <a:t>finite number </a:t>
            </a:r>
            <a:r>
              <a:rPr sz="2400" dirty="0">
                <a:latin typeface="Times New Roman"/>
                <a:cs typeface="Times New Roman"/>
              </a:rPr>
              <a:t>of discrete states, and has </a:t>
            </a:r>
            <a:r>
              <a:rPr sz="2400" spc="5" dirty="0">
                <a:latin typeface="Times New Roman"/>
                <a:cs typeface="Times New Roman"/>
              </a:rPr>
              <a:t> </a:t>
            </a:r>
            <a:r>
              <a:rPr sz="2400" dirty="0">
                <a:latin typeface="Times New Roman"/>
                <a:cs typeface="Times New Roman"/>
              </a:rPr>
              <a:t>discrete </a:t>
            </a:r>
            <a:r>
              <a:rPr sz="2400" spc="-5" dirty="0">
                <a:latin typeface="Times New Roman"/>
                <a:cs typeface="Times New Roman"/>
              </a:rPr>
              <a:t>set </a:t>
            </a:r>
            <a:r>
              <a:rPr sz="2400" dirty="0">
                <a:latin typeface="Times New Roman"/>
                <a:cs typeface="Times New Roman"/>
              </a:rPr>
              <a:t>of percepts and </a:t>
            </a:r>
            <a:r>
              <a:rPr sz="2400" spc="-5" dirty="0">
                <a:latin typeface="Times New Roman"/>
                <a:cs typeface="Times New Roman"/>
              </a:rPr>
              <a:t>actions. Taxi </a:t>
            </a:r>
            <a:r>
              <a:rPr sz="2400" dirty="0">
                <a:latin typeface="Times New Roman"/>
                <a:cs typeface="Times New Roman"/>
              </a:rPr>
              <a:t>driving has continuous </a:t>
            </a:r>
            <a:r>
              <a:rPr sz="2400" spc="-585" dirty="0">
                <a:latin typeface="Times New Roman"/>
                <a:cs typeface="Times New Roman"/>
              </a:rPr>
              <a:t> </a:t>
            </a:r>
            <a:r>
              <a:rPr sz="2400" dirty="0">
                <a:latin typeface="Times New Roman"/>
                <a:cs typeface="Times New Roman"/>
              </a:rPr>
              <a:t>states,</a:t>
            </a:r>
            <a:r>
              <a:rPr sz="2400" spc="-5" dirty="0">
                <a:latin typeface="Times New Roman"/>
                <a:cs typeface="Times New Roman"/>
              </a:rPr>
              <a:t> </a:t>
            </a:r>
            <a:r>
              <a:rPr sz="2400" dirty="0">
                <a:latin typeface="Times New Roman"/>
                <a:cs typeface="Times New Roman"/>
              </a:rPr>
              <a:t>and actions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79359C-812D-0FEE-5894-F5329B3C807F}"/>
              </a:ext>
            </a:extLst>
          </p:cNvPr>
          <p:cNvSpPr txBox="1"/>
          <p:nvPr/>
        </p:nvSpPr>
        <p:spPr>
          <a:xfrm>
            <a:off x="87084" y="0"/>
            <a:ext cx="12104915" cy="7109639"/>
          </a:xfrm>
          <a:prstGeom prst="rect">
            <a:avLst/>
          </a:prstGeom>
          <a:noFill/>
        </p:spPr>
        <p:txBody>
          <a:bodyPr wrap="square">
            <a:spAutoFit/>
          </a:bodyPr>
          <a:lstStyle/>
          <a:p>
            <a:pPr algn="just"/>
            <a:r>
              <a:rPr lang="en-US" sz="2400" dirty="0"/>
              <a:t>Known vs. unknown:</a:t>
            </a:r>
          </a:p>
          <a:p>
            <a:pPr algn="just"/>
            <a:endParaRPr lang="en-US" sz="2400" dirty="0"/>
          </a:p>
          <a:p>
            <a:pPr algn="just"/>
            <a:r>
              <a:rPr lang="en-US" sz="2400" dirty="0"/>
              <a:t> This distinction </a:t>
            </a:r>
            <a:r>
              <a:rPr lang="en-US" sz="2400" b="1" dirty="0"/>
              <a:t>refers not to the environment itself but to the agent’s  state of knowledge about the “laws of physics” of the environment</a:t>
            </a:r>
            <a:r>
              <a:rPr lang="en-US" sz="2400" dirty="0"/>
              <a:t>.</a:t>
            </a:r>
          </a:p>
          <a:p>
            <a:pPr algn="just"/>
            <a:r>
              <a:rPr lang="en-US" sz="2400" dirty="0"/>
              <a:t> In </a:t>
            </a:r>
            <a:r>
              <a:rPr lang="en-US" sz="2400" b="1" dirty="0"/>
              <a:t>a known environment</a:t>
            </a:r>
            <a:r>
              <a:rPr lang="en-US" sz="2400" dirty="0"/>
              <a:t>, the </a:t>
            </a:r>
            <a:r>
              <a:rPr lang="en-US" sz="2400" b="1" dirty="0"/>
              <a:t>outcomes for all actions are given</a:t>
            </a:r>
            <a:r>
              <a:rPr lang="en-US" sz="2400" dirty="0"/>
              <a:t>. </a:t>
            </a:r>
          </a:p>
          <a:p>
            <a:pPr algn="just"/>
            <a:endParaRPr lang="en-US" sz="2400" dirty="0"/>
          </a:p>
          <a:p>
            <a:pPr algn="just"/>
            <a:r>
              <a:rPr lang="en-US" sz="2400" dirty="0"/>
              <a:t>Obviously, </a:t>
            </a:r>
            <a:r>
              <a:rPr lang="en-US" sz="2400" b="1" dirty="0"/>
              <a:t>if the environment is unknown, the agent will have to learn how it works in order to make good decisions.</a:t>
            </a:r>
          </a:p>
          <a:p>
            <a:pPr algn="just"/>
            <a:endParaRPr lang="en-US" sz="2400" dirty="0"/>
          </a:p>
          <a:p>
            <a:pPr algn="just"/>
            <a:r>
              <a:rPr lang="en-US" sz="2400" dirty="0"/>
              <a:t> Note that the </a:t>
            </a:r>
            <a:r>
              <a:rPr lang="en-US" sz="2400" b="1" dirty="0"/>
              <a:t>distinction between known and unknown environments is not the same as the one between fully and partially observable environments</a:t>
            </a:r>
            <a:r>
              <a:rPr lang="en-US" sz="2400" dirty="0"/>
              <a:t>.</a:t>
            </a:r>
          </a:p>
          <a:p>
            <a:pPr algn="just"/>
            <a:endParaRPr lang="en-US" sz="2400" dirty="0"/>
          </a:p>
          <a:p>
            <a:pPr algn="just"/>
            <a:r>
              <a:rPr lang="en-US" sz="2400" dirty="0"/>
              <a:t> It is </a:t>
            </a:r>
            <a:r>
              <a:rPr lang="en-US" sz="2400" b="1" dirty="0"/>
              <a:t>quite possible for a known environment to be partially observable—for example, in solitaire card games,</a:t>
            </a:r>
          </a:p>
          <a:p>
            <a:pPr algn="just"/>
            <a:endParaRPr lang="en-US" sz="2400" dirty="0"/>
          </a:p>
          <a:p>
            <a:pPr algn="just"/>
            <a:r>
              <a:rPr lang="en-US" sz="2400" dirty="0"/>
              <a:t> </a:t>
            </a:r>
            <a:r>
              <a:rPr lang="en-US" sz="2400" b="1" dirty="0"/>
              <a:t>I know the rules but am still unable to see the cards that have not yet been turned over .</a:t>
            </a:r>
            <a:r>
              <a:rPr lang="en-US" sz="2400" dirty="0"/>
              <a:t> Conversely, an </a:t>
            </a:r>
            <a:r>
              <a:rPr lang="en-US" sz="2400" b="1" dirty="0"/>
              <a:t>unknown environment can be fully observable</a:t>
            </a:r>
            <a:r>
              <a:rPr lang="en-US" sz="2400" dirty="0"/>
              <a:t>—in a new video game, the screen may show the entire game state but I still don’t know what the buttons do until I try them.</a:t>
            </a:r>
            <a:endParaRPr lang="en-IN" sz="2400" dirty="0"/>
          </a:p>
        </p:txBody>
      </p:sp>
    </p:spTree>
    <p:extLst>
      <p:ext uri="{BB962C8B-B14F-4D97-AF65-F5344CB8AC3E}">
        <p14:creationId xmlns:p14="http://schemas.microsoft.com/office/powerpoint/2010/main" val="6785262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C04151-D198-3899-E3F1-BC6B48AA7F41}"/>
              </a:ext>
            </a:extLst>
          </p:cNvPr>
          <p:cNvSpPr txBox="1"/>
          <p:nvPr/>
        </p:nvSpPr>
        <p:spPr>
          <a:xfrm>
            <a:off x="1689947" y="1606378"/>
            <a:ext cx="7741920" cy="1384995"/>
          </a:xfrm>
          <a:prstGeom prst="rect">
            <a:avLst/>
          </a:prstGeom>
          <a:noFill/>
        </p:spPr>
        <p:txBody>
          <a:bodyPr wrap="square">
            <a:spAutoFit/>
          </a:bodyPr>
          <a:lstStyle/>
          <a:p>
            <a:pPr algn="just"/>
            <a:r>
              <a:rPr lang="en-US" sz="2800" dirty="0"/>
              <a:t>As one might expect, the </a:t>
            </a:r>
            <a:r>
              <a:rPr lang="en-US" sz="2800" dirty="0">
                <a:solidFill>
                  <a:srgbClr val="FF0000"/>
                </a:solidFill>
              </a:rPr>
              <a:t>hardest case is partially observable, multiagent, stochastic, sequential, dynamic, continuous, and unknown</a:t>
            </a:r>
            <a:endParaRPr lang="en-IN" sz="2800" dirty="0">
              <a:solidFill>
                <a:srgbClr val="FF0000"/>
              </a:solidFill>
            </a:endParaRPr>
          </a:p>
        </p:txBody>
      </p:sp>
    </p:spTree>
    <p:extLst>
      <p:ext uri="{BB962C8B-B14F-4D97-AF65-F5344CB8AC3E}">
        <p14:creationId xmlns:p14="http://schemas.microsoft.com/office/powerpoint/2010/main" val="3941197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F96A1D-0E63-A8F0-C21E-8742C449F702}"/>
              </a:ext>
            </a:extLst>
          </p:cNvPr>
          <p:cNvSpPr txBox="1"/>
          <p:nvPr/>
        </p:nvSpPr>
        <p:spPr>
          <a:xfrm>
            <a:off x="531223" y="590903"/>
            <a:ext cx="10824754" cy="5632311"/>
          </a:xfrm>
          <a:prstGeom prst="rect">
            <a:avLst/>
          </a:prstGeom>
          <a:noFill/>
        </p:spPr>
        <p:txBody>
          <a:bodyPr wrap="square">
            <a:spAutoFit/>
          </a:bodyPr>
          <a:lstStyle/>
          <a:p>
            <a:pPr marL="342900" indent="-342900">
              <a:buFont typeface="Arial" panose="020B0604020202020204" pitchFamily="34" charset="0"/>
              <a:buChar char="•"/>
            </a:pPr>
            <a:r>
              <a:rPr lang="en-US" sz="2400" b="1" dirty="0"/>
              <a:t>Natural language processing -</a:t>
            </a:r>
            <a:r>
              <a:rPr lang="en-US" sz="2400" dirty="0"/>
              <a:t>to enable it to communicate successfully in English;</a:t>
            </a:r>
          </a:p>
          <a:p>
            <a:r>
              <a:rPr lang="en-US" sz="2400" dirty="0"/>
              <a:t> </a:t>
            </a:r>
          </a:p>
          <a:p>
            <a:r>
              <a:rPr lang="en-US" sz="2400" dirty="0"/>
              <a:t>• </a:t>
            </a:r>
            <a:r>
              <a:rPr lang="en-US" sz="2400" b="1" dirty="0"/>
              <a:t>Knowledge representation-</a:t>
            </a:r>
            <a:r>
              <a:rPr lang="en-US" sz="2400" dirty="0"/>
              <a:t>to store what it knows or hears; </a:t>
            </a:r>
          </a:p>
          <a:p>
            <a:endParaRPr lang="en-US" sz="2400" dirty="0"/>
          </a:p>
          <a:p>
            <a:r>
              <a:rPr lang="en-US" sz="2400" dirty="0"/>
              <a:t>• </a:t>
            </a:r>
            <a:r>
              <a:rPr lang="en-US" sz="2400" b="1" dirty="0"/>
              <a:t>Automated reasoning -  </a:t>
            </a:r>
            <a:r>
              <a:rPr lang="en-US" sz="2400" dirty="0"/>
              <a:t>to use the stored information to answer questions and to draw new conclusions;</a:t>
            </a:r>
          </a:p>
          <a:p>
            <a:endParaRPr lang="en-US" sz="2400" dirty="0"/>
          </a:p>
          <a:p>
            <a:r>
              <a:rPr lang="en-US" sz="2400" dirty="0"/>
              <a:t>• </a:t>
            </a:r>
            <a:r>
              <a:rPr lang="en-US" sz="2400" b="1" dirty="0"/>
              <a:t>Machine learning </a:t>
            </a:r>
            <a:r>
              <a:rPr lang="en-US" sz="2400" dirty="0"/>
              <a:t>to adapt to new circumstances and to detect and extrapolate patterns</a:t>
            </a:r>
          </a:p>
          <a:p>
            <a:endParaRPr lang="en-US" sz="2400" dirty="0"/>
          </a:p>
          <a:p>
            <a:r>
              <a:rPr lang="en-US" sz="2400" dirty="0"/>
              <a:t>To pass the total Turing Test, the computer will need </a:t>
            </a:r>
          </a:p>
          <a:p>
            <a:endParaRPr lang="en-US" sz="2400" dirty="0"/>
          </a:p>
          <a:p>
            <a:r>
              <a:rPr lang="en-US" sz="2400" b="1" dirty="0"/>
              <a:t>• Computer vision</a:t>
            </a:r>
            <a:r>
              <a:rPr lang="en-US" sz="2400" dirty="0"/>
              <a:t> to perceive objects, and </a:t>
            </a:r>
          </a:p>
          <a:p>
            <a:endParaRPr lang="en-US" sz="2400" dirty="0"/>
          </a:p>
          <a:p>
            <a:r>
              <a:rPr lang="en-US" sz="2400" dirty="0"/>
              <a:t>• R</a:t>
            </a:r>
            <a:r>
              <a:rPr lang="en-US" sz="2400" b="1" dirty="0"/>
              <a:t>obotics</a:t>
            </a:r>
            <a:r>
              <a:rPr lang="en-US" sz="2400" dirty="0"/>
              <a:t> to manipulate objects and move about.</a:t>
            </a:r>
            <a:endParaRPr lang="en-IN" sz="2400" dirty="0"/>
          </a:p>
        </p:txBody>
      </p:sp>
    </p:spTree>
    <p:extLst>
      <p:ext uri="{BB962C8B-B14F-4D97-AF65-F5344CB8AC3E}">
        <p14:creationId xmlns:p14="http://schemas.microsoft.com/office/powerpoint/2010/main" val="29576232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730" y="33019"/>
            <a:ext cx="1778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26</a:t>
            </a:r>
            <a:endParaRPr sz="1200">
              <a:latin typeface="Times New Roman"/>
              <a:cs typeface="Times New Roman"/>
            </a:endParaRPr>
          </a:p>
        </p:txBody>
      </p:sp>
      <p:sp>
        <p:nvSpPr>
          <p:cNvPr id="7" name="object 7"/>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8" name="object 8"/>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601469" y="290829"/>
            <a:ext cx="3117850" cy="513080"/>
          </a:xfrm>
          <a:prstGeom prst="rect">
            <a:avLst/>
          </a:prstGeom>
        </p:spPr>
        <p:txBody>
          <a:bodyPr vert="horz" wrap="square" lIns="0" tIns="12700" rIns="0" bIns="0" rtlCol="0" anchor="ctr">
            <a:spAutoFit/>
          </a:bodyPr>
          <a:lstStyle/>
          <a:p>
            <a:pPr marL="12700">
              <a:lnSpc>
                <a:spcPct val="100000"/>
              </a:lnSpc>
              <a:spcBef>
                <a:spcPts val="100"/>
              </a:spcBef>
            </a:pPr>
            <a:r>
              <a:rPr sz="3200" dirty="0"/>
              <a:t>Environment</a:t>
            </a:r>
            <a:r>
              <a:rPr sz="3200" spc="-30" dirty="0"/>
              <a:t> </a:t>
            </a:r>
            <a:r>
              <a:rPr sz="3200" dirty="0"/>
              <a:t>types</a:t>
            </a:r>
            <a:endParaRPr sz="3200"/>
          </a:p>
        </p:txBody>
      </p:sp>
      <p:sp>
        <p:nvSpPr>
          <p:cNvPr id="4" name="object 4"/>
          <p:cNvSpPr txBox="1"/>
          <p:nvPr/>
        </p:nvSpPr>
        <p:spPr>
          <a:xfrm>
            <a:off x="1601470" y="5572760"/>
            <a:ext cx="106045" cy="640080"/>
          </a:xfrm>
          <a:prstGeom prst="rect">
            <a:avLst/>
          </a:prstGeom>
        </p:spPr>
        <p:txBody>
          <a:bodyPr vert="horz" wrap="square" lIns="0" tIns="45719" rIns="0" bIns="0" rtlCol="0">
            <a:spAutoFit/>
          </a:bodyPr>
          <a:lstStyle/>
          <a:p>
            <a:pPr marL="12700">
              <a:spcBef>
                <a:spcPts val="359"/>
              </a:spcBef>
            </a:pPr>
            <a:r>
              <a:rPr dirty="0">
                <a:latin typeface="Times New Roman"/>
                <a:cs typeface="Times New Roman"/>
              </a:rPr>
              <a:t>•</a:t>
            </a:r>
            <a:endParaRPr>
              <a:latin typeface="Times New Roman"/>
              <a:cs typeface="Times New Roman"/>
            </a:endParaRPr>
          </a:p>
          <a:p>
            <a:pPr marL="12700">
              <a:spcBef>
                <a:spcPts val="259"/>
              </a:spcBef>
            </a:pPr>
            <a:r>
              <a:rPr dirty="0">
                <a:latin typeface="Times New Roman"/>
                <a:cs typeface="Times New Roman"/>
              </a:rPr>
              <a:t>•</a:t>
            </a:r>
            <a:endParaRPr>
              <a:latin typeface="Times New Roman"/>
              <a:cs typeface="Times New Roman"/>
            </a:endParaRPr>
          </a:p>
        </p:txBody>
      </p:sp>
      <p:sp>
        <p:nvSpPr>
          <p:cNvPr id="5" name="object 5"/>
          <p:cNvSpPr txBox="1"/>
          <p:nvPr/>
        </p:nvSpPr>
        <p:spPr>
          <a:xfrm>
            <a:off x="1936750" y="5584190"/>
            <a:ext cx="6640830" cy="859790"/>
          </a:xfrm>
          <a:prstGeom prst="rect">
            <a:avLst/>
          </a:prstGeom>
        </p:spPr>
        <p:txBody>
          <a:bodyPr vert="horz" wrap="square" lIns="0" tIns="45719" rIns="0" bIns="0" rtlCol="0">
            <a:spAutoFit/>
          </a:bodyPr>
          <a:lstStyle/>
          <a:p>
            <a:pPr marL="12700">
              <a:spcBef>
                <a:spcPts val="359"/>
              </a:spcBef>
            </a:pPr>
            <a:r>
              <a:rPr dirty="0">
                <a:latin typeface="Times New Roman"/>
                <a:cs typeface="Times New Roman"/>
              </a:rPr>
              <a:t>The</a:t>
            </a:r>
            <a:r>
              <a:rPr spc="15" dirty="0">
                <a:latin typeface="Times New Roman"/>
                <a:cs typeface="Times New Roman"/>
              </a:rPr>
              <a:t> </a:t>
            </a:r>
            <a:r>
              <a:rPr spc="-5" dirty="0">
                <a:latin typeface="Times New Roman"/>
                <a:cs typeface="Times New Roman"/>
              </a:rPr>
              <a:t>environment</a:t>
            </a:r>
            <a:r>
              <a:rPr spc="10" dirty="0">
                <a:latin typeface="Times New Roman"/>
                <a:cs typeface="Times New Roman"/>
              </a:rPr>
              <a:t> </a:t>
            </a:r>
            <a:r>
              <a:rPr spc="5" dirty="0">
                <a:latin typeface="Times New Roman"/>
                <a:cs typeface="Times New Roman"/>
              </a:rPr>
              <a:t>type</a:t>
            </a:r>
            <a:r>
              <a:rPr spc="15" dirty="0">
                <a:latin typeface="Times New Roman"/>
                <a:cs typeface="Times New Roman"/>
              </a:rPr>
              <a:t> </a:t>
            </a:r>
            <a:r>
              <a:rPr dirty="0">
                <a:latin typeface="Times New Roman"/>
                <a:cs typeface="Times New Roman"/>
              </a:rPr>
              <a:t>largely</a:t>
            </a:r>
            <a:r>
              <a:rPr spc="45" dirty="0">
                <a:latin typeface="Times New Roman"/>
                <a:cs typeface="Times New Roman"/>
              </a:rPr>
              <a:t> </a:t>
            </a:r>
            <a:r>
              <a:rPr spc="-5" dirty="0">
                <a:latin typeface="Times New Roman"/>
                <a:cs typeface="Times New Roman"/>
              </a:rPr>
              <a:t>determines</a:t>
            </a:r>
            <a:r>
              <a:rPr dirty="0">
                <a:latin typeface="Times New Roman"/>
                <a:cs typeface="Times New Roman"/>
              </a:rPr>
              <a:t> </a:t>
            </a:r>
            <a:r>
              <a:rPr spc="-5" dirty="0">
                <a:latin typeface="Times New Roman"/>
                <a:cs typeface="Times New Roman"/>
              </a:rPr>
              <a:t>the</a:t>
            </a:r>
            <a:r>
              <a:rPr spc="15" dirty="0">
                <a:latin typeface="Times New Roman"/>
                <a:cs typeface="Times New Roman"/>
              </a:rPr>
              <a:t> </a:t>
            </a:r>
            <a:r>
              <a:rPr dirty="0">
                <a:latin typeface="Times New Roman"/>
                <a:cs typeface="Times New Roman"/>
              </a:rPr>
              <a:t>agent</a:t>
            </a:r>
            <a:r>
              <a:rPr spc="10" dirty="0">
                <a:latin typeface="Times New Roman"/>
                <a:cs typeface="Times New Roman"/>
              </a:rPr>
              <a:t> </a:t>
            </a:r>
            <a:r>
              <a:rPr spc="-5" dirty="0">
                <a:latin typeface="Times New Roman"/>
                <a:cs typeface="Times New Roman"/>
              </a:rPr>
              <a:t>design</a:t>
            </a:r>
            <a:endParaRPr>
              <a:latin typeface="Times New Roman"/>
              <a:cs typeface="Times New Roman"/>
            </a:endParaRPr>
          </a:p>
          <a:p>
            <a:pPr marL="12700" marR="5080">
              <a:lnSpc>
                <a:spcPts val="1730"/>
              </a:lnSpc>
              <a:spcBef>
                <a:spcPts val="675"/>
              </a:spcBef>
            </a:pPr>
            <a:r>
              <a:rPr dirty="0">
                <a:latin typeface="Times New Roman"/>
                <a:cs typeface="Times New Roman"/>
              </a:rPr>
              <a:t>The</a:t>
            </a:r>
            <a:r>
              <a:rPr spc="10" dirty="0">
                <a:latin typeface="Times New Roman"/>
                <a:cs typeface="Times New Roman"/>
              </a:rPr>
              <a:t> </a:t>
            </a:r>
            <a:r>
              <a:rPr dirty="0">
                <a:latin typeface="Times New Roman"/>
                <a:cs typeface="Times New Roman"/>
              </a:rPr>
              <a:t>real</a:t>
            </a:r>
            <a:r>
              <a:rPr spc="5" dirty="0">
                <a:latin typeface="Times New Roman"/>
                <a:cs typeface="Times New Roman"/>
              </a:rPr>
              <a:t> </a:t>
            </a:r>
            <a:r>
              <a:rPr spc="-5" dirty="0">
                <a:latin typeface="Times New Roman"/>
                <a:cs typeface="Times New Roman"/>
              </a:rPr>
              <a:t>world</a:t>
            </a:r>
            <a:r>
              <a:rPr spc="10" dirty="0">
                <a:latin typeface="Times New Roman"/>
                <a:cs typeface="Times New Roman"/>
              </a:rPr>
              <a:t> </a:t>
            </a:r>
            <a:r>
              <a:rPr spc="-5" dirty="0">
                <a:latin typeface="Times New Roman"/>
                <a:cs typeface="Times New Roman"/>
              </a:rPr>
              <a:t>is</a:t>
            </a:r>
            <a:r>
              <a:rPr spc="5" dirty="0">
                <a:latin typeface="Times New Roman"/>
                <a:cs typeface="Times New Roman"/>
              </a:rPr>
              <a:t> </a:t>
            </a:r>
            <a:r>
              <a:rPr dirty="0">
                <a:latin typeface="Times New Roman"/>
                <a:cs typeface="Times New Roman"/>
              </a:rPr>
              <a:t>(of course) partially</a:t>
            </a:r>
            <a:r>
              <a:rPr spc="30" dirty="0">
                <a:latin typeface="Times New Roman"/>
                <a:cs typeface="Times New Roman"/>
              </a:rPr>
              <a:t> </a:t>
            </a:r>
            <a:r>
              <a:rPr dirty="0">
                <a:latin typeface="Times New Roman"/>
                <a:cs typeface="Times New Roman"/>
              </a:rPr>
              <a:t>observable,</a:t>
            </a:r>
            <a:r>
              <a:rPr spc="10" dirty="0">
                <a:latin typeface="Times New Roman"/>
                <a:cs typeface="Times New Roman"/>
              </a:rPr>
              <a:t> </a:t>
            </a:r>
            <a:r>
              <a:rPr spc="-5" dirty="0">
                <a:latin typeface="Times New Roman"/>
                <a:cs typeface="Times New Roman"/>
              </a:rPr>
              <a:t>stochastic,</a:t>
            </a:r>
            <a:r>
              <a:rPr spc="10" dirty="0">
                <a:latin typeface="Times New Roman"/>
                <a:cs typeface="Times New Roman"/>
              </a:rPr>
              <a:t> </a:t>
            </a:r>
            <a:r>
              <a:rPr dirty="0">
                <a:latin typeface="Times New Roman"/>
                <a:cs typeface="Times New Roman"/>
              </a:rPr>
              <a:t>sequential, </a:t>
            </a:r>
            <a:r>
              <a:rPr spc="-434" dirty="0">
                <a:latin typeface="Times New Roman"/>
                <a:cs typeface="Times New Roman"/>
              </a:rPr>
              <a:t> </a:t>
            </a:r>
            <a:r>
              <a:rPr dirty="0">
                <a:latin typeface="Times New Roman"/>
                <a:cs typeface="Times New Roman"/>
              </a:rPr>
              <a:t>dynamic,</a:t>
            </a:r>
            <a:r>
              <a:rPr spc="5" dirty="0">
                <a:latin typeface="Times New Roman"/>
                <a:cs typeface="Times New Roman"/>
              </a:rPr>
              <a:t> </a:t>
            </a:r>
            <a:r>
              <a:rPr spc="-5" dirty="0">
                <a:latin typeface="Times New Roman"/>
                <a:cs typeface="Times New Roman"/>
              </a:rPr>
              <a:t>continuous,</a:t>
            </a:r>
            <a:r>
              <a:rPr spc="10" dirty="0">
                <a:latin typeface="Times New Roman"/>
                <a:cs typeface="Times New Roman"/>
              </a:rPr>
              <a:t> </a:t>
            </a:r>
            <a:r>
              <a:rPr dirty="0">
                <a:latin typeface="Times New Roman"/>
                <a:cs typeface="Times New Roman"/>
              </a:rPr>
              <a:t>multi-agent</a:t>
            </a:r>
            <a:endParaRPr>
              <a:latin typeface="Times New Roman"/>
              <a:cs typeface="Times New Roman"/>
            </a:endParaRPr>
          </a:p>
        </p:txBody>
      </p:sp>
      <p:graphicFrame>
        <p:nvGraphicFramePr>
          <p:cNvPr id="6" name="object 6"/>
          <p:cNvGraphicFramePr>
            <a:graphicFrameLocks noGrp="1"/>
          </p:cNvGraphicFramePr>
          <p:nvPr/>
        </p:nvGraphicFramePr>
        <p:xfrm>
          <a:off x="1509804" y="1382803"/>
          <a:ext cx="9144000" cy="4191646"/>
        </p:xfrm>
        <a:graphic>
          <a:graphicData uri="http://schemas.openxmlformats.org/drawingml/2006/table">
            <a:tbl>
              <a:tblPr firstRow="1" bandRow="1">
                <a:tableStyleId>{2D5ABB26-0587-4C30-8999-92F81FD0307C}</a:tableStyleId>
              </a:tblPr>
              <a:tblGrid>
                <a:gridCol w="1308100">
                  <a:extLst>
                    <a:ext uri="{9D8B030D-6E8A-4147-A177-3AD203B41FA5}">
                      <a16:colId xmlns:a16="http://schemas.microsoft.com/office/drawing/2014/main" val="20000"/>
                    </a:ext>
                  </a:extLst>
                </a:gridCol>
                <a:gridCol w="1303020">
                  <a:extLst>
                    <a:ext uri="{9D8B030D-6E8A-4147-A177-3AD203B41FA5}">
                      <a16:colId xmlns:a16="http://schemas.microsoft.com/office/drawing/2014/main" val="20001"/>
                    </a:ext>
                  </a:extLst>
                </a:gridCol>
                <a:gridCol w="1308100">
                  <a:extLst>
                    <a:ext uri="{9D8B030D-6E8A-4147-A177-3AD203B41FA5}">
                      <a16:colId xmlns:a16="http://schemas.microsoft.com/office/drawing/2014/main" val="20002"/>
                    </a:ext>
                  </a:extLst>
                </a:gridCol>
                <a:gridCol w="1305560">
                  <a:extLst>
                    <a:ext uri="{9D8B030D-6E8A-4147-A177-3AD203B41FA5}">
                      <a16:colId xmlns:a16="http://schemas.microsoft.com/office/drawing/2014/main" val="20003"/>
                    </a:ext>
                  </a:extLst>
                </a:gridCol>
                <a:gridCol w="1308100">
                  <a:extLst>
                    <a:ext uri="{9D8B030D-6E8A-4147-A177-3AD203B41FA5}">
                      <a16:colId xmlns:a16="http://schemas.microsoft.com/office/drawing/2014/main" val="20004"/>
                    </a:ext>
                  </a:extLst>
                </a:gridCol>
                <a:gridCol w="1303020">
                  <a:extLst>
                    <a:ext uri="{9D8B030D-6E8A-4147-A177-3AD203B41FA5}">
                      <a16:colId xmlns:a16="http://schemas.microsoft.com/office/drawing/2014/main" val="20005"/>
                    </a:ext>
                  </a:extLst>
                </a:gridCol>
                <a:gridCol w="1308100">
                  <a:extLst>
                    <a:ext uri="{9D8B030D-6E8A-4147-A177-3AD203B41FA5}">
                      <a16:colId xmlns:a16="http://schemas.microsoft.com/office/drawing/2014/main" val="20006"/>
                    </a:ext>
                  </a:extLst>
                </a:gridCol>
              </a:tblGrid>
              <a:tr h="678179">
                <a:tc>
                  <a:txBody>
                    <a:bodyPr/>
                    <a:lstStyle/>
                    <a:p>
                      <a:pPr marL="90170" marR="414655">
                        <a:lnSpc>
                          <a:spcPts val="1430"/>
                        </a:lnSpc>
                        <a:spcBef>
                          <a:spcPts val="425"/>
                        </a:spcBef>
                      </a:pPr>
                      <a:r>
                        <a:rPr sz="1200" spc="-5" dirty="0">
                          <a:latin typeface="Times New Roman"/>
                          <a:cs typeface="Times New Roman"/>
                        </a:rPr>
                        <a:t>Task </a:t>
                      </a:r>
                      <a:r>
                        <a:rPr sz="1200" dirty="0">
                          <a:latin typeface="Times New Roman"/>
                          <a:cs typeface="Times New Roman"/>
                        </a:rPr>
                        <a:t> </a:t>
                      </a:r>
                      <a:r>
                        <a:rPr sz="1200" spc="-5" dirty="0">
                          <a:latin typeface="Times New Roman"/>
                          <a:cs typeface="Times New Roman"/>
                        </a:rPr>
                        <a:t>E</a:t>
                      </a:r>
                      <a:r>
                        <a:rPr sz="1200" dirty="0">
                          <a:latin typeface="Times New Roman"/>
                          <a:cs typeface="Times New Roman"/>
                        </a:rPr>
                        <a:t>nv</a:t>
                      </a:r>
                      <a:r>
                        <a:rPr sz="1200" spc="5" dirty="0">
                          <a:latin typeface="Times New Roman"/>
                          <a:cs typeface="Times New Roman"/>
                        </a:rPr>
                        <a:t>i</a:t>
                      </a:r>
                      <a:r>
                        <a:rPr sz="1200" spc="-10" dirty="0">
                          <a:latin typeface="Times New Roman"/>
                          <a:cs typeface="Times New Roman"/>
                        </a:rPr>
                        <a:t>r</a:t>
                      </a:r>
                      <a:r>
                        <a:rPr sz="1200" dirty="0">
                          <a:latin typeface="Times New Roman"/>
                          <a:cs typeface="Times New Roman"/>
                        </a:rPr>
                        <a:t>on</a:t>
                      </a:r>
                      <a:r>
                        <a:rPr sz="1200" spc="5" dirty="0">
                          <a:latin typeface="Times New Roman"/>
                          <a:cs typeface="Times New Roman"/>
                        </a:rPr>
                        <a:t>m</a:t>
                      </a:r>
                      <a:r>
                        <a:rPr sz="1200" spc="-5" dirty="0">
                          <a:latin typeface="Times New Roman"/>
                          <a:cs typeface="Times New Roman"/>
                        </a:rPr>
                        <a:t>e</a:t>
                      </a:r>
                      <a:r>
                        <a:rPr sz="1200" dirty="0">
                          <a:latin typeface="Times New Roman"/>
                          <a:cs typeface="Times New Roman"/>
                        </a:rPr>
                        <a:t>nt</a:t>
                      </a:r>
                      <a:endParaRPr sz="1200">
                        <a:latin typeface="Times New Roman"/>
                        <a:cs typeface="Times New Roman"/>
                      </a:endParaRPr>
                    </a:p>
                  </a:txBody>
                  <a:tcPr marL="0" marR="0" marT="53975"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89535">
                        <a:lnSpc>
                          <a:spcPct val="100000"/>
                        </a:lnSpc>
                        <a:spcBef>
                          <a:spcPts val="370"/>
                        </a:spcBef>
                      </a:pPr>
                      <a:r>
                        <a:rPr sz="1200" spc="-5" dirty="0">
                          <a:latin typeface="Times New Roman"/>
                          <a:cs typeface="Times New Roman"/>
                        </a:rPr>
                        <a:t>Observable</a:t>
                      </a:r>
                      <a:endParaRPr sz="1200">
                        <a:latin typeface="Times New Roman"/>
                        <a:cs typeface="Times New Roman"/>
                      </a:endParaRPr>
                    </a:p>
                  </a:txBody>
                  <a:tcPr marL="0" marR="0" marT="4699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89535">
                        <a:lnSpc>
                          <a:spcPct val="100000"/>
                        </a:lnSpc>
                        <a:spcBef>
                          <a:spcPts val="370"/>
                        </a:spcBef>
                      </a:pPr>
                      <a:r>
                        <a:rPr sz="1200" spc="-5" dirty="0">
                          <a:latin typeface="Times New Roman"/>
                          <a:cs typeface="Times New Roman"/>
                        </a:rPr>
                        <a:t>Deterministic</a:t>
                      </a:r>
                      <a:endParaRPr sz="1200">
                        <a:latin typeface="Times New Roman"/>
                        <a:cs typeface="Times New Roman"/>
                      </a:endParaRPr>
                    </a:p>
                  </a:txBody>
                  <a:tcPr marL="0" marR="0" marT="4699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89535">
                        <a:lnSpc>
                          <a:spcPct val="100000"/>
                        </a:lnSpc>
                        <a:spcBef>
                          <a:spcPts val="370"/>
                        </a:spcBef>
                      </a:pPr>
                      <a:r>
                        <a:rPr sz="1200" spc="-5" dirty="0">
                          <a:latin typeface="Times New Roman"/>
                          <a:cs typeface="Times New Roman"/>
                        </a:rPr>
                        <a:t>Episodic</a:t>
                      </a:r>
                      <a:endParaRPr sz="1200">
                        <a:latin typeface="Times New Roman"/>
                        <a:cs typeface="Times New Roman"/>
                      </a:endParaRPr>
                    </a:p>
                  </a:txBody>
                  <a:tcPr marL="0" marR="0" marT="4699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90170">
                        <a:lnSpc>
                          <a:spcPct val="100000"/>
                        </a:lnSpc>
                        <a:spcBef>
                          <a:spcPts val="370"/>
                        </a:spcBef>
                      </a:pPr>
                      <a:r>
                        <a:rPr sz="1200" spc="-5" dirty="0">
                          <a:latin typeface="Times New Roman"/>
                          <a:cs typeface="Times New Roman"/>
                        </a:rPr>
                        <a:t>Static</a:t>
                      </a:r>
                      <a:endParaRPr sz="1200">
                        <a:latin typeface="Times New Roman"/>
                        <a:cs typeface="Times New Roman"/>
                      </a:endParaRPr>
                    </a:p>
                  </a:txBody>
                  <a:tcPr marL="0" marR="0" marT="4699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90170">
                        <a:lnSpc>
                          <a:spcPct val="100000"/>
                        </a:lnSpc>
                        <a:spcBef>
                          <a:spcPts val="370"/>
                        </a:spcBef>
                      </a:pPr>
                      <a:r>
                        <a:rPr sz="1200" spc="-5" dirty="0">
                          <a:latin typeface="Times New Roman"/>
                          <a:cs typeface="Times New Roman"/>
                        </a:rPr>
                        <a:t>Discrete</a:t>
                      </a:r>
                      <a:endParaRPr sz="1200">
                        <a:latin typeface="Times New Roman"/>
                        <a:cs typeface="Times New Roman"/>
                      </a:endParaRPr>
                    </a:p>
                  </a:txBody>
                  <a:tcPr marL="0" marR="0" marT="4699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90170">
                        <a:lnSpc>
                          <a:spcPct val="100000"/>
                        </a:lnSpc>
                        <a:spcBef>
                          <a:spcPts val="370"/>
                        </a:spcBef>
                      </a:pPr>
                      <a:r>
                        <a:rPr sz="1200" spc="-5" dirty="0">
                          <a:latin typeface="Times New Roman"/>
                          <a:cs typeface="Times New Roman"/>
                        </a:rPr>
                        <a:t>Agents</a:t>
                      </a:r>
                      <a:endParaRPr sz="1200">
                        <a:latin typeface="Times New Roman"/>
                        <a:cs typeface="Times New Roman"/>
                      </a:endParaRPr>
                    </a:p>
                  </a:txBody>
                  <a:tcPr marL="0" marR="0" marT="4699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675640">
                <a:tc>
                  <a:txBody>
                    <a:bodyPr/>
                    <a:lstStyle/>
                    <a:p>
                      <a:pPr marL="90170">
                        <a:lnSpc>
                          <a:spcPct val="100000"/>
                        </a:lnSpc>
                        <a:spcBef>
                          <a:spcPts val="370"/>
                        </a:spcBef>
                      </a:pPr>
                      <a:r>
                        <a:rPr sz="1200" spc="-5" dirty="0">
                          <a:latin typeface="Times New Roman"/>
                          <a:cs typeface="Times New Roman"/>
                        </a:rPr>
                        <a:t>Crossword</a:t>
                      </a:r>
                      <a:r>
                        <a:rPr sz="1200" spc="-25" dirty="0">
                          <a:latin typeface="Times New Roman"/>
                          <a:cs typeface="Times New Roman"/>
                        </a:rPr>
                        <a:t> </a:t>
                      </a:r>
                      <a:r>
                        <a:rPr sz="1200" dirty="0">
                          <a:latin typeface="Times New Roman"/>
                          <a:cs typeface="Times New Roman"/>
                        </a:rPr>
                        <a:t>puzzle</a:t>
                      </a:r>
                      <a:endParaRPr sz="1200">
                        <a:latin typeface="Times New Roman"/>
                        <a:cs typeface="Times New Roman"/>
                      </a:endParaRPr>
                    </a:p>
                    <a:p>
                      <a:pPr marL="90170" marR="431165">
                        <a:lnSpc>
                          <a:spcPct val="100000"/>
                        </a:lnSpc>
                        <a:spcBef>
                          <a:spcPts val="290"/>
                        </a:spcBef>
                      </a:pPr>
                      <a:r>
                        <a:rPr sz="1200" spc="-5" dirty="0">
                          <a:latin typeface="Times New Roman"/>
                          <a:cs typeface="Times New Roman"/>
                        </a:rPr>
                        <a:t>Chess</a:t>
                      </a:r>
                      <a:r>
                        <a:rPr sz="1200" spc="-40" dirty="0">
                          <a:latin typeface="Times New Roman"/>
                          <a:cs typeface="Times New Roman"/>
                        </a:rPr>
                        <a:t> </a:t>
                      </a:r>
                      <a:r>
                        <a:rPr sz="1200" spc="-5" dirty="0">
                          <a:latin typeface="Times New Roman"/>
                          <a:cs typeface="Times New Roman"/>
                        </a:rPr>
                        <a:t>with</a:t>
                      </a:r>
                      <a:r>
                        <a:rPr sz="1200" spc="-35" dirty="0">
                          <a:latin typeface="Times New Roman"/>
                          <a:cs typeface="Times New Roman"/>
                        </a:rPr>
                        <a:t> </a:t>
                      </a:r>
                      <a:r>
                        <a:rPr sz="1200" dirty="0">
                          <a:latin typeface="Times New Roman"/>
                          <a:cs typeface="Times New Roman"/>
                        </a:rPr>
                        <a:t>a </a:t>
                      </a:r>
                      <a:r>
                        <a:rPr sz="1200" spc="-285" dirty="0">
                          <a:latin typeface="Times New Roman"/>
                          <a:cs typeface="Times New Roman"/>
                        </a:rPr>
                        <a:t> </a:t>
                      </a:r>
                      <a:r>
                        <a:rPr sz="1200" spc="-5" dirty="0">
                          <a:latin typeface="Times New Roman"/>
                          <a:cs typeface="Times New Roman"/>
                        </a:rPr>
                        <a:t>clock</a:t>
                      </a:r>
                      <a:endParaRPr sz="1200">
                        <a:latin typeface="Times New Roman"/>
                        <a:cs typeface="Times New Roman"/>
                      </a:endParaRPr>
                    </a:p>
                  </a:txBody>
                  <a:tcPr marL="0" marR="0" marT="4699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9535" marR="884555">
                        <a:lnSpc>
                          <a:spcPct val="120100"/>
                        </a:lnSpc>
                        <a:spcBef>
                          <a:spcPts val="80"/>
                        </a:spcBef>
                      </a:pPr>
                      <a:r>
                        <a:rPr sz="1200" spc="-10" dirty="0">
                          <a:latin typeface="Times New Roman"/>
                          <a:cs typeface="Times New Roman"/>
                        </a:rPr>
                        <a:t>F</a:t>
                      </a:r>
                      <a:r>
                        <a:rPr sz="1200" dirty="0">
                          <a:latin typeface="Times New Roman"/>
                          <a:cs typeface="Times New Roman"/>
                        </a:rPr>
                        <a:t>u</a:t>
                      </a:r>
                      <a:r>
                        <a:rPr sz="1200" spc="-5" dirty="0">
                          <a:latin typeface="Times New Roman"/>
                          <a:cs typeface="Times New Roman"/>
                        </a:rPr>
                        <a:t>l</a:t>
                      </a:r>
                      <a:r>
                        <a:rPr sz="1200" spc="5" dirty="0">
                          <a:latin typeface="Times New Roman"/>
                          <a:cs typeface="Times New Roman"/>
                        </a:rPr>
                        <a:t>l</a:t>
                      </a:r>
                      <a:r>
                        <a:rPr sz="1200" dirty="0">
                          <a:latin typeface="Times New Roman"/>
                          <a:cs typeface="Times New Roman"/>
                        </a:rPr>
                        <a:t>y  </a:t>
                      </a:r>
                      <a:r>
                        <a:rPr sz="1200" spc="-10" dirty="0">
                          <a:latin typeface="Times New Roman"/>
                          <a:cs typeface="Times New Roman"/>
                        </a:rPr>
                        <a:t>F</a:t>
                      </a:r>
                      <a:r>
                        <a:rPr sz="1200" dirty="0">
                          <a:latin typeface="Times New Roman"/>
                          <a:cs typeface="Times New Roman"/>
                        </a:rPr>
                        <a:t>u</a:t>
                      </a:r>
                      <a:r>
                        <a:rPr sz="1200" spc="-5" dirty="0">
                          <a:latin typeface="Times New Roman"/>
                          <a:cs typeface="Times New Roman"/>
                        </a:rPr>
                        <a:t>l</a:t>
                      </a:r>
                      <a:r>
                        <a:rPr sz="1200" spc="5" dirty="0">
                          <a:latin typeface="Times New Roman"/>
                          <a:cs typeface="Times New Roman"/>
                        </a:rPr>
                        <a:t>l</a:t>
                      </a:r>
                      <a:r>
                        <a:rPr sz="1200" dirty="0">
                          <a:latin typeface="Times New Roman"/>
                          <a:cs typeface="Times New Roman"/>
                        </a:rPr>
                        <a:t>y</a:t>
                      </a:r>
                      <a:endParaRPr sz="1200">
                        <a:latin typeface="Times New Roman"/>
                        <a:cs typeface="Times New Roman"/>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9535" marR="380365">
                        <a:lnSpc>
                          <a:spcPct val="120100"/>
                        </a:lnSpc>
                        <a:spcBef>
                          <a:spcPts val="80"/>
                        </a:spcBef>
                      </a:pPr>
                      <a:r>
                        <a:rPr sz="1200" spc="-10" dirty="0">
                          <a:latin typeface="Times New Roman"/>
                          <a:cs typeface="Times New Roman"/>
                        </a:rPr>
                        <a:t>D</a:t>
                      </a:r>
                      <a:r>
                        <a:rPr sz="1200" spc="-5" dirty="0">
                          <a:latin typeface="Times New Roman"/>
                          <a:cs typeface="Times New Roman"/>
                        </a:rPr>
                        <a:t>e</a:t>
                      </a:r>
                      <a:r>
                        <a:rPr sz="1200" spc="5" dirty="0">
                          <a:latin typeface="Times New Roman"/>
                          <a:cs typeface="Times New Roman"/>
                        </a:rPr>
                        <a:t>t</a:t>
                      </a:r>
                      <a:r>
                        <a:rPr sz="1200" spc="-5" dirty="0">
                          <a:latin typeface="Times New Roman"/>
                          <a:cs typeface="Times New Roman"/>
                        </a:rPr>
                        <a:t>e</a:t>
                      </a:r>
                      <a:r>
                        <a:rPr sz="1200" spc="-10" dirty="0">
                          <a:latin typeface="Times New Roman"/>
                          <a:cs typeface="Times New Roman"/>
                        </a:rPr>
                        <a:t>r</a:t>
                      </a:r>
                      <a:r>
                        <a:rPr sz="1200" spc="5" dirty="0">
                          <a:latin typeface="Times New Roman"/>
                          <a:cs typeface="Times New Roman"/>
                        </a:rPr>
                        <a:t>m</a:t>
                      </a:r>
                      <a:r>
                        <a:rPr sz="1200" spc="-5" dirty="0">
                          <a:latin typeface="Times New Roman"/>
                          <a:cs typeface="Times New Roman"/>
                        </a:rPr>
                        <a:t>i</a:t>
                      </a:r>
                      <a:r>
                        <a:rPr sz="1200" spc="10" dirty="0">
                          <a:latin typeface="Times New Roman"/>
                          <a:cs typeface="Times New Roman"/>
                        </a:rPr>
                        <a:t>n</a:t>
                      </a:r>
                      <a:r>
                        <a:rPr sz="1200" spc="-5" dirty="0">
                          <a:latin typeface="Times New Roman"/>
                          <a:cs typeface="Times New Roman"/>
                        </a:rPr>
                        <a:t>i</a:t>
                      </a:r>
                      <a:r>
                        <a:rPr sz="1200" dirty="0">
                          <a:latin typeface="Times New Roman"/>
                          <a:cs typeface="Times New Roman"/>
                        </a:rPr>
                        <a:t>s</a:t>
                      </a:r>
                      <a:r>
                        <a:rPr sz="1200" spc="-5" dirty="0">
                          <a:latin typeface="Times New Roman"/>
                          <a:cs typeface="Times New Roman"/>
                        </a:rPr>
                        <a:t>t</a:t>
                      </a:r>
                      <a:r>
                        <a:rPr sz="1200" spc="5" dirty="0">
                          <a:latin typeface="Times New Roman"/>
                          <a:cs typeface="Times New Roman"/>
                        </a:rPr>
                        <a:t>i</a:t>
                      </a:r>
                      <a:r>
                        <a:rPr sz="1200" dirty="0">
                          <a:latin typeface="Times New Roman"/>
                          <a:cs typeface="Times New Roman"/>
                        </a:rPr>
                        <a:t>c  </a:t>
                      </a:r>
                      <a:r>
                        <a:rPr sz="1200" spc="-5" dirty="0">
                          <a:latin typeface="Times New Roman"/>
                          <a:cs typeface="Times New Roman"/>
                        </a:rPr>
                        <a:t>Strategic</a:t>
                      </a:r>
                      <a:endParaRPr sz="1200">
                        <a:latin typeface="Times New Roman"/>
                        <a:cs typeface="Times New Roman"/>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9535" marR="564515">
                        <a:lnSpc>
                          <a:spcPct val="120100"/>
                        </a:lnSpc>
                        <a:spcBef>
                          <a:spcPts val="80"/>
                        </a:spcBef>
                      </a:pPr>
                      <a:r>
                        <a:rPr sz="1200" dirty="0">
                          <a:latin typeface="Times New Roman"/>
                          <a:cs typeface="Times New Roman"/>
                        </a:rPr>
                        <a:t>S</a:t>
                      </a:r>
                      <a:r>
                        <a:rPr sz="1200" spc="-5" dirty="0">
                          <a:latin typeface="Times New Roman"/>
                          <a:cs typeface="Times New Roman"/>
                        </a:rPr>
                        <a:t>e</a:t>
                      </a:r>
                      <a:r>
                        <a:rPr sz="1200" dirty="0">
                          <a:latin typeface="Times New Roman"/>
                          <a:cs typeface="Times New Roman"/>
                        </a:rPr>
                        <a:t>qu</a:t>
                      </a:r>
                      <a:r>
                        <a:rPr sz="1200" spc="-5" dirty="0">
                          <a:latin typeface="Times New Roman"/>
                          <a:cs typeface="Times New Roman"/>
                        </a:rPr>
                        <a:t>e</a:t>
                      </a:r>
                      <a:r>
                        <a:rPr sz="1200" dirty="0">
                          <a:latin typeface="Times New Roman"/>
                          <a:cs typeface="Times New Roman"/>
                        </a:rPr>
                        <a:t>n</a:t>
                      </a:r>
                      <a:r>
                        <a:rPr sz="1200" spc="-5" dirty="0">
                          <a:latin typeface="Times New Roman"/>
                          <a:cs typeface="Times New Roman"/>
                        </a:rPr>
                        <a:t>t</a:t>
                      </a:r>
                      <a:r>
                        <a:rPr sz="1200" spc="5" dirty="0">
                          <a:latin typeface="Times New Roman"/>
                          <a:cs typeface="Times New Roman"/>
                        </a:rPr>
                        <a:t>i</a:t>
                      </a:r>
                      <a:r>
                        <a:rPr sz="1200" spc="-5" dirty="0">
                          <a:latin typeface="Times New Roman"/>
                          <a:cs typeface="Times New Roman"/>
                        </a:rPr>
                        <a:t>a</a:t>
                      </a:r>
                      <a:r>
                        <a:rPr sz="1200" dirty="0">
                          <a:latin typeface="Times New Roman"/>
                          <a:cs typeface="Times New Roman"/>
                        </a:rPr>
                        <a:t>l  S</a:t>
                      </a:r>
                      <a:r>
                        <a:rPr sz="1200" spc="-5" dirty="0">
                          <a:latin typeface="Times New Roman"/>
                          <a:cs typeface="Times New Roman"/>
                        </a:rPr>
                        <a:t>e</a:t>
                      </a:r>
                      <a:r>
                        <a:rPr sz="1200" dirty="0">
                          <a:latin typeface="Times New Roman"/>
                          <a:cs typeface="Times New Roman"/>
                        </a:rPr>
                        <a:t>qu</a:t>
                      </a:r>
                      <a:r>
                        <a:rPr sz="1200" spc="-5" dirty="0">
                          <a:latin typeface="Times New Roman"/>
                          <a:cs typeface="Times New Roman"/>
                        </a:rPr>
                        <a:t>e</a:t>
                      </a:r>
                      <a:r>
                        <a:rPr sz="1200" dirty="0">
                          <a:latin typeface="Times New Roman"/>
                          <a:cs typeface="Times New Roman"/>
                        </a:rPr>
                        <a:t>n</a:t>
                      </a:r>
                      <a:r>
                        <a:rPr sz="1200" spc="-5" dirty="0">
                          <a:latin typeface="Times New Roman"/>
                          <a:cs typeface="Times New Roman"/>
                        </a:rPr>
                        <a:t>t</a:t>
                      </a:r>
                      <a:r>
                        <a:rPr sz="1200" spc="5" dirty="0">
                          <a:latin typeface="Times New Roman"/>
                          <a:cs typeface="Times New Roman"/>
                        </a:rPr>
                        <a:t>i</a:t>
                      </a:r>
                      <a:r>
                        <a:rPr sz="1200" spc="-5" dirty="0">
                          <a:latin typeface="Times New Roman"/>
                          <a:cs typeface="Times New Roman"/>
                        </a:rPr>
                        <a:t>a</a:t>
                      </a:r>
                      <a:r>
                        <a:rPr sz="1200" dirty="0">
                          <a:latin typeface="Times New Roman"/>
                          <a:cs typeface="Times New Roman"/>
                        </a:rPr>
                        <a:t>l</a:t>
                      </a:r>
                      <a:endParaRPr sz="1200">
                        <a:latin typeface="Times New Roman"/>
                        <a:cs typeface="Times New Roman"/>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170" marR="862965">
                        <a:lnSpc>
                          <a:spcPct val="120100"/>
                        </a:lnSpc>
                        <a:spcBef>
                          <a:spcPts val="80"/>
                        </a:spcBef>
                      </a:pPr>
                      <a:r>
                        <a:rPr sz="1200" dirty="0">
                          <a:latin typeface="Times New Roman"/>
                          <a:cs typeface="Times New Roman"/>
                        </a:rPr>
                        <a:t>S</a:t>
                      </a:r>
                      <a:r>
                        <a:rPr sz="1200" spc="-5" dirty="0">
                          <a:latin typeface="Times New Roman"/>
                          <a:cs typeface="Times New Roman"/>
                        </a:rPr>
                        <a:t>tat</a:t>
                      </a:r>
                      <a:r>
                        <a:rPr sz="1200" spc="5" dirty="0">
                          <a:latin typeface="Times New Roman"/>
                          <a:cs typeface="Times New Roman"/>
                        </a:rPr>
                        <a:t>i</a:t>
                      </a:r>
                      <a:r>
                        <a:rPr sz="1200" dirty="0">
                          <a:latin typeface="Times New Roman"/>
                          <a:cs typeface="Times New Roman"/>
                        </a:rPr>
                        <a:t>c  </a:t>
                      </a:r>
                      <a:r>
                        <a:rPr sz="1200" spc="-5" dirty="0">
                          <a:latin typeface="Times New Roman"/>
                          <a:cs typeface="Times New Roman"/>
                        </a:rPr>
                        <a:t>Semi</a:t>
                      </a:r>
                      <a:endParaRPr sz="1200">
                        <a:latin typeface="Times New Roman"/>
                        <a:cs typeface="Times New Roman"/>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170" marR="699135">
                        <a:lnSpc>
                          <a:spcPct val="120100"/>
                        </a:lnSpc>
                        <a:spcBef>
                          <a:spcPts val="80"/>
                        </a:spcBef>
                      </a:pPr>
                      <a:r>
                        <a:rPr sz="1200" spc="-10" dirty="0">
                          <a:latin typeface="Times New Roman"/>
                          <a:cs typeface="Times New Roman"/>
                        </a:rPr>
                        <a:t>D</a:t>
                      </a:r>
                      <a:r>
                        <a:rPr sz="1200" spc="-5" dirty="0">
                          <a:latin typeface="Times New Roman"/>
                          <a:cs typeface="Times New Roman"/>
                        </a:rPr>
                        <a:t>i</a:t>
                      </a:r>
                      <a:r>
                        <a:rPr sz="1200" dirty="0">
                          <a:latin typeface="Times New Roman"/>
                          <a:cs typeface="Times New Roman"/>
                        </a:rPr>
                        <a:t>s</a:t>
                      </a:r>
                      <a:r>
                        <a:rPr sz="1200" spc="-5" dirty="0">
                          <a:latin typeface="Times New Roman"/>
                          <a:cs typeface="Times New Roman"/>
                        </a:rPr>
                        <a:t>c</a:t>
                      </a:r>
                      <a:r>
                        <a:rPr sz="1200" dirty="0">
                          <a:latin typeface="Times New Roman"/>
                          <a:cs typeface="Times New Roman"/>
                        </a:rPr>
                        <a:t>r</a:t>
                      </a:r>
                      <a:r>
                        <a:rPr sz="1200" spc="-5" dirty="0">
                          <a:latin typeface="Times New Roman"/>
                          <a:cs typeface="Times New Roman"/>
                        </a:rPr>
                        <a:t>et</a:t>
                      </a:r>
                      <a:r>
                        <a:rPr sz="1200" dirty="0">
                          <a:latin typeface="Times New Roman"/>
                          <a:cs typeface="Times New Roman"/>
                        </a:rPr>
                        <a:t>e  </a:t>
                      </a:r>
                      <a:r>
                        <a:rPr sz="1200" spc="-10" dirty="0">
                          <a:latin typeface="Times New Roman"/>
                          <a:cs typeface="Times New Roman"/>
                        </a:rPr>
                        <a:t>D</a:t>
                      </a:r>
                      <a:r>
                        <a:rPr sz="1200" spc="-5" dirty="0">
                          <a:latin typeface="Times New Roman"/>
                          <a:cs typeface="Times New Roman"/>
                        </a:rPr>
                        <a:t>i</a:t>
                      </a:r>
                      <a:r>
                        <a:rPr sz="1200" dirty="0">
                          <a:latin typeface="Times New Roman"/>
                          <a:cs typeface="Times New Roman"/>
                        </a:rPr>
                        <a:t>s</a:t>
                      </a:r>
                      <a:r>
                        <a:rPr sz="1200" spc="-5" dirty="0">
                          <a:latin typeface="Times New Roman"/>
                          <a:cs typeface="Times New Roman"/>
                        </a:rPr>
                        <a:t>c</a:t>
                      </a:r>
                      <a:r>
                        <a:rPr sz="1200" dirty="0">
                          <a:latin typeface="Times New Roman"/>
                          <a:cs typeface="Times New Roman"/>
                        </a:rPr>
                        <a:t>r</a:t>
                      </a:r>
                      <a:r>
                        <a:rPr sz="1200" spc="-5" dirty="0">
                          <a:latin typeface="Times New Roman"/>
                          <a:cs typeface="Times New Roman"/>
                        </a:rPr>
                        <a:t>et</a:t>
                      </a:r>
                      <a:r>
                        <a:rPr sz="1200" dirty="0">
                          <a:latin typeface="Times New Roman"/>
                          <a:cs typeface="Times New Roman"/>
                        </a:rPr>
                        <a:t>e</a:t>
                      </a:r>
                      <a:endParaRPr sz="1200">
                        <a:latin typeface="Times New Roman"/>
                        <a:cs typeface="Times New Roman"/>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170" marR="821055">
                        <a:lnSpc>
                          <a:spcPct val="120100"/>
                        </a:lnSpc>
                        <a:spcBef>
                          <a:spcPts val="80"/>
                        </a:spcBef>
                      </a:pPr>
                      <a:r>
                        <a:rPr sz="1200" dirty="0">
                          <a:latin typeface="Times New Roman"/>
                          <a:cs typeface="Times New Roman"/>
                        </a:rPr>
                        <a:t>S</a:t>
                      </a:r>
                      <a:r>
                        <a:rPr sz="1200" spc="5" dirty="0">
                          <a:latin typeface="Times New Roman"/>
                          <a:cs typeface="Times New Roman"/>
                        </a:rPr>
                        <a:t>i</a:t>
                      </a:r>
                      <a:r>
                        <a:rPr sz="1200" dirty="0">
                          <a:latin typeface="Times New Roman"/>
                          <a:cs typeface="Times New Roman"/>
                        </a:rPr>
                        <a:t>n</a:t>
                      </a:r>
                      <a:r>
                        <a:rPr sz="1200" spc="-20" dirty="0">
                          <a:latin typeface="Times New Roman"/>
                          <a:cs typeface="Times New Roman"/>
                        </a:rPr>
                        <a:t>g</a:t>
                      </a:r>
                      <a:r>
                        <a:rPr sz="1200" spc="5" dirty="0">
                          <a:latin typeface="Times New Roman"/>
                          <a:cs typeface="Times New Roman"/>
                        </a:rPr>
                        <a:t>l</a:t>
                      </a:r>
                      <a:r>
                        <a:rPr sz="1200" dirty="0">
                          <a:latin typeface="Times New Roman"/>
                          <a:cs typeface="Times New Roman"/>
                        </a:rPr>
                        <a:t>e  Multi</a:t>
                      </a:r>
                      <a:endParaRPr sz="1200">
                        <a:latin typeface="Times New Roman"/>
                        <a:cs typeface="Times New Roman"/>
                      </a:endParaRPr>
                    </a:p>
                  </a:txBody>
                  <a:tcPr marL="0" marR="0" marT="1016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678179">
                <a:tc>
                  <a:txBody>
                    <a:bodyPr/>
                    <a:lstStyle/>
                    <a:p>
                      <a:pPr marL="90170" marR="368935">
                        <a:lnSpc>
                          <a:spcPct val="120100"/>
                        </a:lnSpc>
                        <a:spcBef>
                          <a:spcPts val="80"/>
                        </a:spcBef>
                      </a:pPr>
                      <a:r>
                        <a:rPr sz="1200" spc="-5" dirty="0">
                          <a:latin typeface="Times New Roman"/>
                          <a:cs typeface="Times New Roman"/>
                        </a:rPr>
                        <a:t>Poker </a:t>
                      </a:r>
                      <a:r>
                        <a:rPr sz="1200" dirty="0">
                          <a:latin typeface="Times New Roman"/>
                          <a:cs typeface="Times New Roman"/>
                        </a:rPr>
                        <a:t> </a:t>
                      </a:r>
                      <a:r>
                        <a:rPr sz="1200" spc="-15" dirty="0">
                          <a:latin typeface="Times New Roman"/>
                          <a:cs typeface="Times New Roman"/>
                        </a:rPr>
                        <a:t>B</a:t>
                      </a:r>
                      <a:r>
                        <a:rPr sz="1200" spc="-5" dirty="0">
                          <a:latin typeface="Times New Roman"/>
                          <a:cs typeface="Times New Roman"/>
                        </a:rPr>
                        <a:t>ac</a:t>
                      </a:r>
                      <a:r>
                        <a:rPr sz="1200" dirty="0">
                          <a:latin typeface="Times New Roman"/>
                          <a:cs typeface="Times New Roman"/>
                        </a:rPr>
                        <a:t>k</a:t>
                      </a:r>
                      <a:r>
                        <a:rPr sz="1200" spc="-20" dirty="0">
                          <a:latin typeface="Times New Roman"/>
                          <a:cs typeface="Times New Roman"/>
                        </a:rPr>
                        <a:t>g</a:t>
                      </a:r>
                      <a:r>
                        <a:rPr sz="1200" spc="-5" dirty="0">
                          <a:latin typeface="Times New Roman"/>
                          <a:cs typeface="Times New Roman"/>
                        </a:rPr>
                        <a:t>a</a:t>
                      </a:r>
                      <a:r>
                        <a:rPr sz="1200" spc="5" dirty="0">
                          <a:latin typeface="Times New Roman"/>
                          <a:cs typeface="Times New Roman"/>
                        </a:rPr>
                        <a:t>mm</a:t>
                      </a:r>
                      <a:r>
                        <a:rPr sz="1200" spc="-10" dirty="0">
                          <a:latin typeface="Times New Roman"/>
                          <a:cs typeface="Times New Roman"/>
                        </a:rPr>
                        <a:t>o</a:t>
                      </a:r>
                      <a:r>
                        <a:rPr sz="1200" dirty="0">
                          <a:latin typeface="Times New Roman"/>
                          <a:cs typeface="Times New Roman"/>
                        </a:rPr>
                        <a:t>n</a:t>
                      </a:r>
                      <a:endParaRPr sz="1200">
                        <a:latin typeface="Times New Roman"/>
                        <a:cs typeface="Times New Roman"/>
                      </a:endParaRPr>
                    </a:p>
                  </a:txBody>
                  <a:tcPr marL="0" marR="0" marT="1016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9535" marR="688975">
                        <a:lnSpc>
                          <a:spcPct val="120100"/>
                        </a:lnSpc>
                        <a:spcBef>
                          <a:spcPts val="80"/>
                        </a:spcBef>
                      </a:pPr>
                      <a:r>
                        <a:rPr sz="1200" dirty="0">
                          <a:latin typeface="Times New Roman"/>
                          <a:cs typeface="Times New Roman"/>
                        </a:rPr>
                        <a:t>P</a:t>
                      </a:r>
                      <a:r>
                        <a:rPr sz="1200" spc="-5" dirty="0">
                          <a:latin typeface="Times New Roman"/>
                          <a:cs typeface="Times New Roman"/>
                        </a:rPr>
                        <a:t>a</a:t>
                      </a:r>
                      <a:r>
                        <a:rPr sz="1200" dirty="0">
                          <a:latin typeface="Times New Roman"/>
                          <a:cs typeface="Times New Roman"/>
                        </a:rPr>
                        <a:t>r</a:t>
                      </a:r>
                      <a:r>
                        <a:rPr sz="1200" spc="-5" dirty="0">
                          <a:latin typeface="Times New Roman"/>
                          <a:cs typeface="Times New Roman"/>
                        </a:rPr>
                        <a:t>t</a:t>
                      </a:r>
                      <a:r>
                        <a:rPr sz="1200" spc="5" dirty="0">
                          <a:latin typeface="Times New Roman"/>
                          <a:cs typeface="Times New Roman"/>
                        </a:rPr>
                        <a:t>i</a:t>
                      </a:r>
                      <a:r>
                        <a:rPr sz="1200" spc="-15" dirty="0">
                          <a:latin typeface="Times New Roman"/>
                          <a:cs typeface="Times New Roman"/>
                        </a:rPr>
                        <a:t>a</a:t>
                      </a:r>
                      <a:r>
                        <a:rPr sz="1200" spc="5" dirty="0">
                          <a:latin typeface="Times New Roman"/>
                          <a:cs typeface="Times New Roman"/>
                        </a:rPr>
                        <a:t>ll</a:t>
                      </a:r>
                      <a:r>
                        <a:rPr sz="1200" dirty="0">
                          <a:latin typeface="Times New Roman"/>
                          <a:cs typeface="Times New Roman"/>
                        </a:rPr>
                        <a:t>y  </a:t>
                      </a:r>
                      <a:r>
                        <a:rPr sz="1200" spc="-5" dirty="0">
                          <a:latin typeface="Times New Roman"/>
                          <a:cs typeface="Times New Roman"/>
                        </a:rPr>
                        <a:t>Fully</a:t>
                      </a:r>
                      <a:endParaRPr sz="1200">
                        <a:latin typeface="Times New Roman"/>
                        <a:cs typeface="Times New Roman"/>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9535" marR="582295">
                        <a:lnSpc>
                          <a:spcPct val="120100"/>
                        </a:lnSpc>
                        <a:spcBef>
                          <a:spcPts val="80"/>
                        </a:spcBef>
                      </a:pPr>
                      <a:r>
                        <a:rPr sz="1200" dirty="0">
                          <a:latin typeface="Times New Roman"/>
                          <a:cs typeface="Times New Roman"/>
                        </a:rPr>
                        <a:t>S</a:t>
                      </a:r>
                      <a:r>
                        <a:rPr sz="1200" spc="5" dirty="0">
                          <a:latin typeface="Times New Roman"/>
                          <a:cs typeface="Times New Roman"/>
                        </a:rPr>
                        <a:t>t</a:t>
                      </a:r>
                      <a:r>
                        <a:rPr sz="1200" dirty="0">
                          <a:latin typeface="Times New Roman"/>
                          <a:cs typeface="Times New Roman"/>
                        </a:rPr>
                        <a:t>o</a:t>
                      </a:r>
                      <a:r>
                        <a:rPr sz="1200" spc="-5" dirty="0">
                          <a:latin typeface="Times New Roman"/>
                          <a:cs typeface="Times New Roman"/>
                        </a:rPr>
                        <a:t>c</a:t>
                      </a:r>
                      <a:r>
                        <a:rPr sz="1200" dirty="0">
                          <a:latin typeface="Times New Roman"/>
                          <a:cs typeface="Times New Roman"/>
                        </a:rPr>
                        <a:t>h</a:t>
                      </a:r>
                      <a:r>
                        <a:rPr sz="1200" spc="-15" dirty="0">
                          <a:latin typeface="Times New Roman"/>
                          <a:cs typeface="Times New Roman"/>
                        </a:rPr>
                        <a:t>a</a:t>
                      </a:r>
                      <a:r>
                        <a:rPr sz="1200" dirty="0">
                          <a:latin typeface="Times New Roman"/>
                          <a:cs typeface="Times New Roman"/>
                        </a:rPr>
                        <a:t>s</a:t>
                      </a:r>
                      <a:r>
                        <a:rPr sz="1200" spc="5" dirty="0">
                          <a:latin typeface="Times New Roman"/>
                          <a:cs typeface="Times New Roman"/>
                        </a:rPr>
                        <a:t>ti</a:t>
                      </a:r>
                      <a:r>
                        <a:rPr sz="1200" dirty="0">
                          <a:latin typeface="Times New Roman"/>
                          <a:cs typeface="Times New Roman"/>
                        </a:rPr>
                        <a:t>c  S</a:t>
                      </a:r>
                      <a:r>
                        <a:rPr sz="1200" spc="5" dirty="0">
                          <a:latin typeface="Times New Roman"/>
                          <a:cs typeface="Times New Roman"/>
                        </a:rPr>
                        <a:t>t</a:t>
                      </a:r>
                      <a:r>
                        <a:rPr sz="1200" dirty="0">
                          <a:latin typeface="Times New Roman"/>
                          <a:cs typeface="Times New Roman"/>
                        </a:rPr>
                        <a:t>o</a:t>
                      </a:r>
                      <a:r>
                        <a:rPr sz="1200" spc="-5" dirty="0">
                          <a:latin typeface="Times New Roman"/>
                          <a:cs typeface="Times New Roman"/>
                        </a:rPr>
                        <a:t>c</a:t>
                      </a:r>
                      <a:r>
                        <a:rPr sz="1200" dirty="0">
                          <a:latin typeface="Times New Roman"/>
                          <a:cs typeface="Times New Roman"/>
                        </a:rPr>
                        <a:t>h</a:t>
                      </a:r>
                      <a:r>
                        <a:rPr sz="1200" spc="-15" dirty="0">
                          <a:latin typeface="Times New Roman"/>
                          <a:cs typeface="Times New Roman"/>
                        </a:rPr>
                        <a:t>a</a:t>
                      </a:r>
                      <a:r>
                        <a:rPr sz="1200" dirty="0">
                          <a:latin typeface="Times New Roman"/>
                          <a:cs typeface="Times New Roman"/>
                        </a:rPr>
                        <a:t>s</a:t>
                      </a:r>
                      <a:r>
                        <a:rPr sz="1200" spc="5" dirty="0">
                          <a:latin typeface="Times New Roman"/>
                          <a:cs typeface="Times New Roman"/>
                        </a:rPr>
                        <a:t>ti</a:t>
                      </a:r>
                      <a:r>
                        <a:rPr sz="1200" dirty="0">
                          <a:latin typeface="Times New Roman"/>
                          <a:cs typeface="Times New Roman"/>
                        </a:rPr>
                        <a:t>c</a:t>
                      </a:r>
                      <a:endParaRPr sz="1200">
                        <a:latin typeface="Times New Roman"/>
                        <a:cs typeface="Times New Roman"/>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9535" marR="564515">
                        <a:lnSpc>
                          <a:spcPct val="120100"/>
                        </a:lnSpc>
                        <a:spcBef>
                          <a:spcPts val="80"/>
                        </a:spcBef>
                      </a:pPr>
                      <a:r>
                        <a:rPr sz="1200" dirty="0">
                          <a:latin typeface="Times New Roman"/>
                          <a:cs typeface="Times New Roman"/>
                        </a:rPr>
                        <a:t>S</a:t>
                      </a:r>
                      <a:r>
                        <a:rPr sz="1200" spc="-5" dirty="0">
                          <a:latin typeface="Times New Roman"/>
                          <a:cs typeface="Times New Roman"/>
                        </a:rPr>
                        <a:t>e</a:t>
                      </a:r>
                      <a:r>
                        <a:rPr sz="1200" dirty="0">
                          <a:latin typeface="Times New Roman"/>
                          <a:cs typeface="Times New Roman"/>
                        </a:rPr>
                        <a:t>qu</a:t>
                      </a:r>
                      <a:r>
                        <a:rPr sz="1200" spc="-5" dirty="0">
                          <a:latin typeface="Times New Roman"/>
                          <a:cs typeface="Times New Roman"/>
                        </a:rPr>
                        <a:t>e</a:t>
                      </a:r>
                      <a:r>
                        <a:rPr sz="1200" dirty="0">
                          <a:latin typeface="Times New Roman"/>
                          <a:cs typeface="Times New Roman"/>
                        </a:rPr>
                        <a:t>n</a:t>
                      </a:r>
                      <a:r>
                        <a:rPr sz="1200" spc="-5" dirty="0">
                          <a:latin typeface="Times New Roman"/>
                          <a:cs typeface="Times New Roman"/>
                        </a:rPr>
                        <a:t>t</a:t>
                      </a:r>
                      <a:r>
                        <a:rPr sz="1200" spc="5" dirty="0">
                          <a:latin typeface="Times New Roman"/>
                          <a:cs typeface="Times New Roman"/>
                        </a:rPr>
                        <a:t>i</a:t>
                      </a:r>
                      <a:r>
                        <a:rPr sz="1200" spc="-5" dirty="0">
                          <a:latin typeface="Times New Roman"/>
                          <a:cs typeface="Times New Roman"/>
                        </a:rPr>
                        <a:t>a</a:t>
                      </a:r>
                      <a:r>
                        <a:rPr sz="1200" dirty="0">
                          <a:latin typeface="Times New Roman"/>
                          <a:cs typeface="Times New Roman"/>
                        </a:rPr>
                        <a:t>l  S</a:t>
                      </a:r>
                      <a:r>
                        <a:rPr sz="1200" spc="-5" dirty="0">
                          <a:latin typeface="Times New Roman"/>
                          <a:cs typeface="Times New Roman"/>
                        </a:rPr>
                        <a:t>e</a:t>
                      </a:r>
                      <a:r>
                        <a:rPr sz="1200" dirty="0">
                          <a:latin typeface="Times New Roman"/>
                          <a:cs typeface="Times New Roman"/>
                        </a:rPr>
                        <a:t>qu</a:t>
                      </a:r>
                      <a:r>
                        <a:rPr sz="1200" spc="-5" dirty="0">
                          <a:latin typeface="Times New Roman"/>
                          <a:cs typeface="Times New Roman"/>
                        </a:rPr>
                        <a:t>e</a:t>
                      </a:r>
                      <a:r>
                        <a:rPr sz="1200" dirty="0">
                          <a:latin typeface="Times New Roman"/>
                          <a:cs typeface="Times New Roman"/>
                        </a:rPr>
                        <a:t>n</a:t>
                      </a:r>
                      <a:r>
                        <a:rPr sz="1200" spc="-5" dirty="0">
                          <a:latin typeface="Times New Roman"/>
                          <a:cs typeface="Times New Roman"/>
                        </a:rPr>
                        <a:t>t</a:t>
                      </a:r>
                      <a:r>
                        <a:rPr sz="1200" spc="5" dirty="0">
                          <a:latin typeface="Times New Roman"/>
                          <a:cs typeface="Times New Roman"/>
                        </a:rPr>
                        <a:t>i</a:t>
                      </a:r>
                      <a:r>
                        <a:rPr sz="1200" spc="-5" dirty="0">
                          <a:latin typeface="Times New Roman"/>
                          <a:cs typeface="Times New Roman"/>
                        </a:rPr>
                        <a:t>a</a:t>
                      </a:r>
                      <a:r>
                        <a:rPr sz="1200" dirty="0">
                          <a:latin typeface="Times New Roman"/>
                          <a:cs typeface="Times New Roman"/>
                        </a:rPr>
                        <a:t>l</a:t>
                      </a:r>
                      <a:endParaRPr sz="1200">
                        <a:latin typeface="Times New Roman"/>
                        <a:cs typeface="Times New Roman"/>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170" marR="862965">
                        <a:lnSpc>
                          <a:spcPct val="120100"/>
                        </a:lnSpc>
                        <a:spcBef>
                          <a:spcPts val="80"/>
                        </a:spcBef>
                      </a:pPr>
                      <a:r>
                        <a:rPr sz="1200" dirty="0">
                          <a:latin typeface="Times New Roman"/>
                          <a:cs typeface="Times New Roman"/>
                        </a:rPr>
                        <a:t>S</a:t>
                      </a:r>
                      <a:r>
                        <a:rPr sz="1200" spc="-5" dirty="0">
                          <a:latin typeface="Times New Roman"/>
                          <a:cs typeface="Times New Roman"/>
                        </a:rPr>
                        <a:t>tat</a:t>
                      </a:r>
                      <a:r>
                        <a:rPr sz="1200" spc="5" dirty="0">
                          <a:latin typeface="Times New Roman"/>
                          <a:cs typeface="Times New Roman"/>
                        </a:rPr>
                        <a:t>i</a:t>
                      </a:r>
                      <a:r>
                        <a:rPr sz="1200" dirty="0">
                          <a:latin typeface="Times New Roman"/>
                          <a:cs typeface="Times New Roman"/>
                        </a:rPr>
                        <a:t>c  S</a:t>
                      </a:r>
                      <a:r>
                        <a:rPr sz="1200" spc="-5" dirty="0">
                          <a:latin typeface="Times New Roman"/>
                          <a:cs typeface="Times New Roman"/>
                        </a:rPr>
                        <a:t>tat</a:t>
                      </a:r>
                      <a:r>
                        <a:rPr sz="1200" spc="5" dirty="0">
                          <a:latin typeface="Times New Roman"/>
                          <a:cs typeface="Times New Roman"/>
                        </a:rPr>
                        <a:t>i</a:t>
                      </a:r>
                      <a:r>
                        <a:rPr sz="1200" dirty="0">
                          <a:latin typeface="Times New Roman"/>
                          <a:cs typeface="Times New Roman"/>
                        </a:rPr>
                        <a:t>c</a:t>
                      </a:r>
                      <a:endParaRPr sz="1200">
                        <a:latin typeface="Times New Roman"/>
                        <a:cs typeface="Times New Roman"/>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170" marR="699135">
                        <a:lnSpc>
                          <a:spcPct val="120100"/>
                        </a:lnSpc>
                        <a:spcBef>
                          <a:spcPts val="80"/>
                        </a:spcBef>
                      </a:pPr>
                      <a:r>
                        <a:rPr sz="1200" spc="-10" dirty="0">
                          <a:latin typeface="Times New Roman"/>
                          <a:cs typeface="Times New Roman"/>
                        </a:rPr>
                        <a:t>D</a:t>
                      </a:r>
                      <a:r>
                        <a:rPr sz="1200" spc="-5" dirty="0">
                          <a:latin typeface="Times New Roman"/>
                          <a:cs typeface="Times New Roman"/>
                        </a:rPr>
                        <a:t>i</a:t>
                      </a:r>
                      <a:r>
                        <a:rPr sz="1200" dirty="0">
                          <a:latin typeface="Times New Roman"/>
                          <a:cs typeface="Times New Roman"/>
                        </a:rPr>
                        <a:t>s</a:t>
                      </a:r>
                      <a:r>
                        <a:rPr sz="1200" spc="-5" dirty="0">
                          <a:latin typeface="Times New Roman"/>
                          <a:cs typeface="Times New Roman"/>
                        </a:rPr>
                        <a:t>c</a:t>
                      </a:r>
                      <a:r>
                        <a:rPr sz="1200" dirty="0">
                          <a:latin typeface="Times New Roman"/>
                          <a:cs typeface="Times New Roman"/>
                        </a:rPr>
                        <a:t>r</a:t>
                      </a:r>
                      <a:r>
                        <a:rPr sz="1200" spc="-5" dirty="0">
                          <a:latin typeface="Times New Roman"/>
                          <a:cs typeface="Times New Roman"/>
                        </a:rPr>
                        <a:t>et</a:t>
                      </a:r>
                      <a:r>
                        <a:rPr sz="1200" dirty="0">
                          <a:latin typeface="Times New Roman"/>
                          <a:cs typeface="Times New Roman"/>
                        </a:rPr>
                        <a:t>e  </a:t>
                      </a:r>
                      <a:r>
                        <a:rPr sz="1200" spc="-10" dirty="0">
                          <a:latin typeface="Times New Roman"/>
                          <a:cs typeface="Times New Roman"/>
                        </a:rPr>
                        <a:t>D</a:t>
                      </a:r>
                      <a:r>
                        <a:rPr sz="1200" spc="-5" dirty="0">
                          <a:latin typeface="Times New Roman"/>
                          <a:cs typeface="Times New Roman"/>
                        </a:rPr>
                        <a:t>i</a:t>
                      </a:r>
                      <a:r>
                        <a:rPr sz="1200" dirty="0">
                          <a:latin typeface="Times New Roman"/>
                          <a:cs typeface="Times New Roman"/>
                        </a:rPr>
                        <a:t>s</a:t>
                      </a:r>
                      <a:r>
                        <a:rPr sz="1200" spc="-5" dirty="0">
                          <a:latin typeface="Times New Roman"/>
                          <a:cs typeface="Times New Roman"/>
                        </a:rPr>
                        <a:t>c</a:t>
                      </a:r>
                      <a:r>
                        <a:rPr sz="1200" dirty="0">
                          <a:latin typeface="Times New Roman"/>
                          <a:cs typeface="Times New Roman"/>
                        </a:rPr>
                        <a:t>r</a:t>
                      </a:r>
                      <a:r>
                        <a:rPr sz="1200" spc="-5" dirty="0">
                          <a:latin typeface="Times New Roman"/>
                          <a:cs typeface="Times New Roman"/>
                        </a:rPr>
                        <a:t>et</a:t>
                      </a:r>
                      <a:r>
                        <a:rPr sz="1200" dirty="0">
                          <a:latin typeface="Times New Roman"/>
                          <a:cs typeface="Times New Roman"/>
                        </a:rPr>
                        <a:t>e</a:t>
                      </a:r>
                      <a:endParaRPr sz="1200">
                        <a:latin typeface="Times New Roman"/>
                        <a:cs typeface="Times New Roman"/>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170" marR="870585">
                        <a:lnSpc>
                          <a:spcPct val="120100"/>
                        </a:lnSpc>
                        <a:spcBef>
                          <a:spcPts val="80"/>
                        </a:spcBef>
                      </a:pPr>
                      <a:r>
                        <a:rPr sz="1200" dirty="0">
                          <a:latin typeface="Times New Roman"/>
                          <a:cs typeface="Times New Roman"/>
                        </a:rPr>
                        <a:t>Mu</a:t>
                      </a:r>
                      <a:r>
                        <a:rPr sz="1200" spc="-5" dirty="0">
                          <a:latin typeface="Times New Roman"/>
                          <a:cs typeface="Times New Roman"/>
                        </a:rPr>
                        <a:t>l</a:t>
                      </a:r>
                      <a:r>
                        <a:rPr sz="1200" spc="5" dirty="0">
                          <a:latin typeface="Times New Roman"/>
                          <a:cs typeface="Times New Roman"/>
                        </a:rPr>
                        <a:t>t</a:t>
                      </a:r>
                      <a:r>
                        <a:rPr sz="1200" dirty="0">
                          <a:latin typeface="Times New Roman"/>
                          <a:cs typeface="Times New Roman"/>
                        </a:rPr>
                        <a:t>i  Mu</a:t>
                      </a:r>
                      <a:r>
                        <a:rPr sz="1200" spc="-5" dirty="0">
                          <a:latin typeface="Times New Roman"/>
                          <a:cs typeface="Times New Roman"/>
                        </a:rPr>
                        <a:t>l</a:t>
                      </a:r>
                      <a:r>
                        <a:rPr sz="1200" spc="5" dirty="0">
                          <a:latin typeface="Times New Roman"/>
                          <a:cs typeface="Times New Roman"/>
                        </a:rPr>
                        <a:t>t</a:t>
                      </a:r>
                      <a:r>
                        <a:rPr sz="1200" dirty="0">
                          <a:latin typeface="Times New Roman"/>
                          <a:cs typeface="Times New Roman"/>
                        </a:rPr>
                        <a:t>i</a:t>
                      </a:r>
                      <a:endParaRPr sz="1200">
                        <a:latin typeface="Times New Roman"/>
                        <a:cs typeface="Times New Roman"/>
                      </a:endParaRPr>
                    </a:p>
                  </a:txBody>
                  <a:tcPr marL="0" marR="0" marT="1016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678180">
                <a:tc>
                  <a:txBody>
                    <a:bodyPr/>
                    <a:lstStyle/>
                    <a:p>
                      <a:pPr marL="90170">
                        <a:lnSpc>
                          <a:spcPct val="100000"/>
                        </a:lnSpc>
                        <a:spcBef>
                          <a:spcPts val="360"/>
                        </a:spcBef>
                      </a:pPr>
                      <a:r>
                        <a:rPr sz="1200" dirty="0">
                          <a:latin typeface="Times New Roman"/>
                          <a:cs typeface="Times New Roman"/>
                        </a:rPr>
                        <a:t>Taxi</a:t>
                      </a:r>
                      <a:r>
                        <a:rPr sz="1200" spc="-40" dirty="0">
                          <a:latin typeface="Times New Roman"/>
                          <a:cs typeface="Times New Roman"/>
                        </a:rPr>
                        <a:t> </a:t>
                      </a:r>
                      <a:r>
                        <a:rPr sz="1200" dirty="0">
                          <a:latin typeface="Times New Roman"/>
                          <a:cs typeface="Times New Roman"/>
                        </a:rPr>
                        <a:t>driving</a:t>
                      </a:r>
                      <a:endParaRPr sz="1200">
                        <a:latin typeface="Times New Roman"/>
                        <a:cs typeface="Times New Roman"/>
                      </a:endParaRPr>
                    </a:p>
                    <a:p>
                      <a:pPr marL="90170" marR="601980">
                        <a:lnSpc>
                          <a:spcPct val="100000"/>
                        </a:lnSpc>
                        <a:spcBef>
                          <a:spcPts val="300"/>
                        </a:spcBef>
                      </a:pPr>
                      <a:r>
                        <a:rPr sz="1200" spc="-5" dirty="0">
                          <a:latin typeface="Times New Roman"/>
                          <a:cs typeface="Times New Roman"/>
                        </a:rPr>
                        <a:t>Medical </a:t>
                      </a:r>
                      <a:r>
                        <a:rPr sz="1200" dirty="0">
                          <a:latin typeface="Times New Roman"/>
                          <a:cs typeface="Times New Roman"/>
                        </a:rPr>
                        <a:t> </a:t>
                      </a:r>
                      <a:r>
                        <a:rPr sz="1200" spc="-10" dirty="0">
                          <a:latin typeface="Times New Roman"/>
                          <a:cs typeface="Times New Roman"/>
                        </a:rPr>
                        <a:t>D</a:t>
                      </a:r>
                      <a:r>
                        <a:rPr sz="1200" spc="5" dirty="0">
                          <a:latin typeface="Times New Roman"/>
                          <a:cs typeface="Times New Roman"/>
                        </a:rPr>
                        <a:t>i</a:t>
                      </a:r>
                      <a:r>
                        <a:rPr sz="1200" spc="-5" dirty="0">
                          <a:latin typeface="Times New Roman"/>
                          <a:cs typeface="Times New Roman"/>
                        </a:rPr>
                        <a:t>a</a:t>
                      </a:r>
                      <a:r>
                        <a:rPr sz="1200" spc="-20" dirty="0">
                          <a:latin typeface="Times New Roman"/>
                          <a:cs typeface="Times New Roman"/>
                        </a:rPr>
                        <a:t>g</a:t>
                      </a:r>
                      <a:r>
                        <a:rPr sz="1200" spc="10" dirty="0">
                          <a:latin typeface="Times New Roman"/>
                          <a:cs typeface="Times New Roman"/>
                        </a:rPr>
                        <a:t>n</a:t>
                      </a:r>
                      <a:r>
                        <a:rPr sz="1200" spc="-10" dirty="0">
                          <a:latin typeface="Times New Roman"/>
                          <a:cs typeface="Times New Roman"/>
                        </a:rPr>
                        <a:t>o</a:t>
                      </a:r>
                      <a:r>
                        <a:rPr sz="1200" dirty="0">
                          <a:latin typeface="Times New Roman"/>
                          <a:cs typeface="Times New Roman"/>
                        </a:rPr>
                        <a:t>s</a:t>
                      </a:r>
                      <a:r>
                        <a:rPr sz="1200" spc="5" dirty="0">
                          <a:latin typeface="Times New Roman"/>
                          <a:cs typeface="Times New Roman"/>
                        </a:rPr>
                        <a:t>i</a:t>
                      </a:r>
                      <a:r>
                        <a:rPr sz="1200" dirty="0">
                          <a:latin typeface="Times New Roman"/>
                          <a:cs typeface="Times New Roman"/>
                        </a:rPr>
                        <a:t>s</a:t>
                      </a:r>
                      <a:endParaRPr sz="1200">
                        <a:latin typeface="Times New Roman"/>
                        <a:cs typeface="Times New Roman"/>
                      </a:endParaRPr>
                    </a:p>
                  </a:txBody>
                  <a:tcPr marL="0" marR="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9535" marR="688975">
                        <a:lnSpc>
                          <a:spcPct val="120800"/>
                        </a:lnSpc>
                        <a:spcBef>
                          <a:spcPts val="60"/>
                        </a:spcBef>
                      </a:pPr>
                      <a:r>
                        <a:rPr sz="1200" dirty="0">
                          <a:latin typeface="Times New Roman"/>
                          <a:cs typeface="Times New Roman"/>
                        </a:rPr>
                        <a:t>P</a:t>
                      </a:r>
                      <a:r>
                        <a:rPr sz="1200" spc="-5" dirty="0">
                          <a:latin typeface="Times New Roman"/>
                          <a:cs typeface="Times New Roman"/>
                        </a:rPr>
                        <a:t>a</a:t>
                      </a:r>
                      <a:r>
                        <a:rPr sz="1200" dirty="0">
                          <a:latin typeface="Times New Roman"/>
                          <a:cs typeface="Times New Roman"/>
                        </a:rPr>
                        <a:t>r</a:t>
                      </a:r>
                      <a:r>
                        <a:rPr sz="1200" spc="-5" dirty="0">
                          <a:latin typeface="Times New Roman"/>
                          <a:cs typeface="Times New Roman"/>
                        </a:rPr>
                        <a:t>t</a:t>
                      </a:r>
                      <a:r>
                        <a:rPr sz="1200" spc="5" dirty="0">
                          <a:latin typeface="Times New Roman"/>
                          <a:cs typeface="Times New Roman"/>
                        </a:rPr>
                        <a:t>i</a:t>
                      </a:r>
                      <a:r>
                        <a:rPr sz="1200" spc="-15" dirty="0">
                          <a:latin typeface="Times New Roman"/>
                          <a:cs typeface="Times New Roman"/>
                        </a:rPr>
                        <a:t>a</a:t>
                      </a:r>
                      <a:r>
                        <a:rPr sz="1200" spc="5" dirty="0">
                          <a:latin typeface="Times New Roman"/>
                          <a:cs typeface="Times New Roman"/>
                        </a:rPr>
                        <a:t>ll</a:t>
                      </a:r>
                      <a:r>
                        <a:rPr sz="1200" dirty="0">
                          <a:latin typeface="Times New Roman"/>
                          <a:cs typeface="Times New Roman"/>
                        </a:rPr>
                        <a:t>y  P</a:t>
                      </a:r>
                      <a:r>
                        <a:rPr sz="1200" spc="-5" dirty="0">
                          <a:latin typeface="Times New Roman"/>
                          <a:cs typeface="Times New Roman"/>
                        </a:rPr>
                        <a:t>a</a:t>
                      </a:r>
                      <a:r>
                        <a:rPr sz="1200" dirty="0">
                          <a:latin typeface="Times New Roman"/>
                          <a:cs typeface="Times New Roman"/>
                        </a:rPr>
                        <a:t>r</a:t>
                      </a:r>
                      <a:r>
                        <a:rPr sz="1200" spc="-5" dirty="0">
                          <a:latin typeface="Times New Roman"/>
                          <a:cs typeface="Times New Roman"/>
                        </a:rPr>
                        <a:t>t</a:t>
                      </a:r>
                      <a:r>
                        <a:rPr sz="1200" spc="5" dirty="0">
                          <a:latin typeface="Times New Roman"/>
                          <a:cs typeface="Times New Roman"/>
                        </a:rPr>
                        <a:t>i</a:t>
                      </a:r>
                      <a:r>
                        <a:rPr sz="1200" spc="-15" dirty="0">
                          <a:latin typeface="Times New Roman"/>
                          <a:cs typeface="Times New Roman"/>
                        </a:rPr>
                        <a:t>a</a:t>
                      </a:r>
                      <a:r>
                        <a:rPr sz="1200" spc="5" dirty="0">
                          <a:latin typeface="Times New Roman"/>
                          <a:cs typeface="Times New Roman"/>
                        </a:rPr>
                        <a:t>ll</a:t>
                      </a:r>
                      <a:r>
                        <a:rPr sz="1200" dirty="0">
                          <a:latin typeface="Times New Roman"/>
                          <a:cs typeface="Times New Roman"/>
                        </a:rPr>
                        <a:t>y</a:t>
                      </a:r>
                      <a:endParaRPr sz="1200">
                        <a:latin typeface="Times New Roman"/>
                        <a:cs typeface="Times New Roman"/>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9535" marR="582295">
                        <a:lnSpc>
                          <a:spcPct val="120800"/>
                        </a:lnSpc>
                        <a:spcBef>
                          <a:spcPts val="60"/>
                        </a:spcBef>
                      </a:pPr>
                      <a:r>
                        <a:rPr sz="1200" dirty="0">
                          <a:latin typeface="Times New Roman"/>
                          <a:cs typeface="Times New Roman"/>
                        </a:rPr>
                        <a:t>S</a:t>
                      </a:r>
                      <a:r>
                        <a:rPr sz="1200" spc="5" dirty="0">
                          <a:latin typeface="Times New Roman"/>
                          <a:cs typeface="Times New Roman"/>
                        </a:rPr>
                        <a:t>t</a:t>
                      </a:r>
                      <a:r>
                        <a:rPr sz="1200" dirty="0">
                          <a:latin typeface="Times New Roman"/>
                          <a:cs typeface="Times New Roman"/>
                        </a:rPr>
                        <a:t>o</a:t>
                      </a:r>
                      <a:r>
                        <a:rPr sz="1200" spc="-5" dirty="0">
                          <a:latin typeface="Times New Roman"/>
                          <a:cs typeface="Times New Roman"/>
                        </a:rPr>
                        <a:t>c</a:t>
                      </a:r>
                      <a:r>
                        <a:rPr sz="1200" dirty="0">
                          <a:latin typeface="Times New Roman"/>
                          <a:cs typeface="Times New Roman"/>
                        </a:rPr>
                        <a:t>h</a:t>
                      </a:r>
                      <a:r>
                        <a:rPr sz="1200" spc="-15" dirty="0">
                          <a:latin typeface="Times New Roman"/>
                          <a:cs typeface="Times New Roman"/>
                        </a:rPr>
                        <a:t>a</a:t>
                      </a:r>
                      <a:r>
                        <a:rPr sz="1200" dirty="0">
                          <a:latin typeface="Times New Roman"/>
                          <a:cs typeface="Times New Roman"/>
                        </a:rPr>
                        <a:t>s</a:t>
                      </a:r>
                      <a:r>
                        <a:rPr sz="1200" spc="5" dirty="0">
                          <a:latin typeface="Times New Roman"/>
                          <a:cs typeface="Times New Roman"/>
                        </a:rPr>
                        <a:t>ti</a:t>
                      </a:r>
                      <a:r>
                        <a:rPr sz="1200" dirty="0">
                          <a:latin typeface="Times New Roman"/>
                          <a:cs typeface="Times New Roman"/>
                        </a:rPr>
                        <a:t>c  S</a:t>
                      </a:r>
                      <a:r>
                        <a:rPr sz="1200" spc="5" dirty="0">
                          <a:latin typeface="Times New Roman"/>
                          <a:cs typeface="Times New Roman"/>
                        </a:rPr>
                        <a:t>t</a:t>
                      </a:r>
                      <a:r>
                        <a:rPr sz="1200" dirty="0">
                          <a:latin typeface="Times New Roman"/>
                          <a:cs typeface="Times New Roman"/>
                        </a:rPr>
                        <a:t>o</a:t>
                      </a:r>
                      <a:r>
                        <a:rPr sz="1200" spc="-5" dirty="0">
                          <a:latin typeface="Times New Roman"/>
                          <a:cs typeface="Times New Roman"/>
                        </a:rPr>
                        <a:t>c</a:t>
                      </a:r>
                      <a:r>
                        <a:rPr sz="1200" dirty="0">
                          <a:latin typeface="Times New Roman"/>
                          <a:cs typeface="Times New Roman"/>
                        </a:rPr>
                        <a:t>h</a:t>
                      </a:r>
                      <a:r>
                        <a:rPr sz="1200" spc="-15" dirty="0">
                          <a:latin typeface="Times New Roman"/>
                          <a:cs typeface="Times New Roman"/>
                        </a:rPr>
                        <a:t>a</a:t>
                      </a:r>
                      <a:r>
                        <a:rPr sz="1200" dirty="0">
                          <a:latin typeface="Times New Roman"/>
                          <a:cs typeface="Times New Roman"/>
                        </a:rPr>
                        <a:t>s</a:t>
                      </a:r>
                      <a:r>
                        <a:rPr sz="1200" spc="5" dirty="0">
                          <a:latin typeface="Times New Roman"/>
                          <a:cs typeface="Times New Roman"/>
                        </a:rPr>
                        <a:t>ti</a:t>
                      </a:r>
                      <a:r>
                        <a:rPr sz="1200" dirty="0">
                          <a:latin typeface="Times New Roman"/>
                          <a:cs typeface="Times New Roman"/>
                        </a:rPr>
                        <a:t>c</a:t>
                      </a:r>
                      <a:endParaRPr sz="1200">
                        <a:latin typeface="Times New Roman"/>
                        <a:cs typeface="Times New Roman"/>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9535" marR="564515">
                        <a:lnSpc>
                          <a:spcPct val="120800"/>
                        </a:lnSpc>
                        <a:spcBef>
                          <a:spcPts val="60"/>
                        </a:spcBef>
                      </a:pPr>
                      <a:r>
                        <a:rPr sz="1200" dirty="0">
                          <a:latin typeface="Times New Roman"/>
                          <a:cs typeface="Times New Roman"/>
                        </a:rPr>
                        <a:t>S</a:t>
                      </a:r>
                      <a:r>
                        <a:rPr sz="1200" spc="-5" dirty="0">
                          <a:latin typeface="Times New Roman"/>
                          <a:cs typeface="Times New Roman"/>
                        </a:rPr>
                        <a:t>e</a:t>
                      </a:r>
                      <a:r>
                        <a:rPr sz="1200" dirty="0">
                          <a:latin typeface="Times New Roman"/>
                          <a:cs typeface="Times New Roman"/>
                        </a:rPr>
                        <a:t>qu</a:t>
                      </a:r>
                      <a:r>
                        <a:rPr sz="1200" spc="-5" dirty="0">
                          <a:latin typeface="Times New Roman"/>
                          <a:cs typeface="Times New Roman"/>
                        </a:rPr>
                        <a:t>e</a:t>
                      </a:r>
                      <a:r>
                        <a:rPr sz="1200" dirty="0">
                          <a:latin typeface="Times New Roman"/>
                          <a:cs typeface="Times New Roman"/>
                        </a:rPr>
                        <a:t>n</a:t>
                      </a:r>
                      <a:r>
                        <a:rPr sz="1200" spc="-5" dirty="0">
                          <a:latin typeface="Times New Roman"/>
                          <a:cs typeface="Times New Roman"/>
                        </a:rPr>
                        <a:t>t</a:t>
                      </a:r>
                      <a:r>
                        <a:rPr sz="1200" spc="5" dirty="0">
                          <a:latin typeface="Times New Roman"/>
                          <a:cs typeface="Times New Roman"/>
                        </a:rPr>
                        <a:t>i</a:t>
                      </a:r>
                      <a:r>
                        <a:rPr sz="1200" spc="-5" dirty="0">
                          <a:latin typeface="Times New Roman"/>
                          <a:cs typeface="Times New Roman"/>
                        </a:rPr>
                        <a:t>a</a:t>
                      </a:r>
                      <a:r>
                        <a:rPr sz="1200" dirty="0">
                          <a:latin typeface="Times New Roman"/>
                          <a:cs typeface="Times New Roman"/>
                        </a:rPr>
                        <a:t>l  S</a:t>
                      </a:r>
                      <a:r>
                        <a:rPr sz="1200" spc="-5" dirty="0">
                          <a:latin typeface="Times New Roman"/>
                          <a:cs typeface="Times New Roman"/>
                        </a:rPr>
                        <a:t>e</a:t>
                      </a:r>
                      <a:r>
                        <a:rPr sz="1200" dirty="0">
                          <a:latin typeface="Times New Roman"/>
                          <a:cs typeface="Times New Roman"/>
                        </a:rPr>
                        <a:t>qu</a:t>
                      </a:r>
                      <a:r>
                        <a:rPr sz="1200" spc="-5" dirty="0">
                          <a:latin typeface="Times New Roman"/>
                          <a:cs typeface="Times New Roman"/>
                        </a:rPr>
                        <a:t>e</a:t>
                      </a:r>
                      <a:r>
                        <a:rPr sz="1200" dirty="0">
                          <a:latin typeface="Times New Roman"/>
                          <a:cs typeface="Times New Roman"/>
                        </a:rPr>
                        <a:t>n</a:t>
                      </a:r>
                      <a:r>
                        <a:rPr sz="1200" spc="-5" dirty="0">
                          <a:latin typeface="Times New Roman"/>
                          <a:cs typeface="Times New Roman"/>
                        </a:rPr>
                        <a:t>t</a:t>
                      </a:r>
                      <a:r>
                        <a:rPr sz="1200" spc="5" dirty="0">
                          <a:latin typeface="Times New Roman"/>
                          <a:cs typeface="Times New Roman"/>
                        </a:rPr>
                        <a:t>i</a:t>
                      </a:r>
                      <a:r>
                        <a:rPr sz="1200" spc="-5" dirty="0">
                          <a:latin typeface="Times New Roman"/>
                          <a:cs typeface="Times New Roman"/>
                        </a:rPr>
                        <a:t>a</a:t>
                      </a:r>
                      <a:r>
                        <a:rPr sz="1200" dirty="0">
                          <a:latin typeface="Times New Roman"/>
                          <a:cs typeface="Times New Roman"/>
                        </a:rPr>
                        <a:t>l</a:t>
                      </a:r>
                      <a:endParaRPr sz="1200">
                        <a:latin typeface="Times New Roman"/>
                        <a:cs typeface="Times New Roman"/>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170" marR="657225">
                        <a:lnSpc>
                          <a:spcPct val="120800"/>
                        </a:lnSpc>
                        <a:spcBef>
                          <a:spcPts val="60"/>
                        </a:spcBef>
                      </a:pPr>
                      <a:r>
                        <a:rPr sz="1200" spc="-10" dirty="0">
                          <a:latin typeface="Times New Roman"/>
                          <a:cs typeface="Times New Roman"/>
                        </a:rPr>
                        <a:t>D</a:t>
                      </a:r>
                      <a:r>
                        <a:rPr sz="1200" spc="-40" dirty="0">
                          <a:latin typeface="Times New Roman"/>
                          <a:cs typeface="Times New Roman"/>
                        </a:rPr>
                        <a:t>y</a:t>
                      </a:r>
                      <a:r>
                        <a:rPr sz="1200" dirty="0">
                          <a:latin typeface="Times New Roman"/>
                          <a:cs typeface="Times New Roman"/>
                        </a:rPr>
                        <a:t>n</a:t>
                      </a:r>
                      <a:r>
                        <a:rPr sz="1200" spc="-5" dirty="0">
                          <a:latin typeface="Times New Roman"/>
                          <a:cs typeface="Times New Roman"/>
                        </a:rPr>
                        <a:t>a</a:t>
                      </a:r>
                      <a:r>
                        <a:rPr sz="1200" spc="5" dirty="0">
                          <a:latin typeface="Times New Roman"/>
                          <a:cs typeface="Times New Roman"/>
                        </a:rPr>
                        <a:t>m</a:t>
                      </a:r>
                      <a:r>
                        <a:rPr sz="1200" spc="-5" dirty="0">
                          <a:latin typeface="Times New Roman"/>
                          <a:cs typeface="Times New Roman"/>
                        </a:rPr>
                        <a:t>i</a:t>
                      </a:r>
                      <a:r>
                        <a:rPr sz="1200" dirty="0">
                          <a:latin typeface="Times New Roman"/>
                          <a:cs typeface="Times New Roman"/>
                        </a:rPr>
                        <a:t>c  </a:t>
                      </a:r>
                      <a:r>
                        <a:rPr sz="1200" spc="-10" dirty="0">
                          <a:latin typeface="Times New Roman"/>
                          <a:cs typeface="Times New Roman"/>
                        </a:rPr>
                        <a:t>D</a:t>
                      </a:r>
                      <a:r>
                        <a:rPr sz="1200" spc="-40" dirty="0">
                          <a:latin typeface="Times New Roman"/>
                          <a:cs typeface="Times New Roman"/>
                        </a:rPr>
                        <a:t>y</a:t>
                      </a:r>
                      <a:r>
                        <a:rPr sz="1200" dirty="0">
                          <a:latin typeface="Times New Roman"/>
                          <a:cs typeface="Times New Roman"/>
                        </a:rPr>
                        <a:t>n</a:t>
                      </a:r>
                      <a:r>
                        <a:rPr sz="1200" spc="-5" dirty="0">
                          <a:latin typeface="Times New Roman"/>
                          <a:cs typeface="Times New Roman"/>
                        </a:rPr>
                        <a:t>a</a:t>
                      </a:r>
                      <a:r>
                        <a:rPr sz="1200" spc="5" dirty="0">
                          <a:latin typeface="Times New Roman"/>
                          <a:cs typeface="Times New Roman"/>
                        </a:rPr>
                        <a:t>m</a:t>
                      </a:r>
                      <a:r>
                        <a:rPr sz="1200" spc="-5" dirty="0">
                          <a:latin typeface="Times New Roman"/>
                          <a:cs typeface="Times New Roman"/>
                        </a:rPr>
                        <a:t>i</a:t>
                      </a:r>
                      <a:r>
                        <a:rPr sz="1200" dirty="0">
                          <a:latin typeface="Times New Roman"/>
                          <a:cs typeface="Times New Roman"/>
                        </a:rPr>
                        <a:t>c</a:t>
                      </a:r>
                      <a:endParaRPr sz="1200">
                        <a:latin typeface="Times New Roman"/>
                        <a:cs typeface="Times New Roman"/>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170" marR="501650">
                        <a:lnSpc>
                          <a:spcPct val="120800"/>
                        </a:lnSpc>
                        <a:spcBef>
                          <a:spcPts val="60"/>
                        </a:spcBef>
                      </a:pPr>
                      <a:r>
                        <a:rPr sz="1200" spc="5" dirty="0">
                          <a:latin typeface="Times New Roman"/>
                          <a:cs typeface="Times New Roman"/>
                        </a:rPr>
                        <a:t>C</a:t>
                      </a:r>
                      <a:r>
                        <a:rPr sz="1200" spc="-10" dirty="0">
                          <a:latin typeface="Times New Roman"/>
                          <a:cs typeface="Times New Roman"/>
                        </a:rPr>
                        <a:t>o</a:t>
                      </a:r>
                      <a:r>
                        <a:rPr sz="1200" dirty="0">
                          <a:latin typeface="Times New Roman"/>
                          <a:cs typeface="Times New Roman"/>
                        </a:rPr>
                        <a:t>n</a:t>
                      </a:r>
                      <a:r>
                        <a:rPr sz="1200" spc="5" dirty="0">
                          <a:latin typeface="Times New Roman"/>
                          <a:cs typeface="Times New Roman"/>
                        </a:rPr>
                        <a:t>t</a:t>
                      </a:r>
                      <a:r>
                        <a:rPr sz="1200" spc="-5" dirty="0">
                          <a:latin typeface="Times New Roman"/>
                          <a:cs typeface="Times New Roman"/>
                        </a:rPr>
                        <a:t>i</a:t>
                      </a:r>
                      <a:r>
                        <a:rPr sz="1200" dirty="0">
                          <a:latin typeface="Times New Roman"/>
                          <a:cs typeface="Times New Roman"/>
                        </a:rPr>
                        <a:t>nuous  </a:t>
                      </a:r>
                      <a:r>
                        <a:rPr sz="1200" spc="5" dirty="0">
                          <a:latin typeface="Times New Roman"/>
                          <a:cs typeface="Times New Roman"/>
                        </a:rPr>
                        <a:t>C</a:t>
                      </a:r>
                      <a:r>
                        <a:rPr sz="1200" spc="-10" dirty="0">
                          <a:latin typeface="Times New Roman"/>
                          <a:cs typeface="Times New Roman"/>
                        </a:rPr>
                        <a:t>o</a:t>
                      </a:r>
                      <a:r>
                        <a:rPr sz="1200" dirty="0">
                          <a:latin typeface="Times New Roman"/>
                          <a:cs typeface="Times New Roman"/>
                        </a:rPr>
                        <a:t>n</a:t>
                      </a:r>
                      <a:r>
                        <a:rPr sz="1200" spc="5" dirty="0">
                          <a:latin typeface="Times New Roman"/>
                          <a:cs typeface="Times New Roman"/>
                        </a:rPr>
                        <a:t>t</a:t>
                      </a:r>
                      <a:r>
                        <a:rPr sz="1200" spc="-5" dirty="0">
                          <a:latin typeface="Times New Roman"/>
                          <a:cs typeface="Times New Roman"/>
                        </a:rPr>
                        <a:t>i</a:t>
                      </a:r>
                      <a:r>
                        <a:rPr sz="1200" dirty="0">
                          <a:latin typeface="Times New Roman"/>
                          <a:cs typeface="Times New Roman"/>
                        </a:rPr>
                        <a:t>nuous</a:t>
                      </a:r>
                      <a:endParaRPr sz="1200">
                        <a:latin typeface="Times New Roman"/>
                        <a:cs typeface="Times New Roman"/>
                      </a:endParaRPr>
                    </a:p>
                  </a:txBody>
                  <a:tcPr marL="0" marR="0" marT="762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170" marR="821055">
                        <a:lnSpc>
                          <a:spcPct val="120800"/>
                        </a:lnSpc>
                        <a:spcBef>
                          <a:spcPts val="60"/>
                        </a:spcBef>
                      </a:pPr>
                      <a:r>
                        <a:rPr sz="1200" dirty="0">
                          <a:latin typeface="Times New Roman"/>
                          <a:cs typeface="Times New Roman"/>
                        </a:rPr>
                        <a:t>Multi </a:t>
                      </a:r>
                      <a:r>
                        <a:rPr sz="1200" spc="5" dirty="0">
                          <a:latin typeface="Times New Roman"/>
                          <a:cs typeface="Times New Roman"/>
                        </a:rPr>
                        <a:t> </a:t>
                      </a:r>
                      <a:r>
                        <a:rPr sz="1200" dirty="0">
                          <a:latin typeface="Times New Roman"/>
                          <a:cs typeface="Times New Roman"/>
                        </a:rPr>
                        <a:t>S</a:t>
                      </a:r>
                      <a:r>
                        <a:rPr sz="1200" spc="5" dirty="0">
                          <a:latin typeface="Times New Roman"/>
                          <a:cs typeface="Times New Roman"/>
                        </a:rPr>
                        <a:t>i</a:t>
                      </a:r>
                      <a:r>
                        <a:rPr sz="1200" dirty="0">
                          <a:latin typeface="Times New Roman"/>
                          <a:cs typeface="Times New Roman"/>
                        </a:rPr>
                        <a:t>n</a:t>
                      </a:r>
                      <a:r>
                        <a:rPr sz="1200" spc="-20" dirty="0">
                          <a:latin typeface="Times New Roman"/>
                          <a:cs typeface="Times New Roman"/>
                        </a:rPr>
                        <a:t>g</a:t>
                      </a:r>
                      <a:r>
                        <a:rPr sz="1200" spc="5" dirty="0">
                          <a:latin typeface="Times New Roman"/>
                          <a:cs typeface="Times New Roman"/>
                        </a:rPr>
                        <a:t>l</a:t>
                      </a:r>
                      <a:r>
                        <a:rPr sz="1200" dirty="0">
                          <a:latin typeface="Times New Roman"/>
                          <a:cs typeface="Times New Roman"/>
                        </a:rPr>
                        <a:t>e</a:t>
                      </a:r>
                      <a:endParaRPr sz="1200">
                        <a:latin typeface="Times New Roman"/>
                        <a:cs typeface="Times New Roman"/>
                      </a:endParaRPr>
                    </a:p>
                  </a:txBody>
                  <a:tcPr marL="0" marR="0" marT="762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675639">
                <a:tc>
                  <a:txBody>
                    <a:bodyPr/>
                    <a:lstStyle/>
                    <a:p>
                      <a:pPr marL="90170" marR="99695">
                        <a:lnSpc>
                          <a:spcPct val="120100"/>
                        </a:lnSpc>
                        <a:spcBef>
                          <a:spcPts val="80"/>
                        </a:spcBef>
                      </a:pPr>
                      <a:r>
                        <a:rPr sz="1200" spc="-10" dirty="0">
                          <a:latin typeface="Times New Roman"/>
                          <a:cs typeface="Times New Roman"/>
                        </a:rPr>
                        <a:t>Image Analysis </a:t>
                      </a:r>
                      <a:r>
                        <a:rPr sz="1200" spc="-5" dirty="0">
                          <a:latin typeface="Times New Roman"/>
                          <a:cs typeface="Times New Roman"/>
                        </a:rPr>
                        <a:t> Part-picking</a:t>
                      </a:r>
                      <a:r>
                        <a:rPr sz="1200" spc="-50" dirty="0">
                          <a:latin typeface="Times New Roman"/>
                          <a:cs typeface="Times New Roman"/>
                        </a:rPr>
                        <a:t> </a:t>
                      </a:r>
                      <a:r>
                        <a:rPr sz="1200" spc="-5" dirty="0">
                          <a:latin typeface="Times New Roman"/>
                          <a:cs typeface="Times New Roman"/>
                        </a:rPr>
                        <a:t>robot</a:t>
                      </a:r>
                      <a:endParaRPr sz="1200">
                        <a:latin typeface="Times New Roman"/>
                        <a:cs typeface="Times New Roman"/>
                      </a:endParaRPr>
                    </a:p>
                  </a:txBody>
                  <a:tcPr marL="0" marR="0" marT="1016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9535" marR="688975">
                        <a:lnSpc>
                          <a:spcPct val="120100"/>
                        </a:lnSpc>
                        <a:spcBef>
                          <a:spcPts val="80"/>
                        </a:spcBef>
                      </a:pPr>
                      <a:r>
                        <a:rPr sz="1200" spc="-5" dirty="0">
                          <a:latin typeface="Times New Roman"/>
                          <a:cs typeface="Times New Roman"/>
                        </a:rPr>
                        <a:t>Fully </a:t>
                      </a:r>
                      <a:r>
                        <a:rPr sz="1200" dirty="0">
                          <a:latin typeface="Times New Roman"/>
                          <a:cs typeface="Times New Roman"/>
                        </a:rPr>
                        <a:t> P</a:t>
                      </a:r>
                      <a:r>
                        <a:rPr sz="1200" spc="-5" dirty="0">
                          <a:latin typeface="Times New Roman"/>
                          <a:cs typeface="Times New Roman"/>
                        </a:rPr>
                        <a:t>a</a:t>
                      </a:r>
                      <a:r>
                        <a:rPr sz="1200" dirty="0">
                          <a:latin typeface="Times New Roman"/>
                          <a:cs typeface="Times New Roman"/>
                        </a:rPr>
                        <a:t>r</a:t>
                      </a:r>
                      <a:r>
                        <a:rPr sz="1200" spc="-5" dirty="0">
                          <a:latin typeface="Times New Roman"/>
                          <a:cs typeface="Times New Roman"/>
                        </a:rPr>
                        <a:t>t</a:t>
                      </a:r>
                      <a:r>
                        <a:rPr sz="1200" spc="5" dirty="0">
                          <a:latin typeface="Times New Roman"/>
                          <a:cs typeface="Times New Roman"/>
                        </a:rPr>
                        <a:t>i</a:t>
                      </a:r>
                      <a:r>
                        <a:rPr sz="1200" spc="-15" dirty="0">
                          <a:latin typeface="Times New Roman"/>
                          <a:cs typeface="Times New Roman"/>
                        </a:rPr>
                        <a:t>a</a:t>
                      </a:r>
                      <a:r>
                        <a:rPr sz="1200" spc="5" dirty="0">
                          <a:latin typeface="Times New Roman"/>
                          <a:cs typeface="Times New Roman"/>
                        </a:rPr>
                        <a:t>ll</a:t>
                      </a:r>
                      <a:r>
                        <a:rPr sz="1200" dirty="0">
                          <a:latin typeface="Times New Roman"/>
                          <a:cs typeface="Times New Roman"/>
                        </a:rPr>
                        <a:t>y</a:t>
                      </a:r>
                      <a:endParaRPr sz="1200">
                        <a:latin typeface="Times New Roman"/>
                        <a:cs typeface="Times New Roman"/>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9535" marR="380365">
                        <a:lnSpc>
                          <a:spcPct val="120100"/>
                        </a:lnSpc>
                        <a:spcBef>
                          <a:spcPts val="80"/>
                        </a:spcBef>
                      </a:pPr>
                      <a:r>
                        <a:rPr sz="1200" spc="-10" dirty="0">
                          <a:latin typeface="Times New Roman"/>
                          <a:cs typeface="Times New Roman"/>
                        </a:rPr>
                        <a:t>D</a:t>
                      </a:r>
                      <a:r>
                        <a:rPr sz="1200" spc="-5" dirty="0">
                          <a:latin typeface="Times New Roman"/>
                          <a:cs typeface="Times New Roman"/>
                        </a:rPr>
                        <a:t>e</a:t>
                      </a:r>
                      <a:r>
                        <a:rPr sz="1200" spc="5" dirty="0">
                          <a:latin typeface="Times New Roman"/>
                          <a:cs typeface="Times New Roman"/>
                        </a:rPr>
                        <a:t>t</a:t>
                      </a:r>
                      <a:r>
                        <a:rPr sz="1200" spc="-5" dirty="0">
                          <a:latin typeface="Times New Roman"/>
                          <a:cs typeface="Times New Roman"/>
                        </a:rPr>
                        <a:t>e</a:t>
                      </a:r>
                      <a:r>
                        <a:rPr sz="1200" spc="-10" dirty="0">
                          <a:latin typeface="Times New Roman"/>
                          <a:cs typeface="Times New Roman"/>
                        </a:rPr>
                        <a:t>r</a:t>
                      </a:r>
                      <a:r>
                        <a:rPr sz="1200" spc="5" dirty="0">
                          <a:latin typeface="Times New Roman"/>
                          <a:cs typeface="Times New Roman"/>
                        </a:rPr>
                        <a:t>m</a:t>
                      </a:r>
                      <a:r>
                        <a:rPr sz="1200" spc="-5" dirty="0">
                          <a:latin typeface="Times New Roman"/>
                          <a:cs typeface="Times New Roman"/>
                        </a:rPr>
                        <a:t>i</a:t>
                      </a:r>
                      <a:r>
                        <a:rPr sz="1200" spc="10" dirty="0">
                          <a:latin typeface="Times New Roman"/>
                          <a:cs typeface="Times New Roman"/>
                        </a:rPr>
                        <a:t>n</a:t>
                      </a:r>
                      <a:r>
                        <a:rPr sz="1200" spc="-5" dirty="0">
                          <a:latin typeface="Times New Roman"/>
                          <a:cs typeface="Times New Roman"/>
                        </a:rPr>
                        <a:t>i</a:t>
                      </a:r>
                      <a:r>
                        <a:rPr sz="1200" dirty="0">
                          <a:latin typeface="Times New Roman"/>
                          <a:cs typeface="Times New Roman"/>
                        </a:rPr>
                        <a:t>s</a:t>
                      </a:r>
                      <a:r>
                        <a:rPr sz="1200" spc="-5" dirty="0">
                          <a:latin typeface="Times New Roman"/>
                          <a:cs typeface="Times New Roman"/>
                        </a:rPr>
                        <a:t>t</a:t>
                      </a:r>
                      <a:r>
                        <a:rPr sz="1200" spc="5" dirty="0">
                          <a:latin typeface="Times New Roman"/>
                          <a:cs typeface="Times New Roman"/>
                        </a:rPr>
                        <a:t>i</a:t>
                      </a:r>
                      <a:r>
                        <a:rPr sz="1200" dirty="0">
                          <a:latin typeface="Times New Roman"/>
                          <a:cs typeface="Times New Roman"/>
                        </a:rPr>
                        <a:t>c  </a:t>
                      </a:r>
                      <a:r>
                        <a:rPr sz="1200" spc="-5" dirty="0">
                          <a:latin typeface="Times New Roman"/>
                          <a:cs typeface="Times New Roman"/>
                        </a:rPr>
                        <a:t>Stochastic</a:t>
                      </a:r>
                      <a:endParaRPr sz="1200">
                        <a:latin typeface="Times New Roman"/>
                        <a:cs typeface="Times New Roman"/>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9535" marR="673735">
                        <a:lnSpc>
                          <a:spcPct val="120100"/>
                        </a:lnSpc>
                        <a:spcBef>
                          <a:spcPts val="80"/>
                        </a:spcBef>
                      </a:pPr>
                      <a:r>
                        <a:rPr sz="1200" spc="-5" dirty="0">
                          <a:latin typeface="Times New Roman"/>
                          <a:cs typeface="Times New Roman"/>
                        </a:rPr>
                        <a:t>E</a:t>
                      </a:r>
                      <a:r>
                        <a:rPr sz="1200" dirty="0">
                          <a:latin typeface="Times New Roman"/>
                          <a:cs typeface="Times New Roman"/>
                        </a:rPr>
                        <a:t>p</a:t>
                      </a:r>
                      <a:r>
                        <a:rPr sz="1200" spc="5" dirty="0">
                          <a:latin typeface="Times New Roman"/>
                          <a:cs typeface="Times New Roman"/>
                        </a:rPr>
                        <a:t>i</a:t>
                      </a:r>
                      <a:r>
                        <a:rPr sz="1200" dirty="0">
                          <a:latin typeface="Times New Roman"/>
                          <a:cs typeface="Times New Roman"/>
                        </a:rPr>
                        <a:t>sod</a:t>
                      </a:r>
                      <a:r>
                        <a:rPr sz="1200" spc="-5" dirty="0">
                          <a:latin typeface="Times New Roman"/>
                          <a:cs typeface="Times New Roman"/>
                        </a:rPr>
                        <a:t>i</a:t>
                      </a:r>
                      <a:r>
                        <a:rPr sz="1200" dirty="0">
                          <a:latin typeface="Times New Roman"/>
                          <a:cs typeface="Times New Roman"/>
                        </a:rPr>
                        <a:t>c  </a:t>
                      </a:r>
                      <a:r>
                        <a:rPr sz="1200" spc="-5" dirty="0">
                          <a:latin typeface="Times New Roman"/>
                          <a:cs typeface="Times New Roman"/>
                        </a:rPr>
                        <a:t>E</a:t>
                      </a:r>
                      <a:r>
                        <a:rPr sz="1200" dirty="0">
                          <a:latin typeface="Times New Roman"/>
                          <a:cs typeface="Times New Roman"/>
                        </a:rPr>
                        <a:t>p</a:t>
                      </a:r>
                      <a:r>
                        <a:rPr sz="1200" spc="5" dirty="0">
                          <a:latin typeface="Times New Roman"/>
                          <a:cs typeface="Times New Roman"/>
                        </a:rPr>
                        <a:t>i</a:t>
                      </a:r>
                      <a:r>
                        <a:rPr sz="1200" dirty="0">
                          <a:latin typeface="Times New Roman"/>
                          <a:cs typeface="Times New Roman"/>
                        </a:rPr>
                        <a:t>sod</a:t>
                      </a:r>
                      <a:r>
                        <a:rPr sz="1200" spc="-5" dirty="0">
                          <a:latin typeface="Times New Roman"/>
                          <a:cs typeface="Times New Roman"/>
                        </a:rPr>
                        <a:t>i</a:t>
                      </a:r>
                      <a:r>
                        <a:rPr sz="1200" dirty="0">
                          <a:latin typeface="Times New Roman"/>
                          <a:cs typeface="Times New Roman"/>
                        </a:rPr>
                        <a:t>c</a:t>
                      </a:r>
                      <a:endParaRPr sz="1200">
                        <a:latin typeface="Times New Roman"/>
                        <a:cs typeface="Times New Roman"/>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170" marR="657225">
                        <a:lnSpc>
                          <a:spcPct val="120100"/>
                        </a:lnSpc>
                        <a:spcBef>
                          <a:spcPts val="80"/>
                        </a:spcBef>
                      </a:pPr>
                      <a:r>
                        <a:rPr sz="1200" spc="-5" dirty="0">
                          <a:latin typeface="Times New Roman"/>
                          <a:cs typeface="Times New Roman"/>
                        </a:rPr>
                        <a:t>Semi </a:t>
                      </a:r>
                      <a:r>
                        <a:rPr sz="1200" dirty="0">
                          <a:latin typeface="Times New Roman"/>
                          <a:cs typeface="Times New Roman"/>
                        </a:rPr>
                        <a:t> </a:t>
                      </a:r>
                      <a:r>
                        <a:rPr sz="1200" spc="-10" dirty="0">
                          <a:latin typeface="Times New Roman"/>
                          <a:cs typeface="Times New Roman"/>
                        </a:rPr>
                        <a:t>D</a:t>
                      </a:r>
                      <a:r>
                        <a:rPr sz="1200" spc="-40" dirty="0">
                          <a:latin typeface="Times New Roman"/>
                          <a:cs typeface="Times New Roman"/>
                        </a:rPr>
                        <a:t>y</a:t>
                      </a:r>
                      <a:r>
                        <a:rPr sz="1200" dirty="0">
                          <a:latin typeface="Times New Roman"/>
                          <a:cs typeface="Times New Roman"/>
                        </a:rPr>
                        <a:t>n</a:t>
                      </a:r>
                      <a:r>
                        <a:rPr sz="1200" spc="-5" dirty="0">
                          <a:latin typeface="Times New Roman"/>
                          <a:cs typeface="Times New Roman"/>
                        </a:rPr>
                        <a:t>a</a:t>
                      </a:r>
                      <a:r>
                        <a:rPr sz="1200" spc="5" dirty="0">
                          <a:latin typeface="Times New Roman"/>
                          <a:cs typeface="Times New Roman"/>
                        </a:rPr>
                        <a:t>m</a:t>
                      </a:r>
                      <a:r>
                        <a:rPr sz="1200" spc="-5" dirty="0">
                          <a:latin typeface="Times New Roman"/>
                          <a:cs typeface="Times New Roman"/>
                        </a:rPr>
                        <a:t>i</a:t>
                      </a:r>
                      <a:r>
                        <a:rPr sz="1200" dirty="0">
                          <a:latin typeface="Times New Roman"/>
                          <a:cs typeface="Times New Roman"/>
                        </a:rPr>
                        <a:t>c</a:t>
                      </a:r>
                      <a:endParaRPr sz="1200">
                        <a:latin typeface="Times New Roman"/>
                        <a:cs typeface="Times New Roman"/>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170" marR="501650">
                        <a:lnSpc>
                          <a:spcPct val="120100"/>
                        </a:lnSpc>
                        <a:spcBef>
                          <a:spcPts val="80"/>
                        </a:spcBef>
                      </a:pPr>
                      <a:r>
                        <a:rPr sz="1200" spc="5" dirty="0">
                          <a:latin typeface="Times New Roman"/>
                          <a:cs typeface="Times New Roman"/>
                        </a:rPr>
                        <a:t>C</a:t>
                      </a:r>
                      <a:r>
                        <a:rPr sz="1200" spc="-10" dirty="0">
                          <a:latin typeface="Times New Roman"/>
                          <a:cs typeface="Times New Roman"/>
                        </a:rPr>
                        <a:t>o</a:t>
                      </a:r>
                      <a:r>
                        <a:rPr sz="1200" dirty="0">
                          <a:latin typeface="Times New Roman"/>
                          <a:cs typeface="Times New Roman"/>
                        </a:rPr>
                        <a:t>n</a:t>
                      </a:r>
                      <a:r>
                        <a:rPr sz="1200" spc="5" dirty="0">
                          <a:latin typeface="Times New Roman"/>
                          <a:cs typeface="Times New Roman"/>
                        </a:rPr>
                        <a:t>t</a:t>
                      </a:r>
                      <a:r>
                        <a:rPr sz="1200" spc="-5" dirty="0">
                          <a:latin typeface="Times New Roman"/>
                          <a:cs typeface="Times New Roman"/>
                        </a:rPr>
                        <a:t>i</a:t>
                      </a:r>
                      <a:r>
                        <a:rPr sz="1200" dirty="0">
                          <a:latin typeface="Times New Roman"/>
                          <a:cs typeface="Times New Roman"/>
                        </a:rPr>
                        <a:t>nuous  </a:t>
                      </a:r>
                      <a:r>
                        <a:rPr sz="1200" spc="5" dirty="0">
                          <a:latin typeface="Times New Roman"/>
                          <a:cs typeface="Times New Roman"/>
                        </a:rPr>
                        <a:t>C</a:t>
                      </a:r>
                      <a:r>
                        <a:rPr sz="1200" spc="-10" dirty="0">
                          <a:latin typeface="Times New Roman"/>
                          <a:cs typeface="Times New Roman"/>
                        </a:rPr>
                        <a:t>o</a:t>
                      </a:r>
                      <a:r>
                        <a:rPr sz="1200" dirty="0">
                          <a:latin typeface="Times New Roman"/>
                          <a:cs typeface="Times New Roman"/>
                        </a:rPr>
                        <a:t>n</a:t>
                      </a:r>
                      <a:r>
                        <a:rPr sz="1200" spc="5" dirty="0">
                          <a:latin typeface="Times New Roman"/>
                          <a:cs typeface="Times New Roman"/>
                        </a:rPr>
                        <a:t>t</a:t>
                      </a:r>
                      <a:r>
                        <a:rPr sz="1200" spc="-5" dirty="0">
                          <a:latin typeface="Times New Roman"/>
                          <a:cs typeface="Times New Roman"/>
                        </a:rPr>
                        <a:t>i</a:t>
                      </a:r>
                      <a:r>
                        <a:rPr sz="1200" dirty="0">
                          <a:latin typeface="Times New Roman"/>
                          <a:cs typeface="Times New Roman"/>
                        </a:rPr>
                        <a:t>nuous</a:t>
                      </a:r>
                      <a:endParaRPr sz="1200">
                        <a:latin typeface="Times New Roman"/>
                        <a:cs typeface="Times New Roman"/>
                      </a:endParaRPr>
                    </a:p>
                  </a:txBody>
                  <a:tcPr marL="0" marR="0" marT="101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170" marR="821055">
                        <a:lnSpc>
                          <a:spcPct val="120100"/>
                        </a:lnSpc>
                        <a:spcBef>
                          <a:spcPts val="80"/>
                        </a:spcBef>
                      </a:pPr>
                      <a:r>
                        <a:rPr sz="1200" dirty="0">
                          <a:latin typeface="Times New Roman"/>
                          <a:cs typeface="Times New Roman"/>
                        </a:rPr>
                        <a:t>S</a:t>
                      </a:r>
                      <a:r>
                        <a:rPr sz="1200" spc="5" dirty="0">
                          <a:latin typeface="Times New Roman"/>
                          <a:cs typeface="Times New Roman"/>
                        </a:rPr>
                        <a:t>i</a:t>
                      </a:r>
                      <a:r>
                        <a:rPr sz="1200" dirty="0">
                          <a:latin typeface="Times New Roman"/>
                          <a:cs typeface="Times New Roman"/>
                        </a:rPr>
                        <a:t>n</a:t>
                      </a:r>
                      <a:r>
                        <a:rPr sz="1200" spc="-20" dirty="0">
                          <a:latin typeface="Times New Roman"/>
                          <a:cs typeface="Times New Roman"/>
                        </a:rPr>
                        <a:t>g</a:t>
                      </a:r>
                      <a:r>
                        <a:rPr sz="1200" spc="5" dirty="0">
                          <a:latin typeface="Times New Roman"/>
                          <a:cs typeface="Times New Roman"/>
                        </a:rPr>
                        <a:t>l</a:t>
                      </a:r>
                      <a:r>
                        <a:rPr sz="1200" dirty="0">
                          <a:latin typeface="Times New Roman"/>
                          <a:cs typeface="Times New Roman"/>
                        </a:rPr>
                        <a:t>e  S</a:t>
                      </a:r>
                      <a:r>
                        <a:rPr sz="1200" spc="5" dirty="0">
                          <a:latin typeface="Times New Roman"/>
                          <a:cs typeface="Times New Roman"/>
                        </a:rPr>
                        <a:t>i</a:t>
                      </a:r>
                      <a:r>
                        <a:rPr sz="1200" dirty="0">
                          <a:latin typeface="Times New Roman"/>
                          <a:cs typeface="Times New Roman"/>
                        </a:rPr>
                        <a:t>n</a:t>
                      </a:r>
                      <a:r>
                        <a:rPr sz="1200" spc="-20" dirty="0">
                          <a:latin typeface="Times New Roman"/>
                          <a:cs typeface="Times New Roman"/>
                        </a:rPr>
                        <a:t>g</a:t>
                      </a:r>
                      <a:r>
                        <a:rPr sz="1200" spc="5" dirty="0">
                          <a:latin typeface="Times New Roman"/>
                          <a:cs typeface="Times New Roman"/>
                        </a:rPr>
                        <a:t>l</a:t>
                      </a:r>
                      <a:r>
                        <a:rPr sz="1200" dirty="0">
                          <a:latin typeface="Times New Roman"/>
                          <a:cs typeface="Times New Roman"/>
                        </a:rPr>
                        <a:t>e</a:t>
                      </a:r>
                      <a:endParaRPr sz="1200">
                        <a:latin typeface="Times New Roman"/>
                        <a:cs typeface="Times New Roman"/>
                      </a:endParaRPr>
                    </a:p>
                  </a:txBody>
                  <a:tcPr marL="0" marR="0" marT="1016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440069">
                <a:tc>
                  <a:txBody>
                    <a:bodyPr/>
                    <a:lstStyle/>
                    <a:p>
                      <a:pPr marL="90170" marR="618490">
                        <a:lnSpc>
                          <a:spcPct val="100000"/>
                        </a:lnSpc>
                        <a:spcBef>
                          <a:spcPts val="370"/>
                        </a:spcBef>
                      </a:pPr>
                      <a:r>
                        <a:rPr sz="1200" spc="-5" dirty="0">
                          <a:latin typeface="Times New Roman"/>
                          <a:cs typeface="Times New Roman"/>
                        </a:rPr>
                        <a:t>Refinery </a:t>
                      </a:r>
                      <a:r>
                        <a:rPr sz="1200" dirty="0">
                          <a:latin typeface="Times New Roman"/>
                          <a:cs typeface="Times New Roman"/>
                        </a:rPr>
                        <a:t> </a:t>
                      </a:r>
                      <a:r>
                        <a:rPr sz="1200" spc="-5" dirty="0">
                          <a:latin typeface="Times New Roman"/>
                          <a:cs typeface="Times New Roman"/>
                        </a:rPr>
                        <a:t>c</a:t>
                      </a:r>
                      <a:r>
                        <a:rPr sz="1200" dirty="0">
                          <a:latin typeface="Times New Roman"/>
                          <a:cs typeface="Times New Roman"/>
                        </a:rPr>
                        <a:t>on</a:t>
                      </a:r>
                      <a:r>
                        <a:rPr sz="1200" spc="-5" dirty="0">
                          <a:latin typeface="Times New Roman"/>
                          <a:cs typeface="Times New Roman"/>
                        </a:rPr>
                        <a:t>t</a:t>
                      </a:r>
                      <a:r>
                        <a:rPr sz="1200" dirty="0">
                          <a:latin typeface="Times New Roman"/>
                          <a:cs typeface="Times New Roman"/>
                        </a:rPr>
                        <a:t>ro</a:t>
                      </a:r>
                      <a:r>
                        <a:rPr sz="1200" spc="-5" dirty="0">
                          <a:latin typeface="Times New Roman"/>
                          <a:cs typeface="Times New Roman"/>
                        </a:rPr>
                        <a:t>l</a:t>
                      </a:r>
                      <a:r>
                        <a:rPr sz="1200" spc="5" dirty="0">
                          <a:latin typeface="Times New Roman"/>
                          <a:cs typeface="Times New Roman"/>
                        </a:rPr>
                        <a:t>l</a:t>
                      </a:r>
                      <a:r>
                        <a:rPr sz="1200" spc="-5" dirty="0">
                          <a:latin typeface="Times New Roman"/>
                          <a:cs typeface="Times New Roman"/>
                        </a:rPr>
                        <a:t>e</a:t>
                      </a:r>
                      <a:r>
                        <a:rPr sz="1200" dirty="0">
                          <a:latin typeface="Times New Roman"/>
                          <a:cs typeface="Times New Roman"/>
                        </a:rPr>
                        <a:t>r</a:t>
                      </a:r>
                      <a:endParaRPr sz="1200">
                        <a:latin typeface="Times New Roman"/>
                        <a:cs typeface="Times New Roman"/>
                      </a:endParaRPr>
                    </a:p>
                  </a:txBody>
                  <a:tcPr marL="0" marR="0" marT="46990" marB="0">
                    <a:lnL w="28575">
                      <a:solidFill>
                        <a:srgbClr val="000000"/>
                      </a:solidFill>
                      <a:prstDash val="solid"/>
                    </a:lnL>
                    <a:lnR w="12700">
                      <a:solidFill>
                        <a:srgbClr val="000000"/>
                      </a:solidFill>
                      <a:prstDash val="solid"/>
                    </a:lnR>
                    <a:lnT w="12700">
                      <a:solidFill>
                        <a:srgbClr val="000000"/>
                      </a:solidFill>
                      <a:prstDash val="solid"/>
                    </a:lnT>
                  </a:tcPr>
                </a:tc>
                <a:tc>
                  <a:txBody>
                    <a:bodyPr/>
                    <a:lstStyle/>
                    <a:p>
                      <a:pPr marL="89535">
                        <a:lnSpc>
                          <a:spcPct val="100000"/>
                        </a:lnSpc>
                        <a:spcBef>
                          <a:spcPts val="370"/>
                        </a:spcBef>
                      </a:pPr>
                      <a:r>
                        <a:rPr sz="1200" spc="-5" dirty="0">
                          <a:latin typeface="Times New Roman"/>
                          <a:cs typeface="Times New Roman"/>
                        </a:rPr>
                        <a:t>Partially</a:t>
                      </a:r>
                      <a:endParaRPr sz="1200">
                        <a:latin typeface="Times New Roman"/>
                        <a:cs typeface="Times New Roman"/>
                      </a:endParaRPr>
                    </a:p>
                  </a:txBody>
                  <a:tcPr marL="0" marR="0" marT="46990"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marL="89535">
                        <a:lnSpc>
                          <a:spcPct val="100000"/>
                        </a:lnSpc>
                        <a:spcBef>
                          <a:spcPts val="370"/>
                        </a:spcBef>
                      </a:pPr>
                      <a:r>
                        <a:rPr sz="1200" spc="-5" dirty="0">
                          <a:latin typeface="Times New Roman"/>
                          <a:cs typeface="Times New Roman"/>
                        </a:rPr>
                        <a:t>Stochastic</a:t>
                      </a:r>
                      <a:endParaRPr sz="1200">
                        <a:latin typeface="Times New Roman"/>
                        <a:cs typeface="Times New Roman"/>
                      </a:endParaRPr>
                    </a:p>
                  </a:txBody>
                  <a:tcPr marL="0" marR="0" marT="46990"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marL="89535">
                        <a:lnSpc>
                          <a:spcPct val="100000"/>
                        </a:lnSpc>
                        <a:spcBef>
                          <a:spcPts val="370"/>
                        </a:spcBef>
                      </a:pPr>
                      <a:r>
                        <a:rPr sz="1200" spc="-5" dirty="0">
                          <a:latin typeface="Times New Roman"/>
                          <a:cs typeface="Times New Roman"/>
                        </a:rPr>
                        <a:t>Sequential</a:t>
                      </a:r>
                      <a:endParaRPr sz="1200">
                        <a:latin typeface="Times New Roman"/>
                        <a:cs typeface="Times New Roman"/>
                      </a:endParaRPr>
                    </a:p>
                  </a:txBody>
                  <a:tcPr marL="0" marR="0" marT="46990"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marL="90170">
                        <a:lnSpc>
                          <a:spcPct val="100000"/>
                        </a:lnSpc>
                        <a:spcBef>
                          <a:spcPts val="370"/>
                        </a:spcBef>
                      </a:pPr>
                      <a:r>
                        <a:rPr sz="1200" spc="-10" dirty="0">
                          <a:latin typeface="Times New Roman"/>
                          <a:cs typeface="Times New Roman"/>
                        </a:rPr>
                        <a:t>Dynamic</a:t>
                      </a:r>
                      <a:endParaRPr sz="1200">
                        <a:latin typeface="Times New Roman"/>
                        <a:cs typeface="Times New Roman"/>
                      </a:endParaRPr>
                    </a:p>
                  </a:txBody>
                  <a:tcPr marL="0" marR="0" marT="46990"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marL="90170">
                        <a:lnSpc>
                          <a:spcPct val="100000"/>
                        </a:lnSpc>
                        <a:spcBef>
                          <a:spcPts val="370"/>
                        </a:spcBef>
                      </a:pPr>
                      <a:r>
                        <a:rPr sz="1200" spc="-5" dirty="0">
                          <a:latin typeface="Times New Roman"/>
                          <a:cs typeface="Times New Roman"/>
                        </a:rPr>
                        <a:t>Continuous</a:t>
                      </a:r>
                      <a:endParaRPr sz="1200">
                        <a:latin typeface="Times New Roman"/>
                        <a:cs typeface="Times New Roman"/>
                      </a:endParaRPr>
                    </a:p>
                  </a:txBody>
                  <a:tcPr marL="0" marR="0" marT="46990" marB="0">
                    <a:lnL w="12700">
                      <a:solidFill>
                        <a:srgbClr val="000000"/>
                      </a:solidFill>
                      <a:prstDash val="solid"/>
                    </a:lnL>
                    <a:lnR w="12700">
                      <a:solidFill>
                        <a:srgbClr val="000000"/>
                      </a:solidFill>
                      <a:prstDash val="solid"/>
                    </a:lnR>
                    <a:lnT w="12700">
                      <a:solidFill>
                        <a:srgbClr val="000000"/>
                      </a:solidFill>
                      <a:prstDash val="solid"/>
                    </a:lnT>
                  </a:tcPr>
                </a:tc>
                <a:tc>
                  <a:txBody>
                    <a:bodyPr/>
                    <a:lstStyle/>
                    <a:p>
                      <a:pPr marL="90170">
                        <a:lnSpc>
                          <a:spcPct val="100000"/>
                        </a:lnSpc>
                        <a:spcBef>
                          <a:spcPts val="370"/>
                        </a:spcBef>
                      </a:pPr>
                      <a:r>
                        <a:rPr sz="1200" spc="-5" dirty="0">
                          <a:latin typeface="Times New Roman"/>
                          <a:cs typeface="Times New Roman"/>
                        </a:rPr>
                        <a:t>Single</a:t>
                      </a:r>
                      <a:endParaRPr sz="1200">
                        <a:latin typeface="Times New Roman"/>
                        <a:cs typeface="Times New Roman"/>
                      </a:endParaRPr>
                    </a:p>
                  </a:txBody>
                  <a:tcPr marL="0" marR="0" marT="46990" marB="0">
                    <a:lnL w="12700">
                      <a:solidFill>
                        <a:srgbClr val="000000"/>
                      </a:solidFill>
                      <a:prstDash val="solid"/>
                    </a:lnL>
                    <a:lnR w="28575">
                      <a:solidFill>
                        <a:srgbClr val="000000"/>
                      </a:solidFill>
                      <a:prstDash val="solid"/>
                    </a:lnR>
                    <a:lnT w="12700">
                      <a:solidFill>
                        <a:srgbClr val="000000"/>
                      </a:solidFill>
                      <a:prstDash val="solid"/>
                    </a:lnT>
                  </a:tcPr>
                </a:tc>
                <a:extLst>
                  <a:ext uri="{0D108BD9-81ED-4DB2-BD59-A6C34878D82A}">
                    <a16:rowId xmlns:a16="http://schemas.microsoft.com/office/drawing/2014/main" val="10005"/>
                  </a:ext>
                </a:extLst>
              </a:tr>
              <a:tr h="337170">
                <a:tc>
                  <a:txBody>
                    <a:bodyPr/>
                    <a:lstStyle/>
                    <a:p>
                      <a:pPr marL="90170" marR="368300">
                        <a:lnSpc>
                          <a:spcPct val="100000"/>
                        </a:lnSpc>
                      </a:pPr>
                      <a:r>
                        <a:rPr sz="1200" spc="-5" dirty="0">
                          <a:latin typeface="Times New Roman"/>
                          <a:cs typeface="Times New Roman"/>
                        </a:rPr>
                        <a:t>Interactive </a:t>
                      </a:r>
                      <a:r>
                        <a:rPr sz="1200" dirty="0">
                          <a:latin typeface="Times New Roman"/>
                          <a:cs typeface="Times New Roman"/>
                        </a:rPr>
                        <a:t> </a:t>
                      </a:r>
                      <a:r>
                        <a:rPr sz="1200" spc="-5" dirty="0">
                          <a:latin typeface="Times New Roman"/>
                          <a:cs typeface="Times New Roman"/>
                        </a:rPr>
                        <a:t>E</a:t>
                      </a:r>
                      <a:r>
                        <a:rPr sz="1200" dirty="0">
                          <a:latin typeface="Times New Roman"/>
                          <a:cs typeface="Times New Roman"/>
                        </a:rPr>
                        <a:t>n</a:t>
                      </a:r>
                      <a:r>
                        <a:rPr sz="1200" spc="-10" dirty="0">
                          <a:latin typeface="Times New Roman"/>
                          <a:cs typeface="Times New Roman"/>
                        </a:rPr>
                        <a:t>g</a:t>
                      </a:r>
                      <a:r>
                        <a:rPr sz="1200" spc="-5" dirty="0">
                          <a:latin typeface="Times New Roman"/>
                          <a:cs typeface="Times New Roman"/>
                        </a:rPr>
                        <a:t>l</a:t>
                      </a:r>
                      <a:r>
                        <a:rPr sz="1200" spc="5" dirty="0">
                          <a:latin typeface="Times New Roman"/>
                          <a:cs typeface="Times New Roman"/>
                        </a:rPr>
                        <a:t>i</a:t>
                      </a:r>
                      <a:r>
                        <a:rPr sz="1200" dirty="0">
                          <a:latin typeface="Times New Roman"/>
                          <a:cs typeface="Times New Roman"/>
                        </a:rPr>
                        <a:t>sh </a:t>
                      </a:r>
                      <a:r>
                        <a:rPr sz="1200" spc="-5" dirty="0">
                          <a:latin typeface="Times New Roman"/>
                          <a:cs typeface="Times New Roman"/>
                        </a:rPr>
                        <a:t>T</a:t>
                      </a:r>
                      <a:r>
                        <a:rPr sz="1200" dirty="0">
                          <a:latin typeface="Times New Roman"/>
                          <a:cs typeface="Times New Roman"/>
                        </a:rPr>
                        <a:t>u</a:t>
                      </a:r>
                      <a:r>
                        <a:rPr sz="1200" spc="-5" dirty="0">
                          <a:latin typeface="Times New Roman"/>
                          <a:cs typeface="Times New Roman"/>
                        </a:rPr>
                        <a:t>t</a:t>
                      </a:r>
                      <a:r>
                        <a:rPr sz="1200" spc="10" dirty="0">
                          <a:latin typeface="Times New Roman"/>
                          <a:cs typeface="Times New Roman"/>
                        </a:rPr>
                        <a:t>o</a:t>
                      </a:r>
                      <a:r>
                        <a:rPr sz="1200" dirty="0">
                          <a:latin typeface="Times New Roman"/>
                          <a:cs typeface="Times New Roman"/>
                        </a:rPr>
                        <a:t>r</a:t>
                      </a:r>
                      <a:endParaRPr sz="1200">
                        <a:latin typeface="Times New Roman"/>
                        <a:cs typeface="Times New Roman"/>
                      </a:endParaRPr>
                    </a:p>
                  </a:txBody>
                  <a:tcPr marL="0" marR="0" marT="0" marB="0">
                    <a:lnL w="28575">
                      <a:solidFill>
                        <a:srgbClr val="000000"/>
                      </a:solidFill>
                      <a:prstDash val="solid"/>
                    </a:lnL>
                    <a:lnR w="12700">
                      <a:solidFill>
                        <a:srgbClr val="000000"/>
                      </a:solidFill>
                      <a:prstDash val="solid"/>
                    </a:lnR>
                    <a:lnB w="28575">
                      <a:solidFill>
                        <a:srgbClr val="000000"/>
                      </a:solidFill>
                      <a:prstDash val="solid"/>
                    </a:lnB>
                  </a:tcPr>
                </a:tc>
                <a:tc>
                  <a:txBody>
                    <a:bodyPr/>
                    <a:lstStyle/>
                    <a:p>
                      <a:pPr marL="89535">
                        <a:lnSpc>
                          <a:spcPct val="100000"/>
                        </a:lnSpc>
                        <a:spcBef>
                          <a:spcPts val="375"/>
                        </a:spcBef>
                      </a:pPr>
                      <a:r>
                        <a:rPr sz="1200" spc="-5" dirty="0">
                          <a:latin typeface="Times New Roman"/>
                          <a:cs typeface="Times New Roman"/>
                        </a:rPr>
                        <a:t>Partially</a:t>
                      </a:r>
                      <a:endParaRPr sz="1200">
                        <a:latin typeface="Times New Roman"/>
                        <a:cs typeface="Times New Roman"/>
                      </a:endParaRPr>
                    </a:p>
                  </a:txBody>
                  <a:tcPr marL="0" marR="0" marT="47625" marB="0">
                    <a:lnL w="12700">
                      <a:solidFill>
                        <a:srgbClr val="000000"/>
                      </a:solidFill>
                      <a:prstDash val="solid"/>
                    </a:lnL>
                    <a:lnR w="12700">
                      <a:solidFill>
                        <a:srgbClr val="000000"/>
                      </a:solidFill>
                      <a:prstDash val="solid"/>
                    </a:lnR>
                    <a:lnB w="28575">
                      <a:solidFill>
                        <a:srgbClr val="000000"/>
                      </a:solidFill>
                      <a:prstDash val="solid"/>
                    </a:lnB>
                  </a:tcPr>
                </a:tc>
                <a:tc>
                  <a:txBody>
                    <a:bodyPr/>
                    <a:lstStyle/>
                    <a:p>
                      <a:pPr marL="89535">
                        <a:lnSpc>
                          <a:spcPct val="100000"/>
                        </a:lnSpc>
                        <a:spcBef>
                          <a:spcPts val="375"/>
                        </a:spcBef>
                      </a:pPr>
                      <a:r>
                        <a:rPr sz="1200" spc="-5" dirty="0">
                          <a:latin typeface="Times New Roman"/>
                          <a:cs typeface="Times New Roman"/>
                        </a:rPr>
                        <a:t>Stochastic</a:t>
                      </a:r>
                      <a:endParaRPr sz="1200">
                        <a:latin typeface="Times New Roman"/>
                        <a:cs typeface="Times New Roman"/>
                      </a:endParaRPr>
                    </a:p>
                  </a:txBody>
                  <a:tcPr marL="0" marR="0" marT="47625" marB="0">
                    <a:lnL w="12700">
                      <a:solidFill>
                        <a:srgbClr val="000000"/>
                      </a:solidFill>
                      <a:prstDash val="solid"/>
                    </a:lnL>
                    <a:lnR w="12700">
                      <a:solidFill>
                        <a:srgbClr val="000000"/>
                      </a:solidFill>
                      <a:prstDash val="solid"/>
                    </a:lnR>
                    <a:lnB w="28575">
                      <a:solidFill>
                        <a:srgbClr val="000000"/>
                      </a:solidFill>
                      <a:prstDash val="solid"/>
                    </a:lnB>
                  </a:tcPr>
                </a:tc>
                <a:tc>
                  <a:txBody>
                    <a:bodyPr/>
                    <a:lstStyle/>
                    <a:p>
                      <a:pPr marL="89535">
                        <a:lnSpc>
                          <a:spcPct val="100000"/>
                        </a:lnSpc>
                        <a:spcBef>
                          <a:spcPts val="375"/>
                        </a:spcBef>
                      </a:pPr>
                      <a:r>
                        <a:rPr sz="1200" spc="-5" dirty="0">
                          <a:latin typeface="Times New Roman"/>
                          <a:cs typeface="Times New Roman"/>
                        </a:rPr>
                        <a:t>Sequential</a:t>
                      </a:r>
                      <a:endParaRPr sz="1200">
                        <a:latin typeface="Times New Roman"/>
                        <a:cs typeface="Times New Roman"/>
                      </a:endParaRPr>
                    </a:p>
                  </a:txBody>
                  <a:tcPr marL="0" marR="0" marT="47625" marB="0">
                    <a:lnL w="12700">
                      <a:solidFill>
                        <a:srgbClr val="000000"/>
                      </a:solidFill>
                      <a:prstDash val="solid"/>
                    </a:lnL>
                    <a:lnR w="12700">
                      <a:solidFill>
                        <a:srgbClr val="000000"/>
                      </a:solidFill>
                      <a:prstDash val="solid"/>
                    </a:lnR>
                    <a:lnB w="28575">
                      <a:solidFill>
                        <a:srgbClr val="000000"/>
                      </a:solidFill>
                      <a:prstDash val="solid"/>
                    </a:lnB>
                  </a:tcPr>
                </a:tc>
                <a:tc>
                  <a:txBody>
                    <a:bodyPr/>
                    <a:lstStyle/>
                    <a:p>
                      <a:pPr marL="90170">
                        <a:lnSpc>
                          <a:spcPct val="100000"/>
                        </a:lnSpc>
                        <a:spcBef>
                          <a:spcPts val="375"/>
                        </a:spcBef>
                      </a:pPr>
                      <a:r>
                        <a:rPr sz="1200" spc="-10" dirty="0">
                          <a:latin typeface="Times New Roman"/>
                          <a:cs typeface="Times New Roman"/>
                        </a:rPr>
                        <a:t>Dynamic</a:t>
                      </a:r>
                      <a:endParaRPr sz="1200">
                        <a:latin typeface="Times New Roman"/>
                        <a:cs typeface="Times New Roman"/>
                      </a:endParaRPr>
                    </a:p>
                  </a:txBody>
                  <a:tcPr marL="0" marR="0" marT="47625" marB="0">
                    <a:lnL w="12700">
                      <a:solidFill>
                        <a:srgbClr val="000000"/>
                      </a:solidFill>
                      <a:prstDash val="solid"/>
                    </a:lnL>
                    <a:lnR w="12700">
                      <a:solidFill>
                        <a:srgbClr val="000000"/>
                      </a:solidFill>
                      <a:prstDash val="solid"/>
                    </a:lnR>
                    <a:lnB w="28575">
                      <a:solidFill>
                        <a:srgbClr val="000000"/>
                      </a:solidFill>
                      <a:prstDash val="solid"/>
                    </a:lnB>
                  </a:tcPr>
                </a:tc>
                <a:tc>
                  <a:txBody>
                    <a:bodyPr/>
                    <a:lstStyle/>
                    <a:p>
                      <a:pPr marL="90170">
                        <a:lnSpc>
                          <a:spcPct val="100000"/>
                        </a:lnSpc>
                        <a:spcBef>
                          <a:spcPts val="375"/>
                        </a:spcBef>
                      </a:pPr>
                      <a:r>
                        <a:rPr sz="1200" spc="-5" dirty="0">
                          <a:latin typeface="Times New Roman"/>
                          <a:cs typeface="Times New Roman"/>
                        </a:rPr>
                        <a:t>Discrete</a:t>
                      </a:r>
                      <a:endParaRPr sz="1200">
                        <a:latin typeface="Times New Roman"/>
                        <a:cs typeface="Times New Roman"/>
                      </a:endParaRPr>
                    </a:p>
                  </a:txBody>
                  <a:tcPr marL="0" marR="0" marT="47625" marB="0">
                    <a:lnL w="12700">
                      <a:solidFill>
                        <a:srgbClr val="000000"/>
                      </a:solidFill>
                      <a:prstDash val="solid"/>
                    </a:lnL>
                    <a:lnR w="12700">
                      <a:solidFill>
                        <a:srgbClr val="000000"/>
                      </a:solidFill>
                      <a:prstDash val="solid"/>
                    </a:lnR>
                    <a:lnB w="28575">
                      <a:solidFill>
                        <a:srgbClr val="000000"/>
                      </a:solidFill>
                      <a:prstDash val="solid"/>
                    </a:lnB>
                  </a:tcPr>
                </a:tc>
                <a:tc>
                  <a:txBody>
                    <a:bodyPr/>
                    <a:lstStyle/>
                    <a:p>
                      <a:pPr marL="90170">
                        <a:lnSpc>
                          <a:spcPct val="100000"/>
                        </a:lnSpc>
                        <a:spcBef>
                          <a:spcPts val="375"/>
                        </a:spcBef>
                      </a:pPr>
                      <a:r>
                        <a:rPr sz="1200" dirty="0">
                          <a:latin typeface="Times New Roman"/>
                          <a:cs typeface="Times New Roman"/>
                        </a:rPr>
                        <a:t>Multi</a:t>
                      </a:r>
                      <a:endParaRPr sz="1200">
                        <a:latin typeface="Times New Roman"/>
                        <a:cs typeface="Times New Roman"/>
                      </a:endParaRPr>
                    </a:p>
                  </a:txBody>
                  <a:tcPr marL="0" marR="0" marT="47625" marB="0">
                    <a:lnL w="12700">
                      <a:solidFill>
                        <a:srgbClr val="000000"/>
                      </a:solidFill>
                      <a:prstDash val="solid"/>
                    </a:lnL>
                    <a:lnR w="28575">
                      <a:solidFill>
                        <a:srgbClr val="000000"/>
                      </a:solidFill>
                      <a:prstDash val="solid"/>
                    </a:lnR>
                    <a:lnB w="28575">
                      <a:solidFill>
                        <a:srgbClr val="000000"/>
                      </a:solidFill>
                      <a:prstDash val="soli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730" y="33019"/>
            <a:ext cx="1778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27</a:t>
            </a:r>
            <a:endParaRPr sz="1200">
              <a:latin typeface="Times New Roman"/>
              <a:cs typeface="Times New Roman"/>
            </a:endParaRPr>
          </a:p>
        </p:txBody>
      </p:sp>
      <p:sp>
        <p:nvSpPr>
          <p:cNvPr id="5" name="object 5"/>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6" name="object 6"/>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601469" y="290829"/>
            <a:ext cx="4977130" cy="513080"/>
          </a:xfrm>
          <a:prstGeom prst="rect">
            <a:avLst/>
          </a:prstGeom>
        </p:spPr>
        <p:txBody>
          <a:bodyPr vert="horz" wrap="square" lIns="0" tIns="12700" rIns="0" bIns="0" rtlCol="0" anchor="ctr">
            <a:spAutoFit/>
          </a:bodyPr>
          <a:lstStyle/>
          <a:p>
            <a:pPr marL="12700">
              <a:lnSpc>
                <a:spcPct val="100000"/>
              </a:lnSpc>
              <a:spcBef>
                <a:spcPts val="100"/>
              </a:spcBef>
            </a:pPr>
            <a:r>
              <a:rPr sz="3200" dirty="0"/>
              <a:t>Agent functions</a:t>
            </a:r>
            <a:r>
              <a:rPr sz="3200" spc="-10" dirty="0"/>
              <a:t> </a:t>
            </a:r>
            <a:r>
              <a:rPr sz="3200" spc="5" dirty="0"/>
              <a:t>and</a:t>
            </a:r>
            <a:r>
              <a:rPr sz="3200" dirty="0"/>
              <a:t> programs</a:t>
            </a:r>
            <a:endParaRPr sz="3200"/>
          </a:p>
        </p:txBody>
      </p:sp>
      <p:sp>
        <p:nvSpPr>
          <p:cNvPr id="4" name="object 4"/>
          <p:cNvSpPr txBox="1"/>
          <p:nvPr/>
        </p:nvSpPr>
        <p:spPr>
          <a:xfrm>
            <a:off x="789092" y="1148079"/>
            <a:ext cx="10076779" cy="4764766"/>
          </a:xfrm>
          <a:prstGeom prst="rect">
            <a:avLst/>
          </a:prstGeom>
        </p:spPr>
        <p:txBody>
          <a:bodyPr vert="horz" wrap="square" lIns="0" tIns="60325" rIns="0" bIns="0" rtlCol="0">
            <a:spAutoFit/>
          </a:bodyPr>
          <a:lstStyle/>
          <a:p>
            <a:pPr marL="348615" marR="425450" indent="-336550">
              <a:lnSpc>
                <a:spcPts val="3030"/>
              </a:lnSpc>
              <a:spcBef>
                <a:spcPts val="475"/>
              </a:spcBef>
              <a:buChar char="•"/>
              <a:tabLst>
                <a:tab pos="348615" algn="l"/>
                <a:tab pos="349250" algn="l"/>
              </a:tabLst>
            </a:pPr>
            <a:r>
              <a:rPr sz="2800" spc="-5" dirty="0">
                <a:latin typeface="Times New Roman"/>
                <a:cs typeface="Times New Roman"/>
              </a:rPr>
              <a:t>An </a:t>
            </a:r>
            <a:r>
              <a:rPr sz="2800" dirty="0">
                <a:latin typeface="Times New Roman"/>
                <a:cs typeface="Times New Roman"/>
              </a:rPr>
              <a:t>agent is </a:t>
            </a:r>
            <a:r>
              <a:rPr sz="2800" spc="-5" dirty="0">
                <a:latin typeface="Times New Roman"/>
                <a:cs typeface="Times New Roman"/>
              </a:rPr>
              <a:t>completely specified </a:t>
            </a:r>
            <a:r>
              <a:rPr sz="2800" spc="5" dirty="0">
                <a:latin typeface="Times New Roman"/>
                <a:cs typeface="Times New Roman"/>
              </a:rPr>
              <a:t>by </a:t>
            </a:r>
            <a:r>
              <a:rPr sz="2800" dirty="0">
                <a:latin typeface="Times New Roman"/>
                <a:cs typeface="Times New Roman"/>
              </a:rPr>
              <a:t>the </a:t>
            </a:r>
            <a:r>
              <a:rPr sz="2800" u="heavy" spc="-5" dirty="0">
                <a:uFill>
                  <a:solidFill>
                    <a:srgbClr val="000000"/>
                  </a:solidFill>
                </a:uFill>
                <a:latin typeface="Times New Roman"/>
                <a:cs typeface="Times New Roman"/>
              </a:rPr>
              <a:t>agent </a:t>
            </a:r>
            <a:r>
              <a:rPr sz="2800" dirty="0">
                <a:latin typeface="Times New Roman"/>
                <a:cs typeface="Times New Roman"/>
              </a:rPr>
              <a:t> </a:t>
            </a:r>
            <a:r>
              <a:rPr sz="2800" u="heavy" dirty="0">
                <a:uFill>
                  <a:solidFill>
                    <a:srgbClr val="000000"/>
                  </a:solidFill>
                </a:uFill>
                <a:latin typeface="Times New Roman"/>
                <a:cs typeface="Times New Roman"/>
              </a:rPr>
              <a:t>function</a:t>
            </a:r>
            <a:r>
              <a:rPr sz="2800" dirty="0">
                <a:latin typeface="Times New Roman"/>
                <a:cs typeface="Times New Roman"/>
              </a:rPr>
              <a:t> </a:t>
            </a:r>
            <a:r>
              <a:rPr sz="2800" spc="-5" dirty="0">
                <a:latin typeface="Times New Roman"/>
                <a:cs typeface="Times New Roman"/>
              </a:rPr>
              <a:t>mapping</a:t>
            </a:r>
            <a:r>
              <a:rPr sz="2800" spc="-10" dirty="0">
                <a:latin typeface="Times New Roman"/>
                <a:cs typeface="Times New Roman"/>
              </a:rPr>
              <a:t> </a:t>
            </a:r>
            <a:r>
              <a:rPr sz="2800" spc="-5" dirty="0">
                <a:latin typeface="Times New Roman"/>
                <a:cs typeface="Times New Roman"/>
              </a:rPr>
              <a:t>percept</a:t>
            </a:r>
            <a:r>
              <a:rPr sz="2800" spc="-10" dirty="0">
                <a:latin typeface="Times New Roman"/>
                <a:cs typeface="Times New Roman"/>
              </a:rPr>
              <a:t> </a:t>
            </a:r>
            <a:r>
              <a:rPr sz="2800" spc="-5" dirty="0">
                <a:latin typeface="Times New Roman"/>
                <a:cs typeface="Times New Roman"/>
              </a:rPr>
              <a:t>sequences</a:t>
            </a:r>
            <a:r>
              <a:rPr sz="2800" spc="-20" dirty="0">
                <a:latin typeface="Times New Roman"/>
                <a:cs typeface="Times New Roman"/>
              </a:rPr>
              <a:t> </a:t>
            </a:r>
            <a:r>
              <a:rPr sz="2800" spc="5" dirty="0">
                <a:latin typeface="Times New Roman"/>
                <a:cs typeface="Times New Roman"/>
              </a:rPr>
              <a:t>to</a:t>
            </a:r>
            <a:r>
              <a:rPr sz="2800" spc="-20" dirty="0">
                <a:latin typeface="Times New Roman"/>
                <a:cs typeface="Times New Roman"/>
              </a:rPr>
              <a:t> </a:t>
            </a:r>
            <a:r>
              <a:rPr sz="2800" dirty="0">
                <a:latin typeface="Times New Roman"/>
                <a:cs typeface="Times New Roman"/>
              </a:rPr>
              <a:t>actions</a:t>
            </a:r>
          </a:p>
          <a:p>
            <a:pPr marL="348615" marR="226060" indent="-336550">
              <a:lnSpc>
                <a:spcPts val="3020"/>
              </a:lnSpc>
              <a:spcBef>
                <a:spcPts val="700"/>
              </a:spcBef>
              <a:buChar char="•"/>
              <a:tabLst>
                <a:tab pos="348615" algn="l"/>
                <a:tab pos="349250" algn="l"/>
              </a:tabLst>
            </a:pPr>
            <a:endParaRPr lang="en-US" sz="2800" spc="-10" dirty="0">
              <a:latin typeface="Times New Roman"/>
              <a:cs typeface="Times New Roman"/>
            </a:endParaRPr>
          </a:p>
          <a:p>
            <a:pPr marL="348615" marR="226060" indent="-336550">
              <a:lnSpc>
                <a:spcPts val="3020"/>
              </a:lnSpc>
              <a:spcBef>
                <a:spcPts val="700"/>
              </a:spcBef>
              <a:buChar char="•"/>
              <a:tabLst>
                <a:tab pos="348615" algn="l"/>
                <a:tab pos="349250" algn="l"/>
              </a:tabLst>
            </a:pPr>
            <a:r>
              <a:rPr lang="en-US" sz="2800" spc="-10" dirty="0">
                <a:latin typeface="Times New Roman"/>
                <a:cs typeface="Times New Roman"/>
              </a:rPr>
              <a:t>Aim:</a:t>
            </a:r>
            <a:r>
              <a:rPr lang="en-US" sz="2800" dirty="0">
                <a:latin typeface="Times New Roman"/>
                <a:cs typeface="Times New Roman"/>
              </a:rPr>
              <a:t> find a</a:t>
            </a:r>
            <a:r>
              <a:rPr lang="en-US" sz="2800" spc="-15" dirty="0">
                <a:latin typeface="Times New Roman"/>
                <a:cs typeface="Times New Roman"/>
              </a:rPr>
              <a:t> </a:t>
            </a:r>
            <a:r>
              <a:rPr lang="en-US" sz="2800" spc="-10" dirty="0">
                <a:latin typeface="Times New Roman"/>
                <a:cs typeface="Times New Roman"/>
              </a:rPr>
              <a:t>way</a:t>
            </a:r>
            <a:r>
              <a:rPr lang="en-US" sz="2800" dirty="0">
                <a:latin typeface="Times New Roman"/>
                <a:cs typeface="Times New Roman"/>
              </a:rPr>
              <a:t> </a:t>
            </a:r>
            <a:r>
              <a:rPr lang="en-US" sz="2800" b="1" dirty="0">
                <a:latin typeface="Times New Roman"/>
                <a:cs typeface="Times New Roman"/>
              </a:rPr>
              <a:t>to </a:t>
            </a:r>
            <a:r>
              <a:rPr lang="en-US" sz="2800" b="1" spc="-10" dirty="0">
                <a:latin typeface="Times New Roman"/>
                <a:cs typeface="Times New Roman"/>
              </a:rPr>
              <a:t>implement</a:t>
            </a:r>
            <a:r>
              <a:rPr lang="en-US" sz="2800" b="1" dirty="0">
                <a:latin typeface="Times New Roman"/>
                <a:cs typeface="Times New Roman"/>
              </a:rPr>
              <a:t> the</a:t>
            </a:r>
            <a:r>
              <a:rPr lang="en-US" sz="2800" b="1" spc="-5" dirty="0">
                <a:latin typeface="Times New Roman"/>
                <a:cs typeface="Times New Roman"/>
              </a:rPr>
              <a:t> rational</a:t>
            </a:r>
            <a:r>
              <a:rPr lang="en-US" sz="2800" b="1" dirty="0">
                <a:latin typeface="Times New Roman"/>
                <a:cs typeface="Times New Roman"/>
              </a:rPr>
              <a:t> </a:t>
            </a:r>
            <a:r>
              <a:rPr lang="en-US" sz="2800" b="1" spc="-5" dirty="0">
                <a:latin typeface="Times New Roman"/>
                <a:cs typeface="Times New Roman"/>
              </a:rPr>
              <a:t>agent </a:t>
            </a:r>
            <a:r>
              <a:rPr lang="en-US" sz="2800" b="1" spc="-685" dirty="0">
                <a:latin typeface="Times New Roman"/>
                <a:cs typeface="Times New Roman"/>
              </a:rPr>
              <a:t> </a:t>
            </a:r>
            <a:r>
              <a:rPr lang="en-US" sz="2800" b="1" dirty="0">
                <a:latin typeface="Times New Roman"/>
                <a:cs typeface="Times New Roman"/>
              </a:rPr>
              <a:t>function</a:t>
            </a:r>
            <a:r>
              <a:rPr lang="en-US" sz="2800" b="1" spc="-10" dirty="0">
                <a:latin typeface="Times New Roman"/>
                <a:cs typeface="Times New Roman"/>
              </a:rPr>
              <a:t> </a:t>
            </a:r>
            <a:r>
              <a:rPr lang="en-US" sz="2800" b="1" spc="-5" dirty="0">
                <a:latin typeface="Times New Roman"/>
                <a:cs typeface="Times New Roman"/>
              </a:rPr>
              <a:t>concisely</a:t>
            </a:r>
            <a:r>
              <a:rPr lang="en-US" sz="2800" spc="-5" dirty="0">
                <a:latin typeface="Times New Roman"/>
                <a:cs typeface="Times New Roman"/>
              </a:rPr>
              <a:t> </a:t>
            </a:r>
            <a:r>
              <a:rPr lang="en-US" sz="2800" dirty="0">
                <a:latin typeface="Times New Roman"/>
                <a:cs typeface="Times New Roman"/>
              </a:rPr>
              <a:t>-&gt;</a:t>
            </a:r>
            <a:r>
              <a:rPr lang="en-US" sz="2800" spc="-25" dirty="0">
                <a:latin typeface="Times New Roman"/>
                <a:cs typeface="Times New Roman"/>
              </a:rPr>
              <a:t> </a:t>
            </a:r>
            <a:r>
              <a:rPr lang="en-US" sz="2800" dirty="0">
                <a:latin typeface="Times New Roman"/>
                <a:cs typeface="Times New Roman"/>
              </a:rPr>
              <a:t>design</a:t>
            </a:r>
            <a:r>
              <a:rPr lang="en-US" sz="2800" spc="-5" dirty="0">
                <a:latin typeface="Times New Roman"/>
                <a:cs typeface="Times New Roman"/>
              </a:rPr>
              <a:t> an </a:t>
            </a:r>
            <a:r>
              <a:rPr lang="en-US" sz="2800" b="1" spc="-5" dirty="0">
                <a:latin typeface="Times New Roman"/>
                <a:cs typeface="Times New Roman"/>
              </a:rPr>
              <a:t>agent</a:t>
            </a:r>
            <a:r>
              <a:rPr lang="en-US" sz="2800" b="1" spc="-10" dirty="0">
                <a:latin typeface="Times New Roman"/>
                <a:cs typeface="Times New Roman"/>
              </a:rPr>
              <a:t> </a:t>
            </a:r>
            <a:r>
              <a:rPr lang="en-US" sz="2800" b="1" dirty="0">
                <a:latin typeface="Times New Roman"/>
                <a:cs typeface="Times New Roman"/>
              </a:rPr>
              <a:t>program</a:t>
            </a:r>
            <a:endParaRPr lang="en-US" sz="2800" dirty="0">
              <a:latin typeface="Times New Roman"/>
              <a:cs typeface="Times New Roman"/>
            </a:endParaRPr>
          </a:p>
          <a:p>
            <a:pPr>
              <a:spcBef>
                <a:spcPts val="20"/>
              </a:spcBef>
              <a:buFont typeface="Times New Roman"/>
              <a:buChar char="•"/>
            </a:pPr>
            <a:endParaRPr sz="3250" dirty="0">
              <a:latin typeface="Times New Roman"/>
              <a:cs typeface="Times New Roman"/>
            </a:endParaRPr>
          </a:p>
          <a:p>
            <a:pPr marL="469900"/>
            <a:r>
              <a:rPr sz="2400" spc="-5" dirty="0">
                <a:latin typeface="Times New Roman"/>
                <a:cs typeface="Times New Roman"/>
              </a:rPr>
              <a:t>Agent</a:t>
            </a:r>
            <a:r>
              <a:rPr sz="2400" spc="-10" dirty="0">
                <a:latin typeface="Times New Roman"/>
                <a:cs typeface="Times New Roman"/>
              </a:rPr>
              <a:t> </a:t>
            </a:r>
            <a:r>
              <a:rPr sz="2400" dirty="0">
                <a:latin typeface="Times New Roman"/>
                <a:cs typeface="Times New Roman"/>
              </a:rPr>
              <a:t>= </a:t>
            </a:r>
            <a:r>
              <a:rPr sz="2400" spc="-5" dirty="0">
                <a:latin typeface="Times New Roman"/>
                <a:cs typeface="Times New Roman"/>
              </a:rPr>
              <a:t>agent</a:t>
            </a:r>
            <a:r>
              <a:rPr sz="2400" spc="-10" dirty="0">
                <a:latin typeface="Times New Roman"/>
                <a:cs typeface="Times New Roman"/>
              </a:rPr>
              <a:t> </a:t>
            </a:r>
            <a:r>
              <a:rPr sz="2400" dirty="0">
                <a:latin typeface="Times New Roman"/>
                <a:cs typeface="Times New Roman"/>
              </a:rPr>
              <a:t>program</a:t>
            </a:r>
            <a:r>
              <a:rPr sz="2400" spc="-25" dirty="0">
                <a:latin typeface="Times New Roman"/>
                <a:cs typeface="Times New Roman"/>
              </a:rPr>
              <a:t> </a:t>
            </a:r>
            <a:r>
              <a:rPr sz="2400" dirty="0">
                <a:latin typeface="Times New Roman"/>
                <a:cs typeface="Times New Roman"/>
              </a:rPr>
              <a:t>+</a:t>
            </a:r>
            <a:r>
              <a:rPr sz="2400" spc="-15" dirty="0">
                <a:latin typeface="Times New Roman"/>
                <a:cs typeface="Times New Roman"/>
              </a:rPr>
              <a:t> </a:t>
            </a:r>
            <a:r>
              <a:rPr sz="2400" dirty="0">
                <a:latin typeface="Times New Roman"/>
                <a:cs typeface="Times New Roman"/>
              </a:rPr>
              <a:t>architecture</a:t>
            </a:r>
          </a:p>
          <a:p>
            <a:pPr>
              <a:spcBef>
                <a:spcPts val="20"/>
              </a:spcBef>
            </a:pPr>
            <a:endParaRPr lang="en-IN" sz="3850" dirty="0">
              <a:latin typeface="Times New Roman"/>
              <a:cs typeface="Times New Roman"/>
            </a:endParaRPr>
          </a:p>
          <a:p>
            <a:pPr marL="348615" marR="5080" indent="-336550">
              <a:lnSpc>
                <a:spcPts val="3030"/>
              </a:lnSpc>
              <a:buChar char="•"/>
              <a:tabLst>
                <a:tab pos="348615" algn="l"/>
                <a:tab pos="349250" algn="l"/>
              </a:tabLst>
            </a:pPr>
            <a:r>
              <a:rPr sz="2800" spc="-5" dirty="0">
                <a:latin typeface="Times New Roman"/>
                <a:cs typeface="Times New Roman"/>
              </a:rPr>
              <a:t>Architecture: some </a:t>
            </a:r>
            <a:r>
              <a:rPr sz="2800" dirty="0">
                <a:latin typeface="Times New Roman"/>
                <a:cs typeface="Times New Roman"/>
              </a:rPr>
              <a:t>sort of </a:t>
            </a:r>
            <a:r>
              <a:rPr sz="2800" spc="-5" dirty="0">
                <a:latin typeface="Times New Roman"/>
                <a:cs typeface="Times New Roman"/>
              </a:rPr>
              <a:t>computing device with </a:t>
            </a:r>
            <a:r>
              <a:rPr sz="2800" spc="-685" dirty="0">
                <a:latin typeface="Times New Roman"/>
                <a:cs typeface="Times New Roman"/>
              </a:rPr>
              <a:t> </a:t>
            </a:r>
            <a:r>
              <a:rPr sz="2800" spc="-5" dirty="0">
                <a:latin typeface="Times New Roman"/>
                <a:cs typeface="Times New Roman"/>
              </a:rPr>
              <a:t>physical</a:t>
            </a:r>
            <a:r>
              <a:rPr sz="2800" dirty="0">
                <a:latin typeface="Times New Roman"/>
                <a:cs typeface="Times New Roman"/>
              </a:rPr>
              <a:t> sensors </a:t>
            </a:r>
            <a:r>
              <a:rPr sz="2800" spc="-5" dirty="0">
                <a:latin typeface="Times New Roman"/>
                <a:cs typeface="Times New Roman"/>
              </a:rPr>
              <a:t>and</a:t>
            </a:r>
            <a:r>
              <a:rPr sz="2800" dirty="0">
                <a:latin typeface="Times New Roman"/>
                <a:cs typeface="Times New Roman"/>
              </a:rPr>
              <a:t> </a:t>
            </a:r>
            <a:r>
              <a:rPr sz="2800" spc="-5" dirty="0">
                <a:latin typeface="Times New Roman"/>
                <a:cs typeface="Times New Roman"/>
              </a:rPr>
              <a:t>actuators</a:t>
            </a:r>
            <a:r>
              <a:rPr sz="2800" spc="-10" dirty="0">
                <a:latin typeface="Times New Roman"/>
                <a:cs typeface="Times New Roman"/>
              </a:rPr>
              <a:t> </a:t>
            </a:r>
            <a:r>
              <a:rPr sz="2800" spc="-5" dirty="0">
                <a:latin typeface="Times New Roman"/>
                <a:cs typeface="Times New Roman"/>
              </a:rPr>
              <a:t>(PC, </a:t>
            </a:r>
            <a:r>
              <a:rPr sz="2800" dirty="0">
                <a:latin typeface="Times New Roman"/>
                <a:cs typeface="Times New Roman"/>
              </a:rPr>
              <a:t>robotic</a:t>
            </a:r>
            <a:r>
              <a:rPr sz="2800" spc="-15" dirty="0">
                <a:latin typeface="Times New Roman"/>
                <a:cs typeface="Times New Roman"/>
              </a:rPr>
              <a:t> </a:t>
            </a:r>
            <a:r>
              <a:rPr sz="2800" spc="-5" dirty="0">
                <a:latin typeface="Times New Roman"/>
                <a:cs typeface="Times New Roman"/>
              </a:rPr>
              <a:t>car)</a:t>
            </a:r>
            <a:endParaRPr sz="2800" dirty="0">
              <a:latin typeface="Times New Roman"/>
              <a:cs typeface="Times New Roman"/>
            </a:endParaRPr>
          </a:p>
          <a:p>
            <a:pPr marL="469900">
              <a:spcBef>
                <a:spcPts val="25"/>
              </a:spcBef>
            </a:pPr>
            <a:r>
              <a:rPr sz="3600" baseline="3472" dirty="0">
                <a:latin typeface="Times New Roman"/>
                <a:cs typeface="Times New Roman"/>
              </a:rPr>
              <a:t>–</a:t>
            </a:r>
            <a:r>
              <a:rPr sz="3600" spc="577" baseline="3472" dirty="0">
                <a:latin typeface="Times New Roman"/>
                <a:cs typeface="Times New Roman"/>
              </a:rPr>
              <a:t> </a:t>
            </a:r>
            <a:r>
              <a:rPr sz="2400" dirty="0">
                <a:latin typeface="Times New Roman"/>
                <a:cs typeface="Times New Roman"/>
              </a:rPr>
              <a:t>should</a:t>
            </a:r>
            <a:r>
              <a:rPr sz="2400" spc="-5" dirty="0">
                <a:latin typeface="Times New Roman"/>
                <a:cs typeface="Times New Roman"/>
              </a:rPr>
              <a:t> </a:t>
            </a:r>
            <a:r>
              <a:rPr sz="2400" dirty="0">
                <a:latin typeface="Times New Roman"/>
                <a:cs typeface="Times New Roman"/>
              </a:rPr>
              <a:t>be</a:t>
            </a:r>
            <a:r>
              <a:rPr sz="2400" spc="-5" dirty="0">
                <a:latin typeface="Times New Roman"/>
                <a:cs typeface="Times New Roman"/>
              </a:rPr>
              <a:t> </a:t>
            </a:r>
            <a:r>
              <a:rPr sz="2400" dirty="0">
                <a:latin typeface="Times New Roman"/>
                <a:cs typeface="Times New Roman"/>
              </a:rPr>
              <a:t>appropriate:</a:t>
            </a:r>
            <a:r>
              <a:rPr sz="2400" spc="-10" dirty="0">
                <a:latin typeface="Times New Roman"/>
                <a:cs typeface="Times New Roman"/>
              </a:rPr>
              <a:t> </a:t>
            </a:r>
            <a:r>
              <a:rPr sz="2400" spc="-5" dirty="0">
                <a:latin typeface="Times New Roman"/>
                <a:cs typeface="Times New Roman"/>
              </a:rPr>
              <a:t>walk </a:t>
            </a:r>
            <a:r>
              <a:rPr sz="2400" dirty="0">
                <a:latin typeface="Times New Roman"/>
                <a:cs typeface="Times New Roman"/>
              </a:rPr>
              <a:t>action</a:t>
            </a:r>
            <a:r>
              <a:rPr sz="2400" spc="-5" dirty="0">
                <a:latin typeface="Times New Roman"/>
                <a:cs typeface="Times New Roman"/>
              </a:rPr>
              <a:t> </a:t>
            </a:r>
            <a:r>
              <a:rPr sz="2400" dirty="0">
                <a:latin typeface="Times New Roman"/>
                <a:cs typeface="Times New Roman"/>
              </a:rPr>
              <a:t>requires</a:t>
            </a:r>
            <a:r>
              <a:rPr sz="2400" spc="-5" dirty="0">
                <a:latin typeface="Times New Roman"/>
                <a:cs typeface="Times New Roman"/>
              </a:rPr>
              <a:t> legs</a:t>
            </a:r>
            <a:endParaRPr sz="2400" dirty="0">
              <a:latin typeface="Times New Roman"/>
              <a:cs typeface="Times New Roman"/>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730" y="33019"/>
            <a:ext cx="1778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28</a:t>
            </a:r>
            <a:endParaRPr sz="1200">
              <a:latin typeface="Times New Roman"/>
              <a:cs typeface="Times New Roman"/>
            </a:endParaRPr>
          </a:p>
        </p:txBody>
      </p:sp>
      <p:sp>
        <p:nvSpPr>
          <p:cNvPr id="5" name="object 5"/>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6" name="object 6"/>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601469" y="290829"/>
            <a:ext cx="4977130" cy="513080"/>
          </a:xfrm>
          <a:prstGeom prst="rect">
            <a:avLst/>
          </a:prstGeom>
        </p:spPr>
        <p:txBody>
          <a:bodyPr vert="horz" wrap="square" lIns="0" tIns="12700" rIns="0" bIns="0" rtlCol="0" anchor="ctr">
            <a:spAutoFit/>
          </a:bodyPr>
          <a:lstStyle/>
          <a:p>
            <a:pPr marL="12700">
              <a:lnSpc>
                <a:spcPct val="100000"/>
              </a:lnSpc>
              <a:spcBef>
                <a:spcPts val="100"/>
              </a:spcBef>
            </a:pPr>
            <a:r>
              <a:rPr sz="3200" dirty="0"/>
              <a:t>Agent functions</a:t>
            </a:r>
            <a:r>
              <a:rPr sz="3200" spc="-10" dirty="0"/>
              <a:t> </a:t>
            </a:r>
            <a:r>
              <a:rPr sz="3200" spc="5" dirty="0"/>
              <a:t>and</a:t>
            </a:r>
            <a:r>
              <a:rPr sz="3200" dirty="0"/>
              <a:t> programs</a:t>
            </a:r>
            <a:endParaRPr sz="3200"/>
          </a:p>
        </p:txBody>
      </p:sp>
      <p:sp>
        <p:nvSpPr>
          <p:cNvPr id="4" name="object 4"/>
          <p:cNvSpPr txBox="1"/>
          <p:nvPr/>
        </p:nvSpPr>
        <p:spPr>
          <a:xfrm>
            <a:off x="554805" y="1249680"/>
            <a:ext cx="10931704" cy="3829253"/>
          </a:xfrm>
          <a:prstGeom prst="rect">
            <a:avLst/>
          </a:prstGeom>
        </p:spPr>
        <p:txBody>
          <a:bodyPr vert="horz" wrap="square" lIns="0" tIns="12700" rIns="0" bIns="0" rtlCol="0">
            <a:spAutoFit/>
          </a:bodyPr>
          <a:lstStyle/>
          <a:p>
            <a:pPr marL="349250" indent="-336550">
              <a:spcBef>
                <a:spcPts val="100"/>
              </a:spcBef>
              <a:buChar char="•"/>
              <a:tabLst>
                <a:tab pos="348615" algn="l"/>
                <a:tab pos="349250" algn="l"/>
              </a:tabLst>
            </a:pPr>
            <a:r>
              <a:rPr sz="2800" spc="-5" dirty="0">
                <a:latin typeface="Times New Roman"/>
                <a:cs typeface="Times New Roman"/>
              </a:rPr>
              <a:t>Agent</a:t>
            </a:r>
            <a:r>
              <a:rPr sz="2800" spc="-40" dirty="0">
                <a:latin typeface="Times New Roman"/>
                <a:cs typeface="Times New Roman"/>
              </a:rPr>
              <a:t> </a:t>
            </a:r>
            <a:r>
              <a:rPr sz="2800" spc="-5" dirty="0">
                <a:latin typeface="Times New Roman"/>
                <a:cs typeface="Times New Roman"/>
              </a:rPr>
              <a:t>program:</a:t>
            </a:r>
            <a:endParaRPr lang="en-IN" sz="2800" spc="-5" dirty="0">
              <a:latin typeface="Times New Roman"/>
              <a:cs typeface="Times New Roman"/>
            </a:endParaRPr>
          </a:p>
          <a:p>
            <a:pPr marL="12700">
              <a:spcBef>
                <a:spcPts val="100"/>
              </a:spcBef>
              <a:tabLst>
                <a:tab pos="348615" algn="l"/>
                <a:tab pos="349250" algn="l"/>
              </a:tabLst>
            </a:pPr>
            <a:endParaRPr sz="2800" dirty="0">
              <a:latin typeface="Times New Roman"/>
              <a:cs typeface="Times New Roman"/>
            </a:endParaRPr>
          </a:p>
          <a:p>
            <a:pPr marL="749300" lvl="1" indent="-279400">
              <a:spcBef>
                <a:spcPts val="80"/>
              </a:spcBef>
              <a:buChar char="–"/>
              <a:tabLst>
                <a:tab pos="749300" algn="l"/>
              </a:tabLst>
            </a:pPr>
            <a:r>
              <a:rPr sz="2400" spc="-5" dirty="0">
                <a:latin typeface="Times New Roman"/>
                <a:cs typeface="Times New Roman"/>
              </a:rPr>
              <a:t>Takes </a:t>
            </a:r>
            <a:r>
              <a:rPr sz="2400" dirty="0">
                <a:latin typeface="Times New Roman"/>
                <a:cs typeface="Times New Roman"/>
              </a:rPr>
              <a:t>the</a:t>
            </a:r>
            <a:r>
              <a:rPr sz="2400" spc="-5" dirty="0">
                <a:latin typeface="Times New Roman"/>
                <a:cs typeface="Times New Roman"/>
              </a:rPr>
              <a:t> </a:t>
            </a:r>
            <a:r>
              <a:rPr sz="2400" dirty="0">
                <a:latin typeface="Times New Roman"/>
                <a:cs typeface="Times New Roman"/>
              </a:rPr>
              <a:t>current</a:t>
            </a:r>
            <a:r>
              <a:rPr sz="2400" spc="-10" dirty="0">
                <a:latin typeface="Times New Roman"/>
                <a:cs typeface="Times New Roman"/>
              </a:rPr>
              <a:t> </a:t>
            </a:r>
            <a:r>
              <a:rPr sz="2400" dirty="0">
                <a:latin typeface="Times New Roman"/>
                <a:cs typeface="Times New Roman"/>
              </a:rPr>
              <a:t>percept</a:t>
            </a:r>
            <a:r>
              <a:rPr sz="2400" spc="-5" dirty="0">
                <a:latin typeface="Times New Roman"/>
                <a:cs typeface="Times New Roman"/>
              </a:rPr>
              <a:t> </a:t>
            </a:r>
            <a:r>
              <a:rPr sz="2400" dirty="0">
                <a:latin typeface="Times New Roman"/>
                <a:cs typeface="Times New Roman"/>
              </a:rPr>
              <a:t>as</a:t>
            </a:r>
            <a:r>
              <a:rPr sz="2400" spc="-5" dirty="0">
                <a:latin typeface="Times New Roman"/>
                <a:cs typeface="Times New Roman"/>
              </a:rPr>
              <a:t> </a:t>
            </a:r>
            <a:r>
              <a:rPr sz="2400" dirty="0">
                <a:latin typeface="Times New Roman"/>
                <a:cs typeface="Times New Roman"/>
              </a:rPr>
              <a:t>input</a:t>
            </a:r>
            <a:r>
              <a:rPr sz="2400" spc="-5" dirty="0">
                <a:latin typeface="Times New Roman"/>
                <a:cs typeface="Times New Roman"/>
              </a:rPr>
              <a:t> </a:t>
            </a:r>
            <a:r>
              <a:rPr sz="2400" dirty="0">
                <a:latin typeface="Times New Roman"/>
                <a:cs typeface="Times New Roman"/>
              </a:rPr>
              <a:t>from</a:t>
            </a:r>
            <a:r>
              <a:rPr sz="2400" spc="-35" dirty="0">
                <a:latin typeface="Times New Roman"/>
                <a:cs typeface="Times New Roman"/>
              </a:rPr>
              <a:t> </a:t>
            </a:r>
            <a:r>
              <a:rPr sz="2400" dirty="0">
                <a:latin typeface="Times New Roman"/>
                <a:cs typeface="Times New Roman"/>
              </a:rPr>
              <a:t>the</a:t>
            </a:r>
            <a:r>
              <a:rPr sz="2400" spc="-20" dirty="0">
                <a:latin typeface="Times New Roman"/>
                <a:cs typeface="Times New Roman"/>
              </a:rPr>
              <a:t> </a:t>
            </a:r>
            <a:r>
              <a:rPr sz="2400" dirty="0">
                <a:latin typeface="Times New Roman"/>
                <a:cs typeface="Times New Roman"/>
              </a:rPr>
              <a:t>sensors</a:t>
            </a:r>
          </a:p>
          <a:p>
            <a:pPr marL="749300" lvl="1" indent="-279400">
              <a:spcBef>
                <a:spcPts val="80"/>
              </a:spcBef>
              <a:buChar char="–"/>
              <a:tabLst>
                <a:tab pos="749300" algn="l"/>
              </a:tabLst>
            </a:pPr>
            <a:r>
              <a:rPr sz="2400" spc="-5" dirty="0">
                <a:latin typeface="Times New Roman"/>
                <a:cs typeface="Times New Roman"/>
              </a:rPr>
              <a:t>Return</a:t>
            </a:r>
            <a:r>
              <a:rPr sz="2400" spc="-15" dirty="0">
                <a:latin typeface="Times New Roman"/>
                <a:cs typeface="Times New Roman"/>
              </a:rPr>
              <a:t> </a:t>
            </a:r>
            <a:r>
              <a:rPr sz="2400" dirty="0">
                <a:latin typeface="Times New Roman"/>
                <a:cs typeface="Times New Roman"/>
              </a:rPr>
              <a:t>an</a:t>
            </a:r>
            <a:r>
              <a:rPr sz="2400" spc="-10" dirty="0">
                <a:latin typeface="Times New Roman"/>
                <a:cs typeface="Times New Roman"/>
              </a:rPr>
              <a:t> </a:t>
            </a:r>
            <a:r>
              <a:rPr sz="2400" dirty="0">
                <a:latin typeface="Times New Roman"/>
                <a:cs typeface="Times New Roman"/>
              </a:rPr>
              <a:t>action</a:t>
            </a:r>
            <a:r>
              <a:rPr sz="2400" spc="-15" dirty="0">
                <a:latin typeface="Times New Roman"/>
                <a:cs typeface="Times New Roman"/>
              </a:rPr>
              <a:t> </a:t>
            </a:r>
            <a:r>
              <a:rPr sz="2400" dirty="0">
                <a:latin typeface="Times New Roman"/>
                <a:cs typeface="Times New Roman"/>
              </a:rPr>
              <a:t>to</a:t>
            </a:r>
            <a:r>
              <a:rPr sz="2400" spc="-10" dirty="0">
                <a:latin typeface="Times New Roman"/>
                <a:cs typeface="Times New Roman"/>
              </a:rPr>
              <a:t> </a:t>
            </a:r>
            <a:r>
              <a:rPr sz="2400" dirty="0">
                <a:latin typeface="Times New Roman"/>
                <a:cs typeface="Times New Roman"/>
              </a:rPr>
              <a:t>the</a:t>
            </a:r>
            <a:r>
              <a:rPr sz="2400" spc="-10" dirty="0">
                <a:latin typeface="Times New Roman"/>
                <a:cs typeface="Times New Roman"/>
              </a:rPr>
              <a:t> </a:t>
            </a:r>
            <a:r>
              <a:rPr sz="2400" dirty="0">
                <a:latin typeface="Times New Roman"/>
                <a:cs typeface="Times New Roman"/>
              </a:rPr>
              <a:t>actuators</a:t>
            </a:r>
            <a:endParaRPr lang="en-IN" sz="2400" dirty="0">
              <a:latin typeface="Times New Roman"/>
              <a:cs typeface="Times New Roman"/>
            </a:endParaRPr>
          </a:p>
          <a:p>
            <a:pPr lvl="1">
              <a:lnSpc>
                <a:spcPct val="100000"/>
              </a:lnSpc>
              <a:buFont typeface="Times New Roman"/>
              <a:buChar char="–"/>
            </a:pPr>
            <a:endParaRPr sz="2800" dirty="0">
              <a:latin typeface="Times New Roman"/>
              <a:cs typeface="Times New Roman"/>
            </a:endParaRPr>
          </a:p>
          <a:p>
            <a:pPr lvl="1">
              <a:spcBef>
                <a:spcPts val="15"/>
              </a:spcBef>
              <a:buFont typeface="Times New Roman"/>
              <a:buChar char="–"/>
            </a:pPr>
            <a:endParaRPr lang="en-IN" sz="2850" dirty="0">
              <a:latin typeface="Times New Roman"/>
              <a:cs typeface="Times New Roman"/>
            </a:endParaRPr>
          </a:p>
          <a:p>
            <a:pPr marL="749300" marR="5080" lvl="1" indent="-279400">
              <a:lnSpc>
                <a:spcPts val="2360"/>
              </a:lnSpc>
              <a:buChar char="–"/>
              <a:tabLst>
                <a:tab pos="749300" algn="l"/>
              </a:tabLst>
            </a:pPr>
            <a:r>
              <a:rPr lang="en-US" sz="2400" spc="-5" dirty="0">
                <a:latin typeface="Times New Roman"/>
                <a:cs typeface="Times New Roman"/>
              </a:rPr>
              <a:t>While agent </a:t>
            </a:r>
            <a:r>
              <a:rPr lang="en-US" sz="2400" dirty="0">
                <a:latin typeface="Times New Roman"/>
                <a:cs typeface="Times New Roman"/>
              </a:rPr>
              <a:t>function takes the </a:t>
            </a:r>
            <a:r>
              <a:rPr lang="en-US" sz="2400" spc="-5" dirty="0">
                <a:latin typeface="Times New Roman"/>
                <a:cs typeface="Times New Roman"/>
              </a:rPr>
              <a:t>whole </a:t>
            </a:r>
            <a:r>
              <a:rPr lang="en-US" sz="2400" dirty="0">
                <a:latin typeface="Times New Roman"/>
                <a:cs typeface="Times New Roman"/>
              </a:rPr>
              <a:t>percept history, </a:t>
            </a:r>
            <a:r>
              <a:rPr lang="en-US" sz="2400" spc="-585" dirty="0">
                <a:latin typeface="Times New Roman"/>
                <a:cs typeface="Times New Roman"/>
              </a:rPr>
              <a:t> </a:t>
            </a:r>
            <a:r>
              <a:rPr lang="en-US" sz="2400" dirty="0">
                <a:latin typeface="Times New Roman"/>
                <a:cs typeface="Times New Roman"/>
              </a:rPr>
              <a:t>agent program takes just the current percept as input </a:t>
            </a:r>
            <a:r>
              <a:rPr lang="en-US" sz="2400" spc="5" dirty="0">
                <a:latin typeface="Times New Roman"/>
                <a:cs typeface="Times New Roman"/>
              </a:rPr>
              <a:t> </a:t>
            </a:r>
            <a:r>
              <a:rPr lang="en-US" sz="2400" spc="-5" dirty="0">
                <a:latin typeface="Times New Roman"/>
                <a:cs typeface="Times New Roman"/>
              </a:rPr>
              <a:t>which</a:t>
            </a:r>
            <a:r>
              <a:rPr lang="en-US" sz="2400" spc="-10" dirty="0">
                <a:latin typeface="Times New Roman"/>
                <a:cs typeface="Times New Roman"/>
              </a:rPr>
              <a:t> </a:t>
            </a:r>
            <a:r>
              <a:rPr lang="en-US" sz="2400" dirty="0">
                <a:latin typeface="Times New Roman"/>
                <a:cs typeface="Times New Roman"/>
              </a:rPr>
              <a:t>the</a:t>
            </a:r>
            <a:r>
              <a:rPr lang="en-US" sz="2400" spc="-5" dirty="0">
                <a:latin typeface="Times New Roman"/>
                <a:cs typeface="Times New Roman"/>
              </a:rPr>
              <a:t> </a:t>
            </a:r>
            <a:r>
              <a:rPr lang="en-US" sz="2400" dirty="0">
                <a:latin typeface="Times New Roman"/>
                <a:cs typeface="Times New Roman"/>
              </a:rPr>
              <a:t>only</a:t>
            </a:r>
            <a:r>
              <a:rPr lang="en-US" sz="2400" spc="-5" dirty="0">
                <a:latin typeface="Times New Roman"/>
                <a:cs typeface="Times New Roman"/>
              </a:rPr>
              <a:t> </a:t>
            </a:r>
            <a:r>
              <a:rPr lang="en-US" sz="2400" dirty="0">
                <a:latin typeface="Times New Roman"/>
                <a:cs typeface="Times New Roman"/>
              </a:rPr>
              <a:t>available</a:t>
            </a:r>
            <a:r>
              <a:rPr lang="en-US" sz="2400" spc="-5" dirty="0">
                <a:latin typeface="Times New Roman"/>
                <a:cs typeface="Times New Roman"/>
              </a:rPr>
              <a:t> </a:t>
            </a:r>
            <a:r>
              <a:rPr lang="en-US" sz="2400" dirty="0">
                <a:latin typeface="Times New Roman"/>
                <a:cs typeface="Times New Roman"/>
              </a:rPr>
              <a:t>input</a:t>
            </a:r>
            <a:r>
              <a:rPr lang="en-US" sz="2400" spc="-5" dirty="0">
                <a:latin typeface="Times New Roman"/>
                <a:cs typeface="Times New Roman"/>
              </a:rPr>
              <a:t> </a:t>
            </a:r>
            <a:r>
              <a:rPr lang="en-US" sz="2400" dirty="0">
                <a:latin typeface="Times New Roman"/>
                <a:cs typeface="Times New Roman"/>
              </a:rPr>
              <a:t>from</a:t>
            </a:r>
            <a:r>
              <a:rPr lang="en-US" sz="2400" spc="-25" dirty="0">
                <a:latin typeface="Times New Roman"/>
                <a:cs typeface="Times New Roman"/>
              </a:rPr>
              <a:t> </a:t>
            </a:r>
            <a:r>
              <a:rPr lang="en-US" sz="2400" dirty="0">
                <a:latin typeface="Times New Roman"/>
                <a:cs typeface="Times New Roman"/>
              </a:rPr>
              <a:t>the</a:t>
            </a:r>
            <a:r>
              <a:rPr lang="en-US" sz="2400" spc="-5" dirty="0">
                <a:latin typeface="Times New Roman"/>
                <a:cs typeface="Times New Roman"/>
              </a:rPr>
              <a:t> environment</a:t>
            </a:r>
          </a:p>
          <a:p>
            <a:pPr marL="469900" marR="5080" lvl="1">
              <a:lnSpc>
                <a:spcPts val="2360"/>
              </a:lnSpc>
              <a:tabLst>
                <a:tab pos="749300" algn="l"/>
              </a:tabLst>
            </a:pPr>
            <a:endParaRPr lang="en-US" sz="2400" dirty="0">
              <a:latin typeface="Times New Roman"/>
              <a:cs typeface="Times New Roman"/>
            </a:endParaRPr>
          </a:p>
          <a:p>
            <a:pPr marL="749300" marR="797560" lvl="1" indent="-279400">
              <a:lnSpc>
                <a:spcPts val="2360"/>
              </a:lnSpc>
              <a:spcBef>
                <a:spcPts val="600"/>
              </a:spcBef>
              <a:buChar char="–"/>
              <a:tabLst>
                <a:tab pos="749300" algn="l"/>
              </a:tabLst>
            </a:pPr>
            <a:r>
              <a:rPr lang="en-US" sz="2400" spc="-5" dirty="0">
                <a:latin typeface="Times New Roman"/>
                <a:cs typeface="Times New Roman"/>
              </a:rPr>
              <a:t>The </a:t>
            </a:r>
            <a:r>
              <a:rPr lang="en-US" sz="2400" dirty="0">
                <a:latin typeface="Times New Roman"/>
                <a:cs typeface="Times New Roman"/>
              </a:rPr>
              <a:t>agent need to </a:t>
            </a:r>
            <a:r>
              <a:rPr lang="en-US" sz="2400" spc="-10" dirty="0">
                <a:latin typeface="Times New Roman"/>
                <a:cs typeface="Times New Roman"/>
              </a:rPr>
              <a:t>remember </a:t>
            </a:r>
            <a:r>
              <a:rPr lang="en-US" sz="2400" dirty="0">
                <a:latin typeface="Times New Roman"/>
                <a:cs typeface="Times New Roman"/>
              </a:rPr>
              <a:t>the </a:t>
            </a:r>
            <a:r>
              <a:rPr lang="en-US" sz="2400" spc="-5" dirty="0">
                <a:latin typeface="Times New Roman"/>
                <a:cs typeface="Times New Roman"/>
              </a:rPr>
              <a:t>whole </a:t>
            </a:r>
            <a:r>
              <a:rPr lang="en-US" sz="2400" dirty="0">
                <a:latin typeface="Times New Roman"/>
                <a:cs typeface="Times New Roman"/>
              </a:rPr>
              <a:t>percept </a:t>
            </a:r>
            <a:r>
              <a:rPr lang="en-US" sz="2400" spc="-585" dirty="0">
                <a:latin typeface="Times New Roman"/>
                <a:cs typeface="Times New Roman"/>
              </a:rPr>
              <a:t> </a:t>
            </a:r>
            <a:r>
              <a:rPr lang="en-US" sz="2400" spc="-5" dirty="0">
                <a:latin typeface="Times New Roman"/>
                <a:cs typeface="Times New Roman"/>
              </a:rPr>
              <a:t>sequence, </a:t>
            </a:r>
            <a:r>
              <a:rPr lang="en-US" sz="2400" dirty="0">
                <a:latin typeface="Times New Roman"/>
                <a:cs typeface="Times New Roman"/>
              </a:rPr>
              <a:t>if</a:t>
            </a:r>
            <a:r>
              <a:rPr lang="en-US" sz="2400" spc="-10" dirty="0">
                <a:latin typeface="Times New Roman"/>
                <a:cs typeface="Times New Roman"/>
              </a:rPr>
              <a:t> </a:t>
            </a:r>
            <a:r>
              <a:rPr lang="en-US" sz="2400" dirty="0">
                <a:latin typeface="Times New Roman"/>
                <a:cs typeface="Times New Roman"/>
              </a:rPr>
              <a:t>it</a:t>
            </a:r>
            <a:r>
              <a:rPr lang="en-US" sz="2400" spc="10" dirty="0">
                <a:latin typeface="Times New Roman"/>
                <a:cs typeface="Times New Roman"/>
              </a:rPr>
              <a:t> </a:t>
            </a:r>
            <a:r>
              <a:rPr lang="en-US" sz="2400" spc="-5" dirty="0">
                <a:latin typeface="Times New Roman"/>
                <a:cs typeface="Times New Roman"/>
              </a:rPr>
              <a:t>needs</a:t>
            </a:r>
            <a:r>
              <a:rPr lang="en-US" sz="2400" spc="5" dirty="0">
                <a:latin typeface="Times New Roman"/>
                <a:cs typeface="Times New Roman"/>
              </a:rPr>
              <a:t> </a:t>
            </a:r>
            <a:r>
              <a:rPr lang="en-US" sz="2400" dirty="0">
                <a:latin typeface="Times New Roman"/>
                <a:cs typeface="Times New Roman"/>
              </a:rPr>
              <a:t>it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730" y="33019"/>
            <a:ext cx="1778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29</a:t>
            </a:r>
            <a:endParaRPr sz="1200">
              <a:latin typeface="Times New Roman"/>
              <a:cs typeface="Times New Roman"/>
            </a:endParaRPr>
          </a:p>
        </p:txBody>
      </p:sp>
      <p:sp>
        <p:nvSpPr>
          <p:cNvPr id="3" name="object 3"/>
          <p:cNvSpPr txBox="1">
            <a:spLocks noGrp="1"/>
          </p:cNvSpPr>
          <p:nvPr>
            <p:ph type="title"/>
          </p:nvPr>
        </p:nvSpPr>
        <p:spPr>
          <a:xfrm>
            <a:off x="1601469" y="290829"/>
            <a:ext cx="3208020" cy="513080"/>
          </a:xfrm>
          <a:prstGeom prst="rect">
            <a:avLst/>
          </a:prstGeom>
        </p:spPr>
        <p:txBody>
          <a:bodyPr vert="horz" wrap="square" lIns="0" tIns="12700" rIns="0" bIns="0" rtlCol="0" anchor="ctr">
            <a:spAutoFit/>
          </a:bodyPr>
          <a:lstStyle/>
          <a:p>
            <a:pPr marL="12700">
              <a:lnSpc>
                <a:spcPct val="100000"/>
              </a:lnSpc>
              <a:spcBef>
                <a:spcPts val="100"/>
              </a:spcBef>
            </a:pPr>
            <a:r>
              <a:rPr sz="3200" dirty="0"/>
              <a:t>Table-lookup</a:t>
            </a:r>
            <a:r>
              <a:rPr sz="3200" spc="-30" dirty="0"/>
              <a:t> </a:t>
            </a:r>
            <a:r>
              <a:rPr sz="3200" dirty="0"/>
              <a:t>agent</a:t>
            </a:r>
            <a:endParaRPr sz="3200"/>
          </a:p>
        </p:txBody>
      </p:sp>
      <p:sp>
        <p:nvSpPr>
          <p:cNvPr id="4" name="object 4"/>
          <p:cNvSpPr txBox="1"/>
          <p:nvPr/>
        </p:nvSpPr>
        <p:spPr>
          <a:xfrm>
            <a:off x="1635759" y="918210"/>
            <a:ext cx="10056231" cy="3650999"/>
          </a:xfrm>
          <a:prstGeom prst="rect">
            <a:avLst/>
          </a:prstGeom>
        </p:spPr>
        <p:txBody>
          <a:bodyPr vert="horz" wrap="square" lIns="0" tIns="46990" rIns="0" bIns="0" rtlCol="0">
            <a:spAutoFit/>
          </a:bodyPr>
          <a:lstStyle/>
          <a:p>
            <a:pPr marL="348615" marR="380365" indent="-336550">
              <a:lnSpc>
                <a:spcPts val="2160"/>
              </a:lnSpc>
              <a:spcBef>
                <a:spcPts val="370"/>
              </a:spcBef>
              <a:buChar char="•"/>
              <a:tabLst>
                <a:tab pos="348615" algn="l"/>
                <a:tab pos="349250" algn="l"/>
              </a:tabLst>
            </a:pPr>
            <a:r>
              <a:rPr sz="2400" dirty="0">
                <a:latin typeface="Times New Roman"/>
                <a:cs typeface="Times New Roman"/>
              </a:rPr>
              <a:t>A</a:t>
            </a:r>
            <a:r>
              <a:rPr sz="2400" spc="15" dirty="0">
                <a:latin typeface="Times New Roman"/>
                <a:cs typeface="Times New Roman"/>
              </a:rPr>
              <a:t> </a:t>
            </a:r>
            <a:r>
              <a:rPr sz="2400" spc="-5" dirty="0">
                <a:latin typeface="Times New Roman"/>
                <a:cs typeface="Times New Roman"/>
              </a:rPr>
              <a:t>trivial</a:t>
            </a:r>
            <a:r>
              <a:rPr sz="2400" dirty="0">
                <a:latin typeface="Times New Roman"/>
                <a:cs typeface="Times New Roman"/>
              </a:rPr>
              <a:t> </a:t>
            </a:r>
            <a:r>
              <a:rPr sz="2400" b="1" dirty="0">
                <a:latin typeface="Times New Roman"/>
                <a:cs typeface="Times New Roman"/>
              </a:rPr>
              <a:t>agent</a:t>
            </a:r>
            <a:r>
              <a:rPr sz="2400" b="1" spc="-10" dirty="0">
                <a:latin typeface="Times New Roman"/>
                <a:cs typeface="Times New Roman"/>
              </a:rPr>
              <a:t> </a:t>
            </a:r>
            <a:r>
              <a:rPr sz="2400" b="1" dirty="0">
                <a:latin typeface="Times New Roman"/>
                <a:cs typeface="Times New Roman"/>
              </a:rPr>
              <a:t>program:</a:t>
            </a:r>
            <a:r>
              <a:rPr sz="2400" b="1" spc="-5" dirty="0">
                <a:latin typeface="Times New Roman"/>
                <a:cs typeface="Times New Roman"/>
              </a:rPr>
              <a:t> </a:t>
            </a:r>
            <a:r>
              <a:rPr sz="2400" b="1" dirty="0">
                <a:latin typeface="Times New Roman"/>
                <a:cs typeface="Times New Roman"/>
              </a:rPr>
              <a:t>keeps</a:t>
            </a:r>
            <a:r>
              <a:rPr sz="2400" b="1" spc="10" dirty="0">
                <a:latin typeface="Times New Roman"/>
                <a:cs typeface="Times New Roman"/>
              </a:rPr>
              <a:t> </a:t>
            </a:r>
            <a:r>
              <a:rPr sz="2400" b="1" spc="-5" dirty="0">
                <a:latin typeface="Times New Roman"/>
                <a:cs typeface="Times New Roman"/>
              </a:rPr>
              <a:t>track</a:t>
            </a:r>
            <a:r>
              <a:rPr sz="2400" b="1" spc="10" dirty="0">
                <a:latin typeface="Times New Roman"/>
                <a:cs typeface="Times New Roman"/>
              </a:rPr>
              <a:t> </a:t>
            </a:r>
            <a:r>
              <a:rPr sz="2400" b="1" spc="5" dirty="0">
                <a:latin typeface="Times New Roman"/>
                <a:cs typeface="Times New Roman"/>
              </a:rPr>
              <a:t>of</a:t>
            </a:r>
            <a:r>
              <a:rPr sz="2400" b="1" dirty="0">
                <a:latin typeface="Times New Roman"/>
                <a:cs typeface="Times New Roman"/>
              </a:rPr>
              <a:t> the</a:t>
            </a:r>
            <a:r>
              <a:rPr sz="2400" b="1" spc="5" dirty="0">
                <a:latin typeface="Times New Roman"/>
                <a:cs typeface="Times New Roman"/>
              </a:rPr>
              <a:t> </a:t>
            </a:r>
            <a:r>
              <a:rPr sz="2400" b="1" dirty="0">
                <a:latin typeface="Times New Roman"/>
                <a:cs typeface="Times New Roman"/>
              </a:rPr>
              <a:t>percept</a:t>
            </a:r>
            <a:r>
              <a:rPr sz="2400" b="1" spc="-10" dirty="0">
                <a:latin typeface="Times New Roman"/>
                <a:cs typeface="Times New Roman"/>
              </a:rPr>
              <a:t> </a:t>
            </a:r>
            <a:r>
              <a:rPr sz="2400" b="1" dirty="0">
                <a:latin typeface="Times New Roman"/>
                <a:cs typeface="Times New Roman"/>
              </a:rPr>
              <a:t>sequence and</a:t>
            </a:r>
            <a:r>
              <a:rPr sz="2400" b="1" spc="15" dirty="0">
                <a:latin typeface="Times New Roman"/>
                <a:cs typeface="Times New Roman"/>
              </a:rPr>
              <a:t> </a:t>
            </a:r>
            <a:r>
              <a:rPr sz="2400" b="1" dirty="0">
                <a:latin typeface="Times New Roman"/>
                <a:cs typeface="Times New Roman"/>
              </a:rPr>
              <a:t>then</a:t>
            </a:r>
            <a:r>
              <a:rPr sz="2400" b="1" spc="10" dirty="0">
                <a:latin typeface="Times New Roman"/>
                <a:cs typeface="Times New Roman"/>
              </a:rPr>
              <a:t> </a:t>
            </a:r>
            <a:r>
              <a:rPr sz="2400" b="1" dirty="0">
                <a:latin typeface="Times New Roman"/>
                <a:cs typeface="Times New Roman"/>
              </a:rPr>
              <a:t>uses it</a:t>
            </a:r>
            <a:r>
              <a:rPr sz="2400" b="1" spc="-10" dirty="0">
                <a:latin typeface="Times New Roman"/>
                <a:cs typeface="Times New Roman"/>
              </a:rPr>
              <a:t> </a:t>
            </a:r>
            <a:r>
              <a:rPr sz="2400" b="1" dirty="0">
                <a:latin typeface="Times New Roman"/>
                <a:cs typeface="Times New Roman"/>
              </a:rPr>
              <a:t>to </a:t>
            </a:r>
            <a:r>
              <a:rPr sz="2400" b="1" spc="-484" dirty="0">
                <a:latin typeface="Times New Roman"/>
                <a:cs typeface="Times New Roman"/>
              </a:rPr>
              <a:t> </a:t>
            </a:r>
            <a:r>
              <a:rPr sz="2400" b="1" dirty="0">
                <a:latin typeface="Times New Roman"/>
                <a:cs typeface="Times New Roman"/>
              </a:rPr>
              <a:t>index</a:t>
            </a:r>
            <a:r>
              <a:rPr sz="2400" b="1" spc="5" dirty="0">
                <a:latin typeface="Times New Roman"/>
                <a:cs typeface="Times New Roman"/>
              </a:rPr>
              <a:t> </a:t>
            </a:r>
            <a:r>
              <a:rPr sz="2400" b="1" spc="-5" dirty="0">
                <a:latin typeface="Times New Roman"/>
                <a:cs typeface="Times New Roman"/>
              </a:rPr>
              <a:t>into</a:t>
            </a:r>
            <a:r>
              <a:rPr sz="2400" b="1" spc="10" dirty="0">
                <a:latin typeface="Times New Roman"/>
                <a:cs typeface="Times New Roman"/>
              </a:rPr>
              <a:t> </a:t>
            </a:r>
            <a:r>
              <a:rPr sz="2400" b="1" dirty="0">
                <a:latin typeface="Times New Roman"/>
                <a:cs typeface="Times New Roman"/>
              </a:rPr>
              <a:t>a </a:t>
            </a:r>
            <a:r>
              <a:rPr sz="2400" b="1" spc="-5" dirty="0">
                <a:latin typeface="Times New Roman"/>
                <a:cs typeface="Times New Roman"/>
              </a:rPr>
              <a:t>table</a:t>
            </a:r>
            <a:r>
              <a:rPr sz="2400" b="1" spc="10" dirty="0">
                <a:latin typeface="Times New Roman"/>
                <a:cs typeface="Times New Roman"/>
              </a:rPr>
              <a:t> </a:t>
            </a:r>
            <a:r>
              <a:rPr sz="2400" b="1" dirty="0">
                <a:latin typeface="Times New Roman"/>
                <a:cs typeface="Times New Roman"/>
              </a:rPr>
              <a:t>of</a:t>
            </a:r>
            <a:r>
              <a:rPr sz="2400" b="1" spc="10" dirty="0">
                <a:latin typeface="Times New Roman"/>
                <a:cs typeface="Times New Roman"/>
              </a:rPr>
              <a:t> </a:t>
            </a:r>
            <a:r>
              <a:rPr sz="2400" b="1" dirty="0">
                <a:latin typeface="Times New Roman"/>
                <a:cs typeface="Times New Roman"/>
              </a:rPr>
              <a:t>actions </a:t>
            </a:r>
            <a:r>
              <a:rPr sz="2400" b="1" spc="-5" dirty="0">
                <a:latin typeface="Times New Roman"/>
                <a:cs typeface="Times New Roman"/>
              </a:rPr>
              <a:t>to</a:t>
            </a:r>
            <a:r>
              <a:rPr sz="2400" b="1" spc="10" dirty="0">
                <a:latin typeface="Times New Roman"/>
                <a:cs typeface="Times New Roman"/>
              </a:rPr>
              <a:t> </a:t>
            </a:r>
            <a:r>
              <a:rPr sz="2400" b="1" dirty="0">
                <a:latin typeface="Times New Roman"/>
                <a:cs typeface="Times New Roman"/>
              </a:rPr>
              <a:t>decide</a:t>
            </a:r>
            <a:r>
              <a:rPr sz="2400" b="1" spc="-5" dirty="0">
                <a:latin typeface="Times New Roman"/>
                <a:cs typeface="Times New Roman"/>
              </a:rPr>
              <a:t> </a:t>
            </a:r>
            <a:r>
              <a:rPr sz="2400" b="1" dirty="0">
                <a:latin typeface="Times New Roman"/>
                <a:cs typeface="Times New Roman"/>
              </a:rPr>
              <a:t>what</a:t>
            </a:r>
            <a:r>
              <a:rPr sz="2400" b="1" spc="-10" dirty="0">
                <a:latin typeface="Times New Roman"/>
                <a:cs typeface="Times New Roman"/>
              </a:rPr>
              <a:t> </a:t>
            </a:r>
            <a:r>
              <a:rPr sz="2400" b="1" dirty="0">
                <a:latin typeface="Times New Roman"/>
                <a:cs typeface="Times New Roman"/>
              </a:rPr>
              <a:t>to</a:t>
            </a:r>
            <a:r>
              <a:rPr sz="2400" b="1" spc="10" dirty="0">
                <a:latin typeface="Times New Roman"/>
                <a:cs typeface="Times New Roman"/>
              </a:rPr>
              <a:t> </a:t>
            </a:r>
            <a:r>
              <a:rPr sz="2400" b="1" spc="5" dirty="0">
                <a:latin typeface="Times New Roman"/>
                <a:cs typeface="Times New Roman"/>
              </a:rPr>
              <a:t>do</a:t>
            </a:r>
            <a:endParaRPr lang="en-IN" sz="2400" b="1" spc="5" dirty="0">
              <a:latin typeface="Times New Roman"/>
              <a:cs typeface="Times New Roman"/>
            </a:endParaRPr>
          </a:p>
          <a:p>
            <a:pPr marL="348615" marR="380365" indent="-336550">
              <a:lnSpc>
                <a:spcPts val="2160"/>
              </a:lnSpc>
              <a:spcBef>
                <a:spcPts val="370"/>
              </a:spcBef>
              <a:buChar char="•"/>
              <a:tabLst>
                <a:tab pos="348615" algn="l"/>
                <a:tab pos="349250" algn="l"/>
              </a:tabLst>
            </a:pPr>
            <a:endParaRPr sz="2400" b="1" dirty="0">
              <a:latin typeface="Times New Roman"/>
              <a:cs typeface="Times New Roman"/>
            </a:endParaRPr>
          </a:p>
          <a:p>
            <a:pPr marL="348615" marR="516890" indent="-336550">
              <a:lnSpc>
                <a:spcPts val="2160"/>
              </a:lnSpc>
              <a:spcBef>
                <a:spcPts val="700"/>
              </a:spcBef>
              <a:buChar char="•"/>
              <a:tabLst>
                <a:tab pos="348615" algn="l"/>
                <a:tab pos="349250" algn="l"/>
              </a:tabLst>
            </a:pPr>
            <a:r>
              <a:rPr sz="2400" dirty="0">
                <a:latin typeface="Times New Roman"/>
                <a:cs typeface="Times New Roman"/>
              </a:rPr>
              <a:t>The </a:t>
            </a:r>
            <a:r>
              <a:rPr sz="2400" b="1" dirty="0">
                <a:latin typeface="Times New Roman"/>
                <a:cs typeface="Times New Roman"/>
              </a:rPr>
              <a:t>designers</a:t>
            </a:r>
            <a:r>
              <a:rPr sz="2400" b="1" spc="5" dirty="0">
                <a:latin typeface="Times New Roman"/>
                <a:cs typeface="Times New Roman"/>
              </a:rPr>
              <a:t> </a:t>
            </a:r>
            <a:r>
              <a:rPr sz="2400" b="1" spc="-5" dirty="0">
                <a:latin typeface="Times New Roman"/>
                <a:cs typeface="Times New Roman"/>
              </a:rPr>
              <a:t>must</a:t>
            </a:r>
            <a:r>
              <a:rPr sz="2400" b="1" spc="-10" dirty="0">
                <a:latin typeface="Times New Roman"/>
                <a:cs typeface="Times New Roman"/>
              </a:rPr>
              <a:t> </a:t>
            </a:r>
            <a:r>
              <a:rPr sz="2400" b="1" dirty="0">
                <a:latin typeface="Times New Roman"/>
                <a:cs typeface="Times New Roman"/>
              </a:rPr>
              <a:t>construct</a:t>
            </a:r>
            <a:r>
              <a:rPr sz="2400" b="1" spc="-5" dirty="0">
                <a:latin typeface="Times New Roman"/>
                <a:cs typeface="Times New Roman"/>
              </a:rPr>
              <a:t> </a:t>
            </a:r>
            <a:r>
              <a:rPr sz="2400" b="1" dirty="0">
                <a:latin typeface="Times New Roman"/>
                <a:cs typeface="Times New Roman"/>
              </a:rPr>
              <a:t>the </a:t>
            </a:r>
            <a:r>
              <a:rPr sz="2400" b="1" spc="-5" dirty="0">
                <a:latin typeface="Times New Roman"/>
                <a:cs typeface="Times New Roman"/>
              </a:rPr>
              <a:t>table</a:t>
            </a:r>
            <a:r>
              <a:rPr sz="2400" b="1" spc="15" dirty="0">
                <a:latin typeface="Times New Roman"/>
                <a:cs typeface="Times New Roman"/>
              </a:rPr>
              <a:t> </a:t>
            </a:r>
            <a:r>
              <a:rPr sz="2400" b="1" spc="-5" dirty="0">
                <a:latin typeface="Times New Roman"/>
                <a:cs typeface="Times New Roman"/>
              </a:rPr>
              <a:t>that</a:t>
            </a:r>
            <a:r>
              <a:rPr sz="2400" b="1" dirty="0">
                <a:latin typeface="Times New Roman"/>
                <a:cs typeface="Times New Roman"/>
              </a:rPr>
              <a:t> contains</a:t>
            </a:r>
            <a:r>
              <a:rPr sz="2400" b="1" spc="15" dirty="0">
                <a:latin typeface="Times New Roman"/>
                <a:cs typeface="Times New Roman"/>
              </a:rPr>
              <a:t> </a:t>
            </a:r>
            <a:r>
              <a:rPr sz="2400" b="1" dirty="0">
                <a:latin typeface="Times New Roman"/>
                <a:cs typeface="Times New Roman"/>
              </a:rPr>
              <a:t>the appropriate</a:t>
            </a:r>
            <a:r>
              <a:rPr sz="2400" b="1" spc="5" dirty="0">
                <a:latin typeface="Times New Roman"/>
                <a:cs typeface="Times New Roman"/>
              </a:rPr>
              <a:t> </a:t>
            </a:r>
            <a:r>
              <a:rPr sz="2400" b="1" spc="-5" dirty="0">
                <a:latin typeface="Times New Roman"/>
                <a:cs typeface="Times New Roman"/>
              </a:rPr>
              <a:t>action</a:t>
            </a:r>
            <a:r>
              <a:rPr sz="2400" b="1" spc="10" dirty="0">
                <a:latin typeface="Times New Roman"/>
                <a:cs typeface="Times New Roman"/>
              </a:rPr>
              <a:t> </a:t>
            </a:r>
            <a:r>
              <a:rPr sz="2400" b="1" dirty="0">
                <a:latin typeface="Times New Roman"/>
                <a:cs typeface="Times New Roman"/>
              </a:rPr>
              <a:t>for </a:t>
            </a:r>
            <a:r>
              <a:rPr sz="2400" b="1" spc="-484" dirty="0">
                <a:latin typeface="Times New Roman"/>
                <a:cs typeface="Times New Roman"/>
              </a:rPr>
              <a:t> </a:t>
            </a:r>
            <a:r>
              <a:rPr sz="2400" b="1" dirty="0">
                <a:latin typeface="Times New Roman"/>
                <a:cs typeface="Times New Roman"/>
              </a:rPr>
              <a:t>every</a:t>
            </a:r>
            <a:r>
              <a:rPr sz="2400" b="1" spc="-5" dirty="0">
                <a:latin typeface="Times New Roman"/>
                <a:cs typeface="Times New Roman"/>
              </a:rPr>
              <a:t> </a:t>
            </a:r>
            <a:r>
              <a:rPr sz="2400" b="1" dirty="0">
                <a:latin typeface="Times New Roman"/>
                <a:cs typeface="Times New Roman"/>
              </a:rPr>
              <a:t>possible percept sequence</a:t>
            </a:r>
          </a:p>
          <a:p>
            <a:pPr>
              <a:lnSpc>
                <a:spcPct val="100000"/>
              </a:lnSpc>
            </a:pPr>
            <a:endParaRPr sz="2200" dirty="0">
              <a:latin typeface="Times New Roman"/>
              <a:cs typeface="Times New Roman"/>
            </a:endParaRPr>
          </a:p>
          <a:p>
            <a:pPr>
              <a:spcBef>
                <a:spcPts val="20"/>
              </a:spcBef>
            </a:pPr>
            <a:endParaRPr dirty="0">
              <a:latin typeface="Times New Roman"/>
              <a:cs typeface="Times New Roman"/>
            </a:endParaRPr>
          </a:p>
          <a:p>
            <a:pPr marL="207010">
              <a:lnSpc>
                <a:spcPts val="1964"/>
              </a:lnSpc>
            </a:pPr>
            <a:r>
              <a:rPr b="1" spc="-5" dirty="0">
                <a:latin typeface="Times New Roman"/>
                <a:cs typeface="Times New Roman"/>
              </a:rPr>
              <a:t>function</a:t>
            </a:r>
            <a:r>
              <a:rPr b="1" spc="10" dirty="0">
                <a:latin typeface="Times New Roman"/>
                <a:cs typeface="Times New Roman"/>
              </a:rPr>
              <a:t> </a:t>
            </a:r>
            <a:r>
              <a:rPr spc="-5" dirty="0">
                <a:latin typeface="Times New Roman"/>
                <a:cs typeface="Times New Roman"/>
              </a:rPr>
              <a:t>TABLE-DRIVEN-AGENT(</a:t>
            </a:r>
            <a:r>
              <a:rPr i="1" spc="-5" dirty="0">
                <a:latin typeface="Times New Roman"/>
                <a:cs typeface="Times New Roman"/>
              </a:rPr>
              <a:t>percept</a:t>
            </a:r>
            <a:r>
              <a:rPr spc="-5" dirty="0">
                <a:latin typeface="Times New Roman"/>
                <a:cs typeface="Times New Roman"/>
              </a:rPr>
              <a:t>)</a:t>
            </a:r>
            <a:r>
              <a:rPr spc="15" dirty="0">
                <a:latin typeface="Times New Roman"/>
                <a:cs typeface="Times New Roman"/>
              </a:rPr>
              <a:t> </a:t>
            </a:r>
            <a:r>
              <a:rPr b="1" spc="-5" dirty="0">
                <a:latin typeface="Times New Roman"/>
                <a:cs typeface="Times New Roman"/>
              </a:rPr>
              <a:t>returns</a:t>
            </a:r>
            <a:r>
              <a:rPr b="1" spc="20" dirty="0">
                <a:latin typeface="Times New Roman"/>
                <a:cs typeface="Times New Roman"/>
              </a:rPr>
              <a:t> </a:t>
            </a:r>
            <a:r>
              <a:rPr spc="5" dirty="0">
                <a:latin typeface="Times New Roman"/>
                <a:cs typeface="Times New Roman"/>
              </a:rPr>
              <a:t>an</a:t>
            </a:r>
            <a:r>
              <a:rPr spc="15" dirty="0">
                <a:latin typeface="Times New Roman"/>
                <a:cs typeface="Times New Roman"/>
              </a:rPr>
              <a:t> </a:t>
            </a:r>
            <a:r>
              <a:rPr dirty="0">
                <a:latin typeface="Times New Roman"/>
                <a:cs typeface="Times New Roman"/>
              </a:rPr>
              <a:t>action</a:t>
            </a:r>
          </a:p>
          <a:p>
            <a:pPr marL="664210">
              <a:lnSpc>
                <a:spcPts val="1770"/>
              </a:lnSpc>
              <a:tabLst>
                <a:tab pos="1577975" algn="l"/>
              </a:tabLst>
            </a:pPr>
            <a:r>
              <a:rPr b="1" spc="-5" dirty="0">
                <a:latin typeface="Times New Roman"/>
                <a:cs typeface="Times New Roman"/>
              </a:rPr>
              <a:t>static</a:t>
            </a:r>
            <a:r>
              <a:rPr spc="-5" dirty="0">
                <a:latin typeface="Times New Roman"/>
                <a:cs typeface="Times New Roman"/>
              </a:rPr>
              <a:t>:	</a:t>
            </a:r>
            <a:r>
              <a:rPr i="1" spc="-5" dirty="0">
                <a:latin typeface="Times New Roman"/>
                <a:cs typeface="Times New Roman"/>
              </a:rPr>
              <a:t>percepts</a:t>
            </a:r>
            <a:r>
              <a:rPr spc="-5" dirty="0">
                <a:latin typeface="Times New Roman"/>
                <a:cs typeface="Times New Roman"/>
              </a:rPr>
              <a:t>,</a:t>
            </a:r>
            <a:r>
              <a:rPr dirty="0">
                <a:latin typeface="Times New Roman"/>
                <a:cs typeface="Times New Roman"/>
              </a:rPr>
              <a:t> a</a:t>
            </a:r>
            <a:r>
              <a:rPr spc="5" dirty="0">
                <a:latin typeface="Times New Roman"/>
                <a:cs typeface="Times New Roman"/>
              </a:rPr>
              <a:t> </a:t>
            </a:r>
            <a:r>
              <a:rPr dirty="0">
                <a:latin typeface="Times New Roman"/>
                <a:cs typeface="Times New Roman"/>
              </a:rPr>
              <a:t>sequence, initially</a:t>
            </a:r>
            <a:r>
              <a:rPr spc="20" dirty="0">
                <a:latin typeface="Times New Roman"/>
                <a:cs typeface="Times New Roman"/>
              </a:rPr>
              <a:t> </a:t>
            </a:r>
            <a:r>
              <a:rPr spc="-5" dirty="0">
                <a:latin typeface="Times New Roman"/>
                <a:cs typeface="Times New Roman"/>
              </a:rPr>
              <a:t>empty</a:t>
            </a:r>
            <a:endParaRPr dirty="0">
              <a:latin typeface="Times New Roman"/>
              <a:cs typeface="Times New Roman"/>
            </a:endParaRPr>
          </a:p>
          <a:p>
            <a:pPr marL="664210" marR="5080" indent="914400">
              <a:lnSpc>
                <a:spcPts val="1770"/>
              </a:lnSpc>
              <a:spcBef>
                <a:spcPts val="190"/>
              </a:spcBef>
            </a:pPr>
            <a:r>
              <a:rPr i="1" dirty="0">
                <a:latin typeface="Times New Roman"/>
                <a:cs typeface="Times New Roman"/>
              </a:rPr>
              <a:t>table</a:t>
            </a:r>
            <a:r>
              <a:rPr dirty="0">
                <a:latin typeface="Times New Roman"/>
                <a:cs typeface="Times New Roman"/>
              </a:rPr>
              <a:t>,</a:t>
            </a:r>
            <a:r>
              <a:rPr spc="5" dirty="0">
                <a:latin typeface="Times New Roman"/>
                <a:cs typeface="Times New Roman"/>
              </a:rPr>
              <a:t> </a:t>
            </a:r>
            <a:r>
              <a:rPr dirty="0">
                <a:latin typeface="Times New Roman"/>
                <a:cs typeface="Times New Roman"/>
              </a:rPr>
              <a:t>a</a:t>
            </a:r>
            <a:r>
              <a:rPr spc="5" dirty="0">
                <a:latin typeface="Times New Roman"/>
                <a:cs typeface="Times New Roman"/>
              </a:rPr>
              <a:t> </a:t>
            </a:r>
            <a:r>
              <a:rPr dirty="0">
                <a:latin typeface="Times New Roman"/>
                <a:cs typeface="Times New Roman"/>
              </a:rPr>
              <a:t>table</a:t>
            </a:r>
            <a:r>
              <a:rPr spc="5" dirty="0">
                <a:latin typeface="Times New Roman"/>
                <a:cs typeface="Times New Roman"/>
              </a:rPr>
              <a:t> </a:t>
            </a:r>
            <a:r>
              <a:rPr dirty="0">
                <a:latin typeface="Times New Roman"/>
                <a:cs typeface="Times New Roman"/>
              </a:rPr>
              <a:t>of</a:t>
            </a:r>
            <a:r>
              <a:rPr spc="5" dirty="0">
                <a:latin typeface="Times New Roman"/>
                <a:cs typeface="Times New Roman"/>
              </a:rPr>
              <a:t> </a:t>
            </a:r>
            <a:r>
              <a:rPr spc="-5" dirty="0">
                <a:latin typeface="Times New Roman"/>
                <a:cs typeface="Times New Roman"/>
              </a:rPr>
              <a:t>actions,</a:t>
            </a:r>
            <a:r>
              <a:rPr spc="20" dirty="0">
                <a:latin typeface="Times New Roman"/>
                <a:cs typeface="Times New Roman"/>
              </a:rPr>
              <a:t> </a:t>
            </a:r>
            <a:r>
              <a:rPr dirty="0">
                <a:latin typeface="Times New Roman"/>
                <a:cs typeface="Times New Roman"/>
              </a:rPr>
              <a:t>indexed</a:t>
            </a:r>
            <a:r>
              <a:rPr spc="-5" dirty="0">
                <a:latin typeface="Times New Roman"/>
                <a:cs typeface="Times New Roman"/>
              </a:rPr>
              <a:t> </a:t>
            </a:r>
            <a:r>
              <a:rPr dirty="0">
                <a:latin typeface="Times New Roman"/>
                <a:cs typeface="Times New Roman"/>
              </a:rPr>
              <a:t>by</a:t>
            </a:r>
            <a:r>
              <a:rPr spc="25" dirty="0">
                <a:latin typeface="Times New Roman"/>
                <a:cs typeface="Times New Roman"/>
              </a:rPr>
              <a:t> </a:t>
            </a:r>
            <a:r>
              <a:rPr dirty="0">
                <a:latin typeface="Times New Roman"/>
                <a:cs typeface="Times New Roman"/>
              </a:rPr>
              <a:t>percept sequences,</a:t>
            </a:r>
            <a:r>
              <a:rPr spc="5" dirty="0">
                <a:latin typeface="Times New Roman"/>
                <a:cs typeface="Times New Roman"/>
              </a:rPr>
              <a:t> </a:t>
            </a:r>
            <a:r>
              <a:rPr dirty="0">
                <a:latin typeface="Times New Roman"/>
                <a:cs typeface="Times New Roman"/>
              </a:rPr>
              <a:t>initially</a:t>
            </a:r>
            <a:r>
              <a:rPr spc="30" dirty="0">
                <a:latin typeface="Times New Roman"/>
                <a:cs typeface="Times New Roman"/>
              </a:rPr>
              <a:t> </a:t>
            </a:r>
            <a:r>
              <a:rPr dirty="0">
                <a:latin typeface="Times New Roman"/>
                <a:cs typeface="Times New Roman"/>
              </a:rPr>
              <a:t>fully</a:t>
            </a:r>
            <a:r>
              <a:rPr spc="25" dirty="0">
                <a:latin typeface="Times New Roman"/>
                <a:cs typeface="Times New Roman"/>
              </a:rPr>
              <a:t> </a:t>
            </a:r>
            <a:r>
              <a:rPr dirty="0">
                <a:latin typeface="Times New Roman"/>
                <a:cs typeface="Times New Roman"/>
              </a:rPr>
              <a:t>specified </a:t>
            </a:r>
            <a:r>
              <a:rPr spc="-434" dirty="0">
                <a:latin typeface="Times New Roman"/>
                <a:cs typeface="Times New Roman"/>
              </a:rPr>
              <a:t> </a:t>
            </a:r>
            <a:r>
              <a:rPr dirty="0">
                <a:latin typeface="Times New Roman"/>
                <a:cs typeface="Times New Roman"/>
              </a:rPr>
              <a:t>append</a:t>
            </a:r>
            <a:r>
              <a:rPr spc="-5" dirty="0">
                <a:latin typeface="Times New Roman"/>
                <a:cs typeface="Times New Roman"/>
              </a:rPr>
              <a:t> </a:t>
            </a:r>
            <a:r>
              <a:rPr i="1" dirty="0">
                <a:latin typeface="Times New Roman"/>
                <a:cs typeface="Times New Roman"/>
              </a:rPr>
              <a:t>percept</a:t>
            </a:r>
            <a:r>
              <a:rPr i="1" spc="5" dirty="0">
                <a:latin typeface="Times New Roman"/>
                <a:cs typeface="Times New Roman"/>
              </a:rPr>
              <a:t> </a:t>
            </a:r>
            <a:r>
              <a:rPr spc="-5" dirty="0">
                <a:latin typeface="Times New Roman"/>
                <a:cs typeface="Times New Roman"/>
              </a:rPr>
              <a:t>to</a:t>
            </a:r>
            <a:r>
              <a:rPr spc="10" dirty="0">
                <a:latin typeface="Times New Roman"/>
                <a:cs typeface="Times New Roman"/>
              </a:rPr>
              <a:t> </a:t>
            </a:r>
            <a:r>
              <a:rPr spc="-5" dirty="0">
                <a:latin typeface="Times New Roman"/>
                <a:cs typeface="Times New Roman"/>
              </a:rPr>
              <a:t>the</a:t>
            </a:r>
            <a:r>
              <a:rPr spc="10" dirty="0">
                <a:latin typeface="Times New Roman"/>
                <a:cs typeface="Times New Roman"/>
              </a:rPr>
              <a:t> </a:t>
            </a:r>
            <a:r>
              <a:rPr dirty="0">
                <a:latin typeface="Times New Roman"/>
                <a:cs typeface="Times New Roman"/>
              </a:rPr>
              <a:t>end of</a:t>
            </a:r>
            <a:r>
              <a:rPr spc="10" dirty="0">
                <a:latin typeface="Times New Roman"/>
                <a:cs typeface="Times New Roman"/>
              </a:rPr>
              <a:t> </a:t>
            </a:r>
            <a:r>
              <a:rPr i="1" dirty="0">
                <a:latin typeface="Times New Roman"/>
                <a:cs typeface="Times New Roman"/>
              </a:rPr>
              <a:t>percepts</a:t>
            </a:r>
            <a:endParaRPr dirty="0">
              <a:latin typeface="Times New Roman"/>
              <a:cs typeface="Times New Roman"/>
            </a:endParaRPr>
          </a:p>
          <a:p>
            <a:pPr marL="664210">
              <a:lnSpc>
                <a:spcPts val="1575"/>
              </a:lnSpc>
            </a:pPr>
            <a:r>
              <a:rPr i="1" dirty="0">
                <a:latin typeface="Times New Roman"/>
                <a:cs typeface="Times New Roman"/>
              </a:rPr>
              <a:t>action</a:t>
            </a:r>
            <a:r>
              <a:rPr i="1" spc="-5" dirty="0">
                <a:latin typeface="Times New Roman"/>
                <a:cs typeface="Times New Roman"/>
              </a:rPr>
              <a:t> </a:t>
            </a:r>
            <a:r>
              <a:rPr spc="-5" dirty="0">
                <a:latin typeface="Times New Roman"/>
                <a:cs typeface="Times New Roman"/>
              </a:rPr>
              <a:t>&lt;--LOOKUP(</a:t>
            </a:r>
            <a:r>
              <a:rPr i="1" spc="-5" dirty="0">
                <a:latin typeface="Times New Roman"/>
                <a:cs typeface="Times New Roman"/>
              </a:rPr>
              <a:t>percepts,</a:t>
            </a:r>
            <a:r>
              <a:rPr i="1" dirty="0">
                <a:latin typeface="Times New Roman"/>
                <a:cs typeface="Times New Roman"/>
              </a:rPr>
              <a:t> table</a:t>
            </a:r>
            <a:r>
              <a:rPr dirty="0">
                <a:latin typeface="Times New Roman"/>
                <a:cs typeface="Times New Roman"/>
              </a:rPr>
              <a:t>)</a:t>
            </a:r>
          </a:p>
          <a:p>
            <a:pPr marL="664210">
              <a:lnSpc>
                <a:spcPts val="1960"/>
              </a:lnSpc>
            </a:pPr>
            <a:r>
              <a:rPr b="1" dirty="0">
                <a:latin typeface="Times New Roman"/>
                <a:cs typeface="Times New Roman"/>
              </a:rPr>
              <a:t>return</a:t>
            </a:r>
            <a:r>
              <a:rPr b="1" spc="-50" dirty="0">
                <a:latin typeface="Times New Roman"/>
                <a:cs typeface="Times New Roman"/>
              </a:rPr>
              <a:t> </a:t>
            </a:r>
            <a:r>
              <a:rPr i="1" dirty="0">
                <a:latin typeface="Times New Roman"/>
                <a:cs typeface="Times New Roman"/>
              </a:rPr>
              <a:t>action</a:t>
            </a:r>
            <a:endParaRPr dirty="0">
              <a:latin typeface="Times New Roman"/>
              <a:cs typeface="Times New Roman"/>
            </a:endParaRPr>
          </a:p>
        </p:txBody>
      </p:sp>
      <p:sp>
        <p:nvSpPr>
          <p:cNvPr id="6" name="object 6"/>
          <p:cNvSpPr txBox="1"/>
          <p:nvPr/>
        </p:nvSpPr>
        <p:spPr>
          <a:xfrm>
            <a:off x="4111431" y="4533606"/>
            <a:ext cx="7272335" cy="2160848"/>
          </a:xfrm>
          <a:prstGeom prst="rect">
            <a:avLst/>
          </a:prstGeom>
        </p:spPr>
        <p:txBody>
          <a:bodyPr vert="horz" wrap="square" lIns="0" tIns="57150" rIns="0" bIns="0" rtlCol="0">
            <a:spAutoFit/>
          </a:bodyPr>
          <a:lstStyle/>
          <a:p>
            <a:pPr marL="12700">
              <a:spcBef>
                <a:spcPts val="450"/>
              </a:spcBef>
            </a:pPr>
            <a:r>
              <a:rPr sz="2000" dirty="0">
                <a:latin typeface="Times New Roman"/>
                <a:cs typeface="Times New Roman"/>
              </a:rPr>
              <a:t>Drawbacks:</a:t>
            </a:r>
          </a:p>
          <a:p>
            <a:pPr marL="412750" indent="-279400">
              <a:spcBef>
                <a:spcPts val="350"/>
              </a:spcBef>
              <a:buChar char="–"/>
              <a:tabLst>
                <a:tab pos="412115" algn="l"/>
                <a:tab pos="412750" algn="l"/>
              </a:tabLst>
            </a:pPr>
            <a:r>
              <a:rPr sz="2000" spc="5" dirty="0">
                <a:latin typeface="Times New Roman"/>
                <a:cs typeface="Times New Roman"/>
              </a:rPr>
              <a:t>Huge</a:t>
            </a:r>
            <a:r>
              <a:rPr sz="2000" spc="-5" dirty="0">
                <a:latin typeface="Times New Roman"/>
                <a:cs typeface="Times New Roman"/>
              </a:rPr>
              <a:t> table</a:t>
            </a:r>
            <a:r>
              <a:rPr sz="2000" dirty="0">
                <a:latin typeface="Times New Roman"/>
                <a:cs typeface="Times New Roman"/>
              </a:rPr>
              <a:t> (P^T</a:t>
            </a:r>
            <a:r>
              <a:rPr sz="2000" spc="-5" dirty="0">
                <a:latin typeface="Times New Roman"/>
                <a:cs typeface="Times New Roman"/>
              </a:rPr>
              <a:t> </a:t>
            </a:r>
            <a:r>
              <a:rPr sz="2000" dirty="0">
                <a:latin typeface="Times New Roman"/>
                <a:cs typeface="Times New Roman"/>
              </a:rPr>
              <a:t>,</a:t>
            </a:r>
            <a:r>
              <a:rPr sz="2000" spc="10" dirty="0">
                <a:latin typeface="Times New Roman"/>
                <a:cs typeface="Times New Roman"/>
              </a:rPr>
              <a:t> </a:t>
            </a:r>
            <a:r>
              <a:rPr sz="2000" dirty="0">
                <a:latin typeface="Times New Roman"/>
                <a:cs typeface="Times New Roman"/>
              </a:rPr>
              <a:t>P:</a:t>
            </a:r>
            <a:r>
              <a:rPr sz="2000" spc="-10" dirty="0">
                <a:latin typeface="Times New Roman"/>
                <a:cs typeface="Times New Roman"/>
              </a:rPr>
              <a:t> </a:t>
            </a:r>
            <a:r>
              <a:rPr sz="2000" dirty="0">
                <a:latin typeface="Times New Roman"/>
                <a:cs typeface="Times New Roman"/>
              </a:rPr>
              <a:t>set </a:t>
            </a:r>
            <a:r>
              <a:rPr sz="2000" spc="5" dirty="0">
                <a:latin typeface="Times New Roman"/>
                <a:cs typeface="Times New Roman"/>
              </a:rPr>
              <a:t>of</a:t>
            </a:r>
            <a:r>
              <a:rPr sz="2000" dirty="0">
                <a:latin typeface="Times New Roman"/>
                <a:cs typeface="Times New Roman"/>
              </a:rPr>
              <a:t> possible percepts, T:</a:t>
            </a:r>
            <a:r>
              <a:rPr sz="2000" spc="-10" dirty="0">
                <a:latin typeface="Times New Roman"/>
                <a:cs typeface="Times New Roman"/>
              </a:rPr>
              <a:t> lifetime)</a:t>
            </a:r>
            <a:endParaRPr sz="2000" dirty="0">
              <a:latin typeface="Times New Roman"/>
              <a:cs typeface="Times New Roman"/>
            </a:endParaRPr>
          </a:p>
          <a:p>
            <a:pPr marL="680085" lvl="1" indent="-90805">
              <a:spcBef>
                <a:spcPts val="360"/>
              </a:spcBef>
              <a:buSzPct val="95000"/>
              <a:buChar char="•"/>
              <a:tabLst>
                <a:tab pos="680720" algn="l"/>
              </a:tabLst>
            </a:pPr>
            <a:r>
              <a:rPr sz="2000" dirty="0">
                <a:latin typeface="Times New Roman"/>
                <a:cs typeface="Times New Roman"/>
              </a:rPr>
              <a:t>Space</a:t>
            </a:r>
            <a:r>
              <a:rPr sz="2000" spc="-15" dirty="0">
                <a:latin typeface="Times New Roman"/>
                <a:cs typeface="Times New Roman"/>
              </a:rPr>
              <a:t> </a:t>
            </a:r>
            <a:r>
              <a:rPr sz="2000" spc="-5" dirty="0">
                <a:latin typeface="Times New Roman"/>
                <a:cs typeface="Times New Roman"/>
              </a:rPr>
              <a:t>to</a:t>
            </a:r>
            <a:r>
              <a:rPr sz="2000" spc="-10" dirty="0">
                <a:latin typeface="Times New Roman"/>
                <a:cs typeface="Times New Roman"/>
              </a:rPr>
              <a:t> </a:t>
            </a:r>
            <a:r>
              <a:rPr sz="2000" dirty="0">
                <a:latin typeface="Times New Roman"/>
                <a:cs typeface="Times New Roman"/>
              </a:rPr>
              <a:t>store</a:t>
            </a:r>
            <a:r>
              <a:rPr sz="2000" spc="-5" dirty="0">
                <a:latin typeface="Times New Roman"/>
                <a:cs typeface="Times New Roman"/>
              </a:rPr>
              <a:t> </a:t>
            </a:r>
            <a:r>
              <a:rPr sz="2000" dirty="0">
                <a:latin typeface="Times New Roman"/>
                <a:cs typeface="Times New Roman"/>
              </a:rPr>
              <a:t>the</a:t>
            </a:r>
            <a:r>
              <a:rPr sz="2000" spc="-15" dirty="0">
                <a:latin typeface="Times New Roman"/>
                <a:cs typeface="Times New Roman"/>
              </a:rPr>
              <a:t> </a:t>
            </a:r>
            <a:r>
              <a:rPr sz="2000" spc="-5" dirty="0">
                <a:latin typeface="Times New Roman"/>
                <a:cs typeface="Times New Roman"/>
              </a:rPr>
              <a:t>table</a:t>
            </a:r>
            <a:endParaRPr sz="2000" dirty="0">
              <a:latin typeface="Times New Roman"/>
              <a:cs typeface="Times New Roman"/>
            </a:endParaRPr>
          </a:p>
          <a:p>
            <a:pPr marL="680085" lvl="1" indent="-90805">
              <a:spcBef>
                <a:spcPts val="360"/>
              </a:spcBef>
              <a:buSzPct val="95000"/>
              <a:buChar char="•"/>
              <a:tabLst>
                <a:tab pos="680720" algn="l"/>
              </a:tabLst>
            </a:pPr>
            <a:r>
              <a:rPr sz="2000" dirty="0">
                <a:latin typeface="Times New Roman"/>
                <a:cs typeface="Times New Roman"/>
              </a:rPr>
              <a:t>Take</a:t>
            </a:r>
            <a:r>
              <a:rPr sz="2000" spc="-10" dirty="0">
                <a:latin typeface="Times New Roman"/>
                <a:cs typeface="Times New Roman"/>
              </a:rPr>
              <a:t> </a:t>
            </a:r>
            <a:r>
              <a:rPr sz="2000" dirty="0">
                <a:latin typeface="Times New Roman"/>
                <a:cs typeface="Times New Roman"/>
              </a:rPr>
              <a:t>a</a:t>
            </a:r>
            <a:r>
              <a:rPr sz="2000" spc="-5" dirty="0">
                <a:latin typeface="Times New Roman"/>
                <a:cs typeface="Times New Roman"/>
              </a:rPr>
              <a:t> </a:t>
            </a:r>
            <a:r>
              <a:rPr sz="2000" dirty="0">
                <a:latin typeface="Times New Roman"/>
                <a:cs typeface="Times New Roman"/>
              </a:rPr>
              <a:t>long</a:t>
            </a:r>
            <a:r>
              <a:rPr sz="2000" spc="5" dirty="0">
                <a:latin typeface="Times New Roman"/>
                <a:cs typeface="Times New Roman"/>
              </a:rPr>
              <a:t> </a:t>
            </a:r>
            <a:r>
              <a:rPr sz="2000" spc="-10" dirty="0">
                <a:latin typeface="Times New Roman"/>
                <a:cs typeface="Times New Roman"/>
              </a:rPr>
              <a:t>time </a:t>
            </a:r>
            <a:r>
              <a:rPr sz="2000" spc="-5" dirty="0">
                <a:latin typeface="Times New Roman"/>
                <a:cs typeface="Times New Roman"/>
              </a:rPr>
              <a:t>to</a:t>
            </a:r>
            <a:r>
              <a:rPr sz="2000" spc="15" dirty="0">
                <a:latin typeface="Times New Roman"/>
                <a:cs typeface="Times New Roman"/>
              </a:rPr>
              <a:t> </a:t>
            </a:r>
            <a:r>
              <a:rPr sz="2000" spc="-5" dirty="0">
                <a:latin typeface="Times New Roman"/>
                <a:cs typeface="Times New Roman"/>
              </a:rPr>
              <a:t>build</a:t>
            </a:r>
            <a:r>
              <a:rPr sz="2000" spc="15" dirty="0">
                <a:latin typeface="Times New Roman"/>
                <a:cs typeface="Times New Roman"/>
              </a:rPr>
              <a:t> </a:t>
            </a:r>
            <a:r>
              <a:rPr sz="2000" dirty="0">
                <a:latin typeface="Times New Roman"/>
                <a:cs typeface="Times New Roman"/>
              </a:rPr>
              <a:t>the</a:t>
            </a:r>
            <a:r>
              <a:rPr sz="2000" spc="-10" dirty="0">
                <a:latin typeface="Times New Roman"/>
                <a:cs typeface="Times New Roman"/>
              </a:rPr>
              <a:t> </a:t>
            </a:r>
            <a:r>
              <a:rPr sz="2000" spc="-5" dirty="0">
                <a:latin typeface="Times New Roman"/>
                <a:cs typeface="Times New Roman"/>
              </a:rPr>
              <a:t>table</a:t>
            </a:r>
            <a:endParaRPr sz="2000" dirty="0">
              <a:latin typeface="Times New Roman"/>
              <a:cs typeface="Times New Roman"/>
            </a:endParaRPr>
          </a:p>
          <a:p>
            <a:pPr marL="680085" lvl="1" indent="-90805">
              <a:spcBef>
                <a:spcPts val="360"/>
              </a:spcBef>
              <a:buSzPct val="95000"/>
              <a:buChar char="•"/>
              <a:tabLst>
                <a:tab pos="680720" algn="l"/>
              </a:tabLst>
            </a:pPr>
            <a:r>
              <a:rPr sz="2000" dirty="0">
                <a:latin typeface="Times New Roman"/>
                <a:cs typeface="Times New Roman"/>
              </a:rPr>
              <a:t>No</a:t>
            </a:r>
            <a:r>
              <a:rPr sz="2000" spc="-35" dirty="0">
                <a:latin typeface="Times New Roman"/>
                <a:cs typeface="Times New Roman"/>
              </a:rPr>
              <a:t> </a:t>
            </a:r>
            <a:r>
              <a:rPr sz="2000" dirty="0">
                <a:latin typeface="Times New Roman"/>
                <a:cs typeface="Times New Roman"/>
              </a:rPr>
              <a:t>autonomy</a:t>
            </a:r>
          </a:p>
          <a:p>
            <a:pPr marL="680085" lvl="1" indent="-90805">
              <a:spcBef>
                <a:spcPts val="360"/>
              </a:spcBef>
              <a:buSzPct val="95000"/>
              <a:buChar char="•"/>
              <a:tabLst>
                <a:tab pos="680720" algn="l"/>
              </a:tabLst>
            </a:pPr>
            <a:r>
              <a:rPr sz="2000" dirty="0">
                <a:latin typeface="Times New Roman"/>
                <a:cs typeface="Times New Roman"/>
              </a:rPr>
              <a:t>Even</a:t>
            </a:r>
            <a:r>
              <a:rPr sz="2000" spc="5" dirty="0">
                <a:latin typeface="Times New Roman"/>
                <a:cs typeface="Times New Roman"/>
              </a:rPr>
              <a:t> </a:t>
            </a:r>
            <a:r>
              <a:rPr sz="2000" spc="-5" dirty="0">
                <a:latin typeface="Times New Roman"/>
                <a:cs typeface="Times New Roman"/>
              </a:rPr>
              <a:t>with</a:t>
            </a:r>
            <a:r>
              <a:rPr sz="2000" spc="10" dirty="0">
                <a:latin typeface="Times New Roman"/>
                <a:cs typeface="Times New Roman"/>
              </a:rPr>
              <a:t> </a:t>
            </a:r>
            <a:r>
              <a:rPr sz="2000" dirty="0">
                <a:latin typeface="Times New Roman"/>
                <a:cs typeface="Times New Roman"/>
              </a:rPr>
              <a:t>learning,</a:t>
            </a:r>
            <a:r>
              <a:rPr sz="2000" spc="10" dirty="0">
                <a:latin typeface="Times New Roman"/>
                <a:cs typeface="Times New Roman"/>
              </a:rPr>
              <a:t> </a:t>
            </a:r>
            <a:r>
              <a:rPr sz="2000" dirty="0">
                <a:latin typeface="Times New Roman"/>
                <a:cs typeface="Times New Roman"/>
              </a:rPr>
              <a:t>need</a:t>
            </a:r>
            <a:r>
              <a:rPr sz="2000" spc="10" dirty="0">
                <a:latin typeface="Times New Roman"/>
                <a:cs typeface="Times New Roman"/>
              </a:rPr>
              <a:t> </a:t>
            </a:r>
            <a:r>
              <a:rPr sz="2000" dirty="0">
                <a:latin typeface="Times New Roman"/>
                <a:cs typeface="Times New Roman"/>
              </a:rPr>
              <a:t>a</a:t>
            </a:r>
            <a:r>
              <a:rPr sz="2000" spc="10" dirty="0">
                <a:latin typeface="Times New Roman"/>
                <a:cs typeface="Times New Roman"/>
              </a:rPr>
              <a:t> </a:t>
            </a:r>
            <a:r>
              <a:rPr sz="2000" dirty="0">
                <a:latin typeface="Times New Roman"/>
                <a:cs typeface="Times New Roman"/>
              </a:rPr>
              <a:t>long</a:t>
            </a:r>
            <a:r>
              <a:rPr sz="2000" spc="10" dirty="0">
                <a:latin typeface="Times New Roman"/>
                <a:cs typeface="Times New Roman"/>
              </a:rPr>
              <a:t> </a:t>
            </a:r>
            <a:r>
              <a:rPr sz="2000" spc="-10" dirty="0">
                <a:latin typeface="Times New Roman"/>
                <a:cs typeface="Times New Roman"/>
              </a:rPr>
              <a:t>time</a:t>
            </a:r>
            <a:r>
              <a:rPr sz="2000" dirty="0">
                <a:latin typeface="Times New Roman"/>
                <a:cs typeface="Times New Roman"/>
              </a:rPr>
              <a:t> </a:t>
            </a:r>
            <a:r>
              <a:rPr sz="2000" spc="-5" dirty="0">
                <a:latin typeface="Times New Roman"/>
                <a:cs typeface="Times New Roman"/>
              </a:rPr>
              <a:t>to</a:t>
            </a:r>
            <a:r>
              <a:rPr sz="2000" spc="10" dirty="0">
                <a:latin typeface="Times New Roman"/>
                <a:cs typeface="Times New Roman"/>
              </a:rPr>
              <a:t> </a:t>
            </a:r>
            <a:r>
              <a:rPr sz="2000" spc="-5" dirty="0">
                <a:latin typeface="Times New Roman"/>
                <a:cs typeface="Times New Roman"/>
              </a:rPr>
              <a:t>learn</a:t>
            </a:r>
            <a:r>
              <a:rPr sz="2000" spc="10" dirty="0">
                <a:latin typeface="Times New Roman"/>
                <a:cs typeface="Times New Roman"/>
              </a:rPr>
              <a:t> </a:t>
            </a:r>
            <a:r>
              <a:rPr sz="2000" dirty="0">
                <a:latin typeface="Times New Roman"/>
                <a:cs typeface="Times New Roman"/>
              </a:rPr>
              <a:t>the </a:t>
            </a:r>
            <a:r>
              <a:rPr sz="2000" spc="-5" dirty="0">
                <a:latin typeface="Times New Roman"/>
                <a:cs typeface="Times New Roman"/>
              </a:rPr>
              <a:t>table</a:t>
            </a:r>
            <a:r>
              <a:rPr sz="2000" dirty="0">
                <a:latin typeface="Times New Roman"/>
                <a:cs typeface="Times New Roman"/>
              </a:rPr>
              <a:t> </a:t>
            </a:r>
            <a:r>
              <a:rPr sz="2000" spc="-5" dirty="0">
                <a:latin typeface="Times New Roman"/>
                <a:cs typeface="Times New Roman"/>
              </a:rPr>
              <a:t>entries</a:t>
            </a:r>
            <a:endParaRPr sz="2000" dirty="0">
              <a:latin typeface="Times New Roman"/>
              <a:cs typeface="Times New Roman"/>
            </a:endParaRPr>
          </a:p>
        </p:txBody>
      </p:sp>
      <p:sp>
        <p:nvSpPr>
          <p:cNvPr id="7" name="object 7"/>
          <p:cNvSpPr/>
          <p:nvPr/>
        </p:nvSpPr>
        <p:spPr>
          <a:xfrm>
            <a:off x="1752600" y="2743199"/>
            <a:ext cx="9631166" cy="1826009"/>
          </a:xfrm>
          <a:custGeom>
            <a:avLst/>
            <a:gdLst/>
            <a:ahLst/>
            <a:cxnLst/>
            <a:rect l="l" t="t" r="r" b="b"/>
            <a:pathLst>
              <a:path w="8686800" h="1600200">
                <a:moveTo>
                  <a:pt x="1270" y="0"/>
                </a:moveTo>
                <a:lnTo>
                  <a:pt x="0" y="0"/>
                </a:lnTo>
                <a:lnTo>
                  <a:pt x="0" y="1270"/>
                </a:lnTo>
                <a:lnTo>
                  <a:pt x="0" y="26233"/>
                </a:lnTo>
                <a:lnTo>
                  <a:pt x="0" y="200977"/>
                </a:lnTo>
                <a:lnTo>
                  <a:pt x="0" y="675282"/>
                </a:lnTo>
                <a:lnTo>
                  <a:pt x="0" y="1598930"/>
                </a:lnTo>
                <a:lnTo>
                  <a:pt x="1270" y="1600200"/>
                </a:lnTo>
                <a:lnTo>
                  <a:pt x="136961" y="1600200"/>
                </a:lnTo>
                <a:lnTo>
                  <a:pt x="1086802" y="1600200"/>
                </a:lnTo>
                <a:lnTo>
                  <a:pt x="3664942" y="1600200"/>
                </a:lnTo>
                <a:lnTo>
                  <a:pt x="8685530" y="1600200"/>
                </a:lnTo>
                <a:lnTo>
                  <a:pt x="8686800" y="1598930"/>
                </a:lnTo>
                <a:lnTo>
                  <a:pt x="8686800" y="1573966"/>
                </a:lnTo>
                <a:lnTo>
                  <a:pt x="8686800" y="1399222"/>
                </a:lnTo>
                <a:lnTo>
                  <a:pt x="8686800" y="924917"/>
                </a:lnTo>
                <a:lnTo>
                  <a:pt x="8686800" y="1270"/>
                </a:lnTo>
                <a:lnTo>
                  <a:pt x="8686800" y="0"/>
                </a:lnTo>
                <a:lnTo>
                  <a:pt x="8685530" y="0"/>
                </a:lnTo>
                <a:lnTo>
                  <a:pt x="8549838" y="0"/>
                </a:lnTo>
                <a:lnTo>
                  <a:pt x="7599997" y="0"/>
                </a:lnTo>
                <a:lnTo>
                  <a:pt x="5021857" y="0"/>
                </a:lnTo>
                <a:lnTo>
                  <a:pt x="1270" y="0"/>
                </a:lnTo>
                <a:close/>
              </a:path>
            </a:pathLst>
          </a:custGeom>
          <a:ln w="9344">
            <a:solidFill>
              <a:srgbClr val="000000"/>
            </a:solidFill>
          </a:ln>
        </p:spPr>
        <p:txBody>
          <a:bodyPr wrap="square" lIns="0" tIns="0" rIns="0" bIns="0" rtlCol="0"/>
          <a:lstStyle/>
          <a:p>
            <a:endParaRPr/>
          </a:p>
        </p:txBody>
      </p:sp>
      <p:sp>
        <p:nvSpPr>
          <p:cNvPr id="8" name="object 8"/>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9" name="object 9"/>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5A12ED-07B6-4294-8EEC-4335B985B1B3}"/>
              </a:ext>
            </a:extLst>
          </p:cNvPr>
          <p:cNvSpPr txBox="1"/>
          <p:nvPr/>
        </p:nvSpPr>
        <p:spPr>
          <a:xfrm>
            <a:off x="529166" y="428178"/>
            <a:ext cx="11231033" cy="5632311"/>
          </a:xfrm>
          <a:prstGeom prst="rect">
            <a:avLst/>
          </a:prstGeom>
          <a:noFill/>
        </p:spPr>
        <p:txBody>
          <a:bodyPr wrap="square">
            <a:spAutoFit/>
          </a:bodyPr>
          <a:lstStyle/>
          <a:p>
            <a:r>
              <a:rPr lang="en-US" dirty="0"/>
              <a:t> </a:t>
            </a:r>
            <a:r>
              <a:rPr lang="en-US" sz="2400" dirty="0"/>
              <a:t>The </a:t>
            </a:r>
            <a:r>
              <a:rPr lang="en-US" sz="2400" b="1" dirty="0"/>
              <a:t>table-driven approach to agent construction is doomed to failure</a:t>
            </a:r>
            <a:r>
              <a:rPr lang="en-US" sz="2400" dirty="0"/>
              <a:t>. </a:t>
            </a:r>
          </a:p>
          <a:p>
            <a:endParaRPr lang="en-US" sz="2400" dirty="0"/>
          </a:p>
          <a:p>
            <a:r>
              <a:rPr lang="en-US" sz="2400" dirty="0"/>
              <a:t>Let </a:t>
            </a:r>
            <a:r>
              <a:rPr lang="en-US" sz="2400" b="1" dirty="0"/>
              <a:t>P be the set of possible percepts </a:t>
            </a:r>
            <a:r>
              <a:rPr lang="en-US" sz="2400" dirty="0"/>
              <a:t>and let </a:t>
            </a:r>
            <a:r>
              <a:rPr lang="en-US" sz="2400" b="1" dirty="0"/>
              <a:t>T be the lifetime of the agen</a:t>
            </a:r>
            <a:r>
              <a:rPr lang="en-US" sz="2400" dirty="0"/>
              <a:t>t (the total number of percepts it will receive). </a:t>
            </a:r>
          </a:p>
          <a:p>
            <a:r>
              <a:rPr lang="en-US" sz="2400" dirty="0"/>
              <a:t>The lookup table will contain                    entries</a:t>
            </a:r>
          </a:p>
          <a:p>
            <a:endParaRPr lang="en-US" sz="2400" dirty="0"/>
          </a:p>
          <a:p>
            <a:r>
              <a:rPr lang="en-US" sz="2400" dirty="0"/>
              <a:t>Even the lookup table for </a:t>
            </a:r>
            <a:r>
              <a:rPr lang="en-US" sz="2400" b="1" dirty="0"/>
              <a:t>chess</a:t>
            </a:r>
            <a:r>
              <a:rPr lang="en-US" sz="2400" dirty="0"/>
              <a:t>—a tiny, well-behaved fragment of the real world—would have at least 10power150 entries</a:t>
            </a:r>
          </a:p>
          <a:p>
            <a:endParaRPr lang="en-US" sz="2400" dirty="0"/>
          </a:p>
          <a:p>
            <a:r>
              <a:rPr lang="en-US" sz="2400" dirty="0"/>
              <a:t>The daunting size of these tables that</a:t>
            </a:r>
          </a:p>
          <a:p>
            <a:r>
              <a:rPr lang="en-US" sz="2400" dirty="0"/>
              <a:t> (a) no physical agent in this universe will </a:t>
            </a:r>
            <a:r>
              <a:rPr lang="en-US" sz="2400" b="1" dirty="0"/>
              <a:t>have the space to store the table</a:t>
            </a:r>
            <a:r>
              <a:rPr lang="en-US" sz="2400" dirty="0"/>
              <a:t>, </a:t>
            </a:r>
          </a:p>
          <a:p>
            <a:r>
              <a:rPr lang="en-US" sz="2400" dirty="0"/>
              <a:t>(b) the designer would </a:t>
            </a:r>
            <a:r>
              <a:rPr lang="en-US" sz="2400" b="1" dirty="0"/>
              <a:t>not have time to create the table</a:t>
            </a:r>
            <a:r>
              <a:rPr lang="en-US" sz="2400" dirty="0"/>
              <a:t>,</a:t>
            </a:r>
          </a:p>
          <a:p>
            <a:r>
              <a:rPr lang="en-US" sz="2400" dirty="0"/>
              <a:t> (c) </a:t>
            </a:r>
            <a:r>
              <a:rPr lang="en-US" sz="2400" b="1" dirty="0"/>
              <a:t>no agent could ever learn all the right table entries from its experience</a:t>
            </a:r>
            <a:r>
              <a:rPr lang="en-US" sz="2400" dirty="0"/>
              <a:t>, and </a:t>
            </a:r>
          </a:p>
          <a:p>
            <a:r>
              <a:rPr lang="en-US" sz="2400" dirty="0"/>
              <a:t>(d) even if the environment is simple enough to yield a feasible table size, the designer still has </a:t>
            </a:r>
            <a:r>
              <a:rPr lang="en-US" sz="2400" b="1" dirty="0"/>
              <a:t>no guidance about how to fill in the table entries.</a:t>
            </a:r>
            <a:endParaRPr lang="en-IN" sz="2400" b="1" dirty="0"/>
          </a:p>
        </p:txBody>
      </p:sp>
      <p:pic>
        <p:nvPicPr>
          <p:cNvPr id="7" name="Picture 6">
            <a:extLst>
              <a:ext uri="{FF2B5EF4-FFF2-40B4-BE49-F238E27FC236}">
                <a16:creationId xmlns:a16="http://schemas.microsoft.com/office/drawing/2014/main" id="{1EC8FD19-58D8-47D7-A349-F2E567898A00}"/>
              </a:ext>
            </a:extLst>
          </p:cNvPr>
          <p:cNvPicPr>
            <a:picLocks noChangeAspect="1"/>
          </p:cNvPicPr>
          <p:nvPr/>
        </p:nvPicPr>
        <p:blipFill>
          <a:blip r:embed="rId2"/>
          <a:stretch>
            <a:fillRect/>
          </a:stretch>
        </p:blipFill>
        <p:spPr>
          <a:xfrm>
            <a:off x="4446541" y="2057400"/>
            <a:ext cx="657317" cy="330200"/>
          </a:xfrm>
          <a:prstGeom prst="rect">
            <a:avLst/>
          </a:prstGeom>
        </p:spPr>
      </p:pic>
    </p:spTree>
    <p:extLst>
      <p:ext uri="{BB962C8B-B14F-4D97-AF65-F5344CB8AC3E}">
        <p14:creationId xmlns:p14="http://schemas.microsoft.com/office/powerpoint/2010/main" val="6312454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4732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412730" y="33019"/>
            <a:ext cx="177800" cy="197490"/>
          </a:xfrm>
          <a:prstGeom prst="rect">
            <a:avLst/>
          </a:prstGeom>
        </p:spPr>
        <p:txBody>
          <a:bodyPr vert="horz" wrap="square" lIns="0" tIns="12700" rIns="0" bIns="0" rtlCol="0">
            <a:spAutoFit/>
          </a:bodyPr>
          <a:lstStyle/>
          <a:p>
            <a:pPr marL="12700">
              <a:spcBef>
                <a:spcPts val="100"/>
              </a:spcBef>
            </a:pPr>
            <a:r>
              <a:rPr sz="1200" dirty="0">
                <a:latin typeface="Times New Roman"/>
                <a:cs typeface="Times New Roman"/>
              </a:rPr>
              <a:t>30</a:t>
            </a:r>
            <a:endParaRPr sz="1200">
              <a:latin typeface="Times New Roman"/>
              <a:cs typeface="Times New Roman"/>
            </a:endParaRPr>
          </a:p>
        </p:txBody>
      </p:sp>
      <p:sp>
        <p:nvSpPr>
          <p:cNvPr id="5" name="object 5"/>
          <p:cNvSpPr txBox="1">
            <a:spLocks noGrp="1"/>
          </p:cNvSpPr>
          <p:nvPr>
            <p:ph type="ftr" sz="quarter" idx="5"/>
          </p:nvPr>
        </p:nvSpPr>
        <p:spPr>
          <a:xfrm>
            <a:off x="40640" y="6623134"/>
            <a:ext cx="2867660"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spc="-10" dirty="0"/>
          </a:p>
        </p:txBody>
      </p:sp>
      <p:sp>
        <p:nvSpPr>
          <p:cNvPr id="6" name="object 6"/>
          <p:cNvSpPr txBox="1">
            <a:spLocks noGrp="1"/>
          </p:cNvSpPr>
          <p:nvPr>
            <p:ph type="dt" sz="half" idx="6"/>
          </p:nvPr>
        </p:nvSpPr>
        <p:spPr>
          <a:xfrm>
            <a:off x="8107680" y="6680284"/>
            <a:ext cx="773429" cy="194309"/>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chemeClr val="tx1"/>
                </a:solidFill>
                <a:latin typeface="Times New Roman"/>
                <a:ea typeface="+mn-ea"/>
                <a:cs typeface="Times New Roman"/>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1410"/>
              </a:lnSpc>
            </a:pPr>
            <a:endParaRPr dirty="0"/>
          </a:p>
        </p:txBody>
      </p:sp>
      <p:sp>
        <p:nvSpPr>
          <p:cNvPr id="3" name="object 3"/>
          <p:cNvSpPr txBox="1">
            <a:spLocks noGrp="1"/>
          </p:cNvSpPr>
          <p:nvPr>
            <p:ph type="title"/>
          </p:nvPr>
        </p:nvSpPr>
        <p:spPr>
          <a:xfrm>
            <a:off x="1601469" y="290829"/>
            <a:ext cx="1985010" cy="513080"/>
          </a:xfrm>
          <a:prstGeom prst="rect">
            <a:avLst/>
          </a:prstGeom>
        </p:spPr>
        <p:txBody>
          <a:bodyPr vert="horz" wrap="square" lIns="0" tIns="12700" rIns="0" bIns="0" rtlCol="0" anchor="ctr">
            <a:spAutoFit/>
          </a:bodyPr>
          <a:lstStyle/>
          <a:p>
            <a:pPr marL="12700">
              <a:lnSpc>
                <a:spcPct val="100000"/>
              </a:lnSpc>
              <a:spcBef>
                <a:spcPts val="100"/>
              </a:spcBef>
            </a:pPr>
            <a:r>
              <a:rPr sz="3200" dirty="0"/>
              <a:t>Agent</a:t>
            </a:r>
            <a:r>
              <a:rPr sz="3200" spc="-60" dirty="0"/>
              <a:t> </a:t>
            </a:r>
            <a:r>
              <a:rPr sz="3200" dirty="0"/>
              <a:t>types</a:t>
            </a:r>
            <a:endParaRPr sz="3200"/>
          </a:p>
        </p:txBody>
      </p:sp>
      <p:sp>
        <p:nvSpPr>
          <p:cNvPr id="4" name="object 4"/>
          <p:cNvSpPr txBox="1"/>
          <p:nvPr/>
        </p:nvSpPr>
        <p:spPr>
          <a:xfrm>
            <a:off x="677576" y="2722879"/>
            <a:ext cx="10650582" cy="1733167"/>
          </a:xfrm>
          <a:prstGeom prst="rect">
            <a:avLst/>
          </a:prstGeom>
        </p:spPr>
        <p:txBody>
          <a:bodyPr vert="horz" wrap="square" lIns="0" tIns="60325" rIns="0" bIns="0" rtlCol="0">
            <a:spAutoFit/>
          </a:bodyPr>
          <a:lstStyle/>
          <a:p>
            <a:pPr marL="335915" marR="210185" indent="-336550">
              <a:lnSpc>
                <a:spcPts val="3030"/>
              </a:lnSpc>
              <a:spcBef>
                <a:spcPts val="475"/>
              </a:spcBef>
              <a:buChar char="•"/>
              <a:tabLst>
                <a:tab pos="335915" algn="l"/>
                <a:tab pos="336550" algn="l"/>
              </a:tabLst>
            </a:pPr>
            <a:r>
              <a:rPr sz="2800" spc="-5" dirty="0">
                <a:latin typeface="Times New Roman"/>
                <a:cs typeface="Times New Roman"/>
              </a:rPr>
              <a:t>Rather</a:t>
            </a:r>
            <a:r>
              <a:rPr sz="2800" spc="-15" dirty="0">
                <a:latin typeface="Times New Roman"/>
                <a:cs typeface="Times New Roman"/>
              </a:rPr>
              <a:t> </a:t>
            </a:r>
            <a:r>
              <a:rPr sz="2800" dirty="0">
                <a:latin typeface="Times New Roman"/>
                <a:cs typeface="Times New Roman"/>
              </a:rPr>
              <a:t>than a</a:t>
            </a:r>
            <a:r>
              <a:rPr sz="2800" spc="-15" dirty="0">
                <a:latin typeface="Times New Roman"/>
                <a:cs typeface="Times New Roman"/>
              </a:rPr>
              <a:t> </a:t>
            </a:r>
            <a:r>
              <a:rPr sz="2800" spc="-5" dirty="0">
                <a:latin typeface="Times New Roman"/>
                <a:cs typeface="Times New Roman"/>
              </a:rPr>
              <a:t>table</a:t>
            </a:r>
            <a:r>
              <a:rPr sz="2800" spc="-15" dirty="0">
                <a:latin typeface="Times New Roman"/>
                <a:cs typeface="Times New Roman"/>
              </a:rPr>
              <a:t> </a:t>
            </a:r>
            <a:r>
              <a:rPr sz="2800" dirty="0">
                <a:latin typeface="Times New Roman"/>
                <a:cs typeface="Times New Roman"/>
              </a:rPr>
              <a:t>how</a:t>
            </a:r>
            <a:r>
              <a:rPr sz="2800" spc="-15" dirty="0">
                <a:latin typeface="Times New Roman"/>
                <a:cs typeface="Times New Roman"/>
              </a:rPr>
              <a:t> </a:t>
            </a:r>
            <a:r>
              <a:rPr sz="2800" spc="-5" dirty="0">
                <a:latin typeface="Times New Roman"/>
                <a:cs typeface="Times New Roman"/>
              </a:rPr>
              <a:t>we</a:t>
            </a:r>
            <a:r>
              <a:rPr sz="2800" spc="-15" dirty="0">
                <a:latin typeface="Times New Roman"/>
                <a:cs typeface="Times New Roman"/>
              </a:rPr>
              <a:t> </a:t>
            </a:r>
            <a:r>
              <a:rPr sz="2800" spc="-10" dirty="0">
                <a:latin typeface="Times New Roman"/>
                <a:cs typeface="Times New Roman"/>
              </a:rPr>
              <a:t>can</a:t>
            </a:r>
            <a:r>
              <a:rPr sz="2800" dirty="0">
                <a:latin typeface="Times New Roman"/>
                <a:cs typeface="Times New Roman"/>
              </a:rPr>
              <a:t> produce</a:t>
            </a:r>
            <a:r>
              <a:rPr sz="2800" spc="-15" dirty="0">
                <a:latin typeface="Times New Roman"/>
                <a:cs typeface="Times New Roman"/>
              </a:rPr>
              <a:t> </a:t>
            </a:r>
            <a:r>
              <a:rPr sz="2800" spc="-5" dirty="0">
                <a:latin typeface="Times New Roman"/>
                <a:cs typeface="Times New Roman"/>
              </a:rPr>
              <a:t>rational </a:t>
            </a:r>
            <a:r>
              <a:rPr sz="2800" spc="-685" dirty="0">
                <a:latin typeface="Times New Roman"/>
                <a:cs typeface="Times New Roman"/>
              </a:rPr>
              <a:t> </a:t>
            </a:r>
            <a:r>
              <a:rPr sz="2800" dirty="0">
                <a:latin typeface="Times New Roman"/>
                <a:cs typeface="Times New Roman"/>
              </a:rPr>
              <a:t>behavior</a:t>
            </a:r>
            <a:r>
              <a:rPr sz="2800" spc="-10" dirty="0">
                <a:latin typeface="Times New Roman"/>
                <a:cs typeface="Times New Roman"/>
              </a:rPr>
              <a:t> </a:t>
            </a:r>
            <a:r>
              <a:rPr sz="2800" dirty="0">
                <a:latin typeface="Times New Roman"/>
                <a:cs typeface="Times New Roman"/>
              </a:rPr>
              <a:t>from</a:t>
            </a:r>
            <a:r>
              <a:rPr sz="2800" spc="-35" dirty="0">
                <a:latin typeface="Times New Roman"/>
                <a:cs typeface="Times New Roman"/>
              </a:rPr>
              <a:t> </a:t>
            </a:r>
            <a:r>
              <a:rPr sz="2800" dirty="0">
                <a:latin typeface="Times New Roman"/>
                <a:cs typeface="Times New Roman"/>
              </a:rPr>
              <a:t>a</a:t>
            </a:r>
            <a:r>
              <a:rPr sz="2800" spc="-15" dirty="0">
                <a:latin typeface="Times New Roman"/>
                <a:cs typeface="Times New Roman"/>
              </a:rPr>
              <a:t> </a:t>
            </a:r>
            <a:r>
              <a:rPr sz="2800" spc="-5" dirty="0">
                <a:latin typeface="Times New Roman"/>
                <a:cs typeface="Times New Roman"/>
              </a:rPr>
              <a:t>small amount </a:t>
            </a:r>
            <a:r>
              <a:rPr sz="2800" dirty="0">
                <a:latin typeface="Times New Roman"/>
                <a:cs typeface="Times New Roman"/>
              </a:rPr>
              <a:t>of</a:t>
            </a:r>
            <a:r>
              <a:rPr sz="2800" spc="5" dirty="0">
                <a:latin typeface="Times New Roman"/>
                <a:cs typeface="Times New Roman"/>
              </a:rPr>
              <a:t> </a:t>
            </a:r>
            <a:r>
              <a:rPr sz="2800" spc="-5" dirty="0">
                <a:latin typeface="Times New Roman"/>
                <a:cs typeface="Times New Roman"/>
              </a:rPr>
              <a:t>code</a:t>
            </a:r>
            <a:endParaRPr sz="2800" dirty="0">
              <a:latin typeface="Times New Roman"/>
              <a:cs typeface="Times New Roman"/>
            </a:endParaRPr>
          </a:p>
          <a:p>
            <a:pPr>
              <a:spcBef>
                <a:spcPts val="385"/>
              </a:spcBef>
            </a:pPr>
            <a:endParaRPr sz="2800" dirty="0">
              <a:latin typeface="Times New Roman"/>
              <a:cs typeface="Times New Roman"/>
            </a:endParaRPr>
          </a:p>
          <a:p>
            <a:pPr marL="335915" indent="-335915">
              <a:spcBef>
                <a:spcPts val="409"/>
              </a:spcBef>
              <a:buChar char="•"/>
              <a:tabLst>
                <a:tab pos="335915" algn="l"/>
                <a:tab pos="336550" algn="l"/>
              </a:tabLst>
            </a:pPr>
            <a:endParaRPr sz="2400" dirty="0">
              <a:latin typeface="Times New Roman"/>
              <a:cs typeface="Times New Roman"/>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F478A8-1C02-6E40-D175-7976D7D3929C}"/>
              </a:ext>
            </a:extLst>
          </p:cNvPr>
          <p:cNvSpPr txBox="1"/>
          <p:nvPr/>
        </p:nvSpPr>
        <p:spPr>
          <a:xfrm>
            <a:off x="478971" y="428285"/>
            <a:ext cx="11120846" cy="4832092"/>
          </a:xfrm>
          <a:prstGeom prst="rect">
            <a:avLst/>
          </a:prstGeom>
          <a:noFill/>
        </p:spPr>
        <p:txBody>
          <a:bodyPr wrap="square">
            <a:spAutoFit/>
          </a:bodyPr>
          <a:lstStyle/>
          <a:p>
            <a:r>
              <a:rPr lang="en-US" sz="2800" dirty="0"/>
              <a:t>Our </a:t>
            </a:r>
            <a:r>
              <a:rPr lang="en-US" sz="2800" b="1" dirty="0"/>
              <a:t>basic kinds of agent programs </a:t>
            </a:r>
            <a:r>
              <a:rPr lang="en-US" sz="2800" dirty="0"/>
              <a:t>that embody the principles underlying almost all intelligent systems: </a:t>
            </a:r>
          </a:p>
          <a:p>
            <a:endParaRPr lang="en-US" sz="2800" dirty="0"/>
          </a:p>
          <a:p>
            <a:r>
              <a:rPr lang="en-US" sz="2800" dirty="0"/>
              <a:t>• Simple reflex agents; </a:t>
            </a:r>
          </a:p>
          <a:p>
            <a:r>
              <a:rPr lang="en-US" sz="2800" dirty="0"/>
              <a:t>• Model-based reflex agents; </a:t>
            </a:r>
          </a:p>
          <a:p>
            <a:r>
              <a:rPr lang="en-US" sz="2800" dirty="0"/>
              <a:t>• Goal-based agents; </a:t>
            </a:r>
          </a:p>
          <a:p>
            <a:r>
              <a:rPr lang="en-US" sz="2800" dirty="0"/>
              <a:t>• Utility-based agents.</a:t>
            </a:r>
          </a:p>
          <a:p>
            <a:pPr marL="457200" indent="-457200">
              <a:buFont typeface="Arial" panose="020B0604020202020204" pitchFamily="34" charset="0"/>
              <a:buChar char="•"/>
            </a:pPr>
            <a:r>
              <a:rPr lang="en-US" sz="2800" dirty="0"/>
              <a:t>Learning agents</a:t>
            </a:r>
          </a:p>
          <a:p>
            <a:endParaRPr lang="en-US" sz="2800" dirty="0"/>
          </a:p>
          <a:p>
            <a:r>
              <a:rPr lang="en-US" sz="2800" dirty="0"/>
              <a:t> Each </a:t>
            </a:r>
            <a:r>
              <a:rPr lang="en-US" sz="2800" b="1" dirty="0"/>
              <a:t>kind of agent program combines particular components in particular ways to generate actions.</a:t>
            </a:r>
            <a:endParaRPr lang="en-IN" sz="2800" b="1" dirty="0"/>
          </a:p>
        </p:txBody>
      </p:sp>
    </p:spTree>
    <p:extLst>
      <p:ext uri="{BB962C8B-B14F-4D97-AF65-F5344CB8AC3E}">
        <p14:creationId xmlns:p14="http://schemas.microsoft.com/office/powerpoint/2010/main" val="14710784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26C955-BBFB-DEF1-DC2F-276866A3229A}"/>
              </a:ext>
            </a:extLst>
          </p:cNvPr>
          <p:cNvSpPr txBox="1"/>
          <p:nvPr/>
        </p:nvSpPr>
        <p:spPr>
          <a:xfrm>
            <a:off x="239486" y="79105"/>
            <a:ext cx="11129554" cy="4401205"/>
          </a:xfrm>
          <a:prstGeom prst="rect">
            <a:avLst/>
          </a:prstGeom>
          <a:noFill/>
        </p:spPr>
        <p:txBody>
          <a:bodyPr wrap="square">
            <a:spAutoFit/>
          </a:bodyPr>
          <a:lstStyle/>
          <a:p>
            <a:r>
              <a:rPr lang="en-US" sz="2800" dirty="0"/>
              <a:t>Simple Reflex agents </a:t>
            </a:r>
          </a:p>
          <a:p>
            <a:endParaRPr lang="en-US" sz="2800" dirty="0"/>
          </a:p>
          <a:p>
            <a:pPr algn="just"/>
            <a:r>
              <a:rPr lang="en-US" sz="2800" dirty="0"/>
              <a:t>The </a:t>
            </a:r>
            <a:r>
              <a:rPr lang="en-US" sz="2800" b="1" dirty="0"/>
              <a:t>simplest kind of agent is the simple reflex agent</a:t>
            </a:r>
            <a:r>
              <a:rPr lang="en-US" sz="2800" dirty="0"/>
              <a:t>. </a:t>
            </a:r>
          </a:p>
          <a:p>
            <a:pPr algn="just"/>
            <a:r>
              <a:rPr lang="en-US" sz="2800" dirty="0"/>
              <a:t>These agents </a:t>
            </a:r>
            <a:r>
              <a:rPr lang="en-US" sz="2800" b="1" dirty="0"/>
              <a:t>select actions on the basis  of the current percept, ignoring the rest of the percept history.</a:t>
            </a:r>
          </a:p>
          <a:p>
            <a:pPr algn="just"/>
            <a:endParaRPr lang="en-US" sz="2800" b="1" dirty="0"/>
          </a:p>
          <a:p>
            <a:pPr algn="just"/>
            <a:r>
              <a:rPr lang="en-US" sz="2800" dirty="0"/>
              <a:t>The </a:t>
            </a:r>
            <a:r>
              <a:rPr lang="en-US" sz="2800" b="1" dirty="0"/>
              <a:t>vacuum agent</a:t>
            </a:r>
            <a:r>
              <a:rPr lang="en-US" sz="2800" dirty="0"/>
              <a:t> is a simple reflex agent, because </a:t>
            </a:r>
            <a:r>
              <a:rPr lang="en-US" sz="2800" b="1" dirty="0"/>
              <a:t>its decision is based only on the current location and on whether that location contains dirt. </a:t>
            </a:r>
          </a:p>
          <a:p>
            <a:endParaRPr lang="en-US" sz="2800" dirty="0"/>
          </a:p>
          <a:p>
            <a:r>
              <a:rPr lang="en-US" sz="2800" dirty="0"/>
              <a:t>An agent program for this agent is shown</a:t>
            </a:r>
            <a:endParaRPr lang="en-IN" sz="2800" dirty="0"/>
          </a:p>
        </p:txBody>
      </p:sp>
      <p:pic>
        <p:nvPicPr>
          <p:cNvPr id="5" name="Picture 4">
            <a:extLst>
              <a:ext uri="{FF2B5EF4-FFF2-40B4-BE49-F238E27FC236}">
                <a16:creationId xmlns:a16="http://schemas.microsoft.com/office/drawing/2014/main" id="{CA0AC5DE-45AE-EE78-DA28-331B6923F883}"/>
              </a:ext>
            </a:extLst>
          </p:cNvPr>
          <p:cNvPicPr>
            <a:picLocks noChangeAspect="1"/>
          </p:cNvPicPr>
          <p:nvPr/>
        </p:nvPicPr>
        <p:blipFill>
          <a:blip r:embed="rId2"/>
          <a:stretch>
            <a:fillRect/>
          </a:stretch>
        </p:blipFill>
        <p:spPr>
          <a:xfrm>
            <a:off x="1377786" y="4610348"/>
            <a:ext cx="8712648" cy="1225613"/>
          </a:xfrm>
          <a:prstGeom prst="rect">
            <a:avLst/>
          </a:prstGeom>
        </p:spPr>
      </p:pic>
    </p:spTree>
    <p:extLst>
      <p:ext uri="{BB962C8B-B14F-4D97-AF65-F5344CB8AC3E}">
        <p14:creationId xmlns:p14="http://schemas.microsoft.com/office/powerpoint/2010/main" val="25877591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88E8E6-CB63-E61E-C062-D44063D79A18}"/>
              </a:ext>
            </a:extLst>
          </p:cNvPr>
          <p:cNvSpPr txBox="1"/>
          <p:nvPr/>
        </p:nvSpPr>
        <p:spPr>
          <a:xfrm>
            <a:off x="513805" y="681671"/>
            <a:ext cx="11138263" cy="3539430"/>
          </a:xfrm>
          <a:prstGeom prst="rect">
            <a:avLst/>
          </a:prstGeom>
          <a:noFill/>
        </p:spPr>
        <p:txBody>
          <a:bodyPr wrap="square">
            <a:spAutoFit/>
          </a:bodyPr>
          <a:lstStyle/>
          <a:p>
            <a:pPr algn="just"/>
            <a:r>
              <a:rPr lang="en-US" sz="2800" dirty="0"/>
              <a:t>Vacuum agent </a:t>
            </a:r>
            <a:r>
              <a:rPr lang="en-US" sz="2800" b="1" dirty="0"/>
              <a:t>program is very small indeed compared to the corresponding table. </a:t>
            </a:r>
          </a:p>
          <a:p>
            <a:pPr algn="just"/>
            <a:endParaRPr lang="en-US" sz="2800" dirty="0"/>
          </a:p>
          <a:p>
            <a:pPr marL="457200" indent="-457200" algn="just">
              <a:buFont typeface="Arial" panose="020B0604020202020204" pitchFamily="34" charset="0"/>
              <a:buChar char="•"/>
            </a:pPr>
            <a:r>
              <a:rPr lang="en-US" sz="2800" dirty="0"/>
              <a:t>The most obvious </a:t>
            </a:r>
            <a:r>
              <a:rPr lang="en-US" sz="2800" b="1" dirty="0"/>
              <a:t>reduction comes from ignoring the percept history</a:t>
            </a:r>
            <a:r>
              <a:rPr lang="en-US" sz="2800" dirty="0"/>
              <a:t>, which cuts down the number of possibilities from 4T to just 4. </a:t>
            </a:r>
          </a:p>
          <a:p>
            <a:pPr algn="just"/>
            <a:endParaRPr lang="en-US" sz="2800" dirty="0"/>
          </a:p>
          <a:p>
            <a:pPr marL="457200" indent="-457200" algn="just">
              <a:buFont typeface="Arial" panose="020B0604020202020204" pitchFamily="34" charset="0"/>
              <a:buChar char="•"/>
            </a:pPr>
            <a:r>
              <a:rPr lang="en-US" sz="2800" dirty="0"/>
              <a:t>A further, small reduction comes from the </a:t>
            </a:r>
            <a:r>
              <a:rPr lang="en-US" sz="2800" b="1" dirty="0"/>
              <a:t>fact that when the current square is dirty, the action does not depend on the location</a:t>
            </a:r>
            <a:endParaRPr lang="en-IN" sz="2800" b="1" dirty="0"/>
          </a:p>
        </p:txBody>
      </p:sp>
    </p:spTree>
    <p:extLst>
      <p:ext uri="{BB962C8B-B14F-4D97-AF65-F5344CB8AC3E}">
        <p14:creationId xmlns:p14="http://schemas.microsoft.com/office/powerpoint/2010/main" val="1596937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6D925A-1A34-0889-78A2-4F099C5C966B}"/>
              </a:ext>
            </a:extLst>
          </p:cNvPr>
          <p:cNvPicPr>
            <a:picLocks noChangeAspect="1"/>
          </p:cNvPicPr>
          <p:nvPr/>
        </p:nvPicPr>
        <p:blipFill>
          <a:blip r:embed="rId2"/>
          <a:stretch>
            <a:fillRect/>
          </a:stretch>
        </p:blipFill>
        <p:spPr>
          <a:xfrm>
            <a:off x="722473" y="1001486"/>
            <a:ext cx="9475264" cy="5320937"/>
          </a:xfrm>
          <a:prstGeom prst="rect">
            <a:avLst/>
          </a:prstGeom>
        </p:spPr>
      </p:pic>
    </p:spTree>
    <p:extLst>
      <p:ext uri="{BB962C8B-B14F-4D97-AF65-F5344CB8AC3E}">
        <p14:creationId xmlns:p14="http://schemas.microsoft.com/office/powerpoint/2010/main" val="933828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461E07-824C-8ABF-DD7F-D3DC506AC34B}"/>
              </a:ext>
            </a:extLst>
          </p:cNvPr>
          <p:cNvSpPr txBox="1"/>
          <p:nvPr/>
        </p:nvSpPr>
        <p:spPr>
          <a:xfrm>
            <a:off x="452847" y="396801"/>
            <a:ext cx="11382102" cy="6370975"/>
          </a:xfrm>
          <a:prstGeom prst="rect">
            <a:avLst/>
          </a:prstGeom>
          <a:noFill/>
        </p:spPr>
        <p:txBody>
          <a:bodyPr wrap="square">
            <a:spAutoFit/>
          </a:bodyPr>
          <a:lstStyle/>
          <a:p>
            <a:pPr algn="just"/>
            <a:r>
              <a:rPr lang="en-US" sz="2400" dirty="0"/>
              <a:t>Simple reflex behaviors </a:t>
            </a:r>
            <a:r>
              <a:rPr lang="en-US" sz="2400" b="1" dirty="0"/>
              <a:t>occur even in more complex environments</a:t>
            </a:r>
            <a:r>
              <a:rPr lang="en-US" sz="2400" dirty="0"/>
              <a:t>.</a:t>
            </a:r>
          </a:p>
          <a:p>
            <a:pPr algn="just"/>
            <a:endParaRPr lang="en-US" sz="2400" dirty="0"/>
          </a:p>
          <a:p>
            <a:pPr algn="just"/>
            <a:r>
              <a:rPr lang="en-US" sz="2400" dirty="0"/>
              <a:t> Imagine yourself as the </a:t>
            </a:r>
            <a:r>
              <a:rPr lang="en-US" sz="2400" b="1" dirty="0"/>
              <a:t>driver of the automated taxi</a:t>
            </a:r>
            <a:r>
              <a:rPr lang="en-US" sz="2400" dirty="0"/>
              <a:t>. </a:t>
            </a:r>
          </a:p>
          <a:p>
            <a:pPr algn="just"/>
            <a:endParaRPr lang="en-US" sz="2400" dirty="0"/>
          </a:p>
          <a:p>
            <a:pPr algn="just"/>
            <a:r>
              <a:rPr lang="en-US" sz="2400" dirty="0"/>
              <a:t>If the </a:t>
            </a:r>
            <a:r>
              <a:rPr lang="en-US" sz="2400" b="1" dirty="0"/>
              <a:t>car in front brakes and its brake lights come on, then you should notice this and initiate braking. </a:t>
            </a:r>
          </a:p>
          <a:p>
            <a:pPr algn="just"/>
            <a:endParaRPr lang="en-US" sz="2400" dirty="0"/>
          </a:p>
          <a:p>
            <a:pPr algn="just"/>
            <a:r>
              <a:rPr lang="en-US" sz="2400" dirty="0"/>
              <a:t>In other words, </a:t>
            </a:r>
            <a:r>
              <a:rPr lang="en-US" sz="2400" b="1" dirty="0"/>
              <a:t>some processing is done on the visual input to establish the condition we call </a:t>
            </a:r>
          </a:p>
          <a:p>
            <a:pPr algn="just"/>
            <a:r>
              <a:rPr lang="en-US" sz="2400" dirty="0"/>
              <a:t>“The car in front is braking.” </a:t>
            </a:r>
          </a:p>
          <a:p>
            <a:pPr algn="just"/>
            <a:endParaRPr lang="en-US" sz="2400" dirty="0"/>
          </a:p>
          <a:p>
            <a:pPr algn="just"/>
            <a:r>
              <a:rPr lang="en-US" sz="2400" dirty="0"/>
              <a:t>Then, </a:t>
            </a:r>
            <a:r>
              <a:rPr lang="en-US" sz="2400" b="1" dirty="0"/>
              <a:t>this triggers some established connection in the agent program to the action “initiate braking.” We call such a connection a </a:t>
            </a:r>
            <a:r>
              <a:rPr lang="en-US" sz="2400" b="1" dirty="0">
                <a:solidFill>
                  <a:srgbClr val="FF0000"/>
                </a:solidFill>
              </a:rPr>
              <a:t>condition–action rule</a:t>
            </a:r>
            <a:r>
              <a:rPr lang="en-US" sz="2400" b="1" dirty="0"/>
              <a:t>, </a:t>
            </a:r>
          </a:p>
          <a:p>
            <a:pPr algn="just"/>
            <a:endParaRPr lang="en-US" sz="2400" dirty="0"/>
          </a:p>
          <a:p>
            <a:pPr algn="just"/>
            <a:r>
              <a:rPr lang="en-IN" sz="2400" dirty="0">
                <a:solidFill>
                  <a:srgbClr val="FF0000"/>
                </a:solidFill>
              </a:rPr>
              <a:t>if car-in-front-is-braking then initiate-braking</a:t>
            </a:r>
            <a:r>
              <a:rPr lang="en-IN" sz="2400" dirty="0"/>
              <a:t>.</a:t>
            </a:r>
            <a:endParaRPr lang="en-US" sz="2400" dirty="0"/>
          </a:p>
          <a:p>
            <a:pPr algn="just"/>
            <a:endParaRPr lang="en-US" sz="2400" dirty="0"/>
          </a:p>
          <a:p>
            <a:pPr algn="just"/>
            <a:r>
              <a:rPr lang="en-US" sz="2400" dirty="0"/>
              <a:t>.</a:t>
            </a:r>
            <a:endParaRPr lang="en-IN" sz="2400" dirty="0"/>
          </a:p>
        </p:txBody>
      </p:sp>
    </p:spTree>
    <p:extLst>
      <p:ext uri="{BB962C8B-B14F-4D97-AF65-F5344CB8AC3E}">
        <p14:creationId xmlns:p14="http://schemas.microsoft.com/office/powerpoint/2010/main" val="10909098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2A7B7B-B728-E465-154B-D64BF69BC5DC}"/>
              </a:ext>
            </a:extLst>
          </p:cNvPr>
          <p:cNvPicPr>
            <a:picLocks noChangeAspect="1"/>
          </p:cNvPicPr>
          <p:nvPr/>
        </p:nvPicPr>
        <p:blipFill>
          <a:blip r:embed="rId2"/>
          <a:stretch>
            <a:fillRect/>
          </a:stretch>
        </p:blipFill>
        <p:spPr>
          <a:xfrm>
            <a:off x="1377460" y="214612"/>
            <a:ext cx="7087271" cy="4286470"/>
          </a:xfrm>
          <a:prstGeom prst="rect">
            <a:avLst/>
          </a:prstGeom>
        </p:spPr>
      </p:pic>
      <p:sp>
        <p:nvSpPr>
          <p:cNvPr id="5" name="TextBox 4">
            <a:extLst>
              <a:ext uri="{FF2B5EF4-FFF2-40B4-BE49-F238E27FC236}">
                <a16:creationId xmlns:a16="http://schemas.microsoft.com/office/drawing/2014/main" id="{45CEC6D3-5A6D-78B1-1714-24AB0BFC771B}"/>
              </a:ext>
            </a:extLst>
          </p:cNvPr>
          <p:cNvSpPr txBox="1"/>
          <p:nvPr/>
        </p:nvSpPr>
        <p:spPr>
          <a:xfrm>
            <a:off x="393391" y="4928527"/>
            <a:ext cx="11110631" cy="1569660"/>
          </a:xfrm>
          <a:prstGeom prst="rect">
            <a:avLst/>
          </a:prstGeom>
          <a:noFill/>
        </p:spPr>
        <p:txBody>
          <a:bodyPr wrap="square">
            <a:spAutoFit/>
          </a:bodyPr>
          <a:lstStyle/>
          <a:p>
            <a:pPr algn="just"/>
            <a:r>
              <a:rPr lang="en-US" sz="2400" dirty="0"/>
              <a:t>The program in Figure 2.8 is </a:t>
            </a:r>
            <a:r>
              <a:rPr lang="en-US" sz="2400" b="1" dirty="0"/>
              <a:t>specific to one particular vacuum environment</a:t>
            </a:r>
            <a:r>
              <a:rPr lang="en-US" sz="2400" dirty="0"/>
              <a:t>. </a:t>
            </a:r>
          </a:p>
          <a:p>
            <a:pPr algn="just"/>
            <a:endParaRPr lang="en-US" sz="2400" dirty="0"/>
          </a:p>
          <a:p>
            <a:pPr algn="just"/>
            <a:r>
              <a:rPr lang="en-US" sz="2400" dirty="0"/>
              <a:t>A more </a:t>
            </a:r>
            <a:r>
              <a:rPr lang="en-US" sz="2400" b="1" dirty="0"/>
              <a:t>general and flexible approach is first to build a general-purpose interpreter for condition– action rules and then to create rule sets for specific task environments</a:t>
            </a:r>
            <a:endParaRPr lang="en-IN" sz="2400" b="1" dirty="0"/>
          </a:p>
        </p:txBody>
      </p:sp>
    </p:spTree>
    <p:extLst>
      <p:ext uri="{BB962C8B-B14F-4D97-AF65-F5344CB8AC3E}">
        <p14:creationId xmlns:p14="http://schemas.microsoft.com/office/powerpoint/2010/main" val="15723431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5F245E-D425-68D1-F78E-49FC99311C01}"/>
              </a:ext>
            </a:extLst>
          </p:cNvPr>
          <p:cNvPicPr>
            <a:picLocks noChangeAspect="1"/>
          </p:cNvPicPr>
          <p:nvPr/>
        </p:nvPicPr>
        <p:blipFill>
          <a:blip r:embed="rId2"/>
          <a:stretch>
            <a:fillRect/>
          </a:stretch>
        </p:blipFill>
        <p:spPr>
          <a:xfrm>
            <a:off x="1280034" y="0"/>
            <a:ext cx="8464985" cy="4302034"/>
          </a:xfrm>
          <a:prstGeom prst="rect">
            <a:avLst/>
          </a:prstGeom>
        </p:spPr>
      </p:pic>
      <p:sp>
        <p:nvSpPr>
          <p:cNvPr id="5" name="TextBox 4">
            <a:extLst>
              <a:ext uri="{FF2B5EF4-FFF2-40B4-BE49-F238E27FC236}">
                <a16:creationId xmlns:a16="http://schemas.microsoft.com/office/drawing/2014/main" id="{770F8920-539A-91A3-AE35-CEB22EF64B29}"/>
              </a:ext>
            </a:extLst>
          </p:cNvPr>
          <p:cNvSpPr txBox="1"/>
          <p:nvPr/>
        </p:nvSpPr>
        <p:spPr>
          <a:xfrm>
            <a:off x="130629" y="4825277"/>
            <a:ext cx="11399519" cy="1938992"/>
          </a:xfrm>
          <a:prstGeom prst="rect">
            <a:avLst/>
          </a:prstGeom>
          <a:noFill/>
        </p:spPr>
        <p:txBody>
          <a:bodyPr wrap="square">
            <a:spAutoFit/>
          </a:bodyPr>
          <a:lstStyle/>
          <a:p>
            <a:pPr algn="just"/>
            <a:r>
              <a:rPr lang="en-US" sz="2400" dirty="0"/>
              <a:t>The INTERPRET-INPUT function </a:t>
            </a:r>
            <a:r>
              <a:rPr lang="en-US" sz="2400" b="1" dirty="0"/>
              <a:t>generates an abstracted description of the current state from the percept, </a:t>
            </a:r>
            <a:r>
              <a:rPr lang="en-US" sz="2400" dirty="0"/>
              <a:t>and </a:t>
            </a:r>
          </a:p>
          <a:p>
            <a:pPr algn="just"/>
            <a:endParaRPr lang="en-US" sz="2400" dirty="0"/>
          </a:p>
          <a:p>
            <a:pPr algn="just"/>
            <a:r>
              <a:rPr lang="en-US" sz="2400" dirty="0"/>
              <a:t>the </a:t>
            </a:r>
            <a:r>
              <a:rPr lang="en-US" sz="2400" b="1" dirty="0"/>
              <a:t>RULE-MATCH function returns the first rule in the set of rules that matches the given state description</a:t>
            </a:r>
            <a:endParaRPr lang="en-IN" sz="2400" b="1" dirty="0"/>
          </a:p>
        </p:txBody>
      </p:sp>
    </p:spTree>
    <p:extLst>
      <p:ext uri="{BB962C8B-B14F-4D97-AF65-F5344CB8AC3E}">
        <p14:creationId xmlns:p14="http://schemas.microsoft.com/office/powerpoint/2010/main" val="23780476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30ABAC-CA5D-A4CB-B43C-AD6E307F8FD1}"/>
              </a:ext>
            </a:extLst>
          </p:cNvPr>
          <p:cNvSpPr txBox="1"/>
          <p:nvPr/>
        </p:nvSpPr>
        <p:spPr>
          <a:xfrm>
            <a:off x="60961" y="151179"/>
            <a:ext cx="11599816" cy="6555641"/>
          </a:xfrm>
          <a:prstGeom prst="rect">
            <a:avLst/>
          </a:prstGeom>
          <a:noFill/>
        </p:spPr>
        <p:txBody>
          <a:bodyPr wrap="square">
            <a:spAutoFit/>
          </a:bodyPr>
          <a:lstStyle/>
          <a:p>
            <a:pPr algn="just"/>
            <a:r>
              <a:rPr lang="en-US" sz="2800" dirty="0"/>
              <a:t>Simple reflex agents have the </a:t>
            </a:r>
            <a:r>
              <a:rPr lang="en-US" sz="2800" b="1" dirty="0"/>
              <a:t>admirable property of being simple</a:t>
            </a:r>
            <a:r>
              <a:rPr lang="en-US" sz="2800" dirty="0"/>
              <a:t>, but they turn out to be of </a:t>
            </a:r>
            <a:r>
              <a:rPr lang="en-US" sz="2800" b="1" dirty="0"/>
              <a:t>limited intelligence</a:t>
            </a:r>
            <a:r>
              <a:rPr lang="en-US" sz="2800" dirty="0"/>
              <a:t>. </a:t>
            </a:r>
          </a:p>
          <a:p>
            <a:pPr algn="just"/>
            <a:endParaRPr lang="en-US" sz="2800" dirty="0"/>
          </a:p>
          <a:p>
            <a:pPr algn="just"/>
            <a:r>
              <a:rPr lang="en-US" sz="2800" dirty="0"/>
              <a:t>The </a:t>
            </a:r>
            <a:r>
              <a:rPr lang="en-US" sz="2800" b="1" dirty="0"/>
              <a:t>agent</a:t>
            </a:r>
            <a:r>
              <a:rPr lang="en-US" sz="2800" dirty="0"/>
              <a:t> in Figure will work </a:t>
            </a:r>
            <a:r>
              <a:rPr lang="en-US" sz="2800" b="1" dirty="0"/>
              <a:t>only if the correct decision can be made on the basis of only the current percep</a:t>
            </a:r>
            <a:r>
              <a:rPr lang="en-US" sz="2800" dirty="0"/>
              <a:t>t—that is, </a:t>
            </a:r>
            <a:r>
              <a:rPr lang="en-US" sz="2800" b="1" dirty="0">
                <a:solidFill>
                  <a:srgbClr val="FF0000"/>
                </a:solidFill>
              </a:rPr>
              <a:t>only if the environment is fully observable. </a:t>
            </a:r>
          </a:p>
          <a:p>
            <a:pPr algn="just"/>
            <a:endParaRPr lang="en-US" sz="2800" dirty="0"/>
          </a:p>
          <a:p>
            <a:pPr algn="just"/>
            <a:r>
              <a:rPr lang="en-US" sz="2800" dirty="0"/>
              <a:t>Even a </a:t>
            </a:r>
            <a:r>
              <a:rPr lang="en-US" sz="2800" b="1" dirty="0"/>
              <a:t>little bit of unobservability can cause serious trouble</a:t>
            </a:r>
            <a:r>
              <a:rPr lang="en-US" sz="2800" dirty="0"/>
              <a:t>. </a:t>
            </a:r>
          </a:p>
          <a:p>
            <a:pPr algn="just"/>
            <a:endParaRPr lang="en-US" sz="2800" dirty="0"/>
          </a:p>
          <a:p>
            <a:pPr algn="just"/>
            <a:r>
              <a:rPr lang="en-US" sz="2800" dirty="0"/>
              <a:t>For example, the </a:t>
            </a:r>
            <a:r>
              <a:rPr lang="en-US" sz="2800" b="1" dirty="0"/>
              <a:t>braking rule given earlier assumes that the condition car-in-front-is-braking can be determined from the current percept</a:t>
            </a:r>
            <a:r>
              <a:rPr lang="en-US" sz="2800" dirty="0"/>
              <a:t>—a </a:t>
            </a:r>
            <a:r>
              <a:rPr lang="en-US" sz="2800" b="1" dirty="0"/>
              <a:t>single frame of video</a:t>
            </a:r>
            <a:r>
              <a:rPr lang="en-US" sz="2800" dirty="0"/>
              <a:t>. </a:t>
            </a:r>
          </a:p>
          <a:p>
            <a:pPr algn="just"/>
            <a:endParaRPr lang="en-US" sz="2800" dirty="0"/>
          </a:p>
          <a:p>
            <a:pPr algn="just"/>
            <a:r>
              <a:rPr lang="en-US" sz="2800" dirty="0"/>
              <a:t>This works if the </a:t>
            </a:r>
            <a:r>
              <a:rPr lang="en-US" sz="2800" b="1" dirty="0"/>
              <a:t>car in front has a centrally mounted brake light</a:t>
            </a:r>
            <a:r>
              <a:rPr lang="en-US" sz="2800" dirty="0"/>
              <a:t>.</a:t>
            </a:r>
          </a:p>
          <a:p>
            <a:pPr algn="just"/>
            <a:endParaRPr lang="en-US" sz="2800" dirty="0"/>
          </a:p>
        </p:txBody>
      </p:sp>
    </p:spTree>
    <p:extLst>
      <p:ext uri="{BB962C8B-B14F-4D97-AF65-F5344CB8AC3E}">
        <p14:creationId xmlns:p14="http://schemas.microsoft.com/office/powerpoint/2010/main" val="22537021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C1D859-1A6C-2FB5-7C08-00131AB0AB84}"/>
              </a:ext>
            </a:extLst>
          </p:cNvPr>
          <p:cNvSpPr txBox="1"/>
          <p:nvPr/>
        </p:nvSpPr>
        <p:spPr>
          <a:xfrm>
            <a:off x="209005" y="151179"/>
            <a:ext cx="11808823" cy="6555641"/>
          </a:xfrm>
          <a:prstGeom prst="rect">
            <a:avLst/>
          </a:prstGeom>
          <a:noFill/>
        </p:spPr>
        <p:txBody>
          <a:bodyPr wrap="square">
            <a:spAutoFit/>
          </a:bodyPr>
          <a:lstStyle/>
          <a:p>
            <a:pPr algn="just"/>
            <a:r>
              <a:rPr lang="en-US" sz="2800" dirty="0"/>
              <a:t>A simple reflex v</a:t>
            </a:r>
            <a:r>
              <a:rPr lang="en-US" sz="2800" b="1" dirty="0"/>
              <a:t>acuum agent is deprived of its location sensor and has only a dirt sensor</a:t>
            </a:r>
            <a:r>
              <a:rPr lang="en-US" sz="2800" dirty="0"/>
              <a:t>. </a:t>
            </a:r>
          </a:p>
          <a:p>
            <a:pPr algn="just"/>
            <a:endParaRPr lang="en-US" sz="2800" dirty="0"/>
          </a:p>
          <a:p>
            <a:pPr algn="just"/>
            <a:r>
              <a:rPr lang="en-US" sz="2800" dirty="0"/>
              <a:t>Such an agent has </a:t>
            </a:r>
            <a:r>
              <a:rPr lang="en-US" sz="2800" b="1" dirty="0"/>
              <a:t>just two possible percepts: [Dirty] and [Clean]. </a:t>
            </a:r>
          </a:p>
          <a:p>
            <a:pPr algn="just"/>
            <a:endParaRPr lang="en-US" sz="2800" b="1" dirty="0"/>
          </a:p>
          <a:p>
            <a:pPr algn="just"/>
            <a:r>
              <a:rPr lang="en-US" sz="2800" dirty="0"/>
              <a:t>It can </a:t>
            </a:r>
            <a:r>
              <a:rPr lang="en-US" sz="2800" b="1" dirty="0"/>
              <a:t>Suck in response to [Dirty]; what should it do in response to [Clean]</a:t>
            </a:r>
            <a:r>
              <a:rPr lang="en-US" sz="2800" dirty="0"/>
              <a:t>? </a:t>
            </a:r>
            <a:r>
              <a:rPr lang="en-US" sz="2800" b="1" dirty="0"/>
              <a:t>Moving Left fails </a:t>
            </a:r>
            <a:r>
              <a:rPr lang="en-US" sz="2800" dirty="0"/>
              <a:t>(forever) if it happens to start in square A, and </a:t>
            </a:r>
            <a:r>
              <a:rPr lang="en-US" sz="2800" b="1" dirty="0"/>
              <a:t>moving Right fails </a:t>
            </a:r>
            <a:r>
              <a:rPr lang="en-US" sz="2800" dirty="0"/>
              <a:t>(forever) if it happens to start in square B</a:t>
            </a:r>
            <a:endParaRPr lang="en-US" sz="2800" b="1" dirty="0"/>
          </a:p>
          <a:p>
            <a:pPr algn="just"/>
            <a:endParaRPr lang="en-US" sz="2800" dirty="0"/>
          </a:p>
          <a:p>
            <a:pPr algn="just"/>
            <a:r>
              <a:rPr lang="en-US" sz="2800" b="1" dirty="0"/>
              <a:t>Infinite loops are often unavoidable for simple reflex agents operating in partially observable environments</a:t>
            </a:r>
            <a:r>
              <a:rPr lang="en-US" sz="2800" dirty="0"/>
              <a:t>.  </a:t>
            </a:r>
          </a:p>
          <a:p>
            <a:pPr algn="just"/>
            <a:endParaRPr lang="en-US" sz="2800" dirty="0"/>
          </a:p>
          <a:p>
            <a:pPr algn="just"/>
            <a:r>
              <a:rPr lang="en-US" sz="2800" b="1" dirty="0"/>
              <a:t>Escape from infinite loops is possible if the agent can randomize its actions. For example, if the vacuum agent perceives [Clean], it might flip a coin to choose between Left and Right</a:t>
            </a:r>
            <a:endParaRPr lang="en-IN" sz="2800" b="1" dirty="0"/>
          </a:p>
        </p:txBody>
      </p:sp>
    </p:spTree>
    <p:extLst>
      <p:ext uri="{BB962C8B-B14F-4D97-AF65-F5344CB8AC3E}">
        <p14:creationId xmlns:p14="http://schemas.microsoft.com/office/powerpoint/2010/main" val="17132137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43273-8523-418F-FB28-077F9A29F420}"/>
              </a:ext>
            </a:extLst>
          </p:cNvPr>
          <p:cNvSpPr txBox="1"/>
          <p:nvPr/>
        </p:nvSpPr>
        <p:spPr>
          <a:xfrm>
            <a:off x="287383" y="372683"/>
            <a:ext cx="6096000" cy="523220"/>
          </a:xfrm>
          <a:prstGeom prst="rect">
            <a:avLst/>
          </a:prstGeom>
          <a:noFill/>
        </p:spPr>
        <p:txBody>
          <a:bodyPr wrap="square">
            <a:spAutoFit/>
          </a:bodyPr>
          <a:lstStyle/>
          <a:p>
            <a:r>
              <a:rPr lang="en-IN" sz="2800" dirty="0"/>
              <a:t>Model-based reflex agents</a:t>
            </a:r>
          </a:p>
        </p:txBody>
      </p:sp>
      <p:sp>
        <p:nvSpPr>
          <p:cNvPr id="5" name="TextBox 4">
            <a:extLst>
              <a:ext uri="{FF2B5EF4-FFF2-40B4-BE49-F238E27FC236}">
                <a16:creationId xmlns:a16="http://schemas.microsoft.com/office/drawing/2014/main" id="{7D23E8D3-EDE9-915F-DA94-C7B749D40555}"/>
              </a:ext>
            </a:extLst>
          </p:cNvPr>
          <p:cNvSpPr txBox="1"/>
          <p:nvPr/>
        </p:nvSpPr>
        <p:spPr>
          <a:xfrm>
            <a:off x="287382" y="995180"/>
            <a:ext cx="11086011" cy="5693866"/>
          </a:xfrm>
          <a:prstGeom prst="rect">
            <a:avLst/>
          </a:prstGeom>
          <a:noFill/>
        </p:spPr>
        <p:txBody>
          <a:bodyPr wrap="square">
            <a:spAutoFit/>
          </a:bodyPr>
          <a:lstStyle/>
          <a:p>
            <a:pPr algn="just"/>
            <a:r>
              <a:rPr lang="en-US" sz="2800" dirty="0"/>
              <a:t>The most effective </a:t>
            </a:r>
            <a:r>
              <a:rPr lang="en-US" sz="2800" b="1" dirty="0"/>
              <a:t>way to handle partial observability is for the agent to keep track of the part of the world it can’t see now</a:t>
            </a:r>
            <a:r>
              <a:rPr lang="en-US" sz="2800" dirty="0"/>
              <a:t>. </a:t>
            </a:r>
          </a:p>
          <a:p>
            <a:pPr algn="just"/>
            <a:endParaRPr lang="en-US" sz="2800" dirty="0"/>
          </a:p>
          <a:p>
            <a:pPr algn="just"/>
            <a:r>
              <a:rPr lang="en-US" sz="2800" dirty="0"/>
              <a:t>That is, the </a:t>
            </a:r>
            <a:r>
              <a:rPr lang="en-US" sz="2800" b="1" dirty="0"/>
              <a:t>agent should maintain some sort of internal state that depends on the percept history and thereby reflects at least some of the unobserved aspects of the current state</a:t>
            </a:r>
          </a:p>
          <a:p>
            <a:pPr algn="just"/>
            <a:endParaRPr lang="en-US" sz="2800" b="1" dirty="0"/>
          </a:p>
          <a:p>
            <a:pPr algn="just"/>
            <a:r>
              <a:rPr lang="en-US" sz="2800" dirty="0" err="1"/>
              <a:t>Eg</a:t>
            </a:r>
            <a:r>
              <a:rPr lang="en-US" sz="2800" dirty="0"/>
              <a:t>:  </a:t>
            </a:r>
            <a:r>
              <a:rPr lang="en-US" sz="2800" b="1" dirty="0"/>
              <a:t>braking problem</a:t>
            </a:r>
            <a:r>
              <a:rPr lang="en-US" sz="2800" dirty="0"/>
              <a:t>, the </a:t>
            </a:r>
            <a:r>
              <a:rPr lang="en-US" sz="2800" b="1" dirty="0"/>
              <a:t>internal state </a:t>
            </a:r>
            <a:r>
              <a:rPr lang="en-US" sz="2800" dirty="0"/>
              <a:t>is not too extensive— </a:t>
            </a:r>
            <a:r>
              <a:rPr lang="en-US" sz="2800" b="1" dirty="0"/>
              <a:t>just the previous frame from the camera, allowing the agent to detect when two red lights at the edge of the vehicle go on or off simultaneously</a:t>
            </a:r>
            <a:r>
              <a:rPr lang="en-US" sz="2800" dirty="0"/>
              <a:t>. </a:t>
            </a:r>
          </a:p>
          <a:p>
            <a:pPr algn="just"/>
            <a:endParaRPr lang="en-US" sz="2800" dirty="0"/>
          </a:p>
          <a:p>
            <a:pPr algn="just"/>
            <a:r>
              <a:rPr lang="en-US" sz="2800" dirty="0"/>
              <a:t>For </a:t>
            </a:r>
            <a:r>
              <a:rPr lang="en-US" sz="2800" b="1" dirty="0"/>
              <a:t>other driving tasks such as changing lanes</a:t>
            </a:r>
            <a:r>
              <a:rPr lang="en-US" sz="2800" dirty="0"/>
              <a:t>, the </a:t>
            </a:r>
            <a:r>
              <a:rPr lang="en-US" sz="2800" b="1" dirty="0"/>
              <a:t>agent needs to keep track of where the other cars are if it can’t see them all at once</a:t>
            </a:r>
            <a:endParaRPr lang="en-IN" sz="2800" b="1" dirty="0"/>
          </a:p>
        </p:txBody>
      </p:sp>
    </p:spTree>
    <p:extLst>
      <p:ext uri="{BB962C8B-B14F-4D97-AF65-F5344CB8AC3E}">
        <p14:creationId xmlns:p14="http://schemas.microsoft.com/office/powerpoint/2010/main" val="36302620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E663F-FAB0-2435-7FA8-762BC90F642A}"/>
              </a:ext>
            </a:extLst>
          </p:cNvPr>
          <p:cNvSpPr txBox="1"/>
          <p:nvPr/>
        </p:nvSpPr>
        <p:spPr>
          <a:xfrm>
            <a:off x="696686" y="416957"/>
            <a:ext cx="10554788" cy="6001643"/>
          </a:xfrm>
          <a:prstGeom prst="rect">
            <a:avLst/>
          </a:prstGeom>
          <a:noFill/>
        </p:spPr>
        <p:txBody>
          <a:bodyPr wrap="square">
            <a:spAutoFit/>
          </a:bodyPr>
          <a:lstStyle/>
          <a:p>
            <a:pPr algn="just"/>
            <a:r>
              <a:rPr lang="en-US" sz="2400" b="1" dirty="0"/>
              <a:t>Updating this internal state information as time goes </a:t>
            </a:r>
            <a:r>
              <a:rPr lang="en-US" sz="2400" dirty="0"/>
              <a:t>by requires </a:t>
            </a:r>
            <a:r>
              <a:rPr lang="en-US" sz="2400" b="1" dirty="0"/>
              <a:t>two kinds of knowledge to be encoded in the agent program.</a:t>
            </a:r>
            <a:r>
              <a:rPr lang="en-US" sz="2400" dirty="0"/>
              <a:t> </a:t>
            </a:r>
          </a:p>
          <a:p>
            <a:pPr algn="just"/>
            <a:endParaRPr lang="en-US" sz="2400" dirty="0"/>
          </a:p>
          <a:p>
            <a:pPr marL="342900" indent="-342900" algn="just">
              <a:buFont typeface="Wingdings" panose="05000000000000000000" pitchFamily="2" charset="2"/>
              <a:buChar char="Ø"/>
            </a:pPr>
            <a:r>
              <a:rPr lang="en-US" sz="2400" dirty="0"/>
              <a:t>First, we need </a:t>
            </a:r>
            <a:r>
              <a:rPr lang="en-US" sz="2400" b="1" dirty="0"/>
              <a:t>some information about how the world evolves independently of the agent</a:t>
            </a:r>
            <a:r>
              <a:rPr lang="en-US" sz="2400" dirty="0"/>
              <a:t>—for </a:t>
            </a:r>
            <a:r>
              <a:rPr lang="en-US" sz="2400" b="1" dirty="0"/>
              <a:t>example</a:t>
            </a:r>
            <a:r>
              <a:rPr lang="en-US" sz="2400" dirty="0"/>
              <a:t>, </a:t>
            </a:r>
          </a:p>
          <a:p>
            <a:pPr marL="342900" indent="-342900" algn="just">
              <a:buFont typeface="Wingdings" panose="05000000000000000000" pitchFamily="2" charset="2"/>
              <a:buChar char="Ø"/>
            </a:pPr>
            <a:endParaRPr lang="en-US" sz="2400" b="1" dirty="0"/>
          </a:p>
          <a:p>
            <a:pPr marL="342900" indent="-342900" algn="just">
              <a:buFont typeface="Wingdings" panose="05000000000000000000" pitchFamily="2" charset="2"/>
              <a:buChar char="Ø"/>
            </a:pPr>
            <a:r>
              <a:rPr lang="en-US" sz="2400" b="1" dirty="0"/>
              <a:t>overtaking car generally will be closer behind than it was a moment ago.</a:t>
            </a:r>
          </a:p>
          <a:p>
            <a:pPr algn="just"/>
            <a:endParaRPr lang="en-US" sz="2400" dirty="0"/>
          </a:p>
          <a:p>
            <a:pPr marL="342900" indent="-342900" algn="just">
              <a:buFont typeface="Wingdings" panose="05000000000000000000" pitchFamily="2" charset="2"/>
              <a:buChar char="Ø"/>
            </a:pPr>
            <a:r>
              <a:rPr lang="en-US" sz="2400" dirty="0"/>
              <a:t> Second, we need </a:t>
            </a:r>
            <a:r>
              <a:rPr lang="en-US" sz="2400" b="1" dirty="0"/>
              <a:t>some information about how the agent’s own actions affect the world</a:t>
            </a:r>
            <a:r>
              <a:rPr lang="en-US" sz="2400" dirty="0"/>
              <a:t>—for example, </a:t>
            </a:r>
          </a:p>
          <a:p>
            <a:pPr marL="342900" indent="-342900" algn="just">
              <a:buFont typeface="Wingdings" panose="05000000000000000000" pitchFamily="2" charset="2"/>
              <a:buChar char="Ø"/>
            </a:pPr>
            <a:endParaRPr lang="en-US" sz="2400" dirty="0"/>
          </a:p>
          <a:p>
            <a:pPr marL="342900" indent="-342900" algn="just">
              <a:buFont typeface="Wingdings" panose="05000000000000000000" pitchFamily="2" charset="2"/>
              <a:buChar char="Ø"/>
            </a:pPr>
            <a:r>
              <a:rPr lang="en-US" sz="2400" dirty="0"/>
              <a:t>that </a:t>
            </a:r>
            <a:r>
              <a:rPr lang="en-US" sz="2400" b="1" dirty="0"/>
              <a:t>when the agent turns the steering wheel clockwise, the car turns to the right.</a:t>
            </a:r>
          </a:p>
          <a:p>
            <a:pPr algn="just"/>
            <a:endParaRPr lang="en-US" sz="2400" dirty="0"/>
          </a:p>
          <a:p>
            <a:pPr algn="just"/>
            <a:r>
              <a:rPr lang="en-US" sz="2400" dirty="0"/>
              <a:t>This </a:t>
            </a:r>
            <a:r>
              <a:rPr lang="en-US" sz="2400" b="1" dirty="0"/>
              <a:t>knowledge about “how the world works</a:t>
            </a:r>
            <a:r>
              <a:rPr lang="en-US" sz="2400" dirty="0"/>
              <a:t>”—is </a:t>
            </a:r>
            <a:r>
              <a:rPr lang="en-US" sz="2400" b="1" dirty="0"/>
              <a:t>called a model of the world</a:t>
            </a:r>
            <a:r>
              <a:rPr lang="en-US" sz="2400" dirty="0"/>
              <a:t>. An agent that uses such a model is called a </a:t>
            </a:r>
            <a:r>
              <a:rPr lang="en-US" sz="2400" b="1" dirty="0"/>
              <a:t>model-based agent</a:t>
            </a:r>
            <a:r>
              <a:rPr lang="en-US" sz="2400" dirty="0"/>
              <a:t>.</a:t>
            </a:r>
            <a:endParaRPr lang="en-IN" sz="2400" dirty="0"/>
          </a:p>
        </p:txBody>
      </p:sp>
    </p:spTree>
    <p:extLst>
      <p:ext uri="{BB962C8B-B14F-4D97-AF65-F5344CB8AC3E}">
        <p14:creationId xmlns:p14="http://schemas.microsoft.com/office/powerpoint/2010/main" val="37490392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8DC203-0D5C-9A4E-9338-6F20DC9F64A8}"/>
              </a:ext>
            </a:extLst>
          </p:cNvPr>
          <p:cNvPicPr>
            <a:picLocks noChangeAspect="1"/>
          </p:cNvPicPr>
          <p:nvPr/>
        </p:nvPicPr>
        <p:blipFill>
          <a:blip r:embed="rId2"/>
          <a:stretch>
            <a:fillRect/>
          </a:stretch>
        </p:blipFill>
        <p:spPr>
          <a:xfrm>
            <a:off x="644434" y="449742"/>
            <a:ext cx="8274475" cy="4286470"/>
          </a:xfrm>
          <a:prstGeom prst="rect">
            <a:avLst/>
          </a:prstGeom>
        </p:spPr>
      </p:pic>
      <p:sp>
        <p:nvSpPr>
          <p:cNvPr id="5" name="TextBox 4">
            <a:extLst>
              <a:ext uri="{FF2B5EF4-FFF2-40B4-BE49-F238E27FC236}">
                <a16:creationId xmlns:a16="http://schemas.microsoft.com/office/drawing/2014/main" id="{6B7F7583-D209-1EBD-4A2E-14189EF420D3}"/>
              </a:ext>
            </a:extLst>
          </p:cNvPr>
          <p:cNvSpPr txBox="1"/>
          <p:nvPr/>
        </p:nvSpPr>
        <p:spPr>
          <a:xfrm>
            <a:off x="557347" y="5198906"/>
            <a:ext cx="10519955" cy="1384995"/>
          </a:xfrm>
          <a:prstGeom prst="rect">
            <a:avLst/>
          </a:prstGeom>
          <a:noFill/>
        </p:spPr>
        <p:txBody>
          <a:bodyPr wrap="square">
            <a:spAutoFit/>
          </a:bodyPr>
          <a:lstStyle/>
          <a:p>
            <a:r>
              <a:rPr lang="en-US" sz="2800" dirty="0"/>
              <a:t>The </a:t>
            </a:r>
            <a:r>
              <a:rPr lang="en-US" sz="2800" b="1" dirty="0"/>
              <a:t>current percept is combined with the old internal state to generate the updated description of the current state</a:t>
            </a:r>
            <a:r>
              <a:rPr lang="en-US" sz="2800" dirty="0"/>
              <a:t>, </a:t>
            </a:r>
            <a:r>
              <a:rPr lang="en-US" sz="2800" b="1" dirty="0"/>
              <a:t>based on the agent’s model of how the world works</a:t>
            </a:r>
            <a:endParaRPr lang="en-IN" sz="2800" b="1" dirty="0"/>
          </a:p>
        </p:txBody>
      </p:sp>
    </p:spTree>
    <p:extLst>
      <p:ext uri="{BB962C8B-B14F-4D97-AF65-F5344CB8AC3E}">
        <p14:creationId xmlns:p14="http://schemas.microsoft.com/office/powerpoint/2010/main" val="5033631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F1DAF8-C860-5CB3-880D-FF1E9D513A61}"/>
              </a:ext>
            </a:extLst>
          </p:cNvPr>
          <p:cNvPicPr>
            <a:picLocks noChangeAspect="1"/>
          </p:cNvPicPr>
          <p:nvPr/>
        </p:nvPicPr>
        <p:blipFill>
          <a:blip r:embed="rId2"/>
          <a:stretch>
            <a:fillRect/>
          </a:stretch>
        </p:blipFill>
        <p:spPr>
          <a:xfrm>
            <a:off x="703818" y="309155"/>
            <a:ext cx="10007724" cy="4219301"/>
          </a:xfrm>
          <a:prstGeom prst="rect">
            <a:avLst/>
          </a:prstGeom>
        </p:spPr>
      </p:pic>
      <p:sp>
        <p:nvSpPr>
          <p:cNvPr id="5" name="TextBox 4">
            <a:extLst>
              <a:ext uri="{FF2B5EF4-FFF2-40B4-BE49-F238E27FC236}">
                <a16:creationId xmlns:a16="http://schemas.microsoft.com/office/drawing/2014/main" id="{EAA86943-ABBE-04B9-3958-C86ABD620EDF}"/>
              </a:ext>
            </a:extLst>
          </p:cNvPr>
          <p:cNvSpPr txBox="1"/>
          <p:nvPr/>
        </p:nvSpPr>
        <p:spPr>
          <a:xfrm>
            <a:off x="339633" y="4787928"/>
            <a:ext cx="10371909" cy="738664"/>
          </a:xfrm>
          <a:prstGeom prst="rect">
            <a:avLst/>
          </a:prstGeom>
          <a:noFill/>
        </p:spPr>
        <p:txBody>
          <a:bodyPr wrap="square">
            <a:spAutoFit/>
          </a:bodyPr>
          <a:lstStyle/>
          <a:p>
            <a:r>
              <a:rPr lang="en-US" sz="2400" b="1" dirty="0"/>
              <a:t>Update state is responsible for creating the new internal state description</a:t>
            </a:r>
            <a:r>
              <a:rPr lang="en-US" sz="2400" dirty="0"/>
              <a:t>.</a:t>
            </a:r>
          </a:p>
          <a:p>
            <a:endParaRPr lang="en-US" dirty="0"/>
          </a:p>
        </p:txBody>
      </p:sp>
    </p:spTree>
    <p:extLst>
      <p:ext uri="{BB962C8B-B14F-4D97-AF65-F5344CB8AC3E}">
        <p14:creationId xmlns:p14="http://schemas.microsoft.com/office/powerpoint/2010/main" val="5401995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A17B17-D0A1-285B-017E-88A4F1AAE6AA}"/>
              </a:ext>
            </a:extLst>
          </p:cNvPr>
          <p:cNvSpPr txBox="1"/>
          <p:nvPr/>
        </p:nvSpPr>
        <p:spPr>
          <a:xfrm>
            <a:off x="226422" y="128511"/>
            <a:ext cx="11843658" cy="6063198"/>
          </a:xfrm>
          <a:prstGeom prst="rect">
            <a:avLst/>
          </a:prstGeom>
          <a:noFill/>
        </p:spPr>
        <p:txBody>
          <a:bodyPr wrap="square">
            <a:spAutoFit/>
          </a:bodyPr>
          <a:lstStyle/>
          <a:p>
            <a:r>
              <a:rPr lang="en-US" sz="2800" dirty="0"/>
              <a:t>Goal-based agents </a:t>
            </a:r>
          </a:p>
          <a:p>
            <a:endParaRPr lang="en-US" sz="2400" dirty="0"/>
          </a:p>
          <a:p>
            <a:pPr algn="just"/>
            <a:r>
              <a:rPr lang="en-US" sz="2800" b="1" dirty="0"/>
              <a:t>Knowing something about the current state of the environment is not always enough to decide what to do</a:t>
            </a:r>
            <a:r>
              <a:rPr lang="en-US" sz="2800" dirty="0"/>
              <a:t>.</a:t>
            </a:r>
          </a:p>
          <a:p>
            <a:pPr algn="just"/>
            <a:endParaRPr lang="en-US" sz="2800" dirty="0"/>
          </a:p>
          <a:p>
            <a:pPr algn="just"/>
            <a:r>
              <a:rPr lang="en-US" sz="2800" dirty="0"/>
              <a:t> For example, </a:t>
            </a:r>
            <a:r>
              <a:rPr lang="en-US" sz="2800" b="1" dirty="0"/>
              <a:t>at a road junction, the taxi can turn left, turn right, or go straight on.</a:t>
            </a:r>
          </a:p>
          <a:p>
            <a:pPr algn="just"/>
            <a:endParaRPr lang="en-US" sz="2800" dirty="0"/>
          </a:p>
          <a:p>
            <a:pPr algn="just"/>
            <a:r>
              <a:rPr lang="en-US" sz="2800" dirty="0"/>
              <a:t> The </a:t>
            </a:r>
            <a:r>
              <a:rPr lang="en-US" sz="2800" b="1" dirty="0"/>
              <a:t>correct decision depends on where the taxi is trying to get to. </a:t>
            </a:r>
          </a:p>
          <a:p>
            <a:pPr algn="just"/>
            <a:endParaRPr lang="en-US" sz="2800" b="1" dirty="0"/>
          </a:p>
          <a:p>
            <a:pPr algn="just"/>
            <a:r>
              <a:rPr lang="en-US" sz="2800" dirty="0"/>
              <a:t>In other words, as well as a current state description, </a:t>
            </a:r>
            <a:r>
              <a:rPr lang="en-US" sz="2800" b="1" dirty="0"/>
              <a:t>the agent needs some sort of goal information that describes situations that are desirable</a:t>
            </a:r>
            <a:r>
              <a:rPr lang="en-US" sz="2800" dirty="0"/>
              <a:t>—for example, </a:t>
            </a:r>
            <a:r>
              <a:rPr lang="en-US" sz="2800" b="1" dirty="0"/>
              <a:t>being at the passenger’s destination</a:t>
            </a:r>
            <a:r>
              <a:rPr lang="en-US" sz="2800" dirty="0"/>
              <a:t>. </a:t>
            </a:r>
          </a:p>
          <a:p>
            <a:pPr algn="just"/>
            <a:endParaRPr lang="en-US" sz="2800" dirty="0"/>
          </a:p>
        </p:txBody>
      </p:sp>
    </p:spTree>
    <p:extLst>
      <p:ext uri="{BB962C8B-B14F-4D97-AF65-F5344CB8AC3E}">
        <p14:creationId xmlns:p14="http://schemas.microsoft.com/office/powerpoint/2010/main" val="1129008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5F7ABE-2666-585B-1C53-31D16689D093}"/>
              </a:ext>
            </a:extLst>
          </p:cNvPr>
          <p:cNvSpPr txBox="1"/>
          <p:nvPr/>
        </p:nvSpPr>
        <p:spPr>
          <a:xfrm>
            <a:off x="3048000" y="3108012"/>
            <a:ext cx="6096000" cy="1200329"/>
          </a:xfrm>
          <a:prstGeom prst="rect">
            <a:avLst/>
          </a:prstGeom>
          <a:noFill/>
        </p:spPr>
        <p:txBody>
          <a:bodyPr wrap="square">
            <a:spAutoFit/>
          </a:bodyPr>
          <a:lstStyle/>
          <a:p>
            <a:r>
              <a:rPr lang="en-US" sz="2400" dirty="0"/>
              <a:t>Cognitive- of, relating to, being, or involving conscious intellectual activity (such as thinking, reasoning, or remembering)</a:t>
            </a:r>
            <a:endParaRPr lang="en-IN" sz="2400" dirty="0"/>
          </a:p>
        </p:txBody>
      </p:sp>
    </p:spTree>
    <p:extLst>
      <p:ext uri="{BB962C8B-B14F-4D97-AF65-F5344CB8AC3E}">
        <p14:creationId xmlns:p14="http://schemas.microsoft.com/office/powerpoint/2010/main" val="17082100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9BF1BC-3110-149B-B33A-F59C152AC306}"/>
              </a:ext>
            </a:extLst>
          </p:cNvPr>
          <p:cNvSpPr txBox="1"/>
          <p:nvPr/>
        </p:nvSpPr>
        <p:spPr>
          <a:xfrm>
            <a:off x="531223" y="582067"/>
            <a:ext cx="11129554" cy="5693866"/>
          </a:xfrm>
          <a:prstGeom prst="rect">
            <a:avLst/>
          </a:prstGeom>
          <a:noFill/>
        </p:spPr>
        <p:txBody>
          <a:bodyPr wrap="square">
            <a:spAutoFit/>
          </a:bodyPr>
          <a:lstStyle/>
          <a:p>
            <a:pPr algn="just"/>
            <a:r>
              <a:rPr lang="en-US" sz="2800" b="1" dirty="0"/>
              <a:t>The agent program can combine this with the model </a:t>
            </a:r>
            <a:r>
              <a:rPr lang="en-US" sz="2800" dirty="0"/>
              <a:t>(the same information as was used in the </a:t>
            </a:r>
            <a:r>
              <a:rPr lang="en-US" sz="2800" dirty="0" err="1"/>
              <a:t>modelbased</a:t>
            </a:r>
            <a:r>
              <a:rPr lang="en-US" sz="2800" dirty="0"/>
              <a:t> reflex agent) </a:t>
            </a:r>
            <a:r>
              <a:rPr lang="en-US" sz="2800" b="1" dirty="0"/>
              <a:t>to choose actions that achieve the goal</a:t>
            </a:r>
          </a:p>
          <a:p>
            <a:pPr algn="just"/>
            <a:endParaRPr lang="en-US" sz="2800" dirty="0"/>
          </a:p>
          <a:p>
            <a:pPr algn="just"/>
            <a:r>
              <a:rPr lang="en-US" sz="2800" b="1" dirty="0"/>
              <a:t>Sometimes goal-based action selection is straightforward</a:t>
            </a:r>
            <a:r>
              <a:rPr lang="en-US" sz="2800" dirty="0"/>
              <a:t>—for example, when </a:t>
            </a:r>
            <a:r>
              <a:rPr lang="en-US" sz="2800" b="1" dirty="0"/>
              <a:t>goal satisfaction results immediately from a single action</a:t>
            </a:r>
            <a:r>
              <a:rPr lang="en-US" sz="2800" dirty="0"/>
              <a:t>. </a:t>
            </a:r>
          </a:p>
          <a:p>
            <a:pPr algn="just"/>
            <a:endParaRPr lang="en-US" sz="2800" dirty="0"/>
          </a:p>
          <a:p>
            <a:pPr algn="just"/>
            <a:r>
              <a:rPr lang="en-US" sz="2800" b="1" dirty="0"/>
              <a:t>Sometimes it will be more tricky</a:t>
            </a:r>
            <a:r>
              <a:rPr lang="en-US" sz="2800" dirty="0"/>
              <a:t>—for example, when the </a:t>
            </a:r>
            <a:r>
              <a:rPr lang="en-US" sz="2800" b="1" dirty="0"/>
              <a:t>agent has to consider long sequences of twists and turns in order to find a way to achieve the goal.</a:t>
            </a:r>
          </a:p>
          <a:p>
            <a:pPr algn="just"/>
            <a:endParaRPr lang="en-US" sz="2800" b="1" dirty="0"/>
          </a:p>
          <a:p>
            <a:pPr algn="just"/>
            <a:r>
              <a:rPr lang="en-US" sz="2800" b="1" dirty="0">
                <a:solidFill>
                  <a:srgbClr val="FF0000"/>
                </a:solidFill>
              </a:rPr>
              <a:t>Search and planning</a:t>
            </a:r>
            <a:r>
              <a:rPr lang="en-US" sz="2800" dirty="0"/>
              <a:t> are the subfields of AI devoted </a:t>
            </a:r>
            <a:r>
              <a:rPr lang="en-US" sz="2800" b="1" dirty="0"/>
              <a:t>to finding action sequences that achieve the agent’s goals</a:t>
            </a:r>
            <a:endParaRPr lang="en-IN" sz="2800" b="1" dirty="0"/>
          </a:p>
        </p:txBody>
      </p:sp>
    </p:spTree>
    <p:extLst>
      <p:ext uri="{BB962C8B-B14F-4D97-AF65-F5344CB8AC3E}">
        <p14:creationId xmlns:p14="http://schemas.microsoft.com/office/powerpoint/2010/main" val="11105258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364F15-E011-A735-EBD4-25D2EBD37C45}"/>
              </a:ext>
            </a:extLst>
          </p:cNvPr>
          <p:cNvPicPr>
            <a:picLocks noChangeAspect="1"/>
          </p:cNvPicPr>
          <p:nvPr/>
        </p:nvPicPr>
        <p:blipFill>
          <a:blip r:embed="rId2"/>
          <a:stretch>
            <a:fillRect/>
          </a:stretch>
        </p:blipFill>
        <p:spPr>
          <a:xfrm>
            <a:off x="1166949" y="252549"/>
            <a:ext cx="8882742" cy="6200502"/>
          </a:xfrm>
          <a:prstGeom prst="rect">
            <a:avLst/>
          </a:prstGeom>
        </p:spPr>
      </p:pic>
    </p:spTree>
    <p:extLst>
      <p:ext uri="{BB962C8B-B14F-4D97-AF65-F5344CB8AC3E}">
        <p14:creationId xmlns:p14="http://schemas.microsoft.com/office/powerpoint/2010/main" val="18807593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2AF521-20E7-FDBE-40AD-1BC6672D1943}"/>
              </a:ext>
            </a:extLst>
          </p:cNvPr>
          <p:cNvSpPr txBox="1"/>
          <p:nvPr/>
        </p:nvSpPr>
        <p:spPr>
          <a:xfrm>
            <a:off x="104501" y="78378"/>
            <a:ext cx="11826241" cy="6555641"/>
          </a:xfrm>
          <a:prstGeom prst="rect">
            <a:avLst/>
          </a:prstGeom>
          <a:noFill/>
        </p:spPr>
        <p:txBody>
          <a:bodyPr wrap="square">
            <a:spAutoFit/>
          </a:bodyPr>
          <a:lstStyle/>
          <a:p>
            <a:pPr algn="just"/>
            <a:r>
              <a:rPr lang="en-US" sz="2800" dirty="0"/>
              <a:t>Goal based vs Reflex agent</a:t>
            </a:r>
          </a:p>
          <a:p>
            <a:pPr algn="just"/>
            <a:endParaRPr lang="en-US" sz="2800" dirty="0"/>
          </a:p>
          <a:p>
            <a:pPr algn="just"/>
            <a:r>
              <a:rPr lang="en-US" sz="2800" b="1" dirty="0"/>
              <a:t>Decision making </a:t>
            </a:r>
            <a:r>
              <a:rPr lang="en-US" sz="2800" dirty="0"/>
              <a:t>of goal based  kind is fundamentally different </a:t>
            </a:r>
            <a:r>
              <a:rPr lang="en-US" sz="2800" b="1" dirty="0"/>
              <a:t>from the condition– action rules </a:t>
            </a:r>
          </a:p>
          <a:p>
            <a:pPr algn="just"/>
            <a:endParaRPr lang="en-US" sz="2800" b="1" dirty="0"/>
          </a:p>
          <a:p>
            <a:pPr algn="just"/>
            <a:r>
              <a:rPr lang="en-US" sz="2800" b="1" dirty="0"/>
              <a:t>Goal based  involves consideration of the future—both “What will happen if I do such-and-such?” and “Will that make me happy?”</a:t>
            </a:r>
          </a:p>
          <a:p>
            <a:pPr algn="just"/>
            <a:endParaRPr lang="en-US" sz="2800" b="1" dirty="0"/>
          </a:p>
          <a:p>
            <a:pPr algn="just"/>
            <a:r>
              <a:rPr lang="en-US" sz="2800" dirty="0"/>
              <a:t> In the reflex agent designs, </a:t>
            </a:r>
            <a:r>
              <a:rPr lang="en-US" sz="2800" b="1" dirty="0"/>
              <a:t>this information is not explicitly represented</a:t>
            </a:r>
            <a:r>
              <a:rPr lang="en-US" sz="2800" dirty="0"/>
              <a:t>, because the </a:t>
            </a:r>
            <a:r>
              <a:rPr lang="en-US" sz="2800" b="1" dirty="0"/>
              <a:t>built-in rules map directly from percepts to actions</a:t>
            </a:r>
            <a:r>
              <a:rPr lang="en-US" sz="2800" dirty="0"/>
              <a:t>. </a:t>
            </a:r>
          </a:p>
          <a:p>
            <a:pPr algn="just"/>
            <a:endParaRPr lang="en-US" sz="2800" dirty="0"/>
          </a:p>
          <a:p>
            <a:pPr algn="just"/>
            <a:r>
              <a:rPr lang="en-US" sz="2800" b="1" dirty="0"/>
              <a:t>The reflex agent brakes when it sees brake lights</a:t>
            </a:r>
            <a:r>
              <a:rPr lang="en-US" sz="2800" dirty="0"/>
              <a:t>. </a:t>
            </a:r>
          </a:p>
          <a:p>
            <a:pPr algn="just"/>
            <a:endParaRPr lang="en-US" sz="2800" dirty="0"/>
          </a:p>
          <a:p>
            <a:pPr algn="just"/>
            <a:r>
              <a:rPr lang="en-US" sz="2800" b="1" dirty="0"/>
              <a:t>A goal-based agent</a:t>
            </a:r>
            <a:r>
              <a:rPr lang="en-US" sz="2800" dirty="0"/>
              <a:t>, in principle, </a:t>
            </a:r>
            <a:r>
              <a:rPr lang="en-US" sz="2800" b="1" dirty="0"/>
              <a:t>could reason that if the car in front has its brake lights on, it will slow down</a:t>
            </a:r>
            <a:endParaRPr lang="en-IN" sz="2800" b="1" dirty="0"/>
          </a:p>
        </p:txBody>
      </p:sp>
    </p:spTree>
    <p:extLst>
      <p:ext uri="{BB962C8B-B14F-4D97-AF65-F5344CB8AC3E}">
        <p14:creationId xmlns:p14="http://schemas.microsoft.com/office/powerpoint/2010/main" val="36615592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5055CD-B2F6-E174-83AD-C5E5A584B892}"/>
              </a:ext>
            </a:extLst>
          </p:cNvPr>
          <p:cNvSpPr txBox="1"/>
          <p:nvPr/>
        </p:nvSpPr>
        <p:spPr>
          <a:xfrm>
            <a:off x="156754" y="60962"/>
            <a:ext cx="11582400" cy="6986528"/>
          </a:xfrm>
          <a:prstGeom prst="rect">
            <a:avLst/>
          </a:prstGeom>
          <a:noFill/>
        </p:spPr>
        <p:txBody>
          <a:bodyPr wrap="square">
            <a:spAutoFit/>
          </a:bodyPr>
          <a:lstStyle/>
          <a:p>
            <a:pPr algn="just"/>
            <a:r>
              <a:rPr lang="en-US" sz="2800" dirty="0"/>
              <a:t>The </a:t>
            </a:r>
            <a:r>
              <a:rPr lang="en-US" sz="2800" b="1" dirty="0"/>
              <a:t>goal-based </a:t>
            </a:r>
            <a:r>
              <a:rPr lang="en-US" sz="2800" dirty="0"/>
              <a:t>agent appears less efficient, it is </a:t>
            </a:r>
            <a:r>
              <a:rPr lang="en-US" sz="2800" b="1" dirty="0"/>
              <a:t>more flexible </a:t>
            </a:r>
            <a:r>
              <a:rPr lang="en-US" sz="2800" dirty="0"/>
              <a:t>because the knowledge that supports its decisions is represented explicitly and can be modified. </a:t>
            </a:r>
          </a:p>
          <a:p>
            <a:pPr algn="just"/>
            <a:endParaRPr lang="en-US" sz="2800" dirty="0"/>
          </a:p>
          <a:p>
            <a:pPr algn="just"/>
            <a:r>
              <a:rPr lang="en-US" sz="2800" dirty="0"/>
              <a:t>If </a:t>
            </a:r>
            <a:r>
              <a:rPr lang="en-US" sz="2800" b="1" dirty="0"/>
              <a:t>it starts to rain</a:t>
            </a:r>
            <a:r>
              <a:rPr lang="en-US" sz="2800" dirty="0"/>
              <a:t>, the agent can </a:t>
            </a:r>
            <a:r>
              <a:rPr lang="en-US" sz="2800" b="1" dirty="0"/>
              <a:t>update its knowledge of how effectively its brakes will operate</a:t>
            </a:r>
            <a:r>
              <a:rPr lang="en-US" sz="2800" dirty="0"/>
              <a:t>; this will </a:t>
            </a:r>
            <a:r>
              <a:rPr lang="en-US" sz="2800" b="1" dirty="0"/>
              <a:t>automatically cause all of the relevant behaviors to be altered</a:t>
            </a:r>
            <a:r>
              <a:rPr lang="en-US" sz="2800" dirty="0"/>
              <a:t> to suit the new conditions. </a:t>
            </a:r>
          </a:p>
          <a:p>
            <a:pPr algn="just"/>
            <a:endParaRPr lang="en-US" sz="2800" dirty="0"/>
          </a:p>
          <a:p>
            <a:pPr algn="just"/>
            <a:r>
              <a:rPr lang="en-US" sz="2800" dirty="0"/>
              <a:t>For the </a:t>
            </a:r>
            <a:r>
              <a:rPr lang="en-US" sz="2800" b="1" dirty="0"/>
              <a:t>reflex agent</a:t>
            </a:r>
            <a:r>
              <a:rPr lang="en-US" sz="2800" dirty="0"/>
              <a:t>, on the other hand, we would have to </a:t>
            </a:r>
            <a:r>
              <a:rPr lang="en-US" sz="2800" b="1" dirty="0"/>
              <a:t>rewrite many condition–action rules</a:t>
            </a:r>
            <a:r>
              <a:rPr lang="en-US" sz="2800" dirty="0"/>
              <a:t>. </a:t>
            </a:r>
          </a:p>
          <a:p>
            <a:pPr algn="just"/>
            <a:endParaRPr lang="en-US" sz="2800" dirty="0"/>
          </a:p>
          <a:p>
            <a:pPr algn="just"/>
            <a:r>
              <a:rPr lang="en-US" sz="2800" dirty="0"/>
              <a:t>The goal-based agent’s </a:t>
            </a:r>
            <a:r>
              <a:rPr lang="en-US" sz="2800" b="1" dirty="0"/>
              <a:t>behavior can easily be changed to go to a different destination, simply by specifying that destination as the goal</a:t>
            </a:r>
            <a:r>
              <a:rPr lang="en-US" sz="2800" dirty="0"/>
              <a:t>. </a:t>
            </a:r>
          </a:p>
          <a:p>
            <a:pPr algn="just"/>
            <a:endParaRPr lang="en-US" sz="2800" dirty="0"/>
          </a:p>
          <a:p>
            <a:pPr algn="just"/>
            <a:r>
              <a:rPr lang="en-US" sz="2800" dirty="0"/>
              <a:t>The </a:t>
            </a:r>
            <a:r>
              <a:rPr lang="en-US" sz="2800" b="1" dirty="0"/>
              <a:t>reflex agent’s rules for when to turn and when to go straight will work only for a single destination</a:t>
            </a:r>
            <a:r>
              <a:rPr lang="en-US" sz="2800" dirty="0"/>
              <a:t>; they must all be replaced to go somewhere new.</a:t>
            </a:r>
            <a:endParaRPr lang="en-IN" sz="2800" dirty="0"/>
          </a:p>
        </p:txBody>
      </p:sp>
    </p:spTree>
    <p:extLst>
      <p:ext uri="{BB962C8B-B14F-4D97-AF65-F5344CB8AC3E}">
        <p14:creationId xmlns:p14="http://schemas.microsoft.com/office/powerpoint/2010/main" val="5234032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EE5FF0-DF07-D809-3482-49B0059CB2CF}"/>
              </a:ext>
            </a:extLst>
          </p:cNvPr>
          <p:cNvSpPr txBox="1"/>
          <p:nvPr/>
        </p:nvSpPr>
        <p:spPr>
          <a:xfrm>
            <a:off x="104502" y="76260"/>
            <a:ext cx="11922035" cy="6832640"/>
          </a:xfrm>
          <a:prstGeom prst="rect">
            <a:avLst/>
          </a:prstGeom>
          <a:noFill/>
        </p:spPr>
        <p:txBody>
          <a:bodyPr wrap="square">
            <a:spAutoFit/>
          </a:bodyPr>
          <a:lstStyle/>
          <a:p>
            <a:pPr algn="just"/>
            <a:r>
              <a:rPr lang="en-US" sz="2800" dirty="0"/>
              <a:t>Utility-based agents </a:t>
            </a:r>
          </a:p>
          <a:p>
            <a:pPr algn="just"/>
            <a:endParaRPr lang="en-US" sz="2800" dirty="0"/>
          </a:p>
          <a:p>
            <a:pPr algn="just"/>
            <a:r>
              <a:rPr lang="en-US" sz="2800" b="1" dirty="0"/>
              <a:t>Goals alone are not enough to generate high-quality behavior in most environments</a:t>
            </a:r>
            <a:r>
              <a:rPr lang="en-US" sz="2800" dirty="0"/>
              <a:t>. </a:t>
            </a:r>
          </a:p>
          <a:p>
            <a:pPr algn="just"/>
            <a:endParaRPr lang="en-US" sz="2800" dirty="0"/>
          </a:p>
          <a:p>
            <a:pPr algn="just"/>
            <a:r>
              <a:rPr lang="en-US" sz="2800" dirty="0"/>
              <a:t>For example, </a:t>
            </a:r>
            <a:r>
              <a:rPr lang="en-US" sz="2800" b="1" dirty="0"/>
              <a:t>many action sequences will get the taxi to its destination </a:t>
            </a:r>
            <a:r>
              <a:rPr lang="en-US" sz="2800" dirty="0"/>
              <a:t>(thereby achieving the goal) </a:t>
            </a:r>
            <a:r>
              <a:rPr lang="en-US" sz="2800" b="1" dirty="0"/>
              <a:t>but some are quicker, safer, more reliable, or cheaper than others.</a:t>
            </a:r>
            <a:r>
              <a:rPr lang="en-US" sz="2800" dirty="0"/>
              <a:t> </a:t>
            </a:r>
          </a:p>
          <a:p>
            <a:pPr algn="just"/>
            <a:endParaRPr lang="en-US" sz="2800" dirty="0"/>
          </a:p>
          <a:p>
            <a:pPr algn="just"/>
            <a:r>
              <a:rPr lang="en-US" sz="2800" b="1" dirty="0"/>
              <a:t>Goals</a:t>
            </a:r>
            <a:r>
              <a:rPr lang="en-US" sz="2800" dirty="0"/>
              <a:t> just provide a crude binary </a:t>
            </a:r>
            <a:r>
              <a:rPr lang="en-US" sz="2800" b="1" dirty="0"/>
              <a:t>distinction between “happy” and “unhappy</a:t>
            </a:r>
            <a:r>
              <a:rPr lang="en-US" sz="2800" dirty="0"/>
              <a:t>” states. </a:t>
            </a:r>
          </a:p>
          <a:p>
            <a:pPr algn="just"/>
            <a:endParaRPr lang="en-US" sz="2800" dirty="0"/>
          </a:p>
          <a:p>
            <a:pPr algn="just"/>
            <a:r>
              <a:rPr lang="en-US" sz="2800" dirty="0"/>
              <a:t>A </a:t>
            </a:r>
            <a:r>
              <a:rPr lang="en-US" sz="2800" b="1" dirty="0"/>
              <a:t>more general performance measure </a:t>
            </a:r>
            <a:r>
              <a:rPr lang="en-US" sz="2800" dirty="0"/>
              <a:t>should allow a comparison of different world states according to exactly </a:t>
            </a:r>
            <a:r>
              <a:rPr lang="en-US" sz="2800" b="1" dirty="0"/>
              <a:t>how happy they would make the agent</a:t>
            </a:r>
            <a:r>
              <a:rPr lang="en-US" sz="2800" dirty="0"/>
              <a:t>. </a:t>
            </a:r>
          </a:p>
          <a:p>
            <a:pPr algn="just"/>
            <a:endParaRPr lang="en-US" sz="2800" dirty="0"/>
          </a:p>
          <a:p>
            <a:pPr algn="just"/>
            <a:endParaRPr lang="en-IN" dirty="0"/>
          </a:p>
        </p:txBody>
      </p:sp>
    </p:spTree>
    <p:extLst>
      <p:ext uri="{BB962C8B-B14F-4D97-AF65-F5344CB8AC3E}">
        <p14:creationId xmlns:p14="http://schemas.microsoft.com/office/powerpoint/2010/main" val="19056849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AC0F0E-2610-3D9B-37B5-BB2BE97BC75D}"/>
              </a:ext>
            </a:extLst>
          </p:cNvPr>
          <p:cNvSpPr txBox="1"/>
          <p:nvPr/>
        </p:nvSpPr>
        <p:spPr>
          <a:xfrm>
            <a:off x="-8709" y="0"/>
            <a:ext cx="12200709" cy="6124754"/>
          </a:xfrm>
          <a:prstGeom prst="rect">
            <a:avLst/>
          </a:prstGeom>
          <a:noFill/>
        </p:spPr>
        <p:txBody>
          <a:bodyPr wrap="square">
            <a:spAutoFit/>
          </a:bodyPr>
          <a:lstStyle/>
          <a:p>
            <a:pPr algn="just"/>
            <a:r>
              <a:rPr lang="en-US" sz="2800" dirty="0"/>
              <a:t>Happy—Utility</a:t>
            </a:r>
          </a:p>
          <a:p>
            <a:pPr algn="just"/>
            <a:r>
              <a:rPr lang="en-US" sz="2800" dirty="0"/>
              <a:t>Measuring happiness- Utility function</a:t>
            </a:r>
          </a:p>
          <a:p>
            <a:pPr algn="just"/>
            <a:endParaRPr lang="en-US" sz="2800" dirty="0"/>
          </a:p>
          <a:p>
            <a:pPr algn="just"/>
            <a:r>
              <a:rPr lang="en-US" sz="2800" b="1" dirty="0"/>
              <a:t>Performance measure assigns a score to any given sequence of environment states</a:t>
            </a:r>
          </a:p>
          <a:p>
            <a:pPr algn="just"/>
            <a:endParaRPr lang="en-US" sz="2800" b="1" dirty="0"/>
          </a:p>
          <a:p>
            <a:pPr algn="just"/>
            <a:r>
              <a:rPr lang="en-US" sz="2800" b="1" dirty="0"/>
              <a:t>An agent’s utility function is essentially an internalization of the performance measure</a:t>
            </a:r>
            <a:r>
              <a:rPr lang="en-US" sz="2800" dirty="0"/>
              <a:t>.</a:t>
            </a:r>
          </a:p>
          <a:p>
            <a:pPr algn="just"/>
            <a:endParaRPr lang="en-US" sz="2800" dirty="0"/>
          </a:p>
          <a:p>
            <a:pPr algn="just"/>
            <a:r>
              <a:rPr lang="en-US" sz="2800" dirty="0"/>
              <a:t> If the internal utility function and the external performance measure are in agreement, then an </a:t>
            </a:r>
            <a:r>
              <a:rPr lang="en-US" sz="2800" b="1" dirty="0"/>
              <a:t>agent that chooses actions to maximize its utility will be rational according to the external performance measure</a:t>
            </a:r>
          </a:p>
          <a:p>
            <a:pPr algn="just"/>
            <a:endParaRPr lang="en-US" sz="2800" dirty="0"/>
          </a:p>
          <a:p>
            <a:pPr algn="just"/>
            <a:r>
              <a:rPr lang="en-US" sz="2800" dirty="0"/>
              <a:t> </a:t>
            </a:r>
            <a:endParaRPr lang="en-IN" dirty="0"/>
          </a:p>
        </p:txBody>
      </p:sp>
    </p:spTree>
    <p:extLst>
      <p:ext uri="{BB962C8B-B14F-4D97-AF65-F5344CB8AC3E}">
        <p14:creationId xmlns:p14="http://schemas.microsoft.com/office/powerpoint/2010/main" val="41159832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3F5A14-4950-175F-93BA-FF4277FEEA2D}"/>
              </a:ext>
            </a:extLst>
          </p:cNvPr>
          <p:cNvSpPr txBox="1"/>
          <p:nvPr/>
        </p:nvSpPr>
        <p:spPr>
          <a:xfrm>
            <a:off x="418011" y="290624"/>
            <a:ext cx="11146972" cy="3970318"/>
          </a:xfrm>
          <a:prstGeom prst="rect">
            <a:avLst/>
          </a:prstGeom>
          <a:noFill/>
        </p:spPr>
        <p:txBody>
          <a:bodyPr wrap="square">
            <a:spAutoFit/>
          </a:bodyPr>
          <a:lstStyle/>
          <a:p>
            <a:r>
              <a:rPr lang="en-US" sz="2800" dirty="0"/>
              <a:t>Furthermore, in </a:t>
            </a:r>
            <a:r>
              <a:rPr lang="en-US" sz="2800" b="1" dirty="0"/>
              <a:t>two kinds of cases, goals are inadequate but a utility-based agent can still make rational decisions</a:t>
            </a:r>
            <a:r>
              <a:rPr lang="en-US" sz="2800" dirty="0"/>
              <a:t>. </a:t>
            </a:r>
          </a:p>
          <a:p>
            <a:endParaRPr lang="en-US" sz="2800" dirty="0"/>
          </a:p>
          <a:p>
            <a:pPr marL="457200" indent="-457200" algn="just">
              <a:buFont typeface="Wingdings" panose="05000000000000000000" pitchFamily="2" charset="2"/>
              <a:buChar char="Ø"/>
            </a:pPr>
            <a:r>
              <a:rPr lang="en-US" sz="2800" dirty="0"/>
              <a:t>First, </a:t>
            </a:r>
            <a:r>
              <a:rPr lang="en-US" sz="2800" b="1" dirty="0"/>
              <a:t>when there are conflicting goals, only some of which can be achieved</a:t>
            </a:r>
            <a:r>
              <a:rPr lang="en-US" sz="2800" dirty="0"/>
              <a:t> (for example, speed and safety), the </a:t>
            </a:r>
            <a:r>
              <a:rPr lang="en-US" sz="2800" b="1" dirty="0"/>
              <a:t>utility function specifies the appropriate tradeoff. </a:t>
            </a:r>
          </a:p>
          <a:p>
            <a:pPr marL="457200" indent="-457200" algn="just">
              <a:buFont typeface="Wingdings" panose="05000000000000000000" pitchFamily="2" charset="2"/>
              <a:buChar char="Ø"/>
            </a:pPr>
            <a:endParaRPr lang="en-US" sz="2800" dirty="0"/>
          </a:p>
          <a:p>
            <a:pPr marL="457200" indent="-457200" algn="just">
              <a:buFont typeface="Wingdings" panose="05000000000000000000" pitchFamily="2" charset="2"/>
              <a:buChar char="Ø"/>
            </a:pPr>
            <a:r>
              <a:rPr lang="en-US" sz="2800" dirty="0"/>
              <a:t>Second, </a:t>
            </a:r>
            <a:r>
              <a:rPr lang="en-US" sz="2800" b="1" dirty="0"/>
              <a:t>when there are several goals that the agent can aim for, none of which can be achieved with certainty</a:t>
            </a:r>
            <a:r>
              <a:rPr lang="en-US" sz="2800" dirty="0"/>
              <a:t>, </a:t>
            </a:r>
            <a:endParaRPr lang="en-IN" sz="2800" dirty="0"/>
          </a:p>
        </p:txBody>
      </p:sp>
    </p:spTree>
    <p:extLst>
      <p:ext uri="{BB962C8B-B14F-4D97-AF65-F5344CB8AC3E}">
        <p14:creationId xmlns:p14="http://schemas.microsoft.com/office/powerpoint/2010/main" val="28683295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BE53D-ABA4-A379-1E28-BEF1C65E1C07}"/>
              </a:ext>
            </a:extLst>
          </p:cNvPr>
          <p:cNvPicPr>
            <a:picLocks noChangeAspect="1"/>
          </p:cNvPicPr>
          <p:nvPr/>
        </p:nvPicPr>
        <p:blipFill>
          <a:blip r:embed="rId2"/>
          <a:stretch>
            <a:fillRect/>
          </a:stretch>
        </p:blipFill>
        <p:spPr>
          <a:xfrm>
            <a:off x="992777" y="414496"/>
            <a:ext cx="9927771" cy="5113287"/>
          </a:xfrm>
          <a:prstGeom prst="rect">
            <a:avLst/>
          </a:prstGeom>
        </p:spPr>
      </p:pic>
    </p:spTree>
    <p:extLst>
      <p:ext uri="{BB962C8B-B14F-4D97-AF65-F5344CB8AC3E}">
        <p14:creationId xmlns:p14="http://schemas.microsoft.com/office/powerpoint/2010/main" val="15895802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48AB8F-BC67-D75C-80B7-D2EC45D44212}"/>
              </a:ext>
            </a:extLst>
          </p:cNvPr>
          <p:cNvSpPr txBox="1"/>
          <p:nvPr/>
        </p:nvSpPr>
        <p:spPr>
          <a:xfrm>
            <a:off x="426719" y="329140"/>
            <a:ext cx="9953897" cy="1600438"/>
          </a:xfrm>
          <a:prstGeom prst="rect">
            <a:avLst/>
          </a:prstGeom>
          <a:noFill/>
        </p:spPr>
        <p:txBody>
          <a:bodyPr wrap="square">
            <a:spAutoFit/>
          </a:bodyPr>
          <a:lstStyle/>
          <a:p>
            <a:r>
              <a:rPr lang="en-IN" sz="3200" dirty="0"/>
              <a:t>Learning agents</a:t>
            </a:r>
          </a:p>
          <a:p>
            <a:endParaRPr lang="en-IN" dirty="0"/>
          </a:p>
          <a:p>
            <a:r>
              <a:rPr lang="en-US" sz="2400" dirty="0"/>
              <a:t>Described agent programs with various methods for selecting actions. We have not, so far, explained how the agent programs come into being</a:t>
            </a:r>
            <a:r>
              <a:rPr lang="en-US" dirty="0"/>
              <a:t>.</a:t>
            </a:r>
            <a:endParaRPr lang="en-IN" b="1" dirty="0"/>
          </a:p>
        </p:txBody>
      </p:sp>
      <p:pic>
        <p:nvPicPr>
          <p:cNvPr id="5" name="Picture 4">
            <a:extLst>
              <a:ext uri="{FF2B5EF4-FFF2-40B4-BE49-F238E27FC236}">
                <a16:creationId xmlns:a16="http://schemas.microsoft.com/office/drawing/2014/main" id="{7CD28DC4-25ED-7F2A-0872-E3D30729EEDD}"/>
              </a:ext>
            </a:extLst>
          </p:cNvPr>
          <p:cNvPicPr>
            <a:picLocks noChangeAspect="1"/>
          </p:cNvPicPr>
          <p:nvPr/>
        </p:nvPicPr>
        <p:blipFill>
          <a:blip r:embed="rId2"/>
          <a:stretch>
            <a:fillRect/>
          </a:stretch>
        </p:blipFill>
        <p:spPr>
          <a:xfrm>
            <a:off x="2207796" y="2146557"/>
            <a:ext cx="7340977" cy="4115011"/>
          </a:xfrm>
          <a:prstGeom prst="rect">
            <a:avLst/>
          </a:prstGeom>
        </p:spPr>
      </p:pic>
    </p:spTree>
    <p:extLst>
      <p:ext uri="{BB962C8B-B14F-4D97-AF65-F5344CB8AC3E}">
        <p14:creationId xmlns:p14="http://schemas.microsoft.com/office/powerpoint/2010/main" val="28240524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3CF40A-5017-0836-56D5-192502E7C505}"/>
              </a:ext>
            </a:extLst>
          </p:cNvPr>
          <p:cNvSpPr txBox="1"/>
          <p:nvPr/>
        </p:nvSpPr>
        <p:spPr>
          <a:xfrm>
            <a:off x="191588" y="0"/>
            <a:ext cx="11669486" cy="6001643"/>
          </a:xfrm>
          <a:prstGeom prst="rect">
            <a:avLst/>
          </a:prstGeom>
          <a:noFill/>
        </p:spPr>
        <p:txBody>
          <a:bodyPr wrap="square">
            <a:spAutoFit/>
          </a:bodyPr>
          <a:lstStyle/>
          <a:p>
            <a:pPr algn="just"/>
            <a:r>
              <a:rPr lang="en-US" sz="3200" dirty="0"/>
              <a:t>A learning agent </a:t>
            </a:r>
            <a:r>
              <a:rPr lang="en-US" sz="3200" b="1" dirty="0"/>
              <a:t>can be divided into four conceptual components</a:t>
            </a:r>
            <a:r>
              <a:rPr lang="en-US" sz="3200" dirty="0"/>
              <a:t>,</a:t>
            </a:r>
          </a:p>
          <a:p>
            <a:pPr algn="just"/>
            <a:endParaRPr lang="en-US" sz="3200" dirty="0"/>
          </a:p>
          <a:p>
            <a:pPr algn="just"/>
            <a:r>
              <a:rPr lang="en-US" sz="3200" b="1" dirty="0"/>
              <a:t>1.Learning Element- </a:t>
            </a:r>
            <a:r>
              <a:rPr lang="en-US" sz="3200" dirty="0"/>
              <a:t>responsible for making improvements </a:t>
            </a:r>
          </a:p>
          <a:p>
            <a:pPr algn="just"/>
            <a:endParaRPr lang="en-US" sz="3200" dirty="0"/>
          </a:p>
          <a:p>
            <a:pPr algn="just"/>
            <a:r>
              <a:rPr lang="en-US" sz="3200" b="1" dirty="0"/>
              <a:t>2. Performance Element- </a:t>
            </a:r>
            <a:r>
              <a:rPr lang="en-US" sz="3200" dirty="0"/>
              <a:t>responsible for selecting external actions</a:t>
            </a:r>
          </a:p>
          <a:p>
            <a:pPr algn="just"/>
            <a:endParaRPr lang="en-US" sz="3200" dirty="0"/>
          </a:p>
          <a:p>
            <a:pPr algn="just"/>
            <a:r>
              <a:rPr lang="en-US" sz="3200" dirty="0"/>
              <a:t>The performance element is what we have previously considered to be the entire agent: it takes in percepts and decides on actions.</a:t>
            </a:r>
          </a:p>
          <a:p>
            <a:pPr algn="just"/>
            <a:r>
              <a:rPr lang="en-US" sz="3200" dirty="0"/>
              <a:t> </a:t>
            </a:r>
          </a:p>
          <a:p>
            <a:pPr algn="just"/>
            <a:r>
              <a:rPr lang="en-US" sz="3200" b="1" dirty="0"/>
              <a:t>3. Critic</a:t>
            </a:r>
            <a:r>
              <a:rPr lang="en-US" sz="3200" dirty="0"/>
              <a:t>- The </a:t>
            </a:r>
            <a:r>
              <a:rPr lang="en-US" sz="3200" b="1" dirty="0"/>
              <a:t>learning element uses CRITIC feedback </a:t>
            </a:r>
            <a:r>
              <a:rPr lang="en-US" sz="3200" dirty="0"/>
              <a:t>from the critic on </a:t>
            </a:r>
            <a:r>
              <a:rPr lang="en-US" sz="3200" b="1" dirty="0"/>
              <a:t>how the agent is doing and determines how the performance element should be modified </a:t>
            </a:r>
            <a:r>
              <a:rPr lang="en-US" sz="3200" dirty="0"/>
              <a:t>to do better in the future</a:t>
            </a:r>
            <a:endParaRPr lang="en-IN" sz="3200" dirty="0"/>
          </a:p>
        </p:txBody>
      </p:sp>
    </p:spTree>
    <p:extLst>
      <p:ext uri="{BB962C8B-B14F-4D97-AF65-F5344CB8AC3E}">
        <p14:creationId xmlns:p14="http://schemas.microsoft.com/office/powerpoint/2010/main" val="36528896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2847</TotalTime>
  <Words>35591</Words>
  <Application>Microsoft Office PowerPoint</Application>
  <PresentationFormat>Widescreen</PresentationFormat>
  <Paragraphs>3432</Paragraphs>
  <Slides>519</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519</vt:i4>
      </vt:variant>
    </vt:vector>
  </HeadingPairs>
  <TitlesOfParts>
    <vt:vector size="531" baseType="lpstr">
      <vt:lpstr>__Source_Sans_Pro_fea366</vt:lpstr>
      <vt:lpstr>-apple-system</vt:lpstr>
      <vt:lpstr>Arial</vt:lpstr>
      <vt:lpstr>Calibri</vt:lpstr>
      <vt:lpstr>Calibri Light</vt:lpstr>
      <vt:lpstr>Nunito</vt:lpstr>
      <vt:lpstr>Roboto</vt:lpstr>
      <vt:lpstr>source-serif-pro</vt:lpstr>
      <vt:lpstr>Times New Roman</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Mathematics </vt:lpstr>
      <vt:lpstr>Economics</vt:lpstr>
      <vt:lpstr>Neuroscience</vt:lpstr>
      <vt:lpstr>Psychology</vt:lpstr>
      <vt:lpstr>Computer Engineering</vt:lpstr>
      <vt:lpstr>Control theory and cybernetics</vt:lpstr>
      <vt:lpstr>Linguistics</vt:lpstr>
      <vt:lpstr>PowerPoint Presentation</vt:lpstr>
      <vt:lpstr>PowerPoint Presentation</vt:lpstr>
      <vt:lpstr>PowerPoint Presentation</vt:lpstr>
      <vt:lpstr>PowerPoint Presentation</vt:lpstr>
      <vt:lpstr>Outline</vt:lpstr>
      <vt:lpstr>Agents</vt:lpstr>
      <vt:lpstr>Agents</vt:lpstr>
      <vt:lpstr>Agents and environments</vt:lpstr>
      <vt:lpstr>Vacuum-cleaner world</vt:lpstr>
      <vt:lpstr>The concept of rationality  </vt:lpstr>
      <vt:lpstr>PowerPoint Presentation</vt:lpstr>
      <vt:lpstr>PowerPoint Presentation</vt:lpstr>
      <vt:lpstr>Rationality</vt:lpstr>
      <vt:lpstr>Vacuum cleaner agent</vt:lpstr>
      <vt:lpstr>Vacuum cleaner agent</vt:lpstr>
      <vt:lpstr>OMNISCIENT AND RATIONALITY</vt:lpstr>
      <vt:lpstr>PowerPoint Presentation</vt:lpstr>
      <vt:lpstr>PowerPoint Presentation</vt:lpstr>
      <vt:lpstr>PowerPoint Presentation</vt:lpstr>
      <vt:lpstr>PowerPoint Presentation</vt:lpstr>
      <vt:lpstr>PowerPoint Presentation</vt:lpstr>
      <vt:lpstr>PowerPoint Presentation</vt:lpstr>
      <vt:lpstr>Specifying the task environment (PEAS)</vt:lpstr>
      <vt:lpstr>PEAS for an automated taxi driver</vt:lpstr>
      <vt:lpstr>PEAS for a medical diagnosis system</vt:lpstr>
      <vt:lpstr>PEAS for a satellite image analysis system</vt:lpstr>
      <vt:lpstr>PEAS for a part-picking robot</vt:lpstr>
      <vt:lpstr>PEAS for a refinery controller</vt:lpstr>
      <vt:lpstr>PEAS for Interactive English tutor</vt:lpstr>
      <vt:lpstr>PowerPoint Presentation</vt:lpstr>
      <vt:lpstr>PowerPoint Presentation</vt:lpstr>
      <vt:lpstr>Environment types</vt:lpstr>
      <vt:lpstr>Environment types</vt:lpstr>
      <vt:lpstr>Environment types</vt:lpstr>
      <vt:lpstr>PowerPoint Presentation</vt:lpstr>
      <vt:lpstr>Environment types</vt:lpstr>
      <vt:lpstr>PowerPoint Presentation</vt:lpstr>
      <vt:lpstr>Environment types</vt:lpstr>
      <vt:lpstr>Environment types</vt:lpstr>
      <vt:lpstr>Environment types</vt:lpstr>
      <vt:lpstr>PowerPoint Presentation</vt:lpstr>
      <vt:lpstr>PowerPoint Presentation</vt:lpstr>
      <vt:lpstr>Environment types</vt:lpstr>
      <vt:lpstr>Agent functions and programs</vt:lpstr>
      <vt:lpstr>Agent functions and programs</vt:lpstr>
      <vt:lpstr>Table-lookup agent</vt:lpstr>
      <vt:lpstr>PowerPoint Presentation</vt:lpstr>
      <vt:lpstr>PowerPoint Presentation</vt:lpstr>
      <vt:lpstr>Agent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Pallavi G B</dc:creator>
  <cp:lastModifiedBy>Pallavi</cp:lastModifiedBy>
  <cp:revision>44</cp:revision>
  <dcterms:created xsi:type="dcterms:W3CDTF">2023-10-31T15:10:41Z</dcterms:created>
  <dcterms:modified xsi:type="dcterms:W3CDTF">2024-07-05T09:21:23Z</dcterms:modified>
</cp:coreProperties>
</file>